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Lst>
  <p:notesMasterIdLst>
    <p:notesMasterId r:id="rId46"/>
  </p:notesMasterIdLst>
  <p:sldIdLst>
    <p:sldId id="256" r:id="rId2"/>
    <p:sldId id="258" r:id="rId3"/>
    <p:sldId id="354" r:id="rId4"/>
    <p:sldId id="259" r:id="rId5"/>
    <p:sldId id="280" r:id="rId6"/>
    <p:sldId id="356" r:id="rId7"/>
    <p:sldId id="284" r:id="rId8"/>
    <p:sldId id="319" r:id="rId9"/>
    <p:sldId id="269" r:id="rId10"/>
    <p:sldId id="357" r:id="rId11"/>
    <p:sldId id="268" r:id="rId12"/>
    <p:sldId id="320" r:id="rId13"/>
    <p:sldId id="275" r:id="rId14"/>
    <p:sldId id="270" r:id="rId15"/>
    <p:sldId id="321" r:id="rId16"/>
    <p:sldId id="262" r:id="rId17"/>
    <p:sldId id="263" r:id="rId18"/>
    <p:sldId id="365" r:id="rId19"/>
    <p:sldId id="276" r:id="rId20"/>
    <p:sldId id="277" r:id="rId21"/>
    <p:sldId id="286" r:id="rId22"/>
    <p:sldId id="265" r:id="rId23"/>
    <p:sldId id="372" r:id="rId24"/>
    <p:sldId id="371" r:id="rId25"/>
    <p:sldId id="367" r:id="rId26"/>
    <p:sldId id="278" r:id="rId27"/>
    <p:sldId id="290" r:id="rId28"/>
    <p:sldId id="373" r:id="rId29"/>
    <p:sldId id="287" r:id="rId30"/>
    <p:sldId id="291" r:id="rId31"/>
    <p:sldId id="295" r:id="rId32"/>
    <p:sldId id="368" r:id="rId33"/>
    <p:sldId id="300" r:id="rId34"/>
    <p:sldId id="302" r:id="rId35"/>
    <p:sldId id="303" r:id="rId36"/>
    <p:sldId id="307" r:id="rId37"/>
    <p:sldId id="310" r:id="rId38"/>
    <p:sldId id="374" r:id="rId39"/>
    <p:sldId id="312" r:id="rId40"/>
    <p:sldId id="313" r:id="rId41"/>
    <p:sldId id="363" r:id="rId42"/>
    <p:sldId id="361" r:id="rId43"/>
    <p:sldId id="316" r:id="rId44"/>
    <p:sldId id="31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 Louella" initials="MWL" lastIdx="1" clrIdx="0">
    <p:extLst>
      <p:ext uri="{19B8F6BF-5375-455C-9EA6-DF929625EA0E}">
        <p15:presenceInfo xmlns:p15="http://schemas.microsoft.com/office/powerpoint/2012/main" userId="Michael W. Louel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1C2E"/>
    <a:srgbClr val="016389"/>
    <a:srgbClr val="642B67"/>
    <a:srgbClr val="A7C006"/>
    <a:srgbClr val="009895"/>
    <a:srgbClr val="C32E47"/>
    <a:srgbClr val="642C66"/>
    <a:srgbClr val="D6E02A"/>
    <a:srgbClr val="F19005"/>
    <a:srgbClr val="008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43" autoAdjust="0"/>
    <p:restoredTop sz="83521" autoAdjust="0"/>
  </p:normalViewPr>
  <p:slideViewPr>
    <p:cSldViewPr snapToGrid="0" snapToObjects="1">
      <p:cViewPr varScale="1">
        <p:scale>
          <a:sx n="102" d="100"/>
          <a:sy n="102" d="100"/>
        </p:scale>
        <p:origin x="1672" y="2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EC5CF-2E00-4C13-B870-0BB403DFAABF}" type="doc">
      <dgm:prSet loTypeId="urn:microsoft.com/office/officeart/2005/8/layout/arrow2" loCatId="process" qsTypeId="urn:microsoft.com/office/officeart/2005/8/quickstyle/simple1" qsCatId="simple" csTypeId="urn:microsoft.com/office/officeart/2005/8/colors/accent1_2" csCatId="accent1" phldr="1"/>
      <dgm:spPr/>
    </dgm:pt>
    <dgm:pt modelId="{09FB3535-C12E-4781-A7D1-956A33D002F2}">
      <dgm:prSet phldrT="[Text]" custT="1"/>
      <dgm:spPr/>
      <dgm:t>
        <a:bodyPr/>
        <a:lstStyle/>
        <a:p>
          <a:r>
            <a:rPr lang="en-US" sz="2000" b="1" dirty="0">
              <a:solidFill>
                <a:schemeClr val="tx1"/>
              </a:solidFill>
              <a:latin typeface="Calibri Light" panose="020F0302020204030204" pitchFamily="34" charset="0"/>
              <a:cs typeface="Calibri Light" panose="020F0302020204030204" pitchFamily="34" charset="0"/>
            </a:rPr>
            <a:t>Very early ART</a:t>
          </a:r>
        </a:p>
      </dgm:t>
    </dgm:pt>
    <dgm:pt modelId="{DA4F7415-F83D-48EA-90FC-5FE85FE30EA4}" type="parTrans" cxnId="{6F98058F-EE2B-4AFF-978E-B4418E0857A3}">
      <dgm:prSet/>
      <dgm:spPr/>
      <dgm:t>
        <a:bodyPr/>
        <a:lstStyle/>
        <a:p>
          <a:endParaRPr lang="en-US"/>
        </a:p>
      </dgm:t>
    </dgm:pt>
    <dgm:pt modelId="{A204A0A1-A8F7-4B99-BEC9-8F5032D67C60}" type="sibTrans" cxnId="{6F98058F-EE2B-4AFF-978E-B4418E0857A3}">
      <dgm:prSet/>
      <dgm:spPr/>
      <dgm:t>
        <a:bodyPr/>
        <a:lstStyle/>
        <a:p>
          <a:endParaRPr lang="en-US"/>
        </a:p>
      </dgm:t>
    </dgm:pt>
    <dgm:pt modelId="{BBDB01CE-44E4-41C4-AF45-BE328EE61A27}">
      <dgm:prSet phldrT="[Text]" custT="1"/>
      <dgm:spPr/>
      <dgm:t>
        <a:bodyPr/>
        <a:lstStyle/>
        <a:p>
          <a:r>
            <a:rPr lang="en-US" sz="2800" b="1" dirty="0">
              <a:solidFill>
                <a:schemeClr val="tx1"/>
              </a:solidFill>
              <a:latin typeface="Calibri Light" panose="020F0302020204030204" pitchFamily="34" charset="0"/>
              <a:cs typeface="Calibri Light" panose="020F0302020204030204" pitchFamily="34" charset="0"/>
            </a:rPr>
            <a:t>Early ART</a:t>
          </a:r>
        </a:p>
      </dgm:t>
    </dgm:pt>
    <dgm:pt modelId="{712B391E-91AB-4E99-A042-23E993A7454A}" type="parTrans" cxnId="{BE02CB75-D3BE-4136-87BA-3CD0B6DCCD2F}">
      <dgm:prSet/>
      <dgm:spPr/>
      <dgm:t>
        <a:bodyPr/>
        <a:lstStyle/>
        <a:p>
          <a:endParaRPr lang="en-US"/>
        </a:p>
      </dgm:t>
    </dgm:pt>
    <dgm:pt modelId="{396571A6-E803-4601-9E01-982D6A3ECB12}" type="sibTrans" cxnId="{BE02CB75-D3BE-4136-87BA-3CD0B6DCCD2F}">
      <dgm:prSet/>
      <dgm:spPr/>
      <dgm:t>
        <a:bodyPr/>
        <a:lstStyle/>
        <a:p>
          <a:endParaRPr lang="en-US"/>
        </a:p>
      </dgm:t>
    </dgm:pt>
    <dgm:pt modelId="{6E4AF34D-4F90-4351-9B15-D3F29AB92EAB}">
      <dgm:prSet phldrT="[Text]" custT="1"/>
      <dgm:spPr/>
      <dgm:t>
        <a:bodyPr/>
        <a:lstStyle/>
        <a:p>
          <a:r>
            <a:rPr lang="en-US" sz="2800" dirty="0">
              <a:solidFill>
                <a:schemeClr val="tx1"/>
              </a:solidFill>
              <a:latin typeface="Calibri Light" panose="020F0302020204030204" pitchFamily="34" charset="0"/>
              <a:cs typeface="Calibri Light" panose="020F0302020204030204" pitchFamily="34" charset="0"/>
            </a:rPr>
            <a:t>Chronic ART</a:t>
          </a:r>
        </a:p>
      </dgm:t>
    </dgm:pt>
    <dgm:pt modelId="{B4AD333F-4FB8-4A89-A187-F3888DE1BDF3}" type="sibTrans" cxnId="{4BBC1750-8366-46AD-8D08-436275F9E438}">
      <dgm:prSet/>
      <dgm:spPr/>
      <dgm:t>
        <a:bodyPr/>
        <a:lstStyle/>
        <a:p>
          <a:endParaRPr lang="en-US"/>
        </a:p>
      </dgm:t>
    </dgm:pt>
    <dgm:pt modelId="{F06D6D6F-11E4-4A76-9A80-743422C19C1A}" type="parTrans" cxnId="{4BBC1750-8366-46AD-8D08-436275F9E438}">
      <dgm:prSet/>
      <dgm:spPr/>
      <dgm:t>
        <a:bodyPr/>
        <a:lstStyle/>
        <a:p>
          <a:endParaRPr lang="en-US"/>
        </a:p>
      </dgm:t>
    </dgm:pt>
    <dgm:pt modelId="{77526AFD-671E-4CB6-9F4F-B36D54C62539}" type="pres">
      <dgm:prSet presAssocID="{3F4EC5CF-2E00-4C13-B870-0BB403DFAABF}" presName="arrowDiagram" presStyleCnt="0">
        <dgm:presLayoutVars>
          <dgm:chMax val="5"/>
          <dgm:dir/>
          <dgm:resizeHandles val="exact"/>
        </dgm:presLayoutVars>
      </dgm:prSet>
      <dgm:spPr/>
    </dgm:pt>
    <dgm:pt modelId="{EF513F7C-728E-4201-A4FE-22DF162395B1}" type="pres">
      <dgm:prSet presAssocID="{3F4EC5CF-2E00-4C13-B870-0BB403DFAABF}" presName="arrow" presStyleLbl="bgShp" presStyleIdx="0" presStyleCnt="1" custScaleX="89264" custLinFactNeighborX="0" custLinFactNeighborY="8000"/>
      <dgm:spPr>
        <a:solidFill>
          <a:srgbClr val="F2CFFF"/>
        </a:solidFill>
      </dgm:spPr>
    </dgm:pt>
    <dgm:pt modelId="{73FFE22C-5239-4F06-B8A4-9D10CD65F047}" type="pres">
      <dgm:prSet presAssocID="{3F4EC5CF-2E00-4C13-B870-0BB403DFAABF}" presName="arrowDiagram3" presStyleCnt="0"/>
      <dgm:spPr/>
    </dgm:pt>
    <dgm:pt modelId="{721DD4D5-F995-4ACC-99F6-FA11ADDB6017}" type="pres">
      <dgm:prSet presAssocID="{09FB3535-C12E-4781-A7D1-956A33D002F2}" presName="bullet3a" presStyleLbl="node1" presStyleIdx="0" presStyleCnt="3" custLinFactX="155317" custLinFactNeighborX="200000" custLinFactNeighborY="-27760"/>
      <dgm:spPr>
        <a:solidFill>
          <a:srgbClr val="B06BA9"/>
        </a:solidFill>
      </dgm:spPr>
    </dgm:pt>
    <dgm:pt modelId="{030E6072-AD42-4832-BD47-41D340EBA67A}" type="pres">
      <dgm:prSet presAssocID="{09FB3535-C12E-4781-A7D1-956A33D002F2}" presName="textBox3a" presStyleLbl="revTx" presStyleIdx="0" presStyleCnt="3" custScaleX="219742" custLinFactNeighborX="21977" custLinFactNeighborY="-42323">
        <dgm:presLayoutVars>
          <dgm:bulletEnabled val="1"/>
        </dgm:presLayoutVars>
      </dgm:prSet>
      <dgm:spPr/>
    </dgm:pt>
    <dgm:pt modelId="{F980B516-E41C-45E9-A54B-7FBB8964014A}" type="pres">
      <dgm:prSet presAssocID="{BBDB01CE-44E4-41C4-AF45-BE328EE61A27}" presName="bullet3b" presStyleLbl="node1" presStyleIdx="1" presStyleCnt="3" custLinFactX="76074" custLinFactNeighborX="100000" custLinFactNeighborY="20480"/>
      <dgm:spPr>
        <a:solidFill>
          <a:srgbClr val="B06BA9"/>
        </a:solidFill>
      </dgm:spPr>
    </dgm:pt>
    <dgm:pt modelId="{EF918E84-D124-407C-8893-97CBA361F99F}" type="pres">
      <dgm:prSet presAssocID="{BBDB01CE-44E4-41C4-AF45-BE328EE61A27}" presName="textBox3b" presStyleLbl="revTx" presStyleIdx="1" presStyleCnt="3" custScaleX="166667" custScaleY="47059" custLinFactNeighborX="-17086" custLinFactNeighborY="-52243">
        <dgm:presLayoutVars>
          <dgm:bulletEnabled val="1"/>
        </dgm:presLayoutVars>
      </dgm:prSet>
      <dgm:spPr/>
    </dgm:pt>
    <dgm:pt modelId="{8B86A0C4-E958-4364-988A-DE06278B16A4}" type="pres">
      <dgm:prSet presAssocID="{6E4AF34D-4F90-4351-9B15-D3F29AB92EAB}" presName="bullet3c" presStyleLbl="node1" presStyleIdx="2" presStyleCnt="3" custLinFactX="11667" custLinFactNeighborX="100000" custLinFactNeighborY="29200"/>
      <dgm:spPr>
        <a:solidFill>
          <a:srgbClr val="B06BA9"/>
        </a:solidFill>
      </dgm:spPr>
    </dgm:pt>
    <dgm:pt modelId="{41D13C38-F296-4987-A753-12706011124B}" type="pres">
      <dgm:prSet presAssocID="{6E4AF34D-4F90-4351-9B15-D3F29AB92EAB}" presName="textBox3c" presStyleLbl="revTx" presStyleIdx="2" presStyleCnt="3" custScaleX="129058" custScaleY="36691" custLinFactNeighborX="-69144" custLinFactNeighborY="-49150">
        <dgm:presLayoutVars>
          <dgm:bulletEnabled val="1"/>
        </dgm:presLayoutVars>
      </dgm:prSet>
      <dgm:spPr/>
    </dgm:pt>
  </dgm:ptLst>
  <dgm:cxnLst>
    <dgm:cxn modelId="{DAE9623C-59EB-40B0-8C7F-ED8F6BDE2323}" type="presOf" srcId="{3F4EC5CF-2E00-4C13-B870-0BB403DFAABF}" destId="{77526AFD-671E-4CB6-9F4F-B36D54C62539}" srcOrd="0" destOrd="0" presId="urn:microsoft.com/office/officeart/2005/8/layout/arrow2"/>
    <dgm:cxn modelId="{E93C4645-BED1-4473-836E-FE3DA920E98D}" type="presOf" srcId="{6E4AF34D-4F90-4351-9B15-D3F29AB92EAB}" destId="{41D13C38-F296-4987-A753-12706011124B}" srcOrd="0" destOrd="0" presId="urn:microsoft.com/office/officeart/2005/8/layout/arrow2"/>
    <dgm:cxn modelId="{4BBC1750-8366-46AD-8D08-436275F9E438}" srcId="{3F4EC5CF-2E00-4C13-B870-0BB403DFAABF}" destId="{6E4AF34D-4F90-4351-9B15-D3F29AB92EAB}" srcOrd="2" destOrd="0" parTransId="{F06D6D6F-11E4-4A76-9A80-743422C19C1A}" sibTransId="{B4AD333F-4FB8-4A89-A187-F3888DE1BDF3}"/>
    <dgm:cxn modelId="{3156C858-C747-408A-9822-DF80A724B99D}" type="presOf" srcId="{09FB3535-C12E-4781-A7D1-956A33D002F2}" destId="{030E6072-AD42-4832-BD47-41D340EBA67A}" srcOrd="0" destOrd="0" presId="urn:microsoft.com/office/officeart/2005/8/layout/arrow2"/>
    <dgm:cxn modelId="{EE647C6E-96F9-4C54-851D-6D4117B5EF59}" type="presOf" srcId="{BBDB01CE-44E4-41C4-AF45-BE328EE61A27}" destId="{EF918E84-D124-407C-8893-97CBA361F99F}" srcOrd="0" destOrd="0" presId="urn:microsoft.com/office/officeart/2005/8/layout/arrow2"/>
    <dgm:cxn modelId="{BE02CB75-D3BE-4136-87BA-3CD0B6DCCD2F}" srcId="{3F4EC5CF-2E00-4C13-B870-0BB403DFAABF}" destId="{BBDB01CE-44E4-41C4-AF45-BE328EE61A27}" srcOrd="1" destOrd="0" parTransId="{712B391E-91AB-4E99-A042-23E993A7454A}" sibTransId="{396571A6-E803-4601-9E01-982D6A3ECB12}"/>
    <dgm:cxn modelId="{6F98058F-EE2B-4AFF-978E-B4418E0857A3}" srcId="{3F4EC5CF-2E00-4C13-B870-0BB403DFAABF}" destId="{09FB3535-C12E-4781-A7D1-956A33D002F2}" srcOrd="0" destOrd="0" parTransId="{DA4F7415-F83D-48EA-90FC-5FE85FE30EA4}" sibTransId="{A204A0A1-A8F7-4B99-BEC9-8F5032D67C60}"/>
    <dgm:cxn modelId="{691E9FA5-157E-47CC-801F-806F34EF6394}" type="presParOf" srcId="{77526AFD-671E-4CB6-9F4F-B36D54C62539}" destId="{EF513F7C-728E-4201-A4FE-22DF162395B1}" srcOrd="0" destOrd="0" presId="urn:microsoft.com/office/officeart/2005/8/layout/arrow2"/>
    <dgm:cxn modelId="{A2B28BB5-3CD4-4473-838D-F929D7895EBF}" type="presParOf" srcId="{77526AFD-671E-4CB6-9F4F-B36D54C62539}" destId="{73FFE22C-5239-4F06-B8A4-9D10CD65F047}" srcOrd="1" destOrd="0" presId="urn:microsoft.com/office/officeart/2005/8/layout/arrow2"/>
    <dgm:cxn modelId="{EB3A80F6-959C-4F53-8AF0-E7C69CA461A1}" type="presParOf" srcId="{73FFE22C-5239-4F06-B8A4-9D10CD65F047}" destId="{721DD4D5-F995-4ACC-99F6-FA11ADDB6017}" srcOrd="0" destOrd="0" presId="urn:microsoft.com/office/officeart/2005/8/layout/arrow2"/>
    <dgm:cxn modelId="{279630AD-00EC-4162-9D62-2A78A35B5655}" type="presParOf" srcId="{73FFE22C-5239-4F06-B8A4-9D10CD65F047}" destId="{030E6072-AD42-4832-BD47-41D340EBA67A}" srcOrd="1" destOrd="0" presId="urn:microsoft.com/office/officeart/2005/8/layout/arrow2"/>
    <dgm:cxn modelId="{DCF0A1DC-B0B5-4BEC-81A9-75B5316438ED}" type="presParOf" srcId="{73FFE22C-5239-4F06-B8A4-9D10CD65F047}" destId="{F980B516-E41C-45E9-A54B-7FBB8964014A}" srcOrd="2" destOrd="0" presId="urn:microsoft.com/office/officeart/2005/8/layout/arrow2"/>
    <dgm:cxn modelId="{23AF8728-2EA3-4555-A110-6A67A91F7DC0}" type="presParOf" srcId="{73FFE22C-5239-4F06-B8A4-9D10CD65F047}" destId="{EF918E84-D124-407C-8893-97CBA361F99F}" srcOrd="3" destOrd="0" presId="urn:microsoft.com/office/officeart/2005/8/layout/arrow2"/>
    <dgm:cxn modelId="{5E307258-6A71-4440-8991-05CAD175E3A2}" type="presParOf" srcId="{73FFE22C-5239-4F06-B8A4-9D10CD65F047}" destId="{8B86A0C4-E958-4364-988A-DE06278B16A4}" srcOrd="4" destOrd="0" presId="urn:microsoft.com/office/officeart/2005/8/layout/arrow2"/>
    <dgm:cxn modelId="{66507242-A837-495E-9572-C402A5D9AB4C}" type="presParOf" srcId="{73FFE22C-5239-4F06-B8A4-9D10CD65F047}" destId="{41D13C38-F296-4987-A753-12706011124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13F7C-728E-4201-A4FE-22DF162395B1}">
      <dsp:nvSpPr>
        <dsp:cNvPr id="0" name=""/>
        <dsp:cNvSpPr/>
      </dsp:nvSpPr>
      <dsp:spPr>
        <a:xfrm>
          <a:off x="532264" y="1042945"/>
          <a:ext cx="5919053" cy="4144345"/>
        </a:xfrm>
        <a:prstGeom prst="swooshArrow">
          <a:avLst>
            <a:gd name="adj1" fmla="val 25000"/>
            <a:gd name="adj2" fmla="val 25000"/>
          </a:avLst>
        </a:prstGeom>
        <a:solidFill>
          <a:srgbClr val="F2CFFF"/>
        </a:solidFill>
        <a:ln>
          <a:noFill/>
        </a:ln>
        <a:effectLst/>
      </dsp:spPr>
      <dsp:style>
        <a:lnRef idx="0">
          <a:scrgbClr r="0" g="0" b="0"/>
        </a:lnRef>
        <a:fillRef idx="1">
          <a:scrgbClr r="0" g="0" b="0"/>
        </a:fillRef>
        <a:effectRef idx="0">
          <a:scrgbClr r="0" g="0" b="0"/>
        </a:effectRef>
        <a:fontRef idx="minor"/>
      </dsp:style>
    </dsp:sp>
    <dsp:sp modelId="{721DD4D5-F995-4ACC-99F6-FA11ADDB6017}">
      <dsp:nvSpPr>
        <dsp:cNvPr id="0" name=""/>
        <dsp:cNvSpPr/>
      </dsp:nvSpPr>
      <dsp:spPr>
        <a:xfrm>
          <a:off x="1631029" y="3523965"/>
          <a:ext cx="172404" cy="172404"/>
        </a:xfrm>
        <a:prstGeom prst="ellipse">
          <a:avLst/>
        </a:prstGeom>
        <a:solidFill>
          <a:srgbClr val="B06B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E6072-AD42-4832-BD47-41D340EBA67A}">
      <dsp:nvSpPr>
        <dsp:cNvPr id="0" name=""/>
        <dsp:cNvSpPr/>
      </dsp:nvSpPr>
      <dsp:spPr>
        <a:xfrm>
          <a:off x="519181" y="3151118"/>
          <a:ext cx="3395040" cy="1197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354" tIns="0" rIns="0" bIns="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Calibri Light" panose="020F0302020204030204" pitchFamily="34" charset="0"/>
              <a:cs typeface="Calibri Light" panose="020F0302020204030204" pitchFamily="34" charset="0"/>
            </a:rPr>
            <a:t>Very early ART</a:t>
          </a:r>
        </a:p>
      </dsp:txBody>
      <dsp:txXfrm>
        <a:off x="519181" y="3151118"/>
        <a:ext cx="3395040" cy="1197715"/>
      </dsp:txXfrm>
    </dsp:sp>
    <dsp:sp modelId="{F980B516-E41C-45E9-A54B-7FBB8964014A}">
      <dsp:nvSpPr>
        <dsp:cNvPr id="0" name=""/>
        <dsp:cNvSpPr/>
      </dsp:nvSpPr>
      <dsp:spPr>
        <a:xfrm>
          <a:off x="3088992" y="2509218"/>
          <a:ext cx="311654" cy="311654"/>
        </a:xfrm>
        <a:prstGeom prst="ellipse">
          <a:avLst/>
        </a:prstGeom>
        <a:solidFill>
          <a:srgbClr val="B06B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18E84-D124-407C-8893-97CBA361F99F}">
      <dsp:nvSpPr>
        <dsp:cNvPr id="0" name=""/>
        <dsp:cNvSpPr/>
      </dsp:nvSpPr>
      <dsp:spPr>
        <a:xfrm>
          <a:off x="1893686" y="2020172"/>
          <a:ext cx="2652386" cy="1060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39" tIns="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latin typeface="Calibri Light" panose="020F0302020204030204" pitchFamily="34" charset="0"/>
              <a:cs typeface="Calibri Light" panose="020F0302020204030204" pitchFamily="34" charset="0"/>
            </a:rPr>
            <a:t>Early ART</a:t>
          </a:r>
        </a:p>
      </dsp:txBody>
      <dsp:txXfrm>
        <a:off x="1893686" y="2020172"/>
        <a:ext cx="2652386" cy="1060956"/>
      </dsp:txXfrm>
    </dsp:sp>
    <dsp:sp modelId="{8B86A0C4-E958-4364-988A-DE06278B16A4}">
      <dsp:nvSpPr>
        <dsp:cNvPr id="0" name=""/>
        <dsp:cNvSpPr/>
      </dsp:nvSpPr>
      <dsp:spPr>
        <a:xfrm>
          <a:off x="4851691" y="1885772"/>
          <a:ext cx="431011" cy="431011"/>
        </a:xfrm>
        <a:prstGeom prst="ellipse">
          <a:avLst/>
        </a:prstGeom>
        <a:solidFill>
          <a:srgbClr val="B06B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13C38-F296-4987-A753-12706011124B}">
      <dsp:nvSpPr>
        <dsp:cNvPr id="0" name=""/>
        <dsp:cNvSpPr/>
      </dsp:nvSpPr>
      <dsp:spPr>
        <a:xfrm>
          <a:off x="3254302" y="1471496"/>
          <a:ext cx="2053866" cy="1056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384"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tx1"/>
              </a:solidFill>
              <a:latin typeface="Calibri Light" panose="020F0302020204030204" pitchFamily="34" charset="0"/>
              <a:cs typeface="Calibri Light" panose="020F0302020204030204" pitchFamily="34" charset="0"/>
            </a:rPr>
            <a:t>Chronic ART</a:t>
          </a:r>
        </a:p>
      </dsp:txBody>
      <dsp:txXfrm>
        <a:off x="3254302" y="1471496"/>
        <a:ext cx="2053866" cy="105681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7AEB3-C1BA-7A44-B401-6E6935F4D59F}"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62CC3-E4E7-7041-93D9-80A5EB7AAC13}" type="slidenum">
              <a:rPr lang="en-US" smtClean="0"/>
              <a:t>‹#›</a:t>
            </a:fld>
            <a:endParaRPr lang="en-US"/>
          </a:p>
        </p:txBody>
      </p:sp>
    </p:spTree>
    <p:extLst>
      <p:ext uri="{BB962C8B-B14F-4D97-AF65-F5344CB8AC3E}">
        <p14:creationId xmlns:p14="http://schemas.microsoft.com/office/powerpoint/2010/main" val="420573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Hi Everyone, and welcome to the </a:t>
            </a:r>
            <a:r>
              <a:rPr lang="en-US" sz="1100" dirty="0" err="1"/>
              <a:t>CUREiculum</a:t>
            </a:r>
            <a:r>
              <a:rPr lang="en-US" sz="1100" dirty="0"/>
              <a:t> module on HIV cure-related research strategies.</a:t>
            </a:r>
          </a:p>
          <a:p>
            <a:pPr marL="171450" indent="-171450">
              <a:buFont typeface="Arial" panose="020B0604020202020204" pitchFamily="34" charset="0"/>
              <a:buChar char="•"/>
            </a:pPr>
            <a:r>
              <a:rPr lang="en-US" sz="1100" dirty="0"/>
              <a:t>Today, we review the main approaches that are being investigated in the search towards an HIV-1 cure.</a:t>
            </a:r>
          </a:p>
        </p:txBody>
      </p:sp>
      <p:sp>
        <p:nvSpPr>
          <p:cNvPr id="4" name="Slide Number Placeholder 3"/>
          <p:cNvSpPr>
            <a:spLocks noGrp="1"/>
          </p:cNvSpPr>
          <p:nvPr>
            <p:ph type="sldNum" sz="quarter" idx="5"/>
          </p:nvPr>
        </p:nvSpPr>
        <p:spPr/>
        <p:txBody>
          <a:bodyPr/>
          <a:lstStyle/>
          <a:p>
            <a:fld id="{72A62CC3-E4E7-7041-93D9-80A5EB7AAC13}" type="slidenum">
              <a:rPr lang="en-US" smtClean="0"/>
              <a:t>1</a:t>
            </a:fld>
            <a:endParaRPr lang="en-US"/>
          </a:p>
        </p:txBody>
      </p:sp>
    </p:spTree>
    <p:extLst>
      <p:ext uri="{BB962C8B-B14F-4D97-AF65-F5344CB8AC3E}">
        <p14:creationId xmlns:p14="http://schemas.microsoft.com/office/powerpoint/2010/main" val="70145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 very helpful analogy to understand how HIV cure-related research strategies work is the ‘dam’ analogy.</a:t>
            </a:r>
          </a:p>
        </p:txBody>
      </p:sp>
      <p:sp>
        <p:nvSpPr>
          <p:cNvPr id="4" name="Slide Number Placeholder 3"/>
          <p:cNvSpPr>
            <a:spLocks noGrp="1"/>
          </p:cNvSpPr>
          <p:nvPr>
            <p:ph type="sldNum" sz="quarter" idx="5"/>
          </p:nvPr>
        </p:nvSpPr>
        <p:spPr/>
        <p:txBody>
          <a:bodyPr/>
          <a:lstStyle/>
          <a:p>
            <a:fld id="{72A62CC3-E4E7-7041-93D9-80A5EB7AAC13}" type="slidenum">
              <a:rPr lang="en-US" smtClean="0"/>
              <a:t>10</a:t>
            </a:fld>
            <a:endParaRPr lang="en-US"/>
          </a:p>
        </p:txBody>
      </p:sp>
    </p:spTree>
    <p:extLst>
      <p:ext uri="{BB962C8B-B14F-4D97-AF65-F5344CB8AC3E}">
        <p14:creationId xmlns:p14="http://schemas.microsoft.com/office/powerpoint/2010/main" val="834540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At 2018 International AIDS Society Meeting in Amsterdam, </a:t>
            </a:r>
            <a:r>
              <a:rPr lang="en-US" sz="1100" b="1" i="0" kern="1200" dirty="0">
                <a:solidFill>
                  <a:schemeClr val="tx1"/>
                </a:solidFill>
                <a:effectLst/>
                <a:latin typeface="+mn-lt"/>
                <a:ea typeface="+mn-ea"/>
                <a:cs typeface="+mn-cs"/>
              </a:rPr>
              <a:t>Brad Jones </a:t>
            </a:r>
            <a:r>
              <a:rPr lang="en-US" sz="1100" b="0" i="0" kern="1200" dirty="0">
                <a:solidFill>
                  <a:schemeClr val="tx1"/>
                </a:solidFill>
                <a:effectLst/>
                <a:latin typeface="+mn-lt"/>
                <a:ea typeface="+mn-ea"/>
                <a:cs typeface="+mn-cs"/>
              </a:rPr>
              <a:t>from Cornell University presented the newest science in the search for a cure during a plenary session using the analogy of the little Dutch boy. To find a strategy that could keep HIV suppressed without ART, we must either: 1) drain the HIV reservoir (eliminate HIV-infected cells), or 2) reinforce the dam (boost the immune response to HIV).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All strategies being investigated for curing HIV infection aim to achieve one or the other of these objectives. Jones explained that therapies aimed at reducing viral reservoirs or inducing remission are showing promise, but </a:t>
            </a:r>
            <a:r>
              <a:rPr lang="en-US" sz="1100" b="1" i="0" kern="1200" dirty="0">
                <a:solidFill>
                  <a:schemeClr val="tx1"/>
                </a:solidFill>
                <a:effectLst/>
                <a:latin typeface="+mn-lt"/>
                <a:ea typeface="+mn-ea"/>
                <a:cs typeface="+mn-cs"/>
              </a:rPr>
              <a:t>we must view HIV cure as a long-term goal</a:t>
            </a:r>
            <a:r>
              <a:rPr lang="en-US" sz="1100" b="0" i="0" kern="1200" dirty="0">
                <a:solidFill>
                  <a:schemeClr val="tx1"/>
                </a:solidFill>
                <a:effectLst/>
                <a:latin typeface="+mn-lt"/>
                <a:ea typeface="+mn-ea"/>
                <a:cs typeface="+mn-cs"/>
              </a:rPr>
              <a:t>. Basic science research is needed to improve methods of targeting and measuring persistent sources of the virus.</a:t>
            </a:r>
          </a:p>
          <a:p>
            <a:pPr marL="0" indent="0">
              <a:buFont typeface="Arial" panose="020B0604020202020204" pitchFamily="34" charset="0"/>
              <a:buNone/>
            </a:pP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11</a:t>
            </a:fld>
            <a:endParaRPr lang="en-US"/>
          </a:p>
        </p:txBody>
      </p:sp>
    </p:spTree>
    <p:extLst>
      <p:ext uri="{BB962C8B-B14F-4D97-AF65-F5344CB8AC3E}">
        <p14:creationId xmlns:p14="http://schemas.microsoft.com/office/powerpoint/2010/main" val="356385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mn-lt"/>
              </a:rPr>
              <a:t>We</a:t>
            </a:r>
            <a:r>
              <a:rPr lang="en-US" sz="1100" baseline="0" dirty="0">
                <a:latin typeface="+mn-lt"/>
              </a:rPr>
              <a:t> can use this metaphor to categorize the different cure strategies which are currently being pursued. </a:t>
            </a:r>
          </a:p>
          <a:p>
            <a:pPr marL="171450" indent="-171450">
              <a:buFont typeface="Arial" panose="020B0604020202020204" pitchFamily="34" charset="0"/>
              <a:buChar char="•"/>
            </a:pPr>
            <a:r>
              <a:rPr lang="en-US" sz="1100" baseline="0" dirty="0">
                <a:latin typeface="+mn-lt"/>
              </a:rPr>
              <a:t>Latency reversing agents aim to empty the reservoir </a:t>
            </a:r>
            <a:r>
              <a:rPr lang="mr-IN" sz="1100" baseline="0" dirty="0">
                <a:latin typeface="+mn-lt"/>
              </a:rPr>
              <a:t>–</a:t>
            </a:r>
            <a:r>
              <a:rPr lang="en-US" sz="1100" baseline="0" dirty="0">
                <a:latin typeface="+mn-lt"/>
              </a:rPr>
              <a:t> by reactivating latent HIV with drugs and then clearing them with the immune system. </a:t>
            </a:r>
          </a:p>
          <a:p>
            <a:pPr marL="171450" indent="-171450">
              <a:buFont typeface="Arial" panose="020B0604020202020204" pitchFamily="34" charset="0"/>
              <a:buChar char="•"/>
            </a:pPr>
            <a:r>
              <a:rPr lang="en-US" sz="1100" baseline="0" dirty="0">
                <a:latin typeface="+mn-lt"/>
              </a:rPr>
              <a:t>Gene therapy to delete HIV from cells is another way to empty the reservoir. </a:t>
            </a:r>
          </a:p>
          <a:p>
            <a:pPr marL="171450" indent="-171450">
              <a:buFont typeface="Arial" panose="020B0604020202020204" pitchFamily="34" charset="0"/>
              <a:buChar char="•"/>
            </a:pPr>
            <a:r>
              <a:rPr lang="en-US" sz="1100" baseline="0" dirty="0">
                <a:latin typeface="+mn-lt"/>
              </a:rPr>
              <a:t>Whereas another type of gene therapy that makes new cells resistant to HIV infection is a way of controlling HIV, or re-enforcing the damn. </a:t>
            </a:r>
          </a:p>
          <a:p>
            <a:pPr marL="171450" indent="-171450">
              <a:buFont typeface="Arial" panose="020B0604020202020204" pitchFamily="34" charset="0"/>
              <a:buChar char="•"/>
            </a:pPr>
            <a:r>
              <a:rPr lang="en-US" sz="1100" baseline="0" dirty="0">
                <a:latin typeface="+mn-lt"/>
              </a:rPr>
              <a:t>Another very promising way of reinforcing the damn is through the use of vaccines or immunotherapies. </a:t>
            </a:r>
          </a:p>
          <a:p>
            <a:pPr marL="171450" indent="-171450">
              <a:buFont typeface="Arial" panose="020B0604020202020204" pitchFamily="34" charset="0"/>
              <a:buChar char="•"/>
            </a:pPr>
            <a:r>
              <a:rPr lang="en-US" sz="1100" baseline="0" dirty="0">
                <a:latin typeface="+mn-lt"/>
              </a:rPr>
              <a:t>Finally, you may have heard of ‘block and lock’ which aims to permanently shut down HIV </a:t>
            </a:r>
            <a:r>
              <a:rPr lang="mr-IN" sz="1100" baseline="0" dirty="0">
                <a:latin typeface="+mn-lt"/>
              </a:rPr>
              <a:t>–</a:t>
            </a:r>
            <a:r>
              <a:rPr lang="en-US" sz="1100" baseline="0" dirty="0">
                <a:latin typeface="+mn-lt"/>
              </a:rPr>
              <a:t> and this is analogous to stopping the flow of water by freezing the lake (a form of permanent silencing).</a:t>
            </a:r>
          </a:p>
        </p:txBody>
      </p:sp>
      <p:sp>
        <p:nvSpPr>
          <p:cNvPr id="4" name="Slide Number Placeholder 3"/>
          <p:cNvSpPr>
            <a:spLocks noGrp="1"/>
          </p:cNvSpPr>
          <p:nvPr>
            <p:ph type="sldNum" sz="quarter" idx="5"/>
          </p:nvPr>
        </p:nvSpPr>
        <p:spPr/>
        <p:txBody>
          <a:bodyPr/>
          <a:lstStyle/>
          <a:p>
            <a:fld id="{72A62CC3-E4E7-7041-93D9-80A5EB7AAC13}" type="slidenum">
              <a:rPr lang="en-US" smtClean="0"/>
              <a:t>12</a:t>
            </a:fld>
            <a:endParaRPr lang="en-US"/>
          </a:p>
        </p:txBody>
      </p:sp>
    </p:spTree>
    <p:extLst>
      <p:ext uri="{BB962C8B-B14F-4D97-AF65-F5344CB8AC3E}">
        <p14:creationId xmlns:p14="http://schemas.microsoft.com/office/powerpoint/2010/main" val="3986861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lnSpc>
                <a:spcPct val="107000"/>
              </a:lnSpc>
              <a:buFont typeface="Arial" panose="020B0604020202020204" pitchFamily="34" charset="0"/>
              <a:buChar char="•"/>
            </a:pPr>
            <a:r>
              <a:rPr lang="en-US" sz="1100" b="1" dirty="0">
                <a:ea typeface="Calibri" panose="020F0502020204030204" pitchFamily="34" charset="0"/>
                <a:cs typeface="Times New Roman" panose="02020603050405020304" pitchFamily="18" charset="0"/>
              </a:rPr>
              <a:t>There are different strategies being explored to achieve ART-free HIV suppression or HIV cure</a:t>
            </a:r>
            <a:r>
              <a:rPr lang="en-US" sz="1100" dirty="0">
                <a:ea typeface="Calibri" panose="020F0502020204030204" pitchFamily="34" charset="0"/>
                <a:cs typeface="Times New Roman" panose="02020603050405020304" pitchFamily="18" charset="0"/>
              </a:rPr>
              <a:t>. </a:t>
            </a:r>
          </a:p>
          <a:p>
            <a:pPr marL="171450" indent="-171450" algn="just">
              <a:lnSpc>
                <a:spcPct val="107000"/>
              </a:lnSpc>
              <a:buFont typeface="Arial" panose="020B0604020202020204" pitchFamily="34" charset="0"/>
              <a:buChar char="•"/>
            </a:pPr>
            <a:r>
              <a:rPr lang="en-US" sz="1100" dirty="0">
                <a:ea typeface="Calibri" panose="020F0502020204030204" pitchFamily="34" charset="0"/>
                <a:cs typeface="Times New Roman" panose="02020603050405020304" pitchFamily="18" charset="0"/>
              </a:rPr>
              <a:t>Each of these strategies takes a different approach to the challenge of bringing HIV under control without ART. </a:t>
            </a:r>
          </a:p>
          <a:p>
            <a:pPr marL="171450" indent="-171450" algn="just">
              <a:lnSpc>
                <a:spcPct val="107000"/>
              </a:lnSpc>
              <a:buFont typeface="Arial" panose="020B0604020202020204" pitchFamily="34" charset="0"/>
              <a:buChar char="•"/>
            </a:pPr>
            <a:r>
              <a:rPr lang="en-US" sz="1100" dirty="0">
                <a:ea typeface="Calibri" panose="020F0502020204030204" pitchFamily="34" charset="0"/>
                <a:cs typeface="Times New Roman" panose="02020603050405020304" pitchFamily="18" charset="0"/>
              </a:rPr>
              <a:t>We will review some of the main strategies currently under investigations.</a:t>
            </a:r>
          </a:p>
          <a:p>
            <a:pPr marL="171450" indent="-171450" algn="just">
              <a:lnSpc>
                <a:spcPct val="107000"/>
              </a:lnSpc>
              <a:buFont typeface="Arial" panose="020B0604020202020204" pitchFamily="34" charset="0"/>
              <a:buChar char="•"/>
            </a:pPr>
            <a:r>
              <a:rPr lang="en-US" sz="1100" dirty="0">
                <a:ea typeface="Calibri" panose="020F0502020204030204" pitchFamily="34" charset="0"/>
                <a:cs typeface="Times New Roman" panose="02020603050405020304" pitchFamily="18" charset="0"/>
              </a:rPr>
              <a:t>One important thing to remember is that we do not yet know what a cure will look like.</a:t>
            </a:r>
          </a:p>
          <a:p>
            <a:pPr marL="0" indent="0">
              <a:buFont typeface="Arial" panose="020B0604020202020204" pitchFamily="34" charset="0"/>
              <a:buNone/>
            </a:pPr>
            <a:endParaRPr lang="en-CA"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13</a:t>
            </a:fld>
            <a:endParaRPr lang="en-US"/>
          </a:p>
        </p:txBody>
      </p:sp>
    </p:spTree>
    <p:extLst>
      <p:ext uri="{BB962C8B-B14F-4D97-AF65-F5344CB8AC3E}">
        <p14:creationId xmlns:p14="http://schemas.microsoft.com/office/powerpoint/2010/main" val="676626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mn-lt"/>
                <a:cs typeface="Calibri Light" panose="020F0302020204030204" pitchFamily="34" charset="0"/>
              </a:rPr>
              <a:t>This wheel depicts the main HIV cure-related research strategies:</a:t>
            </a:r>
          </a:p>
          <a:p>
            <a:pPr marL="628650" lvl="1" indent="-171450">
              <a:buFont typeface="Arial" panose="020B0604020202020204" pitchFamily="34" charset="0"/>
              <a:buChar char="•"/>
            </a:pPr>
            <a:r>
              <a:rPr lang="en-US" sz="1100" dirty="0">
                <a:latin typeface="+mn-lt"/>
                <a:cs typeface="Calibri Light" panose="020F0302020204030204" pitchFamily="34" charset="0"/>
              </a:rPr>
              <a:t>Early antiretroviral treatment, which means treating someone as early as possible after infection to reduce the size of the HIV reservoir, and increase the chance that the person could keep HIV suppressed without ART.</a:t>
            </a:r>
          </a:p>
          <a:p>
            <a:pPr marL="628650" lvl="1" indent="-171450">
              <a:buFont typeface="Arial" panose="020B0604020202020204" pitchFamily="34" charset="0"/>
              <a:buChar char="•"/>
            </a:pPr>
            <a:r>
              <a:rPr lang="en-US" sz="1100" dirty="0">
                <a:latin typeface="+mn-lt"/>
                <a:cs typeface="Calibri Light" panose="020F0302020204030204" pitchFamily="34" charset="0"/>
              </a:rPr>
              <a:t>Latency-reversing agents: trying to reawaken HIV that has become dormant insides the cells to make it visible to the immune system.</a:t>
            </a:r>
          </a:p>
          <a:p>
            <a:pPr marL="628650" lvl="1" indent="-171450">
              <a:buFont typeface="Arial" panose="020B0604020202020204" pitchFamily="34" charset="0"/>
              <a:buChar char="•"/>
            </a:pPr>
            <a:r>
              <a:rPr lang="en-US" sz="1100" dirty="0">
                <a:latin typeface="+mn-lt"/>
                <a:cs typeface="Calibri Light" panose="020F0302020204030204" pitchFamily="34" charset="0"/>
              </a:rPr>
              <a:t>Immunotherapy strategies which reinforce the immune system</a:t>
            </a:r>
          </a:p>
          <a:p>
            <a:pPr marL="628650" lvl="1" indent="-171450">
              <a:buFont typeface="Arial" panose="020B0604020202020204" pitchFamily="34" charset="0"/>
              <a:buChar char="•"/>
            </a:pPr>
            <a:r>
              <a:rPr lang="en-US" sz="1100" dirty="0">
                <a:latin typeface="+mn-lt"/>
                <a:cs typeface="Calibri Light" panose="020F0302020204030204" pitchFamily="34" charset="0"/>
              </a:rPr>
              <a:t>Co-inhibitory receptors which regulate the response of the immune system (like putting one’s foot on a pedal)</a:t>
            </a:r>
          </a:p>
          <a:p>
            <a:pPr marL="628650" lvl="1" indent="-171450">
              <a:buFont typeface="Arial" panose="020B0604020202020204" pitchFamily="34" charset="0"/>
              <a:buChar char="•"/>
            </a:pPr>
            <a:r>
              <a:rPr lang="en-US" sz="1100" dirty="0">
                <a:latin typeface="+mn-lt"/>
                <a:cs typeface="Calibri Light" panose="020F0302020204030204" pitchFamily="34" charset="0"/>
              </a:rPr>
              <a:t>Broadly neutralizing antibodies which aim to neutralizing multiple HIV strains in the conserved epitopes of the virus (the parts that remain the same)</a:t>
            </a:r>
          </a:p>
          <a:p>
            <a:pPr marL="628650" lvl="1" indent="-171450">
              <a:buFont typeface="Arial" panose="020B0604020202020204" pitchFamily="34" charset="0"/>
              <a:buChar char="•"/>
            </a:pPr>
            <a:r>
              <a:rPr lang="en-US" sz="1100" dirty="0">
                <a:latin typeface="+mn-lt"/>
                <a:cs typeface="Calibri Light" panose="020F0302020204030204" pitchFamily="34" charset="0"/>
              </a:rPr>
              <a:t>Stem cell transplantations, which aim to make cells resistant to HIV infection, but are only justified in people with malignant cancers</a:t>
            </a:r>
          </a:p>
          <a:p>
            <a:pPr marL="628650" lvl="1" indent="-171450">
              <a:buFont typeface="Arial" panose="020B0604020202020204" pitchFamily="34" charset="0"/>
              <a:buChar char="•"/>
            </a:pPr>
            <a:r>
              <a:rPr lang="en-US" sz="1100" dirty="0">
                <a:latin typeface="+mn-lt"/>
                <a:cs typeface="Calibri Light" panose="020F0302020204030204" pitchFamily="34" charset="0"/>
              </a:rPr>
              <a:t>Cell and gene therapy, which aim to make cells resistant to HIV infection or remove the HIV </a:t>
            </a:r>
          </a:p>
          <a:p>
            <a:pPr marL="628650" lvl="1" indent="-171450">
              <a:buFont typeface="Arial" panose="020B0604020202020204" pitchFamily="34" charset="0"/>
              <a:buChar char="•"/>
            </a:pPr>
            <a:r>
              <a:rPr lang="en-US" sz="1100" dirty="0">
                <a:latin typeface="+mn-lt"/>
                <a:cs typeface="Calibri Light" panose="020F0302020204030204" pitchFamily="34" charset="0"/>
              </a:rPr>
              <a:t>‘Block and lock’ or silencing agent, which would not remove HIV but would keep it permanently dormant inside the cells</a:t>
            </a:r>
          </a:p>
          <a:p>
            <a:pPr marL="171450" indent="-171450">
              <a:buFont typeface="Arial" panose="020B0604020202020204" pitchFamily="34" charset="0"/>
              <a:buChar char="•"/>
            </a:pPr>
            <a:r>
              <a:rPr lang="en-US" sz="1100" dirty="0">
                <a:latin typeface="+mn-lt"/>
                <a:cs typeface="Calibri Light" panose="020F0302020204030204" pitchFamily="34" charset="0"/>
              </a:rPr>
              <a:t>Some HIV cure studies require </a:t>
            </a:r>
            <a:r>
              <a:rPr lang="en-US" sz="1100" b="1" dirty="0">
                <a:solidFill>
                  <a:schemeClr val="accent1">
                    <a:lumMod val="75000"/>
                  </a:schemeClr>
                </a:solidFill>
                <a:latin typeface="+mn-lt"/>
                <a:cs typeface="Calibri Light" panose="020F0302020204030204" pitchFamily="34" charset="0"/>
              </a:rPr>
              <a:t>analytical treatment interruptions </a:t>
            </a:r>
            <a:r>
              <a:rPr lang="en-US" sz="1100" b="0" dirty="0">
                <a:solidFill>
                  <a:schemeClr val="accent1">
                    <a:lumMod val="75000"/>
                  </a:schemeClr>
                </a:solidFill>
                <a:latin typeface="+mn-lt"/>
                <a:cs typeface="Calibri Light" panose="020F0302020204030204" pitchFamily="34" charset="0"/>
              </a:rPr>
              <a:t>- also called ATIs. We have a separate </a:t>
            </a:r>
            <a:r>
              <a:rPr lang="en-US" sz="1100" b="0" dirty="0" err="1">
                <a:solidFill>
                  <a:schemeClr val="accent1">
                    <a:lumMod val="75000"/>
                  </a:schemeClr>
                </a:solidFill>
                <a:latin typeface="+mn-lt"/>
                <a:cs typeface="Calibri Light" panose="020F0302020204030204" pitchFamily="34" charset="0"/>
              </a:rPr>
              <a:t>CUREiculum</a:t>
            </a:r>
            <a:r>
              <a:rPr lang="en-US" sz="1100" b="0" dirty="0">
                <a:solidFill>
                  <a:schemeClr val="accent1">
                    <a:lumMod val="75000"/>
                  </a:schemeClr>
                </a:solidFill>
                <a:latin typeface="+mn-lt"/>
                <a:cs typeface="Calibri Light" panose="020F0302020204030204" pitchFamily="34" charset="0"/>
              </a:rPr>
              <a:t> module on ATIs.</a:t>
            </a:r>
            <a:endParaRPr lang="en-US" sz="1100" b="0" dirty="0">
              <a:latin typeface="+mn-lt"/>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14</a:t>
            </a:fld>
            <a:endParaRPr lang="en-US"/>
          </a:p>
        </p:txBody>
      </p:sp>
    </p:spTree>
    <p:extLst>
      <p:ext uri="{BB962C8B-B14F-4D97-AF65-F5344CB8AC3E}">
        <p14:creationId xmlns:p14="http://schemas.microsoft.com/office/powerpoint/2010/main" val="52533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100" b="1" dirty="0">
                <a:solidFill>
                  <a:srgbClr val="244061"/>
                </a:solidFill>
                <a:ea typeface="Calibri" panose="020F0502020204030204" pitchFamily="34" charset="0"/>
                <a:cs typeface="Times New Roman" panose="02020603050405020304" pitchFamily="18" charset="0"/>
              </a:rPr>
              <a:t>Only Two People Have Been Cured of HIV </a:t>
            </a:r>
            <a:endParaRPr lang="en-US" sz="1100" dirty="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n-US" sz="1100" b="1"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b="1" dirty="0">
                <a:ea typeface="Calibri" panose="020F0502020204030204" pitchFamily="34" charset="0"/>
                <a:cs typeface="Times New Roman" panose="02020603050405020304" pitchFamily="18" charset="0"/>
              </a:rPr>
              <a:t>There are only individuals who have achieved a state of ‘complete cure’ of HIV infection following an intervention.</a:t>
            </a:r>
            <a:r>
              <a:rPr lang="en-US" sz="1100" dirty="0">
                <a:ea typeface="Calibri" panose="020F0502020204030204" pitchFamily="34" charset="0"/>
                <a:cs typeface="Times New Roman" panose="02020603050405020304" pitchFamily="18" charset="0"/>
              </a:rPr>
              <a:t>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The first person, </a:t>
            </a:r>
            <a:r>
              <a:rPr lang="en-US" sz="1100" dirty="0">
                <a:ea typeface="Calibri" panose="020F0502020204030204" pitchFamily="34" charset="0"/>
                <a:cs typeface="Calibri" panose="020F0502020204030204" pitchFamily="34" charset="0"/>
              </a:rPr>
              <a:t>Timothy Ray Brown–otherwise known as the Berlin patient–received a stem cell transplantation to treat his leukemia (a type of cancer).</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The stem cell donor had a special deletion in his CCR5 (C-C chemokine receptor 5) gene, the co-receptors that HIV needs to be able to enter a cell.</a:t>
            </a:r>
            <a:r>
              <a:rPr lang="en-US" sz="1100" dirty="0">
                <a:ea typeface="Calibri" panose="020F0502020204030204" pitchFamily="34" charset="0"/>
                <a:cs typeface="Calibri" panose="020F0502020204030204" pitchFamily="34" charset="0"/>
              </a:rPr>
              <a:t> </a:t>
            </a: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Timothy Brown had to interrupt his HIV medication for his cure to be discovered.</a:t>
            </a: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Timothy Brown has now been without evidence of HIV for 13 years. </a:t>
            </a:r>
            <a:endParaRPr lang="en-US" sz="1100" dirty="0">
              <a:ea typeface="Calibri" panose="020F0502020204030204" pitchFamily="34" charset="0"/>
              <a:cs typeface="Times New Roman" panose="02020603050405020304" pitchFamily="18" charset="0"/>
            </a:endParaRPr>
          </a:p>
          <a:p>
            <a:pPr algn="just"/>
            <a:r>
              <a:rPr lang="en-US" sz="1100" dirty="0">
                <a:ea typeface="Calibri" panose="020F0502020204030204" pitchFamily="34" charset="0"/>
                <a:cs typeface="Calibri" panose="020F0502020204030204" pitchFamily="34" charset="0"/>
              </a:rPr>
              <a:t> </a:t>
            </a:r>
            <a:endParaRPr lang="en-US" sz="1100"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Another person, Adam </a:t>
            </a:r>
            <a:r>
              <a:rPr lang="en-US" sz="1100" dirty="0" err="1">
                <a:ea typeface="Calibri" panose="020F0502020204030204" pitchFamily="34" charset="0"/>
                <a:cs typeface="Calibri" panose="020F0502020204030204" pitchFamily="34" charset="0"/>
              </a:rPr>
              <a:t>Castillejo</a:t>
            </a:r>
            <a:r>
              <a:rPr lang="en-US" sz="1100" dirty="0">
                <a:ea typeface="Calibri" panose="020F0502020204030204" pitchFamily="34" charset="0"/>
                <a:cs typeface="Calibri" panose="020F0502020204030204" pitchFamily="34" charset="0"/>
              </a:rPr>
              <a:t>–known as the London patient–received a similar milder form of stem cell transplantation to treat his lymphoma (another type of cancer). The stem cell donor had the same type of CCR5 gene mutation. Adam </a:t>
            </a:r>
            <a:r>
              <a:rPr lang="en-US" sz="1100" dirty="0" err="1">
                <a:ea typeface="Calibri" panose="020F0502020204030204" pitchFamily="34" charset="0"/>
                <a:cs typeface="Calibri" panose="020F0502020204030204" pitchFamily="34" charset="0"/>
              </a:rPr>
              <a:t>Castillejo’s</a:t>
            </a:r>
            <a:r>
              <a:rPr lang="en-US" sz="1100" dirty="0">
                <a:ea typeface="Calibri" panose="020F0502020204030204" pitchFamily="34" charset="0"/>
                <a:cs typeface="Calibri" panose="020F0502020204030204" pitchFamily="34" charset="0"/>
              </a:rPr>
              <a:t> virus has not returned 30 months after he interrupted his HIV treatment.  </a:t>
            </a:r>
          </a:p>
          <a:p>
            <a:pPr marL="174056" indent="-174056" algn="just">
              <a:buFont typeface="Arial" panose="020B0604020202020204" pitchFamily="34" charset="0"/>
              <a:buChar char="•"/>
            </a:pPr>
            <a:endParaRPr lang="en-US" sz="1100" dirty="0">
              <a:ea typeface="Calibri" panose="020F0502020204030204" pitchFamily="34" charset="0"/>
              <a:cs typeface="Calibri" panose="020F0502020204030204" pitchFamily="34" charset="0"/>
            </a:endParaRPr>
          </a:p>
          <a:p>
            <a:pPr marL="174056" indent="-174056" algn="just">
              <a:buFont typeface="Arial" panose="020B0604020202020204" pitchFamily="34" charset="0"/>
              <a:buChar char="•"/>
            </a:pPr>
            <a:r>
              <a:rPr lang="en-US" sz="1100" b="1" dirty="0">
                <a:ea typeface="Calibri" panose="020F0502020204030204" pitchFamily="34" charset="0"/>
                <a:cs typeface="Calibri" panose="020F0502020204030204" pitchFamily="34" charset="0"/>
              </a:rPr>
              <a:t>Possibly third person (Dusseldorf patient)</a:t>
            </a:r>
            <a:endParaRPr lang="en-US" sz="1100" b="1"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endParaRPr lang="en-US" sz="1100"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It is important to note that both these individuals had a cancer that warranted a stem cell transplant, which is a very risky procedure. </a:t>
            </a:r>
          </a:p>
          <a:p>
            <a:pPr marL="174056" indent="-174056" algn="just">
              <a:buFont typeface="Arial" panose="020B0604020202020204" pitchFamily="34" charset="0"/>
              <a:buChar char="•"/>
            </a:pPr>
            <a:r>
              <a:rPr lang="en-US" sz="1100" dirty="0">
                <a:ea typeface="Calibri" panose="020F0502020204030204" pitchFamily="34" charset="0"/>
                <a:cs typeface="Calibri" panose="020F0502020204030204" pitchFamily="34" charset="0"/>
              </a:rPr>
              <a:t>The stem cell transplant would not be justified in people living with HIV who are otherwise healthy, because the risk would be too high.</a:t>
            </a:r>
            <a:endParaRPr lang="en-US" sz="1100" dirty="0"/>
          </a:p>
          <a:p>
            <a:pPr marL="174056" indent="-174056">
              <a:buFont typeface="Arial" panose="020B0604020202020204" pitchFamily="34" charset="0"/>
              <a:buChar char="•"/>
            </a:pPr>
            <a:endParaRPr lang="en-US" sz="1100" dirty="0"/>
          </a:p>
          <a:p>
            <a:pPr marL="174056" indent="-174056">
              <a:buFont typeface="Arial" panose="020B0604020202020204" pitchFamily="34" charset="0"/>
              <a:buChar char="•"/>
            </a:pPr>
            <a:r>
              <a:rPr lang="en-US" sz="1100" dirty="0"/>
              <a:t>Both Timothy and Adam received a stem cell transplant from a donor who lacked the gene for Delta 32 which is responsible for the CCR5 co-receptor HIV uses to infect the target CD4 helper T cell.</a:t>
            </a:r>
          </a:p>
          <a:p>
            <a:pPr marL="174056" indent="-174056">
              <a:buFont typeface="Arial" panose="020B0604020202020204" pitchFamily="34" charset="0"/>
              <a:buChar char="•"/>
            </a:pPr>
            <a:endParaRPr lang="en-US" sz="1100" dirty="0"/>
          </a:p>
          <a:p>
            <a:pPr algn="just"/>
            <a:r>
              <a:rPr lang="en-US" sz="1100" b="1" dirty="0">
                <a:ea typeface="Calibri" panose="020F0502020204030204" pitchFamily="34" charset="0"/>
                <a:cs typeface="Times New Roman" panose="02020603050405020304" pitchFamily="18" charset="0"/>
              </a:rPr>
              <a:t>Hematopoietic stem cells, produced in the bone marrow, are the source of all the blood cells in the body.</a:t>
            </a:r>
            <a:r>
              <a:rPr lang="en-US" sz="1100" dirty="0">
                <a:ea typeface="Calibri" panose="020F0502020204030204" pitchFamily="34" charset="0"/>
                <a:cs typeface="Times New Roman" panose="02020603050405020304" pitchFamily="18" charset="0"/>
              </a:rPr>
              <a:t>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Stem cell transplants are used to treat life-threatening illnesses such as cancer.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Stem cell transplants involve the transfer of cells that lack a key receptor (CCR5) on their surface, followed with a process called conditioning, aimed at eliminating an individual’s immune system to make room for a donor system and reduce the risk of a transplant rejection. </a:t>
            </a:r>
          </a:p>
          <a:p>
            <a:pPr marL="174056" indent="-174056" algn="just">
              <a:buFont typeface="Arial" panose="020B0604020202020204" pitchFamily="34" charset="0"/>
              <a:buChar char="•"/>
            </a:pPr>
            <a:endParaRPr lang="en-US" sz="1100" dirty="0">
              <a:ea typeface="Calibri" panose="020F0502020204030204" pitchFamily="34" charset="0"/>
              <a:cs typeface="Times New Roman" panose="02020603050405020304" pitchFamily="18" charset="0"/>
            </a:endParaRP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There are two types of stem cell transplants: </a:t>
            </a:r>
            <a:r>
              <a:rPr lang="en-US" sz="1100" b="1" dirty="0">
                <a:ea typeface="Calibri" panose="020F0502020204030204" pitchFamily="34" charset="0"/>
                <a:cs typeface="Times New Roman" panose="02020603050405020304" pitchFamily="18" charset="0"/>
              </a:rPr>
              <a:t>autologous</a:t>
            </a:r>
            <a:r>
              <a:rPr lang="en-US" sz="1100" dirty="0">
                <a:ea typeface="Calibri" panose="020F0502020204030204" pitchFamily="34" charset="0"/>
                <a:cs typeface="Times New Roman" panose="02020603050405020304" pitchFamily="18" charset="0"/>
              </a:rPr>
              <a:t> (cells obtained from the same individual) or </a:t>
            </a:r>
            <a:r>
              <a:rPr lang="en-US" sz="1100" b="1" dirty="0">
                <a:ea typeface="Calibri" panose="020F0502020204030204" pitchFamily="34" charset="0"/>
                <a:cs typeface="Times New Roman" panose="02020603050405020304" pitchFamily="18" charset="0"/>
              </a:rPr>
              <a:t>allogeneic</a:t>
            </a:r>
            <a:r>
              <a:rPr lang="en-US" sz="1100" dirty="0">
                <a:ea typeface="Calibri" panose="020F0502020204030204" pitchFamily="34" charset="0"/>
                <a:cs typeface="Times New Roman" panose="02020603050405020304" pitchFamily="18" charset="0"/>
              </a:rPr>
              <a:t> (cells obtained from a different person).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Stem cell transplants are indicated for individuals who already have cancer and are very ill.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Scientists believe that allogeneic stem cell transplants are too dangerous (a lot of people who get these transplants die) and not readily scalable as a practical cure for most people. </a:t>
            </a:r>
          </a:p>
          <a:p>
            <a:pPr marL="174056" indent="-174056" algn="just">
              <a:buFont typeface="Arial" panose="020B0604020202020204" pitchFamily="34" charset="0"/>
              <a:buChar char="•"/>
            </a:pPr>
            <a:r>
              <a:rPr lang="en-US" sz="1100" dirty="0">
                <a:ea typeface="Calibri" panose="020F0502020204030204" pitchFamily="34" charset="0"/>
                <a:cs typeface="Times New Roman" panose="02020603050405020304" pitchFamily="18" charset="0"/>
              </a:rPr>
              <a:t>To date, the only two people who has been cured, were cured through this process.</a:t>
            </a:r>
          </a:p>
          <a:p>
            <a:pPr marL="174056" indent="-174056" algn="just">
              <a:buFont typeface="Arial" panose="020B0604020202020204" pitchFamily="34" charset="0"/>
              <a:buChar char="•"/>
            </a:pPr>
            <a:endParaRPr lang="en-US" sz="1100" dirty="0">
              <a:ea typeface="Calibri" panose="020F0502020204030204" pitchFamily="34" charset="0"/>
              <a:cs typeface="Times New Roman" panose="02020603050405020304" pitchFamily="18" charset="0"/>
            </a:endParaRPr>
          </a:p>
          <a:p>
            <a:pPr algn="just"/>
            <a:r>
              <a:rPr lang="en-US" sz="1100" b="1" dirty="0">
                <a:ea typeface="Calibri" panose="020F0502020204030204" pitchFamily="34" charset="0"/>
                <a:cs typeface="Times New Roman" panose="02020603050405020304" pitchFamily="18" charset="0"/>
              </a:rPr>
              <a:t>Note on CCR5 gene deletion</a:t>
            </a:r>
            <a:r>
              <a:rPr lang="en-US" sz="1100" dirty="0">
                <a:ea typeface="Calibri" panose="020F0502020204030204" pitchFamily="34" charset="0"/>
                <a:cs typeface="Times New Roman" panose="02020603050405020304" pitchFamily="18" charset="0"/>
              </a:rPr>
              <a:t>:</a:t>
            </a:r>
          </a:p>
          <a:p>
            <a:pPr marL="174056" indent="-174056">
              <a:buFont typeface="Arial" panose="020B0604020202020204" pitchFamily="34" charset="0"/>
              <a:buChar char="•"/>
            </a:pPr>
            <a:r>
              <a:rPr lang="en-US" sz="1100" dirty="0">
                <a:ea typeface="Times New Roman" panose="02020603050405020304" pitchFamily="18" charset="0"/>
              </a:rPr>
              <a:t>The overwhelming majority of newly diagnosed people have a viral strain that uses CCR5 as a co-receptor. </a:t>
            </a:r>
          </a:p>
          <a:p>
            <a:pPr marL="174056" indent="-174056">
              <a:buFont typeface="Arial" panose="020B0604020202020204" pitchFamily="34" charset="0"/>
              <a:buChar char="•"/>
            </a:pPr>
            <a:r>
              <a:rPr lang="en-US" sz="1100" dirty="0">
                <a:ea typeface="Times New Roman" panose="02020603050405020304" pitchFamily="18" charset="0"/>
              </a:rPr>
              <a:t>Most people living with HIV have a virus that uses CCR5, but this may evolve over time (particularly in those not receiving ART: the virus typically evolves from a CCR5-using phenotype to a CXCR4-using phenotype over years). </a:t>
            </a:r>
            <a:endParaRPr lang="en-US" sz="1100" dirty="0">
              <a:ea typeface="Calibri" panose="020F0502020204030204" pitchFamily="34" charset="0"/>
            </a:endParaRPr>
          </a:p>
          <a:p>
            <a:pPr marL="174056" indent="-174056">
              <a:buFont typeface="Arial" panose="020B0604020202020204" pitchFamily="34" charset="0"/>
              <a:buChar char="•"/>
            </a:pPr>
            <a:r>
              <a:rPr lang="en-US" sz="1100" dirty="0">
                <a:ea typeface="Times New Roman" panose="02020603050405020304" pitchFamily="18" charset="0"/>
              </a:rPr>
              <a:t>In theory, you could establish an infection with a CXCR4-using virus in a person homozygote for CCR5D32. </a:t>
            </a:r>
          </a:p>
          <a:p>
            <a:pPr marL="174056" indent="-174056">
              <a:buFont typeface="Arial" panose="020B0604020202020204" pitchFamily="34" charset="0"/>
              <a:buChar char="•"/>
            </a:pPr>
            <a:r>
              <a:rPr lang="en-US" sz="1100" dirty="0">
                <a:ea typeface="Times New Roman" panose="02020603050405020304" pitchFamily="18" charset="0"/>
              </a:rPr>
              <a:t>This has been reported in the past (see attached Lancet paper form 1997), but this is extremely rare. </a:t>
            </a:r>
            <a:endParaRPr lang="en-US" sz="1100" dirty="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15</a:t>
            </a:fld>
            <a:endParaRPr lang="en-US"/>
          </a:p>
        </p:txBody>
      </p:sp>
    </p:spTree>
    <p:extLst>
      <p:ext uri="{BB962C8B-B14F-4D97-AF65-F5344CB8AC3E}">
        <p14:creationId xmlns:p14="http://schemas.microsoft.com/office/powerpoint/2010/main" val="3468949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Another approach being investigated is the use of early treatment - meaning as early as possible after HIV infection.</a:t>
            </a:r>
          </a:p>
          <a:p>
            <a:pPr marL="171450" indent="-171450">
              <a:buFont typeface="Arial" panose="020B0604020202020204" pitchFamily="34" charset="0"/>
              <a:buChar char="•"/>
            </a:pPr>
            <a:r>
              <a:rPr lang="en-US" sz="1100" dirty="0"/>
              <a:t>Early treatment has many advantages, such as:</a:t>
            </a:r>
          </a:p>
          <a:p>
            <a:pPr marL="628650" lvl="1" indent="-171450">
              <a:buFont typeface="Arial" panose="020B0604020202020204" pitchFamily="34" charset="0"/>
              <a:buChar char="•"/>
            </a:pPr>
            <a:r>
              <a:rPr lang="en-US" sz="1100" dirty="0"/>
              <a:t>Reduced immune activation</a:t>
            </a:r>
          </a:p>
          <a:p>
            <a:pPr marL="628650" lvl="1" indent="-171450">
              <a:buFont typeface="Arial" panose="020B0604020202020204" pitchFamily="34" charset="0"/>
              <a:buChar char="•"/>
            </a:pPr>
            <a:r>
              <a:rPr lang="en-US" sz="1100" dirty="0"/>
              <a:t>Limited virus escape and diversity</a:t>
            </a:r>
          </a:p>
          <a:p>
            <a:pPr marL="628650" lvl="1" indent="-171450">
              <a:buFont typeface="Arial" panose="020B0604020202020204" pitchFamily="34" charset="0"/>
              <a:buChar char="•"/>
            </a:pPr>
            <a:r>
              <a:rPr lang="en-US" sz="1100" dirty="0"/>
              <a:t>Reduced morbidity and mortality</a:t>
            </a:r>
          </a:p>
          <a:p>
            <a:pPr marL="628650" lvl="1" indent="-171450">
              <a:buFont typeface="Arial" panose="020B0604020202020204" pitchFamily="34" charset="0"/>
              <a:buChar char="•"/>
            </a:pPr>
            <a:r>
              <a:rPr lang="en-US" sz="1100" dirty="0"/>
              <a:t>Better control of HIV on ART</a:t>
            </a:r>
          </a:p>
          <a:p>
            <a:pPr marL="628650" lvl="1" indent="-171450">
              <a:buFont typeface="Arial" panose="020B0604020202020204" pitchFamily="34" charset="0"/>
              <a:buChar char="•"/>
            </a:pPr>
            <a:r>
              <a:rPr lang="en-US" sz="1100" dirty="0"/>
              <a:t>Smaller reservoirs</a:t>
            </a:r>
          </a:p>
          <a:p>
            <a:pPr marL="628650" lvl="1" indent="-171450">
              <a:buFont typeface="Arial" panose="020B0604020202020204" pitchFamily="34" charset="0"/>
              <a:buChar char="•"/>
            </a:pPr>
            <a:r>
              <a:rPr lang="en-US" sz="1100" dirty="0"/>
              <a:t>Preserved immunity</a:t>
            </a:r>
          </a:p>
          <a:p>
            <a:pPr marL="171450" lvl="1"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Some people who were treated extremely early in HIV infection have not yet seroconverted, meaning that the antibodies cannot be detected in their blood.</a:t>
            </a:r>
          </a:p>
          <a:p>
            <a:pPr marL="457200" lvl="1"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16</a:t>
            </a:fld>
            <a:endParaRPr lang="en-US"/>
          </a:p>
        </p:txBody>
      </p:sp>
    </p:spTree>
    <p:extLst>
      <p:ext uri="{BB962C8B-B14F-4D97-AF65-F5344CB8AC3E}">
        <p14:creationId xmlns:p14="http://schemas.microsoft.com/office/powerpoint/2010/main" val="99196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 Mississippi child is a girl who in 2013 was thought to have been cured of HIV. </a:t>
            </a:r>
          </a:p>
          <a:p>
            <a:pPr marL="171450" indent="-171450">
              <a:buFont typeface="Arial" panose="020B0604020202020204" pitchFamily="34" charset="0"/>
              <a:buChar char="•"/>
            </a:pPr>
            <a:r>
              <a:rPr lang="en-US" sz="1100" dirty="0">
                <a:solidFill>
                  <a:schemeClr val="tx1"/>
                </a:solidFill>
              </a:rPr>
              <a:t>She had contracted HIV at birth. She was treated 30 hours after birth, and did not have HIV detectable in her blood for the first 18 months of her life.</a:t>
            </a:r>
          </a:p>
          <a:p>
            <a:pPr marL="171450" indent="-171450">
              <a:buFont typeface="Arial" panose="020B0604020202020204" pitchFamily="34" charset="0"/>
              <a:buChar char="•"/>
            </a:pPr>
            <a:r>
              <a:rPr lang="en-US" sz="1100" dirty="0">
                <a:solidFill>
                  <a:schemeClr val="tx1"/>
                </a:solidFill>
              </a:rPr>
              <a:t>She stopped ART at 18 months, and was lost to follow-up for 5 months. </a:t>
            </a:r>
          </a:p>
          <a:p>
            <a:pPr marL="171450" indent="-171450">
              <a:buFont typeface="Arial" panose="020B0604020202020204" pitchFamily="34" charset="0"/>
              <a:buChar char="•"/>
            </a:pPr>
            <a:r>
              <a:rPr lang="en-US" sz="1100" dirty="0">
                <a:solidFill>
                  <a:schemeClr val="tx1"/>
                </a:solidFill>
              </a:rPr>
              <a:t>The doctors expected to find a lot of HIV in her blood, but instead HIV was undetectable. </a:t>
            </a:r>
          </a:p>
          <a:p>
            <a:pPr marL="171450" indent="-171450">
              <a:buFont typeface="Arial" panose="020B0604020202020204" pitchFamily="34" charset="0"/>
              <a:buChar char="•"/>
            </a:pPr>
            <a:r>
              <a:rPr lang="en-US" sz="1100" dirty="0">
                <a:solidFill>
                  <a:schemeClr val="tx1"/>
                </a:solidFill>
              </a:rPr>
              <a:t>At 46 months, her HIV came back. </a:t>
            </a:r>
          </a:p>
          <a:p>
            <a:pPr marL="171450" indent="-171450">
              <a:buFont typeface="Arial" panose="020B0604020202020204" pitchFamily="34" charset="0"/>
              <a:buChar char="•"/>
            </a:pPr>
            <a:r>
              <a:rPr lang="en-US" sz="1100" dirty="0">
                <a:solidFill>
                  <a:schemeClr val="tx1"/>
                </a:solidFill>
              </a:rPr>
              <a:t>The Mississippi child was able to keep HIV suppressed without ART for a long time, so she gave hope for the field.</a:t>
            </a:r>
          </a:p>
          <a:p>
            <a:pPr marL="171450" indent="-171450">
              <a:buFont typeface="Arial" panose="020B0604020202020204" pitchFamily="34" charset="0"/>
              <a:buChar char="•"/>
            </a:pPr>
            <a:r>
              <a:rPr lang="en-US" sz="1100" dirty="0">
                <a:solidFill>
                  <a:schemeClr val="tx1"/>
                </a:solidFill>
              </a:rPr>
              <a:t>But her case also showed that it takes even a small amount of HIV present in the blood for it to come back. </a:t>
            </a:r>
          </a:p>
          <a:p>
            <a:pPr marL="171450" indent="-171450">
              <a:buFont typeface="Arial" panose="020B0604020202020204" pitchFamily="34" charset="0"/>
              <a:buChar char="•"/>
            </a:pPr>
            <a:r>
              <a:rPr lang="en-US" sz="1100" dirty="0">
                <a:solidFill>
                  <a:schemeClr val="tx1"/>
                </a:solidFill>
              </a:rPr>
              <a:t>This is why the immune system must be ‘ready’ when the virus comes back.</a:t>
            </a:r>
          </a:p>
        </p:txBody>
      </p:sp>
      <p:sp>
        <p:nvSpPr>
          <p:cNvPr id="4" name="Slide Number Placeholder 3"/>
          <p:cNvSpPr>
            <a:spLocks noGrp="1"/>
          </p:cNvSpPr>
          <p:nvPr>
            <p:ph type="sldNum" sz="quarter" idx="5"/>
          </p:nvPr>
        </p:nvSpPr>
        <p:spPr/>
        <p:txBody>
          <a:bodyPr/>
          <a:lstStyle/>
          <a:p>
            <a:fld id="{72A62CC3-E4E7-7041-93D9-80A5EB7AAC13}" type="slidenum">
              <a:rPr lang="en-US" smtClean="0"/>
              <a:t>17</a:t>
            </a:fld>
            <a:endParaRPr lang="en-US"/>
          </a:p>
        </p:txBody>
      </p:sp>
    </p:spTree>
    <p:extLst>
      <p:ext uri="{BB962C8B-B14F-4D97-AF65-F5344CB8AC3E}">
        <p14:creationId xmlns:p14="http://schemas.microsoft.com/office/powerpoint/2010/main" val="186974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Now, let’s turn to strategies that could reduce (or ‘drain’) the HIV reservoir.</a:t>
            </a:r>
          </a:p>
        </p:txBody>
      </p:sp>
      <p:sp>
        <p:nvSpPr>
          <p:cNvPr id="4" name="Slide Number Placeholder 3"/>
          <p:cNvSpPr>
            <a:spLocks noGrp="1"/>
          </p:cNvSpPr>
          <p:nvPr>
            <p:ph type="sldNum" sz="quarter" idx="5"/>
          </p:nvPr>
        </p:nvSpPr>
        <p:spPr/>
        <p:txBody>
          <a:bodyPr/>
          <a:lstStyle/>
          <a:p>
            <a:fld id="{72A62CC3-E4E7-7041-93D9-80A5EB7AAC13}" type="slidenum">
              <a:rPr lang="en-US" smtClean="0"/>
              <a:t>18</a:t>
            </a:fld>
            <a:endParaRPr lang="en-US"/>
          </a:p>
        </p:txBody>
      </p:sp>
    </p:spTree>
    <p:extLst>
      <p:ext uri="{BB962C8B-B14F-4D97-AF65-F5344CB8AC3E}">
        <p14:creationId xmlns:p14="http://schemas.microsoft.com/office/powerpoint/2010/main" val="139071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Latency-reversing agents are being investigated to delete the HIV that has become integrated inside the cells. </a:t>
            </a:r>
          </a:p>
          <a:p>
            <a:pPr marL="171450" indent="-171450">
              <a:buFont typeface="Arial" panose="020B0604020202020204" pitchFamily="34" charset="0"/>
              <a:buChar char="•"/>
            </a:pPr>
            <a:r>
              <a:rPr lang="en-US" sz="1100" dirty="0"/>
              <a:t>The goal would be to reactivate (or reawaken) HIV that has become dormant (latent) to make it visible to the immune system.</a:t>
            </a:r>
          </a:p>
          <a:p>
            <a:pPr marL="171450" indent="-171450">
              <a:buFont typeface="Arial" panose="020B0604020202020204" pitchFamily="34" charset="0"/>
              <a:buChar char="•"/>
            </a:pPr>
            <a:r>
              <a:rPr lang="en-US" sz="1100" dirty="0"/>
              <a:t>That way, the immune system would know that the cell contains HIV, and could clear the cell from the body.</a:t>
            </a:r>
          </a:p>
        </p:txBody>
      </p:sp>
      <p:sp>
        <p:nvSpPr>
          <p:cNvPr id="4" name="Slide Number Placeholder 3"/>
          <p:cNvSpPr>
            <a:spLocks noGrp="1"/>
          </p:cNvSpPr>
          <p:nvPr>
            <p:ph type="sldNum" sz="quarter" idx="5"/>
          </p:nvPr>
        </p:nvSpPr>
        <p:spPr/>
        <p:txBody>
          <a:bodyPr/>
          <a:lstStyle/>
          <a:p>
            <a:fld id="{72A62CC3-E4E7-7041-93D9-80A5EB7AAC13}" type="slidenum">
              <a:rPr lang="en-US" smtClean="0"/>
              <a:t>19</a:t>
            </a:fld>
            <a:endParaRPr lang="en-US"/>
          </a:p>
        </p:txBody>
      </p:sp>
    </p:spTree>
    <p:extLst>
      <p:ext uri="{BB962C8B-B14F-4D97-AF65-F5344CB8AC3E}">
        <p14:creationId xmlns:p14="http://schemas.microsoft.com/office/powerpoint/2010/main" val="39273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Our proposed module outline is as follows. </a:t>
            </a:r>
          </a:p>
          <a:p>
            <a:pPr marL="171450" indent="-171450">
              <a:buFont typeface="Arial" panose="020B0604020202020204" pitchFamily="34" charset="0"/>
              <a:buChar char="•"/>
            </a:pPr>
            <a:r>
              <a:rPr lang="en-US" sz="1100" dirty="0"/>
              <a:t>In this module, we will review:</a:t>
            </a:r>
          </a:p>
          <a:p>
            <a:pPr marL="628650" lvl="1" indent="-171450">
              <a:buFont typeface="Arial" panose="020B0604020202020204" pitchFamily="34" charset="0"/>
              <a:buChar char="•"/>
            </a:pPr>
            <a:r>
              <a:rPr lang="en-US" sz="1100" dirty="0"/>
              <a:t>Key timeline events in the search towards an HIV cure</a:t>
            </a:r>
          </a:p>
          <a:p>
            <a:pPr marL="628650" lvl="1" indent="-171450">
              <a:buFont typeface="Arial" panose="020B0604020202020204" pitchFamily="34" charset="0"/>
              <a:buChar char="•"/>
            </a:pPr>
            <a:r>
              <a:rPr lang="en-US" sz="1100" dirty="0"/>
              <a:t>Research process overview</a:t>
            </a:r>
          </a:p>
          <a:p>
            <a:pPr marL="628650" lvl="1" indent="-171450">
              <a:buFont typeface="Arial" panose="020B0604020202020204" pitchFamily="34" charset="0"/>
              <a:buChar char="•"/>
            </a:pPr>
            <a:r>
              <a:rPr lang="en-US" sz="1100" dirty="0"/>
              <a:t>Helpful analogies - one such analogy is the use of the dam (e.g., draining the reservoir and reinforcing the dam)</a:t>
            </a:r>
          </a:p>
          <a:p>
            <a:pPr marL="628650" lvl="1" indent="-171450">
              <a:buFont typeface="Arial" panose="020B0604020202020204" pitchFamily="34" charset="0"/>
              <a:buChar char="•"/>
            </a:pPr>
            <a:r>
              <a:rPr lang="en-US" sz="1100" dirty="0"/>
              <a:t>Different HIV cure research approaches</a:t>
            </a:r>
          </a:p>
          <a:p>
            <a:pPr marL="628650" lvl="1" indent="-171450">
              <a:buFont typeface="Arial" panose="020B0604020202020204" pitchFamily="34" charset="0"/>
              <a:buChar char="•"/>
            </a:pPr>
            <a:r>
              <a:rPr lang="en-US" sz="1100" dirty="0"/>
              <a:t>The likely need for combination approaches to keep HIV under control without antiretroviral treatment</a:t>
            </a:r>
          </a:p>
        </p:txBody>
      </p:sp>
      <p:sp>
        <p:nvSpPr>
          <p:cNvPr id="4" name="Slide Number Placeholder 3"/>
          <p:cNvSpPr>
            <a:spLocks noGrp="1"/>
          </p:cNvSpPr>
          <p:nvPr>
            <p:ph type="sldNum" sz="quarter" idx="5"/>
          </p:nvPr>
        </p:nvSpPr>
        <p:spPr/>
        <p:txBody>
          <a:bodyPr/>
          <a:lstStyle/>
          <a:p>
            <a:fld id="{72A62CC3-E4E7-7041-93D9-80A5EB7AAC13}" type="slidenum">
              <a:rPr lang="en-US" smtClean="0"/>
              <a:t>2</a:t>
            </a:fld>
            <a:endParaRPr lang="en-US"/>
          </a:p>
        </p:txBody>
      </p:sp>
    </p:spTree>
    <p:extLst>
      <p:ext uri="{BB962C8B-B14F-4D97-AF65-F5344CB8AC3E}">
        <p14:creationId xmlns:p14="http://schemas.microsoft.com/office/powerpoint/2010/main" val="2130282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LRAs jolts the HIV awake, and now HIV becomes visible to the immune system (by producing virions).</a:t>
            </a:r>
          </a:p>
          <a:p>
            <a:pPr marL="171450" indent="-171450">
              <a:buFont typeface="Arial" panose="020B0604020202020204" pitchFamily="34" charset="0"/>
              <a:buChar char="•"/>
            </a:pPr>
            <a:r>
              <a:rPr lang="en-US" sz="1100" dirty="0">
                <a:solidFill>
                  <a:schemeClr val="tx1"/>
                </a:solidFill>
              </a:rPr>
              <a:t>The HIV-infected cell is found out, and the immune system can clear it.</a:t>
            </a:r>
          </a:p>
          <a:p>
            <a:pPr marL="171450" indent="-171450">
              <a:buFont typeface="Arial" panose="020B0604020202020204" pitchFamily="34" charset="0"/>
              <a:buChar char="•"/>
            </a:pPr>
            <a:r>
              <a:rPr lang="en-US" sz="1100" dirty="0">
                <a:solidFill>
                  <a:schemeClr val="tx1"/>
                </a:solidFill>
              </a:rPr>
              <a:t>LRAs will likely need to be combined with strong immune-based strategies. </a:t>
            </a:r>
          </a:p>
        </p:txBody>
      </p:sp>
      <p:sp>
        <p:nvSpPr>
          <p:cNvPr id="4" name="Slide Number Placeholder 3"/>
          <p:cNvSpPr>
            <a:spLocks noGrp="1"/>
          </p:cNvSpPr>
          <p:nvPr>
            <p:ph type="sldNum" sz="quarter" idx="5"/>
          </p:nvPr>
        </p:nvSpPr>
        <p:spPr/>
        <p:txBody>
          <a:bodyPr/>
          <a:lstStyle/>
          <a:p>
            <a:fld id="{72A62CC3-E4E7-7041-93D9-80A5EB7AAC13}" type="slidenum">
              <a:rPr lang="en-US" smtClean="0"/>
              <a:t>20</a:t>
            </a:fld>
            <a:endParaRPr lang="en-US"/>
          </a:p>
        </p:txBody>
      </p:sp>
    </p:spTree>
    <p:extLst>
      <p:ext uri="{BB962C8B-B14F-4D97-AF65-F5344CB8AC3E}">
        <p14:creationId xmlns:p14="http://schemas.microsoft.com/office/powerpoint/2010/main" val="410943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Here is a visual art that depicts how LRAs work.</a:t>
            </a:r>
          </a:p>
          <a:p>
            <a:pPr marL="171450" indent="-171450">
              <a:buFont typeface="Arial" panose="020B0604020202020204" pitchFamily="34" charset="0"/>
              <a:buChar char="•"/>
            </a:pPr>
            <a:r>
              <a:rPr lang="en-US" sz="1100" dirty="0"/>
              <a:t>The immune system is on the look out for HIV, but can’t find HIV hidden inside the cells. </a:t>
            </a:r>
          </a:p>
          <a:p>
            <a:pPr marL="171450" indent="-171450">
              <a:buFont typeface="Arial" panose="020B0604020202020204" pitchFamily="34" charset="0"/>
              <a:buChar char="•"/>
            </a:pPr>
            <a:r>
              <a:rPr lang="en-US" sz="1100" dirty="0"/>
              <a:t>LRA tries to reawaken the dormant HIV by ‘knocking’ it out of its sleep (by reactivating specific genes so HIV can transcribe itself).</a:t>
            </a:r>
          </a:p>
        </p:txBody>
      </p:sp>
      <p:sp>
        <p:nvSpPr>
          <p:cNvPr id="4" name="Slide Number Placeholder 3"/>
          <p:cNvSpPr>
            <a:spLocks noGrp="1"/>
          </p:cNvSpPr>
          <p:nvPr>
            <p:ph type="sldNum" sz="quarter" idx="5"/>
          </p:nvPr>
        </p:nvSpPr>
        <p:spPr/>
        <p:txBody>
          <a:bodyPr/>
          <a:lstStyle/>
          <a:p>
            <a:fld id="{72A62CC3-E4E7-7041-93D9-80A5EB7AAC13}" type="slidenum">
              <a:rPr lang="en-US" smtClean="0"/>
              <a:t>21</a:t>
            </a:fld>
            <a:endParaRPr lang="en-US"/>
          </a:p>
        </p:txBody>
      </p:sp>
    </p:spTree>
    <p:extLst>
      <p:ext uri="{BB962C8B-B14F-4D97-AF65-F5344CB8AC3E}">
        <p14:creationId xmlns:p14="http://schemas.microsoft.com/office/powerpoint/2010/main" val="132633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The opposite of LRAs are ‘block and lock’ agents that would permanently silence HIV.</a:t>
            </a:r>
          </a:p>
          <a:p>
            <a:pPr marL="171450" indent="-171450">
              <a:buFont typeface="Arial" panose="020B0604020202020204" pitchFamily="34" charset="0"/>
              <a:buChar char="•"/>
            </a:pPr>
            <a:r>
              <a:rPr lang="en-US" sz="1100" dirty="0">
                <a:solidFill>
                  <a:schemeClr val="tx1"/>
                </a:solidFill>
              </a:rPr>
              <a:t>This way, HIV could not re-awaken. </a:t>
            </a:r>
          </a:p>
          <a:p>
            <a:pPr marL="171450" indent="-171450">
              <a:buFont typeface="Arial" panose="020B0604020202020204" pitchFamily="34" charset="0"/>
              <a:buChar char="•"/>
            </a:pPr>
            <a:r>
              <a:rPr lang="en-US" sz="1100" dirty="0">
                <a:solidFill>
                  <a:schemeClr val="tx1"/>
                </a:solidFill>
              </a:rPr>
              <a:t>There are much fewer ‘block and lock’ agents that LRAs, because research on those agents is just beginning.</a:t>
            </a:r>
          </a:p>
          <a:p>
            <a:pPr marL="171450" indent="-171450">
              <a:buFont typeface="Arial" panose="020B0604020202020204" pitchFamily="34" charset="0"/>
              <a:buChar char="•"/>
            </a:pPr>
            <a:r>
              <a:rPr lang="en-US" sz="1100" dirty="0">
                <a:solidFill>
                  <a:schemeClr val="tx1"/>
                </a:solidFill>
              </a:rPr>
              <a:t>These agents would be specific to HIV, so they would not shut down the entire immune system.</a:t>
            </a:r>
          </a:p>
          <a:p>
            <a:pPr marL="171450" indent="-171450">
              <a:buFont typeface="Arial" panose="020B0604020202020204" pitchFamily="34" charset="0"/>
              <a:buChar char="•"/>
            </a:pPr>
            <a:r>
              <a:rPr lang="en-US" sz="1100" dirty="0">
                <a:solidFill>
                  <a:schemeClr val="tx1"/>
                </a:solidFill>
              </a:rPr>
              <a:t>For example, the Tat inhibitor </a:t>
            </a:r>
            <a:r>
              <a:rPr lang="en-US" sz="1100" dirty="0" err="1">
                <a:solidFill>
                  <a:schemeClr val="tx1"/>
                </a:solidFill>
              </a:rPr>
              <a:t>didehydro-Cortistatin</a:t>
            </a:r>
            <a:r>
              <a:rPr lang="en-US" sz="1100" dirty="0">
                <a:solidFill>
                  <a:schemeClr val="tx1"/>
                </a:solidFill>
              </a:rPr>
              <a:t> A (</a:t>
            </a:r>
            <a:r>
              <a:rPr lang="en-US" sz="1100" dirty="0" err="1">
                <a:solidFill>
                  <a:schemeClr val="tx1"/>
                </a:solidFill>
              </a:rPr>
              <a:t>dCA</a:t>
            </a:r>
            <a:r>
              <a:rPr lang="en-US" sz="1100" dirty="0">
                <a:solidFill>
                  <a:schemeClr val="tx1"/>
                </a:solidFill>
              </a:rPr>
              <a:t>) could inhibit HIV transcription, and overtime ‘lock’ HIV.</a:t>
            </a:r>
          </a:p>
          <a:p>
            <a:pPr marL="171450" indent="-171450">
              <a:buFont typeface="Arial" panose="020B0604020202020204" pitchFamily="34" charset="0"/>
              <a:buChar char="•"/>
            </a:pPr>
            <a:r>
              <a:rPr lang="en-US" sz="1100" dirty="0">
                <a:solidFill>
                  <a:schemeClr val="tx1"/>
                </a:solidFill>
              </a:rPr>
              <a:t>We need more research on ‘block and lock’ agents. </a:t>
            </a:r>
          </a:p>
          <a:p>
            <a:pPr marL="171450" indent="-171450">
              <a:buFont typeface="Arial" panose="020B0604020202020204" pitchFamily="34" charset="0"/>
              <a:buChar char="•"/>
            </a:pPr>
            <a:r>
              <a:rPr lang="en-US" sz="1100" dirty="0">
                <a:solidFill>
                  <a:schemeClr val="tx1"/>
                </a:solidFill>
              </a:rPr>
              <a:t>It is important to note that the gene’s naturally tendency is to be turned off, so this approach could be promising.</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22</a:t>
            </a:fld>
            <a:endParaRPr lang="en-US"/>
          </a:p>
        </p:txBody>
      </p:sp>
    </p:spTree>
    <p:extLst>
      <p:ext uri="{BB962C8B-B14F-4D97-AF65-F5344CB8AC3E}">
        <p14:creationId xmlns:p14="http://schemas.microsoft.com/office/powerpoint/2010/main" val="2641790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‘Block and lock’ agents would then block the </a:t>
            </a:r>
            <a:r>
              <a:rPr lang="en-US" sz="1100" dirty="0" err="1">
                <a:solidFill>
                  <a:schemeClr val="tx1"/>
                </a:solidFill>
              </a:rPr>
              <a:t>proviral</a:t>
            </a:r>
            <a:r>
              <a:rPr lang="en-US" sz="1100" dirty="0">
                <a:solidFill>
                  <a:schemeClr val="tx1"/>
                </a:solidFill>
              </a:rPr>
              <a:t> NDA, and then lock it.</a:t>
            </a:r>
          </a:p>
          <a:p>
            <a:pPr marL="171450" indent="-171450">
              <a:buFont typeface="Arial" panose="020B0604020202020204" pitchFamily="34" charset="0"/>
              <a:buChar char="•"/>
            </a:pPr>
            <a:r>
              <a:rPr lang="en-US" sz="1100" dirty="0">
                <a:solidFill>
                  <a:schemeClr val="tx1"/>
                </a:solidFill>
              </a:rPr>
              <a:t>The HIV would not be able to reawaken, and the cell would grow old and eventually die.</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23</a:t>
            </a:fld>
            <a:endParaRPr lang="en-US"/>
          </a:p>
        </p:txBody>
      </p:sp>
    </p:spTree>
    <p:extLst>
      <p:ext uri="{BB962C8B-B14F-4D97-AF65-F5344CB8AC3E}">
        <p14:creationId xmlns:p14="http://schemas.microsoft.com/office/powerpoint/2010/main" val="142086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Here is a visual art of how ‘block and lock’ agents would work.</a:t>
            </a:r>
          </a:p>
          <a:p>
            <a:pPr marL="171450" indent="-171450">
              <a:buFont typeface="Arial" panose="020B0604020202020204" pitchFamily="34" charset="0"/>
              <a:buChar char="•"/>
            </a:pPr>
            <a:r>
              <a:rPr lang="en-US" sz="1100" dirty="0">
                <a:solidFill>
                  <a:schemeClr val="tx1"/>
                </a:solidFill>
              </a:rPr>
              <a:t>They would first locate a cell that would have latent (or </a:t>
            </a:r>
            <a:r>
              <a:rPr lang="en-US" sz="1100" dirty="0" err="1">
                <a:solidFill>
                  <a:schemeClr val="tx1"/>
                </a:solidFill>
              </a:rPr>
              <a:t>proviral</a:t>
            </a:r>
            <a:r>
              <a:rPr lang="en-US" sz="1100" dirty="0">
                <a:solidFill>
                  <a:schemeClr val="tx1"/>
                </a:solidFill>
              </a:rPr>
              <a:t>) HIV DNA.</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24</a:t>
            </a:fld>
            <a:endParaRPr lang="en-US"/>
          </a:p>
        </p:txBody>
      </p:sp>
    </p:spTree>
    <p:extLst>
      <p:ext uri="{BB962C8B-B14F-4D97-AF65-F5344CB8AC3E}">
        <p14:creationId xmlns:p14="http://schemas.microsoft.com/office/powerpoint/2010/main" val="3730736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Now, let’s turn to strategies that could reinforce the dam, or make the immune system stronger at fighting HIV.</a:t>
            </a:r>
          </a:p>
        </p:txBody>
      </p:sp>
      <p:sp>
        <p:nvSpPr>
          <p:cNvPr id="4" name="Slide Number Placeholder 3"/>
          <p:cNvSpPr>
            <a:spLocks noGrp="1"/>
          </p:cNvSpPr>
          <p:nvPr>
            <p:ph type="sldNum" sz="quarter" idx="5"/>
          </p:nvPr>
        </p:nvSpPr>
        <p:spPr/>
        <p:txBody>
          <a:bodyPr/>
          <a:lstStyle/>
          <a:p>
            <a:fld id="{72A62CC3-E4E7-7041-93D9-80A5EB7AAC13}" type="slidenum">
              <a:rPr lang="en-US" smtClean="0"/>
              <a:t>25</a:t>
            </a:fld>
            <a:endParaRPr lang="en-US"/>
          </a:p>
        </p:txBody>
      </p:sp>
    </p:spTree>
    <p:extLst>
      <p:ext uri="{BB962C8B-B14F-4D97-AF65-F5344CB8AC3E}">
        <p14:creationId xmlns:p14="http://schemas.microsoft.com/office/powerpoint/2010/main" val="268625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In the first </a:t>
            </a:r>
            <a:r>
              <a:rPr lang="en-US" sz="1100" dirty="0" err="1">
                <a:solidFill>
                  <a:schemeClr val="tx1"/>
                </a:solidFill>
              </a:rPr>
              <a:t>CUREiculum</a:t>
            </a:r>
            <a:r>
              <a:rPr lang="en-US" sz="1100" dirty="0">
                <a:solidFill>
                  <a:schemeClr val="tx1"/>
                </a:solidFill>
              </a:rPr>
              <a:t> module, we discussed how complex the immune response can be when pathogens invade the body.</a:t>
            </a:r>
          </a:p>
          <a:p>
            <a:pPr marL="171450" indent="-171450">
              <a:buFont typeface="Arial" panose="020B0604020202020204" pitchFamily="34" charset="0"/>
              <a:buChar char="•"/>
            </a:pPr>
            <a:r>
              <a:rPr lang="en-US" sz="1100" dirty="0">
                <a:solidFill>
                  <a:schemeClr val="tx1"/>
                </a:solidFill>
              </a:rPr>
              <a:t>The innate immune cells engulf and clean pathogens, and then release modules that enhance the immune response. </a:t>
            </a:r>
          </a:p>
          <a:p>
            <a:pPr marL="171450" indent="-171450">
              <a:buFont typeface="Arial" panose="020B0604020202020204" pitchFamily="34" charset="0"/>
              <a:buChar char="•"/>
            </a:pPr>
            <a:r>
              <a:rPr lang="en-US" sz="1100" dirty="0">
                <a:solidFill>
                  <a:schemeClr val="tx1"/>
                </a:solidFill>
              </a:rPr>
              <a:t>The adaptive immune cells are more specialized. </a:t>
            </a:r>
          </a:p>
          <a:p>
            <a:pPr marL="628650" lvl="1" indent="-171450">
              <a:buFont typeface="Arial" panose="020B0604020202020204" pitchFamily="34" charset="0"/>
              <a:buChar char="•"/>
            </a:pPr>
            <a:r>
              <a:rPr lang="en-US" sz="1100" dirty="0">
                <a:solidFill>
                  <a:schemeClr val="tx1"/>
                </a:solidFill>
              </a:rPr>
              <a:t>B cells make antibodies that target specific pathogens (e.g., neutralizing antibodies).</a:t>
            </a:r>
          </a:p>
          <a:p>
            <a:pPr marL="628650" lvl="1" indent="-171450">
              <a:buFont typeface="Arial" panose="020B0604020202020204" pitchFamily="34" charset="0"/>
              <a:buChar char="•"/>
            </a:pPr>
            <a:r>
              <a:rPr lang="en-US" sz="1100" dirty="0">
                <a:solidFill>
                  <a:schemeClr val="tx1"/>
                </a:solidFill>
              </a:rPr>
              <a:t>T cells clear pathogens and attack infected cells. However, HIV also target T cells.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26</a:t>
            </a:fld>
            <a:endParaRPr lang="en-US"/>
          </a:p>
        </p:txBody>
      </p:sp>
    </p:spTree>
    <p:extLst>
      <p:ext uri="{BB962C8B-B14F-4D97-AF65-F5344CB8AC3E}">
        <p14:creationId xmlns:p14="http://schemas.microsoft.com/office/powerpoint/2010/main" val="108713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dirty="0"/>
              <a:t>This slide shows different types of HIV therapeutic vaccines under investigation</a:t>
            </a:r>
            <a:r>
              <a:rPr lang="en-US" sz="1100" dirty="0"/>
              <a:t>:</a:t>
            </a:r>
          </a:p>
          <a:p>
            <a:pPr marL="171450" indent="-171450">
              <a:buFont typeface="Arial" panose="020B0604020202020204" pitchFamily="34" charset="0"/>
              <a:buChar char="•"/>
            </a:pPr>
            <a:r>
              <a:rPr lang="en-US" sz="1100" dirty="0"/>
              <a:t>1. DNA or RNA vaccines: these are gene-based vaccines that produce proteins similar to the ones found in real HIV, so the body is ready to fight the real virus.</a:t>
            </a:r>
          </a:p>
          <a:p>
            <a:pPr marL="171450" indent="-171450">
              <a:buFont typeface="Arial" panose="020B0604020202020204" pitchFamily="34" charset="0"/>
              <a:buChar char="•"/>
            </a:pPr>
            <a:r>
              <a:rPr lang="en-US" sz="1100" dirty="0"/>
              <a:t>2. Viral vector vaccines: vectors are carriers, like a plane or a truck that would deliver a cargo. They carry special genetic materials to help combat HIV by instructing the body to make specific proteins.</a:t>
            </a:r>
          </a:p>
          <a:p>
            <a:pPr marL="171450" indent="-171450">
              <a:buFont typeface="Arial" panose="020B0604020202020204" pitchFamily="34" charset="0"/>
              <a:buChar char="•"/>
            </a:pPr>
            <a:r>
              <a:rPr lang="en-US" sz="1100" dirty="0"/>
              <a:t>3. Protein or peptide vaccines: These contains proteins (or small pieces) found in HIV.</a:t>
            </a:r>
          </a:p>
          <a:p>
            <a:pPr marL="171450" indent="-171450">
              <a:buFont typeface="Arial" panose="020B0604020202020204" pitchFamily="34" charset="0"/>
              <a:buChar char="•"/>
            </a:pPr>
            <a:r>
              <a:rPr lang="en-US" sz="1100" dirty="0"/>
              <a:t>4. Dendritic cell vaccines: these are rate cells that are uniquely potent against HIV.</a:t>
            </a:r>
          </a:p>
        </p:txBody>
      </p:sp>
      <p:sp>
        <p:nvSpPr>
          <p:cNvPr id="4" name="Slide Number Placeholder 3"/>
          <p:cNvSpPr>
            <a:spLocks noGrp="1"/>
          </p:cNvSpPr>
          <p:nvPr>
            <p:ph type="sldNum" sz="quarter" idx="5"/>
          </p:nvPr>
        </p:nvSpPr>
        <p:spPr/>
        <p:txBody>
          <a:bodyPr/>
          <a:lstStyle/>
          <a:p>
            <a:fld id="{72A62CC3-E4E7-7041-93D9-80A5EB7AAC13}" type="slidenum">
              <a:rPr lang="en-US" smtClean="0"/>
              <a:t>27</a:t>
            </a:fld>
            <a:endParaRPr lang="en-US"/>
          </a:p>
        </p:txBody>
      </p:sp>
    </p:spTree>
    <p:extLst>
      <p:ext uri="{BB962C8B-B14F-4D97-AF65-F5344CB8AC3E}">
        <p14:creationId xmlns:p14="http://schemas.microsoft.com/office/powerpoint/2010/main" val="2774703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The immune system grows stronger, and is better able to fight HIV.</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28</a:t>
            </a:fld>
            <a:endParaRPr lang="en-US"/>
          </a:p>
        </p:txBody>
      </p:sp>
    </p:spTree>
    <p:extLst>
      <p:ext uri="{BB962C8B-B14F-4D97-AF65-F5344CB8AC3E}">
        <p14:creationId xmlns:p14="http://schemas.microsoft.com/office/powerpoint/2010/main" val="937809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is a visual art that summarizes how immune-based approaches work.</a:t>
            </a:r>
          </a:p>
          <a:p>
            <a:pPr marL="171450" indent="-171450">
              <a:buFont typeface="Arial" panose="020B0604020202020204" pitchFamily="34" charset="0"/>
              <a:buChar char="•"/>
            </a:pPr>
            <a:r>
              <a:rPr lang="en-US" sz="1100" dirty="0"/>
              <a:t>The immune system is trying to fight HIV. </a:t>
            </a:r>
          </a:p>
          <a:p>
            <a:pPr marL="171450" indent="-171450">
              <a:buFont typeface="Arial" panose="020B0604020202020204" pitchFamily="34" charset="0"/>
              <a:buChar char="•"/>
            </a:pPr>
            <a:r>
              <a:rPr lang="en-US" sz="1100" dirty="0"/>
              <a:t>The body is injected with a substance that helps the immune system control HIV more effectively.</a:t>
            </a:r>
          </a:p>
          <a:p>
            <a:pPr marL="171450" indent="-171450">
              <a:buFont typeface="Arial" panose="020B0604020202020204" pitchFamily="34" charset="0"/>
              <a:buChar char="•"/>
            </a:pPr>
            <a:r>
              <a:rPr lang="en-US" sz="1100" dirty="0"/>
              <a:t>Here, the immune-based approaches are showed by the blue wave, which contains a magnifying glass (to better see HIV), mittens (to better catch HIV), weights (to make the immune system stronger), and so on.</a:t>
            </a:r>
          </a:p>
        </p:txBody>
      </p:sp>
      <p:sp>
        <p:nvSpPr>
          <p:cNvPr id="4" name="Slide Number Placeholder 3"/>
          <p:cNvSpPr>
            <a:spLocks noGrp="1"/>
          </p:cNvSpPr>
          <p:nvPr>
            <p:ph type="sldNum" sz="quarter" idx="5"/>
          </p:nvPr>
        </p:nvSpPr>
        <p:spPr/>
        <p:txBody>
          <a:bodyPr/>
          <a:lstStyle/>
          <a:p>
            <a:fld id="{72A62CC3-E4E7-7041-93D9-80A5EB7AAC13}" type="slidenum">
              <a:rPr lang="en-US" smtClean="0"/>
              <a:t>29</a:t>
            </a:fld>
            <a:endParaRPr lang="en-US"/>
          </a:p>
        </p:txBody>
      </p:sp>
    </p:spTree>
    <p:extLst>
      <p:ext uri="{BB962C8B-B14F-4D97-AF65-F5344CB8AC3E}">
        <p14:creationId xmlns:p14="http://schemas.microsoft.com/office/powerpoint/2010/main" val="270966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First, let us review key timeline events.</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a:t>
            </a:fld>
            <a:endParaRPr lang="en-US"/>
          </a:p>
        </p:txBody>
      </p:sp>
    </p:spTree>
    <p:extLst>
      <p:ext uri="{BB962C8B-B14F-4D97-AF65-F5344CB8AC3E}">
        <p14:creationId xmlns:p14="http://schemas.microsoft.com/office/powerpoint/2010/main" val="3364706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Passive immunization is the transfer of ready-made antibodies. </a:t>
            </a:r>
          </a:p>
          <a:p>
            <a:pPr marL="171450" indent="-171450">
              <a:buFont typeface="Arial" panose="020B0604020202020204" pitchFamily="34" charset="0"/>
              <a:buChar char="•"/>
            </a:pPr>
            <a:r>
              <a:rPr lang="en-US" sz="1100" dirty="0">
                <a:solidFill>
                  <a:schemeClr val="tx1"/>
                </a:solidFill>
              </a:rPr>
              <a:t>The use of broadly-neutralizing antibodies is a form of passive immunization. </a:t>
            </a:r>
          </a:p>
          <a:p>
            <a:pPr marL="171450" indent="-171450">
              <a:buFont typeface="Arial" panose="020B0604020202020204" pitchFamily="34" charset="0"/>
              <a:buChar char="•"/>
            </a:pPr>
            <a:r>
              <a:rPr lang="en-US" sz="1100" dirty="0">
                <a:solidFill>
                  <a:schemeClr val="tx1"/>
                </a:solidFill>
              </a:rPr>
              <a:t>The good B cells from people with HIV are taken, then expanded, and infused to help inhibit HIV.</a:t>
            </a:r>
          </a:p>
          <a:p>
            <a:pPr marL="171450" indent="-171450">
              <a:buFont typeface="Arial" panose="020B0604020202020204" pitchFamily="34" charset="0"/>
              <a:buChar char="•"/>
            </a:pPr>
            <a:r>
              <a:rPr lang="en-US" sz="1100" dirty="0">
                <a:solidFill>
                  <a:schemeClr val="tx1"/>
                </a:solidFill>
              </a:rPr>
              <a:t>Antibodies are “Y”-shaped molecules, and they bind to specific regions of the invading particles.</a:t>
            </a:r>
          </a:p>
        </p:txBody>
      </p:sp>
      <p:sp>
        <p:nvSpPr>
          <p:cNvPr id="4" name="Slide Number Placeholder 3"/>
          <p:cNvSpPr>
            <a:spLocks noGrp="1"/>
          </p:cNvSpPr>
          <p:nvPr>
            <p:ph type="sldNum" sz="quarter" idx="5"/>
          </p:nvPr>
        </p:nvSpPr>
        <p:spPr/>
        <p:txBody>
          <a:bodyPr/>
          <a:lstStyle/>
          <a:p>
            <a:fld id="{72A62CC3-E4E7-7041-93D9-80A5EB7AAC13}" type="slidenum">
              <a:rPr lang="en-US" smtClean="0"/>
              <a:t>30</a:t>
            </a:fld>
            <a:endParaRPr lang="en-US"/>
          </a:p>
        </p:txBody>
      </p:sp>
    </p:spTree>
    <p:extLst>
      <p:ext uri="{BB962C8B-B14F-4D97-AF65-F5344CB8AC3E}">
        <p14:creationId xmlns:p14="http://schemas.microsoft.com/office/powerpoint/2010/main" val="945121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Scientists are also trying to engineer T cells that are better able at fighting HIV. These would be like super-T cells, like super-heroes inside the body if they are found to work.</a:t>
            </a:r>
          </a:p>
          <a:p>
            <a:pPr marL="171450" indent="-171450">
              <a:buFont typeface="Arial" panose="020B0604020202020204" pitchFamily="34" charset="0"/>
              <a:buChar char="•"/>
            </a:pPr>
            <a:r>
              <a:rPr lang="en-US" sz="1100" dirty="0">
                <a:solidFill>
                  <a:schemeClr val="tx1"/>
                </a:solidFill>
              </a:rPr>
              <a:t>For example, chimeric antigen receptor (CAR) T cells are being investigated to see if they can find cells that contain HIV. </a:t>
            </a:r>
          </a:p>
          <a:p>
            <a:pPr marL="171450" indent="-171450">
              <a:buFont typeface="Arial" panose="020B0604020202020204" pitchFamily="34" charset="0"/>
              <a:buChar char="•"/>
            </a:pPr>
            <a:r>
              <a:rPr lang="en-US" sz="1100" dirty="0">
                <a:solidFill>
                  <a:schemeClr val="tx1"/>
                </a:solidFill>
              </a:rPr>
              <a:t>They would provide the immune ‘surveillance’ to clear latently infected cells. </a:t>
            </a:r>
          </a:p>
          <a:p>
            <a:pPr marL="171450" indent="-171450">
              <a:buFont typeface="Arial" panose="020B0604020202020204" pitchFamily="34" charset="0"/>
              <a:buChar char="•"/>
            </a:pPr>
            <a:r>
              <a:rPr lang="en-US" sz="1100" dirty="0">
                <a:solidFill>
                  <a:schemeClr val="tx1"/>
                </a:solidFill>
              </a:rPr>
              <a:t>CAR T cells have been approved for the treatment (and cure) of certain cancers, and are now being developed against HIV.</a:t>
            </a:r>
          </a:p>
        </p:txBody>
      </p:sp>
      <p:sp>
        <p:nvSpPr>
          <p:cNvPr id="4" name="Slide Number Placeholder 3"/>
          <p:cNvSpPr>
            <a:spLocks noGrp="1"/>
          </p:cNvSpPr>
          <p:nvPr>
            <p:ph type="sldNum" sz="quarter" idx="5"/>
          </p:nvPr>
        </p:nvSpPr>
        <p:spPr/>
        <p:txBody>
          <a:bodyPr/>
          <a:lstStyle/>
          <a:p>
            <a:fld id="{72A62CC3-E4E7-7041-93D9-80A5EB7AAC13}" type="slidenum">
              <a:rPr lang="en-US" smtClean="0"/>
              <a:t>31</a:t>
            </a:fld>
            <a:endParaRPr lang="en-US"/>
          </a:p>
        </p:txBody>
      </p:sp>
    </p:spTree>
    <p:extLst>
      <p:ext uri="{BB962C8B-B14F-4D97-AF65-F5344CB8AC3E}">
        <p14:creationId xmlns:p14="http://schemas.microsoft.com/office/powerpoint/2010/main" val="240589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Now, let’s discuss strategies that would make cells stronger, or more resistant, or better at fighting HIV.</a:t>
            </a:r>
          </a:p>
        </p:txBody>
      </p:sp>
      <p:sp>
        <p:nvSpPr>
          <p:cNvPr id="4" name="Slide Number Placeholder 3"/>
          <p:cNvSpPr>
            <a:spLocks noGrp="1"/>
          </p:cNvSpPr>
          <p:nvPr>
            <p:ph type="sldNum" sz="quarter" idx="5"/>
          </p:nvPr>
        </p:nvSpPr>
        <p:spPr/>
        <p:txBody>
          <a:bodyPr/>
          <a:lstStyle/>
          <a:p>
            <a:fld id="{72A62CC3-E4E7-7041-93D9-80A5EB7AAC13}" type="slidenum">
              <a:rPr lang="en-US" smtClean="0"/>
              <a:t>32</a:t>
            </a:fld>
            <a:endParaRPr lang="en-US"/>
          </a:p>
        </p:txBody>
      </p:sp>
    </p:spTree>
    <p:extLst>
      <p:ext uri="{BB962C8B-B14F-4D97-AF65-F5344CB8AC3E}">
        <p14:creationId xmlns:p14="http://schemas.microsoft.com/office/powerpoint/2010/main" val="1410166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latin typeface="+mn-lt"/>
              </a:rPr>
              <a:t>Cell and gene modification is </a:t>
            </a:r>
            <a:r>
              <a:rPr lang="en-US" sz="1100" dirty="0">
                <a:solidFill>
                  <a:schemeClr val="tx1"/>
                </a:solidFill>
                <a:latin typeface="+mn-lt"/>
                <a:cs typeface="Calibri Light" panose="020F0302020204030204" pitchFamily="34" charset="0"/>
              </a:rPr>
              <a:t>a branch of </a:t>
            </a:r>
            <a:r>
              <a:rPr lang="en-US" sz="1100" b="1" dirty="0">
                <a:solidFill>
                  <a:schemeClr val="tx1"/>
                </a:solidFill>
                <a:latin typeface="+mn-lt"/>
                <a:cs typeface="Calibri Light" panose="020F0302020204030204" pitchFamily="34" charset="0"/>
              </a:rPr>
              <a:t>Regenerative Medicine</a:t>
            </a:r>
            <a:r>
              <a:rPr lang="en-US" sz="1100" dirty="0">
                <a:solidFill>
                  <a:schemeClr val="tx1"/>
                </a:solidFill>
                <a:latin typeface="+mn-lt"/>
                <a:cs typeface="Calibri Light" panose="020F0302020204030204" pitchFamily="34" charset="0"/>
              </a:rPr>
              <a:t>, an emerging field that involves the "process of replacing, engineering or regenerating human cells, tissues or organs to restore or establish normal function”.</a:t>
            </a:r>
          </a:p>
          <a:p>
            <a:pPr marL="171450" indent="-171450">
              <a:buFont typeface="Arial" panose="020B0604020202020204" pitchFamily="34" charset="0"/>
              <a:buChar char="•"/>
            </a:pPr>
            <a:r>
              <a:rPr lang="en-US" sz="1100" b="1" dirty="0">
                <a:solidFill>
                  <a:schemeClr val="tx1"/>
                </a:solidFill>
                <a:latin typeface="+mn-lt"/>
                <a:cs typeface="Calibri Light" panose="020F0302020204030204" pitchFamily="34" charset="0"/>
              </a:rPr>
              <a:t>Gene therapy</a:t>
            </a:r>
            <a:r>
              <a:rPr lang="en-US" sz="1100" dirty="0">
                <a:solidFill>
                  <a:schemeClr val="tx1"/>
                </a:solidFill>
                <a:latin typeface="+mn-lt"/>
                <a:cs typeface="Calibri Light" panose="020F0302020204030204" pitchFamily="34" charset="0"/>
              </a:rPr>
              <a:t> is the delivery of therapeutic gene into a patient's cells to treat disease.</a:t>
            </a:r>
          </a:p>
          <a:p>
            <a:pPr marL="171450" indent="-171450">
              <a:buFont typeface="Arial" panose="020B0604020202020204" pitchFamily="34" charset="0"/>
              <a:buChar char="•"/>
            </a:pPr>
            <a:r>
              <a:rPr lang="en-US" sz="1100" b="1" dirty="0">
                <a:solidFill>
                  <a:schemeClr val="tx1"/>
                </a:solidFill>
                <a:latin typeface="+mn-lt"/>
                <a:cs typeface="Calibri Light" panose="020F0302020204030204" pitchFamily="34" charset="0"/>
              </a:rPr>
              <a:t>Cell therapy </a:t>
            </a:r>
            <a:r>
              <a:rPr lang="en-US" sz="1100" dirty="0">
                <a:solidFill>
                  <a:schemeClr val="tx1"/>
                </a:solidFill>
                <a:latin typeface="+mn-lt"/>
                <a:cs typeface="Calibri Light" panose="020F0302020204030204" pitchFamily="34" charset="0"/>
              </a:rPr>
              <a:t>is the delivery of intact, living cells into a patient to treat disease.</a:t>
            </a:r>
          </a:p>
          <a:p>
            <a:pPr marL="171450" indent="-171450">
              <a:buFont typeface="Arial" panose="020B0604020202020204" pitchFamily="34" charset="0"/>
              <a:buChar char="•"/>
            </a:pPr>
            <a:r>
              <a:rPr lang="en-US" sz="1100" dirty="0">
                <a:solidFill>
                  <a:schemeClr val="tx1"/>
                </a:solidFill>
                <a:latin typeface="+mn-lt"/>
                <a:cs typeface="Calibri Light" panose="020F0302020204030204" pitchFamily="34" charset="0"/>
              </a:rPr>
              <a:t>Combination </a:t>
            </a:r>
            <a:r>
              <a:rPr lang="en-US" sz="1100" b="1" dirty="0">
                <a:solidFill>
                  <a:schemeClr val="tx1"/>
                </a:solidFill>
                <a:latin typeface="+mn-lt"/>
                <a:cs typeface="Calibri Light" panose="020F0302020204030204" pitchFamily="34" charset="0"/>
              </a:rPr>
              <a:t>Cell/Gene Modification </a:t>
            </a:r>
            <a:r>
              <a:rPr lang="en-US" sz="1100" dirty="0">
                <a:solidFill>
                  <a:schemeClr val="tx1"/>
                </a:solidFill>
                <a:latin typeface="+mn-lt"/>
                <a:cs typeface="Calibri Light" panose="020F0302020204030204" pitchFamily="34" charset="0"/>
              </a:rPr>
              <a:t>approaches that seek to insert genes into a patients’ own cells to control or kill HIV are in clinical trials now.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33</a:t>
            </a:fld>
            <a:endParaRPr lang="en-US"/>
          </a:p>
        </p:txBody>
      </p:sp>
    </p:spTree>
    <p:extLst>
      <p:ext uri="{BB962C8B-B14F-4D97-AF65-F5344CB8AC3E}">
        <p14:creationId xmlns:p14="http://schemas.microsoft.com/office/powerpoint/2010/main" val="2325806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Another important distinction is ‘somatic’ versus ‘germline’ modification.</a:t>
            </a:r>
          </a:p>
          <a:p>
            <a:pPr marL="171450" indent="-171450">
              <a:buFont typeface="Arial" panose="020B0604020202020204" pitchFamily="34" charset="0"/>
              <a:buChar char="•"/>
            </a:pPr>
            <a:r>
              <a:rPr lang="en-US" sz="1100" dirty="0"/>
              <a:t>All cell and gene therapies being investigated towards an HIV cure would involve </a:t>
            </a:r>
            <a:r>
              <a:rPr lang="en-US" sz="1100" u="sng" dirty="0"/>
              <a:t>SOMATIC</a:t>
            </a:r>
            <a:r>
              <a:rPr lang="en-US" sz="1100" dirty="0"/>
              <a:t> changes, meaning these would not be passed down to off springs. They would not modify the germline.</a:t>
            </a:r>
          </a:p>
          <a:p>
            <a:pPr marL="171450" indent="-171450">
              <a:buFont typeface="Arial" panose="020B0604020202020204" pitchFamily="34" charset="0"/>
              <a:buChar char="•"/>
            </a:pPr>
            <a:r>
              <a:rPr lang="en-US" sz="1100" dirty="0"/>
              <a:t>However, in 2018 a scientist named He Jiankui tried to use CRISPR technology (a form of gene editing tool) to prevent HIV in babies, and he crossed a line. He received global condemnation for his research activities.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34</a:t>
            </a:fld>
            <a:endParaRPr lang="en-US"/>
          </a:p>
        </p:txBody>
      </p:sp>
    </p:spTree>
    <p:extLst>
      <p:ext uri="{BB962C8B-B14F-4D97-AF65-F5344CB8AC3E}">
        <p14:creationId xmlns:p14="http://schemas.microsoft.com/office/powerpoint/2010/main" val="435361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How, let’s review cell and gene therapies in more details.</a:t>
            </a:r>
          </a:p>
        </p:txBody>
      </p:sp>
      <p:sp>
        <p:nvSpPr>
          <p:cNvPr id="4" name="Slide Number Placeholder 3"/>
          <p:cNvSpPr>
            <a:spLocks noGrp="1"/>
          </p:cNvSpPr>
          <p:nvPr>
            <p:ph type="sldNum" sz="quarter" idx="5"/>
          </p:nvPr>
        </p:nvSpPr>
        <p:spPr/>
        <p:txBody>
          <a:bodyPr/>
          <a:lstStyle/>
          <a:p>
            <a:fld id="{72A62CC3-E4E7-7041-93D9-80A5EB7AAC13}" type="slidenum">
              <a:rPr lang="en-US" smtClean="0"/>
              <a:t>35</a:t>
            </a:fld>
            <a:endParaRPr lang="en-US"/>
          </a:p>
        </p:txBody>
      </p:sp>
    </p:spTree>
    <p:extLst>
      <p:ext uri="{BB962C8B-B14F-4D97-AF65-F5344CB8AC3E}">
        <p14:creationId xmlns:p14="http://schemas.microsoft.com/office/powerpoint/2010/main" val="463383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i="1" dirty="0">
                <a:solidFill>
                  <a:schemeClr val="tx1"/>
                </a:solidFill>
              </a:rPr>
              <a:t>Ex vivo </a:t>
            </a:r>
            <a:r>
              <a:rPr lang="en-US" sz="1100" dirty="0">
                <a:solidFill>
                  <a:schemeClr val="tx1"/>
                </a:solidFill>
              </a:rPr>
              <a:t>gene therapy would involve isolating desired cell types, and expanding them outside of the body, and then re-infusing them inside the patient.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Think of these as an external hard drive that works overtime for your body’s immune system (the computer). </a:t>
            </a:r>
          </a:p>
          <a:p>
            <a:pPr marL="171450" indent="-171450">
              <a:buFont typeface="Arial" panose="020B0604020202020204" pitchFamily="34" charset="0"/>
              <a:buChar char="•"/>
            </a:pPr>
            <a:r>
              <a:rPr lang="en-US" sz="1100" dirty="0">
                <a:solidFill>
                  <a:schemeClr val="tx1"/>
                </a:solidFill>
              </a:rPr>
              <a:t>Most of these approaches work in an autologous fashion, meaning taking and enhancing a person’s own cells, to help ensure safety. </a:t>
            </a:r>
          </a:p>
          <a:p>
            <a:pPr marL="171450" indent="-171450">
              <a:buFont typeface="Arial" panose="020B0604020202020204" pitchFamily="34" charset="0"/>
              <a:buChar char="•"/>
            </a:pPr>
            <a:r>
              <a:rPr lang="en-US" sz="1100" dirty="0">
                <a:solidFill>
                  <a:schemeClr val="tx1"/>
                </a:solidFill>
              </a:rPr>
              <a:t>This prevents the person to develop an allergic reaction to the infusion. </a:t>
            </a:r>
          </a:p>
        </p:txBody>
      </p:sp>
      <p:sp>
        <p:nvSpPr>
          <p:cNvPr id="4" name="Slide Number Placeholder 3"/>
          <p:cNvSpPr>
            <a:spLocks noGrp="1"/>
          </p:cNvSpPr>
          <p:nvPr>
            <p:ph type="sldNum" sz="quarter" idx="5"/>
          </p:nvPr>
        </p:nvSpPr>
        <p:spPr/>
        <p:txBody>
          <a:bodyPr/>
          <a:lstStyle/>
          <a:p>
            <a:fld id="{72A62CC3-E4E7-7041-93D9-80A5EB7AAC13}" type="slidenum">
              <a:rPr lang="en-US" smtClean="0"/>
              <a:t>36</a:t>
            </a:fld>
            <a:endParaRPr lang="en-US"/>
          </a:p>
        </p:txBody>
      </p:sp>
    </p:spTree>
    <p:extLst>
      <p:ext uri="{BB962C8B-B14F-4D97-AF65-F5344CB8AC3E}">
        <p14:creationId xmlns:p14="http://schemas.microsoft.com/office/powerpoint/2010/main" val="555549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In contrast, </a:t>
            </a:r>
            <a:r>
              <a:rPr lang="en-US" sz="1100" i="1" dirty="0">
                <a:solidFill>
                  <a:schemeClr val="tx1"/>
                </a:solidFill>
              </a:rPr>
              <a:t>in vivo </a:t>
            </a:r>
            <a:r>
              <a:rPr lang="en-US" sz="1100" dirty="0">
                <a:solidFill>
                  <a:schemeClr val="tx1"/>
                </a:solidFill>
              </a:rPr>
              <a:t>gene therapy involves using vectors or nanoparticles to carry anti-HIV genes to target cells inside the body.</a:t>
            </a:r>
          </a:p>
          <a:p>
            <a:pPr marL="171450" indent="-171450">
              <a:buFont typeface="Arial" panose="020B0604020202020204" pitchFamily="34" charset="0"/>
              <a:buChar char="•"/>
            </a:pPr>
            <a:r>
              <a:rPr lang="en-US" sz="1100" dirty="0">
                <a:solidFill>
                  <a:schemeClr val="tx1"/>
                </a:solidFill>
              </a:rPr>
              <a:t>These vectors include adenoviral and lentiviral vectors that would deliver genetic materials that would fight HIV inside the body.</a:t>
            </a:r>
          </a:p>
          <a:p>
            <a:pPr marL="171450" indent="-171450">
              <a:buFont typeface="Arial" panose="020B0604020202020204" pitchFamily="34" charset="0"/>
              <a:buChar char="•"/>
            </a:pPr>
            <a:r>
              <a:rPr lang="en-US" sz="1100" dirty="0">
                <a:solidFill>
                  <a:schemeClr val="tx1"/>
                </a:solidFill>
              </a:rPr>
              <a:t>Think of these as strategies being directed at a person’s internal hard drive.</a:t>
            </a:r>
          </a:p>
          <a:p>
            <a:pPr marL="171450" indent="-171450">
              <a:buFont typeface="Arial" panose="020B0604020202020204" pitchFamily="34" charset="0"/>
              <a:buChar char="•"/>
            </a:pPr>
            <a:r>
              <a:rPr lang="en-US" sz="1100" dirty="0">
                <a:solidFill>
                  <a:schemeClr val="tx1"/>
                </a:solidFill>
              </a:rPr>
              <a:t>If this could eventually work, it would represent the ‘holy grail’ but we would need to make sure that it remains safe.</a:t>
            </a:r>
          </a:p>
          <a:p>
            <a:pPr marL="171450" indent="-171450">
              <a:buFont typeface="Arial" panose="020B0604020202020204" pitchFamily="34" charset="0"/>
              <a:buChar char="•"/>
            </a:pPr>
            <a:r>
              <a:rPr lang="en-US" sz="1100" dirty="0">
                <a:solidFill>
                  <a:schemeClr val="tx1"/>
                </a:solidFill>
              </a:rPr>
              <a:t>More research is needed to develop </a:t>
            </a:r>
            <a:r>
              <a:rPr lang="en-US" sz="1100" i="1" dirty="0">
                <a:solidFill>
                  <a:schemeClr val="tx1"/>
                </a:solidFill>
              </a:rPr>
              <a:t>in vivo </a:t>
            </a:r>
            <a:r>
              <a:rPr lang="en-US" sz="1100" dirty="0">
                <a:solidFill>
                  <a:schemeClr val="tx1"/>
                </a:solidFill>
              </a:rPr>
              <a:t>gene therapies towards an HIV cure.</a:t>
            </a:r>
          </a:p>
          <a:p>
            <a:pPr marL="171450" indent="-171450">
              <a:buFont typeface="Arial" panose="020B0604020202020204" pitchFamily="34" charset="0"/>
              <a:buChar cha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72A62CC3-E4E7-7041-93D9-80A5EB7AAC13}" type="slidenum">
              <a:rPr lang="en-US" smtClean="0"/>
              <a:t>37</a:t>
            </a:fld>
            <a:endParaRPr lang="en-US"/>
          </a:p>
        </p:txBody>
      </p:sp>
    </p:spTree>
    <p:extLst>
      <p:ext uri="{BB962C8B-B14F-4D97-AF65-F5344CB8AC3E}">
        <p14:creationId xmlns:p14="http://schemas.microsoft.com/office/powerpoint/2010/main" val="4173026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After their training, the cells are taken back to the body to fight HIV, and teach cells how to defend the body against HIV.</a:t>
            </a:r>
          </a:p>
        </p:txBody>
      </p:sp>
      <p:sp>
        <p:nvSpPr>
          <p:cNvPr id="4" name="Slide Number Placeholder 3"/>
          <p:cNvSpPr>
            <a:spLocks noGrp="1"/>
          </p:cNvSpPr>
          <p:nvPr>
            <p:ph type="sldNum" sz="quarter" idx="5"/>
          </p:nvPr>
        </p:nvSpPr>
        <p:spPr/>
        <p:txBody>
          <a:bodyPr/>
          <a:lstStyle/>
          <a:p>
            <a:fld id="{72A62CC3-E4E7-7041-93D9-80A5EB7AAC13}" type="slidenum">
              <a:rPr lang="en-US" smtClean="0"/>
              <a:t>38</a:t>
            </a:fld>
            <a:endParaRPr lang="en-US"/>
          </a:p>
        </p:txBody>
      </p:sp>
    </p:spTree>
    <p:extLst>
      <p:ext uri="{BB962C8B-B14F-4D97-AF65-F5344CB8AC3E}">
        <p14:creationId xmlns:p14="http://schemas.microsoft.com/office/powerpoint/2010/main" val="3163164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This is a visual art showing the ex vivo cell and gene modification approach.</a:t>
            </a:r>
          </a:p>
          <a:p>
            <a:pPr marL="171450" indent="-171450">
              <a:buFont typeface="Arial" panose="020B0604020202020204" pitchFamily="34" charset="0"/>
              <a:buChar char="•"/>
            </a:pPr>
            <a:r>
              <a:rPr lang="en-US" sz="1100" dirty="0">
                <a:solidFill>
                  <a:schemeClr val="tx1"/>
                </a:solidFill>
              </a:rPr>
              <a:t>The immune cells are being taken to an outside school for additional training - e.g., being taught how to better find HIV.</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39</a:t>
            </a:fld>
            <a:endParaRPr lang="en-US"/>
          </a:p>
        </p:txBody>
      </p:sp>
    </p:spTree>
    <p:extLst>
      <p:ext uri="{BB962C8B-B14F-4D97-AF65-F5344CB8AC3E}">
        <p14:creationId xmlns:p14="http://schemas.microsoft.com/office/powerpoint/2010/main" val="162643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HIV cure, or elimination of HIV from the body, either naturally or with interventions, is extremely rare.</a:t>
            </a:r>
          </a:p>
        </p:txBody>
      </p:sp>
      <p:sp>
        <p:nvSpPr>
          <p:cNvPr id="4" name="Slide Number Placeholder 3"/>
          <p:cNvSpPr>
            <a:spLocks noGrp="1"/>
          </p:cNvSpPr>
          <p:nvPr>
            <p:ph type="sldNum" sz="quarter" idx="5"/>
          </p:nvPr>
        </p:nvSpPr>
        <p:spPr/>
        <p:txBody>
          <a:bodyPr/>
          <a:lstStyle/>
          <a:p>
            <a:fld id="{72A62CC3-E4E7-7041-93D9-80A5EB7AAC13}" type="slidenum">
              <a:rPr lang="en-US" smtClean="0"/>
              <a:t>4</a:t>
            </a:fld>
            <a:endParaRPr lang="en-US"/>
          </a:p>
        </p:txBody>
      </p:sp>
    </p:spTree>
    <p:extLst>
      <p:ext uri="{BB962C8B-B14F-4D97-AF65-F5344CB8AC3E}">
        <p14:creationId xmlns:p14="http://schemas.microsoft.com/office/powerpoint/2010/main" val="858732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We have covered a lot of different strategies being investigated towards an HIV cure.</a:t>
            </a:r>
          </a:p>
          <a:p>
            <a:pPr marL="171450" indent="-171450">
              <a:buFont typeface="Arial" panose="020B0604020202020204" pitchFamily="34" charset="0"/>
              <a:buChar char="•"/>
            </a:pPr>
            <a:r>
              <a:rPr lang="en-US" sz="1100" dirty="0">
                <a:solidFill>
                  <a:schemeClr val="tx1"/>
                </a:solidFill>
              </a:rPr>
              <a:t>The Treatment Action Group (TAG) keeps a list of all current and past clinical trials, organized by strategy.</a:t>
            </a:r>
          </a:p>
          <a:p>
            <a:pPr marL="171450" indent="-171450">
              <a:buFont typeface="Arial" panose="020B0604020202020204" pitchFamily="34" charset="0"/>
              <a:buChar char="•"/>
            </a:pPr>
            <a:r>
              <a:rPr lang="en-US" sz="1100" dirty="0">
                <a:solidFill>
                  <a:schemeClr val="tx1"/>
                </a:solidFill>
              </a:rPr>
              <a:t>People can also look at </a:t>
            </a:r>
            <a:r>
              <a:rPr lang="en-US" sz="1100" dirty="0" err="1">
                <a:solidFill>
                  <a:schemeClr val="tx1"/>
                </a:solidFill>
              </a:rPr>
              <a:t>ClinicalTrials.Gov</a:t>
            </a:r>
            <a:r>
              <a:rPr lang="en-US" sz="1100" dirty="0">
                <a:solidFill>
                  <a:schemeClr val="tx1"/>
                </a:solidFill>
              </a:rPr>
              <a:t> to find out about ongoing clinical trials.</a:t>
            </a:r>
          </a:p>
        </p:txBody>
      </p:sp>
      <p:sp>
        <p:nvSpPr>
          <p:cNvPr id="4" name="Slide Number Placeholder 3"/>
          <p:cNvSpPr>
            <a:spLocks noGrp="1"/>
          </p:cNvSpPr>
          <p:nvPr>
            <p:ph type="sldNum" sz="quarter" idx="5"/>
          </p:nvPr>
        </p:nvSpPr>
        <p:spPr/>
        <p:txBody>
          <a:bodyPr/>
          <a:lstStyle/>
          <a:p>
            <a:fld id="{72A62CC3-E4E7-7041-93D9-80A5EB7AAC13}" type="slidenum">
              <a:rPr lang="en-US" smtClean="0"/>
              <a:t>40</a:t>
            </a:fld>
            <a:endParaRPr lang="en-US"/>
          </a:p>
        </p:txBody>
      </p:sp>
    </p:spTree>
    <p:extLst>
      <p:ext uri="{BB962C8B-B14F-4D97-AF65-F5344CB8AC3E}">
        <p14:creationId xmlns:p14="http://schemas.microsoft.com/office/powerpoint/2010/main" val="1486456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Most likely, we will need to put the different strategies together, or use them in combination.</a:t>
            </a:r>
          </a:p>
          <a:p>
            <a:pPr marL="171450" indent="-171450">
              <a:buFont typeface="Arial" panose="020B0604020202020204" pitchFamily="34" charset="0"/>
              <a:buChar char="•"/>
            </a:pPr>
            <a:r>
              <a:rPr lang="en-US" sz="1100" dirty="0">
                <a:solidFill>
                  <a:schemeClr val="tx1"/>
                </a:solidFill>
              </a:rPr>
              <a:t>Just think of how HIV treatment works. We need 3 drugs to be combined to prevent the development of resistance.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41</a:t>
            </a:fld>
            <a:endParaRPr lang="en-US"/>
          </a:p>
        </p:txBody>
      </p:sp>
    </p:spTree>
    <p:extLst>
      <p:ext uri="{BB962C8B-B14F-4D97-AF65-F5344CB8AC3E}">
        <p14:creationId xmlns:p14="http://schemas.microsoft.com/office/powerpoint/2010/main" val="933802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A growing number of clinical trials are testing strategies in combination. </a:t>
            </a:r>
          </a:p>
          <a:p>
            <a:pPr marL="171450" indent="-171450">
              <a:buFont typeface="Arial" panose="020B0604020202020204" pitchFamily="34" charset="0"/>
              <a:buChar char="•"/>
            </a:pPr>
            <a:r>
              <a:rPr lang="en-US" sz="1100" dirty="0">
                <a:solidFill>
                  <a:schemeClr val="tx1"/>
                </a:solidFill>
              </a:rPr>
              <a:t>Think of these are different roads or paths converging.</a:t>
            </a:r>
          </a:p>
          <a:p>
            <a:pPr marL="174056" indent="-174056" algn="just">
              <a:lnSpc>
                <a:spcPct val="107000"/>
              </a:lnSpc>
              <a:buFont typeface="Arial" panose="020B0604020202020204" pitchFamily="34" charset="0"/>
              <a:buChar char="•"/>
            </a:pPr>
            <a:r>
              <a:rPr lang="en-US" sz="1100" dirty="0">
                <a:solidFill>
                  <a:schemeClr val="tx1"/>
                </a:solidFill>
                <a:ea typeface="Calibri" panose="020F0502020204030204" pitchFamily="34" charset="0"/>
                <a:cs typeface="Times New Roman" panose="02020603050405020304" pitchFamily="18" charset="0"/>
              </a:rPr>
              <a:t>For example, latency-reversing agents could be used in combination with an immune-based approach to find cells that have dormant HIV inside them, and then boost the immune system to increase the body’s ability to clear the virus. </a:t>
            </a:r>
          </a:p>
          <a:p>
            <a:pPr marL="174056" indent="-174056" algn="just">
              <a:lnSpc>
                <a:spcPct val="107000"/>
              </a:lnSpc>
              <a:buFont typeface="Arial" panose="020B0604020202020204" pitchFamily="34" charset="0"/>
              <a:buChar char="•"/>
            </a:pPr>
            <a:r>
              <a:rPr lang="en-US" sz="1100" dirty="0">
                <a:solidFill>
                  <a:schemeClr val="tx1"/>
                </a:solidFill>
                <a:ea typeface="Calibri" panose="020F0502020204030204" pitchFamily="34" charset="0"/>
                <a:cs typeface="Times New Roman" panose="02020603050405020304" pitchFamily="18" charset="0"/>
              </a:rPr>
              <a:t>Immune-based strategies or gene editing approaches could also be used in combination.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ea typeface="Calibri" panose="020F0502020204030204" pitchFamily="34" charset="0"/>
                <a:cs typeface="Times New Roman" panose="02020603050405020304" pitchFamily="18" charset="0"/>
              </a:rPr>
              <a:t>Combining HIV cure research approaches may increase the risks of these interventions.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ea typeface="Calibri" panose="020F0502020204030204" pitchFamily="34" charset="0"/>
                <a:cs typeface="Times New Roman" panose="02020603050405020304" pitchFamily="18" charset="0"/>
              </a:rPr>
              <a:t>Scientists will need to ensure these combination approaches remain safe.</a:t>
            </a:r>
          </a:p>
          <a:p>
            <a:pPr marL="0" indent="0">
              <a:buFont typeface="Arial" panose="020B0604020202020204" pitchFamily="34" charset="0"/>
              <a:buNone/>
            </a:pPr>
            <a:endParaRPr lang="en-US" sz="1100" dirty="0">
              <a:solidFill>
                <a:schemeClr val="tx1"/>
              </a:solidFill>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42</a:t>
            </a:fld>
            <a:endParaRPr lang="en-US"/>
          </a:p>
        </p:txBody>
      </p:sp>
    </p:spTree>
    <p:extLst>
      <p:ext uri="{BB962C8B-B14F-4D97-AF65-F5344CB8AC3E}">
        <p14:creationId xmlns:p14="http://schemas.microsoft.com/office/powerpoint/2010/main" val="3030318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We thank you for your attention.</a:t>
            </a:r>
          </a:p>
          <a:p>
            <a:pPr marL="171450" indent="-171450">
              <a:buFont typeface="Arial" panose="020B0604020202020204" pitchFamily="34" charset="0"/>
              <a:buChar char="•"/>
            </a:pPr>
            <a:r>
              <a:rPr lang="en-US" sz="1100" dirty="0">
                <a:solidFill>
                  <a:schemeClr val="tx1"/>
                </a:solidFill>
              </a:rPr>
              <a:t>We can now open it up for questions and discussion.</a:t>
            </a:r>
          </a:p>
          <a:p>
            <a:pPr marL="171450" indent="-171450">
              <a:buFont typeface="Arial" panose="020B0604020202020204" pitchFamily="34" charset="0"/>
              <a:buChar char="•"/>
            </a:pPr>
            <a:r>
              <a:rPr lang="en-US" sz="1100" dirty="0">
                <a:solidFill>
                  <a:schemeClr val="tx1"/>
                </a:solidFill>
              </a:rPr>
              <a:t>We would love your thoughts on the different HIV cure-related research strategies that we covered in this module.</a:t>
            </a:r>
          </a:p>
        </p:txBody>
      </p:sp>
      <p:sp>
        <p:nvSpPr>
          <p:cNvPr id="4" name="Slide Number Placeholder 3"/>
          <p:cNvSpPr>
            <a:spLocks noGrp="1"/>
          </p:cNvSpPr>
          <p:nvPr>
            <p:ph type="sldNum" sz="quarter" idx="5"/>
          </p:nvPr>
        </p:nvSpPr>
        <p:spPr/>
        <p:txBody>
          <a:bodyPr/>
          <a:lstStyle/>
          <a:p>
            <a:fld id="{72A62CC3-E4E7-7041-93D9-80A5EB7AAC13}" type="slidenum">
              <a:rPr lang="en-US" smtClean="0"/>
              <a:t>43</a:t>
            </a:fld>
            <a:endParaRPr lang="en-US"/>
          </a:p>
        </p:txBody>
      </p:sp>
    </p:spTree>
    <p:extLst>
      <p:ext uri="{BB962C8B-B14F-4D97-AF65-F5344CB8AC3E}">
        <p14:creationId xmlns:p14="http://schemas.microsoft.com/office/powerpoint/2010/main" val="3013943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solidFill>
                  <a:schemeClr val="tx1"/>
                </a:solidFill>
              </a:rPr>
              <a:t>Several people contributed to developing this module:</a:t>
            </a:r>
          </a:p>
          <a:p>
            <a:pPr marL="628650" lvl="1" indent="-171450">
              <a:buFont typeface="Arial" panose="020B0604020202020204" pitchFamily="34" charset="0"/>
              <a:buChar char="•"/>
            </a:pPr>
            <a:r>
              <a:rPr lang="en-US" sz="1100" dirty="0">
                <a:solidFill>
                  <a:schemeClr val="tx1"/>
                </a:solidFill>
              </a:rPr>
              <a:t>Karine Dubé led module development</a:t>
            </a:r>
          </a:p>
          <a:p>
            <a:pPr marL="628650" lvl="1" indent="-171450">
              <a:buFont typeface="Arial" panose="020B0604020202020204" pitchFamily="34" charset="0"/>
              <a:buChar char="•"/>
            </a:pPr>
            <a:r>
              <a:rPr lang="en-US" sz="1100" dirty="0">
                <a:solidFill>
                  <a:schemeClr val="tx1"/>
                </a:solidFill>
              </a:rPr>
              <a:t>Michael Louella led design component </a:t>
            </a:r>
          </a:p>
          <a:p>
            <a:pPr marL="628650" lvl="1" indent="-171450">
              <a:buFont typeface="Arial" panose="020B0604020202020204" pitchFamily="34" charset="0"/>
              <a:buChar char="•"/>
            </a:pPr>
            <a:r>
              <a:rPr lang="en-US" sz="1100" dirty="0">
                <a:solidFill>
                  <a:schemeClr val="tx1"/>
                </a:solidFill>
              </a:rPr>
              <a:t>Eric Lee, Jasmin Guzman and Matylda McCormack-Sharp prepared visual arts</a:t>
            </a:r>
          </a:p>
          <a:p>
            <a:pPr marL="628650" lvl="1" indent="-171450">
              <a:buFont typeface="Arial" panose="020B0604020202020204" pitchFamily="34" charset="0"/>
              <a:buChar char="•"/>
            </a:pPr>
            <a:r>
              <a:rPr lang="en-US" sz="1100" dirty="0">
                <a:solidFill>
                  <a:schemeClr val="tx1"/>
                </a:solidFill>
              </a:rPr>
              <a:t>Grace Hsu (from the Animation Lab) provided illustrations</a:t>
            </a:r>
          </a:p>
          <a:p>
            <a:pPr marL="628650" lvl="1" indent="-171450">
              <a:buFont typeface="Arial" panose="020B0604020202020204" pitchFamily="34" charset="0"/>
              <a:buChar char="•"/>
            </a:pPr>
            <a:r>
              <a:rPr lang="en-US" sz="1100" dirty="0">
                <a:solidFill>
                  <a:schemeClr val="tx1"/>
                </a:solidFill>
              </a:rPr>
              <a:t>Professor Sharon Lewin and Dr. David Kuritzkes served as biomedical leads</a:t>
            </a:r>
          </a:p>
          <a:p>
            <a:pPr marL="628650" lvl="1" indent="-171450">
              <a:buFont typeface="Arial" panose="020B0604020202020204" pitchFamily="34" charset="0"/>
              <a:buChar char="•"/>
            </a:pPr>
            <a:r>
              <a:rPr lang="en-US" sz="1100" dirty="0">
                <a:solidFill>
                  <a:schemeClr val="tx1"/>
                </a:solidFill>
              </a:rPr>
              <a:t>Several slides were borrowed from Dr. Jintanat Ananworanich</a:t>
            </a:r>
          </a:p>
          <a:p>
            <a:pPr marL="171450" lvl="1"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We also want to thank ATAC for funding this work, AIDS Action Baltimore, the national Martin Delaney Community Advisory Board and the Treatment Action Group (TAG)</a:t>
            </a:r>
          </a:p>
        </p:txBody>
      </p:sp>
      <p:sp>
        <p:nvSpPr>
          <p:cNvPr id="4" name="Slide Number Placeholder 3"/>
          <p:cNvSpPr>
            <a:spLocks noGrp="1"/>
          </p:cNvSpPr>
          <p:nvPr>
            <p:ph type="sldNum" sz="quarter" idx="5"/>
          </p:nvPr>
        </p:nvSpPr>
        <p:spPr/>
        <p:txBody>
          <a:bodyPr/>
          <a:lstStyle/>
          <a:p>
            <a:fld id="{72A62CC3-E4E7-7041-93D9-80A5EB7AAC13}" type="slidenum">
              <a:rPr lang="en-US" smtClean="0"/>
              <a:t>44</a:t>
            </a:fld>
            <a:endParaRPr lang="en-US"/>
          </a:p>
        </p:txBody>
      </p:sp>
    </p:spTree>
    <p:extLst>
      <p:ext uri="{BB962C8B-B14F-4D97-AF65-F5344CB8AC3E}">
        <p14:creationId xmlns:p14="http://schemas.microsoft.com/office/powerpoint/2010/main" val="2592854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This slide shows some of the rare emblematic cases.</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Timothy Ray Brown, or the Berlin Patient, was the first person considered cured of HIV infection, following a bone marrow transplant to treat his leukemia in 2007. His donor had a very special gene deletion (called homozygous CCR5 delta-32) that made his cells resistant to HIV.</a:t>
            </a:r>
          </a:p>
          <a:p>
            <a:pPr marL="171450" indent="-171450">
              <a:buFont typeface="Arial" panose="020B0604020202020204" pitchFamily="34" charset="0"/>
              <a:buChar char="•"/>
            </a:pPr>
            <a:r>
              <a:rPr lang="en-US" sz="1100" dirty="0"/>
              <a:t>Adam </a:t>
            </a:r>
            <a:r>
              <a:rPr lang="en-US" sz="1100" dirty="0" err="1"/>
              <a:t>Castillejo</a:t>
            </a:r>
            <a:r>
              <a:rPr lang="en-US" sz="1100" dirty="0"/>
              <a:t>, also known as the London patient, is the second person cured of HIV. His body became resistant after receiving a bone marrow transplant to treat his Hodgkin’s lymphoma (a type of cancer). </a:t>
            </a:r>
          </a:p>
          <a:p>
            <a:pPr marL="171450" indent="-171450">
              <a:buFont typeface="Arial" panose="020B0604020202020204" pitchFamily="34" charset="0"/>
              <a:buChar char="•"/>
            </a:pPr>
            <a:r>
              <a:rPr lang="en-US" sz="1100" dirty="0"/>
              <a:t>In both cases, the risk of the stem cell transplant was justified by the cancer. Stem cell transplants could not be performed in people who are otherwise healthy. </a:t>
            </a:r>
          </a:p>
          <a:p>
            <a:pPr marL="171450" indent="-171450">
              <a:buFont typeface="Arial" panose="020B0604020202020204" pitchFamily="34" charset="0"/>
              <a:buChar char="•"/>
            </a:pPr>
            <a:r>
              <a:rPr lang="en-US" sz="1100" dirty="0"/>
              <a:t>There is a third person, called the Düsseldorf patient, who is thought to be the third case of HIV cure.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Loreen Willenberg, also known as the San Francisco patient, is an exceptional elite controller whose HIV appears to be ‘locked away’ where it can’t produce new virus. Loreen has never taken HIV treatment and her body can control the infection. This is an exceptionally rare case that can give clues to how we could keep HIV under control without ART. Loreen’s cases is inspiring a strategy that could keep HIV ‘silenced’ inside the cells. We will come back to that.</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The VISCONTI cohort (which stands of </a:t>
            </a:r>
            <a:r>
              <a:rPr lang="en-US" sz="1100" u="sng" dirty="0" err="1"/>
              <a:t>V</a:t>
            </a:r>
            <a:r>
              <a:rPr lang="en-US" sz="1100" dirty="0" err="1"/>
              <a:t>iro</a:t>
            </a:r>
            <a:r>
              <a:rPr lang="en-US" sz="1100" dirty="0"/>
              <a:t>-Immunological </a:t>
            </a:r>
            <a:r>
              <a:rPr lang="en-US" sz="1100" u="sng" dirty="0"/>
              <a:t>S</a:t>
            </a:r>
            <a:r>
              <a:rPr lang="en-US" sz="1100" dirty="0"/>
              <a:t>ustained </a:t>
            </a:r>
            <a:r>
              <a:rPr lang="en-US" sz="1100" u="sng" dirty="0" err="1"/>
              <a:t>CON</a:t>
            </a:r>
            <a:r>
              <a:rPr lang="en-US" sz="1100" dirty="0" err="1"/>
              <a:t>trol</a:t>
            </a:r>
            <a:r>
              <a:rPr lang="en-US" sz="1100" dirty="0"/>
              <a:t> after </a:t>
            </a:r>
            <a:r>
              <a:rPr lang="en-US" sz="1100" u="sng" dirty="0"/>
              <a:t>T</a:t>
            </a:r>
            <a:r>
              <a:rPr lang="en-US" sz="1100" dirty="0"/>
              <a:t>reatment </a:t>
            </a:r>
            <a:r>
              <a:rPr lang="en-US" sz="1100" u="sng" dirty="0"/>
              <a:t>I</a:t>
            </a:r>
            <a:r>
              <a:rPr lang="en-US" sz="1100" dirty="0"/>
              <a:t>nterruption) is a group of 14 patients with HIV in France that have been treated early. They have been able to stop their HIV medication without the resurgence of virus in their body.</a:t>
            </a:r>
          </a:p>
          <a:p>
            <a:pPr marL="628650" lvl="1" indent="-171450">
              <a:buFont typeface="Arial" panose="020B0604020202020204" pitchFamily="34" charset="0"/>
              <a:buChar char="•"/>
            </a:pPr>
            <a:r>
              <a:rPr lang="en-US" sz="1100" dirty="0"/>
              <a:t>SPARTAC (</a:t>
            </a:r>
            <a:r>
              <a:rPr lang="en-US" sz="1100" u="none" dirty="0"/>
              <a:t>Short Pulse Antiretroviral Therapy at Seroconversion) was </a:t>
            </a:r>
            <a:r>
              <a:rPr lang="en-US" sz="1100" dirty="0"/>
              <a:t>a study designed to test whether a short period of treatment in the early stages of HIV could delay the need for ART. The study showed that giving treatment to people who recently acquired HIV had significant advantages, compared to no treatment - including much heathier immune systems. </a:t>
            </a:r>
          </a:p>
          <a:p>
            <a:pPr marL="628650" lvl="1" indent="-171450">
              <a:buFont typeface="Arial" panose="020B0604020202020204" pitchFamily="34" charset="0"/>
              <a:buChar char="•"/>
            </a:pPr>
            <a:r>
              <a:rPr lang="en-US" sz="1100" dirty="0"/>
              <a:t>The CHAMP (Control of HIV After Antiretroviral Medication Pause) study help define the frequency of post-treatment controllers. In 14 studies in the AIDS Clinical Trials Group, 67 people were able to keep HIV suppressed without ART. Of these, 38 were treated during early HIV infection, and 25 during the chronic phase. Post-treatment control was more frequent in people who started ART early in the course of infection.</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5</a:t>
            </a:fld>
            <a:endParaRPr lang="en-US"/>
          </a:p>
        </p:txBody>
      </p:sp>
    </p:spTree>
    <p:extLst>
      <p:ext uri="{BB962C8B-B14F-4D97-AF65-F5344CB8AC3E}">
        <p14:creationId xmlns:p14="http://schemas.microsoft.com/office/powerpoint/2010/main" val="46750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Now, we review the research process.</a:t>
            </a:r>
          </a:p>
        </p:txBody>
      </p:sp>
      <p:sp>
        <p:nvSpPr>
          <p:cNvPr id="4" name="Slide Number Placeholder 3"/>
          <p:cNvSpPr>
            <a:spLocks noGrp="1"/>
          </p:cNvSpPr>
          <p:nvPr>
            <p:ph type="sldNum" sz="quarter" idx="5"/>
          </p:nvPr>
        </p:nvSpPr>
        <p:spPr/>
        <p:txBody>
          <a:bodyPr/>
          <a:lstStyle/>
          <a:p>
            <a:fld id="{72A62CC3-E4E7-7041-93D9-80A5EB7AAC13}" type="slidenum">
              <a:rPr lang="en-US" smtClean="0"/>
              <a:t>6</a:t>
            </a:fld>
            <a:endParaRPr lang="en-US"/>
          </a:p>
        </p:txBody>
      </p:sp>
    </p:spTree>
    <p:extLst>
      <p:ext uri="{BB962C8B-B14F-4D97-AF65-F5344CB8AC3E}">
        <p14:creationId xmlns:p14="http://schemas.microsoft.com/office/powerpoint/2010/main" val="304710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To understand how difficult it is to find a cure for HIV, we must understand how the research process works.</a:t>
            </a:r>
          </a:p>
          <a:p>
            <a:endParaRPr lang="en-US" sz="1100" dirty="0"/>
          </a:p>
        </p:txBody>
      </p:sp>
      <p:sp>
        <p:nvSpPr>
          <p:cNvPr id="4" name="Slide Number Placeholder 3"/>
          <p:cNvSpPr>
            <a:spLocks noGrp="1"/>
          </p:cNvSpPr>
          <p:nvPr>
            <p:ph type="sldNum" sz="quarter" idx="5"/>
          </p:nvPr>
        </p:nvSpPr>
        <p:spPr/>
        <p:txBody>
          <a:bodyPr/>
          <a:lstStyle/>
          <a:p>
            <a:fld id="{72A62CC3-E4E7-7041-93D9-80A5EB7AAC13}" type="slidenum">
              <a:rPr lang="en-US" smtClean="0"/>
              <a:t>7</a:t>
            </a:fld>
            <a:endParaRPr lang="en-US"/>
          </a:p>
        </p:txBody>
      </p:sp>
    </p:spTree>
    <p:extLst>
      <p:ext uri="{BB962C8B-B14F-4D97-AF65-F5344CB8AC3E}">
        <p14:creationId xmlns:p14="http://schemas.microsoft.com/office/powerpoint/2010/main" val="3938732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 are used to seeing a very linear translational research pathway, from basic science, pre-clinical research, translational research and  clinical trials – including Phase I, II, IIb, and III, moving progressively towards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truth is that finding a cure will likely require several iterative steps, and the process will be step-by-step (incremental).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Experiments will inform the next steps of experiments, and we will move progressively to finding a cure, or regimen that could keep HIV suppressed without ART.</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8</a:t>
            </a:fld>
            <a:endParaRPr lang="en-US"/>
          </a:p>
        </p:txBody>
      </p:sp>
    </p:spTree>
    <p:extLst>
      <p:ext uri="{BB962C8B-B14F-4D97-AF65-F5344CB8AC3E}">
        <p14:creationId xmlns:p14="http://schemas.microsoft.com/office/powerpoint/2010/main" val="396417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sz="1100" dirty="0"/>
              <a:t>When the immune cell is on patrol but has not recognized a familiar pathogen, it is “resting” or “not activated” or reproducing itself; the cells aren’t sending out any signals for destruction. </a:t>
            </a:r>
          </a:p>
          <a:p>
            <a:pPr marL="174056" indent="-174056">
              <a:buFont typeface="Arial" panose="020B0604020202020204" pitchFamily="34" charset="0"/>
              <a:buChar char="•"/>
            </a:pPr>
            <a:r>
              <a:rPr lang="en-US" sz="1100" dirty="0"/>
              <a:t>During this time HIV appears not to be doing anything either. </a:t>
            </a:r>
          </a:p>
          <a:p>
            <a:pPr marL="174056" indent="-174056">
              <a:buFont typeface="Arial" panose="020B0604020202020204" pitchFamily="34" charset="0"/>
              <a:buChar char="•"/>
            </a:pPr>
            <a:r>
              <a:rPr lang="en-US" sz="1100" dirty="0"/>
              <a:t>The rest of the immune system can’t see it because it is hiding inside the body’s own cell. ARV’s can’t find it either, for the same reason.  </a:t>
            </a:r>
          </a:p>
          <a:p>
            <a:pPr marL="174056" indent="-174056">
              <a:buFont typeface="Arial" panose="020B0604020202020204" pitchFamily="34" charset="0"/>
              <a:buChar char="•"/>
            </a:pPr>
            <a:r>
              <a:rPr lang="en-US" sz="1100" dirty="0"/>
              <a:t>Not only are these cells hard to find because they aren’t sending out signals.  </a:t>
            </a:r>
          </a:p>
          <a:p>
            <a:pPr marL="174056" indent="-174056">
              <a:buFont typeface="Arial" panose="020B0604020202020204" pitchFamily="34" charset="0"/>
              <a:buChar char="•"/>
            </a:pPr>
            <a:r>
              <a:rPr lang="en-US" sz="1100" dirty="0"/>
              <a:t>They are also hard to find because there are very of these reservoir cells in the body.</a:t>
            </a:r>
          </a:p>
          <a:p>
            <a:pPr marL="174056" indent="-174056">
              <a:buFont typeface="Arial" panose="020B0604020202020204" pitchFamily="34" charset="0"/>
              <a:buChar char="•"/>
            </a:pPr>
            <a:endParaRPr lang="en-US" sz="1100" dirty="0"/>
          </a:p>
          <a:p>
            <a:r>
              <a:rPr lang="en-US" sz="1100" b="1" dirty="0"/>
              <a:t>It is important to note a unique feature of HIV that makes curing more challenging</a:t>
            </a:r>
            <a:r>
              <a:rPr lang="en-US" sz="1100" dirty="0"/>
              <a:t>:</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I think it is worth describing the unusual feature of HIV that it integrates into the DNA of an infected cell. </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This ‘superpower’, which is almost unique amongst viruses, guarantees that HIV can remain a permanent part of any cell it infects. </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This then leads to the idea that its not enough to have drugs that can inactivate any virus in the body, but you also have to eliminate any cells that have been infected.  </a:t>
            </a:r>
          </a:p>
          <a:p>
            <a:pPr marL="174056" indent="-174056">
              <a:buFont typeface="Arial" panose="020B0604020202020204" pitchFamily="34" charset="0"/>
              <a:buChar char="•"/>
            </a:pPr>
            <a:r>
              <a:rPr lang="en-US" sz="1100" dirty="0">
                <a:ea typeface="Calibri" panose="020F0502020204030204" pitchFamily="34" charset="0"/>
                <a:cs typeface="Calibri Light" panose="020F0302020204030204" pitchFamily="34" charset="0"/>
              </a:rPr>
              <a:t>This feature is key in the ‘latent reservoir.’</a:t>
            </a:r>
          </a:p>
          <a:p>
            <a:endParaRPr lang="en-US" dirty="0"/>
          </a:p>
        </p:txBody>
      </p:sp>
      <p:sp>
        <p:nvSpPr>
          <p:cNvPr id="4" name="Slide Number Placeholder 3"/>
          <p:cNvSpPr>
            <a:spLocks noGrp="1"/>
          </p:cNvSpPr>
          <p:nvPr>
            <p:ph type="sldNum" sz="quarter" idx="5"/>
          </p:nvPr>
        </p:nvSpPr>
        <p:spPr/>
        <p:txBody>
          <a:bodyPr/>
          <a:lstStyle/>
          <a:p>
            <a:fld id="{72A62CC3-E4E7-7041-93D9-80A5EB7AAC13}" type="slidenum">
              <a:rPr lang="en-US" smtClean="0"/>
              <a:t>9</a:t>
            </a:fld>
            <a:endParaRPr lang="en-US"/>
          </a:p>
        </p:txBody>
      </p:sp>
    </p:spTree>
    <p:extLst>
      <p:ext uri="{BB962C8B-B14F-4D97-AF65-F5344CB8AC3E}">
        <p14:creationId xmlns:p14="http://schemas.microsoft.com/office/powerpoint/2010/main" val="3284259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938C-52D5-B540-B809-11B5836999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EA54-BCE0-9747-B982-4BD816BF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6882330-99AE-5741-B3B2-3D027FBAB012}"/>
              </a:ext>
            </a:extLst>
          </p:cNvPr>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A7AFAF18-8BAE-2743-90C7-EE6AD501314A}"/>
              </a:ext>
            </a:extLst>
          </p:cNvPr>
          <p:cNvSpPr txBox="1"/>
          <p:nvPr userDrawn="1"/>
        </p:nvSpPr>
        <p:spPr>
          <a:xfrm>
            <a:off x="-1" y="1145593"/>
            <a:ext cx="12192001" cy="5087937"/>
          </a:xfrm>
          <a:prstGeom prst="rect">
            <a:avLst/>
          </a:prstGeom>
          <a:solidFill>
            <a:srgbClr val="71C004"/>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5F3C2464-C769-CB42-8113-63D8ECC0DD2B}"/>
              </a:ext>
            </a:extLst>
          </p:cNvPr>
          <p:cNvSpPr txBox="1"/>
          <p:nvPr userDrawn="1"/>
        </p:nvSpPr>
        <p:spPr>
          <a:xfrm>
            <a:off x="4465077" y="5658376"/>
            <a:ext cx="6454713" cy="43088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dirty="0">
                <a:solidFill>
                  <a:schemeClr val="bg1"/>
                </a:solidFill>
                <a:latin typeface="Gill Sans MT" panose="020B0502020104020203" pitchFamily="34" charset="77"/>
                <a:ea typeface="+mn-ea"/>
                <a:cs typeface="+mn-cs"/>
              </a:rPr>
              <a:t>This research training curriculum is a collaborative project aimed at making the science of HIV cure-related research accessible to the community and the HIV research field. </a:t>
            </a:r>
            <a:endParaRPr lang="en-US" sz="1100" b="1" dirty="0">
              <a:solidFill>
                <a:schemeClr val="bg1"/>
              </a:solidFill>
              <a:latin typeface="Gill Sans MT" panose="020B0502020104020203" pitchFamily="34" charset="77"/>
            </a:endParaRPr>
          </a:p>
        </p:txBody>
      </p:sp>
      <p:pic>
        <p:nvPicPr>
          <p:cNvPr id="13" name="Picture 12">
            <a:extLst>
              <a:ext uri="{FF2B5EF4-FFF2-40B4-BE49-F238E27FC236}">
                <a16:creationId xmlns:a16="http://schemas.microsoft.com/office/drawing/2014/main" id="{72640FC2-B52F-2C4E-844E-3A415DDB12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0" y="5612209"/>
            <a:ext cx="2807941" cy="389219"/>
          </a:xfrm>
          <a:prstGeom prst="rect">
            <a:avLst/>
          </a:prstGeom>
        </p:spPr>
      </p:pic>
    </p:spTree>
    <p:extLst>
      <p:ext uri="{BB962C8B-B14F-4D97-AF65-F5344CB8AC3E}">
        <p14:creationId xmlns:p14="http://schemas.microsoft.com/office/powerpoint/2010/main" val="288196417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extLst>
    <p:ext uri="{DCECCB84-F9BA-43D5-87BE-67443E8EF086}">
      <p15:sldGuideLst xmlns:p15="http://schemas.microsoft.com/office/powerpoint/2012/main">
        <p15:guide id="1" orient="horz" pos="420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2AD1-6288-A64B-A8A3-D4D84E1D3213}"/>
              </a:ext>
            </a:extLst>
          </p:cNvPr>
          <p:cNvSpPr>
            <a:spLocks noGrp="1"/>
          </p:cNvSpPr>
          <p:nvPr>
            <p:ph type="title"/>
          </p:nvPr>
        </p:nvSpPr>
        <p:spPr/>
        <p:txBody>
          <a:bodyPr/>
          <a:lstStyle>
            <a:lvl1pPr>
              <a:defRPr b="1">
                <a:latin typeface="Gill Sans MT" panose="020B050202010402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D8438517-D7B8-BE4B-923E-A7926939885D}"/>
              </a:ext>
            </a:extLst>
          </p:cNvPr>
          <p:cNvSpPr>
            <a:spLocks noGrp="1"/>
          </p:cNvSpPr>
          <p:nvPr>
            <p:ph idx="1"/>
          </p:nvPr>
        </p:nvSpPr>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C97B557-A314-6D41-A7E2-83CEAD19EA15}"/>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id="{CB0655BA-E3A3-5749-AB25-6A8A8D55C4C7}"/>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7" name="Picture 6">
            <a:extLst>
              <a:ext uri="{FF2B5EF4-FFF2-40B4-BE49-F238E27FC236}">
                <a16:creationId xmlns:a16="http://schemas.microsoft.com/office/drawing/2014/main" id="{B7017302-97F1-3F4C-86CD-E3CC2A46A693}"/>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spTree>
    <p:extLst>
      <p:ext uri="{BB962C8B-B14F-4D97-AF65-F5344CB8AC3E}">
        <p14:creationId xmlns:p14="http://schemas.microsoft.com/office/powerpoint/2010/main" val="182920154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E814-9B66-0148-B05F-E7AA6CD9DB75}"/>
              </a:ext>
            </a:extLst>
          </p:cNvPr>
          <p:cNvSpPr>
            <a:spLocks noGrp="1"/>
          </p:cNvSpPr>
          <p:nvPr>
            <p:ph type="title"/>
          </p:nvPr>
        </p:nvSpPr>
        <p:spPr>
          <a:xfrm>
            <a:off x="0" y="1709738"/>
            <a:ext cx="12192000" cy="2852737"/>
          </a:xfrm>
          <a:solidFill>
            <a:srgbClr val="6FC000"/>
          </a:solidFill>
        </p:spPr>
        <p:txBody>
          <a:bodyPr anchor="b"/>
          <a:lstStyle>
            <a:lvl1pPr>
              <a:defRPr sz="6000" b="1">
                <a:solidFill>
                  <a:schemeClr val="bg1"/>
                </a:solidFill>
                <a:latin typeface="Gill Sans MT" panose="020B0502020104020203"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D365177D-79B1-CA46-8EC8-D2469E3C8476}"/>
              </a:ext>
            </a:extLst>
          </p:cNvPr>
          <p:cNvSpPr>
            <a:spLocks noGrp="1"/>
          </p:cNvSpPr>
          <p:nvPr>
            <p:ph type="body" idx="1"/>
          </p:nvPr>
        </p:nvSpPr>
        <p:spPr>
          <a:xfrm>
            <a:off x="0" y="4589463"/>
            <a:ext cx="12192000" cy="1500187"/>
          </a:xfrm>
          <a:solidFill>
            <a:srgbClr val="6FC000"/>
          </a:solidFill>
        </p:spPr>
        <p:txBody>
          <a:bodyPr/>
          <a:lstStyle>
            <a:lvl1pPr marL="0" indent="0">
              <a:buNone/>
              <a:defRPr sz="2400">
                <a:solidFill>
                  <a:schemeClr val="bg1"/>
                </a:solidFill>
                <a:latin typeface="Gill Sans MT" panose="020B0502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1A4DD6AB-F389-B946-A75C-0D4BC45A5080}"/>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01B75594-6F66-1E46-9025-7381DA356D85}"/>
              </a:ext>
            </a:extLst>
          </p:cNvPr>
          <p:cNvPicPr>
            <a:picLocks noChangeAspect="1"/>
          </p:cNvPicPr>
          <p:nvPr userDrawn="1"/>
        </p:nvPicPr>
        <p:blipFill>
          <a:blip r:embed="rId2" cstate="email">
            <a:clrChange>
              <a:clrFrom>
                <a:srgbClr val="0D6F0C"/>
              </a:clrFrom>
              <a:clrTo>
                <a:srgbClr val="0D6F0C">
                  <a:alpha val="0"/>
                </a:srgbClr>
              </a:clrTo>
            </a:clrChange>
            <a:extLst>
              <a:ext uri="{28A0092B-C50C-407E-A947-70E740481C1C}">
                <a14:useLocalDpi xmlns:a14="http://schemas.microsoft.com/office/drawing/2010/main"/>
              </a:ext>
            </a:extLst>
          </a:blip>
          <a:stretch>
            <a:fillRect/>
          </a:stretch>
        </p:blipFill>
        <p:spPr>
          <a:xfrm>
            <a:off x="6601838" y="7124700"/>
            <a:ext cx="5143500" cy="6858000"/>
          </a:xfrm>
          <a:prstGeom prst="rect">
            <a:avLst/>
          </a:prstGeom>
        </p:spPr>
      </p:pic>
    </p:spTree>
    <p:extLst>
      <p:ext uri="{BB962C8B-B14F-4D97-AF65-F5344CB8AC3E}">
        <p14:creationId xmlns:p14="http://schemas.microsoft.com/office/powerpoint/2010/main" val="393106687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F610-CCDC-3341-A9D6-B5F2ADA959FA}"/>
              </a:ext>
            </a:extLst>
          </p:cNvPr>
          <p:cNvSpPr>
            <a:spLocks noGrp="1"/>
          </p:cNvSpPr>
          <p:nvPr>
            <p:ph type="title"/>
          </p:nvPr>
        </p:nvSpPr>
        <p:spPr/>
        <p:txBody>
          <a:bodyPr/>
          <a:lstStyle>
            <a:lvl1pPr>
              <a:defRPr b="1">
                <a:latin typeface="Gill Sans MT" panose="020B050202010402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A87E5ED1-5A43-6A47-9882-18B902310493}"/>
              </a:ext>
            </a:extLst>
          </p:cNvPr>
          <p:cNvSpPr>
            <a:spLocks noGrp="1"/>
          </p:cNvSpPr>
          <p:nvPr>
            <p:ph sz="half" idx="1"/>
          </p:nvPr>
        </p:nvSpPr>
        <p:spPr>
          <a:xfrm>
            <a:off x="838200" y="1825625"/>
            <a:ext cx="5181600" cy="435133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67C6B2-7563-DC45-84AC-A4D997E7565A}"/>
              </a:ext>
            </a:extLst>
          </p:cNvPr>
          <p:cNvSpPr>
            <a:spLocks noGrp="1"/>
          </p:cNvSpPr>
          <p:nvPr>
            <p:ph sz="half" idx="2"/>
          </p:nvPr>
        </p:nvSpPr>
        <p:spPr>
          <a:xfrm>
            <a:off x="6172200" y="1825625"/>
            <a:ext cx="5181600" cy="435133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A6772248-1FE2-FB4D-819A-41ABEA87AC65}"/>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593E6CF4-444B-6045-8CF5-27B2B0CC7018}"/>
              </a:ext>
            </a:extLst>
          </p:cNvPr>
          <p:cNvGrpSpPr/>
          <p:nvPr userDrawn="1"/>
        </p:nvGrpSpPr>
        <p:grpSpPr>
          <a:xfrm>
            <a:off x="7048500" y="-105049"/>
            <a:ext cx="5143500" cy="6963049"/>
            <a:chOff x="7048500" y="-105049"/>
            <a:chExt cx="5143500" cy="6963049"/>
          </a:xfrm>
        </p:grpSpPr>
        <p:sp>
          <p:nvSpPr>
            <p:cNvPr id="9" name="TextBox 8">
              <a:extLst>
                <a:ext uri="{FF2B5EF4-FFF2-40B4-BE49-F238E27FC236}">
                  <a16:creationId xmlns:a16="http://schemas.microsoft.com/office/drawing/2014/main" id="{D86069F7-8FC2-DC46-BE16-DBBF81E8D0E7}"/>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10" name="Picture 9">
              <a:extLst>
                <a:ext uri="{FF2B5EF4-FFF2-40B4-BE49-F238E27FC236}">
                  <a16:creationId xmlns:a16="http://schemas.microsoft.com/office/drawing/2014/main" id="{352A71FC-5537-994D-8F53-B12333276F06}"/>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274975749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F3C5-91FF-4446-8701-576206705B0E}"/>
              </a:ext>
            </a:extLst>
          </p:cNvPr>
          <p:cNvSpPr>
            <a:spLocks noGrp="1"/>
          </p:cNvSpPr>
          <p:nvPr>
            <p:ph type="title"/>
          </p:nvPr>
        </p:nvSpPr>
        <p:spPr>
          <a:xfrm>
            <a:off x="839788" y="365125"/>
            <a:ext cx="10515600" cy="1325563"/>
          </a:xfrm>
        </p:spPr>
        <p:txBody>
          <a:bodyPr/>
          <a:lstStyle>
            <a:lvl1pPr>
              <a:defRPr b="1">
                <a:latin typeface="Gill Sans MT" panose="020B0502020104020203" pitchFamily="34"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5C8B8C9-ABBE-6F44-AF4D-8338029E9C66}"/>
              </a:ext>
            </a:extLst>
          </p:cNvPr>
          <p:cNvSpPr>
            <a:spLocks noGrp="1"/>
          </p:cNvSpPr>
          <p:nvPr>
            <p:ph type="body" idx="1"/>
          </p:nvPr>
        </p:nvSpPr>
        <p:spPr>
          <a:xfrm>
            <a:off x="839788" y="1681163"/>
            <a:ext cx="5157787" cy="823912"/>
          </a:xfrm>
        </p:spPr>
        <p:txBody>
          <a:bodyPr anchor="b"/>
          <a:lstStyle>
            <a:lvl1pPr marL="0" indent="0">
              <a:buNone/>
              <a:defRPr sz="2400" b="1">
                <a:latin typeface="Gill Sans MT" panose="020B0502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E86F9F9-6D1A-0546-A092-C2A9E6A73B85}"/>
              </a:ext>
            </a:extLst>
          </p:cNvPr>
          <p:cNvSpPr>
            <a:spLocks noGrp="1"/>
          </p:cNvSpPr>
          <p:nvPr>
            <p:ph sz="half" idx="2"/>
          </p:nvPr>
        </p:nvSpPr>
        <p:spPr>
          <a:xfrm>
            <a:off x="839788" y="2505075"/>
            <a:ext cx="5157787" cy="368458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0E7C4C6-2285-7242-AB1C-D18064BAC3A6}"/>
              </a:ext>
            </a:extLst>
          </p:cNvPr>
          <p:cNvSpPr>
            <a:spLocks noGrp="1"/>
          </p:cNvSpPr>
          <p:nvPr>
            <p:ph type="body" sz="quarter" idx="3"/>
          </p:nvPr>
        </p:nvSpPr>
        <p:spPr>
          <a:xfrm>
            <a:off x="6172200" y="1681163"/>
            <a:ext cx="5183188" cy="823912"/>
          </a:xfrm>
        </p:spPr>
        <p:txBody>
          <a:bodyPr anchor="b"/>
          <a:lstStyle>
            <a:lvl1pPr marL="0" indent="0">
              <a:buNone/>
              <a:defRPr sz="2400" b="1">
                <a:latin typeface="Gill Sans MT" panose="020B0502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5ACFA22-0E73-5C42-8279-CF80B22EF054}"/>
              </a:ext>
            </a:extLst>
          </p:cNvPr>
          <p:cNvSpPr>
            <a:spLocks noGrp="1"/>
          </p:cNvSpPr>
          <p:nvPr>
            <p:ph sz="quarter" idx="4"/>
          </p:nvPr>
        </p:nvSpPr>
        <p:spPr>
          <a:xfrm>
            <a:off x="6172200" y="2505075"/>
            <a:ext cx="5183188" cy="3684588"/>
          </a:xfrm>
        </p:spPr>
        <p:txBody>
          <a:bodyPr/>
          <a:lstStyle>
            <a:lvl1pPr>
              <a:defRPr>
                <a:latin typeface="Gill Sans MT" panose="020B0502020104020203" pitchFamily="34" charset="77"/>
              </a:defRPr>
            </a:lvl1pPr>
            <a:lvl2pPr>
              <a:defRPr>
                <a:latin typeface="Gill Sans MT" panose="020B0502020104020203" pitchFamily="34" charset="77"/>
              </a:defRPr>
            </a:lvl2pPr>
            <a:lvl3pPr>
              <a:defRPr>
                <a:latin typeface="Gill Sans MT" panose="020B0502020104020203" pitchFamily="34" charset="77"/>
              </a:defRPr>
            </a:lvl3pPr>
            <a:lvl4pPr>
              <a:defRPr>
                <a:latin typeface="Gill Sans MT" panose="020B0502020104020203" pitchFamily="34" charset="77"/>
              </a:defRPr>
            </a:lvl4pPr>
            <a:lvl5pPr>
              <a:defRPr>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4E3590EE-EDC8-0949-99CC-A5E2E3A9AAAC}"/>
              </a:ext>
            </a:extLst>
          </p:cNvPr>
          <p:cNvSpPr>
            <a:spLocks noGrp="1"/>
          </p:cNvSpPr>
          <p:nvPr>
            <p:ph type="ftr" sz="quarter" idx="11"/>
          </p:nvPr>
        </p:nvSpPr>
        <p:spPr/>
        <p:txBody>
          <a:bodyPr/>
          <a:lstStyle/>
          <a:p>
            <a:endParaRPr lang="en-US"/>
          </a:p>
        </p:txBody>
      </p:sp>
      <p:grpSp>
        <p:nvGrpSpPr>
          <p:cNvPr id="9" name="Group 8">
            <a:extLst>
              <a:ext uri="{FF2B5EF4-FFF2-40B4-BE49-F238E27FC236}">
                <a16:creationId xmlns:a16="http://schemas.microsoft.com/office/drawing/2014/main" id="{F064407A-537A-2348-8851-9CF693F4B39B}"/>
              </a:ext>
            </a:extLst>
          </p:cNvPr>
          <p:cNvGrpSpPr/>
          <p:nvPr userDrawn="1"/>
        </p:nvGrpSpPr>
        <p:grpSpPr>
          <a:xfrm>
            <a:off x="7048500" y="-105049"/>
            <a:ext cx="5143500" cy="6963049"/>
            <a:chOff x="7048500" y="-105049"/>
            <a:chExt cx="5143500" cy="6963049"/>
          </a:xfrm>
        </p:grpSpPr>
        <p:sp>
          <p:nvSpPr>
            <p:cNvPr id="10" name="TextBox 9">
              <a:extLst>
                <a:ext uri="{FF2B5EF4-FFF2-40B4-BE49-F238E27FC236}">
                  <a16:creationId xmlns:a16="http://schemas.microsoft.com/office/drawing/2014/main" id="{C3FE9E0D-8C1C-9445-AFAB-9C4C491C8883}"/>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11" name="Picture 10">
              <a:extLst>
                <a:ext uri="{FF2B5EF4-FFF2-40B4-BE49-F238E27FC236}">
                  <a16:creationId xmlns:a16="http://schemas.microsoft.com/office/drawing/2014/main" id="{D2EE09B2-7571-764A-81F3-32F73D9C82B4}"/>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110523034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0A1C-0CEC-134A-8834-D5C86B5A342A}"/>
              </a:ext>
            </a:extLst>
          </p:cNvPr>
          <p:cNvSpPr>
            <a:spLocks noGrp="1"/>
          </p:cNvSpPr>
          <p:nvPr>
            <p:ph type="title"/>
          </p:nvPr>
        </p:nvSpPr>
        <p:spPr/>
        <p:txBody>
          <a:bodyPr/>
          <a:lstStyle>
            <a:lvl1pPr>
              <a:defRPr b="1">
                <a:latin typeface="Gill Sans MT" panose="020B0502020104020203" pitchFamily="34" charset="77"/>
              </a:defRPr>
            </a:lvl1pPr>
          </a:lstStyle>
          <a:p>
            <a:r>
              <a:rPr lang="en-US" dirty="0"/>
              <a:t>Click to edit Master title style</a:t>
            </a:r>
          </a:p>
        </p:txBody>
      </p:sp>
      <p:sp>
        <p:nvSpPr>
          <p:cNvPr id="4" name="Footer Placeholder 3">
            <a:extLst>
              <a:ext uri="{FF2B5EF4-FFF2-40B4-BE49-F238E27FC236}">
                <a16:creationId xmlns:a16="http://schemas.microsoft.com/office/drawing/2014/main" id="{60B1E8B0-ADCB-0D48-8896-822AF1A1AE5D}"/>
              </a:ext>
            </a:extLst>
          </p:cNvPr>
          <p:cNvSpPr>
            <a:spLocks noGrp="1"/>
          </p:cNvSpPr>
          <p:nvPr>
            <p:ph type="ftr" sz="quarter" idx="11"/>
          </p:nvPr>
        </p:nvSpPr>
        <p:spPr/>
        <p:txBody>
          <a:bodyPr/>
          <a:lstStyle/>
          <a:p>
            <a:endParaRPr lang="en-US"/>
          </a:p>
        </p:txBody>
      </p:sp>
      <p:grpSp>
        <p:nvGrpSpPr>
          <p:cNvPr id="5" name="Group 4">
            <a:extLst>
              <a:ext uri="{FF2B5EF4-FFF2-40B4-BE49-F238E27FC236}">
                <a16:creationId xmlns:a16="http://schemas.microsoft.com/office/drawing/2014/main" id="{D276662B-1265-4647-A322-E7547D2A2DB3}"/>
              </a:ext>
            </a:extLst>
          </p:cNvPr>
          <p:cNvGrpSpPr/>
          <p:nvPr userDrawn="1"/>
        </p:nvGrpSpPr>
        <p:grpSpPr>
          <a:xfrm>
            <a:off x="7048500" y="-105049"/>
            <a:ext cx="5143500" cy="6963049"/>
            <a:chOff x="7048500" y="-105049"/>
            <a:chExt cx="5143500" cy="6963049"/>
          </a:xfrm>
        </p:grpSpPr>
        <p:sp>
          <p:nvSpPr>
            <p:cNvPr id="6" name="TextBox 5">
              <a:extLst>
                <a:ext uri="{FF2B5EF4-FFF2-40B4-BE49-F238E27FC236}">
                  <a16:creationId xmlns:a16="http://schemas.microsoft.com/office/drawing/2014/main" id="{396CC86D-419F-BC4A-B728-77BBA510D35E}"/>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7" name="Picture 6">
              <a:extLst>
                <a:ext uri="{FF2B5EF4-FFF2-40B4-BE49-F238E27FC236}">
                  <a16:creationId xmlns:a16="http://schemas.microsoft.com/office/drawing/2014/main" id="{B5BAAAA0-62AF-FB41-AFC5-5471D99F81A8}"/>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330398613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2FB13C-2001-C249-B3FC-89073954096F}"/>
              </a:ext>
            </a:extLst>
          </p:cNvPr>
          <p:cNvSpPr>
            <a:spLocks noGrp="1"/>
          </p:cNvSpPr>
          <p:nvPr>
            <p:ph type="ftr" sz="quarter" idx="11"/>
          </p:nvPr>
        </p:nvSpPr>
        <p:spPr/>
        <p:txBody>
          <a:bodyPr/>
          <a:lstStyle/>
          <a:p>
            <a:endParaRPr lang="en-US"/>
          </a:p>
        </p:txBody>
      </p:sp>
      <p:grpSp>
        <p:nvGrpSpPr>
          <p:cNvPr id="4" name="Group 3">
            <a:extLst>
              <a:ext uri="{FF2B5EF4-FFF2-40B4-BE49-F238E27FC236}">
                <a16:creationId xmlns:a16="http://schemas.microsoft.com/office/drawing/2014/main" id="{11615392-594A-BE4E-8B32-E21585CBC364}"/>
              </a:ext>
            </a:extLst>
          </p:cNvPr>
          <p:cNvGrpSpPr/>
          <p:nvPr userDrawn="1"/>
        </p:nvGrpSpPr>
        <p:grpSpPr>
          <a:xfrm>
            <a:off x="7048500" y="-105049"/>
            <a:ext cx="5143500" cy="6963049"/>
            <a:chOff x="7048500" y="-105049"/>
            <a:chExt cx="5143500" cy="6963049"/>
          </a:xfrm>
        </p:grpSpPr>
        <p:sp>
          <p:nvSpPr>
            <p:cNvPr id="5" name="TextBox 4">
              <a:extLst>
                <a:ext uri="{FF2B5EF4-FFF2-40B4-BE49-F238E27FC236}">
                  <a16:creationId xmlns:a16="http://schemas.microsoft.com/office/drawing/2014/main" id="{591A1E69-B809-B842-91F8-461E586A36A5}"/>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E780BCD0-ECAD-F845-8782-BEAB2B532124}"/>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195658701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DC18-1A5A-AE4A-BFF2-5B6F5642B4E1}"/>
              </a:ext>
            </a:extLst>
          </p:cNvPr>
          <p:cNvSpPr>
            <a:spLocks noGrp="1"/>
          </p:cNvSpPr>
          <p:nvPr>
            <p:ph type="title"/>
          </p:nvPr>
        </p:nvSpPr>
        <p:spPr>
          <a:xfrm>
            <a:off x="839788" y="457200"/>
            <a:ext cx="3932237" cy="1600200"/>
          </a:xfrm>
        </p:spPr>
        <p:txBody>
          <a:bodyPr anchor="b"/>
          <a:lstStyle>
            <a:lvl1pPr>
              <a:defRPr sz="3200" b="1">
                <a:latin typeface="Gill Sans MT" panose="020B050202010402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A958F44-BDF7-7B49-92F5-71639525F3AE}"/>
              </a:ext>
            </a:extLst>
          </p:cNvPr>
          <p:cNvSpPr>
            <a:spLocks noGrp="1"/>
          </p:cNvSpPr>
          <p:nvPr>
            <p:ph idx="1"/>
          </p:nvPr>
        </p:nvSpPr>
        <p:spPr>
          <a:xfrm>
            <a:off x="5183188" y="987425"/>
            <a:ext cx="6172200" cy="4873625"/>
          </a:xfrm>
        </p:spPr>
        <p:txBody>
          <a:bodyPr/>
          <a:lstStyle>
            <a:lvl1pPr>
              <a:defRPr sz="3200" b="1">
                <a:latin typeface="Gill Sans MT" panose="020B0502020104020203" pitchFamily="34" charset="77"/>
              </a:defRPr>
            </a:lvl1pPr>
            <a:lvl2pPr>
              <a:defRPr sz="2800"/>
            </a:lvl2pPr>
            <a:lvl3pPr>
              <a:defRPr sz="2400">
                <a:latin typeface="Gill Sans MT" panose="020B0502020104020203" pitchFamily="34" charset="77"/>
              </a:defRPr>
            </a:lvl3pPr>
            <a:lvl4pPr>
              <a:defRPr sz="2000">
                <a:latin typeface="Gill Sans MT" panose="020B0502020104020203" pitchFamily="34" charset="77"/>
              </a:defRPr>
            </a:lvl4pPr>
            <a:lvl5pPr>
              <a:defRPr sz="2000">
                <a:latin typeface="Gill Sans MT" panose="020B0502020104020203" pitchFamily="34" charset="77"/>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AF252C6-20F2-6F49-91DD-A87F8BAD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9C6D38B0-568A-1F47-9E3C-519CB5FF0EB6}"/>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F93EB0E5-7B0A-7242-9CCD-AC607CCE9957}"/>
              </a:ext>
            </a:extLst>
          </p:cNvPr>
          <p:cNvGrpSpPr/>
          <p:nvPr userDrawn="1"/>
        </p:nvGrpSpPr>
        <p:grpSpPr>
          <a:xfrm>
            <a:off x="7048500" y="-105049"/>
            <a:ext cx="5143500" cy="6963049"/>
            <a:chOff x="7048500" y="-105049"/>
            <a:chExt cx="5143500" cy="6963049"/>
          </a:xfrm>
        </p:grpSpPr>
        <p:sp>
          <p:nvSpPr>
            <p:cNvPr id="8" name="TextBox 7">
              <a:extLst>
                <a:ext uri="{FF2B5EF4-FFF2-40B4-BE49-F238E27FC236}">
                  <a16:creationId xmlns:a16="http://schemas.microsoft.com/office/drawing/2014/main" id="{76344D0F-F3DC-7B4C-AD6F-CA79068D91B6}"/>
                </a:ext>
              </a:extLst>
            </p:cNvPr>
            <p:cNvSpPr txBox="1"/>
            <p:nvPr userDrawn="1"/>
          </p:nvSpPr>
          <p:spPr>
            <a:xfrm>
              <a:off x="11353800" y="-105049"/>
              <a:ext cx="838200" cy="6963049"/>
            </a:xfrm>
            <a:prstGeom prst="rect">
              <a:avLst/>
            </a:prstGeom>
            <a:solidFill>
              <a:srgbClr val="71C004"/>
            </a:solidFill>
            <a:ln>
              <a:noFill/>
            </a:ln>
          </p:spPr>
          <p:txBody>
            <a:bodyPr wrap="square" rtlCol="0">
              <a:spAutoFit/>
            </a:bodyPr>
            <a:lstStyle/>
            <a:p>
              <a:endParaRPr lang="en-US" dirty="0"/>
            </a:p>
          </p:txBody>
        </p:sp>
        <p:pic>
          <p:nvPicPr>
            <p:cNvPr id="9" name="Picture 8">
              <a:extLst>
                <a:ext uri="{FF2B5EF4-FFF2-40B4-BE49-F238E27FC236}">
                  <a16:creationId xmlns:a16="http://schemas.microsoft.com/office/drawing/2014/main" id="{FEC9F66C-1B0A-2E4D-A5B2-30FC544E37A0}"/>
                </a:ext>
              </a:extLst>
            </p:cNvPr>
            <p:cNvPicPr>
              <a:picLocks noChangeAspect="1"/>
            </p:cNvPicPr>
            <p:nvPr userDrawn="1"/>
          </p:nvPicPr>
          <p:blipFill>
            <a:blip r:embed="rId2"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7048500" y="-52525"/>
              <a:ext cx="5143500" cy="6858000"/>
            </a:xfrm>
            <a:prstGeom prst="rect">
              <a:avLst/>
            </a:prstGeom>
          </p:spPr>
        </p:pic>
      </p:grpSp>
    </p:spTree>
    <p:extLst>
      <p:ext uri="{BB962C8B-B14F-4D97-AF65-F5344CB8AC3E}">
        <p14:creationId xmlns:p14="http://schemas.microsoft.com/office/powerpoint/2010/main" val="200029316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742D3-8FE6-EA40-B6BC-6BEF4648D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5210C6-D865-784B-965C-450DE38EB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5C44B-DCFF-4749-B1D1-F985638C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CC72A-DEE8-3F42-B66D-8772786755B1}" type="datetime5">
              <a:rPr lang="en-US" smtClean="0"/>
              <a:pPr/>
              <a:t>16-Dec-21</a:t>
            </a:fld>
            <a:endParaRPr lang="en-US" dirty="0"/>
          </a:p>
        </p:txBody>
      </p:sp>
      <p:sp>
        <p:nvSpPr>
          <p:cNvPr id="5" name="Footer Placeholder 4">
            <a:extLst>
              <a:ext uri="{FF2B5EF4-FFF2-40B4-BE49-F238E27FC236}">
                <a16:creationId xmlns:a16="http://schemas.microsoft.com/office/drawing/2014/main" id="{C04A5E44-99F8-494A-98E9-C73B65E3ED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48F500-BBA9-0E47-BB28-DD06204D6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   </a:t>
            </a:r>
            <a:fld id="{176DE60A-6285-C447-8D6C-A8345AF5DFDD}" type="slidenum">
              <a:rPr lang="en-US" smtClean="0"/>
              <a:pPr/>
              <a:t>‹#›</a:t>
            </a:fld>
            <a:endParaRPr lang="en-US" dirty="0"/>
          </a:p>
        </p:txBody>
      </p:sp>
      <p:pic>
        <p:nvPicPr>
          <p:cNvPr id="7" name="Picture 6">
            <a:extLst>
              <a:ext uri="{FF2B5EF4-FFF2-40B4-BE49-F238E27FC236}">
                <a16:creationId xmlns:a16="http://schemas.microsoft.com/office/drawing/2014/main" id="{FECEC19A-9361-BE4D-A5AF-49474F809CBF}"/>
              </a:ext>
            </a:extLst>
          </p:cNvPr>
          <p:cNvPicPr>
            <a:picLocks noChangeAspect="1"/>
          </p:cNvPicPr>
          <p:nvPr userDrawn="1"/>
        </p:nvPicPr>
        <p:blipFill rotWithShape="1">
          <a:blip r:embed="rId10" cstate="email">
            <a:duotone>
              <a:schemeClr val="bg2">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l="27206"/>
          <a:stretch/>
        </p:blipFill>
        <p:spPr>
          <a:xfrm rot="5400000">
            <a:off x="2667002" y="-2772050"/>
            <a:ext cx="6857999" cy="12192002"/>
          </a:xfrm>
          <a:prstGeom prst="rect">
            <a:avLst/>
          </a:prstGeom>
          <a:gradFill>
            <a:gsLst>
              <a:gs pos="0">
                <a:schemeClr val="bg1">
                  <a:lumMod val="56000"/>
                  <a:lumOff val="44000"/>
                </a:schemeClr>
              </a:gs>
              <a:gs pos="67000">
                <a:schemeClr val="bg1"/>
              </a:gs>
              <a:gs pos="100000">
                <a:schemeClr val="bg1">
                  <a:lumMod val="0"/>
                  <a:lumOff val="100000"/>
                  <a:alpha val="69000"/>
                </a:schemeClr>
              </a:gs>
            </a:gsLst>
            <a:path path="circle">
              <a:fillToRect l="100000" t="100000"/>
            </a:path>
          </a:gradFill>
        </p:spPr>
      </p:pic>
      <p:sp>
        <p:nvSpPr>
          <p:cNvPr id="8" name="TextBox 7">
            <a:extLst>
              <a:ext uri="{FF2B5EF4-FFF2-40B4-BE49-F238E27FC236}">
                <a16:creationId xmlns:a16="http://schemas.microsoft.com/office/drawing/2014/main" id="{97AED8F4-E1E8-234E-B5A4-3D2FF68CFA40}"/>
              </a:ext>
            </a:extLst>
          </p:cNvPr>
          <p:cNvSpPr txBox="1"/>
          <p:nvPr userDrawn="1"/>
        </p:nvSpPr>
        <p:spPr>
          <a:xfrm>
            <a:off x="41904" y="-105049"/>
            <a:ext cx="12192000" cy="6858000"/>
          </a:xfrm>
          <a:prstGeom prst="rect">
            <a:avLst/>
          </a:prstGeom>
          <a:gradFill flip="none" rotWithShape="1">
            <a:gsLst>
              <a:gs pos="59000">
                <a:schemeClr val="bg1"/>
              </a:gs>
              <a:gs pos="100000">
                <a:schemeClr val="bg1">
                  <a:lumMod val="0"/>
                  <a:lumOff val="100000"/>
                  <a:alpha val="0"/>
                </a:schemeClr>
              </a:gs>
            </a:gsLst>
            <a:path path="circle">
              <a:fillToRect l="50000" t="50000" r="50000" b="50000"/>
            </a:path>
            <a:tileRect/>
          </a:gra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B7DC7A22-9EDA-B34A-8C79-646407752606}"/>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52405" y="6478631"/>
            <a:ext cx="1936377" cy="274320"/>
          </a:xfrm>
          <a:prstGeom prst="rect">
            <a:avLst/>
          </a:prstGeom>
        </p:spPr>
      </p:pic>
      <p:pic>
        <p:nvPicPr>
          <p:cNvPr id="13" name="Picture 12">
            <a:extLst>
              <a:ext uri="{FF2B5EF4-FFF2-40B4-BE49-F238E27FC236}">
                <a16:creationId xmlns:a16="http://schemas.microsoft.com/office/drawing/2014/main" id="{6AF9CC37-D5D6-B048-A439-BB7F12DCAEC2}"/>
              </a:ext>
            </a:extLst>
          </p:cNvPr>
          <p:cNvPicPr>
            <a:picLocks noChangeAspect="1"/>
          </p:cNvPicPr>
          <p:nvPr userDrawn="1"/>
        </p:nvPicPr>
        <p:blipFill>
          <a:blip r:embed="rId13" cstate="email">
            <a:clrChange>
              <a:clrFrom>
                <a:srgbClr val="1EFE1E"/>
              </a:clrFrom>
              <a:clrTo>
                <a:srgbClr val="1EFE1E">
                  <a:alpha val="0"/>
                </a:srgbClr>
              </a:clrTo>
            </a:clrChange>
            <a:extLst>
              <a:ext uri="{28A0092B-C50C-407E-A947-70E740481C1C}">
                <a14:useLocalDpi xmlns:a14="http://schemas.microsoft.com/office/drawing/2010/main"/>
              </a:ext>
            </a:extLst>
          </a:blip>
          <a:stretch>
            <a:fillRect/>
          </a:stretch>
        </p:blipFill>
        <p:spPr>
          <a:xfrm>
            <a:off x="6671304" y="7328174"/>
            <a:ext cx="5143500" cy="6858000"/>
          </a:xfrm>
          <a:prstGeom prst="rect">
            <a:avLst/>
          </a:prstGeom>
        </p:spPr>
      </p:pic>
    </p:spTree>
    <p:extLst>
      <p:ext uri="{BB962C8B-B14F-4D97-AF65-F5344CB8AC3E}">
        <p14:creationId xmlns:p14="http://schemas.microsoft.com/office/powerpoint/2010/main" val="22900143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pos="7560" userDrawn="1">
          <p15:clr>
            <a:srgbClr val="F26B43"/>
          </p15:clr>
        </p15:guide>
        <p15:guide id="4" orient="horz" pos="4248" userDrawn="1">
          <p15:clr>
            <a:srgbClr val="F26B43"/>
          </p15:clr>
        </p15:guide>
        <p15:guide id="5" orient="horz" pos="196" userDrawn="1">
          <p15:clr>
            <a:srgbClr val="F26B43"/>
          </p15:clr>
        </p15:guide>
        <p15:guide id="6" orient="horz" pos="1080" userDrawn="1">
          <p15:clr>
            <a:srgbClr val="F26B43"/>
          </p15:clr>
        </p15:guide>
        <p15:guide id="7" pos="264" userDrawn="1">
          <p15:clr>
            <a:srgbClr val="F26B43"/>
          </p15:clr>
        </p15:guide>
        <p15:guide id="8" pos="7108" userDrawn="1">
          <p15:clr>
            <a:srgbClr val="F26B43"/>
          </p15:clr>
        </p15:guide>
        <p15:guide id="9" orient="horz" pos="1180" userDrawn="1">
          <p15:clr>
            <a:srgbClr val="F26B43"/>
          </p15:clr>
        </p15:guide>
        <p15:guide id="10" orient="horz" pos="3912" userDrawn="1">
          <p15:clr>
            <a:srgbClr val="F26B43"/>
          </p15:clr>
        </p15:guide>
        <p15:guide id="11"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emf"/><Relationship Id="rId4" Type="http://schemas.openxmlformats.org/officeDocument/2006/relationships/image" Target="../media/image44.tiff"/></Relationships>
</file>

<file path=ppt/slides/_rels/slide1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1.wdp"/><Relationship Id="rId18" Type="http://schemas.openxmlformats.org/officeDocument/2006/relationships/image" Target="../media/image62.png"/><Relationship Id="rId26"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64.png"/><Relationship Id="rId7" Type="http://schemas.microsoft.com/office/2007/relationships/hdphoto" Target="../media/hdphoto8.wdp"/><Relationship Id="rId12" Type="http://schemas.openxmlformats.org/officeDocument/2006/relationships/image" Target="../media/image59.png"/><Relationship Id="rId17" Type="http://schemas.microsoft.com/office/2007/relationships/hdphoto" Target="../media/hdphoto13.wdp"/><Relationship Id="rId25" Type="http://schemas.openxmlformats.org/officeDocument/2006/relationships/image" Target="../media/image68.png"/><Relationship Id="rId2" Type="http://schemas.openxmlformats.org/officeDocument/2006/relationships/notesSlide" Target="../notesSlides/notesSlide14.xml"/><Relationship Id="rId16" Type="http://schemas.openxmlformats.org/officeDocument/2006/relationships/image" Target="../media/image61.png"/><Relationship Id="rId20" Type="http://schemas.openxmlformats.org/officeDocument/2006/relationships/image" Target="../media/image63.png"/><Relationship Id="rId29"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10.wdp"/><Relationship Id="rId24" Type="http://schemas.openxmlformats.org/officeDocument/2006/relationships/image" Target="../media/image67.png"/><Relationship Id="rId5" Type="http://schemas.microsoft.com/office/2007/relationships/hdphoto" Target="../media/hdphoto7.wdp"/><Relationship Id="rId15" Type="http://schemas.microsoft.com/office/2007/relationships/hdphoto" Target="../media/hdphoto12.wdp"/><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8.png"/><Relationship Id="rId19" Type="http://schemas.microsoft.com/office/2007/relationships/hdphoto" Target="../media/hdphoto14.wdp"/><Relationship Id="rId4" Type="http://schemas.openxmlformats.org/officeDocument/2006/relationships/image" Target="../media/image55.png"/><Relationship Id="rId9" Type="http://schemas.microsoft.com/office/2007/relationships/hdphoto" Target="../media/hdphoto9.wdp"/><Relationship Id="rId14" Type="http://schemas.openxmlformats.org/officeDocument/2006/relationships/image" Target="../media/image60.png"/><Relationship Id="rId22" Type="http://schemas.openxmlformats.org/officeDocument/2006/relationships/image" Target="../media/image65.png"/><Relationship Id="rId27"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81.tiff"/><Relationship Id="rId3" Type="http://schemas.openxmlformats.org/officeDocument/2006/relationships/image" Target="../media/image78.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animationlab.utah.ed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2.tmp"/><Relationship Id="rId4" Type="http://schemas.openxmlformats.org/officeDocument/2006/relationships/image" Target="../media/image81.tiff"/></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3.tmp"/><Relationship Id="rId4" Type="http://schemas.openxmlformats.org/officeDocument/2006/relationships/image" Target="../media/image81.tiff"/></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89.tm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90.tmp"/><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65.png"/><Relationship Id="rId4" Type="http://schemas.openxmlformats.org/officeDocument/2006/relationships/hyperlink" Target="https://animationlab.utah.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4.tmp"/><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6.tmp"/><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animationlab.utah.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69.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05.png"/><Relationship Id="rId7" Type="http://schemas.openxmlformats.org/officeDocument/2006/relationships/image" Target="../media/image107.png"/><Relationship Id="rId12"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104.png"/><Relationship Id="rId5" Type="http://schemas.openxmlformats.org/officeDocument/2006/relationships/image" Target="../media/image106.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14.pn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17.jpe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8.tmp"/></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9.tm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1.png"/><Relationship Id="rId7"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microsoft.com/office/2007/relationships/hdphoto" Target="../media/hdphoto2.wdp"/><Relationship Id="rId11" Type="http://schemas.microsoft.com/office/2007/relationships/hdphoto" Target="../media/hdphoto21.wdp"/><Relationship Id="rId5" Type="http://schemas.openxmlformats.org/officeDocument/2006/relationships/image" Target="../media/image6.png"/><Relationship Id="rId10" Type="http://schemas.openxmlformats.org/officeDocument/2006/relationships/image" Target="../media/image123.png"/><Relationship Id="rId4" Type="http://schemas.openxmlformats.org/officeDocument/2006/relationships/image" Target="../media/image7.png"/><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png"/><Relationship Id="rId18" Type="http://schemas.microsoft.com/office/2007/relationships/hdphoto" Target="../media/hdphoto24.wdp"/><Relationship Id="rId3" Type="http://schemas.openxmlformats.org/officeDocument/2006/relationships/image" Target="../media/image124.jpeg"/><Relationship Id="rId7" Type="http://schemas.openxmlformats.org/officeDocument/2006/relationships/image" Target="../media/image128.png"/><Relationship Id="rId12" Type="http://schemas.openxmlformats.org/officeDocument/2006/relationships/image" Target="../media/image132.png"/><Relationship Id="rId17" Type="http://schemas.openxmlformats.org/officeDocument/2006/relationships/image" Target="../media/image136.png"/><Relationship Id="rId2" Type="http://schemas.openxmlformats.org/officeDocument/2006/relationships/notesSlide" Target="../notesSlides/notesSlide44.xml"/><Relationship Id="rId16" Type="http://schemas.microsoft.com/office/2007/relationships/hdphoto" Target="../media/hdphoto23.wdp"/><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126.png"/><Relationship Id="rId15" Type="http://schemas.openxmlformats.org/officeDocument/2006/relationships/image" Target="../media/image135.png"/><Relationship Id="rId10" Type="http://schemas.openxmlformats.org/officeDocument/2006/relationships/image" Target="../media/image130.png"/><Relationship Id="rId19" Type="http://schemas.openxmlformats.org/officeDocument/2006/relationships/image" Target="../media/image137.png"/><Relationship Id="rId4" Type="http://schemas.openxmlformats.org/officeDocument/2006/relationships/image" Target="../media/image125.png"/><Relationship Id="rId9" Type="http://schemas.microsoft.com/office/2007/relationships/hdphoto" Target="../media/hdphoto22.wdp"/><Relationship Id="rId14"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svg"/><Relationship Id="rId9" Type="http://schemas.openxmlformats.org/officeDocument/2006/relationships/image" Target="../media/image24.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jfif"/><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91EA-22A8-584A-AF98-B3A2E3B9D3B4}"/>
              </a:ext>
            </a:extLst>
          </p:cNvPr>
          <p:cNvSpPr>
            <a:spLocks noGrp="1"/>
          </p:cNvSpPr>
          <p:nvPr>
            <p:ph type="ctrTitle"/>
          </p:nvPr>
        </p:nvSpPr>
        <p:spPr>
          <a:xfrm>
            <a:off x="1471692" y="1870241"/>
            <a:ext cx="9144000" cy="2387600"/>
          </a:xfrm>
        </p:spPr>
        <p:txBody>
          <a:bodyPr>
            <a:normAutofit/>
          </a:bodyPr>
          <a:lstStyle/>
          <a:p>
            <a:r>
              <a:rPr lang="en-US" b="1" dirty="0">
                <a:solidFill>
                  <a:schemeClr val="bg1"/>
                </a:solidFill>
                <a:latin typeface="Gill Sans MT" panose="020B0502020104020203" pitchFamily="34" charset="77"/>
                <a:cs typeface="Calibri Light" panose="020F0302020204030204" pitchFamily="34" charset="0"/>
              </a:rPr>
              <a:t>HIV Cure-Related Research Strategies</a:t>
            </a:r>
            <a:endParaRPr lang="en-US" b="1" dirty="0">
              <a:solidFill>
                <a:schemeClr val="bg1"/>
              </a:solidFill>
              <a:latin typeface="Gill Sans MT" panose="020B0502020104020203" pitchFamily="34" charset="77"/>
            </a:endParaRPr>
          </a:p>
        </p:txBody>
      </p:sp>
      <p:grpSp>
        <p:nvGrpSpPr>
          <p:cNvPr id="24" name="Group 23">
            <a:extLst>
              <a:ext uri="{FF2B5EF4-FFF2-40B4-BE49-F238E27FC236}">
                <a16:creationId xmlns:a16="http://schemas.microsoft.com/office/drawing/2014/main" id="{ABFFB685-3A73-784D-804A-7EB079B57C88}"/>
              </a:ext>
            </a:extLst>
          </p:cNvPr>
          <p:cNvGrpSpPr/>
          <p:nvPr/>
        </p:nvGrpSpPr>
        <p:grpSpPr>
          <a:xfrm>
            <a:off x="9257004" y="1681873"/>
            <a:ext cx="1940067" cy="1736737"/>
            <a:chOff x="-2721708" y="989793"/>
            <a:chExt cx="1940067" cy="1736737"/>
          </a:xfrm>
        </p:grpSpPr>
        <p:pic>
          <p:nvPicPr>
            <p:cNvPr id="17" name="Picture 16">
              <a:extLst>
                <a:ext uri="{FF2B5EF4-FFF2-40B4-BE49-F238E27FC236}">
                  <a16:creationId xmlns:a16="http://schemas.microsoft.com/office/drawing/2014/main" id="{C79FE606-14BD-6C47-BF19-86E63FFF286E}"/>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721708" y="989793"/>
              <a:ext cx="1143000" cy="1092200"/>
            </a:xfrm>
            <a:prstGeom prst="rect">
              <a:avLst/>
            </a:prstGeom>
          </p:spPr>
        </p:pic>
        <p:grpSp>
          <p:nvGrpSpPr>
            <p:cNvPr id="23" name="Group 22">
              <a:extLst>
                <a:ext uri="{FF2B5EF4-FFF2-40B4-BE49-F238E27FC236}">
                  <a16:creationId xmlns:a16="http://schemas.microsoft.com/office/drawing/2014/main" id="{9945527B-29D9-E74F-AFEF-785DFDB6231F}"/>
                </a:ext>
              </a:extLst>
            </p:cNvPr>
            <p:cNvGrpSpPr/>
            <p:nvPr/>
          </p:nvGrpSpPr>
          <p:grpSpPr>
            <a:xfrm>
              <a:off x="-1997808" y="1043215"/>
              <a:ext cx="1216167" cy="1683315"/>
              <a:chOff x="-1997808" y="1043215"/>
              <a:chExt cx="1216167" cy="1683315"/>
            </a:xfrm>
          </p:grpSpPr>
          <p:pic>
            <p:nvPicPr>
              <p:cNvPr id="16" name="Picture 15">
                <a:extLst>
                  <a:ext uri="{FF2B5EF4-FFF2-40B4-BE49-F238E27FC236}">
                    <a16:creationId xmlns:a16="http://schemas.microsoft.com/office/drawing/2014/main" id="{B4F77C8E-5F54-DD4D-B2D2-28F530F8D6CC}"/>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24641" y="1634330"/>
                <a:ext cx="1143000" cy="1092200"/>
              </a:xfrm>
              <a:prstGeom prst="rect">
                <a:avLst/>
              </a:prstGeom>
            </p:spPr>
          </p:pic>
          <p:pic>
            <p:nvPicPr>
              <p:cNvPr id="20" name="Picture 19">
                <a:extLst>
                  <a:ext uri="{FF2B5EF4-FFF2-40B4-BE49-F238E27FC236}">
                    <a16:creationId xmlns:a16="http://schemas.microsoft.com/office/drawing/2014/main" id="{BFD7CFC0-9CBD-DC4F-8B4C-C7F4E29257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031017" y="1076424"/>
                <a:ext cx="1182230" cy="1115812"/>
              </a:xfrm>
              <a:prstGeom prst="rect">
                <a:avLst/>
              </a:prstGeom>
            </p:spPr>
          </p:pic>
        </p:grpSp>
      </p:grpSp>
      <p:grpSp>
        <p:nvGrpSpPr>
          <p:cNvPr id="29" name="Group 28">
            <a:extLst>
              <a:ext uri="{FF2B5EF4-FFF2-40B4-BE49-F238E27FC236}">
                <a16:creationId xmlns:a16="http://schemas.microsoft.com/office/drawing/2014/main" id="{DD9C929E-1D0F-634A-80D3-480DBF59A4F8}"/>
              </a:ext>
            </a:extLst>
          </p:cNvPr>
          <p:cNvGrpSpPr/>
          <p:nvPr/>
        </p:nvGrpSpPr>
        <p:grpSpPr>
          <a:xfrm>
            <a:off x="602437" y="1551682"/>
            <a:ext cx="1895199" cy="1768491"/>
            <a:chOff x="-2040384" y="-150522"/>
            <a:chExt cx="1895199" cy="1768491"/>
          </a:xfrm>
        </p:grpSpPr>
        <p:pic>
          <p:nvPicPr>
            <p:cNvPr id="28" name="Picture 27">
              <a:extLst>
                <a:ext uri="{FF2B5EF4-FFF2-40B4-BE49-F238E27FC236}">
                  <a16:creationId xmlns:a16="http://schemas.microsoft.com/office/drawing/2014/main" id="{47789993-AE82-AF4B-A7C7-69A2220A105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40384" y="525769"/>
              <a:ext cx="1143000" cy="1092200"/>
            </a:xfrm>
            <a:prstGeom prst="rect">
              <a:avLst/>
            </a:prstGeom>
          </p:spPr>
        </p:pic>
        <p:grpSp>
          <p:nvGrpSpPr>
            <p:cNvPr id="22" name="Group 21">
              <a:extLst>
                <a:ext uri="{FF2B5EF4-FFF2-40B4-BE49-F238E27FC236}">
                  <a16:creationId xmlns:a16="http://schemas.microsoft.com/office/drawing/2014/main" id="{4E419418-A8B8-6C46-BD21-5ACB0DD8BB28}"/>
                </a:ext>
              </a:extLst>
            </p:cNvPr>
            <p:cNvGrpSpPr/>
            <p:nvPr/>
          </p:nvGrpSpPr>
          <p:grpSpPr>
            <a:xfrm>
              <a:off x="-1949951" y="-150522"/>
              <a:ext cx="1804766" cy="1222391"/>
              <a:chOff x="-2634174" y="-130191"/>
              <a:chExt cx="1804766" cy="1222391"/>
            </a:xfrm>
          </p:grpSpPr>
          <p:pic>
            <p:nvPicPr>
              <p:cNvPr id="12" name="Picture 11">
                <a:extLst>
                  <a:ext uri="{FF2B5EF4-FFF2-40B4-BE49-F238E27FC236}">
                    <a16:creationId xmlns:a16="http://schemas.microsoft.com/office/drawing/2014/main" id="{2ADC4CF5-CD05-CB49-953B-D89141ACC2C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72408" y="0"/>
                <a:ext cx="1143000" cy="1092200"/>
              </a:xfrm>
              <a:prstGeom prst="rect">
                <a:avLst/>
              </a:prstGeom>
            </p:spPr>
          </p:pic>
          <p:pic>
            <p:nvPicPr>
              <p:cNvPr id="21" name="Picture 20">
                <a:extLst>
                  <a:ext uri="{FF2B5EF4-FFF2-40B4-BE49-F238E27FC236}">
                    <a16:creationId xmlns:a16="http://schemas.microsoft.com/office/drawing/2014/main" id="{09B7B89F-6C03-784F-A975-0652C53729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pic>
        <p:nvPicPr>
          <p:cNvPr id="26" name="Picture 25">
            <a:extLst>
              <a:ext uri="{FF2B5EF4-FFF2-40B4-BE49-F238E27FC236}">
                <a16:creationId xmlns:a16="http://schemas.microsoft.com/office/drawing/2014/main" id="{F916CCA2-8560-EC48-B2CA-7063A5BC571C}"/>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20711342">
            <a:off x="8908970" y="4665765"/>
            <a:ext cx="1143000" cy="1092200"/>
          </a:xfrm>
          <a:prstGeom prst="rect">
            <a:avLst/>
          </a:prstGeom>
        </p:spPr>
      </p:pic>
      <p:pic>
        <p:nvPicPr>
          <p:cNvPr id="27" name="Picture 26">
            <a:extLst>
              <a:ext uri="{FF2B5EF4-FFF2-40B4-BE49-F238E27FC236}">
                <a16:creationId xmlns:a16="http://schemas.microsoft.com/office/drawing/2014/main" id="{2FDACD31-C80E-4147-8A07-EA3BE626D48F}"/>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9791152">
            <a:off x="1524000" y="4449761"/>
            <a:ext cx="1143000" cy="1092200"/>
          </a:xfrm>
          <a:prstGeom prst="rect">
            <a:avLst/>
          </a:prstGeom>
        </p:spPr>
      </p:pic>
      <p:pic>
        <p:nvPicPr>
          <p:cNvPr id="32" name="Picture 31">
            <a:extLst>
              <a:ext uri="{FF2B5EF4-FFF2-40B4-BE49-F238E27FC236}">
                <a16:creationId xmlns:a16="http://schemas.microsoft.com/office/drawing/2014/main" id="{58F4B74C-01FC-DE44-AA6A-E550E1BAB3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44364">
            <a:off x="9812727" y="3785226"/>
            <a:ext cx="1182230" cy="1115812"/>
          </a:xfrm>
          <a:prstGeom prst="rect">
            <a:avLst/>
          </a:prstGeom>
        </p:spPr>
      </p:pic>
      <p:pic>
        <p:nvPicPr>
          <p:cNvPr id="33" name="Picture 32">
            <a:extLst>
              <a:ext uri="{FF2B5EF4-FFF2-40B4-BE49-F238E27FC236}">
                <a16:creationId xmlns:a16="http://schemas.microsoft.com/office/drawing/2014/main" id="{FEA579A0-0C37-7B48-8C10-A6C8064297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609813">
            <a:off x="669583" y="3522519"/>
            <a:ext cx="1182230" cy="1115812"/>
          </a:xfrm>
          <a:prstGeom prst="rect">
            <a:avLst/>
          </a:prstGeom>
        </p:spPr>
      </p:pic>
    </p:spTree>
    <p:extLst>
      <p:ext uri="{BB962C8B-B14F-4D97-AF65-F5344CB8AC3E}">
        <p14:creationId xmlns:p14="http://schemas.microsoft.com/office/powerpoint/2010/main" val="25282658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B5170B-36BE-7440-93A5-0D9E539874AC}"/>
              </a:ext>
            </a:extLst>
          </p:cNvPr>
          <p:cNvSpPr>
            <a:spLocks noGrp="1"/>
          </p:cNvSpPr>
          <p:nvPr>
            <p:ph type="body" idx="1"/>
          </p:nvPr>
        </p:nvSpPr>
        <p:spPr>
          <a:xfrm>
            <a:off x="0" y="2553783"/>
            <a:ext cx="12192000" cy="3535867"/>
          </a:xfrm>
        </p:spPr>
        <p:txBody>
          <a:bodyPr/>
          <a:lstStyle/>
          <a:p>
            <a:endParaRPr lang="en-US"/>
          </a:p>
        </p:txBody>
      </p:sp>
      <p:sp>
        <p:nvSpPr>
          <p:cNvPr id="2" name="Title 1">
            <a:extLst>
              <a:ext uri="{FF2B5EF4-FFF2-40B4-BE49-F238E27FC236}">
                <a16:creationId xmlns:a16="http://schemas.microsoft.com/office/drawing/2014/main" id="{08EF6F12-E66D-A049-A2AC-040CA2F674BA}"/>
              </a:ext>
            </a:extLst>
          </p:cNvPr>
          <p:cNvSpPr>
            <a:spLocks noGrp="1"/>
          </p:cNvSpPr>
          <p:nvPr>
            <p:ph type="title"/>
          </p:nvPr>
        </p:nvSpPr>
        <p:spPr/>
        <p:txBody>
          <a:bodyPr/>
          <a:lstStyle/>
          <a:p>
            <a:r>
              <a:rPr lang="en-US" dirty="0">
                <a:cs typeface="Calibri Light" panose="020F0302020204030204" pitchFamily="34" charset="0"/>
              </a:rPr>
              <a:t> Research ‘dam’ analogy</a:t>
            </a:r>
            <a:endParaRPr lang="en-US" dirty="0"/>
          </a:p>
        </p:txBody>
      </p:sp>
      <p:grpSp>
        <p:nvGrpSpPr>
          <p:cNvPr id="4" name="Group 3">
            <a:extLst>
              <a:ext uri="{FF2B5EF4-FFF2-40B4-BE49-F238E27FC236}">
                <a16:creationId xmlns:a16="http://schemas.microsoft.com/office/drawing/2014/main" id="{5BA5E8F8-AAD3-CD45-B19D-9AC8C1B2992E}"/>
              </a:ext>
            </a:extLst>
          </p:cNvPr>
          <p:cNvGrpSpPr/>
          <p:nvPr/>
        </p:nvGrpSpPr>
        <p:grpSpPr>
          <a:xfrm rot="12759395">
            <a:off x="1535220" y="2302275"/>
            <a:ext cx="9426634" cy="3401494"/>
            <a:chOff x="-8469939" y="-257097"/>
            <a:chExt cx="9426634" cy="3401494"/>
          </a:xfrm>
        </p:grpSpPr>
        <p:pic>
          <p:nvPicPr>
            <p:cNvPr id="5" name="Picture 4">
              <a:extLst>
                <a:ext uri="{FF2B5EF4-FFF2-40B4-BE49-F238E27FC236}">
                  <a16:creationId xmlns:a16="http://schemas.microsoft.com/office/drawing/2014/main" id="{A4999C7A-AFEC-0949-AF2C-B07FE61B91E6}"/>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6634146">
              <a:off x="-8495339" y="2026797"/>
              <a:ext cx="1143000" cy="1092200"/>
            </a:xfrm>
            <a:prstGeom prst="rect">
              <a:avLst/>
            </a:prstGeom>
          </p:spPr>
        </p:pic>
        <p:grpSp>
          <p:nvGrpSpPr>
            <p:cNvPr id="6" name="Group 5">
              <a:extLst>
                <a:ext uri="{FF2B5EF4-FFF2-40B4-BE49-F238E27FC236}">
                  <a16:creationId xmlns:a16="http://schemas.microsoft.com/office/drawing/2014/main" id="{585CEB2C-5FB0-2440-9B6C-10BD250C43DE}"/>
                </a:ext>
              </a:extLst>
            </p:cNvPr>
            <p:cNvGrpSpPr/>
            <p:nvPr/>
          </p:nvGrpSpPr>
          <p:grpSpPr>
            <a:xfrm>
              <a:off x="-1398946" y="-257097"/>
              <a:ext cx="2355641" cy="1195873"/>
              <a:chOff x="-2083169" y="-236766"/>
              <a:chExt cx="2355641" cy="1195873"/>
            </a:xfrm>
          </p:grpSpPr>
          <p:pic>
            <p:nvPicPr>
              <p:cNvPr id="7" name="Picture 6">
                <a:extLst>
                  <a:ext uri="{FF2B5EF4-FFF2-40B4-BE49-F238E27FC236}">
                    <a16:creationId xmlns:a16="http://schemas.microsoft.com/office/drawing/2014/main" id="{32B2BFB3-1A18-C546-8F67-9EF8D5654E6A}"/>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84844" y="-251082"/>
                <a:ext cx="1143000" cy="1171632"/>
              </a:xfrm>
              <a:prstGeom prst="rect">
                <a:avLst/>
              </a:prstGeom>
            </p:spPr>
          </p:pic>
          <p:pic>
            <p:nvPicPr>
              <p:cNvPr id="8" name="Picture 7">
                <a:extLst>
                  <a:ext uri="{FF2B5EF4-FFF2-40B4-BE49-F238E27FC236}">
                    <a16:creationId xmlns:a16="http://schemas.microsoft.com/office/drawing/2014/main" id="{95092B07-DCFF-1F43-8E32-AF281B8F73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pic>
        <p:nvPicPr>
          <p:cNvPr id="9" name="Picture 8">
            <a:extLst>
              <a:ext uri="{FF2B5EF4-FFF2-40B4-BE49-F238E27FC236}">
                <a16:creationId xmlns:a16="http://schemas.microsoft.com/office/drawing/2014/main" id="{EFFD766E-4EDA-9D40-8F2B-06C1EB0F2D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322601">
            <a:off x="9690399" y="2788079"/>
            <a:ext cx="1182230" cy="1115812"/>
          </a:xfrm>
          <a:prstGeom prst="rect">
            <a:avLst/>
          </a:prstGeom>
        </p:spPr>
      </p:pic>
    </p:spTree>
    <p:extLst>
      <p:ext uri="{BB962C8B-B14F-4D97-AF65-F5344CB8AC3E}">
        <p14:creationId xmlns:p14="http://schemas.microsoft.com/office/powerpoint/2010/main" val="81872897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D349-863E-894F-B1AF-7682529CD7D2}"/>
              </a:ext>
            </a:extLst>
          </p:cNvPr>
          <p:cNvSpPr>
            <a:spLocks noGrp="1"/>
          </p:cNvSpPr>
          <p:nvPr>
            <p:ph type="title"/>
          </p:nvPr>
        </p:nvSpPr>
        <p:spPr/>
        <p:txBody>
          <a:bodyPr>
            <a:normAutofit/>
          </a:bodyPr>
          <a:lstStyle/>
          <a:p>
            <a:r>
              <a:rPr lang="en-US" b="1" dirty="0">
                <a:latin typeface="Gill Sans MT" panose="020B0502020104020203" pitchFamily="34" charset="77"/>
                <a:cs typeface="Calibri Light" panose="020F0302020204030204" pitchFamily="34" charset="0"/>
              </a:rPr>
              <a:t>How Can We </a:t>
            </a:r>
            <a:r>
              <a:rPr lang="en-US" b="1" dirty="0">
                <a:solidFill>
                  <a:schemeClr val="accent2"/>
                </a:solidFill>
                <a:latin typeface="Gill Sans MT" panose="020B0502020104020203" pitchFamily="34" charset="77"/>
                <a:cs typeface="Calibri Light" panose="020F0302020204030204" pitchFamily="34" charset="0"/>
              </a:rPr>
              <a:t>Prevent HIV From Rebounding</a:t>
            </a:r>
            <a:r>
              <a:rPr lang="en-US" b="1" dirty="0">
                <a:solidFill>
                  <a:srgbClr val="6FC000"/>
                </a:solidFill>
                <a:latin typeface="Gill Sans MT" panose="020B0502020104020203" pitchFamily="34" charset="77"/>
                <a:cs typeface="Calibri Light" panose="020F0302020204030204" pitchFamily="34" charset="0"/>
              </a:rPr>
              <a:t> </a:t>
            </a:r>
            <a:r>
              <a:rPr lang="en-US" b="1" dirty="0">
                <a:latin typeface="Gill Sans MT" panose="020B0502020104020203" pitchFamily="34" charset="77"/>
                <a:cs typeface="Calibri Light" panose="020F0302020204030204" pitchFamily="34" charset="0"/>
              </a:rPr>
              <a:t>Off  Therapy? </a:t>
            </a:r>
            <a:endParaRPr lang="en-US" dirty="0">
              <a:latin typeface="Gill Sans MT" panose="020B0502020104020203" pitchFamily="34" charset="77"/>
            </a:endParaRPr>
          </a:p>
        </p:txBody>
      </p:sp>
      <p:pic>
        <p:nvPicPr>
          <p:cNvPr id="5" name="Picture 4">
            <a:extLst>
              <a:ext uri="{FF2B5EF4-FFF2-40B4-BE49-F238E27FC236}">
                <a16:creationId xmlns:a16="http://schemas.microsoft.com/office/drawing/2014/main" id="{C3F77AC8-89B9-E94D-9069-6BF9EE9FF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0065" y="274009"/>
            <a:ext cx="942031" cy="1257660"/>
          </a:xfrm>
          <a:prstGeom prst="rect">
            <a:avLst/>
          </a:prstGeom>
        </p:spPr>
      </p:pic>
      <p:sp>
        <p:nvSpPr>
          <p:cNvPr id="6" name="TextBox 5">
            <a:extLst>
              <a:ext uri="{FF2B5EF4-FFF2-40B4-BE49-F238E27FC236}">
                <a16:creationId xmlns:a16="http://schemas.microsoft.com/office/drawing/2014/main" id="{7805578A-7209-DB4F-9518-B165ADB305E5}"/>
              </a:ext>
            </a:extLst>
          </p:cNvPr>
          <p:cNvSpPr txBox="1"/>
          <p:nvPr/>
        </p:nvSpPr>
        <p:spPr>
          <a:xfrm>
            <a:off x="9965638" y="1548626"/>
            <a:ext cx="1527115" cy="276999"/>
          </a:xfrm>
          <a:prstGeom prst="rect">
            <a:avLst/>
          </a:prstGeom>
          <a:noFill/>
        </p:spPr>
        <p:txBody>
          <a:bodyPr wrap="square" rtlCol="0">
            <a:spAutoFit/>
          </a:bodyPr>
          <a:lstStyle/>
          <a:p>
            <a:pPr algn="ctr"/>
            <a:r>
              <a:rPr lang="en-US" sz="1200" b="1" dirty="0">
                <a:latin typeface="Gill Sans MT" panose="020B0502020104020203" pitchFamily="34" charset="77"/>
                <a:cs typeface="Calibri Light" panose="020F0302020204030204" pitchFamily="34" charset="0"/>
              </a:rPr>
              <a:t>R. Brad Jones</a:t>
            </a:r>
          </a:p>
        </p:txBody>
      </p:sp>
      <p:pic>
        <p:nvPicPr>
          <p:cNvPr id="7" name="Picture 6" descr="dam.tiff">
            <a:extLst>
              <a:ext uri="{FF2B5EF4-FFF2-40B4-BE49-F238E27FC236}">
                <a16:creationId xmlns:a16="http://schemas.microsoft.com/office/drawing/2014/main" id="{8234473C-987F-4949-90DE-667A602803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0114" y="1990873"/>
            <a:ext cx="6533659" cy="3665309"/>
          </a:xfrm>
          <a:prstGeom prst="rect">
            <a:avLst/>
          </a:prstGeom>
          <a:effectLst/>
        </p:spPr>
      </p:pic>
      <p:pic>
        <p:nvPicPr>
          <p:cNvPr id="8" name="Picture 7">
            <a:extLst>
              <a:ext uri="{FF2B5EF4-FFF2-40B4-BE49-F238E27FC236}">
                <a16:creationId xmlns:a16="http://schemas.microsoft.com/office/drawing/2014/main" id="{AA275908-BF12-1440-B380-9B1ACC3436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0475" y="4295254"/>
            <a:ext cx="285749" cy="304800"/>
          </a:xfrm>
          <a:prstGeom prst="rect">
            <a:avLst/>
          </a:prstGeom>
        </p:spPr>
      </p:pic>
      <p:pic>
        <p:nvPicPr>
          <p:cNvPr id="9" name="Picture 8">
            <a:extLst>
              <a:ext uri="{FF2B5EF4-FFF2-40B4-BE49-F238E27FC236}">
                <a16:creationId xmlns:a16="http://schemas.microsoft.com/office/drawing/2014/main" id="{B513CFA5-969A-4A4A-A08E-85F1228251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1307" y="4447654"/>
            <a:ext cx="285749" cy="304800"/>
          </a:xfrm>
          <a:prstGeom prst="rect">
            <a:avLst/>
          </a:prstGeom>
        </p:spPr>
      </p:pic>
      <p:pic>
        <p:nvPicPr>
          <p:cNvPr id="10" name="Picture 9">
            <a:extLst>
              <a:ext uri="{FF2B5EF4-FFF2-40B4-BE49-F238E27FC236}">
                <a16:creationId xmlns:a16="http://schemas.microsoft.com/office/drawing/2014/main" id="{C4D6B0CA-2CB0-A94F-9191-5DF7A46F62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215" y="4582716"/>
            <a:ext cx="285749" cy="304800"/>
          </a:xfrm>
          <a:prstGeom prst="rect">
            <a:avLst/>
          </a:prstGeom>
        </p:spPr>
      </p:pic>
      <p:pic>
        <p:nvPicPr>
          <p:cNvPr id="11" name="Picture 10">
            <a:extLst>
              <a:ext uri="{FF2B5EF4-FFF2-40B4-BE49-F238E27FC236}">
                <a16:creationId xmlns:a16="http://schemas.microsoft.com/office/drawing/2014/main" id="{494233C0-72FD-A646-9421-410C070EE3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4735" y="3990454"/>
            <a:ext cx="285749" cy="304800"/>
          </a:xfrm>
          <a:prstGeom prst="rect">
            <a:avLst/>
          </a:prstGeom>
        </p:spPr>
      </p:pic>
      <p:pic>
        <p:nvPicPr>
          <p:cNvPr id="12" name="Picture 11">
            <a:extLst>
              <a:ext uri="{FF2B5EF4-FFF2-40B4-BE49-F238E27FC236}">
                <a16:creationId xmlns:a16="http://schemas.microsoft.com/office/drawing/2014/main" id="{8E07F61E-4F9A-B44C-8B12-681153754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5559" y="4059292"/>
            <a:ext cx="285749" cy="304800"/>
          </a:xfrm>
          <a:prstGeom prst="rect">
            <a:avLst/>
          </a:prstGeom>
        </p:spPr>
      </p:pic>
      <p:pic>
        <p:nvPicPr>
          <p:cNvPr id="13" name="Picture 12">
            <a:extLst>
              <a:ext uri="{FF2B5EF4-FFF2-40B4-BE49-F238E27FC236}">
                <a16:creationId xmlns:a16="http://schemas.microsoft.com/office/drawing/2014/main" id="{E29C38D1-E50D-B146-8C8F-10867659DC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626" y="4752454"/>
            <a:ext cx="285749" cy="304800"/>
          </a:xfrm>
          <a:prstGeom prst="rect">
            <a:avLst/>
          </a:prstGeom>
        </p:spPr>
      </p:pic>
      <p:pic>
        <p:nvPicPr>
          <p:cNvPr id="14" name="Picture 13">
            <a:extLst>
              <a:ext uri="{FF2B5EF4-FFF2-40B4-BE49-F238E27FC236}">
                <a16:creationId xmlns:a16="http://schemas.microsoft.com/office/drawing/2014/main" id="{AF5AA8AD-0BAE-5C47-850E-B101B8DC91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5559" y="4752454"/>
            <a:ext cx="285749" cy="304800"/>
          </a:xfrm>
          <a:prstGeom prst="rect">
            <a:avLst/>
          </a:prstGeom>
        </p:spPr>
      </p:pic>
      <p:grpSp>
        <p:nvGrpSpPr>
          <p:cNvPr id="3" name="Group 2">
            <a:extLst>
              <a:ext uri="{FF2B5EF4-FFF2-40B4-BE49-F238E27FC236}">
                <a16:creationId xmlns:a16="http://schemas.microsoft.com/office/drawing/2014/main" id="{B5497913-FECA-1F49-A0BC-0D5C598BA4CC}"/>
              </a:ext>
            </a:extLst>
          </p:cNvPr>
          <p:cNvGrpSpPr/>
          <p:nvPr/>
        </p:nvGrpSpPr>
        <p:grpSpPr>
          <a:xfrm>
            <a:off x="361568" y="1874383"/>
            <a:ext cx="4987672" cy="1587189"/>
            <a:chOff x="361568" y="1874383"/>
            <a:chExt cx="4987672" cy="1587189"/>
          </a:xfrm>
        </p:grpSpPr>
        <p:pic>
          <p:nvPicPr>
            <p:cNvPr id="15" name="Picture 14" descr="bucket.tiff">
              <a:extLst>
                <a:ext uri="{FF2B5EF4-FFF2-40B4-BE49-F238E27FC236}">
                  <a16:creationId xmlns:a16="http://schemas.microsoft.com/office/drawing/2014/main" id="{87571E0F-8D6B-C545-8BD2-1B451075CF08}"/>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1568" y="1896847"/>
              <a:ext cx="1497987" cy="1564725"/>
            </a:xfrm>
            <a:prstGeom prst="rect">
              <a:avLst/>
            </a:prstGeom>
            <a:effectLst/>
          </p:spPr>
        </p:pic>
        <p:sp>
          <p:nvSpPr>
            <p:cNvPr id="16" name="TextBox 15">
              <a:extLst>
                <a:ext uri="{FF2B5EF4-FFF2-40B4-BE49-F238E27FC236}">
                  <a16:creationId xmlns:a16="http://schemas.microsoft.com/office/drawing/2014/main" id="{ABF40352-A6EF-AF4B-B89D-DAE536A72020}"/>
                </a:ext>
              </a:extLst>
            </p:cNvPr>
            <p:cNvSpPr txBox="1"/>
            <p:nvPr/>
          </p:nvSpPr>
          <p:spPr>
            <a:xfrm>
              <a:off x="1859555" y="1874383"/>
              <a:ext cx="3489685" cy="888705"/>
            </a:xfrm>
            <a:prstGeom prst="rect">
              <a:avLst/>
            </a:prstGeom>
            <a:noFill/>
          </p:spPr>
          <p:txBody>
            <a:bodyPr wrap="square" rtlCol="0">
              <a:spAutoFit/>
            </a:bodyPr>
            <a:lstStyle/>
            <a:p>
              <a:pPr marL="342891" indent="-342891">
                <a:buAutoNum type="arabicParenR"/>
              </a:pPr>
              <a:r>
                <a:rPr lang="en-US" sz="1725" b="1" dirty="0">
                  <a:latin typeface="Gill Sans MT" panose="020B0502020104020203" pitchFamily="34" charset="77"/>
                  <a:cs typeface="Calibri Light" panose="020F0302020204030204" pitchFamily="34" charset="0"/>
                </a:rPr>
                <a:t>Drain the HIV reservoir</a:t>
              </a:r>
            </a:p>
            <a:p>
              <a:r>
                <a:rPr lang="en-US" sz="1725" b="1" dirty="0">
                  <a:latin typeface="Gill Sans MT" panose="020B0502020104020203" pitchFamily="34" charset="77"/>
                  <a:cs typeface="Calibri Light" panose="020F0302020204030204" pitchFamily="34" charset="0"/>
                </a:rPr>
                <a:t>      Eliminate HIV-infected cells</a:t>
              </a:r>
            </a:p>
            <a:p>
              <a:r>
                <a:rPr lang="en-US" sz="1725" b="1" dirty="0">
                  <a:latin typeface="Gill Sans MT" panose="020B0502020104020203" pitchFamily="34" charset="77"/>
                  <a:cs typeface="Calibri Light" panose="020F0302020204030204" pitchFamily="34" charset="0"/>
                </a:rPr>
                <a:t> </a:t>
              </a:r>
              <a:r>
                <a:rPr lang="en-US" sz="1725" b="1" dirty="0">
                  <a:solidFill>
                    <a:srgbClr val="800000"/>
                  </a:solidFill>
                  <a:latin typeface="Gill Sans MT" panose="020B0502020104020203" pitchFamily="34" charset="77"/>
                  <a:cs typeface="Calibri Light" panose="020F0302020204030204" pitchFamily="34" charset="0"/>
                </a:rPr>
                <a:t>     </a:t>
              </a:r>
              <a:r>
                <a:rPr lang="en-US" sz="1725" b="1" dirty="0">
                  <a:solidFill>
                    <a:schemeClr val="accent2"/>
                  </a:solidFill>
                  <a:latin typeface="Gill Sans MT" panose="020B0502020104020203" pitchFamily="34" charset="77"/>
                  <a:cs typeface="Calibri Light" panose="020F0302020204030204" pitchFamily="34" charset="0"/>
                </a:rPr>
                <a:t>“Classic cure”</a:t>
              </a:r>
            </a:p>
          </p:txBody>
        </p:sp>
      </p:grpSp>
      <p:sp>
        <p:nvSpPr>
          <p:cNvPr id="18" name="TextBox 17">
            <a:extLst>
              <a:ext uri="{FF2B5EF4-FFF2-40B4-BE49-F238E27FC236}">
                <a16:creationId xmlns:a16="http://schemas.microsoft.com/office/drawing/2014/main" id="{F20A8527-51DE-C249-ACF7-B56D0D2A1E62}"/>
              </a:ext>
            </a:extLst>
          </p:cNvPr>
          <p:cNvSpPr txBox="1"/>
          <p:nvPr/>
        </p:nvSpPr>
        <p:spPr>
          <a:xfrm>
            <a:off x="1491094" y="3480763"/>
            <a:ext cx="1719381" cy="646331"/>
          </a:xfrm>
          <a:prstGeom prst="rect">
            <a:avLst/>
          </a:prstGeom>
          <a:noFill/>
        </p:spPr>
        <p:txBody>
          <a:bodyPr wrap="none" rtlCol="0">
            <a:spAutoFit/>
          </a:bodyPr>
          <a:lstStyle/>
          <a:p>
            <a:pPr algn="r"/>
            <a:r>
              <a:rPr lang="en-US" b="1" dirty="0">
                <a:latin typeface="Gill Sans MT" panose="020B0502020104020203" pitchFamily="34" charset="77"/>
                <a:cs typeface="Calibri Light" panose="020F0302020204030204" pitchFamily="34" charset="0"/>
              </a:rPr>
              <a:t>HIV Reservoir</a:t>
            </a:r>
          </a:p>
          <a:p>
            <a:pPr algn="r"/>
            <a:r>
              <a:rPr lang="en-US" b="1" dirty="0">
                <a:latin typeface="Gill Sans MT" panose="020B0502020104020203" pitchFamily="34" charset="77"/>
                <a:cs typeface="Calibri Light" panose="020F0302020204030204" pitchFamily="34" charset="0"/>
              </a:rPr>
              <a:t>(in a person)</a:t>
            </a:r>
          </a:p>
        </p:txBody>
      </p:sp>
      <p:pic>
        <p:nvPicPr>
          <p:cNvPr id="19" name="Picture 18" descr="crop.tiff">
            <a:extLst>
              <a:ext uri="{FF2B5EF4-FFF2-40B4-BE49-F238E27FC236}">
                <a16:creationId xmlns:a16="http://schemas.microsoft.com/office/drawing/2014/main" id="{C8AA1822-2779-DA4B-8AEF-2B10A0A88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55471" y="2763088"/>
            <a:ext cx="1938197" cy="1698007"/>
          </a:xfrm>
          <a:prstGeom prst="rect">
            <a:avLst/>
          </a:prstGeom>
          <a:effectLst/>
        </p:spPr>
      </p:pic>
      <p:sp>
        <p:nvSpPr>
          <p:cNvPr id="20" name="TextBox 19">
            <a:extLst>
              <a:ext uri="{FF2B5EF4-FFF2-40B4-BE49-F238E27FC236}">
                <a16:creationId xmlns:a16="http://schemas.microsoft.com/office/drawing/2014/main" id="{B5DCB3E2-4AE6-2845-9055-7734282E76E0}"/>
              </a:ext>
            </a:extLst>
          </p:cNvPr>
          <p:cNvSpPr txBox="1"/>
          <p:nvPr/>
        </p:nvSpPr>
        <p:spPr>
          <a:xfrm>
            <a:off x="4267200" y="6299907"/>
            <a:ext cx="7086600" cy="400110"/>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Jones RB. The Newest Science in Cure and Vaccine.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Plenary Presentation Main IAS 2018 Conference. </a:t>
            </a:r>
          </a:p>
        </p:txBody>
      </p:sp>
      <p:grpSp>
        <p:nvGrpSpPr>
          <p:cNvPr id="23" name="Group 22">
            <a:extLst>
              <a:ext uri="{FF2B5EF4-FFF2-40B4-BE49-F238E27FC236}">
                <a16:creationId xmlns:a16="http://schemas.microsoft.com/office/drawing/2014/main" id="{BA239354-0AB8-1149-82EC-FE939E048273}"/>
              </a:ext>
            </a:extLst>
          </p:cNvPr>
          <p:cNvGrpSpPr/>
          <p:nvPr/>
        </p:nvGrpSpPr>
        <p:grpSpPr>
          <a:xfrm>
            <a:off x="6737731" y="2141373"/>
            <a:ext cx="4673202" cy="3447660"/>
            <a:chOff x="6737731" y="2141373"/>
            <a:chExt cx="4673202" cy="3447660"/>
          </a:xfrm>
        </p:grpSpPr>
        <p:sp>
          <p:nvSpPr>
            <p:cNvPr id="17" name="TextBox 16">
              <a:extLst>
                <a:ext uri="{FF2B5EF4-FFF2-40B4-BE49-F238E27FC236}">
                  <a16:creationId xmlns:a16="http://schemas.microsoft.com/office/drawing/2014/main" id="{94374E8F-8CFB-E74C-ACF6-A89FE5AA3027}"/>
                </a:ext>
              </a:extLst>
            </p:cNvPr>
            <p:cNvSpPr txBox="1"/>
            <p:nvPr/>
          </p:nvSpPr>
          <p:spPr>
            <a:xfrm>
              <a:off x="6737731" y="2141373"/>
              <a:ext cx="4673202" cy="888705"/>
            </a:xfrm>
            <a:prstGeom prst="rect">
              <a:avLst/>
            </a:prstGeom>
            <a:noFill/>
          </p:spPr>
          <p:txBody>
            <a:bodyPr wrap="none" rtlCol="0">
              <a:spAutoFit/>
            </a:bodyPr>
            <a:lstStyle/>
            <a:p>
              <a:r>
                <a:rPr lang="en-US" sz="1725" b="1" dirty="0">
                  <a:latin typeface="Gill Sans MT" panose="020B0502020104020203" pitchFamily="34" charset="77"/>
                </a:rPr>
                <a:t>2</a:t>
              </a:r>
              <a:r>
                <a:rPr lang="en-US" sz="1725" b="1" dirty="0">
                  <a:latin typeface="Gill Sans MT" panose="020B0502020104020203" pitchFamily="34" charset="77"/>
                  <a:cs typeface="Calibri Light" panose="020F0302020204030204" pitchFamily="34" charset="0"/>
                </a:rPr>
                <a:t>) Reinforce the dam</a:t>
              </a:r>
            </a:p>
            <a:p>
              <a:r>
                <a:rPr lang="en-US" sz="1725" b="1" dirty="0">
                  <a:latin typeface="Gill Sans MT" panose="020B0502020104020203" pitchFamily="34" charset="77"/>
                  <a:cs typeface="Calibri Light" panose="020F0302020204030204" pitchFamily="34" charset="0"/>
                </a:rPr>
                <a:t>    Boost the immune response to HIV</a:t>
              </a:r>
            </a:p>
            <a:p>
              <a:r>
                <a:rPr lang="en-US" sz="1725" b="1" dirty="0">
                  <a:solidFill>
                    <a:schemeClr val="accent2"/>
                  </a:solidFill>
                  <a:latin typeface="Gill Sans MT" panose="020B0502020104020203" pitchFamily="34" charset="77"/>
                  <a:cs typeface="Calibri Light" panose="020F0302020204030204" pitchFamily="34" charset="0"/>
                </a:rPr>
                <a:t>   “</a:t>
              </a:r>
              <a:r>
                <a:rPr lang="en-US" sz="1725" b="1" dirty="0" err="1">
                  <a:solidFill>
                    <a:schemeClr val="accent2"/>
                  </a:solidFill>
                  <a:latin typeface="Gill Sans MT" panose="020B0502020104020203" pitchFamily="34" charset="77"/>
                  <a:cs typeface="Calibri Light" panose="020F0302020204030204" pitchFamily="34" charset="0"/>
                </a:rPr>
                <a:t>Virologic</a:t>
              </a:r>
              <a:r>
                <a:rPr lang="en-US" sz="1725" b="1" dirty="0">
                  <a:solidFill>
                    <a:schemeClr val="accent2"/>
                  </a:solidFill>
                  <a:latin typeface="Gill Sans MT" panose="020B0502020104020203" pitchFamily="34" charset="77"/>
                  <a:cs typeface="Calibri Light" panose="020F0302020204030204" pitchFamily="34" charset="0"/>
                </a:rPr>
                <a:t> suppression off ART/remission”</a:t>
              </a:r>
            </a:p>
          </p:txBody>
        </p:sp>
        <p:pic>
          <p:nvPicPr>
            <p:cNvPr id="22" name="Picture 21">
              <a:extLst>
                <a:ext uri="{FF2B5EF4-FFF2-40B4-BE49-F238E27FC236}">
                  <a16:creationId xmlns:a16="http://schemas.microsoft.com/office/drawing/2014/main" id="{5784FD5B-39F1-F24D-BD5C-258722770B46}"/>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8000823" y="3180578"/>
              <a:ext cx="3211273" cy="2408455"/>
            </a:xfrm>
            <a:prstGeom prst="rect">
              <a:avLst/>
            </a:prstGeom>
          </p:spPr>
        </p:pic>
      </p:grpSp>
      <p:pic>
        <p:nvPicPr>
          <p:cNvPr id="24" name="Picture 23" descr="bucket.tiff">
            <a:extLst>
              <a:ext uri="{FF2B5EF4-FFF2-40B4-BE49-F238E27FC236}">
                <a16:creationId xmlns:a16="http://schemas.microsoft.com/office/drawing/2014/main" id="{98B543AB-B264-A64E-AA89-B5450C274C90}"/>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42907" y="7050716"/>
            <a:ext cx="1497987" cy="1564725"/>
          </a:xfrm>
          <a:prstGeom prst="rect">
            <a:avLst/>
          </a:prstGeom>
          <a:effectLst/>
        </p:spPr>
      </p:pic>
    </p:spTree>
    <p:extLst>
      <p:ext uri="{BB962C8B-B14F-4D97-AF65-F5344CB8AC3E}">
        <p14:creationId xmlns:p14="http://schemas.microsoft.com/office/powerpoint/2010/main" val="129994985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5794-2C68-8840-8375-45031E939D8C}"/>
              </a:ext>
            </a:extLst>
          </p:cNvPr>
          <p:cNvSpPr>
            <a:spLocks noGrp="1"/>
          </p:cNvSpPr>
          <p:nvPr>
            <p:ph type="title"/>
          </p:nvPr>
        </p:nvSpPr>
        <p:spPr/>
        <p:txBody>
          <a:bodyPr/>
          <a:lstStyle/>
          <a:p>
            <a:r>
              <a:rPr lang="en-US" b="1" dirty="0">
                <a:latin typeface="Gill Sans MT" panose="020B0502020104020203" pitchFamily="34" charset="77"/>
                <a:cs typeface="Calibri Light" panose="020F0302020204030204" pitchFamily="34" charset="0"/>
              </a:rPr>
              <a:t>Strategies Towards HIV Cure</a:t>
            </a:r>
            <a:endParaRPr lang="en-US" dirty="0">
              <a:latin typeface="Gill Sans MT" panose="020B0502020104020203" pitchFamily="34" charset="77"/>
            </a:endParaRPr>
          </a:p>
        </p:txBody>
      </p:sp>
      <p:grpSp>
        <p:nvGrpSpPr>
          <p:cNvPr id="3" name="Group 2">
            <a:extLst>
              <a:ext uri="{FF2B5EF4-FFF2-40B4-BE49-F238E27FC236}">
                <a16:creationId xmlns:a16="http://schemas.microsoft.com/office/drawing/2014/main" id="{9F9121CE-83F3-7C45-8ACF-D6B81DACBFBD}"/>
              </a:ext>
            </a:extLst>
          </p:cNvPr>
          <p:cNvGrpSpPr/>
          <p:nvPr/>
        </p:nvGrpSpPr>
        <p:grpSpPr>
          <a:xfrm>
            <a:off x="1880534" y="1716023"/>
            <a:ext cx="8085105" cy="830997"/>
            <a:chOff x="1880534" y="1716023"/>
            <a:chExt cx="8085105" cy="830997"/>
          </a:xfrm>
        </p:grpSpPr>
        <p:sp>
          <p:nvSpPr>
            <p:cNvPr id="6" name="TextBox 5">
              <a:extLst>
                <a:ext uri="{FF2B5EF4-FFF2-40B4-BE49-F238E27FC236}">
                  <a16:creationId xmlns:a16="http://schemas.microsoft.com/office/drawing/2014/main" id="{718D834B-9760-9C48-93E0-073158503DA9}"/>
                </a:ext>
              </a:extLst>
            </p:cNvPr>
            <p:cNvSpPr txBox="1"/>
            <p:nvPr/>
          </p:nvSpPr>
          <p:spPr>
            <a:xfrm>
              <a:off x="2718151" y="1716023"/>
              <a:ext cx="7247488" cy="830997"/>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Latency reversal</a:t>
              </a:r>
              <a:r>
                <a:rPr lang="mr-IN" sz="2400" dirty="0">
                  <a:latin typeface="Gill Sans MT" panose="020B0502020104020203" pitchFamily="34" charset="77"/>
                </a:rPr>
                <a:t>–</a:t>
              </a:r>
              <a:r>
                <a:rPr lang="en-US" sz="2400" dirty="0">
                  <a:latin typeface="Gill Sans MT" panose="020B0502020104020203" pitchFamily="34" charset="77"/>
                  <a:cs typeface="Calibri Light" panose="020F0302020204030204" pitchFamily="34" charset="0"/>
                </a:rPr>
                <a:t> </a:t>
              </a:r>
              <a:r>
                <a:rPr lang="en-US" sz="2400" b="1" dirty="0">
                  <a:solidFill>
                    <a:schemeClr val="accent2"/>
                  </a:solidFill>
                  <a:latin typeface="Gill Sans MT" panose="020B0502020104020203" pitchFamily="34" charset="77"/>
                  <a:cs typeface="Calibri Light" panose="020F0302020204030204" pitchFamily="34" charset="0"/>
                </a:rPr>
                <a:t>reactivate latent HIV </a:t>
              </a:r>
              <a:r>
                <a:rPr lang="en-US" sz="2400" dirty="0">
                  <a:latin typeface="Gill Sans MT" panose="020B0502020104020203" pitchFamily="34" charset="77"/>
                  <a:cs typeface="Calibri Light" panose="020F0302020204030204" pitchFamily="34" charset="0"/>
                </a:rPr>
                <a:t>with drugs and kill with immune system </a:t>
              </a:r>
            </a:p>
          </p:txBody>
        </p:sp>
        <p:pic>
          <p:nvPicPr>
            <p:cNvPr id="9" name="Picture 8" descr="bucket.tiff">
              <a:extLst>
                <a:ext uri="{FF2B5EF4-FFF2-40B4-BE49-F238E27FC236}">
                  <a16:creationId xmlns:a16="http://schemas.microsoft.com/office/drawing/2014/main" id="{560C4FD1-4917-2C4F-B977-04E9E6C5E5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534" y="1778637"/>
              <a:ext cx="578999" cy="604796"/>
            </a:xfrm>
            <a:prstGeom prst="rect">
              <a:avLst/>
            </a:prstGeom>
            <a:effectLst/>
          </p:spPr>
        </p:pic>
      </p:grpSp>
      <p:grpSp>
        <p:nvGrpSpPr>
          <p:cNvPr id="4" name="Group 3">
            <a:extLst>
              <a:ext uri="{FF2B5EF4-FFF2-40B4-BE49-F238E27FC236}">
                <a16:creationId xmlns:a16="http://schemas.microsoft.com/office/drawing/2014/main" id="{A4B1B588-F29A-B14F-8C11-295C5C5D75B0}"/>
              </a:ext>
            </a:extLst>
          </p:cNvPr>
          <p:cNvGrpSpPr/>
          <p:nvPr/>
        </p:nvGrpSpPr>
        <p:grpSpPr>
          <a:xfrm>
            <a:off x="1880535" y="2669034"/>
            <a:ext cx="6153109" cy="604796"/>
            <a:chOff x="1880535" y="2669034"/>
            <a:chExt cx="6153109" cy="604796"/>
          </a:xfrm>
        </p:grpSpPr>
        <p:sp>
          <p:nvSpPr>
            <p:cNvPr id="7" name="TextBox 6">
              <a:extLst>
                <a:ext uri="{FF2B5EF4-FFF2-40B4-BE49-F238E27FC236}">
                  <a16:creationId xmlns:a16="http://schemas.microsoft.com/office/drawing/2014/main" id="{CE54F010-6FAF-A740-A3DF-7288123AFE5D}"/>
                </a:ext>
              </a:extLst>
            </p:cNvPr>
            <p:cNvSpPr txBox="1"/>
            <p:nvPr/>
          </p:nvSpPr>
          <p:spPr>
            <a:xfrm>
              <a:off x="2686731" y="2735102"/>
              <a:ext cx="5346913" cy="461665"/>
            </a:xfrm>
            <a:prstGeom prst="rect">
              <a:avLst/>
            </a:prstGeom>
            <a:noFill/>
          </p:spPr>
          <p:txBody>
            <a:bodyPr wrap="none" rtlCol="0">
              <a:spAutoFit/>
            </a:bodyPr>
            <a:lstStyle/>
            <a:p>
              <a:r>
                <a:rPr lang="en-US" sz="2400" dirty="0">
                  <a:latin typeface="Gill Sans MT" panose="020B0502020104020203" pitchFamily="34" charset="77"/>
                  <a:cs typeface="Calibri Light" panose="020F0302020204030204" pitchFamily="34" charset="0"/>
                </a:rPr>
                <a:t>Gene therapy to </a:t>
              </a:r>
              <a:r>
                <a:rPr lang="en-US" sz="2400" b="1" dirty="0">
                  <a:solidFill>
                    <a:schemeClr val="accent2"/>
                  </a:solidFill>
                  <a:latin typeface="Gill Sans MT" panose="020B0502020104020203" pitchFamily="34" charset="77"/>
                  <a:cs typeface="Calibri Light" panose="020F0302020204030204" pitchFamily="34" charset="0"/>
                </a:rPr>
                <a:t>delete HIV </a:t>
              </a:r>
              <a:r>
                <a:rPr lang="en-US" sz="2400" dirty="0">
                  <a:latin typeface="Gill Sans MT" panose="020B0502020104020203" pitchFamily="34" charset="77"/>
                  <a:cs typeface="Calibri Light" panose="020F0302020204030204" pitchFamily="34" charset="0"/>
                </a:rPr>
                <a:t>out of cells</a:t>
              </a:r>
            </a:p>
          </p:txBody>
        </p:sp>
        <p:pic>
          <p:nvPicPr>
            <p:cNvPr id="11" name="Picture 10" descr="bucket.tiff">
              <a:extLst>
                <a:ext uri="{FF2B5EF4-FFF2-40B4-BE49-F238E27FC236}">
                  <a16:creationId xmlns:a16="http://schemas.microsoft.com/office/drawing/2014/main" id="{25989C29-497A-1246-B072-66275AC097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535" y="2669034"/>
              <a:ext cx="578999" cy="604796"/>
            </a:xfrm>
            <a:prstGeom prst="rect">
              <a:avLst/>
            </a:prstGeom>
            <a:effectLst/>
          </p:spPr>
        </p:pic>
      </p:grpSp>
      <p:sp>
        <p:nvSpPr>
          <p:cNvPr id="15" name="TextBox 14">
            <a:extLst>
              <a:ext uri="{FF2B5EF4-FFF2-40B4-BE49-F238E27FC236}">
                <a16:creationId xmlns:a16="http://schemas.microsoft.com/office/drawing/2014/main" id="{A3274854-9380-AD44-B4AA-B17FD9DAC64B}"/>
              </a:ext>
            </a:extLst>
          </p:cNvPr>
          <p:cNvSpPr txBox="1"/>
          <p:nvPr/>
        </p:nvSpPr>
        <p:spPr>
          <a:xfrm>
            <a:off x="4097567" y="6398835"/>
            <a:ext cx="7086600" cy="400110"/>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Jones RB. The Newest Science in Cure and Vaccine.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Plenary Presentation Main IAS 2018 Conference. </a:t>
            </a:r>
          </a:p>
        </p:txBody>
      </p:sp>
      <p:pic>
        <p:nvPicPr>
          <p:cNvPr id="18" name="Picture 17">
            <a:extLst>
              <a:ext uri="{FF2B5EF4-FFF2-40B4-BE49-F238E27FC236}">
                <a16:creationId xmlns:a16="http://schemas.microsoft.com/office/drawing/2014/main" id="{8BA8B1E8-8DD8-0A48-86EC-7D60BD4909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70065" y="274009"/>
            <a:ext cx="942031" cy="1257660"/>
          </a:xfrm>
          <a:prstGeom prst="rect">
            <a:avLst/>
          </a:prstGeom>
        </p:spPr>
      </p:pic>
      <p:sp>
        <p:nvSpPr>
          <p:cNvPr id="19" name="TextBox 18">
            <a:extLst>
              <a:ext uri="{FF2B5EF4-FFF2-40B4-BE49-F238E27FC236}">
                <a16:creationId xmlns:a16="http://schemas.microsoft.com/office/drawing/2014/main" id="{CA14855E-BCDB-CF45-B337-A3DDC6FCEF5E}"/>
              </a:ext>
            </a:extLst>
          </p:cNvPr>
          <p:cNvSpPr txBox="1"/>
          <p:nvPr/>
        </p:nvSpPr>
        <p:spPr>
          <a:xfrm>
            <a:off x="9965638" y="1548626"/>
            <a:ext cx="1527115" cy="276999"/>
          </a:xfrm>
          <a:prstGeom prst="rect">
            <a:avLst/>
          </a:prstGeom>
          <a:noFill/>
        </p:spPr>
        <p:txBody>
          <a:bodyPr wrap="square" rtlCol="0">
            <a:spAutoFit/>
          </a:bodyPr>
          <a:lstStyle/>
          <a:p>
            <a:pPr algn="ctr"/>
            <a:r>
              <a:rPr lang="en-US" sz="1200" b="1" dirty="0">
                <a:latin typeface="Gill Sans MT" panose="020B0502020104020203" pitchFamily="34" charset="77"/>
                <a:cs typeface="Calibri Light" panose="020F0302020204030204" pitchFamily="34" charset="0"/>
              </a:rPr>
              <a:t>R. Brad Jones</a:t>
            </a:r>
          </a:p>
        </p:txBody>
      </p:sp>
      <p:grpSp>
        <p:nvGrpSpPr>
          <p:cNvPr id="25" name="Group 24">
            <a:extLst>
              <a:ext uri="{FF2B5EF4-FFF2-40B4-BE49-F238E27FC236}">
                <a16:creationId xmlns:a16="http://schemas.microsoft.com/office/drawing/2014/main" id="{A368A2AB-A5B5-A44E-BE88-0B93BCED20C4}"/>
              </a:ext>
            </a:extLst>
          </p:cNvPr>
          <p:cNvGrpSpPr/>
          <p:nvPr/>
        </p:nvGrpSpPr>
        <p:grpSpPr>
          <a:xfrm>
            <a:off x="1479272" y="4319782"/>
            <a:ext cx="7962792" cy="1003422"/>
            <a:chOff x="1479272" y="4319782"/>
            <a:chExt cx="7962792" cy="1003422"/>
          </a:xfrm>
        </p:grpSpPr>
        <p:sp>
          <p:nvSpPr>
            <p:cNvPr id="10" name="TextBox 9">
              <a:extLst>
                <a:ext uri="{FF2B5EF4-FFF2-40B4-BE49-F238E27FC236}">
                  <a16:creationId xmlns:a16="http://schemas.microsoft.com/office/drawing/2014/main" id="{E5D6C3BF-FB77-F743-AEA9-8F100A602F87}"/>
                </a:ext>
              </a:extLst>
            </p:cNvPr>
            <p:cNvSpPr txBox="1"/>
            <p:nvPr/>
          </p:nvSpPr>
          <p:spPr>
            <a:xfrm>
              <a:off x="2771553" y="4418653"/>
              <a:ext cx="6670511" cy="830997"/>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Vaccines / Immunotherapies </a:t>
              </a:r>
              <a:r>
                <a:rPr lang="mr-IN" sz="2400" dirty="0">
                  <a:latin typeface="Gill Sans MT" panose="020B0502020104020203" pitchFamily="34" charset="77"/>
                </a:rPr>
                <a:t>–</a:t>
              </a:r>
              <a:r>
                <a:rPr lang="en-US" sz="2400" dirty="0">
                  <a:latin typeface="Gill Sans MT" panose="020B0502020104020203" pitchFamily="34" charset="77"/>
                  <a:cs typeface="Calibri Light" panose="020F0302020204030204" pitchFamily="34" charset="0"/>
                </a:rPr>
                <a:t> </a:t>
              </a:r>
              <a:r>
                <a:rPr lang="en-US" sz="2400" b="1" dirty="0">
                  <a:solidFill>
                    <a:schemeClr val="accent2"/>
                  </a:solidFill>
                  <a:latin typeface="Gill Sans MT" panose="020B0502020104020203" pitchFamily="34" charset="77"/>
                  <a:cs typeface="Calibri Light" panose="020F0302020204030204" pitchFamily="34" charset="0"/>
                </a:rPr>
                <a:t>enhance immune responses </a:t>
              </a:r>
              <a:r>
                <a:rPr lang="en-US" sz="2400" dirty="0">
                  <a:latin typeface="Gill Sans MT" panose="020B0502020104020203" pitchFamily="34" charset="77"/>
                  <a:cs typeface="Calibri Light" panose="020F0302020204030204" pitchFamily="34" charset="0"/>
                </a:rPr>
                <a:t>to control virus</a:t>
              </a:r>
            </a:p>
          </p:txBody>
        </p:sp>
        <p:pic>
          <p:nvPicPr>
            <p:cNvPr id="23" name="Picture 22">
              <a:extLst>
                <a:ext uri="{FF2B5EF4-FFF2-40B4-BE49-F238E27FC236}">
                  <a16:creationId xmlns:a16="http://schemas.microsoft.com/office/drawing/2014/main" id="{7D07BA9D-FA60-9B4D-9F6F-CC66F24D1F51}"/>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1479272" y="4319782"/>
              <a:ext cx="1337896" cy="1003422"/>
            </a:xfrm>
            <a:prstGeom prst="rect">
              <a:avLst/>
            </a:prstGeom>
          </p:spPr>
        </p:pic>
      </p:grpSp>
      <p:grpSp>
        <p:nvGrpSpPr>
          <p:cNvPr id="17" name="Group 16">
            <a:extLst>
              <a:ext uri="{FF2B5EF4-FFF2-40B4-BE49-F238E27FC236}">
                <a16:creationId xmlns:a16="http://schemas.microsoft.com/office/drawing/2014/main" id="{90677B68-7446-DF43-BAD3-1DFA45C1E092}"/>
              </a:ext>
            </a:extLst>
          </p:cNvPr>
          <p:cNvGrpSpPr/>
          <p:nvPr/>
        </p:nvGrpSpPr>
        <p:grpSpPr>
          <a:xfrm>
            <a:off x="1501084" y="3306776"/>
            <a:ext cx="7196267" cy="1003422"/>
            <a:chOff x="1501084" y="3306776"/>
            <a:chExt cx="7196267" cy="1003422"/>
          </a:xfrm>
        </p:grpSpPr>
        <p:sp>
          <p:nvSpPr>
            <p:cNvPr id="12" name="TextBox 11">
              <a:extLst>
                <a:ext uri="{FF2B5EF4-FFF2-40B4-BE49-F238E27FC236}">
                  <a16:creationId xmlns:a16="http://schemas.microsoft.com/office/drawing/2014/main" id="{A5C0D565-4CD0-8844-B327-C22897C83D4B}"/>
                </a:ext>
              </a:extLst>
            </p:cNvPr>
            <p:cNvSpPr txBox="1"/>
            <p:nvPr/>
          </p:nvSpPr>
          <p:spPr>
            <a:xfrm>
              <a:off x="2718150" y="3511621"/>
              <a:ext cx="5979201" cy="461665"/>
            </a:xfrm>
            <a:prstGeom prst="rect">
              <a:avLst/>
            </a:prstGeom>
            <a:noFill/>
          </p:spPr>
          <p:txBody>
            <a:bodyPr wrap="none" rtlCol="0">
              <a:spAutoFit/>
            </a:bodyPr>
            <a:lstStyle/>
            <a:p>
              <a:r>
                <a:rPr lang="en-US" sz="2400" dirty="0">
                  <a:latin typeface="Gill Sans MT" panose="020B0502020104020203" pitchFamily="34" charset="77"/>
                  <a:cs typeface="Calibri Light" panose="020F0302020204030204" pitchFamily="34" charset="0"/>
                </a:rPr>
                <a:t>Gene therapy to make cells </a:t>
              </a:r>
              <a:r>
                <a:rPr lang="en-US" sz="2400" b="1" dirty="0">
                  <a:solidFill>
                    <a:schemeClr val="accent2"/>
                  </a:solidFill>
                  <a:latin typeface="Gill Sans MT" panose="020B0502020104020203" pitchFamily="34" charset="77"/>
                  <a:cs typeface="Calibri Light" panose="020F0302020204030204" pitchFamily="34" charset="0"/>
                </a:rPr>
                <a:t>resistant to HIV</a:t>
              </a:r>
            </a:p>
          </p:txBody>
        </p:sp>
        <p:pic>
          <p:nvPicPr>
            <p:cNvPr id="24" name="Picture 23">
              <a:extLst>
                <a:ext uri="{FF2B5EF4-FFF2-40B4-BE49-F238E27FC236}">
                  <a16:creationId xmlns:a16="http://schemas.microsoft.com/office/drawing/2014/main" id="{A2304E16-9AC4-B448-991C-9C8660810CFA}"/>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1501084" y="3306776"/>
              <a:ext cx="1337896" cy="1003422"/>
            </a:xfrm>
            <a:prstGeom prst="rect">
              <a:avLst/>
            </a:prstGeom>
          </p:spPr>
        </p:pic>
      </p:grpSp>
      <p:grpSp>
        <p:nvGrpSpPr>
          <p:cNvPr id="28" name="Group 27">
            <a:extLst>
              <a:ext uri="{FF2B5EF4-FFF2-40B4-BE49-F238E27FC236}">
                <a16:creationId xmlns:a16="http://schemas.microsoft.com/office/drawing/2014/main" id="{11BCBD1F-5708-9C4F-8D21-FFBD760646E0}"/>
              </a:ext>
            </a:extLst>
          </p:cNvPr>
          <p:cNvGrpSpPr/>
          <p:nvPr/>
        </p:nvGrpSpPr>
        <p:grpSpPr>
          <a:xfrm>
            <a:off x="1065786" y="5366432"/>
            <a:ext cx="9289101" cy="840809"/>
            <a:chOff x="1065786" y="5366432"/>
            <a:chExt cx="9289101" cy="840809"/>
          </a:xfrm>
        </p:grpSpPr>
        <p:sp>
          <p:nvSpPr>
            <p:cNvPr id="8" name="TextBox 7">
              <a:extLst>
                <a:ext uri="{FF2B5EF4-FFF2-40B4-BE49-F238E27FC236}">
                  <a16:creationId xmlns:a16="http://schemas.microsoft.com/office/drawing/2014/main" id="{356A5EEE-76B6-FA42-9911-9FA3DBA6BE79}"/>
                </a:ext>
              </a:extLst>
            </p:cNvPr>
            <p:cNvSpPr txBox="1"/>
            <p:nvPr/>
          </p:nvSpPr>
          <p:spPr>
            <a:xfrm>
              <a:off x="2771553" y="5366432"/>
              <a:ext cx="7583334" cy="840809"/>
            </a:xfrm>
            <a:prstGeom prst="rect">
              <a:avLst/>
            </a:prstGeom>
            <a:noFill/>
          </p:spPr>
          <p:txBody>
            <a:bodyPr wrap="square" rtlCol="0">
              <a:spAutoFit/>
            </a:bodyPr>
            <a:lstStyle/>
            <a:p>
              <a:r>
                <a:rPr lang="en-US" sz="1651" dirty="0">
                  <a:latin typeface="Calibri Light" panose="020F0302020204030204" pitchFamily="34" charset="0"/>
                  <a:cs typeface="Calibri Light" panose="020F0302020204030204" pitchFamily="34" charset="0"/>
                </a:rPr>
                <a:t>‘</a:t>
              </a:r>
              <a:r>
                <a:rPr lang="en-US" sz="2400" dirty="0">
                  <a:latin typeface="Gill Sans MT" panose="020B0502020104020203" pitchFamily="34" charset="77"/>
                  <a:cs typeface="Calibri Light" panose="020F0302020204030204" pitchFamily="34" charset="0"/>
                </a:rPr>
                <a:t>Block and lock’ </a:t>
              </a:r>
              <a:r>
                <a:rPr lang="mr-IN" sz="2400" dirty="0">
                  <a:latin typeface="Gill Sans MT" panose="020B0502020104020203" pitchFamily="34" charset="77"/>
                </a:rPr>
                <a:t>–</a:t>
              </a:r>
              <a:r>
                <a:rPr lang="en-US" sz="2400" dirty="0">
                  <a:latin typeface="Gill Sans MT" panose="020B0502020104020203" pitchFamily="34" charset="77"/>
                  <a:cs typeface="Calibri Light" panose="020F0302020204030204" pitchFamily="34" charset="0"/>
                </a:rPr>
                <a:t> </a:t>
              </a:r>
              <a:r>
                <a:rPr lang="en-US" sz="2400" b="1" dirty="0">
                  <a:solidFill>
                    <a:schemeClr val="accent2"/>
                  </a:solidFill>
                  <a:latin typeface="Gill Sans MT" panose="020B0502020104020203" pitchFamily="34" charset="77"/>
                  <a:cs typeface="Calibri Light" panose="020F0302020204030204" pitchFamily="34" charset="0"/>
                </a:rPr>
                <a:t>permanently silence </a:t>
              </a:r>
              <a:r>
                <a:rPr lang="en-US" sz="2400" dirty="0">
                  <a:latin typeface="Gill Sans MT" panose="020B0502020104020203" pitchFamily="34" charset="77"/>
                  <a:cs typeface="Calibri Light" panose="020F0302020204030204" pitchFamily="34" charset="0"/>
                </a:rPr>
                <a:t>HIV expression (force into deeper latency)</a:t>
              </a:r>
            </a:p>
          </p:txBody>
        </p:sp>
        <p:pic>
          <p:nvPicPr>
            <p:cNvPr id="27" name="Picture 26">
              <a:extLst>
                <a:ext uri="{FF2B5EF4-FFF2-40B4-BE49-F238E27FC236}">
                  <a16:creationId xmlns:a16="http://schemas.microsoft.com/office/drawing/2014/main" id="{F99D87BC-8D60-424F-8539-7F9C4D616F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65786" y="5366432"/>
              <a:ext cx="1705767" cy="840478"/>
            </a:xfrm>
            <a:prstGeom prst="rect">
              <a:avLst/>
            </a:prstGeom>
          </p:spPr>
        </p:pic>
      </p:grpSp>
      <p:pic>
        <p:nvPicPr>
          <p:cNvPr id="29" name="Picture 28">
            <a:extLst>
              <a:ext uri="{FF2B5EF4-FFF2-40B4-BE49-F238E27FC236}">
                <a16:creationId xmlns:a16="http://schemas.microsoft.com/office/drawing/2014/main" id="{1B70EC3C-F2ED-D843-B8B2-F3BD4C8F89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360187" y="7120230"/>
            <a:ext cx="1705767" cy="840478"/>
          </a:xfrm>
          <a:prstGeom prst="rect">
            <a:avLst/>
          </a:prstGeom>
        </p:spPr>
      </p:pic>
      <p:pic>
        <p:nvPicPr>
          <p:cNvPr id="30" name="Picture 29">
            <a:extLst>
              <a:ext uri="{FF2B5EF4-FFF2-40B4-BE49-F238E27FC236}">
                <a16:creationId xmlns:a16="http://schemas.microsoft.com/office/drawing/2014/main" id="{37D3A78A-B85A-3745-89E7-6D9900B2FD13}"/>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2874976" y="7526538"/>
            <a:ext cx="1337896" cy="1003422"/>
          </a:xfrm>
          <a:prstGeom prst="rect">
            <a:avLst/>
          </a:prstGeom>
        </p:spPr>
      </p:pic>
    </p:spTree>
    <p:extLst>
      <p:ext uri="{BB962C8B-B14F-4D97-AF65-F5344CB8AC3E}">
        <p14:creationId xmlns:p14="http://schemas.microsoft.com/office/powerpoint/2010/main" val="174610566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C5D2-A1C8-9243-AEA1-05FD884E76F2}"/>
              </a:ext>
            </a:extLst>
          </p:cNvPr>
          <p:cNvSpPr>
            <a:spLocks noGrp="1"/>
          </p:cNvSpPr>
          <p:nvPr>
            <p:ph type="title"/>
          </p:nvPr>
        </p:nvSpPr>
        <p:spPr/>
        <p:txBody>
          <a:bodyPr>
            <a:normAutofit/>
          </a:bodyPr>
          <a:lstStyle/>
          <a:p>
            <a:r>
              <a:rPr lang="en-US" b="1" dirty="0">
                <a:latin typeface="Gill Sans MT" panose="020B0502020104020203" pitchFamily="34" charset="77"/>
                <a:cs typeface="Calibri Light" panose="020F0302020204030204" pitchFamily="34" charset="0"/>
              </a:rPr>
              <a:t>HIV Cure-Related Research                                                                Strategies </a:t>
            </a:r>
            <a:r>
              <a:rPr lang="en-US" b="1" dirty="0">
                <a:solidFill>
                  <a:schemeClr val="accent2"/>
                </a:solidFill>
                <a:latin typeface="Gill Sans MT" panose="020B0502020104020203" pitchFamily="34" charset="77"/>
                <a:cs typeface="Calibri Light" panose="020F0302020204030204" pitchFamily="34" charset="0"/>
              </a:rPr>
              <a:t>Under Investigation</a:t>
            </a:r>
            <a:endParaRPr lang="en-US" b="1" dirty="0">
              <a:solidFill>
                <a:schemeClr val="accent2"/>
              </a:solidFill>
              <a:latin typeface="Gill Sans MT" panose="020B0502020104020203" pitchFamily="34" charset="77"/>
            </a:endParaRPr>
          </a:p>
        </p:txBody>
      </p:sp>
      <p:pic>
        <p:nvPicPr>
          <p:cNvPr id="6" name="Picture 5">
            <a:extLst>
              <a:ext uri="{FF2B5EF4-FFF2-40B4-BE49-F238E27FC236}">
                <a16:creationId xmlns:a16="http://schemas.microsoft.com/office/drawing/2014/main" id="{E9AB5BA4-3893-6A47-8ED8-4ADC38639B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3909" y="-1885546"/>
            <a:ext cx="5925827" cy="329213"/>
          </a:xfrm>
          <a:prstGeom prst="rect">
            <a:avLst/>
          </a:prstGeom>
        </p:spPr>
      </p:pic>
      <p:grpSp>
        <p:nvGrpSpPr>
          <p:cNvPr id="7" name="Groupe 9">
            <a:extLst>
              <a:ext uri="{FF2B5EF4-FFF2-40B4-BE49-F238E27FC236}">
                <a16:creationId xmlns:a16="http://schemas.microsoft.com/office/drawing/2014/main" id="{2EF640A9-E244-5D4E-9F85-7AFE0B645E6A}"/>
              </a:ext>
            </a:extLst>
          </p:cNvPr>
          <p:cNvGrpSpPr/>
          <p:nvPr/>
        </p:nvGrpSpPr>
        <p:grpSpPr>
          <a:xfrm>
            <a:off x="1758839" y="2261522"/>
            <a:ext cx="8698572" cy="3581800"/>
            <a:chOff x="1649713" y="2026597"/>
            <a:chExt cx="8897899" cy="2554531"/>
          </a:xfrm>
        </p:grpSpPr>
        <p:grpSp>
          <p:nvGrpSpPr>
            <p:cNvPr id="8" name="Grouper 7">
              <a:extLst>
                <a:ext uri="{FF2B5EF4-FFF2-40B4-BE49-F238E27FC236}">
                  <a16:creationId xmlns:a16="http://schemas.microsoft.com/office/drawing/2014/main" id="{616A063E-FAF7-3A43-A601-1EB554779DDE}"/>
                </a:ext>
              </a:extLst>
            </p:cNvPr>
            <p:cNvGrpSpPr/>
            <p:nvPr/>
          </p:nvGrpSpPr>
          <p:grpSpPr>
            <a:xfrm>
              <a:off x="3220561" y="2026597"/>
              <a:ext cx="4389801" cy="2554531"/>
              <a:chOff x="1696560" y="2026597"/>
              <a:chExt cx="4389801" cy="2554531"/>
            </a:xfrm>
          </p:grpSpPr>
          <p:sp>
            <p:nvSpPr>
              <p:cNvPr id="19" name="ZoneTexte 137">
                <a:extLst>
                  <a:ext uri="{FF2B5EF4-FFF2-40B4-BE49-F238E27FC236}">
                    <a16:creationId xmlns:a16="http://schemas.microsoft.com/office/drawing/2014/main" id="{3D3266CF-C059-704A-8F0E-A5F735149FD7}"/>
                  </a:ext>
                </a:extLst>
              </p:cNvPr>
              <p:cNvSpPr txBox="1"/>
              <p:nvPr/>
            </p:nvSpPr>
            <p:spPr>
              <a:xfrm>
                <a:off x="3047623" y="2026597"/>
                <a:ext cx="1742415" cy="724368"/>
              </a:xfrm>
              <a:prstGeom prst="rect">
                <a:avLst/>
              </a:prstGeom>
              <a:noFill/>
            </p:spPr>
            <p:txBody>
              <a:bodyPr wrap="square" rtlCol="0">
                <a:spAutoFit/>
              </a:bodyPr>
              <a:lstStyle/>
              <a:p>
                <a:pPr algn="ctr"/>
                <a:r>
                  <a:rPr lang="en-CA" sz="2000" b="1" dirty="0">
                    <a:solidFill>
                      <a:srgbClr val="04305E"/>
                    </a:solidFill>
                    <a:latin typeface="Calibri Light" panose="020F0302020204030204" pitchFamily="34" charset="0"/>
                    <a:cs typeface="Calibri Light" panose="020F0302020204030204" pitchFamily="34" charset="0"/>
                  </a:rPr>
                  <a:t>To reduce the size of the reservoir</a:t>
                </a:r>
              </a:p>
            </p:txBody>
          </p:sp>
          <p:sp>
            <p:nvSpPr>
              <p:cNvPr id="20" name="ZoneTexte 138">
                <a:extLst>
                  <a:ext uri="{FF2B5EF4-FFF2-40B4-BE49-F238E27FC236}">
                    <a16:creationId xmlns:a16="http://schemas.microsoft.com/office/drawing/2014/main" id="{79EB2DF2-99CA-494D-B3D0-4478DE2B6920}"/>
                  </a:ext>
                </a:extLst>
              </p:cNvPr>
              <p:cNvSpPr txBox="1"/>
              <p:nvPr/>
            </p:nvSpPr>
            <p:spPr>
              <a:xfrm>
                <a:off x="4622198" y="3699767"/>
                <a:ext cx="1464163" cy="881361"/>
              </a:xfrm>
              <a:prstGeom prst="rect">
                <a:avLst/>
              </a:prstGeom>
              <a:solidFill>
                <a:srgbClr val="660066">
                  <a:alpha val="76000"/>
                </a:srgb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1400" dirty="0">
                    <a:latin typeface="Gill Sans MT" panose="020B0502020104020203" pitchFamily="34" charset="77"/>
                    <a:cs typeface="Calibri Light" panose="020F0302020204030204" pitchFamily="34" charset="0"/>
                  </a:rPr>
                  <a:t>Flush out </a:t>
                </a:r>
              </a:p>
              <a:p>
                <a:r>
                  <a:rPr lang="en-CA" sz="1400" dirty="0">
                    <a:latin typeface="Gill Sans MT" panose="020B0502020104020203" pitchFamily="34" charset="77"/>
                    <a:cs typeface="Calibri Light" panose="020F0302020204030204" pitchFamily="34" charset="0"/>
                  </a:rPr>
                  <a:t>the latent reservoir</a:t>
                </a:r>
              </a:p>
            </p:txBody>
          </p:sp>
          <p:sp>
            <p:nvSpPr>
              <p:cNvPr id="21" name="ZoneTexte 143">
                <a:extLst>
                  <a:ext uri="{FF2B5EF4-FFF2-40B4-BE49-F238E27FC236}">
                    <a16:creationId xmlns:a16="http://schemas.microsoft.com/office/drawing/2014/main" id="{3D7F80E9-CF9A-AD4D-AF87-75D837F43663}"/>
                  </a:ext>
                </a:extLst>
              </p:cNvPr>
              <p:cNvSpPr txBox="1"/>
              <p:nvPr/>
            </p:nvSpPr>
            <p:spPr>
              <a:xfrm>
                <a:off x="3159379" y="3699767"/>
                <a:ext cx="1462820" cy="881361"/>
              </a:xfrm>
              <a:prstGeom prst="rect">
                <a:avLst/>
              </a:prstGeom>
              <a:solidFill>
                <a:schemeClr val="accent6">
                  <a:lumMod val="50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1400" dirty="0">
                    <a:latin typeface="Gill Sans MT" panose="020B0502020104020203" pitchFamily="34" charset="77"/>
                    <a:cs typeface="Calibri Light" panose="020F0302020204030204" pitchFamily="34" charset="0"/>
                  </a:rPr>
                  <a:t>Deplete </a:t>
                </a:r>
              </a:p>
              <a:p>
                <a:r>
                  <a:rPr lang="en-CA" sz="1400" dirty="0">
                    <a:latin typeface="Gill Sans MT" panose="020B0502020104020203" pitchFamily="34" charset="77"/>
                    <a:cs typeface="Calibri Light" panose="020F0302020204030204" pitchFamily="34" charset="0"/>
                  </a:rPr>
                  <a:t>infected </a:t>
                </a:r>
              </a:p>
              <a:p>
                <a:r>
                  <a:rPr lang="en-CA" sz="1400" dirty="0">
                    <a:latin typeface="Gill Sans MT" panose="020B0502020104020203" pitchFamily="34" charset="77"/>
                    <a:cs typeface="Calibri Light" panose="020F0302020204030204" pitchFamily="34" charset="0"/>
                  </a:rPr>
                  <a:t>cells</a:t>
                </a:r>
              </a:p>
            </p:txBody>
          </p:sp>
          <p:sp>
            <p:nvSpPr>
              <p:cNvPr id="22" name="ZoneTexte 144">
                <a:extLst>
                  <a:ext uri="{FF2B5EF4-FFF2-40B4-BE49-F238E27FC236}">
                    <a16:creationId xmlns:a16="http://schemas.microsoft.com/office/drawing/2014/main" id="{F5CE927C-D8E1-CF4F-90D5-4E8887310D46}"/>
                  </a:ext>
                </a:extLst>
              </p:cNvPr>
              <p:cNvSpPr txBox="1"/>
              <p:nvPr/>
            </p:nvSpPr>
            <p:spPr>
              <a:xfrm>
                <a:off x="1696560" y="3699767"/>
                <a:ext cx="1409934" cy="881361"/>
              </a:xfrm>
              <a:prstGeom prst="rect">
                <a:avLst/>
              </a:prstGeom>
              <a:solidFill>
                <a:schemeClr val="accent6">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sz="2200" b="1" i="0" u="none" strike="noStrike" cap="none" normalizeH="0" baseline="0">
                    <a:ln>
                      <a:noFill/>
                    </a:ln>
                    <a:solidFill>
                      <a:schemeClr val="bg1"/>
                    </a:solidFill>
                    <a:effectLst/>
                  </a:defRPr>
                </a:lvl1pPr>
              </a:lstStyle>
              <a:p>
                <a:pPr marL="71998">
                  <a:spcBef>
                    <a:spcPts val="20"/>
                  </a:spcBef>
                  <a:spcAft>
                    <a:spcPts val="20"/>
                  </a:spcAft>
                </a:pPr>
                <a:r>
                  <a:rPr lang="en-CA" sz="1400" dirty="0">
                    <a:latin typeface="Gill Sans MT" panose="020B0502020104020203" pitchFamily="34" charset="77"/>
                    <a:cs typeface="Calibri Light" panose="020F0302020204030204" pitchFamily="34" charset="0"/>
                  </a:rPr>
                  <a:t>Render uninfected cells resistant to HIV</a:t>
                </a:r>
              </a:p>
            </p:txBody>
          </p:sp>
          <p:sp>
            <p:nvSpPr>
              <p:cNvPr id="23" name="Flèche vers la droite 146">
                <a:extLst>
                  <a:ext uri="{FF2B5EF4-FFF2-40B4-BE49-F238E27FC236}">
                    <a16:creationId xmlns:a16="http://schemas.microsoft.com/office/drawing/2014/main" id="{324D76AD-89A8-454F-B068-94C9D61CEB70}"/>
                  </a:ext>
                </a:extLst>
              </p:cNvPr>
              <p:cNvSpPr/>
              <p:nvPr/>
            </p:nvSpPr>
            <p:spPr bwMode="auto">
              <a:xfrm rot="8380028" flipV="1">
                <a:off x="2641183" y="2935355"/>
                <a:ext cx="805010" cy="258564"/>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sp>
            <p:nvSpPr>
              <p:cNvPr id="24" name="Flèche vers la droite 147">
                <a:extLst>
                  <a:ext uri="{FF2B5EF4-FFF2-40B4-BE49-F238E27FC236}">
                    <a16:creationId xmlns:a16="http://schemas.microsoft.com/office/drawing/2014/main" id="{CA8EF60E-FCF6-6545-AD09-DCF0309F2D28}"/>
                  </a:ext>
                </a:extLst>
              </p:cNvPr>
              <p:cNvSpPr/>
              <p:nvPr/>
            </p:nvSpPr>
            <p:spPr bwMode="auto">
              <a:xfrm rot="13219972" flipH="1" flipV="1">
                <a:off x="4322260" y="2935355"/>
                <a:ext cx="805010" cy="258564"/>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sp>
            <p:nvSpPr>
              <p:cNvPr id="25" name="Flèche vers la droite 148">
                <a:extLst>
                  <a:ext uri="{FF2B5EF4-FFF2-40B4-BE49-F238E27FC236}">
                    <a16:creationId xmlns:a16="http://schemas.microsoft.com/office/drawing/2014/main" id="{31712819-3C07-CD48-9AFE-85CA8F45E4F5}"/>
                  </a:ext>
                </a:extLst>
              </p:cNvPr>
              <p:cNvSpPr/>
              <p:nvPr/>
            </p:nvSpPr>
            <p:spPr bwMode="auto">
              <a:xfrm rot="16200000" flipH="1" flipV="1">
                <a:off x="3514998" y="2995758"/>
                <a:ext cx="850300" cy="405236"/>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grpSp>
        <p:grpSp>
          <p:nvGrpSpPr>
            <p:cNvPr id="9" name="Grouper 5">
              <a:extLst>
                <a:ext uri="{FF2B5EF4-FFF2-40B4-BE49-F238E27FC236}">
                  <a16:creationId xmlns:a16="http://schemas.microsoft.com/office/drawing/2014/main" id="{987113DA-35B3-1342-92CC-9F98BAF2F482}"/>
                </a:ext>
              </a:extLst>
            </p:cNvPr>
            <p:cNvGrpSpPr/>
            <p:nvPr/>
          </p:nvGrpSpPr>
          <p:grpSpPr>
            <a:xfrm>
              <a:off x="1649713" y="2060083"/>
              <a:ext cx="1800200" cy="2521045"/>
              <a:chOff x="125713" y="2060082"/>
              <a:chExt cx="1800200" cy="2521045"/>
            </a:xfrm>
          </p:grpSpPr>
          <p:sp>
            <p:nvSpPr>
              <p:cNvPr id="16" name="ZoneTexte 1">
                <a:extLst>
                  <a:ext uri="{FF2B5EF4-FFF2-40B4-BE49-F238E27FC236}">
                    <a16:creationId xmlns:a16="http://schemas.microsoft.com/office/drawing/2014/main" id="{E529910E-D981-4A4F-B145-9A9BC66DA4F2}"/>
                  </a:ext>
                </a:extLst>
              </p:cNvPr>
              <p:cNvSpPr txBox="1"/>
              <p:nvPr/>
            </p:nvSpPr>
            <p:spPr>
              <a:xfrm>
                <a:off x="125713" y="2060082"/>
                <a:ext cx="1800200" cy="724368"/>
              </a:xfrm>
              <a:prstGeom prst="rect">
                <a:avLst/>
              </a:prstGeom>
              <a:noFill/>
            </p:spPr>
            <p:txBody>
              <a:bodyPr wrap="square" rtlCol="0">
                <a:spAutoFit/>
              </a:bodyPr>
              <a:lstStyle/>
              <a:p>
                <a:pPr algn="ctr"/>
                <a:r>
                  <a:rPr lang="en-CA" sz="2000" b="1" dirty="0">
                    <a:solidFill>
                      <a:srgbClr val="04305E"/>
                    </a:solidFill>
                    <a:latin typeface="Calibri Light" panose="020F0302020204030204" pitchFamily="34" charset="0"/>
                    <a:cs typeface="Calibri Light" panose="020F0302020204030204" pitchFamily="34" charset="0"/>
                  </a:rPr>
                  <a:t>To limit the establishment of the reservoir</a:t>
                </a:r>
              </a:p>
            </p:txBody>
          </p:sp>
          <p:sp>
            <p:nvSpPr>
              <p:cNvPr id="17" name="ZoneTexte 145">
                <a:extLst>
                  <a:ext uri="{FF2B5EF4-FFF2-40B4-BE49-F238E27FC236}">
                    <a16:creationId xmlns:a16="http://schemas.microsoft.com/office/drawing/2014/main" id="{BFC7AC08-39CC-F94F-A555-1BEEAEF6BB94}"/>
                  </a:ext>
                </a:extLst>
              </p:cNvPr>
              <p:cNvSpPr txBox="1"/>
              <p:nvPr/>
            </p:nvSpPr>
            <p:spPr>
              <a:xfrm>
                <a:off x="179512" y="3699767"/>
                <a:ext cx="1464163" cy="881360"/>
              </a:xfrm>
              <a:prstGeom prst="rect">
                <a:avLst/>
              </a:prstGeom>
              <a:solidFill>
                <a:schemeClr val="accent5">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2000" dirty="0">
                    <a:latin typeface="Gill Sans MT" panose="020B0502020104020203" pitchFamily="34" charset="77"/>
                    <a:cs typeface="Calibri Light" panose="020F0302020204030204" pitchFamily="34" charset="0"/>
                  </a:rPr>
                  <a:t>Early ART</a:t>
                </a:r>
              </a:p>
            </p:txBody>
          </p:sp>
          <p:sp>
            <p:nvSpPr>
              <p:cNvPr id="18" name="Flèche vers la droite 149">
                <a:extLst>
                  <a:ext uri="{FF2B5EF4-FFF2-40B4-BE49-F238E27FC236}">
                    <a16:creationId xmlns:a16="http://schemas.microsoft.com/office/drawing/2014/main" id="{F8DC22AD-4B83-8F42-AE38-ABDECED9354C}"/>
                  </a:ext>
                </a:extLst>
              </p:cNvPr>
              <p:cNvSpPr/>
              <p:nvPr/>
            </p:nvSpPr>
            <p:spPr bwMode="auto">
              <a:xfrm rot="16200000" flipH="1" flipV="1">
                <a:off x="565965" y="2964903"/>
                <a:ext cx="850300" cy="466945"/>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grpSp>
        <p:grpSp>
          <p:nvGrpSpPr>
            <p:cNvPr id="10" name="Grouper 8">
              <a:extLst>
                <a:ext uri="{FF2B5EF4-FFF2-40B4-BE49-F238E27FC236}">
                  <a16:creationId xmlns:a16="http://schemas.microsoft.com/office/drawing/2014/main" id="{958702A0-013B-E540-AD20-421D7A0237F3}"/>
                </a:ext>
              </a:extLst>
            </p:cNvPr>
            <p:cNvGrpSpPr/>
            <p:nvPr/>
          </p:nvGrpSpPr>
          <p:grpSpPr>
            <a:xfrm>
              <a:off x="7663246" y="2161471"/>
              <a:ext cx="2884366" cy="2419657"/>
              <a:chOff x="6139246" y="2161471"/>
              <a:chExt cx="2884366" cy="2419657"/>
            </a:xfrm>
          </p:grpSpPr>
          <p:sp>
            <p:nvSpPr>
              <p:cNvPr id="11" name="ZoneTexte 25">
                <a:extLst>
                  <a:ext uri="{FF2B5EF4-FFF2-40B4-BE49-F238E27FC236}">
                    <a16:creationId xmlns:a16="http://schemas.microsoft.com/office/drawing/2014/main" id="{5E83DC9B-7108-854B-B907-9193BAE78039}"/>
                  </a:ext>
                </a:extLst>
              </p:cNvPr>
              <p:cNvSpPr txBox="1"/>
              <p:nvPr/>
            </p:nvSpPr>
            <p:spPr>
              <a:xfrm>
                <a:off x="6613075" y="2161471"/>
                <a:ext cx="1872208" cy="504863"/>
              </a:xfrm>
              <a:prstGeom prst="rect">
                <a:avLst/>
              </a:prstGeom>
              <a:noFill/>
            </p:spPr>
            <p:txBody>
              <a:bodyPr wrap="square" rtlCol="0">
                <a:spAutoFit/>
              </a:bodyPr>
              <a:lstStyle/>
              <a:p>
                <a:pPr algn="ctr"/>
                <a:r>
                  <a:rPr lang="en-CA" sz="2000" b="1" dirty="0">
                    <a:solidFill>
                      <a:srgbClr val="04305E"/>
                    </a:solidFill>
                    <a:latin typeface="Calibri Light" panose="020F0302020204030204" pitchFamily="34" charset="0"/>
                    <a:cs typeface="Calibri Light" panose="020F0302020204030204" pitchFamily="34" charset="0"/>
                  </a:rPr>
                  <a:t>To control the reservoir</a:t>
                </a:r>
              </a:p>
            </p:txBody>
          </p:sp>
          <p:sp>
            <p:nvSpPr>
              <p:cNvPr id="12" name="ZoneTexte 27">
                <a:extLst>
                  <a:ext uri="{FF2B5EF4-FFF2-40B4-BE49-F238E27FC236}">
                    <a16:creationId xmlns:a16="http://schemas.microsoft.com/office/drawing/2014/main" id="{9DEF272C-594E-F84F-9B9C-226E1F8C88A5}"/>
                  </a:ext>
                </a:extLst>
              </p:cNvPr>
              <p:cNvSpPr txBox="1"/>
              <p:nvPr/>
            </p:nvSpPr>
            <p:spPr>
              <a:xfrm>
                <a:off x="7602066" y="3699767"/>
                <a:ext cx="1421546" cy="881361"/>
              </a:xfrm>
              <a:prstGeom prst="rect">
                <a:avLst/>
              </a:prstGeom>
              <a:solidFill>
                <a:schemeClr val="accent2">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72000" marR="0" indent="0" algn="ctr" defTabSz="914400" latinLnBrk="0">
                  <a:lnSpc>
                    <a:spcPct val="100000"/>
                  </a:lnSpc>
                  <a:spcBef>
                    <a:spcPts val="20"/>
                  </a:spcBef>
                  <a:spcAft>
                    <a:spcPts val="20"/>
                  </a:spcAft>
                  <a:buClrTx/>
                  <a:buSzTx/>
                  <a:buFontTx/>
                  <a:buNone/>
                  <a:tabLst/>
                  <a:defRPr kumimoji="0" sz="1800" b="1" i="0" u="none" strike="noStrike" cap="none" normalizeH="0" baseline="0">
                    <a:ln>
                      <a:noFill/>
                    </a:ln>
                    <a:solidFill>
                      <a:schemeClr val="bg1"/>
                    </a:solidFill>
                    <a:effectLst/>
                  </a:defRPr>
                </a:lvl1pPr>
              </a:lstStyle>
              <a:p>
                <a:r>
                  <a:rPr lang="en-CA" sz="1200" dirty="0">
                    <a:latin typeface="Gill Sans MT" panose="020B0502020104020203" pitchFamily="34" charset="77"/>
                    <a:cs typeface="Calibri Light" panose="020F0302020204030204" pitchFamily="34" charset="0"/>
                  </a:rPr>
                  <a:t>Immunotherapy</a:t>
                </a:r>
              </a:p>
            </p:txBody>
          </p:sp>
          <p:sp>
            <p:nvSpPr>
              <p:cNvPr id="13" name="ZoneTexte 28">
                <a:extLst>
                  <a:ext uri="{FF2B5EF4-FFF2-40B4-BE49-F238E27FC236}">
                    <a16:creationId xmlns:a16="http://schemas.microsoft.com/office/drawing/2014/main" id="{EAA61191-ED81-AF42-A388-8D3E116363E9}"/>
                  </a:ext>
                </a:extLst>
              </p:cNvPr>
              <p:cNvSpPr txBox="1"/>
              <p:nvPr/>
            </p:nvSpPr>
            <p:spPr>
              <a:xfrm>
                <a:off x="6139246" y="3699767"/>
                <a:ext cx="1409934" cy="881361"/>
              </a:xfrm>
              <a:prstGeom prst="rect">
                <a:avLst/>
              </a:prstGeom>
              <a:solidFill>
                <a:schemeClr val="accent3">
                  <a:lumMod val="75000"/>
                  <a:alpha val="76000"/>
                </a:schemeClr>
              </a:solidFill>
              <a:ln w="9525" cap="flat" cmpd="sng" algn="ctr">
                <a:noFill/>
                <a:prstDash val="solid"/>
                <a:round/>
                <a:headEnd type="none" w="med" len="med"/>
                <a:tailEnd type="none" w="med" len="med"/>
              </a:ln>
              <a:effectLst>
                <a:softEdge rad="63500"/>
              </a:effectLst>
              <a:scene3d>
                <a:camera prst="orthographicFront">
                  <a:rot lat="21599984" lon="0" rev="0"/>
                </a:camera>
                <a:lightRig rig="threePt" dir="t"/>
              </a:scene3d>
              <a:sp3d/>
            </p:spPr>
            <p:txBody>
              <a:bodyPr vert="horz" wrap="square" lIns="0" tIns="0" rIns="0" bIns="0" numCol="1" rtlCol="0" anchor="ctr" anchorCtr="0" compatLnSpc="1">
                <a:prstTxWarp prst="textNoShape">
                  <a:avLst/>
                </a:prstTxWarp>
              </a:bodyPr>
              <a:lstStyle>
                <a:defPPr>
                  <a:defRPr lang="en-US"/>
                </a:defPPr>
                <a:lvl1pPr marL="0" marR="0" indent="0" algn="ctr" defTabSz="914400" latinLnBrk="0">
                  <a:lnSpc>
                    <a:spcPct val="100000"/>
                  </a:lnSpc>
                  <a:buClrTx/>
                  <a:buSzTx/>
                  <a:buFontTx/>
                  <a:buNone/>
                  <a:tabLst/>
                  <a:defRPr kumimoji="0" sz="2200" b="1" i="0" u="none" strike="noStrike" cap="none" normalizeH="0" baseline="0">
                    <a:ln>
                      <a:noFill/>
                    </a:ln>
                    <a:solidFill>
                      <a:schemeClr val="bg1"/>
                    </a:solidFill>
                    <a:effectLst/>
                  </a:defRPr>
                </a:lvl1pPr>
              </a:lstStyle>
              <a:p>
                <a:pPr marL="71998">
                  <a:spcBef>
                    <a:spcPts val="20"/>
                  </a:spcBef>
                  <a:spcAft>
                    <a:spcPts val="20"/>
                  </a:spcAft>
                </a:pPr>
                <a:r>
                  <a:rPr lang="en-CA" sz="1400" dirty="0">
                    <a:latin typeface="Gill Sans MT" panose="020B0502020104020203" pitchFamily="34" charset="77"/>
                    <a:cs typeface="Calibri Light" panose="020F0302020204030204" pitchFamily="34" charset="0"/>
                  </a:rPr>
                  <a:t>Therapeutic vaccines</a:t>
                </a:r>
              </a:p>
            </p:txBody>
          </p:sp>
          <p:sp>
            <p:nvSpPr>
              <p:cNvPr id="14" name="Flèche vers la droite 32">
                <a:extLst>
                  <a:ext uri="{FF2B5EF4-FFF2-40B4-BE49-F238E27FC236}">
                    <a16:creationId xmlns:a16="http://schemas.microsoft.com/office/drawing/2014/main" id="{C417C122-37D0-DF4B-AC20-4653B9218810}"/>
                  </a:ext>
                </a:extLst>
              </p:cNvPr>
              <p:cNvSpPr/>
              <p:nvPr/>
            </p:nvSpPr>
            <p:spPr bwMode="auto">
              <a:xfrm rot="6667687" flipV="1">
                <a:off x="6599450" y="2903316"/>
                <a:ext cx="879466" cy="426191"/>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sp>
            <p:nvSpPr>
              <p:cNvPr id="15" name="Flèche vers la droite 33">
                <a:extLst>
                  <a:ext uri="{FF2B5EF4-FFF2-40B4-BE49-F238E27FC236}">
                    <a16:creationId xmlns:a16="http://schemas.microsoft.com/office/drawing/2014/main" id="{52838D71-0C7A-5B43-95F1-ECDAF2AFADA5}"/>
                  </a:ext>
                </a:extLst>
              </p:cNvPr>
              <p:cNvSpPr/>
              <p:nvPr/>
            </p:nvSpPr>
            <p:spPr bwMode="auto">
              <a:xfrm rot="14610966" flipH="1" flipV="1">
                <a:off x="7722477" y="2923998"/>
                <a:ext cx="870435" cy="406730"/>
              </a:xfrm>
              <a:prstGeom prst="rightArrow">
                <a:avLst/>
              </a:prstGeom>
              <a:gradFill flip="none" rotWithShape="1">
                <a:gsLst>
                  <a:gs pos="95000">
                    <a:schemeClr val="bg1">
                      <a:lumMod val="65000"/>
                    </a:schemeClr>
                  </a:gs>
                  <a:gs pos="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sz="1400">
                  <a:solidFill>
                    <a:srgbClr val="000000"/>
                  </a:solidFill>
                </a:endParaRPr>
              </a:p>
            </p:txBody>
          </p:sp>
        </p:grpSp>
      </p:grpSp>
      <p:pic>
        <p:nvPicPr>
          <p:cNvPr id="26" name="Picture 25">
            <a:extLst>
              <a:ext uri="{FF2B5EF4-FFF2-40B4-BE49-F238E27FC236}">
                <a16:creationId xmlns:a16="http://schemas.microsoft.com/office/drawing/2014/main" id="{4D009ABD-8B2C-7F4D-B2EF-C940B160C2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3508" y="2187021"/>
            <a:ext cx="9453139" cy="3845666"/>
          </a:xfrm>
          <a:prstGeom prst="rect">
            <a:avLst/>
          </a:prstGeom>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FA43D8F3-6058-CA4E-A31E-F4F5859B6168}"/>
              </a:ext>
            </a:extLst>
          </p:cNvPr>
          <p:cNvSpPr/>
          <p:nvPr/>
        </p:nvSpPr>
        <p:spPr>
          <a:xfrm>
            <a:off x="5202381" y="6474392"/>
            <a:ext cx="6151419" cy="246221"/>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Nicolas Chomont</a:t>
            </a:r>
          </a:p>
        </p:txBody>
      </p:sp>
      <p:sp>
        <p:nvSpPr>
          <p:cNvPr id="28" name="Title 1">
            <a:extLst>
              <a:ext uri="{FF2B5EF4-FFF2-40B4-BE49-F238E27FC236}">
                <a16:creationId xmlns:a16="http://schemas.microsoft.com/office/drawing/2014/main" id="{5200A1C0-D483-2C4A-BCB9-1ADDEC80A19A}"/>
              </a:ext>
            </a:extLst>
          </p:cNvPr>
          <p:cNvSpPr txBox="1">
            <a:spLocks/>
          </p:cNvSpPr>
          <p:nvPr/>
        </p:nvSpPr>
        <p:spPr>
          <a:xfrm>
            <a:off x="1381208" y="-2155254"/>
            <a:ext cx="5011675" cy="121831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HIV Cure-Related Research                                                                Strategies Under Investigation</a:t>
            </a:r>
          </a:p>
        </p:txBody>
      </p:sp>
      <p:sp>
        <p:nvSpPr>
          <p:cNvPr id="29" name="TextBox 28">
            <a:extLst>
              <a:ext uri="{FF2B5EF4-FFF2-40B4-BE49-F238E27FC236}">
                <a16:creationId xmlns:a16="http://schemas.microsoft.com/office/drawing/2014/main" id="{55B8D1D6-03E5-CB4E-8A2D-2F0FE5BBCD75}"/>
              </a:ext>
            </a:extLst>
          </p:cNvPr>
          <p:cNvSpPr txBox="1"/>
          <p:nvPr/>
        </p:nvSpPr>
        <p:spPr>
          <a:xfrm>
            <a:off x="5028728" y="6474392"/>
            <a:ext cx="4176225" cy="246221"/>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Cartoon Credit: BEAT-HIV Collaboratory</a:t>
            </a:r>
          </a:p>
        </p:txBody>
      </p:sp>
    </p:spTree>
    <p:extLst>
      <p:ext uri="{BB962C8B-B14F-4D97-AF65-F5344CB8AC3E}">
        <p14:creationId xmlns:p14="http://schemas.microsoft.com/office/powerpoint/2010/main" val="338216538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7342E-C163-0349-8AD7-FF41D2F89A74}"/>
              </a:ext>
            </a:extLst>
          </p:cNvPr>
          <p:cNvSpPr/>
          <p:nvPr/>
        </p:nvSpPr>
        <p:spPr>
          <a:xfrm>
            <a:off x="3515289" y="173754"/>
            <a:ext cx="5177893" cy="461665"/>
          </a:xfrm>
          <a:prstGeom prst="rect">
            <a:avLst/>
          </a:prstGeom>
        </p:spPr>
        <p:txBody>
          <a:bodyPr wrap="square">
            <a:spAutoFit/>
          </a:bodyPr>
          <a:lstStyle/>
          <a:p>
            <a:pPr algn="ctr"/>
            <a:r>
              <a:rPr lang="en-US" sz="2400" b="1" dirty="0">
                <a:solidFill>
                  <a:srgbClr val="BD66B4"/>
                </a:solidFill>
                <a:effectLst/>
                <a:latin typeface="Gill Sans MT" panose="020B0502020104020203" pitchFamily="34" charset="77"/>
                <a:cs typeface="Calibri Light" panose="020F0302020204030204" pitchFamily="34" charset="0"/>
              </a:rPr>
              <a:t>Early Antiretroviral Treatment</a:t>
            </a:r>
          </a:p>
        </p:txBody>
      </p:sp>
      <p:sp>
        <p:nvSpPr>
          <p:cNvPr id="8" name="Rectangle 7">
            <a:extLst>
              <a:ext uri="{FF2B5EF4-FFF2-40B4-BE49-F238E27FC236}">
                <a16:creationId xmlns:a16="http://schemas.microsoft.com/office/drawing/2014/main" id="{F5E19204-ECC1-C640-87EE-49DE794A9033}"/>
              </a:ext>
            </a:extLst>
          </p:cNvPr>
          <p:cNvSpPr/>
          <p:nvPr/>
        </p:nvSpPr>
        <p:spPr>
          <a:xfrm>
            <a:off x="8479426" y="2832417"/>
            <a:ext cx="2514599" cy="830997"/>
          </a:xfrm>
          <a:prstGeom prst="rect">
            <a:avLst/>
          </a:prstGeom>
        </p:spPr>
        <p:txBody>
          <a:bodyPr wrap="none">
            <a:spAutoFit/>
          </a:bodyPr>
          <a:lstStyle/>
          <a:p>
            <a:r>
              <a:rPr lang="en-US" sz="2400" b="1" dirty="0">
                <a:solidFill>
                  <a:srgbClr val="EF9300"/>
                </a:solidFill>
                <a:effectLst/>
                <a:latin typeface="Gill Sans MT" panose="020B0502020104020203" pitchFamily="34" charset="77"/>
                <a:cs typeface="Calibri Light" panose="020F0302020204030204" pitchFamily="34" charset="0"/>
              </a:rPr>
              <a:t>Immunotherapy</a:t>
            </a:r>
          </a:p>
          <a:p>
            <a:r>
              <a:rPr lang="en-US" sz="2400" b="1" dirty="0">
                <a:solidFill>
                  <a:srgbClr val="EF9300"/>
                </a:solidFill>
                <a:effectLst/>
                <a:latin typeface="Gill Sans MT" panose="020B0502020104020203" pitchFamily="34" charset="77"/>
                <a:cs typeface="Calibri Light" panose="020F0302020204030204" pitchFamily="34" charset="0"/>
              </a:rPr>
              <a:t>Strategies</a:t>
            </a:r>
          </a:p>
        </p:txBody>
      </p:sp>
      <p:sp>
        <p:nvSpPr>
          <p:cNvPr id="10" name="Rectangle 9">
            <a:extLst>
              <a:ext uri="{FF2B5EF4-FFF2-40B4-BE49-F238E27FC236}">
                <a16:creationId xmlns:a16="http://schemas.microsoft.com/office/drawing/2014/main" id="{53239FBA-9D7C-AD4E-BC10-E0B2B3E713DE}"/>
              </a:ext>
            </a:extLst>
          </p:cNvPr>
          <p:cNvSpPr/>
          <p:nvPr/>
        </p:nvSpPr>
        <p:spPr>
          <a:xfrm>
            <a:off x="2942104" y="6015002"/>
            <a:ext cx="6063295" cy="461665"/>
          </a:xfrm>
          <a:prstGeom prst="rect">
            <a:avLst/>
          </a:prstGeom>
        </p:spPr>
        <p:txBody>
          <a:bodyPr wrap="square">
            <a:spAutoFit/>
          </a:bodyPr>
          <a:lstStyle/>
          <a:p>
            <a:pPr algn="ctr"/>
            <a:r>
              <a:rPr lang="en-US" sz="2400" b="1" dirty="0">
                <a:solidFill>
                  <a:srgbClr val="D6DF2A"/>
                </a:solidFill>
                <a:effectLst/>
                <a:latin typeface="Gill Sans MT" panose="020B0502020104020203" pitchFamily="34" charset="77"/>
                <a:cs typeface="Calibri Light" panose="020F0302020204030204" pitchFamily="34" charset="0"/>
              </a:rPr>
              <a:t>Broadly Neutralizing Antibodies</a:t>
            </a:r>
            <a:endParaRPr lang="en-US" sz="2400" dirty="0">
              <a:solidFill>
                <a:srgbClr val="D6DF2A"/>
              </a:solidFill>
              <a:effectLst/>
              <a:latin typeface="Gill Sans MT" panose="020B0502020104020203" pitchFamily="34" charset="77"/>
              <a:cs typeface="Calibri Light" panose="020F0302020204030204" pitchFamily="34" charset="0"/>
            </a:endParaRPr>
          </a:p>
        </p:txBody>
      </p:sp>
      <p:sp>
        <p:nvSpPr>
          <p:cNvPr id="12" name="Rectangle 11">
            <a:extLst>
              <a:ext uri="{FF2B5EF4-FFF2-40B4-BE49-F238E27FC236}">
                <a16:creationId xmlns:a16="http://schemas.microsoft.com/office/drawing/2014/main" id="{83DF06CB-6273-A048-941F-087274490A7E}"/>
              </a:ext>
            </a:extLst>
          </p:cNvPr>
          <p:cNvSpPr/>
          <p:nvPr/>
        </p:nvSpPr>
        <p:spPr>
          <a:xfrm>
            <a:off x="1226693" y="2899776"/>
            <a:ext cx="1928733" cy="830997"/>
          </a:xfrm>
          <a:prstGeom prst="rect">
            <a:avLst/>
          </a:prstGeom>
        </p:spPr>
        <p:txBody>
          <a:bodyPr wrap="none">
            <a:spAutoFit/>
          </a:bodyPr>
          <a:lstStyle/>
          <a:p>
            <a:pPr algn="r"/>
            <a:r>
              <a:rPr lang="en-US" sz="2400" b="1" dirty="0">
                <a:solidFill>
                  <a:srgbClr val="00A29D"/>
                </a:solidFill>
                <a:effectLst/>
                <a:latin typeface="Gill Sans MT" panose="020B0502020104020203" pitchFamily="34" charset="77"/>
                <a:cs typeface="Calibri Light" panose="020F0302020204030204" pitchFamily="34" charset="0"/>
              </a:rPr>
              <a:t>Cell &amp; Gene</a:t>
            </a:r>
          </a:p>
          <a:p>
            <a:pPr algn="r"/>
            <a:r>
              <a:rPr lang="en-US" sz="2400" b="1" dirty="0">
                <a:solidFill>
                  <a:srgbClr val="00A29D"/>
                </a:solidFill>
                <a:effectLst/>
                <a:latin typeface="Gill Sans MT" panose="020B0502020104020203" pitchFamily="34" charset="77"/>
                <a:cs typeface="Calibri Light" panose="020F0302020204030204" pitchFamily="34" charset="0"/>
              </a:rPr>
              <a:t>Therapy</a:t>
            </a:r>
            <a:endParaRPr lang="en-US" sz="2400" dirty="0">
              <a:solidFill>
                <a:srgbClr val="00A29D"/>
              </a:solidFill>
              <a:effectLst/>
              <a:latin typeface="Gill Sans MT" panose="020B0502020104020203" pitchFamily="34" charset="77"/>
              <a:cs typeface="Calibri Light" panose="020F0302020204030204" pitchFamily="34" charset="0"/>
            </a:endParaRPr>
          </a:p>
        </p:txBody>
      </p:sp>
      <p:grpSp>
        <p:nvGrpSpPr>
          <p:cNvPr id="2" name="Group 1">
            <a:extLst>
              <a:ext uri="{FF2B5EF4-FFF2-40B4-BE49-F238E27FC236}">
                <a16:creationId xmlns:a16="http://schemas.microsoft.com/office/drawing/2014/main" id="{7CBB2BD3-466E-1140-84E7-3E5710265C40}"/>
              </a:ext>
            </a:extLst>
          </p:cNvPr>
          <p:cNvGrpSpPr/>
          <p:nvPr/>
        </p:nvGrpSpPr>
        <p:grpSpPr>
          <a:xfrm>
            <a:off x="3513138" y="836710"/>
            <a:ext cx="4949134" cy="4949399"/>
            <a:chOff x="3513138" y="836710"/>
            <a:chExt cx="4949134" cy="4949399"/>
          </a:xfrm>
        </p:grpSpPr>
        <p:pic>
          <p:nvPicPr>
            <p:cNvPr id="45" name="Picture 44">
              <a:extLst>
                <a:ext uri="{FF2B5EF4-FFF2-40B4-BE49-F238E27FC236}">
                  <a16:creationId xmlns:a16="http://schemas.microsoft.com/office/drawing/2014/main" id="{7720AA6E-0372-3A49-9E48-F926B89601AE}"/>
                </a:ext>
              </a:extLst>
            </p:cNvPr>
            <p:cNvPicPr>
              <a:picLocks noChangeAspect="1"/>
            </p:cNvPicPr>
            <p:nvPr/>
          </p:nvPicPr>
          <p:blipFill rotWithShape="1">
            <a:blip r:embed="rId3">
              <a:clrChange>
                <a:clrFrom>
                  <a:srgbClr val="CCCCCC"/>
                </a:clrFrom>
                <a:clrTo>
                  <a:srgbClr val="CCCCCC">
                    <a:alpha val="0"/>
                  </a:srgbClr>
                </a:clrTo>
              </a:clrChange>
            </a:blip>
            <a:srcRect l="5590" t="6107" r="5032" b="9700"/>
            <a:stretch/>
          </p:blipFill>
          <p:spPr>
            <a:xfrm>
              <a:off x="3513138" y="836710"/>
              <a:ext cx="4949134" cy="4949399"/>
            </a:xfrm>
            <a:prstGeom prst="rect">
              <a:avLst/>
            </a:prstGeom>
          </p:spPr>
        </p:pic>
        <p:pic>
          <p:nvPicPr>
            <p:cNvPr id="51" name="Picture 50">
              <a:extLst>
                <a:ext uri="{FF2B5EF4-FFF2-40B4-BE49-F238E27FC236}">
                  <a16:creationId xmlns:a16="http://schemas.microsoft.com/office/drawing/2014/main" id="{1CD0D91E-540B-4E40-8719-ACFE38CF697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4286305" y="1569404"/>
              <a:ext cx="1003300" cy="1003300"/>
            </a:xfrm>
            <a:prstGeom prst="rect">
              <a:avLst/>
            </a:prstGeom>
          </p:spPr>
        </p:pic>
        <p:pic>
          <p:nvPicPr>
            <p:cNvPr id="70" name="Picture 69">
              <a:extLst>
                <a:ext uri="{FF2B5EF4-FFF2-40B4-BE49-F238E27FC236}">
                  <a16:creationId xmlns:a16="http://schemas.microsoft.com/office/drawing/2014/main" id="{548404AD-6CD2-5540-914B-2D6CC5A033E8}"/>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6760546" y="1618804"/>
              <a:ext cx="868382" cy="868382"/>
            </a:xfrm>
            <a:prstGeom prst="rect">
              <a:avLst/>
            </a:prstGeom>
          </p:spPr>
        </p:pic>
        <p:pic>
          <p:nvPicPr>
            <p:cNvPr id="72" name="Picture 71">
              <a:extLst>
                <a:ext uri="{FF2B5EF4-FFF2-40B4-BE49-F238E27FC236}">
                  <a16:creationId xmlns:a16="http://schemas.microsoft.com/office/drawing/2014/main" id="{215D4C68-5049-C848-8A0A-B7D21F6984B5}"/>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a:off x="7210136" y="2765861"/>
              <a:ext cx="863026" cy="863026"/>
            </a:xfrm>
            <a:prstGeom prst="rect">
              <a:avLst/>
            </a:prstGeom>
          </p:spPr>
        </p:pic>
        <p:pic>
          <p:nvPicPr>
            <p:cNvPr id="76" name="Picture 75">
              <a:extLst>
                <a:ext uri="{FF2B5EF4-FFF2-40B4-BE49-F238E27FC236}">
                  <a16:creationId xmlns:a16="http://schemas.microsoft.com/office/drawing/2014/main" id="{661107D4-42C4-C849-A24E-9674BD36624C}"/>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tretch>
              <a:fillRect/>
            </a:stretch>
          </p:blipFill>
          <p:spPr>
            <a:xfrm>
              <a:off x="6267760" y="3376574"/>
              <a:ext cx="1853954" cy="1853954"/>
            </a:xfrm>
            <a:prstGeom prst="rect">
              <a:avLst/>
            </a:prstGeom>
          </p:spPr>
        </p:pic>
        <p:pic>
          <p:nvPicPr>
            <p:cNvPr id="82" name="Picture 81">
              <a:extLst>
                <a:ext uri="{FF2B5EF4-FFF2-40B4-BE49-F238E27FC236}">
                  <a16:creationId xmlns:a16="http://schemas.microsoft.com/office/drawing/2014/main" id="{0B0A4882-3850-7A43-9E46-51751DE01E7C}"/>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153714" y="4046747"/>
              <a:ext cx="1576952" cy="1588462"/>
            </a:xfrm>
            <a:prstGeom prst="rect">
              <a:avLst/>
            </a:prstGeom>
          </p:spPr>
        </p:pic>
        <p:pic>
          <p:nvPicPr>
            <p:cNvPr id="84" name="Picture 83">
              <a:extLst>
                <a:ext uri="{FF2B5EF4-FFF2-40B4-BE49-F238E27FC236}">
                  <a16:creationId xmlns:a16="http://schemas.microsoft.com/office/drawing/2014/main" id="{0AE86405-0AA2-2B43-A35F-126375A65AD0}"/>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895378" y="2828448"/>
              <a:ext cx="829050" cy="829050"/>
            </a:xfrm>
            <a:prstGeom prst="rect">
              <a:avLst/>
            </a:prstGeom>
          </p:spPr>
        </p:pic>
        <p:pic>
          <p:nvPicPr>
            <p:cNvPr id="93" name="Picture 92">
              <a:extLst>
                <a:ext uri="{FF2B5EF4-FFF2-40B4-BE49-F238E27FC236}">
                  <a16:creationId xmlns:a16="http://schemas.microsoft.com/office/drawing/2014/main" id="{B5B84349-7E16-5040-9263-4B5E49515BF4}"/>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rcRect b="3939"/>
            <a:stretch/>
          </p:blipFill>
          <p:spPr>
            <a:xfrm>
              <a:off x="4187497" y="3918029"/>
              <a:ext cx="1102108" cy="1115830"/>
            </a:xfrm>
            <a:prstGeom prst="rect">
              <a:avLst/>
            </a:prstGeom>
          </p:spPr>
        </p:pic>
        <p:pic>
          <p:nvPicPr>
            <p:cNvPr id="95" name="Picture 94">
              <a:extLst>
                <a:ext uri="{FF2B5EF4-FFF2-40B4-BE49-F238E27FC236}">
                  <a16:creationId xmlns:a16="http://schemas.microsoft.com/office/drawing/2014/main" id="{99A85948-143F-4042-A9FD-CAD74A2E8F1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524885" y="1179384"/>
              <a:ext cx="830701" cy="830701"/>
            </a:xfrm>
            <a:prstGeom prst="rect">
              <a:avLst/>
            </a:prstGeom>
          </p:spPr>
        </p:pic>
      </p:grpSp>
      <p:pic>
        <p:nvPicPr>
          <p:cNvPr id="5" name="Picture 4">
            <a:extLst>
              <a:ext uri="{FF2B5EF4-FFF2-40B4-BE49-F238E27FC236}">
                <a16:creationId xmlns:a16="http://schemas.microsoft.com/office/drawing/2014/main" id="{B5F2A91F-3264-524B-87DD-5A483920F3A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848526" y="-2207291"/>
            <a:ext cx="1873952" cy="1632420"/>
          </a:xfrm>
          <a:prstGeom prst="rect">
            <a:avLst/>
          </a:prstGeom>
        </p:spPr>
      </p:pic>
      <p:pic>
        <p:nvPicPr>
          <p:cNvPr id="19" name="Picture 18">
            <a:extLst>
              <a:ext uri="{FF2B5EF4-FFF2-40B4-BE49-F238E27FC236}">
                <a16:creationId xmlns:a16="http://schemas.microsoft.com/office/drawing/2014/main" id="{2FF515BD-FD6E-3644-ADB5-5D49C3D2150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823147" y="-3860033"/>
            <a:ext cx="1902439" cy="1690031"/>
          </a:xfrm>
          <a:prstGeom prst="rect">
            <a:avLst/>
          </a:prstGeom>
        </p:spPr>
      </p:pic>
      <p:pic>
        <p:nvPicPr>
          <p:cNvPr id="22" name="Picture 21">
            <a:extLst>
              <a:ext uri="{FF2B5EF4-FFF2-40B4-BE49-F238E27FC236}">
                <a16:creationId xmlns:a16="http://schemas.microsoft.com/office/drawing/2014/main" id="{53E11B93-554D-5042-89CE-9D4086292F3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747857" y="-3956230"/>
            <a:ext cx="1882424" cy="1882424"/>
          </a:xfrm>
          <a:prstGeom prst="rect">
            <a:avLst/>
          </a:prstGeom>
        </p:spPr>
      </p:pic>
      <p:pic>
        <p:nvPicPr>
          <p:cNvPr id="30" name="Picture 29">
            <a:extLst>
              <a:ext uri="{FF2B5EF4-FFF2-40B4-BE49-F238E27FC236}">
                <a16:creationId xmlns:a16="http://schemas.microsoft.com/office/drawing/2014/main" id="{73E0455E-15B4-F340-B5B2-53F49D03BBF3}"/>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726218" y="-2241642"/>
            <a:ext cx="1852182" cy="1843058"/>
          </a:xfrm>
          <a:prstGeom prst="rect">
            <a:avLst/>
          </a:prstGeom>
        </p:spPr>
      </p:pic>
      <p:pic>
        <p:nvPicPr>
          <p:cNvPr id="35" name="Picture 34">
            <a:extLst>
              <a:ext uri="{FF2B5EF4-FFF2-40B4-BE49-F238E27FC236}">
                <a16:creationId xmlns:a16="http://schemas.microsoft.com/office/drawing/2014/main" id="{650D3E56-B9CD-6C4F-9F6F-F21768A362A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759270" y="-5834569"/>
            <a:ext cx="1974536" cy="1974536"/>
          </a:xfrm>
          <a:prstGeom prst="rect">
            <a:avLst/>
          </a:prstGeom>
        </p:spPr>
      </p:pic>
      <p:pic>
        <p:nvPicPr>
          <p:cNvPr id="48" name="Picture 47">
            <a:extLst>
              <a:ext uri="{FF2B5EF4-FFF2-40B4-BE49-F238E27FC236}">
                <a16:creationId xmlns:a16="http://schemas.microsoft.com/office/drawing/2014/main" id="{ED297271-9733-EB40-A679-97F87DF0ECE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740922" y="-5708080"/>
            <a:ext cx="2160759" cy="1959779"/>
          </a:xfrm>
          <a:prstGeom prst="rect">
            <a:avLst/>
          </a:prstGeom>
        </p:spPr>
      </p:pic>
      <p:pic>
        <p:nvPicPr>
          <p:cNvPr id="40" name="Picture 39">
            <a:extLst>
              <a:ext uri="{FF2B5EF4-FFF2-40B4-BE49-F238E27FC236}">
                <a16:creationId xmlns:a16="http://schemas.microsoft.com/office/drawing/2014/main" id="{90C9CE47-0AD9-274C-982C-DA9841542DC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181686" y="-4904152"/>
            <a:ext cx="2139236" cy="2139236"/>
          </a:xfrm>
          <a:prstGeom prst="rect">
            <a:avLst/>
          </a:prstGeom>
        </p:spPr>
      </p:pic>
      <p:pic>
        <p:nvPicPr>
          <p:cNvPr id="46" name="Picture 45">
            <a:extLst>
              <a:ext uri="{FF2B5EF4-FFF2-40B4-BE49-F238E27FC236}">
                <a16:creationId xmlns:a16="http://schemas.microsoft.com/office/drawing/2014/main" id="{8502CEB8-6501-154E-9357-1DAAD0F63CA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90318" y="-6482747"/>
            <a:ext cx="2004086" cy="1995736"/>
          </a:xfrm>
          <a:prstGeom prst="rect">
            <a:avLst/>
          </a:prstGeom>
        </p:spPr>
      </p:pic>
      <p:pic>
        <p:nvPicPr>
          <p:cNvPr id="56" name="Picture 55">
            <a:extLst>
              <a:ext uri="{FF2B5EF4-FFF2-40B4-BE49-F238E27FC236}">
                <a16:creationId xmlns:a16="http://schemas.microsoft.com/office/drawing/2014/main" id="{93FE0D30-58D6-E942-80B7-0552147144C4}"/>
              </a:ext>
            </a:extLst>
          </p:cNvPr>
          <p:cNvPicPr>
            <a:picLocks noChangeAspect="1"/>
          </p:cNvPicPr>
          <p:nvPr/>
        </p:nvPicPr>
        <p:blipFill>
          <a:blip r:embed="rId28" cstate="email">
            <a:extLst>
              <a:ext uri="{BEBA8EAE-BF5A-486C-A8C5-ECC9F3942E4B}">
                <a14:imgProps xmlns:a14="http://schemas.microsoft.com/office/drawing/2010/main">
                  <a14:imgLayer r:embed="rId29">
                    <a14:imgEffect>
                      <a14:brightnessContrast contrast="-40000"/>
                    </a14:imgEffect>
                  </a14:imgLayer>
                </a14:imgProps>
              </a:ext>
              <a:ext uri="{28A0092B-C50C-407E-A947-70E740481C1C}">
                <a14:useLocalDpi xmlns:a14="http://schemas.microsoft.com/office/drawing/2010/main"/>
              </a:ext>
            </a:extLst>
          </a:blip>
          <a:stretch>
            <a:fillRect/>
          </a:stretch>
        </p:blipFill>
        <p:spPr>
          <a:xfrm>
            <a:off x="4502931" y="2045517"/>
            <a:ext cx="2941640" cy="2404920"/>
          </a:xfrm>
          <a:prstGeom prst="rect">
            <a:avLst/>
          </a:prstGeom>
        </p:spPr>
      </p:pic>
      <p:pic>
        <p:nvPicPr>
          <p:cNvPr id="29" name="Picture 28">
            <a:extLst>
              <a:ext uri="{FF2B5EF4-FFF2-40B4-BE49-F238E27FC236}">
                <a16:creationId xmlns:a16="http://schemas.microsoft.com/office/drawing/2014/main" id="{820F4498-DC8A-384F-BC25-F8BDE73B6637}"/>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a:off x="6581545" y="8326284"/>
            <a:ext cx="863026" cy="863026"/>
          </a:xfrm>
          <a:prstGeom prst="rect">
            <a:avLst/>
          </a:prstGeom>
        </p:spPr>
      </p:pic>
      <p:pic>
        <p:nvPicPr>
          <p:cNvPr id="31" name="Picture 30">
            <a:extLst>
              <a:ext uri="{FF2B5EF4-FFF2-40B4-BE49-F238E27FC236}">
                <a16:creationId xmlns:a16="http://schemas.microsoft.com/office/drawing/2014/main" id="{548573FD-667F-6041-8DF7-C64D28864E4A}"/>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688884" y="8326284"/>
            <a:ext cx="830701" cy="830701"/>
          </a:xfrm>
          <a:prstGeom prst="rect">
            <a:avLst/>
          </a:prstGeom>
        </p:spPr>
      </p:pic>
      <p:pic>
        <p:nvPicPr>
          <p:cNvPr id="32" name="Picture 31">
            <a:extLst>
              <a:ext uri="{FF2B5EF4-FFF2-40B4-BE49-F238E27FC236}">
                <a16:creationId xmlns:a16="http://schemas.microsoft.com/office/drawing/2014/main" id="{237D88B4-0379-4740-ADF6-EFF43CF589D0}"/>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373430" y="8306674"/>
            <a:ext cx="829050" cy="829050"/>
          </a:xfrm>
          <a:prstGeom prst="rect">
            <a:avLst/>
          </a:prstGeom>
        </p:spPr>
      </p:pic>
      <p:sp>
        <p:nvSpPr>
          <p:cNvPr id="13" name="Rectangle 12">
            <a:extLst>
              <a:ext uri="{FF2B5EF4-FFF2-40B4-BE49-F238E27FC236}">
                <a16:creationId xmlns:a16="http://schemas.microsoft.com/office/drawing/2014/main" id="{AFCCBA0A-25F1-0143-BDB9-BCB55429CD45}"/>
              </a:ext>
            </a:extLst>
          </p:cNvPr>
          <p:cNvSpPr/>
          <p:nvPr/>
        </p:nvSpPr>
        <p:spPr>
          <a:xfrm>
            <a:off x="1288424" y="1152217"/>
            <a:ext cx="2930610" cy="523220"/>
          </a:xfrm>
          <a:prstGeom prst="rect">
            <a:avLst/>
          </a:prstGeom>
        </p:spPr>
        <p:txBody>
          <a:bodyPr wrap="none">
            <a:spAutoFit/>
          </a:bodyPr>
          <a:lstStyle/>
          <a:p>
            <a:r>
              <a:rPr lang="en-US" sz="2800" b="1" dirty="0">
                <a:solidFill>
                  <a:srgbClr val="0089D5"/>
                </a:solidFill>
                <a:effectLst/>
                <a:latin typeface="Gill Sans MT" panose="020B0502020104020203" pitchFamily="34" charset="77"/>
                <a:cs typeface="Calibri Light" panose="020F0302020204030204" pitchFamily="34" charset="0"/>
              </a:rPr>
              <a:t>‘Block and Lock’</a:t>
            </a:r>
          </a:p>
        </p:txBody>
      </p:sp>
      <p:sp>
        <p:nvSpPr>
          <p:cNvPr id="7" name="Rectangle 6">
            <a:extLst>
              <a:ext uri="{FF2B5EF4-FFF2-40B4-BE49-F238E27FC236}">
                <a16:creationId xmlns:a16="http://schemas.microsoft.com/office/drawing/2014/main" id="{D55D3560-4B04-414D-8D20-0A1EDA1F9143}"/>
              </a:ext>
            </a:extLst>
          </p:cNvPr>
          <p:cNvSpPr/>
          <p:nvPr/>
        </p:nvSpPr>
        <p:spPr>
          <a:xfrm>
            <a:off x="7679815" y="1023285"/>
            <a:ext cx="4868479" cy="461665"/>
          </a:xfrm>
          <a:prstGeom prst="rect">
            <a:avLst/>
          </a:prstGeom>
        </p:spPr>
        <p:txBody>
          <a:bodyPr wrap="square">
            <a:spAutoFit/>
          </a:bodyPr>
          <a:lstStyle/>
          <a:p>
            <a:r>
              <a:rPr lang="en-US" sz="2400" b="1" dirty="0">
                <a:solidFill>
                  <a:srgbClr val="D23C3D"/>
                </a:solidFill>
                <a:effectLst/>
                <a:latin typeface="Gill Sans MT" panose="020B0502020104020203" pitchFamily="34" charset="77"/>
                <a:cs typeface="Calibri Light" panose="020F0302020204030204" pitchFamily="34" charset="0"/>
              </a:rPr>
              <a:t>Latency Reversal Agents</a:t>
            </a:r>
            <a:endParaRPr lang="en-US" sz="2400" dirty="0">
              <a:solidFill>
                <a:srgbClr val="D23C3D"/>
              </a:solidFill>
              <a:effectLst/>
              <a:latin typeface="Gill Sans MT" panose="020B0502020104020203" pitchFamily="34" charset="77"/>
              <a:cs typeface="Calibri Light" panose="020F0302020204030204" pitchFamily="34" charset="0"/>
            </a:endParaRPr>
          </a:p>
        </p:txBody>
      </p:sp>
      <p:sp>
        <p:nvSpPr>
          <p:cNvPr id="9" name="Rectangle 8">
            <a:extLst>
              <a:ext uri="{FF2B5EF4-FFF2-40B4-BE49-F238E27FC236}">
                <a16:creationId xmlns:a16="http://schemas.microsoft.com/office/drawing/2014/main" id="{5680E907-8272-794F-9D92-B0903E94BCA9}"/>
              </a:ext>
            </a:extLst>
          </p:cNvPr>
          <p:cNvSpPr/>
          <p:nvPr/>
        </p:nvSpPr>
        <p:spPr>
          <a:xfrm>
            <a:off x="7986998" y="4982714"/>
            <a:ext cx="2127057" cy="830997"/>
          </a:xfrm>
          <a:prstGeom prst="rect">
            <a:avLst/>
          </a:prstGeom>
        </p:spPr>
        <p:txBody>
          <a:bodyPr wrap="none">
            <a:spAutoFit/>
          </a:bodyPr>
          <a:lstStyle/>
          <a:p>
            <a:r>
              <a:rPr lang="en-US" sz="2400" b="1" dirty="0">
                <a:solidFill>
                  <a:srgbClr val="FFD867"/>
                </a:solidFill>
                <a:effectLst/>
                <a:latin typeface="Gill Sans MT" panose="020B0502020104020203" pitchFamily="34" charset="77"/>
                <a:cs typeface="Calibri Light" panose="020F0302020204030204" pitchFamily="34" charset="0"/>
              </a:rPr>
              <a:t>Co-Inhibitory</a:t>
            </a:r>
          </a:p>
          <a:p>
            <a:r>
              <a:rPr lang="en-US" sz="2400" b="1" dirty="0">
                <a:solidFill>
                  <a:srgbClr val="FFD867"/>
                </a:solidFill>
                <a:effectLst/>
                <a:latin typeface="Gill Sans MT" panose="020B0502020104020203" pitchFamily="34" charset="77"/>
                <a:cs typeface="Calibri Light" panose="020F0302020204030204" pitchFamily="34" charset="0"/>
              </a:rPr>
              <a:t>Receptors</a:t>
            </a:r>
          </a:p>
        </p:txBody>
      </p:sp>
      <p:sp>
        <p:nvSpPr>
          <p:cNvPr id="11" name="Rectangle 10">
            <a:extLst>
              <a:ext uri="{FF2B5EF4-FFF2-40B4-BE49-F238E27FC236}">
                <a16:creationId xmlns:a16="http://schemas.microsoft.com/office/drawing/2014/main" id="{0AB67858-3D57-4E4D-B853-A0F5FD97504F}"/>
              </a:ext>
            </a:extLst>
          </p:cNvPr>
          <p:cNvSpPr/>
          <p:nvPr/>
        </p:nvSpPr>
        <p:spPr>
          <a:xfrm>
            <a:off x="1512576" y="4955112"/>
            <a:ext cx="2576347" cy="830997"/>
          </a:xfrm>
          <a:prstGeom prst="rect">
            <a:avLst/>
          </a:prstGeom>
        </p:spPr>
        <p:txBody>
          <a:bodyPr wrap="none">
            <a:spAutoFit/>
          </a:bodyPr>
          <a:lstStyle/>
          <a:p>
            <a:pPr algn="ctr"/>
            <a:r>
              <a:rPr lang="en-US" sz="2400" b="1" dirty="0">
                <a:solidFill>
                  <a:srgbClr val="A7C00C"/>
                </a:solidFill>
                <a:effectLst/>
                <a:latin typeface="Gill Sans MT" panose="020B0502020104020203" pitchFamily="34" charset="77"/>
                <a:cs typeface="Calibri Light" panose="020F0302020204030204" pitchFamily="34" charset="0"/>
              </a:rPr>
              <a:t>Stem Cell </a:t>
            </a:r>
          </a:p>
          <a:p>
            <a:pPr algn="ctr"/>
            <a:r>
              <a:rPr lang="en-US" sz="2400" b="1" dirty="0">
                <a:solidFill>
                  <a:srgbClr val="A7C00C"/>
                </a:solidFill>
                <a:effectLst/>
                <a:latin typeface="Gill Sans MT" panose="020B0502020104020203" pitchFamily="34" charset="77"/>
                <a:cs typeface="Calibri Light" panose="020F0302020204030204" pitchFamily="34" charset="0"/>
              </a:rPr>
              <a:t>Transplantations</a:t>
            </a:r>
            <a:endParaRPr lang="en-US" sz="2400" dirty="0">
              <a:solidFill>
                <a:srgbClr val="A7C00C"/>
              </a:solidFill>
              <a:effectLst/>
              <a:latin typeface="Gill Sans MT" panose="020B0502020104020203" pitchFamily="34" charset="77"/>
              <a:cs typeface="Calibri Light" panose="020F0302020204030204" pitchFamily="34" charset="0"/>
            </a:endParaRPr>
          </a:p>
        </p:txBody>
      </p:sp>
    </p:spTree>
    <p:extLst>
      <p:ext uri="{BB962C8B-B14F-4D97-AF65-F5344CB8AC3E}">
        <p14:creationId xmlns:p14="http://schemas.microsoft.com/office/powerpoint/2010/main" val="33582997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360"/>
                                          </p:val>
                                        </p:tav>
                                        <p:tav tm="100000">
                                          <p:val>
                                            <p:fltVal val="0"/>
                                          </p:val>
                                        </p:tav>
                                      </p:tavLst>
                                    </p:anim>
                                    <p:animEffect transition="in" filter="fade">
                                      <p:cBhvr>
                                        <p:cTn id="10" dur="1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2250" fill="hold"/>
                                        <p:tgtEl>
                                          <p:spTgt spid="56"/>
                                        </p:tgtEl>
                                        <p:attrNameLst>
                                          <p:attrName>ppt_w</p:attrName>
                                        </p:attrNameLst>
                                      </p:cBhvr>
                                      <p:tavLst>
                                        <p:tav tm="0">
                                          <p:val>
                                            <p:fltVal val="0"/>
                                          </p:val>
                                        </p:tav>
                                        <p:tav tm="100000">
                                          <p:val>
                                            <p:strVal val="#ppt_w"/>
                                          </p:val>
                                        </p:tav>
                                      </p:tavLst>
                                    </p:anim>
                                    <p:anim calcmode="lin" valueType="num">
                                      <p:cBhvr>
                                        <p:cTn id="48" dur="2250" fill="hold"/>
                                        <p:tgtEl>
                                          <p:spTgt spid="56"/>
                                        </p:tgtEl>
                                        <p:attrNameLst>
                                          <p:attrName>ppt_h</p:attrName>
                                        </p:attrNameLst>
                                      </p:cBhvr>
                                      <p:tavLst>
                                        <p:tav tm="0">
                                          <p:val>
                                            <p:fltVal val="0"/>
                                          </p:val>
                                        </p:tav>
                                        <p:tav tm="100000">
                                          <p:val>
                                            <p:strVal val="#ppt_h"/>
                                          </p:val>
                                        </p:tav>
                                      </p:tavLst>
                                    </p:anim>
                                    <p:anim calcmode="lin" valueType="num">
                                      <p:cBhvr>
                                        <p:cTn id="49" dur="2250" fill="hold"/>
                                        <p:tgtEl>
                                          <p:spTgt spid="56"/>
                                        </p:tgtEl>
                                        <p:attrNameLst>
                                          <p:attrName>style.rotation</p:attrName>
                                        </p:attrNameLst>
                                      </p:cBhvr>
                                      <p:tavLst>
                                        <p:tav tm="0">
                                          <p:val>
                                            <p:fltVal val="360"/>
                                          </p:val>
                                        </p:tav>
                                        <p:tav tm="100000">
                                          <p:val>
                                            <p:fltVal val="0"/>
                                          </p:val>
                                        </p:tav>
                                      </p:tavLst>
                                    </p:anim>
                                    <p:animEffect transition="in" filter="fade">
                                      <p:cBhvr>
                                        <p:cTn id="50" dur="2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3" grpId="0"/>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9416188-68DE-0646-AA5B-CB3277B219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228" y="-91074"/>
            <a:ext cx="1763524" cy="1566207"/>
          </a:xfrm>
          <a:prstGeom prst="rect">
            <a:avLst/>
          </a:prstGeom>
        </p:spPr>
      </p:pic>
      <p:sp>
        <p:nvSpPr>
          <p:cNvPr id="2" name="Title 1">
            <a:extLst>
              <a:ext uri="{FF2B5EF4-FFF2-40B4-BE49-F238E27FC236}">
                <a16:creationId xmlns:a16="http://schemas.microsoft.com/office/drawing/2014/main" id="{41E89E8B-CC13-CE4B-9D20-2535C8569C1C}"/>
              </a:ext>
            </a:extLst>
          </p:cNvPr>
          <p:cNvSpPr>
            <a:spLocks noGrp="1"/>
          </p:cNvSpPr>
          <p:nvPr>
            <p:ph type="title"/>
          </p:nvPr>
        </p:nvSpPr>
        <p:spPr>
          <a:xfrm>
            <a:off x="2040296" y="49020"/>
            <a:ext cx="8946501" cy="1325563"/>
          </a:xfrm>
          <a:noFill/>
        </p:spPr>
        <p:txBody>
          <a:bodyPr/>
          <a:lstStyle/>
          <a:p>
            <a:r>
              <a:rPr lang="en-US" b="1" dirty="0">
                <a:latin typeface="Gill Sans MT" panose="020B0502020104020203" pitchFamily="34" charset="77"/>
                <a:cs typeface="Calibri Light" panose="020F0302020204030204" pitchFamily="34" charset="0"/>
              </a:rPr>
              <a:t> Stem Cell Transplantations </a:t>
            </a:r>
            <a:endParaRPr lang="en-US" b="1" dirty="0">
              <a:latin typeface="Gill Sans MT" panose="020B0502020104020203" pitchFamily="34" charset="77"/>
            </a:endParaRPr>
          </a:p>
        </p:txBody>
      </p:sp>
      <p:pic>
        <p:nvPicPr>
          <p:cNvPr id="23" name="Picture 22">
            <a:extLst>
              <a:ext uri="{FF2B5EF4-FFF2-40B4-BE49-F238E27FC236}">
                <a16:creationId xmlns:a16="http://schemas.microsoft.com/office/drawing/2014/main" id="{4053AD1B-079D-7C48-8EC0-DC71267CC5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9872" y="1322940"/>
            <a:ext cx="3934118" cy="1160888"/>
          </a:xfrm>
          <a:prstGeom prst="rect">
            <a:avLst/>
          </a:prstGeom>
        </p:spPr>
      </p:pic>
      <p:pic>
        <p:nvPicPr>
          <p:cNvPr id="26" name="Picture 25">
            <a:extLst>
              <a:ext uri="{FF2B5EF4-FFF2-40B4-BE49-F238E27FC236}">
                <a16:creationId xmlns:a16="http://schemas.microsoft.com/office/drawing/2014/main" id="{CB221A6C-1B62-044B-B396-2C8A9986FA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7983" y="1400383"/>
            <a:ext cx="3914293" cy="1136666"/>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FBE34E2-D121-F34F-8548-0FD2794A5A06}"/>
                  </a:ext>
                </a:extLst>
              </p:cNvPr>
              <p:cNvSpPr txBox="1"/>
              <p:nvPr/>
            </p:nvSpPr>
            <p:spPr>
              <a:xfrm>
                <a:off x="1521083" y="2639900"/>
                <a:ext cx="4772077" cy="830997"/>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Donor: CCR5 </a:t>
                </a:r>
                <a14:m>
                  <m:oMath xmlns:m="http://schemas.openxmlformats.org/officeDocument/2006/math">
                    <m:r>
                      <m:rPr>
                        <m:sty m:val="p"/>
                      </m:rPr>
                      <a:rPr lang="el-GR" sz="2400" b="0" i="0" smtClean="0">
                        <a:solidFill>
                          <a:srgbClr val="642C66"/>
                        </a:solidFill>
                        <a:latin typeface="Cambria Math" panose="02040503050406030204" pitchFamily="18" charset="0"/>
                        <a:ea typeface="Cambria Math" panose="02040503050406030204" pitchFamily="18" charset="0"/>
                      </a:rPr>
                      <m:t>Δ</m:t>
                    </m:r>
                    <m:r>
                      <a:rPr lang="en-US" sz="2400" b="0" i="0" smtClean="0">
                        <a:solidFill>
                          <a:srgbClr val="642C66"/>
                        </a:solidFill>
                        <a:latin typeface="Cambria Math" panose="02040503050406030204" pitchFamily="18" charset="0"/>
                        <a:ea typeface="Cambria Math" panose="02040503050406030204" pitchFamily="18" charset="0"/>
                      </a:rPr>
                      <m:t>32 </m:t>
                    </m:r>
                    <m:r>
                      <m:rPr>
                        <m:sty m:val="p"/>
                      </m:rPr>
                      <a:rPr lang="en-US" sz="2400" b="0" i="0" smtClean="0">
                        <a:solidFill>
                          <a:srgbClr val="642C66"/>
                        </a:solidFill>
                        <a:latin typeface="Cambria Math" panose="02040503050406030204" pitchFamily="18" charset="0"/>
                        <a:ea typeface="Cambria Math" panose="02040503050406030204" pitchFamily="18" charset="0"/>
                      </a:rPr>
                      <m:t>homozygous</m:t>
                    </m:r>
                  </m:oMath>
                </a14:m>
                <a:endParaRPr lang="en-US" sz="2400" dirty="0">
                  <a:solidFill>
                    <a:srgbClr val="642C66"/>
                  </a:solidFill>
                  <a:latin typeface="Gill Sans MT" panose="020B0502020104020203" pitchFamily="34" charset="77"/>
                  <a:ea typeface="Cambria Math" panose="02040503050406030204" pitchFamily="18" charset="0"/>
                </a:endParaRPr>
              </a:p>
              <a:p>
                <a:r>
                  <a:rPr lang="en-US" sz="2400" dirty="0">
                    <a:solidFill>
                      <a:srgbClr val="642C66"/>
                    </a:solidFill>
                    <a:latin typeface="Gill Sans MT" panose="020B0502020104020203" pitchFamily="34" charset="77"/>
                  </a:rPr>
                  <a:t>Recipient: CCR5 </a:t>
                </a:r>
                <a14:m>
                  <m:oMath xmlns:m="http://schemas.openxmlformats.org/officeDocument/2006/math">
                    <m:r>
                      <m:rPr>
                        <m:sty m:val="p"/>
                      </m:rPr>
                      <a:rPr lang="el-GR" sz="2400" b="0" i="0">
                        <a:solidFill>
                          <a:srgbClr val="642C66"/>
                        </a:solidFill>
                        <a:latin typeface="Cambria Math" panose="02040503050406030204" pitchFamily="18" charset="0"/>
                        <a:ea typeface="Cambria Math" panose="02040503050406030204" pitchFamily="18" charset="0"/>
                      </a:rPr>
                      <m:t>Δ</m:t>
                    </m:r>
                    <m:r>
                      <a:rPr lang="en-US" sz="2400" b="0" i="0">
                        <a:solidFill>
                          <a:srgbClr val="642C66"/>
                        </a:solidFill>
                        <a:latin typeface="Cambria Math" panose="02040503050406030204" pitchFamily="18" charset="0"/>
                        <a:ea typeface="Cambria Math" panose="02040503050406030204" pitchFamily="18" charset="0"/>
                      </a:rPr>
                      <m:t>32 </m:t>
                    </m:r>
                    <m:r>
                      <m:rPr>
                        <m:sty m:val="p"/>
                      </m:rPr>
                      <a:rPr lang="en-US" sz="2400" b="0" i="0">
                        <a:solidFill>
                          <a:srgbClr val="642C66"/>
                        </a:solidFill>
                        <a:latin typeface="Cambria Math" panose="02040503050406030204" pitchFamily="18" charset="0"/>
                        <a:ea typeface="Cambria Math" panose="02040503050406030204" pitchFamily="18" charset="0"/>
                      </a:rPr>
                      <m:t>heterozygous</m:t>
                    </m:r>
                  </m:oMath>
                </a14:m>
                <a:endParaRPr lang="en-US" sz="2400" dirty="0">
                  <a:latin typeface="Gill Sans MT" panose="020B0502020104020203" pitchFamily="34" charset="77"/>
                </a:endParaRPr>
              </a:p>
            </p:txBody>
          </p:sp>
        </mc:Choice>
        <mc:Fallback xmlns="">
          <p:sp>
            <p:nvSpPr>
              <p:cNvPr id="28" name="TextBox 27">
                <a:extLst>
                  <a:ext uri="{FF2B5EF4-FFF2-40B4-BE49-F238E27FC236}">
                    <a16:creationId xmlns:a16="http://schemas.microsoft.com/office/drawing/2014/main" id="{AFBE34E2-D121-F34F-8548-0FD2794A5A06}"/>
                  </a:ext>
                </a:extLst>
              </p:cNvPr>
              <p:cNvSpPr txBox="1">
                <a:spLocks noRot="1" noChangeAspect="1" noMove="1" noResize="1" noEditPoints="1" noAdjustHandles="1" noChangeArrowheads="1" noChangeShapeType="1" noTextEdit="1"/>
              </p:cNvSpPr>
              <p:nvPr/>
            </p:nvSpPr>
            <p:spPr>
              <a:xfrm>
                <a:off x="1521083" y="2639900"/>
                <a:ext cx="4772077" cy="830997"/>
              </a:xfrm>
              <a:prstGeom prst="rect">
                <a:avLst/>
              </a:prstGeom>
              <a:blipFill>
                <a:blip r:embed="rId6"/>
                <a:stretch>
                  <a:fillRect l="-2128" t="-4545"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54DB092-2E65-E341-8595-05E80ADB0501}"/>
                  </a:ext>
                </a:extLst>
              </p:cNvPr>
              <p:cNvSpPr txBox="1"/>
              <p:nvPr/>
            </p:nvSpPr>
            <p:spPr>
              <a:xfrm>
                <a:off x="7049375" y="2700758"/>
                <a:ext cx="4726314" cy="830997"/>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Donor: CCR5 </a:t>
                </a:r>
                <a14:m>
                  <m:oMath xmlns:m="http://schemas.openxmlformats.org/officeDocument/2006/math">
                    <m:r>
                      <m:rPr>
                        <m:sty m:val="p"/>
                      </m:rPr>
                      <a:rPr lang="el-GR" sz="2400" i="0" smtClean="0">
                        <a:solidFill>
                          <a:srgbClr val="C32E47"/>
                        </a:solidFill>
                        <a:latin typeface="Cambria Math" panose="02040503050406030204" pitchFamily="18" charset="0"/>
                        <a:ea typeface="Cambria Math" panose="02040503050406030204" pitchFamily="18" charset="0"/>
                      </a:rPr>
                      <m:t>Δ</m:t>
                    </m:r>
                    <m:r>
                      <a:rPr lang="en-US" sz="2400" b="0" i="0" smtClean="0">
                        <a:solidFill>
                          <a:srgbClr val="C32E47"/>
                        </a:solidFill>
                        <a:latin typeface="Cambria Math" panose="02040503050406030204" pitchFamily="18" charset="0"/>
                        <a:ea typeface="Cambria Math" panose="02040503050406030204" pitchFamily="18" charset="0"/>
                      </a:rPr>
                      <m:t>32 </m:t>
                    </m:r>
                    <m:r>
                      <m:rPr>
                        <m:sty m:val="p"/>
                      </m:rPr>
                      <a:rPr lang="en-US" sz="2400" b="0" i="0" smtClean="0">
                        <a:solidFill>
                          <a:srgbClr val="C32E47"/>
                        </a:solidFill>
                        <a:latin typeface="Cambria Math" panose="02040503050406030204" pitchFamily="18" charset="0"/>
                        <a:ea typeface="Cambria Math" panose="02040503050406030204" pitchFamily="18" charset="0"/>
                      </a:rPr>
                      <m:t>homozygous</m:t>
                    </m:r>
                  </m:oMath>
                </a14:m>
                <a:endParaRPr lang="en-US" sz="2400" b="0" dirty="0">
                  <a:solidFill>
                    <a:srgbClr val="C32E47"/>
                  </a:solidFill>
                  <a:latin typeface="Gill Sans MT" panose="020B0502020104020203" pitchFamily="34" charset="77"/>
                  <a:ea typeface="Cambria Math" panose="02040503050406030204" pitchFamily="18" charset="0"/>
                </a:endParaRPr>
              </a:p>
              <a:p>
                <a:r>
                  <a:rPr lang="en-US" sz="2400" dirty="0">
                    <a:solidFill>
                      <a:srgbClr val="C32E47"/>
                    </a:solidFill>
                    <a:latin typeface="Gill Sans MT" panose="020B0502020104020203" pitchFamily="34" charset="77"/>
                  </a:rPr>
                  <a:t>Recipient: CCR5 </a:t>
                </a:r>
                <a14:m>
                  <m:oMath xmlns:m="http://schemas.openxmlformats.org/officeDocument/2006/math">
                    <m:r>
                      <m:rPr>
                        <m:sty m:val="p"/>
                      </m:rPr>
                      <a:rPr lang="en-US" sz="2400" i="0" smtClean="0">
                        <a:solidFill>
                          <a:srgbClr val="C32E47"/>
                        </a:solidFill>
                        <a:latin typeface="Cambria Math" panose="02040503050406030204" pitchFamily="18" charset="0"/>
                        <a:ea typeface="Cambria Math" panose="02040503050406030204" pitchFamily="18" charset="0"/>
                      </a:rPr>
                      <m:t>W</m:t>
                    </m:r>
                    <m:r>
                      <m:rPr>
                        <m:sty m:val="p"/>
                      </m:rPr>
                      <a:rPr lang="en-US" sz="2400" b="0" i="0" smtClean="0">
                        <a:solidFill>
                          <a:srgbClr val="C32E47"/>
                        </a:solidFill>
                        <a:latin typeface="Cambria Math" panose="02040503050406030204" pitchFamily="18" charset="0"/>
                        <a:ea typeface="Cambria Math" panose="02040503050406030204" pitchFamily="18" charset="0"/>
                      </a:rPr>
                      <m:t>ild</m:t>
                    </m:r>
                    <m:r>
                      <a:rPr lang="en-US" sz="2400" b="0" i="0" smtClean="0">
                        <a:solidFill>
                          <a:srgbClr val="C32E47"/>
                        </a:solidFill>
                        <a:latin typeface="Cambria Math" panose="02040503050406030204" pitchFamily="18" charset="0"/>
                        <a:ea typeface="Cambria Math" panose="02040503050406030204" pitchFamily="18" charset="0"/>
                      </a:rPr>
                      <m:t> </m:t>
                    </m:r>
                    <m:r>
                      <m:rPr>
                        <m:sty m:val="p"/>
                      </m:rPr>
                      <a:rPr lang="en-US" sz="2400" b="0" i="0" smtClean="0">
                        <a:solidFill>
                          <a:srgbClr val="C32E47"/>
                        </a:solidFill>
                        <a:latin typeface="Cambria Math" panose="02040503050406030204" pitchFamily="18" charset="0"/>
                        <a:ea typeface="Cambria Math" panose="02040503050406030204" pitchFamily="18" charset="0"/>
                      </a:rPr>
                      <m:t>Type</m:t>
                    </m:r>
                  </m:oMath>
                </a14:m>
                <a:endParaRPr lang="en-US" sz="2400" dirty="0">
                  <a:latin typeface="Gill Sans MT" panose="020B0502020104020203" pitchFamily="34" charset="77"/>
                </a:endParaRPr>
              </a:p>
            </p:txBody>
          </p:sp>
        </mc:Choice>
        <mc:Fallback xmlns="">
          <p:sp>
            <p:nvSpPr>
              <p:cNvPr id="29" name="TextBox 28">
                <a:extLst>
                  <a:ext uri="{FF2B5EF4-FFF2-40B4-BE49-F238E27FC236}">
                    <a16:creationId xmlns:a16="http://schemas.microsoft.com/office/drawing/2014/main" id="{154DB092-2E65-E341-8595-05E80ADB0501}"/>
                  </a:ext>
                </a:extLst>
              </p:cNvPr>
              <p:cNvSpPr txBox="1">
                <a:spLocks noRot="1" noChangeAspect="1" noMove="1" noResize="1" noEditPoints="1" noAdjustHandles="1" noChangeArrowheads="1" noChangeShapeType="1" noTextEdit="1"/>
              </p:cNvSpPr>
              <p:nvPr/>
            </p:nvSpPr>
            <p:spPr>
              <a:xfrm>
                <a:off x="7049375" y="2700758"/>
                <a:ext cx="4726314" cy="830997"/>
              </a:xfrm>
              <a:prstGeom prst="rect">
                <a:avLst/>
              </a:prstGeom>
              <a:blipFill>
                <a:blip r:embed="rId7"/>
                <a:stretch>
                  <a:fillRect l="-1877" t="-6061" b="-15152"/>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CFC31D39-50F6-BF4E-87BA-08725D349084}"/>
              </a:ext>
            </a:extLst>
          </p:cNvPr>
          <p:cNvSpPr txBox="1"/>
          <p:nvPr/>
        </p:nvSpPr>
        <p:spPr>
          <a:xfrm>
            <a:off x="1505659" y="3496955"/>
            <a:ext cx="4726314" cy="461665"/>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Acute myelogenous leukemia</a:t>
            </a:r>
            <a:endParaRPr lang="en-US" sz="2400" dirty="0">
              <a:latin typeface="Gill Sans MT" panose="020B0502020104020203" pitchFamily="34" charset="77"/>
            </a:endParaRPr>
          </a:p>
        </p:txBody>
      </p:sp>
      <p:sp>
        <p:nvSpPr>
          <p:cNvPr id="31" name="TextBox 30">
            <a:extLst>
              <a:ext uri="{FF2B5EF4-FFF2-40B4-BE49-F238E27FC236}">
                <a16:creationId xmlns:a16="http://schemas.microsoft.com/office/drawing/2014/main" id="{136306A7-D16B-3743-A0FC-6206F3C27CF0}"/>
              </a:ext>
            </a:extLst>
          </p:cNvPr>
          <p:cNvSpPr txBox="1"/>
          <p:nvPr/>
        </p:nvSpPr>
        <p:spPr>
          <a:xfrm>
            <a:off x="7049375" y="3583355"/>
            <a:ext cx="4726314" cy="461665"/>
          </a:xfrm>
          <a:prstGeom prst="rect">
            <a:avLst/>
          </a:prstGeom>
          <a:noFill/>
        </p:spPr>
        <p:txBody>
          <a:bodyPr wrap="square" rtlCol="0">
            <a:spAutoFit/>
          </a:bodyPr>
          <a:lstStyle/>
          <a:p>
            <a:r>
              <a:rPr lang="en-US" sz="2400" dirty="0" err="1">
                <a:solidFill>
                  <a:srgbClr val="C32E47"/>
                </a:solidFill>
                <a:latin typeface="Gill Sans MT" panose="020B0502020104020203" pitchFamily="34" charset="77"/>
              </a:rPr>
              <a:t>Hodgkins</a:t>
            </a:r>
            <a:r>
              <a:rPr lang="en-US" sz="2400" dirty="0">
                <a:solidFill>
                  <a:srgbClr val="C32E47"/>
                </a:solidFill>
                <a:latin typeface="Gill Sans MT" panose="020B0502020104020203" pitchFamily="34" charset="77"/>
              </a:rPr>
              <a:t> lymphoma</a:t>
            </a:r>
          </a:p>
        </p:txBody>
      </p:sp>
      <p:sp>
        <p:nvSpPr>
          <p:cNvPr id="32" name="TextBox 31">
            <a:extLst>
              <a:ext uri="{FF2B5EF4-FFF2-40B4-BE49-F238E27FC236}">
                <a16:creationId xmlns:a16="http://schemas.microsoft.com/office/drawing/2014/main" id="{BEED32E2-8C75-2542-B9D9-0CE6145C1E89}"/>
              </a:ext>
            </a:extLst>
          </p:cNvPr>
          <p:cNvSpPr txBox="1"/>
          <p:nvPr/>
        </p:nvSpPr>
        <p:spPr>
          <a:xfrm>
            <a:off x="1494990" y="4039315"/>
            <a:ext cx="4726314" cy="461665"/>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Two stem cell transplants</a:t>
            </a:r>
            <a:endParaRPr lang="en-US" sz="2400" dirty="0">
              <a:latin typeface="Gill Sans MT" panose="020B0502020104020203" pitchFamily="34" charset="77"/>
            </a:endParaRPr>
          </a:p>
        </p:txBody>
      </p:sp>
      <p:sp>
        <p:nvSpPr>
          <p:cNvPr id="33" name="TextBox 32">
            <a:extLst>
              <a:ext uri="{FF2B5EF4-FFF2-40B4-BE49-F238E27FC236}">
                <a16:creationId xmlns:a16="http://schemas.microsoft.com/office/drawing/2014/main" id="{DA5F6E39-C31D-4946-B5E9-CE92399BC61F}"/>
              </a:ext>
            </a:extLst>
          </p:cNvPr>
          <p:cNvSpPr txBox="1"/>
          <p:nvPr/>
        </p:nvSpPr>
        <p:spPr>
          <a:xfrm>
            <a:off x="1505659" y="4611608"/>
            <a:ext cx="4726314" cy="1200329"/>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Total body irradiation                    full intensity conditioning</a:t>
            </a:r>
          </a:p>
          <a:p>
            <a:r>
              <a:rPr lang="en-US" sz="2400" dirty="0">
                <a:solidFill>
                  <a:srgbClr val="642C66"/>
                </a:solidFill>
                <a:latin typeface="Gill Sans MT" panose="020B0502020104020203" pitchFamily="34" charset="77"/>
              </a:rPr>
              <a:t>T cell depletion with ATG</a:t>
            </a:r>
            <a:endParaRPr lang="en-US" sz="2400" dirty="0">
              <a:latin typeface="Gill Sans MT" panose="020B0502020104020203" pitchFamily="34" charset="77"/>
            </a:endParaRPr>
          </a:p>
        </p:txBody>
      </p:sp>
      <p:sp>
        <p:nvSpPr>
          <p:cNvPr id="35" name="TextBox 34">
            <a:extLst>
              <a:ext uri="{FF2B5EF4-FFF2-40B4-BE49-F238E27FC236}">
                <a16:creationId xmlns:a16="http://schemas.microsoft.com/office/drawing/2014/main" id="{3A988790-0B57-0447-99AA-808047B16345}"/>
              </a:ext>
            </a:extLst>
          </p:cNvPr>
          <p:cNvSpPr txBox="1"/>
          <p:nvPr/>
        </p:nvSpPr>
        <p:spPr>
          <a:xfrm>
            <a:off x="7050668" y="4109659"/>
            <a:ext cx="4726314" cy="461665"/>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One stem cell transplant</a:t>
            </a:r>
          </a:p>
        </p:txBody>
      </p:sp>
      <p:sp>
        <p:nvSpPr>
          <p:cNvPr id="36" name="TextBox 35">
            <a:extLst>
              <a:ext uri="{FF2B5EF4-FFF2-40B4-BE49-F238E27FC236}">
                <a16:creationId xmlns:a16="http://schemas.microsoft.com/office/drawing/2014/main" id="{20929FB0-6141-F94A-A112-23C323FDA524}"/>
              </a:ext>
            </a:extLst>
          </p:cNvPr>
          <p:cNvSpPr txBox="1"/>
          <p:nvPr/>
        </p:nvSpPr>
        <p:spPr>
          <a:xfrm>
            <a:off x="7047542" y="4653506"/>
            <a:ext cx="4726314" cy="1200329"/>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No irradiation                             reduced intensity conditioning</a:t>
            </a:r>
          </a:p>
          <a:p>
            <a:r>
              <a:rPr lang="en-US" sz="2400" dirty="0">
                <a:solidFill>
                  <a:srgbClr val="C32E47"/>
                </a:solidFill>
                <a:latin typeface="Gill Sans MT" panose="020B0502020104020203" pitchFamily="34" charset="77"/>
              </a:rPr>
              <a:t>T cell depletion with aCD52</a:t>
            </a:r>
          </a:p>
        </p:txBody>
      </p:sp>
      <p:sp>
        <p:nvSpPr>
          <p:cNvPr id="37" name="TextBox 36">
            <a:extLst>
              <a:ext uri="{FF2B5EF4-FFF2-40B4-BE49-F238E27FC236}">
                <a16:creationId xmlns:a16="http://schemas.microsoft.com/office/drawing/2014/main" id="{2B739CA7-EE07-9B46-913F-6E8AF4939F98}"/>
              </a:ext>
            </a:extLst>
          </p:cNvPr>
          <p:cNvSpPr txBox="1"/>
          <p:nvPr/>
        </p:nvSpPr>
        <p:spPr>
          <a:xfrm>
            <a:off x="1494990" y="5882850"/>
            <a:ext cx="4726314" cy="461665"/>
          </a:xfrm>
          <a:prstGeom prst="rect">
            <a:avLst/>
          </a:prstGeom>
          <a:noFill/>
        </p:spPr>
        <p:txBody>
          <a:bodyPr wrap="square" rtlCol="0">
            <a:spAutoFit/>
          </a:bodyPr>
          <a:lstStyle/>
          <a:p>
            <a:r>
              <a:rPr lang="en-US" sz="2400" dirty="0">
                <a:solidFill>
                  <a:srgbClr val="642C66"/>
                </a:solidFill>
                <a:latin typeface="Gill Sans MT" panose="020B0502020104020203" pitchFamily="34" charset="77"/>
              </a:rPr>
              <a:t>Mild GVHD* / 100% </a:t>
            </a:r>
            <a:r>
              <a:rPr lang="en-US" sz="2400" dirty="0" err="1">
                <a:solidFill>
                  <a:srgbClr val="642C66"/>
                </a:solidFill>
                <a:latin typeface="Gill Sans MT" panose="020B0502020104020203" pitchFamily="34" charset="77"/>
              </a:rPr>
              <a:t>chimerism</a:t>
            </a:r>
            <a:endParaRPr lang="en-US" sz="2400" dirty="0">
              <a:latin typeface="Gill Sans MT" panose="020B0502020104020203" pitchFamily="34" charset="77"/>
            </a:endParaRPr>
          </a:p>
        </p:txBody>
      </p:sp>
      <p:sp>
        <p:nvSpPr>
          <p:cNvPr id="38" name="TextBox 37">
            <a:extLst>
              <a:ext uri="{FF2B5EF4-FFF2-40B4-BE49-F238E27FC236}">
                <a16:creationId xmlns:a16="http://schemas.microsoft.com/office/drawing/2014/main" id="{919BB5C8-7269-FD4B-8A48-D819C90B0504}"/>
              </a:ext>
            </a:extLst>
          </p:cNvPr>
          <p:cNvSpPr txBox="1"/>
          <p:nvPr/>
        </p:nvSpPr>
        <p:spPr>
          <a:xfrm>
            <a:off x="7106799" y="5901847"/>
            <a:ext cx="4726314" cy="461665"/>
          </a:xfrm>
          <a:prstGeom prst="rect">
            <a:avLst/>
          </a:prstGeom>
          <a:noFill/>
        </p:spPr>
        <p:txBody>
          <a:bodyPr wrap="square" rtlCol="0">
            <a:spAutoFit/>
          </a:bodyPr>
          <a:lstStyle/>
          <a:p>
            <a:r>
              <a:rPr lang="en-US" sz="2400" dirty="0">
                <a:solidFill>
                  <a:srgbClr val="C32E47"/>
                </a:solidFill>
                <a:latin typeface="Gill Sans MT" panose="020B0502020104020203" pitchFamily="34" charset="77"/>
              </a:rPr>
              <a:t>Mild GVHD* / 100% </a:t>
            </a:r>
            <a:r>
              <a:rPr lang="en-US" sz="2400" dirty="0" err="1">
                <a:solidFill>
                  <a:srgbClr val="C32E47"/>
                </a:solidFill>
                <a:latin typeface="Gill Sans MT" panose="020B0502020104020203" pitchFamily="34" charset="77"/>
              </a:rPr>
              <a:t>chimerism</a:t>
            </a:r>
            <a:endParaRPr lang="en-US" sz="2400" dirty="0">
              <a:solidFill>
                <a:srgbClr val="C32E47"/>
              </a:solidFill>
              <a:latin typeface="Gill Sans MT" panose="020B0502020104020203" pitchFamily="34" charset="77"/>
            </a:endParaRPr>
          </a:p>
        </p:txBody>
      </p:sp>
      <p:sp>
        <p:nvSpPr>
          <p:cNvPr id="39" name="TextBox 38">
            <a:extLst>
              <a:ext uri="{FF2B5EF4-FFF2-40B4-BE49-F238E27FC236}">
                <a16:creationId xmlns:a16="http://schemas.microsoft.com/office/drawing/2014/main" id="{33E594E2-1AE1-214C-BA72-405C7564FDF5}"/>
              </a:ext>
            </a:extLst>
          </p:cNvPr>
          <p:cNvSpPr txBox="1"/>
          <p:nvPr/>
        </p:nvSpPr>
        <p:spPr>
          <a:xfrm>
            <a:off x="157422" y="1404497"/>
            <a:ext cx="1363662" cy="2308324"/>
          </a:xfrm>
          <a:prstGeom prst="rect">
            <a:avLst/>
          </a:prstGeom>
          <a:noFill/>
        </p:spPr>
        <p:txBody>
          <a:bodyPr wrap="square" rtlCol="0">
            <a:spAutoFit/>
          </a:bodyPr>
          <a:lstStyle/>
          <a:p>
            <a:pPr algn="ctr"/>
            <a:r>
              <a:rPr lang="en-US" sz="4800" b="1" dirty="0">
                <a:solidFill>
                  <a:srgbClr val="642C66"/>
                </a:solidFill>
                <a:latin typeface="Gill Sans MT" panose="020B0502020104020203" pitchFamily="34" charset="77"/>
              </a:rPr>
              <a:t>13</a:t>
            </a:r>
            <a:r>
              <a:rPr lang="en-US" sz="2400" b="1" dirty="0">
                <a:solidFill>
                  <a:srgbClr val="642C66"/>
                </a:solidFill>
                <a:latin typeface="Gill Sans MT" panose="020B0502020104020203" pitchFamily="34" charset="77"/>
              </a:rPr>
              <a:t> years </a:t>
            </a:r>
          </a:p>
          <a:p>
            <a:pPr algn="ctr"/>
            <a:r>
              <a:rPr lang="en-US" sz="4800" b="1" dirty="0">
                <a:solidFill>
                  <a:srgbClr val="642C66"/>
                </a:solidFill>
                <a:latin typeface="Gill Sans MT" panose="020B0502020104020203" pitchFamily="34" charset="77"/>
              </a:rPr>
              <a:t>7</a:t>
            </a:r>
            <a:r>
              <a:rPr lang="en-US" sz="2400" b="1" dirty="0">
                <a:solidFill>
                  <a:srgbClr val="642C66"/>
                </a:solidFill>
                <a:latin typeface="Gill Sans MT" panose="020B0502020104020203" pitchFamily="34" charset="77"/>
              </a:rPr>
              <a:t> months</a:t>
            </a:r>
          </a:p>
        </p:txBody>
      </p:sp>
      <p:sp>
        <p:nvSpPr>
          <p:cNvPr id="40" name="TextBox 39">
            <a:extLst>
              <a:ext uri="{FF2B5EF4-FFF2-40B4-BE49-F238E27FC236}">
                <a16:creationId xmlns:a16="http://schemas.microsoft.com/office/drawing/2014/main" id="{ABDD8112-CE3A-BB4A-AE73-A7B2104FBC0D}"/>
              </a:ext>
            </a:extLst>
          </p:cNvPr>
          <p:cNvSpPr txBox="1"/>
          <p:nvPr/>
        </p:nvSpPr>
        <p:spPr>
          <a:xfrm>
            <a:off x="5931566" y="1411962"/>
            <a:ext cx="1363662" cy="2123658"/>
          </a:xfrm>
          <a:prstGeom prst="rect">
            <a:avLst/>
          </a:prstGeom>
          <a:noFill/>
        </p:spPr>
        <p:txBody>
          <a:bodyPr wrap="square" rtlCol="0">
            <a:spAutoFit/>
          </a:bodyPr>
          <a:lstStyle/>
          <a:p>
            <a:pPr algn="ctr"/>
            <a:r>
              <a:rPr lang="en-US" sz="4800" b="1" dirty="0">
                <a:solidFill>
                  <a:srgbClr val="C32E47"/>
                </a:solidFill>
                <a:latin typeface="Gill Sans MT" panose="020B0502020104020203" pitchFamily="34" charset="77"/>
              </a:rPr>
              <a:t>5</a:t>
            </a:r>
            <a:r>
              <a:rPr lang="en-US" sz="2400" b="1" dirty="0">
                <a:solidFill>
                  <a:srgbClr val="C32E47"/>
                </a:solidFill>
                <a:latin typeface="Gill Sans MT" panose="020B0502020104020203" pitchFamily="34" charset="77"/>
              </a:rPr>
              <a:t> </a:t>
            </a:r>
          </a:p>
          <a:p>
            <a:pPr algn="ctr"/>
            <a:r>
              <a:rPr lang="en-US" sz="2400" b="1" dirty="0">
                <a:solidFill>
                  <a:srgbClr val="C32E47"/>
                </a:solidFill>
                <a:latin typeface="Gill Sans MT" panose="020B0502020104020203" pitchFamily="34" charset="77"/>
              </a:rPr>
              <a:t>years </a:t>
            </a:r>
          </a:p>
          <a:p>
            <a:pPr algn="ctr"/>
            <a:r>
              <a:rPr lang="en-US" sz="6000" b="1" dirty="0">
                <a:solidFill>
                  <a:srgbClr val="C32E47"/>
                </a:solidFill>
                <a:latin typeface="Gill Sans MT" panose="020B0502020104020203" pitchFamily="34" charset="77"/>
              </a:rPr>
              <a:t>+</a:t>
            </a:r>
          </a:p>
        </p:txBody>
      </p:sp>
      <p:sp>
        <p:nvSpPr>
          <p:cNvPr id="18" name="TextBox 17">
            <a:extLst>
              <a:ext uri="{FF2B5EF4-FFF2-40B4-BE49-F238E27FC236}">
                <a16:creationId xmlns:a16="http://schemas.microsoft.com/office/drawing/2014/main" id="{61581A63-7B30-DC4C-A915-B15129E936F3}"/>
              </a:ext>
            </a:extLst>
          </p:cNvPr>
          <p:cNvSpPr txBox="1"/>
          <p:nvPr/>
        </p:nvSpPr>
        <p:spPr>
          <a:xfrm>
            <a:off x="4932071" y="6321578"/>
            <a:ext cx="4726314" cy="461665"/>
          </a:xfrm>
          <a:prstGeom prst="rect">
            <a:avLst/>
          </a:prstGeom>
          <a:noFill/>
        </p:spPr>
        <p:txBody>
          <a:bodyPr wrap="square" rtlCol="0">
            <a:spAutoFit/>
          </a:bodyPr>
          <a:lstStyle/>
          <a:p>
            <a:r>
              <a:rPr lang="en-US" sz="2400" dirty="0">
                <a:solidFill>
                  <a:srgbClr val="642B67"/>
                </a:solidFill>
                <a:latin typeface="Gill Sans MT" panose="020B0502020104020203" pitchFamily="34" charset="77"/>
              </a:rPr>
              <a:t>*</a:t>
            </a:r>
            <a:r>
              <a:rPr lang="en-US" sz="2400" dirty="0">
                <a:solidFill>
                  <a:srgbClr val="C32E47"/>
                </a:solidFill>
                <a:latin typeface="Gill Sans MT" panose="020B0502020104020203" pitchFamily="34" charset="77"/>
              </a:rPr>
              <a:t>*</a:t>
            </a:r>
            <a:r>
              <a:rPr lang="en-US" sz="1600" i="1" dirty="0">
                <a:latin typeface="Gill Sans MT" panose="020B0502020104020203" pitchFamily="34" charset="77"/>
              </a:rPr>
              <a:t>GVHD = Graft Vs. Host Disease</a:t>
            </a:r>
          </a:p>
        </p:txBody>
      </p:sp>
    </p:spTree>
    <p:extLst>
      <p:ext uri="{BB962C8B-B14F-4D97-AF65-F5344CB8AC3E}">
        <p14:creationId xmlns:p14="http://schemas.microsoft.com/office/powerpoint/2010/main" val="26228274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xEl>
                                              <p:pRg st="0" end="0"/>
                                            </p:txEl>
                                          </p:spTgt>
                                        </p:tgtEl>
                                        <p:attrNameLst>
                                          <p:attrName>style.visibility</p:attrName>
                                        </p:attrNameLst>
                                      </p:cBhvr>
                                      <p:to>
                                        <p:strVal val="visible"/>
                                      </p:to>
                                    </p:set>
                                    <p:animEffect transition="in" filter="wipe(up)">
                                      <p:cBhvr>
                                        <p:cTn id="62" dur="500"/>
                                        <p:tgtEl>
                                          <p:spTgt spid="39">
                                            <p:txEl>
                                              <p:pRg st="0" end="0"/>
                                            </p:txEl>
                                          </p:spTgt>
                                        </p:tgtEl>
                                      </p:cBhvr>
                                    </p:animEffect>
                                  </p:childTnLst>
                                </p:cTn>
                              </p:par>
                              <p:par>
                                <p:cTn id="63" presetID="22" presetClass="entr" presetSubtype="1" fill="hold" nodeType="withEffect">
                                  <p:stCondLst>
                                    <p:cond delay="0"/>
                                  </p:stCondLst>
                                  <p:childTnLst>
                                    <p:set>
                                      <p:cBhvr>
                                        <p:cTn id="64" dur="1" fill="hold">
                                          <p:stCondLst>
                                            <p:cond delay="0"/>
                                          </p:stCondLst>
                                        </p:cTn>
                                        <p:tgtEl>
                                          <p:spTgt spid="39">
                                            <p:txEl>
                                              <p:pRg st="1" end="1"/>
                                            </p:txEl>
                                          </p:spTgt>
                                        </p:tgtEl>
                                        <p:attrNameLst>
                                          <p:attrName>style.visibility</p:attrName>
                                        </p:attrNameLst>
                                      </p:cBhvr>
                                      <p:to>
                                        <p:strVal val="visible"/>
                                      </p:to>
                                    </p:set>
                                    <p:animEffect transition="in" filter="wipe(up)">
                                      <p:cBhvr>
                                        <p:cTn id="65" dur="500"/>
                                        <p:tgtEl>
                                          <p:spTgt spid="39">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0">
                                            <p:txEl>
                                              <p:pRg st="0" end="0"/>
                                            </p:txEl>
                                          </p:spTgt>
                                        </p:tgtEl>
                                        <p:attrNameLst>
                                          <p:attrName>style.visibility</p:attrName>
                                        </p:attrNameLst>
                                      </p:cBhvr>
                                      <p:to>
                                        <p:strVal val="visible"/>
                                      </p:to>
                                    </p:set>
                                    <p:animEffect transition="in" filter="wipe(up)">
                                      <p:cBhvr>
                                        <p:cTn id="70" dur="500"/>
                                        <p:tgtEl>
                                          <p:spTgt spid="40">
                                            <p:txEl>
                                              <p:pRg st="0" end="0"/>
                                            </p:txEl>
                                          </p:spTgt>
                                        </p:tgtEl>
                                      </p:cBhvr>
                                    </p:animEffect>
                                  </p:childTnLst>
                                </p:cTn>
                              </p:par>
                              <p:par>
                                <p:cTn id="71" presetID="22" presetClass="entr" presetSubtype="1" fill="hold" nodeType="withEffect">
                                  <p:stCondLst>
                                    <p:cond delay="0"/>
                                  </p:stCondLst>
                                  <p:childTnLst>
                                    <p:set>
                                      <p:cBhvr>
                                        <p:cTn id="72" dur="1" fill="hold">
                                          <p:stCondLst>
                                            <p:cond delay="0"/>
                                          </p:stCondLst>
                                        </p:cTn>
                                        <p:tgtEl>
                                          <p:spTgt spid="40">
                                            <p:txEl>
                                              <p:pRg st="1" end="1"/>
                                            </p:txEl>
                                          </p:spTgt>
                                        </p:tgtEl>
                                        <p:attrNameLst>
                                          <p:attrName>style.visibility</p:attrName>
                                        </p:attrNameLst>
                                      </p:cBhvr>
                                      <p:to>
                                        <p:strVal val="visible"/>
                                      </p:to>
                                    </p:set>
                                    <p:animEffect transition="in" filter="wipe(up)">
                                      <p:cBhvr>
                                        <p:cTn id="73" dur="500"/>
                                        <p:tgtEl>
                                          <p:spTgt spid="40">
                                            <p:txEl>
                                              <p:pRg st="1" end="1"/>
                                            </p:txEl>
                                          </p:spTgt>
                                        </p:tgtEl>
                                      </p:cBhvr>
                                    </p:animEffect>
                                  </p:childTnLst>
                                </p:cTn>
                              </p:par>
                              <p:par>
                                <p:cTn id="74" presetID="22" presetClass="entr" presetSubtype="1" fill="hold" nodeType="withEffect">
                                  <p:stCondLst>
                                    <p:cond delay="0"/>
                                  </p:stCondLst>
                                  <p:childTnLst>
                                    <p:set>
                                      <p:cBhvr>
                                        <p:cTn id="75" dur="1" fill="hold">
                                          <p:stCondLst>
                                            <p:cond delay="0"/>
                                          </p:stCondLst>
                                        </p:cTn>
                                        <p:tgtEl>
                                          <p:spTgt spid="40">
                                            <p:txEl>
                                              <p:pRg st="2" end="2"/>
                                            </p:txEl>
                                          </p:spTgt>
                                        </p:tgtEl>
                                        <p:attrNameLst>
                                          <p:attrName>style.visibility</p:attrName>
                                        </p:attrNameLst>
                                      </p:cBhvr>
                                      <p:to>
                                        <p:strVal val="visible"/>
                                      </p:to>
                                    </p:set>
                                    <p:animEffect transition="in" filter="wipe(up)">
                                      <p:cBhvr>
                                        <p:cTn id="76"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5" grpId="0"/>
      <p:bldP spid="36" grpId="0"/>
      <p:bldP spid="37" grpId="0"/>
      <p:bldP spid="38"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B7BCD-1795-7D46-BB58-AC58A3A7C0B9}"/>
              </a:ext>
            </a:extLst>
          </p:cNvPr>
          <p:cNvSpPr>
            <a:spLocks noGrp="1"/>
          </p:cNvSpPr>
          <p:nvPr>
            <p:ph type="title"/>
          </p:nvPr>
        </p:nvSpPr>
        <p:spPr>
          <a:xfrm>
            <a:off x="2078720" y="187658"/>
            <a:ext cx="9275080" cy="1325563"/>
          </a:xfrm>
        </p:spPr>
        <p:txBody>
          <a:bodyPr>
            <a:normAutofit/>
          </a:bodyPr>
          <a:lstStyle/>
          <a:p>
            <a:r>
              <a:rPr lang="en-US" b="1" dirty="0">
                <a:latin typeface="Gill Sans MT" panose="020B0502020104020203" pitchFamily="34" charset="77"/>
                <a:cs typeface="Calibri Light" panose="020F0302020204030204" pitchFamily="34" charset="0"/>
              </a:rPr>
              <a:t>Timing of ART Initiation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Following HIV Infection</a:t>
            </a:r>
            <a:endParaRPr lang="en-US" dirty="0">
              <a:latin typeface="Gill Sans MT" panose="020B0502020104020203" pitchFamily="34" charset="77"/>
            </a:endParaRPr>
          </a:p>
        </p:txBody>
      </p:sp>
      <p:graphicFrame>
        <p:nvGraphicFramePr>
          <p:cNvPr id="4" name="Diagram 3">
            <a:extLst>
              <a:ext uri="{FF2B5EF4-FFF2-40B4-BE49-F238E27FC236}">
                <a16:creationId xmlns:a16="http://schemas.microsoft.com/office/drawing/2014/main" id="{79ACA861-CA2C-764A-8C4D-279C08889CF3}"/>
              </a:ext>
            </a:extLst>
          </p:cNvPr>
          <p:cNvGraphicFramePr/>
          <p:nvPr>
            <p:extLst>
              <p:ext uri="{D42A27DB-BD31-4B8C-83A1-F6EECF244321}">
                <p14:modId xmlns:p14="http://schemas.microsoft.com/office/powerpoint/2010/main" val="4111771970"/>
              </p:ext>
            </p:extLst>
          </p:nvPr>
        </p:nvGraphicFramePr>
        <p:xfrm>
          <a:off x="3866650" y="322498"/>
          <a:ext cx="6630953" cy="5567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Up Arrow 5">
            <a:extLst>
              <a:ext uri="{FF2B5EF4-FFF2-40B4-BE49-F238E27FC236}">
                <a16:creationId xmlns:a16="http://schemas.microsoft.com/office/drawing/2014/main" id="{C2F35A8B-6399-1C44-9EA0-4181C86A856B}"/>
              </a:ext>
            </a:extLst>
          </p:cNvPr>
          <p:cNvSpPr/>
          <p:nvPr/>
        </p:nvSpPr>
        <p:spPr>
          <a:xfrm rot="5400000">
            <a:off x="6984260" y="2254871"/>
            <a:ext cx="1480937" cy="5905023"/>
          </a:xfrm>
          <a:prstGeom prst="upArrow">
            <a:avLst/>
          </a:prstGeom>
          <a:solidFill>
            <a:srgbClr val="B06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ZA" sz="1351" dirty="0">
              <a:solidFill>
                <a:schemeClr val="accent6">
                  <a:lumMod val="40000"/>
                  <a:lumOff val="60000"/>
                </a:schemeClr>
              </a:solidFill>
              <a:latin typeface="Calibri"/>
            </a:endParaRPr>
          </a:p>
        </p:txBody>
      </p:sp>
      <p:sp>
        <p:nvSpPr>
          <p:cNvPr id="7" name="TextBox 6">
            <a:extLst>
              <a:ext uri="{FF2B5EF4-FFF2-40B4-BE49-F238E27FC236}">
                <a16:creationId xmlns:a16="http://schemas.microsoft.com/office/drawing/2014/main" id="{FEB5546D-7FC4-F847-AC59-BF48E9123A5D}"/>
              </a:ext>
            </a:extLst>
          </p:cNvPr>
          <p:cNvSpPr txBox="1"/>
          <p:nvPr/>
        </p:nvSpPr>
        <p:spPr>
          <a:xfrm>
            <a:off x="4850137" y="4874072"/>
            <a:ext cx="1767651" cy="300210"/>
          </a:xfrm>
          <a:prstGeom prst="rect">
            <a:avLst/>
          </a:prstGeom>
          <a:solidFill>
            <a:schemeClr val="accent3">
              <a:lumMod val="20000"/>
              <a:lumOff val="80000"/>
            </a:schemeClr>
          </a:solidFill>
        </p:spPr>
        <p:txBody>
          <a:bodyPr wrap="square" rtlCol="0">
            <a:spAutoFit/>
          </a:bodyPr>
          <a:lstStyle/>
          <a:p>
            <a:pPr>
              <a:defRPr/>
            </a:pPr>
            <a:r>
              <a:rPr lang="en-ZA" sz="1351" b="1" dirty="0" err="1">
                <a:solidFill>
                  <a:prstClr val="black"/>
                </a:solidFill>
                <a:latin typeface="Calibri Light" panose="020F0302020204030204" pitchFamily="34" charset="0"/>
                <a:cs typeface="Calibri Light" panose="020F0302020204030204" pitchFamily="34" charset="0"/>
              </a:rPr>
              <a:t>Fiebig</a:t>
            </a:r>
            <a:r>
              <a:rPr lang="en-ZA" sz="1351" b="1" dirty="0">
                <a:solidFill>
                  <a:prstClr val="black"/>
                </a:solidFill>
                <a:latin typeface="Calibri Light" panose="020F0302020204030204" pitchFamily="34" charset="0"/>
                <a:cs typeface="Calibri Light" panose="020F0302020204030204" pitchFamily="34" charset="0"/>
              </a:rPr>
              <a:t> I/II (1-3 </a:t>
            </a:r>
            <a:r>
              <a:rPr lang="en-ZA" sz="1351" b="1" dirty="0" err="1">
                <a:solidFill>
                  <a:prstClr val="black"/>
                </a:solidFill>
                <a:latin typeface="Calibri Light" panose="020F0302020204030204" pitchFamily="34" charset="0"/>
                <a:cs typeface="Calibri Light" panose="020F0302020204030204" pitchFamily="34" charset="0"/>
              </a:rPr>
              <a:t>wks</a:t>
            </a:r>
            <a:r>
              <a:rPr lang="en-ZA" sz="1351" b="1" dirty="0">
                <a:solidFill>
                  <a:prstClr val="black"/>
                </a:solidFill>
                <a:latin typeface="Calibri Light" panose="020F0302020204030204" pitchFamily="34" charset="0"/>
                <a:cs typeface="Calibri Light" panose="020F0302020204030204" pitchFamily="34" charset="0"/>
              </a:rPr>
              <a:t> </a:t>
            </a:r>
            <a:r>
              <a:rPr lang="en-ZA" sz="1351" b="1" dirty="0" err="1">
                <a:solidFill>
                  <a:prstClr val="black"/>
                </a:solidFill>
                <a:latin typeface="Calibri Light" panose="020F0302020204030204" pitchFamily="34" charset="0"/>
                <a:cs typeface="Calibri Light" panose="020F0302020204030204" pitchFamily="34" charset="0"/>
              </a:rPr>
              <a:t>p.i</a:t>
            </a:r>
            <a:r>
              <a:rPr lang="en-ZA" sz="1351" b="1" dirty="0">
                <a:solidFill>
                  <a:prstClr val="black"/>
                </a:solidFill>
                <a:latin typeface="Calibri Light" panose="020F0302020204030204" pitchFamily="34" charset="0"/>
                <a:cs typeface="Calibri Light" panose="020F0302020204030204" pitchFamily="34" charset="0"/>
              </a:rPr>
              <a:t>.)</a:t>
            </a:r>
          </a:p>
        </p:txBody>
      </p:sp>
      <p:sp>
        <p:nvSpPr>
          <p:cNvPr id="13" name="TextBox 12">
            <a:extLst>
              <a:ext uri="{FF2B5EF4-FFF2-40B4-BE49-F238E27FC236}">
                <a16:creationId xmlns:a16="http://schemas.microsoft.com/office/drawing/2014/main" id="{1F2873E2-EB39-724E-91FD-625BFE7B037C}"/>
              </a:ext>
            </a:extLst>
          </p:cNvPr>
          <p:cNvSpPr txBox="1"/>
          <p:nvPr/>
        </p:nvSpPr>
        <p:spPr>
          <a:xfrm>
            <a:off x="6379767" y="5165150"/>
            <a:ext cx="1239731" cy="300210"/>
          </a:xfrm>
          <a:prstGeom prst="rect">
            <a:avLst/>
          </a:prstGeom>
          <a:solidFill>
            <a:schemeClr val="accent3">
              <a:lumMod val="20000"/>
              <a:lumOff val="80000"/>
            </a:schemeClr>
          </a:solidFill>
        </p:spPr>
        <p:txBody>
          <a:bodyPr wrap="square" rtlCol="0">
            <a:spAutoFit/>
          </a:bodyPr>
          <a:lstStyle/>
          <a:p>
            <a:pPr algn="ctr">
              <a:defRPr/>
            </a:pPr>
            <a:r>
              <a:rPr lang="en-ZA" sz="1351" dirty="0">
                <a:solidFill>
                  <a:prstClr val="black"/>
                </a:solidFill>
                <a:latin typeface="Calibri Light" panose="020F0302020204030204" pitchFamily="34" charset="0"/>
                <a:cs typeface="Calibri Light" panose="020F0302020204030204" pitchFamily="34" charset="0"/>
              </a:rPr>
              <a:t>&lt; 6 months</a:t>
            </a:r>
          </a:p>
        </p:txBody>
      </p:sp>
      <p:sp>
        <p:nvSpPr>
          <p:cNvPr id="14" name="TextBox 13">
            <a:extLst>
              <a:ext uri="{FF2B5EF4-FFF2-40B4-BE49-F238E27FC236}">
                <a16:creationId xmlns:a16="http://schemas.microsoft.com/office/drawing/2014/main" id="{1CEB7AC6-F534-FA43-8BBD-9F518A12CD24}"/>
              </a:ext>
            </a:extLst>
          </p:cNvPr>
          <p:cNvSpPr txBox="1"/>
          <p:nvPr/>
        </p:nvSpPr>
        <p:spPr>
          <a:xfrm>
            <a:off x="7733128" y="5157905"/>
            <a:ext cx="2223650" cy="300210"/>
          </a:xfrm>
          <a:prstGeom prst="rect">
            <a:avLst/>
          </a:prstGeom>
          <a:solidFill>
            <a:schemeClr val="accent3">
              <a:lumMod val="20000"/>
              <a:lumOff val="80000"/>
            </a:schemeClr>
          </a:solidFill>
        </p:spPr>
        <p:txBody>
          <a:bodyPr wrap="square" rtlCol="0">
            <a:spAutoFit/>
          </a:bodyPr>
          <a:lstStyle/>
          <a:p>
            <a:pPr algn="ctr">
              <a:defRPr/>
            </a:pPr>
            <a:r>
              <a:rPr lang="en-ZA" sz="1351" dirty="0">
                <a:solidFill>
                  <a:prstClr val="black"/>
                </a:solidFill>
                <a:latin typeface="Calibri"/>
              </a:rPr>
              <a:t>&gt; 6 months - years</a:t>
            </a:r>
          </a:p>
        </p:txBody>
      </p:sp>
      <p:sp>
        <p:nvSpPr>
          <p:cNvPr id="17" name="TextBox 16">
            <a:extLst>
              <a:ext uri="{FF2B5EF4-FFF2-40B4-BE49-F238E27FC236}">
                <a16:creationId xmlns:a16="http://schemas.microsoft.com/office/drawing/2014/main" id="{82209F27-407F-D34A-BD3D-8293015EBCF4}"/>
              </a:ext>
            </a:extLst>
          </p:cNvPr>
          <p:cNvSpPr txBox="1"/>
          <p:nvPr/>
        </p:nvSpPr>
        <p:spPr>
          <a:xfrm>
            <a:off x="4845983" y="5156017"/>
            <a:ext cx="1420155" cy="300210"/>
          </a:xfrm>
          <a:prstGeom prst="rect">
            <a:avLst/>
          </a:prstGeom>
          <a:solidFill>
            <a:schemeClr val="accent3">
              <a:lumMod val="20000"/>
              <a:lumOff val="80000"/>
            </a:schemeClr>
          </a:solidFill>
        </p:spPr>
        <p:txBody>
          <a:bodyPr wrap="square" rtlCol="0">
            <a:spAutoFit/>
          </a:bodyPr>
          <a:lstStyle/>
          <a:p>
            <a:pPr algn="ctr">
              <a:defRPr/>
            </a:pPr>
            <a:r>
              <a:rPr lang="en-ZA" sz="1351" dirty="0">
                <a:solidFill>
                  <a:prstClr val="black"/>
                </a:solidFill>
                <a:latin typeface="Calibri Light" panose="020F0302020204030204" pitchFamily="34" charset="0"/>
                <a:cs typeface="Calibri Light" panose="020F0302020204030204" pitchFamily="34" charset="0"/>
              </a:rPr>
              <a:t>&lt;48 hours</a:t>
            </a:r>
          </a:p>
        </p:txBody>
      </p:sp>
      <p:sp>
        <p:nvSpPr>
          <p:cNvPr id="19" name="TextBox 18">
            <a:extLst>
              <a:ext uri="{FF2B5EF4-FFF2-40B4-BE49-F238E27FC236}">
                <a16:creationId xmlns:a16="http://schemas.microsoft.com/office/drawing/2014/main" id="{34D70308-5D73-A14C-BE2A-336AFA6CB525}"/>
              </a:ext>
            </a:extLst>
          </p:cNvPr>
          <p:cNvSpPr txBox="1"/>
          <p:nvPr/>
        </p:nvSpPr>
        <p:spPr>
          <a:xfrm>
            <a:off x="4267200" y="6366734"/>
            <a:ext cx="7086600" cy="400110"/>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a:t>
            </a:r>
            <a:r>
              <a:rPr lang="en-US" sz="1000" dirty="0" err="1">
                <a:solidFill>
                  <a:schemeClr val="bg1">
                    <a:lumMod val="65000"/>
                  </a:schemeClr>
                </a:solidFill>
                <a:latin typeface="Gill Sans MT" panose="020B0502020104020203" pitchFamily="34" charset="77"/>
                <a:cs typeface="Calibri Light" panose="020F0302020204030204" pitchFamily="34" charset="0"/>
              </a:rPr>
              <a:t>Tiemessen</a:t>
            </a:r>
            <a:r>
              <a:rPr lang="en-US" sz="1000" dirty="0">
                <a:solidFill>
                  <a:schemeClr val="bg1">
                    <a:lumMod val="65000"/>
                  </a:schemeClr>
                </a:solidFill>
                <a:latin typeface="Gill Sans MT" panose="020B0502020104020203" pitchFamily="34" charset="77"/>
                <a:cs typeface="Calibri Light" panose="020F0302020204030204" pitchFamily="34" charset="0"/>
              </a:rPr>
              <a:t> CT. Post-Treatment Control. Community Cure Workshop. </a:t>
            </a:r>
          </a:p>
          <a:p>
            <a:pPr algn="r"/>
            <a:r>
              <a:rPr lang="en-US" sz="1000" dirty="0">
                <a:solidFill>
                  <a:schemeClr val="bg1">
                    <a:lumMod val="65000"/>
                  </a:schemeClr>
                </a:solidFill>
                <a:latin typeface="Gill Sans MT" panose="020B0502020104020203" pitchFamily="34" charset="77"/>
                <a:cs typeface="Calibri Light" panose="020F0302020204030204" pitchFamily="34" charset="0"/>
              </a:rPr>
              <a:t>Saturday July 21, 2018.</a:t>
            </a:r>
          </a:p>
        </p:txBody>
      </p:sp>
      <p:sp>
        <p:nvSpPr>
          <p:cNvPr id="20" name="Title 1">
            <a:extLst>
              <a:ext uri="{FF2B5EF4-FFF2-40B4-BE49-F238E27FC236}">
                <a16:creationId xmlns:a16="http://schemas.microsoft.com/office/drawing/2014/main" id="{E661D124-9B5C-564C-83CE-790168020718}"/>
              </a:ext>
            </a:extLst>
          </p:cNvPr>
          <p:cNvSpPr txBox="1">
            <a:spLocks/>
          </p:cNvSpPr>
          <p:nvPr/>
        </p:nvSpPr>
        <p:spPr>
          <a:xfrm>
            <a:off x="1583961" y="-1250374"/>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Calibri Light" panose="020F0302020204030204" pitchFamily="34" charset="0"/>
                <a:cs typeface="Calibri Light" panose="020F0302020204030204" pitchFamily="34" charset="0"/>
              </a:rPr>
              <a:t>Timing of ART Initiation Following HIV Infection</a:t>
            </a:r>
          </a:p>
        </p:txBody>
      </p:sp>
      <p:grpSp>
        <p:nvGrpSpPr>
          <p:cNvPr id="23" name="Group 22">
            <a:extLst>
              <a:ext uri="{FF2B5EF4-FFF2-40B4-BE49-F238E27FC236}">
                <a16:creationId xmlns:a16="http://schemas.microsoft.com/office/drawing/2014/main" id="{40854B75-9480-3C4A-A1E3-0DBFEA1E01AA}"/>
              </a:ext>
            </a:extLst>
          </p:cNvPr>
          <p:cNvGrpSpPr/>
          <p:nvPr/>
        </p:nvGrpSpPr>
        <p:grpSpPr>
          <a:xfrm>
            <a:off x="9797224" y="365123"/>
            <a:ext cx="1304771" cy="1031674"/>
            <a:chOff x="10148213" y="1658760"/>
            <a:chExt cx="1304771" cy="1031674"/>
          </a:xfrm>
        </p:grpSpPr>
        <p:pic>
          <p:nvPicPr>
            <p:cNvPr id="21" name="Picture 20">
              <a:extLst>
                <a:ext uri="{FF2B5EF4-FFF2-40B4-BE49-F238E27FC236}">
                  <a16:creationId xmlns:a16="http://schemas.microsoft.com/office/drawing/2014/main" id="{69998044-6354-224D-B608-F4515CC669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93330" y="1658760"/>
              <a:ext cx="814536" cy="814536"/>
            </a:xfrm>
            <a:prstGeom prst="rect">
              <a:avLst/>
            </a:prstGeom>
          </p:spPr>
        </p:pic>
        <p:sp>
          <p:nvSpPr>
            <p:cNvPr id="22" name="TextBox 21">
              <a:extLst>
                <a:ext uri="{FF2B5EF4-FFF2-40B4-BE49-F238E27FC236}">
                  <a16:creationId xmlns:a16="http://schemas.microsoft.com/office/drawing/2014/main" id="{EB7326B6-374B-764C-94E1-3799E8FD0AC6}"/>
                </a:ext>
              </a:extLst>
            </p:cNvPr>
            <p:cNvSpPr txBox="1"/>
            <p:nvPr/>
          </p:nvSpPr>
          <p:spPr>
            <a:xfrm>
              <a:off x="10148213" y="2459602"/>
              <a:ext cx="1304771" cy="230832"/>
            </a:xfrm>
            <a:prstGeom prst="rect">
              <a:avLst/>
            </a:prstGeom>
            <a:noFill/>
          </p:spPr>
          <p:txBody>
            <a:bodyPr wrap="square" rtlCol="0">
              <a:spAutoFit/>
            </a:bodyPr>
            <a:lstStyle/>
            <a:p>
              <a:pPr algn="ctr"/>
              <a:r>
                <a:rPr lang="en-US" sz="900" b="1" dirty="0"/>
                <a:t>Caroline </a:t>
              </a:r>
              <a:r>
                <a:rPr lang="en-US" sz="900" b="1" dirty="0" err="1"/>
                <a:t>Tiemessen</a:t>
              </a:r>
              <a:endParaRPr lang="en-US" sz="900" b="1" dirty="0"/>
            </a:p>
          </p:txBody>
        </p:sp>
      </p:grpSp>
      <p:pic>
        <p:nvPicPr>
          <p:cNvPr id="24" name="Picture 23">
            <a:extLst>
              <a:ext uri="{FF2B5EF4-FFF2-40B4-BE49-F238E27FC236}">
                <a16:creationId xmlns:a16="http://schemas.microsoft.com/office/drawing/2014/main" id="{14272B5D-B5BE-374A-B17D-913E60EE4E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grpSp>
        <p:nvGrpSpPr>
          <p:cNvPr id="3" name="Group 2">
            <a:extLst>
              <a:ext uri="{FF2B5EF4-FFF2-40B4-BE49-F238E27FC236}">
                <a16:creationId xmlns:a16="http://schemas.microsoft.com/office/drawing/2014/main" id="{012281D0-4FB2-004A-9A2A-6E15AA7B3F65}"/>
              </a:ext>
            </a:extLst>
          </p:cNvPr>
          <p:cNvGrpSpPr/>
          <p:nvPr/>
        </p:nvGrpSpPr>
        <p:grpSpPr>
          <a:xfrm>
            <a:off x="703790" y="1615715"/>
            <a:ext cx="4144270" cy="4937485"/>
            <a:chOff x="1587898" y="1420230"/>
            <a:chExt cx="4144270" cy="4937485"/>
          </a:xfrm>
        </p:grpSpPr>
        <p:sp>
          <p:nvSpPr>
            <p:cNvPr id="5" name="Up Arrow 4">
              <a:extLst>
                <a:ext uri="{FF2B5EF4-FFF2-40B4-BE49-F238E27FC236}">
                  <a16:creationId xmlns:a16="http://schemas.microsoft.com/office/drawing/2014/main" id="{A8B98134-74C6-2541-A122-4CF3C7364B8E}"/>
                </a:ext>
              </a:extLst>
            </p:cNvPr>
            <p:cNvSpPr/>
            <p:nvPr/>
          </p:nvSpPr>
          <p:spPr>
            <a:xfrm flipV="1">
              <a:off x="3015845" y="1484585"/>
              <a:ext cx="1186004" cy="4873130"/>
            </a:xfrm>
            <a:prstGeom prst="upArrow">
              <a:avLst/>
            </a:prstGeom>
            <a:gradFill flip="none" rotWithShape="1">
              <a:gsLst>
                <a:gs pos="0">
                  <a:srgbClr val="B06BA9"/>
                </a:gs>
                <a:gs pos="100000">
                  <a:schemeClr val="bg1"/>
                </a:gs>
                <a:gs pos="26000">
                  <a:srgbClr val="FFA5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ZA" sz="1351" dirty="0">
                <a:solidFill>
                  <a:prstClr val="white"/>
                </a:solidFill>
                <a:latin typeface="Calibri"/>
              </a:endParaRPr>
            </a:p>
          </p:txBody>
        </p:sp>
        <p:sp>
          <p:nvSpPr>
            <p:cNvPr id="8" name="TextBox 7">
              <a:extLst>
                <a:ext uri="{FF2B5EF4-FFF2-40B4-BE49-F238E27FC236}">
                  <a16:creationId xmlns:a16="http://schemas.microsoft.com/office/drawing/2014/main" id="{424CFE49-D858-F34D-A72B-88D82074FA15}"/>
                </a:ext>
              </a:extLst>
            </p:cNvPr>
            <p:cNvSpPr txBox="1"/>
            <p:nvPr/>
          </p:nvSpPr>
          <p:spPr>
            <a:xfrm>
              <a:off x="1988704" y="5075946"/>
              <a:ext cx="3283993"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Preserved immunity</a:t>
              </a:r>
            </a:p>
          </p:txBody>
        </p:sp>
        <p:sp>
          <p:nvSpPr>
            <p:cNvPr id="9" name="TextBox 8">
              <a:extLst>
                <a:ext uri="{FF2B5EF4-FFF2-40B4-BE49-F238E27FC236}">
                  <a16:creationId xmlns:a16="http://schemas.microsoft.com/office/drawing/2014/main" id="{B898AB8E-083F-3943-933F-9FA39619E013}"/>
                </a:ext>
              </a:extLst>
            </p:cNvPr>
            <p:cNvSpPr txBox="1"/>
            <p:nvPr/>
          </p:nvSpPr>
          <p:spPr>
            <a:xfrm>
              <a:off x="1962462" y="4608786"/>
              <a:ext cx="3336476"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Smaller reservoirs</a:t>
              </a:r>
            </a:p>
          </p:txBody>
        </p:sp>
        <p:sp>
          <p:nvSpPr>
            <p:cNvPr id="10" name="TextBox 9">
              <a:extLst>
                <a:ext uri="{FF2B5EF4-FFF2-40B4-BE49-F238E27FC236}">
                  <a16:creationId xmlns:a16="http://schemas.microsoft.com/office/drawing/2014/main" id="{27EF7D0D-7400-BB47-A35E-B81F0AF443CC}"/>
                </a:ext>
              </a:extLst>
            </p:cNvPr>
            <p:cNvSpPr txBox="1"/>
            <p:nvPr/>
          </p:nvSpPr>
          <p:spPr>
            <a:xfrm>
              <a:off x="1850378" y="3842948"/>
              <a:ext cx="3713915" cy="707886"/>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No seroconversion, lack of adaptive immune responses</a:t>
              </a:r>
            </a:p>
          </p:txBody>
        </p:sp>
        <p:sp>
          <p:nvSpPr>
            <p:cNvPr id="11" name="TextBox 10">
              <a:extLst>
                <a:ext uri="{FF2B5EF4-FFF2-40B4-BE49-F238E27FC236}">
                  <a16:creationId xmlns:a16="http://schemas.microsoft.com/office/drawing/2014/main" id="{FFCB0B47-F00A-414F-B3AE-1E66A092ACB3}"/>
                </a:ext>
              </a:extLst>
            </p:cNvPr>
            <p:cNvSpPr txBox="1"/>
            <p:nvPr/>
          </p:nvSpPr>
          <p:spPr>
            <a:xfrm>
              <a:off x="1906420" y="3375788"/>
              <a:ext cx="3448560"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Better control on ART</a:t>
              </a:r>
            </a:p>
          </p:txBody>
        </p:sp>
        <p:sp>
          <p:nvSpPr>
            <p:cNvPr id="12" name="TextBox 11">
              <a:extLst>
                <a:ext uri="{FF2B5EF4-FFF2-40B4-BE49-F238E27FC236}">
                  <a16:creationId xmlns:a16="http://schemas.microsoft.com/office/drawing/2014/main" id="{A741E01E-0B7F-404B-957E-8830FB63764D}"/>
                </a:ext>
              </a:extLst>
            </p:cNvPr>
            <p:cNvSpPr txBox="1"/>
            <p:nvPr/>
          </p:nvSpPr>
          <p:spPr>
            <a:xfrm>
              <a:off x="1687431" y="2882991"/>
              <a:ext cx="3886537"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Reduced morbidity and mortality</a:t>
              </a:r>
            </a:p>
          </p:txBody>
        </p:sp>
        <p:sp>
          <p:nvSpPr>
            <p:cNvPr id="15" name="TextBox 14">
              <a:extLst>
                <a:ext uri="{FF2B5EF4-FFF2-40B4-BE49-F238E27FC236}">
                  <a16:creationId xmlns:a16="http://schemas.microsoft.com/office/drawing/2014/main" id="{6A4F8AC2-0724-C141-A96D-99D0BA786563}"/>
                </a:ext>
              </a:extLst>
            </p:cNvPr>
            <p:cNvSpPr txBox="1"/>
            <p:nvPr/>
          </p:nvSpPr>
          <p:spPr>
            <a:xfrm>
              <a:off x="1587898" y="2454864"/>
              <a:ext cx="4041898"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Limited virus escape/diversity</a:t>
              </a:r>
            </a:p>
          </p:txBody>
        </p:sp>
        <p:sp>
          <p:nvSpPr>
            <p:cNvPr id="16" name="TextBox 15">
              <a:extLst>
                <a:ext uri="{FF2B5EF4-FFF2-40B4-BE49-F238E27FC236}">
                  <a16:creationId xmlns:a16="http://schemas.microsoft.com/office/drawing/2014/main" id="{3CD2AD56-3AF8-0B4A-AE00-DB6E57DAEAD9}"/>
                </a:ext>
              </a:extLst>
            </p:cNvPr>
            <p:cNvSpPr txBox="1"/>
            <p:nvPr/>
          </p:nvSpPr>
          <p:spPr>
            <a:xfrm>
              <a:off x="1843691" y="2054753"/>
              <a:ext cx="3888477" cy="400110"/>
            </a:xfrm>
            <a:prstGeom prst="rect">
              <a:avLst/>
            </a:prstGeom>
            <a:noFill/>
          </p:spPr>
          <p:txBody>
            <a:bodyPr wrap="square" rtlCol="0">
              <a:spAutoFit/>
            </a:bodyPr>
            <a:lstStyle/>
            <a:p>
              <a:pPr algn="ctr">
                <a:defRPr/>
              </a:pPr>
              <a:r>
                <a:rPr lang="en-ZA" sz="2000" dirty="0">
                  <a:solidFill>
                    <a:prstClr val="black"/>
                  </a:solidFill>
                  <a:latin typeface="Gill Sans MT" panose="020B0502020104020203" pitchFamily="34" charset="77"/>
                  <a:cs typeface="Calibri Light" panose="020F0302020204030204" pitchFamily="34" charset="0"/>
                </a:rPr>
                <a:t>Reduced immune activation</a:t>
              </a:r>
            </a:p>
          </p:txBody>
        </p:sp>
        <p:sp>
          <p:nvSpPr>
            <p:cNvPr id="18" name="TextBox 17">
              <a:extLst>
                <a:ext uri="{FF2B5EF4-FFF2-40B4-BE49-F238E27FC236}">
                  <a16:creationId xmlns:a16="http://schemas.microsoft.com/office/drawing/2014/main" id="{B8AC1CBC-FF36-CB43-B2EC-7E3C6024BD7B}"/>
                </a:ext>
              </a:extLst>
            </p:cNvPr>
            <p:cNvSpPr txBox="1"/>
            <p:nvPr/>
          </p:nvSpPr>
          <p:spPr>
            <a:xfrm>
              <a:off x="1690270" y="1420230"/>
              <a:ext cx="4041898" cy="400110"/>
            </a:xfrm>
            <a:prstGeom prst="rect">
              <a:avLst/>
            </a:prstGeom>
            <a:solidFill>
              <a:schemeClr val="accent3">
                <a:lumMod val="40000"/>
                <a:lumOff val="60000"/>
              </a:schemeClr>
            </a:solidFill>
            <a:scene3d>
              <a:camera prst="orthographicFront"/>
              <a:lightRig rig="threePt" dir="t"/>
            </a:scene3d>
            <a:sp3d>
              <a:bevelT/>
            </a:sp3d>
          </p:spPr>
          <p:txBody>
            <a:bodyPr wrap="square" rtlCol="0">
              <a:spAutoFit/>
            </a:bodyPr>
            <a:lstStyle/>
            <a:p>
              <a:pPr algn="ctr">
                <a:defRPr/>
              </a:pPr>
              <a:r>
                <a:rPr lang="en-ZA" sz="2000" b="1" dirty="0">
                  <a:solidFill>
                    <a:srgbClr val="B06BA9"/>
                  </a:solidFill>
                  <a:latin typeface="Gill Sans MT" panose="020B0502020104020203" pitchFamily="34" charset="77"/>
                  <a:cs typeface="Calibri Light" panose="020F0302020204030204" pitchFamily="34" charset="0"/>
                </a:rPr>
                <a:t>Effects of early ART</a:t>
              </a:r>
            </a:p>
          </p:txBody>
        </p:sp>
      </p:grpSp>
    </p:spTree>
    <p:extLst>
      <p:ext uri="{BB962C8B-B14F-4D97-AF65-F5344CB8AC3E}">
        <p14:creationId xmlns:p14="http://schemas.microsoft.com/office/powerpoint/2010/main" val="205504055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F3764-5777-FE4D-9600-E1BAD3C3EBF6}"/>
              </a:ext>
            </a:extLst>
          </p:cNvPr>
          <p:cNvSpPr txBox="1">
            <a:spLocks/>
          </p:cNvSpPr>
          <p:nvPr/>
        </p:nvSpPr>
        <p:spPr>
          <a:xfrm>
            <a:off x="2067334" y="454473"/>
            <a:ext cx="8786851" cy="121831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ill Sans MT" panose="020B0502020104020203" pitchFamily="34" charset="77"/>
                <a:cs typeface="Calibri Light" panose="020F0302020204030204" pitchFamily="34" charset="0"/>
              </a:rPr>
              <a:t>The Mississippi Child</a:t>
            </a:r>
          </a:p>
        </p:txBody>
      </p:sp>
      <p:grpSp>
        <p:nvGrpSpPr>
          <p:cNvPr id="2" name="Group 1">
            <a:extLst>
              <a:ext uri="{FF2B5EF4-FFF2-40B4-BE49-F238E27FC236}">
                <a16:creationId xmlns:a16="http://schemas.microsoft.com/office/drawing/2014/main" id="{46D3D4F9-255E-6142-B72F-2B74FBF830A7}"/>
              </a:ext>
            </a:extLst>
          </p:cNvPr>
          <p:cNvGrpSpPr/>
          <p:nvPr/>
        </p:nvGrpSpPr>
        <p:grpSpPr>
          <a:xfrm>
            <a:off x="-6922117" y="7912796"/>
            <a:ext cx="8154755" cy="3617488"/>
            <a:chOff x="2497231" y="1764914"/>
            <a:chExt cx="8154755" cy="3617488"/>
          </a:xfrm>
        </p:grpSpPr>
        <p:sp>
          <p:nvSpPr>
            <p:cNvPr id="4" name="Rectangle 3">
              <a:extLst>
                <a:ext uri="{FF2B5EF4-FFF2-40B4-BE49-F238E27FC236}">
                  <a16:creationId xmlns:a16="http://schemas.microsoft.com/office/drawing/2014/main" id="{23B66E6C-F676-964E-8C50-07E32D02A8A0}"/>
                </a:ext>
              </a:extLst>
            </p:cNvPr>
            <p:cNvSpPr/>
            <p:nvPr/>
          </p:nvSpPr>
          <p:spPr>
            <a:xfrm>
              <a:off x="7414632" y="2484453"/>
              <a:ext cx="2383077" cy="836083"/>
            </a:xfrm>
            <a:prstGeom prst="rect">
              <a:avLst/>
            </a:prstGeom>
            <a:solidFill>
              <a:srgbClr val="FEB80A">
                <a:lumMod val="60000"/>
                <a:lumOff val="40000"/>
              </a:srgbClr>
            </a:solidFill>
            <a:ln w="25400" cap="flat" cmpd="sng" algn="ctr">
              <a:solidFill>
                <a:srgbClr val="FEB80A">
                  <a:lumMod val="60000"/>
                  <a:lumOff val="40000"/>
                </a:srgbClr>
              </a:solidFill>
              <a:prstDash val="solid"/>
            </a:ln>
            <a:effectLst/>
          </p:spPr>
          <p:txBody>
            <a:bodyPr rtlCol="0" anchor="ctr"/>
            <a:lstStyle/>
            <a:p>
              <a:pPr algn="ctr" defTabSz="914377">
                <a:defRPr/>
              </a:pPr>
              <a:r>
                <a:rPr lang="en-US" b="1" kern="0" dirty="0">
                  <a:solidFill>
                    <a:srgbClr val="C32D2E">
                      <a:lumMod val="75000"/>
                    </a:srgbClr>
                  </a:solidFill>
                  <a:latin typeface="Calibri Light" panose="020F0302020204030204" pitchFamily="34" charset="0"/>
                  <a:cs typeface="Calibri Light" panose="020F0302020204030204" pitchFamily="34" charset="0"/>
                </a:rPr>
                <a:t>Long term “remission”</a:t>
              </a:r>
            </a:p>
            <a:p>
              <a:pPr algn="ctr" defTabSz="914377">
                <a:defRPr/>
              </a:pPr>
              <a:r>
                <a:rPr lang="en-US" b="1" kern="0" dirty="0">
                  <a:solidFill>
                    <a:srgbClr val="C32D2E">
                      <a:lumMod val="75000"/>
                    </a:srgbClr>
                  </a:solidFill>
                  <a:latin typeface="Calibri Light" panose="020F0302020204030204" pitchFamily="34" charset="0"/>
                  <a:cs typeface="Calibri Light" panose="020F0302020204030204" pitchFamily="34" charset="0"/>
                </a:rPr>
                <a:t>for 27 months</a:t>
              </a:r>
            </a:p>
          </p:txBody>
        </p:sp>
        <p:cxnSp>
          <p:nvCxnSpPr>
            <p:cNvPr id="5" name="Straight Connector 4">
              <a:extLst>
                <a:ext uri="{FF2B5EF4-FFF2-40B4-BE49-F238E27FC236}">
                  <a16:creationId xmlns:a16="http://schemas.microsoft.com/office/drawing/2014/main" id="{81348713-39EC-2F4A-89D3-580904678A00}"/>
                </a:ext>
              </a:extLst>
            </p:cNvPr>
            <p:cNvCxnSpPr/>
            <p:nvPr/>
          </p:nvCxnSpPr>
          <p:spPr>
            <a:xfrm>
              <a:off x="2971801" y="2475607"/>
              <a:ext cx="1702453" cy="1"/>
            </a:xfrm>
            <a:prstGeom prst="line">
              <a:avLst/>
            </a:prstGeom>
            <a:noFill/>
            <a:ln w="28575" cap="flat" cmpd="sng" algn="ctr">
              <a:solidFill>
                <a:sysClr val="windowText" lastClr="000000"/>
              </a:solidFill>
              <a:prstDash val="solid"/>
              <a:headEnd type="oval" w="med" len="med"/>
              <a:tailEnd type="oval" w="med" len="med"/>
            </a:ln>
            <a:effectLst/>
          </p:spPr>
        </p:cxnSp>
        <p:grpSp>
          <p:nvGrpSpPr>
            <p:cNvPr id="6" name="Group 5">
              <a:extLst>
                <a:ext uri="{FF2B5EF4-FFF2-40B4-BE49-F238E27FC236}">
                  <a16:creationId xmlns:a16="http://schemas.microsoft.com/office/drawing/2014/main" id="{0CD2C617-7981-4248-816F-CC422FB7C001}"/>
                </a:ext>
              </a:extLst>
            </p:cNvPr>
            <p:cNvGrpSpPr/>
            <p:nvPr/>
          </p:nvGrpSpPr>
          <p:grpSpPr>
            <a:xfrm>
              <a:off x="4674252" y="2323205"/>
              <a:ext cx="304800" cy="304800"/>
              <a:chOff x="6172200" y="5105400"/>
              <a:chExt cx="304800" cy="304800"/>
            </a:xfrm>
          </p:grpSpPr>
          <p:cxnSp>
            <p:nvCxnSpPr>
              <p:cNvPr id="7" name="Straight Connector 6">
                <a:extLst>
                  <a:ext uri="{FF2B5EF4-FFF2-40B4-BE49-F238E27FC236}">
                    <a16:creationId xmlns:a16="http://schemas.microsoft.com/office/drawing/2014/main" id="{4852FE28-AA32-BE42-A350-AFFFB900FC6B}"/>
                  </a:ext>
                </a:extLst>
              </p:cNvPr>
              <p:cNvCxnSpPr/>
              <p:nvPr/>
            </p:nvCxnSpPr>
            <p:spPr>
              <a:xfrm flipV="1">
                <a:off x="6172200" y="5105400"/>
                <a:ext cx="76200" cy="152400"/>
              </a:xfrm>
              <a:prstGeom prst="line">
                <a:avLst/>
              </a:prstGeom>
              <a:noFill/>
              <a:ln w="28575" cap="flat" cmpd="sng" algn="ctr">
                <a:solidFill>
                  <a:sysClr val="windowText" lastClr="000000"/>
                </a:solidFill>
                <a:prstDash val="solid"/>
                <a:headEnd type="oval" w="med" len="med"/>
                <a:tailEnd type="oval" w="med" len="med"/>
              </a:ln>
              <a:effectLst/>
            </p:spPr>
          </p:cxnSp>
          <p:cxnSp>
            <p:nvCxnSpPr>
              <p:cNvPr id="8" name="Straight Connector 7">
                <a:extLst>
                  <a:ext uri="{FF2B5EF4-FFF2-40B4-BE49-F238E27FC236}">
                    <a16:creationId xmlns:a16="http://schemas.microsoft.com/office/drawing/2014/main" id="{A315C6D4-AB01-444D-B0DE-36FACFABE91A}"/>
                  </a:ext>
                </a:extLst>
              </p:cNvPr>
              <p:cNvCxnSpPr/>
              <p:nvPr/>
            </p:nvCxnSpPr>
            <p:spPr>
              <a:xfrm flipH="1" flipV="1">
                <a:off x="6248400" y="5105400"/>
                <a:ext cx="152400" cy="304800"/>
              </a:xfrm>
              <a:prstGeom prst="line">
                <a:avLst/>
              </a:prstGeom>
              <a:noFill/>
              <a:ln w="28575" cap="flat" cmpd="sng" algn="ctr">
                <a:solidFill>
                  <a:sysClr val="windowText" lastClr="000000"/>
                </a:solidFill>
                <a:prstDash val="solid"/>
                <a:headEnd type="oval" w="med" len="med"/>
                <a:tailEnd type="oval" w="med" len="med"/>
              </a:ln>
              <a:effectLst/>
            </p:spPr>
          </p:cxnSp>
          <p:cxnSp>
            <p:nvCxnSpPr>
              <p:cNvPr id="9" name="Straight Connector 8">
                <a:extLst>
                  <a:ext uri="{FF2B5EF4-FFF2-40B4-BE49-F238E27FC236}">
                    <a16:creationId xmlns:a16="http://schemas.microsoft.com/office/drawing/2014/main" id="{467B0C0C-A8BB-3A4D-8D53-169886E8F3A2}"/>
                  </a:ext>
                </a:extLst>
              </p:cNvPr>
              <p:cNvCxnSpPr/>
              <p:nvPr/>
            </p:nvCxnSpPr>
            <p:spPr>
              <a:xfrm flipV="1">
                <a:off x="6400800" y="5257800"/>
                <a:ext cx="76200" cy="152400"/>
              </a:xfrm>
              <a:prstGeom prst="line">
                <a:avLst/>
              </a:prstGeom>
              <a:noFill/>
              <a:ln w="28575" cap="flat" cmpd="sng" algn="ctr">
                <a:solidFill>
                  <a:sysClr val="windowText" lastClr="000000"/>
                </a:solidFill>
                <a:prstDash val="solid"/>
                <a:headEnd type="oval" w="med" len="med"/>
                <a:tailEnd type="oval" w="med" len="med"/>
              </a:ln>
              <a:effectLst/>
            </p:spPr>
          </p:cxnSp>
        </p:grpSp>
        <p:cxnSp>
          <p:nvCxnSpPr>
            <p:cNvPr id="10" name="Straight Connector 9">
              <a:extLst>
                <a:ext uri="{FF2B5EF4-FFF2-40B4-BE49-F238E27FC236}">
                  <a16:creationId xmlns:a16="http://schemas.microsoft.com/office/drawing/2014/main" id="{A3566953-ABED-AA42-A4B5-7D91C8EB7780}"/>
                </a:ext>
              </a:extLst>
            </p:cNvPr>
            <p:cNvCxnSpPr/>
            <p:nvPr/>
          </p:nvCxnSpPr>
          <p:spPr>
            <a:xfrm>
              <a:off x="4975507" y="2475605"/>
              <a:ext cx="5463895" cy="0"/>
            </a:xfrm>
            <a:prstGeom prst="line">
              <a:avLst/>
            </a:prstGeom>
            <a:noFill/>
            <a:ln w="28575" cap="flat" cmpd="sng" algn="ctr">
              <a:solidFill>
                <a:sysClr val="windowText" lastClr="000000"/>
              </a:solidFill>
              <a:prstDash val="solid"/>
              <a:headEnd type="oval" w="med" len="med"/>
              <a:tailEnd type="triangle" w="lg" len="lg"/>
            </a:ln>
            <a:effectLst/>
          </p:spPr>
        </p:cxnSp>
        <p:cxnSp>
          <p:nvCxnSpPr>
            <p:cNvPr id="11" name="Straight Connector 10">
              <a:extLst>
                <a:ext uri="{FF2B5EF4-FFF2-40B4-BE49-F238E27FC236}">
                  <a16:creationId xmlns:a16="http://schemas.microsoft.com/office/drawing/2014/main" id="{97D10BAB-F64F-904A-8D96-3B658030487F}"/>
                </a:ext>
              </a:extLst>
            </p:cNvPr>
            <p:cNvCxnSpPr/>
            <p:nvPr/>
          </p:nvCxnSpPr>
          <p:spPr>
            <a:xfrm flipH="1">
              <a:off x="4038600" y="2493723"/>
              <a:ext cx="608" cy="859079"/>
            </a:xfrm>
            <a:prstGeom prst="line">
              <a:avLst/>
            </a:prstGeom>
            <a:noFill/>
            <a:ln w="9525" cap="flat" cmpd="sng" algn="ctr">
              <a:solidFill>
                <a:srgbClr val="475A8D">
                  <a:lumMod val="50000"/>
                </a:srgbClr>
              </a:solidFill>
              <a:prstDash val="dash"/>
            </a:ln>
            <a:effectLst/>
          </p:spPr>
        </p:cxnSp>
        <p:sp>
          <p:nvSpPr>
            <p:cNvPr id="12" name="TextBox 11">
              <a:extLst>
                <a:ext uri="{FF2B5EF4-FFF2-40B4-BE49-F238E27FC236}">
                  <a16:creationId xmlns:a16="http://schemas.microsoft.com/office/drawing/2014/main" id="{3AA59F25-0469-374F-99AA-D1C534CE7CBF}"/>
                </a:ext>
              </a:extLst>
            </p:cNvPr>
            <p:cNvSpPr txBox="1"/>
            <p:nvPr/>
          </p:nvSpPr>
          <p:spPr>
            <a:xfrm rot="19467447">
              <a:off x="3896591" y="1811076"/>
              <a:ext cx="981679"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30 hours</a:t>
              </a:r>
            </a:p>
          </p:txBody>
        </p:sp>
        <p:cxnSp>
          <p:nvCxnSpPr>
            <p:cNvPr id="13" name="Straight Connector 12">
              <a:extLst>
                <a:ext uri="{FF2B5EF4-FFF2-40B4-BE49-F238E27FC236}">
                  <a16:creationId xmlns:a16="http://schemas.microsoft.com/office/drawing/2014/main" id="{1BC0C3D7-B86B-3446-9D1D-3C81065A8DFE}"/>
                </a:ext>
              </a:extLst>
            </p:cNvPr>
            <p:cNvCxnSpPr/>
            <p:nvPr/>
          </p:nvCxnSpPr>
          <p:spPr>
            <a:xfrm flipV="1">
              <a:off x="9815851" y="2493723"/>
              <a:ext cx="0" cy="2230679"/>
            </a:xfrm>
            <a:prstGeom prst="line">
              <a:avLst/>
            </a:prstGeom>
            <a:noFill/>
            <a:ln w="9525" cap="flat" cmpd="sng" algn="ctr">
              <a:solidFill>
                <a:srgbClr val="475A8D">
                  <a:lumMod val="50000"/>
                </a:srgbClr>
              </a:solidFill>
              <a:prstDash val="solid"/>
              <a:headEnd type="none" w="med" len="med"/>
              <a:tailEnd type="none" w="med" len="med"/>
            </a:ln>
            <a:effectLst/>
          </p:spPr>
        </p:cxnSp>
        <p:cxnSp>
          <p:nvCxnSpPr>
            <p:cNvPr id="14" name="Straight Connector 13">
              <a:extLst>
                <a:ext uri="{FF2B5EF4-FFF2-40B4-BE49-F238E27FC236}">
                  <a16:creationId xmlns:a16="http://schemas.microsoft.com/office/drawing/2014/main" id="{644A883D-6D06-B649-A65F-52B9B07EF4B9}"/>
                </a:ext>
              </a:extLst>
            </p:cNvPr>
            <p:cNvCxnSpPr/>
            <p:nvPr/>
          </p:nvCxnSpPr>
          <p:spPr>
            <a:xfrm>
              <a:off x="6263247" y="2420399"/>
              <a:ext cx="0" cy="182880"/>
            </a:xfrm>
            <a:prstGeom prst="line">
              <a:avLst/>
            </a:prstGeom>
            <a:noFill/>
            <a:ln w="28575" cap="flat" cmpd="sng" algn="ctr">
              <a:solidFill>
                <a:sysClr val="windowText" lastClr="000000"/>
              </a:solidFill>
              <a:prstDash val="solid"/>
            </a:ln>
            <a:effectLst/>
          </p:spPr>
        </p:cxnSp>
        <p:cxnSp>
          <p:nvCxnSpPr>
            <p:cNvPr id="15" name="Straight Connector 14">
              <a:extLst>
                <a:ext uri="{FF2B5EF4-FFF2-40B4-BE49-F238E27FC236}">
                  <a16:creationId xmlns:a16="http://schemas.microsoft.com/office/drawing/2014/main" id="{0A4013FD-C1FF-7D42-A8E3-1D66750C0E05}"/>
                </a:ext>
              </a:extLst>
            </p:cNvPr>
            <p:cNvCxnSpPr/>
            <p:nvPr/>
          </p:nvCxnSpPr>
          <p:spPr>
            <a:xfrm>
              <a:off x="7526024" y="2420399"/>
              <a:ext cx="0" cy="182880"/>
            </a:xfrm>
            <a:prstGeom prst="line">
              <a:avLst/>
            </a:prstGeom>
            <a:noFill/>
            <a:ln w="28575" cap="flat" cmpd="sng" algn="ctr">
              <a:solidFill>
                <a:sysClr val="windowText" lastClr="000000"/>
              </a:solidFill>
              <a:prstDash val="solid"/>
            </a:ln>
            <a:effectLst/>
          </p:spPr>
        </p:cxnSp>
        <p:cxnSp>
          <p:nvCxnSpPr>
            <p:cNvPr id="16" name="Straight Connector 15">
              <a:extLst>
                <a:ext uri="{FF2B5EF4-FFF2-40B4-BE49-F238E27FC236}">
                  <a16:creationId xmlns:a16="http://schemas.microsoft.com/office/drawing/2014/main" id="{9B78053E-3BDA-A34E-961D-31417F4D52A2}"/>
                </a:ext>
              </a:extLst>
            </p:cNvPr>
            <p:cNvCxnSpPr/>
            <p:nvPr/>
          </p:nvCxnSpPr>
          <p:spPr>
            <a:xfrm>
              <a:off x="8788803" y="2420399"/>
              <a:ext cx="0" cy="182880"/>
            </a:xfrm>
            <a:prstGeom prst="line">
              <a:avLst/>
            </a:prstGeom>
            <a:noFill/>
            <a:ln w="28575" cap="flat" cmpd="sng" algn="ctr">
              <a:solidFill>
                <a:sysClr val="windowText" lastClr="000000"/>
              </a:solidFill>
              <a:prstDash val="solid"/>
            </a:ln>
            <a:effectLst/>
          </p:spPr>
        </p:cxnSp>
        <p:cxnSp>
          <p:nvCxnSpPr>
            <p:cNvPr id="17" name="Straight Connector 16">
              <a:extLst>
                <a:ext uri="{FF2B5EF4-FFF2-40B4-BE49-F238E27FC236}">
                  <a16:creationId xmlns:a16="http://schemas.microsoft.com/office/drawing/2014/main" id="{9F8B4FB0-10FF-8746-9B87-A87762F32895}"/>
                </a:ext>
              </a:extLst>
            </p:cNvPr>
            <p:cNvCxnSpPr/>
            <p:nvPr/>
          </p:nvCxnSpPr>
          <p:spPr>
            <a:xfrm>
              <a:off x="10051580" y="2420399"/>
              <a:ext cx="0" cy="182880"/>
            </a:xfrm>
            <a:prstGeom prst="line">
              <a:avLst/>
            </a:prstGeom>
            <a:noFill/>
            <a:ln w="28575"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E1053A76-7AC7-904E-8D8B-15402B8CB110}"/>
                </a:ext>
              </a:extLst>
            </p:cNvPr>
            <p:cNvCxnSpPr/>
            <p:nvPr/>
          </p:nvCxnSpPr>
          <p:spPr>
            <a:xfrm flipV="1">
              <a:off x="6858000" y="2475607"/>
              <a:ext cx="0" cy="820045"/>
            </a:xfrm>
            <a:prstGeom prst="line">
              <a:avLst/>
            </a:prstGeom>
            <a:noFill/>
            <a:ln w="9525" cap="flat" cmpd="sng" algn="ctr">
              <a:solidFill>
                <a:srgbClr val="475A8D">
                  <a:lumMod val="50000"/>
                </a:srgbClr>
              </a:solidFill>
              <a:prstDash val="lgDash"/>
              <a:headEnd type="none" w="med" len="med"/>
              <a:tailEnd type="none" w="med" len="med"/>
            </a:ln>
            <a:effectLst/>
          </p:spPr>
        </p:cxnSp>
        <p:sp>
          <p:nvSpPr>
            <p:cNvPr id="19" name="TextBox 18">
              <a:extLst>
                <a:ext uri="{FF2B5EF4-FFF2-40B4-BE49-F238E27FC236}">
                  <a16:creationId xmlns:a16="http://schemas.microsoft.com/office/drawing/2014/main" id="{53721855-B8CD-8B4F-A75A-2AB5D99C90AF}"/>
                </a:ext>
              </a:extLst>
            </p:cNvPr>
            <p:cNvSpPr txBox="1"/>
            <p:nvPr/>
          </p:nvSpPr>
          <p:spPr>
            <a:xfrm>
              <a:off x="7696200" y="4724400"/>
              <a:ext cx="2856038" cy="369332"/>
            </a:xfrm>
            <a:prstGeom prst="rect">
              <a:avLst/>
            </a:prstGeom>
            <a:noFill/>
          </p:spPr>
          <p:txBody>
            <a:bodyPr wrap="none" rtlCol="0">
              <a:spAutoFit/>
            </a:bodyPr>
            <a:lstStyle/>
            <a:p>
              <a:r>
                <a:rPr lang="en-US" b="1" dirty="0">
                  <a:solidFill>
                    <a:srgbClr val="C00000"/>
                  </a:solidFill>
                  <a:latin typeface="Calibri Light" panose="020F0302020204030204" pitchFamily="34" charset="0"/>
                  <a:cs typeface="Calibri Light" panose="020F0302020204030204" pitchFamily="34" charset="0"/>
                </a:rPr>
                <a:t>HIV detected in blood plasma</a:t>
              </a:r>
            </a:p>
          </p:txBody>
        </p:sp>
        <p:sp>
          <p:nvSpPr>
            <p:cNvPr id="20" name="TextBox 19">
              <a:extLst>
                <a:ext uri="{FF2B5EF4-FFF2-40B4-BE49-F238E27FC236}">
                  <a16:creationId xmlns:a16="http://schemas.microsoft.com/office/drawing/2014/main" id="{98BFB12C-BB8E-4949-BEFC-96D3E7B5D77B}"/>
                </a:ext>
              </a:extLst>
            </p:cNvPr>
            <p:cNvSpPr txBox="1"/>
            <p:nvPr/>
          </p:nvSpPr>
          <p:spPr>
            <a:xfrm rot="19440000">
              <a:off x="2795110" y="1764914"/>
              <a:ext cx="911019" cy="461665"/>
            </a:xfrm>
            <a:prstGeom prst="rect">
              <a:avLst/>
            </a:prstGeom>
            <a:noFill/>
          </p:spPr>
          <p:txBody>
            <a:bodyPr wrap="none" rtlCol="0">
              <a:spAutoFit/>
            </a:bodyPr>
            <a:lstStyle/>
            <a:p>
              <a:r>
                <a:rPr lang="en-US" sz="2400" b="1" dirty="0">
                  <a:solidFill>
                    <a:prstClr val="black"/>
                  </a:solidFill>
                  <a:latin typeface="Calibri Light" panose="020F0302020204030204" pitchFamily="34" charset="0"/>
                  <a:cs typeface="Calibri Light" panose="020F0302020204030204" pitchFamily="34" charset="0"/>
                </a:rPr>
                <a:t>BIRTH</a:t>
              </a:r>
            </a:p>
          </p:txBody>
        </p:sp>
        <p:sp>
          <p:nvSpPr>
            <p:cNvPr id="21" name="TextBox 20">
              <a:extLst>
                <a:ext uri="{FF2B5EF4-FFF2-40B4-BE49-F238E27FC236}">
                  <a16:creationId xmlns:a16="http://schemas.microsoft.com/office/drawing/2014/main" id="{8DDCE266-5B78-1643-889F-972F8A87E7A9}"/>
                </a:ext>
              </a:extLst>
            </p:cNvPr>
            <p:cNvSpPr txBox="1"/>
            <p:nvPr/>
          </p:nvSpPr>
          <p:spPr>
            <a:xfrm rot="19440000">
              <a:off x="6583558" y="1811076"/>
              <a:ext cx="1158651"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18 months</a:t>
              </a:r>
            </a:p>
          </p:txBody>
        </p:sp>
        <p:sp>
          <p:nvSpPr>
            <p:cNvPr id="22" name="TextBox 21">
              <a:extLst>
                <a:ext uri="{FF2B5EF4-FFF2-40B4-BE49-F238E27FC236}">
                  <a16:creationId xmlns:a16="http://schemas.microsoft.com/office/drawing/2014/main" id="{92DF51FC-D773-E24B-B61B-566CA3BE703A}"/>
                </a:ext>
              </a:extLst>
            </p:cNvPr>
            <p:cNvSpPr txBox="1"/>
            <p:nvPr/>
          </p:nvSpPr>
          <p:spPr>
            <a:xfrm>
              <a:off x="3935871" y="3295649"/>
              <a:ext cx="1185902" cy="369332"/>
            </a:xfrm>
            <a:prstGeom prst="rect">
              <a:avLst/>
            </a:prstGeom>
            <a:noFill/>
          </p:spPr>
          <p:txBody>
            <a:bodyPr wrap="none" rtlCol="0">
              <a:spAutoFit/>
            </a:bodyPr>
            <a:lstStyle/>
            <a:p>
              <a:r>
                <a:rPr lang="en-US" b="1" dirty="0">
                  <a:solidFill>
                    <a:srgbClr val="0070C0"/>
                  </a:solidFill>
                  <a:latin typeface="Calibri Light" panose="020F0302020204030204" pitchFamily="34" charset="0"/>
                  <a:cs typeface="Calibri Light" panose="020F0302020204030204" pitchFamily="34" charset="0"/>
                </a:rPr>
                <a:t>Begins ART</a:t>
              </a:r>
            </a:p>
          </p:txBody>
        </p:sp>
        <p:sp>
          <p:nvSpPr>
            <p:cNvPr id="23" name="TextBox 22">
              <a:extLst>
                <a:ext uri="{FF2B5EF4-FFF2-40B4-BE49-F238E27FC236}">
                  <a16:creationId xmlns:a16="http://schemas.microsoft.com/office/drawing/2014/main" id="{D331F0D2-5815-7246-9586-8CB61EBE063C}"/>
                </a:ext>
              </a:extLst>
            </p:cNvPr>
            <p:cNvSpPr txBox="1"/>
            <p:nvPr/>
          </p:nvSpPr>
          <p:spPr>
            <a:xfrm>
              <a:off x="5867402" y="3295649"/>
              <a:ext cx="1087927" cy="369332"/>
            </a:xfrm>
            <a:prstGeom prst="rect">
              <a:avLst/>
            </a:prstGeom>
            <a:noFill/>
          </p:spPr>
          <p:txBody>
            <a:bodyPr wrap="none" rtlCol="0">
              <a:spAutoFit/>
            </a:bodyPr>
            <a:lstStyle/>
            <a:p>
              <a:r>
                <a:rPr lang="en-US" b="1" dirty="0">
                  <a:solidFill>
                    <a:srgbClr val="0070C0"/>
                  </a:solidFill>
                  <a:latin typeface="Calibri Light" panose="020F0302020204030204" pitchFamily="34" charset="0"/>
                  <a:cs typeface="Calibri Light" panose="020F0302020204030204" pitchFamily="34" charset="0"/>
                </a:rPr>
                <a:t>Stops ART</a:t>
              </a:r>
            </a:p>
          </p:txBody>
        </p:sp>
        <p:sp>
          <p:nvSpPr>
            <p:cNvPr id="24" name="TextBox 23">
              <a:extLst>
                <a:ext uri="{FF2B5EF4-FFF2-40B4-BE49-F238E27FC236}">
                  <a16:creationId xmlns:a16="http://schemas.microsoft.com/office/drawing/2014/main" id="{1311D88D-272C-F240-9B0B-1BD80F2A2210}"/>
                </a:ext>
              </a:extLst>
            </p:cNvPr>
            <p:cNvSpPr txBox="1"/>
            <p:nvPr/>
          </p:nvSpPr>
          <p:spPr>
            <a:xfrm rot="19440000">
              <a:off x="9493335" y="1811076"/>
              <a:ext cx="1158651"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46 months</a:t>
              </a:r>
            </a:p>
          </p:txBody>
        </p:sp>
        <p:cxnSp>
          <p:nvCxnSpPr>
            <p:cNvPr id="25" name="Straight Connector 24">
              <a:extLst>
                <a:ext uri="{FF2B5EF4-FFF2-40B4-BE49-F238E27FC236}">
                  <a16:creationId xmlns:a16="http://schemas.microsoft.com/office/drawing/2014/main" id="{BACE0568-1968-224F-AA12-205DCB8E5AFB}"/>
                </a:ext>
              </a:extLst>
            </p:cNvPr>
            <p:cNvCxnSpPr/>
            <p:nvPr/>
          </p:nvCxnSpPr>
          <p:spPr>
            <a:xfrm flipH="1" flipV="1">
              <a:off x="7391402" y="2484452"/>
              <a:ext cx="13951" cy="1754175"/>
            </a:xfrm>
            <a:prstGeom prst="line">
              <a:avLst/>
            </a:prstGeom>
            <a:noFill/>
            <a:ln w="9525" cap="flat" cmpd="sng" algn="ctr">
              <a:solidFill>
                <a:srgbClr val="475A8D">
                  <a:lumMod val="50000"/>
                </a:srgbClr>
              </a:solidFill>
              <a:prstDash val="solid"/>
              <a:headEnd type="none" w="med" len="med"/>
              <a:tailEnd type="none" w="med" len="med"/>
            </a:ln>
            <a:effectLst/>
          </p:spPr>
        </p:cxnSp>
        <p:sp>
          <p:nvSpPr>
            <p:cNvPr id="26" name="TextBox 25">
              <a:extLst>
                <a:ext uri="{FF2B5EF4-FFF2-40B4-BE49-F238E27FC236}">
                  <a16:creationId xmlns:a16="http://schemas.microsoft.com/office/drawing/2014/main" id="{D2645D6D-B672-984B-A2AF-E78DD8A1D515}"/>
                </a:ext>
              </a:extLst>
            </p:cNvPr>
            <p:cNvSpPr txBox="1"/>
            <p:nvPr/>
          </p:nvSpPr>
          <p:spPr>
            <a:xfrm>
              <a:off x="3564174" y="2710012"/>
              <a:ext cx="3170227" cy="369332"/>
            </a:xfrm>
            <a:prstGeom prst="rect">
              <a:avLst/>
            </a:prstGeom>
            <a:noFill/>
          </p:spPr>
          <p:txBody>
            <a:bodyPr wrap="none" rtlCol="0">
              <a:spAutoFit/>
            </a:bodyPr>
            <a:lstStyle/>
            <a:p>
              <a:r>
                <a:rPr lang="en-US" b="1" dirty="0">
                  <a:solidFill>
                    <a:srgbClr val="C00000"/>
                  </a:solidFill>
                  <a:latin typeface="Calibri Light" panose="020F0302020204030204" pitchFamily="34" charset="0"/>
                  <a:cs typeface="Calibri Light" panose="020F0302020204030204" pitchFamily="34" charset="0"/>
                </a:rPr>
                <a:t>No HIV detected in blood plasma</a:t>
              </a:r>
            </a:p>
          </p:txBody>
        </p:sp>
        <p:sp>
          <p:nvSpPr>
            <p:cNvPr id="27" name="TextBox 26">
              <a:extLst>
                <a:ext uri="{FF2B5EF4-FFF2-40B4-BE49-F238E27FC236}">
                  <a16:creationId xmlns:a16="http://schemas.microsoft.com/office/drawing/2014/main" id="{37DBE331-BB30-B148-A8D8-2DE0F9E5F3F3}"/>
                </a:ext>
              </a:extLst>
            </p:cNvPr>
            <p:cNvSpPr txBox="1"/>
            <p:nvPr/>
          </p:nvSpPr>
          <p:spPr>
            <a:xfrm rot="19440000">
              <a:off x="7138172" y="1837298"/>
              <a:ext cx="1158651" cy="369332"/>
            </a:xfrm>
            <a:prstGeom prst="rect">
              <a:avLst/>
            </a:prstGeom>
            <a:noFill/>
          </p:spPr>
          <p:txBody>
            <a:bodyPr wrap="none" rtlCol="0">
              <a:spAutoFit/>
            </a:bodyPr>
            <a:lstStyle/>
            <a:p>
              <a:r>
                <a:rPr lang="en-US" b="1" dirty="0">
                  <a:solidFill>
                    <a:prstClr val="black"/>
                  </a:solidFill>
                  <a:latin typeface="Calibri Light" panose="020F0302020204030204" pitchFamily="34" charset="0"/>
                  <a:cs typeface="Calibri Light" panose="020F0302020204030204" pitchFamily="34" charset="0"/>
                </a:rPr>
                <a:t>23 months</a:t>
              </a:r>
            </a:p>
          </p:txBody>
        </p:sp>
        <p:cxnSp>
          <p:nvCxnSpPr>
            <p:cNvPr id="28" name="Straight Connector 27">
              <a:extLst>
                <a:ext uri="{FF2B5EF4-FFF2-40B4-BE49-F238E27FC236}">
                  <a16:creationId xmlns:a16="http://schemas.microsoft.com/office/drawing/2014/main" id="{91B02265-5C97-6C41-A5CE-5A491B8AB170}"/>
                </a:ext>
              </a:extLst>
            </p:cNvPr>
            <p:cNvCxnSpPr/>
            <p:nvPr/>
          </p:nvCxnSpPr>
          <p:spPr>
            <a:xfrm flipV="1">
              <a:off x="3190935" y="2484452"/>
              <a:ext cx="0" cy="2230679"/>
            </a:xfrm>
            <a:prstGeom prst="line">
              <a:avLst/>
            </a:prstGeom>
            <a:noFill/>
            <a:ln w="9525" cap="flat" cmpd="sng" algn="ctr">
              <a:solidFill>
                <a:srgbClr val="475A8D">
                  <a:lumMod val="50000"/>
                </a:srgbClr>
              </a:solidFill>
              <a:prstDash val="solid"/>
              <a:headEnd type="none" w="med" len="med"/>
              <a:tailEnd type="none" w="med" len="med"/>
            </a:ln>
            <a:effectLst/>
          </p:spPr>
        </p:cxnSp>
        <p:sp>
          <p:nvSpPr>
            <p:cNvPr id="29" name="TextBox 28">
              <a:extLst>
                <a:ext uri="{FF2B5EF4-FFF2-40B4-BE49-F238E27FC236}">
                  <a16:creationId xmlns:a16="http://schemas.microsoft.com/office/drawing/2014/main" id="{8782ABA1-755F-3A47-8A89-1EFDF58F10E4}"/>
                </a:ext>
              </a:extLst>
            </p:cNvPr>
            <p:cNvSpPr txBox="1"/>
            <p:nvPr/>
          </p:nvSpPr>
          <p:spPr>
            <a:xfrm>
              <a:off x="2497231" y="4736071"/>
              <a:ext cx="2449067" cy="646331"/>
            </a:xfrm>
            <a:prstGeom prst="rect">
              <a:avLst/>
            </a:prstGeom>
            <a:noFill/>
          </p:spPr>
          <p:txBody>
            <a:bodyPr wrap="none" rtlCol="0">
              <a:spAutoFit/>
            </a:bodyPr>
            <a:lstStyle/>
            <a:p>
              <a:pPr algn="ctr"/>
              <a:r>
                <a:rPr lang="en-US" b="1" dirty="0">
                  <a:solidFill>
                    <a:srgbClr val="C00000"/>
                  </a:solidFill>
                  <a:latin typeface="Calibri Light" panose="020F0302020204030204" pitchFamily="34" charset="0"/>
                  <a:cs typeface="Calibri Light" panose="020F0302020204030204" pitchFamily="34" charset="0"/>
                </a:rPr>
                <a:t>HIV detected in blood</a:t>
              </a:r>
            </a:p>
            <a:p>
              <a:pPr algn="ctr"/>
              <a:r>
                <a:rPr lang="en-US" b="1" dirty="0">
                  <a:solidFill>
                    <a:srgbClr val="C00000"/>
                  </a:solidFill>
                  <a:latin typeface="Calibri Light" panose="020F0302020204030204" pitchFamily="34" charset="0"/>
                  <a:cs typeface="Calibri Light" panose="020F0302020204030204" pitchFamily="34" charset="0"/>
                </a:rPr>
                <a:t>at 2 separate time points</a:t>
              </a:r>
            </a:p>
          </p:txBody>
        </p:sp>
        <p:cxnSp>
          <p:nvCxnSpPr>
            <p:cNvPr id="30" name="Straight Connector 29">
              <a:extLst>
                <a:ext uri="{FF2B5EF4-FFF2-40B4-BE49-F238E27FC236}">
                  <a16:creationId xmlns:a16="http://schemas.microsoft.com/office/drawing/2014/main" id="{C0E31640-3375-1A48-9B83-E4B1D5C34FEC}"/>
                </a:ext>
              </a:extLst>
            </p:cNvPr>
            <p:cNvCxnSpPr/>
            <p:nvPr/>
          </p:nvCxnSpPr>
          <p:spPr>
            <a:xfrm flipV="1">
              <a:off x="3823025" y="2475607"/>
              <a:ext cx="0" cy="2230679"/>
            </a:xfrm>
            <a:prstGeom prst="line">
              <a:avLst/>
            </a:prstGeom>
            <a:noFill/>
            <a:ln w="9525" cap="flat" cmpd="sng" algn="ctr">
              <a:solidFill>
                <a:srgbClr val="475A8D">
                  <a:lumMod val="50000"/>
                </a:srgbClr>
              </a:solidFill>
              <a:prstDash val="solid"/>
              <a:headEnd type="none" w="med" len="med"/>
              <a:tailEnd type="none" w="med" len="med"/>
            </a:ln>
            <a:effectLst/>
          </p:spPr>
        </p:cxnSp>
      </p:grpSp>
      <p:sp>
        <p:nvSpPr>
          <p:cNvPr id="31" name="TextBox 30">
            <a:extLst>
              <a:ext uri="{FF2B5EF4-FFF2-40B4-BE49-F238E27FC236}">
                <a16:creationId xmlns:a16="http://schemas.microsoft.com/office/drawing/2014/main" id="{859A15A3-A5CF-DA49-B175-1E0DA38D71FB}"/>
              </a:ext>
            </a:extLst>
          </p:cNvPr>
          <p:cNvSpPr txBox="1"/>
          <p:nvPr/>
        </p:nvSpPr>
        <p:spPr>
          <a:xfrm>
            <a:off x="7037453" y="6532008"/>
            <a:ext cx="4093424" cy="246221"/>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Persaud et al 2013 NEJM; </a:t>
            </a:r>
            <a:r>
              <a:rPr lang="en-US" sz="1000" dirty="0" err="1">
                <a:solidFill>
                  <a:schemeClr val="bg1">
                    <a:lumMod val="65000"/>
                  </a:schemeClr>
                </a:solidFill>
                <a:latin typeface="Gill Sans MT" panose="020B0502020104020203" pitchFamily="34" charset="77"/>
                <a:cs typeface="Calibri Light" panose="020F0302020204030204" pitchFamily="34" charset="0"/>
              </a:rPr>
              <a:t>Luzuriaga</a:t>
            </a:r>
            <a:r>
              <a:rPr lang="en-US" sz="1000" dirty="0">
                <a:solidFill>
                  <a:schemeClr val="bg1">
                    <a:lumMod val="65000"/>
                  </a:schemeClr>
                </a:solidFill>
                <a:latin typeface="Gill Sans MT" panose="020B0502020104020203" pitchFamily="34" charset="77"/>
                <a:cs typeface="Calibri Light" panose="020F0302020204030204" pitchFamily="34" charset="0"/>
              </a:rPr>
              <a:t> et al  2015 NEJM</a:t>
            </a:r>
          </a:p>
        </p:txBody>
      </p:sp>
      <p:pic>
        <p:nvPicPr>
          <p:cNvPr id="35" name="Picture 34">
            <a:extLst>
              <a:ext uri="{FF2B5EF4-FFF2-40B4-BE49-F238E27FC236}">
                <a16:creationId xmlns:a16="http://schemas.microsoft.com/office/drawing/2014/main" id="{8D71BDF7-CA8E-4A4B-9C8E-A6C6616113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382" y="47650"/>
            <a:ext cx="1873952" cy="1632420"/>
          </a:xfrm>
          <a:prstGeom prst="rect">
            <a:avLst/>
          </a:prstGeom>
        </p:spPr>
      </p:pic>
      <p:grpSp>
        <p:nvGrpSpPr>
          <p:cNvPr id="40" name="Group 39">
            <a:extLst>
              <a:ext uri="{FF2B5EF4-FFF2-40B4-BE49-F238E27FC236}">
                <a16:creationId xmlns:a16="http://schemas.microsoft.com/office/drawing/2014/main" id="{65ABC6CA-7878-B146-8F5E-8C3592C7FAF8}"/>
              </a:ext>
            </a:extLst>
          </p:cNvPr>
          <p:cNvGrpSpPr/>
          <p:nvPr/>
        </p:nvGrpSpPr>
        <p:grpSpPr>
          <a:xfrm>
            <a:off x="653312" y="1207788"/>
            <a:ext cx="10500655" cy="5082509"/>
            <a:chOff x="653312" y="1207788"/>
            <a:chExt cx="10500655" cy="5082509"/>
          </a:xfrm>
        </p:grpSpPr>
        <p:pic>
          <p:nvPicPr>
            <p:cNvPr id="33" name="Picture 32">
              <a:extLst>
                <a:ext uri="{FF2B5EF4-FFF2-40B4-BE49-F238E27FC236}">
                  <a16:creationId xmlns:a16="http://schemas.microsoft.com/office/drawing/2014/main" id="{B6DAEDDC-CDF1-5D42-BBCC-D92E223089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312" y="1207788"/>
              <a:ext cx="10500655" cy="5082509"/>
            </a:xfrm>
            <a:prstGeom prst="rect">
              <a:avLst/>
            </a:prstGeom>
          </p:spPr>
        </p:pic>
        <p:pic>
          <p:nvPicPr>
            <p:cNvPr id="38" name="Picture 37">
              <a:extLst>
                <a:ext uri="{FF2B5EF4-FFF2-40B4-BE49-F238E27FC236}">
                  <a16:creationId xmlns:a16="http://schemas.microsoft.com/office/drawing/2014/main" id="{1279871E-C541-104F-B970-90344725CC2D}"/>
                </a:ext>
              </a:extLst>
            </p:cNvPr>
            <p:cNvPicPr>
              <a:picLocks noChangeAspect="1"/>
            </p:cNvPicPr>
            <p:nvPr/>
          </p:nvPicPr>
          <p:blipFill>
            <a:blip r:embed="rId5" cstate="email">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1086808" flipH="1">
              <a:off x="7466485" y="3477403"/>
              <a:ext cx="2013066" cy="1933000"/>
            </a:xfrm>
            <a:prstGeom prst="rect">
              <a:avLst/>
            </a:prstGeom>
          </p:spPr>
        </p:pic>
      </p:grpSp>
    </p:spTree>
    <p:extLst>
      <p:ext uri="{BB962C8B-B14F-4D97-AF65-F5344CB8AC3E}">
        <p14:creationId xmlns:p14="http://schemas.microsoft.com/office/powerpoint/2010/main" val="408188593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1ED6CD-94D7-C845-934D-5AE83AC2E201}"/>
              </a:ext>
            </a:extLst>
          </p:cNvPr>
          <p:cNvSpPr>
            <a:spLocks noGrp="1"/>
          </p:cNvSpPr>
          <p:nvPr>
            <p:ph type="body" idx="1"/>
          </p:nvPr>
        </p:nvSpPr>
        <p:spPr>
          <a:xfrm>
            <a:off x="0" y="2826327"/>
            <a:ext cx="12192000" cy="3263323"/>
          </a:xfrm>
        </p:spPr>
        <p:txBody>
          <a:bodyPr/>
          <a:lstStyle/>
          <a:p>
            <a:endParaRPr lang="en-US" dirty="0"/>
          </a:p>
        </p:txBody>
      </p:sp>
      <p:sp>
        <p:nvSpPr>
          <p:cNvPr id="2" name="Title 1">
            <a:extLst>
              <a:ext uri="{FF2B5EF4-FFF2-40B4-BE49-F238E27FC236}">
                <a16:creationId xmlns:a16="http://schemas.microsoft.com/office/drawing/2014/main" id="{7A09DDD2-AA76-FF4C-A181-C5DD08260476}"/>
              </a:ext>
            </a:extLst>
          </p:cNvPr>
          <p:cNvSpPr>
            <a:spLocks noGrp="1"/>
          </p:cNvSpPr>
          <p:nvPr>
            <p:ph type="title"/>
          </p:nvPr>
        </p:nvSpPr>
        <p:spPr/>
        <p:txBody>
          <a:bodyPr/>
          <a:lstStyle/>
          <a:p>
            <a:r>
              <a:rPr lang="en-US" dirty="0"/>
              <a:t>  Draining the ‘reservoir’</a:t>
            </a:r>
          </a:p>
        </p:txBody>
      </p:sp>
      <p:grpSp>
        <p:nvGrpSpPr>
          <p:cNvPr id="4" name="Group 3">
            <a:extLst>
              <a:ext uri="{FF2B5EF4-FFF2-40B4-BE49-F238E27FC236}">
                <a16:creationId xmlns:a16="http://schemas.microsoft.com/office/drawing/2014/main" id="{7D66182B-971D-9444-AFBD-A0C23319B1E1}"/>
              </a:ext>
            </a:extLst>
          </p:cNvPr>
          <p:cNvGrpSpPr/>
          <p:nvPr/>
        </p:nvGrpSpPr>
        <p:grpSpPr>
          <a:xfrm rot="1864073">
            <a:off x="7704026" y="2283955"/>
            <a:ext cx="4052406" cy="2788499"/>
            <a:chOff x="-2189816" y="-243454"/>
            <a:chExt cx="4052406" cy="2788499"/>
          </a:xfrm>
        </p:grpSpPr>
        <p:pic>
          <p:nvPicPr>
            <p:cNvPr id="5" name="Picture 4">
              <a:extLst>
                <a:ext uri="{FF2B5EF4-FFF2-40B4-BE49-F238E27FC236}">
                  <a16:creationId xmlns:a16="http://schemas.microsoft.com/office/drawing/2014/main" id="{718E5C0E-3E5F-4243-AB89-DB3251606D5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6" name="Group 5">
              <a:extLst>
                <a:ext uri="{FF2B5EF4-FFF2-40B4-BE49-F238E27FC236}">
                  <a16:creationId xmlns:a16="http://schemas.microsoft.com/office/drawing/2014/main" id="{BE1D72D1-0499-3F44-9062-B620D6124DA1}"/>
                </a:ext>
              </a:extLst>
            </p:cNvPr>
            <p:cNvGrpSpPr/>
            <p:nvPr/>
          </p:nvGrpSpPr>
          <p:grpSpPr>
            <a:xfrm>
              <a:off x="-1398946" y="-243454"/>
              <a:ext cx="3261536" cy="2788499"/>
              <a:chOff x="-2083169" y="-223123"/>
              <a:chExt cx="3261536" cy="2788499"/>
            </a:xfrm>
          </p:grpSpPr>
          <p:pic>
            <p:nvPicPr>
              <p:cNvPr id="7" name="Picture 6">
                <a:extLst>
                  <a:ext uri="{FF2B5EF4-FFF2-40B4-BE49-F238E27FC236}">
                    <a16:creationId xmlns:a16="http://schemas.microsoft.com/office/drawing/2014/main" id="{2A31D6DC-1FC1-A04B-B0F7-59CF6B316911}"/>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21051" y="1408060"/>
                <a:ext cx="1143000" cy="1171632"/>
              </a:xfrm>
              <a:prstGeom prst="rect">
                <a:avLst/>
              </a:prstGeom>
            </p:spPr>
          </p:pic>
          <p:pic>
            <p:nvPicPr>
              <p:cNvPr id="8" name="Picture 7">
                <a:extLst>
                  <a:ext uri="{FF2B5EF4-FFF2-40B4-BE49-F238E27FC236}">
                    <a16:creationId xmlns:a16="http://schemas.microsoft.com/office/drawing/2014/main" id="{4D7DF8EB-DB2F-6C4C-8191-81CCC7D6DB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grpSp>
        <p:nvGrpSpPr>
          <p:cNvPr id="11" name="Group 10">
            <a:extLst>
              <a:ext uri="{FF2B5EF4-FFF2-40B4-BE49-F238E27FC236}">
                <a16:creationId xmlns:a16="http://schemas.microsoft.com/office/drawing/2014/main" id="{7F401A5A-8F2E-DF44-ACD1-92964F10F094}"/>
              </a:ext>
            </a:extLst>
          </p:cNvPr>
          <p:cNvGrpSpPr/>
          <p:nvPr/>
        </p:nvGrpSpPr>
        <p:grpSpPr>
          <a:xfrm rot="19314844">
            <a:off x="783266" y="2095387"/>
            <a:ext cx="2313506" cy="1259311"/>
            <a:chOff x="-2003139" y="-115099"/>
            <a:chExt cx="2313506" cy="1259311"/>
          </a:xfrm>
        </p:grpSpPr>
        <p:pic>
          <p:nvPicPr>
            <p:cNvPr id="12" name="Picture 11">
              <a:extLst>
                <a:ext uri="{FF2B5EF4-FFF2-40B4-BE49-F238E27FC236}">
                  <a16:creationId xmlns:a16="http://schemas.microsoft.com/office/drawing/2014/main" id="{475EFE43-D7A6-EA48-B4CA-7ED39371C417}"/>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46949" y="-13104"/>
              <a:ext cx="1143000" cy="1171632"/>
            </a:xfrm>
            <a:prstGeom prst="rect">
              <a:avLst/>
            </a:prstGeom>
          </p:spPr>
        </p:pic>
        <p:pic>
          <p:nvPicPr>
            <p:cNvPr id="13" name="Picture 12">
              <a:extLst>
                <a:ext uri="{FF2B5EF4-FFF2-40B4-BE49-F238E27FC236}">
                  <a16:creationId xmlns:a16="http://schemas.microsoft.com/office/drawing/2014/main" id="{BF5AB34A-D517-F042-9F69-4ECFE8A414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404495">
              <a:off x="-2036348" y="-81890"/>
              <a:ext cx="1182230" cy="1115812"/>
            </a:xfrm>
            <a:prstGeom prst="rect">
              <a:avLst/>
            </a:prstGeom>
          </p:spPr>
        </p:pic>
      </p:grpSp>
    </p:spTree>
    <p:extLst>
      <p:ext uri="{BB962C8B-B14F-4D97-AF65-F5344CB8AC3E}">
        <p14:creationId xmlns:p14="http://schemas.microsoft.com/office/powerpoint/2010/main" val="237818099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12714-C44A-A747-881D-B916B48FD22C}"/>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1317" r="2113" b="5296"/>
          <a:stretch/>
        </p:blipFill>
        <p:spPr>
          <a:xfrm>
            <a:off x="572376" y="1357792"/>
            <a:ext cx="10466926" cy="4819171"/>
          </a:xfrm>
          <a:prstGeom prst="rect">
            <a:avLst/>
          </a:prstGeom>
          <a:effectLst/>
        </p:spPr>
      </p:pic>
      <p:sp>
        <p:nvSpPr>
          <p:cNvPr id="5" name="Rectangle 4">
            <a:extLst>
              <a:ext uri="{FF2B5EF4-FFF2-40B4-BE49-F238E27FC236}">
                <a16:creationId xmlns:a16="http://schemas.microsoft.com/office/drawing/2014/main" id="{89BE541C-6903-624C-8A5E-42D47A70918C}"/>
              </a:ext>
            </a:extLst>
          </p:cNvPr>
          <p:cNvSpPr/>
          <p:nvPr/>
        </p:nvSpPr>
        <p:spPr>
          <a:xfrm>
            <a:off x="2777473" y="6352268"/>
            <a:ext cx="8576327" cy="677108"/>
          </a:xfrm>
          <a:prstGeom prst="rect">
            <a:avLst/>
          </a:prstGeom>
          <a:solidFill>
            <a:schemeClr val="bg1"/>
          </a:solidFill>
        </p:spPr>
        <p:txBody>
          <a:bodyPr wrap="square">
            <a:spAutoFit/>
          </a:bodyPr>
          <a:lstStyle/>
          <a:p>
            <a:pPr algn="r"/>
            <a:r>
              <a:rPr lang="en-US" sz="1000" b="1" dirty="0">
                <a:solidFill>
                  <a:schemeClr val="bg1">
                    <a:lumMod val="65000"/>
                  </a:schemeClr>
                </a:solidFill>
                <a:latin typeface="Calibri Light" panose="020F0302020204030204" pitchFamily="34" charset="0"/>
                <a:cs typeface="Calibri Light" panose="020F0302020204030204" pitchFamily="34" charset="0"/>
              </a:rPr>
              <a:t>Illustration Credit: Grace Hsu, MS, CMI, Scientific Animation, Animation Lab:  </a:t>
            </a:r>
            <a:r>
              <a:rPr lang="en-US" sz="1000" u="sng" dirty="0">
                <a:solidFill>
                  <a:schemeClr val="bg1">
                    <a:lumMod val="65000"/>
                  </a:schemeClr>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Calibri" panose="020F0502020204030204" pitchFamily="34" charset="0"/>
              <a:ea typeface="Calibri" panose="020F0502020204030204" pitchFamily="34" charset="0"/>
            </a:endParaRPr>
          </a:p>
          <a:p>
            <a:pPr algn="r"/>
            <a:endParaRPr lang="en-US" sz="1000" b="1" dirty="0">
              <a:solidFill>
                <a:schemeClr val="bg1">
                  <a:lumMod val="65000"/>
                </a:schemeClr>
              </a:solidFill>
              <a:latin typeface="Calibri Light" panose="020F0302020204030204" pitchFamily="34" charset="0"/>
              <a:cs typeface="Calibri Light" panose="020F0302020204030204" pitchFamily="34" charset="0"/>
            </a:endParaRPr>
          </a:p>
          <a:p>
            <a:endParaRPr lang="en-US" dirty="0"/>
          </a:p>
        </p:txBody>
      </p:sp>
      <p:grpSp>
        <p:nvGrpSpPr>
          <p:cNvPr id="4" name="Group 3">
            <a:extLst>
              <a:ext uri="{FF2B5EF4-FFF2-40B4-BE49-F238E27FC236}">
                <a16:creationId xmlns:a16="http://schemas.microsoft.com/office/drawing/2014/main" id="{82241316-767A-5542-92EB-8E95D2A523A3}"/>
              </a:ext>
            </a:extLst>
          </p:cNvPr>
          <p:cNvGrpSpPr/>
          <p:nvPr/>
        </p:nvGrpSpPr>
        <p:grpSpPr>
          <a:xfrm>
            <a:off x="9533941" y="-2258653"/>
            <a:ext cx="2549324" cy="1759705"/>
            <a:chOff x="8804476" y="213152"/>
            <a:chExt cx="3103133" cy="1988652"/>
          </a:xfrm>
        </p:grpSpPr>
        <p:pic>
          <p:nvPicPr>
            <p:cNvPr id="7" name="Picture 6">
              <a:extLst>
                <a:ext uri="{FF2B5EF4-FFF2-40B4-BE49-F238E27FC236}">
                  <a16:creationId xmlns:a16="http://schemas.microsoft.com/office/drawing/2014/main" id="{A58D204D-C11E-B34B-8FC0-AE1C5DCB42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04476" y="213152"/>
              <a:ext cx="3103133" cy="1780187"/>
            </a:xfrm>
            <a:prstGeom prst="rect">
              <a:avLst/>
            </a:prstGeom>
          </p:spPr>
        </p:pic>
        <p:sp>
          <p:nvSpPr>
            <p:cNvPr id="8" name="TextBox 7">
              <a:extLst>
                <a:ext uri="{FF2B5EF4-FFF2-40B4-BE49-F238E27FC236}">
                  <a16:creationId xmlns:a16="http://schemas.microsoft.com/office/drawing/2014/main" id="{9464F850-691B-7D45-8DDB-6866134348F3}"/>
                </a:ext>
              </a:extLst>
            </p:cNvPr>
            <p:cNvSpPr txBox="1"/>
            <p:nvPr/>
          </p:nvSpPr>
          <p:spPr>
            <a:xfrm>
              <a:off x="8910393" y="1955583"/>
              <a:ext cx="2707247" cy="246221"/>
            </a:xfrm>
            <a:prstGeom prst="rect">
              <a:avLst/>
            </a:prstGeom>
            <a:no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Image credit: </a:t>
              </a:r>
              <a:r>
                <a:rPr lang="en-US" sz="1000" b="1" i="1" dirty="0">
                  <a:solidFill>
                    <a:schemeClr val="bg1">
                      <a:lumMod val="65000"/>
                    </a:schemeClr>
                  </a:solidFill>
                  <a:latin typeface="Gill Sans MT" panose="020B0502020104020203" pitchFamily="34" charset="77"/>
                  <a:cs typeface="Calibri Light" panose="020F0302020204030204" pitchFamily="34" charset="0"/>
                </a:rPr>
                <a:t>The Economist</a:t>
              </a:r>
              <a:r>
                <a:rPr lang="en-US" sz="1000" b="1" dirty="0">
                  <a:solidFill>
                    <a:schemeClr val="bg1">
                      <a:lumMod val="65000"/>
                    </a:schemeClr>
                  </a:solidFill>
                  <a:latin typeface="Gill Sans MT" panose="020B0502020104020203" pitchFamily="34" charset="77"/>
                  <a:cs typeface="Calibri Light" panose="020F0302020204030204" pitchFamily="34" charset="0"/>
                </a:rPr>
                <a:t>, July 11</a:t>
              </a:r>
            </a:p>
          </p:txBody>
        </p:sp>
      </p:grpSp>
      <p:sp>
        <p:nvSpPr>
          <p:cNvPr id="9" name="Title 2">
            <a:extLst>
              <a:ext uri="{FF2B5EF4-FFF2-40B4-BE49-F238E27FC236}">
                <a16:creationId xmlns:a16="http://schemas.microsoft.com/office/drawing/2014/main" id="{F95D3238-DEF1-2943-ADF6-045321B307F3}"/>
              </a:ext>
            </a:extLst>
          </p:cNvPr>
          <p:cNvSpPr txBox="1">
            <a:spLocks/>
          </p:cNvSpPr>
          <p:nvPr/>
        </p:nvSpPr>
        <p:spPr>
          <a:xfrm>
            <a:off x="1742796" y="-1625023"/>
            <a:ext cx="7116787"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Latency Reversing Agents</a:t>
            </a:r>
          </a:p>
        </p:txBody>
      </p:sp>
      <p:pic>
        <p:nvPicPr>
          <p:cNvPr id="10" name="Picture 9" descr="A picture containing text, clipart&#10;&#10;Description automatically generated">
            <a:extLst>
              <a:ext uri="{FF2B5EF4-FFF2-40B4-BE49-F238E27FC236}">
                <a16:creationId xmlns:a16="http://schemas.microsoft.com/office/drawing/2014/main" id="{3792B881-933E-E942-8AC1-F550502868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9225" y="-1970976"/>
            <a:ext cx="2790358" cy="159717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CDFC890-01CE-F742-84A1-253771A5B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878" y="97648"/>
            <a:ext cx="1902439" cy="1690031"/>
          </a:xfrm>
          <a:prstGeom prst="rect">
            <a:avLst/>
          </a:prstGeom>
        </p:spPr>
      </p:pic>
      <p:sp>
        <p:nvSpPr>
          <p:cNvPr id="14" name="Title 1">
            <a:extLst>
              <a:ext uri="{FF2B5EF4-FFF2-40B4-BE49-F238E27FC236}">
                <a16:creationId xmlns:a16="http://schemas.microsoft.com/office/drawing/2014/main" id="{C4EFDF94-9D64-3941-91AA-7792EEDD0AE2}"/>
              </a:ext>
            </a:extLst>
          </p:cNvPr>
          <p:cNvSpPr>
            <a:spLocks noGrp="1"/>
          </p:cNvSpPr>
          <p:nvPr>
            <p:ph type="title"/>
          </p:nvPr>
        </p:nvSpPr>
        <p:spPr>
          <a:xfrm>
            <a:off x="1883378" y="-25520"/>
            <a:ext cx="9494183" cy="1325563"/>
          </a:xfrm>
        </p:spPr>
        <p:txBody>
          <a:bodyPr/>
          <a:lstStyle/>
          <a:p>
            <a:r>
              <a:rPr lang="en-AU" b="1" dirty="0">
                <a:latin typeface="Gill Sans MT" panose="020B0502020104020203" pitchFamily="34" charset="77"/>
                <a:cs typeface="Calibri Light" panose="020F0302020204030204" pitchFamily="34" charset="0"/>
              </a:rPr>
              <a:t> Latency-Reversing Agents</a:t>
            </a:r>
            <a:endParaRPr lang="en-US" b="1" dirty="0">
              <a:latin typeface="Gill Sans MT" panose="020B0502020104020203" pitchFamily="34" charset="77"/>
            </a:endParaRPr>
          </a:p>
        </p:txBody>
      </p:sp>
      <p:pic>
        <p:nvPicPr>
          <p:cNvPr id="13" name="Picture 12" descr="bucket.tiff">
            <a:extLst>
              <a:ext uri="{FF2B5EF4-FFF2-40B4-BE49-F238E27FC236}">
                <a16:creationId xmlns:a16="http://schemas.microsoft.com/office/drawing/2014/main" id="{C877E483-CB3B-D341-BF1E-6FA2B1BCC638}"/>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50853" y="252919"/>
            <a:ext cx="1057749" cy="1104873"/>
          </a:xfrm>
          <a:prstGeom prst="rect">
            <a:avLst/>
          </a:prstGeom>
          <a:effectLst/>
        </p:spPr>
      </p:pic>
    </p:spTree>
    <p:extLst>
      <p:ext uri="{BB962C8B-B14F-4D97-AF65-F5344CB8AC3E}">
        <p14:creationId xmlns:p14="http://schemas.microsoft.com/office/powerpoint/2010/main" val="17073576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92C7DA-FC39-8546-B9B4-80131A7100B3}"/>
              </a:ext>
            </a:extLst>
          </p:cNvPr>
          <p:cNvPicPr>
            <a:picLocks noChangeAspect="1"/>
          </p:cNvPicPr>
          <p:nvPr/>
        </p:nvPicPr>
        <p:blipFill>
          <a:blip r:embed="rId3">
            <a:grayscl/>
          </a:blip>
          <a:stretch>
            <a:fillRect/>
          </a:stretch>
        </p:blipFill>
        <p:spPr>
          <a:xfrm flipV="1">
            <a:off x="9656590" y="5578177"/>
            <a:ext cx="3074750" cy="3074750"/>
          </a:xfrm>
          <a:prstGeom prst="rect">
            <a:avLst/>
          </a:prstGeom>
        </p:spPr>
      </p:pic>
      <p:pic>
        <p:nvPicPr>
          <p:cNvPr id="11" name="Picture 10">
            <a:extLst>
              <a:ext uri="{FF2B5EF4-FFF2-40B4-BE49-F238E27FC236}">
                <a16:creationId xmlns:a16="http://schemas.microsoft.com/office/drawing/2014/main" id="{F99536C2-FA22-A643-9900-AE15F07C4C6A}"/>
              </a:ext>
            </a:extLst>
          </p:cNvPr>
          <p:cNvPicPr>
            <a:picLocks noChangeAspect="1"/>
          </p:cNvPicPr>
          <p:nvPr/>
        </p:nvPicPr>
        <p:blipFill>
          <a:blip r:embed="rId4">
            <a:duotone>
              <a:prstClr val="black"/>
              <a:srgbClr val="D9C3A5">
                <a:tint val="50000"/>
                <a:satMod val="180000"/>
              </a:srgbClr>
            </a:duotone>
          </a:blip>
          <a:stretch>
            <a:fillRect/>
          </a:stretch>
        </p:blipFill>
        <p:spPr>
          <a:xfrm flipV="1">
            <a:off x="438184" y="3499818"/>
            <a:ext cx="3074750" cy="3074750"/>
          </a:xfrm>
          <a:prstGeom prst="rect">
            <a:avLst/>
          </a:prstGeom>
        </p:spPr>
      </p:pic>
      <p:pic>
        <p:nvPicPr>
          <p:cNvPr id="13" name="Picture 12">
            <a:extLst>
              <a:ext uri="{FF2B5EF4-FFF2-40B4-BE49-F238E27FC236}">
                <a16:creationId xmlns:a16="http://schemas.microsoft.com/office/drawing/2014/main" id="{FD03B88D-4631-CB48-A275-AE672A820816}"/>
              </a:ext>
            </a:extLst>
          </p:cNvPr>
          <p:cNvPicPr>
            <a:picLocks noChangeAspect="1"/>
          </p:cNvPicPr>
          <p:nvPr/>
        </p:nvPicPr>
        <p:blipFill>
          <a:blip r:embed="rId5">
            <a:duotone>
              <a:prstClr val="black"/>
              <a:srgbClr val="D9C3A5">
                <a:tint val="50000"/>
                <a:satMod val="180000"/>
              </a:srgbClr>
            </a:duotone>
          </a:blip>
          <a:stretch>
            <a:fillRect/>
          </a:stretch>
        </p:blipFill>
        <p:spPr>
          <a:xfrm flipV="1">
            <a:off x="7757517" y="1805239"/>
            <a:ext cx="3074750" cy="3074750"/>
          </a:xfrm>
          <a:prstGeom prst="rect">
            <a:avLst/>
          </a:prstGeom>
        </p:spPr>
      </p:pic>
      <p:pic>
        <p:nvPicPr>
          <p:cNvPr id="17" name="Picture 16">
            <a:extLst>
              <a:ext uri="{FF2B5EF4-FFF2-40B4-BE49-F238E27FC236}">
                <a16:creationId xmlns:a16="http://schemas.microsoft.com/office/drawing/2014/main" id="{CC41CCDF-6362-DB43-BF6B-19EEE46902E8}"/>
              </a:ext>
            </a:extLst>
          </p:cNvPr>
          <p:cNvPicPr>
            <a:picLocks noChangeAspect="1"/>
          </p:cNvPicPr>
          <p:nvPr/>
        </p:nvPicPr>
        <p:blipFill>
          <a:blip r:embed="rId6">
            <a:duotone>
              <a:prstClr val="black"/>
              <a:schemeClr val="accent4">
                <a:tint val="45000"/>
                <a:satMod val="400000"/>
              </a:schemeClr>
            </a:duotone>
          </a:blip>
          <a:stretch>
            <a:fillRect/>
          </a:stretch>
        </p:blipFill>
        <p:spPr>
          <a:xfrm flipV="1">
            <a:off x="3397684" y="508044"/>
            <a:ext cx="3689660" cy="3689660"/>
          </a:xfrm>
          <a:prstGeom prst="rect">
            <a:avLst/>
          </a:prstGeom>
        </p:spPr>
      </p:pic>
      <p:pic>
        <p:nvPicPr>
          <p:cNvPr id="9" name="Picture 8">
            <a:extLst>
              <a:ext uri="{FF2B5EF4-FFF2-40B4-BE49-F238E27FC236}">
                <a16:creationId xmlns:a16="http://schemas.microsoft.com/office/drawing/2014/main" id="{F65CEBB3-5901-0D42-936B-0003825AD14D}"/>
              </a:ext>
            </a:extLst>
          </p:cNvPr>
          <p:cNvPicPr>
            <a:picLocks noChangeAspect="1"/>
          </p:cNvPicPr>
          <p:nvPr/>
        </p:nvPicPr>
        <p:blipFill rotWithShape="1">
          <a:blip r:embed="rId7">
            <a:duotone>
              <a:schemeClr val="accent4">
                <a:shade val="45000"/>
                <a:satMod val="135000"/>
              </a:schemeClr>
              <a:prstClr val="white"/>
            </a:duotone>
          </a:blip>
          <a:srcRect t="55383" r="72370"/>
          <a:stretch/>
        </p:blipFill>
        <p:spPr>
          <a:xfrm flipV="1">
            <a:off x="10513541" y="2035228"/>
            <a:ext cx="840259" cy="1178288"/>
          </a:xfrm>
          <a:prstGeom prst="rect">
            <a:avLst/>
          </a:prstGeom>
        </p:spPr>
      </p:pic>
      <p:pic>
        <p:nvPicPr>
          <p:cNvPr id="6" name="Picture 5">
            <a:extLst>
              <a:ext uri="{FF2B5EF4-FFF2-40B4-BE49-F238E27FC236}">
                <a16:creationId xmlns:a16="http://schemas.microsoft.com/office/drawing/2014/main" id="{643E4BBB-218E-1E45-B33A-B50BB302A52B}"/>
              </a:ext>
            </a:extLst>
          </p:cNvPr>
          <p:cNvPicPr>
            <a:picLocks noChangeAspect="1"/>
          </p:cNvPicPr>
          <p:nvPr/>
        </p:nvPicPr>
        <p:blipFill>
          <a:blip r:embed="rId8">
            <a:lum bright="70000" contrast="-70000"/>
          </a:blip>
          <a:stretch>
            <a:fillRect/>
          </a:stretch>
        </p:blipFill>
        <p:spPr>
          <a:xfrm flipV="1">
            <a:off x="4041637" y="3800167"/>
            <a:ext cx="3265564" cy="3155113"/>
          </a:xfrm>
          <a:prstGeom prst="rect">
            <a:avLst/>
          </a:prstGeom>
        </p:spPr>
      </p:pic>
      <p:sp>
        <p:nvSpPr>
          <p:cNvPr id="2" name="Title 1">
            <a:extLst>
              <a:ext uri="{FF2B5EF4-FFF2-40B4-BE49-F238E27FC236}">
                <a16:creationId xmlns:a16="http://schemas.microsoft.com/office/drawing/2014/main" id="{7F297DC3-CCFF-694D-99B8-9441479500F1}"/>
              </a:ext>
            </a:extLst>
          </p:cNvPr>
          <p:cNvSpPr>
            <a:spLocks noGrp="1"/>
          </p:cNvSpPr>
          <p:nvPr>
            <p:ph type="title"/>
          </p:nvPr>
        </p:nvSpPr>
        <p:spPr>
          <a:xfrm>
            <a:off x="838200" y="3392"/>
            <a:ext cx="10515600" cy="1325563"/>
          </a:xfrm>
        </p:spPr>
        <p:txBody>
          <a:bodyPr/>
          <a:lstStyle/>
          <a:p>
            <a:r>
              <a:rPr lang="en-US" b="1" dirty="0">
                <a:solidFill>
                  <a:srgbClr val="71C004"/>
                </a:solidFill>
                <a:latin typeface="Gill Sans MT" panose="020B0502020104020203" pitchFamily="34" charset="77"/>
              </a:rPr>
              <a:t>Module Outline</a:t>
            </a:r>
          </a:p>
        </p:txBody>
      </p:sp>
      <p:sp>
        <p:nvSpPr>
          <p:cNvPr id="7" name="Content Placeholder 6">
            <a:extLst>
              <a:ext uri="{FF2B5EF4-FFF2-40B4-BE49-F238E27FC236}">
                <a16:creationId xmlns:a16="http://schemas.microsoft.com/office/drawing/2014/main" id="{46D4C52A-2FC4-4642-B666-C545E8204842}"/>
              </a:ext>
            </a:extLst>
          </p:cNvPr>
          <p:cNvSpPr>
            <a:spLocks noGrp="1"/>
          </p:cNvSpPr>
          <p:nvPr>
            <p:ph sz="half" idx="2"/>
          </p:nvPr>
        </p:nvSpPr>
        <p:spPr>
          <a:xfrm>
            <a:off x="6912074" y="2027143"/>
            <a:ext cx="5181600" cy="4918074"/>
          </a:xfrm>
        </p:spPr>
        <p:txBody>
          <a:bodyPr>
            <a:normAutofit/>
          </a:bodyPr>
          <a:lstStyle/>
          <a:p>
            <a:endParaRPr lang="en-US" dirty="0">
              <a:cs typeface="Calibri Light" panose="020F0302020204030204" pitchFamily="34" charset="0"/>
            </a:endParaRPr>
          </a:p>
          <a:p>
            <a:endParaRPr lang="en-US" dirty="0">
              <a:cs typeface="Calibri Light" panose="020F0302020204030204" pitchFamily="34" charset="0"/>
            </a:endParaRPr>
          </a:p>
          <a:p>
            <a:endParaRPr lang="en-US" dirty="0">
              <a:latin typeface="Gill Sans MT" panose="020B0502020104020203" pitchFamily="34" charset="77"/>
              <a:cs typeface="Calibri Light" panose="020F0302020204030204" pitchFamily="34" charset="0"/>
            </a:endParaRPr>
          </a:p>
          <a:p>
            <a:r>
              <a:rPr lang="en-US" sz="3200" dirty="0">
                <a:latin typeface="Gill Sans MT" panose="020B0502020104020203" pitchFamily="34" charset="77"/>
                <a:cs typeface="Calibri Light" panose="020F0302020204030204" pitchFamily="34" charset="0"/>
              </a:rPr>
              <a:t>Draining the ‘reservoir’</a:t>
            </a:r>
          </a:p>
          <a:p>
            <a:r>
              <a:rPr lang="en-US" sz="3200" dirty="0">
                <a:latin typeface="Gill Sans MT" panose="020B0502020104020203" pitchFamily="34" charset="77"/>
                <a:cs typeface="Calibri Light" panose="020F0302020204030204" pitchFamily="34" charset="0"/>
              </a:rPr>
              <a:t>Reinforcing the ‘dam’</a:t>
            </a:r>
          </a:p>
          <a:p>
            <a:r>
              <a:rPr lang="en-US" sz="3200" dirty="0">
                <a:latin typeface="Gill Sans MT" panose="020B0502020104020203" pitchFamily="34" charset="77"/>
                <a:cs typeface="Calibri Light" panose="020F0302020204030204" pitchFamily="34" charset="0"/>
              </a:rPr>
              <a:t>Making cells stronger</a:t>
            </a:r>
          </a:p>
          <a:p>
            <a:r>
              <a:rPr lang="en-US" sz="3200" dirty="0">
                <a:latin typeface="Gill Sans MT" panose="020B0502020104020203" pitchFamily="34" charset="77"/>
                <a:cs typeface="Calibri Light" panose="020F0302020204030204" pitchFamily="34" charset="0"/>
              </a:rPr>
              <a:t>Putting different      strategies together</a:t>
            </a:r>
          </a:p>
          <a:p>
            <a:pPr marL="0" indent="0">
              <a:buNone/>
            </a:pPr>
            <a:endParaRPr lang="en-US" dirty="0"/>
          </a:p>
        </p:txBody>
      </p:sp>
      <p:pic>
        <p:nvPicPr>
          <p:cNvPr id="10" name="Picture 9">
            <a:extLst>
              <a:ext uri="{FF2B5EF4-FFF2-40B4-BE49-F238E27FC236}">
                <a16:creationId xmlns:a16="http://schemas.microsoft.com/office/drawing/2014/main" id="{30D6842B-62F5-4A45-96D5-BE0F2412CB76}"/>
              </a:ext>
            </a:extLst>
          </p:cNvPr>
          <p:cNvPicPr>
            <a:picLocks noChangeAspect="1"/>
          </p:cNvPicPr>
          <p:nvPr/>
        </p:nvPicPr>
        <p:blipFill>
          <a:blip r:embed="rId4">
            <a:duotone>
              <a:prstClr val="black"/>
              <a:schemeClr val="accent3">
                <a:tint val="45000"/>
                <a:satMod val="400000"/>
              </a:schemeClr>
            </a:duotone>
          </a:blip>
          <a:stretch>
            <a:fillRect/>
          </a:stretch>
        </p:blipFill>
        <p:spPr>
          <a:xfrm flipV="1">
            <a:off x="3677220" y="-2013470"/>
            <a:ext cx="3074750" cy="3074750"/>
          </a:xfrm>
          <a:prstGeom prst="rect">
            <a:avLst/>
          </a:prstGeom>
        </p:spPr>
      </p:pic>
      <p:pic>
        <p:nvPicPr>
          <p:cNvPr id="12" name="Picture 11">
            <a:extLst>
              <a:ext uri="{FF2B5EF4-FFF2-40B4-BE49-F238E27FC236}">
                <a16:creationId xmlns:a16="http://schemas.microsoft.com/office/drawing/2014/main" id="{8EF6449C-2B65-F144-8B3D-74766CBC9B14}"/>
              </a:ext>
            </a:extLst>
          </p:cNvPr>
          <p:cNvPicPr>
            <a:picLocks noChangeAspect="1"/>
          </p:cNvPicPr>
          <p:nvPr/>
        </p:nvPicPr>
        <p:blipFill>
          <a:blip r:embed="rId6">
            <a:duotone>
              <a:prstClr val="black"/>
              <a:schemeClr val="accent4">
                <a:tint val="45000"/>
                <a:satMod val="400000"/>
              </a:schemeClr>
            </a:duotone>
          </a:blip>
          <a:stretch>
            <a:fillRect/>
          </a:stretch>
        </p:blipFill>
        <p:spPr>
          <a:xfrm flipV="1">
            <a:off x="-1173195" y="-1268475"/>
            <a:ext cx="3614999" cy="3614999"/>
          </a:xfrm>
          <a:prstGeom prst="rect">
            <a:avLst/>
          </a:prstGeom>
        </p:spPr>
      </p:pic>
      <p:pic>
        <p:nvPicPr>
          <p:cNvPr id="14" name="Picture 13">
            <a:extLst>
              <a:ext uri="{FF2B5EF4-FFF2-40B4-BE49-F238E27FC236}">
                <a16:creationId xmlns:a16="http://schemas.microsoft.com/office/drawing/2014/main" id="{33ED61DD-0A67-3B48-B52C-D1A1D47FF43E}"/>
              </a:ext>
            </a:extLst>
          </p:cNvPr>
          <p:cNvPicPr>
            <a:picLocks noChangeAspect="1"/>
          </p:cNvPicPr>
          <p:nvPr/>
        </p:nvPicPr>
        <p:blipFill>
          <a:blip r:embed="rId4">
            <a:duotone>
              <a:schemeClr val="accent1">
                <a:shade val="45000"/>
                <a:satMod val="135000"/>
              </a:schemeClr>
              <a:prstClr val="white"/>
            </a:duotone>
          </a:blip>
          <a:stretch>
            <a:fillRect/>
          </a:stretch>
        </p:blipFill>
        <p:spPr>
          <a:xfrm flipV="1">
            <a:off x="7643938" y="-1745795"/>
            <a:ext cx="3074750" cy="3074750"/>
          </a:xfrm>
          <a:prstGeom prst="rect">
            <a:avLst/>
          </a:prstGeom>
        </p:spPr>
      </p:pic>
      <p:sp>
        <p:nvSpPr>
          <p:cNvPr id="3" name="Content Placeholder 2">
            <a:extLst>
              <a:ext uri="{FF2B5EF4-FFF2-40B4-BE49-F238E27FC236}">
                <a16:creationId xmlns:a16="http://schemas.microsoft.com/office/drawing/2014/main" id="{9DE6CF26-1C4D-B34C-B5C8-1BBF8C0D1AC9}"/>
              </a:ext>
            </a:extLst>
          </p:cNvPr>
          <p:cNvSpPr>
            <a:spLocks noGrp="1"/>
          </p:cNvSpPr>
          <p:nvPr>
            <p:ph sz="half" idx="1"/>
          </p:nvPr>
        </p:nvSpPr>
        <p:spPr>
          <a:xfrm>
            <a:off x="2153196" y="786035"/>
            <a:ext cx="5181600" cy="4351338"/>
          </a:xfrm>
        </p:spPr>
        <p:txBody>
          <a:bodyPr>
            <a:normAutofit/>
          </a:bodyPr>
          <a:lstStyle/>
          <a:p>
            <a:endParaRPr lang="en-US" dirty="0">
              <a:cs typeface="Calibri Light" panose="020F0302020204030204" pitchFamily="34" charset="0"/>
            </a:endParaRPr>
          </a:p>
          <a:p>
            <a:r>
              <a:rPr lang="en-US" sz="3200" dirty="0">
                <a:cs typeface="Calibri Light" panose="020F0302020204030204" pitchFamily="34" charset="0"/>
              </a:rPr>
              <a:t>Key timeline events</a:t>
            </a:r>
          </a:p>
          <a:p>
            <a:r>
              <a:rPr lang="en-US" sz="3200" dirty="0">
                <a:latin typeface="Gill Sans MT" panose="020B0502020104020203" pitchFamily="34" charset="77"/>
                <a:cs typeface="Calibri Light" panose="020F0302020204030204" pitchFamily="34" charset="0"/>
              </a:rPr>
              <a:t>Research process overview </a:t>
            </a:r>
          </a:p>
          <a:p>
            <a:r>
              <a:rPr lang="en-US" sz="3200" dirty="0">
                <a:latin typeface="Gill Sans MT" panose="020B0502020104020203" pitchFamily="34" charset="77"/>
                <a:cs typeface="Calibri Light" panose="020F0302020204030204" pitchFamily="34" charset="0"/>
              </a:rPr>
              <a:t>Research ‘dam’ analogy</a:t>
            </a:r>
          </a:p>
          <a:p>
            <a:r>
              <a:rPr lang="en-US" sz="3200" dirty="0">
                <a:latin typeface="Gill Sans MT" panose="020B0502020104020203" pitchFamily="34" charset="77"/>
                <a:cs typeface="Calibri Light" panose="020F0302020204030204" pitchFamily="34" charset="0"/>
              </a:rPr>
              <a:t>Stem cell transplantations</a:t>
            </a:r>
          </a:p>
          <a:p>
            <a:r>
              <a:rPr lang="en-US" sz="3200" dirty="0">
                <a:latin typeface="Gill Sans MT" panose="020B0502020104020203" pitchFamily="34" charset="77"/>
                <a:cs typeface="Calibri Light" panose="020F0302020204030204" pitchFamily="34" charset="0"/>
              </a:rPr>
              <a:t>Early ART</a:t>
            </a:r>
          </a:p>
          <a:p>
            <a:endParaRPr lang="en-US" dirty="0"/>
          </a:p>
        </p:txBody>
      </p:sp>
    </p:spTree>
    <p:extLst>
      <p:ext uri="{BB962C8B-B14F-4D97-AF65-F5344CB8AC3E}">
        <p14:creationId xmlns:p14="http://schemas.microsoft.com/office/powerpoint/2010/main" val="25726171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up)">
                                      <p:cBhvr>
                                        <p:cTn id="42" dur="10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wipe(up)">
                                      <p:cBhvr>
                                        <p:cTn id="47" dur="10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wipe(up)">
                                      <p:cBhvr>
                                        <p:cTn id="52" dur="1000"/>
                                        <p:tgtEl>
                                          <p:spTgt spid="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Effect transition="in" filter="wipe(up)">
                                      <p:cBhvr>
                                        <p:cTn id="57"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10E099-04F8-2940-AB01-25F84664A2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78" y="97648"/>
            <a:ext cx="1902439" cy="1690031"/>
          </a:xfrm>
          <a:prstGeom prst="rect">
            <a:avLst/>
          </a:prstGeom>
        </p:spPr>
      </p:pic>
      <p:pic>
        <p:nvPicPr>
          <p:cNvPr id="6" name="Picture 5" descr="bucket.tiff">
            <a:extLst>
              <a:ext uri="{FF2B5EF4-FFF2-40B4-BE49-F238E27FC236}">
                <a16:creationId xmlns:a16="http://schemas.microsoft.com/office/drawing/2014/main" id="{DE2E1AEF-CC62-3B4D-8CDF-098033AB40B7}"/>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0569" y="386957"/>
            <a:ext cx="1057749" cy="1104873"/>
          </a:xfrm>
          <a:prstGeom prst="rect">
            <a:avLst/>
          </a:prstGeom>
          <a:effectLst/>
        </p:spPr>
      </p:pic>
      <p:pic>
        <p:nvPicPr>
          <p:cNvPr id="4" name="Picture 3" descr="A picture containing text, newspaper&#10;&#10;Description automatically generated">
            <a:extLst>
              <a:ext uri="{FF2B5EF4-FFF2-40B4-BE49-F238E27FC236}">
                <a16:creationId xmlns:a16="http://schemas.microsoft.com/office/drawing/2014/main" id="{263683B4-58BC-4FD8-AA24-589A947A6D62}"/>
              </a:ext>
            </a:extLst>
          </p:cNvPr>
          <p:cNvPicPr>
            <a:picLocks noChangeAspect="1"/>
          </p:cNvPicPr>
          <p:nvPr/>
        </p:nvPicPr>
        <p:blipFill>
          <a:blip r:embed="rId5"/>
          <a:stretch>
            <a:fillRect/>
          </a:stretch>
        </p:blipFill>
        <p:spPr>
          <a:xfrm>
            <a:off x="2241695" y="471371"/>
            <a:ext cx="7937496" cy="5649209"/>
          </a:xfrm>
          <a:prstGeom prst="rect">
            <a:avLst/>
          </a:prstGeom>
        </p:spPr>
      </p:pic>
    </p:spTree>
    <p:extLst>
      <p:ext uri="{BB962C8B-B14F-4D97-AF65-F5344CB8AC3E}">
        <p14:creationId xmlns:p14="http://schemas.microsoft.com/office/powerpoint/2010/main" val="120627531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73B5D0-BE90-4843-8DFE-AE480C3D0706}"/>
              </a:ext>
            </a:extLst>
          </p:cNvPr>
          <p:cNvSpPr/>
          <p:nvPr/>
        </p:nvSpPr>
        <p:spPr>
          <a:xfrm>
            <a:off x="6381376" y="6273851"/>
            <a:ext cx="494662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000" b="1" dirty="0" err="1">
                <a:solidFill>
                  <a:schemeClr val="bg1">
                    <a:lumMod val="65000"/>
                  </a:schemeClr>
                </a:solidFill>
                <a:latin typeface="Gill Sans MT" panose="020B0502020104020203" pitchFamily="34" charset="77"/>
                <a:cs typeface="Calibri Light" panose="020F0302020204030204" pitchFamily="34" charset="0"/>
              </a:rPr>
              <a:t>Matylda</a:t>
            </a:r>
            <a:r>
              <a:rPr lang="en-US" sz="1000" b="1"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000"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bg1">
                  <a:lumMod val="65000"/>
                </a:schemeClr>
              </a:solidFill>
              <a:latin typeface="Gill Sans MT" panose="020B0502020104020203" pitchFamily="34" charset="77"/>
              <a:cs typeface="Calibri Light" panose="020F0302020204030204" pitchFamily="34" charset="0"/>
            </a:endParaRPr>
          </a:p>
        </p:txBody>
      </p:sp>
      <p:pic>
        <p:nvPicPr>
          <p:cNvPr id="8" name="Picture 7">
            <a:extLst>
              <a:ext uri="{FF2B5EF4-FFF2-40B4-BE49-F238E27FC236}">
                <a16:creationId xmlns:a16="http://schemas.microsoft.com/office/drawing/2014/main" id="{6791DD59-BEAF-6A45-A33A-E989F57198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878" y="97648"/>
            <a:ext cx="1902439" cy="1690031"/>
          </a:xfrm>
          <a:prstGeom prst="rect">
            <a:avLst/>
          </a:prstGeom>
        </p:spPr>
      </p:pic>
      <p:pic>
        <p:nvPicPr>
          <p:cNvPr id="7" name="Picture 6" descr="bucket.tiff">
            <a:extLst>
              <a:ext uri="{FF2B5EF4-FFF2-40B4-BE49-F238E27FC236}">
                <a16:creationId xmlns:a16="http://schemas.microsoft.com/office/drawing/2014/main" id="{ED05516A-8D5C-484C-BB76-C055B48759BE}"/>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31683" y="252919"/>
            <a:ext cx="1057749" cy="1104873"/>
          </a:xfrm>
          <a:prstGeom prst="rect">
            <a:avLst/>
          </a:prstGeom>
          <a:effectLst/>
        </p:spPr>
      </p:pic>
      <p:pic>
        <p:nvPicPr>
          <p:cNvPr id="3" name="Picture 2" descr="A picture containing company name&#10;&#10;Description automatically generated">
            <a:extLst>
              <a:ext uri="{FF2B5EF4-FFF2-40B4-BE49-F238E27FC236}">
                <a16:creationId xmlns:a16="http://schemas.microsoft.com/office/drawing/2014/main" id="{133C6D53-8A4D-4D08-BAE3-DF82AA354884}"/>
              </a:ext>
            </a:extLst>
          </p:cNvPr>
          <p:cNvPicPr>
            <a:picLocks noChangeAspect="1"/>
          </p:cNvPicPr>
          <p:nvPr/>
        </p:nvPicPr>
        <p:blipFill>
          <a:blip r:embed="rId5"/>
          <a:stretch>
            <a:fillRect/>
          </a:stretch>
        </p:blipFill>
        <p:spPr>
          <a:xfrm>
            <a:off x="2529860" y="440333"/>
            <a:ext cx="7132280" cy="5540138"/>
          </a:xfrm>
          <a:prstGeom prst="rect">
            <a:avLst/>
          </a:prstGeom>
        </p:spPr>
      </p:pic>
    </p:spTree>
    <p:extLst>
      <p:ext uri="{BB962C8B-B14F-4D97-AF65-F5344CB8AC3E}">
        <p14:creationId xmlns:p14="http://schemas.microsoft.com/office/powerpoint/2010/main" val="129671922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79FC21-EC3C-4544-BAFD-2AA6827A0162}"/>
              </a:ext>
            </a:extLst>
          </p:cNvPr>
          <p:cNvSpPr txBox="1">
            <a:spLocks/>
          </p:cNvSpPr>
          <p:nvPr/>
        </p:nvSpPr>
        <p:spPr>
          <a:xfrm>
            <a:off x="2194272" y="564532"/>
            <a:ext cx="7576425" cy="9678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latin typeface="Gill Sans MT" panose="020B0502020104020203" pitchFamily="34" charset="77"/>
                <a:cs typeface="Calibri Light" panose="020F0302020204030204" pitchFamily="34" charset="0"/>
              </a:rPr>
              <a:t>The </a:t>
            </a:r>
            <a:r>
              <a:rPr lang="en-US" sz="4400" b="1" dirty="0">
                <a:solidFill>
                  <a:srgbClr val="0086C8"/>
                </a:solidFill>
                <a:latin typeface="Gill Sans MT" panose="020B0502020104020203" pitchFamily="34" charset="77"/>
                <a:cs typeface="Calibri Light" panose="020F0302020204030204" pitchFamily="34" charset="0"/>
              </a:rPr>
              <a:t>“Block and Lock” </a:t>
            </a:r>
            <a:r>
              <a:rPr lang="en-US" sz="4400" dirty="0">
                <a:latin typeface="Gill Sans MT" panose="020B0502020104020203" pitchFamily="34" charset="77"/>
                <a:cs typeface="Calibri Light" panose="020F0302020204030204" pitchFamily="34" charset="0"/>
              </a:rPr>
              <a:t>Approach</a:t>
            </a:r>
          </a:p>
        </p:txBody>
      </p:sp>
      <p:sp>
        <p:nvSpPr>
          <p:cNvPr id="7" name="TextBox 6">
            <a:extLst>
              <a:ext uri="{FF2B5EF4-FFF2-40B4-BE49-F238E27FC236}">
                <a16:creationId xmlns:a16="http://schemas.microsoft.com/office/drawing/2014/main" id="{B939D395-4817-CD40-A224-3910B05BF401}"/>
              </a:ext>
            </a:extLst>
          </p:cNvPr>
          <p:cNvSpPr txBox="1"/>
          <p:nvPr/>
        </p:nvSpPr>
        <p:spPr>
          <a:xfrm>
            <a:off x="6549730" y="6040813"/>
            <a:ext cx="4729124" cy="492443"/>
          </a:xfrm>
          <a:prstGeom prst="rect">
            <a:avLst/>
          </a:prstGeom>
          <a:solidFill>
            <a:schemeClr val="bg1"/>
          </a:solidFill>
        </p:spPr>
        <p:txBody>
          <a:bodyPr wrap="square" rtlCol="0">
            <a:spAutoFit/>
          </a:bodyPr>
          <a:lstStyle/>
          <a:p>
            <a:pPr algn="r"/>
            <a:r>
              <a:rPr lang="en-US" sz="1400" b="1" dirty="0">
                <a:solidFill>
                  <a:schemeClr val="accent5">
                    <a:lumMod val="75000"/>
                  </a:schemeClr>
                </a:solidFill>
                <a:latin typeface="Calibri Light" panose="020F0302020204030204" pitchFamily="34" charset="0"/>
                <a:cs typeface="Calibri Light" panose="020F0302020204030204" pitchFamily="34" charset="0"/>
              </a:rPr>
              <a:t> </a:t>
            </a:r>
            <a:r>
              <a:rPr lang="en-US" sz="1000" baseline="30000" dirty="0">
                <a:solidFill>
                  <a:schemeClr val="bg1">
                    <a:lumMod val="65000"/>
                  </a:schemeClr>
                </a:solidFill>
                <a:latin typeface="Gill Sans MT" panose="020B0502020104020203" pitchFamily="34" charset="77"/>
                <a:cs typeface="Calibri Light" panose="020F0302020204030204" pitchFamily="34" charset="0"/>
              </a:rPr>
              <a:t>1</a:t>
            </a:r>
            <a:r>
              <a:rPr lang="en-US" sz="1000" dirty="0">
                <a:solidFill>
                  <a:schemeClr val="bg1">
                    <a:lumMod val="65000"/>
                  </a:schemeClr>
                </a:solidFill>
                <a:latin typeface="Gill Sans MT" panose="020B0502020104020203" pitchFamily="34" charset="77"/>
                <a:cs typeface="Calibri Light" panose="020F0302020204030204" pitchFamily="34" charset="0"/>
              </a:rPr>
              <a:t>Kessing, Cell Report 2017; </a:t>
            </a:r>
            <a:r>
              <a:rPr lang="en-US" sz="1000" baseline="30000" dirty="0">
                <a:solidFill>
                  <a:schemeClr val="bg1">
                    <a:lumMod val="65000"/>
                  </a:schemeClr>
                </a:solidFill>
                <a:latin typeface="Gill Sans MT" panose="020B0502020104020203" pitchFamily="34" charset="77"/>
                <a:cs typeface="Calibri Light" panose="020F0302020204030204" pitchFamily="34" charset="0"/>
              </a:rPr>
              <a:t>2</a:t>
            </a:r>
            <a:r>
              <a:rPr lang="en-US" sz="1000" dirty="0">
                <a:solidFill>
                  <a:schemeClr val="bg1">
                    <a:lumMod val="65000"/>
                  </a:schemeClr>
                </a:solidFill>
                <a:latin typeface="Gill Sans MT" panose="020B0502020104020203" pitchFamily="34" charset="77"/>
                <a:cs typeface="Calibri Light" panose="020F0302020204030204" pitchFamily="34" charset="0"/>
              </a:rPr>
              <a:t>Ahlenstiel, </a:t>
            </a:r>
            <a:r>
              <a:rPr lang="en-US" sz="1000" dirty="0" err="1">
                <a:solidFill>
                  <a:schemeClr val="bg1">
                    <a:lumMod val="65000"/>
                  </a:schemeClr>
                </a:solidFill>
                <a:latin typeface="Gill Sans MT" panose="020B0502020104020203" pitchFamily="34" charset="77"/>
                <a:cs typeface="Calibri Light" panose="020F0302020204030204" pitchFamily="34" charset="0"/>
              </a:rPr>
              <a:t>Mol</a:t>
            </a:r>
            <a:r>
              <a:rPr lang="en-US" sz="1000" dirty="0">
                <a:solidFill>
                  <a:schemeClr val="bg1">
                    <a:lumMod val="65000"/>
                  </a:schemeClr>
                </a:solidFill>
                <a:latin typeface="Gill Sans MT" panose="020B0502020104020203" pitchFamily="34" charset="77"/>
                <a:cs typeface="Calibri Light" panose="020F0302020204030204" pitchFamily="34" charset="0"/>
              </a:rPr>
              <a:t> </a:t>
            </a:r>
            <a:r>
              <a:rPr lang="en-US" sz="1000" dirty="0" err="1">
                <a:solidFill>
                  <a:schemeClr val="bg1">
                    <a:lumMod val="65000"/>
                  </a:schemeClr>
                </a:solidFill>
                <a:latin typeface="Gill Sans MT" panose="020B0502020104020203" pitchFamily="34" charset="77"/>
                <a:cs typeface="Calibri Light" panose="020F0302020204030204" pitchFamily="34" charset="0"/>
              </a:rPr>
              <a:t>Ther</a:t>
            </a:r>
            <a:r>
              <a:rPr lang="en-US" sz="1000" dirty="0">
                <a:solidFill>
                  <a:schemeClr val="bg1">
                    <a:lumMod val="65000"/>
                  </a:schemeClr>
                </a:solidFill>
                <a:latin typeface="Gill Sans MT" panose="020B0502020104020203" pitchFamily="34" charset="77"/>
                <a:cs typeface="Calibri Light" panose="020F0302020204030204" pitchFamily="34" charset="0"/>
              </a:rPr>
              <a:t> Nucleic Acid 2015</a:t>
            </a:r>
          </a:p>
          <a:p>
            <a:pPr algn="r"/>
            <a:endParaRPr lang="en-US" sz="1200" i="1" dirty="0">
              <a:solidFill>
                <a:schemeClr val="accent5">
                  <a:lumMod val="75000"/>
                </a:schemeClr>
              </a:solidFill>
            </a:endParaRPr>
          </a:p>
        </p:txBody>
      </p:sp>
      <p:sp>
        <p:nvSpPr>
          <p:cNvPr id="8" name="Flèche vers la droite 149">
            <a:extLst>
              <a:ext uri="{FF2B5EF4-FFF2-40B4-BE49-F238E27FC236}">
                <a16:creationId xmlns:a16="http://schemas.microsoft.com/office/drawing/2014/main" id="{C85CC8D7-DE90-3548-BF16-0B5FEE392E50}"/>
              </a:ext>
            </a:extLst>
          </p:cNvPr>
          <p:cNvSpPr/>
          <p:nvPr/>
        </p:nvSpPr>
        <p:spPr bwMode="auto">
          <a:xfrm rot="10800000" flipH="1" flipV="1">
            <a:off x="4678235" y="2601439"/>
            <a:ext cx="2682210" cy="553922"/>
          </a:xfrm>
          <a:prstGeom prst="rightArrow">
            <a:avLst>
              <a:gd name="adj1" fmla="val 29191"/>
              <a:gd name="adj2" fmla="val 50000"/>
            </a:avLst>
          </a:prstGeom>
          <a:gradFill flip="none" rotWithShape="1">
            <a:gsLst>
              <a:gs pos="5000">
                <a:srgbClr val="0086C8"/>
              </a:gs>
              <a:gs pos="40000">
                <a:srgbClr val="0086C8"/>
              </a:gs>
              <a:gs pos="100000">
                <a:srgbClr val="6FC000">
                  <a:tint val="23500"/>
                  <a:satMod val="160000"/>
                </a:srgbClr>
              </a:gs>
            </a:gsLst>
            <a:lin ang="81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CA" dirty="0">
              <a:solidFill>
                <a:srgbClr val="000000"/>
              </a:solidFill>
              <a:ea typeface="ＭＳ Ｐゴシック" charset="0"/>
              <a:cs typeface="ＭＳ Ｐゴシック" charset="0"/>
            </a:endParaRPr>
          </a:p>
        </p:txBody>
      </p:sp>
      <p:grpSp>
        <p:nvGrpSpPr>
          <p:cNvPr id="9" name="Group 8">
            <a:extLst>
              <a:ext uri="{FF2B5EF4-FFF2-40B4-BE49-F238E27FC236}">
                <a16:creationId xmlns:a16="http://schemas.microsoft.com/office/drawing/2014/main" id="{44B289F8-3980-9B4F-86A7-32FE2E6AB6D6}"/>
              </a:ext>
            </a:extLst>
          </p:cNvPr>
          <p:cNvGrpSpPr/>
          <p:nvPr/>
        </p:nvGrpSpPr>
        <p:grpSpPr>
          <a:xfrm>
            <a:off x="1266514" y="1791835"/>
            <a:ext cx="9405603" cy="2929416"/>
            <a:chOff x="2164871" y="4133671"/>
            <a:chExt cx="4438226" cy="1538766"/>
          </a:xfrm>
        </p:grpSpPr>
        <p:pic>
          <p:nvPicPr>
            <p:cNvPr id="10" name="Picture 9" descr="Figure2.png">
              <a:extLst>
                <a:ext uri="{FF2B5EF4-FFF2-40B4-BE49-F238E27FC236}">
                  <a16:creationId xmlns:a16="http://schemas.microsoft.com/office/drawing/2014/main" id="{22131234-2C10-2349-AEB1-CC64D888C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4871" y="4133672"/>
              <a:ext cx="1330288" cy="1538765"/>
            </a:xfrm>
            <a:prstGeom prst="rect">
              <a:avLst/>
            </a:prstGeom>
          </p:spPr>
        </p:pic>
        <p:sp>
          <p:nvSpPr>
            <p:cNvPr id="11" name="TextBox 10">
              <a:extLst>
                <a:ext uri="{FF2B5EF4-FFF2-40B4-BE49-F238E27FC236}">
                  <a16:creationId xmlns:a16="http://schemas.microsoft.com/office/drawing/2014/main" id="{36909BB4-0087-1E43-9646-2AE1FD01A209}"/>
                </a:ext>
              </a:extLst>
            </p:cNvPr>
            <p:cNvSpPr txBox="1"/>
            <p:nvPr/>
          </p:nvSpPr>
          <p:spPr>
            <a:xfrm>
              <a:off x="3701732" y="4252056"/>
              <a:ext cx="1411713" cy="371908"/>
            </a:xfrm>
            <a:prstGeom prst="rect">
              <a:avLst/>
            </a:prstGeom>
            <a:noFill/>
          </p:spPr>
          <p:txBody>
            <a:bodyPr wrap="none" rtlCol="0">
              <a:spAutoFit/>
            </a:bodyPr>
            <a:lstStyle/>
            <a:p>
              <a:pPr algn="ctr"/>
              <a:r>
                <a:rPr lang="en-US" sz="2400" b="1" dirty="0">
                  <a:latin typeface="Calibri Light" panose="020F0302020204030204" pitchFamily="34" charset="0"/>
                  <a:cs typeface="Calibri Light" panose="020F0302020204030204" pitchFamily="34" charset="0"/>
                </a:rPr>
                <a:t>Block &amp; Lock</a:t>
              </a:r>
            </a:p>
          </p:txBody>
        </p:sp>
        <p:sp>
          <p:nvSpPr>
            <p:cNvPr id="12" name="TextBox 11">
              <a:extLst>
                <a:ext uri="{FF2B5EF4-FFF2-40B4-BE49-F238E27FC236}">
                  <a16:creationId xmlns:a16="http://schemas.microsoft.com/office/drawing/2014/main" id="{73FC9041-E187-1F42-A7F0-750138FB14EA}"/>
                </a:ext>
              </a:extLst>
            </p:cNvPr>
            <p:cNvSpPr txBox="1"/>
            <p:nvPr/>
          </p:nvSpPr>
          <p:spPr>
            <a:xfrm>
              <a:off x="3754970" y="4936814"/>
              <a:ext cx="1281454" cy="570258"/>
            </a:xfrm>
            <a:prstGeom prst="rect">
              <a:avLst/>
            </a:prstGeom>
            <a:noFill/>
          </p:spPr>
          <p:txBody>
            <a:bodyPr wrap="none" rtlCol="0">
              <a:spAutoFit/>
            </a:bodyPr>
            <a:lstStyle/>
            <a:p>
              <a:pPr algn="ctr"/>
              <a:r>
                <a:rPr lang="en-US" sz="2000" b="1" dirty="0">
                  <a:latin typeface="Calibri Light" panose="020F0302020204030204" pitchFamily="34" charset="0"/>
                  <a:cs typeface="Calibri Light" panose="020F0302020204030204" pitchFamily="34" charset="0"/>
                </a:rPr>
                <a:t>Transcription </a:t>
              </a:r>
            </a:p>
            <a:p>
              <a:pPr algn="ctr"/>
              <a:r>
                <a:rPr lang="en-US" sz="2000" b="1" dirty="0">
                  <a:latin typeface="Calibri Light" panose="020F0302020204030204" pitchFamily="34" charset="0"/>
                  <a:cs typeface="Calibri Light" panose="020F0302020204030204" pitchFamily="34" charset="0"/>
                </a:rPr>
                <a:t>inhibitor</a:t>
              </a:r>
            </a:p>
          </p:txBody>
        </p:sp>
        <p:pic>
          <p:nvPicPr>
            <p:cNvPr id="13" name="Picture 12" descr="Figure2.png">
              <a:extLst>
                <a:ext uri="{FF2B5EF4-FFF2-40B4-BE49-F238E27FC236}">
                  <a16:creationId xmlns:a16="http://schemas.microsoft.com/office/drawing/2014/main" id="{D07F8143-510A-264C-99C2-871E17E3B8AB}"/>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272809" y="4133671"/>
              <a:ext cx="1330288" cy="1538765"/>
            </a:xfrm>
            <a:prstGeom prst="rect">
              <a:avLst/>
            </a:prstGeom>
          </p:spPr>
        </p:pic>
        <p:pic>
          <p:nvPicPr>
            <p:cNvPr id="14" name="Picture 13" descr="padlock-303266_960_720.png">
              <a:extLst>
                <a:ext uri="{FF2B5EF4-FFF2-40B4-BE49-F238E27FC236}">
                  <a16:creationId xmlns:a16="http://schemas.microsoft.com/office/drawing/2014/main" id="{A7DD333D-4C1F-344A-8C86-6EFB420133D0}"/>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587506" y="4312528"/>
              <a:ext cx="723380" cy="1029315"/>
            </a:xfrm>
            <a:prstGeom prst="rect">
              <a:avLst/>
            </a:prstGeom>
          </p:spPr>
        </p:pic>
      </p:grpSp>
      <p:pic>
        <p:nvPicPr>
          <p:cNvPr id="15" name="Picture 14">
            <a:extLst>
              <a:ext uri="{FF2B5EF4-FFF2-40B4-BE49-F238E27FC236}">
                <a16:creationId xmlns:a16="http://schemas.microsoft.com/office/drawing/2014/main" id="{80E09124-54AC-0145-BD9E-342A6FFF31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0271" y="-1619857"/>
            <a:ext cx="1276599" cy="1199599"/>
          </a:xfrm>
          <a:prstGeom prst="rect">
            <a:avLst/>
          </a:prstGeom>
        </p:spPr>
      </p:pic>
      <p:sp>
        <p:nvSpPr>
          <p:cNvPr id="16" name="TextBox 15">
            <a:extLst>
              <a:ext uri="{FF2B5EF4-FFF2-40B4-BE49-F238E27FC236}">
                <a16:creationId xmlns:a16="http://schemas.microsoft.com/office/drawing/2014/main" id="{0C503F11-4E05-4645-95F7-B484EA6F0438}"/>
              </a:ext>
            </a:extLst>
          </p:cNvPr>
          <p:cNvSpPr txBox="1"/>
          <p:nvPr/>
        </p:nvSpPr>
        <p:spPr>
          <a:xfrm>
            <a:off x="847732" y="6372093"/>
            <a:ext cx="10343217" cy="461665"/>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r>
              <a:rPr lang="en-US" sz="1400" b="1" dirty="0">
                <a:latin typeface="Calibri Light" panose="020F0302020204030204" pitchFamily="34" charset="0"/>
                <a:cs typeface="Calibri Light" panose="020F0302020204030204" pitchFamily="34" charset="0"/>
              </a:rPr>
              <a:t>.</a:t>
            </a:r>
          </a:p>
        </p:txBody>
      </p:sp>
      <p:grpSp>
        <p:nvGrpSpPr>
          <p:cNvPr id="5" name="Group 4">
            <a:extLst>
              <a:ext uri="{FF2B5EF4-FFF2-40B4-BE49-F238E27FC236}">
                <a16:creationId xmlns:a16="http://schemas.microsoft.com/office/drawing/2014/main" id="{3991DE54-9DCE-224E-8C7C-E68B823EE644}"/>
              </a:ext>
            </a:extLst>
          </p:cNvPr>
          <p:cNvGrpSpPr/>
          <p:nvPr/>
        </p:nvGrpSpPr>
        <p:grpSpPr>
          <a:xfrm>
            <a:off x="4003914" y="4721249"/>
            <a:ext cx="6902956" cy="1385942"/>
            <a:chOff x="3099299" y="4947237"/>
            <a:chExt cx="6902956" cy="1385942"/>
          </a:xfrm>
        </p:grpSpPr>
        <p:pic>
          <p:nvPicPr>
            <p:cNvPr id="17" name="Picture 16">
              <a:extLst>
                <a:ext uri="{FF2B5EF4-FFF2-40B4-BE49-F238E27FC236}">
                  <a16:creationId xmlns:a16="http://schemas.microsoft.com/office/drawing/2014/main" id="{84D5052A-81B8-9A4D-9D76-B68D9ACAE5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9299" y="4947237"/>
              <a:ext cx="2474894" cy="138594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0CBAFE4-EC5F-FF40-B92E-DF91C4B2D813}"/>
                </a:ext>
              </a:extLst>
            </p:cNvPr>
            <p:cNvSpPr txBox="1"/>
            <p:nvPr/>
          </p:nvSpPr>
          <p:spPr>
            <a:xfrm>
              <a:off x="4933790" y="5262049"/>
              <a:ext cx="5068465" cy="707886"/>
            </a:xfrm>
            <a:prstGeom prst="rect">
              <a:avLst/>
            </a:prstGeom>
            <a:noFill/>
          </p:spPr>
          <p:txBody>
            <a:bodyPr wrap="square" rtlCol="0">
              <a:spAutoFit/>
            </a:bodyPr>
            <a:lstStyle/>
            <a:p>
              <a:pPr algn="ctr"/>
              <a:r>
                <a:rPr lang="en-US" sz="2000" b="1" i="1" dirty="0">
                  <a:latin typeface="Calibri Light" panose="020F0302020204030204" pitchFamily="34" charset="0"/>
                  <a:cs typeface="Calibri Light" panose="020F0302020204030204" pitchFamily="34" charset="0"/>
                </a:rPr>
                <a:t>Sleeping beauty keeps on sleeping</a:t>
              </a:r>
            </a:p>
            <a:p>
              <a:pPr algn="ctr"/>
              <a:r>
                <a:rPr lang="en-US" sz="2000" b="1" i="1" dirty="0">
                  <a:latin typeface="Calibri Light" panose="020F0302020204030204" pitchFamily="34" charset="0"/>
                  <a:cs typeface="Calibri Light" panose="020F0302020204030204" pitchFamily="34" charset="0"/>
                </a:rPr>
                <a:t>She never wakes up for the prince</a:t>
              </a:r>
            </a:p>
          </p:txBody>
        </p:sp>
      </p:grpSp>
      <p:pic>
        <p:nvPicPr>
          <p:cNvPr id="19" name="Picture 18">
            <a:extLst>
              <a:ext uri="{FF2B5EF4-FFF2-40B4-BE49-F238E27FC236}">
                <a16:creationId xmlns:a16="http://schemas.microsoft.com/office/drawing/2014/main" id="{13736FAF-F139-6F45-A8FB-78208C192B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pic>
        <p:nvPicPr>
          <p:cNvPr id="20" name="Picture 19">
            <a:extLst>
              <a:ext uri="{FF2B5EF4-FFF2-40B4-BE49-F238E27FC236}">
                <a16:creationId xmlns:a16="http://schemas.microsoft.com/office/drawing/2014/main" id="{FDE0FEA0-2657-1B42-9BC6-2DF5C504C0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8634760" y="111170"/>
            <a:ext cx="2271874" cy="1119414"/>
          </a:xfrm>
          <a:prstGeom prst="rect">
            <a:avLst/>
          </a:prstGeom>
        </p:spPr>
      </p:pic>
    </p:spTree>
    <p:extLst>
      <p:ext uri="{BB962C8B-B14F-4D97-AF65-F5344CB8AC3E}">
        <p14:creationId xmlns:p14="http://schemas.microsoft.com/office/powerpoint/2010/main" val="284555224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E09124-54AC-0145-BD9E-342A6FFF3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0271" y="-1619857"/>
            <a:ext cx="1276599" cy="1199599"/>
          </a:xfrm>
          <a:prstGeom prst="rect">
            <a:avLst/>
          </a:prstGeom>
        </p:spPr>
      </p:pic>
      <p:pic>
        <p:nvPicPr>
          <p:cNvPr id="19" name="Picture 18">
            <a:extLst>
              <a:ext uri="{FF2B5EF4-FFF2-40B4-BE49-F238E27FC236}">
                <a16:creationId xmlns:a16="http://schemas.microsoft.com/office/drawing/2014/main" id="{13736FAF-F139-6F45-A8FB-78208C192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F6E224AB-4746-4E22-8750-02048699E8DD}"/>
              </a:ext>
            </a:extLst>
          </p:cNvPr>
          <p:cNvPicPr>
            <a:picLocks noChangeAspect="1"/>
          </p:cNvPicPr>
          <p:nvPr/>
        </p:nvPicPr>
        <p:blipFill>
          <a:blip r:embed="rId5"/>
          <a:stretch>
            <a:fillRect/>
          </a:stretch>
        </p:blipFill>
        <p:spPr>
          <a:xfrm>
            <a:off x="2902384" y="427729"/>
            <a:ext cx="7133894" cy="5537137"/>
          </a:xfrm>
          <a:prstGeom prst="rect">
            <a:avLst/>
          </a:prstGeom>
        </p:spPr>
      </p:pic>
    </p:spTree>
    <p:extLst>
      <p:ext uri="{BB962C8B-B14F-4D97-AF65-F5344CB8AC3E}">
        <p14:creationId xmlns:p14="http://schemas.microsoft.com/office/powerpoint/2010/main" val="417769413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E09124-54AC-0145-BD9E-342A6FFF3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0271" y="-1619857"/>
            <a:ext cx="1276599" cy="1199599"/>
          </a:xfrm>
          <a:prstGeom prst="rect">
            <a:avLst/>
          </a:prstGeom>
        </p:spPr>
      </p:pic>
      <p:pic>
        <p:nvPicPr>
          <p:cNvPr id="19" name="Picture 18">
            <a:extLst>
              <a:ext uri="{FF2B5EF4-FFF2-40B4-BE49-F238E27FC236}">
                <a16:creationId xmlns:a16="http://schemas.microsoft.com/office/drawing/2014/main" id="{13736FAF-F139-6F45-A8FB-78208C192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sp>
        <p:nvSpPr>
          <p:cNvPr id="21" name="Rectangle 20">
            <a:extLst>
              <a:ext uri="{FF2B5EF4-FFF2-40B4-BE49-F238E27FC236}">
                <a16:creationId xmlns:a16="http://schemas.microsoft.com/office/drawing/2014/main" id="{52A588F3-DDF4-4EE1-B95A-6FF36A676474}"/>
              </a:ext>
            </a:extLst>
          </p:cNvPr>
          <p:cNvSpPr/>
          <p:nvPr/>
        </p:nvSpPr>
        <p:spPr>
          <a:xfrm>
            <a:off x="6330576" y="6304002"/>
            <a:ext cx="494662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000" b="1" dirty="0" err="1">
                <a:solidFill>
                  <a:schemeClr val="bg1">
                    <a:lumMod val="65000"/>
                  </a:schemeClr>
                </a:solidFill>
                <a:latin typeface="Gill Sans MT" panose="020B0502020104020203" pitchFamily="34" charset="77"/>
                <a:cs typeface="Calibri Light" panose="020F0302020204030204" pitchFamily="34" charset="0"/>
              </a:rPr>
              <a:t>Matylda</a:t>
            </a:r>
            <a:r>
              <a:rPr lang="en-US" sz="1000" b="1"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000"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bg1">
                  <a:lumMod val="65000"/>
                </a:schemeClr>
              </a:solidFill>
              <a:latin typeface="Gill Sans MT" panose="020B0502020104020203" pitchFamily="34" charset="77"/>
              <a:cs typeface="Calibri Light" panose="020F0302020204030204" pitchFamily="34" charset="0"/>
            </a:endParaRPr>
          </a:p>
        </p:txBody>
      </p:sp>
      <p:pic>
        <p:nvPicPr>
          <p:cNvPr id="6" name="Picture 5" descr="Graphical user interface&#10;&#10;Description automatically generated">
            <a:extLst>
              <a:ext uri="{FF2B5EF4-FFF2-40B4-BE49-F238E27FC236}">
                <a16:creationId xmlns:a16="http://schemas.microsoft.com/office/drawing/2014/main" id="{A257B355-54C8-4DB1-A530-1F3DF3F7DCFA}"/>
              </a:ext>
            </a:extLst>
          </p:cNvPr>
          <p:cNvPicPr>
            <a:picLocks noChangeAspect="1"/>
          </p:cNvPicPr>
          <p:nvPr/>
        </p:nvPicPr>
        <p:blipFill>
          <a:blip r:embed="rId5"/>
          <a:stretch>
            <a:fillRect/>
          </a:stretch>
        </p:blipFill>
        <p:spPr>
          <a:xfrm>
            <a:off x="2511231" y="751590"/>
            <a:ext cx="7377563" cy="5203816"/>
          </a:xfrm>
          <a:prstGeom prst="rect">
            <a:avLst/>
          </a:prstGeom>
        </p:spPr>
      </p:pic>
    </p:spTree>
    <p:extLst>
      <p:ext uri="{BB962C8B-B14F-4D97-AF65-F5344CB8AC3E}">
        <p14:creationId xmlns:p14="http://schemas.microsoft.com/office/powerpoint/2010/main" val="58158337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59B9DC-AE2F-D14F-B286-CB92E36E57D5}"/>
              </a:ext>
            </a:extLst>
          </p:cNvPr>
          <p:cNvSpPr>
            <a:spLocks noGrp="1"/>
          </p:cNvSpPr>
          <p:nvPr>
            <p:ph type="body" idx="1"/>
          </p:nvPr>
        </p:nvSpPr>
        <p:spPr>
          <a:xfrm>
            <a:off x="0" y="1709739"/>
            <a:ext cx="12192000" cy="4379912"/>
          </a:xfrm>
        </p:spPr>
        <p:txBody>
          <a:bodyPr/>
          <a:lstStyle/>
          <a:p>
            <a:endParaRPr lang="en-US" dirty="0"/>
          </a:p>
        </p:txBody>
      </p:sp>
      <p:sp>
        <p:nvSpPr>
          <p:cNvPr id="2" name="Title 1">
            <a:extLst>
              <a:ext uri="{FF2B5EF4-FFF2-40B4-BE49-F238E27FC236}">
                <a16:creationId xmlns:a16="http://schemas.microsoft.com/office/drawing/2014/main" id="{161B91F0-585F-5341-93F8-22EDAC696B70}"/>
              </a:ext>
            </a:extLst>
          </p:cNvPr>
          <p:cNvSpPr>
            <a:spLocks noGrp="1"/>
          </p:cNvSpPr>
          <p:nvPr>
            <p:ph type="title"/>
          </p:nvPr>
        </p:nvSpPr>
        <p:spPr>
          <a:xfrm>
            <a:off x="0" y="1709738"/>
            <a:ext cx="11347450" cy="2852737"/>
          </a:xfrm>
        </p:spPr>
        <p:txBody>
          <a:bodyPr/>
          <a:lstStyle/>
          <a:p>
            <a:r>
              <a:rPr lang="en-US" dirty="0"/>
              <a:t>  Reinforcing the ‘dam’</a:t>
            </a:r>
          </a:p>
        </p:txBody>
      </p:sp>
      <p:grpSp>
        <p:nvGrpSpPr>
          <p:cNvPr id="4" name="Group 3">
            <a:extLst>
              <a:ext uri="{FF2B5EF4-FFF2-40B4-BE49-F238E27FC236}">
                <a16:creationId xmlns:a16="http://schemas.microsoft.com/office/drawing/2014/main" id="{8BB7DA3C-C75C-6B47-A048-673168806CC1}"/>
              </a:ext>
            </a:extLst>
          </p:cNvPr>
          <p:cNvGrpSpPr/>
          <p:nvPr/>
        </p:nvGrpSpPr>
        <p:grpSpPr>
          <a:xfrm rot="3780856">
            <a:off x="7997805" y="2100167"/>
            <a:ext cx="3146511" cy="1929029"/>
            <a:chOff x="-2189816" y="-257097"/>
            <a:chExt cx="3146511" cy="1929029"/>
          </a:xfrm>
        </p:grpSpPr>
        <p:pic>
          <p:nvPicPr>
            <p:cNvPr id="5" name="Picture 4">
              <a:extLst>
                <a:ext uri="{FF2B5EF4-FFF2-40B4-BE49-F238E27FC236}">
                  <a16:creationId xmlns:a16="http://schemas.microsoft.com/office/drawing/2014/main" id="{557E9BC3-88E4-6943-95A6-D2D0EBD6728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6" name="Group 5">
              <a:extLst>
                <a:ext uri="{FF2B5EF4-FFF2-40B4-BE49-F238E27FC236}">
                  <a16:creationId xmlns:a16="http://schemas.microsoft.com/office/drawing/2014/main" id="{0673AA22-910D-8B4A-8563-C1BA79A4BF8F}"/>
                </a:ext>
              </a:extLst>
            </p:cNvPr>
            <p:cNvGrpSpPr/>
            <p:nvPr/>
          </p:nvGrpSpPr>
          <p:grpSpPr>
            <a:xfrm>
              <a:off x="-1398946" y="-257097"/>
              <a:ext cx="2355641" cy="1195873"/>
              <a:chOff x="-2083169" y="-236766"/>
              <a:chExt cx="2355641" cy="1195873"/>
            </a:xfrm>
          </p:grpSpPr>
          <p:pic>
            <p:nvPicPr>
              <p:cNvPr id="7" name="Picture 6">
                <a:extLst>
                  <a:ext uri="{FF2B5EF4-FFF2-40B4-BE49-F238E27FC236}">
                    <a16:creationId xmlns:a16="http://schemas.microsoft.com/office/drawing/2014/main" id="{CAFAA7AB-44FD-7E4B-8C7C-FAEB33BB40AC}"/>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84844" y="-251082"/>
                <a:ext cx="1143000" cy="1171632"/>
              </a:xfrm>
              <a:prstGeom prst="rect">
                <a:avLst/>
              </a:prstGeom>
            </p:spPr>
          </p:pic>
          <p:pic>
            <p:nvPicPr>
              <p:cNvPr id="8" name="Picture 7">
                <a:extLst>
                  <a:ext uri="{FF2B5EF4-FFF2-40B4-BE49-F238E27FC236}">
                    <a16:creationId xmlns:a16="http://schemas.microsoft.com/office/drawing/2014/main" id="{BBBA7769-1899-B345-9DEF-355196A796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pic>
        <p:nvPicPr>
          <p:cNvPr id="13" name="Picture 12">
            <a:extLst>
              <a:ext uri="{FF2B5EF4-FFF2-40B4-BE49-F238E27FC236}">
                <a16:creationId xmlns:a16="http://schemas.microsoft.com/office/drawing/2014/main" id="{E0D9F599-FCD2-2245-8A74-66FB4F2A4D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7359395">
            <a:off x="1467402" y="2462854"/>
            <a:ext cx="1182230" cy="1115812"/>
          </a:xfrm>
          <a:prstGeom prst="rect">
            <a:avLst/>
          </a:prstGeom>
        </p:spPr>
      </p:pic>
      <p:pic>
        <p:nvPicPr>
          <p:cNvPr id="17" name="Picture 16">
            <a:extLst>
              <a:ext uri="{FF2B5EF4-FFF2-40B4-BE49-F238E27FC236}">
                <a16:creationId xmlns:a16="http://schemas.microsoft.com/office/drawing/2014/main" id="{8C642888-5615-3B48-B182-620FD91F5C3E}"/>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9500870">
            <a:off x="3073120" y="4638877"/>
            <a:ext cx="1143000" cy="1171632"/>
          </a:xfrm>
          <a:prstGeom prst="rect">
            <a:avLst/>
          </a:prstGeom>
        </p:spPr>
      </p:pic>
      <p:pic>
        <p:nvPicPr>
          <p:cNvPr id="19" name="Picture 18">
            <a:extLst>
              <a:ext uri="{FF2B5EF4-FFF2-40B4-BE49-F238E27FC236}">
                <a16:creationId xmlns:a16="http://schemas.microsoft.com/office/drawing/2014/main" id="{25ECD111-7A82-FE45-9D45-830DF01444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4625355">
            <a:off x="2377628" y="5020211"/>
            <a:ext cx="1182230" cy="1115812"/>
          </a:xfrm>
          <a:prstGeom prst="rect">
            <a:avLst/>
          </a:prstGeom>
        </p:spPr>
      </p:pic>
    </p:spTree>
    <p:extLst>
      <p:ext uri="{BB962C8B-B14F-4D97-AF65-F5344CB8AC3E}">
        <p14:creationId xmlns:p14="http://schemas.microsoft.com/office/powerpoint/2010/main" val="82581633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A8829-0C29-9040-922E-47A7FBA7B119}"/>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1666" b="1666"/>
          <a:stretch/>
        </p:blipFill>
        <p:spPr>
          <a:xfrm>
            <a:off x="842973" y="114300"/>
            <a:ext cx="11008085" cy="6629400"/>
          </a:xfrm>
          <a:prstGeom prst="rect">
            <a:avLst/>
          </a:prstGeom>
        </p:spPr>
      </p:pic>
      <p:pic>
        <p:nvPicPr>
          <p:cNvPr id="3" name="Picture 2">
            <a:extLst>
              <a:ext uri="{FF2B5EF4-FFF2-40B4-BE49-F238E27FC236}">
                <a16:creationId xmlns:a16="http://schemas.microsoft.com/office/drawing/2014/main" id="{D2C45CE9-4DA0-6541-B2F6-230BD0E94E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186" y="-47828"/>
            <a:ext cx="2004086" cy="1995736"/>
          </a:xfrm>
          <a:prstGeom prst="rect">
            <a:avLst/>
          </a:prstGeom>
        </p:spPr>
      </p:pic>
    </p:spTree>
    <p:extLst>
      <p:ext uri="{BB962C8B-B14F-4D97-AF65-F5344CB8AC3E}">
        <p14:creationId xmlns:p14="http://schemas.microsoft.com/office/powerpoint/2010/main" val="250439120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BB8B-10CA-E741-8666-E7F0EE10042D}"/>
              </a:ext>
            </a:extLst>
          </p:cNvPr>
          <p:cNvSpPr>
            <a:spLocks noGrp="1"/>
          </p:cNvSpPr>
          <p:nvPr>
            <p:ph type="title"/>
          </p:nvPr>
        </p:nvSpPr>
        <p:spPr>
          <a:xfrm>
            <a:off x="2111024" y="365125"/>
            <a:ext cx="8460833" cy="1325563"/>
          </a:xfrm>
        </p:spPr>
        <p:txBody>
          <a:bodyPr/>
          <a:lstStyle/>
          <a:p>
            <a:r>
              <a:rPr lang="en-US" b="1" dirty="0">
                <a:latin typeface="Gill Sans MT" panose="020B0502020104020203" pitchFamily="34" charset="77"/>
                <a:cs typeface="Calibri Light" panose="020F0302020204030204" pitchFamily="34" charset="0"/>
              </a:rPr>
              <a:t>Types of HIV Therapeutic Vaccines</a:t>
            </a:r>
            <a:endParaRPr lang="en-US" b="1" dirty="0">
              <a:latin typeface="Gill Sans MT" panose="020B0502020104020203" pitchFamily="34" charset="77"/>
            </a:endParaRPr>
          </a:p>
        </p:txBody>
      </p:sp>
      <p:pic>
        <p:nvPicPr>
          <p:cNvPr id="5" name="Content Placeholder 4" descr="Diagram, timeline&#10;&#10;Description automatically generated">
            <a:extLst>
              <a:ext uri="{FF2B5EF4-FFF2-40B4-BE49-F238E27FC236}">
                <a16:creationId xmlns:a16="http://schemas.microsoft.com/office/drawing/2014/main" id="{E99C5ED0-4621-A749-AF91-4337AD94762D}"/>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836" y="1571606"/>
            <a:ext cx="10410491" cy="5286394"/>
          </a:xfrm>
          <a:prstGeom prst="rect">
            <a:avLst/>
          </a:prstGeom>
          <a:effectLst/>
        </p:spPr>
      </p:pic>
      <p:sp>
        <p:nvSpPr>
          <p:cNvPr id="6" name="Rectangle 5">
            <a:extLst>
              <a:ext uri="{FF2B5EF4-FFF2-40B4-BE49-F238E27FC236}">
                <a16:creationId xmlns:a16="http://schemas.microsoft.com/office/drawing/2014/main" id="{8246E858-986A-1F47-A459-9E0E4F872BA5}"/>
              </a:ext>
            </a:extLst>
          </p:cNvPr>
          <p:cNvSpPr/>
          <p:nvPr/>
        </p:nvSpPr>
        <p:spPr>
          <a:xfrm>
            <a:off x="6096000" y="6340153"/>
            <a:ext cx="5257800"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9" name="Picture 8">
            <a:extLst>
              <a:ext uri="{FF2B5EF4-FFF2-40B4-BE49-F238E27FC236}">
                <a16:creationId xmlns:a16="http://schemas.microsoft.com/office/drawing/2014/main" id="{B19CB886-A280-9F40-A3D5-653FF96320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7" name="Picture 6">
            <a:extLst>
              <a:ext uri="{FF2B5EF4-FFF2-40B4-BE49-F238E27FC236}">
                <a16:creationId xmlns:a16="http://schemas.microsoft.com/office/drawing/2014/main" id="{808CA1AF-5BA3-2A48-8AC9-AB5864F075D6}"/>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spTree>
    <p:extLst>
      <p:ext uri="{BB962C8B-B14F-4D97-AF65-F5344CB8AC3E}">
        <p14:creationId xmlns:p14="http://schemas.microsoft.com/office/powerpoint/2010/main" val="143881761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CF0C91-32F1-8F40-9AB3-B7412CC599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9" name="Picture 8">
            <a:extLst>
              <a:ext uri="{FF2B5EF4-FFF2-40B4-BE49-F238E27FC236}">
                <a16:creationId xmlns:a16="http://schemas.microsoft.com/office/drawing/2014/main" id="{A8416168-CF28-A94E-8AD8-CD82FD093D94}"/>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642990" y="201311"/>
            <a:ext cx="1794860" cy="1346145"/>
          </a:xfrm>
          <a:prstGeom prst="rect">
            <a:avLst/>
          </a:prstGeom>
        </p:spPr>
      </p:pic>
      <p:pic>
        <p:nvPicPr>
          <p:cNvPr id="4" name="Picture 3" descr="A picture containing text, newspaper&#10;&#10;Description automatically generated">
            <a:extLst>
              <a:ext uri="{FF2B5EF4-FFF2-40B4-BE49-F238E27FC236}">
                <a16:creationId xmlns:a16="http://schemas.microsoft.com/office/drawing/2014/main" id="{2BA90729-D277-4F18-9E27-9E0C0A2E2D43}"/>
              </a:ext>
            </a:extLst>
          </p:cNvPr>
          <p:cNvPicPr>
            <a:picLocks noChangeAspect="1"/>
          </p:cNvPicPr>
          <p:nvPr/>
        </p:nvPicPr>
        <p:blipFill>
          <a:blip r:embed="rId5"/>
          <a:stretch>
            <a:fillRect/>
          </a:stretch>
        </p:blipFill>
        <p:spPr>
          <a:xfrm>
            <a:off x="2192141" y="684614"/>
            <a:ext cx="7548104" cy="4816534"/>
          </a:xfrm>
          <a:prstGeom prst="rect">
            <a:avLst/>
          </a:prstGeom>
        </p:spPr>
      </p:pic>
    </p:spTree>
    <p:extLst>
      <p:ext uri="{BB962C8B-B14F-4D97-AF65-F5344CB8AC3E}">
        <p14:creationId xmlns:p14="http://schemas.microsoft.com/office/powerpoint/2010/main" val="330172462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D93DE1-FA68-F940-9CF3-C5B9E893A55F}"/>
              </a:ext>
            </a:extLst>
          </p:cNvPr>
          <p:cNvSpPr/>
          <p:nvPr/>
        </p:nvSpPr>
        <p:spPr>
          <a:xfrm>
            <a:off x="6096000" y="6242680"/>
            <a:ext cx="5220222" cy="523220"/>
          </a:xfrm>
          <a:prstGeom prst="rect">
            <a:avLst/>
          </a:prstGeom>
          <a:solidFill>
            <a:schemeClr val="bg1"/>
          </a:solidFill>
        </p:spPr>
        <p:txBody>
          <a:bodyPr wrap="square">
            <a:spAutoFit/>
          </a:bodyPr>
          <a:lstStyle/>
          <a:p>
            <a:pPr algn="r"/>
            <a:r>
              <a:rPr lang="en-US" sz="1400"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400"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400" dirty="0" err="1">
                <a:solidFill>
                  <a:schemeClr val="bg1">
                    <a:lumMod val="65000"/>
                  </a:schemeClr>
                </a:solidFill>
                <a:latin typeface="Gill Sans MT" panose="020B0502020104020203" pitchFamily="34" charset="77"/>
                <a:cs typeface="Calibri Light" panose="020F0302020204030204" pitchFamily="34" charset="0"/>
              </a:rPr>
              <a:t>Matylda</a:t>
            </a:r>
            <a:r>
              <a:rPr lang="en-US" sz="1400"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400" dirty="0">
              <a:solidFill>
                <a:schemeClr val="bg1">
                  <a:lumMod val="65000"/>
                </a:schemeClr>
              </a:solidFill>
              <a:latin typeface="Gill Sans MT" panose="020B0502020104020203" pitchFamily="34" charset="77"/>
              <a:ea typeface="Calibri" panose="020F0502020204030204" pitchFamily="34" charset="0"/>
            </a:endParaRPr>
          </a:p>
        </p:txBody>
      </p:sp>
      <p:pic>
        <p:nvPicPr>
          <p:cNvPr id="8" name="Picture 7">
            <a:extLst>
              <a:ext uri="{FF2B5EF4-FFF2-40B4-BE49-F238E27FC236}">
                <a16:creationId xmlns:a16="http://schemas.microsoft.com/office/drawing/2014/main" id="{90CF0C91-32F1-8F40-9AB3-B7412CC599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0"/>
            <a:ext cx="1882424" cy="1882424"/>
          </a:xfrm>
          <a:prstGeom prst="rect">
            <a:avLst/>
          </a:prstGeom>
        </p:spPr>
      </p:pic>
      <p:pic>
        <p:nvPicPr>
          <p:cNvPr id="9" name="Picture 8">
            <a:extLst>
              <a:ext uri="{FF2B5EF4-FFF2-40B4-BE49-F238E27FC236}">
                <a16:creationId xmlns:a16="http://schemas.microsoft.com/office/drawing/2014/main" id="{A8416168-CF28-A94E-8AD8-CD82FD093D94}"/>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10062205" y="165117"/>
            <a:ext cx="1472146" cy="1104110"/>
          </a:xfrm>
          <a:prstGeom prst="rect">
            <a:avLst/>
          </a:prstGeom>
        </p:spPr>
      </p:pic>
      <p:pic>
        <p:nvPicPr>
          <p:cNvPr id="3" name="Picture 2" descr="Calendar&#10;&#10;Description automatically generated">
            <a:extLst>
              <a:ext uri="{FF2B5EF4-FFF2-40B4-BE49-F238E27FC236}">
                <a16:creationId xmlns:a16="http://schemas.microsoft.com/office/drawing/2014/main" id="{A532AF56-F0B7-497E-81B3-876BC09738C4}"/>
              </a:ext>
            </a:extLst>
          </p:cNvPr>
          <p:cNvPicPr>
            <a:picLocks noChangeAspect="1"/>
          </p:cNvPicPr>
          <p:nvPr/>
        </p:nvPicPr>
        <p:blipFill>
          <a:blip r:embed="rId5"/>
          <a:stretch>
            <a:fillRect/>
          </a:stretch>
        </p:blipFill>
        <p:spPr>
          <a:xfrm>
            <a:off x="2536657" y="495794"/>
            <a:ext cx="6821196" cy="5564006"/>
          </a:xfrm>
          <a:prstGeom prst="rect">
            <a:avLst/>
          </a:prstGeom>
        </p:spPr>
      </p:pic>
    </p:spTree>
    <p:extLst>
      <p:ext uri="{BB962C8B-B14F-4D97-AF65-F5344CB8AC3E}">
        <p14:creationId xmlns:p14="http://schemas.microsoft.com/office/powerpoint/2010/main" val="420772655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EAECE-4A6E-6F4A-8EBA-21393D10646C}"/>
              </a:ext>
            </a:extLst>
          </p:cNvPr>
          <p:cNvSpPr>
            <a:spLocks noGrp="1"/>
          </p:cNvSpPr>
          <p:nvPr>
            <p:ph type="title"/>
          </p:nvPr>
        </p:nvSpPr>
        <p:spPr>
          <a:xfrm>
            <a:off x="0" y="1532226"/>
            <a:ext cx="12192000" cy="4467741"/>
          </a:xfrm>
        </p:spPr>
        <p:txBody>
          <a:bodyPr anchor="ctr" anchorCtr="0"/>
          <a:lstStyle/>
          <a:p>
            <a:r>
              <a:rPr lang="en-US" dirty="0">
                <a:cs typeface="Calibri Light" panose="020F0302020204030204" pitchFamily="34" charset="0"/>
              </a:rPr>
              <a:t>  Key timeline events</a:t>
            </a:r>
            <a:endParaRPr lang="en-US" dirty="0"/>
          </a:p>
        </p:txBody>
      </p:sp>
      <p:pic>
        <p:nvPicPr>
          <p:cNvPr id="8" name="Picture 7">
            <a:extLst>
              <a:ext uri="{FF2B5EF4-FFF2-40B4-BE49-F238E27FC236}">
                <a16:creationId xmlns:a16="http://schemas.microsoft.com/office/drawing/2014/main" id="{14EB36E3-37B2-D040-9390-8247CFA1B2A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20711342">
            <a:off x="8640415" y="2681772"/>
            <a:ext cx="1143000" cy="1092200"/>
          </a:xfrm>
          <a:prstGeom prst="rect">
            <a:avLst/>
          </a:prstGeom>
        </p:spPr>
      </p:pic>
      <p:pic>
        <p:nvPicPr>
          <p:cNvPr id="7" name="Picture 6">
            <a:extLst>
              <a:ext uri="{FF2B5EF4-FFF2-40B4-BE49-F238E27FC236}">
                <a16:creationId xmlns:a16="http://schemas.microsoft.com/office/drawing/2014/main" id="{9A3E5740-E71C-5B40-A55D-07853AEA3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359395">
            <a:off x="8168565" y="4115793"/>
            <a:ext cx="1182230" cy="1115812"/>
          </a:xfrm>
          <a:prstGeom prst="rect">
            <a:avLst/>
          </a:prstGeom>
        </p:spPr>
      </p:pic>
    </p:spTree>
    <p:extLst>
      <p:ext uri="{BB962C8B-B14F-4D97-AF65-F5344CB8AC3E}">
        <p14:creationId xmlns:p14="http://schemas.microsoft.com/office/powerpoint/2010/main" val="174033669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6D641-DDDA-7140-92F1-B21DCA25CFEB}"/>
              </a:ext>
            </a:extLst>
          </p:cNvPr>
          <p:cNvSpPr>
            <a:spLocks noGrp="1"/>
          </p:cNvSpPr>
          <p:nvPr>
            <p:ph type="title"/>
          </p:nvPr>
        </p:nvSpPr>
        <p:spPr>
          <a:xfrm>
            <a:off x="2286000" y="365125"/>
            <a:ext cx="9067800" cy="1325563"/>
          </a:xfrm>
        </p:spPr>
        <p:txBody>
          <a:bodyPr/>
          <a:lstStyle/>
          <a:p>
            <a:r>
              <a:rPr lang="en-US" b="1" dirty="0">
                <a:latin typeface="Gill Sans MT" panose="020B0502020104020203" pitchFamily="34" charset="77"/>
                <a:cs typeface="Calibri Light" panose="020F0302020204030204" pitchFamily="34" charset="0"/>
              </a:rPr>
              <a:t>Passive Immunization: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Broadly Neutralizing Antibodies</a:t>
            </a:r>
            <a:endParaRPr lang="en-US" b="1" dirty="0">
              <a:latin typeface="Gill Sans MT" panose="020B0502020104020203" pitchFamily="34" charset="77"/>
            </a:endParaRPr>
          </a:p>
        </p:txBody>
      </p:sp>
      <p:pic>
        <p:nvPicPr>
          <p:cNvPr id="5" name="Picture 4">
            <a:extLst>
              <a:ext uri="{FF2B5EF4-FFF2-40B4-BE49-F238E27FC236}">
                <a16:creationId xmlns:a16="http://schemas.microsoft.com/office/drawing/2014/main" id="{8B387192-8AA1-1346-8149-98AB92E1EE95}"/>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r="3352" b="7206"/>
          <a:stretch/>
        </p:blipFill>
        <p:spPr>
          <a:xfrm>
            <a:off x="543333" y="1737968"/>
            <a:ext cx="10460464" cy="4619562"/>
          </a:xfrm>
          <a:prstGeom prst="rect">
            <a:avLst/>
          </a:prstGeom>
          <a:effectLst/>
        </p:spPr>
      </p:pic>
      <p:sp>
        <p:nvSpPr>
          <p:cNvPr id="6" name="Rectangle 5">
            <a:extLst>
              <a:ext uri="{FF2B5EF4-FFF2-40B4-BE49-F238E27FC236}">
                <a16:creationId xmlns:a16="http://schemas.microsoft.com/office/drawing/2014/main" id="{1323EC8F-8309-FB4A-918C-CA9B631034F6}"/>
              </a:ext>
            </a:extLst>
          </p:cNvPr>
          <p:cNvSpPr/>
          <p:nvPr/>
        </p:nvSpPr>
        <p:spPr>
          <a:xfrm>
            <a:off x="4556474" y="6357530"/>
            <a:ext cx="6739889" cy="553998"/>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b="1" u="sng" dirty="0">
                <a:solidFill>
                  <a:schemeClr val="bg1">
                    <a:lumMod val="65000"/>
                  </a:schemeClr>
                </a:solidFill>
                <a:latin typeface="Gill Sans MT" panose="020B0502020104020203" pitchFamily="34" charset="77"/>
                <a:ea typeface="Calibri" panose="020F0502020204030204" pitchFamily="34" charset="0"/>
                <a:hlinkClick r:id="rId4">
                  <a:extLst>
                    <a:ext uri="{A12FA001-AC4F-418D-AE19-62706E023703}">
                      <ahyp:hlinkClr xmlns:ahyp="http://schemas.microsoft.com/office/drawing/2018/hyperlinkcolor" val="tx"/>
                    </a:ext>
                  </a:extLst>
                </a:hlinkClick>
              </a:rPr>
              <a:t>https://animationlab.utah.edu/</a:t>
            </a:r>
            <a:endParaRPr lang="en-US" sz="1000" b="1" u="sng" dirty="0">
              <a:solidFill>
                <a:schemeClr val="bg1">
                  <a:lumMod val="65000"/>
                </a:schemeClr>
              </a:solidFill>
              <a:latin typeface="Gill Sans MT" panose="020B0502020104020203" pitchFamily="34" charset="77"/>
              <a:ea typeface="Calibri" panose="020F0502020204030204" pitchFamily="34" charset="0"/>
            </a:endParaRPr>
          </a:p>
          <a:p>
            <a:pPr algn="r"/>
            <a:endParaRPr lang="en-US" sz="1000" b="1" dirty="0">
              <a:solidFill>
                <a:schemeClr val="accent5">
                  <a:lumMod val="50000"/>
                </a:schemeClr>
              </a:solidFill>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43BA4A7C-717B-0C44-9D49-FCCA133094A3}"/>
              </a:ext>
            </a:extLst>
          </p:cNvPr>
          <p:cNvGrpSpPr/>
          <p:nvPr/>
        </p:nvGrpSpPr>
        <p:grpSpPr>
          <a:xfrm>
            <a:off x="8326324" y="97385"/>
            <a:ext cx="1380570" cy="1008638"/>
            <a:chOff x="8951268" y="91421"/>
            <a:chExt cx="1380570" cy="1008638"/>
          </a:xfrm>
        </p:grpSpPr>
        <p:pic>
          <p:nvPicPr>
            <p:cNvPr id="7" name="Picture 6">
              <a:extLst>
                <a:ext uri="{FF2B5EF4-FFF2-40B4-BE49-F238E27FC236}">
                  <a16:creationId xmlns:a16="http://schemas.microsoft.com/office/drawing/2014/main" id="{56836387-7D19-C04D-B96E-59DD9377CA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1268" y="394712"/>
              <a:ext cx="736351" cy="705347"/>
            </a:xfrm>
            <a:prstGeom prst="rect">
              <a:avLst/>
            </a:prstGeom>
          </p:spPr>
        </p:pic>
        <p:pic>
          <p:nvPicPr>
            <p:cNvPr id="8" name="Picture 7">
              <a:extLst>
                <a:ext uri="{FF2B5EF4-FFF2-40B4-BE49-F238E27FC236}">
                  <a16:creationId xmlns:a16="http://schemas.microsoft.com/office/drawing/2014/main" id="{0C04D242-D98F-3C41-B60F-D4FC198787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5487" y="279613"/>
              <a:ext cx="736351" cy="705347"/>
            </a:xfrm>
            <a:prstGeom prst="rect">
              <a:avLst/>
            </a:prstGeom>
          </p:spPr>
        </p:pic>
        <p:pic>
          <p:nvPicPr>
            <p:cNvPr id="9" name="Picture 8">
              <a:extLst>
                <a:ext uri="{FF2B5EF4-FFF2-40B4-BE49-F238E27FC236}">
                  <a16:creationId xmlns:a16="http://schemas.microsoft.com/office/drawing/2014/main" id="{04490E16-1FF3-6143-8F90-196F066E22CB}"/>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94073" y="91421"/>
              <a:ext cx="736351" cy="705347"/>
            </a:xfrm>
            <a:prstGeom prst="rect">
              <a:avLst/>
            </a:prstGeom>
          </p:spPr>
        </p:pic>
      </p:grpSp>
      <p:pic>
        <p:nvPicPr>
          <p:cNvPr id="10" name="Picture 9">
            <a:extLst>
              <a:ext uri="{FF2B5EF4-FFF2-40B4-BE49-F238E27FC236}">
                <a16:creationId xmlns:a16="http://schemas.microsoft.com/office/drawing/2014/main" id="{34944A9C-D973-314D-9903-E69963E4D1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767" y="97385"/>
            <a:ext cx="2035233" cy="1775149"/>
          </a:xfrm>
          <a:prstGeom prst="rect">
            <a:avLst/>
          </a:prstGeom>
        </p:spPr>
      </p:pic>
      <p:pic>
        <p:nvPicPr>
          <p:cNvPr id="12" name="Picture 11">
            <a:extLst>
              <a:ext uri="{FF2B5EF4-FFF2-40B4-BE49-F238E27FC236}">
                <a16:creationId xmlns:a16="http://schemas.microsoft.com/office/drawing/2014/main" id="{C19BFA93-64C5-C847-8EC4-27D788C872F0}"/>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844310" y="1022"/>
            <a:ext cx="1372075" cy="1029056"/>
          </a:xfrm>
          <a:prstGeom prst="rect">
            <a:avLst/>
          </a:prstGeom>
        </p:spPr>
      </p:pic>
    </p:spTree>
    <p:extLst>
      <p:ext uri="{BB962C8B-B14F-4D97-AF65-F5344CB8AC3E}">
        <p14:creationId xmlns:p14="http://schemas.microsoft.com/office/powerpoint/2010/main" val="300333607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6EF9-BFF2-EC43-8CBD-8189D07628C9}"/>
              </a:ext>
            </a:extLst>
          </p:cNvPr>
          <p:cNvSpPr>
            <a:spLocks noGrp="1"/>
          </p:cNvSpPr>
          <p:nvPr>
            <p:ph type="title"/>
          </p:nvPr>
        </p:nvSpPr>
        <p:spPr>
          <a:xfrm>
            <a:off x="2401614" y="438221"/>
            <a:ext cx="8892021" cy="1325563"/>
          </a:xfrm>
        </p:spPr>
        <p:txBody>
          <a:bodyPr>
            <a:normAutofit/>
          </a:bodyPr>
          <a:lstStyle/>
          <a:p>
            <a:r>
              <a:rPr lang="en-US" b="1" dirty="0">
                <a:latin typeface="Gill Sans MT" panose="020B0502020104020203" pitchFamily="34" charset="77"/>
                <a:cs typeface="Calibri Light" panose="020F0302020204030204" pitchFamily="34" charset="0"/>
              </a:rPr>
              <a:t>Genetic Engineered T cells: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Creating Super T Cells</a:t>
            </a:r>
            <a:endParaRPr lang="en-US" b="1" dirty="0">
              <a:latin typeface="Gill Sans MT" panose="020B0502020104020203" pitchFamily="34" charset="77"/>
            </a:endParaRPr>
          </a:p>
        </p:txBody>
      </p:sp>
      <p:sp>
        <p:nvSpPr>
          <p:cNvPr id="5" name="Title 1">
            <a:extLst>
              <a:ext uri="{FF2B5EF4-FFF2-40B4-BE49-F238E27FC236}">
                <a16:creationId xmlns:a16="http://schemas.microsoft.com/office/drawing/2014/main" id="{87254898-D1B3-754A-98C5-23C684969E97}"/>
              </a:ext>
            </a:extLst>
          </p:cNvPr>
          <p:cNvSpPr txBox="1">
            <a:spLocks/>
          </p:cNvSpPr>
          <p:nvPr/>
        </p:nvSpPr>
        <p:spPr>
          <a:xfrm>
            <a:off x="2055264" y="-1892625"/>
            <a:ext cx="851908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Genetic Engineered T cells: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Creating Super T Cells</a:t>
            </a:r>
          </a:p>
        </p:txBody>
      </p:sp>
      <p:sp>
        <p:nvSpPr>
          <p:cNvPr id="6" name="TextBox 5">
            <a:extLst>
              <a:ext uri="{FF2B5EF4-FFF2-40B4-BE49-F238E27FC236}">
                <a16:creationId xmlns:a16="http://schemas.microsoft.com/office/drawing/2014/main" id="{BBF458EF-6A5C-5F4B-B52B-424113D505DD}"/>
              </a:ext>
            </a:extLst>
          </p:cNvPr>
          <p:cNvSpPr txBox="1"/>
          <p:nvPr/>
        </p:nvSpPr>
        <p:spPr>
          <a:xfrm>
            <a:off x="6524021" y="5847850"/>
            <a:ext cx="4613651" cy="553998"/>
          </a:xfrm>
          <a:prstGeom prst="rect">
            <a:avLst/>
          </a:prstGeom>
          <a:solidFill>
            <a:schemeClr val="bg1"/>
          </a:solidFill>
        </p:spPr>
        <p:txBody>
          <a:bodyPr wrap="square" rtlCol="0">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Modified from a slide by Dr. Thor Wagner (U Washington)</a:t>
            </a:r>
          </a:p>
          <a:p>
            <a:pPr algn="r"/>
            <a:r>
              <a:rPr lang="en-US" sz="1000" i="1" dirty="0">
                <a:solidFill>
                  <a:schemeClr val="bg1">
                    <a:lumMod val="65000"/>
                  </a:schemeClr>
                </a:solidFill>
                <a:latin typeface="Gill Sans MT" panose="020B0502020104020203" pitchFamily="34" charset="77"/>
                <a:cs typeface="Calibri Light" panose="020F0302020204030204" pitchFamily="34" charset="0"/>
              </a:rPr>
              <a:t>Hale and Wagner, Mol </a:t>
            </a:r>
            <a:r>
              <a:rPr lang="en-US" sz="1000" i="1" dirty="0" err="1">
                <a:solidFill>
                  <a:schemeClr val="bg1">
                    <a:lumMod val="65000"/>
                  </a:schemeClr>
                </a:solidFill>
                <a:latin typeface="Gill Sans MT" panose="020B0502020104020203" pitchFamily="34" charset="77"/>
                <a:cs typeface="Calibri Light" panose="020F0302020204030204" pitchFamily="34" charset="0"/>
              </a:rPr>
              <a:t>Ther</a:t>
            </a:r>
            <a:r>
              <a:rPr lang="en-US" sz="1000" i="1" dirty="0">
                <a:solidFill>
                  <a:schemeClr val="bg1">
                    <a:lumMod val="65000"/>
                  </a:schemeClr>
                </a:solidFill>
                <a:latin typeface="Gill Sans MT" panose="020B0502020104020203" pitchFamily="34" charset="77"/>
                <a:cs typeface="Calibri Light" panose="020F0302020204030204" pitchFamily="34" charset="0"/>
              </a:rPr>
              <a:t> 2017; Ali, J </a:t>
            </a:r>
            <a:r>
              <a:rPr lang="en-US" sz="1000" i="1" dirty="0" err="1">
                <a:solidFill>
                  <a:schemeClr val="bg1">
                    <a:lumMod val="65000"/>
                  </a:schemeClr>
                </a:solidFill>
                <a:latin typeface="Gill Sans MT" panose="020B0502020104020203" pitchFamily="34" charset="77"/>
                <a:cs typeface="Calibri Light" panose="020F0302020204030204" pitchFamily="34" charset="0"/>
              </a:rPr>
              <a:t>Virol</a:t>
            </a:r>
            <a:r>
              <a:rPr lang="en-US" sz="1000" i="1" dirty="0">
                <a:solidFill>
                  <a:schemeClr val="bg1">
                    <a:lumMod val="65000"/>
                  </a:schemeClr>
                </a:solidFill>
                <a:latin typeface="Gill Sans MT" panose="020B0502020104020203" pitchFamily="34" charset="77"/>
                <a:cs typeface="Calibri Light" panose="020F0302020204030204" pitchFamily="34" charset="0"/>
              </a:rPr>
              <a:t> 2016; </a:t>
            </a:r>
          </a:p>
          <a:p>
            <a:pPr algn="r"/>
            <a:r>
              <a:rPr lang="en-US" sz="1000" i="1" dirty="0">
                <a:solidFill>
                  <a:schemeClr val="bg1">
                    <a:lumMod val="65000"/>
                  </a:schemeClr>
                </a:solidFill>
                <a:latin typeface="Gill Sans MT" panose="020B0502020104020203" pitchFamily="34" charset="77"/>
                <a:cs typeface="Calibri Light" panose="020F0302020204030204" pitchFamily="34" charset="0"/>
              </a:rPr>
              <a:t>Liu, J </a:t>
            </a:r>
            <a:r>
              <a:rPr lang="en-US" sz="1000" i="1" dirty="0" err="1">
                <a:solidFill>
                  <a:schemeClr val="bg1">
                    <a:lumMod val="65000"/>
                  </a:schemeClr>
                </a:solidFill>
                <a:latin typeface="Gill Sans MT" panose="020B0502020104020203" pitchFamily="34" charset="77"/>
                <a:cs typeface="Calibri Light" panose="020F0302020204030204" pitchFamily="34" charset="0"/>
              </a:rPr>
              <a:t>Virol</a:t>
            </a:r>
            <a:r>
              <a:rPr lang="en-US" sz="1000" i="1" dirty="0">
                <a:solidFill>
                  <a:schemeClr val="bg1">
                    <a:lumMod val="65000"/>
                  </a:schemeClr>
                </a:solidFill>
                <a:latin typeface="Gill Sans MT" panose="020B0502020104020203" pitchFamily="34" charset="77"/>
                <a:cs typeface="Calibri Light" panose="020F0302020204030204" pitchFamily="34" charset="0"/>
              </a:rPr>
              <a:t> 2016; Hale, Mol </a:t>
            </a:r>
            <a:r>
              <a:rPr lang="en-US" sz="1000" i="1" dirty="0" err="1">
                <a:solidFill>
                  <a:schemeClr val="bg1">
                    <a:lumMod val="65000"/>
                  </a:schemeClr>
                </a:solidFill>
                <a:latin typeface="Gill Sans MT" panose="020B0502020104020203" pitchFamily="34" charset="77"/>
                <a:cs typeface="Calibri Light" panose="020F0302020204030204" pitchFamily="34" charset="0"/>
              </a:rPr>
              <a:t>Ther</a:t>
            </a:r>
            <a:r>
              <a:rPr lang="en-US" sz="1000" i="1" dirty="0">
                <a:solidFill>
                  <a:schemeClr val="bg1">
                    <a:lumMod val="65000"/>
                  </a:schemeClr>
                </a:solidFill>
                <a:latin typeface="Gill Sans MT" panose="020B0502020104020203" pitchFamily="34" charset="77"/>
                <a:cs typeface="Calibri Light" panose="020F0302020204030204" pitchFamily="34" charset="0"/>
              </a:rPr>
              <a:t> 2017</a:t>
            </a:r>
          </a:p>
        </p:txBody>
      </p:sp>
      <p:grpSp>
        <p:nvGrpSpPr>
          <p:cNvPr id="7" name="Group 6">
            <a:extLst>
              <a:ext uri="{FF2B5EF4-FFF2-40B4-BE49-F238E27FC236}">
                <a16:creationId xmlns:a16="http://schemas.microsoft.com/office/drawing/2014/main" id="{DBDC3D51-3F61-3F4E-B697-542F2566E8DE}"/>
              </a:ext>
            </a:extLst>
          </p:cNvPr>
          <p:cNvGrpSpPr/>
          <p:nvPr/>
        </p:nvGrpSpPr>
        <p:grpSpPr>
          <a:xfrm rot="12887317">
            <a:off x="2797203" y="2640808"/>
            <a:ext cx="3341721" cy="3286416"/>
            <a:chOff x="3452660" y="2287184"/>
            <a:chExt cx="395538" cy="413511"/>
          </a:xfrm>
        </p:grpSpPr>
        <p:sp>
          <p:nvSpPr>
            <p:cNvPr id="8" name="Oval 7">
              <a:extLst>
                <a:ext uri="{FF2B5EF4-FFF2-40B4-BE49-F238E27FC236}">
                  <a16:creationId xmlns:a16="http://schemas.microsoft.com/office/drawing/2014/main" id="{E0201ED6-9FFA-FB45-B30E-190FFF404431}"/>
                </a:ext>
              </a:extLst>
            </p:cNvPr>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0B4672-DBCE-6742-85D1-9D9368FB60D9}"/>
                </a:ext>
              </a:extLst>
            </p:cNvPr>
            <p:cNvSpPr/>
            <p:nvPr/>
          </p:nvSpPr>
          <p:spPr>
            <a:xfrm rot="8973430">
              <a:off x="3536297" y="2322353"/>
              <a:ext cx="243138" cy="26111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Light" panose="020F0302020204030204" pitchFamily="34" charset="0"/>
                  <a:cs typeface="Calibri Light" panose="020F0302020204030204" pitchFamily="34" charset="0"/>
                </a:rPr>
                <a:t>CD8+ T cells</a:t>
              </a:r>
            </a:p>
          </p:txBody>
        </p:sp>
      </p:grpSp>
      <p:cxnSp>
        <p:nvCxnSpPr>
          <p:cNvPr id="10" name="Straight Connector 9">
            <a:extLst>
              <a:ext uri="{FF2B5EF4-FFF2-40B4-BE49-F238E27FC236}">
                <a16:creationId xmlns:a16="http://schemas.microsoft.com/office/drawing/2014/main" id="{375D9950-F648-2A4E-9210-D7E5AF8201D0}"/>
              </a:ext>
            </a:extLst>
          </p:cNvPr>
          <p:cNvCxnSpPr/>
          <p:nvPr/>
        </p:nvCxnSpPr>
        <p:spPr>
          <a:xfrm flipV="1">
            <a:off x="5181600" y="3581400"/>
            <a:ext cx="1295400" cy="4572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ounded Rectangle 10">
            <a:extLst>
              <a:ext uri="{FF2B5EF4-FFF2-40B4-BE49-F238E27FC236}">
                <a16:creationId xmlns:a16="http://schemas.microsoft.com/office/drawing/2014/main" id="{944089BA-D349-7044-A0FF-A98E062400A6}"/>
              </a:ext>
            </a:extLst>
          </p:cNvPr>
          <p:cNvSpPr/>
          <p:nvPr/>
        </p:nvSpPr>
        <p:spPr>
          <a:xfrm rot="20623071">
            <a:off x="5194685" y="3895436"/>
            <a:ext cx="304800" cy="152400"/>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B05EE38-B6C4-9C4B-9DFA-EF3AEEBDC4AB}"/>
              </a:ext>
            </a:extLst>
          </p:cNvPr>
          <p:cNvSpPr/>
          <p:nvPr/>
        </p:nvSpPr>
        <p:spPr>
          <a:xfrm rot="20520156">
            <a:off x="5528127" y="3779563"/>
            <a:ext cx="304800" cy="152400"/>
          </a:xfrm>
          <a:prstGeom prst="roundRect">
            <a:avLst/>
          </a:prstGeom>
          <a:solidFill>
            <a:schemeClr val="accent4"/>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8DAC3C1-A873-EE4F-8B53-4B60596D6B45}"/>
              </a:ext>
            </a:extLst>
          </p:cNvPr>
          <p:cNvSpPr/>
          <p:nvPr/>
        </p:nvSpPr>
        <p:spPr>
          <a:xfrm rot="20527047">
            <a:off x="5883436" y="3660247"/>
            <a:ext cx="304800" cy="152400"/>
          </a:xfrm>
          <a:prstGeom prst="roundRect">
            <a:avLst/>
          </a:prstGeom>
          <a:solidFill>
            <a:srgbClr val="0080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9927D4B-11B4-E946-A8B3-BC3927AFEF33}"/>
              </a:ext>
            </a:extLst>
          </p:cNvPr>
          <p:cNvGrpSpPr/>
          <p:nvPr/>
        </p:nvGrpSpPr>
        <p:grpSpPr>
          <a:xfrm>
            <a:off x="6705601" y="1890676"/>
            <a:ext cx="2207444" cy="1861907"/>
            <a:chOff x="4733577" y="2302973"/>
            <a:chExt cx="2505423" cy="2215314"/>
          </a:xfrm>
        </p:grpSpPr>
        <p:pic>
          <p:nvPicPr>
            <p:cNvPr id="15" name="Picture 14" descr="Figure3.png">
              <a:extLst>
                <a:ext uri="{FF2B5EF4-FFF2-40B4-BE49-F238E27FC236}">
                  <a16:creationId xmlns:a16="http://schemas.microsoft.com/office/drawing/2014/main" id="{BD343951-E83A-CE45-845E-4F1C7C9CC4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2229" y="2514600"/>
              <a:ext cx="1862740" cy="1948773"/>
            </a:xfrm>
            <a:prstGeom prst="rect">
              <a:avLst/>
            </a:prstGeom>
          </p:spPr>
        </p:pic>
        <p:pic>
          <p:nvPicPr>
            <p:cNvPr id="16" name="Picture 15" descr="green virus.png">
              <a:extLst>
                <a:ext uri="{FF2B5EF4-FFF2-40B4-BE49-F238E27FC236}">
                  <a16:creationId xmlns:a16="http://schemas.microsoft.com/office/drawing/2014/main" id="{300C5A9E-6A4E-B540-8BBD-0F27B8C59F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2302973"/>
              <a:ext cx="609600" cy="618008"/>
            </a:xfrm>
            <a:prstGeom prst="rect">
              <a:avLst/>
            </a:prstGeom>
          </p:spPr>
        </p:pic>
        <p:pic>
          <p:nvPicPr>
            <p:cNvPr id="17" name="Picture 16" descr="green virus.png">
              <a:extLst>
                <a:ext uri="{FF2B5EF4-FFF2-40B4-BE49-F238E27FC236}">
                  <a16:creationId xmlns:a16="http://schemas.microsoft.com/office/drawing/2014/main" id="{5470C1F1-B72F-934E-9D1B-C4CE2C1D94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3900279"/>
              <a:ext cx="609600" cy="618008"/>
            </a:xfrm>
            <a:prstGeom prst="rect">
              <a:avLst/>
            </a:prstGeom>
          </p:spPr>
        </p:pic>
        <p:pic>
          <p:nvPicPr>
            <p:cNvPr id="18" name="Picture 17" descr="green virus.png">
              <a:extLst>
                <a:ext uri="{FF2B5EF4-FFF2-40B4-BE49-F238E27FC236}">
                  <a16:creationId xmlns:a16="http://schemas.microsoft.com/office/drawing/2014/main" id="{9CD21CFD-EF5A-2F4D-BEF6-F36C432D18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3577" y="3761691"/>
              <a:ext cx="609600" cy="618008"/>
            </a:xfrm>
            <a:prstGeom prst="rect">
              <a:avLst/>
            </a:prstGeom>
          </p:spPr>
        </p:pic>
      </p:grpSp>
      <p:sp>
        <p:nvSpPr>
          <p:cNvPr id="19" name="TextBox 18">
            <a:extLst>
              <a:ext uri="{FF2B5EF4-FFF2-40B4-BE49-F238E27FC236}">
                <a16:creationId xmlns:a16="http://schemas.microsoft.com/office/drawing/2014/main" id="{A4B2EFCC-2020-9548-BC91-074A61B26A6E}"/>
              </a:ext>
            </a:extLst>
          </p:cNvPr>
          <p:cNvSpPr txBox="1"/>
          <p:nvPr/>
        </p:nvSpPr>
        <p:spPr>
          <a:xfrm>
            <a:off x="8534402" y="2362202"/>
            <a:ext cx="1915081" cy="954107"/>
          </a:xfrm>
          <a:prstGeom prst="rect">
            <a:avLst/>
          </a:prstGeom>
          <a:noFill/>
        </p:spPr>
        <p:txBody>
          <a:bodyPr wrap="square" rtlCol="0">
            <a:spAutoFit/>
          </a:bodyPr>
          <a:lstStyle/>
          <a:p>
            <a:pPr algn="ctr"/>
            <a:r>
              <a:rPr lang="en-US" sz="1400" b="1" dirty="0">
                <a:latin typeface="Gill Sans MT" panose="020B0502020104020203" pitchFamily="34" charset="77"/>
                <a:cs typeface="Calibri Light" panose="020F0302020204030204" pitchFamily="34" charset="0"/>
              </a:rPr>
              <a:t>HIV-infected cell</a:t>
            </a:r>
          </a:p>
          <a:p>
            <a:pPr algn="ctr"/>
            <a:r>
              <a:rPr lang="en-US" sz="1400" b="1" dirty="0">
                <a:latin typeface="Gill Sans MT" panose="020B0502020104020203" pitchFamily="34" charset="77"/>
                <a:cs typeface="Calibri Light" panose="020F0302020204030204" pitchFamily="34" charset="0"/>
              </a:rPr>
              <a:t>with surface </a:t>
            </a:r>
          </a:p>
          <a:p>
            <a:pPr algn="ctr"/>
            <a:r>
              <a:rPr lang="en-US" sz="1400" b="1" dirty="0">
                <a:latin typeface="Gill Sans MT" panose="020B0502020104020203" pitchFamily="34" charset="77"/>
                <a:cs typeface="Calibri Light" panose="020F0302020204030204" pitchFamily="34" charset="0"/>
              </a:rPr>
              <a:t>expression of </a:t>
            </a:r>
          </a:p>
          <a:p>
            <a:pPr algn="ctr"/>
            <a:r>
              <a:rPr lang="en-US" sz="1400" b="1" dirty="0">
                <a:latin typeface="Gill Sans MT" panose="020B0502020104020203" pitchFamily="34" charset="77"/>
                <a:cs typeface="Calibri Light" panose="020F0302020204030204" pitchFamily="34" charset="0"/>
              </a:rPr>
              <a:t>HIV envelope</a:t>
            </a:r>
          </a:p>
        </p:txBody>
      </p:sp>
      <p:sp>
        <p:nvSpPr>
          <p:cNvPr id="20" name="Rounded Rectangle 19">
            <a:extLst>
              <a:ext uri="{FF2B5EF4-FFF2-40B4-BE49-F238E27FC236}">
                <a16:creationId xmlns:a16="http://schemas.microsoft.com/office/drawing/2014/main" id="{305F63BF-8C08-E242-99A3-0734E66C2EFF}"/>
              </a:ext>
            </a:extLst>
          </p:cNvPr>
          <p:cNvSpPr/>
          <p:nvPr/>
        </p:nvSpPr>
        <p:spPr>
          <a:xfrm rot="788541">
            <a:off x="6400800" y="3624944"/>
            <a:ext cx="304800" cy="152400"/>
          </a:xfrm>
          <a:prstGeom prst="roundRect">
            <a:avLst/>
          </a:prstGeom>
          <a:solidFill>
            <a:srgbClr val="EB64C3"/>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4EF10D0-F631-F941-91B4-BBD1AED270C5}"/>
              </a:ext>
            </a:extLst>
          </p:cNvPr>
          <p:cNvSpPr/>
          <p:nvPr/>
        </p:nvSpPr>
        <p:spPr>
          <a:xfrm rot="18649675">
            <a:off x="6319703" y="3405243"/>
            <a:ext cx="304800" cy="152400"/>
          </a:xfrm>
          <a:prstGeom prst="roundRect">
            <a:avLst/>
          </a:prstGeom>
          <a:solidFill>
            <a:srgbClr val="EB64C3"/>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1966D81-DA42-F349-AB46-BB66CDE83F24}"/>
              </a:ext>
            </a:extLst>
          </p:cNvPr>
          <p:cNvCxnSpPr/>
          <p:nvPr/>
        </p:nvCxnSpPr>
        <p:spPr>
          <a:xfrm>
            <a:off x="6629402" y="3810000"/>
            <a:ext cx="228601" cy="4572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E9CC78E-AFED-BB47-B7F9-22E297726C7F}"/>
              </a:ext>
            </a:extLst>
          </p:cNvPr>
          <p:cNvSpPr txBox="1"/>
          <p:nvPr/>
        </p:nvSpPr>
        <p:spPr>
          <a:xfrm>
            <a:off x="6506099" y="4154630"/>
            <a:ext cx="3200400" cy="584775"/>
          </a:xfrm>
          <a:prstGeom prst="rect">
            <a:avLst/>
          </a:prstGeom>
          <a:noFill/>
        </p:spPr>
        <p:txBody>
          <a:bodyPr wrap="square" rtlCol="0">
            <a:spAutoFit/>
          </a:bodyPr>
          <a:lstStyle/>
          <a:p>
            <a:r>
              <a:rPr lang="en-US" sz="1600" b="1" dirty="0">
                <a:latin typeface="Gill Sans MT" panose="020B0502020104020203" pitchFamily="34" charset="77"/>
                <a:cs typeface="Calibri Light" panose="020F0302020204030204" pitchFamily="34" charset="0"/>
              </a:rPr>
              <a:t>Single chain variable fragments derived from </a:t>
            </a:r>
            <a:r>
              <a:rPr lang="en-US" sz="1600" b="1" dirty="0" err="1">
                <a:latin typeface="Gill Sans MT" panose="020B0502020104020203" pitchFamily="34" charset="77"/>
                <a:cs typeface="Calibri Light" panose="020F0302020204030204" pitchFamily="34" charset="0"/>
              </a:rPr>
              <a:t>bNAbs</a:t>
            </a:r>
            <a:endParaRPr lang="en-US" sz="1600" b="1" dirty="0">
              <a:latin typeface="Gill Sans MT" panose="020B0502020104020203" pitchFamily="34" charset="77"/>
              <a:cs typeface="Calibri Light" panose="020F0302020204030204" pitchFamily="34" charset="0"/>
            </a:endParaRPr>
          </a:p>
        </p:txBody>
      </p:sp>
      <p:pic>
        <p:nvPicPr>
          <p:cNvPr id="24" name="Picture 23" descr="green virus.png">
            <a:extLst>
              <a:ext uri="{FF2B5EF4-FFF2-40B4-BE49-F238E27FC236}">
                <a16:creationId xmlns:a16="http://schemas.microsoft.com/office/drawing/2014/main" id="{BCF7A5BE-BBBE-4C44-A99F-5046DDF983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0302" y="1922697"/>
            <a:ext cx="537099" cy="519419"/>
          </a:xfrm>
          <a:prstGeom prst="rect">
            <a:avLst/>
          </a:prstGeom>
        </p:spPr>
      </p:pic>
      <p:sp>
        <p:nvSpPr>
          <p:cNvPr id="25" name="TextBox 24">
            <a:extLst>
              <a:ext uri="{FF2B5EF4-FFF2-40B4-BE49-F238E27FC236}">
                <a16:creationId xmlns:a16="http://schemas.microsoft.com/office/drawing/2014/main" id="{1F7A0D81-426C-B045-AEDB-FCA8D3612A54}"/>
              </a:ext>
            </a:extLst>
          </p:cNvPr>
          <p:cNvSpPr txBox="1"/>
          <p:nvPr/>
        </p:nvSpPr>
        <p:spPr>
          <a:xfrm>
            <a:off x="402478" y="2257450"/>
            <a:ext cx="3205429" cy="646331"/>
          </a:xfrm>
          <a:prstGeom prst="rect">
            <a:avLst/>
          </a:prstGeom>
          <a:noFill/>
        </p:spPr>
        <p:txBody>
          <a:bodyPr wrap="none" rtlCol="0">
            <a:spAutoFit/>
          </a:bodyPr>
          <a:lstStyle/>
          <a:p>
            <a:pPr algn="r"/>
            <a:r>
              <a:rPr lang="en-US" b="1" dirty="0">
                <a:latin typeface="Gill Sans MT" panose="020B0502020104020203" pitchFamily="34" charset="77"/>
                <a:cs typeface="Calibri Light" panose="020F0302020204030204" pitchFamily="34" charset="0"/>
              </a:rPr>
              <a:t>Chimeric Antigen Receptor </a:t>
            </a:r>
          </a:p>
          <a:p>
            <a:pPr algn="r"/>
            <a:r>
              <a:rPr lang="en-US" b="1" dirty="0">
                <a:latin typeface="Gill Sans MT" panose="020B0502020104020203" pitchFamily="34" charset="77"/>
                <a:cs typeface="Calibri Light" panose="020F0302020204030204" pitchFamily="34" charset="0"/>
              </a:rPr>
              <a:t>(CAR) T cells </a:t>
            </a:r>
          </a:p>
        </p:txBody>
      </p:sp>
      <p:sp>
        <p:nvSpPr>
          <p:cNvPr id="26" name="TextBox 25">
            <a:extLst>
              <a:ext uri="{FF2B5EF4-FFF2-40B4-BE49-F238E27FC236}">
                <a16:creationId xmlns:a16="http://schemas.microsoft.com/office/drawing/2014/main" id="{B8AA5CA8-170F-5946-A7AC-9CB931F24C01}"/>
              </a:ext>
            </a:extLst>
          </p:cNvPr>
          <p:cNvSpPr txBox="1"/>
          <p:nvPr/>
        </p:nvSpPr>
        <p:spPr>
          <a:xfrm>
            <a:off x="7659216" y="5001276"/>
            <a:ext cx="3346695" cy="769441"/>
          </a:xfrm>
          <a:prstGeom prst="rect">
            <a:avLst/>
          </a:prstGeom>
          <a:solidFill>
            <a:schemeClr val="bg1"/>
          </a:solidFill>
        </p:spPr>
        <p:txBody>
          <a:bodyPr wrap="square" rtlCol="0">
            <a:spAutoFit/>
          </a:bodyPr>
          <a:lstStyle/>
          <a:p>
            <a:pPr algn="ctr"/>
            <a:r>
              <a:rPr lang="en-US" sz="1600" b="1" dirty="0">
                <a:latin typeface="Gill Sans MT" panose="020B0502020104020203" pitchFamily="34" charset="77"/>
                <a:cs typeface="Calibri Light" panose="020F0302020204030204" pitchFamily="34" charset="0"/>
              </a:rPr>
              <a:t>CAR-T cell therapy in   </a:t>
            </a:r>
          </a:p>
          <a:p>
            <a:pPr algn="ctr"/>
            <a:r>
              <a:rPr lang="en-US" sz="1600" b="1" dirty="0">
                <a:latin typeface="Gill Sans MT" panose="020B0502020104020203" pitchFamily="34" charset="77"/>
                <a:cs typeface="Calibri Light" panose="020F0302020204030204" pitchFamily="34" charset="0"/>
              </a:rPr>
              <a:t>virally suppressed people on ART</a:t>
            </a:r>
          </a:p>
          <a:p>
            <a:pPr algn="ctr"/>
            <a:r>
              <a:rPr lang="en-US" sz="1200" b="1" i="1" dirty="0">
                <a:latin typeface="Gill Sans MT" panose="020B0502020104020203" pitchFamily="34" charset="77"/>
                <a:cs typeface="Calibri Light" panose="020F0302020204030204" pitchFamily="34" charset="0"/>
              </a:rPr>
              <a:t>(China; NCT03240328)</a:t>
            </a:r>
          </a:p>
        </p:txBody>
      </p:sp>
      <p:sp>
        <p:nvSpPr>
          <p:cNvPr id="27" name="TextBox 26">
            <a:extLst>
              <a:ext uri="{FF2B5EF4-FFF2-40B4-BE49-F238E27FC236}">
                <a16:creationId xmlns:a16="http://schemas.microsoft.com/office/drawing/2014/main" id="{8E59F4D5-6E69-8241-8E32-5445A60FA519}"/>
              </a:ext>
            </a:extLst>
          </p:cNvPr>
          <p:cNvSpPr txBox="1"/>
          <p:nvPr/>
        </p:nvSpPr>
        <p:spPr>
          <a:xfrm>
            <a:off x="4143190" y="6438785"/>
            <a:ext cx="7032053" cy="400110"/>
          </a:xfrm>
          <a:prstGeom prst="rect">
            <a:avLst/>
          </a:prstGeom>
          <a:solidFill>
            <a:schemeClr val="bg1"/>
          </a:solidFill>
        </p:spPr>
        <p:txBody>
          <a:bodyPr wrap="square" rtlCol="0">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SLIDE CREDIT: Ananworanich, A. Overview of Ongoing Cure Research Globally.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Community Cure Workshop. Saturday July 21, 2018.</a:t>
            </a:r>
          </a:p>
        </p:txBody>
      </p:sp>
      <p:pic>
        <p:nvPicPr>
          <p:cNvPr id="30" name="Picture 29">
            <a:extLst>
              <a:ext uri="{FF2B5EF4-FFF2-40B4-BE49-F238E27FC236}">
                <a16:creationId xmlns:a16="http://schemas.microsoft.com/office/drawing/2014/main" id="{2ABECA7C-D9B8-9C44-B27B-F0BA795FCC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379" y="88963"/>
            <a:ext cx="2139236" cy="2139236"/>
          </a:xfrm>
          <a:prstGeom prst="rect">
            <a:avLst/>
          </a:prstGeom>
        </p:spPr>
      </p:pic>
      <p:pic>
        <p:nvPicPr>
          <p:cNvPr id="28" name="Picture 27">
            <a:extLst>
              <a:ext uri="{FF2B5EF4-FFF2-40B4-BE49-F238E27FC236}">
                <a16:creationId xmlns:a16="http://schemas.microsoft.com/office/drawing/2014/main" id="{843003F8-DF66-5A42-9026-D4E2D4A59309}"/>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739552">
            <a:off x="9303832" y="113224"/>
            <a:ext cx="1794860" cy="1346145"/>
          </a:xfrm>
          <a:prstGeom prst="rect">
            <a:avLst/>
          </a:prstGeom>
        </p:spPr>
      </p:pic>
      <p:pic>
        <p:nvPicPr>
          <p:cNvPr id="29" name="Picture 28" descr="A person in a garment&#10;&#10;Description automatically generated with low confidence">
            <a:extLst>
              <a:ext uri="{FF2B5EF4-FFF2-40B4-BE49-F238E27FC236}">
                <a16:creationId xmlns:a16="http://schemas.microsoft.com/office/drawing/2014/main" id="{F5483DFC-30BC-491D-99AF-D4FFED6653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180" y="3931551"/>
            <a:ext cx="1748388" cy="1163473"/>
          </a:xfrm>
          <a:prstGeom prst="rect">
            <a:avLst/>
          </a:prstGeom>
          <a:effectLst/>
        </p:spPr>
      </p:pic>
      <p:sp>
        <p:nvSpPr>
          <p:cNvPr id="31" name="TextBox 30">
            <a:extLst>
              <a:ext uri="{FF2B5EF4-FFF2-40B4-BE49-F238E27FC236}">
                <a16:creationId xmlns:a16="http://schemas.microsoft.com/office/drawing/2014/main" id="{17EC5376-A173-49B5-9770-F473D92EAB03}"/>
              </a:ext>
            </a:extLst>
          </p:cNvPr>
          <p:cNvSpPr txBox="1"/>
          <p:nvPr/>
        </p:nvSpPr>
        <p:spPr>
          <a:xfrm>
            <a:off x="560181" y="5095024"/>
            <a:ext cx="1748388" cy="338554"/>
          </a:xfrm>
          <a:prstGeom prst="rect">
            <a:avLst/>
          </a:prstGeom>
          <a:noFill/>
        </p:spPr>
        <p:txBody>
          <a:bodyPr wrap="square" rtlCol="0">
            <a:spAutoFit/>
          </a:bodyPr>
          <a:lstStyle/>
          <a:p>
            <a:pPr algn="ctr"/>
            <a:r>
              <a:rPr lang="en-US" sz="1600" b="1" dirty="0">
                <a:solidFill>
                  <a:srgbClr val="FF0000"/>
                </a:solidFill>
                <a:latin typeface="Gill Sans MT" panose="020B0502020104020203" pitchFamily="34" charset="77"/>
                <a:cs typeface="Calibri Light" panose="020F0302020204030204" pitchFamily="34" charset="0"/>
              </a:rPr>
              <a:t>‘Super T cell’</a:t>
            </a:r>
          </a:p>
        </p:txBody>
      </p:sp>
    </p:spTree>
    <p:extLst>
      <p:ext uri="{BB962C8B-B14F-4D97-AF65-F5344CB8AC3E}">
        <p14:creationId xmlns:p14="http://schemas.microsoft.com/office/powerpoint/2010/main" val="19346879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268972-89A0-484E-B4DA-482046C9F47B}"/>
              </a:ext>
            </a:extLst>
          </p:cNvPr>
          <p:cNvSpPr>
            <a:spLocks noGrp="1"/>
          </p:cNvSpPr>
          <p:nvPr>
            <p:ph type="body" idx="1"/>
          </p:nvPr>
        </p:nvSpPr>
        <p:spPr>
          <a:xfrm>
            <a:off x="0" y="2410691"/>
            <a:ext cx="12192000" cy="3678959"/>
          </a:xfrm>
        </p:spPr>
        <p:txBody>
          <a:bodyPr/>
          <a:lstStyle/>
          <a:p>
            <a:endParaRPr lang="en-US"/>
          </a:p>
        </p:txBody>
      </p:sp>
      <p:sp>
        <p:nvSpPr>
          <p:cNvPr id="2" name="Title 1">
            <a:extLst>
              <a:ext uri="{FF2B5EF4-FFF2-40B4-BE49-F238E27FC236}">
                <a16:creationId xmlns:a16="http://schemas.microsoft.com/office/drawing/2014/main" id="{87A4849F-352F-A84E-BB85-128F300312B8}"/>
              </a:ext>
            </a:extLst>
          </p:cNvPr>
          <p:cNvSpPr>
            <a:spLocks noGrp="1"/>
          </p:cNvSpPr>
          <p:nvPr>
            <p:ph type="title"/>
          </p:nvPr>
        </p:nvSpPr>
        <p:spPr/>
        <p:txBody>
          <a:bodyPr/>
          <a:lstStyle/>
          <a:p>
            <a:r>
              <a:rPr lang="en-US" dirty="0"/>
              <a:t>  Making cells stronger</a:t>
            </a:r>
          </a:p>
        </p:txBody>
      </p:sp>
      <p:grpSp>
        <p:nvGrpSpPr>
          <p:cNvPr id="4" name="Group 3">
            <a:extLst>
              <a:ext uri="{FF2B5EF4-FFF2-40B4-BE49-F238E27FC236}">
                <a16:creationId xmlns:a16="http://schemas.microsoft.com/office/drawing/2014/main" id="{EAC93D92-CE01-3B4E-B2F7-3A838BF0AD7C}"/>
              </a:ext>
            </a:extLst>
          </p:cNvPr>
          <p:cNvGrpSpPr/>
          <p:nvPr/>
        </p:nvGrpSpPr>
        <p:grpSpPr>
          <a:xfrm rot="1402794">
            <a:off x="692873" y="1887262"/>
            <a:ext cx="3308365" cy="1915386"/>
            <a:chOff x="-2189816" y="-243454"/>
            <a:chExt cx="3308365" cy="1915386"/>
          </a:xfrm>
        </p:grpSpPr>
        <p:pic>
          <p:nvPicPr>
            <p:cNvPr id="5" name="Picture 4">
              <a:extLst>
                <a:ext uri="{FF2B5EF4-FFF2-40B4-BE49-F238E27FC236}">
                  <a16:creationId xmlns:a16="http://schemas.microsoft.com/office/drawing/2014/main" id="{82DF6458-1D9F-9B4C-8475-3290D7EA365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6" name="Group 5">
              <a:extLst>
                <a:ext uri="{FF2B5EF4-FFF2-40B4-BE49-F238E27FC236}">
                  <a16:creationId xmlns:a16="http://schemas.microsoft.com/office/drawing/2014/main" id="{BAC5FE94-C43E-804D-A61A-0A4F8E09F89D}"/>
                </a:ext>
              </a:extLst>
            </p:cNvPr>
            <p:cNvGrpSpPr/>
            <p:nvPr/>
          </p:nvGrpSpPr>
          <p:grpSpPr>
            <a:xfrm>
              <a:off x="-1398946" y="-243454"/>
              <a:ext cx="2517495" cy="1592232"/>
              <a:chOff x="-2083169" y="-223123"/>
              <a:chExt cx="2517495" cy="1592232"/>
            </a:xfrm>
          </p:grpSpPr>
          <p:pic>
            <p:nvPicPr>
              <p:cNvPr id="7" name="Picture 6">
                <a:extLst>
                  <a:ext uri="{FF2B5EF4-FFF2-40B4-BE49-F238E27FC236}">
                    <a16:creationId xmlns:a16="http://schemas.microsoft.com/office/drawing/2014/main" id="{220CD85C-3D46-5640-8A69-6A3B88358416}"/>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722990" y="211793"/>
                <a:ext cx="1143000" cy="1171632"/>
              </a:xfrm>
              <a:prstGeom prst="rect">
                <a:avLst/>
              </a:prstGeom>
            </p:spPr>
          </p:pic>
          <p:pic>
            <p:nvPicPr>
              <p:cNvPr id="8" name="Picture 7">
                <a:extLst>
                  <a:ext uri="{FF2B5EF4-FFF2-40B4-BE49-F238E27FC236}">
                    <a16:creationId xmlns:a16="http://schemas.microsoft.com/office/drawing/2014/main" id="{F291FA57-C4F7-EC4D-A10B-84ADF26A0C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grpSp>
        <p:nvGrpSpPr>
          <p:cNvPr id="9" name="Group 8">
            <a:extLst>
              <a:ext uri="{FF2B5EF4-FFF2-40B4-BE49-F238E27FC236}">
                <a16:creationId xmlns:a16="http://schemas.microsoft.com/office/drawing/2014/main" id="{A93B0AFC-33AC-8144-8AC5-28EF942A1D6A}"/>
              </a:ext>
            </a:extLst>
          </p:cNvPr>
          <p:cNvGrpSpPr/>
          <p:nvPr/>
        </p:nvGrpSpPr>
        <p:grpSpPr>
          <a:xfrm rot="9602845">
            <a:off x="9310064" y="3497510"/>
            <a:ext cx="1906682" cy="1915385"/>
            <a:chOff x="-2189816" y="-243453"/>
            <a:chExt cx="1906682" cy="1915385"/>
          </a:xfrm>
        </p:grpSpPr>
        <p:pic>
          <p:nvPicPr>
            <p:cNvPr id="10" name="Picture 9">
              <a:extLst>
                <a:ext uri="{FF2B5EF4-FFF2-40B4-BE49-F238E27FC236}">
                  <a16:creationId xmlns:a16="http://schemas.microsoft.com/office/drawing/2014/main" id="{2A2D0D7C-76D4-974E-9F02-ABFB7081774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pic>
          <p:nvPicPr>
            <p:cNvPr id="13" name="Picture 12">
              <a:extLst>
                <a:ext uri="{FF2B5EF4-FFF2-40B4-BE49-F238E27FC236}">
                  <a16:creationId xmlns:a16="http://schemas.microsoft.com/office/drawing/2014/main" id="{0239F12E-198E-DE42-AF82-74F608CB49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1432155" y="-210244"/>
              <a:ext cx="1182230" cy="1115812"/>
            </a:xfrm>
            <a:prstGeom prst="rect">
              <a:avLst/>
            </a:prstGeom>
          </p:spPr>
        </p:pic>
      </p:grpSp>
      <p:pic>
        <p:nvPicPr>
          <p:cNvPr id="14" name="Picture 13">
            <a:extLst>
              <a:ext uri="{FF2B5EF4-FFF2-40B4-BE49-F238E27FC236}">
                <a16:creationId xmlns:a16="http://schemas.microsoft.com/office/drawing/2014/main" id="{0027555D-6059-0442-8F58-0CA55B703D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7359395">
            <a:off x="2658956" y="4621251"/>
            <a:ext cx="1182230" cy="1115812"/>
          </a:xfrm>
          <a:prstGeom prst="rect">
            <a:avLst/>
          </a:prstGeom>
        </p:spPr>
      </p:pic>
      <p:pic>
        <p:nvPicPr>
          <p:cNvPr id="15" name="Picture 14">
            <a:extLst>
              <a:ext uri="{FF2B5EF4-FFF2-40B4-BE49-F238E27FC236}">
                <a16:creationId xmlns:a16="http://schemas.microsoft.com/office/drawing/2014/main" id="{194B7D44-809F-E449-B642-A727A8A16C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79764">
            <a:off x="8933380" y="2578200"/>
            <a:ext cx="1182230" cy="1115812"/>
          </a:xfrm>
          <a:prstGeom prst="rect">
            <a:avLst/>
          </a:prstGeom>
        </p:spPr>
      </p:pic>
    </p:spTree>
    <p:extLst>
      <p:ext uri="{BB962C8B-B14F-4D97-AF65-F5344CB8AC3E}">
        <p14:creationId xmlns:p14="http://schemas.microsoft.com/office/powerpoint/2010/main" val="135750355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DAD9E6-98B0-4D4A-B294-63C408208A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78" y="88963"/>
            <a:ext cx="1732676" cy="1732676"/>
          </a:xfrm>
          <a:prstGeom prst="rect">
            <a:avLst/>
          </a:prstGeom>
        </p:spPr>
      </p:pic>
      <p:sp>
        <p:nvSpPr>
          <p:cNvPr id="2" name="Title 1">
            <a:extLst>
              <a:ext uri="{FF2B5EF4-FFF2-40B4-BE49-F238E27FC236}">
                <a16:creationId xmlns:a16="http://schemas.microsoft.com/office/drawing/2014/main" id="{10798CCA-81A2-2549-A842-FD0185349A80}"/>
              </a:ext>
            </a:extLst>
          </p:cNvPr>
          <p:cNvSpPr>
            <a:spLocks noGrp="1"/>
          </p:cNvSpPr>
          <p:nvPr>
            <p:ph type="title"/>
          </p:nvPr>
        </p:nvSpPr>
        <p:spPr>
          <a:xfrm>
            <a:off x="1995054" y="365125"/>
            <a:ext cx="9358745" cy="1325563"/>
          </a:xfrm>
        </p:spPr>
        <p:txBody>
          <a:bodyPr/>
          <a:lstStyle/>
          <a:p>
            <a:r>
              <a:rPr lang="en-US" b="1" dirty="0">
                <a:latin typeface="Gill Sans MT" panose="020B0502020104020203" pitchFamily="34" charset="77"/>
                <a:cs typeface="Calibri Light" panose="020F0302020204030204" pitchFamily="34" charset="0"/>
              </a:rPr>
              <a:t>What is Cell and Gene Modification?</a:t>
            </a:r>
            <a:endParaRPr lang="en-US" b="1" dirty="0">
              <a:latin typeface="Gill Sans MT" panose="020B0502020104020203" pitchFamily="34" charset="77"/>
            </a:endParaRPr>
          </a:p>
        </p:txBody>
      </p:sp>
      <p:sp>
        <p:nvSpPr>
          <p:cNvPr id="6" name="Content Placeholder 5">
            <a:extLst>
              <a:ext uri="{FF2B5EF4-FFF2-40B4-BE49-F238E27FC236}">
                <a16:creationId xmlns:a16="http://schemas.microsoft.com/office/drawing/2014/main" id="{452605CC-E8CC-2E4C-A5CB-C6FCDD768553}"/>
              </a:ext>
            </a:extLst>
          </p:cNvPr>
          <p:cNvSpPr txBox="1">
            <a:spLocks/>
          </p:cNvSpPr>
          <p:nvPr/>
        </p:nvSpPr>
        <p:spPr>
          <a:xfrm>
            <a:off x="838199" y="1821639"/>
            <a:ext cx="10515600" cy="48363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latin typeface="Gill Sans MT" panose="020B0502020104020203" pitchFamily="34" charset="77"/>
                <a:cs typeface="Calibri Light" panose="020F0302020204030204" pitchFamily="34" charset="0"/>
              </a:rPr>
              <a:t>A branch of </a:t>
            </a:r>
            <a:r>
              <a:rPr lang="en-US" b="1" dirty="0">
                <a:solidFill>
                  <a:srgbClr val="009895"/>
                </a:solidFill>
                <a:latin typeface="Gill Sans MT" panose="020B0502020104020203" pitchFamily="34" charset="77"/>
                <a:cs typeface="Calibri Light" panose="020F0302020204030204" pitchFamily="34" charset="0"/>
              </a:rPr>
              <a:t>Regenerative Medicine</a:t>
            </a:r>
            <a:r>
              <a:rPr lang="en-US" dirty="0">
                <a:latin typeface="Gill Sans MT" panose="020B0502020104020203" pitchFamily="34" charset="77"/>
                <a:cs typeface="Calibri Light" panose="020F0302020204030204" pitchFamily="34" charset="0"/>
              </a:rPr>
              <a:t>, an emerging field that involves the "process of replacing, engineering or regenerating human cells, tissues or organs to restore or establish normal function”.</a:t>
            </a:r>
          </a:p>
          <a:p>
            <a:pPr>
              <a:buFont typeface="Wingdings" panose="05000000000000000000" pitchFamily="2" charset="2"/>
              <a:buChar char="§"/>
            </a:pPr>
            <a:endParaRPr lang="en-US" dirty="0">
              <a:latin typeface="Gill Sans MT" panose="020B0502020104020203" pitchFamily="34" charset="77"/>
              <a:cs typeface="Calibri Light" panose="020F0302020204030204" pitchFamily="34" charset="0"/>
            </a:endParaRPr>
          </a:p>
          <a:p>
            <a:pPr>
              <a:buFont typeface="Wingdings" panose="05000000000000000000" pitchFamily="2" charset="2"/>
              <a:buChar char="§"/>
            </a:pPr>
            <a:r>
              <a:rPr lang="en-US" b="1" dirty="0">
                <a:solidFill>
                  <a:srgbClr val="009895"/>
                </a:solidFill>
                <a:latin typeface="Gill Sans MT" panose="020B0502020104020203" pitchFamily="34" charset="77"/>
                <a:cs typeface="Calibri Light" panose="020F0302020204030204" pitchFamily="34" charset="0"/>
              </a:rPr>
              <a:t>Gene therapy</a:t>
            </a:r>
            <a:r>
              <a:rPr lang="en-US" dirty="0">
                <a:solidFill>
                  <a:srgbClr val="009895"/>
                </a:solidFill>
                <a:latin typeface="Gill Sans MT" panose="020B0502020104020203" pitchFamily="34" charset="77"/>
                <a:cs typeface="Calibri Light" panose="020F0302020204030204" pitchFamily="34" charset="0"/>
              </a:rPr>
              <a:t> </a:t>
            </a:r>
            <a:r>
              <a:rPr lang="en-US" dirty="0">
                <a:latin typeface="Gill Sans MT" panose="020B0502020104020203" pitchFamily="34" charset="77"/>
                <a:cs typeface="Calibri Light" panose="020F0302020204030204" pitchFamily="34" charset="0"/>
              </a:rPr>
              <a:t>is the delivery of therapeutic gene into a patient's cells to treat disease.</a:t>
            </a:r>
          </a:p>
          <a:p>
            <a:pPr>
              <a:buFont typeface="Wingdings" panose="05000000000000000000" pitchFamily="2" charset="2"/>
              <a:buChar char="§"/>
            </a:pPr>
            <a:endParaRPr lang="en-US" dirty="0">
              <a:latin typeface="Gill Sans MT" panose="020B0502020104020203" pitchFamily="34" charset="77"/>
              <a:cs typeface="Calibri Light" panose="020F0302020204030204" pitchFamily="34" charset="0"/>
            </a:endParaRPr>
          </a:p>
          <a:p>
            <a:pPr>
              <a:buFont typeface="Wingdings" panose="05000000000000000000" pitchFamily="2" charset="2"/>
              <a:buChar char="§"/>
            </a:pPr>
            <a:r>
              <a:rPr lang="en-US" b="1" dirty="0">
                <a:solidFill>
                  <a:srgbClr val="009895"/>
                </a:solidFill>
                <a:latin typeface="Gill Sans MT" panose="020B0502020104020203" pitchFamily="34" charset="77"/>
                <a:cs typeface="Calibri Light" panose="020F0302020204030204" pitchFamily="34" charset="0"/>
              </a:rPr>
              <a:t>Cell therapy </a:t>
            </a:r>
            <a:r>
              <a:rPr lang="en-US" dirty="0">
                <a:latin typeface="Gill Sans MT" panose="020B0502020104020203" pitchFamily="34" charset="77"/>
                <a:cs typeface="Calibri Light" panose="020F0302020204030204" pitchFamily="34" charset="0"/>
              </a:rPr>
              <a:t>is the delivery of intact, living cells into a patient to treat disease.</a:t>
            </a:r>
          </a:p>
          <a:p>
            <a:pPr>
              <a:buFont typeface="Wingdings" panose="05000000000000000000" pitchFamily="2" charset="2"/>
              <a:buChar char="§"/>
            </a:pPr>
            <a:endParaRPr lang="en-US" dirty="0">
              <a:latin typeface="Gill Sans MT" panose="020B0502020104020203" pitchFamily="34" charset="77"/>
              <a:cs typeface="Calibri Light" panose="020F0302020204030204" pitchFamily="34" charset="0"/>
            </a:endParaRPr>
          </a:p>
          <a:p>
            <a:pPr>
              <a:buFont typeface="Wingdings" panose="05000000000000000000" pitchFamily="2" charset="2"/>
              <a:buChar char="§"/>
            </a:pPr>
            <a:r>
              <a:rPr lang="en-US" dirty="0">
                <a:latin typeface="Gill Sans MT" panose="020B0502020104020203" pitchFamily="34" charset="77"/>
                <a:cs typeface="Calibri Light" panose="020F0302020204030204" pitchFamily="34" charset="0"/>
              </a:rPr>
              <a:t>Combination </a:t>
            </a:r>
            <a:r>
              <a:rPr lang="en-US" b="1" dirty="0">
                <a:solidFill>
                  <a:srgbClr val="009895"/>
                </a:solidFill>
                <a:latin typeface="Gill Sans MT" panose="020B0502020104020203" pitchFamily="34" charset="77"/>
                <a:cs typeface="Calibri Light" panose="020F0302020204030204" pitchFamily="34" charset="0"/>
              </a:rPr>
              <a:t>Cell/Gene Modification </a:t>
            </a:r>
            <a:r>
              <a:rPr lang="en-US" dirty="0">
                <a:latin typeface="Gill Sans MT" panose="020B0502020104020203" pitchFamily="34" charset="77"/>
                <a:cs typeface="Calibri Light" panose="020F0302020204030204" pitchFamily="34" charset="0"/>
              </a:rPr>
              <a:t>approaches that seek to insert genes into a patients’ own cells to control or kill HIV are in clinical trials now. </a:t>
            </a:r>
          </a:p>
          <a:p>
            <a:pPr>
              <a:buFont typeface="Wingdings" panose="05000000000000000000" pitchFamily="2" charset="2"/>
              <a:buChar char="§"/>
            </a:pPr>
            <a:endParaRPr lang="en-US" dirty="0">
              <a:latin typeface="Gill Sans MT" panose="020B0502020104020203" pitchFamily="34" charset="77"/>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41270635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D880-9A51-1B4A-BC20-D80BB042039D}"/>
              </a:ext>
            </a:extLst>
          </p:cNvPr>
          <p:cNvSpPr>
            <a:spLocks noGrp="1"/>
          </p:cNvSpPr>
          <p:nvPr>
            <p:ph type="title"/>
          </p:nvPr>
        </p:nvSpPr>
        <p:spPr>
          <a:xfrm>
            <a:off x="2307774" y="218342"/>
            <a:ext cx="9046025" cy="1325563"/>
          </a:xfrm>
        </p:spPr>
        <p:txBody>
          <a:bodyPr/>
          <a:lstStyle/>
          <a:p>
            <a:r>
              <a:rPr lang="en-US" b="1" dirty="0">
                <a:latin typeface="Gill Sans MT" panose="020B0502020104020203" pitchFamily="34" charset="77"/>
                <a:cs typeface="Calibri Light" panose="020F0302020204030204" pitchFamily="34" charset="0"/>
              </a:rPr>
              <a:t>Somatic versus Germline Modification</a:t>
            </a:r>
            <a:endParaRPr lang="en-US" b="1" dirty="0">
              <a:latin typeface="Gill Sans MT" panose="020B0502020104020203" pitchFamily="34" charset="77"/>
            </a:endParaRPr>
          </a:p>
        </p:txBody>
      </p:sp>
      <p:grpSp>
        <p:nvGrpSpPr>
          <p:cNvPr id="5" name="Group 4">
            <a:extLst>
              <a:ext uri="{FF2B5EF4-FFF2-40B4-BE49-F238E27FC236}">
                <a16:creationId xmlns:a16="http://schemas.microsoft.com/office/drawing/2014/main" id="{C7E77E05-809E-C74A-9D89-E86FBE177C22}"/>
              </a:ext>
            </a:extLst>
          </p:cNvPr>
          <p:cNvGrpSpPr/>
          <p:nvPr/>
        </p:nvGrpSpPr>
        <p:grpSpPr>
          <a:xfrm>
            <a:off x="2027909" y="11007578"/>
            <a:ext cx="8553729" cy="4052903"/>
            <a:chOff x="1654632" y="1994207"/>
            <a:chExt cx="8553729" cy="4052903"/>
          </a:xfrm>
        </p:grpSpPr>
        <p:sp>
          <p:nvSpPr>
            <p:cNvPr id="6" name="Text Box 2">
              <a:extLst>
                <a:ext uri="{FF2B5EF4-FFF2-40B4-BE49-F238E27FC236}">
                  <a16:creationId xmlns:a16="http://schemas.microsoft.com/office/drawing/2014/main" id="{2E285DAD-711E-3B40-994C-BD6DCDF021DC}"/>
                </a:ext>
              </a:extLst>
            </p:cNvPr>
            <p:cNvSpPr txBox="1">
              <a:spLocks noChangeArrowheads="1"/>
            </p:cNvSpPr>
            <p:nvPr/>
          </p:nvSpPr>
          <p:spPr bwMode="auto">
            <a:xfrm>
              <a:off x="6288579" y="1994207"/>
              <a:ext cx="3919782" cy="3903540"/>
            </a:xfrm>
            <a:prstGeom prst="rect">
              <a:avLst/>
            </a:prstGeom>
            <a:solidFill>
              <a:srgbClr val="FFB7B7"/>
            </a:solidFill>
            <a:ln w="9525">
              <a:noFill/>
              <a:miter lim="800000"/>
              <a:headEnd/>
              <a:tailEnd/>
            </a:ln>
          </p:spPr>
          <p:txBody>
            <a:bodyPr rot="0" vert="horz" wrap="square" lIns="68580" tIns="34291" rIns="68580" bIns="34291" anchor="t" anchorCtr="0">
              <a:noAutofit/>
            </a:bodyPr>
            <a:lstStyle/>
            <a:p>
              <a:pPr algn="ctr"/>
              <a:r>
                <a:rPr lang="en-US" sz="3000" b="1" cap="small" dirty="0">
                  <a:latin typeface="Gill Sans MT" panose="020B0502020104020203" pitchFamily="34" charset="77"/>
                  <a:ea typeface="Calibri" panose="020F0502020204030204" pitchFamily="34" charset="0"/>
                  <a:cs typeface="Calibri Light" panose="020F0302020204030204" pitchFamily="34" charset="0"/>
                </a:rPr>
                <a:t>Germline</a:t>
              </a:r>
              <a:endParaRPr lang="en-US" sz="3000"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7" name="Text Box 2">
              <a:extLst>
                <a:ext uri="{FF2B5EF4-FFF2-40B4-BE49-F238E27FC236}">
                  <a16:creationId xmlns:a16="http://schemas.microsoft.com/office/drawing/2014/main" id="{6BE1CC3F-B331-AB49-B052-A18A0958205F}"/>
                </a:ext>
              </a:extLst>
            </p:cNvPr>
            <p:cNvSpPr txBox="1">
              <a:spLocks noChangeArrowheads="1"/>
            </p:cNvSpPr>
            <p:nvPr/>
          </p:nvSpPr>
          <p:spPr bwMode="auto">
            <a:xfrm>
              <a:off x="2307775" y="1994207"/>
              <a:ext cx="3987264" cy="3884903"/>
            </a:xfrm>
            <a:prstGeom prst="rect">
              <a:avLst/>
            </a:prstGeom>
            <a:solidFill>
              <a:srgbClr val="FFFF00">
                <a:alpha val="83000"/>
              </a:srgbClr>
            </a:solidFill>
            <a:ln w="9525">
              <a:noFill/>
              <a:miter lim="800000"/>
              <a:headEnd/>
              <a:tailEnd/>
            </a:ln>
          </p:spPr>
          <p:txBody>
            <a:bodyPr rot="0" vert="horz" wrap="square" lIns="68580" tIns="34291" rIns="68580" bIns="34291" anchor="t" anchorCtr="0">
              <a:noAutofit/>
            </a:bodyPr>
            <a:lstStyle/>
            <a:p>
              <a:pPr algn="ctr"/>
              <a:r>
                <a:rPr lang="en-US" sz="3000" b="1" cap="small" dirty="0">
                  <a:latin typeface="Gill Sans MT" panose="020B0502020104020203" pitchFamily="34" charset="77"/>
                  <a:ea typeface="Calibri" panose="020F0502020204030204" pitchFamily="34" charset="0"/>
                  <a:cs typeface="Calibri Light" panose="020F0302020204030204" pitchFamily="34" charset="0"/>
                </a:rPr>
                <a:t>Somatic</a:t>
              </a:r>
              <a:endParaRPr lang="en-US" sz="3000"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8" name="Text Box 2">
              <a:extLst>
                <a:ext uri="{FF2B5EF4-FFF2-40B4-BE49-F238E27FC236}">
                  <a16:creationId xmlns:a16="http://schemas.microsoft.com/office/drawing/2014/main" id="{3D4136A6-25E8-7341-B305-2A51A02D53D6}"/>
                </a:ext>
              </a:extLst>
            </p:cNvPr>
            <p:cNvSpPr txBox="1">
              <a:spLocks noChangeArrowheads="1"/>
            </p:cNvSpPr>
            <p:nvPr/>
          </p:nvSpPr>
          <p:spPr bwMode="auto">
            <a:xfrm rot="16200000">
              <a:off x="5092724" y="834180"/>
              <a:ext cx="1800192" cy="8344733"/>
            </a:xfrm>
            <a:prstGeom prst="rect">
              <a:avLst/>
            </a:prstGeom>
            <a:solidFill>
              <a:srgbClr val="FF5050">
                <a:alpha val="50000"/>
              </a:srgbClr>
            </a:solidFill>
            <a:ln w="9525">
              <a:noFill/>
              <a:miter lim="800000"/>
              <a:headEnd/>
              <a:tailEnd/>
            </a:ln>
          </p:spPr>
          <p:txBody>
            <a:bodyPr rot="0" vert="horz" wrap="square" lIns="68580" tIns="34291" rIns="68580" bIns="34291" anchor="t" anchorCtr="0">
              <a:noAutofit/>
            </a:bodyPr>
            <a:lstStyle/>
            <a:p>
              <a:pPr algn="ctr"/>
              <a:r>
                <a:rPr lang="en-US" b="1" cap="small" dirty="0">
                  <a:latin typeface="Gill Sans MT" panose="020B0502020104020203" pitchFamily="34" charset="77"/>
                  <a:ea typeface="Calibri" panose="020F0502020204030204" pitchFamily="34" charset="0"/>
                  <a:cs typeface="Calibri Light" panose="020F0302020204030204" pitchFamily="34" charset="0"/>
                </a:rPr>
                <a:t>Enhancement</a:t>
              </a:r>
              <a:endParaRPr lang="en-US"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9" name="Text Box 2">
              <a:extLst>
                <a:ext uri="{FF2B5EF4-FFF2-40B4-BE49-F238E27FC236}">
                  <a16:creationId xmlns:a16="http://schemas.microsoft.com/office/drawing/2014/main" id="{AEF494EB-8631-B04A-8C78-61D7B2D25572}"/>
                </a:ext>
              </a:extLst>
            </p:cNvPr>
            <p:cNvSpPr txBox="1">
              <a:spLocks noChangeArrowheads="1"/>
            </p:cNvSpPr>
            <p:nvPr/>
          </p:nvSpPr>
          <p:spPr bwMode="auto">
            <a:xfrm rot="16200000">
              <a:off x="5203653" y="-841932"/>
              <a:ext cx="1589075" cy="8355471"/>
            </a:xfrm>
            <a:prstGeom prst="rect">
              <a:avLst/>
            </a:prstGeom>
            <a:solidFill>
              <a:srgbClr val="00B0F0">
                <a:alpha val="56000"/>
              </a:srgbClr>
            </a:solidFill>
            <a:ln w="9525">
              <a:noFill/>
              <a:miter lim="800000"/>
              <a:headEnd/>
              <a:tailEnd/>
            </a:ln>
            <a:effectLst/>
          </p:spPr>
          <p:txBody>
            <a:bodyPr rot="0" vert="horz" wrap="square" lIns="68580" tIns="34291" rIns="68580" bIns="34291" anchor="t" anchorCtr="0">
              <a:noAutofit/>
            </a:bodyPr>
            <a:lstStyle/>
            <a:p>
              <a:pPr algn="ctr"/>
              <a:r>
                <a:rPr lang="en-US" sz="2400" b="1" cap="small" dirty="0">
                  <a:latin typeface="Gill Sans MT" panose="020B0502020104020203" pitchFamily="34" charset="77"/>
                  <a:ea typeface="Calibri" panose="020F0502020204030204" pitchFamily="34" charset="0"/>
                  <a:cs typeface="Calibri Light" panose="020F0302020204030204" pitchFamily="34" charset="0"/>
                </a:rPr>
                <a:t>Therapy</a:t>
              </a:r>
              <a:endParaRPr lang="en-US" sz="2400" cap="small" dirty="0">
                <a:latin typeface="Gill Sans MT" panose="020B0502020104020203" pitchFamily="34" charset="77"/>
                <a:ea typeface="Calibri" panose="020F05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EC3AA8C8-DF74-DD4A-B49D-BB801569E26D}"/>
                </a:ext>
              </a:extLst>
            </p:cNvPr>
            <p:cNvSpPr txBox="1"/>
            <p:nvPr/>
          </p:nvSpPr>
          <p:spPr>
            <a:xfrm>
              <a:off x="6358708" y="2529266"/>
              <a:ext cx="3833435" cy="1547475"/>
            </a:xfrm>
            <a:prstGeom prst="rect">
              <a:avLst/>
            </a:prstGeom>
            <a:solidFill>
              <a:srgbClr val="9900CC">
                <a:alpha val="40000"/>
              </a:srgbClr>
            </a:solidFill>
          </p:spPr>
          <p:txBody>
            <a:bodyPr wrap="square" rtlCol="0">
              <a:spAutoFit/>
            </a:bodyPr>
            <a:lstStyle/>
            <a:p>
              <a:endParaRPr lang="en-US" sz="1351" dirty="0"/>
            </a:p>
            <a:p>
              <a:endParaRPr lang="en-US" sz="1351" dirty="0"/>
            </a:p>
            <a:p>
              <a:endParaRPr lang="en-US" sz="1351" dirty="0"/>
            </a:p>
            <a:p>
              <a:endParaRPr lang="en-US" sz="1351" dirty="0"/>
            </a:p>
            <a:p>
              <a:endParaRPr lang="en-US" sz="1351" dirty="0"/>
            </a:p>
            <a:p>
              <a:endParaRPr lang="en-US" sz="1351" dirty="0"/>
            </a:p>
            <a:p>
              <a:endParaRPr lang="en-US" sz="1351" dirty="0"/>
            </a:p>
          </p:txBody>
        </p:sp>
        <p:grpSp>
          <p:nvGrpSpPr>
            <p:cNvPr id="11" name="Group 10">
              <a:extLst>
                <a:ext uri="{FF2B5EF4-FFF2-40B4-BE49-F238E27FC236}">
                  <a16:creationId xmlns:a16="http://schemas.microsoft.com/office/drawing/2014/main" id="{10A6EFC9-5464-304D-9B8A-3A9D60313974}"/>
                </a:ext>
              </a:extLst>
            </p:cNvPr>
            <p:cNvGrpSpPr/>
            <p:nvPr/>
          </p:nvGrpSpPr>
          <p:grpSpPr>
            <a:xfrm>
              <a:off x="2524210" y="2730114"/>
              <a:ext cx="3365787" cy="1091321"/>
              <a:chOff x="1333612" y="1992655"/>
              <a:chExt cx="4487716" cy="1455095"/>
            </a:xfrm>
          </p:grpSpPr>
          <p:sp>
            <p:nvSpPr>
              <p:cNvPr id="12" name="Text Box 2">
                <a:extLst>
                  <a:ext uri="{FF2B5EF4-FFF2-40B4-BE49-F238E27FC236}">
                    <a16:creationId xmlns:a16="http://schemas.microsoft.com/office/drawing/2014/main" id="{8D8F9247-FD96-034C-8A5B-FC44F49BF170}"/>
                  </a:ext>
                </a:extLst>
              </p:cNvPr>
              <p:cNvSpPr txBox="1">
                <a:spLocks noChangeArrowheads="1"/>
              </p:cNvSpPr>
              <p:nvPr/>
            </p:nvSpPr>
            <p:spPr bwMode="auto">
              <a:xfrm>
                <a:off x="1333612" y="2174449"/>
                <a:ext cx="3204628"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medicine</a:t>
                </a:r>
              </a:p>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&amp; research </a:t>
                </a:r>
              </a:p>
            </p:txBody>
          </p:sp>
          <p:pic>
            <p:nvPicPr>
              <p:cNvPr id="13" name="Picture 12">
                <a:extLst>
                  <a:ext uri="{FF2B5EF4-FFF2-40B4-BE49-F238E27FC236}">
                    <a16:creationId xmlns:a16="http://schemas.microsoft.com/office/drawing/2014/main" id="{F779A307-7E40-8E43-8EAD-B7238DDA086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25873" r="25090"/>
              <a:stretch/>
            </p:blipFill>
            <p:spPr>
              <a:xfrm>
                <a:off x="4366233" y="1992655"/>
                <a:ext cx="1455095" cy="1455095"/>
              </a:xfrm>
              <a:prstGeom prst="rect">
                <a:avLst/>
              </a:prstGeom>
            </p:spPr>
          </p:pic>
        </p:grpSp>
        <p:grpSp>
          <p:nvGrpSpPr>
            <p:cNvPr id="14" name="Group 13">
              <a:extLst>
                <a:ext uri="{FF2B5EF4-FFF2-40B4-BE49-F238E27FC236}">
                  <a16:creationId xmlns:a16="http://schemas.microsoft.com/office/drawing/2014/main" id="{88090207-2E87-0A40-BEC4-581D64356429}"/>
                </a:ext>
              </a:extLst>
            </p:cNvPr>
            <p:cNvGrpSpPr/>
            <p:nvPr/>
          </p:nvGrpSpPr>
          <p:grpSpPr>
            <a:xfrm>
              <a:off x="6791096" y="2730115"/>
              <a:ext cx="3253886" cy="1091321"/>
              <a:chOff x="6961348" y="1993320"/>
              <a:chExt cx="4338514" cy="1455094"/>
            </a:xfrm>
          </p:grpSpPr>
          <p:sp>
            <p:nvSpPr>
              <p:cNvPr id="15" name="Text Box 2">
                <a:extLst>
                  <a:ext uri="{FF2B5EF4-FFF2-40B4-BE49-F238E27FC236}">
                    <a16:creationId xmlns:a16="http://schemas.microsoft.com/office/drawing/2014/main" id="{68661327-34BE-4246-993C-E4FECF9EA63E}"/>
                  </a:ext>
                </a:extLst>
              </p:cNvPr>
              <p:cNvSpPr txBox="1">
                <a:spLocks noChangeArrowheads="1"/>
              </p:cNvSpPr>
              <p:nvPr/>
            </p:nvSpPr>
            <p:spPr bwMode="auto">
              <a:xfrm>
                <a:off x="8581453" y="2218563"/>
                <a:ext cx="2718409"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He </a:t>
                </a:r>
                <a:r>
                  <a:rPr lang="en-US" sz="2400" b="1" dirty="0" err="1">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Jiankui’s</a:t>
                </a: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 experiments</a:t>
                </a:r>
              </a:p>
            </p:txBody>
          </p:sp>
          <p:pic>
            <p:nvPicPr>
              <p:cNvPr id="16" name="Picture 15">
                <a:extLst>
                  <a:ext uri="{FF2B5EF4-FFF2-40B4-BE49-F238E27FC236}">
                    <a16:creationId xmlns:a16="http://schemas.microsoft.com/office/drawing/2014/main" id="{2AA8D4DE-B851-AB42-BBDD-6FC3B02D2EBF}"/>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961348" y="1993320"/>
                <a:ext cx="1455094" cy="1455094"/>
              </a:xfrm>
              <a:prstGeom prst="rect">
                <a:avLst/>
              </a:prstGeom>
            </p:spPr>
          </p:pic>
        </p:grpSp>
        <p:grpSp>
          <p:nvGrpSpPr>
            <p:cNvPr id="17" name="Group 16">
              <a:extLst>
                <a:ext uri="{FF2B5EF4-FFF2-40B4-BE49-F238E27FC236}">
                  <a16:creationId xmlns:a16="http://schemas.microsoft.com/office/drawing/2014/main" id="{FC6336BD-BC67-FD4A-B69D-5139C484C72B}"/>
                </a:ext>
              </a:extLst>
            </p:cNvPr>
            <p:cNvGrpSpPr/>
            <p:nvPr/>
          </p:nvGrpSpPr>
          <p:grpSpPr>
            <a:xfrm>
              <a:off x="2816998" y="4321617"/>
              <a:ext cx="3129929" cy="1065149"/>
              <a:chOff x="1723997" y="4114661"/>
              <a:chExt cx="4173237" cy="1420199"/>
            </a:xfrm>
          </p:grpSpPr>
          <p:sp>
            <p:nvSpPr>
              <p:cNvPr id="18" name="Text Box 2">
                <a:extLst>
                  <a:ext uri="{FF2B5EF4-FFF2-40B4-BE49-F238E27FC236}">
                    <a16:creationId xmlns:a16="http://schemas.microsoft.com/office/drawing/2014/main" id="{5BF740DC-0494-834B-A54C-C29213187A25}"/>
                  </a:ext>
                </a:extLst>
              </p:cNvPr>
              <p:cNvSpPr txBox="1">
                <a:spLocks noChangeArrowheads="1"/>
              </p:cNvSpPr>
              <p:nvPr/>
            </p:nvSpPr>
            <p:spPr bwMode="auto">
              <a:xfrm>
                <a:off x="1723997" y="4286151"/>
                <a:ext cx="2423859"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Plastic </a:t>
                </a:r>
              </a:p>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surgery</a:t>
                </a:r>
              </a:p>
            </p:txBody>
          </p:sp>
          <p:pic>
            <p:nvPicPr>
              <p:cNvPr id="19" name="Picture 18">
                <a:extLst>
                  <a:ext uri="{FF2B5EF4-FFF2-40B4-BE49-F238E27FC236}">
                    <a16:creationId xmlns:a16="http://schemas.microsoft.com/office/drawing/2014/main" id="{08FE47F6-643C-9C40-A57F-1865532F7CCA}"/>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l="17847" t="600" r="12885" b="406"/>
              <a:stretch/>
            </p:blipFill>
            <p:spPr>
              <a:xfrm>
                <a:off x="4375635" y="4114661"/>
                <a:ext cx="1521599" cy="1420199"/>
              </a:xfrm>
              <a:prstGeom prst="rect">
                <a:avLst/>
              </a:prstGeom>
            </p:spPr>
          </p:pic>
        </p:grpSp>
        <p:grpSp>
          <p:nvGrpSpPr>
            <p:cNvPr id="21" name="Group 20">
              <a:extLst>
                <a:ext uri="{FF2B5EF4-FFF2-40B4-BE49-F238E27FC236}">
                  <a16:creationId xmlns:a16="http://schemas.microsoft.com/office/drawing/2014/main" id="{1808B436-71B0-5E49-A534-74C609A41DD6}"/>
                </a:ext>
              </a:extLst>
            </p:cNvPr>
            <p:cNvGrpSpPr/>
            <p:nvPr/>
          </p:nvGrpSpPr>
          <p:grpSpPr>
            <a:xfrm>
              <a:off x="6773508" y="4321618"/>
              <a:ext cx="3225389" cy="1065149"/>
              <a:chOff x="6999340" y="4114659"/>
              <a:chExt cx="4300518" cy="1420199"/>
            </a:xfrm>
          </p:grpSpPr>
          <p:sp>
            <p:nvSpPr>
              <p:cNvPr id="22" name="Text Box 2">
                <a:extLst>
                  <a:ext uri="{FF2B5EF4-FFF2-40B4-BE49-F238E27FC236}">
                    <a16:creationId xmlns:a16="http://schemas.microsoft.com/office/drawing/2014/main" id="{7BC43245-20EA-324C-AB78-1CB62FC0800D}"/>
                  </a:ext>
                </a:extLst>
              </p:cNvPr>
              <p:cNvSpPr txBox="1">
                <a:spLocks noChangeArrowheads="1"/>
              </p:cNvSpPr>
              <p:nvPr/>
            </p:nvSpPr>
            <p:spPr bwMode="auto">
              <a:xfrm>
                <a:off x="8295882" y="4303091"/>
                <a:ext cx="3003976" cy="1077220"/>
              </a:xfrm>
              <a:prstGeom prst="rect">
                <a:avLst/>
              </a:prstGeom>
              <a:noFill/>
              <a:ln w="9525">
                <a:noFill/>
                <a:miter lim="800000"/>
                <a:headEnd/>
                <a:tailEnd/>
              </a:ln>
            </p:spPr>
            <p:txBody>
              <a:bodyPr rot="0" vert="horz" wrap="square" lIns="68580" tIns="34291" rIns="68580" bIns="34291"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Designer</a:t>
                </a:r>
              </a:p>
              <a:p>
                <a:pPr algn="ctr"/>
                <a:r>
                  <a:rPr lang="en-US" sz="2400" b="1" dirty="0">
                    <a:solidFill>
                      <a:schemeClr val="bg1"/>
                    </a:solidFill>
                    <a:effectLst>
                      <a:outerShdw blurRad="38100" dist="38100" dir="2700000" algn="tl">
                        <a:srgbClr val="000000">
                          <a:alpha val="43137"/>
                        </a:srgbClr>
                      </a:outerShdw>
                    </a:effectLst>
                    <a:latin typeface="Gill Sans MT" panose="020B0502020104020203" pitchFamily="34" charset="77"/>
                    <a:ea typeface="Calibri" panose="020F0502020204030204" pitchFamily="34" charset="0"/>
                    <a:cs typeface="Calibri Light" panose="020F0302020204030204" pitchFamily="34" charset="0"/>
                  </a:rPr>
                  <a:t>babies</a:t>
                </a:r>
              </a:p>
            </p:txBody>
          </p:sp>
          <p:pic>
            <p:nvPicPr>
              <p:cNvPr id="23" name="Picture 4" descr="Image result for designer babies">
                <a:extLst>
                  <a:ext uri="{FF2B5EF4-FFF2-40B4-BE49-F238E27FC236}">
                    <a16:creationId xmlns:a16="http://schemas.microsoft.com/office/drawing/2014/main" id="{C208AC51-7C04-DA45-9CCB-5598ACA0FD7D}"/>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l="13216" t="917" r="8185" b="-917"/>
              <a:stretch/>
            </p:blipFill>
            <p:spPr bwMode="auto">
              <a:xfrm>
                <a:off x="6999340" y="4114659"/>
                <a:ext cx="1488345" cy="1420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Straight Connector 23">
              <a:extLst>
                <a:ext uri="{FF2B5EF4-FFF2-40B4-BE49-F238E27FC236}">
                  <a16:creationId xmlns:a16="http://schemas.microsoft.com/office/drawing/2014/main" id="{B202A0A5-DDC4-ED47-A0FD-49AA1AA5FBBC}"/>
                </a:ext>
              </a:extLst>
            </p:cNvPr>
            <p:cNvCxnSpPr>
              <a:cxnSpLocks/>
            </p:cNvCxnSpPr>
            <p:nvPr/>
          </p:nvCxnSpPr>
          <p:spPr>
            <a:xfrm>
              <a:off x="6331752" y="1994207"/>
              <a:ext cx="0" cy="4052903"/>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D46054-D700-6A45-A7B9-3F3D3DA21F56}"/>
                </a:ext>
              </a:extLst>
            </p:cNvPr>
            <p:cNvCxnSpPr>
              <a:cxnSpLocks/>
            </p:cNvCxnSpPr>
            <p:nvPr/>
          </p:nvCxnSpPr>
          <p:spPr>
            <a:xfrm flipH="1">
              <a:off x="1654632" y="4106450"/>
              <a:ext cx="8553729" cy="5156"/>
            </a:xfrm>
            <a:prstGeom prst="line">
              <a:avLst/>
            </a:prstGeom>
            <a:ln w="1333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38FFA7D1-6C58-0343-894F-99B81B2B3B2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29" name="Picture 28">
            <a:extLst>
              <a:ext uri="{FF2B5EF4-FFF2-40B4-BE49-F238E27FC236}">
                <a16:creationId xmlns:a16="http://schemas.microsoft.com/office/drawing/2014/main" id="{7F023FF7-7B07-B84A-876E-E8A525215C9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7776" y="1732754"/>
            <a:ext cx="9442628" cy="4396949"/>
          </a:xfrm>
          <a:prstGeom prst="rect">
            <a:avLst/>
          </a:prstGeom>
        </p:spPr>
      </p:pic>
    </p:spTree>
    <p:extLst>
      <p:ext uri="{BB962C8B-B14F-4D97-AF65-F5344CB8AC3E}">
        <p14:creationId xmlns:p14="http://schemas.microsoft.com/office/powerpoint/2010/main" val="64876802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5A061-98E8-8041-9354-355CEE607C00}"/>
              </a:ext>
            </a:extLst>
          </p:cNvPr>
          <p:cNvSpPr>
            <a:spLocks noGrp="1"/>
          </p:cNvSpPr>
          <p:nvPr>
            <p:ph type="title"/>
          </p:nvPr>
        </p:nvSpPr>
        <p:spPr>
          <a:xfrm>
            <a:off x="2258008" y="283502"/>
            <a:ext cx="9095792" cy="1325563"/>
          </a:xfrm>
        </p:spPr>
        <p:txBody>
          <a:bodyPr/>
          <a:lstStyle/>
          <a:p>
            <a:r>
              <a:rPr lang="en-US" b="1" dirty="0">
                <a:latin typeface="Gill Sans MT" panose="020B0502020104020203" pitchFamily="34" charset="77"/>
                <a:cs typeface="Calibri Light" panose="020F0302020204030204" pitchFamily="34" charset="0"/>
              </a:rPr>
              <a:t>Cell and Gene Modification</a:t>
            </a:r>
            <a:endParaRPr lang="en-US" b="1" dirty="0">
              <a:latin typeface="Gill Sans MT" panose="020B0502020104020203" pitchFamily="34" charset="77"/>
            </a:endParaRPr>
          </a:p>
        </p:txBody>
      </p:sp>
      <p:pic>
        <p:nvPicPr>
          <p:cNvPr id="5" name="Picture 4">
            <a:extLst>
              <a:ext uri="{FF2B5EF4-FFF2-40B4-BE49-F238E27FC236}">
                <a16:creationId xmlns:a16="http://schemas.microsoft.com/office/drawing/2014/main" id="{F720CE65-DE68-BD4D-B70D-D0BF91FEC5F5}"/>
              </a:ext>
            </a:extLst>
          </p:cNvPr>
          <p:cNvPicPr>
            <a:picLocks noChangeAspect="1"/>
          </p:cNvPicPr>
          <p:nvPr/>
        </p:nvPicPr>
        <p:blipFill rotWithShape="1">
          <a:blip r:embed="rId3">
            <a:extLst>
              <a:ext uri="{28A0092B-C50C-407E-A947-70E740481C1C}">
                <a14:useLocalDpi xmlns:a14="http://schemas.microsoft.com/office/drawing/2010/main"/>
              </a:ext>
            </a:extLst>
          </a:blip>
          <a:srcRect r="3211" b="4418"/>
          <a:stretch/>
        </p:blipFill>
        <p:spPr>
          <a:xfrm>
            <a:off x="2064114" y="1268299"/>
            <a:ext cx="6012174" cy="5125224"/>
          </a:xfrm>
          <a:prstGeom prst="rect">
            <a:avLst/>
          </a:prstGeom>
          <a:effectLst/>
        </p:spPr>
      </p:pic>
      <p:sp>
        <p:nvSpPr>
          <p:cNvPr id="6" name="Rectangle 5">
            <a:extLst>
              <a:ext uri="{FF2B5EF4-FFF2-40B4-BE49-F238E27FC236}">
                <a16:creationId xmlns:a16="http://schemas.microsoft.com/office/drawing/2014/main" id="{4820F132-554A-8A4E-B241-94022024E4AC}"/>
              </a:ext>
            </a:extLst>
          </p:cNvPr>
          <p:cNvSpPr/>
          <p:nvPr/>
        </p:nvSpPr>
        <p:spPr>
          <a:xfrm>
            <a:off x="4790661" y="6471687"/>
            <a:ext cx="6563139" cy="523220"/>
          </a:xfrm>
          <a:prstGeom prst="rect">
            <a:avLst/>
          </a:prstGeom>
          <a:solidFill>
            <a:schemeClr val="bg1"/>
          </a:solidFill>
        </p:spPr>
        <p:txBody>
          <a:bodyPr wrap="square">
            <a:spAutoFit/>
          </a:bodyPr>
          <a:lstStyle/>
          <a:p>
            <a:pPr algn="r"/>
            <a:r>
              <a:rPr lang="en-US" sz="1000" b="1" dirty="0" err="1">
                <a:solidFill>
                  <a:schemeClr val="bg1">
                    <a:lumMod val="65000"/>
                  </a:schemeClr>
                </a:solidFill>
                <a:latin typeface="Gill Sans MT" panose="020B0502020104020203" pitchFamily="34" charset="77"/>
                <a:cs typeface="Calibri Light" panose="020F0302020204030204" pitchFamily="34" charset="0"/>
              </a:rPr>
              <a:t>Scheufele</a:t>
            </a:r>
            <a:r>
              <a:rPr lang="en-US" sz="1000" b="1" dirty="0">
                <a:solidFill>
                  <a:schemeClr val="bg1">
                    <a:lumMod val="65000"/>
                  </a:schemeClr>
                </a:solidFill>
                <a:latin typeface="Gill Sans MT" panose="020B0502020104020203" pitchFamily="34" charset="77"/>
                <a:cs typeface="Calibri Light" panose="020F0302020204030204" pitchFamily="34" charset="0"/>
              </a:rPr>
              <a:t> DA et al. U.S. Attitudes on Human Genome Editing. </a:t>
            </a:r>
            <a:r>
              <a:rPr lang="en-US" sz="1000" b="1" i="1" dirty="0">
                <a:solidFill>
                  <a:schemeClr val="bg1">
                    <a:lumMod val="65000"/>
                  </a:schemeClr>
                </a:solidFill>
                <a:latin typeface="Gill Sans MT" panose="020B0502020104020203" pitchFamily="34" charset="77"/>
                <a:cs typeface="Calibri Light" panose="020F0302020204030204" pitchFamily="34" charset="0"/>
              </a:rPr>
              <a:t>Science</a:t>
            </a:r>
            <a:r>
              <a:rPr lang="en-US" sz="1000" b="1" dirty="0">
                <a:solidFill>
                  <a:schemeClr val="bg1">
                    <a:lumMod val="65000"/>
                  </a:schemeClr>
                </a:solidFill>
                <a:latin typeface="Gill Sans MT" panose="020B0502020104020203" pitchFamily="34" charset="77"/>
                <a:cs typeface="Calibri Light" panose="020F0302020204030204" pitchFamily="34" charset="0"/>
              </a:rPr>
              <a:t> 2017; 357 (6351): 553 – 4. </a:t>
            </a:r>
          </a:p>
          <a:p>
            <a:endParaRPr lang="en-US" dirty="0"/>
          </a:p>
        </p:txBody>
      </p:sp>
      <p:sp>
        <p:nvSpPr>
          <p:cNvPr id="7" name="Title 1">
            <a:extLst>
              <a:ext uri="{FF2B5EF4-FFF2-40B4-BE49-F238E27FC236}">
                <a16:creationId xmlns:a16="http://schemas.microsoft.com/office/drawing/2014/main" id="{893D033B-EFC9-9247-AD15-69FA57696FE9}"/>
              </a:ext>
            </a:extLst>
          </p:cNvPr>
          <p:cNvSpPr txBox="1">
            <a:spLocks/>
          </p:cNvSpPr>
          <p:nvPr/>
        </p:nvSpPr>
        <p:spPr>
          <a:xfrm>
            <a:off x="1589965" y="-1239838"/>
            <a:ext cx="78867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t>  </a:t>
            </a:r>
            <a:r>
              <a:rPr lang="en-US" sz="3200" dirty="0">
                <a:latin typeface="Calibri Light" panose="020F0302020204030204" pitchFamily="34" charset="0"/>
                <a:cs typeface="Calibri Light" panose="020F0302020204030204" pitchFamily="34" charset="0"/>
              </a:rPr>
              <a:t>Cell and Gene Modification</a:t>
            </a:r>
          </a:p>
        </p:txBody>
      </p:sp>
      <p:pic>
        <p:nvPicPr>
          <p:cNvPr id="8" name="Picture 7" descr="Diagram&#10;&#10;Description automatically generated with medium confidence">
            <a:extLst>
              <a:ext uri="{FF2B5EF4-FFF2-40B4-BE49-F238E27FC236}">
                <a16:creationId xmlns:a16="http://schemas.microsoft.com/office/drawing/2014/main" id="{B86C4D7E-85C8-8542-89F7-9B34936E12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4188" y="2991337"/>
            <a:ext cx="2362980" cy="1357117"/>
          </a:xfrm>
          <a:prstGeom prst="rect">
            <a:avLst/>
          </a:prstGeom>
          <a:effectLst/>
        </p:spPr>
      </p:pic>
      <p:pic>
        <p:nvPicPr>
          <p:cNvPr id="9" name="Picture 8">
            <a:extLst>
              <a:ext uri="{FF2B5EF4-FFF2-40B4-BE49-F238E27FC236}">
                <a16:creationId xmlns:a16="http://schemas.microsoft.com/office/drawing/2014/main" id="{8E24FAC0-647C-1F48-B262-8C94C44345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spTree>
    <p:extLst>
      <p:ext uri="{BB962C8B-B14F-4D97-AF65-F5344CB8AC3E}">
        <p14:creationId xmlns:p14="http://schemas.microsoft.com/office/powerpoint/2010/main" val="142170964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719F-6829-3046-91EB-389C83AF8847}"/>
              </a:ext>
            </a:extLst>
          </p:cNvPr>
          <p:cNvSpPr>
            <a:spLocks noGrp="1"/>
          </p:cNvSpPr>
          <p:nvPr>
            <p:ph type="title"/>
          </p:nvPr>
        </p:nvSpPr>
        <p:spPr>
          <a:xfrm>
            <a:off x="2295331" y="218341"/>
            <a:ext cx="9038325" cy="1325563"/>
          </a:xfrm>
        </p:spPr>
        <p:txBody>
          <a:bodyPr>
            <a:normAutofit/>
          </a:bodyPr>
          <a:lstStyle/>
          <a:p>
            <a:r>
              <a:rPr lang="en-US" b="1" dirty="0">
                <a:latin typeface="Gill Sans MT" panose="020B0502020104020203" pitchFamily="34" charset="77"/>
                <a:cs typeface="Calibri Light" panose="020F0302020204030204" pitchFamily="34" charset="0"/>
              </a:rPr>
              <a:t>Modification Occurring Outside the Body </a:t>
            </a:r>
            <a:r>
              <a:rPr lang="en-US" b="1" dirty="0">
                <a:solidFill>
                  <a:srgbClr val="009895"/>
                </a:solidFill>
                <a:latin typeface="Gill Sans MT" panose="020B0502020104020203" pitchFamily="34" charset="77"/>
                <a:cs typeface="Calibri Light" panose="020F0302020204030204" pitchFamily="34" charset="0"/>
              </a:rPr>
              <a:t>‘</a:t>
            </a:r>
            <a:r>
              <a:rPr lang="en-US" b="1" i="1" dirty="0">
                <a:solidFill>
                  <a:srgbClr val="009895"/>
                </a:solidFill>
                <a:latin typeface="Gill Sans MT" panose="020B0502020104020203" pitchFamily="34" charset="77"/>
                <a:cs typeface="Calibri Light" panose="020F0302020204030204" pitchFamily="34" charset="0"/>
              </a:rPr>
              <a:t>Ex Vivo</a:t>
            </a:r>
            <a:r>
              <a:rPr lang="en-US" b="1" dirty="0">
                <a:solidFill>
                  <a:srgbClr val="009895"/>
                </a:solidFill>
                <a:latin typeface="Gill Sans MT" panose="020B0502020104020203" pitchFamily="34" charset="77"/>
                <a:cs typeface="Calibri Light" panose="020F0302020204030204" pitchFamily="34" charset="0"/>
              </a:rPr>
              <a:t>’</a:t>
            </a:r>
            <a:endParaRPr lang="en-US" dirty="0">
              <a:solidFill>
                <a:srgbClr val="009895"/>
              </a:solidFill>
              <a:latin typeface="Gill Sans MT" panose="020B0502020104020203" pitchFamily="34" charset="77"/>
            </a:endParaRPr>
          </a:p>
        </p:txBody>
      </p:sp>
      <p:pic>
        <p:nvPicPr>
          <p:cNvPr id="5" name="Picture 4">
            <a:extLst>
              <a:ext uri="{FF2B5EF4-FFF2-40B4-BE49-F238E27FC236}">
                <a16:creationId xmlns:a16="http://schemas.microsoft.com/office/drawing/2014/main" id="{65A4F4D6-9393-CA45-B61C-33E80747D9D0}"/>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92696" y="1575826"/>
            <a:ext cx="7200465" cy="5282174"/>
          </a:xfrm>
          <a:prstGeom prst="rect">
            <a:avLst/>
          </a:prstGeom>
          <a:effectLst/>
        </p:spPr>
      </p:pic>
      <p:sp>
        <p:nvSpPr>
          <p:cNvPr id="7" name="TextBox 6">
            <a:extLst>
              <a:ext uri="{FF2B5EF4-FFF2-40B4-BE49-F238E27FC236}">
                <a16:creationId xmlns:a16="http://schemas.microsoft.com/office/drawing/2014/main" id="{4BEC9BB5-7104-844A-BDF6-6F467E3B8F7A}"/>
              </a:ext>
            </a:extLst>
          </p:cNvPr>
          <p:cNvSpPr txBox="1"/>
          <p:nvPr/>
        </p:nvSpPr>
        <p:spPr>
          <a:xfrm>
            <a:off x="920002" y="-949783"/>
            <a:ext cx="9496608" cy="584775"/>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Modification Occurring Outside the Body ‘</a:t>
            </a:r>
            <a:r>
              <a:rPr lang="en-US" sz="3200" b="1" i="1" dirty="0">
                <a:latin typeface="Calibri Light" panose="020F0302020204030204" pitchFamily="34" charset="0"/>
                <a:cs typeface="Calibri Light" panose="020F0302020204030204" pitchFamily="34" charset="0"/>
              </a:rPr>
              <a:t>Ex Vivo</a:t>
            </a:r>
            <a:r>
              <a:rPr lang="en-US" sz="3200" b="1" dirty="0">
                <a:latin typeface="Calibri Light" panose="020F0302020204030204" pitchFamily="34" charset="0"/>
                <a:cs typeface="Calibri Light" panose="020F0302020204030204" pitchFamily="34" charset="0"/>
              </a:rPr>
              <a:t>’</a:t>
            </a:r>
          </a:p>
        </p:txBody>
      </p:sp>
      <p:pic>
        <p:nvPicPr>
          <p:cNvPr id="8" name="Picture 7" descr="A picture containing text, electronics, computer&#10;&#10;Description automatically generated">
            <a:extLst>
              <a:ext uri="{FF2B5EF4-FFF2-40B4-BE49-F238E27FC236}">
                <a16:creationId xmlns:a16="http://schemas.microsoft.com/office/drawing/2014/main" id="{0166A133-4A10-8046-B082-23CD73977F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31695" y="2489951"/>
            <a:ext cx="2367076" cy="1325562"/>
          </a:xfrm>
          <a:prstGeom prst="rect">
            <a:avLst/>
          </a:prstGeom>
          <a:effectLst/>
        </p:spPr>
      </p:pic>
      <p:pic>
        <p:nvPicPr>
          <p:cNvPr id="9" name="Picture 8" descr="Icon&#10;&#10;Description automatically generated">
            <a:extLst>
              <a:ext uri="{FF2B5EF4-FFF2-40B4-BE49-F238E27FC236}">
                <a16:creationId xmlns:a16="http://schemas.microsoft.com/office/drawing/2014/main" id="{E96197A7-08E1-8742-BFB5-8101DED052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2681" y="916315"/>
            <a:ext cx="559436" cy="559436"/>
          </a:xfrm>
          <a:prstGeom prst="rect">
            <a:avLst/>
          </a:prstGeom>
          <a:effectLst/>
        </p:spPr>
      </p:pic>
      <p:pic>
        <p:nvPicPr>
          <p:cNvPr id="10" name="Picture 9">
            <a:extLst>
              <a:ext uri="{FF2B5EF4-FFF2-40B4-BE49-F238E27FC236}">
                <a16:creationId xmlns:a16="http://schemas.microsoft.com/office/drawing/2014/main" id="{D9ED3E7A-2D0C-F644-96C3-2063B4A261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sp>
        <p:nvSpPr>
          <p:cNvPr id="11" name="Rectangle 10">
            <a:extLst>
              <a:ext uri="{FF2B5EF4-FFF2-40B4-BE49-F238E27FC236}">
                <a16:creationId xmlns:a16="http://schemas.microsoft.com/office/drawing/2014/main" id="{7E92579B-B913-3347-92E7-0E585853C867}"/>
              </a:ext>
            </a:extLst>
          </p:cNvPr>
          <p:cNvSpPr/>
          <p:nvPr/>
        </p:nvSpPr>
        <p:spPr>
          <a:xfrm>
            <a:off x="5509591" y="6382026"/>
            <a:ext cx="5844209" cy="400110"/>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p>
          <a:p>
            <a:pPr algn="r"/>
            <a:r>
              <a:rPr lang="en-US" sz="1000" dirty="0">
                <a:solidFill>
                  <a:schemeClr val="bg1">
                    <a:lumMod val="65000"/>
                  </a:schemeClr>
                </a:solidFill>
                <a:latin typeface="Gill Sans MT" panose="020B0502020104020203" pitchFamily="34" charset="77"/>
                <a:ea typeface="Calibri" panose="020F0502020204030204" pitchFamily="34" charset="0"/>
              </a:rPr>
              <a:t>https://animationlab.utah.edu/</a:t>
            </a:r>
          </a:p>
        </p:txBody>
      </p:sp>
      <p:sp>
        <p:nvSpPr>
          <p:cNvPr id="12" name="TextBox 11">
            <a:extLst>
              <a:ext uri="{FF2B5EF4-FFF2-40B4-BE49-F238E27FC236}">
                <a16:creationId xmlns:a16="http://schemas.microsoft.com/office/drawing/2014/main" id="{2666902B-5B30-4951-8CBE-637C26E8FBBA}"/>
              </a:ext>
            </a:extLst>
          </p:cNvPr>
          <p:cNvSpPr txBox="1"/>
          <p:nvPr/>
        </p:nvSpPr>
        <p:spPr>
          <a:xfrm>
            <a:off x="8431695" y="1827523"/>
            <a:ext cx="2721603" cy="461665"/>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Outside of the body</a:t>
            </a:r>
          </a:p>
        </p:txBody>
      </p:sp>
    </p:spTree>
    <p:extLst>
      <p:ext uri="{BB962C8B-B14F-4D97-AF65-F5344CB8AC3E}">
        <p14:creationId xmlns:p14="http://schemas.microsoft.com/office/powerpoint/2010/main" val="325030595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03CB-161D-DA45-BD65-C16E79D62A72}"/>
              </a:ext>
            </a:extLst>
          </p:cNvPr>
          <p:cNvSpPr>
            <a:spLocks noGrp="1"/>
          </p:cNvSpPr>
          <p:nvPr>
            <p:ph type="title"/>
          </p:nvPr>
        </p:nvSpPr>
        <p:spPr>
          <a:xfrm>
            <a:off x="2276668" y="164527"/>
            <a:ext cx="9077131" cy="1325563"/>
          </a:xfrm>
        </p:spPr>
        <p:txBody>
          <a:bodyPr>
            <a:normAutofit/>
          </a:bodyPr>
          <a:lstStyle/>
          <a:p>
            <a:r>
              <a:rPr lang="en-US" b="1" dirty="0">
                <a:latin typeface="Gill Sans MT" panose="020B0502020104020203" pitchFamily="34" charset="77"/>
                <a:cs typeface="Calibri Light" panose="020F0302020204030204" pitchFamily="34" charset="0"/>
              </a:rPr>
              <a:t>Modification Occurring Inside     the Body </a:t>
            </a:r>
            <a:r>
              <a:rPr lang="en-US" b="1" dirty="0">
                <a:solidFill>
                  <a:srgbClr val="009895"/>
                </a:solidFill>
                <a:latin typeface="Gill Sans MT" panose="020B0502020104020203" pitchFamily="34" charset="77"/>
                <a:cs typeface="Calibri Light" panose="020F0302020204030204" pitchFamily="34" charset="0"/>
              </a:rPr>
              <a:t>‘</a:t>
            </a:r>
            <a:r>
              <a:rPr lang="en-US" b="1" i="1" dirty="0">
                <a:solidFill>
                  <a:srgbClr val="009895"/>
                </a:solidFill>
                <a:latin typeface="Gill Sans MT" panose="020B0502020104020203" pitchFamily="34" charset="77"/>
                <a:cs typeface="Calibri Light" panose="020F0302020204030204" pitchFamily="34" charset="0"/>
              </a:rPr>
              <a:t>In Vivo</a:t>
            </a:r>
            <a:r>
              <a:rPr lang="en-US" b="1" dirty="0">
                <a:solidFill>
                  <a:srgbClr val="009895"/>
                </a:solidFill>
                <a:latin typeface="Gill Sans MT" panose="020B0502020104020203" pitchFamily="34" charset="77"/>
                <a:cs typeface="Calibri Light" panose="020F0302020204030204" pitchFamily="34" charset="0"/>
              </a:rPr>
              <a:t>’</a:t>
            </a:r>
            <a:endParaRPr lang="en-US" dirty="0">
              <a:solidFill>
                <a:srgbClr val="009895"/>
              </a:solidFill>
              <a:latin typeface="Gill Sans MT" panose="020B0502020104020203" pitchFamily="34" charset="77"/>
            </a:endParaRPr>
          </a:p>
        </p:txBody>
      </p:sp>
      <p:pic>
        <p:nvPicPr>
          <p:cNvPr id="5" name="Picture 4">
            <a:extLst>
              <a:ext uri="{FF2B5EF4-FFF2-40B4-BE49-F238E27FC236}">
                <a16:creationId xmlns:a16="http://schemas.microsoft.com/office/drawing/2014/main" id="{C8C9C058-74E5-BB43-BFB0-0114414D2CC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2674" y="1677917"/>
            <a:ext cx="8457625" cy="4969288"/>
          </a:xfrm>
          <a:prstGeom prst="rect">
            <a:avLst/>
          </a:prstGeom>
          <a:effectLst/>
        </p:spPr>
      </p:pic>
      <p:sp>
        <p:nvSpPr>
          <p:cNvPr id="6" name="Rectangle 5">
            <a:extLst>
              <a:ext uri="{FF2B5EF4-FFF2-40B4-BE49-F238E27FC236}">
                <a16:creationId xmlns:a16="http://schemas.microsoft.com/office/drawing/2014/main" id="{BE1F3542-1B04-BA47-83AA-C70857AB8213}"/>
              </a:ext>
            </a:extLst>
          </p:cNvPr>
          <p:cNvSpPr/>
          <p:nvPr/>
        </p:nvSpPr>
        <p:spPr>
          <a:xfrm>
            <a:off x="5509591" y="6524094"/>
            <a:ext cx="5844209" cy="246221"/>
          </a:xfrm>
          <a:prstGeom prst="rect">
            <a:avLst/>
          </a:prstGeom>
          <a:solidFill>
            <a:schemeClr val="bg1"/>
          </a:solidFill>
        </p:spPr>
        <p:txBody>
          <a:bodyPr wrap="square">
            <a:spAutoFit/>
          </a:bodyPr>
          <a:lstStyle/>
          <a:p>
            <a:pPr algn="r"/>
            <a:r>
              <a:rPr lang="en-US" sz="1000" dirty="0">
                <a:solidFill>
                  <a:schemeClr val="bg1">
                    <a:lumMod val="65000"/>
                  </a:schemeClr>
                </a:solidFill>
                <a:latin typeface="Gill Sans MT" panose="020B0502020104020203" pitchFamily="34" charset="77"/>
                <a:cs typeface="Calibri Light" panose="020F0302020204030204" pitchFamily="34" charset="0"/>
              </a:rPr>
              <a:t>Illustration Credit: Grace Hsu, MS, CMI, Scientific Animation, Animation Lab:  </a:t>
            </a:r>
            <a:r>
              <a:rPr lang="en-US" sz="1000" dirty="0">
                <a:solidFill>
                  <a:schemeClr val="bg1">
                    <a:lumMod val="65000"/>
                  </a:schemeClr>
                </a:solidFill>
                <a:latin typeface="Gill Sans MT" panose="020B0502020104020203" pitchFamily="34" charset="77"/>
                <a:ea typeface="Calibri" panose="020F0502020204030204" pitchFamily="34" charset="0"/>
              </a:rPr>
              <a:t>https://animationlab.utah.edu/</a:t>
            </a:r>
          </a:p>
        </p:txBody>
      </p:sp>
      <p:sp>
        <p:nvSpPr>
          <p:cNvPr id="7" name="TextBox 6">
            <a:extLst>
              <a:ext uri="{FF2B5EF4-FFF2-40B4-BE49-F238E27FC236}">
                <a16:creationId xmlns:a16="http://schemas.microsoft.com/office/drawing/2014/main" id="{2A6E5B67-3B36-F94C-9924-B89FFE48E7CC}"/>
              </a:ext>
            </a:extLst>
          </p:cNvPr>
          <p:cNvSpPr txBox="1"/>
          <p:nvPr/>
        </p:nvSpPr>
        <p:spPr>
          <a:xfrm>
            <a:off x="8682926" y="1261348"/>
            <a:ext cx="2721603" cy="461665"/>
          </a:xfrm>
          <a:prstGeom prst="rect">
            <a:avLst/>
          </a:prstGeom>
          <a:noFill/>
        </p:spPr>
        <p:txBody>
          <a:bodyPr wrap="square" rtlCol="0">
            <a:spAutoFit/>
          </a:bodyPr>
          <a:lstStyle/>
          <a:p>
            <a:r>
              <a:rPr lang="en-US" sz="2400" dirty="0">
                <a:latin typeface="Gill Sans MT" panose="020B0502020104020203" pitchFamily="34" charset="77"/>
                <a:cs typeface="Calibri Light" panose="020F0302020204030204" pitchFamily="34" charset="0"/>
              </a:rPr>
              <a:t>Inside of the body</a:t>
            </a:r>
          </a:p>
        </p:txBody>
      </p:sp>
      <p:sp>
        <p:nvSpPr>
          <p:cNvPr id="8" name="TextBox 7">
            <a:extLst>
              <a:ext uri="{FF2B5EF4-FFF2-40B4-BE49-F238E27FC236}">
                <a16:creationId xmlns:a16="http://schemas.microsoft.com/office/drawing/2014/main" id="{77B7A91F-DB37-B840-AFCB-B5A94449629A}"/>
              </a:ext>
            </a:extLst>
          </p:cNvPr>
          <p:cNvSpPr txBox="1"/>
          <p:nvPr/>
        </p:nvSpPr>
        <p:spPr>
          <a:xfrm>
            <a:off x="1672674" y="-1100143"/>
            <a:ext cx="9496608" cy="584775"/>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Modification Occurring Inside the Body ‘</a:t>
            </a:r>
            <a:r>
              <a:rPr lang="en-US" sz="3200" b="1" i="1" dirty="0">
                <a:latin typeface="Calibri Light" panose="020F0302020204030204" pitchFamily="34" charset="0"/>
                <a:cs typeface="Calibri Light" panose="020F0302020204030204" pitchFamily="34" charset="0"/>
              </a:rPr>
              <a:t>In Vivo</a:t>
            </a:r>
            <a:r>
              <a:rPr lang="en-US" sz="3200" b="1" dirty="0">
                <a:latin typeface="Calibri Light" panose="020F0302020204030204" pitchFamily="34" charset="0"/>
                <a:cs typeface="Calibri Light" panose="020F0302020204030204" pitchFamily="34" charset="0"/>
              </a:rPr>
              <a:t>’</a:t>
            </a:r>
          </a:p>
        </p:txBody>
      </p:sp>
      <p:pic>
        <p:nvPicPr>
          <p:cNvPr id="9" name="Picture 8" descr="Shape, arrow&#10;&#10;Description automatically generated">
            <a:extLst>
              <a:ext uri="{FF2B5EF4-FFF2-40B4-BE49-F238E27FC236}">
                <a16:creationId xmlns:a16="http://schemas.microsoft.com/office/drawing/2014/main" id="{E49A69C1-D3B4-6140-AA53-9ECEA32350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5233" y="752030"/>
            <a:ext cx="740151" cy="740151"/>
          </a:xfrm>
          <a:prstGeom prst="rect">
            <a:avLst/>
          </a:prstGeom>
        </p:spPr>
      </p:pic>
      <p:pic>
        <p:nvPicPr>
          <p:cNvPr id="10" name="Picture 9" descr="A picture containing hard disc, electronics, drive&#10;&#10;Description automatically generated">
            <a:extLst>
              <a:ext uri="{FF2B5EF4-FFF2-40B4-BE49-F238E27FC236}">
                <a16:creationId xmlns:a16="http://schemas.microsoft.com/office/drawing/2014/main" id="{97A9B677-3669-3240-9520-F1BF0812D5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8263" y="1805277"/>
            <a:ext cx="1396641" cy="1428097"/>
          </a:xfrm>
          <a:prstGeom prst="rect">
            <a:avLst/>
          </a:prstGeom>
        </p:spPr>
      </p:pic>
      <p:pic>
        <p:nvPicPr>
          <p:cNvPr id="11" name="Picture 10">
            <a:extLst>
              <a:ext uri="{FF2B5EF4-FFF2-40B4-BE49-F238E27FC236}">
                <a16:creationId xmlns:a16="http://schemas.microsoft.com/office/drawing/2014/main" id="{C3A9869A-B105-984F-8BCF-7E87119870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spTree>
    <p:extLst>
      <p:ext uri="{BB962C8B-B14F-4D97-AF65-F5344CB8AC3E}">
        <p14:creationId xmlns:p14="http://schemas.microsoft.com/office/powerpoint/2010/main" val="8135514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9D15C5-19AB-A240-9412-AC02FDAA9EAC}"/>
              </a:ext>
            </a:extLst>
          </p:cNvPr>
          <p:cNvSpPr txBox="1">
            <a:spLocks/>
          </p:cNvSpPr>
          <p:nvPr/>
        </p:nvSpPr>
        <p:spPr>
          <a:xfrm>
            <a:off x="906549" y="-1174052"/>
            <a:ext cx="90011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Youth-Friendly Cell and Gene Therapy Approaches</a:t>
            </a:r>
          </a:p>
        </p:txBody>
      </p:sp>
      <p:pic>
        <p:nvPicPr>
          <p:cNvPr id="11" name="Picture 10">
            <a:extLst>
              <a:ext uri="{FF2B5EF4-FFF2-40B4-BE49-F238E27FC236}">
                <a16:creationId xmlns:a16="http://schemas.microsoft.com/office/drawing/2014/main" id="{4FD3EACA-5A46-F441-902D-3580BD3FD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D90F5B74-1E86-4E06-8658-077968BA5E61}"/>
              </a:ext>
            </a:extLst>
          </p:cNvPr>
          <p:cNvPicPr>
            <a:picLocks noChangeAspect="1"/>
          </p:cNvPicPr>
          <p:nvPr/>
        </p:nvPicPr>
        <p:blipFill>
          <a:blip r:embed="rId4"/>
          <a:stretch>
            <a:fillRect/>
          </a:stretch>
        </p:blipFill>
        <p:spPr>
          <a:xfrm>
            <a:off x="2947991" y="585446"/>
            <a:ext cx="6296018" cy="5573700"/>
          </a:xfrm>
          <a:prstGeom prst="rect">
            <a:avLst/>
          </a:prstGeom>
        </p:spPr>
      </p:pic>
    </p:spTree>
    <p:extLst>
      <p:ext uri="{BB962C8B-B14F-4D97-AF65-F5344CB8AC3E}">
        <p14:creationId xmlns:p14="http://schemas.microsoft.com/office/powerpoint/2010/main" val="287184520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9D15C5-19AB-A240-9412-AC02FDAA9EAC}"/>
              </a:ext>
            </a:extLst>
          </p:cNvPr>
          <p:cNvSpPr txBox="1">
            <a:spLocks/>
          </p:cNvSpPr>
          <p:nvPr/>
        </p:nvSpPr>
        <p:spPr>
          <a:xfrm>
            <a:off x="906549" y="-1174052"/>
            <a:ext cx="90011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Youth-Friendly Cell and Gene Therapy Approaches</a:t>
            </a:r>
          </a:p>
        </p:txBody>
      </p:sp>
      <p:sp>
        <p:nvSpPr>
          <p:cNvPr id="7" name="Rectangle 6">
            <a:extLst>
              <a:ext uri="{FF2B5EF4-FFF2-40B4-BE49-F238E27FC236}">
                <a16:creationId xmlns:a16="http://schemas.microsoft.com/office/drawing/2014/main" id="{41CA80C1-061E-4E4C-A311-B3A60918F621}"/>
              </a:ext>
            </a:extLst>
          </p:cNvPr>
          <p:cNvSpPr/>
          <p:nvPr/>
        </p:nvSpPr>
        <p:spPr>
          <a:xfrm>
            <a:off x="6676827" y="6369889"/>
            <a:ext cx="4670965" cy="400110"/>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cs typeface="Calibri Light" panose="020F0302020204030204" pitchFamily="34" charset="0"/>
              </a:rPr>
              <a:t>Visual Art Credit: </a:t>
            </a:r>
          </a:p>
          <a:p>
            <a:pPr algn="r"/>
            <a:r>
              <a:rPr lang="en-US" sz="1000" b="1" dirty="0">
                <a:solidFill>
                  <a:schemeClr val="bg1">
                    <a:lumMod val="65000"/>
                  </a:schemeClr>
                </a:solidFill>
                <a:latin typeface="Gill Sans MT" panose="020B0502020104020203" pitchFamily="34" charset="77"/>
                <a:cs typeface="Calibri Light" panose="020F0302020204030204" pitchFamily="34" charset="0"/>
              </a:rPr>
              <a:t>Eric (Yi-Hao) Lee, Jasmin Guzman, and </a:t>
            </a:r>
            <a:r>
              <a:rPr lang="en-US" sz="1000" b="1" dirty="0" err="1">
                <a:solidFill>
                  <a:schemeClr val="bg1">
                    <a:lumMod val="65000"/>
                  </a:schemeClr>
                </a:solidFill>
                <a:latin typeface="Gill Sans MT" panose="020B0502020104020203" pitchFamily="34" charset="77"/>
                <a:cs typeface="Calibri Light" panose="020F0302020204030204" pitchFamily="34" charset="0"/>
              </a:rPr>
              <a:t>Matylda</a:t>
            </a:r>
            <a:r>
              <a:rPr lang="en-US" sz="1000" b="1" dirty="0">
                <a:solidFill>
                  <a:schemeClr val="bg1">
                    <a:lumMod val="65000"/>
                  </a:schemeClr>
                </a:solidFill>
                <a:latin typeface="Gill Sans MT" panose="020B0502020104020203" pitchFamily="34" charset="77"/>
                <a:cs typeface="Calibri Light" panose="020F0302020204030204" pitchFamily="34" charset="0"/>
              </a:rPr>
              <a:t> McCormack-Sharp</a:t>
            </a:r>
            <a:endParaRPr lang="en-US" sz="1000" dirty="0">
              <a:solidFill>
                <a:schemeClr val="bg1">
                  <a:lumMod val="65000"/>
                </a:schemeClr>
              </a:solidFill>
              <a:latin typeface="Gill Sans MT" panose="020B0502020104020203" pitchFamily="34" charset="77"/>
              <a:ea typeface="Calibri" panose="020F0502020204030204" pitchFamily="34" charset="0"/>
            </a:endParaRPr>
          </a:p>
        </p:txBody>
      </p:sp>
      <p:pic>
        <p:nvPicPr>
          <p:cNvPr id="11" name="Picture 10">
            <a:extLst>
              <a:ext uri="{FF2B5EF4-FFF2-40B4-BE49-F238E27FC236}">
                <a16:creationId xmlns:a16="http://schemas.microsoft.com/office/drawing/2014/main" id="{4FD3EACA-5A46-F441-902D-3580BD3FD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438" y="14785"/>
            <a:ext cx="1732676" cy="173267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6066A453-0C12-42C4-B4A8-94F3D95871AE}"/>
              </a:ext>
            </a:extLst>
          </p:cNvPr>
          <p:cNvPicPr>
            <a:picLocks noChangeAspect="1"/>
          </p:cNvPicPr>
          <p:nvPr/>
        </p:nvPicPr>
        <p:blipFill>
          <a:blip r:embed="rId4"/>
          <a:stretch>
            <a:fillRect/>
          </a:stretch>
        </p:blipFill>
        <p:spPr>
          <a:xfrm>
            <a:off x="2284885" y="974163"/>
            <a:ext cx="8377050" cy="4630224"/>
          </a:xfrm>
          <a:prstGeom prst="rect">
            <a:avLst/>
          </a:prstGeom>
        </p:spPr>
      </p:pic>
    </p:spTree>
    <p:extLst>
      <p:ext uri="{BB962C8B-B14F-4D97-AF65-F5344CB8AC3E}">
        <p14:creationId xmlns:p14="http://schemas.microsoft.com/office/powerpoint/2010/main" val="339314015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evice, food&#10;&#10;Description automatically generated">
            <a:extLst>
              <a:ext uri="{FF2B5EF4-FFF2-40B4-BE49-F238E27FC236}">
                <a16:creationId xmlns:a16="http://schemas.microsoft.com/office/drawing/2014/main" id="{9E2FF221-AAD0-2C4B-8F5B-96E8E43FA77D}"/>
              </a:ext>
            </a:extLst>
          </p:cNvPr>
          <p:cNvPicPr>
            <a:picLocks noChangeAspect="1"/>
          </p:cNvPicPr>
          <p:nvPr/>
        </p:nvPicPr>
        <p:blipFill>
          <a:blip r:embed="rId3" cstate="print">
            <a:duotone>
              <a:prstClr val="black"/>
              <a:srgbClr val="71C004">
                <a:tint val="45000"/>
                <a:satMod val="400000"/>
              </a:srgbClr>
            </a:duotone>
            <a:extLst>
              <a:ext uri="{28A0092B-C50C-407E-A947-70E740481C1C}">
                <a14:useLocalDpi xmlns:a14="http://schemas.microsoft.com/office/drawing/2010/main"/>
              </a:ext>
            </a:extLst>
          </a:blip>
          <a:stretch>
            <a:fillRect/>
          </a:stretch>
        </p:blipFill>
        <p:spPr>
          <a:xfrm>
            <a:off x="-928468" y="0"/>
            <a:ext cx="10568354" cy="5729794"/>
          </a:xfrm>
          <a:prstGeom prst="rect">
            <a:avLst/>
          </a:prstGeom>
        </p:spPr>
      </p:pic>
      <p:sp>
        <p:nvSpPr>
          <p:cNvPr id="6" name="Title 5">
            <a:extLst>
              <a:ext uri="{FF2B5EF4-FFF2-40B4-BE49-F238E27FC236}">
                <a16:creationId xmlns:a16="http://schemas.microsoft.com/office/drawing/2014/main" id="{F90F609E-EAAF-2A4C-B092-B7219F588FA0}"/>
              </a:ext>
            </a:extLst>
          </p:cNvPr>
          <p:cNvSpPr>
            <a:spLocks noGrp="1"/>
          </p:cNvSpPr>
          <p:nvPr>
            <p:ph type="title"/>
          </p:nvPr>
        </p:nvSpPr>
        <p:spPr>
          <a:xfrm>
            <a:off x="1779565" y="2618712"/>
            <a:ext cx="4994030" cy="1325563"/>
          </a:xfrm>
          <a:ln>
            <a:noFill/>
          </a:ln>
          <a:effectLst>
            <a:glow rad="203200">
              <a:schemeClr val="accent1">
                <a:alpha val="52000"/>
              </a:schemeClr>
            </a:glow>
            <a:outerShdw blurRad="508000" dist="2133600" dir="4860000" sx="200000" sy="200000" algn="tl" rotWithShape="0">
              <a:prstClr val="black">
                <a:alpha val="0"/>
              </a:prstClr>
            </a:outerShdw>
          </a:effectLst>
        </p:spPr>
        <p:txBody>
          <a:bodyPr>
            <a:normAutofit/>
          </a:bodyPr>
          <a:lstStyle/>
          <a:p>
            <a:r>
              <a:rPr lang="en-US" sz="8000" b="1" dirty="0">
                <a:ln>
                  <a:solidFill>
                    <a:schemeClr val="tx1"/>
                  </a:solidFill>
                </a:ln>
                <a:solidFill>
                  <a:schemeClr val="bg1"/>
                </a:solidFill>
                <a:effectLst>
                  <a:glow rad="457200">
                    <a:schemeClr val="tx1">
                      <a:alpha val="69000"/>
                    </a:schemeClr>
                  </a:glow>
                  <a:outerShdw blurRad="50800" dir="5400000" sx="1000" sy="1000" algn="ctr" rotWithShape="0">
                    <a:srgbClr val="000000">
                      <a:alpha val="43137"/>
                    </a:srgbClr>
                  </a:outerShdw>
                </a:effectLst>
                <a:latin typeface="Gill Sans MT" panose="020B0502020104020203" pitchFamily="34" charset="77"/>
                <a:cs typeface="Calibri Light" panose="020F0302020204030204" pitchFamily="34" charset="0"/>
              </a:rPr>
              <a:t>HIV cure  </a:t>
            </a:r>
            <a:endParaRPr lang="en-US" sz="8000" dirty="0">
              <a:solidFill>
                <a:schemeClr val="bg1"/>
              </a:solidFill>
              <a:latin typeface="Gill Sans MT" panose="020B0502020104020203" pitchFamily="34" charset="77"/>
            </a:endParaRPr>
          </a:p>
        </p:txBody>
      </p:sp>
      <p:sp>
        <p:nvSpPr>
          <p:cNvPr id="7" name="Title 5">
            <a:extLst>
              <a:ext uri="{FF2B5EF4-FFF2-40B4-BE49-F238E27FC236}">
                <a16:creationId xmlns:a16="http://schemas.microsoft.com/office/drawing/2014/main" id="{B761A880-B01E-2748-8176-35782244AA50}"/>
              </a:ext>
            </a:extLst>
          </p:cNvPr>
          <p:cNvSpPr txBox="1">
            <a:spLocks/>
          </p:cNvSpPr>
          <p:nvPr/>
        </p:nvSpPr>
        <p:spPr>
          <a:xfrm>
            <a:off x="6773595" y="2618712"/>
            <a:ext cx="4507522" cy="1325563"/>
          </a:xfrm>
          <a:prstGeom prst="rect">
            <a:avLst/>
          </a:prstGeom>
          <a:ln>
            <a:noFill/>
          </a:ln>
          <a:effectLst>
            <a:glow rad="203200">
              <a:schemeClr val="accent1">
                <a:alpha val="52000"/>
              </a:schemeClr>
            </a:glow>
            <a:outerShdw blurRad="508000" dist="2133600" dir="4860000" sx="200000" sy="200000" algn="tl" rotWithShape="0">
              <a:prstClr val="black">
                <a:alpha val="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latin typeface="Gill Sans MT" panose="020B0502020104020203" pitchFamily="34" charset="77"/>
                <a:cs typeface="Calibri Light" panose="020F0302020204030204" pitchFamily="34" charset="0"/>
              </a:rPr>
              <a:t>is </a:t>
            </a:r>
            <a:r>
              <a:rPr lang="en-US" sz="8000" b="1" dirty="0">
                <a:solidFill>
                  <a:schemeClr val="accent2"/>
                </a:solidFill>
                <a:latin typeface="Gill Sans MT" panose="020B0502020104020203" pitchFamily="34" charset="77"/>
                <a:cs typeface="Calibri Light" panose="020F0302020204030204" pitchFamily="34" charset="0"/>
              </a:rPr>
              <a:t>rare</a:t>
            </a:r>
            <a:r>
              <a:rPr lang="en-US" sz="8000" b="1" dirty="0">
                <a:latin typeface="Gill Sans MT" panose="020B0502020104020203" pitchFamily="34" charset="77"/>
                <a:cs typeface="Calibri Light" panose="020F0302020204030204" pitchFamily="34" charset="0"/>
              </a:rPr>
              <a:t>.</a:t>
            </a:r>
            <a:endParaRPr lang="en-US" sz="8000" dirty="0">
              <a:latin typeface="Gill Sans MT" panose="020B0502020104020203" pitchFamily="34" charset="77"/>
            </a:endParaRPr>
          </a:p>
        </p:txBody>
      </p:sp>
    </p:spTree>
    <p:extLst>
      <p:ext uri="{BB962C8B-B14F-4D97-AF65-F5344CB8AC3E}">
        <p14:creationId xmlns:p14="http://schemas.microsoft.com/office/powerpoint/2010/main" val="99687611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DA1F-C6AD-154C-B501-768EE21A3D99}"/>
              </a:ext>
            </a:extLst>
          </p:cNvPr>
          <p:cNvSpPr>
            <a:spLocks noGrp="1"/>
          </p:cNvSpPr>
          <p:nvPr>
            <p:ph type="title"/>
          </p:nvPr>
        </p:nvSpPr>
        <p:spPr>
          <a:xfrm>
            <a:off x="758326" y="99911"/>
            <a:ext cx="10515600" cy="1325563"/>
          </a:xfrm>
        </p:spPr>
        <p:txBody>
          <a:bodyPr>
            <a:normAutofit/>
          </a:bodyPr>
          <a:lstStyle/>
          <a:p>
            <a:r>
              <a:rPr lang="en-US" b="1" dirty="0">
                <a:solidFill>
                  <a:srgbClr val="E91C2E"/>
                </a:solidFill>
                <a:latin typeface="Gill Sans MT" panose="020B0502020104020203" pitchFamily="34" charset="77"/>
                <a:cs typeface="Calibri Light" panose="020F0302020204030204" pitchFamily="34" charset="0"/>
              </a:rPr>
              <a:t>Treatment Action Group </a:t>
            </a:r>
            <a:br>
              <a:rPr lang="en-US" b="1" dirty="0">
                <a:latin typeface="Gill Sans MT" panose="020B0502020104020203" pitchFamily="34" charset="77"/>
                <a:cs typeface="Calibri Light" panose="020F0302020204030204" pitchFamily="34" charset="0"/>
              </a:rPr>
            </a:br>
            <a:r>
              <a:rPr lang="en-US" b="1" dirty="0">
                <a:latin typeface="Gill Sans MT" panose="020B0502020104020203" pitchFamily="34" charset="77"/>
                <a:cs typeface="Calibri Light" panose="020F0302020204030204" pitchFamily="34" charset="0"/>
              </a:rPr>
              <a:t>Research Towards an HIV Cure (Trials)</a:t>
            </a:r>
            <a:endParaRPr lang="en-US" b="1" dirty="0">
              <a:latin typeface="Gill Sans MT" panose="020B0502020104020203" pitchFamily="34" charset="77"/>
            </a:endParaRPr>
          </a:p>
        </p:txBody>
      </p:sp>
      <p:sp>
        <p:nvSpPr>
          <p:cNvPr id="5" name="Title 1">
            <a:extLst>
              <a:ext uri="{FF2B5EF4-FFF2-40B4-BE49-F238E27FC236}">
                <a16:creationId xmlns:a16="http://schemas.microsoft.com/office/drawing/2014/main" id="{A17C7BD4-F348-C140-BF2F-F8A7907C134B}"/>
              </a:ext>
            </a:extLst>
          </p:cNvPr>
          <p:cNvSpPr txBox="1">
            <a:spLocks/>
          </p:cNvSpPr>
          <p:nvPr/>
        </p:nvSpPr>
        <p:spPr>
          <a:xfrm>
            <a:off x="1781648" y="-1218319"/>
            <a:ext cx="7540432" cy="1218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Light" panose="020F0302020204030204" pitchFamily="34" charset="0"/>
                <a:cs typeface="Calibri Light" panose="020F0302020204030204" pitchFamily="34" charset="0"/>
              </a:rPr>
              <a:t>Treatment Action Group </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Research Towards an HIV-1 Cure Trials</a:t>
            </a:r>
          </a:p>
        </p:txBody>
      </p:sp>
      <p:sp>
        <p:nvSpPr>
          <p:cNvPr id="6" name="Rectangle 5">
            <a:extLst>
              <a:ext uri="{FF2B5EF4-FFF2-40B4-BE49-F238E27FC236}">
                <a16:creationId xmlns:a16="http://schemas.microsoft.com/office/drawing/2014/main" id="{F4482209-B5A1-D845-945A-95C06BD1D6E7}"/>
              </a:ext>
            </a:extLst>
          </p:cNvPr>
          <p:cNvSpPr/>
          <p:nvPr/>
        </p:nvSpPr>
        <p:spPr>
          <a:xfrm>
            <a:off x="5429717" y="6577630"/>
            <a:ext cx="5844209" cy="246221"/>
          </a:xfrm>
          <a:prstGeom prst="rect">
            <a:avLst/>
          </a:prstGeom>
          <a:solidFill>
            <a:schemeClr val="bg1"/>
          </a:solidFill>
        </p:spPr>
        <p:txBody>
          <a:bodyPr wrap="square">
            <a:spAutoFit/>
          </a:bodyPr>
          <a:lstStyle/>
          <a:p>
            <a:pPr algn="r"/>
            <a:r>
              <a:rPr lang="en-US" sz="1000" b="1" dirty="0">
                <a:solidFill>
                  <a:schemeClr val="bg1">
                    <a:lumMod val="65000"/>
                  </a:schemeClr>
                </a:solidFill>
                <a:latin typeface="Gill Sans MT" panose="020B0502020104020203" pitchFamily="34" charset="77"/>
                <a:ea typeface="Calibri" panose="020F0502020204030204" pitchFamily="34" charset="0"/>
              </a:rPr>
              <a:t>https://www.treatmentactiongroup.org/cure/trials/ </a:t>
            </a:r>
            <a:endParaRPr lang="en-US" sz="1000" dirty="0">
              <a:solidFill>
                <a:schemeClr val="bg1">
                  <a:lumMod val="65000"/>
                </a:schemeClr>
              </a:solidFill>
              <a:latin typeface="Gill Sans MT" panose="020B0502020104020203" pitchFamily="34" charset="77"/>
            </a:endParaRPr>
          </a:p>
        </p:txBody>
      </p:sp>
      <p:sp>
        <p:nvSpPr>
          <p:cNvPr id="8" name="TextBox 7">
            <a:extLst>
              <a:ext uri="{FF2B5EF4-FFF2-40B4-BE49-F238E27FC236}">
                <a16:creationId xmlns:a16="http://schemas.microsoft.com/office/drawing/2014/main" id="{FBBDADDF-1810-EF4B-9E71-1874A88D9954}"/>
              </a:ext>
            </a:extLst>
          </p:cNvPr>
          <p:cNvSpPr txBox="1"/>
          <p:nvPr/>
        </p:nvSpPr>
        <p:spPr>
          <a:xfrm>
            <a:off x="2628343" y="6106276"/>
            <a:ext cx="6775566" cy="523220"/>
          </a:xfrm>
          <a:prstGeom prst="rect">
            <a:avLst/>
          </a:prstGeom>
          <a:noFill/>
        </p:spPr>
        <p:txBody>
          <a:bodyPr wrap="square" rtlCol="0">
            <a:spAutoFit/>
          </a:bodyPr>
          <a:lstStyle/>
          <a:p>
            <a:pPr marL="285744" indent="-285744">
              <a:buFont typeface="Arial" panose="020B0604020202020204" pitchFamily="34" charset="0"/>
              <a:buChar char="•"/>
            </a:pPr>
            <a:r>
              <a:rPr lang="en-US" sz="2800" dirty="0">
                <a:latin typeface="Gill Sans MT" panose="020B0502020104020203" pitchFamily="34" charset="77"/>
                <a:cs typeface="Calibri Light" panose="020F0302020204030204" pitchFamily="34" charset="0"/>
              </a:rPr>
              <a:t>List of trials and pipeline report</a:t>
            </a:r>
          </a:p>
        </p:txBody>
      </p:sp>
      <p:pic>
        <p:nvPicPr>
          <p:cNvPr id="4" name="Picture 3" descr="Table&#10;&#10;Description automatically generated">
            <a:extLst>
              <a:ext uri="{FF2B5EF4-FFF2-40B4-BE49-F238E27FC236}">
                <a16:creationId xmlns:a16="http://schemas.microsoft.com/office/drawing/2014/main" id="{6DFD5919-2A4C-460D-9390-5B074A5E6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8525" y="1683306"/>
            <a:ext cx="8795202" cy="3911801"/>
          </a:xfrm>
          <a:prstGeom prst="rect">
            <a:avLst/>
          </a:prstGeom>
        </p:spPr>
      </p:pic>
    </p:spTree>
    <p:extLst>
      <p:ext uri="{BB962C8B-B14F-4D97-AF65-F5344CB8AC3E}">
        <p14:creationId xmlns:p14="http://schemas.microsoft.com/office/powerpoint/2010/main" val="335723742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E12B2A-EB97-CF41-B0E1-CD9CAD1EA9DD}"/>
              </a:ext>
            </a:extLst>
          </p:cNvPr>
          <p:cNvSpPr>
            <a:spLocks noGrp="1"/>
          </p:cNvSpPr>
          <p:nvPr>
            <p:ph type="body" idx="1"/>
          </p:nvPr>
        </p:nvSpPr>
        <p:spPr>
          <a:xfrm>
            <a:off x="0" y="1709739"/>
            <a:ext cx="12192000" cy="4379912"/>
          </a:xfrm>
        </p:spPr>
        <p:txBody>
          <a:bodyPr/>
          <a:lstStyle/>
          <a:p>
            <a:endParaRPr lang="en-US" dirty="0"/>
          </a:p>
        </p:txBody>
      </p:sp>
      <p:sp>
        <p:nvSpPr>
          <p:cNvPr id="2" name="Title 1">
            <a:extLst>
              <a:ext uri="{FF2B5EF4-FFF2-40B4-BE49-F238E27FC236}">
                <a16:creationId xmlns:a16="http://schemas.microsoft.com/office/drawing/2014/main" id="{AABE11A4-CD15-FD4C-88BD-847555A641C1}"/>
              </a:ext>
            </a:extLst>
          </p:cNvPr>
          <p:cNvSpPr>
            <a:spLocks noGrp="1"/>
          </p:cNvSpPr>
          <p:nvPr>
            <p:ph type="title"/>
          </p:nvPr>
        </p:nvSpPr>
        <p:spPr>
          <a:xfrm>
            <a:off x="0" y="1709738"/>
            <a:ext cx="11347450" cy="2852737"/>
          </a:xfrm>
        </p:spPr>
        <p:txBody>
          <a:bodyPr/>
          <a:lstStyle/>
          <a:p>
            <a:r>
              <a:rPr lang="en-US" dirty="0"/>
              <a:t> Putting different </a:t>
            </a:r>
            <a:br>
              <a:rPr lang="en-US" dirty="0"/>
            </a:br>
            <a:r>
              <a:rPr lang="en-US" dirty="0"/>
              <a:t> strategies together</a:t>
            </a:r>
          </a:p>
        </p:txBody>
      </p:sp>
      <p:pic>
        <p:nvPicPr>
          <p:cNvPr id="4" name="Picture 3">
            <a:extLst>
              <a:ext uri="{FF2B5EF4-FFF2-40B4-BE49-F238E27FC236}">
                <a16:creationId xmlns:a16="http://schemas.microsoft.com/office/drawing/2014/main" id="{306BC86E-A3FD-064F-98D5-39A737726E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321328">
            <a:off x="9468049" y="4596803"/>
            <a:ext cx="1350898" cy="1275004"/>
          </a:xfrm>
          <a:prstGeom prst="rect">
            <a:avLst/>
          </a:prstGeom>
        </p:spPr>
      </p:pic>
      <p:pic>
        <p:nvPicPr>
          <p:cNvPr id="5" name="Picture 4">
            <a:extLst>
              <a:ext uri="{FF2B5EF4-FFF2-40B4-BE49-F238E27FC236}">
                <a16:creationId xmlns:a16="http://schemas.microsoft.com/office/drawing/2014/main" id="{93D8CEB5-ED94-D345-87B1-CBEAC9330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607590">
            <a:off x="672290" y="4614574"/>
            <a:ext cx="1182230" cy="1115812"/>
          </a:xfrm>
          <a:prstGeom prst="rect">
            <a:avLst/>
          </a:prstGeom>
        </p:spPr>
      </p:pic>
      <p:grpSp>
        <p:nvGrpSpPr>
          <p:cNvPr id="6" name="Group 5">
            <a:extLst>
              <a:ext uri="{FF2B5EF4-FFF2-40B4-BE49-F238E27FC236}">
                <a16:creationId xmlns:a16="http://schemas.microsoft.com/office/drawing/2014/main" id="{C6FC52EC-2AF8-5F41-9EB7-35CD5C03FA68}"/>
              </a:ext>
            </a:extLst>
          </p:cNvPr>
          <p:cNvGrpSpPr/>
          <p:nvPr/>
        </p:nvGrpSpPr>
        <p:grpSpPr>
          <a:xfrm rot="13527195">
            <a:off x="7745294" y="2384758"/>
            <a:ext cx="3146511" cy="1929029"/>
            <a:chOff x="-2189816" y="-257097"/>
            <a:chExt cx="3146511" cy="1929029"/>
          </a:xfrm>
        </p:grpSpPr>
        <p:pic>
          <p:nvPicPr>
            <p:cNvPr id="7" name="Picture 6">
              <a:extLst>
                <a:ext uri="{FF2B5EF4-FFF2-40B4-BE49-F238E27FC236}">
                  <a16:creationId xmlns:a16="http://schemas.microsoft.com/office/drawing/2014/main" id="{29CDF88F-847B-C040-922A-C26EBD18AD36}"/>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189816" y="579732"/>
              <a:ext cx="1143000" cy="1092200"/>
            </a:xfrm>
            <a:prstGeom prst="rect">
              <a:avLst/>
            </a:prstGeom>
          </p:spPr>
        </p:pic>
        <p:grpSp>
          <p:nvGrpSpPr>
            <p:cNvPr id="8" name="Group 7">
              <a:extLst>
                <a:ext uri="{FF2B5EF4-FFF2-40B4-BE49-F238E27FC236}">
                  <a16:creationId xmlns:a16="http://schemas.microsoft.com/office/drawing/2014/main" id="{584605DD-8ACC-BE43-AF76-947906D1C3F4}"/>
                </a:ext>
              </a:extLst>
            </p:cNvPr>
            <p:cNvGrpSpPr/>
            <p:nvPr/>
          </p:nvGrpSpPr>
          <p:grpSpPr>
            <a:xfrm>
              <a:off x="-1398946" y="-257097"/>
              <a:ext cx="2355641" cy="1195873"/>
              <a:chOff x="-2083169" y="-236766"/>
              <a:chExt cx="2355641" cy="1195873"/>
            </a:xfrm>
          </p:grpSpPr>
          <p:pic>
            <p:nvPicPr>
              <p:cNvPr id="9" name="Picture 8">
                <a:extLst>
                  <a:ext uri="{FF2B5EF4-FFF2-40B4-BE49-F238E27FC236}">
                    <a16:creationId xmlns:a16="http://schemas.microsoft.com/office/drawing/2014/main" id="{3AED9F31-CA48-1045-8B56-F423B87E6E63}"/>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741475">
                <a:off x="-884844" y="-251082"/>
                <a:ext cx="1143000" cy="1171632"/>
              </a:xfrm>
              <a:prstGeom prst="rect">
                <a:avLst/>
              </a:prstGeom>
            </p:spPr>
          </p:pic>
          <p:pic>
            <p:nvPicPr>
              <p:cNvPr id="10" name="Picture 9">
                <a:extLst>
                  <a:ext uri="{FF2B5EF4-FFF2-40B4-BE49-F238E27FC236}">
                    <a16:creationId xmlns:a16="http://schemas.microsoft.com/office/drawing/2014/main" id="{A7FE8726-4BE9-824E-A4A5-DEC14BC8BE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116378" y="-189914"/>
                <a:ext cx="1182230" cy="1115812"/>
              </a:xfrm>
              <a:prstGeom prst="rect">
                <a:avLst/>
              </a:prstGeom>
            </p:spPr>
          </p:pic>
        </p:grpSp>
      </p:grpSp>
      <p:pic>
        <p:nvPicPr>
          <p:cNvPr id="11" name="Picture 10">
            <a:extLst>
              <a:ext uri="{FF2B5EF4-FFF2-40B4-BE49-F238E27FC236}">
                <a16:creationId xmlns:a16="http://schemas.microsoft.com/office/drawing/2014/main" id="{21B44C06-70FB-B043-A5FB-FDAAFBFF0AED}"/>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477886">
            <a:off x="2785857" y="4908491"/>
            <a:ext cx="1143000" cy="1092200"/>
          </a:xfrm>
          <a:prstGeom prst="rect">
            <a:avLst/>
          </a:prstGeom>
        </p:spPr>
      </p:pic>
      <p:pic>
        <p:nvPicPr>
          <p:cNvPr id="12" name="Picture 11">
            <a:extLst>
              <a:ext uri="{FF2B5EF4-FFF2-40B4-BE49-F238E27FC236}">
                <a16:creationId xmlns:a16="http://schemas.microsoft.com/office/drawing/2014/main" id="{4C4F3514-FEF9-E74B-94B6-72AA27A396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979201">
            <a:off x="6606323" y="4459681"/>
            <a:ext cx="1079450" cy="1088558"/>
          </a:xfrm>
          <a:prstGeom prst="rect">
            <a:avLst/>
          </a:prstGeom>
        </p:spPr>
      </p:pic>
      <p:pic>
        <p:nvPicPr>
          <p:cNvPr id="13" name="Picture 12">
            <a:extLst>
              <a:ext uri="{FF2B5EF4-FFF2-40B4-BE49-F238E27FC236}">
                <a16:creationId xmlns:a16="http://schemas.microsoft.com/office/drawing/2014/main" id="{A95D4D80-1EBA-2743-978F-1456A4144D6A}"/>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6508628">
            <a:off x="1667014" y="1800868"/>
            <a:ext cx="1045548" cy="999079"/>
          </a:xfrm>
          <a:prstGeom prst="rect">
            <a:avLst/>
          </a:prstGeom>
        </p:spPr>
      </p:pic>
    </p:spTree>
    <p:extLst>
      <p:ext uri="{BB962C8B-B14F-4D97-AF65-F5344CB8AC3E}">
        <p14:creationId xmlns:p14="http://schemas.microsoft.com/office/powerpoint/2010/main" val="380666647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775690" y="256492"/>
            <a:ext cx="6920053" cy="1325563"/>
          </a:xfrm>
        </p:spPr>
        <p:txBody>
          <a:bodyPr/>
          <a:lstStyle/>
          <a:p>
            <a:r>
              <a:rPr lang="en-US" dirty="0">
                <a:latin typeface="Gill Sans MT" panose="020B0502020104020203" pitchFamily="34" charset="77"/>
              </a:rPr>
              <a:t>Combination Approaches</a:t>
            </a:r>
          </a:p>
        </p:txBody>
      </p:sp>
      <p:sp>
        <p:nvSpPr>
          <p:cNvPr id="3" name="Rectangle 2">
            <a:extLst>
              <a:ext uri="{FF2B5EF4-FFF2-40B4-BE49-F238E27FC236}">
                <a16:creationId xmlns:a16="http://schemas.microsoft.com/office/drawing/2014/main" id="{6AA0E636-1125-FE4A-ABB6-877B063C9D9E}"/>
              </a:ext>
            </a:extLst>
          </p:cNvPr>
          <p:cNvSpPr/>
          <p:nvPr/>
        </p:nvSpPr>
        <p:spPr>
          <a:xfrm>
            <a:off x="5015205" y="6498422"/>
            <a:ext cx="6096000" cy="246221"/>
          </a:xfrm>
          <a:prstGeom prst="rect">
            <a:avLst/>
          </a:prstGeom>
          <a:solidFill>
            <a:schemeClr val="bg1"/>
          </a:solidFill>
        </p:spPr>
        <p:txBody>
          <a:bodyPr>
            <a:spAutoFit/>
          </a:bodyPr>
          <a:lstStyle/>
          <a:p>
            <a:pPr algn="r"/>
            <a:r>
              <a:rPr lang="en-US" sz="1000" dirty="0">
                <a:solidFill>
                  <a:schemeClr val="bg1">
                    <a:lumMod val="65000"/>
                  </a:schemeClr>
                </a:solidFill>
                <a:latin typeface="Gill Sans MT" panose="020B0502020104020203" pitchFamily="34" charset="77"/>
              </a:rPr>
              <a:t>© Copyright </a:t>
            </a:r>
            <a:r>
              <a:rPr lang="en-US" sz="1000" b="1" dirty="0" err="1">
                <a:solidFill>
                  <a:schemeClr val="bg1">
                    <a:lumMod val="65000"/>
                  </a:schemeClr>
                </a:solidFill>
                <a:latin typeface="Gill Sans MT" panose="020B0502020104020203" pitchFamily="34" charset="77"/>
              </a:rPr>
              <a:t>PresentationGO.com</a:t>
            </a:r>
            <a:r>
              <a:rPr lang="en-US" sz="1000" dirty="0">
                <a:solidFill>
                  <a:schemeClr val="bg1">
                    <a:lumMod val="65000"/>
                  </a:schemeClr>
                </a:solidFill>
                <a:latin typeface="Gill Sans MT" panose="020B0502020104020203" pitchFamily="34" charset="77"/>
              </a:rPr>
              <a:t> – The free PowerPoint and Google Slides template library</a:t>
            </a:r>
          </a:p>
        </p:txBody>
      </p:sp>
      <p:sp>
        <p:nvSpPr>
          <p:cNvPr id="62" name="Freeform: Shape 61">
            <a:extLst>
              <a:ext uri="{FF2B5EF4-FFF2-40B4-BE49-F238E27FC236}">
                <a16:creationId xmlns:a16="http://schemas.microsoft.com/office/drawing/2014/main" id="{C81DE47B-34F9-46CF-919C-6333AD862CF3}"/>
              </a:ext>
            </a:extLst>
          </p:cNvPr>
          <p:cNvSpPr/>
          <p:nvPr/>
        </p:nvSpPr>
        <p:spPr>
          <a:xfrm>
            <a:off x="2694944" y="3230459"/>
            <a:ext cx="6636560" cy="2748190"/>
          </a:xfrm>
          <a:custGeom>
            <a:avLst/>
            <a:gdLst>
              <a:gd name="connsiteX0" fmla="*/ 6797182 w 7160363"/>
              <a:gd name="connsiteY0" fmla="*/ 0 h 2748190"/>
              <a:gd name="connsiteX1" fmla="*/ 7160363 w 7160363"/>
              <a:gd name="connsiteY1" fmla="*/ 0 h 2748190"/>
              <a:gd name="connsiteX2" fmla="*/ 7160363 w 7160363"/>
              <a:gd name="connsiteY2" fmla="*/ 57506 h 2748190"/>
              <a:gd name="connsiteX3" fmla="*/ 7090977 w 7160363"/>
              <a:gd name="connsiteY3" fmla="*/ 58063 h 2748190"/>
              <a:gd name="connsiteX4" fmla="*/ 7015716 w 7160363"/>
              <a:gd name="connsiteY4" fmla="*/ 66311 h 2748190"/>
              <a:gd name="connsiteX5" fmla="*/ 6310982 w 7160363"/>
              <a:gd name="connsiteY5" fmla="*/ 536270 h 2748190"/>
              <a:gd name="connsiteX6" fmla="*/ 5991157 w 7160363"/>
              <a:gd name="connsiteY6" fmla="*/ 882986 h 2748190"/>
              <a:gd name="connsiteX7" fmla="*/ 5587283 w 7160363"/>
              <a:gd name="connsiteY7" fmla="*/ 1258794 h 2748190"/>
              <a:gd name="connsiteX8" fmla="*/ 4692886 w 7160363"/>
              <a:gd name="connsiteY8" fmla="*/ 1799895 h 2748190"/>
              <a:gd name="connsiteX9" fmla="*/ 3656798 w 7160363"/>
              <a:gd name="connsiteY9" fmla="*/ 1915467 h 2748190"/>
              <a:gd name="connsiteX10" fmla="*/ 1422850 w 7160363"/>
              <a:gd name="connsiteY10" fmla="*/ 1770671 h 2748190"/>
              <a:gd name="connsiteX11" fmla="*/ 126066 w 7160363"/>
              <a:gd name="connsiteY11" fmla="*/ 2704108 h 2748190"/>
              <a:gd name="connsiteX12" fmla="*/ 4086 w 7160363"/>
              <a:gd name="connsiteY12" fmla="*/ 2669860 h 2748190"/>
              <a:gd name="connsiteX13" fmla="*/ 91852 w 7160363"/>
              <a:gd name="connsiteY13" fmla="*/ 2469129 h 2748190"/>
              <a:gd name="connsiteX14" fmla="*/ 1589085 w 7160363"/>
              <a:gd name="connsiteY14" fmla="*/ 1624685 h 2748190"/>
              <a:gd name="connsiteX15" fmla="*/ 3834562 w 7160363"/>
              <a:gd name="connsiteY15" fmla="*/ 1792225 h 2748190"/>
              <a:gd name="connsiteX16" fmla="*/ 4853171 w 7160363"/>
              <a:gd name="connsiteY16" fmla="*/ 1600486 h 2748190"/>
              <a:gd name="connsiteX17" fmla="*/ 5723023 w 7160363"/>
              <a:gd name="connsiteY17" fmla="*/ 968013 h 2748190"/>
              <a:gd name="connsiteX18" fmla="*/ 6086361 w 7160363"/>
              <a:gd name="connsiteY18" fmla="*/ 593395 h 2748190"/>
              <a:gd name="connsiteX19" fmla="*/ 6401352 w 7160363"/>
              <a:gd name="connsiteY19" fmla="*/ 268232 h 2748190"/>
              <a:gd name="connsiteX20" fmla="*/ 6719783 w 7160363"/>
              <a:gd name="connsiteY20" fmla="*/ 36972 h 274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60363" h="2748190">
                <a:moveTo>
                  <a:pt x="6797182" y="0"/>
                </a:moveTo>
                <a:lnTo>
                  <a:pt x="7160363" y="0"/>
                </a:lnTo>
                <a:lnTo>
                  <a:pt x="7160363" y="57506"/>
                </a:lnTo>
                <a:lnTo>
                  <a:pt x="7090977" y="58063"/>
                </a:lnTo>
                <a:cubicBezTo>
                  <a:pt x="7066014" y="59005"/>
                  <a:pt x="7041190" y="61220"/>
                  <a:pt x="7015716" y="66311"/>
                </a:cubicBezTo>
                <a:cubicBezTo>
                  <a:pt x="6727500" y="119601"/>
                  <a:pt x="6505482" y="330514"/>
                  <a:pt x="6310982" y="536270"/>
                </a:cubicBezTo>
                <a:cubicBezTo>
                  <a:pt x="6203134" y="650520"/>
                  <a:pt x="6100121" y="769927"/>
                  <a:pt x="5991157" y="882986"/>
                </a:cubicBezTo>
                <a:cubicBezTo>
                  <a:pt x="5862854" y="1014956"/>
                  <a:pt x="5728230" y="1140710"/>
                  <a:pt x="5587283" y="1258794"/>
                </a:cubicBezTo>
                <a:cubicBezTo>
                  <a:pt x="5319150" y="1484914"/>
                  <a:pt x="5028331" y="1688157"/>
                  <a:pt x="4692886" y="1799895"/>
                </a:cubicBezTo>
                <a:cubicBezTo>
                  <a:pt x="4360415" y="1909120"/>
                  <a:pt x="4004516" y="1931996"/>
                  <a:pt x="3656798" y="1915467"/>
                </a:cubicBezTo>
                <a:cubicBezTo>
                  <a:pt x="2913760" y="1881218"/>
                  <a:pt x="2168119" y="1657611"/>
                  <a:pt x="1422850" y="1770671"/>
                </a:cubicBezTo>
                <a:cubicBezTo>
                  <a:pt x="884352" y="1853185"/>
                  <a:pt x="310152" y="2159306"/>
                  <a:pt x="126066" y="2704108"/>
                </a:cubicBezTo>
                <a:cubicBezTo>
                  <a:pt x="99290" y="2781597"/>
                  <a:pt x="-23806" y="2748539"/>
                  <a:pt x="4086" y="2669860"/>
                </a:cubicBezTo>
                <a:cubicBezTo>
                  <a:pt x="28259" y="2601231"/>
                  <a:pt x="57638" y="2533924"/>
                  <a:pt x="91852" y="2469129"/>
                </a:cubicBezTo>
                <a:cubicBezTo>
                  <a:pt x="382671" y="1931996"/>
                  <a:pt x="1007447" y="1672818"/>
                  <a:pt x="1589085" y="1624685"/>
                </a:cubicBezTo>
                <a:cubicBezTo>
                  <a:pt x="2343651" y="1561081"/>
                  <a:pt x="3082598" y="1788390"/>
                  <a:pt x="3834562" y="1792225"/>
                </a:cubicBezTo>
                <a:cubicBezTo>
                  <a:pt x="4182651" y="1794738"/>
                  <a:pt x="4535576" y="1747795"/>
                  <a:pt x="4853171" y="1600486"/>
                </a:cubicBezTo>
                <a:cubicBezTo>
                  <a:pt x="5178203" y="1448153"/>
                  <a:pt x="5462700" y="1213174"/>
                  <a:pt x="5723023" y="968013"/>
                </a:cubicBezTo>
                <a:cubicBezTo>
                  <a:pt x="5849838" y="848606"/>
                  <a:pt x="5969215" y="722851"/>
                  <a:pt x="6086361" y="593395"/>
                </a:cubicBezTo>
                <a:cubicBezTo>
                  <a:pt x="6187887" y="481657"/>
                  <a:pt x="6289413" y="369788"/>
                  <a:pt x="6401352" y="268232"/>
                </a:cubicBezTo>
                <a:cubicBezTo>
                  <a:pt x="6495812" y="182545"/>
                  <a:pt x="6603103" y="99370"/>
                  <a:pt x="6719783" y="36972"/>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84" name="Freeform: Shape 83">
            <a:extLst>
              <a:ext uri="{FF2B5EF4-FFF2-40B4-BE49-F238E27FC236}">
                <a16:creationId xmlns:a16="http://schemas.microsoft.com/office/drawing/2014/main" id="{D84033BA-2D57-41C2-95BD-DE523ADBF6C9}"/>
              </a:ext>
            </a:extLst>
          </p:cNvPr>
          <p:cNvSpPr/>
          <p:nvPr/>
        </p:nvSpPr>
        <p:spPr>
          <a:xfrm>
            <a:off x="3179674" y="3154695"/>
            <a:ext cx="6368521" cy="1329108"/>
          </a:xfrm>
          <a:custGeom>
            <a:avLst/>
            <a:gdLst>
              <a:gd name="connsiteX0" fmla="*/ 5662192 w 6368521"/>
              <a:gd name="connsiteY0" fmla="*/ 303 h 1329108"/>
              <a:gd name="connsiteX1" fmla="*/ 6368521 w 6368521"/>
              <a:gd name="connsiteY1" fmla="*/ 303 h 1329108"/>
              <a:gd name="connsiteX2" fmla="*/ 6368521 w 6368521"/>
              <a:gd name="connsiteY2" fmla="*/ 114364 h 1329108"/>
              <a:gd name="connsiteX3" fmla="*/ 6028228 w 6368521"/>
              <a:gd name="connsiteY3" fmla="*/ 111282 h 1329108"/>
              <a:gd name="connsiteX4" fmla="*/ 6028228 w 6368521"/>
              <a:gd name="connsiteY4" fmla="*/ 127342 h 1329108"/>
              <a:gd name="connsiteX5" fmla="*/ 5560345 w 6368521"/>
              <a:gd name="connsiteY5" fmla="*/ 127342 h 1329108"/>
              <a:gd name="connsiteX6" fmla="*/ 5095779 w 6368521"/>
              <a:gd name="connsiteY6" fmla="*/ 141299 h 1329108"/>
              <a:gd name="connsiteX7" fmla="*/ 4615489 w 6368521"/>
              <a:gd name="connsiteY7" fmla="*/ 272122 h 1329108"/>
              <a:gd name="connsiteX8" fmla="*/ 4105181 w 6368521"/>
              <a:gd name="connsiteY8" fmla="*/ 587051 h 1329108"/>
              <a:gd name="connsiteX9" fmla="*/ 3014166 w 6368521"/>
              <a:gd name="connsiteY9" fmla="*/ 1171256 h 1329108"/>
              <a:gd name="connsiteX10" fmla="*/ 1980328 w 6368521"/>
              <a:gd name="connsiteY10" fmla="*/ 1327511 h 1329108"/>
              <a:gd name="connsiteX11" fmla="*/ 18430 w 6368521"/>
              <a:gd name="connsiteY11" fmla="*/ 606157 h 1329108"/>
              <a:gd name="connsiteX12" fmla="*/ 17001 w 6368521"/>
              <a:gd name="connsiteY12" fmla="*/ 515964 h 1329108"/>
              <a:gd name="connsiteX13" fmla="*/ 107055 w 6368521"/>
              <a:gd name="connsiteY13" fmla="*/ 515964 h 1329108"/>
              <a:gd name="connsiteX14" fmla="*/ 308962 w 6368521"/>
              <a:gd name="connsiteY14" fmla="*/ 659441 h 1329108"/>
              <a:gd name="connsiteX15" fmla="*/ 2289085 w 6368521"/>
              <a:gd name="connsiteY15" fmla="*/ 1194145 h 1329108"/>
              <a:gd name="connsiteX16" fmla="*/ 3320422 w 6368521"/>
              <a:gd name="connsiteY16" fmla="*/ 902043 h 1329108"/>
              <a:gd name="connsiteX17" fmla="*/ 3865036 w 6368521"/>
              <a:gd name="connsiteY17" fmla="*/ 592138 h 1329108"/>
              <a:gd name="connsiteX18" fmla="*/ 4365338 w 6368521"/>
              <a:gd name="connsiteY18" fmla="*/ 267035 h 1329108"/>
              <a:gd name="connsiteX19" fmla="*/ 4876003 w 6368521"/>
              <a:gd name="connsiteY19" fmla="*/ 43539 h 1329108"/>
              <a:gd name="connsiteX20" fmla="*/ 5408110 w 6368521"/>
              <a:gd name="connsiteY20" fmla="*/ 1606 h 1329108"/>
              <a:gd name="connsiteX21" fmla="*/ 5662192 w 6368521"/>
              <a:gd name="connsiteY21" fmla="*/ 303 h 132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8521" h="1329108">
                <a:moveTo>
                  <a:pt x="5662192" y="303"/>
                </a:moveTo>
                <a:lnTo>
                  <a:pt x="6368521" y="303"/>
                </a:lnTo>
                <a:lnTo>
                  <a:pt x="6368521" y="114364"/>
                </a:lnTo>
                <a:lnTo>
                  <a:pt x="6028228" y="111282"/>
                </a:lnTo>
                <a:lnTo>
                  <a:pt x="6028228" y="127342"/>
                </a:lnTo>
                <a:lnTo>
                  <a:pt x="5560345" y="127342"/>
                </a:lnTo>
                <a:cubicBezTo>
                  <a:pt x="5405609" y="127342"/>
                  <a:pt x="5250515" y="129885"/>
                  <a:pt x="5095779" y="141299"/>
                </a:cubicBezTo>
                <a:cubicBezTo>
                  <a:pt x="4925676" y="154015"/>
                  <a:pt x="4768081" y="194645"/>
                  <a:pt x="4615489" y="272122"/>
                </a:cubicBezTo>
                <a:cubicBezTo>
                  <a:pt x="4436452" y="362314"/>
                  <a:pt x="4271353" y="476575"/>
                  <a:pt x="4105181" y="587051"/>
                </a:cubicBezTo>
                <a:cubicBezTo>
                  <a:pt x="3763546" y="814394"/>
                  <a:pt x="3402972" y="1032866"/>
                  <a:pt x="3014166" y="1171256"/>
                </a:cubicBezTo>
                <a:cubicBezTo>
                  <a:pt x="2683966" y="1289425"/>
                  <a:pt x="2329824" y="1338925"/>
                  <a:pt x="1980328" y="1327511"/>
                </a:cubicBezTo>
                <a:cubicBezTo>
                  <a:pt x="1270614" y="1304622"/>
                  <a:pt x="578411" y="1039193"/>
                  <a:pt x="18430" y="606157"/>
                </a:cubicBezTo>
                <a:cubicBezTo>
                  <a:pt x="-8372" y="584508"/>
                  <a:pt x="-3369" y="538792"/>
                  <a:pt x="17001" y="515964"/>
                </a:cubicBezTo>
                <a:cubicBezTo>
                  <a:pt x="43802" y="489291"/>
                  <a:pt x="80610" y="494378"/>
                  <a:pt x="107055" y="515964"/>
                </a:cubicBezTo>
                <a:cubicBezTo>
                  <a:pt x="172094" y="566767"/>
                  <a:pt x="240707" y="613725"/>
                  <a:pt x="308962" y="659441"/>
                </a:cubicBezTo>
                <a:cubicBezTo>
                  <a:pt x="889670" y="1040496"/>
                  <a:pt x="1592951" y="1244949"/>
                  <a:pt x="2289085" y="1194145"/>
                </a:cubicBezTo>
                <a:cubicBezTo>
                  <a:pt x="2651090" y="1167472"/>
                  <a:pt x="2996298" y="1063323"/>
                  <a:pt x="3320422" y="902043"/>
                </a:cubicBezTo>
                <a:cubicBezTo>
                  <a:pt x="3506963" y="809307"/>
                  <a:pt x="3688501" y="703917"/>
                  <a:pt x="3865036" y="592138"/>
                </a:cubicBezTo>
                <a:cubicBezTo>
                  <a:pt x="4034067" y="486748"/>
                  <a:pt x="4195236" y="369882"/>
                  <a:pt x="4365338" y="267035"/>
                </a:cubicBezTo>
                <a:cubicBezTo>
                  <a:pt x="4525435" y="170515"/>
                  <a:pt x="4691964" y="81625"/>
                  <a:pt x="4876003" y="43539"/>
                </a:cubicBezTo>
                <a:cubicBezTo>
                  <a:pt x="5050037" y="7933"/>
                  <a:pt x="5230146" y="6692"/>
                  <a:pt x="5408110" y="1606"/>
                </a:cubicBezTo>
                <a:cubicBezTo>
                  <a:pt x="5493161" y="-938"/>
                  <a:pt x="5577141" y="303"/>
                  <a:pt x="5662192" y="303"/>
                </a:cubicBezTo>
                <a:close/>
              </a:path>
            </a:pathLst>
          </a:custGeom>
          <a:solidFill>
            <a:schemeClr val="accent5"/>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59" name="Freeform: Shape 58">
            <a:extLst>
              <a:ext uri="{FF2B5EF4-FFF2-40B4-BE49-F238E27FC236}">
                <a16:creationId xmlns:a16="http://schemas.microsoft.com/office/drawing/2014/main" id="{63D0BDB8-ED42-40A1-BE0C-23B0C6754784}"/>
              </a:ext>
            </a:extLst>
          </p:cNvPr>
          <p:cNvSpPr/>
          <p:nvPr/>
        </p:nvSpPr>
        <p:spPr>
          <a:xfrm>
            <a:off x="3205042" y="3011598"/>
            <a:ext cx="6228628" cy="953776"/>
          </a:xfrm>
          <a:custGeom>
            <a:avLst/>
            <a:gdLst>
              <a:gd name="connsiteX0" fmla="*/ 1267692 w 6228628"/>
              <a:gd name="connsiteY0" fmla="*/ 291 h 953776"/>
              <a:gd name="connsiteX1" fmla="*/ 2290166 w 6228628"/>
              <a:gd name="connsiteY1" fmla="*/ 212383 h 953776"/>
              <a:gd name="connsiteX2" fmla="*/ 2785372 w 6228628"/>
              <a:gd name="connsiteY2" fmla="*/ 428284 h 953776"/>
              <a:gd name="connsiteX3" fmla="*/ 3252700 w 6228628"/>
              <a:gd name="connsiteY3" fmla="*/ 660716 h 953776"/>
              <a:gd name="connsiteX4" fmla="*/ 3744421 w 6228628"/>
              <a:gd name="connsiteY4" fmla="*/ 818150 h 953776"/>
              <a:gd name="connsiteX5" fmla="*/ 4231961 w 6228628"/>
              <a:gd name="connsiteY5" fmla="*/ 788984 h 953776"/>
              <a:gd name="connsiteX6" fmla="*/ 4694410 w 6228628"/>
              <a:gd name="connsiteY6" fmla="*/ 573083 h 953776"/>
              <a:gd name="connsiteX7" fmla="*/ 5119918 w 6228628"/>
              <a:gd name="connsiteY7" fmla="*/ 292399 h 953776"/>
              <a:gd name="connsiteX8" fmla="*/ 5745809 w 6228628"/>
              <a:gd name="connsiteY8" fmla="*/ 143836 h 953776"/>
              <a:gd name="connsiteX9" fmla="*/ 6228628 w 6228628"/>
              <a:gd name="connsiteY9" fmla="*/ 143836 h 953776"/>
              <a:gd name="connsiteX10" fmla="*/ 6228628 w 6228628"/>
              <a:gd name="connsiteY10" fmla="*/ 256425 h 953776"/>
              <a:gd name="connsiteX11" fmla="*/ 6002859 w 6228628"/>
              <a:gd name="connsiteY11" fmla="*/ 254380 h 953776"/>
              <a:gd name="connsiteX12" fmla="*/ 6002859 w 6228628"/>
              <a:gd name="connsiteY12" fmla="*/ 269798 h 953776"/>
              <a:gd name="connsiteX13" fmla="*/ 5714096 w 6228628"/>
              <a:gd name="connsiteY13" fmla="*/ 270805 h 953776"/>
              <a:gd name="connsiteX14" fmla="*/ 5387908 w 6228628"/>
              <a:gd name="connsiteY14" fmla="*/ 321610 h 953776"/>
              <a:gd name="connsiteX15" fmla="*/ 4953339 w 6228628"/>
              <a:gd name="connsiteY15" fmla="*/ 547681 h 953776"/>
              <a:gd name="connsiteX16" fmla="*/ 4520164 w 6228628"/>
              <a:gd name="connsiteY16" fmla="*/ 819449 h 953776"/>
              <a:gd name="connsiteX17" fmla="*/ 4028790 w 6228628"/>
              <a:gd name="connsiteY17" fmla="*/ 948972 h 953776"/>
              <a:gd name="connsiteX18" fmla="*/ 3524523 w 6228628"/>
              <a:gd name="connsiteY18" fmla="*/ 899465 h 953776"/>
              <a:gd name="connsiteX19" fmla="*/ 3043256 w 6228628"/>
              <a:gd name="connsiteY19" fmla="*/ 697543 h 953776"/>
              <a:gd name="connsiteX20" fmla="*/ 2079329 w 6228628"/>
              <a:gd name="connsiteY20" fmla="*/ 269550 h 953776"/>
              <a:gd name="connsiteX21" fmla="*/ 1072188 w 6228628"/>
              <a:gd name="connsiteY21" fmla="*/ 128559 h 953776"/>
              <a:gd name="connsiteX22" fmla="*/ 95715 w 6228628"/>
              <a:gd name="connsiteY22" fmla="*/ 391456 h 953776"/>
              <a:gd name="connsiteX23" fmla="*/ 33335 w 6228628"/>
              <a:gd name="connsiteY23" fmla="*/ 284783 h 953776"/>
              <a:gd name="connsiteX24" fmla="*/ 267172 w 6228628"/>
              <a:gd name="connsiteY24" fmla="*/ 180663 h 953776"/>
              <a:gd name="connsiteX25" fmla="*/ 1267692 w 6228628"/>
              <a:gd name="connsiteY25" fmla="*/ 291 h 95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28628" h="953776">
                <a:moveTo>
                  <a:pt x="1267692" y="291"/>
                </a:moveTo>
                <a:cubicBezTo>
                  <a:pt x="1619668" y="5398"/>
                  <a:pt x="1962584" y="87923"/>
                  <a:pt x="2290166" y="212383"/>
                </a:cubicBezTo>
                <a:cubicBezTo>
                  <a:pt x="2459184" y="275912"/>
                  <a:pt x="2622975" y="349567"/>
                  <a:pt x="2785372" y="428284"/>
                </a:cubicBezTo>
                <a:cubicBezTo>
                  <a:pt x="2941845" y="504492"/>
                  <a:pt x="3095530" y="587017"/>
                  <a:pt x="3252700" y="660716"/>
                </a:cubicBezTo>
                <a:cubicBezTo>
                  <a:pt x="3409172" y="734370"/>
                  <a:pt x="3572963" y="795301"/>
                  <a:pt x="3744421" y="818150"/>
                </a:cubicBezTo>
                <a:cubicBezTo>
                  <a:pt x="3906818" y="838490"/>
                  <a:pt x="4073397" y="828320"/>
                  <a:pt x="4231961" y="788984"/>
                </a:cubicBezTo>
                <a:cubicBezTo>
                  <a:pt x="4399586" y="745795"/>
                  <a:pt x="4550831" y="668332"/>
                  <a:pt x="4694410" y="573083"/>
                </a:cubicBezTo>
                <a:cubicBezTo>
                  <a:pt x="4835200" y="479089"/>
                  <a:pt x="4968672" y="371161"/>
                  <a:pt x="5119918" y="292399"/>
                </a:cubicBezTo>
                <a:cubicBezTo>
                  <a:pt x="5311588" y="192088"/>
                  <a:pt x="5530092" y="143836"/>
                  <a:pt x="5745809" y="143836"/>
                </a:cubicBezTo>
                <a:lnTo>
                  <a:pt x="6228628" y="143836"/>
                </a:lnTo>
                <a:lnTo>
                  <a:pt x="6228628" y="256425"/>
                </a:lnTo>
                <a:lnTo>
                  <a:pt x="6002859" y="254380"/>
                </a:lnTo>
                <a:lnTo>
                  <a:pt x="6002859" y="269798"/>
                </a:lnTo>
                <a:lnTo>
                  <a:pt x="5714096" y="270805"/>
                </a:lnTo>
                <a:cubicBezTo>
                  <a:pt x="5605018" y="272104"/>
                  <a:pt x="5493152" y="291145"/>
                  <a:pt x="5387908" y="321610"/>
                </a:cubicBezTo>
                <a:cubicBezTo>
                  <a:pt x="5226556" y="367353"/>
                  <a:pt x="5090645" y="452432"/>
                  <a:pt x="4953339" y="547681"/>
                </a:cubicBezTo>
                <a:cubicBezTo>
                  <a:pt x="4813594" y="645439"/>
                  <a:pt x="4675243" y="747049"/>
                  <a:pt x="4520164" y="819449"/>
                </a:cubicBezTo>
                <a:cubicBezTo>
                  <a:pt x="4365433" y="890550"/>
                  <a:pt x="4198855" y="934993"/>
                  <a:pt x="4028790" y="948972"/>
                </a:cubicBezTo>
                <a:cubicBezTo>
                  <a:pt x="3859772" y="962950"/>
                  <a:pt x="3688314" y="946418"/>
                  <a:pt x="3524523" y="899465"/>
                </a:cubicBezTo>
                <a:cubicBezTo>
                  <a:pt x="3356899" y="851169"/>
                  <a:pt x="3198335" y="776260"/>
                  <a:pt x="3043256" y="697543"/>
                </a:cubicBezTo>
                <a:cubicBezTo>
                  <a:pt x="2729614" y="538765"/>
                  <a:pt x="2414577" y="380032"/>
                  <a:pt x="2079329" y="269550"/>
                </a:cubicBezTo>
                <a:cubicBezTo>
                  <a:pt x="1752792" y="162877"/>
                  <a:pt x="1415104" y="108264"/>
                  <a:pt x="1072188" y="128559"/>
                </a:cubicBezTo>
                <a:cubicBezTo>
                  <a:pt x="733106" y="148899"/>
                  <a:pt x="399251" y="239085"/>
                  <a:pt x="95715" y="391456"/>
                </a:cubicBezTo>
                <a:cubicBezTo>
                  <a:pt x="23228" y="428284"/>
                  <a:pt x="-41591" y="319057"/>
                  <a:pt x="33335" y="284783"/>
                </a:cubicBezTo>
                <a:cubicBezTo>
                  <a:pt x="109654" y="246701"/>
                  <a:pt x="187019" y="212383"/>
                  <a:pt x="267172" y="180663"/>
                </a:cubicBezTo>
                <a:cubicBezTo>
                  <a:pt x="584648" y="56204"/>
                  <a:pt x="927564" y="-4772"/>
                  <a:pt x="1267692" y="291"/>
                </a:cubicBezTo>
                <a:close/>
              </a:path>
            </a:pathLst>
          </a:custGeom>
          <a:solidFill>
            <a:schemeClr val="accent3"/>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55" name="Freeform: Shape 54">
            <a:extLst>
              <a:ext uri="{FF2B5EF4-FFF2-40B4-BE49-F238E27FC236}">
                <a16:creationId xmlns:a16="http://schemas.microsoft.com/office/drawing/2014/main" id="{B413543C-75D0-4617-905B-6229C9F4217E}"/>
              </a:ext>
            </a:extLst>
          </p:cNvPr>
          <p:cNvSpPr/>
          <p:nvPr/>
        </p:nvSpPr>
        <p:spPr>
          <a:xfrm>
            <a:off x="3230184" y="1567190"/>
            <a:ext cx="6203487" cy="1711725"/>
          </a:xfrm>
          <a:custGeom>
            <a:avLst/>
            <a:gdLst>
              <a:gd name="connsiteX0" fmla="*/ 59888 w 6203487"/>
              <a:gd name="connsiteY0" fmla="*/ 0 h 1711725"/>
              <a:gd name="connsiteX1" fmla="*/ 357197 w 6203487"/>
              <a:gd name="connsiteY1" fmla="*/ 7626 h 1711725"/>
              <a:gd name="connsiteX2" fmla="*/ 2716835 w 6203487"/>
              <a:gd name="connsiteY2" fmla="*/ 683276 h 1711725"/>
              <a:gd name="connsiteX3" fmla="*/ 3241199 w 6203487"/>
              <a:gd name="connsiteY3" fmla="*/ 1013476 h 1711725"/>
              <a:gd name="connsiteX4" fmla="*/ 3491431 w 6203487"/>
              <a:gd name="connsiteY4" fmla="*/ 1202683 h 1711725"/>
              <a:gd name="connsiteX5" fmla="*/ 3741663 w 6203487"/>
              <a:gd name="connsiteY5" fmla="*/ 1399516 h 1711725"/>
              <a:gd name="connsiteX6" fmla="*/ 4330849 w 6203487"/>
              <a:gd name="connsiteY6" fmla="*/ 1579827 h 1711725"/>
              <a:gd name="connsiteX7" fmla="*/ 4700583 w 6203487"/>
              <a:gd name="connsiteY7" fmla="*/ 1581098 h 1711725"/>
              <a:gd name="connsiteX8" fmla="*/ 5569333 w 6203487"/>
              <a:gd name="connsiteY8" fmla="*/ 1581098 h 1711725"/>
              <a:gd name="connsiteX9" fmla="*/ 6203487 w 6203487"/>
              <a:gd name="connsiteY9" fmla="*/ 1581098 h 1711725"/>
              <a:gd name="connsiteX10" fmla="*/ 6203487 w 6203487"/>
              <a:gd name="connsiteY10" fmla="*/ 1700834 h 1711725"/>
              <a:gd name="connsiteX11" fmla="*/ 5977717 w 6203487"/>
              <a:gd name="connsiteY11" fmla="*/ 1698789 h 1711725"/>
              <a:gd name="connsiteX12" fmla="*/ 5977717 w 6203487"/>
              <a:gd name="connsiteY12" fmla="*/ 1708110 h 1711725"/>
              <a:gd name="connsiteX13" fmla="*/ 5415428 w 6203487"/>
              <a:gd name="connsiteY13" fmla="*/ 1708110 h 1711725"/>
              <a:gd name="connsiteX14" fmla="*/ 4657490 w 6203487"/>
              <a:gd name="connsiteY14" fmla="*/ 1709381 h 1711725"/>
              <a:gd name="connsiteX15" fmla="*/ 4028832 w 6203487"/>
              <a:gd name="connsiteY15" fmla="*/ 1664899 h 1711725"/>
              <a:gd name="connsiteX16" fmla="*/ 3735145 w 6203487"/>
              <a:gd name="connsiteY16" fmla="*/ 1545592 h 1711725"/>
              <a:gd name="connsiteX17" fmla="*/ 3474773 w 6203487"/>
              <a:gd name="connsiteY17" fmla="*/ 1351221 h 1711725"/>
              <a:gd name="connsiteX18" fmla="*/ 2442341 w 6203487"/>
              <a:gd name="connsiteY18" fmla="*/ 682005 h 1711725"/>
              <a:gd name="connsiteX19" fmla="*/ 60974 w 6203487"/>
              <a:gd name="connsiteY19" fmla="*/ 127012 h 1711725"/>
              <a:gd name="connsiteX20" fmla="*/ 59888 w 6203487"/>
              <a:gd name="connsiteY20" fmla="*/ 0 h 17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03487" h="1711725">
                <a:moveTo>
                  <a:pt x="59888" y="0"/>
                </a:moveTo>
                <a:cubicBezTo>
                  <a:pt x="158749" y="0"/>
                  <a:pt x="257973" y="2542"/>
                  <a:pt x="357197" y="7626"/>
                </a:cubicBezTo>
                <a:cubicBezTo>
                  <a:pt x="1181404" y="50837"/>
                  <a:pt x="1994024" y="284447"/>
                  <a:pt x="2716835" y="683276"/>
                </a:cubicBezTo>
                <a:cubicBezTo>
                  <a:pt x="2897176" y="783599"/>
                  <a:pt x="3073533" y="892818"/>
                  <a:pt x="3241199" y="1013476"/>
                </a:cubicBezTo>
                <a:cubicBezTo>
                  <a:pt x="3326300" y="1074400"/>
                  <a:pt x="3410314" y="1136596"/>
                  <a:pt x="3491431" y="1202683"/>
                </a:cubicBezTo>
                <a:cubicBezTo>
                  <a:pt x="3573997" y="1268691"/>
                  <a:pt x="3654028" y="1339863"/>
                  <a:pt x="3741663" y="1399516"/>
                </a:cubicBezTo>
                <a:cubicBezTo>
                  <a:pt x="3918020" y="1520174"/>
                  <a:pt x="4120089" y="1567118"/>
                  <a:pt x="4330849" y="1579827"/>
                </a:cubicBezTo>
                <a:cubicBezTo>
                  <a:pt x="4453973" y="1586182"/>
                  <a:pt x="4577459" y="1581098"/>
                  <a:pt x="4700583" y="1581098"/>
                </a:cubicBezTo>
                <a:cubicBezTo>
                  <a:pt x="4989925" y="1579827"/>
                  <a:pt x="5279629" y="1581098"/>
                  <a:pt x="5569333" y="1581098"/>
                </a:cubicBezTo>
                <a:lnTo>
                  <a:pt x="6203487" y="1581098"/>
                </a:lnTo>
                <a:lnTo>
                  <a:pt x="6203487" y="1700834"/>
                </a:lnTo>
                <a:lnTo>
                  <a:pt x="5977717" y="1698789"/>
                </a:lnTo>
                <a:lnTo>
                  <a:pt x="5977717" y="1708110"/>
                </a:lnTo>
                <a:lnTo>
                  <a:pt x="5415428" y="1708110"/>
                </a:lnTo>
                <a:cubicBezTo>
                  <a:pt x="5162661" y="1708110"/>
                  <a:pt x="4909895" y="1703027"/>
                  <a:pt x="4657490" y="1709381"/>
                </a:cubicBezTo>
                <a:cubicBezTo>
                  <a:pt x="4447817" y="1714465"/>
                  <a:pt x="4234522" y="1715736"/>
                  <a:pt x="4028832" y="1664899"/>
                </a:cubicBezTo>
                <a:cubicBezTo>
                  <a:pt x="3925625" y="1639560"/>
                  <a:pt x="3825315" y="1600162"/>
                  <a:pt x="3735145" y="1545592"/>
                </a:cubicBezTo>
                <a:cubicBezTo>
                  <a:pt x="3642439" y="1489672"/>
                  <a:pt x="3558787" y="1419851"/>
                  <a:pt x="3474773" y="1351221"/>
                </a:cubicBezTo>
                <a:cubicBezTo>
                  <a:pt x="3157547" y="1089651"/>
                  <a:pt x="2810627" y="864858"/>
                  <a:pt x="2442341" y="682005"/>
                </a:cubicBezTo>
                <a:cubicBezTo>
                  <a:pt x="1704682" y="316220"/>
                  <a:pt x="884096" y="124470"/>
                  <a:pt x="60974" y="127012"/>
                </a:cubicBezTo>
                <a:cubicBezTo>
                  <a:pt x="-20143" y="128283"/>
                  <a:pt x="-20143" y="1271"/>
                  <a:pt x="59888"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dirty="0"/>
          </a:p>
        </p:txBody>
      </p:sp>
      <p:sp>
        <p:nvSpPr>
          <p:cNvPr id="53" name="Freeform: Shape 52">
            <a:extLst>
              <a:ext uri="{FF2B5EF4-FFF2-40B4-BE49-F238E27FC236}">
                <a16:creationId xmlns:a16="http://schemas.microsoft.com/office/drawing/2014/main" id="{C0E32882-9468-4768-8271-EBE07EE241DC}"/>
              </a:ext>
            </a:extLst>
          </p:cNvPr>
          <p:cNvSpPr/>
          <p:nvPr/>
        </p:nvSpPr>
        <p:spPr>
          <a:xfrm>
            <a:off x="3179621" y="2392682"/>
            <a:ext cx="5900818" cy="1018707"/>
          </a:xfrm>
          <a:custGeom>
            <a:avLst/>
            <a:gdLst>
              <a:gd name="connsiteX0" fmla="*/ 4166985 w 6254051"/>
              <a:gd name="connsiteY0" fmla="*/ 25 h 1018707"/>
              <a:gd name="connsiteX1" fmla="*/ 4522074 w 6254051"/>
              <a:gd name="connsiteY1" fmla="*/ 39419 h 1018707"/>
              <a:gd name="connsiteX2" fmla="*/ 5374260 w 6254051"/>
              <a:gd name="connsiteY2" fmla="*/ 442030 h 1018707"/>
              <a:gd name="connsiteX3" fmla="*/ 5800702 w 6254051"/>
              <a:gd name="connsiteY3" fmla="*/ 694737 h 1018707"/>
              <a:gd name="connsiteX4" fmla="*/ 6188028 w 6254051"/>
              <a:gd name="connsiteY4" fmla="*/ 760791 h 1018707"/>
              <a:gd name="connsiteX5" fmla="*/ 6254051 w 6254051"/>
              <a:gd name="connsiteY5" fmla="*/ 759807 h 1018707"/>
              <a:gd name="connsiteX6" fmla="*/ 6254051 w 6254051"/>
              <a:gd name="connsiteY6" fmla="*/ 875341 h 1018707"/>
              <a:gd name="connsiteX7" fmla="*/ 6028281 w 6254051"/>
              <a:gd name="connsiteY7" fmla="*/ 873296 h 1018707"/>
              <a:gd name="connsiteX8" fmla="*/ 6028281 w 6254051"/>
              <a:gd name="connsiteY8" fmla="*/ 879052 h 1018707"/>
              <a:gd name="connsiteX9" fmla="*/ 5962059 w 6254051"/>
              <a:gd name="connsiteY9" fmla="*/ 872541 h 1018707"/>
              <a:gd name="connsiteX10" fmla="*/ 5129082 w 6254051"/>
              <a:gd name="connsiteY10" fmla="*/ 438210 h 1018707"/>
              <a:gd name="connsiteX11" fmla="*/ 4253845 w 6254051"/>
              <a:gd name="connsiteY11" fmla="*/ 127039 h 1018707"/>
              <a:gd name="connsiteX12" fmla="*/ 3334602 w 6254051"/>
              <a:gd name="connsiteY12" fmla="*/ 339128 h 1018707"/>
              <a:gd name="connsiteX13" fmla="*/ 1487733 w 6254051"/>
              <a:gd name="connsiteY13" fmla="*/ 1017319 h 1018707"/>
              <a:gd name="connsiteX14" fmla="*/ 17014 w 6254051"/>
              <a:gd name="connsiteY14" fmla="*/ 111807 h 1018707"/>
              <a:gd name="connsiteX15" fmla="*/ 106074 w 6254051"/>
              <a:gd name="connsiteY15" fmla="*/ 21673 h 1018707"/>
              <a:gd name="connsiteX16" fmla="*/ 250667 w 6254051"/>
              <a:gd name="connsiteY16" fmla="*/ 179119 h 1018707"/>
              <a:gd name="connsiteX17" fmla="*/ 920191 w 6254051"/>
              <a:gd name="connsiteY17" fmla="*/ 726507 h 1018707"/>
              <a:gd name="connsiteX18" fmla="*/ 1784951 w 6254051"/>
              <a:gd name="connsiteY18" fmla="*/ 871285 h 1018707"/>
              <a:gd name="connsiteX19" fmla="*/ 3583272 w 6254051"/>
              <a:gd name="connsiteY19" fmla="*/ 102910 h 1018707"/>
              <a:gd name="connsiteX20" fmla="*/ 4166985 w 6254051"/>
              <a:gd name="connsiteY20" fmla="*/ 25 h 101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54051" h="1018707">
                <a:moveTo>
                  <a:pt x="4166985" y="25"/>
                </a:moveTo>
                <a:cubicBezTo>
                  <a:pt x="4285262" y="-638"/>
                  <a:pt x="4403938" y="11802"/>
                  <a:pt x="4522074" y="39419"/>
                </a:cubicBezTo>
                <a:cubicBezTo>
                  <a:pt x="4830468" y="111807"/>
                  <a:pt x="5112318" y="269303"/>
                  <a:pt x="5374260" y="442030"/>
                </a:cubicBezTo>
                <a:cubicBezTo>
                  <a:pt x="5512566" y="533471"/>
                  <a:pt x="5648427" y="629989"/>
                  <a:pt x="5800702" y="694737"/>
                </a:cubicBezTo>
                <a:cubicBezTo>
                  <a:pt x="5925387" y="748073"/>
                  <a:pt x="6054961" y="760791"/>
                  <a:pt x="6188028" y="760791"/>
                </a:cubicBezTo>
                <a:lnTo>
                  <a:pt x="6254051" y="759807"/>
                </a:lnTo>
                <a:lnTo>
                  <a:pt x="6254051" y="875341"/>
                </a:lnTo>
                <a:lnTo>
                  <a:pt x="6028281" y="873296"/>
                </a:lnTo>
                <a:lnTo>
                  <a:pt x="6028281" y="879052"/>
                </a:lnTo>
                <a:lnTo>
                  <a:pt x="5962059" y="872541"/>
                </a:lnTo>
                <a:cubicBezTo>
                  <a:pt x="5647029" y="824282"/>
                  <a:pt x="5393120" y="595705"/>
                  <a:pt x="5129082" y="438210"/>
                </a:cubicBezTo>
                <a:cubicBezTo>
                  <a:pt x="4862250" y="279457"/>
                  <a:pt x="4567477" y="146091"/>
                  <a:pt x="4253845" y="127039"/>
                </a:cubicBezTo>
                <a:cubicBezTo>
                  <a:pt x="3933926" y="108037"/>
                  <a:pt x="3622738" y="207069"/>
                  <a:pt x="3334602" y="339128"/>
                </a:cubicBezTo>
                <a:cubicBezTo>
                  <a:pt x="2744009" y="608373"/>
                  <a:pt x="2168434" y="1046525"/>
                  <a:pt x="1487733" y="1017319"/>
                </a:cubicBezTo>
                <a:cubicBezTo>
                  <a:pt x="873042" y="990625"/>
                  <a:pt x="404339" y="546139"/>
                  <a:pt x="17014" y="111807"/>
                </a:cubicBezTo>
                <a:cubicBezTo>
                  <a:pt x="-37470" y="50880"/>
                  <a:pt x="51590" y="-39304"/>
                  <a:pt x="106074" y="21673"/>
                </a:cubicBezTo>
                <a:cubicBezTo>
                  <a:pt x="154272" y="73703"/>
                  <a:pt x="201421" y="127039"/>
                  <a:pt x="250667" y="179119"/>
                </a:cubicBezTo>
                <a:cubicBezTo>
                  <a:pt x="449044" y="388694"/>
                  <a:pt x="664885" y="588064"/>
                  <a:pt x="920191" y="726507"/>
                </a:cubicBezTo>
                <a:cubicBezTo>
                  <a:pt x="1186674" y="871285"/>
                  <a:pt x="1485288" y="922057"/>
                  <a:pt x="1784951" y="871285"/>
                </a:cubicBezTo>
                <a:cubicBezTo>
                  <a:pt x="2439108" y="760791"/>
                  <a:pt x="2964739" y="312485"/>
                  <a:pt x="3583272" y="102910"/>
                </a:cubicBezTo>
                <a:cubicBezTo>
                  <a:pt x="3773835" y="38627"/>
                  <a:pt x="3969856" y="1129"/>
                  <a:pt x="4166985" y="25"/>
                </a:cubicBezTo>
                <a:close/>
              </a:path>
            </a:pathLst>
          </a:custGeom>
          <a:solidFill>
            <a:schemeClr val="accent6"/>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9" name="Shape">
            <a:extLst>
              <a:ext uri="{FF2B5EF4-FFF2-40B4-BE49-F238E27FC236}">
                <a16:creationId xmlns:a16="http://schemas.microsoft.com/office/drawing/2014/main" id="{7E47D63C-BC15-4ECA-ACBF-695CE3A8C50C}"/>
              </a:ext>
            </a:extLst>
          </p:cNvPr>
          <p:cNvSpPr/>
          <p:nvPr/>
        </p:nvSpPr>
        <p:spPr>
          <a:xfrm>
            <a:off x="3154122" y="2840558"/>
            <a:ext cx="6953264" cy="2893724"/>
          </a:xfrm>
          <a:custGeom>
            <a:avLst/>
            <a:gdLst/>
            <a:ahLst/>
            <a:cxnLst>
              <a:cxn ang="0">
                <a:pos x="wd2" y="hd2"/>
              </a:cxn>
              <a:cxn ang="5400000">
                <a:pos x="wd2" y="hd2"/>
              </a:cxn>
              <a:cxn ang="10800000">
                <a:pos x="wd2" y="hd2"/>
              </a:cxn>
              <a:cxn ang="16200000">
                <a:pos x="wd2" y="hd2"/>
              </a:cxn>
            </a:cxnLst>
            <a:rect l="0" t="0" r="r" b="b"/>
            <a:pathLst>
              <a:path w="21490" h="21380" extrusionOk="0">
                <a:moveTo>
                  <a:pt x="21442" y="3084"/>
                </a:moveTo>
                <a:cubicBezTo>
                  <a:pt x="21445" y="3075"/>
                  <a:pt x="21445" y="3075"/>
                  <a:pt x="21449" y="3065"/>
                </a:cubicBezTo>
                <a:cubicBezTo>
                  <a:pt x="21503" y="2896"/>
                  <a:pt x="21503" y="2634"/>
                  <a:pt x="21452" y="2455"/>
                </a:cubicBezTo>
                <a:cubicBezTo>
                  <a:pt x="21449" y="2446"/>
                  <a:pt x="21445" y="2437"/>
                  <a:pt x="21442" y="2427"/>
                </a:cubicBezTo>
                <a:cubicBezTo>
                  <a:pt x="21442" y="2427"/>
                  <a:pt x="21442" y="2427"/>
                  <a:pt x="21442" y="2427"/>
                </a:cubicBezTo>
                <a:cubicBezTo>
                  <a:pt x="21442" y="2427"/>
                  <a:pt x="21439" y="2418"/>
                  <a:pt x="21439" y="2418"/>
                </a:cubicBezTo>
                <a:cubicBezTo>
                  <a:pt x="21435" y="2408"/>
                  <a:pt x="21435" y="2408"/>
                  <a:pt x="21432" y="2399"/>
                </a:cubicBezTo>
                <a:cubicBezTo>
                  <a:pt x="21195" y="1742"/>
                  <a:pt x="20957" y="1085"/>
                  <a:pt x="20720" y="429"/>
                </a:cubicBezTo>
                <a:cubicBezTo>
                  <a:pt x="20686" y="335"/>
                  <a:pt x="20652" y="241"/>
                  <a:pt x="20615" y="138"/>
                </a:cubicBezTo>
                <a:cubicBezTo>
                  <a:pt x="20550" y="-41"/>
                  <a:pt x="20439" y="-50"/>
                  <a:pt x="20374" y="138"/>
                </a:cubicBezTo>
                <a:cubicBezTo>
                  <a:pt x="20313" y="325"/>
                  <a:pt x="20306" y="616"/>
                  <a:pt x="20374" y="804"/>
                </a:cubicBezTo>
                <a:cubicBezTo>
                  <a:pt x="20554" y="1301"/>
                  <a:pt x="20730" y="1789"/>
                  <a:pt x="20910" y="2286"/>
                </a:cubicBezTo>
                <a:cubicBezTo>
                  <a:pt x="20225" y="2286"/>
                  <a:pt x="19540" y="2286"/>
                  <a:pt x="18859" y="2286"/>
                </a:cubicBezTo>
                <a:cubicBezTo>
                  <a:pt x="18476" y="2286"/>
                  <a:pt x="18093" y="2286"/>
                  <a:pt x="17706" y="2286"/>
                </a:cubicBezTo>
                <a:cubicBezTo>
                  <a:pt x="17435" y="2286"/>
                  <a:pt x="17164" y="2221"/>
                  <a:pt x="16889" y="2239"/>
                </a:cubicBezTo>
                <a:cubicBezTo>
                  <a:pt x="16391" y="2268"/>
                  <a:pt x="15893" y="2493"/>
                  <a:pt x="15449" y="3168"/>
                </a:cubicBezTo>
                <a:cubicBezTo>
                  <a:pt x="15022" y="3816"/>
                  <a:pt x="14672" y="4773"/>
                  <a:pt x="14330" y="5721"/>
                </a:cubicBezTo>
                <a:cubicBezTo>
                  <a:pt x="13954" y="6753"/>
                  <a:pt x="13584" y="7804"/>
                  <a:pt x="13211" y="8855"/>
                </a:cubicBezTo>
                <a:cubicBezTo>
                  <a:pt x="12469" y="10947"/>
                  <a:pt x="11720" y="13030"/>
                  <a:pt x="10917" y="14935"/>
                </a:cubicBezTo>
                <a:cubicBezTo>
                  <a:pt x="10201" y="16633"/>
                  <a:pt x="9432" y="18247"/>
                  <a:pt x="8561" y="19270"/>
                </a:cubicBezTo>
                <a:cubicBezTo>
                  <a:pt x="7635" y="20349"/>
                  <a:pt x="6598" y="20565"/>
                  <a:pt x="5605" y="20386"/>
                </a:cubicBezTo>
                <a:cubicBezTo>
                  <a:pt x="4625" y="20208"/>
                  <a:pt x="3605" y="19617"/>
                  <a:pt x="2727" y="18379"/>
                </a:cubicBezTo>
                <a:cubicBezTo>
                  <a:pt x="1947" y="17271"/>
                  <a:pt x="1279" y="15667"/>
                  <a:pt x="720" y="13800"/>
                </a:cubicBezTo>
                <a:cubicBezTo>
                  <a:pt x="581" y="13330"/>
                  <a:pt x="449" y="12852"/>
                  <a:pt x="323" y="12355"/>
                </a:cubicBezTo>
                <a:cubicBezTo>
                  <a:pt x="198" y="11867"/>
                  <a:pt x="-97" y="12336"/>
                  <a:pt x="32" y="12824"/>
                </a:cubicBezTo>
                <a:cubicBezTo>
                  <a:pt x="550" y="14860"/>
                  <a:pt x="1167" y="16690"/>
                  <a:pt x="1910" y="18106"/>
                </a:cubicBezTo>
                <a:cubicBezTo>
                  <a:pt x="2710" y="19636"/>
                  <a:pt x="3639" y="20499"/>
                  <a:pt x="4588" y="20978"/>
                </a:cubicBezTo>
                <a:cubicBezTo>
                  <a:pt x="5618" y="21484"/>
                  <a:pt x="6706" y="21550"/>
                  <a:pt x="7737" y="20959"/>
                </a:cubicBezTo>
                <a:cubicBezTo>
                  <a:pt x="8683" y="20415"/>
                  <a:pt x="9544" y="19063"/>
                  <a:pt x="10313" y="17478"/>
                </a:cubicBezTo>
                <a:cubicBezTo>
                  <a:pt x="11144" y="15761"/>
                  <a:pt x="11903" y="13790"/>
                  <a:pt x="12639" y="11773"/>
                </a:cubicBezTo>
                <a:cubicBezTo>
                  <a:pt x="13388" y="9718"/>
                  <a:pt x="14103" y="7569"/>
                  <a:pt x="14872" y="5561"/>
                </a:cubicBezTo>
                <a:cubicBezTo>
                  <a:pt x="15225" y="4642"/>
                  <a:pt x="15611" y="3816"/>
                  <a:pt x="16089" y="3459"/>
                </a:cubicBezTo>
                <a:cubicBezTo>
                  <a:pt x="16574" y="3093"/>
                  <a:pt x="17086" y="3150"/>
                  <a:pt x="17584" y="3215"/>
                </a:cubicBezTo>
                <a:cubicBezTo>
                  <a:pt x="17872" y="3253"/>
                  <a:pt x="18161" y="3225"/>
                  <a:pt x="18445" y="3225"/>
                </a:cubicBezTo>
                <a:cubicBezTo>
                  <a:pt x="19266" y="3225"/>
                  <a:pt x="20086" y="3225"/>
                  <a:pt x="20906" y="3225"/>
                </a:cubicBezTo>
                <a:cubicBezTo>
                  <a:pt x="20764" y="3619"/>
                  <a:pt x="20618" y="4022"/>
                  <a:pt x="20476" y="4416"/>
                </a:cubicBezTo>
                <a:cubicBezTo>
                  <a:pt x="20442" y="4510"/>
                  <a:pt x="20408" y="4604"/>
                  <a:pt x="20371" y="4707"/>
                </a:cubicBezTo>
                <a:cubicBezTo>
                  <a:pt x="20306" y="4886"/>
                  <a:pt x="20303" y="5195"/>
                  <a:pt x="20371" y="5373"/>
                </a:cubicBezTo>
                <a:cubicBezTo>
                  <a:pt x="20439" y="5542"/>
                  <a:pt x="20544" y="5561"/>
                  <a:pt x="20611" y="5373"/>
                </a:cubicBezTo>
                <a:cubicBezTo>
                  <a:pt x="20852" y="4707"/>
                  <a:pt x="21093" y="4041"/>
                  <a:pt x="21334" y="3375"/>
                </a:cubicBezTo>
                <a:cubicBezTo>
                  <a:pt x="21364" y="3290"/>
                  <a:pt x="21398" y="3197"/>
                  <a:pt x="21428" y="3112"/>
                </a:cubicBezTo>
                <a:cubicBezTo>
                  <a:pt x="21428" y="3112"/>
                  <a:pt x="21432" y="3103"/>
                  <a:pt x="21432" y="3103"/>
                </a:cubicBezTo>
                <a:cubicBezTo>
                  <a:pt x="21435" y="3103"/>
                  <a:pt x="21439" y="3093"/>
                  <a:pt x="21442" y="3084"/>
                </a:cubicBezTo>
                <a:cubicBezTo>
                  <a:pt x="21442" y="3093"/>
                  <a:pt x="21442" y="3084"/>
                  <a:pt x="21442" y="3084"/>
                </a:cubicBezTo>
                <a:close/>
              </a:path>
            </a:pathLst>
          </a:custGeom>
          <a:solidFill>
            <a:schemeClr val="accent4">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3" name="TextBox 22">
            <a:extLst>
              <a:ext uri="{FF2B5EF4-FFF2-40B4-BE49-F238E27FC236}">
                <a16:creationId xmlns:a16="http://schemas.microsoft.com/office/drawing/2014/main" id="{1F7D154C-FAFE-44F8-A3AE-509DB64568ED}"/>
              </a:ext>
            </a:extLst>
          </p:cNvPr>
          <p:cNvSpPr txBox="1"/>
          <p:nvPr/>
        </p:nvSpPr>
        <p:spPr>
          <a:xfrm>
            <a:off x="967528" y="1390643"/>
            <a:ext cx="2186592" cy="400110"/>
          </a:xfrm>
          <a:prstGeom prst="rect">
            <a:avLst/>
          </a:prstGeom>
          <a:noFill/>
        </p:spPr>
        <p:txBody>
          <a:bodyPr wrap="square" lIns="0" rIns="0" rtlCol="0" anchor="b">
            <a:spAutoFit/>
          </a:bodyPr>
          <a:lstStyle/>
          <a:p>
            <a:pPr algn="r"/>
            <a:r>
              <a:rPr lang="en-US" sz="2000" b="1" noProof="1">
                <a:solidFill>
                  <a:srgbClr val="EC7D30"/>
                </a:solidFill>
                <a:latin typeface="Gill Sans MT" panose="020B0502020104020203" pitchFamily="34" charset="77"/>
              </a:rPr>
              <a:t>Immunotherapy</a:t>
            </a:r>
          </a:p>
        </p:txBody>
      </p:sp>
      <p:sp>
        <p:nvSpPr>
          <p:cNvPr id="24" name="TextBox 23">
            <a:extLst>
              <a:ext uri="{FF2B5EF4-FFF2-40B4-BE49-F238E27FC236}">
                <a16:creationId xmlns:a16="http://schemas.microsoft.com/office/drawing/2014/main" id="{D11F9E12-D090-4DC9-B1CD-8F3F84431495}"/>
              </a:ext>
            </a:extLst>
          </p:cNvPr>
          <p:cNvSpPr txBox="1"/>
          <p:nvPr/>
        </p:nvSpPr>
        <p:spPr>
          <a:xfrm>
            <a:off x="1549418" y="2100294"/>
            <a:ext cx="1515677" cy="707886"/>
          </a:xfrm>
          <a:prstGeom prst="rect">
            <a:avLst/>
          </a:prstGeom>
          <a:noFill/>
        </p:spPr>
        <p:txBody>
          <a:bodyPr wrap="square" lIns="0" rIns="0" rtlCol="0" anchor="b">
            <a:spAutoFit/>
          </a:bodyPr>
          <a:lstStyle/>
          <a:p>
            <a:pPr algn="r"/>
            <a:r>
              <a:rPr lang="en-US" sz="2000" b="1" noProof="1">
                <a:solidFill>
                  <a:srgbClr val="68A042"/>
                </a:solidFill>
                <a:latin typeface="Gill Sans MT" panose="020B0502020104020203" pitchFamily="34" charset="77"/>
              </a:rPr>
              <a:t>Cell &amp; Gene  Therapy</a:t>
            </a:r>
          </a:p>
        </p:txBody>
      </p:sp>
      <p:sp>
        <p:nvSpPr>
          <p:cNvPr id="25" name="TextBox 24">
            <a:extLst>
              <a:ext uri="{FF2B5EF4-FFF2-40B4-BE49-F238E27FC236}">
                <a16:creationId xmlns:a16="http://schemas.microsoft.com/office/drawing/2014/main" id="{5DFDC78C-759E-4E84-9452-74C9865C7F46}"/>
              </a:ext>
            </a:extLst>
          </p:cNvPr>
          <p:cNvSpPr txBox="1"/>
          <p:nvPr/>
        </p:nvSpPr>
        <p:spPr>
          <a:xfrm>
            <a:off x="999508" y="3088376"/>
            <a:ext cx="2122989" cy="400110"/>
          </a:xfrm>
          <a:prstGeom prst="rect">
            <a:avLst/>
          </a:prstGeom>
          <a:noFill/>
        </p:spPr>
        <p:txBody>
          <a:bodyPr wrap="square" lIns="0" rIns="0" rtlCol="0" anchor="b">
            <a:spAutoFit/>
          </a:bodyPr>
          <a:lstStyle/>
          <a:p>
            <a:pPr algn="r"/>
            <a:r>
              <a:rPr lang="en-US" sz="2000" b="1" noProof="1">
                <a:solidFill>
                  <a:srgbClr val="A5A4A5"/>
                </a:solidFill>
                <a:latin typeface="Gill Sans MT" panose="020B0502020104020203" pitchFamily="34" charset="77"/>
              </a:rPr>
              <a:t>Early Treatment</a:t>
            </a:r>
          </a:p>
        </p:txBody>
      </p:sp>
      <p:sp>
        <p:nvSpPr>
          <p:cNvPr id="26" name="TextBox 25">
            <a:extLst>
              <a:ext uri="{FF2B5EF4-FFF2-40B4-BE49-F238E27FC236}">
                <a16:creationId xmlns:a16="http://schemas.microsoft.com/office/drawing/2014/main" id="{91EE0B46-F58B-40D8-9ADE-84A7BE6C305D}"/>
              </a:ext>
            </a:extLst>
          </p:cNvPr>
          <p:cNvSpPr txBox="1"/>
          <p:nvPr/>
        </p:nvSpPr>
        <p:spPr>
          <a:xfrm>
            <a:off x="1613258" y="4169896"/>
            <a:ext cx="1387996" cy="1015663"/>
          </a:xfrm>
          <a:prstGeom prst="rect">
            <a:avLst/>
          </a:prstGeom>
          <a:noFill/>
        </p:spPr>
        <p:txBody>
          <a:bodyPr wrap="square" lIns="0" rIns="0" rtlCol="0" anchor="b">
            <a:spAutoFit/>
          </a:bodyPr>
          <a:lstStyle/>
          <a:p>
            <a:pPr algn="r"/>
            <a:r>
              <a:rPr lang="en-US" sz="2000" b="1" noProof="1">
                <a:solidFill>
                  <a:srgbClr val="C09000"/>
                </a:solidFill>
                <a:latin typeface="Gill Sans MT" panose="020B0502020104020203" pitchFamily="34" charset="77"/>
              </a:rPr>
              <a:t>Latency Reversing</a:t>
            </a:r>
          </a:p>
          <a:p>
            <a:pPr algn="r"/>
            <a:r>
              <a:rPr lang="en-US" sz="2000" b="1" noProof="1">
                <a:solidFill>
                  <a:srgbClr val="C09000"/>
                </a:solidFill>
                <a:latin typeface="Gill Sans MT" panose="020B0502020104020203" pitchFamily="34" charset="77"/>
              </a:rPr>
              <a:t>Agent</a:t>
            </a:r>
          </a:p>
        </p:txBody>
      </p:sp>
      <p:sp>
        <p:nvSpPr>
          <p:cNvPr id="27" name="TextBox 26">
            <a:extLst>
              <a:ext uri="{FF2B5EF4-FFF2-40B4-BE49-F238E27FC236}">
                <a16:creationId xmlns:a16="http://schemas.microsoft.com/office/drawing/2014/main" id="{210BF1BB-3382-4E12-90A9-A8489073F897}"/>
              </a:ext>
            </a:extLst>
          </p:cNvPr>
          <p:cNvSpPr txBox="1"/>
          <p:nvPr/>
        </p:nvSpPr>
        <p:spPr>
          <a:xfrm>
            <a:off x="673817" y="5920677"/>
            <a:ext cx="2021127" cy="400110"/>
          </a:xfrm>
          <a:prstGeom prst="rect">
            <a:avLst/>
          </a:prstGeom>
          <a:noFill/>
        </p:spPr>
        <p:txBody>
          <a:bodyPr wrap="square" lIns="0" rIns="0" rtlCol="0" anchor="b">
            <a:spAutoFit/>
          </a:bodyPr>
          <a:lstStyle/>
          <a:p>
            <a:pPr algn="r"/>
            <a:r>
              <a:rPr lang="en-US" sz="2000" b="1" noProof="1">
                <a:solidFill>
                  <a:srgbClr val="4571C4"/>
                </a:solidFill>
                <a:latin typeface="Gill Sans MT" panose="020B0502020104020203" pitchFamily="34" charset="77"/>
              </a:rPr>
              <a:t>Block and Lock </a:t>
            </a:r>
          </a:p>
        </p:txBody>
      </p:sp>
      <p:sp>
        <p:nvSpPr>
          <p:cNvPr id="46" name="TextBox 45">
            <a:extLst>
              <a:ext uri="{FF2B5EF4-FFF2-40B4-BE49-F238E27FC236}">
                <a16:creationId xmlns:a16="http://schemas.microsoft.com/office/drawing/2014/main" id="{2E240EEB-BD59-2C4D-B7C0-0CEC0CDB5BF1}"/>
              </a:ext>
            </a:extLst>
          </p:cNvPr>
          <p:cNvSpPr txBox="1"/>
          <p:nvPr/>
        </p:nvSpPr>
        <p:spPr>
          <a:xfrm>
            <a:off x="1256835" y="3619194"/>
            <a:ext cx="1731516" cy="400110"/>
          </a:xfrm>
          <a:prstGeom prst="rect">
            <a:avLst/>
          </a:prstGeom>
          <a:noFill/>
        </p:spPr>
        <p:txBody>
          <a:bodyPr wrap="square" lIns="0" rIns="0" rtlCol="0" anchor="b">
            <a:spAutoFit/>
          </a:bodyPr>
          <a:lstStyle/>
          <a:p>
            <a:pPr algn="r"/>
            <a:r>
              <a:rPr lang="en-US" sz="2000" b="1" noProof="1">
                <a:solidFill>
                  <a:srgbClr val="5897D0"/>
                </a:solidFill>
                <a:latin typeface="Gill Sans MT" panose="020B0502020104020203" pitchFamily="34" charset="77"/>
              </a:rPr>
              <a:t>bNAbs</a:t>
            </a:r>
          </a:p>
        </p:txBody>
      </p:sp>
      <p:sp>
        <p:nvSpPr>
          <p:cNvPr id="47" name="TextBox 46">
            <a:extLst>
              <a:ext uri="{FF2B5EF4-FFF2-40B4-BE49-F238E27FC236}">
                <a16:creationId xmlns:a16="http://schemas.microsoft.com/office/drawing/2014/main" id="{C3F1B025-FF9C-E644-A38C-BB68C7975D94}"/>
              </a:ext>
            </a:extLst>
          </p:cNvPr>
          <p:cNvSpPr txBox="1"/>
          <p:nvPr/>
        </p:nvSpPr>
        <p:spPr>
          <a:xfrm rot="16200000">
            <a:off x="6189600" y="2986527"/>
            <a:ext cx="9031955" cy="584775"/>
          </a:xfrm>
          <a:prstGeom prst="rect">
            <a:avLst/>
          </a:prstGeom>
          <a:noFill/>
        </p:spPr>
        <p:txBody>
          <a:bodyPr wrap="square" rtlCol="0">
            <a:spAutoFit/>
          </a:bodyPr>
          <a:lstStyle/>
          <a:p>
            <a:pPr algn="ctr"/>
            <a:r>
              <a:rPr lang="en-US" sz="3200" b="1" spc="600" dirty="0">
                <a:solidFill>
                  <a:schemeClr val="bg1"/>
                </a:solidFill>
                <a:effectLst>
                  <a:glow rad="965200">
                    <a:srgbClr val="FF0000">
                      <a:alpha val="70000"/>
                    </a:srgbClr>
                  </a:glow>
                  <a:outerShdw blurRad="50800" dist="38100" dir="2700000" algn="tl" rotWithShape="0">
                    <a:prstClr val="black">
                      <a:alpha val="40000"/>
                    </a:prstClr>
                  </a:outerShdw>
                </a:effectLst>
                <a:latin typeface="Gill Sans MT" panose="020B0502020104020203" pitchFamily="34" charset="77"/>
              </a:rPr>
              <a:t>HIV CURE</a:t>
            </a:r>
          </a:p>
        </p:txBody>
      </p:sp>
    </p:spTree>
    <p:extLst>
      <p:ext uri="{BB962C8B-B14F-4D97-AF65-F5344CB8AC3E}">
        <p14:creationId xmlns:p14="http://schemas.microsoft.com/office/powerpoint/2010/main" val="245133979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C2EBE-0538-E446-ADE9-DDD7088BB885}"/>
              </a:ext>
            </a:extLst>
          </p:cNvPr>
          <p:cNvSpPr>
            <a:spLocks noGrp="1"/>
          </p:cNvSpPr>
          <p:nvPr>
            <p:ph type="body" idx="1"/>
          </p:nvPr>
        </p:nvSpPr>
        <p:spPr>
          <a:xfrm>
            <a:off x="0" y="1682751"/>
            <a:ext cx="12192000" cy="4406899"/>
          </a:xfrm>
        </p:spPr>
        <p:txBody>
          <a:bodyPr/>
          <a:lstStyle/>
          <a:p>
            <a:endParaRPr lang="en-US" dirty="0"/>
          </a:p>
        </p:txBody>
      </p:sp>
      <p:sp>
        <p:nvSpPr>
          <p:cNvPr id="5" name="Title 1">
            <a:extLst>
              <a:ext uri="{FF2B5EF4-FFF2-40B4-BE49-F238E27FC236}">
                <a16:creationId xmlns:a16="http://schemas.microsoft.com/office/drawing/2014/main" id="{A593FF1F-8BAC-CF4D-91CB-328B45E7FC80}"/>
              </a:ext>
            </a:extLst>
          </p:cNvPr>
          <p:cNvSpPr>
            <a:spLocks noGrp="1"/>
          </p:cNvSpPr>
          <p:nvPr>
            <p:ph type="title"/>
          </p:nvPr>
        </p:nvSpPr>
        <p:spPr>
          <a:xfrm>
            <a:off x="831850" y="1709738"/>
            <a:ext cx="10515600" cy="2852737"/>
          </a:xfrm>
        </p:spPr>
        <p:txBody>
          <a:bodyPr>
            <a:normAutofit/>
          </a:bodyPr>
          <a:lstStyle/>
          <a:p>
            <a:r>
              <a:rPr lang="en-US" sz="6000" b="1" dirty="0">
                <a:solidFill>
                  <a:schemeClr val="bg1"/>
                </a:solidFill>
                <a:latin typeface="Gill Sans MT" panose="020B0502020104020203" pitchFamily="34" charset="77"/>
                <a:cs typeface="Calibri Light" panose="020F0302020204030204" pitchFamily="34" charset="0"/>
              </a:rPr>
              <a:t>Questions for Discussion</a:t>
            </a:r>
          </a:p>
        </p:txBody>
      </p:sp>
      <p:grpSp>
        <p:nvGrpSpPr>
          <p:cNvPr id="4" name="Group 3">
            <a:extLst>
              <a:ext uri="{FF2B5EF4-FFF2-40B4-BE49-F238E27FC236}">
                <a16:creationId xmlns:a16="http://schemas.microsoft.com/office/drawing/2014/main" id="{47A5B835-F064-4E4E-A962-085DCDA90E7C}"/>
              </a:ext>
            </a:extLst>
          </p:cNvPr>
          <p:cNvGrpSpPr/>
          <p:nvPr/>
        </p:nvGrpSpPr>
        <p:grpSpPr>
          <a:xfrm rot="15498989">
            <a:off x="9125964" y="2174703"/>
            <a:ext cx="2606658" cy="2185470"/>
            <a:chOff x="-2751843" y="-150522"/>
            <a:chExt cx="2606658" cy="2185470"/>
          </a:xfrm>
        </p:grpSpPr>
        <p:pic>
          <p:nvPicPr>
            <p:cNvPr id="6" name="Picture 5">
              <a:extLst>
                <a:ext uri="{FF2B5EF4-FFF2-40B4-BE49-F238E27FC236}">
                  <a16:creationId xmlns:a16="http://schemas.microsoft.com/office/drawing/2014/main" id="{D25A1955-3FB9-D049-A754-9DFCF45E16E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3349175">
              <a:off x="-2777243" y="917348"/>
              <a:ext cx="1143000" cy="1092200"/>
            </a:xfrm>
            <a:prstGeom prst="rect">
              <a:avLst/>
            </a:prstGeom>
          </p:spPr>
        </p:pic>
        <p:grpSp>
          <p:nvGrpSpPr>
            <p:cNvPr id="7" name="Group 6">
              <a:extLst>
                <a:ext uri="{FF2B5EF4-FFF2-40B4-BE49-F238E27FC236}">
                  <a16:creationId xmlns:a16="http://schemas.microsoft.com/office/drawing/2014/main" id="{A2A2253D-21CB-F042-A734-687F13F0CBBE}"/>
                </a:ext>
              </a:extLst>
            </p:cNvPr>
            <p:cNvGrpSpPr/>
            <p:nvPr/>
          </p:nvGrpSpPr>
          <p:grpSpPr>
            <a:xfrm>
              <a:off x="-1949951" y="-150522"/>
              <a:ext cx="1804766" cy="1222391"/>
              <a:chOff x="-2634174" y="-130191"/>
              <a:chExt cx="1804766" cy="1222391"/>
            </a:xfrm>
          </p:grpSpPr>
          <p:pic>
            <p:nvPicPr>
              <p:cNvPr id="8" name="Picture 7">
                <a:extLst>
                  <a:ext uri="{FF2B5EF4-FFF2-40B4-BE49-F238E27FC236}">
                    <a16:creationId xmlns:a16="http://schemas.microsoft.com/office/drawing/2014/main" id="{BE18EFF3-C573-EB46-B02A-859972E0051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72408" y="0"/>
                <a:ext cx="1143000" cy="1092200"/>
              </a:xfrm>
              <a:prstGeom prst="rect">
                <a:avLst/>
              </a:prstGeom>
            </p:spPr>
          </p:pic>
          <p:pic>
            <p:nvPicPr>
              <p:cNvPr id="9" name="Picture 8">
                <a:extLst>
                  <a:ext uri="{FF2B5EF4-FFF2-40B4-BE49-F238E27FC236}">
                    <a16:creationId xmlns:a16="http://schemas.microsoft.com/office/drawing/2014/main" id="{2896E7F2-358F-CE43-9263-194388B66A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pic>
        <p:nvPicPr>
          <p:cNvPr id="10" name="Picture 9">
            <a:extLst>
              <a:ext uri="{FF2B5EF4-FFF2-40B4-BE49-F238E27FC236}">
                <a16:creationId xmlns:a16="http://schemas.microsoft.com/office/drawing/2014/main" id="{DC38FE9B-BD65-9A41-B527-CACC03322C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44364">
            <a:off x="9403912" y="4591637"/>
            <a:ext cx="1182230" cy="1115812"/>
          </a:xfrm>
          <a:prstGeom prst="rect">
            <a:avLst/>
          </a:prstGeom>
        </p:spPr>
      </p:pic>
      <p:grpSp>
        <p:nvGrpSpPr>
          <p:cNvPr id="11" name="Group 10">
            <a:extLst>
              <a:ext uri="{FF2B5EF4-FFF2-40B4-BE49-F238E27FC236}">
                <a16:creationId xmlns:a16="http://schemas.microsoft.com/office/drawing/2014/main" id="{4BA253A6-D377-6A43-958B-D4B5366B2D0E}"/>
              </a:ext>
            </a:extLst>
          </p:cNvPr>
          <p:cNvGrpSpPr/>
          <p:nvPr/>
        </p:nvGrpSpPr>
        <p:grpSpPr>
          <a:xfrm rot="12759395">
            <a:off x="1449291" y="1875063"/>
            <a:ext cx="2302181" cy="1768491"/>
            <a:chOff x="-2040384" y="-150522"/>
            <a:chExt cx="2302181" cy="1768491"/>
          </a:xfrm>
        </p:grpSpPr>
        <p:pic>
          <p:nvPicPr>
            <p:cNvPr id="12" name="Picture 11">
              <a:extLst>
                <a:ext uri="{FF2B5EF4-FFF2-40B4-BE49-F238E27FC236}">
                  <a16:creationId xmlns:a16="http://schemas.microsoft.com/office/drawing/2014/main" id="{4FF808EB-D25B-2F48-8693-1DC1D6B69423}"/>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40384" y="525769"/>
              <a:ext cx="1143000" cy="1092200"/>
            </a:xfrm>
            <a:prstGeom prst="rect">
              <a:avLst/>
            </a:prstGeom>
          </p:spPr>
        </p:pic>
        <p:grpSp>
          <p:nvGrpSpPr>
            <p:cNvPr id="13" name="Group 12">
              <a:extLst>
                <a:ext uri="{FF2B5EF4-FFF2-40B4-BE49-F238E27FC236}">
                  <a16:creationId xmlns:a16="http://schemas.microsoft.com/office/drawing/2014/main" id="{2DD83463-9636-BF43-8703-3FC8A7662AD3}"/>
                </a:ext>
              </a:extLst>
            </p:cNvPr>
            <p:cNvGrpSpPr/>
            <p:nvPr/>
          </p:nvGrpSpPr>
          <p:grpSpPr>
            <a:xfrm>
              <a:off x="-1949951" y="-150522"/>
              <a:ext cx="2211748" cy="1361613"/>
              <a:chOff x="-2634174" y="-130191"/>
              <a:chExt cx="2211748" cy="1361613"/>
            </a:xfrm>
          </p:grpSpPr>
          <p:pic>
            <p:nvPicPr>
              <p:cNvPr id="14" name="Picture 13">
                <a:extLst>
                  <a:ext uri="{FF2B5EF4-FFF2-40B4-BE49-F238E27FC236}">
                    <a16:creationId xmlns:a16="http://schemas.microsoft.com/office/drawing/2014/main" id="{3A3FA2AF-B54D-924B-A512-9C35609191A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318491">
                <a:off x="-1565426" y="139222"/>
                <a:ext cx="1143000" cy="1092200"/>
              </a:xfrm>
              <a:prstGeom prst="rect">
                <a:avLst/>
              </a:prstGeom>
            </p:spPr>
          </p:pic>
          <p:pic>
            <p:nvPicPr>
              <p:cNvPr id="15" name="Picture 14">
                <a:extLst>
                  <a:ext uri="{FF2B5EF4-FFF2-40B4-BE49-F238E27FC236}">
                    <a16:creationId xmlns:a16="http://schemas.microsoft.com/office/drawing/2014/main" id="{01B769C3-0EB0-EE47-A3FB-FFEB26BE7F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pic>
        <p:nvPicPr>
          <p:cNvPr id="16" name="Picture 15">
            <a:extLst>
              <a:ext uri="{FF2B5EF4-FFF2-40B4-BE49-F238E27FC236}">
                <a16:creationId xmlns:a16="http://schemas.microsoft.com/office/drawing/2014/main" id="{93A6862E-7528-7848-BAD3-A37C5FDB0776}"/>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9497564">
            <a:off x="4029399" y="4922559"/>
            <a:ext cx="1143000" cy="1092200"/>
          </a:xfrm>
          <a:prstGeom prst="rect">
            <a:avLst/>
          </a:prstGeom>
        </p:spPr>
      </p:pic>
      <p:pic>
        <p:nvPicPr>
          <p:cNvPr id="17" name="Picture 16">
            <a:extLst>
              <a:ext uri="{FF2B5EF4-FFF2-40B4-BE49-F238E27FC236}">
                <a16:creationId xmlns:a16="http://schemas.microsoft.com/office/drawing/2014/main" id="{A65E12BF-7ECC-D44C-ABCA-3A8282E46E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901090">
            <a:off x="3021692" y="4464025"/>
            <a:ext cx="1182230" cy="1115812"/>
          </a:xfrm>
          <a:prstGeom prst="rect">
            <a:avLst/>
          </a:prstGeom>
        </p:spPr>
      </p:pic>
    </p:spTree>
    <p:extLst>
      <p:ext uri="{BB962C8B-B14F-4D97-AF65-F5344CB8AC3E}">
        <p14:creationId xmlns:p14="http://schemas.microsoft.com/office/powerpoint/2010/main" val="48806692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6061-5302-BA48-A23A-DBB439F262DA}"/>
              </a:ext>
            </a:extLst>
          </p:cNvPr>
          <p:cNvSpPr>
            <a:spLocks noGrp="1"/>
          </p:cNvSpPr>
          <p:nvPr>
            <p:ph type="title"/>
          </p:nvPr>
        </p:nvSpPr>
        <p:spPr>
          <a:xfrm>
            <a:off x="606889" y="81606"/>
            <a:ext cx="10531363" cy="1052960"/>
          </a:xfrm>
          <a:solidFill>
            <a:srgbClr val="6FC000"/>
          </a:solidFill>
        </p:spPr>
        <p:txBody>
          <a:bodyPr/>
          <a:lstStyle/>
          <a:p>
            <a:pPr algn="ctr"/>
            <a:r>
              <a:rPr lang="en-US" b="1" i="1" dirty="0">
                <a:solidFill>
                  <a:schemeClr val="bg1"/>
                </a:solidFill>
                <a:latin typeface="Gill Sans MT" panose="020B0502020104020203" pitchFamily="34" charset="77"/>
                <a:cs typeface="Calibri Light" panose="020F0302020204030204" pitchFamily="34" charset="0"/>
              </a:rPr>
              <a:t>ACKNOWLEDGMENTS</a:t>
            </a:r>
            <a:endParaRPr lang="en-US" i="1" dirty="0">
              <a:solidFill>
                <a:schemeClr val="bg1"/>
              </a:solidFill>
              <a:latin typeface="Gill Sans MT" panose="020B0502020104020203" pitchFamily="34" charset="77"/>
            </a:endParaRPr>
          </a:p>
        </p:txBody>
      </p:sp>
      <p:pic>
        <p:nvPicPr>
          <p:cNvPr id="23" name="Picture 22" descr="A person smiling for the camera&#10;&#10;Description automatically generated with medium confidence">
            <a:extLst>
              <a:ext uri="{FF2B5EF4-FFF2-40B4-BE49-F238E27FC236}">
                <a16:creationId xmlns:a16="http://schemas.microsoft.com/office/drawing/2014/main" id="{2D8191B1-829B-584B-99B7-838C6C8F92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22216" y="4311202"/>
            <a:ext cx="811601" cy="811601"/>
          </a:xfrm>
          <a:prstGeom prst="rect">
            <a:avLst/>
          </a:prstGeom>
        </p:spPr>
      </p:pic>
      <p:sp>
        <p:nvSpPr>
          <p:cNvPr id="24" name="TextBox 23">
            <a:extLst>
              <a:ext uri="{FF2B5EF4-FFF2-40B4-BE49-F238E27FC236}">
                <a16:creationId xmlns:a16="http://schemas.microsoft.com/office/drawing/2014/main" id="{681144FA-B07F-3046-8BAE-218466D8F1BC}"/>
              </a:ext>
            </a:extLst>
          </p:cNvPr>
          <p:cNvSpPr txBox="1"/>
          <p:nvPr/>
        </p:nvSpPr>
        <p:spPr>
          <a:xfrm>
            <a:off x="7716459" y="3047409"/>
            <a:ext cx="4296616" cy="1692771"/>
          </a:xfrm>
          <a:prstGeom prst="rect">
            <a:avLst/>
          </a:prstGeom>
          <a:noFill/>
        </p:spPr>
        <p:txBody>
          <a:bodyPr wrap="square" rtlCol="0">
            <a:spAutoFit/>
          </a:bodyPr>
          <a:lstStyle/>
          <a:p>
            <a:r>
              <a:rPr lang="en-US" sz="2200" b="1" dirty="0">
                <a:solidFill>
                  <a:srgbClr val="6FC000"/>
                </a:solidFill>
                <a:latin typeface="Gill Sans MT" panose="020B0502020104020203" pitchFamily="34" charset="77"/>
                <a:cs typeface="Calibri Light" panose="020F0302020204030204" pitchFamily="34" charset="0"/>
              </a:rPr>
              <a:t>Illustrators</a:t>
            </a:r>
            <a:r>
              <a:rPr lang="en-US" sz="2200" dirty="0">
                <a:solidFill>
                  <a:srgbClr val="6FC000"/>
                </a:solidFill>
                <a:latin typeface="Gill Sans MT" panose="020B0502020104020203" pitchFamily="34" charset="77"/>
                <a:cs typeface="Calibri Light" panose="020F0302020204030204" pitchFamily="34" charset="0"/>
              </a:rPr>
              <a:t>:</a:t>
            </a:r>
          </a:p>
          <a:p>
            <a:r>
              <a:rPr lang="en-US" dirty="0">
                <a:latin typeface="Gill Sans MT" panose="020B0502020104020203" pitchFamily="34" charset="77"/>
                <a:cs typeface="Calibri Light" panose="020F0302020204030204" pitchFamily="34" charset="0"/>
              </a:rPr>
              <a:t>Eric (Yi-Hao) Lee</a:t>
            </a:r>
          </a:p>
          <a:p>
            <a:r>
              <a:rPr lang="en-US" dirty="0">
                <a:latin typeface="Gill Sans MT" panose="020B0502020104020203" pitchFamily="34" charset="77"/>
                <a:cs typeface="Calibri Light" panose="020F0302020204030204" pitchFamily="34" charset="0"/>
              </a:rPr>
              <a:t>Jasmin Guzman </a:t>
            </a:r>
            <a:br>
              <a:rPr lang="en-US" dirty="0">
                <a:latin typeface="Gill Sans MT" panose="020B0502020104020203" pitchFamily="34" charset="77"/>
                <a:cs typeface="Calibri Light" panose="020F0302020204030204" pitchFamily="34" charset="0"/>
              </a:rPr>
            </a:br>
            <a:r>
              <a:rPr lang="en-US" dirty="0" err="1">
                <a:latin typeface="Gill Sans MT" panose="020B0502020104020203" pitchFamily="34" charset="77"/>
                <a:cs typeface="Calibri Light" panose="020F0302020204030204" pitchFamily="34" charset="0"/>
              </a:rPr>
              <a:t>Matylda</a:t>
            </a:r>
            <a:r>
              <a:rPr lang="en-US" dirty="0">
                <a:latin typeface="Gill Sans MT" panose="020B0502020104020203" pitchFamily="34" charset="77"/>
                <a:cs typeface="Calibri Light" panose="020F0302020204030204" pitchFamily="34" charset="0"/>
              </a:rPr>
              <a:t> McCormack-Sharp</a:t>
            </a:r>
          </a:p>
          <a:p>
            <a:endParaRPr lang="en-US" sz="1000" dirty="0">
              <a:latin typeface="Gill Sans MT" panose="020B0502020104020203" pitchFamily="34" charset="77"/>
              <a:cs typeface="Calibri Light" panose="020F0302020204030204" pitchFamily="34" charset="0"/>
            </a:endParaRPr>
          </a:p>
          <a:p>
            <a:r>
              <a:rPr lang="en-US" dirty="0">
                <a:latin typeface="Gill Sans MT" panose="020B0502020104020203" pitchFamily="34" charset="77"/>
                <a:cs typeface="Calibri Light" panose="020F0302020204030204" pitchFamily="34" charset="0"/>
              </a:rPr>
              <a:t>Grace Hsu, </a:t>
            </a:r>
            <a:r>
              <a:rPr lang="en-US" sz="1400" i="1" dirty="0">
                <a:latin typeface="Gill Sans MT" panose="020B0502020104020203" pitchFamily="34" charset="77"/>
                <a:cs typeface="Calibri Light" panose="020F0302020204030204" pitchFamily="34" charset="0"/>
              </a:rPr>
              <a:t>Animation Lab</a:t>
            </a:r>
          </a:p>
        </p:txBody>
      </p:sp>
      <p:pic>
        <p:nvPicPr>
          <p:cNvPr id="79" name="Picture 78">
            <a:extLst>
              <a:ext uri="{FF2B5EF4-FFF2-40B4-BE49-F238E27FC236}">
                <a16:creationId xmlns:a16="http://schemas.microsoft.com/office/drawing/2014/main" id="{A39FBA09-1C63-2242-A43B-EC20D0C5A0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2571" y="5432588"/>
            <a:ext cx="1585555" cy="746143"/>
          </a:xfrm>
          <a:prstGeom prst="rect">
            <a:avLst/>
          </a:prstGeom>
        </p:spPr>
      </p:pic>
      <p:pic>
        <p:nvPicPr>
          <p:cNvPr id="81" name="Picture 80">
            <a:extLst>
              <a:ext uri="{FF2B5EF4-FFF2-40B4-BE49-F238E27FC236}">
                <a16:creationId xmlns:a16="http://schemas.microsoft.com/office/drawing/2014/main" id="{633E15E1-26C1-DE45-AFC6-46F0D6D12A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4573" y="3333105"/>
            <a:ext cx="2110338" cy="741991"/>
          </a:xfrm>
          <a:prstGeom prst="rect">
            <a:avLst/>
          </a:prstGeom>
        </p:spPr>
      </p:pic>
      <p:pic>
        <p:nvPicPr>
          <p:cNvPr id="83" name="Picture 82">
            <a:extLst>
              <a:ext uri="{FF2B5EF4-FFF2-40B4-BE49-F238E27FC236}">
                <a16:creationId xmlns:a16="http://schemas.microsoft.com/office/drawing/2014/main" id="{4F9AC204-D562-034C-8D99-992A38F7BC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804854">
            <a:off x="5632663" y="4196625"/>
            <a:ext cx="1017901" cy="960715"/>
          </a:xfrm>
          <a:prstGeom prst="rect">
            <a:avLst/>
          </a:prstGeom>
        </p:spPr>
      </p:pic>
      <p:grpSp>
        <p:nvGrpSpPr>
          <p:cNvPr id="7" name="Group 6">
            <a:extLst>
              <a:ext uri="{FF2B5EF4-FFF2-40B4-BE49-F238E27FC236}">
                <a16:creationId xmlns:a16="http://schemas.microsoft.com/office/drawing/2014/main" id="{33035573-2DA4-6D4D-AE10-324360E10041}"/>
              </a:ext>
            </a:extLst>
          </p:cNvPr>
          <p:cNvGrpSpPr/>
          <p:nvPr/>
        </p:nvGrpSpPr>
        <p:grpSpPr>
          <a:xfrm>
            <a:off x="350625" y="23032"/>
            <a:ext cx="11045643" cy="6608090"/>
            <a:chOff x="350625" y="23032"/>
            <a:chExt cx="11045643" cy="6608090"/>
          </a:xfrm>
        </p:grpSpPr>
        <p:grpSp>
          <p:nvGrpSpPr>
            <p:cNvPr id="5" name="Group 4">
              <a:extLst>
                <a:ext uri="{FF2B5EF4-FFF2-40B4-BE49-F238E27FC236}">
                  <a16:creationId xmlns:a16="http://schemas.microsoft.com/office/drawing/2014/main" id="{C75725CE-D9F2-954A-9FE0-7255CB33E05A}"/>
                </a:ext>
              </a:extLst>
            </p:cNvPr>
            <p:cNvGrpSpPr/>
            <p:nvPr/>
          </p:nvGrpSpPr>
          <p:grpSpPr>
            <a:xfrm>
              <a:off x="350625" y="1144189"/>
              <a:ext cx="11045643" cy="5486933"/>
              <a:chOff x="350625" y="1144189"/>
              <a:chExt cx="11045643" cy="5486933"/>
            </a:xfrm>
          </p:grpSpPr>
          <p:sp>
            <p:nvSpPr>
              <p:cNvPr id="27" name="Rectangle 26">
                <a:extLst>
                  <a:ext uri="{FF2B5EF4-FFF2-40B4-BE49-F238E27FC236}">
                    <a16:creationId xmlns:a16="http://schemas.microsoft.com/office/drawing/2014/main" id="{5B5D9E11-B9BD-4F4C-8F0A-1A0E78592546}"/>
                  </a:ext>
                </a:extLst>
              </p:cNvPr>
              <p:cNvSpPr/>
              <p:nvPr/>
            </p:nvSpPr>
            <p:spPr>
              <a:xfrm>
                <a:off x="7775759" y="1144189"/>
                <a:ext cx="3620509" cy="1569660"/>
              </a:xfrm>
              <a:prstGeom prst="rect">
                <a:avLst/>
              </a:prstGeom>
            </p:spPr>
            <p:txBody>
              <a:bodyPr wrap="square">
                <a:spAutoFit/>
              </a:bodyPr>
              <a:lstStyle/>
              <a:p>
                <a:r>
                  <a:rPr lang="en-US" sz="2000" b="1" dirty="0">
                    <a:solidFill>
                      <a:srgbClr val="6FC000"/>
                    </a:solidFill>
                    <a:latin typeface="Gill Sans MT" panose="020B0502020104020203" pitchFamily="34" charset="77"/>
                    <a:cs typeface="Calibri" panose="020F0502020204030204" pitchFamily="34" charset="0"/>
                  </a:rPr>
                  <a:t>Module developers</a:t>
                </a:r>
              </a:p>
              <a:p>
                <a:r>
                  <a:rPr lang="en-US" sz="1400" dirty="0">
                    <a:latin typeface="Gill Sans MT" panose="020B0502020104020203" pitchFamily="34" charset="77"/>
                    <a:cs typeface="Calibri Light" panose="020F0302020204030204" pitchFamily="34" charset="0"/>
                  </a:rPr>
                  <a:t>Richard </a:t>
                </a:r>
                <a:r>
                  <a:rPr lang="en-US" sz="1400" dirty="0" err="1">
                    <a:latin typeface="Gill Sans MT" panose="020B0502020104020203" pitchFamily="34" charset="77"/>
                    <a:cs typeface="Calibri Light" panose="020F0302020204030204" pitchFamily="34" charset="0"/>
                  </a:rPr>
                  <a:t>Jefferys</a:t>
                </a:r>
                <a:r>
                  <a:rPr lang="en-US" sz="1400"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TAG</a:t>
                </a:r>
              </a:p>
              <a:p>
                <a:r>
                  <a:rPr lang="en-US" sz="1400" dirty="0">
                    <a:latin typeface="Gill Sans MT" panose="020B0502020104020203" pitchFamily="34" charset="77"/>
                    <a:cs typeface="Calibri Light" panose="020F0302020204030204" pitchFamily="34" charset="0"/>
                  </a:rPr>
                  <a:t>Danielle Campbell  </a:t>
                </a:r>
                <a:r>
                  <a:rPr lang="en-US" sz="1400" i="1" dirty="0">
                    <a:latin typeface="Gill Sans MT" panose="020B0502020104020203" pitchFamily="34" charset="77"/>
                    <a:cs typeface="Calibri Light" panose="020F0302020204030204" pitchFamily="34" charset="0"/>
                  </a:rPr>
                  <a:t>DARE CAB</a:t>
                </a:r>
              </a:p>
              <a:p>
                <a:r>
                  <a:rPr lang="en-US" sz="1400" dirty="0">
                    <a:latin typeface="Gill Sans MT" panose="020B0502020104020203" pitchFamily="34" charset="77"/>
                    <a:cs typeface="Calibri Light" panose="020F0302020204030204" pitchFamily="34" charset="0"/>
                  </a:rPr>
                  <a:t>Christopher Roebuck  </a:t>
                </a:r>
                <a:r>
                  <a:rPr lang="en-US" sz="1400" i="1" dirty="0">
                    <a:latin typeface="Gill Sans MT" panose="020B0502020104020203" pitchFamily="34" charset="77"/>
                    <a:cs typeface="Calibri Light" panose="020F0302020204030204" pitchFamily="34" charset="0"/>
                  </a:rPr>
                  <a:t>BEAT-HIV CAB</a:t>
                </a:r>
              </a:p>
              <a:p>
                <a:r>
                  <a:rPr lang="en-US" b="1" dirty="0">
                    <a:latin typeface="Gill Sans MT" panose="020B0502020104020203" pitchFamily="34" charset="77"/>
                    <a:cs typeface="Calibri Light" panose="020F0302020204030204" pitchFamily="34" charset="0"/>
                  </a:rPr>
                  <a:t>Michael Louella  </a:t>
                </a:r>
                <a:r>
                  <a:rPr lang="en-US" sz="1400" b="1" i="1" dirty="0">
                    <a:latin typeface="Gill Sans MT" panose="020B0502020104020203" pitchFamily="34" charset="77"/>
                    <a:cs typeface="Calibri Light" panose="020F0302020204030204" pitchFamily="34" charset="0"/>
                  </a:rPr>
                  <a:t>defeatHIV CAB</a:t>
                </a:r>
              </a:p>
              <a:p>
                <a:r>
                  <a:rPr lang="en-US" sz="1600" b="1" dirty="0" err="1">
                    <a:latin typeface="Gill Sans MT" panose="020B0502020104020203" pitchFamily="34" charset="77"/>
                    <a:cs typeface="Calibri Light" panose="020F0302020204030204" pitchFamily="34" charset="0"/>
                  </a:rPr>
                  <a:t>Karine</a:t>
                </a:r>
                <a:r>
                  <a:rPr lang="en-US" sz="1600" b="1" dirty="0">
                    <a:latin typeface="Gill Sans MT" panose="020B0502020104020203" pitchFamily="34" charset="77"/>
                    <a:cs typeface="Calibri Light" panose="020F0302020204030204" pitchFamily="34" charset="0"/>
                  </a:rPr>
                  <a:t> </a:t>
                </a:r>
                <a:r>
                  <a:rPr lang="en-US" sz="1600" b="1" dirty="0" err="1">
                    <a:latin typeface="Gill Sans MT" panose="020B0502020104020203" pitchFamily="34" charset="77"/>
                    <a:cs typeface="Calibri Light" panose="020F0302020204030204" pitchFamily="34" charset="0"/>
                  </a:rPr>
                  <a:t>Dubé</a:t>
                </a:r>
                <a:r>
                  <a:rPr lang="en-US" sz="1600" b="1" dirty="0">
                    <a:latin typeface="Gill Sans MT" panose="020B0502020104020203" pitchFamily="34" charset="77"/>
                    <a:cs typeface="Calibri Light" panose="020F0302020204030204" pitchFamily="34" charset="0"/>
                  </a:rPr>
                  <a:t> </a:t>
                </a:r>
                <a:r>
                  <a:rPr lang="en-US" sz="1600" b="1" i="1" dirty="0">
                    <a:latin typeface="Gill Sans MT" panose="020B0502020104020203" pitchFamily="34" charset="77"/>
                    <a:cs typeface="Calibri Light" panose="020F0302020204030204" pitchFamily="34" charset="0"/>
                  </a:rPr>
                  <a:t>UNC Chapel Hill</a:t>
                </a:r>
                <a:endParaRPr lang="en-US" sz="1600" b="1" dirty="0">
                  <a:latin typeface="Gill Sans MT" panose="020B0502020104020203" pitchFamily="34" charset="77"/>
                </a:endParaRPr>
              </a:p>
            </p:txBody>
          </p:sp>
          <p:sp>
            <p:nvSpPr>
              <p:cNvPr id="28" name="TextBox 27">
                <a:extLst>
                  <a:ext uri="{FF2B5EF4-FFF2-40B4-BE49-F238E27FC236}">
                    <a16:creationId xmlns:a16="http://schemas.microsoft.com/office/drawing/2014/main" id="{4E12DC75-EF44-4445-9E44-D40099E1C8E0}"/>
                  </a:ext>
                </a:extLst>
              </p:cNvPr>
              <p:cNvSpPr txBox="1"/>
              <p:nvPr/>
            </p:nvSpPr>
            <p:spPr>
              <a:xfrm>
                <a:off x="7775759" y="4753685"/>
                <a:ext cx="3596976" cy="1877437"/>
              </a:xfrm>
              <a:prstGeom prst="rect">
                <a:avLst/>
              </a:prstGeom>
              <a:noFill/>
            </p:spPr>
            <p:txBody>
              <a:bodyPr wrap="square" rtlCol="0">
                <a:spAutoFit/>
              </a:bodyPr>
              <a:lstStyle/>
              <a:p>
                <a:r>
                  <a:rPr lang="en-US" sz="2000" b="1" dirty="0">
                    <a:solidFill>
                      <a:srgbClr val="6FC000"/>
                    </a:solidFill>
                    <a:latin typeface="Gill Sans MT" panose="020B0502020104020203" pitchFamily="34" charset="77"/>
                    <a:cs typeface="Calibri" panose="020F0502020204030204" pitchFamily="34" charset="0"/>
                  </a:rPr>
                  <a:t>Biomedical Co-Leads</a:t>
                </a:r>
              </a:p>
              <a:p>
                <a:r>
                  <a:rPr lang="en-US" dirty="0">
                    <a:latin typeface="Gill Sans MT" panose="020B0502020104020203" pitchFamily="34" charset="77"/>
                    <a:cs typeface="Calibri Light" panose="020F0302020204030204" pitchFamily="34" charset="0"/>
                  </a:rPr>
                  <a:t>Professor Sharon Lewin, </a:t>
                </a:r>
                <a:r>
                  <a:rPr lang="en-US" sz="1400" i="1" dirty="0">
                    <a:latin typeface="Gill Sans MT" panose="020B0502020104020203" pitchFamily="34" charset="77"/>
                    <a:cs typeface="Calibri Light" panose="020F0302020204030204" pitchFamily="34" charset="0"/>
                  </a:rPr>
                  <a:t>Doherty Institute</a:t>
                </a:r>
              </a:p>
              <a:p>
                <a:r>
                  <a:rPr lang="en-US" dirty="0">
                    <a:latin typeface="Gill Sans MT" panose="020B0502020104020203" pitchFamily="34" charset="77"/>
                    <a:cs typeface="Calibri Light" panose="020F0302020204030204" pitchFamily="34" charset="0"/>
                  </a:rPr>
                  <a:t>David R </a:t>
                </a:r>
                <a:r>
                  <a:rPr lang="en-US" dirty="0" err="1">
                    <a:latin typeface="Gill Sans MT" panose="020B0502020104020203" pitchFamily="34" charset="77"/>
                    <a:cs typeface="Calibri Light" panose="020F0302020204030204" pitchFamily="34" charset="0"/>
                  </a:rPr>
                  <a:t>Kuritzkes</a:t>
                </a:r>
                <a:r>
                  <a:rPr lang="en-US" dirty="0">
                    <a:latin typeface="Gill Sans MT" panose="020B0502020104020203" pitchFamily="34" charset="77"/>
                    <a:cs typeface="Calibri Light" panose="020F0302020204030204" pitchFamily="34" charset="0"/>
                  </a:rPr>
                  <a:t>, MD, </a:t>
                </a:r>
                <a:r>
                  <a:rPr lang="en-US" sz="1400" i="1" dirty="0">
                    <a:latin typeface="Gill Sans MT" panose="020B0502020104020203" pitchFamily="34" charset="77"/>
                    <a:cs typeface="Calibri Light" panose="020F0302020204030204" pitchFamily="34" charset="0"/>
                  </a:rPr>
                  <a:t>Brigham and Women’s Hospital</a:t>
                </a:r>
              </a:p>
              <a:p>
                <a:r>
                  <a:rPr lang="en-US" dirty="0" err="1">
                    <a:latin typeface="Gill Sans MT" panose="020B0502020104020203" pitchFamily="34" charset="77"/>
                    <a:cs typeface="Calibri Light" panose="020F0302020204030204" pitchFamily="34" charset="0"/>
                  </a:rPr>
                  <a:t>Jintanat</a:t>
                </a:r>
                <a:r>
                  <a:rPr lang="en-US" dirty="0">
                    <a:latin typeface="Gill Sans MT" panose="020B0502020104020203" pitchFamily="34" charset="77"/>
                    <a:cs typeface="Calibri Light" panose="020F0302020204030204" pitchFamily="34" charset="0"/>
                  </a:rPr>
                  <a:t> </a:t>
                </a:r>
                <a:r>
                  <a:rPr lang="en-US" dirty="0" err="1">
                    <a:latin typeface="Gill Sans MT" panose="020B0502020104020203" pitchFamily="34" charset="77"/>
                    <a:cs typeface="Calibri Light" panose="020F0302020204030204" pitchFamily="34" charset="0"/>
                  </a:rPr>
                  <a:t>Ananworanich</a:t>
                </a:r>
                <a:r>
                  <a:rPr lang="en-US" dirty="0">
                    <a:latin typeface="Gill Sans MT" panose="020B0502020104020203" pitchFamily="34" charset="77"/>
                    <a:cs typeface="Calibri Light" panose="020F0302020204030204" pitchFamily="34" charset="0"/>
                  </a:rPr>
                  <a:t>, </a:t>
                </a:r>
                <a:r>
                  <a:rPr lang="en-US" sz="1400" i="1" dirty="0">
                    <a:latin typeface="Gill Sans MT" panose="020B0502020104020203" pitchFamily="34" charset="77"/>
                    <a:cs typeface="Calibri Light" panose="020F0302020204030204" pitchFamily="34" charset="0"/>
                  </a:rPr>
                  <a:t>Bill and Melinda Gates Research Institute</a:t>
                </a:r>
              </a:p>
              <a:p>
                <a:endParaRPr lang="en-US" sz="1400" i="1" dirty="0">
                  <a:latin typeface="Gill Sans MT" panose="020B0502020104020203" pitchFamily="34" charset="77"/>
                  <a:cs typeface="Calibri Light" panose="020F0302020204030204" pitchFamily="34" charset="0"/>
                </a:endParaRPr>
              </a:p>
            </p:txBody>
          </p:sp>
          <p:sp>
            <p:nvSpPr>
              <p:cNvPr id="30" name="TextBox 29">
                <a:extLst>
                  <a:ext uri="{FF2B5EF4-FFF2-40B4-BE49-F238E27FC236}">
                    <a16:creationId xmlns:a16="http://schemas.microsoft.com/office/drawing/2014/main" id="{DD5E0374-362D-FA4D-B409-E3758601852B}"/>
                  </a:ext>
                </a:extLst>
              </p:cNvPr>
              <p:cNvSpPr txBox="1"/>
              <p:nvPr/>
            </p:nvSpPr>
            <p:spPr>
              <a:xfrm>
                <a:off x="350625" y="4384707"/>
                <a:ext cx="5202193" cy="1723549"/>
              </a:xfrm>
              <a:prstGeom prst="rect">
                <a:avLst/>
              </a:prstGeom>
              <a:solidFill>
                <a:srgbClr val="6FC000"/>
              </a:solidFill>
            </p:spPr>
            <p:txBody>
              <a:bodyPr wrap="square" lIns="274320" tIns="182880" rIns="274320" bIns="182880" rtlCol="0">
                <a:spAutoFit/>
              </a:bodyPr>
              <a:lstStyle/>
              <a:p>
                <a:pPr algn="ctr"/>
                <a:r>
                  <a:rPr lang="en-US" sz="1600" b="1" i="1" dirty="0">
                    <a:solidFill>
                      <a:schemeClr val="bg1"/>
                    </a:solidFill>
                    <a:latin typeface="Gill Sans MT" panose="020B0502020104020203" pitchFamily="34" charset="77"/>
                  </a:rPr>
                  <a:t>We wish to thank </a:t>
                </a:r>
                <a:r>
                  <a:rPr lang="en-US" sz="1600" b="1" i="1" dirty="0">
                    <a:solidFill>
                      <a:srgbClr val="FFFF00"/>
                    </a:solidFill>
                    <a:latin typeface="Gill Sans MT" panose="020B0502020104020203" pitchFamily="34" charset="77"/>
                  </a:rPr>
                  <a:t>AIDS Treatment Activists Coalition </a:t>
                </a:r>
                <a:r>
                  <a:rPr lang="en-US" sz="1600" b="1" i="1" dirty="0">
                    <a:solidFill>
                      <a:schemeClr val="bg1"/>
                    </a:solidFill>
                    <a:latin typeface="Gill Sans MT" panose="020B0502020104020203" pitchFamily="34" charset="77"/>
                  </a:rPr>
                  <a:t>for the funding to complete this module</a:t>
                </a:r>
              </a:p>
              <a:p>
                <a:pPr algn="ctr"/>
                <a:endParaRPr lang="en-US" sz="800" b="1" i="1" dirty="0">
                  <a:solidFill>
                    <a:schemeClr val="bg1"/>
                  </a:solidFill>
                  <a:latin typeface="Gill Sans MT" panose="020B0502020104020203" pitchFamily="34" charset="77"/>
                </a:endParaRPr>
              </a:p>
              <a:p>
                <a:pPr algn="ctr"/>
                <a:r>
                  <a:rPr lang="en-US" sz="1600" b="1" i="1" dirty="0">
                    <a:solidFill>
                      <a:schemeClr val="bg1"/>
                    </a:solidFill>
                    <a:latin typeface="Gill Sans MT" panose="020B0502020104020203" pitchFamily="34" charset="77"/>
                  </a:rPr>
                  <a:t>Their caring support of the </a:t>
                </a:r>
                <a:r>
                  <a:rPr lang="en-US" sz="1600" b="1" i="1" dirty="0" err="1">
                    <a:solidFill>
                      <a:schemeClr val="bg1"/>
                    </a:solidFill>
                    <a:latin typeface="Gill Sans MT" panose="020B0502020104020203" pitchFamily="34" charset="77"/>
                  </a:rPr>
                  <a:t>CUREiculum</a:t>
                </a:r>
                <a:r>
                  <a:rPr lang="en-US" sz="1600" b="1" i="1" dirty="0">
                    <a:solidFill>
                      <a:schemeClr val="bg1"/>
                    </a:solidFill>
                    <a:latin typeface="Gill Sans MT" panose="020B0502020104020203" pitchFamily="34" charset="77"/>
                  </a:rPr>
                  <a:t> 2.0.        will make a difference in the lives of thousands.         of people living with HIV</a:t>
                </a:r>
              </a:p>
            </p:txBody>
          </p:sp>
          <p:grpSp>
            <p:nvGrpSpPr>
              <p:cNvPr id="31" name="Group 30">
                <a:extLst>
                  <a:ext uri="{FF2B5EF4-FFF2-40B4-BE49-F238E27FC236}">
                    <a16:creationId xmlns:a16="http://schemas.microsoft.com/office/drawing/2014/main" id="{51C830D4-6C3F-9C49-AD80-3B45F2575E29}"/>
                  </a:ext>
                </a:extLst>
              </p:cNvPr>
              <p:cNvGrpSpPr/>
              <p:nvPr/>
            </p:nvGrpSpPr>
            <p:grpSpPr>
              <a:xfrm>
                <a:off x="449507" y="1328234"/>
                <a:ext cx="4691922" cy="2734242"/>
                <a:chOff x="1406095" y="1903263"/>
                <a:chExt cx="4691922" cy="2734242"/>
              </a:xfrm>
            </p:grpSpPr>
            <p:pic>
              <p:nvPicPr>
                <p:cNvPr id="35" name="Picture 34" descr="A picture containing text, clipart&#10;&#10;Description automatically generated">
                  <a:extLst>
                    <a:ext uri="{FF2B5EF4-FFF2-40B4-BE49-F238E27FC236}">
                      <a16:creationId xmlns:a16="http://schemas.microsoft.com/office/drawing/2014/main" id="{4FABE25E-F38A-804B-9043-90ED6105E4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8178" y="1903263"/>
                  <a:ext cx="2221254" cy="1316017"/>
                </a:xfrm>
                <a:prstGeom prst="rect">
                  <a:avLst/>
                </a:prstGeom>
              </p:spPr>
            </p:pic>
            <p:pic>
              <p:nvPicPr>
                <p:cNvPr id="36" name="Picture 35" descr="Text&#10;&#10;Description automatically generated">
                  <a:extLst>
                    <a:ext uri="{FF2B5EF4-FFF2-40B4-BE49-F238E27FC236}">
                      <a16:creationId xmlns:a16="http://schemas.microsoft.com/office/drawing/2014/main" id="{10D47D0E-7C95-E94C-8008-8655C4BECFAC}"/>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100000"/>
                          </a14:imgEffect>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406095" y="3543906"/>
                  <a:ext cx="2745421" cy="979200"/>
                </a:xfrm>
                <a:prstGeom prst="rect">
                  <a:avLst/>
                </a:prstGeom>
                <a:effectLst/>
              </p:spPr>
            </p:pic>
            <p:pic>
              <p:nvPicPr>
                <p:cNvPr id="37" name="Picture 36">
                  <a:extLst>
                    <a:ext uri="{FF2B5EF4-FFF2-40B4-BE49-F238E27FC236}">
                      <a16:creationId xmlns:a16="http://schemas.microsoft.com/office/drawing/2014/main" id="{82F51ECD-AE1F-5646-B46B-709A2F0FDC34}"/>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81125" y="3436985"/>
                  <a:ext cx="2116892" cy="1200520"/>
                </a:xfrm>
                <a:prstGeom prst="rect">
                  <a:avLst/>
                </a:prstGeom>
              </p:spPr>
            </p:pic>
            <p:pic>
              <p:nvPicPr>
                <p:cNvPr id="38" name="Picture 37">
                  <a:extLst>
                    <a:ext uri="{FF2B5EF4-FFF2-40B4-BE49-F238E27FC236}">
                      <a16:creationId xmlns:a16="http://schemas.microsoft.com/office/drawing/2014/main" id="{181F2509-5F4A-DC41-AD39-F12A35E9D30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24932" y="1944494"/>
                  <a:ext cx="1229278" cy="1229278"/>
                </a:xfrm>
                <a:prstGeom prst="rect">
                  <a:avLst/>
                </a:prstGeom>
              </p:spPr>
            </p:pic>
          </p:grpSp>
          <p:pic>
            <p:nvPicPr>
              <p:cNvPr id="33" name="Picture 32">
                <a:extLst>
                  <a:ext uri="{FF2B5EF4-FFF2-40B4-BE49-F238E27FC236}">
                    <a16:creationId xmlns:a16="http://schemas.microsoft.com/office/drawing/2014/main" id="{93AC33A6-3A7E-1048-B4B7-78E86F085E6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24064" t="2649" b="1840"/>
              <a:stretch/>
            </p:blipFill>
            <p:spPr>
              <a:xfrm>
                <a:off x="5362555" y="1212369"/>
                <a:ext cx="2140987" cy="1891430"/>
              </a:xfrm>
              <a:prstGeom prst="rect">
                <a:avLst/>
              </a:prstGeom>
            </p:spPr>
          </p:pic>
        </p:grpSp>
        <p:grpSp>
          <p:nvGrpSpPr>
            <p:cNvPr id="6" name="Group 5">
              <a:extLst>
                <a:ext uri="{FF2B5EF4-FFF2-40B4-BE49-F238E27FC236}">
                  <a16:creationId xmlns:a16="http://schemas.microsoft.com/office/drawing/2014/main" id="{659E7ECB-DEA6-854F-8322-97CEC8C65384}"/>
                </a:ext>
              </a:extLst>
            </p:cNvPr>
            <p:cNvGrpSpPr/>
            <p:nvPr/>
          </p:nvGrpSpPr>
          <p:grpSpPr>
            <a:xfrm>
              <a:off x="5369624" y="1144188"/>
              <a:ext cx="2396914" cy="983730"/>
              <a:chOff x="5369624" y="1144188"/>
              <a:chExt cx="2396914" cy="983730"/>
            </a:xfrm>
          </p:grpSpPr>
          <p:pic>
            <p:nvPicPr>
              <p:cNvPr id="78" name="Picture 77">
                <a:extLst>
                  <a:ext uri="{FF2B5EF4-FFF2-40B4-BE49-F238E27FC236}">
                    <a16:creationId xmlns:a16="http://schemas.microsoft.com/office/drawing/2014/main" id="{BBDAE947-ECF9-A549-AD0C-372E860E786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53810" r="75375" b="-41"/>
              <a:stretch/>
            </p:blipFill>
            <p:spPr>
              <a:xfrm>
                <a:off x="5369624" y="1212369"/>
                <a:ext cx="730727" cy="915549"/>
              </a:xfrm>
              <a:prstGeom prst="rect">
                <a:avLst/>
              </a:prstGeom>
            </p:spPr>
          </p:pic>
          <p:sp>
            <p:nvSpPr>
              <p:cNvPr id="82" name="TextBox 81">
                <a:extLst>
                  <a:ext uri="{FF2B5EF4-FFF2-40B4-BE49-F238E27FC236}">
                    <a16:creationId xmlns:a16="http://schemas.microsoft.com/office/drawing/2014/main" id="{1A94C560-5B00-A349-B4A0-4E7EAA9AC68C}"/>
                  </a:ext>
                </a:extLst>
              </p:cNvPr>
              <p:cNvSpPr txBox="1"/>
              <p:nvPr/>
            </p:nvSpPr>
            <p:spPr>
              <a:xfrm>
                <a:off x="6819088" y="1144188"/>
                <a:ext cx="923175" cy="982491"/>
              </a:xfrm>
              <a:prstGeom prst="rect">
                <a:avLst/>
              </a:prstGeom>
              <a:solidFill>
                <a:schemeClr val="bg1"/>
              </a:solidFill>
            </p:spPr>
            <p:txBody>
              <a:bodyPr wrap="square" rtlCol="0">
                <a:spAutoFit/>
              </a:bodyPr>
              <a:lstStyle/>
              <a:p>
                <a:endParaRPr lang="en-US" dirty="0"/>
              </a:p>
            </p:txBody>
          </p:sp>
          <p:pic>
            <p:nvPicPr>
              <p:cNvPr id="84" name="Picture 83">
                <a:extLst>
                  <a:ext uri="{FF2B5EF4-FFF2-40B4-BE49-F238E27FC236}">
                    <a16:creationId xmlns:a16="http://schemas.microsoft.com/office/drawing/2014/main" id="{5DE30705-9F89-F043-8499-3E403FB2973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9645078">
                <a:off x="6768660" y="1152922"/>
                <a:ext cx="997878" cy="941817"/>
              </a:xfrm>
              <a:prstGeom prst="rect">
                <a:avLst/>
              </a:prstGeom>
            </p:spPr>
          </p:pic>
        </p:grpSp>
        <p:grpSp>
          <p:nvGrpSpPr>
            <p:cNvPr id="4" name="Group 3">
              <a:extLst>
                <a:ext uri="{FF2B5EF4-FFF2-40B4-BE49-F238E27FC236}">
                  <a16:creationId xmlns:a16="http://schemas.microsoft.com/office/drawing/2014/main" id="{AE7B9151-3A2C-C147-8321-5E4DECC5B63A}"/>
                </a:ext>
              </a:extLst>
            </p:cNvPr>
            <p:cNvGrpSpPr/>
            <p:nvPr/>
          </p:nvGrpSpPr>
          <p:grpSpPr>
            <a:xfrm>
              <a:off x="1180275" y="23032"/>
              <a:ext cx="8869311" cy="1036173"/>
              <a:chOff x="1180275" y="23032"/>
              <a:chExt cx="8869311" cy="1036173"/>
            </a:xfrm>
          </p:grpSpPr>
          <p:pic>
            <p:nvPicPr>
              <p:cNvPr id="86" name="Picture 85">
                <a:extLst>
                  <a:ext uri="{FF2B5EF4-FFF2-40B4-BE49-F238E27FC236}">
                    <a16:creationId xmlns:a16="http://schemas.microsoft.com/office/drawing/2014/main" id="{2D33FFBC-4C92-E546-8867-A26064E76DF5}"/>
                  </a:ext>
                </a:extLst>
              </p:cNvPr>
              <p:cNvPicPr>
                <a:picLocks noChangeAspect="1"/>
              </p:cNvPicPr>
              <p:nvPr/>
            </p:nvPicPr>
            <p:blipFill>
              <a:blip r:embed="rId15" cstate="email">
                <a:extLst>
                  <a:ext uri="{BEBA8EAE-BF5A-486C-A8C5-ECC9F3942E4B}">
                    <a14:imgProps xmlns:a14="http://schemas.microsoft.com/office/drawing/2010/main">
                      <a14:imgLayer r:embed="rId16">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074779" y="127723"/>
                <a:ext cx="974807" cy="931482"/>
              </a:xfrm>
              <a:prstGeom prst="rect">
                <a:avLst/>
              </a:prstGeom>
            </p:spPr>
          </p:pic>
          <p:grpSp>
            <p:nvGrpSpPr>
              <p:cNvPr id="87" name="Group 86">
                <a:extLst>
                  <a:ext uri="{FF2B5EF4-FFF2-40B4-BE49-F238E27FC236}">
                    <a16:creationId xmlns:a16="http://schemas.microsoft.com/office/drawing/2014/main" id="{7827C9AC-92C9-E241-96F1-AF611F9A77A8}"/>
                  </a:ext>
                </a:extLst>
              </p:cNvPr>
              <p:cNvGrpSpPr/>
              <p:nvPr/>
            </p:nvGrpSpPr>
            <p:grpSpPr>
              <a:xfrm>
                <a:off x="1180275" y="23032"/>
                <a:ext cx="1624673" cy="982970"/>
                <a:chOff x="-2634174" y="-130191"/>
                <a:chExt cx="1804766" cy="1222391"/>
              </a:xfrm>
            </p:grpSpPr>
            <p:pic>
              <p:nvPicPr>
                <p:cNvPr id="88" name="Picture 87">
                  <a:extLst>
                    <a:ext uri="{FF2B5EF4-FFF2-40B4-BE49-F238E27FC236}">
                      <a16:creationId xmlns:a16="http://schemas.microsoft.com/office/drawing/2014/main" id="{8F0E1597-F22D-864A-B974-4C98BE8DF933}"/>
                    </a:ext>
                  </a:extLst>
                </p:cNvPr>
                <p:cNvPicPr>
                  <a:picLocks noChangeAspect="1"/>
                </p:cNvPicPr>
                <p:nvPr/>
              </p:nvPicPr>
              <p:blipFill>
                <a:blip r:embed="rId17" cstate="email">
                  <a:extLst>
                    <a:ext uri="{BEBA8EAE-BF5A-486C-A8C5-ECC9F3942E4B}">
                      <a14:imgProps xmlns:a14="http://schemas.microsoft.com/office/drawing/2010/main">
                        <a14:imgLayer r:embed="rId18">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0800000">
                  <a:off x="-1972408" y="0"/>
                  <a:ext cx="1143000" cy="1092200"/>
                </a:xfrm>
                <a:prstGeom prst="rect">
                  <a:avLst/>
                </a:prstGeom>
              </p:spPr>
            </p:pic>
            <p:pic>
              <p:nvPicPr>
                <p:cNvPr id="89" name="Picture 88">
                  <a:extLst>
                    <a:ext uri="{FF2B5EF4-FFF2-40B4-BE49-F238E27FC236}">
                      <a16:creationId xmlns:a16="http://schemas.microsoft.com/office/drawing/2014/main" id="{6DCAA46E-D62D-7444-94CA-A25627010DB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rot="16200000">
                  <a:off x="-2667383" y="-96982"/>
                  <a:ext cx="1182230" cy="1115812"/>
                </a:xfrm>
                <a:prstGeom prst="rect">
                  <a:avLst/>
                </a:prstGeom>
              </p:spPr>
            </p:pic>
          </p:grpSp>
        </p:grpSp>
      </p:grpSp>
      <p:pic>
        <p:nvPicPr>
          <p:cNvPr id="90" name="Picture 89">
            <a:extLst>
              <a:ext uri="{FF2B5EF4-FFF2-40B4-BE49-F238E27FC236}">
                <a16:creationId xmlns:a16="http://schemas.microsoft.com/office/drawing/2014/main" id="{3E113C00-1789-3243-9B6D-DCD3BA7A09F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10800000">
            <a:off x="9574247" y="91230"/>
            <a:ext cx="1082473" cy="1004468"/>
          </a:xfrm>
          <a:prstGeom prst="rect">
            <a:avLst/>
          </a:prstGeom>
        </p:spPr>
      </p:pic>
    </p:spTree>
    <p:extLst>
      <p:ext uri="{BB962C8B-B14F-4D97-AF65-F5344CB8AC3E}">
        <p14:creationId xmlns:p14="http://schemas.microsoft.com/office/powerpoint/2010/main" val="33711175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0F609E-EAAF-2A4C-B092-B7219F588FA0}"/>
              </a:ext>
            </a:extLst>
          </p:cNvPr>
          <p:cNvSpPr>
            <a:spLocks noGrp="1"/>
          </p:cNvSpPr>
          <p:nvPr>
            <p:ph type="title"/>
          </p:nvPr>
        </p:nvSpPr>
        <p:spPr>
          <a:xfrm>
            <a:off x="1272213" y="48072"/>
            <a:ext cx="10081585" cy="1325563"/>
          </a:xfrm>
        </p:spPr>
        <p:txBody>
          <a:bodyPr>
            <a:normAutofit/>
          </a:bodyPr>
          <a:lstStyle/>
          <a:p>
            <a:r>
              <a:rPr lang="en-US" b="1" dirty="0">
                <a:latin typeface="Gill Sans MT" panose="020B0502020104020203" pitchFamily="34" charset="77"/>
                <a:cs typeface="Calibri Light" panose="020F0302020204030204" pitchFamily="34" charset="0"/>
              </a:rPr>
              <a:t>HIV Cure is </a:t>
            </a:r>
            <a:r>
              <a:rPr lang="en-US" b="1" dirty="0">
                <a:solidFill>
                  <a:schemeClr val="accent2"/>
                </a:solidFill>
                <a:latin typeface="Gill Sans MT" panose="020B0502020104020203" pitchFamily="34" charset="77"/>
                <a:cs typeface="Calibri Light" panose="020F0302020204030204" pitchFamily="34" charset="0"/>
              </a:rPr>
              <a:t>Rare: </a:t>
            </a:r>
            <a:r>
              <a:rPr lang="en-US" b="1" dirty="0">
                <a:latin typeface="Gill Sans MT" panose="020B0502020104020203" pitchFamily="34" charset="77"/>
                <a:cs typeface="Calibri Light" panose="020F0302020204030204" pitchFamily="34" charset="0"/>
              </a:rPr>
              <a:t>Elimination and Durable ART-Free Suppression</a:t>
            </a:r>
            <a:endParaRPr lang="en-US" dirty="0">
              <a:latin typeface="Gill Sans MT" panose="020B0502020104020203" pitchFamily="34" charset="77"/>
            </a:endParaRPr>
          </a:p>
        </p:txBody>
      </p:sp>
      <p:sp>
        <p:nvSpPr>
          <p:cNvPr id="69" name="Text Placeholder 6">
            <a:extLst>
              <a:ext uri="{FF2B5EF4-FFF2-40B4-BE49-F238E27FC236}">
                <a16:creationId xmlns:a16="http://schemas.microsoft.com/office/drawing/2014/main" id="{8ED1D779-B83F-814A-A572-4DCEA80634A1}"/>
              </a:ext>
            </a:extLst>
          </p:cNvPr>
          <p:cNvSpPr txBox="1">
            <a:spLocks/>
          </p:cNvSpPr>
          <p:nvPr/>
        </p:nvSpPr>
        <p:spPr>
          <a:xfrm>
            <a:off x="-184443" y="6284914"/>
            <a:ext cx="10989733" cy="340783"/>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6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err="1">
                <a:solidFill>
                  <a:schemeClr val="bg1">
                    <a:lumMod val="50000"/>
                  </a:schemeClr>
                </a:solidFill>
                <a:cs typeface="Calibri Light" panose="020F0302020204030204" pitchFamily="34" charset="0"/>
              </a:rPr>
              <a:t>Hutter</a:t>
            </a:r>
            <a:r>
              <a:rPr lang="en-AU" dirty="0">
                <a:solidFill>
                  <a:schemeClr val="bg1">
                    <a:lumMod val="50000"/>
                  </a:schemeClr>
                </a:solidFill>
                <a:cs typeface="Calibri Light" panose="020F0302020204030204" pitchFamily="34" charset="0"/>
              </a:rPr>
              <a:t> et al., N </a:t>
            </a:r>
            <a:r>
              <a:rPr lang="en-AU" dirty="0" err="1">
                <a:solidFill>
                  <a:schemeClr val="bg1">
                    <a:lumMod val="50000"/>
                  </a:schemeClr>
                </a:solidFill>
                <a:cs typeface="Calibri Light" panose="020F0302020204030204" pitchFamily="34" charset="0"/>
              </a:rPr>
              <a:t>Engl</a:t>
            </a:r>
            <a:r>
              <a:rPr lang="en-AU" dirty="0">
                <a:solidFill>
                  <a:schemeClr val="bg1">
                    <a:lumMod val="50000"/>
                  </a:schemeClr>
                </a:solidFill>
                <a:cs typeface="Calibri Light" panose="020F0302020204030204" pitchFamily="34" charset="0"/>
              </a:rPr>
              <a:t> J Med 2010; Gupta et al., Nature 2019; Gupta et al, Lancet HIV 2019; Jiang et al., Nature 2020</a:t>
            </a:r>
            <a:endParaRPr lang="en-CH" dirty="0">
              <a:solidFill>
                <a:schemeClr val="bg1">
                  <a:lumMod val="50000"/>
                </a:schemeClr>
              </a:solidFill>
              <a:cs typeface="Calibri Light" panose="020F0302020204030204" pitchFamily="34" charset="0"/>
            </a:endParaRPr>
          </a:p>
        </p:txBody>
      </p:sp>
      <p:sp>
        <p:nvSpPr>
          <p:cNvPr id="70" name="TextBox 69">
            <a:extLst>
              <a:ext uri="{FF2B5EF4-FFF2-40B4-BE49-F238E27FC236}">
                <a16:creationId xmlns:a16="http://schemas.microsoft.com/office/drawing/2014/main" id="{C865BF58-1DDB-2349-B8EE-D7AE4E6D4246}"/>
              </a:ext>
            </a:extLst>
          </p:cNvPr>
          <p:cNvSpPr txBox="1"/>
          <p:nvPr/>
        </p:nvSpPr>
        <p:spPr>
          <a:xfrm>
            <a:off x="7257600" y="6535214"/>
            <a:ext cx="3547690" cy="246221"/>
          </a:xfrm>
          <a:prstGeom prst="rect">
            <a:avLst/>
          </a:prstGeom>
          <a:noFill/>
        </p:spPr>
        <p:txBody>
          <a:bodyPr wrap="square" rtlCol="0">
            <a:spAutoFit/>
          </a:bodyPr>
          <a:lstStyle/>
          <a:p>
            <a:pPr algn="r"/>
            <a:r>
              <a:rPr lang="en-US" sz="1000" dirty="0">
                <a:solidFill>
                  <a:schemeClr val="bg1">
                    <a:lumMod val="50000"/>
                  </a:schemeClr>
                </a:solidFill>
                <a:latin typeface="Gill Sans MT" panose="020B0502020104020203" pitchFamily="34" charset="77"/>
                <a:cs typeface="Calibri Light" panose="020F0302020204030204" pitchFamily="34" charset="0"/>
              </a:rPr>
              <a:t>SLIDE CREDIT: Sharon Lewin, Singapore AIDS Conference 2020 </a:t>
            </a:r>
          </a:p>
        </p:txBody>
      </p:sp>
      <p:grpSp>
        <p:nvGrpSpPr>
          <p:cNvPr id="157" name="Group 156">
            <a:extLst>
              <a:ext uri="{FF2B5EF4-FFF2-40B4-BE49-F238E27FC236}">
                <a16:creationId xmlns:a16="http://schemas.microsoft.com/office/drawing/2014/main" id="{69D3D762-6AA9-374B-94BB-C43BC7915170}"/>
              </a:ext>
            </a:extLst>
          </p:cNvPr>
          <p:cNvGrpSpPr/>
          <p:nvPr/>
        </p:nvGrpSpPr>
        <p:grpSpPr>
          <a:xfrm>
            <a:off x="84589" y="3780053"/>
            <a:ext cx="10958401" cy="253839"/>
            <a:chOff x="512670" y="3337977"/>
            <a:chExt cx="8196061" cy="182043"/>
          </a:xfrm>
        </p:grpSpPr>
        <p:cxnSp>
          <p:nvCxnSpPr>
            <p:cNvPr id="158" name="Straight Arrow Connector 157">
              <a:extLst>
                <a:ext uri="{FF2B5EF4-FFF2-40B4-BE49-F238E27FC236}">
                  <a16:creationId xmlns:a16="http://schemas.microsoft.com/office/drawing/2014/main" id="{66E0B4A0-C20A-5C4D-B7C1-EA4024D179F6}"/>
                </a:ext>
              </a:extLst>
            </p:cNvPr>
            <p:cNvCxnSpPr>
              <a:cxnSpLocks/>
            </p:cNvCxnSpPr>
            <p:nvPr/>
          </p:nvCxnSpPr>
          <p:spPr>
            <a:xfrm>
              <a:off x="512670" y="3429000"/>
              <a:ext cx="8118662" cy="0"/>
            </a:xfrm>
            <a:prstGeom prst="straightConnector1">
              <a:avLst/>
            </a:prstGeom>
            <a:ln w="57150">
              <a:solidFill>
                <a:srgbClr val="7030A0"/>
              </a:solidFill>
              <a:tailEnd type="none"/>
            </a:ln>
          </p:spPr>
          <p:style>
            <a:lnRef idx="1">
              <a:schemeClr val="accent1"/>
            </a:lnRef>
            <a:fillRef idx="0">
              <a:schemeClr val="accent1"/>
            </a:fillRef>
            <a:effectRef idx="0">
              <a:schemeClr val="accent1"/>
            </a:effectRef>
            <a:fontRef idx="minor">
              <a:schemeClr val="tx1"/>
            </a:fontRef>
          </p:style>
        </p:cxnSp>
        <p:sp>
          <p:nvSpPr>
            <p:cNvPr id="159" name="Isosceles Triangle 18">
              <a:extLst>
                <a:ext uri="{FF2B5EF4-FFF2-40B4-BE49-F238E27FC236}">
                  <a16:creationId xmlns:a16="http://schemas.microsoft.com/office/drawing/2014/main" id="{95B82526-AB22-0E4E-B320-5EE2F6576308}"/>
                </a:ext>
              </a:extLst>
            </p:cNvPr>
            <p:cNvSpPr/>
            <p:nvPr/>
          </p:nvSpPr>
          <p:spPr>
            <a:xfrm rot="5400000">
              <a:off x="8483510" y="3294800"/>
              <a:ext cx="182043" cy="268398"/>
            </a:xfrm>
            <a:prstGeom prst="triangle">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grpSp>
        <p:nvGrpSpPr>
          <p:cNvPr id="7" name="Group 6">
            <a:extLst>
              <a:ext uri="{FF2B5EF4-FFF2-40B4-BE49-F238E27FC236}">
                <a16:creationId xmlns:a16="http://schemas.microsoft.com/office/drawing/2014/main" id="{ED535475-3696-214F-811A-8981F6CE560C}"/>
              </a:ext>
            </a:extLst>
          </p:cNvPr>
          <p:cNvGrpSpPr/>
          <p:nvPr/>
        </p:nvGrpSpPr>
        <p:grpSpPr>
          <a:xfrm>
            <a:off x="810548" y="3726356"/>
            <a:ext cx="4111164" cy="2423062"/>
            <a:chOff x="1478686" y="3726662"/>
            <a:chExt cx="4111164" cy="2423062"/>
          </a:xfrm>
        </p:grpSpPr>
        <p:pic>
          <p:nvPicPr>
            <p:cNvPr id="135" name="Picture 134">
              <a:extLst>
                <a:ext uri="{FF2B5EF4-FFF2-40B4-BE49-F238E27FC236}">
                  <a16:creationId xmlns:a16="http://schemas.microsoft.com/office/drawing/2014/main" id="{7B424CB8-87FA-F94F-A9AB-80B26192E5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3836" y="4169561"/>
              <a:ext cx="2653996" cy="1735160"/>
            </a:xfrm>
            <a:prstGeom prst="rect">
              <a:avLst/>
            </a:prstGeom>
          </p:spPr>
        </p:pic>
        <p:grpSp>
          <p:nvGrpSpPr>
            <p:cNvPr id="160" name="Group 159">
              <a:extLst>
                <a:ext uri="{FF2B5EF4-FFF2-40B4-BE49-F238E27FC236}">
                  <a16:creationId xmlns:a16="http://schemas.microsoft.com/office/drawing/2014/main" id="{D19AC75F-3676-4247-BBE8-1C2CC7D7DCE0}"/>
                </a:ext>
              </a:extLst>
            </p:cNvPr>
            <p:cNvGrpSpPr/>
            <p:nvPr/>
          </p:nvGrpSpPr>
          <p:grpSpPr>
            <a:xfrm>
              <a:off x="1478686" y="3726662"/>
              <a:ext cx="4111164" cy="2423062"/>
              <a:chOff x="1791020" y="3297532"/>
              <a:chExt cx="4111164" cy="2423062"/>
            </a:xfrm>
          </p:grpSpPr>
          <p:sp>
            <p:nvSpPr>
              <p:cNvPr id="161" name="Teardrop 160">
                <a:extLst>
                  <a:ext uri="{FF2B5EF4-FFF2-40B4-BE49-F238E27FC236}">
                    <a16:creationId xmlns:a16="http://schemas.microsoft.com/office/drawing/2014/main" id="{F6321801-EA36-764D-A623-D69321E2168B}"/>
                  </a:ext>
                </a:extLst>
              </p:cNvPr>
              <p:cNvSpPr/>
              <p:nvPr/>
            </p:nvSpPr>
            <p:spPr>
              <a:xfrm rot="2700000" flipV="1">
                <a:off x="2093960" y="3297555"/>
                <a:ext cx="285750" cy="285704"/>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2" name="Straight Connector 161">
                <a:extLst>
                  <a:ext uri="{FF2B5EF4-FFF2-40B4-BE49-F238E27FC236}">
                    <a16:creationId xmlns:a16="http://schemas.microsoft.com/office/drawing/2014/main" id="{98958814-CBDD-3745-BE72-D071AB0EB2B4}"/>
                  </a:ext>
                </a:extLst>
              </p:cNvPr>
              <p:cNvCxnSpPr>
                <a:cxnSpLocks/>
              </p:cNvCxnSpPr>
              <p:nvPr/>
            </p:nvCxnSpPr>
            <p:spPr>
              <a:xfrm>
                <a:off x="2236835" y="3297554"/>
                <a:ext cx="0" cy="242303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 name="Arrow: Pentagon 93">
                <a:extLst>
                  <a:ext uri="{FF2B5EF4-FFF2-40B4-BE49-F238E27FC236}">
                    <a16:creationId xmlns:a16="http://schemas.microsoft.com/office/drawing/2014/main" id="{432D28AB-07E3-DF43-B322-F220F327F56C}"/>
                  </a:ext>
                </a:extLst>
              </p:cNvPr>
              <p:cNvSpPr/>
              <p:nvPr/>
            </p:nvSpPr>
            <p:spPr>
              <a:xfrm>
                <a:off x="2236834" y="5392652"/>
                <a:ext cx="3262968" cy="32794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TIMOTHY RAY BROWN</a:t>
                </a:r>
              </a:p>
            </p:txBody>
          </p:sp>
          <p:sp>
            <p:nvSpPr>
              <p:cNvPr id="164" name="TextBox 163">
                <a:extLst>
                  <a:ext uri="{FF2B5EF4-FFF2-40B4-BE49-F238E27FC236}">
                    <a16:creationId xmlns:a16="http://schemas.microsoft.com/office/drawing/2014/main" id="{777F0862-F01F-B548-8F37-17DE948339F8}"/>
                  </a:ext>
                </a:extLst>
              </p:cNvPr>
              <p:cNvSpPr txBox="1"/>
              <p:nvPr/>
            </p:nvSpPr>
            <p:spPr>
              <a:xfrm>
                <a:off x="5030379" y="4182991"/>
                <a:ext cx="871805" cy="923330"/>
              </a:xfrm>
              <a:prstGeom prst="rect">
                <a:avLst/>
              </a:prstGeom>
              <a:noFill/>
            </p:spPr>
            <p:txBody>
              <a:bodyPr wrap="square" lIns="0" rIns="0" rtlCol="0" anchor="t">
                <a:spAutoFit/>
              </a:bodyPr>
              <a:lstStyle/>
              <a:p>
                <a:pPr algn="just"/>
                <a:r>
                  <a:rPr lang="en-US" dirty="0">
                    <a:solidFill>
                      <a:schemeClr val="tx1">
                        <a:lumMod val="65000"/>
                        <a:lumOff val="35000"/>
                      </a:schemeClr>
                    </a:solidFill>
                  </a:rPr>
                  <a:t>THE</a:t>
                </a:r>
              </a:p>
              <a:p>
                <a:pPr algn="just"/>
                <a:r>
                  <a:rPr lang="en-US" dirty="0">
                    <a:solidFill>
                      <a:schemeClr val="tx1">
                        <a:lumMod val="65000"/>
                        <a:lumOff val="35000"/>
                      </a:schemeClr>
                    </a:solidFill>
                  </a:rPr>
                  <a:t>BERLIN</a:t>
                </a:r>
              </a:p>
              <a:p>
                <a:pPr algn="just"/>
                <a:r>
                  <a:rPr lang="en-US" dirty="0">
                    <a:solidFill>
                      <a:schemeClr val="tx1">
                        <a:lumMod val="65000"/>
                        <a:lumOff val="35000"/>
                      </a:schemeClr>
                    </a:solidFill>
                  </a:rPr>
                  <a:t>PATIENT</a:t>
                </a:r>
              </a:p>
            </p:txBody>
          </p:sp>
          <p:sp>
            <p:nvSpPr>
              <p:cNvPr id="165" name="TextBox 164">
                <a:extLst>
                  <a:ext uri="{FF2B5EF4-FFF2-40B4-BE49-F238E27FC236}">
                    <a16:creationId xmlns:a16="http://schemas.microsoft.com/office/drawing/2014/main" id="{9D9398E6-AC12-2F4D-9E08-FF9A2BED6265}"/>
                  </a:ext>
                </a:extLst>
              </p:cNvPr>
              <p:cNvSpPr txBox="1"/>
              <p:nvPr/>
            </p:nvSpPr>
            <p:spPr>
              <a:xfrm rot="16200000">
                <a:off x="1618537" y="4420702"/>
                <a:ext cx="806631" cy="461665"/>
              </a:xfrm>
              <a:prstGeom prst="rect">
                <a:avLst/>
              </a:prstGeom>
              <a:noFill/>
            </p:spPr>
            <p:txBody>
              <a:bodyPr wrap="none" rtlCol="0">
                <a:spAutoFit/>
              </a:bodyPr>
              <a:lstStyle/>
              <a:p>
                <a:pPr algn="ctr"/>
                <a:r>
                  <a:rPr lang="en-US" sz="2400" b="1" dirty="0"/>
                  <a:t>2009</a:t>
                </a:r>
              </a:p>
            </p:txBody>
          </p:sp>
        </p:grpSp>
      </p:grpSp>
      <p:grpSp>
        <p:nvGrpSpPr>
          <p:cNvPr id="8" name="Group 7">
            <a:extLst>
              <a:ext uri="{FF2B5EF4-FFF2-40B4-BE49-F238E27FC236}">
                <a16:creationId xmlns:a16="http://schemas.microsoft.com/office/drawing/2014/main" id="{7F7993C4-80EA-EF41-B4AF-F9D711626BFD}"/>
              </a:ext>
            </a:extLst>
          </p:cNvPr>
          <p:cNvGrpSpPr/>
          <p:nvPr/>
        </p:nvGrpSpPr>
        <p:grpSpPr>
          <a:xfrm>
            <a:off x="6313005" y="3746949"/>
            <a:ext cx="4009633" cy="2423062"/>
            <a:chOff x="6715362" y="3772558"/>
            <a:chExt cx="4009633" cy="2423062"/>
          </a:xfrm>
        </p:grpSpPr>
        <p:pic>
          <p:nvPicPr>
            <p:cNvPr id="147" name="Picture 146" descr="A person wearing a suit and tie&#10;&#10;Description automatically generated">
              <a:extLst>
                <a:ext uri="{FF2B5EF4-FFF2-40B4-BE49-F238E27FC236}">
                  <a16:creationId xmlns:a16="http://schemas.microsoft.com/office/drawing/2014/main" id="{2C070093-467C-E547-8944-3015376819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07" r="12693"/>
            <a:stretch/>
          </p:blipFill>
          <p:spPr>
            <a:xfrm>
              <a:off x="7159853" y="4140779"/>
              <a:ext cx="2450956" cy="1706984"/>
            </a:xfrm>
            <a:prstGeom prst="rect">
              <a:avLst/>
            </a:prstGeom>
          </p:spPr>
        </p:pic>
        <p:grpSp>
          <p:nvGrpSpPr>
            <p:cNvPr id="166" name="Group 165">
              <a:extLst>
                <a:ext uri="{FF2B5EF4-FFF2-40B4-BE49-F238E27FC236}">
                  <a16:creationId xmlns:a16="http://schemas.microsoft.com/office/drawing/2014/main" id="{4BD7974D-AC99-9147-B18F-E1D950792647}"/>
                </a:ext>
              </a:extLst>
            </p:cNvPr>
            <p:cNvGrpSpPr/>
            <p:nvPr/>
          </p:nvGrpSpPr>
          <p:grpSpPr>
            <a:xfrm>
              <a:off x="6715362" y="3772558"/>
              <a:ext cx="4009633" cy="2423062"/>
              <a:chOff x="4730255" y="3297532"/>
              <a:chExt cx="4009633" cy="2423062"/>
            </a:xfrm>
          </p:grpSpPr>
          <p:sp>
            <p:nvSpPr>
              <p:cNvPr id="167" name="Teardrop 166">
                <a:extLst>
                  <a:ext uri="{FF2B5EF4-FFF2-40B4-BE49-F238E27FC236}">
                    <a16:creationId xmlns:a16="http://schemas.microsoft.com/office/drawing/2014/main" id="{94F6BD36-900F-6D4A-9A67-61477309843C}"/>
                  </a:ext>
                </a:extLst>
              </p:cNvPr>
              <p:cNvSpPr/>
              <p:nvPr/>
            </p:nvSpPr>
            <p:spPr>
              <a:xfrm rot="2700000" flipV="1">
                <a:off x="5024579" y="3297555"/>
                <a:ext cx="285750" cy="285704"/>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8" name="Straight Connector 167">
                <a:extLst>
                  <a:ext uri="{FF2B5EF4-FFF2-40B4-BE49-F238E27FC236}">
                    <a16:creationId xmlns:a16="http://schemas.microsoft.com/office/drawing/2014/main" id="{2C2473A1-2835-704E-8B4C-B1515F5BD3B7}"/>
                  </a:ext>
                </a:extLst>
              </p:cNvPr>
              <p:cNvCxnSpPr>
                <a:cxnSpLocks/>
              </p:cNvCxnSpPr>
              <p:nvPr/>
            </p:nvCxnSpPr>
            <p:spPr>
              <a:xfrm>
                <a:off x="5167454" y="3297554"/>
                <a:ext cx="0" cy="242303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9" name="Arrow: Pentagon 90">
                <a:extLst>
                  <a:ext uri="{FF2B5EF4-FFF2-40B4-BE49-F238E27FC236}">
                    <a16:creationId xmlns:a16="http://schemas.microsoft.com/office/drawing/2014/main" id="{CFC02E11-28A6-BC47-87BE-AC415B78C41E}"/>
                  </a:ext>
                </a:extLst>
              </p:cNvPr>
              <p:cNvSpPr/>
              <p:nvPr/>
            </p:nvSpPr>
            <p:spPr>
              <a:xfrm>
                <a:off x="5167453" y="5327572"/>
                <a:ext cx="2825768" cy="393022"/>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ADAM CASTILLEJO</a:t>
                </a:r>
              </a:p>
            </p:txBody>
          </p:sp>
          <p:sp>
            <p:nvSpPr>
              <p:cNvPr id="170" name="TextBox 169">
                <a:extLst>
                  <a:ext uri="{FF2B5EF4-FFF2-40B4-BE49-F238E27FC236}">
                    <a16:creationId xmlns:a16="http://schemas.microsoft.com/office/drawing/2014/main" id="{05E46761-0298-2749-B8A9-F53325BBB1A9}"/>
                  </a:ext>
                </a:extLst>
              </p:cNvPr>
              <p:cNvSpPr txBox="1"/>
              <p:nvPr/>
            </p:nvSpPr>
            <p:spPr>
              <a:xfrm>
                <a:off x="7756650" y="4190840"/>
                <a:ext cx="983238" cy="923330"/>
              </a:xfrm>
              <a:prstGeom prst="rect">
                <a:avLst/>
              </a:prstGeom>
              <a:noFill/>
            </p:spPr>
            <p:txBody>
              <a:bodyPr wrap="square" lIns="0" rIns="0" rtlCol="0" anchor="t">
                <a:spAutoFit/>
              </a:bodyPr>
              <a:lstStyle/>
              <a:p>
                <a:pPr algn="just"/>
                <a:r>
                  <a:rPr lang="en-US" dirty="0">
                    <a:solidFill>
                      <a:schemeClr val="tx1">
                        <a:lumMod val="65000"/>
                        <a:lumOff val="35000"/>
                      </a:schemeClr>
                    </a:solidFill>
                  </a:rPr>
                  <a:t>THE</a:t>
                </a:r>
              </a:p>
              <a:p>
                <a:r>
                  <a:rPr lang="en-US" dirty="0">
                    <a:solidFill>
                      <a:schemeClr val="tx1">
                        <a:lumMod val="65000"/>
                        <a:lumOff val="35000"/>
                      </a:schemeClr>
                    </a:solidFill>
                  </a:rPr>
                  <a:t>LONDON</a:t>
                </a:r>
                <a:br>
                  <a:rPr lang="en-US" dirty="0">
                    <a:solidFill>
                      <a:schemeClr val="tx1">
                        <a:lumMod val="65000"/>
                        <a:lumOff val="35000"/>
                      </a:schemeClr>
                    </a:solidFill>
                  </a:rPr>
                </a:br>
                <a:r>
                  <a:rPr lang="en-US" dirty="0">
                    <a:solidFill>
                      <a:schemeClr val="tx1">
                        <a:lumMod val="65000"/>
                        <a:lumOff val="35000"/>
                      </a:schemeClr>
                    </a:solidFill>
                  </a:rPr>
                  <a:t>PATIENT</a:t>
                </a:r>
              </a:p>
            </p:txBody>
          </p:sp>
          <p:sp>
            <p:nvSpPr>
              <p:cNvPr id="171" name="TextBox 170">
                <a:extLst>
                  <a:ext uri="{FF2B5EF4-FFF2-40B4-BE49-F238E27FC236}">
                    <a16:creationId xmlns:a16="http://schemas.microsoft.com/office/drawing/2014/main" id="{37B774B5-1BB2-5A4C-9D87-2DB9A040D943}"/>
                  </a:ext>
                </a:extLst>
              </p:cNvPr>
              <p:cNvSpPr txBox="1"/>
              <p:nvPr/>
            </p:nvSpPr>
            <p:spPr>
              <a:xfrm rot="16200000">
                <a:off x="4557772" y="4526093"/>
                <a:ext cx="806632" cy="461665"/>
              </a:xfrm>
              <a:prstGeom prst="rect">
                <a:avLst/>
              </a:prstGeom>
              <a:noFill/>
            </p:spPr>
            <p:txBody>
              <a:bodyPr wrap="none" rtlCol="0">
                <a:spAutoFit/>
              </a:bodyPr>
              <a:lstStyle/>
              <a:p>
                <a:pPr algn="ctr"/>
                <a:r>
                  <a:rPr lang="en-US" sz="2400" b="1" dirty="0"/>
                  <a:t>2019</a:t>
                </a:r>
              </a:p>
            </p:txBody>
          </p:sp>
        </p:grpSp>
      </p:grpSp>
      <p:grpSp>
        <p:nvGrpSpPr>
          <p:cNvPr id="11" name="Group 10">
            <a:extLst>
              <a:ext uri="{FF2B5EF4-FFF2-40B4-BE49-F238E27FC236}">
                <a16:creationId xmlns:a16="http://schemas.microsoft.com/office/drawing/2014/main" id="{94057203-EFF3-E34C-B1B0-8EC9D004BE1A}"/>
              </a:ext>
            </a:extLst>
          </p:cNvPr>
          <p:cNvGrpSpPr/>
          <p:nvPr/>
        </p:nvGrpSpPr>
        <p:grpSpPr>
          <a:xfrm>
            <a:off x="1951631" y="1572943"/>
            <a:ext cx="3957122" cy="2440574"/>
            <a:chOff x="2762035" y="1602354"/>
            <a:chExt cx="3957122" cy="2440574"/>
          </a:xfrm>
        </p:grpSpPr>
        <p:sp>
          <p:nvSpPr>
            <p:cNvPr id="173" name="Teardrop 172">
              <a:extLst>
                <a:ext uri="{FF2B5EF4-FFF2-40B4-BE49-F238E27FC236}">
                  <a16:creationId xmlns:a16="http://schemas.microsoft.com/office/drawing/2014/main" id="{A875160B-CAFA-904B-BB7D-EA6F00FD059A}"/>
                </a:ext>
              </a:extLst>
            </p:cNvPr>
            <p:cNvSpPr/>
            <p:nvPr/>
          </p:nvSpPr>
          <p:spPr>
            <a:xfrm rot="18900000">
              <a:off x="3060666" y="3757178"/>
              <a:ext cx="285750" cy="285750"/>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31" name="Google Shape;737;p5">
              <a:extLst>
                <a:ext uri="{FF2B5EF4-FFF2-40B4-BE49-F238E27FC236}">
                  <a16:creationId xmlns:a16="http://schemas.microsoft.com/office/drawing/2014/main" id="{A6744216-0E5C-634F-9A3B-E35AD7209FFD}"/>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217734" y="1966004"/>
              <a:ext cx="1307217" cy="1618532"/>
            </a:xfrm>
            <a:prstGeom prst="rect">
              <a:avLst/>
            </a:prstGeom>
            <a:noFill/>
            <a:ln>
              <a:noFill/>
            </a:ln>
          </p:spPr>
        </p:pic>
        <p:cxnSp>
          <p:nvCxnSpPr>
            <p:cNvPr id="174" name="Straight Connector 173">
              <a:extLst>
                <a:ext uri="{FF2B5EF4-FFF2-40B4-BE49-F238E27FC236}">
                  <a16:creationId xmlns:a16="http://schemas.microsoft.com/office/drawing/2014/main" id="{CADE9740-B18A-D048-A369-79D8B648BC37}"/>
                </a:ext>
              </a:extLst>
            </p:cNvPr>
            <p:cNvCxnSpPr>
              <a:cxnSpLocks/>
            </p:cNvCxnSpPr>
            <p:nvPr/>
          </p:nvCxnSpPr>
          <p:spPr>
            <a:xfrm flipV="1">
              <a:off x="3203541" y="1602354"/>
              <a:ext cx="0" cy="244057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5" name="Arrow: Pentagon 80">
              <a:extLst>
                <a:ext uri="{FF2B5EF4-FFF2-40B4-BE49-F238E27FC236}">
                  <a16:creationId xmlns:a16="http://schemas.microsoft.com/office/drawing/2014/main" id="{50557C5F-A923-D74C-8759-B2E2064401EB}"/>
                </a:ext>
              </a:extLst>
            </p:cNvPr>
            <p:cNvSpPr/>
            <p:nvPr/>
          </p:nvSpPr>
          <p:spPr>
            <a:xfrm>
              <a:off x="3188900" y="1615649"/>
              <a:ext cx="3530257" cy="34783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VISCONTI/SPARTAC/CHAMP</a:t>
              </a:r>
            </a:p>
          </p:txBody>
        </p:sp>
        <p:sp>
          <p:nvSpPr>
            <p:cNvPr id="176" name="TextBox 175">
              <a:extLst>
                <a:ext uri="{FF2B5EF4-FFF2-40B4-BE49-F238E27FC236}">
                  <a16:creationId xmlns:a16="http://schemas.microsoft.com/office/drawing/2014/main" id="{1701A2CB-7D23-F44E-83CC-27DB76D98A3F}"/>
                </a:ext>
              </a:extLst>
            </p:cNvPr>
            <p:cNvSpPr txBox="1"/>
            <p:nvPr/>
          </p:nvSpPr>
          <p:spPr>
            <a:xfrm>
              <a:off x="4649223" y="2334903"/>
              <a:ext cx="1283312" cy="923330"/>
            </a:xfrm>
            <a:prstGeom prst="rect">
              <a:avLst/>
            </a:prstGeom>
            <a:noFill/>
          </p:spPr>
          <p:txBody>
            <a:bodyPr wrap="square" lIns="0" rIns="0" rtlCol="0" anchor="t">
              <a:spAutoFit/>
            </a:bodyPr>
            <a:lstStyle/>
            <a:p>
              <a:pPr algn="just"/>
              <a:r>
                <a:rPr lang="en-US" dirty="0">
                  <a:solidFill>
                    <a:schemeClr val="tx1">
                      <a:lumMod val="65000"/>
                      <a:lumOff val="35000"/>
                    </a:schemeClr>
                  </a:solidFill>
                </a:rPr>
                <a:t>POST</a:t>
              </a:r>
            </a:p>
            <a:p>
              <a:pPr algn="just"/>
              <a:r>
                <a:rPr lang="en-US" dirty="0">
                  <a:solidFill>
                    <a:schemeClr val="tx1">
                      <a:lumMod val="65000"/>
                      <a:lumOff val="35000"/>
                    </a:schemeClr>
                  </a:solidFill>
                </a:rPr>
                <a:t>TREATMENT</a:t>
              </a:r>
            </a:p>
            <a:p>
              <a:pPr algn="just"/>
              <a:r>
                <a:rPr lang="en-US" dirty="0">
                  <a:solidFill>
                    <a:schemeClr val="tx1">
                      <a:lumMod val="65000"/>
                      <a:lumOff val="35000"/>
                    </a:schemeClr>
                  </a:solidFill>
                </a:rPr>
                <a:t>CONTROL</a:t>
              </a:r>
            </a:p>
          </p:txBody>
        </p:sp>
        <p:sp>
          <p:nvSpPr>
            <p:cNvPr id="177" name="TextBox 176">
              <a:extLst>
                <a:ext uri="{FF2B5EF4-FFF2-40B4-BE49-F238E27FC236}">
                  <a16:creationId xmlns:a16="http://schemas.microsoft.com/office/drawing/2014/main" id="{DCCFB11F-D575-7045-8C0E-9C53F4D7A109}"/>
                </a:ext>
              </a:extLst>
            </p:cNvPr>
            <p:cNvSpPr txBox="1"/>
            <p:nvPr/>
          </p:nvSpPr>
          <p:spPr>
            <a:xfrm rot="16200000">
              <a:off x="2589552" y="2317706"/>
              <a:ext cx="806631" cy="461665"/>
            </a:xfrm>
            <a:prstGeom prst="rect">
              <a:avLst/>
            </a:prstGeom>
            <a:noFill/>
          </p:spPr>
          <p:txBody>
            <a:bodyPr wrap="none" rtlCol="0">
              <a:spAutoFit/>
            </a:bodyPr>
            <a:lstStyle/>
            <a:p>
              <a:pPr algn="ctr"/>
              <a:r>
                <a:rPr lang="en-US" sz="2400" b="1" dirty="0"/>
                <a:t>2010</a:t>
              </a:r>
            </a:p>
          </p:txBody>
        </p:sp>
      </p:grpSp>
      <p:grpSp>
        <p:nvGrpSpPr>
          <p:cNvPr id="9" name="Group 8">
            <a:extLst>
              <a:ext uri="{FF2B5EF4-FFF2-40B4-BE49-F238E27FC236}">
                <a16:creationId xmlns:a16="http://schemas.microsoft.com/office/drawing/2014/main" id="{BC6748FF-AF8C-2A48-ADCD-F0761132A8EA}"/>
              </a:ext>
            </a:extLst>
          </p:cNvPr>
          <p:cNvGrpSpPr/>
          <p:nvPr/>
        </p:nvGrpSpPr>
        <p:grpSpPr>
          <a:xfrm>
            <a:off x="7458321" y="1586238"/>
            <a:ext cx="3584669" cy="2440574"/>
            <a:chOff x="7888633" y="1602354"/>
            <a:chExt cx="3584669" cy="2440574"/>
          </a:xfrm>
        </p:grpSpPr>
        <p:pic>
          <p:nvPicPr>
            <p:cNvPr id="71" name="Picture 70" descr="A picture containing tree, outdoor&#10;&#10;Description automatically generated">
              <a:extLst>
                <a:ext uri="{FF2B5EF4-FFF2-40B4-BE49-F238E27FC236}">
                  <a16:creationId xmlns:a16="http://schemas.microsoft.com/office/drawing/2014/main" id="{D9A08075-D232-DD4A-BEE0-D61026C4DF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7661" y="2017259"/>
              <a:ext cx="1897167" cy="1099856"/>
            </a:xfrm>
            <a:prstGeom prst="rect">
              <a:avLst/>
            </a:prstGeom>
            <a:effectLst>
              <a:outerShdw blurRad="50800" dist="38100" dir="2700000" algn="tl" rotWithShape="0">
                <a:prstClr val="black">
                  <a:alpha val="40000"/>
                </a:prstClr>
              </a:outerShdw>
            </a:effectLst>
          </p:spPr>
        </p:pic>
        <p:grpSp>
          <p:nvGrpSpPr>
            <p:cNvPr id="178" name="Group 177">
              <a:extLst>
                <a:ext uri="{FF2B5EF4-FFF2-40B4-BE49-F238E27FC236}">
                  <a16:creationId xmlns:a16="http://schemas.microsoft.com/office/drawing/2014/main" id="{8A0C5B0F-81C5-A144-8F8F-34E7C45783BF}"/>
                </a:ext>
              </a:extLst>
            </p:cNvPr>
            <p:cNvGrpSpPr/>
            <p:nvPr/>
          </p:nvGrpSpPr>
          <p:grpSpPr>
            <a:xfrm>
              <a:off x="7888633" y="1602354"/>
              <a:ext cx="3584669" cy="2440574"/>
              <a:chOff x="6199874" y="1131300"/>
              <a:chExt cx="3584669" cy="2440574"/>
            </a:xfrm>
          </p:grpSpPr>
          <p:cxnSp>
            <p:nvCxnSpPr>
              <p:cNvPr id="179" name="Straight Connector 178">
                <a:extLst>
                  <a:ext uri="{FF2B5EF4-FFF2-40B4-BE49-F238E27FC236}">
                    <a16:creationId xmlns:a16="http://schemas.microsoft.com/office/drawing/2014/main" id="{592D7DEC-459D-464A-8CD8-5176D0182F88}"/>
                  </a:ext>
                </a:extLst>
              </p:cNvPr>
              <p:cNvCxnSpPr>
                <a:cxnSpLocks/>
              </p:cNvCxnSpPr>
              <p:nvPr/>
            </p:nvCxnSpPr>
            <p:spPr>
              <a:xfrm flipV="1">
                <a:off x="6632764" y="1131300"/>
                <a:ext cx="0" cy="244057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9D24E669-6465-6145-A088-ED4A8CD6EE5F}"/>
                  </a:ext>
                </a:extLst>
              </p:cNvPr>
              <p:cNvGrpSpPr/>
              <p:nvPr/>
            </p:nvGrpSpPr>
            <p:grpSpPr>
              <a:xfrm>
                <a:off x="6199874" y="1154857"/>
                <a:ext cx="3584669" cy="2417017"/>
                <a:chOff x="6199874" y="1154857"/>
                <a:chExt cx="3584669" cy="2417017"/>
              </a:xfrm>
            </p:grpSpPr>
            <p:sp>
              <p:nvSpPr>
                <p:cNvPr id="181" name="Teardrop 180">
                  <a:extLst>
                    <a:ext uri="{FF2B5EF4-FFF2-40B4-BE49-F238E27FC236}">
                      <a16:creationId xmlns:a16="http://schemas.microsoft.com/office/drawing/2014/main" id="{2C8AA7DF-D9A0-8043-823A-85CE6AC7A56B}"/>
                    </a:ext>
                  </a:extLst>
                </p:cNvPr>
                <p:cNvSpPr/>
                <p:nvPr/>
              </p:nvSpPr>
              <p:spPr>
                <a:xfrm rot="18900000">
                  <a:off x="6489889" y="3286124"/>
                  <a:ext cx="285750" cy="285750"/>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2" name="Arrow: Pentagon 84">
                  <a:extLst>
                    <a:ext uri="{FF2B5EF4-FFF2-40B4-BE49-F238E27FC236}">
                      <a16:creationId xmlns:a16="http://schemas.microsoft.com/office/drawing/2014/main" id="{C195A36F-90EC-5E46-A0E1-E883A1FC4182}"/>
                    </a:ext>
                  </a:extLst>
                </p:cNvPr>
                <p:cNvSpPr/>
                <p:nvPr/>
              </p:nvSpPr>
              <p:spPr>
                <a:xfrm>
                  <a:off x="6632762" y="1154857"/>
                  <a:ext cx="3032277" cy="39785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b="1" dirty="0"/>
                    <a:t>LOREEN WILLENBERG</a:t>
                  </a:r>
                </a:p>
              </p:txBody>
            </p:sp>
            <p:sp>
              <p:nvSpPr>
                <p:cNvPr id="184" name="TextBox 183">
                  <a:extLst>
                    <a:ext uri="{FF2B5EF4-FFF2-40B4-BE49-F238E27FC236}">
                      <a16:creationId xmlns:a16="http://schemas.microsoft.com/office/drawing/2014/main" id="{8F544D9F-EF4B-DB49-A1C1-1DF912BA64DE}"/>
                    </a:ext>
                  </a:extLst>
                </p:cNvPr>
                <p:cNvSpPr txBox="1"/>
                <p:nvPr/>
              </p:nvSpPr>
              <p:spPr>
                <a:xfrm rot="16200000">
                  <a:off x="6027391" y="1846652"/>
                  <a:ext cx="806632" cy="461665"/>
                </a:xfrm>
                <a:prstGeom prst="rect">
                  <a:avLst/>
                </a:prstGeom>
                <a:noFill/>
              </p:spPr>
              <p:txBody>
                <a:bodyPr wrap="none" rtlCol="0">
                  <a:spAutoFit/>
                </a:bodyPr>
                <a:lstStyle/>
                <a:p>
                  <a:pPr algn="ctr"/>
                  <a:r>
                    <a:rPr lang="en-US" sz="2400" b="1" dirty="0"/>
                    <a:t>2020</a:t>
                  </a:r>
                </a:p>
              </p:txBody>
            </p:sp>
            <p:sp>
              <p:nvSpPr>
                <p:cNvPr id="148" name="TextBox 147">
                  <a:extLst>
                    <a:ext uri="{FF2B5EF4-FFF2-40B4-BE49-F238E27FC236}">
                      <a16:creationId xmlns:a16="http://schemas.microsoft.com/office/drawing/2014/main" id="{C0BC411B-4A43-2046-ABE8-0A5832FEA12F}"/>
                    </a:ext>
                  </a:extLst>
                </p:cNvPr>
                <p:cNvSpPr txBox="1"/>
                <p:nvPr/>
              </p:nvSpPr>
              <p:spPr>
                <a:xfrm>
                  <a:off x="8588863" y="1557580"/>
                  <a:ext cx="1195680" cy="1200329"/>
                </a:xfrm>
                <a:prstGeom prst="rect">
                  <a:avLst/>
                </a:prstGeom>
                <a:noFill/>
              </p:spPr>
              <p:txBody>
                <a:bodyPr wrap="square" lIns="0" rIns="0" rtlCol="0" anchor="t">
                  <a:spAutoFit/>
                </a:bodyPr>
                <a:lstStyle/>
                <a:p>
                  <a:pPr algn="just"/>
                  <a:r>
                    <a:rPr lang="en-US" dirty="0">
                      <a:solidFill>
                        <a:schemeClr val="tx1">
                          <a:lumMod val="65000"/>
                          <a:lumOff val="35000"/>
                        </a:schemeClr>
                      </a:solidFill>
                    </a:rPr>
                    <a:t>THE</a:t>
                  </a:r>
                </a:p>
                <a:p>
                  <a:pPr algn="just"/>
                  <a:r>
                    <a:rPr lang="en-US" dirty="0">
                      <a:solidFill>
                        <a:schemeClr val="tx1">
                          <a:lumMod val="65000"/>
                          <a:lumOff val="35000"/>
                        </a:schemeClr>
                      </a:solidFill>
                    </a:rPr>
                    <a:t>SAN </a:t>
                  </a:r>
                </a:p>
                <a:p>
                  <a:pPr algn="just"/>
                  <a:r>
                    <a:rPr lang="en-US" dirty="0">
                      <a:solidFill>
                        <a:schemeClr val="tx1">
                          <a:lumMod val="65000"/>
                          <a:lumOff val="35000"/>
                        </a:schemeClr>
                      </a:solidFill>
                    </a:rPr>
                    <a:t>FRANCISCO</a:t>
                  </a:r>
                </a:p>
                <a:p>
                  <a:pPr algn="just"/>
                  <a:r>
                    <a:rPr lang="en-US" dirty="0">
                      <a:solidFill>
                        <a:schemeClr val="tx1">
                          <a:lumMod val="65000"/>
                          <a:lumOff val="35000"/>
                        </a:schemeClr>
                      </a:solidFill>
                    </a:rPr>
                    <a:t>PATEINT</a:t>
                  </a:r>
                  <a:r>
                    <a:rPr lang="en-US" sz="1050" dirty="0">
                      <a:solidFill>
                        <a:schemeClr val="tx1">
                          <a:lumMod val="65000"/>
                          <a:lumOff val="35000"/>
                        </a:schemeClr>
                      </a:solidFill>
                    </a:rPr>
                    <a:t>. </a:t>
                  </a:r>
                </a:p>
              </p:txBody>
            </p:sp>
          </p:grpSp>
        </p:grpSp>
      </p:grpSp>
    </p:spTree>
    <p:extLst>
      <p:ext uri="{BB962C8B-B14F-4D97-AF65-F5344CB8AC3E}">
        <p14:creationId xmlns:p14="http://schemas.microsoft.com/office/powerpoint/2010/main" val="123067615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ppt_w</p:attrName>
                                        </p:attrNameLst>
                                      </p:cBhvr>
                                      <p:tavLst>
                                        <p:tav tm="0" fmla="#ppt_w*sin(2.5*pi*$)">
                                          <p:val>
                                            <p:fltVal val="0"/>
                                          </p:val>
                                        </p:tav>
                                        <p:tav tm="100000">
                                          <p:val>
                                            <p:fltVal val="1"/>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ppt_w</p:attrName>
                                        </p:attrNameLst>
                                      </p:cBhvr>
                                      <p:tavLst>
                                        <p:tav tm="0" fmla="#ppt_w*sin(2.5*pi*$)">
                                          <p:val>
                                            <p:fltVal val="0"/>
                                          </p:val>
                                        </p:tav>
                                        <p:tav tm="100000">
                                          <p:val>
                                            <p:fltVal val="1"/>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ppt_w</p:attrName>
                                        </p:attrNameLst>
                                      </p:cBhvr>
                                      <p:tavLst>
                                        <p:tav tm="0" fmla="#ppt_w*sin(2.5*pi*$)">
                                          <p:val>
                                            <p:fltVal val="0"/>
                                          </p:val>
                                        </p:tav>
                                        <p:tav tm="100000">
                                          <p:val>
                                            <p:fltVal val="1"/>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ppt_w</p:attrName>
                                        </p:attrNameLst>
                                      </p:cBhvr>
                                      <p:tavLst>
                                        <p:tav tm="0" fmla="#ppt_w*sin(2.5*pi*$)">
                                          <p:val>
                                            <p:fltVal val="0"/>
                                          </p:val>
                                        </p:tav>
                                        <p:tav tm="100000">
                                          <p:val>
                                            <p:fltVal val="1"/>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wipe(left)">
                                      <p:cBhvr>
                                        <p:cTn id="4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78AAD7-97E1-BF4F-9EB8-DB8CDC2D87F3}"/>
              </a:ext>
            </a:extLst>
          </p:cNvPr>
          <p:cNvSpPr>
            <a:spLocks noGrp="1"/>
          </p:cNvSpPr>
          <p:nvPr>
            <p:ph type="body" idx="1"/>
          </p:nvPr>
        </p:nvSpPr>
        <p:spPr>
          <a:xfrm>
            <a:off x="0" y="3307175"/>
            <a:ext cx="12192000" cy="2782475"/>
          </a:xfrm>
        </p:spPr>
        <p:txBody>
          <a:bodyPr/>
          <a:lstStyle/>
          <a:p>
            <a:endParaRPr lang="en-US" dirty="0"/>
          </a:p>
        </p:txBody>
      </p:sp>
      <p:sp>
        <p:nvSpPr>
          <p:cNvPr id="2" name="Title 1">
            <a:extLst>
              <a:ext uri="{FF2B5EF4-FFF2-40B4-BE49-F238E27FC236}">
                <a16:creationId xmlns:a16="http://schemas.microsoft.com/office/drawing/2014/main" id="{6B838F7B-EB43-D64A-ACF6-5330D2CC331A}"/>
              </a:ext>
            </a:extLst>
          </p:cNvPr>
          <p:cNvSpPr>
            <a:spLocks noGrp="1"/>
          </p:cNvSpPr>
          <p:nvPr>
            <p:ph type="title"/>
          </p:nvPr>
        </p:nvSpPr>
        <p:spPr>
          <a:xfrm>
            <a:off x="0" y="1709738"/>
            <a:ext cx="12192000" cy="2852737"/>
          </a:xfrm>
        </p:spPr>
        <p:txBody>
          <a:bodyPr/>
          <a:lstStyle/>
          <a:p>
            <a:r>
              <a:rPr lang="en-US" dirty="0">
                <a:cs typeface="Calibri Light" panose="020F0302020204030204" pitchFamily="34" charset="0"/>
              </a:rPr>
              <a:t> Overview of </a:t>
            </a:r>
            <a:br>
              <a:rPr lang="en-US" dirty="0">
                <a:cs typeface="Calibri Light" panose="020F0302020204030204" pitchFamily="34" charset="0"/>
              </a:rPr>
            </a:br>
            <a:r>
              <a:rPr lang="en-US" dirty="0">
                <a:cs typeface="Calibri Light" panose="020F0302020204030204" pitchFamily="34" charset="0"/>
              </a:rPr>
              <a:t> the Research Process</a:t>
            </a:r>
            <a:endParaRPr lang="en-US" dirty="0"/>
          </a:p>
        </p:txBody>
      </p:sp>
      <p:pic>
        <p:nvPicPr>
          <p:cNvPr id="4" name="Picture 3">
            <a:extLst>
              <a:ext uri="{FF2B5EF4-FFF2-40B4-BE49-F238E27FC236}">
                <a16:creationId xmlns:a16="http://schemas.microsoft.com/office/drawing/2014/main" id="{83D5A246-5660-B546-A992-F65278B13D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59395">
            <a:off x="1566309" y="1950550"/>
            <a:ext cx="1182230" cy="1115812"/>
          </a:xfrm>
          <a:prstGeom prst="rect">
            <a:avLst/>
          </a:prstGeom>
        </p:spPr>
      </p:pic>
      <p:pic>
        <p:nvPicPr>
          <p:cNvPr id="5" name="Picture 4">
            <a:extLst>
              <a:ext uri="{FF2B5EF4-FFF2-40B4-BE49-F238E27FC236}">
                <a16:creationId xmlns:a16="http://schemas.microsoft.com/office/drawing/2014/main" id="{67474E12-9079-D247-957A-95EB723AA361}"/>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4161515">
            <a:off x="2272735" y="4585131"/>
            <a:ext cx="1143000" cy="1092200"/>
          </a:xfrm>
          <a:prstGeom prst="rect">
            <a:avLst/>
          </a:prstGeom>
        </p:spPr>
      </p:pic>
      <p:pic>
        <p:nvPicPr>
          <p:cNvPr id="6" name="Picture 5">
            <a:extLst>
              <a:ext uri="{FF2B5EF4-FFF2-40B4-BE49-F238E27FC236}">
                <a16:creationId xmlns:a16="http://schemas.microsoft.com/office/drawing/2014/main" id="{8D5AA22C-C9F6-2C47-8B2D-53B7090DE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59395">
            <a:off x="9304973" y="3547988"/>
            <a:ext cx="1182230" cy="1115812"/>
          </a:xfrm>
          <a:prstGeom prst="rect">
            <a:avLst/>
          </a:prstGeom>
        </p:spPr>
      </p:pic>
      <p:pic>
        <p:nvPicPr>
          <p:cNvPr id="7" name="Picture 6">
            <a:extLst>
              <a:ext uri="{FF2B5EF4-FFF2-40B4-BE49-F238E27FC236}">
                <a16:creationId xmlns:a16="http://schemas.microsoft.com/office/drawing/2014/main" id="{34B7C6D3-9002-6A44-B597-FF635BBCD9C0}"/>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6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3419257">
            <a:off x="8280738" y="2441102"/>
            <a:ext cx="1143000" cy="1092200"/>
          </a:xfrm>
          <a:prstGeom prst="rect">
            <a:avLst/>
          </a:prstGeom>
        </p:spPr>
      </p:pic>
    </p:spTree>
    <p:extLst>
      <p:ext uri="{BB962C8B-B14F-4D97-AF65-F5344CB8AC3E}">
        <p14:creationId xmlns:p14="http://schemas.microsoft.com/office/powerpoint/2010/main" val="66412717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DB3428-2E23-C840-A938-4F3B6ADF46CD}"/>
              </a:ext>
            </a:extLst>
          </p:cNvPr>
          <p:cNvSpPr txBox="1">
            <a:spLocks/>
          </p:cNvSpPr>
          <p:nvPr/>
        </p:nvSpPr>
        <p:spPr>
          <a:xfrm>
            <a:off x="838200" y="16906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ill Sans MT" panose="020B0502020104020203" pitchFamily="34" charset="77"/>
                <a:cs typeface="Calibri Light" panose="020F0302020204030204" pitchFamily="34" charset="0"/>
              </a:rPr>
              <a:t>Overview of Research Process</a:t>
            </a:r>
            <a:endParaRPr lang="en-US" b="1" dirty="0">
              <a:latin typeface="Gill Sans MT" panose="020B0502020104020203" pitchFamily="34" charset="77"/>
            </a:endParaRPr>
          </a:p>
        </p:txBody>
      </p:sp>
      <p:grpSp>
        <p:nvGrpSpPr>
          <p:cNvPr id="9" name="Group 8">
            <a:extLst>
              <a:ext uri="{FF2B5EF4-FFF2-40B4-BE49-F238E27FC236}">
                <a16:creationId xmlns:a16="http://schemas.microsoft.com/office/drawing/2014/main" id="{3298172B-E3E8-8F4F-A594-762E4284E62F}"/>
              </a:ext>
            </a:extLst>
          </p:cNvPr>
          <p:cNvGrpSpPr/>
          <p:nvPr/>
        </p:nvGrpSpPr>
        <p:grpSpPr>
          <a:xfrm>
            <a:off x="-199170" y="1485265"/>
            <a:ext cx="12574050" cy="3456969"/>
            <a:chOff x="1605434" y="2305589"/>
            <a:chExt cx="7327760" cy="1458010"/>
          </a:xfrm>
        </p:grpSpPr>
        <p:cxnSp>
          <p:nvCxnSpPr>
            <p:cNvPr id="19" name="Straight Connector 18">
              <a:extLst>
                <a:ext uri="{FF2B5EF4-FFF2-40B4-BE49-F238E27FC236}">
                  <a16:creationId xmlns:a16="http://schemas.microsoft.com/office/drawing/2014/main" id="{37176CB0-908F-3945-8B13-0D638ADD30B5}"/>
                </a:ext>
              </a:extLst>
            </p:cNvPr>
            <p:cNvCxnSpPr>
              <a:cxnSpLocks/>
            </p:cNvCxnSpPr>
            <p:nvPr/>
          </p:nvCxnSpPr>
          <p:spPr>
            <a:xfrm>
              <a:off x="1721503" y="3763599"/>
              <a:ext cx="6616637" cy="0"/>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CEF44D5-D6FF-C440-AD02-CCC40CC09803}"/>
                </a:ext>
              </a:extLst>
            </p:cNvPr>
            <p:cNvGrpSpPr/>
            <p:nvPr/>
          </p:nvGrpSpPr>
          <p:grpSpPr>
            <a:xfrm>
              <a:off x="1605434" y="2305589"/>
              <a:ext cx="7327760" cy="1458010"/>
              <a:chOff x="831895" y="2305589"/>
              <a:chExt cx="7327760" cy="1458010"/>
            </a:xfrm>
          </p:grpSpPr>
          <p:cxnSp>
            <p:nvCxnSpPr>
              <p:cNvPr id="14" name="Straight Connector 13">
                <a:extLst>
                  <a:ext uri="{FF2B5EF4-FFF2-40B4-BE49-F238E27FC236}">
                    <a16:creationId xmlns:a16="http://schemas.microsoft.com/office/drawing/2014/main" id="{8B342E4F-8DA1-7C40-90A5-095ECAFA6BEF}"/>
                  </a:ext>
                </a:extLst>
              </p:cNvPr>
              <p:cNvCxnSpPr>
                <a:cxnSpLocks/>
              </p:cNvCxnSpPr>
              <p:nvPr/>
            </p:nvCxnSpPr>
            <p:spPr>
              <a:xfrm>
                <a:off x="831895" y="3763599"/>
                <a:ext cx="6732706"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10D5E7-A5F5-EE4F-B3A5-BA7B395968E4}"/>
                  </a:ext>
                </a:extLst>
              </p:cNvPr>
              <p:cNvCxnSpPr>
                <a:cxnSpLocks/>
              </p:cNvCxnSpPr>
              <p:nvPr/>
            </p:nvCxnSpPr>
            <p:spPr>
              <a:xfrm>
                <a:off x="1475820" y="2305589"/>
                <a:ext cx="6683835"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A1556640-7A98-F444-862D-BFC866E438E2}"/>
              </a:ext>
            </a:extLst>
          </p:cNvPr>
          <p:cNvGrpSpPr/>
          <p:nvPr/>
        </p:nvGrpSpPr>
        <p:grpSpPr>
          <a:xfrm>
            <a:off x="7911113" y="2659658"/>
            <a:ext cx="2946990" cy="2946990"/>
            <a:chOff x="7911113" y="2659658"/>
            <a:chExt cx="2946990" cy="2946990"/>
          </a:xfrm>
        </p:grpSpPr>
        <p:pic>
          <p:nvPicPr>
            <p:cNvPr id="12" name="Graphic 11" descr="Car">
              <a:extLst>
                <a:ext uri="{FF2B5EF4-FFF2-40B4-BE49-F238E27FC236}">
                  <a16:creationId xmlns:a16="http://schemas.microsoft.com/office/drawing/2014/main" id="{F6B49F83-703B-134E-B07C-4792A116C9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11113" y="2659658"/>
              <a:ext cx="2946990" cy="2946990"/>
            </a:xfrm>
            <a:prstGeom prst="rect">
              <a:avLst/>
            </a:prstGeom>
          </p:spPr>
        </p:pic>
        <p:pic>
          <p:nvPicPr>
            <p:cNvPr id="13" name="Picture 12">
              <a:extLst>
                <a:ext uri="{FF2B5EF4-FFF2-40B4-BE49-F238E27FC236}">
                  <a16:creationId xmlns:a16="http://schemas.microsoft.com/office/drawing/2014/main" id="{A73579E9-3F5B-5C44-800C-2B4B2AF4A78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35816">
              <a:off x="9104726" y="3882453"/>
              <a:ext cx="729579" cy="729579"/>
            </a:xfrm>
            <a:prstGeom prst="rect">
              <a:avLst/>
            </a:prstGeom>
          </p:spPr>
        </p:pic>
      </p:grpSp>
      <p:grpSp>
        <p:nvGrpSpPr>
          <p:cNvPr id="3" name="Group 2">
            <a:extLst>
              <a:ext uri="{FF2B5EF4-FFF2-40B4-BE49-F238E27FC236}">
                <a16:creationId xmlns:a16="http://schemas.microsoft.com/office/drawing/2014/main" id="{EC3ED422-FB83-AE4A-AD4D-CBC5F34544B7}"/>
              </a:ext>
            </a:extLst>
          </p:cNvPr>
          <p:cNvGrpSpPr/>
          <p:nvPr/>
        </p:nvGrpSpPr>
        <p:grpSpPr>
          <a:xfrm>
            <a:off x="4383951" y="2688307"/>
            <a:ext cx="3153004" cy="2889691"/>
            <a:chOff x="4383951" y="2688307"/>
            <a:chExt cx="3153004" cy="2889691"/>
          </a:xfrm>
        </p:grpSpPr>
        <p:pic>
          <p:nvPicPr>
            <p:cNvPr id="10" name="Graphic 9" descr="Car">
              <a:extLst>
                <a:ext uri="{FF2B5EF4-FFF2-40B4-BE49-F238E27FC236}">
                  <a16:creationId xmlns:a16="http://schemas.microsoft.com/office/drawing/2014/main" id="{290BAF96-1EA5-7248-B68B-233BDB5A77C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83951" y="2688307"/>
              <a:ext cx="3153004" cy="2889691"/>
            </a:xfrm>
            <a:prstGeom prst="rect">
              <a:avLst/>
            </a:prstGeom>
          </p:spPr>
        </p:pic>
        <p:pic>
          <p:nvPicPr>
            <p:cNvPr id="15" name="Picture 14">
              <a:extLst>
                <a:ext uri="{FF2B5EF4-FFF2-40B4-BE49-F238E27FC236}">
                  <a16:creationId xmlns:a16="http://schemas.microsoft.com/office/drawing/2014/main" id="{3CD2336A-7C46-1244-8BD4-521DA71A345F}"/>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675584" y="3983032"/>
              <a:ext cx="528423" cy="528423"/>
            </a:xfrm>
            <a:prstGeom prst="rect">
              <a:avLst/>
            </a:prstGeom>
          </p:spPr>
        </p:pic>
      </p:grpSp>
      <p:grpSp>
        <p:nvGrpSpPr>
          <p:cNvPr id="4" name="Group 3">
            <a:extLst>
              <a:ext uri="{FF2B5EF4-FFF2-40B4-BE49-F238E27FC236}">
                <a16:creationId xmlns:a16="http://schemas.microsoft.com/office/drawing/2014/main" id="{E563A7C9-5C47-F940-9A34-FAE5B8480ED6}"/>
              </a:ext>
            </a:extLst>
          </p:cNvPr>
          <p:cNvGrpSpPr/>
          <p:nvPr/>
        </p:nvGrpSpPr>
        <p:grpSpPr>
          <a:xfrm>
            <a:off x="1098996" y="2552244"/>
            <a:ext cx="2997106" cy="2997106"/>
            <a:chOff x="1098996" y="2552244"/>
            <a:chExt cx="2997106" cy="2997106"/>
          </a:xfrm>
        </p:grpSpPr>
        <p:pic>
          <p:nvPicPr>
            <p:cNvPr id="26" name="Graphic 25" descr="Car">
              <a:extLst>
                <a:ext uri="{FF2B5EF4-FFF2-40B4-BE49-F238E27FC236}">
                  <a16:creationId xmlns:a16="http://schemas.microsoft.com/office/drawing/2014/main" id="{DDC91183-E005-894F-8E18-72DAA2DB823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98996" y="2552244"/>
              <a:ext cx="2997106" cy="2997106"/>
            </a:xfrm>
            <a:prstGeom prst="rect">
              <a:avLst/>
            </a:prstGeom>
          </p:spPr>
        </p:pic>
        <p:pic>
          <p:nvPicPr>
            <p:cNvPr id="17" name="Picture 16">
              <a:extLst>
                <a:ext uri="{FF2B5EF4-FFF2-40B4-BE49-F238E27FC236}">
                  <a16:creationId xmlns:a16="http://schemas.microsoft.com/office/drawing/2014/main" id="{C41F0955-C220-3E40-A812-24B5531B8027}"/>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5400000">
              <a:off x="2259106" y="3839169"/>
              <a:ext cx="672286" cy="672286"/>
            </a:xfrm>
            <a:prstGeom prst="rect">
              <a:avLst/>
            </a:prstGeom>
          </p:spPr>
        </p:pic>
      </p:grpSp>
    </p:spTree>
    <p:extLst>
      <p:ext uri="{BB962C8B-B14F-4D97-AF65-F5344CB8AC3E}">
        <p14:creationId xmlns:p14="http://schemas.microsoft.com/office/powerpoint/2010/main" val="251880442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D6E1E6-FA0B-FB47-9ECD-D88696252A18}"/>
              </a:ext>
            </a:extLst>
          </p:cNvPr>
          <p:cNvGrpSpPr/>
          <p:nvPr/>
        </p:nvGrpSpPr>
        <p:grpSpPr>
          <a:xfrm>
            <a:off x="528890" y="1759026"/>
            <a:ext cx="9168775" cy="3948666"/>
            <a:chOff x="2249359" y="2305588"/>
            <a:chExt cx="7785060" cy="2875328"/>
          </a:xfrm>
        </p:grpSpPr>
        <p:grpSp>
          <p:nvGrpSpPr>
            <p:cNvPr id="5" name="Group 4">
              <a:extLst>
                <a:ext uri="{FF2B5EF4-FFF2-40B4-BE49-F238E27FC236}">
                  <a16:creationId xmlns:a16="http://schemas.microsoft.com/office/drawing/2014/main" id="{E38D9B1E-F163-8741-ACD7-52899C10EDB9}"/>
                </a:ext>
              </a:extLst>
            </p:cNvPr>
            <p:cNvGrpSpPr/>
            <p:nvPr/>
          </p:nvGrpSpPr>
          <p:grpSpPr>
            <a:xfrm>
              <a:off x="3468179" y="2346268"/>
              <a:ext cx="6566240" cy="2834648"/>
              <a:chOff x="2694640" y="2346268"/>
              <a:chExt cx="6566240" cy="2834648"/>
            </a:xfrm>
          </p:grpSpPr>
          <p:sp>
            <p:nvSpPr>
              <p:cNvPr id="12" name="Arc 11">
                <a:extLst>
                  <a:ext uri="{FF2B5EF4-FFF2-40B4-BE49-F238E27FC236}">
                    <a16:creationId xmlns:a16="http://schemas.microsoft.com/office/drawing/2014/main" id="{241B9B14-A015-CD4A-93CA-3157749849A7}"/>
                  </a:ext>
                </a:extLst>
              </p:cNvPr>
              <p:cNvSpPr/>
              <p:nvPr/>
            </p:nvSpPr>
            <p:spPr>
              <a:xfrm>
                <a:off x="7090429" y="2346268"/>
                <a:ext cx="1757131"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3" name="Arc 12">
                <a:extLst>
                  <a:ext uri="{FF2B5EF4-FFF2-40B4-BE49-F238E27FC236}">
                    <a16:creationId xmlns:a16="http://schemas.microsoft.com/office/drawing/2014/main" id="{D0E78070-5845-1847-93B5-D0E791B983BD}"/>
                  </a:ext>
                </a:extLst>
              </p:cNvPr>
              <p:cNvSpPr/>
              <p:nvPr/>
            </p:nvSpPr>
            <p:spPr>
              <a:xfrm rot="10800000">
                <a:off x="2819456" y="3763596"/>
                <a:ext cx="1666064"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4" name="Straight Connector 13">
                <a:extLst>
                  <a:ext uri="{FF2B5EF4-FFF2-40B4-BE49-F238E27FC236}">
                    <a16:creationId xmlns:a16="http://schemas.microsoft.com/office/drawing/2014/main" id="{2F0FDE88-AA89-2841-85C3-9BE0C17DE0E1}"/>
                  </a:ext>
                </a:extLst>
              </p:cNvPr>
              <p:cNvCxnSpPr>
                <a:cxnSpLocks/>
                <a:stCxn id="13" idx="2"/>
              </p:cNvCxnSpPr>
              <p:nvPr/>
            </p:nvCxnSpPr>
            <p:spPr>
              <a:xfrm>
                <a:off x="3650843" y="3763598"/>
                <a:ext cx="4452500" cy="1"/>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08385A-D30E-F942-AFF7-365887DE1E95}"/>
                  </a:ext>
                </a:extLst>
              </p:cNvPr>
              <p:cNvCxnSpPr>
                <a:cxnSpLocks/>
                <a:stCxn id="13" idx="0"/>
              </p:cNvCxnSpPr>
              <p:nvPr/>
            </p:nvCxnSpPr>
            <p:spPr>
              <a:xfrm flipV="1">
                <a:off x="3650351" y="5180913"/>
                <a:ext cx="5610529" cy="1"/>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9E4E74-07CE-6548-85E9-213CA309F310}"/>
                  </a:ext>
                </a:extLst>
              </p:cNvPr>
              <p:cNvCxnSpPr/>
              <p:nvPr/>
            </p:nvCxnSpPr>
            <p:spPr>
              <a:xfrm>
                <a:off x="2694640" y="2356070"/>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0530556B-87E9-5E43-BC90-FA2F3FDA64A5}"/>
                </a:ext>
              </a:extLst>
            </p:cNvPr>
            <p:cNvGrpSpPr/>
            <p:nvPr/>
          </p:nvGrpSpPr>
          <p:grpSpPr>
            <a:xfrm>
              <a:off x="2249359" y="2305588"/>
              <a:ext cx="7785060" cy="2875326"/>
              <a:chOff x="1475820" y="2305588"/>
              <a:chExt cx="7785060" cy="2875326"/>
            </a:xfrm>
          </p:grpSpPr>
          <p:sp>
            <p:nvSpPr>
              <p:cNvPr id="7" name="Arc 6">
                <a:extLst>
                  <a:ext uri="{FF2B5EF4-FFF2-40B4-BE49-F238E27FC236}">
                    <a16:creationId xmlns:a16="http://schemas.microsoft.com/office/drawing/2014/main" id="{73455597-A217-5547-A000-DC2D1023325F}"/>
                  </a:ext>
                </a:extLst>
              </p:cNvPr>
              <p:cNvSpPr/>
              <p:nvPr/>
            </p:nvSpPr>
            <p:spPr>
              <a:xfrm>
                <a:off x="7211133" y="2305588"/>
                <a:ext cx="1671768"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Arc 7">
                <a:extLst>
                  <a:ext uri="{FF2B5EF4-FFF2-40B4-BE49-F238E27FC236}">
                    <a16:creationId xmlns:a16="http://schemas.microsoft.com/office/drawing/2014/main" id="{054D0C44-630D-3C4A-8B5A-2628ED8B1ED4}"/>
                  </a:ext>
                </a:extLst>
              </p:cNvPr>
              <p:cNvSpPr/>
              <p:nvPr/>
            </p:nvSpPr>
            <p:spPr>
              <a:xfrm rot="10800000">
                <a:off x="2763128" y="3722914"/>
                <a:ext cx="158429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9" name="Straight Connector 8">
                <a:extLst>
                  <a:ext uri="{FF2B5EF4-FFF2-40B4-BE49-F238E27FC236}">
                    <a16:creationId xmlns:a16="http://schemas.microsoft.com/office/drawing/2014/main" id="{3F149B05-4A22-3A42-8776-F5DF6ABA47AF}"/>
                  </a:ext>
                </a:extLst>
              </p:cNvPr>
              <p:cNvCxnSpPr>
                <a:cxnSpLocks/>
                <a:endCxn id="7" idx="2"/>
              </p:cNvCxnSpPr>
              <p:nvPr/>
            </p:nvCxnSpPr>
            <p:spPr>
              <a:xfrm>
                <a:off x="3637115" y="3722906"/>
                <a:ext cx="4411546"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EF0E0F-11FC-634B-B03F-37853445885E}"/>
                  </a:ext>
                </a:extLst>
              </p:cNvPr>
              <p:cNvCxnSpPr>
                <a:cxnSpLocks/>
                <a:stCxn id="13" idx="0"/>
              </p:cNvCxnSpPr>
              <p:nvPr/>
            </p:nvCxnSpPr>
            <p:spPr>
              <a:xfrm>
                <a:off x="3650351" y="5180914"/>
                <a:ext cx="5610529"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14765A-803C-5C49-A914-7BAEE4911702}"/>
                  </a:ext>
                </a:extLst>
              </p:cNvPr>
              <p:cNvCxnSpPr>
                <a:cxnSpLocks/>
              </p:cNvCxnSpPr>
              <p:nvPr/>
            </p:nvCxnSpPr>
            <p:spPr>
              <a:xfrm>
                <a:off x="1475820" y="2305589"/>
                <a:ext cx="6683835"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79B4E240-516D-2C4A-9CB0-ED4D5FF258F3}"/>
              </a:ext>
            </a:extLst>
          </p:cNvPr>
          <p:cNvGrpSpPr/>
          <p:nvPr/>
        </p:nvGrpSpPr>
        <p:grpSpPr>
          <a:xfrm>
            <a:off x="1576162" y="0"/>
            <a:ext cx="8554069" cy="1662221"/>
            <a:chOff x="1814137" y="-48098"/>
            <a:chExt cx="8554069" cy="1662221"/>
          </a:xfrm>
        </p:grpSpPr>
        <p:grpSp>
          <p:nvGrpSpPr>
            <p:cNvPr id="43" name="Group 42">
              <a:extLst>
                <a:ext uri="{FF2B5EF4-FFF2-40B4-BE49-F238E27FC236}">
                  <a16:creationId xmlns:a16="http://schemas.microsoft.com/office/drawing/2014/main" id="{34680A78-6757-EE44-9186-31CFCC850FC5}"/>
                </a:ext>
              </a:extLst>
            </p:cNvPr>
            <p:cNvGrpSpPr/>
            <p:nvPr/>
          </p:nvGrpSpPr>
          <p:grpSpPr>
            <a:xfrm>
              <a:off x="1814137" y="202006"/>
              <a:ext cx="1358573" cy="1232582"/>
              <a:chOff x="1814137" y="202006"/>
              <a:chExt cx="1358573" cy="1232582"/>
            </a:xfrm>
          </p:grpSpPr>
          <p:sp>
            <p:nvSpPr>
              <p:cNvPr id="35" name="Graphic 5" descr="Sign">
                <a:extLst>
                  <a:ext uri="{FF2B5EF4-FFF2-40B4-BE49-F238E27FC236}">
                    <a16:creationId xmlns:a16="http://schemas.microsoft.com/office/drawing/2014/main" id="{D84C6C53-BD18-E54D-A5F7-AFCC8D700996}"/>
                  </a:ext>
                </a:extLst>
              </p:cNvPr>
              <p:cNvSpPr/>
              <p:nvPr/>
            </p:nvSpPr>
            <p:spPr>
              <a:xfrm>
                <a:off x="1814137" y="202006"/>
                <a:ext cx="1358573" cy="1232582"/>
              </a:xfrm>
              <a:custGeom>
                <a:avLst/>
                <a:gdLst>
                  <a:gd name="connsiteX0" fmla="*/ 712637 w 767455"/>
                  <a:gd name="connsiteY0" fmla="*/ 603001 h 1096365"/>
                  <a:gd name="connsiteX1" fmla="*/ 54818 w 767455"/>
                  <a:gd name="connsiteY1" fmla="*/ 603001 h 1096365"/>
                  <a:gd name="connsiteX2" fmla="*/ 54818 w 767455"/>
                  <a:gd name="connsiteY2" fmla="*/ 219273 h 1096365"/>
                  <a:gd name="connsiteX3" fmla="*/ 712637 w 767455"/>
                  <a:gd name="connsiteY3" fmla="*/ 219273 h 1096365"/>
                  <a:gd name="connsiteX4" fmla="*/ 712637 w 767455"/>
                  <a:gd name="connsiteY4" fmla="*/ 603001 h 1096365"/>
                  <a:gd name="connsiteX5" fmla="*/ 712637 w 767455"/>
                  <a:gd name="connsiteY5" fmla="*/ 109637 h 1096365"/>
                  <a:gd name="connsiteX6" fmla="*/ 424841 w 767455"/>
                  <a:gd name="connsiteY6" fmla="*/ 109637 h 1096365"/>
                  <a:gd name="connsiteX7" fmla="*/ 424841 w 767455"/>
                  <a:gd name="connsiteY7" fmla="*/ 41114 h 1096365"/>
                  <a:gd name="connsiteX8" fmla="*/ 383728 w 767455"/>
                  <a:gd name="connsiteY8" fmla="*/ 0 h 1096365"/>
                  <a:gd name="connsiteX9" fmla="*/ 342614 w 767455"/>
                  <a:gd name="connsiteY9" fmla="*/ 41114 h 1096365"/>
                  <a:gd name="connsiteX10" fmla="*/ 342614 w 767455"/>
                  <a:gd name="connsiteY10" fmla="*/ 109637 h 1096365"/>
                  <a:gd name="connsiteX11" fmla="*/ 54818 w 767455"/>
                  <a:gd name="connsiteY11" fmla="*/ 109637 h 1096365"/>
                  <a:gd name="connsiteX12" fmla="*/ 0 w 767455"/>
                  <a:gd name="connsiteY12" fmla="*/ 164455 h 1096365"/>
                  <a:gd name="connsiteX13" fmla="*/ 0 w 767455"/>
                  <a:gd name="connsiteY13" fmla="*/ 603001 h 1096365"/>
                  <a:gd name="connsiteX14" fmla="*/ 54818 w 767455"/>
                  <a:gd name="connsiteY14" fmla="*/ 657819 h 1096365"/>
                  <a:gd name="connsiteX15" fmla="*/ 342614 w 767455"/>
                  <a:gd name="connsiteY15" fmla="*/ 657819 h 1096365"/>
                  <a:gd name="connsiteX16" fmla="*/ 342614 w 767455"/>
                  <a:gd name="connsiteY16" fmla="*/ 1096365 h 1096365"/>
                  <a:gd name="connsiteX17" fmla="*/ 424841 w 767455"/>
                  <a:gd name="connsiteY17" fmla="*/ 1096365 h 1096365"/>
                  <a:gd name="connsiteX18" fmla="*/ 424841 w 767455"/>
                  <a:gd name="connsiteY18" fmla="*/ 657819 h 1096365"/>
                  <a:gd name="connsiteX19" fmla="*/ 712637 w 767455"/>
                  <a:gd name="connsiteY19" fmla="*/ 657819 h 1096365"/>
                  <a:gd name="connsiteX20" fmla="*/ 767456 w 767455"/>
                  <a:gd name="connsiteY20" fmla="*/ 603001 h 1096365"/>
                  <a:gd name="connsiteX21" fmla="*/ 767456 w 767455"/>
                  <a:gd name="connsiteY21" fmla="*/ 164455 h 1096365"/>
                  <a:gd name="connsiteX22" fmla="*/ 712637 w 767455"/>
                  <a:gd name="connsiteY22" fmla="*/ 109637 h 109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7455" h="1096365">
                    <a:moveTo>
                      <a:pt x="712637" y="603001"/>
                    </a:moveTo>
                    <a:lnTo>
                      <a:pt x="54818" y="603001"/>
                    </a:lnTo>
                    <a:lnTo>
                      <a:pt x="54818" y="219273"/>
                    </a:lnTo>
                    <a:lnTo>
                      <a:pt x="712637" y="219273"/>
                    </a:lnTo>
                    <a:lnTo>
                      <a:pt x="712637" y="603001"/>
                    </a:lnTo>
                    <a:close/>
                    <a:moveTo>
                      <a:pt x="712637" y="109637"/>
                    </a:moveTo>
                    <a:lnTo>
                      <a:pt x="424841" y="109637"/>
                    </a:lnTo>
                    <a:lnTo>
                      <a:pt x="424841" y="41114"/>
                    </a:lnTo>
                    <a:cubicBezTo>
                      <a:pt x="424841" y="17816"/>
                      <a:pt x="407026" y="0"/>
                      <a:pt x="383728" y="0"/>
                    </a:cubicBezTo>
                    <a:cubicBezTo>
                      <a:pt x="360430" y="0"/>
                      <a:pt x="342614" y="17816"/>
                      <a:pt x="342614" y="41114"/>
                    </a:cubicBezTo>
                    <a:lnTo>
                      <a:pt x="342614" y="109637"/>
                    </a:lnTo>
                    <a:lnTo>
                      <a:pt x="54818" y="109637"/>
                    </a:lnTo>
                    <a:cubicBezTo>
                      <a:pt x="24668" y="109637"/>
                      <a:pt x="0" y="134305"/>
                      <a:pt x="0" y="164455"/>
                    </a:cubicBezTo>
                    <a:lnTo>
                      <a:pt x="0" y="603001"/>
                    </a:lnTo>
                    <a:cubicBezTo>
                      <a:pt x="0" y="633151"/>
                      <a:pt x="24668" y="657819"/>
                      <a:pt x="54818" y="657819"/>
                    </a:cubicBezTo>
                    <a:lnTo>
                      <a:pt x="342614" y="657819"/>
                    </a:lnTo>
                    <a:lnTo>
                      <a:pt x="342614" y="1096365"/>
                    </a:lnTo>
                    <a:lnTo>
                      <a:pt x="424841" y="1096365"/>
                    </a:lnTo>
                    <a:lnTo>
                      <a:pt x="424841" y="657819"/>
                    </a:lnTo>
                    <a:lnTo>
                      <a:pt x="712637" y="657819"/>
                    </a:lnTo>
                    <a:cubicBezTo>
                      <a:pt x="742787" y="657819"/>
                      <a:pt x="767456" y="633151"/>
                      <a:pt x="767456" y="603001"/>
                    </a:cubicBezTo>
                    <a:lnTo>
                      <a:pt x="767456" y="164455"/>
                    </a:lnTo>
                    <a:cubicBezTo>
                      <a:pt x="767456" y="134305"/>
                      <a:pt x="742787" y="109637"/>
                      <a:pt x="712637" y="109637"/>
                    </a:cubicBezTo>
                    <a:close/>
                  </a:path>
                </a:pathLst>
              </a:custGeom>
              <a:solidFill>
                <a:srgbClr val="7030A0"/>
              </a:solidFill>
              <a:ln w="13692"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dirty="0">
                  <a:solidFill>
                    <a:srgbClr val="7030A0"/>
                  </a:solidFill>
                </a:endParaRPr>
              </a:p>
            </p:txBody>
          </p:sp>
          <p:sp>
            <p:nvSpPr>
              <p:cNvPr id="42" name="TextBox 41">
                <a:extLst>
                  <a:ext uri="{FF2B5EF4-FFF2-40B4-BE49-F238E27FC236}">
                    <a16:creationId xmlns:a16="http://schemas.microsoft.com/office/drawing/2014/main" id="{AF1EB51A-DD10-1E49-ACA3-37E0A7419D00}"/>
                  </a:ext>
                </a:extLst>
              </p:cNvPr>
              <p:cNvSpPr txBox="1"/>
              <p:nvPr/>
            </p:nvSpPr>
            <p:spPr>
              <a:xfrm>
                <a:off x="1863652" y="427297"/>
                <a:ext cx="1271921" cy="523220"/>
              </a:xfrm>
              <a:prstGeom prst="rect">
                <a:avLst/>
              </a:prstGeom>
              <a:noFill/>
            </p:spPr>
            <p:txBody>
              <a:bodyPr wrap="square" rtlCol="0">
                <a:spAutoFit/>
              </a:bodyPr>
              <a:lstStyle/>
              <a:p>
                <a:pPr algn="ctr"/>
                <a:r>
                  <a:rPr lang="en-US" sz="1400" b="1" dirty="0">
                    <a:solidFill>
                      <a:srgbClr val="7030A0"/>
                    </a:solidFill>
                    <a:latin typeface="Gill Sans MT" panose="020B0502020104020203" pitchFamily="34" charset="77"/>
                  </a:rPr>
                  <a:t>BASIC</a:t>
                </a:r>
              </a:p>
              <a:p>
                <a:pPr algn="ctr"/>
                <a:r>
                  <a:rPr lang="en-US" sz="1400" b="1" dirty="0">
                    <a:solidFill>
                      <a:srgbClr val="7030A0"/>
                    </a:solidFill>
                    <a:latin typeface="Gill Sans MT" panose="020B0502020104020203" pitchFamily="34" charset="77"/>
                  </a:rPr>
                  <a:t>SCIENCE</a:t>
                </a:r>
              </a:p>
            </p:txBody>
          </p:sp>
        </p:grpSp>
        <p:pic>
          <p:nvPicPr>
            <p:cNvPr id="26" name="Picture 25">
              <a:extLst>
                <a:ext uri="{FF2B5EF4-FFF2-40B4-BE49-F238E27FC236}">
                  <a16:creationId xmlns:a16="http://schemas.microsoft.com/office/drawing/2014/main" id="{8E4BFE43-80FD-7946-B793-67B3CBE46F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1989" y="26605"/>
              <a:ext cx="2446217" cy="1587518"/>
            </a:xfrm>
            <a:prstGeom prst="rect">
              <a:avLst/>
            </a:prstGeom>
          </p:spPr>
        </p:pic>
        <p:pic>
          <p:nvPicPr>
            <p:cNvPr id="61" name="Picture 60">
              <a:extLst>
                <a:ext uri="{FF2B5EF4-FFF2-40B4-BE49-F238E27FC236}">
                  <a16:creationId xmlns:a16="http://schemas.microsoft.com/office/drawing/2014/main" id="{B768502A-8A74-E44D-BA56-D492601B8B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8716" y="-48098"/>
              <a:ext cx="2296305" cy="1577208"/>
            </a:xfrm>
            <a:prstGeom prst="rect">
              <a:avLst/>
            </a:prstGeom>
          </p:spPr>
        </p:pic>
      </p:grpSp>
      <p:grpSp>
        <p:nvGrpSpPr>
          <p:cNvPr id="92" name="Group 91">
            <a:extLst>
              <a:ext uri="{FF2B5EF4-FFF2-40B4-BE49-F238E27FC236}">
                <a16:creationId xmlns:a16="http://schemas.microsoft.com/office/drawing/2014/main" id="{651AF6C8-FA7B-7B42-8B36-4B777A67A564}"/>
              </a:ext>
            </a:extLst>
          </p:cNvPr>
          <p:cNvGrpSpPr/>
          <p:nvPr/>
        </p:nvGrpSpPr>
        <p:grpSpPr>
          <a:xfrm>
            <a:off x="3529643" y="13259865"/>
            <a:ext cx="4982850" cy="1020215"/>
            <a:chOff x="6505022" y="4378503"/>
            <a:chExt cx="3595070" cy="1020215"/>
          </a:xfrm>
        </p:grpSpPr>
        <p:sp>
          <p:nvSpPr>
            <p:cNvPr id="90" name="Striped Right Arrow 89">
              <a:extLst>
                <a:ext uri="{FF2B5EF4-FFF2-40B4-BE49-F238E27FC236}">
                  <a16:creationId xmlns:a16="http://schemas.microsoft.com/office/drawing/2014/main" id="{B4E8CAB0-68C6-EB48-A40E-AAF2CAA782F9}"/>
                </a:ext>
              </a:extLst>
            </p:cNvPr>
            <p:cNvSpPr/>
            <p:nvPr/>
          </p:nvSpPr>
          <p:spPr>
            <a:xfrm>
              <a:off x="6505022" y="4378503"/>
              <a:ext cx="3240227" cy="1020215"/>
            </a:xfrm>
            <a:prstGeom prst="stripedRightArrow">
              <a:avLst/>
            </a:prstGeom>
            <a:solidFill>
              <a:srgbClr val="BD0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EA60844C-5885-7C49-B38D-0995DCC3793E}"/>
                </a:ext>
              </a:extLst>
            </p:cNvPr>
            <p:cNvSpPr txBox="1"/>
            <p:nvPr/>
          </p:nvSpPr>
          <p:spPr>
            <a:xfrm>
              <a:off x="6746844" y="4706207"/>
              <a:ext cx="3353248" cy="369332"/>
            </a:xfrm>
            <a:prstGeom prst="rect">
              <a:avLst/>
            </a:prstGeom>
            <a:noFill/>
          </p:spPr>
          <p:txBody>
            <a:bodyPr wrap="square" rtlCol="0">
              <a:spAutoFit/>
            </a:bodyPr>
            <a:lstStyle/>
            <a:p>
              <a:r>
                <a:rPr lang="en-US" b="1" spc="300" dirty="0">
                  <a:solidFill>
                    <a:schemeClr val="bg1"/>
                  </a:solidFill>
                </a:rPr>
                <a:t>PRODUCT INTRODUCTION</a:t>
              </a:r>
            </a:p>
          </p:txBody>
        </p:sp>
      </p:grpSp>
      <p:pic>
        <p:nvPicPr>
          <p:cNvPr id="94" name="Picture 93">
            <a:extLst>
              <a:ext uri="{FF2B5EF4-FFF2-40B4-BE49-F238E27FC236}">
                <a16:creationId xmlns:a16="http://schemas.microsoft.com/office/drawing/2014/main" id="{83E2C11C-267C-9745-ADE4-91AE0F3982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7865" y="4890203"/>
            <a:ext cx="2965802" cy="525735"/>
          </a:xfrm>
          <a:prstGeom prst="rect">
            <a:avLst/>
          </a:prstGeom>
        </p:spPr>
      </p:pic>
      <p:grpSp>
        <p:nvGrpSpPr>
          <p:cNvPr id="18" name="Group 17">
            <a:extLst>
              <a:ext uri="{FF2B5EF4-FFF2-40B4-BE49-F238E27FC236}">
                <a16:creationId xmlns:a16="http://schemas.microsoft.com/office/drawing/2014/main" id="{49409084-BEFB-F346-BB5A-CBEA6826519E}"/>
              </a:ext>
            </a:extLst>
          </p:cNvPr>
          <p:cNvGrpSpPr/>
          <p:nvPr/>
        </p:nvGrpSpPr>
        <p:grpSpPr>
          <a:xfrm>
            <a:off x="2015992" y="2135962"/>
            <a:ext cx="5997478" cy="1446347"/>
            <a:chOff x="2369282" y="2106624"/>
            <a:chExt cx="5997478" cy="1446347"/>
          </a:xfrm>
        </p:grpSpPr>
        <p:pic>
          <p:nvPicPr>
            <p:cNvPr id="53" name="Picture 52">
              <a:extLst>
                <a:ext uri="{FF2B5EF4-FFF2-40B4-BE49-F238E27FC236}">
                  <a16:creationId xmlns:a16="http://schemas.microsoft.com/office/drawing/2014/main" id="{391D4DA1-7521-CD43-A3ED-670ECC038E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3640" b="14326"/>
            <a:stretch/>
          </p:blipFill>
          <p:spPr>
            <a:xfrm>
              <a:off x="2369282" y="2106624"/>
              <a:ext cx="2670601" cy="1446347"/>
            </a:xfrm>
            <a:prstGeom prst="rect">
              <a:avLst/>
            </a:prstGeom>
          </p:spPr>
        </p:pic>
        <p:pic>
          <p:nvPicPr>
            <p:cNvPr id="98" name="Picture 97">
              <a:extLst>
                <a:ext uri="{FF2B5EF4-FFF2-40B4-BE49-F238E27FC236}">
                  <a16:creationId xmlns:a16="http://schemas.microsoft.com/office/drawing/2014/main" id="{8A18C0CE-C402-EF4C-8A87-8DB9665A30C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0498"/>
            <a:stretch/>
          </p:blipFill>
          <p:spPr>
            <a:xfrm>
              <a:off x="5914046" y="2127689"/>
              <a:ext cx="2452714" cy="1390107"/>
            </a:xfrm>
            <a:prstGeom prst="rect">
              <a:avLst/>
            </a:prstGeom>
          </p:spPr>
        </p:pic>
      </p:grpSp>
      <p:pic>
        <p:nvPicPr>
          <p:cNvPr id="101" name="Picture 100">
            <a:extLst>
              <a:ext uri="{FF2B5EF4-FFF2-40B4-BE49-F238E27FC236}">
                <a16:creationId xmlns:a16="http://schemas.microsoft.com/office/drawing/2014/main" id="{59CB4534-981E-7047-B071-2156BF3484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22928" y="4470509"/>
            <a:ext cx="2530400" cy="1973205"/>
          </a:xfrm>
          <a:prstGeom prst="rect">
            <a:avLst/>
          </a:prstGeom>
        </p:spPr>
      </p:pic>
      <p:pic>
        <p:nvPicPr>
          <p:cNvPr id="3" name="Picture 2">
            <a:extLst>
              <a:ext uri="{FF2B5EF4-FFF2-40B4-BE49-F238E27FC236}">
                <a16:creationId xmlns:a16="http://schemas.microsoft.com/office/drawing/2014/main" id="{CB53A5B9-9C98-BE45-ABAA-1A984F2D96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34735" y="4768639"/>
            <a:ext cx="1772304" cy="1780010"/>
          </a:xfrm>
          <a:prstGeom prst="rect">
            <a:avLst/>
          </a:prstGeom>
        </p:spPr>
      </p:pic>
      <p:pic>
        <p:nvPicPr>
          <p:cNvPr id="21" name="Picture 20">
            <a:extLst>
              <a:ext uri="{FF2B5EF4-FFF2-40B4-BE49-F238E27FC236}">
                <a16:creationId xmlns:a16="http://schemas.microsoft.com/office/drawing/2014/main" id="{7603F88A-F44E-3244-A835-5B76CF1824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7754845" y="3000470"/>
            <a:ext cx="1635402" cy="1502981"/>
          </a:xfrm>
          <a:prstGeom prst="rect">
            <a:avLst/>
          </a:prstGeom>
        </p:spPr>
      </p:pic>
      <p:pic>
        <p:nvPicPr>
          <p:cNvPr id="23" name="Picture 22">
            <a:extLst>
              <a:ext uri="{FF2B5EF4-FFF2-40B4-BE49-F238E27FC236}">
                <a16:creationId xmlns:a16="http://schemas.microsoft.com/office/drawing/2014/main" id="{91CA5982-508D-FD4C-B022-76835F0FE5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3918" y="1047506"/>
            <a:ext cx="1664077" cy="1656996"/>
          </a:xfrm>
          <a:prstGeom prst="rect">
            <a:avLst/>
          </a:prstGeom>
        </p:spPr>
      </p:pic>
      <p:grpSp>
        <p:nvGrpSpPr>
          <p:cNvPr id="19" name="Group 18">
            <a:extLst>
              <a:ext uri="{FF2B5EF4-FFF2-40B4-BE49-F238E27FC236}">
                <a16:creationId xmlns:a16="http://schemas.microsoft.com/office/drawing/2014/main" id="{7993AAA3-0F30-4A45-B1CF-048D30517A6F}"/>
              </a:ext>
            </a:extLst>
          </p:cNvPr>
          <p:cNvGrpSpPr/>
          <p:nvPr/>
        </p:nvGrpSpPr>
        <p:grpSpPr>
          <a:xfrm>
            <a:off x="383619" y="3649975"/>
            <a:ext cx="5059321" cy="3006189"/>
            <a:chOff x="570122" y="3737581"/>
            <a:chExt cx="5059321" cy="3006189"/>
          </a:xfrm>
        </p:grpSpPr>
        <p:grpSp>
          <p:nvGrpSpPr>
            <p:cNvPr id="59" name="Group 58">
              <a:extLst>
                <a:ext uri="{FF2B5EF4-FFF2-40B4-BE49-F238E27FC236}">
                  <a16:creationId xmlns:a16="http://schemas.microsoft.com/office/drawing/2014/main" id="{9B04C6E7-B3EC-144E-8E6A-8E4359A3478F}"/>
                </a:ext>
              </a:extLst>
            </p:cNvPr>
            <p:cNvGrpSpPr/>
            <p:nvPr/>
          </p:nvGrpSpPr>
          <p:grpSpPr>
            <a:xfrm>
              <a:off x="570122" y="3737581"/>
              <a:ext cx="1537510" cy="1043886"/>
              <a:chOff x="225742" y="2999977"/>
              <a:chExt cx="1992016" cy="1333500"/>
            </a:xfrm>
          </p:grpSpPr>
          <p:sp>
            <p:nvSpPr>
              <p:cNvPr id="58" name="TextBox 57">
                <a:extLst>
                  <a:ext uri="{FF2B5EF4-FFF2-40B4-BE49-F238E27FC236}">
                    <a16:creationId xmlns:a16="http://schemas.microsoft.com/office/drawing/2014/main" id="{DB726D21-21A6-0042-9FD6-BDDA3EDBB9D4}"/>
                  </a:ext>
                </a:extLst>
              </p:cNvPr>
              <p:cNvSpPr txBox="1"/>
              <p:nvPr/>
            </p:nvSpPr>
            <p:spPr>
              <a:xfrm>
                <a:off x="225742" y="3091438"/>
                <a:ext cx="1781353" cy="510891"/>
              </a:xfrm>
              <a:prstGeom prst="rect">
                <a:avLst/>
              </a:prstGeom>
              <a:solidFill>
                <a:schemeClr val="bg1"/>
              </a:solidFill>
            </p:spPr>
            <p:txBody>
              <a:bodyPr wrap="square" rtlCol="0">
                <a:spAutoFit/>
              </a:bodyPr>
              <a:lstStyle/>
              <a:p>
                <a:endParaRPr lang="en-US" dirty="0"/>
              </a:p>
            </p:txBody>
          </p:sp>
          <p:pic>
            <p:nvPicPr>
              <p:cNvPr id="57" name="Picture 56">
                <a:extLst>
                  <a:ext uri="{FF2B5EF4-FFF2-40B4-BE49-F238E27FC236}">
                    <a16:creationId xmlns:a16="http://schemas.microsoft.com/office/drawing/2014/main" id="{7434CD00-0EFC-F543-810B-2FEE80FAE2A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1958" y="2999977"/>
                <a:ext cx="1955800" cy="1333500"/>
              </a:xfrm>
              <a:prstGeom prst="rect">
                <a:avLst/>
              </a:prstGeom>
            </p:spPr>
          </p:pic>
        </p:grpSp>
        <p:pic>
          <p:nvPicPr>
            <p:cNvPr id="89" name="Picture 88">
              <a:extLst>
                <a:ext uri="{FF2B5EF4-FFF2-40B4-BE49-F238E27FC236}">
                  <a16:creationId xmlns:a16="http://schemas.microsoft.com/office/drawing/2014/main" id="{C059D0A9-ED19-4C43-BBFA-981CD55B3BF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15415" y="3894325"/>
              <a:ext cx="3314028" cy="2849445"/>
            </a:xfrm>
            <a:prstGeom prst="rect">
              <a:avLst/>
            </a:prstGeom>
          </p:spPr>
        </p:pic>
      </p:grpSp>
    </p:spTree>
    <p:extLst>
      <p:ext uri="{BB962C8B-B14F-4D97-AF65-F5344CB8AC3E}">
        <p14:creationId xmlns:p14="http://schemas.microsoft.com/office/powerpoint/2010/main" val="350372914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52 0.00486 L 0.57409 -0.00324 " pathEditMode="relative" rAng="0" ptsTypes="AA">
                                      <p:cBhvr>
                                        <p:cTn id="21" dur="4500" fill="hold"/>
                                        <p:tgtEl>
                                          <p:spTgt spid="23"/>
                                        </p:tgtEl>
                                        <p:attrNameLst>
                                          <p:attrName>ppt_x</p:attrName>
                                          <p:attrName>ppt_y</p:attrName>
                                        </p:attrNameLst>
                                      </p:cBhvr>
                                      <p:rCtr x="28724" y="-417"/>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0494 0.00139 L -0.44974 -0.00671 " pathEditMode="relative" ptsTypes="AA">
                                      <p:cBhvr>
                                        <p:cTn id="35" dur="4000" fill="hold"/>
                                        <p:tgtEl>
                                          <p:spTgt spid="21"/>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left)">
                                      <p:cBhvr>
                                        <p:cTn id="45" dur="500"/>
                                        <p:tgtEl>
                                          <p:spTgt spid="9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1.45833E-6 0 L 0.34388 0.00579 " pathEditMode="relative" rAng="0" ptsTypes="AA">
                                      <p:cBhvr>
                                        <p:cTn id="53" dur="2000" fill="hold"/>
                                        <p:tgtEl>
                                          <p:spTgt spid="3"/>
                                        </p:tgtEl>
                                        <p:attrNameLst>
                                          <p:attrName>ppt_x</p:attrName>
                                          <p:attrName>ppt_y</p:attrName>
                                        </p:attrNameLst>
                                      </p:cBhvr>
                                      <p:rCtr x="17188" y="278"/>
                                    </p:animMotion>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dissolve">
                                      <p:cBhvr>
                                        <p:cTn id="58"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59D52-462E-1149-AB2E-E8BB900DF1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853" y="491706"/>
            <a:ext cx="1408298" cy="5913633"/>
          </a:xfrm>
          <a:prstGeom prst="rect">
            <a:avLst/>
          </a:prstGeom>
        </p:spPr>
      </p:pic>
      <p:sp>
        <p:nvSpPr>
          <p:cNvPr id="6" name="Title 1">
            <a:extLst>
              <a:ext uri="{FF2B5EF4-FFF2-40B4-BE49-F238E27FC236}">
                <a16:creationId xmlns:a16="http://schemas.microsoft.com/office/drawing/2014/main" id="{7F36CAE4-7207-1549-B638-88C5A38839B7}"/>
              </a:ext>
            </a:extLst>
          </p:cNvPr>
          <p:cNvSpPr txBox="1">
            <a:spLocks/>
          </p:cNvSpPr>
          <p:nvPr/>
        </p:nvSpPr>
        <p:spPr>
          <a:xfrm>
            <a:off x="1087116" y="171602"/>
            <a:ext cx="9489049" cy="121831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ill Sans MT" panose="020B0502020104020203" pitchFamily="34" charset="77"/>
                <a:cs typeface="Calibri Light" panose="020F0302020204030204" pitchFamily="34" charset="0"/>
              </a:rPr>
              <a:t>Why is HIV </a:t>
            </a:r>
            <a:r>
              <a:rPr lang="en-US" b="1" dirty="0">
                <a:solidFill>
                  <a:srgbClr val="71C004"/>
                </a:solidFill>
                <a:latin typeface="Gill Sans MT" panose="020B0502020104020203" pitchFamily="34" charset="77"/>
                <a:cs typeface="Calibri Light" panose="020F0302020204030204" pitchFamily="34" charset="0"/>
              </a:rPr>
              <a:t>so hard </a:t>
            </a:r>
            <a:r>
              <a:rPr lang="en-US" b="1" dirty="0">
                <a:latin typeface="Gill Sans MT" panose="020B0502020104020203" pitchFamily="34" charset="77"/>
                <a:cs typeface="Calibri Light" panose="020F0302020204030204" pitchFamily="34" charset="0"/>
              </a:rPr>
              <a:t>to cure? </a:t>
            </a:r>
          </a:p>
        </p:txBody>
      </p:sp>
      <p:sp>
        <p:nvSpPr>
          <p:cNvPr id="7" name="Rectangle 6">
            <a:extLst>
              <a:ext uri="{FF2B5EF4-FFF2-40B4-BE49-F238E27FC236}">
                <a16:creationId xmlns:a16="http://schemas.microsoft.com/office/drawing/2014/main" id="{07AD8A0D-C1B4-394F-BD17-F57D33B36CD7}"/>
              </a:ext>
            </a:extLst>
          </p:cNvPr>
          <p:cNvSpPr/>
          <p:nvPr/>
        </p:nvSpPr>
        <p:spPr>
          <a:xfrm>
            <a:off x="4487395" y="5515691"/>
            <a:ext cx="5901361" cy="300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B1A92B03-290F-E145-BABD-22045E2606CD}"/>
              </a:ext>
            </a:extLst>
          </p:cNvPr>
          <p:cNvPicPr>
            <a:picLocks noChangeAspect="1"/>
          </p:cNvPicPr>
          <p:nvPr/>
        </p:nvPicPr>
        <p:blipFill rotWithShape="1">
          <a:blip r:embed="rId4">
            <a:extLst>
              <a:ext uri="{28A0092B-C50C-407E-A947-70E740481C1C}">
                <a14:useLocalDpi xmlns:a14="http://schemas.microsoft.com/office/drawing/2010/main"/>
              </a:ext>
            </a:extLst>
          </a:blip>
          <a:srcRect t="4356"/>
          <a:stretch/>
        </p:blipFill>
        <p:spPr>
          <a:xfrm>
            <a:off x="2181002" y="1045029"/>
            <a:ext cx="7301280" cy="4659560"/>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5DF50838-FE66-9043-9B5E-736920DA5F21}"/>
              </a:ext>
            </a:extLst>
          </p:cNvPr>
          <p:cNvSpPr/>
          <p:nvPr/>
        </p:nvSpPr>
        <p:spPr>
          <a:xfrm>
            <a:off x="2015606" y="5715410"/>
            <a:ext cx="7632071" cy="830997"/>
          </a:xfrm>
          <a:prstGeom prst="rect">
            <a:avLst/>
          </a:prstGeom>
        </p:spPr>
        <p:txBody>
          <a:bodyPr wrap="square">
            <a:spAutoFit/>
          </a:bodyPr>
          <a:lstStyle/>
          <a:p>
            <a:pPr algn="ctr"/>
            <a:r>
              <a:rPr lang="en-US" sz="2400" dirty="0">
                <a:latin typeface="Gill Sans MT" panose="020B0502020104020203" pitchFamily="34" charset="77"/>
                <a:cs typeface="Calibri Light" panose="020F0302020204030204" pitchFamily="34" charset="0"/>
              </a:rPr>
              <a:t>So few cells harbor HIV in people on antivirals medications and these cells appear normal to our immune system</a:t>
            </a:r>
            <a:endParaRPr lang="en-US" sz="2000" dirty="0">
              <a:latin typeface="Gill Sans MT" panose="020B0502020104020203" pitchFamily="34" charset="77"/>
              <a:cs typeface="Calibri Light" panose="020F0302020204030204" pitchFamily="34" charset="0"/>
            </a:endParaRPr>
          </a:p>
        </p:txBody>
      </p:sp>
      <p:pic>
        <p:nvPicPr>
          <p:cNvPr id="10" name="Picture 9">
            <a:extLst>
              <a:ext uri="{FF2B5EF4-FFF2-40B4-BE49-F238E27FC236}">
                <a16:creationId xmlns:a16="http://schemas.microsoft.com/office/drawing/2014/main" id="{B04B6130-33C9-5549-BB92-CB8068A01D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2095" y="760779"/>
            <a:ext cx="3318161" cy="2379059"/>
          </a:xfrm>
          <a:prstGeom prst="rect">
            <a:avLst/>
          </a:prstGeom>
          <a:effectLst/>
        </p:spPr>
      </p:pic>
    </p:spTree>
    <p:extLst>
      <p:ext uri="{BB962C8B-B14F-4D97-AF65-F5344CB8AC3E}">
        <p14:creationId xmlns:p14="http://schemas.microsoft.com/office/powerpoint/2010/main" val="29647944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2447</TotalTime>
  <Words>5462</Words>
  <Application>Microsoft Macintosh PowerPoint</Application>
  <PresentationFormat>Widescreen</PresentationFormat>
  <Paragraphs>519</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Cambria Math</vt:lpstr>
      <vt:lpstr>Gill Sans MT</vt:lpstr>
      <vt:lpstr>Wingdings</vt:lpstr>
      <vt:lpstr>Office Theme</vt:lpstr>
      <vt:lpstr>HIV Cure-Related Research Strategies</vt:lpstr>
      <vt:lpstr>Module Outline</vt:lpstr>
      <vt:lpstr>  Key timeline events</vt:lpstr>
      <vt:lpstr>HIV cure  </vt:lpstr>
      <vt:lpstr>HIV Cure is Rare: Elimination and Durable ART-Free Suppression</vt:lpstr>
      <vt:lpstr> Overview of   the Research Process</vt:lpstr>
      <vt:lpstr>PowerPoint Presentation</vt:lpstr>
      <vt:lpstr>PowerPoint Presentation</vt:lpstr>
      <vt:lpstr>PowerPoint Presentation</vt:lpstr>
      <vt:lpstr> Research ‘dam’ analogy</vt:lpstr>
      <vt:lpstr>How Can We Prevent HIV From Rebounding Off  Therapy? </vt:lpstr>
      <vt:lpstr>Strategies Towards HIV Cure</vt:lpstr>
      <vt:lpstr>HIV Cure-Related Research                                                                Strategies Under Investigation</vt:lpstr>
      <vt:lpstr>PowerPoint Presentation</vt:lpstr>
      <vt:lpstr> Stem Cell Transplantations </vt:lpstr>
      <vt:lpstr>Timing of ART Initiation  Following HIV Infection</vt:lpstr>
      <vt:lpstr>PowerPoint Presentation</vt:lpstr>
      <vt:lpstr>  Draining the ‘reservoir’</vt:lpstr>
      <vt:lpstr> Latency-Reversing Agents</vt:lpstr>
      <vt:lpstr>PowerPoint Presentation</vt:lpstr>
      <vt:lpstr>PowerPoint Presentation</vt:lpstr>
      <vt:lpstr>PowerPoint Presentation</vt:lpstr>
      <vt:lpstr>PowerPoint Presentation</vt:lpstr>
      <vt:lpstr>PowerPoint Presentation</vt:lpstr>
      <vt:lpstr>  Reinforcing the ‘dam’</vt:lpstr>
      <vt:lpstr>PowerPoint Presentation</vt:lpstr>
      <vt:lpstr>Types of HIV Therapeutic Vaccines</vt:lpstr>
      <vt:lpstr>PowerPoint Presentation</vt:lpstr>
      <vt:lpstr>PowerPoint Presentation</vt:lpstr>
      <vt:lpstr>Passive Immunization:  Broadly Neutralizing Antibodies</vt:lpstr>
      <vt:lpstr>Genetic Engineered T cells:  Creating Super T Cells</vt:lpstr>
      <vt:lpstr>  Making cells stronger</vt:lpstr>
      <vt:lpstr>What is Cell and Gene Modification?</vt:lpstr>
      <vt:lpstr>Somatic versus Germline Modification</vt:lpstr>
      <vt:lpstr>Cell and Gene Modification</vt:lpstr>
      <vt:lpstr>Modification Occurring Outside the Body ‘Ex Vivo’</vt:lpstr>
      <vt:lpstr>Modification Occurring Inside     the Body ‘In Vivo’</vt:lpstr>
      <vt:lpstr>PowerPoint Presentation</vt:lpstr>
      <vt:lpstr>PowerPoint Presentation</vt:lpstr>
      <vt:lpstr>Treatment Action Group  Research Towards an HIV Cure (Trials)</vt:lpstr>
      <vt:lpstr> Putting different   strategies together</vt:lpstr>
      <vt:lpstr>Combination Approaches</vt:lpstr>
      <vt:lpstr>Questions for Discussion</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Louella, Michael W</dc:creator>
  <cp:lastModifiedBy>Tag 2</cp:lastModifiedBy>
  <cp:revision>289</cp:revision>
  <dcterms:created xsi:type="dcterms:W3CDTF">2020-12-09T18:43:53Z</dcterms:created>
  <dcterms:modified xsi:type="dcterms:W3CDTF">2021-12-16T23:00:47Z</dcterms:modified>
</cp:coreProperties>
</file>