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Lst>
  <p:notesMasterIdLst>
    <p:notesMasterId r:id="rId67"/>
  </p:notesMasterIdLst>
  <p:sldIdLst>
    <p:sldId id="256" r:id="rId2"/>
    <p:sldId id="258" r:id="rId3"/>
    <p:sldId id="354" r:id="rId4"/>
    <p:sldId id="259" r:id="rId5"/>
    <p:sldId id="280" r:id="rId6"/>
    <p:sldId id="356" r:id="rId7"/>
    <p:sldId id="284" r:id="rId8"/>
    <p:sldId id="319" r:id="rId9"/>
    <p:sldId id="269" r:id="rId10"/>
    <p:sldId id="357" r:id="rId11"/>
    <p:sldId id="268" r:id="rId12"/>
    <p:sldId id="320" r:id="rId13"/>
    <p:sldId id="275" r:id="rId14"/>
    <p:sldId id="270" r:id="rId15"/>
    <p:sldId id="321" r:id="rId16"/>
    <p:sldId id="261" r:id="rId17"/>
    <p:sldId id="370" r:id="rId18"/>
    <p:sldId id="262" r:id="rId19"/>
    <p:sldId id="274" r:id="rId20"/>
    <p:sldId id="273" r:id="rId21"/>
    <p:sldId id="271" r:id="rId22"/>
    <p:sldId id="263" r:id="rId23"/>
    <p:sldId id="365" r:id="rId24"/>
    <p:sldId id="276" r:id="rId25"/>
    <p:sldId id="272" r:id="rId26"/>
    <p:sldId id="375" r:id="rId27"/>
    <p:sldId id="376" r:id="rId28"/>
    <p:sldId id="265" r:id="rId29"/>
    <p:sldId id="372" r:id="rId30"/>
    <p:sldId id="377" r:id="rId31"/>
    <p:sldId id="367" r:id="rId32"/>
    <p:sldId id="278" r:id="rId33"/>
    <p:sldId id="279" r:id="rId34"/>
    <p:sldId id="288" r:id="rId35"/>
    <p:sldId id="289" r:id="rId36"/>
    <p:sldId id="290" r:id="rId37"/>
    <p:sldId id="373" r:id="rId38"/>
    <p:sldId id="287" r:id="rId39"/>
    <p:sldId id="291" r:id="rId40"/>
    <p:sldId id="292" r:id="rId41"/>
    <p:sldId id="293" r:id="rId42"/>
    <p:sldId id="294" r:id="rId43"/>
    <p:sldId id="295" r:id="rId44"/>
    <p:sldId id="296" r:id="rId45"/>
    <p:sldId id="297" r:id="rId46"/>
    <p:sldId id="298" r:id="rId47"/>
    <p:sldId id="299" r:id="rId48"/>
    <p:sldId id="368" r:id="rId49"/>
    <p:sldId id="300" r:id="rId50"/>
    <p:sldId id="301" r:id="rId51"/>
    <p:sldId id="302" r:id="rId52"/>
    <p:sldId id="303" r:id="rId53"/>
    <p:sldId id="304" r:id="rId54"/>
    <p:sldId id="305" r:id="rId55"/>
    <p:sldId id="307" r:id="rId56"/>
    <p:sldId id="310" r:id="rId57"/>
    <p:sldId id="311" r:id="rId58"/>
    <p:sldId id="374" r:id="rId59"/>
    <p:sldId id="312" r:id="rId60"/>
    <p:sldId id="313" r:id="rId61"/>
    <p:sldId id="314" r:id="rId62"/>
    <p:sldId id="363" r:id="rId63"/>
    <p:sldId id="361" r:id="rId64"/>
    <p:sldId id="316" r:id="rId65"/>
    <p:sldId id="3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 Louella" initials="MWL" lastIdx="1" clrIdx="0">
    <p:extLst>
      <p:ext uri="{19B8F6BF-5375-455C-9EA6-DF929625EA0E}">
        <p15:presenceInfo xmlns:p15="http://schemas.microsoft.com/office/powerpoint/2012/main" userId="Michael W. Louel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1C2E"/>
    <a:srgbClr val="016389"/>
    <a:srgbClr val="642B67"/>
    <a:srgbClr val="A7C006"/>
    <a:srgbClr val="009895"/>
    <a:srgbClr val="C32E47"/>
    <a:srgbClr val="642C66"/>
    <a:srgbClr val="D6E02A"/>
    <a:srgbClr val="F19005"/>
    <a:srgbClr val="008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43" autoAdjust="0"/>
    <p:restoredTop sz="83521" autoAdjust="0"/>
  </p:normalViewPr>
  <p:slideViewPr>
    <p:cSldViewPr snapToGrid="0" snapToObjects="1">
      <p:cViewPr varScale="1">
        <p:scale>
          <a:sx n="102" d="100"/>
          <a:sy n="102" d="100"/>
        </p:scale>
        <p:origin x="1672" y="2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EC5CF-2E00-4C13-B870-0BB403DFAABF}" type="doc">
      <dgm:prSet loTypeId="urn:microsoft.com/office/officeart/2005/8/layout/arrow2" loCatId="process" qsTypeId="urn:microsoft.com/office/officeart/2005/8/quickstyle/simple1" qsCatId="simple" csTypeId="urn:microsoft.com/office/officeart/2005/8/colors/accent1_2" csCatId="accent1" phldr="1"/>
      <dgm:spPr/>
    </dgm:pt>
    <dgm:pt modelId="{09FB3535-C12E-4781-A7D1-956A33D002F2}">
      <dgm:prSet phldrT="[Text]" custT="1"/>
      <dgm:spPr/>
      <dgm:t>
        <a:bodyPr/>
        <a:lstStyle/>
        <a:p>
          <a:r>
            <a:rPr lang="en-US" sz="2000" b="1" dirty="0">
              <a:solidFill>
                <a:schemeClr val="tx1"/>
              </a:solidFill>
              <a:latin typeface="Calibri Light" panose="020F0302020204030204" pitchFamily="34" charset="0"/>
              <a:cs typeface="Calibri Light" panose="020F0302020204030204" pitchFamily="34" charset="0"/>
            </a:rPr>
            <a:t>Very early ART</a:t>
          </a:r>
        </a:p>
      </dgm:t>
    </dgm:pt>
    <dgm:pt modelId="{DA4F7415-F83D-48EA-90FC-5FE85FE30EA4}" type="parTrans" cxnId="{6F98058F-EE2B-4AFF-978E-B4418E0857A3}">
      <dgm:prSet/>
      <dgm:spPr/>
      <dgm:t>
        <a:bodyPr/>
        <a:lstStyle/>
        <a:p>
          <a:endParaRPr lang="en-US"/>
        </a:p>
      </dgm:t>
    </dgm:pt>
    <dgm:pt modelId="{A204A0A1-A8F7-4B99-BEC9-8F5032D67C60}" type="sibTrans" cxnId="{6F98058F-EE2B-4AFF-978E-B4418E0857A3}">
      <dgm:prSet/>
      <dgm:spPr/>
      <dgm:t>
        <a:bodyPr/>
        <a:lstStyle/>
        <a:p>
          <a:endParaRPr lang="en-US"/>
        </a:p>
      </dgm:t>
    </dgm:pt>
    <dgm:pt modelId="{BBDB01CE-44E4-41C4-AF45-BE328EE61A27}">
      <dgm:prSet phldrT="[Text]" custT="1"/>
      <dgm:spPr/>
      <dgm:t>
        <a:bodyPr/>
        <a:lstStyle/>
        <a:p>
          <a:r>
            <a:rPr lang="en-US" sz="2800" b="1" dirty="0">
              <a:solidFill>
                <a:schemeClr val="tx1"/>
              </a:solidFill>
              <a:latin typeface="Calibri Light" panose="020F0302020204030204" pitchFamily="34" charset="0"/>
              <a:cs typeface="Calibri Light" panose="020F0302020204030204" pitchFamily="34" charset="0"/>
            </a:rPr>
            <a:t>Early ART</a:t>
          </a:r>
        </a:p>
      </dgm:t>
    </dgm:pt>
    <dgm:pt modelId="{712B391E-91AB-4E99-A042-23E993A7454A}" type="parTrans" cxnId="{BE02CB75-D3BE-4136-87BA-3CD0B6DCCD2F}">
      <dgm:prSet/>
      <dgm:spPr/>
      <dgm:t>
        <a:bodyPr/>
        <a:lstStyle/>
        <a:p>
          <a:endParaRPr lang="en-US"/>
        </a:p>
      </dgm:t>
    </dgm:pt>
    <dgm:pt modelId="{396571A6-E803-4601-9E01-982D6A3ECB12}" type="sibTrans" cxnId="{BE02CB75-D3BE-4136-87BA-3CD0B6DCCD2F}">
      <dgm:prSet/>
      <dgm:spPr/>
      <dgm:t>
        <a:bodyPr/>
        <a:lstStyle/>
        <a:p>
          <a:endParaRPr lang="en-US"/>
        </a:p>
      </dgm:t>
    </dgm:pt>
    <dgm:pt modelId="{6E4AF34D-4F90-4351-9B15-D3F29AB92EAB}">
      <dgm:prSet phldrT="[Text]" custT="1"/>
      <dgm:spPr/>
      <dgm:t>
        <a:bodyPr/>
        <a:lstStyle/>
        <a:p>
          <a:r>
            <a:rPr lang="en-US" sz="2800" dirty="0">
              <a:solidFill>
                <a:schemeClr val="tx1"/>
              </a:solidFill>
              <a:latin typeface="Calibri Light" panose="020F0302020204030204" pitchFamily="34" charset="0"/>
              <a:cs typeface="Calibri Light" panose="020F0302020204030204" pitchFamily="34" charset="0"/>
            </a:rPr>
            <a:t>Chronic ART</a:t>
          </a:r>
        </a:p>
      </dgm:t>
    </dgm:pt>
    <dgm:pt modelId="{B4AD333F-4FB8-4A89-A187-F3888DE1BDF3}" type="sibTrans" cxnId="{4BBC1750-8366-46AD-8D08-436275F9E438}">
      <dgm:prSet/>
      <dgm:spPr/>
      <dgm:t>
        <a:bodyPr/>
        <a:lstStyle/>
        <a:p>
          <a:endParaRPr lang="en-US"/>
        </a:p>
      </dgm:t>
    </dgm:pt>
    <dgm:pt modelId="{F06D6D6F-11E4-4A76-9A80-743422C19C1A}" type="parTrans" cxnId="{4BBC1750-8366-46AD-8D08-436275F9E438}">
      <dgm:prSet/>
      <dgm:spPr/>
      <dgm:t>
        <a:bodyPr/>
        <a:lstStyle/>
        <a:p>
          <a:endParaRPr lang="en-US"/>
        </a:p>
      </dgm:t>
    </dgm:pt>
    <dgm:pt modelId="{77526AFD-671E-4CB6-9F4F-B36D54C62539}" type="pres">
      <dgm:prSet presAssocID="{3F4EC5CF-2E00-4C13-B870-0BB403DFAABF}" presName="arrowDiagram" presStyleCnt="0">
        <dgm:presLayoutVars>
          <dgm:chMax val="5"/>
          <dgm:dir/>
          <dgm:resizeHandles val="exact"/>
        </dgm:presLayoutVars>
      </dgm:prSet>
      <dgm:spPr/>
    </dgm:pt>
    <dgm:pt modelId="{EF513F7C-728E-4201-A4FE-22DF162395B1}" type="pres">
      <dgm:prSet presAssocID="{3F4EC5CF-2E00-4C13-B870-0BB403DFAABF}" presName="arrow" presStyleLbl="bgShp" presStyleIdx="0" presStyleCnt="1" custScaleX="89264" custLinFactNeighborX="0" custLinFactNeighborY="8000"/>
      <dgm:spPr>
        <a:solidFill>
          <a:srgbClr val="F2CFFF"/>
        </a:solidFill>
      </dgm:spPr>
    </dgm:pt>
    <dgm:pt modelId="{73FFE22C-5239-4F06-B8A4-9D10CD65F047}" type="pres">
      <dgm:prSet presAssocID="{3F4EC5CF-2E00-4C13-B870-0BB403DFAABF}" presName="arrowDiagram3" presStyleCnt="0"/>
      <dgm:spPr/>
    </dgm:pt>
    <dgm:pt modelId="{721DD4D5-F995-4ACC-99F6-FA11ADDB6017}" type="pres">
      <dgm:prSet presAssocID="{09FB3535-C12E-4781-A7D1-956A33D002F2}" presName="bullet3a" presStyleLbl="node1" presStyleIdx="0" presStyleCnt="3" custLinFactX="155317" custLinFactNeighborX="200000" custLinFactNeighborY="-27760"/>
      <dgm:spPr>
        <a:solidFill>
          <a:srgbClr val="B06BA9"/>
        </a:solidFill>
      </dgm:spPr>
    </dgm:pt>
    <dgm:pt modelId="{030E6072-AD42-4832-BD47-41D340EBA67A}" type="pres">
      <dgm:prSet presAssocID="{09FB3535-C12E-4781-A7D1-956A33D002F2}" presName="textBox3a" presStyleLbl="revTx" presStyleIdx="0" presStyleCnt="3" custScaleX="219742" custLinFactNeighborX="21977" custLinFactNeighborY="-42323">
        <dgm:presLayoutVars>
          <dgm:bulletEnabled val="1"/>
        </dgm:presLayoutVars>
      </dgm:prSet>
      <dgm:spPr/>
    </dgm:pt>
    <dgm:pt modelId="{F980B516-E41C-45E9-A54B-7FBB8964014A}" type="pres">
      <dgm:prSet presAssocID="{BBDB01CE-44E4-41C4-AF45-BE328EE61A27}" presName="bullet3b" presStyleLbl="node1" presStyleIdx="1" presStyleCnt="3" custLinFactX="76074" custLinFactNeighborX="100000" custLinFactNeighborY="20480"/>
      <dgm:spPr>
        <a:solidFill>
          <a:srgbClr val="B06BA9"/>
        </a:solidFill>
      </dgm:spPr>
    </dgm:pt>
    <dgm:pt modelId="{EF918E84-D124-407C-8893-97CBA361F99F}" type="pres">
      <dgm:prSet presAssocID="{BBDB01CE-44E4-41C4-AF45-BE328EE61A27}" presName="textBox3b" presStyleLbl="revTx" presStyleIdx="1" presStyleCnt="3" custScaleX="166667" custScaleY="47059" custLinFactNeighborX="-17086" custLinFactNeighborY="-52243">
        <dgm:presLayoutVars>
          <dgm:bulletEnabled val="1"/>
        </dgm:presLayoutVars>
      </dgm:prSet>
      <dgm:spPr/>
    </dgm:pt>
    <dgm:pt modelId="{8B86A0C4-E958-4364-988A-DE06278B16A4}" type="pres">
      <dgm:prSet presAssocID="{6E4AF34D-4F90-4351-9B15-D3F29AB92EAB}" presName="bullet3c" presStyleLbl="node1" presStyleIdx="2" presStyleCnt="3" custLinFactX="11667" custLinFactNeighborX="100000" custLinFactNeighborY="29200"/>
      <dgm:spPr>
        <a:solidFill>
          <a:srgbClr val="B06BA9"/>
        </a:solidFill>
      </dgm:spPr>
    </dgm:pt>
    <dgm:pt modelId="{41D13C38-F296-4987-A753-12706011124B}" type="pres">
      <dgm:prSet presAssocID="{6E4AF34D-4F90-4351-9B15-D3F29AB92EAB}" presName="textBox3c" presStyleLbl="revTx" presStyleIdx="2" presStyleCnt="3" custScaleX="129058" custScaleY="36691" custLinFactNeighborX="-69144" custLinFactNeighborY="-49150">
        <dgm:presLayoutVars>
          <dgm:bulletEnabled val="1"/>
        </dgm:presLayoutVars>
      </dgm:prSet>
      <dgm:spPr/>
    </dgm:pt>
  </dgm:ptLst>
  <dgm:cxnLst>
    <dgm:cxn modelId="{DAE9623C-59EB-40B0-8C7F-ED8F6BDE2323}" type="presOf" srcId="{3F4EC5CF-2E00-4C13-B870-0BB403DFAABF}" destId="{77526AFD-671E-4CB6-9F4F-B36D54C62539}" srcOrd="0" destOrd="0" presId="urn:microsoft.com/office/officeart/2005/8/layout/arrow2"/>
    <dgm:cxn modelId="{E93C4645-BED1-4473-836E-FE3DA920E98D}" type="presOf" srcId="{6E4AF34D-4F90-4351-9B15-D3F29AB92EAB}" destId="{41D13C38-F296-4987-A753-12706011124B}" srcOrd="0" destOrd="0" presId="urn:microsoft.com/office/officeart/2005/8/layout/arrow2"/>
    <dgm:cxn modelId="{4BBC1750-8366-46AD-8D08-436275F9E438}" srcId="{3F4EC5CF-2E00-4C13-B870-0BB403DFAABF}" destId="{6E4AF34D-4F90-4351-9B15-D3F29AB92EAB}" srcOrd="2" destOrd="0" parTransId="{F06D6D6F-11E4-4A76-9A80-743422C19C1A}" sibTransId="{B4AD333F-4FB8-4A89-A187-F3888DE1BDF3}"/>
    <dgm:cxn modelId="{3156C858-C747-408A-9822-DF80A724B99D}" type="presOf" srcId="{09FB3535-C12E-4781-A7D1-956A33D002F2}" destId="{030E6072-AD42-4832-BD47-41D340EBA67A}" srcOrd="0" destOrd="0" presId="urn:microsoft.com/office/officeart/2005/8/layout/arrow2"/>
    <dgm:cxn modelId="{EE647C6E-96F9-4C54-851D-6D4117B5EF59}" type="presOf" srcId="{BBDB01CE-44E4-41C4-AF45-BE328EE61A27}" destId="{EF918E84-D124-407C-8893-97CBA361F99F}" srcOrd="0" destOrd="0" presId="urn:microsoft.com/office/officeart/2005/8/layout/arrow2"/>
    <dgm:cxn modelId="{BE02CB75-D3BE-4136-87BA-3CD0B6DCCD2F}" srcId="{3F4EC5CF-2E00-4C13-B870-0BB403DFAABF}" destId="{BBDB01CE-44E4-41C4-AF45-BE328EE61A27}" srcOrd="1" destOrd="0" parTransId="{712B391E-91AB-4E99-A042-23E993A7454A}" sibTransId="{396571A6-E803-4601-9E01-982D6A3ECB12}"/>
    <dgm:cxn modelId="{6F98058F-EE2B-4AFF-978E-B4418E0857A3}" srcId="{3F4EC5CF-2E00-4C13-B870-0BB403DFAABF}" destId="{09FB3535-C12E-4781-A7D1-956A33D002F2}" srcOrd="0" destOrd="0" parTransId="{DA4F7415-F83D-48EA-90FC-5FE85FE30EA4}" sibTransId="{A204A0A1-A8F7-4B99-BEC9-8F5032D67C60}"/>
    <dgm:cxn modelId="{691E9FA5-157E-47CC-801F-806F34EF6394}" type="presParOf" srcId="{77526AFD-671E-4CB6-9F4F-B36D54C62539}" destId="{EF513F7C-728E-4201-A4FE-22DF162395B1}" srcOrd="0" destOrd="0" presId="urn:microsoft.com/office/officeart/2005/8/layout/arrow2"/>
    <dgm:cxn modelId="{A2B28BB5-3CD4-4473-838D-F929D7895EBF}" type="presParOf" srcId="{77526AFD-671E-4CB6-9F4F-B36D54C62539}" destId="{73FFE22C-5239-4F06-B8A4-9D10CD65F047}" srcOrd="1" destOrd="0" presId="urn:microsoft.com/office/officeart/2005/8/layout/arrow2"/>
    <dgm:cxn modelId="{EB3A80F6-959C-4F53-8AF0-E7C69CA461A1}" type="presParOf" srcId="{73FFE22C-5239-4F06-B8A4-9D10CD65F047}" destId="{721DD4D5-F995-4ACC-99F6-FA11ADDB6017}" srcOrd="0" destOrd="0" presId="urn:microsoft.com/office/officeart/2005/8/layout/arrow2"/>
    <dgm:cxn modelId="{279630AD-00EC-4162-9D62-2A78A35B5655}" type="presParOf" srcId="{73FFE22C-5239-4F06-B8A4-9D10CD65F047}" destId="{030E6072-AD42-4832-BD47-41D340EBA67A}" srcOrd="1" destOrd="0" presId="urn:microsoft.com/office/officeart/2005/8/layout/arrow2"/>
    <dgm:cxn modelId="{DCF0A1DC-B0B5-4BEC-81A9-75B5316438ED}" type="presParOf" srcId="{73FFE22C-5239-4F06-B8A4-9D10CD65F047}" destId="{F980B516-E41C-45E9-A54B-7FBB8964014A}" srcOrd="2" destOrd="0" presId="urn:microsoft.com/office/officeart/2005/8/layout/arrow2"/>
    <dgm:cxn modelId="{23AF8728-2EA3-4555-A110-6A67A91F7DC0}" type="presParOf" srcId="{73FFE22C-5239-4F06-B8A4-9D10CD65F047}" destId="{EF918E84-D124-407C-8893-97CBA361F99F}" srcOrd="3" destOrd="0" presId="urn:microsoft.com/office/officeart/2005/8/layout/arrow2"/>
    <dgm:cxn modelId="{5E307258-6A71-4440-8991-05CAD175E3A2}" type="presParOf" srcId="{73FFE22C-5239-4F06-B8A4-9D10CD65F047}" destId="{8B86A0C4-E958-4364-988A-DE06278B16A4}" srcOrd="4" destOrd="0" presId="urn:microsoft.com/office/officeart/2005/8/layout/arrow2"/>
    <dgm:cxn modelId="{66507242-A837-495E-9572-C402A5D9AB4C}" type="presParOf" srcId="{73FFE22C-5239-4F06-B8A4-9D10CD65F047}" destId="{41D13C38-F296-4987-A753-12706011124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13F7C-728E-4201-A4FE-22DF162395B1}">
      <dsp:nvSpPr>
        <dsp:cNvPr id="0" name=""/>
        <dsp:cNvSpPr/>
      </dsp:nvSpPr>
      <dsp:spPr>
        <a:xfrm>
          <a:off x="532264" y="1042945"/>
          <a:ext cx="5919053" cy="4144345"/>
        </a:xfrm>
        <a:prstGeom prst="swooshArrow">
          <a:avLst>
            <a:gd name="adj1" fmla="val 25000"/>
            <a:gd name="adj2" fmla="val 25000"/>
          </a:avLst>
        </a:prstGeom>
        <a:solidFill>
          <a:srgbClr val="F2CFFF"/>
        </a:solidFill>
        <a:ln>
          <a:noFill/>
        </a:ln>
        <a:effectLst/>
      </dsp:spPr>
      <dsp:style>
        <a:lnRef idx="0">
          <a:scrgbClr r="0" g="0" b="0"/>
        </a:lnRef>
        <a:fillRef idx="1">
          <a:scrgbClr r="0" g="0" b="0"/>
        </a:fillRef>
        <a:effectRef idx="0">
          <a:scrgbClr r="0" g="0" b="0"/>
        </a:effectRef>
        <a:fontRef idx="minor"/>
      </dsp:style>
    </dsp:sp>
    <dsp:sp modelId="{721DD4D5-F995-4ACC-99F6-FA11ADDB6017}">
      <dsp:nvSpPr>
        <dsp:cNvPr id="0" name=""/>
        <dsp:cNvSpPr/>
      </dsp:nvSpPr>
      <dsp:spPr>
        <a:xfrm>
          <a:off x="1631029" y="3523965"/>
          <a:ext cx="172404" cy="172404"/>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E6072-AD42-4832-BD47-41D340EBA67A}">
      <dsp:nvSpPr>
        <dsp:cNvPr id="0" name=""/>
        <dsp:cNvSpPr/>
      </dsp:nvSpPr>
      <dsp:spPr>
        <a:xfrm>
          <a:off x="519181" y="3151118"/>
          <a:ext cx="3395040" cy="1197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54"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Calibri Light" panose="020F0302020204030204" pitchFamily="34" charset="0"/>
              <a:cs typeface="Calibri Light" panose="020F0302020204030204" pitchFamily="34" charset="0"/>
            </a:rPr>
            <a:t>Very early ART</a:t>
          </a:r>
        </a:p>
      </dsp:txBody>
      <dsp:txXfrm>
        <a:off x="519181" y="3151118"/>
        <a:ext cx="3395040" cy="1197715"/>
      </dsp:txXfrm>
    </dsp:sp>
    <dsp:sp modelId="{F980B516-E41C-45E9-A54B-7FBB8964014A}">
      <dsp:nvSpPr>
        <dsp:cNvPr id="0" name=""/>
        <dsp:cNvSpPr/>
      </dsp:nvSpPr>
      <dsp:spPr>
        <a:xfrm>
          <a:off x="3088992" y="2509218"/>
          <a:ext cx="311654" cy="311654"/>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18E84-D124-407C-8893-97CBA361F99F}">
      <dsp:nvSpPr>
        <dsp:cNvPr id="0" name=""/>
        <dsp:cNvSpPr/>
      </dsp:nvSpPr>
      <dsp:spPr>
        <a:xfrm>
          <a:off x="1893686" y="2020172"/>
          <a:ext cx="2652386" cy="106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39"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Calibri Light" panose="020F0302020204030204" pitchFamily="34" charset="0"/>
              <a:cs typeface="Calibri Light" panose="020F0302020204030204" pitchFamily="34" charset="0"/>
            </a:rPr>
            <a:t>Early ART</a:t>
          </a:r>
        </a:p>
      </dsp:txBody>
      <dsp:txXfrm>
        <a:off x="1893686" y="2020172"/>
        <a:ext cx="2652386" cy="1060956"/>
      </dsp:txXfrm>
    </dsp:sp>
    <dsp:sp modelId="{8B86A0C4-E958-4364-988A-DE06278B16A4}">
      <dsp:nvSpPr>
        <dsp:cNvPr id="0" name=""/>
        <dsp:cNvSpPr/>
      </dsp:nvSpPr>
      <dsp:spPr>
        <a:xfrm>
          <a:off x="4851691" y="1885772"/>
          <a:ext cx="431011" cy="431011"/>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13C38-F296-4987-A753-12706011124B}">
      <dsp:nvSpPr>
        <dsp:cNvPr id="0" name=""/>
        <dsp:cNvSpPr/>
      </dsp:nvSpPr>
      <dsp:spPr>
        <a:xfrm>
          <a:off x="3254302" y="1471496"/>
          <a:ext cx="2053866" cy="1056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384"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Calibri Light" panose="020F0302020204030204" pitchFamily="34" charset="0"/>
              <a:cs typeface="Calibri Light" panose="020F0302020204030204" pitchFamily="34" charset="0"/>
            </a:rPr>
            <a:t>Chronic ART</a:t>
          </a:r>
        </a:p>
      </dsp:txBody>
      <dsp:txXfrm>
        <a:off x="3254302" y="1471496"/>
        <a:ext cx="2053866" cy="105681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Hi Everyone, and welcome to the </a:t>
            </a:r>
            <a:r>
              <a:rPr lang="en-US" sz="1100" dirty="0" err="1"/>
              <a:t>CUREiculum</a:t>
            </a:r>
            <a:r>
              <a:rPr lang="en-US" sz="1100" dirty="0"/>
              <a:t> module on HIV cure-related research strategies.</a:t>
            </a:r>
          </a:p>
          <a:p>
            <a:pPr marL="171450" indent="-171450">
              <a:buFont typeface="Arial" panose="020B0604020202020204" pitchFamily="34" charset="0"/>
              <a:buChar char="•"/>
            </a:pPr>
            <a:r>
              <a:rPr lang="en-US" sz="1100" dirty="0"/>
              <a:t>Today, we review the main approaches that are being investigated in the search towards an HIV-1 cure.</a:t>
            </a:r>
          </a:p>
        </p:txBody>
      </p:sp>
      <p:sp>
        <p:nvSpPr>
          <p:cNvPr id="4" name="Slide Number Placeholder 3"/>
          <p:cNvSpPr>
            <a:spLocks noGrp="1"/>
          </p:cNvSpPr>
          <p:nvPr>
            <p:ph type="sldNum" sz="quarter" idx="5"/>
          </p:nvPr>
        </p:nvSpPr>
        <p:spPr/>
        <p:txBody>
          <a:bodyPr/>
          <a:lstStyle/>
          <a:p>
            <a:fld id="{72A62CC3-E4E7-7041-93D9-80A5EB7AAC13}" type="slidenum">
              <a:rPr lang="en-US" smtClean="0"/>
              <a:t>1</a:t>
            </a:fld>
            <a:endParaRPr lang="en-US"/>
          </a:p>
        </p:txBody>
      </p:sp>
    </p:spTree>
    <p:extLst>
      <p:ext uri="{BB962C8B-B14F-4D97-AF65-F5344CB8AC3E}">
        <p14:creationId xmlns:p14="http://schemas.microsoft.com/office/powerpoint/2010/main" val="70145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 very helpful analogy to understand how HIV cure-related research strategies work is the ‘dam’ analogy.</a:t>
            </a:r>
          </a:p>
        </p:txBody>
      </p:sp>
      <p:sp>
        <p:nvSpPr>
          <p:cNvPr id="4" name="Slide Number Placeholder 3"/>
          <p:cNvSpPr>
            <a:spLocks noGrp="1"/>
          </p:cNvSpPr>
          <p:nvPr>
            <p:ph type="sldNum" sz="quarter" idx="5"/>
          </p:nvPr>
        </p:nvSpPr>
        <p:spPr/>
        <p:txBody>
          <a:bodyPr/>
          <a:lstStyle/>
          <a:p>
            <a:fld id="{72A62CC3-E4E7-7041-93D9-80A5EB7AAC13}" type="slidenum">
              <a:rPr lang="en-US" smtClean="0"/>
              <a:t>10</a:t>
            </a:fld>
            <a:endParaRPr lang="en-US"/>
          </a:p>
        </p:txBody>
      </p:sp>
    </p:spTree>
    <p:extLst>
      <p:ext uri="{BB962C8B-B14F-4D97-AF65-F5344CB8AC3E}">
        <p14:creationId xmlns:p14="http://schemas.microsoft.com/office/powerpoint/2010/main" val="83454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At 2018 International AIDS Society Meeting in Amsterdam, </a:t>
            </a:r>
            <a:r>
              <a:rPr lang="en-US" sz="1100" b="1" i="0" kern="1200" dirty="0">
                <a:solidFill>
                  <a:schemeClr val="tx1"/>
                </a:solidFill>
                <a:effectLst/>
                <a:latin typeface="+mn-lt"/>
                <a:ea typeface="+mn-ea"/>
                <a:cs typeface="+mn-cs"/>
              </a:rPr>
              <a:t>Brad Jones </a:t>
            </a:r>
            <a:r>
              <a:rPr lang="en-US" sz="1100" b="0" i="0" kern="1200" dirty="0">
                <a:solidFill>
                  <a:schemeClr val="tx1"/>
                </a:solidFill>
                <a:effectLst/>
                <a:latin typeface="+mn-lt"/>
                <a:ea typeface="+mn-ea"/>
                <a:cs typeface="+mn-cs"/>
              </a:rPr>
              <a:t>from Cornell University presented the newest science in the search for a cure during a plenary session using the analogy of the little Dutch boy. To find a strategy that could keep HIV suppressed without ART, we must either: 1) drain the HIV reservoir (eliminate HIV-infected cells), or 2) reinforce the dam (boost the immune response to HIV).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All strategies being investigated for curing HIV infection aim to achieve one or the other of these objectives. Jones explained that therapies aimed at reducing viral reservoirs or inducing remission are showing promise, but </a:t>
            </a:r>
            <a:r>
              <a:rPr lang="en-US" sz="1100" b="1" i="0" kern="1200" dirty="0">
                <a:solidFill>
                  <a:schemeClr val="tx1"/>
                </a:solidFill>
                <a:effectLst/>
                <a:latin typeface="+mn-lt"/>
                <a:ea typeface="+mn-ea"/>
                <a:cs typeface="+mn-cs"/>
              </a:rPr>
              <a:t>we must view HIV cure as a long-term goal</a:t>
            </a:r>
            <a:r>
              <a:rPr lang="en-US" sz="1100" b="0" i="0" kern="1200" dirty="0">
                <a:solidFill>
                  <a:schemeClr val="tx1"/>
                </a:solidFill>
                <a:effectLst/>
                <a:latin typeface="+mn-lt"/>
                <a:ea typeface="+mn-ea"/>
                <a:cs typeface="+mn-cs"/>
              </a:rPr>
              <a:t>. Basic science research is needed to improve methods of targeting and measuring persistent sources of the virus.</a:t>
            </a:r>
          </a:p>
          <a:p>
            <a:pPr marL="0" indent="0">
              <a:buFont typeface="Arial" panose="020B0604020202020204" pitchFamily="34" charset="0"/>
              <a:buNone/>
            </a:pP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11</a:t>
            </a:fld>
            <a:endParaRPr lang="en-US"/>
          </a:p>
        </p:txBody>
      </p:sp>
    </p:spTree>
    <p:extLst>
      <p:ext uri="{BB962C8B-B14F-4D97-AF65-F5344CB8AC3E}">
        <p14:creationId xmlns:p14="http://schemas.microsoft.com/office/powerpoint/2010/main" val="356385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mn-lt"/>
              </a:rPr>
              <a:t>We</a:t>
            </a:r>
            <a:r>
              <a:rPr lang="en-US" sz="1100" baseline="0" dirty="0">
                <a:latin typeface="+mn-lt"/>
              </a:rPr>
              <a:t> can use this metaphor to categorize the different cure strategies which are currently being pursued. </a:t>
            </a:r>
          </a:p>
          <a:p>
            <a:pPr marL="171450" indent="-171450">
              <a:buFont typeface="Arial" panose="020B0604020202020204" pitchFamily="34" charset="0"/>
              <a:buChar char="•"/>
            </a:pPr>
            <a:r>
              <a:rPr lang="en-US" sz="1100" baseline="0" dirty="0">
                <a:latin typeface="+mn-lt"/>
              </a:rPr>
              <a:t>Latency reversing agents aim to empty the reservoir </a:t>
            </a:r>
            <a:r>
              <a:rPr lang="mr-IN" sz="1100" baseline="0" dirty="0">
                <a:latin typeface="+mn-lt"/>
              </a:rPr>
              <a:t>–</a:t>
            </a:r>
            <a:r>
              <a:rPr lang="en-US" sz="1100" baseline="0" dirty="0">
                <a:latin typeface="+mn-lt"/>
              </a:rPr>
              <a:t> by reactivating latent HIV with drugs and then clearing them with the immune system. </a:t>
            </a:r>
          </a:p>
          <a:p>
            <a:pPr marL="171450" indent="-171450">
              <a:buFont typeface="Arial" panose="020B0604020202020204" pitchFamily="34" charset="0"/>
              <a:buChar char="•"/>
            </a:pPr>
            <a:r>
              <a:rPr lang="en-US" sz="1100" baseline="0" dirty="0">
                <a:latin typeface="+mn-lt"/>
              </a:rPr>
              <a:t>Gene therapy to delete HIV from cells is another way to empty the reservoir. </a:t>
            </a:r>
          </a:p>
          <a:p>
            <a:pPr marL="171450" indent="-171450">
              <a:buFont typeface="Arial" panose="020B0604020202020204" pitchFamily="34" charset="0"/>
              <a:buChar char="•"/>
            </a:pPr>
            <a:r>
              <a:rPr lang="en-US" sz="1100" baseline="0" dirty="0">
                <a:latin typeface="+mn-lt"/>
              </a:rPr>
              <a:t>Whereas another type of gene therapy that makes new cells resistant to HIV infection is a way of controlling HIV, or re-enforcing the damn. </a:t>
            </a:r>
          </a:p>
          <a:p>
            <a:pPr marL="171450" indent="-171450">
              <a:buFont typeface="Arial" panose="020B0604020202020204" pitchFamily="34" charset="0"/>
              <a:buChar char="•"/>
            </a:pPr>
            <a:r>
              <a:rPr lang="en-US" sz="1100" baseline="0" dirty="0">
                <a:latin typeface="+mn-lt"/>
              </a:rPr>
              <a:t>Another very promising way of reinforcing the damn is through the use of vaccines or immunotherapies. </a:t>
            </a:r>
          </a:p>
          <a:p>
            <a:pPr marL="171450" indent="-171450">
              <a:buFont typeface="Arial" panose="020B0604020202020204" pitchFamily="34" charset="0"/>
              <a:buChar char="•"/>
            </a:pPr>
            <a:r>
              <a:rPr lang="en-US" sz="1100" baseline="0" dirty="0">
                <a:latin typeface="+mn-lt"/>
              </a:rPr>
              <a:t>Finally, you may have heard of ‘block and lock’ which aims to permanently shut down HIV </a:t>
            </a:r>
            <a:r>
              <a:rPr lang="mr-IN" sz="1100" baseline="0" dirty="0">
                <a:latin typeface="+mn-lt"/>
              </a:rPr>
              <a:t>–</a:t>
            </a:r>
            <a:r>
              <a:rPr lang="en-US" sz="1100" baseline="0" dirty="0">
                <a:latin typeface="+mn-lt"/>
              </a:rPr>
              <a:t> and this is analogous to stopping the flow of water by freezing the lake (a form of permanent silencing).</a:t>
            </a:r>
          </a:p>
        </p:txBody>
      </p:sp>
      <p:sp>
        <p:nvSpPr>
          <p:cNvPr id="4" name="Slide Number Placeholder 3"/>
          <p:cNvSpPr>
            <a:spLocks noGrp="1"/>
          </p:cNvSpPr>
          <p:nvPr>
            <p:ph type="sldNum" sz="quarter" idx="5"/>
          </p:nvPr>
        </p:nvSpPr>
        <p:spPr/>
        <p:txBody>
          <a:bodyPr/>
          <a:lstStyle/>
          <a:p>
            <a:fld id="{72A62CC3-E4E7-7041-93D9-80A5EB7AAC13}" type="slidenum">
              <a:rPr lang="en-US" smtClean="0"/>
              <a:t>12</a:t>
            </a:fld>
            <a:endParaRPr lang="en-US"/>
          </a:p>
        </p:txBody>
      </p:sp>
    </p:spTree>
    <p:extLst>
      <p:ext uri="{BB962C8B-B14F-4D97-AF65-F5344CB8AC3E}">
        <p14:creationId xmlns:p14="http://schemas.microsoft.com/office/powerpoint/2010/main" val="398686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ct val="107000"/>
              </a:lnSpc>
              <a:buFont typeface="Arial" panose="020B0604020202020204" pitchFamily="34" charset="0"/>
              <a:buChar char="•"/>
            </a:pPr>
            <a:r>
              <a:rPr lang="en-US" sz="1100" b="1" dirty="0">
                <a:ea typeface="Calibri" panose="020F0502020204030204" pitchFamily="34" charset="0"/>
                <a:cs typeface="Times New Roman" panose="02020603050405020304" pitchFamily="18" charset="0"/>
              </a:rPr>
              <a:t>There are different strategies being explored to achieve ART-free HIV suppression or HIV cure</a:t>
            </a:r>
            <a:r>
              <a:rPr lang="en-US" sz="1100" dirty="0">
                <a:ea typeface="Calibri" panose="020F0502020204030204" pitchFamily="34" charset="0"/>
                <a:cs typeface="Times New Roman" panose="02020603050405020304" pitchFamily="18" charset="0"/>
              </a:rPr>
              <a:t>. </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Each of these strategies takes a different approach to the challenge of bringing HIV under control without ART. </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We will review some of the main strategies currently under investigations.</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One important thing to remember is that we do not yet know what a cure will look like.</a:t>
            </a:r>
          </a:p>
          <a:p>
            <a:pPr marL="0" indent="0">
              <a:buFont typeface="Arial" panose="020B0604020202020204" pitchFamily="34" charset="0"/>
              <a:buNone/>
            </a:pPr>
            <a:endParaRPr lang="en-CA"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13</a:t>
            </a:fld>
            <a:endParaRPr lang="en-US"/>
          </a:p>
        </p:txBody>
      </p:sp>
    </p:spTree>
    <p:extLst>
      <p:ext uri="{BB962C8B-B14F-4D97-AF65-F5344CB8AC3E}">
        <p14:creationId xmlns:p14="http://schemas.microsoft.com/office/powerpoint/2010/main" val="676626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mn-lt"/>
                <a:cs typeface="Calibri Light" panose="020F0302020204030204" pitchFamily="34" charset="0"/>
              </a:rPr>
              <a:t>This wheel depicts the main HIV cure-related research strategies:</a:t>
            </a:r>
          </a:p>
          <a:p>
            <a:pPr marL="628650" lvl="1" indent="-171450">
              <a:buFont typeface="Arial" panose="020B0604020202020204" pitchFamily="34" charset="0"/>
              <a:buChar char="•"/>
            </a:pPr>
            <a:r>
              <a:rPr lang="en-US" sz="1100" dirty="0">
                <a:latin typeface="+mn-lt"/>
                <a:cs typeface="Calibri Light" panose="020F0302020204030204" pitchFamily="34" charset="0"/>
              </a:rPr>
              <a:t>Early antiretroviral treatment, which means treating someone as early as possible after infection to reduce the size of the HIV reservoir, and increase the chance that the person could keep HIV suppressed without ART.</a:t>
            </a:r>
          </a:p>
          <a:p>
            <a:pPr marL="628650" lvl="1" indent="-171450">
              <a:buFont typeface="Arial" panose="020B0604020202020204" pitchFamily="34" charset="0"/>
              <a:buChar char="•"/>
            </a:pPr>
            <a:r>
              <a:rPr lang="en-US" sz="1100" dirty="0">
                <a:latin typeface="+mn-lt"/>
                <a:cs typeface="Calibri Light" panose="020F0302020204030204" pitchFamily="34" charset="0"/>
              </a:rPr>
              <a:t>Latency-reversing agents: trying to reawaken HIV that has become dormant insides the cells to make it visible to the immune system.</a:t>
            </a:r>
          </a:p>
          <a:p>
            <a:pPr marL="628650" lvl="1" indent="-171450">
              <a:buFont typeface="Arial" panose="020B0604020202020204" pitchFamily="34" charset="0"/>
              <a:buChar char="•"/>
            </a:pPr>
            <a:r>
              <a:rPr lang="en-US" sz="1100" dirty="0">
                <a:latin typeface="+mn-lt"/>
                <a:cs typeface="Calibri Light" panose="020F0302020204030204" pitchFamily="34" charset="0"/>
              </a:rPr>
              <a:t>Immunotherapy strategies which reinforce the immune system</a:t>
            </a:r>
          </a:p>
          <a:p>
            <a:pPr marL="628650" lvl="1" indent="-171450">
              <a:buFont typeface="Arial" panose="020B0604020202020204" pitchFamily="34" charset="0"/>
              <a:buChar char="•"/>
            </a:pPr>
            <a:r>
              <a:rPr lang="en-US" sz="1100" dirty="0">
                <a:latin typeface="+mn-lt"/>
                <a:cs typeface="Calibri Light" panose="020F0302020204030204" pitchFamily="34" charset="0"/>
              </a:rPr>
              <a:t>Co-inhibitory receptors which regulate the response of the immune system (like putting one’s foot on a pedal)</a:t>
            </a:r>
          </a:p>
          <a:p>
            <a:pPr marL="628650" lvl="1" indent="-171450">
              <a:buFont typeface="Arial" panose="020B0604020202020204" pitchFamily="34" charset="0"/>
              <a:buChar char="•"/>
            </a:pPr>
            <a:r>
              <a:rPr lang="en-US" sz="1100" dirty="0">
                <a:latin typeface="+mn-lt"/>
                <a:cs typeface="Calibri Light" panose="020F0302020204030204" pitchFamily="34" charset="0"/>
              </a:rPr>
              <a:t>Broadly neutralizing antibodies which aim to neutralizing multiple HIV strains in the conserved epitopes of the virus (the parts that remain the same)</a:t>
            </a:r>
          </a:p>
          <a:p>
            <a:pPr marL="628650" lvl="1" indent="-171450">
              <a:buFont typeface="Arial" panose="020B0604020202020204" pitchFamily="34" charset="0"/>
              <a:buChar char="•"/>
            </a:pPr>
            <a:r>
              <a:rPr lang="en-US" sz="1100" dirty="0">
                <a:latin typeface="+mn-lt"/>
                <a:cs typeface="Calibri Light" panose="020F0302020204030204" pitchFamily="34" charset="0"/>
              </a:rPr>
              <a:t>Stem cell transplantations, which aim to make cells resistant to HIV infection, but are only justified in people with malignant cancers</a:t>
            </a:r>
          </a:p>
          <a:p>
            <a:pPr marL="628650" lvl="1" indent="-171450">
              <a:buFont typeface="Arial" panose="020B0604020202020204" pitchFamily="34" charset="0"/>
              <a:buChar char="•"/>
            </a:pPr>
            <a:r>
              <a:rPr lang="en-US" sz="1100" dirty="0">
                <a:latin typeface="+mn-lt"/>
                <a:cs typeface="Calibri Light" panose="020F0302020204030204" pitchFamily="34" charset="0"/>
              </a:rPr>
              <a:t>Cell and gene therapy, which aim to make cells resistant to HIV infection or remove the HIV </a:t>
            </a:r>
          </a:p>
          <a:p>
            <a:pPr marL="628650" lvl="1" indent="-171450">
              <a:buFont typeface="Arial" panose="020B0604020202020204" pitchFamily="34" charset="0"/>
              <a:buChar char="•"/>
            </a:pPr>
            <a:r>
              <a:rPr lang="en-US" sz="1100" dirty="0">
                <a:latin typeface="+mn-lt"/>
                <a:cs typeface="Calibri Light" panose="020F0302020204030204" pitchFamily="34" charset="0"/>
              </a:rPr>
              <a:t>‘Block and lock’ or silencing agent, which would not remove HIV but would keep it permanently dormant inside the cells</a:t>
            </a:r>
          </a:p>
          <a:p>
            <a:pPr marL="171450" indent="-171450">
              <a:buFont typeface="Arial" panose="020B0604020202020204" pitchFamily="34" charset="0"/>
              <a:buChar char="•"/>
            </a:pPr>
            <a:r>
              <a:rPr lang="en-US" sz="1100" dirty="0">
                <a:latin typeface="+mn-lt"/>
                <a:cs typeface="Calibri Light" panose="020F0302020204030204" pitchFamily="34" charset="0"/>
              </a:rPr>
              <a:t>Some HIV cure studies require </a:t>
            </a:r>
            <a:r>
              <a:rPr lang="en-US" sz="1100" b="1" dirty="0">
                <a:solidFill>
                  <a:schemeClr val="accent1">
                    <a:lumMod val="75000"/>
                  </a:schemeClr>
                </a:solidFill>
                <a:latin typeface="+mn-lt"/>
                <a:cs typeface="Calibri Light" panose="020F0302020204030204" pitchFamily="34" charset="0"/>
              </a:rPr>
              <a:t>analytical treatment interruptions </a:t>
            </a:r>
            <a:r>
              <a:rPr lang="en-US" sz="1100" b="0" dirty="0">
                <a:solidFill>
                  <a:schemeClr val="accent1">
                    <a:lumMod val="75000"/>
                  </a:schemeClr>
                </a:solidFill>
                <a:latin typeface="+mn-lt"/>
                <a:cs typeface="Calibri Light" panose="020F0302020204030204" pitchFamily="34" charset="0"/>
              </a:rPr>
              <a:t>- also called ATIs. We have a separate </a:t>
            </a:r>
            <a:r>
              <a:rPr lang="en-US" sz="1100" b="0" dirty="0" err="1">
                <a:solidFill>
                  <a:schemeClr val="accent1">
                    <a:lumMod val="75000"/>
                  </a:schemeClr>
                </a:solidFill>
                <a:latin typeface="+mn-lt"/>
                <a:cs typeface="Calibri Light" panose="020F0302020204030204" pitchFamily="34" charset="0"/>
              </a:rPr>
              <a:t>CUREiculum</a:t>
            </a:r>
            <a:r>
              <a:rPr lang="en-US" sz="1100" b="0" dirty="0">
                <a:solidFill>
                  <a:schemeClr val="accent1">
                    <a:lumMod val="75000"/>
                  </a:schemeClr>
                </a:solidFill>
                <a:latin typeface="+mn-lt"/>
                <a:cs typeface="Calibri Light" panose="020F0302020204030204" pitchFamily="34" charset="0"/>
              </a:rPr>
              <a:t> module on ATIs.</a:t>
            </a:r>
            <a:endParaRPr lang="en-US" sz="1100" b="0" dirty="0">
              <a:latin typeface="+mn-lt"/>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14</a:t>
            </a:fld>
            <a:endParaRPr lang="en-US"/>
          </a:p>
        </p:txBody>
      </p:sp>
    </p:spTree>
    <p:extLst>
      <p:ext uri="{BB962C8B-B14F-4D97-AF65-F5344CB8AC3E}">
        <p14:creationId xmlns:p14="http://schemas.microsoft.com/office/powerpoint/2010/main" val="52533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solidFill>
                  <a:srgbClr val="244061"/>
                </a:solidFill>
                <a:ea typeface="Calibri" panose="020F0502020204030204" pitchFamily="34" charset="0"/>
                <a:cs typeface="Times New Roman" panose="02020603050405020304" pitchFamily="18" charset="0"/>
              </a:rPr>
              <a:t>Only Two People Have Been Cured of HIV </a:t>
            </a:r>
            <a:endParaRPr lang="en-US" sz="1100" dirty="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1100" b="1"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b="1" dirty="0">
                <a:ea typeface="Calibri" panose="020F0502020204030204" pitchFamily="34" charset="0"/>
                <a:cs typeface="Times New Roman" panose="02020603050405020304" pitchFamily="18" charset="0"/>
              </a:rPr>
              <a:t>There are only individuals who have achieved a state of ‘complete cure’ of HIV infection following an intervention.</a:t>
            </a:r>
            <a:r>
              <a:rPr lang="en-US" sz="1100"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 first person, </a:t>
            </a:r>
            <a:r>
              <a:rPr lang="en-US" sz="1100" dirty="0">
                <a:ea typeface="Calibri" panose="020F0502020204030204" pitchFamily="34" charset="0"/>
                <a:cs typeface="Calibri" panose="020F0502020204030204" pitchFamily="34" charset="0"/>
              </a:rPr>
              <a:t>Timothy Ray Brown–otherwise known as the Berlin patient–received a stem cell transplantation to treat his leukemia (a type of cancer).</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 stem cell donor had a special deletion in his CCR5 (C-C chemokine receptor 5) gene, the co-receptors that HIV needs to be able to enter a cell.</a:t>
            </a:r>
            <a:r>
              <a:rPr lang="en-US" sz="1100" dirty="0">
                <a:ea typeface="Calibri" panose="020F0502020204030204" pitchFamily="34" charset="0"/>
                <a:cs typeface="Calibri" panose="020F0502020204030204" pitchFamily="34" charset="0"/>
              </a:rPr>
              <a:t> </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Timothy Brown had to interrupt his HIV medication for his cure to be discovered.</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Timothy Brown has now been without evidence of HIV for 13 years. </a:t>
            </a:r>
            <a:endParaRPr lang="en-US" sz="1100" dirty="0">
              <a:ea typeface="Calibri" panose="020F0502020204030204" pitchFamily="34" charset="0"/>
              <a:cs typeface="Times New Roman" panose="02020603050405020304" pitchFamily="18" charset="0"/>
            </a:endParaRPr>
          </a:p>
          <a:p>
            <a:pPr algn="just"/>
            <a:r>
              <a:rPr lang="en-US" sz="1100" dirty="0">
                <a:ea typeface="Calibri" panose="020F0502020204030204" pitchFamily="34" charset="0"/>
                <a:cs typeface="Calibri" panose="020F0502020204030204" pitchFamily="34" charset="0"/>
              </a:rPr>
              <a:t> </a:t>
            </a: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Another person, Adam </a:t>
            </a:r>
            <a:r>
              <a:rPr lang="en-US" sz="1100" dirty="0" err="1">
                <a:ea typeface="Calibri" panose="020F0502020204030204" pitchFamily="34" charset="0"/>
                <a:cs typeface="Calibri" panose="020F0502020204030204" pitchFamily="34" charset="0"/>
              </a:rPr>
              <a:t>Castillejo</a:t>
            </a:r>
            <a:r>
              <a:rPr lang="en-US" sz="1100" dirty="0">
                <a:ea typeface="Calibri" panose="020F0502020204030204" pitchFamily="34" charset="0"/>
                <a:cs typeface="Calibri" panose="020F0502020204030204" pitchFamily="34" charset="0"/>
              </a:rPr>
              <a:t>–known as the London patient–received a similar milder form of stem cell transplantation to treat his lymphoma (another type of cancer). The stem cell donor had the same type of CCR5 gene mutation. Adam </a:t>
            </a:r>
            <a:r>
              <a:rPr lang="en-US" sz="1100" dirty="0" err="1">
                <a:ea typeface="Calibri" panose="020F0502020204030204" pitchFamily="34" charset="0"/>
                <a:cs typeface="Calibri" panose="020F0502020204030204" pitchFamily="34" charset="0"/>
              </a:rPr>
              <a:t>Castillejo’s</a:t>
            </a:r>
            <a:r>
              <a:rPr lang="en-US" sz="1100" dirty="0">
                <a:ea typeface="Calibri" panose="020F0502020204030204" pitchFamily="34" charset="0"/>
                <a:cs typeface="Calibri" panose="020F0502020204030204" pitchFamily="34" charset="0"/>
              </a:rPr>
              <a:t> virus has not returned 30 months after he interrupted his HIV treatment.  </a:t>
            </a:r>
          </a:p>
          <a:p>
            <a:pPr marL="174056" indent="-174056" algn="just">
              <a:buFont typeface="Arial" panose="020B0604020202020204" pitchFamily="34" charset="0"/>
              <a:buChar char="•"/>
            </a:pPr>
            <a:endParaRPr lang="en-US" sz="1100" dirty="0">
              <a:ea typeface="Calibri" panose="020F0502020204030204" pitchFamily="34" charset="0"/>
              <a:cs typeface="Calibri" panose="020F0502020204030204" pitchFamily="34" charset="0"/>
            </a:endParaRPr>
          </a:p>
          <a:p>
            <a:pPr marL="174056" indent="-174056" algn="just">
              <a:buFont typeface="Arial" panose="020B0604020202020204" pitchFamily="34" charset="0"/>
              <a:buChar char="•"/>
            </a:pPr>
            <a:r>
              <a:rPr lang="en-US" sz="1100" b="1" dirty="0">
                <a:ea typeface="Calibri" panose="020F0502020204030204" pitchFamily="34" charset="0"/>
                <a:cs typeface="Calibri" panose="020F0502020204030204" pitchFamily="34" charset="0"/>
              </a:rPr>
              <a:t>Possibly third person (Dusseldorf patient)</a:t>
            </a:r>
            <a:endParaRPr lang="en-US" sz="1100" b="1"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It is important to note that both these individuals had a cancer that warranted a stem cell transplant, which is a very risky procedure. </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The stem cell transplant would not be justified in people living with HIV who are otherwise healthy, because the risk would be too high.</a:t>
            </a:r>
            <a:endParaRPr lang="en-US" sz="1100" dirty="0"/>
          </a:p>
          <a:p>
            <a:pPr marL="174056" indent="-174056">
              <a:buFont typeface="Arial" panose="020B0604020202020204" pitchFamily="34" charset="0"/>
              <a:buChar char="•"/>
            </a:pPr>
            <a:endParaRPr lang="en-US" sz="1100" dirty="0"/>
          </a:p>
          <a:p>
            <a:pPr marL="174056" indent="-174056">
              <a:buFont typeface="Arial" panose="020B0604020202020204" pitchFamily="34" charset="0"/>
              <a:buChar char="•"/>
            </a:pPr>
            <a:r>
              <a:rPr lang="en-US" sz="1100" dirty="0"/>
              <a:t>Both Timothy and Adam received a stem cell transplant from a donor who lacked the gene for Delta 32 which is responsible for the CCR5 co-receptor HIV uses to infect the target CD4 helper T cell.</a:t>
            </a:r>
          </a:p>
          <a:p>
            <a:pPr marL="174056" indent="-174056">
              <a:buFont typeface="Arial" panose="020B0604020202020204" pitchFamily="34" charset="0"/>
              <a:buChar char="•"/>
            </a:pPr>
            <a:endParaRPr lang="en-US" sz="1100" dirty="0"/>
          </a:p>
          <a:p>
            <a:pPr algn="just"/>
            <a:r>
              <a:rPr lang="en-US" sz="1100" b="1" dirty="0">
                <a:ea typeface="Calibri" panose="020F0502020204030204" pitchFamily="34" charset="0"/>
                <a:cs typeface="Times New Roman" panose="02020603050405020304" pitchFamily="18" charset="0"/>
              </a:rPr>
              <a:t>Hematopoietic stem cells, produced in the bone marrow, are the source of all the blood cells in the body.</a:t>
            </a:r>
            <a:r>
              <a:rPr lang="en-US" sz="1100"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are used to treat life-threatening illnesses such as cancer.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involve the transfer of cells that lack a key receptor (CCR5) on their surface, followed with a process called conditioning, aimed at eliminating an individual’s immune system to make room for a donor system and reduce the risk of a transplant rejection. </a:t>
            </a: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There are two types of stem cell transplants: </a:t>
            </a:r>
            <a:r>
              <a:rPr lang="en-US" sz="1100" b="1" dirty="0">
                <a:ea typeface="Calibri" panose="020F0502020204030204" pitchFamily="34" charset="0"/>
                <a:cs typeface="Times New Roman" panose="02020603050405020304" pitchFamily="18" charset="0"/>
              </a:rPr>
              <a:t>autologous</a:t>
            </a:r>
            <a:r>
              <a:rPr lang="en-US" sz="1100" dirty="0">
                <a:ea typeface="Calibri" panose="020F0502020204030204" pitchFamily="34" charset="0"/>
                <a:cs typeface="Times New Roman" panose="02020603050405020304" pitchFamily="18" charset="0"/>
              </a:rPr>
              <a:t> (cells obtained from the same individual) or </a:t>
            </a:r>
            <a:r>
              <a:rPr lang="en-US" sz="1100" b="1" dirty="0">
                <a:ea typeface="Calibri" panose="020F0502020204030204" pitchFamily="34" charset="0"/>
                <a:cs typeface="Times New Roman" panose="02020603050405020304" pitchFamily="18" charset="0"/>
              </a:rPr>
              <a:t>allogeneic</a:t>
            </a:r>
            <a:r>
              <a:rPr lang="en-US" sz="1100" dirty="0">
                <a:ea typeface="Calibri" panose="020F0502020204030204" pitchFamily="34" charset="0"/>
                <a:cs typeface="Times New Roman" panose="02020603050405020304" pitchFamily="18" charset="0"/>
              </a:rPr>
              <a:t> (cells obtained from a different person).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are indicated for individuals who already have cancer and are very ill.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Scientists believe that allogeneic stem cell transplants are too dangerous (a lot of people who get these transplants die) and not readily scalable as a practical cure for most people.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To date, the only two people who has been cured, were cured through this process.</a:t>
            </a: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algn="just"/>
            <a:r>
              <a:rPr lang="en-US" sz="1100" b="1" dirty="0">
                <a:ea typeface="Calibri" panose="020F0502020204030204" pitchFamily="34" charset="0"/>
                <a:cs typeface="Times New Roman" panose="02020603050405020304" pitchFamily="18" charset="0"/>
              </a:rPr>
              <a:t>Note on CCR5 gene deletion</a:t>
            </a:r>
            <a:r>
              <a:rPr lang="en-US" sz="1100" dirty="0">
                <a:ea typeface="Calibri" panose="020F0502020204030204" pitchFamily="34" charset="0"/>
                <a:cs typeface="Times New Roman" panose="02020603050405020304" pitchFamily="18" charset="0"/>
              </a:rPr>
              <a:t>:</a:t>
            </a:r>
          </a:p>
          <a:p>
            <a:pPr marL="174056" indent="-174056">
              <a:buFont typeface="Arial" panose="020B0604020202020204" pitchFamily="34" charset="0"/>
              <a:buChar char="•"/>
            </a:pPr>
            <a:r>
              <a:rPr lang="en-US" sz="1100" dirty="0">
                <a:ea typeface="Times New Roman" panose="02020603050405020304" pitchFamily="18" charset="0"/>
              </a:rPr>
              <a:t>The overwhelming majority of newly diagnosed people have a viral strain that uses CCR5 as a co-receptor. </a:t>
            </a:r>
          </a:p>
          <a:p>
            <a:pPr marL="174056" indent="-174056">
              <a:buFont typeface="Arial" panose="020B0604020202020204" pitchFamily="34" charset="0"/>
              <a:buChar char="•"/>
            </a:pPr>
            <a:r>
              <a:rPr lang="en-US" sz="1100" dirty="0">
                <a:ea typeface="Times New Roman" panose="02020603050405020304" pitchFamily="18" charset="0"/>
              </a:rPr>
              <a:t>Most people living with HIV have a virus that uses CCR5, but this may evolve over time (particularly in those not receiving ART: the virus typically evolves from a CCR5-using phenotype to a CXCR4-using phenotype over years). </a:t>
            </a:r>
            <a:endParaRPr lang="en-US" sz="1100" dirty="0">
              <a:ea typeface="Calibri" panose="020F0502020204030204" pitchFamily="34" charset="0"/>
            </a:endParaRPr>
          </a:p>
          <a:p>
            <a:pPr marL="174056" indent="-174056">
              <a:buFont typeface="Arial" panose="020B0604020202020204" pitchFamily="34" charset="0"/>
              <a:buChar char="•"/>
            </a:pPr>
            <a:r>
              <a:rPr lang="en-US" sz="1100" dirty="0">
                <a:ea typeface="Times New Roman" panose="02020603050405020304" pitchFamily="18" charset="0"/>
              </a:rPr>
              <a:t>In theory, you could establish an infection with a CXCR4-using virus in a person homozygote for CCR5D32. </a:t>
            </a:r>
          </a:p>
          <a:p>
            <a:pPr marL="174056" indent="-174056">
              <a:buFont typeface="Arial" panose="020B0604020202020204" pitchFamily="34" charset="0"/>
              <a:buChar char="•"/>
            </a:pPr>
            <a:r>
              <a:rPr lang="en-US" sz="1100" dirty="0">
                <a:ea typeface="Times New Roman" panose="02020603050405020304" pitchFamily="18" charset="0"/>
              </a:rPr>
              <a:t>This has been reported in the past (see attached Lancet paper form 1997), but this is extremely rare. </a:t>
            </a:r>
            <a:endParaRPr lang="en-US" sz="1100" dirty="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15</a:t>
            </a:fld>
            <a:endParaRPr lang="en-US"/>
          </a:p>
        </p:txBody>
      </p:sp>
    </p:spTree>
    <p:extLst>
      <p:ext uri="{BB962C8B-B14F-4D97-AF65-F5344CB8AC3E}">
        <p14:creationId xmlns:p14="http://schemas.microsoft.com/office/powerpoint/2010/main" val="346894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is a slide that we borrowed from Dr. Anthony </a:t>
            </a:r>
            <a:r>
              <a:rPr lang="en-US" sz="1100" dirty="0" err="1"/>
              <a:t>Fauci</a:t>
            </a:r>
            <a:r>
              <a:rPr lang="en-US" sz="1100" dirty="0"/>
              <a:t> from the 2017 International AIDS Society meeting. (Please kindly forgive the use of the word ‘infected’). </a:t>
            </a:r>
          </a:p>
          <a:p>
            <a:pPr marL="171450" indent="-171450">
              <a:buFont typeface="Arial" panose="020B0604020202020204" pitchFamily="34" charset="0"/>
              <a:buChar char="•"/>
            </a:pPr>
            <a:r>
              <a:rPr lang="en-US" sz="1100" dirty="0"/>
              <a:t>He proposed a realistic appraisal of the role of stem cell transplants towards an HIV cure. </a:t>
            </a:r>
          </a:p>
          <a:p>
            <a:pPr marL="171450" indent="-171450">
              <a:buFont typeface="Arial" panose="020B0604020202020204" pitchFamily="34" charset="0"/>
              <a:buChar char="•"/>
            </a:pPr>
            <a:r>
              <a:rPr lang="en-US" sz="1100" dirty="0"/>
              <a:t>This would only be a reasonable approach for people who have both HIV and a malignant cancer that would warrant such a risky approach. </a:t>
            </a:r>
          </a:p>
          <a:p>
            <a:pPr marL="171450" indent="-171450">
              <a:buFont typeface="Arial" panose="020B0604020202020204" pitchFamily="34" charset="0"/>
              <a:buChar char="•"/>
            </a:pPr>
            <a:r>
              <a:rPr lang="en-US" sz="1100" dirty="0"/>
              <a:t>Stem cell transplantations would not be scalable to the millions of people who have HIV around the world.</a:t>
            </a:r>
          </a:p>
          <a:p>
            <a:pPr marL="171450" indent="-171450">
              <a:buFont typeface="Arial" panose="020B0604020202020204" pitchFamily="34" charset="0"/>
              <a:buChar char="•"/>
            </a:pPr>
            <a:r>
              <a:rPr lang="en-US" sz="1100" dirty="0"/>
              <a:t>Finding people with the CCR5 gene deletion is difficult, and mostly limited to Northern Europe. </a:t>
            </a:r>
          </a:p>
        </p:txBody>
      </p:sp>
      <p:sp>
        <p:nvSpPr>
          <p:cNvPr id="4" name="Slide Number Placeholder 3"/>
          <p:cNvSpPr>
            <a:spLocks noGrp="1"/>
          </p:cNvSpPr>
          <p:nvPr>
            <p:ph type="sldNum" sz="quarter" idx="5"/>
          </p:nvPr>
        </p:nvSpPr>
        <p:spPr/>
        <p:txBody>
          <a:bodyPr/>
          <a:lstStyle/>
          <a:p>
            <a:fld id="{72A62CC3-E4E7-7041-93D9-80A5EB7AAC13}" type="slidenum">
              <a:rPr lang="en-US" smtClean="0"/>
              <a:t>16</a:t>
            </a:fld>
            <a:endParaRPr lang="en-US"/>
          </a:p>
        </p:txBody>
      </p:sp>
    </p:spTree>
    <p:extLst>
      <p:ext uri="{BB962C8B-B14F-4D97-AF65-F5344CB8AC3E}">
        <p14:creationId xmlns:p14="http://schemas.microsoft.com/office/powerpoint/2010/main" val="419727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Stem cell transplantation is also a high risk procedure which comes </a:t>
            </a:r>
            <a:r>
              <a:rPr lang="en-US" sz="1100" b="1" dirty="0">
                <a:solidFill>
                  <a:srgbClr val="016389"/>
                </a:solidFill>
              </a:rPr>
              <a:t>with a high mortality </a:t>
            </a:r>
            <a:r>
              <a:rPr lang="en-US" sz="1100" dirty="0"/>
              <a:t>and people who do not have a disease requiring a transplantation.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There is a group in Europe, called </a:t>
            </a:r>
            <a:r>
              <a:rPr lang="en-US" sz="1100" dirty="0" err="1"/>
              <a:t>Ici</a:t>
            </a:r>
            <a:r>
              <a:rPr lang="en-US" sz="1100" dirty="0"/>
              <a:t>-Stem, that is very invested in this approach for people with both HIV and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While stem cell transplants could give clues into how we could achieve cure, we still need to find strategies that could be more widely available and easily accessible around the world.</a:t>
            </a:r>
          </a:p>
        </p:txBody>
      </p:sp>
      <p:sp>
        <p:nvSpPr>
          <p:cNvPr id="4" name="Slide Number Placeholder 3"/>
          <p:cNvSpPr>
            <a:spLocks noGrp="1"/>
          </p:cNvSpPr>
          <p:nvPr>
            <p:ph type="sldNum" sz="quarter" idx="5"/>
          </p:nvPr>
        </p:nvSpPr>
        <p:spPr/>
        <p:txBody>
          <a:bodyPr/>
          <a:lstStyle/>
          <a:p>
            <a:fld id="{72A62CC3-E4E7-7041-93D9-80A5EB7AAC13}" type="slidenum">
              <a:rPr lang="en-US" smtClean="0"/>
              <a:t>17</a:t>
            </a:fld>
            <a:endParaRPr lang="en-US"/>
          </a:p>
        </p:txBody>
      </p:sp>
    </p:spTree>
    <p:extLst>
      <p:ext uri="{BB962C8B-B14F-4D97-AF65-F5344CB8AC3E}">
        <p14:creationId xmlns:p14="http://schemas.microsoft.com/office/powerpoint/2010/main" val="3296390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Another approach being investigated is the use of early treatment - meaning as early as possible after HIV infection.</a:t>
            </a:r>
          </a:p>
          <a:p>
            <a:pPr marL="171450" indent="-171450">
              <a:buFont typeface="Arial" panose="020B0604020202020204" pitchFamily="34" charset="0"/>
              <a:buChar char="•"/>
            </a:pPr>
            <a:r>
              <a:rPr lang="en-US" sz="1100" dirty="0"/>
              <a:t>Early treatment has many advantages, such as:</a:t>
            </a:r>
          </a:p>
          <a:p>
            <a:pPr marL="628650" lvl="1" indent="-171450">
              <a:buFont typeface="Arial" panose="020B0604020202020204" pitchFamily="34" charset="0"/>
              <a:buChar char="•"/>
            </a:pPr>
            <a:r>
              <a:rPr lang="en-US" sz="1100" dirty="0"/>
              <a:t>Reduced immune activation</a:t>
            </a:r>
          </a:p>
          <a:p>
            <a:pPr marL="628650" lvl="1" indent="-171450">
              <a:buFont typeface="Arial" panose="020B0604020202020204" pitchFamily="34" charset="0"/>
              <a:buChar char="•"/>
            </a:pPr>
            <a:r>
              <a:rPr lang="en-US" sz="1100" dirty="0"/>
              <a:t>Limited virus escape and diversity</a:t>
            </a:r>
          </a:p>
          <a:p>
            <a:pPr marL="628650" lvl="1" indent="-171450">
              <a:buFont typeface="Arial" panose="020B0604020202020204" pitchFamily="34" charset="0"/>
              <a:buChar char="•"/>
            </a:pPr>
            <a:r>
              <a:rPr lang="en-US" sz="1100" dirty="0"/>
              <a:t>Reduced morbidity and mortality</a:t>
            </a:r>
          </a:p>
          <a:p>
            <a:pPr marL="628650" lvl="1" indent="-171450">
              <a:buFont typeface="Arial" panose="020B0604020202020204" pitchFamily="34" charset="0"/>
              <a:buChar char="•"/>
            </a:pPr>
            <a:r>
              <a:rPr lang="en-US" sz="1100" dirty="0"/>
              <a:t>Better control of HIV on ART</a:t>
            </a:r>
          </a:p>
          <a:p>
            <a:pPr marL="628650" lvl="1" indent="-171450">
              <a:buFont typeface="Arial" panose="020B0604020202020204" pitchFamily="34" charset="0"/>
              <a:buChar char="•"/>
            </a:pPr>
            <a:r>
              <a:rPr lang="en-US" sz="1100" dirty="0"/>
              <a:t>Smaller reservoirs</a:t>
            </a:r>
          </a:p>
          <a:p>
            <a:pPr marL="628650" lvl="1" indent="-171450">
              <a:buFont typeface="Arial" panose="020B0604020202020204" pitchFamily="34" charset="0"/>
              <a:buChar char="•"/>
            </a:pPr>
            <a:r>
              <a:rPr lang="en-US" sz="1100" dirty="0"/>
              <a:t>Preserved immunity</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Some people who were treated extremely early in HIV infection have not yet seroconverted, meaning that the antibodies cannot be detected in their blood.</a:t>
            </a:r>
          </a:p>
          <a:p>
            <a:pPr marL="457200" lvl="1"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18</a:t>
            </a:fld>
            <a:endParaRPr lang="en-US"/>
          </a:p>
        </p:txBody>
      </p:sp>
    </p:spTree>
    <p:extLst>
      <p:ext uri="{BB962C8B-B14F-4D97-AF65-F5344CB8AC3E}">
        <p14:creationId xmlns:p14="http://schemas.microsoft.com/office/powerpoint/2010/main" val="99196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One way to categorize the early stages of HIV infection is the use of the </a:t>
            </a:r>
            <a:r>
              <a:rPr lang="en-US" sz="1100" dirty="0" err="1"/>
              <a:t>Fiebig</a:t>
            </a:r>
            <a:r>
              <a:rPr lang="en-US" sz="1100" dirty="0"/>
              <a:t> stages.</a:t>
            </a:r>
          </a:p>
          <a:p>
            <a:pPr marL="628650" lvl="1" indent="-171450">
              <a:buFont typeface="Arial" panose="020B0604020202020204" pitchFamily="34" charset="0"/>
              <a:buChar char="•"/>
            </a:pPr>
            <a:r>
              <a:rPr lang="en-US" sz="1100" dirty="0" err="1"/>
              <a:t>Fiebig</a:t>
            </a:r>
            <a:r>
              <a:rPr lang="en-US" sz="1100" dirty="0"/>
              <a:t> 1: Only HIV RNA present in the blood </a:t>
            </a:r>
          </a:p>
          <a:p>
            <a:pPr marL="628650" lvl="1" indent="-171450">
              <a:buFont typeface="Arial" panose="020B0604020202020204" pitchFamily="34" charset="0"/>
              <a:buChar char="•"/>
            </a:pPr>
            <a:r>
              <a:rPr lang="en-US" sz="1100" dirty="0" err="1"/>
              <a:t>Fiebig</a:t>
            </a:r>
            <a:r>
              <a:rPr lang="en-US" sz="1100" dirty="0"/>
              <a:t> 2: Only HIV RNA and p24 antigen present in the blood. p24 is a protein that is distinctive of early HIV infection.</a:t>
            </a:r>
          </a:p>
          <a:p>
            <a:pPr marL="628650" lvl="1" indent="-171450">
              <a:buFont typeface="Arial" panose="020B0604020202020204" pitchFamily="34" charset="0"/>
              <a:buChar char="•"/>
            </a:pPr>
            <a:r>
              <a:rPr lang="en-US" sz="1100" dirty="0" err="1"/>
              <a:t>Fiebig</a:t>
            </a:r>
            <a:r>
              <a:rPr lang="en-US" sz="1100" dirty="0"/>
              <a:t> 3: HIV RNA, p24 and detection by enzyme immunoassay (or EIA)</a:t>
            </a:r>
          </a:p>
          <a:p>
            <a:pPr marL="628650" lvl="1" indent="-171450">
              <a:buFont typeface="Arial" panose="020B0604020202020204" pitchFamily="34" charset="0"/>
              <a:buChar char="•"/>
            </a:pPr>
            <a:r>
              <a:rPr lang="en-US" sz="1100" dirty="0" err="1"/>
              <a:t>Fiebig</a:t>
            </a:r>
            <a:r>
              <a:rPr lang="en-US" sz="1100" dirty="0"/>
              <a:t> 4: Detection by HIV RNA, p24, EIA and Western Blot (which can detect HIV protein molecules) </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In the early stages of HIV infection, people move through the </a:t>
            </a:r>
            <a:r>
              <a:rPr lang="en-US" sz="1100" kern="1200" dirty="0" err="1">
                <a:solidFill>
                  <a:schemeClr val="tx1"/>
                </a:solidFill>
                <a:latin typeface="+mn-lt"/>
                <a:ea typeface="+mn-ea"/>
                <a:cs typeface="+mn-cs"/>
              </a:rPr>
              <a:t>Fiebig</a:t>
            </a:r>
            <a:r>
              <a:rPr lang="en-US" sz="1100" kern="1200" dirty="0">
                <a:solidFill>
                  <a:schemeClr val="tx1"/>
                </a:solidFill>
                <a:latin typeface="+mn-lt"/>
                <a:ea typeface="+mn-ea"/>
                <a:cs typeface="+mn-cs"/>
              </a:rPr>
              <a:t> stages.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19</a:t>
            </a:fld>
            <a:endParaRPr lang="en-US"/>
          </a:p>
        </p:txBody>
      </p:sp>
    </p:spTree>
    <p:extLst>
      <p:ext uri="{BB962C8B-B14F-4D97-AF65-F5344CB8AC3E}">
        <p14:creationId xmlns:p14="http://schemas.microsoft.com/office/powerpoint/2010/main" val="208525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Our proposed module outline is as follows. </a:t>
            </a:r>
          </a:p>
          <a:p>
            <a:pPr marL="171450" indent="-171450">
              <a:buFont typeface="Arial" panose="020B0604020202020204" pitchFamily="34" charset="0"/>
              <a:buChar char="•"/>
            </a:pPr>
            <a:r>
              <a:rPr lang="en-US" sz="1100" dirty="0"/>
              <a:t>In this module, we will review:</a:t>
            </a:r>
          </a:p>
          <a:p>
            <a:pPr marL="628650" lvl="1" indent="-171450">
              <a:buFont typeface="Arial" panose="020B0604020202020204" pitchFamily="34" charset="0"/>
              <a:buChar char="•"/>
            </a:pPr>
            <a:r>
              <a:rPr lang="en-US" sz="1100" dirty="0"/>
              <a:t>Key timeline events in the search towards an HIV cure</a:t>
            </a:r>
          </a:p>
          <a:p>
            <a:pPr marL="628650" lvl="1" indent="-171450">
              <a:buFont typeface="Arial" panose="020B0604020202020204" pitchFamily="34" charset="0"/>
              <a:buChar char="•"/>
            </a:pPr>
            <a:r>
              <a:rPr lang="en-US" sz="1100" dirty="0"/>
              <a:t>Research process overview</a:t>
            </a:r>
          </a:p>
          <a:p>
            <a:pPr marL="628650" lvl="1" indent="-171450">
              <a:buFont typeface="Arial" panose="020B0604020202020204" pitchFamily="34" charset="0"/>
              <a:buChar char="•"/>
            </a:pPr>
            <a:r>
              <a:rPr lang="en-US" sz="1100" dirty="0"/>
              <a:t>Helpful analogies - one such analogy is the use of the dam (e.g., draining the reservoir and reinforcing the dam)</a:t>
            </a:r>
          </a:p>
          <a:p>
            <a:pPr marL="628650" lvl="1" indent="-171450">
              <a:buFont typeface="Arial" panose="020B0604020202020204" pitchFamily="34" charset="0"/>
              <a:buChar char="•"/>
            </a:pPr>
            <a:r>
              <a:rPr lang="en-US" sz="1100" dirty="0"/>
              <a:t>Different HIV cure research approaches</a:t>
            </a:r>
          </a:p>
          <a:p>
            <a:pPr marL="628650" lvl="1" indent="-171450">
              <a:buFont typeface="Arial" panose="020B0604020202020204" pitchFamily="34" charset="0"/>
              <a:buChar char="•"/>
            </a:pPr>
            <a:r>
              <a:rPr lang="en-US" sz="1100" dirty="0"/>
              <a:t>The likely need for combination approaches to keep HIV under control without antiretroviral treatment</a:t>
            </a:r>
          </a:p>
        </p:txBody>
      </p:sp>
      <p:sp>
        <p:nvSpPr>
          <p:cNvPr id="4" name="Slide Number Placeholder 3"/>
          <p:cNvSpPr>
            <a:spLocks noGrp="1"/>
          </p:cNvSpPr>
          <p:nvPr>
            <p:ph type="sldNum" sz="quarter" idx="5"/>
          </p:nvPr>
        </p:nvSpPr>
        <p:spPr/>
        <p:txBody>
          <a:bodyPr/>
          <a:lstStyle/>
          <a:p>
            <a:fld id="{72A62CC3-E4E7-7041-93D9-80A5EB7AAC13}" type="slidenum">
              <a:rPr lang="en-US" smtClean="0"/>
              <a:t>2</a:t>
            </a:fld>
            <a:endParaRPr lang="en-US"/>
          </a:p>
        </p:txBody>
      </p:sp>
    </p:spTree>
    <p:extLst>
      <p:ext uri="{BB962C8B-B14F-4D97-AF65-F5344CB8AC3E}">
        <p14:creationId xmlns:p14="http://schemas.microsoft.com/office/powerpoint/2010/main" val="2130282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HIV reservoir is known to become established very early in HIV infection - within 72 hours (3 days).</a:t>
            </a:r>
          </a:p>
          <a:p>
            <a:pPr marL="171450" indent="-171450">
              <a:buFont typeface="Arial" panose="020B0604020202020204" pitchFamily="34" charset="0"/>
              <a:buChar char="•"/>
            </a:pPr>
            <a:r>
              <a:rPr lang="en-US" sz="1100" dirty="0"/>
              <a:t>Symptoms usually become after the HIV reservoir is established, but not everyone experience symptoms of acute HIV infection - the so-called ‘acute retroviral syndrome’ or ARS (e.g., characterized by flu-like symptoms).</a:t>
            </a:r>
          </a:p>
        </p:txBody>
      </p:sp>
      <p:sp>
        <p:nvSpPr>
          <p:cNvPr id="4" name="Slide Number Placeholder 3"/>
          <p:cNvSpPr>
            <a:spLocks noGrp="1"/>
          </p:cNvSpPr>
          <p:nvPr>
            <p:ph type="sldNum" sz="quarter" idx="5"/>
          </p:nvPr>
        </p:nvSpPr>
        <p:spPr/>
        <p:txBody>
          <a:bodyPr/>
          <a:lstStyle/>
          <a:p>
            <a:fld id="{72A62CC3-E4E7-7041-93D9-80A5EB7AAC13}" type="slidenum">
              <a:rPr lang="en-US" smtClean="0"/>
              <a:t>20</a:t>
            </a:fld>
            <a:endParaRPr lang="en-US"/>
          </a:p>
        </p:txBody>
      </p:sp>
    </p:spTree>
    <p:extLst>
      <p:ext uri="{BB962C8B-B14F-4D97-AF65-F5344CB8AC3E}">
        <p14:creationId xmlns:p14="http://schemas.microsoft.com/office/powerpoint/2010/main" val="3091143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Early ART is a strategy that is often used in infants to reduce the size of their HIV reservoir.</a:t>
            </a:r>
          </a:p>
          <a:p>
            <a:pPr marL="171450" indent="-171450">
              <a:buFont typeface="Arial" panose="020B0604020202020204" pitchFamily="34" charset="0"/>
              <a:buChar char="•"/>
            </a:pPr>
            <a:r>
              <a:rPr lang="en-US" sz="1100" dirty="0"/>
              <a:t>The earlier infants born with HIV can be treated, the smaller their HIV reservoir will be. </a:t>
            </a:r>
          </a:p>
        </p:txBody>
      </p:sp>
      <p:sp>
        <p:nvSpPr>
          <p:cNvPr id="4" name="Slide Number Placeholder 3"/>
          <p:cNvSpPr>
            <a:spLocks noGrp="1"/>
          </p:cNvSpPr>
          <p:nvPr>
            <p:ph type="sldNum" sz="quarter" idx="5"/>
          </p:nvPr>
        </p:nvSpPr>
        <p:spPr/>
        <p:txBody>
          <a:bodyPr/>
          <a:lstStyle/>
          <a:p>
            <a:fld id="{72A62CC3-E4E7-7041-93D9-80A5EB7AAC13}" type="slidenum">
              <a:rPr lang="en-US" smtClean="0"/>
              <a:t>21</a:t>
            </a:fld>
            <a:endParaRPr lang="en-US"/>
          </a:p>
        </p:txBody>
      </p:sp>
    </p:spTree>
    <p:extLst>
      <p:ext uri="{BB962C8B-B14F-4D97-AF65-F5344CB8AC3E}">
        <p14:creationId xmlns:p14="http://schemas.microsoft.com/office/powerpoint/2010/main" val="2765251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Mississippi child is a girl who in 2013 was thought to have been cured of HIV. </a:t>
            </a:r>
          </a:p>
          <a:p>
            <a:pPr marL="171450" indent="-171450">
              <a:buFont typeface="Arial" panose="020B0604020202020204" pitchFamily="34" charset="0"/>
              <a:buChar char="•"/>
            </a:pPr>
            <a:r>
              <a:rPr lang="en-US" sz="1100" dirty="0">
                <a:solidFill>
                  <a:schemeClr val="tx1"/>
                </a:solidFill>
              </a:rPr>
              <a:t>She had contracted HIV at birth. She was treated 30 hours after birth, and did not have HIV detectable in her blood for the first 18 months of her life.</a:t>
            </a:r>
          </a:p>
          <a:p>
            <a:pPr marL="171450" indent="-171450">
              <a:buFont typeface="Arial" panose="020B0604020202020204" pitchFamily="34" charset="0"/>
              <a:buChar char="•"/>
            </a:pPr>
            <a:r>
              <a:rPr lang="en-US" sz="1100" dirty="0">
                <a:solidFill>
                  <a:schemeClr val="tx1"/>
                </a:solidFill>
              </a:rPr>
              <a:t>She stopped ART at 18 months, and was lost to follow-up for 5 months. </a:t>
            </a:r>
          </a:p>
          <a:p>
            <a:pPr marL="171450" indent="-171450">
              <a:buFont typeface="Arial" panose="020B0604020202020204" pitchFamily="34" charset="0"/>
              <a:buChar char="•"/>
            </a:pPr>
            <a:r>
              <a:rPr lang="en-US" sz="1100" dirty="0">
                <a:solidFill>
                  <a:schemeClr val="tx1"/>
                </a:solidFill>
              </a:rPr>
              <a:t>The doctors expected to find a lot of HIV in her blood, but instead HIV was undetectable. </a:t>
            </a:r>
          </a:p>
          <a:p>
            <a:pPr marL="171450" indent="-171450">
              <a:buFont typeface="Arial" panose="020B0604020202020204" pitchFamily="34" charset="0"/>
              <a:buChar char="•"/>
            </a:pPr>
            <a:r>
              <a:rPr lang="en-US" sz="1100" dirty="0">
                <a:solidFill>
                  <a:schemeClr val="tx1"/>
                </a:solidFill>
              </a:rPr>
              <a:t>At 46 months, her HIV came back. </a:t>
            </a:r>
          </a:p>
          <a:p>
            <a:pPr marL="171450" indent="-171450">
              <a:buFont typeface="Arial" panose="020B0604020202020204" pitchFamily="34" charset="0"/>
              <a:buChar char="•"/>
            </a:pPr>
            <a:r>
              <a:rPr lang="en-US" sz="1100" dirty="0">
                <a:solidFill>
                  <a:schemeClr val="tx1"/>
                </a:solidFill>
              </a:rPr>
              <a:t>The Mississippi child was able to keep HIV suppressed without ART for a long time, so she gave hope for the field.</a:t>
            </a:r>
          </a:p>
          <a:p>
            <a:pPr marL="171450" indent="-171450">
              <a:buFont typeface="Arial" panose="020B0604020202020204" pitchFamily="34" charset="0"/>
              <a:buChar char="•"/>
            </a:pPr>
            <a:r>
              <a:rPr lang="en-US" sz="1100" dirty="0">
                <a:solidFill>
                  <a:schemeClr val="tx1"/>
                </a:solidFill>
              </a:rPr>
              <a:t>But her case also showed that it takes even a small amount of HIV present in the blood for it to come back. </a:t>
            </a:r>
          </a:p>
          <a:p>
            <a:pPr marL="171450" indent="-171450">
              <a:buFont typeface="Arial" panose="020B0604020202020204" pitchFamily="34" charset="0"/>
              <a:buChar char="•"/>
            </a:pPr>
            <a:r>
              <a:rPr lang="en-US" sz="1100" dirty="0">
                <a:solidFill>
                  <a:schemeClr val="tx1"/>
                </a:solidFill>
              </a:rPr>
              <a:t>This is why the immune system must be ‘ready’ when the virus comes back.</a:t>
            </a:r>
          </a:p>
        </p:txBody>
      </p:sp>
      <p:sp>
        <p:nvSpPr>
          <p:cNvPr id="4" name="Slide Number Placeholder 3"/>
          <p:cNvSpPr>
            <a:spLocks noGrp="1"/>
          </p:cNvSpPr>
          <p:nvPr>
            <p:ph type="sldNum" sz="quarter" idx="5"/>
          </p:nvPr>
        </p:nvSpPr>
        <p:spPr/>
        <p:txBody>
          <a:bodyPr/>
          <a:lstStyle/>
          <a:p>
            <a:fld id="{72A62CC3-E4E7-7041-93D9-80A5EB7AAC13}" type="slidenum">
              <a:rPr lang="en-US" smtClean="0"/>
              <a:t>22</a:t>
            </a:fld>
            <a:endParaRPr lang="en-US"/>
          </a:p>
        </p:txBody>
      </p:sp>
    </p:spTree>
    <p:extLst>
      <p:ext uri="{BB962C8B-B14F-4D97-AF65-F5344CB8AC3E}">
        <p14:creationId xmlns:p14="http://schemas.microsoft.com/office/powerpoint/2010/main" val="1869740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Now, let’s turn to strategies that could reduce (or ‘drain’) the HIV reservoir.</a:t>
            </a:r>
          </a:p>
        </p:txBody>
      </p:sp>
      <p:sp>
        <p:nvSpPr>
          <p:cNvPr id="4" name="Slide Number Placeholder 3"/>
          <p:cNvSpPr>
            <a:spLocks noGrp="1"/>
          </p:cNvSpPr>
          <p:nvPr>
            <p:ph type="sldNum" sz="quarter" idx="5"/>
          </p:nvPr>
        </p:nvSpPr>
        <p:spPr/>
        <p:txBody>
          <a:bodyPr/>
          <a:lstStyle/>
          <a:p>
            <a:fld id="{72A62CC3-E4E7-7041-93D9-80A5EB7AAC13}" type="slidenum">
              <a:rPr lang="en-US" smtClean="0"/>
              <a:t>23</a:t>
            </a:fld>
            <a:endParaRPr lang="en-US"/>
          </a:p>
        </p:txBody>
      </p:sp>
    </p:spTree>
    <p:extLst>
      <p:ext uri="{BB962C8B-B14F-4D97-AF65-F5344CB8AC3E}">
        <p14:creationId xmlns:p14="http://schemas.microsoft.com/office/powerpoint/2010/main" val="139071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Latency-reversing agents are being investigated to delete the HIV that has become integrated inside the cells. </a:t>
            </a:r>
          </a:p>
          <a:p>
            <a:pPr marL="171450" indent="-171450">
              <a:buFont typeface="Arial" panose="020B0604020202020204" pitchFamily="34" charset="0"/>
              <a:buChar char="•"/>
            </a:pPr>
            <a:r>
              <a:rPr lang="en-US" sz="1100" dirty="0"/>
              <a:t>The goal would be to reactivate (or reawaken) HIV that has become dormant (latent) to make it visible to the immune system.</a:t>
            </a:r>
          </a:p>
          <a:p>
            <a:pPr marL="171450" indent="-171450">
              <a:buFont typeface="Arial" panose="020B0604020202020204" pitchFamily="34" charset="0"/>
              <a:buChar char="•"/>
            </a:pPr>
            <a:r>
              <a:rPr lang="en-US" sz="1100" dirty="0"/>
              <a:t>That way, the immune system would know that the cell contains HIV, and could clear the cell from the body.</a:t>
            </a:r>
          </a:p>
        </p:txBody>
      </p:sp>
      <p:sp>
        <p:nvSpPr>
          <p:cNvPr id="4" name="Slide Number Placeholder 3"/>
          <p:cNvSpPr>
            <a:spLocks noGrp="1"/>
          </p:cNvSpPr>
          <p:nvPr>
            <p:ph type="sldNum" sz="quarter" idx="5"/>
          </p:nvPr>
        </p:nvSpPr>
        <p:spPr/>
        <p:txBody>
          <a:bodyPr/>
          <a:lstStyle/>
          <a:p>
            <a:fld id="{72A62CC3-E4E7-7041-93D9-80A5EB7AAC13}" type="slidenum">
              <a:rPr lang="en-US" smtClean="0"/>
              <a:t>24</a:t>
            </a:fld>
            <a:endParaRPr lang="en-US"/>
          </a:p>
        </p:txBody>
      </p:sp>
    </p:spTree>
    <p:extLst>
      <p:ext uri="{BB962C8B-B14F-4D97-AF65-F5344CB8AC3E}">
        <p14:creationId xmlns:p14="http://schemas.microsoft.com/office/powerpoint/2010/main" val="3927301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There are many different classes (or families) of latency-reversing agents (LRAs) being investigated.</a:t>
            </a:r>
          </a:p>
          <a:p>
            <a:pPr marL="171450" indent="-171450">
              <a:buFont typeface="Arial" panose="020B0604020202020204" pitchFamily="34" charset="0"/>
              <a:buChar char="•"/>
            </a:pPr>
            <a:r>
              <a:rPr lang="en-US" sz="1100" dirty="0">
                <a:solidFill>
                  <a:schemeClr val="tx1"/>
                </a:solidFill>
              </a:rPr>
              <a:t>These all have complicated names.</a:t>
            </a:r>
          </a:p>
          <a:p>
            <a:pPr marL="171450" indent="-171450">
              <a:buFont typeface="Arial" panose="020B0604020202020204" pitchFamily="34" charset="0"/>
              <a:buChar char="•"/>
            </a:pPr>
            <a:r>
              <a:rPr lang="en-US" sz="1100" dirty="0">
                <a:solidFill>
                  <a:schemeClr val="tx1"/>
                </a:solidFill>
              </a:rPr>
              <a:t>If you hear things like toll-like receptor (TLR) agonists, or epigenetic modifiers (such as histone deacetylase inhibitors or HDACs), protein kinase C (PKC) agonists, or SMAC mimetics, just know that these are trying to wake up HIV inside the cells.</a:t>
            </a:r>
          </a:p>
          <a:p>
            <a:pPr marL="171450" indent="-171450">
              <a:buFont typeface="Arial" panose="020B0604020202020204" pitchFamily="34" charset="0"/>
              <a:buChar char="•"/>
            </a:pPr>
            <a:r>
              <a:rPr lang="en-US" sz="1100" dirty="0">
                <a:solidFill>
                  <a:schemeClr val="tx1"/>
                </a:solidFill>
              </a:rPr>
              <a:t>None of the LRAs are HIV specific.</a:t>
            </a:r>
          </a:p>
          <a:p>
            <a:pPr marL="171450" indent="-171450">
              <a:buFont typeface="Arial" panose="020B0604020202020204" pitchFamily="34" charset="0"/>
              <a:buChar char="•"/>
            </a:pPr>
            <a:r>
              <a:rPr lang="en-US" sz="1100" dirty="0">
                <a:solidFill>
                  <a:schemeClr val="tx1"/>
                </a:solidFill>
              </a:rPr>
              <a:t>These should not lead to global T cell activation, since this would become very dangerous for people with HIV. </a:t>
            </a:r>
          </a:p>
          <a:p>
            <a:pPr marL="171450" indent="-171450">
              <a:buFont typeface="Arial" panose="020B0604020202020204" pitchFamily="34" charset="0"/>
              <a:buChar char="•"/>
            </a:pPr>
            <a:r>
              <a:rPr lang="en-US" sz="1100" dirty="0">
                <a:solidFill>
                  <a:schemeClr val="tx1"/>
                </a:solidFill>
              </a:rPr>
              <a:t>Most likely, we will need to use a combination of LRAs, and we still need to find better ones, so more research is needed.</a:t>
            </a:r>
          </a:p>
        </p:txBody>
      </p:sp>
      <p:sp>
        <p:nvSpPr>
          <p:cNvPr id="4" name="Slide Number Placeholder 3"/>
          <p:cNvSpPr>
            <a:spLocks noGrp="1"/>
          </p:cNvSpPr>
          <p:nvPr>
            <p:ph type="sldNum" sz="quarter" idx="5"/>
          </p:nvPr>
        </p:nvSpPr>
        <p:spPr/>
        <p:txBody>
          <a:bodyPr/>
          <a:lstStyle/>
          <a:p>
            <a:fld id="{72A62CC3-E4E7-7041-93D9-80A5EB7AAC13}" type="slidenum">
              <a:rPr lang="en-US" smtClean="0"/>
              <a:t>25</a:t>
            </a:fld>
            <a:endParaRPr lang="en-US"/>
          </a:p>
        </p:txBody>
      </p:sp>
    </p:spTree>
    <p:extLst>
      <p:ext uri="{BB962C8B-B14F-4D97-AF65-F5344CB8AC3E}">
        <p14:creationId xmlns:p14="http://schemas.microsoft.com/office/powerpoint/2010/main" val="2783537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LRAs jolts the HIV awake, and now HIV becomes visible to the immune system (by producing virions).</a:t>
            </a:r>
          </a:p>
          <a:p>
            <a:pPr marL="171450" indent="-171450">
              <a:buFont typeface="Arial" panose="020B0604020202020204" pitchFamily="34" charset="0"/>
              <a:buChar char="•"/>
            </a:pPr>
            <a:r>
              <a:rPr lang="en-US" sz="1100" dirty="0">
                <a:solidFill>
                  <a:schemeClr val="tx1"/>
                </a:solidFill>
              </a:rPr>
              <a:t>The HIV-infected cell is found out, and the immune system can clear it.</a:t>
            </a:r>
          </a:p>
          <a:p>
            <a:pPr marL="171450" indent="-171450">
              <a:buFont typeface="Arial" panose="020B0604020202020204" pitchFamily="34" charset="0"/>
              <a:buChar char="•"/>
            </a:pPr>
            <a:r>
              <a:rPr lang="en-US" sz="1100" dirty="0">
                <a:solidFill>
                  <a:schemeClr val="tx1"/>
                </a:solidFill>
              </a:rPr>
              <a:t>LRAs will likely need to be combined with strong immune-based strategies. </a:t>
            </a:r>
          </a:p>
        </p:txBody>
      </p:sp>
      <p:sp>
        <p:nvSpPr>
          <p:cNvPr id="4" name="Slide Number Placeholder 3"/>
          <p:cNvSpPr>
            <a:spLocks noGrp="1"/>
          </p:cNvSpPr>
          <p:nvPr>
            <p:ph type="sldNum" sz="quarter" idx="5"/>
          </p:nvPr>
        </p:nvSpPr>
        <p:spPr/>
        <p:txBody>
          <a:bodyPr/>
          <a:lstStyle/>
          <a:p>
            <a:fld id="{72A62CC3-E4E7-7041-93D9-80A5EB7AAC13}" type="slidenum">
              <a:rPr lang="en-US" smtClean="0"/>
              <a:t>26</a:t>
            </a:fld>
            <a:endParaRPr lang="en-US"/>
          </a:p>
        </p:txBody>
      </p:sp>
    </p:spTree>
    <p:extLst>
      <p:ext uri="{BB962C8B-B14F-4D97-AF65-F5344CB8AC3E}">
        <p14:creationId xmlns:p14="http://schemas.microsoft.com/office/powerpoint/2010/main" val="410943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Here is a visual art that depicts how LRAs work.</a:t>
            </a:r>
          </a:p>
          <a:p>
            <a:pPr marL="171450" indent="-171450">
              <a:buFont typeface="Arial" panose="020B0604020202020204" pitchFamily="34" charset="0"/>
              <a:buChar char="•"/>
            </a:pPr>
            <a:r>
              <a:rPr lang="en-US" sz="1100" dirty="0"/>
              <a:t>The immune system is on the look out for HIV, but can’t find HIV hidden inside the cells. </a:t>
            </a:r>
          </a:p>
          <a:p>
            <a:pPr marL="171450" indent="-171450">
              <a:buFont typeface="Arial" panose="020B0604020202020204" pitchFamily="34" charset="0"/>
              <a:buChar char="•"/>
            </a:pPr>
            <a:r>
              <a:rPr lang="en-US" sz="1100" dirty="0"/>
              <a:t>LRA tries to reawaken the dormant HIV by ‘knocking’ it out of its sleep (by reactivating specific genes so HIV can transcribe itself).</a:t>
            </a:r>
          </a:p>
        </p:txBody>
      </p:sp>
      <p:sp>
        <p:nvSpPr>
          <p:cNvPr id="4" name="Slide Number Placeholder 3"/>
          <p:cNvSpPr>
            <a:spLocks noGrp="1"/>
          </p:cNvSpPr>
          <p:nvPr>
            <p:ph type="sldNum" sz="quarter" idx="5"/>
          </p:nvPr>
        </p:nvSpPr>
        <p:spPr/>
        <p:txBody>
          <a:bodyPr/>
          <a:lstStyle/>
          <a:p>
            <a:fld id="{72A62CC3-E4E7-7041-93D9-80A5EB7AAC13}" type="slidenum">
              <a:rPr lang="en-US" smtClean="0"/>
              <a:t>27</a:t>
            </a:fld>
            <a:endParaRPr lang="en-US"/>
          </a:p>
        </p:txBody>
      </p:sp>
    </p:spTree>
    <p:extLst>
      <p:ext uri="{BB962C8B-B14F-4D97-AF65-F5344CB8AC3E}">
        <p14:creationId xmlns:p14="http://schemas.microsoft.com/office/powerpoint/2010/main" val="1326336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opposite of LRAs are ‘block and lock’ agents that would permanently silence HIV.</a:t>
            </a:r>
          </a:p>
          <a:p>
            <a:pPr marL="171450" indent="-171450">
              <a:buFont typeface="Arial" panose="020B0604020202020204" pitchFamily="34" charset="0"/>
              <a:buChar char="•"/>
            </a:pPr>
            <a:r>
              <a:rPr lang="en-US" sz="1100" dirty="0">
                <a:solidFill>
                  <a:schemeClr val="tx1"/>
                </a:solidFill>
              </a:rPr>
              <a:t>This way, HIV could not re-awaken. </a:t>
            </a:r>
          </a:p>
          <a:p>
            <a:pPr marL="171450" indent="-171450">
              <a:buFont typeface="Arial" panose="020B0604020202020204" pitchFamily="34" charset="0"/>
              <a:buChar char="•"/>
            </a:pPr>
            <a:r>
              <a:rPr lang="en-US" sz="1100" dirty="0">
                <a:solidFill>
                  <a:schemeClr val="tx1"/>
                </a:solidFill>
              </a:rPr>
              <a:t>There are much fewer ‘block and lock’ agents that LRAs, because research on those agents is just beginning.</a:t>
            </a:r>
          </a:p>
          <a:p>
            <a:pPr marL="171450" indent="-171450">
              <a:buFont typeface="Arial" panose="020B0604020202020204" pitchFamily="34" charset="0"/>
              <a:buChar char="•"/>
            </a:pPr>
            <a:r>
              <a:rPr lang="en-US" sz="1100" dirty="0">
                <a:solidFill>
                  <a:schemeClr val="tx1"/>
                </a:solidFill>
              </a:rPr>
              <a:t>These agents would be specific to HIV, so they would not shut down the entire immune system.</a:t>
            </a:r>
          </a:p>
          <a:p>
            <a:pPr marL="171450" indent="-171450">
              <a:buFont typeface="Arial" panose="020B0604020202020204" pitchFamily="34" charset="0"/>
              <a:buChar char="•"/>
            </a:pPr>
            <a:r>
              <a:rPr lang="en-US" sz="1100" dirty="0">
                <a:solidFill>
                  <a:schemeClr val="tx1"/>
                </a:solidFill>
              </a:rPr>
              <a:t>For example, the Tat inhibitor </a:t>
            </a:r>
            <a:r>
              <a:rPr lang="en-US" sz="1100" dirty="0" err="1">
                <a:solidFill>
                  <a:schemeClr val="tx1"/>
                </a:solidFill>
              </a:rPr>
              <a:t>didehydro-Cortistatin</a:t>
            </a:r>
            <a:r>
              <a:rPr lang="en-US" sz="1100" dirty="0">
                <a:solidFill>
                  <a:schemeClr val="tx1"/>
                </a:solidFill>
              </a:rPr>
              <a:t> A (</a:t>
            </a:r>
            <a:r>
              <a:rPr lang="en-US" sz="1100" dirty="0" err="1">
                <a:solidFill>
                  <a:schemeClr val="tx1"/>
                </a:solidFill>
              </a:rPr>
              <a:t>dCA</a:t>
            </a:r>
            <a:r>
              <a:rPr lang="en-US" sz="1100" dirty="0">
                <a:solidFill>
                  <a:schemeClr val="tx1"/>
                </a:solidFill>
              </a:rPr>
              <a:t>) could inhibit HIV transcription, and overtime ‘lock’ HIV.</a:t>
            </a:r>
          </a:p>
          <a:p>
            <a:pPr marL="171450" indent="-171450">
              <a:buFont typeface="Arial" panose="020B0604020202020204" pitchFamily="34" charset="0"/>
              <a:buChar char="•"/>
            </a:pPr>
            <a:r>
              <a:rPr lang="en-US" sz="1100" dirty="0">
                <a:solidFill>
                  <a:schemeClr val="tx1"/>
                </a:solidFill>
              </a:rPr>
              <a:t>We need more research on ‘block and lock’ agents. </a:t>
            </a:r>
          </a:p>
          <a:p>
            <a:pPr marL="171450" indent="-171450">
              <a:buFont typeface="Arial" panose="020B0604020202020204" pitchFamily="34" charset="0"/>
              <a:buChar char="•"/>
            </a:pPr>
            <a:r>
              <a:rPr lang="en-US" sz="1100" dirty="0">
                <a:solidFill>
                  <a:schemeClr val="tx1"/>
                </a:solidFill>
              </a:rPr>
              <a:t>It is important to note that the gene’s naturally tendency is to be turned off, so this approach could be promising.</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28</a:t>
            </a:fld>
            <a:endParaRPr lang="en-US"/>
          </a:p>
        </p:txBody>
      </p:sp>
    </p:spTree>
    <p:extLst>
      <p:ext uri="{BB962C8B-B14F-4D97-AF65-F5344CB8AC3E}">
        <p14:creationId xmlns:p14="http://schemas.microsoft.com/office/powerpoint/2010/main" val="2641790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‘Block and lock’ agents would then block the </a:t>
            </a:r>
            <a:r>
              <a:rPr lang="en-US" sz="1100" dirty="0" err="1">
                <a:solidFill>
                  <a:schemeClr val="tx1"/>
                </a:solidFill>
              </a:rPr>
              <a:t>proviral</a:t>
            </a:r>
            <a:r>
              <a:rPr lang="en-US" sz="1100" dirty="0">
                <a:solidFill>
                  <a:schemeClr val="tx1"/>
                </a:solidFill>
              </a:rPr>
              <a:t> NDA, and then lock it.</a:t>
            </a:r>
          </a:p>
          <a:p>
            <a:pPr marL="171450" indent="-171450">
              <a:buFont typeface="Arial" panose="020B0604020202020204" pitchFamily="34" charset="0"/>
              <a:buChar char="•"/>
            </a:pPr>
            <a:r>
              <a:rPr lang="en-US" sz="1100" dirty="0">
                <a:solidFill>
                  <a:schemeClr val="tx1"/>
                </a:solidFill>
              </a:rPr>
              <a:t>The HIV would not be able to reawaken, and the cell would grow old and eventually die.</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29</a:t>
            </a:fld>
            <a:endParaRPr lang="en-US"/>
          </a:p>
        </p:txBody>
      </p:sp>
    </p:spTree>
    <p:extLst>
      <p:ext uri="{BB962C8B-B14F-4D97-AF65-F5344CB8AC3E}">
        <p14:creationId xmlns:p14="http://schemas.microsoft.com/office/powerpoint/2010/main" val="142086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First, let us review key timeline events.</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a:t>
            </a:fld>
            <a:endParaRPr lang="en-US"/>
          </a:p>
        </p:txBody>
      </p:sp>
    </p:spTree>
    <p:extLst>
      <p:ext uri="{BB962C8B-B14F-4D97-AF65-F5344CB8AC3E}">
        <p14:creationId xmlns:p14="http://schemas.microsoft.com/office/powerpoint/2010/main" val="3364706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Here is a visual art of how ‘block and lock’ agents would work.</a:t>
            </a:r>
          </a:p>
          <a:p>
            <a:pPr marL="171450" indent="-171450">
              <a:buFont typeface="Arial" panose="020B0604020202020204" pitchFamily="34" charset="0"/>
              <a:buChar char="•"/>
            </a:pPr>
            <a:r>
              <a:rPr lang="en-US" sz="1100" dirty="0">
                <a:solidFill>
                  <a:schemeClr val="tx1"/>
                </a:solidFill>
              </a:rPr>
              <a:t>They would first locate a cell that would have latent (or </a:t>
            </a:r>
            <a:r>
              <a:rPr lang="en-US" sz="1100" dirty="0" err="1">
                <a:solidFill>
                  <a:schemeClr val="tx1"/>
                </a:solidFill>
              </a:rPr>
              <a:t>proviral</a:t>
            </a:r>
            <a:r>
              <a:rPr lang="en-US" sz="1100" dirty="0">
                <a:solidFill>
                  <a:schemeClr val="tx1"/>
                </a:solidFill>
              </a:rPr>
              <a:t>) HIV DNA.</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30</a:t>
            </a:fld>
            <a:endParaRPr lang="en-US"/>
          </a:p>
        </p:txBody>
      </p:sp>
    </p:spTree>
    <p:extLst>
      <p:ext uri="{BB962C8B-B14F-4D97-AF65-F5344CB8AC3E}">
        <p14:creationId xmlns:p14="http://schemas.microsoft.com/office/powerpoint/2010/main" val="3730736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Now, let’s turn to strategies that could reinforce the dam, or make the immune system stronger at fighting HIV.</a:t>
            </a:r>
          </a:p>
        </p:txBody>
      </p:sp>
      <p:sp>
        <p:nvSpPr>
          <p:cNvPr id="4" name="Slide Number Placeholder 3"/>
          <p:cNvSpPr>
            <a:spLocks noGrp="1"/>
          </p:cNvSpPr>
          <p:nvPr>
            <p:ph type="sldNum" sz="quarter" idx="5"/>
          </p:nvPr>
        </p:nvSpPr>
        <p:spPr/>
        <p:txBody>
          <a:bodyPr/>
          <a:lstStyle/>
          <a:p>
            <a:fld id="{72A62CC3-E4E7-7041-93D9-80A5EB7AAC13}" type="slidenum">
              <a:rPr lang="en-US" smtClean="0"/>
              <a:t>31</a:t>
            </a:fld>
            <a:endParaRPr lang="en-US"/>
          </a:p>
        </p:txBody>
      </p:sp>
    </p:spTree>
    <p:extLst>
      <p:ext uri="{BB962C8B-B14F-4D97-AF65-F5344CB8AC3E}">
        <p14:creationId xmlns:p14="http://schemas.microsoft.com/office/powerpoint/2010/main" val="2686256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In the first </a:t>
            </a:r>
            <a:r>
              <a:rPr lang="en-US" sz="1100" dirty="0" err="1">
                <a:solidFill>
                  <a:schemeClr val="tx1"/>
                </a:solidFill>
              </a:rPr>
              <a:t>CUREiculum</a:t>
            </a:r>
            <a:r>
              <a:rPr lang="en-US" sz="1100" dirty="0">
                <a:solidFill>
                  <a:schemeClr val="tx1"/>
                </a:solidFill>
              </a:rPr>
              <a:t> module, we discussed how complex the immune response can be when pathogens invade the body.</a:t>
            </a:r>
          </a:p>
          <a:p>
            <a:pPr marL="171450" indent="-171450">
              <a:buFont typeface="Arial" panose="020B0604020202020204" pitchFamily="34" charset="0"/>
              <a:buChar char="•"/>
            </a:pPr>
            <a:r>
              <a:rPr lang="en-US" sz="1100" dirty="0">
                <a:solidFill>
                  <a:schemeClr val="tx1"/>
                </a:solidFill>
              </a:rPr>
              <a:t>The innate immune cells engulf and clean pathogens, and then release modules that enhance the immune response. </a:t>
            </a:r>
          </a:p>
          <a:p>
            <a:pPr marL="171450" indent="-171450">
              <a:buFont typeface="Arial" panose="020B0604020202020204" pitchFamily="34" charset="0"/>
              <a:buChar char="•"/>
            </a:pPr>
            <a:r>
              <a:rPr lang="en-US" sz="1100" dirty="0">
                <a:solidFill>
                  <a:schemeClr val="tx1"/>
                </a:solidFill>
              </a:rPr>
              <a:t>The adaptive immune cells are more specialized. </a:t>
            </a:r>
          </a:p>
          <a:p>
            <a:pPr marL="628650" lvl="1" indent="-171450">
              <a:buFont typeface="Arial" panose="020B0604020202020204" pitchFamily="34" charset="0"/>
              <a:buChar char="•"/>
            </a:pPr>
            <a:r>
              <a:rPr lang="en-US" sz="1100" dirty="0">
                <a:solidFill>
                  <a:schemeClr val="tx1"/>
                </a:solidFill>
              </a:rPr>
              <a:t>B cells make antibodies that target specific pathogens (e.g., neutralizing antibodies).</a:t>
            </a:r>
          </a:p>
          <a:p>
            <a:pPr marL="628650" lvl="1" indent="-171450">
              <a:buFont typeface="Arial" panose="020B0604020202020204" pitchFamily="34" charset="0"/>
              <a:buChar char="•"/>
            </a:pPr>
            <a:r>
              <a:rPr lang="en-US" sz="1100" dirty="0">
                <a:solidFill>
                  <a:schemeClr val="tx1"/>
                </a:solidFill>
              </a:rPr>
              <a:t>T cells clear pathogens and attack infected cells. However, HIV also target T cells.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32</a:t>
            </a:fld>
            <a:endParaRPr lang="en-US"/>
          </a:p>
        </p:txBody>
      </p:sp>
    </p:spTree>
    <p:extLst>
      <p:ext uri="{BB962C8B-B14F-4D97-AF65-F5344CB8AC3E}">
        <p14:creationId xmlns:p14="http://schemas.microsoft.com/office/powerpoint/2010/main" val="1087135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There are many ways scientists are trying to strengthen the immune system.</a:t>
            </a:r>
          </a:p>
          <a:p>
            <a:pPr marL="171450" indent="-171450">
              <a:buFont typeface="Arial" panose="020B0604020202020204" pitchFamily="34" charset="0"/>
              <a:buChar char="•"/>
            </a:pPr>
            <a:r>
              <a:rPr lang="en-US" sz="1100" dirty="0">
                <a:solidFill>
                  <a:schemeClr val="tx1"/>
                </a:solidFill>
              </a:rPr>
              <a:t>You do not need to remember all these strategies. You should need to know that these aim at making the immune system better able to keep HIV at bay.</a:t>
            </a:r>
          </a:p>
          <a:p>
            <a:pPr marL="171450" indent="-171450">
              <a:buFont typeface="Arial" panose="020B0604020202020204" pitchFamily="34" charset="0"/>
              <a:buChar char="•"/>
            </a:pPr>
            <a:r>
              <a:rPr lang="en-US" sz="1100" dirty="0">
                <a:solidFill>
                  <a:schemeClr val="tx1"/>
                </a:solidFill>
              </a:rPr>
              <a:t>Some of the strategies harness the T cell responses.</a:t>
            </a:r>
          </a:p>
          <a:p>
            <a:pPr marL="628650" lvl="1" indent="-171450">
              <a:buFont typeface="Arial" panose="020B0604020202020204" pitchFamily="34" charset="0"/>
              <a:buChar char="•"/>
            </a:pPr>
            <a:r>
              <a:rPr lang="en-US" sz="1100" dirty="0">
                <a:solidFill>
                  <a:schemeClr val="tx1"/>
                </a:solidFill>
              </a:rPr>
              <a:t>For example, chimeric antigen receptors (or CAR) T cells, which would be like super-T cells.</a:t>
            </a:r>
          </a:p>
          <a:p>
            <a:pPr marL="628650" lvl="1" indent="-171450">
              <a:buFont typeface="Arial" panose="020B0604020202020204" pitchFamily="34" charset="0"/>
              <a:buChar char="•"/>
            </a:pPr>
            <a:r>
              <a:rPr lang="en-US" sz="1100" dirty="0">
                <a:solidFill>
                  <a:schemeClr val="tx1"/>
                </a:solidFill>
              </a:rPr>
              <a:t>Antigen-expanded autologous T cells, which would take the good cells, expand them outside of the body, and give them back to the person with HIV.</a:t>
            </a:r>
          </a:p>
          <a:p>
            <a:pPr marL="171450" indent="-171450">
              <a:buFont typeface="Arial" panose="020B0604020202020204" pitchFamily="34" charset="0"/>
              <a:buChar char="•"/>
            </a:pPr>
            <a:r>
              <a:rPr lang="en-US" sz="1100" dirty="0">
                <a:solidFill>
                  <a:schemeClr val="tx1"/>
                </a:solidFill>
              </a:rPr>
              <a:t>Other approaches aim at expanding the function of T cells, B cells and natural killer cells.</a:t>
            </a:r>
          </a:p>
          <a:p>
            <a:pPr marL="628650" lvl="1" indent="-171450">
              <a:buFont typeface="Arial" panose="020B0604020202020204" pitchFamily="34" charset="0"/>
              <a:buChar char="•"/>
            </a:pPr>
            <a:r>
              <a:rPr lang="en-US" sz="1100" dirty="0">
                <a:solidFill>
                  <a:schemeClr val="tx1"/>
                </a:solidFill>
              </a:rPr>
              <a:t>For example, therapeutic vaccines, or checkpoint inhibitors. </a:t>
            </a:r>
          </a:p>
          <a:p>
            <a:pPr marL="171450" indent="-171450">
              <a:buFont typeface="Arial" panose="020B0604020202020204" pitchFamily="34" charset="0"/>
              <a:buChar char="•"/>
            </a:pPr>
            <a:r>
              <a:rPr lang="en-US" sz="1100" dirty="0">
                <a:solidFill>
                  <a:schemeClr val="tx1"/>
                </a:solidFill>
              </a:rPr>
              <a:t>Other approaches would harness antibodies, like broadly neutralizing antibodies, or dual-affinity retargeting (DART) molecules.</a:t>
            </a:r>
          </a:p>
        </p:txBody>
      </p:sp>
      <p:sp>
        <p:nvSpPr>
          <p:cNvPr id="4" name="Slide Number Placeholder 3"/>
          <p:cNvSpPr>
            <a:spLocks noGrp="1"/>
          </p:cNvSpPr>
          <p:nvPr>
            <p:ph type="sldNum" sz="quarter" idx="5"/>
          </p:nvPr>
        </p:nvSpPr>
        <p:spPr/>
        <p:txBody>
          <a:bodyPr/>
          <a:lstStyle/>
          <a:p>
            <a:fld id="{72A62CC3-E4E7-7041-93D9-80A5EB7AAC13}" type="slidenum">
              <a:rPr lang="en-US" smtClean="0"/>
              <a:t>33</a:t>
            </a:fld>
            <a:endParaRPr lang="en-US"/>
          </a:p>
        </p:txBody>
      </p:sp>
    </p:spTree>
    <p:extLst>
      <p:ext uri="{BB962C8B-B14F-4D97-AF65-F5344CB8AC3E}">
        <p14:creationId xmlns:p14="http://schemas.microsoft.com/office/powerpoint/2010/main" val="2379441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slide shows another way to organize the different HIV cure-related strategies under investigation.</a:t>
            </a:r>
          </a:p>
          <a:p>
            <a:pPr marL="171450" indent="-171450">
              <a:buFont typeface="Arial" panose="020B0604020202020204" pitchFamily="34" charset="0"/>
              <a:buChar char="•"/>
            </a:pPr>
            <a:r>
              <a:rPr lang="en-US" sz="1100" dirty="0"/>
              <a:t>Those that ‘target’ the virus include:</a:t>
            </a:r>
          </a:p>
          <a:p>
            <a:pPr marL="628650" lvl="1" indent="-171450">
              <a:buFont typeface="Arial" panose="020B0604020202020204" pitchFamily="34" charset="0"/>
              <a:buChar char="•"/>
            </a:pPr>
            <a:r>
              <a:rPr lang="en-US" sz="1100" dirty="0"/>
              <a:t>Very early treatment</a:t>
            </a:r>
          </a:p>
          <a:p>
            <a:pPr marL="628650" lvl="1" indent="-171450">
              <a:buFont typeface="Arial" panose="020B0604020202020204" pitchFamily="34" charset="0"/>
              <a:buChar char="•"/>
            </a:pPr>
            <a:r>
              <a:rPr lang="en-US" sz="1100" dirty="0"/>
              <a:t>Latency reversal or latency silencing </a:t>
            </a:r>
          </a:p>
          <a:p>
            <a:pPr marL="628650" lvl="1" indent="-171450">
              <a:buFont typeface="Arial" panose="020B0604020202020204" pitchFamily="34" charset="0"/>
              <a:buChar char="•"/>
            </a:pPr>
            <a:r>
              <a:rPr lang="en-US" sz="1100" dirty="0"/>
              <a:t>Immunotoxins, which are like artificial proteins that aim at clearing bad cells. They are used for the treatment of some kinds of cancer and few viral infections.</a:t>
            </a:r>
          </a:p>
          <a:p>
            <a:pPr marL="628650" lvl="1" indent="-171450">
              <a:buFont typeface="Arial" panose="020B0604020202020204" pitchFamily="34" charset="0"/>
              <a:buChar char="•"/>
            </a:pPr>
            <a:r>
              <a:rPr lang="en-US" sz="1100" dirty="0"/>
              <a:t>Gene editing</a:t>
            </a:r>
          </a:p>
          <a:p>
            <a:pPr marL="171450" indent="-171450">
              <a:buFont typeface="Arial" panose="020B0604020202020204" pitchFamily="34" charset="0"/>
              <a:buChar char="•"/>
            </a:pPr>
            <a:r>
              <a:rPr lang="en-US" sz="1100" dirty="0"/>
              <a:t>Those that are aimed at improving the immune system include:</a:t>
            </a:r>
          </a:p>
          <a:p>
            <a:pPr marL="628650" lvl="1" indent="-171450">
              <a:buFont typeface="Arial" panose="020B0604020202020204" pitchFamily="34" charset="0"/>
              <a:buChar char="•"/>
            </a:pPr>
            <a:r>
              <a:rPr lang="en-US" sz="1100" dirty="0"/>
              <a:t>Broadly neutralizing antibodies or </a:t>
            </a:r>
            <a:r>
              <a:rPr lang="en-US" sz="1100" dirty="0" err="1"/>
              <a:t>bNAbs</a:t>
            </a:r>
            <a:r>
              <a:rPr lang="en-US" sz="1100" dirty="0"/>
              <a:t> (we will come back to these)</a:t>
            </a:r>
          </a:p>
          <a:p>
            <a:pPr marL="628650" lvl="1" indent="-171450">
              <a:buFont typeface="Arial" panose="020B0604020202020204" pitchFamily="34" charset="0"/>
              <a:buChar char="•"/>
            </a:pPr>
            <a:r>
              <a:rPr lang="en-US" sz="1100" dirty="0"/>
              <a:t>T cell vaccines</a:t>
            </a:r>
          </a:p>
          <a:p>
            <a:pPr marL="628650" lvl="1" indent="-171450">
              <a:buFont typeface="Arial" panose="020B0604020202020204" pitchFamily="34" charset="0"/>
              <a:buChar char="•"/>
            </a:pPr>
            <a:r>
              <a:rPr lang="en-US" sz="1100" dirty="0"/>
              <a:t>Immunomodulators</a:t>
            </a:r>
          </a:p>
          <a:p>
            <a:pPr marL="628650" lvl="1" indent="-171450">
              <a:buFont typeface="Arial" panose="020B0604020202020204" pitchFamily="34" charset="0"/>
              <a:buChar char="•"/>
            </a:pPr>
            <a:r>
              <a:rPr lang="en-US" sz="1100" dirty="0"/>
              <a:t>Chimeric antigen receptor (CAR) T cells (we will come back to these</a:t>
            </a:r>
          </a:p>
        </p:txBody>
      </p:sp>
      <p:sp>
        <p:nvSpPr>
          <p:cNvPr id="4" name="Slide Number Placeholder 3"/>
          <p:cNvSpPr>
            <a:spLocks noGrp="1"/>
          </p:cNvSpPr>
          <p:nvPr>
            <p:ph type="sldNum" sz="quarter" idx="5"/>
          </p:nvPr>
        </p:nvSpPr>
        <p:spPr/>
        <p:txBody>
          <a:bodyPr/>
          <a:lstStyle/>
          <a:p>
            <a:fld id="{72A62CC3-E4E7-7041-93D9-80A5EB7AAC13}" type="slidenum">
              <a:rPr lang="en-US" smtClean="0"/>
              <a:t>34</a:t>
            </a:fld>
            <a:endParaRPr lang="en-US"/>
          </a:p>
        </p:txBody>
      </p:sp>
    </p:spTree>
    <p:extLst>
      <p:ext uri="{BB962C8B-B14F-4D97-AF65-F5344CB8AC3E}">
        <p14:creationId xmlns:p14="http://schemas.microsoft.com/office/powerpoint/2010/main" val="160992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strategies that are aimed at improving the ‘clearing’ of HIV-infected cells (or cytotoxic T cells) include:</a:t>
            </a:r>
          </a:p>
          <a:p>
            <a:pPr marL="628650" lvl="1" indent="-171450">
              <a:buFont typeface="Arial" panose="020B0604020202020204" pitchFamily="34" charset="0"/>
              <a:buChar char="•"/>
            </a:pPr>
            <a:r>
              <a:rPr lang="en-US" sz="1100" dirty="0">
                <a:solidFill>
                  <a:schemeClr val="tx1"/>
                </a:solidFill>
              </a:rPr>
              <a:t>Therapeutic vaccines </a:t>
            </a:r>
          </a:p>
          <a:p>
            <a:pPr marL="628650" lvl="1" indent="-171450">
              <a:buFont typeface="Arial" panose="020B0604020202020204" pitchFamily="34" charset="0"/>
              <a:buChar char="•"/>
            </a:pPr>
            <a:r>
              <a:rPr lang="en-US" sz="1100" dirty="0">
                <a:solidFill>
                  <a:schemeClr val="tx1"/>
                </a:solidFill>
              </a:rPr>
              <a:t>Immune checkpoint blockers (that regulate the response to the immune system)</a:t>
            </a:r>
          </a:p>
          <a:p>
            <a:pPr marL="628650" lvl="1" indent="-171450">
              <a:buFont typeface="Arial" panose="020B0604020202020204" pitchFamily="34" charset="0"/>
              <a:buChar char="•"/>
            </a:pPr>
            <a:r>
              <a:rPr lang="en-US" sz="1100" dirty="0">
                <a:solidFill>
                  <a:schemeClr val="tx1"/>
                </a:solidFill>
              </a:rPr>
              <a:t>And those aimed at improving T cell trafficking (e.g., Interleukin-15 </a:t>
            </a:r>
            <a:r>
              <a:rPr lang="en-US" sz="1100" dirty="0" err="1">
                <a:solidFill>
                  <a:schemeClr val="tx1"/>
                </a:solidFill>
              </a:rPr>
              <a:t>superagonist</a:t>
            </a:r>
            <a:r>
              <a:rPr lang="en-US" sz="1100" dirty="0">
                <a:solidFill>
                  <a:schemeClr val="tx1"/>
                </a:solidFill>
              </a:rPr>
              <a: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mn-lt"/>
                <a:ea typeface="+mn-ea"/>
                <a:cs typeface="+mn-cs"/>
              </a:rPr>
              <a:t>The slide shows examples of these specific approaches. You do not need to remember all of these.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mn-lt"/>
                <a:ea typeface="+mn-ea"/>
                <a:cs typeface="+mn-cs"/>
              </a:rPr>
              <a:t>Just know that there are many approaches being developed to help clear cells that contain HIV.</a:t>
            </a:r>
          </a:p>
          <a:p>
            <a:pPr marL="628650" lvl="1"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35</a:t>
            </a:fld>
            <a:endParaRPr lang="en-US"/>
          </a:p>
        </p:txBody>
      </p:sp>
    </p:spTree>
    <p:extLst>
      <p:ext uri="{BB962C8B-B14F-4D97-AF65-F5344CB8AC3E}">
        <p14:creationId xmlns:p14="http://schemas.microsoft.com/office/powerpoint/2010/main" val="245368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t>This slide shows different types of HIV therapeutic vaccines under investigation</a:t>
            </a:r>
            <a:r>
              <a:rPr lang="en-US" sz="1100" dirty="0"/>
              <a:t>:</a:t>
            </a:r>
          </a:p>
          <a:p>
            <a:pPr marL="171450" indent="-171450">
              <a:buFont typeface="Arial" panose="020B0604020202020204" pitchFamily="34" charset="0"/>
              <a:buChar char="•"/>
            </a:pPr>
            <a:r>
              <a:rPr lang="en-US" sz="1100" dirty="0"/>
              <a:t>1. DNA or RNA vaccines: these are gene-based vaccines that produce proteins similar to the ones found in real HIV, so the body is ready to fight the real virus.</a:t>
            </a:r>
          </a:p>
          <a:p>
            <a:pPr marL="171450" indent="-171450">
              <a:buFont typeface="Arial" panose="020B0604020202020204" pitchFamily="34" charset="0"/>
              <a:buChar char="•"/>
            </a:pPr>
            <a:r>
              <a:rPr lang="en-US" sz="1100" dirty="0"/>
              <a:t>2. Viral vector vaccines: vectors are carriers, like a plane or a truck that would deliver a cargo. They carry special genetic materials to help combat HIV by instructing the body to make specific proteins.</a:t>
            </a:r>
          </a:p>
          <a:p>
            <a:pPr marL="171450" indent="-171450">
              <a:buFont typeface="Arial" panose="020B0604020202020204" pitchFamily="34" charset="0"/>
              <a:buChar char="•"/>
            </a:pPr>
            <a:r>
              <a:rPr lang="en-US" sz="1100" dirty="0"/>
              <a:t>3. Protein or peptide vaccines: These contains proteins (or small pieces) found in HIV.</a:t>
            </a:r>
          </a:p>
          <a:p>
            <a:pPr marL="171450" indent="-171450">
              <a:buFont typeface="Arial" panose="020B0604020202020204" pitchFamily="34" charset="0"/>
              <a:buChar char="•"/>
            </a:pPr>
            <a:r>
              <a:rPr lang="en-US" sz="1100" dirty="0"/>
              <a:t>4. Dendritic cell vaccines: these are rate cells that are uniquely potent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36</a:t>
            </a:fld>
            <a:endParaRPr lang="en-US"/>
          </a:p>
        </p:txBody>
      </p:sp>
    </p:spTree>
    <p:extLst>
      <p:ext uri="{BB962C8B-B14F-4D97-AF65-F5344CB8AC3E}">
        <p14:creationId xmlns:p14="http://schemas.microsoft.com/office/powerpoint/2010/main" val="2774703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immune system grows stronger, and is better able to fight HIV.</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37</a:t>
            </a:fld>
            <a:endParaRPr lang="en-US"/>
          </a:p>
        </p:txBody>
      </p:sp>
    </p:spTree>
    <p:extLst>
      <p:ext uri="{BB962C8B-B14F-4D97-AF65-F5344CB8AC3E}">
        <p14:creationId xmlns:p14="http://schemas.microsoft.com/office/powerpoint/2010/main" val="937809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is a visual art that summarizes how immune-based approaches work.</a:t>
            </a:r>
          </a:p>
          <a:p>
            <a:pPr marL="171450" indent="-171450">
              <a:buFont typeface="Arial" panose="020B0604020202020204" pitchFamily="34" charset="0"/>
              <a:buChar char="•"/>
            </a:pPr>
            <a:r>
              <a:rPr lang="en-US" sz="1100" dirty="0"/>
              <a:t>The immune system is trying to fight HIV. </a:t>
            </a:r>
          </a:p>
          <a:p>
            <a:pPr marL="171450" indent="-171450">
              <a:buFont typeface="Arial" panose="020B0604020202020204" pitchFamily="34" charset="0"/>
              <a:buChar char="•"/>
            </a:pPr>
            <a:r>
              <a:rPr lang="en-US" sz="1100" dirty="0"/>
              <a:t>The body is injected with a substance that helps the immune system control HIV more effectively.</a:t>
            </a:r>
          </a:p>
          <a:p>
            <a:pPr marL="171450" indent="-171450">
              <a:buFont typeface="Arial" panose="020B0604020202020204" pitchFamily="34" charset="0"/>
              <a:buChar char="•"/>
            </a:pPr>
            <a:r>
              <a:rPr lang="en-US" sz="1100" dirty="0"/>
              <a:t>Here, the immune-based approaches are showed by the blue wave, which contains a magnifying glass (to better see HIV), mittens (to better catch HIV), weights (to make the immune system stronger), and so on.</a:t>
            </a:r>
          </a:p>
        </p:txBody>
      </p:sp>
      <p:sp>
        <p:nvSpPr>
          <p:cNvPr id="4" name="Slide Number Placeholder 3"/>
          <p:cNvSpPr>
            <a:spLocks noGrp="1"/>
          </p:cNvSpPr>
          <p:nvPr>
            <p:ph type="sldNum" sz="quarter" idx="5"/>
          </p:nvPr>
        </p:nvSpPr>
        <p:spPr/>
        <p:txBody>
          <a:bodyPr/>
          <a:lstStyle/>
          <a:p>
            <a:fld id="{72A62CC3-E4E7-7041-93D9-80A5EB7AAC13}" type="slidenum">
              <a:rPr lang="en-US" smtClean="0"/>
              <a:t>38</a:t>
            </a:fld>
            <a:endParaRPr lang="en-US"/>
          </a:p>
        </p:txBody>
      </p:sp>
    </p:spTree>
    <p:extLst>
      <p:ext uri="{BB962C8B-B14F-4D97-AF65-F5344CB8AC3E}">
        <p14:creationId xmlns:p14="http://schemas.microsoft.com/office/powerpoint/2010/main" val="2709660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Passive immunization is the transfer of ready-made antibodies. </a:t>
            </a:r>
          </a:p>
          <a:p>
            <a:pPr marL="171450" indent="-171450">
              <a:buFont typeface="Arial" panose="020B0604020202020204" pitchFamily="34" charset="0"/>
              <a:buChar char="•"/>
            </a:pPr>
            <a:r>
              <a:rPr lang="en-US" sz="1100" dirty="0">
                <a:solidFill>
                  <a:schemeClr val="tx1"/>
                </a:solidFill>
              </a:rPr>
              <a:t>The use of broadly-neutralizing antibodies is a form of passive immunization. </a:t>
            </a:r>
          </a:p>
          <a:p>
            <a:pPr marL="171450" indent="-171450">
              <a:buFont typeface="Arial" panose="020B0604020202020204" pitchFamily="34" charset="0"/>
              <a:buChar char="•"/>
            </a:pPr>
            <a:r>
              <a:rPr lang="en-US" sz="1100" dirty="0">
                <a:solidFill>
                  <a:schemeClr val="tx1"/>
                </a:solidFill>
              </a:rPr>
              <a:t>The good B cells from people with HIV are taken, then expanded, and infused to help inhibit HIV.</a:t>
            </a:r>
          </a:p>
          <a:p>
            <a:pPr marL="171450" indent="-171450">
              <a:buFont typeface="Arial" panose="020B0604020202020204" pitchFamily="34" charset="0"/>
              <a:buChar char="•"/>
            </a:pPr>
            <a:r>
              <a:rPr lang="en-US" sz="1100" dirty="0">
                <a:solidFill>
                  <a:schemeClr val="tx1"/>
                </a:solidFill>
              </a:rPr>
              <a:t>Antibodies are “Y”-shaped molecules, and they bind to specific regions of the invading particles.</a:t>
            </a:r>
          </a:p>
        </p:txBody>
      </p:sp>
      <p:sp>
        <p:nvSpPr>
          <p:cNvPr id="4" name="Slide Number Placeholder 3"/>
          <p:cNvSpPr>
            <a:spLocks noGrp="1"/>
          </p:cNvSpPr>
          <p:nvPr>
            <p:ph type="sldNum" sz="quarter" idx="5"/>
          </p:nvPr>
        </p:nvSpPr>
        <p:spPr/>
        <p:txBody>
          <a:bodyPr/>
          <a:lstStyle/>
          <a:p>
            <a:fld id="{72A62CC3-E4E7-7041-93D9-80A5EB7AAC13}" type="slidenum">
              <a:rPr lang="en-US" smtClean="0"/>
              <a:t>39</a:t>
            </a:fld>
            <a:endParaRPr lang="en-US"/>
          </a:p>
        </p:txBody>
      </p:sp>
    </p:spTree>
    <p:extLst>
      <p:ext uri="{BB962C8B-B14F-4D97-AF65-F5344CB8AC3E}">
        <p14:creationId xmlns:p14="http://schemas.microsoft.com/office/powerpoint/2010/main" val="94512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HIV cure, or elimination of HIV from the body, either naturally or with interventions, is extremely rare.</a:t>
            </a:r>
          </a:p>
        </p:txBody>
      </p:sp>
      <p:sp>
        <p:nvSpPr>
          <p:cNvPr id="4" name="Slide Number Placeholder 3"/>
          <p:cNvSpPr>
            <a:spLocks noGrp="1"/>
          </p:cNvSpPr>
          <p:nvPr>
            <p:ph type="sldNum" sz="quarter" idx="5"/>
          </p:nvPr>
        </p:nvSpPr>
        <p:spPr/>
        <p:txBody>
          <a:bodyPr/>
          <a:lstStyle/>
          <a:p>
            <a:fld id="{72A62CC3-E4E7-7041-93D9-80A5EB7AAC13}" type="slidenum">
              <a:rPr lang="en-US" smtClean="0"/>
              <a:t>4</a:t>
            </a:fld>
            <a:endParaRPr lang="en-US"/>
          </a:p>
        </p:txBody>
      </p:sp>
    </p:spTree>
    <p:extLst>
      <p:ext uri="{BB962C8B-B14F-4D97-AF65-F5344CB8AC3E}">
        <p14:creationId xmlns:p14="http://schemas.microsoft.com/office/powerpoint/2010/main" val="858732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is another slide showing how broadly-neutralizing antibodies work inside the body. </a:t>
            </a:r>
          </a:p>
          <a:p>
            <a:pPr marL="171450" indent="-171450">
              <a:buFont typeface="Arial" panose="020B0604020202020204" pitchFamily="34" charset="0"/>
              <a:buChar char="•"/>
            </a:pPr>
            <a:r>
              <a:rPr lang="en-US" sz="1100" dirty="0"/>
              <a:t>They are unique in that they target conserved epitopes of the virus, meaning that if the virus mutates, the targeted epitopes will still exist.</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40</a:t>
            </a:fld>
            <a:endParaRPr lang="en-US"/>
          </a:p>
        </p:txBody>
      </p:sp>
    </p:spTree>
    <p:extLst>
      <p:ext uri="{BB962C8B-B14F-4D97-AF65-F5344CB8AC3E}">
        <p14:creationId xmlns:p14="http://schemas.microsoft.com/office/powerpoint/2010/main" val="3573307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err="1"/>
              <a:t>bNAbs</a:t>
            </a:r>
            <a:r>
              <a:rPr lang="en-US" sz="1100" dirty="0"/>
              <a:t> can bind many HIV strategies. </a:t>
            </a:r>
          </a:p>
          <a:p>
            <a:pPr marL="171450" indent="-171450">
              <a:buFont typeface="Arial" panose="020B0604020202020204" pitchFamily="34" charset="0"/>
              <a:buChar char="•"/>
            </a:pPr>
            <a:r>
              <a:rPr lang="en-US" sz="1100" dirty="0"/>
              <a:t>However, </a:t>
            </a:r>
            <a:r>
              <a:rPr lang="en-US" sz="1100" dirty="0" err="1"/>
              <a:t>bNAbs</a:t>
            </a:r>
            <a:r>
              <a:rPr lang="en-US" sz="1100" dirty="0"/>
              <a:t> can also become resistant, so like HIV drugs, it is important to use them in combination. </a:t>
            </a:r>
          </a:p>
          <a:p>
            <a:pPr marL="171450" indent="-171450">
              <a:buFont typeface="Arial" panose="020B0604020202020204" pitchFamily="34" charset="0"/>
              <a:buChar char="•"/>
            </a:pPr>
            <a:r>
              <a:rPr lang="en-US" sz="1100" dirty="0"/>
              <a:t>Strategies to make </a:t>
            </a:r>
            <a:r>
              <a:rPr lang="en-US" sz="1100" dirty="0" err="1"/>
              <a:t>bNAbs</a:t>
            </a:r>
            <a:r>
              <a:rPr lang="en-US" sz="1100" dirty="0"/>
              <a:t> better at controlling HIV include using them in combinations, helping make them longer-acting, developing novel delivery platforms, and combining them with other agents.</a:t>
            </a:r>
          </a:p>
          <a:p>
            <a:pPr marL="0" indent="0">
              <a:buFont typeface="Arial" panose="020B0604020202020204" pitchFamily="34" charset="0"/>
              <a:buNone/>
            </a:pPr>
            <a:endParaRPr lang="en-US" sz="1100" dirty="0"/>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41</a:t>
            </a:fld>
            <a:endParaRPr lang="en-US"/>
          </a:p>
        </p:txBody>
      </p:sp>
    </p:spTree>
    <p:extLst>
      <p:ext uri="{BB962C8B-B14F-4D97-AF65-F5344CB8AC3E}">
        <p14:creationId xmlns:p14="http://schemas.microsoft.com/office/powerpoint/2010/main" val="3942428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Scientists are also looking into developing bi-functional (bi-specific) or event tri-functional (</a:t>
            </a:r>
            <a:r>
              <a:rPr lang="en-US" sz="1100" dirty="0" err="1">
                <a:solidFill>
                  <a:schemeClr val="tx1"/>
                </a:solidFill>
              </a:rPr>
              <a:t>trispecific</a:t>
            </a:r>
            <a:r>
              <a:rPr lang="en-US" sz="1100" dirty="0">
                <a:solidFill>
                  <a:schemeClr val="tx1"/>
                </a:solidFill>
              </a:rPr>
              <a:t>) antibodies.</a:t>
            </a:r>
          </a:p>
          <a:p>
            <a:pPr marL="171450" indent="-171450">
              <a:buFont typeface="Arial" panose="020B0604020202020204" pitchFamily="34" charset="0"/>
              <a:buChar char="•"/>
            </a:pPr>
            <a:r>
              <a:rPr lang="en-US" sz="1100" dirty="0">
                <a:solidFill>
                  <a:schemeClr val="tx1"/>
                </a:solidFill>
              </a:rPr>
              <a:t>Think of these are two-headed figures, or as a hammer-screwdriver or multi-task tool. </a:t>
            </a:r>
          </a:p>
          <a:p>
            <a:pPr marL="171450" indent="-171450">
              <a:buFont typeface="Arial" panose="020B0604020202020204" pitchFamily="34" charset="0"/>
              <a:buChar char="•"/>
            </a:pPr>
            <a:r>
              <a:rPr lang="en-US" sz="1100" dirty="0">
                <a:solidFill>
                  <a:schemeClr val="tx1"/>
                </a:solidFill>
              </a:rPr>
              <a:t>The bi-specific T cell engager (BITE) and dual-affinity retargeted (DARTs) proteins are examples of these dual and triple agents under investigation. </a:t>
            </a:r>
          </a:p>
          <a:p>
            <a:pPr marL="171450" indent="-171450">
              <a:buFont typeface="Arial" panose="020B0604020202020204" pitchFamily="34" charset="0"/>
              <a:buChar char="•"/>
            </a:pPr>
            <a:r>
              <a:rPr lang="en-US" sz="1100" dirty="0">
                <a:solidFill>
                  <a:schemeClr val="tx1"/>
                </a:solidFill>
              </a:rPr>
              <a:t>These would help redirect the immune system to better fight HIV.</a:t>
            </a:r>
          </a:p>
        </p:txBody>
      </p:sp>
      <p:sp>
        <p:nvSpPr>
          <p:cNvPr id="4" name="Slide Number Placeholder 3"/>
          <p:cNvSpPr>
            <a:spLocks noGrp="1"/>
          </p:cNvSpPr>
          <p:nvPr>
            <p:ph type="sldNum" sz="quarter" idx="5"/>
          </p:nvPr>
        </p:nvSpPr>
        <p:spPr/>
        <p:txBody>
          <a:bodyPr/>
          <a:lstStyle/>
          <a:p>
            <a:fld id="{72A62CC3-E4E7-7041-93D9-80A5EB7AAC13}" type="slidenum">
              <a:rPr lang="en-US" smtClean="0"/>
              <a:t>42</a:t>
            </a:fld>
            <a:endParaRPr lang="en-US"/>
          </a:p>
        </p:txBody>
      </p:sp>
    </p:spTree>
    <p:extLst>
      <p:ext uri="{BB962C8B-B14F-4D97-AF65-F5344CB8AC3E}">
        <p14:creationId xmlns:p14="http://schemas.microsoft.com/office/powerpoint/2010/main" val="3060703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Scientists are also trying to engineer T cells that are better able at fighting HIV. These would be like super-T cells, like super-heroes inside the body if they are found to work.</a:t>
            </a:r>
          </a:p>
          <a:p>
            <a:pPr marL="171450" indent="-171450">
              <a:buFont typeface="Arial" panose="020B0604020202020204" pitchFamily="34" charset="0"/>
              <a:buChar char="•"/>
            </a:pPr>
            <a:r>
              <a:rPr lang="en-US" sz="1100" dirty="0">
                <a:solidFill>
                  <a:schemeClr val="tx1"/>
                </a:solidFill>
              </a:rPr>
              <a:t>For example, chimeric antigen receptor (CAR) T cells are being investigated to see if they can find cells that contain HIV. </a:t>
            </a:r>
          </a:p>
          <a:p>
            <a:pPr marL="171450" indent="-171450">
              <a:buFont typeface="Arial" panose="020B0604020202020204" pitchFamily="34" charset="0"/>
              <a:buChar char="•"/>
            </a:pPr>
            <a:r>
              <a:rPr lang="en-US" sz="1100" dirty="0">
                <a:solidFill>
                  <a:schemeClr val="tx1"/>
                </a:solidFill>
              </a:rPr>
              <a:t>They would provide the immune ‘surveillance’ to clear latently infected cells. </a:t>
            </a:r>
          </a:p>
          <a:p>
            <a:pPr marL="171450" indent="-171450">
              <a:buFont typeface="Arial" panose="020B0604020202020204" pitchFamily="34" charset="0"/>
              <a:buChar char="•"/>
            </a:pPr>
            <a:r>
              <a:rPr lang="en-US" sz="1100" dirty="0">
                <a:solidFill>
                  <a:schemeClr val="tx1"/>
                </a:solidFill>
              </a:rPr>
              <a:t>CAR T cells have been approved for the treatment (and cure) of certain cancers, and are now being developed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43</a:t>
            </a:fld>
            <a:endParaRPr lang="en-US"/>
          </a:p>
        </p:txBody>
      </p:sp>
    </p:spTree>
    <p:extLst>
      <p:ext uri="{BB962C8B-B14F-4D97-AF65-F5344CB8AC3E}">
        <p14:creationId xmlns:p14="http://schemas.microsoft.com/office/powerpoint/2010/main" val="240589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This is a more advanced slide showing how CAR T cells would work inside the body.</a:t>
            </a:r>
          </a:p>
          <a:p>
            <a:pPr marL="171450" indent="-171450">
              <a:buFont typeface="Arial" panose="020B0604020202020204" pitchFamily="34" charset="0"/>
              <a:buChar char="•"/>
            </a:pPr>
            <a:r>
              <a:rPr lang="en-US" sz="1100" dirty="0">
                <a:solidFill>
                  <a:schemeClr val="tx1"/>
                </a:solidFill>
              </a:rPr>
              <a:t>They would have special receptors that could bind to HIV, and clear cells that are latently-infected. </a:t>
            </a:r>
          </a:p>
        </p:txBody>
      </p:sp>
      <p:sp>
        <p:nvSpPr>
          <p:cNvPr id="4" name="Slide Number Placeholder 3"/>
          <p:cNvSpPr>
            <a:spLocks noGrp="1"/>
          </p:cNvSpPr>
          <p:nvPr>
            <p:ph type="sldNum" sz="quarter" idx="5"/>
          </p:nvPr>
        </p:nvSpPr>
        <p:spPr/>
        <p:txBody>
          <a:bodyPr/>
          <a:lstStyle/>
          <a:p>
            <a:fld id="{72A62CC3-E4E7-7041-93D9-80A5EB7AAC13}" type="slidenum">
              <a:rPr lang="en-US" smtClean="0"/>
              <a:t>44</a:t>
            </a:fld>
            <a:endParaRPr lang="en-US"/>
          </a:p>
        </p:txBody>
      </p:sp>
    </p:spTree>
    <p:extLst>
      <p:ext uri="{BB962C8B-B14F-4D97-AF65-F5344CB8AC3E}">
        <p14:creationId xmlns:p14="http://schemas.microsoft.com/office/powerpoint/2010/main" val="1342516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Some of the potential challenges of CAR T cells would be: </a:t>
            </a:r>
          </a:p>
          <a:p>
            <a:pPr marL="685800" lvl="1" indent="-228600">
              <a:buFont typeface="Arial" panose="020B0604020202020204" pitchFamily="34" charset="0"/>
              <a:buAutoNum type="arabicParenR"/>
            </a:pPr>
            <a:r>
              <a:rPr lang="en-US" sz="1100" dirty="0"/>
              <a:t>potential for cytokine release storms, or when the immune system becomes very activated, but there are ways to counter these effects.</a:t>
            </a:r>
          </a:p>
          <a:p>
            <a:pPr marL="685800" lvl="1" indent="-228600">
              <a:buFont typeface="Arial" panose="020B0604020202020204" pitchFamily="34" charset="0"/>
              <a:buAutoNum type="arabicParenR"/>
            </a:pPr>
            <a:r>
              <a:rPr lang="en-US" sz="1100" dirty="0"/>
              <a:t>potential for neurotoxicity </a:t>
            </a:r>
          </a:p>
          <a:p>
            <a:pPr marL="171450" indent="-171450">
              <a:buFont typeface="Arial" panose="020B0604020202020204" pitchFamily="34" charset="0"/>
              <a:buChar char="•"/>
            </a:pPr>
            <a:r>
              <a:rPr lang="en-US" sz="1100" dirty="0"/>
              <a:t>Scientists are looking at ways to make CAR T cells against HIV both safe and effective at keeping HIV suppressed without ART.</a:t>
            </a:r>
          </a:p>
        </p:txBody>
      </p:sp>
      <p:sp>
        <p:nvSpPr>
          <p:cNvPr id="4" name="Slide Number Placeholder 3"/>
          <p:cNvSpPr>
            <a:spLocks noGrp="1"/>
          </p:cNvSpPr>
          <p:nvPr>
            <p:ph type="sldNum" sz="quarter" idx="5"/>
          </p:nvPr>
        </p:nvSpPr>
        <p:spPr/>
        <p:txBody>
          <a:bodyPr/>
          <a:lstStyle/>
          <a:p>
            <a:fld id="{72A62CC3-E4E7-7041-93D9-80A5EB7AAC13}" type="slidenum">
              <a:rPr lang="en-US" smtClean="0"/>
              <a:t>45</a:t>
            </a:fld>
            <a:endParaRPr lang="en-US"/>
          </a:p>
        </p:txBody>
      </p:sp>
    </p:spTree>
    <p:extLst>
      <p:ext uri="{BB962C8B-B14F-4D97-AF65-F5344CB8AC3E}">
        <p14:creationId xmlns:p14="http://schemas.microsoft.com/office/powerpoint/2010/main" val="2155063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Similar to the bi-specific and tri-specific antibodies, scientists are also investigating </a:t>
            </a:r>
            <a:r>
              <a:rPr lang="en-US" sz="1100" dirty="0" err="1">
                <a:solidFill>
                  <a:schemeClr val="tx1"/>
                </a:solidFill>
              </a:rPr>
              <a:t>duoCAR</a:t>
            </a:r>
            <a:r>
              <a:rPr lang="en-US" sz="1100" dirty="0">
                <a:solidFill>
                  <a:schemeClr val="tx1"/>
                </a:solidFill>
              </a:rPr>
              <a:t> T cells.</a:t>
            </a:r>
          </a:p>
          <a:p>
            <a:pPr marL="171450" indent="-171450">
              <a:buFont typeface="Arial" panose="020B0604020202020204" pitchFamily="34" charset="0"/>
              <a:buChar char="•"/>
            </a:pPr>
            <a:r>
              <a:rPr lang="en-US" sz="1100" dirty="0">
                <a:solidFill>
                  <a:schemeClr val="tx1"/>
                </a:solidFill>
              </a:rPr>
              <a:t>These would protect against HIV using two CARs on one cell.</a:t>
            </a:r>
          </a:p>
          <a:p>
            <a:pPr marL="171450" indent="-171450">
              <a:buFont typeface="Arial" panose="020B0604020202020204" pitchFamily="34" charset="0"/>
              <a:buChar char="•"/>
            </a:pPr>
            <a:r>
              <a:rPr lang="en-US" sz="1100" dirty="0">
                <a:solidFill>
                  <a:schemeClr val="tx1"/>
                </a:solidFill>
              </a:rPr>
              <a:t>There would be protection of the CD4+ T cells, and a dual targeting of HIV-infected cells. </a:t>
            </a:r>
          </a:p>
          <a:p>
            <a:pPr marL="171450" indent="-171450">
              <a:buFont typeface="Arial" panose="020B0604020202020204" pitchFamily="34" charset="0"/>
              <a:buChar char="•"/>
            </a:pPr>
            <a:r>
              <a:rPr lang="en-US" sz="1100" dirty="0" err="1">
                <a:solidFill>
                  <a:schemeClr val="tx1"/>
                </a:solidFill>
              </a:rPr>
              <a:t>duoCAR</a:t>
            </a:r>
            <a:r>
              <a:rPr lang="en-US" sz="1100" dirty="0">
                <a:solidFill>
                  <a:schemeClr val="tx1"/>
                </a:solidFill>
              </a:rPr>
              <a:t> T cells could also better clear HIV infection from the body.</a:t>
            </a:r>
          </a:p>
          <a:p>
            <a:pPr marL="171450" indent="-171450">
              <a:buFont typeface="Arial" panose="020B0604020202020204" pitchFamily="34" charset="0"/>
              <a:buChar char="•"/>
            </a:pPr>
            <a:r>
              <a:rPr lang="en-US" sz="1100" dirty="0">
                <a:solidFill>
                  <a:schemeClr val="tx1"/>
                </a:solidFill>
              </a:rPr>
              <a:t>A clinical trial is underway at UCSF (with Dr. Steve Deeks and </a:t>
            </a:r>
            <a:r>
              <a:rPr lang="en-US" sz="1100" dirty="0" err="1">
                <a:solidFill>
                  <a:schemeClr val="tx1"/>
                </a:solidFill>
              </a:rPr>
              <a:t>Lentigen</a:t>
            </a:r>
            <a:r>
              <a:rPr lang="en-US" sz="1100" dirty="0">
                <a:solidFill>
                  <a:schemeClr val="tx1"/>
                </a:solidFill>
              </a:rPr>
              <a:t>) looking at </a:t>
            </a:r>
            <a:r>
              <a:rPr lang="en-US" sz="1100" dirty="0" err="1">
                <a:solidFill>
                  <a:schemeClr val="tx1"/>
                </a:solidFill>
              </a:rPr>
              <a:t>duoCAR</a:t>
            </a:r>
            <a:r>
              <a:rPr lang="en-US" sz="1100" dirty="0">
                <a:solidFill>
                  <a:schemeClr val="tx1"/>
                </a:solidFill>
              </a:rPr>
              <a:t> T cells.</a:t>
            </a:r>
          </a:p>
          <a:p>
            <a:pPr marL="171450" indent="-171450">
              <a:buFont typeface="Arial" panose="020B0604020202020204" pitchFamily="34" charset="0"/>
              <a:buChar char="•"/>
            </a:pPr>
            <a:r>
              <a:rPr lang="en-US" sz="1100" dirty="0">
                <a:solidFill>
                  <a:schemeClr val="tx1"/>
                </a:solidFill>
              </a:rPr>
              <a:t>These would only require one infusion, so the potential for scalability is high.</a:t>
            </a:r>
          </a:p>
        </p:txBody>
      </p:sp>
      <p:sp>
        <p:nvSpPr>
          <p:cNvPr id="4" name="Slide Number Placeholder 3"/>
          <p:cNvSpPr>
            <a:spLocks noGrp="1"/>
          </p:cNvSpPr>
          <p:nvPr>
            <p:ph type="sldNum" sz="quarter" idx="5"/>
          </p:nvPr>
        </p:nvSpPr>
        <p:spPr/>
        <p:txBody>
          <a:bodyPr/>
          <a:lstStyle/>
          <a:p>
            <a:fld id="{72A62CC3-E4E7-7041-93D9-80A5EB7AAC13}" type="slidenum">
              <a:rPr lang="en-US" smtClean="0"/>
              <a:t>46</a:t>
            </a:fld>
            <a:endParaRPr lang="en-US"/>
          </a:p>
        </p:txBody>
      </p:sp>
    </p:spTree>
    <p:extLst>
      <p:ext uri="{BB962C8B-B14F-4D97-AF65-F5344CB8AC3E}">
        <p14:creationId xmlns:p14="http://schemas.microsoft.com/office/powerpoint/2010/main" val="2276995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Finally, immune checkpoint blockers are borrowed from the cancer field.</a:t>
            </a:r>
          </a:p>
          <a:p>
            <a:pPr marL="171450" indent="-171450">
              <a:buFont typeface="Arial" panose="020B0604020202020204" pitchFamily="34" charset="0"/>
              <a:buChar char="•"/>
            </a:pPr>
            <a:r>
              <a:rPr lang="en-US" sz="1100" dirty="0">
                <a:solidFill>
                  <a:schemeClr val="tx1"/>
                </a:solidFill>
              </a:rPr>
              <a:t>These would regulate the response to the immune system, much like putting one’s foot on a gas/break pedal.</a:t>
            </a:r>
          </a:p>
          <a:p>
            <a:pPr marL="171450" indent="-171450">
              <a:buFont typeface="Arial" panose="020B0604020202020204" pitchFamily="34" charset="0"/>
              <a:buChar char="•"/>
            </a:pPr>
            <a:r>
              <a:rPr lang="en-US" sz="1100" dirty="0">
                <a:solidFill>
                  <a:schemeClr val="tx1"/>
                </a:solidFill>
              </a:rPr>
              <a:t>Checkpoint inhibitors work by blocking immune checkpoints, so these could ‘unleash’ potent immune responses.</a:t>
            </a:r>
          </a:p>
          <a:p>
            <a:pPr marL="171450" indent="-171450">
              <a:buFont typeface="Arial" panose="020B0604020202020204" pitchFamily="34" charset="0"/>
              <a:buChar char="•"/>
            </a:pPr>
            <a:r>
              <a:rPr lang="en-US" sz="1100" dirty="0">
                <a:solidFill>
                  <a:schemeClr val="tx1"/>
                </a:solidFill>
              </a:rPr>
              <a:t>If you hear ‘PD-1’ or ‘anti-PD-L1’, please know that this is an example of an immune checkpoint blockers.</a:t>
            </a:r>
          </a:p>
          <a:p>
            <a:pPr marL="171450" indent="-171450">
              <a:buFont typeface="Arial" panose="020B0604020202020204" pitchFamily="34" charset="0"/>
              <a:buChar char="•"/>
            </a:pPr>
            <a:r>
              <a:rPr lang="en-US" sz="1100" dirty="0">
                <a:solidFill>
                  <a:schemeClr val="tx1"/>
                </a:solidFill>
              </a:rPr>
              <a:t>We must still monitor for adverse events to make sure these are safe for people.</a:t>
            </a:r>
          </a:p>
        </p:txBody>
      </p:sp>
      <p:sp>
        <p:nvSpPr>
          <p:cNvPr id="4" name="Slide Number Placeholder 3"/>
          <p:cNvSpPr>
            <a:spLocks noGrp="1"/>
          </p:cNvSpPr>
          <p:nvPr>
            <p:ph type="sldNum" sz="quarter" idx="5"/>
          </p:nvPr>
        </p:nvSpPr>
        <p:spPr/>
        <p:txBody>
          <a:bodyPr/>
          <a:lstStyle/>
          <a:p>
            <a:fld id="{72A62CC3-E4E7-7041-93D9-80A5EB7AAC13}" type="slidenum">
              <a:rPr lang="en-US" smtClean="0"/>
              <a:t>47</a:t>
            </a:fld>
            <a:endParaRPr lang="en-US"/>
          </a:p>
        </p:txBody>
      </p:sp>
    </p:spTree>
    <p:extLst>
      <p:ext uri="{BB962C8B-B14F-4D97-AF65-F5344CB8AC3E}">
        <p14:creationId xmlns:p14="http://schemas.microsoft.com/office/powerpoint/2010/main" val="2160860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Now, let’s discuss strategies that would make cells stronger, or more resistant, or better at fighting HIV.</a:t>
            </a:r>
          </a:p>
        </p:txBody>
      </p:sp>
      <p:sp>
        <p:nvSpPr>
          <p:cNvPr id="4" name="Slide Number Placeholder 3"/>
          <p:cNvSpPr>
            <a:spLocks noGrp="1"/>
          </p:cNvSpPr>
          <p:nvPr>
            <p:ph type="sldNum" sz="quarter" idx="5"/>
          </p:nvPr>
        </p:nvSpPr>
        <p:spPr/>
        <p:txBody>
          <a:bodyPr/>
          <a:lstStyle/>
          <a:p>
            <a:fld id="{72A62CC3-E4E7-7041-93D9-80A5EB7AAC13}" type="slidenum">
              <a:rPr lang="en-US" smtClean="0"/>
              <a:t>48</a:t>
            </a:fld>
            <a:endParaRPr lang="en-US"/>
          </a:p>
        </p:txBody>
      </p:sp>
    </p:spTree>
    <p:extLst>
      <p:ext uri="{BB962C8B-B14F-4D97-AF65-F5344CB8AC3E}">
        <p14:creationId xmlns:p14="http://schemas.microsoft.com/office/powerpoint/2010/main" val="1410166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latin typeface="+mn-lt"/>
              </a:rPr>
              <a:t>Cell and gene modification is </a:t>
            </a:r>
            <a:r>
              <a:rPr lang="en-US" sz="1100" dirty="0">
                <a:solidFill>
                  <a:schemeClr val="tx1"/>
                </a:solidFill>
                <a:latin typeface="+mn-lt"/>
                <a:cs typeface="Calibri Light" panose="020F0302020204030204" pitchFamily="34" charset="0"/>
              </a:rPr>
              <a:t>a branch of </a:t>
            </a:r>
            <a:r>
              <a:rPr lang="en-US" sz="1100" b="1" dirty="0">
                <a:solidFill>
                  <a:schemeClr val="tx1"/>
                </a:solidFill>
                <a:latin typeface="+mn-lt"/>
                <a:cs typeface="Calibri Light" panose="020F0302020204030204" pitchFamily="34" charset="0"/>
              </a:rPr>
              <a:t>Regenerative Medicine</a:t>
            </a:r>
            <a:r>
              <a:rPr lang="en-US" sz="1100" dirty="0">
                <a:solidFill>
                  <a:schemeClr val="tx1"/>
                </a:solidFill>
                <a:latin typeface="+mn-lt"/>
                <a:cs typeface="Calibri Light" panose="020F0302020204030204" pitchFamily="34" charset="0"/>
              </a:rPr>
              <a:t>, an emerging field that involves the "process of replacing, engineering or regenerating human cells, tissues or organs to restore or establish normal function”.</a:t>
            </a:r>
          </a:p>
          <a:p>
            <a:pPr marL="171450" indent="-171450">
              <a:buFont typeface="Arial" panose="020B0604020202020204" pitchFamily="34" charset="0"/>
              <a:buChar char="•"/>
            </a:pPr>
            <a:r>
              <a:rPr lang="en-US" sz="1100" b="1" dirty="0">
                <a:solidFill>
                  <a:schemeClr val="tx1"/>
                </a:solidFill>
                <a:latin typeface="+mn-lt"/>
                <a:cs typeface="Calibri Light" panose="020F0302020204030204" pitchFamily="34" charset="0"/>
              </a:rPr>
              <a:t>Gene therapy</a:t>
            </a:r>
            <a:r>
              <a:rPr lang="en-US" sz="1100" dirty="0">
                <a:solidFill>
                  <a:schemeClr val="tx1"/>
                </a:solidFill>
                <a:latin typeface="+mn-lt"/>
                <a:cs typeface="Calibri Light" panose="020F0302020204030204" pitchFamily="34" charset="0"/>
              </a:rPr>
              <a:t> is the delivery of therapeutic gene into a patient's cells to treat disease.</a:t>
            </a:r>
          </a:p>
          <a:p>
            <a:pPr marL="171450" indent="-171450">
              <a:buFont typeface="Arial" panose="020B0604020202020204" pitchFamily="34" charset="0"/>
              <a:buChar char="•"/>
            </a:pPr>
            <a:r>
              <a:rPr lang="en-US" sz="1100" b="1" dirty="0">
                <a:solidFill>
                  <a:schemeClr val="tx1"/>
                </a:solidFill>
                <a:latin typeface="+mn-lt"/>
                <a:cs typeface="Calibri Light" panose="020F0302020204030204" pitchFamily="34" charset="0"/>
              </a:rPr>
              <a:t>Cell therapy </a:t>
            </a:r>
            <a:r>
              <a:rPr lang="en-US" sz="1100" dirty="0">
                <a:solidFill>
                  <a:schemeClr val="tx1"/>
                </a:solidFill>
                <a:latin typeface="+mn-lt"/>
                <a:cs typeface="Calibri Light" panose="020F0302020204030204" pitchFamily="34" charset="0"/>
              </a:rPr>
              <a:t>is the delivery of intact, living cells into a patient to treat disease.</a:t>
            </a:r>
          </a:p>
          <a:p>
            <a:pPr marL="171450" indent="-171450">
              <a:buFont typeface="Arial" panose="020B0604020202020204" pitchFamily="34" charset="0"/>
              <a:buChar char="•"/>
            </a:pPr>
            <a:r>
              <a:rPr lang="en-US" sz="1100" dirty="0">
                <a:solidFill>
                  <a:schemeClr val="tx1"/>
                </a:solidFill>
                <a:latin typeface="+mn-lt"/>
                <a:cs typeface="Calibri Light" panose="020F0302020204030204" pitchFamily="34" charset="0"/>
              </a:rPr>
              <a:t>Combination </a:t>
            </a:r>
            <a:r>
              <a:rPr lang="en-US" sz="1100" b="1" dirty="0">
                <a:solidFill>
                  <a:schemeClr val="tx1"/>
                </a:solidFill>
                <a:latin typeface="+mn-lt"/>
                <a:cs typeface="Calibri Light" panose="020F0302020204030204" pitchFamily="34" charset="0"/>
              </a:rPr>
              <a:t>Cell/Gene Modification </a:t>
            </a:r>
            <a:r>
              <a:rPr lang="en-US" sz="1100" dirty="0">
                <a:solidFill>
                  <a:schemeClr val="tx1"/>
                </a:solidFill>
                <a:latin typeface="+mn-lt"/>
                <a:cs typeface="Calibri Light" panose="020F0302020204030204" pitchFamily="34" charset="0"/>
              </a:rPr>
              <a:t>approaches that seek to insert genes into a patients’ own cells to control or kill HIV are in clinical trials now.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49</a:t>
            </a:fld>
            <a:endParaRPr lang="en-US"/>
          </a:p>
        </p:txBody>
      </p:sp>
    </p:spTree>
    <p:extLst>
      <p:ext uri="{BB962C8B-B14F-4D97-AF65-F5344CB8AC3E}">
        <p14:creationId xmlns:p14="http://schemas.microsoft.com/office/powerpoint/2010/main" val="232580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slide shows some of the rare emblematic cases.</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Timothy Ray Brown, or the Berlin Patient, was the first person considered cured of HIV infection, following a bone marrow transplant to treat his leukemia in 2007. His donor had a very special gene deletion (called homozygous CCR5 delta-32) that made his cells resistant to HIV.</a:t>
            </a:r>
          </a:p>
          <a:p>
            <a:pPr marL="171450" indent="-171450">
              <a:buFont typeface="Arial" panose="020B0604020202020204" pitchFamily="34" charset="0"/>
              <a:buChar char="•"/>
            </a:pPr>
            <a:r>
              <a:rPr lang="en-US" sz="1100" dirty="0"/>
              <a:t>Adam </a:t>
            </a:r>
            <a:r>
              <a:rPr lang="en-US" sz="1100" dirty="0" err="1"/>
              <a:t>Castillejo</a:t>
            </a:r>
            <a:r>
              <a:rPr lang="en-US" sz="1100" dirty="0"/>
              <a:t>, also known as the London patient, is the second person cured of HIV. His body became resistant after receiving a bone marrow transplant to treat his Hodgkin’s lymphoma (a type of cancer). </a:t>
            </a:r>
          </a:p>
          <a:p>
            <a:pPr marL="171450" indent="-171450">
              <a:buFont typeface="Arial" panose="020B0604020202020204" pitchFamily="34" charset="0"/>
              <a:buChar char="•"/>
            </a:pPr>
            <a:r>
              <a:rPr lang="en-US" sz="1100" dirty="0"/>
              <a:t>In both cases, the risk of the stem cell transplant was justified by the cancer. Stem cell transplants could not be performed in people who are otherwise healthy. </a:t>
            </a:r>
          </a:p>
          <a:p>
            <a:pPr marL="171450" indent="-171450">
              <a:buFont typeface="Arial" panose="020B0604020202020204" pitchFamily="34" charset="0"/>
              <a:buChar char="•"/>
            </a:pPr>
            <a:r>
              <a:rPr lang="en-US" sz="1100" dirty="0"/>
              <a:t>There is a third person, called the Düsseldorf patient, who is thought to be the third case of HIV cure.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Loreen Willenberg, also known as the San Francisco patient, is an exceptional elite controller whose HIV appears to be ‘locked away’ where it can’t produce new virus. Loreen has never taken HIV treatment and her body can control the infection. This is an exceptionally rare case that can give clues to how we could keep HIV under control without ART. Loreen’s cases is inspiring a strategy that could keep HIV ‘silenced’ inside the cells. We will come back to that.</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The VISCONTI cohort (which stands of </a:t>
            </a:r>
            <a:r>
              <a:rPr lang="en-US" sz="1100" u="sng" dirty="0" err="1"/>
              <a:t>V</a:t>
            </a:r>
            <a:r>
              <a:rPr lang="en-US" sz="1100" dirty="0" err="1"/>
              <a:t>iro</a:t>
            </a:r>
            <a:r>
              <a:rPr lang="en-US" sz="1100" dirty="0"/>
              <a:t>-Immunological </a:t>
            </a:r>
            <a:r>
              <a:rPr lang="en-US" sz="1100" u="sng" dirty="0"/>
              <a:t>S</a:t>
            </a:r>
            <a:r>
              <a:rPr lang="en-US" sz="1100" dirty="0"/>
              <a:t>ustained </a:t>
            </a:r>
            <a:r>
              <a:rPr lang="en-US" sz="1100" u="sng" dirty="0" err="1"/>
              <a:t>CON</a:t>
            </a:r>
            <a:r>
              <a:rPr lang="en-US" sz="1100" dirty="0" err="1"/>
              <a:t>trol</a:t>
            </a:r>
            <a:r>
              <a:rPr lang="en-US" sz="1100" dirty="0"/>
              <a:t> after </a:t>
            </a:r>
            <a:r>
              <a:rPr lang="en-US" sz="1100" u="sng" dirty="0"/>
              <a:t>T</a:t>
            </a:r>
            <a:r>
              <a:rPr lang="en-US" sz="1100" dirty="0"/>
              <a:t>reatment </a:t>
            </a:r>
            <a:r>
              <a:rPr lang="en-US" sz="1100" u="sng" dirty="0"/>
              <a:t>I</a:t>
            </a:r>
            <a:r>
              <a:rPr lang="en-US" sz="1100" dirty="0"/>
              <a:t>nterruption) is a group of 14 patients with HIV in France that have been treated early. They have been able to stop their HIV medication without the resurgence of virus in their body.</a:t>
            </a:r>
          </a:p>
          <a:p>
            <a:pPr marL="628650" lvl="1" indent="-171450">
              <a:buFont typeface="Arial" panose="020B0604020202020204" pitchFamily="34" charset="0"/>
              <a:buChar char="•"/>
            </a:pPr>
            <a:r>
              <a:rPr lang="en-US" sz="1100" dirty="0"/>
              <a:t>SPARTAC (</a:t>
            </a:r>
            <a:r>
              <a:rPr lang="en-US" sz="1100" u="none" dirty="0"/>
              <a:t>Short Pulse Antiretroviral Therapy at Seroconversion) was </a:t>
            </a:r>
            <a:r>
              <a:rPr lang="en-US" sz="1100" dirty="0"/>
              <a:t>a study designed to test whether a short period of treatment in the early stages of HIV could delay the need for ART. The study showed that giving treatment to people who recently acquired HIV had significant advantages, compared to no treatment - including much heathier immune systems. </a:t>
            </a:r>
          </a:p>
          <a:p>
            <a:pPr marL="628650" lvl="1" indent="-171450">
              <a:buFont typeface="Arial" panose="020B0604020202020204" pitchFamily="34" charset="0"/>
              <a:buChar char="•"/>
            </a:pPr>
            <a:r>
              <a:rPr lang="en-US" sz="1100" dirty="0"/>
              <a:t>The CHAMP (Control of HIV After Antiretroviral Medication Pause) study help define the frequency of post-treatment controllers. In 14 studies in the AIDS Clinical Trials Group, 67 people were able to keep HIV suppressed without ART. Of these, 38 were treated during early HIV infection, and 25 during the chronic phase. Post-treatment control was more frequent in people who started ART early in the course of infection.</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5</a:t>
            </a:fld>
            <a:endParaRPr lang="en-US"/>
          </a:p>
        </p:txBody>
      </p:sp>
    </p:spTree>
    <p:extLst>
      <p:ext uri="{BB962C8B-B14F-4D97-AF65-F5344CB8AC3E}">
        <p14:creationId xmlns:p14="http://schemas.microsoft.com/office/powerpoint/2010/main" val="467508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This is a slide borrowed from Dr. Sharon Lewin from the 2020 Conference on Retroviruses and Opportunistic Infections (CROI).</a:t>
            </a:r>
          </a:p>
          <a:p>
            <a:pPr marL="171450" indent="-171450">
              <a:buFont typeface="Arial" panose="020B0604020202020204" pitchFamily="34" charset="0"/>
              <a:buChar char="•"/>
            </a:pPr>
            <a:r>
              <a:rPr lang="en-US" sz="1100" dirty="0">
                <a:solidFill>
                  <a:schemeClr val="tx1"/>
                </a:solidFill>
              </a:rPr>
              <a:t>Gene modification could work in one of three ways:</a:t>
            </a:r>
          </a:p>
          <a:p>
            <a:pPr marL="685800" lvl="1" indent="-228600">
              <a:buFont typeface="+mj-lt"/>
              <a:buAutoNum type="arabicPeriod"/>
            </a:pPr>
            <a:r>
              <a:rPr lang="en-US" sz="1100" dirty="0">
                <a:solidFill>
                  <a:schemeClr val="tx1"/>
                </a:solidFill>
              </a:rPr>
              <a:t>Enhancing anti-HIV immune responses (‘attacking’)</a:t>
            </a:r>
          </a:p>
          <a:p>
            <a:pPr marL="685800" lvl="1" indent="-228600">
              <a:buFont typeface="+mj-lt"/>
              <a:buAutoNum type="arabicPeriod"/>
            </a:pPr>
            <a:r>
              <a:rPr lang="en-US" sz="1100" dirty="0">
                <a:solidFill>
                  <a:schemeClr val="tx1"/>
                </a:solidFill>
              </a:rPr>
              <a:t>Engineering uninfected cells to be resistant to HIV (‘protecting’)</a:t>
            </a:r>
          </a:p>
          <a:p>
            <a:pPr marL="685800" lvl="1" indent="-228600">
              <a:buFont typeface="+mj-lt"/>
              <a:buAutoNum type="arabicPeriod"/>
            </a:pPr>
            <a:r>
              <a:rPr lang="en-US" sz="1100" dirty="0">
                <a:solidFill>
                  <a:schemeClr val="tx1"/>
                </a:solidFill>
              </a:rPr>
              <a:t>Directly eliminating the virus itself (‘purging’)</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There are two main delivery mechanisms being investigated:</a:t>
            </a:r>
          </a:p>
          <a:p>
            <a:pPr marL="628650" lvl="2" indent="-171450" algn="l" defTabSz="914400" rtl="0" eaLnBrk="1" latinLnBrk="0" hangingPunct="1">
              <a:buFont typeface="Arial" panose="020B0604020202020204" pitchFamily="34" charset="0"/>
              <a:buChar char="•"/>
            </a:pPr>
            <a:r>
              <a:rPr lang="en-US" sz="1100" i="1" kern="1200" dirty="0">
                <a:solidFill>
                  <a:schemeClr val="tx1"/>
                </a:solidFill>
                <a:latin typeface="+mn-lt"/>
                <a:ea typeface="+mn-ea"/>
                <a:cs typeface="+mn-cs"/>
              </a:rPr>
              <a:t>Ex vivo</a:t>
            </a:r>
            <a:r>
              <a:rPr lang="en-US" sz="1100" kern="1200" dirty="0">
                <a:solidFill>
                  <a:schemeClr val="tx1"/>
                </a:solidFill>
                <a:latin typeface="+mn-lt"/>
                <a:ea typeface="+mn-ea"/>
                <a:cs typeface="+mn-cs"/>
              </a:rPr>
              <a:t>: meaning gene editing of cells occurs OUTSIDE of the body</a:t>
            </a:r>
          </a:p>
          <a:p>
            <a:pPr marL="628650" lvl="2" indent="-171450" algn="l" defTabSz="914400" rtl="0" eaLnBrk="1" latinLnBrk="0" hangingPunct="1">
              <a:buFont typeface="Arial" panose="020B0604020202020204" pitchFamily="34" charset="0"/>
              <a:buChar char="•"/>
            </a:pPr>
            <a:r>
              <a:rPr lang="en-US" sz="1100" i="1" kern="1200" dirty="0">
                <a:solidFill>
                  <a:schemeClr val="tx1"/>
                </a:solidFill>
                <a:latin typeface="+mn-lt"/>
                <a:ea typeface="+mn-ea"/>
                <a:cs typeface="+mn-cs"/>
              </a:rPr>
              <a:t>In vivo</a:t>
            </a:r>
            <a:r>
              <a:rPr lang="en-US" sz="1100" kern="1200" dirty="0">
                <a:solidFill>
                  <a:schemeClr val="tx1"/>
                </a:solidFill>
                <a:latin typeface="+mn-lt"/>
                <a:ea typeface="+mn-ea"/>
                <a:cs typeface="+mn-cs"/>
              </a:rPr>
              <a:t>: meaning gene editing of cells occurs INSIDE of the body</a:t>
            </a:r>
            <a:endParaRPr lang="en-US" sz="1100" dirty="0">
              <a:solidFill>
                <a:schemeClr val="tx1"/>
              </a:solidFill>
            </a:endParaRPr>
          </a:p>
          <a:p>
            <a:pPr marL="685800" lvl="1" indent="-228600">
              <a:buFont typeface="+mj-lt"/>
              <a:buAutoNum type="arabicPeriod"/>
            </a:pPr>
            <a:endParaRPr lang="en-US" sz="1100" dirty="0">
              <a:solidFill>
                <a:schemeClr val="tx1"/>
              </a:solidFill>
            </a:endParaRPr>
          </a:p>
          <a:p>
            <a:pPr marL="685800" lvl="1" indent="-228600">
              <a:buFont typeface="+mj-lt"/>
              <a:buAutoNum type="arabicPeriod"/>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50</a:t>
            </a:fld>
            <a:endParaRPr lang="en-US"/>
          </a:p>
        </p:txBody>
      </p:sp>
    </p:spTree>
    <p:extLst>
      <p:ext uri="{BB962C8B-B14F-4D97-AF65-F5344CB8AC3E}">
        <p14:creationId xmlns:p14="http://schemas.microsoft.com/office/powerpoint/2010/main" val="2623768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Another important distinction is ‘somatic’ versus ‘germline’ modification.</a:t>
            </a:r>
          </a:p>
          <a:p>
            <a:pPr marL="171450" indent="-171450">
              <a:buFont typeface="Arial" panose="020B0604020202020204" pitchFamily="34" charset="0"/>
              <a:buChar char="•"/>
            </a:pPr>
            <a:r>
              <a:rPr lang="en-US" sz="1100" dirty="0"/>
              <a:t>All cell and gene therapies being investigated towards an HIV cure would involve </a:t>
            </a:r>
            <a:r>
              <a:rPr lang="en-US" sz="1100" u="sng" dirty="0"/>
              <a:t>SOMATIC</a:t>
            </a:r>
            <a:r>
              <a:rPr lang="en-US" sz="1100" dirty="0"/>
              <a:t> changes, meaning these would not be passed down to off springs. They would not modify the germline.</a:t>
            </a:r>
          </a:p>
          <a:p>
            <a:pPr marL="171450" indent="-171450">
              <a:buFont typeface="Arial" panose="020B0604020202020204" pitchFamily="34" charset="0"/>
              <a:buChar char="•"/>
            </a:pPr>
            <a:r>
              <a:rPr lang="en-US" sz="1100" dirty="0"/>
              <a:t>However, in 2018 a scientist named He Jiankui tried to use CRISPR technology (a form of gene editing tool) to prevent HIV in babies, and he crossed a line. He received global condemnation for his research activities.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51</a:t>
            </a:fld>
            <a:endParaRPr lang="en-US"/>
          </a:p>
        </p:txBody>
      </p:sp>
    </p:spTree>
    <p:extLst>
      <p:ext uri="{BB962C8B-B14F-4D97-AF65-F5344CB8AC3E}">
        <p14:creationId xmlns:p14="http://schemas.microsoft.com/office/powerpoint/2010/main" val="4353612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How, let’s review cell and gene therapies in more details.</a:t>
            </a:r>
          </a:p>
        </p:txBody>
      </p:sp>
      <p:sp>
        <p:nvSpPr>
          <p:cNvPr id="4" name="Slide Number Placeholder 3"/>
          <p:cNvSpPr>
            <a:spLocks noGrp="1"/>
          </p:cNvSpPr>
          <p:nvPr>
            <p:ph type="sldNum" sz="quarter" idx="5"/>
          </p:nvPr>
        </p:nvSpPr>
        <p:spPr/>
        <p:txBody>
          <a:bodyPr/>
          <a:lstStyle/>
          <a:p>
            <a:fld id="{72A62CC3-E4E7-7041-93D9-80A5EB7AAC13}" type="slidenum">
              <a:rPr lang="en-US" smtClean="0"/>
              <a:t>52</a:t>
            </a:fld>
            <a:endParaRPr lang="en-US"/>
          </a:p>
        </p:txBody>
      </p:sp>
    </p:spTree>
    <p:extLst>
      <p:ext uri="{BB962C8B-B14F-4D97-AF65-F5344CB8AC3E}">
        <p14:creationId xmlns:p14="http://schemas.microsoft.com/office/powerpoint/2010/main" val="463383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This slide shows some of the main gene modification platforms being investigated.</a:t>
            </a:r>
          </a:p>
          <a:p>
            <a:pPr marL="171450" indent="-171450">
              <a:buFont typeface="Arial" panose="020B0604020202020204" pitchFamily="34" charset="0"/>
              <a:buChar char="•"/>
            </a:pPr>
            <a:r>
              <a:rPr lang="en-US" sz="1100" dirty="0">
                <a:solidFill>
                  <a:schemeClr val="tx1"/>
                </a:solidFill>
              </a:rPr>
              <a:t>These would excise (or remove) </a:t>
            </a:r>
            <a:r>
              <a:rPr lang="en-US" sz="1100" dirty="0" err="1">
                <a:solidFill>
                  <a:schemeClr val="tx1"/>
                </a:solidFill>
              </a:rPr>
              <a:t>proviral</a:t>
            </a:r>
            <a:r>
              <a:rPr lang="en-US" sz="1100" dirty="0">
                <a:solidFill>
                  <a:schemeClr val="tx1"/>
                </a:solidFill>
              </a:rPr>
              <a:t> HIV DNA, like a genetic scissor, and would sow the gene back together. </a:t>
            </a:r>
          </a:p>
          <a:p>
            <a:pPr marL="171450" indent="-171450">
              <a:buFont typeface="Arial" panose="020B0604020202020204" pitchFamily="34" charset="0"/>
              <a:buChar char="•"/>
            </a:pPr>
            <a:r>
              <a:rPr lang="en-US" sz="1100" dirty="0">
                <a:solidFill>
                  <a:schemeClr val="tx1"/>
                </a:solidFill>
              </a:rPr>
              <a:t>For example:</a:t>
            </a:r>
          </a:p>
          <a:p>
            <a:pPr marL="628650" lvl="1" indent="-171450">
              <a:buFont typeface="Arial" panose="020B0604020202020204" pitchFamily="34" charset="0"/>
              <a:buChar char="•"/>
            </a:pPr>
            <a:r>
              <a:rPr lang="en-US" sz="1100" dirty="0" err="1">
                <a:solidFill>
                  <a:schemeClr val="tx1"/>
                </a:solidFill>
              </a:rPr>
              <a:t>Transcriptor</a:t>
            </a:r>
            <a:r>
              <a:rPr lang="en-US" sz="1100" dirty="0">
                <a:solidFill>
                  <a:schemeClr val="tx1"/>
                </a:solidFill>
              </a:rPr>
              <a:t> activator-like effector nucleases (TALENS)</a:t>
            </a:r>
          </a:p>
          <a:p>
            <a:pPr marL="628650" lvl="1" indent="-171450">
              <a:buFont typeface="Arial" panose="020B0604020202020204" pitchFamily="34" charset="0"/>
              <a:buChar char="•"/>
            </a:pPr>
            <a:r>
              <a:rPr lang="en-US" sz="1100" dirty="0">
                <a:solidFill>
                  <a:schemeClr val="tx1"/>
                </a:solidFill>
              </a:rPr>
              <a:t>Zinc-finger nucleases</a:t>
            </a:r>
          </a:p>
          <a:p>
            <a:pPr marL="628650" lvl="1" indent="-171450">
              <a:buFont typeface="Arial" panose="020B0604020202020204" pitchFamily="34" charset="0"/>
              <a:buChar char="•"/>
            </a:pPr>
            <a:r>
              <a:rPr lang="en-US" sz="1100" dirty="0">
                <a:solidFill>
                  <a:schemeClr val="tx1"/>
                </a:solidFill>
              </a:rPr>
              <a:t>CRISPR0Cas9 complexes</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53</a:t>
            </a:fld>
            <a:endParaRPr lang="en-US"/>
          </a:p>
        </p:txBody>
      </p:sp>
    </p:spTree>
    <p:extLst>
      <p:ext uri="{BB962C8B-B14F-4D97-AF65-F5344CB8AC3E}">
        <p14:creationId xmlns:p14="http://schemas.microsoft.com/office/powerpoint/2010/main" val="3313319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Another helpful analogy to depict cell and gene therapy is the lock and key.</a:t>
            </a:r>
          </a:p>
          <a:p>
            <a:pPr marL="171450" indent="-171450">
              <a:buFont typeface="Arial" panose="020B0604020202020204" pitchFamily="34" charset="0"/>
              <a:buChar char="•"/>
            </a:pPr>
            <a:r>
              <a:rPr lang="en-US" sz="1100" dirty="0">
                <a:solidFill>
                  <a:schemeClr val="tx1"/>
                </a:solidFill>
              </a:rPr>
              <a:t>This would prevent HIV from entering inside the cells, and would make cells resistant to HIV.</a:t>
            </a:r>
          </a:p>
          <a:p>
            <a:pPr marL="171450" indent="-171450">
              <a:buFont typeface="Arial" panose="020B0604020202020204" pitchFamily="34" charset="0"/>
              <a:buChar char="•"/>
            </a:pPr>
            <a:r>
              <a:rPr lang="en-US" sz="1100" dirty="0">
                <a:solidFill>
                  <a:schemeClr val="tx1"/>
                </a:solidFill>
              </a:rPr>
              <a:t>By removing the CCR5 genes, HIV would not be able to go inside the cells, and reproduce itself, and it would eventually disappear.</a:t>
            </a:r>
          </a:p>
        </p:txBody>
      </p:sp>
      <p:sp>
        <p:nvSpPr>
          <p:cNvPr id="4" name="Slide Number Placeholder 3"/>
          <p:cNvSpPr>
            <a:spLocks noGrp="1"/>
          </p:cNvSpPr>
          <p:nvPr>
            <p:ph type="sldNum" sz="quarter" idx="5"/>
          </p:nvPr>
        </p:nvSpPr>
        <p:spPr/>
        <p:txBody>
          <a:bodyPr/>
          <a:lstStyle/>
          <a:p>
            <a:fld id="{72A62CC3-E4E7-7041-93D9-80A5EB7AAC13}" type="slidenum">
              <a:rPr lang="en-US" smtClean="0"/>
              <a:t>54</a:t>
            </a:fld>
            <a:endParaRPr lang="en-US"/>
          </a:p>
        </p:txBody>
      </p:sp>
    </p:spTree>
    <p:extLst>
      <p:ext uri="{BB962C8B-B14F-4D97-AF65-F5344CB8AC3E}">
        <p14:creationId xmlns:p14="http://schemas.microsoft.com/office/powerpoint/2010/main" val="545266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1" dirty="0">
                <a:solidFill>
                  <a:schemeClr val="tx1"/>
                </a:solidFill>
              </a:rPr>
              <a:t>Ex vivo </a:t>
            </a:r>
            <a:r>
              <a:rPr lang="en-US" sz="1100" dirty="0">
                <a:solidFill>
                  <a:schemeClr val="tx1"/>
                </a:solidFill>
              </a:rPr>
              <a:t>gene therapy would involve isolating desired cell types, and expanding them outside of the body, and then re-infusing them inside the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Think of these as an external hard drive that works overtime for your body’s immune system (the computer). </a:t>
            </a:r>
          </a:p>
          <a:p>
            <a:pPr marL="171450" indent="-171450">
              <a:buFont typeface="Arial" panose="020B0604020202020204" pitchFamily="34" charset="0"/>
              <a:buChar char="•"/>
            </a:pPr>
            <a:r>
              <a:rPr lang="en-US" sz="1100" dirty="0">
                <a:solidFill>
                  <a:schemeClr val="tx1"/>
                </a:solidFill>
              </a:rPr>
              <a:t>Most of these approaches work in an autologous fashion, meaning taking and enhancing a person’s own cells, to help ensure safety. </a:t>
            </a:r>
          </a:p>
          <a:p>
            <a:pPr marL="171450" indent="-171450">
              <a:buFont typeface="Arial" panose="020B0604020202020204" pitchFamily="34" charset="0"/>
              <a:buChar char="•"/>
            </a:pPr>
            <a:r>
              <a:rPr lang="en-US" sz="1100" dirty="0">
                <a:solidFill>
                  <a:schemeClr val="tx1"/>
                </a:solidFill>
              </a:rPr>
              <a:t>This prevents the person to develop an allergic reaction to the infusion. </a:t>
            </a:r>
          </a:p>
        </p:txBody>
      </p:sp>
      <p:sp>
        <p:nvSpPr>
          <p:cNvPr id="4" name="Slide Number Placeholder 3"/>
          <p:cNvSpPr>
            <a:spLocks noGrp="1"/>
          </p:cNvSpPr>
          <p:nvPr>
            <p:ph type="sldNum" sz="quarter" idx="5"/>
          </p:nvPr>
        </p:nvSpPr>
        <p:spPr/>
        <p:txBody>
          <a:bodyPr/>
          <a:lstStyle/>
          <a:p>
            <a:fld id="{72A62CC3-E4E7-7041-93D9-80A5EB7AAC13}" type="slidenum">
              <a:rPr lang="en-US" smtClean="0"/>
              <a:t>55</a:t>
            </a:fld>
            <a:endParaRPr lang="en-US"/>
          </a:p>
        </p:txBody>
      </p:sp>
    </p:spTree>
    <p:extLst>
      <p:ext uri="{BB962C8B-B14F-4D97-AF65-F5344CB8AC3E}">
        <p14:creationId xmlns:p14="http://schemas.microsoft.com/office/powerpoint/2010/main" val="555549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In contrast, </a:t>
            </a:r>
            <a:r>
              <a:rPr lang="en-US" sz="1100" i="1" dirty="0">
                <a:solidFill>
                  <a:schemeClr val="tx1"/>
                </a:solidFill>
              </a:rPr>
              <a:t>in vivo </a:t>
            </a:r>
            <a:r>
              <a:rPr lang="en-US" sz="1100" dirty="0">
                <a:solidFill>
                  <a:schemeClr val="tx1"/>
                </a:solidFill>
              </a:rPr>
              <a:t>gene therapy involves using vectors or nanoparticles to carry anti-HIV genes to target cells inside the body.</a:t>
            </a:r>
          </a:p>
          <a:p>
            <a:pPr marL="171450" indent="-171450">
              <a:buFont typeface="Arial" panose="020B0604020202020204" pitchFamily="34" charset="0"/>
              <a:buChar char="•"/>
            </a:pPr>
            <a:r>
              <a:rPr lang="en-US" sz="1100" dirty="0">
                <a:solidFill>
                  <a:schemeClr val="tx1"/>
                </a:solidFill>
              </a:rPr>
              <a:t>These vectors include adenoviral and lentiviral vectors that would deliver genetic materials that would fight HIV inside the body.</a:t>
            </a:r>
          </a:p>
          <a:p>
            <a:pPr marL="171450" indent="-171450">
              <a:buFont typeface="Arial" panose="020B0604020202020204" pitchFamily="34" charset="0"/>
              <a:buChar char="•"/>
            </a:pPr>
            <a:r>
              <a:rPr lang="en-US" sz="1100" dirty="0">
                <a:solidFill>
                  <a:schemeClr val="tx1"/>
                </a:solidFill>
              </a:rPr>
              <a:t>Think of these as strategies being directed at a person’s internal hard drive.</a:t>
            </a:r>
          </a:p>
          <a:p>
            <a:pPr marL="171450" indent="-171450">
              <a:buFont typeface="Arial" panose="020B0604020202020204" pitchFamily="34" charset="0"/>
              <a:buChar char="•"/>
            </a:pPr>
            <a:r>
              <a:rPr lang="en-US" sz="1100" dirty="0">
                <a:solidFill>
                  <a:schemeClr val="tx1"/>
                </a:solidFill>
              </a:rPr>
              <a:t>If this could eventually work, it would represent the ‘holy grail’ but we would need to make sure that it remains safe.</a:t>
            </a:r>
          </a:p>
          <a:p>
            <a:pPr marL="171450" indent="-171450">
              <a:buFont typeface="Arial" panose="020B0604020202020204" pitchFamily="34" charset="0"/>
              <a:buChar char="•"/>
            </a:pPr>
            <a:r>
              <a:rPr lang="en-US" sz="1100" dirty="0">
                <a:solidFill>
                  <a:schemeClr val="tx1"/>
                </a:solidFill>
              </a:rPr>
              <a:t>More research is needed to develop </a:t>
            </a:r>
            <a:r>
              <a:rPr lang="en-US" sz="1100" i="1" dirty="0">
                <a:solidFill>
                  <a:schemeClr val="tx1"/>
                </a:solidFill>
              </a:rPr>
              <a:t>in vivo </a:t>
            </a:r>
            <a:r>
              <a:rPr lang="en-US" sz="1100" dirty="0">
                <a:solidFill>
                  <a:schemeClr val="tx1"/>
                </a:solidFill>
              </a:rPr>
              <a:t>gene therapies towards an HIV cure.</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56</a:t>
            </a:fld>
            <a:endParaRPr lang="en-US"/>
          </a:p>
        </p:txBody>
      </p:sp>
    </p:spTree>
    <p:extLst>
      <p:ext uri="{BB962C8B-B14F-4D97-AF65-F5344CB8AC3E}">
        <p14:creationId xmlns:p14="http://schemas.microsoft.com/office/powerpoint/2010/main" val="4173026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goal of gene modifications would be to make cells resistant to HIV infection.</a:t>
            </a:r>
          </a:p>
          <a:p>
            <a:pPr marL="171450" indent="-171450">
              <a:buFont typeface="Arial" panose="020B0604020202020204" pitchFamily="34" charset="0"/>
              <a:buChar char="•"/>
            </a:pPr>
            <a:r>
              <a:rPr lang="en-US" sz="1100" dirty="0"/>
              <a:t>Several strategies are being investigated, as showed on this slide. </a:t>
            </a:r>
          </a:p>
          <a:p>
            <a:pPr marL="171450" indent="-171450">
              <a:buFont typeface="Arial" panose="020B0604020202020204" pitchFamily="34" charset="0"/>
              <a:buChar char="•"/>
            </a:pPr>
            <a:r>
              <a:rPr lang="en-US" sz="1100" dirty="0"/>
              <a:t>Some of them also involve the use of stem cells and conditioning therapies, as well as newer editing technologies. </a:t>
            </a:r>
          </a:p>
          <a:p>
            <a:pPr marL="171450" indent="-171450">
              <a:buFont typeface="Arial" panose="020B0604020202020204" pitchFamily="34" charset="0"/>
              <a:buChar char="•"/>
            </a:pPr>
            <a:r>
              <a:rPr lang="en-US" sz="1100" dirty="0"/>
              <a:t>Clinical trials are underway in people with HIV and with HIV and cancer.</a:t>
            </a:r>
          </a:p>
        </p:txBody>
      </p:sp>
      <p:sp>
        <p:nvSpPr>
          <p:cNvPr id="4" name="Slide Number Placeholder 3"/>
          <p:cNvSpPr>
            <a:spLocks noGrp="1"/>
          </p:cNvSpPr>
          <p:nvPr>
            <p:ph type="sldNum" sz="quarter" idx="5"/>
          </p:nvPr>
        </p:nvSpPr>
        <p:spPr/>
        <p:txBody>
          <a:bodyPr/>
          <a:lstStyle/>
          <a:p>
            <a:fld id="{72A62CC3-E4E7-7041-93D9-80A5EB7AAC13}" type="slidenum">
              <a:rPr lang="en-US" smtClean="0"/>
              <a:t>57</a:t>
            </a:fld>
            <a:endParaRPr lang="en-US"/>
          </a:p>
        </p:txBody>
      </p:sp>
    </p:spTree>
    <p:extLst>
      <p:ext uri="{BB962C8B-B14F-4D97-AF65-F5344CB8AC3E}">
        <p14:creationId xmlns:p14="http://schemas.microsoft.com/office/powerpoint/2010/main" val="3048218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After their training, the cells are taken back to the body to fight HIV, and teach cells how to defend the body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58</a:t>
            </a:fld>
            <a:endParaRPr lang="en-US"/>
          </a:p>
        </p:txBody>
      </p:sp>
    </p:spTree>
    <p:extLst>
      <p:ext uri="{BB962C8B-B14F-4D97-AF65-F5344CB8AC3E}">
        <p14:creationId xmlns:p14="http://schemas.microsoft.com/office/powerpoint/2010/main" val="3163164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This is a visual art showing the ex vivo cell and gene modification approach.</a:t>
            </a:r>
          </a:p>
          <a:p>
            <a:pPr marL="171450" indent="-171450">
              <a:buFont typeface="Arial" panose="020B0604020202020204" pitchFamily="34" charset="0"/>
              <a:buChar char="•"/>
            </a:pPr>
            <a:r>
              <a:rPr lang="en-US" sz="1100" dirty="0">
                <a:solidFill>
                  <a:schemeClr val="tx1"/>
                </a:solidFill>
              </a:rPr>
              <a:t>The immune cells are being taken to an outside school for additional training - e.g., being taught how to better find HIV.</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59</a:t>
            </a:fld>
            <a:endParaRPr lang="en-US"/>
          </a:p>
        </p:txBody>
      </p:sp>
    </p:spTree>
    <p:extLst>
      <p:ext uri="{BB962C8B-B14F-4D97-AF65-F5344CB8AC3E}">
        <p14:creationId xmlns:p14="http://schemas.microsoft.com/office/powerpoint/2010/main" val="1626436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Now, we review the research process.</a:t>
            </a:r>
          </a:p>
        </p:txBody>
      </p:sp>
      <p:sp>
        <p:nvSpPr>
          <p:cNvPr id="4" name="Slide Number Placeholder 3"/>
          <p:cNvSpPr>
            <a:spLocks noGrp="1"/>
          </p:cNvSpPr>
          <p:nvPr>
            <p:ph type="sldNum" sz="quarter" idx="5"/>
          </p:nvPr>
        </p:nvSpPr>
        <p:spPr/>
        <p:txBody>
          <a:bodyPr/>
          <a:lstStyle/>
          <a:p>
            <a:fld id="{72A62CC3-E4E7-7041-93D9-80A5EB7AAC13}" type="slidenum">
              <a:rPr lang="en-US" smtClean="0"/>
              <a:t>6</a:t>
            </a:fld>
            <a:endParaRPr lang="en-US"/>
          </a:p>
        </p:txBody>
      </p:sp>
    </p:spTree>
    <p:extLst>
      <p:ext uri="{BB962C8B-B14F-4D97-AF65-F5344CB8AC3E}">
        <p14:creationId xmlns:p14="http://schemas.microsoft.com/office/powerpoint/2010/main" val="3047103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We have covered a lot of different strategies being investigated towards an HIV cure.</a:t>
            </a:r>
          </a:p>
          <a:p>
            <a:pPr marL="171450" indent="-171450">
              <a:buFont typeface="Arial" panose="020B0604020202020204" pitchFamily="34" charset="0"/>
              <a:buChar char="•"/>
            </a:pPr>
            <a:r>
              <a:rPr lang="en-US" sz="1100" dirty="0">
                <a:solidFill>
                  <a:schemeClr val="tx1"/>
                </a:solidFill>
              </a:rPr>
              <a:t>The Treatment Action Group (TAG) keeps a list of all current and past clinical trials, organized by strategy.</a:t>
            </a:r>
          </a:p>
          <a:p>
            <a:pPr marL="171450" indent="-171450">
              <a:buFont typeface="Arial" panose="020B0604020202020204" pitchFamily="34" charset="0"/>
              <a:buChar char="•"/>
            </a:pPr>
            <a:r>
              <a:rPr lang="en-US" sz="1100" dirty="0">
                <a:solidFill>
                  <a:schemeClr val="tx1"/>
                </a:solidFill>
              </a:rPr>
              <a:t>People can also look at </a:t>
            </a:r>
            <a:r>
              <a:rPr lang="en-US" sz="1100" dirty="0" err="1">
                <a:solidFill>
                  <a:schemeClr val="tx1"/>
                </a:solidFill>
              </a:rPr>
              <a:t>ClinicalTrials.Gov</a:t>
            </a:r>
            <a:r>
              <a:rPr lang="en-US" sz="1100" dirty="0">
                <a:solidFill>
                  <a:schemeClr val="tx1"/>
                </a:solidFill>
              </a:rPr>
              <a:t> to find out about ongoing clinical trials.</a:t>
            </a:r>
          </a:p>
        </p:txBody>
      </p:sp>
      <p:sp>
        <p:nvSpPr>
          <p:cNvPr id="4" name="Slide Number Placeholder 3"/>
          <p:cNvSpPr>
            <a:spLocks noGrp="1"/>
          </p:cNvSpPr>
          <p:nvPr>
            <p:ph type="sldNum" sz="quarter" idx="5"/>
          </p:nvPr>
        </p:nvSpPr>
        <p:spPr/>
        <p:txBody>
          <a:bodyPr/>
          <a:lstStyle/>
          <a:p>
            <a:fld id="{72A62CC3-E4E7-7041-93D9-80A5EB7AAC13}" type="slidenum">
              <a:rPr lang="en-US" smtClean="0"/>
              <a:t>60</a:t>
            </a:fld>
            <a:endParaRPr lang="en-US"/>
          </a:p>
        </p:txBody>
      </p:sp>
    </p:spTree>
    <p:extLst>
      <p:ext uri="{BB962C8B-B14F-4D97-AF65-F5344CB8AC3E}">
        <p14:creationId xmlns:p14="http://schemas.microsoft.com/office/powerpoint/2010/main" val="1486456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Treatment Action Group (TAG) also conducted a landscape analysis of HIV cure-related trials.</a:t>
            </a:r>
          </a:p>
          <a:p>
            <a:pPr marL="171450" indent="-171450">
              <a:buFont typeface="Arial" panose="020B0604020202020204" pitchFamily="34" charset="0"/>
              <a:buChar char="•"/>
            </a:pPr>
            <a:r>
              <a:rPr lang="en-US" sz="1100" dirty="0">
                <a:solidFill>
                  <a:schemeClr val="tx1"/>
                </a:solidFill>
              </a:rPr>
              <a:t>As you can see, there are many different types of approaches being investigated, some of which we did not cover in this module.</a:t>
            </a:r>
          </a:p>
          <a:p>
            <a:pPr marL="171450" indent="-171450">
              <a:buFont typeface="Arial" panose="020B0604020202020204" pitchFamily="34" charset="0"/>
              <a:buChar char="•"/>
            </a:pPr>
            <a:r>
              <a:rPr lang="en-US" sz="1100" dirty="0">
                <a:solidFill>
                  <a:schemeClr val="tx1"/>
                </a:solidFill>
              </a:rPr>
              <a:t>Scientists will continue to come up with ways to either ‘drain the reservoir’ or ‘reinforce the dam’.</a:t>
            </a:r>
          </a:p>
          <a:p>
            <a:pPr marL="171450" indent="-171450">
              <a:buFont typeface="Arial" panose="020B0604020202020204" pitchFamily="34" charset="0"/>
              <a:buChar char="•"/>
            </a:pPr>
            <a:r>
              <a:rPr lang="en-US" sz="1100" dirty="0">
                <a:solidFill>
                  <a:schemeClr val="tx1"/>
                </a:solidFill>
              </a:rPr>
              <a:t>It is very hard to keep track of the science, because it is evolving very rapidly. So you do not have to worry about learning all the different strategies.</a:t>
            </a:r>
          </a:p>
          <a:p>
            <a:pPr marL="171450" indent="-171450">
              <a:buFont typeface="Arial" panose="020B0604020202020204" pitchFamily="34" charset="0"/>
              <a:buChar char="•"/>
            </a:pPr>
            <a:r>
              <a:rPr lang="en-US" sz="1100" dirty="0">
                <a:solidFill>
                  <a:schemeClr val="tx1"/>
                </a:solidFill>
              </a:rPr>
              <a:t>We still do not know what a cure for HIV will look like.</a:t>
            </a:r>
          </a:p>
        </p:txBody>
      </p:sp>
      <p:sp>
        <p:nvSpPr>
          <p:cNvPr id="4" name="Slide Number Placeholder 3"/>
          <p:cNvSpPr>
            <a:spLocks noGrp="1"/>
          </p:cNvSpPr>
          <p:nvPr>
            <p:ph type="sldNum" sz="quarter" idx="5"/>
          </p:nvPr>
        </p:nvSpPr>
        <p:spPr/>
        <p:txBody>
          <a:bodyPr/>
          <a:lstStyle/>
          <a:p>
            <a:fld id="{72A62CC3-E4E7-7041-93D9-80A5EB7AAC13}" type="slidenum">
              <a:rPr lang="en-US" smtClean="0"/>
              <a:t>61</a:t>
            </a:fld>
            <a:endParaRPr lang="en-US"/>
          </a:p>
        </p:txBody>
      </p:sp>
    </p:spTree>
    <p:extLst>
      <p:ext uri="{BB962C8B-B14F-4D97-AF65-F5344CB8AC3E}">
        <p14:creationId xmlns:p14="http://schemas.microsoft.com/office/powerpoint/2010/main" val="1040557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Most likely, we will need to put the different strategies together, or use them in combination.</a:t>
            </a:r>
          </a:p>
          <a:p>
            <a:pPr marL="171450" indent="-171450">
              <a:buFont typeface="Arial" panose="020B0604020202020204" pitchFamily="34" charset="0"/>
              <a:buChar char="•"/>
            </a:pPr>
            <a:r>
              <a:rPr lang="en-US" sz="1100" dirty="0">
                <a:solidFill>
                  <a:schemeClr val="tx1"/>
                </a:solidFill>
              </a:rPr>
              <a:t>Just think of how HIV treatment works. We need 3 drugs to be combined to prevent the development of resistance.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62</a:t>
            </a:fld>
            <a:endParaRPr lang="en-US"/>
          </a:p>
        </p:txBody>
      </p:sp>
    </p:spTree>
    <p:extLst>
      <p:ext uri="{BB962C8B-B14F-4D97-AF65-F5344CB8AC3E}">
        <p14:creationId xmlns:p14="http://schemas.microsoft.com/office/powerpoint/2010/main" val="9338029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 growing number of clinical trials are testing strategies in combination. </a:t>
            </a:r>
          </a:p>
          <a:p>
            <a:pPr marL="171450" indent="-171450">
              <a:buFont typeface="Arial" panose="020B0604020202020204" pitchFamily="34" charset="0"/>
              <a:buChar char="•"/>
            </a:pPr>
            <a:r>
              <a:rPr lang="en-US" sz="1100" dirty="0">
                <a:solidFill>
                  <a:schemeClr val="tx1"/>
                </a:solidFill>
              </a:rPr>
              <a:t>Think of these are different roads or paths converging.</a:t>
            </a:r>
          </a:p>
          <a:p>
            <a:pPr marL="174056" indent="-174056" algn="just">
              <a:lnSpc>
                <a:spcPct val="107000"/>
              </a:lnSpc>
              <a:buFont typeface="Arial" panose="020B0604020202020204" pitchFamily="34" charset="0"/>
              <a:buChar char="•"/>
            </a:pPr>
            <a:r>
              <a:rPr lang="en-US" sz="1100" dirty="0">
                <a:solidFill>
                  <a:schemeClr val="tx1"/>
                </a:solidFill>
                <a:ea typeface="Calibri" panose="020F0502020204030204" pitchFamily="34" charset="0"/>
                <a:cs typeface="Times New Roman" panose="02020603050405020304" pitchFamily="18" charset="0"/>
              </a:rPr>
              <a:t>For example, latency-reversing agents could be used in combination with an immune-based approach to find cells that have dormant HIV inside them, and then boost the immune system to increase the body’s ability to clear the virus. </a:t>
            </a:r>
          </a:p>
          <a:p>
            <a:pPr marL="174056" indent="-174056" algn="just">
              <a:lnSpc>
                <a:spcPct val="107000"/>
              </a:lnSpc>
              <a:buFont typeface="Arial" panose="020B0604020202020204" pitchFamily="34" charset="0"/>
              <a:buChar char="•"/>
            </a:pPr>
            <a:r>
              <a:rPr lang="en-US" sz="1100" dirty="0">
                <a:solidFill>
                  <a:schemeClr val="tx1"/>
                </a:solidFill>
                <a:ea typeface="Calibri" panose="020F0502020204030204" pitchFamily="34" charset="0"/>
                <a:cs typeface="Times New Roman" panose="02020603050405020304" pitchFamily="18" charset="0"/>
              </a:rPr>
              <a:t>Immune-based strategies or gene editing approaches could also be used in combination.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ea typeface="Calibri" panose="020F0502020204030204" pitchFamily="34" charset="0"/>
                <a:cs typeface="Times New Roman" panose="02020603050405020304" pitchFamily="18" charset="0"/>
              </a:rPr>
              <a:t>Combining HIV cure research approaches may increase the risks of these interventions.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ea typeface="Calibri" panose="020F0502020204030204" pitchFamily="34" charset="0"/>
                <a:cs typeface="Times New Roman" panose="02020603050405020304" pitchFamily="18" charset="0"/>
              </a:rPr>
              <a:t>Scientists will need to ensure these combination approaches remain safe.</a:t>
            </a:r>
          </a:p>
          <a:p>
            <a:endParaRPr lang="en-US" sz="1100" dirty="0"/>
          </a:p>
        </p:txBody>
      </p:sp>
      <p:sp>
        <p:nvSpPr>
          <p:cNvPr id="4" name="Slide Number Placeholder 3"/>
          <p:cNvSpPr>
            <a:spLocks noGrp="1"/>
          </p:cNvSpPr>
          <p:nvPr>
            <p:ph type="sldNum" sz="quarter" idx="10"/>
          </p:nvPr>
        </p:nvSpPr>
        <p:spPr/>
        <p:txBody>
          <a:bodyPr/>
          <a:lstStyle/>
          <a:p>
            <a:fld id="{B68D2766-C49B-4C1A-9FEE-6F146754B02B}" type="slidenum">
              <a:rPr lang="en-US" smtClean="0"/>
              <a:t>63</a:t>
            </a:fld>
            <a:endParaRPr lang="en-US"/>
          </a:p>
        </p:txBody>
      </p:sp>
    </p:spTree>
    <p:extLst>
      <p:ext uri="{BB962C8B-B14F-4D97-AF65-F5344CB8AC3E}">
        <p14:creationId xmlns:p14="http://schemas.microsoft.com/office/powerpoint/2010/main" val="3030318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We thank you for your attention.</a:t>
            </a:r>
          </a:p>
          <a:p>
            <a:pPr marL="171450" indent="-171450">
              <a:buFont typeface="Arial" panose="020B0604020202020204" pitchFamily="34" charset="0"/>
              <a:buChar char="•"/>
            </a:pPr>
            <a:r>
              <a:rPr lang="en-US" sz="1100" dirty="0">
                <a:solidFill>
                  <a:schemeClr val="tx1"/>
                </a:solidFill>
              </a:rPr>
              <a:t>We can now open it up for questions and discussion.</a:t>
            </a:r>
          </a:p>
          <a:p>
            <a:pPr marL="171450" indent="-171450">
              <a:buFont typeface="Arial" panose="020B0604020202020204" pitchFamily="34" charset="0"/>
              <a:buChar char="•"/>
            </a:pPr>
            <a:r>
              <a:rPr lang="en-US" sz="1100" dirty="0">
                <a:solidFill>
                  <a:schemeClr val="tx1"/>
                </a:solidFill>
              </a:rPr>
              <a:t>We would love your thoughts on the different HIV cure-related research strategies that we covered in this module.</a:t>
            </a:r>
          </a:p>
        </p:txBody>
      </p:sp>
      <p:sp>
        <p:nvSpPr>
          <p:cNvPr id="4" name="Slide Number Placeholder 3"/>
          <p:cNvSpPr>
            <a:spLocks noGrp="1"/>
          </p:cNvSpPr>
          <p:nvPr>
            <p:ph type="sldNum" sz="quarter" idx="5"/>
          </p:nvPr>
        </p:nvSpPr>
        <p:spPr/>
        <p:txBody>
          <a:bodyPr/>
          <a:lstStyle/>
          <a:p>
            <a:fld id="{72A62CC3-E4E7-7041-93D9-80A5EB7AAC13}" type="slidenum">
              <a:rPr lang="en-US" smtClean="0"/>
              <a:t>64</a:t>
            </a:fld>
            <a:endParaRPr lang="en-US"/>
          </a:p>
        </p:txBody>
      </p:sp>
    </p:spTree>
    <p:extLst>
      <p:ext uri="{BB962C8B-B14F-4D97-AF65-F5344CB8AC3E}">
        <p14:creationId xmlns:p14="http://schemas.microsoft.com/office/powerpoint/2010/main" val="3013943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Several people contributed to developing this module:</a:t>
            </a:r>
          </a:p>
          <a:p>
            <a:pPr marL="628650" lvl="1" indent="-171450">
              <a:buFont typeface="Arial" panose="020B0604020202020204" pitchFamily="34" charset="0"/>
              <a:buChar char="•"/>
            </a:pPr>
            <a:r>
              <a:rPr lang="en-US" sz="1100" dirty="0">
                <a:solidFill>
                  <a:schemeClr val="tx1"/>
                </a:solidFill>
              </a:rPr>
              <a:t>Karine Dubé led module development</a:t>
            </a:r>
          </a:p>
          <a:p>
            <a:pPr marL="628650" lvl="1" indent="-171450">
              <a:buFont typeface="Arial" panose="020B0604020202020204" pitchFamily="34" charset="0"/>
              <a:buChar char="•"/>
            </a:pPr>
            <a:r>
              <a:rPr lang="en-US" sz="1100" dirty="0">
                <a:solidFill>
                  <a:schemeClr val="tx1"/>
                </a:solidFill>
              </a:rPr>
              <a:t>Michael Louella led design component </a:t>
            </a:r>
          </a:p>
          <a:p>
            <a:pPr marL="628650" lvl="1" indent="-171450">
              <a:buFont typeface="Arial" panose="020B0604020202020204" pitchFamily="34" charset="0"/>
              <a:buChar char="•"/>
            </a:pPr>
            <a:r>
              <a:rPr lang="en-US" sz="1100" dirty="0">
                <a:solidFill>
                  <a:schemeClr val="tx1"/>
                </a:solidFill>
              </a:rPr>
              <a:t>Eric Lee, Jasmin Guzman and Matylda McCormack-Sharp prepared visual arts</a:t>
            </a:r>
          </a:p>
          <a:p>
            <a:pPr marL="628650" lvl="1" indent="-171450">
              <a:buFont typeface="Arial" panose="020B0604020202020204" pitchFamily="34" charset="0"/>
              <a:buChar char="•"/>
            </a:pPr>
            <a:r>
              <a:rPr lang="en-US" sz="1100" dirty="0">
                <a:solidFill>
                  <a:schemeClr val="tx1"/>
                </a:solidFill>
              </a:rPr>
              <a:t>Grace Hsu (from the Animation Lab) provided illustrations</a:t>
            </a:r>
          </a:p>
          <a:p>
            <a:pPr marL="628650" lvl="1" indent="-171450">
              <a:buFont typeface="Arial" panose="020B0604020202020204" pitchFamily="34" charset="0"/>
              <a:buChar char="•"/>
            </a:pPr>
            <a:r>
              <a:rPr lang="en-US" sz="1100" dirty="0">
                <a:solidFill>
                  <a:schemeClr val="tx1"/>
                </a:solidFill>
              </a:rPr>
              <a:t>Professor Sharon Lewin and Dr. David Kuritzkes served as biomedical leads</a:t>
            </a:r>
          </a:p>
          <a:p>
            <a:pPr marL="628650" lvl="1" indent="-171450">
              <a:buFont typeface="Arial" panose="020B0604020202020204" pitchFamily="34" charset="0"/>
              <a:buChar char="•"/>
            </a:pPr>
            <a:r>
              <a:rPr lang="en-US" sz="1100" dirty="0">
                <a:solidFill>
                  <a:schemeClr val="tx1"/>
                </a:solidFill>
              </a:rPr>
              <a:t>Several slides were borrowed from Dr. Jintanat Ananworanich</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We also want to thank ATAC for funding this work, AIDS Action Baltimore, the national Martin Delaney Community Advisory Board and the Treatment Action Group (TAG)</a:t>
            </a:r>
          </a:p>
        </p:txBody>
      </p:sp>
      <p:sp>
        <p:nvSpPr>
          <p:cNvPr id="4" name="Slide Number Placeholder 3"/>
          <p:cNvSpPr>
            <a:spLocks noGrp="1"/>
          </p:cNvSpPr>
          <p:nvPr>
            <p:ph type="sldNum" sz="quarter" idx="5"/>
          </p:nvPr>
        </p:nvSpPr>
        <p:spPr/>
        <p:txBody>
          <a:bodyPr/>
          <a:lstStyle/>
          <a:p>
            <a:fld id="{72A62CC3-E4E7-7041-93D9-80A5EB7AAC13}" type="slidenum">
              <a:rPr lang="en-US" smtClean="0"/>
              <a:t>65</a:t>
            </a:fld>
            <a:endParaRPr lang="en-US"/>
          </a:p>
        </p:txBody>
      </p:sp>
    </p:spTree>
    <p:extLst>
      <p:ext uri="{BB962C8B-B14F-4D97-AF65-F5344CB8AC3E}">
        <p14:creationId xmlns:p14="http://schemas.microsoft.com/office/powerpoint/2010/main" val="259285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To understand how difficult it is to find a cure for HIV, we must understand how the research process works.</a:t>
            </a:r>
          </a:p>
          <a:p>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7</a:t>
            </a:fld>
            <a:endParaRPr lang="en-US"/>
          </a:p>
        </p:txBody>
      </p:sp>
    </p:spTree>
    <p:extLst>
      <p:ext uri="{BB962C8B-B14F-4D97-AF65-F5344CB8AC3E}">
        <p14:creationId xmlns:p14="http://schemas.microsoft.com/office/powerpoint/2010/main" val="3938732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 are used to seeing a very linear translational research pathway, from basic science, pre-clinical research, translational research and  clinical trials – including Phase I, II, IIb, and III, moving progressively towards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truth is that finding a cure will likely require several iterative steps, and the process will be step-by-step (incremental).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Experiments will inform the next steps of experiments, and we will move progressively to finding a cure, or regimen that could keep HIV suppressed without ART.</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8</a:t>
            </a:fld>
            <a:endParaRPr lang="en-US"/>
          </a:p>
        </p:txBody>
      </p:sp>
    </p:spTree>
    <p:extLst>
      <p:ext uri="{BB962C8B-B14F-4D97-AF65-F5344CB8AC3E}">
        <p14:creationId xmlns:p14="http://schemas.microsoft.com/office/powerpoint/2010/main" val="396417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sz="1100" dirty="0"/>
              <a:t>When the immune cell is on patrol but has not recognized a familiar pathogen, it is “resting” or “not activated” or reproducing itself; the cells aren’t sending out any signals for destruction. </a:t>
            </a:r>
          </a:p>
          <a:p>
            <a:pPr marL="174056" indent="-174056">
              <a:buFont typeface="Arial" panose="020B0604020202020204" pitchFamily="34" charset="0"/>
              <a:buChar char="•"/>
            </a:pPr>
            <a:r>
              <a:rPr lang="en-US" sz="1100" dirty="0"/>
              <a:t>During this time HIV appears not to be doing anything either. </a:t>
            </a:r>
          </a:p>
          <a:p>
            <a:pPr marL="174056" indent="-174056">
              <a:buFont typeface="Arial" panose="020B0604020202020204" pitchFamily="34" charset="0"/>
              <a:buChar char="•"/>
            </a:pPr>
            <a:r>
              <a:rPr lang="en-US" sz="1100" dirty="0"/>
              <a:t>The rest of the immune system can’t see it because it is hiding inside the body’s own cell. ARV’s can’t find it either, for the same reason.  </a:t>
            </a:r>
          </a:p>
          <a:p>
            <a:pPr marL="174056" indent="-174056">
              <a:buFont typeface="Arial" panose="020B0604020202020204" pitchFamily="34" charset="0"/>
              <a:buChar char="•"/>
            </a:pPr>
            <a:r>
              <a:rPr lang="en-US" sz="1100" dirty="0"/>
              <a:t>Not only are these cells hard to find because they aren’t sending out signals.  </a:t>
            </a:r>
          </a:p>
          <a:p>
            <a:pPr marL="174056" indent="-174056">
              <a:buFont typeface="Arial" panose="020B0604020202020204" pitchFamily="34" charset="0"/>
              <a:buChar char="•"/>
            </a:pPr>
            <a:r>
              <a:rPr lang="en-US" sz="1100" dirty="0"/>
              <a:t>They are also hard to find because there are very of these reservoir cells in the body.</a:t>
            </a:r>
          </a:p>
          <a:p>
            <a:pPr marL="174056" indent="-174056">
              <a:buFont typeface="Arial" panose="020B0604020202020204" pitchFamily="34" charset="0"/>
              <a:buChar char="•"/>
            </a:pPr>
            <a:endParaRPr lang="en-US" sz="1100" dirty="0"/>
          </a:p>
          <a:p>
            <a:r>
              <a:rPr lang="en-US" sz="1100" b="1" dirty="0"/>
              <a:t>It is important to note a unique feature of HIV that makes curing more challenging</a:t>
            </a:r>
            <a:r>
              <a:rPr lang="en-US" sz="1100" dirty="0"/>
              <a:t>:</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I think it is worth describing the unusual feature of HIV that it integrates into the DNA of an infected cell.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‘superpower’, which is almost unique amongst viruses, guarantees that HIV can remain a permanent part of any cell it infects.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then leads to the idea that its not enough to have drugs that can inactivate any virus in the body, but you also have to eliminate any cells that have been infected.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feature is key in the ‘latent reservoir.’</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9</a:t>
            </a:fld>
            <a:endParaRPr lang="en-US"/>
          </a:p>
        </p:txBody>
      </p:sp>
    </p:spTree>
    <p:extLst>
      <p:ext uri="{BB962C8B-B14F-4D97-AF65-F5344CB8AC3E}">
        <p14:creationId xmlns:p14="http://schemas.microsoft.com/office/powerpoint/2010/main" val="3284259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938C-52D5-B540-B809-11B583699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EA54-BCE0-9747-B982-4BD816BF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882330-99AE-5741-B3B2-3D027FBAB012}"/>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A7AFAF18-8BAE-2743-90C7-EE6AD501314A}"/>
              </a:ext>
            </a:extLst>
          </p:cNvPr>
          <p:cNvSpPr txBox="1"/>
          <p:nvPr userDrawn="1"/>
        </p:nvSpPr>
        <p:spPr>
          <a:xfrm>
            <a:off x="-1" y="1145593"/>
            <a:ext cx="12192001" cy="5087937"/>
          </a:xfrm>
          <a:prstGeom prst="rect">
            <a:avLst/>
          </a:prstGeom>
          <a:solidFill>
            <a:srgbClr val="71C004"/>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5F3C2464-C769-CB42-8113-63D8ECC0DD2B}"/>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research </a:t>
            </a:r>
            <a:r>
              <a:rPr lang="en-US" sz="1100" b="1" i="0" u="none" strike="noStrike" kern="1200" baseline="0" dirty="0" err="1">
                <a:solidFill>
                  <a:schemeClr val="bg1"/>
                </a:solidFill>
                <a:latin typeface="Gill Sans MT" panose="020B0502020104020203" pitchFamily="34" charset="77"/>
                <a:ea typeface="+mn-ea"/>
                <a:cs typeface="+mn-cs"/>
              </a:rPr>
              <a:t>saccessible</a:t>
            </a:r>
            <a:r>
              <a:rPr lang="en-US" sz="1100" b="1" i="0" u="none" strike="noStrike" kern="1200" baseline="0" dirty="0">
                <a:solidFill>
                  <a:schemeClr val="bg1"/>
                </a:solidFill>
                <a:latin typeface="Gill Sans MT" panose="020B0502020104020203" pitchFamily="34" charset="77"/>
                <a:ea typeface="+mn-ea"/>
                <a:cs typeface="+mn-cs"/>
              </a:rPr>
              <a:t> to the community and the HIV research field. </a:t>
            </a:r>
            <a:endParaRPr lang="en-US" sz="1100" b="1" dirty="0">
              <a:solidFill>
                <a:schemeClr val="bg1"/>
              </a:solidFill>
              <a:latin typeface="Gill Sans MT" panose="020B0502020104020203" pitchFamily="34" charset="77"/>
            </a:endParaRPr>
          </a:p>
        </p:txBody>
      </p:sp>
      <p:pic>
        <p:nvPicPr>
          <p:cNvPr id="13" name="Picture 12">
            <a:extLst>
              <a:ext uri="{FF2B5EF4-FFF2-40B4-BE49-F238E27FC236}">
                <a16:creationId xmlns:a16="http://schemas.microsoft.com/office/drawing/2014/main" id="{72640FC2-B52F-2C4E-844E-3A415DDB12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88196417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2AD1-6288-A64B-A8A3-D4D84E1D3213}"/>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38517-D7B8-BE4B-923E-A7926939885D}"/>
              </a:ext>
            </a:extLst>
          </p:cNvPr>
          <p:cNvSpPr>
            <a:spLocks noGrp="1"/>
          </p:cNvSpPr>
          <p:nvPr>
            <p:ph idx="1"/>
          </p:nvPr>
        </p:nvSpPr>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C97B557-A314-6D41-A7E2-83CEAD19EA15}"/>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CB0655BA-E3A3-5749-AB25-6A8A8D55C4C7}"/>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B7017302-97F1-3F4C-86CD-E3CC2A46A693}"/>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spTree>
    <p:extLst>
      <p:ext uri="{BB962C8B-B14F-4D97-AF65-F5344CB8AC3E}">
        <p14:creationId xmlns:p14="http://schemas.microsoft.com/office/powerpoint/2010/main" val="182920154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E814-9B66-0148-B05F-E7AA6CD9DB75}"/>
              </a:ext>
            </a:extLst>
          </p:cNvPr>
          <p:cNvSpPr>
            <a:spLocks noGrp="1"/>
          </p:cNvSpPr>
          <p:nvPr>
            <p:ph type="title"/>
          </p:nvPr>
        </p:nvSpPr>
        <p:spPr>
          <a:xfrm>
            <a:off x="0" y="1709738"/>
            <a:ext cx="12192000" cy="2852737"/>
          </a:xfrm>
          <a:solidFill>
            <a:srgbClr val="6FC000"/>
          </a:solidFill>
        </p:spPr>
        <p:txBody>
          <a:bodyPr anchor="b"/>
          <a:lstStyle>
            <a:lvl1pPr>
              <a:defRPr sz="6000" b="1">
                <a:solidFill>
                  <a:schemeClr val="bg1"/>
                </a:solidFill>
                <a:latin typeface="Gill Sans MT" panose="020B0502020104020203"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D365177D-79B1-CA46-8EC8-D2469E3C8476}"/>
              </a:ext>
            </a:extLst>
          </p:cNvPr>
          <p:cNvSpPr>
            <a:spLocks noGrp="1"/>
          </p:cNvSpPr>
          <p:nvPr>
            <p:ph type="body" idx="1"/>
          </p:nvPr>
        </p:nvSpPr>
        <p:spPr>
          <a:xfrm>
            <a:off x="0" y="4589463"/>
            <a:ext cx="12192000" cy="1500187"/>
          </a:xfrm>
          <a:solidFill>
            <a:srgbClr val="6FC000"/>
          </a:solidFill>
        </p:spPr>
        <p:txBody>
          <a:bodyPr/>
          <a:lstStyle>
            <a:lvl1pPr marL="0" indent="0">
              <a:buNone/>
              <a:defRPr sz="2400">
                <a:solidFill>
                  <a:schemeClr val="bg1"/>
                </a:solidFill>
                <a:latin typeface="Gill Sans MT" panose="020B0502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1A4DD6AB-F389-B946-A75C-0D4BC45A5080}"/>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01B75594-6F66-1E46-9025-7381DA356D85}"/>
              </a:ext>
            </a:extLst>
          </p:cNvPr>
          <p:cNvPicPr>
            <a:picLocks noChangeAspect="1"/>
          </p:cNvPicPr>
          <p:nvPr userDrawn="1"/>
        </p:nvPicPr>
        <p:blipFill>
          <a:blip r:embed="rId2" cstate="email">
            <a:clrChange>
              <a:clrFrom>
                <a:srgbClr val="0D6F0C"/>
              </a:clrFrom>
              <a:clrTo>
                <a:srgbClr val="0D6F0C">
                  <a:alpha val="0"/>
                </a:srgbClr>
              </a:clrTo>
            </a:clrChange>
            <a:extLst>
              <a:ext uri="{28A0092B-C50C-407E-A947-70E740481C1C}">
                <a14:useLocalDpi xmlns:a14="http://schemas.microsoft.com/office/drawing/2010/main"/>
              </a:ext>
            </a:extLst>
          </a:blip>
          <a:stretch>
            <a:fillRect/>
          </a:stretch>
        </p:blipFill>
        <p:spPr>
          <a:xfrm>
            <a:off x="6601838" y="7124700"/>
            <a:ext cx="5143500" cy="6858000"/>
          </a:xfrm>
          <a:prstGeom prst="rect">
            <a:avLst/>
          </a:prstGeom>
        </p:spPr>
      </p:pic>
    </p:spTree>
    <p:extLst>
      <p:ext uri="{BB962C8B-B14F-4D97-AF65-F5344CB8AC3E}">
        <p14:creationId xmlns:p14="http://schemas.microsoft.com/office/powerpoint/2010/main" val="393106687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F610-CCDC-3341-A9D6-B5F2ADA959FA}"/>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A87E5ED1-5A43-6A47-9882-18B902310493}"/>
              </a:ext>
            </a:extLst>
          </p:cNvPr>
          <p:cNvSpPr>
            <a:spLocks noGrp="1"/>
          </p:cNvSpPr>
          <p:nvPr>
            <p:ph sz="half" idx="1"/>
          </p:nvPr>
        </p:nvSpPr>
        <p:spPr>
          <a:xfrm>
            <a:off x="838200" y="1825625"/>
            <a:ext cx="5181600" cy="435133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67C6B2-7563-DC45-84AC-A4D997E7565A}"/>
              </a:ext>
            </a:extLst>
          </p:cNvPr>
          <p:cNvSpPr>
            <a:spLocks noGrp="1"/>
          </p:cNvSpPr>
          <p:nvPr>
            <p:ph sz="half" idx="2"/>
          </p:nvPr>
        </p:nvSpPr>
        <p:spPr>
          <a:xfrm>
            <a:off x="6172200" y="1825625"/>
            <a:ext cx="5181600" cy="435133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A6772248-1FE2-FB4D-819A-41ABEA87AC65}"/>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593E6CF4-444B-6045-8CF5-27B2B0CC7018}"/>
              </a:ext>
            </a:extLst>
          </p:cNvPr>
          <p:cNvGrpSpPr/>
          <p:nvPr userDrawn="1"/>
        </p:nvGrpSpPr>
        <p:grpSpPr>
          <a:xfrm>
            <a:off x="7048500" y="-105049"/>
            <a:ext cx="5143500" cy="6963049"/>
            <a:chOff x="7048500" y="-105049"/>
            <a:chExt cx="5143500" cy="6963049"/>
          </a:xfrm>
        </p:grpSpPr>
        <p:sp>
          <p:nvSpPr>
            <p:cNvPr id="9" name="TextBox 8">
              <a:extLst>
                <a:ext uri="{FF2B5EF4-FFF2-40B4-BE49-F238E27FC236}">
                  <a16:creationId xmlns:a16="http://schemas.microsoft.com/office/drawing/2014/main" id="{D86069F7-8FC2-DC46-BE16-DBBF81E8D0E7}"/>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10" name="Picture 9">
              <a:extLst>
                <a:ext uri="{FF2B5EF4-FFF2-40B4-BE49-F238E27FC236}">
                  <a16:creationId xmlns:a16="http://schemas.microsoft.com/office/drawing/2014/main" id="{352A71FC-5537-994D-8F53-B12333276F06}"/>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274975749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F3C5-91FF-4446-8701-576206705B0E}"/>
              </a:ext>
            </a:extLst>
          </p:cNvPr>
          <p:cNvSpPr>
            <a:spLocks noGrp="1"/>
          </p:cNvSpPr>
          <p:nvPr>
            <p:ph type="title"/>
          </p:nvPr>
        </p:nvSpPr>
        <p:spPr>
          <a:xfrm>
            <a:off x="839788" y="365125"/>
            <a:ext cx="10515600" cy="1325563"/>
          </a:xfrm>
        </p:spPr>
        <p:txBody>
          <a:bodyPr/>
          <a:lstStyle>
            <a:lvl1pPr>
              <a:defRPr b="1">
                <a:latin typeface="Gill Sans MT" panose="020B0502020104020203"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5C8B8C9-ABBE-6F44-AF4D-8338029E9C66}"/>
              </a:ext>
            </a:extLst>
          </p:cNvPr>
          <p:cNvSpPr>
            <a:spLocks noGrp="1"/>
          </p:cNvSpPr>
          <p:nvPr>
            <p:ph type="body" idx="1"/>
          </p:nvPr>
        </p:nvSpPr>
        <p:spPr>
          <a:xfrm>
            <a:off x="839788" y="1681163"/>
            <a:ext cx="5157787" cy="823912"/>
          </a:xfrm>
        </p:spPr>
        <p:txBody>
          <a:bodyPr anchor="b"/>
          <a:lstStyle>
            <a:lvl1pPr marL="0" indent="0">
              <a:buNone/>
              <a:defRPr sz="2400" b="1">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E86F9F9-6D1A-0546-A092-C2A9E6A73B85}"/>
              </a:ext>
            </a:extLst>
          </p:cNvPr>
          <p:cNvSpPr>
            <a:spLocks noGrp="1"/>
          </p:cNvSpPr>
          <p:nvPr>
            <p:ph sz="half" idx="2"/>
          </p:nvPr>
        </p:nvSpPr>
        <p:spPr>
          <a:xfrm>
            <a:off x="839788" y="2505075"/>
            <a:ext cx="5157787" cy="368458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0E7C4C6-2285-7242-AB1C-D18064BAC3A6}"/>
              </a:ext>
            </a:extLst>
          </p:cNvPr>
          <p:cNvSpPr>
            <a:spLocks noGrp="1"/>
          </p:cNvSpPr>
          <p:nvPr>
            <p:ph type="body" sz="quarter" idx="3"/>
          </p:nvPr>
        </p:nvSpPr>
        <p:spPr>
          <a:xfrm>
            <a:off x="6172200" y="1681163"/>
            <a:ext cx="5183188" cy="823912"/>
          </a:xfrm>
        </p:spPr>
        <p:txBody>
          <a:bodyPr anchor="b"/>
          <a:lstStyle>
            <a:lvl1pPr marL="0" indent="0">
              <a:buNone/>
              <a:defRPr sz="2400" b="1">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5ACFA22-0E73-5C42-8279-CF80B22EF054}"/>
              </a:ext>
            </a:extLst>
          </p:cNvPr>
          <p:cNvSpPr>
            <a:spLocks noGrp="1"/>
          </p:cNvSpPr>
          <p:nvPr>
            <p:ph sz="quarter" idx="4"/>
          </p:nvPr>
        </p:nvSpPr>
        <p:spPr>
          <a:xfrm>
            <a:off x="6172200" y="2505075"/>
            <a:ext cx="5183188" cy="368458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4E3590EE-EDC8-0949-99CC-A5E2E3A9AAAC}"/>
              </a:ext>
            </a:extLst>
          </p:cNvPr>
          <p:cNvSpPr>
            <a:spLocks noGrp="1"/>
          </p:cNvSpPr>
          <p:nvPr>
            <p:ph type="ftr" sz="quarter" idx="11"/>
          </p:nvPr>
        </p:nvSpPr>
        <p:spPr/>
        <p:txBody>
          <a:bodyPr/>
          <a:lstStyle/>
          <a:p>
            <a:endParaRPr lang="en-US"/>
          </a:p>
        </p:txBody>
      </p:sp>
      <p:grpSp>
        <p:nvGrpSpPr>
          <p:cNvPr id="9" name="Group 8">
            <a:extLst>
              <a:ext uri="{FF2B5EF4-FFF2-40B4-BE49-F238E27FC236}">
                <a16:creationId xmlns:a16="http://schemas.microsoft.com/office/drawing/2014/main" id="{F064407A-537A-2348-8851-9CF693F4B39B}"/>
              </a:ext>
            </a:extLst>
          </p:cNvPr>
          <p:cNvGrpSpPr/>
          <p:nvPr userDrawn="1"/>
        </p:nvGrpSpPr>
        <p:grpSpPr>
          <a:xfrm>
            <a:off x="7048500" y="-105049"/>
            <a:ext cx="5143500" cy="6963049"/>
            <a:chOff x="7048500" y="-105049"/>
            <a:chExt cx="5143500" cy="6963049"/>
          </a:xfrm>
        </p:grpSpPr>
        <p:sp>
          <p:nvSpPr>
            <p:cNvPr id="10" name="TextBox 9">
              <a:extLst>
                <a:ext uri="{FF2B5EF4-FFF2-40B4-BE49-F238E27FC236}">
                  <a16:creationId xmlns:a16="http://schemas.microsoft.com/office/drawing/2014/main" id="{C3FE9E0D-8C1C-9445-AFAB-9C4C491C8883}"/>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11" name="Picture 10">
              <a:extLst>
                <a:ext uri="{FF2B5EF4-FFF2-40B4-BE49-F238E27FC236}">
                  <a16:creationId xmlns:a16="http://schemas.microsoft.com/office/drawing/2014/main" id="{D2EE09B2-7571-764A-81F3-32F73D9C82B4}"/>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110523034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0A1C-0CEC-134A-8834-D5C86B5A342A}"/>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4" name="Footer Placeholder 3">
            <a:extLst>
              <a:ext uri="{FF2B5EF4-FFF2-40B4-BE49-F238E27FC236}">
                <a16:creationId xmlns:a16="http://schemas.microsoft.com/office/drawing/2014/main" id="{60B1E8B0-ADCB-0D48-8896-822AF1A1AE5D}"/>
              </a:ext>
            </a:extLst>
          </p:cNvPr>
          <p:cNvSpPr>
            <a:spLocks noGrp="1"/>
          </p:cNvSpPr>
          <p:nvPr>
            <p:ph type="ftr" sz="quarter" idx="11"/>
          </p:nvPr>
        </p:nvSpPr>
        <p:spPr/>
        <p:txBody>
          <a:bodyPr/>
          <a:lstStyle/>
          <a:p>
            <a:endParaRPr lang="en-US"/>
          </a:p>
        </p:txBody>
      </p:sp>
      <p:grpSp>
        <p:nvGrpSpPr>
          <p:cNvPr id="5" name="Group 4">
            <a:extLst>
              <a:ext uri="{FF2B5EF4-FFF2-40B4-BE49-F238E27FC236}">
                <a16:creationId xmlns:a16="http://schemas.microsoft.com/office/drawing/2014/main" id="{D276662B-1265-4647-A322-E7547D2A2DB3}"/>
              </a:ext>
            </a:extLst>
          </p:cNvPr>
          <p:cNvGrpSpPr/>
          <p:nvPr userDrawn="1"/>
        </p:nvGrpSpPr>
        <p:grpSpPr>
          <a:xfrm>
            <a:off x="7048500" y="-105049"/>
            <a:ext cx="5143500" cy="6963049"/>
            <a:chOff x="7048500" y="-105049"/>
            <a:chExt cx="5143500" cy="6963049"/>
          </a:xfrm>
        </p:grpSpPr>
        <p:sp>
          <p:nvSpPr>
            <p:cNvPr id="6" name="TextBox 5">
              <a:extLst>
                <a:ext uri="{FF2B5EF4-FFF2-40B4-BE49-F238E27FC236}">
                  <a16:creationId xmlns:a16="http://schemas.microsoft.com/office/drawing/2014/main" id="{396CC86D-419F-BC4A-B728-77BBA510D35E}"/>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B5BAAAA0-62AF-FB41-AFC5-5471D99F81A8}"/>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330398613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2FB13C-2001-C249-B3FC-89073954096F}"/>
              </a:ext>
            </a:extLst>
          </p:cNvPr>
          <p:cNvSpPr>
            <a:spLocks noGrp="1"/>
          </p:cNvSpPr>
          <p:nvPr>
            <p:ph type="ftr" sz="quarter" idx="11"/>
          </p:nvPr>
        </p:nvSpPr>
        <p:spPr/>
        <p:txBody>
          <a:bodyPr/>
          <a:lstStyle/>
          <a:p>
            <a:endParaRPr lang="en-US"/>
          </a:p>
        </p:txBody>
      </p:sp>
      <p:grpSp>
        <p:nvGrpSpPr>
          <p:cNvPr id="4" name="Group 3">
            <a:extLst>
              <a:ext uri="{FF2B5EF4-FFF2-40B4-BE49-F238E27FC236}">
                <a16:creationId xmlns:a16="http://schemas.microsoft.com/office/drawing/2014/main" id="{11615392-594A-BE4E-8B32-E21585CBC364}"/>
              </a:ext>
            </a:extLst>
          </p:cNvPr>
          <p:cNvGrpSpPr/>
          <p:nvPr userDrawn="1"/>
        </p:nvGrpSpPr>
        <p:grpSpPr>
          <a:xfrm>
            <a:off x="7048500" y="-105049"/>
            <a:ext cx="5143500" cy="6963049"/>
            <a:chOff x="7048500" y="-105049"/>
            <a:chExt cx="5143500" cy="6963049"/>
          </a:xfrm>
        </p:grpSpPr>
        <p:sp>
          <p:nvSpPr>
            <p:cNvPr id="5" name="TextBox 4">
              <a:extLst>
                <a:ext uri="{FF2B5EF4-FFF2-40B4-BE49-F238E27FC236}">
                  <a16:creationId xmlns:a16="http://schemas.microsoft.com/office/drawing/2014/main" id="{591A1E69-B809-B842-91F8-461E586A36A5}"/>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E780BCD0-ECAD-F845-8782-BEAB2B532124}"/>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195658701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DC18-1A5A-AE4A-BFF2-5B6F5642B4E1}"/>
              </a:ext>
            </a:extLst>
          </p:cNvPr>
          <p:cNvSpPr>
            <a:spLocks noGrp="1"/>
          </p:cNvSpPr>
          <p:nvPr>
            <p:ph type="title"/>
          </p:nvPr>
        </p:nvSpPr>
        <p:spPr>
          <a:xfrm>
            <a:off x="839788" y="457200"/>
            <a:ext cx="3932237" cy="1600200"/>
          </a:xfrm>
        </p:spPr>
        <p:txBody>
          <a:bodyPr anchor="b"/>
          <a:lstStyle>
            <a:lvl1pPr>
              <a:defRPr sz="3200"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A958F44-BDF7-7B49-92F5-71639525F3AE}"/>
              </a:ext>
            </a:extLst>
          </p:cNvPr>
          <p:cNvSpPr>
            <a:spLocks noGrp="1"/>
          </p:cNvSpPr>
          <p:nvPr>
            <p:ph idx="1"/>
          </p:nvPr>
        </p:nvSpPr>
        <p:spPr>
          <a:xfrm>
            <a:off x="5183188" y="987425"/>
            <a:ext cx="6172200" cy="4873625"/>
          </a:xfrm>
        </p:spPr>
        <p:txBody>
          <a:bodyPr/>
          <a:lstStyle>
            <a:lvl1pPr>
              <a:defRPr sz="3200" b="1">
                <a:latin typeface="Gill Sans MT" panose="020B0502020104020203" pitchFamily="34" charset="77"/>
              </a:defRPr>
            </a:lvl1pPr>
            <a:lvl2pPr>
              <a:defRPr sz="2800"/>
            </a:lvl2pPr>
            <a:lvl3pPr>
              <a:defRPr sz="2400">
                <a:latin typeface="Gill Sans MT" panose="020B0502020104020203" pitchFamily="34" charset="77"/>
              </a:defRPr>
            </a:lvl3pPr>
            <a:lvl4pPr>
              <a:defRPr sz="2000">
                <a:latin typeface="Gill Sans MT" panose="020B0502020104020203" pitchFamily="34" charset="77"/>
              </a:defRPr>
            </a:lvl4pPr>
            <a:lvl5pPr>
              <a:defRPr sz="2000">
                <a:latin typeface="Gill Sans MT" panose="020B0502020104020203" pitchFamily="34" charset="77"/>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AF252C6-20F2-6F49-91DD-A87F8BAD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C6D38B0-568A-1F47-9E3C-519CB5FF0EB6}"/>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F93EB0E5-7B0A-7242-9CCD-AC607CCE9957}"/>
              </a:ext>
            </a:extLst>
          </p:cNvPr>
          <p:cNvGrpSpPr/>
          <p:nvPr userDrawn="1"/>
        </p:nvGrpSpPr>
        <p:grpSpPr>
          <a:xfrm>
            <a:off x="7048500" y="-105049"/>
            <a:ext cx="5143500" cy="6963049"/>
            <a:chOff x="7048500" y="-105049"/>
            <a:chExt cx="5143500" cy="6963049"/>
          </a:xfrm>
        </p:grpSpPr>
        <p:sp>
          <p:nvSpPr>
            <p:cNvPr id="8" name="TextBox 7">
              <a:extLst>
                <a:ext uri="{FF2B5EF4-FFF2-40B4-BE49-F238E27FC236}">
                  <a16:creationId xmlns:a16="http://schemas.microsoft.com/office/drawing/2014/main" id="{76344D0F-F3DC-7B4C-AD6F-CA79068D91B6}"/>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9" name="Picture 8">
              <a:extLst>
                <a:ext uri="{FF2B5EF4-FFF2-40B4-BE49-F238E27FC236}">
                  <a16:creationId xmlns:a16="http://schemas.microsoft.com/office/drawing/2014/main" id="{FEC9F66C-1B0A-2E4D-A5B2-30FC544E37A0}"/>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200029316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742D3-8FE6-EA40-B6BC-6BEF4648D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210C6-D865-784B-965C-450DE38EB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5C44B-DCFF-4749-B1D1-F985638C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CC72A-DEE8-3F42-B66D-8772786755B1}" type="datetime5">
              <a:rPr lang="en-US" smtClean="0"/>
              <a:pPr/>
              <a:t>16-Dec-21</a:t>
            </a:fld>
            <a:endParaRPr lang="en-US" dirty="0"/>
          </a:p>
        </p:txBody>
      </p:sp>
      <p:sp>
        <p:nvSpPr>
          <p:cNvPr id="5" name="Footer Placeholder 4">
            <a:extLst>
              <a:ext uri="{FF2B5EF4-FFF2-40B4-BE49-F238E27FC236}">
                <a16:creationId xmlns:a16="http://schemas.microsoft.com/office/drawing/2014/main" id="{C04A5E44-99F8-494A-98E9-C73B65E3ED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48F500-BBA9-0E47-BB28-DD06204D6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   </a:t>
            </a:r>
            <a:fld id="{176DE60A-6285-C447-8D6C-A8345AF5DFDD}" type="slidenum">
              <a:rPr lang="en-US" smtClean="0"/>
              <a:pPr/>
              <a:t>‹#›</a:t>
            </a:fld>
            <a:endParaRPr lang="en-US" dirty="0"/>
          </a:p>
        </p:txBody>
      </p:sp>
      <p:pic>
        <p:nvPicPr>
          <p:cNvPr id="7" name="Picture 6">
            <a:extLst>
              <a:ext uri="{FF2B5EF4-FFF2-40B4-BE49-F238E27FC236}">
                <a16:creationId xmlns:a16="http://schemas.microsoft.com/office/drawing/2014/main" id="{FECEC19A-9361-BE4D-A5AF-49474F809CBF}"/>
              </a:ext>
            </a:extLst>
          </p:cNvPr>
          <p:cNvPicPr>
            <a:picLocks noChangeAspect="1"/>
          </p:cNvPicPr>
          <p:nvPr userDrawn="1"/>
        </p:nvPicPr>
        <p:blipFill rotWithShape="1">
          <a:blip r:embed="rId10" cstate="email">
            <a:duotone>
              <a:schemeClr val="bg2">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l="27206"/>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8" name="TextBox 7">
            <a:extLst>
              <a:ext uri="{FF2B5EF4-FFF2-40B4-BE49-F238E27FC236}">
                <a16:creationId xmlns:a16="http://schemas.microsoft.com/office/drawing/2014/main" id="{97AED8F4-E1E8-234E-B5A4-3D2FF68CFA40}"/>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B7DC7A22-9EDA-B34A-8C79-646407752606}"/>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pic>
        <p:nvPicPr>
          <p:cNvPr id="13" name="Picture 12">
            <a:extLst>
              <a:ext uri="{FF2B5EF4-FFF2-40B4-BE49-F238E27FC236}">
                <a16:creationId xmlns:a16="http://schemas.microsoft.com/office/drawing/2014/main" id="{6AF9CC37-D5D6-B048-A439-BB7F12DCAEC2}"/>
              </a:ext>
            </a:extLst>
          </p:cNvPr>
          <p:cNvPicPr>
            <a:picLocks noChangeAspect="1"/>
          </p:cNvPicPr>
          <p:nvPr userDrawn="1"/>
        </p:nvPicPr>
        <p:blipFill>
          <a:blip r:embed="rId13"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6671304" y="7328174"/>
            <a:ext cx="5143500" cy="6858000"/>
          </a:xfrm>
          <a:prstGeom prst="rect">
            <a:avLst/>
          </a:prstGeom>
        </p:spPr>
      </p:pic>
    </p:spTree>
    <p:extLst>
      <p:ext uri="{BB962C8B-B14F-4D97-AF65-F5344CB8AC3E}">
        <p14:creationId xmlns:p14="http://schemas.microsoft.com/office/powerpoint/2010/main" val="22900143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emf"/><Relationship Id="rId4" Type="http://schemas.openxmlformats.org/officeDocument/2006/relationships/image" Target="../media/image44.tiff"/></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tiff"/><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tiff"/><Relationship Id="rId4" Type="http://schemas.openxmlformats.org/officeDocument/2006/relationships/image" Target="../media/image50.tiff"/><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11.wdp"/><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67.png"/><Relationship Id="rId7" Type="http://schemas.microsoft.com/office/2007/relationships/hdphoto" Target="../media/hdphoto8.wdp"/><Relationship Id="rId12" Type="http://schemas.openxmlformats.org/officeDocument/2006/relationships/image" Target="../media/image62.png"/><Relationship Id="rId17" Type="http://schemas.microsoft.com/office/2007/relationships/hdphoto" Target="../media/hdphoto13.wdp"/><Relationship Id="rId25" Type="http://schemas.openxmlformats.org/officeDocument/2006/relationships/image" Target="../media/image71.png"/><Relationship Id="rId2" Type="http://schemas.openxmlformats.org/officeDocument/2006/relationships/notesSlide" Target="../notesSlides/notesSlide14.xml"/><Relationship Id="rId16" Type="http://schemas.openxmlformats.org/officeDocument/2006/relationships/image" Target="../media/image64.png"/><Relationship Id="rId20" Type="http://schemas.openxmlformats.org/officeDocument/2006/relationships/image" Target="../media/image66.png"/><Relationship Id="rId29"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59.png"/><Relationship Id="rId11" Type="http://schemas.microsoft.com/office/2007/relationships/hdphoto" Target="../media/hdphoto10.wdp"/><Relationship Id="rId24" Type="http://schemas.openxmlformats.org/officeDocument/2006/relationships/image" Target="../media/image70.png"/><Relationship Id="rId5" Type="http://schemas.microsoft.com/office/2007/relationships/hdphoto" Target="../media/hdphoto7.wdp"/><Relationship Id="rId15" Type="http://schemas.microsoft.com/office/2007/relationships/hdphoto" Target="../media/hdphoto12.wdp"/><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61.png"/><Relationship Id="rId19" Type="http://schemas.microsoft.com/office/2007/relationships/hdphoto" Target="../media/hdphoto14.wdp"/><Relationship Id="rId4" Type="http://schemas.openxmlformats.org/officeDocument/2006/relationships/image" Target="../media/image58.png"/><Relationship Id="rId9" Type="http://schemas.microsoft.com/office/2007/relationships/hdphoto" Target="../media/hdphoto9.wdp"/><Relationship Id="rId14" Type="http://schemas.openxmlformats.org/officeDocument/2006/relationships/image" Target="../media/image63.png"/><Relationship Id="rId22" Type="http://schemas.openxmlformats.org/officeDocument/2006/relationships/image" Target="../media/image68.png"/><Relationship Id="rId27"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21.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66.pn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105.tiff"/><Relationship Id="rId3" Type="http://schemas.openxmlformats.org/officeDocument/2006/relationships/image" Target="../media/image102.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animationlab.utah.edu/"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05.tif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1.tmp"/><Relationship Id="rId4" Type="http://schemas.openxmlformats.org/officeDocument/2006/relationships/image" Target="../media/image105.tiff"/></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2.tmp"/><Relationship Id="rId4" Type="http://schemas.openxmlformats.org/officeDocument/2006/relationships/image" Target="../media/image105.tiff"/></Relationships>
</file>

<file path=ppt/slides/_rels/slide2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18.tm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119.tmp"/><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28.pn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23.png"/><Relationship Id="rId15" Type="http://schemas.openxmlformats.org/officeDocument/2006/relationships/image" Target="../media/image129.jpeg"/><Relationship Id="rId10" Type="http://schemas.openxmlformats.org/officeDocument/2006/relationships/image" Target="../media/image126.png"/><Relationship Id="rId4" Type="http://schemas.openxmlformats.org/officeDocument/2006/relationships/image" Target="../media/image122.jpeg"/><Relationship Id="rId9" Type="http://schemas.openxmlformats.org/officeDocument/2006/relationships/image" Target="../media/image125.pn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68.pn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68.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hyperlink" Target="http://www.clinicaltrials.gov/" TargetMode="External"/><Relationship Id="rId5" Type="http://schemas.openxmlformats.org/officeDocument/2006/relationships/image" Target="../media/image138.png"/><Relationship Id="rId10" Type="http://schemas.openxmlformats.org/officeDocument/2006/relationships/hyperlink" Target="http://www.treatmentactiongroup.org/" TargetMode="External"/><Relationship Id="rId4" Type="http://schemas.openxmlformats.org/officeDocument/2006/relationships/image" Target="../media/image137.png"/><Relationship Id="rId9" Type="http://schemas.microsoft.com/office/2007/relationships/hdphoto" Target="../media/hdphoto19.wdp"/><Relationship Id="rId14" Type="http://schemas.openxmlformats.org/officeDocument/2006/relationships/image" Target="../media/image1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68.png"/><Relationship Id="rId4" Type="http://schemas.openxmlformats.org/officeDocument/2006/relationships/hyperlink" Target="https://animationlab.utah.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4.tmp"/><Relationship Id="rId5" Type="http://schemas.openxmlformats.org/officeDocument/2006/relationships/image" Target="../media/image129.jpe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6.tmp"/><Relationship Id="rId5" Type="http://schemas.openxmlformats.org/officeDocument/2006/relationships/image" Target="../media/image145.jpe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hyperlink" Target="https://animationlab.utah.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48.png"/><Relationship Id="rId7" Type="http://schemas.openxmlformats.org/officeDocument/2006/relationships/image" Target="../media/image1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animationlab.utah.edu/" TargetMode="External"/><Relationship Id="rId5" Type="http://schemas.openxmlformats.org/officeDocument/2006/relationships/image" Target="../media/image152.jpeg"/><Relationship Id="rId10" Type="http://schemas.openxmlformats.org/officeDocument/2006/relationships/image" Target="../media/image129.jpeg"/><Relationship Id="rId4" Type="http://schemas.openxmlformats.org/officeDocument/2006/relationships/image" Target="../media/image151.jpeg"/><Relationship Id="rId9" Type="http://schemas.openxmlformats.org/officeDocument/2006/relationships/image" Target="../media/image149.png"/></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29.jpeg"/><Relationship Id="rId5" Type="http://schemas.openxmlformats.org/officeDocument/2006/relationships/image" Target="../media/image156.png"/><Relationship Id="rId10" Type="http://schemas.openxmlformats.org/officeDocument/2006/relationships/image" Target="../media/image149.png"/><Relationship Id="rId4" Type="http://schemas.openxmlformats.org/officeDocument/2006/relationships/image" Target="../media/image155.png"/><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png"/><Relationship Id="rId7" Type="http://schemas.openxmlformats.org/officeDocument/2006/relationships/image" Target="../media/image16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62.png"/><Relationship Id="rId10" Type="http://schemas.openxmlformats.org/officeDocument/2006/relationships/image" Target="../media/image166.jpeg"/><Relationship Id="rId4" Type="http://schemas.openxmlformats.org/officeDocument/2006/relationships/image" Target="../media/image161.jpeg"/><Relationship Id="rId9" Type="http://schemas.openxmlformats.org/officeDocument/2006/relationships/image" Target="../media/image165.jpeg"/></Relationships>
</file>

<file path=ppt/slides/_rels/slide43.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72.png"/><Relationship Id="rId4" Type="http://schemas.openxmlformats.org/officeDocument/2006/relationships/image" Target="../media/image168.png"/></Relationships>
</file>

<file path=ppt/slides/_rels/slide44.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70.png"/><Relationship Id="rId7"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71.jpeg"/><Relationship Id="rId4" Type="http://schemas.openxmlformats.org/officeDocument/2006/relationships/hyperlink" Target="https://animationlab.utah.edu/"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29.jpeg"/><Relationship Id="rId4" Type="http://schemas.openxmlformats.org/officeDocument/2006/relationships/image" Target="../media/image174.png"/><Relationship Id="rId9" Type="http://schemas.openxmlformats.org/officeDocument/2006/relationships/image" Target="../media/image99.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2.png"/><Relationship Id="rId7" Type="http://schemas.openxmlformats.org/officeDocument/2006/relationships/image" Target="../media/image18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81.pn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85.png"/><Relationship Id="rId4" Type="http://schemas.openxmlformats.org/officeDocument/2006/relationships/image" Target="../media/image187.png"/></Relationships>
</file>

<file path=ppt/slides/_rels/slide51.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88.png"/><Relationship Id="rId7" Type="http://schemas.openxmlformats.org/officeDocument/2006/relationships/image" Target="../media/image190.png"/><Relationship Id="rId12" Type="http://schemas.openxmlformats.org/officeDocument/2006/relationships/image" Target="../media/image19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21.wdp"/><Relationship Id="rId11" Type="http://schemas.openxmlformats.org/officeDocument/2006/relationships/image" Target="../media/image185.png"/><Relationship Id="rId5" Type="http://schemas.openxmlformats.org/officeDocument/2006/relationships/image" Target="../media/image189.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191.png"/></Relationships>
</file>

<file path=ppt/slides/_rels/slide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94.jpeg"/></Relationships>
</file>

<file path=ppt/slides/_rels/slide5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85.png"/><Relationship Id="rId4" Type="http://schemas.openxmlformats.org/officeDocument/2006/relationships/image" Target="../media/image196.jfif"/></Relationships>
</file>

<file path=ppt/slides/_rels/slide54.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85.png"/><Relationship Id="rId7" Type="http://schemas.openxmlformats.org/officeDocument/2006/relationships/image" Target="../media/image200.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9.jpeg"/><Relationship Id="rId5" Type="http://schemas.openxmlformats.org/officeDocument/2006/relationships/image" Target="../media/image198.png"/><Relationship Id="rId10" Type="http://schemas.openxmlformats.org/officeDocument/2006/relationships/image" Target="../media/image80.png"/><Relationship Id="rId4" Type="http://schemas.openxmlformats.org/officeDocument/2006/relationships/image" Target="../media/image197.png"/><Relationship Id="rId9" Type="http://schemas.openxmlformats.org/officeDocument/2006/relationships/image" Target="../media/image202.jpeg"/></Relationships>
</file>

<file path=ppt/slides/_rels/slide5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205.png"/><Relationship Id="rId4" Type="http://schemas.openxmlformats.org/officeDocument/2006/relationships/image" Target="../media/image204.jpeg"/></Relationships>
</file>

<file path=ppt/slides/_rels/slide5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208.jpeg"/><Relationship Id="rId4" Type="http://schemas.openxmlformats.org/officeDocument/2006/relationships/image" Target="../media/image207.png"/></Relationships>
</file>

<file path=ppt/slides/_rels/slide5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209.png"/><Relationship Id="rId7"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211.jpeg"/><Relationship Id="rId4" Type="http://schemas.openxmlformats.org/officeDocument/2006/relationships/image" Target="../media/image2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12.tmp"/></Relationships>
</file>

<file path=ppt/slides/_rels/slide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13.tm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14.tmp"/><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6.png"/><Relationship Id="rId7"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2.wdp"/><Relationship Id="rId11" Type="http://schemas.microsoft.com/office/2007/relationships/hdphoto" Target="../media/hdphoto24.wdp"/><Relationship Id="rId5" Type="http://schemas.openxmlformats.org/officeDocument/2006/relationships/image" Target="../media/image6.png"/><Relationship Id="rId10" Type="http://schemas.openxmlformats.org/officeDocument/2006/relationships/image" Target="../media/image218.png"/><Relationship Id="rId4" Type="http://schemas.openxmlformats.org/officeDocument/2006/relationships/image" Target="../media/image7.png"/><Relationship Id="rId9" Type="http://schemas.openxmlformats.org/officeDocument/2006/relationships/image" Target="../media/image21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8.png"/><Relationship Id="rId18" Type="http://schemas.microsoft.com/office/2007/relationships/hdphoto" Target="../media/hdphoto27.wdp"/><Relationship Id="rId3" Type="http://schemas.openxmlformats.org/officeDocument/2006/relationships/image" Target="../media/image219.jpeg"/><Relationship Id="rId7" Type="http://schemas.openxmlformats.org/officeDocument/2006/relationships/image" Target="../media/image223.png"/><Relationship Id="rId12" Type="http://schemas.openxmlformats.org/officeDocument/2006/relationships/image" Target="../media/image227.png"/><Relationship Id="rId17" Type="http://schemas.openxmlformats.org/officeDocument/2006/relationships/image" Target="../media/image231.png"/><Relationship Id="rId2" Type="http://schemas.openxmlformats.org/officeDocument/2006/relationships/notesSlide" Target="../notesSlides/notesSlide65.xml"/><Relationship Id="rId16" Type="http://schemas.microsoft.com/office/2007/relationships/hdphoto" Target="../media/hdphoto26.wdp"/><Relationship Id="rId20"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6.png"/><Relationship Id="rId5" Type="http://schemas.openxmlformats.org/officeDocument/2006/relationships/image" Target="../media/image221.png"/><Relationship Id="rId15" Type="http://schemas.openxmlformats.org/officeDocument/2006/relationships/image" Target="../media/image230.png"/><Relationship Id="rId10" Type="http://schemas.openxmlformats.org/officeDocument/2006/relationships/image" Target="../media/image225.png"/><Relationship Id="rId19" Type="http://schemas.openxmlformats.org/officeDocument/2006/relationships/image" Target="../media/image232.png"/><Relationship Id="rId4" Type="http://schemas.openxmlformats.org/officeDocument/2006/relationships/image" Target="../media/image220.png"/><Relationship Id="rId9" Type="http://schemas.microsoft.com/office/2007/relationships/hdphoto" Target="../media/hdphoto25.wdp"/><Relationship Id="rId14" Type="http://schemas.openxmlformats.org/officeDocument/2006/relationships/image" Target="../media/image229.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svg"/><Relationship Id="rId9" Type="http://schemas.openxmlformats.org/officeDocument/2006/relationships/image" Target="../media/image24.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jfif"/><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471692" y="1870241"/>
            <a:ext cx="9144000" cy="2387600"/>
          </a:xfrm>
        </p:spPr>
        <p:txBody>
          <a:bodyPr>
            <a:normAutofit/>
          </a:bodyPr>
          <a:lstStyle/>
          <a:p>
            <a:r>
              <a:rPr lang="en-US" b="1" dirty="0">
                <a:solidFill>
                  <a:schemeClr val="bg1"/>
                </a:solidFill>
                <a:latin typeface="Gill Sans MT" panose="020B0502020104020203" pitchFamily="34" charset="77"/>
                <a:cs typeface="Calibri Light" panose="020F0302020204030204" pitchFamily="34" charset="0"/>
              </a:rPr>
              <a:t>HIV Cure-Related Research Strategies</a:t>
            </a:r>
            <a:endParaRPr lang="en-US" b="1" dirty="0">
              <a:solidFill>
                <a:schemeClr val="bg1"/>
              </a:solidFill>
              <a:latin typeface="Gill Sans MT" panose="020B0502020104020203" pitchFamily="34" charset="77"/>
            </a:endParaRPr>
          </a:p>
        </p:txBody>
      </p:sp>
      <p:grpSp>
        <p:nvGrpSpPr>
          <p:cNvPr id="24" name="Group 23">
            <a:extLst>
              <a:ext uri="{FF2B5EF4-FFF2-40B4-BE49-F238E27FC236}">
                <a16:creationId xmlns:a16="http://schemas.microsoft.com/office/drawing/2014/main" id="{ABFFB685-3A73-784D-804A-7EB079B57C88}"/>
              </a:ext>
            </a:extLst>
          </p:cNvPr>
          <p:cNvGrpSpPr/>
          <p:nvPr/>
        </p:nvGrpSpPr>
        <p:grpSpPr>
          <a:xfrm>
            <a:off x="9257004" y="1681873"/>
            <a:ext cx="1940067" cy="1736737"/>
            <a:chOff x="-2721708" y="989793"/>
            <a:chExt cx="1940067" cy="1736737"/>
          </a:xfrm>
        </p:grpSpPr>
        <p:pic>
          <p:nvPicPr>
            <p:cNvPr id="17" name="Picture 16">
              <a:extLst>
                <a:ext uri="{FF2B5EF4-FFF2-40B4-BE49-F238E27FC236}">
                  <a16:creationId xmlns:a16="http://schemas.microsoft.com/office/drawing/2014/main" id="{C79FE606-14BD-6C47-BF19-86E63FFF286E}"/>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721708" y="989793"/>
              <a:ext cx="1143000" cy="1092200"/>
            </a:xfrm>
            <a:prstGeom prst="rect">
              <a:avLst/>
            </a:prstGeom>
          </p:spPr>
        </p:pic>
        <p:grpSp>
          <p:nvGrpSpPr>
            <p:cNvPr id="23" name="Group 22">
              <a:extLst>
                <a:ext uri="{FF2B5EF4-FFF2-40B4-BE49-F238E27FC236}">
                  <a16:creationId xmlns:a16="http://schemas.microsoft.com/office/drawing/2014/main" id="{9945527B-29D9-E74F-AFEF-785DFDB6231F}"/>
                </a:ext>
              </a:extLst>
            </p:cNvPr>
            <p:cNvGrpSpPr/>
            <p:nvPr/>
          </p:nvGrpSpPr>
          <p:grpSpPr>
            <a:xfrm>
              <a:off x="-1997808" y="1043215"/>
              <a:ext cx="1216167" cy="1683315"/>
              <a:chOff x="-1997808" y="1043215"/>
              <a:chExt cx="1216167" cy="1683315"/>
            </a:xfrm>
          </p:grpSpPr>
          <p:pic>
            <p:nvPicPr>
              <p:cNvPr id="16" name="Picture 15">
                <a:extLst>
                  <a:ext uri="{FF2B5EF4-FFF2-40B4-BE49-F238E27FC236}">
                    <a16:creationId xmlns:a16="http://schemas.microsoft.com/office/drawing/2014/main" id="{B4F77C8E-5F54-DD4D-B2D2-28F530F8D6CC}"/>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24641" y="1634330"/>
                <a:ext cx="1143000" cy="1092200"/>
              </a:xfrm>
              <a:prstGeom prst="rect">
                <a:avLst/>
              </a:prstGeom>
            </p:spPr>
          </p:pic>
          <p:pic>
            <p:nvPicPr>
              <p:cNvPr id="20" name="Picture 19">
                <a:extLst>
                  <a:ext uri="{FF2B5EF4-FFF2-40B4-BE49-F238E27FC236}">
                    <a16:creationId xmlns:a16="http://schemas.microsoft.com/office/drawing/2014/main" id="{BFD7CFC0-9CBD-DC4F-8B4C-C7F4E29257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031017" y="1076424"/>
                <a:ext cx="1182230" cy="1115812"/>
              </a:xfrm>
              <a:prstGeom prst="rect">
                <a:avLst/>
              </a:prstGeom>
            </p:spPr>
          </p:pic>
        </p:grpSp>
      </p:grpSp>
      <p:grpSp>
        <p:nvGrpSpPr>
          <p:cNvPr id="29" name="Group 28">
            <a:extLst>
              <a:ext uri="{FF2B5EF4-FFF2-40B4-BE49-F238E27FC236}">
                <a16:creationId xmlns:a16="http://schemas.microsoft.com/office/drawing/2014/main" id="{DD9C929E-1D0F-634A-80D3-480DBF59A4F8}"/>
              </a:ext>
            </a:extLst>
          </p:cNvPr>
          <p:cNvGrpSpPr/>
          <p:nvPr/>
        </p:nvGrpSpPr>
        <p:grpSpPr>
          <a:xfrm>
            <a:off x="602437" y="1551682"/>
            <a:ext cx="1895199" cy="1768491"/>
            <a:chOff x="-2040384" y="-150522"/>
            <a:chExt cx="1895199" cy="1768491"/>
          </a:xfrm>
        </p:grpSpPr>
        <p:pic>
          <p:nvPicPr>
            <p:cNvPr id="28" name="Picture 27">
              <a:extLst>
                <a:ext uri="{FF2B5EF4-FFF2-40B4-BE49-F238E27FC236}">
                  <a16:creationId xmlns:a16="http://schemas.microsoft.com/office/drawing/2014/main" id="{47789993-AE82-AF4B-A7C7-69A2220A105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40384" y="525769"/>
              <a:ext cx="1143000" cy="1092200"/>
            </a:xfrm>
            <a:prstGeom prst="rect">
              <a:avLst/>
            </a:prstGeom>
          </p:spPr>
        </p:pic>
        <p:grpSp>
          <p:nvGrpSpPr>
            <p:cNvPr id="22" name="Group 21">
              <a:extLst>
                <a:ext uri="{FF2B5EF4-FFF2-40B4-BE49-F238E27FC236}">
                  <a16:creationId xmlns:a16="http://schemas.microsoft.com/office/drawing/2014/main" id="{4E419418-A8B8-6C46-BD21-5ACB0DD8BB28}"/>
                </a:ext>
              </a:extLst>
            </p:cNvPr>
            <p:cNvGrpSpPr/>
            <p:nvPr/>
          </p:nvGrpSpPr>
          <p:grpSpPr>
            <a:xfrm>
              <a:off x="-1949951" y="-150522"/>
              <a:ext cx="1804766" cy="1222391"/>
              <a:chOff x="-2634174" y="-130191"/>
              <a:chExt cx="1804766" cy="1222391"/>
            </a:xfrm>
          </p:grpSpPr>
          <p:pic>
            <p:nvPicPr>
              <p:cNvPr id="12" name="Picture 11">
                <a:extLst>
                  <a:ext uri="{FF2B5EF4-FFF2-40B4-BE49-F238E27FC236}">
                    <a16:creationId xmlns:a16="http://schemas.microsoft.com/office/drawing/2014/main" id="{2ADC4CF5-CD05-CB49-953B-D89141ACC2C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21" name="Picture 20">
                <a:extLst>
                  <a:ext uri="{FF2B5EF4-FFF2-40B4-BE49-F238E27FC236}">
                    <a16:creationId xmlns:a16="http://schemas.microsoft.com/office/drawing/2014/main" id="{09B7B89F-6C03-784F-A975-0652C53729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26" name="Picture 25">
            <a:extLst>
              <a:ext uri="{FF2B5EF4-FFF2-40B4-BE49-F238E27FC236}">
                <a16:creationId xmlns:a16="http://schemas.microsoft.com/office/drawing/2014/main" id="{F916CCA2-8560-EC48-B2CA-7063A5BC571C}"/>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20711342">
            <a:off x="8908970" y="4665765"/>
            <a:ext cx="1143000" cy="1092200"/>
          </a:xfrm>
          <a:prstGeom prst="rect">
            <a:avLst/>
          </a:prstGeom>
        </p:spPr>
      </p:pic>
      <p:pic>
        <p:nvPicPr>
          <p:cNvPr id="27" name="Picture 26">
            <a:extLst>
              <a:ext uri="{FF2B5EF4-FFF2-40B4-BE49-F238E27FC236}">
                <a16:creationId xmlns:a16="http://schemas.microsoft.com/office/drawing/2014/main" id="{2FDACD31-C80E-4147-8A07-EA3BE626D48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791152">
            <a:off x="1524000" y="4449761"/>
            <a:ext cx="1143000" cy="1092200"/>
          </a:xfrm>
          <a:prstGeom prst="rect">
            <a:avLst/>
          </a:prstGeom>
        </p:spPr>
      </p:pic>
      <p:pic>
        <p:nvPicPr>
          <p:cNvPr id="32" name="Picture 31">
            <a:extLst>
              <a:ext uri="{FF2B5EF4-FFF2-40B4-BE49-F238E27FC236}">
                <a16:creationId xmlns:a16="http://schemas.microsoft.com/office/drawing/2014/main" id="{58F4B74C-01FC-DE44-AA6A-E550E1BAB3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44364">
            <a:off x="9812727" y="3785226"/>
            <a:ext cx="1182230" cy="1115812"/>
          </a:xfrm>
          <a:prstGeom prst="rect">
            <a:avLst/>
          </a:prstGeom>
        </p:spPr>
      </p:pic>
      <p:pic>
        <p:nvPicPr>
          <p:cNvPr id="33" name="Picture 32">
            <a:extLst>
              <a:ext uri="{FF2B5EF4-FFF2-40B4-BE49-F238E27FC236}">
                <a16:creationId xmlns:a16="http://schemas.microsoft.com/office/drawing/2014/main" id="{FEA579A0-0C37-7B48-8C10-A6C8064297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609813">
            <a:off x="669583" y="3522519"/>
            <a:ext cx="1182230" cy="1115812"/>
          </a:xfrm>
          <a:prstGeom prst="rect">
            <a:avLst/>
          </a:prstGeom>
        </p:spPr>
      </p:pic>
    </p:spTree>
    <p:extLst>
      <p:ext uri="{BB962C8B-B14F-4D97-AF65-F5344CB8AC3E}">
        <p14:creationId xmlns:p14="http://schemas.microsoft.com/office/powerpoint/2010/main" val="25282658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B5170B-36BE-7440-93A5-0D9E539874AC}"/>
              </a:ext>
            </a:extLst>
          </p:cNvPr>
          <p:cNvSpPr>
            <a:spLocks noGrp="1"/>
          </p:cNvSpPr>
          <p:nvPr>
            <p:ph type="body" idx="1"/>
          </p:nvPr>
        </p:nvSpPr>
        <p:spPr>
          <a:xfrm>
            <a:off x="0" y="2553783"/>
            <a:ext cx="12192000" cy="3535867"/>
          </a:xfrm>
        </p:spPr>
        <p:txBody>
          <a:bodyPr/>
          <a:lstStyle/>
          <a:p>
            <a:endParaRPr lang="en-US"/>
          </a:p>
        </p:txBody>
      </p:sp>
      <p:sp>
        <p:nvSpPr>
          <p:cNvPr id="2" name="Title 1">
            <a:extLst>
              <a:ext uri="{FF2B5EF4-FFF2-40B4-BE49-F238E27FC236}">
                <a16:creationId xmlns:a16="http://schemas.microsoft.com/office/drawing/2014/main" id="{08EF6F12-E66D-A049-A2AC-040CA2F674BA}"/>
              </a:ext>
            </a:extLst>
          </p:cNvPr>
          <p:cNvSpPr>
            <a:spLocks noGrp="1"/>
          </p:cNvSpPr>
          <p:nvPr>
            <p:ph type="title"/>
          </p:nvPr>
        </p:nvSpPr>
        <p:spPr/>
        <p:txBody>
          <a:bodyPr/>
          <a:lstStyle/>
          <a:p>
            <a:r>
              <a:rPr lang="en-US" dirty="0">
                <a:cs typeface="Calibri Light" panose="020F0302020204030204" pitchFamily="34" charset="0"/>
              </a:rPr>
              <a:t> Research ‘dam’ analogy</a:t>
            </a:r>
            <a:endParaRPr lang="en-US" dirty="0"/>
          </a:p>
        </p:txBody>
      </p:sp>
      <p:grpSp>
        <p:nvGrpSpPr>
          <p:cNvPr id="4" name="Group 3">
            <a:extLst>
              <a:ext uri="{FF2B5EF4-FFF2-40B4-BE49-F238E27FC236}">
                <a16:creationId xmlns:a16="http://schemas.microsoft.com/office/drawing/2014/main" id="{5BA5E8F8-AAD3-CD45-B19D-9AC8C1B2992E}"/>
              </a:ext>
            </a:extLst>
          </p:cNvPr>
          <p:cNvGrpSpPr/>
          <p:nvPr/>
        </p:nvGrpSpPr>
        <p:grpSpPr>
          <a:xfrm rot="12759395">
            <a:off x="1535220" y="2302275"/>
            <a:ext cx="9426634" cy="3401494"/>
            <a:chOff x="-8469939" y="-257097"/>
            <a:chExt cx="9426634" cy="3401494"/>
          </a:xfrm>
        </p:grpSpPr>
        <p:pic>
          <p:nvPicPr>
            <p:cNvPr id="5" name="Picture 4">
              <a:extLst>
                <a:ext uri="{FF2B5EF4-FFF2-40B4-BE49-F238E27FC236}">
                  <a16:creationId xmlns:a16="http://schemas.microsoft.com/office/drawing/2014/main" id="{A4999C7A-AFEC-0949-AF2C-B07FE61B91E6}"/>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6634146">
              <a:off x="-8495339" y="2026797"/>
              <a:ext cx="1143000" cy="1092200"/>
            </a:xfrm>
            <a:prstGeom prst="rect">
              <a:avLst/>
            </a:prstGeom>
          </p:spPr>
        </p:pic>
        <p:grpSp>
          <p:nvGrpSpPr>
            <p:cNvPr id="6" name="Group 5">
              <a:extLst>
                <a:ext uri="{FF2B5EF4-FFF2-40B4-BE49-F238E27FC236}">
                  <a16:creationId xmlns:a16="http://schemas.microsoft.com/office/drawing/2014/main" id="{585CEB2C-5FB0-2440-9B6C-10BD250C43DE}"/>
                </a:ext>
              </a:extLst>
            </p:cNvPr>
            <p:cNvGrpSpPr/>
            <p:nvPr/>
          </p:nvGrpSpPr>
          <p:grpSpPr>
            <a:xfrm>
              <a:off x="-1398946" y="-257097"/>
              <a:ext cx="2355641" cy="1195873"/>
              <a:chOff x="-2083169" y="-236766"/>
              <a:chExt cx="2355641" cy="1195873"/>
            </a:xfrm>
          </p:grpSpPr>
          <p:pic>
            <p:nvPicPr>
              <p:cNvPr id="7" name="Picture 6">
                <a:extLst>
                  <a:ext uri="{FF2B5EF4-FFF2-40B4-BE49-F238E27FC236}">
                    <a16:creationId xmlns:a16="http://schemas.microsoft.com/office/drawing/2014/main" id="{32B2BFB3-1A18-C546-8F67-9EF8D5654E6A}"/>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8" name="Picture 7">
                <a:extLst>
                  <a:ext uri="{FF2B5EF4-FFF2-40B4-BE49-F238E27FC236}">
                    <a16:creationId xmlns:a16="http://schemas.microsoft.com/office/drawing/2014/main" id="{95092B07-DCFF-1F43-8E32-AF281B8F73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9" name="Picture 8">
            <a:extLst>
              <a:ext uri="{FF2B5EF4-FFF2-40B4-BE49-F238E27FC236}">
                <a16:creationId xmlns:a16="http://schemas.microsoft.com/office/drawing/2014/main" id="{EFFD766E-4EDA-9D40-8F2B-06C1EB0F2D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322601">
            <a:off x="9690399" y="2788079"/>
            <a:ext cx="1182230" cy="1115812"/>
          </a:xfrm>
          <a:prstGeom prst="rect">
            <a:avLst/>
          </a:prstGeom>
        </p:spPr>
      </p:pic>
    </p:spTree>
    <p:extLst>
      <p:ext uri="{BB962C8B-B14F-4D97-AF65-F5344CB8AC3E}">
        <p14:creationId xmlns:p14="http://schemas.microsoft.com/office/powerpoint/2010/main" val="81872897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D349-863E-894F-B1AF-7682529CD7D2}"/>
              </a:ext>
            </a:extLst>
          </p:cNvPr>
          <p:cNvSpPr>
            <a:spLocks noGrp="1"/>
          </p:cNvSpPr>
          <p:nvPr>
            <p:ph type="title"/>
          </p:nvPr>
        </p:nvSpPr>
        <p:spPr/>
        <p:txBody>
          <a:bodyPr>
            <a:normAutofit/>
          </a:bodyPr>
          <a:lstStyle/>
          <a:p>
            <a:r>
              <a:rPr lang="en-US" b="1" dirty="0">
                <a:latin typeface="Gill Sans MT" panose="020B0502020104020203" pitchFamily="34" charset="77"/>
                <a:cs typeface="Calibri Light" panose="020F0302020204030204" pitchFamily="34" charset="0"/>
              </a:rPr>
              <a:t>How Can We </a:t>
            </a:r>
            <a:r>
              <a:rPr lang="en-US" b="1" dirty="0">
                <a:solidFill>
                  <a:schemeClr val="accent2"/>
                </a:solidFill>
                <a:latin typeface="Gill Sans MT" panose="020B0502020104020203" pitchFamily="34" charset="77"/>
                <a:cs typeface="Calibri Light" panose="020F0302020204030204" pitchFamily="34" charset="0"/>
              </a:rPr>
              <a:t>Prevent HIV From Rebounding</a:t>
            </a:r>
            <a:r>
              <a:rPr lang="en-US" b="1" dirty="0">
                <a:solidFill>
                  <a:srgbClr val="6FC000"/>
                </a:solidFill>
                <a:latin typeface="Gill Sans MT" panose="020B0502020104020203" pitchFamily="34" charset="77"/>
                <a:cs typeface="Calibri Light" panose="020F0302020204030204" pitchFamily="34" charset="0"/>
              </a:rPr>
              <a:t> </a:t>
            </a:r>
            <a:r>
              <a:rPr lang="en-US" b="1" dirty="0">
                <a:latin typeface="Gill Sans MT" panose="020B0502020104020203" pitchFamily="34" charset="77"/>
                <a:cs typeface="Calibri Light" panose="020F0302020204030204" pitchFamily="34" charset="0"/>
              </a:rPr>
              <a:t>Off  Therapy? </a:t>
            </a:r>
            <a:endParaRPr lang="en-US" dirty="0">
              <a:latin typeface="Gill Sans MT" panose="020B0502020104020203" pitchFamily="34" charset="77"/>
            </a:endParaRPr>
          </a:p>
        </p:txBody>
      </p:sp>
      <p:pic>
        <p:nvPicPr>
          <p:cNvPr id="5" name="Picture 4">
            <a:extLst>
              <a:ext uri="{FF2B5EF4-FFF2-40B4-BE49-F238E27FC236}">
                <a16:creationId xmlns:a16="http://schemas.microsoft.com/office/drawing/2014/main" id="{C3F77AC8-89B9-E94D-9069-6BF9EE9FF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0065" y="274009"/>
            <a:ext cx="942031" cy="1257660"/>
          </a:xfrm>
          <a:prstGeom prst="rect">
            <a:avLst/>
          </a:prstGeom>
        </p:spPr>
      </p:pic>
      <p:sp>
        <p:nvSpPr>
          <p:cNvPr id="6" name="TextBox 5">
            <a:extLst>
              <a:ext uri="{FF2B5EF4-FFF2-40B4-BE49-F238E27FC236}">
                <a16:creationId xmlns:a16="http://schemas.microsoft.com/office/drawing/2014/main" id="{7805578A-7209-DB4F-9518-B165ADB305E5}"/>
              </a:ext>
            </a:extLst>
          </p:cNvPr>
          <p:cNvSpPr txBox="1"/>
          <p:nvPr/>
        </p:nvSpPr>
        <p:spPr>
          <a:xfrm>
            <a:off x="9965638" y="1548626"/>
            <a:ext cx="1527115" cy="276999"/>
          </a:xfrm>
          <a:prstGeom prst="rect">
            <a:avLst/>
          </a:prstGeom>
          <a:noFill/>
        </p:spPr>
        <p:txBody>
          <a:bodyPr wrap="square" rtlCol="0">
            <a:spAutoFit/>
          </a:bodyPr>
          <a:lstStyle/>
          <a:p>
            <a:pPr algn="ctr"/>
            <a:r>
              <a:rPr lang="en-US" sz="1200" b="1" dirty="0">
                <a:latin typeface="Gill Sans MT" panose="020B0502020104020203" pitchFamily="34" charset="77"/>
                <a:cs typeface="Calibri Light" panose="020F0302020204030204" pitchFamily="34" charset="0"/>
              </a:rPr>
              <a:t>R. Brad Jones</a:t>
            </a:r>
          </a:p>
        </p:txBody>
      </p:sp>
      <p:pic>
        <p:nvPicPr>
          <p:cNvPr id="7" name="Picture 6" descr="dam.tiff">
            <a:extLst>
              <a:ext uri="{FF2B5EF4-FFF2-40B4-BE49-F238E27FC236}">
                <a16:creationId xmlns:a16="http://schemas.microsoft.com/office/drawing/2014/main" id="{8234473C-987F-4949-90DE-667A602803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0114" y="1990873"/>
            <a:ext cx="6533659" cy="3665309"/>
          </a:xfrm>
          <a:prstGeom prst="rect">
            <a:avLst/>
          </a:prstGeom>
          <a:effectLst/>
        </p:spPr>
      </p:pic>
      <p:pic>
        <p:nvPicPr>
          <p:cNvPr id="8" name="Picture 7">
            <a:extLst>
              <a:ext uri="{FF2B5EF4-FFF2-40B4-BE49-F238E27FC236}">
                <a16:creationId xmlns:a16="http://schemas.microsoft.com/office/drawing/2014/main" id="{AA275908-BF12-1440-B380-9B1ACC3436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0475" y="4295254"/>
            <a:ext cx="285749" cy="304800"/>
          </a:xfrm>
          <a:prstGeom prst="rect">
            <a:avLst/>
          </a:prstGeom>
        </p:spPr>
      </p:pic>
      <p:pic>
        <p:nvPicPr>
          <p:cNvPr id="9" name="Picture 8">
            <a:extLst>
              <a:ext uri="{FF2B5EF4-FFF2-40B4-BE49-F238E27FC236}">
                <a16:creationId xmlns:a16="http://schemas.microsoft.com/office/drawing/2014/main" id="{B513CFA5-969A-4A4A-A08E-85F1228251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1307" y="4447654"/>
            <a:ext cx="285749" cy="304800"/>
          </a:xfrm>
          <a:prstGeom prst="rect">
            <a:avLst/>
          </a:prstGeom>
        </p:spPr>
      </p:pic>
      <p:pic>
        <p:nvPicPr>
          <p:cNvPr id="10" name="Picture 9">
            <a:extLst>
              <a:ext uri="{FF2B5EF4-FFF2-40B4-BE49-F238E27FC236}">
                <a16:creationId xmlns:a16="http://schemas.microsoft.com/office/drawing/2014/main" id="{C4D6B0CA-2CB0-A94F-9191-5DF7A46F62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215" y="4582716"/>
            <a:ext cx="285749" cy="304800"/>
          </a:xfrm>
          <a:prstGeom prst="rect">
            <a:avLst/>
          </a:prstGeom>
        </p:spPr>
      </p:pic>
      <p:pic>
        <p:nvPicPr>
          <p:cNvPr id="11" name="Picture 10">
            <a:extLst>
              <a:ext uri="{FF2B5EF4-FFF2-40B4-BE49-F238E27FC236}">
                <a16:creationId xmlns:a16="http://schemas.microsoft.com/office/drawing/2014/main" id="{494233C0-72FD-A646-9421-410C070EE3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4735" y="3990454"/>
            <a:ext cx="285749" cy="304800"/>
          </a:xfrm>
          <a:prstGeom prst="rect">
            <a:avLst/>
          </a:prstGeom>
        </p:spPr>
      </p:pic>
      <p:pic>
        <p:nvPicPr>
          <p:cNvPr id="12" name="Picture 11">
            <a:extLst>
              <a:ext uri="{FF2B5EF4-FFF2-40B4-BE49-F238E27FC236}">
                <a16:creationId xmlns:a16="http://schemas.microsoft.com/office/drawing/2014/main" id="{8E07F61E-4F9A-B44C-8B12-681153754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5559" y="4059292"/>
            <a:ext cx="285749" cy="304800"/>
          </a:xfrm>
          <a:prstGeom prst="rect">
            <a:avLst/>
          </a:prstGeom>
        </p:spPr>
      </p:pic>
      <p:pic>
        <p:nvPicPr>
          <p:cNvPr id="13" name="Picture 12">
            <a:extLst>
              <a:ext uri="{FF2B5EF4-FFF2-40B4-BE49-F238E27FC236}">
                <a16:creationId xmlns:a16="http://schemas.microsoft.com/office/drawing/2014/main" id="{E29C38D1-E50D-B146-8C8F-10867659DC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626" y="4752454"/>
            <a:ext cx="285749" cy="304800"/>
          </a:xfrm>
          <a:prstGeom prst="rect">
            <a:avLst/>
          </a:prstGeom>
        </p:spPr>
      </p:pic>
      <p:pic>
        <p:nvPicPr>
          <p:cNvPr id="14" name="Picture 13">
            <a:extLst>
              <a:ext uri="{FF2B5EF4-FFF2-40B4-BE49-F238E27FC236}">
                <a16:creationId xmlns:a16="http://schemas.microsoft.com/office/drawing/2014/main" id="{AF5AA8AD-0BAE-5C47-850E-B101B8DC91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5559" y="4752454"/>
            <a:ext cx="285749" cy="304800"/>
          </a:xfrm>
          <a:prstGeom prst="rect">
            <a:avLst/>
          </a:prstGeom>
        </p:spPr>
      </p:pic>
      <p:grpSp>
        <p:nvGrpSpPr>
          <p:cNvPr id="3" name="Group 2">
            <a:extLst>
              <a:ext uri="{FF2B5EF4-FFF2-40B4-BE49-F238E27FC236}">
                <a16:creationId xmlns:a16="http://schemas.microsoft.com/office/drawing/2014/main" id="{B5497913-FECA-1F49-A0BC-0D5C598BA4CC}"/>
              </a:ext>
            </a:extLst>
          </p:cNvPr>
          <p:cNvGrpSpPr/>
          <p:nvPr/>
        </p:nvGrpSpPr>
        <p:grpSpPr>
          <a:xfrm>
            <a:off x="361568" y="1874383"/>
            <a:ext cx="4987672" cy="1587189"/>
            <a:chOff x="361568" y="1874383"/>
            <a:chExt cx="4987672" cy="1587189"/>
          </a:xfrm>
        </p:grpSpPr>
        <p:pic>
          <p:nvPicPr>
            <p:cNvPr id="15" name="Picture 14" descr="bucket.tiff">
              <a:extLst>
                <a:ext uri="{FF2B5EF4-FFF2-40B4-BE49-F238E27FC236}">
                  <a16:creationId xmlns:a16="http://schemas.microsoft.com/office/drawing/2014/main" id="{87571E0F-8D6B-C545-8BD2-1B451075CF0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1568" y="1896847"/>
              <a:ext cx="1497987" cy="1564725"/>
            </a:xfrm>
            <a:prstGeom prst="rect">
              <a:avLst/>
            </a:prstGeom>
            <a:effectLst/>
          </p:spPr>
        </p:pic>
        <p:sp>
          <p:nvSpPr>
            <p:cNvPr id="16" name="TextBox 15">
              <a:extLst>
                <a:ext uri="{FF2B5EF4-FFF2-40B4-BE49-F238E27FC236}">
                  <a16:creationId xmlns:a16="http://schemas.microsoft.com/office/drawing/2014/main" id="{ABF40352-A6EF-AF4B-B89D-DAE536A72020}"/>
                </a:ext>
              </a:extLst>
            </p:cNvPr>
            <p:cNvSpPr txBox="1"/>
            <p:nvPr/>
          </p:nvSpPr>
          <p:spPr>
            <a:xfrm>
              <a:off x="1859555" y="1874383"/>
              <a:ext cx="3489685" cy="888705"/>
            </a:xfrm>
            <a:prstGeom prst="rect">
              <a:avLst/>
            </a:prstGeom>
            <a:noFill/>
          </p:spPr>
          <p:txBody>
            <a:bodyPr wrap="square" rtlCol="0">
              <a:spAutoFit/>
            </a:bodyPr>
            <a:lstStyle/>
            <a:p>
              <a:pPr marL="342891" indent="-342891">
                <a:buAutoNum type="arabicParenR"/>
              </a:pPr>
              <a:r>
                <a:rPr lang="en-US" sz="1725" b="1" dirty="0">
                  <a:latin typeface="Gill Sans MT" panose="020B0502020104020203" pitchFamily="34" charset="77"/>
                  <a:cs typeface="Calibri Light" panose="020F0302020204030204" pitchFamily="34" charset="0"/>
                </a:rPr>
                <a:t>Drain the HIV reservoir</a:t>
              </a:r>
            </a:p>
            <a:p>
              <a:r>
                <a:rPr lang="en-US" sz="1725" b="1" dirty="0">
                  <a:latin typeface="Gill Sans MT" panose="020B0502020104020203" pitchFamily="34" charset="77"/>
                  <a:cs typeface="Calibri Light" panose="020F0302020204030204" pitchFamily="34" charset="0"/>
                </a:rPr>
                <a:t>      Eliminate HIV-infected cells</a:t>
              </a:r>
            </a:p>
            <a:p>
              <a:r>
                <a:rPr lang="en-US" sz="1725" b="1" dirty="0">
                  <a:latin typeface="Gill Sans MT" panose="020B0502020104020203" pitchFamily="34" charset="77"/>
                  <a:cs typeface="Calibri Light" panose="020F0302020204030204" pitchFamily="34" charset="0"/>
                </a:rPr>
                <a:t> </a:t>
              </a:r>
              <a:r>
                <a:rPr lang="en-US" sz="1725" b="1" dirty="0">
                  <a:solidFill>
                    <a:srgbClr val="800000"/>
                  </a:solidFill>
                  <a:latin typeface="Gill Sans MT" panose="020B0502020104020203" pitchFamily="34" charset="77"/>
                  <a:cs typeface="Calibri Light" panose="020F0302020204030204" pitchFamily="34" charset="0"/>
                </a:rPr>
                <a:t>     </a:t>
              </a:r>
              <a:r>
                <a:rPr lang="en-US" sz="1725" b="1" dirty="0">
                  <a:solidFill>
                    <a:schemeClr val="accent2"/>
                  </a:solidFill>
                  <a:latin typeface="Gill Sans MT" panose="020B0502020104020203" pitchFamily="34" charset="77"/>
                  <a:cs typeface="Calibri Light" panose="020F0302020204030204" pitchFamily="34" charset="0"/>
                </a:rPr>
                <a:t>“Classic cure”</a:t>
              </a:r>
            </a:p>
          </p:txBody>
        </p:sp>
      </p:grpSp>
      <p:sp>
        <p:nvSpPr>
          <p:cNvPr id="18" name="TextBox 17">
            <a:extLst>
              <a:ext uri="{FF2B5EF4-FFF2-40B4-BE49-F238E27FC236}">
                <a16:creationId xmlns:a16="http://schemas.microsoft.com/office/drawing/2014/main" id="{F20A8527-51DE-C249-ACF7-B56D0D2A1E62}"/>
              </a:ext>
            </a:extLst>
          </p:cNvPr>
          <p:cNvSpPr txBox="1"/>
          <p:nvPr/>
        </p:nvSpPr>
        <p:spPr>
          <a:xfrm>
            <a:off x="1491094" y="3480763"/>
            <a:ext cx="1719381" cy="646331"/>
          </a:xfrm>
          <a:prstGeom prst="rect">
            <a:avLst/>
          </a:prstGeom>
          <a:noFill/>
        </p:spPr>
        <p:txBody>
          <a:bodyPr wrap="none" rtlCol="0">
            <a:spAutoFit/>
          </a:bodyPr>
          <a:lstStyle/>
          <a:p>
            <a:pPr algn="r"/>
            <a:r>
              <a:rPr lang="en-US" b="1" dirty="0">
                <a:latin typeface="Gill Sans MT" panose="020B0502020104020203" pitchFamily="34" charset="77"/>
                <a:cs typeface="Calibri Light" panose="020F0302020204030204" pitchFamily="34" charset="0"/>
              </a:rPr>
              <a:t>HIV Reservoir</a:t>
            </a:r>
          </a:p>
          <a:p>
            <a:pPr algn="r"/>
            <a:r>
              <a:rPr lang="en-US" b="1" dirty="0">
                <a:latin typeface="Gill Sans MT" panose="020B0502020104020203" pitchFamily="34" charset="77"/>
                <a:cs typeface="Calibri Light" panose="020F0302020204030204" pitchFamily="34" charset="0"/>
              </a:rPr>
              <a:t>(in a person)</a:t>
            </a:r>
          </a:p>
        </p:txBody>
      </p:sp>
      <p:pic>
        <p:nvPicPr>
          <p:cNvPr id="19" name="Picture 18" descr="crop.tiff">
            <a:extLst>
              <a:ext uri="{FF2B5EF4-FFF2-40B4-BE49-F238E27FC236}">
                <a16:creationId xmlns:a16="http://schemas.microsoft.com/office/drawing/2014/main" id="{C8AA1822-2779-DA4B-8AEF-2B10A0A88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55471" y="2763088"/>
            <a:ext cx="1938197" cy="1698007"/>
          </a:xfrm>
          <a:prstGeom prst="rect">
            <a:avLst/>
          </a:prstGeom>
          <a:effectLst/>
        </p:spPr>
      </p:pic>
      <p:sp>
        <p:nvSpPr>
          <p:cNvPr id="20" name="TextBox 19">
            <a:extLst>
              <a:ext uri="{FF2B5EF4-FFF2-40B4-BE49-F238E27FC236}">
                <a16:creationId xmlns:a16="http://schemas.microsoft.com/office/drawing/2014/main" id="{B5DCB3E2-4AE6-2845-9055-7734282E76E0}"/>
              </a:ext>
            </a:extLst>
          </p:cNvPr>
          <p:cNvSpPr txBox="1"/>
          <p:nvPr/>
        </p:nvSpPr>
        <p:spPr>
          <a:xfrm>
            <a:off x="4267200" y="6299907"/>
            <a:ext cx="7086600" cy="400110"/>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Jones RB. The Newest Science in Cure and Vaccine.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Plenary Presentation Main IAS 2018 Conference. </a:t>
            </a:r>
          </a:p>
        </p:txBody>
      </p:sp>
      <p:grpSp>
        <p:nvGrpSpPr>
          <p:cNvPr id="23" name="Group 22">
            <a:extLst>
              <a:ext uri="{FF2B5EF4-FFF2-40B4-BE49-F238E27FC236}">
                <a16:creationId xmlns:a16="http://schemas.microsoft.com/office/drawing/2014/main" id="{BA239354-0AB8-1149-82EC-FE939E048273}"/>
              </a:ext>
            </a:extLst>
          </p:cNvPr>
          <p:cNvGrpSpPr/>
          <p:nvPr/>
        </p:nvGrpSpPr>
        <p:grpSpPr>
          <a:xfrm>
            <a:off x="6737731" y="2141373"/>
            <a:ext cx="4673202" cy="3447660"/>
            <a:chOff x="6737731" y="2141373"/>
            <a:chExt cx="4673202" cy="3447660"/>
          </a:xfrm>
        </p:grpSpPr>
        <p:sp>
          <p:nvSpPr>
            <p:cNvPr id="17" name="TextBox 16">
              <a:extLst>
                <a:ext uri="{FF2B5EF4-FFF2-40B4-BE49-F238E27FC236}">
                  <a16:creationId xmlns:a16="http://schemas.microsoft.com/office/drawing/2014/main" id="{94374E8F-8CFB-E74C-ACF6-A89FE5AA3027}"/>
                </a:ext>
              </a:extLst>
            </p:cNvPr>
            <p:cNvSpPr txBox="1"/>
            <p:nvPr/>
          </p:nvSpPr>
          <p:spPr>
            <a:xfrm>
              <a:off x="6737731" y="2141373"/>
              <a:ext cx="4673202" cy="888705"/>
            </a:xfrm>
            <a:prstGeom prst="rect">
              <a:avLst/>
            </a:prstGeom>
            <a:noFill/>
          </p:spPr>
          <p:txBody>
            <a:bodyPr wrap="none" rtlCol="0">
              <a:spAutoFit/>
            </a:bodyPr>
            <a:lstStyle/>
            <a:p>
              <a:r>
                <a:rPr lang="en-US" sz="1725" b="1" dirty="0">
                  <a:latin typeface="Gill Sans MT" panose="020B0502020104020203" pitchFamily="34" charset="77"/>
                </a:rPr>
                <a:t>2</a:t>
              </a:r>
              <a:r>
                <a:rPr lang="en-US" sz="1725" b="1" dirty="0">
                  <a:latin typeface="Gill Sans MT" panose="020B0502020104020203" pitchFamily="34" charset="77"/>
                  <a:cs typeface="Calibri Light" panose="020F0302020204030204" pitchFamily="34" charset="0"/>
                </a:rPr>
                <a:t>) Reinforce the dam</a:t>
              </a:r>
            </a:p>
            <a:p>
              <a:r>
                <a:rPr lang="en-US" sz="1725" b="1" dirty="0">
                  <a:latin typeface="Gill Sans MT" panose="020B0502020104020203" pitchFamily="34" charset="77"/>
                  <a:cs typeface="Calibri Light" panose="020F0302020204030204" pitchFamily="34" charset="0"/>
                </a:rPr>
                <a:t>    Boost the immune response to HIV</a:t>
              </a:r>
            </a:p>
            <a:p>
              <a:r>
                <a:rPr lang="en-US" sz="1725" b="1" dirty="0">
                  <a:solidFill>
                    <a:schemeClr val="accent2"/>
                  </a:solidFill>
                  <a:latin typeface="Gill Sans MT" panose="020B0502020104020203" pitchFamily="34" charset="77"/>
                  <a:cs typeface="Calibri Light" panose="020F0302020204030204" pitchFamily="34" charset="0"/>
                </a:rPr>
                <a:t>   “</a:t>
              </a:r>
              <a:r>
                <a:rPr lang="en-US" sz="1725" b="1" dirty="0" err="1">
                  <a:solidFill>
                    <a:schemeClr val="accent2"/>
                  </a:solidFill>
                  <a:latin typeface="Gill Sans MT" panose="020B0502020104020203" pitchFamily="34" charset="77"/>
                  <a:cs typeface="Calibri Light" panose="020F0302020204030204" pitchFamily="34" charset="0"/>
                </a:rPr>
                <a:t>Virologic</a:t>
              </a:r>
              <a:r>
                <a:rPr lang="en-US" sz="1725" b="1" dirty="0">
                  <a:solidFill>
                    <a:schemeClr val="accent2"/>
                  </a:solidFill>
                  <a:latin typeface="Gill Sans MT" panose="020B0502020104020203" pitchFamily="34" charset="77"/>
                  <a:cs typeface="Calibri Light" panose="020F0302020204030204" pitchFamily="34" charset="0"/>
                </a:rPr>
                <a:t> suppression off ART/remission”</a:t>
              </a:r>
            </a:p>
          </p:txBody>
        </p:sp>
        <p:pic>
          <p:nvPicPr>
            <p:cNvPr id="22" name="Picture 21">
              <a:extLst>
                <a:ext uri="{FF2B5EF4-FFF2-40B4-BE49-F238E27FC236}">
                  <a16:creationId xmlns:a16="http://schemas.microsoft.com/office/drawing/2014/main" id="{5784FD5B-39F1-F24D-BD5C-258722770B46}"/>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8000823" y="3180578"/>
              <a:ext cx="3211273" cy="2408455"/>
            </a:xfrm>
            <a:prstGeom prst="rect">
              <a:avLst/>
            </a:prstGeom>
          </p:spPr>
        </p:pic>
      </p:grpSp>
      <p:pic>
        <p:nvPicPr>
          <p:cNvPr id="24" name="Picture 23" descr="bucket.tiff">
            <a:extLst>
              <a:ext uri="{FF2B5EF4-FFF2-40B4-BE49-F238E27FC236}">
                <a16:creationId xmlns:a16="http://schemas.microsoft.com/office/drawing/2014/main" id="{98B543AB-B264-A64E-AA89-B5450C274C9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42907" y="7050716"/>
            <a:ext cx="1497987" cy="1564725"/>
          </a:xfrm>
          <a:prstGeom prst="rect">
            <a:avLst/>
          </a:prstGeom>
          <a:effectLst/>
        </p:spPr>
      </p:pic>
    </p:spTree>
    <p:extLst>
      <p:ext uri="{BB962C8B-B14F-4D97-AF65-F5344CB8AC3E}">
        <p14:creationId xmlns:p14="http://schemas.microsoft.com/office/powerpoint/2010/main" val="129994985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5794-2C68-8840-8375-45031E939D8C}"/>
              </a:ext>
            </a:extLst>
          </p:cNvPr>
          <p:cNvSpPr>
            <a:spLocks noGrp="1"/>
          </p:cNvSpPr>
          <p:nvPr>
            <p:ph type="title"/>
          </p:nvPr>
        </p:nvSpPr>
        <p:spPr/>
        <p:txBody>
          <a:bodyPr/>
          <a:lstStyle/>
          <a:p>
            <a:r>
              <a:rPr lang="en-US" b="1" dirty="0">
                <a:latin typeface="Gill Sans MT" panose="020B0502020104020203" pitchFamily="34" charset="77"/>
                <a:cs typeface="Calibri Light" panose="020F0302020204030204" pitchFamily="34" charset="0"/>
              </a:rPr>
              <a:t>Strategies Towards HIV Cure</a:t>
            </a:r>
            <a:endParaRPr lang="en-US" dirty="0">
              <a:latin typeface="Gill Sans MT" panose="020B0502020104020203" pitchFamily="34" charset="77"/>
            </a:endParaRPr>
          </a:p>
        </p:txBody>
      </p:sp>
      <p:grpSp>
        <p:nvGrpSpPr>
          <p:cNvPr id="3" name="Group 2">
            <a:extLst>
              <a:ext uri="{FF2B5EF4-FFF2-40B4-BE49-F238E27FC236}">
                <a16:creationId xmlns:a16="http://schemas.microsoft.com/office/drawing/2014/main" id="{9F9121CE-83F3-7C45-8ACF-D6B81DACBFBD}"/>
              </a:ext>
            </a:extLst>
          </p:cNvPr>
          <p:cNvGrpSpPr/>
          <p:nvPr/>
        </p:nvGrpSpPr>
        <p:grpSpPr>
          <a:xfrm>
            <a:off x="1880534" y="1716023"/>
            <a:ext cx="8085105" cy="830997"/>
            <a:chOff x="1880534" y="1716023"/>
            <a:chExt cx="8085105" cy="830997"/>
          </a:xfrm>
        </p:grpSpPr>
        <p:sp>
          <p:nvSpPr>
            <p:cNvPr id="6" name="TextBox 5">
              <a:extLst>
                <a:ext uri="{FF2B5EF4-FFF2-40B4-BE49-F238E27FC236}">
                  <a16:creationId xmlns:a16="http://schemas.microsoft.com/office/drawing/2014/main" id="{718D834B-9760-9C48-93E0-073158503DA9}"/>
                </a:ext>
              </a:extLst>
            </p:cNvPr>
            <p:cNvSpPr txBox="1"/>
            <p:nvPr/>
          </p:nvSpPr>
          <p:spPr>
            <a:xfrm>
              <a:off x="2718151" y="1716023"/>
              <a:ext cx="7247488" cy="830997"/>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Latency reversal</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reactivate latent HIV </a:t>
              </a:r>
              <a:r>
                <a:rPr lang="en-US" sz="2400" dirty="0">
                  <a:latin typeface="Gill Sans MT" panose="020B0502020104020203" pitchFamily="34" charset="77"/>
                  <a:cs typeface="Calibri Light" panose="020F0302020204030204" pitchFamily="34" charset="0"/>
                </a:rPr>
                <a:t>with drugs and kill with immune system </a:t>
              </a:r>
            </a:p>
          </p:txBody>
        </p:sp>
        <p:pic>
          <p:nvPicPr>
            <p:cNvPr id="9" name="Picture 8" descr="bucket.tiff">
              <a:extLst>
                <a:ext uri="{FF2B5EF4-FFF2-40B4-BE49-F238E27FC236}">
                  <a16:creationId xmlns:a16="http://schemas.microsoft.com/office/drawing/2014/main" id="{560C4FD1-4917-2C4F-B977-04E9E6C5E5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534" y="1778637"/>
              <a:ext cx="578999" cy="604796"/>
            </a:xfrm>
            <a:prstGeom prst="rect">
              <a:avLst/>
            </a:prstGeom>
            <a:effectLst/>
          </p:spPr>
        </p:pic>
      </p:grpSp>
      <p:grpSp>
        <p:nvGrpSpPr>
          <p:cNvPr id="4" name="Group 3">
            <a:extLst>
              <a:ext uri="{FF2B5EF4-FFF2-40B4-BE49-F238E27FC236}">
                <a16:creationId xmlns:a16="http://schemas.microsoft.com/office/drawing/2014/main" id="{A4B1B588-F29A-B14F-8C11-295C5C5D75B0}"/>
              </a:ext>
            </a:extLst>
          </p:cNvPr>
          <p:cNvGrpSpPr/>
          <p:nvPr/>
        </p:nvGrpSpPr>
        <p:grpSpPr>
          <a:xfrm>
            <a:off x="1880535" y="2669034"/>
            <a:ext cx="6153109" cy="604796"/>
            <a:chOff x="1880535" y="2669034"/>
            <a:chExt cx="6153109" cy="604796"/>
          </a:xfrm>
        </p:grpSpPr>
        <p:sp>
          <p:nvSpPr>
            <p:cNvPr id="7" name="TextBox 6">
              <a:extLst>
                <a:ext uri="{FF2B5EF4-FFF2-40B4-BE49-F238E27FC236}">
                  <a16:creationId xmlns:a16="http://schemas.microsoft.com/office/drawing/2014/main" id="{CE54F010-6FAF-A740-A3DF-7288123AFE5D}"/>
                </a:ext>
              </a:extLst>
            </p:cNvPr>
            <p:cNvSpPr txBox="1"/>
            <p:nvPr/>
          </p:nvSpPr>
          <p:spPr>
            <a:xfrm>
              <a:off x="2686731" y="2735102"/>
              <a:ext cx="5346913" cy="461665"/>
            </a:xfrm>
            <a:prstGeom prst="rect">
              <a:avLst/>
            </a:prstGeom>
            <a:noFill/>
          </p:spPr>
          <p:txBody>
            <a:bodyPr wrap="none" rtlCol="0">
              <a:spAutoFit/>
            </a:bodyPr>
            <a:lstStyle/>
            <a:p>
              <a:r>
                <a:rPr lang="en-US" sz="2400" dirty="0">
                  <a:latin typeface="Gill Sans MT" panose="020B0502020104020203" pitchFamily="34" charset="77"/>
                  <a:cs typeface="Calibri Light" panose="020F0302020204030204" pitchFamily="34" charset="0"/>
                </a:rPr>
                <a:t>Gene therapy to </a:t>
              </a:r>
              <a:r>
                <a:rPr lang="en-US" sz="2400" b="1" dirty="0">
                  <a:solidFill>
                    <a:schemeClr val="accent2"/>
                  </a:solidFill>
                  <a:latin typeface="Gill Sans MT" panose="020B0502020104020203" pitchFamily="34" charset="77"/>
                  <a:cs typeface="Calibri Light" panose="020F0302020204030204" pitchFamily="34" charset="0"/>
                </a:rPr>
                <a:t>delete HIV </a:t>
              </a:r>
              <a:r>
                <a:rPr lang="en-US" sz="2400" dirty="0">
                  <a:latin typeface="Gill Sans MT" panose="020B0502020104020203" pitchFamily="34" charset="77"/>
                  <a:cs typeface="Calibri Light" panose="020F0302020204030204" pitchFamily="34" charset="0"/>
                </a:rPr>
                <a:t>out of cells</a:t>
              </a:r>
            </a:p>
          </p:txBody>
        </p:sp>
        <p:pic>
          <p:nvPicPr>
            <p:cNvPr id="11" name="Picture 10" descr="bucket.tiff">
              <a:extLst>
                <a:ext uri="{FF2B5EF4-FFF2-40B4-BE49-F238E27FC236}">
                  <a16:creationId xmlns:a16="http://schemas.microsoft.com/office/drawing/2014/main" id="{25989C29-497A-1246-B072-66275AC09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535" y="2669034"/>
              <a:ext cx="578999" cy="604796"/>
            </a:xfrm>
            <a:prstGeom prst="rect">
              <a:avLst/>
            </a:prstGeom>
            <a:effectLst/>
          </p:spPr>
        </p:pic>
      </p:grpSp>
      <p:pic>
        <p:nvPicPr>
          <p:cNvPr id="13" name="Picture 12" descr="crop.tiff">
            <a:extLst>
              <a:ext uri="{FF2B5EF4-FFF2-40B4-BE49-F238E27FC236}">
                <a16:creationId xmlns:a16="http://schemas.microsoft.com/office/drawing/2014/main" id="{AEE57F3C-8561-8B49-9AB3-7C18DDA62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483" y="3297686"/>
            <a:ext cx="728448" cy="638175"/>
          </a:xfrm>
          <a:prstGeom prst="rect">
            <a:avLst/>
          </a:prstGeom>
          <a:effectLst/>
        </p:spPr>
      </p:pic>
      <p:pic>
        <p:nvPicPr>
          <p:cNvPr id="14" name="Picture 13" descr="crop.tiff">
            <a:extLst>
              <a:ext uri="{FF2B5EF4-FFF2-40B4-BE49-F238E27FC236}">
                <a16:creationId xmlns:a16="http://schemas.microsoft.com/office/drawing/2014/main" id="{A5BA3DD8-E1DE-1748-B983-EC4BD52E95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397" y="4586177"/>
            <a:ext cx="757325" cy="663473"/>
          </a:xfrm>
          <a:prstGeom prst="rect">
            <a:avLst/>
          </a:prstGeom>
          <a:effectLst/>
        </p:spPr>
      </p:pic>
      <p:sp>
        <p:nvSpPr>
          <p:cNvPr id="15" name="TextBox 14">
            <a:extLst>
              <a:ext uri="{FF2B5EF4-FFF2-40B4-BE49-F238E27FC236}">
                <a16:creationId xmlns:a16="http://schemas.microsoft.com/office/drawing/2014/main" id="{A3274854-9380-AD44-B4AA-B17FD9DAC64B}"/>
              </a:ext>
            </a:extLst>
          </p:cNvPr>
          <p:cNvSpPr txBox="1"/>
          <p:nvPr/>
        </p:nvSpPr>
        <p:spPr>
          <a:xfrm>
            <a:off x="4097567" y="6398835"/>
            <a:ext cx="7086600" cy="400110"/>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Jones RB. The Newest Science in Cure and Vaccine.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Plenary Presentation Main IAS 2018 Conference. </a:t>
            </a:r>
          </a:p>
        </p:txBody>
      </p:sp>
      <p:pic>
        <p:nvPicPr>
          <p:cNvPr id="16" name="Picture 15">
            <a:extLst>
              <a:ext uri="{FF2B5EF4-FFF2-40B4-BE49-F238E27FC236}">
                <a16:creationId xmlns:a16="http://schemas.microsoft.com/office/drawing/2014/main" id="{4AD1C465-918C-104F-AC42-ABA06563F5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5145" y="5755322"/>
            <a:ext cx="684819" cy="643513"/>
          </a:xfrm>
          <a:prstGeom prst="rect">
            <a:avLst/>
          </a:prstGeom>
          <a:effectLst/>
        </p:spPr>
      </p:pic>
      <p:pic>
        <p:nvPicPr>
          <p:cNvPr id="18" name="Picture 17">
            <a:extLst>
              <a:ext uri="{FF2B5EF4-FFF2-40B4-BE49-F238E27FC236}">
                <a16:creationId xmlns:a16="http://schemas.microsoft.com/office/drawing/2014/main" id="{8BA8B1E8-8DD8-0A48-86EC-7D60BD4909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70065" y="274009"/>
            <a:ext cx="942031" cy="1257660"/>
          </a:xfrm>
          <a:prstGeom prst="rect">
            <a:avLst/>
          </a:prstGeom>
        </p:spPr>
      </p:pic>
      <p:sp>
        <p:nvSpPr>
          <p:cNvPr id="19" name="TextBox 18">
            <a:extLst>
              <a:ext uri="{FF2B5EF4-FFF2-40B4-BE49-F238E27FC236}">
                <a16:creationId xmlns:a16="http://schemas.microsoft.com/office/drawing/2014/main" id="{CA14855E-BCDB-CF45-B337-A3DDC6FCEF5E}"/>
              </a:ext>
            </a:extLst>
          </p:cNvPr>
          <p:cNvSpPr txBox="1"/>
          <p:nvPr/>
        </p:nvSpPr>
        <p:spPr>
          <a:xfrm>
            <a:off x="9965638" y="1548626"/>
            <a:ext cx="1527115" cy="276999"/>
          </a:xfrm>
          <a:prstGeom prst="rect">
            <a:avLst/>
          </a:prstGeom>
          <a:noFill/>
        </p:spPr>
        <p:txBody>
          <a:bodyPr wrap="square" rtlCol="0">
            <a:spAutoFit/>
          </a:bodyPr>
          <a:lstStyle/>
          <a:p>
            <a:pPr algn="ctr"/>
            <a:r>
              <a:rPr lang="en-US" sz="1200" b="1" dirty="0">
                <a:latin typeface="Gill Sans MT" panose="020B0502020104020203" pitchFamily="34" charset="77"/>
                <a:cs typeface="Calibri Light" panose="020F0302020204030204" pitchFamily="34" charset="0"/>
              </a:rPr>
              <a:t>R. Brad Jones</a:t>
            </a:r>
          </a:p>
        </p:txBody>
      </p:sp>
      <p:grpSp>
        <p:nvGrpSpPr>
          <p:cNvPr id="25" name="Group 24">
            <a:extLst>
              <a:ext uri="{FF2B5EF4-FFF2-40B4-BE49-F238E27FC236}">
                <a16:creationId xmlns:a16="http://schemas.microsoft.com/office/drawing/2014/main" id="{A368A2AB-A5B5-A44E-BE88-0B93BCED20C4}"/>
              </a:ext>
            </a:extLst>
          </p:cNvPr>
          <p:cNvGrpSpPr/>
          <p:nvPr/>
        </p:nvGrpSpPr>
        <p:grpSpPr>
          <a:xfrm>
            <a:off x="1479272" y="4319782"/>
            <a:ext cx="7962792" cy="1003422"/>
            <a:chOff x="1479272" y="4319782"/>
            <a:chExt cx="7962792" cy="1003422"/>
          </a:xfrm>
        </p:grpSpPr>
        <p:sp>
          <p:nvSpPr>
            <p:cNvPr id="10" name="TextBox 9">
              <a:extLst>
                <a:ext uri="{FF2B5EF4-FFF2-40B4-BE49-F238E27FC236}">
                  <a16:creationId xmlns:a16="http://schemas.microsoft.com/office/drawing/2014/main" id="{E5D6C3BF-FB77-F743-AEA9-8F100A602F87}"/>
                </a:ext>
              </a:extLst>
            </p:cNvPr>
            <p:cNvSpPr txBox="1"/>
            <p:nvPr/>
          </p:nvSpPr>
          <p:spPr>
            <a:xfrm>
              <a:off x="2771553" y="4418653"/>
              <a:ext cx="6670511" cy="830997"/>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Vaccines / Immunotherapies </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enhance immune responses </a:t>
              </a:r>
              <a:r>
                <a:rPr lang="en-US" sz="2400" dirty="0">
                  <a:latin typeface="Gill Sans MT" panose="020B0502020104020203" pitchFamily="34" charset="77"/>
                  <a:cs typeface="Calibri Light" panose="020F0302020204030204" pitchFamily="34" charset="0"/>
                </a:rPr>
                <a:t>to control virus</a:t>
              </a:r>
            </a:p>
          </p:txBody>
        </p:sp>
        <p:pic>
          <p:nvPicPr>
            <p:cNvPr id="23" name="Picture 22">
              <a:extLst>
                <a:ext uri="{FF2B5EF4-FFF2-40B4-BE49-F238E27FC236}">
                  <a16:creationId xmlns:a16="http://schemas.microsoft.com/office/drawing/2014/main" id="{7D07BA9D-FA60-9B4D-9F6F-CC66F24D1F51}"/>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479272" y="4319782"/>
              <a:ext cx="1337896" cy="1003422"/>
            </a:xfrm>
            <a:prstGeom prst="rect">
              <a:avLst/>
            </a:prstGeom>
          </p:spPr>
        </p:pic>
      </p:grpSp>
      <p:grpSp>
        <p:nvGrpSpPr>
          <p:cNvPr id="17" name="Group 16">
            <a:extLst>
              <a:ext uri="{FF2B5EF4-FFF2-40B4-BE49-F238E27FC236}">
                <a16:creationId xmlns:a16="http://schemas.microsoft.com/office/drawing/2014/main" id="{90677B68-7446-DF43-BAD3-1DFA45C1E092}"/>
              </a:ext>
            </a:extLst>
          </p:cNvPr>
          <p:cNvGrpSpPr/>
          <p:nvPr/>
        </p:nvGrpSpPr>
        <p:grpSpPr>
          <a:xfrm>
            <a:off x="1501084" y="3306776"/>
            <a:ext cx="7196267" cy="1003422"/>
            <a:chOff x="1501084" y="3306776"/>
            <a:chExt cx="7196267" cy="1003422"/>
          </a:xfrm>
        </p:grpSpPr>
        <p:sp>
          <p:nvSpPr>
            <p:cNvPr id="12" name="TextBox 11">
              <a:extLst>
                <a:ext uri="{FF2B5EF4-FFF2-40B4-BE49-F238E27FC236}">
                  <a16:creationId xmlns:a16="http://schemas.microsoft.com/office/drawing/2014/main" id="{A5C0D565-4CD0-8844-B327-C22897C83D4B}"/>
                </a:ext>
              </a:extLst>
            </p:cNvPr>
            <p:cNvSpPr txBox="1"/>
            <p:nvPr/>
          </p:nvSpPr>
          <p:spPr>
            <a:xfrm>
              <a:off x="2718150" y="3511621"/>
              <a:ext cx="5979201" cy="461665"/>
            </a:xfrm>
            <a:prstGeom prst="rect">
              <a:avLst/>
            </a:prstGeom>
            <a:noFill/>
          </p:spPr>
          <p:txBody>
            <a:bodyPr wrap="none" rtlCol="0">
              <a:spAutoFit/>
            </a:bodyPr>
            <a:lstStyle/>
            <a:p>
              <a:r>
                <a:rPr lang="en-US" sz="2400" dirty="0">
                  <a:latin typeface="Gill Sans MT" panose="020B0502020104020203" pitchFamily="34" charset="77"/>
                  <a:cs typeface="Calibri Light" panose="020F0302020204030204" pitchFamily="34" charset="0"/>
                </a:rPr>
                <a:t>Gene therapy to make cells </a:t>
              </a:r>
              <a:r>
                <a:rPr lang="en-US" sz="2400" b="1" dirty="0">
                  <a:solidFill>
                    <a:schemeClr val="accent2"/>
                  </a:solidFill>
                  <a:latin typeface="Gill Sans MT" panose="020B0502020104020203" pitchFamily="34" charset="77"/>
                  <a:cs typeface="Calibri Light" panose="020F0302020204030204" pitchFamily="34" charset="0"/>
                </a:rPr>
                <a:t>resistant to HIV</a:t>
              </a:r>
            </a:p>
          </p:txBody>
        </p:sp>
        <p:pic>
          <p:nvPicPr>
            <p:cNvPr id="24" name="Picture 23">
              <a:extLst>
                <a:ext uri="{FF2B5EF4-FFF2-40B4-BE49-F238E27FC236}">
                  <a16:creationId xmlns:a16="http://schemas.microsoft.com/office/drawing/2014/main" id="{A2304E16-9AC4-B448-991C-9C8660810CFA}"/>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501084" y="3306776"/>
              <a:ext cx="1337896" cy="1003422"/>
            </a:xfrm>
            <a:prstGeom prst="rect">
              <a:avLst/>
            </a:prstGeom>
          </p:spPr>
        </p:pic>
      </p:grpSp>
      <p:grpSp>
        <p:nvGrpSpPr>
          <p:cNvPr id="28" name="Group 27">
            <a:extLst>
              <a:ext uri="{FF2B5EF4-FFF2-40B4-BE49-F238E27FC236}">
                <a16:creationId xmlns:a16="http://schemas.microsoft.com/office/drawing/2014/main" id="{11BCBD1F-5708-9C4F-8D21-FFBD760646E0}"/>
              </a:ext>
            </a:extLst>
          </p:cNvPr>
          <p:cNvGrpSpPr/>
          <p:nvPr/>
        </p:nvGrpSpPr>
        <p:grpSpPr>
          <a:xfrm>
            <a:off x="1065786" y="5366432"/>
            <a:ext cx="9289101" cy="840809"/>
            <a:chOff x="1065786" y="5366432"/>
            <a:chExt cx="9289101" cy="840809"/>
          </a:xfrm>
        </p:grpSpPr>
        <p:sp>
          <p:nvSpPr>
            <p:cNvPr id="8" name="TextBox 7">
              <a:extLst>
                <a:ext uri="{FF2B5EF4-FFF2-40B4-BE49-F238E27FC236}">
                  <a16:creationId xmlns:a16="http://schemas.microsoft.com/office/drawing/2014/main" id="{356A5EEE-76B6-FA42-9911-9FA3DBA6BE79}"/>
                </a:ext>
              </a:extLst>
            </p:cNvPr>
            <p:cNvSpPr txBox="1"/>
            <p:nvPr/>
          </p:nvSpPr>
          <p:spPr>
            <a:xfrm>
              <a:off x="2771553" y="5366432"/>
              <a:ext cx="7583334" cy="840809"/>
            </a:xfrm>
            <a:prstGeom prst="rect">
              <a:avLst/>
            </a:prstGeom>
            <a:noFill/>
          </p:spPr>
          <p:txBody>
            <a:bodyPr wrap="square" rtlCol="0">
              <a:spAutoFit/>
            </a:bodyPr>
            <a:lstStyle/>
            <a:p>
              <a:r>
                <a:rPr lang="en-US" sz="1651" dirty="0">
                  <a:latin typeface="Calibri Light" panose="020F0302020204030204" pitchFamily="34" charset="0"/>
                  <a:cs typeface="Calibri Light" panose="020F0302020204030204" pitchFamily="34" charset="0"/>
                </a:rPr>
                <a:t>‘</a:t>
              </a:r>
              <a:r>
                <a:rPr lang="en-US" sz="2400" dirty="0">
                  <a:latin typeface="Gill Sans MT" panose="020B0502020104020203" pitchFamily="34" charset="77"/>
                  <a:cs typeface="Calibri Light" panose="020F0302020204030204" pitchFamily="34" charset="0"/>
                </a:rPr>
                <a:t>Block and lock’ </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permanently silence </a:t>
              </a:r>
              <a:r>
                <a:rPr lang="en-US" sz="2400" dirty="0">
                  <a:latin typeface="Gill Sans MT" panose="020B0502020104020203" pitchFamily="34" charset="77"/>
                  <a:cs typeface="Calibri Light" panose="020F0302020204030204" pitchFamily="34" charset="0"/>
                </a:rPr>
                <a:t>HIV expression (force into deeper latency)</a:t>
              </a:r>
            </a:p>
          </p:txBody>
        </p:sp>
        <p:pic>
          <p:nvPicPr>
            <p:cNvPr id="27" name="Picture 26">
              <a:extLst>
                <a:ext uri="{FF2B5EF4-FFF2-40B4-BE49-F238E27FC236}">
                  <a16:creationId xmlns:a16="http://schemas.microsoft.com/office/drawing/2014/main" id="{F99D87BC-8D60-424F-8539-7F9C4D616F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65786" y="5366432"/>
              <a:ext cx="1705767" cy="840478"/>
            </a:xfrm>
            <a:prstGeom prst="rect">
              <a:avLst/>
            </a:prstGeom>
          </p:spPr>
        </p:pic>
      </p:grpSp>
      <p:pic>
        <p:nvPicPr>
          <p:cNvPr id="29" name="Picture 28">
            <a:extLst>
              <a:ext uri="{FF2B5EF4-FFF2-40B4-BE49-F238E27FC236}">
                <a16:creationId xmlns:a16="http://schemas.microsoft.com/office/drawing/2014/main" id="{1B70EC3C-F2ED-D843-B8B2-F3BD4C8F89D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5360187" y="7120230"/>
            <a:ext cx="1705767" cy="840478"/>
          </a:xfrm>
          <a:prstGeom prst="rect">
            <a:avLst/>
          </a:prstGeom>
        </p:spPr>
      </p:pic>
      <p:pic>
        <p:nvPicPr>
          <p:cNvPr id="30" name="Picture 29">
            <a:extLst>
              <a:ext uri="{FF2B5EF4-FFF2-40B4-BE49-F238E27FC236}">
                <a16:creationId xmlns:a16="http://schemas.microsoft.com/office/drawing/2014/main" id="{37D3A78A-B85A-3745-89E7-6D9900B2FD13}"/>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2874976" y="7526538"/>
            <a:ext cx="1337896" cy="1003422"/>
          </a:xfrm>
          <a:prstGeom prst="rect">
            <a:avLst/>
          </a:prstGeom>
        </p:spPr>
      </p:pic>
    </p:spTree>
    <p:extLst>
      <p:ext uri="{BB962C8B-B14F-4D97-AF65-F5344CB8AC3E}">
        <p14:creationId xmlns:p14="http://schemas.microsoft.com/office/powerpoint/2010/main" val="174610566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C5D2-A1C8-9243-AEA1-05FD884E76F2}"/>
              </a:ext>
            </a:extLst>
          </p:cNvPr>
          <p:cNvSpPr>
            <a:spLocks noGrp="1"/>
          </p:cNvSpPr>
          <p:nvPr>
            <p:ph type="title"/>
          </p:nvPr>
        </p:nvSpPr>
        <p:spPr/>
        <p:txBody>
          <a:bodyPr>
            <a:normAutofit/>
          </a:bodyPr>
          <a:lstStyle/>
          <a:p>
            <a:r>
              <a:rPr lang="en-US" b="1" dirty="0">
                <a:latin typeface="Gill Sans MT" panose="020B0502020104020203" pitchFamily="34" charset="77"/>
                <a:cs typeface="Calibri Light" panose="020F0302020204030204" pitchFamily="34" charset="0"/>
              </a:rPr>
              <a:t>HIV Cure-Related Research                                                                Strategies </a:t>
            </a:r>
            <a:r>
              <a:rPr lang="en-US" b="1" dirty="0">
                <a:solidFill>
                  <a:schemeClr val="accent2"/>
                </a:solidFill>
                <a:latin typeface="Gill Sans MT" panose="020B0502020104020203" pitchFamily="34" charset="77"/>
                <a:cs typeface="Calibri Light" panose="020F0302020204030204" pitchFamily="34" charset="0"/>
              </a:rPr>
              <a:t>Under Investigation</a:t>
            </a:r>
            <a:endParaRPr lang="en-US" b="1" dirty="0">
              <a:solidFill>
                <a:schemeClr val="accent2"/>
              </a:solidFill>
              <a:latin typeface="Gill Sans MT" panose="020B0502020104020203" pitchFamily="34" charset="77"/>
            </a:endParaRPr>
          </a:p>
        </p:txBody>
      </p:sp>
      <p:pic>
        <p:nvPicPr>
          <p:cNvPr id="6" name="Picture 5">
            <a:extLst>
              <a:ext uri="{FF2B5EF4-FFF2-40B4-BE49-F238E27FC236}">
                <a16:creationId xmlns:a16="http://schemas.microsoft.com/office/drawing/2014/main" id="{E9AB5BA4-3893-6A47-8ED8-4ADC38639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3909" y="-1885546"/>
            <a:ext cx="5925827" cy="329213"/>
          </a:xfrm>
          <a:prstGeom prst="rect">
            <a:avLst/>
          </a:prstGeom>
        </p:spPr>
      </p:pic>
      <p:grpSp>
        <p:nvGrpSpPr>
          <p:cNvPr id="7" name="Groupe 9">
            <a:extLst>
              <a:ext uri="{FF2B5EF4-FFF2-40B4-BE49-F238E27FC236}">
                <a16:creationId xmlns:a16="http://schemas.microsoft.com/office/drawing/2014/main" id="{2EF640A9-E244-5D4E-9F85-7AFE0B645E6A}"/>
              </a:ext>
            </a:extLst>
          </p:cNvPr>
          <p:cNvGrpSpPr/>
          <p:nvPr/>
        </p:nvGrpSpPr>
        <p:grpSpPr>
          <a:xfrm>
            <a:off x="1758839" y="2261522"/>
            <a:ext cx="8698572" cy="3581800"/>
            <a:chOff x="1649713" y="2026597"/>
            <a:chExt cx="8897899" cy="2554531"/>
          </a:xfrm>
        </p:grpSpPr>
        <p:grpSp>
          <p:nvGrpSpPr>
            <p:cNvPr id="8" name="Grouper 7">
              <a:extLst>
                <a:ext uri="{FF2B5EF4-FFF2-40B4-BE49-F238E27FC236}">
                  <a16:creationId xmlns:a16="http://schemas.microsoft.com/office/drawing/2014/main" id="{616A063E-FAF7-3A43-A601-1EB554779DDE}"/>
                </a:ext>
              </a:extLst>
            </p:cNvPr>
            <p:cNvGrpSpPr/>
            <p:nvPr/>
          </p:nvGrpSpPr>
          <p:grpSpPr>
            <a:xfrm>
              <a:off x="3220561" y="2026597"/>
              <a:ext cx="4389801" cy="2554531"/>
              <a:chOff x="1696560" y="2026597"/>
              <a:chExt cx="4389801" cy="2554531"/>
            </a:xfrm>
          </p:grpSpPr>
          <p:sp>
            <p:nvSpPr>
              <p:cNvPr id="19" name="ZoneTexte 137">
                <a:extLst>
                  <a:ext uri="{FF2B5EF4-FFF2-40B4-BE49-F238E27FC236}">
                    <a16:creationId xmlns:a16="http://schemas.microsoft.com/office/drawing/2014/main" id="{3D3266CF-C059-704A-8F0E-A5F735149FD7}"/>
                  </a:ext>
                </a:extLst>
              </p:cNvPr>
              <p:cNvSpPr txBox="1"/>
              <p:nvPr/>
            </p:nvSpPr>
            <p:spPr>
              <a:xfrm>
                <a:off x="3047623" y="2026597"/>
                <a:ext cx="1742415" cy="724368"/>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reduce the size of the reservoir</a:t>
                </a:r>
              </a:p>
            </p:txBody>
          </p:sp>
          <p:sp>
            <p:nvSpPr>
              <p:cNvPr id="20" name="ZoneTexte 138">
                <a:extLst>
                  <a:ext uri="{FF2B5EF4-FFF2-40B4-BE49-F238E27FC236}">
                    <a16:creationId xmlns:a16="http://schemas.microsoft.com/office/drawing/2014/main" id="{79EB2DF2-99CA-494D-B3D0-4478DE2B6920}"/>
                  </a:ext>
                </a:extLst>
              </p:cNvPr>
              <p:cNvSpPr txBox="1"/>
              <p:nvPr/>
            </p:nvSpPr>
            <p:spPr>
              <a:xfrm>
                <a:off x="4622198" y="3699767"/>
                <a:ext cx="1464163" cy="881361"/>
              </a:xfrm>
              <a:prstGeom prst="rect">
                <a:avLst/>
              </a:prstGeom>
              <a:solidFill>
                <a:srgbClr val="660066">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400" dirty="0">
                    <a:latin typeface="Gill Sans MT" panose="020B0502020104020203" pitchFamily="34" charset="77"/>
                    <a:cs typeface="Calibri Light" panose="020F0302020204030204" pitchFamily="34" charset="0"/>
                  </a:rPr>
                  <a:t>Flush out </a:t>
                </a:r>
              </a:p>
              <a:p>
                <a:r>
                  <a:rPr lang="en-CA" sz="1400" dirty="0">
                    <a:latin typeface="Gill Sans MT" panose="020B0502020104020203" pitchFamily="34" charset="77"/>
                    <a:cs typeface="Calibri Light" panose="020F0302020204030204" pitchFamily="34" charset="0"/>
                  </a:rPr>
                  <a:t>the latent reservoir</a:t>
                </a:r>
              </a:p>
            </p:txBody>
          </p:sp>
          <p:sp>
            <p:nvSpPr>
              <p:cNvPr id="21" name="ZoneTexte 143">
                <a:extLst>
                  <a:ext uri="{FF2B5EF4-FFF2-40B4-BE49-F238E27FC236}">
                    <a16:creationId xmlns:a16="http://schemas.microsoft.com/office/drawing/2014/main" id="{3D7F80E9-CF9A-AD4D-AF87-75D837F43663}"/>
                  </a:ext>
                </a:extLst>
              </p:cNvPr>
              <p:cNvSpPr txBox="1"/>
              <p:nvPr/>
            </p:nvSpPr>
            <p:spPr>
              <a:xfrm>
                <a:off x="3159379" y="3699767"/>
                <a:ext cx="1462820" cy="881361"/>
              </a:xfrm>
              <a:prstGeom prst="rect">
                <a:avLst/>
              </a:prstGeom>
              <a:solidFill>
                <a:schemeClr val="accent6">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400" dirty="0">
                    <a:latin typeface="Gill Sans MT" panose="020B0502020104020203" pitchFamily="34" charset="77"/>
                    <a:cs typeface="Calibri Light" panose="020F0302020204030204" pitchFamily="34" charset="0"/>
                  </a:rPr>
                  <a:t>Deplete </a:t>
                </a:r>
              </a:p>
              <a:p>
                <a:r>
                  <a:rPr lang="en-CA" sz="1400" dirty="0">
                    <a:latin typeface="Gill Sans MT" panose="020B0502020104020203" pitchFamily="34" charset="77"/>
                    <a:cs typeface="Calibri Light" panose="020F0302020204030204" pitchFamily="34" charset="0"/>
                  </a:rPr>
                  <a:t>infected </a:t>
                </a:r>
              </a:p>
              <a:p>
                <a:r>
                  <a:rPr lang="en-CA" sz="1400" dirty="0">
                    <a:latin typeface="Gill Sans MT" panose="020B0502020104020203" pitchFamily="34" charset="77"/>
                    <a:cs typeface="Calibri Light" panose="020F0302020204030204" pitchFamily="34" charset="0"/>
                  </a:rPr>
                  <a:t>cells</a:t>
                </a:r>
              </a:p>
            </p:txBody>
          </p:sp>
          <p:sp>
            <p:nvSpPr>
              <p:cNvPr id="22" name="ZoneTexte 144">
                <a:extLst>
                  <a:ext uri="{FF2B5EF4-FFF2-40B4-BE49-F238E27FC236}">
                    <a16:creationId xmlns:a16="http://schemas.microsoft.com/office/drawing/2014/main" id="{F5CE927C-D8E1-CF4F-90D5-4E8887310D46}"/>
                  </a:ext>
                </a:extLst>
              </p:cNvPr>
              <p:cNvSpPr txBox="1"/>
              <p:nvPr/>
            </p:nvSpPr>
            <p:spPr>
              <a:xfrm>
                <a:off x="1696560" y="3699767"/>
                <a:ext cx="1409934" cy="881361"/>
              </a:xfrm>
              <a:prstGeom prst="rect">
                <a:avLst/>
              </a:prstGeom>
              <a:solidFill>
                <a:schemeClr val="accent6">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1998">
                  <a:spcBef>
                    <a:spcPts val="20"/>
                  </a:spcBef>
                  <a:spcAft>
                    <a:spcPts val="20"/>
                  </a:spcAft>
                </a:pPr>
                <a:r>
                  <a:rPr lang="en-CA" sz="1400" dirty="0">
                    <a:latin typeface="Gill Sans MT" panose="020B0502020104020203" pitchFamily="34" charset="77"/>
                    <a:cs typeface="Calibri Light" panose="020F0302020204030204" pitchFamily="34" charset="0"/>
                  </a:rPr>
                  <a:t>Render uninfected cells resistant to HIV</a:t>
                </a:r>
              </a:p>
            </p:txBody>
          </p:sp>
          <p:sp>
            <p:nvSpPr>
              <p:cNvPr id="23" name="Flèche vers la droite 146">
                <a:extLst>
                  <a:ext uri="{FF2B5EF4-FFF2-40B4-BE49-F238E27FC236}">
                    <a16:creationId xmlns:a16="http://schemas.microsoft.com/office/drawing/2014/main" id="{324D76AD-89A8-454F-B068-94C9D61CEB70}"/>
                  </a:ext>
                </a:extLst>
              </p:cNvPr>
              <p:cNvSpPr/>
              <p:nvPr/>
            </p:nvSpPr>
            <p:spPr bwMode="auto">
              <a:xfrm rot="8380028" flipV="1">
                <a:off x="2641183" y="2935355"/>
                <a:ext cx="805010" cy="258564"/>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24" name="Flèche vers la droite 147">
                <a:extLst>
                  <a:ext uri="{FF2B5EF4-FFF2-40B4-BE49-F238E27FC236}">
                    <a16:creationId xmlns:a16="http://schemas.microsoft.com/office/drawing/2014/main" id="{CA8EF60E-FCF6-6545-AD09-DCF0309F2D28}"/>
                  </a:ext>
                </a:extLst>
              </p:cNvPr>
              <p:cNvSpPr/>
              <p:nvPr/>
            </p:nvSpPr>
            <p:spPr bwMode="auto">
              <a:xfrm rot="13219972" flipH="1" flipV="1">
                <a:off x="4322260" y="2935355"/>
                <a:ext cx="805010" cy="258564"/>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25" name="Flèche vers la droite 148">
                <a:extLst>
                  <a:ext uri="{FF2B5EF4-FFF2-40B4-BE49-F238E27FC236}">
                    <a16:creationId xmlns:a16="http://schemas.microsoft.com/office/drawing/2014/main" id="{31712819-3C07-CD48-9AFE-85CA8F45E4F5}"/>
                  </a:ext>
                </a:extLst>
              </p:cNvPr>
              <p:cNvSpPr/>
              <p:nvPr/>
            </p:nvSpPr>
            <p:spPr bwMode="auto">
              <a:xfrm rot="16200000" flipH="1" flipV="1">
                <a:off x="3514998" y="2995758"/>
                <a:ext cx="850300" cy="405236"/>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nvGrpSpPr>
            <p:cNvPr id="9" name="Grouper 5">
              <a:extLst>
                <a:ext uri="{FF2B5EF4-FFF2-40B4-BE49-F238E27FC236}">
                  <a16:creationId xmlns:a16="http://schemas.microsoft.com/office/drawing/2014/main" id="{987113DA-35B3-1342-92CC-9F98BAF2F482}"/>
                </a:ext>
              </a:extLst>
            </p:cNvPr>
            <p:cNvGrpSpPr/>
            <p:nvPr/>
          </p:nvGrpSpPr>
          <p:grpSpPr>
            <a:xfrm>
              <a:off x="1649713" y="2060083"/>
              <a:ext cx="1800200" cy="2521045"/>
              <a:chOff x="125713" y="2060082"/>
              <a:chExt cx="1800200" cy="2521045"/>
            </a:xfrm>
          </p:grpSpPr>
          <p:sp>
            <p:nvSpPr>
              <p:cNvPr id="16" name="ZoneTexte 1">
                <a:extLst>
                  <a:ext uri="{FF2B5EF4-FFF2-40B4-BE49-F238E27FC236}">
                    <a16:creationId xmlns:a16="http://schemas.microsoft.com/office/drawing/2014/main" id="{E529910E-D981-4A4F-B145-9A9BC66DA4F2}"/>
                  </a:ext>
                </a:extLst>
              </p:cNvPr>
              <p:cNvSpPr txBox="1"/>
              <p:nvPr/>
            </p:nvSpPr>
            <p:spPr>
              <a:xfrm>
                <a:off x="125713" y="2060082"/>
                <a:ext cx="1800200" cy="724368"/>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limit the establishment of the reservoir</a:t>
                </a:r>
              </a:p>
            </p:txBody>
          </p:sp>
          <p:sp>
            <p:nvSpPr>
              <p:cNvPr id="17" name="ZoneTexte 145">
                <a:extLst>
                  <a:ext uri="{FF2B5EF4-FFF2-40B4-BE49-F238E27FC236}">
                    <a16:creationId xmlns:a16="http://schemas.microsoft.com/office/drawing/2014/main" id="{BFC7AC08-39CC-F94F-A555-1BEEAEF6BB94}"/>
                  </a:ext>
                </a:extLst>
              </p:cNvPr>
              <p:cNvSpPr txBox="1"/>
              <p:nvPr/>
            </p:nvSpPr>
            <p:spPr>
              <a:xfrm>
                <a:off x="179512" y="3699767"/>
                <a:ext cx="1464163" cy="881360"/>
              </a:xfrm>
              <a:prstGeom prst="rect">
                <a:avLst/>
              </a:prstGeom>
              <a:solidFill>
                <a:schemeClr val="accent5">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2000" dirty="0">
                    <a:latin typeface="Gill Sans MT" panose="020B0502020104020203" pitchFamily="34" charset="77"/>
                    <a:cs typeface="Calibri Light" panose="020F0302020204030204" pitchFamily="34" charset="0"/>
                  </a:rPr>
                  <a:t>Early ART</a:t>
                </a:r>
              </a:p>
            </p:txBody>
          </p:sp>
          <p:sp>
            <p:nvSpPr>
              <p:cNvPr id="18" name="Flèche vers la droite 149">
                <a:extLst>
                  <a:ext uri="{FF2B5EF4-FFF2-40B4-BE49-F238E27FC236}">
                    <a16:creationId xmlns:a16="http://schemas.microsoft.com/office/drawing/2014/main" id="{F8DC22AD-4B83-8F42-AE38-ABDECED9354C}"/>
                  </a:ext>
                </a:extLst>
              </p:cNvPr>
              <p:cNvSpPr/>
              <p:nvPr/>
            </p:nvSpPr>
            <p:spPr bwMode="auto">
              <a:xfrm rot="16200000" flipH="1" flipV="1">
                <a:off x="565965" y="2964903"/>
                <a:ext cx="850300" cy="466945"/>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nvGrpSpPr>
            <p:cNvPr id="10" name="Grouper 8">
              <a:extLst>
                <a:ext uri="{FF2B5EF4-FFF2-40B4-BE49-F238E27FC236}">
                  <a16:creationId xmlns:a16="http://schemas.microsoft.com/office/drawing/2014/main" id="{958702A0-013B-E540-AD20-421D7A0237F3}"/>
                </a:ext>
              </a:extLst>
            </p:cNvPr>
            <p:cNvGrpSpPr/>
            <p:nvPr/>
          </p:nvGrpSpPr>
          <p:grpSpPr>
            <a:xfrm>
              <a:off x="7663246" y="2161471"/>
              <a:ext cx="2884366" cy="2419657"/>
              <a:chOff x="6139246" y="2161471"/>
              <a:chExt cx="2884366" cy="2419657"/>
            </a:xfrm>
          </p:grpSpPr>
          <p:sp>
            <p:nvSpPr>
              <p:cNvPr id="11" name="ZoneTexte 25">
                <a:extLst>
                  <a:ext uri="{FF2B5EF4-FFF2-40B4-BE49-F238E27FC236}">
                    <a16:creationId xmlns:a16="http://schemas.microsoft.com/office/drawing/2014/main" id="{5E83DC9B-7108-854B-B907-9193BAE78039}"/>
                  </a:ext>
                </a:extLst>
              </p:cNvPr>
              <p:cNvSpPr txBox="1"/>
              <p:nvPr/>
            </p:nvSpPr>
            <p:spPr>
              <a:xfrm>
                <a:off x="6613075" y="2161471"/>
                <a:ext cx="1872208" cy="504863"/>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control the reservoir</a:t>
                </a:r>
              </a:p>
            </p:txBody>
          </p:sp>
          <p:sp>
            <p:nvSpPr>
              <p:cNvPr id="12" name="ZoneTexte 27">
                <a:extLst>
                  <a:ext uri="{FF2B5EF4-FFF2-40B4-BE49-F238E27FC236}">
                    <a16:creationId xmlns:a16="http://schemas.microsoft.com/office/drawing/2014/main" id="{9DEF272C-594E-F84F-9B9C-226E1F8C88A5}"/>
                  </a:ext>
                </a:extLst>
              </p:cNvPr>
              <p:cNvSpPr txBox="1"/>
              <p:nvPr/>
            </p:nvSpPr>
            <p:spPr>
              <a:xfrm>
                <a:off x="7602066" y="3699767"/>
                <a:ext cx="1421546" cy="881361"/>
              </a:xfrm>
              <a:prstGeom prst="rect">
                <a:avLst/>
              </a:prstGeom>
              <a:solidFill>
                <a:schemeClr val="accent2">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200" dirty="0">
                    <a:latin typeface="Gill Sans MT" panose="020B0502020104020203" pitchFamily="34" charset="77"/>
                    <a:cs typeface="Calibri Light" panose="020F0302020204030204" pitchFamily="34" charset="0"/>
                  </a:rPr>
                  <a:t>Immunotherapy</a:t>
                </a:r>
              </a:p>
            </p:txBody>
          </p:sp>
          <p:sp>
            <p:nvSpPr>
              <p:cNvPr id="13" name="ZoneTexte 28">
                <a:extLst>
                  <a:ext uri="{FF2B5EF4-FFF2-40B4-BE49-F238E27FC236}">
                    <a16:creationId xmlns:a16="http://schemas.microsoft.com/office/drawing/2014/main" id="{EAA61191-ED81-AF42-A388-8D3E116363E9}"/>
                  </a:ext>
                </a:extLst>
              </p:cNvPr>
              <p:cNvSpPr txBox="1"/>
              <p:nvPr/>
            </p:nvSpPr>
            <p:spPr>
              <a:xfrm>
                <a:off x="6139246" y="3699767"/>
                <a:ext cx="1409934" cy="881361"/>
              </a:xfrm>
              <a:prstGeom prst="rect">
                <a:avLst/>
              </a:prstGeom>
              <a:solidFill>
                <a:schemeClr val="accent3">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1998">
                  <a:spcBef>
                    <a:spcPts val="20"/>
                  </a:spcBef>
                  <a:spcAft>
                    <a:spcPts val="20"/>
                  </a:spcAft>
                </a:pPr>
                <a:r>
                  <a:rPr lang="en-CA" sz="1400" dirty="0">
                    <a:latin typeface="Gill Sans MT" panose="020B0502020104020203" pitchFamily="34" charset="77"/>
                    <a:cs typeface="Calibri Light" panose="020F0302020204030204" pitchFamily="34" charset="0"/>
                  </a:rPr>
                  <a:t>Therapeutic vaccines</a:t>
                </a:r>
              </a:p>
            </p:txBody>
          </p:sp>
          <p:sp>
            <p:nvSpPr>
              <p:cNvPr id="14" name="Flèche vers la droite 32">
                <a:extLst>
                  <a:ext uri="{FF2B5EF4-FFF2-40B4-BE49-F238E27FC236}">
                    <a16:creationId xmlns:a16="http://schemas.microsoft.com/office/drawing/2014/main" id="{C417C122-37D0-DF4B-AC20-4653B9218810}"/>
                  </a:ext>
                </a:extLst>
              </p:cNvPr>
              <p:cNvSpPr/>
              <p:nvPr/>
            </p:nvSpPr>
            <p:spPr bwMode="auto">
              <a:xfrm rot="6667687" flipV="1">
                <a:off x="6599450" y="2903316"/>
                <a:ext cx="879466" cy="426191"/>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15" name="Flèche vers la droite 33">
                <a:extLst>
                  <a:ext uri="{FF2B5EF4-FFF2-40B4-BE49-F238E27FC236}">
                    <a16:creationId xmlns:a16="http://schemas.microsoft.com/office/drawing/2014/main" id="{52838D71-0C7A-5B43-95F1-ECDAF2AFADA5}"/>
                  </a:ext>
                </a:extLst>
              </p:cNvPr>
              <p:cNvSpPr/>
              <p:nvPr/>
            </p:nvSpPr>
            <p:spPr bwMode="auto">
              <a:xfrm rot="14610966" flipH="1" flipV="1">
                <a:off x="7722477" y="2923998"/>
                <a:ext cx="870435" cy="406730"/>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pic>
        <p:nvPicPr>
          <p:cNvPr id="26" name="Picture 25">
            <a:extLst>
              <a:ext uri="{FF2B5EF4-FFF2-40B4-BE49-F238E27FC236}">
                <a16:creationId xmlns:a16="http://schemas.microsoft.com/office/drawing/2014/main" id="{4D009ABD-8B2C-7F4D-B2EF-C940B160C2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3508" y="2187021"/>
            <a:ext cx="9453139" cy="3845666"/>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FA43D8F3-6058-CA4E-A31E-F4F5859B6168}"/>
              </a:ext>
            </a:extLst>
          </p:cNvPr>
          <p:cNvSpPr/>
          <p:nvPr/>
        </p:nvSpPr>
        <p:spPr>
          <a:xfrm>
            <a:off x="5202381" y="6474392"/>
            <a:ext cx="6151419"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Nicolas Chomont</a:t>
            </a:r>
          </a:p>
        </p:txBody>
      </p:sp>
      <p:sp>
        <p:nvSpPr>
          <p:cNvPr id="28" name="Title 1">
            <a:extLst>
              <a:ext uri="{FF2B5EF4-FFF2-40B4-BE49-F238E27FC236}">
                <a16:creationId xmlns:a16="http://schemas.microsoft.com/office/drawing/2014/main" id="{5200A1C0-D483-2C4A-BCB9-1ADDEC80A19A}"/>
              </a:ext>
            </a:extLst>
          </p:cNvPr>
          <p:cNvSpPr txBox="1">
            <a:spLocks/>
          </p:cNvSpPr>
          <p:nvPr/>
        </p:nvSpPr>
        <p:spPr>
          <a:xfrm>
            <a:off x="1381208" y="-2155254"/>
            <a:ext cx="5011675" cy="121831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HIV Cure-Related Research                                                                Strategies Under Investigation</a:t>
            </a:r>
          </a:p>
        </p:txBody>
      </p:sp>
      <p:sp>
        <p:nvSpPr>
          <p:cNvPr id="29" name="TextBox 28">
            <a:extLst>
              <a:ext uri="{FF2B5EF4-FFF2-40B4-BE49-F238E27FC236}">
                <a16:creationId xmlns:a16="http://schemas.microsoft.com/office/drawing/2014/main" id="{55B8D1D6-03E5-CB4E-8A2D-2F0FE5BBCD75}"/>
              </a:ext>
            </a:extLst>
          </p:cNvPr>
          <p:cNvSpPr txBox="1"/>
          <p:nvPr/>
        </p:nvSpPr>
        <p:spPr>
          <a:xfrm>
            <a:off x="5028728" y="6474392"/>
            <a:ext cx="4176225" cy="246221"/>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Cartoon Credit: BEAT-HIV Collaboratory</a:t>
            </a:r>
          </a:p>
        </p:txBody>
      </p:sp>
    </p:spTree>
    <p:extLst>
      <p:ext uri="{BB962C8B-B14F-4D97-AF65-F5344CB8AC3E}">
        <p14:creationId xmlns:p14="http://schemas.microsoft.com/office/powerpoint/2010/main" val="338216538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7342E-C163-0349-8AD7-FF41D2F89A74}"/>
              </a:ext>
            </a:extLst>
          </p:cNvPr>
          <p:cNvSpPr/>
          <p:nvPr/>
        </p:nvSpPr>
        <p:spPr>
          <a:xfrm>
            <a:off x="3515289" y="173754"/>
            <a:ext cx="5177893" cy="461665"/>
          </a:xfrm>
          <a:prstGeom prst="rect">
            <a:avLst/>
          </a:prstGeom>
        </p:spPr>
        <p:txBody>
          <a:bodyPr wrap="square">
            <a:spAutoFit/>
          </a:bodyPr>
          <a:lstStyle/>
          <a:p>
            <a:pPr algn="ctr"/>
            <a:r>
              <a:rPr lang="en-US" sz="2400" b="1" dirty="0">
                <a:solidFill>
                  <a:srgbClr val="BD66B4"/>
                </a:solidFill>
                <a:effectLst/>
                <a:latin typeface="Gill Sans MT" panose="020B0502020104020203" pitchFamily="34" charset="77"/>
                <a:cs typeface="Calibri Light" panose="020F0302020204030204" pitchFamily="34" charset="0"/>
              </a:rPr>
              <a:t>Early Antiretroviral Treatment</a:t>
            </a:r>
          </a:p>
        </p:txBody>
      </p:sp>
      <p:sp>
        <p:nvSpPr>
          <p:cNvPr id="8" name="Rectangle 7">
            <a:extLst>
              <a:ext uri="{FF2B5EF4-FFF2-40B4-BE49-F238E27FC236}">
                <a16:creationId xmlns:a16="http://schemas.microsoft.com/office/drawing/2014/main" id="{F5E19204-ECC1-C640-87EE-49DE794A9033}"/>
              </a:ext>
            </a:extLst>
          </p:cNvPr>
          <p:cNvSpPr/>
          <p:nvPr/>
        </p:nvSpPr>
        <p:spPr>
          <a:xfrm>
            <a:off x="8479426" y="2832417"/>
            <a:ext cx="2514599" cy="830997"/>
          </a:xfrm>
          <a:prstGeom prst="rect">
            <a:avLst/>
          </a:prstGeom>
        </p:spPr>
        <p:txBody>
          <a:bodyPr wrap="none">
            <a:spAutoFit/>
          </a:bodyPr>
          <a:lstStyle/>
          <a:p>
            <a:r>
              <a:rPr lang="en-US" sz="2400" b="1" dirty="0">
                <a:solidFill>
                  <a:srgbClr val="EF9300"/>
                </a:solidFill>
                <a:effectLst/>
                <a:latin typeface="Gill Sans MT" panose="020B0502020104020203" pitchFamily="34" charset="77"/>
                <a:cs typeface="Calibri Light" panose="020F0302020204030204" pitchFamily="34" charset="0"/>
              </a:rPr>
              <a:t>Immunotherapy</a:t>
            </a:r>
          </a:p>
          <a:p>
            <a:r>
              <a:rPr lang="en-US" sz="2400" b="1" dirty="0">
                <a:solidFill>
                  <a:srgbClr val="EF9300"/>
                </a:solidFill>
                <a:effectLst/>
                <a:latin typeface="Gill Sans MT" panose="020B0502020104020203" pitchFamily="34" charset="77"/>
                <a:cs typeface="Calibri Light" panose="020F0302020204030204" pitchFamily="34" charset="0"/>
              </a:rPr>
              <a:t>Strategies</a:t>
            </a:r>
          </a:p>
        </p:txBody>
      </p:sp>
      <p:sp>
        <p:nvSpPr>
          <p:cNvPr id="10" name="Rectangle 9">
            <a:extLst>
              <a:ext uri="{FF2B5EF4-FFF2-40B4-BE49-F238E27FC236}">
                <a16:creationId xmlns:a16="http://schemas.microsoft.com/office/drawing/2014/main" id="{53239FBA-9D7C-AD4E-BC10-E0B2B3E713DE}"/>
              </a:ext>
            </a:extLst>
          </p:cNvPr>
          <p:cNvSpPr/>
          <p:nvPr/>
        </p:nvSpPr>
        <p:spPr>
          <a:xfrm>
            <a:off x="2942104" y="6015002"/>
            <a:ext cx="6063295" cy="461665"/>
          </a:xfrm>
          <a:prstGeom prst="rect">
            <a:avLst/>
          </a:prstGeom>
        </p:spPr>
        <p:txBody>
          <a:bodyPr wrap="square">
            <a:spAutoFit/>
          </a:bodyPr>
          <a:lstStyle/>
          <a:p>
            <a:pPr algn="ctr"/>
            <a:r>
              <a:rPr lang="en-US" sz="2400" b="1" dirty="0">
                <a:solidFill>
                  <a:srgbClr val="D6DF2A"/>
                </a:solidFill>
                <a:effectLst/>
                <a:latin typeface="Gill Sans MT" panose="020B0502020104020203" pitchFamily="34" charset="77"/>
                <a:cs typeface="Calibri Light" panose="020F0302020204030204" pitchFamily="34" charset="0"/>
              </a:rPr>
              <a:t>Broadly Neutralizing Antibodies</a:t>
            </a:r>
            <a:endParaRPr lang="en-US" sz="2400" dirty="0">
              <a:solidFill>
                <a:srgbClr val="D6DF2A"/>
              </a:solidFill>
              <a:effectLst/>
              <a:latin typeface="Gill Sans MT" panose="020B0502020104020203" pitchFamily="34" charset="77"/>
              <a:cs typeface="Calibri Light" panose="020F0302020204030204" pitchFamily="34" charset="0"/>
            </a:endParaRPr>
          </a:p>
        </p:txBody>
      </p:sp>
      <p:sp>
        <p:nvSpPr>
          <p:cNvPr id="12" name="Rectangle 11">
            <a:extLst>
              <a:ext uri="{FF2B5EF4-FFF2-40B4-BE49-F238E27FC236}">
                <a16:creationId xmlns:a16="http://schemas.microsoft.com/office/drawing/2014/main" id="{83DF06CB-6273-A048-941F-087274490A7E}"/>
              </a:ext>
            </a:extLst>
          </p:cNvPr>
          <p:cNvSpPr/>
          <p:nvPr/>
        </p:nvSpPr>
        <p:spPr>
          <a:xfrm>
            <a:off x="1226693" y="2899776"/>
            <a:ext cx="1928733" cy="830997"/>
          </a:xfrm>
          <a:prstGeom prst="rect">
            <a:avLst/>
          </a:prstGeom>
        </p:spPr>
        <p:txBody>
          <a:bodyPr wrap="none">
            <a:spAutoFit/>
          </a:bodyPr>
          <a:lstStyle/>
          <a:p>
            <a:pPr algn="r"/>
            <a:r>
              <a:rPr lang="en-US" sz="2400" b="1" dirty="0">
                <a:solidFill>
                  <a:srgbClr val="00A29D"/>
                </a:solidFill>
                <a:effectLst/>
                <a:latin typeface="Gill Sans MT" panose="020B0502020104020203" pitchFamily="34" charset="77"/>
                <a:cs typeface="Calibri Light" panose="020F0302020204030204" pitchFamily="34" charset="0"/>
              </a:rPr>
              <a:t>Cell &amp; Gene</a:t>
            </a:r>
          </a:p>
          <a:p>
            <a:pPr algn="r"/>
            <a:r>
              <a:rPr lang="en-US" sz="2400" b="1" dirty="0">
                <a:solidFill>
                  <a:srgbClr val="00A29D"/>
                </a:solidFill>
                <a:effectLst/>
                <a:latin typeface="Gill Sans MT" panose="020B0502020104020203" pitchFamily="34" charset="77"/>
                <a:cs typeface="Calibri Light" panose="020F0302020204030204" pitchFamily="34" charset="0"/>
              </a:rPr>
              <a:t>Therapy</a:t>
            </a:r>
            <a:endParaRPr lang="en-US" sz="2400" dirty="0">
              <a:solidFill>
                <a:srgbClr val="00A29D"/>
              </a:solidFill>
              <a:effectLst/>
              <a:latin typeface="Gill Sans MT" panose="020B0502020104020203" pitchFamily="34" charset="77"/>
              <a:cs typeface="Calibri Light" panose="020F0302020204030204" pitchFamily="34" charset="0"/>
            </a:endParaRPr>
          </a:p>
        </p:txBody>
      </p:sp>
      <p:grpSp>
        <p:nvGrpSpPr>
          <p:cNvPr id="2" name="Group 1">
            <a:extLst>
              <a:ext uri="{FF2B5EF4-FFF2-40B4-BE49-F238E27FC236}">
                <a16:creationId xmlns:a16="http://schemas.microsoft.com/office/drawing/2014/main" id="{7CBB2BD3-466E-1140-84E7-3E5710265C40}"/>
              </a:ext>
            </a:extLst>
          </p:cNvPr>
          <p:cNvGrpSpPr/>
          <p:nvPr/>
        </p:nvGrpSpPr>
        <p:grpSpPr>
          <a:xfrm>
            <a:off x="3513138" y="836710"/>
            <a:ext cx="4949134" cy="4949399"/>
            <a:chOff x="3513138" y="836710"/>
            <a:chExt cx="4949134" cy="4949399"/>
          </a:xfrm>
        </p:grpSpPr>
        <p:pic>
          <p:nvPicPr>
            <p:cNvPr id="45" name="Picture 44">
              <a:extLst>
                <a:ext uri="{FF2B5EF4-FFF2-40B4-BE49-F238E27FC236}">
                  <a16:creationId xmlns:a16="http://schemas.microsoft.com/office/drawing/2014/main" id="{7720AA6E-0372-3A49-9E48-F926B89601AE}"/>
                </a:ext>
              </a:extLst>
            </p:cNvPr>
            <p:cNvPicPr>
              <a:picLocks noChangeAspect="1"/>
            </p:cNvPicPr>
            <p:nvPr/>
          </p:nvPicPr>
          <p:blipFill rotWithShape="1">
            <a:blip r:embed="rId3">
              <a:clrChange>
                <a:clrFrom>
                  <a:srgbClr val="CCCCCC"/>
                </a:clrFrom>
                <a:clrTo>
                  <a:srgbClr val="CCCCCC">
                    <a:alpha val="0"/>
                  </a:srgbClr>
                </a:clrTo>
              </a:clrChange>
            </a:blip>
            <a:srcRect l="5590" t="6107" r="5032" b="9700"/>
            <a:stretch/>
          </p:blipFill>
          <p:spPr>
            <a:xfrm>
              <a:off x="3513138" y="836710"/>
              <a:ext cx="4949134" cy="4949399"/>
            </a:xfrm>
            <a:prstGeom prst="rect">
              <a:avLst/>
            </a:prstGeom>
          </p:spPr>
        </p:pic>
        <p:pic>
          <p:nvPicPr>
            <p:cNvPr id="51" name="Picture 50">
              <a:extLst>
                <a:ext uri="{FF2B5EF4-FFF2-40B4-BE49-F238E27FC236}">
                  <a16:creationId xmlns:a16="http://schemas.microsoft.com/office/drawing/2014/main" id="{1CD0D91E-540B-4E40-8719-ACFE38CF697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4286305" y="1569404"/>
              <a:ext cx="1003300" cy="1003300"/>
            </a:xfrm>
            <a:prstGeom prst="rect">
              <a:avLst/>
            </a:prstGeom>
          </p:spPr>
        </p:pic>
        <p:pic>
          <p:nvPicPr>
            <p:cNvPr id="70" name="Picture 69">
              <a:extLst>
                <a:ext uri="{FF2B5EF4-FFF2-40B4-BE49-F238E27FC236}">
                  <a16:creationId xmlns:a16="http://schemas.microsoft.com/office/drawing/2014/main" id="{548404AD-6CD2-5540-914B-2D6CC5A033E8}"/>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6760546" y="1618804"/>
              <a:ext cx="868382" cy="868382"/>
            </a:xfrm>
            <a:prstGeom prst="rect">
              <a:avLst/>
            </a:prstGeom>
          </p:spPr>
        </p:pic>
        <p:pic>
          <p:nvPicPr>
            <p:cNvPr id="72" name="Picture 71">
              <a:extLst>
                <a:ext uri="{FF2B5EF4-FFF2-40B4-BE49-F238E27FC236}">
                  <a16:creationId xmlns:a16="http://schemas.microsoft.com/office/drawing/2014/main" id="{215D4C68-5049-C848-8A0A-B7D21F6984B5}"/>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a:off x="7210136" y="2765861"/>
              <a:ext cx="863026" cy="863026"/>
            </a:xfrm>
            <a:prstGeom prst="rect">
              <a:avLst/>
            </a:prstGeom>
          </p:spPr>
        </p:pic>
        <p:pic>
          <p:nvPicPr>
            <p:cNvPr id="76" name="Picture 75">
              <a:extLst>
                <a:ext uri="{FF2B5EF4-FFF2-40B4-BE49-F238E27FC236}">
                  <a16:creationId xmlns:a16="http://schemas.microsoft.com/office/drawing/2014/main" id="{661107D4-42C4-C849-A24E-9674BD36624C}"/>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tretch>
              <a:fillRect/>
            </a:stretch>
          </p:blipFill>
          <p:spPr>
            <a:xfrm>
              <a:off x="6267760" y="3376574"/>
              <a:ext cx="1853954" cy="1853954"/>
            </a:xfrm>
            <a:prstGeom prst="rect">
              <a:avLst/>
            </a:prstGeom>
          </p:spPr>
        </p:pic>
        <p:pic>
          <p:nvPicPr>
            <p:cNvPr id="82" name="Picture 81">
              <a:extLst>
                <a:ext uri="{FF2B5EF4-FFF2-40B4-BE49-F238E27FC236}">
                  <a16:creationId xmlns:a16="http://schemas.microsoft.com/office/drawing/2014/main" id="{0B0A4882-3850-7A43-9E46-51751DE01E7C}"/>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153714" y="4046747"/>
              <a:ext cx="1576952" cy="1588462"/>
            </a:xfrm>
            <a:prstGeom prst="rect">
              <a:avLst/>
            </a:prstGeom>
          </p:spPr>
        </p:pic>
        <p:pic>
          <p:nvPicPr>
            <p:cNvPr id="84" name="Picture 83">
              <a:extLst>
                <a:ext uri="{FF2B5EF4-FFF2-40B4-BE49-F238E27FC236}">
                  <a16:creationId xmlns:a16="http://schemas.microsoft.com/office/drawing/2014/main" id="{0AE86405-0AA2-2B43-A35F-126375A65AD0}"/>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95378" y="2828448"/>
              <a:ext cx="829050" cy="829050"/>
            </a:xfrm>
            <a:prstGeom prst="rect">
              <a:avLst/>
            </a:prstGeom>
          </p:spPr>
        </p:pic>
        <p:pic>
          <p:nvPicPr>
            <p:cNvPr id="93" name="Picture 92">
              <a:extLst>
                <a:ext uri="{FF2B5EF4-FFF2-40B4-BE49-F238E27FC236}">
                  <a16:creationId xmlns:a16="http://schemas.microsoft.com/office/drawing/2014/main" id="{B5B84349-7E16-5040-9263-4B5E49515BF4}"/>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rcRect b="3939"/>
            <a:stretch/>
          </p:blipFill>
          <p:spPr>
            <a:xfrm>
              <a:off x="4187497" y="3918029"/>
              <a:ext cx="1102108" cy="1115830"/>
            </a:xfrm>
            <a:prstGeom prst="rect">
              <a:avLst/>
            </a:prstGeom>
          </p:spPr>
        </p:pic>
        <p:pic>
          <p:nvPicPr>
            <p:cNvPr id="95" name="Picture 94">
              <a:extLst>
                <a:ext uri="{FF2B5EF4-FFF2-40B4-BE49-F238E27FC236}">
                  <a16:creationId xmlns:a16="http://schemas.microsoft.com/office/drawing/2014/main" id="{99A85948-143F-4042-A9FD-CAD74A2E8F1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524885" y="1179384"/>
              <a:ext cx="830701" cy="830701"/>
            </a:xfrm>
            <a:prstGeom prst="rect">
              <a:avLst/>
            </a:prstGeom>
          </p:spPr>
        </p:pic>
      </p:grpSp>
      <p:pic>
        <p:nvPicPr>
          <p:cNvPr id="5" name="Picture 4">
            <a:extLst>
              <a:ext uri="{FF2B5EF4-FFF2-40B4-BE49-F238E27FC236}">
                <a16:creationId xmlns:a16="http://schemas.microsoft.com/office/drawing/2014/main" id="{B5F2A91F-3264-524B-87DD-5A483920F3A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848526" y="-2207291"/>
            <a:ext cx="1873952" cy="1632420"/>
          </a:xfrm>
          <a:prstGeom prst="rect">
            <a:avLst/>
          </a:prstGeom>
        </p:spPr>
      </p:pic>
      <p:pic>
        <p:nvPicPr>
          <p:cNvPr id="19" name="Picture 18">
            <a:extLst>
              <a:ext uri="{FF2B5EF4-FFF2-40B4-BE49-F238E27FC236}">
                <a16:creationId xmlns:a16="http://schemas.microsoft.com/office/drawing/2014/main" id="{2FF515BD-FD6E-3644-ADB5-5D49C3D2150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823147" y="-3860033"/>
            <a:ext cx="1902439" cy="1690031"/>
          </a:xfrm>
          <a:prstGeom prst="rect">
            <a:avLst/>
          </a:prstGeom>
        </p:spPr>
      </p:pic>
      <p:pic>
        <p:nvPicPr>
          <p:cNvPr id="22" name="Picture 21">
            <a:extLst>
              <a:ext uri="{FF2B5EF4-FFF2-40B4-BE49-F238E27FC236}">
                <a16:creationId xmlns:a16="http://schemas.microsoft.com/office/drawing/2014/main" id="{53E11B93-554D-5042-89CE-9D4086292F3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747857" y="-3956230"/>
            <a:ext cx="1882424" cy="1882424"/>
          </a:xfrm>
          <a:prstGeom prst="rect">
            <a:avLst/>
          </a:prstGeom>
        </p:spPr>
      </p:pic>
      <p:pic>
        <p:nvPicPr>
          <p:cNvPr id="30" name="Picture 29">
            <a:extLst>
              <a:ext uri="{FF2B5EF4-FFF2-40B4-BE49-F238E27FC236}">
                <a16:creationId xmlns:a16="http://schemas.microsoft.com/office/drawing/2014/main" id="{73E0455E-15B4-F340-B5B2-53F49D03BBF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726218" y="-2241642"/>
            <a:ext cx="1852182" cy="1843058"/>
          </a:xfrm>
          <a:prstGeom prst="rect">
            <a:avLst/>
          </a:prstGeom>
        </p:spPr>
      </p:pic>
      <p:pic>
        <p:nvPicPr>
          <p:cNvPr id="35" name="Picture 34">
            <a:extLst>
              <a:ext uri="{FF2B5EF4-FFF2-40B4-BE49-F238E27FC236}">
                <a16:creationId xmlns:a16="http://schemas.microsoft.com/office/drawing/2014/main" id="{650D3E56-B9CD-6C4F-9F6F-F21768A362A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759270" y="-5834569"/>
            <a:ext cx="1974536" cy="1974536"/>
          </a:xfrm>
          <a:prstGeom prst="rect">
            <a:avLst/>
          </a:prstGeom>
        </p:spPr>
      </p:pic>
      <p:pic>
        <p:nvPicPr>
          <p:cNvPr id="48" name="Picture 47">
            <a:extLst>
              <a:ext uri="{FF2B5EF4-FFF2-40B4-BE49-F238E27FC236}">
                <a16:creationId xmlns:a16="http://schemas.microsoft.com/office/drawing/2014/main" id="{ED297271-9733-EB40-A679-97F87DF0ECE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740922" y="-5708080"/>
            <a:ext cx="2160759" cy="1959779"/>
          </a:xfrm>
          <a:prstGeom prst="rect">
            <a:avLst/>
          </a:prstGeom>
        </p:spPr>
      </p:pic>
      <p:pic>
        <p:nvPicPr>
          <p:cNvPr id="40" name="Picture 39">
            <a:extLst>
              <a:ext uri="{FF2B5EF4-FFF2-40B4-BE49-F238E27FC236}">
                <a16:creationId xmlns:a16="http://schemas.microsoft.com/office/drawing/2014/main" id="{90C9CE47-0AD9-274C-982C-DA9841542DC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181686" y="-4904152"/>
            <a:ext cx="2139236" cy="2139236"/>
          </a:xfrm>
          <a:prstGeom prst="rect">
            <a:avLst/>
          </a:prstGeom>
        </p:spPr>
      </p:pic>
      <p:pic>
        <p:nvPicPr>
          <p:cNvPr id="46" name="Picture 45">
            <a:extLst>
              <a:ext uri="{FF2B5EF4-FFF2-40B4-BE49-F238E27FC236}">
                <a16:creationId xmlns:a16="http://schemas.microsoft.com/office/drawing/2014/main" id="{8502CEB8-6501-154E-9357-1DAAD0F63CA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90318" y="-6482747"/>
            <a:ext cx="2004086" cy="1995736"/>
          </a:xfrm>
          <a:prstGeom prst="rect">
            <a:avLst/>
          </a:prstGeom>
        </p:spPr>
      </p:pic>
      <p:pic>
        <p:nvPicPr>
          <p:cNvPr id="56" name="Picture 55">
            <a:extLst>
              <a:ext uri="{FF2B5EF4-FFF2-40B4-BE49-F238E27FC236}">
                <a16:creationId xmlns:a16="http://schemas.microsoft.com/office/drawing/2014/main" id="{93FE0D30-58D6-E942-80B7-0552147144C4}"/>
              </a:ext>
            </a:extLst>
          </p:cNvPr>
          <p:cNvPicPr>
            <a:picLocks noChangeAspect="1"/>
          </p:cNvPicPr>
          <p:nvPr/>
        </p:nvPicPr>
        <p:blipFill>
          <a:blip r:embed="rId28" cstate="email">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a:ext>
            </a:extLst>
          </a:blip>
          <a:stretch>
            <a:fillRect/>
          </a:stretch>
        </p:blipFill>
        <p:spPr>
          <a:xfrm>
            <a:off x="4502931" y="2045517"/>
            <a:ext cx="2941640" cy="2404920"/>
          </a:xfrm>
          <a:prstGeom prst="rect">
            <a:avLst/>
          </a:prstGeom>
        </p:spPr>
      </p:pic>
      <p:pic>
        <p:nvPicPr>
          <p:cNvPr id="29" name="Picture 28">
            <a:extLst>
              <a:ext uri="{FF2B5EF4-FFF2-40B4-BE49-F238E27FC236}">
                <a16:creationId xmlns:a16="http://schemas.microsoft.com/office/drawing/2014/main" id="{820F4498-DC8A-384F-BC25-F8BDE73B6637}"/>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a:off x="6581545" y="8326284"/>
            <a:ext cx="863026" cy="863026"/>
          </a:xfrm>
          <a:prstGeom prst="rect">
            <a:avLst/>
          </a:prstGeom>
        </p:spPr>
      </p:pic>
      <p:pic>
        <p:nvPicPr>
          <p:cNvPr id="31" name="Picture 30">
            <a:extLst>
              <a:ext uri="{FF2B5EF4-FFF2-40B4-BE49-F238E27FC236}">
                <a16:creationId xmlns:a16="http://schemas.microsoft.com/office/drawing/2014/main" id="{548573FD-667F-6041-8DF7-C64D28864E4A}"/>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688884" y="8326284"/>
            <a:ext cx="830701" cy="830701"/>
          </a:xfrm>
          <a:prstGeom prst="rect">
            <a:avLst/>
          </a:prstGeom>
        </p:spPr>
      </p:pic>
      <p:pic>
        <p:nvPicPr>
          <p:cNvPr id="32" name="Picture 31">
            <a:extLst>
              <a:ext uri="{FF2B5EF4-FFF2-40B4-BE49-F238E27FC236}">
                <a16:creationId xmlns:a16="http://schemas.microsoft.com/office/drawing/2014/main" id="{237D88B4-0379-4740-ADF6-EFF43CF589D0}"/>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373430" y="8306674"/>
            <a:ext cx="829050" cy="829050"/>
          </a:xfrm>
          <a:prstGeom prst="rect">
            <a:avLst/>
          </a:prstGeom>
        </p:spPr>
      </p:pic>
      <p:sp>
        <p:nvSpPr>
          <p:cNvPr id="13" name="Rectangle 12">
            <a:extLst>
              <a:ext uri="{FF2B5EF4-FFF2-40B4-BE49-F238E27FC236}">
                <a16:creationId xmlns:a16="http://schemas.microsoft.com/office/drawing/2014/main" id="{AFCCBA0A-25F1-0143-BDB9-BCB55429CD45}"/>
              </a:ext>
            </a:extLst>
          </p:cNvPr>
          <p:cNvSpPr/>
          <p:nvPr/>
        </p:nvSpPr>
        <p:spPr>
          <a:xfrm>
            <a:off x="1288424" y="1152217"/>
            <a:ext cx="2930610" cy="523220"/>
          </a:xfrm>
          <a:prstGeom prst="rect">
            <a:avLst/>
          </a:prstGeom>
        </p:spPr>
        <p:txBody>
          <a:bodyPr wrap="none">
            <a:spAutoFit/>
          </a:bodyPr>
          <a:lstStyle/>
          <a:p>
            <a:r>
              <a:rPr lang="en-US" sz="2800" b="1" dirty="0">
                <a:solidFill>
                  <a:srgbClr val="0089D5"/>
                </a:solidFill>
                <a:effectLst/>
                <a:latin typeface="Gill Sans MT" panose="020B0502020104020203" pitchFamily="34" charset="77"/>
                <a:cs typeface="Calibri Light" panose="020F0302020204030204" pitchFamily="34" charset="0"/>
              </a:rPr>
              <a:t>‘Block and Lock’</a:t>
            </a:r>
          </a:p>
        </p:txBody>
      </p:sp>
      <p:sp>
        <p:nvSpPr>
          <p:cNvPr id="7" name="Rectangle 6">
            <a:extLst>
              <a:ext uri="{FF2B5EF4-FFF2-40B4-BE49-F238E27FC236}">
                <a16:creationId xmlns:a16="http://schemas.microsoft.com/office/drawing/2014/main" id="{D55D3560-4B04-414D-8D20-0A1EDA1F9143}"/>
              </a:ext>
            </a:extLst>
          </p:cNvPr>
          <p:cNvSpPr/>
          <p:nvPr/>
        </p:nvSpPr>
        <p:spPr>
          <a:xfrm>
            <a:off x="7679815" y="1023285"/>
            <a:ext cx="4868479" cy="461665"/>
          </a:xfrm>
          <a:prstGeom prst="rect">
            <a:avLst/>
          </a:prstGeom>
        </p:spPr>
        <p:txBody>
          <a:bodyPr wrap="square">
            <a:spAutoFit/>
          </a:bodyPr>
          <a:lstStyle/>
          <a:p>
            <a:r>
              <a:rPr lang="en-US" sz="2400" b="1" dirty="0">
                <a:solidFill>
                  <a:srgbClr val="D23C3D"/>
                </a:solidFill>
                <a:effectLst/>
                <a:latin typeface="Gill Sans MT" panose="020B0502020104020203" pitchFamily="34" charset="77"/>
                <a:cs typeface="Calibri Light" panose="020F0302020204030204" pitchFamily="34" charset="0"/>
              </a:rPr>
              <a:t>Latency Reversal Agents</a:t>
            </a:r>
            <a:endParaRPr lang="en-US" sz="2400" dirty="0">
              <a:solidFill>
                <a:srgbClr val="D23C3D"/>
              </a:solidFill>
              <a:effectLst/>
              <a:latin typeface="Gill Sans MT" panose="020B0502020104020203" pitchFamily="34" charset="77"/>
              <a:cs typeface="Calibri Light" panose="020F0302020204030204" pitchFamily="34" charset="0"/>
            </a:endParaRPr>
          </a:p>
        </p:txBody>
      </p:sp>
      <p:sp>
        <p:nvSpPr>
          <p:cNvPr id="9" name="Rectangle 8">
            <a:extLst>
              <a:ext uri="{FF2B5EF4-FFF2-40B4-BE49-F238E27FC236}">
                <a16:creationId xmlns:a16="http://schemas.microsoft.com/office/drawing/2014/main" id="{5680E907-8272-794F-9D92-B0903E94BCA9}"/>
              </a:ext>
            </a:extLst>
          </p:cNvPr>
          <p:cNvSpPr/>
          <p:nvPr/>
        </p:nvSpPr>
        <p:spPr>
          <a:xfrm>
            <a:off x="7986998" y="4982714"/>
            <a:ext cx="2127057" cy="830997"/>
          </a:xfrm>
          <a:prstGeom prst="rect">
            <a:avLst/>
          </a:prstGeom>
        </p:spPr>
        <p:txBody>
          <a:bodyPr wrap="none">
            <a:spAutoFit/>
          </a:bodyPr>
          <a:lstStyle/>
          <a:p>
            <a:r>
              <a:rPr lang="en-US" sz="2400" b="1" dirty="0">
                <a:solidFill>
                  <a:srgbClr val="FFD867"/>
                </a:solidFill>
                <a:effectLst/>
                <a:latin typeface="Gill Sans MT" panose="020B0502020104020203" pitchFamily="34" charset="77"/>
                <a:cs typeface="Calibri Light" panose="020F0302020204030204" pitchFamily="34" charset="0"/>
              </a:rPr>
              <a:t>Co-Inhibitory</a:t>
            </a:r>
          </a:p>
          <a:p>
            <a:r>
              <a:rPr lang="en-US" sz="2400" b="1" dirty="0">
                <a:solidFill>
                  <a:srgbClr val="FFD867"/>
                </a:solidFill>
                <a:effectLst/>
                <a:latin typeface="Gill Sans MT" panose="020B0502020104020203" pitchFamily="34" charset="77"/>
                <a:cs typeface="Calibri Light" panose="020F0302020204030204" pitchFamily="34" charset="0"/>
              </a:rPr>
              <a:t>Receptors</a:t>
            </a:r>
          </a:p>
        </p:txBody>
      </p:sp>
      <p:sp>
        <p:nvSpPr>
          <p:cNvPr id="11" name="Rectangle 10">
            <a:extLst>
              <a:ext uri="{FF2B5EF4-FFF2-40B4-BE49-F238E27FC236}">
                <a16:creationId xmlns:a16="http://schemas.microsoft.com/office/drawing/2014/main" id="{0AB67858-3D57-4E4D-B853-A0F5FD97504F}"/>
              </a:ext>
            </a:extLst>
          </p:cNvPr>
          <p:cNvSpPr/>
          <p:nvPr/>
        </p:nvSpPr>
        <p:spPr>
          <a:xfrm>
            <a:off x="1512576" y="4955112"/>
            <a:ext cx="2576347" cy="830997"/>
          </a:xfrm>
          <a:prstGeom prst="rect">
            <a:avLst/>
          </a:prstGeom>
        </p:spPr>
        <p:txBody>
          <a:bodyPr wrap="none">
            <a:spAutoFit/>
          </a:bodyPr>
          <a:lstStyle/>
          <a:p>
            <a:pPr algn="ctr"/>
            <a:r>
              <a:rPr lang="en-US" sz="2400" b="1" dirty="0">
                <a:solidFill>
                  <a:srgbClr val="A7C00C"/>
                </a:solidFill>
                <a:effectLst/>
                <a:latin typeface="Gill Sans MT" panose="020B0502020104020203" pitchFamily="34" charset="77"/>
                <a:cs typeface="Calibri Light" panose="020F0302020204030204" pitchFamily="34" charset="0"/>
              </a:rPr>
              <a:t>Stem Cell </a:t>
            </a:r>
          </a:p>
          <a:p>
            <a:pPr algn="ctr"/>
            <a:r>
              <a:rPr lang="en-US" sz="2400" b="1" dirty="0">
                <a:solidFill>
                  <a:srgbClr val="A7C00C"/>
                </a:solidFill>
                <a:effectLst/>
                <a:latin typeface="Gill Sans MT" panose="020B0502020104020203" pitchFamily="34" charset="77"/>
                <a:cs typeface="Calibri Light" panose="020F0302020204030204" pitchFamily="34" charset="0"/>
              </a:rPr>
              <a:t>Transplantations</a:t>
            </a:r>
            <a:endParaRPr lang="en-US" sz="2400" dirty="0">
              <a:solidFill>
                <a:srgbClr val="A7C00C"/>
              </a:solidFill>
              <a:effectLst/>
              <a:latin typeface="Gill Sans MT" panose="020B0502020104020203" pitchFamily="34" charset="77"/>
              <a:cs typeface="Calibri Light" panose="020F0302020204030204" pitchFamily="34" charset="0"/>
            </a:endParaRPr>
          </a:p>
        </p:txBody>
      </p:sp>
    </p:spTree>
    <p:extLst>
      <p:ext uri="{BB962C8B-B14F-4D97-AF65-F5344CB8AC3E}">
        <p14:creationId xmlns:p14="http://schemas.microsoft.com/office/powerpoint/2010/main" val="33582997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360"/>
                                          </p:val>
                                        </p:tav>
                                        <p:tav tm="100000">
                                          <p:val>
                                            <p:fltVal val="0"/>
                                          </p:val>
                                        </p:tav>
                                      </p:tavLst>
                                    </p:anim>
                                    <p:animEffect transition="in" filter="fade">
                                      <p:cBhvr>
                                        <p:cTn id="10" dur="1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2250" fill="hold"/>
                                        <p:tgtEl>
                                          <p:spTgt spid="56"/>
                                        </p:tgtEl>
                                        <p:attrNameLst>
                                          <p:attrName>ppt_w</p:attrName>
                                        </p:attrNameLst>
                                      </p:cBhvr>
                                      <p:tavLst>
                                        <p:tav tm="0">
                                          <p:val>
                                            <p:fltVal val="0"/>
                                          </p:val>
                                        </p:tav>
                                        <p:tav tm="100000">
                                          <p:val>
                                            <p:strVal val="#ppt_w"/>
                                          </p:val>
                                        </p:tav>
                                      </p:tavLst>
                                    </p:anim>
                                    <p:anim calcmode="lin" valueType="num">
                                      <p:cBhvr>
                                        <p:cTn id="48" dur="2250" fill="hold"/>
                                        <p:tgtEl>
                                          <p:spTgt spid="56"/>
                                        </p:tgtEl>
                                        <p:attrNameLst>
                                          <p:attrName>ppt_h</p:attrName>
                                        </p:attrNameLst>
                                      </p:cBhvr>
                                      <p:tavLst>
                                        <p:tav tm="0">
                                          <p:val>
                                            <p:fltVal val="0"/>
                                          </p:val>
                                        </p:tav>
                                        <p:tav tm="100000">
                                          <p:val>
                                            <p:strVal val="#ppt_h"/>
                                          </p:val>
                                        </p:tav>
                                      </p:tavLst>
                                    </p:anim>
                                    <p:anim calcmode="lin" valueType="num">
                                      <p:cBhvr>
                                        <p:cTn id="49" dur="2250" fill="hold"/>
                                        <p:tgtEl>
                                          <p:spTgt spid="56"/>
                                        </p:tgtEl>
                                        <p:attrNameLst>
                                          <p:attrName>style.rotation</p:attrName>
                                        </p:attrNameLst>
                                      </p:cBhvr>
                                      <p:tavLst>
                                        <p:tav tm="0">
                                          <p:val>
                                            <p:fltVal val="360"/>
                                          </p:val>
                                        </p:tav>
                                        <p:tav tm="100000">
                                          <p:val>
                                            <p:fltVal val="0"/>
                                          </p:val>
                                        </p:tav>
                                      </p:tavLst>
                                    </p:anim>
                                    <p:animEffect transition="in" filter="fade">
                                      <p:cBhvr>
                                        <p:cTn id="50" dur="2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9416188-68DE-0646-AA5B-CB3277B21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228" y="-91074"/>
            <a:ext cx="1763524" cy="1566207"/>
          </a:xfrm>
          <a:prstGeom prst="rect">
            <a:avLst/>
          </a:prstGeom>
        </p:spPr>
      </p:pic>
      <p:sp>
        <p:nvSpPr>
          <p:cNvPr id="2" name="Title 1">
            <a:extLst>
              <a:ext uri="{FF2B5EF4-FFF2-40B4-BE49-F238E27FC236}">
                <a16:creationId xmlns:a16="http://schemas.microsoft.com/office/drawing/2014/main" id="{41E89E8B-CC13-CE4B-9D20-2535C8569C1C}"/>
              </a:ext>
            </a:extLst>
          </p:cNvPr>
          <p:cNvSpPr>
            <a:spLocks noGrp="1"/>
          </p:cNvSpPr>
          <p:nvPr>
            <p:ph type="title"/>
          </p:nvPr>
        </p:nvSpPr>
        <p:spPr>
          <a:xfrm>
            <a:off x="2040296" y="49020"/>
            <a:ext cx="8946501" cy="1325563"/>
          </a:xfrm>
          <a:noFill/>
        </p:spPr>
        <p:txBody>
          <a:bodyPr/>
          <a:lstStyle/>
          <a:p>
            <a:r>
              <a:rPr lang="en-US" b="1" dirty="0">
                <a:latin typeface="Gill Sans MT" panose="020B0502020104020203" pitchFamily="34" charset="77"/>
                <a:cs typeface="Calibri Light" panose="020F0302020204030204" pitchFamily="34" charset="0"/>
              </a:rPr>
              <a:t> Stem Cell Transplantations </a:t>
            </a:r>
            <a:endParaRPr lang="en-US" b="1" dirty="0">
              <a:latin typeface="Gill Sans MT" panose="020B0502020104020203" pitchFamily="34" charset="77"/>
            </a:endParaRPr>
          </a:p>
        </p:txBody>
      </p:sp>
      <p:pic>
        <p:nvPicPr>
          <p:cNvPr id="23" name="Picture 22">
            <a:extLst>
              <a:ext uri="{FF2B5EF4-FFF2-40B4-BE49-F238E27FC236}">
                <a16:creationId xmlns:a16="http://schemas.microsoft.com/office/drawing/2014/main" id="{4053AD1B-079D-7C48-8EC0-DC71267CC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9872" y="1322940"/>
            <a:ext cx="3934118" cy="1160888"/>
          </a:xfrm>
          <a:prstGeom prst="rect">
            <a:avLst/>
          </a:prstGeom>
        </p:spPr>
      </p:pic>
      <p:pic>
        <p:nvPicPr>
          <p:cNvPr id="26" name="Picture 25">
            <a:extLst>
              <a:ext uri="{FF2B5EF4-FFF2-40B4-BE49-F238E27FC236}">
                <a16:creationId xmlns:a16="http://schemas.microsoft.com/office/drawing/2014/main" id="{CB221A6C-1B62-044B-B396-2C8A9986F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7983" y="1400383"/>
            <a:ext cx="3914293" cy="1136666"/>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FBE34E2-D121-F34F-8548-0FD2794A5A06}"/>
                  </a:ext>
                </a:extLst>
              </p:cNvPr>
              <p:cNvSpPr txBox="1"/>
              <p:nvPr/>
            </p:nvSpPr>
            <p:spPr>
              <a:xfrm>
                <a:off x="1521083" y="2639900"/>
                <a:ext cx="4772077" cy="830997"/>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Donor: CCR5 </a:t>
                </a:r>
                <a14:m>
                  <m:oMath xmlns:m="http://schemas.openxmlformats.org/officeDocument/2006/math">
                    <m:r>
                      <m:rPr>
                        <m:sty m:val="p"/>
                      </m:rPr>
                      <a:rPr lang="el-GR" sz="2400" b="0" i="0" smtClean="0">
                        <a:solidFill>
                          <a:srgbClr val="642C66"/>
                        </a:solidFill>
                        <a:latin typeface="Cambria Math" panose="02040503050406030204" pitchFamily="18" charset="0"/>
                        <a:ea typeface="Cambria Math" panose="02040503050406030204" pitchFamily="18" charset="0"/>
                      </a:rPr>
                      <m:t>Δ</m:t>
                    </m:r>
                    <m:r>
                      <a:rPr lang="en-US" sz="2400" b="0" i="0" smtClean="0">
                        <a:solidFill>
                          <a:srgbClr val="642C66"/>
                        </a:solidFill>
                        <a:latin typeface="Cambria Math" panose="02040503050406030204" pitchFamily="18" charset="0"/>
                        <a:ea typeface="Cambria Math" panose="02040503050406030204" pitchFamily="18" charset="0"/>
                      </a:rPr>
                      <m:t>32 </m:t>
                    </m:r>
                    <m:r>
                      <m:rPr>
                        <m:sty m:val="p"/>
                      </m:rPr>
                      <a:rPr lang="en-US" sz="2400" b="0" i="0" smtClean="0">
                        <a:solidFill>
                          <a:srgbClr val="642C66"/>
                        </a:solidFill>
                        <a:latin typeface="Cambria Math" panose="02040503050406030204" pitchFamily="18" charset="0"/>
                        <a:ea typeface="Cambria Math" panose="02040503050406030204" pitchFamily="18" charset="0"/>
                      </a:rPr>
                      <m:t>homozygous</m:t>
                    </m:r>
                  </m:oMath>
                </a14:m>
                <a:endParaRPr lang="en-US" sz="2400" dirty="0">
                  <a:solidFill>
                    <a:srgbClr val="642C66"/>
                  </a:solidFill>
                  <a:latin typeface="Gill Sans MT" panose="020B0502020104020203" pitchFamily="34" charset="77"/>
                  <a:ea typeface="Cambria Math" panose="02040503050406030204" pitchFamily="18" charset="0"/>
                </a:endParaRPr>
              </a:p>
              <a:p>
                <a:r>
                  <a:rPr lang="en-US" sz="2400" dirty="0">
                    <a:solidFill>
                      <a:srgbClr val="642C66"/>
                    </a:solidFill>
                    <a:latin typeface="Gill Sans MT" panose="020B0502020104020203" pitchFamily="34" charset="77"/>
                  </a:rPr>
                  <a:t>Recipient: CCR5 </a:t>
                </a:r>
                <a14:m>
                  <m:oMath xmlns:m="http://schemas.openxmlformats.org/officeDocument/2006/math">
                    <m:r>
                      <m:rPr>
                        <m:sty m:val="p"/>
                      </m:rPr>
                      <a:rPr lang="el-GR" sz="2400" b="0" i="0">
                        <a:solidFill>
                          <a:srgbClr val="642C66"/>
                        </a:solidFill>
                        <a:latin typeface="Cambria Math" panose="02040503050406030204" pitchFamily="18" charset="0"/>
                        <a:ea typeface="Cambria Math" panose="02040503050406030204" pitchFamily="18" charset="0"/>
                      </a:rPr>
                      <m:t>Δ</m:t>
                    </m:r>
                    <m:r>
                      <a:rPr lang="en-US" sz="2400" b="0" i="0">
                        <a:solidFill>
                          <a:srgbClr val="642C66"/>
                        </a:solidFill>
                        <a:latin typeface="Cambria Math" panose="02040503050406030204" pitchFamily="18" charset="0"/>
                        <a:ea typeface="Cambria Math" panose="02040503050406030204" pitchFamily="18" charset="0"/>
                      </a:rPr>
                      <m:t>32 </m:t>
                    </m:r>
                    <m:r>
                      <m:rPr>
                        <m:sty m:val="p"/>
                      </m:rPr>
                      <a:rPr lang="en-US" sz="2400" b="0" i="0">
                        <a:solidFill>
                          <a:srgbClr val="642C66"/>
                        </a:solidFill>
                        <a:latin typeface="Cambria Math" panose="02040503050406030204" pitchFamily="18" charset="0"/>
                        <a:ea typeface="Cambria Math" panose="02040503050406030204" pitchFamily="18" charset="0"/>
                      </a:rPr>
                      <m:t>heterozygous</m:t>
                    </m:r>
                  </m:oMath>
                </a14:m>
                <a:endParaRPr lang="en-US" sz="2400" dirty="0">
                  <a:latin typeface="Gill Sans MT" panose="020B0502020104020203" pitchFamily="34" charset="77"/>
                </a:endParaRPr>
              </a:p>
            </p:txBody>
          </p:sp>
        </mc:Choice>
        <mc:Fallback xmlns="">
          <p:sp>
            <p:nvSpPr>
              <p:cNvPr id="28" name="TextBox 27">
                <a:extLst>
                  <a:ext uri="{FF2B5EF4-FFF2-40B4-BE49-F238E27FC236}">
                    <a16:creationId xmlns:a16="http://schemas.microsoft.com/office/drawing/2014/main" id="{AFBE34E2-D121-F34F-8548-0FD2794A5A06}"/>
                  </a:ext>
                </a:extLst>
              </p:cNvPr>
              <p:cNvSpPr txBox="1">
                <a:spLocks noRot="1" noChangeAspect="1" noMove="1" noResize="1" noEditPoints="1" noAdjustHandles="1" noChangeArrowheads="1" noChangeShapeType="1" noTextEdit="1"/>
              </p:cNvSpPr>
              <p:nvPr/>
            </p:nvSpPr>
            <p:spPr>
              <a:xfrm>
                <a:off x="1521083" y="2639900"/>
                <a:ext cx="4772077" cy="830997"/>
              </a:xfrm>
              <a:prstGeom prst="rect">
                <a:avLst/>
              </a:prstGeom>
              <a:blipFill>
                <a:blip r:embed="rId6"/>
                <a:stretch>
                  <a:fillRect l="-2128" t="-4545"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54DB092-2E65-E341-8595-05E80ADB0501}"/>
                  </a:ext>
                </a:extLst>
              </p:cNvPr>
              <p:cNvSpPr txBox="1"/>
              <p:nvPr/>
            </p:nvSpPr>
            <p:spPr>
              <a:xfrm>
                <a:off x="7049375" y="2700758"/>
                <a:ext cx="4726314" cy="830997"/>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Donor: CCR5 </a:t>
                </a:r>
                <a14:m>
                  <m:oMath xmlns:m="http://schemas.openxmlformats.org/officeDocument/2006/math">
                    <m:r>
                      <m:rPr>
                        <m:sty m:val="p"/>
                      </m:rPr>
                      <a:rPr lang="el-GR" sz="2400" i="0" smtClean="0">
                        <a:solidFill>
                          <a:srgbClr val="C32E47"/>
                        </a:solidFill>
                        <a:latin typeface="Cambria Math" panose="02040503050406030204" pitchFamily="18" charset="0"/>
                        <a:ea typeface="Cambria Math" panose="02040503050406030204" pitchFamily="18" charset="0"/>
                      </a:rPr>
                      <m:t>Δ</m:t>
                    </m:r>
                    <m:r>
                      <a:rPr lang="en-US" sz="2400" b="0" i="0" smtClean="0">
                        <a:solidFill>
                          <a:srgbClr val="C32E47"/>
                        </a:solidFill>
                        <a:latin typeface="Cambria Math" panose="02040503050406030204" pitchFamily="18" charset="0"/>
                        <a:ea typeface="Cambria Math" panose="02040503050406030204" pitchFamily="18" charset="0"/>
                      </a:rPr>
                      <m:t>32 </m:t>
                    </m:r>
                    <m:r>
                      <m:rPr>
                        <m:sty m:val="p"/>
                      </m:rPr>
                      <a:rPr lang="en-US" sz="2400" b="0" i="0" smtClean="0">
                        <a:solidFill>
                          <a:srgbClr val="C32E47"/>
                        </a:solidFill>
                        <a:latin typeface="Cambria Math" panose="02040503050406030204" pitchFamily="18" charset="0"/>
                        <a:ea typeface="Cambria Math" panose="02040503050406030204" pitchFamily="18" charset="0"/>
                      </a:rPr>
                      <m:t>homozygous</m:t>
                    </m:r>
                  </m:oMath>
                </a14:m>
                <a:endParaRPr lang="en-US" sz="2400" b="0" dirty="0">
                  <a:solidFill>
                    <a:srgbClr val="C32E47"/>
                  </a:solidFill>
                  <a:latin typeface="Gill Sans MT" panose="020B0502020104020203" pitchFamily="34" charset="77"/>
                  <a:ea typeface="Cambria Math" panose="02040503050406030204" pitchFamily="18" charset="0"/>
                </a:endParaRPr>
              </a:p>
              <a:p>
                <a:r>
                  <a:rPr lang="en-US" sz="2400" dirty="0">
                    <a:solidFill>
                      <a:srgbClr val="C32E47"/>
                    </a:solidFill>
                    <a:latin typeface="Gill Sans MT" panose="020B0502020104020203" pitchFamily="34" charset="77"/>
                  </a:rPr>
                  <a:t>Recipient: CCR5 </a:t>
                </a:r>
                <a14:m>
                  <m:oMath xmlns:m="http://schemas.openxmlformats.org/officeDocument/2006/math">
                    <m:r>
                      <m:rPr>
                        <m:sty m:val="p"/>
                      </m:rPr>
                      <a:rPr lang="en-US" sz="2400" i="0" smtClean="0">
                        <a:solidFill>
                          <a:srgbClr val="C32E47"/>
                        </a:solidFill>
                        <a:latin typeface="Cambria Math" panose="02040503050406030204" pitchFamily="18" charset="0"/>
                        <a:ea typeface="Cambria Math" panose="02040503050406030204" pitchFamily="18" charset="0"/>
                      </a:rPr>
                      <m:t>W</m:t>
                    </m:r>
                    <m:r>
                      <m:rPr>
                        <m:sty m:val="p"/>
                      </m:rPr>
                      <a:rPr lang="en-US" sz="2400" b="0" i="0" smtClean="0">
                        <a:solidFill>
                          <a:srgbClr val="C32E47"/>
                        </a:solidFill>
                        <a:latin typeface="Cambria Math" panose="02040503050406030204" pitchFamily="18" charset="0"/>
                        <a:ea typeface="Cambria Math" panose="02040503050406030204" pitchFamily="18" charset="0"/>
                      </a:rPr>
                      <m:t>ild</m:t>
                    </m:r>
                    <m:r>
                      <a:rPr lang="en-US" sz="2400" b="0" i="0" smtClean="0">
                        <a:solidFill>
                          <a:srgbClr val="C32E47"/>
                        </a:solidFill>
                        <a:latin typeface="Cambria Math" panose="02040503050406030204" pitchFamily="18" charset="0"/>
                        <a:ea typeface="Cambria Math" panose="02040503050406030204" pitchFamily="18" charset="0"/>
                      </a:rPr>
                      <m:t> </m:t>
                    </m:r>
                    <m:r>
                      <m:rPr>
                        <m:sty m:val="p"/>
                      </m:rPr>
                      <a:rPr lang="en-US" sz="2400" b="0" i="0" smtClean="0">
                        <a:solidFill>
                          <a:srgbClr val="C32E47"/>
                        </a:solidFill>
                        <a:latin typeface="Cambria Math" panose="02040503050406030204" pitchFamily="18" charset="0"/>
                        <a:ea typeface="Cambria Math" panose="02040503050406030204" pitchFamily="18" charset="0"/>
                      </a:rPr>
                      <m:t>Type</m:t>
                    </m:r>
                  </m:oMath>
                </a14:m>
                <a:endParaRPr lang="en-US" sz="2400" dirty="0">
                  <a:latin typeface="Gill Sans MT" panose="020B0502020104020203" pitchFamily="34" charset="77"/>
                </a:endParaRPr>
              </a:p>
            </p:txBody>
          </p:sp>
        </mc:Choice>
        <mc:Fallback xmlns="">
          <p:sp>
            <p:nvSpPr>
              <p:cNvPr id="29" name="TextBox 28">
                <a:extLst>
                  <a:ext uri="{FF2B5EF4-FFF2-40B4-BE49-F238E27FC236}">
                    <a16:creationId xmlns:a16="http://schemas.microsoft.com/office/drawing/2014/main" id="{154DB092-2E65-E341-8595-05E80ADB0501}"/>
                  </a:ext>
                </a:extLst>
              </p:cNvPr>
              <p:cNvSpPr txBox="1">
                <a:spLocks noRot="1" noChangeAspect="1" noMove="1" noResize="1" noEditPoints="1" noAdjustHandles="1" noChangeArrowheads="1" noChangeShapeType="1" noTextEdit="1"/>
              </p:cNvSpPr>
              <p:nvPr/>
            </p:nvSpPr>
            <p:spPr>
              <a:xfrm>
                <a:off x="7049375" y="2700758"/>
                <a:ext cx="4726314" cy="830997"/>
              </a:xfrm>
              <a:prstGeom prst="rect">
                <a:avLst/>
              </a:prstGeom>
              <a:blipFill>
                <a:blip r:embed="rId7"/>
                <a:stretch>
                  <a:fillRect l="-1877" t="-6061" b="-15152"/>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CFC31D39-50F6-BF4E-87BA-08725D349084}"/>
              </a:ext>
            </a:extLst>
          </p:cNvPr>
          <p:cNvSpPr txBox="1"/>
          <p:nvPr/>
        </p:nvSpPr>
        <p:spPr>
          <a:xfrm>
            <a:off x="1505659" y="3496955"/>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Acute myelogenous leukemia</a:t>
            </a:r>
            <a:endParaRPr lang="en-US" sz="2400" dirty="0">
              <a:latin typeface="Gill Sans MT" panose="020B0502020104020203" pitchFamily="34" charset="77"/>
            </a:endParaRPr>
          </a:p>
        </p:txBody>
      </p:sp>
      <p:sp>
        <p:nvSpPr>
          <p:cNvPr id="31" name="TextBox 30">
            <a:extLst>
              <a:ext uri="{FF2B5EF4-FFF2-40B4-BE49-F238E27FC236}">
                <a16:creationId xmlns:a16="http://schemas.microsoft.com/office/drawing/2014/main" id="{136306A7-D16B-3743-A0FC-6206F3C27CF0}"/>
              </a:ext>
            </a:extLst>
          </p:cNvPr>
          <p:cNvSpPr txBox="1"/>
          <p:nvPr/>
        </p:nvSpPr>
        <p:spPr>
          <a:xfrm>
            <a:off x="7049375" y="3583355"/>
            <a:ext cx="4726314" cy="461665"/>
          </a:xfrm>
          <a:prstGeom prst="rect">
            <a:avLst/>
          </a:prstGeom>
          <a:noFill/>
        </p:spPr>
        <p:txBody>
          <a:bodyPr wrap="square" rtlCol="0">
            <a:spAutoFit/>
          </a:bodyPr>
          <a:lstStyle/>
          <a:p>
            <a:r>
              <a:rPr lang="en-US" sz="2400" dirty="0" err="1">
                <a:solidFill>
                  <a:srgbClr val="C32E47"/>
                </a:solidFill>
                <a:latin typeface="Gill Sans MT" panose="020B0502020104020203" pitchFamily="34" charset="77"/>
              </a:rPr>
              <a:t>Hodgkins</a:t>
            </a:r>
            <a:r>
              <a:rPr lang="en-US" sz="2400" dirty="0">
                <a:solidFill>
                  <a:srgbClr val="C32E47"/>
                </a:solidFill>
                <a:latin typeface="Gill Sans MT" panose="020B0502020104020203" pitchFamily="34" charset="77"/>
              </a:rPr>
              <a:t> lymphoma</a:t>
            </a:r>
          </a:p>
        </p:txBody>
      </p:sp>
      <p:sp>
        <p:nvSpPr>
          <p:cNvPr id="32" name="TextBox 31">
            <a:extLst>
              <a:ext uri="{FF2B5EF4-FFF2-40B4-BE49-F238E27FC236}">
                <a16:creationId xmlns:a16="http://schemas.microsoft.com/office/drawing/2014/main" id="{BEED32E2-8C75-2542-B9D9-0CE6145C1E89}"/>
              </a:ext>
            </a:extLst>
          </p:cNvPr>
          <p:cNvSpPr txBox="1"/>
          <p:nvPr/>
        </p:nvSpPr>
        <p:spPr>
          <a:xfrm>
            <a:off x="1494990" y="4039315"/>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Two stem cell transplants</a:t>
            </a:r>
            <a:endParaRPr lang="en-US" sz="2400" dirty="0">
              <a:latin typeface="Gill Sans MT" panose="020B0502020104020203" pitchFamily="34" charset="77"/>
            </a:endParaRPr>
          </a:p>
        </p:txBody>
      </p:sp>
      <p:sp>
        <p:nvSpPr>
          <p:cNvPr id="33" name="TextBox 32">
            <a:extLst>
              <a:ext uri="{FF2B5EF4-FFF2-40B4-BE49-F238E27FC236}">
                <a16:creationId xmlns:a16="http://schemas.microsoft.com/office/drawing/2014/main" id="{DA5F6E39-C31D-4946-B5E9-CE92399BC61F}"/>
              </a:ext>
            </a:extLst>
          </p:cNvPr>
          <p:cNvSpPr txBox="1"/>
          <p:nvPr/>
        </p:nvSpPr>
        <p:spPr>
          <a:xfrm>
            <a:off x="1505659" y="4611608"/>
            <a:ext cx="4726314" cy="1200329"/>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Total body irradiation                    full intensity conditioning</a:t>
            </a:r>
          </a:p>
          <a:p>
            <a:r>
              <a:rPr lang="en-US" sz="2400" dirty="0">
                <a:solidFill>
                  <a:srgbClr val="642C66"/>
                </a:solidFill>
                <a:latin typeface="Gill Sans MT" panose="020B0502020104020203" pitchFamily="34" charset="77"/>
              </a:rPr>
              <a:t>T cell depletion with ATG</a:t>
            </a:r>
            <a:endParaRPr lang="en-US" sz="2400" dirty="0">
              <a:latin typeface="Gill Sans MT" panose="020B0502020104020203" pitchFamily="34" charset="77"/>
            </a:endParaRPr>
          </a:p>
        </p:txBody>
      </p:sp>
      <p:sp>
        <p:nvSpPr>
          <p:cNvPr id="35" name="TextBox 34">
            <a:extLst>
              <a:ext uri="{FF2B5EF4-FFF2-40B4-BE49-F238E27FC236}">
                <a16:creationId xmlns:a16="http://schemas.microsoft.com/office/drawing/2014/main" id="{3A988790-0B57-0447-99AA-808047B16345}"/>
              </a:ext>
            </a:extLst>
          </p:cNvPr>
          <p:cNvSpPr txBox="1"/>
          <p:nvPr/>
        </p:nvSpPr>
        <p:spPr>
          <a:xfrm>
            <a:off x="7050668" y="4109659"/>
            <a:ext cx="4726314" cy="461665"/>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One stem cell transplant</a:t>
            </a:r>
          </a:p>
        </p:txBody>
      </p:sp>
      <p:sp>
        <p:nvSpPr>
          <p:cNvPr id="36" name="TextBox 35">
            <a:extLst>
              <a:ext uri="{FF2B5EF4-FFF2-40B4-BE49-F238E27FC236}">
                <a16:creationId xmlns:a16="http://schemas.microsoft.com/office/drawing/2014/main" id="{20929FB0-6141-F94A-A112-23C323FDA524}"/>
              </a:ext>
            </a:extLst>
          </p:cNvPr>
          <p:cNvSpPr txBox="1"/>
          <p:nvPr/>
        </p:nvSpPr>
        <p:spPr>
          <a:xfrm>
            <a:off x="7047542" y="4653506"/>
            <a:ext cx="4726314" cy="1200329"/>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No irradiation                             reduced intensity conditioning</a:t>
            </a:r>
          </a:p>
          <a:p>
            <a:r>
              <a:rPr lang="en-US" sz="2400" dirty="0">
                <a:solidFill>
                  <a:srgbClr val="C32E47"/>
                </a:solidFill>
                <a:latin typeface="Gill Sans MT" panose="020B0502020104020203" pitchFamily="34" charset="77"/>
              </a:rPr>
              <a:t>T cell depletion with aCD52</a:t>
            </a:r>
          </a:p>
        </p:txBody>
      </p:sp>
      <p:sp>
        <p:nvSpPr>
          <p:cNvPr id="37" name="TextBox 36">
            <a:extLst>
              <a:ext uri="{FF2B5EF4-FFF2-40B4-BE49-F238E27FC236}">
                <a16:creationId xmlns:a16="http://schemas.microsoft.com/office/drawing/2014/main" id="{2B739CA7-EE07-9B46-913F-6E8AF4939F98}"/>
              </a:ext>
            </a:extLst>
          </p:cNvPr>
          <p:cNvSpPr txBox="1"/>
          <p:nvPr/>
        </p:nvSpPr>
        <p:spPr>
          <a:xfrm>
            <a:off x="1494990" y="5882850"/>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Mild GVHD* / 100% </a:t>
            </a:r>
            <a:r>
              <a:rPr lang="en-US" sz="2400" dirty="0" err="1">
                <a:solidFill>
                  <a:srgbClr val="642C66"/>
                </a:solidFill>
                <a:latin typeface="Gill Sans MT" panose="020B0502020104020203" pitchFamily="34" charset="77"/>
              </a:rPr>
              <a:t>chimerism</a:t>
            </a:r>
            <a:endParaRPr lang="en-US" sz="2400" dirty="0">
              <a:latin typeface="Gill Sans MT" panose="020B0502020104020203" pitchFamily="34" charset="77"/>
            </a:endParaRPr>
          </a:p>
        </p:txBody>
      </p:sp>
      <p:sp>
        <p:nvSpPr>
          <p:cNvPr id="38" name="TextBox 37">
            <a:extLst>
              <a:ext uri="{FF2B5EF4-FFF2-40B4-BE49-F238E27FC236}">
                <a16:creationId xmlns:a16="http://schemas.microsoft.com/office/drawing/2014/main" id="{919BB5C8-7269-FD4B-8A48-D819C90B0504}"/>
              </a:ext>
            </a:extLst>
          </p:cNvPr>
          <p:cNvSpPr txBox="1"/>
          <p:nvPr/>
        </p:nvSpPr>
        <p:spPr>
          <a:xfrm>
            <a:off x="7106799" y="5901847"/>
            <a:ext cx="4726314" cy="461665"/>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Mild GVHD* / 100% </a:t>
            </a:r>
            <a:r>
              <a:rPr lang="en-US" sz="2400" dirty="0" err="1">
                <a:solidFill>
                  <a:srgbClr val="C32E47"/>
                </a:solidFill>
                <a:latin typeface="Gill Sans MT" panose="020B0502020104020203" pitchFamily="34" charset="77"/>
              </a:rPr>
              <a:t>chimerism</a:t>
            </a:r>
            <a:endParaRPr lang="en-US" sz="2400" dirty="0">
              <a:solidFill>
                <a:srgbClr val="C32E47"/>
              </a:solidFill>
              <a:latin typeface="Gill Sans MT" panose="020B0502020104020203" pitchFamily="34" charset="77"/>
            </a:endParaRPr>
          </a:p>
        </p:txBody>
      </p:sp>
      <p:sp>
        <p:nvSpPr>
          <p:cNvPr id="39" name="TextBox 38">
            <a:extLst>
              <a:ext uri="{FF2B5EF4-FFF2-40B4-BE49-F238E27FC236}">
                <a16:creationId xmlns:a16="http://schemas.microsoft.com/office/drawing/2014/main" id="{33E594E2-1AE1-214C-BA72-405C7564FDF5}"/>
              </a:ext>
            </a:extLst>
          </p:cNvPr>
          <p:cNvSpPr txBox="1"/>
          <p:nvPr/>
        </p:nvSpPr>
        <p:spPr>
          <a:xfrm>
            <a:off x="157422" y="1404497"/>
            <a:ext cx="1363662" cy="2308324"/>
          </a:xfrm>
          <a:prstGeom prst="rect">
            <a:avLst/>
          </a:prstGeom>
          <a:noFill/>
        </p:spPr>
        <p:txBody>
          <a:bodyPr wrap="square" rtlCol="0">
            <a:spAutoFit/>
          </a:bodyPr>
          <a:lstStyle/>
          <a:p>
            <a:pPr algn="ctr"/>
            <a:r>
              <a:rPr lang="en-US" sz="4800" b="1" dirty="0">
                <a:solidFill>
                  <a:srgbClr val="642C66"/>
                </a:solidFill>
                <a:latin typeface="Gill Sans MT" panose="020B0502020104020203" pitchFamily="34" charset="77"/>
              </a:rPr>
              <a:t>13</a:t>
            </a:r>
            <a:r>
              <a:rPr lang="en-US" sz="2400" b="1" dirty="0">
                <a:solidFill>
                  <a:srgbClr val="642C66"/>
                </a:solidFill>
                <a:latin typeface="Gill Sans MT" panose="020B0502020104020203" pitchFamily="34" charset="77"/>
              </a:rPr>
              <a:t> years </a:t>
            </a:r>
          </a:p>
          <a:p>
            <a:pPr algn="ctr"/>
            <a:r>
              <a:rPr lang="en-US" sz="4800" b="1" dirty="0">
                <a:solidFill>
                  <a:srgbClr val="642C66"/>
                </a:solidFill>
                <a:latin typeface="Gill Sans MT" panose="020B0502020104020203" pitchFamily="34" charset="77"/>
              </a:rPr>
              <a:t>7</a:t>
            </a:r>
            <a:r>
              <a:rPr lang="en-US" sz="2400" b="1" dirty="0">
                <a:solidFill>
                  <a:srgbClr val="642C66"/>
                </a:solidFill>
                <a:latin typeface="Gill Sans MT" panose="020B0502020104020203" pitchFamily="34" charset="77"/>
              </a:rPr>
              <a:t> months</a:t>
            </a:r>
          </a:p>
        </p:txBody>
      </p:sp>
      <p:sp>
        <p:nvSpPr>
          <p:cNvPr id="40" name="TextBox 39">
            <a:extLst>
              <a:ext uri="{FF2B5EF4-FFF2-40B4-BE49-F238E27FC236}">
                <a16:creationId xmlns:a16="http://schemas.microsoft.com/office/drawing/2014/main" id="{ABDD8112-CE3A-BB4A-AE73-A7B2104FBC0D}"/>
              </a:ext>
            </a:extLst>
          </p:cNvPr>
          <p:cNvSpPr txBox="1"/>
          <p:nvPr/>
        </p:nvSpPr>
        <p:spPr>
          <a:xfrm>
            <a:off x="5931566" y="1411962"/>
            <a:ext cx="1363662" cy="2123658"/>
          </a:xfrm>
          <a:prstGeom prst="rect">
            <a:avLst/>
          </a:prstGeom>
          <a:noFill/>
        </p:spPr>
        <p:txBody>
          <a:bodyPr wrap="square" rtlCol="0">
            <a:spAutoFit/>
          </a:bodyPr>
          <a:lstStyle/>
          <a:p>
            <a:pPr algn="ctr"/>
            <a:r>
              <a:rPr lang="en-US" sz="4800" b="1" dirty="0">
                <a:solidFill>
                  <a:srgbClr val="C32E47"/>
                </a:solidFill>
                <a:latin typeface="Gill Sans MT" panose="020B0502020104020203" pitchFamily="34" charset="77"/>
              </a:rPr>
              <a:t>5</a:t>
            </a:r>
            <a:r>
              <a:rPr lang="en-US" sz="2400" b="1" dirty="0">
                <a:solidFill>
                  <a:srgbClr val="C32E47"/>
                </a:solidFill>
                <a:latin typeface="Gill Sans MT" panose="020B0502020104020203" pitchFamily="34" charset="77"/>
              </a:rPr>
              <a:t> </a:t>
            </a:r>
          </a:p>
          <a:p>
            <a:pPr algn="ctr"/>
            <a:r>
              <a:rPr lang="en-US" sz="2400" b="1" dirty="0">
                <a:solidFill>
                  <a:srgbClr val="C32E47"/>
                </a:solidFill>
                <a:latin typeface="Gill Sans MT" panose="020B0502020104020203" pitchFamily="34" charset="77"/>
              </a:rPr>
              <a:t>years </a:t>
            </a:r>
          </a:p>
          <a:p>
            <a:pPr algn="ctr"/>
            <a:r>
              <a:rPr lang="en-US" sz="6000" b="1" dirty="0">
                <a:solidFill>
                  <a:srgbClr val="C32E47"/>
                </a:solidFill>
                <a:latin typeface="Gill Sans MT" panose="020B0502020104020203" pitchFamily="34" charset="77"/>
              </a:rPr>
              <a:t>+</a:t>
            </a:r>
          </a:p>
        </p:txBody>
      </p:sp>
      <p:sp>
        <p:nvSpPr>
          <p:cNvPr id="18" name="TextBox 17">
            <a:extLst>
              <a:ext uri="{FF2B5EF4-FFF2-40B4-BE49-F238E27FC236}">
                <a16:creationId xmlns:a16="http://schemas.microsoft.com/office/drawing/2014/main" id="{61581A63-7B30-DC4C-A915-B15129E936F3}"/>
              </a:ext>
            </a:extLst>
          </p:cNvPr>
          <p:cNvSpPr txBox="1"/>
          <p:nvPr/>
        </p:nvSpPr>
        <p:spPr>
          <a:xfrm>
            <a:off x="4932071" y="6321578"/>
            <a:ext cx="4726314" cy="461665"/>
          </a:xfrm>
          <a:prstGeom prst="rect">
            <a:avLst/>
          </a:prstGeom>
          <a:noFill/>
        </p:spPr>
        <p:txBody>
          <a:bodyPr wrap="square" rtlCol="0">
            <a:spAutoFit/>
          </a:bodyPr>
          <a:lstStyle/>
          <a:p>
            <a:r>
              <a:rPr lang="en-US" sz="2400" dirty="0">
                <a:solidFill>
                  <a:srgbClr val="642B67"/>
                </a:solidFill>
                <a:latin typeface="Gill Sans MT" panose="020B0502020104020203" pitchFamily="34" charset="77"/>
              </a:rPr>
              <a:t>*</a:t>
            </a:r>
            <a:r>
              <a:rPr lang="en-US" sz="2400" dirty="0">
                <a:solidFill>
                  <a:srgbClr val="C32E47"/>
                </a:solidFill>
                <a:latin typeface="Gill Sans MT" panose="020B0502020104020203" pitchFamily="34" charset="77"/>
              </a:rPr>
              <a:t>*</a:t>
            </a:r>
            <a:r>
              <a:rPr lang="en-US" sz="1600" i="1" dirty="0">
                <a:latin typeface="Gill Sans MT" panose="020B0502020104020203" pitchFamily="34" charset="77"/>
              </a:rPr>
              <a:t>GVHD = Graft Vs. Host Disease</a:t>
            </a:r>
          </a:p>
        </p:txBody>
      </p:sp>
    </p:spTree>
    <p:extLst>
      <p:ext uri="{BB962C8B-B14F-4D97-AF65-F5344CB8AC3E}">
        <p14:creationId xmlns:p14="http://schemas.microsoft.com/office/powerpoint/2010/main" val="26228274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xEl>
                                              <p:pRg st="0" end="0"/>
                                            </p:txEl>
                                          </p:spTgt>
                                        </p:tgtEl>
                                        <p:attrNameLst>
                                          <p:attrName>style.visibility</p:attrName>
                                        </p:attrNameLst>
                                      </p:cBhvr>
                                      <p:to>
                                        <p:strVal val="visible"/>
                                      </p:to>
                                    </p:set>
                                    <p:animEffect transition="in" filter="wipe(up)">
                                      <p:cBhvr>
                                        <p:cTn id="62" dur="500"/>
                                        <p:tgtEl>
                                          <p:spTgt spid="39">
                                            <p:txEl>
                                              <p:pRg st="0" end="0"/>
                                            </p:txEl>
                                          </p:spTgt>
                                        </p:tgtEl>
                                      </p:cBhvr>
                                    </p:animEffect>
                                  </p:childTnLst>
                                </p:cTn>
                              </p:par>
                              <p:par>
                                <p:cTn id="63" presetID="22" presetClass="entr" presetSubtype="1" fill="hold" nodeType="withEffect">
                                  <p:stCondLst>
                                    <p:cond delay="0"/>
                                  </p:stCondLst>
                                  <p:childTnLst>
                                    <p:set>
                                      <p:cBhvr>
                                        <p:cTn id="64" dur="1" fill="hold">
                                          <p:stCondLst>
                                            <p:cond delay="0"/>
                                          </p:stCondLst>
                                        </p:cTn>
                                        <p:tgtEl>
                                          <p:spTgt spid="39">
                                            <p:txEl>
                                              <p:pRg st="1" end="1"/>
                                            </p:txEl>
                                          </p:spTgt>
                                        </p:tgtEl>
                                        <p:attrNameLst>
                                          <p:attrName>style.visibility</p:attrName>
                                        </p:attrNameLst>
                                      </p:cBhvr>
                                      <p:to>
                                        <p:strVal val="visible"/>
                                      </p:to>
                                    </p:set>
                                    <p:animEffect transition="in" filter="wipe(up)">
                                      <p:cBhvr>
                                        <p:cTn id="65" dur="500"/>
                                        <p:tgtEl>
                                          <p:spTgt spid="39">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Effect transition="in" filter="wipe(up)">
                                      <p:cBhvr>
                                        <p:cTn id="70" dur="500"/>
                                        <p:tgtEl>
                                          <p:spTgt spid="40">
                                            <p:txEl>
                                              <p:pRg st="0" end="0"/>
                                            </p:txEl>
                                          </p:spTgt>
                                        </p:tgtEl>
                                      </p:cBhvr>
                                    </p:animEffect>
                                  </p:childTnLst>
                                </p:cTn>
                              </p:par>
                              <p:par>
                                <p:cTn id="71" presetID="22" presetClass="entr" presetSubtype="1" fill="hold" nodeType="withEffect">
                                  <p:stCondLst>
                                    <p:cond delay="0"/>
                                  </p:stCondLst>
                                  <p:childTnLst>
                                    <p:set>
                                      <p:cBhvr>
                                        <p:cTn id="72" dur="1" fill="hold">
                                          <p:stCondLst>
                                            <p:cond delay="0"/>
                                          </p:stCondLst>
                                        </p:cTn>
                                        <p:tgtEl>
                                          <p:spTgt spid="40">
                                            <p:txEl>
                                              <p:pRg st="1" end="1"/>
                                            </p:txEl>
                                          </p:spTgt>
                                        </p:tgtEl>
                                        <p:attrNameLst>
                                          <p:attrName>style.visibility</p:attrName>
                                        </p:attrNameLst>
                                      </p:cBhvr>
                                      <p:to>
                                        <p:strVal val="visible"/>
                                      </p:to>
                                    </p:set>
                                    <p:animEffect transition="in" filter="wipe(up)">
                                      <p:cBhvr>
                                        <p:cTn id="73" dur="500"/>
                                        <p:tgtEl>
                                          <p:spTgt spid="40">
                                            <p:txEl>
                                              <p:pRg st="1" end="1"/>
                                            </p:txEl>
                                          </p:spTgt>
                                        </p:tgtEl>
                                      </p:cBhvr>
                                    </p:animEffect>
                                  </p:childTnLst>
                                </p:cTn>
                              </p:par>
                              <p:par>
                                <p:cTn id="74" presetID="22" presetClass="entr" presetSubtype="1" fill="hold" nodeType="withEffect">
                                  <p:stCondLst>
                                    <p:cond delay="0"/>
                                  </p:stCondLst>
                                  <p:childTnLst>
                                    <p:set>
                                      <p:cBhvr>
                                        <p:cTn id="75" dur="1" fill="hold">
                                          <p:stCondLst>
                                            <p:cond delay="0"/>
                                          </p:stCondLst>
                                        </p:cTn>
                                        <p:tgtEl>
                                          <p:spTgt spid="40">
                                            <p:txEl>
                                              <p:pRg st="2" end="2"/>
                                            </p:txEl>
                                          </p:spTgt>
                                        </p:tgtEl>
                                        <p:attrNameLst>
                                          <p:attrName>style.visibility</p:attrName>
                                        </p:attrNameLst>
                                      </p:cBhvr>
                                      <p:to>
                                        <p:strVal val="visible"/>
                                      </p:to>
                                    </p:set>
                                    <p:animEffect transition="in" filter="wipe(up)">
                                      <p:cBhvr>
                                        <p:cTn id="76"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5" grpId="0"/>
      <p:bldP spid="36" grpId="0"/>
      <p:bldP spid="37" grpId="0"/>
      <p:bldP spid="38"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756735-CDE3-9644-B199-F1066D646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30" y="0"/>
            <a:ext cx="2083083" cy="1850012"/>
          </a:xfrm>
          <a:prstGeom prst="rect">
            <a:avLst/>
          </a:prstGeom>
        </p:spPr>
      </p:pic>
      <p:pic>
        <p:nvPicPr>
          <p:cNvPr id="6" name="Picture 5">
            <a:extLst>
              <a:ext uri="{FF2B5EF4-FFF2-40B4-BE49-F238E27FC236}">
                <a16:creationId xmlns:a16="http://schemas.microsoft.com/office/drawing/2014/main" id="{D94414C6-E14C-3041-9D83-14F3786D6BD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2614" y="0"/>
            <a:ext cx="9654448" cy="6436300"/>
          </a:xfrm>
          <a:prstGeom prst="rect">
            <a:avLst/>
          </a:prstGeom>
          <a:effectLst/>
        </p:spPr>
      </p:pic>
      <p:sp>
        <p:nvSpPr>
          <p:cNvPr id="7" name="TextBox 6">
            <a:extLst>
              <a:ext uri="{FF2B5EF4-FFF2-40B4-BE49-F238E27FC236}">
                <a16:creationId xmlns:a16="http://schemas.microsoft.com/office/drawing/2014/main" id="{FF5AEB24-590C-5141-9D22-FDDBF9AFE4B5}"/>
              </a:ext>
            </a:extLst>
          </p:cNvPr>
          <p:cNvSpPr txBox="1"/>
          <p:nvPr/>
        </p:nvSpPr>
        <p:spPr>
          <a:xfrm>
            <a:off x="6870072" y="6436300"/>
            <a:ext cx="4239491" cy="307777"/>
          </a:xfrm>
          <a:prstGeom prst="rect">
            <a:avLst/>
          </a:prstGeom>
          <a:noFill/>
        </p:spPr>
        <p:txBody>
          <a:bodyPr wrap="square" rtlCol="0">
            <a:spAutoFit/>
          </a:bodyPr>
          <a:lstStyle/>
          <a:p>
            <a:pPr algn="r"/>
            <a:r>
              <a:rPr lang="en-US" sz="1400" dirty="0" err="1">
                <a:solidFill>
                  <a:schemeClr val="bg1">
                    <a:lumMod val="65000"/>
                  </a:schemeClr>
                </a:solidFill>
                <a:latin typeface="Gill Sans MT" panose="020B0502020104020203" pitchFamily="34" charset="77"/>
                <a:cs typeface="Calibri Light" panose="020F0302020204030204" pitchFamily="34" charset="0"/>
              </a:rPr>
              <a:t>Fauci</a:t>
            </a:r>
            <a:r>
              <a:rPr lang="en-US" sz="1400" dirty="0">
                <a:solidFill>
                  <a:schemeClr val="bg1">
                    <a:lumMod val="65000"/>
                  </a:schemeClr>
                </a:solidFill>
                <a:latin typeface="Gill Sans MT" panose="020B0502020104020203" pitchFamily="34" charset="77"/>
                <a:cs typeface="Calibri Light" panose="020F0302020204030204" pitchFamily="34" charset="0"/>
              </a:rPr>
              <a:t>, IAS 2017 Special Lecture</a:t>
            </a:r>
          </a:p>
        </p:txBody>
      </p:sp>
      <p:pic>
        <p:nvPicPr>
          <p:cNvPr id="2" name="Picture 1">
            <a:extLst>
              <a:ext uri="{FF2B5EF4-FFF2-40B4-BE49-F238E27FC236}">
                <a16:creationId xmlns:a16="http://schemas.microsoft.com/office/drawing/2014/main" id="{0CAE28E0-041F-4196-BE77-9F4BC48906C1}"/>
              </a:ext>
            </a:extLst>
          </p:cNvPr>
          <p:cNvPicPr>
            <a:picLocks noChangeAspect="1"/>
          </p:cNvPicPr>
          <p:nvPr/>
        </p:nvPicPr>
        <p:blipFill>
          <a:blip r:embed="rId5"/>
          <a:stretch>
            <a:fillRect/>
          </a:stretch>
        </p:blipFill>
        <p:spPr>
          <a:xfrm>
            <a:off x="39630" y="1661007"/>
            <a:ext cx="1786283" cy="1767993"/>
          </a:xfrm>
          <a:prstGeom prst="rect">
            <a:avLst/>
          </a:prstGeom>
        </p:spPr>
      </p:pic>
    </p:spTree>
    <p:extLst>
      <p:ext uri="{BB962C8B-B14F-4D97-AF65-F5344CB8AC3E}">
        <p14:creationId xmlns:p14="http://schemas.microsoft.com/office/powerpoint/2010/main" val="105724214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9D85E-ADA8-3F46-8E7F-8C86F0C42A90}"/>
              </a:ext>
            </a:extLst>
          </p:cNvPr>
          <p:cNvSpPr>
            <a:spLocks noGrp="1"/>
          </p:cNvSpPr>
          <p:nvPr>
            <p:ph idx="1"/>
          </p:nvPr>
        </p:nvSpPr>
        <p:spPr>
          <a:xfrm>
            <a:off x="838200" y="1923037"/>
            <a:ext cx="10515600" cy="4253926"/>
          </a:xfrm>
        </p:spPr>
        <p:txBody>
          <a:bodyPr>
            <a:normAutofit/>
          </a:bodyPr>
          <a:lstStyle/>
          <a:p>
            <a:r>
              <a:rPr lang="en-US" dirty="0"/>
              <a:t>International collaboration to study potential HIV cure by stem cell transplants in Europe</a:t>
            </a:r>
          </a:p>
          <a:p>
            <a:r>
              <a:rPr lang="en-US" dirty="0"/>
              <a:t>Looking at the reservoir of virus in people with HIV </a:t>
            </a:r>
            <a:r>
              <a:rPr lang="en-US" b="1" dirty="0">
                <a:solidFill>
                  <a:srgbClr val="016389"/>
                </a:solidFill>
              </a:rPr>
              <a:t>who either had </a:t>
            </a:r>
            <a:r>
              <a:rPr lang="en-US" dirty="0"/>
              <a:t>or</a:t>
            </a:r>
            <a:r>
              <a:rPr lang="en-US" dirty="0">
                <a:solidFill>
                  <a:srgbClr val="A7C006"/>
                </a:solidFill>
              </a:rPr>
              <a:t> </a:t>
            </a:r>
            <a:r>
              <a:rPr lang="en-US" b="1" dirty="0">
                <a:solidFill>
                  <a:srgbClr val="016389"/>
                </a:solidFill>
              </a:rPr>
              <a:t>may get </a:t>
            </a:r>
            <a:r>
              <a:rPr lang="en-US" dirty="0"/>
              <a:t>an allogeneic stem cell transplant</a:t>
            </a:r>
          </a:p>
          <a:p>
            <a:r>
              <a:rPr lang="en-US" dirty="0"/>
              <a:t>Special laboratories with the highly sensitive tests to measure the reservoir and the quality of the immune system</a:t>
            </a:r>
          </a:p>
        </p:txBody>
      </p:sp>
      <p:pic>
        <p:nvPicPr>
          <p:cNvPr id="5" name="Picture 4">
            <a:extLst>
              <a:ext uri="{FF2B5EF4-FFF2-40B4-BE49-F238E27FC236}">
                <a16:creationId xmlns:a16="http://schemas.microsoft.com/office/drawing/2014/main" id="{B5366039-42E5-504D-B027-A39CC9B824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30" y="0"/>
            <a:ext cx="2083083" cy="1850012"/>
          </a:xfrm>
          <a:prstGeom prst="rect">
            <a:avLst/>
          </a:prstGeom>
        </p:spPr>
      </p:pic>
      <p:sp>
        <p:nvSpPr>
          <p:cNvPr id="2" name="Title 1">
            <a:extLst>
              <a:ext uri="{FF2B5EF4-FFF2-40B4-BE49-F238E27FC236}">
                <a16:creationId xmlns:a16="http://schemas.microsoft.com/office/drawing/2014/main" id="{F062D8D5-EC86-7047-BB23-C9DDCE2A60C5}"/>
              </a:ext>
            </a:extLst>
          </p:cNvPr>
          <p:cNvSpPr>
            <a:spLocks noGrp="1"/>
          </p:cNvSpPr>
          <p:nvPr>
            <p:ph type="title"/>
          </p:nvPr>
        </p:nvSpPr>
        <p:spPr/>
        <p:txBody>
          <a:bodyPr/>
          <a:lstStyle/>
          <a:p>
            <a:r>
              <a:rPr lang="en-US" dirty="0"/>
              <a:t>       </a:t>
            </a:r>
          </a:p>
        </p:txBody>
      </p:sp>
      <p:pic>
        <p:nvPicPr>
          <p:cNvPr id="9" name="Picture 8">
            <a:extLst>
              <a:ext uri="{FF2B5EF4-FFF2-40B4-BE49-F238E27FC236}">
                <a16:creationId xmlns:a16="http://schemas.microsoft.com/office/drawing/2014/main" id="{DBD060F1-1B46-2647-B150-1141E57D6112}"/>
              </a:ext>
            </a:extLst>
          </p:cNvPr>
          <p:cNvPicPr>
            <a:picLocks noChangeAspect="1"/>
          </p:cNvPicPr>
          <p:nvPr/>
        </p:nvPicPr>
        <p:blipFill>
          <a:blip r:embed="rId4"/>
          <a:stretch>
            <a:fillRect/>
          </a:stretch>
        </p:blipFill>
        <p:spPr>
          <a:xfrm>
            <a:off x="2122713" y="73025"/>
            <a:ext cx="6295141" cy="1909762"/>
          </a:xfrm>
          <a:prstGeom prst="rect">
            <a:avLst/>
          </a:prstGeom>
        </p:spPr>
      </p:pic>
      <p:grpSp>
        <p:nvGrpSpPr>
          <p:cNvPr id="16" name="Group 15">
            <a:extLst>
              <a:ext uri="{FF2B5EF4-FFF2-40B4-BE49-F238E27FC236}">
                <a16:creationId xmlns:a16="http://schemas.microsoft.com/office/drawing/2014/main" id="{DBD4D0BC-33AF-F540-A082-9B8919573F0C}"/>
              </a:ext>
            </a:extLst>
          </p:cNvPr>
          <p:cNvGrpSpPr/>
          <p:nvPr/>
        </p:nvGrpSpPr>
        <p:grpSpPr>
          <a:xfrm>
            <a:off x="-916378" y="7828716"/>
            <a:ext cx="14024756" cy="3703320"/>
            <a:chOff x="-39630" y="7210951"/>
            <a:chExt cx="14024756" cy="3703320"/>
          </a:xfrm>
        </p:grpSpPr>
        <p:grpSp>
          <p:nvGrpSpPr>
            <p:cNvPr id="14" name="Group 13">
              <a:extLst>
                <a:ext uri="{FF2B5EF4-FFF2-40B4-BE49-F238E27FC236}">
                  <a16:creationId xmlns:a16="http://schemas.microsoft.com/office/drawing/2014/main" id="{A8CD2D47-4DA7-E340-A499-BF62B1F9C266}"/>
                </a:ext>
              </a:extLst>
            </p:cNvPr>
            <p:cNvGrpSpPr/>
            <p:nvPr/>
          </p:nvGrpSpPr>
          <p:grpSpPr>
            <a:xfrm>
              <a:off x="-39630" y="7210951"/>
              <a:ext cx="14024756" cy="3703320"/>
              <a:chOff x="-39630" y="7210951"/>
              <a:chExt cx="14024756" cy="3703320"/>
            </a:xfrm>
          </p:grpSpPr>
          <p:sp>
            <p:nvSpPr>
              <p:cNvPr id="13" name="Rectangle 12">
                <a:extLst>
                  <a:ext uri="{FF2B5EF4-FFF2-40B4-BE49-F238E27FC236}">
                    <a16:creationId xmlns:a16="http://schemas.microsoft.com/office/drawing/2014/main" id="{2520ED9F-EFF1-5245-BA34-EE26EDF0EAB8}"/>
                  </a:ext>
                </a:extLst>
              </p:cNvPr>
              <p:cNvSpPr/>
              <p:nvPr/>
            </p:nvSpPr>
            <p:spPr>
              <a:xfrm>
                <a:off x="838200" y="7741100"/>
                <a:ext cx="10515600" cy="2552618"/>
              </a:xfrm>
              <a:prstGeom prst="rect">
                <a:avLst/>
              </a:prstGeom>
              <a:solidFill>
                <a:srgbClr val="016389"/>
              </a:solidFill>
            </p:spPr>
            <p:txBody>
              <a:bodyPr wrap="square" lIns="182880" tIns="182880" rIns="182880" bIns="182880">
                <a:spAutoFit/>
              </a:bodyPr>
              <a:lstStyle/>
              <a:p>
                <a:pPr algn="r"/>
                <a:r>
                  <a:rPr lang="en-US" sz="3200" b="1" dirty="0">
                    <a:solidFill>
                      <a:schemeClr val="bg1"/>
                    </a:solidFill>
                    <a:latin typeface="Gill Sans MT" panose="020B0502020104020203" pitchFamily="34" charset="77"/>
                  </a:rPr>
                  <a:t>\come with a high rat</a:t>
                </a:r>
              </a:p>
              <a:p>
                <a:pPr algn="r"/>
                <a:r>
                  <a:rPr lang="en-US" sz="3200" b="1" dirty="0">
                    <a:solidFill>
                      <a:schemeClr val="bg1"/>
                    </a:solidFill>
                    <a:latin typeface="Gill Sans MT" panose="020B0502020104020203" pitchFamily="34" charset="77"/>
                  </a:rPr>
                  <a:t>e of death.</a:t>
                </a:r>
              </a:p>
              <a:p>
                <a:pPr algn="r"/>
                <a:endParaRPr lang="en-US" sz="800" b="1" dirty="0">
                  <a:solidFill>
                    <a:schemeClr val="bg1"/>
                  </a:solidFill>
                  <a:latin typeface="Gill Sans MT" panose="020B0502020104020203" pitchFamily="34" charset="77"/>
                </a:endParaRPr>
              </a:p>
              <a:p>
                <a:pPr algn="r"/>
                <a:r>
                  <a:rPr lang="en-US" sz="3200" b="1" dirty="0" err="1">
                    <a:solidFill>
                      <a:schemeClr val="bg1"/>
                    </a:solidFill>
                    <a:latin typeface="Gill Sans MT" panose="020B0502020104020203" pitchFamily="34" charset="77"/>
                  </a:rPr>
                  <a:t>tion</a:t>
                </a:r>
                <a:r>
                  <a:rPr lang="en-US" sz="3200" b="1" dirty="0">
                    <a:solidFill>
                      <a:schemeClr val="bg1"/>
                    </a:solidFill>
                    <a:latin typeface="Gill Sans MT" panose="020B0502020104020203" pitchFamily="34" charset="77"/>
                  </a:rPr>
                  <a:t> </a:t>
                </a:r>
                <a:r>
                  <a:rPr lang="en-US" sz="3200" b="1" dirty="0" err="1">
                    <a:solidFill>
                      <a:schemeClr val="bg1"/>
                    </a:solidFill>
                    <a:latin typeface="Gill Sans MT" panose="020B0502020104020203" pitchFamily="34" charset="77"/>
                  </a:rPr>
                  <a:t>therefor</a:t>
                </a:r>
                <a:r>
                  <a:rPr lang="en-US" sz="3200" b="1" i="1" dirty="0" err="1">
                    <a:solidFill>
                      <a:schemeClr val="bg1"/>
                    </a:solidFill>
                    <a:latin typeface="Gill Sans MT" panose="020B0502020104020203" pitchFamily="34" charset="77"/>
                  </a:rPr>
                  <a:t>cannot</a:t>
                </a:r>
                <a:r>
                  <a:rPr lang="en-US" sz="3200" b="1" i="1" dirty="0">
                    <a:solidFill>
                      <a:schemeClr val="bg1"/>
                    </a:solidFill>
                    <a:latin typeface="Gill Sans MT" panose="020B0502020104020203" pitchFamily="34" charset="77"/>
                  </a:rPr>
                  <a:t> </a:t>
                </a:r>
              </a:p>
              <a:p>
                <a:pPr algn="r"/>
                <a:r>
                  <a:rPr lang="en-US" sz="3200" b="1" i="1" dirty="0">
                    <a:solidFill>
                      <a:schemeClr val="bg1"/>
                    </a:solidFill>
                    <a:latin typeface="Gill Sans MT" panose="020B0502020104020203" pitchFamily="34" charset="77"/>
                  </a:rPr>
                  <a:t>be registered.</a:t>
                </a:r>
              </a:p>
            </p:txBody>
          </p:sp>
          <p:sp>
            <p:nvSpPr>
              <p:cNvPr id="4" name="Rectangle 3">
                <a:extLst>
                  <a:ext uri="{FF2B5EF4-FFF2-40B4-BE49-F238E27FC236}">
                    <a16:creationId xmlns:a16="http://schemas.microsoft.com/office/drawing/2014/main" id="{75F5F2DF-3153-5544-89D1-AFA4CCC1F316}"/>
                  </a:ext>
                </a:extLst>
              </p:cNvPr>
              <p:cNvSpPr/>
              <p:nvPr/>
            </p:nvSpPr>
            <p:spPr>
              <a:xfrm>
                <a:off x="3703320" y="7769949"/>
                <a:ext cx="10242176" cy="2462213"/>
              </a:xfrm>
              <a:prstGeom prst="rect">
                <a:avLst/>
              </a:prstGeom>
              <a:solidFill>
                <a:srgbClr val="016389"/>
              </a:solidFill>
            </p:spPr>
            <p:txBody>
              <a:bodyPr wrap="square" lIns="182880" tIns="182880" rIns="182880" bIns="182880">
                <a:spAutoFit/>
              </a:bodyPr>
              <a:lstStyle/>
              <a:p>
                <a:pPr algn="ctr"/>
                <a:r>
                  <a:rPr lang="en-US" sz="3200" b="1" dirty="0">
                    <a:solidFill>
                      <a:schemeClr val="bg1"/>
                    </a:solidFill>
                    <a:latin typeface="Gill Sans MT" panose="020B0502020104020203" pitchFamily="34" charset="77"/>
                  </a:rPr>
                  <a:t>Unfortunately, stem cell transplants are dangerous  procedures which come with a high rate of death.</a:t>
                </a:r>
              </a:p>
              <a:p>
                <a:pPr algn="ctr"/>
                <a:endParaRPr lang="en-US" sz="800" b="1" dirty="0">
                  <a:solidFill>
                    <a:schemeClr val="bg1"/>
                  </a:solidFill>
                  <a:latin typeface="Gill Sans MT" panose="020B0502020104020203" pitchFamily="34" charset="77"/>
                </a:endParaRPr>
              </a:p>
              <a:p>
                <a:pPr algn="ctr"/>
                <a:r>
                  <a:rPr lang="en-US" sz="3200" b="1" dirty="0">
                    <a:solidFill>
                      <a:schemeClr val="bg1"/>
                    </a:solidFill>
                    <a:latin typeface="Gill Sans MT" panose="020B0502020104020203" pitchFamily="34" charset="77"/>
                  </a:rPr>
                  <a:t>People who do not have a disease requiring a transplantation therefore </a:t>
                </a:r>
                <a:r>
                  <a:rPr lang="en-US" sz="3200" b="1" i="1" dirty="0">
                    <a:solidFill>
                      <a:schemeClr val="bg1"/>
                    </a:solidFill>
                    <a:latin typeface="Gill Sans MT" panose="020B0502020104020203" pitchFamily="34" charset="77"/>
                  </a:rPr>
                  <a:t>cannot be registered.</a:t>
                </a:r>
              </a:p>
            </p:txBody>
          </p:sp>
          <p:sp>
            <p:nvSpPr>
              <p:cNvPr id="8" name="Oval 7">
                <a:extLst>
                  <a:ext uri="{FF2B5EF4-FFF2-40B4-BE49-F238E27FC236}">
                    <a16:creationId xmlns:a16="http://schemas.microsoft.com/office/drawing/2014/main" id="{ABF5C292-A5C5-0044-8BAF-52683A24D7AA}"/>
                  </a:ext>
                </a:extLst>
              </p:cNvPr>
              <p:cNvSpPr/>
              <p:nvPr/>
            </p:nvSpPr>
            <p:spPr>
              <a:xfrm>
                <a:off x="-39630" y="7210951"/>
                <a:ext cx="3703320" cy="3703320"/>
              </a:xfrm>
              <a:prstGeom prst="ellipse">
                <a:avLst/>
              </a:prstGeom>
              <a:solidFill>
                <a:srgbClr val="016389"/>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16EC3B-6B1E-C648-898E-2F41D88A0C49}"/>
                  </a:ext>
                </a:extLst>
              </p:cNvPr>
              <p:cNvSpPr/>
              <p:nvPr/>
            </p:nvSpPr>
            <p:spPr>
              <a:xfrm>
                <a:off x="3742950" y="7831505"/>
                <a:ext cx="10242176" cy="2462213"/>
              </a:xfrm>
              <a:prstGeom prst="rect">
                <a:avLst/>
              </a:prstGeom>
              <a:solidFill>
                <a:srgbClr val="016389"/>
              </a:solidFill>
            </p:spPr>
            <p:txBody>
              <a:bodyPr wrap="square" lIns="182880" tIns="182880" rIns="182880" bIns="182880">
                <a:spAutoFit/>
              </a:bodyPr>
              <a:lstStyle/>
              <a:p>
                <a:pPr algn="ctr"/>
                <a:r>
                  <a:rPr lang="en-US" sz="3200" b="1" dirty="0">
                    <a:solidFill>
                      <a:schemeClr val="bg1"/>
                    </a:solidFill>
                    <a:latin typeface="Gill Sans MT" panose="020B0502020104020203" pitchFamily="34" charset="77"/>
                  </a:rPr>
                  <a:t>Unfortunately, stem cell transplants are </a:t>
                </a:r>
                <a:r>
                  <a:rPr lang="en-US" sz="3200" b="1" dirty="0">
                    <a:solidFill>
                      <a:srgbClr val="FFFF00"/>
                    </a:solidFill>
                    <a:latin typeface="Gill Sans MT" panose="020B0502020104020203" pitchFamily="34" charset="77"/>
                  </a:rPr>
                  <a:t>dangerous </a:t>
                </a:r>
                <a:r>
                  <a:rPr lang="en-US" sz="3200" b="1" dirty="0">
                    <a:solidFill>
                      <a:schemeClr val="bg1"/>
                    </a:solidFill>
                    <a:latin typeface="Gill Sans MT" panose="020B0502020104020203" pitchFamily="34" charset="77"/>
                  </a:rPr>
                  <a:t> procedures which come with a high rate of death.</a:t>
                </a:r>
              </a:p>
              <a:p>
                <a:pPr algn="ctr"/>
                <a:endParaRPr lang="en-US" sz="800" b="1" dirty="0">
                  <a:solidFill>
                    <a:schemeClr val="bg1"/>
                  </a:solidFill>
                  <a:latin typeface="Gill Sans MT" panose="020B0502020104020203" pitchFamily="34" charset="77"/>
                </a:endParaRPr>
              </a:p>
              <a:p>
                <a:pPr algn="ctr"/>
                <a:r>
                  <a:rPr lang="en-US" sz="3200" b="1" dirty="0">
                    <a:solidFill>
                      <a:schemeClr val="bg1"/>
                    </a:solidFill>
                    <a:latin typeface="Gill Sans MT" panose="020B0502020104020203" pitchFamily="34" charset="77"/>
                  </a:rPr>
                  <a:t>People who do not have a disease requiring a transplantation therefore </a:t>
                </a:r>
                <a:r>
                  <a:rPr lang="en-US" sz="3200" b="1" i="1" dirty="0">
                    <a:solidFill>
                      <a:srgbClr val="FFFF00"/>
                    </a:solidFill>
                    <a:latin typeface="Gill Sans MT" panose="020B0502020104020203" pitchFamily="34" charset="77"/>
                  </a:rPr>
                  <a:t>cannot join this study.</a:t>
                </a:r>
              </a:p>
            </p:txBody>
          </p:sp>
        </p:grpSp>
        <p:pic>
          <p:nvPicPr>
            <p:cNvPr id="15" name="Picture 14">
              <a:extLst>
                <a:ext uri="{FF2B5EF4-FFF2-40B4-BE49-F238E27FC236}">
                  <a16:creationId xmlns:a16="http://schemas.microsoft.com/office/drawing/2014/main" id="{FFFB9ED4-4EBA-1F45-BBD4-588B0509216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b="3939"/>
            <a:stretch/>
          </p:blipFill>
          <p:spPr>
            <a:xfrm>
              <a:off x="241442" y="7472468"/>
              <a:ext cx="3141176" cy="3180286"/>
            </a:xfrm>
            <a:prstGeom prst="rect">
              <a:avLst/>
            </a:prstGeom>
          </p:spPr>
        </p:pic>
      </p:grpSp>
      <p:pic>
        <p:nvPicPr>
          <p:cNvPr id="18" name="Picture 17">
            <a:extLst>
              <a:ext uri="{FF2B5EF4-FFF2-40B4-BE49-F238E27FC236}">
                <a16:creationId xmlns:a16="http://schemas.microsoft.com/office/drawing/2014/main" id="{2CC195A4-77B3-B643-A6C5-0436B232BF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5870" y="4582003"/>
            <a:ext cx="8357759" cy="2275997"/>
          </a:xfrm>
          <a:prstGeom prst="rect">
            <a:avLst/>
          </a:prstGeom>
        </p:spPr>
      </p:pic>
      <p:pic>
        <p:nvPicPr>
          <p:cNvPr id="6" name="Picture 5">
            <a:extLst>
              <a:ext uri="{FF2B5EF4-FFF2-40B4-BE49-F238E27FC236}">
                <a16:creationId xmlns:a16="http://schemas.microsoft.com/office/drawing/2014/main" id="{6CEE6BF3-AE7A-436F-9989-7D7B872E104B}"/>
              </a:ext>
            </a:extLst>
          </p:cNvPr>
          <p:cNvPicPr>
            <a:picLocks noChangeAspect="1"/>
          </p:cNvPicPr>
          <p:nvPr/>
        </p:nvPicPr>
        <p:blipFill>
          <a:blip r:embed="rId8"/>
          <a:stretch>
            <a:fillRect/>
          </a:stretch>
        </p:blipFill>
        <p:spPr>
          <a:xfrm>
            <a:off x="9176145" y="38869"/>
            <a:ext cx="1786283" cy="1767993"/>
          </a:xfrm>
          <a:prstGeom prst="rect">
            <a:avLst/>
          </a:prstGeom>
        </p:spPr>
      </p:pic>
    </p:spTree>
    <p:extLst>
      <p:ext uri="{BB962C8B-B14F-4D97-AF65-F5344CB8AC3E}">
        <p14:creationId xmlns:p14="http://schemas.microsoft.com/office/powerpoint/2010/main" val="209697993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7BCD-1795-7D46-BB58-AC58A3A7C0B9}"/>
              </a:ext>
            </a:extLst>
          </p:cNvPr>
          <p:cNvSpPr>
            <a:spLocks noGrp="1"/>
          </p:cNvSpPr>
          <p:nvPr>
            <p:ph type="title"/>
          </p:nvPr>
        </p:nvSpPr>
        <p:spPr>
          <a:xfrm>
            <a:off x="2078720" y="187658"/>
            <a:ext cx="9275080" cy="1325563"/>
          </a:xfrm>
        </p:spPr>
        <p:txBody>
          <a:bodyPr>
            <a:normAutofit/>
          </a:bodyPr>
          <a:lstStyle/>
          <a:p>
            <a:r>
              <a:rPr lang="en-US" b="1" dirty="0">
                <a:latin typeface="Gill Sans MT" panose="020B0502020104020203" pitchFamily="34" charset="77"/>
                <a:cs typeface="Calibri Light" panose="020F0302020204030204" pitchFamily="34" charset="0"/>
              </a:rPr>
              <a:t>Timing of ART Initiation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Following HIV Infection</a:t>
            </a:r>
            <a:endParaRPr lang="en-US" dirty="0">
              <a:latin typeface="Gill Sans MT" panose="020B0502020104020203" pitchFamily="34" charset="77"/>
            </a:endParaRPr>
          </a:p>
        </p:txBody>
      </p:sp>
      <p:graphicFrame>
        <p:nvGraphicFramePr>
          <p:cNvPr id="4" name="Diagram 3">
            <a:extLst>
              <a:ext uri="{FF2B5EF4-FFF2-40B4-BE49-F238E27FC236}">
                <a16:creationId xmlns:a16="http://schemas.microsoft.com/office/drawing/2014/main" id="{79ACA861-CA2C-764A-8C4D-279C08889CF3}"/>
              </a:ext>
            </a:extLst>
          </p:cNvPr>
          <p:cNvGraphicFramePr/>
          <p:nvPr>
            <p:extLst>
              <p:ext uri="{D42A27DB-BD31-4B8C-83A1-F6EECF244321}">
                <p14:modId xmlns:p14="http://schemas.microsoft.com/office/powerpoint/2010/main" val="4111771970"/>
              </p:ext>
            </p:extLst>
          </p:nvPr>
        </p:nvGraphicFramePr>
        <p:xfrm>
          <a:off x="3866650" y="322498"/>
          <a:ext cx="6630953" cy="556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p Arrow 5">
            <a:extLst>
              <a:ext uri="{FF2B5EF4-FFF2-40B4-BE49-F238E27FC236}">
                <a16:creationId xmlns:a16="http://schemas.microsoft.com/office/drawing/2014/main" id="{C2F35A8B-6399-1C44-9EA0-4181C86A856B}"/>
              </a:ext>
            </a:extLst>
          </p:cNvPr>
          <p:cNvSpPr/>
          <p:nvPr/>
        </p:nvSpPr>
        <p:spPr>
          <a:xfrm rot="5400000">
            <a:off x="6984260" y="2254871"/>
            <a:ext cx="1480937" cy="5905023"/>
          </a:xfrm>
          <a:prstGeom prst="upArrow">
            <a:avLst/>
          </a:prstGeom>
          <a:solidFill>
            <a:srgbClr val="B0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ZA" sz="1351" dirty="0">
              <a:solidFill>
                <a:schemeClr val="accent6">
                  <a:lumMod val="40000"/>
                  <a:lumOff val="60000"/>
                </a:schemeClr>
              </a:solidFill>
              <a:latin typeface="Calibri"/>
            </a:endParaRPr>
          </a:p>
        </p:txBody>
      </p:sp>
      <p:sp>
        <p:nvSpPr>
          <p:cNvPr id="7" name="TextBox 6">
            <a:extLst>
              <a:ext uri="{FF2B5EF4-FFF2-40B4-BE49-F238E27FC236}">
                <a16:creationId xmlns:a16="http://schemas.microsoft.com/office/drawing/2014/main" id="{FEB5546D-7FC4-F847-AC59-BF48E9123A5D}"/>
              </a:ext>
            </a:extLst>
          </p:cNvPr>
          <p:cNvSpPr txBox="1"/>
          <p:nvPr/>
        </p:nvSpPr>
        <p:spPr>
          <a:xfrm>
            <a:off x="4850137" y="4874072"/>
            <a:ext cx="1767651" cy="300210"/>
          </a:xfrm>
          <a:prstGeom prst="rect">
            <a:avLst/>
          </a:prstGeom>
          <a:solidFill>
            <a:schemeClr val="accent3">
              <a:lumMod val="20000"/>
              <a:lumOff val="80000"/>
            </a:schemeClr>
          </a:solidFill>
        </p:spPr>
        <p:txBody>
          <a:bodyPr wrap="square" rtlCol="0">
            <a:spAutoFit/>
          </a:bodyPr>
          <a:lstStyle/>
          <a:p>
            <a:pPr>
              <a:defRPr/>
            </a:pPr>
            <a:r>
              <a:rPr lang="en-ZA" sz="1351" b="1" dirty="0" err="1">
                <a:solidFill>
                  <a:prstClr val="black"/>
                </a:solidFill>
                <a:latin typeface="Calibri Light" panose="020F0302020204030204" pitchFamily="34" charset="0"/>
                <a:cs typeface="Calibri Light" panose="020F0302020204030204" pitchFamily="34" charset="0"/>
              </a:rPr>
              <a:t>Fiebig</a:t>
            </a:r>
            <a:r>
              <a:rPr lang="en-ZA" sz="1351" b="1" dirty="0">
                <a:solidFill>
                  <a:prstClr val="black"/>
                </a:solidFill>
                <a:latin typeface="Calibri Light" panose="020F0302020204030204" pitchFamily="34" charset="0"/>
                <a:cs typeface="Calibri Light" panose="020F0302020204030204" pitchFamily="34" charset="0"/>
              </a:rPr>
              <a:t> I/II (1-3 </a:t>
            </a:r>
            <a:r>
              <a:rPr lang="en-ZA" sz="1351" b="1" dirty="0" err="1">
                <a:solidFill>
                  <a:prstClr val="black"/>
                </a:solidFill>
                <a:latin typeface="Calibri Light" panose="020F0302020204030204" pitchFamily="34" charset="0"/>
                <a:cs typeface="Calibri Light" panose="020F0302020204030204" pitchFamily="34" charset="0"/>
              </a:rPr>
              <a:t>wks</a:t>
            </a:r>
            <a:r>
              <a:rPr lang="en-ZA" sz="1351" b="1" dirty="0">
                <a:solidFill>
                  <a:prstClr val="black"/>
                </a:solidFill>
                <a:latin typeface="Calibri Light" panose="020F0302020204030204" pitchFamily="34" charset="0"/>
                <a:cs typeface="Calibri Light" panose="020F0302020204030204" pitchFamily="34" charset="0"/>
              </a:rPr>
              <a:t> </a:t>
            </a:r>
            <a:r>
              <a:rPr lang="en-ZA" sz="1351" b="1" dirty="0" err="1">
                <a:solidFill>
                  <a:prstClr val="black"/>
                </a:solidFill>
                <a:latin typeface="Calibri Light" panose="020F0302020204030204" pitchFamily="34" charset="0"/>
                <a:cs typeface="Calibri Light" panose="020F0302020204030204" pitchFamily="34" charset="0"/>
              </a:rPr>
              <a:t>p.i</a:t>
            </a:r>
            <a:r>
              <a:rPr lang="en-ZA" sz="1351" b="1" dirty="0">
                <a:solidFill>
                  <a:prstClr val="black"/>
                </a:solidFill>
                <a:latin typeface="Calibri Light" panose="020F0302020204030204" pitchFamily="34" charset="0"/>
                <a:cs typeface="Calibri Light" panose="020F0302020204030204" pitchFamily="34" charset="0"/>
              </a:rPr>
              <a:t>.)</a:t>
            </a:r>
          </a:p>
        </p:txBody>
      </p:sp>
      <p:sp>
        <p:nvSpPr>
          <p:cNvPr id="13" name="TextBox 12">
            <a:extLst>
              <a:ext uri="{FF2B5EF4-FFF2-40B4-BE49-F238E27FC236}">
                <a16:creationId xmlns:a16="http://schemas.microsoft.com/office/drawing/2014/main" id="{1F2873E2-EB39-724E-91FD-625BFE7B037C}"/>
              </a:ext>
            </a:extLst>
          </p:cNvPr>
          <p:cNvSpPr txBox="1"/>
          <p:nvPr/>
        </p:nvSpPr>
        <p:spPr>
          <a:xfrm>
            <a:off x="6379767" y="5165150"/>
            <a:ext cx="1239731"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Light" panose="020F0302020204030204" pitchFamily="34" charset="0"/>
                <a:cs typeface="Calibri Light" panose="020F0302020204030204" pitchFamily="34" charset="0"/>
              </a:rPr>
              <a:t>&lt; 6 months</a:t>
            </a:r>
          </a:p>
        </p:txBody>
      </p:sp>
      <p:sp>
        <p:nvSpPr>
          <p:cNvPr id="14" name="TextBox 13">
            <a:extLst>
              <a:ext uri="{FF2B5EF4-FFF2-40B4-BE49-F238E27FC236}">
                <a16:creationId xmlns:a16="http://schemas.microsoft.com/office/drawing/2014/main" id="{1CEB7AC6-F534-FA43-8BBD-9F518A12CD24}"/>
              </a:ext>
            </a:extLst>
          </p:cNvPr>
          <p:cNvSpPr txBox="1"/>
          <p:nvPr/>
        </p:nvSpPr>
        <p:spPr>
          <a:xfrm>
            <a:off x="7733128" y="5157905"/>
            <a:ext cx="2223650"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a:rPr>
              <a:t>&gt; 6 months - years</a:t>
            </a:r>
          </a:p>
        </p:txBody>
      </p:sp>
      <p:sp>
        <p:nvSpPr>
          <p:cNvPr id="17" name="TextBox 16">
            <a:extLst>
              <a:ext uri="{FF2B5EF4-FFF2-40B4-BE49-F238E27FC236}">
                <a16:creationId xmlns:a16="http://schemas.microsoft.com/office/drawing/2014/main" id="{82209F27-407F-D34A-BD3D-8293015EBCF4}"/>
              </a:ext>
            </a:extLst>
          </p:cNvPr>
          <p:cNvSpPr txBox="1"/>
          <p:nvPr/>
        </p:nvSpPr>
        <p:spPr>
          <a:xfrm>
            <a:off x="4845983" y="5156017"/>
            <a:ext cx="1420155"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Light" panose="020F0302020204030204" pitchFamily="34" charset="0"/>
                <a:cs typeface="Calibri Light" panose="020F0302020204030204" pitchFamily="34" charset="0"/>
              </a:rPr>
              <a:t>&lt;48 hours</a:t>
            </a:r>
          </a:p>
        </p:txBody>
      </p:sp>
      <p:sp>
        <p:nvSpPr>
          <p:cNvPr id="19" name="TextBox 18">
            <a:extLst>
              <a:ext uri="{FF2B5EF4-FFF2-40B4-BE49-F238E27FC236}">
                <a16:creationId xmlns:a16="http://schemas.microsoft.com/office/drawing/2014/main" id="{34D70308-5D73-A14C-BE2A-336AFA6CB525}"/>
              </a:ext>
            </a:extLst>
          </p:cNvPr>
          <p:cNvSpPr txBox="1"/>
          <p:nvPr/>
        </p:nvSpPr>
        <p:spPr>
          <a:xfrm>
            <a:off x="4267200" y="6366734"/>
            <a:ext cx="7086600" cy="400110"/>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a:t>
            </a:r>
            <a:r>
              <a:rPr lang="en-US" sz="1000" dirty="0" err="1">
                <a:solidFill>
                  <a:schemeClr val="bg1">
                    <a:lumMod val="65000"/>
                  </a:schemeClr>
                </a:solidFill>
                <a:latin typeface="Gill Sans MT" panose="020B0502020104020203" pitchFamily="34" charset="77"/>
                <a:cs typeface="Calibri Light" panose="020F0302020204030204" pitchFamily="34" charset="0"/>
              </a:rPr>
              <a:t>Tiemessen</a:t>
            </a:r>
            <a:r>
              <a:rPr lang="en-US" sz="1000" dirty="0">
                <a:solidFill>
                  <a:schemeClr val="bg1">
                    <a:lumMod val="65000"/>
                  </a:schemeClr>
                </a:solidFill>
                <a:latin typeface="Gill Sans MT" panose="020B0502020104020203" pitchFamily="34" charset="77"/>
                <a:cs typeface="Calibri Light" panose="020F0302020204030204" pitchFamily="34" charset="0"/>
              </a:rPr>
              <a:t> CT. Post-Treatment Control. Community Cure Workshop. </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Saturday July 21, 2018.</a:t>
            </a:r>
          </a:p>
        </p:txBody>
      </p:sp>
      <p:sp>
        <p:nvSpPr>
          <p:cNvPr id="20" name="Title 1">
            <a:extLst>
              <a:ext uri="{FF2B5EF4-FFF2-40B4-BE49-F238E27FC236}">
                <a16:creationId xmlns:a16="http://schemas.microsoft.com/office/drawing/2014/main" id="{E661D124-9B5C-564C-83CE-790168020718}"/>
              </a:ext>
            </a:extLst>
          </p:cNvPr>
          <p:cNvSpPr txBox="1">
            <a:spLocks/>
          </p:cNvSpPr>
          <p:nvPr/>
        </p:nvSpPr>
        <p:spPr>
          <a:xfrm>
            <a:off x="1583961" y="-1250374"/>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Calibri Light" panose="020F0302020204030204" pitchFamily="34" charset="0"/>
                <a:cs typeface="Calibri Light" panose="020F0302020204030204" pitchFamily="34" charset="0"/>
              </a:rPr>
              <a:t>Timing of ART Initiation Following HIV Infection</a:t>
            </a:r>
          </a:p>
        </p:txBody>
      </p:sp>
      <p:grpSp>
        <p:nvGrpSpPr>
          <p:cNvPr id="23" name="Group 22">
            <a:extLst>
              <a:ext uri="{FF2B5EF4-FFF2-40B4-BE49-F238E27FC236}">
                <a16:creationId xmlns:a16="http://schemas.microsoft.com/office/drawing/2014/main" id="{40854B75-9480-3C4A-A1E3-0DBFEA1E01AA}"/>
              </a:ext>
            </a:extLst>
          </p:cNvPr>
          <p:cNvGrpSpPr/>
          <p:nvPr/>
        </p:nvGrpSpPr>
        <p:grpSpPr>
          <a:xfrm>
            <a:off x="9797224" y="365123"/>
            <a:ext cx="1304771" cy="1031674"/>
            <a:chOff x="10148213" y="1658760"/>
            <a:chExt cx="1304771" cy="1031674"/>
          </a:xfrm>
        </p:grpSpPr>
        <p:pic>
          <p:nvPicPr>
            <p:cNvPr id="21" name="Picture 20">
              <a:extLst>
                <a:ext uri="{FF2B5EF4-FFF2-40B4-BE49-F238E27FC236}">
                  <a16:creationId xmlns:a16="http://schemas.microsoft.com/office/drawing/2014/main" id="{69998044-6354-224D-B608-F4515CC669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3330" y="1658760"/>
              <a:ext cx="814536" cy="814536"/>
            </a:xfrm>
            <a:prstGeom prst="rect">
              <a:avLst/>
            </a:prstGeom>
          </p:spPr>
        </p:pic>
        <p:sp>
          <p:nvSpPr>
            <p:cNvPr id="22" name="TextBox 21">
              <a:extLst>
                <a:ext uri="{FF2B5EF4-FFF2-40B4-BE49-F238E27FC236}">
                  <a16:creationId xmlns:a16="http://schemas.microsoft.com/office/drawing/2014/main" id="{EB7326B6-374B-764C-94E1-3799E8FD0AC6}"/>
                </a:ext>
              </a:extLst>
            </p:cNvPr>
            <p:cNvSpPr txBox="1"/>
            <p:nvPr/>
          </p:nvSpPr>
          <p:spPr>
            <a:xfrm>
              <a:off x="10148213" y="2459602"/>
              <a:ext cx="1304771" cy="230832"/>
            </a:xfrm>
            <a:prstGeom prst="rect">
              <a:avLst/>
            </a:prstGeom>
            <a:noFill/>
          </p:spPr>
          <p:txBody>
            <a:bodyPr wrap="square" rtlCol="0">
              <a:spAutoFit/>
            </a:bodyPr>
            <a:lstStyle/>
            <a:p>
              <a:pPr algn="ctr"/>
              <a:r>
                <a:rPr lang="en-US" sz="900" b="1" dirty="0"/>
                <a:t>Caroline </a:t>
              </a:r>
              <a:r>
                <a:rPr lang="en-US" sz="900" b="1" dirty="0" err="1"/>
                <a:t>Tiemessen</a:t>
              </a:r>
              <a:endParaRPr lang="en-US" sz="900" b="1" dirty="0"/>
            </a:p>
          </p:txBody>
        </p:sp>
      </p:grpSp>
      <p:pic>
        <p:nvPicPr>
          <p:cNvPr id="24" name="Picture 23">
            <a:extLst>
              <a:ext uri="{FF2B5EF4-FFF2-40B4-BE49-F238E27FC236}">
                <a16:creationId xmlns:a16="http://schemas.microsoft.com/office/drawing/2014/main" id="{14272B5D-B5BE-374A-B17D-913E60EE4E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grpSp>
        <p:nvGrpSpPr>
          <p:cNvPr id="3" name="Group 2">
            <a:extLst>
              <a:ext uri="{FF2B5EF4-FFF2-40B4-BE49-F238E27FC236}">
                <a16:creationId xmlns:a16="http://schemas.microsoft.com/office/drawing/2014/main" id="{012281D0-4FB2-004A-9A2A-6E15AA7B3F65}"/>
              </a:ext>
            </a:extLst>
          </p:cNvPr>
          <p:cNvGrpSpPr/>
          <p:nvPr/>
        </p:nvGrpSpPr>
        <p:grpSpPr>
          <a:xfrm>
            <a:off x="703790" y="1615715"/>
            <a:ext cx="4144270" cy="4937485"/>
            <a:chOff x="1587898" y="1420230"/>
            <a:chExt cx="4144270" cy="4937485"/>
          </a:xfrm>
        </p:grpSpPr>
        <p:sp>
          <p:nvSpPr>
            <p:cNvPr id="5" name="Up Arrow 4">
              <a:extLst>
                <a:ext uri="{FF2B5EF4-FFF2-40B4-BE49-F238E27FC236}">
                  <a16:creationId xmlns:a16="http://schemas.microsoft.com/office/drawing/2014/main" id="{A8B98134-74C6-2541-A122-4CF3C7364B8E}"/>
                </a:ext>
              </a:extLst>
            </p:cNvPr>
            <p:cNvSpPr/>
            <p:nvPr/>
          </p:nvSpPr>
          <p:spPr>
            <a:xfrm flipV="1">
              <a:off x="3015845" y="1484585"/>
              <a:ext cx="1186004" cy="4873130"/>
            </a:xfrm>
            <a:prstGeom prst="upArrow">
              <a:avLst/>
            </a:prstGeom>
            <a:gradFill flip="none" rotWithShape="1">
              <a:gsLst>
                <a:gs pos="0">
                  <a:srgbClr val="B06BA9"/>
                </a:gs>
                <a:gs pos="100000">
                  <a:schemeClr val="bg1"/>
                </a:gs>
                <a:gs pos="26000">
                  <a:srgbClr val="FFA5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ZA" sz="1351" dirty="0">
                <a:solidFill>
                  <a:prstClr val="white"/>
                </a:solidFill>
                <a:latin typeface="Calibri"/>
              </a:endParaRPr>
            </a:p>
          </p:txBody>
        </p:sp>
        <p:sp>
          <p:nvSpPr>
            <p:cNvPr id="8" name="TextBox 7">
              <a:extLst>
                <a:ext uri="{FF2B5EF4-FFF2-40B4-BE49-F238E27FC236}">
                  <a16:creationId xmlns:a16="http://schemas.microsoft.com/office/drawing/2014/main" id="{424CFE49-D858-F34D-A72B-88D82074FA15}"/>
                </a:ext>
              </a:extLst>
            </p:cNvPr>
            <p:cNvSpPr txBox="1"/>
            <p:nvPr/>
          </p:nvSpPr>
          <p:spPr>
            <a:xfrm>
              <a:off x="1988704" y="5075946"/>
              <a:ext cx="3283993"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Preserved immunity</a:t>
              </a:r>
            </a:p>
          </p:txBody>
        </p:sp>
        <p:sp>
          <p:nvSpPr>
            <p:cNvPr id="9" name="TextBox 8">
              <a:extLst>
                <a:ext uri="{FF2B5EF4-FFF2-40B4-BE49-F238E27FC236}">
                  <a16:creationId xmlns:a16="http://schemas.microsoft.com/office/drawing/2014/main" id="{B898AB8E-083F-3943-933F-9FA39619E013}"/>
                </a:ext>
              </a:extLst>
            </p:cNvPr>
            <p:cNvSpPr txBox="1"/>
            <p:nvPr/>
          </p:nvSpPr>
          <p:spPr>
            <a:xfrm>
              <a:off x="1962462" y="4608786"/>
              <a:ext cx="3336476"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Smaller reservoirs</a:t>
              </a:r>
            </a:p>
          </p:txBody>
        </p:sp>
        <p:sp>
          <p:nvSpPr>
            <p:cNvPr id="10" name="TextBox 9">
              <a:extLst>
                <a:ext uri="{FF2B5EF4-FFF2-40B4-BE49-F238E27FC236}">
                  <a16:creationId xmlns:a16="http://schemas.microsoft.com/office/drawing/2014/main" id="{27EF7D0D-7400-BB47-A35E-B81F0AF443CC}"/>
                </a:ext>
              </a:extLst>
            </p:cNvPr>
            <p:cNvSpPr txBox="1"/>
            <p:nvPr/>
          </p:nvSpPr>
          <p:spPr>
            <a:xfrm>
              <a:off x="1850378" y="3842948"/>
              <a:ext cx="3713915" cy="707886"/>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No seroconversion, lack of adaptive immune responses</a:t>
              </a:r>
            </a:p>
          </p:txBody>
        </p:sp>
        <p:sp>
          <p:nvSpPr>
            <p:cNvPr id="11" name="TextBox 10">
              <a:extLst>
                <a:ext uri="{FF2B5EF4-FFF2-40B4-BE49-F238E27FC236}">
                  <a16:creationId xmlns:a16="http://schemas.microsoft.com/office/drawing/2014/main" id="{FFCB0B47-F00A-414F-B3AE-1E66A092ACB3}"/>
                </a:ext>
              </a:extLst>
            </p:cNvPr>
            <p:cNvSpPr txBox="1"/>
            <p:nvPr/>
          </p:nvSpPr>
          <p:spPr>
            <a:xfrm>
              <a:off x="1906420" y="3375788"/>
              <a:ext cx="3448560"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Better control on ART</a:t>
              </a:r>
            </a:p>
          </p:txBody>
        </p:sp>
        <p:sp>
          <p:nvSpPr>
            <p:cNvPr id="12" name="TextBox 11">
              <a:extLst>
                <a:ext uri="{FF2B5EF4-FFF2-40B4-BE49-F238E27FC236}">
                  <a16:creationId xmlns:a16="http://schemas.microsoft.com/office/drawing/2014/main" id="{A741E01E-0B7F-404B-957E-8830FB63764D}"/>
                </a:ext>
              </a:extLst>
            </p:cNvPr>
            <p:cNvSpPr txBox="1"/>
            <p:nvPr/>
          </p:nvSpPr>
          <p:spPr>
            <a:xfrm>
              <a:off x="1687431" y="2882991"/>
              <a:ext cx="3886537"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Reduced morbidity and mortality</a:t>
              </a:r>
            </a:p>
          </p:txBody>
        </p:sp>
        <p:sp>
          <p:nvSpPr>
            <p:cNvPr id="15" name="TextBox 14">
              <a:extLst>
                <a:ext uri="{FF2B5EF4-FFF2-40B4-BE49-F238E27FC236}">
                  <a16:creationId xmlns:a16="http://schemas.microsoft.com/office/drawing/2014/main" id="{6A4F8AC2-0724-C141-A96D-99D0BA786563}"/>
                </a:ext>
              </a:extLst>
            </p:cNvPr>
            <p:cNvSpPr txBox="1"/>
            <p:nvPr/>
          </p:nvSpPr>
          <p:spPr>
            <a:xfrm>
              <a:off x="1587898" y="2454864"/>
              <a:ext cx="4041898"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Limited virus escape/diversity</a:t>
              </a:r>
            </a:p>
          </p:txBody>
        </p:sp>
        <p:sp>
          <p:nvSpPr>
            <p:cNvPr id="16" name="TextBox 15">
              <a:extLst>
                <a:ext uri="{FF2B5EF4-FFF2-40B4-BE49-F238E27FC236}">
                  <a16:creationId xmlns:a16="http://schemas.microsoft.com/office/drawing/2014/main" id="{3CD2AD56-3AF8-0B4A-AE00-DB6E57DAEAD9}"/>
                </a:ext>
              </a:extLst>
            </p:cNvPr>
            <p:cNvSpPr txBox="1"/>
            <p:nvPr/>
          </p:nvSpPr>
          <p:spPr>
            <a:xfrm>
              <a:off x="1843691" y="2054753"/>
              <a:ext cx="3888477"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Reduced immune activation</a:t>
              </a:r>
            </a:p>
          </p:txBody>
        </p:sp>
        <p:sp>
          <p:nvSpPr>
            <p:cNvPr id="18" name="TextBox 17">
              <a:extLst>
                <a:ext uri="{FF2B5EF4-FFF2-40B4-BE49-F238E27FC236}">
                  <a16:creationId xmlns:a16="http://schemas.microsoft.com/office/drawing/2014/main" id="{B8AC1CBC-FF36-CB43-B2EC-7E3C6024BD7B}"/>
                </a:ext>
              </a:extLst>
            </p:cNvPr>
            <p:cNvSpPr txBox="1"/>
            <p:nvPr/>
          </p:nvSpPr>
          <p:spPr>
            <a:xfrm>
              <a:off x="1690270" y="1420230"/>
              <a:ext cx="4041898" cy="400110"/>
            </a:xfrm>
            <a:prstGeom prst="rect">
              <a:avLst/>
            </a:prstGeom>
            <a:solidFill>
              <a:schemeClr val="accent3">
                <a:lumMod val="40000"/>
                <a:lumOff val="60000"/>
              </a:schemeClr>
            </a:solidFill>
            <a:scene3d>
              <a:camera prst="orthographicFront"/>
              <a:lightRig rig="threePt" dir="t"/>
            </a:scene3d>
            <a:sp3d>
              <a:bevelT/>
            </a:sp3d>
          </p:spPr>
          <p:txBody>
            <a:bodyPr wrap="square" rtlCol="0">
              <a:spAutoFit/>
            </a:bodyPr>
            <a:lstStyle/>
            <a:p>
              <a:pPr algn="ctr">
                <a:defRPr/>
              </a:pPr>
              <a:r>
                <a:rPr lang="en-ZA" sz="2000" b="1" dirty="0">
                  <a:solidFill>
                    <a:srgbClr val="B06BA9"/>
                  </a:solidFill>
                  <a:latin typeface="Gill Sans MT" panose="020B0502020104020203" pitchFamily="34" charset="77"/>
                  <a:cs typeface="Calibri Light" panose="020F0302020204030204" pitchFamily="34" charset="0"/>
                </a:rPr>
                <a:t>Effects of early ART</a:t>
              </a:r>
            </a:p>
          </p:txBody>
        </p:sp>
      </p:grpSp>
    </p:spTree>
    <p:extLst>
      <p:ext uri="{BB962C8B-B14F-4D97-AF65-F5344CB8AC3E}">
        <p14:creationId xmlns:p14="http://schemas.microsoft.com/office/powerpoint/2010/main" val="205504055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303A6CA5-93DF-B041-97B2-34F8ECB94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sp>
        <p:nvSpPr>
          <p:cNvPr id="2" name="Title 1">
            <a:extLst>
              <a:ext uri="{FF2B5EF4-FFF2-40B4-BE49-F238E27FC236}">
                <a16:creationId xmlns:a16="http://schemas.microsoft.com/office/drawing/2014/main" id="{41943459-A44F-6D4B-B1D8-718E96A3F3D0}"/>
              </a:ext>
            </a:extLst>
          </p:cNvPr>
          <p:cNvSpPr>
            <a:spLocks noGrp="1"/>
          </p:cNvSpPr>
          <p:nvPr>
            <p:ph type="title"/>
          </p:nvPr>
        </p:nvSpPr>
        <p:spPr>
          <a:xfrm>
            <a:off x="2067334" y="220468"/>
            <a:ext cx="10515600" cy="1325563"/>
          </a:xfrm>
        </p:spPr>
        <p:txBody>
          <a:bodyPr/>
          <a:lstStyle/>
          <a:p>
            <a:r>
              <a:rPr lang="en-US" b="1" dirty="0">
                <a:latin typeface="Gill Sans MT" panose="020B0502020104020203" pitchFamily="34" charset="77"/>
                <a:cs typeface="Calibri Light" panose="020F0302020204030204" pitchFamily="34" charset="0"/>
              </a:rPr>
              <a:t>What are the </a:t>
            </a:r>
            <a:r>
              <a:rPr lang="en-US" b="1" dirty="0" err="1">
                <a:solidFill>
                  <a:srgbClr val="B06BA9"/>
                </a:solidFill>
                <a:latin typeface="Gill Sans MT" panose="020B0502020104020203" pitchFamily="34" charset="77"/>
                <a:cs typeface="Calibri Light" panose="020F0302020204030204" pitchFamily="34" charset="0"/>
              </a:rPr>
              <a:t>Fiebig</a:t>
            </a:r>
            <a:r>
              <a:rPr lang="en-US" b="1" dirty="0">
                <a:solidFill>
                  <a:srgbClr val="B06BA9"/>
                </a:solidFill>
                <a:latin typeface="Gill Sans MT" panose="020B0502020104020203" pitchFamily="34" charset="77"/>
                <a:cs typeface="Calibri Light" panose="020F0302020204030204" pitchFamily="34" charset="0"/>
              </a:rPr>
              <a:t> Stages</a:t>
            </a:r>
            <a:r>
              <a:rPr lang="en-US" b="1" dirty="0">
                <a:latin typeface="Gill Sans MT" panose="020B0502020104020203" pitchFamily="34" charset="77"/>
                <a:cs typeface="Calibri Light" panose="020F0302020204030204" pitchFamily="34" charset="0"/>
              </a:rPr>
              <a:t>?</a:t>
            </a:r>
            <a:endParaRPr lang="en-US" b="1" dirty="0">
              <a:latin typeface="Gill Sans MT" panose="020B0502020104020203" pitchFamily="34" charset="77"/>
            </a:endParaRPr>
          </a:p>
        </p:txBody>
      </p:sp>
      <p:grpSp>
        <p:nvGrpSpPr>
          <p:cNvPr id="3" name="Group 2">
            <a:extLst>
              <a:ext uri="{FF2B5EF4-FFF2-40B4-BE49-F238E27FC236}">
                <a16:creationId xmlns:a16="http://schemas.microsoft.com/office/drawing/2014/main" id="{7E96521F-B8A1-A745-85E2-EBE9EA901CE3}"/>
              </a:ext>
            </a:extLst>
          </p:cNvPr>
          <p:cNvGrpSpPr/>
          <p:nvPr/>
        </p:nvGrpSpPr>
        <p:grpSpPr>
          <a:xfrm rot="1839560">
            <a:off x="9800938" y="24218"/>
            <a:ext cx="1447800" cy="1447800"/>
            <a:chOff x="10558957" y="47650"/>
            <a:chExt cx="1447800" cy="1447800"/>
          </a:xfrm>
        </p:grpSpPr>
        <p:pic>
          <p:nvPicPr>
            <p:cNvPr id="60" name="Picture 2" descr="File:Gold Star.svg - Wikimedia Commons">
              <a:extLst>
                <a:ext uri="{FF2B5EF4-FFF2-40B4-BE49-F238E27FC236}">
                  <a16:creationId xmlns:a16="http://schemas.microsoft.com/office/drawing/2014/main" id="{1B064F4C-E7A8-504D-B8D3-8C11A33303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58957" y="4765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1FB6AD88-385D-D54B-A074-37A59ADE73AB}"/>
                </a:ext>
              </a:extLst>
            </p:cNvPr>
            <p:cNvSpPr/>
            <p:nvPr/>
          </p:nvSpPr>
          <p:spPr>
            <a:xfrm rot="19754215">
              <a:off x="10887556" y="508446"/>
              <a:ext cx="790602" cy="584775"/>
            </a:xfrm>
            <a:prstGeom prst="rect">
              <a:avLst/>
            </a:prstGeom>
          </p:spPr>
          <p:txBody>
            <a:bodyPr wrap="none">
              <a:spAutoFit/>
            </a:bodyPr>
            <a:lstStyle/>
            <a:p>
              <a:pPr algn="ctr"/>
              <a:r>
                <a:rPr lang="en-US" sz="1600" b="1" dirty="0">
                  <a:latin typeface="Calibri Light" panose="020F0302020204030204" pitchFamily="34" charset="0"/>
                  <a:cs typeface="Calibri Light" panose="020F0302020204030204" pitchFamily="34" charset="0"/>
                </a:rPr>
                <a:t>Go</a:t>
              </a:r>
            </a:p>
            <a:p>
              <a:pPr algn="ctr"/>
              <a:r>
                <a:rPr lang="en-US" sz="1600" b="1" dirty="0">
                  <a:latin typeface="Calibri Light" panose="020F0302020204030204" pitchFamily="34" charset="0"/>
                  <a:cs typeface="Calibri Light" panose="020F0302020204030204" pitchFamily="34" charset="0"/>
                </a:rPr>
                <a:t>Deeper</a:t>
              </a:r>
            </a:p>
          </p:txBody>
        </p:sp>
      </p:grpSp>
      <p:pic>
        <p:nvPicPr>
          <p:cNvPr id="63" name="Picture 62">
            <a:extLst>
              <a:ext uri="{FF2B5EF4-FFF2-40B4-BE49-F238E27FC236}">
                <a16:creationId xmlns:a16="http://schemas.microsoft.com/office/drawing/2014/main" id="{3405CD31-5411-3D46-BF35-0C43CA01E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6098" y="1448585"/>
            <a:ext cx="9315375" cy="5425072"/>
          </a:xfrm>
          <a:prstGeom prst="rect">
            <a:avLst/>
          </a:prstGeom>
        </p:spPr>
      </p:pic>
    </p:spTree>
    <p:extLst>
      <p:ext uri="{BB962C8B-B14F-4D97-AF65-F5344CB8AC3E}">
        <p14:creationId xmlns:p14="http://schemas.microsoft.com/office/powerpoint/2010/main" val="21940134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92C7DA-FC39-8546-B9B4-80131A7100B3}"/>
              </a:ext>
            </a:extLst>
          </p:cNvPr>
          <p:cNvPicPr>
            <a:picLocks noChangeAspect="1"/>
          </p:cNvPicPr>
          <p:nvPr/>
        </p:nvPicPr>
        <p:blipFill>
          <a:blip r:embed="rId3">
            <a:grayscl/>
          </a:blip>
          <a:stretch>
            <a:fillRect/>
          </a:stretch>
        </p:blipFill>
        <p:spPr>
          <a:xfrm flipV="1">
            <a:off x="9656590" y="5578177"/>
            <a:ext cx="3074750" cy="3074750"/>
          </a:xfrm>
          <a:prstGeom prst="rect">
            <a:avLst/>
          </a:prstGeom>
        </p:spPr>
      </p:pic>
      <p:pic>
        <p:nvPicPr>
          <p:cNvPr id="11" name="Picture 10">
            <a:extLst>
              <a:ext uri="{FF2B5EF4-FFF2-40B4-BE49-F238E27FC236}">
                <a16:creationId xmlns:a16="http://schemas.microsoft.com/office/drawing/2014/main" id="{F99536C2-FA22-A643-9900-AE15F07C4C6A}"/>
              </a:ext>
            </a:extLst>
          </p:cNvPr>
          <p:cNvPicPr>
            <a:picLocks noChangeAspect="1"/>
          </p:cNvPicPr>
          <p:nvPr/>
        </p:nvPicPr>
        <p:blipFill>
          <a:blip r:embed="rId4">
            <a:duotone>
              <a:prstClr val="black"/>
              <a:srgbClr val="D9C3A5">
                <a:tint val="50000"/>
                <a:satMod val="180000"/>
              </a:srgbClr>
            </a:duotone>
          </a:blip>
          <a:stretch>
            <a:fillRect/>
          </a:stretch>
        </p:blipFill>
        <p:spPr>
          <a:xfrm flipV="1">
            <a:off x="438184" y="3499818"/>
            <a:ext cx="3074750" cy="3074750"/>
          </a:xfrm>
          <a:prstGeom prst="rect">
            <a:avLst/>
          </a:prstGeom>
        </p:spPr>
      </p:pic>
      <p:pic>
        <p:nvPicPr>
          <p:cNvPr id="13" name="Picture 12">
            <a:extLst>
              <a:ext uri="{FF2B5EF4-FFF2-40B4-BE49-F238E27FC236}">
                <a16:creationId xmlns:a16="http://schemas.microsoft.com/office/drawing/2014/main" id="{FD03B88D-4631-CB48-A275-AE672A820816}"/>
              </a:ext>
            </a:extLst>
          </p:cNvPr>
          <p:cNvPicPr>
            <a:picLocks noChangeAspect="1"/>
          </p:cNvPicPr>
          <p:nvPr/>
        </p:nvPicPr>
        <p:blipFill>
          <a:blip r:embed="rId5">
            <a:duotone>
              <a:prstClr val="black"/>
              <a:srgbClr val="D9C3A5">
                <a:tint val="50000"/>
                <a:satMod val="180000"/>
              </a:srgbClr>
            </a:duotone>
          </a:blip>
          <a:stretch>
            <a:fillRect/>
          </a:stretch>
        </p:blipFill>
        <p:spPr>
          <a:xfrm flipV="1">
            <a:off x="7757517" y="1805239"/>
            <a:ext cx="3074750" cy="3074750"/>
          </a:xfrm>
          <a:prstGeom prst="rect">
            <a:avLst/>
          </a:prstGeom>
        </p:spPr>
      </p:pic>
      <p:pic>
        <p:nvPicPr>
          <p:cNvPr id="17" name="Picture 16">
            <a:extLst>
              <a:ext uri="{FF2B5EF4-FFF2-40B4-BE49-F238E27FC236}">
                <a16:creationId xmlns:a16="http://schemas.microsoft.com/office/drawing/2014/main" id="{CC41CCDF-6362-DB43-BF6B-19EEE46902E8}"/>
              </a:ext>
            </a:extLst>
          </p:cNvPr>
          <p:cNvPicPr>
            <a:picLocks noChangeAspect="1"/>
          </p:cNvPicPr>
          <p:nvPr/>
        </p:nvPicPr>
        <p:blipFill>
          <a:blip r:embed="rId6">
            <a:duotone>
              <a:prstClr val="black"/>
              <a:schemeClr val="accent4">
                <a:tint val="45000"/>
                <a:satMod val="400000"/>
              </a:schemeClr>
            </a:duotone>
          </a:blip>
          <a:stretch>
            <a:fillRect/>
          </a:stretch>
        </p:blipFill>
        <p:spPr>
          <a:xfrm flipV="1">
            <a:off x="3397684" y="958980"/>
            <a:ext cx="3689660" cy="3689660"/>
          </a:xfrm>
          <a:prstGeom prst="rect">
            <a:avLst/>
          </a:prstGeom>
        </p:spPr>
      </p:pic>
      <p:pic>
        <p:nvPicPr>
          <p:cNvPr id="9" name="Picture 8">
            <a:extLst>
              <a:ext uri="{FF2B5EF4-FFF2-40B4-BE49-F238E27FC236}">
                <a16:creationId xmlns:a16="http://schemas.microsoft.com/office/drawing/2014/main" id="{F65CEBB3-5901-0D42-936B-0003825AD14D}"/>
              </a:ext>
            </a:extLst>
          </p:cNvPr>
          <p:cNvPicPr>
            <a:picLocks noChangeAspect="1"/>
          </p:cNvPicPr>
          <p:nvPr/>
        </p:nvPicPr>
        <p:blipFill rotWithShape="1">
          <a:blip r:embed="rId7">
            <a:duotone>
              <a:schemeClr val="accent4">
                <a:shade val="45000"/>
                <a:satMod val="135000"/>
              </a:schemeClr>
              <a:prstClr val="white"/>
            </a:duotone>
          </a:blip>
          <a:srcRect t="55383" r="72370"/>
          <a:stretch/>
        </p:blipFill>
        <p:spPr>
          <a:xfrm flipV="1">
            <a:off x="10513541" y="2035228"/>
            <a:ext cx="840259" cy="1178288"/>
          </a:xfrm>
          <a:prstGeom prst="rect">
            <a:avLst/>
          </a:prstGeom>
        </p:spPr>
      </p:pic>
      <p:pic>
        <p:nvPicPr>
          <p:cNvPr id="6" name="Picture 5">
            <a:extLst>
              <a:ext uri="{FF2B5EF4-FFF2-40B4-BE49-F238E27FC236}">
                <a16:creationId xmlns:a16="http://schemas.microsoft.com/office/drawing/2014/main" id="{643E4BBB-218E-1E45-B33A-B50BB302A52B}"/>
              </a:ext>
            </a:extLst>
          </p:cNvPr>
          <p:cNvPicPr>
            <a:picLocks noChangeAspect="1"/>
          </p:cNvPicPr>
          <p:nvPr/>
        </p:nvPicPr>
        <p:blipFill>
          <a:blip r:embed="rId8">
            <a:lum bright="70000" contrast="-70000"/>
          </a:blip>
          <a:stretch>
            <a:fillRect/>
          </a:stretch>
        </p:blipFill>
        <p:spPr>
          <a:xfrm flipV="1">
            <a:off x="4116793" y="4702039"/>
            <a:ext cx="3265564" cy="3155113"/>
          </a:xfrm>
          <a:prstGeom prst="rect">
            <a:avLst/>
          </a:prstGeom>
        </p:spPr>
      </p:pic>
      <p:sp>
        <p:nvSpPr>
          <p:cNvPr id="2" name="Title 1">
            <a:extLst>
              <a:ext uri="{FF2B5EF4-FFF2-40B4-BE49-F238E27FC236}">
                <a16:creationId xmlns:a16="http://schemas.microsoft.com/office/drawing/2014/main" id="{7F297DC3-CCFF-694D-99B8-9441479500F1}"/>
              </a:ext>
            </a:extLst>
          </p:cNvPr>
          <p:cNvSpPr>
            <a:spLocks noGrp="1"/>
          </p:cNvSpPr>
          <p:nvPr>
            <p:ph type="title"/>
          </p:nvPr>
        </p:nvSpPr>
        <p:spPr>
          <a:xfrm>
            <a:off x="838200" y="3392"/>
            <a:ext cx="10515600" cy="1325563"/>
          </a:xfrm>
        </p:spPr>
        <p:txBody>
          <a:bodyPr/>
          <a:lstStyle/>
          <a:p>
            <a:r>
              <a:rPr lang="en-US" b="1" dirty="0">
                <a:solidFill>
                  <a:srgbClr val="71C004"/>
                </a:solidFill>
                <a:latin typeface="Gill Sans MT" panose="020B0502020104020203" pitchFamily="34" charset="77"/>
              </a:rPr>
              <a:t>Module Outline</a:t>
            </a:r>
          </a:p>
        </p:txBody>
      </p:sp>
      <p:sp>
        <p:nvSpPr>
          <p:cNvPr id="7" name="Content Placeholder 6">
            <a:extLst>
              <a:ext uri="{FF2B5EF4-FFF2-40B4-BE49-F238E27FC236}">
                <a16:creationId xmlns:a16="http://schemas.microsoft.com/office/drawing/2014/main" id="{46D4C52A-2FC4-4642-B666-C545E8204842}"/>
              </a:ext>
            </a:extLst>
          </p:cNvPr>
          <p:cNvSpPr>
            <a:spLocks noGrp="1"/>
          </p:cNvSpPr>
          <p:nvPr>
            <p:ph sz="half" idx="2"/>
          </p:nvPr>
        </p:nvSpPr>
        <p:spPr>
          <a:xfrm>
            <a:off x="6912074" y="2027143"/>
            <a:ext cx="5181600" cy="4918074"/>
          </a:xfrm>
        </p:spPr>
        <p:txBody>
          <a:bodyPr>
            <a:normAutofit/>
          </a:bodyPr>
          <a:lstStyle/>
          <a:p>
            <a:endParaRPr lang="en-US" dirty="0">
              <a:cs typeface="Calibri Light" panose="020F0302020204030204" pitchFamily="34" charset="0"/>
            </a:endParaRPr>
          </a:p>
          <a:p>
            <a:endParaRPr lang="en-US" dirty="0">
              <a:cs typeface="Calibri Light" panose="020F0302020204030204" pitchFamily="34" charset="0"/>
            </a:endParaRPr>
          </a:p>
          <a:p>
            <a:endParaRPr lang="en-US" dirty="0">
              <a:latin typeface="Gill Sans MT" panose="020B0502020104020203" pitchFamily="34" charset="77"/>
              <a:cs typeface="Calibri Light" panose="020F0302020204030204" pitchFamily="34" charset="0"/>
            </a:endParaRPr>
          </a:p>
          <a:p>
            <a:r>
              <a:rPr lang="en-US" sz="3200" dirty="0">
                <a:latin typeface="Gill Sans MT" panose="020B0502020104020203" pitchFamily="34" charset="77"/>
                <a:cs typeface="Calibri Light" panose="020F0302020204030204" pitchFamily="34" charset="0"/>
              </a:rPr>
              <a:t>Draining the ‘reservoir’</a:t>
            </a:r>
          </a:p>
          <a:p>
            <a:r>
              <a:rPr lang="en-US" sz="3200" dirty="0">
                <a:latin typeface="Gill Sans MT" panose="020B0502020104020203" pitchFamily="34" charset="77"/>
                <a:cs typeface="Calibri Light" panose="020F0302020204030204" pitchFamily="34" charset="0"/>
              </a:rPr>
              <a:t>Reinforcing the ‘dam’</a:t>
            </a:r>
          </a:p>
          <a:p>
            <a:r>
              <a:rPr lang="en-US" sz="3200" dirty="0">
                <a:latin typeface="Gill Sans MT" panose="020B0502020104020203" pitchFamily="34" charset="77"/>
                <a:cs typeface="Calibri Light" panose="020F0302020204030204" pitchFamily="34" charset="0"/>
              </a:rPr>
              <a:t>Making cells stronger</a:t>
            </a:r>
          </a:p>
          <a:p>
            <a:r>
              <a:rPr lang="en-US" sz="3200" dirty="0">
                <a:latin typeface="Gill Sans MT" panose="020B0502020104020203" pitchFamily="34" charset="77"/>
                <a:cs typeface="Calibri Light" panose="020F0302020204030204" pitchFamily="34" charset="0"/>
              </a:rPr>
              <a:t>Putting different      strategies together</a:t>
            </a:r>
          </a:p>
          <a:p>
            <a:pPr marL="0" indent="0">
              <a:buNone/>
            </a:pPr>
            <a:endParaRPr lang="en-US" dirty="0"/>
          </a:p>
        </p:txBody>
      </p:sp>
      <p:pic>
        <p:nvPicPr>
          <p:cNvPr id="10" name="Picture 9">
            <a:extLst>
              <a:ext uri="{FF2B5EF4-FFF2-40B4-BE49-F238E27FC236}">
                <a16:creationId xmlns:a16="http://schemas.microsoft.com/office/drawing/2014/main" id="{30D6842B-62F5-4A45-96D5-BE0F2412CB76}"/>
              </a:ext>
            </a:extLst>
          </p:cNvPr>
          <p:cNvPicPr>
            <a:picLocks noChangeAspect="1"/>
          </p:cNvPicPr>
          <p:nvPr/>
        </p:nvPicPr>
        <p:blipFill>
          <a:blip r:embed="rId4">
            <a:duotone>
              <a:prstClr val="black"/>
              <a:schemeClr val="accent3">
                <a:tint val="45000"/>
                <a:satMod val="400000"/>
              </a:schemeClr>
            </a:duotone>
          </a:blip>
          <a:stretch>
            <a:fillRect/>
          </a:stretch>
        </p:blipFill>
        <p:spPr>
          <a:xfrm flipV="1">
            <a:off x="3677220" y="-2013470"/>
            <a:ext cx="3074750" cy="3074750"/>
          </a:xfrm>
          <a:prstGeom prst="rect">
            <a:avLst/>
          </a:prstGeom>
        </p:spPr>
      </p:pic>
      <p:pic>
        <p:nvPicPr>
          <p:cNvPr id="12" name="Picture 11">
            <a:extLst>
              <a:ext uri="{FF2B5EF4-FFF2-40B4-BE49-F238E27FC236}">
                <a16:creationId xmlns:a16="http://schemas.microsoft.com/office/drawing/2014/main" id="{8EF6449C-2B65-F144-8B3D-74766CBC9B14}"/>
              </a:ext>
            </a:extLst>
          </p:cNvPr>
          <p:cNvPicPr>
            <a:picLocks noChangeAspect="1"/>
          </p:cNvPicPr>
          <p:nvPr/>
        </p:nvPicPr>
        <p:blipFill>
          <a:blip r:embed="rId6">
            <a:duotone>
              <a:prstClr val="black"/>
              <a:schemeClr val="accent4">
                <a:tint val="45000"/>
                <a:satMod val="400000"/>
              </a:schemeClr>
            </a:duotone>
          </a:blip>
          <a:stretch>
            <a:fillRect/>
          </a:stretch>
        </p:blipFill>
        <p:spPr>
          <a:xfrm flipV="1">
            <a:off x="-1173195" y="-1268475"/>
            <a:ext cx="3614999" cy="3614999"/>
          </a:xfrm>
          <a:prstGeom prst="rect">
            <a:avLst/>
          </a:prstGeom>
        </p:spPr>
      </p:pic>
      <p:pic>
        <p:nvPicPr>
          <p:cNvPr id="14" name="Picture 13">
            <a:extLst>
              <a:ext uri="{FF2B5EF4-FFF2-40B4-BE49-F238E27FC236}">
                <a16:creationId xmlns:a16="http://schemas.microsoft.com/office/drawing/2014/main" id="{33ED61DD-0A67-3B48-B52C-D1A1D47FF43E}"/>
              </a:ext>
            </a:extLst>
          </p:cNvPr>
          <p:cNvPicPr>
            <a:picLocks noChangeAspect="1"/>
          </p:cNvPicPr>
          <p:nvPr/>
        </p:nvPicPr>
        <p:blipFill>
          <a:blip r:embed="rId4">
            <a:duotone>
              <a:schemeClr val="accent1">
                <a:shade val="45000"/>
                <a:satMod val="135000"/>
              </a:schemeClr>
              <a:prstClr val="white"/>
            </a:duotone>
          </a:blip>
          <a:stretch>
            <a:fillRect/>
          </a:stretch>
        </p:blipFill>
        <p:spPr>
          <a:xfrm flipV="1">
            <a:off x="7643938" y="-1745795"/>
            <a:ext cx="3074750" cy="3074750"/>
          </a:xfrm>
          <a:prstGeom prst="rect">
            <a:avLst/>
          </a:prstGeom>
        </p:spPr>
      </p:pic>
      <p:sp>
        <p:nvSpPr>
          <p:cNvPr id="3" name="Content Placeholder 2">
            <a:extLst>
              <a:ext uri="{FF2B5EF4-FFF2-40B4-BE49-F238E27FC236}">
                <a16:creationId xmlns:a16="http://schemas.microsoft.com/office/drawing/2014/main" id="{9DE6CF26-1C4D-B34C-B5C8-1BBF8C0D1AC9}"/>
              </a:ext>
            </a:extLst>
          </p:cNvPr>
          <p:cNvSpPr>
            <a:spLocks noGrp="1"/>
          </p:cNvSpPr>
          <p:nvPr>
            <p:ph sz="half" idx="1"/>
          </p:nvPr>
        </p:nvSpPr>
        <p:spPr>
          <a:xfrm>
            <a:off x="2153196" y="786035"/>
            <a:ext cx="5181600" cy="4351338"/>
          </a:xfrm>
        </p:spPr>
        <p:txBody>
          <a:bodyPr>
            <a:normAutofit/>
          </a:bodyPr>
          <a:lstStyle/>
          <a:p>
            <a:endParaRPr lang="en-US" dirty="0">
              <a:cs typeface="Calibri Light" panose="020F0302020204030204" pitchFamily="34" charset="0"/>
            </a:endParaRPr>
          </a:p>
          <a:p>
            <a:r>
              <a:rPr lang="en-US" sz="3200" dirty="0">
                <a:cs typeface="Calibri Light" panose="020F0302020204030204" pitchFamily="34" charset="0"/>
              </a:rPr>
              <a:t>Key timeline events</a:t>
            </a:r>
          </a:p>
          <a:p>
            <a:r>
              <a:rPr lang="en-US" sz="3200" dirty="0">
                <a:latin typeface="Gill Sans MT" panose="020B0502020104020203" pitchFamily="34" charset="77"/>
                <a:cs typeface="Calibri Light" panose="020F0302020204030204" pitchFamily="34" charset="0"/>
              </a:rPr>
              <a:t>Research process overview </a:t>
            </a:r>
          </a:p>
          <a:p>
            <a:r>
              <a:rPr lang="en-US" sz="3200" dirty="0">
                <a:latin typeface="Gill Sans MT" panose="020B0502020104020203" pitchFamily="34" charset="77"/>
                <a:cs typeface="Calibri Light" panose="020F0302020204030204" pitchFamily="34" charset="0"/>
              </a:rPr>
              <a:t>Research ‘dam’ analogy</a:t>
            </a:r>
          </a:p>
          <a:p>
            <a:r>
              <a:rPr lang="en-US" sz="3200" dirty="0">
                <a:latin typeface="Gill Sans MT" panose="020B0502020104020203" pitchFamily="34" charset="77"/>
                <a:cs typeface="Calibri Light" panose="020F0302020204030204" pitchFamily="34" charset="0"/>
              </a:rPr>
              <a:t>Stem cell transplantations</a:t>
            </a:r>
          </a:p>
          <a:p>
            <a:r>
              <a:rPr lang="en-US" sz="3200" dirty="0">
                <a:latin typeface="Gill Sans MT" panose="020B0502020104020203" pitchFamily="34" charset="77"/>
                <a:cs typeface="Calibri Light" panose="020F0302020204030204" pitchFamily="34" charset="0"/>
              </a:rPr>
              <a:t>Early ART</a:t>
            </a:r>
          </a:p>
          <a:p>
            <a:endParaRPr lang="en-US" dirty="0"/>
          </a:p>
        </p:txBody>
      </p:sp>
    </p:spTree>
    <p:extLst>
      <p:ext uri="{BB962C8B-B14F-4D97-AF65-F5344CB8AC3E}">
        <p14:creationId xmlns:p14="http://schemas.microsoft.com/office/powerpoint/2010/main" val="25726171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up)">
                                      <p:cBhvr>
                                        <p:cTn id="42" dur="10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wipe(up)">
                                      <p:cBhvr>
                                        <p:cTn id="47" dur="10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wipe(up)">
                                      <p:cBhvr>
                                        <p:cTn id="52" dur="1000"/>
                                        <p:tgtEl>
                                          <p:spTgt spid="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wipe(up)">
                                      <p:cBhvr>
                                        <p:cTn id="57"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8A02-B07A-EB45-BCEE-6FE32B42B6D1}"/>
              </a:ext>
            </a:extLst>
          </p:cNvPr>
          <p:cNvSpPr>
            <a:spLocks noGrp="1"/>
          </p:cNvSpPr>
          <p:nvPr>
            <p:ph type="title"/>
          </p:nvPr>
        </p:nvSpPr>
        <p:spPr>
          <a:xfrm>
            <a:off x="2061220" y="227589"/>
            <a:ext cx="10515600" cy="1325563"/>
          </a:xfrm>
        </p:spPr>
        <p:txBody>
          <a:bodyPr/>
          <a:lstStyle/>
          <a:p>
            <a:r>
              <a:rPr lang="en-US" b="1" dirty="0">
                <a:latin typeface="Gill Sans MT" panose="020B0502020104020203" pitchFamily="34" charset="77"/>
                <a:cs typeface="Calibri Light" panose="020F0302020204030204" pitchFamily="34" charset="0"/>
              </a:rPr>
              <a:t>What is the Definition of </a:t>
            </a:r>
            <a:r>
              <a:rPr lang="en-US" b="1" dirty="0">
                <a:solidFill>
                  <a:srgbClr val="B06BA9"/>
                </a:solidFill>
                <a:latin typeface="Gill Sans MT" panose="020B0502020104020203" pitchFamily="34" charset="77"/>
                <a:cs typeface="Calibri Light" panose="020F0302020204030204" pitchFamily="34" charset="0"/>
              </a:rPr>
              <a:t>Early</a:t>
            </a:r>
            <a:r>
              <a:rPr lang="en-US" b="1" dirty="0">
                <a:latin typeface="Gill Sans MT" panose="020B0502020104020203" pitchFamily="34" charset="77"/>
                <a:cs typeface="Calibri Light" panose="020F0302020204030204" pitchFamily="34" charset="0"/>
              </a:rPr>
              <a:t>?</a:t>
            </a:r>
            <a:endParaRPr lang="en-US" b="1" dirty="0">
              <a:latin typeface="Gill Sans MT" panose="020B0502020104020203" pitchFamily="34" charset="77"/>
            </a:endParaRPr>
          </a:p>
        </p:txBody>
      </p:sp>
      <p:sp>
        <p:nvSpPr>
          <p:cNvPr id="8" name="Title 1">
            <a:extLst>
              <a:ext uri="{FF2B5EF4-FFF2-40B4-BE49-F238E27FC236}">
                <a16:creationId xmlns:a16="http://schemas.microsoft.com/office/drawing/2014/main" id="{1B58E261-60A1-B74F-A93F-498DCA632F43}"/>
              </a:ext>
            </a:extLst>
          </p:cNvPr>
          <p:cNvSpPr txBox="1">
            <a:spLocks/>
          </p:cNvSpPr>
          <p:nvPr/>
        </p:nvSpPr>
        <p:spPr>
          <a:xfrm>
            <a:off x="1952997" y="-1109860"/>
            <a:ext cx="9489049"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What is the Definition of Early?</a:t>
            </a:r>
          </a:p>
        </p:txBody>
      </p:sp>
      <p:sp>
        <p:nvSpPr>
          <p:cNvPr id="9" name="TextBox 8">
            <a:extLst>
              <a:ext uri="{FF2B5EF4-FFF2-40B4-BE49-F238E27FC236}">
                <a16:creationId xmlns:a16="http://schemas.microsoft.com/office/drawing/2014/main" id="{E9458B9F-8B6A-5949-A024-4BA000299E16}"/>
              </a:ext>
            </a:extLst>
          </p:cNvPr>
          <p:cNvSpPr txBox="1"/>
          <p:nvPr/>
        </p:nvSpPr>
        <p:spPr>
          <a:xfrm>
            <a:off x="6242299" y="6582782"/>
            <a:ext cx="4943721" cy="246221"/>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Adapted from McMichael AJ, </a:t>
            </a:r>
            <a:r>
              <a:rPr lang="en-US" sz="1000" b="1" i="1" dirty="0">
                <a:solidFill>
                  <a:schemeClr val="bg1">
                    <a:lumMod val="65000"/>
                  </a:schemeClr>
                </a:solidFill>
                <a:latin typeface="Gill Sans MT" panose="020B0502020104020203" pitchFamily="34" charset="77"/>
                <a:cs typeface="Calibri Light" panose="020F0302020204030204" pitchFamily="34" charset="0"/>
              </a:rPr>
              <a:t>Nature Reviews Immunology</a:t>
            </a:r>
            <a:r>
              <a:rPr lang="en-US" sz="1000" b="1" dirty="0">
                <a:solidFill>
                  <a:schemeClr val="bg1">
                    <a:lumMod val="65000"/>
                  </a:schemeClr>
                </a:solidFill>
                <a:latin typeface="Gill Sans MT" panose="020B0502020104020203" pitchFamily="34" charset="77"/>
                <a:cs typeface="Calibri Light" panose="020F0302020204030204" pitchFamily="34" charset="0"/>
              </a:rPr>
              <a:t>, 2010</a:t>
            </a:r>
          </a:p>
        </p:txBody>
      </p:sp>
      <p:grpSp>
        <p:nvGrpSpPr>
          <p:cNvPr id="3" name="Group 2">
            <a:extLst>
              <a:ext uri="{FF2B5EF4-FFF2-40B4-BE49-F238E27FC236}">
                <a16:creationId xmlns:a16="http://schemas.microsoft.com/office/drawing/2014/main" id="{15DA7A08-F270-AF41-AD92-90718E42665E}"/>
              </a:ext>
            </a:extLst>
          </p:cNvPr>
          <p:cNvGrpSpPr/>
          <p:nvPr/>
        </p:nvGrpSpPr>
        <p:grpSpPr>
          <a:xfrm>
            <a:off x="1769280" y="1778820"/>
            <a:ext cx="7971121" cy="4569830"/>
            <a:chOff x="1623411" y="1353915"/>
            <a:chExt cx="7971121" cy="4569830"/>
          </a:xfrm>
        </p:grpSpPr>
        <p:cxnSp>
          <p:nvCxnSpPr>
            <p:cNvPr id="5" name="Straight Connector 4">
              <a:extLst>
                <a:ext uri="{FF2B5EF4-FFF2-40B4-BE49-F238E27FC236}">
                  <a16:creationId xmlns:a16="http://schemas.microsoft.com/office/drawing/2014/main" id="{C442229F-EFD8-5041-A910-282FF939273B}"/>
                </a:ext>
              </a:extLst>
            </p:cNvPr>
            <p:cNvCxnSpPr/>
            <p:nvPr/>
          </p:nvCxnSpPr>
          <p:spPr>
            <a:xfrm flipH="1" flipV="1">
              <a:off x="3959880" y="2767473"/>
              <a:ext cx="9029" cy="2388977"/>
            </a:xfrm>
            <a:prstGeom prst="line">
              <a:avLst/>
            </a:prstGeom>
            <a:ln w="476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32E79-19F0-AE48-9EC2-9B707B7FE3F4}"/>
                </a:ext>
              </a:extLst>
            </p:cNvPr>
            <p:cNvCxnSpPr/>
            <p:nvPr/>
          </p:nvCxnSpPr>
          <p:spPr>
            <a:xfrm flipH="1" flipV="1">
              <a:off x="4445309" y="2463412"/>
              <a:ext cx="18827" cy="2664943"/>
            </a:xfrm>
            <a:prstGeom prst="line">
              <a:avLst/>
            </a:prstGeom>
            <a:ln w="476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7EB729-59C8-694D-878A-1D29995D76FC}"/>
                </a:ext>
              </a:extLst>
            </p:cNvPr>
            <p:cNvCxnSpPr/>
            <p:nvPr/>
          </p:nvCxnSpPr>
          <p:spPr>
            <a:xfrm flipH="1" flipV="1">
              <a:off x="4915556" y="2382479"/>
              <a:ext cx="24891" cy="2760308"/>
            </a:xfrm>
            <a:prstGeom prst="line">
              <a:avLst/>
            </a:prstGeom>
            <a:ln w="476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841747-DF97-8D4A-9EFA-A024F3A0EF64}"/>
                </a:ext>
              </a:extLst>
            </p:cNvPr>
            <p:cNvCxnSpPr/>
            <p:nvPr/>
          </p:nvCxnSpPr>
          <p:spPr>
            <a:xfrm>
              <a:off x="2504507" y="1844701"/>
              <a:ext cx="0" cy="3363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913EF3-4F19-D248-BE98-A9C2354ED4D7}"/>
                </a:ext>
              </a:extLst>
            </p:cNvPr>
            <p:cNvCxnSpPr/>
            <p:nvPr/>
          </p:nvCxnSpPr>
          <p:spPr>
            <a:xfrm>
              <a:off x="2480014" y="5143071"/>
              <a:ext cx="70294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F31C4-D37B-7743-8159-2F612C7334FF}"/>
                </a:ext>
              </a:extLst>
            </p:cNvPr>
            <p:cNvCxnSpPr/>
            <p:nvPr/>
          </p:nvCxnSpPr>
          <p:spPr>
            <a:xfrm flipV="1">
              <a:off x="2504507" y="4620558"/>
              <a:ext cx="0" cy="8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DD9F21-3F3C-AD4A-8436-F95DD6F47235}"/>
                </a:ext>
              </a:extLst>
            </p:cNvPr>
            <p:cNvCxnSpPr/>
            <p:nvPr/>
          </p:nvCxnSpPr>
          <p:spPr>
            <a:xfrm>
              <a:off x="2978035" y="5143072"/>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32960E-837D-9145-B190-FBE63B8427F1}"/>
                </a:ext>
              </a:extLst>
            </p:cNvPr>
            <p:cNvCxnSpPr/>
            <p:nvPr/>
          </p:nvCxnSpPr>
          <p:spPr>
            <a:xfrm>
              <a:off x="3484219" y="5134907"/>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BD6712-C5F9-6348-B9E3-28A051F6D142}"/>
                </a:ext>
              </a:extLst>
            </p:cNvPr>
            <p:cNvCxnSpPr/>
            <p:nvPr/>
          </p:nvCxnSpPr>
          <p:spPr>
            <a:xfrm>
              <a:off x="3959879" y="5137036"/>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F2270C-4EEF-8B4E-87E6-21E8F90CE250}"/>
                </a:ext>
              </a:extLst>
            </p:cNvPr>
            <p:cNvCxnSpPr/>
            <p:nvPr/>
          </p:nvCxnSpPr>
          <p:spPr>
            <a:xfrm>
              <a:off x="4457189" y="5137036"/>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D11FCE-20AF-2348-9121-6E7B49BAF5DA}"/>
                </a:ext>
              </a:extLst>
            </p:cNvPr>
            <p:cNvCxnSpPr/>
            <p:nvPr/>
          </p:nvCxnSpPr>
          <p:spPr>
            <a:xfrm>
              <a:off x="4938885" y="5130292"/>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7AADF7-CB64-5F48-B024-2887F305F4D4}"/>
                </a:ext>
              </a:extLst>
            </p:cNvPr>
            <p:cNvCxnSpPr/>
            <p:nvPr/>
          </p:nvCxnSpPr>
          <p:spPr>
            <a:xfrm>
              <a:off x="5421992" y="5129582"/>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211702-18EE-AB49-BA7E-926D0B66AA6A}"/>
                </a:ext>
              </a:extLst>
            </p:cNvPr>
            <p:cNvCxnSpPr/>
            <p:nvPr/>
          </p:nvCxnSpPr>
          <p:spPr>
            <a:xfrm>
              <a:off x="5911852" y="5129582"/>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7D46C6-910A-8547-AF25-82E00E43BE4C}"/>
                </a:ext>
              </a:extLst>
            </p:cNvPr>
            <p:cNvCxnSpPr/>
            <p:nvPr/>
          </p:nvCxnSpPr>
          <p:spPr>
            <a:xfrm>
              <a:off x="6402420" y="5129583"/>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C9041C-CF31-6348-9B83-BB703D86FC18}"/>
                </a:ext>
              </a:extLst>
            </p:cNvPr>
            <p:cNvCxnSpPr/>
            <p:nvPr/>
          </p:nvCxnSpPr>
          <p:spPr>
            <a:xfrm>
              <a:off x="6884111" y="5136328"/>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D160A1-2E00-904A-B5F4-EAE7FC1D1687}"/>
                </a:ext>
              </a:extLst>
            </p:cNvPr>
            <p:cNvCxnSpPr/>
            <p:nvPr/>
          </p:nvCxnSpPr>
          <p:spPr>
            <a:xfrm>
              <a:off x="7359772" y="5135615"/>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2FFB98-5910-AE46-894C-94EEA9461D42}"/>
                </a:ext>
              </a:extLst>
            </p:cNvPr>
            <p:cNvCxnSpPr/>
            <p:nvPr/>
          </p:nvCxnSpPr>
          <p:spPr>
            <a:xfrm>
              <a:off x="7856373" y="5143780"/>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9622AB-5CFB-8B4C-B8F4-4B48873AF372}"/>
                </a:ext>
              </a:extLst>
            </p:cNvPr>
            <p:cNvCxnSpPr/>
            <p:nvPr/>
          </p:nvCxnSpPr>
          <p:spPr>
            <a:xfrm>
              <a:off x="8346939" y="5137744"/>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4DEF2C-7C76-4F47-917D-4ECD670F839B}"/>
                </a:ext>
              </a:extLst>
            </p:cNvPr>
            <p:cNvCxnSpPr/>
            <p:nvPr/>
          </p:nvCxnSpPr>
          <p:spPr>
            <a:xfrm>
              <a:off x="8827923" y="5137036"/>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BD315B-9474-1C40-B539-DC5E81A021A1}"/>
                </a:ext>
              </a:extLst>
            </p:cNvPr>
            <p:cNvCxnSpPr/>
            <p:nvPr/>
          </p:nvCxnSpPr>
          <p:spPr>
            <a:xfrm>
              <a:off x="9313165" y="5136326"/>
              <a:ext cx="0" cy="65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261C5A6-D558-4D4F-9E51-9B0BEC7E3509}"/>
                </a:ext>
              </a:extLst>
            </p:cNvPr>
            <p:cNvGrpSpPr/>
            <p:nvPr/>
          </p:nvGrpSpPr>
          <p:grpSpPr>
            <a:xfrm>
              <a:off x="2501666" y="2349727"/>
              <a:ext cx="6850547" cy="2553149"/>
              <a:chOff x="1182756" y="1685740"/>
              <a:chExt cx="9134061" cy="3404199"/>
            </a:xfrm>
          </p:grpSpPr>
          <p:sp>
            <p:nvSpPr>
              <p:cNvPr id="28" name="Freeform 27">
                <a:extLst>
                  <a:ext uri="{FF2B5EF4-FFF2-40B4-BE49-F238E27FC236}">
                    <a16:creationId xmlns:a16="http://schemas.microsoft.com/office/drawing/2014/main" id="{C40CF6BE-14B7-A249-8729-034B4B284225}"/>
                  </a:ext>
                </a:extLst>
              </p:cNvPr>
              <p:cNvSpPr/>
              <p:nvPr/>
            </p:nvSpPr>
            <p:spPr>
              <a:xfrm>
                <a:off x="1182756" y="1685740"/>
                <a:ext cx="6838122" cy="3404199"/>
              </a:xfrm>
              <a:custGeom>
                <a:avLst/>
                <a:gdLst>
                  <a:gd name="connsiteX0" fmla="*/ 0 w 6838122"/>
                  <a:gd name="connsiteY0" fmla="*/ 3094982 h 3404199"/>
                  <a:gd name="connsiteX1" fmla="*/ 238540 w 6838122"/>
                  <a:gd name="connsiteY1" fmla="*/ 3383217 h 3404199"/>
                  <a:gd name="connsiteX2" fmla="*/ 566531 w 6838122"/>
                  <a:gd name="connsiteY2" fmla="*/ 3373277 h 3404199"/>
                  <a:gd name="connsiteX3" fmla="*/ 695740 w 6838122"/>
                  <a:gd name="connsiteY3" fmla="*/ 3303703 h 3404199"/>
                  <a:gd name="connsiteX4" fmla="*/ 824948 w 6838122"/>
                  <a:gd name="connsiteY4" fmla="*/ 2965773 h 3404199"/>
                  <a:gd name="connsiteX5" fmla="*/ 1152940 w 6838122"/>
                  <a:gd name="connsiteY5" fmla="*/ 1862530 h 3404199"/>
                  <a:gd name="connsiteX6" fmla="*/ 1391479 w 6838122"/>
                  <a:gd name="connsiteY6" fmla="*/ 1206547 h 3404199"/>
                  <a:gd name="connsiteX7" fmla="*/ 1729409 w 6838122"/>
                  <a:gd name="connsiteY7" fmla="*/ 759286 h 3404199"/>
                  <a:gd name="connsiteX8" fmla="*/ 2176670 w 6838122"/>
                  <a:gd name="connsiteY8" fmla="*/ 361721 h 3404199"/>
                  <a:gd name="connsiteX9" fmla="*/ 2643809 w 6838122"/>
                  <a:gd name="connsiteY9" fmla="*/ 113243 h 3404199"/>
                  <a:gd name="connsiteX10" fmla="*/ 3011557 w 6838122"/>
                  <a:gd name="connsiteY10" fmla="*/ 13851 h 3404199"/>
                  <a:gd name="connsiteX11" fmla="*/ 3339548 w 6838122"/>
                  <a:gd name="connsiteY11" fmla="*/ 3912 h 3404199"/>
                  <a:gd name="connsiteX12" fmla="*/ 3637722 w 6838122"/>
                  <a:gd name="connsiteY12" fmla="*/ 43669 h 3404199"/>
                  <a:gd name="connsiteX13" fmla="*/ 4025348 w 6838122"/>
                  <a:gd name="connsiteY13" fmla="*/ 172877 h 3404199"/>
                  <a:gd name="connsiteX14" fmla="*/ 4343400 w 6838122"/>
                  <a:gd name="connsiteY14" fmla="*/ 262330 h 3404199"/>
                  <a:gd name="connsiteX15" fmla="*/ 4581940 w 6838122"/>
                  <a:gd name="connsiteY15" fmla="*/ 312025 h 3404199"/>
                  <a:gd name="connsiteX16" fmla="*/ 5416826 w 6838122"/>
                  <a:gd name="connsiteY16" fmla="*/ 401477 h 3404199"/>
                  <a:gd name="connsiteX17" fmla="*/ 6291470 w 6838122"/>
                  <a:gd name="connsiteY17" fmla="*/ 471051 h 3404199"/>
                  <a:gd name="connsiteX18" fmla="*/ 6838122 w 6838122"/>
                  <a:gd name="connsiteY18" fmla="*/ 520747 h 340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8122" h="3404199">
                    <a:moveTo>
                      <a:pt x="0" y="3094982"/>
                    </a:moveTo>
                    <a:cubicBezTo>
                      <a:pt x="72059" y="3215908"/>
                      <a:pt x="144118" y="3336835"/>
                      <a:pt x="238540" y="3383217"/>
                    </a:cubicBezTo>
                    <a:cubicBezTo>
                      <a:pt x="332962" y="3429599"/>
                      <a:pt x="490331" y="3386529"/>
                      <a:pt x="566531" y="3373277"/>
                    </a:cubicBezTo>
                    <a:cubicBezTo>
                      <a:pt x="642731" y="3360025"/>
                      <a:pt x="652671" y="3371620"/>
                      <a:pt x="695740" y="3303703"/>
                    </a:cubicBezTo>
                    <a:cubicBezTo>
                      <a:pt x="738809" y="3235786"/>
                      <a:pt x="748748" y="3205968"/>
                      <a:pt x="824948" y="2965773"/>
                    </a:cubicBezTo>
                    <a:cubicBezTo>
                      <a:pt x="901148" y="2725578"/>
                      <a:pt x="1058518" y="2155734"/>
                      <a:pt x="1152940" y="1862530"/>
                    </a:cubicBezTo>
                    <a:cubicBezTo>
                      <a:pt x="1247362" y="1569326"/>
                      <a:pt x="1295401" y="1390421"/>
                      <a:pt x="1391479" y="1206547"/>
                    </a:cubicBezTo>
                    <a:cubicBezTo>
                      <a:pt x="1487557" y="1022673"/>
                      <a:pt x="1598544" y="900090"/>
                      <a:pt x="1729409" y="759286"/>
                    </a:cubicBezTo>
                    <a:cubicBezTo>
                      <a:pt x="1860274" y="618482"/>
                      <a:pt x="2024270" y="469395"/>
                      <a:pt x="2176670" y="361721"/>
                    </a:cubicBezTo>
                    <a:cubicBezTo>
                      <a:pt x="2329070" y="254047"/>
                      <a:pt x="2504661" y="171221"/>
                      <a:pt x="2643809" y="113243"/>
                    </a:cubicBezTo>
                    <a:cubicBezTo>
                      <a:pt x="2782957" y="55265"/>
                      <a:pt x="2895601" y="32073"/>
                      <a:pt x="3011557" y="13851"/>
                    </a:cubicBezTo>
                    <a:cubicBezTo>
                      <a:pt x="3127513" y="-4371"/>
                      <a:pt x="3235187" y="-1058"/>
                      <a:pt x="3339548" y="3912"/>
                    </a:cubicBezTo>
                    <a:cubicBezTo>
                      <a:pt x="3443909" y="8882"/>
                      <a:pt x="3523422" y="15508"/>
                      <a:pt x="3637722" y="43669"/>
                    </a:cubicBezTo>
                    <a:cubicBezTo>
                      <a:pt x="3752022" y="71830"/>
                      <a:pt x="3907735" y="136434"/>
                      <a:pt x="4025348" y="172877"/>
                    </a:cubicBezTo>
                    <a:cubicBezTo>
                      <a:pt x="4142961" y="209320"/>
                      <a:pt x="4250635" y="239139"/>
                      <a:pt x="4343400" y="262330"/>
                    </a:cubicBezTo>
                    <a:cubicBezTo>
                      <a:pt x="4436165" y="285521"/>
                      <a:pt x="4403036" y="288834"/>
                      <a:pt x="4581940" y="312025"/>
                    </a:cubicBezTo>
                    <a:cubicBezTo>
                      <a:pt x="4760844" y="335216"/>
                      <a:pt x="5131904" y="374973"/>
                      <a:pt x="5416826" y="401477"/>
                    </a:cubicBezTo>
                    <a:cubicBezTo>
                      <a:pt x="5701748" y="427981"/>
                      <a:pt x="6291470" y="471051"/>
                      <a:pt x="6291470" y="471051"/>
                    </a:cubicBezTo>
                    <a:lnTo>
                      <a:pt x="6838122" y="52074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Freeform 28">
                <a:extLst>
                  <a:ext uri="{FF2B5EF4-FFF2-40B4-BE49-F238E27FC236}">
                    <a16:creationId xmlns:a16="http://schemas.microsoft.com/office/drawing/2014/main" id="{8C6DF04E-BE03-8442-AA7C-CECB3317C4EC}"/>
                  </a:ext>
                </a:extLst>
              </p:cNvPr>
              <p:cNvSpPr/>
              <p:nvPr/>
            </p:nvSpPr>
            <p:spPr>
              <a:xfrm>
                <a:off x="8160026" y="2206487"/>
                <a:ext cx="2156791" cy="168965"/>
              </a:xfrm>
              <a:custGeom>
                <a:avLst/>
                <a:gdLst>
                  <a:gd name="connsiteX0" fmla="*/ 0 w 2156791"/>
                  <a:gd name="connsiteY0" fmla="*/ 0 h 168965"/>
                  <a:gd name="connsiteX1" fmla="*/ 2156791 w 2156791"/>
                  <a:gd name="connsiteY1" fmla="*/ 168965 h 168965"/>
                </a:gdLst>
                <a:ahLst/>
                <a:cxnLst>
                  <a:cxn ang="0">
                    <a:pos x="connsiteX0" y="connsiteY0"/>
                  </a:cxn>
                  <a:cxn ang="0">
                    <a:pos x="connsiteX1" y="connsiteY1"/>
                  </a:cxn>
                </a:cxnLst>
                <a:rect l="l" t="t" r="r" b="b"/>
                <a:pathLst>
                  <a:path w="2156791" h="168965">
                    <a:moveTo>
                      <a:pt x="0" y="0"/>
                    </a:moveTo>
                    <a:lnTo>
                      <a:pt x="2156791" y="16896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0" name="Straight Connector 29">
                <a:extLst>
                  <a:ext uri="{FF2B5EF4-FFF2-40B4-BE49-F238E27FC236}">
                    <a16:creationId xmlns:a16="http://schemas.microsoft.com/office/drawing/2014/main" id="{9EE82CC2-F56E-DA43-9046-AC8BFA8F48A0}"/>
                  </a:ext>
                </a:extLst>
              </p:cNvPr>
              <p:cNvCxnSpPr/>
              <p:nvPr/>
            </p:nvCxnSpPr>
            <p:spPr>
              <a:xfrm flipH="1">
                <a:off x="7983073" y="2045569"/>
                <a:ext cx="87501" cy="2652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F94B1B-7379-6545-92D6-B39BCBC7C74E}"/>
                  </a:ext>
                </a:extLst>
              </p:cNvPr>
              <p:cNvCxnSpPr/>
              <p:nvPr/>
            </p:nvCxnSpPr>
            <p:spPr>
              <a:xfrm flipH="1">
                <a:off x="8115064" y="2081069"/>
                <a:ext cx="87501" cy="2652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3FB2FD37-1D4B-DE4F-8260-A968D32F9F63}"/>
                </a:ext>
              </a:extLst>
            </p:cNvPr>
            <p:cNvCxnSpPr/>
            <p:nvPr/>
          </p:nvCxnSpPr>
          <p:spPr>
            <a:xfrm>
              <a:off x="2423754" y="4881341"/>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921539-739D-FA43-B5B6-51DF546168B2}"/>
                </a:ext>
              </a:extLst>
            </p:cNvPr>
            <p:cNvCxnSpPr/>
            <p:nvPr/>
          </p:nvCxnSpPr>
          <p:spPr>
            <a:xfrm>
              <a:off x="2426239" y="4622921"/>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FDAFD7-1384-B54E-AFEC-B1DE63738CCD}"/>
                </a:ext>
              </a:extLst>
            </p:cNvPr>
            <p:cNvCxnSpPr/>
            <p:nvPr/>
          </p:nvCxnSpPr>
          <p:spPr>
            <a:xfrm>
              <a:off x="2418784" y="4376929"/>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EA0C51-4FC0-BB4C-AC0D-9771E9BD4D83}"/>
                </a:ext>
              </a:extLst>
            </p:cNvPr>
            <p:cNvCxnSpPr/>
            <p:nvPr/>
          </p:nvCxnSpPr>
          <p:spPr>
            <a:xfrm>
              <a:off x="2411331" y="4123483"/>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789E65-69E0-F948-8EA7-51BB7471F864}"/>
                </a:ext>
              </a:extLst>
            </p:cNvPr>
            <p:cNvCxnSpPr/>
            <p:nvPr/>
          </p:nvCxnSpPr>
          <p:spPr>
            <a:xfrm>
              <a:off x="2411331" y="3870037"/>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F19CC0-14B2-DE4C-B2EA-1684E1756DB6}"/>
                </a:ext>
              </a:extLst>
            </p:cNvPr>
            <p:cNvCxnSpPr/>
            <p:nvPr/>
          </p:nvCxnSpPr>
          <p:spPr>
            <a:xfrm>
              <a:off x="2411331" y="3624042"/>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BB2904-149E-324F-9736-123073077412}"/>
                </a:ext>
              </a:extLst>
            </p:cNvPr>
            <p:cNvCxnSpPr/>
            <p:nvPr/>
          </p:nvCxnSpPr>
          <p:spPr>
            <a:xfrm>
              <a:off x="2433692" y="3363141"/>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740BEA8-A609-CE44-B838-71D9755A12F1}"/>
                </a:ext>
              </a:extLst>
            </p:cNvPr>
            <p:cNvCxnSpPr/>
            <p:nvPr/>
          </p:nvCxnSpPr>
          <p:spPr>
            <a:xfrm>
              <a:off x="2418784" y="3117147"/>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52A1E5-F70F-8144-AFF4-6F4AB96F3604}"/>
                </a:ext>
              </a:extLst>
            </p:cNvPr>
            <p:cNvCxnSpPr/>
            <p:nvPr/>
          </p:nvCxnSpPr>
          <p:spPr>
            <a:xfrm>
              <a:off x="2426239" y="2871154"/>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E1D1C2-553C-6344-A178-0E2F0BFC5927}"/>
                </a:ext>
              </a:extLst>
            </p:cNvPr>
            <p:cNvCxnSpPr/>
            <p:nvPr/>
          </p:nvCxnSpPr>
          <p:spPr>
            <a:xfrm>
              <a:off x="2426239" y="2610254"/>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D4C601-4908-A847-8319-EBE226E93BCB}"/>
                </a:ext>
              </a:extLst>
            </p:cNvPr>
            <p:cNvCxnSpPr/>
            <p:nvPr/>
          </p:nvCxnSpPr>
          <p:spPr>
            <a:xfrm>
              <a:off x="2418786" y="2364259"/>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539BE0-B756-8F47-B8A4-6C6E2CDA5E94}"/>
                </a:ext>
              </a:extLst>
            </p:cNvPr>
            <p:cNvCxnSpPr/>
            <p:nvPr/>
          </p:nvCxnSpPr>
          <p:spPr>
            <a:xfrm>
              <a:off x="2418786" y="2110815"/>
              <a:ext cx="1558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9DDC84-7516-2A43-8B3F-DF24E48C3CA8}"/>
                </a:ext>
              </a:extLst>
            </p:cNvPr>
            <p:cNvCxnSpPr/>
            <p:nvPr/>
          </p:nvCxnSpPr>
          <p:spPr>
            <a:xfrm>
              <a:off x="2433690" y="3370594"/>
              <a:ext cx="691852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4DD094A-4C13-4D49-BD0C-469986C1E022}"/>
                </a:ext>
              </a:extLst>
            </p:cNvPr>
            <p:cNvSpPr txBox="1"/>
            <p:nvPr/>
          </p:nvSpPr>
          <p:spPr>
            <a:xfrm>
              <a:off x="2637388" y="3130401"/>
              <a:ext cx="1126912" cy="307777"/>
            </a:xfrm>
            <a:prstGeom prst="rect">
              <a:avLst/>
            </a:prstGeom>
            <a:noFill/>
          </p:spPr>
          <p:txBody>
            <a:bodyPr wrap="none" rtlCol="0">
              <a:spAutoFit/>
            </a:bodyPr>
            <a:lstStyle/>
            <a:p>
              <a:r>
                <a:rPr lang="en-US" sz="1400" b="1" dirty="0">
                  <a:latin typeface="Calibri Light" panose="020F0302020204030204" pitchFamily="34" charset="0"/>
                  <a:cs typeface="Calibri Light" panose="020F0302020204030204" pitchFamily="34" charset="0"/>
                </a:rPr>
                <a:t>Eclipse Phase</a:t>
              </a:r>
            </a:p>
          </p:txBody>
        </p:sp>
        <p:cxnSp>
          <p:nvCxnSpPr>
            <p:cNvPr id="46" name="Straight Arrow Connector 45">
              <a:extLst>
                <a:ext uri="{FF2B5EF4-FFF2-40B4-BE49-F238E27FC236}">
                  <a16:creationId xmlns:a16="http://schemas.microsoft.com/office/drawing/2014/main" id="{01E50E3E-2152-E748-A7CF-440972713999}"/>
                </a:ext>
              </a:extLst>
            </p:cNvPr>
            <p:cNvCxnSpPr/>
            <p:nvPr/>
          </p:nvCxnSpPr>
          <p:spPr>
            <a:xfrm flipV="1">
              <a:off x="3202043" y="3401588"/>
              <a:ext cx="203831" cy="198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8F69729-3E2A-CC4A-8BEE-6004C468F22F}"/>
                </a:ext>
              </a:extLst>
            </p:cNvPr>
            <p:cNvSpPr txBox="1"/>
            <p:nvPr/>
          </p:nvSpPr>
          <p:spPr>
            <a:xfrm>
              <a:off x="2983124" y="3516974"/>
              <a:ext cx="324128" cy="508088"/>
            </a:xfrm>
            <a:prstGeom prst="rect">
              <a:avLst/>
            </a:prstGeom>
            <a:noFill/>
          </p:spPr>
          <p:txBody>
            <a:bodyPr wrap="none" rtlCol="0">
              <a:spAutoFit/>
            </a:bodyPr>
            <a:lstStyle/>
            <a:p>
              <a:r>
                <a:rPr lang="en-US" sz="1351" b="1" dirty="0">
                  <a:latin typeface="Calibri Light" panose="020F0302020204030204" pitchFamily="34" charset="0"/>
                  <a:cs typeface="Calibri Light" panose="020F0302020204030204" pitchFamily="34" charset="0"/>
                </a:rPr>
                <a:t>T</a:t>
              </a:r>
              <a:r>
                <a:rPr lang="en-US" sz="1351" b="1" baseline="-25000" dirty="0">
                  <a:latin typeface="Calibri Light" panose="020F0302020204030204" pitchFamily="34" charset="0"/>
                  <a:cs typeface="Calibri Light" panose="020F0302020204030204" pitchFamily="34" charset="0"/>
                </a:rPr>
                <a:t>0</a:t>
              </a:r>
              <a:endParaRPr lang="en-US" sz="1351" b="1" dirty="0">
                <a:latin typeface="Calibri Light" panose="020F0302020204030204" pitchFamily="34" charset="0"/>
                <a:cs typeface="Calibri Light" panose="020F0302020204030204" pitchFamily="34" charset="0"/>
              </a:endParaRPr>
            </a:p>
            <a:p>
              <a:endParaRPr lang="en-US" sz="1351" dirty="0"/>
            </a:p>
          </p:txBody>
        </p:sp>
        <p:sp>
          <p:nvSpPr>
            <p:cNvPr id="48" name="Right Brace 47">
              <a:extLst>
                <a:ext uri="{FF2B5EF4-FFF2-40B4-BE49-F238E27FC236}">
                  <a16:creationId xmlns:a16="http://schemas.microsoft.com/office/drawing/2014/main" id="{C24C051B-349B-E648-8C2A-3631740E4196}"/>
                </a:ext>
              </a:extLst>
            </p:cNvPr>
            <p:cNvSpPr/>
            <p:nvPr/>
          </p:nvSpPr>
          <p:spPr>
            <a:xfrm rot="5400000">
              <a:off x="3862974" y="3987070"/>
              <a:ext cx="200555" cy="18323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p>
          </p:txBody>
        </p:sp>
        <p:sp>
          <p:nvSpPr>
            <p:cNvPr id="49" name="TextBox 48">
              <a:extLst>
                <a:ext uri="{FF2B5EF4-FFF2-40B4-BE49-F238E27FC236}">
                  <a16:creationId xmlns:a16="http://schemas.microsoft.com/office/drawing/2014/main" id="{C7A940DD-212B-864C-9B0C-998688FCD95E}"/>
                </a:ext>
              </a:extLst>
            </p:cNvPr>
            <p:cNvSpPr txBox="1"/>
            <p:nvPr/>
          </p:nvSpPr>
          <p:spPr>
            <a:xfrm>
              <a:off x="3198820" y="4450680"/>
              <a:ext cx="2173843" cy="338554"/>
            </a:xfrm>
            <a:prstGeom prst="rect">
              <a:avLst/>
            </a:prstGeom>
            <a:noFill/>
          </p:spPr>
          <p:txBody>
            <a:bodyPr wrap="square" rtlCol="0">
              <a:spAutoFit/>
            </a:bodyPr>
            <a:lstStyle/>
            <a:p>
              <a:r>
                <a:rPr lang="en-US" sz="1600" b="1" dirty="0">
                  <a:latin typeface="Calibri Light" panose="020F0302020204030204" pitchFamily="34" charset="0"/>
                  <a:cs typeface="Calibri Light" panose="020F0302020204030204" pitchFamily="34" charset="0"/>
                </a:rPr>
                <a:t>Reservoir Established </a:t>
              </a:r>
            </a:p>
          </p:txBody>
        </p:sp>
        <p:sp>
          <p:nvSpPr>
            <p:cNvPr id="50" name="TextBox 49">
              <a:extLst>
                <a:ext uri="{FF2B5EF4-FFF2-40B4-BE49-F238E27FC236}">
                  <a16:creationId xmlns:a16="http://schemas.microsoft.com/office/drawing/2014/main" id="{34E03AAA-526B-3C45-B9DF-8728AB47B536}"/>
                </a:ext>
              </a:extLst>
            </p:cNvPr>
            <p:cNvSpPr txBox="1"/>
            <p:nvPr/>
          </p:nvSpPr>
          <p:spPr>
            <a:xfrm>
              <a:off x="3870291" y="1867724"/>
              <a:ext cx="1359668" cy="307777"/>
            </a:xfrm>
            <a:prstGeom prst="rect">
              <a:avLst/>
            </a:prstGeom>
            <a:noFill/>
          </p:spPr>
          <p:txBody>
            <a:bodyPr wrap="none" rtlCol="0">
              <a:spAutoFit/>
            </a:bodyPr>
            <a:lstStyle/>
            <a:p>
              <a:r>
                <a:rPr lang="en-US" sz="1400" b="1" dirty="0">
                  <a:latin typeface="Calibri Light" panose="020F0302020204030204" pitchFamily="34" charset="0"/>
                  <a:cs typeface="Calibri Light" panose="020F0302020204030204" pitchFamily="34" charset="0"/>
                </a:rPr>
                <a:t>Symptoms Begin</a:t>
              </a:r>
            </a:p>
          </p:txBody>
        </p:sp>
        <p:cxnSp>
          <p:nvCxnSpPr>
            <p:cNvPr id="51" name="Straight Arrow Connector 50">
              <a:extLst>
                <a:ext uri="{FF2B5EF4-FFF2-40B4-BE49-F238E27FC236}">
                  <a16:creationId xmlns:a16="http://schemas.microsoft.com/office/drawing/2014/main" id="{304EFD96-C794-F348-BC17-79F9CC041EC0}"/>
                </a:ext>
              </a:extLst>
            </p:cNvPr>
            <p:cNvCxnSpPr/>
            <p:nvPr/>
          </p:nvCxnSpPr>
          <p:spPr>
            <a:xfrm>
              <a:off x="4313075" y="2195696"/>
              <a:ext cx="7455" cy="2745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E388771-42C3-334D-B83C-584659003497}"/>
                </a:ext>
              </a:extLst>
            </p:cNvPr>
            <p:cNvSpPr txBox="1"/>
            <p:nvPr/>
          </p:nvSpPr>
          <p:spPr>
            <a:xfrm>
              <a:off x="7256328" y="3419733"/>
              <a:ext cx="2274084" cy="523220"/>
            </a:xfrm>
            <a:prstGeom prst="rect">
              <a:avLst/>
            </a:prstGeom>
            <a:noFill/>
          </p:spPr>
          <p:txBody>
            <a:bodyPr wrap="none" rtlCol="0">
              <a:spAutoFit/>
            </a:bodyPr>
            <a:lstStyle/>
            <a:p>
              <a:r>
                <a:rPr lang="en-US" sz="1400" b="1" dirty="0">
                  <a:latin typeface="Calibri Light" panose="020F0302020204030204" pitchFamily="34" charset="0"/>
                  <a:cs typeface="Calibri Light" panose="020F0302020204030204" pitchFamily="34" charset="0"/>
                </a:rPr>
                <a:t>Limit of detection of assay for</a:t>
              </a:r>
            </a:p>
            <a:p>
              <a:r>
                <a:rPr lang="en-US" sz="1400" b="1" dirty="0">
                  <a:latin typeface="Calibri Light" panose="020F0302020204030204" pitchFamily="34" charset="0"/>
                  <a:cs typeface="Calibri Light" panose="020F0302020204030204" pitchFamily="34" charset="0"/>
                </a:rPr>
                <a:t>Plasma viral RNA</a:t>
              </a:r>
            </a:p>
          </p:txBody>
        </p:sp>
        <p:sp>
          <p:nvSpPr>
            <p:cNvPr id="53" name="Rectangle 52">
              <a:extLst>
                <a:ext uri="{FF2B5EF4-FFF2-40B4-BE49-F238E27FC236}">
                  <a16:creationId xmlns:a16="http://schemas.microsoft.com/office/drawing/2014/main" id="{D9513ADF-2998-0E49-8051-0A21FD057BEE}"/>
                </a:ext>
              </a:extLst>
            </p:cNvPr>
            <p:cNvSpPr/>
            <p:nvPr/>
          </p:nvSpPr>
          <p:spPr>
            <a:xfrm>
              <a:off x="2062775" y="4984148"/>
              <a:ext cx="407804" cy="508088"/>
            </a:xfrm>
            <a:prstGeom prst="rect">
              <a:avLst/>
            </a:prstGeom>
          </p:spPr>
          <p:txBody>
            <a:bodyPr wrap="squar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-5</a:t>
              </a:r>
              <a:endParaRPr lang="en-US" sz="1351" dirty="0">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a:extLst>
                <a:ext uri="{FF2B5EF4-FFF2-40B4-BE49-F238E27FC236}">
                  <a16:creationId xmlns:a16="http://schemas.microsoft.com/office/drawing/2014/main" id="{39BC9DB6-890C-7D46-957C-299EA24BC07C}"/>
                </a:ext>
              </a:extLst>
            </p:cNvPr>
            <p:cNvSpPr/>
            <p:nvPr/>
          </p:nvSpPr>
          <p:spPr>
            <a:xfrm>
              <a:off x="2060909" y="4739230"/>
              <a:ext cx="494046"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-4</a:t>
              </a:r>
              <a:r>
                <a:rPr lang="en-US" sz="1351" dirty="0">
                  <a:latin typeface="Calibri" panose="020F0502020204030204" pitchFamily="34" charset="0"/>
                  <a:ea typeface="Calibri" panose="020F0502020204030204" pitchFamily="34" charset="0"/>
                  <a:cs typeface="Times New Roman" panose="02020603050405020304" pitchFamily="18" charset="0"/>
                </a:rPr>
                <a:t> </a:t>
              </a:r>
              <a:endParaRPr lang="en-US" sz="1351" dirty="0"/>
            </a:p>
          </p:txBody>
        </p:sp>
        <p:sp>
          <p:nvSpPr>
            <p:cNvPr id="55" name="Rectangle 54">
              <a:extLst>
                <a:ext uri="{FF2B5EF4-FFF2-40B4-BE49-F238E27FC236}">
                  <a16:creationId xmlns:a16="http://schemas.microsoft.com/office/drawing/2014/main" id="{63BEC0B0-3DB6-4D4C-BD08-ED3036B77A44}"/>
                </a:ext>
              </a:extLst>
            </p:cNvPr>
            <p:cNvSpPr/>
            <p:nvPr/>
          </p:nvSpPr>
          <p:spPr>
            <a:xfrm>
              <a:off x="2065263" y="4501535"/>
              <a:ext cx="455574"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-3</a:t>
              </a:r>
              <a:endParaRPr lang="en-US" sz="1351" dirty="0"/>
            </a:p>
          </p:txBody>
        </p:sp>
        <p:sp>
          <p:nvSpPr>
            <p:cNvPr id="56" name="Rectangle 55">
              <a:extLst>
                <a:ext uri="{FF2B5EF4-FFF2-40B4-BE49-F238E27FC236}">
                  <a16:creationId xmlns:a16="http://schemas.microsoft.com/office/drawing/2014/main" id="{E7E1CCF9-7E6D-6949-BD54-A8F3BFFA2F2E}"/>
                </a:ext>
              </a:extLst>
            </p:cNvPr>
            <p:cNvSpPr/>
            <p:nvPr/>
          </p:nvSpPr>
          <p:spPr>
            <a:xfrm>
              <a:off x="2059419" y="4263721"/>
              <a:ext cx="494046"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-2</a:t>
              </a:r>
              <a:r>
                <a:rPr lang="en-US" sz="1351" dirty="0">
                  <a:latin typeface="Calibri" panose="020F0502020204030204" pitchFamily="34" charset="0"/>
                  <a:ea typeface="Calibri" panose="020F0502020204030204" pitchFamily="34" charset="0"/>
                  <a:cs typeface="Times New Roman" panose="02020603050405020304" pitchFamily="18" charset="0"/>
                </a:rPr>
                <a:t> </a:t>
              </a:r>
              <a:endParaRPr lang="en-US" sz="1351" dirty="0"/>
            </a:p>
          </p:txBody>
        </p:sp>
        <p:sp>
          <p:nvSpPr>
            <p:cNvPr id="57" name="Rectangle 56">
              <a:extLst>
                <a:ext uri="{FF2B5EF4-FFF2-40B4-BE49-F238E27FC236}">
                  <a16:creationId xmlns:a16="http://schemas.microsoft.com/office/drawing/2014/main" id="{EA665E02-2BC8-9040-888A-E19219D34D8E}"/>
                </a:ext>
              </a:extLst>
            </p:cNvPr>
            <p:cNvSpPr/>
            <p:nvPr/>
          </p:nvSpPr>
          <p:spPr>
            <a:xfrm>
              <a:off x="2054096" y="4009515"/>
              <a:ext cx="455574"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-1</a:t>
              </a:r>
              <a:endParaRPr lang="en-US" sz="1351" dirty="0"/>
            </a:p>
          </p:txBody>
        </p:sp>
        <p:sp>
          <p:nvSpPr>
            <p:cNvPr id="58" name="Rectangle 57">
              <a:extLst>
                <a:ext uri="{FF2B5EF4-FFF2-40B4-BE49-F238E27FC236}">
                  <a16:creationId xmlns:a16="http://schemas.microsoft.com/office/drawing/2014/main" id="{D76C092D-0323-E34B-9574-7F93A4E2D02C}"/>
                </a:ext>
              </a:extLst>
            </p:cNvPr>
            <p:cNvSpPr/>
            <p:nvPr/>
          </p:nvSpPr>
          <p:spPr>
            <a:xfrm>
              <a:off x="2047959" y="3763326"/>
              <a:ext cx="497252"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 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0</a:t>
              </a:r>
              <a:r>
                <a:rPr lang="en-US" sz="1351" dirty="0">
                  <a:latin typeface="Calibri" panose="020F0502020204030204" pitchFamily="34" charset="0"/>
                  <a:ea typeface="Calibri" panose="020F0502020204030204" pitchFamily="34" charset="0"/>
                  <a:cs typeface="Times New Roman" panose="02020603050405020304" pitchFamily="18" charset="0"/>
                </a:rPr>
                <a:t> </a:t>
              </a:r>
              <a:endParaRPr lang="en-US" sz="1351" dirty="0"/>
            </a:p>
          </p:txBody>
        </p:sp>
        <p:sp>
          <p:nvSpPr>
            <p:cNvPr id="59" name="Rectangle 58">
              <a:extLst>
                <a:ext uri="{FF2B5EF4-FFF2-40B4-BE49-F238E27FC236}">
                  <a16:creationId xmlns:a16="http://schemas.microsoft.com/office/drawing/2014/main" id="{1F332E9F-75F0-BB42-9551-18128EF8BB62}"/>
                </a:ext>
              </a:extLst>
            </p:cNvPr>
            <p:cNvSpPr/>
            <p:nvPr/>
          </p:nvSpPr>
          <p:spPr>
            <a:xfrm>
              <a:off x="2053207" y="3525897"/>
              <a:ext cx="497252"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 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1</a:t>
              </a:r>
              <a:r>
                <a:rPr lang="en-US" sz="1351" dirty="0">
                  <a:latin typeface="Calibri" panose="020F0502020204030204" pitchFamily="34" charset="0"/>
                  <a:ea typeface="Calibri" panose="020F0502020204030204" pitchFamily="34" charset="0"/>
                  <a:cs typeface="Times New Roman" panose="02020603050405020304" pitchFamily="18" charset="0"/>
                </a:rPr>
                <a:t> </a:t>
              </a:r>
              <a:endParaRPr lang="en-US" sz="1351" dirty="0"/>
            </a:p>
          </p:txBody>
        </p:sp>
        <p:sp>
          <p:nvSpPr>
            <p:cNvPr id="60" name="Rectangle 59">
              <a:extLst>
                <a:ext uri="{FF2B5EF4-FFF2-40B4-BE49-F238E27FC236}">
                  <a16:creationId xmlns:a16="http://schemas.microsoft.com/office/drawing/2014/main" id="{B6F67BB7-B890-B542-AFDC-AA58ED0C4EDB}"/>
                </a:ext>
              </a:extLst>
            </p:cNvPr>
            <p:cNvSpPr/>
            <p:nvPr/>
          </p:nvSpPr>
          <p:spPr>
            <a:xfrm>
              <a:off x="2116481" y="3250851"/>
              <a:ext cx="420308"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2</a:t>
              </a:r>
              <a:endParaRPr lang="en-US" sz="1351" dirty="0"/>
            </a:p>
          </p:txBody>
        </p:sp>
        <p:sp>
          <p:nvSpPr>
            <p:cNvPr id="61" name="Rectangle 60">
              <a:extLst>
                <a:ext uri="{FF2B5EF4-FFF2-40B4-BE49-F238E27FC236}">
                  <a16:creationId xmlns:a16="http://schemas.microsoft.com/office/drawing/2014/main" id="{83DC5D4E-1399-324C-9398-DFF3008F7C0B}"/>
                </a:ext>
              </a:extLst>
            </p:cNvPr>
            <p:cNvSpPr/>
            <p:nvPr/>
          </p:nvSpPr>
          <p:spPr>
            <a:xfrm>
              <a:off x="2116304" y="2997406"/>
              <a:ext cx="420308"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3</a:t>
              </a:r>
              <a:endParaRPr lang="en-US" sz="1351" dirty="0"/>
            </a:p>
          </p:txBody>
        </p:sp>
        <p:sp>
          <p:nvSpPr>
            <p:cNvPr id="62" name="Rectangle 61">
              <a:extLst>
                <a:ext uri="{FF2B5EF4-FFF2-40B4-BE49-F238E27FC236}">
                  <a16:creationId xmlns:a16="http://schemas.microsoft.com/office/drawing/2014/main" id="{B7FD3C7C-3801-6A40-9E0D-D7B260C853F4}"/>
                </a:ext>
              </a:extLst>
            </p:cNvPr>
            <p:cNvSpPr/>
            <p:nvPr/>
          </p:nvSpPr>
          <p:spPr>
            <a:xfrm>
              <a:off x="2116304" y="2757947"/>
              <a:ext cx="420308"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4</a:t>
              </a:r>
              <a:endParaRPr lang="en-US" sz="1351" dirty="0"/>
            </a:p>
          </p:txBody>
        </p:sp>
        <p:sp>
          <p:nvSpPr>
            <p:cNvPr id="63" name="Rectangle 62">
              <a:extLst>
                <a:ext uri="{FF2B5EF4-FFF2-40B4-BE49-F238E27FC236}">
                  <a16:creationId xmlns:a16="http://schemas.microsoft.com/office/drawing/2014/main" id="{DBB939CF-7045-FA4B-8DBD-8F9820C65A5C}"/>
                </a:ext>
              </a:extLst>
            </p:cNvPr>
            <p:cNvSpPr/>
            <p:nvPr/>
          </p:nvSpPr>
          <p:spPr>
            <a:xfrm>
              <a:off x="2116304" y="2467390"/>
              <a:ext cx="420308"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5</a:t>
              </a:r>
              <a:endParaRPr lang="en-US" sz="1351" dirty="0"/>
            </a:p>
          </p:txBody>
        </p:sp>
        <p:sp>
          <p:nvSpPr>
            <p:cNvPr id="64" name="Rectangle 63">
              <a:extLst>
                <a:ext uri="{FF2B5EF4-FFF2-40B4-BE49-F238E27FC236}">
                  <a16:creationId xmlns:a16="http://schemas.microsoft.com/office/drawing/2014/main" id="{88A98EDD-6DBC-2641-8D85-7ADCA8E1DB24}"/>
                </a:ext>
              </a:extLst>
            </p:cNvPr>
            <p:cNvSpPr/>
            <p:nvPr/>
          </p:nvSpPr>
          <p:spPr>
            <a:xfrm>
              <a:off x="2116304" y="2229946"/>
              <a:ext cx="420308"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6</a:t>
              </a:r>
              <a:endParaRPr lang="en-US" sz="1351" dirty="0"/>
            </a:p>
          </p:txBody>
        </p:sp>
        <p:sp>
          <p:nvSpPr>
            <p:cNvPr id="65" name="Rectangle 64">
              <a:extLst>
                <a:ext uri="{FF2B5EF4-FFF2-40B4-BE49-F238E27FC236}">
                  <a16:creationId xmlns:a16="http://schemas.microsoft.com/office/drawing/2014/main" id="{461D54AE-08B5-A94F-A41E-ACCCB5FF43A4}"/>
                </a:ext>
              </a:extLst>
            </p:cNvPr>
            <p:cNvSpPr/>
            <p:nvPr/>
          </p:nvSpPr>
          <p:spPr>
            <a:xfrm>
              <a:off x="2076629" y="1967950"/>
              <a:ext cx="497252" cy="300210"/>
            </a:xfrm>
            <a:prstGeom prst="rect">
              <a:avLst/>
            </a:prstGeom>
          </p:spPr>
          <p:txBody>
            <a:bodyPr wrap="none">
              <a:spAutoFit/>
            </a:bodyPr>
            <a:lstStyle/>
            <a:p>
              <a:r>
                <a:rPr lang="en-US" sz="1351" dirty="0">
                  <a:latin typeface="Calibri" panose="020F0502020204030204" pitchFamily="34" charset="0"/>
                  <a:ea typeface="Calibri" panose="020F0502020204030204" pitchFamily="34" charset="0"/>
                  <a:cs typeface="Times New Roman" panose="02020603050405020304" pitchFamily="18" charset="0"/>
                </a:rPr>
                <a:t> 10</a:t>
              </a:r>
              <a:r>
                <a:rPr lang="en-US" sz="1351" baseline="30000" dirty="0">
                  <a:latin typeface="Calibri" panose="020F0502020204030204" pitchFamily="34" charset="0"/>
                  <a:ea typeface="Calibri" panose="020F0502020204030204" pitchFamily="34" charset="0"/>
                  <a:cs typeface="Times New Roman" panose="02020603050405020304" pitchFamily="18" charset="0"/>
                </a:rPr>
                <a:t>7</a:t>
              </a:r>
              <a:r>
                <a:rPr lang="en-US" sz="1351" dirty="0">
                  <a:latin typeface="Calibri" panose="020F0502020204030204" pitchFamily="34" charset="0"/>
                  <a:ea typeface="Calibri" panose="020F0502020204030204" pitchFamily="34" charset="0"/>
                  <a:cs typeface="Times New Roman" panose="02020603050405020304" pitchFamily="18" charset="0"/>
                </a:rPr>
                <a:t> </a:t>
              </a:r>
              <a:endParaRPr lang="en-US" sz="1351" dirty="0"/>
            </a:p>
          </p:txBody>
        </p:sp>
        <p:sp>
          <p:nvSpPr>
            <p:cNvPr id="66" name="TextBox 65">
              <a:extLst>
                <a:ext uri="{FF2B5EF4-FFF2-40B4-BE49-F238E27FC236}">
                  <a16:creationId xmlns:a16="http://schemas.microsoft.com/office/drawing/2014/main" id="{E895D754-81CF-D546-AAF5-593B0DCD75AF}"/>
                </a:ext>
              </a:extLst>
            </p:cNvPr>
            <p:cNvSpPr txBox="1"/>
            <p:nvPr/>
          </p:nvSpPr>
          <p:spPr>
            <a:xfrm>
              <a:off x="2383564" y="5163417"/>
              <a:ext cx="280846" cy="300210"/>
            </a:xfrm>
            <a:prstGeom prst="rect">
              <a:avLst/>
            </a:prstGeom>
            <a:noFill/>
          </p:spPr>
          <p:txBody>
            <a:bodyPr wrap="none" rtlCol="0">
              <a:spAutoFit/>
            </a:bodyPr>
            <a:lstStyle/>
            <a:p>
              <a:r>
                <a:rPr lang="en-US" sz="1351" dirty="0"/>
                <a:t>0</a:t>
              </a:r>
            </a:p>
          </p:txBody>
        </p:sp>
        <p:sp>
          <p:nvSpPr>
            <p:cNvPr id="67" name="TextBox 66">
              <a:extLst>
                <a:ext uri="{FF2B5EF4-FFF2-40B4-BE49-F238E27FC236}">
                  <a16:creationId xmlns:a16="http://schemas.microsoft.com/office/drawing/2014/main" id="{FC7BEC2D-A3F1-B642-A44C-471E2473A0D1}"/>
                </a:ext>
              </a:extLst>
            </p:cNvPr>
            <p:cNvSpPr txBox="1"/>
            <p:nvPr/>
          </p:nvSpPr>
          <p:spPr>
            <a:xfrm>
              <a:off x="2866134" y="5175729"/>
              <a:ext cx="280846" cy="300210"/>
            </a:xfrm>
            <a:prstGeom prst="rect">
              <a:avLst/>
            </a:prstGeom>
            <a:noFill/>
          </p:spPr>
          <p:txBody>
            <a:bodyPr wrap="none" rtlCol="0">
              <a:spAutoFit/>
            </a:bodyPr>
            <a:lstStyle/>
            <a:p>
              <a:r>
                <a:rPr lang="en-US" sz="1351" dirty="0"/>
                <a:t>5</a:t>
              </a:r>
            </a:p>
          </p:txBody>
        </p:sp>
        <p:sp>
          <p:nvSpPr>
            <p:cNvPr id="68" name="TextBox 67">
              <a:extLst>
                <a:ext uri="{FF2B5EF4-FFF2-40B4-BE49-F238E27FC236}">
                  <a16:creationId xmlns:a16="http://schemas.microsoft.com/office/drawing/2014/main" id="{63BFD249-4A6F-D346-A67A-FE3CFFEB2349}"/>
                </a:ext>
              </a:extLst>
            </p:cNvPr>
            <p:cNvSpPr txBox="1"/>
            <p:nvPr/>
          </p:nvSpPr>
          <p:spPr>
            <a:xfrm>
              <a:off x="3333948" y="5163417"/>
              <a:ext cx="377026" cy="300210"/>
            </a:xfrm>
            <a:prstGeom prst="rect">
              <a:avLst/>
            </a:prstGeom>
            <a:noFill/>
          </p:spPr>
          <p:txBody>
            <a:bodyPr wrap="none" rtlCol="0">
              <a:spAutoFit/>
            </a:bodyPr>
            <a:lstStyle/>
            <a:p>
              <a:r>
                <a:rPr lang="en-US" sz="1351" dirty="0"/>
                <a:t>10</a:t>
              </a:r>
            </a:p>
          </p:txBody>
        </p:sp>
        <p:sp>
          <p:nvSpPr>
            <p:cNvPr id="69" name="TextBox 68">
              <a:extLst>
                <a:ext uri="{FF2B5EF4-FFF2-40B4-BE49-F238E27FC236}">
                  <a16:creationId xmlns:a16="http://schemas.microsoft.com/office/drawing/2014/main" id="{640E7161-D8AE-2642-9B06-8FE66CB7EA44}"/>
                </a:ext>
              </a:extLst>
            </p:cNvPr>
            <p:cNvSpPr txBox="1"/>
            <p:nvPr/>
          </p:nvSpPr>
          <p:spPr>
            <a:xfrm>
              <a:off x="3838392" y="5156449"/>
              <a:ext cx="377026" cy="300210"/>
            </a:xfrm>
            <a:prstGeom prst="rect">
              <a:avLst/>
            </a:prstGeom>
            <a:noFill/>
          </p:spPr>
          <p:txBody>
            <a:bodyPr wrap="none" rtlCol="0">
              <a:spAutoFit/>
            </a:bodyPr>
            <a:lstStyle/>
            <a:p>
              <a:r>
                <a:rPr lang="en-US" sz="1351" dirty="0"/>
                <a:t>15</a:t>
              </a:r>
            </a:p>
          </p:txBody>
        </p:sp>
        <p:sp>
          <p:nvSpPr>
            <p:cNvPr id="70" name="TextBox 69">
              <a:extLst>
                <a:ext uri="{FF2B5EF4-FFF2-40B4-BE49-F238E27FC236}">
                  <a16:creationId xmlns:a16="http://schemas.microsoft.com/office/drawing/2014/main" id="{519B8696-353D-174C-8490-9C3C1F79D9E0}"/>
                </a:ext>
              </a:extLst>
            </p:cNvPr>
            <p:cNvSpPr txBox="1"/>
            <p:nvPr/>
          </p:nvSpPr>
          <p:spPr>
            <a:xfrm>
              <a:off x="4306207" y="5144137"/>
              <a:ext cx="377026" cy="300210"/>
            </a:xfrm>
            <a:prstGeom prst="rect">
              <a:avLst/>
            </a:prstGeom>
            <a:noFill/>
          </p:spPr>
          <p:txBody>
            <a:bodyPr wrap="none" rtlCol="0">
              <a:spAutoFit/>
            </a:bodyPr>
            <a:lstStyle/>
            <a:p>
              <a:r>
                <a:rPr lang="en-US" sz="1351" dirty="0"/>
                <a:t>20</a:t>
              </a:r>
            </a:p>
          </p:txBody>
        </p:sp>
        <p:sp>
          <p:nvSpPr>
            <p:cNvPr id="71" name="TextBox 70">
              <a:extLst>
                <a:ext uri="{FF2B5EF4-FFF2-40B4-BE49-F238E27FC236}">
                  <a16:creationId xmlns:a16="http://schemas.microsoft.com/office/drawing/2014/main" id="{503886AC-0A0F-4A48-A377-B4544107BF4C}"/>
                </a:ext>
              </a:extLst>
            </p:cNvPr>
            <p:cNvSpPr txBox="1"/>
            <p:nvPr/>
          </p:nvSpPr>
          <p:spPr>
            <a:xfrm>
              <a:off x="4804691" y="5149927"/>
              <a:ext cx="377026" cy="300210"/>
            </a:xfrm>
            <a:prstGeom prst="rect">
              <a:avLst/>
            </a:prstGeom>
            <a:noFill/>
          </p:spPr>
          <p:txBody>
            <a:bodyPr wrap="none" rtlCol="0">
              <a:spAutoFit/>
            </a:bodyPr>
            <a:lstStyle/>
            <a:p>
              <a:r>
                <a:rPr lang="en-US" sz="1351" dirty="0"/>
                <a:t>25</a:t>
              </a:r>
            </a:p>
          </p:txBody>
        </p:sp>
        <p:sp>
          <p:nvSpPr>
            <p:cNvPr id="72" name="TextBox 71">
              <a:extLst>
                <a:ext uri="{FF2B5EF4-FFF2-40B4-BE49-F238E27FC236}">
                  <a16:creationId xmlns:a16="http://schemas.microsoft.com/office/drawing/2014/main" id="{FE71CCDC-44FE-3C4A-93E7-8995C2D09256}"/>
                </a:ext>
              </a:extLst>
            </p:cNvPr>
            <p:cNvSpPr txBox="1"/>
            <p:nvPr/>
          </p:nvSpPr>
          <p:spPr>
            <a:xfrm>
              <a:off x="5294584" y="5151522"/>
              <a:ext cx="377026" cy="300210"/>
            </a:xfrm>
            <a:prstGeom prst="rect">
              <a:avLst/>
            </a:prstGeom>
            <a:noFill/>
          </p:spPr>
          <p:txBody>
            <a:bodyPr wrap="none" rtlCol="0">
              <a:spAutoFit/>
            </a:bodyPr>
            <a:lstStyle/>
            <a:p>
              <a:r>
                <a:rPr lang="en-US" sz="1351" dirty="0"/>
                <a:t>30</a:t>
              </a:r>
            </a:p>
          </p:txBody>
        </p:sp>
        <p:sp>
          <p:nvSpPr>
            <p:cNvPr id="73" name="TextBox 72">
              <a:extLst>
                <a:ext uri="{FF2B5EF4-FFF2-40B4-BE49-F238E27FC236}">
                  <a16:creationId xmlns:a16="http://schemas.microsoft.com/office/drawing/2014/main" id="{2270C571-AADC-6B46-9441-66A0F8D7F001}"/>
                </a:ext>
              </a:extLst>
            </p:cNvPr>
            <p:cNvSpPr txBox="1"/>
            <p:nvPr/>
          </p:nvSpPr>
          <p:spPr>
            <a:xfrm>
              <a:off x="5776786" y="5151417"/>
              <a:ext cx="377026" cy="300210"/>
            </a:xfrm>
            <a:prstGeom prst="rect">
              <a:avLst/>
            </a:prstGeom>
            <a:noFill/>
          </p:spPr>
          <p:txBody>
            <a:bodyPr wrap="none" rtlCol="0">
              <a:spAutoFit/>
            </a:bodyPr>
            <a:lstStyle/>
            <a:p>
              <a:r>
                <a:rPr lang="en-US" sz="1351" dirty="0"/>
                <a:t>35</a:t>
              </a:r>
            </a:p>
          </p:txBody>
        </p:sp>
        <p:sp>
          <p:nvSpPr>
            <p:cNvPr id="74" name="TextBox 73">
              <a:extLst>
                <a:ext uri="{FF2B5EF4-FFF2-40B4-BE49-F238E27FC236}">
                  <a16:creationId xmlns:a16="http://schemas.microsoft.com/office/drawing/2014/main" id="{1460615A-1A10-7442-B978-9854C2266D2C}"/>
                </a:ext>
              </a:extLst>
            </p:cNvPr>
            <p:cNvSpPr txBox="1"/>
            <p:nvPr/>
          </p:nvSpPr>
          <p:spPr>
            <a:xfrm>
              <a:off x="6242299" y="5155853"/>
              <a:ext cx="377026" cy="300210"/>
            </a:xfrm>
            <a:prstGeom prst="rect">
              <a:avLst/>
            </a:prstGeom>
            <a:noFill/>
          </p:spPr>
          <p:txBody>
            <a:bodyPr wrap="none" rtlCol="0">
              <a:spAutoFit/>
            </a:bodyPr>
            <a:lstStyle/>
            <a:p>
              <a:r>
                <a:rPr lang="en-US" sz="1351" dirty="0"/>
                <a:t>40</a:t>
              </a:r>
            </a:p>
          </p:txBody>
        </p:sp>
        <p:sp>
          <p:nvSpPr>
            <p:cNvPr id="75" name="TextBox 74">
              <a:extLst>
                <a:ext uri="{FF2B5EF4-FFF2-40B4-BE49-F238E27FC236}">
                  <a16:creationId xmlns:a16="http://schemas.microsoft.com/office/drawing/2014/main" id="{5B7D887A-6651-1C4E-A160-7E11C5FD200E}"/>
                </a:ext>
              </a:extLst>
            </p:cNvPr>
            <p:cNvSpPr txBox="1"/>
            <p:nvPr/>
          </p:nvSpPr>
          <p:spPr>
            <a:xfrm>
              <a:off x="6732851" y="5154306"/>
              <a:ext cx="377026" cy="300210"/>
            </a:xfrm>
            <a:prstGeom prst="rect">
              <a:avLst/>
            </a:prstGeom>
            <a:noFill/>
          </p:spPr>
          <p:txBody>
            <a:bodyPr wrap="none" rtlCol="0">
              <a:spAutoFit/>
            </a:bodyPr>
            <a:lstStyle/>
            <a:p>
              <a:r>
                <a:rPr lang="en-US" sz="1351" dirty="0"/>
                <a:t>45</a:t>
              </a:r>
            </a:p>
          </p:txBody>
        </p:sp>
        <p:sp>
          <p:nvSpPr>
            <p:cNvPr id="76" name="TextBox 75">
              <a:extLst>
                <a:ext uri="{FF2B5EF4-FFF2-40B4-BE49-F238E27FC236}">
                  <a16:creationId xmlns:a16="http://schemas.microsoft.com/office/drawing/2014/main" id="{F9E8F947-1797-9A44-BFD7-FB174A54428E}"/>
                </a:ext>
              </a:extLst>
            </p:cNvPr>
            <p:cNvSpPr txBox="1"/>
            <p:nvPr/>
          </p:nvSpPr>
          <p:spPr>
            <a:xfrm>
              <a:off x="7231335" y="5160097"/>
              <a:ext cx="377026" cy="300210"/>
            </a:xfrm>
            <a:prstGeom prst="rect">
              <a:avLst/>
            </a:prstGeom>
            <a:noFill/>
          </p:spPr>
          <p:txBody>
            <a:bodyPr wrap="none" rtlCol="0">
              <a:spAutoFit/>
            </a:bodyPr>
            <a:lstStyle/>
            <a:p>
              <a:r>
                <a:rPr lang="en-US" sz="1351" dirty="0"/>
                <a:t>50</a:t>
              </a:r>
            </a:p>
          </p:txBody>
        </p:sp>
        <p:sp>
          <p:nvSpPr>
            <p:cNvPr id="77" name="TextBox 76">
              <a:extLst>
                <a:ext uri="{FF2B5EF4-FFF2-40B4-BE49-F238E27FC236}">
                  <a16:creationId xmlns:a16="http://schemas.microsoft.com/office/drawing/2014/main" id="{99CD136B-381E-A74D-B240-89FF4705B580}"/>
                </a:ext>
              </a:extLst>
            </p:cNvPr>
            <p:cNvSpPr txBox="1"/>
            <p:nvPr/>
          </p:nvSpPr>
          <p:spPr>
            <a:xfrm>
              <a:off x="7721228" y="5161690"/>
              <a:ext cx="377026" cy="300210"/>
            </a:xfrm>
            <a:prstGeom prst="rect">
              <a:avLst/>
            </a:prstGeom>
            <a:noFill/>
          </p:spPr>
          <p:txBody>
            <a:bodyPr wrap="none" rtlCol="0">
              <a:spAutoFit/>
            </a:bodyPr>
            <a:lstStyle/>
            <a:p>
              <a:r>
                <a:rPr lang="en-US" sz="1351" dirty="0"/>
                <a:t>70</a:t>
              </a:r>
            </a:p>
          </p:txBody>
        </p:sp>
        <p:sp>
          <p:nvSpPr>
            <p:cNvPr id="78" name="TextBox 77">
              <a:extLst>
                <a:ext uri="{FF2B5EF4-FFF2-40B4-BE49-F238E27FC236}">
                  <a16:creationId xmlns:a16="http://schemas.microsoft.com/office/drawing/2014/main" id="{28538FBA-1EFC-9742-98F6-97C9C6927979}"/>
                </a:ext>
              </a:extLst>
            </p:cNvPr>
            <p:cNvSpPr txBox="1"/>
            <p:nvPr/>
          </p:nvSpPr>
          <p:spPr>
            <a:xfrm>
              <a:off x="8203428" y="5161585"/>
              <a:ext cx="377026" cy="300210"/>
            </a:xfrm>
            <a:prstGeom prst="rect">
              <a:avLst/>
            </a:prstGeom>
            <a:noFill/>
          </p:spPr>
          <p:txBody>
            <a:bodyPr wrap="none" rtlCol="0">
              <a:spAutoFit/>
            </a:bodyPr>
            <a:lstStyle/>
            <a:p>
              <a:r>
                <a:rPr lang="en-US" sz="1351" dirty="0"/>
                <a:t>80</a:t>
              </a:r>
            </a:p>
          </p:txBody>
        </p:sp>
        <p:sp>
          <p:nvSpPr>
            <p:cNvPr id="79" name="TextBox 78">
              <a:extLst>
                <a:ext uri="{FF2B5EF4-FFF2-40B4-BE49-F238E27FC236}">
                  <a16:creationId xmlns:a16="http://schemas.microsoft.com/office/drawing/2014/main" id="{9411840E-7A02-C844-A338-5C7B0AB87DEA}"/>
                </a:ext>
              </a:extLst>
            </p:cNvPr>
            <p:cNvSpPr txBox="1"/>
            <p:nvPr/>
          </p:nvSpPr>
          <p:spPr>
            <a:xfrm>
              <a:off x="8668943" y="5166022"/>
              <a:ext cx="377026" cy="300210"/>
            </a:xfrm>
            <a:prstGeom prst="rect">
              <a:avLst/>
            </a:prstGeom>
            <a:noFill/>
          </p:spPr>
          <p:txBody>
            <a:bodyPr wrap="none" rtlCol="0">
              <a:spAutoFit/>
            </a:bodyPr>
            <a:lstStyle/>
            <a:p>
              <a:r>
                <a:rPr lang="en-US" sz="1351" dirty="0"/>
                <a:t>90</a:t>
              </a:r>
            </a:p>
          </p:txBody>
        </p:sp>
        <p:sp>
          <p:nvSpPr>
            <p:cNvPr id="80" name="TextBox 79">
              <a:extLst>
                <a:ext uri="{FF2B5EF4-FFF2-40B4-BE49-F238E27FC236}">
                  <a16:creationId xmlns:a16="http://schemas.microsoft.com/office/drawing/2014/main" id="{7EB4AAC9-94E8-D349-8480-C6B07B1419AF}"/>
                </a:ext>
              </a:extLst>
            </p:cNvPr>
            <p:cNvSpPr txBox="1"/>
            <p:nvPr/>
          </p:nvSpPr>
          <p:spPr>
            <a:xfrm>
              <a:off x="9121326" y="5151113"/>
              <a:ext cx="473206" cy="300210"/>
            </a:xfrm>
            <a:prstGeom prst="rect">
              <a:avLst/>
            </a:prstGeom>
            <a:noFill/>
          </p:spPr>
          <p:txBody>
            <a:bodyPr wrap="none" rtlCol="0">
              <a:spAutoFit/>
            </a:bodyPr>
            <a:lstStyle/>
            <a:p>
              <a:r>
                <a:rPr lang="en-US" sz="1351" dirty="0"/>
                <a:t>100</a:t>
              </a:r>
            </a:p>
          </p:txBody>
        </p:sp>
        <p:sp>
          <p:nvSpPr>
            <p:cNvPr id="81" name="TextBox 80">
              <a:extLst>
                <a:ext uri="{FF2B5EF4-FFF2-40B4-BE49-F238E27FC236}">
                  <a16:creationId xmlns:a16="http://schemas.microsoft.com/office/drawing/2014/main" id="{A6E780C5-3D73-9B4D-9A22-90FFF5AF3050}"/>
                </a:ext>
              </a:extLst>
            </p:cNvPr>
            <p:cNvSpPr txBox="1"/>
            <p:nvPr/>
          </p:nvSpPr>
          <p:spPr>
            <a:xfrm rot="16200000">
              <a:off x="21145" y="3210724"/>
              <a:ext cx="3727752" cy="523220"/>
            </a:xfrm>
            <a:prstGeom prst="rect">
              <a:avLst/>
            </a:prstGeom>
            <a:noFill/>
          </p:spPr>
          <p:txBody>
            <a:bodyPr wrap="none" rtlCol="0">
              <a:spAutoFit/>
            </a:bodyPr>
            <a:lstStyle/>
            <a:p>
              <a:pPr algn="ctr"/>
              <a:r>
                <a:rPr lang="en-US" sz="1400" b="1" dirty="0">
                  <a:latin typeface="Calibri Light" panose="020F0302020204030204" pitchFamily="34" charset="0"/>
                  <a:cs typeface="Calibri Light" panose="020F0302020204030204" pitchFamily="34" charset="0"/>
                </a:rPr>
                <a:t>Virus concentration in extracellular fluid of plasma</a:t>
              </a:r>
            </a:p>
            <a:p>
              <a:pPr algn="ctr"/>
              <a:r>
                <a:rPr lang="en-US" sz="1400" b="1" dirty="0">
                  <a:latin typeface="Calibri Light" panose="020F0302020204030204" pitchFamily="34" charset="0"/>
                  <a:cs typeface="Calibri Light" panose="020F0302020204030204" pitchFamily="34" charset="0"/>
                </a:rPr>
                <a:t> (copies per ml)</a:t>
              </a:r>
            </a:p>
          </p:txBody>
        </p:sp>
        <p:sp>
          <p:nvSpPr>
            <p:cNvPr id="82" name="TextBox 81">
              <a:extLst>
                <a:ext uri="{FF2B5EF4-FFF2-40B4-BE49-F238E27FC236}">
                  <a16:creationId xmlns:a16="http://schemas.microsoft.com/office/drawing/2014/main" id="{77A3057A-7F30-9E4D-A092-5D52BE331127}"/>
                </a:ext>
              </a:extLst>
            </p:cNvPr>
            <p:cNvSpPr txBox="1"/>
            <p:nvPr/>
          </p:nvSpPr>
          <p:spPr>
            <a:xfrm>
              <a:off x="5183834" y="5615968"/>
              <a:ext cx="2584875" cy="307777"/>
            </a:xfrm>
            <a:prstGeom prst="rect">
              <a:avLst/>
            </a:prstGeom>
            <a:noFill/>
          </p:spPr>
          <p:txBody>
            <a:bodyPr wrap="none" rtlCol="0">
              <a:spAutoFit/>
            </a:bodyPr>
            <a:lstStyle/>
            <a:p>
              <a:r>
                <a:rPr lang="en-US" sz="1400" b="1" dirty="0">
                  <a:latin typeface="Calibri Light" panose="020F0302020204030204" pitchFamily="34" charset="0"/>
                  <a:cs typeface="Calibri Light" panose="020F0302020204030204" pitchFamily="34" charset="0"/>
                </a:rPr>
                <a:t>Days following HIV-1 Transmission</a:t>
              </a:r>
            </a:p>
          </p:txBody>
        </p:sp>
        <p:cxnSp>
          <p:nvCxnSpPr>
            <p:cNvPr id="83" name="Straight Connector 82">
              <a:extLst>
                <a:ext uri="{FF2B5EF4-FFF2-40B4-BE49-F238E27FC236}">
                  <a16:creationId xmlns:a16="http://schemas.microsoft.com/office/drawing/2014/main" id="{B1F6A05A-59AC-CE45-9261-8FA16951F155}"/>
                </a:ext>
              </a:extLst>
            </p:cNvPr>
            <p:cNvCxnSpPr>
              <a:endCxn id="28" idx="12"/>
            </p:cNvCxnSpPr>
            <p:nvPr/>
          </p:nvCxnSpPr>
          <p:spPr>
            <a:xfrm flipV="1">
              <a:off x="5229959" y="2382479"/>
              <a:ext cx="0" cy="2760308"/>
            </a:xfrm>
            <a:prstGeom prst="line">
              <a:avLst/>
            </a:prstGeom>
            <a:ln w="476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95A0BF8-7017-CC47-8F80-6461C9CF9718}"/>
                </a:ext>
              </a:extLst>
            </p:cNvPr>
            <p:cNvSpPr txBox="1"/>
            <p:nvPr/>
          </p:nvSpPr>
          <p:spPr>
            <a:xfrm>
              <a:off x="7027080" y="1353915"/>
              <a:ext cx="829295" cy="369332"/>
            </a:xfrm>
            <a:prstGeom prst="rect">
              <a:avLst/>
            </a:prstGeom>
            <a:noFill/>
          </p:spPr>
          <p:txBody>
            <a:bodyPr wrap="square" rtlCol="0">
              <a:spAutoFit/>
            </a:bodyPr>
            <a:lstStyle/>
            <a:p>
              <a:r>
                <a:rPr lang="en-US" dirty="0" err="1"/>
                <a:t>Feibig</a:t>
              </a:r>
              <a:r>
                <a:rPr lang="en-US" dirty="0"/>
                <a:t> </a:t>
              </a:r>
            </a:p>
          </p:txBody>
        </p:sp>
        <p:sp>
          <p:nvSpPr>
            <p:cNvPr id="85" name="TextBox 84">
              <a:extLst>
                <a:ext uri="{FF2B5EF4-FFF2-40B4-BE49-F238E27FC236}">
                  <a16:creationId xmlns:a16="http://schemas.microsoft.com/office/drawing/2014/main" id="{65989CAB-FAE0-7642-8731-7E47EAE10C02}"/>
                </a:ext>
              </a:extLst>
            </p:cNvPr>
            <p:cNvSpPr txBox="1"/>
            <p:nvPr/>
          </p:nvSpPr>
          <p:spPr>
            <a:xfrm>
              <a:off x="7755095" y="1355315"/>
              <a:ext cx="312495" cy="369332"/>
            </a:xfrm>
            <a:prstGeom prst="rect">
              <a:avLst/>
            </a:prstGeom>
            <a:noFill/>
          </p:spPr>
          <p:txBody>
            <a:bodyPr wrap="square" rtlCol="0">
              <a:spAutoFit/>
            </a:bodyPr>
            <a:lstStyle/>
            <a:p>
              <a:r>
                <a:rPr lang="en-US" dirty="0"/>
                <a:t>I</a:t>
              </a:r>
            </a:p>
          </p:txBody>
        </p:sp>
        <p:sp>
          <p:nvSpPr>
            <p:cNvPr id="86" name="TextBox 85">
              <a:extLst>
                <a:ext uri="{FF2B5EF4-FFF2-40B4-BE49-F238E27FC236}">
                  <a16:creationId xmlns:a16="http://schemas.microsoft.com/office/drawing/2014/main" id="{05B152C6-F9F7-DC47-A627-30BFF2DF0A44}"/>
                </a:ext>
              </a:extLst>
            </p:cNvPr>
            <p:cNvSpPr txBox="1"/>
            <p:nvPr/>
          </p:nvSpPr>
          <p:spPr>
            <a:xfrm>
              <a:off x="7849643" y="1356730"/>
              <a:ext cx="312495" cy="369332"/>
            </a:xfrm>
            <a:prstGeom prst="rect">
              <a:avLst/>
            </a:prstGeom>
            <a:noFill/>
          </p:spPr>
          <p:txBody>
            <a:bodyPr wrap="square" rtlCol="0">
              <a:spAutoFit/>
            </a:bodyPr>
            <a:lstStyle/>
            <a:p>
              <a:r>
                <a:rPr lang="en-US" dirty="0"/>
                <a:t>I</a:t>
              </a:r>
            </a:p>
          </p:txBody>
        </p:sp>
        <p:sp>
          <p:nvSpPr>
            <p:cNvPr id="87" name="TextBox 86">
              <a:extLst>
                <a:ext uri="{FF2B5EF4-FFF2-40B4-BE49-F238E27FC236}">
                  <a16:creationId xmlns:a16="http://schemas.microsoft.com/office/drawing/2014/main" id="{9D642ADA-47D8-054D-A6E2-8925CD5FC654}"/>
                </a:ext>
              </a:extLst>
            </p:cNvPr>
            <p:cNvSpPr txBox="1"/>
            <p:nvPr/>
          </p:nvSpPr>
          <p:spPr>
            <a:xfrm>
              <a:off x="7806786" y="1356171"/>
              <a:ext cx="173193" cy="369332"/>
            </a:xfrm>
            <a:prstGeom prst="rect">
              <a:avLst/>
            </a:prstGeom>
            <a:noFill/>
          </p:spPr>
          <p:txBody>
            <a:bodyPr wrap="square" rtlCol="0">
              <a:spAutoFit/>
            </a:bodyPr>
            <a:lstStyle/>
            <a:p>
              <a:r>
                <a:rPr lang="en-US" dirty="0"/>
                <a:t>I</a:t>
              </a:r>
            </a:p>
          </p:txBody>
        </p:sp>
        <p:sp>
          <p:nvSpPr>
            <p:cNvPr id="88" name="Rectangle 87">
              <a:extLst>
                <a:ext uri="{FF2B5EF4-FFF2-40B4-BE49-F238E27FC236}">
                  <a16:creationId xmlns:a16="http://schemas.microsoft.com/office/drawing/2014/main" id="{95583BBF-497D-894D-8CE4-2559A7A55F96}"/>
                </a:ext>
              </a:extLst>
            </p:cNvPr>
            <p:cNvSpPr/>
            <p:nvPr/>
          </p:nvSpPr>
          <p:spPr>
            <a:xfrm>
              <a:off x="7806785" y="1432945"/>
              <a:ext cx="272235" cy="214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BF3CDAC8-2368-C541-BA38-89C8F17B0DA1}"/>
                </a:ext>
              </a:extLst>
            </p:cNvPr>
            <p:cNvSpPr txBox="1"/>
            <p:nvPr/>
          </p:nvSpPr>
          <p:spPr>
            <a:xfrm>
              <a:off x="7690886" y="1373384"/>
              <a:ext cx="454596" cy="369332"/>
            </a:xfrm>
            <a:prstGeom prst="rect">
              <a:avLst/>
            </a:prstGeom>
            <a:noFill/>
          </p:spPr>
          <p:txBody>
            <a:bodyPr wrap="square" rtlCol="0">
              <a:spAutoFit/>
            </a:bodyPr>
            <a:lstStyle/>
            <a:p>
              <a:r>
                <a:rPr lang="en-US" dirty="0"/>
                <a:t>IV</a:t>
              </a:r>
            </a:p>
          </p:txBody>
        </p:sp>
      </p:grpSp>
      <p:pic>
        <p:nvPicPr>
          <p:cNvPr id="90" name="Picture 89">
            <a:extLst>
              <a:ext uri="{FF2B5EF4-FFF2-40B4-BE49-F238E27FC236}">
                <a16:creationId xmlns:a16="http://schemas.microsoft.com/office/drawing/2014/main" id="{A0B2ED41-CB00-9045-ABF7-5CD63D56E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pic>
        <p:nvPicPr>
          <p:cNvPr id="4" name="Picture 3">
            <a:extLst>
              <a:ext uri="{FF2B5EF4-FFF2-40B4-BE49-F238E27FC236}">
                <a16:creationId xmlns:a16="http://schemas.microsoft.com/office/drawing/2014/main" id="{E8467BF7-3EE3-42E3-8494-0BB0C02F878C}"/>
              </a:ext>
            </a:extLst>
          </p:cNvPr>
          <p:cNvPicPr>
            <a:picLocks noChangeAspect="1"/>
          </p:cNvPicPr>
          <p:nvPr/>
        </p:nvPicPr>
        <p:blipFill>
          <a:blip r:embed="rId4"/>
          <a:stretch>
            <a:fillRect/>
          </a:stretch>
        </p:blipFill>
        <p:spPr>
          <a:xfrm>
            <a:off x="9325902" y="1160440"/>
            <a:ext cx="1786283" cy="1767993"/>
          </a:xfrm>
          <a:prstGeom prst="rect">
            <a:avLst/>
          </a:prstGeom>
        </p:spPr>
      </p:pic>
    </p:spTree>
    <p:extLst>
      <p:ext uri="{BB962C8B-B14F-4D97-AF65-F5344CB8AC3E}">
        <p14:creationId xmlns:p14="http://schemas.microsoft.com/office/powerpoint/2010/main" val="201423825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58E0-5A3B-B643-B223-9CA3A2F57973}"/>
              </a:ext>
            </a:extLst>
          </p:cNvPr>
          <p:cNvSpPr>
            <a:spLocks noGrp="1"/>
          </p:cNvSpPr>
          <p:nvPr>
            <p:ph type="title"/>
          </p:nvPr>
        </p:nvSpPr>
        <p:spPr>
          <a:xfrm>
            <a:off x="2197830" y="138202"/>
            <a:ext cx="9748066" cy="1325563"/>
          </a:xfrm>
        </p:spPr>
        <p:txBody>
          <a:bodyPr/>
          <a:lstStyle/>
          <a:p>
            <a:r>
              <a:rPr lang="en-US" b="1" dirty="0">
                <a:latin typeface="Gill Sans MT" panose="020B0502020104020203" pitchFamily="34" charset="77"/>
                <a:cs typeface="Calibri Light" panose="020F0302020204030204" pitchFamily="34" charset="0"/>
              </a:rPr>
              <a:t>Early ART </a:t>
            </a:r>
            <a:r>
              <a:rPr lang="en-US" b="1" dirty="0">
                <a:solidFill>
                  <a:srgbClr val="B06BA9"/>
                </a:solidFill>
                <a:latin typeface="Gill Sans MT" panose="020B0502020104020203" pitchFamily="34" charset="77"/>
                <a:cs typeface="Calibri Light" panose="020F0302020204030204" pitchFamily="34" charset="0"/>
              </a:rPr>
              <a:t>in Infants</a:t>
            </a:r>
            <a:endParaRPr lang="en-US" b="1" dirty="0">
              <a:solidFill>
                <a:srgbClr val="B06BA9"/>
              </a:solidFill>
              <a:latin typeface="Gill Sans MT" panose="020B0502020104020203" pitchFamily="34" charset="77"/>
            </a:endParaRPr>
          </a:p>
        </p:txBody>
      </p:sp>
      <p:sp>
        <p:nvSpPr>
          <p:cNvPr id="5" name="Title 1">
            <a:extLst>
              <a:ext uri="{FF2B5EF4-FFF2-40B4-BE49-F238E27FC236}">
                <a16:creationId xmlns:a16="http://schemas.microsoft.com/office/drawing/2014/main" id="{D402A41C-8F76-CE42-A0AB-5CAD1BAB332A}"/>
              </a:ext>
            </a:extLst>
          </p:cNvPr>
          <p:cNvSpPr txBox="1">
            <a:spLocks/>
          </p:cNvSpPr>
          <p:nvPr/>
        </p:nvSpPr>
        <p:spPr>
          <a:xfrm>
            <a:off x="2083679" y="-1426724"/>
            <a:ext cx="7116787"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Early ART in Infants</a:t>
            </a:r>
          </a:p>
        </p:txBody>
      </p:sp>
      <p:sp>
        <p:nvSpPr>
          <p:cNvPr id="6" name="TextBox 5">
            <a:extLst>
              <a:ext uri="{FF2B5EF4-FFF2-40B4-BE49-F238E27FC236}">
                <a16:creationId xmlns:a16="http://schemas.microsoft.com/office/drawing/2014/main" id="{4DFB007C-8F1E-FE42-97FE-0EA52CF71F8A}"/>
              </a:ext>
            </a:extLst>
          </p:cNvPr>
          <p:cNvSpPr txBox="1"/>
          <p:nvPr/>
        </p:nvSpPr>
        <p:spPr>
          <a:xfrm>
            <a:off x="8639303" y="6584707"/>
            <a:ext cx="2650084" cy="246221"/>
          </a:xfrm>
          <a:prstGeom prst="rect">
            <a:avLst/>
          </a:prstGeom>
          <a:solidFill>
            <a:schemeClr val="bg1"/>
          </a:solidFill>
        </p:spPr>
        <p:txBody>
          <a:bodyPr wrap="non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Rainwater-Lovett et al 2015 </a:t>
            </a:r>
            <a:r>
              <a:rPr lang="en-US" sz="1000" i="1" dirty="0" err="1">
                <a:solidFill>
                  <a:schemeClr val="bg1">
                    <a:lumMod val="65000"/>
                  </a:schemeClr>
                </a:solidFill>
                <a:latin typeface="Gill Sans MT" panose="020B0502020104020203" pitchFamily="34" charset="77"/>
                <a:cs typeface="Calibri Light" panose="020F0302020204030204" pitchFamily="34" charset="0"/>
              </a:rPr>
              <a:t>Curr</a:t>
            </a:r>
            <a:r>
              <a:rPr lang="en-US" sz="1000" i="1" dirty="0">
                <a:solidFill>
                  <a:schemeClr val="bg1">
                    <a:lumMod val="65000"/>
                  </a:schemeClr>
                </a:solidFill>
                <a:latin typeface="Gill Sans MT" panose="020B0502020104020203" pitchFamily="34" charset="77"/>
                <a:cs typeface="Calibri Light" panose="020F0302020204030204" pitchFamily="34" charset="0"/>
              </a:rPr>
              <a:t> </a:t>
            </a:r>
            <a:r>
              <a:rPr lang="en-US" sz="1000" i="1" dirty="0" err="1">
                <a:solidFill>
                  <a:schemeClr val="bg1">
                    <a:lumMod val="65000"/>
                  </a:schemeClr>
                </a:solidFill>
                <a:latin typeface="Gill Sans MT" panose="020B0502020104020203" pitchFamily="34" charset="77"/>
                <a:cs typeface="Calibri Light" panose="020F0302020204030204" pitchFamily="34" charset="0"/>
              </a:rPr>
              <a:t>Opin</a:t>
            </a:r>
            <a:r>
              <a:rPr lang="en-US" sz="1000" i="1" dirty="0">
                <a:solidFill>
                  <a:schemeClr val="bg1">
                    <a:lumMod val="65000"/>
                  </a:schemeClr>
                </a:solidFill>
                <a:latin typeface="Gill Sans MT" panose="020B0502020104020203" pitchFamily="34" charset="77"/>
                <a:cs typeface="Calibri Light" panose="020F0302020204030204" pitchFamily="34" charset="0"/>
              </a:rPr>
              <a:t> HIV AIDS</a:t>
            </a:r>
          </a:p>
        </p:txBody>
      </p:sp>
      <p:grpSp>
        <p:nvGrpSpPr>
          <p:cNvPr id="7" name="Group 6">
            <a:extLst>
              <a:ext uri="{FF2B5EF4-FFF2-40B4-BE49-F238E27FC236}">
                <a16:creationId xmlns:a16="http://schemas.microsoft.com/office/drawing/2014/main" id="{EF68E5FF-128F-D244-88CF-22BA45FC5339}"/>
              </a:ext>
            </a:extLst>
          </p:cNvPr>
          <p:cNvGrpSpPr/>
          <p:nvPr/>
        </p:nvGrpSpPr>
        <p:grpSpPr>
          <a:xfrm>
            <a:off x="2326298" y="1453368"/>
            <a:ext cx="6874168" cy="5033146"/>
            <a:chOff x="808801" y="1143000"/>
            <a:chExt cx="7740795" cy="5460460"/>
          </a:xfrm>
        </p:grpSpPr>
        <p:sp>
          <p:nvSpPr>
            <p:cNvPr id="8" name="TextBox 7">
              <a:extLst>
                <a:ext uri="{FF2B5EF4-FFF2-40B4-BE49-F238E27FC236}">
                  <a16:creationId xmlns:a16="http://schemas.microsoft.com/office/drawing/2014/main" id="{8F27974E-9A06-DD4D-8EB0-77A7A658D7B3}"/>
                </a:ext>
              </a:extLst>
            </p:cNvPr>
            <p:cNvSpPr txBox="1"/>
            <p:nvPr/>
          </p:nvSpPr>
          <p:spPr>
            <a:xfrm>
              <a:off x="1137148" y="1950375"/>
              <a:ext cx="1732240" cy="701205"/>
            </a:xfrm>
            <a:prstGeom prst="rect">
              <a:avLst/>
            </a:prstGeom>
            <a:noFill/>
          </p:spPr>
          <p:txBody>
            <a:bodyPr wrap="none" rtlCol="0">
              <a:spAutoFit/>
            </a:bodyPr>
            <a:lstStyle/>
            <a:p>
              <a:pPr algn="ctr"/>
              <a:r>
                <a:rPr lang="en-US" dirty="0">
                  <a:latin typeface="Gill Sans MT" panose="020B0502020104020203" pitchFamily="34" charset="77"/>
                  <a:cs typeface="Calibri Light" panose="020F0302020204030204" pitchFamily="34" charset="0"/>
                </a:rPr>
                <a:t>Very Early</a:t>
              </a:r>
            </a:p>
            <a:p>
              <a:pPr algn="ctr"/>
              <a:r>
                <a:rPr lang="en-US" dirty="0">
                  <a:latin typeface="Gill Sans MT" panose="020B0502020104020203" pitchFamily="34" charset="77"/>
                  <a:cs typeface="Calibri Light" panose="020F0302020204030204" pitchFamily="34" charset="0"/>
                </a:rPr>
                <a:t>(within 2 days)</a:t>
              </a:r>
            </a:p>
          </p:txBody>
        </p:sp>
        <p:sp>
          <p:nvSpPr>
            <p:cNvPr id="9" name="TextBox 8">
              <a:extLst>
                <a:ext uri="{FF2B5EF4-FFF2-40B4-BE49-F238E27FC236}">
                  <a16:creationId xmlns:a16="http://schemas.microsoft.com/office/drawing/2014/main" id="{42185BDE-B045-BC43-837B-B70C0576143E}"/>
                </a:ext>
              </a:extLst>
            </p:cNvPr>
            <p:cNvSpPr txBox="1"/>
            <p:nvPr/>
          </p:nvSpPr>
          <p:spPr>
            <a:xfrm>
              <a:off x="1243139" y="4140530"/>
              <a:ext cx="1520251" cy="701204"/>
            </a:xfrm>
            <a:prstGeom prst="rect">
              <a:avLst/>
            </a:prstGeom>
            <a:noFill/>
          </p:spPr>
          <p:txBody>
            <a:bodyPr wrap="none" rtlCol="0">
              <a:spAutoFit/>
            </a:bodyPr>
            <a:lstStyle/>
            <a:p>
              <a:pPr algn="ctr"/>
              <a:r>
                <a:rPr lang="en-US" dirty="0">
                  <a:latin typeface="Gill Sans MT" panose="020B0502020104020203" pitchFamily="34" charset="77"/>
                  <a:cs typeface="Calibri Light" panose="020F0302020204030204" pitchFamily="34" charset="0"/>
                </a:rPr>
                <a:t>Late</a:t>
              </a:r>
            </a:p>
            <a:p>
              <a:pPr algn="ctr"/>
              <a:r>
                <a:rPr lang="en-US" dirty="0">
                  <a:latin typeface="Gill Sans MT" panose="020B0502020104020203" pitchFamily="34" charset="77"/>
                  <a:cs typeface="Calibri Light" panose="020F0302020204030204" pitchFamily="34" charset="0"/>
                </a:rPr>
                <a:t>(&gt;3 months)</a:t>
              </a:r>
            </a:p>
          </p:txBody>
        </p:sp>
        <p:sp>
          <p:nvSpPr>
            <p:cNvPr id="10" name="TextBox 9">
              <a:extLst>
                <a:ext uri="{FF2B5EF4-FFF2-40B4-BE49-F238E27FC236}">
                  <a16:creationId xmlns:a16="http://schemas.microsoft.com/office/drawing/2014/main" id="{7241E5E6-1666-2944-8E22-0C1D1FB39423}"/>
                </a:ext>
              </a:extLst>
            </p:cNvPr>
            <p:cNvSpPr txBox="1"/>
            <p:nvPr/>
          </p:nvSpPr>
          <p:spPr>
            <a:xfrm>
              <a:off x="1164511" y="5628234"/>
              <a:ext cx="1677510" cy="400688"/>
            </a:xfrm>
            <a:prstGeom prst="rect">
              <a:avLst/>
            </a:prstGeom>
            <a:noFill/>
          </p:spPr>
          <p:txBody>
            <a:bodyPr wrap="none" rtlCol="0">
              <a:spAutoFit/>
            </a:bodyPr>
            <a:lstStyle/>
            <a:p>
              <a:pPr algn="ctr"/>
              <a:r>
                <a:rPr lang="en-US" dirty="0">
                  <a:latin typeface="Gill Sans MT" panose="020B0502020104020203" pitchFamily="34" charset="77"/>
                  <a:cs typeface="Calibri Light" panose="020F0302020204030204" pitchFamily="34" charset="0"/>
                </a:rPr>
                <a:t>No Treatment</a:t>
              </a:r>
            </a:p>
          </p:txBody>
        </p:sp>
        <p:sp>
          <p:nvSpPr>
            <p:cNvPr id="11" name="TextBox 10">
              <a:extLst>
                <a:ext uri="{FF2B5EF4-FFF2-40B4-BE49-F238E27FC236}">
                  <a16:creationId xmlns:a16="http://schemas.microsoft.com/office/drawing/2014/main" id="{14D1AE47-357E-9745-9B62-2CD4C14B3B19}"/>
                </a:ext>
              </a:extLst>
            </p:cNvPr>
            <p:cNvSpPr txBox="1"/>
            <p:nvPr/>
          </p:nvSpPr>
          <p:spPr>
            <a:xfrm>
              <a:off x="1006064" y="1143000"/>
              <a:ext cx="1994412" cy="701204"/>
            </a:xfrm>
            <a:prstGeom prst="rect">
              <a:avLst/>
            </a:prstGeom>
            <a:noFill/>
          </p:spPr>
          <p:txBody>
            <a:bodyPr wrap="none" rtlCol="0">
              <a:spAutoFit/>
            </a:bodyPr>
            <a:lstStyle/>
            <a:p>
              <a:pPr algn="ctr"/>
              <a:r>
                <a:rPr lang="en-US" dirty="0">
                  <a:latin typeface="Gill Sans MT" panose="020B0502020104020203" pitchFamily="34" charset="77"/>
                  <a:cs typeface="Calibri Light" panose="020F0302020204030204" pitchFamily="34" charset="0"/>
                </a:rPr>
                <a:t>Timing </a:t>
              </a:r>
            </a:p>
            <a:p>
              <a:pPr algn="ctr"/>
              <a:r>
                <a:rPr lang="en-US" dirty="0">
                  <a:latin typeface="Gill Sans MT" panose="020B0502020104020203" pitchFamily="34" charset="77"/>
                  <a:cs typeface="Calibri Light" panose="020F0302020204030204" pitchFamily="34" charset="0"/>
                </a:rPr>
                <a:t>Of ART Initiation</a:t>
              </a:r>
            </a:p>
          </p:txBody>
        </p:sp>
        <p:sp>
          <p:nvSpPr>
            <p:cNvPr id="12" name="TextBox 11">
              <a:extLst>
                <a:ext uri="{FF2B5EF4-FFF2-40B4-BE49-F238E27FC236}">
                  <a16:creationId xmlns:a16="http://schemas.microsoft.com/office/drawing/2014/main" id="{2E3A2B36-8ABA-DB46-AA21-F2C4E93A9888}"/>
                </a:ext>
              </a:extLst>
            </p:cNvPr>
            <p:cNvSpPr txBox="1"/>
            <p:nvPr/>
          </p:nvSpPr>
          <p:spPr>
            <a:xfrm>
              <a:off x="808801" y="2937426"/>
              <a:ext cx="2388934" cy="701204"/>
            </a:xfrm>
            <a:prstGeom prst="rect">
              <a:avLst/>
            </a:prstGeom>
            <a:noFill/>
          </p:spPr>
          <p:txBody>
            <a:bodyPr wrap="none" rtlCol="0">
              <a:spAutoFit/>
            </a:bodyPr>
            <a:lstStyle/>
            <a:p>
              <a:pPr algn="ctr"/>
              <a:r>
                <a:rPr lang="en-US" dirty="0">
                  <a:latin typeface="Gill Sans MT" panose="020B0502020104020203" pitchFamily="34" charset="77"/>
                  <a:cs typeface="Calibri Light" panose="020F0302020204030204" pitchFamily="34" charset="0"/>
                </a:rPr>
                <a:t>Early </a:t>
              </a:r>
            </a:p>
            <a:p>
              <a:pPr algn="ctr"/>
              <a:r>
                <a:rPr lang="en-US" dirty="0">
                  <a:latin typeface="Gill Sans MT" panose="020B0502020104020203" pitchFamily="34" charset="77"/>
                  <a:cs typeface="Calibri Light" panose="020F0302020204030204" pitchFamily="34" charset="0"/>
                </a:rPr>
                <a:t>(3 days to 3 months)</a:t>
              </a:r>
            </a:p>
          </p:txBody>
        </p:sp>
        <p:grpSp>
          <p:nvGrpSpPr>
            <p:cNvPr id="13" name="Group 12">
              <a:extLst>
                <a:ext uri="{FF2B5EF4-FFF2-40B4-BE49-F238E27FC236}">
                  <a16:creationId xmlns:a16="http://schemas.microsoft.com/office/drawing/2014/main" id="{FA831361-FFC5-804E-AA1C-6BAEAA74200A}"/>
                </a:ext>
              </a:extLst>
            </p:cNvPr>
            <p:cNvGrpSpPr/>
            <p:nvPr/>
          </p:nvGrpSpPr>
          <p:grpSpPr>
            <a:xfrm>
              <a:off x="3844455" y="2014435"/>
              <a:ext cx="2224621" cy="4075936"/>
              <a:chOff x="3783224" y="628090"/>
              <a:chExt cx="2497068" cy="4903488"/>
            </a:xfrm>
          </p:grpSpPr>
          <p:pic>
            <p:nvPicPr>
              <p:cNvPr id="376" name="Picture 375" descr="ReservoirDevelopment.jpg">
                <a:extLst>
                  <a:ext uri="{FF2B5EF4-FFF2-40B4-BE49-F238E27FC236}">
                    <a16:creationId xmlns:a16="http://schemas.microsoft.com/office/drawing/2014/main" id="{950B0184-E5B4-FF4B-8816-25B29884D5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38" b="9399"/>
              <a:stretch/>
            </p:blipFill>
            <p:spPr>
              <a:xfrm rot="5400000">
                <a:off x="2722240" y="1973525"/>
                <a:ext cx="4837860" cy="2278245"/>
              </a:xfrm>
              <a:prstGeom prst="rect">
                <a:avLst/>
              </a:prstGeom>
            </p:spPr>
          </p:pic>
          <p:sp>
            <p:nvSpPr>
              <p:cNvPr id="377" name="Isosceles Triangle 374">
                <a:extLst>
                  <a:ext uri="{FF2B5EF4-FFF2-40B4-BE49-F238E27FC236}">
                    <a16:creationId xmlns:a16="http://schemas.microsoft.com/office/drawing/2014/main" id="{49F810ED-919C-F440-8728-4D5765F9C6F4}"/>
                  </a:ext>
                </a:extLst>
              </p:cNvPr>
              <p:cNvSpPr/>
              <p:nvPr/>
            </p:nvSpPr>
            <p:spPr>
              <a:xfrm rot="10800000">
                <a:off x="3783224" y="628090"/>
                <a:ext cx="533400" cy="4226988"/>
              </a:xfrm>
              <a:prstGeom prst="triangle">
                <a:avLst>
                  <a:gd name="adj" fmla="val 552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grpSp>
        <p:sp>
          <p:nvSpPr>
            <p:cNvPr id="14" name="TextBox 13">
              <a:extLst>
                <a:ext uri="{FF2B5EF4-FFF2-40B4-BE49-F238E27FC236}">
                  <a16:creationId xmlns:a16="http://schemas.microsoft.com/office/drawing/2014/main" id="{952858FF-6C30-9A42-A131-CE640E13AFB1}"/>
                </a:ext>
              </a:extLst>
            </p:cNvPr>
            <p:cNvSpPr txBox="1"/>
            <p:nvPr/>
          </p:nvSpPr>
          <p:spPr>
            <a:xfrm>
              <a:off x="3930032" y="1143000"/>
              <a:ext cx="1168617"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Latent</a:t>
              </a:r>
            </a:p>
            <a:p>
              <a:pPr algn="ctr"/>
              <a:r>
                <a:rPr lang="en-US" b="1" dirty="0">
                  <a:latin typeface="Calibri Light" panose="020F0302020204030204" pitchFamily="34" charset="0"/>
                  <a:cs typeface="Calibri Light" panose="020F0302020204030204" pitchFamily="34" charset="0"/>
                </a:rPr>
                <a:t>Reservoir</a:t>
              </a:r>
            </a:p>
          </p:txBody>
        </p:sp>
        <p:sp>
          <p:nvSpPr>
            <p:cNvPr id="15" name="TextBox 14">
              <a:extLst>
                <a:ext uri="{FF2B5EF4-FFF2-40B4-BE49-F238E27FC236}">
                  <a16:creationId xmlns:a16="http://schemas.microsoft.com/office/drawing/2014/main" id="{80BC435E-54F9-FE43-93BE-3C33BE2B6E6F}"/>
                </a:ext>
              </a:extLst>
            </p:cNvPr>
            <p:cNvSpPr txBox="1"/>
            <p:nvPr/>
          </p:nvSpPr>
          <p:spPr>
            <a:xfrm>
              <a:off x="6570996" y="1143000"/>
              <a:ext cx="1978600"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Viremia </a:t>
              </a:r>
            </a:p>
            <a:p>
              <a:pPr algn="ctr"/>
              <a:r>
                <a:rPr lang="en-US" b="1" dirty="0">
                  <a:latin typeface="Calibri Light" panose="020F0302020204030204" pitchFamily="34" charset="0"/>
                  <a:cs typeface="Calibri Light" panose="020F0302020204030204" pitchFamily="34" charset="0"/>
                </a:rPr>
                <a:t>Re-Establishment</a:t>
              </a:r>
            </a:p>
          </p:txBody>
        </p:sp>
        <p:sp>
          <p:nvSpPr>
            <p:cNvPr id="16" name="Rectangle 15">
              <a:extLst>
                <a:ext uri="{FF2B5EF4-FFF2-40B4-BE49-F238E27FC236}">
                  <a16:creationId xmlns:a16="http://schemas.microsoft.com/office/drawing/2014/main" id="{1C97D3C6-066F-A848-9E41-9DF5EA6056FE}"/>
                </a:ext>
              </a:extLst>
            </p:cNvPr>
            <p:cNvSpPr/>
            <p:nvPr/>
          </p:nvSpPr>
          <p:spPr>
            <a:xfrm>
              <a:off x="3488320" y="5601825"/>
              <a:ext cx="339431" cy="14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17" name="Picture 16" descr="LateART.jpg">
              <a:extLst>
                <a:ext uri="{FF2B5EF4-FFF2-40B4-BE49-F238E27FC236}">
                  <a16:creationId xmlns:a16="http://schemas.microsoft.com/office/drawing/2014/main" id="{53F777BA-BBB7-5E48-9A60-BC1ABD1EBD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4467" t="67696"/>
            <a:stretch/>
          </p:blipFill>
          <p:spPr>
            <a:xfrm>
              <a:off x="6941565" y="4488115"/>
              <a:ext cx="863570" cy="456047"/>
            </a:xfrm>
            <a:prstGeom prst="rect">
              <a:avLst/>
            </a:prstGeom>
          </p:spPr>
        </p:pic>
        <p:grpSp>
          <p:nvGrpSpPr>
            <p:cNvPr id="18" name="Group 17">
              <a:extLst>
                <a:ext uri="{FF2B5EF4-FFF2-40B4-BE49-F238E27FC236}">
                  <a16:creationId xmlns:a16="http://schemas.microsoft.com/office/drawing/2014/main" id="{9B35E507-C91F-904B-A9EE-336257066AC8}"/>
                </a:ext>
              </a:extLst>
            </p:cNvPr>
            <p:cNvGrpSpPr/>
            <p:nvPr/>
          </p:nvGrpSpPr>
          <p:grpSpPr>
            <a:xfrm>
              <a:off x="7595136" y="4245768"/>
              <a:ext cx="339431" cy="378724"/>
              <a:chOff x="6095956" y="2744774"/>
              <a:chExt cx="380997" cy="455617"/>
            </a:xfrm>
          </p:grpSpPr>
          <p:pic>
            <p:nvPicPr>
              <p:cNvPr id="373" name="Picture 372" descr="LateART.jpg">
                <a:extLst>
                  <a:ext uri="{FF2B5EF4-FFF2-40B4-BE49-F238E27FC236}">
                    <a16:creationId xmlns:a16="http://schemas.microsoft.com/office/drawing/2014/main" id="{CABA49D3-C652-8B46-8AE9-B866A149925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9257" t="53888" r="71131" b="10794"/>
              <a:stretch/>
            </p:blipFill>
            <p:spPr>
              <a:xfrm>
                <a:off x="6095956" y="2819393"/>
                <a:ext cx="380997" cy="380998"/>
              </a:xfrm>
              <a:prstGeom prst="rect">
                <a:avLst/>
              </a:prstGeom>
            </p:spPr>
          </p:pic>
          <p:sp>
            <p:nvSpPr>
              <p:cNvPr id="374" name="Rectangle 373">
                <a:extLst>
                  <a:ext uri="{FF2B5EF4-FFF2-40B4-BE49-F238E27FC236}">
                    <a16:creationId xmlns:a16="http://schemas.microsoft.com/office/drawing/2014/main" id="{51CB3B27-13EC-8349-B366-D7A772930149}"/>
                  </a:ext>
                </a:extLst>
              </p:cNvPr>
              <p:cNvSpPr/>
              <p:nvPr/>
            </p:nvSpPr>
            <p:spPr>
              <a:xfrm rot="18791659">
                <a:off x="6027373" y="2820974"/>
                <a:ext cx="228600" cy="76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75" name="Rectangle 374">
                <a:extLst>
                  <a:ext uri="{FF2B5EF4-FFF2-40B4-BE49-F238E27FC236}">
                    <a16:creationId xmlns:a16="http://schemas.microsoft.com/office/drawing/2014/main" id="{96105D0B-A612-CD4F-8F02-8556D5815777}"/>
                  </a:ext>
                </a:extLst>
              </p:cNvPr>
              <p:cNvSpPr/>
              <p:nvPr/>
            </p:nvSpPr>
            <p:spPr>
              <a:xfrm>
                <a:off x="6400800" y="2814506"/>
                <a:ext cx="6791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nvGrpSpPr>
            <p:cNvPr id="19" name="Group 18">
              <a:extLst>
                <a:ext uri="{FF2B5EF4-FFF2-40B4-BE49-F238E27FC236}">
                  <a16:creationId xmlns:a16="http://schemas.microsoft.com/office/drawing/2014/main" id="{0674081A-B85A-E448-9F19-151B2EF2751C}"/>
                </a:ext>
              </a:extLst>
            </p:cNvPr>
            <p:cNvGrpSpPr/>
            <p:nvPr/>
          </p:nvGrpSpPr>
          <p:grpSpPr>
            <a:xfrm>
              <a:off x="7077338" y="3981396"/>
              <a:ext cx="475203" cy="506719"/>
              <a:chOff x="8000993" y="2895595"/>
              <a:chExt cx="748084" cy="838201"/>
            </a:xfrm>
          </p:grpSpPr>
          <p:grpSp>
            <p:nvGrpSpPr>
              <p:cNvPr id="348" name="Group 347">
                <a:extLst>
                  <a:ext uri="{FF2B5EF4-FFF2-40B4-BE49-F238E27FC236}">
                    <a16:creationId xmlns:a16="http://schemas.microsoft.com/office/drawing/2014/main" id="{A09E7220-1519-8345-837F-971B95923070}"/>
                  </a:ext>
                </a:extLst>
              </p:cNvPr>
              <p:cNvGrpSpPr/>
              <p:nvPr/>
            </p:nvGrpSpPr>
            <p:grpSpPr>
              <a:xfrm rot="19034167">
                <a:off x="8153396" y="3352796"/>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69" name="Oval 368">
                  <a:extLst>
                    <a:ext uri="{FF2B5EF4-FFF2-40B4-BE49-F238E27FC236}">
                      <a16:creationId xmlns:a16="http://schemas.microsoft.com/office/drawing/2014/main" id="{F73E634B-1DDD-0F4F-8366-EADF80F3F0BB}"/>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70" name="Group 6">
                  <a:extLst>
                    <a:ext uri="{FF2B5EF4-FFF2-40B4-BE49-F238E27FC236}">
                      <a16:creationId xmlns:a16="http://schemas.microsoft.com/office/drawing/2014/main" id="{4C8B5D0F-377E-1347-8F23-DC200833464E}"/>
                    </a:ext>
                  </a:extLst>
                </p:cNvPr>
                <p:cNvGrpSpPr>
                  <a:grpSpLocks noChangeAspect="1"/>
                </p:cNvGrpSpPr>
                <p:nvPr/>
              </p:nvGrpSpPr>
              <p:grpSpPr>
                <a:xfrm rot="365632" flipV="1">
                  <a:off x="3200400" y="4038600"/>
                  <a:ext cx="990600" cy="128966"/>
                  <a:chOff x="1082650" y="3421073"/>
                  <a:chExt cx="2041550" cy="265788"/>
                </a:xfrm>
                <a:grpFill/>
              </p:grpSpPr>
              <p:sp>
                <p:nvSpPr>
                  <p:cNvPr id="371" name="Freeform 4">
                    <a:extLst>
                      <a:ext uri="{FF2B5EF4-FFF2-40B4-BE49-F238E27FC236}">
                        <a16:creationId xmlns:a16="http://schemas.microsoft.com/office/drawing/2014/main" id="{D3D9F625-58E8-D141-9195-179D9910BB17}"/>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72" name="Freeform 371">
                    <a:extLst>
                      <a:ext uri="{FF2B5EF4-FFF2-40B4-BE49-F238E27FC236}">
                        <a16:creationId xmlns:a16="http://schemas.microsoft.com/office/drawing/2014/main" id="{C1802D36-B317-C240-9D64-97D832A02445}"/>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49" name="Group 348">
                <a:extLst>
                  <a:ext uri="{FF2B5EF4-FFF2-40B4-BE49-F238E27FC236}">
                    <a16:creationId xmlns:a16="http://schemas.microsoft.com/office/drawing/2014/main" id="{BCCCC834-619C-1B4A-B191-6D67B4BD0A00}"/>
                  </a:ext>
                </a:extLst>
              </p:cNvPr>
              <p:cNvGrpSpPr/>
              <p:nvPr/>
            </p:nvGrpSpPr>
            <p:grpSpPr>
              <a:xfrm rot="1185835">
                <a:off x="8000993" y="3124196"/>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65" name="Oval 364">
                  <a:extLst>
                    <a:ext uri="{FF2B5EF4-FFF2-40B4-BE49-F238E27FC236}">
                      <a16:creationId xmlns:a16="http://schemas.microsoft.com/office/drawing/2014/main" id="{5400C4BD-47F6-7B42-8DF9-8234F8619433}"/>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66" name="Group 6">
                  <a:extLst>
                    <a:ext uri="{FF2B5EF4-FFF2-40B4-BE49-F238E27FC236}">
                      <a16:creationId xmlns:a16="http://schemas.microsoft.com/office/drawing/2014/main" id="{E6DF31C3-511D-C34E-BC50-00F232266726}"/>
                    </a:ext>
                  </a:extLst>
                </p:cNvPr>
                <p:cNvGrpSpPr>
                  <a:grpSpLocks noChangeAspect="1"/>
                </p:cNvGrpSpPr>
                <p:nvPr/>
              </p:nvGrpSpPr>
              <p:grpSpPr>
                <a:xfrm rot="365632" flipV="1">
                  <a:off x="3200400" y="4038600"/>
                  <a:ext cx="990600" cy="128966"/>
                  <a:chOff x="1082650" y="3421073"/>
                  <a:chExt cx="2041550" cy="265788"/>
                </a:xfrm>
                <a:grpFill/>
              </p:grpSpPr>
              <p:sp>
                <p:nvSpPr>
                  <p:cNvPr id="367" name="Freeform 4">
                    <a:extLst>
                      <a:ext uri="{FF2B5EF4-FFF2-40B4-BE49-F238E27FC236}">
                        <a16:creationId xmlns:a16="http://schemas.microsoft.com/office/drawing/2014/main" id="{E9592B87-8F05-3348-A4F4-1E1848BD6ED7}"/>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8" name="Freeform 367">
                    <a:extLst>
                      <a:ext uri="{FF2B5EF4-FFF2-40B4-BE49-F238E27FC236}">
                        <a16:creationId xmlns:a16="http://schemas.microsoft.com/office/drawing/2014/main" id="{966F0D47-6F7E-B143-8731-A021225FBFAF}"/>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50" name="Group 349">
                <a:extLst>
                  <a:ext uri="{FF2B5EF4-FFF2-40B4-BE49-F238E27FC236}">
                    <a16:creationId xmlns:a16="http://schemas.microsoft.com/office/drawing/2014/main" id="{B8758224-AD3A-6942-A8FC-EF64BB31E85A}"/>
                  </a:ext>
                </a:extLst>
              </p:cNvPr>
              <p:cNvGrpSpPr/>
              <p:nvPr/>
            </p:nvGrpSpPr>
            <p:grpSpPr>
              <a:xfrm rot="19946469">
                <a:off x="8229586" y="2895595"/>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61" name="Oval 360">
                  <a:extLst>
                    <a:ext uri="{FF2B5EF4-FFF2-40B4-BE49-F238E27FC236}">
                      <a16:creationId xmlns:a16="http://schemas.microsoft.com/office/drawing/2014/main" id="{472BD2B1-D156-D84A-BE90-FA036AC7AB82}"/>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62" name="Group 6">
                  <a:extLst>
                    <a:ext uri="{FF2B5EF4-FFF2-40B4-BE49-F238E27FC236}">
                      <a16:creationId xmlns:a16="http://schemas.microsoft.com/office/drawing/2014/main" id="{DB1D7E5D-B435-EA4D-8A57-5D68BFBB35B6}"/>
                    </a:ext>
                  </a:extLst>
                </p:cNvPr>
                <p:cNvGrpSpPr>
                  <a:grpSpLocks noChangeAspect="1"/>
                </p:cNvGrpSpPr>
                <p:nvPr/>
              </p:nvGrpSpPr>
              <p:grpSpPr>
                <a:xfrm rot="365632" flipV="1">
                  <a:off x="3200400" y="4038600"/>
                  <a:ext cx="990600" cy="128966"/>
                  <a:chOff x="1082650" y="3421073"/>
                  <a:chExt cx="2041550" cy="265788"/>
                </a:xfrm>
                <a:grpFill/>
              </p:grpSpPr>
              <p:sp>
                <p:nvSpPr>
                  <p:cNvPr id="363" name="Freeform 4">
                    <a:extLst>
                      <a:ext uri="{FF2B5EF4-FFF2-40B4-BE49-F238E27FC236}">
                        <a16:creationId xmlns:a16="http://schemas.microsoft.com/office/drawing/2014/main" id="{BC7534A7-9B37-934E-B0BE-192DC9457B53}"/>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4" name="Freeform 363">
                    <a:extLst>
                      <a:ext uri="{FF2B5EF4-FFF2-40B4-BE49-F238E27FC236}">
                        <a16:creationId xmlns:a16="http://schemas.microsoft.com/office/drawing/2014/main" id="{4D6F4D2C-8E23-8047-BAA5-E6F1C578866C}"/>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51" name="Group 350">
                <a:extLst>
                  <a:ext uri="{FF2B5EF4-FFF2-40B4-BE49-F238E27FC236}">
                    <a16:creationId xmlns:a16="http://schemas.microsoft.com/office/drawing/2014/main" id="{02EA3AAF-6B66-D44F-B299-F523545860C4}"/>
                  </a:ext>
                </a:extLst>
              </p:cNvPr>
              <p:cNvGrpSpPr/>
              <p:nvPr/>
            </p:nvGrpSpPr>
            <p:grpSpPr>
              <a:xfrm rot="21108189">
                <a:off x="8368077" y="3338884"/>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57" name="Oval 356">
                  <a:extLst>
                    <a:ext uri="{FF2B5EF4-FFF2-40B4-BE49-F238E27FC236}">
                      <a16:creationId xmlns:a16="http://schemas.microsoft.com/office/drawing/2014/main" id="{282302E7-938E-F840-9C88-5365CEF327D7}"/>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58" name="Group 6">
                  <a:extLst>
                    <a:ext uri="{FF2B5EF4-FFF2-40B4-BE49-F238E27FC236}">
                      <a16:creationId xmlns:a16="http://schemas.microsoft.com/office/drawing/2014/main" id="{01AADAF9-77FC-2846-84D3-48664818B588}"/>
                    </a:ext>
                  </a:extLst>
                </p:cNvPr>
                <p:cNvGrpSpPr>
                  <a:grpSpLocks noChangeAspect="1"/>
                </p:cNvGrpSpPr>
                <p:nvPr/>
              </p:nvGrpSpPr>
              <p:grpSpPr>
                <a:xfrm rot="365632" flipV="1">
                  <a:off x="3200400" y="4038600"/>
                  <a:ext cx="990600" cy="128966"/>
                  <a:chOff x="1082650" y="3421073"/>
                  <a:chExt cx="2041550" cy="265788"/>
                </a:xfrm>
                <a:grpFill/>
              </p:grpSpPr>
              <p:sp>
                <p:nvSpPr>
                  <p:cNvPr id="359" name="Freeform 4">
                    <a:extLst>
                      <a:ext uri="{FF2B5EF4-FFF2-40B4-BE49-F238E27FC236}">
                        <a16:creationId xmlns:a16="http://schemas.microsoft.com/office/drawing/2014/main" id="{6DCE93DE-C8E4-7248-A81E-49B7C21E92FD}"/>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60" name="Freeform 359">
                    <a:extLst>
                      <a:ext uri="{FF2B5EF4-FFF2-40B4-BE49-F238E27FC236}">
                        <a16:creationId xmlns:a16="http://schemas.microsoft.com/office/drawing/2014/main" id="{9C07E937-954D-0B49-B687-E0CB6ADB117B}"/>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52" name="Group 351">
                <a:extLst>
                  <a:ext uri="{FF2B5EF4-FFF2-40B4-BE49-F238E27FC236}">
                    <a16:creationId xmlns:a16="http://schemas.microsoft.com/office/drawing/2014/main" id="{BFA92789-19E3-0745-AD7E-5DE4EE14F246}"/>
                  </a:ext>
                </a:extLst>
              </p:cNvPr>
              <p:cNvGrpSpPr/>
              <p:nvPr/>
            </p:nvGrpSpPr>
            <p:grpSpPr>
              <a:xfrm>
                <a:off x="8229599" y="3200399"/>
                <a:ext cx="381000" cy="381000"/>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53" name="Oval 352">
                  <a:extLst>
                    <a:ext uri="{FF2B5EF4-FFF2-40B4-BE49-F238E27FC236}">
                      <a16:creationId xmlns:a16="http://schemas.microsoft.com/office/drawing/2014/main" id="{E4CC5045-3EC5-3143-B04A-9F94310CF73E}"/>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54" name="Group 6">
                  <a:extLst>
                    <a:ext uri="{FF2B5EF4-FFF2-40B4-BE49-F238E27FC236}">
                      <a16:creationId xmlns:a16="http://schemas.microsoft.com/office/drawing/2014/main" id="{1B0652DA-F366-0E47-A055-2EBA6AAD43C5}"/>
                    </a:ext>
                  </a:extLst>
                </p:cNvPr>
                <p:cNvGrpSpPr>
                  <a:grpSpLocks noChangeAspect="1"/>
                </p:cNvGrpSpPr>
                <p:nvPr/>
              </p:nvGrpSpPr>
              <p:grpSpPr>
                <a:xfrm rot="365632" flipV="1">
                  <a:off x="3200400" y="4038600"/>
                  <a:ext cx="990600" cy="128966"/>
                  <a:chOff x="1082650" y="3421073"/>
                  <a:chExt cx="2041550" cy="265788"/>
                </a:xfrm>
                <a:grpFill/>
              </p:grpSpPr>
              <p:sp>
                <p:nvSpPr>
                  <p:cNvPr id="355" name="Freeform 4">
                    <a:extLst>
                      <a:ext uri="{FF2B5EF4-FFF2-40B4-BE49-F238E27FC236}">
                        <a16:creationId xmlns:a16="http://schemas.microsoft.com/office/drawing/2014/main" id="{949EB6E5-07A7-A045-AC7E-5C3923CFC3A1}"/>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56" name="Freeform 355">
                    <a:extLst>
                      <a:ext uri="{FF2B5EF4-FFF2-40B4-BE49-F238E27FC236}">
                        <a16:creationId xmlns:a16="http://schemas.microsoft.com/office/drawing/2014/main" id="{DDFD39BA-928D-A447-9FAF-D56853635F21}"/>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20" name="Group 19">
              <a:extLst>
                <a:ext uri="{FF2B5EF4-FFF2-40B4-BE49-F238E27FC236}">
                  <a16:creationId xmlns:a16="http://schemas.microsoft.com/office/drawing/2014/main" id="{E449A0D0-7537-2744-BE79-8D12F3966784}"/>
                </a:ext>
              </a:extLst>
            </p:cNvPr>
            <p:cNvGrpSpPr>
              <a:grpSpLocks noChangeAspect="1"/>
            </p:cNvGrpSpPr>
            <p:nvPr/>
          </p:nvGrpSpPr>
          <p:grpSpPr>
            <a:xfrm rot="3000000">
              <a:off x="7701888" y="4124078"/>
              <a:ext cx="93060" cy="86273"/>
              <a:chOff x="6329375" y="4114804"/>
              <a:chExt cx="376238" cy="325438"/>
            </a:xfrm>
          </p:grpSpPr>
          <p:sp>
            <p:nvSpPr>
              <p:cNvPr id="344" name="Hexagon 343">
                <a:extLst>
                  <a:ext uri="{FF2B5EF4-FFF2-40B4-BE49-F238E27FC236}">
                    <a16:creationId xmlns:a16="http://schemas.microsoft.com/office/drawing/2014/main" id="{EAD50EA9-C3BF-514D-B00F-720087C7494E}"/>
                  </a:ext>
                </a:extLst>
              </p:cNvPr>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45" name="Group 154">
                <a:extLst>
                  <a:ext uri="{FF2B5EF4-FFF2-40B4-BE49-F238E27FC236}">
                    <a16:creationId xmlns:a16="http://schemas.microsoft.com/office/drawing/2014/main" id="{5358005E-482B-0246-978E-3353E19F56EA}"/>
                  </a:ext>
                </a:extLst>
              </p:cNvPr>
              <p:cNvGrpSpPr/>
              <p:nvPr/>
            </p:nvGrpSpPr>
            <p:grpSpPr>
              <a:xfrm>
                <a:off x="6400802" y="4191000"/>
                <a:ext cx="228601" cy="122468"/>
                <a:chOff x="6324600" y="3907968"/>
                <a:chExt cx="389164" cy="122468"/>
              </a:xfrm>
            </p:grpSpPr>
            <p:sp>
              <p:nvSpPr>
                <p:cNvPr id="346" name="Freeform 345">
                  <a:extLst>
                    <a:ext uri="{FF2B5EF4-FFF2-40B4-BE49-F238E27FC236}">
                      <a16:creationId xmlns:a16="http://schemas.microsoft.com/office/drawing/2014/main" id="{983516C9-7A59-1444-97F0-9CC46B1327E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47" name="Freeform 346">
                  <a:extLst>
                    <a:ext uri="{FF2B5EF4-FFF2-40B4-BE49-F238E27FC236}">
                      <a16:creationId xmlns:a16="http://schemas.microsoft.com/office/drawing/2014/main" id="{F7871999-1320-734B-B876-2229373A100C}"/>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1" name="Group 20">
              <a:extLst>
                <a:ext uri="{FF2B5EF4-FFF2-40B4-BE49-F238E27FC236}">
                  <a16:creationId xmlns:a16="http://schemas.microsoft.com/office/drawing/2014/main" id="{2382D219-F785-3D43-970B-B9770F13ED3F}"/>
                </a:ext>
              </a:extLst>
            </p:cNvPr>
            <p:cNvGrpSpPr>
              <a:grpSpLocks noChangeAspect="1"/>
            </p:cNvGrpSpPr>
            <p:nvPr/>
          </p:nvGrpSpPr>
          <p:grpSpPr>
            <a:xfrm rot="5280000">
              <a:off x="7783854" y="4017666"/>
              <a:ext cx="93060" cy="86273"/>
              <a:chOff x="6329375" y="4114805"/>
              <a:chExt cx="376238" cy="325438"/>
            </a:xfrm>
          </p:grpSpPr>
          <p:sp>
            <p:nvSpPr>
              <p:cNvPr id="340" name="Hexagon 339">
                <a:extLst>
                  <a:ext uri="{FF2B5EF4-FFF2-40B4-BE49-F238E27FC236}">
                    <a16:creationId xmlns:a16="http://schemas.microsoft.com/office/drawing/2014/main" id="{2953E637-1036-D24C-AC87-54F51818976B}"/>
                  </a:ext>
                </a:extLst>
              </p:cNvPr>
              <p:cNvSpPr/>
              <p:nvPr/>
            </p:nvSpPr>
            <p:spPr bwMode="auto">
              <a:xfrm>
                <a:off x="6329375"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41" name="Group 154">
                <a:extLst>
                  <a:ext uri="{FF2B5EF4-FFF2-40B4-BE49-F238E27FC236}">
                    <a16:creationId xmlns:a16="http://schemas.microsoft.com/office/drawing/2014/main" id="{E10A0A00-5B39-1A42-87E0-13A7EBFD41D8}"/>
                  </a:ext>
                </a:extLst>
              </p:cNvPr>
              <p:cNvGrpSpPr/>
              <p:nvPr/>
            </p:nvGrpSpPr>
            <p:grpSpPr>
              <a:xfrm>
                <a:off x="6400800" y="4191000"/>
                <a:ext cx="228601" cy="122468"/>
                <a:chOff x="6324600" y="3907968"/>
                <a:chExt cx="389164" cy="122468"/>
              </a:xfrm>
            </p:grpSpPr>
            <p:sp>
              <p:nvSpPr>
                <p:cNvPr id="342" name="Freeform 341">
                  <a:extLst>
                    <a:ext uri="{FF2B5EF4-FFF2-40B4-BE49-F238E27FC236}">
                      <a16:creationId xmlns:a16="http://schemas.microsoft.com/office/drawing/2014/main" id="{85474FC0-8F15-1F4A-BC8F-63454020CEBC}"/>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43" name="Freeform 342">
                  <a:extLst>
                    <a:ext uri="{FF2B5EF4-FFF2-40B4-BE49-F238E27FC236}">
                      <a16:creationId xmlns:a16="http://schemas.microsoft.com/office/drawing/2014/main" id="{A0E3879C-6ACA-6D43-9978-5EFC474CDD14}"/>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2" name="Group 21">
              <a:extLst>
                <a:ext uri="{FF2B5EF4-FFF2-40B4-BE49-F238E27FC236}">
                  <a16:creationId xmlns:a16="http://schemas.microsoft.com/office/drawing/2014/main" id="{49D113A9-860F-0441-BE2F-B7830C8D742B}"/>
                </a:ext>
              </a:extLst>
            </p:cNvPr>
            <p:cNvGrpSpPr>
              <a:grpSpLocks noChangeAspect="1"/>
            </p:cNvGrpSpPr>
            <p:nvPr/>
          </p:nvGrpSpPr>
          <p:grpSpPr>
            <a:xfrm rot="1380000">
              <a:off x="7628661" y="4030660"/>
              <a:ext cx="99739" cy="80495"/>
              <a:chOff x="6329362" y="4114788"/>
              <a:chExt cx="376237" cy="325437"/>
            </a:xfrm>
          </p:grpSpPr>
          <p:sp>
            <p:nvSpPr>
              <p:cNvPr id="336" name="Hexagon 335">
                <a:extLst>
                  <a:ext uri="{FF2B5EF4-FFF2-40B4-BE49-F238E27FC236}">
                    <a16:creationId xmlns:a16="http://schemas.microsoft.com/office/drawing/2014/main" id="{9EB2226B-B0D1-CD4D-960A-65ED8D97898C}"/>
                  </a:ext>
                </a:extLst>
              </p:cNvPr>
              <p:cNvSpPr/>
              <p:nvPr/>
            </p:nvSpPr>
            <p:spPr bwMode="auto">
              <a:xfrm>
                <a:off x="6329362" y="4114788"/>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37" name="Group 154">
                <a:extLst>
                  <a:ext uri="{FF2B5EF4-FFF2-40B4-BE49-F238E27FC236}">
                    <a16:creationId xmlns:a16="http://schemas.microsoft.com/office/drawing/2014/main" id="{7313CD24-4EAC-394C-94E3-C732335EFC3C}"/>
                  </a:ext>
                </a:extLst>
              </p:cNvPr>
              <p:cNvGrpSpPr/>
              <p:nvPr/>
            </p:nvGrpSpPr>
            <p:grpSpPr>
              <a:xfrm>
                <a:off x="6400802" y="4190999"/>
                <a:ext cx="228600" cy="122469"/>
                <a:chOff x="6324600" y="3907968"/>
                <a:chExt cx="389164" cy="122468"/>
              </a:xfrm>
            </p:grpSpPr>
            <p:sp>
              <p:nvSpPr>
                <p:cNvPr id="338" name="Freeform 337">
                  <a:extLst>
                    <a:ext uri="{FF2B5EF4-FFF2-40B4-BE49-F238E27FC236}">
                      <a16:creationId xmlns:a16="http://schemas.microsoft.com/office/drawing/2014/main" id="{C056D8DC-83D1-2740-ACD0-CE21CAC3A441}"/>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39" name="Freeform 338">
                  <a:extLst>
                    <a:ext uri="{FF2B5EF4-FFF2-40B4-BE49-F238E27FC236}">
                      <a16:creationId xmlns:a16="http://schemas.microsoft.com/office/drawing/2014/main" id="{FB1F9D8B-AE20-484E-B352-B5DE916C511F}"/>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3" name="Group 22">
              <a:extLst>
                <a:ext uri="{FF2B5EF4-FFF2-40B4-BE49-F238E27FC236}">
                  <a16:creationId xmlns:a16="http://schemas.microsoft.com/office/drawing/2014/main" id="{E6BB3660-A2B9-304A-B740-FE2504478B60}"/>
                </a:ext>
              </a:extLst>
            </p:cNvPr>
            <p:cNvGrpSpPr>
              <a:grpSpLocks noChangeAspect="1"/>
            </p:cNvGrpSpPr>
            <p:nvPr/>
          </p:nvGrpSpPr>
          <p:grpSpPr>
            <a:xfrm rot="3908464">
              <a:off x="7497808" y="4132181"/>
              <a:ext cx="93060" cy="86273"/>
              <a:chOff x="6329374" y="4114805"/>
              <a:chExt cx="376238" cy="325438"/>
            </a:xfrm>
          </p:grpSpPr>
          <p:sp>
            <p:nvSpPr>
              <p:cNvPr id="332" name="Hexagon 331">
                <a:extLst>
                  <a:ext uri="{FF2B5EF4-FFF2-40B4-BE49-F238E27FC236}">
                    <a16:creationId xmlns:a16="http://schemas.microsoft.com/office/drawing/2014/main" id="{E6330FC4-EA7E-3444-9207-1C11417454C2}"/>
                  </a:ext>
                </a:extLst>
              </p:cNvPr>
              <p:cNvSpPr/>
              <p:nvPr/>
            </p:nvSpPr>
            <p:spPr bwMode="auto">
              <a:xfrm>
                <a:off x="6329374"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33" name="Group 154">
                <a:extLst>
                  <a:ext uri="{FF2B5EF4-FFF2-40B4-BE49-F238E27FC236}">
                    <a16:creationId xmlns:a16="http://schemas.microsoft.com/office/drawing/2014/main" id="{A8CF693D-9DB6-C347-B8E8-5654EBDBFB2A}"/>
                  </a:ext>
                </a:extLst>
              </p:cNvPr>
              <p:cNvGrpSpPr/>
              <p:nvPr/>
            </p:nvGrpSpPr>
            <p:grpSpPr>
              <a:xfrm>
                <a:off x="6400799" y="4190999"/>
                <a:ext cx="228601" cy="122468"/>
                <a:chOff x="6324600" y="3907968"/>
                <a:chExt cx="389164" cy="122468"/>
              </a:xfrm>
            </p:grpSpPr>
            <p:sp>
              <p:nvSpPr>
                <p:cNvPr id="334" name="Freeform 333">
                  <a:extLst>
                    <a:ext uri="{FF2B5EF4-FFF2-40B4-BE49-F238E27FC236}">
                      <a16:creationId xmlns:a16="http://schemas.microsoft.com/office/drawing/2014/main" id="{1A6CEBBC-0B4A-FF47-9B45-5EB5E844F11B}"/>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35" name="Freeform 334">
                  <a:extLst>
                    <a:ext uri="{FF2B5EF4-FFF2-40B4-BE49-F238E27FC236}">
                      <a16:creationId xmlns:a16="http://schemas.microsoft.com/office/drawing/2014/main" id="{C6A7543A-895A-5943-BABC-CB8031D67982}"/>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4" name="Group 23">
              <a:extLst>
                <a:ext uri="{FF2B5EF4-FFF2-40B4-BE49-F238E27FC236}">
                  <a16:creationId xmlns:a16="http://schemas.microsoft.com/office/drawing/2014/main" id="{84D64584-0DC3-AC42-A67A-E4945E0D1183}"/>
                </a:ext>
              </a:extLst>
            </p:cNvPr>
            <p:cNvGrpSpPr>
              <a:grpSpLocks noChangeAspect="1"/>
            </p:cNvGrpSpPr>
            <p:nvPr/>
          </p:nvGrpSpPr>
          <p:grpSpPr>
            <a:xfrm rot="2520000">
              <a:off x="7618228" y="4216305"/>
              <a:ext cx="99739" cy="80495"/>
              <a:chOff x="6329364" y="4114789"/>
              <a:chExt cx="376237" cy="325437"/>
            </a:xfrm>
          </p:grpSpPr>
          <p:sp>
            <p:nvSpPr>
              <p:cNvPr id="328" name="Hexagon 327">
                <a:extLst>
                  <a:ext uri="{FF2B5EF4-FFF2-40B4-BE49-F238E27FC236}">
                    <a16:creationId xmlns:a16="http://schemas.microsoft.com/office/drawing/2014/main" id="{C0F72982-E072-EA4C-91B1-51B35D502C7D}"/>
                  </a:ext>
                </a:extLst>
              </p:cNvPr>
              <p:cNvSpPr/>
              <p:nvPr/>
            </p:nvSpPr>
            <p:spPr bwMode="auto">
              <a:xfrm>
                <a:off x="6329364" y="4114789"/>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29" name="Group 154">
                <a:extLst>
                  <a:ext uri="{FF2B5EF4-FFF2-40B4-BE49-F238E27FC236}">
                    <a16:creationId xmlns:a16="http://schemas.microsoft.com/office/drawing/2014/main" id="{A2FFE85B-5C27-9E42-B455-9168FCDC48A0}"/>
                  </a:ext>
                </a:extLst>
              </p:cNvPr>
              <p:cNvGrpSpPr/>
              <p:nvPr/>
            </p:nvGrpSpPr>
            <p:grpSpPr>
              <a:xfrm>
                <a:off x="6400803" y="4191000"/>
                <a:ext cx="228600" cy="122469"/>
                <a:chOff x="6324600" y="3907968"/>
                <a:chExt cx="389164" cy="122468"/>
              </a:xfrm>
            </p:grpSpPr>
            <p:sp>
              <p:nvSpPr>
                <p:cNvPr id="330" name="Freeform 329">
                  <a:extLst>
                    <a:ext uri="{FF2B5EF4-FFF2-40B4-BE49-F238E27FC236}">
                      <a16:creationId xmlns:a16="http://schemas.microsoft.com/office/drawing/2014/main" id="{B68C405A-931E-BF4C-87F4-D4178CE5BDEE}"/>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31" name="Freeform 330">
                  <a:extLst>
                    <a:ext uri="{FF2B5EF4-FFF2-40B4-BE49-F238E27FC236}">
                      <a16:creationId xmlns:a16="http://schemas.microsoft.com/office/drawing/2014/main" id="{9C8D7CEC-4022-E44E-BEC7-FB25C3CF5583}"/>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sp>
          <p:nvSpPr>
            <p:cNvPr id="25" name="Rectangle 24">
              <a:extLst>
                <a:ext uri="{FF2B5EF4-FFF2-40B4-BE49-F238E27FC236}">
                  <a16:creationId xmlns:a16="http://schemas.microsoft.com/office/drawing/2014/main" id="{A9DED356-807B-A14D-814F-AFB4720470E4}"/>
                </a:ext>
              </a:extLst>
            </p:cNvPr>
            <p:cNvSpPr/>
            <p:nvPr/>
          </p:nvSpPr>
          <p:spPr>
            <a:xfrm rot="18791659">
              <a:off x="6208420" y="3853758"/>
              <a:ext cx="190020" cy="6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26" name="Picture 25" descr="EarlyART.jpg">
              <a:extLst>
                <a:ext uri="{FF2B5EF4-FFF2-40B4-BE49-F238E27FC236}">
                  <a16:creationId xmlns:a16="http://schemas.microsoft.com/office/drawing/2014/main" id="{639DA105-FED7-E541-AC5E-C3519264A09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6409" t="67744" b="-4656"/>
            <a:stretch/>
          </p:blipFill>
          <p:spPr>
            <a:xfrm>
              <a:off x="7031204" y="3284657"/>
              <a:ext cx="684291" cy="456047"/>
            </a:xfrm>
            <a:prstGeom prst="rect">
              <a:avLst/>
            </a:prstGeom>
          </p:spPr>
        </p:pic>
        <p:grpSp>
          <p:nvGrpSpPr>
            <p:cNvPr id="27" name="Group 26">
              <a:extLst>
                <a:ext uri="{FF2B5EF4-FFF2-40B4-BE49-F238E27FC236}">
                  <a16:creationId xmlns:a16="http://schemas.microsoft.com/office/drawing/2014/main" id="{E14E2ACF-DDF6-2D44-9092-4F909323E63B}"/>
                </a:ext>
              </a:extLst>
            </p:cNvPr>
            <p:cNvGrpSpPr>
              <a:grpSpLocks noChangeAspect="1"/>
            </p:cNvGrpSpPr>
            <p:nvPr/>
          </p:nvGrpSpPr>
          <p:grpSpPr>
            <a:xfrm rot="2940000">
              <a:off x="7428344" y="2940675"/>
              <a:ext cx="93060" cy="86273"/>
              <a:chOff x="6329375" y="4114805"/>
              <a:chExt cx="376238" cy="325438"/>
            </a:xfrm>
          </p:grpSpPr>
          <p:sp>
            <p:nvSpPr>
              <p:cNvPr id="324" name="Hexagon 323">
                <a:extLst>
                  <a:ext uri="{FF2B5EF4-FFF2-40B4-BE49-F238E27FC236}">
                    <a16:creationId xmlns:a16="http://schemas.microsoft.com/office/drawing/2014/main" id="{76376E11-19F1-B042-9432-362D175257B7}"/>
                  </a:ext>
                </a:extLst>
              </p:cNvPr>
              <p:cNvSpPr/>
              <p:nvPr/>
            </p:nvSpPr>
            <p:spPr bwMode="auto">
              <a:xfrm>
                <a:off x="6329375"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25" name="Group 154">
                <a:extLst>
                  <a:ext uri="{FF2B5EF4-FFF2-40B4-BE49-F238E27FC236}">
                    <a16:creationId xmlns:a16="http://schemas.microsoft.com/office/drawing/2014/main" id="{F45CB622-95EE-F04E-B62B-5297D64B6EFF}"/>
                  </a:ext>
                </a:extLst>
              </p:cNvPr>
              <p:cNvGrpSpPr/>
              <p:nvPr/>
            </p:nvGrpSpPr>
            <p:grpSpPr>
              <a:xfrm>
                <a:off x="6400799" y="4190999"/>
                <a:ext cx="228601" cy="122468"/>
                <a:chOff x="6324600" y="3907968"/>
                <a:chExt cx="389164" cy="122468"/>
              </a:xfrm>
            </p:grpSpPr>
            <p:sp>
              <p:nvSpPr>
                <p:cNvPr id="326" name="Freeform 325">
                  <a:extLst>
                    <a:ext uri="{FF2B5EF4-FFF2-40B4-BE49-F238E27FC236}">
                      <a16:creationId xmlns:a16="http://schemas.microsoft.com/office/drawing/2014/main" id="{C3662D7A-ECFB-4C43-A408-5339E5482CA8}"/>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7" name="Freeform 326">
                  <a:extLst>
                    <a:ext uri="{FF2B5EF4-FFF2-40B4-BE49-F238E27FC236}">
                      <a16:creationId xmlns:a16="http://schemas.microsoft.com/office/drawing/2014/main" id="{6C3BA509-7E6F-A04D-B97B-C0D565F52E4B}"/>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8" name="Group 27">
              <a:extLst>
                <a:ext uri="{FF2B5EF4-FFF2-40B4-BE49-F238E27FC236}">
                  <a16:creationId xmlns:a16="http://schemas.microsoft.com/office/drawing/2014/main" id="{A90AB10E-1E4B-044E-BD37-4F41B2ED99AB}"/>
                </a:ext>
              </a:extLst>
            </p:cNvPr>
            <p:cNvGrpSpPr/>
            <p:nvPr/>
          </p:nvGrpSpPr>
          <p:grpSpPr>
            <a:xfrm>
              <a:off x="7484655" y="3064605"/>
              <a:ext cx="389077" cy="349343"/>
              <a:chOff x="7945272" y="1941935"/>
              <a:chExt cx="436734" cy="420275"/>
            </a:xfrm>
          </p:grpSpPr>
          <p:pic>
            <p:nvPicPr>
              <p:cNvPr id="321" name="Picture 320" descr="EarlyART.jpg">
                <a:extLst>
                  <a:ext uri="{FF2B5EF4-FFF2-40B4-BE49-F238E27FC236}">
                    <a16:creationId xmlns:a16="http://schemas.microsoft.com/office/drawing/2014/main" id="{91DD9960-CACA-B043-9268-D0761FA65C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8452" t="45597" r="71840" b="17491"/>
              <a:stretch/>
            </p:blipFill>
            <p:spPr>
              <a:xfrm>
                <a:off x="8001008" y="1981208"/>
                <a:ext cx="380998" cy="381002"/>
              </a:xfrm>
              <a:prstGeom prst="rect">
                <a:avLst/>
              </a:prstGeom>
            </p:spPr>
          </p:pic>
          <p:sp>
            <p:nvSpPr>
              <p:cNvPr id="322" name="Rectangle 321">
                <a:extLst>
                  <a:ext uri="{FF2B5EF4-FFF2-40B4-BE49-F238E27FC236}">
                    <a16:creationId xmlns:a16="http://schemas.microsoft.com/office/drawing/2014/main" id="{9F6BF962-A2D9-C14C-866D-7173B9915151}"/>
                  </a:ext>
                </a:extLst>
              </p:cNvPr>
              <p:cNvSpPr/>
              <p:nvPr/>
            </p:nvSpPr>
            <p:spPr>
              <a:xfrm rot="18642722">
                <a:off x="7952120" y="2018136"/>
                <a:ext cx="22860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3" name="Rectangle 322">
                <a:extLst>
                  <a:ext uri="{FF2B5EF4-FFF2-40B4-BE49-F238E27FC236}">
                    <a16:creationId xmlns:a16="http://schemas.microsoft.com/office/drawing/2014/main" id="{D50C2A47-3BF7-3F47-A79F-80DE7E5CBEC3}"/>
                  </a:ext>
                </a:extLst>
              </p:cNvPr>
              <p:cNvSpPr/>
              <p:nvPr/>
            </p:nvSpPr>
            <p:spPr>
              <a:xfrm>
                <a:off x="7945272" y="2230272"/>
                <a:ext cx="76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nvGrpSpPr>
            <p:cNvPr id="29" name="Group 28">
              <a:extLst>
                <a:ext uri="{FF2B5EF4-FFF2-40B4-BE49-F238E27FC236}">
                  <a16:creationId xmlns:a16="http://schemas.microsoft.com/office/drawing/2014/main" id="{4A28B5E4-BD94-4447-BFA7-8D1C8F5FC638}"/>
                </a:ext>
              </a:extLst>
            </p:cNvPr>
            <p:cNvGrpSpPr/>
            <p:nvPr/>
          </p:nvGrpSpPr>
          <p:grpSpPr>
            <a:xfrm>
              <a:off x="7077338" y="2955349"/>
              <a:ext cx="339431" cy="316699"/>
              <a:chOff x="7162800" y="1752600"/>
              <a:chExt cx="380995" cy="380997"/>
            </a:xfrm>
          </p:grpSpPr>
          <p:grpSp>
            <p:nvGrpSpPr>
              <p:cNvPr id="311" name="Group 310">
                <a:extLst>
                  <a:ext uri="{FF2B5EF4-FFF2-40B4-BE49-F238E27FC236}">
                    <a16:creationId xmlns:a16="http://schemas.microsoft.com/office/drawing/2014/main" id="{C9908326-3E5A-6F45-9A0A-0FE311B504A5}"/>
                  </a:ext>
                </a:extLst>
              </p:cNvPr>
              <p:cNvGrpSpPr/>
              <p:nvPr/>
            </p:nvGrpSpPr>
            <p:grpSpPr>
              <a:xfrm>
                <a:off x="7271652" y="1861454"/>
                <a:ext cx="272143" cy="272143"/>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17" name="Oval 316">
                  <a:extLst>
                    <a:ext uri="{FF2B5EF4-FFF2-40B4-BE49-F238E27FC236}">
                      <a16:creationId xmlns:a16="http://schemas.microsoft.com/office/drawing/2014/main" id="{BC623B14-2E4C-5D44-9B54-B0940DEE77CC}"/>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18" name="Group 6">
                  <a:extLst>
                    <a:ext uri="{FF2B5EF4-FFF2-40B4-BE49-F238E27FC236}">
                      <a16:creationId xmlns:a16="http://schemas.microsoft.com/office/drawing/2014/main" id="{8FD4D708-7F94-4F4A-9DCB-239292508E6D}"/>
                    </a:ext>
                  </a:extLst>
                </p:cNvPr>
                <p:cNvGrpSpPr>
                  <a:grpSpLocks noChangeAspect="1"/>
                </p:cNvGrpSpPr>
                <p:nvPr/>
              </p:nvGrpSpPr>
              <p:grpSpPr>
                <a:xfrm rot="365632" flipV="1">
                  <a:off x="3200400" y="4038600"/>
                  <a:ext cx="990600" cy="128966"/>
                  <a:chOff x="1082650" y="3421073"/>
                  <a:chExt cx="2041550" cy="265788"/>
                </a:xfrm>
                <a:grpFill/>
              </p:grpSpPr>
              <p:sp>
                <p:nvSpPr>
                  <p:cNvPr id="319" name="Freeform 4">
                    <a:extLst>
                      <a:ext uri="{FF2B5EF4-FFF2-40B4-BE49-F238E27FC236}">
                        <a16:creationId xmlns:a16="http://schemas.microsoft.com/office/drawing/2014/main" id="{714EC2BB-8928-3048-B48A-D843E35C841C}"/>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20" name="Freeform 319">
                    <a:extLst>
                      <a:ext uri="{FF2B5EF4-FFF2-40B4-BE49-F238E27FC236}">
                        <a16:creationId xmlns:a16="http://schemas.microsoft.com/office/drawing/2014/main" id="{5255ED51-B593-9342-A74D-07C7CC8ED242}"/>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12" name="Group 311">
                <a:extLst>
                  <a:ext uri="{FF2B5EF4-FFF2-40B4-BE49-F238E27FC236}">
                    <a16:creationId xmlns:a16="http://schemas.microsoft.com/office/drawing/2014/main" id="{65BF6D83-3598-CD44-A1F9-D1FB9719488A}"/>
                  </a:ext>
                </a:extLst>
              </p:cNvPr>
              <p:cNvGrpSpPr/>
              <p:nvPr/>
            </p:nvGrpSpPr>
            <p:grpSpPr>
              <a:xfrm rot="19264809">
                <a:off x="7162800" y="1752600"/>
                <a:ext cx="272143" cy="272143"/>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313" name="Oval 312">
                  <a:extLst>
                    <a:ext uri="{FF2B5EF4-FFF2-40B4-BE49-F238E27FC236}">
                      <a16:creationId xmlns:a16="http://schemas.microsoft.com/office/drawing/2014/main" id="{76E3ACE4-14C7-414A-BB5D-1A70C2D2B144}"/>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14" name="Group 6">
                  <a:extLst>
                    <a:ext uri="{FF2B5EF4-FFF2-40B4-BE49-F238E27FC236}">
                      <a16:creationId xmlns:a16="http://schemas.microsoft.com/office/drawing/2014/main" id="{9E37DF38-545F-BB46-8C2A-EDE9451E02C0}"/>
                    </a:ext>
                  </a:extLst>
                </p:cNvPr>
                <p:cNvGrpSpPr>
                  <a:grpSpLocks noChangeAspect="1"/>
                </p:cNvGrpSpPr>
                <p:nvPr/>
              </p:nvGrpSpPr>
              <p:grpSpPr>
                <a:xfrm rot="365632" flipV="1">
                  <a:off x="3200400" y="4038600"/>
                  <a:ext cx="990600" cy="128966"/>
                  <a:chOff x="1082650" y="3421073"/>
                  <a:chExt cx="2041550" cy="265788"/>
                </a:xfrm>
                <a:grpFill/>
              </p:grpSpPr>
              <p:sp>
                <p:nvSpPr>
                  <p:cNvPr id="315" name="Freeform 4">
                    <a:extLst>
                      <a:ext uri="{FF2B5EF4-FFF2-40B4-BE49-F238E27FC236}">
                        <a16:creationId xmlns:a16="http://schemas.microsoft.com/office/drawing/2014/main" id="{1C68C3CA-D62F-B044-870A-111BD25C3478}"/>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16" name="Freeform 315">
                    <a:extLst>
                      <a:ext uri="{FF2B5EF4-FFF2-40B4-BE49-F238E27FC236}">
                        <a16:creationId xmlns:a16="http://schemas.microsoft.com/office/drawing/2014/main" id="{0D785ABC-634C-AB47-845D-80285A1C5FF3}"/>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30" name="Group 29">
              <a:extLst>
                <a:ext uri="{FF2B5EF4-FFF2-40B4-BE49-F238E27FC236}">
                  <a16:creationId xmlns:a16="http://schemas.microsoft.com/office/drawing/2014/main" id="{F846B297-E8C9-034B-9C6F-55C4A06598AB}"/>
                </a:ext>
              </a:extLst>
            </p:cNvPr>
            <p:cNvGrpSpPr>
              <a:grpSpLocks noChangeAspect="1"/>
            </p:cNvGrpSpPr>
            <p:nvPr/>
          </p:nvGrpSpPr>
          <p:grpSpPr>
            <a:xfrm rot="4920000">
              <a:off x="7517822" y="3021631"/>
              <a:ext cx="93060" cy="86273"/>
              <a:chOff x="6329374" y="4114805"/>
              <a:chExt cx="376238" cy="325438"/>
            </a:xfrm>
          </p:grpSpPr>
          <p:sp>
            <p:nvSpPr>
              <p:cNvPr id="307" name="Hexagon 306">
                <a:extLst>
                  <a:ext uri="{FF2B5EF4-FFF2-40B4-BE49-F238E27FC236}">
                    <a16:creationId xmlns:a16="http://schemas.microsoft.com/office/drawing/2014/main" id="{EDA14C3D-E064-D642-B274-0119B0F30A00}"/>
                  </a:ext>
                </a:extLst>
              </p:cNvPr>
              <p:cNvSpPr/>
              <p:nvPr/>
            </p:nvSpPr>
            <p:spPr bwMode="auto">
              <a:xfrm>
                <a:off x="6329374" y="4114805"/>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08" name="Group 154">
                <a:extLst>
                  <a:ext uri="{FF2B5EF4-FFF2-40B4-BE49-F238E27FC236}">
                    <a16:creationId xmlns:a16="http://schemas.microsoft.com/office/drawing/2014/main" id="{5FBC4221-91C9-3845-B1B7-EAD77A6F1065}"/>
                  </a:ext>
                </a:extLst>
              </p:cNvPr>
              <p:cNvGrpSpPr/>
              <p:nvPr/>
            </p:nvGrpSpPr>
            <p:grpSpPr>
              <a:xfrm>
                <a:off x="6400798" y="4191001"/>
                <a:ext cx="228601" cy="122468"/>
                <a:chOff x="6324600" y="3907968"/>
                <a:chExt cx="389164" cy="122468"/>
              </a:xfrm>
            </p:grpSpPr>
            <p:sp>
              <p:nvSpPr>
                <p:cNvPr id="309" name="Freeform 308">
                  <a:extLst>
                    <a:ext uri="{FF2B5EF4-FFF2-40B4-BE49-F238E27FC236}">
                      <a16:creationId xmlns:a16="http://schemas.microsoft.com/office/drawing/2014/main" id="{E54F3966-A33B-DF46-A5FE-BD30BB498CB3}"/>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10" name="Freeform 309">
                  <a:extLst>
                    <a:ext uri="{FF2B5EF4-FFF2-40B4-BE49-F238E27FC236}">
                      <a16:creationId xmlns:a16="http://schemas.microsoft.com/office/drawing/2014/main" id="{5B2CD92F-8FA0-C44D-A737-24620E4E0FCE}"/>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1" name="Group 30">
              <a:extLst>
                <a:ext uri="{FF2B5EF4-FFF2-40B4-BE49-F238E27FC236}">
                  <a16:creationId xmlns:a16="http://schemas.microsoft.com/office/drawing/2014/main" id="{68413941-A232-B647-BEE0-5AA5A95C0DE5}"/>
                </a:ext>
              </a:extLst>
            </p:cNvPr>
            <p:cNvGrpSpPr>
              <a:grpSpLocks noChangeAspect="1"/>
            </p:cNvGrpSpPr>
            <p:nvPr/>
          </p:nvGrpSpPr>
          <p:grpSpPr>
            <a:xfrm rot="4560000">
              <a:off x="7579096" y="2904853"/>
              <a:ext cx="93060" cy="86273"/>
              <a:chOff x="6329373" y="4114806"/>
              <a:chExt cx="376238" cy="325438"/>
            </a:xfrm>
          </p:grpSpPr>
          <p:sp>
            <p:nvSpPr>
              <p:cNvPr id="303" name="Hexagon 302">
                <a:extLst>
                  <a:ext uri="{FF2B5EF4-FFF2-40B4-BE49-F238E27FC236}">
                    <a16:creationId xmlns:a16="http://schemas.microsoft.com/office/drawing/2014/main" id="{40226D15-601B-ED41-A587-FB7F08BD9A95}"/>
                  </a:ext>
                </a:extLst>
              </p:cNvPr>
              <p:cNvSpPr/>
              <p:nvPr/>
            </p:nvSpPr>
            <p:spPr bwMode="auto">
              <a:xfrm>
                <a:off x="6329373" y="4114806"/>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304" name="Group 154">
                <a:extLst>
                  <a:ext uri="{FF2B5EF4-FFF2-40B4-BE49-F238E27FC236}">
                    <a16:creationId xmlns:a16="http://schemas.microsoft.com/office/drawing/2014/main" id="{7113C34F-04FE-9F47-AD47-8EE76D3B3D58}"/>
                  </a:ext>
                </a:extLst>
              </p:cNvPr>
              <p:cNvGrpSpPr/>
              <p:nvPr/>
            </p:nvGrpSpPr>
            <p:grpSpPr>
              <a:xfrm>
                <a:off x="6400798" y="4190999"/>
                <a:ext cx="228601" cy="122468"/>
                <a:chOff x="6324600" y="3907968"/>
                <a:chExt cx="389164" cy="122468"/>
              </a:xfrm>
            </p:grpSpPr>
            <p:sp>
              <p:nvSpPr>
                <p:cNvPr id="305" name="Freeform 304">
                  <a:extLst>
                    <a:ext uri="{FF2B5EF4-FFF2-40B4-BE49-F238E27FC236}">
                      <a16:creationId xmlns:a16="http://schemas.microsoft.com/office/drawing/2014/main" id="{65BB892F-CF0D-534C-8D35-536BB6AC20F9}"/>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6" name="Freeform 305">
                  <a:extLst>
                    <a:ext uri="{FF2B5EF4-FFF2-40B4-BE49-F238E27FC236}">
                      <a16:creationId xmlns:a16="http://schemas.microsoft.com/office/drawing/2014/main" id="{DAA05A29-3927-D545-893E-A0A1A75DE9C4}"/>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32" name="Picture 31" descr="VeryEarlyART.jpg">
              <a:extLst>
                <a:ext uri="{FF2B5EF4-FFF2-40B4-BE49-F238E27FC236}">
                  <a16:creationId xmlns:a16="http://schemas.microsoft.com/office/drawing/2014/main" id="{540A699C-44C1-8743-A1AC-E0A9BACEA9E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0000" t="61345" r="72000" b="5084"/>
            <a:stretch/>
          </p:blipFill>
          <p:spPr>
            <a:xfrm>
              <a:off x="7533488" y="2207880"/>
              <a:ext cx="271544" cy="253359"/>
            </a:xfrm>
            <a:prstGeom prst="rect">
              <a:avLst/>
            </a:prstGeom>
          </p:spPr>
        </p:pic>
        <p:sp>
          <p:nvSpPr>
            <p:cNvPr id="33" name="Rectangle 32">
              <a:extLst>
                <a:ext uri="{FF2B5EF4-FFF2-40B4-BE49-F238E27FC236}">
                  <a16:creationId xmlns:a16="http://schemas.microsoft.com/office/drawing/2014/main" id="{5090A336-2A4B-164B-A55A-A4ACE7CB24A1}"/>
                </a:ext>
              </a:extLst>
            </p:cNvPr>
            <p:cNvSpPr/>
            <p:nvPr/>
          </p:nvSpPr>
          <p:spPr>
            <a:xfrm rot="18960000">
              <a:off x="7484655" y="2188539"/>
              <a:ext cx="154446" cy="43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pic>
          <p:nvPicPr>
            <p:cNvPr id="34" name="Picture 33" descr="VeryEarlyART.jpg">
              <a:extLst>
                <a:ext uri="{FF2B5EF4-FFF2-40B4-BE49-F238E27FC236}">
                  <a16:creationId xmlns:a16="http://schemas.microsoft.com/office/drawing/2014/main" id="{6277D58D-1D62-494B-8AA6-1221A620F0B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89639" t="61345"/>
            <a:stretch/>
          </p:blipFill>
          <p:spPr>
            <a:xfrm>
              <a:off x="7009451" y="2271219"/>
              <a:ext cx="549800" cy="456047"/>
            </a:xfrm>
            <a:prstGeom prst="rect">
              <a:avLst/>
            </a:prstGeom>
          </p:spPr>
        </p:pic>
        <p:sp>
          <p:nvSpPr>
            <p:cNvPr id="35" name="Rectangle 34">
              <a:extLst>
                <a:ext uri="{FF2B5EF4-FFF2-40B4-BE49-F238E27FC236}">
                  <a16:creationId xmlns:a16="http://schemas.microsoft.com/office/drawing/2014/main" id="{5C8DE781-0727-C44C-AF11-454CC98C76A7}"/>
                </a:ext>
              </a:extLst>
            </p:cNvPr>
            <p:cNvSpPr/>
            <p:nvPr/>
          </p:nvSpPr>
          <p:spPr>
            <a:xfrm>
              <a:off x="7220193" y="2285764"/>
              <a:ext cx="135772" cy="633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36" name="Group 35">
              <a:extLst>
                <a:ext uri="{FF2B5EF4-FFF2-40B4-BE49-F238E27FC236}">
                  <a16:creationId xmlns:a16="http://schemas.microsoft.com/office/drawing/2014/main" id="{55A81265-186E-F844-834C-721F6A638E8D}"/>
                </a:ext>
              </a:extLst>
            </p:cNvPr>
            <p:cNvGrpSpPr/>
            <p:nvPr/>
          </p:nvGrpSpPr>
          <p:grpSpPr>
            <a:xfrm rot="1792383">
              <a:off x="7136464" y="2081199"/>
              <a:ext cx="249868" cy="224961"/>
              <a:chOff x="3048001" y="3429011"/>
              <a:chExt cx="1295399" cy="1295404"/>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99" name="Oval 298">
                <a:extLst>
                  <a:ext uri="{FF2B5EF4-FFF2-40B4-BE49-F238E27FC236}">
                    <a16:creationId xmlns:a16="http://schemas.microsoft.com/office/drawing/2014/main" id="{C18D2E42-4D72-AE42-AF33-C2A9EDF677D7}"/>
                  </a:ext>
                </a:extLst>
              </p:cNvPr>
              <p:cNvSpPr>
                <a:spLocks noChangeAspect="1"/>
              </p:cNvSpPr>
              <p:nvPr/>
            </p:nvSpPr>
            <p:spPr>
              <a:xfrm>
                <a:off x="3048001" y="3429011"/>
                <a:ext cx="1295399" cy="1295404"/>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grpSp>
            <p:nvGrpSpPr>
              <p:cNvPr id="300" name="Group 6">
                <a:extLst>
                  <a:ext uri="{FF2B5EF4-FFF2-40B4-BE49-F238E27FC236}">
                    <a16:creationId xmlns:a16="http://schemas.microsoft.com/office/drawing/2014/main" id="{1E6DC0FF-62B9-E04C-A40C-219858650C42}"/>
                  </a:ext>
                </a:extLst>
              </p:cNvPr>
              <p:cNvGrpSpPr>
                <a:grpSpLocks noChangeAspect="1"/>
              </p:cNvGrpSpPr>
              <p:nvPr/>
            </p:nvGrpSpPr>
            <p:grpSpPr>
              <a:xfrm rot="365632" flipV="1">
                <a:off x="3200398" y="4038599"/>
                <a:ext cx="990602" cy="128964"/>
                <a:chOff x="1082650" y="3421073"/>
                <a:chExt cx="2041550" cy="265788"/>
              </a:xfrm>
              <a:grpFill/>
            </p:grpSpPr>
            <p:sp>
              <p:nvSpPr>
                <p:cNvPr id="301" name="Freeform 4">
                  <a:extLst>
                    <a:ext uri="{FF2B5EF4-FFF2-40B4-BE49-F238E27FC236}">
                      <a16:creationId xmlns:a16="http://schemas.microsoft.com/office/drawing/2014/main" id="{966A9EDE-1D4D-B04C-8AF7-2EEDC381F635}"/>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2" name="Freeform 301">
                  <a:extLst>
                    <a:ext uri="{FF2B5EF4-FFF2-40B4-BE49-F238E27FC236}">
                      <a16:creationId xmlns:a16="http://schemas.microsoft.com/office/drawing/2014/main" id="{064A8A81-5A8E-9147-86E5-943153C6B86C}"/>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37" name="Group 36">
              <a:extLst>
                <a:ext uri="{FF2B5EF4-FFF2-40B4-BE49-F238E27FC236}">
                  <a16:creationId xmlns:a16="http://schemas.microsoft.com/office/drawing/2014/main" id="{BAC06745-40E1-CB47-9EED-72F06E32B821}"/>
                </a:ext>
              </a:extLst>
            </p:cNvPr>
            <p:cNvGrpSpPr>
              <a:grpSpLocks noChangeAspect="1"/>
            </p:cNvGrpSpPr>
            <p:nvPr/>
          </p:nvGrpSpPr>
          <p:grpSpPr>
            <a:xfrm rot="1860000">
              <a:off x="7444732" y="2129392"/>
              <a:ext cx="99739" cy="80495"/>
              <a:chOff x="6329362" y="4114791"/>
              <a:chExt cx="376237" cy="325437"/>
            </a:xfrm>
          </p:grpSpPr>
          <p:sp>
            <p:nvSpPr>
              <p:cNvPr id="295" name="Hexagon 294">
                <a:extLst>
                  <a:ext uri="{FF2B5EF4-FFF2-40B4-BE49-F238E27FC236}">
                    <a16:creationId xmlns:a16="http://schemas.microsoft.com/office/drawing/2014/main" id="{34EBF1B7-9B5C-534E-8BE7-0A87245B6D0B}"/>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96" name="Group 154">
                <a:extLst>
                  <a:ext uri="{FF2B5EF4-FFF2-40B4-BE49-F238E27FC236}">
                    <a16:creationId xmlns:a16="http://schemas.microsoft.com/office/drawing/2014/main" id="{0686790E-E934-0A4E-8202-33ED1FEF5CFB}"/>
                  </a:ext>
                </a:extLst>
              </p:cNvPr>
              <p:cNvGrpSpPr/>
              <p:nvPr/>
            </p:nvGrpSpPr>
            <p:grpSpPr>
              <a:xfrm>
                <a:off x="6400801" y="4191001"/>
                <a:ext cx="228600" cy="122469"/>
                <a:chOff x="6324600" y="3907968"/>
                <a:chExt cx="389164" cy="122468"/>
              </a:xfrm>
            </p:grpSpPr>
            <p:sp>
              <p:nvSpPr>
                <p:cNvPr id="297" name="Freeform 296">
                  <a:extLst>
                    <a:ext uri="{FF2B5EF4-FFF2-40B4-BE49-F238E27FC236}">
                      <a16:creationId xmlns:a16="http://schemas.microsoft.com/office/drawing/2014/main" id="{6B3F5D14-A038-CE45-AB76-B11F5E269273}"/>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8" name="Freeform 297">
                  <a:extLst>
                    <a:ext uri="{FF2B5EF4-FFF2-40B4-BE49-F238E27FC236}">
                      <a16:creationId xmlns:a16="http://schemas.microsoft.com/office/drawing/2014/main" id="{392B0880-230D-EC40-9D83-719DC2C74365}"/>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38" name="Picture 37" descr="NoART.jpg">
              <a:extLst>
                <a:ext uri="{FF2B5EF4-FFF2-40B4-BE49-F238E27FC236}">
                  <a16:creationId xmlns:a16="http://schemas.microsoft.com/office/drawing/2014/main" id="{3F509333-2A41-C64A-A39D-67F4E1B0E69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84905" t="73582" r="3774" b="4518"/>
            <a:stretch/>
          </p:blipFill>
          <p:spPr>
            <a:xfrm>
              <a:off x="7047496" y="6134952"/>
              <a:ext cx="651708" cy="304031"/>
            </a:xfrm>
            <a:prstGeom prst="rect">
              <a:avLst/>
            </a:prstGeom>
          </p:spPr>
        </p:pic>
        <p:grpSp>
          <p:nvGrpSpPr>
            <p:cNvPr id="39" name="Group 38">
              <a:extLst>
                <a:ext uri="{FF2B5EF4-FFF2-40B4-BE49-F238E27FC236}">
                  <a16:creationId xmlns:a16="http://schemas.microsoft.com/office/drawing/2014/main" id="{E708D146-EDBB-4349-BDE0-85AA7DD14AB0}"/>
                </a:ext>
              </a:extLst>
            </p:cNvPr>
            <p:cNvGrpSpPr>
              <a:grpSpLocks noChangeAspect="1"/>
            </p:cNvGrpSpPr>
            <p:nvPr/>
          </p:nvGrpSpPr>
          <p:grpSpPr>
            <a:xfrm>
              <a:off x="7077338" y="5405892"/>
              <a:ext cx="475203" cy="663550"/>
              <a:chOff x="8229604" y="4422213"/>
              <a:chExt cx="762007" cy="1140387"/>
            </a:xfrm>
          </p:grpSpPr>
          <p:grpSp>
            <p:nvGrpSpPr>
              <p:cNvPr id="255" name="Group 254">
                <a:extLst>
                  <a:ext uri="{FF2B5EF4-FFF2-40B4-BE49-F238E27FC236}">
                    <a16:creationId xmlns:a16="http://schemas.microsoft.com/office/drawing/2014/main" id="{88691BDA-7079-0D42-8E59-8AEBEC41B470}"/>
                  </a:ext>
                </a:extLst>
              </p:cNvPr>
              <p:cNvGrpSpPr/>
              <p:nvPr/>
            </p:nvGrpSpPr>
            <p:grpSpPr>
              <a:xfrm rot="4750553">
                <a:off x="8537018" y="442221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91" name="Oval 290">
                  <a:extLst>
                    <a:ext uri="{FF2B5EF4-FFF2-40B4-BE49-F238E27FC236}">
                      <a16:creationId xmlns:a16="http://schemas.microsoft.com/office/drawing/2014/main" id="{7480A9B2-98E8-0949-A56D-E8DCFF3259FE}"/>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92" name="Group 6">
                  <a:extLst>
                    <a:ext uri="{FF2B5EF4-FFF2-40B4-BE49-F238E27FC236}">
                      <a16:creationId xmlns:a16="http://schemas.microsoft.com/office/drawing/2014/main" id="{7A50E157-C1D1-6143-A450-14CDB7F473C4}"/>
                    </a:ext>
                  </a:extLst>
                </p:cNvPr>
                <p:cNvGrpSpPr>
                  <a:grpSpLocks noChangeAspect="1"/>
                </p:cNvGrpSpPr>
                <p:nvPr/>
              </p:nvGrpSpPr>
              <p:grpSpPr>
                <a:xfrm rot="365632" flipV="1">
                  <a:off x="3200400" y="4038600"/>
                  <a:ext cx="990600" cy="128966"/>
                  <a:chOff x="1082650" y="3421073"/>
                  <a:chExt cx="2041550" cy="265788"/>
                </a:xfrm>
                <a:grpFill/>
              </p:grpSpPr>
              <p:sp>
                <p:nvSpPr>
                  <p:cNvPr id="293" name="Freeform 4">
                    <a:extLst>
                      <a:ext uri="{FF2B5EF4-FFF2-40B4-BE49-F238E27FC236}">
                        <a16:creationId xmlns:a16="http://schemas.microsoft.com/office/drawing/2014/main" id="{701C9F91-E956-8943-B5E5-607059338752}"/>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4" name="Freeform 293">
                    <a:extLst>
                      <a:ext uri="{FF2B5EF4-FFF2-40B4-BE49-F238E27FC236}">
                        <a16:creationId xmlns:a16="http://schemas.microsoft.com/office/drawing/2014/main" id="{49B569D2-7566-D245-A5A9-69DD2AD20B45}"/>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6" name="Group 255">
                <a:extLst>
                  <a:ext uri="{FF2B5EF4-FFF2-40B4-BE49-F238E27FC236}">
                    <a16:creationId xmlns:a16="http://schemas.microsoft.com/office/drawing/2014/main" id="{0944DABF-0DE9-8443-92D3-04D2806BC0FB}"/>
                  </a:ext>
                </a:extLst>
              </p:cNvPr>
              <p:cNvGrpSpPr/>
              <p:nvPr/>
            </p:nvGrpSpPr>
            <p:grpSpPr>
              <a:xfrm rot="18387127">
                <a:off x="8610607" y="5105404"/>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87" name="Oval 286">
                  <a:extLst>
                    <a:ext uri="{FF2B5EF4-FFF2-40B4-BE49-F238E27FC236}">
                      <a16:creationId xmlns:a16="http://schemas.microsoft.com/office/drawing/2014/main" id="{DF5B608B-3E69-2B4D-B46C-E6261D951D26}"/>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8" name="Group 6">
                  <a:extLst>
                    <a:ext uri="{FF2B5EF4-FFF2-40B4-BE49-F238E27FC236}">
                      <a16:creationId xmlns:a16="http://schemas.microsoft.com/office/drawing/2014/main" id="{A5B55B47-6BB2-254F-AB5B-7EFFD662F553}"/>
                    </a:ext>
                  </a:extLst>
                </p:cNvPr>
                <p:cNvGrpSpPr>
                  <a:grpSpLocks noChangeAspect="1"/>
                </p:cNvGrpSpPr>
                <p:nvPr/>
              </p:nvGrpSpPr>
              <p:grpSpPr>
                <a:xfrm rot="365632" flipV="1">
                  <a:off x="3200400" y="4038600"/>
                  <a:ext cx="990600" cy="128966"/>
                  <a:chOff x="1082650" y="3421073"/>
                  <a:chExt cx="2041550" cy="265788"/>
                </a:xfrm>
                <a:grpFill/>
              </p:grpSpPr>
              <p:sp>
                <p:nvSpPr>
                  <p:cNvPr id="289" name="Freeform 4">
                    <a:extLst>
                      <a:ext uri="{FF2B5EF4-FFF2-40B4-BE49-F238E27FC236}">
                        <a16:creationId xmlns:a16="http://schemas.microsoft.com/office/drawing/2014/main" id="{5BE9C438-8AEB-2F46-80DA-3FF0F19A1495}"/>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0" name="Freeform 289">
                    <a:extLst>
                      <a:ext uri="{FF2B5EF4-FFF2-40B4-BE49-F238E27FC236}">
                        <a16:creationId xmlns:a16="http://schemas.microsoft.com/office/drawing/2014/main" id="{95A6A51C-FF2A-6F46-9B15-4CC7BC9B3027}"/>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7" name="Group 256">
                <a:extLst>
                  <a:ext uri="{FF2B5EF4-FFF2-40B4-BE49-F238E27FC236}">
                    <a16:creationId xmlns:a16="http://schemas.microsoft.com/office/drawing/2014/main" id="{9B9A0759-7B85-C143-9DF0-30240956E6EE}"/>
                  </a:ext>
                </a:extLst>
              </p:cNvPr>
              <p:cNvGrpSpPr/>
              <p:nvPr/>
            </p:nvGrpSpPr>
            <p:grpSpPr>
              <a:xfrm rot="20591162">
                <a:off x="8229607" y="5105404"/>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83" name="Oval 282">
                  <a:extLst>
                    <a:ext uri="{FF2B5EF4-FFF2-40B4-BE49-F238E27FC236}">
                      <a16:creationId xmlns:a16="http://schemas.microsoft.com/office/drawing/2014/main" id="{52393378-26B8-5A41-BC4C-B98DE184C0CA}"/>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4" name="Group 6">
                  <a:extLst>
                    <a:ext uri="{FF2B5EF4-FFF2-40B4-BE49-F238E27FC236}">
                      <a16:creationId xmlns:a16="http://schemas.microsoft.com/office/drawing/2014/main" id="{461F1502-0E61-0746-AE8A-17FAAA1C5E01}"/>
                    </a:ext>
                  </a:extLst>
                </p:cNvPr>
                <p:cNvGrpSpPr>
                  <a:grpSpLocks noChangeAspect="1"/>
                </p:cNvGrpSpPr>
                <p:nvPr/>
              </p:nvGrpSpPr>
              <p:grpSpPr>
                <a:xfrm rot="365632" flipV="1">
                  <a:off x="3200400" y="4038600"/>
                  <a:ext cx="990600" cy="128966"/>
                  <a:chOff x="1082650" y="3421073"/>
                  <a:chExt cx="2041550" cy="265788"/>
                </a:xfrm>
                <a:grpFill/>
              </p:grpSpPr>
              <p:sp>
                <p:nvSpPr>
                  <p:cNvPr id="285" name="Freeform 4">
                    <a:extLst>
                      <a:ext uri="{FF2B5EF4-FFF2-40B4-BE49-F238E27FC236}">
                        <a16:creationId xmlns:a16="http://schemas.microsoft.com/office/drawing/2014/main" id="{5982B5A7-E2A8-7841-8073-50EC06AC7B13}"/>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6" name="Freeform 285">
                    <a:extLst>
                      <a:ext uri="{FF2B5EF4-FFF2-40B4-BE49-F238E27FC236}">
                        <a16:creationId xmlns:a16="http://schemas.microsoft.com/office/drawing/2014/main" id="{9F61AF1F-08E7-CE4C-A4FA-58A6356594EE}"/>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8" name="Group 257">
                <a:extLst>
                  <a:ext uri="{FF2B5EF4-FFF2-40B4-BE49-F238E27FC236}">
                    <a16:creationId xmlns:a16="http://schemas.microsoft.com/office/drawing/2014/main" id="{ED2867D5-971A-424D-8490-3FC63E89D2F4}"/>
                  </a:ext>
                </a:extLst>
              </p:cNvPr>
              <p:cNvGrpSpPr/>
              <p:nvPr/>
            </p:nvGrpSpPr>
            <p:grpSpPr>
              <a:xfrm rot="2745194">
                <a:off x="8229604" y="487680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79" name="Oval 278">
                  <a:extLst>
                    <a:ext uri="{FF2B5EF4-FFF2-40B4-BE49-F238E27FC236}">
                      <a16:creationId xmlns:a16="http://schemas.microsoft.com/office/drawing/2014/main" id="{A05D1403-C939-D047-8CB0-E43666DDD952}"/>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80" name="Group 6">
                  <a:extLst>
                    <a:ext uri="{FF2B5EF4-FFF2-40B4-BE49-F238E27FC236}">
                      <a16:creationId xmlns:a16="http://schemas.microsoft.com/office/drawing/2014/main" id="{69FAC9E6-CFE5-5B4E-8468-D31211F5DAA5}"/>
                    </a:ext>
                  </a:extLst>
                </p:cNvPr>
                <p:cNvGrpSpPr>
                  <a:grpSpLocks noChangeAspect="1"/>
                </p:cNvGrpSpPr>
                <p:nvPr/>
              </p:nvGrpSpPr>
              <p:grpSpPr>
                <a:xfrm rot="365632" flipV="1">
                  <a:off x="3200400" y="4038600"/>
                  <a:ext cx="990600" cy="128966"/>
                  <a:chOff x="1082650" y="3421073"/>
                  <a:chExt cx="2041550" cy="265788"/>
                </a:xfrm>
                <a:grpFill/>
              </p:grpSpPr>
              <p:sp>
                <p:nvSpPr>
                  <p:cNvPr id="281" name="Freeform 4">
                    <a:extLst>
                      <a:ext uri="{FF2B5EF4-FFF2-40B4-BE49-F238E27FC236}">
                        <a16:creationId xmlns:a16="http://schemas.microsoft.com/office/drawing/2014/main" id="{253BA36C-49D4-BB44-ADB1-46406162B682}"/>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2" name="Freeform 281">
                    <a:extLst>
                      <a:ext uri="{FF2B5EF4-FFF2-40B4-BE49-F238E27FC236}">
                        <a16:creationId xmlns:a16="http://schemas.microsoft.com/office/drawing/2014/main" id="{80957033-02FA-2F47-8C90-4C85539A0DA0}"/>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59" name="Group 258">
                <a:extLst>
                  <a:ext uri="{FF2B5EF4-FFF2-40B4-BE49-F238E27FC236}">
                    <a16:creationId xmlns:a16="http://schemas.microsoft.com/office/drawing/2014/main" id="{2BD9D176-FCEF-5140-94FA-8E0F6EB96501}"/>
                  </a:ext>
                </a:extLst>
              </p:cNvPr>
              <p:cNvGrpSpPr/>
              <p:nvPr/>
            </p:nvGrpSpPr>
            <p:grpSpPr>
              <a:xfrm rot="2137461">
                <a:off x="8305799" y="4572006"/>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75" name="Oval 274">
                  <a:extLst>
                    <a:ext uri="{FF2B5EF4-FFF2-40B4-BE49-F238E27FC236}">
                      <a16:creationId xmlns:a16="http://schemas.microsoft.com/office/drawing/2014/main" id="{A80DABB5-C188-7E42-8559-5B9CBC93B199}"/>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76" name="Group 6">
                  <a:extLst>
                    <a:ext uri="{FF2B5EF4-FFF2-40B4-BE49-F238E27FC236}">
                      <a16:creationId xmlns:a16="http://schemas.microsoft.com/office/drawing/2014/main" id="{DB204BAC-59F7-E944-B85F-622CC438812B}"/>
                    </a:ext>
                  </a:extLst>
                </p:cNvPr>
                <p:cNvGrpSpPr>
                  <a:grpSpLocks noChangeAspect="1"/>
                </p:cNvGrpSpPr>
                <p:nvPr/>
              </p:nvGrpSpPr>
              <p:grpSpPr>
                <a:xfrm rot="365632" flipV="1">
                  <a:off x="3200400" y="4038600"/>
                  <a:ext cx="990600" cy="128966"/>
                  <a:chOff x="1082650" y="3421073"/>
                  <a:chExt cx="2041550" cy="265788"/>
                </a:xfrm>
                <a:grpFill/>
              </p:grpSpPr>
              <p:sp>
                <p:nvSpPr>
                  <p:cNvPr id="277" name="Freeform 4">
                    <a:extLst>
                      <a:ext uri="{FF2B5EF4-FFF2-40B4-BE49-F238E27FC236}">
                        <a16:creationId xmlns:a16="http://schemas.microsoft.com/office/drawing/2014/main" id="{6864728D-1B23-FD4A-8181-969587209B80}"/>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8" name="Freeform 277">
                    <a:extLst>
                      <a:ext uri="{FF2B5EF4-FFF2-40B4-BE49-F238E27FC236}">
                        <a16:creationId xmlns:a16="http://schemas.microsoft.com/office/drawing/2014/main" id="{4FFB163D-6856-2845-92F4-75C37DC628F3}"/>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60" name="Group 259">
                <a:extLst>
                  <a:ext uri="{FF2B5EF4-FFF2-40B4-BE49-F238E27FC236}">
                    <a16:creationId xmlns:a16="http://schemas.microsoft.com/office/drawing/2014/main" id="{44538743-5C2B-EF43-A975-DD321F953F14}"/>
                  </a:ext>
                </a:extLst>
              </p:cNvPr>
              <p:cNvGrpSpPr/>
              <p:nvPr/>
            </p:nvGrpSpPr>
            <p:grpSpPr>
              <a:xfrm rot="19053656">
                <a:off x="8610610" y="4724406"/>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71" name="Oval 270">
                  <a:extLst>
                    <a:ext uri="{FF2B5EF4-FFF2-40B4-BE49-F238E27FC236}">
                      <a16:creationId xmlns:a16="http://schemas.microsoft.com/office/drawing/2014/main" id="{6B960F74-403E-1747-9495-1CDC86D4F013}"/>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72" name="Group 6">
                  <a:extLst>
                    <a:ext uri="{FF2B5EF4-FFF2-40B4-BE49-F238E27FC236}">
                      <a16:creationId xmlns:a16="http://schemas.microsoft.com/office/drawing/2014/main" id="{5065C647-4F8E-7F40-8EBA-DA516CA807C0}"/>
                    </a:ext>
                  </a:extLst>
                </p:cNvPr>
                <p:cNvGrpSpPr>
                  <a:grpSpLocks noChangeAspect="1"/>
                </p:cNvGrpSpPr>
                <p:nvPr/>
              </p:nvGrpSpPr>
              <p:grpSpPr>
                <a:xfrm rot="365632" flipV="1">
                  <a:off x="3200400" y="4038600"/>
                  <a:ext cx="990600" cy="128966"/>
                  <a:chOff x="1082650" y="3421073"/>
                  <a:chExt cx="2041550" cy="265788"/>
                </a:xfrm>
                <a:grpFill/>
              </p:grpSpPr>
              <p:sp>
                <p:nvSpPr>
                  <p:cNvPr id="273" name="Freeform 4">
                    <a:extLst>
                      <a:ext uri="{FF2B5EF4-FFF2-40B4-BE49-F238E27FC236}">
                        <a16:creationId xmlns:a16="http://schemas.microsoft.com/office/drawing/2014/main" id="{03FBB602-B456-AD4F-97E5-5EC38A94BF17}"/>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4" name="Freeform 273">
                    <a:extLst>
                      <a:ext uri="{FF2B5EF4-FFF2-40B4-BE49-F238E27FC236}">
                        <a16:creationId xmlns:a16="http://schemas.microsoft.com/office/drawing/2014/main" id="{FA271317-5F00-E44B-8D9A-ECCEF40E1C70}"/>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61" name="Group 260">
                <a:extLst>
                  <a:ext uri="{FF2B5EF4-FFF2-40B4-BE49-F238E27FC236}">
                    <a16:creationId xmlns:a16="http://schemas.microsoft.com/office/drawing/2014/main" id="{01B5CA28-5AF5-E442-9156-D1209A0E2796}"/>
                  </a:ext>
                </a:extLst>
              </p:cNvPr>
              <p:cNvGrpSpPr/>
              <p:nvPr/>
            </p:nvGrpSpPr>
            <p:grpSpPr>
              <a:xfrm rot="20425582">
                <a:off x="8458205" y="4876803"/>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67" name="Oval 266">
                  <a:extLst>
                    <a:ext uri="{FF2B5EF4-FFF2-40B4-BE49-F238E27FC236}">
                      <a16:creationId xmlns:a16="http://schemas.microsoft.com/office/drawing/2014/main" id="{9BAA336F-5632-FC40-86E2-01B55B265CBB}"/>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68" name="Group 6">
                  <a:extLst>
                    <a:ext uri="{FF2B5EF4-FFF2-40B4-BE49-F238E27FC236}">
                      <a16:creationId xmlns:a16="http://schemas.microsoft.com/office/drawing/2014/main" id="{3FB0D15C-2B3A-D24C-8AFC-584CAC116382}"/>
                    </a:ext>
                  </a:extLst>
                </p:cNvPr>
                <p:cNvGrpSpPr>
                  <a:grpSpLocks noChangeAspect="1"/>
                </p:cNvGrpSpPr>
                <p:nvPr/>
              </p:nvGrpSpPr>
              <p:grpSpPr>
                <a:xfrm rot="365632" flipV="1">
                  <a:off x="3200400" y="4038600"/>
                  <a:ext cx="990600" cy="128966"/>
                  <a:chOff x="1082650" y="3421073"/>
                  <a:chExt cx="2041550" cy="265788"/>
                </a:xfrm>
                <a:grpFill/>
              </p:grpSpPr>
              <p:sp>
                <p:nvSpPr>
                  <p:cNvPr id="269" name="Freeform 4">
                    <a:extLst>
                      <a:ext uri="{FF2B5EF4-FFF2-40B4-BE49-F238E27FC236}">
                        <a16:creationId xmlns:a16="http://schemas.microsoft.com/office/drawing/2014/main" id="{D636CFA6-24E2-7E4B-BBFD-EBA95E90416B}"/>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0" name="Freeform 269">
                    <a:extLst>
                      <a:ext uri="{FF2B5EF4-FFF2-40B4-BE49-F238E27FC236}">
                        <a16:creationId xmlns:a16="http://schemas.microsoft.com/office/drawing/2014/main" id="{878A2216-D126-5E46-9035-2AD00D6F6680}"/>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262" name="Group 261">
                <a:extLst>
                  <a:ext uri="{FF2B5EF4-FFF2-40B4-BE49-F238E27FC236}">
                    <a16:creationId xmlns:a16="http://schemas.microsoft.com/office/drawing/2014/main" id="{1940E21C-784C-D04B-912E-CCD69F521BA3}"/>
                  </a:ext>
                </a:extLst>
              </p:cNvPr>
              <p:cNvGrpSpPr/>
              <p:nvPr/>
            </p:nvGrpSpPr>
            <p:grpSpPr>
              <a:xfrm>
                <a:off x="8458200" y="5181599"/>
                <a:ext cx="381001" cy="381001"/>
                <a:chOff x="3048000" y="3429000"/>
                <a:chExt cx="1295400" cy="1295400"/>
              </a:xfrm>
              <a:gradFill flip="none" rotWithShape="1">
                <a:gsLst>
                  <a:gs pos="80000">
                    <a:srgbClr val="C00000"/>
                  </a:gs>
                  <a:gs pos="1000">
                    <a:schemeClr val="accent2">
                      <a:lumMod val="20000"/>
                      <a:lumOff val="80000"/>
                    </a:schemeClr>
                  </a:gs>
                  <a:gs pos="64999">
                    <a:srgbClr val="BA0066"/>
                  </a:gs>
                  <a:gs pos="89999">
                    <a:srgbClr val="FF0000"/>
                  </a:gs>
                  <a:gs pos="100000">
                    <a:srgbClr val="FF8200"/>
                  </a:gs>
                </a:gsLst>
                <a:path path="circle">
                  <a:fillToRect l="50000" t="50000" r="50000" b="50000"/>
                </a:path>
                <a:tileRect/>
              </a:gradFill>
            </p:grpSpPr>
            <p:sp>
              <p:nvSpPr>
                <p:cNvPr id="263" name="Oval 262">
                  <a:extLst>
                    <a:ext uri="{FF2B5EF4-FFF2-40B4-BE49-F238E27FC236}">
                      <a16:creationId xmlns:a16="http://schemas.microsoft.com/office/drawing/2014/main" id="{6624662B-9572-2243-BE66-1CB70514C3A8}"/>
                    </a:ext>
                  </a:extLst>
                </p:cNvPr>
                <p:cNvSpPr>
                  <a:spLocks noChangeAspect="1"/>
                </p:cNvSpPr>
                <p:nvPr/>
              </p:nvSpPr>
              <p:spPr>
                <a:xfrm>
                  <a:off x="3048000" y="3429000"/>
                  <a:ext cx="1295400" cy="1295400"/>
                </a:xfrm>
                <a:prstGeom prst="ellipse">
                  <a:avLst/>
                </a:prstGeom>
                <a:grpFill/>
                <a:ln>
                  <a:noFill/>
                </a:ln>
                <a:effectLst>
                  <a:outerShdw blurRad="2413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nvGrpSpPr>
                <p:cNvPr id="264" name="Group 6">
                  <a:extLst>
                    <a:ext uri="{FF2B5EF4-FFF2-40B4-BE49-F238E27FC236}">
                      <a16:creationId xmlns:a16="http://schemas.microsoft.com/office/drawing/2014/main" id="{F433C93E-B73D-6640-B5D9-71DC54BC177F}"/>
                    </a:ext>
                  </a:extLst>
                </p:cNvPr>
                <p:cNvGrpSpPr>
                  <a:grpSpLocks noChangeAspect="1"/>
                </p:cNvGrpSpPr>
                <p:nvPr/>
              </p:nvGrpSpPr>
              <p:grpSpPr>
                <a:xfrm rot="365632" flipV="1">
                  <a:off x="3200400" y="4038600"/>
                  <a:ext cx="990600" cy="128966"/>
                  <a:chOff x="1082650" y="3421073"/>
                  <a:chExt cx="2041550" cy="265788"/>
                </a:xfrm>
                <a:grpFill/>
              </p:grpSpPr>
              <p:sp>
                <p:nvSpPr>
                  <p:cNvPr id="265" name="Freeform 4">
                    <a:extLst>
                      <a:ext uri="{FF2B5EF4-FFF2-40B4-BE49-F238E27FC236}">
                        <a16:creationId xmlns:a16="http://schemas.microsoft.com/office/drawing/2014/main" id="{F3015C1A-EE64-5E49-961C-556AE94823F1}"/>
                      </a:ext>
                    </a:extLst>
                  </p:cNvPr>
                  <p:cNvSpPr/>
                  <p:nvPr/>
                </p:nvSpPr>
                <p:spPr>
                  <a:xfrm>
                    <a:off x="1082650" y="3450335"/>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66" name="Freeform 265">
                    <a:extLst>
                      <a:ext uri="{FF2B5EF4-FFF2-40B4-BE49-F238E27FC236}">
                        <a16:creationId xmlns:a16="http://schemas.microsoft.com/office/drawing/2014/main" id="{0074A6E1-2C57-5847-B8ED-86050D3D1E8D}"/>
                      </a:ext>
                    </a:extLst>
                  </p:cNvPr>
                  <p:cNvSpPr/>
                  <p:nvPr/>
                </p:nvSpPr>
                <p:spPr>
                  <a:xfrm rot="10800000">
                    <a:off x="1141781" y="3421073"/>
                    <a:ext cx="1982419" cy="236526"/>
                  </a:xfrm>
                  <a:custGeom>
                    <a:avLst/>
                    <a:gdLst>
                      <a:gd name="connsiteX0" fmla="*/ 0 w 1982419"/>
                      <a:gd name="connsiteY0" fmla="*/ 156059 h 236526"/>
                      <a:gd name="connsiteX1" fmla="*/ 226771 w 1982419"/>
                      <a:gd name="connsiteY1" fmla="*/ 2439 h 236526"/>
                      <a:gd name="connsiteX2" fmla="*/ 402336 w 1982419"/>
                      <a:gd name="connsiteY2" fmla="*/ 141428 h 236526"/>
                      <a:gd name="connsiteX3" fmla="*/ 665683 w 1982419"/>
                      <a:gd name="connsiteY3" fmla="*/ 9755 h 236526"/>
                      <a:gd name="connsiteX4" fmla="*/ 841248 w 1982419"/>
                      <a:gd name="connsiteY4" fmla="*/ 148743 h 236526"/>
                      <a:gd name="connsiteX5" fmla="*/ 1016812 w 1982419"/>
                      <a:gd name="connsiteY5" fmla="*/ 31700 h 236526"/>
                      <a:gd name="connsiteX6" fmla="*/ 1192377 w 1982419"/>
                      <a:gd name="connsiteY6" fmla="*/ 170689 h 236526"/>
                      <a:gd name="connsiteX7" fmla="*/ 1419148 w 1982419"/>
                      <a:gd name="connsiteY7" fmla="*/ 39015 h 236526"/>
                      <a:gd name="connsiteX8" fmla="*/ 1623974 w 1982419"/>
                      <a:gd name="connsiteY8" fmla="*/ 207265 h 236526"/>
                      <a:gd name="connsiteX9" fmla="*/ 1792224 w 1982419"/>
                      <a:gd name="connsiteY9" fmla="*/ 46331 h 236526"/>
                      <a:gd name="connsiteX10" fmla="*/ 1982419 w 1982419"/>
                      <a:gd name="connsiteY10" fmla="*/ 236526 h 236526"/>
                      <a:gd name="connsiteX11" fmla="*/ 1982419 w 1982419"/>
                      <a:gd name="connsiteY11" fmla="*/ 236526 h 23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2419" h="236526">
                        <a:moveTo>
                          <a:pt x="0" y="156059"/>
                        </a:moveTo>
                        <a:cubicBezTo>
                          <a:pt x="79857" y="80468"/>
                          <a:pt x="159715" y="4878"/>
                          <a:pt x="226771" y="2439"/>
                        </a:cubicBezTo>
                        <a:cubicBezTo>
                          <a:pt x="293827" y="0"/>
                          <a:pt x="329184" y="140209"/>
                          <a:pt x="402336" y="141428"/>
                        </a:cubicBezTo>
                        <a:cubicBezTo>
                          <a:pt x="475488" y="142647"/>
                          <a:pt x="592531" y="8536"/>
                          <a:pt x="665683" y="9755"/>
                        </a:cubicBezTo>
                        <a:cubicBezTo>
                          <a:pt x="738835" y="10974"/>
                          <a:pt x="782727" y="145086"/>
                          <a:pt x="841248" y="148743"/>
                        </a:cubicBezTo>
                        <a:cubicBezTo>
                          <a:pt x="899769" y="152400"/>
                          <a:pt x="958291" y="28042"/>
                          <a:pt x="1016812" y="31700"/>
                        </a:cubicBezTo>
                        <a:cubicBezTo>
                          <a:pt x="1075333" y="35358"/>
                          <a:pt x="1125321" y="169470"/>
                          <a:pt x="1192377" y="170689"/>
                        </a:cubicBezTo>
                        <a:cubicBezTo>
                          <a:pt x="1259433" y="171908"/>
                          <a:pt x="1347215" y="32919"/>
                          <a:pt x="1419148" y="39015"/>
                        </a:cubicBezTo>
                        <a:cubicBezTo>
                          <a:pt x="1491081" y="45111"/>
                          <a:pt x="1561795" y="206046"/>
                          <a:pt x="1623974" y="207265"/>
                        </a:cubicBezTo>
                        <a:cubicBezTo>
                          <a:pt x="1686153" y="208484"/>
                          <a:pt x="1732483" y="41454"/>
                          <a:pt x="1792224" y="46331"/>
                        </a:cubicBezTo>
                        <a:cubicBezTo>
                          <a:pt x="1851965" y="51208"/>
                          <a:pt x="1982419" y="236526"/>
                          <a:pt x="1982419" y="236526"/>
                        </a:cubicBezTo>
                        <a:lnTo>
                          <a:pt x="1982419" y="236526"/>
                        </a:lnTo>
                      </a:path>
                    </a:pathLst>
                  </a:cu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40" name="Group 39">
              <a:extLst>
                <a:ext uri="{FF2B5EF4-FFF2-40B4-BE49-F238E27FC236}">
                  <a16:creationId xmlns:a16="http://schemas.microsoft.com/office/drawing/2014/main" id="{93CEFF55-3746-BF43-B770-BDF3967EC40C}"/>
                </a:ext>
              </a:extLst>
            </p:cNvPr>
            <p:cNvGrpSpPr>
              <a:grpSpLocks noChangeAspect="1"/>
            </p:cNvGrpSpPr>
            <p:nvPr/>
          </p:nvGrpSpPr>
          <p:grpSpPr>
            <a:xfrm rot="5364746">
              <a:off x="7749428" y="5437639"/>
              <a:ext cx="93060" cy="86273"/>
              <a:chOff x="6329375" y="4114804"/>
              <a:chExt cx="376238" cy="325438"/>
            </a:xfrm>
          </p:grpSpPr>
          <p:sp>
            <p:nvSpPr>
              <p:cNvPr id="251" name="Hexagon 250">
                <a:extLst>
                  <a:ext uri="{FF2B5EF4-FFF2-40B4-BE49-F238E27FC236}">
                    <a16:creationId xmlns:a16="http://schemas.microsoft.com/office/drawing/2014/main" id="{491EFEAB-31B2-754E-B5AC-0514767A7C38}"/>
                  </a:ext>
                </a:extLst>
              </p:cNvPr>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52" name="Group 251">
                <a:extLst>
                  <a:ext uri="{FF2B5EF4-FFF2-40B4-BE49-F238E27FC236}">
                    <a16:creationId xmlns:a16="http://schemas.microsoft.com/office/drawing/2014/main" id="{7EB0AF92-7C5A-154C-8600-08708FC2B273}"/>
                  </a:ext>
                </a:extLst>
              </p:cNvPr>
              <p:cNvGrpSpPr/>
              <p:nvPr/>
            </p:nvGrpSpPr>
            <p:grpSpPr>
              <a:xfrm>
                <a:off x="6400801" y="4191001"/>
                <a:ext cx="228601" cy="122468"/>
                <a:chOff x="6324600" y="3907968"/>
                <a:chExt cx="389164" cy="122468"/>
              </a:xfrm>
            </p:grpSpPr>
            <p:sp>
              <p:nvSpPr>
                <p:cNvPr id="253" name="Freeform 252">
                  <a:extLst>
                    <a:ext uri="{FF2B5EF4-FFF2-40B4-BE49-F238E27FC236}">
                      <a16:creationId xmlns:a16="http://schemas.microsoft.com/office/drawing/2014/main" id="{153A7580-0057-5842-AFFC-4D701127DAB9}"/>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54" name="Freeform 253">
                  <a:extLst>
                    <a:ext uri="{FF2B5EF4-FFF2-40B4-BE49-F238E27FC236}">
                      <a16:creationId xmlns:a16="http://schemas.microsoft.com/office/drawing/2014/main" id="{EEF9C8F5-5D5A-FA45-BDE9-483D9E7FD23D}"/>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1" name="Group 40">
              <a:extLst>
                <a:ext uri="{FF2B5EF4-FFF2-40B4-BE49-F238E27FC236}">
                  <a16:creationId xmlns:a16="http://schemas.microsoft.com/office/drawing/2014/main" id="{C3364C74-7396-D34F-9213-D7E30700166D}"/>
                </a:ext>
              </a:extLst>
            </p:cNvPr>
            <p:cNvGrpSpPr>
              <a:grpSpLocks noChangeAspect="1"/>
            </p:cNvGrpSpPr>
            <p:nvPr/>
          </p:nvGrpSpPr>
          <p:grpSpPr>
            <a:xfrm rot="5364746">
              <a:off x="7817389" y="5605194"/>
              <a:ext cx="93060" cy="86273"/>
              <a:chOff x="6329375" y="4114804"/>
              <a:chExt cx="376238" cy="325438"/>
            </a:xfrm>
          </p:grpSpPr>
          <p:sp>
            <p:nvSpPr>
              <p:cNvPr id="247" name="Hexagon 246">
                <a:extLst>
                  <a:ext uri="{FF2B5EF4-FFF2-40B4-BE49-F238E27FC236}">
                    <a16:creationId xmlns:a16="http://schemas.microsoft.com/office/drawing/2014/main" id="{81AF0435-6B79-8E43-8118-7CC3210A7D46}"/>
                  </a:ext>
                </a:extLst>
              </p:cNvPr>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8" name="Group 154">
                <a:extLst>
                  <a:ext uri="{FF2B5EF4-FFF2-40B4-BE49-F238E27FC236}">
                    <a16:creationId xmlns:a16="http://schemas.microsoft.com/office/drawing/2014/main" id="{0518085C-8645-6848-AF90-3A022FC5F532}"/>
                  </a:ext>
                </a:extLst>
              </p:cNvPr>
              <p:cNvGrpSpPr/>
              <p:nvPr/>
            </p:nvGrpSpPr>
            <p:grpSpPr>
              <a:xfrm>
                <a:off x="6400801" y="4191001"/>
                <a:ext cx="228601" cy="122468"/>
                <a:chOff x="6324600" y="3907968"/>
                <a:chExt cx="389164" cy="122468"/>
              </a:xfrm>
            </p:grpSpPr>
            <p:sp>
              <p:nvSpPr>
                <p:cNvPr id="249" name="Freeform 248">
                  <a:extLst>
                    <a:ext uri="{FF2B5EF4-FFF2-40B4-BE49-F238E27FC236}">
                      <a16:creationId xmlns:a16="http://schemas.microsoft.com/office/drawing/2014/main" id="{6299E1FB-318A-C94D-AC18-D95CFF74FAE7}"/>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50" name="Freeform 249">
                  <a:extLst>
                    <a:ext uri="{FF2B5EF4-FFF2-40B4-BE49-F238E27FC236}">
                      <a16:creationId xmlns:a16="http://schemas.microsoft.com/office/drawing/2014/main" id="{FE0D2226-D8DC-1D42-A5E3-041CADAD2297}"/>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2" name="Group 41">
              <a:extLst>
                <a:ext uri="{FF2B5EF4-FFF2-40B4-BE49-F238E27FC236}">
                  <a16:creationId xmlns:a16="http://schemas.microsoft.com/office/drawing/2014/main" id="{3B063658-D047-BC47-8D13-A2E96AD3FCC9}"/>
                </a:ext>
              </a:extLst>
            </p:cNvPr>
            <p:cNvGrpSpPr>
              <a:grpSpLocks noChangeAspect="1"/>
            </p:cNvGrpSpPr>
            <p:nvPr/>
          </p:nvGrpSpPr>
          <p:grpSpPr>
            <a:xfrm rot="7216282">
              <a:off x="7594506" y="5444638"/>
              <a:ext cx="90271" cy="83687"/>
              <a:chOff x="6329367" y="4114784"/>
              <a:chExt cx="376237" cy="325437"/>
            </a:xfrm>
          </p:grpSpPr>
          <p:sp>
            <p:nvSpPr>
              <p:cNvPr id="243" name="Hexagon 242">
                <a:extLst>
                  <a:ext uri="{FF2B5EF4-FFF2-40B4-BE49-F238E27FC236}">
                    <a16:creationId xmlns:a16="http://schemas.microsoft.com/office/drawing/2014/main" id="{EE0F9645-4C9C-7F48-9B53-85A06E1235C6}"/>
                  </a:ext>
                </a:extLst>
              </p:cNvPr>
              <p:cNvSpPr/>
              <p:nvPr/>
            </p:nvSpPr>
            <p:spPr bwMode="auto">
              <a:xfrm>
                <a:off x="6329367" y="4114784"/>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4" name="Group 154">
                <a:extLst>
                  <a:ext uri="{FF2B5EF4-FFF2-40B4-BE49-F238E27FC236}">
                    <a16:creationId xmlns:a16="http://schemas.microsoft.com/office/drawing/2014/main" id="{195F951F-1DE1-784B-87AF-0D133D897FBD}"/>
                  </a:ext>
                </a:extLst>
              </p:cNvPr>
              <p:cNvGrpSpPr/>
              <p:nvPr/>
            </p:nvGrpSpPr>
            <p:grpSpPr>
              <a:xfrm>
                <a:off x="6400800" y="4191000"/>
                <a:ext cx="228599" cy="122468"/>
                <a:chOff x="6324600" y="3907968"/>
                <a:chExt cx="389164" cy="122468"/>
              </a:xfrm>
            </p:grpSpPr>
            <p:sp>
              <p:nvSpPr>
                <p:cNvPr id="245" name="Freeform 244">
                  <a:extLst>
                    <a:ext uri="{FF2B5EF4-FFF2-40B4-BE49-F238E27FC236}">
                      <a16:creationId xmlns:a16="http://schemas.microsoft.com/office/drawing/2014/main" id="{BD989181-58A7-564F-B74E-9C1BE6CE8164}"/>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6" name="Freeform 245">
                  <a:extLst>
                    <a:ext uri="{FF2B5EF4-FFF2-40B4-BE49-F238E27FC236}">
                      <a16:creationId xmlns:a16="http://schemas.microsoft.com/office/drawing/2014/main" id="{AD485BBE-A501-C04F-8B7A-9F66CBFEF13A}"/>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3" name="Group 42">
              <a:extLst>
                <a:ext uri="{FF2B5EF4-FFF2-40B4-BE49-F238E27FC236}">
                  <a16:creationId xmlns:a16="http://schemas.microsoft.com/office/drawing/2014/main" id="{6DDCFD94-6EE4-C945-A5C0-9D5C87AE3157}"/>
                </a:ext>
              </a:extLst>
            </p:cNvPr>
            <p:cNvGrpSpPr>
              <a:grpSpLocks noChangeAspect="1"/>
            </p:cNvGrpSpPr>
            <p:nvPr/>
          </p:nvGrpSpPr>
          <p:grpSpPr>
            <a:xfrm rot="5364746">
              <a:off x="7932222" y="5535265"/>
              <a:ext cx="93060" cy="86273"/>
              <a:chOff x="6329375" y="4114804"/>
              <a:chExt cx="376238" cy="325438"/>
            </a:xfrm>
          </p:grpSpPr>
          <p:sp>
            <p:nvSpPr>
              <p:cNvPr id="239" name="Hexagon 238">
                <a:extLst>
                  <a:ext uri="{FF2B5EF4-FFF2-40B4-BE49-F238E27FC236}">
                    <a16:creationId xmlns:a16="http://schemas.microsoft.com/office/drawing/2014/main" id="{7655D2FA-91D1-524F-9A9E-4854110F48DE}"/>
                  </a:ext>
                </a:extLst>
              </p:cNvPr>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40" name="Group 154">
                <a:extLst>
                  <a:ext uri="{FF2B5EF4-FFF2-40B4-BE49-F238E27FC236}">
                    <a16:creationId xmlns:a16="http://schemas.microsoft.com/office/drawing/2014/main" id="{9AF4462F-162B-F54D-B967-D657F114F414}"/>
                  </a:ext>
                </a:extLst>
              </p:cNvPr>
              <p:cNvGrpSpPr/>
              <p:nvPr/>
            </p:nvGrpSpPr>
            <p:grpSpPr>
              <a:xfrm>
                <a:off x="6400801" y="4191001"/>
                <a:ext cx="228601" cy="122468"/>
                <a:chOff x="6324600" y="3907968"/>
                <a:chExt cx="389164" cy="122468"/>
              </a:xfrm>
            </p:grpSpPr>
            <p:sp>
              <p:nvSpPr>
                <p:cNvPr id="241" name="Freeform 240">
                  <a:extLst>
                    <a:ext uri="{FF2B5EF4-FFF2-40B4-BE49-F238E27FC236}">
                      <a16:creationId xmlns:a16="http://schemas.microsoft.com/office/drawing/2014/main" id="{76AE8D0D-CDD8-CD46-9BDF-DA895C527AFF}"/>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2" name="Freeform 241">
                  <a:extLst>
                    <a:ext uri="{FF2B5EF4-FFF2-40B4-BE49-F238E27FC236}">
                      <a16:creationId xmlns:a16="http://schemas.microsoft.com/office/drawing/2014/main" id="{F3848EDB-AB71-5B47-BE84-C5FF6E1C1BA4}"/>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4" name="Group 43">
              <a:extLst>
                <a:ext uri="{FF2B5EF4-FFF2-40B4-BE49-F238E27FC236}">
                  <a16:creationId xmlns:a16="http://schemas.microsoft.com/office/drawing/2014/main" id="{A5956DE0-8E81-114F-931D-BE1BF1CA3C0A}"/>
                </a:ext>
              </a:extLst>
            </p:cNvPr>
            <p:cNvGrpSpPr>
              <a:grpSpLocks noChangeAspect="1"/>
            </p:cNvGrpSpPr>
            <p:nvPr/>
          </p:nvGrpSpPr>
          <p:grpSpPr>
            <a:xfrm rot="4396282">
              <a:off x="7726614" y="5696744"/>
              <a:ext cx="90271" cy="83687"/>
              <a:chOff x="6329368" y="4114785"/>
              <a:chExt cx="376237" cy="325437"/>
            </a:xfrm>
          </p:grpSpPr>
          <p:sp>
            <p:nvSpPr>
              <p:cNvPr id="235" name="Hexagon 234">
                <a:extLst>
                  <a:ext uri="{FF2B5EF4-FFF2-40B4-BE49-F238E27FC236}">
                    <a16:creationId xmlns:a16="http://schemas.microsoft.com/office/drawing/2014/main" id="{4A422599-8544-F541-9E4B-A4DC5DD11617}"/>
                  </a:ext>
                </a:extLst>
              </p:cNvPr>
              <p:cNvSpPr/>
              <p:nvPr/>
            </p:nvSpPr>
            <p:spPr bwMode="auto">
              <a:xfrm>
                <a:off x="6329368" y="4114785"/>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36" name="Group 154">
                <a:extLst>
                  <a:ext uri="{FF2B5EF4-FFF2-40B4-BE49-F238E27FC236}">
                    <a16:creationId xmlns:a16="http://schemas.microsoft.com/office/drawing/2014/main" id="{76C5BF8E-14A4-0D4E-9087-99DAF2C57C84}"/>
                  </a:ext>
                </a:extLst>
              </p:cNvPr>
              <p:cNvGrpSpPr/>
              <p:nvPr/>
            </p:nvGrpSpPr>
            <p:grpSpPr>
              <a:xfrm>
                <a:off x="6400800" y="4190999"/>
                <a:ext cx="228599" cy="122468"/>
                <a:chOff x="6324600" y="3907968"/>
                <a:chExt cx="389164" cy="122468"/>
              </a:xfrm>
            </p:grpSpPr>
            <p:sp>
              <p:nvSpPr>
                <p:cNvPr id="237" name="Freeform 236">
                  <a:extLst>
                    <a:ext uri="{FF2B5EF4-FFF2-40B4-BE49-F238E27FC236}">
                      <a16:creationId xmlns:a16="http://schemas.microsoft.com/office/drawing/2014/main" id="{E305FE52-DE71-A644-844F-5D82CA3910AA}"/>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8" name="Freeform 237">
                  <a:extLst>
                    <a:ext uri="{FF2B5EF4-FFF2-40B4-BE49-F238E27FC236}">
                      <a16:creationId xmlns:a16="http://schemas.microsoft.com/office/drawing/2014/main" id="{95F71EA0-76D8-6D4D-A401-BD333FE1684E}"/>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5" name="Group 44">
              <a:extLst>
                <a:ext uri="{FF2B5EF4-FFF2-40B4-BE49-F238E27FC236}">
                  <a16:creationId xmlns:a16="http://schemas.microsoft.com/office/drawing/2014/main" id="{56612F69-02E1-4043-BA0E-F9EEF9452F9B}"/>
                </a:ext>
              </a:extLst>
            </p:cNvPr>
            <p:cNvGrpSpPr>
              <a:grpSpLocks noChangeAspect="1"/>
            </p:cNvGrpSpPr>
            <p:nvPr/>
          </p:nvGrpSpPr>
          <p:grpSpPr>
            <a:xfrm rot="4396282">
              <a:off x="7568643" y="5562344"/>
              <a:ext cx="90271" cy="83687"/>
              <a:chOff x="6329368" y="4114785"/>
              <a:chExt cx="376237" cy="325437"/>
            </a:xfrm>
          </p:grpSpPr>
          <p:sp>
            <p:nvSpPr>
              <p:cNvPr id="231" name="Hexagon 230">
                <a:extLst>
                  <a:ext uri="{FF2B5EF4-FFF2-40B4-BE49-F238E27FC236}">
                    <a16:creationId xmlns:a16="http://schemas.microsoft.com/office/drawing/2014/main" id="{A998E594-143C-CD4A-8368-8F6FFA10B474}"/>
                  </a:ext>
                </a:extLst>
              </p:cNvPr>
              <p:cNvSpPr/>
              <p:nvPr/>
            </p:nvSpPr>
            <p:spPr bwMode="auto">
              <a:xfrm>
                <a:off x="6329368" y="4114785"/>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32" name="Group 154">
                <a:extLst>
                  <a:ext uri="{FF2B5EF4-FFF2-40B4-BE49-F238E27FC236}">
                    <a16:creationId xmlns:a16="http://schemas.microsoft.com/office/drawing/2014/main" id="{3B5143DA-C483-9846-85E2-0D9FA1FE0B1F}"/>
                  </a:ext>
                </a:extLst>
              </p:cNvPr>
              <p:cNvGrpSpPr/>
              <p:nvPr/>
            </p:nvGrpSpPr>
            <p:grpSpPr>
              <a:xfrm>
                <a:off x="6400800" y="4190999"/>
                <a:ext cx="228599" cy="122468"/>
                <a:chOff x="6324600" y="3907968"/>
                <a:chExt cx="389164" cy="122468"/>
              </a:xfrm>
            </p:grpSpPr>
            <p:sp>
              <p:nvSpPr>
                <p:cNvPr id="233" name="Freeform 232">
                  <a:extLst>
                    <a:ext uri="{FF2B5EF4-FFF2-40B4-BE49-F238E27FC236}">
                      <a16:creationId xmlns:a16="http://schemas.microsoft.com/office/drawing/2014/main" id="{9CC2F864-06D3-0946-9264-9557F4282FC5}"/>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4" name="Freeform 233">
                  <a:extLst>
                    <a:ext uri="{FF2B5EF4-FFF2-40B4-BE49-F238E27FC236}">
                      <a16:creationId xmlns:a16="http://schemas.microsoft.com/office/drawing/2014/main" id="{A5680000-3533-D741-A4BB-5A749F7D3BB2}"/>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6" name="Group 45">
              <a:extLst>
                <a:ext uri="{FF2B5EF4-FFF2-40B4-BE49-F238E27FC236}">
                  <a16:creationId xmlns:a16="http://schemas.microsoft.com/office/drawing/2014/main" id="{1FDBE7E3-A593-0345-AADE-340DE0BEB604}"/>
                </a:ext>
              </a:extLst>
            </p:cNvPr>
            <p:cNvGrpSpPr>
              <a:grpSpLocks noChangeAspect="1"/>
            </p:cNvGrpSpPr>
            <p:nvPr/>
          </p:nvGrpSpPr>
          <p:grpSpPr>
            <a:xfrm rot="7216282">
              <a:off x="7693400" y="5555039"/>
              <a:ext cx="93060" cy="86273"/>
              <a:chOff x="6329374" y="4114803"/>
              <a:chExt cx="376238" cy="325438"/>
            </a:xfrm>
          </p:grpSpPr>
          <p:sp>
            <p:nvSpPr>
              <p:cNvPr id="227" name="Hexagon 226">
                <a:extLst>
                  <a:ext uri="{FF2B5EF4-FFF2-40B4-BE49-F238E27FC236}">
                    <a16:creationId xmlns:a16="http://schemas.microsoft.com/office/drawing/2014/main" id="{0437FEC9-5C1E-6F41-901B-6CE12C28C679}"/>
                  </a:ext>
                </a:extLst>
              </p:cNvPr>
              <p:cNvSpPr/>
              <p:nvPr/>
            </p:nvSpPr>
            <p:spPr bwMode="auto">
              <a:xfrm>
                <a:off x="6329374" y="4114803"/>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8" name="Group 154">
                <a:extLst>
                  <a:ext uri="{FF2B5EF4-FFF2-40B4-BE49-F238E27FC236}">
                    <a16:creationId xmlns:a16="http://schemas.microsoft.com/office/drawing/2014/main" id="{6850FD0A-EE1A-554A-9683-52BA71CFF35A}"/>
                  </a:ext>
                </a:extLst>
              </p:cNvPr>
              <p:cNvGrpSpPr/>
              <p:nvPr/>
            </p:nvGrpSpPr>
            <p:grpSpPr>
              <a:xfrm>
                <a:off x="6400800" y="4190998"/>
                <a:ext cx="228601" cy="122468"/>
                <a:chOff x="6324600" y="3907968"/>
                <a:chExt cx="389164" cy="122468"/>
              </a:xfrm>
            </p:grpSpPr>
            <p:sp>
              <p:nvSpPr>
                <p:cNvPr id="229" name="Freeform 228">
                  <a:extLst>
                    <a:ext uri="{FF2B5EF4-FFF2-40B4-BE49-F238E27FC236}">
                      <a16:creationId xmlns:a16="http://schemas.microsoft.com/office/drawing/2014/main" id="{6483EF2B-229A-C440-9D5C-A766DB60FB0A}"/>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0" name="Freeform 229">
                  <a:extLst>
                    <a:ext uri="{FF2B5EF4-FFF2-40B4-BE49-F238E27FC236}">
                      <a16:creationId xmlns:a16="http://schemas.microsoft.com/office/drawing/2014/main" id="{F2E0048B-72B5-7C44-9A00-E19E01D86EEB}"/>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7" name="Group 46">
              <a:extLst>
                <a:ext uri="{FF2B5EF4-FFF2-40B4-BE49-F238E27FC236}">
                  <a16:creationId xmlns:a16="http://schemas.microsoft.com/office/drawing/2014/main" id="{E0FE415D-12A2-F54C-9337-AB5B012EACE2}"/>
                </a:ext>
              </a:extLst>
            </p:cNvPr>
            <p:cNvGrpSpPr>
              <a:grpSpLocks noChangeAspect="1"/>
            </p:cNvGrpSpPr>
            <p:nvPr/>
          </p:nvGrpSpPr>
          <p:grpSpPr>
            <a:xfrm rot="5364746">
              <a:off x="8242062" y="5438613"/>
              <a:ext cx="93060" cy="86273"/>
              <a:chOff x="6329375" y="4114804"/>
              <a:chExt cx="376238" cy="325438"/>
            </a:xfrm>
          </p:grpSpPr>
          <p:sp>
            <p:nvSpPr>
              <p:cNvPr id="223" name="Hexagon 222">
                <a:extLst>
                  <a:ext uri="{FF2B5EF4-FFF2-40B4-BE49-F238E27FC236}">
                    <a16:creationId xmlns:a16="http://schemas.microsoft.com/office/drawing/2014/main" id="{FA7D8444-E828-4545-8927-AD345E621B32}"/>
                  </a:ext>
                </a:extLst>
              </p:cNvPr>
              <p:cNvSpPr/>
              <p:nvPr/>
            </p:nvSpPr>
            <p:spPr bwMode="auto">
              <a:xfrm>
                <a:off x="6329375" y="4114804"/>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4" name="Group 154">
                <a:extLst>
                  <a:ext uri="{FF2B5EF4-FFF2-40B4-BE49-F238E27FC236}">
                    <a16:creationId xmlns:a16="http://schemas.microsoft.com/office/drawing/2014/main" id="{4630EF98-0287-A348-89AE-9DDCA2FEC5CC}"/>
                  </a:ext>
                </a:extLst>
              </p:cNvPr>
              <p:cNvGrpSpPr/>
              <p:nvPr/>
            </p:nvGrpSpPr>
            <p:grpSpPr>
              <a:xfrm>
                <a:off x="6400801" y="4191001"/>
                <a:ext cx="228601" cy="122468"/>
                <a:chOff x="6324600" y="3907968"/>
                <a:chExt cx="389164" cy="122468"/>
              </a:xfrm>
            </p:grpSpPr>
            <p:sp>
              <p:nvSpPr>
                <p:cNvPr id="225" name="Freeform 224">
                  <a:extLst>
                    <a:ext uri="{FF2B5EF4-FFF2-40B4-BE49-F238E27FC236}">
                      <a16:creationId xmlns:a16="http://schemas.microsoft.com/office/drawing/2014/main" id="{9C5C2CFE-590F-7F45-9DDF-42E7D2E1F3DA}"/>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6" name="Freeform 225">
                  <a:extLst>
                    <a:ext uri="{FF2B5EF4-FFF2-40B4-BE49-F238E27FC236}">
                      <a16:creationId xmlns:a16="http://schemas.microsoft.com/office/drawing/2014/main" id="{89007BDE-5A83-4A4D-A0E5-B3F89C3CBC2A}"/>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8" name="Group 47">
              <a:extLst>
                <a:ext uri="{FF2B5EF4-FFF2-40B4-BE49-F238E27FC236}">
                  <a16:creationId xmlns:a16="http://schemas.microsoft.com/office/drawing/2014/main" id="{8413B367-1927-A54F-9A22-9C80D4D24A3A}"/>
                </a:ext>
              </a:extLst>
            </p:cNvPr>
            <p:cNvGrpSpPr>
              <a:grpSpLocks noChangeAspect="1"/>
            </p:cNvGrpSpPr>
            <p:nvPr/>
          </p:nvGrpSpPr>
          <p:grpSpPr>
            <a:xfrm rot="2640000">
              <a:off x="7596403" y="5674765"/>
              <a:ext cx="99739" cy="80495"/>
              <a:chOff x="6329363" y="4114789"/>
              <a:chExt cx="376237" cy="325437"/>
            </a:xfrm>
          </p:grpSpPr>
          <p:sp>
            <p:nvSpPr>
              <p:cNvPr id="219" name="Hexagon 218">
                <a:extLst>
                  <a:ext uri="{FF2B5EF4-FFF2-40B4-BE49-F238E27FC236}">
                    <a16:creationId xmlns:a16="http://schemas.microsoft.com/office/drawing/2014/main" id="{4B704DC9-328F-E141-9079-AB9B65898AD7}"/>
                  </a:ext>
                </a:extLst>
              </p:cNvPr>
              <p:cNvSpPr/>
              <p:nvPr/>
            </p:nvSpPr>
            <p:spPr bwMode="auto">
              <a:xfrm>
                <a:off x="6329363" y="4114789"/>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20" name="Group 154">
                <a:extLst>
                  <a:ext uri="{FF2B5EF4-FFF2-40B4-BE49-F238E27FC236}">
                    <a16:creationId xmlns:a16="http://schemas.microsoft.com/office/drawing/2014/main" id="{00EA71CA-B7DD-8946-A43E-BC449FBFF025}"/>
                  </a:ext>
                </a:extLst>
              </p:cNvPr>
              <p:cNvGrpSpPr/>
              <p:nvPr/>
            </p:nvGrpSpPr>
            <p:grpSpPr>
              <a:xfrm>
                <a:off x="6400799" y="4191000"/>
                <a:ext cx="228600" cy="122469"/>
                <a:chOff x="6324600" y="3907968"/>
                <a:chExt cx="389164" cy="122468"/>
              </a:xfrm>
            </p:grpSpPr>
            <p:sp>
              <p:nvSpPr>
                <p:cNvPr id="221" name="Freeform 220">
                  <a:extLst>
                    <a:ext uri="{FF2B5EF4-FFF2-40B4-BE49-F238E27FC236}">
                      <a16:creationId xmlns:a16="http://schemas.microsoft.com/office/drawing/2014/main" id="{9078B067-411E-614C-AC58-BF62504D8DBD}"/>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2" name="Freeform 221">
                  <a:extLst>
                    <a:ext uri="{FF2B5EF4-FFF2-40B4-BE49-F238E27FC236}">
                      <a16:creationId xmlns:a16="http://schemas.microsoft.com/office/drawing/2014/main" id="{D8315861-939B-A344-8652-09D4041F2750}"/>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49" name="Group 48">
              <a:extLst>
                <a:ext uri="{FF2B5EF4-FFF2-40B4-BE49-F238E27FC236}">
                  <a16:creationId xmlns:a16="http://schemas.microsoft.com/office/drawing/2014/main" id="{3D1206E7-0002-5B4E-93B2-A4E52B2E69FE}"/>
                </a:ext>
              </a:extLst>
            </p:cNvPr>
            <p:cNvGrpSpPr>
              <a:grpSpLocks noChangeAspect="1"/>
            </p:cNvGrpSpPr>
            <p:nvPr/>
          </p:nvGrpSpPr>
          <p:grpSpPr>
            <a:xfrm rot="4576282">
              <a:off x="7556748" y="5790359"/>
              <a:ext cx="93060" cy="86273"/>
              <a:chOff x="6329374" y="4114806"/>
              <a:chExt cx="376238" cy="325438"/>
            </a:xfrm>
          </p:grpSpPr>
          <p:sp>
            <p:nvSpPr>
              <p:cNvPr id="215" name="Hexagon 214">
                <a:extLst>
                  <a:ext uri="{FF2B5EF4-FFF2-40B4-BE49-F238E27FC236}">
                    <a16:creationId xmlns:a16="http://schemas.microsoft.com/office/drawing/2014/main" id="{ED72FDEA-DE7A-184B-B878-1B8D7439819D}"/>
                  </a:ext>
                </a:extLst>
              </p:cNvPr>
              <p:cNvSpPr/>
              <p:nvPr/>
            </p:nvSpPr>
            <p:spPr bwMode="auto">
              <a:xfrm>
                <a:off x="6329374" y="4114806"/>
                <a:ext cx="376238"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16" name="Group 154">
                <a:extLst>
                  <a:ext uri="{FF2B5EF4-FFF2-40B4-BE49-F238E27FC236}">
                    <a16:creationId xmlns:a16="http://schemas.microsoft.com/office/drawing/2014/main" id="{58D2A2B7-FDA3-AB4C-84CD-6927A7EE61B0}"/>
                  </a:ext>
                </a:extLst>
              </p:cNvPr>
              <p:cNvGrpSpPr/>
              <p:nvPr/>
            </p:nvGrpSpPr>
            <p:grpSpPr>
              <a:xfrm>
                <a:off x="6400798" y="4191000"/>
                <a:ext cx="228601" cy="122468"/>
                <a:chOff x="6324600" y="3907968"/>
                <a:chExt cx="389164" cy="122468"/>
              </a:xfrm>
            </p:grpSpPr>
            <p:sp>
              <p:nvSpPr>
                <p:cNvPr id="217" name="Freeform 216">
                  <a:extLst>
                    <a:ext uri="{FF2B5EF4-FFF2-40B4-BE49-F238E27FC236}">
                      <a16:creationId xmlns:a16="http://schemas.microsoft.com/office/drawing/2014/main" id="{1B30317D-AED6-1649-9505-0B95F31CEF66}"/>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8" name="Freeform 217">
                  <a:extLst>
                    <a:ext uri="{FF2B5EF4-FFF2-40B4-BE49-F238E27FC236}">
                      <a16:creationId xmlns:a16="http://schemas.microsoft.com/office/drawing/2014/main" id="{7FC0268A-DB22-3D42-9D13-C34902727039}"/>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50" name="Group 49">
              <a:extLst>
                <a:ext uri="{FF2B5EF4-FFF2-40B4-BE49-F238E27FC236}">
                  <a16:creationId xmlns:a16="http://schemas.microsoft.com/office/drawing/2014/main" id="{8A62F49A-31D3-064A-9FA6-7E67EB980849}"/>
                </a:ext>
              </a:extLst>
            </p:cNvPr>
            <p:cNvGrpSpPr/>
            <p:nvPr/>
          </p:nvGrpSpPr>
          <p:grpSpPr>
            <a:xfrm rot="13496198">
              <a:off x="7906118" y="5358108"/>
              <a:ext cx="234769" cy="283080"/>
              <a:chOff x="8100829" y="4600129"/>
              <a:chExt cx="263553" cy="340547"/>
            </a:xfrm>
          </p:grpSpPr>
          <p:grpSp>
            <p:nvGrpSpPr>
              <p:cNvPr id="195" name="Group 194">
                <a:extLst>
                  <a:ext uri="{FF2B5EF4-FFF2-40B4-BE49-F238E27FC236}">
                    <a16:creationId xmlns:a16="http://schemas.microsoft.com/office/drawing/2014/main" id="{A27BA946-773B-A446-BFF9-A8AB20DB9B5F}"/>
                  </a:ext>
                </a:extLst>
              </p:cNvPr>
              <p:cNvGrpSpPr>
                <a:grpSpLocks noChangeAspect="1"/>
              </p:cNvGrpSpPr>
              <p:nvPr/>
            </p:nvGrpSpPr>
            <p:grpSpPr>
              <a:xfrm rot="3000000">
                <a:off x="8246744" y="4749974"/>
                <a:ext cx="111954" cy="96839"/>
                <a:chOff x="6329363" y="4114800"/>
                <a:chExt cx="376237" cy="325438"/>
              </a:xfrm>
            </p:grpSpPr>
            <p:sp>
              <p:nvSpPr>
                <p:cNvPr id="211" name="Hexagon 210">
                  <a:extLst>
                    <a:ext uri="{FF2B5EF4-FFF2-40B4-BE49-F238E27FC236}">
                      <a16:creationId xmlns:a16="http://schemas.microsoft.com/office/drawing/2014/main" id="{3849D4BA-F0CB-FA49-89B7-84783942BF2F}"/>
                    </a:ext>
                  </a:extLst>
                </p:cNvPr>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12" name="Group 154">
                  <a:extLst>
                    <a:ext uri="{FF2B5EF4-FFF2-40B4-BE49-F238E27FC236}">
                      <a16:creationId xmlns:a16="http://schemas.microsoft.com/office/drawing/2014/main" id="{13F75A10-202E-7E42-8D50-A836002FC52F}"/>
                    </a:ext>
                  </a:extLst>
                </p:cNvPr>
                <p:cNvGrpSpPr/>
                <p:nvPr/>
              </p:nvGrpSpPr>
              <p:grpSpPr>
                <a:xfrm>
                  <a:off x="6400800" y="4191000"/>
                  <a:ext cx="228600" cy="122468"/>
                  <a:chOff x="6324600" y="3907968"/>
                  <a:chExt cx="389164" cy="122468"/>
                </a:xfrm>
              </p:grpSpPr>
              <p:sp>
                <p:nvSpPr>
                  <p:cNvPr id="213" name="Freeform 212">
                    <a:extLst>
                      <a:ext uri="{FF2B5EF4-FFF2-40B4-BE49-F238E27FC236}">
                        <a16:creationId xmlns:a16="http://schemas.microsoft.com/office/drawing/2014/main" id="{5AD66EF0-48D1-7B4D-9270-DCB257AFC116}"/>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4" name="Freeform 213">
                    <a:extLst>
                      <a:ext uri="{FF2B5EF4-FFF2-40B4-BE49-F238E27FC236}">
                        <a16:creationId xmlns:a16="http://schemas.microsoft.com/office/drawing/2014/main" id="{CEF58421-36F0-7541-8BAC-2093A89D07E1}"/>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6" name="Group 195">
                <a:extLst>
                  <a:ext uri="{FF2B5EF4-FFF2-40B4-BE49-F238E27FC236}">
                    <a16:creationId xmlns:a16="http://schemas.microsoft.com/office/drawing/2014/main" id="{4C2FE9F8-9A0B-9242-A659-4930798DA381}"/>
                  </a:ext>
                </a:extLst>
              </p:cNvPr>
              <p:cNvGrpSpPr>
                <a:grpSpLocks noChangeAspect="1"/>
              </p:cNvGrpSpPr>
              <p:nvPr/>
            </p:nvGrpSpPr>
            <p:grpSpPr>
              <a:xfrm rot="5280000">
                <a:off x="8259986" y="4607686"/>
                <a:ext cx="111954" cy="96839"/>
                <a:chOff x="6329363" y="4114800"/>
                <a:chExt cx="376237" cy="325438"/>
              </a:xfrm>
            </p:grpSpPr>
            <p:sp>
              <p:nvSpPr>
                <p:cNvPr id="207" name="Hexagon 206">
                  <a:extLst>
                    <a:ext uri="{FF2B5EF4-FFF2-40B4-BE49-F238E27FC236}">
                      <a16:creationId xmlns:a16="http://schemas.microsoft.com/office/drawing/2014/main" id="{AE40F457-6526-2C49-8370-0A87F45314B8}"/>
                    </a:ext>
                  </a:extLst>
                </p:cNvPr>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8" name="Group 154">
                  <a:extLst>
                    <a:ext uri="{FF2B5EF4-FFF2-40B4-BE49-F238E27FC236}">
                      <a16:creationId xmlns:a16="http://schemas.microsoft.com/office/drawing/2014/main" id="{3F2DBFED-4DC3-CE49-8399-754E342B8027}"/>
                    </a:ext>
                  </a:extLst>
                </p:cNvPr>
                <p:cNvGrpSpPr/>
                <p:nvPr/>
              </p:nvGrpSpPr>
              <p:grpSpPr>
                <a:xfrm>
                  <a:off x="6400800" y="4191000"/>
                  <a:ext cx="228600" cy="122468"/>
                  <a:chOff x="6324600" y="3907968"/>
                  <a:chExt cx="389164" cy="122468"/>
                </a:xfrm>
              </p:grpSpPr>
              <p:sp>
                <p:nvSpPr>
                  <p:cNvPr id="209" name="Freeform 208">
                    <a:extLst>
                      <a:ext uri="{FF2B5EF4-FFF2-40B4-BE49-F238E27FC236}">
                        <a16:creationId xmlns:a16="http://schemas.microsoft.com/office/drawing/2014/main" id="{BAA793B6-8737-334E-88EC-D34ECD7289D4}"/>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0" name="Freeform 209">
                    <a:extLst>
                      <a:ext uri="{FF2B5EF4-FFF2-40B4-BE49-F238E27FC236}">
                        <a16:creationId xmlns:a16="http://schemas.microsoft.com/office/drawing/2014/main" id="{7A97BC08-FA7D-1C43-BF83-A79DEF11A925}"/>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7" name="Group 196">
                <a:extLst>
                  <a:ext uri="{FF2B5EF4-FFF2-40B4-BE49-F238E27FC236}">
                    <a16:creationId xmlns:a16="http://schemas.microsoft.com/office/drawing/2014/main" id="{6C73E54D-2366-0944-8EA3-EF643297018D}"/>
                  </a:ext>
                </a:extLst>
              </p:cNvPr>
              <p:cNvGrpSpPr>
                <a:grpSpLocks noChangeAspect="1"/>
              </p:cNvGrpSpPr>
              <p:nvPr/>
            </p:nvGrpSpPr>
            <p:grpSpPr>
              <a:xfrm rot="3908464">
                <a:off x="8107586" y="4836279"/>
                <a:ext cx="111954" cy="96839"/>
                <a:chOff x="6329363" y="4114800"/>
                <a:chExt cx="376237" cy="325438"/>
              </a:xfrm>
            </p:grpSpPr>
            <p:sp>
              <p:nvSpPr>
                <p:cNvPr id="203" name="Hexagon 202">
                  <a:extLst>
                    <a:ext uri="{FF2B5EF4-FFF2-40B4-BE49-F238E27FC236}">
                      <a16:creationId xmlns:a16="http://schemas.microsoft.com/office/drawing/2014/main" id="{3F9085BC-EDC6-DD46-983A-E77D0E4342F8}"/>
                    </a:ext>
                  </a:extLst>
                </p:cNvPr>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4" name="Group 154">
                  <a:extLst>
                    <a:ext uri="{FF2B5EF4-FFF2-40B4-BE49-F238E27FC236}">
                      <a16:creationId xmlns:a16="http://schemas.microsoft.com/office/drawing/2014/main" id="{549B09F9-AF08-7545-901B-AB230526F1E1}"/>
                    </a:ext>
                  </a:extLst>
                </p:cNvPr>
                <p:cNvGrpSpPr/>
                <p:nvPr/>
              </p:nvGrpSpPr>
              <p:grpSpPr>
                <a:xfrm>
                  <a:off x="6400800" y="4191000"/>
                  <a:ext cx="228600" cy="122468"/>
                  <a:chOff x="6324600" y="3907968"/>
                  <a:chExt cx="389164" cy="122468"/>
                </a:xfrm>
              </p:grpSpPr>
              <p:sp>
                <p:nvSpPr>
                  <p:cNvPr id="205" name="Freeform 204">
                    <a:extLst>
                      <a:ext uri="{FF2B5EF4-FFF2-40B4-BE49-F238E27FC236}">
                        <a16:creationId xmlns:a16="http://schemas.microsoft.com/office/drawing/2014/main" id="{BAD97926-A59A-884B-9A5E-C5096DC04D3E}"/>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6" name="Freeform 205">
                    <a:extLst>
                      <a:ext uri="{FF2B5EF4-FFF2-40B4-BE49-F238E27FC236}">
                        <a16:creationId xmlns:a16="http://schemas.microsoft.com/office/drawing/2014/main" id="{661E7D22-BBAB-864B-8B9A-D8D2AE53FFBC}"/>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198" name="Group 197">
                <a:extLst>
                  <a:ext uri="{FF2B5EF4-FFF2-40B4-BE49-F238E27FC236}">
                    <a16:creationId xmlns:a16="http://schemas.microsoft.com/office/drawing/2014/main" id="{5253C7D9-B9BB-4244-9C8F-B52F1EC0DD66}"/>
                  </a:ext>
                </a:extLst>
              </p:cNvPr>
              <p:cNvGrpSpPr>
                <a:grpSpLocks noChangeAspect="1"/>
              </p:cNvGrpSpPr>
              <p:nvPr/>
            </p:nvGrpSpPr>
            <p:grpSpPr>
              <a:xfrm rot="2520000">
                <a:off x="8100829" y="4737367"/>
                <a:ext cx="111954" cy="96838"/>
                <a:chOff x="6329363" y="4114800"/>
                <a:chExt cx="376237" cy="325438"/>
              </a:xfrm>
            </p:grpSpPr>
            <p:sp>
              <p:nvSpPr>
                <p:cNvPr id="199" name="Hexagon 198">
                  <a:extLst>
                    <a:ext uri="{FF2B5EF4-FFF2-40B4-BE49-F238E27FC236}">
                      <a16:creationId xmlns:a16="http://schemas.microsoft.com/office/drawing/2014/main" id="{5847B1DF-B078-0245-9FBD-4A7300B6C8FE}"/>
                    </a:ext>
                  </a:extLst>
                </p:cNvPr>
                <p:cNvSpPr/>
                <p:nvPr/>
              </p:nvSpPr>
              <p:spPr bwMode="auto">
                <a:xfrm>
                  <a:off x="6329363" y="4114800"/>
                  <a:ext cx="376237" cy="325438"/>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200" name="Group 154">
                  <a:extLst>
                    <a:ext uri="{FF2B5EF4-FFF2-40B4-BE49-F238E27FC236}">
                      <a16:creationId xmlns:a16="http://schemas.microsoft.com/office/drawing/2014/main" id="{8BBB2F20-6ECA-9746-9E96-E4870E17A3D5}"/>
                    </a:ext>
                  </a:extLst>
                </p:cNvPr>
                <p:cNvGrpSpPr/>
                <p:nvPr/>
              </p:nvGrpSpPr>
              <p:grpSpPr>
                <a:xfrm>
                  <a:off x="6400800" y="4191000"/>
                  <a:ext cx="228600" cy="122468"/>
                  <a:chOff x="6324600" y="3907968"/>
                  <a:chExt cx="389164" cy="122468"/>
                </a:xfrm>
              </p:grpSpPr>
              <p:sp>
                <p:nvSpPr>
                  <p:cNvPr id="201" name="Freeform 200">
                    <a:extLst>
                      <a:ext uri="{FF2B5EF4-FFF2-40B4-BE49-F238E27FC236}">
                        <a16:creationId xmlns:a16="http://schemas.microsoft.com/office/drawing/2014/main" id="{3A9469B9-6BA9-B743-96A5-59819EA9D096}"/>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2" name="Freeform 201">
                    <a:extLst>
                      <a:ext uri="{FF2B5EF4-FFF2-40B4-BE49-F238E27FC236}">
                        <a16:creationId xmlns:a16="http://schemas.microsoft.com/office/drawing/2014/main" id="{91BCA29B-46A7-AA44-BAAD-FB391B73F6F2}"/>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grpSp>
          <p:nvGrpSpPr>
            <p:cNvPr id="51" name="Group 50">
              <a:extLst>
                <a:ext uri="{FF2B5EF4-FFF2-40B4-BE49-F238E27FC236}">
                  <a16:creationId xmlns:a16="http://schemas.microsoft.com/office/drawing/2014/main" id="{FB31B4A3-FFE6-ED47-8800-5C15838CBB1B}"/>
                </a:ext>
              </a:extLst>
            </p:cNvPr>
            <p:cNvGrpSpPr/>
            <p:nvPr/>
          </p:nvGrpSpPr>
          <p:grpSpPr>
            <a:xfrm>
              <a:off x="3449425" y="2198507"/>
              <a:ext cx="565073" cy="95716"/>
              <a:chOff x="2948932" y="686733"/>
              <a:chExt cx="634275" cy="197001"/>
            </a:xfrm>
          </p:grpSpPr>
          <p:sp>
            <p:nvSpPr>
              <p:cNvPr id="193" name="Rectangle 192">
                <a:extLst>
                  <a:ext uri="{FF2B5EF4-FFF2-40B4-BE49-F238E27FC236}">
                    <a16:creationId xmlns:a16="http://schemas.microsoft.com/office/drawing/2014/main" id="{0C7E7436-843C-3B47-A113-FCB4EC1BBE52}"/>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94" name="Straight Arrow Connector 193">
                <a:extLst>
                  <a:ext uri="{FF2B5EF4-FFF2-40B4-BE49-F238E27FC236}">
                    <a16:creationId xmlns:a16="http://schemas.microsoft.com/office/drawing/2014/main" id="{DF8CA57F-77CA-0E44-89A9-60573ED50764}"/>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0A8648F-192C-764F-AB5B-4661FE62C386}"/>
                </a:ext>
              </a:extLst>
            </p:cNvPr>
            <p:cNvGrpSpPr/>
            <p:nvPr/>
          </p:nvGrpSpPr>
          <p:grpSpPr>
            <a:xfrm>
              <a:off x="6425372" y="2198507"/>
              <a:ext cx="565073" cy="95716"/>
              <a:chOff x="2948932" y="686733"/>
              <a:chExt cx="634275" cy="197001"/>
            </a:xfrm>
          </p:grpSpPr>
          <p:sp>
            <p:nvSpPr>
              <p:cNvPr id="191" name="Rectangle 190">
                <a:extLst>
                  <a:ext uri="{FF2B5EF4-FFF2-40B4-BE49-F238E27FC236}">
                    <a16:creationId xmlns:a16="http://schemas.microsoft.com/office/drawing/2014/main" id="{A129CA64-6FAF-8045-85DC-98C05D2B83DF}"/>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92" name="Straight Arrow Connector 191">
                <a:extLst>
                  <a:ext uri="{FF2B5EF4-FFF2-40B4-BE49-F238E27FC236}">
                    <a16:creationId xmlns:a16="http://schemas.microsoft.com/office/drawing/2014/main" id="{3F4577F8-F667-DC4F-9E59-ADFE16B6D99A}"/>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F02B0F09-922F-9E49-82FC-21E6F60DAA8A}"/>
                </a:ext>
              </a:extLst>
            </p:cNvPr>
            <p:cNvGrpSpPr/>
            <p:nvPr/>
          </p:nvGrpSpPr>
          <p:grpSpPr>
            <a:xfrm>
              <a:off x="3449425" y="3072435"/>
              <a:ext cx="565073" cy="95716"/>
              <a:chOff x="2948932" y="686733"/>
              <a:chExt cx="634275" cy="197001"/>
            </a:xfrm>
          </p:grpSpPr>
          <p:sp>
            <p:nvSpPr>
              <p:cNvPr id="189" name="Rectangle 188">
                <a:extLst>
                  <a:ext uri="{FF2B5EF4-FFF2-40B4-BE49-F238E27FC236}">
                    <a16:creationId xmlns:a16="http://schemas.microsoft.com/office/drawing/2014/main" id="{60D15202-B3C1-874A-A5D3-53D9EC1A69E8}"/>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90" name="Straight Arrow Connector 189">
                <a:extLst>
                  <a:ext uri="{FF2B5EF4-FFF2-40B4-BE49-F238E27FC236}">
                    <a16:creationId xmlns:a16="http://schemas.microsoft.com/office/drawing/2014/main" id="{8F8F4E22-F2F7-1C4A-8FE4-0DE2F41FA961}"/>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3670A77-CE96-0041-8EBA-CDCEDE3C8B7D}"/>
                </a:ext>
              </a:extLst>
            </p:cNvPr>
            <p:cNvGrpSpPr/>
            <p:nvPr/>
          </p:nvGrpSpPr>
          <p:grpSpPr>
            <a:xfrm>
              <a:off x="6425372" y="3072435"/>
              <a:ext cx="565073" cy="95716"/>
              <a:chOff x="2948932" y="686733"/>
              <a:chExt cx="634275" cy="197001"/>
            </a:xfrm>
          </p:grpSpPr>
          <p:sp>
            <p:nvSpPr>
              <p:cNvPr id="187" name="Rectangle 186">
                <a:extLst>
                  <a:ext uri="{FF2B5EF4-FFF2-40B4-BE49-F238E27FC236}">
                    <a16:creationId xmlns:a16="http://schemas.microsoft.com/office/drawing/2014/main" id="{371330DA-47D2-E049-9D97-2C33A62532C1}"/>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8" name="Straight Arrow Connector 187">
                <a:extLst>
                  <a:ext uri="{FF2B5EF4-FFF2-40B4-BE49-F238E27FC236}">
                    <a16:creationId xmlns:a16="http://schemas.microsoft.com/office/drawing/2014/main" id="{73B4B7AE-6961-4847-A1B6-080C36E969AC}"/>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A5B42A0-3FD7-4F42-9498-4028F0A98A2A}"/>
                </a:ext>
              </a:extLst>
            </p:cNvPr>
            <p:cNvGrpSpPr/>
            <p:nvPr/>
          </p:nvGrpSpPr>
          <p:grpSpPr>
            <a:xfrm>
              <a:off x="3428174" y="4265720"/>
              <a:ext cx="565073" cy="95716"/>
              <a:chOff x="2948932" y="686733"/>
              <a:chExt cx="634275" cy="197001"/>
            </a:xfrm>
          </p:grpSpPr>
          <p:sp>
            <p:nvSpPr>
              <p:cNvPr id="185" name="Rectangle 184">
                <a:extLst>
                  <a:ext uri="{FF2B5EF4-FFF2-40B4-BE49-F238E27FC236}">
                    <a16:creationId xmlns:a16="http://schemas.microsoft.com/office/drawing/2014/main" id="{67598676-A052-FB4D-9FA0-245F766E7E13}"/>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6" name="Straight Arrow Connector 185">
                <a:extLst>
                  <a:ext uri="{FF2B5EF4-FFF2-40B4-BE49-F238E27FC236}">
                    <a16:creationId xmlns:a16="http://schemas.microsoft.com/office/drawing/2014/main" id="{409AAF66-253B-7E4D-86E5-5AB8CE58E6F1}"/>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1DEFA0B-5E1E-1641-9729-B99C50142893}"/>
                </a:ext>
              </a:extLst>
            </p:cNvPr>
            <p:cNvGrpSpPr/>
            <p:nvPr/>
          </p:nvGrpSpPr>
          <p:grpSpPr>
            <a:xfrm>
              <a:off x="6425372" y="4265720"/>
              <a:ext cx="565073" cy="95716"/>
              <a:chOff x="2948932" y="686733"/>
              <a:chExt cx="634275" cy="197001"/>
            </a:xfrm>
          </p:grpSpPr>
          <p:sp>
            <p:nvSpPr>
              <p:cNvPr id="183" name="Rectangle 182">
                <a:extLst>
                  <a:ext uri="{FF2B5EF4-FFF2-40B4-BE49-F238E27FC236}">
                    <a16:creationId xmlns:a16="http://schemas.microsoft.com/office/drawing/2014/main" id="{928CE10B-0B4F-FC45-AD1C-3938BEF8D794}"/>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4" name="Straight Arrow Connector 183">
                <a:extLst>
                  <a:ext uri="{FF2B5EF4-FFF2-40B4-BE49-F238E27FC236}">
                    <a16:creationId xmlns:a16="http://schemas.microsoft.com/office/drawing/2014/main" id="{18B0146D-1438-D040-AE0B-3D8B99B2354E}"/>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B25C242-EEB7-BC45-BFD6-9D70515A81AE}"/>
                </a:ext>
              </a:extLst>
            </p:cNvPr>
            <p:cNvGrpSpPr/>
            <p:nvPr/>
          </p:nvGrpSpPr>
          <p:grpSpPr>
            <a:xfrm>
              <a:off x="6425372" y="5715217"/>
              <a:ext cx="565073" cy="95716"/>
              <a:chOff x="2948932" y="686733"/>
              <a:chExt cx="634275" cy="197001"/>
            </a:xfrm>
          </p:grpSpPr>
          <p:sp>
            <p:nvSpPr>
              <p:cNvPr id="181" name="Rectangle 180">
                <a:extLst>
                  <a:ext uri="{FF2B5EF4-FFF2-40B4-BE49-F238E27FC236}">
                    <a16:creationId xmlns:a16="http://schemas.microsoft.com/office/drawing/2014/main" id="{41B3D897-4F3F-C749-9CCD-52EF9C732D23}"/>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2" name="Straight Arrow Connector 181">
                <a:extLst>
                  <a:ext uri="{FF2B5EF4-FFF2-40B4-BE49-F238E27FC236}">
                    <a16:creationId xmlns:a16="http://schemas.microsoft.com/office/drawing/2014/main" id="{F338BF78-42A9-564B-9C74-BCB7B0CF5A0D}"/>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4295280F-13D4-4843-AE44-DDB5FEB31F76}"/>
                </a:ext>
              </a:extLst>
            </p:cNvPr>
            <p:cNvGrpSpPr/>
            <p:nvPr/>
          </p:nvGrpSpPr>
          <p:grpSpPr>
            <a:xfrm>
              <a:off x="3449425" y="5715217"/>
              <a:ext cx="565073" cy="95716"/>
              <a:chOff x="2948932" y="686733"/>
              <a:chExt cx="634275" cy="197001"/>
            </a:xfrm>
          </p:grpSpPr>
          <p:sp>
            <p:nvSpPr>
              <p:cNvPr id="179" name="Rectangle 178">
                <a:extLst>
                  <a:ext uri="{FF2B5EF4-FFF2-40B4-BE49-F238E27FC236}">
                    <a16:creationId xmlns:a16="http://schemas.microsoft.com/office/drawing/2014/main" id="{DF317EF1-630B-4A4A-989E-ABBA3F2E4969}"/>
                  </a:ext>
                </a:extLst>
              </p:cNvPr>
              <p:cNvSpPr/>
              <p:nvPr/>
            </p:nvSpPr>
            <p:spPr>
              <a:xfrm>
                <a:off x="2948932" y="686733"/>
                <a:ext cx="634275" cy="9571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80" name="Straight Arrow Connector 179">
                <a:extLst>
                  <a:ext uri="{FF2B5EF4-FFF2-40B4-BE49-F238E27FC236}">
                    <a16:creationId xmlns:a16="http://schemas.microsoft.com/office/drawing/2014/main" id="{F954DDBF-3066-E14E-AF98-10588D3D39C3}"/>
                  </a:ext>
                </a:extLst>
              </p:cNvPr>
              <p:cNvCxnSpPr/>
              <p:nvPr/>
            </p:nvCxnSpPr>
            <p:spPr>
              <a:xfrm>
                <a:off x="3004392" y="883734"/>
                <a:ext cx="523352"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59" name="Right Triangle 58">
              <a:extLst>
                <a:ext uri="{FF2B5EF4-FFF2-40B4-BE49-F238E27FC236}">
                  <a16:creationId xmlns:a16="http://schemas.microsoft.com/office/drawing/2014/main" id="{93D8E53B-CD7E-5B45-B6E3-FDB666E70020}"/>
                </a:ext>
              </a:extLst>
            </p:cNvPr>
            <p:cNvSpPr/>
            <p:nvPr/>
          </p:nvSpPr>
          <p:spPr>
            <a:xfrm rot="10800000">
              <a:off x="5149662" y="2081199"/>
              <a:ext cx="1113040" cy="3988078"/>
            </a:xfrm>
            <a:prstGeom prst="rtTriangl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60" name="TextBox 59">
              <a:extLst>
                <a:ext uri="{FF2B5EF4-FFF2-40B4-BE49-F238E27FC236}">
                  <a16:creationId xmlns:a16="http://schemas.microsoft.com/office/drawing/2014/main" id="{DAA6CAF7-D01B-834C-99FB-F3F9429FA181}"/>
                </a:ext>
              </a:extLst>
            </p:cNvPr>
            <p:cNvSpPr txBox="1"/>
            <p:nvPr/>
          </p:nvSpPr>
          <p:spPr>
            <a:xfrm>
              <a:off x="5132686" y="1143000"/>
              <a:ext cx="1242626" cy="701205"/>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Remission</a:t>
              </a:r>
            </a:p>
            <a:p>
              <a:pPr algn="ctr"/>
              <a:r>
                <a:rPr lang="en-US" b="1" dirty="0">
                  <a:latin typeface="Calibri Light" panose="020F0302020204030204" pitchFamily="34" charset="0"/>
                  <a:cs typeface="Calibri Light" panose="020F0302020204030204" pitchFamily="34" charset="0"/>
                </a:rPr>
                <a:t>Duration</a:t>
              </a:r>
            </a:p>
          </p:txBody>
        </p:sp>
        <p:pic>
          <p:nvPicPr>
            <p:cNvPr id="61" name="Picture 60" descr="VeryEarlyART.jpg">
              <a:extLst>
                <a:ext uri="{FF2B5EF4-FFF2-40B4-BE49-F238E27FC236}">
                  <a16:creationId xmlns:a16="http://schemas.microsoft.com/office/drawing/2014/main" id="{A8FE8EA6-2380-4440-9A5F-1B90E00721D4}"/>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9382" r="90720" b="34458"/>
            <a:stretch/>
          </p:blipFill>
          <p:spPr>
            <a:xfrm>
              <a:off x="3111156" y="2079544"/>
              <a:ext cx="315010" cy="348369"/>
            </a:xfrm>
            <a:prstGeom prst="rect">
              <a:avLst/>
            </a:prstGeom>
          </p:spPr>
        </p:pic>
        <p:sp>
          <p:nvSpPr>
            <p:cNvPr id="62" name="TextBox 61">
              <a:extLst>
                <a:ext uri="{FF2B5EF4-FFF2-40B4-BE49-F238E27FC236}">
                  <a16:creationId xmlns:a16="http://schemas.microsoft.com/office/drawing/2014/main" id="{D0E7978A-7F2B-6F4C-A944-26E9E4FA30E7}"/>
                </a:ext>
              </a:extLst>
            </p:cNvPr>
            <p:cNvSpPr txBox="1"/>
            <p:nvPr/>
          </p:nvSpPr>
          <p:spPr>
            <a:xfrm>
              <a:off x="3195313" y="2349104"/>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Minimal</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63" name="Group 62">
              <a:extLst>
                <a:ext uri="{FF2B5EF4-FFF2-40B4-BE49-F238E27FC236}">
                  <a16:creationId xmlns:a16="http://schemas.microsoft.com/office/drawing/2014/main" id="{27DC6747-8C07-E940-B79C-E3A012C6A084}"/>
                </a:ext>
              </a:extLst>
            </p:cNvPr>
            <p:cNvGrpSpPr>
              <a:grpSpLocks noChangeAspect="1"/>
            </p:cNvGrpSpPr>
            <p:nvPr/>
          </p:nvGrpSpPr>
          <p:grpSpPr>
            <a:xfrm rot="1860000">
              <a:off x="3225560" y="2609916"/>
              <a:ext cx="99739" cy="80495"/>
              <a:chOff x="6329362" y="4114791"/>
              <a:chExt cx="376237" cy="325437"/>
            </a:xfrm>
          </p:grpSpPr>
          <p:sp>
            <p:nvSpPr>
              <p:cNvPr id="175" name="Hexagon 174">
                <a:extLst>
                  <a:ext uri="{FF2B5EF4-FFF2-40B4-BE49-F238E27FC236}">
                    <a16:creationId xmlns:a16="http://schemas.microsoft.com/office/drawing/2014/main" id="{D445F06B-7402-2A4C-A311-F4A21E068080}"/>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76" name="Group 154">
                <a:extLst>
                  <a:ext uri="{FF2B5EF4-FFF2-40B4-BE49-F238E27FC236}">
                    <a16:creationId xmlns:a16="http://schemas.microsoft.com/office/drawing/2014/main" id="{CFAE1E35-A69A-C448-901F-C142A5DF65A2}"/>
                  </a:ext>
                </a:extLst>
              </p:cNvPr>
              <p:cNvGrpSpPr/>
              <p:nvPr/>
            </p:nvGrpSpPr>
            <p:grpSpPr>
              <a:xfrm>
                <a:off x="6400801" y="4191001"/>
                <a:ext cx="228600" cy="122469"/>
                <a:chOff x="6324600" y="3907968"/>
                <a:chExt cx="389164" cy="122468"/>
              </a:xfrm>
            </p:grpSpPr>
            <p:sp>
              <p:nvSpPr>
                <p:cNvPr id="177" name="Freeform 176">
                  <a:extLst>
                    <a:ext uri="{FF2B5EF4-FFF2-40B4-BE49-F238E27FC236}">
                      <a16:creationId xmlns:a16="http://schemas.microsoft.com/office/drawing/2014/main" id="{A2A44274-4582-EC43-9DC0-DD709182D2E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78" name="Freeform 177">
                  <a:extLst>
                    <a:ext uri="{FF2B5EF4-FFF2-40B4-BE49-F238E27FC236}">
                      <a16:creationId xmlns:a16="http://schemas.microsoft.com/office/drawing/2014/main" id="{1EBE2C90-0030-1342-B11E-65EDC22BC8E0}"/>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cxnSp>
          <p:nvCxnSpPr>
            <p:cNvPr id="64" name="Straight Arrow Connector 63">
              <a:extLst>
                <a:ext uri="{FF2B5EF4-FFF2-40B4-BE49-F238E27FC236}">
                  <a16:creationId xmlns:a16="http://schemas.microsoft.com/office/drawing/2014/main" id="{F9FF76D4-1B7C-5546-A0CA-1A2F5F451DA3}"/>
                </a:ext>
              </a:extLst>
            </p:cNvPr>
            <p:cNvCxnSpPr/>
            <p:nvPr/>
          </p:nvCxnSpPr>
          <p:spPr>
            <a:xfrm rot="18971655">
              <a:off x="3799223" y="2528556"/>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65" name="Picture 64" descr="EarlyART.jpg">
              <a:extLst>
                <a:ext uri="{FF2B5EF4-FFF2-40B4-BE49-F238E27FC236}">
                  <a16:creationId xmlns:a16="http://schemas.microsoft.com/office/drawing/2014/main" id="{1B983EF7-ECA8-B64A-BA57-DEAB5CF502B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8810" r="90584" b="44059"/>
            <a:stretch/>
          </p:blipFill>
          <p:spPr>
            <a:xfrm>
              <a:off x="3104056" y="2961002"/>
              <a:ext cx="329212" cy="318579"/>
            </a:xfrm>
            <a:prstGeom prst="rect">
              <a:avLst/>
            </a:prstGeom>
          </p:spPr>
        </p:pic>
        <p:sp>
          <p:nvSpPr>
            <p:cNvPr id="66" name="TextBox 65">
              <a:extLst>
                <a:ext uri="{FF2B5EF4-FFF2-40B4-BE49-F238E27FC236}">
                  <a16:creationId xmlns:a16="http://schemas.microsoft.com/office/drawing/2014/main" id="{FF60300A-B503-7240-9DF4-F936C124F2DE}"/>
                </a:ext>
              </a:extLst>
            </p:cNvPr>
            <p:cNvSpPr txBox="1"/>
            <p:nvPr/>
          </p:nvSpPr>
          <p:spPr>
            <a:xfrm>
              <a:off x="3232429" y="3183926"/>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Limited</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67" name="Group 66">
              <a:extLst>
                <a:ext uri="{FF2B5EF4-FFF2-40B4-BE49-F238E27FC236}">
                  <a16:creationId xmlns:a16="http://schemas.microsoft.com/office/drawing/2014/main" id="{E234B1BD-576E-2343-956E-C766700AC56D}"/>
                </a:ext>
              </a:extLst>
            </p:cNvPr>
            <p:cNvGrpSpPr/>
            <p:nvPr/>
          </p:nvGrpSpPr>
          <p:grpSpPr>
            <a:xfrm>
              <a:off x="3869424" y="3252012"/>
              <a:ext cx="389077" cy="349342"/>
              <a:chOff x="7945272" y="1941935"/>
              <a:chExt cx="436734" cy="420275"/>
            </a:xfrm>
          </p:grpSpPr>
          <p:pic>
            <p:nvPicPr>
              <p:cNvPr id="172" name="Picture 171" descr="EarlyART.jpg">
                <a:extLst>
                  <a:ext uri="{FF2B5EF4-FFF2-40B4-BE49-F238E27FC236}">
                    <a16:creationId xmlns:a16="http://schemas.microsoft.com/office/drawing/2014/main" id="{E5C4E744-6BFA-C643-82BA-CB18C8C733C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8452" t="45597" r="71840" b="17491"/>
              <a:stretch/>
            </p:blipFill>
            <p:spPr>
              <a:xfrm>
                <a:off x="8001008" y="1981208"/>
                <a:ext cx="380998" cy="381002"/>
              </a:xfrm>
              <a:prstGeom prst="rect">
                <a:avLst/>
              </a:prstGeom>
            </p:spPr>
          </p:pic>
          <p:sp>
            <p:nvSpPr>
              <p:cNvPr id="173" name="Rectangle 172">
                <a:extLst>
                  <a:ext uri="{FF2B5EF4-FFF2-40B4-BE49-F238E27FC236}">
                    <a16:creationId xmlns:a16="http://schemas.microsoft.com/office/drawing/2014/main" id="{2E6FBC54-7C48-D04D-9803-E0DE2F3A1F17}"/>
                  </a:ext>
                </a:extLst>
              </p:cNvPr>
              <p:cNvSpPr/>
              <p:nvPr/>
            </p:nvSpPr>
            <p:spPr>
              <a:xfrm rot="18642722">
                <a:off x="7952120" y="2018136"/>
                <a:ext cx="22860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74" name="Rectangle 173">
                <a:extLst>
                  <a:ext uri="{FF2B5EF4-FFF2-40B4-BE49-F238E27FC236}">
                    <a16:creationId xmlns:a16="http://schemas.microsoft.com/office/drawing/2014/main" id="{11BD7C4C-16B8-4B45-9F46-FAB6704EF412}"/>
                  </a:ext>
                </a:extLst>
              </p:cNvPr>
              <p:cNvSpPr/>
              <p:nvPr/>
            </p:nvSpPr>
            <p:spPr>
              <a:xfrm>
                <a:off x="7945272" y="2230272"/>
                <a:ext cx="76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cxnSp>
          <p:nvCxnSpPr>
            <p:cNvPr id="68" name="Straight Arrow Connector 67">
              <a:extLst>
                <a:ext uri="{FF2B5EF4-FFF2-40B4-BE49-F238E27FC236}">
                  <a16:creationId xmlns:a16="http://schemas.microsoft.com/office/drawing/2014/main" id="{6A530333-1F7F-E348-920E-F31CAC151F42}"/>
                </a:ext>
              </a:extLst>
            </p:cNvPr>
            <p:cNvCxnSpPr/>
            <p:nvPr/>
          </p:nvCxnSpPr>
          <p:spPr>
            <a:xfrm rot="18971655">
              <a:off x="3828404" y="3347021"/>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A49B3BB7-6E2C-9540-967B-43CF06783A50}"/>
                </a:ext>
              </a:extLst>
            </p:cNvPr>
            <p:cNvGrpSpPr>
              <a:grpSpLocks noChangeAspect="1"/>
            </p:cNvGrpSpPr>
            <p:nvPr/>
          </p:nvGrpSpPr>
          <p:grpSpPr>
            <a:xfrm rot="1860000">
              <a:off x="3169524" y="3420804"/>
              <a:ext cx="99739" cy="80495"/>
              <a:chOff x="6329362" y="4114791"/>
              <a:chExt cx="376237" cy="325437"/>
            </a:xfrm>
          </p:grpSpPr>
          <p:sp>
            <p:nvSpPr>
              <p:cNvPr id="168" name="Hexagon 167">
                <a:extLst>
                  <a:ext uri="{FF2B5EF4-FFF2-40B4-BE49-F238E27FC236}">
                    <a16:creationId xmlns:a16="http://schemas.microsoft.com/office/drawing/2014/main" id="{48D6249F-917D-DE42-B7F7-B3E8AB860F57}"/>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69" name="Group 154">
                <a:extLst>
                  <a:ext uri="{FF2B5EF4-FFF2-40B4-BE49-F238E27FC236}">
                    <a16:creationId xmlns:a16="http://schemas.microsoft.com/office/drawing/2014/main" id="{BD767E6E-2924-E545-A6F7-E4777DF07277}"/>
                  </a:ext>
                </a:extLst>
              </p:cNvPr>
              <p:cNvGrpSpPr/>
              <p:nvPr/>
            </p:nvGrpSpPr>
            <p:grpSpPr>
              <a:xfrm>
                <a:off x="6400801" y="4191001"/>
                <a:ext cx="228600" cy="122469"/>
                <a:chOff x="6324600" y="3907968"/>
                <a:chExt cx="389164" cy="122468"/>
              </a:xfrm>
            </p:grpSpPr>
            <p:sp>
              <p:nvSpPr>
                <p:cNvPr id="170" name="Freeform 169">
                  <a:extLst>
                    <a:ext uri="{FF2B5EF4-FFF2-40B4-BE49-F238E27FC236}">
                      <a16:creationId xmlns:a16="http://schemas.microsoft.com/office/drawing/2014/main" id="{36B2904B-439B-E64E-BCC6-ACF91712613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71" name="Freeform 170">
                  <a:extLst>
                    <a:ext uri="{FF2B5EF4-FFF2-40B4-BE49-F238E27FC236}">
                      <a16:creationId xmlns:a16="http://schemas.microsoft.com/office/drawing/2014/main" id="{7FD78B23-01D8-B54E-ADB0-8FE17D777677}"/>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0" name="Group 69">
              <a:extLst>
                <a:ext uri="{FF2B5EF4-FFF2-40B4-BE49-F238E27FC236}">
                  <a16:creationId xmlns:a16="http://schemas.microsoft.com/office/drawing/2014/main" id="{18D12BCB-EAB1-BE41-A47A-80DF701057FB}"/>
                </a:ext>
              </a:extLst>
            </p:cNvPr>
            <p:cNvGrpSpPr>
              <a:grpSpLocks noChangeAspect="1"/>
            </p:cNvGrpSpPr>
            <p:nvPr/>
          </p:nvGrpSpPr>
          <p:grpSpPr>
            <a:xfrm rot="1860000">
              <a:off x="3363352" y="3474788"/>
              <a:ext cx="99739" cy="80495"/>
              <a:chOff x="6329362" y="4114791"/>
              <a:chExt cx="376237" cy="325437"/>
            </a:xfrm>
          </p:grpSpPr>
          <p:sp>
            <p:nvSpPr>
              <p:cNvPr id="164" name="Hexagon 163">
                <a:extLst>
                  <a:ext uri="{FF2B5EF4-FFF2-40B4-BE49-F238E27FC236}">
                    <a16:creationId xmlns:a16="http://schemas.microsoft.com/office/drawing/2014/main" id="{8367207F-865E-C94C-B749-7328914585C8}"/>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65" name="Group 154">
                <a:extLst>
                  <a:ext uri="{FF2B5EF4-FFF2-40B4-BE49-F238E27FC236}">
                    <a16:creationId xmlns:a16="http://schemas.microsoft.com/office/drawing/2014/main" id="{9D7E209B-24EB-B44A-B042-35C458BD1606}"/>
                  </a:ext>
                </a:extLst>
              </p:cNvPr>
              <p:cNvGrpSpPr/>
              <p:nvPr/>
            </p:nvGrpSpPr>
            <p:grpSpPr>
              <a:xfrm>
                <a:off x="6400801" y="4191001"/>
                <a:ext cx="228600" cy="122469"/>
                <a:chOff x="6324600" y="3907968"/>
                <a:chExt cx="389164" cy="122468"/>
              </a:xfrm>
            </p:grpSpPr>
            <p:sp>
              <p:nvSpPr>
                <p:cNvPr id="166" name="Freeform 165">
                  <a:extLst>
                    <a:ext uri="{FF2B5EF4-FFF2-40B4-BE49-F238E27FC236}">
                      <a16:creationId xmlns:a16="http://schemas.microsoft.com/office/drawing/2014/main" id="{9282EAB4-B448-4441-B114-1446A32665DF}"/>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67" name="Freeform 166">
                  <a:extLst>
                    <a:ext uri="{FF2B5EF4-FFF2-40B4-BE49-F238E27FC236}">
                      <a16:creationId xmlns:a16="http://schemas.microsoft.com/office/drawing/2014/main" id="{3514692E-3DC1-3641-A097-93B8D92DBA30}"/>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1" name="Group 70">
              <a:extLst>
                <a:ext uri="{FF2B5EF4-FFF2-40B4-BE49-F238E27FC236}">
                  <a16:creationId xmlns:a16="http://schemas.microsoft.com/office/drawing/2014/main" id="{A7686EE1-C065-5B49-B657-FACC79A275BB}"/>
                </a:ext>
              </a:extLst>
            </p:cNvPr>
            <p:cNvGrpSpPr>
              <a:grpSpLocks noChangeAspect="1"/>
            </p:cNvGrpSpPr>
            <p:nvPr/>
          </p:nvGrpSpPr>
          <p:grpSpPr>
            <a:xfrm rot="1860000">
              <a:off x="3137806" y="3296537"/>
              <a:ext cx="99739" cy="80495"/>
              <a:chOff x="6329362" y="4114791"/>
              <a:chExt cx="376237" cy="325437"/>
            </a:xfrm>
          </p:grpSpPr>
          <p:sp>
            <p:nvSpPr>
              <p:cNvPr id="160" name="Hexagon 159">
                <a:extLst>
                  <a:ext uri="{FF2B5EF4-FFF2-40B4-BE49-F238E27FC236}">
                    <a16:creationId xmlns:a16="http://schemas.microsoft.com/office/drawing/2014/main" id="{297D135A-1D7C-0A43-A362-D4CB42C7F2A6}"/>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61" name="Group 154">
                <a:extLst>
                  <a:ext uri="{FF2B5EF4-FFF2-40B4-BE49-F238E27FC236}">
                    <a16:creationId xmlns:a16="http://schemas.microsoft.com/office/drawing/2014/main" id="{818DE93E-EB89-7647-89BE-5E8CB6CD4EE7}"/>
                  </a:ext>
                </a:extLst>
              </p:cNvPr>
              <p:cNvGrpSpPr/>
              <p:nvPr/>
            </p:nvGrpSpPr>
            <p:grpSpPr>
              <a:xfrm>
                <a:off x="6400801" y="4191001"/>
                <a:ext cx="228600" cy="122469"/>
                <a:chOff x="6324600" y="3907968"/>
                <a:chExt cx="389164" cy="122468"/>
              </a:xfrm>
            </p:grpSpPr>
            <p:sp>
              <p:nvSpPr>
                <p:cNvPr id="162" name="Freeform 161">
                  <a:extLst>
                    <a:ext uri="{FF2B5EF4-FFF2-40B4-BE49-F238E27FC236}">
                      <a16:creationId xmlns:a16="http://schemas.microsoft.com/office/drawing/2014/main" id="{D03357EC-3174-7D4D-A0E9-091BF2975F84}"/>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63" name="Freeform 162">
                  <a:extLst>
                    <a:ext uri="{FF2B5EF4-FFF2-40B4-BE49-F238E27FC236}">
                      <a16:creationId xmlns:a16="http://schemas.microsoft.com/office/drawing/2014/main" id="{106E0505-AE72-E94A-BC80-BB1CFA4CFBE8}"/>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72" name="Picture 71" descr="LateART.jpg">
              <a:extLst>
                <a:ext uri="{FF2B5EF4-FFF2-40B4-BE49-F238E27FC236}">
                  <a16:creationId xmlns:a16="http://schemas.microsoft.com/office/drawing/2014/main" id="{1F912A63-C4FE-E645-80CB-E2CF434BFAF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9216" r="90933" b="42492"/>
            <a:stretch/>
          </p:blipFill>
          <p:spPr>
            <a:xfrm>
              <a:off x="3110159" y="4142992"/>
              <a:ext cx="317005" cy="339979"/>
            </a:xfrm>
            <a:prstGeom prst="rect">
              <a:avLst/>
            </a:prstGeom>
          </p:spPr>
        </p:pic>
        <p:sp>
          <p:nvSpPr>
            <p:cNvPr id="73" name="TextBox 72">
              <a:extLst>
                <a:ext uri="{FF2B5EF4-FFF2-40B4-BE49-F238E27FC236}">
                  <a16:creationId xmlns:a16="http://schemas.microsoft.com/office/drawing/2014/main" id="{EF30D14B-41CC-EB4D-92C0-1750F9F41660}"/>
                </a:ext>
              </a:extLst>
            </p:cNvPr>
            <p:cNvSpPr txBox="1"/>
            <p:nvPr/>
          </p:nvSpPr>
          <p:spPr>
            <a:xfrm>
              <a:off x="3232429" y="4441913"/>
              <a:ext cx="79460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Arrested</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74" name="Group 73">
              <a:extLst>
                <a:ext uri="{FF2B5EF4-FFF2-40B4-BE49-F238E27FC236}">
                  <a16:creationId xmlns:a16="http://schemas.microsoft.com/office/drawing/2014/main" id="{1D93503D-880F-B348-AAC8-6623F3A465A1}"/>
                </a:ext>
              </a:extLst>
            </p:cNvPr>
            <p:cNvGrpSpPr>
              <a:grpSpLocks noChangeAspect="1"/>
            </p:cNvGrpSpPr>
            <p:nvPr/>
          </p:nvGrpSpPr>
          <p:grpSpPr>
            <a:xfrm rot="1860000">
              <a:off x="3158290" y="4640002"/>
              <a:ext cx="99739" cy="80495"/>
              <a:chOff x="6329362" y="4114791"/>
              <a:chExt cx="376237" cy="325437"/>
            </a:xfrm>
          </p:grpSpPr>
          <p:sp>
            <p:nvSpPr>
              <p:cNvPr id="156" name="Hexagon 155">
                <a:extLst>
                  <a:ext uri="{FF2B5EF4-FFF2-40B4-BE49-F238E27FC236}">
                    <a16:creationId xmlns:a16="http://schemas.microsoft.com/office/drawing/2014/main" id="{9AE597A2-1638-BD4D-8E03-E485651390A7}"/>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57" name="Group 156">
                <a:extLst>
                  <a:ext uri="{FF2B5EF4-FFF2-40B4-BE49-F238E27FC236}">
                    <a16:creationId xmlns:a16="http://schemas.microsoft.com/office/drawing/2014/main" id="{AF580CAC-8DF9-5046-BF2B-4C3B58CC3BA8}"/>
                  </a:ext>
                </a:extLst>
              </p:cNvPr>
              <p:cNvGrpSpPr/>
              <p:nvPr/>
            </p:nvGrpSpPr>
            <p:grpSpPr>
              <a:xfrm>
                <a:off x="6400801" y="4191001"/>
                <a:ext cx="228600" cy="122469"/>
                <a:chOff x="6324600" y="3907968"/>
                <a:chExt cx="389164" cy="122468"/>
              </a:xfrm>
            </p:grpSpPr>
            <p:sp>
              <p:nvSpPr>
                <p:cNvPr id="158" name="Freeform 157">
                  <a:extLst>
                    <a:ext uri="{FF2B5EF4-FFF2-40B4-BE49-F238E27FC236}">
                      <a16:creationId xmlns:a16="http://schemas.microsoft.com/office/drawing/2014/main" id="{E40DFE81-B7F9-4B4C-934A-0173AEEE7FDD}"/>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59" name="Freeform 158">
                  <a:extLst>
                    <a:ext uri="{FF2B5EF4-FFF2-40B4-BE49-F238E27FC236}">
                      <a16:creationId xmlns:a16="http://schemas.microsoft.com/office/drawing/2014/main" id="{1EB24E05-73C8-0B4A-841C-0D582DDC19AD}"/>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5" name="Group 74">
              <a:extLst>
                <a:ext uri="{FF2B5EF4-FFF2-40B4-BE49-F238E27FC236}">
                  <a16:creationId xmlns:a16="http://schemas.microsoft.com/office/drawing/2014/main" id="{CF7BF815-3D52-B04C-9535-2674D8C6F55B}"/>
                </a:ext>
              </a:extLst>
            </p:cNvPr>
            <p:cNvGrpSpPr>
              <a:grpSpLocks noChangeAspect="1"/>
            </p:cNvGrpSpPr>
            <p:nvPr/>
          </p:nvGrpSpPr>
          <p:grpSpPr>
            <a:xfrm rot="1860000">
              <a:off x="3352118" y="4693987"/>
              <a:ext cx="99739" cy="80495"/>
              <a:chOff x="6329362" y="4114791"/>
              <a:chExt cx="376237" cy="325437"/>
            </a:xfrm>
          </p:grpSpPr>
          <p:sp>
            <p:nvSpPr>
              <p:cNvPr id="152" name="Hexagon 151">
                <a:extLst>
                  <a:ext uri="{FF2B5EF4-FFF2-40B4-BE49-F238E27FC236}">
                    <a16:creationId xmlns:a16="http://schemas.microsoft.com/office/drawing/2014/main" id="{13C4DFC6-3BBF-1244-99D2-F05D5EDDAA0B}"/>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53" name="Group 154">
                <a:extLst>
                  <a:ext uri="{FF2B5EF4-FFF2-40B4-BE49-F238E27FC236}">
                    <a16:creationId xmlns:a16="http://schemas.microsoft.com/office/drawing/2014/main" id="{BA9FDB9A-C8DC-544E-940A-9391757B2D66}"/>
                  </a:ext>
                </a:extLst>
              </p:cNvPr>
              <p:cNvGrpSpPr/>
              <p:nvPr/>
            </p:nvGrpSpPr>
            <p:grpSpPr>
              <a:xfrm>
                <a:off x="6400801" y="4191001"/>
                <a:ext cx="228600" cy="122469"/>
                <a:chOff x="6324600" y="3907968"/>
                <a:chExt cx="389164" cy="122468"/>
              </a:xfrm>
            </p:grpSpPr>
            <p:sp>
              <p:nvSpPr>
                <p:cNvPr id="154" name="Freeform 153">
                  <a:extLst>
                    <a:ext uri="{FF2B5EF4-FFF2-40B4-BE49-F238E27FC236}">
                      <a16:creationId xmlns:a16="http://schemas.microsoft.com/office/drawing/2014/main" id="{64131C4D-A54F-CD43-B1A0-F67CEE0C575D}"/>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55" name="Freeform 154">
                  <a:extLst>
                    <a:ext uri="{FF2B5EF4-FFF2-40B4-BE49-F238E27FC236}">
                      <a16:creationId xmlns:a16="http://schemas.microsoft.com/office/drawing/2014/main" id="{2E4A0BAA-BAB1-0946-A1AB-B0FF5471BB33}"/>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6" name="Group 75">
              <a:extLst>
                <a:ext uri="{FF2B5EF4-FFF2-40B4-BE49-F238E27FC236}">
                  <a16:creationId xmlns:a16="http://schemas.microsoft.com/office/drawing/2014/main" id="{E692A7E3-26B2-7B49-81CE-FF205CD3EF40}"/>
                </a:ext>
              </a:extLst>
            </p:cNvPr>
            <p:cNvGrpSpPr>
              <a:grpSpLocks noChangeAspect="1"/>
            </p:cNvGrpSpPr>
            <p:nvPr/>
          </p:nvGrpSpPr>
          <p:grpSpPr>
            <a:xfrm rot="1860000">
              <a:off x="3126572" y="4515737"/>
              <a:ext cx="99739" cy="80495"/>
              <a:chOff x="6329362" y="4114791"/>
              <a:chExt cx="376237" cy="325437"/>
            </a:xfrm>
          </p:grpSpPr>
          <p:sp>
            <p:nvSpPr>
              <p:cNvPr id="148" name="Hexagon 147">
                <a:extLst>
                  <a:ext uri="{FF2B5EF4-FFF2-40B4-BE49-F238E27FC236}">
                    <a16:creationId xmlns:a16="http://schemas.microsoft.com/office/drawing/2014/main" id="{8334224D-5B06-2445-94ED-A47470275797}"/>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49" name="Group 154">
                <a:extLst>
                  <a:ext uri="{FF2B5EF4-FFF2-40B4-BE49-F238E27FC236}">
                    <a16:creationId xmlns:a16="http://schemas.microsoft.com/office/drawing/2014/main" id="{10D66429-3035-F449-AB14-5499ED588B15}"/>
                  </a:ext>
                </a:extLst>
              </p:cNvPr>
              <p:cNvGrpSpPr/>
              <p:nvPr/>
            </p:nvGrpSpPr>
            <p:grpSpPr>
              <a:xfrm>
                <a:off x="6400801" y="4191001"/>
                <a:ext cx="228600" cy="122469"/>
                <a:chOff x="6324600" y="3907968"/>
                <a:chExt cx="389164" cy="122468"/>
              </a:xfrm>
            </p:grpSpPr>
            <p:sp>
              <p:nvSpPr>
                <p:cNvPr id="150" name="Freeform 149">
                  <a:extLst>
                    <a:ext uri="{FF2B5EF4-FFF2-40B4-BE49-F238E27FC236}">
                      <a16:creationId xmlns:a16="http://schemas.microsoft.com/office/drawing/2014/main" id="{796EF4F2-3929-AB43-83C7-0589EB03BDCD}"/>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51" name="Freeform 150">
                  <a:extLst>
                    <a:ext uri="{FF2B5EF4-FFF2-40B4-BE49-F238E27FC236}">
                      <a16:creationId xmlns:a16="http://schemas.microsoft.com/office/drawing/2014/main" id="{60AB32BF-6F5C-0C40-9E90-55EA0E41D64A}"/>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7" name="Group 76">
              <a:extLst>
                <a:ext uri="{FF2B5EF4-FFF2-40B4-BE49-F238E27FC236}">
                  <a16:creationId xmlns:a16="http://schemas.microsoft.com/office/drawing/2014/main" id="{AF21D7B3-5383-8847-9937-B1DEA274A1EC}"/>
                </a:ext>
              </a:extLst>
            </p:cNvPr>
            <p:cNvGrpSpPr>
              <a:grpSpLocks noChangeAspect="1"/>
            </p:cNvGrpSpPr>
            <p:nvPr/>
          </p:nvGrpSpPr>
          <p:grpSpPr>
            <a:xfrm rot="1860000">
              <a:off x="3245192" y="4741214"/>
              <a:ext cx="99739" cy="80495"/>
              <a:chOff x="6329362" y="4114791"/>
              <a:chExt cx="376237" cy="325437"/>
            </a:xfrm>
          </p:grpSpPr>
          <p:sp>
            <p:nvSpPr>
              <p:cNvPr id="144" name="Hexagon 143">
                <a:extLst>
                  <a:ext uri="{FF2B5EF4-FFF2-40B4-BE49-F238E27FC236}">
                    <a16:creationId xmlns:a16="http://schemas.microsoft.com/office/drawing/2014/main" id="{75E703A7-D376-B945-B3AE-2C34FC75404C}"/>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45" name="Group 154">
                <a:extLst>
                  <a:ext uri="{FF2B5EF4-FFF2-40B4-BE49-F238E27FC236}">
                    <a16:creationId xmlns:a16="http://schemas.microsoft.com/office/drawing/2014/main" id="{F78A364D-D0C4-0F4F-9860-D3FBA1818D68}"/>
                  </a:ext>
                </a:extLst>
              </p:cNvPr>
              <p:cNvGrpSpPr/>
              <p:nvPr/>
            </p:nvGrpSpPr>
            <p:grpSpPr>
              <a:xfrm>
                <a:off x="6400801" y="4191001"/>
                <a:ext cx="228600" cy="122469"/>
                <a:chOff x="6324600" y="3907968"/>
                <a:chExt cx="389164" cy="122468"/>
              </a:xfrm>
            </p:grpSpPr>
            <p:sp>
              <p:nvSpPr>
                <p:cNvPr id="146" name="Freeform 145">
                  <a:extLst>
                    <a:ext uri="{FF2B5EF4-FFF2-40B4-BE49-F238E27FC236}">
                      <a16:creationId xmlns:a16="http://schemas.microsoft.com/office/drawing/2014/main" id="{2CA083D8-A7BD-5646-929C-EFC03712E039}"/>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47" name="Freeform 146">
                  <a:extLst>
                    <a:ext uri="{FF2B5EF4-FFF2-40B4-BE49-F238E27FC236}">
                      <a16:creationId xmlns:a16="http://schemas.microsoft.com/office/drawing/2014/main" id="{E958B329-8710-CD48-AAAB-4DB584957DC2}"/>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78" name="Group 77">
              <a:extLst>
                <a:ext uri="{FF2B5EF4-FFF2-40B4-BE49-F238E27FC236}">
                  <a16:creationId xmlns:a16="http://schemas.microsoft.com/office/drawing/2014/main" id="{AB7F024E-B46D-444F-840E-B2710A5D7CD4}"/>
                </a:ext>
              </a:extLst>
            </p:cNvPr>
            <p:cNvGrpSpPr>
              <a:grpSpLocks noChangeAspect="1"/>
            </p:cNvGrpSpPr>
            <p:nvPr/>
          </p:nvGrpSpPr>
          <p:grpSpPr>
            <a:xfrm rot="1860000">
              <a:off x="3061606" y="4719861"/>
              <a:ext cx="99739" cy="80495"/>
              <a:chOff x="6329362" y="4114791"/>
              <a:chExt cx="376237" cy="325437"/>
            </a:xfrm>
          </p:grpSpPr>
          <p:sp>
            <p:nvSpPr>
              <p:cNvPr id="140" name="Hexagon 139">
                <a:extLst>
                  <a:ext uri="{FF2B5EF4-FFF2-40B4-BE49-F238E27FC236}">
                    <a16:creationId xmlns:a16="http://schemas.microsoft.com/office/drawing/2014/main" id="{699B29D3-B088-E847-BDF8-D91675D4DFB0}"/>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41" name="Group 154">
                <a:extLst>
                  <a:ext uri="{FF2B5EF4-FFF2-40B4-BE49-F238E27FC236}">
                    <a16:creationId xmlns:a16="http://schemas.microsoft.com/office/drawing/2014/main" id="{33818804-297F-3747-9575-A2F686EFA70F}"/>
                  </a:ext>
                </a:extLst>
              </p:cNvPr>
              <p:cNvGrpSpPr/>
              <p:nvPr/>
            </p:nvGrpSpPr>
            <p:grpSpPr>
              <a:xfrm>
                <a:off x="6400801" y="4191001"/>
                <a:ext cx="228600" cy="122469"/>
                <a:chOff x="6324600" y="3907968"/>
                <a:chExt cx="389164" cy="122468"/>
              </a:xfrm>
            </p:grpSpPr>
            <p:sp>
              <p:nvSpPr>
                <p:cNvPr id="142" name="Freeform 141">
                  <a:extLst>
                    <a:ext uri="{FF2B5EF4-FFF2-40B4-BE49-F238E27FC236}">
                      <a16:creationId xmlns:a16="http://schemas.microsoft.com/office/drawing/2014/main" id="{4AC47A3E-7A2B-E046-95E5-3C1AE0AF8AA7}"/>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43" name="Freeform 142">
                  <a:extLst>
                    <a:ext uri="{FF2B5EF4-FFF2-40B4-BE49-F238E27FC236}">
                      <a16:creationId xmlns:a16="http://schemas.microsoft.com/office/drawing/2014/main" id="{82C44487-9CD8-984E-A11A-1FE9ED38B19F}"/>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pic>
          <p:nvPicPr>
            <p:cNvPr id="79" name="Picture 78" descr="NoART.jpg">
              <a:extLst>
                <a:ext uri="{FF2B5EF4-FFF2-40B4-BE49-F238E27FC236}">
                  <a16:creationId xmlns:a16="http://schemas.microsoft.com/office/drawing/2014/main" id="{132762BB-E8F0-984D-B61F-796F72A5391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443" t="20322" r="90921" b="42179"/>
            <a:stretch/>
          </p:blipFill>
          <p:spPr>
            <a:xfrm>
              <a:off x="3102197" y="5610099"/>
              <a:ext cx="332928" cy="316189"/>
            </a:xfrm>
            <a:prstGeom prst="rect">
              <a:avLst/>
            </a:prstGeom>
          </p:spPr>
        </p:pic>
        <p:sp>
          <p:nvSpPr>
            <p:cNvPr id="80" name="TextBox 79">
              <a:extLst>
                <a:ext uri="{FF2B5EF4-FFF2-40B4-BE49-F238E27FC236}">
                  <a16:creationId xmlns:a16="http://schemas.microsoft.com/office/drawing/2014/main" id="{BEC75AF0-F2A2-8F41-9C98-F9B61E929DBF}"/>
                </a:ext>
              </a:extLst>
            </p:cNvPr>
            <p:cNvSpPr txBox="1"/>
            <p:nvPr/>
          </p:nvSpPr>
          <p:spPr>
            <a:xfrm>
              <a:off x="3147721" y="5952342"/>
              <a:ext cx="809042" cy="651118"/>
            </a:xfrm>
            <a:prstGeom prst="rect">
              <a:avLst/>
            </a:prstGeom>
            <a:noFill/>
          </p:spPr>
          <p:txBody>
            <a:bodyPr wrap="none" rtlCol="0">
              <a:spAutoFit/>
            </a:bodyPr>
            <a:lstStyle/>
            <a:p>
              <a:pPr algn="ctr"/>
              <a:r>
                <a:rPr lang="en-US" sz="1100" dirty="0">
                  <a:latin typeface="Calibri Light" panose="020F0302020204030204" pitchFamily="34" charset="0"/>
                  <a:cs typeface="Calibri Light" panose="020F0302020204030204" pitchFamily="34" charset="0"/>
                </a:rPr>
                <a:t>Extensive</a:t>
              </a:r>
            </a:p>
            <a:p>
              <a:pPr algn="ctr"/>
              <a:r>
                <a:rPr lang="en-US" sz="1100" dirty="0">
                  <a:latin typeface="Calibri Light" panose="020F0302020204030204" pitchFamily="34" charset="0"/>
                  <a:cs typeface="Calibri Light" panose="020F0302020204030204" pitchFamily="34" charset="0"/>
                </a:rPr>
                <a:t>HIV </a:t>
              </a:r>
            </a:p>
            <a:p>
              <a:pPr algn="ctr"/>
              <a:r>
                <a:rPr lang="en-US" sz="1100" dirty="0">
                  <a:latin typeface="Calibri Light" panose="020F0302020204030204" pitchFamily="34" charset="0"/>
                  <a:cs typeface="Calibri Light" panose="020F0302020204030204" pitchFamily="34" charset="0"/>
                </a:rPr>
                <a:t>Exposure</a:t>
              </a:r>
            </a:p>
          </p:txBody>
        </p:sp>
        <p:grpSp>
          <p:nvGrpSpPr>
            <p:cNvPr id="81" name="Group 80">
              <a:extLst>
                <a:ext uri="{FF2B5EF4-FFF2-40B4-BE49-F238E27FC236}">
                  <a16:creationId xmlns:a16="http://schemas.microsoft.com/office/drawing/2014/main" id="{EBB7FE10-15C1-9945-B56E-C929F072FD30}"/>
                </a:ext>
              </a:extLst>
            </p:cNvPr>
            <p:cNvGrpSpPr>
              <a:grpSpLocks noChangeAspect="1"/>
            </p:cNvGrpSpPr>
            <p:nvPr/>
          </p:nvGrpSpPr>
          <p:grpSpPr>
            <a:xfrm rot="1860000">
              <a:off x="3172897" y="6279482"/>
              <a:ext cx="99739" cy="80495"/>
              <a:chOff x="6329362" y="4114791"/>
              <a:chExt cx="376237" cy="325437"/>
            </a:xfrm>
          </p:grpSpPr>
          <p:sp>
            <p:nvSpPr>
              <p:cNvPr id="136" name="Hexagon 135">
                <a:extLst>
                  <a:ext uri="{FF2B5EF4-FFF2-40B4-BE49-F238E27FC236}">
                    <a16:creationId xmlns:a16="http://schemas.microsoft.com/office/drawing/2014/main" id="{0196DCC3-EC45-3949-B875-D3F93FAAA258}"/>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37" name="Group 154">
                <a:extLst>
                  <a:ext uri="{FF2B5EF4-FFF2-40B4-BE49-F238E27FC236}">
                    <a16:creationId xmlns:a16="http://schemas.microsoft.com/office/drawing/2014/main" id="{B2285C58-3050-0246-A325-D3CC992CFA98}"/>
                  </a:ext>
                </a:extLst>
              </p:cNvPr>
              <p:cNvGrpSpPr/>
              <p:nvPr/>
            </p:nvGrpSpPr>
            <p:grpSpPr>
              <a:xfrm>
                <a:off x="6400801" y="4191001"/>
                <a:ext cx="228600" cy="122469"/>
                <a:chOff x="6324600" y="3907968"/>
                <a:chExt cx="389164" cy="122468"/>
              </a:xfrm>
            </p:grpSpPr>
            <p:sp>
              <p:nvSpPr>
                <p:cNvPr id="138" name="Freeform 137">
                  <a:extLst>
                    <a:ext uri="{FF2B5EF4-FFF2-40B4-BE49-F238E27FC236}">
                      <a16:creationId xmlns:a16="http://schemas.microsoft.com/office/drawing/2014/main" id="{46FF072C-5BA0-9444-BBCB-BC50F7F2791D}"/>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39" name="Freeform 138">
                  <a:extLst>
                    <a:ext uri="{FF2B5EF4-FFF2-40B4-BE49-F238E27FC236}">
                      <a16:creationId xmlns:a16="http://schemas.microsoft.com/office/drawing/2014/main" id="{F721A989-3CF5-894F-829C-BAB4D8FADC44}"/>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2" name="Group 81">
              <a:extLst>
                <a:ext uri="{FF2B5EF4-FFF2-40B4-BE49-F238E27FC236}">
                  <a16:creationId xmlns:a16="http://schemas.microsoft.com/office/drawing/2014/main" id="{CE759F95-EE07-6B4E-B4FE-102F6FB5E926}"/>
                </a:ext>
              </a:extLst>
            </p:cNvPr>
            <p:cNvGrpSpPr>
              <a:grpSpLocks noChangeAspect="1"/>
            </p:cNvGrpSpPr>
            <p:nvPr/>
          </p:nvGrpSpPr>
          <p:grpSpPr>
            <a:xfrm rot="1860000">
              <a:off x="2866514" y="6251335"/>
              <a:ext cx="99739" cy="80495"/>
              <a:chOff x="6329362" y="4114791"/>
              <a:chExt cx="376237" cy="325437"/>
            </a:xfrm>
          </p:grpSpPr>
          <p:sp>
            <p:nvSpPr>
              <p:cNvPr id="132" name="Hexagon 131">
                <a:extLst>
                  <a:ext uri="{FF2B5EF4-FFF2-40B4-BE49-F238E27FC236}">
                    <a16:creationId xmlns:a16="http://schemas.microsoft.com/office/drawing/2014/main" id="{AF45FCBE-6CFE-C546-81E9-24A2FBA7967B}"/>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33" name="Group 154">
                <a:extLst>
                  <a:ext uri="{FF2B5EF4-FFF2-40B4-BE49-F238E27FC236}">
                    <a16:creationId xmlns:a16="http://schemas.microsoft.com/office/drawing/2014/main" id="{DD5BD3F3-8D54-8641-9358-4B176F32BEFF}"/>
                  </a:ext>
                </a:extLst>
              </p:cNvPr>
              <p:cNvGrpSpPr/>
              <p:nvPr/>
            </p:nvGrpSpPr>
            <p:grpSpPr>
              <a:xfrm>
                <a:off x="6400801" y="4191001"/>
                <a:ext cx="228600" cy="122469"/>
                <a:chOff x="6324600" y="3907968"/>
                <a:chExt cx="389164" cy="122468"/>
              </a:xfrm>
            </p:grpSpPr>
            <p:sp>
              <p:nvSpPr>
                <p:cNvPr id="134" name="Freeform 133">
                  <a:extLst>
                    <a:ext uri="{FF2B5EF4-FFF2-40B4-BE49-F238E27FC236}">
                      <a16:creationId xmlns:a16="http://schemas.microsoft.com/office/drawing/2014/main" id="{0E62BBFA-375B-6542-B591-0E14E0330FF5}"/>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35" name="Freeform 134">
                  <a:extLst>
                    <a:ext uri="{FF2B5EF4-FFF2-40B4-BE49-F238E27FC236}">
                      <a16:creationId xmlns:a16="http://schemas.microsoft.com/office/drawing/2014/main" id="{CC14682F-6F7D-4040-88F7-840F34FC2167}"/>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3" name="Group 82">
              <a:extLst>
                <a:ext uri="{FF2B5EF4-FFF2-40B4-BE49-F238E27FC236}">
                  <a16:creationId xmlns:a16="http://schemas.microsoft.com/office/drawing/2014/main" id="{DB692666-0325-C640-9843-18E03B8BEF6B}"/>
                </a:ext>
              </a:extLst>
            </p:cNvPr>
            <p:cNvGrpSpPr>
              <a:grpSpLocks noChangeAspect="1"/>
            </p:cNvGrpSpPr>
            <p:nvPr/>
          </p:nvGrpSpPr>
          <p:grpSpPr>
            <a:xfrm rot="1860000">
              <a:off x="3105647" y="6166981"/>
              <a:ext cx="99739" cy="80495"/>
              <a:chOff x="6329362" y="4114791"/>
              <a:chExt cx="376237" cy="325437"/>
            </a:xfrm>
          </p:grpSpPr>
          <p:sp>
            <p:nvSpPr>
              <p:cNvPr id="128" name="Hexagon 127">
                <a:extLst>
                  <a:ext uri="{FF2B5EF4-FFF2-40B4-BE49-F238E27FC236}">
                    <a16:creationId xmlns:a16="http://schemas.microsoft.com/office/drawing/2014/main" id="{ED193254-90FA-7F48-BC50-0C96F7B4CA84}"/>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29" name="Group 154">
                <a:extLst>
                  <a:ext uri="{FF2B5EF4-FFF2-40B4-BE49-F238E27FC236}">
                    <a16:creationId xmlns:a16="http://schemas.microsoft.com/office/drawing/2014/main" id="{95CC15E0-506F-9145-9035-ED77AE944055}"/>
                  </a:ext>
                </a:extLst>
              </p:cNvPr>
              <p:cNvGrpSpPr/>
              <p:nvPr/>
            </p:nvGrpSpPr>
            <p:grpSpPr>
              <a:xfrm>
                <a:off x="6400801" y="4191001"/>
                <a:ext cx="228600" cy="122469"/>
                <a:chOff x="6324600" y="3907968"/>
                <a:chExt cx="389164" cy="122468"/>
              </a:xfrm>
            </p:grpSpPr>
            <p:sp>
              <p:nvSpPr>
                <p:cNvPr id="130" name="Freeform 129">
                  <a:extLst>
                    <a:ext uri="{FF2B5EF4-FFF2-40B4-BE49-F238E27FC236}">
                      <a16:creationId xmlns:a16="http://schemas.microsoft.com/office/drawing/2014/main" id="{92BB6199-CEE2-3943-B742-096A0ED2B5E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31" name="Freeform 130">
                  <a:extLst>
                    <a:ext uri="{FF2B5EF4-FFF2-40B4-BE49-F238E27FC236}">
                      <a16:creationId xmlns:a16="http://schemas.microsoft.com/office/drawing/2014/main" id="{FA3B2591-2AE8-B24B-A6C1-F8145DAF7E04}"/>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4" name="Group 83">
              <a:extLst>
                <a:ext uri="{FF2B5EF4-FFF2-40B4-BE49-F238E27FC236}">
                  <a16:creationId xmlns:a16="http://schemas.microsoft.com/office/drawing/2014/main" id="{8688BB09-D5FE-DE4C-AD51-291768D062B8}"/>
                </a:ext>
              </a:extLst>
            </p:cNvPr>
            <p:cNvGrpSpPr>
              <a:grpSpLocks noChangeAspect="1"/>
            </p:cNvGrpSpPr>
            <p:nvPr/>
          </p:nvGrpSpPr>
          <p:grpSpPr>
            <a:xfrm rot="1860000">
              <a:off x="3037147" y="6318213"/>
              <a:ext cx="99739" cy="80495"/>
              <a:chOff x="6329362" y="4114791"/>
              <a:chExt cx="376237" cy="325437"/>
            </a:xfrm>
          </p:grpSpPr>
          <p:sp>
            <p:nvSpPr>
              <p:cNvPr id="124" name="Hexagon 123">
                <a:extLst>
                  <a:ext uri="{FF2B5EF4-FFF2-40B4-BE49-F238E27FC236}">
                    <a16:creationId xmlns:a16="http://schemas.microsoft.com/office/drawing/2014/main" id="{C134B5FA-D207-BB4E-995F-1917D2F1CA98}"/>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25" name="Group 154">
                <a:extLst>
                  <a:ext uri="{FF2B5EF4-FFF2-40B4-BE49-F238E27FC236}">
                    <a16:creationId xmlns:a16="http://schemas.microsoft.com/office/drawing/2014/main" id="{05381329-C446-2D44-BE0E-8AC6B3008D58}"/>
                  </a:ext>
                </a:extLst>
              </p:cNvPr>
              <p:cNvGrpSpPr/>
              <p:nvPr/>
            </p:nvGrpSpPr>
            <p:grpSpPr>
              <a:xfrm>
                <a:off x="6400801" y="4191001"/>
                <a:ext cx="228600" cy="122469"/>
                <a:chOff x="6324600" y="3907968"/>
                <a:chExt cx="389164" cy="122468"/>
              </a:xfrm>
            </p:grpSpPr>
            <p:sp>
              <p:nvSpPr>
                <p:cNvPr id="126" name="Freeform 125">
                  <a:extLst>
                    <a:ext uri="{FF2B5EF4-FFF2-40B4-BE49-F238E27FC236}">
                      <a16:creationId xmlns:a16="http://schemas.microsoft.com/office/drawing/2014/main" id="{5E677988-CA52-7F4A-9B73-EEA302D236FB}"/>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7" name="Freeform 126">
                  <a:extLst>
                    <a:ext uri="{FF2B5EF4-FFF2-40B4-BE49-F238E27FC236}">
                      <a16:creationId xmlns:a16="http://schemas.microsoft.com/office/drawing/2014/main" id="{20D0B379-10CF-4A4B-8371-2CAD4D434F8F}"/>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5" name="Group 84">
              <a:extLst>
                <a:ext uri="{FF2B5EF4-FFF2-40B4-BE49-F238E27FC236}">
                  <a16:creationId xmlns:a16="http://schemas.microsoft.com/office/drawing/2014/main" id="{A85DA0F9-4197-A242-AD55-67A364DCCBA0}"/>
                </a:ext>
              </a:extLst>
            </p:cNvPr>
            <p:cNvGrpSpPr>
              <a:grpSpLocks noChangeAspect="1"/>
            </p:cNvGrpSpPr>
            <p:nvPr/>
          </p:nvGrpSpPr>
          <p:grpSpPr>
            <a:xfrm rot="1860000">
              <a:off x="2862978" y="6127739"/>
              <a:ext cx="99739" cy="80495"/>
              <a:chOff x="6329362" y="4114791"/>
              <a:chExt cx="376237" cy="325437"/>
            </a:xfrm>
          </p:grpSpPr>
          <p:sp>
            <p:nvSpPr>
              <p:cNvPr id="120" name="Hexagon 119">
                <a:extLst>
                  <a:ext uri="{FF2B5EF4-FFF2-40B4-BE49-F238E27FC236}">
                    <a16:creationId xmlns:a16="http://schemas.microsoft.com/office/drawing/2014/main" id="{0D710AE3-1F37-F344-A207-64DEB7CED2DC}"/>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21" name="Group 154">
                <a:extLst>
                  <a:ext uri="{FF2B5EF4-FFF2-40B4-BE49-F238E27FC236}">
                    <a16:creationId xmlns:a16="http://schemas.microsoft.com/office/drawing/2014/main" id="{5A1C9434-43EE-EA48-A395-C32E24092586}"/>
                  </a:ext>
                </a:extLst>
              </p:cNvPr>
              <p:cNvGrpSpPr/>
              <p:nvPr/>
            </p:nvGrpSpPr>
            <p:grpSpPr>
              <a:xfrm>
                <a:off x="6400801" y="4191001"/>
                <a:ext cx="228600" cy="122469"/>
                <a:chOff x="6324600" y="3907968"/>
                <a:chExt cx="389164" cy="122468"/>
              </a:xfrm>
            </p:grpSpPr>
            <p:sp>
              <p:nvSpPr>
                <p:cNvPr id="122" name="Freeform 121">
                  <a:extLst>
                    <a:ext uri="{FF2B5EF4-FFF2-40B4-BE49-F238E27FC236}">
                      <a16:creationId xmlns:a16="http://schemas.microsoft.com/office/drawing/2014/main" id="{19357A22-B331-A248-BCAF-66A98550DC2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3" name="Freeform 122">
                  <a:extLst>
                    <a:ext uri="{FF2B5EF4-FFF2-40B4-BE49-F238E27FC236}">
                      <a16:creationId xmlns:a16="http://schemas.microsoft.com/office/drawing/2014/main" id="{54D46118-7B42-8E4C-A42B-6AD6B171F3DD}"/>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6" name="Group 85">
              <a:extLst>
                <a:ext uri="{FF2B5EF4-FFF2-40B4-BE49-F238E27FC236}">
                  <a16:creationId xmlns:a16="http://schemas.microsoft.com/office/drawing/2014/main" id="{BA6AF01C-60FC-FF4E-9977-6EFEB14E4E65}"/>
                </a:ext>
              </a:extLst>
            </p:cNvPr>
            <p:cNvGrpSpPr/>
            <p:nvPr/>
          </p:nvGrpSpPr>
          <p:grpSpPr>
            <a:xfrm rot="18971655">
              <a:off x="3724175" y="6177835"/>
              <a:ext cx="305815" cy="136052"/>
              <a:chOff x="2948933" y="883733"/>
              <a:chExt cx="634275" cy="228451"/>
            </a:xfrm>
          </p:grpSpPr>
          <p:sp>
            <p:nvSpPr>
              <p:cNvPr id="118" name="Rectangle 117">
                <a:extLst>
                  <a:ext uri="{FF2B5EF4-FFF2-40B4-BE49-F238E27FC236}">
                    <a16:creationId xmlns:a16="http://schemas.microsoft.com/office/drawing/2014/main" id="{8905F299-83FA-EA46-A293-9660B285D7E1}"/>
                  </a:ext>
                </a:extLst>
              </p:cNvPr>
              <p:cNvSpPr/>
              <p:nvPr/>
            </p:nvSpPr>
            <p:spPr>
              <a:xfrm>
                <a:off x="2948933" y="976132"/>
                <a:ext cx="634275" cy="13605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cxnSp>
            <p:nvCxnSpPr>
              <p:cNvPr id="119" name="Straight Arrow Connector 118">
                <a:extLst>
                  <a:ext uri="{FF2B5EF4-FFF2-40B4-BE49-F238E27FC236}">
                    <a16:creationId xmlns:a16="http://schemas.microsoft.com/office/drawing/2014/main" id="{77DD2601-90D9-0B48-85DD-CE7D04223452}"/>
                  </a:ext>
                </a:extLst>
              </p:cNvPr>
              <p:cNvCxnSpPr/>
              <p:nvPr/>
            </p:nvCxnSpPr>
            <p:spPr>
              <a:xfrm>
                <a:off x="3004391" y="883733"/>
                <a:ext cx="523353"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82D4A48-EFC7-9F41-9E71-A6B5F8867AA1}"/>
                </a:ext>
              </a:extLst>
            </p:cNvPr>
            <p:cNvGrpSpPr>
              <a:grpSpLocks noChangeAspect="1"/>
            </p:cNvGrpSpPr>
            <p:nvPr/>
          </p:nvGrpSpPr>
          <p:grpSpPr>
            <a:xfrm rot="1860000">
              <a:off x="3018611" y="6080388"/>
              <a:ext cx="99739" cy="80495"/>
              <a:chOff x="6329362" y="4114791"/>
              <a:chExt cx="376237" cy="325437"/>
            </a:xfrm>
          </p:grpSpPr>
          <p:sp>
            <p:nvSpPr>
              <p:cNvPr id="114" name="Hexagon 113">
                <a:extLst>
                  <a:ext uri="{FF2B5EF4-FFF2-40B4-BE49-F238E27FC236}">
                    <a16:creationId xmlns:a16="http://schemas.microsoft.com/office/drawing/2014/main" id="{75FE17BB-50C7-2842-84EF-9D9390CC7C81}"/>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15" name="Group 154">
                <a:extLst>
                  <a:ext uri="{FF2B5EF4-FFF2-40B4-BE49-F238E27FC236}">
                    <a16:creationId xmlns:a16="http://schemas.microsoft.com/office/drawing/2014/main" id="{A203AA7F-F95B-B24B-9E3D-F5AE44EB5FA3}"/>
                  </a:ext>
                </a:extLst>
              </p:cNvPr>
              <p:cNvGrpSpPr/>
              <p:nvPr/>
            </p:nvGrpSpPr>
            <p:grpSpPr>
              <a:xfrm>
                <a:off x="6400801" y="4191001"/>
                <a:ext cx="228600" cy="122469"/>
                <a:chOff x="6324600" y="3907968"/>
                <a:chExt cx="389164" cy="122468"/>
              </a:xfrm>
            </p:grpSpPr>
            <p:sp>
              <p:nvSpPr>
                <p:cNvPr id="116" name="Freeform 115">
                  <a:extLst>
                    <a:ext uri="{FF2B5EF4-FFF2-40B4-BE49-F238E27FC236}">
                      <a16:creationId xmlns:a16="http://schemas.microsoft.com/office/drawing/2014/main" id="{DEEF1234-0D16-6043-B658-339AD600521F}"/>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17" name="Freeform 116">
                  <a:extLst>
                    <a:ext uri="{FF2B5EF4-FFF2-40B4-BE49-F238E27FC236}">
                      <a16:creationId xmlns:a16="http://schemas.microsoft.com/office/drawing/2014/main" id="{3C39020F-00C4-9343-ADCA-DF10C2F90A72}"/>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8" name="Group 87">
              <a:extLst>
                <a:ext uri="{FF2B5EF4-FFF2-40B4-BE49-F238E27FC236}">
                  <a16:creationId xmlns:a16="http://schemas.microsoft.com/office/drawing/2014/main" id="{ED57F774-4F13-8043-9A12-AD0CBA76EA97}"/>
                </a:ext>
              </a:extLst>
            </p:cNvPr>
            <p:cNvGrpSpPr>
              <a:grpSpLocks noChangeAspect="1"/>
            </p:cNvGrpSpPr>
            <p:nvPr/>
          </p:nvGrpSpPr>
          <p:grpSpPr>
            <a:xfrm rot="1860000">
              <a:off x="3131353" y="6036243"/>
              <a:ext cx="99739" cy="80495"/>
              <a:chOff x="6329362" y="4114791"/>
              <a:chExt cx="376237" cy="325437"/>
            </a:xfrm>
          </p:grpSpPr>
          <p:sp>
            <p:nvSpPr>
              <p:cNvPr id="110" name="Hexagon 109">
                <a:extLst>
                  <a:ext uri="{FF2B5EF4-FFF2-40B4-BE49-F238E27FC236}">
                    <a16:creationId xmlns:a16="http://schemas.microsoft.com/office/drawing/2014/main" id="{0F2645CD-CF83-8945-919E-B189D9FEDBE8}"/>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11" name="Group 154">
                <a:extLst>
                  <a:ext uri="{FF2B5EF4-FFF2-40B4-BE49-F238E27FC236}">
                    <a16:creationId xmlns:a16="http://schemas.microsoft.com/office/drawing/2014/main" id="{80A0E848-A95E-8640-9283-3D937AFB08FA}"/>
                  </a:ext>
                </a:extLst>
              </p:cNvPr>
              <p:cNvGrpSpPr/>
              <p:nvPr/>
            </p:nvGrpSpPr>
            <p:grpSpPr>
              <a:xfrm>
                <a:off x="6400801" y="4191001"/>
                <a:ext cx="228600" cy="122469"/>
                <a:chOff x="6324600" y="3907968"/>
                <a:chExt cx="389164" cy="122468"/>
              </a:xfrm>
            </p:grpSpPr>
            <p:sp>
              <p:nvSpPr>
                <p:cNvPr id="112" name="Freeform 111">
                  <a:extLst>
                    <a:ext uri="{FF2B5EF4-FFF2-40B4-BE49-F238E27FC236}">
                      <a16:creationId xmlns:a16="http://schemas.microsoft.com/office/drawing/2014/main" id="{AB188C6B-A017-5547-9232-2FCC57DF77BC}"/>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13" name="Freeform 112">
                  <a:extLst>
                    <a:ext uri="{FF2B5EF4-FFF2-40B4-BE49-F238E27FC236}">
                      <a16:creationId xmlns:a16="http://schemas.microsoft.com/office/drawing/2014/main" id="{FAEC532E-864D-6444-9AFD-D16B6B9F421C}"/>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89" name="Group 88">
              <a:extLst>
                <a:ext uri="{FF2B5EF4-FFF2-40B4-BE49-F238E27FC236}">
                  <a16:creationId xmlns:a16="http://schemas.microsoft.com/office/drawing/2014/main" id="{C3C1FE0D-0D71-B143-8CF8-915A3738A57E}"/>
                </a:ext>
              </a:extLst>
            </p:cNvPr>
            <p:cNvGrpSpPr>
              <a:grpSpLocks noChangeAspect="1"/>
            </p:cNvGrpSpPr>
            <p:nvPr/>
          </p:nvGrpSpPr>
          <p:grpSpPr>
            <a:xfrm rot="1860000">
              <a:off x="3247261" y="6155797"/>
              <a:ext cx="99739" cy="80495"/>
              <a:chOff x="6329362" y="4114791"/>
              <a:chExt cx="376237" cy="325437"/>
            </a:xfrm>
          </p:grpSpPr>
          <p:sp>
            <p:nvSpPr>
              <p:cNvPr id="106" name="Hexagon 105">
                <a:extLst>
                  <a:ext uri="{FF2B5EF4-FFF2-40B4-BE49-F238E27FC236}">
                    <a16:creationId xmlns:a16="http://schemas.microsoft.com/office/drawing/2014/main" id="{7512A7EC-0052-8A45-A0CF-96B03B96EB96}"/>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07" name="Group 154">
                <a:extLst>
                  <a:ext uri="{FF2B5EF4-FFF2-40B4-BE49-F238E27FC236}">
                    <a16:creationId xmlns:a16="http://schemas.microsoft.com/office/drawing/2014/main" id="{DA12F94A-5177-0A4E-A900-2E490F428545}"/>
                  </a:ext>
                </a:extLst>
              </p:cNvPr>
              <p:cNvGrpSpPr/>
              <p:nvPr/>
            </p:nvGrpSpPr>
            <p:grpSpPr>
              <a:xfrm>
                <a:off x="6400801" y="4191001"/>
                <a:ext cx="228600" cy="122469"/>
                <a:chOff x="6324600" y="3907968"/>
                <a:chExt cx="389164" cy="122468"/>
              </a:xfrm>
            </p:grpSpPr>
            <p:sp>
              <p:nvSpPr>
                <p:cNvPr id="108" name="Freeform 107">
                  <a:extLst>
                    <a:ext uri="{FF2B5EF4-FFF2-40B4-BE49-F238E27FC236}">
                      <a16:creationId xmlns:a16="http://schemas.microsoft.com/office/drawing/2014/main" id="{685797C5-E7C5-B841-9BFB-695E897B381A}"/>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9" name="Freeform 108">
                  <a:extLst>
                    <a:ext uri="{FF2B5EF4-FFF2-40B4-BE49-F238E27FC236}">
                      <a16:creationId xmlns:a16="http://schemas.microsoft.com/office/drawing/2014/main" id="{DE9D3877-4365-FF46-BE9E-F460731FFD2D}"/>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90" name="Group 89">
              <a:extLst>
                <a:ext uri="{FF2B5EF4-FFF2-40B4-BE49-F238E27FC236}">
                  <a16:creationId xmlns:a16="http://schemas.microsoft.com/office/drawing/2014/main" id="{4F08E63A-1640-0A46-90EA-7002A29BBB20}"/>
                </a:ext>
              </a:extLst>
            </p:cNvPr>
            <p:cNvGrpSpPr>
              <a:grpSpLocks noChangeAspect="1"/>
            </p:cNvGrpSpPr>
            <p:nvPr/>
          </p:nvGrpSpPr>
          <p:grpSpPr>
            <a:xfrm rot="1860000">
              <a:off x="3010187" y="6217251"/>
              <a:ext cx="99739" cy="80495"/>
              <a:chOff x="6329362" y="4114791"/>
              <a:chExt cx="376237" cy="325437"/>
            </a:xfrm>
          </p:grpSpPr>
          <p:sp>
            <p:nvSpPr>
              <p:cNvPr id="102" name="Hexagon 101">
                <a:extLst>
                  <a:ext uri="{FF2B5EF4-FFF2-40B4-BE49-F238E27FC236}">
                    <a16:creationId xmlns:a16="http://schemas.microsoft.com/office/drawing/2014/main" id="{93F60C05-0B41-E14C-890C-E89C37D14735}"/>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103" name="Group 154">
                <a:extLst>
                  <a:ext uri="{FF2B5EF4-FFF2-40B4-BE49-F238E27FC236}">
                    <a16:creationId xmlns:a16="http://schemas.microsoft.com/office/drawing/2014/main" id="{6B17F69D-135F-764B-9CF9-C203EFF0113F}"/>
                  </a:ext>
                </a:extLst>
              </p:cNvPr>
              <p:cNvGrpSpPr/>
              <p:nvPr/>
            </p:nvGrpSpPr>
            <p:grpSpPr>
              <a:xfrm>
                <a:off x="6400801" y="4191001"/>
                <a:ext cx="228600" cy="122469"/>
                <a:chOff x="6324600" y="3907968"/>
                <a:chExt cx="389164" cy="122468"/>
              </a:xfrm>
            </p:grpSpPr>
            <p:sp>
              <p:nvSpPr>
                <p:cNvPr id="104" name="Freeform 103">
                  <a:extLst>
                    <a:ext uri="{FF2B5EF4-FFF2-40B4-BE49-F238E27FC236}">
                      <a16:creationId xmlns:a16="http://schemas.microsoft.com/office/drawing/2014/main" id="{6A75C5C1-E65A-564B-9F31-2925EE773740}"/>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5" name="Freeform 104">
                  <a:extLst>
                    <a:ext uri="{FF2B5EF4-FFF2-40B4-BE49-F238E27FC236}">
                      <a16:creationId xmlns:a16="http://schemas.microsoft.com/office/drawing/2014/main" id="{B5E0E065-8995-E147-8E69-D0066AD9F43C}"/>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91" name="Group 90">
              <a:extLst>
                <a:ext uri="{FF2B5EF4-FFF2-40B4-BE49-F238E27FC236}">
                  <a16:creationId xmlns:a16="http://schemas.microsoft.com/office/drawing/2014/main" id="{C89DB330-F3B4-054B-9C2D-5FA60E3B5217}"/>
                </a:ext>
              </a:extLst>
            </p:cNvPr>
            <p:cNvGrpSpPr>
              <a:grpSpLocks noChangeAspect="1"/>
            </p:cNvGrpSpPr>
            <p:nvPr/>
          </p:nvGrpSpPr>
          <p:grpSpPr>
            <a:xfrm rot="1860000">
              <a:off x="2907210" y="6012003"/>
              <a:ext cx="99739" cy="80495"/>
              <a:chOff x="6329362" y="4114791"/>
              <a:chExt cx="376237" cy="325437"/>
            </a:xfrm>
          </p:grpSpPr>
          <p:sp>
            <p:nvSpPr>
              <p:cNvPr id="98" name="Hexagon 97">
                <a:extLst>
                  <a:ext uri="{FF2B5EF4-FFF2-40B4-BE49-F238E27FC236}">
                    <a16:creationId xmlns:a16="http://schemas.microsoft.com/office/drawing/2014/main" id="{4743917E-3745-7946-A86E-AA342E755012}"/>
                  </a:ext>
                </a:extLst>
              </p:cNvPr>
              <p:cNvSpPr/>
              <p:nvPr/>
            </p:nvSpPr>
            <p:spPr bwMode="auto">
              <a:xfrm>
                <a:off x="6329362" y="4114791"/>
                <a:ext cx="376237" cy="325437"/>
              </a:xfrm>
              <a:prstGeom prst="hexag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latin typeface="Calibri Light" panose="020F0302020204030204" pitchFamily="34" charset="0"/>
                  <a:cs typeface="Calibri Light" panose="020F0302020204030204" pitchFamily="34" charset="0"/>
                </a:endParaRPr>
              </a:p>
            </p:txBody>
          </p:sp>
          <p:grpSp>
            <p:nvGrpSpPr>
              <p:cNvPr id="99" name="Group 154">
                <a:extLst>
                  <a:ext uri="{FF2B5EF4-FFF2-40B4-BE49-F238E27FC236}">
                    <a16:creationId xmlns:a16="http://schemas.microsoft.com/office/drawing/2014/main" id="{860061DC-726D-C342-A841-71CF091E9F40}"/>
                  </a:ext>
                </a:extLst>
              </p:cNvPr>
              <p:cNvGrpSpPr/>
              <p:nvPr/>
            </p:nvGrpSpPr>
            <p:grpSpPr>
              <a:xfrm>
                <a:off x="6400801" y="4191001"/>
                <a:ext cx="228600" cy="122469"/>
                <a:chOff x="6324600" y="3907968"/>
                <a:chExt cx="389164" cy="122468"/>
              </a:xfrm>
            </p:grpSpPr>
            <p:sp>
              <p:nvSpPr>
                <p:cNvPr id="100" name="Freeform 99">
                  <a:extLst>
                    <a:ext uri="{FF2B5EF4-FFF2-40B4-BE49-F238E27FC236}">
                      <a16:creationId xmlns:a16="http://schemas.microsoft.com/office/drawing/2014/main" id="{D512E107-F012-BA4C-B8A2-11945B40225A}"/>
                    </a:ext>
                  </a:extLst>
                </p:cNvPr>
                <p:cNvSpPr/>
                <p:nvPr/>
              </p:nvSpPr>
              <p:spPr>
                <a:xfrm>
                  <a:off x="6340929" y="3914776"/>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1" name="Freeform 100">
                  <a:extLst>
                    <a:ext uri="{FF2B5EF4-FFF2-40B4-BE49-F238E27FC236}">
                      <a16:creationId xmlns:a16="http://schemas.microsoft.com/office/drawing/2014/main" id="{AEAB055A-1F51-1B41-A97A-FAA8593DDC13}"/>
                    </a:ext>
                  </a:extLst>
                </p:cNvPr>
                <p:cNvSpPr/>
                <p:nvPr/>
              </p:nvSpPr>
              <p:spPr>
                <a:xfrm rot="10800000">
                  <a:off x="6324600" y="3907968"/>
                  <a:ext cx="372835" cy="115660"/>
                </a:xfrm>
                <a:custGeom>
                  <a:avLst/>
                  <a:gdLst>
                    <a:gd name="connsiteX0" fmla="*/ 0 w 372835"/>
                    <a:gd name="connsiteY0" fmla="*/ 115660 h 115660"/>
                    <a:gd name="connsiteX1" fmla="*/ 68035 w 372835"/>
                    <a:gd name="connsiteY1" fmla="*/ 47624 h 115660"/>
                    <a:gd name="connsiteX2" fmla="*/ 168728 w 372835"/>
                    <a:gd name="connsiteY2" fmla="*/ 93888 h 115660"/>
                    <a:gd name="connsiteX3" fmla="*/ 261257 w 372835"/>
                    <a:gd name="connsiteY3" fmla="*/ 6803 h 115660"/>
                    <a:gd name="connsiteX4" fmla="*/ 372835 w 372835"/>
                    <a:gd name="connsiteY4" fmla="*/ 53067 h 115660"/>
                    <a:gd name="connsiteX5" fmla="*/ 372835 w 372835"/>
                    <a:gd name="connsiteY5" fmla="*/ 53067 h 11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835" h="115660">
                      <a:moveTo>
                        <a:pt x="0" y="115660"/>
                      </a:moveTo>
                      <a:cubicBezTo>
                        <a:pt x="19957" y="83456"/>
                        <a:pt x="39914" y="51253"/>
                        <a:pt x="68035" y="47624"/>
                      </a:cubicBezTo>
                      <a:cubicBezTo>
                        <a:pt x="96156" y="43995"/>
                        <a:pt x="136524" y="100692"/>
                        <a:pt x="168728" y="93888"/>
                      </a:cubicBezTo>
                      <a:cubicBezTo>
                        <a:pt x="200932" y="87085"/>
                        <a:pt x="227239" y="13607"/>
                        <a:pt x="261257" y="6803"/>
                      </a:cubicBezTo>
                      <a:cubicBezTo>
                        <a:pt x="295275" y="0"/>
                        <a:pt x="372835" y="53067"/>
                        <a:pt x="372835" y="53067"/>
                      </a:cubicBezTo>
                      <a:lnTo>
                        <a:pt x="372835" y="53067"/>
                      </a:lnTo>
                    </a:path>
                  </a:pathLst>
                </a:cu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grpSp>
        <p:grpSp>
          <p:nvGrpSpPr>
            <p:cNvPr id="92" name="Group 91">
              <a:extLst>
                <a:ext uri="{FF2B5EF4-FFF2-40B4-BE49-F238E27FC236}">
                  <a16:creationId xmlns:a16="http://schemas.microsoft.com/office/drawing/2014/main" id="{ED1EA96B-3339-0445-A99B-9826C898E61C}"/>
                </a:ext>
              </a:extLst>
            </p:cNvPr>
            <p:cNvGrpSpPr/>
            <p:nvPr/>
          </p:nvGrpSpPr>
          <p:grpSpPr>
            <a:xfrm>
              <a:off x="3886685" y="4552766"/>
              <a:ext cx="339431" cy="378724"/>
              <a:chOff x="6095956" y="2744774"/>
              <a:chExt cx="380997" cy="455617"/>
            </a:xfrm>
          </p:grpSpPr>
          <p:pic>
            <p:nvPicPr>
              <p:cNvPr id="95" name="Picture 94" descr="LateART.jpg">
                <a:extLst>
                  <a:ext uri="{FF2B5EF4-FFF2-40B4-BE49-F238E27FC236}">
                    <a16:creationId xmlns:a16="http://schemas.microsoft.com/office/drawing/2014/main" id="{4DFAAC54-071B-2940-9867-20A53EC88E7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9257" t="53888" r="71131" b="10794"/>
              <a:stretch/>
            </p:blipFill>
            <p:spPr>
              <a:xfrm>
                <a:off x="6095956" y="2819393"/>
                <a:ext cx="380997" cy="380998"/>
              </a:xfrm>
              <a:prstGeom prst="rect">
                <a:avLst/>
              </a:prstGeom>
            </p:spPr>
          </p:pic>
          <p:sp>
            <p:nvSpPr>
              <p:cNvPr id="96" name="Rectangle 95">
                <a:extLst>
                  <a:ext uri="{FF2B5EF4-FFF2-40B4-BE49-F238E27FC236}">
                    <a16:creationId xmlns:a16="http://schemas.microsoft.com/office/drawing/2014/main" id="{4245A45F-818D-D647-8785-9FC62028C98B}"/>
                  </a:ext>
                </a:extLst>
              </p:cNvPr>
              <p:cNvSpPr/>
              <p:nvPr/>
            </p:nvSpPr>
            <p:spPr>
              <a:xfrm rot="18791659">
                <a:off x="6027373" y="2820974"/>
                <a:ext cx="228600" cy="76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97" name="Rectangle 96">
                <a:extLst>
                  <a:ext uri="{FF2B5EF4-FFF2-40B4-BE49-F238E27FC236}">
                    <a16:creationId xmlns:a16="http://schemas.microsoft.com/office/drawing/2014/main" id="{E7F2795A-7C69-9349-9E2D-CD33759278B3}"/>
                  </a:ext>
                </a:extLst>
              </p:cNvPr>
              <p:cNvSpPr/>
              <p:nvPr/>
            </p:nvSpPr>
            <p:spPr>
              <a:xfrm>
                <a:off x="6400800" y="2814506"/>
                <a:ext cx="67911"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grpSp>
        <p:cxnSp>
          <p:nvCxnSpPr>
            <p:cNvPr id="93" name="Straight Arrow Connector 92">
              <a:extLst>
                <a:ext uri="{FF2B5EF4-FFF2-40B4-BE49-F238E27FC236}">
                  <a16:creationId xmlns:a16="http://schemas.microsoft.com/office/drawing/2014/main" id="{8DDAFFCC-73D1-864C-ADEB-940A110B7D2A}"/>
                </a:ext>
              </a:extLst>
            </p:cNvPr>
            <p:cNvCxnSpPr/>
            <p:nvPr/>
          </p:nvCxnSpPr>
          <p:spPr>
            <a:xfrm rot="18971655">
              <a:off x="3781315" y="4630221"/>
              <a:ext cx="252334" cy="0"/>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94" name="Picture 93" descr="VeryEarlyART.jpg">
              <a:extLst>
                <a:ext uri="{FF2B5EF4-FFF2-40B4-BE49-F238E27FC236}">
                  <a16:creationId xmlns:a16="http://schemas.microsoft.com/office/drawing/2014/main" id="{600D4219-7DC1-1342-A6C9-D78C8473D03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0000" t="61345" r="72000" b="5084"/>
            <a:stretch/>
          </p:blipFill>
          <p:spPr>
            <a:xfrm>
              <a:off x="3930865" y="2555860"/>
              <a:ext cx="271544" cy="253359"/>
            </a:xfrm>
            <a:prstGeom prst="snip2SameRect">
              <a:avLst>
                <a:gd name="adj1" fmla="val 40907"/>
                <a:gd name="adj2" fmla="val 0"/>
              </a:avLst>
            </a:prstGeom>
          </p:spPr>
        </p:pic>
      </p:grpSp>
      <p:pic>
        <p:nvPicPr>
          <p:cNvPr id="380" name="Picture 379">
            <a:extLst>
              <a:ext uri="{FF2B5EF4-FFF2-40B4-BE49-F238E27FC236}">
                <a16:creationId xmlns:a16="http://schemas.microsoft.com/office/drawing/2014/main" id="{90DA2611-DA20-444D-81F4-EF1B77CFA55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pic>
        <p:nvPicPr>
          <p:cNvPr id="381" name="Picture 380">
            <a:extLst>
              <a:ext uri="{FF2B5EF4-FFF2-40B4-BE49-F238E27FC236}">
                <a16:creationId xmlns:a16="http://schemas.microsoft.com/office/drawing/2014/main" id="{B1876B4D-4693-9A4B-87DB-ED4B450E588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1842" y="4626558"/>
            <a:ext cx="1784326" cy="1768395"/>
          </a:xfrm>
          <a:prstGeom prst="rect">
            <a:avLst/>
          </a:prstGeom>
        </p:spPr>
      </p:pic>
    </p:spTree>
    <p:extLst>
      <p:ext uri="{BB962C8B-B14F-4D97-AF65-F5344CB8AC3E}">
        <p14:creationId xmlns:p14="http://schemas.microsoft.com/office/powerpoint/2010/main" val="90311757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F3764-5777-FE4D-9600-E1BAD3C3EBF6}"/>
              </a:ext>
            </a:extLst>
          </p:cNvPr>
          <p:cNvSpPr txBox="1">
            <a:spLocks/>
          </p:cNvSpPr>
          <p:nvPr/>
        </p:nvSpPr>
        <p:spPr>
          <a:xfrm>
            <a:off x="2067334" y="454473"/>
            <a:ext cx="8786851" cy="12183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The Mississippi Child</a:t>
            </a:r>
          </a:p>
        </p:txBody>
      </p:sp>
      <p:grpSp>
        <p:nvGrpSpPr>
          <p:cNvPr id="2" name="Group 1">
            <a:extLst>
              <a:ext uri="{FF2B5EF4-FFF2-40B4-BE49-F238E27FC236}">
                <a16:creationId xmlns:a16="http://schemas.microsoft.com/office/drawing/2014/main" id="{46D3D4F9-255E-6142-B72F-2B74FBF830A7}"/>
              </a:ext>
            </a:extLst>
          </p:cNvPr>
          <p:cNvGrpSpPr/>
          <p:nvPr/>
        </p:nvGrpSpPr>
        <p:grpSpPr>
          <a:xfrm>
            <a:off x="-6922117" y="7912796"/>
            <a:ext cx="8154755" cy="3617488"/>
            <a:chOff x="2497231" y="1764914"/>
            <a:chExt cx="8154755" cy="3617488"/>
          </a:xfrm>
        </p:grpSpPr>
        <p:sp>
          <p:nvSpPr>
            <p:cNvPr id="4" name="Rectangle 3">
              <a:extLst>
                <a:ext uri="{FF2B5EF4-FFF2-40B4-BE49-F238E27FC236}">
                  <a16:creationId xmlns:a16="http://schemas.microsoft.com/office/drawing/2014/main" id="{23B66E6C-F676-964E-8C50-07E32D02A8A0}"/>
                </a:ext>
              </a:extLst>
            </p:cNvPr>
            <p:cNvSpPr/>
            <p:nvPr/>
          </p:nvSpPr>
          <p:spPr>
            <a:xfrm>
              <a:off x="7414632" y="2484453"/>
              <a:ext cx="2383077" cy="836083"/>
            </a:xfrm>
            <a:prstGeom prst="rect">
              <a:avLst/>
            </a:prstGeom>
            <a:solidFill>
              <a:srgbClr val="FEB80A">
                <a:lumMod val="60000"/>
                <a:lumOff val="40000"/>
              </a:srgbClr>
            </a:solidFill>
            <a:ln w="25400" cap="flat" cmpd="sng" algn="ctr">
              <a:solidFill>
                <a:srgbClr val="FEB80A">
                  <a:lumMod val="60000"/>
                  <a:lumOff val="40000"/>
                </a:srgbClr>
              </a:solidFill>
              <a:prstDash val="solid"/>
            </a:ln>
            <a:effectLst/>
          </p:spPr>
          <p:txBody>
            <a:bodyPr rtlCol="0" anchor="ctr"/>
            <a:lstStyle/>
            <a:p>
              <a:pPr algn="ctr" defTabSz="914377">
                <a:defRPr/>
              </a:pPr>
              <a:r>
                <a:rPr lang="en-US" b="1" kern="0" dirty="0">
                  <a:solidFill>
                    <a:srgbClr val="C32D2E">
                      <a:lumMod val="75000"/>
                    </a:srgbClr>
                  </a:solidFill>
                  <a:latin typeface="Calibri Light" panose="020F0302020204030204" pitchFamily="34" charset="0"/>
                  <a:cs typeface="Calibri Light" panose="020F0302020204030204" pitchFamily="34" charset="0"/>
                </a:rPr>
                <a:t>Long term “remission”</a:t>
              </a:r>
            </a:p>
            <a:p>
              <a:pPr algn="ctr" defTabSz="914377">
                <a:defRPr/>
              </a:pPr>
              <a:r>
                <a:rPr lang="en-US" b="1" kern="0" dirty="0">
                  <a:solidFill>
                    <a:srgbClr val="C32D2E">
                      <a:lumMod val="75000"/>
                    </a:srgbClr>
                  </a:solidFill>
                  <a:latin typeface="Calibri Light" panose="020F0302020204030204" pitchFamily="34" charset="0"/>
                  <a:cs typeface="Calibri Light" panose="020F0302020204030204" pitchFamily="34" charset="0"/>
                </a:rPr>
                <a:t>for 27 months</a:t>
              </a:r>
            </a:p>
          </p:txBody>
        </p:sp>
        <p:cxnSp>
          <p:nvCxnSpPr>
            <p:cNvPr id="5" name="Straight Connector 4">
              <a:extLst>
                <a:ext uri="{FF2B5EF4-FFF2-40B4-BE49-F238E27FC236}">
                  <a16:creationId xmlns:a16="http://schemas.microsoft.com/office/drawing/2014/main" id="{81348713-39EC-2F4A-89D3-580904678A00}"/>
                </a:ext>
              </a:extLst>
            </p:cNvPr>
            <p:cNvCxnSpPr/>
            <p:nvPr/>
          </p:nvCxnSpPr>
          <p:spPr>
            <a:xfrm>
              <a:off x="2971801" y="2475607"/>
              <a:ext cx="1702453" cy="1"/>
            </a:xfrm>
            <a:prstGeom prst="line">
              <a:avLst/>
            </a:prstGeom>
            <a:noFill/>
            <a:ln w="28575" cap="flat" cmpd="sng" algn="ctr">
              <a:solidFill>
                <a:sysClr val="windowText" lastClr="000000"/>
              </a:solidFill>
              <a:prstDash val="solid"/>
              <a:headEnd type="oval" w="med" len="med"/>
              <a:tailEnd type="oval" w="med" len="med"/>
            </a:ln>
            <a:effectLst/>
          </p:spPr>
        </p:cxnSp>
        <p:grpSp>
          <p:nvGrpSpPr>
            <p:cNvPr id="6" name="Group 5">
              <a:extLst>
                <a:ext uri="{FF2B5EF4-FFF2-40B4-BE49-F238E27FC236}">
                  <a16:creationId xmlns:a16="http://schemas.microsoft.com/office/drawing/2014/main" id="{0CD2C617-7981-4248-816F-CC422FB7C001}"/>
                </a:ext>
              </a:extLst>
            </p:cNvPr>
            <p:cNvGrpSpPr/>
            <p:nvPr/>
          </p:nvGrpSpPr>
          <p:grpSpPr>
            <a:xfrm>
              <a:off x="4674252" y="2323205"/>
              <a:ext cx="304800" cy="304800"/>
              <a:chOff x="6172200" y="5105400"/>
              <a:chExt cx="304800" cy="304800"/>
            </a:xfrm>
          </p:grpSpPr>
          <p:cxnSp>
            <p:nvCxnSpPr>
              <p:cNvPr id="7" name="Straight Connector 6">
                <a:extLst>
                  <a:ext uri="{FF2B5EF4-FFF2-40B4-BE49-F238E27FC236}">
                    <a16:creationId xmlns:a16="http://schemas.microsoft.com/office/drawing/2014/main" id="{4852FE28-AA32-BE42-A350-AFFFB900FC6B}"/>
                  </a:ext>
                </a:extLst>
              </p:cNvPr>
              <p:cNvCxnSpPr/>
              <p:nvPr/>
            </p:nvCxnSpPr>
            <p:spPr>
              <a:xfrm flipV="1">
                <a:off x="6172200" y="5105400"/>
                <a:ext cx="76200" cy="152400"/>
              </a:xfrm>
              <a:prstGeom prst="line">
                <a:avLst/>
              </a:prstGeom>
              <a:noFill/>
              <a:ln w="28575" cap="flat" cmpd="sng" algn="ctr">
                <a:solidFill>
                  <a:sysClr val="windowText" lastClr="000000"/>
                </a:solidFill>
                <a:prstDash val="solid"/>
                <a:headEnd type="oval" w="med" len="med"/>
                <a:tailEnd type="oval" w="med" len="med"/>
              </a:ln>
              <a:effectLst/>
            </p:spPr>
          </p:cxnSp>
          <p:cxnSp>
            <p:nvCxnSpPr>
              <p:cNvPr id="8" name="Straight Connector 7">
                <a:extLst>
                  <a:ext uri="{FF2B5EF4-FFF2-40B4-BE49-F238E27FC236}">
                    <a16:creationId xmlns:a16="http://schemas.microsoft.com/office/drawing/2014/main" id="{A315C6D4-AB01-444D-B0DE-36FACFABE91A}"/>
                  </a:ext>
                </a:extLst>
              </p:cNvPr>
              <p:cNvCxnSpPr/>
              <p:nvPr/>
            </p:nvCxnSpPr>
            <p:spPr>
              <a:xfrm flipH="1" flipV="1">
                <a:off x="6248400" y="5105400"/>
                <a:ext cx="152400" cy="304800"/>
              </a:xfrm>
              <a:prstGeom prst="line">
                <a:avLst/>
              </a:prstGeom>
              <a:noFill/>
              <a:ln w="28575" cap="flat" cmpd="sng" algn="ctr">
                <a:solidFill>
                  <a:sysClr val="windowText" lastClr="000000"/>
                </a:solidFill>
                <a:prstDash val="solid"/>
                <a:headEnd type="oval" w="med" len="med"/>
                <a:tailEnd type="oval" w="med" len="med"/>
              </a:ln>
              <a:effectLst/>
            </p:spPr>
          </p:cxnSp>
          <p:cxnSp>
            <p:nvCxnSpPr>
              <p:cNvPr id="9" name="Straight Connector 8">
                <a:extLst>
                  <a:ext uri="{FF2B5EF4-FFF2-40B4-BE49-F238E27FC236}">
                    <a16:creationId xmlns:a16="http://schemas.microsoft.com/office/drawing/2014/main" id="{467B0C0C-A8BB-3A4D-8D53-169886E8F3A2}"/>
                  </a:ext>
                </a:extLst>
              </p:cNvPr>
              <p:cNvCxnSpPr/>
              <p:nvPr/>
            </p:nvCxnSpPr>
            <p:spPr>
              <a:xfrm flipV="1">
                <a:off x="6400800" y="5257800"/>
                <a:ext cx="76200" cy="152400"/>
              </a:xfrm>
              <a:prstGeom prst="line">
                <a:avLst/>
              </a:prstGeom>
              <a:noFill/>
              <a:ln w="28575" cap="flat" cmpd="sng" algn="ctr">
                <a:solidFill>
                  <a:sysClr val="windowText" lastClr="000000"/>
                </a:solidFill>
                <a:prstDash val="solid"/>
                <a:headEnd type="oval" w="med" len="med"/>
                <a:tailEnd type="oval" w="med" len="med"/>
              </a:ln>
              <a:effectLst/>
            </p:spPr>
          </p:cxnSp>
        </p:grpSp>
        <p:cxnSp>
          <p:nvCxnSpPr>
            <p:cNvPr id="10" name="Straight Connector 9">
              <a:extLst>
                <a:ext uri="{FF2B5EF4-FFF2-40B4-BE49-F238E27FC236}">
                  <a16:creationId xmlns:a16="http://schemas.microsoft.com/office/drawing/2014/main" id="{A3566953-ABED-AA42-A4B5-7D91C8EB7780}"/>
                </a:ext>
              </a:extLst>
            </p:cNvPr>
            <p:cNvCxnSpPr/>
            <p:nvPr/>
          </p:nvCxnSpPr>
          <p:spPr>
            <a:xfrm>
              <a:off x="4975507" y="2475605"/>
              <a:ext cx="5463895" cy="0"/>
            </a:xfrm>
            <a:prstGeom prst="line">
              <a:avLst/>
            </a:prstGeom>
            <a:noFill/>
            <a:ln w="28575" cap="flat" cmpd="sng" algn="ctr">
              <a:solidFill>
                <a:sysClr val="windowText" lastClr="000000"/>
              </a:solidFill>
              <a:prstDash val="solid"/>
              <a:headEnd type="oval" w="med" len="med"/>
              <a:tailEnd type="triangle" w="lg" len="lg"/>
            </a:ln>
            <a:effectLst/>
          </p:spPr>
        </p:cxnSp>
        <p:cxnSp>
          <p:nvCxnSpPr>
            <p:cNvPr id="11" name="Straight Connector 10">
              <a:extLst>
                <a:ext uri="{FF2B5EF4-FFF2-40B4-BE49-F238E27FC236}">
                  <a16:creationId xmlns:a16="http://schemas.microsoft.com/office/drawing/2014/main" id="{97D10BAB-F64F-904A-8D96-3B658030487F}"/>
                </a:ext>
              </a:extLst>
            </p:cNvPr>
            <p:cNvCxnSpPr/>
            <p:nvPr/>
          </p:nvCxnSpPr>
          <p:spPr>
            <a:xfrm flipH="1">
              <a:off x="4038600" y="2493723"/>
              <a:ext cx="608" cy="859079"/>
            </a:xfrm>
            <a:prstGeom prst="line">
              <a:avLst/>
            </a:prstGeom>
            <a:noFill/>
            <a:ln w="9525" cap="flat" cmpd="sng" algn="ctr">
              <a:solidFill>
                <a:srgbClr val="475A8D">
                  <a:lumMod val="50000"/>
                </a:srgbClr>
              </a:solidFill>
              <a:prstDash val="dash"/>
            </a:ln>
            <a:effectLst/>
          </p:spPr>
        </p:cxnSp>
        <p:sp>
          <p:nvSpPr>
            <p:cNvPr id="12" name="TextBox 11">
              <a:extLst>
                <a:ext uri="{FF2B5EF4-FFF2-40B4-BE49-F238E27FC236}">
                  <a16:creationId xmlns:a16="http://schemas.microsoft.com/office/drawing/2014/main" id="{3AA59F25-0469-374F-99AA-D1C534CE7CBF}"/>
                </a:ext>
              </a:extLst>
            </p:cNvPr>
            <p:cNvSpPr txBox="1"/>
            <p:nvPr/>
          </p:nvSpPr>
          <p:spPr>
            <a:xfrm rot="19467447">
              <a:off x="3896591" y="1811076"/>
              <a:ext cx="981679"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30 hours</a:t>
              </a:r>
            </a:p>
          </p:txBody>
        </p:sp>
        <p:cxnSp>
          <p:nvCxnSpPr>
            <p:cNvPr id="13" name="Straight Connector 12">
              <a:extLst>
                <a:ext uri="{FF2B5EF4-FFF2-40B4-BE49-F238E27FC236}">
                  <a16:creationId xmlns:a16="http://schemas.microsoft.com/office/drawing/2014/main" id="{1BC0C3D7-B86B-3446-9D1D-3C81065A8DFE}"/>
                </a:ext>
              </a:extLst>
            </p:cNvPr>
            <p:cNvCxnSpPr/>
            <p:nvPr/>
          </p:nvCxnSpPr>
          <p:spPr>
            <a:xfrm flipV="1">
              <a:off x="9815851" y="2493723"/>
              <a:ext cx="0" cy="2230679"/>
            </a:xfrm>
            <a:prstGeom prst="line">
              <a:avLst/>
            </a:prstGeom>
            <a:noFill/>
            <a:ln w="9525" cap="flat" cmpd="sng" algn="ctr">
              <a:solidFill>
                <a:srgbClr val="475A8D">
                  <a:lumMod val="50000"/>
                </a:srgbClr>
              </a:solidFill>
              <a:prstDash val="solid"/>
              <a:headEnd type="none" w="med" len="med"/>
              <a:tailEnd type="none" w="med" len="med"/>
            </a:ln>
            <a:effectLst/>
          </p:spPr>
        </p:cxnSp>
        <p:cxnSp>
          <p:nvCxnSpPr>
            <p:cNvPr id="14" name="Straight Connector 13">
              <a:extLst>
                <a:ext uri="{FF2B5EF4-FFF2-40B4-BE49-F238E27FC236}">
                  <a16:creationId xmlns:a16="http://schemas.microsoft.com/office/drawing/2014/main" id="{644A883D-6D06-B649-A65F-52B9B07EF4B9}"/>
                </a:ext>
              </a:extLst>
            </p:cNvPr>
            <p:cNvCxnSpPr/>
            <p:nvPr/>
          </p:nvCxnSpPr>
          <p:spPr>
            <a:xfrm>
              <a:off x="6263247" y="2420399"/>
              <a:ext cx="0" cy="182880"/>
            </a:xfrm>
            <a:prstGeom prst="line">
              <a:avLst/>
            </a:prstGeom>
            <a:noFill/>
            <a:ln w="28575" cap="flat" cmpd="sng" algn="ctr">
              <a:solidFill>
                <a:sysClr val="windowText" lastClr="000000"/>
              </a:solidFill>
              <a:prstDash val="solid"/>
            </a:ln>
            <a:effectLst/>
          </p:spPr>
        </p:cxnSp>
        <p:cxnSp>
          <p:nvCxnSpPr>
            <p:cNvPr id="15" name="Straight Connector 14">
              <a:extLst>
                <a:ext uri="{FF2B5EF4-FFF2-40B4-BE49-F238E27FC236}">
                  <a16:creationId xmlns:a16="http://schemas.microsoft.com/office/drawing/2014/main" id="{0A4013FD-C1FF-7D42-A8E3-1D66750C0E05}"/>
                </a:ext>
              </a:extLst>
            </p:cNvPr>
            <p:cNvCxnSpPr/>
            <p:nvPr/>
          </p:nvCxnSpPr>
          <p:spPr>
            <a:xfrm>
              <a:off x="7526024" y="2420399"/>
              <a:ext cx="0" cy="182880"/>
            </a:xfrm>
            <a:prstGeom prst="line">
              <a:avLst/>
            </a:prstGeom>
            <a:noFill/>
            <a:ln w="28575" cap="flat" cmpd="sng" algn="ctr">
              <a:solidFill>
                <a:sysClr val="windowText" lastClr="000000"/>
              </a:solidFill>
              <a:prstDash val="solid"/>
            </a:ln>
            <a:effectLst/>
          </p:spPr>
        </p:cxnSp>
        <p:cxnSp>
          <p:nvCxnSpPr>
            <p:cNvPr id="16" name="Straight Connector 15">
              <a:extLst>
                <a:ext uri="{FF2B5EF4-FFF2-40B4-BE49-F238E27FC236}">
                  <a16:creationId xmlns:a16="http://schemas.microsoft.com/office/drawing/2014/main" id="{9B78053E-3BDA-A34E-961D-31417F4D52A2}"/>
                </a:ext>
              </a:extLst>
            </p:cNvPr>
            <p:cNvCxnSpPr/>
            <p:nvPr/>
          </p:nvCxnSpPr>
          <p:spPr>
            <a:xfrm>
              <a:off x="8788803" y="2420399"/>
              <a:ext cx="0" cy="182880"/>
            </a:xfrm>
            <a:prstGeom prst="line">
              <a:avLst/>
            </a:prstGeom>
            <a:noFill/>
            <a:ln w="28575" cap="flat" cmpd="sng" algn="ctr">
              <a:solidFill>
                <a:sysClr val="windowText" lastClr="000000"/>
              </a:solidFill>
              <a:prstDash val="solid"/>
            </a:ln>
            <a:effectLst/>
          </p:spPr>
        </p:cxnSp>
        <p:cxnSp>
          <p:nvCxnSpPr>
            <p:cNvPr id="17" name="Straight Connector 16">
              <a:extLst>
                <a:ext uri="{FF2B5EF4-FFF2-40B4-BE49-F238E27FC236}">
                  <a16:creationId xmlns:a16="http://schemas.microsoft.com/office/drawing/2014/main" id="{9F8B4FB0-10FF-8746-9B87-A87762F32895}"/>
                </a:ext>
              </a:extLst>
            </p:cNvPr>
            <p:cNvCxnSpPr/>
            <p:nvPr/>
          </p:nvCxnSpPr>
          <p:spPr>
            <a:xfrm>
              <a:off x="10051580" y="2420399"/>
              <a:ext cx="0" cy="182880"/>
            </a:xfrm>
            <a:prstGeom prst="line">
              <a:avLst/>
            </a:prstGeom>
            <a:noFill/>
            <a:ln w="28575"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E1053A76-7AC7-904E-8D8B-15402B8CB110}"/>
                </a:ext>
              </a:extLst>
            </p:cNvPr>
            <p:cNvCxnSpPr/>
            <p:nvPr/>
          </p:nvCxnSpPr>
          <p:spPr>
            <a:xfrm flipV="1">
              <a:off x="6858000" y="2475607"/>
              <a:ext cx="0" cy="820045"/>
            </a:xfrm>
            <a:prstGeom prst="line">
              <a:avLst/>
            </a:prstGeom>
            <a:noFill/>
            <a:ln w="9525" cap="flat" cmpd="sng" algn="ctr">
              <a:solidFill>
                <a:srgbClr val="475A8D">
                  <a:lumMod val="50000"/>
                </a:srgbClr>
              </a:solidFill>
              <a:prstDash val="lgDash"/>
              <a:headEnd type="none" w="med" len="med"/>
              <a:tailEnd type="none" w="med" len="med"/>
            </a:ln>
            <a:effectLst/>
          </p:spPr>
        </p:cxnSp>
        <p:sp>
          <p:nvSpPr>
            <p:cNvPr id="19" name="TextBox 18">
              <a:extLst>
                <a:ext uri="{FF2B5EF4-FFF2-40B4-BE49-F238E27FC236}">
                  <a16:creationId xmlns:a16="http://schemas.microsoft.com/office/drawing/2014/main" id="{53721855-B8CD-8B4F-A75A-2AB5D99C90AF}"/>
                </a:ext>
              </a:extLst>
            </p:cNvPr>
            <p:cNvSpPr txBox="1"/>
            <p:nvPr/>
          </p:nvSpPr>
          <p:spPr>
            <a:xfrm>
              <a:off x="7696200" y="4724400"/>
              <a:ext cx="2856038" cy="369332"/>
            </a:xfrm>
            <a:prstGeom prst="rect">
              <a:avLst/>
            </a:prstGeom>
            <a:noFill/>
          </p:spPr>
          <p:txBody>
            <a:bodyPr wrap="none" rtlCol="0">
              <a:spAutoFit/>
            </a:bodyPr>
            <a:lstStyle/>
            <a:p>
              <a:r>
                <a:rPr lang="en-US" b="1" dirty="0">
                  <a:solidFill>
                    <a:srgbClr val="C00000"/>
                  </a:solidFill>
                  <a:latin typeface="Calibri Light" panose="020F0302020204030204" pitchFamily="34" charset="0"/>
                  <a:cs typeface="Calibri Light" panose="020F0302020204030204" pitchFamily="34" charset="0"/>
                </a:rPr>
                <a:t>HIV detected in blood plasma</a:t>
              </a:r>
            </a:p>
          </p:txBody>
        </p:sp>
        <p:sp>
          <p:nvSpPr>
            <p:cNvPr id="20" name="TextBox 19">
              <a:extLst>
                <a:ext uri="{FF2B5EF4-FFF2-40B4-BE49-F238E27FC236}">
                  <a16:creationId xmlns:a16="http://schemas.microsoft.com/office/drawing/2014/main" id="{98BFB12C-BB8E-4949-BEFC-96D3E7B5D77B}"/>
                </a:ext>
              </a:extLst>
            </p:cNvPr>
            <p:cNvSpPr txBox="1"/>
            <p:nvPr/>
          </p:nvSpPr>
          <p:spPr>
            <a:xfrm rot="19440000">
              <a:off x="2795110" y="1764914"/>
              <a:ext cx="911019" cy="461665"/>
            </a:xfrm>
            <a:prstGeom prst="rect">
              <a:avLst/>
            </a:prstGeom>
            <a:noFill/>
          </p:spPr>
          <p:txBody>
            <a:bodyPr wrap="none" rtlCol="0">
              <a:spAutoFit/>
            </a:bodyPr>
            <a:lstStyle/>
            <a:p>
              <a:r>
                <a:rPr lang="en-US" sz="2400" b="1" dirty="0">
                  <a:solidFill>
                    <a:prstClr val="black"/>
                  </a:solidFill>
                  <a:latin typeface="Calibri Light" panose="020F0302020204030204" pitchFamily="34" charset="0"/>
                  <a:cs typeface="Calibri Light" panose="020F0302020204030204" pitchFamily="34" charset="0"/>
                </a:rPr>
                <a:t>BIRTH</a:t>
              </a:r>
            </a:p>
          </p:txBody>
        </p:sp>
        <p:sp>
          <p:nvSpPr>
            <p:cNvPr id="21" name="TextBox 20">
              <a:extLst>
                <a:ext uri="{FF2B5EF4-FFF2-40B4-BE49-F238E27FC236}">
                  <a16:creationId xmlns:a16="http://schemas.microsoft.com/office/drawing/2014/main" id="{8DDCE266-5B78-1643-889F-972F8A87E7A9}"/>
                </a:ext>
              </a:extLst>
            </p:cNvPr>
            <p:cNvSpPr txBox="1"/>
            <p:nvPr/>
          </p:nvSpPr>
          <p:spPr>
            <a:xfrm rot="19440000">
              <a:off x="6583558" y="1811076"/>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18 months</a:t>
              </a:r>
            </a:p>
          </p:txBody>
        </p:sp>
        <p:sp>
          <p:nvSpPr>
            <p:cNvPr id="22" name="TextBox 21">
              <a:extLst>
                <a:ext uri="{FF2B5EF4-FFF2-40B4-BE49-F238E27FC236}">
                  <a16:creationId xmlns:a16="http://schemas.microsoft.com/office/drawing/2014/main" id="{92DF51FC-D773-E24B-B61B-566CA3BE703A}"/>
                </a:ext>
              </a:extLst>
            </p:cNvPr>
            <p:cNvSpPr txBox="1"/>
            <p:nvPr/>
          </p:nvSpPr>
          <p:spPr>
            <a:xfrm>
              <a:off x="3935871" y="3295649"/>
              <a:ext cx="1185902" cy="369332"/>
            </a:xfrm>
            <a:prstGeom prst="rect">
              <a:avLst/>
            </a:prstGeom>
            <a:noFill/>
          </p:spPr>
          <p:txBody>
            <a:bodyPr wrap="none" rtlCol="0">
              <a:spAutoFit/>
            </a:bodyPr>
            <a:lstStyle/>
            <a:p>
              <a:r>
                <a:rPr lang="en-US" b="1" dirty="0">
                  <a:solidFill>
                    <a:srgbClr val="0070C0"/>
                  </a:solidFill>
                  <a:latin typeface="Calibri Light" panose="020F0302020204030204" pitchFamily="34" charset="0"/>
                  <a:cs typeface="Calibri Light" panose="020F0302020204030204" pitchFamily="34" charset="0"/>
                </a:rPr>
                <a:t>Begins ART</a:t>
              </a:r>
            </a:p>
          </p:txBody>
        </p:sp>
        <p:sp>
          <p:nvSpPr>
            <p:cNvPr id="23" name="TextBox 22">
              <a:extLst>
                <a:ext uri="{FF2B5EF4-FFF2-40B4-BE49-F238E27FC236}">
                  <a16:creationId xmlns:a16="http://schemas.microsoft.com/office/drawing/2014/main" id="{D331F0D2-5815-7246-9586-8CB61EBE063C}"/>
                </a:ext>
              </a:extLst>
            </p:cNvPr>
            <p:cNvSpPr txBox="1"/>
            <p:nvPr/>
          </p:nvSpPr>
          <p:spPr>
            <a:xfrm>
              <a:off x="5867402" y="3295649"/>
              <a:ext cx="1087927" cy="369332"/>
            </a:xfrm>
            <a:prstGeom prst="rect">
              <a:avLst/>
            </a:prstGeom>
            <a:noFill/>
          </p:spPr>
          <p:txBody>
            <a:bodyPr wrap="none" rtlCol="0">
              <a:spAutoFit/>
            </a:bodyPr>
            <a:lstStyle/>
            <a:p>
              <a:r>
                <a:rPr lang="en-US" b="1" dirty="0">
                  <a:solidFill>
                    <a:srgbClr val="0070C0"/>
                  </a:solidFill>
                  <a:latin typeface="Calibri Light" panose="020F0302020204030204" pitchFamily="34" charset="0"/>
                  <a:cs typeface="Calibri Light" panose="020F0302020204030204" pitchFamily="34" charset="0"/>
                </a:rPr>
                <a:t>Stops ART</a:t>
              </a:r>
            </a:p>
          </p:txBody>
        </p:sp>
        <p:sp>
          <p:nvSpPr>
            <p:cNvPr id="24" name="TextBox 23">
              <a:extLst>
                <a:ext uri="{FF2B5EF4-FFF2-40B4-BE49-F238E27FC236}">
                  <a16:creationId xmlns:a16="http://schemas.microsoft.com/office/drawing/2014/main" id="{1311D88D-272C-F240-9B0B-1BD80F2A2210}"/>
                </a:ext>
              </a:extLst>
            </p:cNvPr>
            <p:cNvSpPr txBox="1"/>
            <p:nvPr/>
          </p:nvSpPr>
          <p:spPr>
            <a:xfrm rot="19440000">
              <a:off x="9493335" y="1811076"/>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46 months</a:t>
              </a:r>
            </a:p>
          </p:txBody>
        </p:sp>
        <p:cxnSp>
          <p:nvCxnSpPr>
            <p:cNvPr id="25" name="Straight Connector 24">
              <a:extLst>
                <a:ext uri="{FF2B5EF4-FFF2-40B4-BE49-F238E27FC236}">
                  <a16:creationId xmlns:a16="http://schemas.microsoft.com/office/drawing/2014/main" id="{BACE0568-1968-224F-AA12-205DCB8E5AFB}"/>
                </a:ext>
              </a:extLst>
            </p:cNvPr>
            <p:cNvCxnSpPr/>
            <p:nvPr/>
          </p:nvCxnSpPr>
          <p:spPr>
            <a:xfrm flipH="1" flipV="1">
              <a:off x="7391402" y="2484452"/>
              <a:ext cx="13951" cy="1754175"/>
            </a:xfrm>
            <a:prstGeom prst="line">
              <a:avLst/>
            </a:prstGeom>
            <a:noFill/>
            <a:ln w="9525" cap="flat" cmpd="sng" algn="ctr">
              <a:solidFill>
                <a:srgbClr val="475A8D">
                  <a:lumMod val="50000"/>
                </a:srgbClr>
              </a:solidFill>
              <a:prstDash val="solid"/>
              <a:headEnd type="none" w="med" len="med"/>
              <a:tailEnd type="none" w="med" len="med"/>
            </a:ln>
            <a:effectLst/>
          </p:spPr>
        </p:cxnSp>
        <p:sp>
          <p:nvSpPr>
            <p:cNvPr id="26" name="TextBox 25">
              <a:extLst>
                <a:ext uri="{FF2B5EF4-FFF2-40B4-BE49-F238E27FC236}">
                  <a16:creationId xmlns:a16="http://schemas.microsoft.com/office/drawing/2014/main" id="{D2645D6D-B672-984B-A2AF-E78DD8A1D515}"/>
                </a:ext>
              </a:extLst>
            </p:cNvPr>
            <p:cNvSpPr txBox="1"/>
            <p:nvPr/>
          </p:nvSpPr>
          <p:spPr>
            <a:xfrm>
              <a:off x="3564174" y="2710012"/>
              <a:ext cx="3170227" cy="369332"/>
            </a:xfrm>
            <a:prstGeom prst="rect">
              <a:avLst/>
            </a:prstGeom>
            <a:noFill/>
          </p:spPr>
          <p:txBody>
            <a:bodyPr wrap="none" rtlCol="0">
              <a:spAutoFit/>
            </a:bodyPr>
            <a:lstStyle/>
            <a:p>
              <a:r>
                <a:rPr lang="en-US" b="1" dirty="0">
                  <a:solidFill>
                    <a:srgbClr val="C00000"/>
                  </a:solidFill>
                  <a:latin typeface="Calibri Light" panose="020F0302020204030204" pitchFamily="34" charset="0"/>
                  <a:cs typeface="Calibri Light" panose="020F0302020204030204" pitchFamily="34" charset="0"/>
                </a:rPr>
                <a:t>No HIV detected in blood plasma</a:t>
              </a:r>
            </a:p>
          </p:txBody>
        </p:sp>
        <p:sp>
          <p:nvSpPr>
            <p:cNvPr id="27" name="TextBox 26">
              <a:extLst>
                <a:ext uri="{FF2B5EF4-FFF2-40B4-BE49-F238E27FC236}">
                  <a16:creationId xmlns:a16="http://schemas.microsoft.com/office/drawing/2014/main" id="{37DBE331-BB30-B148-A8D8-2DE0F9E5F3F3}"/>
                </a:ext>
              </a:extLst>
            </p:cNvPr>
            <p:cNvSpPr txBox="1"/>
            <p:nvPr/>
          </p:nvSpPr>
          <p:spPr>
            <a:xfrm rot="19440000">
              <a:off x="7138172" y="1837298"/>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23 months</a:t>
              </a:r>
            </a:p>
          </p:txBody>
        </p:sp>
        <p:cxnSp>
          <p:nvCxnSpPr>
            <p:cNvPr id="28" name="Straight Connector 27">
              <a:extLst>
                <a:ext uri="{FF2B5EF4-FFF2-40B4-BE49-F238E27FC236}">
                  <a16:creationId xmlns:a16="http://schemas.microsoft.com/office/drawing/2014/main" id="{91B02265-5C97-6C41-A5CE-5A491B8AB170}"/>
                </a:ext>
              </a:extLst>
            </p:cNvPr>
            <p:cNvCxnSpPr/>
            <p:nvPr/>
          </p:nvCxnSpPr>
          <p:spPr>
            <a:xfrm flipV="1">
              <a:off x="3190935" y="2484452"/>
              <a:ext cx="0" cy="2230679"/>
            </a:xfrm>
            <a:prstGeom prst="line">
              <a:avLst/>
            </a:prstGeom>
            <a:noFill/>
            <a:ln w="9525" cap="flat" cmpd="sng" algn="ctr">
              <a:solidFill>
                <a:srgbClr val="475A8D">
                  <a:lumMod val="50000"/>
                </a:srgbClr>
              </a:solidFill>
              <a:prstDash val="solid"/>
              <a:headEnd type="none" w="med" len="med"/>
              <a:tailEnd type="none" w="med" len="med"/>
            </a:ln>
            <a:effectLst/>
          </p:spPr>
        </p:cxnSp>
        <p:sp>
          <p:nvSpPr>
            <p:cNvPr id="29" name="TextBox 28">
              <a:extLst>
                <a:ext uri="{FF2B5EF4-FFF2-40B4-BE49-F238E27FC236}">
                  <a16:creationId xmlns:a16="http://schemas.microsoft.com/office/drawing/2014/main" id="{8782ABA1-755F-3A47-8A89-1EFDF58F10E4}"/>
                </a:ext>
              </a:extLst>
            </p:cNvPr>
            <p:cNvSpPr txBox="1"/>
            <p:nvPr/>
          </p:nvSpPr>
          <p:spPr>
            <a:xfrm>
              <a:off x="2497231" y="4736071"/>
              <a:ext cx="2449067" cy="646331"/>
            </a:xfrm>
            <a:prstGeom prst="rect">
              <a:avLst/>
            </a:prstGeom>
            <a:noFill/>
          </p:spPr>
          <p:txBody>
            <a:bodyPr wrap="none" rtlCol="0">
              <a:spAutoFit/>
            </a:bodyPr>
            <a:lstStyle/>
            <a:p>
              <a:pPr algn="ctr"/>
              <a:r>
                <a:rPr lang="en-US" b="1" dirty="0">
                  <a:solidFill>
                    <a:srgbClr val="C00000"/>
                  </a:solidFill>
                  <a:latin typeface="Calibri Light" panose="020F0302020204030204" pitchFamily="34" charset="0"/>
                  <a:cs typeface="Calibri Light" panose="020F0302020204030204" pitchFamily="34" charset="0"/>
                </a:rPr>
                <a:t>HIV detected in blood</a:t>
              </a:r>
            </a:p>
            <a:p>
              <a:pPr algn="ctr"/>
              <a:r>
                <a:rPr lang="en-US" b="1" dirty="0">
                  <a:solidFill>
                    <a:srgbClr val="C00000"/>
                  </a:solidFill>
                  <a:latin typeface="Calibri Light" panose="020F0302020204030204" pitchFamily="34" charset="0"/>
                  <a:cs typeface="Calibri Light" panose="020F0302020204030204" pitchFamily="34" charset="0"/>
                </a:rPr>
                <a:t>at 2 separate time points</a:t>
              </a:r>
            </a:p>
          </p:txBody>
        </p:sp>
        <p:cxnSp>
          <p:nvCxnSpPr>
            <p:cNvPr id="30" name="Straight Connector 29">
              <a:extLst>
                <a:ext uri="{FF2B5EF4-FFF2-40B4-BE49-F238E27FC236}">
                  <a16:creationId xmlns:a16="http://schemas.microsoft.com/office/drawing/2014/main" id="{C0E31640-3375-1A48-9B83-E4B1D5C34FEC}"/>
                </a:ext>
              </a:extLst>
            </p:cNvPr>
            <p:cNvCxnSpPr/>
            <p:nvPr/>
          </p:nvCxnSpPr>
          <p:spPr>
            <a:xfrm flipV="1">
              <a:off x="3823025" y="2475607"/>
              <a:ext cx="0" cy="2230679"/>
            </a:xfrm>
            <a:prstGeom prst="line">
              <a:avLst/>
            </a:prstGeom>
            <a:noFill/>
            <a:ln w="9525" cap="flat" cmpd="sng" algn="ctr">
              <a:solidFill>
                <a:srgbClr val="475A8D">
                  <a:lumMod val="50000"/>
                </a:srgbClr>
              </a:solidFill>
              <a:prstDash val="solid"/>
              <a:headEnd type="none" w="med" len="med"/>
              <a:tailEnd type="none" w="med" len="med"/>
            </a:ln>
            <a:effectLst/>
          </p:spPr>
        </p:cxnSp>
      </p:grpSp>
      <p:sp>
        <p:nvSpPr>
          <p:cNvPr id="31" name="TextBox 30">
            <a:extLst>
              <a:ext uri="{FF2B5EF4-FFF2-40B4-BE49-F238E27FC236}">
                <a16:creationId xmlns:a16="http://schemas.microsoft.com/office/drawing/2014/main" id="{859A15A3-A5CF-DA49-B175-1E0DA38D71FB}"/>
              </a:ext>
            </a:extLst>
          </p:cNvPr>
          <p:cNvSpPr txBox="1"/>
          <p:nvPr/>
        </p:nvSpPr>
        <p:spPr>
          <a:xfrm>
            <a:off x="7037453" y="6532008"/>
            <a:ext cx="4093424" cy="246221"/>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Persaud et al 2013 NEJM; </a:t>
            </a:r>
            <a:r>
              <a:rPr lang="en-US" sz="1000" dirty="0" err="1">
                <a:solidFill>
                  <a:schemeClr val="bg1">
                    <a:lumMod val="65000"/>
                  </a:schemeClr>
                </a:solidFill>
                <a:latin typeface="Gill Sans MT" panose="020B0502020104020203" pitchFamily="34" charset="77"/>
                <a:cs typeface="Calibri Light" panose="020F0302020204030204" pitchFamily="34" charset="0"/>
              </a:rPr>
              <a:t>Luzuriaga</a:t>
            </a:r>
            <a:r>
              <a:rPr lang="en-US" sz="1000" dirty="0">
                <a:solidFill>
                  <a:schemeClr val="bg1">
                    <a:lumMod val="65000"/>
                  </a:schemeClr>
                </a:solidFill>
                <a:latin typeface="Gill Sans MT" panose="020B0502020104020203" pitchFamily="34" charset="77"/>
                <a:cs typeface="Calibri Light" panose="020F0302020204030204" pitchFamily="34" charset="0"/>
              </a:rPr>
              <a:t> et al  2015 NEJM</a:t>
            </a:r>
          </a:p>
        </p:txBody>
      </p:sp>
      <p:pic>
        <p:nvPicPr>
          <p:cNvPr id="35" name="Picture 34">
            <a:extLst>
              <a:ext uri="{FF2B5EF4-FFF2-40B4-BE49-F238E27FC236}">
                <a16:creationId xmlns:a16="http://schemas.microsoft.com/office/drawing/2014/main" id="{8D71BDF7-CA8E-4A4B-9C8E-A6C6616113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grpSp>
        <p:nvGrpSpPr>
          <p:cNvPr id="40" name="Group 39">
            <a:extLst>
              <a:ext uri="{FF2B5EF4-FFF2-40B4-BE49-F238E27FC236}">
                <a16:creationId xmlns:a16="http://schemas.microsoft.com/office/drawing/2014/main" id="{65ABC6CA-7878-B146-8F5E-8C3592C7FAF8}"/>
              </a:ext>
            </a:extLst>
          </p:cNvPr>
          <p:cNvGrpSpPr/>
          <p:nvPr/>
        </p:nvGrpSpPr>
        <p:grpSpPr>
          <a:xfrm>
            <a:off x="653312" y="1207788"/>
            <a:ext cx="10500655" cy="5082509"/>
            <a:chOff x="653312" y="1207788"/>
            <a:chExt cx="10500655" cy="5082509"/>
          </a:xfrm>
        </p:grpSpPr>
        <p:pic>
          <p:nvPicPr>
            <p:cNvPr id="33" name="Picture 32">
              <a:extLst>
                <a:ext uri="{FF2B5EF4-FFF2-40B4-BE49-F238E27FC236}">
                  <a16:creationId xmlns:a16="http://schemas.microsoft.com/office/drawing/2014/main" id="{B6DAEDDC-CDF1-5D42-BBCC-D92E223089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312" y="1207788"/>
              <a:ext cx="10500655" cy="5082509"/>
            </a:xfrm>
            <a:prstGeom prst="rect">
              <a:avLst/>
            </a:prstGeom>
          </p:spPr>
        </p:pic>
        <p:pic>
          <p:nvPicPr>
            <p:cNvPr id="38" name="Picture 37">
              <a:extLst>
                <a:ext uri="{FF2B5EF4-FFF2-40B4-BE49-F238E27FC236}">
                  <a16:creationId xmlns:a16="http://schemas.microsoft.com/office/drawing/2014/main" id="{1279871E-C541-104F-B970-90344725CC2D}"/>
                </a:ext>
              </a:extLst>
            </p:cNvPr>
            <p:cNvPicPr>
              <a:picLocks noChangeAspect="1"/>
            </p:cNvPicPr>
            <p:nvPr/>
          </p:nvPicPr>
          <p:blipFill>
            <a:blip r:embed="rId5" cstate="email">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1086808" flipH="1">
              <a:off x="7466485" y="3477403"/>
              <a:ext cx="2013066" cy="1933000"/>
            </a:xfrm>
            <a:prstGeom prst="rect">
              <a:avLst/>
            </a:prstGeom>
          </p:spPr>
        </p:pic>
      </p:grpSp>
    </p:spTree>
    <p:extLst>
      <p:ext uri="{BB962C8B-B14F-4D97-AF65-F5344CB8AC3E}">
        <p14:creationId xmlns:p14="http://schemas.microsoft.com/office/powerpoint/2010/main" val="408188593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1ED6CD-94D7-C845-934D-5AE83AC2E201}"/>
              </a:ext>
            </a:extLst>
          </p:cNvPr>
          <p:cNvSpPr>
            <a:spLocks noGrp="1"/>
          </p:cNvSpPr>
          <p:nvPr>
            <p:ph type="body" idx="1"/>
          </p:nvPr>
        </p:nvSpPr>
        <p:spPr>
          <a:xfrm>
            <a:off x="0" y="2826327"/>
            <a:ext cx="12192000" cy="3263323"/>
          </a:xfrm>
        </p:spPr>
        <p:txBody>
          <a:bodyPr/>
          <a:lstStyle/>
          <a:p>
            <a:endParaRPr lang="en-US" dirty="0"/>
          </a:p>
        </p:txBody>
      </p:sp>
      <p:sp>
        <p:nvSpPr>
          <p:cNvPr id="2" name="Title 1">
            <a:extLst>
              <a:ext uri="{FF2B5EF4-FFF2-40B4-BE49-F238E27FC236}">
                <a16:creationId xmlns:a16="http://schemas.microsoft.com/office/drawing/2014/main" id="{7A09DDD2-AA76-FF4C-A181-C5DD08260476}"/>
              </a:ext>
            </a:extLst>
          </p:cNvPr>
          <p:cNvSpPr>
            <a:spLocks noGrp="1"/>
          </p:cNvSpPr>
          <p:nvPr>
            <p:ph type="title"/>
          </p:nvPr>
        </p:nvSpPr>
        <p:spPr/>
        <p:txBody>
          <a:bodyPr/>
          <a:lstStyle/>
          <a:p>
            <a:r>
              <a:rPr lang="en-US" dirty="0"/>
              <a:t>  Draining the ‘reservoir’</a:t>
            </a:r>
          </a:p>
        </p:txBody>
      </p:sp>
      <p:grpSp>
        <p:nvGrpSpPr>
          <p:cNvPr id="4" name="Group 3">
            <a:extLst>
              <a:ext uri="{FF2B5EF4-FFF2-40B4-BE49-F238E27FC236}">
                <a16:creationId xmlns:a16="http://schemas.microsoft.com/office/drawing/2014/main" id="{7D66182B-971D-9444-AFBD-A0C23319B1E1}"/>
              </a:ext>
            </a:extLst>
          </p:cNvPr>
          <p:cNvGrpSpPr/>
          <p:nvPr/>
        </p:nvGrpSpPr>
        <p:grpSpPr>
          <a:xfrm rot="1864073">
            <a:off x="7704026" y="2283955"/>
            <a:ext cx="4052406" cy="2788499"/>
            <a:chOff x="-2189816" y="-243454"/>
            <a:chExt cx="4052406" cy="2788499"/>
          </a:xfrm>
        </p:grpSpPr>
        <p:pic>
          <p:nvPicPr>
            <p:cNvPr id="5" name="Picture 4">
              <a:extLst>
                <a:ext uri="{FF2B5EF4-FFF2-40B4-BE49-F238E27FC236}">
                  <a16:creationId xmlns:a16="http://schemas.microsoft.com/office/drawing/2014/main" id="{718E5C0E-3E5F-4243-AB89-DB3251606D5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BE1D72D1-0499-3F44-9062-B620D6124DA1}"/>
                </a:ext>
              </a:extLst>
            </p:cNvPr>
            <p:cNvGrpSpPr/>
            <p:nvPr/>
          </p:nvGrpSpPr>
          <p:grpSpPr>
            <a:xfrm>
              <a:off x="-1398946" y="-243454"/>
              <a:ext cx="3261536" cy="2788499"/>
              <a:chOff x="-2083169" y="-223123"/>
              <a:chExt cx="3261536" cy="2788499"/>
            </a:xfrm>
          </p:grpSpPr>
          <p:pic>
            <p:nvPicPr>
              <p:cNvPr id="7" name="Picture 6">
                <a:extLst>
                  <a:ext uri="{FF2B5EF4-FFF2-40B4-BE49-F238E27FC236}">
                    <a16:creationId xmlns:a16="http://schemas.microsoft.com/office/drawing/2014/main" id="{2A31D6DC-1FC1-A04B-B0F7-59CF6B316911}"/>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21051" y="1408060"/>
                <a:ext cx="1143000" cy="1171632"/>
              </a:xfrm>
              <a:prstGeom prst="rect">
                <a:avLst/>
              </a:prstGeom>
            </p:spPr>
          </p:pic>
          <p:pic>
            <p:nvPicPr>
              <p:cNvPr id="8" name="Picture 7">
                <a:extLst>
                  <a:ext uri="{FF2B5EF4-FFF2-40B4-BE49-F238E27FC236}">
                    <a16:creationId xmlns:a16="http://schemas.microsoft.com/office/drawing/2014/main" id="{4D7DF8EB-DB2F-6C4C-8191-81CCC7D6DB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grpSp>
        <p:nvGrpSpPr>
          <p:cNvPr id="11" name="Group 10">
            <a:extLst>
              <a:ext uri="{FF2B5EF4-FFF2-40B4-BE49-F238E27FC236}">
                <a16:creationId xmlns:a16="http://schemas.microsoft.com/office/drawing/2014/main" id="{7F401A5A-8F2E-DF44-ACD1-92964F10F094}"/>
              </a:ext>
            </a:extLst>
          </p:cNvPr>
          <p:cNvGrpSpPr/>
          <p:nvPr/>
        </p:nvGrpSpPr>
        <p:grpSpPr>
          <a:xfrm rot="19314844">
            <a:off x="783266" y="2095387"/>
            <a:ext cx="2313506" cy="1259311"/>
            <a:chOff x="-2003139" y="-115099"/>
            <a:chExt cx="2313506" cy="1259311"/>
          </a:xfrm>
        </p:grpSpPr>
        <p:pic>
          <p:nvPicPr>
            <p:cNvPr id="12" name="Picture 11">
              <a:extLst>
                <a:ext uri="{FF2B5EF4-FFF2-40B4-BE49-F238E27FC236}">
                  <a16:creationId xmlns:a16="http://schemas.microsoft.com/office/drawing/2014/main" id="{475EFE43-D7A6-EA48-B4CA-7ED39371C417}"/>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46949" y="-13104"/>
              <a:ext cx="1143000" cy="1171632"/>
            </a:xfrm>
            <a:prstGeom prst="rect">
              <a:avLst/>
            </a:prstGeom>
          </p:spPr>
        </p:pic>
        <p:pic>
          <p:nvPicPr>
            <p:cNvPr id="13" name="Picture 12">
              <a:extLst>
                <a:ext uri="{FF2B5EF4-FFF2-40B4-BE49-F238E27FC236}">
                  <a16:creationId xmlns:a16="http://schemas.microsoft.com/office/drawing/2014/main" id="{BF5AB34A-D517-F042-9F69-4ECFE8A414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404495">
              <a:off x="-2036348" y="-81890"/>
              <a:ext cx="1182230" cy="1115812"/>
            </a:xfrm>
            <a:prstGeom prst="rect">
              <a:avLst/>
            </a:prstGeom>
          </p:spPr>
        </p:pic>
      </p:grpSp>
    </p:spTree>
    <p:extLst>
      <p:ext uri="{BB962C8B-B14F-4D97-AF65-F5344CB8AC3E}">
        <p14:creationId xmlns:p14="http://schemas.microsoft.com/office/powerpoint/2010/main" val="237818099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12714-C44A-A747-881D-B916B48FD22C}"/>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317" r="2113" b="5296"/>
          <a:stretch/>
        </p:blipFill>
        <p:spPr>
          <a:xfrm>
            <a:off x="572376" y="1357792"/>
            <a:ext cx="10466926" cy="4819171"/>
          </a:xfrm>
          <a:prstGeom prst="rect">
            <a:avLst/>
          </a:prstGeom>
          <a:effectLst/>
        </p:spPr>
      </p:pic>
      <p:sp>
        <p:nvSpPr>
          <p:cNvPr id="5" name="Rectangle 4">
            <a:extLst>
              <a:ext uri="{FF2B5EF4-FFF2-40B4-BE49-F238E27FC236}">
                <a16:creationId xmlns:a16="http://schemas.microsoft.com/office/drawing/2014/main" id="{89BE541C-6903-624C-8A5E-42D47A70918C}"/>
              </a:ext>
            </a:extLst>
          </p:cNvPr>
          <p:cNvSpPr/>
          <p:nvPr/>
        </p:nvSpPr>
        <p:spPr>
          <a:xfrm>
            <a:off x="2777473" y="6352268"/>
            <a:ext cx="8576327" cy="677108"/>
          </a:xfrm>
          <a:prstGeom prst="rect">
            <a:avLst/>
          </a:prstGeom>
          <a:solidFill>
            <a:schemeClr val="bg1"/>
          </a:solidFill>
        </p:spPr>
        <p:txBody>
          <a:bodyPr wrap="square">
            <a:spAutoFit/>
          </a:bodyPr>
          <a:lstStyle/>
          <a:p>
            <a:pPr algn="r"/>
            <a:r>
              <a:rPr lang="en-US" sz="1000" b="1" dirty="0">
                <a:solidFill>
                  <a:schemeClr val="bg1">
                    <a:lumMod val="65000"/>
                  </a:schemeClr>
                </a:solidFill>
                <a:latin typeface="Calibri Light" panose="020F0302020204030204" pitchFamily="34" charset="0"/>
                <a:cs typeface="Calibri Light" panose="020F0302020204030204" pitchFamily="34" charset="0"/>
              </a:rPr>
              <a:t>Illustration Credit: Grace Hsu, MS, CMI, Scientific Animation, Animation Lab:  </a:t>
            </a:r>
            <a:r>
              <a:rPr lang="en-US" sz="1000" u="sng" dirty="0">
                <a:solidFill>
                  <a:schemeClr val="bg1">
                    <a:lumMod val="65000"/>
                  </a:schemeClr>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Calibri" panose="020F0502020204030204" pitchFamily="34" charset="0"/>
              <a:ea typeface="Calibri" panose="020F0502020204030204" pitchFamily="34" charset="0"/>
            </a:endParaRPr>
          </a:p>
          <a:p>
            <a:pPr algn="r"/>
            <a:endParaRPr lang="en-US" sz="1000" b="1" dirty="0">
              <a:solidFill>
                <a:schemeClr val="bg1">
                  <a:lumMod val="65000"/>
                </a:schemeClr>
              </a:solidFill>
              <a:latin typeface="Calibri Light" panose="020F0302020204030204" pitchFamily="34" charset="0"/>
              <a:cs typeface="Calibri Light" panose="020F0302020204030204" pitchFamily="34" charset="0"/>
            </a:endParaRPr>
          </a:p>
          <a:p>
            <a:endParaRPr lang="en-US" dirty="0"/>
          </a:p>
        </p:txBody>
      </p:sp>
      <p:grpSp>
        <p:nvGrpSpPr>
          <p:cNvPr id="4" name="Group 3">
            <a:extLst>
              <a:ext uri="{FF2B5EF4-FFF2-40B4-BE49-F238E27FC236}">
                <a16:creationId xmlns:a16="http://schemas.microsoft.com/office/drawing/2014/main" id="{82241316-767A-5542-92EB-8E95D2A523A3}"/>
              </a:ext>
            </a:extLst>
          </p:cNvPr>
          <p:cNvGrpSpPr/>
          <p:nvPr/>
        </p:nvGrpSpPr>
        <p:grpSpPr>
          <a:xfrm>
            <a:off x="9533941" y="-2258653"/>
            <a:ext cx="2549324" cy="1759705"/>
            <a:chOff x="8804476" y="213152"/>
            <a:chExt cx="3103133" cy="1988652"/>
          </a:xfrm>
        </p:grpSpPr>
        <p:pic>
          <p:nvPicPr>
            <p:cNvPr id="7" name="Picture 6">
              <a:extLst>
                <a:ext uri="{FF2B5EF4-FFF2-40B4-BE49-F238E27FC236}">
                  <a16:creationId xmlns:a16="http://schemas.microsoft.com/office/drawing/2014/main" id="{A58D204D-C11E-B34B-8FC0-AE1C5DCB4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4476" y="213152"/>
              <a:ext cx="3103133" cy="1780187"/>
            </a:xfrm>
            <a:prstGeom prst="rect">
              <a:avLst/>
            </a:prstGeom>
          </p:spPr>
        </p:pic>
        <p:sp>
          <p:nvSpPr>
            <p:cNvPr id="8" name="TextBox 7">
              <a:extLst>
                <a:ext uri="{FF2B5EF4-FFF2-40B4-BE49-F238E27FC236}">
                  <a16:creationId xmlns:a16="http://schemas.microsoft.com/office/drawing/2014/main" id="{9464F850-691B-7D45-8DDB-6866134348F3}"/>
                </a:ext>
              </a:extLst>
            </p:cNvPr>
            <p:cNvSpPr txBox="1"/>
            <p:nvPr/>
          </p:nvSpPr>
          <p:spPr>
            <a:xfrm>
              <a:off x="8910393" y="1955583"/>
              <a:ext cx="2707247" cy="246221"/>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Image credit: </a:t>
              </a:r>
              <a:r>
                <a:rPr lang="en-US" sz="1000" b="1" i="1" dirty="0">
                  <a:solidFill>
                    <a:schemeClr val="bg1">
                      <a:lumMod val="65000"/>
                    </a:schemeClr>
                  </a:solidFill>
                  <a:latin typeface="Gill Sans MT" panose="020B0502020104020203" pitchFamily="34" charset="77"/>
                  <a:cs typeface="Calibri Light" panose="020F0302020204030204" pitchFamily="34" charset="0"/>
                </a:rPr>
                <a:t>The Economist</a:t>
              </a:r>
              <a:r>
                <a:rPr lang="en-US" sz="1000" b="1" dirty="0">
                  <a:solidFill>
                    <a:schemeClr val="bg1">
                      <a:lumMod val="65000"/>
                    </a:schemeClr>
                  </a:solidFill>
                  <a:latin typeface="Gill Sans MT" panose="020B0502020104020203" pitchFamily="34" charset="77"/>
                  <a:cs typeface="Calibri Light" panose="020F0302020204030204" pitchFamily="34" charset="0"/>
                </a:rPr>
                <a:t>, July 11</a:t>
              </a:r>
            </a:p>
          </p:txBody>
        </p:sp>
      </p:grpSp>
      <p:sp>
        <p:nvSpPr>
          <p:cNvPr id="9" name="Title 2">
            <a:extLst>
              <a:ext uri="{FF2B5EF4-FFF2-40B4-BE49-F238E27FC236}">
                <a16:creationId xmlns:a16="http://schemas.microsoft.com/office/drawing/2014/main" id="{F95D3238-DEF1-2943-ADF6-045321B307F3}"/>
              </a:ext>
            </a:extLst>
          </p:cNvPr>
          <p:cNvSpPr txBox="1">
            <a:spLocks/>
          </p:cNvSpPr>
          <p:nvPr/>
        </p:nvSpPr>
        <p:spPr>
          <a:xfrm>
            <a:off x="1742796" y="-1625023"/>
            <a:ext cx="7116787"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Latency Reversing Agents</a:t>
            </a:r>
          </a:p>
        </p:txBody>
      </p:sp>
      <p:pic>
        <p:nvPicPr>
          <p:cNvPr id="10" name="Picture 9" descr="A picture containing text, clipart&#10;&#10;Description automatically generated">
            <a:extLst>
              <a:ext uri="{FF2B5EF4-FFF2-40B4-BE49-F238E27FC236}">
                <a16:creationId xmlns:a16="http://schemas.microsoft.com/office/drawing/2014/main" id="{3792B881-933E-E942-8AC1-F550502868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9225" y="-1970976"/>
            <a:ext cx="2790358" cy="159717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CDFC890-01CE-F742-84A1-253771A5B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sp>
        <p:nvSpPr>
          <p:cNvPr id="14" name="Title 1">
            <a:extLst>
              <a:ext uri="{FF2B5EF4-FFF2-40B4-BE49-F238E27FC236}">
                <a16:creationId xmlns:a16="http://schemas.microsoft.com/office/drawing/2014/main" id="{C4EFDF94-9D64-3941-91AA-7792EEDD0AE2}"/>
              </a:ext>
            </a:extLst>
          </p:cNvPr>
          <p:cNvSpPr>
            <a:spLocks noGrp="1"/>
          </p:cNvSpPr>
          <p:nvPr>
            <p:ph type="title"/>
          </p:nvPr>
        </p:nvSpPr>
        <p:spPr>
          <a:xfrm>
            <a:off x="1883378" y="-25520"/>
            <a:ext cx="9494183" cy="1325563"/>
          </a:xfrm>
        </p:spPr>
        <p:txBody>
          <a:bodyPr/>
          <a:lstStyle/>
          <a:p>
            <a:r>
              <a:rPr lang="en-AU" b="1" dirty="0">
                <a:latin typeface="Gill Sans MT" panose="020B0502020104020203" pitchFamily="34" charset="77"/>
                <a:cs typeface="Calibri Light" panose="020F0302020204030204" pitchFamily="34" charset="0"/>
              </a:rPr>
              <a:t> Latency-Reversing Agents</a:t>
            </a:r>
            <a:endParaRPr lang="en-US" b="1" dirty="0">
              <a:latin typeface="Gill Sans MT" panose="020B0502020104020203" pitchFamily="34" charset="77"/>
            </a:endParaRPr>
          </a:p>
        </p:txBody>
      </p:sp>
      <p:pic>
        <p:nvPicPr>
          <p:cNvPr id="13" name="Picture 12" descr="bucket.tiff">
            <a:extLst>
              <a:ext uri="{FF2B5EF4-FFF2-40B4-BE49-F238E27FC236}">
                <a16:creationId xmlns:a16="http://schemas.microsoft.com/office/drawing/2014/main" id="{C877E483-CB3B-D341-BF1E-6FA2B1BCC638}"/>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0853" y="252919"/>
            <a:ext cx="1057749" cy="1104873"/>
          </a:xfrm>
          <a:prstGeom prst="rect">
            <a:avLst/>
          </a:prstGeom>
          <a:effectLst/>
        </p:spPr>
      </p:pic>
    </p:spTree>
    <p:extLst>
      <p:ext uri="{BB962C8B-B14F-4D97-AF65-F5344CB8AC3E}">
        <p14:creationId xmlns:p14="http://schemas.microsoft.com/office/powerpoint/2010/main" val="17073576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884815E8-E478-2948-A516-85AD53341C36}"/>
              </a:ext>
            </a:extLst>
          </p:cNvPr>
          <p:cNvPicPr>
            <a:picLocks noGrp="1" noChangeAspect="1"/>
          </p:cNvPicPr>
          <p:nvPr>
            <p:ph idx="1"/>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5718" y="-1894925"/>
            <a:ext cx="1435100" cy="1435100"/>
          </a:xfrm>
        </p:spPr>
      </p:pic>
      <p:pic>
        <p:nvPicPr>
          <p:cNvPr id="5" name="Picture 4">
            <a:extLst>
              <a:ext uri="{FF2B5EF4-FFF2-40B4-BE49-F238E27FC236}">
                <a16:creationId xmlns:a16="http://schemas.microsoft.com/office/drawing/2014/main" id="{0AD170E7-A2D2-1647-B54E-A4298A4DAE3A}"/>
              </a:ext>
            </a:extLst>
          </p:cNvPr>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362128" y="905080"/>
            <a:ext cx="6243605" cy="5724024"/>
          </a:xfrm>
          <a:prstGeom prst="rect">
            <a:avLst/>
          </a:prstGeom>
          <a:effectLst/>
        </p:spPr>
      </p:pic>
      <p:sp>
        <p:nvSpPr>
          <p:cNvPr id="6" name="Title 1">
            <a:extLst>
              <a:ext uri="{FF2B5EF4-FFF2-40B4-BE49-F238E27FC236}">
                <a16:creationId xmlns:a16="http://schemas.microsoft.com/office/drawing/2014/main" id="{D8F5BC9F-6058-604D-989C-3194B6893AD6}"/>
              </a:ext>
            </a:extLst>
          </p:cNvPr>
          <p:cNvSpPr txBox="1">
            <a:spLocks/>
          </p:cNvSpPr>
          <p:nvPr/>
        </p:nvSpPr>
        <p:spPr>
          <a:xfrm>
            <a:off x="638019" y="-1325565"/>
            <a:ext cx="8229600" cy="5128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dirty="0">
                <a:latin typeface="Calibri Light" panose="020F0302020204030204" pitchFamily="34" charset="0"/>
                <a:cs typeface="Calibri Light" panose="020F0302020204030204" pitchFamily="34" charset="0"/>
              </a:rPr>
              <a:t>Latency-Reversing Agents</a:t>
            </a:r>
          </a:p>
        </p:txBody>
      </p:sp>
      <p:sp>
        <p:nvSpPr>
          <p:cNvPr id="7" name="TextBox 6">
            <a:extLst>
              <a:ext uri="{FF2B5EF4-FFF2-40B4-BE49-F238E27FC236}">
                <a16:creationId xmlns:a16="http://schemas.microsoft.com/office/drawing/2014/main" id="{DF173437-6C28-C845-B90C-805DE6A73D5E}"/>
              </a:ext>
            </a:extLst>
          </p:cNvPr>
          <p:cNvSpPr txBox="1"/>
          <p:nvPr/>
        </p:nvSpPr>
        <p:spPr>
          <a:xfrm>
            <a:off x="8572903" y="6223130"/>
            <a:ext cx="2757486" cy="246221"/>
          </a:xfrm>
          <a:prstGeom prst="rect">
            <a:avLst/>
          </a:prstGeom>
          <a:solidFill>
            <a:schemeClr val="bg1"/>
          </a:solidFill>
        </p:spPr>
        <p:txBody>
          <a:bodyPr wrap="none" rtlCol="0">
            <a:spAutoFit/>
          </a:bodyPr>
          <a:lstStyle/>
          <a:p>
            <a:pPr algn="r"/>
            <a:r>
              <a:rPr lang="en-AU" sz="1000" dirty="0">
                <a:solidFill>
                  <a:schemeClr val="bg1">
                    <a:lumMod val="65000"/>
                  </a:schemeClr>
                </a:solidFill>
                <a:latin typeface="Gill Sans MT" panose="020B0502020104020203" pitchFamily="34" charset="77"/>
                <a:cs typeface="Calibri Light" panose="020F0302020204030204" pitchFamily="34" charset="0"/>
              </a:rPr>
              <a:t>Kim, Anderson and Lewin. </a:t>
            </a:r>
            <a:r>
              <a:rPr lang="en-AU" sz="1000" i="1" dirty="0">
                <a:solidFill>
                  <a:schemeClr val="bg1">
                    <a:lumMod val="65000"/>
                  </a:schemeClr>
                </a:solidFill>
                <a:latin typeface="Gill Sans MT" panose="020B0502020104020203" pitchFamily="34" charset="77"/>
                <a:cs typeface="Calibri Light" panose="020F0302020204030204" pitchFamily="34" charset="0"/>
              </a:rPr>
              <a:t>Cell Host Microbe </a:t>
            </a:r>
            <a:r>
              <a:rPr lang="en-AU" sz="1000" dirty="0">
                <a:solidFill>
                  <a:schemeClr val="bg1">
                    <a:lumMod val="65000"/>
                  </a:schemeClr>
                </a:solidFill>
                <a:latin typeface="Gill Sans MT" panose="020B0502020104020203" pitchFamily="34" charset="77"/>
                <a:cs typeface="Calibri Light" panose="020F0302020204030204" pitchFamily="34" charset="0"/>
              </a:rPr>
              <a:t>2018</a:t>
            </a:r>
          </a:p>
        </p:txBody>
      </p:sp>
      <p:grpSp>
        <p:nvGrpSpPr>
          <p:cNvPr id="8" name="Group 7">
            <a:extLst>
              <a:ext uri="{FF2B5EF4-FFF2-40B4-BE49-F238E27FC236}">
                <a16:creationId xmlns:a16="http://schemas.microsoft.com/office/drawing/2014/main" id="{97F17CA5-787E-E143-8E88-6AE792302630}"/>
              </a:ext>
            </a:extLst>
          </p:cNvPr>
          <p:cNvGrpSpPr/>
          <p:nvPr/>
        </p:nvGrpSpPr>
        <p:grpSpPr>
          <a:xfrm>
            <a:off x="8068855" y="3468214"/>
            <a:ext cx="370614" cy="254045"/>
            <a:chOff x="7202472" y="3481263"/>
            <a:chExt cx="494150" cy="338724"/>
          </a:xfrm>
        </p:grpSpPr>
        <p:sp>
          <p:nvSpPr>
            <p:cNvPr id="9" name="Oval 8">
              <a:extLst>
                <a:ext uri="{FF2B5EF4-FFF2-40B4-BE49-F238E27FC236}">
                  <a16:creationId xmlns:a16="http://schemas.microsoft.com/office/drawing/2014/main" id="{FE1E4945-F3E3-DE45-BAF2-A5E57056F94C}"/>
                </a:ext>
              </a:extLst>
            </p:cNvPr>
            <p:cNvSpPr/>
            <p:nvPr/>
          </p:nvSpPr>
          <p:spPr>
            <a:xfrm>
              <a:off x="7275022" y="3481263"/>
              <a:ext cx="288032" cy="3077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10" name="TextBox 9">
              <a:extLst>
                <a:ext uri="{FF2B5EF4-FFF2-40B4-BE49-F238E27FC236}">
                  <a16:creationId xmlns:a16="http://schemas.microsoft.com/office/drawing/2014/main" id="{6C246134-73AE-1A4C-A07F-2E78B333924E}"/>
                </a:ext>
              </a:extLst>
            </p:cNvPr>
            <p:cNvSpPr txBox="1"/>
            <p:nvPr/>
          </p:nvSpPr>
          <p:spPr>
            <a:xfrm>
              <a:off x="7202472" y="3542819"/>
              <a:ext cx="494150" cy="277168"/>
            </a:xfrm>
            <a:prstGeom prst="rect">
              <a:avLst/>
            </a:prstGeom>
            <a:noFill/>
          </p:spPr>
          <p:txBody>
            <a:bodyPr wrap="none" rtlCol="0">
              <a:spAutoFit/>
            </a:bodyPr>
            <a:lstStyle/>
            <a:p>
              <a:r>
                <a:rPr lang="en-AU" sz="751" dirty="0" err="1"/>
                <a:t>dCA</a:t>
              </a:r>
              <a:endParaRPr lang="en-AU" sz="751" dirty="0"/>
            </a:p>
          </p:txBody>
        </p:sp>
      </p:grpSp>
      <p:pic>
        <p:nvPicPr>
          <p:cNvPr id="11" name="Picture 4" descr="Image result for person waking up  alarm">
            <a:extLst>
              <a:ext uri="{FF2B5EF4-FFF2-40B4-BE49-F238E27FC236}">
                <a16:creationId xmlns:a16="http://schemas.microsoft.com/office/drawing/2014/main" id="{302AA820-5ADA-6144-890D-F200C1698B45}"/>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b="8926"/>
          <a:stretch/>
        </p:blipFill>
        <p:spPr bwMode="auto">
          <a:xfrm>
            <a:off x="356263" y="4931864"/>
            <a:ext cx="1527115" cy="14143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2425069C-B524-504E-A9D5-69D3286FD5AF}"/>
              </a:ext>
            </a:extLst>
          </p:cNvPr>
          <p:cNvSpPr txBox="1">
            <a:spLocks/>
          </p:cNvSpPr>
          <p:nvPr/>
        </p:nvSpPr>
        <p:spPr>
          <a:xfrm>
            <a:off x="7828693" y="2070138"/>
            <a:ext cx="3501696" cy="3226500"/>
          </a:xfrm>
          <a:prstGeom prst="rect">
            <a:avLst/>
          </a:prstGeom>
          <a:solidFill>
            <a:schemeClr val="bg1"/>
          </a:solidFill>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68" indent="-257168"/>
            <a:r>
              <a:rPr lang="en-AU" sz="2400" dirty="0">
                <a:solidFill>
                  <a:schemeClr val="tx1"/>
                </a:solidFill>
                <a:latin typeface="Gill Sans MT" panose="020B0502020104020203" pitchFamily="34" charset="77"/>
                <a:cs typeface="Calibri Light" panose="020F0302020204030204" pitchFamily="34" charset="0"/>
              </a:rPr>
              <a:t>None are HIV specific</a:t>
            </a:r>
          </a:p>
          <a:p>
            <a:endParaRPr lang="en-AU" sz="2400" dirty="0">
              <a:solidFill>
                <a:schemeClr val="tx1"/>
              </a:solidFill>
              <a:latin typeface="Gill Sans MT" panose="020B0502020104020203" pitchFamily="34" charset="77"/>
              <a:cs typeface="Calibri Light" panose="020F0302020204030204" pitchFamily="34" charset="0"/>
            </a:endParaRPr>
          </a:p>
          <a:p>
            <a:pPr marL="257168" indent="-257168"/>
            <a:r>
              <a:rPr lang="en-AU" sz="2400" dirty="0">
                <a:solidFill>
                  <a:schemeClr val="tx1"/>
                </a:solidFill>
                <a:latin typeface="Gill Sans MT" panose="020B0502020104020203" pitchFamily="34" charset="77"/>
                <a:cs typeface="Calibri Light" panose="020F0302020204030204" pitchFamily="34" charset="0"/>
              </a:rPr>
              <a:t>None are as potent as T-cell activation</a:t>
            </a:r>
          </a:p>
          <a:p>
            <a:pPr marL="257168" indent="-257168"/>
            <a:endParaRPr lang="en-AU" sz="2400" dirty="0">
              <a:solidFill>
                <a:schemeClr val="tx1"/>
              </a:solidFill>
              <a:latin typeface="Gill Sans MT" panose="020B0502020104020203" pitchFamily="34" charset="77"/>
              <a:cs typeface="Calibri Light" panose="020F0302020204030204" pitchFamily="34" charset="0"/>
            </a:endParaRPr>
          </a:p>
          <a:p>
            <a:pPr marL="257168" indent="-257168"/>
            <a:r>
              <a:rPr lang="en-AU" sz="2400" dirty="0">
                <a:solidFill>
                  <a:schemeClr val="tx1"/>
                </a:solidFill>
                <a:latin typeface="Gill Sans MT" panose="020B0502020104020203" pitchFamily="34" charset="77"/>
                <a:cs typeface="Calibri Light" panose="020F0302020204030204" pitchFamily="34" charset="0"/>
              </a:rPr>
              <a:t>Unclear if virus is coming from all cells or just a few</a:t>
            </a:r>
          </a:p>
          <a:p>
            <a:pPr marL="257168" indent="-257168"/>
            <a:endParaRPr lang="en-AU" sz="2400" dirty="0">
              <a:solidFill>
                <a:schemeClr val="tx1"/>
              </a:solidFill>
              <a:latin typeface="Gill Sans MT" panose="020B0502020104020203" pitchFamily="34" charset="77"/>
              <a:cs typeface="Calibri Light" panose="020F0302020204030204" pitchFamily="34" charset="0"/>
            </a:endParaRPr>
          </a:p>
          <a:p>
            <a:pPr marL="257168" indent="-257168"/>
            <a:r>
              <a:rPr lang="en-AU" sz="2400" dirty="0">
                <a:solidFill>
                  <a:schemeClr val="tx1"/>
                </a:solidFill>
                <a:latin typeface="Gill Sans MT" panose="020B0502020104020203" pitchFamily="34" charset="77"/>
                <a:cs typeface="Calibri Light" panose="020F0302020204030204" pitchFamily="34" charset="0"/>
              </a:rPr>
              <a:t>Still need better latency-reversing agents</a:t>
            </a:r>
          </a:p>
        </p:txBody>
      </p:sp>
      <p:sp>
        <p:nvSpPr>
          <p:cNvPr id="13" name="TextBox 12">
            <a:extLst>
              <a:ext uri="{FF2B5EF4-FFF2-40B4-BE49-F238E27FC236}">
                <a16:creationId xmlns:a16="http://schemas.microsoft.com/office/drawing/2014/main" id="{484EF298-76F7-E441-B3CA-8BB10FF36547}"/>
              </a:ext>
            </a:extLst>
          </p:cNvPr>
          <p:cNvSpPr txBox="1"/>
          <p:nvPr/>
        </p:nvSpPr>
        <p:spPr>
          <a:xfrm>
            <a:off x="6095999" y="6448493"/>
            <a:ext cx="5234389" cy="246221"/>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Lewin SR. Why Should We ‘Shock and Kill’. Community Cure Workshop. Saturday July 21, 2018. </a:t>
            </a:r>
          </a:p>
        </p:txBody>
      </p:sp>
      <p:grpSp>
        <p:nvGrpSpPr>
          <p:cNvPr id="3" name="Group 2">
            <a:extLst>
              <a:ext uri="{FF2B5EF4-FFF2-40B4-BE49-F238E27FC236}">
                <a16:creationId xmlns:a16="http://schemas.microsoft.com/office/drawing/2014/main" id="{F6DC0CE3-6F18-6B42-9ADC-7FAD24B18B3D}"/>
              </a:ext>
            </a:extLst>
          </p:cNvPr>
          <p:cNvGrpSpPr/>
          <p:nvPr/>
        </p:nvGrpSpPr>
        <p:grpSpPr>
          <a:xfrm>
            <a:off x="53142" y="1549127"/>
            <a:ext cx="1614172" cy="2437056"/>
            <a:chOff x="9724401" y="-827023"/>
            <a:chExt cx="1614172" cy="2437056"/>
          </a:xfrm>
        </p:grpSpPr>
        <p:pic>
          <p:nvPicPr>
            <p:cNvPr id="14" name="Picture 13">
              <a:extLst>
                <a:ext uri="{FF2B5EF4-FFF2-40B4-BE49-F238E27FC236}">
                  <a16:creationId xmlns:a16="http://schemas.microsoft.com/office/drawing/2014/main" id="{9A7AD678-2059-DE4D-A85A-FB16F62D4F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2531" y="181486"/>
              <a:ext cx="934539" cy="1084064"/>
            </a:xfrm>
            <a:prstGeom prst="rect">
              <a:avLst/>
            </a:prstGeom>
          </p:spPr>
        </p:pic>
        <p:sp>
          <p:nvSpPr>
            <p:cNvPr id="15" name="TextBox 14">
              <a:extLst>
                <a:ext uri="{FF2B5EF4-FFF2-40B4-BE49-F238E27FC236}">
                  <a16:creationId xmlns:a16="http://schemas.microsoft.com/office/drawing/2014/main" id="{752CAE01-B40D-A045-9E45-58C6AE3B4D82}"/>
                </a:ext>
              </a:extLst>
            </p:cNvPr>
            <p:cNvSpPr txBox="1"/>
            <p:nvPr/>
          </p:nvSpPr>
          <p:spPr>
            <a:xfrm>
              <a:off x="9811458" y="1333034"/>
              <a:ext cx="1527115" cy="276999"/>
            </a:xfrm>
            <a:prstGeom prst="rect">
              <a:avLst/>
            </a:prstGeom>
            <a:noFill/>
          </p:spPr>
          <p:txBody>
            <a:bodyPr wrap="square" rtlCol="0">
              <a:spAutoFit/>
            </a:bodyPr>
            <a:lstStyle/>
            <a:p>
              <a:pPr algn="ctr"/>
              <a:r>
                <a:rPr lang="en-US" sz="1200" b="1" dirty="0">
                  <a:solidFill>
                    <a:schemeClr val="bg1">
                      <a:lumMod val="65000"/>
                    </a:schemeClr>
                  </a:solidFill>
                  <a:latin typeface="Gill Sans MT" panose="020B0502020104020203" pitchFamily="34" charset="77"/>
                  <a:cs typeface="Calibri Light" panose="020F0302020204030204" pitchFamily="34" charset="0"/>
                </a:rPr>
                <a:t>Sharon Lewin </a:t>
              </a:r>
            </a:p>
          </p:txBody>
        </p:sp>
        <p:pic>
          <p:nvPicPr>
            <p:cNvPr id="18" name="Picture 17">
              <a:extLst>
                <a:ext uri="{FF2B5EF4-FFF2-40B4-BE49-F238E27FC236}">
                  <a16:creationId xmlns:a16="http://schemas.microsoft.com/office/drawing/2014/main" id="{B07E92CA-3750-E943-98FB-40A961C9EB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4401" y="-827023"/>
              <a:ext cx="1202175" cy="1191441"/>
            </a:xfrm>
            <a:prstGeom prst="rect">
              <a:avLst/>
            </a:prstGeom>
          </p:spPr>
        </p:pic>
      </p:grpSp>
      <p:pic>
        <p:nvPicPr>
          <p:cNvPr id="20" name="Picture 19">
            <a:extLst>
              <a:ext uri="{FF2B5EF4-FFF2-40B4-BE49-F238E27FC236}">
                <a16:creationId xmlns:a16="http://schemas.microsoft.com/office/drawing/2014/main" id="{753D37E5-36CC-9B4F-956F-0E6E361CBD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4098" y="71479"/>
            <a:ext cx="1902439" cy="1690031"/>
          </a:xfrm>
          <a:prstGeom prst="rect">
            <a:avLst/>
          </a:prstGeom>
        </p:spPr>
      </p:pic>
      <p:sp>
        <p:nvSpPr>
          <p:cNvPr id="2" name="Title 1">
            <a:extLst>
              <a:ext uri="{FF2B5EF4-FFF2-40B4-BE49-F238E27FC236}">
                <a16:creationId xmlns:a16="http://schemas.microsoft.com/office/drawing/2014/main" id="{5510EF82-FA42-0B4A-BAAF-7F6427E1026E}"/>
              </a:ext>
            </a:extLst>
          </p:cNvPr>
          <p:cNvSpPr>
            <a:spLocks noGrp="1"/>
          </p:cNvSpPr>
          <p:nvPr>
            <p:ph type="title"/>
          </p:nvPr>
        </p:nvSpPr>
        <p:spPr>
          <a:xfrm>
            <a:off x="1883378" y="-25520"/>
            <a:ext cx="9494183" cy="1325563"/>
          </a:xfrm>
        </p:spPr>
        <p:txBody>
          <a:bodyPr/>
          <a:lstStyle/>
          <a:p>
            <a:r>
              <a:rPr lang="en-AU" b="1" dirty="0">
                <a:latin typeface="Gill Sans MT" panose="020B0502020104020203" pitchFamily="34" charset="77"/>
                <a:cs typeface="Calibri Light" panose="020F0302020204030204" pitchFamily="34" charset="0"/>
              </a:rPr>
              <a:t> Latency-Reversing Agents</a:t>
            </a:r>
            <a:endParaRPr lang="en-US" b="1" dirty="0">
              <a:latin typeface="Gill Sans MT" panose="020B0502020104020203" pitchFamily="34" charset="77"/>
            </a:endParaRPr>
          </a:p>
        </p:txBody>
      </p:sp>
      <p:pic>
        <p:nvPicPr>
          <p:cNvPr id="21" name="Picture 20" descr="bucket.tiff">
            <a:extLst>
              <a:ext uri="{FF2B5EF4-FFF2-40B4-BE49-F238E27FC236}">
                <a16:creationId xmlns:a16="http://schemas.microsoft.com/office/drawing/2014/main" id="{F79CC647-18A6-4B48-AAEB-46DAEA11676D}"/>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0853" y="252919"/>
            <a:ext cx="1057749" cy="1104873"/>
          </a:xfrm>
          <a:prstGeom prst="rect">
            <a:avLst/>
          </a:prstGeom>
          <a:effectLst/>
        </p:spPr>
      </p:pic>
    </p:spTree>
    <p:extLst>
      <p:ext uri="{BB962C8B-B14F-4D97-AF65-F5344CB8AC3E}">
        <p14:creationId xmlns:p14="http://schemas.microsoft.com/office/powerpoint/2010/main" val="77751685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1000"/>
                                        <p:tgtEl>
                                          <p:spTgt spid="12">
                                            <p:txEl>
                                              <p:pRg st="4" end="4"/>
                                            </p:txEl>
                                          </p:spTgt>
                                        </p:tgtEl>
                                      </p:cBhvr>
                                    </p:animEffect>
                                    <p:anim calcmode="lin" valueType="num">
                                      <p:cBhvr>
                                        <p:cTn id="23"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1000"/>
                                        <p:tgtEl>
                                          <p:spTgt spid="12">
                                            <p:txEl>
                                              <p:pRg st="6" end="6"/>
                                            </p:txEl>
                                          </p:spTgt>
                                        </p:tgtEl>
                                      </p:cBhvr>
                                    </p:animEffect>
                                    <p:anim calcmode="lin" valueType="num">
                                      <p:cBhvr>
                                        <p:cTn id="28"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10E099-04F8-2940-AB01-25F84664A2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pic>
        <p:nvPicPr>
          <p:cNvPr id="6" name="Picture 5" descr="bucket.tiff">
            <a:extLst>
              <a:ext uri="{FF2B5EF4-FFF2-40B4-BE49-F238E27FC236}">
                <a16:creationId xmlns:a16="http://schemas.microsoft.com/office/drawing/2014/main" id="{DE2E1AEF-CC62-3B4D-8CDF-098033AB40B7}"/>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0569" y="386957"/>
            <a:ext cx="1057749" cy="1104873"/>
          </a:xfrm>
          <a:prstGeom prst="rect">
            <a:avLst/>
          </a:prstGeom>
          <a:effectLst/>
        </p:spPr>
      </p:pic>
      <p:pic>
        <p:nvPicPr>
          <p:cNvPr id="4" name="Picture 3" descr="A picture containing text, newspaper&#10;&#10;Description automatically generated">
            <a:extLst>
              <a:ext uri="{FF2B5EF4-FFF2-40B4-BE49-F238E27FC236}">
                <a16:creationId xmlns:a16="http://schemas.microsoft.com/office/drawing/2014/main" id="{263683B4-58BC-4FD8-AA24-589A947A6D62}"/>
              </a:ext>
            </a:extLst>
          </p:cNvPr>
          <p:cNvPicPr>
            <a:picLocks noChangeAspect="1"/>
          </p:cNvPicPr>
          <p:nvPr/>
        </p:nvPicPr>
        <p:blipFill>
          <a:blip r:embed="rId5"/>
          <a:stretch>
            <a:fillRect/>
          </a:stretch>
        </p:blipFill>
        <p:spPr>
          <a:xfrm>
            <a:off x="2241695" y="471371"/>
            <a:ext cx="7937496" cy="5649209"/>
          </a:xfrm>
          <a:prstGeom prst="rect">
            <a:avLst/>
          </a:prstGeom>
        </p:spPr>
      </p:pic>
    </p:spTree>
    <p:extLst>
      <p:ext uri="{BB962C8B-B14F-4D97-AF65-F5344CB8AC3E}">
        <p14:creationId xmlns:p14="http://schemas.microsoft.com/office/powerpoint/2010/main" val="389631277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73B5D0-BE90-4843-8DFE-AE480C3D0706}"/>
              </a:ext>
            </a:extLst>
          </p:cNvPr>
          <p:cNvSpPr/>
          <p:nvPr/>
        </p:nvSpPr>
        <p:spPr>
          <a:xfrm>
            <a:off x="6381376" y="6273851"/>
            <a:ext cx="494662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8" name="Picture 7">
            <a:extLst>
              <a:ext uri="{FF2B5EF4-FFF2-40B4-BE49-F238E27FC236}">
                <a16:creationId xmlns:a16="http://schemas.microsoft.com/office/drawing/2014/main" id="{6791DD59-BEAF-6A45-A33A-E989F57198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pic>
        <p:nvPicPr>
          <p:cNvPr id="7" name="Picture 6" descr="bucket.tiff">
            <a:extLst>
              <a:ext uri="{FF2B5EF4-FFF2-40B4-BE49-F238E27FC236}">
                <a16:creationId xmlns:a16="http://schemas.microsoft.com/office/drawing/2014/main" id="{ED05516A-8D5C-484C-BB76-C055B48759BE}"/>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1683" y="252919"/>
            <a:ext cx="1057749" cy="1104873"/>
          </a:xfrm>
          <a:prstGeom prst="rect">
            <a:avLst/>
          </a:prstGeom>
          <a:effectLst/>
        </p:spPr>
      </p:pic>
      <p:pic>
        <p:nvPicPr>
          <p:cNvPr id="3" name="Picture 2" descr="A picture containing company name&#10;&#10;Description automatically generated">
            <a:extLst>
              <a:ext uri="{FF2B5EF4-FFF2-40B4-BE49-F238E27FC236}">
                <a16:creationId xmlns:a16="http://schemas.microsoft.com/office/drawing/2014/main" id="{133C6D53-8A4D-4D08-BAE3-DF82AA354884}"/>
              </a:ext>
            </a:extLst>
          </p:cNvPr>
          <p:cNvPicPr>
            <a:picLocks noChangeAspect="1"/>
          </p:cNvPicPr>
          <p:nvPr/>
        </p:nvPicPr>
        <p:blipFill>
          <a:blip r:embed="rId5"/>
          <a:stretch>
            <a:fillRect/>
          </a:stretch>
        </p:blipFill>
        <p:spPr>
          <a:xfrm>
            <a:off x="2529860" y="566063"/>
            <a:ext cx="7132280" cy="5540138"/>
          </a:xfrm>
          <a:prstGeom prst="rect">
            <a:avLst/>
          </a:prstGeom>
        </p:spPr>
      </p:pic>
    </p:spTree>
    <p:extLst>
      <p:ext uri="{BB962C8B-B14F-4D97-AF65-F5344CB8AC3E}">
        <p14:creationId xmlns:p14="http://schemas.microsoft.com/office/powerpoint/2010/main" val="11360761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79FC21-EC3C-4544-BAFD-2AA6827A0162}"/>
              </a:ext>
            </a:extLst>
          </p:cNvPr>
          <p:cNvSpPr txBox="1">
            <a:spLocks/>
          </p:cNvSpPr>
          <p:nvPr/>
        </p:nvSpPr>
        <p:spPr>
          <a:xfrm>
            <a:off x="2194272" y="564532"/>
            <a:ext cx="7576425" cy="9678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latin typeface="Gill Sans MT" panose="020B0502020104020203" pitchFamily="34" charset="77"/>
                <a:cs typeface="Calibri Light" panose="020F0302020204030204" pitchFamily="34" charset="0"/>
              </a:rPr>
              <a:t>The </a:t>
            </a:r>
            <a:r>
              <a:rPr lang="en-US" sz="4400" b="1" dirty="0">
                <a:solidFill>
                  <a:srgbClr val="0086C8"/>
                </a:solidFill>
                <a:latin typeface="Gill Sans MT" panose="020B0502020104020203" pitchFamily="34" charset="77"/>
                <a:cs typeface="Calibri Light" panose="020F0302020204030204" pitchFamily="34" charset="0"/>
              </a:rPr>
              <a:t>“Block and Lock” </a:t>
            </a:r>
            <a:r>
              <a:rPr lang="en-US" sz="4400" dirty="0">
                <a:latin typeface="Gill Sans MT" panose="020B0502020104020203" pitchFamily="34" charset="77"/>
                <a:cs typeface="Calibri Light" panose="020F0302020204030204" pitchFamily="34" charset="0"/>
              </a:rPr>
              <a:t>Approach</a:t>
            </a:r>
          </a:p>
        </p:txBody>
      </p:sp>
      <p:sp>
        <p:nvSpPr>
          <p:cNvPr id="7" name="TextBox 6">
            <a:extLst>
              <a:ext uri="{FF2B5EF4-FFF2-40B4-BE49-F238E27FC236}">
                <a16:creationId xmlns:a16="http://schemas.microsoft.com/office/drawing/2014/main" id="{B939D395-4817-CD40-A224-3910B05BF401}"/>
              </a:ext>
            </a:extLst>
          </p:cNvPr>
          <p:cNvSpPr txBox="1"/>
          <p:nvPr/>
        </p:nvSpPr>
        <p:spPr>
          <a:xfrm>
            <a:off x="6549730" y="6040813"/>
            <a:ext cx="4729124" cy="492443"/>
          </a:xfrm>
          <a:prstGeom prst="rect">
            <a:avLst/>
          </a:prstGeom>
          <a:solidFill>
            <a:schemeClr val="bg1"/>
          </a:solidFill>
        </p:spPr>
        <p:txBody>
          <a:bodyPr wrap="square" rtlCol="0">
            <a:spAutoFit/>
          </a:bodyPr>
          <a:lstStyle/>
          <a:p>
            <a:pPr algn="r"/>
            <a:r>
              <a:rPr lang="en-US" sz="1400" b="1" dirty="0">
                <a:solidFill>
                  <a:schemeClr val="accent5">
                    <a:lumMod val="75000"/>
                  </a:schemeClr>
                </a:solidFill>
                <a:latin typeface="Calibri Light" panose="020F0302020204030204" pitchFamily="34" charset="0"/>
                <a:cs typeface="Calibri Light" panose="020F0302020204030204" pitchFamily="34" charset="0"/>
              </a:rPr>
              <a:t> </a:t>
            </a:r>
            <a:r>
              <a:rPr lang="en-US" sz="1000" baseline="30000" dirty="0">
                <a:solidFill>
                  <a:schemeClr val="bg1">
                    <a:lumMod val="65000"/>
                  </a:schemeClr>
                </a:solidFill>
                <a:latin typeface="Gill Sans MT" panose="020B0502020104020203" pitchFamily="34" charset="77"/>
                <a:cs typeface="Calibri Light" panose="020F0302020204030204" pitchFamily="34" charset="0"/>
              </a:rPr>
              <a:t>1</a:t>
            </a:r>
            <a:r>
              <a:rPr lang="en-US" sz="1000" dirty="0">
                <a:solidFill>
                  <a:schemeClr val="bg1">
                    <a:lumMod val="65000"/>
                  </a:schemeClr>
                </a:solidFill>
                <a:latin typeface="Gill Sans MT" panose="020B0502020104020203" pitchFamily="34" charset="77"/>
                <a:cs typeface="Calibri Light" panose="020F0302020204030204" pitchFamily="34" charset="0"/>
              </a:rPr>
              <a:t>Kessing, Cell Report 2017; </a:t>
            </a:r>
            <a:r>
              <a:rPr lang="en-US" sz="1000" baseline="30000" dirty="0">
                <a:solidFill>
                  <a:schemeClr val="bg1">
                    <a:lumMod val="65000"/>
                  </a:schemeClr>
                </a:solidFill>
                <a:latin typeface="Gill Sans MT" panose="020B0502020104020203" pitchFamily="34" charset="77"/>
                <a:cs typeface="Calibri Light" panose="020F0302020204030204" pitchFamily="34" charset="0"/>
              </a:rPr>
              <a:t>2</a:t>
            </a:r>
            <a:r>
              <a:rPr lang="en-US" sz="1000" dirty="0">
                <a:solidFill>
                  <a:schemeClr val="bg1">
                    <a:lumMod val="65000"/>
                  </a:schemeClr>
                </a:solidFill>
                <a:latin typeface="Gill Sans MT" panose="020B0502020104020203" pitchFamily="34" charset="77"/>
                <a:cs typeface="Calibri Light" panose="020F0302020204030204" pitchFamily="34" charset="0"/>
              </a:rPr>
              <a:t>Ahlenstiel, </a:t>
            </a:r>
            <a:r>
              <a:rPr lang="en-US" sz="1000" dirty="0" err="1">
                <a:solidFill>
                  <a:schemeClr val="bg1">
                    <a:lumMod val="65000"/>
                  </a:schemeClr>
                </a:solidFill>
                <a:latin typeface="Gill Sans MT" panose="020B0502020104020203" pitchFamily="34" charset="77"/>
                <a:cs typeface="Calibri Light" panose="020F0302020204030204" pitchFamily="34" charset="0"/>
              </a:rPr>
              <a:t>Mol</a:t>
            </a:r>
            <a:r>
              <a:rPr lang="en-US" sz="1000" dirty="0">
                <a:solidFill>
                  <a:schemeClr val="bg1">
                    <a:lumMod val="65000"/>
                  </a:schemeClr>
                </a:solidFill>
                <a:latin typeface="Gill Sans MT" panose="020B0502020104020203" pitchFamily="34" charset="77"/>
                <a:cs typeface="Calibri Light" panose="020F0302020204030204" pitchFamily="34" charset="0"/>
              </a:rPr>
              <a:t> </a:t>
            </a:r>
            <a:r>
              <a:rPr lang="en-US" sz="1000" dirty="0" err="1">
                <a:solidFill>
                  <a:schemeClr val="bg1">
                    <a:lumMod val="65000"/>
                  </a:schemeClr>
                </a:solidFill>
                <a:latin typeface="Gill Sans MT" panose="020B0502020104020203" pitchFamily="34" charset="77"/>
                <a:cs typeface="Calibri Light" panose="020F0302020204030204" pitchFamily="34" charset="0"/>
              </a:rPr>
              <a:t>Ther</a:t>
            </a:r>
            <a:r>
              <a:rPr lang="en-US" sz="1000" dirty="0">
                <a:solidFill>
                  <a:schemeClr val="bg1">
                    <a:lumMod val="65000"/>
                  </a:schemeClr>
                </a:solidFill>
                <a:latin typeface="Gill Sans MT" panose="020B0502020104020203" pitchFamily="34" charset="77"/>
                <a:cs typeface="Calibri Light" panose="020F0302020204030204" pitchFamily="34" charset="0"/>
              </a:rPr>
              <a:t> Nucleic Acid 2015</a:t>
            </a:r>
          </a:p>
          <a:p>
            <a:pPr algn="r"/>
            <a:endParaRPr lang="en-US" sz="1200" i="1" dirty="0">
              <a:solidFill>
                <a:schemeClr val="accent5">
                  <a:lumMod val="75000"/>
                </a:schemeClr>
              </a:solidFill>
            </a:endParaRPr>
          </a:p>
        </p:txBody>
      </p:sp>
      <p:sp>
        <p:nvSpPr>
          <p:cNvPr id="8" name="Flèche vers la droite 149">
            <a:extLst>
              <a:ext uri="{FF2B5EF4-FFF2-40B4-BE49-F238E27FC236}">
                <a16:creationId xmlns:a16="http://schemas.microsoft.com/office/drawing/2014/main" id="{C85CC8D7-DE90-3548-BF16-0B5FEE392E50}"/>
              </a:ext>
            </a:extLst>
          </p:cNvPr>
          <p:cNvSpPr/>
          <p:nvPr/>
        </p:nvSpPr>
        <p:spPr bwMode="auto">
          <a:xfrm rot="10800000" flipH="1" flipV="1">
            <a:off x="4678235" y="2601439"/>
            <a:ext cx="2682210" cy="553922"/>
          </a:xfrm>
          <a:prstGeom prst="rightArrow">
            <a:avLst>
              <a:gd name="adj1" fmla="val 29191"/>
              <a:gd name="adj2" fmla="val 50000"/>
            </a:avLst>
          </a:prstGeom>
          <a:gradFill flip="none" rotWithShape="1">
            <a:gsLst>
              <a:gs pos="5000">
                <a:srgbClr val="0086C8"/>
              </a:gs>
              <a:gs pos="40000">
                <a:srgbClr val="0086C8"/>
              </a:gs>
              <a:gs pos="100000">
                <a:srgbClr val="6FC000">
                  <a:tint val="23500"/>
                  <a:satMod val="160000"/>
                </a:srgb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CA" dirty="0">
              <a:solidFill>
                <a:srgbClr val="000000"/>
              </a:solidFill>
              <a:ea typeface="ＭＳ Ｐゴシック" charset="0"/>
              <a:cs typeface="ＭＳ Ｐゴシック" charset="0"/>
            </a:endParaRPr>
          </a:p>
        </p:txBody>
      </p:sp>
      <p:grpSp>
        <p:nvGrpSpPr>
          <p:cNvPr id="9" name="Group 8">
            <a:extLst>
              <a:ext uri="{FF2B5EF4-FFF2-40B4-BE49-F238E27FC236}">
                <a16:creationId xmlns:a16="http://schemas.microsoft.com/office/drawing/2014/main" id="{44B289F8-3980-9B4F-86A7-32FE2E6AB6D6}"/>
              </a:ext>
            </a:extLst>
          </p:cNvPr>
          <p:cNvGrpSpPr/>
          <p:nvPr/>
        </p:nvGrpSpPr>
        <p:grpSpPr>
          <a:xfrm>
            <a:off x="1266514" y="1791835"/>
            <a:ext cx="9405603" cy="2929416"/>
            <a:chOff x="2164871" y="4133671"/>
            <a:chExt cx="4438226" cy="1538766"/>
          </a:xfrm>
        </p:grpSpPr>
        <p:pic>
          <p:nvPicPr>
            <p:cNvPr id="10" name="Picture 9" descr="Figure2.png">
              <a:extLst>
                <a:ext uri="{FF2B5EF4-FFF2-40B4-BE49-F238E27FC236}">
                  <a16:creationId xmlns:a16="http://schemas.microsoft.com/office/drawing/2014/main" id="{22131234-2C10-2349-AEB1-CC64D888C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4871" y="4133672"/>
              <a:ext cx="1330288" cy="1538765"/>
            </a:xfrm>
            <a:prstGeom prst="rect">
              <a:avLst/>
            </a:prstGeom>
          </p:spPr>
        </p:pic>
        <p:sp>
          <p:nvSpPr>
            <p:cNvPr id="11" name="TextBox 10">
              <a:extLst>
                <a:ext uri="{FF2B5EF4-FFF2-40B4-BE49-F238E27FC236}">
                  <a16:creationId xmlns:a16="http://schemas.microsoft.com/office/drawing/2014/main" id="{36909BB4-0087-1E43-9646-2AE1FD01A209}"/>
                </a:ext>
              </a:extLst>
            </p:cNvPr>
            <p:cNvSpPr txBox="1"/>
            <p:nvPr/>
          </p:nvSpPr>
          <p:spPr>
            <a:xfrm>
              <a:off x="3701732" y="4252056"/>
              <a:ext cx="1411713" cy="371908"/>
            </a:xfrm>
            <a:prstGeom prst="rect">
              <a:avLst/>
            </a:prstGeom>
            <a:noFill/>
          </p:spPr>
          <p:txBody>
            <a:bodyPr wrap="none" rtlCol="0">
              <a:spAutoFit/>
            </a:bodyPr>
            <a:lstStyle/>
            <a:p>
              <a:pPr algn="ctr"/>
              <a:r>
                <a:rPr lang="en-US" sz="2400" b="1" dirty="0">
                  <a:latin typeface="Calibri Light" panose="020F0302020204030204" pitchFamily="34" charset="0"/>
                  <a:cs typeface="Calibri Light" panose="020F0302020204030204" pitchFamily="34" charset="0"/>
                </a:rPr>
                <a:t>Block &amp; Lock</a:t>
              </a:r>
            </a:p>
          </p:txBody>
        </p:sp>
        <p:sp>
          <p:nvSpPr>
            <p:cNvPr id="12" name="TextBox 11">
              <a:extLst>
                <a:ext uri="{FF2B5EF4-FFF2-40B4-BE49-F238E27FC236}">
                  <a16:creationId xmlns:a16="http://schemas.microsoft.com/office/drawing/2014/main" id="{73FC9041-E187-1F42-A7F0-750138FB14EA}"/>
                </a:ext>
              </a:extLst>
            </p:cNvPr>
            <p:cNvSpPr txBox="1"/>
            <p:nvPr/>
          </p:nvSpPr>
          <p:spPr>
            <a:xfrm>
              <a:off x="3754970" y="4936814"/>
              <a:ext cx="1281454" cy="570258"/>
            </a:xfrm>
            <a:prstGeom prst="rect">
              <a:avLst/>
            </a:prstGeom>
            <a:noFill/>
          </p:spPr>
          <p:txBody>
            <a:bodyPr wrap="none" rtlCol="0">
              <a:spAutoFit/>
            </a:bodyPr>
            <a:lstStyle/>
            <a:p>
              <a:pPr algn="ctr"/>
              <a:r>
                <a:rPr lang="en-US" sz="2000" b="1" dirty="0">
                  <a:latin typeface="Calibri Light" panose="020F0302020204030204" pitchFamily="34" charset="0"/>
                  <a:cs typeface="Calibri Light" panose="020F0302020204030204" pitchFamily="34" charset="0"/>
                </a:rPr>
                <a:t>Transcription </a:t>
              </a:r>
            </a:p>
            <a:p>
              <a:pPr algn="ctr"/>
              <a:r>
                <a:rPr lang="en-US" sz="2000" b="1" dirty="0">
                  <a:latin typeface="Calibri Light" panose="020F0302020204030204" pitchFamily="34" charset="0"/>
                  <a:cs typeface="Calibri Light" panose="020F0302020204030204" pitchFamily="34" charset="0"/>
                </a:rPr>
                <a:t>inhibitor</a:t>
              </a:r>
            </a:p>
          </p:txBody>
        </p:sp>
        <p:pic>
          <p:nvPicPr>
            <p:cNvPr id="13" name="Picture 12" descr="Figure2.png">
              <a:extLst>
                <a:ext uri="{FF2B5EF4-FFF2-40B4-BE49-F238E27FC236}">
                  <a16:creationId xmlns:a16="http://schemas.microsoft.com/office/drawing/2014/main" id="{D07F8143-510A-264C-99C2-871E17E3B8AB}"/>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272809" y="4133671"/>
              <a:ext cx="1330288" cy="1538765"/>
            </a:xfrm>
            <a:prstGeom prst="rect">
              <a:avLst/>
            </a:prstGeom>
          </p:spPr>
        </p:pic>
        <p:pic>
          <p:nvPicPr>
            <p:cNvPr id="14" name="Picture 13" descr="padlock-303266_960_720.png">
              <a:extLst>
                <a:ext uri="{FF2B5EF4-FFF2-40B4-BE49-F238E27FC236}">
                  <a16:creationId xmlns:a16="http://schemas.microsoft.com/office/drawing/2014/main" id="{A7DD333D-4C1F-344A-8C86-6EFB420133D0}"/>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587506" y="4312528"/>
              <a:ext cx="723380" cy="1029315"/>
            </a:xfrm>
            <a:prstGeom prst="rect">
              <a:avLst/>
            </a:prstGeom>
          </p:spPr>
        </p:pic>
      </p:grpSp>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sp>
        <p:nvSpPr>
          <p:cNvPr id="16" name="TextBox 15">
            <a:extLst>
              <a:ext uri="{FF2B5EF4-FFF2-40B4-BE49-F238E27FC236}">
                <a16:creationId xmlns:a16="http://schemas.microsoft.com/office/drawing/2014/main" id="{0C503F11-4E05-4645-95F7-B484EA6F0438}"/>
              </a:ext>
            </a:extLst>
          </p:cNvPr>
          <p:cNvSpPr txBox="1"/>
          <p:nvPr/>
        </p:nvSpPr>
        <p:spPr>
          <a:xfrm>
            <a:off x="847732" y="6372093"/>
            <a:ext cx="10343217" cy="461665"/>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r>
              <a:rPr lang="en-US" sz="1400" b="1" dirty="0">
                <a:latin typeface="Calibri Light" panose="020F0302020204030204" pitchFamily="34" charset="0"/>
                <a:cs typeface="Calibri Light" panose="020F0302020204030204" pitchFamily="34" charset="0"/>
              </a:rPr>
              <a:t>.</a:t>
            </a:r>
          </a:p>
        </p:txBody>
      </p:sp>
      <p:grpSp>
        <p:nvGrpSpPr>
          <p:cNvPr id="5" name="Group 4">
            <a:extLst>
              <a:ext uri="{FF2B5EF4-FFF2-40B4-BE49-F238E27FC236}">
                <a16:creationId xmlns:a16="http://schemas.microsoft.com/office/drawing/2014/main" id="{3991DE54-9DCE-224E-8C7C-E68B823EE644}"/>
              </a:ext>
            </a:extLst>
          </p:cNvPr>
          <p:cNvGrpSpPr/>
          <p:nvPr/>
        </p:nvGrpSpPr>
        <p:grpSpPr>
          <a:xfrm>
            <a:off x="4003914" y="4721249"/>
            <a:ext cx="6902956" cy="1385942"/>
            <a:chOff x="3099299" y="4947237"/>
            <a:chExt cx="6902956" cy="1385942"/>
          </a:xfrm>
        </p:grpSpPr>
        <p:pic>
          <p:nvPicPr>
            <p:cNvPr id="17" name="Picture 16">
              <a:extLst>
                <a:ext uri="{FF2B5EF4-FFF2-40B4-BE49-F238E27FC236}">
                  <a16:creationId xmlns:a16="http://schemas.microsoft.com/office/drawing/2014/main" id="{84D5052A-81B8-9A4D-9D76-B68D9ACAE5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9299" y="4947237"/>
              <a:ext cx="2474894" cy="138594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0CBAFE4-EC5F-FF40-B92E-DF91C4B2D813}"/>
                </a:ext>
              </a:extLst>
            </p:cNvPr>
            <p:cNvSpPr txBox="1"/>
            <p:nvPr/>
          </p:nvSpPr>
          <p:spPr>
            <a:xfrm>
              <a:off x="4933790" y="5262049"/>
              <a:ext cx="5068465" cy="707886"/>
            </a:xfrm>
            <a:prstGeom prst="rect">
              <a:avLst/>
            </a:prstGeom>
            <a:noFill/>
          </p:spPr>
          <p:txBody>
            <a:bodyPr wrap="square" rtlCol="0">
              <a:spAutoFit/>
            </a:bodyPr>
            <a:lstStyle/>
            <a:p>
              <a:pPr algn="ctr"/>
              <a:r>
                <a:rPr lang="en-US" sz="2000" b="1" i="1" dirty="0">
                  <a:latin typeface="Calibri Light" panose="020F0302020204030204" pitchFamily="34" charset="0"/>
                  <a:cs typeface="Calibri Light" panose="020F0302020204030204" pitchFamily="34" charset="0"/>
                </a:rPr>
                <a:t>Sleeping beauty keeps on sleeping</a:t>
              </a:r>
            </a:p>
            <a:p>
              <a:pPr algn="ctr"/>
              <a:r>
                <a:rPr lang="en-US" sz="2000" b="1" i="1" dirty="0">
                  <a:latin typeface="Calibri Light" panose="020F0302020204030204" pitchFamily="34" charset="0"/>
                  <a:cs typeface="Calibri Light" panose="020F0302020204030204" pitchFamily="34" charset="0"/>
                </a:rPr>
                <a:t>She never wakes up for the prince</a:t>
              </a:r>
            </a:p>
          </p:txBody>
        </p:sp>
      </p:grpSp>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pic>
        <p:nvPicPr>
          <p:cNvPr id="20" name="Picture 19">
            <a:extLst>
              <a:ext uri="{FF2B5EF4-FFF2-40B4-BE49-F238E27FC236}">
                <a16:creationId xmlns:a16="http://schemas.microsoft.com/office/drawing/2014/main" id="{FDE0FEA0-2657-1B42-9BC6-2DF5C504C0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8634760" y="111170"/>
            <a:ext cx="2271874" cy="1119414"/>
          </a:xfrm>
          <a:prstGeom prst="rect">
            <a:avLst/>
          </a:prstGeom>
        </p:spPr>
      </p:pic>
    </p:spTree>
    <p:extLst>
      <p:ext uri="{BB962C8B-B14F-4D97-AF65-F5344CB8AC3E}">
        <p14:creationId xmlns:p14="http://schemas.microsoft.com/office/powerpoint/2010/main" val="284555224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F6E224AB-4746-4E22-8750-02048699E8DD}"/>
              </a:ext>
            </a:extLst>
          </p:cNvPr>
          <p:cNvPicPr>
            <a:picLocks noChangeAspect="1"/>
          </p:cNvPicPr>
          <p:nvPr/>
        </p:nvPicPr>
        <p:blipFill>
          <a:blip r:embed="rId5"/>
          <a:stretch>
            <a:fillRect/>
          </a:stretch>
        </p:blipFill>
        <p:spPr>
          <a:xfrm>
            <a:off x="2902384" y="427729"/>
            <a:ext cx="7133894" cy="5537137"/>
          </a:xfrm>
          <a:prstGeom prst="rect">
            <a:avLst/>
          </a:prstGeom>
        </p:spPr>
      </p:pic>
    </p:spTree>
    <p:extLst>
      <p:ext uri="{BB962C8B-B14F-4D97-AF65-F5344CB8AC3E}">
        <p14:creationId xmlns:p14="http://schemas.microsoft.com/office/powerpoint/2010/main" val="417769413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EAECE-4A6E-6F4A-8EBA-21393D10646C}"/>
              </a:ext>
            </a:extLst>
          </p:cNvPr>
          <p:cNvSpPr>
            <a:spLocks noGrp="1"/>
          </p:cNvSpPr>
          <p:nvPr>
            <p:ph type="title"/>
          </p:nvPr>
        </p:nvSpPr>
        <p:spPr>
          <a:xfrm>
            <a:off x="0" y="1532226"/>
            <a:ext cx="12192000" cy="4367533"/>
          </a:xfrm>
        </p:spPr>
        <p:txBody>
          <a:bodyPr anchor="ctr" anchorCtr="0"/>
          <a:lstStyle/>
          <a:p>
            <a:r>
              <a:rPr lang="en-US" dirty="0">
                <a:cs typeface="Calibri Light" panose="020F0302020204030204" pitchFamily="34" charset="0"/>
              </a:rPr>
              <a:t>  Key timeline events</a:t>
            </a:r>
            <a:endParaRPr lang="en-US" dirty="0"/>
          </a:p>
        </p:txBody>
      </p:sp>
      <p:pic>
        <p:nvPicPr>
          <p:cNvPr id="8" name="Picture 7">
            <a:extLst>
              <a:ext uri="{FF2B5EF4-FFF2-40B4-BE49-F238E27FC236}">
                <a16:creationId xmlns:a16="http://schemas.microsoft.com/office/drawing/2014/main" id="{14EB36E3-37B2-D040-9390-8247CFA1B2A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20711342">
            <a:off x="8640415" y="2681772"/>
            <a:ext cx="1143000" cy="1092200"/>
          </a:xfrm>
          <a:prstGeom prst="rect">
            <a:avLst/>
          </a:prstGeom>
        </p:spPr>
      </p:pic>
      <p:pic>
        <p:nvPicPr>
          <p:cNvPr id="7" name="Picture 6">
            <a:extLst>
              <a:ext uri="{FF2B5EF4-FFF2-40B4-BE49-F238E27FC236}">
                <a16:creationId xmlns:a16="http://schemas.microsoft.com/office/drawing/2014/main" id="{9A3E5740-E71C-5B40-A55D-07853AEA3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59395">
            <a:off x="8168565" y="4115793"/>
            <a:ext cx="1182230" cy="1115812"/>
          </a:xfrm>
          <a:prstGeom prst="rect">
            <a:avLst/>
          </a:prstGeom>
        </p:spPr>
      </p:pic>
    </p:spTree>
    <p:extLst>
      <p:ext uri="{BB962C8B-B14F-4D97-AF65-F5344CB8AC3E}">
        <p14:creationId xmlns:p14="http://schemas.microsoft.com/office/powerpoint/2010/main" val="174033669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sp>
        <p:nvSpPr>
          <p:cNvPr id="21" name="Rectangle 20">
            <a:extLst>
              <a:ext uri="{FF2B5EF4-FFF2-40B4-BE49-F238E27FC236}">
                <a16:creationId xmlns:a16="http://schemas.microsoft.com/office/drawing/2014/main" id="{52A588F3-DDF4-4EE1-B95A-6FF36A676474}"/>
              </a:ext>
            </a:extLst>
          </p:cNvPr>
          <p:cNvSpPr/>
          <p:nvPr/>
        </p:nvSpPr>
        <p:spPr>
          <a:xfrm>
            <a:off x="6330576" y="6304002"/>
            <a:ext cx="494662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A257B355-54C8-4DB1-A530-1F3DF3F7DCFA}"/>
              </a:ext>
            </a:extLst>
          </p:cNvPr>
          <p:cNvPicPr>
            <a:picLocks noChangeAspect="1"/>
          </p:cNvPicPr>
          <p:nvPr/>
        </p:nvPicPr>
        <p:blipFill>
          <a:blip r:embed="rId5"/>
          <a:stretch>
            <a:fillRect/>
          </a:stretch>
        </p:blipFill>
        <p:spPr>
          <a:xfrm>
            <a:off x="2511231" y="751590"/>
            <a:ext cx="7377563" cy="5203816"/>
          </a:xfrm>
          <a:prstGeom prst="rect">
            <a:avLst/>
          </a:prstGeom>
        </p:spPr>
      </p:pic>
    </p:spTree>
    <p:extLst>
      <p:ext uri="{BB962C8B-B14F-4D97-AF65-F5344CB8AC3E}">
        <p14:creationId xmlns:p14="http://schemas.microsoft.com/office/powerpoint/2010/main" val="156394655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59B9DC-AE2F-D14F-B286-CB92E36E57D5}"/>
              </a:ext>
            </a:extLst>
          </p:cNvPr>
          <p:cNvSpPr>
            <a:spLocks noGrp="1"/>
          </p:cNvSpPr>
          <p:nvPr>
            <p:ph type="body" idx="1"/>
          </p:nvPr>
        </p:nvSpPr>
        <p:spPr>
          <a:xfrm>
            <a:off x="0" y="1709739"/>
            <a:ext cx="12192000" cy="4379912"/>
          </a:xfrm>
        </p:spPr>
        <p:txBody>
          <a:bodyPr/>
          <a:lstStyle/>
          <a:p>
            <a:endParaRPr lang="en-US" dirty="0"/>
          </a:p>
        </p:txBody>
      </p:sp>
      <p:sp>
        <p:nvSpPr>
          <p:cNvPr id="2" name="Title 1">
            <a:extLst>
              <a:ext uri="{FF2B5EF4-FFF2-40B4-BE49-F238E27FC236}">
                <a16:creationId xmlns:a16="http://schemas.microsoft.com/office/drawing/2014/main" id="{161B91F0-585F-5341-93F8-22EDAC696B70}"/>
              </a:ext>
            </a:extLst>
          </p:cNvPr>
          <p:cNvSpPr>
            <a:spLocks noGrp="1"/>
          </p:cNvSpPr>
          <p:nvPr>
            <p:ph type="title"/>
          </p:nvPr>
        </p:nvSpPr>
        <p:spPr>
          <a:xfrm>
            <a:off x="0" y="1709738"/>
            <a:ext cx="11347450" cy="2852737"/>
          </a:xfrm>
        </p:spPr>
        <p:txBody>
          <a:bodyPr/>
          <a:lstStyle/>
          <a:p>
            <a:r>
              <a:rPr lang="en-US" dirty="0"/>
              <a:t>  Reinforcing the ‘dam’</a:t>
            </a:r>
          </a:p>
        </p:txBody>
      </p:sp>
      <p:grpSp>
        <p:nvGrpSpPr>
          <p:cNvPr id="4" name="Group 3">
            <a:extLst>
              <a:ext uri="{FF2B5EF4-FFF2-40B4-BE49-F238E27FC236}">
                <a16:creationId xmlns:a16="http://schemas.microsoft.com/office/drawing/2014/main" id="{8BB7DA3C-C75C-6B47-A048-673168806CC1}"/>
              </a:ext>
            </a:extLst>
          </p:cNvPr>
          <p:cNvGrpSpPr/>
          <p:nvPr/>
        </p:nvGrpSpPr>
        <p:grpSpPr>
          <a:xfrm rot="3780856">
            <a:off x="7997805" y="2100167"/>
            <a:ext cx="3146511" cy="1929029"/>
            <a:chOff x="-2189816" y="-257097"/>
            <a:chExt cx="3146511" cy="1929029"/>
          </a:xfrm>
        </p:grpSpPr>
        <p:pic>
          <p:nvPicPr>
            <p:cNvPr id="5" name="Picture 4">
              <a:extLst>
                <a:ext uri="{FF2B5EF4-FFF2-40B4-BE49-F238E27FC236}">
                  <a16:creationId xmlns:a16="http://schemas.microsoft.com/office/drawing/2014/main" id="{557E9BC3-88E4-6943-95A6-D2D0EBD6728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0673AA22-910D-8B4A-8563-C1BA79A4BF8F}"/>
                </a:ext>
              </a:extLst>
            </p:cNvPr>
            <p:cNvGrpSpPr/>
            <p:nvPr/>
          </p:nvGrpSpPr>
          <p:grpSpPr>
            <a:xfrm>
              <a:off x="-1398946" y="-257097"/>
              <a:ext cx="2355641" cy="1195873"/>
              <a:chOff x="-2083169" y="-236766"/>
              <a:chExt cx="2355641" cy="1195873"/>
            </a:xfrm>
          </p:grpSpPr>
          <p:pic>
            <p:nvPicPr>
              <p:cNvPr id="7" name="Picture 6">
                <a:extLst>
                  <a:ext uri="{FF2B5EF4-FFF2-40B4-BE49-F238E27FC236}">
                    <a16:creationId xmlns:a16="http://schemas.microsoft.com/office/drawing/2014/main" id="{CAFAA7AB-44FD-7E4B-8C7C-FAEB33BB40AC}"/>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8" name="Picture 7">
                <a:extLst>
                  <a:ext uri="{FF2B5EF4-FFF2-40B4-BE49-F238E27FC236}">
                    <a16:creationId xmlns:a16="http://schemas.microsoft.com/office/drawing/2014/main" id="{BBBA7769-1899-B345-9DEF-355196A796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13" name="Picture 12">
            <a:extLst>
              <a:ext uri="{FF2B5EF4-FFF2-40B4-BE49-F238E27FC236}">
                <a16:creationId xmlns:a16="http://schemas.microsoft.com/office/drawing/2014/main" id="{E0D9F599-FCD2-2245-8A74-66FB4F2A4D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7359395">
            <a:off x="1467402" y="2462854"/>
            <a:ext cx="1182230" cy="1115812"/>
          </a:xfrm>
          <a:prstGeom prst="rect">
            <a:avLst/>
          </a:prstGeom>
        </p:spPr>
      </p:pic>
      <p:pic>
        <p:nvPicPr>
          <p:cNvPr id="17" name="Picture 16">
            <a:extLst>
              <a:ext uri="{FF2B5EF4-FFF2-40B4-BE49-F238E27FC236}">
                <a16:creationId xmlns:a16="http://schemas.microsoft.com/office/drawing/2014/main" id="{8C642888-5615-3B48-B182-620FD91F5C3E}"/>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500870">
            <a:off x="3073120" y="4638877"/>
            <a:ext cx="1143000" cy="1171632"/>
          </a:xfrm>
          <a:prstGeom prst="rect">
            <a:avLst/>
          </a:prstGeom>
        </p:spPr>
      </p:pic>
      <p:pic>
        <p:nvPicPr>
          <p:cNvPr id="19" name="Picture 18">
            <a:extLst>
              <a:ext uri="{FF2B5EF4-FFF2-40B4-BE49-F238E27FC236}">
                <a16:creationId xmlns:a16="http://schemas.microsoft.com/office/drawing/2014/main" id="{25ECD111-7A82-FE45-9D45-830DF01444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625355">
            <a:off x="2377628" y="5020211"/>
            <a:ext cx="1182230" cy="1115812"/>
          </a:xfrm>
          <a:prstGeom prst="rect">
            <a:avLst/>
          </a:prstGeom>
        </p:spPr>
      </p:pic>
    </p:spTree>
    <p:extLst>
      <p:ext uri="{BB962C8B-B14F-4D97-AF65-F5344CB8AC3E}">
        <p14:creationId xmlns:p14="http://schemas.microsoft.com/office/powerpoint/2010/main" val="82581633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A8829-0C29-9040-922E-47A7FBA7B119}"/>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1666" b="1666"/>
          <a:stretch/>
        </p:blipFill>
        <p:spPr>
          <a:xfrm>
            <a:off x="842973" y="114300"/>
            <a:ext cx="11008085" cy="6629400"/>
          </a:xfrm>
          <a:prstGeom prst="rect">
            <a:avLst/>
          </a:prstGeom>
        </p:spPr>
      </p:pic>
      <p:pic>
        <p:nvPicPr>
          <p:cNvPr id="3" name="Picture 2">
            <a:extLst>
              <a:ext uri="{FF2B5EF4-FFF2-40B4-BE49-F238E27FC236}">
                <a16:creationId xmlns:a16="http://schemas.microsoft.com/office/drawing/2014/main" id="{D2C45CE9-4DA0-6541-B2F6-230BD0E94E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spTree>
    <p:extLst>
      <p:ext uri="{BB962C8B-B14F-4D97-AF65-F5344CB8AC3E}">
        <p14:creationId xmlns:p14="http://schemas.microsoft.com/office/powerpoint/2010/main" val="250439120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6606-9C01-7940-A7B5-4E45EEA8EE8D}"/>
              </a:ext>
            </a:extLst>
          </p:cNvPr>
          <p:cNvSpPr>
            <a:spLocks noGrp="1"/>
          </p:cNvSpPr>
          <p:nvPr>
            <p:ph type="title"/>
          </p:nvPr>
        </p:nvSpPr>
        <p:spPr>
          <a:xfrm>
            <a:off x="1934402" y="-199921"/>
            <a:ext cx="11772900" cy="1504950"/>
          </a:xfrm>
        </p:spPr>
        <p:txBody>
          <a:bodyPr>
            <a:noAutofit/>
          </a:bodyPr>
          <a:lstStyle/>
          <a:p>
            <a:r>
              <a:rPr lang="en-US" sz="4000" b="1" dirty="0">
                <a:latin typeface="Gill Sans MT" panose="020B0502020104020203" pitchFamily="34" charset="77"/>
                <a:cs typeface="Calibri Light" panose="020F0302020204030204" pitchFamily="34" charset="0"/>
              </a:rPr>
              <a:t>Immunological Approaches</a:t>
            </a:r>
            <a:endParaRPr lang="en-US" sz="4000" b="1" dirty="0">
              <a:latin typeface="Gill Sans MT" panose="020B0502020104020203" pitchFamily="34" charset="77"/>
            </a:endParaRPr>
          </a:p>
        </p:txBody>
      </p:sp>
      <p:pic>
        <p:nvPicPr>
          <p:cNvPr id="37" name="Picture 36">
            <a:extLst>
              <a:ext uri="{FF2B5EF4-FFF2-40B4-BE49-F238E27FC236}">
                <a16:creationId xmlns:a16="http://schemas.microsoft.com/office/drawing/2014/main" id="{DFA7768D-4B1C-F74B-A57A-797112FB5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2974" y="-3920389"/>
            <a:ext cx="12226916" cy="263177"/>
          </a:xfrm>
          <a:prstGeom prst="rect">
            <a:avLst/>
          </a:prstGeom>
        </p:spPr>
      </p:pic>
      <p:grpSp>
        <p:nvGrpSpPr>
          <p:cNvPr id="38" name="Group 37">
            <a:extLst>
              <a:ext uri="{FF2B5EF4-FFF2-40B4-BE49-F238E27FC236}">
                <a16:creationId xmlns:a16="http://schemas.microsoft.com/office/drawing/2014/main" id="{D8829CC3-FCC3-7F4F-9C5D-8D732A057730}"/>
              </a:ext>
            </a:extLst>
          </p:cNvPr>
          <p:cNvGrpSpPr/>
          <p:nvPr/>
        </p:nvGrpSpPr>
        <p:grpSpPr>
          <a:xfrm>
            <a:off x="-4869905" y="-6290299"/>
            <a:ext cx="3026983" cy="3546491"/>
            <a:chOff x="2297036" y="928980"/>
            <a:chExt cx="2271491" cy="2537958"/>
          </a:xfrm>
        </p:grpSpPr>
        <p:grpSp>
          <p:nvGrpSpPr>
            <p:cNvPr id="39" name="Google Shape;733;p5">
              <a:extLst>
                <a:ext uri="{FF2B5EF4-FFF2-40B4-BE49-F238E27FC236}">
                  <a16:creationId xmlns:a16="http://schemas.microsoft.com/office/drawing/2014/main" id="{5A4AFF1A-9159-354C-B544-34ECF9F1EF8B}"/>
                </a:ext>
              </a:extLst>
            </p:cNvPr>
            <p:cNvGrpSpPr/>
            <p:nvPr/>
          </p:nvGrpSpPr>
          <p:grpSpPr>
            <a:xfrm>
              <a:off x="2297036" y="928980"/>
              <a:ext cx="2271491" cy="2537958"/>
              <a:chOff x="2297036" y="928980"/>
              <a:chExt cx="2271491" cy="2537958"/>
            </a:xfrm>
          </p:grpSpPr>
          <p:sp>
            <p:nvSpPr>
              <p:cNvPr id="41" name="Google Shape;735;p5">
                <a:extLst>
                  <a:ext uri="{FF2B5EF4-FFF2-40B4-BE49-F238E27FC236}">
                    <a16:creationId xmlns:a16="http://schemas.microsoft.com/office/drawing/2014/main" id="{8B821FC6-6A50-9940-9BF8-2F428C8CB5BB}"/>
                  </a:ext>
                </a:extLst>
              </p:cNvPr>
              <p:cNvSpPr/>
              <p:nvPr/>
            </p:nvSpPr>
            <p:spPr>
              <a:xfrm>
                <a:off x="2822304" y="3097647"/>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2010</a:t>
                </a:r>
                <a:endParaRPr sz="2400" dirty="0">
                  <a:latin typeface="Calibri Light" panose="020F0302020204030204" pitchFamily="34" charset="0"/>
                  <a:ea typeface="Arial"/>
                  <a:cs typeface="Calibri Light" panose="020F0302020204030204" pitchFamily="34" charset="0"/>
                  <a:sym typeface="Arial"/>
                </a:endParaRPr>
              </a:p>
            </p:txBody>
          </p:sp>
          <p:sp>
            <p:nvSpPr>
              <p:cNvPr id="42" name="Google Shape;736;p5">
                <a:extLst>
                  <a:ext uri="{FF2B5EF4-FFF2-40B4-BE49-F238E27FC236}">
                    <a16:creationId xmlns:a16="http://schemas.microsoft.com/office/drawing/2014/main" id="{0626EECA-B3C9-A547-9F1F-73A357E5FAE1}"/>
                  </a:ext>
                </a:extLst>
              </p:cNvPr>
              <p:cNvSpPr/>
              <p:nvPr/>
            </p:nvSpPr>
            <p:spPr>
              <a:xfrm>
                <a:off x="2297036" y="1823460"/>
                <a:ext cx="1620180" cy="670134"/>
              </a:xfrm>
              <a:custGeom>
                <a:avLst/>
                <a:gdLst/>
                <a:ahLst/>
                <a:cxnLst/>
                <a:rect l="l" t="t" r="r" b="b"/>
                <a:pathLst>
                  <a:path w="1791780" h="893513" extrusionOk="0">
                    <a:moveTo>
                      <a:pt x="0" y="0"/>
                    </a:moveTo>
                    <a:lnTo>
                      <a:pt x="1791780" y="0"/>
                    </a:lnTo>
                    <a:lnTo>
                      <a:pt x="1791780" y="893513"/>
                    </a:lnTo>
                    <a:lnTo>
                      <a:pt x="0" y="893513"/>
                    </a:lnTo>
                    <a:lnTo>
                      <a:pt x="0" y="0"/>
                    </a:lnTo>
                    <a:close/>
                  </a:path>
                </a:pathLst>
              </a:custGeom>
              <a:noFill/>
              <a:ln>
                <a:noFill/>
              </a:ln>
            </p:spPr>
            <p:txBody>
              <a:bodyPr spcFirstLastPara="1" wrap="square" lIns="156867" tIns="0" rIns="0" bIns="0" anchor="t" anchorCtr="0">
                <a:no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Post treatment control</a:t>
                </a:r>
                <a:endParaRPr sz="2400" dirty="0">
                  <a:latin typeface="Calibri Light" panose="020F0302020204030204" pitchFamily="34" charset="0"/>
                  <a:cs typeface="Calibri Light" panose="020F0302020204030204" pitchFamily="34" charset="0"/>
                </a:endParaRPr>
              </a:p>
            </p:txBody>
          </p:sp>
          <p:pic>
            <p:nvPicPr>
              <p:cNvPr id="43" name="Google Shape;737;p5">
                <a:extLst>
                  <a:ext uri="{FF2B5EF4-FFF2-40B4-BE49-F238E27FC236}">
                    <a16:creationId xmlns:a16="http://schemas.microsoft.com/office/drawing/2014/main" id="{256F14A1-1066-D94A-B65D-9929352C340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05158" y="928980"/>
                <a:ext cx="601968" cy="810030"/>
              </a:xfrm>
              <a:prstGeom prst="rect">
                <a:avLst/>
              </a:prstGeom>
              <a:noFill/>
              <a:ln>
                <a:noFill/>
              </a:ln>
            </p:spPr>
          </p:pic>
          <p:sp>
            <p:nvSpPr>
              <p:cNvPr id="44" name="Google Shape;738;p5">
                <a:extLst>
                  <a:ext uri="{FF2B5EF4-FFF2-40B4-BE49-F238E27FC236}">
                    <a16:creationId xmlns:a16="http://schemas.microsoft.com/office/drawing/2014/main" id="{98A785F3-4011-8E4C-9177-871782F68838}"/>
                  </a:ext>
                </a:extLst>
              </p:cNvPr>
              <p:cNvSpPr txBox="1"/>
              <p:nvPr/>
            </p:nvSpPr>
            <p:spPr>
              <a:xfrm>
                <a:off x="3145652" y="1045980"/>
                <a:ext cx="1422875" cy="738767"/>
              </a:xfrm>
              <a:prstGeom prst="rect">
                <a:avLst/>
              </a:prstGeom>
              <a:noFill/>
              <a:ln>
                <a:noFill/>
              </a:ln>
            </p:spPr>
            <p:txBody>
              <a:bodyPr spcFirstLastPara="1" wrap="square" lIns="121900" tIns="60933" rIns="121900" bIns="60933" anchor="t" anchorCtr="0">
                <a:spAutoFit/>
              </a:bodyPr>
              <a:lstStyle/>
              <a:p>
                <a:r>
                  <a:rPr lang="en-AU" sz="1867" dirty="0">
                    <a:solidFill>
                      <a:srgbClr val="000000"/>
                    </a:solidFill>
                    <a:latin typeface="Calibri Light" panose="020F0302020204030204" pitchFamily="34" charset="0"/>
                    <a:ea typeface="Arial"/>
                    <a:cs typeface="Calibri Light" panose="020F0302020204030204" pitchFamily="34" charset="0"/>
                    <a:sym typeface="Arial"/>
                  </a:rPr>
                  <a:t>VISCONTI</a:t>
                </a:r>
                <a:endParaRPr sz="2400" dirty="0">
                  <a:latin typeface="Calibri Light" panose="020F0302020204030204" pitchFamily="34" charset="0"/>
                  <a:cs typeface="Calibri Light" panose="020F0302020204030204" pitchFamily="34" charset="0"/>
                </a:endParaRPr>
              </a:p>
              <a:p>
                <a:r>
                  <a:rPr lang="en-AU" sz="1867" dirty="0">
                    <a:solidFill>
                      <a:srgbClr val="000000"/>
                    </a:solidFill>
                    <a:latin typeface="Calibri Light" panose="020F0302020204030204" pitchFamily="34" charset="0"/>
                    <a:ea typeface="Arial"/>
                    <a:cs typeface="Calibri Light" panose="020F0302020204030204" pitchFamily="34" charset="0"/>
                    <a:sym typeface="Arial"/>
                  </a:rPr>
                  <a:t>SPARTAC</a:t>
                </a:r>
                <a:endParaRPr sz="2400" dirty="0">
                  <a:latin typeface="Calibri Light" panose="020F0302020204030204" pitchFamily="34" charset="0"/>
                  <a:cs typeface="Calibri Light" panose="020F0302020204030204" pitchFamily="34" charset="0"/>
                </a:endParaRPr>
              </a:p>
              <a:p>
                <a:r>
                  <a:rPr lang="en-AU" sz="1867" dirty="0">
                    <a:solidFill>
                      <a:srgbClr val="000000"/>
                    </a:solidFill>
                    <a:latin typeface="Calibri Light" panose="020F0302020204030204" pitchFamily="34" charset="0"/>
                    <a:ea typeface="Arial"/>
                    <a:cs typeface="Calibri Light" panose="020F0302020204030204" pitchFamily="34" charset="0"/>
                    <a:sym typeface="Arial"/>
                  </a:rPr>
                  <a:t>CHAMP</a:t>
                </a:r>
                <a:endParaRPr sz="2400" dirty="0">
                  <a:latin typeface="Calibri Light" panose="020F0302020204030204" pitchFamily="34" charset="0"/>
                  <a:cs typeface="Calibri Light" panose="020F0302020204030204" pitchFamily="34" charset="0"/>
                </a:endParaRPr>
              </a:p>
            </p:txBody>
          </p:sp>
        </p:grpSp>
        <p:pic>
          <p:nvPicPr>
            <p:cNvPr id="40" name="Picture 39" descr="A picture containing light, flower&#10;&#10;Description automatically generated">
              <a:extLst>
                <a:ext uri="{FF2B5EF4-FFF2-40B4-BE49-F238E27FC236}">
                  <a16:creationId xmlns:a16="http://schemas.microsoft.com/office/drawing/2014/main" id="{90DA5C39-098C-754D-9E51-3E20FEC85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4779" y="2179810"/>
              <a:ext cx="838986" cy="864030"/>
            </a:xfrm>
            <a:prstGeom prst="rect">
              <a:avLst/>
            </a:prstGeom>
          </p:spPr>
        </p:pic>
      </p:grpSp>
      <p:grpSp>
        <p:nvGrpSpPr>
          <p:cNvPr id="45" name="Group 44">
            <a:extLst>
              <a:ext uri="{FF2B5EF4-FFF2-40B4-BE49-F238E27FC236}">
                <a16:creationId xmlns:a16="http://schemas.microsoft.com/office/drawing/2014/main" id="{88BF2A02-0D83-524A-A610-4EFAF7ABA0B5}"/>
              </a:ext>
            </a:extLst>
          </p:cNvPr>
          <p:cNvGrpSpPr/>
          <p:nvPr/>
        </p:nvGrpSpPr>
        <p:grpSpPr>
          <a:xfrm>
            <a:off x="-7804461" y="-4935323"/>
            <a:ext cx="2652531" cy="4004429"/>
            <a:chOff x="138483" y="1950877"/>
            <a:chExt cx="1990497" cy="2865670"/>
          </a:xfrm>
        </p:grpSpPr>
        <p:grpSp>
          <p:nvGrpSpPr>
            <p:cNvPr id="46" name="Group 45">
              <a:extLst>
                <a:ext uri="{FF2B5EF4-FFF2-40B4-BE49-F238E27FC236}">
                  <a16:creationId xmlns:a16="http://schemas.microsoft.com/office/drawing/2014/main" id="{5BEDECEC-0318-BA48-AE2D-3851AB6EFF59}"/>
                </a:ext>
              </a:extLst>
            </p:cNvPr>
            <p:cNvGrpSpPr/>
            <p:nvPr/>
          </p:nvGrpSpPr>
          <p:grpSpPr>
            <a:xfrm>
              <a:off x="353912" y="1950877"/>
              <a:ext cx="1630550" cy="1548860"/>
              <a:chOff x="1025903" y="1918119"/>
              <a:chExt cx="1630550" cy="1548860"/>
            </a:xfrm>
          </p:grpSpPr>
          <p:grpSp>
            <p:nvGrpSpPr>
              <p:cNvPr id="48" name="Group 47">
                <a:extLst>
                  <a:ext uri="{FF2B5EF4-FFF2-40B4-BE49-F238E27FC236}">
                    <a16:creationId xmlns:a16="http://schemas.microsoft.com/office/drawing/2014/main" id="{A14BB90A-4B3C-1448-A7B2-059D24AB7A05}"/>
                  </a:ext>
                </a:extLst>
              </p:cNvPr>
              <p:cNvGrpSpPr/>
              <p:nvPr/>
            </p:nvGrpSpPr>
            <p:grpSpPr>
              <a:xfrm>
                <a:off x="1025903" y="1918119"/>
                <a:ext cx="1630550" cy="703666"/>
                <a:chOff x="1025903" y="1904051"/>
                <a:chExt cx="1630550" cy="703666"/>
              </a:xfrm>
            </p:grpSpPr>
            <p:sp>
              <p:nvSpPr>
                <p:cNvPr id="50" name="Google Shape;725;p5">
                  <a:extLst>
                    <a:ext uri="{FF2B5EF4-FFF2-40B4-BE49-F238E27FC236}">
                      <a16:creationId xmlns:a16="http://schemas.microsoft.com/office/drawing/2014/main" id="{F6239E16-54A0-CB45-AB9E-0D40C5613920}"/>
                    </a:ext>
                  </a:extLst>
                </p:cNvPr>
                <p:cNvSpPr/>
                <p:nvPr/>
              </p:nvSpPr>
              <p:spPr>
                <a:xfrm>
                  <a:off x="1531332" y="2238426"/>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2009</a:t>
                  </a:r>
                  <a:endParaRPr sz="2400" dirty="0">
                    <a:latin typeface="Calibri Light" panose="020F0302020204030204" pitchFamily="34" charset="0"/>
                    <a:ea typeface="Arial"/>
                    <a:cs typeface="Calibri Light" panose="020F0302020204030204" pitchFamily="34" charset="0"/>
                    <a:sym typeface="Arial"/>
                  </a:endParaRPr>
                </a:p>
              </p:txBody>
            </p:sp>
            <p:sp>
              <p:nvSpPr>
                <p:cNvPr id="51" name="Google Shape;727;p5">
                  <a:extLst>
                    <a:ext uri="{FF2B5EF4-FFF2-40B4-BE49-F238E27FC236}">
                      <a16:creationId xmlns:a16="http://schemas.microsoft.com/office/drawing/2014/main" id="{DD8F0F0C-3D36-9B4E-AF48-D7E6F400975F}"/>
                    </a:ext>
                  </a:extLst>
                </p:cNvPr>
                <p:cNvSpPr/>
                <p:nvPr/>
              </p:nvSpPr>
              <p:spPr>
                <a:xfrm>
                  <a:off x="1025903" y="1904051"/>
                  <a:ext cx="1630550" cy="330372"/>
                </a:xfrm>
                <a:custGeom>
                  <a:avLst/>
                  <a:gdLst/>
                  <a:ahLst/>
                  <a:cxnLst/>
                  <a:rect l="l" t="t" r="r" b="b"/>
                  <a:pathLst>
                    <a:path w="1791780" h="893513" extrusionOk="0">
                      <a:moveTo>
                        <a:pt x="0" y="0"/>
                      </a:moveTo>
                      <a:lnTo>
                        <a:pt x="1791780" y="0"/>
                      </a:lnTo>
                      <a:lnTo>
                        <a:pt x="1791780" y="893513"/>
                      </a:lnTo>
                      <a:lnTo>
                        <a:pt x="0" y="893513"/>
                      </a:lnTo>
                      <a:lnTo>
                        <a:pt x="0" y="0"/>
                      </a:lnTo>
                      <a:close/>
                    </a:path>
                  </a:pathLst>
                </a:custGeom>
                <a:noFill/>
                <a:ln>
                  <a:noFill/>
                </a:ln>
              </p:spPr>
              <p:txBody>
                <a:bodyPr spcFirstLastPara="1" wrap="square" lIns="156867" tIns="0" rIns="0" bIns="0" anchor="t" anchorCtr="0">
                  <a:noAutofit/>
                </a:bodyPr>
                <a:lstStyle/>
                <a:p>
                  <a:pPr algn="ctr">
                    <a:lnSpc>
                      <a:spcPct val="90000"/>
                    </a:lnSpc>
                  </a:pPr>
                  <a:r>
                    <a:rPr lang="en-AU" sz="1867" b="1" dirty="0">
                      <a:solidFill>
                        <a:srgbClr val="000000"/>
                      </a:solidFill>
                      <a:latin typeface="Arial"/>
                      <a:ea typeface="Arial"/>
                      <a:cs typeface="Arial"/>
                      <a:sym typeface="Arial"/>
                    </a:rPr>
                    <a:t> </a:t>
                  </a:r>
                  <a:r>
                    <a:rPr lang="en-AU" sz="1867" dirty="0">
                      <a:solidFill>
                        <a:srgbClr val="000000"/>
                      </a:solidFill>
                      <a:latin typeface="Calibri Light" panose="020F0302020204030204" pitchFamily="34" charset="0"/>
                      <a:ea typeface="Arial"/>
                      <a:cs typeface="Calibri Light" panose="020F0302020204030204" pitchFamily="34" charset="0"/>
                      <a:sym typeface="Arial"/>
                    </a:rPr>
                    <a:t>Timothy Brown</a:t>
                  </a:r>
                </a:p>
                <a:p>
                  <a:pPr algn="ctr">
                    <a:lnSpc>
                      <a:spcPct val="90000"/>
                    </a:lnSpc>
                  </a:pPr>
                  <a:r>
                    <a:rPr lang="en-AU" sz="2400" dirty="0">
                      <a:latin typeface="Calibri Light" panose="020F0302020204030204" pitchFamily="34" charset="0"/>
                      <a:cs typeface="Calibri Light" panose="020F0302020204030204" pitchFamily="34" charset="0"/>
                    </a:rPr>
                    <a:t>Berlin</a:t>
                  </a:r>
                  <a:endParaRPr sz="1867" dirty="0">
                    <a:solidFill>
                      <a:srgbClr val="000000"/>
                    </a:solidFill>
                    <a:latin typeface="Calibri Light" panose="020F0302020204030204" pitchFamily="34" charset="0"/>
                    <a:ea typeface="Arial"/>
                    <a:cs typeface="Calibri Light" panose="020F0302020204030204" pitchFamily="34" charset="0"/>
                    <a:sym typeface="Arial"/>
                  </a:endParaRPr>
                </a:p>
              </p:txBody>
            </p:sp>
          </p:grpSp>
          <p:pic>
            <p:nvPicPr>
              <p:cNvPr id="49" name="Picture 48" descr="A picture containing light, flower&#10;&#10;Description automatically generated">
                <a:extLst>
                  <a:ext uri="{FF2B5EF4-FFF2-40B4-BE49-F238E27FC236}">
                    <a16:creationId xmlns:a16="http://schemas.microsoft.com/office/drawing/2014/main" id="{29F7FBC4-C227-ED4C-9FAA-2936AC7118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460652" y="2602949"/>
                <a:ext cx="838986" cy="864030"/>
              </a:xfrm>
              <a:prstGeom prst="rect">
                <a:avLst/>
              </a:prstGeom>
            </p:spPr>
          </p:pic>
        </p:grpSp>
        <p:pic>
          <p:nvPicPr>
            <p:cNvPr id="47" name="Picture 46">
              <a:extLst>
                <a:ext uri="{FF2B5EF4-FFF2-40B4-BE49-F238E27FC236}">
                  <a16:creationId xmlns:a16="http://schemas.microsoft.com/office/drawing/2014/main" id="{1053E96F-31E1-C044-A200-4B542217C2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8483" y="3515177"/>
              <a:ext cx="1990497" cy="1301370"/>
            </a:xfrm>
            <a:prstGeom prst="rect">
              <a:avLst/>
            </a:prstGeom>
          </p:spPr>
        </p:pic>
      </p:grpSp>
      <p:pic>
        <p:nvPicPr>
          <p:cNvPr id="52" name="Picture 51" descr="A picture containing device, food&#10;&#10;Description automatically generated">
            <a:extLst>
              <a:ext uri="{FF2B5EF4-FFF2-40B4-BE49-F238E27FC236}">
                <a16:creationId xmlns:a16="http://schemas.microsoft.com/office/drawing/2014/main" id="{6587F631-B5A2-3A47-9303-BF4F5C5440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0057" y="-6081398"/>
            <a:ext cx="1808118" cy="980299"/>
          </a:xfrm>
          <a:prstGeom prst="rect">
            <a:avLst/>
          </a:prstGeom>
        </p:spPr>
      </p:pic>
      <p:grpSp>
        <p:nvGrpSpPr>
          <p:cNvPr id="53" name="Group 52">
            <a:extLst>
              <a:ext uri="{FF2B5EF4-FFF2-40B4-BE49-F238E27FC236}">
                <a16:creationId xmlns:a16="http://schemas.microsoft.com/office/drawing/2014/main" id="{B7AA894C-495A-9A4E-8270-A5C2A7B5461B}"/>
              </a:ext>
            </a:extLst>
          </p:cNvPr>
          <p:cNvGrpSpPr/>
          <p:nvPr/>
        </p:nvGrpSpPr>
        <p:grpSpPr>
          <a:xfrm>
            <a:off x="-1957352" y="-6081398"/>
            <a:ext cx="2449603" cy="5157288"/>
            <a:chOff x="4546945" y="1108682"/>
            <a:chExt cx="1838217" cy="3690685"/>
          </a:xfrm>
        </p:grpSpPr>
        <p:grpSp>
          <p:nvGrpSpPr>
            <p:cNvPr id="54" name="Group 53">
              <a:extLst>
                <a:ext uri="{FF2B5EF4-FFF2-40B4-BE49-F238E27FC236}">
                  <a16:creationId xmlns:a16="http://schemas.microsoft.com/office/drawing/2014/main" id="{4EC8DBAB-98E4-0542-A792-D26984C6C3F8}"/>
                </a:ext>
              </a:extLst>
            </p:cNvPr>
            <p:cNvGrpSpPr/>
            <p:nvPr/>
          </p:nvGrpSpPr>
          <p:grpSpPr>
            <a:xfrm>
              <a:off x="4546945" y="1913841"/>
              <a:ext cx="1838217" cy="2885526"/>
              <a:chOff x="5068815" y="1886543"/>
              <a:chExt cx="1838217" cy="2885526"/>
            </a:xfrm>
          </p:grpSpPr>
          <p:sp>
            <p:nvSpPr>
              <p:cNvPr id="56" name="Google Shape;731;p5">
                <a:extLst>
                  <a:ext uri="{FF2B5EF4-FFF2-40B4-BE49-F238E27FC236}">
                    <a16:creationId xmlns:a16="http://schemas.microsoft.com/office/drawing/2014/main" id="{3D1E0443-952E-EC4E-9C7C-95A4DB6B648A}"/>
                  </a:ext>
                </a:extLst>
              </p:cNvPr>
              <p:cNvSpPr/>
              <p:nvPr/>
            </p:nvSpPr>
            <p:spPr>
              <a:xfrm>
                <a:off x="5638955" y="2318111"/>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2019</a:t>
                </a:r>
                <a:endParaRPr sz="2400" dirty="0">
                  <a:latin typeface="Calibri Light" panose="020F0302020204030204" pitchFamily="34" charset="0"/>
                  <a:ea typeface="Arial"/>
                  <a:cs typeface="Calibri Light" panose="020F0302020204030204" pitchFamily="34" charset="0"/>
                  <a:sym typeface="Arial"/>
                </a:endParaRPr>
              </a:p>
            </p:txBody>
          </p:sp>
          <p:pic>
            <p:nvPicPr>
              <p:cNvPr id="57" name="Picture 56" descr="A picture containing light, flower&#10;&#10;Description automatically generated">
                <a:extLst>
                  <a:ext uri="{FF2B5EF4-FFF2-40B4-BE49-F238E27FC236}">
                    <a16:creationId xmlns:a16="http://schemas.microsoft.com/office/drawing/2014/main" id="{A08B8BB6-50A0-5646-872C-DBF9B2CFE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5568275" y="2617929"/>
                <a:ext cx="838986" cy="864030"/>
              </a:xfrm>
              <a:prstGeom prst="rect">
                <a:avLst/>
              </a:prstGeom>
            </p:spPr>
          </p:pic>
          <p:sp>
            <p:nvSpPr>
              <p:cNvPr id="58" name="Google Shape;743;p5">
                <a:extLst>
                  <a:ext uri="{FF2B5EF4-FFF2-40B4-BE49-F238E27FC236}">
                    <a16:creationId xmlns:a16="http://schemas.microsoft.com/office/drawing/2014/main" id="{FB913030-15F6-864B-BD83-F92A1F9CB0B5}"/>
                  </a:ext>
                </a:extLst>
              </p:cNvPr>
              <p:cNvSpPr/>
              <p:nvPr/>
            </p:nvSpPr>
            <p:spPr>
              <a:xfrm>
                <a:off x="5119447" y="1886543"/>
                <a:ext cx="1736643" cy="535539"/>
              </a:xfrm>
              <a:prstGeom prst="rect">
                <a:avLst/>
              </a:prstGeom>
              <a:noFill/>
              <a:ln>
                <a:noFill/>
              </a:ln>
            </p:spPr>
            <p:txBody>
              <a:bodyPr spcFirstLastPara="1" wrap="square" lIns="121900" tIns="60933" rIns="121900" bIns="60933" anchor="t" anchorCtr="0">
                <a:sp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Adam </a:t>
                </a:r>
                <a:r>
                  <a:rPr lang="en-AU" sz="1867" dirty="0" err="1">
                    <a:solidFill>
                      <a:srgbClr val="000000"/>
                    </a:solidFill>
                    <a:latin typeface="Calibri Light" panose="020F0302020204030204" pitchFamily="34" charset="0"/>
                    <a:ea typeface="Arial"/>
                    <a:cs typeface="Calibri Light" panose="020F0302020204030204" pitchFamily="34" charset="0"/>
                    <a:sym typeface="Arial"/>
                  </a:rPr>
                  <a:t>Castillejo</a:t>
                </a:r>
                <a:endParaRPr lang="en-AU" sz="1867" dirty="0">
                  <a:solidFill>
                    <a:srgbClr val="000000"/>
                  </a:solidFill>
                  <a:latin typeface="Calibri Light" panose="020F0302020204030204" pitchFamily="34" charset="0"/>
                  <a:ea typeface="Arial"/>
                  <a:cs typeface="Calibri Light" panose="020F0302020204030204" pitchFamily="34" charset="0"/>
                  <a:sym typeface="Arial"/>
                </a:endParaRPr>
              </a:p>
              <a:p>
                <a:pPr algn="ctr">
                  <a:lnSpc>
                    <a:spcPct val="90000"/>
                  </a:lnSpc>
                </a:pPr>
                <a:r>
                  <a:rPr lang="en-AU" sz="2400" dirty="0">
                    <a:latin typeface="Calibri Light" panose="020F0302020204030204" pitchFamily="34" charset="0"/>
                    <a:cs typeface="Calibri Light" panose="020F0302020204030204" pitchFamily="34" charset="0"/>
                  </a:rPr>
                  <a:t>London</a:t>
                </a:r>
                <a:endParaRPr lang="en-AU" sz="1867" dirty="0">
                  <a:solidFill>
                    <a:srgbClr val="000000"/>
                  </a:solidFill>
                  <a:latin typeface="Calibri Light" panose="020F0302020204030204" pitchFamily="34" charset="0"/>
                  <a:ea typeface="Arial"/>
                  <a:cs typeface="Calibri Light" panose="020F0302020204030204" pitchFamily="34" charset="0"/>
                  <a:sym typeface="Arial"/>
                </a:endParaRPr>
              </a:p>
            </p:txBody>
          </p:sp>
          <p:pic>
            <p:nvPicPr>
              <p:cNvPr id="59" name="Picture 58" descr="A person wearing a suit and tie&#10;&#10;Description automatically generated">
                <a:extLst>
                  <a:ext uri="{FF2B5EF4-FFF2-40B4-BE49-F238E27FC236}">
                    <a16:creationId xmlns:a16="http://schemas.microsoft.com/office/drawing/2014/main" id="{F6E2CDD2-771C-DE4C-9644-06F1EEF5421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607" r="12693"/>
              <a:stretch/>
            </p:blipFill>
            <p:spPr>
              <a:xfrm>
                <a:off x="5068815" y="3491831"/>
                <a:ext cx="1838217" cy="1280238"/>
              </a:xfrm>
              <a:prstGeom prst="rect">
                <a:avLst/>
              </a:prstGeom>
            </p:spPr>
          </p:pic>
        </p:grpSp>
        <p:pic>
          <p:nvPicPr>
            <p:cNvPr id="55" name="Picture 54" descr="A picture containing device, food&#10;&#10;Description automatically generated">
              <a:extLst>
                <a:ext uri="{FF2B5EF4-FFF2-40B4-BE49-F238E27FC236}">
                  <a16:creationId xmlns:a16="http://schemas.microsoft.com/office/drawing/2014/main" id="{2A549A83-E5F7-3341-8AAC-8C8B521988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97000" y="1108682"/>
              <a:ext cx="1293935" cy="701527"/>
            </a:xfrm>
            <a:prstGeom prst="rect">
              <a:avLst/>
            </a:prstGeom>
          </p:spPr>
        </p:pic>
      </p:grpSp>
      <p:grpSp>
        <p:nvGrpSpPr>
          <p:cNvPr id="60" name="Group 59">
            <a:extLst>
              <a:ext uri="{FF2B5EF4-FFF2-40B4-BE49-F238E27FC236}">
                <a16:creationId xmlns:a16="http://schemas.microsoft.com/office/drawing/2014/main" id="{BF53F489-7106-094C-A094-C48C70144EB6}"/>
              </a:ext>
            </a:extLst>
          </p:cNvPr>
          <p:cNvGrpSpPr/>
          <p:nvPr/>
        </p:nvGrpSpPr>
        <p:grpSpPr>
          <a:xfrm>
            <a:off x="1336295" y="-4935323"/>
            <a:ext cx="2314246" cy="3834301"/>
            <a:chOff x="6991691" y="2203275"/>
            <a:chExt cx="1736643" cy="2743922"/>
          </a:xfrm>
        </p:grpSpPr>
        <p:grpSp>
          <p:nvGrpSpPr>
            <p:cNvPr id="61" name="Google Shape;739;p5">
              <a:extLst>
                <a:ext uri="{FF2B5EF4-FFF2-40B4-BE49-F238E27FC236}">
                  <a16:creationId xmlns:a16="http://schemas.microsoft.com/office/drawing/2014/main" id="{7FBDC3A8-01EE-5949-91DC-0695871D1E89}"/>
                </a:ext>
              </a:extLst>
            </p:cNvPr>
            <p:cNvGrpSpPr/>
            <p:nvPr/>
          </p:nvGrpSpPr>
          <p:grpSpPr>
            <a:xfrm>
              <a:off x="6991691" y="3081017"/>
              <a:ext cx="1736643" cy="790403"/>
              <a:chOff x="4723433" y="3097647"/>
              <a:chExt cx="1736643" cy="790403"/>
            </a:xfrm>
          </p:grpSpPr>
          <p:sp>
            <p:nvSpPr>
              <p:cNvPr id="64" name="Google Shape;741;p5">
                <a:extLst>
                  <a:ext uri="{FF2B5EF4-FFF2-40B4-BE49-F238E27FC236}">
                    <a16:creationId xmlns:a16="http://schemas.microsoft.com/office/drawing/2014/main" id="{102EF983-82E0-B043-A43A-1FF21D319EC1}"/>
                  </a:ext>
                </a:extLst>
              </p:cNvPr>
              <p:cNvSpPr/>
              <p:nvPr/>
            </p:nvSpPr>
            <p:spPr>
              <a:xfrm>
                <a:off x="5219714" y="3097647"/>
                <a:ext cx="697627" cy="369291"/>
              </a:xfrm>
              <a:prstGeom prst="rect">
                <a:avLst/>
              </a:prstGeom>
              <a:noFill/>
              <a:ln>
                <a:noFill/>
              </a:ln>
            </p:spPr>
            <p:txBody>
              <a:bodyPr spcFirstLastPara="1" wrap="square" lIns="121900" tIns="60933" rIns="121900" bIns="60933" anchor="t" anchorCtr="0">
                <a:spAutoFit/>
              </a:bodyPr>
              <a:lstStyle/>
              <a:p>
                <a:r>
                  <a:rPr lang="en-AU" sz="2400" dirty="0">
                    <a:latin typeface="Calibri Light" panose="020F0302020204030204" pitchFamily="34" charset="0"/>
                    <a:ea typeface="Arial"/>
                    <a:cs typeface="Calibri Light" panose="020F0302020204030204" pitchFamily="34" charset="0"/>
                    <a:sym typeface="Arial"/>
                  </a:rPr>
                  <a:t>2020</a:t>
                </a:r>
                <a:endParaRPr sz="2400" dirty="0">
                  <a:latin typeface="Calibri Light" panose="020F0302020204030204" pitchFamily="34" charset="0"/>
                  <a:ea typeface="Arial"/>
                  <a:cs typeface="Calibri Light" panose="020F0302020204030204" pitchFamily="34" charset="0"/>
                  <a:sym typeface="Arial"/>
                </a:endParaRPr>
              </a:p>
            </p:txBody>
          </p:sp>
          <p:sp>
            <p:nvSpPr>
              <p:cNvPr id="65" name="Google Shape;743;p5">
                <a:extLst>
                  <a:ext uri="{FF2B5EF4-FFF2-40B4-BE49-F238E27FC236}">
                    <a16:creationId xmlns:a16="http://schemas.microsoft.com/office/drawing/2014/main" id="{86678BC3-922B-C047-B5E5-A674F483123F}"/>
                  </a:ext>
                </a:extLst>
              </p:cNvPr>
              <p:cNvSpPr/>
              <p:nvPr/>
            </p:nvSpPr>
            <p:spPr>
              <a:xfrm>
                <a:off x="4723433" y="3407863"/>
                <a:ext cx="1736643" cy="480187"/>
              </a:xfrm>
              <a:prstGeom prst="rect">
                <a:avLst/>
              </a:prstGeom>
              <a:noFill/>
              <a:ln>
                <a:noFill/>
              </a:ln>
            </p:spPr>
            <p:txBody>
              <a:bodyPr spcFirstLastPara="1" wrap="square" lIns="121900" tIns="60933" rIns="121900" bIns="60933" anchor="t" anchorCtr="0">
                <a:spAutoFit/>
              </a:bodyPr>
              <a:lstStyle/>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Lorraine Willenberg</a:t>
                </a:r>
              </a:p>
              <a:p>
                <a:pPr algn="ctr">
                  <a:lnSpc>
                    <a:spcPct val="90000"/>
                  </a:lnSpc>
                </a:pPr>
                <a:r>
                  <a:rPr lang="en-AU" sz="1867" dirty="0">
                    <a:solidFill>
                      <a:srgbClr val="000000"/>
                    </a:solidFill>
                    <a:latin typeface="Calibri Light" panose="020F0302020204030204" pitchFamily="34" charset="0"/>
                    <a:ea typeface="Arial"/>
                    <a:cs typeface="Calibri Light" panose="020F0302020204030204" pitchFamily="34" charset="0"/>
                    <a:sym typeface="Arial"/>
                  </a:rPr>
                  <a:t>San Francisco</a:t>
                </a:r>
              </a:p>
            </p:txBody>
          </p:sp>
        </p:grpSp>
        <p:pic>
          <p:nvPicPr>
            <p:cNvPr id="62" name="Picture 61" descr="A picture containing light, flower&#10;&#10;Description automatically generated">
              <a:extLst>
                <a:ext uri="{FF2B5EF4-FFF2-40B4-BE49-F238E27FC236}">
                  <a16:creationId xmlns:a16="http://schemas.microsoft.com/office/drawing/2014/main" id="{83D6C3C3-A276-F94D-8A40-994B285565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0519" y="2203275"/>
              <a:ext cx="838986" cy="864030"/>
            </a:xfrm>
            <a:prstGeom prst="rect">
              <a:avLst/>
            </a:prstGeom>
          </p:spPr>
        </p:pic>
        <p:pic>
          <p:nvPicPr>
            <p:cNvPr id="63" name="Picture 62" descr="A picture containing clock&#10;&#10;Description automatically generated">
              <a:extLst>
                <a:ext uri="{FF2B5EF4-FFF2-40B4-BE49-F238E27FC236}">
                  <a16:creationId xmlns:a16="http://schemas.microsoft.com/office/drawing/2014/main" id="{5B22162C-B4CC-C14D-AB1D-46720AF5CE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98095" y="3747084"/>
              <a:ext cx="1123834" cy="1200113"/>
            </a:xfrm>
            <a:prstGeom prst="rect">
              <a:avLst/>
            </a:prstGeom>
          </p:spPr>
        </p:pic>
      </p:grpSp>
      <p:sp>
        <p:nvSpPr>
          <p:cNvPr id="66" name="Text Placeholder 6">
            <a:extLst>
              <a:ext uri="{FF2B5EF4-FFF2-40B4-BE49-F238E27FC236}">
                <a16:creationId xmlns:a16="http://schemas.microsoft.com/office/drawing/2014/main" id="{3E059901-01FE-144C-A418-840BE980FDB4}"/>
              </a:ext>
            </a:extLst>
          </p:cNvPr>
          <p:cNvSpPr txBox="1">
            <a:spLocks/>
          </p:cNvSpPr>
          <p:nvPr/>
        </p:nvSpPr>
        <p:spPr>
          <a:xfrm>
            <a:off x="-7815793" y="-1059512"/>
            <a:ext cx="10983668" cy="35715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6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solidFill>
                  <a:schemeClr val="tx1"/>
                </a:solidFill>
                <a:latin typeface="Calibri Light" panose="020F0302020204030204" pitchFamily="34" charset="0"/>
                <a:cs typeface="Calibri Light" panose="020F0302020204030204" pitchFamily="34" charset="0"/>
              </a:rPr>
              <a:t>Hutter et al., N Engl J Med 2010; Gupta et al., Nature 2019; Gupta et al, Lancet HIV 2019; Jiang et al., Nature 2020</a:t>
            </a:r>
            <a:endParaRPr lang="en-CH" dirty="0">
              <a:solidFill>
                <a:schemeClr val="tx1"/>
              </a:solidFill>
              <a:latin typeface="Calibri Light" panose="020F0302020204030204" pitchFamily="34" charset="0"/>
              <a:cs typeface="Calibri Light" panose="020F0302020204030204" pitchFamily="34" charset="0"/>
            </a:endParaRPr>
          </a:p>
        </p:txBody>
      </p:sp>
      <p:sp>
        <p:nvSpPr>
          <p:cNvPr id="67" name="TextBox 66">
            <a:extLst>
              <a:ext uri="{FF2B5EF4-FFF2-40B4-BE49-F238E27FC236}">
                <a16:creationId xmlns:a16="http://schemas.microsoft.com/office/drawing/2014/main" id="{5731F118-8529-B84A-9490-7E176855D5D9}"/>
              </a:ext>
            </a:extLst>
          </p:cNvPr>
          <p:cNvSpPr txBox="1"/>
          <p:nvPr/>
        </p:nvSpPr>
        <p:spPr>
          <a:xfrm>
            <a:off x="-694944" y="-1041290"/>
            <a:ext cx="4811536" cy="307777"/>
          </a:xfrm>
          <a:prstGeom prst="rect">
            <a:avLst/>
          </a:prstGeom>
          <a:noFill/>
        </p:spPr>
        <p:txBody>
          <a:bodyPr wrap="square" rtlCol="0">
            <a:spAutoFit/>
          </a:bodyPr>
          <a:lstStyle/>
          <a:p>
            <a:pPr algn="r"/>
            <a:r>
              <a:rPr lang="en-US" sz="1400" b="1" dirty="0">
                <a:latin typeface="Calibri Light" panose="020F0302020204030204" pitchFamily="34" charset="0"/>
                <a:cs typeface="Calibri Light" panose="020F0302020204030204" pitchFamily="34" charset="0"/>
              </a:rPr>
              <a:t>SLIDE CREDIT: Sharon Lewin, Singapore AIDS Conference 2020 </a:t>
            </a:r>
          </a:p>
        </p:txBody>
      </p:sp>
      <p:pic>
        <p:nvPicPr>
          <p:cNvPr id="68" name="Picture 67" descr="A picture containing tree, outdoor&#10;&#10;Description automatically generated">
            <a:extLst>
              <a:ext uri="{FF2B5EF4-FFF2-40B4-BE49-F238E27FC236}">
                <a16:creationId xmlns:a16="http://schemas.microsoft.com/office/drawing/2014/main" id="{D000212B-0DF9-4D42-9B44-4DA890D05AB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39131" y="-6121075"/>
            <a:ext cx="1988296" cy="1152687"/>
          </a:xfrm>
          <a:prstGeom prst="rect">
            <a:avLst/>
          </a:prstGeom>
          <a:effectLst>
            <a:outerShdw blurRad="50800" dist="38100" dir="2700000" algn="tl" rotWithShape="0">
              <a:prstClr val="black">
                <a:alpha val="40000"/>
              </a:prstClr>
            </a:outerShdw>
          </a:effectLst>
        </p:spPr>
      </p:pic>
      <p:sp>
        <p:nvSpPr>
          <p:cNvPr id="69" name="Title 1">
            <a:extLst>
              <a:ext uri="{FF2B5EF4-FFF2-40B4-BE49-F238E27FC236}">
                <a16:creationId xmlns:a16="http://schemas.microsoft.com/office/drawing/2014/main" id="{61A5E9AE-3488-4F48-A03E-FA5037B5CB8D}"/>
              </a:ext>
            </a:extLst>
          </p:cNvPr>
          <p:cNvSpPr txBox="1">
            <a:spLocks/>
          </p:cNvSpPr>
          <p:nvPr/>
        </p:nvSpPr>
        <p:spPr>
          <a:xfrm>
            <a:off x="3596950" y="-2075239"/>
            <a:ext cx="7640491"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Immunological Approaches</a:t>
            </a:r>
          </a:p>
        </p:txBody>
      </p:sp>
      <p:sp>
        <p:nvSpPr>
          <p:cNvPr id="73" name="TextBox 72">
            <a:extLst>
              <a:ext uri="{FF2B5EF4-FFF2-40B4-BE49-F238E27FC236}">
                <a16:creationId xmlns:a16="http://schemas.microsoft.com/office/drawing/2014/main" id="{8F0B7C50-F5DE-3B41-9BD9-47CB6EFEC5A6}"/>
              </a:ext>
            </a:extLst>
          </p:cNvPr>
          <p:cNvSpPr txBox="1"/>
          <p:nvPr/>
        </p:nvSpPr>
        <p:spPr>
          <a:xfrm>
            <a:off x="4450167" y="6519311"/>
            <a:ext cx="6931112" cy="246221"/>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Ward A, </a:t>
            </a:r>
            <a:r>
              <a:rPr lang="en-US" sz="1000" b="1" dirty="0" err="1">
                <a:solidFill>
                  <a:schemeClr val="bg1">
                    <a:lumMod val="65000"/>
                  </a:schemeClr>
                </a:solidFill>
                <a:latin typeface="Gill Sans MT" panose="020B0502020104020203" pitchFamily="34" charset="77"/>
                <a:cs typeface="Calibri Light" panose="020F0302020204030204" pitchFamily="34" charset="0"/>
              </a:rPr>
              <a:t>Mota</a:t>
            </a:r>
            <a:r>
              <a:rPr lang="en-US" sz="1000" b="1" dirty="0">
                <a:solidFill>
                  <a:schemeClr val="bg1">
                    <a:lumMod val="65000"/>
                  </a:schemeClr>
                </a:solidFill>
                <a:latin typeface="Gill Sans MT" panose="020B0502020104020203" pitchFamily="34" charset="77"/>
                <a:cs typeface="Calibri Light" panose="020F0302020204030204" pitchFamily="34" charset="0"/>
              </a:rPr>
              <a:t> TM, Jones RB. Immunological  Approaches to HIV Cure. </a:t>
            </a:r>
            <a:r>
              <a:rPr lang="en-US" sz="1000" b="1" i="1" dirty="0" err="1">
                <a:solidFill>
                  <a:schemeClr val="bg1">
                    <a:lumMod val="65000"/>
                  </a:schemeClr>
                </a:solidFill>
                <a:latin typeface="Gill Sans MT" panose="020B0502020104020203" pitchFamily="34" charset="77"/>
                <a:cs typeface="Calibri Light" panose="020F0302020204030204" pitchFamily="34" charset="0"/>
              </a:rPr>
              <a:t>Semin</a:t>
            </a:r>
            <a:r>
              <a:rPr lang="en-US" sz="1000" b="1" i="1" dirty="0">
                <a:solidFill>
                  <a:schemeClr val="bg1">
                    <a:lumMod val="65000"/>
                  </a:schemeClr>
                </a:solidFill>
                <a:latin typeface="Gill Sans MT" panose="020B0502020104020203" pitchFamily="34" charset="77"/>
                <a:cs typeface="Calibri Light" panose="020F0302020204030204" pitchFamily="34" charset="0"/>
              </a:rPr>
              <a:t> Immunol </a:t>
            </a:r>
            <a:r>
              <a:rPr lang="en-US" sz="1000" b="1" dirty="0">
                <a:solidFill>
                  <a:schemeClr val="bg1">
                    <a:lumMod val="65000"/>
                  </a:schemeClr>
                </a:solidFill>
                <a:latin typeface="Gill Sans MT" panose="020B0502020104020203" pitchFamily="34" charset="77"/>
                <a:cs typeface="Calibri Light" panose="020F0302020204030204" pitchFamily="34" charset="0"/>
              </a:rPr>
              <a:t>2020.</a:t>
            </a:r>
          </a:p>
        </p:txBody>
      </p:sp>
      <p:pic>
        <p:nvPicPr>
          <p:cNvPr id="5" name="Picture 4">
            <a:extLst>
              <a:ext uri="{FF2B5EF4-FFF2-40B4-BE49-F238E27FC236}">
                <a16:creationId xmlns:a16="http://schemas.microsoft.com/office/drawing/2014/main" id="{9A92F441-67B6-3C47-8C34-5176F7A6DC6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6878" y="4334157"/>
            <a:ext cx="2024146" cy="2006073"/>
          </a:xfrm>
          <a:prstGeom prst="rect">
            <a:avLst/>
          </a:prstGeom>
        </p:spPr>
      </p:pic>
      <p:pic>
        <p:nvPicPr>
          <p:cNvPr id="70" name="Picture 69" descr="Diagram&#10;&#10;Description automatically generated">
            <a:extLst>
              <a:ext uri="{FF2B5EF4-FFF2-40B4-BE49-F238E27FC236}">
                <a16:creationId xmlns:a16="http://schemas.microsoft.com/office/drawing/2014/main" id="{9B93E144-17FE-DE40-8A27-F4613D876DA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91155" y="842419"/>
            <a:ext cx="6856896" cy="5497811"/>
          </a:xfrm>
          <a:prstGeom prst="rect">
            <a:avLst/>
          </a:prstGeom>
          <a:effectLst>
            <a:outerShdw blurRad="50800" dist="38100" dir="2700000" algn="tl" rotWithShape="0">
              <a:prstClr val="black">
                <a:alpha val="40000"/>
              </a:prstClr>
            </a:outerShdw>
          </a:effectLst>
        </p:spPr>
      </p:pic>
      <p:pic>
        <p:nvPicPr>
          <p:cNvPr id="72" name="Picture 71">
            <a:extLst>
              <a:ext uri="{FF2B5EF4-FFF2-40B4-BE49-F238E27FC236}">
                <a16:creationId xmlns:a16="http://schemas.microsoft.com/office/drawing/2014/main" id="{59420175-D071-1044-BC09-52CD0C2F0A2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71" name="Picture 70">
            <a:extLst>
              <a:ext uri="{FF2B5EF4-FFF2-40B4-BE49-F238E27FC236}">
                <a16:creationId xmlns:a16="http://schemas.microsoft.com/office/drawing/2014/main" id="{316054BD-A5DB-524C-B8D9-B80581ABEA83}"/>
              </a:ext>
            </a:extLst>
          </p:cNvPr>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235401645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6B01D5F-C9D6-AA43-94D2-77446158CB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sp>
        <p:nvSpPr>
          <p:cNvPr id="2" name="Title 1">
            <a:extLst>
              <a:ext uri="{FF2B5EF4-FFF2-40B4-BE49-F238E27FC236}">
                <a16:creationId xmlns:a16="http://schemas.microsoft.com/office/drawing/2014/main" id="{B2FF0942-8877-4145-981B-E50C9745DF74}"/>
              </a:ext>
            </a:extLst>
          </p:cNvPr>
          <p:cNvSpPr>
            <a:spLocks noGrp="1"/>
          </p:cNvSpPr>
          <p:nvPr>
            <p:ph type="title"/>
          </p:nvPr>
        </p:nvSpPr>
        <p:spPr>
          <a:xfrm>
            <a:off x="1882424" y="365125"/>
            <a:ext cx="9471376" cy="1325563"/>
          </a:xfrm>
        </p:spPr>
        <p:txBody>
          <a:bodyPr/>
          <a:lstStyle/>
          <a:p>
            <a:r>
              <a:rPr lang="en-US" b="1" dirty="0">
                <a:solidFill>
                  <a:srgbClr val="0651A5"/>
                </a:solidFill>
                <a:latin typeface="Gill Sans MT" panose="020B0502020104020203" pitchFamily="34" charset="77"/>
                <a:cs typeface="Calibri Light" panose="020F0302020204030204" pitchFamily="34" charset="0"/>
              </a:rPr>
              <a:t>Targeting Virus </a:t>
            </a:r>
            <a:r>
              <a:rPr lang="en-US" b="0" i="1" dirty="0">
                <a:latin typeface="Gill Sans MT" panose="020B0502020104020203" pitchFamily="34" charset="77"/>
                <a:cs typeface="Calibri Light" panose="020F0302020204030204" pitchFamily="34" charset="0"/>
              </a:rPr>
              <a:t>vs.</a:t>
            </a:r>
            <a:r>
              <a:rPr lang="en-US" b="1" i="1" dirty="0">
                <a:latin typeface="Gill Sans MT" panose="020B0502020104020203" pitchFamily="34" charset="77"/>
                <a:cs typeface="Calibri Light" panose="020F0302020204030204" pitchFamily="34" charset="0"/>
              </a:rPr>
              <a:t> </a:t>
            </a:r>
            <a:r>
              <a:rPr lang="en-US" b="1" dirty="0">
                <a:solidFill>
                  <a:srgbClr val="6F30A1"/>
                </a:solidFill>
                <a:latin typeface="Gill Sans MT" panose="020B0502020104020203" pitchFamily="34" charset="77"/>
                <a:cs typeface="Calibri Light" panose="020F0302020204030204" pitchFamily="34" charset="0"/>
              </a:rPr>
              <a:t>Improving Immune System</a:t>
            </a:r>
            <a:endParaRPr lang="en-US" b="1" dirty="0">
              <a:solidFill>
                <a:srgbClr val="6F30A1"/>
              </a:solidFill>
              <a:latin typeface="Gill Sans MT" panose="020B0502020104020203" pitchFamily="34" charset="77"/>
            </a:endParaRPr>
          </a:p>
        </p:txBody>
      </p:sp>
      <p:sp>
        <p:nvSpPr>
          <p:cNvPr id="5" name="Rectangle 4">
            <a:extLst>
              <a:ext uri="{FF2B5EF4-FFF2-40B4-BE49-F238E27FC236}">
                <a16:creationId xmlns:a16="http://schemas.microsoft.com/office/drawing/2014/main" id="{B08386C8-DBCF-7C44-AD5D-51AE2CE589CD}"/>
              </a:ext>
            </a:extLst>
          </p:cNvPr>
          <p:cNvSpPr/>
          <p:nvPr/>
        </p:nvSpPr>
        <p:spPr>
          <a:xfrm>
            <a:off x="2456325" y="3048673"/>
            <a:ext cx="2252236" cy="369332"/>
          </a:xfrm>
          <a:prstGeom prst="rect">
            <a:avLst/>
          </a:prstGeom>
        </p:spPr>
        <p:txBody>
          <a:bodyPr wrap="square">
            <a:spAutoFit/>
          </a:bodyPr>
          <a:lstStyle/>
          <a:p>
            <a:pPr algn="ctr"/>
            <a:r>
              <a:rPr lang="en-AU" b="1" dirty="0">
                <a:solidFill>
                  <a:srgbClr val="0651A4"/>
                </a:solidFill>
                <a:latin typeface="Gill Sans MT" panose="020B0502020104020203" pitchFamily="34" charset="77"/>
              </a:rPr>
              <a:t>Latency reversal</a:t>
            </a:r>
          </a:p>
        </p:txBody>
      </p:sp>
      <p:sp>
        <p:nvSpPr>
          <p:cNvPr id="6" name="Rectangle 5">
            <a:extLst>
              <a:ext uri="{FF2B5EF4-FFF2-40B4-BE49-F238E27FC236}">
                <a16:creationId xmlns:a16="http://schemas.microsoft.com/office/drawing/2014/main" id="{EB5C20BC-E151-ED4D-B740-1F3251ACF342}"/>
              </a:ext>
            </a:extLst>
          </p:cNvPr>
          <p:cNvSpPr/>
          <p:nvPr/>
        </p:nvSpPr>
        <p:spPr>
          <a:xfrm>
            <a:off x="4707480" y="5220226"/>
            <a:ext cx="923651" cy="646331"/>
          </a:xfrm>
          <a:prstGeom prst="rect">
            <a:avLst/>
          </a:prstGeom>
        </p:spPr>
        <p:txBody>
          <a:bodyPr wrap="none">
            <a:spAutoFit/>
          </a:bodyPr>
          <a:lstStyle/>
          <a:p>
            <a:pPr algn="ctr"/>
            <a:r>
              <a:rPr lang="en-AU" b="1" dirty="0">
                <a:solidFill>
                  <a:srgbClr val="0651A4"/>
                </a:solidFill>
                <a:latin typeface="Gill Sans MT" panose="020B0502020104020203" pitchFamily="34" charset="77"/>
              </a:rPr>
              <a:t>Gene</a:t>
            </a:r>
          </a:p>
          <a:p>
            <a:pPr algn="ctr"/>
            <a:r>
              <a:rPr lang="en-AU" b="1" dirty="0">
                <a:solidFill>
                  <a:srgbClr val="0651A4"/>
                </a:solidFill>
                <a:latin typeface="Gill Sans MT" panose="020B0502020104020203" pitchFamily="34" charset="77"/>
              </a:rPr>
              <a:t>editing</a:t>
            </a:r>
          </a:p>
        </p:txBody>
      </p:sp>
      <p:sp>
        <p:nvSpPr>
          <p:cNvPr id="7" name="Rectangle 6">
            <a:extLst>
              <a:ext uri="{FF2B5EF4-FFF2-40B4-BE49-F238E27FC236}">
                <a16:creationId xmlns:a16="http://schemas.microsoft.com/office/drawing/2014/main" id="{7A1C80BF-B211-BB4A-A408-4D77884C281B}"/>
              </a:ext>
            </a:extLst>
          </p:cNvPr>
          <p:cNvSpPr/>
          <p:nvPr/>
        </p:nvSpPr>
        <p:spPr>
          <a:xfrm>
            <a:off x="2624816" y="4286394"/>
            <a:ext cx="1754519" cy="369332"/>
          </a:xfrm>
          <a:prstGeom prst="rect">
            <a:avLst/>
          </a:prstGeom>
        </p:spPr>
        <p:txBody>
          <a:bodyPr wrap="none">
            <a:spAutoFit/>
          </a:bodyPr>
          <a:lstStyle/>
          <a:p>
            <a:pPr algn="ctr"/>
            <a:r>
              <a:rPr lang="en-AU" b="1" dirty="0">
                <a:solidFill>
                  <a:srgbClr val="0651A4"/>
                </a:solidFill>
                <a:latin typeface="Gill Sans MT" panose="020B0502020104020203" pitchFamily="34" charset="77"/>
              </a:rPr>
              <a:t>Immunotoxins</a:t>
            </a:r>
            <a:endParaRPr lang="en-CH" b="1" dirty="0">
              <a:solidFill>
                <a:srgbClr val="0651A4"/>
              </a:solidFill>
              <a:latin typeface="Gill Sans MT" panose="020B0502020104020203" pitchFamily="34" charset="77"/>
            </a:endParaRPr>
          </a:p>
        </p:txBody>
      </p:sp>
      <p:sp>
        <p:nvSpPr>
          <p:cNvPr id="8" name="Rectangle 7">
            <a:extLst>
              <a:ext uri="{FF2B5EF4-FFF2-40B4-BE49-F238E27FC236}">
                <a16:creationId xmlns:a16="http://schemas.microsoft.com/office/drawing/2014/main" id="{969202F2-A6D3-514A-9252-B21EBF2E017D}"/>
              </a:ext>
            </a:extLst>
          </p:cNvPr>
          <p:cNvSpPr/>
          <p:nvPr/>
        </p:nvSpPr>
        <p:spPr>
          <a:xfrm>
            <a:off x="2481530" y="4892521"/>
            <a:ext cx="2417480" cy="369332"/>
          </a:xfrm>
          <a:prstGeom prst="rect">
            <a:avLst/>
          </a:prstGeom>
        </p:spPr>
        <p:txBody>
          <a:bodyPr wrap="square">
            <a:spAutoFit/>
          </a:bodyPr>
          <a:lstStyle/>
          <a:p>
            <a:pPr algn="ctr"/>
            <a:r>
              <a:rPr lang="en-AU" b="1" dirty="0">
                <a:solidFill>
                  <a:srgbClr val="0651A4"/>
                </a:solidFill>
                <a:latin typeface="Gill Sans MT" panose="020B0502020104020203" pitchFamily="34" charset="77"/>
              </a:rPr>
              <a:t>Latency silencing</a:t>
            </a:r>
          </a:p>
        </p:txBody>
      </p:sp>
      <p:sp>
        <p:nvSpPr>
          <p:cNvPr id="9" name="TextBox 8">
            <a:extLst>
              <a:ext uri="{FF2B5EF4-FFF2-40B4-BE49-F238E27FC236}">
                <a16:creationId xmlns:a16="http://schemas.microsoft.com/office/drawing/2014/main" id="{ECD432C1-9FF9-884D-8148-873926798F81}"/>
              </a:ext>
            </a:extLst>
          </p:cNvPr>
          <p:cNvSpPr txBox="1"/>
          <p:nvPr/>
        </p:nvSpPr>
        <p:spPr>
          <a:xfrm>
            <a:off x="4948275" y="4200118"/>
            <a:ext cx="726481" cy="400110"/>
          </a:xfrm>
          <a:prstGeom prst="rect">
            <a:avLst/>
          </a:prstGeom>
          <a:noFill/>
        </p:spPr>
        <p:txBody>
          <a:bodyPr wrap="none" rtlCol="0">
            <a:spAutoFit/>
          </a:bodyPr>
          <a:lstStyle/>
          <a:p>
            <a:r>
              <a:rPr lang="en-AU" sz="2000" dirty="0">
                <a:solidFill>
                  <a:schemeClr val="bg1"/>
                </a:solidFill>
              </a:rPr>
              <a:t>virus</a:t>
            </a:r>
            <a:endParaRPr lang="en-US" sz="2000" dirty="0">
              <a:solidFill>
                <a:schemeClr val="bg1"/>
              </a:solidFill>
            </a:endParaRPr>
          </a:p>
        </p:txBody>
      </p:sp>
      <p:sp>
        <p:nvSpPr>
          <p:cNvPr id="10" name="TextBox 9">
            <a:extLst>
              <a:ext uri="{FF2B5EF4-FFF2-40B4-BE49-F238E27FC236}">
                <a16:creationId xmlns:a16="http://schemas.microsoft.com/office/drawing/2014/main" id="{F85FEF9F-9027-4C4C-9F18-83408BD27213}"/>
              </a:ext>
            </a:extLst>
          </p:cNvPr>
          <p:cNvSpPr txBox="1"/>
          <p:nvPr/>
        </p:nvSpPr>
        <p:spPr>
          <a:xfrm>
            <a:off x="5825407" y="4170328"/>
            <a:ext cx="1106187" cy="707886"/>
          </a:xfrm>
          <a:prstGeom prst="rect">
            <a:avLst/>
          </a:prstGeom>
          <a:noFill/>
        </p:spPr>
        <p:txBody>
          <a:bodyPr wrap="square" rtlCol="0">
            <a:spAutoFit/>
          </a:bodyPr>
          <a:lstStyle/>
          <a:p>
            <a:r>
              <a:rPr lang="en-AU" sz="2000" dirty="0">
                <a:solidFill>
                  <a:schemeClr val="bg1"/>
                </a:solidFill>
              </a:rPr>
              <a:t>Immune system</a:t>
            </a:r>
            <a:endParaRPr lang="en-US" sz="2000" dirty="0">
              <a:solidFill>
                <a:schemeClr val="bg1"/>
              </a:solidFill>
            </a:endParaRPr>
          </a:p>
        </p:txBody>
      </p:sp>
      <p:sp>
        <p:nvSpPr>
          <p:cNvPr id="11" name="Rectangle 10">
            <a:extLst>
              <a:ext uri="{FF2B5EF4-FFF2-40B4-BE49-F238E27FC236}">
                <a16:creationId xmlns:a16="http://schemas.microsoft.com/office/drawing/2014/main" id="{79B5DFC4-F7FA-2B44-9A23-023301BD7065}"/>
              </a:ext>
            </a:extLst>
          </p:cNvPr>
          <p:cNvSpPr/>
          <p:nvPr/>
        </p:nvSpPr>
        <p:spPr>
          <a:xfrm>
            <a:off x="6242587" y="2299746"/>
            <a:ext cx="2443787" cy="646331"/>
          </a:xfrm>
          <a:prstGeom prst="rect">
            <a:avLst/>
          </a:prstGeom>
        </p:spPr>
        <p:txBody>
          <a:bodyPr wrap="square">
            <a:spAutoFit/>
          </a:bodyPr>
          <a:lstStyle/>
          <a:p>
            <a:r>
              <a:rPr lang="en-AU" b="1" dirty="0">
                <a:solidFill>
                  <a:srgbClr val="7030A0"/>
                </a:solidFill>
                <a:latin typeface="Gill Sans MT" panose="020B0502020104020203" pitchFamily="34" charset="77"/>
              </a:rPr>
              <a:t>Broadly neutralising antibodies (</a:t>
            </a:r>
            <a:r>
              <a:rPr lang="en-AU" b="1" dirty="0" err="1">
                <a:solidFill>
                  <a:srgbClr val="7030A0"/>
                </a:solidFill>
                <a:latin typeface="Gill Sans MT" panose="020B0502020104020203" pitchFamily="34" charset="77"/>
              </a:rPr>
              <a:t>bNAbs</a:t>
            </a:r>
            <a:r>
              <a:rPr lang="en-AU" b="1" dirty="0">
                <a:solidFill>
                  <a:srgbClr val="7030A0"/>
                </a:solidFill>
                <a:latin typeface="Gill Sans MT" panose="020B0502020104020203" pitchFamily="34" charset="77"/>
              </a:rPr>
              <a:t>)</a:t>
            </a:r>
          </a:p>
        </p:txBody>
      </p:sp>
      <p:sp>
        <p:nvSpPr>
          <p:cNvPr id="12" name="Rectangle 11">
            <a:extLst>
              <a:ext uri="{FF2B5EF4-FFF2-40B4-BE49-F238E27FC236}">
                <a16:creationId xmlns:a16="http://schemas.microsoft.com/office/drawing/2014/main" id="{FEC540CF-505B-A04C-97F2-DDAC2C7AB5FA}"/>
              </a:ext>
            </a:extLst>
          </p:cNvPr>
          <p:cNvSpPr/>
          <p:nvPr/>
        </p:nvSpPr>
        <p:spPr>
          <a:xfrm>
            <a:off x="7400584" y="3911985"/>
            <a:ext cx="2391116" cy="369332"/>
          </a:xfrm>
          <a:prstGeom prst="rect">
            <a:avLst/>
          </a:prstGeom>
        </p:spPr>
        <p:txBody>
          <a:bodyPr wrap="square">
            <a:spAutoFit/>
          </a:bodyPr>
          <a:lstStyle/>
          <a:p>
            <a:pPr lvl="0"/>
            <a:r>
              <a:rPr lang="en-AU" b="1" dirty="0">
                <a:solidFill>
                  <a:srgbClr val="7030A0"/>
                </a:solidFill>
                <a:latin typeface="Gill Sans MT" panose="020B0502020104020203" pitchFamily="34" charset="77"/>
              </a:rPr>
              <a:t>Immunomodulation</a:t>
            </a:r>
          </a:p>
        </p:txBody>
      </p:sp>
      <p:sp>
        <p:nvSpPr>
          <p:cNvPr id="13" name="Rectangle 12">
            <a:extLst>
              <a:ext uri="{FF2B5EF4-FFF2-40B4-BE49-F238E27FC236}">
                <a16:creationId xmlns:a16="http://schemas.microsoft.com/office/drawing/2014/main" id="{89AEB5D3-905F-B64F-9EA6-CC6EF39F384F}"/>
              </a:ext>
            </a:extLst>
          </p:cNvPr>
          <p:cNvSpPr/>
          <p:nvPr/>
        </p:nvSpPr>
        <p:spPr>
          <a:xfrm>
            <a:off x="7045585" y="3219860"/>
            <a:ext cx="1830052" cy="369332"/>
          </a:xfrm>
          <a:prstGeom prst="rect">
            <a:avLst/>
          </a:prstGeom>
        </p:spPr>
        <p:txBody>
          <a:bodyPr wrap="square">
            <a:spAutoFit/>
          </a:bodyPr>
          <a:lstStyle/>
          <a:p>
            <a:r>
              <a:rPr lang="en-AU" b="1" dirty="0">
                <a:solidFill>
                  <a:srgbClr val="7030A0"/>
                </a:solidFill>
                <a:latin typeface="Gill Sans MT" panose="020B0502020104020203" pitchFamily="34" charset="77"/>
              </a:rPr>
              <a:t>T-cell vaccines</a:t>
            </a:r>
          </a:p>
        </p:txBody>
      </p:sp>
      <p:sp>
        <p:nvSpPr>
          <p:cNvPr id="14" name="Rectangle 13">
            <a:extLst>
              <a:ext uri="{FF2B5EF4-FFF2-40B4-BE49-F238E27FC236}">
                <a16:creationId xmlns:a16="http://schemas.microsoft.com/office/drawing/2014/main" id="{BAE10F16-E4E8-5A4B-B077-1E60235222AA}"/>
              </a:ext>
            </a:extLst>
          </p:cNvPr>
          <p:cNvSpPr/>
          <p:nvPr/>
        </p:nvSpPr>
        <p:spPr>
          <a:xfrm>
            <a:off x="6964984" y="4754020"/>
            <a:ext cx="2664191" cy="369332"/>
          </a:xfrm>
          <a:prstGeom prst="rect">
            <a:avLst/>
          </a:prstGeom>
        </p:spPr>
        <p:txBody>
          <a:bodyPr wrap="square">
            <a:spAutoFit/>
          </a:bodyPr>
          <a:lstStyle/>
          <a:p>
            <a:pPr lvl="0"/>
            <a:r>
              <a:rPr lang="en-AU" b="1" dirty="0">
                <a:solidFill>
                  <a:srgbClr val="7030A0"/>
                </a:solidFill>
                <a:latin typeface="Gill Sans MT" panose="020B0502020104020203" pitchFamily="34" charset="77"/>
              </a:rPr>
              <a:t>CAR T-cells</a:t>
            </a:r>
          </a:p>
        </p:txBody>
      </p:sp>
      <p:pic>
        <p:nvPicPr>
          <p:cNvPr id="15" name="Picture 14" descr="A close up of a logo&#10;&#10;Description automatically generated">
            <a:extLst>
              <a:ext uri="{FF2B5EF4-FFF2-40B4-BE49-F238E27FC236}">
                <a16:creationId xmlns:a16="http://schemas.microsoft.com/office/drawing/2014/main" id="{65CD50B6-3444-674D-A4F8-4C0C47943B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2886" y="3404528"/>
            <a:ext cx="690231" cy="708885"/>
          </a:xfrm>
          <a:prstGeom prst="rect">
            <a:avLst/>
          </a:prstGeom>
        </p:spPr>
      </p:pic>
      <p:sp>
        <p:nvSpPr>
          <p:cNvPr id="16" name="Rectangle 15">
            <a:extLst>
              <a:ext uri="{FF2B5EF4-FFF2-40B4-BE49-F238E27FC236}">
                <a16:creationId xmlns:a16="http://schemas.microsoft.com/office/drawing/2014/main" id="{CC036737-A370-CA4D-903E-D720D21CCAC1}"/>
              </a:ext>
            </a:extLst>
          </p:cNvPr>
          <p:cNvSpPr/>
          <p:nvPr/>
        </p:nvSpPr>
        <p:spPr>
          <a:xfrm>
            <a:off x="3771516" y="2403713"/>
            <a:ext cx="1829961" cy="369332"/>
          </a:xfrm>
          <a:prstGeom prst="rect">
            <a:avLst/>
          </a:prstGeom>
        </p:spPr>
        <p:txBody>
          <a:bodyPr wrap="square">
            <a:spAutoFit/>
          </a:bodyPr>
          <a:lstStyle/>
          <a:p>
            <a:pPr algn="ctr"/>
            <a:r>
              <a:rPr lang="en-AU" b="1" dirty="0">
                <a:solidFill>
                  <a:srgbClr val="0651A4"/>
                </a:solidFill>
                <a:latin typeface="Gill Sans MT" panose="020B0502020104020203" pitchFamily="34" charset="77"/>
              </a:rPr>
              <a:t>Very early ART</a:t>
            </a:r>
          </a:p>
        </p:txBody>
      </p:sp>
      <p:sp>
        <p:nvSpPr>
          <p:cNvPr id="17" name="Delay 7">
            <a:extLst>
              <a:ext uri="{FF2B5EF4-FFF2-40B4-BE49-F238E27FC236}">
                <a16:creationId xmlns:a16="http://schemas.microsoft.com/office/drawing/2014/main" id="{326DA3B0-7A5A-E24D-BC7B-4EFBF73A1879}"/>
              </a:ext>
            </a:extLst>
          </p:cNvPr>
          <p:cNvSpPr/>
          <p:nvPr/>
        </p:nvSpPr>
        <p:spPr>
          <a:xfrm rot="10800000">
            <a:off x="4701932" y="2961887"/>
            <a:ext cx="1108271" cy="2162704"/>
          </a:xfrm>
          <a:custGeom>
            <a:avLst/>
            <a:gdLst>
              <a:gd name="connsiteX0" fmla="*/ 0 w 2127848"/>
              <a:gd name="connsiteY0" fmla="*/ 0 h 2074466"/>
              <a:gd name="connsiteX1" fmla="*/ 1063924 w 2127848"/>
              <a:gd name="connsiteY1" fmla="*/ 0 h 2074466"/>
              <a:gd name="connsiteX2" fmla="*/ 2127848 w 2127848"/>
              <a:gd name="connsiteY2" fmla="*/ 1037233 h 2074466"/>
              <a:gd name="connsiteX3" fmla="*/ 1063924 w 2127848"/>
              <a:gd name="connsiteY3" fmla="*/ 2074466 h 2074466"/>
              <a:gd name="connsiteX4" fmla="*/ 0 w 2127848"/>
              <a:gd name="connsiteY4" fmla="*/ 2074466 h 2074466"/>
              <a:gd name="connsiteX5" fmla="*/ 0 w 2127848"/>
              <a:gd name="connsiteY5" fmla="*/ 0 h 2074466"/>
              <a:gd name="connsiteX0" fmla="*/ 0 w 2127848"/>
              <a:gd name="connsiteY0" fmla="*/ 0 h 2074466"/>
              <a:gd name="connsiteX1" fmla="*/ 1063924 w 2127848"/>
              <a:gd name="connsiteY1" fmla="*/ 0 h 2074466"/>
              <a:gd name="connsiteX2" fmla="*/ 2127848 w 2127848"/>
              <a:gd name="connsiteY2" fmla="*/ 1037233 h 2074466"/>
              <a:gd name="connsiteX3" fmla="*/ 1063924 w 2127848"/>
              <a:gd name="connsiteY3" fmla="*/ 2074466 h 2074466"/>
              <a:gd name="connsiteX4" fmla="*/ 1088968 w 2127848"/>
              <a:gd name="connsiteY4" fmla="*/ 2074466 h 2074466"/>
              <a:gd name="connsiteX5" fmla="*/ 0 w 2127848"/>
              <a:gd name="connsiteY5" fmla="*/ 0 h 2074466"/>
              <a:gd name="connsiteX0" fmla="*/ 8418 w 1063924"/>
              <a:gd name="connsiteY0" fmla="*/ 8313 h 2074466"/>
              <a:gd name="connsiteX1" fmla="*/ 0 w 1063924"/>
              <a:gd name="connsiteY1" fmla="*/ 0 h 2074466"/>
              <a:gd name="connsiteX2" fmla="*/ 1063924 w 1063924"/>
              <a:gd name="connsiteY2" fmla="*/ 1037233 h 2074466"/>
              <a:gd name="connsiteX3" fmla="*/ 0 w 1063924"/>
              <a:gd name="connsiteY3" fmla="*/ 2074466 h 2074466"/>
              <a:gd name="connsiteX4" fmla="*/ 25044 w 1063924"/>
              <a:gd name="connsiteY4" fmla="*/ 2074466 h 2074466"/>
              <a:gd name="connsiteX5" fmla="*/ 8418 w 1063924"/>
              <a:gd name="connsiteY5" fmla="*/ 8313 h 2074466"/>
              <a:gd name="connsiteX0" fmla="*/ 24938 w 1080444"/>
              <a:gd name="connsiteY0" fmla="*/ 8313 h 2074466"/>
              <a:gd name="connsiteX1" fmla="*/ 16520 w 1080444"/>
              <a:gd name="connsiteY1" fmla="*/ 0 h 2074466"/>
              <a:gd name="connsiteX2" fmla="*/ 1080444 w 1080444"/>
              <a:gd name="connsiteY2" fmla="*/ 1037233 h 2074466"/>
              <a:gd name="connsiteX3" fmla="*/ 16520 w 1080444"/>
              <a:gd name="connsiteY3" fmla="*/ 2074466 h 2074466"/>
              <a:gd name="connsiteX4" fmla="*/ 0 w 1080444"/>
              <a:gd name="connsiteY4" fmla="*/ 2066153 h 2074466"/>
              <a:gd name="connsiteX5" fmla="*/ 24938 w 1080444"/>
              <a:gd name="connsiteY5" fmla="*/ 8313 h 2074466"/>
              <a:gd name="connsiteX0" fmla="*/ 125055 w 1180561"/>
              <a:gd name="connsiteY0" fmla="*/ 8313 h 2074466"/>
              <a:gd name="connsiteX1" fmla="*/ 116637 w 1180561"/>
              <a:gd name="connsiteY1" fmla="*/ 0 h 2074466"/>
              <a:gd name="connsiteX2" fmla="*/ 1180561 w 1180561"/>
              <a:gd name="connsiteY2" fmla="*/ 1037233 h 2074466"/>
              <a:gd name="connsiteX3" fmla="*/ 116637 w 1180561"/>
              <a:gd name="connsiteY3" fmla="*/ 2074466 h 2074466"/>
              <a:gd name="connsiteX4" fmla="*/ 0 w 1180561"/>
              <a:gd name="connsiteY4" fmla="*/ 2069490 h 2074466"/>
              <a:gd name="connsiteX5" fmla="*/ 125055 w 1180561"/>
              <a:gd name="connsiteY5" fmla="*/ 8313 h 2074466"/>
              <a:gd name="connsiteX0" fmla="*/ 8418 w 1063924"/>
              <a:gd name="connsiteY0" fmla="*/ 8313 h 2076164"/>
              <a:gd name="connsiteX1" fmla="*/ 0 w 1063924"/>
              <a:gd name="connsiteY1" fmla="*/ 0 h 2076164"/>
              <a:gd name="connsiteX2" fmla="*/ 1063924 w 1063924"/>
              <a:gd name="connsiteY2" fmla="*/ 1037233 h 2076164"/>
              <a:gd name="connsiteX3" fmla="*/ 0 w 1063924"/>
              <a:gd name="connsiteY3" fmla="*/ 2074466 h 2076164"/>
              <a:gd name="connsiteX4" fmla="*/ 166 w 1063924"/>
              <a:gd name="connsiteY4" fmla="*/ 2076164 h 2076164"/>
              <a:gd name="connsiteX5" fmla="*/ 8418 w 1063924"/>
              <a:gd name="connsiteY5" fmla="*/ 8313 h 207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924" h="2076164">
                <a:moveTo>
                  <a:pt x="8418" y="8313"/>
                </a:moveTo>
                <a:lnTo>
                  <a:pt x="0" y="0"/>
                </a:lnTo>
                <a:cubicBezTo>
                  <a:pt x="587589" y="0"/>
                  <a:pt x="1063924" y="464385"/>
                  <a:pt x="1063924" y="1037233"/>
                </a:cubicBezTo>
                <a:cubicBezTo>
                  <a:pt x="1063924" y="1610081"/>
                  <a:pt x="587589" y="2074466"/>
                  <a:pt x="0" y="2074466"/>
                </a:cubicBezTo>
                <a:cubicBezTo>
                  <a:pt x="55" y="2075032"/>
                  <a:pt x="111" y="2075598"/>
                  <a:pt x="166" y="2076164"/>
                </a:cubicBezTo>
                <a:cubicBezTo>
                  <a:pt x="2917" y="1386880"/>
                  <a:pt x="5667" y="697597"/>
                  <a:pt x="8418" y="8313"/>
                </a:cubicBezTo>
                <a:close/>
              </a:path>
            </a:pathLst>
          </a:custGeom>
          <a:noFill/>
          <a:ln w="38100">
            <a:solidFill>
              <a:srgbClr val="055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oogle Shape;827;p12">
            <a:extLst>
              <a:ext uri="{FF2B5EF4-FFF2-40B4-BE49-F238E27FC236}">
                <a16:creationId xmlns:a16="http://schemas.microsoft.com/office/drawing/2014/main" id="{F4523443-1914-1D40-A97D-F53E087B02CB}"/>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5103792" y="3171229"/>
            <a:ext cx="685275" cy="579495"/>
          </a:xfrm>
          <a:prstGeom prst="rect">
            <a:avLst/>
          </a:prstGeom>
          <a:noFill/>
          <a:ln>
            <a:noFill/>
          </a:ln>
        </p:spPr>
      </p:pic>
      <p:pic>
        <p:nvPicPr>
          <p:cNvPr id="19" name="Google Shape;827;p12">
            <a:extLst>
              <a:ext uri="{FF2B5EF4-FFF2-40B4-BE49-F238E27FC236}">
                <a16:creationId xmlns:a16="http://schemas.microsoft.com/office/drawing/2014/main" id="{7F7A0167-6A93-DD47-89E0-6843C49B052E}"/>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4949434" y="3409590"/>
            <a:ext cx="685275" cy="579495"/>
          </a:xfrm>
          <a:prstGeom prst="rect">
            <a:avLst/>
          </a:prstGeom>
          <a:noFill/>
          <a:ln>
            <a:noFill/>
          </a:ln>
        </p:spPr>
      </p:pic>
      <p:pic>
        <p:nvPicPr>
          <p:cNvPr id="20" name="Google Shape;827;p12">
            <a:extLst>
              <a:ext uri="{FF2B5EF4-FFF2-40B4-BE49-F238E27FC236}">
                <a16:creationId xmlns:a16="http://schemas.microsoft.com/office/drawing/2014/main" id="{BE7F5171-79FE-9045-9AA0-169BC441DEA9}"/>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5157842" y="3812598"/>
            <a:ext cx="685275" cy="579495"/>
          </a:xfrm>
          <a:prstGeom prst="rect">
            <a:avLst/>
          </a:prstGeom>
          <a:noFill/>
          <a:ln>
            <a:noFill/>
          </a:ln>
        </p:spPr>
      </p:pic>
      <p:pic>
        <p:nvPicPr>
          <p:cNvPr id="21" name="Google Shape;827;p12">
            <a:extLst>
              <a:ext uri="{FF2B5EF4-FFF2-40B4-BE49-F238E27FC236}">
                <a16:creationId xmlns:a16="http://schemas.microsoft.com/office/drawing/2014/main" id="{EEE7D5F2-7C21-2C43-87A3-EEB389890E30}"/>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4743146" y="3897486"/>
            <a:ext cx="685275" cy="579495"/>
          </a:xfrm>
          <a:prstGeom prst="rect">
            <a:avLst/>
          </a:prstGeom>
          <a:noFill/>
          <a:ln>
            <a:noFill/>
          </a:ln>
        </p:spPr>
      </p:pic>
      <p:pic>
        <p:nvPicPr>
          <p:cNvPr id="22" name="Google Shape;827;p12">
            <a:extLst>
              <a:ext uri="{FF2B5EF4-FFF2-40B4-BE49-F238E27FC236}">
                <a16:creationId xmlns:a16="http://schemas.microsoft.com/office/drawing/2014/main" id="{E611F907-4AB2-924F-B1CA-9A13241811BE}"/>
              </a:ext>
            </a:extLst>
          </p:cNvPr>
          <p:cNvPicPr preferRelativeResize="0"/>
          <p:nvPr/>
        </p:nvPicPr>
        <p:blipFill>
          <a:blip r:embed="rId5" cstate="email">
            <a:extLst>
              <a:ext uri="{28A0092B-C50C-407E-A947-70E740481C1C}">
                <a14:useLocalDpi xmlns:a14="http://schemas.microsoft.com/office/drawing/2010/main"/>
              </a:ext>
            </a:extLst>
          </a:blip>
          <a:stretch>
            <a:fillRect/>
          </a:stretch>
        </p:blipFill>
        <p:spPr>
          <a:xfrm>
            <a:off x="5096096" y="4396001"/>
            <a:ext cx="685275" cy="579495"/>
          </a:xfrm>
          <a:prstGeom prst="rect">
            <a:avLst/>
          </a:prstGeom>
          <a:noFill/>
          <a:ln>
            <a:noFill/>
          </a:ln>
        </p:spPr>
      </p:pic>
      <p:sp>
        <p:nvSpPr>
          <p:cNvPr id="23" name="Delay 7">
            <a:extLst>
              <a:ext uri="{FF2B5EF4-FFF2-40B4-BE49-F238E27FC236}">
                <a16:creationId xmlns:a16="http://schemas.microsoft.com/office/drawing/2014/main" id="{35ECB360-63ED-7646-A8CC-816BCD896034}"/>
              </a:ext>
            </a:extLst>
          </p:cNvPr>
          <p:cNvSpPr/>
          <p:nvPr/>
        </p:nvSpPr>
        <p:spPr>
          <a:xfrm rot="10800000" flipH="1">
            <a:off x="5817546" y="2961396"/>
            <a:ext cx="1108271" cy="2162704"/>
          </a:xfrm>
          <a:custGeom>
            <a:avLst/>
            <a:gdLst>
              <a:gd name="connsiteX0" fmla="*/ 0 w 2127848"/>
              <a:gd name="connsiteY0" fmla="*/ 0 h 2074466"/>
              <a:gd name="connsiteX1" fmla="*/ 1063924 w 2127848"/>
              <a:gd name="connsiteY1" fmla="*/ 0 h 2074466"/>
              <a:gd name="connsiteX2" fmla="*/ 2127848 w 2127848"/>
              <a:gd name="connsiteY2" fmla="*/ 1037233 h 2074466"/>
              <a:gd name="connsiteX3" fmla="*/ 1063924 w 2127848"/>
              <a:gd name="connsiteY3" fmla="*/ 2074466 h 2074466"/>
              <a:gd name="connsiteX4" fmla="*/ 0 w 2127848"/>
              <a:gd name="connsiteY4" fmla="*/ 2074466 h 2074466"/>
              <a:gd name="connsiteX5" fmla="*/ 0 w 2127848"/>
              <a:gd name="connsiteY5" fmla="*/ 0 h 2074466"/>
              <a:gd name="connsiteX0" fmla="*/ 0 w 2127848"/>
              <a:gd name="connsiteY0" fmla="*/ 0 h 2074466"/>
              <a:gd name="connsiteX1" fmla="*/ 1063924 w 2127848"/>
              <a:gd name="connsiteY1" fmla="*/ 0 h 2074466"/>
              <a:gd name="connsiteX2" fmla="*/ 2127848 w 2127848"/>
              <a:gd name="connsiteY2" fmla="*/ 1037233 h 2074466"/>
              <a:gd name="connsiteX3" fmla="*/ 1063924 w 2127848"/>
              <a:gd name="connsiteY3" fmla="*/ 2074466 h 2074466"/>
              <a:gd name="connsiteX4" fmla="*/ 1088968 w 2127848"/>
              <a:gd name="connsiteY4" fmla="*/ 2074466 h 2074466"/>
              <a:gd name="connsiteX5" fmla="*/ 0 w 2127848"/>
              <a:gd name="connsiteY5" fmla="*/ 0 h 2074466"/>
              <a:gd name="connsiteX0" fmla="*/ 8418 w 1063924"/>
              <a:gd name="connsiteY0" fmla="*/ 8313 h 2074466"/>
              <a:gd name="connsiteX1" fmla="*/ 0 w 1063924"/>
              <a:gd name="connsiteY1" fmla="*/ 0 h 2074466"/>
              <a:gd name="connsiteX2" fmla="*/ 1063924 w 1063924"/>
              <a:gd name="connsiteY2" fmla="*/ 1037233 h 2074466"/>
              <a:gd name="connsiteX3" fmla="*/ 0 w 1063924"/>
              <a:gd name="connsiteY3" fmla="*/ 2074466 h 2074466"/>
              <a:gd name="connsiteX4" fmla="*/ 25044 w 1063924"/>
              <a:gd name="connsiteY4" fmla="*/ 2074466 h 2074466"/>
              <a:gd name="connsiteX5" fmla="*/ 8418 w 1063924"/>
              <a:gd name="connsiteY5" fmla="*/ 8313 h 2074466"/>
              <a:gd name="connsiteX0" fmla="*/ 24938 w 1080444"/>
              <a:gd name="connsiteY0" fmla="*/ 8313 h 2074466"/>
              <a:gd name="connsiteX1" fmla="*/ 16520 w 1080444"/>
              <a:gd name="connsiteY1" fmla="*/ 0 h 2074466"/>
              <a:gd name="connsiteX2" fmla="*/ 1080444 w 1080444"/>
              <a:gd name="connsiteY2" fmla="*/ 1037233 h 2074466"/>
              <a:gd name="connsiteX3" fmla="*/ 16520 w 1080444"/>
              <a:gd name="connsiteY3" fmla="*/ 2074466 h 2074466"/>
              <a:gd name="connsiteX4" fmla="*/ 0 w 1080444"/>
              <a:gd name="connsiteY4" fmla="*/ 2066153 h 2074466"/>
              <a:gd name="connsiteX5" fmla="*/ 24938 w 1080444"/>
              <a:gd name="connsiteY5" fmla="*/ 8313 h 2074466"/>
              <a:gd name="connsiteX0" fmla="*/ 125055 w 1180561"/>
              <a:gd name="connsiteY0" fmla="*/ 8313 h 2074466"/>
              <a:gd name="connsiteX1" fmla="*/ 116637 w 1180561"/>
              <a:gd name="connsiteY1" fmla="*/ 0 h 2074466"/>
              <a:gd name="connsiteX2" fmla="*/ 1180561 w 1180561"/>
              <a:gd name="connsiteY2" fmla="*/ 1037233 h 2074466"/>
              <a:gd name="connsiteX3" fmla="*/ 116637 w 1180561"/>
              <a:gd name="connsiteY3" fmla="*/ 2074466 h 2074466"/>
              <a:gd name="connsiteX4" fmla="*/ 0 w 1180561"/>
              <a:gd name="connsiteY4" fmla="*/ 2069490 h 2074466"/>
              <a:gd name="connsiteX5" fmla="*/ 125055 w 1180561"/>
              <a:gd name="connsiteY5" fmla="*/ 8313 h 2074466"/>
              <a:gd name="connsiteX0" fmla="*/ 8418 w 1063924"/>
              <a:gd name="connsiteY0" fmla="*/ 8313 h 2076164"/>
              <a:gd name="connsiteX1" fmla="*/ 0 w 1063924"/>
              <a:gd name="connsiteY1" fmla="*/ 0 h 2076164"/>
              <a:gd name="connsiteX2" fmla="*/ 1063924 w 1063924"/>
              <a:gd name="connsiteY2" fmla="*/ 1037233 h 2076164"/>
              <a:gd name="connsiteX3" fmla="*/ 0 w 1063924"/>
              <a:gd name="connsiteY3" fmla="*/ 2074466 h 2076164"/>
              <a:gd name="connsiteX4" fmla="*/ 166 w 1063924"/>
              <a:gd name="connsiteY4" fmla="*/ 2076164 h 2076164"/>
              <a:gd name="connsiteX5" fmla="*/ 8418 w 1063924"/>
              <a:gd name="connsiteY5" fmla="*/ 8313 h 207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924" h="2076164">
                <a:moveTo>
                  <a:pt x="8418" y="8313"/>
                </a:moveTo>
                <a:lnTo>
                  <a:pt x="0" y="0"/>
                </a:lnTo>
                <a:cubicBezTo>
                  <a:pt x="587589" y="0"/>
                  <a:pt x="1063924" y="464385"/>
                  <a:pt x="1063924" y="1037233"/>
                </a:cubicBezTo>
                <a:cubicBezTo>
                  <a:pt x="1063924" y="1610081"/>
                  <a:pt x="587589" y="2074466"/>
                  <a:pt x="0" y="2074466"/>
                </a:cubicBezTo>
                <a:cubicBezTo>
                  <a:pt x="55" y="2075032"/>
                  <a:pt x="111" y="2075598"/>
                  <a:pt x="166" y="2076164"/>
                </a:cubicBezTo>
                <a:cubicBezTo>
                  <a:pt x="2917" y="1386880"/>
                  <a:pt x="5667" y="697597"/>
                  <a:pt x="8418" y="8313"/>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D82601B6-921E-7942-9AA5-2B5C32A53A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2284" y="4282704"/>
            <a:ext cx="669129" cy="648540"/>
          </a:xfrm>
          <a:prstGeom prst="rect">
            <a:avLst/>
          </a:prstGeom>
        </p:spPr>
      </p:pic>
      <p:pic>
        <p:nvPicPr>
          <p:cNvPr id="25" name="Picture 24">
            <a:extLst>
              <a:ext uri="{FF2B5EF4-FFF2-40B4-BE49-F238E27FC236}">
                <a16:creationId xmlns:a16="http://schemas.microsoft.com/office/drawing/2014/main" id="{8E23346D-0A97-574C-B404-F97A2CCDC8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71487" y="3670231"/>
            <a:ext cx="790952" cy="770567"/>
          </a:xfrm>
          <a:prstGeom prst="rect">
            <a:avLst/>
          </a:prstGeom>
        </p:spPr>
      </p:pic>
      <p:pic>
        <p:nvPicPr>
          <p:cNvPr id="26" name="Picture 25">
            <a:extLst>
              <a:ext uri="{FF2B5EF4-FFF2-40B4-BE49-F238E27FC236}">
                <a16:creationId xmlns:a16="http://schemas.microsoft.com/office/drawing/2014/main" id="{0ED86540-D6C6-2149-8DD9-E5212952CA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7650" y="3091937"/>
            <a:ext cx="855075" cy="833036"/>
          </a:xfrm>
          <a:prstGeom prst="rect">
            <a:avLst/>
          </a:prstGeom>
        </p:spPr>
      </p:pic>
      <p:sp>
        <p:nvSpPr>
          <p:cNvPr id="27" name="Rectangle 26">
            <a:extLst>
              <a:ext uri="{FF2B5EF4-FFF2-40B4-BE49-F238E27FC236}">
                <a16:creationId xmlns:a16="http://schemas.microsoft.com/office/drawing/2014/main" id="{77145E44-B815-AC4E-8C23-37AEBC9B1983}"/>
              </a:ext>
            </a:extLst>
          </p:cNvPr>
          <p:cNvSpPr/>
          <p:nvPr/>
        </p:nvSpPr>
        <p:spPr>
          <a:xfrm>
            <a:off x="5808380" y="5220226"/>
            <a:ext cx="923651" cy="646331"/>
          </a:xfrm>
          <a:prstGeom prst="rect">
            <a:avLst/>
          </a:prstGeom>
        </p:spPr>
        <p:txBody>
          <a:bodyPr wrap="none">
            <a:spAutoFit/>
          </a:bodyPr>
          <a:lstStyle/>
          <a:p>
            <a:pPr algn="ctr"/>
            <a:r>
              <a:rPr lang="en-AU" b="1" dirty="0">
                <a:solidFill>
                  <a:srgbClr val="7030A0"/>
                </a:solidFill>
                <a:latin typeface="Gill Sans MT" panose="020B0502020104020203" pitchFamily="34" charset="77"/>
              </a:rPr>
              <a:t>Gene</a:t>
            </a:r>
          </a:p>
          <a:p>
            <a:pPr algn="ctr"/>
            <a:r>
              <a:rPr lang="en-AU" b="1" dirty="0">
                <a:solidFill>
                  <a:srgbClr val="7030A0"/>
                </a:solidFill>
                <a:latin typeface="Gill Sans MT" panose="020B0502020104020203" pitchFamily="34" charset="77"/>
              </a:rPr>
              <a:t>editing</a:t>
            </a:r>
          </a:p>
        </p:txBody>
      </p:sp>
      <p:sp>
        <p:nvSpPr>
          <p:cNvPr id="28" name="Rectangle 27">
            <a:extLst>
              <a:ext uri="{FF2B5EF4-FFF2-40B4-BE49-F238E27FC236}">
                <a16:creationId xmlns:a16="http://schemas.microsoft.com/office/drawing/2014/main" id="{30130150-C06C-EF41-B502-B0671205A97D}"/>
              </a:ext>
            </a:extLst>
          </p:cNvPr>
          <p:cNvSpPr/>
          <p:nvPr/>
        </p:nvSpPr>
        <p:spPr>
          <a:xfrm>
            <a:off x="1828800" y="3697093"/>
            <a:ext cx="2558359" cy="369332"/>
          </a:xfrm>
          <a:prstGeom prst="rect">
            <a:avLst/>
          </a:prstGeom>
        </p:spPr>
        <p:txBody>
          <a:bodyPr wrap="square">
            <a:spAutoFit/>
          </a:bodyPr>
          <a:lstStyle/>
          <a:p>
            <a:pPr algn="ctr"/>
            <a:r>
              <a:rPr lang="en-AU" b="1" dirty="0">
                <a:solidFill>
                  <a:srgbClr val="0651A4"/>
                </a:solidFill>
                <a:latin typeface="Gill Sans MT" panose="020B0502020104020203" pitchFamily="34" charset="77"/>
              </a:rPr>
              <a:t>Pro-apoptotic drugs</a:t>
            </a:r>
          </a:p>
        </p:txBody>
      </p:sp>
      <p:sp>
        <p:nvSpPr>
          <p:cNvPr id="29" name="TextBox 28">
            <a:extLst>
              <a:ext uri="{FF2B5EF4-FFF2-40B4-BE49-F238E27FC236}">
                <a16:creationId xmlns:a16="http://schemas.microsoft.com/office/drawing/2014/main" id="{5E74DA82-EC99-584A-A642-534A1BA55146}"/>
              </a:ext>
            </a:extLst>
          </p:cNvPr>
          <p:cNvSpPr txBox="1"/>
          <p:nvPr/>
        </p:nvSpPr>
        <p:spPr>
          <a:xfrm>
            <a:off x="8203277" y="6502614"/>
            <a:ext cx="3150523" cy="246221"/>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Sharon Lewin, AIDS 2020 </a:t>
            </a:r>
          </a:p>
        </p:txBody>
      </p:sp>
      <p:pic>
        <p:nvPicPr>
          <p:cNvPr id="3" name="Picture 2">
            <a:extLst>
              <a:ext uri="{FF2B5EF4-FFF2-40B4-BE49-F238E27FC236}">
                <a16:creationId xmlns:a16="http://schemas.microsoft.com/office/drawing/2014/main" id="{4D93A086-6425-4AD0-B287-85A81A80A4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1148" y="4217347"/>
            <a:ext cx="2024047" cy="2005758"/>
          </a:xfrm>
          <a:prstGeom prst="rect">
            <a:avLst/>
          </a:prstGeom>
        </p:spPr>
      </p:pic>
    </p:spTree>
    <p:extLst>
      <p:ext uri="{BB962C8B-B14F-4D97-AF65-F5344CB8AC3E}">
        <p14:creationId xmlns:p14="http://schemas.microsoft.com/office/powerpoint/2010/main" val="265307617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4DC8-25E5-E742-9CE4-1E0F36F90E32}"/>
              </a:ext>
            </a:extLst>
          </p:cNvPr>
          <p:cNvSpPr>
            <a:spLocks noGrp="1"/>
          </p:cNvSpPr>
          <p:nvPr>
            <p:ph type="title"/>
          </p:nvPr>
        </p:nvSpPr>
        <p:spPr>
          <a:xfrm>
            <a:off x="2177766" y="365125"/>
            <a:ext cx="9176033" cy="1325563"/>
          </a:xfrm>
        </p:spPr>
        <p:txBody>
          <a:bodyPr/>
          <a:lstStyle/>
          <a:p>
            <a:r>
              <a:rPr lang="en-US" b="1" dirty="0">
                <a:latin typeface="Gill Sans MT" panose="020B0502020104020203" pitchFamily="34" charset="77"/>
                <a:cs typeface="Calibri Light" panose="020F0302020204030204" pitchFamily="34" charset="0"/>
              </a:rPr>
              <a:t>Improve CD8+ T Cell Clearing        of HIV-Infected Cells</a:t>
            </a:r>
            <a:endParaRPr lang="en-US" b="1" dirty="0">
              <a:latin typeface="Gill Sans MT" panose="020B0502020104020203" pitchFamily="34" charset="77"/>
            </a:endParaRPr>
          </a:p>
        </p:txBody>
      </p:sp>
      <p:sp>
        <p:nvSpPr>
          <p:cNvPr id="5" name="Title 1">
            <a:extLst>
              <a:ext uri="{FF2B5EF4-FFF2-40B4-BE49-F238E27FC236}">
                <a16:creationId xmlns:a16="http://schemas.microsoft.com/office/drawing/2014/main" id="{503A919A-FBFA-AA44-BC53-67A49FDAAE81}"/>
              </a:ext>
            </a:extLst>
          </p:cNvPr>
          <p:cNvSpPr txBox="1">
            <a:spLocks/>
          </p:cNvSpPr>
          <p:nvPr/>
        </p:nvSpPr>
        <p:spPr>
          <a:xfrm>
            <a:off x="2061178" y="-992820"/>
            <a:ext cx="8334255" cy="8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Improve CD8+ T Cell Killing of HIV-Infected Cells</a:t>
            </a:r>
            <a:br>
              <a:rPr lang="en-US" sz="2400" dirty="0">
                <a:latin typeface="Calibri Light" panose="020F0302020204030204" pitchFamily="34" charset="0"/>
                <a:cs typeface="Calibri Light" panose="020F0302020204030204" pitchFamily="34" charset="0"/>
              </a:rPr>
            </a:br>
            <a:r>
              <a:rPr lang="en-US" sz="1800" dirty="0">
                <a:latin typeface="Calibri Light" panose="020F0302020204030204" pitchFamily="34" charset="0"/>
                <a:cs typeface="Calibri Light" panose="020F0302020204030204" pitchFamily="34" charset="0"/>
              </a:rPr>
              <a:t>*CD8+ T cells help clear cells that are infected with virus</a:t>
            </a:r>
          </a:p>
        </p:txBody>
      </p:sp>
      <p:grpSp>
        <p:nvGrpSpPr>
          <p:cNvPr id="87" name="Group 86">
            <a:extLst>
              <a:ext uri="{FF2B5EF4-FFF2-40B4-BE49-F238E27FC236}">
                <a16:creationId xmlns:a16="http://schemas.microsoft.com/office/drawing/2014/main" id="{3BB19B7B-8D34-EB45-A0E3-40182EF22402}"/>
              </a:ext>
            </a:extLst>
          </p:cNvPr>
          <p:cNvGrpSpPr/>
          <p:nvPr/>
        </p:nvGrpSpPr>
        <p:grpSpPr>
          <a:xfrm>
            <a:off x="1570257" y="2267992"/>
            <a:ext cx="2268378" cy="3518869"/>
            <a:chOff x="1716372" y="1855586"/>
            <a:chExt cx="2268378" cy="3518869"/>
          </a:xfrm>
        </p:grpSpPr>
        <p:sp>
          <p:nvSpPr>
            <p:cNvPr id="6" name="TextBox 5">
              <a:extLst>
                <a:ext uri="{FF2B5EF4-FFF2-40B4-BE49-F238E27FC236}">
                  <a16:creationId xmlns:a16="http://schemas.microsoft.com/office/drawing/2014/main" id="{5C9F70D8-02F2-C948-BA03-BD3A9E7F5507}"/>
                </a:ext>
              </a:extLst>
            </p:cNvPr>
            <p:cNvSpPr txBox="1"/>
            <p:nvPr/>
          </p:nvSpPr>
          <p:spPr>
            <a:xfrm>
              <a:off x="1716372" y="4450612"/>
              <a:ext cx="2268378" cy="923843"/>
            </a:xfrm>
            <a:prstGeom prst="rect">
              <a:avLst/>
            </a:prstGeom>
            <a:noFill/>
          </p:spPr>
          <p:txBody>
            <a:bodyPr wrap="none" rtlCol="0">
              <a:spAutoFit/>
            </a:bodyPr>
            <a:lstStyle/>
            <a:p>
              <a:pPr marL="214308" indent="-214308">
                <a:buFontTx/>
                <a:buChar char="-"/>
              </a:pPr>
              <a:r>
                <a:rPr lang="en-US" sz="1351" dirty="0">
                  <a:latin typeface="Calibri Light" panose="020F0302020204030204" pitchFamily="34" charset="0"/>
                  <a:cs typeface="Calibri Light" panose="020F0302020204030204" pitchFamily="34" charset="0"/>
                </a:rPr>
                <a:t>ChAdV63/MVA (</a:t>
              </a:r>
              <a:r>
                <a:rPr lang="en-US" sz="1351" dirty="0" err="1">
                  <a:latin typeface="Calibri Light" panose="020F0302020204030204" pitchFamily="34" charset="0"/>
                  <a:cs typeface="Calibri Light" panose="020F0302020204030204" pitchFamily="34" charset="0"/>
                </a:rPr>
                <a:t>HIVconsv</a:t>
              </a:r>
              <a:r>
                <a:rPr lang="en-US" sz="1351" dirty="0">
                  <a:latin typeface="Calibri Light" panose="020F0302020204030204" pitchFamily="34" charset="0"/>
                  <a:cs typeface="Calibri Light" panose="020F0302020204030204" pitchFamily="34" charset="0"/>
                </a:rPr>
                <a:t>)</a:t>
              </a:r>
              <a:r>
                <a:rPr lang="en-US" sz="1351" baseline="30000" dirty="0">
                  <a:latin typeface="Calibri Light" panose="020F0302020204030204" pitchFamily="34" charset="0"/>
                  <a:cs typeface="Calibri Light" panose="020F0302020204030204" pitchFamily="34" charset="0"/>
                </a:rPr>
                <a:t>1</a:t>
              </a:r>
              <a:endParaRPr lang="en-US" sz="1351" dirty="0">
                <a:latin typeface="Calibri Light" panose="020F0302020204030204" pitchFamily="34" charset="0"/>
                <a:cs typeface="Calibri Light" panose="020F0302020204030204" pitchFamily="34" charset="0"/>
              </a:endParaRPr>
            </a:p>
            <a:p>
              <a:pPr marL="214308" indent="-214308">
                <a:buFontTx/>
                <a:buChar char="-"/>
              </a:pPr>
              <a:r>
                <a:rPr lang="en-US" sz="1351" dirty="0">
                  <a:latin typeface="Calibri Light" panose="020F0302020204030204" pitchFamily="34" charset="0"/>
                  <a:cs typeface="Calibri Light" panose="020F0302020204030204" pitchFamily="34" charset="0"/>
                </a:rPr>
                <a:t>Ad26/MVA or protein</a:t>
              </a:r>
              <a:r>
                <a:rPr lang="en-US" sz="1351" baseline="30000" dirty="0">
                  <a:latin typeface="Calibri Light" panose="020F0302020204030204" pitchFamily="34" charset="0"/>
                  <a:cs typeface="Calibri Light" panose="020F0302020204030204" pitchFamily="34" charset="0"/>
                </a:rPr>
                <a:t>2</a:t>
              </a:r>
            </a:p>
            <a:p>
              <a:pPr marL="214308" indent="-214308">
                <a:buFontTx/>
                <a:buChar char="-"/>
              </a:pPr>
              <a:r>
                <a:rPr lang="en-US" sz="1351" dirty="0">
                  <a:latin typeface="Calibri Light" panose="020F0302020204030204" pitchFamily="34" charset="0"/>
                  <a:cs typeface="Calibri Light" panose="020F0302020204030204" pitchFamily="34" charset="0"/>
                </a:rPr>
                <a:t>DNA/MVA</a:t>
              </a:r>
              <a:r>
                <a:rPr lang="en-US" sz="1351" baseline="30000" dirty="0">
                  <a:latin typeface="Calibri Light" panose="020F0302020204030204" pitchFamily="34" charset="0"/>
                  <a:cs typeface="Calibri Light" panose="020F0302020204030204" pitchFamily="34" charset="0"/>
                </a:rPr>
                <a:t>3</a:t>
              </a:r>
              <a:endParaRPr lang="en-US" sz="1351" dirty="0">
                <a:latin typeface="Calibri Light" panose="020F0302020204030204" pitchFamily="34" charset="0"/>
                <a:cs typeface="Calibri Light" panose="020F0302020204030204" pitchFamily="34" charset="0"/>
              </a:endParaRPr>
            </a:p>
            <a:p>
              <a:pPr marL="214308" indent="-214308">
                <a:buFontTx/>
                <a:buChar char="-"/>
              </a:pPr>
              <a:r>
                <a:rPr lang="en-US" sz="1351" dirty="0">
                  <a:latin typeface="Calibri Light" panose="020F0302020204030204" pitchFamily="34" charset="0"/>
                  <a:cs typeface="Calibri Light" panose="020F0302020204030204" pitchFamily="34" charset="0"/>
                </a:rPr>
                <a:t>Dendritic cell+/-LRA</a:t>
              </a:r>
              <a:r>
                <a:rPr lang="en-US" sz="1351" baseline="30000" dirty="0">
                  <a:latin typeface="Calibri Light" panose="020F0302020204030204" pitchFamily="34" charset="0"/>
                  <a:cs typeface="Calibri Light" panose="020F0302020204030204" pitchFamily="34" charset="0"/>
                </a:rPr>
                <a:t>3</a:t>
              </a:r>
            </a:p>
          </p:txBody>
        </p:sp>
        <p:grpSp>
          <p:nvGrpSpPr>
            <p:cNvPr id="7" name="Group 6">
              <a:extLst>
                <a:ext uri="{FF2B5EF4-FFF2-40B4-BE49-F238E27FC236}">
                  <a16:creationId xmlns:a16="http://schemas.microsoft.com/office/drawing/2014/main" id="{65F72044-D249-3F45-8205-543735B4F82B}"/>
                </a:ext>
              </a:extLst>
            </p:cNvPr>
            <p:cNvGrpSpPr/>
            <p:nvPr/>
          </p:nvGrpSpPr>
          <p:grpSpPr>
            <a:xfrm>
              <a:off x="1825497" y="1855586"/>
              <a:ext cx="2139608" cy="2458110"/>
              <a:chOff x="84334" y="965507"/>
              <a:chExt cx="2852808" cy="3277479"/>
            </a:xfrm>
          </p:grpSpPr>
          <p:grpSp>
            <p:nvGrpSpPr>
              <p:cNvPr id="8" name="Group 7">
                <a:extLst>
                  <a:ext uri="{FF2B5EF4-FFF2-40B4-BE49-F238E27FC236}">
                    <a16:creationId xmlns:a16="http://schemas.microsoft.com/office/drawing/2014/main" id="{3547B080-3035-D44F-A81F-F24802A6B193}"/>
                  </a:ext>
                </a:extLst>
              </p:cNvPr>
              <p:cNvGrpSpPr/>
              <p:nvPr/>
            </p:nvGrpSpPr>
            <p:grpSpPr>
              <a:xfrm>
                <a:off x="460677" y="1795311"/>
                <a:ext cx="2476465" cy="2447675"/>
                <a:chOff x="4116737" y="1898511"/>
                <a:chExt cx="2987533" cy="2987277"/>
              </a:xfrm>
            </p:grpSpPr>
            <p:grpSp>
              <p:nvGrpSpPr>
                <p:cNvPr id="11" name="Group 10">
                  <a:extLst>
                    <a:ext uri="{FF2B5EF4-FFF2-40B4-BE49-F238E27FC236}">
                      <a16:creationId xmlns:a16="http://schemas.microsoft.com/office/drawing/2014/main" id="{91BDC584-51AF-864E-BBBE-0577C982F1B3}"/>
                    </a:ext>
                  </a:extLst>
                </p:cNvPr>
                <p:cNvGrpSpPr/>
                <p:nvPr/>
              </p:nvGrpSpPr>
              <p:grpSpPr>
                <a:xfrm>
                  <a:off x="4116737" y="1898511"/>
                  <a:ext cx="1576588" cy="1636570"/>
                  <a:chOff x="3483786" y="3190391"/>
                  <a:chExt cx="2520952" cy="2769515"/>
                </a:xfrm>
              </p:grpSpPr>
              <p:grpSp>
                <p:nvGrpSpPr>
                  <p:cNvPr id="55" name="Group 54">
                    <a:extLst>
                      <a:ext uri="{FF2B5EF4-FFF2-40B4-BE49-F238E27FC236}">
                        <a16:creationId xmlns:a16="http://schemas.microsoft.com/office/drawing/2014/main" id="{45D01299-7CBD-3545-B3A4-3A9C5805BD10}"/>
                      </a:ext>
                    </a:extLst>
                  </p:cNvPr>
                  <p:cNvGrpSpPr/>
                  <p:nvPr/>
                </p:nvGrpSpPr>
                <p:grpSpPr>
                  <a:xfrm rot="19347587">
                    <a:off x="3604232" y="3190391"/>
                    <a:ext cx="2400506" cy="2141324"/>
                    <a:chOff x="7010400" y="2209800"/>
                    <a:chExt cx="6685304" cy="5918790"/>
                  </a:xfrm>
                </p:grpSpPr>
                <p:pic>
                  <p:nvPicPr>
                    <p:cNvPr id="57" name="Picture 56" descr="Screen Shot 2017-05-17 at 2.10.01 PM.png">
                      <a:extLst>
                        <a:ext uri="{FF2B5EF4-FFF2-40B4-BE49-F238E27FC236}">
                          <a16:creationId xmlns:a16="http://schemas.microsoft.com/office/drawing/2014/main" id="{5B065068-AEB9-0943-A454-896D2B5DD9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44803" y="7290391"/>
                      <a:ext cx="850901" cy="838199"/>
                    </a:xfrm>
                    <a:prstGeom prst="rect">
                      <a:avLst/>
                    </a:prstGeom>
                  </p:spPr>
                </p:pic>
                <p:sp>
                  <p:nvSpPr>
                    <p:cNvPr id="58" name="Oval 57">
                      <a:extLst>
                        <a:ext uri="{FF2B5EF4-FFF2-40B4-BE49-F238E27FC236}">
                          <a16:creationId xmlns:a16="http://schemas.microsoft.com/office/drawing/2014/main" id="{111D10BF-B4B2-7B49-A08A-868F793D10E5}"/>
                        </a:ext>
                      </a:extLst>
                    </p:cNvPr>
                    <p:cNvSpPr/>
                    <p:nvPr/>
                  </p:nvSpPr>
                  <p:spPr>
                    <a:xfrm>
                      <a:off x="7391400" y="2895600"/>
                      <a:ext cx="1143000" cy="107377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59" name="Rectangle 58">
                      <a:extLst>
                        <a:ext uri="{FF2B5EF4-FFF2-40B4-BE49-F238E27FC236}">
                          <a16:creationId xmlns:a16="http://schemas.microsoft.com/office/drawing/2014/main" id="{DF7CF7B2-4DA2-CC41-AAB0-297AD0351E17}"/>
                        </a:ext>
                      </a:extLst>
                    </p:cNvPr>
                    <p:cNvSpPr/>
                    <p:nvPr/>
                  </p:nvSpPr>
                  <p:spPr>
                    <a:xfrm>
                      <a:off x="7010400" y="2209800"/>
                      <a:ext cx="1524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pic>
                <p:nvPicPr>
                  <p:cNvPr id="56" name="Picture 55" descr="Figure2.png">
                    <a:extLst>
                      <a:ext uri="{FF2B5EF4-FFF2-40B4-BE49-F238E27FC236}">
                        <a16:creationId xmlns:a16="http://schemas.microsoft.com/office/drawing/2014/main" id="{438376A5-A2A2-3741-B502-E4A0879633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786" y="3339226"/>
                    <a:ext cx="2514599" cy="2620680"/>
                  </a:xfrm>
                  <a:prstGeom prst="rect">
                    <a:avLst/>
                  </a:prstGeom>
                </p:spPr>
              </p:pic>
            </p:grpSp>
            <p:grpSp>
              <p:nvGrpSpPr>
                <p:cNvPr id="12" name="Group 11">
                  <a:extLst>
                    <a:ext uri="{FF2B5EF4-FFF2-40B4-BE49-F238E27FC236}">
                      <a16:creationId xmlns:a16="http://schemas.microsoft.com/office/drawing/2014/main" id="{2EE94364-5C29-6B4B-B5DB-27F72176D62E}"/>
                    </a:ext>
                  </a:extLst>
                </p:cNvPr>
                <p:cNvGrpSpPr/>
                <p:nvPr/>
              </p:nvGrpSpPr>
              <p:grpSpPr>
                <a:xfrm rot="8816698">
                  <a:off x="5916623" y="2107576"/>
                  <a:ext cx="1187647" cy="1218515"/>
                  <a:chOff x="2285999" y="3200256"/>
                  <a:chExt cx="1187647" cy="1218515"/>
                </a:xfrm>
              </p:grpSpPr>
              <p:grpSp>
                <p:nvGrpSpPr>
                  <p:cNvPr id="49" name="Group 48">
                    <a:extLst>
                      <a:ext uri="{FF2B5EF4-FFF2-40B4-BE49-F238E27FC236}">
                        <a16:creationId xmlns:a16="http://schemas.microsoft.com/office/drawing/2014/main" id="{38FC77CB-0991-284F-AE00-10FCAEFD3A5A}"/>
                      </a:ext>
                    </a:extLst>
                  </p:cNvPr>
                  <p:cNvGrpSpPr/>
                  <p:nvPr/>
                </p:nvGrpSpPr>
                <p:grpSpPr>
                  <a:xfrm>
                    <a:off x="2285999" y="3200256"/>
                    <a:ext cx="1066800" cy="1066945"/>
                    <a:chOff x="3452660" y="2287184"/>
                    <a:chExt cx="395538" cy="413511"/>
                  </a:xfrm>
                </p:grpSpPr>
                <p:sp>
                  <p:nvSpPr>
                    <p:cNvPr id="53" name="Oval 52">
                      <a:extLst>
                        <a:ext uri="{FF2B5EF4-FFF2-40B4-BE49-F238E27FC236}">
                          <a16:creationId xmlns:a16="http://schemas.microsoft.com/office/drawing/2014/main" id="{6289787E-DD21-5C4A-A5C7-B19729A4EBC0}"/>
                        </a:ext>
                      </a:extLst>
                    </p:cNvPr>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54" name="Oval 53">
                      <a:extLst>
                        <a:ext uri="{FF2B5EF4-FFF2-40B4-BE49-F238E27FC236}">
                          <a16:creationId xmlns:a16="http://schemas.microsoft.com/office/drawing/2014/main" id="{2FB2449D-1DC2-F946-A0D5-893D8457222B}"/>
                        </a:ext>
                      </a:extLst>
                    </p:cNvPr>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grpSp>
              <p:grpSp>
                <p:nvGrpSpPr>
                  <p:cNvPr id="50" name="Group 49">
                    <a:extLst>
                      <a:ext uri="{FF2B5EF4-FFF2-40B4-BE49-F238E27FC236}">
                        <a16:creationId xmlns:a16="http://schemas.microsoft.com/office/drawing/2014/main" id="{62F51CE6-CC7C-0C4A-801F-EFC0CFDCBB6A}"/>
                      </a:ext>
                    </a:extLst>
                  </p:cNvPr>
                  <p:cNvGrpSpPr/>
                  <p:nvPr/>
                </p:nvGrpSpPr>
                <p:grpSpPr>
                  <a:xfrm rot="19032473">
                    <a:off x="3212308" y="4056980"/>
                    <a:ext cx="261338" cy="361791"/>
                    <a:chOff x="5181598" y="1600200"/>
                    <a:chExt cx="261338" cy="361791"/>
                  </a:xfrm>
                </p:grpSpPr>
                <p:cxnSp>
                  <p:nvCxnSpPr>
                    <p:cNvPr id="51" name="Straight Connector 50">
                      <a:extLst>
                        <a:ext uri="{FF2B5EF4-FFF2-40B4-BE49-F238E27FC236}">
                          <a16:creationId xmlns:a16="http://schemas.microsoft.com/office/drawing/2014/main" id="{997E4798-390D-2547-B86B-5EBA705761A6}"/>
                        </a:ext>
                      </a:extLst>
                    </p:cNvPr>
                    <p:cNvCxnSpPr/>
                    <p:nvPr/>
                  </p:nvCxnSpPr>
                  <p:spPr>
                    <a:xfrm flipV="1">
                      <a:off x="5294376" y="1600200"/>
                      <a:ext cx="0" cy="762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52" name="Block Arc 51">
                      <a:extLst>
                        <a:ext uri="{FF2B5EF4-FFF2-40B4-BE49-F238E27FC236}">
                          <a16:creationId xmlns:a16="http://schemas.microsoft.com/office/drawing/2014/main" id="{032B7489-ED79-F542-BB82-BA3C496867A1}"/>
                        </a:ext>
                      </a:extLst>
                    </p:cNvPr>
                    <p:cNvSpPr/>
                    <p:nvPr/>
                  </p:nvSpPr>
                  <p:spPr>
                    <a:xfrm>
                      <a:off x="5181598" y="1676401"/>
                      <a:ext cx="261338" cy="285590"/>
                    </a:xfrm>
                    <a:prstGeom prst="blockArc">
                      <a:avLst>
                        <a:gd name="adj1" fmla="val 10800000"/>
                        <a:gd name="adj2" fmla="val 0"/>
                        <a:gd name="adj3" fmla="val 8552"/>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chemeClr val="tx1"/>
                        </a:solidFill>
                      </a:endParaRPr>
                    </a:p>
                  </p:txBody>
                </p:sp>
              </p:grpSp>
            </p:grpSp>
            <p:grpSp>
              <p:nvGrpSpPr>
                <p:cNvPr id="13" name="Group 12">
                  <a:extLst>
                    <a:ext uri="{FF2B5EF4-FFF2-40B4-BE49-F238E27FC236}">
                      <a16:creationId xmlns:a16="http://schemas.microsoft.com/office/drawing/2014/main" id="{26887C94-7C3F-B746-AE75-51E424EF253E}"/>
                    </a:ext>
                  </a:extLst>
                </p:cNvPr>
                <p:cNvGrpSpPr/>
                <p:nvPr/>
              </p:nvGrpSpPr>
              <p:grpSpPr>
                <a:xfrm rot="10030443">
                  <a:off x="5041476" y="3307632"/>
                  <a:ext cx="1305420" cy="1578156"/>
                  <a:chOff x="3210719" y="1660717"/>
                  <a:chExt cx="1305420" cy="1578156"/>
                </a:xfrm>
              </p:grpSpPr>
              <p:grpSp>
                <p:nvGrpSpPr>
                  <p:cNvPr id="14" name="Group 13">
                    <a:extLst>
                      <a:ext uri="{FF2B5EF4-FFF2-40B4-BE49-F238E27FC236}">
                        <a16:creationId xmlns:a16="http://schemas.microsoft.com/office/drawing/2014/main" id="{A84F6E74-2922-B94E-9769-EB652897B4DF}"/>
                      </a:ext>
                    </a:extLst>
                  </p:cNvPr>
                  <p:cNvGrpSpPr/>
                  <p:nvPr/>
                </p:nvGrpSpPr>
                <p:grpSpPr>
                  <a:xfrm rot="20942905">
                    <a:off x="3210719" y="1660717"/>
                    <a:ext cx="1305420" cy="1578156"/>
                    <a:chOff x="3370999" y="1823666"/>
                    <a:chExt cx="1305420" cy="1578156"/>
                  </a:xfrm>
                </p:grpSpPr>
                <p:grpSp>
                  <p:nvGrpSpPr>
                    <p:cNvPr id="16" name="Group 15">
                      <a:extLst>
                        <a:ext uri="{FF2B5EF4-FFF2-40B4-BE49-F238E27FC236}">
                          <a16:creationId xmlns:a16="http://schemas.microsoft.com/office/drawing/2014/main" id="{F6B7D633-CE0B-6947-8501-B6625D2BA119}"/>
                        </a:ext>
                      </a:extLst>
                    </p:cNvPr>
                    <p:cNvGrpSpPr/>
                    <p:nvPr/>
                  </p:nvGrpSpPr>
                  <p:grpSpPr>
                    <a:xfrm rot="10352525">
                      <a:off x="3370999" y="1823666"/>
                      <a:ext cx="1305420" cy="1485150"/>
                      <a:chOff x="6190145" y="3925050"/>
                      <a:chExt cx="1305420" cy="1485150"/>
                    </a:xfrm>
                  </p:grpSpPr>
                  <p:grpSp>
                    <p:nvGrpSpPr>
                      <p:cNvPr id="18" name="Group 17">
                        <a:extLst>
                          <a:ext uri="{FF2B5EF4-FFF2-40B4-BE49-F238E27FC236}">
                            <a16:creationId xmlns:a16="http://schemas.microsoft.com/office/drawing/2014/main" id="{66C22505-7693-8F4B-9004-C80F6C901138}"/>
                          </a:ext>
                        </a:extLst>
                      </p:cNvPr>
                      <p:cNvGrpSpPr/>
                      <p:nvPr/>
                    </p:nvGrpSpPr>
                    <p:grpSpPr>
                      <a:xfrm>
                        <a:off x="6400800" y="4304813"/>
                        <a:ext cx="1094765" cy="1105387"/>
                        <a:chOff x="6296635" y="4152413"/>
                        <a:chExt cx="1094765" cy="1105387"/>
                      </a:xfrm>
                    </p:grpSpPr>
                    <p:grpSp>
                      <p:nvGrpSpPr>
                        <p:cNvPr id="33" name="Group 32">
                          <a:extLst>
                            <a:ext uri="{FF2B5EF4-FFF2-40B4-BE49-F238E27FC236}">
                              <a16:creationId xmlns:a16="http://schemas.microsoft.com/office/drawing/2014/main" id="{D4F8B418-9683-E94B-B746-F16F4D08A854}"/>
                            </a:ext>
                          </a:extLst>
                        </p:cNvPr>
                        <p:cNvGrpSpPr/>
                        <p:nvPr/>
                      </p:nvGrpSpPr>
                      <p:grpSpPr>
                        <a:xfrm>
                          <a:off x="6296635" y="4152413"/>
                          <a:ext cx="1094765" cy="1105387"/>
                          <a:chOff x="3248635" y="1301476"/>
                          <a:chExt cx="395538" cy="413511"/>
                        </a:xfrm>
                      </p:grpSpPr>
                      <p:sp>
                        <p:nvSpPr>
                          <p:cNvPr id="47" name="Oval 46">
                            <a:extLst>
                              <a:ext uri="{FF2B5EF4-FFF2-40B4-BE49-F238E27FC236}">
                                <a16:creationId xmlns:a16="http://schemas.microsoft.com/office/drawing/2014/main" id="{08DF063F-05D7-6141-85C5-05B7B5672E79}"/>
                              </a:ext>
                            </a:extLst>
                          </p:cNvPr>
                          <p:cNvSpPr/>
                          <p:nvPr/>
                        </p:nvSpPr>
                        <p:spPr>
                          <a:xfrm>
                            <a:off x="3248635" y="1301476"/>
                            <a:ext cx="395538" cy="413511"/>
                          </a:xfrm>
                          <a:prstGeom prst="ellipse">
                            <a:avLst/>
                          </a:prstGeom>
                          <a:solidFill>
                            <a:srgbClr val="CB67F2"/>
                          </a:solidFill>
                          <a:ln w="12700" cmpd="sng">
                            <a:solidFill>
                              <a:srgbClr val="CB67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8" name="Oval 47">
                            <a:extLst>
                              <a:ext uri="{FF2B5EF4-FFF2-40B4-BE49-F238E27FC236}">
                                <a16:creationId xmlns:a16="http://schemas.microsoft.com/office/drawing/2014/main" id="{D540C08E-78E4-E543-AB52-C871DFCAF276}"/>
                              </a:ext>
                            </a:extLst>
                          </p:cNvPr>
                          <p:cNvSpPr/>
                          <p:nvPr/>
                        </p:nvSpPr>
                        <p:spPr>
                          <a:xfrm>
                            <a:off x="3341332" y="1441904"/>
                            <a:ext cx="243138" cy="261111"/>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grpSp>
                    <p:sp>
                      <p:nvSpPr>
                        <p:cNvPr id="34" name="Oval 33">
                          <a:extLst>
                            <a:ext uri="{FF2B5EF4-FFF2-40B4-BE49-F238E27FC236}">
                              <a16:creationId xmlns:a16="http://schemas.microsoft.com/office/drawing/2014/main" id="{CE5C75E4-B9AB-014F-8202-249A636D4758}"/>
                            </a:ext>
                          </a:extLst>
                        </p:cNvPr>
                        <p:cNvSpPr/>
                        <p:nvPr/>
                      </p:nvSpPr>
                      <p:spPr>
                        <a:xfrm>
                          <a:off x="6394314" y="4648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5" name="Oval 34">
                          <a:extLst>
                            <a:ext uri="{FF2B5EF4-FFF2-40B4-BE49-F238E27FC236}">
                              <a16:creationId xmlns:a16="http://schemas.microsoft.com/office/drawing/2014/main" id="{0889A3E1-0D68-B544-BA8D-FD3DF3BB6DA0}"/>
                            </a:ext>
                          </a:extLst>
                        </p:cNvPr>
                        <p:cNvSpPr/>
                        <p:nvPr/>
                      </p:nvSpPr>
                      <p:spPr>
                        <a:xfrm>
                          <a:off x="6507481" y="45720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6" name="Oval 35">
                          <a:extLst>
                            <a:ext uri="{FF2B5EF4-FFF2-40B4-BE49-F238E27FC236}">
                              <a16:creationId xmlns:a16="http://schemas.microsoft.com/office/drawing/2014/main" id="{2E2743C9-31BA-4746-8A0F-BA565CC35853}"/>
                            </a:ext>
                          </a:extLst>
                        </p:cNvPr>
                        <p:cNvSpPr/>
                        <p:nvPr/>
                      </p:nvSpPr>
                      <p:spPr>
                        <a:xfrm>
                          <a:off x="6400800" y="45262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7" name="Oval 36">
                          <a:extLst>
                            <a:ext uri="{FF2B5EF4-FFF2-40B4-BE49-F238E27FC236}">
                              <a16:creationId xmlns:a16="http://schemas.microsoft.com/office/drawing/2014/main" id="{EF3E4ED9-204F-174B-8BF2-A1327E91FC0D}"/>
                            </a:ext>
                          </a:extLst>
                        </p:cNvPr>
                        <p:cNvSpPr/>
                        <p:nvPr/>
                      </p:nvSpPr>
                      <p:spPr>
                        <a:xfrm>
                          <a:off x="64770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8" name="Oval 37">
                          <a:extLst>
                            <a:ext uri="{FF2B5EF4-FFF2-40B4-BE49-F238E27FC236}">
                              <a16:creationId xmlns:a16="http://schemas.microsoft.com/office/drawing/2014/main" id="{0B3F4593-1FC7-B045-BFA9-9AF99B39BB95}"/>
                            </a:ext>
                          </a:extLst>
                        </p:cNvPr>
                        <p:cNvSpPr/>
                        <p:nvPr/>
                      </p:nvSpPr>
                      <p:spPr>
                        <a:xfrm>
                          <a:off x="6629400" y="44500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9" name="Oval 38">
                          <a:extLst>
                            <a:ext uri="{FF2B5EF4-FFF2-40B4-BE49-F238E27FC236}">
                              <a16:creationId xmlns:a16="http://schemas.microsoft.com/office/drawing/2014/main" id="{3BAFE8A8-DD9E-1A42-A011-4AC6B61AF701}"/>
                            </a:ext>
                          </a:extLst>
                        </p:cNvPr>
                        <p:cNvSpPr/>
                        <p:nvPr/>
                      </p:nvSpPr>
                      <p:spPr>
                        <a:xfrm>
                          <a:off x="6583681" y="42976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0" name="Oval 39">
                          <a:extLst>
                            <a:ext uri="{FF2B5EF4-FFF2-40B4-BE49-F238E27FC236}">
                              <a16:creationId xmlns:a16="http://schemas.microsoft.com/office/drawing/2014/main" id="{93475618-3AFD-8848-BE4C-827BBFB4F9E3}"/>
                            </a:ext>
                          </a:extLst>
                        </p:cNvPr>
                        <p:cNvSpPr/>
                        <p:nvPr/>
                      </p:nvSpPr>
                      <p:spPr>
                        <a:xfrm>
                          <a:off x="67818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1" name="Oval 40">
                          <a:extLst>
                            <a:ext uri="{FF2B5EF4-FFF2-40B4-BE49-F238E27FC236}">
                              <a16:creationId xmlns:a16="http://schemas.microsoft.com/office/drawing/2014/main" id="{80B6F9D6-3303-CB48-8985-FECA6E19F8B5}"/>
                            </a:ext>
                          </a:extLst>
                        </p:cNvPr>
                        <p:cNvSpPr/>
                        <p:nvPr/>
                      </p:nvSpPr>
                      <p:spPr>
                        <a:xfrm>
                          <a:off x="6736081"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2" name="Oval 41">
                          <a:extLst>
                            <a:ext uri="{FF2B5EF4-FFF2-40B4-BE49-F238E27FC236}">
                              <a16:creationId xmlns:a16="http://schemas.microsoft.com/office/drawing/2014/main" id="{42EFE203-CB64-7E4A-9C7D-FA6A17511B2A}"/>
                            </a:ext>
                          </a:extLst>
                        </p:cNvPr>
                        <p:cNvSpPr/>
                        <p:nvPr/>
                      </p:nvSpPr>
                      <p:spPr>
                        <a:xfrm>
                          <a:off x="69342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3" name="Oval 42">
                          <a:extLst>
                            <a:ext uri="{FF2B5EF4-FFF2-40B4-BE49-F238E27FC236}">
                              <a16:creationId xmlns:a16="http://schemas.microsoft.com/office/drawing/2014/main" id="{D50AFADB-41B0-A748-8A2D-B490EBBB0E90}"/>
                            </a:ext>
                          </a:extLst>
                        </p:cNvPr>
                        <p:cNvSpPr/>
                        <p:nvPr/>
                      </p:nvSpPr>
                      <p:spPr>
                        <a:xfrm>
                          <a:off x="6934200"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4" name="Oval 43">
                          <a:extLst>
                            <a:ext uri="{FF2B5EF4-FFF2-40B4-BE49-F238E27FC236}">
                              <a16:creationId xmlns:a16="http://schemas.microsoft.com/office/drawing/2014/main" id="{4BAE5564-9C10-9F4B-9F65-10537A22AE9E}"/>
                            </a:ext>
                          </a:extLst>
                        </p:cNvPr>
                        <p:cNvSpPr/>
                        <p:nvPr/>
                      </p:nvSpPr>
                      <p:spPr>
                        <a:xfrm>
                          <a:off x="7040881" y="43434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5" name="Oval 44">
                          <a:extLst>
                            <a:ext uri="{FF2B5EF4-FFF2-40B4-BE49-F238E27FC236}">
                              <a16:creationId xmlns:a16="http://schemas.microsoft.com/office/drawing/2014/main" id="{7C83AFAD-6E6D-8242-A87D-B57D68A1149A}"/>
                            </a:ext>
                          </a:extLst>
                        </p:cNvPr>
                        <p:cNvSpPr/>
                        <p:nvPr/>
                      </p:nvSpPr>
                      <p:spPr>
                        <a:xfrm>
                          <a:off x="7117081" y="44958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6" name="Oval 45">
                          <a:extLst>
                            <a:ext uri="{FF2B5EF4-FFF2-40B4-BE49-F238E27FC236}">
                              <a16:creationId xmlns:a16="http://schemas.microsoft.com/office/drawing/2014/main" id="{B39EF9C9-E6FB-1143-BE5D-91D1D0FF0157}"/>
                            </a:ext>
                          </a:extLst>
                        </p:cNvPr>
                        <p:cNvSpPr/>
                        <p:nvPr/>
                      </p:nvSpPr>
                      <p:spPr>
                        <a:xfrm>
                          <a:off x="6431281" y="4800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sp>
                    <p:nvSpPr>
                      <p:cNvPr id="19" name="Oval 18">
                        <a:extLst>
                          <a:ext uri="{FF2B5EF4-FFF2-40B4-BE49-F238E27FC236}">
                            <a16:creationId xmlns:a16="http://schemas.microsoft.com/office/drawing/2014/main" id="{7233AD8F-51C4-0744-AC38-95CEF5D58678}"/>
                          </a:ext>
                        </a:extLst>
                      </p:cNvPr>
                      <p:cNvSpPr/>
                      <p:nvPr/>
                    </p:nvSpPr>
                    <p:spPr>
                      <a:xfrm>
                        <a:off x="6480490" y="392505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0" name="Oval 19">
                        <a:extLst>
                          <a:ext uri="{FF2B5EF4-FFF2-40B4-BE49-F238E27FC236}">
                            <a16:creationId xmlns:a16="http://schemas.microsoft.com/office/drawing/2014/main" id="{8823CB63-1170-F844-9CE4-4AD585D405C8}"/>
                          </a:ext>
                        </a:extLst>
                      </p:cNvPr>
                      <p:cNvSpPr/>
                      <p:nvPr/>
                    </p:nvSpPr>
                    <p:spPr>
                      <a:xfrm>
                        <a:off x="6360864" y="408488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1" name="Oval 20">
                        <a:extLst>
                          <a:ext uri="{FF2B5EF4-FFF2-40B4-BE49-F238E27FC236}">
                            <a16:creationId xmlns:a16="http://schemas.microsoft.com/office/drawing/2014/main" id="{083479F2-11A3-9C40-97CD-F5D6C9D56385}"/>
                          </a:ext>
                        </a:extLst>
                      </p:cNvPr>
                      <p:cNvSpPr/>
                      <p:nvPr/>
                    </p:nvSpPr>
                    <p:spPr>
                      <a:xfrm>
                        <a:off x="6346091" y="393303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2" name="Oval 21">
                        <a:extLst>
                          <a:ext uri="{FF2B5EF4-FFF2-40B4-BE49-F238E27FC236}">
                            <a16:creationId xmlns:a16="http://schemas.microsoft.com/office/drawing/2014/main" id="{094FEA28-1435-E649-9A96-7DD0517A2DF6}"/>
                          </a:ext>
                        </a:extLst>
                      </p:cNvPr>
                      <p:cNvSpPr/>
                      <p:nvPr/>
                    </p:nvSpPr>
                    <p:spPr>
                      <a:xfrm>
                        <a:off x="6266344" y="4414385"/>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3" name="Oval 22">
                        <a:extLst>
                          <a:ext uri="{FF2B5EF4-FFF2-40B4-BE49-F238E27FC236}">
                            <a16:creationId xmlns:a16="http://schemas.microsoft.com/office/drawing/2014/main" id="{D65C7770-4858-AC4C-BA5F-069B3BF0056A}"/>
                          </a:ext>
                        </a:extLst>
                      </p:cNvPr>
                      <p:cNvSpPr/>
                      <p:nvPr/>
                    </p:nvSpPr>
                    <p:spPr>
                      <a:xfrm>
                        <a:off x="6342544" y="452106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4" name="Oval 23">
                        <a:extLst>
                          <a:ext uri="{FF2B5EF4-FFF2-40B4-BE49-F238E27FC236}">
                            <a16:creationId xmlns:a16="http://schemas.microsoft.com/office/drawing/2014/main" id="{ADF656A4-F63A-C74F-9A8F-1EDCC031E1C5}"/>
                          </a:ext>
                        </a:extLst>
                      </p:cNvPr>
                      <p:cNvSpPr/>
                      <p:nvPr/>
                    </p:nvSpPr>
                    <p:spPr>
                      <a:xfrm>
                        <a:off x="6266343"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5" name="Oval 24">
                        <a:extLst>
                          <a:ext uri="{FF2B5EF4-FFF2-40B4-BE49-F238E27FC236}">
                            <a16:creationId xmlns:a16="http://schemas.microsoft.com/office/drawing/2014/main" id="{F2A3B790-401E-1A42-B3D9-295C5445B577}"/>
                          </a:ext>
                        </a:extLst>
                      </p:cNvPr>
                      <p:cNvSpPr/>
                      <p:nvPr/>
                    </p:nvSpPr>
                    <p:spPr>
                      <a:xfrm>
                        <a:off x="6342545" y="429246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6" name="Oval 25">
                        <a:extLst>
                          <a:ext uri="{FF2B5EF4-FFF2-40B4-BE49-F238E27FC236}">
                            <a16:creationId xmlns:a16="http://schemas.microsoft.com/office/drawing/2014/main" id="{8088A264-F028-7944-83CD-414050DD9EF5}"/>
                          </a:ext>
                        </a:extLst>
                      </p:cNvPr>
                      <p:cNvSpPr/>
                      <p:nvPr/>
                    </p:nvSpPr>
                    <p:spPr>
                      <a:xfrm>
                        <a:off x="6418743" y="44143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7" name="Oval 26">
                        <a:extLst>
                          <a:ext uri="{FF2B5EF4-FFF2-40B4-BE49-F238E27FC236}">
                            <a16:creationId xmlns:a16="http://schemas.microsoft.com/office/drawing/2014/main" id="{CC220283-0237-C041-AD77-DDD559266FC5}"/>
                          </a:ext>
                        </a:extLst>
                      </p:cNvPr>
                      <p:cNvSpPr/>
                      <p:nvPr/>
                    </p:nvSpPr>
                    <p:spPr>
                      <a:xfrm>
                        <a:off x="6511535" y="407410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8" name="Oval 27">
                        <a:extLst>
                          <a:ext uri="{FF2B5EF4-FFF2-40B4-BE49-F238E27FC236}">
                            <a16:creationId xmlns:a16="http://schemas.microsoft.com/office/drawing/2014/main" id="{75ADEE5C-9B4F-7747-B295-1313C6E2AE59}"/>
                          </a:ext>
                        </a:extLst>
                      </p:cNvPr>
                      <p:cNvSpPr/>
                      <p:nvPr/>
                    </p:nvSpPr>
                    <p:spPr>
                      <a:xfrm>
                        <a:off x="6190145" y="429246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29" name="Oval 28">
                        <a:extLst>
                          <a:ext uri="{FF2B5EF4-FFF2-40B4-BE49-F238E27FC236}">
                            <a16:creationId xmlns:a16="http://schemas.microsoft.com/office/drawing/2014/main" id="{82EA83F7-C5FC-EB44-B949-C4EA6E74AE54}"/>
                          </a:ext>
                        </a:extLst>
                      </p:cNvPr>
                      <p:cNvSpPr/>
                      <p:nvPr/>
                    </p:nvSpPr>
                    <p:spPr>
                      <a:xfrm>
                        <a:off x="6449226"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0" name="Oval 29">
                        <a:extLst>
                          <a:ext uri="{FF2B5EF4-FFF2-40B4-BE49-F238E27FC236}">
                            <a16:creationId xmlns:a16="http://schemas.microsoft.com/office/drawing/2014/main" id="{81CDB1D0-2364-D148-AF48-3EE114EFC24B}"/>
                          </a:ext>
                        </a:extLst>
                      </p:cNvPr>
                      <p:cNvSpPr/>
                      <p:nvPr/>
                    </p:nvSpPr>
                    <p:spPr>
                      <a:xfrm>
                        <a:off x="6525426" y="429246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1" name="Oval 30">
                        <a:extLst>
                          <a:ext uri="{FF2B5EF4-FFF2-40B4-BE49-F238E27FC236}">
                            <a16:creationId xmlns:a16="http://schemas.microsoft.com/office/drawing/2014/main" id="{90ECF742-1977-5A48-BD0B-F0F912E221C7}"/>
                          </a:ext>
                        </a:extLst>
                      </p:cNvPr>
                      <p:cNvSpPr/>
                      <p:nvPr/>
                    </p:nvSpPr>
                    <p:spPr>
                      <a:xfrm>
                        <a:off x="6601627"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32" name="Oval 31">
                        <a:extLst>
                          <a:ext uri="{FF2B5EF4-FFF2-40B4-BE49-F238E27FC236}">
                            <a16:creationId xmlns:a16="http://schemas.microsoft.com/office/drawing/2014/main" id="{C0B4C724-BF40-5149-BACC-ED74B4A44334}"/>
                          </a:ext>
                        </a:extLst>
                      </p:cNvPr>
                      <p:cNvSpPr/>
                      <p:nvPr/>
                    </p:nvSpPr>
                    <p:spPr>
                      <a:xfrm>
                        <a:off x="6608142" y="399419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grpSp>
                <p:sp>
                  <p:nvSpPr>
                    <p:cNvPr id="17" name="Block Arc 16">
                      <a:extLst>
                        <a:ext uri="{FF2B5EF4-FFF2-40B4-BE49-F238E27FC236}">
                          <a16:creationId xmlns:a16="http://schemas.microsoft.com/office/drawing/2014/main" id="{EB49F89A-CD87-4441-8425-764B9853D6CB}"/>
                        </a:ext>
                      </a:extLst>
                    </p:cNvPr>
                    <p:cNvSpPr/>
                    <p:nvPr/>
                  </p:nvSpPr>
                  <p:spPr>
                    <a:xfrm rot="20476913">
                      <a:off x="3990062" y="2927158"/>
                      <a:ext cx="221888" cy="474664"/>
                    </a:xfrm>
                    <a:prstGeom prst="blockArc">
                      <a:avLst>
                        <a:gd name="adj1" fmla="val 10800000"/>
                        <a:gd name="adj2" fmla="val 436157"/>
                        <a:gd name="adj3" fmla="val 9581"/>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chemeClr val="tx1"/>
                        </a:solidFill>
                      </a:endParaRPr>
                    </a:p>
                  </p:txBody>
                </p:sp>
              </p:grpSp>
              <p:pic>
                <p:nvPicPr>
                  <p:cNvPr id="15" name="Picture 14">
                    <a:extLst>
                      <a:ext uri="{FF2B5EF4-FFF2-40B4-BE49-F238E27FC236}">
                        <a16:creationId xmlns:a16="http://schemas.microsoft.com/office/drawing/2014/main" id="{685D9918-EE4E-F945-AB82-06F60772364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6127" l="481" r="100000">
                                <a14:foregroundMark x1="1442" y1="14437" x2="28846" y2="40845"/>
                                <a14:foregroundMark x1="28365" y1="95775" x2="70673" y2="96127"/>
                                <a14:foregroundMark x1="68269" y1="94366" x2="69231" y2="39789"/>
                                <a14:foregroundMark x1="97115" y1="14085" x2="81731" y2="0"/>
                                <a14:foregroundMark x1="72115" y1="704" x2="50481" y2="20775"/>
                                <a14:foregroundMark x1="12981" y1="1056" x2="481" y2="9859"/>
                                <a14:backgroundMark x1="28365" y1="39789" x2="28846" y2="95775"/>
                                <a14:backgroundMark x1="69712" y1="40493" x2="96635" y2="14085"/>
                                <a14:backgroundMark x1="49519" y1="20775" x2="22115" y2="0"/>
                              </a14:backgroundRemoval>
                            </a14:imgEffect>
                          </a14:imgLayer>
                        </a14:imgProps>
                      </a:ext>
                      <a:ext uri="{28A0092B-C50C-407E-A947-70E740481C1C}">
                        <a14:useLocalDpi xmlns:a14="http://schemas.microsoft.com/office/drawing/2010/main"/>
                      </a:ext>
                    </a:extLst>
                  </a:blip>
                  <a:stretch>
                    <a:fillRect/>
                  </a:stretch>
                </p:blipFill>
                <p:spPr>
                  <a:xfrm rot="20749738">
                    <a:off x="3949464" y="2857968"/>
                    <a:ext cx="270502" cy="369338"/>
                  </a:xfrm>
                  <a:prstGeom prst="rect">
                    <a:avLst/>
                  </a:prstGeom>
                  <a:scene3d>
                    <a:camera prst="orthographicFront">
                      <a:rot lat="0" lon="0" rev="11880000"/>
                    </a:camera>
                    <a:lightRig rig="threePt" dir="t"/>
                  </a:scene3d>
                </p:spPr>
              </p:pic>
            </p:grpSp>
          </p:grpSp>
          <p:sp>
            <p:nvSpPr>
              <p:cNvPr id="9" name="TextBox 8">
                <a:extLst>
                  <a:ext uri="{FF2B5EF4-FFF2-40B4-BE49-F238E27FC236}">
                    <a16:creationId xmlns:a16="http://schemas.microsoft.com/office/drawing/2014/main" id="{B1D66E7F-6F6A-A844-9D12-1D987B2ACBDE}"/>
                  </a:ext>
                </a:extLst>
              </p:cNvPr>
              <p:cNvSpPr txBox="1"/>
              <p:nvPr/>
            </p:nvSpPr>
            <p:spPr>
              <a:xfrm>
                <a:off x="665328" y="965507"/>
                <a:ext cx="1861449" cy="800561"/>
              </a:xfrm>
              <a:prstGeom prst="rect">
                <a:avLst/>
              </a:prstGeom>
              <a:noFill/>
            </p:spPr>
            <p:txBody>
              <a:bodyPr wrap="none" rtlCol="0">
                <a:spAutoFit/>
              </a:bodyPr>
              <a:lstStyle/>
              <a:p>
                <a:pPr algn="ctr"/>
                <a:r>
                  <a:rPr lang="en-US" sz="1651" b="1" dirty="0">
                    <a:latin typeface="Gill Sans MT" panose="020B0502020104020203" pitchFamily="34" charset="77"/>
                    <a:cs typeface="Calibri Light" panose="020F0302020204030204" pitchFamily="34" charset="0"/>
                  </a:rPr>
                  <a:t>Therapeutic</a:t>
                </a:r>
              </a:p>
              <a:p>
                <a:pPr algn="ctr"/>
                <a:r>
                  <a:rPr lang="en-US" sz="1651" b="1" dirty="0">
                    <a:latin typeface="Gill Sans MT" panose="020B0502020104020203" pitchFamily="34" charset="77"/>
                    <a:cs typeface="Calibri Light" panose="020F0302020204030204" pitchFamily="34" charset="0"/>
                  </a:rPr>
                  <a:t>Vaccines</a:t>
                </a:r>
              </a:p>
            </p:txBody>
          </p:sp>
          <p:sp>
            <p:nvSpPr>
              <p:cNvPr id="10" name="TextBox 9">
                <a:extLst>
                  <a:ext uri="{FF2B5EF4-FFF2-40B4-BE49-F238E27FC236}">
                    <a16:creationId xmlns:a16="http://schemas.microsoft.com/office/drawing/2014/main" id="{270B8D40-C2F5-9A4B-991D-71166ACFA934}"/>
                  </a:ext>
                </a:extLst>
              </p:cNvPr>
              <p:cNvSpPr txBox="1"/>
              <p:nvPr/>
            </p:nvSpPr>
            <p:spPr>
              <a:xfrm>
                <a:off x="84334" y="1582871"/>
                <a:ext cx="1113738" cy="615553"/>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HIV+ </a:t>
                </a:r>
              </a:p>
              <a:p>
                <a:r>
                  <a:rPr lang="en-US" sz="1200" dirty="0">
                    <a:latin typeface="Calibri Light" panose="020F0302020204030204" pitchFamily="34" charset="0"/>
                    <a:cs typeface="Calibri Light" panose="020F0302020204030204" pitchFamily="34" charset="0"/>
                  </a:rPr>
                  <a:t>cells</a:t>
                </a:r>
              </a:p>
            </p:txBody>
          </p:sp>
        </p:grpSp>
      </p:grpSp>
      <p:grpSp>
        <p:nvGrpSpPr>
          <p:cNvPr id="60" name="Group 59">
            <a:extLst>
              <a:ext uri="{FF2B5EF4-FFF2-40B4-BE49-F238E27FC236}">
                <a16:creationId xmlns:a16="http://schemas.microsoft.com/office/drawing/2014/main" id="{7B3BFA0A-C0EB-7D42-B5E4-86A0429AB673}"/>
              </a:ext>
            </a:extLst>
          </p:cNvPr>
          <p:cNvGrpSpPr/>
          <p:nvPr/>
        </p:nvGrpSpPr>
        <p:grpSpPr>
          <a:xfrm>
            <a:off x="4432525" y="2985533"/>
            <a:ext cx="2429449" cy="3032249"/>
            <a:chOff x="3149041" y="1404452"/>
            <a:chExt cx="3239267" cy="4042999"/>
          </a:xfrm>
        </p:grpSpPr>
        <p:grpSp>
          <p:nvGrpSpPr>
            <p:cNvPr id="61" name="Group 60">
              <a:extLst>
                <a:ext uri="{FF2B5EF4-FFF2-40B4-BE49-F238E27FC236}">
                  <a16:creationId xmlns:a16="http://schemas.microsoft.com/office/drawing/2014/main" id="{4F1CD84D-1CCB-5D44-957A-EA4F9FCFA5DC}"/>
                </a:ext>
              </a:extLst>
            </p:cNvPr>
            <p:cNvGrpSpPr/>
            <p:nvPr/>
          </p:nvGrpSpPr>
          <p:grpSpPr>
            <a:xfrm>
              <a:off x="3149041" y="1404452"/>
              <a:ext cx="3239267" cy="4042999"/>
              <a:chOff x="3256290" y="1175662"/>
              <a:chExt cx="3239267" cy="4042999"/>
            </a:xfrm>
          </p:grpSpPr>
          <p:sp>
            <p:nvSpPr>
              <p:cNvPr id="63" name="Oval 62">
                <a:extLst>
                  <a:ext uri="{FF2B5EF4-FFF2-40B4-BE49-F238E27FC236}">
                    <a16:creationId xmlns:a16="http://schemas.microsoft.com/office/drawing/2014/main" id="{6C8A354C-3D04-C041-AB9D-97C3A97C2A4B}"/>
                  </a:ext>
                </a:extLst>
              </p:cNvPr>
              <p:cNvSpPr/>
              <p:nvPr/>
            </p:nvSpPr>
            <p:spPr>
              <a:xfrm rot="21158490">
                <a:off x="4393952" y="2140175"/>
                <a:ext cx="923406" cy="933510"/>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64" name="Oval 63">
                <a:extLst>
                  <a:ext uri="{FF2B5EF4-FFF2-40B4-BE49-F238E27FC236}">
                    <a16:creationId xmlns:a16="http://schemas.microsoft.com/office/drawing/2014/main" id="{6967B23D-7FA9-C547-BCA5-A13639378484}"/>
                  </a:ext>
                </a:extLst>
              </p:cNvPr>
              <p:cNvSpPr/>
              <p:nvPr/>
            </p:nvSpPr>
            <p:spPr>
              <a:xfrm rot="21158490">
                <a:off x="4607817" y="2399304"/>
                <a:ext cx="567620" cy="589464"/>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pic>
            <p:nvPicPr>
              <p:cNvPr id="65" name="Picture 64" descr="Screen Shot 2017-05-17 at 2.10.01 PM.png">
                <a:extLst>
                  <a:ext uri="{FF2B5EF4-FFF2-40B4-BE49-F238E27FC236}">
                    <a16:creationId xmlns:a16="http://schemas.microsoft.com/office/drawing/2014/main" id="{6D5EB469-9869-7D46-A5A0-FFAD799C00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200466" flipH="1" flipV="1">
                <a:off x="4762886" y="3134975"/>
                <a:ext cx="425941" cy="403766"/>
              </a:xfrm>
              <a:prstGeom prst="rect">
                <a:avLst/>
              </a:prstGeom>
            </p:spPr>
          </p:pic>
          <p:pic>
            <p:nvPicPr>
              <p:cNvPr id="66" name="Picture 65">
                <a:extLst>
                  <a:ext uri="{FF2B5EF4-FFF2-40B4-BE49-F238E27FC236}">
                    <a16:creationId xmlns:a16="http://schemas.microsoft.com/office/drawing/2014/main" id="{C8CA4CEE-87E7-164B-83FC-A4C4F543FE80}"/>
                  </a:ext>
                </a:extLst>
              </p:cNvPr>
              <p:cNvPicPr>
                <a:picLocks noChangeAspect="1"/>
              </p:cNvPicPr>
              <p:nvPr/>
            </p:nvPicPr>
            <p:blipFill>
              <a:blip r:embed="rId8" cstate="email">
                <a:duotone>
                  <a:schemeClr val="accent4">
                    <a:shade val="45000"/>
                    <a:satMod val="135000"/>
                  </a:schemeClr>
                  <a:prstClr val="white"/>
                </a:duotone>
                <a:extLst>
                  <a:ext uri="{BEBA8EAE-BF5A-486C-A8C5-ECC9F3942E4B}">
                    <a14:imgProps xmlns:a14="http://schemas.microsoft.com/office/drawing/2010/main">
                      <a14:imgLayer r:embed="rId9">
                        <a14:imgEffect>
                          <a14:backgroundRemoval t="0" b="96127" l="481" r="100000">
                            <a14:foregroundMark x1="1442" y1="14437" x2="28846" y2="40845"/>
                            <a14:foregroundMark x1="28365" y1="95775" x2="70673" y2="96127"/>
                            <a14:foregroundMark x1="68269" y1="94366" x2="69231" y2="39789"/>
                            <a14:foregroundMark x1="97115" y1="14085" x2="81731" y2="0"/>
                            <a14:foregroundMark x1="72115" y1="704" x2="50481" y2="20775"/>
                            <a14:foregroundMark x1="12981" y1="1056" x2="481" y2="9859"/>
                            <a14:backgroundMark x1="28365" y1="39789" x2="28846" y2="95775"/>
                            <a14:backgroundMark x1="69712" y1="40493" x2="96635" y2="14085"/>
                            <a14:backgroundMark x1="49519" y1="20775" x2="22115" y2="0"/>
                          </a14:backgroundRemoval>
                        </a14:imgEffect>
                      </a14:imgLayer>
                    </a14:imgProps>
                  </a:ext>
                  <a:ext uri="{28A0092B-C50C-407E-A947-70E740481C1C}">
                    <a14:useLocalDpi xmlns:a14="http://schemas.microsoft.com/office/drawing/2010/main"/>
                  </a:ext>
                </a:extLst>
              </a:blip>
              <a:stretch>
                <a:fillRect/>
              </a:stretch>
            </p:blipFill>
            <p:spPr>
              <a:xfrm rot="9769030">
                <a:off x="4990279" y="3531461"/>
                <a:ext cx="441146" cy="484805"/>
              </a:xfrm>
              <a:prstGeom prst="rect">
                <a:avLst/>
              </a:prstGeom>
              <a:ln>
                <a:noFill/>
              </a:ln>
              <a:scene3d>
                <a:camera prst="orthographicFront">
                  <a:rot lat="0" lon="0" rev="11880000"/>
                </a:camera>
                <a:lightRig rig="threePt" dir="t"/>
              </a:scene3d>
            </p:spPr>
          </p:pic>
          <p:sp>
            <p:nvSpPr>
              <p:cNvPr id="67" name="TextBox 66">
                <a:extLst>
                  <a:ext uri="{FF2B5EF4-FFF2-40B4-BE49-F238E27FC236}">
                    <a16:creationId xmlns:a16="http://schemas.microsoft.com/office/drawing/2014/main" id="{A74BE75E-C474-F14D-A630-BDE5866F756B}"/>
                  </a:ext>
                </a:extLst>
              </p:cNvPr>
              <p:cNvSpPr txBox="1"/>
              <p:nvPr/>
            </p:nvSpPr>
            <p:spPr>
              <a:xfrm>
                <a:off x="3479859" y="4264041"/>
                <a:ext cx="3015698" cy="954620"/>
              </a:xfrm>
              <a:prstGeom prst="rect">
                <a:avLst/>
              </a:prstGeom>
              <a:noFill/>
            </p:spPr>
            <p:txBody>
              <a:bodyPr wrap="none" rtlCol="0">
                <a:spAutoFit/>
              </a:bodyPr>
              <a:lstStyle/>
              <a:p>
                <a:pPr marL="214308" indent="-214308">
                  <a:buFontTx/>
                  <a:buChar char="-"/>
                </a:pPr>
                <a:r>
                  <a:rPr lang="en-US" sz="1351" dirty="0">
                    <a:latin typeface="Calibri Light" panose="020F0302020204030204" pitchFamily="34" charset="0"/>
                    <a:cs typeface="Calibri Light" panose="020F0302020204030204" pitchFamily="34" charset="0"/>
                  </a:rPr>
                  <a:t>In people with cancer/HIV</a:t>
                </a:r>
                <a:r>
                  <a:rPr lang="en-US" sz="1351" baseline="30000" dirty="0">
                    <a:latin typeface="Calibri Light" panose="020F0302020204030204" pitchFamily="34" charset="0"/>
                    <a:cs typeface="Calibri Light" panose="020F0302020204030204" pitchFamily="34" charset="0"/>
                  </a:rPr>
                  <a:t>5</a:t>
                </a:r>
                <a:endParaRPr lang="en-US" sz="1351" dirty="0">
                  <a:latin typeface="Calibri Light" panose="020F0302020204030204" pitchFamily="34" charset="0"/>
                  <a:cs typeface="Calibri Light" panose="020F0302020204030204" pitchFamily="34" charset="0"/>
                </a:endParaRPr>
              </a:p>
              <a:p>
                <a:pPr marL="214308" indent="-214308">
                  <a:buFontTx/>
                  <a:buChar char="-"/>
                </a:pPr>
                <a:r>
                  <a:rPr lang="en-US" sz="1351" dirty="0">
                    <a:latin typeface="Calibri Light" panose="020F0302020204030204" pitchFamily="34" charset="0"/>
                    <a:cs typeface="Calibri Light" panose="020F0302020204030204" pitchFamily="34" charset="0"/>
                  </a:rPr>
                  <a:t>Anti-PD1 or PDL1</a:t>
                </a:r>
              </a:p>
              <a:p>
                <a:pPr marL="214308" indent="-214308">
                  <a:buFontTx/>
                  <a:buChar char="-"/>
                </a:pPr>
                <a:r>
                  <a:rPr lang="en-US" sz="1351" dirty="0">
                    <a:latin typeface="Calibri Light" panose="020F0302020204030204" pitchFamily="34" charset="0"/>
                    <a:cs typeface="Calibri Light" panose="020F0302020204030204" pitchFamily="34" charset="0"/>
                  </a:rPr>
                  <a:t>Anti-CTLA-4</a:t>
                </a:r>
              </a:p>
            </p:txBody>
          </p:sp>
          <p:sp>
            <p:nvSpPr>
              <p:cNvPr id="68" name="TextBox 67">
                <a:extLst>
                  <a:ext uri="{FF2B5EF4-FFF2-40B4-BE49-F238E27FC236}">
                    <a16:creationId xmlns:a16="http://schemas.microsoft.com/office/drawing/2014/main" id="{235608FB-55D4-8541-A62E-09FB9DDE3B4E}"/>
                  </a:ext>
                </a:extLst>
              </p:cNvPr>
              <p:cNvSpPr txBox="1"/>
              <p:nvPr/>
            </p:nvSpPr>
            <p:spPr>
              <a:xfrm>
                <a:off x="3256290" y="1175662"/>
                <a:ext cx="2968593" cy="800561"/>
              </a:xfrm>
              <a:prstGeom prst="rect">
                <a:avLst/>
              </a:prstGeom>
              <a:noFill/>
            </p:spPr>
            <p:txBody>
              <a:bodyPr wrap="none" rtlCol="0">
                <a:spAutoFit/>
              </a:bodyPr>
              <a:lstStyle/>
              <a:p>
                <a:pPr algn="ctr"/>
                <a:r>
                  <a:rPr lang="en-US" sz="1651" b="1" dirty="0">
                    <a:latin typeface="Gill Sans MT" panose="020B0502020104020203" pitchFamily="34" charset="77"/>
                    <a:cs typeface="Calibri Light" panose="020F0302020204030204" pitchFamily="34" charset="0"/>
                  </a:rPr>
                  <a:t>Immune Checkpoint</a:t>
                </a:r>
              </a:p>
              <a:p>
                <a:pPr algn="ctr"/>
                <a:r>
                  <a:rPr lang="en-US" sz="1651" b="1" dirty="0">
                    <a:latin typeface="Gill Sans MT" panose="020B0502020104020203" pitchFamily="34" charset="77"/>
                    <a:cs typeface="Calibri Light" panose="020F0302020204030204" pitchFamily="34" charset="0"/>
                  </a:rPr>
                  <a:t> Blockers</a:t>
                </a:r>
              </a:p>
            </p:txBody>
          </p:sp>
        </p:grpSp>
        <p:sp>
          <p:nvSpPr>
            <p:cNvPr id="62" name="TextBox 61">
              <a:extLst>
                <a:ext uri="{FF2B5EF4-FFF2-40B4-BE49-F238E27FC236}">
                  <a16:creationId xmlns:a16="http://schemas.microsoft.com/office/drawing/2014/main" id="{A37E1B37-043C-BC44-8CDA-C427C8200502}"/>
                </a:ext>
              </a:extLst>
            </p:cNvPr>
            <p:cNvSpPr txBox="1"/>
            <p:nvPr/>
          </p:nvSpPr>
          <p:spPr>
            <a:xfrm>
              <a:off x="5094086" y="3260703"/>
              <a:ext cx="712162" cy="369332"/>
            </a:xfrm>
            <a:prstGeom prst="rect">
              <a:avLst/>
            </a:prstGeom>
            <a:noFill/>
          </p:spPr>
          <p:txBody>
            <a:bodyPr wrap="none" rtlCol="0">
              <a:spAutoFit/>
            </a:bodyPr>
            <a:lstStyle/>
            <a:p>
              <a:r>
                <a:rPr lang="en-US" sz="1200" dirty="0">
                  <a:solidFill>
                    <a:srgbClr val="000000"/>
                  </a:solidFill>
                  <a:latin typeface="+mj-lt"/>
                </a:rPr>
                <a:t>PD-1</a:t>
              </a:r>
            </a:p>
          </p:txBody>
        </p:sp>
      </p:grpSp>
      <p:sp>
        <p:nvSpPr>
          <p:cNvPr id="69" name="TextBox 68">
            <a:extLst>
              <a:ext uri="{FF2B5EF4-FFF2-40B4-BE49-F238E27FC236}">
                <a16:creationId xmlns:a16="http://schemas.microsoft.com/office/drawing/2014/main" id="{A79A43A2-3AA4-2B47-B6CD-078016549FAC}"/>
              </a:ext>
            </a:extLst>
          </p:cNvPr>
          <p:cNvSpPr txBox="1"/>
          <p:nvPr/>
        </p:nvSpPr>
        <p:spPr>
          <a:xfrm>
            <a:off x="3131535" y="6033937"/>
            <a:ext cx="8225330" cy="538609"/>
          </a:xfrm>
          <a:prstGeom prst="rect">
            <a:avLst/>
          </a:prstGeom>
          <a:solidFill>
            <a:schemeClr val="bg1"/>
          </a:solidFill>
        </p:spPr>
        <p:txBody>
          <a:bodyPr wrap="non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hlinkClick r:id="rId10">
                  <a:extLst>
                    <a:ext uri="{A12FA001-AC4F-418D-AE19-62706E023703}">
                      <ahyp:hlinkClr xmlns:ahyp="http://schemas.microsoft.com/office/drawing/2018/hyperlinkcolor" val="tx"/>
                    </a:ext>
                  </a:extLst>
                </a:hlinkClick>
              </a:rPr>
              <a:t>www.treatmentactiongroup.org</a:t>
            </a:r>
            <a:r>
              <a:rPr lang="en-US" sz="1000" b="1" dirty="0">
                <a:solidFill>
                  <a:schemeClr val="bg1">
                    <a:lumMod val="65000"/>
                  </a:schemeClr>
                </a:solidFill>
                <a:latin typeface="Gill Sans MT" panose="020B0502020104020203" pitchFamily="34" charset="77"/>
                <a:cs typeface="Calibri Light" panose="020F0302020204030204" pitchFamily="34" charset="0"/>
              </a:rPr>
              <a:t>; </a:t>
            </a:r>
            <a:r>
              <a:rPr lang="en-US" sz="1000" b="1" dirty="0">
                <a:solidFill>
                  <a:schemeClr val="bg1">
                    <a:lumMod val="65000"/>
                  </a:schemeClr>
                </a:solidFill>
                <a:latin typeface="Gill Sans MT" panose="020B0502020104020203" pitchFamily="34" charset="77"/>
                <a:cs typeface="Calibri Light" panose="020F0302020204030204" pitchFamily="34" charset="0"/>
                <a:hlinkClick r:id="rId11">
                  <a:extLst>
                    <a:ext uri="{A12FA001-AC4F-418D-AE19-62706E023703}">
                      <ahyp:hlinkClr xmlns:ahyp="http://schemas.microsoft.com/office/drawing/2018/hyperlinkcolor" val="tx"/>
                    </a:ext>
                  </a:extLst>
                </a:hlinkClick>
              </a:rPr>
              <a:t>www.clinicaltrials.gov</a:t>
            </a:r>
            <a:r>
              <a:rPr lang="en-US" sz="1000" b="1" dirty="0">
                <a:solidFill>
                  <a:schemeClr val="bg1">
                    <a:lumMod val="65000"/>
                  </a:schemeClr>
                </a:solidFill>
                <a:latin typeface="Gill Sans MT" panose="020B0502020104020203" pitchFamily="34" charset="77"/>
                <a:cs typeface="Calibri Light" panose="020F0302020204030204" pitchFamily="34" charset="0"/>
              </a:rPr>
              <a:t> :</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1</a:t>
            </a:r>
            <a:r>
              <a:rPr lang="en-US" sz="1000" b="1" dirty="0">
                <a:solidFill>
                  <a:schemeClr val="bg1">
                    <a:lumMod val="65000"/>
                  </a:schemeClr>
                </a:solidFill>
                <a:latin typeface="Gill Sans MT" panose="020B0502020104020203" pitchFamily="34" charset="77"/>
                <a:cs typeface="Calibri Light" panose="020F0302020204030204" pitchFamily="34" charset="0"/>
              </a:rPr>
              <a:t>NCT02336074; </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2</a:t>
            </a:r>
            <a:r>
              <a:rPr lang="en-US" sz="1000" b="1" dirty="0">
                <a:solidFill>
                  <a:schemeClr val="bg1">
                    <a:lumMod val="65000"/>
                  </a:schemeClr>
                </a:solidFill>
                <a:latin typeface="Gill Sans MT" panose="020B0502020104020203" pitchFamily="34" charset="77"/>
                <a:cs typeface="Calibri Light" panose="020F0302020204030204" pitchFamily="34" charset="0"/>
              </a:rPr>
              <a:t>NCT02919306/</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3</a:t>
            </a:r>
            <a:r>
              <a:rPr lang="en-US" sz="1000" b="1" dirty="0">
                <a:solidFill>
                  <a:schemeClr val="bg1">
                    <a:lumMod val="65000"/>
                  </a:schemeClr>
                </a:solidFill>
                <a:latin typeface="Gill Sans MT" panose="020B0502020104020203" pitchFamily="34" charset="77"/>
                <a:cs typeface="Calibri Light" panose="020F0302020204030204" pitchFamily="34" charset="0"/>
              </a:rPr>
              <a:t>NCT02972450;</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4</a:t>
            </a:r>
            <a:r>
              <a:rPr lang="en-US" sz="1000" b="1" dirty="0">
                <a:solidFill>
                  <a:schemeClr val="bg1">
                    <a:lumMod val="65000"/>
                  </a:schemeClr>
                </a:solidFill>
                <a:latin typeface="Gill Sans MT" panose="020B0502020104020203" pitchFamily="34" charset="77"/>
                <a:cs typeface="Calibri Light" panose="020F0302020204030204" pitchFamily="34" charset="0"/>
              </a:rPr>
              <a:t>NCT02707900/NCT02767193</a:t>
            </a:r>
          </a:p>
          <a:p>
            <a:pPr algn="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5</a:t>
            </a:r>
            <a:r>
              <a:rPr lang="en-US" sz="1000" b="1" dirty="0">
                <a:solidFill>
                  <a:schemeClr val="bg1">
                    <a:lumMod val="65000"/>
                  </a:schemeClr>
                </a:solidFill>
                <a:latin typeface="Gill Sans MT" panose="020B0502020104020203" pitchFamily="34" charset="77"/>
                <a:cs typeface="Calibri Light" panose="020F0302020204030204" pitchFamily="34" charset="0"/>
              </a:rPr>
              <a:t>NCT02408861/NCT02595866; </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6</a:t>
            </a:r>
            <a:r>
              <a:rPr lang="en-US" sz="1000" b="1" dirty="0">
                <a:solidFill>
                  <a:schemeClr val="bg1">
                    <a:lumMod val="65000"/>
                  </a:schemeClr>
                </a:solidFill>
                <a:latin typeface="Gill Sans MT" panose="020B0502020104020203" pitchFamily="34" charset="77"/>
                <a:cs typeface="Calibri Light" panose="020F0302020204030204" pitchFamily="34" charset="0"/>
              </a:rPr>
              <a:t>NCT02191098; </a:t>
            </a:r>
            <a:r>
              <a:rPr lang="en-US" sz="1000" b="1" baseline="30000" dirty="0">
                <a:solidFill>
                  <a:schemeClr val="bg1">
                    <a:lumMod val="65000"/>
                  </a:schemeClr>
                </a:solidFill>
                <a:latin typeface="Gill Sans MT" panose="020B0502020104020203" pitchFamily="34" charset="77"/>
                <a:cs typeface="Calibri Light" panose="020F0302020204030204" pitchFamily="34" charset="0"/>
              </a:rPr>
              <a:t>7</a:t>
            </a:r>
            <a:r>
              <a:rPr lang="en-US" sz="1000" b="1" dirty="0">
                <a:solidFill>
                  <a:schemeClr val="bg1">
                    <a:lumMod val="65000"/>
                  </a:schemeClr>
                </a:solidFill>
                <a:latin typeface="Gill Sans MT" panose="020B0502020104020203" pitchFamily="34" charset="77"/>
                <a:cs typeface="Calibri Light" panose="020F0302020204030204" pitchFamily="34" charset="0"/>
              </a:rPr>
              <a:t>NCT02440789/NCT02990312</a:t>
            </a:r>
          </a:p>
          <a:p>
            <a:pPr algn="r"/>
            <a:r>
              <a:rPr lang="en-US" sz="900" b="1" i="1" dirty="0"/>
              <a:t>  </a:t>
            </a:r>
          </a:p>
        </p:txBody>
      </p:sp>
      <p:grpSp>
        <p:nvGrpSpPr>
          <p:cNvPr id="70" name="Group 69">
            <a:extLst>
              <a:ext uri="{FF2B5EF4-FFF2-40B4-BE49-F238E27FC236}">
                <a16:creationId xmlns:a16="http://schemas.microsoft.com/office/drawing/2014/main" id="{5506CD60-76CA-E544-9B4D-1DB57E5A1684}"/>
              </a:ext>
            </a:extLst>
          </p:cNvPr>
          <p:cNvGrpSpPr/>
          <p:nvPr/>
        </p:nvGrpSpPr>
        <p:grpSpPr>
          <a:xfrm>
            <a:off x="7244200" y="2383273"/>
            <a:ext cx="2242294" cy="1940342"/>
            <a:chOff x="6355923" y="1444827"/>
            <a:chExt cx="2151633" cy="2587121"/>
          </a:xfrm>
        </p:grpSpPr>
        <p:sp>
          <p:nvSpPr>
            <p:cNvPr id="71" name="TextBox 70">
              <a:extLst>
                <a:ext uri="{FF2B5EF4-FFF2-40B4-BE49-F238E27FC236}">
                  <a16:creationId xmlns:a16="http://schemas.microsoft.com/office/drawing/2014/main" id="{AD02AB93-283B-5A45-B89D-E8286DBEC05F}"/>
                </a:ext>
              </a:extLst>
            </p:cNvPr>
            <p:cNvSpPr txBox="1"/>
            <p:nvPr/>
          </p:nvSpPr>
          <p:spPr>
            <a:xfrm>
              <a:off x="6756848" y="1444827"/>
              <a:ext cx="1750708" cy="461836"/>
            </a:xfrm>
            <a:prstGeom prst="rect">
              <a:avLst/>
            </a:prstGeom>
            <a:noFill/>
          </p:spPr>
          <p:txBody>
            <a:bodyPr wrap="none" rtlCol="0">
              <a:spAutoFit/>
            </a:bodyPr>
            <a:lstStyle/>
            <a:p>
              <a:pPr algn="ctr"/>
              <a:r>
                <a:rPr lang="en-US" sz="1651" b="1" dirty="0">
                  <a:latin typeface="Gill Sans MT" panose="020B0502020104020203" pitchFamily="34" charset="77"/>
                  <a:cs typeface="Calibri Light" panose="020F0302020204030204" pitchFamily="34" charset="0"/>
                </a:rPr>
                <a:t>T-Cell Trafficking</a:t>
              </a:r>
            </a:p>
          </p:txBody>
        </p:sp>
        <p:sp>
          <p:nvSpPr>
            <p:cNvPr id="72" name="Oval 71">
              <a:extLst>
                <a:ext uri="{FF2B5EF4-FFF2-40B4-BE49-F238E27FC236}">
                  <a16:creationId xmlns:a16="http://schemas.microsoft.com/office/drawing/2014/main" id="{56124860-75F2-1641-A377-45F29C7D9F54}"/>
                </a:ext>
              </a:extLst>
            </p:cNvPr>
            <p:cNvSpPr/>
            <p:nvPr/>
          </p:nvSpPr>
          <p:spPr>
            <a:xfrm rot="21158490">
              <a:off x="7062887" y="2111766"/>
              <a:ext cx="923406" cy="933510"/>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73" name="Oval 72">
              <a:extLst>
                <a:ext uri="{FF2B5EF4-FFF2-40B4-BE49-F238E27FC236}">
                  <a16:creationId xmlns:a16="http://schemas.microsoft.com/office/drawing/2014/main" id="{C5DD176A-1465-2749-9B48-A19EA11826B2}"/>
                </a:ext>
              </a:extLst>
            </p:cNvPr>
            <p:cNvSpPr/>
            <p:nvPr/>
          </p:nvSpPr>
          <p:spPr>
            <a:xfrm rot="21158490">
              <a:off x="7276752" y="2370895"/>
              <a:ext cx="567620" cy="589464"/>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74" name="TextBox 73">
              <a:extLst>
                <a:ext uri="{FF2B5EF4-FFF2-40B4-BE49-F238E27FC236}">
                  <a16:creationId xmlns:a16="http://schemas.microsoft.com/office/drawing/2014/main" id="{BA30FBF1-33F0-834A-8AB6-E1EE24DBD9EB}"/>
                </a:ext>
              </a:extLst>
            </p:cNvPr>
            <p:cNvSpPr txBox="1"/>
            <p:nvPr/>
          </p:nvSpPr>
          <p:spPr>
            <a:xfrm>
              <a:off x="7345336" y="2524650"/>
              <a:ext cx="437154" cy="338725"/>
            </a:xfrm>
            <a:prstGeom prst="rect">
              <a:avLst/>
            </a:prstGeom>
            <a:noFill/>
          </p:spPr>
          <p:txBody>
            <a:bodyPr wrap="none" rtlCol="0">
              <a:spAutoFit/>
            </a:bodyPr>
            <a:lstStyle/>
            <a:p>
              <a:r>
                <a:rPr lang="en-US" sz="1051" dirty="0">
                  <a:solidFill>
                    <a:schemeClr val="bg1"/>
                  </a:solidFill>
                </a:rPr>
                <a:t>CD8</a:t>
              </a:r>
            </a:p>
          </p:txBody>
        </p:sp>
        <p:cxnSp>
          <p:nvCxnSpPr>
            <p:cNvPr id="75" name="Straight Connector 74">
              <a:extLst>
                <a:ext uri="{FF2B5EF4-FFF2-40B4-BE49-F238E27FC236}">
                  <a16:creationId xmlns:a16="http://schemas.microsoft.com/office/drawing/2014/main" id="{5B9F0583-6591-374B-8A61-04F7553BFE40}"/>
                </a:ext>
              </a:extLst>
            </p:cNvPr>
            <p:cNvCxnSpPr/>
            <p:nvPr/>
          </p:nvCxnSpPr>
          <p:spPr>
            <a:xfrm>
              <a:off x="7480042" y="3063458"/>
              <a:ext cx="142621" cy="251341"/>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6C77610-4A0A-3F43-8F14-C7B56A3AF78C}"/>
                </a:ext>
              </a:extLst>
            </p:cNvPr>
            <p:cNvCxnSpPr/>
            <p:nvPr/>
          </p:nvCxnSpPr>
          <p:spPr>
            <a:xfrm flipV="1">
              <a:off x="7622663" y="3023084"/>
              <a:ext cx="114500" cy="251342"/>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BF76475F-2F9F-6742-A62E-D92C98ECEC0F}"/>
                </a:ext>
              </a:extLst>
            </p:cNvPr>
            <p:cNvSpPr txBox="1"/>
            <p:nvPr/>
          </p:nvSpPr>
          <p:spPr>
            <a:xfrm>
              <a:off x="6761623" y="3074546"/>
              <a:ext cx="675573" cy="369332"/>
            </a:xfrm>
            <a:prstGeom prst="rect">
              <a:avLst/>
            </a:prstGeom>
            <a:noFill/>
          </p:spPr>
          <p:txBody>
            <a:bodyPr wrap="none" rtlCol="0">
              <a:spAutoFit/>
            </a:bodyPr>
            <a:lstStyle/>
            <a:p>
              <a:r>
                <a:rPr lang="en-US" sz="1200" dirty="0">
                  <a:solidFill>
                    <a:srgbClr val="000000"/>
                  </a:solidFill>
                </a:rPr>
                <a:t>CXCR5</a:t>
              </a:r>
            </a:p>
          </p:txBody>
        </p:sp>
        <p:sp>
          <p:nvSpPr>
            <p:cNvPr id="78" name="TextBox 77">
              <a:extLst>
                <a:ext uri="{FF2B5EF4-FFF2-40B4-BE49-F238E27FC236}">
                  <a16:creationId xmlns:a16="http://schemas.microsoft.com/office/drawing/2014/main" id="{36BC05C9-E47D-714A-837D-73C2B536D282}"/>
                </a:ext>
              </a:extLst>
            </p:cNvPr>
            <p:cNvSpPr txBox="1"/>
            <p:nvPr/>
          </p:nvSpPr>
          <p:spPr>
            <a:xfrm>
              <a:off x="6355923" y="3631668"/>
              <a:ext cx="1662845" cy="400280"/>
            </a:xfrm>
            <a:prstGeom prst="rect">
              <a:avLst/>
            </a:prstGeom>
            <a:noFill/>
          </p:spPr>
          <p:txBody>
            <a:bodyPr wrap="none" rtlCol="0">
              <a:spAutoFit/>
            </a:bodyPr>
            <a:lstStyle/>
            <a:p>
              <a:pPr marL="214308" indent="-214308">
                <a:buFontTx/>
                <a:buChar char="-"/>
              </a:pPr>
              <a:r>
                <a:rPr lang="en-US" sz="1351" dirty="0">
                  <a:latin typeface="Calibri Light" panose="020F0302020204030204" pitchFamily="34" charset="0"/>
                  <a:cs typeface="Calibri Light" panose="020F0302020204030204" pitchFamily="34" charset="0"/>
                </a:rPr>
                <a:t>IL-15 superagonist</a:t>
              </a:r>
              <a:r>
                <a:rPr lang="en-US" sz="1351" baseline="30000" dirty="0">
                  <a:latin typeface="Calibri Light" panose="020F0302020204030204" pitchFamily="34" charset="0"/>
                  <a:cs typeface="Calibri Light" panose="020F0302020204030204" pitchFamily="34" charset="0"/>
                </a:rPr>
                <a:t>6</a:t>
              </a:r>
              <a:endParaRPr lang="en-US" sz="1351" dirty="0">
                <a:latin typeface="Calibri Light" panose="020F0302020204030204" pitchFamily="34" charset="0"/>
                <a:cs typeface="Calibri Light" panose="020F0302020204030204" pitchFamily="34" charset="0"/>
              </a:endParaRPr>
            </a:p>
          </p:txBody>
        </p:sp>
      </p:grpSp>
      <p:grpSp>
        <p:nvGrpSpPr>
          <p:cNvPr id="79" name="Group 78">
            <a:extLst>
              <a:ext uri="{FF2B5EF4-FFF2-40B4-BE49-F238E27FC236}">
                <a16:creationId xmlns:a16="http://schemas.microsoft.com/office/drawing/2014/main" id="{E72089D3-1D10-3F48-AE83-BB4C78D64322}"/>
              </a:ext>
            </a:extLst>
          </p:cNvPr>
          <p:cNvGrpSpPr/>
          <p:nvPr/>
        </p:nvGrpSpPr>
        <p:grpSpPr>
          <a:xfrm>
            <a:off x="8701258" y="4702838"/>
            <a:ext cx="2015296" cy="622101"/>
            <a:chOff x="6419820" y="4482475"/>
            <a:chExt cx="2687060" cy="829468"/>
          </a:xfrm>
        </p:grpSpPr>
        <p:sp>
          <p:nvSpPr>
            <p:cNvPr id="80" name="TextBox 79">
              <a:extLst>
                <a:ext uri="{FF2B5EF4-FFF2-40B4-BE49-F238E27FC236}">
                  <a16:creationId xmlns:a16="http://schemas.microsoft.com/office/drawing/2014/main" id="{57645B0F-3008-B445-8A7D-B21A2C87E8DE}"/>
                </a:ext>
              </a:extLst>
            </p:cNvPr>
            <p:cNvSpPr txBox="1"/>
            <p:nvPr/>
          </p:nvSpPr>
          <p:spPr>
            <a:xfrm>
              <a:off x="6419820" y="4482475"/>
              <a:ext cx="2687060" cy="461836"/>
            </a:xfrm>
            <a:prstGeom prst="rect">
              <a:avLst/>
            </a:prstGeom>
            <a:noFill/>
          </p:spPr>
          <p:txBody>
            <a:bodyPr wrap="none" rtlCol="0">
              <a:spAutoFit/>
            </a:bodyPr>
            <a:lstStyle/>
            <a:p>
              <a:pPr algn="ctr"/>
              <a:r>
                <a:rPr lang="en-US" sz="1651" b="1" dirty="0">
                  <a:latin typeface="Gill Sans MT" panose="020B0502020104020203" pitchFamily="34" charset="77"/>
                  <a:cs typeface="Calibri Light" panose="020F0302020204030204" pitchFamily="34" charset="0"/>
                </a:rPr>
                <a:t>Anti-inflammation</a:t>
              </a:r>
            </a:p>
          </p:txBody>
        </p:sp>
        <p:sp>
          <p:nvSpPr>
            <p:cNvPr id="81" name="TextBox 80">
              <a:extLst>
                <a:ext uri="{FF2B5EF4-FFF2-40B4-BE49-F238E27FC236}">
                  <a16:creationId xmlns:a16="http://schemas.microsoft.com/office/drawing/2014/main" id="{859EC804-59FC-1D43-A5B8-619A82829ACC}"/>
                </a:ext>
              </a:extLst>
            </p:cNvPr>
            <p:cNvSpPr txBox="1"/>
            <p:nvPr/>
          </p:nvSpPr>
          <p:spPr>
            <a:xfrm>
              <a:off x="6643072" y="4911663"/>
              <a:ext cx="2098180" cy="400280"/>
            </a:xfrm>
            <a:prstGeom prst="rect">
              <a:avLst/>
            </a:prstGeom>
            <a:noFill/>
          </p:spPr>
          <p:txBody>
            <a:bodyPr wrap="none" rtlCol="0">
              <a:spAutoFit/>
            </a:bodyPr>
            <a:lstStyle/>
            <a:p>
              <a:pPr marL="214308" indent="-214308">
                <a:buFontTx/>
                <a:buChar char="-"/>
              </a:pPr>
              <a:r>
                <a:rPr lang="en-US" sz="1351" dirty="0" err="1">
                  <a:latin typeface="Calibri Light" panose="020F0302020204030204" pitchFamily="34" charset="0"/>
                  <a:cs typeface="Calibri Light" panose="020F0302020204030204" pitchFamily="34" charset="0"/>
                </a:rPr>
                <a:t>mTOR</a:t>
              </a:r>
              <a:r>
                <a:rPr lang="en-US" sz="1351" dirty="0">
                  <a:latin typeface="Calibri Light" panose="020F0302020204030204" pitchFamily="34" charset="0"/>
                  <a:cs typeface="Calibri Light" panose="020F0302020204030204" pitchFamily="34" charset="0"/>
                </a:rPr>
                <a:t> inhibitors</a:t>
              </a:r>
              <a:r>
                <a:rPr lang="en-US" sz="1351" baseline="30000" dirty="0">
                  <a:latin typeface="Calibri Light" panose="020F0302020204030204" pitchFamily="34" charset="0"/>
                  <a:cs typeface="Calibri Light" panose="020F0302020204030204" pitchFamily="34" charset="0"/>
                </a:rPr>
                <a:t>7</a:t>
              </a:r>
              <a:endParaRPr lang="en-US" sz="1351" dirty="0">
                <a:latin typeface="Calibri Light" panose="020F0302020204030204" pitchFamily="34" charset="0"/>
                <a:cs typeface="Calibri Light" panose="020F0302020204030204" pitchFamily="34" charset="0"/>
              </a:endParaRPr>
            </a:p>
          </p:txBody>
        </p:sp>
      </p:grpSp>
      <p:sp>
        <p:nvSpPr>
          <p:cNvPr id="82" name="TextBox 81">
            <a:extLst>
              <a:ext uri="{FF2B5EF4-FFF2-40B4-BE49-F238E27FC236}">
                <a16:creationId xmlns:a16="http://schemas.microsoft.com/office/drawing/2014/main" id="{95033161-CC6E-744B-BC67-BDE1987004FA}"/>
              </a:ext>
            </a:extLst>
          </p:cNvPr>
          <p:cNvSpPr txBox="1"/>
          <p:nvPr/>
        </p:nvSpPr>
        <p:spPr>
          <a:xfrm>
            <a:off x="3777934" y="6404928"/>
            <a:ext cx="7549595" cy="400110"/>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p>
        </p:txBody>
      </p:sp>
      <p:sp>
        <p:nvSpPr>
          <p:cNvPr id="4" name="Rectangle 3">
            <a:extLst>
              <a:ext uri="{FF2B5EF4-FFF2-40B4-BE49-F238E27FC236}">
                <a16:creationId xmlns:a16="http://schemas.microsoft.com/office/drawing/2014/main" id="{509BA370-598F-C549-B2D1-3CDAC3C4DA9E}"/>
              </a:ext>
            </a:extLst>
          </p:cNvPr>
          <p:cNvSpPr/>
          <p:nvPr/>
        </p:nvSpPr>
        <p:spPr>
          <a:xfrm>
            <a:off x="3776187" y="1706246"/>
            <a:ext cx="5932719" cy="369332"/>
          </a:xfrm>
          <a:prstGeom prst="rect">
            <a:avLst/>
          </a:prstGeom>
        </p:spPr>
        <p:txBody>
          <a:bodyPr wrap="square">
            <a:spAutoFit/>
          </a:bodyPr>
          <a:lstStyle/>
          <a:p>
            <a:r>
              <a:rPr lang="en-US" b="1" dirty="0">
                <a:latin typeface="Gill Sans MT" panose="020B0502020104020203" pitchFamily="34" charset="77"/>
                <a:cs typeface="Calibri Light" panose="020F0302020204030204" pitchFamily="34" charset="0"/>
              </a:rPr>
              <a:t>*CD8+ T cells </a:t>
            </a:r>
            <a:r>
              <a:rPr lang="en-US" b="1" dirty="0">
                <a:solidFill>
                  <a:srgbClr val="F19005"/>
                </a:solidFill>
                <a:latin typeface="Gill Sans MT" panose="020B0502020104020203" pitchFamily="34" charset="77"/>
                <a:cs typeface="Calibri Light" panose="020F0302020204030204" pitchFamily="34" charset="0"/>
              </a:rPr>
              <a:t>help clear cells </a:t>
            </a:r>
            <a:r>
              <a:rPr lang="en-US" b="1" dirty="0">
                <a:latin typeface="Gill Sans MT" panose="020B0502020104020203" pitchFamily="34" charset="77"/>
                <a:cs typeface="Calibri Light" panose="020F0302020204030204" pitchFamily="34" charset="0"/>
              </a:rPr>
              <a:t>with the virus</a:t>
            </a:r>
            <a:endParaRPr lang="en-US" b="1" dirty="0">
              <a:latin typeface="Gill Sans MT" panose="020B0502020104020203" pitchFamily="34" charset="77"/>
            </a:endParaRPr>
          </a:p>
        </p:txBody>
      </p:sp>
      <p:pic>
        <p:nvPicPr>
          <p:cNvPr id="86" name="Picture 85">
            <a:extLst>
              <a:ext uri="{FF2B5EF4-FFF2-40B4-BE49-F238E27FC236}">
                <a16:creationId xmlns:a16="http://schemas.microsoft.com/office/drawing/2014/main" id="{8FE54B2F-03BA-BA4B-9102-C73533F4F57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2891" y="4450518"/>
            <a:ext cx="1595262" cy="1581019"/>
          </a:xfrm>
          <a:prstGeom prst="rect">
            <a:avLst/>
          </a:prstGeom>
        </p:spPr>
      </p:pic>
      <p:pic>
        <p:nvPicPr>
          <p:cNvPr id="85" name="Picture 84">
            <a:extLst>
              <a:ext uri="{FF2B5EF4-FFF2-40B4-BE49-F238E27FC236}">
                <a16:creationId xmlns:a16="http://schemas.microsoft.com/office/drawing/2014/main" id="{4E54ACCF-6F5F-9749-AC7B-217F3BC208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88" name="Picture 87">
            <a:extLst>
              <a:ext uri="{FF2B5EF4-FFF2-40B4-BE49-F238E27FC236}">
                <a16:creationId xmlns:a16="http://schemas.microsoft.com/office/drawing/2014/main" id="{D599FB3D-F813-FB4D-82DF-8DFB062B6B72}"/>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625242" y="566435"/>
            <a:ext cx="1794860" cy="1346145"/>
          </a:xfrm>
          <a:prstGeom prst="rect">
            <a:avLst/>
          </a:prstGeom>
        </p:spPr>
      </p:pic>
    </p:spTree>
    <p:extLst>
      <p:ext uri="{BB962C8B-B14F-4D97-AF65-F5344CB8AC3E}">
        <p14:creationId xmlns:p14="http://schemas.microsoft.com/office/powerpoint/2010/main" val="164658692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dissolv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dissolv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dissolve">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BB8B-10CA-E741-8666-E7F0EE10042D}"/>
              </a:ext>
            </a:extLst>
          </p:cNvPr>
          <p:cNvSpPr>
            <a:spLocks noGrp="1"/>
          </p:cNvSpPr>
          <p:nvPr>
            <p:ph type="title"/>
          </p:nvPr>
        </p:nvSpPr>
        <p:spPr>
          <a:xfrm>
            <a:off x="2111024" y="365125"/>
            <a:ext cx="8460833" cy="1325563"/>
          </a:xfrm>
        </p:spPr>
        <p:txBody>
          <a:bodyPr/>
          <a:lstStyle/>
          <a:p>
            <a:r>
              <a:rPr lang="en-US" b="1" dirty="0">
                <a:latin typeface="Gill Sans MT" panose="020B0502020104020203" pitchFamily="34" charset="77"/>
                <a:cs typeface="Calibri Light" panose="020F0302020204030204" pitchFamily="34" charset="0"/>
              </a:rPr>
              <a:t>Types of HIV Therapeutic Vaccines</a:t>
            </a:r>
            <a:endParaRPr lang="en-US" b="1" dirty="0">
              <a:latin typeface="Gill Sans MT" panose="020B0502020104020203" pitchFamily="34" charset="77"/>
            </a:endParaRPr>
          </a:p>
        </p:txBody>
      </p:sp>
      <p:pic>
        <p:nvPicPr>
          <p:cNvPr id="5" name="Content Placeholder 4" descr="Diagram, timeline&#10;&#10;Description automatically generated">
            <a:extLst>
              <a:ext uri="{FF2B5EF4-FFF2-40B4-BE49-F238E27FC236}">
                <a16:creationId xmlns:a16="http://schemas.microsoft.com/office/drawing/2014/main" id="{E99C5ED0-4621-A749-AF91-4337AD94762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836" y="1571606"/>
            <a:ext cx="10410491" cy="5286394"/>
          </a:xfrm>
          <a:prstGeom prst="rect">
            <a:avLst/>
          </a:prstGeom>
          <a:effectLst/>
        </p:spPr>
      </p:pic>
      <p:sp>
        <p:nvSpPr>
          <p:cNvPr id="6" name="Rectangle 5">
            <a:extLst>
              <a:ext uri="{FF2B5EF4-FFF2-40B4-BE49-F238E27FC236}">
                <a16:creationId xmlns:a16="http://schemas.microsoft.com/office/drawing/2014/main" id="{8246E858-986A-1F47-A459-9E0E4F872BA5}"/>
              </a:ext>
            </a:extLst>
          </p:cNvPr>
          <p:cNvSpPr/>
          <p:nvPr/>
        </p:nvSpPr>
        <p:spPr>
          <a:xfrm>
            <a:off x="6610350" y="6442501"/>
            <a:ext cx="4743450"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9" name="Picture 8">
            <a:extLst>
              <a:ext uri="{FF2B5EF4-FFF2-40B4-BE49-F238E27FC236}">
                <a16:creationId xmlns:a16="http://schemas.microsoft.com/office/drawing/2014/main" id="{B19CB886-A280-9F40-A3D5-653FF96320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7" name="Picture 6">
            <a:extLst>
              <a:ext uri="{FF2B5EF4-FFF2-40B4-BE49-F238E27FC236}">
                <a16:creationId xmlns:a16="http://schemas.microsoft.com/office/drawing/2014/main" id="{808CA1AF-5BA3-2A48-8AC9-AB5864F075D6}"/>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143881761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A3BB82-05E8-2B4A-A639-64485444D7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1021" y="8378578"/>
            <a:ext cx="2055577" cy="722737"/>
          </a:xfrm>
          <a:prstGeom prst="rect">
            <a:avLst/>
          </a:prstGeom>
        </p:spPr>
      </p:pic>
      <p:pic>
        <p:nvPicPr>
          <p:cNvPr id="8" name="Picture 7">
            <a:extLst>
              <a:ext uri="{FF2B5EF4-FFF2-40B4-BE49-F238E27FC236}">
                <a16:creationId xmlns:a16="http://schemas.microsoft.com/office/drawing/2014/main" id="{90CF0C91-32F1-8F40-9AB3-B7412CC59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9" name="Picture 8">
            <a:extLst>
              <a:ext uri="{FF2B5EF4-FFF2-40B4-BE49-F238E27FC236}">
                <a16:creationId xmlns:a16="http://schemas.microsoft.com/office/drawing/2014/main" id="{A8416168-CF28-A94E-8AD8-CD82FD093D94}"/>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642990" y="201311"/>
            <a:ext cx="1794860" cy="1346145"/>
          </a:xfrm>
          <a:prstGeom prst="rect">
            <a:avLst/>
          </a:prstGeom>
        </p:spPr>
      </p:pic>
      <p:pic>
        <p:nvPicPr>
          <p:cNvPr id="4" name="Picture 3" descr="A picture containing text, newspaper&#10;&#10;Description automatically generated">
            <a:extLst>
              <a:ext uri="{FF2B5EF4-FFF2-40B4-BE49-F238E27FC236}">
                <a16:creationId xmlns:a16="http://schemas.microsoft.com/office/drawing/2014/main" id="{2BA90729-D277-4F18-9E27-9E0C0A2E2D43}"/>
              </a:ext>
            </a:extLst>
          </p:cNvPr>
          <p:cNvPicPr>
            <a:picLocks noChangeAspect="1"/>
          </p:cNvPicPr>
          <p:nvPr/>
        </p:nvPicPr>
        <p:blipFill>
          <a:blip r:embed="rId6"/>
          <a:stretch>
            <a:fillRect/>
          </a:stretch>
        </p:blipFill>
        <p:spPr>
          <a:xfrm>
            <a:off x="2192141" y="684614"/>
            <a:ext cx="7548104" cy="4816534"/>
          </a:xfrm>
          <a:prstGeom prst="rect">
            <a:avLst/>
          </a:prstGeom>
        </p:spPr>
      </p:pic>
    </p:spTree>
    <p:extLst>
      <p:ext uri="{BB962C8B-B14F-4D97-AF65-F5344CB8AC3E}">
        <p14:creationId xmlns:p14="http://schemas.microsoft.com/office/powerpoint/2010/main" val="330172462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D93DE1-FA68-F940-9CF3-C5B9E893A55F}"/>
              </a:ext>
            </a:extLst>
          </p:cNvPr>
          <p:cNvSpPr/>
          <p:nvPr/>
        </p:nvSpPr>
        <p:spPr>
          <a:xfrm>
            <a:off x="5479880" y="6273365"/>
            <a:ext cx="5873920" cy="523220"/>
          </a:xfrm>
          <a:prstGeom prst="rect">
            <a:avLst/>
          </a:prstGeom>
          <a:solidFill>
            <a:schemeClr val="bg1"/>
          </a:solidFill>
        </p:spPr>
        <p:txBody>
          <a:bodyPr wrap="square">
            <a:spAutoFit/>
          </a:bodyPr>
          <a:lstStyle/>
          <a:p>
            <a:pPr algn="r"/>
            <a:r>
              <a:rPr lang="en-US" sz="1400"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400"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400" dirty="0" err="1">
                <a:solidFill>
                  <a:schemeClr val="bg1">
                    <a:lumMod val="65000"/>
                  </a:schemeClr>
                </a:solidFill>
                <a:latin typeface="Gill Sans MT" panose="020B0502020104020203" pitchFamily="34" charset="77"/>
                <a:cs typeface="Calibri Light" panose="020F0302020204030204" pitchFamily="34" charset="0"/>
              </a:rPr>
              <a:t>Matylda</a:t>
            </a:r>
            <a:r>
              <a:rPr lang="en-US" sz="1400" dirty="0">
                <a:solidFill>
                  <a:schemeClr val="bg1">
                    <a:lumMod val="65000"/>
                  </a:schemeClr>
                </a:solidFill>
                <a:latin typeface="Gill Sans MT" panose="020B0502020104020203" pitchFamily="34" charset="77"/>
                <a:cs typeface="Calibri Light" panose="020F0302020204030204" pitchFamily="34" charset="0"/>
              </a:rPr>
              <a:t> McCormack-Sharp</a:t>
            </a:r>
          </a:p>
        </p:txBody>
      </p:sp>
      <p:pic>
        <p:nvPicPr>
          <p:cNvPr id="12" name="Picture 11">
            <a:extLst>
              <a:ext uri="{FF2B5EF4-FFF2-40B4-BE49-F238E27FC236}">
                <a16:creationId xmlns:a16="http://schemas.microsoft.com/office/drawing/2014/main" id="{D5A3BB82-05E8-2B4A-A639-64485444D7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1021" y="8378578"/>
            <a:ext cx="2055577" cy="722737"/>
          </a:xfrm>
          <a:prstGeom prst="rect">
            <a:avLst/>
          </a:prstGeom>
        </p:spPr>
      </p:pic>
      <p:pic>
        <p:nvPicPr>
          <p:cNvPr id="8" name="Picture 7">
            <a:extLst>
              <a:ext uri="{FF2B5EF4-FFF2-40B4-BE49-F238E27FC236}">
                <a16:creationId xmlns:a16="http://schemas.microsoft.com/office/drawing/2014/main" id="{90CF0C91-32F1-8F40-9AB3-B7412CC59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9" name="Picture 8">
            <a:extLst>
              <a:ext uri="{FF2B5EF4-FFF2-40B4-BE49-F238E27FC236}">
                <a16:creationId xmlns:a16="http://schemas.microsoft.com/office/drawing/2014/main" id="{A8416168-CF28-A94E-8AD8-CD82FD093D94}"/>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0062205" y="165117"/>
            <a:ext cx="1472146" cy="1104110"/>
          </a:xfrm>
          <a:prstGeom prst="rect">
            <a:avLst/>
          </a:prstGeom>
        </p:spPr>
      </p:pic>
      <p:pic>
        <p:nvPicPr>
          <p:cNvPr id="3" name="Picture 2" descr="Calendar&#10;&#10;Description automatically generated">
            <a:extLst>
              <a:ext uri="{FF2B5EF4-FFF2-40B4-BE49-F238E27FC236}">
                <a16:creationId xmlns:a16="http://schemas.microsoft.com/office/drawing/2014/main" id="{A532AF56-F0B7-497E-81B3-876BC09738C4}"/>
              </a:ext>
            </a:extLst>
          </p:cNvPr>
          <p:cNvPicPr>
            <a:picLocks noChangeAspect="1"/>
          </p:cNvPicPr>
          <p:nvPr/>
        </p:nvPicPr>
        <p:blipFill>
          <a:blip r:embed="rId6"/>
          <a:stretch>
            <a:fillRect/>
          </a:stretch>
        </p:blipFill>
        <p:spPr>
          <a:xfrm>
            <a:off x="2536657" y="495794"/>
            <a:ext cx="6821196" cy="5564006"/>
          </a:xfrm>
          <a:prstGeom prst="rect">
            <a:avLst/>
          </a:prstGeom>
        </p:spPr>
      </p:pic>
    </p:spTree>
    <p:extLst>
      <p:ext uri="{BB962C8B-B14F-4D97-AF65-F5344CB8AC3E}">
        <p14:creationId xmlns:p14="http://schemas.microsoft.com/office/powerpoint/2010/main" val="420772655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D641-DDDA-7140-92F1-B21DCA25CFEB}"/>
              </a:ext>
            </a:extLst>
          </p:cNvPr>
          <p:cNvSpPr>
            <a:spLocks noGrp="1"/>
          </p:cNvSpPr>
          <p:nvPr>
            <p:ph type="title"/>
          </p:nvPr>
        </p:nvSpPr>
        <p:spPr>
          <a:xfrm>
            <a:off x="2286000" y="365125"/>
            <a:ext cx="9067800" cy="1325563"/>
          </a:xfrm>
        </p:spPr>
        <p:txBody>
          <a:bodyPr/>
          <a:lstStyle/>
          <a:p>
            <a:r>
              <a:rPr lang="en-US" b="1" dirty="0">
                <a:latin typeface="Gill Sans MT" panose="020B0502020104020203" pitchFamily="34" charset="77"/>
                <a:cs typeface="Calibri Light" panose="020F0302020204030204" pitchFamily="34" charset="0"/>
              </a:rPr>
              <a:t>Passive Immunization: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Broadly Neutralizing Antibodies</a:t>
            </a:r>
            <a:endParaRPr lang="en-US" b="1" dirty="0">
              <a:latin typeface="Gill Sans MT" panose="020B0502020104020203" pitchFamily="34" charset="77"/>
            </a:endParaRPr>
          </a:p>
        </p:txBody>
      </p:sp>
      <p:pic>
        <p:nvPicPr>
          <p:cNvPr id="5" name="Picture 4">
            <a:extLst>
              <a:ext uri="{FF2B5EF4-FFF2-40B4-BE49-F238E27FC236}">
                <a16:creationId xmlns:a16="http://schemas.microsoft.com/office/drawing/2014/main" id="{8B387192-8AA1-1346-8149-98AB92E1EE95}"/>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3352" b="7206"/>
          <a:stretch/>
        </p:blipFill>
        <p:spPr>
          <a:xfrm>
            <a:off x="543333" y="1737968"/>
            <a:ext cx="10460464" cy="4619562"/>
          </a:xfrm>
          <a:prstGeom prst="rect">
            <a:avLst/>
          </a:prstGeom>
          <a:effectLst/>
        </p:spPr>
      </p:pic>
      <p:sp>
        <p:nvSpPr>
          <p:cNvPr id="6" name="Rectangle 5">
            <a:extLst>
              <a:ext uri="{FF2B5EF4-FFF2-40B4-BE49-F238E27FC236}">
                <a16:creationId xmlns:a16="http://schemas.microsoft.com/office/drawing/2014/main" id="{1323EC8F-8309-FB4A-918C-CA9B631034F6}"/>
              </a:ext>
            </a:extLst>
          </p:cNvPr>
          <p:cNvSpPr/>
          <p:nvPr/>
        </p:nvSpPr>
        <p:spPr>
          <a:xfrm>
            <a:off x="4556474" y="6357530"/>
            <a:ext cx="673988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b="1"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b="1" u="sng"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accent5">
                  <a:lumMod val="50000"/>
                </a:schemeClr>
              </a:solidFill>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43BA4A7C-717B-0C44-9D49-FCCA133094A3}"/>
              </a:ext>
            </a:extLst>
          </p:cNvPr>
          <p:cNvGrpSpPr/>
          <p:nvPr/>
        </p:nvGrpSpPr>
        <p:grpSpPr>
          <a:xfrm>
            <a:off x="8326324" y="97385"/>
            <a:ext cx="1380570" cy="1008638"/>
            <a:chOff x="8951268" y="91421"/>
            <a:chExt cx="1380570" cy="1008638"/>
          </a:xfrm>
        </p:grpSpPr>
        <p:pic>
          <p:nvPicPr>
            <p:cNvPr id="7" name="Picture 6">
              <a:extLst>
                <a:ext uri="{FF2B5EF4-FFF2-40B4-BE49-F238E27FC236}">
                  <a16:creationId xmlns:a16="http://schemas.microsoft.com/office/drawing/2014/main" id="{56836387-7D19-C04D-B96E-59DD9377CA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1268" y="394712"/>
              <a:ext cx="736351" cy="705347"/>
            </a:xfrm>
            <a:prstGeom prst="rect">
              <a:avLst/>
            </a:prstGeom>
          </p:spPr>
        </p:pic>
        <p:pic>
          <p:nvPicPr>
            <p:cNvPr id="8" name="Picture 7">
              <a:extLst>
                <a:ext uri="{FF2B5EF4-FFF2-40B4-BE49-F238E27FC236}">
                  <a16:creationId xmlns:a16="http://schemas.microsoft.com/office/drawing/2014/main" id="{0C04D242-D98F-3C41-B60F-D4FC198787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5487" y="279613"/>
              <a:ext cx="736351" cy="705347"/>
            </a:xfrm>
            <a:prstGeom prst="rect">
              <a:avLst/>
            </a:prstGeom>
          </p:spPr>
        </p:pic>
        <p:pic>
          <p:nvPicPr>
            <p:cNvPr id="9" name="Picture 8">
              <a:extLst>
                <a:ext uri="{FF2B5EF4-FFF2-40B4-BE49-F238E27FC236}">
                  <a16:creationId xmlns:a16="http://schemas.microsoft.com/office/drawing/2014/main" id="{04490E16-1FF3-6143-8F90-196F066E22CB}"/>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94073" y="91421"/>
              <a:ext cx="736351" cy="705347"/>
            </a:xfrm>
            <a:prstGeom prst="rect">
              <a:avLst/>
            </a:prstGeom>
          </p:spPr>
        </p:pic>
      </p:grpSp>
      <p:pic>
        <p:nvPicPr>
          <p:cNvPr id="10" name="Picture 9">
            <a:extLst>
              <a:ext uri="{FF2B5EF4-FFF2-40B4-BE49-F238E27FC236}">
                <a16:creationId xmlns:a16="http://schemas.microsoft.com/office/drawing/2014/main" id="{34944A9C-D973-314D-9903-E69963E4D1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767" y="97385"/>
            <a:ext cx="2035233" cy="1775149"/>
          </a:xfrm>
          <a:prstGeom prst="rect">
            <a:avLst/>
          </a:prstGeom>
        </p:spPr>
      </p:pic>
      <p:pic>
        <p:nvPicPr>
          <p:cNvPr id="12" name="Picture 11">
            <a:extLst>
              <a:ext uri="{FF2B5EF4-FFF2-40B4-BE49-F238E27FC236}">
                <a16:creationId xmlns:a16="http://schemas.microsoft.com/office/drawing/2014/main" id="{C19BFA93-64C5-C847-8EC4-27D788C872F0}"/>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844310" y="1022"/>
            <a:ext cx="1372075" cy="1029056"/>
          </a:xfrm>
          <a:prstGeom prst="rect">
            <a:avLst/>
          </a:prstGeom>
        </p:spPr>
      </p:pic>
    </p:spTree>
    <p:extLst>
      <p:ext uri="{BB962C8B-B14F-4D97-AF65-F5344CB8AC3E}">
        <p14:creationId xmlns:p14="http://schemas.microsoft.com/office/powerpoint/2010/main" val="300333607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evice, food&#10;&#10;Description automatically generated">
            <a:extLst>
              <a:ext uri="{FF2B5EF4-FFF2-40B4-BE49-F238E27FC236}">
                <a16:creationId xmlns:a16="http://schemas.microsoft.com/office/drawing/2014/main" id="{9E2FF221-AAD0-2C4B-8F5B-96E8E43FA77D}"/>
              </a:ext>
            </a:extLst>
          </p:cNvPr>
          <p:cNvPicPr>
            <a:picLocks noChangeAspect="1"/>
          </p:cNvPicPr>
          <p:nvPr/>
        </p:nvPicPr>
        <p:blipFill>
          <a:blip r:embed="rId3" cstate="print">
            <a:duotone>
              <a:prstClr val="black"/>
              <a:srgbClr val="71C004">
                <a:tint val="45000"/>
                <a:satMod val="400000"/>
              </a:srgbClr>
            </a:duotone>
            <a:extLst>
              <a:ext uri="{28A0092B-C50C-407E-A947-70E740481C1C}">
                <a14:useLocalDpi xmlns:a14="http://schemas.microsoft.com/office/drawing/2010/main"/>
              </a:ext>
            </a:extLst>
          </a:blip>
          <a:stretch>
            <a:fillRect/>
          </a:stretch>
        </p:blipFill>
        <p:spPr>
          <a:xfrm>
            <a:off x="-928468" y="0"/>
            <a:ext cx="10568354" cy="5729794"/>
          </a:xfrm>
          <a:prstGeom prst="rect">
            <a:avLst/>
          </a:prstGeom>
        </p:spPr>
      </p:pic>
      <p:sp>
        <p:nvSpPr>
          <p:cNvPr id="6" name="Title 5">
            <a:extLst>
              <a:ext uri="{FF2B5EF4-FFF2-40B4-BE49-F238E27FC236}">
                <a16:creationId xmlns:a16="http://schemas.microsoft.com/office/drawing/2014/main" id="{F90F609E-EAAF-2A4C-B092-B7219F588FA0}"/>
              </a:ext>
            </a:extLst>
          </p:cNvPr>
          <p:cNvSpPr>
            <a:spLocks noGrp="1"/>
          </p:cNvSpPr>
          <p:nvPr>
            <p:ph type="title"/>
          </p:nvPr>
        </p:nvSpPr>
        <p:spPr>
          <a:xfrm>
            <a:off x="1779565" y="2618712"/>
            <a:ext cx="4994030" cy="1325563"/>
          </a:xfrm>
          <a:ln>
            <a:noFill/>
          </a:ln>
          <a:effectLst>
            <a:glow rad="203200">
              <a:schemeClr val="accent1">
                <a:alpha val="52000"/>
              </a:schemeClr>
            </a:glow>
            <a:outerShdw blurRad="508000" dist="2133600" dir="4860000" sx="200000" sy="200000" algn="tl" rotWithShape="0">
              <a:prstClr val="black">
                <a:alpha val="0"/>
              </a:prstClr>
            </a:outerShdw>
          </a:effectLst>
        </p:spPr>
        <p:txBody>
          <a:bodyPr>
            <a:normAutofit/>
          </a:bodyPr>
          <a:lstStyle/>
          <a:p>
            <a:r>
              <a:rPr lang="en-US" sz="8000" b="1" dirty="0">
                <a:ln>
                  <a:solidFill>
                    <a:schemeClr val="tx1"/>
                  </a:solidFill>
                </a:ln>
                <a:solidFill>
                  <a:schemeClr val="bg1"/>
                </a:solidFill>
                <a:effectLst>
                  <a:glow rad="457200">
                    <a:schemeClr val="tx1">
                      <a:alpha val="69000"/>
                    </a:schemeClr>
                  </a:glow>
                  <a:outerShdw blurRad="50800" dir="5400000" sx="1000" sy="1000" algn="ctr" rotWithShape="0">
                    <a:srgbClr val="000000">
                      <a:alpha val="43137"/>
                    </a:srgbClr>
                  </a:outerShdw>
                </a:effectLst>
                <a:latin typeface="Gill Sans MT" panose="020B0502020104020203" pitchFamily="34" charset="77"/>
                <a:cs typeface="Calibri Light" panose="020F0302020204030204" pitchFamily="34" charset="0"/>
              </a:rPr>
              <a:t>HIV cure  </a:t>
            </a:r>
            <a:endParaRPr lang="en-US" sz="8000" dirty="0">
              <a:solidFill>
                <a:schemeClr val="bg1"/>
              </a:solidFill>
              <a:latin typeface="Gill Sans MT" panose="020B0502020104020203" pitchFamily="34" charset="77"/>
            </a:endParaRPr>
          </a:p>
        </p:txBody>
      </p:sp>
      <p:sp>
        <p:nvSpPr>
          <p:cNvPr id="7" name="Title 5">
            <a:extLst>
              <a:ext uri="{FF2B5EF4-FFF2-40B4-BE49-F238E27FC236}">
                <a16:creationId xmlns:a16="http://schemas.microsoft.com/office/drawing/2014/main" id="{B761A880-B01E-2748-8176-35782244AA50}"/>
              </a:ext>
            </a:extLst>
          </p:cNvPr>
          <p:cNvSpPr txBox="1">
            <a:spLocks/>
          </p:cNvSpPr>
          <p:nvPr/>
        </p:nvSpPr>
        <p:spPr>
          <a:xfrm>
            <a:off x="6773595" y="2618712"/>
            <a:ext cx="4507522" cy="1325563"/>
          </a:xfrm>
          <a:prstGeom prst="rect">
            <a:avLst/>
          </a:prstGeom>
          <a:ln>
            <a:noFill/>
          </a:ln>
          <a:effectLst>
            <a:glow rad="203200">
              <a:schemeClr val="accent1">
                <a:alpha val="52000"/>
              </a:schemeClr>
            </a:glow>
            <a:outerShdw blurRad="508000" dist="2133600" dir="4860000" sx="200000" sy="200000" algn="tl" rotWithShape="0">
              <a:prstClr val="black">
                <a:alpha val="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latin typeface="Gill Sans MT" panose="020B0502020104020203" pitchFamily="34" charset="77"/>
                <a:cs typeface="Calibri Light" panose="020F0302020204030204" pitchFamily="34" charset="0"/>
              </a:rPr>
              <a:t>is </a:t>
            </a:r>
            <a:r>
              <a:rPr lang="en-US" sz="8000" b="1" dirty="0">
                <a:solidFill>
                  <a:schemeClr val="accent2"/>
                </a:solidFill>
                <a:latin typeface="Gill Sans MT" panose="020B0502020104020203" pitchFamily="34" charset="77"/>
                <a:cs typeface="Calibri Light" panose="020F0302020204030204" pitchFamily="34" charset="0"/>
              </a:rPr>
              <a:t>rare</a:t>
            </a:r>
            <a:r>
              <a:rPr lang="en-US" sz="8000" b="1" dirty="0">
                <a:latin typeface="Gill Sans MT" panose="020B0502020104020203" pitchFamily="34" charset="77"/>
                <a:cs typeface="Calibri Light" panose="020F0302020204030204" pitchFamily="34" charset="0"/>
              </a:rPr>
              <a:t>.</a:t>
            </a:r>
            <a:endParaRPr lang="en-US" sz="8000" dirty="0">
              <a:latin typeface="Gill Sans MT" panose="020B0502020104020203" pitchFamily="34" charset="77"/>
            </a:endParaRPr>
          </a:p>
        </p:txBody>
      </p:sp>
    </p:spTree>
    <p:extLst>
      <p:ext uri="{BB962C8B-B14F-4D97-AF65-F5344CB8AC3E}">
        <p14:creationId xmlns:p14="http://schemas.microsoft.com/office/powerpoint/2010/main" val="99687611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85C0C1-E508-AC44-8B44-7E4C1AB3DE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8775" y="755147"/>
            <a:ext cx="736351" cy="705347"/>
          </a:xfrm>
          <a:prstGeom prst="rect">
            <a:avLst/>
          </a:prstGeom>
        </p:spPr>
      </p:pic>
      <p:pic>
        <p:nvPicPr>
          <p:cNvPr id="12" name="Picture 11">
            <a:extLst>
              <a:ext uri="{FF2B5EF4-FFF2-40B4-BE49-F238E27FC236}">
                <a16:creationId xmlns:a16="http://schemas.microsoft.com/office/drawing/2014/main" id="{85177D5E-8C77-254A-BF73-D4653D41D0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5751" y="385285"/>
            <a:ext cx="736351" cy="705347"/>
          </a:xfrm>
          <a:prstGeom prst="rect">
            <a:avLst/>
          </a:prstGeom>
        </p:spPr>
      </p:pic>
      <p:sp>
        <p:nvSpPr>
          <p:cNvPr id="2" name="Title 1">
            <a:extLst>
              <a:ext uri="{FF2B5EF4-FFF2-40B4-BE49-F238E27FC236}">
                <a16:creationId xmlns:a16="http://schemas.microsoft.com/office/drawing/2014/main" id="{A53822FE-4BC4-7D4E-9CF0-C2C765E2527F}"/>
              </a:ext>
            </a:extLst>
          </p:cNvPr>
          <p:cNvSpPr>
            <a:spLocks noGrp="1"/>
          </p:cNvSpPr>
          <p:nvPr>
            <p:ph type="title"/>
          </p:nvPr>
        </p:nvSpPr>
        <p:spPr>
          <a:xfrm>
            <a:off x="2481943" y="365125"/>
            <a:ext cx="7449458" cy="1325563"/>
          </a:xfrm>
        </p:spPr>
        <p:txBody>
          <a:bodyPr/>
          <a:lstStyle/>
          <a:p>
            <a:r>
              <a:rPr lang="en-US" b="1" dirty="0">
                <a:latin typeface="Gill Sans MT" panose="020B0502020104020203" pitchFamily="34" charset="77"/>
                <a:cs typeface="Calibri Light" panose="020F0302020204030204" pitchFamily="34" charset="0"/>
              </a:rPr>
              <a:t>Broadly Neutralizing Antibodies (</a:t>
            </a:r>
            <a:r>
              <a:rPr lang="en-US" b="1" dirty="0" err="1">
                <a:latin typeface="Gill Sans MT" panose="020B0502020104020203" pitchFamily="34" charset="77"/>
                <a:cs typeface="Calibri Light" panose="020F0302020204030204" pitchFamily="34" charset="0"/>
              </a:rPr>
              <a:t>bNAbs</a:t>
            </a:r>
            <a:r>
              <a:rPr lang="en-US" b="1" dirty="0">
                <a:latin typeface="Gill Sans MT" panose="020B0502020104020203" pitchFamily="34" charset="77"/>
                <a:cs typeface="Calibri Light" panose="020F0302020204030204" pitchFamily="34" charset="0"/>
              </a:rPr>
              <a:t>)</a:t>
            </a:r>
            <a:endParaRPr lang="en-US" b="1" dirty="0">
              <a:latin typeface="Gill Sans MT" panose="020B0502020104020203" pitchFamily="34" charset="77"/>
            </a:endParaRPr>
          </a:p>
        </p:txBody>
      </p:sp>
      <p:pic>
        <p:nvPicPr>
          <p:cNvPr id="6" name="Content Placeholder 4" descr="Diagram&#10;&#10;Description automatically generated">
            <a:extLst>
              <a:ext uri="{FF2B5EF4-FFF2-40B4-BE49-F238E27FC236}">
                <a16:creationId xmlns:a16="http://schemas.microsoft.com/office/drawing/2014/main" id="{0C3A55FB-D05C-0142-8291-F00E9F15CD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2347" y="1867881"/>
            <a:ext cx="7445595" cy="4186102"/>
          </a:xfrm>
          <a:prstGeom prst="rect">
            <a:avLst/>
          </a:prstGeom>
          <a:effectLst/>
        </p:spPr>
      </p:pic>
      <p:pic>
        <p:nvPicPr>
          <p:cNvPr id="7" name="Picture 6" descr="Diagram, schematic&#10;&#10;Description automatically generated">
            <a:extLst>
              <a:ext uri="{FF2B5EF4-FFF2-40B4-BE49-F238E27FC236}">
                <a16:creationId xmlns:a16="http://schemas.microsoft.com/office/drawing/2014/main" id="{95E33F83-E865-EC46-89D3-3EF7073D70C0}"/>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5027" y="1494984"/>
            <a:ext cx="3700652" cy="4931897"/>
          </a:xfrm>
          <a:prstGeom prst="rect">
            <a:avLst/>
          </a:prstGeom>
          <a:effectLst/>
        </p:spPr>
      </p:pic>
      <p:sp>
        <p:nvSpPr>
          <p:cNvPr id="8" name="Rectangle 7">
            <a:extLst>
              <a:ext uri="{FF2B5EF4-FFF2-40B4-BE49-F238E27FC236}">
                <a16:creationId xmlns:a16="http://schemas.microsoft.com/office/drawing/2014/main" id="{9E62C4F3-74C2-8D4E-815E-C549F0E1B422}"/>
              </a:ext>
            </a:extLst>
          </p:cNvPr>
          <p:cNvSpPr/>
          <p:nvPr/>
        </p:nvSpPr>
        <p:spPr>
          <a:xfrm>
            <a:off x="5509591" y="6231176"/>
            <a:ext cx="584420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6">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11" name="Picture 10">
            <a:extLst>
              <a:ext uri="{FF2B5EF4-FFF2-40B4-BE49-F238E27FC236}">
                <a16:creationId xmlns:a16="http://schemas.microsoft.com/office/drawing/2014/main" id="{D2F2B226-8B5D-9649-BEF1-38F983854B3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3282" y="778538"/>
            <a:ext cx="736351" cy="705347"/>
          </a:xfrm>
          <a:prstGeom prst="rect">
            <a:avLst/>
          </a:prstGeom>
        </p:spPr>
      </p:pic>
      <p:pic>
        <p:nvPicPr>
          <p:cNvPr id="15" name="Picture 14">
            <a:extLst>
              <a:ext uri="{FF2B5EF4-FFF2-40B4-BE49-F238E27FC236}">
                <a16:creationId xmlns:a16="http://schemas.microsoft.com/office/drawing/2014/main" id="{CFBC3771-7E87-E643-8AA6-A4B5704F64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73" y="1690688"/>
            <a:ext cx="1422400" cy="1409700"/>
          </a:xfrm>
          <a:prstGeom prst="rect">
            <a:avLst/>
          </a:prstGeom>
        </p:spPr>
      </p:pic>
      <p:pic>
        <p:nvPicPr>
          <p:cNvPr id="13" name="Picture 12">
            <a:extLst>
              <a:ext uri="{FF2B5EF4-FFF2-40B4-BE49-F238E27FC236}">
                <a16:creationId xmlns:a16="http://schemas.microsoft.com/office/drawing/2014/main" id="{C10745EB-9DCC-584A-87FD-3DCDC64ED0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59270" y="-5834569"/>
            <a:ext cx="1974536" cy="1974536"/>
          </a:xfrm>
          <a:prstGeom prst="rect">
            <a:avLst/>
          </a:prstGeom>
        </p:spPr>
      </p:pic>
      <p:pic>
        <p:nvPicPr>
          <p:cNvPr id="14" name="Picture 13">
            <a:extLst>
              <a:ext uri="{FF2B5EF4-FFF2-40B4-BE49-F238E27FC236}">
                <a16:creationId xmlns:a16="http://schemas.microsoft.com/office/drawing/2014/main" id="{77F96904-BEAA-AC4E-BA1E-B161710510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767" y="97385"/>
            <a:ext cx="2035233" cy="1775149"/>
          </a:xfrm>
          <a:prstGeom prst="rect">
            <a:avLst/>
          </a:prstGeom>
        </p:spPr>
      </p:pic>
      <p:pic>
        <p:nvPicPr>
          <p:cNvPr id="16" name="Picture 15">
            <a:extLst>
              <a:ext uri="{FF2B5EF4-FFF2-40B4-BE49-F238E27FC236}">
                <a16:creationId xmlns:a16="http://schemas.microsoft.com/office/drawing/2014/main" id="{373F2124-3A3B-AF48-A144-F2DA161ED539}"/>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270097680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3878-835D-FD44-8E5B-5DD06C20ED1B}"/>
              </a:ext>
            </a:extLst>
          </p:cNvPr>
          <p:cNvSpPr>
            <a:spLocks noGrp="1"/>
          </p:cNvSpPr>
          <p:nvPr>
            <p:ph type="title"/>
          </p:nvPr>
        </p:nvSpPr>
        <p:spPr>
          <a:xfrm>
            <a:off x="2237232" y="153762"/>
            <a:ext cx="7187632" cy="1325563"/>
          </a:xfrm>
        </p:spPr>
        <p:txBody>
          <a:bodyPr/>
          <a:lstStyle/>
          <a:p>
            <a:r>
              <a:rPr lang="en-US" b="1" dirty="0">
                <a:latin typeface="Gill Sans MT" panose="020B0502020104020203" pitchFamily="34" charset="77"/>
                <a:cs typeface="Calibri Light" panose="020F0302020204030204" pitchFamily="34" charset="0"/>
              </a:rPr>
              <a:t>Broadly Neutralizing Antibodies (</a:t>
            </a:r>
            <a:r>
              <a:rPr lang="en-US" b="1" dirty="0" err="1">
                <a:latin typeface="Gill Sans MT" panose="020B0502020104020203" pitchFamily="34" charset="77"/>
                <a:cs typeface="Calibri Light" panose="020F0302020204030204" pitchFamily="34" charset="0"/>
              </a:rPr>
              <a:t>bNAbs</a:t>
            </a:r>
            <a:r>
              <a:rPr lang="en-US" b="1" dirty="0">
                <a:latin typeface="Gill Sans MT" panose="020B0502020104020203" pitchFamily="34" charset="77"/>
                <a:cs typeface="Calibri Light" panose="020F0302020204030204" pitchFamily="34" charset="0"/>
              </a:rPr>
              <a:t>)</a:t>
            </a:r>
            <a:endParaRPr lang="en-US" b="1" dirty="0">
              <a:latin typeface="Gill Sans MT" panose="020B0502020104020203" pitchFamily="34" charset="77"/>
            </a:endParaRPr>
          </a:p>
        </p:txBody>
      </p:sp>
      <p:sp>
        <p:nvSpPr>
          <p:cNvPr id="8" name="TextBox 7">
            <a:extLst>
              <a:ext uri="{FF2B5EF4-FFF2-40B4-BE49-F238E27FC236}">
                <a16:creationId xmlns:a16="http://schemas.microsoft.com/office/drawing/2014/main" id="{B9D71551-3707-3A43-AA67-FF88F248DF65}"/>
              </a:ext>
            </a:extLst>
          </p:cNvPr>
          <p:cNvSpPr txBox="1"/>
          <p:nvPr/>
        </p:nvSpPr>
        <p:spPr>
          <a:xfrm>
            <a:off x="2286000" y="6021627"/>
            <a:ext cx="9054754" cy="400110"/>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Kong, J </a:t>
            </a:r>
            <a:r>
              <a:rPr lang="en-US" sz="1000" dirty="0" err="1">
                <a:solidFill>
                  <a:schemeClr val="bg1">
                    <a:lumMod val="65000"/>
                  </a:schemeClr>
                </a:solidFill>
                <a:latin typeface="Gill Sans MT" panose="020B0502020104020203" pitchFamily="34" charset="77"/>
                <a:cs typeface="Calibri Light" panose="020F0302020204030204" pitchFamily="34" charset="0"/>
              </a:rPr>
              <a:t>Virol</a:t>
            </a:r>
            <a:r>
              <a:rPr lang="en-US" sz="1000" dirty="0">
                <a:solidFill>
                  <a:schemeClr val="bg1">
                    <a:lumMod val="65000"/>
                  </a:schemeClr>
                </a:solidFill>
                <a:latin typeface="Gill Sans MT" panose="020B0502020104020203" pitchFamily="34" charset="77"/>
                <a:cs typeface="Calibri Light" panose="020F0302020204030204" pitchFamily="34" charset="0"/>
              </a:rPr>
              <a:t> 2015; Barr, NEJM 2016; </a:t>
            </a:r>
            <a:r>
              <a:rPr lang="en-US" sz="1000" dirty="0" err="1">
                <a:solidFill>
                  <a:schemeClr val="bg1">
                    <a:lumMod val="65000"/>
                  </a:schemeClr>
                </a:solidFill>
                <a:latin typeface="Gill Sans MT" panose="020B0502020104020203" pitchFamily="34" charset="77"/>
                <a:cs typeface="Calibri Light" panose="020F0302020204030204" pitchFamily="34" charset="0"/>
              </a:rPr>
              <a:t>Scheid</a:t>
            </a:r>
            <a:r>
              <a:rPr lang="en-US" sz="1000" dirty="0">
                <a:solidFill>
                  <a:schemeClr val="bg1">
                    <a:lumMod val="65000"/>
                  </a:schemeClr>
                </a:solidFill>
                <a:latin typeface="Gill Sans MT" panose="020B0502020104020203" pitchFamily="34" charset="77"/>
                <a:cs typeface="Calibri Light" panose="020F0302020204030204" pitchFamily="34" charset="0"/>
              </a:rPr>
              <a:t>, Nature 2016; </a:t>
            </a:r>
            <a:r>
              <a:rPr lang="en-US" sz="1000" dirty="0" err="1">
                <a:solidFill>
                  <a:schemeClr val="bg1">
                    <a:lumMod val="65000"/>
                  </a:schemeClr>
                </a:solidFill>
                <a:latin typeface="Gill Sans MT" panose="020B0502020104020203" pitchFamily="34" charset="77"/>
                <a:cs typeface="Calibri Light" panose="020F0302020204030204" pitchFamily="34" charset="0"/>
              </a:rPr>
              <a:t>Caskey</a:t>
            </a:r>
            <a:r>
              <a:rPr lang="en-US" sz="1000" dirty="0">
                <a:solidFill>
                  <a:schemeClr val="bg1">
                    <a:lumMod val="65000"/>
                  </a:schemeClr>
                </a:solidFill>
                <a:latin typeface="Gill Sans MT" panose="020B0502020104020203" pitchFamily="34" charset="77"/>
                <a:cs typeface="Calibri Light" panose="020F0302020204030204" pitchFamily="34" charset="0"/>
              </a:rPr>
              <a:t>, Nature Med 2017; </a:t>
            </a:r>
            <a:r>
              <a:rPr lang="en-US" sz="1000" dirty="0" err="1">
                <a:solidFill>
                  <a:schemeClr val="bg1">
                    <a:lumMod val="65000"/>
                  </a:schemeClr>
                </a:solidFill>
                <a:latin typeface="Gill Sans MT" panose="020B0502020104020203" pitchFamily="34" charset="77"/>
                <a:cs typeface="Calibri Light" panose="020F0302020204030204" pitchFamily="34" charset="0"/>
              </a:rPr>
              <a:t>Hessell</a:t>
            </a:r>
            <a:r>
              <a:rPr lang="en-US" sz="1000" dirty="0">
                <a:solidFill>
                  <a:schemeClr val="bg1">
                    <a:lumMod val="65000"/>
                  </a:schemeClr>
                </a:solidFill>
                <a:latin typeface="Gill Sans MT" panose="020B0502020104020203" pitchFamily="34" charset="77"/>
                <a:cs typeface="Calibri Light" panose="020F0302020204030204" pitchFamily="34" charset="0"/>
              </a:rPr>
              <a:t>, Nature Med 2016;  Liu, Science 2016;</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 Nishimura, Nature 2017; </a:t>
            </a:r>
            <a:r>
              <a:rPr lang="en-US" sz="1000" dirty="0" err="1">
                <a:solidFill>
                  <a:schemeClr val="bg1">
                    <a:lumMod val="65000"/>
                  </a:schemeClr>
                </a:solidFill>
                <a:latin typeface="Gill Sans MT" panose="020B0502020104020203" pitchFamily="34" charset="77"/>
                <a:cs typeface="Calibri Light" panose="020F0302020204030204" pitchFamily="34" charset="0"/>
              </a:rPr>
              <a:t>Pardi</a:t>
            </a:r>
            <a:r>
              <a:rPr lang="en-US" sz="1000" dirty="0">
                <a:solidFill>
                  <a:schemeClr val="bg1">
                    <a:lumMod val="65000"/>
                  </a:schemeClr>
                </a:solidFill>
                <a:latin typeface="Gill Sans MT" panose="020B0502020104020203" pitchFamily="34" charset="77"/>
                <a:cs typeface="Calibri Light" panose="020F0302020204030204" pitchFamily="34" charset="0"/>
              </a:rPr>
              <a:t>, Nature Communications 2017; Gardner, Nature 2015; Pitman, Lancet 2018</a:t>
            </a:r>
          </a:p>
        </p:txBody>
      </p:sp>
      <p:grpSp>
        <p:nvGrpSpPr>
          <p:cNvPr id="4" name="Group 3">
            <a:extLst>
              <a:ext uri="{FF2B5EF4-FFF2-40B4-BE49-F238E27FC236}">
                <a16:creationId xmlns:a16="http://schemas.microsoft.com/office/drawing/2014/main" id="{449B24CD-5B7A-2F41-B7B7-08073421000B}"/>
              </a:ext>
            </a:extLst>
          </p:cNvPr>
          <p:cNvGrpSpPr/>
          <p:nvPr/>
        </p:nvGrpSpPr>
        <p:grpSpPr>
          <a:xfrm>
            <a:off x="7585464" y="1149167"/>
            <a:ext cx="4298979" cy="4071167"/>
            <a:chOff x="7585464" y="1149167"/>
            <a:chExt cx="4298979" cy="4071167"/>
          </a:xfrm>
        </p:grpSpPr>
        <p:sp>
          <p:nvSpPr>
            <p:cNvPr id="7" name="TextBox 6">
              <a:extLst>
                <a:ext uri="{FF2B5EF4-FFF2-40B4-BE49-F238E27FC236}">
                  <a16:creationId xmlns:a16="http://schemas.microsoft.com/office/drawing/2014/main" id="{4CBBE2E3-00D5-8B45-8C70-DB2883697499}"/>
                </a:ext>
              </a:extLst>
            </p:cNvPr>
            <p:cNvSpPr txBox="1"/>
            <p:nvPr/>
          </p:nvSpPr>
          <p:spPr>
            <a:xfrm>
              <a:off x="7640439" y="1149167"/>
              <a:ext cx="594552" cy="369332"/>
            </a:xfrm>
            <a:prstGeom prst="rect">
              <a:avLst/>
            </a:prstGeom>
            <a:noFill/>
          </p:spPr>
          <p:txBody>
            <a:bodyPr wrap="square" rtlCol="0">
              <a:spAutoFit/>
            </a:bodyPr>
            <a:lstStyle/>
            <a:p>
              <a:r>
                <a:rPr lang="en-US" dirty="0">
                  <a:solidFill>
                    <a:schemeClr val="bg1"/>
                  </a:solidFill>
                </a:rPr>
                <a:t>NK</a:t>
              </a:r>
            </a:p>
          </p:txBody>
        </p:sp>
        <p:sp>
          <p:nvSpPr>
            <p:cNvPr id="59" name="TextBox 58">
              <a:extLst>
                <a:ext uri="{FF2B5EF4-FFF2-40B4-BE49-F238E27FC236}">
                  <a16:creationId xmlns:a16="http://schemas.microsoft.com/office/drawing/2014/main" id="{7F534914-B3A6-B44F-B986-703AC365FE42}"/>
                </a:ext>
              </a:extLst>
            </p:cNvPr>
            <p:cNvSpPr txBox="1"/>
            <p:nvPr/>
          </p:nvSpPr>
          <p:spPr>
            <a:xfrm>
              <a:off x="7640440" y="2633354"/>
              <a:ext cx="1443599" cy="369332"/>
            </a:xfrm>
            <a:prstGeom prst="rect">
              <a:avLst/>
            </a:prstGeom>
            <a:solidFill>
              <a:srgbClr val="D6E02A"/>
            </a:solidFill>
          </p:spPr>
          <p:txBody>
            <a:bodyPr wrap="square" rtlCol="0">
              <a:spAutoFit/>
            </a:bodyPr>
            <a:lstStyle/>
            <a:p>
              <a:endParaRPr lang="en-US" dirty="0">
                <a:solidFill>
                  <a:srgbClr val="D6E02A"/>
                </a:solidFill>
              </a:endParaRPr>
            </a:p>
          </p:txBody>
        </p:sp>
        <p:sp>
          <p:nvSpPr>
            <p:cNvPr id="3" name="TextBox 2">
              <a:extLst>
                <a:ext uri="{FF2B5EF4-FFF2-40B4-BE49-F238E27FC236}">
                  <a16:creationId xmlns:a16="http://schemas.microsoft.com/office/drawing/2014/main" id="{F845F07E-AFF3-2C40-9E4C-878ACC4629AF}"/>
                </a:ext>
              </a:extLst>
            </p:cNvPr>
            <p:cNvSpPr txBox="1"/>
            <p:nvPr/>
          </p:nvSpPr>
          <p:spPr>
            <a:xfrm>
              <a:off x="7612952" y="1725905"/>
              <a:ext cx="1950128" cy="369332"/>
            </a:xfrm>
            <a:prstGeom prst="rect">
              <a:avLst/>
            </a:prstGeom>
            <a:solidFill>
              <a:srgbClr val="D6E02A"/>
            </a:solidFill>
          </p:spPr>
          <p:txBody>
            <a:bodyPr wrap="square" rtlCol="0">
              <a:spAutoFit/>
            </a:bodyPr>
            <a:lstStyle/>
            <a:p>
              <a:endParaRPr lang="en-US" dirty="0">
                <a:solidFill>
                  <a:srgbClr val="D6E02A"/>
                </a:solidFill>
              </a:endParaRPr>
            </a:p>
          </p:txBody>
        </p:sp>
        <p:sp>
          <p:nvSpPr>
            <p:cNvPr id="55" name="TextBox 54">
              <a:extLst>
                <a:ext uri="{FF2B5EF4-FFF2-40B4-BE49-F238E27FC236}">
                  <a16:creationId xmlns:a16="http://schemas.microsoft.com/office/drawing/2014/main" id="{394B87E3-9F43-3047-A673-1ECA617DB119}"/>
                </a:ext>
              </a:extLst>
            </p:cNvPr>
            <p:cNvSpPr txBox="1"/>
            <p:nvPr/>
          </p:nvSpPr>
          <p:spPr>
            <a:xfrm>
              <a:off x="7585464" y="1680904"/>
              <a:ext cx="4298979" cy="3539430"/>
            </a:xfrm>
            <a:prstGeom prst="rect">
              <a:avLst/>
            </a:prstGeom>
            <a:noFill/>
          </p:spPr>
          <p:txBody>
            <a:bodyPr wrap="square" rtlCol="0">
              <a:spAutoFit/>
            </a:bodyPr>
            <a:lstStyle/>
            <a:p>
              <a:r>
                <a:rPr lang="en-US" sz="2200" b="1" dirty="0">
                  <a:solidFill>
                    <a:schemeClr val="bg1"/>
                  </a:solidFill>
                  <a:latin typeface="Gill Sans MT" panose="020B0502020104020203" pitchFamily="34" charset="77"/>
                  <a:cs typeface="Calibri Light" panose="020F0302020204030204" pitchFamily="34" charset="0"/>
                </a:rPr>
                <a:t>Main obstacle</a:t>
              </a:r>
            </a:p>
            <a:p>
              <a:r>
                <a:rPr lang="en-US" sz="2000" dirty="0">
                  <a:latin typeface="Gill Sans MT" panose="020B0502020104020203" pitchFamily="34" charset="77"/>
                  <a:cs typeface="Calibri Light" panose="020F0302020204030204" pitchFamily="34" charset="0"/>
                </a:rPr>
                <a:t>- Pre-existing resistance</a:t>
              </a:r>
            </a:p>
            <a:p>
              <a:endParaRPr lang="en-US" sz="2000" dirty="0">
                <a:latin typeface="Gill Sans MT" panose="020B0502020104020203" pitchFamily="34" charset="77"/>
                <a:cs typeface="Calibri Light" panose="020F0302020204030204" pitchFamily="34" charset="0"/>
              </a:endParaRPr>
            </a:p>
            <a:p>
              <a:r>
                <a:rPr lang="en-US" sz="2200" b="1" dirty="0">
                  <a:solidFill>
                    <a:schemeClr val="bg1"/>
                  </a:solidFill>
                  <a:latin typeface="Gill Sans MT" panose="020B0502020104020203" pitchFamily="34" charset="77"/>
                  <a:cs typeface="Calibri Light" panose="020F0302020204030204" pitchFamily="34" charset="0"/>
                </a:rPr>
                <a:t>Strategies </a:t>
              </a:r>
            </a:p>
            <a:p>
              <a:r>
                <a:rPr lang="en-US" sz="2000" dirty="0">
                  <a:latin typeface="Gill Sans MT" panose="020B0502020104020203" pitchFamily="34" charset="77"/>
                  <a:cs typeface="Calibri Light" panose="020F0302020204030204" pitchFamily="34" charset="0"/>
                </a:rPr>
                <a:t>- Broad and potent</a:t>
              </a:r>
            </a:p>
            <a:p>
              <a:r>
                <a:rPr lang="en-US" sz="2000" dirty="0">
                  <a:latin typeface="Gill Sans MT" panose="020B0502020104020203" pitchFamily="34" charset="77"/>
                  <a:cs typeface="Calibri Light" panose="020F0302020204030204" pitchFamily="34" charset="0"/>
                </a:rPr>
                <a:t>- Multiple</a:t>
              </a:r>
            </a:p>
            <a:p>
              <a:r>
                <a:rPr lang="en-US" sz="2000" dirty="0">
                  <a:latin typeface="Gill Sans MT" panose="020B0502020104020203" pitchFamily="34" charset="77"/>
                  <a:cs typeface="Calibri Light" panose="020F0302020204030204" pitchFamily="34" charset="0"/>
                </a:rPr>
                <a:t>- Tri-specific</a:t>
              </a:r>
            </a:p>
            <a:p>
              <a:r>
                <a:rPr lang="en-US" sz="2000" dirty="0">
                  <a:latin typeface="Gill Sans MT" panose="020B0502020104020203" pitchFamily="34" charset="77"/>
                  <a:cs typeface="Calibri Light" panose="020F0302020204030204" pitchFamily="34" charset="0"/>
                </a:rPr>
                <a:t>- Long-acting </a:t>
              </a:r>
            </a:p>
            <a:p>
              <a:r>
                <a:rPr lang="en-US" sz="2000" dirty="0">
                  <a:latin typeface="Gill Sans MT" panose="020B0502020104020203" pitchFamily="34" charset="77"/>
                  <a:cs typeface="Calibri Light" panose="020F0302020204030204" pitchFamily="34" charset="0"/>
                </a:rPr>
                <a:t>- Novel delivery platforms</a:t>
              </a:r>
            </a:p>
            <a:p>
              <a:r>
                <a:rPr lang="en-US" sz="2000" dirty="0">
                  <a:latin typeface="Gill Sans MT" panose="020B0502020104020203" pitchFamily="34" charset="77"/>
                  <a:cs typeface="Calibri Light" panose="020F0302020204030204" pitchFamily="34" charset="0"/>
                </a:rPr>
                <a:t>- Early administration</a:t>
              </a:r>
            </a:p>
            <a:p>
              <a:r>
                <a:rPr lang="en-US" sz="2000" dirty="0">
                  <a:latin typeface="Gill Sans MT" panose="020B0502020104020203" pitchFamily="34" charset="77"/>
                  <a:cs typeface="Calibri Light" panose="020F0302020204030204" pitchFamily="34" charset="0"/>
                </a:rPr>
                <a:t>- Combine with other agents</a:t>
              </a:r>
            </a:p>
          </p:txBody>
        </p:sp>
      </p:grpSp>
      <p:grpSp>
        <p:nvGrpSpPr>
          <p:cNvPr id="60" name="Group 59">
            <a:extLst>
              <a:ext uri="{FF2B5EF4-FFF2-40B4-BE49-F238E27FC236}">
                <a16:creationId xmlns:a16="http://schemas.microsoft.com/office/drawing/2014/main" id="{E5532BD2-B61F-E040-BA82-A6C50296D073}"/>
              </a:ext>
            </a:extLst>
          </p:cNvPr>
          <p:cNvGrpSpPr/>
          <p:nvPr/>
        </p:nvGrpSpPr>
        <p:grpSpPr>
          <a:xfrm>
            <a:off x="-532250" y="1562408"/>
            <a:ext cx="7130981" cy="4649840"/>
            <a:chOff x="196988" y="1302651"/>
            <a:chExt cx="7130981" cy="4649840"/>
          </a:xfrm>
        </p:grpSpPr>
        <p:grpSp>
          <p:nvGrpSpPr>
            <p:cNvPr id="9" name="Group 8">
              <a:extLst>
                <a:ext uri="{FF2B5EF4-FFF2-40B4-BE49-F238E27FC236}">
                  <a16:creationId xmlns:a16="http://schemas.microsoft.com/office/drawing/2014/main" id="{442D2D2A-A935-C441-87CC-54116B48F1B9}"/>
                </a:ext>
              </a:extLst>
            </p:cNvPr>
            <p:cNvGrpSpPr/>
            <p:nvPr/>
          </p:nvGrpSpPr>
          <p:grpSpPr>
            <a:xfrm>
              <a:off x="196988" y="1302651"/>
              <a:ext cx="7130981" cy="4649840"/>
              <a:chOff x="2888855" y="943480"/>
              <a:chExt cx="7130983" cy="4649840"/>
            </a:xfrm>
          </p:grpSpPr>
          <p:pic>
            <p:nvPicPr>
              <p:cNvPr id="10" name="Picture 9">
                <a:extLst>
                  <a:ext uri="{FF2B5EF4-FFF2-40B4-BE49-F238E27FC236}">
                    <a16:creationId xmlns:a16="http://schemas.microsoft.com/office/drawing/2014/main" id="{58BD8E92-24CB-0344-86C0-AED71C07D0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8338" y="4183486"/>
                <a:ext cx="1997391" cy="1038304"/>
              </a:xfrm>
              <a:prstGeom prst="rect">
                <a:avLst/>
              </a:prstGeom>
            </p:spPr>
          </p:pic>
          <p:grpSp>
            <p:nvGrpSpPr>
              <p:cNvPr id="11" name="Group 10">
                <a:extLst>
                  <a:ext uri="{FF2B5EF4-FFF2-40B4-BE49-F238E27FC236}">
                    <a16:creationId xmlns:a16="http://schemas.microsoft.com/office/drawing/2014/main" id="{AC791940-271E-F141-A0F2-3305E72C399C}"/>
                  </a:ext>
                </a:extLst>
              </p:cNvPr>
              <p:cNvGrpSpPr/>
              <p:nvPr/>
            </p:nvGrpSpPr>
            <p:grpSpPr>
              <a:xfrm>
                <a:off x="6245486" y="5030303"/>
                <a:ext cx="1410241" cy="563017"/>
                <a:chOff x="6889048" y="3589244"/>
                <a:chExt cx="1245684" cy="834861"/>
              </a:xfrm>
            </p:grpSpPr>
            <p:pic>
              <p:nvPicPr>
                <p:cNvPr id="53" name="Picture 52">
                  <a:extLst>
                    <a:ext uri="{FF2B5EF4-FFF2-40B4-BE49-F238E27FC236}">
                      <a16:creationId xmlns:a16="http://schemas.microsoft.com/office/drawing/2014/main" id="{58A39DDE-635F-D34F-9894-ADFE88DDC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9048" y="3749137"/>
                  <a:ext cx="495300" cy="674968"/>
                </a:xfrm>
                <a:prstGeom prst="rect">
                  <a:avLst/>
                </a:prstGeom>
                <a:scene3d>
                  <a:camera prst="orthographicFront">
                    <a:rot lat="0" lon="0" rev="2100000"/>
                  </a:camera>
                  <a:lightRig rig="threePt" dir="t"/>
                </a:scene3d>
              </p:spPr>
            </p:pic>
            <p:pic>
              <p:nvPicPr>
                <p:cNvPr id="54" name="Picture 53">
                  <a:extLst>
                    <a:ext uri="{FF2B5EF4-FFF2-40B4-BE49-F238E27FC236}">
                      <a16:creationId xmlns:a16="http://schemas.microsoft.com/office/drawing/2014/main" id="{EC827E3B-DF0D-EC4E-85F2-5D09734BD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9432" y="3589244"/>
                  <a:ext cx="495300" cy="674968"/>
                </a:xfrm>
                <a:prstGeom prst="rect">
                  <a:avLst/>
                </a:prstGeom>
                <a:scene3d>
                  <a:camera prst="orthographicFront">
                    <a:rot lat="0" lon="0" rev="2100000"/>
                  </a:camera>
                  <a:lightRig rig="threePt" dir="t"/>
                </a:scene3d>
              </p:spPr>
            </p:pic>
          </p:grpSp>
          <p:sp>
            <p:nvSpPr>
              <p:cNvPr id="12" name="TextBox 11">
                <a:extLst>
                  <a:ext uri="{FF2B5EF4-FFF2-40B4-BE49-F238E27FC236}">
                    <a16:creationId xmlns:a16="http://schemas.microsoft.com/office/drawing/2014/main" id="{C067AA51-F5CF-A94C-82C1-94CA2BD2D32F}"/>
                  </a:ext>
                </a:extLst>
              </p:cNvPr>
              <p:cNvSpPr txBox="1"/>
              <p:nvPr/>
            </p:nvSpPr>
            <p:spPr>
              <a:xfrm>
                <a:off x="7217660" y="4051902"/>
                <a:ext cx="2802178" cy="734945"/>
              </a:xfrm>
              <a:prstGeom prst="rect">
                <a:avLst/>
              </a:prstGeom>
              <a:noFill/>
            </p:spPr>
            <p:txBody>
              <a:bodyPr wrap="square" rtlCol="0">
                <a:spAutoFit/>
              </a:bodyPr>
              <a:lstStyle/>
              <a:p>
                <a:pPr algn="ctr">
                  <a:lnSpc>
                    <a:spcPct val="120000"/>
                  </a:lnSpc>
                </a:pPr>
                <a:r>
                  <a:rPr lang="en-US" dirty="0" err="1">
                    <a:latin typeface="Gill Sans MT" panose="020B0502020104020203" pitchFamily="34" charset="77"/>
                    <a:cs typeface="Calibri Light" panose="020F0302020204030204" pitchFamily="34" charset="0"/>
                  </a:rPr>
                  <a:t>bNAbs</a:t>
                </a:r>
                <a:r>
                  <a:rPr lang="en-US" dirty="0">
                    <a:latin typeface="Gill Sans MT" panose="020B0502020104020203" pitchFamily="34" charset="77"/>
                    <a:cs typeface="Calibri Light" panose="020F0302020204030204" pitchFamily="34" charset="0"/>
                  </a:rPr>
                  <a:t> can bind </a:t>
                </a:r>
              </a:p>
              <a:p>
                <a:pPr algn="ctr">
                  <a:lnSpc>
                    <a:spcPct val="120000"/>
                  </a:lnSpc>
                </a:pPr>
                <a:r>
                  <a:rPr lang="en-US" dirty="0">
                    <a:latin typeface="Gill Sans MT" panose="020B0502020104020203" pitchFamily="34" charset="77"/>
                    <a:cs typeface="Calibri Light" panose="020F0302020204030204" pitchFamily="34" charset="0"/>
                  </a:rPr>
                  <a:t>many HIV strains</a:t>
                </a:r>
              </a:p>
            </p:txBody>
          </p:sp>
          <p:grpSp>
            <p:nvGrpSpPr>
              <p:cNvPr id="13" name="Group 12">
                <a:extLst>
                  <a:ext uri="{FF2B5EF4-FFF2-40B4-BE49-F238E27FC236}">
                    <a16:creationId xmlns:a16="http://schemas.microsoft.com/office/drawing/2014/main" id="{300A3AD3-F2E6-E147-8F79-CAE07F21D2F3}"/>
                  </a:ext>
                </a:extLst>
              </p:cNvPr>
              <p:cNvGrpSpPr/>
              <p:nvPr/>
            </p:nvGrpSpPr>
            <p:grpSpPr>
              <a:xfrm>
                <a:off x="5975557" y="943480"/>
                <a:ext cx="2118243" cy="3019485"/>
                <a:chOff x="5791200" y="2012340"/>
                <a:chExt cx="2118243" cy="3019485"/>
              </a:xfrm>
            </p:grpSpPr>
            <p:grpSp>
              <p:nvGrpSpPr>
                <p:cNvPr id="28" name="Group 27">
                  <a:extLst>
                    <a:ext uri="{FF2B5EF4-FFF2-40B4-BE49-F238E27FC236}">
                      <a16:creationId xmlns:a16="http://schemas.microsoft.com/office/drawing/2014/main" id="{6CC9C738-E066-8B4B-B1F0-FA0B4E869D54}"/>
                    </a:ext>
                  </a:extLst>
                </p:cNvPr>
                <p:cNvGrpSpPr/>
                <p:nvPr/>
              </p:nvGrpSpPr>
              <p:grpSpPr>
                <a:xfrm>
                  <a:off x="6533774" y="3760118"/>
                  <a:ext cx="1375669" cy="1271707"/>
                  <a:chOff x="4953000" y="2302973"/>
                  <a:chExt cx="2286000" cy="2215314"/>
                </a:xfrm>
              </p:grpSpPr>
              <p:pic>
                <p:nvPicPr>
                  <p:cNvPr id="49" name="Picture 48" descr="Figure3.png">
                    <a:extLst>
                      <a:ext uri="{FF2B5EF4-FFF2-40B4-BE49-F238E27FC236}">
                        <a16:creationId xmlns:a16="http://schemas.microsoft.com/office/drawing/2014/main" id="{D7A8C023-A3E8-744C-9441-7CD3F0B6BC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2229" y="2514600"/>
                    <a:ext cx="1862740" cy="1948773"/>
                  </a:xfrm>
                  <a:prstGeom prst="rect">
                    <a:avLst/>
                  </a:prstGeom>
                </p:spPr>
              </p:pic>
              <p:pic>
                <p:nvPicPr>
                  <p:cNvPr id="50" name="Picture 49" descr="green virus.png">
                    <a:extLst>
                      <a:ext uri="{FF2B5EF4-FFF2-40B4-BE49-F238E27FC236}">
                        <a16:creationId xmlns:a16="http://schemas.microsoft.com/office/drawing/2014/main" id="{46E6313B-194B-1E48-9A92-7DD9AEB5B5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9400" y="2302973"/>
                    <a:ext cx="609600" cy="618008"/>
                  </a:xfrm>
                  <a:prstGeom prst="rect">
                    <a:avLst/>
                  </a:prstGeom>
                </p:spPr>
              </p:pic>
              <p:pic>
                <p:nvPicPr>
                  <p:cNvPr id="51" name="Picture 50" descr="green virus.png">
                    <a:extLst>
                      <a:ext uri="{FF2B5EF4-FFF2-40B4-BE49-F238E27FC236}">
                        <a16:creationId xmlns:a16="http://schemas.microsoft.com/office/drawing/2014/main" id="{77904A81-4A85-C94A-A0D2-71B13D06EA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9400" y="3900279"/>
                    <a:ext cx="609600" cy="618008"/>
                  </a:xfrm>
                  <a:prstGeom prst="rect">
                    <a:avLst/>
                  </a:prstGeom>
                </p:spPr>
              </p:pic>
              <p:pic>
                <p:nvPicPr>
                  <p:cNvPr id="52" name="Picture 51" descr="green virus.png">
                    <a:extLst>
                      <a:ext uri="{FF2B5EF4-FFF2-40B4-BE49-F238E27FC236}">
                        <a16:creationId xmlns:a16="http://schemas.microsoft.com/office/drawing/2014/main" id="{B0F86C13-C238-AD4B-BCCD-1072D5958F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3000" y="2341073"/>
                    <a:ext cx="609600" cy="618008"/>
                  </a:xfrm>
                  <a:prstGeom prst="rect">
                    <a:avLst/>
                  </a:prstGeom>
                </p:spPr>
              </p:pic>
            </p:grpSp>
            <p:pic>
              <p:nvPicPr>
                <p:cNvPr id="29" name="Picture 28">
                  <a:extLst>
                    <a:ext uri="{FF2B5EF4-FFF2-40B4-BE49-F238E27FC236}">
                      <a16:creationId xmlns:a16="http://schemas.microsoft.com/office/drawing/2014/main" id="{2548CFF0-1B01-0C4D-971F-D1BA551E55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856171">
                  <a:off x="6375430" y="3249081"/>
                  <a:ext cx="408042" cy="556058"/>
                </a:xfrm>
                <a:prstGeom prst="rect">
                  <a:avLst/>
                </a:prstGeom>
                <a:scene3d>
                  <a:camera prst="orthographicFront">
                    <a:rot lat="0" lon="0" rev="2100000"/>
                  </a:camera>
                  <a:lightRig rig="threePt" dir="t"/>
                </a:scene3d>
              </p:spPr>
            </p:pic>
            <p:grpSp>
              <p:nvGrpSpPr>
                <p:cNvPr id="30" name="Group 29">
                  <a:extLst>
                    <a:ext uri="{FF2B5EF4-FFF2-40B4-BE49-F238E27FC236}">
                      <a16:creationId xmlns:a16="http://schemas.microsoft.com/office/drawing/2014/main" id="{28060B9B-9647-0842-86C8-9AF2674F1C5E}"/>
                    </a:ext>
                  </a:extLst>
                </p:cNvPr>
                <p:cNvGrpSpPr/>
                <p:nvPr/>
              </p:nvGrpSpPr>
              <p:grpSpPr>
                <a:xfrm>
                  <a:off x="5791200" y="2012340"/>
                  <a:ext cx="1094765" cy="1569060"/>
                  <a:chOff x="3347245" y="1838944"/>
                  <a:chExt cx="1094765" cy="1569060"/>
                </a:xfrm>
              </p:grpSpPr>
              <p:grpSp>
                <p:nvGrpSpPr>
                  <p:cNvPr id="31" name="Group 30">
                    <a:extLst>
                      <a:ext uri="{FF2B5EF4-FFF2-40B4-BE49-F238E27FC236}">
                        <a16:creationId xmlns:a16="http://schemas.microsoft.com/office/drawing/2014/main" id="{DD910E63-5922-7740-A4EE-EFC3384EE284}"/>
                      </a:ext>
                    </a:extLst>
                  </p:cNvPr>
                  <p:cNvGrpSpPr/>
                  <p:nvPr/>
                </p:nvGrpSpPr>
                <p:grpSpPr>
                  <a:xfrm rot="10352525">
                    <a:off x="3347245" y="1838944"/>
                    <a:ext cx="1094765" cy="1105387"/>
                    <a:chOff x="6296635" y="4152413"/>
                    <a:chExt cx="1094765" cy="1105387"/>
                  </a:xfrm>
                </p:grpSpPr>
                <p:grpSp>
                  <p:nvGrpSpPr>
                    <p:cNvPr id="33" name="Group 32">
                      <a:extLst>
                        <a:ext uri="{FF2B5EF4-FFF2-40B4-BE49-F238E27FC236}">
                          <a16:creationId xmlns:a16="http://schemas.microsoft.com/office/drawing/2014/main" id="{502C7BB0-75B1-2343-A803-90C5440BC9BC}"/>
                        </a:ext>
                      </a:extLst>
                    </p:cNvPr>
                    <p:cNvGrpSpPr/>
                    <p:nvPr/>
                  </p:nvGrpSpPr>
                  <p:grpSpPr>
                    <a:xfrm>
                      <a:off x="6296635" y="4152413"/>
                      <a:ext cx="1094765" cy="1105387"/>
                      <a:chOff x="3248635" y="1301476"/>
                      <a:chExt cx="395538" cy="413511"/>
                    </a:xfrm>
                  </p:grpSpPr>
                  <p:sp>
                    <p:nvSpPr>
                      <p:cNvPr id="47" name="Oval 46">
                        <a:extLst>
                          <a:ext uri="{FF2B5EF4-FFF2-40B4-BE49-F238E27FC236}">
                            <a16:creationId xmlns:a16="http://schemas.microsoft.com/office/drawing/2014/main" id="{EA0DAB3B-98B1-1A4E-A924-E85267CF0E1A}"/>
                          </a:ext>
                        </a:extLst>
                      </p:cNvPr>
                      <p:cNvSpPr/>
                      <p:nvPr/>
                    </p:nvSpPr>
                    <p:spPr>
                      <a:xfrm>
                        <a:off x="3248635" y="1301476"/>
                        <a:ext cx="395538" cy="413511"/>
                      </a:xfrm>
                      <a:prstGeom prst="ellipse">
                        <a:avLst/>
                      </a:prstGeom>
                      <a:solidFill>
                        <a:srgbClr val="CB67F2"/>
                      </a:solidFill>
                      <a:ln w="12700" cmpd="sng">
                        <a:solidFill>
                          <a:srgbClr val="CB67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F5423CD-E2C1-CF49-BD49-DE0874A0E23B}"/>
                          </a:ext>
                        </a:extLst>
                      </p:cNvPr>
                      <p:cNvSpPr/>
                      <p:nvPr/>
                    </p:nvSpPr>
                    <p:spPr>
                      <a:xfrm>
                        <a:off x="3341332" y="1441904"/>
                        <a:ext cx="243138" cy="261111"/>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4" name="Oval 33">
                      <a:extLst>
                        <a:ext uri="{FF2B5EF4-FFF2-40B4-BE49-F238E27FC236}">
                          <a16:creationId xmlns:a16="http://schemas.microsoft.com/office/drawing/2014/main" id="{0422AB28-4AA6-2548-82A0-C570EBE4FF6D}"/>
                        </a:ext>
                      </a:extLst>
                    </p:cNvPr>
                    <p:cNvSpPr/>
                    <p:nvPr/>
                  </p:nvSpPr>
                  <p:spPr>
                    <a:xfrm>
                      <a:off x="6394314" y="4648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54C8F93-225C-3444-8A78-2F5CEF251B00}"/>
                        </a:ext>
                      </a:extLst>
                    </p:cNvPr>
                    <p:cNvSpPr/>
                    <p:nvPr/>
                  </p:nvSpPr>
                  <p:spPr>
                    <a:xfrm>
                      <a:off x="6507481" y="45720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202A4C1-D2C3-5D4E-B8FB-0EA4A75E98A6}"/>
                        </a:ext>
                      </a:extLst>
                    </p:cNvPr>
                    <p:cNvSpPr/>
                    <p:nvPr/>
                  </p:nvSpPr>
                  <p:spPr>
                    <a:xfrm>
                      <a:off x="6400800" y="45262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82A2C08-B716-CE4F-A3FC-954DDAF7AA71}"/>
                        </a:ext>
                      </a:extLst>
                    </p:cNvPr>
                    <p:cNvSpPr/>
                    <p:nvPr/>
                  </p:nvSpPr>
                  <p:spPr>
                    <a:xfrm>
                      <a:off x="64770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95CBE92-E203-0B49-B091-7DC6A581A801}"/>
                        </a:ext>
                      </a:extLst>
                    </p:cNvPr>
                    <p:cNvSpPr/>
                    <p:nvPr/>
                  </p:nvSpPr>
                  <p:spPr>
                    <a:xfrm>
                      <a:off x="6629400" y="44500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BBD2D96-8063-934A-967A-6ABEBED4D69E}"/>
                        </a:ext>
                      </a:extLst>
                    </p:cNvPr>
                    <p:cNvSpPr/>
                    <p:nvPr/>
                  </p:nvSpPr>
                  <p:spPr>
                    <a:xfrm>
                      <a:off x="6583681" y="42976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8B43F-1025-5546-84C5-9F3289DE75C7}"/>
                        </a:ext>
                      </a:extLst>
                    </p:cNvPr>
                    <p:cNvSpPr/>
                    <p:nvPr/>
                  </p:nvSpPr>
                  <p:spPr>
                    <a:xfrm>
                      <a:off x="67818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C95882F-8BC4-0E4A-A4D0-0E8D7D8C88E9}"/>
                        </a:ext>
                      </a:extLst>
                    </p:cNvPr>
                    <p:cNvSpPr/>
                    <p:nvPr/>
                  </p:nvSpPr>
                  <p:spPr>
                    <a:xfrm>
                      <a:off x="6736081"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303399E-6C3A-5D41-91B4-4F7F430A133C}"/>
                        </a:ext>
                      </a:extLst>
                    </p:cNvPr>
                    <p:cNvSpPr/>
                    <p:nvPr/>
                  </p:nvSpPr>
                  <p:spPr>
                    <a:xfrm>
                      <a:off x="69342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AC92CA8-F020-9940-9B47-58A895AC8780}"/>
                        </a:ext>
                      </a:extLst>
                    </p:cNvPr>
                    <p:cNvSpPr/>
                    <p:nvPr/>
                  </p:nvSpPr>
                  <p:spPr>
                    <a:xfrm>
                      <a:off x="6934200"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B5F6445-C158-3141-8D55-62655D4C3AED}"/>
                        </a:ext>
                      </a:extLst>
                    </p:cNvPr>
                    <p:cNvSpPr/>
                    <p:nvPr/>
                  </p:nvSpPr>
                  <p:spPr>
                    <a:xfrm>
                      <a:off x="7040881" y="43434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087AF63-BCE5-2E4E-8ACD-87B894EFED4C}"/>
                        </a:ext>
                      </a:extLst>
                    </p:cNvPr>
                    <p:cNvSpPr/>
                    <p:nvPr/>
                  </p:nvSpPr>
                  <p:spPr>
                    <a:xfrm>
                      <a:off x="7117081" y="44958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A720DA6-6712-E14B-9965-1332E579E042}"/>
                        </a:ext>
                      </a:extLst>
                    </p:cNvPr>
                    <p:cNvSpPr/>
                    <p:nvPr/>
                  </p:nvSpPr>
                  <p:spPr>
                    <a:xfrm>
                      <a:off x="6431281" y="4800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Block Arc 31">
                    <a:extLst>
                      <a:ext uri="{FF2B5EF4-FFF2-40B4-BE49-F238E27FC236}">
                        <a16:creationId xmlns:a16="http://schemas.microsoft.com/office/drawing/2014/main" id="{A4BF073D-FF4B-6246-8C20-B8D6671F901C}"/>
                      </a:ext>
                    </a:extLst>
                  </p:cNvPr>
                  <p:cNvSpPr/>
                  <p:nvPr/>
                </p:nvSpPr>
                <p:spPr>
                  <a:xfrm rot="20476913">
                    <a:off x="3952551" y="2943274"/>
                    <a:ext cx="262056" cy="464730"/>
                  </a:xfrm>
                  <a:prstGeom prst="blockArc">
                    <a:avLst>
                      <a:gd name="adj1" fmla="val 10800000"/>
                      <a:gd name="adj2" fmla="val 436157"/>
                      <a:gd name="adj3" fmla="val 9581"/>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14" name="TextBox 13">
                <a:extLst>
                  <a:ext uri="{FF2B5EF4-FFF2-40B4-BE49-F238E27FC236}">
                    <a16:creationId xmlns:a16="http://schemas.microsoft.com/office/drawing/2014/main" id="{9B56FCEE-F138-1E40-BFC9-6781B0FC30A1}"/>
                  </a:ext>
                </a:extLst>
              </p:cNvPr>
              <p:cNvSpPr txBox="1"/>
              <p:nvPr/>
            </p:nvSpPr>
            <p:spPr>
              <a:xfrm>
                <a:off x="7274762" y="1348959"/>
                <a:ext cx="2483117" cy="923330"/>
              </a:xfrm>
              <a:prstGeom prst="rect">
                <a:avLst/>
              </a:prstGeom>
              <a:noFill/>
            </p:spPr>
            <p:txBody>
              <a:bodyPr wrap="none" rtlCol="0">
                <a:spAutoFit/>
              </a:bodyPr>
              <a:lstStyle/>
              <a:p>
                <a:pPr algn="ctr"/>
                <a:r>
                  <a:rPr lang="en-US" dirty="0" err="1">
                    <a:latin typeface="Gill Sans MT" panose="020B0502020104020203" pitchFamily="34" charset="77"/>
                    <a:cs typeface="Calibri Light" panose="020F0302020204030204" pitchFamily="34" charset="0"/>
                  </a:rPr>
                  <a:t>bNAbs</a:t>
                </a:r>
                <a:r>
                  <a:rPr lang="en-US" dirty="0">
                    <a:latin typeface="Gill Sans MT" panose="020B0502020104020203" pitchFamily="34" charset="77"/>
                    <a:cs typeface="Calibri Light" panose="020F0302020204030204" pitchFamily="34" charset="0"/>
                  </a:rPr>
                  <a:t> facilitate </a:t>
                </a:r>
              </a:p>
              <a:p>
                <a:pPr algn="ctr"/>
                <a:r>
                  <a:rPr lang="en-US" dirty="0">
                    <a:latin typeface="Gill Sans MT" panose="020B0502020104020203" pitchFamily="34" charset="77"/>
                    <a:cs typeface="Calibri Light" panose="020F0302020204030204" pitchFamily="34" charset="0"/>
                  </a:rPr>
                  <a:t>antibody-dependent </a:t>
                </a:r>
              </a:p>
              <a:p>
                <a:pPr algn="ctr"/>
                <a:r>
                  <a:rPr lang="en-US" dirty="0">
                    <a:latin typeface="Gill Sans MT" panose="020B0502020104020203" pitchFamily="34" charset="77"/>
                    <a:cs typeface="Calibri Light" panose="020F0302020204030204" pitchFamily="34" charset="0"/>
                  </a:rPr>
                  <a:t>cell </a:t>
                </a:r>
                <a:r>
                  <a:rPr lang="en-US" dirty="0" err="1">
                    <a:latin typeface="Gill Sans MT" panose="020B0502020104020203" pitchFamily="34" charset="77"/>
                    <a:cs typeface="Calibri Light" panose="020F0302020204030204" pitchFamily="34" charset="0"/>
                  </a:rPr>
                  <a:t>cytotoxicty</a:t>
                </a:r>
                <a:r>
                  <a:rPr lang="en-US" dirty="0">
                    <a:latin typeface="Gill Sans MT" panose="020B0502020104020203" pitchFamily="34" charset="77"/>
                    <a:cs typeface="Calibri Light" panose="020F0302020204030204" pitchFamily="34" charset="0"/>
                  </a:rPr>
                  <a:t> (ADCC)</a:t>
                </a:r>
              </a:p>
            </p:txBody>
          </p:sp>
          <p:grpSp>
            <p:nvGrpSpPr>
              <p:cNvPr id="15" name="Group 14">
                <a:extLst>
                  <a:ext uri="{FF2B5EF4-FFF2-40B4-BE49-F238E27FC236}">
                    <a16:creationId xmlns:a16="http://schemas.microsoft.com/office/drawing/2014/main" id="{79B0AD8B-D038-C447-91B8-578283B0C19E}"/>
                  </a:ext>
                </a:extLst>
              </p:cNvPr>
              <p:cNvGrpSpPr/>
              <p:nvPr/>
            </p:nvGrpSpPr>
            <p:grpSpPr>
              <a:xfrm>
                <a:off x="2888855" y="1727094"/>
                <a:ext cx="4495800" cy="2454317"/>
                <a:chOff x="2655861" y="2317008"/>
                <a:chExt cx="4495800" cy="2454317"/>
              </a:xfrm>
            </p:grpSpPr>
            <p:grpSp>
              <p:nvGrpSpPr>
                <p:cNvPr id="16" name="Group 15">
                  <a:extLst>
                    <a:ext uri="{FF2B5EF4-FFF2-40B4-BE49-F238E27FC236}">
                      <a16:creationId xmlns:a16="http://schemas.microsoft.com/office/drawing/2014/main" id="{F9694EFA-2C82-B84B-AF9D-FC8E06F8C621}"/>
                    </a:ext>
                  </a:extLst>
                </p:cNvPr>
                <p:cNvGrpSpPr/>
                <p:nvPr/>
              </p:nvGrpSpPr>
              <p:grpSpPr>
                <a:xfrm>
                  <a:off x="5054565" y="3296721"/>
                  <a:ext cx="1604991" cy="1474604"/>
                  <a:chOff x="5054565" y="3296721"/>
                  <a:chExt cx="1604991" cy="1474604"/>
                </a:xfrm>
              </p:grpSpPr>
              <p:grpSp>
                <p:nvGrpSpPr>
                  <p:cNvPr id="18" name="Group 17">
                    <a:extLst>
                      <a:ext uri="{FF2B5EF4-FFF2-40B4-BE49-F238E27FC236}">
                        <a16:creationId xmlns:a16="http://schemas.microsoft.com/office/drawing/2014/main" id="{0AC08450-3F91-104D-B964-AFD0399F647F}"/>
                      </a:ext>
                    </a:extLst>
                  </p:cNvPr>
                  <p:cNvGrpSpPr/>
                  <p:nvPr/>
                </p:nvGrpSpPr>
                <p:grpSpPr>
                  <a:xfrm rot="18134778">
                    <a:off x="5069999" y="3281287"/>
                    <a:ext cx="1187647" cy="1218515"/>
                    <a:chOff x="2285999" y="3200256"/>
                    <a:chExt cx="1187647" cy="1218515"/>
                  </a:xfrm>
                </p:grpSpPr>
                <p:grpSp>
                  <p:nvGrpSpPr>
                    <p:cNvPr id="22" name="Group 21">
                      <a:extLst>
                        <a:ext uri="{FF2B5EF4-FFF2-40B4-BE49-F238E27FC236}">
                          <a16:creationId xmlns:a16="http://schemas.microsoft.com/office/drawing/2014/main" id="{D767B356-5955-6D41-9908-79A6D7D85DE3}"/>
                        </a:ext>
                      </a:extLst>
                    </p:cNvPr>
                    <p:cNvGrpSpPr/>
                    <p:nvPr/>
                  </p:nvGrpSpPr>
                  <p:grpSpPr>
                    <a:xfrm>
                      <a:off x="2285999" y="3200256"/>
                      <a:ext cx="1066800" cy="1066945"/>
                      <a:chOff x="3452660" y="2287184"/>
                      <a:chExt cx="395538" cy="413511"/>
                    </a:xfrm>
                  </p:grpSpPr>
                  <p:sp>
                    <p:nvSpPr>
                      <p:cNvPr id="26" name="Oval 25">
                        <a:extLst>
                          <a:ext uri="{FF2B5EF4-FFF2-40B4-BE49-F238E27FC236}">
                            <a16:creationId xmlns:a16="http://schemas.microsoft.com/office/drawing/2014/main" id="{D3336D56-2841-1248-8C3C-27FAFF57EDAA}"/>
                          </a:ext>
                        </a:extLst>
                      </p:cNvPr>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915B3F5-EB02-3045-8019-E3F7FFA873FF}"/>
                          </a:ext>
                        </a:extLst>
                      </p:cNvPr>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0C84605-4644-BB48-8365-347DC2983CED}"/>
                        </a:ext>
                      </a:extLst>
                    </p:cNvPr>
                    <p:cNvGrpSpPr/>
                    <p:nvPr/>
                  </p:nvGrpSpPr>
                  <p:grpSpPr>
                    <a:xfrm rot="19032473">
                      <a:off x="3212308" y="4056980"/>
                      <a:ext cx="261338" cy="361791"/>
                      <a:chOff x="5181598" y="1600200"/>
                      <a:chExt cx="261338" cy="361791"/>
                    </a:xfrm>
                  </p:grpSpPr>
                  <p:cxnSp>
                    <p:nvCxnSpPr>
                      <p:cNvPr id="24" name="Straight Connector 23">
                        <a:extLst>
                          <a:ext uri="{FF2B5EF4-FFF2-40B4-BE49-F238E27FC236}">
                            <a16:creationId xmlns:a16="http://schemas.microsoft.com/office/drawing/2014/main" id="{2135C546-E962-3A40-B082-8622D1C737F1}"/>
                          </a:ext>
                        </a:extLst>
                      </p:cNvPr>
                      <p:cNvCxnSpPr/>
                      <p:nvPr/>
                    </p:nvCxnSpPr>
                    <p:spPr>
                      <a:xfrm flipV="1">
                        <a:off x="5294376" y="1600200"/>
                        <a:ext cx="0" cy="762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5" name="Block Arc 24">
                        <a:extLst>
                          <a:ext uri="{FF2B5EF4-FFF2-40B4-BE49-F238E27FC236}">
                            <a16:creationId xmlns:a16="http://schemas.microsoft.com/office/drawing/2014/main" id="{4B1D379E-2FEC-644E-AF3C-F2B9B19CF674}"/>
                          </a:ext>
                        </a:extLst>
                      </p:cNvPr>
                      <p:cNvSpPr/>
                      <p:nvPr/>
                    </p:nvSpPr>
                    <p:spPr>
                      <a:xfrm>
                        <a:off x="5181598" y="1676401"/>
                        <a:ext cx="261338" cy="285590"/>
                      </a:xfrm>
                      <a:prstGeom prst="blockArc">
                        <a:avLst>
                          <a:gd name="adj1" fmla="val 10800000"/>
                          <a:gd name="adj2" fmla="val 0"/>
                          <a:gd name="adj3" fmla="val 8552"/>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pic>
                <p:nvPicPr>
                  <p:cNvPr id="19" name="Picture 18" descr="Screen Shot 2017-05-17 at 2.10.01 PM.png">
                    <a:extLst>
                      <a:ext uri="{FF2B5EF4-FFF2-40B4-BE49-F238E27FC236}">
                        <a16:creationId xmlns:a16="http://schemas.microsoft.com/office/drawing/2014/main" id="{ABE9FA4E-036F-7941-A2C1-3966C3691E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9347587">
                    <a:off x="6354021" y="3592559"/>
                    <a:ext cx="305535" cy="303247"/>
                  </a:xfrm>
                  <a:prstGeom prst="rect">
                    <a:avLst/>
                  </a:prstGeom>
                </p:spPr>
              </p:pic>
              <p:sp>
                <p:nvSpPr>
                  <p:cNvPr id="20" name="TextBox 19">
                    <a:extLst>
                      <a:ext uri="{FF2B5EF4-FFF2-40B4-BE49-F238E27FC236}">
                        <a16:creationId xmlns:a16="http://schemas.microsoft.com/office/drawing/2014/main" id="{DBF5614B-F573-C04B-9725-53976B97E1D8}"/>
                      </a:ext>
                    </a:extLst>
                  </p:cNvPr>
                  <p:cNvSpPr txBox="1"/>
                  <p:nvPr/>
                </p:nvSpPr>
                <p:spPr>
                  <a:xfrm>
                    <a:off x="5232290" y="3629408"/>
                    <a:ext cx="594552" cy="646331"/>
                  </a:xfrm>
                  <a:prstGeom prst="rect">
                    <a:avLst/>
                  </a:prstGeom>
                  <a:noFill/>
                </p:spPr>
                <p:txBody>
                  <a:bodyPr wrap="square" rtlCol="0">
                    <a:spAutoFit/>
                  </a:bodyPr>
                  <a:lstStyle/>
                  <a:p>
                    <a:r>
                      <a:rPr lang="en-US" dirty="0">
                        <a:solidFill>
                          <a:schemeClr val="bg1"/>
                        </a:solidFill>
                      </a:rPr>
                      <a:t>CD8</a:t>
                    </a:r>
                  </a:p>
                </p:txBody>
              </p:sp>
              <p:sp>
                <p:nvSpPr>
                  <p:cNvPr id="21" name="Flèche vers la droite 149">
                    <a:extLst>
                      <a:ext uri="{FF2B5EF4-FFF2-40B4-BE49-F238E27FC236}">
                        <a16:creationId xmlns:a16="http://schemas.microsoft.com/office/drawing/2014/main" id="{B9A23B9C-7122-5742-B302-510AAA11F8C2}"/>
                      </a:ext>
                    </a:extLst>
                  </p:cNvPr>
                  <p:cNvSpPr/>
                  <p:nvPr/>
                </p:nvSpPr>
                <p:spPr bwMode="auto">
                  <a:xfrm rot="3794557" flipH="1" flipV="1">
                    <a:off x="5926967" y="4329202"/>
                    <a:ext cx="518700" cy="365546"/>
                  </a:xfrm>
                  <a:prstGeom prst="rightArrow">
                    <a:avLst>
                      <a:gd name="adj1" fmla="val 45403"/>
                      <a:gd name="adj2" fmla="val 50000"/>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CA">
                      <a:solidFill>
                        <a:srgbClr val="000000"/>
                      </a:solidFill>
                      <a:latin typeface="Arial" charset="0"/>
                      <a:ea typeface="ＭＳ Ｐゴシック" charset="0"/>
                      <a:cs typeface="ＭＳ Ｐゴシック" charset="0"/>
                    </a:endParaRPr>
                  </a:p>
                </p:txBody>
              </p:sp>
            </p:grpSp>
            <p:sp>
              <p:nvSpPr>
                <p:cNvPr id="17" name="TextBox 16">
                  <a:extLst>
                    <a:ext uri="{FF2B5EF4-FFF2-40B4-BE49-F238E27FC236}">
                      <a16:creationId xmlns:a16="http://schemas.microsoft.com/office/drawing/2014/main" id="{8407DC5A-674D-824E-A159-9F8F6DC721BC}"/>
                    </a:ext>
                  </a:extLst>
                </p:cNvPr>
                <p:cNvSpPr txBox="1"/>
                <p:nvPr/>
              </p:nvSpPr>
              <p:spPr>
                <a:xfrm>
                  <a:off x="2655861" y="2317008"/>
                  <a:ext cx="4495800" cy="1067343"/>
                </a:xfrm>
                <a:prstGeom prst="rect">
                  <a:avLst/>
                </a:prstGeom>
                <a:noFill/>
              </p:spPr>
              <p:txBody>
                <a:bodyPr wrap="square" rtlCol="0">
                  <a:spAutoFit/>
                </a:bodyPr>
                <a:lstStyle/>
                <a:p>
                  <a:pPr algn="ctr">
                    <a:lnSpc>
                      <a:spcPct val="120000"/>
                    </a:lnSpc>
                  </a:pPr>
                  <a:r>
                    <a:rPr lang="en-US" dirty="0">
                      <a:latin typeface="Gill Sans MT" panose="020B0502020104020203" pitchFamily="34" charset="77"/>
                      <a:cs typeface="Calibri Light" panose="020F0302020204030204" pitchFamily="34" charset="0"/>
                    </a:rPr>
                    <a:t>Enhance </a:t>
                  </a:r>
                </a:p>
                <a:p>
                  <a:pPr algn="ctr">
                    <a:lnSpc>
                      <a:spcPct val="120000"/>
                    </a:lnSpc>
                  </a:pPr>
                  <a:r>
                    <a:rPr lang="en-US" dirty="0">
                      <a:latin typeface="Gill Sans MT" panose="020B0502020104020203" pitchFamily="34" charset="77"/>
                      <a:cs typeface="Calibri Light" panose="020F0302020204030204" pitchFamily="34" charset="0"/>
                    </a:rPr>
                    <a:t>CD8 T cell </a:t>
                  </a:r>
                </a:p>
                <a:p>
                  <a:pPr algn="ctr">
                    <a:lnSpc>
                      <a:spcPct val="120000"/>
                    </a:lnSpc>
                  </a:pPr>
                  <a:r>
                    <a:rPr lang="en-US" dirty="0">
                      <a:latin typeface="Gill Sans MT" panose="020B0502020104020203" pitchFamily="34" charset="77"/>
                      <a:cs typeface="Calibri Light" panose="020F0302020204030204" pitchFamily="34" charset="0"/>
                    </a:rPr>
                    <a:t>function</a:t>
                  </a:r>
                </a:p>
              </p:txBody>
            </p:sp>
          </p:grpSp>
        </p:grpSp>
        <p:sp>
          <p:nvSpPr>
            <p:cNvPr id="56" name="TextBox 55">
              <a:extLst>
                <a:ext uri="{FF2B5EF4-FFF2-40B4-BE49-F238E27FC236}">
                  <a16:creationId xmlns:a16="http://schemas.microsoft.com/office/drawing/2014/main" id="{50841A5C-BB8F-424E-B412-72F40A7BC0E1}"/>
                </a:ext>
              </a:extLst>
            </p:cNvPr>
            <p:cNvSpPr txBox="1"/>
            <p:nvPr/>
          </p:nvSpPr>
          <p:spPr>
            <a:xfrm>
              <a:off x="3544637" y="1537904"/>
              <a:ext cx="594552" cy="369332"/>
            </a:xfrm>
            <a:prstGeom prst="rect">
              <a:avLst/>
            </a:prstGeom>
            <a:noFill/>
          </p:spPr>
          <p:txBody>
            <a:bodyPr wrap="square" rtlCol="0">
              <a:spAutoFit/>
            </a:bodyPr>
            <a:lstStyle/>
            <a:p>
              <a:r>
                <a:rPr lang="en-US" dirty="0">
                  <a:solidFill>
                    <a:schemeClr val="bg1"/>
                  </a:solidFill>
                </a:rPr>
                <a:t>NK</a:t>
              </a:r>
            </a:p>
          </p:txBody>
        </p:sp>
      </p:grpSp>
      <p:sp>
        <p:nvSpPr>
          <p:cNvPr id="57" name="TextBox 56">
            <a:extLst>
              <a:ext uri="{FF2B5EF4-FFF2-40B4-BE49-F238E27FC236}">
                <a16:creationId xmlns:a16="http://schemas.microsoft.com/office/drawing/2014/main" id="{61EBAA0A-5562-EC4A-B670-40E3322D288B}"/>
              </a:ext>
            </a:extLst>
          </p:cNvPr>
          <p:cNvSpPr txBox="1"/>
          <p:nvPr/>
        </p:nvSpPr>
        <p:spPr>
          <a:xfrm>
            <a:off x="3673891" y="6383012"/>
            <a:ext cx="7671266" cy="400110"/>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p>
        </p:txBody>
      </p:sp>
      <p:pic>
        <p:nvPicPr>
          <p:cNvPr id="62" name="Picture 61">
            <a:extLst>
              <a:ext uri="{FF2B5EF4-FFF2-40B4-BE49-F238E27FC236}">
                <a16:creationId xmlns:a16="http://schemas.microsoft.com/office/drawing/2014/main" id="{DA79E885-700C-3843-88E5-07C47ADC88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422" y="4630233"/>
            <a:ext cx="1784326" cy="1768395"/>
          </a:xfrm>
          <a:prstGeom prst="rect">
            <a:avLst/>
          </a:prstGeom>
        </p:spPr>
      </p:pic>
      <p:pic>
        <p:nvPicPr>
          <p:cNvPr id="61" name="Picture 60">
            <a:extLst>
              <a:ext uri="{FF2B5EF4-FFF2-40B4-BE49-F238E27FC236}">
                <a16:creationId xmlns:a16="http://schemas.microsoft.com/office/drawing/2014/main" id="{26F2ED0A-81C4-9548-B3A9-7943CADB09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0767" y="97385"/>
            <a:ext cx="2035233" cy="1775149"/>
          </a:xfrm>
          <a:prstGeom prst="rect">
            <a:avLst/>
          </a:prstGeom>
        </p:spPr>
      </p:pic>
      <p:pic>
        <p:nvPicPr>
          <p:cNvPr id="63" name="Picture 62">
            <a:extLst>
              <a:ext uri="{FF2B5EF4-FFF2-40B4-BE49-F238E27FC236}">
                <a16:creationId xmlns:a16="http://schemas.microsoft.com/office/drawing/2014/main" id="{E23EA1E1-3DC5-8F46-8B73-019C458A2842}"/>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271505305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B1791-4051-A04E-A775-1D6D63311426}"/>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2570" b="2841"/>
          <a:stretch/>
        </p:blipFill>
        <p:spPr>
          <a:xfrm>
            <a:off x="1719095" y="343750"/>
            <a:ext cx="8260862" cy="5538466"/>
          </a:xfrm>
          <a:prstGeom prst="rect">
            <a:avLst/>
          </a:prstGeom>
          <a:effectLst/>
        </p:spPr>
      </p:pic>
      <p:sp>
        <p:nvSpPr>
          <p:cNvPr id="6" name="TextBox 5">
            <a:extLst>
              <a:ext uri="{FF2B5EF4-FFF2-40B4-BE49-F238E27FC236}">
                <a16:creationId xmlns:a16="http://schemas.microsoft.com/office/drawing/2014/main" id="{4558A1A9-0412-F045-989B-39685DE570BB}"/>
              </a:ext>
            </a:extLst>
          </p:cNvPr>
          <p:cNvSpPr txBox="1"/>
          <p:nvPr/>
        </p:nvSpPr>
        <p:spPr>
          <a:xfrm>
            <a:off x="6768340" y="6443336"/>
            <a:ext cx="4239491" cy="246221"/>
          </a:xfrm>
          <a:prstGeom prst="rect">
            <a:avLst/>
          </a:prstGeom>
          <a:solidFill>
            <a:schemeClr val="bg1"/>
          </a:solidFill>
        </p:spPr>
        <p:txBody>
          <a:bodyPr wrap="square" rtlCol="0">
            <a:spAutoFit/>
          </a:bodyPr>
          <a:lstStyle/>
          <a:p>
            <a:pPr algn="r"/>
            <a:r>
              <a:rPr lang="en-US" sz="1000" b="1" dirty="0" err="1">
                <a:solidFill>
                  <a:schemeClr val="bg1">
                    <a:lumMod val="65000"/>
                  </a:schemeClr>
                </a:solidFill>
                <a:latin typeface="Gill Sans MT" panose="020B0502020104020203" pitchFamily="34" charset="77"/>
                <a:cs typeface="Calibri Light" panose="020F0302020204030204" pitchFamily="34" charset="0"/>
              </a:rPr>
              <a:t>Fauci</a:t>
            </a:r>
            <a:r>
              <a:rPr lang="en-US" sz="1000" b="1" dirty="0">
                <a:solidFill>
                  <a:schemeClr val="bg1">
                    <a:lumMod val="65000"/>
                  </a:schemeClr>
                </a:solidFill>
                <a:latin typeface="Gill Sans MT" panose="020B0502020104020203" pitchFamily="34" charset="77"/>
                <a:cs typeface="Calibri Light" panose="020F0302020204030204" pitchFamily="34" charset="0"/>
              </a:rPr>
              <a:t>, IAS 2017 Special Lecture</a:t>
            </a:r>
          </a:p>
        </p:txBody>
      </p:sp>
      <p:grpSp>
        <p:nvGrpSpPr>
          <p:cNvPr id="2" name="Group 1">
            <a:extLst>
              <a:ext uri="{FF2B5EF4-FFF2-40B4-BE49-F238E27FC236}">
                <a16:creationId xmlns:a16="http://schemas.microsoft.com/office/drawing/2014/main" id="{C5532BC9-AF40-A74D-B4B2-0A7DB35060D3}"/>
              </a:ext>
            </a:extLst>
          </p:cNvPr>
          <p:cNvGrpSpPr/>
          <p:nvPr/>
        </p:nvGrpSpPr>
        <p:grpSpPr>
          <a:xfrm>
            <a:off x="8923333" y="3597207"/>
            <a:ext cx="2606753" cy="1989367"/>
            <a:chOff x="8702566" y="3709071"/>
            <a:chExt cx="2606753" cy="1989367"/>
          </a:xfrm>
        </p:grpSpPr>
        <p:sp>
          <p:nvSpPr>
            <p:cNvPr id="9" name="TextBox 8">
              <a:extLst>
                <a:ext uri="{FF2B5EF4-FFF2-40B4-BE49-F238E27FC236}">
                  <a16:creationId xmlns:a16="http://schemas.microsoft.com/office/drawing/2014/main" id="{D11E90B3-5BD1-5541-A579-4F7A4BE2407C}"/>
                </a:ext>
              </a:extLst>
            </p:cNvPr>
            <p:cNvSpPr txBox="1"/>
            <p:nvPr/>
          </p:nvSpPr>
          <p:spPr>
            <a:xfrm>
              <a:off x="8702566" y="5113663"/>
              <a:ext cx="2606753" cy="584775"/>
            </a:xfrm>
            <a:prstGeom prst="rect">
              <a:avLst/>
            </a:prstGeom>
            <a:noFill/>
          </p:spPr>
          <p:txBody>
            <a:bodyPr wrap="square" rtlCol="0">
              <a:spAutoFit/>
            </a:bodyPr>
            <a:lstStyle/>
            <a:p>
              <a:pPr algn="ctr"/>
              <a:r>
                <a:rPr lang="en-US" sz="1600" b="1" dirty="0">
                  <a:solidFill>
                    <a:srgbClr val="FF0000"/>
                  </a:solidFill>
                  <a:latin typeface="Gill Sans MT" panose="020B0502020104020203" pitchFamily="34" charset="77"/>
                  <a:cs typeface="Calibri Light" panose="020F0302020204030204" pitchFamily="34" charset="0"/>
                </a:rPr>
                <a:t>Hammer-screwdriver combo analogy</a:t>
              </a:r>
            </a:p>
          </p:txBody>
        </p:sp>
        <p:pic>
          <p:nvPicPr>
            <p:cNvPr id="10" name="Picture 9" descr="A close - up of a syringe&#10;&#10;Description automatically generated with low confidence">
              <a:extLst>
                <a:ext uri="{FF2B5EF4-FFF2-40B4-BE49-F238E27FC236}">
                  <a16:creationId xmlns:a16="http://schemas.microsoft.com/office/drawing/2014/main" id="{E5CE76CA-64C3-DE46-9E28-3B2C9C315936}"/>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4692" y="3709071"/>
              <a:ext cx="1442499" cy="1442499"/>
            </a:xfrm>
            <a:prstGeom prst="rect">
              <a:avLst/>
            </a:prstGeom>
          </p:spPr>
        </p:pic>
      </p:grpSp>
      <p:pic>
        <p:nvPicPr>
          <p:cNvPr id="15" name="Picture 14">
            <a:extLst>
              <a:ext uri="{FF2B5EF4-FFF2-40B4-BE49-F238E27FC236}">
                <a16:creationId xmlns:a16="http://schemas.microsoft.com/office/drawing/2014/main" id="{9034362D-AC32-B24F-8960-618E35618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04" y="1551103"/>
            <a:ext cx="1260456" cy="1249203"/>
          </a:xfrm>
          <a:prstGeom prst="rect">
            <a:avLst/>
          </a:prstGeom>
        </p:spPr>
      </p:pic>
      <p:pic>
        <p:nvPicPr>
          <p:cNvPr id="19" name="Picture 18">
            <a:extLst>
              <a:ext uri="{FF2B5EF4-FFF2-40B4-BE49-F238E27FC236}">
                <a16:creationId xmlns:a16="http://schemas.microsoft.com/office/drawing/2014/main" id="{15551277-D208-B445-A47C-C9F759E42A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767" y="97385"/>
            <a:ext cx="2035233" cy="1775149"/>
          </a:xfrm>
          <a:prstGeom prst="rect">
            <a:avLst/>
          </a:prstGeom>
        </p:spPr>
      </p:pic>
      <p:pic>
        <p:nvPicPr>
          <p:cNvPr id="12" name="Picture 11">
            <a:extLst>
              <a:ext uri="{FF2B5EF4-FFF2-40B4-BE49-F238E27FC236}">
                <a16:creationId xmlns:a16="http://schemas.microsoft.com/office/drawing/2014/main" id="{C454B8F5-416A-8949-871C-FC75A911B69C}"/>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16513" y="-1739010"/>
            <a:ext cx="1148325" cy="1227702"/>
          </a:xfrm>
          <a:prstGeom prst="rect">
            <a:avLst/>
          </a:prstGeom>
        </p:spPr>
      </p:pic>
      <p:grpSp>
        <p:nvGrpSpPr>
          <p:cNvPr id="3" name="Group 2">
            <a:extLst>
              <a:ext uri="{FF2B5EF4-FFF2-40B4-BE49-F238E27FC236}">
                <a16:creationId xmlns:a16="http://schemas.microsoft.com/office/drawing/2014/main" id="{1AB4B112-68B0-2B49-AB1D-2B1ADF239C84}"/>
              </a:ext>
            </a:extLst>
          </p:cNvPr>
          <p:cNvGrpSpPr/>
          <p:nvPr/>
        </p:nvGrpSpPr>
        <p:grpSpPr>
          <a:xfrm>
            <a:off x="-627023" y="3015203"/>
            <a:ext cx="3597724" cy="2438462"/>
            <a:chOff x="7725949" y="577287"/>
            <a:chExt cx="3597724" cy="2438462"/>
          </a:xfrm>
        </p:grpSpPr>
        <p:pic>
          <p:nvPicPr>
            <p:cNvPr id="11" name="Picture 10" descr="A picture containing text, clipart&#10;&#10;Description automatically generated">
              <a:extLst>
                <a:ext uri="{FF2B5EF4-FFF2-40B4-BE49-F238E27FC236}">
                  <a16:creationId xmlns:a16="http://schemas.microsoft.com/office/drawing/2014/main" id="{86FD8564-09CD-A447-9E56-0576505D5D96}"/>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59268" y="577287"/>
              <a:ext cx="1648666" cy="1978400"/>
            </a:xfrm>
            <a:prstGeom prst="rect">
              <a:avLst/>
            </a:prstGeom>
          </p:spPr>
        </p:pic>
        <p:sp>
          <p:nvSpPr>
            <p:cNvPr id="13" name="TextBox 12">
              <a:extLst>
                <a:ext uri="{FF2B5EF4-FFF2-40B4-BE49-F238E27FC236}">
                  <a16:creationId xmlns:a16="http://schemas.microsoft.com/office/drawing/2014/main" id="{C27A3948-0F0A-B84C-8DB1-722D736A3070}"/>
                </a:ext>
              </a:extLst>
            </p:cNvPr>
            <p:cNvSpPr txBox="1"/>
            <p:nvPr/>
          </p:nvSpPr>
          <p:spPr>
            <a:xfrm>
              <a:off x="7725949" y="2153975"/>
              <a:ext cx="3597724" cy="861774"/>
            </a:xfrm>
            <a:prstGeom prst="rect">
              <a:avLst/>
            </a:prstGeom>
            <a:noFill/>
          </p:spPr>
          <p:txBody>
            <a:bodyPr wrap="square" lIns="182880" tIns="182880" rIns="182880" bIns="182880" rtlCol="0">
              <a:spAutoFit/>
            </a:bodyPr>
            <a:lstStyle/>
            <a:p>
              <a:pPr algn="ctr"/>
              <a:r>
                <a:rPr lang="en-US" sz="1600" b="1" dirty="0">
                  <a:solidFill>
                    <a:srgbClr val="FF0000"/>
                  </a:solidFill>
                  <a:latin typeface="Gill Sans MT" panose="020B0502020104020203" pitchFamily="34" charset="77"/>
                  <a:cs typeface="Calibri Light" panose="020F0302020204030204" pitchFamily="34" charset="0"/>
                </a:rPr>
                <a:t>Two-headed figure</a:t>
              </a:r>
            </a:p>
            <a:p>
              <a:pPr algn="ctr"/>
              <a:r>
                <a:rPr lang="en-US" sz="1600" b="1" dirty="0">
                  <a:solidFill>
                    <a:srgbClr val="FF0000"/>
                  </a:solidFill>
                  <a:latin typeface="Gill Sans MT" panose="020B0502020104020203" pitchFamily="34" charset="77"/>
                  <a:cs typeface="Calibri Light" panose="020F0302020204030204" pitchFamily="34" charset="0"/>
                </a:rPr>
                <a:t>analogy</a:t>
              </a:r>
            </a:p>
          </p:txBody>
        </p:sp>
      </p:grpSp>
      <p:pic>
        <p:nvPicPr>
          <p:cNvPr id="14" name="Picture 13" descr="A picture containing clipart&#10;&#10;Description automatically generated">
            <a:extLst>
              <a:ext uri="{FF2B5EF4-FFF2-40B4-BE49-F238E27FC236}">
                <a16:creationId xmlns:a16="http://schemas.microsoft.com/office/drawing/2014/main" id="{DD884400-AD16-094C-B17A-EB05E22958E9}"/>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09581" y="-1562102"/>
            <a:ext cx="1344732" cy="1344732"/>
          </a:xfrm>
          <a:prstGeom prst="rect">
            <a:avLst/>
          </a:prstGeom>
        </p:spPr>
      </p:pic>
      <p:pic>
        <p:nvPicPr>
          <p:cNvPr id="17" name="Picture 16">
            <a:extLst>
              <a:ext uri="{FF2B5EF4-FFF2-40B4-BE49-F238E27FC236}">
                <a16:creationId xmlns:a16="http://schemas.microsoft.com/office/drawing/2014/main" id="{22720CE2-52C9-B440-B3B8-EB1F4199677F}"/>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667273" y="93990"/>
            <a:ext cx="1466642" cy="1099982"/>
          </a:xfrm>
          <a:prstGeom prst="rect">
            <a:avLst/>
          </a:prstGeom>
        </p:spPr>
      </p:pic>
    </p:spTree>
    <p:extLst>
      <p:ext uri="{BB962C8B-B14F-4D97-AF65-F5344CB8AC3E}">
        <p14:creationId xmlns:p14="http://schemas.microsoft.com/office/powerpoint/2010/main" val="252384127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6EF9-BFF2-EC43-8CBD-8189D07628C9}"/>
              </a:ext>
            </a:extLst>
          </p:cNvPr>
          <p:cNvSpPr>
            <a:spLocks noGrp="1"/>
          </p:cNvSpPr>
          <p:nvPr>
            <p:ph type="title"/>
          </p:nvPr>
        </p:nvSpPr>
        <p:spPr>
          <a:xfrm>
            <a:off x="2401614" y="438221"/>
            <a:ext cx="8892021" cy="1325563"/>
          </a:xfrm>
        </p:spPr>
        <p:txBody>
          <a:bodyPr>
            <a:normAutofit/>
          </a:bodyPr>
          <a:lstStyle/>
          <a:p>
            <a:r>
              <a:rPr lang="en-US" b="1" dirty="0">
                <a:latin typeface="Gill Sans MT" panose="020B0502020104020203" pitchFamily="34" charset="77"/>
                <a:cs typeface="Calibri Light" panose="020F0302020204030204" pitchFamily="34" charset="0"/>
              </a:rPr>
              <a:t>Genetic Engineered T cells: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Creating Super T Cells</a:t>
            </a:r>
            <a:endParaRPr lang="en-US" b="1" dirty="0">
              <a:latin typeface="Gill Sans MT" panose="020B0502020104020203" pitchFamily="34" charset="77"/>
            </a:endParaRPr>
          </a:p>
        </p:txBody>
      </p:sp>
      <p:sp>
        <p:nvSpPr>
          <p:cNvPr id="5" name="Title 1">
            <a:extLst>
              <a:ext uri="{FF2B5EF4-FFF2-40B4-BE49-F238E27FC236}">
                <a16:creationId xmlns:a16="http://schemas.microsoft.com/office/drawing/2014/main" id="{87254898-D1B3-754A-98C5-23C684969E97}"/>
              </a:ext>
            </a:extLst>
          </p:cNvPr>
          <p:cNvSpPr txBox="1">
            <a:spLocks/>
          </p:cNvSpPr>
          <p:nvPr/>
        </p:nvSpPr>
        <p:spPr>
          <a:xfrm>
            <a:off x="2055264" y="-1892625"/>
            <a:ext cx="851908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Genetic Engineered T cells: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Creating Super T Cells</a:t>
            </a:r>
          </a:p>
        </p:txBody>
      </p:sp>
      <p:sp>
        <p:nvSpPr>
          <p:cNvPr id="6" name="TextBox 5">
            <a:extLst>
              <a:ext uri="{FF2B5EF4-FFF2-40B4-BE49-F238E27FC236}">
                <a16:creationId xmlns:a16="http://schemas.microsoft.com/office/drawing/2014/main" id="{BBF458EF-6A5C-5F4B-B52B-424113D505DD}"/>
              </a:ext>
            </a:extLst>
          </p:cNvPr>
          <p:cNvSpPr txBox="1"/>
          <p:nvPr/>
        </p:nvSpPr>
        <p:spPr>
          <a:xfrm>
            <a:off x="6524021" y="5847850"/>
            <a:ext cx="4613651" cy="553998"/>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Modified from a slide by Dr. Thor Wagner (U Washington)</a:t>
            </a:r>
          </a:p>
          <a:p>
            <a:pPr algn="r"/>
            <a:r>
              <a:rPr lang="en-US" sz="1000" i="1" dirty="0">
                <a:solidFill>
                  <a:schemeClr val="bg1">
                    <a:lumMod val="65000"/>
                  </a:schemeClr>
                </a:solidFill>
                <a:latin typeface="Gill Sans MT" panose="020B0502020104020203" pitchFamily="34" charset="77"/>
                <a:cs typeface="Calibri Light" panose="020F0302020204030204" pitchFamily="34" charset="0"/>
              </a:rPr>
              <a:t>Hale and Wagner, Mol </a:t>
            </a:r>
            <a:r>
              <a:rPr lang="en-US" sz="1000" i="1" dirty="0" err="1">
                <a:solidFill>
                  <a:schemeClr val="bg1">
                    <a:lumMod val="65000"/>
                  </a:schemeClr>
                </a:solidFill>
                <a:latin typeface="Gill Sans MT" panose="020B0502020104020203" pitchFamily="34" charset="77"/>
                <a:cs typeface="Calibri Light" panose="020F0302020204030204" pitchFamily="34" charset="0"/>
              </a:rPr>
              <a:t>Ther</a:t>
            </a:r>
            <a:r>
              <a:rPr lang="en-US" sz="1000" i="1" dirty="0">
                <a:solidFill>
                  <a:schemeClr val="bg1">
                    <a:lumMod val="65000"/>
                  </a:schemeClr>
                </a:solidFill>
                <a:latin typeface="Gill Sans MT" panose="020B0502020104020203" pitchFamily="34" charset="77"/>
                <a:cs typeface="Calibri Light" panose="020F0302020204030204" pitchFamily="34" charset="0"/>
              </a:rPr>
              <a:t> 2017; Ali, J </a:t>
            </a:r>
            <a:r>
              <a:rPr lang="en-US" sz="1000" i="1" dirty="0" err="1">
                <a:solidFill>
                  <a:schemeClr val="bg1">
                    <a:lumMod val="65000"/>
                  </a:schemeClr>
                </a:solidFill>
                <a:latin typeface="Gill Sans MT" panose="020B0502020104020203" pitchFamily="34" charset="77"/>
                <a:cs typeface="Calibri Light" panose="020F0302020204030204" pitchFamily="34" charset="0"/>
              </a:rPr>
              <a:t>Virol</a:t>
            </a:r>
            <a:r>
              <a:rPr lang="en-US" sz="1000" i="1" dirty="0">
                <a:solidFill>
                  <a:schemeClr val="bg1">
                    <a:lumMod val="65000"/>
                  </a:schemeClr>
                </a:solidFill>
                <a:latin typeface="Gill Sans MT" panose="020B0502020104020203" pitchFamily="34" charset="77"/>
                <a:cs typeface="Calibri Light" panose="020F0302020204030204" pitchFamily="34" charset="0"/>
              </a:rPr>
              <a:t> 2016; </a:t>
            </a:r>
          </a:p>
          <a:p>
            <a:pPr algn="r"/>
            <a:r>
              <a:rPr lang="en-US" sz="1000" i="1" dirty="0">
                <a:solidFill>
                  <a:schemeClr val="bg1">
                    <a:lumMod val="65000"/>
                  </a:schemeClr>
                </a:solidFill>
                <a:latin typeface="Gill Sans MT" panose="020B0502020104020203" pitchFamily="34" charset="77"/>
                <a:cs typeface="Calibri Light" panose="020F0302020204030204" pitchFamily="34" charset="0"/>
              </a:rPr>
              <a:t>Liu, J </a:t>
            </a:r>
            <a:r>
              <a:rPr lang="en-US" sz="1000" i="1" dirty="0" err="1">
                <a:solidFill>
                  <a:schemeClr val="bg1">
                    <a:lumMod val="65000"/>
                  </a:schemeClr>
                </a:solidFill>
                <a:latin typeface="Gill Sans MT" panose="020B0502020104020203" pitchFamily="34" charset="77"/>
                <a:cs typeface="Calibri Light" panose="020F0302020204030204" pitchFamily="34" charset="0"/>
              </a:rPr>
              <a:t>Virol</a:t>
            </a:r>
            <a:r>
              <a:rPr lang="en-US" sz="1000" i="1" dirty="0">
                <a:solidFill>
                  <a:schemeClr val="bg1">
                    <a:lumMod val="65000"/>
                  </a:schemeClr>
                </a:solidFill>
                <a:latin typeface="Gill Sans MT" panose="020B0502020104020203" pitchFamily="34" charset="77"/>
                <a:cs typeface="Calibri Light" panose="020F0302020204030204" pitchFamily="34" charset="0"/>
              </a:rPr>
              <a:t> 2016; Hale, Mol </a:t>
            </a:r>
            <a:r>
              <a:rPr lang="en-US" sz="1000" i="1" dirty="0" err="1">
                <a:solidFill>
                  <a:schemeClr val="bg1">
                    <a:lumMod val="65000"/>
                  </a:schemeClr>
                </a:solidFill>
                <a:latin typeface="Gill Sans MT" panose="020B0502020104020203" pitchFamily="34" charset="77"/>
                <a:cs typeface="Calibri Light" panose="020F0302020204030204" pitchFamily="34" charset="0"/>
              </a:rPr>
              <a:t>Ther</a:t>
            </a:r>
            <a:r>
              <a:rPr lang="en-US" sz="1000" i="1" dirty="0">
                <a:solidFill>
                  <a:schemeClr val="bg1">
                    <a:lumMod val="65000"/>
                  </a:schemeClr>
                </a:solidFill>
                <a:latin typeface="Gill Sans MT" panose="020B0502020104020203" pitchFamily="34" charset="77"/>
                <a:cs typeface="Calibri Light" panose="020F0302020204030204" pitchFamily="34" charset="0"/>
              </a:rPr>
              <a:t> 2017</a:t>
            </a:r>
          </a:p>
        </p:txBody>
      </p:sp>
      <p:grpSp>
        <p:nvGrpSpPr>
          <p:cNvPr id="7" name="Group 6">
            <a:extLst>
              <a:ext uri="{FF2B5EF4-FFF2-40B4-BE49-F238E27FC236}">
                <a16:creationId xmlns:a16="http://schemas.microsoft.com/office/drawing/2014/main" id="{DBDC3D51-3F61-3F4E-B697-542F2566E8DE}"/>
              </a:ext>
            </a:extLst>
          </p:cNvPr>
          <p:cNvGrpSpPr/>
          <p:nvPr/>
        </p:nvGrpSpPr>
        <p:grpSpPr>
          <a:xfrm rot="12887317">
            <a:off x="2797203" y="2640808"/>
            <a:ext cx="3341721" cy="3286416"/>
            <a:chOff x="3452660" y="2287184"/>
            <a:chExt cx="395538" cy="413511"/>
          </a:xfrm>
        </p:grpSpPr>
        <p:sp>
          <p:nvSpPr>
            <p:cNvPr id="8" name="Oval 7">
              <a:extLst>
                <a:ext uri="{FF2B5EF4-FFF2-40B4-BE49-F238E27FC236}">
                  <a16:creationId xmlns:a16="http://schemas.microsoft.com/office/drawing/2014/main" id="{E0201ED6-9FFA-FB45-B30E-190FFF404431}"/>
                </a:ext>
              </a:extLst>
            </p:cNvPr>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0B4672-DBCE-6742-85D1-9D9368FB60D9}"/>
                </a:ext>
              </a:extLst>
            </p:cNvPr>
            <p:cNvSpPr/>
            <p:nvPr/>
          </p:nvSpPr>
          <p:spPr>
            <a:xfrm rot="8973430">
              <a:off x="3536297" y="2322353"/>
              <a:ext cx="243138" cy="26111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Light" panose="020F0302020204030204" pitchFamily="34" charset="0"/>
                  <a:cs typeface="Calibri Light" panose="020F0302020204030204" pitchFamily="34" charset="0"/>
                </a:rPr>
                <a:t>CD8+ T cells</a:t>
              </a:r>
            </a:p>
          </p:txBody>
        </p:sp>
      </p:grpSp>
      <p:cxnSp>
        <p:nvCxnSpPr>
          <p:cNvPr id="10" name="Straight Connector 9">
            <a:extLst>
              <a:ext uri="{FF2B5EF4-FFF2-40B4-BE49-F238E27FC236}">
                <a16:creationId xmlns:a16="http://schemas.microsoft.com/office/drawing/2014/main" id="{375D9950-F648-2A4E-9210-D7E5AF8201D0}"/>
              </a:ext>
            </a:extLst>
          </p:cNvPr>
          <p:cNvCxnSpPr/>
          <p:nvPr/>
        </p:nvCxnSpPr>
        <p:spPr>
          <a:xfrm flipV="1">
            <a:off x="5181600" y="3581400"/>
            <a:ext cx="1295400" cy="4572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944089BA-D349-7044-A0FF-A98E062400A6}"/>
              </a:ext>
            </a:extLst>
          </p:cNvPr>
          <p:cNvSpPr/>
          <p:nvPr/>
        </p:nvSpPr>
        <p:spPr>
          <a:xfrm rot="20623071">
            <a:off x="5194685" y="3895436"/>
            <a:ext cx="304800" cy="152400"/>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B05EE38-B6C4-9C4B-9DFA-EF3AEEBDC4AB}"/>
              </a:ext>
            </a:extLst>
          </p:cNvPr>
          <p:cNvSpPr/>
          <p:nvPr/>
        </p:nvSpPr>
        <p:spPr>
          <a:xfrm rot="20520156">
            <a:off x="5528127" y="3779563"/>
            <a:ext cx="304800" cy="152400"/>
          </a:xfrm>
          <a:prstGeom prst="roundRect">
            <a:avLst/>
          </a:prstGeom>
          <a:solidFill>
            <a:schemeClr val="accent4"/>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8DAC3C1-A873-EE4F-8B53-4B60596D6B45}"/>
              </a:ext>
            </a:extLst>
          </p:cNvPr>
          <p:cNvSpPr/>
          <p:nvPr/>
        </p:nvSpPr>
        <p:spPr>
          <a:xfrm rot="20527047">
            <a:off x="5883436" y="3660247"/>
            <a:ext cx="304800" cy="152400"/>
          </a:xfrm>
          <a:prstGeom prst="roundRect">
            <a:avLst/>
          </a:prstGeom>
          <a:solidFill>
            <a:srgbClr val="0080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9927D4B-11B4-E946-A8B3-BC3927AFEF33}"/>
              </a:ext>
            </a:extLst>
          </p:cNvPr>
          <p:cNvGrpSpPr/>
          <p:nvPr/>
        </p:nvGrpSpPr>
        <p:grpSpPr>
          <a:xfrm>
            <a:off x="6705601" y="1890676"/>
            <a:ext cx="2207444" cy="1861907"/>
            <a:chOff x="4733577" y="2302973"/>
            <a:chExt cx="2505423" cy="2215314"/>
          </a:xfrm>
        </p:grpSpPr>
        <p:pic>
          <p:nvPicPr>
            <p:cNvPr id="15" name="Picture 14" descr="Figure3.png">
              <a:extLst>
                <a:ext uri="{FF2B5EF4-FFF2-40B4-BE49-F238E27FC236}">
                  <a16:creationId xmlns:a16="http://schemas.microsoft.com/office/drawing/2014/main" id="{BD343951-E83A-CE45-845E-4F1C7C9CC4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229" y="2514600"/>
              <a:ext cx="1862740" cy="1948773"/>
            </a:xfrm>
            <a:prstGeom prst="rect">
              <a:avLst/>
            </a:prstGeom>
          </p:spPr>
        </p:pic>
        <p:pic>
          <p:nvPicPr>
            <p:cNvPr id="16" name="Picture 15" descr="green virus.png">
              <a:extLst>
                <a:ext uri="{FF2B5EF4-FFF2-40B4-BE49-F238E27FC236}">
                  <a16:creationId xmlns:a16="http://schemas.microsoft.com/office/drawing/2014/main" id="{300C5A9E-6A4E-B540-8BBD-0F27B8C59F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2302973"/>
              <a:ext cx="609600" cy="618008"/>
            </a:xfrm>
            <a:prstGeom prst="rect">
              <a:avLst/>
            </a:prstGeom>
          </p:spPr>
        </p:pic>
        <p:pic>
          <p:nvPicPr>
            <p:cNvPr id="17" name="Picture 16" descr="green virus.png">
              <a:extLst>
                <a:ext uri="{FF2B5EF4-FFF2-40B4-BE49-F238E27FC236}">
                  <a16:creationId xmlns:a16="http://schemas.microsoft.com/office/drawing/2014/main" id="{5470C1F1-B72F-934E-9D1B-C4CE2C1D94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3900279"/>
              <a:ext cx="609600" cy="618008"/>
            </a:xfrm>
            <a:prstGeom prst="rect">
              <a:avLst/>
            </a:prstGeom>
          </p:spPr>
        </p:pic>
        <p:pic>
          <p:nvPicPr>
            <p:cNvPr id="18" name="Picture 17" descr="green virus.png">
              <a:extLst>
                <a:ext uri="{FF2B5EF4-FFF2-40B4-BE49-F238E27FC236}">
                  <a16:creationId xmlns:a16="http://schemas.microsoft.com/office/drawing/2014/main" id="{9CD21CFD-EF5A-2F4D-BEF6-F36C432D18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577" y="3761691"/>
              <a:ext cx="609600" cy="618008"/>
            </a:xfrm>
            <a:prstGeom prst="rect">
              <a:avLst/>
            </a:prstGeom>
          </p:spPr>
        </p:pic>
      </p:grpSp>
      <p:sp>
        <p:nvSpPr>
          <p:cNvPr id="19" name="TextBox 18">
            <a:extLst>
              <a:ext uri="{FF2B5EF4-FFF2-40B4-BE49-F238E27FC236}">
                <a16:creationId xmlns:a16="http://schemas.microsoft.com/office/drawing/2014/main" id="{A4B2EFCC-2020-9548-BC91-074A61B26A6E}"/>
              </a:ext>
            </a:extLst>
          </p:cNvPr>
          <p:cNvSpPr txBox="1"/>
          <p:nvPr/>
        </p:nvSpPr>
        <p:spPr>
          <a:xfrm>
            <a:off x="8534402" y="2362202"/>
            <a:ext cx="1915081" cy="954107"/>
          </a:xfrm>
          <a:prstGeom prst="rect">
            <a:avLst/>
          </a:prstGeom>
          <a:noFill/>
        </p:spPr>
        <p:txBody>
          <a:bodyPr wrap="square" rtlCol="0">
            <a:spAutoFit/>
          </a:bodyPr>
          <a:lstStyle/>
          <a:p>
            <a:pPr algn="ctr"/>
            <a:r>
              <a:rPr lang="en-US" sz="1400" b="1" dirty="0">
                <a:latin typeface="Gill Sans MT" panose="020B0502020104020203" pitchFamily="34" charset="77"/>
                <a:cs typeface="Calibri Light" panose="020F0302020204030204" pitchFamily="34" charset="0"/>
              </a:rPr>
              <a:t>HIV-infected cell</a:t>
            </a:r>
          </a:p>
          <a:p>
            <a:pPr algn="ctr"/>
            <a:r>
              <a:rPr lang="en-US" sz="1400" b="1" dirty="0">
                <a:latin typeface="Gill Sans MT" panose="020B0502020104020203" pitchFamily="34" charset="77"/>
                <a:cs typeface="Calibri Light" panose="020F0302020204030204" pitchFamily="34" charset="0"/>
              </a:rPr>
              <a:t>with surface </a:t>
            </a:r>
          </a:p>
          <a:p>
            <a:pPr algn="ctr"/>
            <a:r>
              <a:rPr lang="en-US" sz="1400" b="1" dirty="0">
                <a:latin typeface="Gill Sans MT" panose="020B0502020104020203" pitchFamily="34" charset="77"/>
                <a:cs typeface="Calibri Light" panose="020F0302020204030204" pitchFamily="34" charset="0"/>
              </a:rPr>
              <a:t>expression of </a:t>
            </a:r>
          </a:p>
          <a:p>
            <a:pPr algn="ctr"/>
            <a:r>
              <a:rPr lang="en-US" sz="1400" b="1" dirty="0">
                <a:latin typeface="Gill Sans MT" panose="020B0502020104020203" pitchFamily="34" charset="77"/>
                <a:cs typeface="Calibri Light" panose="020F0302020204030204" pitchFamily="34" charset="0"/>
              </a:rPr>
              <a:t>HIV envelope</a:t>
            </a:r>
          </a:p>
        </p:txBody>
      </p:sp>
      <p:sp>
        <p:nvSpPr>
          <p:cNvPr id="20" name="Rounded Rectangle 19">
            <a:extLst>
              <a:ext uri="{FF2B5EF4-FFF2-40B4-BE49-F238E27FC236}">
                <a16:creationId xmlns:a16="http://schemas.microsoft.com/office/drawing/2014/main" id="{305F63BF-8C08-E242-99A3-0734E66C2EFF}"/>
              </a:ext>
            </a:extLst>
          </p:cNvPr>
          <p:cNvSpPr/>
          <p:nvPr/>
        </p:nvSpPr>
        <p:spPr>
          <a:xfrm rot="788541">
            <a:off x="6400800" y="3624944"/>
            <a:ext cx="304800" cy="152400"/>
          </a:xfrm>
          <a:prstGeom prst="roundRect">
            <a:avLst/>
          </a:prstGeom>
          <a:solidFill>
            <a:srgbClr val="EB64C3"/>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4EF10D0-F631-F941-91B4-BBD1AED270C5}"/>
              </a:ext>
            </a:extLst>
          </p:cNvPr>
          <p:cNvSpPr/>
          <p:nvPr/>
        </p:nvSpPr>
        <p:spPr>
          <a:xfrm rot="18649675">
            <a:off x="6319703" y="3405243"/>
            <a:ext cx="304800" cy="152400"/>
          </a:xfrm>
          <a:prstGeom prst="roundRect">
            <a:avLst/>
          </a:prstGeom>
          <a:solidFill>
            <a:srgbClr val="EB64C3"/>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1966D81-DA42-F349-AB46-BB66CDE83F24}"/>
              </a:ext>
            </a:extLst>
          </p:cNvPr>
          <p:cNvCxnSpPr/>
          <p:nvPr/>
        </p:nvCxnSpPr>
        <p:spPr>
          <a:xfrm>
            <a:off x="6629402" y="3810000"/>
            <a:ext cx="228601" cy="4572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E9CC78E-AFED-BB47-B7F9-22E297726C7F}"/>
              </a:ext>
            </a:extLst>
          </p:cNvPr>
          <p:cNvSpPr txBox="1"/>
          <p:nvPr/>
        </p:nvSpPr>
        <p:spPr>
          <a:xfrm>
            <a:off x="6506099" y="4154630"/>
            <a:ext cx="3200400" cy="584775"/>
          </a:xfrm>
          <a:prstGeom prst="rect">
            <a:avLst/>
          </a:prstGeom>
          <a:noFill/>
        </p:spPr>
        <p:txBody>
          <a:bodyPr wrap="square" rtlCol="0">
            <a:spAutoFit/>
          </a:bodyPr>
          <a:lstStyle/>
          <a:p>
            <a:r>
              <a:rPr lang="en-US" sz="1600" b="1" dirty="0">
                <a:latin typeface="Gill Sans MT" panose="020B0502020104020203" pitchFamily="34" charset="77"/>
                <a:cs typeface="Calibri Light" panose="020F0302020204030204" pitchFamily="34" charset="0"/>
              </a:rPr>
              <a:t>Single chain variable fragments derived from </a:t>
            </a:r>
            <a:r>
              <a:rPr lang="en-US" sz="1600" b="1" dirty="0" err="1">
                <a:latin typeface="Gill Sans MT" panose="020B0502020104020203" pitchFamily="34" charset="77"/>
                <a:cs typeface="Calibri Light" panose="020F0302020204030204" pitchFamily="34" charset="0"/>
              </a:rPr>
              <a:t>bNAbs</a:t>
            </a:r>
            <a:endParaRPr lang="en-US" sz="1600" b="1" dirty="0">
              <a:latin typeface="Gill Sans MT" panose="020B0502020104020203" pitchFamily="34" charset="77"/>
              <a:cs typeface="Calibri Light" panose="020F0302020204030204" pitchFamily="34" charset="0"/>
            </a:endParaRPr>
          </a:p>
        </p:txBody>
      </p:sp>
      <p:pic>
        <p:nvPicPr>
          <p:cNvPr id="24" name="Picture 23" descr="green virus.png">
            <a:extLst>
              <a:ext uri="{FF2B5EF4-FFF2-40B4-BE49-F238E27FC236}">
                <a16:creationId xmlns:a16="http://schemas.microsoft.com/office/drawing/2014/main" id="{BCF7A5BE-BBBE-4C44-A99F-5046DDF983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302" y="1922697"/>
            <a:ext cx="537099" cy="519419"/>
          </a:xfrm>
          <a:prstGeom prst="rect">
            <a:avLst/>
          </a:prstGeom>
        </p:spPr>
      </p:pic>
      <p:sp>
        <p:nvSpPr>
          <p:cNvPr id="25" name="TextBox 24">
            <a:extLst>
              <a:ext uri="{FF2B5EF4-FFF2-40B4-BE49-F238E27FC236}">
                <a16:creationId xmlns:a16="http://schemas.microsoft.com/office/drawing/2014/main" id="{1F7A0D81-426C-B045-AEDB-FCA8D3612A54}"/>
              </a:ext>
            </a:extLst>
          </p:cNvPr>
          <p:cNvSpPr txBox="1"/>
          <p:nvPr/>
        </p:nvSpPr>
        <p:spPr>
          <a:xfrm>
            <a:off x="402478" y="2257450"/>
            <a:ext cx="3205429" cy="646331"/>
          </a:xfrm>
          <a:prstGeom prst="rect">
            <a:avLst/>
          </a:prstGeom>
          <a:noFill/>
        </p:spPr>
        <p:txBody>
          <a:bodyPr wrap="none" rtlCol="0">
            <a:spAutoFit/>
          </a:bodyPr>
          <a:lstStyle/>
          <a:p>
            <a:pPr algn="r"/>
            <a:r>
              <a:rPr lang="en-US" b="1" dirty="0">
                <a:latin typeface="Gill Sans MT" panose="020B0502020104020203" pitchFamily="34" charset="77"/>
                <a:cs typeface="Calibri Light" panose="020F0302020204030204" pitchFamily="34" charset="0"/>
              </a:rPr>
              <a:t>Chimeric Antigen Receptor </a:t>
            </a:r>
          </a:p>
          <a:p>
            <a:pPr algn="r"/>
            <a:r>
              <a:rPr lang="en-US" b="1" dirty="0">
                <a:latin typeface="Gill Sans MT" panose="020B0502020104020203" pitchFamily="34" charset="77"/>
                <a:cs typeface="Calibri Light" panose="020F0302020204030204" pitchFamily="34" charset="0"/>
              </a:rPr>
              <a:t>(CAR) T cells </a:t>
            </a:r>
          </a:p>
        </p:txBody>
      </p:sp>
      <p:sp>
        <p:nvSpPr>
          <p:cNvPr id="26" name="TextBox 25">
            <a:extLst>
              <a:ext uri="{FF2B5EF4-FFF2-40B4-BE49-F238E27FC236}">
                <a16:creationId xmlns:a16="http://schemas.microsoft.com/office/drawing/2014/main" id="{B8AA5CA8-170F-5946-A7AC-9CB931F24C01}"/>
              </a:ext>
            </a:extLst>
          </p:cNvPr>
          <p:cNvSpPr txBox="1"/>
          <p:nvPr/>
        </p:nvSpPr>
        <p:spPr>
          <a:xfrm>
            <a:off x="7659216" y="5001276"/>
            <a:ext cx="3346695" cy="769441"/>
          </a:xfrm>
          <a:prstGeom prst="rect">
            <a:avLst/>
          </a:prstGeom>
          <a:solidFill>
            <a:schemeClr val="bg1"/>
          </a:solidFill>
        </p:spPr>
        <p:txBody>
          <a:bodyPr wrap="square" rtlCol="0">
            <a:spAutoFit/>
          </a:bodyPr>
          <a:lstStyle/>
          <a:p>
            <a:pPr algn="ctr"/>
            <a:r>
              <a:rPr lang="en-US" sz="1600" b="1" dirty="0">
                <a:latin typeface="Gill Sans MT" panose="020B0502020104020203" pitchFamily="34" charset="77"/>
                <a:cs typeface="Calibri Light" panose="020F0302020204030204" pitchFamily="34" charset="0"/>
              </a:rPr>
              <a:t>CAR-T cell therapy in   </a:t>
            </a:r>
          </a:p>
          <a:p>
            <a:pPr algn="ctr"/>
            <a:r>
              <a:rPr lang="en-US" sz="1600" b="1" dirty="0">
                <a:latin typeface="Gill Sans MT" panose="020B0502020104020203" pitchFamily="34" charset="77"/>
                <a:cs typeface="Calibri Light" panose="020F0302020204030204" pitchFamily="34" charset="0"/>
              </a:rPr>
              <a:t>virally suppressed people on ART</a:t>
            </a:r>
          </a:p>
          <a:p>
            <a:pPr algn="ctr"/>
            <a:r>
              <a:rPr lang="en-US" sz="1200" b="1" i="1" dirty="0">
                <a:latin typeface="Gill Sans MT" panose="020B0502020104020203" pitchFamily="34" charset="77"/>
                <a:cs typeface="Calibri Light" panose="020F0302020204030204" pitchFamily="34" charset="0"/>
              </a:rPr>
              <a:t>(China; NCT03240328)</a:t>
            </a:r>
          </a:p>
        </p:txBody>
      </p:sp>
      <p:sp>
        <p:nvSpPr>
          <p:cNvPr id="27" name="TextBox 26">
            <a:extLst>
              <a:ext uri="{FF2B5EF4-FFF2-40B4-BE49-F238E27FC236}">
                <a16:creationId xmlns:a16="http://schemas.microsoft.com/office/drawing/2014/main" id="{8E59F4D5-6E69-8241-8E32-5445A60FA519}"/>
              </a:ext>
            </a:extLst>
          </p:cNvPr>
          <p:cNvSpPr txBox="1"/>
          <p:nvPr/>
        </p:nvSpPr>
        <p:spPr>
          <a:xfrm>
            <a:off x="4143190" y="6438785"/>
            <a:ext cx="7032053" cy="400110"/>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p>
        </p:txBody>
      </p:sp>
      <p:pic>
        <p:nvPicPr>
          <p:cNvPr id="30" name="Picture 29">
            <a:extLst>
              <a:ext uri="{FF2B5EF4-FFF2-40B4-BE49-F238E27FC236}">
                <a16:creationId xmlns:a16="http://schemas.microsoft.com/office/drawing/2014/main" id="{2ABECA7C-D9B8-9C44-B27B-F0BA795FCC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379" y="88963"/>
            <a:ext cx="2139236" cy="2139236"/>
          </a:xfrm>
          <a:prstGeom prst="rect">
            <a:avLst/>
          </a:prstGeom>
        </p:spPr>
      </p:pic>
      <p:pic>
        <p:nvPicPr>
          <p:cNvPr id="28" name="Picture 27">
            <a:extLst>
              <a:ext uri="{FF2B5EF4-FFF2-40B4-BE49-F238E27FC236}">
                <a16:creationId xmlns:a16="http://schemas.microsoft.com/office/drawing/2014/main" id="{843003F8-DF66-5A42-9026-D4E2D4A59309}"/>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pic>
        <p:nvPicPr>
          <p:cNvPr id="29" name="Picture 28" descr="A person in a garment&#10;&#10;Description automatically generated with low confidence">
            <a:extLst>
              <a:ext uri="{FF2B5EF4-FFF2-40B4-BE49-F238E27FC236}">
                <a16:creationId xmlns:a16="http://schemas.microsoft.com/office/drawing/2014/main" id="{F5483DFC-30BC-491D-99AF-D4FFED6653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180" y="3931551"/>
            <a:ext cx="1748388" cy="1163473"/>
          </a:xfrm>
          <a:prstGeom prst="rect">
            <a:avLst/>
          </a:prstGeom>
          <a:effectLst/>
        </p:spPr>
      </p:pic>
      <p:sp>
        <p:nvSpPr>
          <p:cNvPr id="31" name="TextBox 30">
            <a:extLst>
              <a:ext uri="{FF2B5EF4-FFF2-40B4-BE49-F238E27FC236}">
                <a16:creationId xmlns:a16="http://schemas.microsoft.com/office/drawing/2014/main" id="{17EC5376-A173-49B5-9770-F473D92EAB03}"/>
              </a:ext>
            </a:extLst>
          </p:cNvPr>
          <p:cNvSpPr txBox="1"/>
          <p:nvPr/>
        </p:nvSpPr>
        <p:spPr>
          <a:xfrm>
            <a:off x="560181" y="5095024"/>
            <a:ext cx="1748388" cy="338554"/>
          </a:xfrm>
          <a:prstGeom prst="rect">
            <a:avLst/>
          </a:prstGeom>
          <a:noFill/>
        </p:spPr>
        <p:txBody>
          <a:bodyPr wrap="square" rtlCol="0">
            <a:spAutoFit/>
          </a:bodyPr>
          <a:lstStyle/>
          <a:p>
            <a:pPr algn="ctr"/>
            <a:r>
              <a:rPr lang="en-US" sz="1600" b="1" dirty="0">
                <a:solidFill>
                  <a:srgbClr val="FF0000"/>
                </a:solidFill>
                <a:latin typeface="Gill Sans MT" panose="020B0502020104020203" pitchFamily="34" charset="77"/>
                <a:cs typeface="Calibri Light" panose="020F0302020204030204" pitchFamily="34" charset="0"/>
              </a:rPr>
              <a:t>‘Super T cell’</a:t>
            </a:r>
          </a:p>
        </p:txBody>
      </p:sp>
    </p:spTree>
    <p:extLst>
      <p:ext uri="{BB962C8B-B14F-4D97-AF65-F5344CB8AC3E}">
        <p14:creationId xmlns:p14="http://schemas.microsoft.com/office/powerpoint/2010/main" val="19346879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52874-996D-0C4D-87D6-71570F1BE35F}"/>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23822" y="1293542"/>
            <a:ext cx="8676936" cy="4784367"/>
          </a:xfrm>
          <a:prstGeom prst="rect">
            <a:avLst/>
          </a:prstGeom>
          <a:effectLst/>
        </p:spPr>
      </p:pic>
      <p:sp>
        <p:nvSpPr>
          <p:cNvPr id="6" name="Rectangle 5">
            <a:extLst>
              <a:ext uri="{FF2B5EF4-FFF2-40B4-BE49-F238E27FC236}">
                <a16:creationId xmlns:a16="http://schemas.microsoft.com/office/drawing/2014/main" id="{121C2E49-7821-F643-ABA1-7213BC18FB0B}"/>
              </a:ext>
            </a:extLst>
          </p:cNvPr>
          <p:cNvSpPr/>
          <p:nvPr/>
        </p:nvSpPr>
        <p:spPr>
          <a:xfrm>
            <a:off x="5388078" y="6370297"/>
            <a:ext cx="5844209" cy="400110"/>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AA8DDAB3-F11C-4047-84F0-3A876DFB5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83470" y="1527900"/>
            <a:ext cx="1848817" cy="1099125"/>
          </a:xfrm>
          <a:prstGeom prst="rect">
            <a:avLst/>
          </a:prstGeom>
          <a:effectLst/>
        </p:spPr>
      </p:pic>
      <p:sp>
        <p:nvSpPr>
          <p:cNvPr id="9" name="TextBox 8">
            <a:extLst>
              <a:ext uri="{FF2B5EF4-FFF2-40B4-BE49-F238E27FC236}">
                <a16:creationId xmlns:a16="http://schemas.microsoft.com/office/drawing/2014/main" id="{C13B2B27-EFFB-3948-A084-02AF055B7532}"/>
              </a:ext>
            </a:extLst>
          </p:cNvPr>
          <p:cNvSpPr txBox="1"/>
          <p:nvPr/>
        </p:nvSpPr>
        <p:spPr>
          <a:xfrm>
            <a:off x="9123985" y="2627025"/>
            <a:ext cx="2267357" cy="584775"/>
          </a:xfrm>
          <a:prstGeom prst="rect">
            <a:avLst/>
          </a:prstGeom>
          <a:noFill/>
        </p:spPr>
        <p:txBody>
          <a:bodyPr wrap="square" rtlCol="0">
            <a:spAutoFit/>
          </a:bodyPr>
          <a:lstStyle/>
          <a:p>
            <a:pPr algn="ctr"/>
            <a:r>
              <a:rPr lang="en-US" sz="1600" b="1" dirty="0">
                <a:solidFill>
                  <a:srgbClr val="FF0000"/>
                </a:solidFill>
                <a:latin typeface="Gill Sans MT" panose="020B0502020104020203" pitchFamily="34" charset="77"/>
                <a:cs typeface="Calibri Light" panose="020F0302020204030204" pitchFamily="34" charset="0"/>
              </a:rPr>
              <a:t>‘CAR’ [T-cell] of the future analogy’</a:t>
            </a:r>
          </a:p>
        </p:txBody>
      </p:sp>
      <p:pic>
        <p:nvPicPr>
          <p:cNvPr id="12" name="Picture 11">
            <a:extLst>
              <a:ext uri="{FF2B5EF4-FFF2-40B4-BE49-F238E27FC236}">
                <a16:creationId xmlns:a16="http://schemas.microsoft.com/office/drawing/2014/main" id="{CFB93239-0750-AC4D-90F5-F9191E882C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9700" y="-4422977"/>
            <a:ext cx="2139236" cy="2139236"/>
          </a:xfrm>
          <a:prstGeom prst="rect">
            <a:avLst/>
          </a:prstGeom>
        </p:spPr>
      </p:pic>
      <p:pic>
        <p:nvPicPr>
          <p:cNvPr id="13" name="Picture 12">
            <a:extLst>
              <a:ext uri="{FF2B5EF4-FFF2-40B4-BE49-F238E27FC236}">
                <a16:creationId xmlns:a16="http://schemas.microsoft.com/office/drawing/2014/main" id="{D40C62AA-600B-204B-BDE9-D3AC272383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79" y="88963"/>
            <a:ext cx="2139236" cy="2139236"/>
          </a:xfrm>
          <a:prstGeom prst="rect">
            <a:avLst/>
          </a:prstGeom>
        </p:spPr>
      </p:pic>
      <p:sp>
        <p:nvSpPr>
          <p:cNvPr id="2" name="Title 1">
            <a:extLst>
              <a:ext uri="{FF2B5EF4-FFF2-40B4-BE49-F238E27FC236}">
                <a16:creationId xmlns:a16="http://schemas.microsoft.com/office/drawing/2014/main" id="{C46D1AC4-D9FF-2C47-9C61-8F439E59A749}"/>
              </a:ext>
            </a:extLst>
          </p:cNvPr>
          <p:cNvSpPr>
            <a:spLocks noGrp="1"/>
          </p:cNvSpPr>
          <p:nvPr>
            <p:ph type="title"/>
          </p:nvPr>
        </p:nvSpPr>
        <p:spPr>
          <a:xfrm>
            <a:off x="2401615" y="409132"/>
            <a:ext cx="7212028" cy="1325563"/>
          </a:xfrm>
        </p:spPr>
        <p:txBody>
          <a:bodyPr/>
          <a:lstStyle/>
          <a:p>
            <a:r>
              <a:rPr lang="en-US" b="1" dirty="0">
                <a:latin typeface="+mn-lt"/>
                <a:cs typeface="Calibri Light" panose="020F0302020204030204" pitchFamily="34" charset="0"/>
              </a:rPr>
              <a:t>Chimeric Antigen Receptor (CAR) T Cells</a:t>
            </a:r>
            <a:endParaRPr lang="en-US" b="1" dirty="0">
              <a:latin typeface="+mn-lt"/>
            </a:endParaRPr>
          </a:p>
        </p:txBody>
      </p:sp>
      <p:pic>
        <p:nvPicPr>
          <p:cNvPr id="14" name="Picture 13">
            <a:extLst>
              <a:ext uri="{FF2B5EF4-FFF2-40B4-BE49-F238E27FC236}">
                <a16:creationId xmlns:a16="http://schemas.microsoft.com/office/drawing/2014/main" id="{AAC03AAC-8136-ED49-8073-86C68BCFFE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4622049"/>
            <a:ext cx="1784326" cy="1768395"/>
          </a:xfrm>
          <a:prstGeom prst="rect">
            <a:avLst/>
          </a:prstGeom>
        </p:spPr>
      </p:pic>
      <p:pic>
        <p:nvPicPr>
          <p:cNvPr id="15" name="Picture 14">
            <a:extLst>
              <a:ext uri="{FF2B5EF4-FFF2-40B4-BE49-F238E27FC236}">
                <a16:creationId xmlns:a16="http://schemas.microsoft.com/office/drawing/2014/main" id="{303444FC-CC06-CD46-973F-6B7EE06B9A4F}"/>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499232" y="79874"/>
            <a:ext cx="1497513" cy="1123135"/>
          </a:xfrm>
          <a:prstGeom prst="rect">
            <a:avLst/>
          </a:prstGeom>
        </p:spPr>
      </p:pic>
    </p:spTree>
    <p:extLst>
      <p:ext uri="{BB962C8B-B14F-4D97-AF65-F5344CB8AC3E}">
        <p14:creationId xmlns:p14="http://schemas.microsoft.com/office/powerpoint/2010/main" val="310023557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5BE0-507E-9B4F-A686-E80ABBAE277A}"/>
              </a:ext>
            </a:extLst>
          </p:cNvPr>
          <p:cNvSpPr>
            <a:spLocks noGrp="1"/>
          </p:cNvSpPr>
          <p:nvPr>
            <p:ph type="title"/>
          </p:nvPr>
        </p:nvSpPr>
        <p:spPr>
          <a:xfrm>
            <a:off x="2401615" y="365125"/>
            <a:ext cx="7199585" cy="1325563"/>
          </a:xfrm>
        </p:spPr>
        <p:txBody>
          <a:bodyPr/>
          <a:lstStyle/>
          <a:p>
            <a:r>
              <a:rPr lang="en-US" b="1" dirty="0">
                <a:latin typeface="Gill Sans MT" panose="020B0502020104020203" pitchFamily="34" charset="77"/>
                <a:cs typeface="Calibri Light" panose="020F0302020204030204" pitchFamily="34" charset="0"/>
              </a:rPr>
              <a:t>Chimeric Antigen Receptor (CAR) T Cells</a:t>
            </a:r>
            <a:endParaRPr lang="en-US" b="1" dirty="0">
              <a:latin typeface="Gill Sans MT" panose="020B0502020104020203" pitchFamily="34" charset="77"/>
            </a:endParaRPr>
          </a:p>
        </p:txBody>
      </p:sp>
      <p:pic>
        <p:nvPicPr>
          <p:cNvPr id="5" name="20286CD6-74CD-4BB4-BCC7-076B5252E320" descr="71847E32-C0D3-412E-B40F-15585DC91564@medicalwriters">
            <a:extLst>
              <a:ext uri="{FF2B5EF4-FFF2-40B4-BE49-F238E27FC236}">
                <a16:creationId xmlns:a16="http://schemas.microsoft.com/office/drawing/2014/main" id="{8CE95C16-0B4E-8743-AA81-98E350467F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5034" y="1741712"/>
            <a:ext cx="2639959" cy="381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E59E1A6-5CD6-794E-AFE1-9BDABD0E1E90}"/>
              </a:ext>
            </a:extLst>
          </p:cNvPr>
          <p:cNvSpPr txBox="1">
            <a:spLocks/>
          </p:cNvSpPr>
          <p:nvPr/>
        </p:nvSpPr>
        <p:spPr>
          <a:xfrm>
            <a:off x="5580094" y="1589742"/>
            <a:ext cx="5569701" cy="4340506"/>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38" indent="-285744" algn="r">
              <a:buFont typeface="Arial" panose="020B0604020202020204" pitchFamily="34" charset="0"/>
              <a:buChar char="•"/>
            </a:pPr>
            <a:r>
              <a:rPr lang="en-AU" sz="2000" dirty="0">
                <a:solidFill>
                  <a:schemeClr val="tx1"/>
                </a:solidFill>
                <a:latin typeface="Gill Sans MT" panose="020B0502020104020203" pitchFamily="34" charset="77"/>
                <a:cs typeface="Calibri Light" panose="020F0302020204030204" pitchFamily="34" charset="0"/>
              </a:rPr>
              <a:t>Autologous T-cells or NK cells undergo gene editing to express a CAR to bind and kill cells that express HIV envelope </a:t>
            </a:r>
            <a:r>
              <a:rPr lang="en-AU" sz="2000" baseline="30000" dirty="0">
                <a:solidFill>
                  <a:schemeClr val="tx1"/>
                </a:solidFill>
                <a:latin typeface="Gill Sans MT" panose="020B0502020104020203" pitchFamily="34" charset="77"/>
                <a:cs typeface="Calibri Light" panose="020F0302020204030204" pitchFamily="34" charset="0"/>
              </a:rPr>
              <a:t>1-4</a:t>
            </a:r>
          </a:p>
          <a:p>
            <a:pPr marL="1066773" lvl="2" algn="r"/>
            <a:endParaRPr lang="en-AU" sz="2000" dirty="0">
              <a:latin typeface="Gill Sans MT" panose="020B0502020104020203" pitchFamily="34" charset="77"/>
              <a:cs typeface="Calibri Light" panose="020F0302020204030204" pitchFamily="34" charset="0"/>
            </a:endParaRPr>
          </a:p>
          <a:p>
            <a:pPr marL="514338" indent="-285744" algn="r">
              <a:buFont typeface="Arial" panose="020B0604020202020204" pitchFamily="34" charset="0"/>
              <a:buChar char="•"/>
            </a:pPr>
            <a:r>
              <a:rPr lang="en-AU" sz="2000" dirty="0">
                <a:solidFill>
                  <a:schemeClr val="tx1"/>
                </a:solidFill>
                <a:latin typeface="Gill Sans MT" panose="020B0502020104020203" pitchFamily="34" charset="77"/>
                <a:cs typeface="Calibri Light" panose="020F0302020204030204" pitchFamily="34" charset="0"/>
              </a:rPr>
              <a:t>CAR T-cells for HIV tested in mice, macaque models and in clinical trials in China (x3) and the US (x1)</a:t>
            </a:r>
            <a:r>
              <a:rPr lang="en-AU" sz="2000" baseline="30000" dirty="0">
                <a:solidFill>
                  <a:schemeClr val="tx1"/>
                </a:solidFill>
                <a:latin typeface="Gill Sans MT" panose="020B0502020104020203" pitchFamily="34" charset="77"/>
                <a:cs typeface="Calibri Light" panose="020F0302020204030204" pitchFamily="34" charset="0"/>
              </a:rPr>
              <a:t>5</a:t>
            </a:r>
          </a:p>
          <a:p>
            <a:pPr marL="514338" indent="-285744" algn="r">
              <a:buFont typeface="Arial" panose="020B0604020202020204" pitchFamily="34" charset="0"/>
              <a:buChar char="•"/>
            </a:pPr>
            <a:endParaRPr lang="en-AU" sz="2000" baseline="30000" dirty="0">
              <a:solidFill>
                <a:schemeClr val="tx1"/>
              </a:solidFill>
              <a:latin typeface="Gill Sans MT" panose="020B0502020104020203" pitchFamily="34" charset="77"/>
              <a:cs typeface="Calibri Light" panose="020F0302020204030204" pitchFamily="34" charset="0"/>
            </a:endParaRPr>
          </a:p>
          <a:p>
            <a:pPr marL="514338" indent="-285744" algn="r">
              <a:buFont typeface="Arial" panose="020B0604020202020204" pitchFamily="34" charset="0"/>
              <a:buChar char="•"/>
            </a:pPr>
            <a:r>
              <a:rPr lang="en-AU" sz="2000" dirty="0">
                <a:solidFill>
                  <a:schemeClr val="tx1"/>
                </a:solidFill>
                <a:latin typeface="Gill Sans MT" panose="020B0502020104020203" pitchFamily="34" charset="77"/>
                <a:cs typeface="Calibri Light" panose="020F0302020204030204" pitchFamily="34" charset="0"/>
              </a:rPr>
              <a:t>Major challenges include toxicity (potentially preventable), delivery to tissue sites and low expression of HIV envelope on ART</a:t>
            </a:r>
          </a:p>
        </p:txBody>
      </p:sp>
      <p:sp>
        <p:nvSpPr>
          <p:cNvPr id="7" name="Text Placeholder 10">
            <a:extLst>
              <a:ext uri="{FF2B5EF4-FFF2-40B4-BE49-F238E27FC236}">
                <a16:creationId xmlns:a16="http://schemas.microsoft.com/office/drawing/2014/main" id="{4C4E8A8D-9467-8A45-8D41-5F253E82FEDC}"/>
              </a:ext>
            </a:extLst>
          </p:cNvPr>
          <p:cNvSpPr txBox="1">
            <a:spLocks/>
          </p:cNvSpPr>
          <p:nvPr/>
        </p:nvSpPr>
        <p:spPr>
          <a:xfrm>
            <a:off x="2155034" y="6284391"/>
            <a:ext cx="8230192" cy="255587"/>
          </a:xfrm>
          <a:prstGeom prst="rect">
            <a:avLst/>
          </a:prstGeom>
          <a:solidFill>
            <a:schemeClr val="bg1"/>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1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Deeks</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et al.,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Mol</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Ther</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2002; 2 Sung et al.,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Mol</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Ther</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2018; 3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Herzig</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et al., Cell 2019; 4 Anthony-</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Gonda</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Sci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Transl</a:t>
            </a:r>
            <a:r>
              <a:rPr lang="en-AU" sz="1000" dirty="0">
                <a:solidFill>
                  <a:schemeClr val="bg1">
                    <a:lumMod val="65000"/>
                  </a:schemeClr>
                </a:solidFill>
                <a:latin typeface="Gill Sans MT" panose="020B0502020104020203" pitchFamily="34" charset="77"/>
                <a:ea typeface="Arial"/>
                <a:cs typeface="Calibri Light" panose="020F0302020204030204" pitchFamily="34" charset="0"/>
                <a:sym typeface="Arial"/>
              </a:rPr>
              <a:t> Med 2019; 5 clinical </a:t>
            </a:r>
            <a:r>
              <a:rPr lang="en-AU" sz="1000" dirty="0" err="1">
                <a:solidFill>
                  <a:schemeClr val="bg1">
                    <a:lumMod val="65000"/>
                  </a:schemeClr>
                </a:solidFill>
                <a:latin typeface="Gill Sans MT" panose="020B0502020104020203" pitchFamily="34" charset="77"/>
                <a:ea typeface="Arial"/>
                <a:cs typeface="Calibri Light" panose="020F0302020204030204" pitchFamily="34" charset="0"/>
                <a:sym typeface="Arial"/>
              </a:rPr>
              <a:t>trials.gov</a:t>
            </a:r>
            <a:endParaRPr lang="en-CH" sz="1000" dirty="0">
              <a:solidFill>
                <a:schemeClr val="bg1">
                  <a:lumMod val="65000"/>
                </a:schemeClr>
              </a:solidFill>
              <a:latin typeface="Gill Sans MT" panose="020B0502020104020203" pitchFamily="34" charset="77"/>
              <a:ea typeface="Arial"/>
              <a:cs typeface="Calibri Light" panose="020F0302020204030204" pitchFamily="34" charset="0"/>
              <a:sym typeface="Arial"/>
            </a:endParaRPr>
          </a:p>
        </p:txBody>
      </p:sp>
      <p:sp>
        <p:nvSpPr>
          <p:cNvPr id="8" name="Google Shape;1180;p36">
            <a:extLst>
              <a:ext uri="{FF2B5EF4-FFF2-40B4-BE49-F238E27FC236}">
                <a16:creationId xmlns:a16="http://schemas.microsoft.com/office/drawing/2014/main" id="{765FF421-0097-C241-89EA-2DCBCFD03BA1}"/>
              </a:ext>
            </a:extLst>
          </p:cNvPr>
          <p:cNvSpPr/>
          <p:nvPr/>
        </p:nvSpPr>
        <p:spPr>
          <a:xfrm>
            <a:off x="1150613" y="2998922"/>
            <a:ext cx="1004420" cy="307736"/>
          </a:xfrm>
          <a:prstGeom prst="rect">
            <a:avLst/>
          </a:prstGeom>
          <a:noFill/>
          <a:ln>
            <a:noFill/>
          </a:ln>
        </p:spPr>
        <p:txBody>
          <a:bodyPr spcFirstLastPara="1" wrap="square" lIns="91425" tIns="45700" rIns="91425" bIns="45700" anchor="t" anchorCtr="0">
            <a:spAutoFit/>
          </a:bodyPr>
          <a:lstStyle/>
          <a:p>
            <a:endParaRPr sz="1400" dirty="0">
              <a:solidFill>
                <a:schemeClr val="dk1"/>
              </a:solidFill>
              <a:latin typeface="Arial"/>
              <a:ea typeface="Arial"/>
              <a:cs typeface="Arial"/>
              <a:sym typeface="Arial"/>
            </a:endParaRPr>
          </a:p>
        </p:txBody>
      </p:sp>
      <p:sp>
        <p:nvSpPr>
          <p:cNvPr id="9" name="Google Shape;1182;p36">
            <a:extLst>
              <a:ext uri="{FF2B5EF4-FFF2-40B4-BE49-F238E27FC236}">
                <a16:creationId xmlns:a16="http://schemas.microsoft.com/office/drawing/2014/main" id="{1A46D958-49F1-984C-9665-85A65040AC17}"/>
              </a:ext>
            </a:extLst>
          </p:cNvPr>
          <p:cNvSpPr/>
          <p:nvPr/>
        </p:nvSpPr>
        <p:spPr>
          <a:xfrm>
            <a:off x="4636993" y="2186854"/>
            <a:ext cx="1035140" cy="738623"/>
          </a:xfrm>
          <a:prstGeom prst="rect">
            <a:avLst/>
          </a:prstGeom>
          <a:noFill/>
          <a:ln>
            <a:noFill/>
          </a:ln>
        </p:spPr>
        <p:txBody>
          <a:bodyPr spcFirstLastPara="1" wrap="square" lIns="91425" tIns="45700" rIns="91425" bIns="45700" anchor="t" anchorCtr="0">
            <a:spAutoFit/>
          </a:bodyPr>
          <a:lstStyle/>
          <a:p>
            <a:pPr algn="ctr"/>
            <a:r>
              <a:rPr lang="en-AU" sz="1400" dirty="0">
                <a:solidFill>
                  <a:schemeClr val="dk1"/>
                </a:solidFill>
                <a:latin typeface="Calibri Light" panose="020F0302020204030204" pitchFamily="34" charset="0"/>
                <a:cs typeface="Calibri Light" panose="020F0302020204030204" pitchFamily="34" charset="0"/>
                <a:sym typeface="Arial"/>
              </a:rPr>
              <a:t>HIV </a:t>
            </a:r>
            <a:r>
              <a:rPr lang="en-AU" sz="1400" dirty="0" err="1">
                <a:solidFill>
                  <a:schemeClr val="dk1"/>
                </a:solidFill>
                <a:latin typeface="Calibri Light" panose="020F0302020204030204" pitchFamily="34" charset="0"/>
                <a:cs typeface="Calibri Light" panose="020F0302020204030204" pitchFamily="34" charset="0"/>
                <a:sym typeface="Arial"/>
              </a:rPr>
              <a:t>bNAb</a:t>
            </a:r>
            <a:endParaRPr lang="en-AU" sz="1400" dirty="0">
              <a:solidFill>
                <a:schemeClr val="dk1"/>
              </a:solidFill>
              <a:latin typeface="Calibri Light" panose="020F0302020204030204" pitchFamily="34" charset="0"/>
              <a:cs typeface="Calibri Light" panose="020F0302020204030204" pitchFamily="34" charset="0"/>
              <a:sym typeface="Arial"/>
            </a:endParaRPr>
          </a:p>
          <a:p>
            <a:pPr algn="ctr"/>
            <a:r>
              <a:rPr lang="en-AU" sz="1400" dirty="0">
                <a:solidFill>
                  <a:schemeClr val="dk1"/>
                </a:solidFill>
                <a:latin typeface="Calibri Light" panose="020F0302020204030204" pitchFamily="34" charset="0"/>
                <a:cs typeface="Calibri Light" panose="020F0302020204030204" pitchFamily="34" charset="0"/>
              </a:rPr>
              <a:t>or </a:t>
            </a:r>
          </a:p>
          <a:p>
            <a:pPr algn="ctr"/>
            <a:r>
              <a:rPr lang="en-AU" sz="1400" dirty="0">
                <a:solidFill>
                  <a:schemeClr val="dk1"/>
                </a:solidFill>
                <a:latin typeface="Calibri Light" panose="020F0302020204030204" pitchFamily="34" charset="0"/>
                <a:cs typeface="Calibri Light" panose="020F0302020204030204" pitchFamily="34" charset="0"/>
                <a:sym typeface="Arial"/>
              </a:rPr>
              <a:t>CD4</a:t>
            </a:r>
          </a:p>
        </p:txBody>
      </p:sp>
      <p:sp>
        <p:nvSpPr>
          <p:cNvPr id="10" name="Google Shape;1182;p36">
            <a:extLst>
              <a:ext uri="{FF2B5EF4-FFF2-40B4-BE49-F238E27FC236}">
                <a16:creationId xmlns:a16="http://schemas.microsoft.com/office/drawing/2014/main" id="{BA20DE8E-2E7A-044E-9BD0-94CB8AA7A776}"/>
              </a:ext>
            </a:extLst>
          </p:cNvPr>
          <p:cNvSpPr/>
          <p:nvPr/>
        </p:nvSpPr>
        <p:spPr>
          <a:xfrm>
            <a:off x="1252802" y="2616925"/>
            <a:ext cx="871487" cy="738623"/>
          </a:xfrm>
          <a:prstGeom prst="rect">
            <a:avLst/>
          </a:prstGeom>
          <a:noFill/>
          <a:ln>
            <a:noFill/>
          </a:ln>
        </p:spPr>
        <p:txBody>
          <a:bodyPr spcFirstLastPara="1" wrap="square" lIns="91425" tIns="45700" rIns="91425" bIns="45700" anchor="t" anchorCtr="0">
            <a:spAutoFit/>
          </a:bodyPr>
          <a:lstStyle/>
          <a:p>
            <a:pPr algn="ctr"/>
            <a:r>
              <a:rPr lang="en-AU" sz="1400" dirty="0">
                <a:latin typeface="Calibri Light" panose="020F0302020204030204" pitchFamily="34" charset="0"/>
                <a:ea typeface="Arial"/>
                <a:cs typeface="Calibri Light" panose="020F0302020204030204" pitchFamily="34" charset="0"/>
                <a:sym typeface="Arial"/>
              </a:rPr>
              <a:t>Ligand binding domain</a:t>
            </a:r>
          </a:p>
        </p:txBody>
      </p:sp>
      <p:sp>
        <p:nvSpPr>
          <p:cNvPr id="11" name="Google Shape;1182;p36">
            <a:extLst>
              <a:ext uri="{FF2B5EF4-FFF2-40B4-BE49-F238E27FC236}">
                <a16:creationId xmlns:a16="http://schemas.microsoft.com/office/drawing/2014/main" id="{CC74B634-C826-C148-B1B6-8F1419D17260}"/>
              </a:ext>
            </a:extLst>
          </p:cNvPr>
          <p:cNvSpPr/>
          <p:nvPr/>
        </p:nvSpPr>
        <p:spPr>
          <a:xfrm>
            <a:off x="4715993" y="4450545"/>
            <a:ext cx="985839" cy="523180"/>
          </a:xfrm>
          <a:prstGeom prst="rect">
            <a:avLst/>
          </a:prstGeom>
          <a:noFill/>
          <a:ln>
            <a:noFill/>
          </a:ln>
        </p:spPr>
        <p:txBody>
          <a:bodyPr spcFirstLastPara="1" wrap="square" lIns="91425" tIns="45700" rIns="91425" bIns="45700" anchor="t" anchorCtr="0">
            <a:spAutoFit/>
          </a:bodyPr>
          <a:lstStyle/>
          <a:p>
            <a:pPr algn="ctr"/>
            <a:r>
              <a:rPr lang="en-AU" sz="1400" dirty="0">
                <a:solidFill>
                  <a:schemeClr val="dk1"/>
                </a:solidFill>
                <a:latin typeface="Calibri Light" panose="020F0302020204030204" pitchFamily="34" charset="0"/>
                <a:ea typeface="Arial"/>
                <a:cs typeface="Calibri Light" panose="020F0302020204030204" pitchFamily="34" charset="0"/>
                <a:sym typeface="Arial"/>
              </a:rPr>
              <a:t>Signalling domain</a:t>
            </a:r>
          </a:p>
        </p:txBody>
      </p:sp>
      <p:sp>
        <p:nvSpPr>
          <p:cNvPr id="12" name="TextBox 11">
            <a:extLst>
              <a:ext uri="{FF2B5EF4-FFF2-40B4-BE49-F238E27FC236}">
                <a16:creationId xmlns:a16="http://schemas.microsoft.com/office/drawing/2014/main" id="{79FA4054-6AC3-0A42-BEBE-31BF51BEF0AC}"/>
              </a:ext>
            </a:extLst>
          </p:cNvPr>
          <p:cNvSpPr txBox="1"/>
          <p:nvPr/>
        </p:nvSpPr>
        <p:spPr>
          <a:xfrm>
            <a:off x="2629319" y="5178897"/>
            <a:ext cx="1619354" cy="369332"/>
          </a:xfrm>
          <a:prstGeom prst="rect">
            <a:avLst/>
          </a:prstGeom>
          <a:noFill/>
        </p:spPr>
        <p:txBody>
          <a:bodyPr wrap="none" rtlCol="0">
            <a:spAutoFit/>
          </a:bodyPr>
          <a:lstStyle/>
          <a:p>
            <a:r>
              <a:rPr lang="en-AU" dirty="0">
                <a:latin typeface="Calibri Light" panose="020F0302020204030204" pitchFamily="34" charset="0"/>
                <a:cs typeface="Calibri Light" panose="020F0302020204030204" pitchFamily="34" charset="0"/>
              </a:rPr>
              <a:t>T-cell or NK cell</a:t>
            </a:r>
            <a:endParaRPr lang="en-US" dirty="0">
              <a:latin typeface="Calibri Light" panose="020F0302020204030204" pitchFamily="34" charset="0"/>
              <a:cs typeface="Calibri Light" panose="020F0302020204030204" pitchFamily="34" charset="0"/>
            </a:endParaRPr>
          </a:p>
        </p:txBody>
      </p:sp>
      <p:pic>
        <p:nvPicPr>
          <p:cNvPr id="13" name="Picture 12" descr="A picture containing drawing&#10;&#10;Description automatically generated">
            <a:extLst>
              <a:ext uri="{FF2B5EF4-FFF2-40B4-BE49-F238E27FC236}">
                <a16:creationId xmlns:a16="http://schemas.microsoft.com/office/drawing/2014/main" id="{A4976D62-23AB-314C-AA2E-8800FAFAB9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647526" y="4577668"/>
            <a:ext cx="651652" cy="747807"/>
          </a:xfrm>
          <a:prstGeom prst="rect">
            <a:avLst/>
          </a:prstGeom>
          <a:solidFill>
            <a:schemeClr val="bg1"/>
          </a:solidFill>
        </p:spPr>
      </p:pic>
      <p:grpSp>
        <p:nvGrpSpPr>
          <p:cNvPr id="14" name="Group 13">
            <a:extLst>
              <a:ext uri="{FF2B5EF4-FFF2-40B4-BE49-F238E27FC236}">
                <a16:creationId xmlns:a16="http://schemas.microsoft.com/office/drawing/2014/main" id="{FB940905-FF87-B848-BCD9-58226B48D160}"/>
              </a:ext>
            </a:extLst>
          </p:cNvPr>
          <p:cNvGrpSpPr/>
          <p:nvPr/>
        </p:nvGrpSpPr>
        <p:grpSpPr>
          <a:xfrm>
            <a:off x="1211786" y="4008603"/>
            <a:ext cx="871487" cy="897752"/>
            <a:chOff x="3156232" y="2194223"/>
            <a:chExt cx="787164" cy="787164"/>
          </a:xfrm>
        </p:grpSpPr>
        <p:pic>
          <p:nvPicPr>
            <p:cNvPr id="15" name="Picture 14" descr="A picture containing plate&#10;&#10;Description automatically generated">
              <a:extLst>
                <a:ext uri="{FF2B5EF4-FFF2-40B4-BE49-F238E27FC236}">
                  <a16:creationId xmlns:a16="http://schemas.microsoft.com/office/drawing/2014/main" id="{DDC74450-651F-284A-AEFC-BA14D57E1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6232" y="2194223"/>
              <a:ext cx="787164" cy="787164"/>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847C2E43-B29A-B44E-829B-828D67017D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39580">
              <a:off x="3350161" y="2324269"/>
              <a:ext cx="241300" cy="1905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9C54146-672E-F945-9C8C-35BCBD4D6A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3505090" y="2649125"/>
              <a:ext cx="241300" cy="190500"/>
            </a:xfrm>
            <a:prstGeom prst="rect">
              <a:avLst/>
            </a:prstGeom>
          </p:spPr>
        </p:pic>
      </p:grpSp>
      <p:sp>
        <p:nvSpPr>
          <p:cNvPr id="18" name="TextBox 17">
            <a:extLst>
              <a:ext uri="{FF2B5EF4-FFF2-40B4-BE49-F238E27FC236}">
                <a16:creationId xmlns:a16="http://schemas.microsoft.com/office/drawing/2014/main" id="{33E9BFF4-240E-8144-90EF-BFAADD78CA81}"/>
              </a:ext>
            </a:extLst>
          </p:cNvPr>
          <p:cNvSpPr txBox="1"/>
          <p:nvPr/>
        </p:nvSpPr>
        <p:spPr>
          <a:xfrm>
            <a:off x="10013794" y="6518365"/>
            <a:ext cx="1340005" cy="246221"/>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Lewin, CROI 2020</a:t>
            </a:r>
          </a:p>
        </p:txBody>
      </p:sp>
      <p:pic>
        <p:nvPicPr>
          <p:cNvPr id="21" name="Picture 20">
            <a:extLst>
              <a:ext uri="{FF2B5EF4-FFF2-40B4-BE49-F238E27FC236}">
                <a16:creationId xmlns:a16="http://schemas.microsoft.com/office/drawing/2014/main" id="{B52FD59A-0EF8-3C42-B8E8-F96D2F6755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379" y="88963"/>
            <a:ext cx="2139236" cy="2139236"/>
          </a:xfrm>
          <a:prstGeom prst="rect">
            <a:avLst/>
          </a:prstGeom>
        </p:spPr>
      </p:pic>
      <p:pic>
        <p:nvPicPr>
          <p:cNvPr id="22" name="Picture 21">
            <a:extLst>
              <a:ext uri="{FF2B5EF4-FFF2-40B4-BE49-F238E27FC236}">
                <a16:creationId xmlns:a16="http://schemas.microsoft.com/office/drawing/2014/main" id="{3AA70062-CC68-AA4F-A661-BF6278C2DF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842" y="4626558"/>
            <a:ext cx="1784326" cy="1768395"/>
          </a:xfrm>
          <a:prstGeom prst="rect">
            <a:avLst/>
          </a:prstGeom>
        </p:spPr>
      </p:pic>
      <p:pic>
        <p:nvPicPr>
          <p:cNvPr id="19" name="Picture 18">
            <a:extLst>
              <a:ext uri="{FF2B5EF4-FFF2-40B4-BE49-F238E27FC236}">
                <a16:creationId xmlns:a16="http://schemas.microsoft.com/office/drawing/2014/main" id="{F89E5C9C-F3E6-C644-8033-7F921B6FCD9C}"/>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327360432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3E538AA-335C-8047-8636-8B3A78356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79" y="88963"/>
            <a:ext cx="2139236" cy="2139236"/>
          </a:xfrm>
          <a:prstGeom prst="rect">
            <a:avLst/>
          </a:prstGeom>
        </p:spPr>
      </p:pic>
      <p:sp>
        <p:nvSpPr>
          <p:cNvPr id="6" name="Rectangle 5">
            <a:extLst>
              <a:ext uri="{FF2B5EF4-FFF2-40B4-BE49-F238E27FC236}">
                <a16:creationId xmlns:a16="http://schemas.microsoft.com/office/drawing/2014/main" id="{EBFB02BC-59E9-4741-99DF-13BEB778C1BC}"/>
              </a:ext>
            </a:extLst>
          </p:cNvPr>
          <p:cNvSpPr/>
          <p:nvPr/>
        </p:nvSpPr>
        <p:spPr>
          <a:xfrm>
            <a:off x="5152634" y="6471686"/>
            <a:ext cx="6096000"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Kim Anthony-Gonda, Boro Dropulic 2021</a:t>
            </a:r>
          </a:p>
        </p:txBody>
      </p:sp>
      <p:pic>
        <p:nvPicPr>
          <p:cNvPr id="7" name="Picture 6">
            <a:extLst>
              <a:ext uri="{FF2B5EF4-FFF2-40B4-BE49-F238E27FC236}">
                <a16:creationId xmlns:a16="http://schemas.microsoft.com/office/drawing/2014/main" id="{47B2E64C-FF87-EB4C-9C84-D235F9FE0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37178" y="1626741"/>
            <a:ext cx="1997391" cy="1038304"/>
          </a:xfrm>
          <a:prstGeom prst="rect">
            <a:avLst/>
          </a:prstGeom>
        </p:spPr>
      </p:pic>
      <p:sp>
        <p:nvSpPr>
          <p:cNvPr id="8" name="TextBox 7">
            <a:extLst>
              <a:ext uri="{FF2B5EF4-FFF2-40B4-BE49-F238E27FC236}">
                <a16:creationId xmlns:a16="http://schemas.microsoft.com/office/drawing/2014/main" id="{E8DEF4F5-35AA-A24C-AA24-92CA2594CF3E}"/>
              </a:ext>
            </a:extLst>
          </p:cNvPr>
          <p:cNvSpPr txBox="1"/>
          <p:nvPr/>
        </p:nvSpPr>
        <p:spPr>
          <a:xfrm flipH="1">
            <a:off x="2785364" y="5689278"/>
            <a:ext cx="7043996" cy="646331"/>
          </a:xfrm>
          <a:prstGeom prst="rect">
            <a:avLst/>
          </a:prstGeom>
          <a:noFill/>
        </p:spPr>
        <p:txBody>
          <a:bodyPr wrap="square" rtlCol="0">
            <a:spAutoFit/>
          </a:bodyPr>
          <a:lstStyle/>
          <a:p>
            <a:pPr algn="ctr"/>
            <a:r>
              <a:rPr lang="en-US" b="1" dirty="0">
                <a:latin typeface="Gill Sans MT" panose="020B0502020104020203" pitchFamily="34" charset="77"/>
                <a:cs typeface="Calibri Light" panose="020F0302020204030204" pitchFamily="34" charset="0"/>
              </a:rPr>
              <a:t>DuoCAR-T cell approach</a:t>
            </a:r>
          </a:p>
          <a:p>
            <a:pPr algn="ctr"/>
            <a:r>
              <a:rPr lang="en-US" sz="1600" b="1" i="1" dirty="0">
                <a:latin typeface="Gill Sans MT" panose="020B0502020104020203" pitchFamily="34" charset="77"/>
                <a:cs typeface="Calibri Light" panose="020F0302020204030204" pitchFamily="34" charset="0"/>
              </a:rPr>
              <a:t>“</a:t>
            </a:r>
            <a:r>
              <a:rPr lang="en-US" b="1" i="1" dirty="0">
                <a:solidFill>
                  <a:schemeClr val="tx2"/>
                </a:solidFill>
                <a:latin typeface="Gill Sans MT" panose="020B0502020104020203" pitchFamily="34" charset="77"/>
                <a:cs typeface="Calibri Light" panose="020F0302020204030204" pitchFamily="34" charset="0"/>
              </a:rPr>
              <a:t>Protecting </a:t>
            </a:r>
            <a:r>
              <a:rPr lang="en-US" i="1" dirty="0">
                <a:latin typeface="Gill Sans MT" panose="020B0502020104020203" pitchFamily="34" charset="77"/>
                <a:cs typeface="Calibri Light" panose="020F0302020204030204" pitchFamily="34" charset="0"/>
              </a:rPr>
              <a:t>T cells against </a:t>
            </a:r>
            <a:r>
              <a:rPr lang="en-US" b="1" i="1" dirty="0">
                <a:solidFill>
                  <a:schemeClr val="accent4"/>
                </a:solidFill>
                <a:latin typeface="Gill Sans MT" panose="020B0502020104020203" pitchFamily="34" charset="77"/>
                <a:cs typeface="Calibri Light" panose="020F0302020204030204" pitchFamily="34" charset="0"/>
              </a:rPr>
              <a:t>HIV</a:t>
            </a:r>
            <a:r>
              <a:rPr lang="en-US" i="1" dirty="0">
                <a:latin typeface="Gill Sans MT" panose="020B0502020104020203" pitchFamily="34" charset="77"/>
                <a:cs typeface="Calibri Light" panose="020F0302020204030204" pitchFamily="34" charset="0"/>
              </a:rPr>
              <a:t> using </a:t>
            </a:r>
            <a:r>
              <a:rPr lang="en-US" b="1" i="1" dirty="0">
                <a:solidFill>
                  <a:schemeClr val="accent1"/>
                </a:solidFill>
                <a:latin typeface="Gill Sans MT" panose="020B0502020104020203" pitchFamily="34" charset="77"/>
                <a:cs typeface="Calibri Light" panose="020F0302020204030204" pitchFamily="34" charset="0"/>
              </a:rPr>
              <a:t>Two CARs</a:t>
            </a:r>
            <a:r>
              <a:rPr lang="en-US" i="1" dirty="0">
                <a:solidFill>
                  <a:srgbClr val="7030A0"/>
                </a:solidFill>
                <a:latin typeface="Gill Sans MT" panose="020B0502020104020203" pitchFamily="34" charset="77"/>
                <a:cs typeface="Calibri Light" panose="020F0302020204030204" pitchFamily="34" charset="0"/>
              </a:rPr>
              <a:t>, </a:t>
            </a:r>
            <a:r>
              <a:rPr lang="en-US" b="1" i="1" dirty="0">
                <a:solidFill>
                  <a:schemeClr val="accent5"/>
                </a:solidFill>
                <a:latin typeface="Gill Sans MT" panose="020B0502020104020203" pitchFamily="34" charset="77"/>
                <a:cs typeface="Calibri Light" panose="020F0302020204030204" pitchFamily="34" charset="0"/>
              </a:rPr>
              <a:t>One Cell</a:t>
            </a:r>
            <a:r>
              <a:rPr lang="en-US" i="1" dirty="0">
                <a:solidFill>
                  <a:srgbClr val="7030A0"/>
                </a:solidFill>
                <a:latin typeface="Gill Sans MT" panose="020B0502020104020203" pitchFamily="34" charset="77"/>
                <a:cs typeface="Calibri Light" panose="020F0302020204030204" pitchFamily="34" charset="0"/>
              </a:rPr>
              <a:t>”  </a:t>
            </a:r>
          </a:p>
        </p:txBody>
      </p:sp>
      <p:grpSp>
        <p:nvGrpSpPr>
          <p:cNvPr id="9" name="Group 8">
            <a:extLst>
              <a:ext uri="{FF2B5EF4-FFF2-40B4-BE49-F238E27FC236}">
                <a16:creationId xmlns:a16="http://schemas.microsoft.com/office/drawing/2014/main" id="{48C07074-A00B-0C4B-9943-395694BD3BAF}"/>
              </a:ext>
            </a:extLst>
          </p:cNvPr>
          <p:cNvGrpSpPr/>
          <p:nvPr/>
        </p:nvGrpSpPr>
        <p:grpSpPr>
          <a:xfrm>
            <a:off x="4954906" y="2615868"/>
            <a:ext cx="2567284" cy="3034996"/>
            <a:chOff x="3288357" y="2641268"/>
            <a:chExt cx="2567284" cy="3034996"/>
          </a:xfrm>
        </p:grpSpPr>
        <p:sp>
          <p:nvSpPr>
            <p:cNvPr id="10" name="Oval 9">
              <a:extLst>
                <a:ext uri="{FF2B5EF4-FFF2-40B4-BE49-F238E27FC236}">
                  <a16:creationId xmlns:a16="http://schemas.microsoft.com/office/drawing/2014/main" id="{624031F6-E29C-F24A-BD2B-49AA85AE3E08}"/>
                </a:ext>
              </a:extLst>
            </p:cNvPr>
            <p:cNvSpPr/>
            <p:nvPr/>
          </p:nvSpPr>
          <p:spPr>
            <a:xfrm rot="223242">
              <a:off x="3288357" y="3175009"/>
              <a:ext cx="2567284" cy="2501255"/>
            </a:xfrm>
            <a:prstGeom prst="ellipse">
              <a:avLst/>
            </a:prstGeom>
            <a:solidFill>
              <a:schemeClr val="accent5">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87376D0-4A25-5244-B4BF-65AD7A14F248}"/>
                </a:ext>
              </a:extLst>
            </p:cNvPr>
            <p:cNvSpPr/>
            <p:nvPr/>
          </p:nvSpPr>
          <p:spPr>
            <a:xfrm rot="223242">
              <a:off x="3811401" y="4140124"/>
              <a:ext cx="1521197" cy="1392884"/>
            </a:xfrm>
            <a:prstGeom prst="ellipse">
              <a:avLst/>
            </a:prstGeom>
            <a:gradFill>
              <a:gsLst>
                <a:gs pos="0">
                  <a:schemeClr val="bg1">
                    <a:lumMod val="0"/>
                    <a:lumOff val="100000"/>
                  </a:schemeClr>
                </a:gs>
                <a:gs pos="0">
                  <a:schemeClr val="accent5">
                    <a:lumMod val="20000"/>
                    <a:lumOff val="80000"/>
                  </a:schemeClr>
                </a:gs>
                <a:gs pos="100000">
                  <a:schemeClr val="accent5">
                    <a:lumMod val="100000"/>
                  </a:schemeClr>
                </a:gs>
              </a:gsLst>
              <a:path path="shape">
                <a:fillToRect l="50000" t="50000" r="50000" b="50000"/>
              </a:path>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ADF4A144-3A2E-9944-9D29-EDD3BB7276C2}"/>
                </a:ext>
              </a:extLst>
            </p:cNvPr>
            <p:cNvCxnSpPr>
              <a:cxnSpLocks/>
            </p:cNvCxnSpPr>
            <p:nvPr/>
          </p:nvCxnSpPr>
          <p:spPr>
            <a:xfrm>
              <a:off x="3933158" y="4894391"/>
              <a:ext cx="1286546" cy="0"/>
            </a:xfrm>
            <a:prstGeom prst="line">
              <a:avLst/>
            </a:prstGeom>
            <a:ln w="19367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Rounded Corners 34">
              <a:extLst>
                <a:ext uri="{FF2B5EF4-FFF2-40B4-BE49-F238E27FC236}">
                  <a16:creationId xmlns:a16="http://schemas.microsoft.com/office/drawing/2014/main" id="{147147DF-B4C7-5D4C-A1A2-9A86F90A68F0}"/>
                </a:ext>
              </a:extLst>
            </p:cNvPr>
            <p:cNvSpPr/>
            <p:nvPr/>
          </p:nvSpPr>
          <p:spPr>
            <a:xfrm>
              <a:off x="4168344" y="4713825"/>
              <a:ext cx="801315" cy="349327"/>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Calibri Light" panose="020F0302020204030204" pitchFamily="34" charset="0"/>
                  <a:cs typeface="Calibri Light" panose="020F0302020204030204" pitchFamily="34" charset="0"/>
                </a:rPr>
                <a:t>DuoCAR</a:t>
              </a:r>
            </a:p>
          </p:txBody>
        </p:sp>
        <p:cxnSp>
          <p:nvCxnSpPr>
            <p:cNvPr id="14" name="Straight Connector 13">
              <a:extLst>
                <a:ext uri="{FF2B5EF4-FFF2-40B4-BE49-F238E27FC236}">
                  <a16:creationId xmlns:a16="http://schemas.microsoft.com/office/drawing/2014/main" id="{7B919F2A-72D7-C746-9861-92D8A10EB3AD}"/>
                </a:ext>
              </a:extLst>
            </p:cNvPr>
            <p:cNvCxnSpPr>
              <a:cxnSpLocks/>
            </p:cNvCxnSpPr>
            <p:nvPr/>
          </p:nvCxnSpPr>
          <p:spPr>
            <a:xfrm>
              <a:off x="4458829" y="2878667"/>
              <a:ext cx="0" cy="1032933"/>
            </a:xfrm>
            <a:prstGeom prst="line">
              <a:avLst/>
            </a:prstGeom>
            <a:ln w="444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1DE57C-1E16-FC47-87F6-95CE9C2AB064}"/>
                </a:ext>
              </a:extLst>
            </p:cNvPr>
            <p:cNvCxnSpPr>
              <a:cxnSpLocks/>
            </p:cNvCxnSpPr>
            <p:nvPr/>
          </p:nvCxnSpPr>
          <p:spPr>
            <a:xfrm>
              <a:off x="4789029" y="2878667"/>
              <a:ext cx="0" cy="812800"/>
            </a:xfrm>
            <a:prstGeom prst="line">
              <a:avLst/>
            </a:prstGeom>
            <a:ln w="44450"/>
          </p:spPr>
          <p:style>
            <a:lnRef idx="1">
              <a:schemeClr val="dk1"/>
            </a:lnRef>
            <a:fillRef idx="0">
              <a:schemeClr val="dk1"/>
            </a:fillRef>
            <a:effectRef idx="0">
              <a:schemeClr val="dk1"/>
            </a:effectRef>
            <a:fontRef idx="minor">
              <a:schemeClr val="tx1"/>
            </a:fontRef>
          </p:style>
        </p:cxnSp>
        <p:sp>
          <p:nvSpPr>
            <p:cNvPr id="16" name="Rectangle: Rounded Corners 48">
              <a:extLst>
                <a:ext uri="{FF2B5EF4-FFF2-40B4-BE49-F238E27FC236}">
                  <a16:creationId xmlns:a16="http://schemas.microsoft.com/office/drawing/2014/main" id="{82250667-91C4-B84B-8439-334B5DBD9835}"/>
                </a:ext>
              </a:extLst>
            </p:cNvPr>
            <p:cNvSpPr/>
            <p:nvPr/>
          </p:nvSpPr>
          <p:spPr>
            <a:xfrm>
              <a:off x="4396136" y="3226364"/>
              <a:ext cx="125384" cy="405840"/>
            </a:xfrm>
            <a:prstGeom prst="roundRect">
              <a:avLst/>
            </a:prstGeom>
            <a:solidFill>
              <a:srgbClr val="DD15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49">
              <a:extLst>
                <a:ext uri="{FF2B5EF4-FFF2-40B4-BE49-F238E27FC236}">
                  <a16:creationId xmlns:a16="http://schemas.microsoft.com/office/drawing/2014/main" id="{6D822C1D-65A4-944E-8985-19C7FC5BB985}"/>
                </a:ext>
              </a:extLst>
            </p:cNvPr>
            <p:cNvSpPr/>
            <p:nvPr/>
          </p:nvSpPr>
          <p:spPr>
            <a:xfrm>
              <a:off x="4396137" y="3666628"/>
              <a:ext cx="125384" cy="405840"/>
            </a:xfrm>
            <a:prstGeom prst="roundRect">
              <a:avLst/>
            </a:prstGeom>
            <a:solidFill>
              <a:srgbClr val="FF9933"/>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50">
              <a:extLst>
                <a:ext uri="{FF2B5EF4-FFF2-40B4-BE49-F238E27FC236}">
                  <a16:creationId xmlns:a16="http://schemas.microsoft.com/office/drawing/2014/main" id="{6938FFD3-7E62-234D-B58B-0004A6F10A6D}"/>
                </a:ext>
              </a:extLst>
            </p:cNvPr>
            <p:cNvSpPr/>
            <p:nvPr/>
          </p:nvSpPr>
          <p:spPr>
            <a:xfrm>
              <a:off x="4726337" y="3294502"/>
              <a:ext cx="125384" cy="405840"/>
            </a:xfrm>
            <a:prstGeom prst="roundRect">
              <a:avLst/>
            </a:prstGeom>
            <a:solidFill>
              <a:srgbClr val="FF9933"/>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52">
              <a:extLst>
                <a:ext uri="{FF2B5EF4-FFF2-40B4-BE49-F238E27FC236}">
                  <a16:creationId xmlns:a16="http://schemas.microsoft.com/office/drawing/2014/main" id="{CF4A1D3F-D8D3-7A48-ACED-DDBC5503ADD2}"/>
                </a:ext>
              </a:extLst>
            </p:cNvPr>
            <p:cNvSpPr/>
            <p:nvPr/>
          </p:nvSpPr>
          <p:spPr>
            <a:xfrm>
              <a:off x="4396136" y="3114209"/>
              <a:ext cx="125359" cy="75641"/>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53">
              <a:extLst>
                <a:ext uri="{FF2B5EF4-FFF2-40B4-BE49-F238E27FC236}">
                  <a16:creationId xmlns:a16="http://schemas.microsoft.com/office/drawing/2014/main" id="{32DA5C06-0DBC-5549-8311-83A8A084EB97}"/>
                </a:ext>
              </a:extLst>
            </p:cNvPr>
            <p:cNvSpPr/>
            <p:nvPr/>
          </p:nvSpPr>
          <p:spPr>
            <a:xfrm>
              <a:off x="4730012" y="3164449"/>
              <a:ext cx="125359" cy="75641"/>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tial Circle 54">
              <a:extLst>
                <a:ext uri="{FF2B5EF4-FFF2-40B4-BE49-F238E27FC236}">
                  <a16:creationId xmlns:a16="http://schemas.microsoft.com/office/drawing/2014/main" id="{138BF5F1-2633-AB44-9AD5-F0645EFE079E}"/>
                </a:ext>
              </a:extLst>
            </p:cNvPr>
            <p:cNvSpPr/>
            <p:nvPr/>
          </p:nvSpPr>
          <p:spPr>
            <a:xfrm rot="18785680">
              <a:off x="4263025" y="2636964"/>
              <a:ext cx="408729" cy="417338"/>
            </a:xfrm>
            <a:prstGeom prst="pie">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artial Circle 55">
              <a:extLst>
                <a:ext uri="{FF2B5EF4-FFF2-40B4-BE49-F238E27FC236}">
                  <a16:creationId xmlns:a16="http://schemas.microsoft.com/office/drawing/2014/main" id="{7BAB5295-E1F7-CB4D-9179-494CE1BD18B8}"/>
                </a:ext>
              </a:extLst>
            </p:cNvPr>
            <p:cNvSpPr/>
            <p:nvPr/>
          </p:nvSpPr>
          <p:spPr>
            <a:xfrm rot="21220821">
              <a:off x="4705303" y="2669997"/>
              <a:ext cx="408729" cy="417338"/>
            </a:xfrm>
            <a:prstGeom prst="pi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Rectangle 22">
            <a:extLst>
              <a:ext uri="{FF2B5EF4-FFF2-40B4-BE49-F238E27FC236}">
                <a16:creationId xmlns:a16="http://schemas.microsoft.com/office/drawing/2014/main" id="{F7854B82-0F95-EE49-BE19-9DBBD6ECC8A1}"/>
              </a:ext>
            </a:extLst>
          </p:cNvPr>
          <p:cNvSpPr/>
          <p:nvPr/>
        </p:nvSpPr>
        <p:spPr>
          <a:xfrm>
            <a:off x="7434423" y="4006991"/>
            <a:ext cx="2192075" cy="400110"/>
          </a:xfrm>
          <a:prstGeom prst="rect">
            <a:avLst/>
          </a:prstGeom>
        </p:spPr>
        <p:txBody>
          <a:bodyPr wrap="none">
            <a:spAutoFit/>
          </a:bodyPr>
          <a:lstStyle/>
          <a:p>
            <a:r>
              <a:rPr lang="en-US" sz="2000" b="1" dirty="0"/>
              <a:t>“Licensed to clear”</a:t>
            </a:r>
          </a:p>
        </p:txBody>
      </p:sp>
      <p:sp>
        <p:nvSpPr>
          <p:cNvPr id="24" name="TextBox 23">
            <a:extLst>
              <a:ext uri="{FF2B5EF4-FFF2-40B4-BE49-F238E27FC236}">
                <a16:creationId xmlns:a16="http://schemas.microsoft.com/office/drawing/2014/main" id="{8EC98C43-30C8-F94B-A5F9-2A4011677DB6}"/>
              </a:ext>
            </a:extLst>
          </p:cNvPr>
          <p:cNvSpPr txBox="1"/>
          <p:nvPr/>
        </p:nvSpPr>
        <p:spPr>
          <a:xfrm>
            <a:off x="5614155" y="4339949"/>
            <a:ext cx="1045479"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CD4</a:t>
            </a:r>
            <a:r>
              <a:rPr lang="en-US" sz="1600" b="1" baseline="30000" dirty="0">
                <a:solidFill>
                  <a:schemeClr val="bg1"/>
                </a:solidFill>
                <a:latin typeface="Calibri Light" panose="020F0302020204030204" pitchFamily="34" charset="0"/>
                <a:cs typeface="Calibri Light" panose="020F0302020204030204" pitchFamily="34" charset="0"/>
              </a:rPr>
              <a:t>+</a:t>
            </a:r>
            <a:r>
              <a:rPr lang="en-US" sz="1600" b="1" dirty="0">
                <a:solidFill>
                  <a:schemeClr val="bg1"/>
                </a:solidFill>
                <a:latin typeface="Calibri Light" panose="020F0302020204030204" pitchFamily="34" charset="0"/>
                <a:cs typeface="Calibri Light" panose="020F0302020204030204" pitchFamily="34" charset="0"/>
              </a:rPr>
              <a:t> T cell</a:t>
            </a:r>
          </a:p>
        </p:txBody>
      </p:sp>
      <p:sp>
        <p:nvSpPr>
          <p:cNvPr id="25" name="TextBox 24">
            <a:extLst>
              <a:ext uri="{FF2B5EF4-FFF2-40B4-BE49-F238E27FC236}">
                <a16:creationId xmlns:a16="http://schemas.microsoft.com/office/drawing/2014/main" id="{B78D8282-C96D-AE4C-B456-F71B86C2AABB}"/>
              </a:ext>
            </a:extLst>
          </p:cNvPr>
          <p:cNvSpPr txBox="1"/>
          <p:nvPr/>
        </p:nvSpPr>
        <p:spPr>
          <a:xfrm>
            <a:off x="7932850" y="4325733"/>
            <a:ext cx="1077539" cy="338554"/>
          </a:xfrm>
          <a:prstGeom prst="rect">
            <a:avLst/>
          </a:prstGeom>
          <a:noFill/>
        </p:spPr>
        <p:txBody>
          <a:bodyPr wrap="none" rtlCol="0">
            <a:spAutoFit/>
          </a:bodyPr>
          <a:lstStyle/>
          <a:p>
            <a:r>
              <a:rPr lang="en-US" sz="1600" b="1" dirty="0"/>
              <a:t>CD8</a:t>
            </a:r>
            <a:r>
              <a:rPr lang="en-US" sz="1600" b="1" baseline="30000" dirty="0"/>
              <a:t>+</a:t>
            </a:r>
            <a:r>
              <a:rPr lang="en-US" sz="1600" b="1" dirty="0"/>
              <a:t> T cell</a:t>
            </a:r>
          </a:p>
        </p:txBody>
      </p:sp>
      <p:sp>
        <p:nvSpPr>
          <p:cNvPr id="26" name="TextBox 25">
            <a:extLst>
              <a:ext uri="{FF2B5EF4-FFF2-40B4-BE49-F238E27FC236}">
                <a16:creationId xmlns:a16="http://schemas.microsoft.com/office/drawing/2014/main" id="{BAE7E658-A08B-054C-BC71-54D486789594}"/>
              </a:ext>
            </a:extLst>
          </p:cNvPr>
          <p:cNvSpPr txBox="1"/>
          <p:nvPr/>
        </p:nvSpPr>
        <p:spPr>
          <a:xfrm>
            <a:off x="1627525" y="4881590"/>
            <a:ext cx="2648738" cy="1138773"/>
          </a:xfrm>
          <a:prstGeom prst="rect">
            <a:avLst/>
          </a:prstGeom>
          <a:noFill/>
        </p:spPr>
        <p:txBody>
          <a:bodyPr wrap="none" rtlCol="0">
            <a:spAutoFit/>
          </a:bodyPr>
          <a:lstStyle/>
          <a:p>
            <a:pPr algn="ctr"/>
            <a:r>
              <a:rPr lang="en-US" sz="1200" b="1" dirty="0">
                <a:latin typeface="Gill Sans MT" panose="020B0502020104020203" pitchFamily="34" charset="77"/>
                <a:cs typeface="Calibri Light" panose="020F0302020204030204" pitchFamily="34" charset="0"/>
              </a:rPr>
              <a:t>DuoCAR-T Cells for HIV Infection</a:t>
            </a:r>
          </a:p>
          <a:p>
            <a:pPr algn="ctr"/>
            <a:r>
              <a:rPr lang="en-US" sz="1200" b="1" dirty="0">
                <a:latin typeface="Gill Sans MT" panose="020B0502020104020203" pitchFamily="34" charset="77"/>
                <a:cs typeface="Calibri Light" panose="020F0302020204030204" pitchFamily="34" charset="0"/>
              </a:rPr>
              <a:t>PI: Steven Deeks, MD </a:t>
            </a:r>
          </a:p>
          <a:p>
            <a:pPr algn="ctr"/>
            <a:r>
              <a:rPr lang="en-US" sz="1200" b="1" dirty="0">
                <a:latin typeface="Gill Sans MT" panose="020B0502020104020203" pitchFamily="34" charset="77"/>
                <a:cs typeface="Calibri Light" panose="020F0302020204030204" pitchFamily="34" charset="0"/>
              </a:rPr>
              <a:t>Collaborator: Caring Cross</a:t>
            </a:r>
          </a:p>
          <a:p>
            <a:pPr algn="ctr"/>
            <a:r>
              <a:rPr lang="en-US" sz="1200" b="1" dirty="0">
                <a:latin typeface="Gill Sans MT" panose="020B0502020104020203" pitchFamily="34" charset="77"/>
                <a:cs typeface="Calibri Light" panose="020F0302020204030204" pitchFamily="34" charset="0"/>
              </a:rPr>
              <a:t>US, NCT04648046</a:t>
            </a:r>
          </a:p>
          <a:p>
            <a:pPr algn="ctr"/>
            <a:endParaRPr lang="en-US" sz="2000" b="1" dirty="0"/>
          </a:p>
        </p:txBody>
      </p:sp>
      <p:sp>
        <p:nvSpPr>
          <p:cNvPr id="27" name="TextBox 26">
            <a:extLst>
              <a:ext uri="{FF2B5EF4-FFF2-40B4-BE49-F238E27FC236}">
                <a16:creationId xmlns:a16="http://schemas.microsoft.com/office/drawing/2014/main" id="{F0E7F1CD-71A8-5F4E-8E5D-23EC4C8C98C5}"/>
              </a:ext>
            </a:extLst>
          </p:cNvPr>
          <p:cNvSpPr txBox="1"/>
          <p:nvPr/>
        </p:nvSpPr>
        <p:spPr>
          <a:xfrm>
            <a:off x="9060156" y="1327636"/>
            <a:ext cx="888148" cy="1569660"/>
          </a:xfrm>
          <a:prstGeom prst="rect">
            <a:avLst/>
          </a:prstGeom>
          <a:noFill/>
        </p:spPr>
        <p:txBody>
          <a:bodyPr wrap="square" rtlCol="0">
            <a:spAutoFit/>
          </a:bodyPr>
          <a:lstStyle/>
          <a:p>
            <a:r>
              <a:rPr lang="en-US" sz="9600" dirty="0">
                <a:solidFill>
                  <a:srgbClr val="FF0000"/>
                </a:solidFill>
              </a:rPr>
              <a:t>X</a:t>
            </a:r>
          </a:p>
        </p:txBody>
      </p:sp>
      <p:sp>
        <p:nvSpPr>
          <p:cNvPr id="28" name="TextBox 27">
            <a:extLst>
              <a:ext uri="{FF2B5EF4-FFF2-40B4-BE49-F238E27FC236}">
                <a16:creationId xmlns:a16="http://schemas.microsoft.com/office/drawing/2014/main" id="{0E5F2720-5860-0F42-8AE1-B58B6C00D7AC}"/>
              </a:ext>
            </a:extLst>
          </p:cNvPr>
          <p:cNvSpPr txBox="1"/>
          <p:nvPr/>
        </p:nvSpPr>
        <p:spPr>
          <a:xfrm>
            <a:off x="7177254" y="2998384"/>
            <a:ext cx="2379947" cy="369332"/>
          </a:xfrm>
          <a:prstGeom prst="rect">
            <a:avLst/>
          </a:prstGeom>
          <a:noFill/>
        </p:spPr>
        <p:txBody>
          <a:bodyPr wrap="none" rtlCol="0">
            <a:spAutoFit/>
          </a:bodyPr>
          <a:lstStyle/>
          <a:p>
            <a:r>
              <a:rPr lang="en-US" dirty="0">
                <a:latin typeface="Gill Sans MT" panose="020B0502020104020203" pitchFamily="34" charset="77"/>
                <a:cs typeface="Calibri Light" panose="020F0302020204030204" pitchFamily="34" charset="0"/>
              </a:rPr>
              <a:t>CAR</a:t>
            </a:r>
            <a:r>
              <a:rPr lang="en-US" b="1" dirty="0">
                <a:latin typeface="Gill Sans MT" panose="020B0502020104020203" pitchFamily="34" charset="77"/>
                <a:cs typeface="Calibri Light" panose="020F0302020204030204" pitchFamily="34" charset="0"/>
              </a:rPr>
              <a:t> </a:t>
            </a:r>
            <a:r>
              <a:rPr lang="en-US" b="1" dirty="0">
                <a:solidFill>
                  <a:schemeClr val="accent5"/>
                </a:solidFill>
                <a:latin typeface="Gill Sans MT" panose="020B0502020104020203" pitchFamily="34" charset="77"/>
                <a:cs typeface="Calibri Light" panose="020F0302020204030204" pitchFamily="34" charset="0"/>
              </a:rPr>
              <a:t>blocks</a:t>
            </a:r>
            <a:r>
              <a:rPr lang="en-US" b="1" dirty="0">
                <a:latin typeface="Gill Sans MT" panose="020B0502020104020203" pitchFamily="34" charset="77"/>
                <a:cs typeface="Calibri Light" panose="020F0302020204030204" pitchFamily="34" charset="0"/>
              </a:rPr>
              <a:t> </a:t>
            </a:r>
            <a:r>
              <a:rPr lang="en-US" dirty="0">
                <a:latin typeface="Gill Sans MT" panose="020B0502020104020203" pitchFamily="34" charset="77"/>
                <a:cs typeface="Calibri Light" panose="020F0302020204030204" pitchFamily="34" charset="0"/>
              </a:rPr>
              <a:t>HIV entry</a:t>
            </a:r>
          </a:p>
        </p:txBody>
      </p:sp>
      <p:pic>
        <p:nvPicPr>
          <p:cNvPr id="29" name="Picture 28">
            <a:extLst>
              <a:ext uri="{FF2B5EF4-FFF2-40B4-BE49-F238E27FC236}">
                <a16:creationId xmlns:a16="http://schemas.microsoft.com/office/drawing/2014/main" id="{90E71AE5-D5CD-B44E-8C9F-881A3DC140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714"/>
          <a:stretch/>
        </p:blipFill>
        <p:spPr>
          <a:xfrm>
            <a:off x="2425295" y="2644390"/>
            <a:ext cx="1322236" cy="2234748"/>
          </a:xfrm>
          <a:prstGeom prst="rect">
            <a:avLst/>
          </a:prstGeom>
        </p:spPr>
      </p:pic>
      <p:sp>
        <p:nvSpPr>
          <p:cNvPr id="30" name="TextBox 29">
            <a:extLst>
              <a:ext uri="{FF2B5EF4-FFF2-40B4-BE49-F238E27FC236}">
                <a16:creationId xmlns:a16="http://schemas.microsoft.com/office/drawing/2014/main" id="{2B709075-D1CC-B048-BA13-7DA8E7CE357F}"/>
              </a:ext>
            </a:extLst>
          </p:cNvPr>
          <p:cNvSpPr txBox="1"/>
          <p:nvPr/>
        </p:nvSpPr>
        <p:spPr>
          <a:xfrm>
            <a:off x="2505237" y="1593289"/>
            <a:ext cx="5842958" cy="1077218"/>
          </a:xfrm>
          <a:prstGeom prst="rect">
            <a:avLst/>
          </a:prstGeom>
          <a:noFill/>
        </p:spPr>
        <p:txBody>
          <a:bodyPr wrap="square" rtlCol="0">
            <a:spAutoFit/>
          </a:bodyPr>
          <a:lstStyle/>
          <a:p>
            <a:pPr marL="457200" indent="-457200">
              <a:buClr>
                <a:schemeClr val="tx1"/>
              </a:buClr>
              <a:buFont typeface="+mj-lt"/>
              <a:buAutoNum type="arabicPeriod"/>
            </a:pPr>
            <a:r>
              <a:rPr lang="en-US" sz="1600" dirty="0">
                <a:solidFill>
                  <a:schemeClr val="accent5"/>
                </a:solidFill>
                <a:latin typeface="Gill Sans MT" panose="020B0502020104020203" pitchFamily="34" charset="77"/>
                <a:cs typeface="Calibri Light" panose="020F0302020204030204" pitchFamily="34" charset="0"/>
              </a:rPr>
              <a:t> </a:t>
            </a:r>
            <a:r>
              <a:rPr lang="en-US" sz="1600" b="1" dirty="0">
                <a:solidFill>
                  <a:schemeClr val="accent5"/>
                </a:solidFill>
                <a:latin typeface="Gill Sans MT" panose="020B0502020104020203" pitchFamily="34" charset="77"/>
                <a:cs typeface="Calibri Light" panose="020F0302020204030204" pitchFamily="34" charset="0"/>
              </a:rPr>
              <a:t>Protects</a:t>
            </a:r>
            <a:r>
              <a:rPr lang="en-US" sz="1600" dirty="0">
                <a:solidFill>
                  <a:schemeClr val="accent5"/>
                </a:solidFill>
                <a:latin typeface="Gill Sans MT" panose="020B0502020104020203" pitchFamily="34" charset="77"/>
                <a:cs typeface="Calibri Light" panose="020F0302020204030204" pitchFamily="34" charset="0"/>
              </a:rPr>
              <a:t> </a:t>
            </a:r>
            <a:r>
              <a:rPr lang="en-US" sz="1600" dirty="0">
                <a:latin typeface="Gill Sans MT" panose="020B0502020104020203" pitchFamily="34" charset="77"/>
                <a:cs typeface="Calibri Light" panose="020F0302020204030204" pitchFamily="34" charset="0"/>
              </a:rPr>
              <a:t>CD4</a:t>
            </a:r>
            <a:r>
              <a:rPr lang="en-US" sz="1600" baseline="30000" dirty="0">
                <a:latin typeface="Gill Sans MT" panose="020B0502020104020203" pitchFamily="34" charset="77"/>
                <a:cs typeface="Calibri Light" panose="020F0302020204030204" pitchFamily="34" charset="0"/>
              </a:rPr>
              <a:t>+</a:t>
            </a:r>
            <a:r>
              <a:rPr lang="en-US" sz="1600" dirty="0">
                <a:latin typeface="Gill Sans MT" panose="020B0502020104020203" pitchFamily="34" charset="77"/>
                <a:cs typeface="Calibri Light" panose="020F0302020204030204" pitchFamily="34" charset="0"/>
              </a:rPr>
              <a:t> T cells</a:t>
            </a:r>
          </a:p>
          <a:p>
            <a:pPr marL="457200" indent="-457200">
              <a:buClr>
                <a:schemeClr val="tx1"/>
              </a:buClr>
              <a:buFont typeface="+mj-lt"/>
              <a:buAutoNum type="arabicPeriod"/>
            </a:pPr>
            <a:r>
              <a:rPr lang="en-US" sz="1600" dirty="0">
                <a:solidFill>
                  <a:schemeClr val="accent4"/>
                </a:solidFill>
                <a:latin typeface="Gill Sans MT" panose="020B0502020104020203" pitchFamily="34" charset="77"/>
                <a:cs typeface="Calibri Light" panose="020F0302020204030204" pitchFamily="34" charset="0"/>
              </a:rPr>
              <a:t> </a:t>
            </a:r>
            <a:r>
              <a:rPr lang="en-US" sz="1600" b="1" dirty="0">
                <a:solidFill>
                  <a:schemeClr val="accent4"/>
                </a:solidFill>
                <a:latin typeface="Gill Sans MT" panose="020B0502020104020203" pitchFamily="34" charset="77"/>
                <a:cs typeface="Calibri Light" panose="020F0302020204030204" pitchFamily="34" charset="0"/>
              </a:rPr>
              <a:t>Dual targeting</a:t>
            </a:r>
            <a:r>
              <a:rPr lang="en-US" sz="1600" b="1" dirty="0">
                <a:latin typeface="Gill Sans MT" panose="020B0502020104020203" pitchFamily="34" charset="77"/>
                <a:cs typeface="Calibri Light" panose="020F0302020204030204" pitchFamily="34" charset="0"/>
              </a:rPr>
              <a:t> </a:t>
            </a:r>
            <a:r>
              <a:rPr lang="en-US" sz="1600" dirty="0">
                <a:latin typeface="Gill Sans MT" panose="020B0502020104020203" pitchFamily="34" charset="77"/>
                <a:cs typeface="Calibri Light" panose="020F0302020204030204" pitchFamily="34" charset="0"/>
              </a:rPr>
              <a:t>of HIV</a:t>
            </a:r>
            <a:r>
              <a:rPr lang="en-US" sz="1600" baseline="30000" dirty="0">
                <a:latin typeface="Gill Sans MT" panose="020B0502020104020203" pitchFamily="34" charset="77"/>
                <a:cs typeface="Calibri Light" panose="020F0302020204030204" pitchFamily="34" charset="0"/>
              </a:rPr>
              <a:t>+</a:t>
            </a:r>
            <a:r>
              <a:rPr lang="en-US" sz="1600" dirty="0">
                <a:latin typeface="Gill Sans MT" panose="020B0502020104020203" pitchFamily="34" charset="77"/>
                <a:cs typeface="Calibri Light" panose="020F0302020204030204" pitchFamily="34" charset="0"/>
              </a:rPr>
              <a:t> cells via the Env glycoprotein </a:t>
            </a:r>
          </a:p>
          <a:p>
            <a:pPr marL="457200" indent="-457200">
              <a:buClr>
                <a:schemeClr val="tx1"/>
              </a:buClr>
              <a:buFont typeface="+mj-lt"/>
              <a:buAutoNum type="arabicPeriod"/>
            </a:pPr>
            <a:r>
              <a:rPr lang="en-US" sz="1600" dirty="0">
                <a:solidFill>
                  <a:srgbClr val="DD15E2"/>
                </a:solidFill>
                <a:latin typeface="Gill Sans MT" panose="020B0502020104020203" pitchFamily="34" charset="77"/>
                <a:cs typeface="Calibri Light" panose="020F0302020204030204" pitchFamily="34" charset="0"/>
              </a:rPr>
              <a:t> </a:t>
            </a:r>
            <a:r>
              <a:rPr lang="en-US" sz="1600" b="1" dirty="0">
                <a:solidFill>
                  <a:srgbClr val="DD15E2"/>
                </a:solidFill>
                <a:latin typeface="Gill Sans MT" panose="020B0502020104020203" pitchFamily="34" charset="77"/>
                <a:cs typeface="Calibri Light" panose="020F0302020204030204" pitchFamily="34" charset="0"/>
              </a:rPr>
              <a:t>Activation</a:t>
            </a:r>
            <a:r>
              <a:rPr lang="en-US" sz="1600" dirty="0">
                <a:solidFill>
                  <a:srgbClr val="DD15E2"/>
                </a:solidFill>
                <a:latin typeface="Gill Sans MT" panose="020B0502020104020203" pitchFamily="34" charset="77"/>
                <a:cs typeface="Calibri Light" panose="020F0302020204030204" pitchFamily="34" charset="0"/>
              </a:rPr>
              <a:t> </a:t>
            </a:r>
            <a:r>
              <a:rPr lang="en-US" sz="1600" dirty="0">
                <a:latin typeface="Gill Sans MT" panose="020B0502020104020203" pitchFamily="34" charset="77"/>
                <a:cs typeface="Calibri Light" panose="020F0302020204030204" pitchFamily="34" charset="0"/>
              </a:rPr>
              <a:t>of duoCAR-T cells</a:t>
            </a:r>
          </a:p>
          <a:p>
            <a:pPr marL="457200" indent="-457200">
              <a:buClr>
                <a:schemeClr val="tx1"/>
              </a:buClr>
              <a:buFont typeface="+mj-lt"/>
              <a:buAutoNum type="arabicPeriod"/>
            </a:pPr>
            <a:r>
              <a:rPr lang="en-US" sz="1600" dirty="0">
                <a:solidFill>
                  <a:srgbClr val="FF0000"/>
                </a:solidFill>
                <a:latin typeface="Gill Sans MT" panose="020B0502020104020203" pitchFamily="34" charset="77"/>
                <a:cs typeface="Calibri Light" panose="020F0302020204030204" pitchFamily="34" charset="0"/>
              </a:rPr>
              <a:t> </a:t>
            </a:r>
            <a:r>
              <a:rPr lang="en-US" sz="1600" b="1" dirty="0">
                <a:solidFill>
                  <a:srgbClr val="FF0000"/>
                </a:solidFill>
                <a:latin typeface="Gill Sans MT" panose="020B0502020104020203" pitchFamily="34" charset="77"/>
                <a:cs typeface="Calibri Light" panose="020F0302020204030204" pitchFamily="34" charset="0"/>
              </a:rPr>
              <a:t>Clearance</a:t>
            </a:r>
            <a:r>
              <a:rPr lang="en-US" sz="1600" dirty="0">
                <a:latin typeface="Gill Sans MT" panose="020B0502020104020203" pitchFamily="34" charset="77"/>
                <a:cs typeface="Calibri Light" panose="020F0302020204030204" pitchFamily="34" charset="0"/>
              </a:rPr>
              <a:t> of HIV</a:t>
            </a:r>
            <a:r>
              <a:rPr lang="en-US" sz="1600" baseline="30000" dirty="0">
                <a:latin typeface="Gill Sans MT" panose="020B0502020104020203" pitchFamily="34" charset="77"/>
                <a:cs typeface="Calibri Light" panose="020F0302020204030204" pitchFamily="34" charset="0"/>
              </a:rPr>
              <a:t>+</a:t>
            </a:r>
            <a:r>
              <a:rPr lang="en-US" sz="1600" dirty="0">
                <a:latin typeface="Gill Sans MT" panose="020B0502020104020203" pitchFamily="34" charset="77"/>
                <a:cs typeface="Calibri Light" panose="020F0302020204030204" pitchFamily="34" charset="0"/>
              </a:rPr>
              <a:t> cells</a:t>
            </a:r>
          </a:p>
        </p:txBody>
      </p:sp>
      <p:grpSp>
        <p:nvGrpSpPr>
          <p:cNvPr id="31" name="Group 30">
            <a:extLst>
              <a:ext uri="{FF2B5EF4-FFF2-40B4-BE49-F238E27FC236}">
                <a16:creationId xmlns:a16="http://schemas.microsoft.com/office/drawing/2014/main" id="{E872DFA5-2C1F-9A43-9F6C-E0BCE23003C8}"/>
              </a:ext>
            </a:extLst>
          </p:cNvPr>
          <p:cNvGrpSpPr/>
          <p:nvPr/>
        </p:nvGrpSpPr>
        <p:grpSpPr>
          <a:xfrm>
            <a:off x="8227318" y="892506"/>
            <a:ext cx="2499805" cy="2052382"/>
            <a:chOff x="4733577" y="2302973"/>
            <a:chExt cx="2505423" cy="2215314"/>
          </a:xfrm>
        </p:grpSpPr>
        <p:pic>
          <p:nvPicPr>
            <p:cNvPr id="32" name="Picture 31" descr="Figure3.png">
              <a:extLst>
                <a:ext uri="{FF2B5EF4-FFF2-40B4-BE49-F238E27FC236}">
                  <a16:creationId xmlns:a16="http://schemas.microsoft.com/office/drawing/2014/main" id="{4BE863D2-5092-354C-9879-0B4DA8C7EE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92229" y="2514600"/>
              <a:ext cx="1862740" cy="1948773"/>
            </a:xfrm>
            <a:prstGeom prst="rect">
              <a:avLst/>
            </a:prstGeom>
          </p:spPr>
        </p:pic>
        <p:pic>
          <p:nvPicPr>
            <p:cNvPr id="33" name="Picture 32" descr="green virus.png">
              <a:extLst>
                <a:ext uri="{FF2B5EF4-FFF2-40B4-BE49-F238E27FC236}">
                  <a16:creationId xmlns:a16="http://schemas.microsoft.com/office/drawing/2014/main" id="{44DD211C-1F2A-8041-86A8-C25FA984DC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29400" y="2302973"/>
              <a:ext cx="609600" cy="618008"/>
            </a:xfrm>
            <a:prstGeom prst="rect">
              <a:avLst/>
            </a:prstGeom>
          </p:spPr>
        </p:pic>
        <p:pic>
          <p:nvPicPr>
            <p:cNvPr id="34" name="Picture 33" descr="green virus.png">
              <a:extLst>
                <a:ext uri="{FF2B5EF4-FFF2-40B4-BE49-F238E27FC236}">
                  <a16:creationId xmlns:a16="http://schemas.microsoft.com/office/drawing/2014/main" id="{FBC31344-25FB-604F-81D4-5776E8282D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29400" y="3900279"/>
              <a:ext cx="609600" cy="618008"/>
            </a:xfrm>
            <a:prstGeom prst="rect">
              <a:avLst/>
            </a:prstGeom>
          </p:spPr>
        </p:pic>
        <p:pic>
          <p:nvPicPr>
            <p:cNvPr id="35" name="Picture 34" descr="green virus.png">
              <a:extLst>
                <a:ext uri="{FF2B5EF4-FFF2-40B4-BE49-F238E27FC236}">
                  <a16:creationId xmlns:a16="http://schemas.microsoft.com/office/drawing/2014/main" id="{2B156F5B-F24E-A943-B6FE-FB19F3A9F8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3577" y="3761691"/>
              <a:ext cx="609600" cy="618008"/>
            </a:xfrm>
            <a:prstGeom prst="rect">
              <a:avLst/>
            </a:prstGeom>
          </p:spPr>
        </p:pic>
      </p:grpSp>
      <p:sp>
        <p:nvSpPr>
          <p:cNvPr id="36" name="Title 35">
            <a:extLst>
              <a:ext uri="{FF2B5EF4-FFF2-40B4-BE49-F238E27FC236}">
                <a16:creationId xmlns:a16="http://schemas.microsoft.com/office/drawing/2014/main" id="{997B630B-F612-4C48-8541-598B335E1D3F}"/>
              </a:ext>
            </a:extLst>
          </p:cNvPr>
          <p:cNvSpPr>
            <a:spLocks noGrp="1"/>
          </p:cNvSpPr>
          <p:nvPr>
            <p:ph type="title"/>
          </p:nvPr>
        </p:nvSpPr>
        <p:spPr>
          <a:xfrm>
            <a:off x="2401615" y="164620"/>
            <a:ext cx="8918870" cy="1325563"/>
          </a:xfrm>
        </p:spPr>
        <p:txBody>
          <a:bodyPr>
            <a:normAutofit/>
          </a:bodyPr>
          <a:lstStyle/>
          <a:p>
            <a:r>
              <a:rPr lang="en-US" b="1" dirty="0">
                <a:latin typeface="Gill Sans MT" panose="020B0502020104020203" pitchFamily="34" charset="77"/>
                <a:cs typeface="Calibri Light" panose="020F0302020204030204" pitchFamily="34" charset="0"/>
              </a:rPr>
              <a:t>Anti-HIV </a:t>
            </a:r>
            <a:r>
              <a:rPr lang="en-US" b="1" dirty="0" err="1">
                <a:latin typeface="Gill Sans MT" panose="020B0502020104020203" pitchFamily="34" charset="77"/>
                <a:cs typeface="Calibri Light" panose="020F0302020204030204" pitchFamily="34" charset="0"/>
              </a:rPr>
              <a:t>duoCAR</a:t>
            </a:r>
            <a:r>
              <a:rPr lang="en-US" b="1" dirty="0">
                <a:latin typeface="Gill Sans MT" panose="020B0502020104020203" pitchFamily="34" charset="77"/>
                <a:cs typeface="Calibri Light" panose="020F0302020204030204" pitchFamily="34" charset="0"/>
              </a:rPr>
              <a:t>-T cell therapy</a:t>
            </a:r>
            <a:br>
              <a:rPr lang="en-US" b="1" dirty="0">
                <a:latin typeface="Gill Sans MT" panose="020B0502020104020203" pitchFamily="34" charset="77"/>
                <a:cs typeface="Calibri Light" panose="020F0302020204030204" pitchFamily="34" charset="0"/>
              </a:rPr>
            </a:br>
            <a:r>
              <a:rPr lang="en-US" sz="3600" i="1" dirty="0">
                <a:latin typeface="Gill Sans MT" panose="020B0502020104020203" pitchFamily="34" charset="77"/>
                <a:cs typeface="Calibri Light" panose="020F0302020204030204" pitchFamily="34" charset="0"/>
              </a:rPr>
              <a:t>The new kid on the block!</a:t>
            </a:r>
            <a:endParaRPr lang="en-US" sz="3600" dirty="0">
              <a:latin typeface="Gill Sans MT" panose="020B0502020104020203" pitchFamily="34" charset="77"/>
            </a:endParaRPr>
          </a:p>
        </p:txBody>
      </p:sp>
      <p:pic>
        <p:nvPicPr>
          <p:cNvPr id="39" name="Picture 38">
            <a:extLst>
              <a:ext uri="{FF2B5EF4-FFF2-40B4-BE49-F238E27FC236}">
                <a16:creationId xmlns:a16="http://schemas.microsoft.com/office/drawing/2014/main" id="{8EB8092C-5E47-9940-8813-0A78C456B8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842" y="4626558"/>
            <a:ext cx="1784326" cy="1768395"/>
          </a:xfrm>
          <a:prstGeom prst="rect">
            <a:avLst/>
          </a:prstGeom>
        </p:spPr>
      </p:pic>
    </p:spTree>
    <p:extLst>
      <p:ext uri="{BB962C8B-B14F-4D97-AF65-F5344CB8AC3E}">
        <p14:creationId xmlns:p14="http://schemas.microsoft.com/office/powerpoint/2010/main" val="65240286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0" presetID="0" presetClass="path" presetSubtype="0" accel="50000" decel="50000" fill="remove" nodeType="withEffect">
                                  <p:stCondLst>
                                    <p:cond delay="0"/>
                                  </p:stCondLst>
                                  <p:childTnLst>
                                    <p:animMotion origin="layout" path="M -0.01419 -0.0618 L -0.01419 -0.06157 C -0.0151 -0.0618 -0.02396 -0.05995 -0.02591 -0.0581 C -0.02721 -0.05671 -0.02903 -0.05578 -0.03021 -0.05416 C -0.03073 -0.05347 -0.03125 -0.05277 -0.03177 -0.05208 C -0.03242 -0.05139 -0.0332 -0.05092 -0.03385 -0.05046 C -0.03489 -0.0493 -0.03581 -0.04838 -0.03685 -0.04745 C -0.0375 -0.04676 -0.03841 -0.04606 -0.03906 -0.04537 C -0.03971 -0.04444 -0.04049 -0.04328 -0.04114 -0.04236 C -0.04206 -0.04143 -0.0431 -0.0412 -0.04414 -0.04051 C -0.04531 -0.03958 -0.04648 -0.03865 -0.04778 -0.0375 C -0.05351 -0.03264 -0.04792 -0.03634 -0.05364 -0.03264 C -0.05469 -0.03125 -0.0556 -0.02986 -0.05664 -0.0287 C -0.06211 -0.02291 -0.0582 -0.02824 -0.06315 -0.02384 C -0.07226 -0.01574 -0.06562 -0.0199 -0.07252 -0.01597 C -0.07448 -0.01365 -0.07604 -0.01134 -0.07851 -0.01018 L -0.08073 -0.00926 C -0.08659 -0.00115 -0.07903 -0.01041 -0.08581 -0.00509 C -0.08685 -0.00463 -0.08711 -0.00324 -0.08802 -0.00231 C -0.09101 0.00093 -0.09023 0.00023 -0.0931 0.00162 C -0.09466 0.00301 -0.09596 0.00463 -0.09752 0.00556 C -0.09844 0.00625 -0.09948 0.00672 -0.10052 0.00741 C -0.10677 0.01273 -0.1026 0.01042 -0.10716 0.0125 C -0.10833 0.01366 -0.10937 0.01505 -0.11055 0.01621 C -0.11211 0.01783 -0.11393 0.01852 -0.1151 0.02014 C -0.11875 0.02523 -0.11667 0.02361 -0.12096 0.02523 C -0.12135 0.02593 -0.12187 0.02662 -0.12239 0.02709 C -0.12383 0.02848 -0.12565 0.0294 -0.12695 0.03102 C -0.12825 0.0331 -0.13008 0.03449 -0.13125 0.03681 C -0.13242 0.03935 -0.13294 0.04074 -0.13489 0.04283 C -0.13633 0.04422 -0.13789 0.04537 -0.13919 0.04653 C -0.1401 0.04746 -0.14075 0.04769 -0.14153 0.04861 C -0.14206 0.04908 -0.14232 0.05 -0.14284 0.0507 C -0.14362 0.05093 -0.1444 0.05116 -0.14518 0.05162 C -0.15143 0.05718 -0.14336 0.05047 -0.14948 0.0544 C -0.15521 0.05834 -0.14844 0.0551 -0.15403 0.05741 C -0.15469 0.0581 -0.15521 0.0588 -0.15612 0.05949 C -0.15677 0.05973 -0.15768 0.05973 -0.15833 0.06042 C -0.16315 0.06435 -0.15573 0.06065 -0.16185 0.06343 C -0.1625 0.06389 -0.16289 0.06482 -0.16341 0.06528 C -0.16471 0.06667 -0.16771 0.06922 -0.16771 0.06945 C -0.16992 0.07778 -0.17031 0.07662 -0.16836 0.08889 C -0.16836 0.08959 -0.16771 0.09051 -0.16706 0.09074 C -0.1651 0.09144 -0.16315 0.09144 -0.16107 0.0919 C -0.15586 0.09144 -0.15052 0.09144 -0.14518 0.09074 C -0.1431 0.09051 -0.13919 0.08889 -0.13919 0.08912 C -0.13854 0.0882 -0.13789 0.08727 -0.13698 0.08681 C -0.1345 0.08519 -0.13476 0.08635 -0.1319 0.08473 C -0.12982 0.0838 -0.12812 0.08195 -0.12604 0.08102 C -0.12461 0.08033 -0.12305 0.07986 -0.12174 0.07894 C -0.11979 0.07778 -0.11784 0.07639 -0.11601 0.075 C -0.11497 0.07431 -0.11393 0.07408 -0.11289 0.07315 C -0.11198 0.07223 -0.11107 0.07107 -0.11002 0.07014 C -0.10898 0.06945 -0.10573 0.06875 -0.10482 0.06829 C -0.10364 0.06783 -0.10247 0.0669 -0.10117 0.06621 C -0.10052 0.06598 -0.09961 0.06574 -0.09896 0.06528 C -0.09271 0.06158 -0.09896 0.06459 -0.09388 0.0625 C -0.08763 0.05672 -0.09544 0.06343 -0.08958 0.05949 C -0.08867 0.0588 -0.08815 0.05787 -0.08737 0.05741 C -0.08633 0.05695 -0.08528 0.05695 -0.08437 0.05648 C -0.07917 0.0544 -0.08594 0.05648 -0.07851 0.0544 C -0.0776 0.05371 -0.07656 0.05301 -0.07552 0.05255 C -0.07487 0.05209 -0.07396 0.05185 -0.07331 0.05162 C -0.072 0.0507 -0.07096 0.04931 -0.06979 0.04861 C -0.06862 0.04815 -0.06732 0.04815 -0.06601 0.04769 C -0.0651 0.04746 -0.06406 0.04699 -0.06315 0.04653 C -0.05677 0.04121 -0.06471 0.04769 -0.05885 0.04375 C -0.05794 0.04306 -0.05742 0.04213 -0.05664 0.0419 C -0.05586 0.04121 -0.05508 0.04121 -0.0543 0.04074 C -0.05351 0.04028 -0.05247 0.03935 -0.05156 0.03889 C -0.05065 0.03773 -0.05013 0.03681 -0.04935 0.03588 C -0.04518 0.03218 -0.04635 0.03611 -0.0418 0.0301 C -0.04153 0.0294 -0.04114 0.02871 -0.04049 0.02801 C -0.03867 0.02616 -0.03737 0.02547 -0.03528 0.02431 C -0.03333 0.02153 -0.0319 0.01898 -0.02956 0.01713 C -0.02461 0.01412 -0.02982 0.01898 -0.02513 0.01435 C -0.02396 0.01343 -0.02305 0.0125 -0.022 0.01135 C -0.02135 0.01042 -0.02083 0.00926 -0.01992 0.00834 C -0.01914 0.00787 -0.0181 0.00787 -0.01706 0.00741 C -0.01627 0.00648 -0.01562 0.00556 -0.01471 0.00463 C -0.01354 0.00301 -0.01159 0.00232 -0.01042 0.0007 C -0.00898 -0.00115 -0.00872 -0.00208 -0.00677 -0.00324 C -0.00612 -0.0037 -0.00521 -0.0037 -0.00456 -0.00416 C -0.00377 -0.00486 -0.00312 -0.00578 -0.00247 -0.00625 C -0.00169 -0.00671 -0.00091 -0.00671 -0.00013 -0.00717 C 0.00143 -0.00833 0.00248 -0.01041 0.00417 -0.01111 L 0.00873 -0.01296 C 0.00938 -0.01342 0.01003 -0.01389 0.01081 -0.01389 C 0.01211 -0.01435 0.01406 -0.01389 0.01524 -0.01504 C 0.01576 -0.01574 0.01524 -0.0169 0.01524 -0.01805 L 0.01524 -0.01782 " pathEditMode="relative" rAng="0" ptsTypes="AAAAAAAAAAAAAAAAAAAAAAAAAAAAAAAAAAAAAAAAAAAAAAAAAAAAAAAAAAAAAAAAAAAAAAAAAAAAAAAAAAAAAAAAAAA">
                                      <p:cBhvr>
                                        <p:cTn id="11" dur="2000" fill="hold"/>
                                        <p:tgtEl>
                                          <p:spTgt spid="7"/>
                                        </p:tgtEl>
                                        <p:attrNameLst>
                                          <p:attrName>ppt_x</p:attrName>
                                          <p:attrName>ppt_y</p:attrName>
                                        </p:attrNameLst>
                                      </p:cBhvr>
                                      <p:rCtr x="-6302" y="7685"/>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par>
                          <p:cTn id="26" fill="hold">
                            <p:stCondLst>
                              <p:cond delay="0"/>
                            </p:stCondLst>
                            <p:childTnLst>
                              <p:par>
                                <p:cTn id="27" presetID="2" presetClass="entr" presetSubtype="3" fill="hold" nodeType="afterEffect">
                                  <p:stCondLst>
                                    <p:cond delay="50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1000" fill="hold"/>
                                        <p:tgtEl>
                                          <p:spTgt spid="31"/>
                                        </p:tgtEl>
                                        <p:attrNameLst>
                                          <p:attrName>ppt_x</p:attrName>
                                        </p:attrNameLst>
                                      </p:cBhvr>
                                      <p:tavLst>
                                        <p:tav tm="0">
                                          <p:val>
                                            <p:strVal val="1+#ppt_w/2"/>
                                          </p:val>
                                        </p:tav>
                                        <p:tav tm="100000">
                                          <p:val>
                                            <p:strVal val="#ppt_x"/>
                                          </p:val>
                                        </p:tav>
                                      </p:tavLst>
                                    </p:anim>
                                    <p:anim calcmode="lin" valueType="num">
                                      <p:cBhvr additive="base">
                                        <p:cTn id="30"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fade">
                                      <p:cBhvr>
                                        <p:cTn id="35" dur="500"/>
                                        <p:tgtEl>
                                          <p:spTgt spid="30">
                                            <p:txEl>
                                              <p:pRg st="1" end="1"/>
                                            </p:txEl>
                                          </p:spTgt>
                                        </p:tgtEl>
                                      </p:cBhvr>
                                    </p:animEffect>
                                  </p:childTnLst>
                                </p:cTn>
                              </p:par>
                            </p:childTnLst>
                          </p:cTn>
                        </p:par>
                        <p:par>
                          <p:cTn id="36" fill="hold">
                            <p:stCondLst>
                              <p:cond delay="500"/>
                            </p:stCondLst>
                            <p:childTnLst>
                              <p:par>
                                <p:cTn id="37" presetID="63" presetClass="path" presetSubtype="0" accel="50000" decel="50000" fill="hold" nodeType="afterEffect">
                                  <p:stCondLst>
                                    <p:cond delay="0"/>
                                  </p:stCondLst>
                                  <p:childTnLst>
                                    <p:animMotion origin="layout" path="M -1.38889E-6 2.22222E-6 L 0.25 2.22222E-6 " pathEditMode="relative" rAng="0" ptsTypes="AA">
                                      <p:cBhvr>
                                        <p:cTn id="38" dur="2000" fill="hold"/>
                                        <p:tgtEl>
                                          <p:spTgt spid="9"/>
                                        </p:tgtEl>
                                        <p:attrNameLst>
                                          <p:attrName>ppt_x</p:attrName>
                                          <p:attrName>ppt_y</p:attrName>
                                        </p:attrNameLst>
                                      </p:cBhvr>
                                      <p:rCtr x="12500" y="0"/>
                                    </p:animMotion>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xEl>
                                              <p:pRg st="2" end="2"/>
                                            </p:txEl>
                                          </p:spTgt>
                                        </p:tgtEl>
                                        <p:attrNameLst>
                                          <p:attrName>style.visibility</p:attrName>
                                        </p:attrNameLst>
                                      </p:cBhvr>
                                      <p:to>
                                        <p:strVal val="visible"/>
                                      </p:to>
                                    </p:set>
                                    <p:animEffect transition="in" filter="fade">
                                      <p:cBhvr>
                                        <p:cTn id="47" dur="500"/>
                                        <p:tgtEl>
                                          <p:spTgt spid="30">
                                            <p:txEl>
                                              <p:pRg st="2" end="2"/>
                                            </p:txEl>
                                          </p:spTgt>
                                        </p:tgtEl>
                                      </p:cBhvr>
                                    </p:animEffect>
                                  </p:childTnLst>
                                </p:cTn>
                              </p:par>
                            </p:childTnLst>
                          </p:cTn>
                        </p:par>
                        <p:par>
                          <p:cTn id="48" fill="hold">
                            <p:stCondLst>
                              <p:cond delay="500"/>
                            </p:stCondLst>
                            <p:childTnLst>
                              <p:par>
                                <p:cTn id="49" presetID="26" presetClass="emph" presetSubtype="0" fill="hold" nodeType="after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xEl>
                                              <p:pRg st="3" end="3"/>
                                            </p:txEl>
                                          </p:spTgt>
                                        </p:tgtEl>
                                        <p:attrNameLst>
                                          <p:attrName>style.visibility</p:attrName>
                                        </p:attrNameLst>
                                      </p:cBhvr>
                                      <p:to>
                                        <p:strVal val="visible"/>
                                      </p:to>
                                    </p:set>
                                    <p:animEffect transition="in" filter="fade">
                                      <p:cBhvr>
                                        <p:cTn id="60" dur="500"/>
                                        <p:tgtEl>
                                          <p:spTgt spid="30">
                                            <p:txEl>
                                              <p:pRg st="3" end="3"/>
                                            </p:txEl>
                                          </p:spTgt>
                                        </p:tgtEl>
                                      </p:cBhvr>
                                    </p:animEffect>
                                  </p:childTnLst>
                                </p:cTn>
                              </p:par>
                            </p:childTnLst>
                          </p:cTn>
                        </p:par>
                        <p:par>
                          <p:cTn id="61" fill="hold">
                            <p:stCondLst>
                              <p:cond delay="500"/>
                            </p:stCondLst>
                            <p:childTnLst>
                              <p:par>
                                <p:cTn id="62" presetID="14" presetClass="exit" presetSubtype="10" fill="hold" nodeType="afterEffect">
                                  <p:stCondLst>
                                    <p:cond delay="0"/>
                                  </p:stCondLst>
                                  <p:childTnLst>
                                    <p:animEffect transition="out" filter="randombar(horizontal)">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8"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5-19 at 12.36.26 AM.png">
            <a:extLst>
              <a:ext uri="{FF2B5EF4-FFF2-40B4-BE49-F238E27FC236}">
                <a16:creationId xmlns:a16="http://schemas.microsoft.com/office/drawing/2014/main" id="{66A72FE0-A90E-1448-9980-DAA4181E69A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5216" y="1509375"/>
            <a:ext cx="8505248" cy="4794989"/>
          </a:xfrm>
          <a:prstGeom prst="rect">
            <a:avLst/>
          </a:prstGeom>
          <a:effectLst/>
        </p:spPr>
      </p:pic>
      <p:sp>
        <p:nvSpPr>
          <p:cNvPr id="7" name="TextBox 6">
            <a:extLst>
              <a:ext uri="{FF2B5EF4-FFF2-40B4-BE49-F238E27FC236}">
                <a16:creationId xmlns:a16="http://schemas.microsoft.com/office/drawing/2014/main" id="{DB542D64-67DF-F947-BFC3-03551E3AD33A}"/>
              </a:ext>
            </a:extLst>
          </p:cNvPr>
          <p:cNvSpPr txBox="1"/>
          <p:nvPr/>
        </p:nvSpPr>
        <p:spPr>
          <a:xfrm>
            <a:off x="3276600" y="6117681"/>
            <a:ext cx="8077200" cy="553998"/>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Stephen Mason, Bristol-Myers Squibb.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The potential role of PD-1/PD-L1 blockade in HIV Remission &amp; Cure.</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Community Cure Workshop, February 22, 2015 Seattle, WA  </a:t>
            </a:r>
          </a:p>
        </p:txBody>
      </p:sp>
      <p:pic>
        <p:nvPicPr>
          <p:cNvPr id="11" name="Picture 10" descr="A close - up of a logo&#10;&#10;Description automatically generated with medium confidence">
            <a:extLst>
              <a:ext uri="{FF2B5EF4-FFF2-40B4-BE49-F238E27FC236}">
                <a16:creationId xmlns:a16="http://schemas.microsoft.com/office/drawing/2014/main" id="{F8A6F46F-B968-4547-A1CA-25976F8DCF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2661" y="1977344"/>
            <a:ext cx="2037884" cy="1145032"/>
          </a:xfrm>
          <a:prstGeom prst="rect">
            <a:avLst/>
          </a:prstGeom>
          <a:effectLst/>
        </p:spPr>
      </p:pic>
      <p:pic>
        <p:nvPicPr>
          <p:cNvPr id="12" name="Picture 11" descr="Logo, icon&#10;&#10;Description automatically generated">
            <a:extLst>
              <a:ext uri="{FF2B5EF4-FFF2-40B4-BE49-F238E27FC236}">
                <a16:creationId xmlns:a16="http://schemas.microsoft.com/office/drawing/2014/main" id="{9D7709B2-2BFE-D848-A94F-AE7FEBC7B4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2661" y="3314974"/>
            <a:ext cx="2068456" cy="1376464"/>
          </a:xfrm>
          <a:prstGeom prst="rect">
            <a:avLst/>
          </a:prstGeom>
          <a:effectLst/>
        </p:spPr>
      </p:pic>
      <p:pic>
        <p:nvPicPr>
          <p:cNvPr id="10" name="Picture 9">
            <a:extLst>
              <a:ext uri="{FF2B5EF4-FFF2-40B4-BE49-F238E27FC236}">
                <a16:creationId xmlns:a16="http://schemas.microsoft.com/office/drawing/2014/main" id="{91C2905A-AE2B-9E43-BEE0-5DDF4794BC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296" y="-70307"/>
            <a:ext cx="2025090" cy="2015114"/>
          </a:xfrm>
          <a:prstGeom prst="rect">
            <a:avLst/>
          </a:prstGeom>
        </p:spPr>
      </p:pic>
      <p:sp>
        <p:nvSpPr>
          <p:cNvPr id="2" name="Title 1">
            <a:extLst>
              <a:ext uri="{FF2B5EF4-FFF2-40B4-BE49-F238E27FC236}">
                <a16:creationId xmlns:a16="http://schemas.microsoft.com/office/drawing/2014/main" id="{9577D4D4-F4AC-E645-B2D0-D22191602A67}"/>
              </a:ext>
            </a:extLst>
          </p:cNvPr>
          <p:cNvSpPr>
            <a:spLocks noGrp="1"/>
          </p:cNvSpPr>
          <p:nvPr>
            <p:ph type="title"/>
          </p:nvPr>
        </p:nvSpPr>
        <p:spPr>
          <a:xfrm>
            <a:off x="1369910" y="334061"/>
            <a:ext cx="9573985" cy="1325563"/>
          </a:xfrm>
        </p:spPr>
        <p:txBody>
          <a:bodyPr/>
          <a:lstStyle/>
          <a:p>
            <a:r>
              <a:rPr lang="en-US" b="1" dirty="0">
                <a:latin typeface="Gill Sans MT" panose="020B0502020104020203" pitchFamily="34" charset="77"/>
                <a:cs typeface="Calibri Light" panose="020F0302020204030204" pitchFamily="34" charset="0"/>
              </a:rPr>
              <a:t>  Immune Checkpoint Blockers</a:t>
            </a:r>
            <a:endParaRPr lang="en-US" b="1" dirty="0">
              <a:latin typeface="Gill Sans MT" panose="020B0502020104020203" pitchFamily="34" charset="77"/>
            </a:endParaRPr>
          </a:p>
        </p:txBody>
      </p:sp>
      <p:pic>
        <p:nvPicPr>
          <p:cNvPr id="13" name="Picture 12">
            <a:extLst>
              <a:ext uri="{FF2B5EF4-FFF2-40B4-BE49-F238E27FC236}">
                <a16:creationId xmlns:a16="http://schemas.microsoft.com/office/drawing/2014/main" id="{932D1AF0-5DA5-B145-BF00-DD46D16E39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42" y="4626558"/>
            <a:ext cx="1784326" cy="1768395"/>
          </a:xfrm>
          <a:prstGeom prst="rect">
            <a:avLst/>
          </a:prstGeom>
        </p:spPr>
      </p:pic>
      <p:pic>
        <p:nvPicPr>
          <p:cNvPr id="15" name="Picture 14">
            <a:extLst>
              <a:ext uri="{FF2B5EF4-FFF2-40B4-BE49-F238E27FC236}">
                <a16:creationId xmlns:a16="http://schemas.microsoft.com/office/drawing/2014/main" id="{53BD6333-EED9-024F-ADC4-F231FE0E3DF1}"/>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161662771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268972-89A0-484E-B4DA-482046C9F47B}"/>
              </a:ext>
            </a:extLst>
          </p:cNvPr>
          <p:cNvSpPr>
            <a:spLocks noGrp="1"/>
          </p:cNvSpPr>
          <p:nvPr>
            <p:ph type="body" idx="1"/>
          </p:nvPr>
        </p:nvSpPr>
        <p:spPr>
          <a:xfrm>
            <a:off x="0" y="2410691"/>
            <a:ext cx="12192000" cy="3678959"/>
          </a:xfrm>
        </p:spPr>
        <p:txBody>
          <a:bodyPr/>
          <a:lstStyle/>
          <a:p>
            <a:endParaRPr lang="en-US"/>
          </a:p>
        </p:txBody>
      </p:sp>
      <p:sp>
        <p:nvSpPr>
          <p:cNvPr id="2" name="Title 1">
            <a:extLst>
              <a:ext uri="{FF2B5EF4-FFF2-40B4-BE49-F238E27FC236}">
                <a16:creationId xmlns:a16="http://schemas.microsoft.com/office/drawing/2014/main" id="{87A4849F-352F-A84E-BB85-128F300312B8}"/>
              </a:ext>
            </a:extLst>
          </p:cNvPr>
          <p:cNvSpPr>
            <a:spLocks noGrp="1"/>
          </p:cNvSpPr>
          <p:nvPr>
            <p:ph type="title"/>
          </p:nvPr>
        </p:nvSpPr>
        <p:spPr/>
        <p:txBody>
          <a:bodyPr/>
          <a:lstStyle/>
          <a:p>
            <a:r>
              <a:rPr lang="en-US" dirty="0"/>
              <a:t>  Making cells stronger</a:t>
            </a:r>
          </a:p>
        </p:txBody>
      </p:sp>
      <p:grpSp>
        <p:nvGrpSpPr>
          <p:cNvPr id="4" name="Group 3">
            <a:extLst>
              <a:ext uri="{FF2B5EF4-FFF2-40B4-BE49-F238E27FC236}">
                <a16:creationId xmlns:a16="http://schemas.microsoft.com/office/drawing/2014/main" id="{EAC93D92-CE01-3B4E-B2F7-3A838BF0AD7C}"/>
              </a:ext>
            </a:extLst>
          </p:cNvPr>
          <p:cNvGrpSpPr/>
          <p:nvPr/>
        </p:nvGrpSpPr>
        <p:grpSpPr>
          <a:xfrm rot="1402794">
            <a:off x="692873" y="1887262"/>
            <a:ext cx="3308365" cy="1915386"/>
            <a:chOff x="-2189816" y="-243454"/>
            <a:chExt cx="3308365" cy="1915386"/>
          </a:xfrm>
        </p:grpSpPr>
        <p:pic>
          <p:nvPicPr>
            <p:cNvPr id="5" name="Picture 4">
              <a:extLst>
                <a:ext uri="{FF2B5EF4-FFF2-40B4-BE49-F238E27FC236}">
                  <a16:creationId xmlns:a16="http://schemas.microsoft.com/office/drawing/2014/main" id="{82DF6458-1D9F-9B4C-8475-3290D7EA365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BAC5FE94-C43E-804D-A61A-0A4F8E09F89D}"/>
                </a:ext>
              </a:extLst>
            </p:cNvPr>
            <p:cNvGrpSpPr/>
            <p:nvPr/>
          </p:nvGrpSpPr>
          <p:grpSpPr>
            <a:xfrm>
              <a:off x="-1398946" y="-243454"/>
              <a:ext cx="2517495" cy="1592232"/>
              <a:chOff x="-2083169" y="-223123"/>
              <a:chExt cx="2517495" cy="1592232"/>
            </a:xfrm>
          </p:grpSpPr>
          <p:pic>
            <p:nvPicPr>
              <p:cNvPr id="7" name="Picture 6">
                <a:extLst>
                  <a:ext uri="{FF2B5EF4-FFF2-40B4-BE49-F238E27FC236}">
                    <a16:creationId xmlns:a16="http://schemas.microsoft.com/office/drawing/2014/main" id="{220CD85C-3D46-5640-8A69-6A3B88358416}"/>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722990" y="211793"/>
                <a:ext cx="1143000" cy="1171632"/>
              </a:xfrm>
              <a:prstGeom prst="rect">
                <a:avLst/>
              </a:prstGeom>
            </p:spPr>
          </p:pic>
          <p:pic>
            <p:nvPicPr>
              <p:cNvPr id="8" name="Picture 7">
                <a:extLst>
                  <a:ext uri="{FF2B5EF4-FFF2-40B4-BE49-F238E27FC236}">
                    <a16:creationId xmlns:a16="http://schemas.microsoft.com/office/drawing/2014/main" id="{F291FA57-C4F7-EC4D-A10B-84ADF26A0C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grpSp>
        <p:nvGrpSpPr>
          <p:cNvPr id="9" name="Group 8">
            <a:extLst>
              <a:ext uri="{FF2B5EF4-FFF2-40B4-BE49-F238E27FC236}">
                <a16:creationId xmlns:a16="http://schemas.microsoft.com/office/drawing/2014/main" id="{A93B0AFC-33AC-8144-8AC5-28EF942A1D6A}"/>
              </a:ext>
            </a:extLst>
          </p:cNvPr>
          <p:cNvGrpSpPr/>
          <p:nvPr/>
        </p:nvGrpSpPr>
        <p:grpSpPr>
          <a:xfrm rot="9602845">
            <a:off x="9310064" y="3497510"/>
            <a:ext cx="1906682" cy="1915385"/>
            <a:chOff x="-2189816" y="-243453"/>
            <a:chExt cx="1906682" cy="1915385"/>
          </a:xfrm>
        </p:grpSpPr>
        <p:pic>
          <p:nvPicPr>
            <p:cNvPr id="10" name="Picture 9">
              <a:extLst>
                <a:ext uri="{FF2B5EF4-FFF2-40B4-BE49-F238E27FC236}">
                  <a16:creationId xmlns:a16="http://schemas.microsoft.com/office/drawing/2014/main" id="{2A2D0D7C-76D4-974E-9F02-ABFB7081774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pic>
          <p:nvPicPr>
            <p:cNvPr id="13" name="Picture 12">
              <a:extLst>
                <a:ext uri="{FF2B5EF4-FFF2-40B4-BE49-F238E27FC236}">
                  <a16:creationId xmlns:a16="http://schemas.microsoft.com/office/drawing/2014/main" id="{0239F12E-198E-DE42-AF82-74F608CB49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1432155" y="-210244"/>
              <a:ext cx="1182230" cy="1115812"/>
            </a:xfrm>
            <a:prstGeom prst="rect">
              <a:avLst/>
            </a:prstGeom>
          </p:spPr>
        </p:pic>
      </p:grpSp>
      <p:pic>
        <p:nvPicPr>
          <p:cNvPr id="14" name="Picture 13">
            <a:extLst>
              <a:ext uri="{FF2B5EF4-FFF2-40B4-BE49-F238E27FC236}">
                <a16:creationId xmlns:a16="http://schemas.microsoft.com/office/drawing/2014/main" id="{0027555D-6059-0442-8F58-0CA55B703D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7359395">
            <a:off x="2658956" y="4621251"/>
            <a:ext cx="1182230" cy="1115812"/>
          </a:xfrm>
          <a:prstGeom prst="rect">
            <a:avLst/>
          </a:prstGeom>
        </p:spPr>
      </p:pic>
      <p:pic>
        <p:nvPicPr>
          <p:cNvPr id="15" name="Picture 14">
            <a:extLst>
              <a:ext uri="{FF2B5EF4-FFF2-40B4-BE49-F238E27FC236}">
                <a16:creationId xmlns:a16="http://schemas.microsoft.com/office/drawing/2014/main" id="{194B7D44-809F-E449-B642-A727A8A16C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79764">
            <a:off x="8933380" y="2578200"/>
            <a:ext cx="1182230" cy="1115812"/>
          </a:xfrm>
          <a:prstGeom prst="rect">
            <a:avLst/>
          </a:prstGeom>
        </p:spPr>
      </p:pic>
    </p:spTree>
    <p:extLst>
      <p:ext uri="{BB962C8B-B14F-4D97-AF65-F5344CB8AC3E}">
        <p14:creationId xmlns:p14="http://schemas.microsoft.com/office/powerpoint/2010/main" val="135750355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DAD9E6-98B0-4D4A-B294-63C408208A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78" y="88963"/>
            <a:ext cx="1732676" cy="1732676"/>
          </a:xfrm>
          <a:prstGeom prst="rect">
            <a:avLst/>
          </a:prstGeom>
        </p:spPr>
      </p:pic>
      <p:sp>
        <p:nvSpPr>
          <p:cNvPr id="2" name="Title 1">
            <a:extLst>
              <a:ext uri="{FF2B5EF4-FFF2-40B4-BE49-F238E27FC236}">
                <a16:creationId xmlns:a16="http://schemas.microsoft.com/office/drawing/2014/main" id="{10798CCA-81A2-2549-A842-FD0185349A80}"/>
              </a:ext>
            </a:extLst>
          </p:cNvPr>
          <p:cNvSpPr>
            <a:spLocks noGrp="1"/>
          </p:cNvSpPr>
          <p:nvPr>
            <p:ph type="title"/>
          </p:nvPr>
        </p:nvSpPr>
        <p:spPr>
          <a:xfrm>
            <a:off x="1995054" y="365125"/>
            <a:ext cx="9358745" cy="1325563"/>
          </a:xfrm>
        </p:spPr>
        <p:txBody>
          <a:bodyPr/>
          <a:lstStyle/>
          <a:p>
            <a:r>
              <a:rPr lang="en-US" b="1" dirty="0">
                <a:latin typeface="Gill Sans MT" panose="020B0502020104020203" pitchFamily="34" charset="77"/>
                <a:cs typeface="Calibri Light" panose="020F0302020204030204" pitchFamily="34" charset="0"/>
              </a:rPr>
              <a:t>What is Cell and Gene Modification?</a:t>
            </a:r>
            <a:endParaRPr lang="en-US" b="1" dirty="0">
              <a:latin typeface="Gill Sans MT" panose="020B0502020104020203" pitchFamily="34" charset="77"/>
            </a:endParaRPr>
          </a:p>
        </p:txBody>
      </p:sp>
      <p:sp>
        <p:nvSpPr>
          <p:cNvPr id="6" name="Content Placeholder 5">
            <a:extLst>
              <a:ext uri="{FF2B5EF4-FFF2-40B4-BE49-F238E27FC236}">
                <a16:creationId xmlns:a16="http://schemas.microsoft.com/office/drawing/2014/main" id="{452605CC-E8CC-2E4C-A5CB-C6FCDD768553}"/>
              </a:ext>
            </a:extLst>
          </p:cNvPr>
          <p:cNvSpPr txBox="1">
            <a:spLocks/>
          </p:cNvSpPr>
          <p:nvPr/>
        </p:nvSpPr>
        <p:spPr>
          <a:xfrm>
            <a:off x="838199" y="1821639"/>
            <a:ext cx="10515600" cy="48363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latin typeface="Gill Sans MT" panose="020B0502020104020203" pitchFamily="34" charset="77"/>
                <a:cs typeface="Calibri Light" panose="020F0302020204030204" pitchFamily="34" charset="0"/>
              </a:rPr>
              <a:t>A branch of </a:t>
            </a:r>
            <a:r>
              <a:rPr lang="en-US" b="1" dirty="0">
                <a:solidFill>
                  <a:srgbClr val="009895"/>
                </a:solidFill>
                <a:latin typeface="Gill Sans MT" panose="020B0502020104020203" pitchFamily="34" charset="77"/>
                <a:cs typeface="Calibri Light" panose="020F0302020204030204" pitchFamily="34" charset="0"/>
              </a:rPr>
              <a:t>Regenerative Medicine</a:t>
            </a:r>
            <a:r>
              <a:rPr lang="en-US" dirty="0">
                <a:latin typeface="Gill Sans MT" panose="020B0502020104020203" pitchFamily="34" charset="77"/>
                <a:cs typeface="Calibri Light" panose="020F0302020204030204" pitchFamily="34" charset="0"/>
              </a:rPr>
              <a:t>, an emerging field that involves the "process of replacing, engineering or regenerating human cells, tissues or organs to restore or establish normal function”.</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b="1" dirty="0">
                <a:solidFill>
                  <a:srgbClr val="009895"/>
                </a:solidFill>
                <a:latin typeface="Gill Sans MT" panose="020B0502020104020203" pitchFamily="34" charset="77"/>
                <a:cs typeface="Calibri Light" panose="020F0302020204030204" pitchFamily="34" charset="0"/>
              </a:rPr>
              <a:t>Gene therapy</a:t>
            </a:r>
            <a:r>
              <a:rPr lang="en-US" dirty="0">
                <a:solidFill>
                  <a:srgbClr val="009895"/>
                </a:solidFill>
                <a:latin typeface="Gill Sans MT" panose="020B0502020104020203" pitchFamily="34" charset="77"/>
                <a:cs typeface="Calibri Light" panose="020F0302020204030204" pitchFamily="34" charset="0"/>
              </a:rPr>
              <a:t> </a:t>
            </a:r>
            <a:r>
              <a:rPr lang="en-US" dirty="0">
                <a:latin typeface="Gill Sans MT" panose="020B0502020104020203" pitchFamily="34" charset="77"/>
                <a:cs typeface="Calibri Light" panose="020F0302020204030204" pitchFamily="34" charset="0"/>
              </a:rPr>
              <a:t>is the delivery of therapeutic gene into a patient's cells to treat disease.</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b="1" dirty="0">
                <a:solidFill>
                  <a:srgbClr val="009895"/>
                </a:solidFill>
                <a:latin typeface="Gill Sans MT" panose="020B0502020104020203" pitchFamily="34" charset="77"/>
                <a:cs typeface="Calibri Light" panose="020F0302020204030204" pitchFamily="34" charset="0"/>
              </a:rPr>
              <a:t>Cell therapy </a:t>
            </a:r>
            <a:r>
              <a:rPr lang="en-US" dirty="0">
                <a:latin typeface="Gill Sans MT" panose="020B0502020104020203" pitchFamily="34" charset="77"/>
                <a:cs typeface="Calibri Light" panose="020F0302020204030204" pitchFamily="34" charset="0"/>
              </a:rPr>
              <a:t>is the delivery of intact, living cells into a patient to treat disease.</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dirty="0">
                <a:latin typeface="Gill Sans MT" panose="020B0502020104020203" pitchFamily="34" charset="77"/>
                <a:cs typeface="Calibri Light" panose="020F0302020204030204" pitchFamily="34" charset="0"/>
              </a:rPr>
              <a:t>Combination </a:t>
            </a:r>
            <a:r>
              <a:rPr lang="en-US" b="1" dirty="0">
                <a:solidFill>
                  <a:srgbClr val="009895"/>
                </a:solidFill>
                <a:latin typeface="Gill Sans MT" panose="020B0502020104020203" pitchFamily="34" charset="77"/>
                <a:cs typeface="Calibri Light" panose="020F0302020204030204" pitchFamily="34" charset="0"/>
              </a:rPr>
              <a:t>Cell/Gene Modification </a:t>
            </a:r>
            <a:r>
              <a:rPr lang="en-US" dirty="0">
                <a:latin typeface="Gill Sans MT" panose="020B0502020104020203" pitchFamily="34" charset="77"/>
                <a:cs typeface="Calibri Light" panose="020F0302020204030204" pitchFamily="34" charset="0"/>
              </a:rPr>
              <a:t>approaches that seek to insert genes into a patients’ own cells to control or kill HIV are in clinical trials now. </a:t>
            </a:r>
          </a:p>
          <a:p>
            <a:pPr>
              <a:buFont typeface="Wingdings" panose="05000000000000000000" pitchFamily="2" charset="2"/>
              <a:buChar char="§"/>
            </a:pPr>
            <a:endParaRPr lang="en-US" dirty="0">
              <a:latin typeface="Gill Sans MT" panose="020B0502020104020203" pitchFamily="34" charset="77"/>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1270635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F609E-EAAF-2A4C-B092-B7219F588FA0}"/>
              </a:ext>
            </a:extLst>
          </p:cNvPr>
          <p:cNvSpPr>
            <a:spLocks noGrp="1"/>
          </p:cNvSpPr>
          <p:nvPr>
            <p:ph type="title"/>
          </p:nvPr>
        </p:nvSpPr>
        <p:spPr>
          <a:xfrm>
            <a:off x="1272213" y="48072"/>
            <a:ext cx="10081585" cy="1325563"/>
          </a:xfrm>
        </p:spPr>
        <p:txBody>
          <a:bodyPr>
            <a:normAutofit/>
          </a:bodyPr>
          <a:lstStyle/>
          <a:p>
            <a:r>
              <a:rPr lang="en-US" b="1" dirty="0">
                <a:latin typeface="Gill Sans MT" panose="020B0502020104020203" pitchFamily="34" charset="77"/>
                <a:cs typeface="Calibri Light" panose="020F0302020204030204" pitchFamily="34" charset="0"/>
              </a:rPr>
              <a:t>HIV Cure is </a:t>
            </a:r>
            <a:r>
              <a:rPr lang="en-US" b="1" dirty="0">
                <a:solidFill>
                  <a:schemeClr val="accent2"/>
                </a:solidFill>
                <a:latin typeface="Gill Sans MT" panose="020B0502020104020203" pitchFamily="34" charset="77"/>
                <a:cs typeface="Calibri Light" panose="020F0302020204030204" pitchFamily="34" charset="0"/>
              </a:rPr>
              <a:t>Rare: </a:t>
            </a:r>
            <a:r>
              <a:rPr lang="en-US" b="1" dirty="0">
                <a:latin typeface="Gill Sans MT" panose="020B0502020104020203" pitchFamily="34" charset="77"/>
                <a:cs typeface="Calibri Light" panose="020F0302020204030204" pitchFamily="34" charset="0"/>
              </a:rPr>
              <a:t>Elimination and Durable ART-Free Suppression</a:t>
            </a:r>
            <a:endParaRPr lang="en-US" dirty="0">
              <a:latin typeface="Gill Sans MT" panose="020B0502020104020203" pitchFamily="34" charset="77"/>
            </a:endParaRPr>
          </a:p>
        </p:txBody>
      </p:sp>
      <p:sp>
        <p:nvSpPr>
          <p:cNvPr id="69" name="Text Placeholder 6">
            <a:extLst>
              <a:ext uri="{FF2B5EF4-FFF2-40B4-BE49-F238E27FC236}">
                <a16:creationId xmlns:a16="http://schemas.microsoft.com/office/drawing/2014/main" id="{8ED1D779-B83F-814A-A572-4DCEA80634A1}"/>
              </a:ext>
            </a:extLst>
          </p:cNvPr>
          <p:cNvSpPr txBox="1">
            <a:spLocks/>
          </p:cNvSpPr>
          <p:nvPr/>
        </p:nvSpPr>
        <p:spPr>
          <a:xfrm>
            <a:off x="-184443" y="6284914"/>
            <a:ext cx="10989733" cy="340783"/>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6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err="1">
                <a:solidFill>
                  <a:schemeClr val="bg1">
                    <a:lumMod val="50000"/>
                  </a:schemeClr>
                </a:solidFill>
                <a:cs typeface="Calibri Light" panose="020F0302020204030204" pitchFamily="34" charset="0"/>
              </a:rPr>
              <a:t>Hutter</a:t>
            </a:r>
            <a:r>
              <a:rPr lang="en-AU" dirty="0">
                <a:solidFill>
                  <a:schemeClr val="bg1">
                    <a:lumMod val="50000"/>
                  </a:schemeClr>
                </a:solidFill>
                <a:cs typeface="Calibri Light" panose="020F0302020204030204" pitchFamily="34" charset="0"/>
              </a:rPr>
              <a:t> et al., N </a:t>
            </a:r>
            <a:r>
              <a:rPr lang="en-AU" dirty="0" err="1">
                <a:solidFill>
                  <a:schemeClr val="bg1">
                    <a:lumMod val="50000"/>
                  </a:schemeClr>
                </a:solidFill>
                <a:cs typeface="Calibri Light" panose="020F0302020204030204" pitchFamily="34" charset="0"/>
              </a:rPr>
              <a:t>Engl</a:t>
            </a:r>
            <a:r>
              <a:rPr lang="en-AU" dirty="0">
                <a:solidFill>
                  <a:schemeClr val="bg1">
                    <a:lumMod val="50000"/>
                  </a:schemeClr>
                </a:solidFill>
                <a:cs typeface="Calibri Light" panose="020F0302020204030204" pitchFamily="34" charset="0"/>
              </a:rPr>
              <a:t> J Med 2010; Gupta et al., Nature 2019; Gupta et al, Lancet HIV 2019; Jiang et al., Nature 2020</a:t>
            </a:r>
            <a:endParaRPr lang="en-CH" dirty="0">
              <a:solidFill>
                <a:schemeClr val="bg1">
                  <a:lumMod val="50000"/>
                </a:schemeClr>
              </a:solidFill>
              <a:cs typeface="Calibri Light" panose="020F0302020204030204" pitchFamily="34" charset="0"/>
            </a:endParaRPr>
          </a:p>
        </p:txBody>
      </p:sp>
      <p:sp>
        <p:nvSpPr>
          <p:cNvPr id="70" name="TextBox 69">
            <a:extLst>
              <a:ext uri="{FF2B5EF4-FFF2-40B4-BE49-F238E27FC236}">
                <a16:creationId xmlns:a16="http://schemas.microsoft.com/office/drawing/2014/main" id="{C865BF58-1DDB-2349-B8EE-D7AE4E6D4246}"/>
              </a:ext>
            </a:extLst>
          </p:cNvPr>
          <p:cNvSpPr txBox="1"/>
          <p:nvPr/>
        </p:nvSpPr>
        <p:spPr>
          <a:xfrm>
            <a:off x="7257600" y="6535214"/>
            <a:ext cx="3547690" cy="246221"/>
          </a:xfrm>
          <a:prstGeom prst="rect">
            <a:avLst/>
          </a:prstGeom>
          <a:noFill/>
        </p:spPr>
        <p:txBody>
          <a:bodyPr wrap="square" rtlCol="0">
            <a:spAutoFit/>
          </a:bodyPr>
          <a:lstStyle/>
          <a:p>
            <a:pPr algn="r"/>
            <a:r>
              <a:rPr lang="en-US" sz="1000" dirty="0">
                <a:solidFill>
                  <a:schemeClr val="bg1">
                    <a:lumMod val="50000"/>
                  </a:schemeClr>
                </a:solidFill>
                <a:latin typeface="Gill Sans MT" panose="020B0502020104020203" pitchFamily="34" charset="77"/>
                <a:cs typeface="Calibri Light" panose="020F0302020204030204" pitchFamily="34" charset="0"/>
              </a:rPr>
              <a:t>SLIDE CREDIT: Sharon Lewin, Singapore AIDS Conference 2020 </a:t>
            </a:r>
          </a:p>
        </p:txBody>
      </p:sp>
      <p:grpSp>
        <p:nvGrpSpPr>
          <p:cNvPr id="157" name="Group 156">
            <a:extLst>
              <a:ext uri="{FF2B5EF4-FFF2-40B4-BE49-F238E27FC236}">
                <a16:creationId xmlns:a16="http://schemas.microsoft.com/office/drawing/2014/main" id="{69D3D762-6AA9-374B-94BB-C43BC7915170}"/>
              </a:ext>
            </a:extLst>
          </p:cNvPr>
          <p:cNvGrpSpPr/>
          <p:nvPr/>
        </p:nvGrpSpPr>
        <p:grpSpPr>
          <a:xfrm>
            <a:off x="84589" y="3780053"/>
            <a:ext cx="10958401" cy="253839"/>
            <a:chOff x="512670" y="3337977"/>
            <a:chExt cx="8196061" cy="182043"/>
          </a:xfrm>
        </p:grpSpPr>
        <p:cxnSp>
          <p:nvCxnSpPr>
            <p:cNvPr id="158" name="Straight Arrow Connector 157">
              <a:extLst>
                <a:ext uri="{FF2B5EF4-FFF2-40B4-BE49-F238E27FC236}">
                  <a16:creationId xmlns:a16="http://schemas.microsoft.com/office/drawing/2014/main" id="{66E0B4A0-C20A-5C4D-B7C1-EA4024D179F6}"/>
                </a:ext>
              </a:extLst>
            </p:cNvPr>
            <p:cNvCxnSpPr>
              <a:cxnSpLocks/>
            </p:cNvCxnSpPr>
            <p:nvPr/>
          </p:nvCxnSpPr>
          <p:spPr>
            <a:xfrm>
              <a:off x="512670" y="3429000"/>
              <a:ext cx="8118662" cy="0"/>
            </a:xfrm>
            <a:prstGeom prst="straightConnector1">
              <a:avLst/>
            </a:prstGeom>
            <a:ln w="5715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159" name="Isosceles Triangle 18">
              <a:extLst>
                <a:ext uri="{FF2B5EF4-FFF2-40B4-BE49-F238E27FC236}">
                  <a16:creationId xmlns:a16="http://schemas.microsoft.com/office/drawing/2014/main" id="{95B82526-AB22-0E4E-B320-5EE2F6576308}"/>
                </a:ext>
              </a:extLst>
            </p:cNvPr>
            <p:cNvSpPr/>
            <p:nvPr/>
          </p:nvSpPr>
          <p:spPr>
            <a:xfrm rot="5400000">
              <a:off x="8483510" y="3294800"/>
              <a:ext cx="182043" cy="268398"/>
            </a:xfrm>
            <a:prstGeom prst="triangle">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grpSp>
        <p:nvGrpSpPr>
          <p:cNvPr id="7" name="Group 6">
            <a:extLst>
              <a:ext uri="{FF2B5EF4-FFF2-40B4-BE49-F238E27FC236}">
                <a16:creationId xmlns:a16="http://schemas.microsoft.com/office/drawing/2014/main" id="{ED535475-3696-214F-811A-8981F6CE560C}"/>
              </a:ext>
            </a:extLst>
          </p:cNvPr>
          <p:cNvGrpSpPr/>
          <p:nvPr/>
        </p:nvGrpSpPr>
        <p:grpSpPr>
          <a:xfrm>
            <a:off x="810548" y="3726356"/>
            <a:ext cx="4111164" cy="2423062"/>
            <a:chOff x="1478686" y="3726662"/>
            <a:chExt cx="4111164" cy="2423062"/>
          </a:xfrm>
        </p:grpSpPr>
        <p:pic>
          <p:nvPicPr>
            <p:cNvPr id="135" name="Picture 134">
              <a:extLst>
                <a:ext uri="{FF2B5EF4-FFF2-40B4-BE49-F238E27FC236}">
                  <a16:creationId xmlns:a16="http://schemas.microsoft.com/office/drawing/2014/main" id="{7B424CB8-87FA-F94F-A9AB-80B26192E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3836" y="4169561"/>
              <a:ext cx="2653996" cy="1735160"/>
            </a:xfrm>
            <a:prstGeom prst="rect">
              <a:avLst/>
            </a:prstGeom>
          </p:spPr>
        </p:pic>
        <p:grpSp>
          <p:nvGrpSpPr>
            <p:cNvPr id="160" name="Group 159">
              <a:extLst>
                <a:ext uri="{FF2B5EF4-FFF2-40B4-BE49-F238E27FC236}">
                  <a16:creationId xmlns:a16="http://schemas.microsoft.com/office/drawing/2014/main" id="{D19AC75F-3676-4247-BBE8-1C2CC7D7DCE0}"/>
                </a:ext>
              </a:extLst>
            </p:cNvPr>
            <p:cNvGrpSpPr/>
            <p:nvPr/>
          </p:nvGrpSpPr>
          <p:grpSpPr>
            <a:xfrm>
              <a:off x="1478686" y="3726662"/>
              <a:ext cx="4111164" cy="2423062"/>
              <a:chOff x="1791020" y="3297532"/>
              <a:chExt cx="4111164" cy="2423062"/>
            </a:xfrm>
          </p:grpSpPr>
          <p:sp>
            <p:nvSpPr>
              <p:cNvPr id="161" name="Teardrop 160">
                <a:extLst>
                  <a:ext uri="{FF2B5EF4-FFF2-40B4-BE49-F238E27FC236}">
                    <a16:creationId xmlns:a16="http://schemas.microsoft.com/office/drawing/2014/main" id="{F6321801-EA36-764D-A623-D69321E2168B}"/>
                  </a:ext>
                </a:extLst>
              </p:cNvPr>
              <p:cNvSpPr/>
              <p:nvPr/>
            </p:nvSpPr>
            <p:spPr>
              <a:xfrm rot="2700000" flipV="1">
                <a:off x="2093960" y="3297555"/>
                <a:ext cx="285750" cy="285704"/>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2" name="Straight Connector 161">
                <a:extLst>
                  <a:ext uri="{FF2B5EF4-FFF2-40B4-BE49-F238E27FC236}">
                    <a16:creationId xmlns:a16="http://schemas.microsoft.com/office/drawing/2014/main" id="{98958814-CBDD-3745-BE72-D071AB0EB2B4}"/>
                  </a:ext>
                </a:extLst>
              </p:cNvPr>
              <p:cNvCxnSpPr>
                <a:cxnSpLocks/>
              </p:cNvCxnSpPr>
              <p:nvPr/>
            </p:nvCxnSpPr>
            <p:spPr>
              <a:xfrm>
                <a:off x="2236835" y="3297554"/>
                <a:ext cx="0" cy="24230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 name="Arrow: Pentagon 93">
                <a:extLst>
                  <a:ext uri="{FF2B5EF4-FFF2-40B4-BE49-F238E27FC236}">
                    <a16:creationId xmlns:a16="http://schemas.microsoft.com/office/drawing/2014/main" id="{432D28AB-07E3-DF43-B322-F220F327F56C}"/>
                  </a:ext>
                </a:extLst>
              </p:cNvPr>
              <p:cNvSpPr/>
              <p:nvPr/>
            </p:nvSpPr>
            <p:spPr>
              <a:xfrm>
                <a:off x="2236834" y="5392652"/>
                <a:ext cx="3262968" cy="32794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TIMOTHY RAY BROWN</a:t>
                </a:r>
              </a:p>
            </p:txBody>
          </p:sp>
          <p:sp>
            <p:nvSpPr>
              <p:cNvPr id="164" name="TextBox 163">
                <a:extLst>
                  <a:ext uri="{FF2B5EF4-FFF2-40B4-BE49-F238E27FC236}">
                    <a16:creationId xmlns:a16="http://schemas.microsoft.com/office/drawing/2014/main" id="{777F0862-F01F-B548-8F37-17DE948339F8}"/>
                  </a:ext>
                </a:extLst>
              </p:cNvPr>
              <p:cNvSpPr txBox="1"/>
              <p:nvPr/>
            </p:nvSpPr>
            <p:spPr>
              <a:xfrm>
                <a:off x="5030379" y="4182991"/>
                <a:ext cx="871805"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pPr algn="just"/>
                <a:r>
                  <a:rPr lang="en-US" dirty="0">
                    <a:solidFill>
                      <a:schemeClr val="tx1">
                        <a:lumMod val="65000"/>
                        <a:lumOff val="35000"/>
                      </a:schemeClr>
                    </a:solidFill>
                  </a:rPr>
                  <a:t>BERLIN</a:t>
                </a:r>
              </a:p>
              <a:p>
                <a:pPr algn="just"/>
                <a:r>
                  <a:rPr lang="en-US" dirty="0">
                    <a:solidFill>
                      <a:schemeClr val="tx1">
                        <a:lumMod val="65000"/>
                        <a:lumOff val="35000"/>
                      </a:schemeClr>
                    </a:solidFill>
                  </a:rPr>
                  <a:t>PATIENT</a:t>
                </a:r>
              </a:p>
            </p:txBody>
          </p:sp>
          <p:sp>
            <p:nvSpPr>
              <p:cNvPr id="165" name="TextBox 164">
                <a:extLst>
                  <a:ext uri="{FF2B5EF4-FFF2-40B4-BE49-F238E27FC236}">
                    <a16:creationId xmlns:a16="http://schemas.microsoft.com/office/drawing/2014/main" id="{9D9398E6-AC12-2F4D-9E08-FF9A2BED6265}"/>
                  </a:ext>
                </a:extLst>
              </p:cNvPr>
              <p:cNvSpPr txBox="1"/>
              <p:nvPr/>
            </p:nvSpPr>
            <p:spPr>
              <a:xfrm rot="16200000">
                <a:off x="1618537" y="4420702"/>
                <a:ext cx="806631" cy="461665"/>
              </a:xfrm>
              <a:prstGeom prst="rect">
                <a:avLst/>
              </a:prstGeom>
              <a:noFill/>
            </p:spPr>
            <p:txBody>
              <a:bodyPr wrap="none" rtlCol="0">
                <a:spAutoFit/>
              </a:bodyPr>
              <a:lstStyle/>
              <a:p>
                <a:pPr algn="ctr"/>
                <a:r>
                  <a:rPr lang="en-US" sz="2400" b="1" dirty="0"/>
                  <a:t>2009</a:t>
                </a:r>
              </a:p>
            </p:txBody>
          </p:sp>
        </p:grpSp>
      </p:grpSp>
      <p:grpSp>
        <p:nvGrpSpPr>
          <p:cNvPr id="8" name="Group 7">
            <a:extLst>
              <a:ext uri="{FF2B5EF4-FFF2-40B4-BE49-F238E27FC236}">
                <a16:creationId xmlns:a16="http://schemas.microsoft.com/office/drawing/2014/main" id="{7F7993C4-80EA-EF41-B4AF-F9D711626BFD}"/>
              </a:ext>
            </a:extLst>
          </p:cNvPr>
          <p:cNvGrpSpPr/>
          <p:nvPr/>
        </p:nvGrpSpPr>
        <p:grpSpPr>
          <a:xfrm>
            <a:off x="6313005" y="3746949"/>
            <a:ext cx="4009633" cy="2423062"/>
            <a:chOff x="6715362" y="3772558"/>
            <a:chExt cx="4009633" cy="2423062"/>
          </a:xfrm>
        </p:grpSpPr>
        <p:pic>
          <p:nvPicPr>
            <p:cNvPr id="147" name="Picture 146" descr="A person wearing a suit and tie&#10;&#10;Description automatically generated">
              <a:extLst>
                <a:ext uri="{FF2B5EF4-FFF2-40B4-BE49-F238E27FC236}">
                  <a16:creationId xmlns:a16="http://schemas.microsoft.com/office/drawing/2014/main" id="{2C070093-467C-E547-8944-3015376819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07" r="12693"/>
            <a:stretch/>
          </p:blipFill>
          <p:spPr>
            <a:xfrm>
              <a:off x="7159853" y="4140779"/>
              <a:ext cx="2450956" cy="1706984"/>
            </a:xfrm>
            <a:prstGeom prst="rect">
              <a:avLst/>
            </a:prstGeom>
          </p:spPr>
        </p:pic>
        <p:grpSp>
          <p:nvGrpSpPr>
            <p:cNvPr id="166" name="Group 165">
              <a:extLst>
                <a:ext uri="{FF2B5EF4-FFF2-40B4-BE49-F238E27FC236}">
                  <a16:creationId xmlns:a16="http://schemas.microsoft.com/office/drawing/2014/main" id="{4BD7974D-AC99-9147-B18F-E1D950792647}"/>
                </a:ext>
              </a:extLst>
            </p:cNvPr>
            <p:cNvGrpSpPr/>
            <p:nvPr/>
          </p:nvGrpSpPr>
          <p:grpSpPr>
            <a:xfrm>
              <a:off x="6715362" y="3772558"/>
              <a:ext cx="4009633" cy="2423062"/>
              <a:chOff x="4730255" y="3297532"/>
              <a:chExt cx="4009633" cy="2423062"/>
            </a:xfrm>
          </p:grpSpPr>
          <p:sp>
            <p:nvSpPr>
              <p:cNvPr id="167" name="Teardrop 166">
                <a:extLst>
                  <a:ext uri="{FF2B5EF4-FFF2-40B4-BE49-F238E27FC236}">
                    <a16:creationId xmlns:a16="http://schemas.microsoft.com/office/drawing/2014/main" id="{94F6BD36-900F-6D4A-9A67-61477309843C}"/>
                  </a:ext>
                </a:extLst>
              </p:cNvPr>
              <p:cNvSpPr/>
              <p:nvPr/>
            </p:nvSpPr>
            <p:spPr>
              <a:xfrm rot="2700000" flipV="1">
                <a:off x="5024579" y="3297555"/>
                <a:ext cx="285750" cy="285704"/>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8" name="Straight Connector 167">
                <a:extLst>
                  <a:ext uri="{FF2B5EF4-FFF2-40B4-BE49-F238E27FC236}">
                    <a16:creationId xmlns:a16="http://schemas.microsoft.com/office/drawing/2014/main" id="{2C2473A1-2835-704E-8B4C-B1515F5BD3B7}"/>
                  </a:ext>
                </a:extLst>
              </p:cNvPr>
              <p:cNvCxnSpPr>
                <a:cxnSpLocks/>
              </p:cNvCxnSpPr>
              <p:nvPr/>
            </p:nvCxnSpPr>
            <p:spPr>
              <a:xfrm>
                <a:off x="5167454" y="3297554"/>
                <a:ext cx="0" cy="242303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9" name="Arrow: Pentagon 90">
                <a:extLst>
                  <a:ext uri="{FF2B5EF4-FFF2-40B4-BE49-F238E27FC236}">
                    <a16:creationId xmlns:a16="http://schemas.microsoft.com/office/drawing/2014/main" id="{CFC02E11-28A6-BC47-87BE-AC415B78C41E}"/>
                  </a:ext>
                </a:extLst>
              </p:cNvPr>
              <p:cNvSpPr/>
              <p:nvPr/>
            </p:nvSpPr>
            <p:spPr>
              <a:xfrm>
                <a:off x="5167453" y="5327572"/>
                <a:ext cx="2825768" cy="393022"/>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ADAM CASTILLEJO</a:t>
                </a:r>
              </a:p>
            </p:txBody>
          </p:sp>
          <p:sp>
            <p:nvSpPr>
              <p:cNvPr id="170" name="TextBox 169">
                <a:extLst>
                  <a:ext uri="{FF2B5EF4-FFF2-40B4-BE49-F238E27FC236}">
                    <a16:creationId xmlns:a16="http://schemas.microsoft.com/office/drawing/2014/main" id="{05E46761-0298-2749-B8A9-F53325BBB1A9}"/>
                  </a:ext>
                </a:extLst>
              </p:cNvPr>
              <p:cNvSpPr txBox="1"/>
              <p:nvPr/>
            </p:nvSpPr>
            <p:spPr>
              <a:xfrm>
                <a:off x="7756650" y="4190840"/>
                <a:ext cx="983238"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r>
                  <a:rPr lang="en-US" dirty="0">
                    <a:solidFill>
                      <a:schemeClr val="tx1">
                        <a:lumMod val="65000"/>
                        <a:lumOff val="35000"/>
                      </a:schemeClr>
                    </a:solidFill>
                  </a:rPr>
                  <a:t>LONDON</a:t>
                </a:r>
                <a:br>
                  <a:rPr lang="en-US" dirty="0">
                    <a:solidFill>
                      <a:schemeClr val="tx1">
                        <a:lumMod val="65000"/>
                        <a:lumOff val="35000"/>
                      </a:schemeClr>
                    </a:solidFill>
                  </a:rPr>
                </a:br>
                <a:r>
                  <a:rPr lang="en-US" dirty="0">
                    <a:solidFill>
                      <a:schemeClr val="tx1">
                        <a:lumMod val="65000"/>
                        <a:lumOff val="35000"/>
                      </a:schemeClr>
                    </a:solidFill>
                  </a:rPr>
                  <a:t>PATIENT</a:t>
                </a:r>
              </a:p>
            </p:txBody>
          </p:sp>
          <p:sp>
            <p:nvSpPr>
              <p:cNvPr id="171" name="TextBox 170">
                <a:extLst>
                  <a:ext uri="{FF2B5EF4-FFF2-40B4-BE49-F238E27FC236}">
                    <a16:creationId xmlns:a16="http://schemas.microsoft.com/office/drawing/2014/main" id="{37B774B5-1BB2-5A4C-9D87-2DB9A040D943}"/>
                  </a:ext>
                </a:extLst>
              </p:cNvPr>
              <p:cNvSpPr txBox="1"/>
              <p:nvPr/>
            </p:nvSpPr>
            <p:spPr>
              <a:xfrm rot="16200000">
                <a:off x="4557772" y="4526093"/>
                <a:ext cx="806632" cy="461665"/>
              </a:xfrm>
              <a:prstGeom prst="rect">
                <a:avLst/>
              </a:prstGeom>
              <a:noFill/>
            </p:spPr>
            <p:txBody>
              <a:bodyPr wrap="none" rtlCol="0">
                <a:spAutoFit/>
              </a:bodyPr>
              <a:lstStyle/>
              <a:p>
                <a:pPr algn="ctr"/>
                <a:r>
                  <a:rPr lang="en-US" sz="2400" b="1" dirty="0"/>
                  <a:t>2019</a:t>
                </a:r>
              </a:p>
            </p:txBody>
          </p:sp>
        </p:grpSp>
      </p:grpSp>
      <p:grpSp>
        <p:nvGrpSpPr>
          <p:cNvPr id="11" name="Group 10">
            <a:extLst>
              <a:ext uri="{FF2B5EF4-FFF2-40B4-BE49-F238E27FC236}">
                <a16:creationId xmlns:a16="http://schemas.microsoft.com/office/drawing/2014/main" id="{94057203-EFF3-E34C-B1B0-8EC9D004BE1A}"/>
              </a:ext>
            </a:extLst>
          </p:cNvPr>
          <p:cNvGrpSpPr/>
          <p:nvPr/>
        </p:nvGrpSpPr>
        <p:grpSpPr>
          <a:xfrm>
            <a:off x="1951631" y="1572943"/>
            <a:ext cx="3957122" cy="2440574"/>
            <a:chOff x="2762035" y="1602354"/>
            <a:chExt cx="3957122" cy="2440574"/>
          </a:xfrm>
        </p:grpSpPr>
        <p:sp>
          <p:nvSpPr>
            <p:cNvPr id="173" name="Teardrop 172">
              <a:extLst>
                <a:ext uri="{FF2B5EF4-FFF2-40B4-BE49-F238E27FC236}">
                  <a16:creationId xmlns:a16="http://schemas.microsoft.com/office/drawing/2014/main" id="{A875160B-CAFA-904B-BB7D-EA6F00FD059A}"/>
                </a:ext>
              </a:extLst>
            </p:cNvPr>
            <p:cNvSpPr/>
            <p:nvPr/>
          </p:nvSpPr>
          <p:spPr>
            <a:xfrm rot="18900000">
              <a:off x="3060666" y="3757178"/>
              <a:ext cx="285750" cy="285750"/>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31" name="Google Shape;737;p5">
              <a:extLst>
                <a:ext uri="{FF2B5EF4-FFF2-40B4-BE49-F238E27FC236}">
                  <a16:creationId xmlns:a16="http://schemas.microsoft.com/office/drawing/2014/main" id="{A6744216-0E5C-634F-9A3B-E35AD7209FF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17734" y="1966004"/>
              <a:ext cx="1307217" cy="1618532"/>
            </a:xfrm>
            <a:prstGeom prst="rect">
              <a:avLst/>
            </a:prstGeom>
            <a:noFill/>
            <a:ln>
              <a:noFill/>
            </a:ln>
          </p:spPr>
        </p:pic>
        <p:cxnSp>
          <p:nvCxnSpPr>
            <p:cNvPr id="174" name="Straight Connector 173">
              <a:extLst>
                <a:ext uri="{FF2B5EF4-FFF2-40B4-BE49-F238E27FC236}">
                  <a16:creationId xmlns:a16="http://schemas.microsoft.com/office/drawing/2014/main" id="{CADE9740-B18A-D048-A369-79D8B648BC37}"/>
                </a:ext>
              </a:extLst>
            </p:cNvPr>
            <p:cNvCxnSpPr>
              <a:cxnSpLocks/>
            </p:cNvCxnSpPr>
            <p:nvPr/>
          </p:nvCxnSpPr>
          <p:spPr>
            <a:xfrm flipV="1">
              <a:off x="3203541" y="1602354"/>
              <a:ext cx="0" cy="24405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5" name="Arrow: Pentagon 80">
              <a:extLst>
                <a:ext uri="{FF2B5EF4-FFF2-40B4-BE49-F238E27FC236}">
                  <a16:creationId xmlns:a16="http://schemas.microsoft.com/office/drawing/2014/main" id="{50557C5F-A923-D74C-8759-B2E2064401EB}"/>
                </a:ext>
              </a:extLst>
            </p:cNvPr>
            <p:cNvSpPr/>
            <p:nvPr/>
          </p:nvSpPr>
          <p:spPr>
            <a:xfrm>
              <a:off x="3188900" y="1615649"/>
              <a:ext cx="3530257" cy="34783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VISCONTI/SPARTAC/CHAMP</a:t>
              </a:r>
            </a:p>
          </p:txBody>
        </p:sp>
        <p:sp>
          <p:nvSpPr>
            <p:cNvPr id="176" name="TextBox 175">
              <a:extLst>
                <a:ext uri="{FF2B5EF4-FFF2-40B4-BE49-F238E27FC236}">
                  <a16:creationId xmlns:a16="http://schemas.microsoft.com/office/drawing/2014/main" id="{1701A2CB-7D23-F44E-83CC-27DB76D98A3F}"/>
                </a:ext>
              </a:extLst>
            </p:cNvPr>
            <p:cNvSpPr txBox="1"/>
            <p:nvPr/>
          </p:nvSpPr>
          <p:spPr>
            <a:xfrm>
              <a:off x="4649223" y="2334903"/>
              <a:ext cx="1283312"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POST</a:t>
              </a:r>
            </a:p>
            <a:p>
              <a:pPr algn="just"/>
              <a:r>
                <a:rPr lang="en-US" dirty="0">
                  <a:solidFill>
                    <a:schemeClr val="tx1">
                      <a:lumMod val="65000"/>
                      <a:lumOff val="35000"/>
                    </a:schemeClr>
                  </a:solidFill>
                </a:rPr>
                <a:t>TREATMENT</a:t>
              </a:r>
            </a:p>
            <a:p>
              <a:pPr algn="just"/>
              <a:r>
                <a:rPr lang="en-US" dirty="0">
                  <a:solidFill>
                    <a:schemeClr val="tx1">
                      <a:lumMod val="65000"/>
                      <a:lumOff val="35000"/>
                    </a:schemeClr>
                  </a:solidFill>
                </a:rPr>
                <a:t>CONTROL</a:t>
              </a:r>
            </a:p>
          </p:txBody>
        </p:sp>
        <p:sp>
          <p:nvSpPr>
            <p:cNvPr id="177" name="TextBox 176">
              <a:extLst>
                <a:ext uri="{FF2B5EF4-FFF2-40B4-BE49-F238E27FC236}">
                  <a16:creationId xmlns:a16="http://schemas.microsoft.com/office/drawing/2014/main" id="{DCCFB11F-D575-7045-8C0E-9C53F4D7A109}"/>
                </a:ext>
              </a:extLst>
            </p:cNvPr>
            <p:cNvSpPr txBox="1"/>
            <p:nvPr/>
          </p:nvSpPr>
          <p:spPr>
            <a:xfrm rot="16200000">
              <a:off x="2589552" y="2317706"/>
              <a:ext cx="806631" cy="461665"/>
            </a:xfrm>
            <a:prstGeom prst="rect">
              <a:avLst/>
            </a:prstGeom>
            <a:noFill/>
          </p:spPr>
          <p:txBody>
            <a:bodyPr wrap="none" rtlCol="0">
              <a:spAutoFit/>
            </a:bodyPr>
            <a:lstStyle/>
            <a:p>
              <a:pPr algn="ctr"/>
              <a:r>
                <a:rPr lang="en-US" sz="2400" b="1" dirty="0"/>
                <a:t>2010</a:t>
              </a:r>
            </a:p>
          </p:txBody>
        </p:sp>
      </p:grpSp>
      <p:grpSp>
        <p:nvGrpSpPr>
          <p:cNvPr id="9" name="Group 8">
            <a:extLst>
              <a:ext uri="{FF2B5EF4-FFF2-40B4-BE49-F238E27FC236}">
                <a16:creationId xmlns:a16="http://schemas.microsoft.com/office/drawing/2014/main" id="{BC6748FF-AF8C-2A48-ADCD-F0761132A8EA}"/>
              </a:ext>
            </a:extLst>
          </p:cNvPr>
          <p:cNvGrpSpPr/>
          <p:nvPr/>
        </p:nvGrpSpPr>
        <p:grpSpPr>
          <a:xfrm>
            <a:off x="7458321" y="1586238"/>
            <a:ext cx="3584669" cy="2440574"/>
            <a:chOff x="7888633" y="1602354"/>
            <a:chExt cx="3584669" cy="2440574"/>
          </a:xfrm>
        </p:grpSpPr>
        <p:pic>
          <p:nvPicPr>
            <p:cNvPr id="71" name="Picture 70" descr="A picture containing tree, outdoor&#10;&#10;Description automatically generated">
              <a:extLst>
                <a:ext uri="{FF2B5EF4-FFF2-40B4-BE49-F238E27FC236}">
                  <a16:creationId xmlns:a16="http://schemas.microsoft.com/office/drawing/2014/main" id="{D9A08075-D232-DD4A-BEE0-D61026C4DF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7661" y="2017259"/>
              <a:ext cx="1897167" cy="1099856"/>
            </a:xfrm>
            <a:prstGeom prst="rect">
              <a:avLst/>
            </a:prstGeom>
            <a:effectLst>
              <a:outerShdw blurRad="50800" dist="38100" dir="2700000" algn="tl" rotWithShape="0">
                <a:prstClr val="black">
                  <a:alpha val="40000"/>
                </a:prstClr>
              </a:outerShdw>
            </a:effectLst>
          </p:spPr>
        </p:pic>
        <p:grpSp>
          <p:nvGrpSpPr>
            <p:cNvPr id="178" name="Group 177">
              <a:extLst>
                <a:ext uri="{FF2B5EF4-FFF2-40B4-BE49-F238E27FC236}">
                  <a16:creationId xmlns:a16="http://schemas.microsoft.com/office/drawing/2014/main" id="{8A0C5B0F-81C5-A144-8F8F-34E7C45783BF}"/>
                </a:ext>
              </a:extLst>
            </p:cNvPr>
            <p:cNvGrpSpPr/>
            <p:nvPr/>
          </p:nvGrpSpPr>
          <p:grpSpPr>
            <a:xfrm>
              <a:off x="7888633" y="1602354"/>
              <a:ext cx="3584669" cy="2440574"/>
              <a:chOff x="6199874" y="1131300"/>
              <a:chExt cx="3584669" cy="2440574"/>
            </a:xfrm>
          </p:grpSpPr>
          <p:cxnSp>
            <p:nvCxnSpPr>
              <p:cNvPr id="179" name="Straight Connector 178">
                <a:extLst>
                  <a:ext uri="{FF2B5EF4-FFF2-40B4-BE49-F238E27FC236}">
                    <a16:creationId xmlns:a16="http://schemas.microsoft.com/office/drawing/2014/main" id="{592D7DEC-459D-464A-8CD8-5176D0182F88}"/>
                  </a:ext>
                </a:extLst>
              </p:cNvPr>
              <p:cNvCxnSpPr>
                <a:cxnSpLocks/>
              </p:cNvCxnSpPr>
              <p:nvPr/>
            </p:nvCxnSpPr>
            <p:spPr>
              <a:xfrm flipV="1">
                <a:off x="6632764" y="1131300"/>
                <a:ext cx="0" cy="244057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9D24E669-6465-6145-A088-ED4A8CD6EE5F}"/>
                  </a:ext>
                </a:extLst>
              </p:cNvPr>
              <p:cNvGrpSpPr/>
              <p:nvPr/>
            </p:nvGrpSpPr>
            <p:grpSpPr>
              <a:xfrm>
                <a:off x="6199874" y="1154857"/>
                <a:ext cx="3584669" cy="2417017"/>
                <a:chOff x="6199874" y="1154857"/>
                <a:chExt cx="3584669" cy="2417017"/>
              </a:xfrm>
            </p:grpSpPr>
            <p:sp>
              <p:nvSpPr>
                <p:cNvPr id="181" name="Teardrop 180">
                  <a:extLst>
                    <a:ext uri="{FF2B5EF4-FFF2-40B4-BE49-F238E27FC236}">
                      <a16:creationId xmlns:a16="http://schemas.microsoft.com/office/drawing/2014/main" id="{2C8AA7DF-D9A0-8043-823A-85CE6AC7A56B}"/>
                    </a:ext>
                  </a:extLst>
                </p:cNvPr>
                <p:cNvSpPr/>
                <p:nvPr/>
              </p:nvSpPr>
              <p:spPr>
                <a:xfrm rot="18900000">
                  <a:off x="6489889" y="3286124"/>
                  <a:ext cx="285750" cy="285750"/>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2" name="Arrow: Pentagon 84">
                  <a:extLst>
                    <a:ext uri="{FF2B5EF4-FFF2-40B4-BE49-F238E27FC236}">
                      <a16:creationId xmlns:a16="http://schemas.microsoft.com/office/drawing/2014/main" id="{C195A36F-90EC-5E46-A0E1-E883A1FC4182}"/>
                    </a:ext>
                  </a:extLst>
                </p:cNvPr>
                <p:cNvSpPr/>
                <p:nvPr/>
              </p:nvSpPr>
              <p:spPr>
                <a:xfrm>
                  <a:off x="6632762" y="1154857"/>
                  <a:ext cx="3032277" cy="39785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LOREEN WILLENBERG</a:t>
                  </a:r>
                </a:p>
              </p:txBody>
            </p:sp>
            <p:sp>
              <p:nvSpPr>
                <p:cNvPr id="184" name="TextBox 183">
                  <a:extLst>
                    <a:ext uri="{FF2B5EF4-FFF2-40B4-BE49-F238E27FC236}">
                      <a16:creationId xmlns:a16="http://schemas.microsoft.com/office/drawing/2014/main" id="{8F544D9F-EF4B-DB49-A1C1-1DF912BA64DE}"/>
                    </a:ext>
                  </a:extLst>
                </p:cNvPr>
                <p:cNvSpPr txBox="1"/>
                <p:nvPr/>
              </p:nvSpPr>
              <p:spPr>
                <a:xfrm rot="16200000">
                  <a:off x="6027391" y="1846652"/>
                  <a:ext cx="806632" cy="461665"/>
                </a:xfrm>
                <a:prstGeom prst="rect">
                  <a:avLst/>
                </a:prstGeom>
                <a:noFill/>
              </p:spPr>
              <p:txBody>
                <a:bodyPr wrap="none" rtlCol="0">
                  <a:spAutoFit/>
                </a:bodyPr>
                <a:lstStyle/>
                <a:p>
                  <a:pPr algn="ctr"/>
                  <a:r>
                    <a:rPr lang="en-US" sz="2400" b="1" dirty="0"/>
                    <a:t>2020</a:t>
                  </a:r>
                </a:p>
              </p:txBody>
            </p:sp>
            <p:sp>
              <p:nvSpPr>
                <p:cNvPr id="148" name="TextBox 147">
                  <a:extLst>
                    <a:ext uri="{FF2B5EF4-FFF2-40B4-BE49-F238E27FC236}">
                      <a16:creationId xmlns:a16="http://schemas.microsoft.com/office/drawing/2014/main" id="{C0BC411B-4A43-2046-ABE8-0A5832FEA12F}"/>
                    </a:ext>
                  </a:extLst>
                </p:cNvPr>
                <p:cNvSpPr txBox="1"/>
                <p:nvPr/>
              </p:nvSpPr>
              <p:spPr>
                <a:xfrm>
                  <a:off x="8588863" y="1557580"/>
                  <a:ext cx="1195680" cy="1200329"/>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pPr algn="just"/>
                  <a:r>
                    <a:rPr lang="en-US" dirty="0">
                      <a:solidFill>
                        <a:schemeClr val="tx1">
                          <a:lumMod val="65000"/>
                          <a:lumOff val="35000"/>
                        </a:schemeClr>
                      </a:solidFill>
                    </a:rPr>
                    <a:t>SAN </a:t>
                  </a:r>
                </a:p>
                <a:p>
                  <a:pPr algn="just"/>
                  <a:r>
                    <a:rPr lang="en-US" dirty="0">
                      <a:solidFill>
                        <a:schemeClr val="tx1">
                          <a:lumMod val="65000"/>
                          <a:lumOff val="35000"/>
                        </a:schemeClr>
                      </a:solidFill>
                    </a:rPr>
                    <a:t>FRANCISCO</a:t>
                  </a:r>
                </a:p>
                <a:p>
                  <a:pPr algn="just"/>
                  <a:r>
                    <a:rPr lang="en-US" dirty="0">
                      <a:solidFill>
                        <a:schemeClr val="tx1">
                          <a:lumMod val="65000"/>
                          <a:lumOff val="35000"/>
                        </a:schemeClr>
                      </a:solidFill>
                    </a:rPr>
                    <a:t>PATEINT</a:t>
                  </a:r>
                  <a:r>
                    <a:rPr lang="en-US" sz="1050" dirty="0">
                      <a:solidFill>
                        <a:schemeClr val="tx1">
                          <a:lumMod val="65000"/>
                          <a:lumOff val="35000"/>
                        </a:schemeClr>
                      </a:solidFill>
                    </a:rPr>
                    <a:t>. </a:t>
                  </a:r>
                </a:p>
              </p:txBody>
            </p:sp>
          </p:grpSp>
        </p:grpSp>
      </p:grpSp>
    </p:spTree>
    <p:extLst>
      <p:ext uri="{BB962C8B-B14F-4D97-AF65-F5344CB8AC3E}">
        <p14:creationId xmlns:p14="http://schemas.microsoft.com/office/powerpoint/2010/main" val="123067615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ppt_w</p:attrName>
                                        </p:attrNameLst>
                                      </p:cBhvr>
                                      <p:tavLst>
                                        <p:tav tm="0" fmla="#ppt_w*sin(2.5*pi*$)">
                                          <p:val>
                                            <p:fltVal val="0"/>
                                          </p:val>
                                        </p:tav>
                                        <p:tav tm="100000">
                                          <p:val>
                                            <p:fltVal val="1"/>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ppt_w</p:attrName>
                                        </p:attrNameLst>
                                      </p:cBhvr>
                                      <p:tavLst>
                                        <p:tav tm="0" fmla="#ppt_w*sin(2.5*pi*$)">
                                          <p:val>
                                            <p:fltVal val="0"/>
                                          </p:val>
                                        </p:tav>
                                        <p:tav tm="100000">
                                          <p:val>
                                            <p:fltVal val="1"/>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ppt_w</p:attrName>
                                        </p:attrNameLst>
                                      </p:cBhvr>
                                      <p:tavLst>
                                        <p:tav tm="0" fmla="#ppt_w*sin(2.5*pi*$)">
                                          <p:val>
                                            <p:fltVal val="0"/>
                                          </p:val>
                                        </p:tav>
                                        <p:tav tm="100000">
                                          <p:val>
                                            <p:fltVal val="1"/>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ppt_w</p:attrName>
                                        </p:attrNameLst>
                                      </p:cBhvr>
                                      <p:tavLst>
                                        <p:tav tm="0" fmla="#ppt_w*sin(2.5*pi*$)">
                                          <p:val>
                                            <p:fltVal val="0"/>
                                          </p:val>
                                        </p:tav>
                                        <p:tav tm="100000">
                                          <p:val>
                                            <p:fltVal val="1"/>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left)">
                                      <p:cBhvr>
                                        <p:cTn id="4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D7A8-F721-3A46-8626-D5AB7B924628}"/>
              </a:ext>
            </a:extLst>
          </p:cNvPr>
          <p:cNvSpPr>
            <a:spLocks noGrp="1"/>
          </p:cNvSpPr>
          <p:nvPr>
            <p:ph type="title"/>
          </p:nvPr>
        </p:nvSpPr>
        <p:spPr>
          <a:xfrm>
            <a:off x="2212043" y="365125"/>
            <a:ext cx="9141756" cy="1325563"/>
          </a:xfrm>
        </p:spPr>
        <p:txBody>
          <a:bodyPr/>
          <a:lstStyle/>
          <a:p>
            <a:r>
              <a:rPr lang="en-US" b="1" dirty="0">
                <a:latin typeface="Gill Sans MT" panose="020B0502020104020203" pitchFamily="34" charset="77"/>
                <a:cs typeface="Calibri Light" panose="020F0302020204030204" pitchFamily="34" charset="0"/>
              </a:rPr>
              <a:t>Gene Modification: Targets and Strategies</a:t>
            </a:r>
            <a:endParaRPr lang="en-US" b="1" dirty="0">
              <a:latin typeface="Gill Sans MT" panose="020B0502020104020203" pitchFamily="34" charset="77"/>
            </a:endParaRPr>
          </a:p>
        </p:txBody>
      </p:sp>
      <p:sp>
        <p:nvSpPr>
          <p:cNvPr id="5" name="Content Placeholder 4">
            <a:extLst>
              <a:ext uri="{FF2B5EF4-FFF2-40B4-BE49-F238E27FC236}">
                <a16:creationId xmlns:a16="http://schemas.microsoft.com/office/drawing/2014/main" id="{C482E7D0-C0A7-0F4C-80AE-B25648679606}"/>
              </a:ext>
            </a:extLst>
          </p:cNvPr>
          <p:cNvSpPr txBox="1">
            <a:spLocks/>
          </p:cNvSpPr>
          <p:nvPr/>
        </p:nvSpPr>
        <p:spPr>
          <a:xfrm>
            <a:off x="5594204" y="1935317"/>
            <a:ext cx="5402528" cy="3128578"/>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4">
              <a:buSzPts val="2400"/>
            </a:pPr>
            <a:endParaRPr lang="en-AU" dirty="0">
              <a:latin typeface="Calibri Light" panose="020F0302020204030204" pitchFamily="34" charset="0"/>
              <a:cs typeface="Calibri Light" panose="020F0302020204030204" pitchFamily="34" charset="0"/>
              <a:sym typeface="Arial"/>
            </a:endParaRPr>
          </a:p>
          <a:p>
            <a:pPr algn="l">
              <a:buSzPts val="2400"/>
            </a:pPr>
            <a:r>
              <a:rPr lang="en-AU" sz="2400" b="1" dirty="0">
                <a:solidFill>
                  <a:srgbClr val="009895"/>
                </a:solidFill>
                <a:latin typeface="Gill Sans MT" panose="020B0502020104020203" pitchFamily="34" charset="77"/>
                <a:ea typeface="Arial"/>
                <a:cs typeface="Calibri Light" panose="020F0302020204030204" pitchFamily="34" charset="0"/>
                <a:sym typeface="Arial"/>
              </a:rPr>
              <a:t>Attack: </a:t>
            </a:r>
            <a:r>
              <a:rPr lang="en-AU" sz="2400" dirty="0">
                <a:solidFill>
                  <a:schemeClr val="tx1"/>
                </a:solidFill>
                <a:latin typeface="Gill Sans MT" panose="020B0502020104020203" pitchFamily="34" charset="77"/>
                <a:ea typeface="Arial"/>
                <a:cs typeface="Calibri Light" panose="020F0302020204030204" pitchFamily="34" charset="0"/>
                <a:sym typeface="Arial"/>
              </a:rPr>
              <a:t>enhance anti-HIV immune responses</a:t>
            </a:r>
          </a:p>
          <a:p>
            <a:pPr algn="l">
              <a:buSzPts val="2400"/>
            </a:pPr>
            <a:endParaRPr lang="en-AU" sz="2400" b="1" dirty="0">
              <a:solidFill>
                <a:schemeClr val="tx1"/>
              </a:solidFill>
              <a:latin typeface="Gill Sans MT" panose="020B0502020104020203" pitchFamily="34" charset="77"/>
              <a:ea typeface="Arial"/>
              <a:cs typeface="Calibri Light" panose="020F0302020204030204" pitchFamily="34" charset="0"/>
              <a:sym typeface="Arial"/>
            </a:endParaRPr>
          </a:p>
          <a:p>
            <a:pPr algn="l">
              <a:buSzPts val="2400"/>
            </a:pPr>
            <a:r>
              <a:rPr lang="en-AU" sz="2400" b="1" dirty="0">
                <a:solidFill>
                  <a:srgbClr val="009895"/>
                </a:solidFill>
                <a:latin typeface="Gill Sans MT" panose="020B0502020104020203" pitchFamily="34" charset="77"/>
                <a:ea typeface="Arial"/>
                <a:cs typeface="Calibri Light" panose="020F0302020204030204" pitchFamily="34" charset="0"/>
                <a:sym typeface="Arial"/>
              </a:rPr>
              <a:t>Protect:</a:t>
            </a:r>
            <a:r>
              <a:rPr lang="en-AU" sz="2400" b="1" dirty="0">
                <a:solidFill>
                  <a:srgbClr val="6FC000"/>
                </a:solidFill>
                <a:latin typeface="Gill Sans MT" panose="020B0502020104020203" pitchFamily="34" charset="77"/>
                <a:ea typeface="Arial"/>
                <a:cs typeface="Calibri Light" panose="020F0302020204030204" pitchFamily="34" charset="0"/>
                <a:sym typeface="Arial"/>
              </a:rPr>
              <a:t> </a:t>
            </a:r>
            <a:r>
              <a:rPr lang="en-AU" sz="2400" dirty="0">
                <a:solidFill>
                  <a:schemeClr val="tx1"/>
                </a:solidFill>
                <a:latin typeface="Gill Sans MT" panose="020B0502020104020203" pitchFamily="34" charset="77"/>
                <a:ea typeface="Arial"/>
                <a:cs typeface="Calibri Light" panose="020F0302020204030204" pitchFamily="34" charset="0"/>
                <a:sym typeface="Arial"/>
              </a:rPr>
              <a:t>engineer uninfected cells to be resistant to HIV</a:t>
            </a:r>
            <a:endParaRPr lang="en-AU" sz="2400" dirty="0">
              <a:solidFill>
                <a:schemeClr val="tx1"/>
              </a:solidFill>
              <a:latin typeface="Gill Sans MT" panose="020B0502020104020203" pitchFamily="34" charset="77"/>
              <a:ea typeface="Arial"/>
              <a:cs typeface="Calibri Light" panose="020F0302020204030204" pitchFamily="34" charset="0"/>
            </a:endParaRPr>
          </a:p>
          <a:p>
            <a:pPr algn="l">
              <a:buSzPts val="2400"/>
            </a:pPr>
            <a:r>
              <a:rPr lang="en-AU" sz="2400" dirty="0">
                <a:solidFill>
                  <a:schemeClr val="tx1"/>
                </a:solidFill>
                <a:latin typeface="Gill Sans MT" panose="020B0502020104020203" pitchFamily="34" charset="77"/>
                <a:ea typeface="Arial"/>
                <a:cs typeface="Calibri Light" panose="020F0302020204030204" pitchFamily="34" charset="0"/>
                <a:sym typeface="Arial"/>
              </a:rPr>
              <a:t>		</a:t>
            </a:r>
            <a:endParaRPr lang="en-AU" sz="2400" dirty="0">
              <a:solidFill>
                <a:schemeClr val="tx1"/>
              </a:solidFill>
              <a:latin typeface="Gill Sans MT" panose="020B0502020104020203" pitchFamily="34" charset="77"/>
              <a:cs typeface="Calibri Light" panose="020F0302020204030204" pitchFamily="34" charset="0"/>
            </a:endParaRPr>
          </a:p>
          <a:p>
            <a:pPr marL="0" lvl="4">
              <a:buSzPts val="2400"/>
            </a:pPr>
            <a:r>
              <a:rPr lang="en-AU" sz="2400" b="1" dirty="0">
                <a:solidFill>
                  <a:srgbClr val="009895"/>
                </a:solidFill>
                <a:latin typeface="Gill Sans MT" panose="020B0502020104020203" pitchFamily="34" charset="77"/>
                <a:ea typeface="Arial"/>
                <a:cs typeface="Calibri Light" panose="020F0302020204030204" pitchFamily="34" charset="0"/>
                <a:sym typeface="Arial"/>
              </a:rPr>
              <a:t>Purge: </a:t>
            </a:r>
            <a:r>
              <a:rPr lang="en-AU" sz="2400" dirty="0">
                <a:latin typeface="Gill Sans MT" panose="020B0502020104020203" pitchFamily="34" charset="77"/>
                <a:ea typeface="Arial"/>
                <a:cs typeface="Calibri Light" panose="020F0302020204030204" pitchFamily="34" charset="0"/>
                <a:sym typeface="Arial"/>
              </a:rPr>
              <a:t>directly eliminate the virus itself</a:t>
            </a:r>
            <a:endParaRPr lang="en-AU" sz="2400" dirty="0">
              <a:latin typeface="Gill Sans MT" panose="020B0502020104020203" pitchFamily="34" charset="77"/>
              <a:cs typeface="Calibri Light" panose="020F0302020204030204" pitchFamily="34" charset="0"/>
            </a:endParaRPr>
          </a:p>
          <a:p>
            <a:pPr marL="0" lvl="4">
              <a:buSzPts val="2400"/>
            </a:pPr>
            <a:endParaRPr lang="en-AU" dirty="0">
              <a:latin typeface="Gill Sans MT" panose="020B0502020104020203" pitchFamily="34" charset="77"/>
            </a:endParaRPr>
          </a:p>
          <a:p>
            <a:pPr marL="0" lvl="4">
              <a:buSzPts val="2400"/>
            </a:pPr>
            <a:endParaRPr lang="en-AU" sz="2400" dirty="0">
              <a:latin typeface="Gill Sans MT" panose="020B0502020104020203" pitchFamily="34" charset="77"/>
              <a:ea typeface="Arial"/>
              <a:cs typeface="Arial"/>
              <a:sym typeface="Arial"/>
            </a:endParaRPr>
          </a:p>
          <a:p>
            <a:pPr>
              <a:buSzPts val="2400"/>
            </a:pPr>
            <a:endParaRPr lang="en-AU" sz="2400" dirty="0"/>
          </a:p>
          <a:p>
            <a:endParaRPr lang="en-CH" dirty="0"/>
          </a:p>
        </p:txBody>
      </p:sp>
      <p:grpSp>
        <p:nvGrpSpPr>
          <p:cNvPr id="6" name="Group 5">
            <a:extLst>
              <a:ext uri="{FF2B5EF4-FFF2-40B4-BE49-F238E27FC236}">
                <a16:creationId xmlns:a16="http://schemas.microsoft.com/office/drawing/2014/main" id="{B6F7491B-1E18-6C4C-A262-9770CF84766F}"/>
              </a:ext>
            </a:extLst>
          </p:cNvPr>
          <p:cNvGrpSpPr/>
          <p:nvPr/>
        </p:nvGrpSpPr>
        <p:grpSpPr>
          <a:xfrm>
            <a:off x="2212043" y="1836271"/>
            <a:ext cx="2962415" cy="2771448"/>
            <a:chOff x="3156232" y="2194223"/>
            <a:chExt cx="787164" cy="787164"/>
          </a:xfrm>
        </p:grpSpPr>
        <p:pic>
          <p:nvPicPr>
            <p:cNvPr id="7" name="Picture 6" descr="A picture containing plate&#10;&#10;Description automatically generated">
              <a:extLst>
                <a:ext uri="{FF2B5EF4-FFF2-40B4-BE49-F238E27FC236}">
                  <a16:creationId xmlns:a16="http://schemas.microsoft.com/office/drawing/2014/main" id="{3CDA9602-5923-DC44-99F0-6D9623389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6232" y="2194223"/>
              <a:ext cx="787164" cy="78716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FC3F181-07D1-D741-8983-9E793CCEC4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739580">
              <a:off x="3350161" y="2324269"/>
              <a:ext cx="241300" cy="1905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B6B246-A82D-2F43-80CC-849E15A97F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3505090" y="2649125"/>
              <a:ext cx="241300" cy="190500"/>
            </a:xfrm>
            <a:prstGeom prst="rect">
              <a:avLst/>
            </a:prstGeom>
          </p:spPr>
        </p:pic>
      </p:grpSp>
      <p:sp>
        <p:nvSpPr>
          <p:cNvPr id="10" name="TextBox 9">
            <a:extLst>
              <a:ext uri="{FF2B5EF4-FFF2-40B4-BE49-F238E27FC236}">
                <a16:creationId xmlns:a16="http://schemas.microsoft.com/office/drawing/2014/main" id="{5F1C58FD-A899-3D4D-9D68-4A4A4E29DA46}"/>
              </a:ext>
            </a:extLst>
          </p:cNvPr>
          <p:cNvSpPr txBox="1"/>
          <p:nvPr/>
        </p:nvSpPr>
        <p:spPr>
          <a:xfrm>
            <a:off x="1798893" y="5063895"/>
            <a:ext cx="9197839" cy="830997"/>
          </a:xfrm>
          <a:prstGeom prst="rect">
            <a:avLst/>
          </a:prstGeom>
          <a:noFill/>
        </p:spPr>
        <p:txBody>
          <a:bodyPr wrap="none" rtlCol="0">
            <a:spAutoFit/>
          </a:bodyPr>
          <a:lstStyle/>
          <a:p>
            <a:pPr>
              <a:buClr>
                <a:srgbClr val="000000"/>
              </a:buClr>
              <a:defRPr/>
            </a:pPr>
            <a:r>
              <a:rPr lang="en-AU" sz="2400" dirty="0">
                <a:latin typeface="Gill Sans MT" panose="020B0502020104020203" pitchFamily="34" charset="77"/>
                <a:ea typeface="Arial"/>
                <a:cs typeface="Calibri Light" panose="020F0302020204030204" pitchFamily="34" charset="0"/>
                <a:sym typeface="Arial"/>
              </a:rPr>
              <a:t>Delivery of gene therapy a major challenge:</a:t>
            </a:r>
          </a:p>
          <a:p>
            <a:pPr marL="285750" indent="-285750">
              <a:buClr>
                <a:srgbClr val="000000"/>
              </a:buClr>
              <a:buFont typeface="Wingdings" panose="05000000000000000000" pitchFamily="2" charset="2"/>
              <a:buChar char="Ø"/>
              <a:defRPr/>
            </a:pPr>
            <a:r>
              <a:rPr lang="en-AU" sz="2000" b="1" i="1" dirty="0">
                <a:solidFill>
                  <a:srgbClr val="009895"/>
                </a:solidFill>
                <a:latin typeface="Gill Sans MT" panose="020B0502020104020203" pitchFamily="34" charset="77"/>
                <a:ea typeface="Arial"/>
                <a:cs typeface="Calibri Light" panose="020F0302020204030204" pitchFamily="34" charset="0"/>
                <a:sym typeface="Arial"/>
              </a:rPr>
              <a:t>ex vivo </a:t>
            </a:r>
            <a:r>
              <a:rPr lang="en-AU" sz="2000" dirty="0">
                <a:latin typeface="Gill Sans MT" panose="020B0502020104020203" pitchFamily="34" charset="77"/>
                <a:ea typeface="Arial"/>
                <a:cs typeface="Calibri Light" panose="020F0302020204030204" pitchFamily="34" charset="0"/>
                <a:sym typeface="Arial"/>
              </a:rPr>
              <a:t>(gene editing of cells outside the body) or </a:t>
            </a:r>
            <a:r>
              <a:rPr lang="en-AU" sz="2000" b="1" i="1" dirty="0">
                <a:solidFill>
                  <a:srgbClr val="009895"/>
                </a:solidFill>
                <a:latin typeface="Gill Sans MT" panose="020B0502020104020203" pitchFamily="34" charset="77"/>
                <a:ea typeface="Arial"/>
                <a:cs typeface="Calibri Light" panose="020F0302020204030204" pitchFamily="34" charset="0"/>
                <a:sym typeface="Arial"/>
              </a:rPr>
              <a:t>in vivo </a:t>
            </a:r>
            <a:r>
              <a:rPr lang="en-AU" sz="2000" dirty="0">
                <a:latin typeface="Gill Sans MT" panose="020B0502020104020203" pitchFamily="34" charset="77"/>
                <a:ea typeface="Arial"/>
                <a:cs typeface="Calibri Light" panose="020F0302020204030204" pitchFamily="34" charset="0"/>
                <a:sym typeface="Arial"/>
              </a:rPr>
              <a:t>(gene editing in the body</a:t>
            </a:r>
            <a:r>
              <a:rPr lang="en-AU" sz="2400" dirty="0">
                <a:latin typeface="Gill Sans MT" panose="020B0502020104020203" pitchFamily="34" charset="77"/>
                <a:ea typeface="Arial"/>
                <a:cs typeface="Calibri Light" panose="020F0302020204030204" pitchFamily="34" charset="0"/>
                <a:sym typeface="Arial"/>
              </a:rPr>
              <a:t>)</a:t>
            </a:r>
            <a:endParaRPr lang="en-US" sz="2400" dirty="0">
              <a:latin typeface="Gill Sans MT" panose="020B0502020104020203" pitchFamily="34" charset="77"/>
              <a:ea typeface="Arial"/>
              <a:cs typeface="Calibri Light" panose="020F0302020204030204" pitchFamily="34" charset="0"/>
              <a:sym typeface="Arial"/>
            </a:endParaRPr>
          </a:p>
        </p:txBody>
      </p:sp>
      <p:sp>
        <p:nvSpPr>
          <p:cNvPr id="11" name="TextBox 10">
            <a:extLst>
              <a:ext uri="{FF2B5EF4-FFF2-40B4-BE49-F238E27FC236}">
                <a16:creationId xmlns:a16="http://schemas.microsoft.com/office/drawing/2014/main" id="{EA58D622-9659-4F4C-B6EA-47681B4AB584}"/>
              </a:ext>
            </a:extLst>
          </p:cNvPr>
          <p:cNvSpPr txBox="1"/>
          <p:nvPr/>
        </p:nvSpPr>
        <p:spPr>
          <a:xfrm>
            <a:off x="7903011" y="6334780"/>
            <a:ext cx="3433156" cy="523220"/>
          </a:xfrm>
          <a:prstGeom prst="rect">
            <a:avLst/>
          </a:prstGeom>
          <a:noFill/>
        </p:spPr>
        <p:txBody>
          <a:bodyPr wrap="square" rtlCol="0">
            <a:spAutoFit/>
          </a:bodyPr>
          <a:lstStyle/>
          <a:p>
            <a:pPr algn="r"/>
            <a:r>
              <a:rPr lang="en-US" sz="1400" b="1" dirty="0">
                <a:solidFill>
                  <a:schemeClr val="bg1">
                    <a:lumMod val="65000"/>
                  </a:schemeClr>
                </a:solidFill>
                <a:latin typeface="Gill Sans MT" panose="020B0502020104020203" pitchFamily="34" charset="77"/>
                <a:cs typeface="Calibri Light" panose="020F0302020204030204" pitchFamily="34" charset="0"/>
              </a:rPr>
              <a:t>Lewin, CROI 2020</a:t>
            </a:r>
          </a:p>
          <a:p>
            <a:pPr algn="r"/>
            <a:r>
              <a:rPr lang="en-US" sz="1400" b="1" dirty="0">
                <a:solidFill>
                  <a:schemeClr val="bg1">
                    <a:lumMod val="65000"/>
                  </a:schemeClr>
                </a:solidFill>
                <a:latin typeface="Gill Sans MT" panose="020B0502020104020203" pitchFamily="34" charset="77"/>
                <a:cs typeface="Calibri Light" panose="020F0302020204030204" pitchFamily="34" charset="0"/>
              </a:rPr>
              <a:t>Slide Courtesy of Paula Cannon</a:t>
            </a:r>
          </a:p>
        </p:txBody>
      </p:sp>
      <p:pic>
        <p:nvPicPr>
          <p:cNvPr id="12" name="Picture 11">
            <a:extLst>
              <a:ext uri="{FF2B5EF4-FFF2-40B4-BE49-F238E27FC236}">
                <a16:creationId xmlns:a16="http://schemas.microsoft.com/office/drawing/2014/main" id="{8C15DE7C-D4E0-454E-8384-CACD2A4FE2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378" y="88963"/>
            <a:ext cx="1732676" cy="1732676"/>
          </a:xfrm>
          <a:prstGeom prst="rect">
            <a:avLst/>
          </a:prstGeom>
        </p:spPr>
      </p:pic>
      <p:pic>
        <p:nvPicPr>
          <p:cNvPr id="3" name="Picture 2">
            <a:extLst>
              <a:ext uri="{FF2B5EF4-FFF2-40B4-BE49-F238E27FC236}">
                <a16:creationId xmlns:a16="http://schemas.microsoft.com/office/drawing/2014/main" id="{BCECF8E0-6F31-48A9-8007-5194A51DE52D}"/>
              </a:ext>
            </a:extLst>
          </p:cNvPr>
          <p:cNvPicPr>
            <a:picLocks noChangeAspect="1"/>
          </p:cNvPicPr>
          <p:nvPr/>
        </p:nvPicPr>
        <p:blipFill>
          <a:blip r:embed="rId6"/>
          <a:stretch>
            <a:fillRect/>
          </a:stretch>
        </p:blipFill>
        <p:spPr>
          <a:xfrm>
            <a:off x="208771" y="3711400"/>
            <a:ext cx="1786283" cy="1767993"/>
          </a:xfrm>
          <a:prstGeom prst="rect">
            <a:avLst/>
          </a:prstGeom>
        </p:spPr>
      </p:pic>
    </p:spTree>
    <p:extLst>
      <p:ext uri="{BB962C8B-B14F-4D97-AF65-F5344CB8AC3E}">
        <p14:creationId xmlns:p14="http://schemas.microsoft.com/office/powerpoint/2010/main" val="99949770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D880-9A51-1B4A-BC20-D80BB042039D}"/>
              </a:ext>
            </a:extLst>
          </p:cNvPr>
          <p:cNvSpPr>
            <a:spLocks noGrp="1"/>
          </p:cNvSpPr>
          <p:nvPr>
            <p:ph type="title"/>
          </p:nvPr>
        </p:nvSpPr>
        <p:spPr>
          <a:xfrm>
            <a:off x="2307774" y="218342"/>
            <a:ext cx="9046025" cy="1325563"/>
          </a:xfrm>
        </p:spPr>
        <p:txBody>
          <a:bodyPr/>
          <a:lstStyle/>
          <a:p>
            <a:r>
              <a:rPr lang="en-US" b="1" dirty="0">
                <a:latin typeface="Gill Sans MT" panose="020B0502020104020203" pitchFamily="34" charset="77"/>
                <a:cs typeface="Calibri Light" panose="020F0302020204030204" pitchFamily="34" charset="0"/>
              </a:rPr>
              <a:t>Somatic versus Germline Modification</a:t>
            </a:r>
            <a:endParaRPr lang="en-US" b="1" dirty="0">
              <a:latin typeface="Gill Sans MT" panose="020B0502020104020203" pitchFamily="34" charset="77"/>
            </a:endParaRPr>
          </a:p>
        </p:txBody>
      </p:sp>
      <p:grpSp>
        <p:nvGrpSpPr>
          <p:cNvPr id="5" name="Group 4">
            <a:extLst>
              <a:ext uri="{FF2B5EF4-FFF2-40B4-BE49-F238E27FC236}">
                <a16:creationId xmlns:a16="http://schemas.microsoft.com/office/drawing/2014/main" id="{C7E77E05-809E-C74A-9D89-E86FBE177C22}"/>
              </a:ext>
            </a:extLst>
          </p:cNvPr>
          <p:cNvGrpSpPr/>
          <p:nvPr/>
        </p:nvGrpSpPr>
        <p:grpSpPr>
          <a:xfrm>
            <a:off x="2027909" y="11007578"/>
            <a:ext cx="8553729" cy="4052903"/>
            <a:chOff x="1654632" y="1994207"/>
            <a:chExt cx="8553729" cy="4052903"/>
          </a:xfrm>
        </p:grpSpPr>
        <p:sp>
          <p:nvSpPr>
            <p:cNvPr id="6" name="Text Box 2">
              <a:extLst>
                <a:ext uri="{FF2B5EF4-FFF2-40B4-BE49-F238E27FC236}">
                  <a16:creationId xmlns:a16="http://schemas.microsoft.com/office/drawing/2014/main" id="{2E285DAD-711E-3B40-994C-BD6DCDF021DC}"/>
                </a:ext>
              </a:extLst>
            </p:cNvPr>
            <p:cNvSpPr txBox="1">
              <a:spLocks noChangeArrowheads="1"/>
            </p:cNvSpPr>
            <p:nvPr/>
          </p:nvSpPr>
          <p:spPr bwMode="auto">
            <a:xfrm>
              <a:off x="6288579" y="1994207"/>
              <a:ext cx="3919782" cy="3903540"/>
            </a:xfrm>
            <a:prstGeom prst="rect">
              <a:avLst/>
            </a:prstGeom>
            <a:solidFill>
              <a:srgbClr val="FFB7B7"/>
            </a:solidFill>
            <a:ln w="9525">
              <a:noFill/>
              <a:miter lim="800000"/>
              <a:headEnd/>
              <a:tailEnd/>
            </a:ln>
          </p:spPr>
          <p:txBody>
            <a:bodyPr rot="0" vert="horz" wrap="square" lIns="68580" tIns="34291" rIns="68580" bIns="34291" anchor="t" anchorCtr="0">
              <a:noAutofit/>
            </a:bodyPr>
            <a:lstStyle/>
            <a:p>
              <a:pPr algn="ctr"/>
              <a:r>
                <a:rPr lang="en-US" sz="3000" b="1" cap="small" dirty="0">
                  <a:latin typeface="Gill Sans MT" panose="020B0502020104020203" pitchFamily="34" charset="77"/>
                  <a:ea typeface="Calibri" panose="020F0502020204030204" pitchFamily="34" charset="0"/>
                  <a:cs typeface="Calibri Light" panose="020F0302020204030204" pitchFamily="34" charset="0"/>
                </a:rPr>
                <a:t>Germline</a:t>
              </a:r>
              <a:endParaRPr lang="en-US" sz="30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7" name="Text Box 2">
              <a:extLst>
                <a:ext uri="{FF2B5EF4-FFF2-40B4-BE49-F238E27FC236}">
                  <a16:creationId xmlns:a16="http://schemas.microsoft.com/office/drawing/2014/main" id="{6BE1CC3F-B331-AB49-B052-A18A0958205F}"/>
                </a:ext>
              </a:extLst>
            </p:cNvPr>
            <p:cNvSpPr txBox="1">
              <a:spLocks noChangeArrowheads="1"/>
            </p:cNvSpPr>
            <p:nvPr/>
          </p:nvSpPr>
          <p:spPr bwMode="auto">
            <a:xfrm>
              <a:off x="2307775" y="1994207"/>
              <a:ext cx="3987264" cy="3884903"/>
            </a:xfrm>
            <a:prstGeom prst="rect">
              <a:avLst/>
            </a:prstGeom>
            <a:solidFill>
              <a:srgbClr val="FFFF00">
                <a:alpha val="83000"/>
              </a:srgbClr>
            </a:solidFill>
            <a:ln w="9525">
              <a:noFill/>
              <a:miter lim="800000"/>
              <a:headEnd/>
              <a:tailEnd/>
            </a:ln>
          </p:spPr>
          <p:txBody>
            <a:bodyPr rot="0" vert="horz" wrap="square" lIns="68580" tIns="34291" rIns="68580" bIns="34291" anchor="t" anchorCtr="0">
              <a:noAutofit/>
            </a:bodyPr>
            <a:lstStyle/>
            <a:p>
              <a:pPr algn="ctr"/>
              <a:r>
                <a:rPr lang="en-US" sz="3000" b="1" cap="small" dirty="0">
                  <a:latin typeface="Gill Sans MT" panose="020B0502020104020203" pitchFamily="34" charset="77"/>
                  <a:ea typeface="Calibri" panose="020F0502020204030204" pitchFamily="34" charset="0"/>
                  <a:cs typeface="Calibri Light" panose="020F0302020204030204" pitchFamily="34" charset="0"/>
                </a:rPr>
                <a:t>Somatic</a:t>
              </a:r>
              <a:endParaRPr lang="en-US" sz="30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8" name="Text Box 2">
              <a:extLst>
                <a:ext uri="{FF2B5EF4-FFF2-40B4-BE49-F238E27FC236}">
                  <a16:creationId xmlns:a16="http://schemas.microsoft.com/office/drawing/2014/main" id="{3D4136A6-25E8-7341-B305-2A51A02D53D6}"/>
                </a:ext>
              </a:extLst>
            </p:cNvPr>
            <p:cNvSpPr txBox="1">
              <a:spLocks noChangeArrowheads="1"/>
            </p:cNvSpPr>
            <p:nvPr/>
          </p:nvSpPr>
          <p:spPr bwMode="auto">
            <a:xfrm rot="16200000">
              <a:off x="5092724" y="834180"/>
              <a:ext cx="1800192" cy="8344733"/>
            </a:xfrm>
            <a:prstGeom prst="rect">
              <a:avLst/>
            </a:prstGeom>
            <a:solidFill>
              <a:srgbClr val="FF5050">
                <a:alpha val="50000"/>
              </a:srgbClr>
            </a:solidFill>
            <a:ln w="9525">
              <a:noFill/>
              <a:miter lim="800000"/>
              <a:headEnd/>
              <a:tailEnd/>
            </a:ln>
          </p:spPr>
          <p:txBody>
            <a:bodyPr rot="0" vert="horz" wrap="square" lIns="68580" tIns="34291" rIns="68580" bIns="34291" anchor="t" anchorCtr="0">
              <a:noAutofit/>
            </a:bodyPr>
            <a:lstStyle/>
            <a:p>
              <a:pPr algn="ctr"/>
              <a:r>
                <a:rPr lang="en-US" b="1" cap="small" dirty="0">
                  <a:latin typeface="Gill Sans MT" panose="020B0502020104020203" pitchFamily="34" charset="77"/>
                  <a:ea typeface="Calibri" panose="020F0502020204030204" pitchFamily="34" charset="0"/>
                  <a:cs typeface="Calibri Light" panose="020F0302020204030204" pitchFamily="34" charset="0"/>
                </a:rPr>
                <a:t>Enhancement</a:t>
              </a:r>
              <a:endParaRPr lang="en-US"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9" name="Text Box 2">
              <a:extLst>
                <a:ext uri="{FF2B5EF4-FFF2-40B4-BE49-F238E27FC236}">
                  <a16:creationId xmlns:a16="http://schemas.microsoft.com/office/drawing/2014/main" id="{AEF494EB-8631-B04A-8C78-61D7B2D25572}"/>
                </a:ext>
              </a:extLst>
            </p:cNvPr>
            <p:cNvSpPr txBox="1">
              <a:spLocks noChangeArrowheads="1"/>
            </p:cNvSpPr>
            <p:nvPr/>
          </p:nvSpPr>
          <p:spPr bwMode="auto">
            <a:xfrm rot="16200000">
              <a:off x="5203653" y="-841932"/>
              <a:ext cx="1589075" cy="8355471"/>
            </a:xfrm>
            <a:prstGeom prst="rect">
              <a:avLst/>
            </a:prstGeom>
            <a:solidFill>
              <a:srgbClr val="00B0F0">
                <a:alpha val="56000"/>
              </a:srgbClr>
            </a:solidFill>
            <a:ln w="9525">
              <a:noFill/>
              <a:miter lim="800000"/>
              <a:headEnd/>
              <a:tailEnd/>
            </a:ln>
            <a:effectLst/>
          </p:spPr>
          <p:txBody>
            <a:bodyPr rot="0" vert="horz" wrap="square" lIns="68580" tIns="34291" rIns="68580" bIns="34291" anchor="t" anchorCtr="0">
              <a:noAutofit/>
            </a:bodyPr>
            <a:lstStyle/>
            <a:p>
              <a:pPr algn="ctr"/>
              <a:r>
                <a:rPr lang="en-US" sz="2400" b="1" cap="small" dirty="0">
                  <a:latin typeface="Gill Sans MT" panose="020B0502020104020203" pitchFamily="34" charset="77"/>
                  <a:ea typeface="Calibri" panose="020F0502020204030204" pitchFamily="34" charset="0"/>
                  <a:cs typeface="Calibri Light" panose="020F0302020204030204" pitchFamily="34" charset="0"/>
                </a:rPr>
                <a:t>Therapy</a:t>
              </a:r>
              <a:endParaRPr lang="en-US" sz="24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EC3AA8C8-DF74-DD4A-B49D-BB801569E26D}"/>
                </a:ext>
              </a:extLst>
            </p:cNvPr>
            <p:cNvSpPr txBox="1"/>
            <p:nvPr/>
          </p:nvSpPr>
          <p:spPr>
            <a:xfrm>
              <a:off x="6358708" y="2529266"/>
              <a:ext cx="3833435" cy="1547475"/>
            </a:xfrm>
            <a:prstGeom prst="rect">
              <a:avLst/>
            </a:prstGeom>
            <a:solidFill>
              <a:srgbClr val="9900CC">
                <a:alpha val="40000"/>
              </a:srgbClr>
            </a:solidFill>
          </p:spPr>
          <p:txBody>
            <a:bodyPr wrap="square" rtlCol="0">
              <a:spAutoFit/>
            </a:bodyPr>
            <a:lstStyle/>
            <a:p>
              <a:endParaRPr lang="en-US" sz="1351" dirty="0"/>
            </a:p>
            <a:p>
              <a:endParaRPr lang="en-US" sz="1351" dirty="0"/>
            </a:p>
            <a:p>
              <a:endParaRPr lang="en-US" sz="1351" dirty="0"/>
            </a:p>
            <a:p>
              <a:endParaRPr lang="en-US" sz="1351" dirty="0"/>
            </a:p>
            <a:p>
              <a:endParaRPr lang="en-US" sz="1351" dirty="0"/>
            </a:p>
            <a:p>
              <a:endParaRPr lang="en-US" sz="1351" dirty="0"/>
            </a:p>
            <a:p>
              <a:endParaRPr lang="en-US" sz="1351" dirty="0"/>
            </a:p>
          </p:txBody>
        </p:sp>
        <p:grpSp>
          <p:nvGrpSpPr>
            <p:cNvPr id="11" name="Group 10">
              <a:extLst>
                <a:ext uri="{FF2B5EF4-FFF2-40B4-BE49-F238E27FC236}">
                  <a16:creationId xmlns:a16="http://schemas.microsoft.com/office/drawing/2014/main" id="{10A6EFC9-5464-304D-9B8A-3A9D60313974}"/>
                </a:ext>
              </a:extLst>
            </p:cNvPr>
            <p:cNvGrpSpPr/>
            <p:nvPr/>
          </p:nvGrpSpPr>
          <p:grpSpPr>
            <a:xfrm>
              <a:off x="2524210" y="2730114"/>
              <a:ext cx="3365787" cy="1091321"/>
              <a:chOff x="1333612" y="1992655"/>
              <a:chExt cx="4487716" cy="1455095"/>
            </a:xfrm>
          </p:grpSpPr>
          <p:sp>
            <p:nvSpPr>
              <p:cNvPr id="12" name="Text Box 2">
                <a:extLst>
                  <a:ext uri="{FF2B5EF4-FFF2-40B4-BE49-F238E27FC236}">
                    <a16:creationId xmlns:a16="http://schemas.microsoft.com/office/drawing/2014/main" id="{8D8F9247-FD96-034C-8A5B-FC44F49BF170}"/>
                  </a:ext>
                </a:extLst>
              </p:cNvPr>
              <p:cNvSpPr txBox="1">
                <a:spLocks noChangeArrowheads="1"/>
              </p:cNvSpPr>
              <p:nvPr/>
            </p:nvSpPr>
            <p:spPr bwMode="auto">
              <a:xfrm>
                <a:off x="1333612" y="2174449"/>
                <a:ext cx="3204628"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medicine</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&amp; research </a:t>
                </a:r>
              </a:p>
            </p:txBody>
          </p:sp>
          <p:pic>
            <p:nvPicPr>
              <p:cNvPr id="13" name="Picture 12">
                <a:extLst>
                  <a:ext uri="{FF2B5EF4-FFF2-40B4-BE49-F238E27FC236}">
                    <a16:creationId xmlns:a16="http://schemas.microsoft.com/office/drawing/2014/main" id="{F779A307-7E40-8E43-8EAD-B7238DDA086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25873" r="25090"/>
              <a:stretch/>
            </p:blipFill>
            <p:spPr>
              <a:xfrm>
                <a:off x="4366233" y="1992655"/>
                <a:ext cx="1455095" cy="1455095"/>
              </a:xfrm>
              <a:prstGeom prst="rect">
                <a:avLst/>
              </a:prstGeom>
            </p:spPr>
          </p:pic>
        </p:grpSp>
        <p:grpSp>
          <p:nvGrpSpPr>
            <p:cNvPr id="14" name="Group 13">
              <a:extLst>
                <a:ext uri="{FF2B5EF4-FFF2-40B4-BE49-F238E27FC236}">
                  <a16:creationId xmlns:a16="http://schemas.microsoft.com/office/drawing/2014/main" id="{88090207-2E87-0A40-BEC4-581D64356429}"/>
                </a:ext>
              </a:extLst>
            </p:cNvPr>
            <p:cNvGrpSpPr/>
            <p:nvPr/>
          </p:nvGrpSpPr>
          <p:grpSpPr>
            <a:xfrm>
              <a:off x="6791096" y="2730115"/>
              <a:ext cx="3253886" cy="1091321"/>
              <a:chOff x="6961348" y="1993320"/>
              <a:chExt cx="4338514" cy="1455094"/>
            </a:xfrm>
          </p:grpSpPr>
          <p:sp>
            <p:nvSpPr>
              <p:cNvPr id="15" name="Text Box 2">
                <a:extLst>
                  <a:ext uri="{FF2B5EF4-FFF2-40B4-BE49-F238E27FC236}">
                    <a16:creationId xmlns:a16="http://schemas.microsoft.com/office/drawing/2014/main" id="{68661327-34BE-4246-993C-E4FECF9EA63E}"/>
                  </a:ext>
                </a:extLst>
              </p:cNvPr>
              <p:cNvSpPr txBox="1">
                <a:spLocks noChangeArrowheads="1"/>
              </p:cNvSpPr>
              <p:nvPr/>
            </p:nvSpPr>
            <p:spPr bwMode="auto">
              <a:xfrm>
                <a:off x="8581453" y="2218563"/>
                <a:ext cx="2718409"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He </a:t>
                </a:r>
                <a:r>
                  <a:rPr lang="en-US" sz="2400" b="1" dirty="0" err="1">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Jiankui’s</a:t>
                </a: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 experiments</a:t>
                </a:r>
              </a:p>
            </p:txBody>
          </p:sp>
          <p:pic>
            <p:nvPicPr>
              <p:cNvPr id="16" name="Picture 15">
                <a:extLst>
                  <a:ext uri="{FF2B5EF4-FFF2-40B4-BE49-F238E27FC236}">
                    <a16:creationId xmlns:a16="http://schemas.microsoft.com/office/drawing/2014/main" id="{2AA8D4DE-B851-AB42-BBDD-6FC3B02D2EBF}"/>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61348" y="1993320"/>
                <a:ext cx="1455094" cy="1455094"/>
              </a:xfrm>
              <a:prstGeom prst="rect">
                <a:avLst/>
              </a:prstGeom>
            </p:spPr>
          </p:pic>
        </p:grpSp>
        <p:grpSp>
          <p:nvGrpSpPr>
            <p:cNvPr id="17" name="Group 16">
              <a:extLst>
                <a:ext uri="{FF2B5EF4-FFF2-40B4-BE49-F238E27FC236}">
                  <a16:creationId xmlns:a16="http://schemas.microsoft.com/office/drawing/2014/main" id="{FC6336BD-BC67-FD4A-B69D-5139C484C72B}"/>
                </a:ext>
              </a:extLst>
            </p:cNvPr>
            <p:cNvGrpSpPr/>
            <p:nvPr/>
          </p:nvGrpSpPr>
          <p:grpSpPr>
            <a:xfrm>
              <a:off x="2816998" y="4321617"/>
              <a:ext cx="3129929" cy="1065149"/>
              <a:chOff x="1723997" y="4114661"/>
              <a:chExt cx="4173237" cy="1420199"/>
            </a:xfrm>
          </p:grpSpPr>
          <p:sp>
            <p:nvSpPr>
              <p:cNvPr id="18" name="Text Box 2">
                <a:extLst>
                  <a:ext uri="{FF2B5EF4-FFF2-40B4-BE49-F238E27FC236}">
                    <a16:creationId xmlns:a16="http://schemas.microsoft.com/office/drawing/2014/main" id="{5BF740DC-0494-834B-A54C-C29213187A25}"/>
                  </a:ext>
                </a:extLst>
              </p:cNvPr>
              <p:cNvSpPr txBox="1">
                <a:spLocks noChangeArrowheads="1"/>
              </p:cNvSpPr>
              <p:nvPr/>
            </p:nvSpPr>
            <p:spPr bwMode="auto">
              <a:xfrm>
                <a:off x="1723997" y="4286151"/>
                <a:ext cx="2423859"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Plastic </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surgery</a:t>
                </a:r>
              </a:p>
            </p:txBody>
          </p:sp>
          <p:pic>
            <p:nvPicPr>
              <p:cNvPr id="19" name="Picture 18">
                <a:extLst>
                  <a:ext uri="{FF2B5EF4-FFF2-40B4-BE49-F238E27FC236}">
                    <a16:creationId xmlns:a16="http://schemas.microsoft.com/office/drawing/2014/main" id="{08FE47F6-643C-9C40-A57F-1865532F7CCA}"/>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l="17847" t="600" r="12885" b="406"/>
              <a:stretch/>
            </p:blipFill>
            <p:spPr>
              <a:xfrm>
                <a:off x="4375635" y="4114661"/>
                <a:ext cx="1521599" cy="1420199"/>
              </a:xfrm>
              <a:prstGeom prst="rect">
                <a:avLst/>
              </a:prstGeom>
            </p:spPr>
          </p:pic>
        </p:grpSp>
        <p:grpSp>
          <p:nvGrpSpPr>
            <p:cNvPr id="21" name="Group 20">
              <a:extLst>
                <a:ext uri="{FF2B5EF4-FFF2-40B4-BE49-F238E27FC236}">
                  <a16:creationId xmlns:a16="http://schemas.microsoft.com/office/drawing/2014/main" id="{1808B436-71B0-5E49-A534-74C609A41DD6}"/>
                </a:ext>
              </a:extLst>
            </p:cNvPr>
            <p:cNvGrpSpPr/>
            <p:nvPr/>
          </p:nvGrpSpPr>
          <p:grpSpPr>
            <a:xfrm>
              <a:off x="6773508" y="4321618"/>
              <a:ext cx="3225389" cy="1065149"/>
              <a:chOff x="6999340" y="4114659"/>
              <a:chExt cx="4300518" cy="1420199"/>
            </a:xfrm>
          </p:grpSpPr>
          <p:sp>
            <p:nvSpPr>
              <p:cNvPr id="22" name="Text Box 2">
                <a:extLst>
                  <a:ext uri="{FF2B5EF4-FFF2-40B4-BE49-F238E27FC236}">
                    <a16:creationId xmlns:a16="http://schemas.microsoft.com/office/drawing/2014/main" id="{7BC43245-20EA-324C-AB78-1CB62FC0800D}"/>
                  </a:ext>
                </a:extLst>
              </p:cNvPr>
              <p:cNvSpPr txBox="1">
                <a:spLocks noChangeArrowheads="1"/>
              </p:cNvSpPr>
              <p:nvPr/>
            </p:nvSpPr>
            <p:spPr bwMode="auto">
              <a:xfrm>
                <a:off x="8295882" y="4303091"/>
                <a:ext cx="3003976"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Designer</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babies</a:t>
                </a:r>
              </a:p>
            </p:txBody>
          </p:sp>
          <p:pic>
            <p:nvPicPr>
              <p:cNvPr id="23" name="Picture 4" descr="Image result for designer babies">
                <a:extLst>
                  <a:ext uri="{FF2B5EF4-FFF2-40B4-BE49-F238E27FC236}">
                    <a16:creationId xmlns:a16="http://schemas.microsoft.com/office/drawing/2014/main" id="{C208AC51-7C04-DA45-9CCB-5598ACA0FD7D}"/>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l="13216" t="917" r="8185" b="-917"/>
              <a:stretch/>
            </p:blipFill>
            <p:spPr bwMode="auto">
              <a:xfrm>
                <a:off x="6999340" y="4114659"/>
                <a:ext cx="1488345" cy="1420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23">
              <a:extLst>
                <a:ext uri="{FF2B5EF4-FFF2-40B4-BE49-F238E27FC236}">
                  <a16:creationId xmlns:a16="http://schemas.microsoft.com/office/drawing/2014/main" id="{B202A0A5-DDC4-ED47-A0FD-49AA1AA5FBBC}"/>
                </a:ext>
              </a:extLst>
            </p:cNvPr>
            <p:cNvCxnSpPr>
              <a:cxnSpLocks/>
            </p:cNvCxnSpPr>
            <p:nvPr/>
          </p:nvCxnSpPr>
          <p:spPr>
            <a:xfrm>
              <a:off x="6331752" y="1994207"/>
              <a:ext cx="0" cy="4052903"/>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D46054-D700-6A45-A7B9-3F3D3DA21F56}"/>
                </a:ext>
              </a:extLst>
            </p:cNvPr>
            <p:cNvCxnSpPr>
              <a:cxnSpLocks/>
            </p:cNvCxnSpPr>
            <p:nvPr/>
          </p:nvCxnSpPr>
          <p:spPr>
            <a:xfrm flipH="1">
              <a:off x="1654632" y="4106450"/>
              <a:ext cx="8553729" cy="5156"/>
            </a:xfrm>
            <a:prstGeom prst="line">
              <a:avLst/>
            </a:prstGeom>
            <a:ln w="1333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38FFA7D1-6C58-0343-894F-99B81B2B3B2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29" name="Picture 28">
            <a:extLst>
              <a:ext uri="{FF2B5EF4-FFF2-40B4-BE49-F238E27FC236}">
                <a16:creationId xmlns:a16="http://schemas.microsoft.com/office/drawing/2014/main" id="{7F023FF7-7B07-B84A-876E-E8A525215C9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7776" y="1732754"/>
            <a:ext cx="9442628" cy="4396949"/>
          </a:xfrm>
          <a:prstGeom prst="rect">
            <a:avLst/>
          </a:prstGeom>
        </p:spPr>
      </p:pic>
    </p:spTree>
    <p:extLst>
      <p:ext uri="{BB962C8B-B14F-4D97-AF65-F5344CB8AC3E}">
        <p14:creationId xmlns:p14="http://schemas.microsoft.com/office/powerpoint/2010/main" val="64876802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A061-98E8-8041-9354-355CEE607C00}"/>
              </a:ext>
            </a:extLst>
          </p:cNvPr>
          <p:cNvSpPr>
            <a:spLocks noGrp="1"/>
          </p:cNvSpPr>
          <p:nvPr>
            <p:ph type="title"/>
          </p:nvPr>
        </p:nvSpPr>
        <p:spPr>
          <a:xfrm>
            <a:off x="2258008" y="283502"/>
            <a:ext cx="9095792" cy="1325563"/>
          </a:xfrm>
        </p:spPr>
        <p:txBody>
          <a:bodyPr/>
          <a:lstStyle/>
          <a:p>
            <a:r>
              <a:rPr lang="en-US" b="1" dirty="0">
                <a:latin typeface="Gill Sans MT" panose="020B0502020104020203" pitchFamily="34" charset="77"/>
                <a:cs typeface="Calibri Light" panose="020F0302020204030204" pitchFamily="34" charset="0"/>
              </a:rPr>
              <a:t>Cell and Gene Modification</a:t>
            </a:r>
            <a:endParaRPr lang="en-US" b="1" dirty="0">
              <a:latin typeface="Gill Sans MT" panose="020B0502020104020203" pitchFamily="34" charset="77"/>
            </a:endParaRPr>
          </a:p>
        </p:txBody>
      </p:sp>
      <p:pic>
        <p:nvPicPr>
          <p:cNvPr id="5" name="Picture 4">
            <a:extLst>
              <a:ext uri="{FF2B5EF4-FFF2-40B4-BE49-F238E27FC236}">
                <a16:creationId xmlns:a16="http://schemas.microsoft.com/office/drawing/2014/main" id="{F720CE65-DE68-BD4D-B70D-D0BF91FEC5F5}"/>
              </a:ext>
            </a:extLst>
          </p:cNvPr>
          <p:cNvPicPr>
            <a:picLocks noChangeAspect="1"/>
          </p:cNvPicPr>
          <p:nvPr/>
        </p:nvPicPr>
        <p:blipFill rotWithShape="1">
          <a:blip r:embed="rId3">
            <a:extLst>
              <a:ext uri="{28A0092B-C50C-407E-A947-70E740481C1C}">
                <a14:useLocalDpi xmlns:a14="http://schemas.microsoft.com/office/drawing/2010/main"/>
              </a:ext>
            </a:extLst>
          </a:blip>
          <a:srcRect r="3211" b="4418"/>
          <a:stretch/>
        </p:blipFill>
        <p:spPr>
          <a:xfrm>
            <a:off x="2064114" y="1268299"/>
            <a:ext cx="6012174" cy="5125224"/>
          </a:xfrm>
          <a:prstGeom prst="rect">
            <a:avLst/>
          </a:prstGeom>
          <a:effectLst/>
        </p:spPr>
      </p:pic>
      <p:sp>
        <p:nvSpPr>
          <p:cNvPr id="6" name="Rectangle 5">
            <a:extLst>
              <a:ext uri="{FF2B5EF4-FFF2-40B4-BE49-F238E27FC236}">
                <a16:creationId xmlns:a16="http://schemas.microsoft.com/office/drawing/2014/main" id="{4820F132-554A-8A4E-B241-94022024E4AC}"/>
              </a:ext>
            </a:extLst>
          </p:cNvPr>
          <p:cNvSpPr/>
          <p:nvPr/>
        </p:nvSpPr>
        <p:spPr>
          <a:xfrm>
            <a:off x="4790661" y="6471687"/>
            <a:ext cx="6563139" cy="523220"/>
          </a:xfrm>
          <a:prstGeom prst="rect">
            <a:avLst/>
          </a:prstGeom>
          <a:solidFill>
            <a:schemeClr val="bg1"/>
          </a:solidFill>
        </p:spPr>
        <p:txBody>
          <a:bodyPr wrap="square">
            <a:spAutoFit/>
          </a:bodyPr>
          <a:lstStyle/>
          <a:p>
            <a:pPr algn="r"/>
            <a:r>
              <a:rPr lang="en-US" sz="1000" b="1" dirty="0" err="1">
                <a:solidFill>
                  <a:schemeClr val="bg1">
                    <a:lumMod val="65000"/>
                  </a:schemeClr>
                </a:solidFill>
                <a:latin typeface="Gill Sans MT" panose="020B0502020104020203" pitchFamily="34" charset="77"/>
                <a:cs typeface="Calibri Light" panose="020F0302020204030204" pitchFamily="34" charset="0"/>
              </a:rPr>
              <a:t>Scheufele</a:t>
            </a:r>
            <a:r>
              <a:rPr lang="en-US" sz="1000" b="1" dirty="0">
                <a:solidFill>
                  <a:schemeClr val="bg1">
                    <a:lumMod val="65000"/>
                  </a:schemeClr>
                </a:solidFill>
                <a:latin typeface="Gill Sans MT" panose="020B0502020104020203" pitchFamily="34" charset="77"/>
                <a:cs typeface="Calibri Light" panose="020F0302020204030204" pitchFamily="34" charset="0"/>
              </a:rPr>
              <a:t> DA et al. U.S. Attitudes on Human Genome Editing. </a:t>
            </a:r>
            <a:r>
              <a:rPr lang="en-US" sz="1000" b="1" i="1" dirty="0">
                <a:solidFill>
                  <a:schemeClr val="bg1">
                    <a:lumMod val="65000"/>
                  </a:schemeClr>
                </a:solidFill>
                <a:latin typeface="Gill Sans MT" panose="020B0502020104020203" pitchFamily="34" charset="77"/>
                <a:cs typeface="Calibri Light" panose="020F0302020204030204" pitchFamily="34" charset="0"/>
              </a:rPr>
              <a:t>Science</a:t>
            </a:r>
            <a:r>
              <a:rPr lang="en-US" sz="1000" b="1" dirty="0">
                <a:solidFill>
                  <a:schemeClr val="bg1">
                    <a:lumMod val="65000"/>
                  </a:schemeClr>
                </a:solidFill>
                <a:latin typeface="Gill Sans MT" panose="020B0502020104020203" pitchFamily="34" charset="77"/>
                <a:cs typeface="Calibri Light" panose="020F0302020204030204" pitchFamily="34" charset="0"/>
              </a:rPr>
              <a:t> 2017; 357 (6351): 553 – 4. </a:t>
            </a:r>
          </a:p>
          <a:p>
            <a:endParaRPr lang="en-US" dirty="0"/>
          </a:p>
        </p:txBody>
      </p:sp>
      <p:sp>
        <p:nvSpPr>
          <p:cNvPr id="7" name="Title 1">
            <a:extLst>
              <a:ext uri="{FF2B5EF4-FFF2-40B4-BE49-F238E27FC236}">
                <a16:creationId xmlns:a16="http://schemas.microsoft.com/office/drawing/2014/main" id="{893D033B-EFC9-9247-AD15-69FA57696FE9}"/>
              </a:ext>
            </a:extLst>
          </p:cNvPr>
          <p:cNvSpPr txBox="1">
            <a:spLocks/>
          </p:cNvSpPr>
          <p:nvPr/>
        </p:nvSpPr>
        <p:spPr>
          <a:xfrm>
            <a:off x="1589965" y="-123983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  </a:t>
            </a:r>
            <a:r>
              <a:rPr lang="en-US" sz="3200" dirty="0">
                <a:latin typeface="Calibri Light" panose="020F0302020204030204" pitchFamily="34" charset="0"/>
                <a:cs typeface="Calibri Light" panose="020F0302020204030204" pitchFamily="34" charset="0"/>
              </a:rPr>
              <a:t>Cell and Gene Modification</a:t>
            </a:r>
          </a:p>
        </p:txBody>
      </p:sp>
      <p:pic>
        <p:nvPicPr>
          <p:cNvPr id="8" name="Picture 7" descr="Diagram&#10;&#10;Description automatically generated with medium confidence">
            <a:extLst>
              <a:ext uri="{FF2B5EF4-FFF2-40B4-BE49-F238E27FC236}">
                <a16:creationId xmlns:a16="http://schemas.microsoft.com/office/drawing/2014/main" id="{B86C4D7E-85C8-8542-89F7-9B34936E12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4188" y="2991337"/>
            <a:ext cx="2362980" cy="1357117"/>
          </a:xfrm>
          <a:prstGeom prst="rect">
            <a:avLst/>
          </a:prstGeom>
          <a:effectLst/>
        </p:spPr>
      </p:pic>
      <p:pic>
        <p:nvPicPr>
          <p:cNvPr id="9" name="Picture 8">
            <a:extLst>
              <a:ext uri="{FF2B5EF4-FFF2-40B4-BE49-F238E27FC236}">
                <a16:creationId xmlns:a16="http://schemas.microsoft.com/office/drawing/2014/main" id="{8E24FAC0-647C-1F48-B262-8C94C4434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Tree>
    <p:extLst>
      <p:ext uri="{BB962C8B-B14F-4D97-AF65-F5344CB8AC3E}">
        <p14:creationId xmlns:p14="http://schemas.microsoft.com/office/powerpoint/2010/main" val="142170964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5407-BFDA-F148-8B52-3A6A6FB3A5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91229A-4DF0-AF4F-9DA2-D4C57A381B8D}"/>
              </a:ext>
            </a:extLst>
          </p:cNvPr>
          <p:cNvSpPr>
            <a:spLocks noGrp="1"/>
          </p:cNvSpPr>
          <p:nvPr>
            <p:ph idx="1"/>
          </p:nvPr>
        </p:nvSpPr>
        <p:spPr/>
        <p:txBody>
          <a:bodyPr/>
          <a:lstStyle/>
          <a:p>
            <a:endParaRPr lang="en-US" dirty="0"/>
          </a:p>
        </p:txBody>
      </p:sp>
      <p:pic>
        <p:nvPicPr>
          <p:cNvPr id="5" name="Picture 4" descr="A picture containing diagram&#10;&#10;Description automatically generated">
            <a:extLst>
              <a:ext uri="{FF2B5EF4-FFF2-40B4-BE49-F238E27FC236}">
                <a16:creationId xmlns:a16="http://schemas.microsoft.com/office/drawing/2014/main" id="{6281A4F0-AA69-1843-B6E9-AE2DE5AD02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65125"/>
            <a:ext cx="9972342" cy="5811838"/>
          </a:xfrm>
          <a:prstGeom prst="rect">
            <a:avLst/>
          </a:prstGeom>
          <a:effectLst/>
        </p:spPr>
      </p:pic>
      <p:sp>
        <p:nvSpPr>
          <p:cNvPr id="6" name="Rectangle 5">
            <a:extLst>
              <a:ext uri="{FF2B5EF4-FFF2-40B4-BE49-F238E27FC236}">
                <a16:creationId xmlns:a16="http://schemas.microsoft.com/office/drawing/2014/main" id="{2667F75E-0706-3C47-A936-E686A04C8CA2}"/>
              </a:ext>
            </a:extLst>
          </p:cNvPr>
          <p:cNvSpPr/>
          <p:nvPr/>
        </p:nvSpPr>
        <p:spPr>
          <a:xfrm>
            <a:off x="5005406" y="6266967"/>
            <a:ext cx="6348394"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pic>
        <p:nvPicPr>
          <p:cNvPr id="7" name="Picture 6" descr="A picture containing appliance, sewing machine&#10;&#10;Description automatically generated">
            <a:extLst>
              <a:ext uri="{FF2B5EF4-FFF2-40B4-BE49-F238E27FC236}">
                <a16:creationId xmlns:a16="http://schemas.microsoft.com/office/drawing/2014/main" id="{70708859-4646-2441-9FB7-83E580AE5A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11946" y="346283"/>
            <a:ext cx="3079120" cy="2086583"/>
          </a:xfrm>
          <a:prstGeom prst="rect">
            <a:avLst/>
          </a:prstGeom>
          <a:effectLst/>
        </p:spPr>
      </p:pic>
      <p:pic>
        <p:nvPicPr>
          <p:cNvPr id="8" name="Picture 7">
            <a:extLst>
              <a:ext uri="{FF2B5EF4-FFF2-40B4-BE49-F238E27FC236}">
                <a16:creationId xmlns:a16="http://schemas.microsoft.com/office/drawing/2014/main" id="{630711FC-6802-6541-8419-EF9055AADE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4" name="Picture 3">
            <a:extLst>
              <a:ext uri="{FF2B5EF4-FFF2-40B4-BE49-F238E27FC236}">
                <a16:creationId xmlns:a16="http://schemas.microsoft.com/office/drawing/2014/main" id="{7CAAD066-579E-4F14-8FB7-B8C8A1412280}"/>
              </a:ext>
            </a:extLst>
          </p:cNvPr>
          <p:cNvPicPr>
            <a:picLocks noChangeAspect="1"/>
          </p:cNvPicPr>
          <p:nvPr/>
        </p:nvPicPr>
        <p:blipFill>
          <a:blip r:embed="rId6"/>
          <a:stretch>
            <a:fillRect/>
          </a:stretch>
        </p:blipFill>
        <p:spPr>
          <a:xfrm>
            <a:off x="150914" y="1503051"/>
            <a:ext cx="1786283" cy="1767993"/>
          </a:xfrm>
          <a:prstGeom prst="rect">
            <a:avLst/>
          </a:prstGeom>
        </p:spPr>
      </p:pic>
    </p:spTree>
    <p:extLst>
      <p:ext uri="{BB962C8B-B14F-4D97-AF65-F5344CB8AC3E}">
        <p14:creationId xmlns:p14="http://schemas.microsoft.com/office/powerpoint/2010/main" val="67024635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DC9665-02DC-7440-BE38-0F16A47746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951A423-EFF7-5A4E-ABBF-6558EA422C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2620" y="1816047"/>
            <a:ext cx="8312035" cy="4486275"/>
          </a:xfrm>
          <a:prstGeom prst="rect">
            <a:avLst/>
          </a:prstGeom>
          <a:effectLst/>
        </p:spPr>
      </p:pic>
      <p:pic>
        <p:nvPicPr>
          <p:cNvPr id="6" name="Picture 5" descr="Diagram&#10;&#10;Description automatically generated">
            <a:extLst>
              <a:ext uri="{FF2B5EF4-FFF2-40B4-BE49-F238E27FC236}">
                <a16:creationId xmlns:a16="http://schemas.microsoft.com/office/drawing/2014/main" id="{4F75274D-F4C3-D649-A7AA-0EC8AE6EE0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1739" y="3154976"/>
            <a:ext cx="1108436" cy="1021004"/>
          </a:xfrm>
          <a:prstGeom prst="rect">
            <a:avLst/>
          </a:prstGeom>
          <a:effectLst/>
        </p:spPr>
      </p:pic>
      <p:pic>
        <p:nvPicPr>
          <p:cNvPr id="7" name="Picture 6" descr="Diagram&#10;&#10;Description automatically generated with low confidence">
            <a:extLst>
              <a:ext uri="{FF2B5EF4-FFF2-40B4-BE49-F238E27FC236}">
                <a16:creationId xmlns:a16="http://schemas.microsoft.com/office/drawing/2014/main" id="{E67984DD-3984-F547-960A-00E52A864F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01233" y="2785533"/>
            <a:ext cx="1108436" cy="909216"/>
          </a:xfrm>
          <a:prstGeom prst="rect">
            <a:avLst/>
          </a:prstGeom>
          <a:effectLst/>
        </p:spPr>
      </p:pic>
      <p:pic>
        <p:nvPicPr>
          <p:cNvPr id="8" name="Picture 7" descr="A picture containing text&#10;&#10;Description automatically generated">
            <a:extLst>
              <a:ext uri="{FF2B5EF4-FFF2-40B4-BE49-F238E27FC236}">
                <a16:creationId xmlns:a16="http://schemas.microsoft.com/office/drawing/2014/main" id="{8A12C142-6047-2F49-A8CF-E0B44B938B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01233" y="3810901"/>
            <a:ext cx="1156847" cy="983444"/>
          </a:xfrm>
          <a:prstGeom prst="rect">
            <a:avLst/>
          </a:prstGeom>
          <a:effectLst/>
        </p:spPr>
      </p:pic>
      <p:pic>
        <p:nvPicPr>
          <p:cNvPr id="9" name="Picture 8" descr="A picture containing text, metalware, clipart&#10;&#10;Description automatically generated">
            <a:extLst>
              <a:ext uri="{FF2B5EF4-FFF2-40B4-BE49-F238E27FC236}">
                <a16:creationId xmlns:a16="http://schemas.microsoft.com/office/drawing/2014/main" id="{DCF639B9-B5C6-9245-B791-052F53B9F3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1740" y="4947392"/>
            <a:ext cx="2407930" cy="1275227"/>
          </a:xfrm>
          <a:prstGeom prst="rect">
            <a:avLst/>
          </a:prstGeom>
          <a:effectLst/>
        </p:spPr>
      </p:pic>
      <p:pic>
        <p:nvPicPr>
          <p:cNvPr id="11" name="Picture 10" descr="A picture containing pipe&#10;&#10;Description automatically generated">
            <a:extLst>
              <a:ext uri="{FF2B5EF4-FFF2-40B4-BE49-F238E27FC236}">
                <a16:creationId xmlns:a16="http://schemas.microsoft.com/office/drawing/2014/main" id="{6C15BD9C-2DBA-2E40-A1EB-4A82D8FB0E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74655" y="1222759"/>
            <a:ext cx="2035014" cy="1354209"/>
          </a:xfrm>
          <a:prstGeom prst="rect">
            <a:avLst/>
          </a:prstGeom>
        </p:spPr>
      </p:pic>
      <p:sp>
        <p:nvSpPr>
          <p:cNvPr id="2" name="Title 1">
            <a:extLst>
              <a:ext uri="{FF2B5EF4-FFF2-40B4-BE49-F238E27FC236}">
                <a16:creationId xmlns:a16="http://schemas.microsoft.com/office/drawing/2014/main" id="{206061BD-1543-8745-A6FD-E2329A083E02}"/>
              </a:ext>
            </a:extLst>
          </p:cNvPr>
          <p:cNvSpPr>
            <a:spLocks noGrp="1"/>
          </p:cNvSpPr>
          <p:nvPr>
            <p:ph type="title"/>
          </p:nvPr>
        </p:nvSpPr>
        <p:spPr>
          <a:xfrm>
            <a:off x="1899138" y="218341"/>
            <a:ext cx="9454662" cy="1325563"/>
          </a:xfrm>
        </p:spPr>
        <p:txBody>
          <a:bodyPr/>
          <a:lstStyle/>
          <a:p>
            <a:r>
              <a:rPr lang="en-US" b="1" dirty="0">
                <a:latin typeface="Gill Sans MT" panose="020B0502020104020203" pitchFamily="34" charset="77"/>
                <a:cs typeface="Calibri Light" panose="020F0302020204030204" pitchFamily="34" charset="0"/>
              </a:rPr>
              <a:t> Prevent HIV from Entering Cells </a:t>
            </a:r>
            <a:br>
              <a:rPr lang="en-US" b="1" dirty="0">
                <a:latin typeface="Gill Sans MT" panose="020B0502020104020203" pitchFamily="34" charset="77"/>
                <a:cs typeface="Calibri Light" panose="020F0302020204030204" pitchFamily="34" charset="0"/>
              </a:rPr>
            </a:br>
            <a:r>
              <a:rPr lang="en-US" sz="3600" dirty="0">
                <a:latin typeface="Gill Sans MT" panose="020B0502020104020203" pitchFamily="34" charset="77"/>
                <a:cs typeface="Calibri Light" panose="020F0302020204030204" pitchFamily="34" charset="0"/>
              </a:rPr>
              <a:t>    </a:t>
            </a:r>
            <a:r>
              <a:rPr lang="en-US" sz="3600" i="1" dirty="0">
                <a:latin typeface="Gill Sans MT" panose="020B0502020104020203" pitchFamily="34" charset="77"/>
                <a:cs typeface="Calibri Light" panose="020F0302020204030204" pitchFamily="34" charset="0"/>
              </a:rPr>
              <a:t>‘Tinkering with the Lock &amp; Key’</a:t>
            </a:r>
            <a:endParaRPr lang="en-US" sz="3600" i="1" dirty="0">
              <a:latin typeface="Gill Sans MT" panose="020B0502020104020203" pitchFamily="34" charset="77"/>
            </a:endParaRPr>
          </a:p>
        </p:txBody>
      </p:sp>
      <p:sp>
        <p:nvSpPr>
          <p:cNvPr id="12" name="Rectangle 11">
            <a:extLst>
              <a:ext uri="{FF2B5EF4-FFF2-40B4-BE49-F238E27FC236}">
                <a16:creationId xmlns:a16="http://schemas.microsoft.com/office/drawing/2014/main" id="{5BBAE8B9-49FB-E84B-9E35-BCA7902DC24F}"/>
              </a:ext>
            </a:extLst>
          </p:cNvPr>
          <p:cNvSpPr/>
          <p:nvPr/>
        </p:nvSpPr>
        <p:spPr>
          <a:xfrm>
            <a:off x="5509591" y="6382026"/>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pic>
        <p:nvPicPr>
          <p:cNvPr id="3" name="Picture 2">
            <a:extLst>
              <a:ext uri="{FF2B5EF4-FFF2-40B4-BE49-F238E27FC236}">
                <a16:creationId xmlns:a16="http://schemas.microsoft.com/office/drawing/2014/main" id="{74A05071-6E43-4767-BDDE-8518484B826D}"/>
              </a:ext>
            </a:extLst>
          </p:cNvPr>
          <p:cNvPicPr>
            <a:picLocks noChangeAspect="1"/>
          </p:cNvPicPr>
          <p:nvPr/>
        </p:nvPicPr>
        <p:blipFill>
          <a:blip r:embed="rId10"/>
          <a:stretch>
            <a:fillRect/>
          </a:stretch>
        </p:blipFill>
        <p:spPr>
          <a:xfrm>
            <a:off x="482268" y="4614033"/>
            <a:ext cx="1786283" cy="1767993"/>
          </a:xfrm>
          <a:prstGeom prst="rect">
            <a:avLst/>
          </a:prstGeom>
        </p:spPr>
      </p:pic>
    </p:spTree>
    <p:extLst>
      <p:ext uri="{BB962C8B-B14F-4D97-AF65-F5344CB8AC3E}">
        <p14:creationId xmlns:p14="http://schemas.microsoft.com/office/powerpoint/2010/main" val="327076305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719F-6829-3046-91EB-389C83AF8847}"/>
              </a:ext>
            </a:extLst>
          </p:cNvPr>
          <p:cNvSpPr>
            <a:spLocks noGrp="1"/>
          </p:cNvSpPr>
          <p:nvPr>
            <p:ph type="title"/>
          </p:nvPr>
        </p:nvSpPr>
        <p:spPr>
          <a:xfrm>
            <a:off x="2295331" y="218341"/>
            <a:ext cx="9038325" cy="1325563"/>
          </a:xfrm>
        </p:spPr>
        <p:txBody>
          <a:bodyPr>
            <a:normAutofit/>
          </a:bodyPr>
          <a:lstStyle/>
          <a:p>
            <a:r>
              <a:rPr lang="en-US" b="1" dirty="0">
                <a:latin typeface="Gill Sans MT" panose="020B0502020104020203" pitchFamily="34" charset="77"/>
                <a:cs typeface="Calibri Light" panose="020F0302020204030204" pitchFamily="34" charset="0"/>
              </a:rPr>
              <a:t>Modification Occurring Outside the Body </a:t>
            </a:r>
            <a:r>
              <a:rPr lang="en-US" b="1" dirty="0">
                <a:solidFill>
                  <a:srgbClr val="009895"/>
                </a:solidFill>
                <a:latin typeface="Gill Sans MT" panose="020B0502020104020203" pitchFamily="34" charset="77"/>
                <a:cs typeface="Calibri Light" panose="020F0302020204030204" pitchFamily="34" charset="0"/>
              </a:rPr>
              <a:t>‘</a:t>
            </a:r>
            <a:r>
              <a:rPr lang="en-US" b="1" i="1" dirty="0">
                <a:solidFill>
                  <a:srgbClr val="009895"/>
                </a:solidFill>
                <a:latin typeface="Gill Sans MT" panose="020B0502020104020203" pitchFamily="34" charset="77"/>
                <a:cs typeface="Calibri Light" panose="020F0302020204030204" pitchFamily="34" charset="0"/>
              </a:rPr>
              <a:t>Ex Vivo</a:t>
            </a:r>
            <a:r>
              <a:rPr lang="en-US" b="1" dirty="0">
                <a:solidFill>
                  <a:srgbClr val="009895"/>
                </a:solidFill>
                <a:latin typeface="Gill Sans MT" panose="020B0502020104020203" pitchFamily="34" charset="77"/>
                <a:cs typeface="Calibri Light" panose="020F0302020204030204" pitchFamily="34" charset="0"/>
              </a:rPr>
              <a:t>’</a:t>
            </a:r>
            <a:endParaRPr lang="en-US" dirty="0">
              <a:solidFill>
                <a:srgbClr val="009895"/>
              </a:solidFill>
              <a:latin typeface="Gill Sans MT" panose="020B0502020104020203" pitchFamily="34" charset="77"/>
            </a:endParaRPr>
          </a:p>
        </p:txBody>
      </p:sp>
      <p:pic>
        <p:nvPicPr>
          <p:cNvPr id="5" name="Picture 4">
            <a:extLst>
              <a:ext uri="{FF2B5EF4-FFF2-40B4-BE49-F238E27FC236}">
                <a16:creationId xmlns:a16="http://schemas.microsoft.com/office/drawing/2014/main" id="{65A4F4D6-9393-CA45-B61C-33E80747D9D0}"/>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2696" y="1575826"/>
            <a:ext cx="7200465" cy="5282174"/>
          </a:xfrm>
          <a:prstGeom prst="rect">
            <a:avLst/>
          </a:prstGeom>
          <a:effectLst/>
        </p:spPr>
      </p:pic>
      <p:sp>
        <p:nvSpPr>
          <p:cNvPr id="7" name="TextBox 6">
            <a:extLst>
              <a:ext uri="{FF2B5EF4-FFF2-40B4-BE49-F238E27FC236}">
                <a16:creationId xmlns:a16="http://schemas.microsoft.com/office/drawing/2014/main" id="{4BEC9BB5-7104-844A-BDF6-6F467E3B8F7A}"/>
              </a:ext>
            </a:extLst>
          </p:cNvPr>
          <p:cNvSpPr txBox="1"/>
          <p:nvPr/>
        </p:nvSpPr>
        <p:spPr>
          <a:xfrm>
            <a:off x="920002" y="-949783"/>
            <a:ext cx="9496608"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Modification Occurring Outside the Body ‘</a:t>
            </a:r>
            <a:r>
              <a:rPr lang="en-US" sz="3200" b="1" i="1" dirty="0">
                <a:latin typeface="Calibri Light" panose="020F0302020204030204" pitchFamily="34" charset="0"/>
                <a:cs typeface="Calibri Light" panose="020F0302020204030204" pitchFamily="34" charset="0"/>
              </a:rPr>
              <a:t>Ex Vivo</a:t>
            </a:r>
            <a:r>
              <a:rPr lang="en-US" sz="3200" b="1" dirty="0">
                <a:latin typeface="Calibri Light" panose="020F0302020204030204" pitchFamily="34" charset="0"/>
                <a:cs typeface="Calibri Light" panose="020F0302020204030204" pitchFamily="34" charset="0"/>
              </a:rPr>
              <a:t>’</a:t>
            </a:r>
          </a:p>
        </p:txBody>
      </p:sp>
      <p:pic>
        <p:nvPicPr>
          <p:cNvPr id="8" name="Picture 7" descr="A picture containing text, electronics, computer&#10;&#10;Description automatically generated">
            <a:extLst>
              <a:ext uri="{FF2B5EF4-FFF2-40B4-BE49-F238E27FC236}">
                <a16:creationId xmlns:a16="http://schemas.microsoft.com/office/drawing/2014/main" id="{0166A133-4A10-8046-B082-23CD73977F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31695" y="2489951"/>
            <a:ext cx="2367076" cy="1325562"/>
          </a:xfrm>
          <a:prstGeom prst="rect">
            <a:avLst/>
          </a:prstGeom>
          <a:effectLst/>
        </p:spPr>
      </p:pic>
      <p:pic>
        <p:nvPicPr>
          <p:cNvPr id="9" name="Picture 8" descr="Icon&#10;&#10;Description automatically generated">
            <a:extLst>
              <a:ext uri="{FF2B5EF4-FFF2-40B4-BE49-F238E27FC236}">
                <a16:creationId xmlns:a16="http://schemas.microsoft.com/office/drawing/2014/main" id="{E96197A7-08E1-8742-BFB5-8101DED052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2681" y="916315"/>
            <a:ext cx="559436" cy="559436"/>
          </a:xfrm>
          <a:prstGeom prst="rect">
            <a:avLst/>
          </a:prstGeom>
          <a:effectLst/>
        </p:spPr>
      </p:pic>
      <p:pic>
        <p:nvPicPr>
          <p:cNvPr id="10" name="Picture 9">
            <a:extLst>
              <a:ext uri="{FF2B5EF4-FFF2-40B4-BE49-F238E27FC236}">
                <a16:creationId xmlns:a16="http://schemas.microsoft.com/office/drawing/2014/main" id="{D9ED3E7A-2D0C-F644-96C3-2063B4A261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
        <p:nvSpPr>
          <p:cNvPr id="11" name="Rectangle 10">
            <a:extLst>
              <a:ext uri="{FF2B5EF4-FFF2-40B4-BE49-F238E27FC236}">
                <a16:creationId xmlns:a16="http://schemas.microsoft.com/office/drawing/2014/main" id="{7E92579B-B913-3347-92E7-0E585853C867}"/>
              </a:ext>
            </a:extLst>
          </p:cNvPr>
          <p:cNvSpPr/>
          <p:nvPr/>
        </p:nvSpPr>
        <p:spPr>
          <a:xfrm>
            <a:off x="5509591" y="6382026"/>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sp>
        <p:nvSpPr>
          <p:cNvPr id="12" name="TextBox 11">
            <a:extLst>
              <a:ext uri="{FF2B5EF4-FFF2-40B4-BE49-F238E27FC236}">
                <a16:creationId xmlns:a16="http://schemas.microsoft.com/office/drawing/2014/main" id="{2666902B-5B30-4951-8CBE-637C26E8FBBA}"/>
              </a:ext>
            </a:extLst>
          </p:cNvPr>
          <p:cNvSpPr txBox="1"/>
          <p:nvPr/>
        </p:nvSpPr>
        <p:spPr>
          <a:xfrm>
            <a:off x="8431695" y="1827523"/>
            <a:ext cx="2721603" cy="461665"/>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Outside of the body</a:t>
            </a:r>
          </a:p>
        </p:txBody>
      </p:sp>
    </p:spTree>
    <p:extLst>
      <p:ext uri="{BB962C8B-B14F-4D97-AF65-F5344CB8AC3E}">
        <p14:creationId xmlns:p14="http://schemas.microsoft.com/office/powerpoint/2010/main" val="325030595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03CB-161D-DA45-BD65-C16E79D62A72}"/>
              </a:ext>
            </a:extLst>
          </p:cNvPr>
          <p:cNvSpPr>
            <a:spLocks noGrp="1"/>
          </p:cNvSpPr>
          <p:nvPr>
            <p:ph type="title"/>
          </p:nvPr>
        </p:nvSpPr>
        <p:spPr>
          <a:xfrm>
            <a:off x="2276668" y="164527"/>
            <a:ext cx="9077131" cy="1325563"/>
          </a:xfrm>
        </p:spPr>
        <p:txBody>
          <a:bodyPr>
            <a:normAutofit/>
          </a:bodyPr>
          <a:lstStyle/>
          <a:p>
            <a:r>
              <a:rPr lang="en-US" b="1" dirty="0">
                <a:latin typeface="Gill Sans MT" panose="020B0502020104020203" pitchFamily="34" charset="77"/>
                <a:cs typeface="Calibri Light" panose="020F0302020204030204" pitchFamily="34" charset="0"/>
              </a:rPr>
              <a:t>Modification Occurring Inside     the Body </a:t>
            </a:r>
            <a:r>
              <a:rPr lang="en-US" b="1" dirty="0">
                <a:solidFill>
                  <a:srgbClr val="009895"/>
                </a:solidFill>
                <a:latin typeface="Gill Sans MT" panose="020B0502020104020203" pitchFamily="34" charset="77"/>
                <a:cs typeface="Calibri Light" panose="020F0302020204030204" pitchFamily="34" charset="0"/>
              </a:rPr>
              <a:t>‘</a:t>
            </a:r>
            <a:r>
              <a:rPr lang="en-US" b="1" i="1" dirty="0">
                <a:solidFill>
                  <a:srgbClr val="009895"/>
                </a:solidFill>
                <a:latin typeface="Gill Sans MT" panose="020B0502020104020203" pitchFamily="34" charset="77"/>
                <a:cs typeface="Calibri Light" panose="020F0302020204030204" pitchFamily="34" charset="0"/>
              </a:rPr>
              <a:t>In Vivo</a:t>
            </a:r>
            <a:r>
              <a:rPr lang="en-US" b="1" dirty="0">
                <a:solidFill>
                  <a:srgbClr val="009895"/>
                </a:solidFill>
                <a:latin typeface="Gill Sans MT" panose="020B0502020104020203" pitchFamily="34" charset="77"/>
                <a:cs typeface="Calibri Light" panose="020F0302020204030204" pitchFamily="34" charset="0"/>
              </a:rPr>
              <a:t>’</a:t>
            </a:r>
            <a:endParaRPr lang="en-US" dirty="0">
              <a:solidFill>
                <a:srgbClr val="009895"/>
              </a:solidFill>
              <a:latin typeface="Gill Sans MT" panose="020B0502020104020203" pitchFamily="34" charset="77"/>
            </a:endParaRPr>
          </a:p>
        </p:txBody>
      </p:sp>
      <p:pic>
        <p:nvPicPr>
          <p:cNvPr id="5" name="Picture 4">
            <a:extLst>
              <a:ext uri="{FF2B5EF4-FFF2-40B4-BE49-F238E27FC236}">
                <a16:creationId xmlns:a16="http://schemas.microsoft.com/office/drawing/2014/main" id="{C8C9C058-74E5-BB43-BFB0-0114414D2CC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2674" y="1677917"/>
            <a:ext cx="8457625" cy="4969288"/>
          </a:xfrm>
          <a:prstGeom prst="rect">
            <a:avLst/>
          </a:prstGeom>
          <a:effectLst/>
        </p:spPr>
      </p:pic>
      <p:sp>
        <p:nvSpPr>
          <p:cNvPr id="6" name="Rectangle 5">
            <a:extLst>
              <a:ext uri="{FF2B5EF4-FFF2-40B4-BE49-F238E27FC236}">
                <a16:creationId xmlns:a16="http://schemas.microsoft.com/office/drawing/2014/main" id="{BE1F3542-1B04-BA47-83AA-C70857AB8213}"/>
              </a:ext>
            </a:extLst>
          </p:cNvPr>
          <p:cNvSpPr/>
          <p:nvPr/>
        </p:nvSpPr>
        <p:spPr>
          <a:xfrm>
            <a:off x="5509591" y="6524094"/>
            <a:ext cx="5844209"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sp>
        <p:nvSpPr>
          <p:cNvPr id="7" name="TextBox 6">
            <a:extLst>
              <a:ext uri="{FF2B5EF4-FFF2-40B4-BE49-F238E27FC236}">
                <a16:creationId xmlns:a16="http://schemas.microsoft.com/office/drawing/2014/main" id="{2A6E5B67-3B36-F94C-9924-B89FFE48E7CC}"/>
              </a:ext>
            </a:extLst>
          </p:cNvPr>
          <p:cNvSpPr txBox="1"/>
          <p:nvPr/>
        </p:nvSpPr>
        <p:spPr>
          <a:xfrm>
            <a:off x="8682926" y="1261348"/>
            <a:ext cx="2721603" cy="461665"/>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Inside of the body</a:t>
            </a:r>
          </a:p>
        </p:txBody>
      </p:sp>
      <p:sp>
        <p:nvSpPr>
          <p:cNvPr id="8" name="TextBox 7">
            <a:extLst>
              <a:ext uri="{FF2B5EF4-FFF2-40B4-BE49-F238E27FC236}">
                <a16:creationId xmlns:a16="http://schemas.microsoft.com/office/drawing/2014/main" id="{77B7A91F-DB37-B840-AFCB-B5A94449629A}"/>
              </a:ext>
            </a:extLst>
          </p:cNvPr>
          <p:cNvSpPr txBox="1"/>
          <p:nvPr/>
        </p:nvSpPr>
        <p:spPr>
          <a:xfrm>
            <a:off x="1672674" y="-1100143"/>
            <a:ext cx="9496608"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Modification Occurring Inside the Body ‘</a:t>
            </a:r>
            <a:r>
              <a:rPr lang="en-US" sz="3200" b="1" i="1" dirty="0">
                <a:latin typeface="Calibri Light" panose="020F0302020204030204" pitchFamily="34" charset="0"/>
                <a:cs typeface="Calibri Light" panose="020F0302020204030204" pitchFamily="34" charset="0"/>
              </a:rPr>
              <a:t>In Vivo</a:t>
            </a:r>
            <a:r>
              <a:rPr lang="en-US" sz="3200" b="1" dirty="0">
                <a:latin typeface="Calibri Light" panose="020F0302020204030204" pitchFamily="34" charset="0"/>
                <a:cs typeface="Calibri Light" panose="020F0302020204030204" pitchFamily="34" charset="0"/>
              </a:rPr>
              <a:t>’</a:t>
            </a:r>
          </a:p>
        </p:txBody>
      </p:sp>
      <p:pic>
        <p:nvPicPr>
          <p:cNvPr id="9" name="Picture 8" descr="Shape, arrow&#10;&#10;Description automatically generated">
            <a:extLst>
              <a:ext uri="{FF2B5EF4-FFF2-40B4-BE49-F238E27FC236}">
                <a16:creationId xmlns:a16="http://schemas.microsoft.com/office/drawing/2014/main" id="{E49A69C1-D3B4-6140-AA53-9ECEA32350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5233" y="752030"/>
            <a:ext cx="740151" cy="740151"/>
          </a:xfrm>
          <a:prstGeom prst="rect">
            <a:avLst/>
          </a:prstGeom>
        </p:spPr>
      </p:pic>
      <p:pic>
        <p:nvPicPr>
          <p:cNvPr id="10" name="Picture 9" descr="A picture containing hard disc, electronics, drive&#10;&#10;Description automatically generated">
            <a:extLst>
              <a:ext uri="{FF2B5EF4-FFF2-40B4-BE49-F238E27FC236}">
                <a16:creationId xmlns:a16="http://schemas.microsoft.com/office/drawing/2014/main" id="{97A9B677-3669-3240-9520-F1BF0812D5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8263" y="1805277"/>
            <a:ext cx="1396641" cy="1428097"/>
          </a:xfrm>
          <a:prstGeom prst="rect">
            <a:avLst/>
          </a:prstGeom>
        </p:spPr>
      </p:pic>
      <p:pic>
        <p:nvPicPr>
          <p:cNvPr id="11" name="Picture 10">
            <a:extLst>
              <a:ext uri="{FF2B5EF4-FFF2-40B4-BE49-F238E27FC236}">
                <a16:creationId xmlns:a16="http://schemas.microsoft.com/office/drawing/2014/main" id="{C3A9869A-B105-984F-8BCF-7E87119870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Tree>
    <p:extLst>
      <p:ext uri="{BB962C8B-B14F-4D97-AF65-F5344CB8AC3E}">
        <p14:creationId xmlns:p14="http://schemas.microsoft.com/office/powerpoint/2010/main" val="8135514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HIV-Illustration4-green.png">
            <a:extLst>
              <a:ext uri="{FF2B5EF4-FFF2-40B4-BE49-F238E27FC236}">
                <a16:creationId xmlns:a16="http://schemas.microsoft.com/office/drawing/2014/main" id="{A0DCD179-7987-204A-853C-F3529A695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1835" y="2748254"/>
            <a:ext cx="2138615" cy="2767619"/>
          </a:xfrm>
          <a:prstGeom prst="rect">
            <a:avLst/>
          </a:prstGeom>
        </p:spPr>
      </p:pic>
      <p:pic>
        <p:nvPicPr>
          <p:cNvPr id="24" name="Picture 23" descr="HIV-Illustration4-green.png">
            <a:extLst>
              <a:ext uri="{FF2B5EF4-FFF2-40B4-BE49-F238E27FC236}">
                <a16:creationId xmlns:a16="http://schemas.microsoft.com/office/drawing/2014/main" id="{B30D69AF-C3CF-B14D-A079-F87177F5D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7565" y="2237180"/>
            <a:ext cx="2138615" cy="2767619"/>
          </a:xfrm>
          <a:prstGeom prst="rect">
            <a:avLst/>
          </a:prstGeom>
        </p:spPr>
      </p:pic>
      <p:pic>
        <p:nvPicPr>
          <p:cNvPr id="30" name="Picture 29" descr="HIV-Illustration4-green.png">
            <a:extLst>
              <a:ext uri="{FF2B5EF4-FFF2-40B4-BE49-F238E27FC236}">
                <a16:creationId xmlns:a16="http://schemas.microsoft.com/office/drawing/2014/main" id="{CD44B7C5-8DC5-844C-BCB2-A582A378C6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096" y="2659092"/>
            <a:ext cx="2138615" cy="2767619"/>
          </a:xfrm>
          <a:prstGeom prst="rect">
            <a:avLst/>
          </a:prstGeom>
        </p:spPr>
      </p:pic>
      <p:pic>
        <p:nvPicPr>
          <p:cNvPr id="31" name="Picture 30" descr="HIV-Illustration4-green.png">
            <a:extLst>
              <a:ext uri="{FF2B5EF4-FFF2-40B4-BE49-F238E27FC236}">
                <a16:creationId xmlns:a16="http://schemas.microsoft.com/office/drawing/2014/main" id="{9F1E46D0-EF1B-7C4A-A1DF-8A062FFB3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8850" y="2738586"/>
            <a:ext cx="2138615" cy="2767619"/>
          </a:xfrm>
          <a:prstGeom prst="rect">
            <a:avLst/>
          </a:prstGeom>
        </p:spPr>
      </p:pic>
      <p:pic>
        <p:nvPicPr>
          <p:cNvPr id="26" name="Picture 25" descr="HIV-Illustration4-green.png">
            <a:extLst>
              <a:ext uri="{FF2B5EF4-FFF2-40B4-BE49-F238E27FC236}">
                <a16:creationId xmlns:a16="http://schemas.microsoft.com/office/drawing/2014/main" id="{88349996-1884-034A-8662-C70ACD292D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3096" y="2363193"/>
            <a:ext cx="2138615" cy="2767619"/>
          </a:xfrm>
          <a:prstGeom prst="rect">
            <a:avLst/>
          </a:prstGeom>
        </p:spPr>
      </p:pic>
      <p:pic>
        <p:nvPicPr>
          <p:cNvPr id="32" name="Picture 31" descr="HIV-Illustration4-green.png">
            <a:extLst>
              <a:ext uri="{FF2B5EF4-FFF2-40B4-BE49-F238E27FC236}">
                <a16:creationId xmlns:a16="http://schemas.microsoft.com/office/drawing/2014/main" id="{C4DF2A97-8E8A-1D4F-8B43-C13EBC1783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4688" y="2301337"/>
            <a:ext cx="2138615" cy="2767619"/>
          </a:xfrm>
          <a:prstGeom prst="rect">
            <a:avLst/>
          </a:prstGeom>
        </p:spPr>
      </p:pic>
      <p:sp>
        <p:nvSpPr>
          <p:cNvPr id="2" name="Title 1">
            <a:extLst>
              <a:ext uri="{FF2B5EF4-FFF2-40B4-BE49-F238E27FC236}">
                <a16:creationId xmlns:a16="http://schemas.microsoft.com/office/drawing/2014/main" id="{56AF25FD-0061-7D44-9CC9-F6CA604695DD}"/>
              </a:ext>
            </a:extLst>
          </p:cNvPr>
          <p:cNvSpPr>
            <a:spLocks noGrp="1"/>
          </p:cNvSpPr>
          <p:nvPr>
            <p:ph type="title"/>
          </p:nvPr>
        </p:nvSpPr>
        <p:spPr>
          <a:xfrm>
            <a:off x="2138873" y="109233"/>
            <a:ext cx="8200881" cy="1325563"/>
          </a:xfrm>
        </p:spPr>
        <p:txBody>
          <a:bodyPr>
            <a:normAutofit/>
          </a:bodyPr>
          <a:lstStyle/>
          <a:p>
            <a:r>
              <a:rPr lang="en-AU" b="1" dirty="0">
                <a:latin typeface="Gill Sans MT" panose="020B0502020104020203" pitchFamily="34" charset="77"/>
                <a:cs typeface="Calibri Light" panose="020F0302020204030204" pitchFamily="34" charset="0"/>
              </a:rPr>
              <a:t>Gene Modifications to Make Cells </a:t>
            </a:r>
            <a:r>
              <a:rPr lang="en-AU" b="1" dirty="0">
                <a:solidFill>
                  <a:srgbClr val="009895"/>
                </a:solidFill>
                <a:latin typeface="Gill Sans MT" panose="020B0502020104020203" pitchFamily="34" charset="77"/>
                <a:cs typeface="Calibri Light" panose="020F0302020204030204" pitchFamily="34" charset="0"/>
              </a:rPr>
              <a:t>Resistant to HIV</a:t>
            </a:r>
            <a:endParaRPr lang="en-US" b="1" dirty="0">
              <a:solidFill>
                <a:srgbClr val="009895"/>
              </a:solidFill>
              <a:latin typeface="Gill Sans MT" panose="020B0502020104020203" pitchFamily="34" charset="77"/>
            </a:endParaRPr>
          </a:p>
        </p:txBody>
      </p:sp>
      <p:pic>
        <p:nvPicPr>
          <p:cNvPr id="6" name="Picture 5" descr="HIV-Illustration4-green.png">
            <a:extLst>
              <a:ext uri="{FF2B5EF4-FFF2-40B4-BE49-F238E27FC236}">
                <a16:creationId xmlns:a16="http://schemas.microsoft.com/office/drawing/2014/main" id="{D5D98AB7-8CD0-B34C-9A8F-645B80DA4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7510" y="2431797"/>
            <a:ext cx="2428355" cy="2767619"/>
          </a:xfrm>
          <a:prstGeom prst="rect">
            <a:avLst/>
          </a:prstGeom>
        </p:spPr>
      </p:pic>
      <p:sp>
        <p:nvSpPr>
          <p:cNvPr id="7" name="Title 1">
            <a:extLst>
              <a:ext uri="{FF2B5EF4-FFF2-40B4-BE49-F238E27FC236}">
                <a16:creationId xmlns:a16="http://schemas.microsoft.com/office/drawing/2014/main" id="{FA523477-D98A-0546-9F4C-61E75059C486}"/>
              </a:ext>
            </a:extLst>
          </p:cNvPr>
          <p:cNvSpPr txBox="1">
            <a:spLocks/>
          </p:cNvSpPr>
          <p:nvPr/>
        </p:nvSpPr>
        <p:spPr>
          <a:xfrm>
            <a:off x="2138874" y="-1784436"/>
            <a:ext cx="8631671" cy="967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dirty="0">
                <a:latin typeface="Calibri Light" panose="020F0302020204030204" pitchFamily="34" charset="0"/>
                <a:cs typeface="Calibri Light" panose="020F0302020204030204" pitchFamily="34" charset="0"/>
              </a:rPr>
              <a:t>Gene Modifications to Make Cells Resistant to HIV</a:t>
            </a:r>
          </a:p>
        </p:txBody>
      </p:sp>
      <p:sp>
        <p:nvSpPr>
          <p:cNvPr id="8" name="TextBox 177">
            <a:extLst>
              <a:ext uri="{FF2B5EF4-FFF2-40B4-BE49-F238E27FC236}">
                <a16:creationId xmlns:a16="http://schemas.microsoft.com/office/drawing/2014/main" id="{FC8E0F1D-F718-5B42-A26C-0A5328F131F6}"/>
              </a:ext>
            </a:extLst>
          </p:cNvPr>
          <p:cNvSpPr txBox="1">
            <a:spLocks noChangeArrowheads="1"/>
          </p:cNvSpPr>
          <p:nvPr/>
        </p:nvSpPr>
        <p:spPr bwMode="auto">
          <a:xfrm>
            <a:off x="1657789" y="1305801"/>
            <a:ext cx="24495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a:br>
              <a:rPr lang="en-US" sz="1600" dirty="0">
                <a:latin typeface="+mn-lt"/>
                <a:cs typeface="Arial" charset="0"/>
              </a:rPr>
            </a:br>
            <a:r>
              <a:rPr lang="en-US" sz="1600" b="1" dirty="0" err="1">
                <a:latin typeface="Gill Sans MT" panose="020B0502020104020203" pitchFamily="34" charset="77"/>
                <a:cs typeface="Calibri Light" panose="020F0302020204030204" pitchFamily="34" charset="0"/>
              </a:rPr>
              <a:t>Leukapharesis</a:t>
            </a:r>
            <a:endParaRPr lang="en-US" sz="1600" b="1" dirty="0">
              <a:latin typeface="Gill Sans MT" panose="020B0502020104020203" pitchFamily="34" charset="77"/>
              <a:cs typeface="Calibri Light" panose="020F0302020204030204" pitchFamily="34" charset="0"/>
            </a:endParaRPr>
          </a:p>
          <a:p>
            <a:pPr algn="ctr"/>
            <a:r>
              <a:rPr lang="en-US" sz="1600" b="1" dirty="0">
                <a:latin typeface="Gill Sans MT" panose="020B0502020104020203" pitchFamily="34" charset="77"/>
                <a:cs typeface="Calibri Light" panose="020F0302020204030204" pitchFamily="34" charset="0"/>
              </a:rPr>
              <a:t>CD4+ T-cell isolation</a:t>
            </a:r>
          </a:p>
        </p:txBody>
      </p:sp>
      <p:sp>
        <p:nvSpPr>
          <p:cNvPr id="10" name="Freeform 10">
            <a:extLst>
              <a:ext uri="{FF2B5EF4-FFF2-40B4-BE49-F238E27FC236}">
                <a16:creationId xmlns:a16="http://schemas.microsoft.com/office/drawing/2014/main" id="{10A3C4FF-B598-2F41-83D0-087B69D09809}"/>
              </a:ext>
            </a:extLst>
          </p:cNvPr>
          <p:cNvSpPr>
            <a:spLocks noChangeAspect="1"/>
          </p:cNvSpPr>
          <p:nvPr/>
        </p:nvSpPr>
        <p:spPr bwMode="auto">
          <a:xfrm>
            <a:off x="2463072" y="2079191"/>
            <a:ext cx="768121" cy="2329413"/>
          </a:xfrm>
          <a:custGeom>
            <a:avLst/>
            <a:gdLst/>
            <a:ahLst/>
            <a:cxnLst>
              <a:cxn ang="0">
                <a:pos x="844" y="99"/>
              </a:cxn>
              <a:cxn ang="0">
                <a:pos x="863" y="330"/>
              </a:cxn>
              <a:cxn ang="0">
                <a:pos x="792" y="439"/>
              </a:cxn>
              <a:cxn ang="0">
                <a:pos x="1084" y="737"/>
              </a:cxn>
              <a:cxn ang="0">
                <a:pos x="1247" y="1155"/>
              </a:cxn>
              <a:cxn ang="0">
                <a:pos x="1332" y="1631"/>
              </a:cxn>
              <a:cxn ang="0">
                <a:pos x="1318" y="2016"/>
              </a:cxn>
              <a:cxn ang="0">
                <a:pos x="1240" y="2368"/>
              </a:cxn>
              <a:cxn ang="0">
                <a:pos x="1248" y="2157"/>
              </a:cxn>
              <a:cxn ang="0">
                <a:pos x="1205" y="2122"/>
              </a:cxn>
              <a:cxn ang="0">
                <a:pos x="1177" y="1855"/>
              </a:cxn>
              <a:cxn ang="0">
                <a:pos x="1098" y="1469"/>
              </a:cxn>
              <a:cxn ang="0">
                <a:pos x="1044" y="1124"/>
              </a:cxn>
              <a:cxn ang="0">
                <a:pos x="986" y="1588"/>
              </a:cxn>
              <a:cxn ang="0">
                <a:pos x="1080" y="2205"/>
              </a:cxn>
              <a:cxn ang="0">
                <a:pos x="937" y="2837"/>
              </a:cxn>
              <a:cxn ang="0">
                <a:pos x="971" y="3036"/>
              </a:cxn>
              <a:cxn ang="0">
                <a:pos x="882" y="3631"/>
              </a:cxn>
              <a:cxn ang="0">
                <a:pos x="946" y="3863"/>
              </a:cxn>
              <a:cxn ang="0">
                <a:pos x="792" y="3888"/>
              </a:cxn>
              <a:cxn ang="0">
                <a:pos x="733" y="3732"/>
              </a:cxn>
              <a:cxn ang="0">
                <a:pos x="760" y="3575"/>
              </a:cxn>
              <a:cxn ang="0">
                <a:pos x="695" y="3175"/>
              </a:cxn>
              <a:cxn ang="0">
                <a:pos x="695" y="2782"/>
              </a:cxn>
              <a:cxn ang="0">
                <a:pos x="679" y="2227"/>
              </a:cxn>
              <a:cxn ang="0">
                <a:pos x="616" y="2499"/>
              </a:cxn>
              <a:cxn ang="0">
                <a:pos x="587" y="3005"/>
              </a:cxn>
              <a:cxn ang="0">
                <a:pos x="530" y="3523"/>
              </a:cxn>
              <a:cxn ang="0">
                <a:pos x="589" y="3787"/>
              </a:cxn>
              <a:cxn ang="0">
                <a:pos x="517" y="3881"/>
              </a:cxn>
              <a:cxn ang="0">
                <a:pos x="364" y="3869"/>
              </a:cxn>
              <a:cxn ang="0">
                <a:pos x="421" y="3615"/>
              </a:cxn>
              <a:cxn ang="0">
                <a:pos x="373" y="2907"/>
              </a:cxn>
              <a:cxn ang="0">
                <a:pos x="253" y="2395"/>
              </a:cxn>
              <a:cxn ang="0">
                <a:pos x="340" y="1610"/>
              </a:cxn>
              <a:cxn ang="0">
                <a:pos x="278" y="1272"/>
              </a:cxn>
              <a:cxn ang="0">
                <a:pos x="234" y="1448"/>
              </a:cxn>
              <a:cxn ang="0">
                <a:pos x="185" y="1806"/>
              </a:cxn>
              <a:cxn ang="0">
                <a:pos x="157" y="2094"/>
              </a:cxn>
              <a:cxn ang="0">
                <a:pos x="157" y="2256"/>
              </a:cxn>
              <a:cxn ang="0">
                <a:pos x="143" y="2375"/>
              </a:cxn>
              <a:cxn ang="0">
                <a:pos x="18" y="2093"/>
              </a:cxn>
              <a:cxn ang="0">
                <a:pos x="16" y="1736"/>
              </a:cxn>
              <a:cxn ang="0">
                <a:pos x="82" y="1130"/>
              </a:cxn>
              <a:cxn ang="0">
                <a:pos x="352" y="682"/>
              </a:cxn>
              <a:cxn ang="0">
                <a:pos x="485" y="368"/>
              </a:cxn>
              <a:cxn ang="0">
                <a:pos x="428" y="259"/>
              </a:cxn>
              <a:cxn ang="0">
                <a:pos x="524" y="34"/>
              </a:cxn>
            </a:cxnLst>
            <a:rect l="0" t="0" r="r" b="b"/>
            <a:pathLst>
              <a:path w="1352" h="3895">
                <a:moveTo>
                  <a:pt x="645" y="3"/>
                </a:moveTo>
                <a:cubicBezTo>
                  <a:pt x="682" y="0"/>
                  <a:pt x="715" y="1"/>
                  <a:pt x="748" y="17"/>
                </a:cubicBezTo>
                <a:cubicBezTo>
                  <a:pt x="781" y="33"/>
                  <a:pt x="826" y="59"/>
                  <a:pt x="844" y="99"/>
                </a:cubicBezTo>
                <a:cubicBezTo>
                  <a:pt x="862" y="139"/>
                  <a:pt x="850" y="231"/>
                  <a:pt x="856" y="259"/>
                </a:cubicBezTo>
                <a:cubicBezTo>
                  <a:pt x="862" y="287"/>
                  <a:pt x="881" y="257"/>
                  <a:pt x="882" y="269"/>
                </a:cubicBezTo>
                <a:cubicBezTo>
                  <a:pt x="883" y="281"/>
                  <a:pt x="869" y="310"/>
                  <a:pt x="863" y="330"/>
                </a:cubicBezTo>
                <a:cubicBezTo>
                  <a:pt x="857" y="350"/>
                  <a:pt x="850" y="382"/>
                  <a:pt x="844" y="387"/>
                </a:cubicBezTo>
                <a:cubicBezTo>
                  <a:pt x="838" y="392"/>
                  <a:pt x="833" y="353"/>
                  <a:pt x="824" y="362"/>
                </a:cubicBezTo>
                <a:cubicBezTo>
                  <a:pt x="815" y="371"/>
                  <a:pt x="795" y="403"/>
                  <a:pt x="792" y="439"/>
                </a:cubicBezTo>
                <a:cubicBezTo>
                  <a:pt x="789" y="475"/>
                  <a:pt x="783" y="540"/>
                  <a:pt x="805" y="579"/>
                </a:cubicBezTo>
                <a:cubicBezTo>
                  <a:pt x="827" y="618"/>
                  <a:pt x="880" y="649"/>
                  <a:pt x="927" y="675"/>
                </a:cubicBezTo>
                <a:cubicBezTo>
                  <a:pt x="974" y="701"/>
                  <a:pt x="1038" y="709"/>
                  <a:pt x="1084" y="737"/>
                </a:cubicBezTo>
                <a:cubicBezTo>
                  <a:pt x="1130" y="765"/>
                  <a:pt x="1173" y="801"/>
                  <a:pt x="1201" y="845"/>
                </a:cubicBezTo>
                <a:cubicBezTo>
                  <a:pt x="1229" y="889"/>
                  <a:pt x="1246" y="951"/>
                  <a:pt x="1254" y="1003"/>
                </a:cubicBezTo>
                <a:cubicBezTo>
                  <a:pt x="1262" y="1055"/>
                  <a:pt x="1245" y="1091"/>
                  <a:pt x="1247" y="1155"/>
                </a:cubicBezTo>
                <a:cubicBezTo>
                  <a:pt x="1249" y="1219"/>
                  <a:pt x="1260" y="1329"/>
                  <a:pt x="1268" y="1385"/>
                </a:cubicBezTo>
                <a:cubicBezTo>
                  <a:pt x="1276" y="1441"/>
                  <a:pt x="1285" y="1449"/>
                  <a:pt x="1296" y="1490"/>
                </a:cubicBezTo>
                <a:cubicBezTo>
                  <a:pt x="1307" y="1531"/>
                  <a:pt x="1325" y="1587"/>
                  <a:pt x="1332" y="1631"/>
                </a:cubicBezTo>
                <a:cubicBezTo>
                  <a:pt x="1339" y="1675"/>
                  <a:pt x="1340" y="1705"/>
                  <a:pt x="1339" y="1757"/>
                </a:cubicBezTo>
                <a:cubicBezTo>
                  <a:pt x="1338" y="1809"/>
                  <a:pt x="1328" y="1903"/>
                  <a:pt x="1325" y="1946"/>
                </a:cubicBezTo>
                <a:cubicBezTo>
                  <a:pt x="1322" y="1989"/>
                  <a:pt x="1319" y="1994"/>
                  <a:pt x="1318" y="2016"/>
                </a:cubicBezTo>
                <a:cubicBezTo>
                  <a:pt x="1317" y="2038"/>
                  <a:pt x="1315" y="2049"/>
                  <a:pt x="1318" y="2079"/>
                </a:cubicBezTo>
                <a:cubicBezTo>
                  <a:pt x="1321" y="2109"/>
                  <a:pt x="1352" y="2151"/>
                  <a:pt x="1339" y="2199"/>
                </a:cubicBezTo>
                <a:cubicBezTo>
                  <a:pt x="1326" y="2247"/>
                  <a:pt x="1262" y="2343"/>
                  <a:pt x="1240" y="2368"/>
                </a:cubicBezTo>
                <a:cubicBezTo>
                  <a:pt x="1218" y="2393"/>
                  <a:pt x="1200" y="2370"/>
                  <a:pt x="1205" y="2347"/>
                </a:cubicBezTo>
                <a:cubicBezTo>
                  <a:pt x="1210" y="2324"/>
                  <a:pt x="1261" y="2259"/>
                  <a:pt x="1268" y="2227"/>
                </a:cubicBezTo>
                <a:lnTo>
                  <a:pt x="1248" y="2157"/>
                </a:lnTo>
                <a:cubicBezTo>
                  <a:pt x="1236" y="2161"/>
                  <a:pt x="1211" y="2237"/>
                  <a:pt x="1198" y="2249"/>
                </a:cubicBezTo>
                <a:cubicBezTo>
                  <a:pt x="1185" y="2261"/>
                  <a:pt x="1169" y="2249"/>
                  <a:pt x="1170" y="2228"/>
                </a:cubicBezTo>
                <a:cubicBezTo>
                  <a:pt x="1171" y="2207"/>
                  <a:pt x="1200" y="2148"/>
                  <a:pt x="1205" y="2122"/>
                </a:cubicBezTo>
                <a:cubicBezTo>
                  <a:pt x="1210" y="2096"/>
                  <a:pt x="1196" y="2094"/>
                  <a:pt x="1198" y="2073"/>
                </a:cubicBezTo>
                <a:cubicBezTo>
                  <a:pt x="1200" y="2052"/>
                  <a:pt x="1222" y="2032"/>
                  <a:pt x="1219" y="1996"/>
                </a:cubicBezTo>
                <a:cubicBezTo>
                  <a:pt x="1216" y="1960"/>
                  <a:pt x="1191" y="1903"/>
                  <a:pt x="1177" y="1855"/>
                </a:cubicBezTo>
                <a:cubicBezTo>
                  <a:pt x="1163" y="1807"/>
                  <a:pt x="1143" y="1752"/>
                  <a:pt x="1135" y="1708"/>
                </a:cubicBezTo>
                <a:cubicBezTo>
                  <a:pt x="1127" y="1664"/>
                  <a:pt x="1134" y="1628"/>
                  <a:pt x="1128" y="1588"/>
                </a:cubicBezTo>
                <a:cubicBezTo>
                  <a:pt x="1122" y="1548"/>
                  <a:pt x="1104" y="1509"/>
                  <a:pt x="1098" y="1469"/>
                </a:cubicBezTo>
                <a:cubicBezTo>
                  <a:pt x="1092" y="1429"/>
                  <a:pt x="1100" y="1397"/>
                  <a:pt x="1091" y="1350"/>
                </a:cubicBezTo>
                <a:cubicBezTo>
                  <a:pt x="1082" y="1303"/>
                  <a:pt x="1050" y="1225"/>
                  <a:pt x="1042" y="1187"/>
                </a:cubicBezTo>
                <a:cubicBezTo>
                  <a:pt x="1034" y="1149"/>
                  <a:pt x="1044" y="1115"/>
                  <a:pt x="1044" y="1124"/>
                </a:cubicBezTo>
                <a:cubicBezTo>
                  <a:pt x="1044" y="1133"/>
                  <a:pt x="1049" y="1203"/>
                  <a:pt x="1044" y="1244"/>
                </a:cubicBezTo>
                <a:cubicBezTo>
                  <a:pt x="1039" y="1285"/>
                  <a:pt x="1024" y="1314"/>
                  <a:pt x="1014" y="1371"/>
                </a:cubicBezTo>
                <a:cubicBezTo>
                  <a:pt x="1004" y="1428"/>
                  <a:pt x="984" y="1526"/>
                  <a:pt x="986" y="1588"/>
                </a:cubicBezTo>
                <a:cubicBezTo>
                  <a:pt x="988" y="1650"/>
                  <a:pt x="1015" y="1690"/>
                  <a:pt x="1029" y="1744"/>
                </a:cubicBezTo>
                <a:cubicBezTo>
                  <a:pt x="1043" y="1798"/>
                  <a:pt x="1060" y="1834"/>
                  <a:pt x="1068" y="1911"/>
                </a:cubicBezTo>
                <a:cubicBezTo>
                  <a:pt x="1076" y="1988"/>
                  <a:pt x="1085" y="2109"/>
                  <a:pt x="1080" y="2205"/>
                </a:cubicBezTo>
                <a:cubicBezTo>
                  <a:pt x="1075" y="2301"/>
                  <a:pt x="1057" y="2412"/>
                  <a:pt x="1040" y="2489"/>
                </a:cubicBezTo>
                <a:cubicBezTo>
                  <a:pt x="1023" y="2566"/>
                  <a:pt x="995" y="2608"/>
                  <a:pt x="978" y="2666"/>
                </a:cubicBezTo>
                <a:cubicBezTo>
                  <a:pt x="961" y="2724"/>
                  <a:pt x="943" y="2801"/>
                  <a:pt x="937" y="2837"/>
                </a:cubicBezTo>
                <a:cubicBezTo>
                  <a:pt x="931" y="2873"/>
                  <a:pt x="940" y="2865"/>
                  <a:pt x="940" y="2883"/>
                </a:cubicBezTo>
                <a:cubicBezTo>
                  <a:pt x="940" y="2901"/>
                  <a:pt x="935" y="2922"/>
                  <a:pt x="940" y="2947"/>
                </a:cubicBezTo>
                <a:cubicBezTo>
                  <a:pt x="945" y="2972"/>
                  <a:pt x="966" y="2990"/>
                  <a:pt x="971" y="3036"/>
                </a:cubicBezTo>
                <a:cubicBezTo>
                  <a:pt x="976" y="3082"/>
                  <a:pt x="980" y="3159"/>
                  <a:pt x="971" y="3226"/>
                </a:cubicBezTo>
                <a:cubicBezTo>
                  <a:pt x="962" y="3293"/>
                  <a:pt x="929" y="3373"/>
                  <a:pt x="914" y="3440"/>
                </a:cubicBezTo>
                <a:cubicBezTo>
                  <a:pt x="899" y="3507"/>
                  <a:pt x="888" y="3581"/>
                  <a:pt x="882" y="3631"/>
                </a:cubicBezTo>
                <a:cubicBezTo>
                  <a:pt x="876" y="3681"/>
                  <a:pt x="867" y="3708"/>
                  <a:pt x="880" y="3739"/>
                </a:cubicBezTo>
                <a:cubicBezTo>
                  <a:pt x="893" y="3770"/>
                  <a:pt x="948" y="3797"/>
                  <a:pt x="959" y="3818"/>
                </a:cubicBezTo>
                <a:cubicBezTo>
                  <a:pt x="970" y="3839"/>
                  <a:pt x="956" y="3854"/>
                  <a:pt x="946" y="3863"/>
                </a:cubicBezTo>
                <a:cubicBezTo>
                  <a:pt x="936" y="3872"/>
                  <a:pt x="916" y="3871"/>
                  <a:pt x="899" y="3874"/>
                </a:cubicBezTo>
                <a:cubicBezTo>
                  <a:pt x="882" y="3877"/>
                  <a:pt x="859" y="3877"/>
                  <a:pt x="841" y="3879"/>
                </a:cubicBezTo>
                <a:cubicBezTo>
                  <a:pt x="823" y="3881"/>
                  <a:pt x="812" y="3895"/>
                  <a:pt x="792" y="3888"/>
                </a:cubicBezTo>
                <a:cubicBezTo>
                  <a:pt x="772" y="3881"/>
                  <a:pt x="735" y="3852"/>
                  <a:pt x="722" y="3837"/>
                </a:cubicBezTo>
                <a:cubicBezTo>
                  <a:pt x="709" y="3822"/>
                  <a:pt x="714" y="3816"/>
                  <a:pt x="716" y="3799"/>
                </a:cubicBezTo>
                <a:cubicBezTo>
                  <a:pt x="718" y="3782"/>
                  <a:pt x="731" y="3752"/>
                  <a:pt x="733" y="3732"/>
                </a:cubicBezTo>
                <a:cubicBezTo>
                  <a:pt x="735" y="3712"/>
                  <a:pt x="726" y="3694"/>
                  <a:pt x="728" y="3677"/>
                </a:cubicBezTo>
                <a:cubicBezTo>
                  <a:pt x="730" y="3660"/>
                  <a:pt x="740" y="3644"/>
                  <a:pt x="745" y="3627"/>
                </a:cubicBezTo>
                <a:cubicBezTo>
                  <a:pt x="750" y="3610"/>
                  <a:pt x="760" y="3605"/>
                  <a:pt x="760" y="3575"/>
                </a:cubicBezTo>
                <a:cubicBezTo>
                  <a:pt x="760" y="3545"/>
                  <a:pt x="754" y="3498"/>
                  <a:pt x="748" y="3449"/>
                </a:cubicBezTo>
                <a:cubicBezTo>
                  <a:pt x="742" y="3400"/>
                  <a:pt x="730" y="3327"/>
                  <a:pt x="721" y="3281"/>
                </a:cubicBezTo>
                <a:cubicBezTo>
                  <a:pt x="712" y="3235"/>
                  <a:pt x="694" y="3221"/>
                  <a:pt x="695" y="3175"/>
                </a:cubicBezTo>
                <a:cubicBezTo>
                  <a:pt x="696" y="3129"/>
                  <a:pt x="723" y="3051"/>
                  <a:pt x="728" y="3005"/>
                </a:cubicBezTo>
                <a:cubicBezTo>
                  <a:pt x="733" y="2959"/>
                  <a:pt x="733" y="2933"/>
                  <a:pt x="728" y="2896"/>
                </a:cubicBezTo>
                <a:cubicBezTo>
                  <a:pt x="723" y="2859"/>
                  <a:pt x="698" y="2847"/>
                  <a:pt x="695" y="2782"/>
                </a:cubicBezTo>
                <a:cubicBezTo>
                  <a:pt x="692" y="2717"/>
                  <a:pt x="708" y="2569"/>
                  <a:pt x="709" y="2508"/>
                </a:cubicBezTo>
                <a:cubicBezTo>
                  <a:pt x="710" y="2447"/>
                  <a:pt x="708" y="2463"/>
                  <a:pt x="703" y="2416"/>
                </a:cubicBezTo>
                <a:cubicBezTo>
                  <a:pt x="698" y="2369"/>
                  <a:pt x="684" y="2289"/>
                  <a:pt x="679" y="2227"/>
                </a:cubicBezTo>
                <a:cubicBezTo>
                  <a:pt x="674" y="2165"/>
                  <a:pt x="677" y="2044"/>
                  <a:pt x="672" y="2044"/>
                </a:cubicBezTo>
                <a:cubicBezTo>
                  <a:pt x="667" y="2044"/>
                  <a:pt x="659" y="2151"/>
                  <a:pt x="650" y="2227"/>
                </a:cubicBezTo>
                <a:cubicBezTo>
                  <a:pt x="641" y="2303"/>
                  <a:pt x="621" y="2409"/>
                  <a:pt x="616" y="2499"/>
                </a:cubicBezTo>
                <a:cubicBezTo>
                  <a:pt x="611" y="2589"/>
                  <a:pt x="627" y="2701"/>
                  <a:pt x="620" y="2768"/>
                </a:cubicBezTo>
                <a:cubicBezTo>
                  <a:pt x="613" y="2835"/>
                  <a:pt x="580" y="2864"/>
                  <a:pt x="575" y="2903"/>
                </a:cubicBezTo>
                <a:cubicBezTo>
                  <a:pt x="570" y="2942"/>
                  <a:pt x="580" y="2958"/>
                  <a:pt x="587" y="3005"/>
                </a:cubicBezTo>
                <a:cubicBezTo>
                  <a:pt x="594" y="3052"/>
                  <a:pt x="620" y="3139"/>
                  <a:pt x="620" y="3187"/>
                </a:cubicBezTo>
                <a:cubicBezTo>
                  <a:pt x="620" y="3235"/>
                  <a:pt x="603" y="3237"/>
                  <a:pt x="588" y="3293"/>
                </a:cubicBezTo>
                <a:cubicBezTo>
                  <a:pt x="573" y="3349"/>
                  <a:pt x="533" y="3463"/>
                  <a:pt x="530" y="3523"/>
                </a:cubicBezTo>
                <a:cubicBezTo>
                  <a:pt x="527" y="3583"/>
                  <a:pt x="562" y="3620"/>
                  <a:pt x="568" y="3651"/>
                </a:cubicBezTo>
                <a:cubicBezTo>
                  <a:pt x="574" y="3682"/>
                  <a:pt x="565" y="3686"/>
                  <a:pt x="568" y="3709"/>
                </a:cubicBezTo>
                <a:cubicBezTo>
                  <a:pt x="571" y="3732"/>
                  <a:pt x="585" y="3765"/>
                  <a:pt x="589" y="3787"/>
                </a:cubicBezTo>
                <a:cubicBezTo>
                  <a:pt x="593" y="3809"/>
                  <a:pt x="595" y="3831"/>
                  <a:pt x="592" y="3843"/>
                </a:cubicBezTo>
                <a:cubicBezTo>
                  <a:pt x="589" y="3855"/>
                  <a:pt x="580" y="3853"/>
                  <a:pt x="568" y="3859"/>
                </a:cubicBezTo>
                <a:cubicBezTo>
                  <a:pt x="556" y="3865"/>
                  <a:pt x="533" y="3878"/>
                  <a:pt x="517" y="3881"/>
                </a:cubicBezTo>
                <a:cubicBezTo>
                  <a:pt x="501" y="3884"/>
                  <a:pt x="490" y="3880"/>
                  <a:pt x="474" y="3879"/>
                </a:cubicBezTo>
                <a:cubicBezTo>
                  <a:pt x="458" y="3878"/>
                  <a:pt x="439" y="3876"/>
                  <a:pt x="421" y="3874"/>
                </a:cubicBezTo>
                <a:cubicBezTo>
                  <a:pt x="403" y="3872"/>
                  <a:pt x="375" y="3879"/>
                  <a:pt x="364" y="3869"/>
                </a:cubicBezTo>
                <a:cubicBezTo>
                  <a:pt x="353" y="3859"/>
                  <a:pt x="344" y="3833"/>
                  <a:pt x="354" y="3811"/>
                </a:cubicBezTo>
                <a:cubicBezTo>
                  <a:pt x="364" y="3789"/>
                  <a:pt x="413" y="3772"/>
                  <a:pt x="424" y="3739"/>
                </a:cubicBezTo>
                <a:cubicBezTo>
                  <a:pt x="435" y="3706"/>
                  <a:pt x="432" y="3699"/>
                  <a:pt x="421" y="3615"/>
                </a:cubicBezTo>
                <a:cubicBezTo>
                  <a:pt x="410" y="3531"/>
                  <a:pt x="371" y="3319"/>
                  <a:pt x="357" y="3235"/>
                </a:cubicBezTo>
                <a:cubicBezTo>
                  <a:pt x="343" y="3151"/>
                  <a:pt x="334" y="3166"/>
                  <a:pt x="337" y="3111"/>
                </a:cubicBezTo>
                <a:cubicBezTo>
                  <a:pt x="340" y="3056"/>
                  <a:pt x="370" y="2963"/>
                  <a:pt x="373" y="2907"/>
                </a:cubicBezTo>
                <a:cubicBezTo>
                  <a:pt x="376" y="2851"/>
                  <a:pt x="360" y="2809"/>
                  <a:pt x="354" y="2772"/>
                </a:cubicBezTo>
                <a:cubicBezTo>
                  <a:pt x="348" y="2735"/>
                  <a:pt x="355" y="2748"/>
                  <a:pt x="338" y="2685"/>
                </a:cubicBezTo>
                <a:cubicBezTo>
                  <a:pt x="321" y="2622"/>
                  <a:pt x="269" y="2503"/>
                  <a:pt x="253" y="2395"/>
                </a:cubicBezTo>
                <a:cubicBezTo>
                  <a:pt x="237" y="2287"/>
                  <a:pt x="233" y="2147"/>
                  <a:pt x="244" y="2040"/>
                </a:cubicBezTo>
                <a:cubicBezTo>
                  <a:pt x="255" y="1933"/>
                  <a:pt x="303" y="1822"/>
                  <a:pt x="319" y="1750"/>
                </a:cubicBezTo>
                <a:cubicBezTo>
                  <a:pt x="335" y="1678"/>
                  <a:pt x="337" y="1655"/>
                  <a:pt x="340" y="1610"/>
                </a:cubicBezTo>
                <a:cubicBezTo>
                  <a:pt x="343" y="1565"/>
                  <a:pt x="341" y="1521"/>
                  <a:pt x="335" y="1479"/>
                </a:cubicBezTo>
                <a:cubicBezTo>
                  <a:pt x="329" y="1437"/>
                  <a:pt x="314" y="1391"/>
                  <a:pt x="305" y="1357"/>
                </a:cubicBezTo>
                <a:cubicBezTo>
                  <a:pt x="296" y="1323"/>
                  <a:pt x="281" y="1311"/>
                  <a:pt x="278" y="1272"/>
                </a:cubicBezTo>
                <a:cubicBezTo>
                  <a:pt x="275" y="1233"/>
                  <a:pt x="285" y="1135"/>
                  <a:pt x="285" y="1124"/>
                </a:cubicBezTo>
                <a:cubicBezTo>
                  <a:pt x="285" y="1113"/>
                  <a:pt x="286" y="1154"/>
                  <a:pt x="278" y="1208"/>
                </a:cubicBezTo>
                <a:cubicBezTo>
                  <a:pt x="270" y="1262"/>
                  <a:pt x="241" y="1390"/>
                  <a:pt x="234" y="1448"/>
                </a:cubicBezTo>
                <a:cubicBezTo>
                  <a:pt x="227" y="1506"/>
                  <a:pt x="237" y="1519"/>
                  <a:pt x="234" y="1553"/>
                </a:cubicBezTo>
                <a:cubicBezTo>
                  <a:pt x="231" y="1587"/>
                  <a:pt x="221" y="1610"/>
                  <a:pt x="213" y="1652"/>
                </a:cubicBezTo>
                <a:cubicBezTo>
                  <a:pt x="205" y="1694"/>
                  <a:pt x="199" y="1755"/>
                  <a:pt x="185" y="1806"/>
                </a:cubicBezTo>
                <a:cubicBezTo>
                  <a:pt x="171" y="1857"/>
                  <a:pt x="139" y="1924"/>
                  <a:pt x="129" y="1961"/>
                </a:cubicBezTo>
                <a:cubicBezTo>
                  <a:pt x="119" y="1998"/>
                  <a:pt x="117" y="2009"/>
                  <a:pt x="122" y="2031"/>
                </a:cubicBezTo>
                <a:cubicBezTo>
                  <a:pt x="127" y="2053"/>
                  <a:pt x="151" y="2075"/>
                  <a:pt x="157" y="2094"/>
                </a:cubicBezTo>
                <a:cubicBezTo>
                  <a:pt x="163" y="2113"/>
                  <a:pt x="154" y="2121"/>
                  <a:pt x="157" y="2143"/>
                </a:cubicBezTo>
                <a:cubicBezTo>
                  <a:pt x="160" y="2165"/>
                  <a:pt x="178" y="2209"/>
                  <a:pt x="178" y="2228"/>
                </a:cubicBezTo>
                <a:cubicBezTo>
                  <a:pt x="178" y="2247"/>
                  <a:pt x="170" y="2265"/>
                  <a:pt x="157" y="2256"/>
                </a:cubicBezTo>
                <a:cubicBezTo>
                  <a:pt x="144" y="2247"/>
                  <a:pt x="115" y="2177"/>
                  <a:pt x="101" y="2171"/>
                </a:cubicBezTo>
                <a:lnTo>
                  <a:pt x="72" y="2221"/>
                </a:lnTo>
                <a:cubicBezTo>
                  <a:pt x="79" y="2255"/>
                  <a:pt x="136" y="2347"/>
                  <a:pt x="143" y="2375"/>
                </a:cubicBezTo>
                <a:cubicBezTo>
                  <a:pt x="150" y="2403"/>
                  <a:pt x="136" y="2415"/>
                  <a:pt x="115" y="2389"/>
                </a:cubicBezTo>
                <a:cubicBezTo>
                  <a:pt x="94" y="2363"/>
                  <a:pt x="32" y="2270"/>
                  <a:pt x="16" y="2221"/>
                </a:cubicBezTo>
                <a:cubicBezTo>
                  <a:pt x="0" y="2172"/>
                  <a:pt x="17" y="2129"/>
                  <a:pt x="18" y="2093"/>
                </a:cubicBezTo>
                <a:cubicBezTo>
                  <a:pt x="19" y="2057"/>
                  <a:pt x="24" y="2039"/>
                  <a:pt x="25" y="2002"/>
                </a:cubicBezTo>
                <a:cubicBezTo>
                  <a:pt x="26" y="1965"/>
                  <a:pt x="24" y="1913"/>
                  <a:pt x="23" y="1869"/>
                </a:cubicBezTo>
                <a:cubicBezTo>
                  <a:pt x="22" y="1825"/>
                  <a:pt x="15" y="1785"/>
                  <a:pt x="16" y="1736"/>
                </a:cubicBezTo>
                <a:cubicBezTo>
                  <a:pt x="17" y="1687"/>
                  <a:pt x="21" y="1628"/>
                  <a:pt x="30" y="1574"/>
                </a:cubicBezTo>
                <a:cubicBezTo>
                  <a:pt x="39" y="1520"/>
                  <a:pt x="64" y="1487"/>
                  <a:pt x="73" y="1413"/>
                </a:cubicBezTo>
                <a:cubicBezTo>
                  <a:pt x="82" y="1339"/>
                  <a:pt x="82" y="1206"/>
                  <a:pt x="82" y="1130"/>
                </a:cubicBezTo>
                <a:cubicBezTo>
                  <a:pt x="82" y="1054"/>
                  <a:pt x="62" y="1017"/>
                  <a:pt x="76" y="958"/>
                </a:cubicBezTo>
                <a:cubicBezTo>
                  <a:pt x="90" y="899"/>
                  <a:pt x="121" y="821"/>
                  <a:pt x="167" y="775"/>
                </a:cubicBezTo>
                <a:cubicBezTo>
                  <a:pt x="213" y="729"/>
                  <a:pt x="296" y="716"/>
                  <a:pt x="352" y="682"/>
                </a:cubicBezTo>
                <a:cubicBezTo>
                  <a:pt x="408" y="648"/>
                  <a:pt x="479" y="613"/>
                  <a:pt x="504" y="573"/>
                </a:cubicBezTo>
                <a:cubicBezTo>
                  <a:pt x="529" y="533"/>
                  <a:pt x="507" y="473"/>
                  <a:pt x="504" y="439"/>
                </a:cubicBezTo>
                <a:cubicBezTo>
                  <a:pt x="501" y="405"/>
                  <a:pt x="492" y="374"/>
                  <a:pt x="485" y="368"/>
                </a:cubicBezTo>
                <a:cubicBezTo>
                  <a:pt x="478" y="362"/>
                  <a:pt x="467" y="404"/>
                  <a:pt x="460" y="400"/>
                </a:cubicBezTo>
                <a:cubicBezTo>
                  <a:pt x="453" y="396"/>
                  <a:pt x="445" y="366"/>
                  <a:pt x="440" y="343"/>
                </a:cubicBezTo>
                <a:cubicBezTo>
                  <a:pt x="435" y="320"/>
                  <a:pt x="425" y="273"/>
                  <a:pt x="428" y="259"/>
                </a:cubicBezTo>
                <a:cubicBezTo>
                  <a:pt x="431" y="245"/>
                  <a:pt x="457" y="278"/>
                  <a:pt x="460" y="259"/>
                </a:cubicBezTo>
                <a:cubicBezTo>
                  <a:pt x="463" y="240"/>
                  <a:pt x="436" y="181"/>
                  <a:pt x="447" y="144"/>
                </a:cubicBezTo>
                <a:cubicBezTo>
                  <a:pt x="458" y="107"/>
                  <a:pt x="491" y="57"/>
                  <a:pt x="524" y="34"/>
                </a:cubicBezTo>
                <a:cubicBezTo>
                  <a:pt x="557" y="11"/>
                  <a:pt x="620" y="9"/>
                  <a:pt x="645" y="3"/>
                </a:cubicBezTo>
                <a:close/>
              </a:path>
            </a:pathLst>
          </a:custGeom>
          <a:solidFill>
            <a:srgbClr val="009895"/>
          </a:solidFill>
          <a:ln w="3175">
            <a:noFill/>
            <a:round/>
            <a:headEnd/>
            <a:tailEnd/>
          </a:ln>
        </p:spPr>
        <p:txBody>
          <a:bodyPr/>
          <a:lstStyle/>
          <a:p>
            <a:pPr>
              <a:defRPr/>
            </a:pPr>
            <a:endParaRPr lang="en-US" dirty="0">
              <a:latin typeface="Arial" pitchFamily="34" charset="0"/>
              <a:cs typeface="Arial" pitchFamily="34" charset="0"/>
            </a:endParaRPr>
          </a:p>
        </p:txBody>
      </p:sp>
      <p:sp>
        <p:nvSpPr>
          <p:cNvPr id="11" name="TextBox 308">
            <a:extLst>
              <a:ext uri="{FF2B5EF4-FFF2-40B4-BE49-F238E27FC236}">
                <a16:creationId xmlns:a16="http://schemas.microsoft.com/office/drawing/2014/main" id="{2BFB17CA-5883-3B42-A120-8B8FB9819ED7}"/>
              </a:ext>
            </a:extLst>
          </p:cNvPr>
          <p:cNvSpPr txBox="1">
            <a:spLocks noChangeArrowheads="1"/>
          </p:cNvSpPr>
          <p:nvPr/>
        </p:nvSpPr>
        <p:spPr bwMode="auto">
          <a:xfrm>
            <a:off x="4960355" y="4428954"/>
            <a:ext cx="1234640" cy="33855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1600" b="1" dirty="0">
                <a:latin typeface="Calibri Light" panose="020F0302020204030204" pitchFamily="34" charset="0"/>
                <a:cs typeface="Calibri Light" panose="020F0302020204030204" pitchFamily="34" charset="0"/>
              </a:rPr>
              <a:t>Re-infuse</a:t>
            </a:r>
          </a:p>
        </p:txBody>
      </p:sp>
      <p:grpSp>
        <p:nvGrpSpPr>
          <p:cNvPr id="12" name="Group 12">
            <a:extLst>
              <a:ext uri="{FF2B5EF4-FFF2-40B4-BE49-F238E27FC236}">
                <a16:creationId xmlns:a16="http://schemas.microsoft.com/office/drawing/2014/main" id="{9A492CAC-6C32-F14F-8F92-9D7A8E7A97C6}"/>
              </a:ext>
            </a:extLst>
          </p:cNvPr>
          <p:cNvGrpSpPr>
            <a:grpSpLocks/>
          </p:cNvGrpSpPr>
          <p:nvPr/>
        </p:nvGrpSpPr>
        <p:grpSpPr bwMode="auto">
          <a:xfrm>
            <a:off x="5212094" y="3332704"/>
            <a:ext cx="1849851" cy="1004585"/>
            <a:chOff x="1724085" y="1667220"/>
            <a:chExt cx="3622291" cy="1434364"/>
          </a:xfrm>
        </p:grpSpPr>
        <p:pic>
          <p:nvPicPr>
            <p:cNvPr id="13" name="Picture 83" descr="scissors.jpg">
              <a:extLst>
                <a:ext uri="{FF2B5EF4-FFF2-40B4-BE49-F238E27FC236}">
                  <a16:creationId xmlns:a16="http://schemas.microsoft.com/office/drawing/2014/main" id="{EF0273D9-3F39-CA47-A7A8-6B34B3339E7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1723545">
              <a:off x="3217609" y="2388775"/>
              <a:ext cx="551230" cy="523651"/>
            </a:xfrm>
            <a:prstGeom prst="rect">
              <a:avLst/>
            </a:prstGeom>
            <a:noFill/>
            <a:ln w="9525">
              <a:noFill/>
              <a:miter lim="800000"/>
              <a:headEnd/>
              <a:tailEnd/>
            </a:ln>
          </p:spPr>
        </p:pic>
        <p:pic>
          <p:nvPicPr>
            <p:cNvPr id="14" name="Picture 83" descr="scissors.jpg">
              <a:extLst>
                <a:ext uri="{FF2B5EF4-FFF2-40B4-BE49-F238E27FC236}">
                  <a16:creationId xmlns:a16="http://schemas.microsoft.com/office/drawing/2014/main" id="{B851932B-962B-6042-AD40-AA9FEF4EB35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923545">
              <a:off x="3109116" y="1667220"/>
              <a:ext cx="621357" cy="587079"/>
            </a:xfrm>
            <a:prstGeom prst="rect">
              <a:avLst/>
            </a:prstGeom>
            <a:solidFill>
              <a:schemeClr val="accent3">
                <a:lumMod val="20000"/>
                <a:lumOff val="80000"/>
              </a:schemeClr>
            </a:solidFill>
            <a:ln w="9525">
              <a:noFill/>
              <a:miter lim="800000"/>
              <a:headEnd/>
              <a:tailEnd/>
            </a:ln>
          </p:spPr>
        </p:pic>
        <p:sp>
          <p:nvSpPr>
            <p:cNvPr id="15" name="Rectangle 13">
              <a:extLst>
                <a:ext uri="{FF2B5EF4-FFF2-40B4-BE49-F238E27FC236}">
                  <a16:creationId xmlns:a16="http://schemas.microsoft.com/office/drawing/2014/main" id="{D4C6C6C0-4096-1C49-AA47-1F9FA6571B68}"/>
                </a:ext>
              </a:extLst>
            </p:cNvPr>
            <p:cNvSpPr>
              <a:spLocks noChangeArrowheads="1"/>
            </p:cNvSpPr>
            <p:nvPr/>
          </p:nvSpPr>
          <p:spPr bwMode="auto">
            <a:xfrm>
              <a:off x="3666287" y="2082966"/>
              <a:ext cx="361732" cy="527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chemeClr val="bg1"/>
                </a:solidFill>
              </a:endParaRPr>
            </a:p>
          </p:txBody>
        </p:sp>
        <p:grpSp>
          <p:nvGrpSpPr>
            <p:cNvPr id="16" name="Group 1">
              <a:extLst>
                <a:ext uri="{FF2B5EF4-FFF2-40B4-BE49-F238E27FC236}">
                  <a16:creationId xmlns:a16="http://schemas.microsoft.com/office/drawing/2014/main" id="{4D42FC83-7C52-5448-9483-A8EB244B8AB2}"/>
                </a:ext>
              </a:extLst>
            </p:cNvPr>
            <p:cNvGrpSpPr>
              <a:grpSpLocks/>
            </p:cNvGrpSpPr>
            <p:nvPr/>
          </p:nvGrpSpPr>
          <p:grpSpPr bwMode="auto">
            <a:xfrm>
              <a:off x="1724085" y="2311809"/>
              <a:ext cx="3622291" cy="59253"/>
              <a:chOff x="3611373" y="4337195"/>
              <a:chExt cx="2311342" cy="62169"/>
            </a:xfrm>
          </p:grpSpPr>
          <p:cxnSp>
            <p:nvCxnSpPr>
              <p:cNvPr id="18" name="Straight Connector 17">
                <a:extLst>
                  <a:ext uri="{FF2B5EF4-FFF2-40B4-BE49-F238E27FC236}">
                    <a16:creationId xmlns:a16="http://schemas.microsoft.com/office/drawing/2014/main" id="{49E991C5-B850-4F46-9C8A-20740754A624}"/>
                  </a:ext>
                </a:extLst>
              </p:cNvPr>
              <p:cNvCxnSpPr/>
              <p:nvPr/>
            </p:nvCxnSpPr>
            <p:spPr>
              <a:xfrm>
                <a:off x="3611373" y="4399364"/>
                <a:ext cx="2292973"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442DE9-A4F9-FE44-B2AB-E36DE5C0512B}"/>
                  </a:ext>
                </a:extLst>
              </p:cNvPr>
              <p:cNvCxnSpPr/>
              <p:nvPr/>
            </p:nvCxnSpPr>
            <p:spPr>
              <a:xfrm>
                <a:off x="3629742" y="4337195"/>
                <a:ext cx="2292973"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3">
              <a:extLst>
                <a:ext uri="{FF2B5EF4-FFF2-40B4-BE49-F238E27FC236}">
                  <a16:creationId xmlns:a16="http://schemas.microsoft.com/office/drawing/2014/main" id="{97EA22C2-DDE5-C442-B463-0CAEAE214EF5}"/>
                </a:ext>
              </a:extLst>
            </p:cNvPr>
            <p:cNvSpPr>
              <a:spLocks noChangeArrowheads="1"/>
            </p:cNvSpPr>
            <p:nvPr/>
          </p:nvSpPr>
          <p:spPr bwMode="auto">
            <a:xfrm>
              <a:off x="2407866" y="2574245"/>
              <a:ext cx="361732" cy="527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chemeClr val="bg1"/>
                </a:solidFill>
              </a:endParaRPr>
            </a:p>
          </p:txBody>
        </p:sp>
      </p:grpSp>
      <p:sp>
        <p:nvSpPr>
          <p:cNvPr id="20" name="TextBox 19">
            <a:extLst>
              <a:ext uri="{FF2B5EF4-FFF2-40B4-BE49-F238E27FC236}">
                <a16:creationId xmlns:a16="http://schemas.microsoft.com/office/drawing/2014/main" id="{6D4F7348-E705-2444-8EF4-C52C8A866C15}"/>
              </a:ext>
            </a:extLst>
          </p:cNvPr>
          <p:cNvSpPr txBox="1"/>
          <p:nvPr/>
        </p:nvSpPr>
        <p:spPr>
          <a:xfrm>
            <a:off x="9750294" y="5871391"/>
            <a:ext cx="1399742" cy="246221"/>
          </a:xfrm>
          <a:prstGeom prst="rect">
            <a:avLst/>
          </a:prstGeom>
          <a:solidFill>
            <a:schemeClr val="bg1"/>
          </a:solidFill>
        </p:spPr>
        <p:txBody>
          <a:bodyPr wrap="none" rtlCol="0">
            <a:spAutoFit/>
          </a:bodyPr>
          <a:lstStyle/>
          <a:p>
            <a:r>
              <a:rPr lang="en-US" sz="1000" b="1" dirty="0" err="1">
                <a:solidFill>
                  <a:schemeClr val="bg1">
                    <a:lumMod val="65000"/>
                  </a:schemeClr>
                </a:solidFill>
                <a:latin typeface="Gill Sans MT" panose="020B0502020104020203" pitchFamily="34" charset="77"/>
                <a:cs typeface="Calibri Light" panose="020F0302020204030204" pitchFamily="34" charset="0"/>
              </a:rPr>
              <a:t>Tebas</a:t>
            </a:r>
            <a:r>
              <a:rPr lang="en-US" sz="1000" b="1" dirty="0">
                <a:solidFill>
                  <a:schemeClr val="bg1">
                    <a:lumMod val="65000"/>
                  </a:schemeClr>
                </a:solidFill>
                <a:latin typeface="Gill Sans MT" panose="020B0502020104020203" pitchFamily="34" charset="77"/>
                <a:cs typeface="Calibri Light" panose="020F0302020204030204" pitchFamily="34" charset="0"/>
              </a:rPr>
              <a:t> P, NEJM 2014</a:t>
            </a:r>
          </a:p>
        </p:txBody>
      </p:sp>
      <p:sp>
        <p:nvSpPr>
          <p:cNvPr id="21" name="Oval 20">
            <a:extLst>
              <a:ext uri="{FF2B5EF4-FFF2-40B4-BE49-F238E27FC236}">
                <a16:creationId xmlns:a16="http://schemas.microsoft.com/office/drawing/2014/main" id="{69AFBC93-D323-4744-B71D-4AC10DA6BA72}"/>
              </a:ext>
            </a:extLst>
          </p:cNvPr>
          <p:cNvSpPr/>
          <p:nvPr/>
        </p:nvSpPr>
        <p:spPr>
          <a:xfrm>
            <a:off x="4046450" y="1476501"/>
            <a:ext cx="2291915" cy="2922337"/>
          </a:xfrm>
          <a:prstGeom prst="ellipse">
            <a:avLst/>
          </a:prstGeom>
          <a:no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ＭＳ Ｐゴシック" charset="0"/>
              <a:cs typeface="Arial" charset="0"/>
            </a:endParaRPr>
          </a:p>
        </p:txBody>
      </p:sp>
      <p:pic>
        <p:nvPicPr>
          <p:cNvPr id="22" name="Picture 21" descr="HIV-Illustration4-green.png">
            <a:extLst>
              <a:ext uri="{FF2B5EF4-FFF2-40B4-BE49-F238E27FC236}">
                <a16:creationId xmlns:a16="http://schemas.microsoft.com/office/drawing/2014/main" id="{B1128FD8-5321-7C47-9C34-34EDE88B2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0902" y="3103772"/>
            <a:ext cx="2138615" cy="2767619"/>
          </a:xfrm>
          <a:prstGeom prst="rect">
            <a:avLst/>
          </a:prstGeom>
        </p:spPr>
      </p:pic>
      <p:pic>
        <p:nvPicPr>
          <p:cNvPr id="23" name="Picture 22" descr="HIV-Illustration4-green.png">
            <a:extLst>
              <a:ext uri="{FF2B5EF4-FFF2-40B4-BE49-F238E27FC236}">
                <a16:creationId xmlns:a16="http://schemas.microsoft.com/office/drawing/2014/main" id="{1C7713AE-112B-3147-AFE9-2F62CE4F8A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4399" y="2842777"/>
            <a:ext cx="2138615" cy="2767619"/>
          </a:xfrm>
          <a:prstGeom prst="rect">
            <a:avLst/>
          </a:prstGeom>
        </p:spPr>
      </p:pic>
      <p:pic>
        <p:nvPicPr>
          <p:cNvPr id="25" name="Picture 24" descr="HIV-Illustration4-green.png">
            <a:extLst>
              <a:ext uri="{FF2B5EF4-FFF2-40B4-BE49-F238E27FC236}">
                <a16:creationId xmlns:a16="http://schemas.microsoft.com/office/drawing/2014/main" id="{89D68330-A7EF-064B-92FD-07E959F0CA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6063" y="3079078"/>
            <a:ext cx="2138615" cy="2767619"/>
          </a:xfrm>
          <a:prstGeom prst="rect">
            <a:avLst/>
          </a:prstGeom>
        </p:spPr>
      </p:pic>
      <p:sp>
        <p:nvSpPr>
          <p:cNvPr id="28" name="TextBox 27">
            <a:extLst>
              <a:ext uri="{FF2B5EF4-FFF2-40B4-BE49-F238E27FC236}">
                <a16:creationId xmlns:a16="http://schemas.microsoft.com/office/drawing/2014/main" id="{7EB35546-8104-584E-BF4D-0354153DDE84}"/>
              </a:ext>
            </a:extLst>
          </p:cNvPr>
          <p:cNvSpPr txBox="1"/>
          <p:nvPr/>
        </p:nvSpPr>
        <p:spPr>
          <a:xfrm>
            <a:off x="3283953" y="2351315"/>
            <a:ext cx="1758060" cy="307777"/>
          </a:xfrm>
          <a:prstGeom prst="rect">
            <a:avLst/>
          </a:prstGeom>
          <a:noFill/>
        </p:spPr>
        <p:txBody>
          <a:bodyPr wrap="square" rtlCol="0">
            <a:spAutoFit/>
          </a:bodyPr>
          <a:lstStyle/>
          <a:p>
            <a:r>
              <a:rPr lang="en-US" sz="1400" dirty="0">
                <a:latin typeface="Gill Sans MT" panose="020B0502020104020203" pitchFamily="34" charset="77"/>
                <a:cs typeface="Calibri Light" panose="020F0302020204030204" pitchFamily="34" charset="0"/>
              </a:rPr>
              <a:t>CCR5-</a:t>
            </a:r>
          </a:p>
        </p:txBody>
      </p:sp>
      <p:sp>
        <p:nvSpPr>
          <p:cNvPr id="29" name="TextBox 28">
            <a:extLst>
              <a:ext uri="{FF2B5EF4-FFF2-40B4-BE49-F238E27FC236}">
                <a16:creationId xmlns:a16="http://schemas.microsoft.com/office/drawing/2014/main" id="{F1250B35-0026-BB49-9658-751C77B54C13}"/>
              </a:ext>
            </a:extLst>
          </p:cNvPr>
          <p:cNvSpPr txBox="1"/>
          <p:nvPr/>
        </p:nvSpPr>
        <p:spPr>
          <a:xfrm>
            <a:off x="6143807" y="1683610"/>
            <a:ext cx="1758060" cy="307777"/>
          </a:xfrm>
          <a:prstGeom prst="rect">
            <a:avLst/>
          </a:prstGeom>
          <a:noFill/>
        </p:spPr>
        <p:txBody>
          <a:bodyPr wrap="square" rtlCol="0">
            <a:spAutoFit/>
          </a:bodyPr>
          <a:lstStyle/>
          <a:p>
            <a:r>
              <a:rPr lang="en-US" sz="1400" dirty="0">
                <a:latin typeface="Gill Sans MT" panose="020B0502020104020203" pitchFamily="34" charset="77"/>
                <a:cs typeface="Calibri Light" panose="020F0302020204030204" pitchFamily="34" charset="0"/>
              </a:rPr>
              <a:t>CCR5+</a:t>
            </a:r>
          </a:p>
        </p:txBody>
      </p:sp>
      <p:sp>
        <p:nvSpPr>
          <p:cNvPr id="33" name="TextBox 32">
            <a:extLst>
              <a:ext uri="{FF2B5EF4-FFF2-40B4-BE49-F238E27FC236}">
                <a16:creationId xmlns:a16="http://schemas.microsoft.com/office/drawing/2014/main" id="{202293C9-CB77-134D-893B-ECE1B4361B6F}"/>
              </a:ext>
            </a:extLst>
          </p:cNvPr>
          <p:cNvSpPr txBox="1"/>
          <p:nvPr/>
        </p:nvSpPr>
        <p:spPr>
          <a:xfrm>
            <a:off x="1644626" y="4241479"/>
            <a:ext cx="5999976" cy="2062103"/>
          </a:xfrm>
          <a:prstGeom prst="rect">
            <a:avLst/>
          </a:prstGeom>
          <a:noFill/>
        </p:spPr>
        <p:txBody>
          <a:bodyPr wrap="none" rtlCol="0">
            <a:spAutoFit/>
          </a:bodyPr>
          <a:lstStyle/>
          <a:p>
            <a:endParaRPr lang="en-US" sz="1600" b="1" dirty="0"/>
          </a:p>
          <a:p>
            <a:pPr marL="285744" indent="-285744">
              <a:buFont typeface="Arial"/>
              <a:buChar char="•"/>
            </a:pPr>
            <a:r>
              <a:rPr lang="en-US" sz="1600" b="1" dirty="0">
                <a:solidFill>
                  <a:srgbClr val="009895"/>
                </a:solidFill>
                <a:latin typeface="Gill Sans MT" panose="020B0502020104020203" pitchFamily="34" charset="77"/>
                <a:cs typeface="Calibri Light" panose="020F0302020204030204" pitchFamily="34" charset="0"/>
              </a:rPr>
              <a:t>People with HIV/no cancer</a:t>
            </a:r>
          </a:p>
          <a:p>
            <a:pPr marL="742932" lvl="1" indent="-285744">
              <a:buFont typeface="Arial"/>
              <a:buChar char="•"/>
            </a:pPr>
            <a:r>
              <a:rPr lang="en-US" sz="1600" dirty="0">
                <a:latin typeface="Gill Sans MT" panose="020B0502020104020203" pitchFamily="34" charset="77"/>
                <a:cs typeface="Calibri Light" panose="020F0302020204030204" pitchFamily="34" charset="0"/>
              </a:rPr>
              <a:t>SB-728mR-T+cyclophosphamide</a:t>
            </a:r>
            <a:r>
              <a:rPr lang="en-US" sz="1600" baseline="30000" dirty="0">
                <a:latin typeface="Gill Sans MT" panose="020B0502020104020203" pitchFamily="34" charset="77"/>
                <a:cs typeface="Calibri Light" panose="020F0302020204030204" pitchFamily="34" charset="0"/>
              </a:rPr>
              <a:t>1</a:t>
            </a:r>
            <a:endParaRPr lang="en-US" sz="1600" dirty="0">
              <a:latin typeface="Gill Sans MT" panose="020B0502020104020203" pitchFamily="34" charset="77"/>
              <a:cs typeface="Calibri Light" panose="020F0302020204030204" pitchFamily="34" charset="0"/>
            </a:endParaRPr>
          </a:p>
          <a:p>
            <a:pPr marL="742932" lvl="1" indent="-285744">
              <a:buFont typeface="Arial"/>
              <a:buChar char="•"/>
            </a:pPr>
            <a:r>
              <a:rPr lang="en-US" sz="1600" dirty="0" err="1">
                <a:latin typeface="Gill Sans MT" panose="020B0502020104020203" pitchFamily="34" charset="77"/>
                <a:cs typeface="Calibri Light" panose="020F0302020204030204" pitchFamily="34" charset="0"/>
              </a:rPr>
              <a:t>shRNA</a:t>
            </a:r>
            <a:r>
              <a:rPr lang="en-US" sz="1600" dirty="0">
                <a:latin typeface="Gill Sans MT" panose="020B0502020104020203" pitchFamily="34" charset="77"/>
                <a:cs typeface="Calibri Light" panose="020F0302020204030204" pitchFamily="34" charset="0"/>
              </a:rPr>
              <a:t>-modified stem cells</a:t>
            </a:r>
            <a:r>
              <a:rPr lang="en-US" sz="1600" baseline="30000" dirty="0">
                <a:latin typeface="Gill Sans MT" panose="020B0502020104020203" pitchFamily="34" charset="77"/>
                <a:cs typeface="Calibri Light" panose="020F0302020204030204" pitchFamily="34" charset="0"/>
              </a:rPr>
              <a:t>2</a:t>
            </a:r>
          </a:p>
          <a:p>
            <a:pPr marL="285744" indent="-285744">
              <a:buFont typeface="Arial"/>
              <a:buChar char="•"/>
            </a:pPr>
            <a:r>
              <a:rPr lang="en-US" sz="1600" b="1" dirty="0">
                <a:solidFill>
                  <a:srgbClr val="009895"/>
                </a:solidFill>
                <a:latin typeface="Gill Sans MT" panose="020B0502020104020203" pitchFamily="34" charset="77"/>
                <a:cs typeface="Calibri Light" panose="020F0302020204030204" pitchFamily="34" charset="0"/>
              </a:rPr>
              <a:t>People with HIV and cancer</a:t>
            </a:r>
          </a:p>
          <a:p>
            <a:pPr marL="742932" lvl="1" indent="-285744">
              <a:buFont typeface="Arial"/>
              <a:buChar char="•"/>
            </a:pPr>
            <a:r>
              <a:rPr lang="en-US" sz="1600" dirty="0">
                <a:latin typeface="Gill Sans MT" panose="020B0502020104020203" pitchFamily="34" charset="77"/>
                <a:cs typeface="Calibri Light" panose="020F0302020204030204" pitchFamily="34" charset="0"/>
              </a:rPr>
              <a:t>Stem cells gene-modified to encode multiple anti-HIV RNAs</a:t>
            </a:r>
            <a:r>
              <a:rPr lang="en-US" sz="1600" baseline="30000" dirty="0">
                <a:latin typeface="Gill Sans MT" panose="020B0502020104020203" pitchFamily="34" charset="77"/>
                <a:cs typeface="Calibri Light" panose="020F0302020204030204" pitchFamily="34" charset="0"/>
              </a:rPr>
              <a:t>3</a:t>
            </a:r>
            <a:endParaRPr lang="en-US" sz="1600" dirty="0">
              <a:latin typeface="Gill Sans MT" panose="020B0502020104020203" pitchFamily="34" charset="77"/>
              <a:cs typeface="Calibri Light" panose="020F0302020204030204" pitchFamily="34" charset="0"/>
            </a:endParaRPr>
          </a:p>
          <a:p>
            <a:pPr marL="742932" lvl="1" indent="-285744">
              <a:buFont typeface="Arial"/>
              <a:buChar char="•"/>
            </a:pPr>
            <a:r>
              <a:rPr lang="en-US" sz="1600" dirty="0">
                <a:latin typeface="Gill Sans MT" panose="020B0502020104020203" pitchFamily="34" charset="77"/>
                <a:cs typeface="Calibri Light" panose="020F0302020204030204" pitchFamily="34" charset="0"/>
              </a:rPr>
              <a:t>CRISPR CCR5 modified CD34+ cells</a:t>
            </a:r>
            <a:r>
              <a:rPr lang="en-US" sz="1600" baseline="30000" dirty="0">
                <a:latin typeface="Gill Sans MT" panose="020B0502020104020203" pitchFamily="34" charset="77"/>
                <a:cs typeface="Calibri Light" panose="020F0302020204030204" pitchFamily="34" charset="0"/>
              </a:rPr>
              <a:t>4</a:t>
            </a:r>
            <a:endParaRPr lang="en-US" sz="1600" dirty="0">
              <a:latin typeface="Gill Sans MT" panose="020B0502020104020203" pitchFamily="34" charset="77"/>
              <a:cs typeface="Calibri Light" panose="020F0302020204030204" pitchFamily="34" charset="0"/>
            </a:endParaRPr>
          </a:p>
          <a:p>
            <a:pPr marL="285744" indent="-285744">
              <a:buFont typeface="Arial"/>
              <a:buChar char="•"/>
            </a:pPr>
            <a:endParaRPr lang="en-US" sz="1600" dirty="0"/>
          </a:p>
        </p:txBody>
      </p:sp>
      <p:sp>
        <p:nvSpPr>
          <p:cNvPr id="34" name="TextBox 33">
            <a:extLst>
              <a:ext uri="{FF2B5EF4-FFF2-40B4-BE49-F238E27FC236}">
                <a16:creationId xmlns:a16="http://schemas.microsoft.com/office/drawing/2014/main" id="{4F0C12B8-7413-A64D-A294-315CEF509C17}"/>
              </a:ext>
            </a:extLst>
          </p:cNvPr>
          <p:cNvSpPr txBox="1"/>
          <p:nvPr/>
        </p:nvSpPr>
        <p:spPr>
          <a:xfrm>
            <a:off x="3508527" y="6162276"/>
            <a:ext cx="7755560" cy="615553"/>
          </a:xfrm>
          <a:prstGeom prst="rect">
            <a:avLst/>
          </a:prstGeom>
          <a:solidFill>
            <a:schemeClr val="bg1"/>
          </a:solidFill>
        </p:spPr>
        <p:txBody>
          <a:bodyPr wrap="square" rtlCol="0">
            <a:spAutoFit/>
          </a:bodyPr>
          <a:lstStyle/>
          <a:p>
            <a:pPr algn="r"/>
            <a:r>
              <a:rPr lang="en-US" sz="1000" i="1" dirty="0">
                <a:solidFill>
                  <a:schemeClr val="bg1">
                    <a:lumMod val="65000"/>
                  </a:schemeClr>
                </a:solidFill>
                <a:latin typeface="Gill Sans MT" panose="020B0502020104020203" pitchFamily="34" charset="77"/>
                <a:cs typeface="Calibri Light" panose="020F0302020204030204" pitchFamily="34" charset="0"/>
              </a:rPr>
              <a:t>www.treatmentactiongroup.org; www.clinicaltrials.gov : </a:t>
            </a:r>
            <a:r>
              <a:rPr lang="en-US" sz="1000" i="1" baseline="30000" dirty="0">
                <a:solidFill>
                  <a:schemeClr val="bg1">
                    <a:lumMod val="65000"/>
                  </a:schemeClr>
                </a:solidFill>
                <a:latin typeface="Gill Sans MT" panose="020B0502020104020203" pitchFamily="34" charset="77"/>
                <a:cs typeface="Calibri Light" panose="020F0302020204030204" pitchFamily="34" charset="0"/>
              </a:rPr>
              <a:t>1</a:t>
            </a:r>
            <a:r>
              <a:rPr lang="en-US" sz="1000" i="1" dirty="0">
                <a:solidFill>
                  <a:schemeClr val="bg1">
                    <a:lumMod val="65000"/>
                  </a:schemeClr>
                </a:solidFill>
                <a:latin typeface="Gill Sans MT" panose="020B0502020104020203" pitchFamily="34" charset="77"/>
                <a:cs typeface="Calibri Light" panose="020F0302020204030204" pitchFamily="34" charset="0"/>
              </a:rPr>
              <a:t>NCT02388594; </a:t>
            </a:r>
            <a:r>
              <a:rPr lang="en-US" sz="1000" i="1" baseline="30000" dirty="0">
                <a:solidFill>
                  <a:schemeClr val="bg1">
                    <a:lumMod val="65000"/>
                  </a:schemeClr>
                </a:solidFill>
                <a:latin typeface="Gill Sans MT" panose="020B0502020104020203" pitchFamily="34" charset="77"/>
                <a:cs typeface="Calibri Light" panose="020F0302020204030204" pitchFamily="34" charset="0"/>
              </a:rPr>
              <a:t>2</a:t>
            </a:r>
            <a:r>
              <a:rPr lang="en-US" sz="1000" i="1" dirty="0">
                <a:solidFill>
                  <a:schemeClr val="bg1">
                    <a:lumMod val="65000"/>
                  </a:schemeClr>
                </a:solidFill>
                <a:latin typeface="Gill Sans MT" panose="020B0502020104020203" pitchFamily="34" charset="77"/>
                <a:cs typeface="Calibri Light" panose="020F0302020204030204" pitchFamily="34" charset="0"/>
              </a:rPr>
              <a:t>NCT03517631; </a:t>
            </a:r>
            <a:r>
              <a:rPr lang="en-US" sz="1000" i="1" baseline="30000" dirty="0">
                <a:solidFill>
                  <a:schemeClr val="bg1">
                    <a:lumMod val="65000"/>
                  </a:schemeClr>
                </a:solidFill>
                <a:latin typeface="Gill Sans MT" panose="020B0502020104020203" pitchFamily="34" charset="77"/>
                <a:cs typeface="Calibri Light" panose="020F0302020204030204" pitchFamily="34" charset="0"/>
              </a:rPr>
              <a:t>3</a:t>
            </a:r>
            <a:r>
              <a:rPr lang="en-US" sz="1000" i="1" dirty="0">
                <a:solidFill>
                  <a:schemeClr val="bg1">
                    <a:lumMod val="65000"/>
                  </a:schemeClr>
                </a:solidFill>
                <a:latin typeface="Gill Sans MT" panose="020B0502020104020203" pitchFamily="34" charset="77"/>
                <a:cs typeface="Calibri Light" panose="020F0302020204030204" pitchFamily="34" charset="0"/>
              </a:rPr>
              <a:t>NCT02343666/NCT02337985; </a:t>
            </a:r>
            <a:r>
              <a:rPr lang="en-US" sz="1000" i="1" baseline="30000" dirty="0">
                <a:solidFill>
                  <a:schemeClr val="bg1">
                    <a:lumMod val="65000"/>
                  </a:schemeClr>
                </a:solidFill>
                <a:latin typeface="Gill Sans MT" panose="020B0502020104020203" pitchFamily="34" charset="77"/>
                <a:cs typeface="Calibri Light" panose="020F0302020204030204" pitchFamily="34" charset="0"/>
              </a:rPr>
              <a:t>4</a:t>
            </a:r>
            <a:r>
              <a:rPr lang="en-US" sz="1000" i="1" dirty="0">
                <a:solidFill>
                  <a:schemeClr val="bg1">
                    <a:lumMod val="65000"/>
                  </a:schemeClr>
                </a:solidFill>
                <a:latin typeface="Gill Sans MT" panose="020B0502020104020203" pitchFamily="34" charset="77"/>
                <a:cs typeface="Calibri Light" panose="020F0302020204030204" pitchFamily="34" charset="0"/>
              </a:rPr>
              <a:t>NCT03164135 </a:t>
            </a:r>
          </a:p>
          <a:p>
            <a:pPr algn="r"/>
            <a:endParaRPr lang="en-US" sz="1200" i="1" dirty="0">
              <a:latin typeface="Calibri Light" panose="020F0302020204030204" pitchFamily="34" charset="0"/>
              <a:cs typeface="Calibri Light" panose="020F0302020204030204" pitchFamily="34" charset="0"/>
            </a:endParaRPr>
          </a:p>
          <a:p>
            <a:pPr algn="r"/>
            <a:endParaRPr lang="en-US" sz="1200" i="1" dirty="0">
              <a:latin typeface="Calibri Light" panose="020F0302020204030204" pitchFamily="34" charset="0"/>
              <a:cs typeface="Calibri Light" panose="020F0302020204030204" pitchFamily="34" charset="0"/>
            </a:endParaRPr>
          </a:p>
        </p:txBody>
      </p:sp>
      <p:sp>
        <p:nvSpPr>
          <p:cNvPr id="35" name="TextBox 34">
            <a:extLst>
              <a:ext uri="{FF2B5EF4-FFF2-40B4-BE49-F238E27FC236}">
                <a16:creationId xmlns:a16="http://schemas.microsoft.com/office/drawing/2014/main" id="{8CD8014B-2908-9E4B-9084-D6A0C177609C}"/>
              </a:ext>
            </a:extLst>
          </p:cNvPr>
          <p:cNvSpPr txBox="1"/>
          <p:nvPr/>
        </p:nvSpPr>
        <p:spPr>
          <a:xfrm>
            <a:off x="7778034" y="1341945"/>
            <a:ext cx="3467616" cy="1477328"/>
          </a:xfrm>
          <a:prstGeom prst="rect">
            <a:avLst/>
          </a:prstGeom>
          <a:noFill/>
          <a:ln>
            <a:noFill/>
          </a:ln>
        </p:spPr>
        <p:txBody>
          <a:bodyPr wrap="none" rtlCol="0">
            <a:spAutoFit/>
          </a:bodyPr>
          <a:lstStyle/>
          <a:p>
            <a:r>
              <a:rPr lang="en-US" b="1" dirty="0">
                <a:solidFill>
                  <a:srgbClr val="009895"/>
                </a:solidFill>
                <a:latin typeface="Gill Sans MT" panose="020B0502020104020203" pitchFamily="34" charset="77"/>
                <a:cs typeface="Calibri Light" panose="020F0302020204030204" pitchFamily="34" charset="0"/>
              </a:rPr>
              <a:t>Strategies</a:t>
            </a:r>
          </a:p>
          <a:p>
            <a:pPr marL="285744" indent="-285744">
              <a:buFontTx/>
              <a:buChar char="-"/>
            </a:pPr>
            <a:r>
              <a:rPr lang="en-US" dirty="0">
                <a:latin typeface="Gill Sans MT" panose="020B0502020104020203" pitchFamily="34" charset="77"/>
                <a:cs typeface="Calibri Light" panose="020F0302020204030204" pitchFamily="34" charset="0"/>
              </a:rPr>
              <a:t>Use stem cells</a:t>
            </a:r>
          </a:p>
          <a:p>
            <a:pPr marL="285744" indent="-285744">
              <a:buFontTx/>
              <a:buChar char="-"/>
            </a:pPr>
            <a:r>
              <a:rPr lang="en-US" dirty="0">
                <a:latin typeface="Gill Sans MT" panose="020B0502020104020203" pitchFamily="34" charset="77"/>
                <a:cs typeface="Calibri Light" panose="020F0302020204030204" pitchFamily="34" charset="0"/>
              </a:rPr>
              <a:t>Conditioning therapies</a:t>
            </a:r>
          </a:p>
          <a:p>
            <a:pPr marL="285744" indent="-285744">
              <a:buFontTx/>
              <a:buChar char="-"/>
            </a:pPr>
            <a:r>
              <a:rPr lang="en-US" dirty="0">
                <a:latin typeface="Gill Sans MT" panose="020B0502020104020203" pitchFamily="34" charset="77"/>
                <a:cs typeface="Calibri Light" panose="020F0302020204030204" pitchFamily="34" charset="0"/>
              </a:rPr>
              <a:t>CCR5 and other anti-HIV genes</a:t>
            </a:r>
          </a:p>
          <a:p>
            <a:pPr marL="285744" indent="-285744">
              <a:buFontTx/>
              <a:buChar char="-"/>
            </a:pPr>
            <a:r>
              <a:rPr lang="en-US" dirty="0">
                <a:latin typeface="Gill Sans MT" panose="020B0502020104020203" pitchFamily="34" charset="77"/>
                <a:cs typeface="Calibri Light" panose="020F0302020204030204" pitchFamily="34" charset="0"/>
              </a:rPr>
              <a:t>Newer editing technologies</a:t>
            </a:r>
          </a:p>
        </p:txBody>
      </p:sp>
      <p:sp>
        <p:nvSpPr>
          <p:cNvPr id="36" name="TextBox 35">
            <a:extLst>
              <a:ext uri="{FF2B5EF4-FFF2-40B4-BE49-F238E27FC236}">
                <a16:creationId xmlns:a16="http://schemas.microsoft.com/office/drawing/2014/main" id="{7FDDB148-AE53-664D-8040-CDF53285B76B}"/>
              </a:ext>
            </a:extLst>
          </p:cNvPr>
          <p:cNvSpPr txBox="1"/>
          <p:nvPr/>
        </p:nvSpPr>
        <p:spPr>
          <a:xfrm>
            <a:off x="6027565" y="6461372"/>
            <a:ext cx="5357172" cy="400110"/>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p>
        </p:txBody>
      </p:sp>
      <p:sp>
        <p:nvSpPr>
          <p:cNvPr id="9" name="Rectangle 152">
            <a:extLst>
              <a:ext uri="{FF2B5EF4-FFF2-40B4-BE49-F238E27FC236}">
                <a16:creationId xmlns:a16="http://schemas.microsoft.com/office/drawing/2014/main" id="{C1F4673B-25C7-0B47-A2C5-EFD5C3E49F15}"/>
              </a:ext>
            </a:extLst>
          </p:cNvPr>
          <p:cNvSpPr>
            <a:spLocks noChangeArrowheads="1"/>
          </p:cNvSpPr>
          <p:nvPr/>
        </p:nvSpPr>
        <p:spPr bwMode="auto">
          <a:xfrm>
            <a:off x="6410538" y="2439238"/>
            <a:ext cx="153457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b="1" dirty="0">
                <a:latin typeface="Gill Sans MT" panose="020B0502020104020203" pitchFamily="34" charset="77"/>
                <a:cs typeface="Calibri Light" panose="020F0302020204030204" pitchFamily="34" charset="0"/>
              </a:rPr>
              <a:t>Gene modification strategy</a:t>
            </a:r>
          </a:p>
          <a:p>
            <a:endParaRPr lang="en-US" dirty="0"/>
          </a:p>
        </p:txBody>
      </p:sp>
      <p:pic>
        <p:nvPicPr>
          <p:cNvPr id="37" name="Picture 36">
            <a:extLst>
              <a:ext uri="{FF2B5EF4-FFF2-40B4-BE49-F238E27FC236}">
                <a16:creationId xmlns:a16="http://schemas.microsoft.com/office/drawing/2014/main" id="{7F2D6547-A288-824D-9CCA-84B1EFAA12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38" name="Picture 37">
            <a:extLst>
              <a:ext uri="{FF2B5EF4-FFF2-40B4-BE49-F238E27FC236}">
                <a16:creationId xmlns:a16="http://schemas.microsoft.com/office/drawing/2014/main" id="{48D3E5CE-08C9-2549-B1EA-331053A0D7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42" y="4626558"/>
            <a:ext cx="1784326" cy="1768395"/>
          </a:xfrm>
          <a:prstGeom prst="rect">
            <a:avLst/>
          </a:prstGeom>
        </p:spPr>
      </p:pic>
      <p:pic>
        <p:nvPicPr>
          <p:cNvPr id="39" name="Picture 38">
            <a:extLst>
              <a:ext uri="{FF2B5EF4-FFF2-40B4-BE49-F238E27FC236}">
                <a16:creationId xmlns:a16="http://schemas.microsoft.com/office/drawing/2014/main" id="{371ED897-3A1A-B848-9B52-3014D4204DAD}"/>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99159817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9D15C5-19AB-A240-9412-AC02FDAA9EAC}"/>
              </a:ext>
            </a:extLst>
          </p:cNvPr>
          <p:cNvSpPr txBox="1">
            <a:spLocks/>
          </p:cNvSpPr>
          <p:nvPr/>
        </p:nvSpPr>
        <p:spPr>
          <a:xfrm>
            <a:off x="906549" y="-1174052"/>
            <a:ext cx="90011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Youth-Friendly Cell and Gene Therapy Approaches</a:t>
            </a:r>
          </a:p>
        </p:txBody>
      </p:sp>
      <p:pic>
        <p:nvPicPr>
          <p:cNvPr id="11" name="Picture 10">
            <a:extLst>
              <a:ext uri="{FF2B5EF4-FFF2-40B4-BE49-F238E27FC236}">
                <a16:creationId xmlns:a16="http://schemas.microsoft.com/office/drawing/2014/main" id="{4FD3EACA-5A46-F441-902D-3580BD3FD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D90F5B74-1E86-4E06-8658-077968BA5E61}"/>
              </a:ext>
            </a:extLst>
          </p:cNvPr>
          <p:cNvPicPr>
            <a:picLocks noChangeAspect="1"/>
          </p:cNvPicPr>
          <p:nvPr/>
        </p:nvPicPr>
        <p:blipFill>
          <a:blip r:embed="rId4"/>
          <a:stretch>
            <a:fillRect/>
          </a:stretch>
        </p:blipFill>
        <p:spPr>
          <a:xfrm>
            <a:off x="2947991" y="585446"/>
            <a:ext cx="6296018" cy="5573700"/>
          </a:xfrm>
          <a:prstGeom prst="rect">
            <a:avLst/>
          </a:prstGeom>
        </p:spPr>
      </p:pic>
    </p:spTree>
    <p:extLst>
      <p:ext uri="{BB962C8B-B14F-4D97-AF65-F5344CB8AC3E}">
        <p14:creationId xmlns:p14="http://schemas.microsoft.com/office/powerpoint/2010/main" val="287184520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9D15C5-19AB-A240-9412-AC02FDAA9EAC}"/>
              </a:ext>
            </a:extLst>
          </p:cNvPr>
          <p:cNvSpPr txBox="1">
            <a:spLocks/>
          </p:cNvSpPr>
          <p:nvPr/>
        </p:nvSpPr>
        <p:spPr>
          <a:xfrm>
            <a:off x="906549" y="-1174052"/>
            <a:ext cx="90011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Youth-Friendly Cell and Gene Therapy Approaches</a:t>
            </a:r>
          </a:p>
        </p:txBody>
      </p:sp>
      <p:sp>
        <p:nvSpPr>
          <p:cNvPr id="7" name="Rectangle 6">
            <a:extLst>
              <a:ext uri="{FF2B5EF4-FFF2-40B4-BE49-F238E27FC236}">
                <a16:creationId xmlns:a16="http://schemas.microsoft.com/office/drawing/2014/main" id="{41CA80C1-061E-4E4C-A311-B3A60918F621}"/>
              </a:ext>
            </a:extLst>
          </p:cNvPr>
          <p:cNvSpPr/>
          <p:nvPr/>
        </p:nvSpPr>
        <p:spPr>
          <a:xfrm>
            <a:off x="6676827" y="6369889"/>
            <a:ext cx="4670965" cy="400110"/>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11" name="Picture 10">
            <a:extLst>
              <a:ext uri="{FF2B5EF4-FFF2-40B4-BE49-F238E27FC236}">
                <a16:creationId xmlns:a16="http://schemas.microsoft.com/office/drawing/2014/main" id="{4FD3EACA-5A46-F441-902D-3580BD3FD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6066A453-0C12-42C4-B4A8-94F3D95871AE}"/>
              </a:ext>
            </a:extLst>
          </p:cNvPr>
          <p:cNvPicPr>
            <a:picLocks noChangeAspect="1"/>
          </p:cNvPicPr>
          <p:nvPr/>
        </p:nvPicPr>
        <p:blipFill>
          <a:blip r:embed="rId4"/>
          <a:stretch>
            <a:fillRect/>
          </a:stretch>
        </p:blipFill>
        <p:spPr>
          <a:xfrm>
            <a:off x="2284885" y="974163"/>
            <a:ext cx="8377050" cy="4630224"/>
          </a:xfrm>
          <a:prstGeom prst="rect">
            <a:avLst/>
          </a:prstGeom>
        </p:spPr>
      </p:pic>
    </p:spTree>
    <p:extLst>
      <p:ext uri="{BB962C8B-B14F-4D97-AF65-F5344CB8AC3E}">
        <p14:creationId xmlns:p14="http://schemas.microsoft.com/office/powerpoint/2010/main" val="339314015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78AAD7-97E1-BF4F-9EB8-DB8CDC2D87F3}"/>
              </a:ext>
            </a:extLst>
          </p:cNvPr>
          <p:cNvSpPr>
            <a:spLocks noGrp="1"/>
          </p:cNvSpPr>
          <p:nvPr>
            <p:ph type="body" idx="1"/>
          </p:nvPr>
        </p:nvSpPr>
        <p:spPr>
          <a:xfrm>
            <a:off x="0" y="3307175"/>
            <a:ext cx="12192000" cy="2782475"/>
          </a:xfrm>
        </p:spPr>
        <p:txBody>
          <a:bodyPr/>
          <a:lstStyle/>
          <a:p>
            <a:endParaRPr lang="en-US" dirty="0"/>
          </a:p>
        </p:txBody>
      </p:sp>
      <p:sp>
        <p:nvSpPr>
          <p:cNvPr id="2" name="Title 1">
            <a:extLst>
              <a:ext uri="{FF2B5EF4-FFF2-40B4-BE49-F238E27FC236}">
                <a16:creationId xmlns:a16="http://schemas.microsoft.com/office/drawing/2014/main" id="{6B838F7B-EB43-D64A-ACF6-5330D2CC331A}"/>
              </a:ext>
            </a:extLst>
          </p:cNvPr>
          <p:cNvSpPr>
            <a:spLocks noGrp="1"/>
          </p:cNvSpPr>
          <p:nvPr>
            <p:ph type="title"/>
          </p:nvPr>
        </p:nvSpPr>
        <p:spPr>
          <a:xfrm>
            <a:off x="0" y="1709738"/>
            <a:ext cx="12192000" cy="2852737"/>
          </a:xfrm>
        </p:spPr>
        <p:txBody>
          <a:bodyPr/>
          <a:lstStyle/>
          <a:p>
            <a:r>
              <a:rPr lang="en-US" dirty="0">
                <a:cs typeface="Calibri Light" panose="020F0302020204030204" pitchFamily="34" charset="0"/>
              </a:rPr>
              <a:t> Overview of </a:t>
            </a:r>
            <a:br>
              <a:rPr lang="en-US" dirty="0">
                <a:cs typeface="Calibri Light" panose="020F0302020204030204" pitchFamily="34" charset="0"/>
              </a:rPr>
            </a:br>
            <a:r>
              <a:rPr lang="en-US" dirty="0">
                <a:cs typeface="Calibri Light" panose="020F0302020204030204" pitchFamily="34" charset="0"/>
              </a:rPr>
              <a:t> the Research Process</a:t>
            </a:r>
            <a:endParaRPr lang="en-US" dirty="0"/>
          </a:p>
        </p:txBody>
      </p:sp>
      <p:pic>
        <p:nvPicPr>
          <p:cNvPr id="4" name="Picture 3">
            <a:extLst>
              <a:ext uri="{FF2B5EF4-FFF2-40B4-BE49-F238E27FC236}">
                <a16:creationId xmlns:a16="http://schemas.microsoft.com/office/drawing/2014/main" id="{83D5A246-5660-B546-A992-F65278B13D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59395">
            <a:off x="1566309" y="1950550"/>
            <a:ext cx="1182230" cy="1115812"/>
          </a:xfrm>
          <a:prstGeom prst="rect">
            <a:avLst/>
          </a:prstGeom>
        </p:spPr>
      </p:pic>
      <p:pic>
        <p:nvPicPr>
          <p:cNvPr id="5" name="Picture 4">
            <a:extLst>
              <a:ext uri="{FF2B5EF4-FFF2-40B4-BE49-F238E27FC236}">
                <a16:creationId xmlns:a16="http://schemas.microsoft.com/office/drawing/2014/main" id="{67474E12-9079-D247-957A-95EB723AA361}"/>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4161515">
            <a:off x="2272735" y="4585131"/>
            <a:ext cx="1143000" cy="1092200"/>
          </a:xfrm>
          <a:prstGeom prst="rect">
            <a:avLst/>
          </a:prstGeom>
        </p:spPr>
      </p:pic>
      <p:pic>
        <p:nvPicPr>
          <p:cNvPr id="6" name="Picture 5">
            <a:extLst>
              <a:ext uri="{FF2B5EF4-FFF2-40B4-BE49-F238E27FC236}">
                <a16:creationId xmlns:a16="http://schemas.microsoft.com/office/drawing/2014/main" id="{8D5AA22C-C9F6-2C47-8B2D-53B7090DE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59395">
            <a:off x="9304973" y="3547988"/>
            <a:ext cx="1182230" cy="1115812"/>
          </a:xfrm>
          <a:prstGeom prst="rect">
            <a:avLst/>
          </a:prstGeom>
        </p:spPr>
      </p:pic>
      <p:pic>
        <p:nvPicPr>
          <p:cNvPr id="7" name="Picture 6">
            <a:extLst>
              <a:ext uri="{FF2B5EF4-FFF2-40B4-BE49-F238E27FC236}">
                <a16:creationId xmlns:a16="http://schemas.microsoft.com/office/drawing/2014/main" id="{34B7C6D3-9002-6A44-B597-FF635BBCD9C0}"/>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3419257">
            <a:off x="8280738" y="2441102"/>
            <a:ext cx="1143000" cy="1092200"/>
          </a:xfrm>
          <a:prstGeom prst="rect">
            <a:avLst/>
          </a:prstGeom>
        </p:spPr>
      </p:pic>
    </p:spTree>
    <p:extLst>
      <p:ext uri="{BB962C8B-B14F-4D97-AF65-F5344CB8AC3E}">
        <p14:creationId xmlns:p14="http://schemas.microsoft.com/office/powerpoint/2010/main" val="66412717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DA1F-C6AD-154C-B501-768EE21A3D99}"/>
              </a:ext>
            </a:extLst>
          </p:cNvPr>
          <p:cNvSpPr>
            <a:spLocks noGrp="1"/>
          </p:cNvSpPr>
          <p:nvPr>
            <p:ph type="title"/>
          </p:nvPr>
        </p:nvSpPr>
        <p:spPr>
          <a:xfrm>
            <a:off x="758326" y="99911"/>
            <a:ext cx="10515600" cy="1325563"/>
          </a:xfrm>
        </p:spPr>
        <p:txBody>
          <a:bodyPr>
            <a:normAutofit/>
          </a:bodyPr>
          <a:lstStyle/>
          <a:p>
            <a:r>
              <a:rPr lang="en-US" b="1" dirty="0">
                <a:solidFill>
                  <a:srgbClr val="E91C2E"/>
                </a:solidFill>
                <a:latin typeface="Gill Sans MT" panose="020B0502020104020203" pitchFamily="34" charset="77"/>
                <a:cs typeface="Calibri Light" panose="020F0302020204030204" pitchFamily="34" charset="0"/>
              </a:rPr>
              <a:t>Treatment Action Group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Research Towards an HIV Cure (Trials)</a:t>
            </a:r>
            <a:endParaRPr lang="en-US" b="1" dirty="0">
              <a:latin typeface="Gill Sans MT" panose="020B0502020104020203" pitchFamily="34" charset="77"/>
            </a:endParaRPr>
          </a:p>
        </p:txBody>
      </p:sp>
      <p:sp>
        <p:nvSpPr>
          <p:cNvPr id="5" name="Title 1">
            <a:extLst>
              <a:ext uri="{FF2B5EF4-FFF2-40B4-BE49-F238E27FC236}">
                <a16:creationId xmlns:a16="http://schemas.microsoft.com/office/drawing/2014/main" id="{A17C7BD4-F348-C140-BF2F-F8A7907C134B}"/>
              </a:ext>
            </a:extLst>
          </p:cNvPr>
          <p:cNvSpPr txBox="1">
            <a:spLocks/>
          </p:cNvSpPr>
          <p:nvPr/>
        </p:nvSpPr>
        <p:spPr>
          <a:xfrm>
            <a:off x="1781648" y="-1218319"/>
            <a:ext cx="7540432"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Treatment Action Group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Research Towards an HIV-1 Cure Trials</a:t>
            </a:r>
          </a:p>
        </p:txBody>
      </p:sp>
      <p:sp>
        <p:nvSpPr>
          <p:cNvPr id="6" name="Rectangle 5">
            <a:extLst>
              <a:ext uri="{FF2B5EF4-FFF2-40B4-BE49-F238E27FC236}">
                <a16:creationId xmlns:a16="http://schemas.microsoft.com/office/drawing/2014/main" id="{F4482209-B5A1-D845-945A-95C06BD1D6E7}"/>
              </a:ext>
            </a:extLst>
          </p:cNvPr>
          <p:cNvSpPr/>
          <p:nvPr/>
        </p:nvSpPr>
        <p:spPr>
          <a:xfrm>
            <a:off x="5429717" y="6577630"/>
            <a:ext cx="5844209"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ea typeface="Calibri" panose="020F0502020204030204" pitchFamily="34" charset="0"/>
              </a:rPr>
              <a:t>https://www.treatmentactiongroup.org/cure/trials/ </a:t>
            </a:r>
            <a:endParaRPr lang="en-US" sz="1000" dirty="0">
              <a:solidFill>
                <a:schemeClr val="bg1">
                  <a:lumMod val="65000"/>
                </a:schemeClr>
              </a:solidFill>
              <a:latin typeface="Gill Sans MT" panose="020B0502020104020203" pitchFamily="34" charset="77"/>
            </a:endParaRPr>
          </a:p>
        </p:txBody>
      </p:sp>
      <p:sp>
        <p:nvSpPr>
          <p:cNvPr id="8" name="TextBox 7">
            <a:extLst>
              <a:ext uri="{FF2B5EF4-FFF2-40B4-BE49-F238E27FC236}">
                <a16:creationId xmlns:a16="http://schemas.microsoft.com/office/drawing/2014/main" id="{FBBDADDF-1810-EF4B-9E71-1874A88D9954}"/>
              </a:ext>
            </a:extLst>
          </p:cNvPr>
          <p:cNvSpPr txBox="1"/>
          <p:nvPr/>
        </p:nvSpPr>
        <p:spPr>
          <a:xfrm>
            <a:off x="2628343" y="6106276"/>
            <a:ext cx="6775566" cy="523220"/>
          </a:xfrm>
          <a:prstGeom prst="rect">
            <a:avLst/>
          </a:prstGeom>
          <a:noFill/>
        </p:spPr>
        <p:txBody>
          <a:bodyPr wrap="square" rtlCol="0">
            <a:spAutoFit/>
          </a:bodyPr>
          <a:lstStyle/>
          <a:p>
            <a:pPr marL="285744" indent="-285744">
              <a:buFont typeface="Arial" panose="020B0604020202020204" pitchFamily="34" charset="0"/>
              <a:buChar char="•"/>
            </a:pPr>
            <a:r>
              <a:rPr lang="en-US" sz="2800" dirty="0">
                <a:latin typeface="Gill Sans MT" panose="020B0502020104020203" pitchFamily="34" charset="77"/>
                <a:cs typeface="Calibri Light" panose="020F0302020204030204" pitchFamily="34" charset="0"/>
              </a:rPr>
              <a:t>List of trials and pipeline report</a:t>
            </a:r>
          </a:p>
        </p:txBody>
      </p:sp>
      <p:pic>
        <p:nvPicPr>
          <p:cNvPr id="4" name="Picture 3" descr="Table&#10;&#10;Description automatically generated">
            <a:extLst>
              <a:ext uri="{FF2B5EF4-FFF2-40B4-BE49-F238E27FC236}">
                <a16:creationId xmlns:a16="http://schemas.microsoft.com/office/drawing/2014/main" id="{6DFD5919-2A4C-460D-9390-5B074A5E61EF}"/>
              </a:ext>
            </a:extLst>
          </p:cNvPr>
          <p:cNvPicPr>
            <a:picLocks noChangeAspect="1"/>
          </p:cNvPicPr>
          <p:nvPr/>
        </p:nvPicPr>
        <p:blipFill>
          <a:blip r:embed="rId3"/>
          <a:stretch>
            <a:fillRect/>
          </a:stretch>
        </p:blipFill>
        <p:spPr>
          <a:xfrm>
            <a:off x="1618525" y="1683306"/>
            <a:ext cx="8795202" cy="3911801"/>
          </a:xfrm>
          <a:prstGeom prst="rect">
            <a:avLst/>
          </a:prstGeom>
        </p:spPr>
      </p:pic>
    </p:spTree>
    <p:extLst>
      <p:ext uri="{BB962C8B-B14F-4D97-AF65-F5344CB8AC3E}">
        <p14:creationId xmlns:p14="http://schemas.microsoft.com/office/powerpoint/2010/main" val="335723742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AE50-AC31-B246-89CF-26D0D6B5E332}"/>
              </a:ext>
            </a:extLst>
          </p:cNvPr>
          <p:cNvSpPr>
            <a:spLocks noGrp="1"/>
          </p:cNvSpPr>
          <p:nvPr>
            <p:ph type="title"/>
          </p:nvPr>
        </p:nvSpPr>
        <p:spPr>
          <a:xfrm>
            <a:off x="0" y="-280800"/>
            <a:ext cx="11353800" cy="1325563"/>
          </a:xfrm>
        </p:spPr>
        <p:txBody>
          <a:bodyPr>
            <a:normAutofit/>
          </a:bodyPr>
          <a:lstStyle/>
          <a:p>
            <a:pPr algn="ctr"/>
            <a:r>
              <a:rPr lang="en-US" sz="4000" b="1" dirty="0">
                <a:solidFill>
                  <a:schemeClr val="accent2"/>
                </a:solidFill>
                <a:latin typeface="Gill Sans MT" panose="020B0502020104020203" pitchFamily="34" charset="77"/>
                <a:cs typeface="Calibri Light" panose="020F0302020204030204" pitchFamily="34" charset="0"/>
              </a:rPr>
              <a:t>Landscape Analysis </a:t>
            </a:r>
            <a:r>
              <a:rPr lang="en-US" sz="4000" b="1" dirty="0">
                <a:latin typeface="Gill Sans MT" panose="020B0502020104020203" pitchFamily="34" charset="77"/>
                <a:cs typeface="Calibri Light" panose="020F0302020204030204" pitchFamily="34" charset="0"/>
              </a:rPr>
              <a:t>of HIV Cure-Related Trials</a:t>
            </a:r>
            <a:endParaRPr lang="en-US" sz="4000" b="1" dirty="0">
              <a:latin typeface="Gill Sans MT" panose="020B0502020104020203" pitchFamily="34" charset="77"/>
            </a:endParaRPr>
          </a:p>
        </p:txBody>
      </p:sp>
      <p:sp>
        <p:nvSpPr>
          <p:cNvPr id="6" name="Rectangle 5">
            <a:extLst>
              <a:ext uri="{FF2B5EF4-FFF2-40B4-BE49-F238E27FC236}">
                <a16:creationId xmlns:a16="http://schemas.microsoft.com/office/drawing/2014/main" id="{46C4BE88-BB2F-074A-9143-A5722EE99FD7}"/>
              </a:ext>
            </a:extLst>
          </p:cNvPr>
          <p:cNvSpPr/>
          <p:nvPr/>
        </p:nvSpPr>
        <p:spPr>
          <a:xfrm>
            <a:off x="2743200" y="6567484"/>
            <a:ext cx="8610600"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ea typeface="Calibri" panose="020F0502020204030204" pitchFamily="34" charset="0"/>
              </a:rPr>
              <a:t>Barr L, </a:t>
            </a:r>
            <a:r>
              <a:rPr lang="en-US" sz="1000" b="1" dirty="0" err="1">
                <a:solidFill>
                  <a:schemeClr val="bg1">
                    <a:lumMod val="65000"/>
                  </a:schemeClr>
                </a:solidFill>
                <a:latin typeface="Gill Sans MT" panose="020B0502020104020203" pitchFamily="34" charset="77"/>
                <a:ea typeface="Calibri" panose="020F0502020204030204" pitchFamily="34" charset="0"/>
              </a:rPr>
              <a:t>Jefferys</a:t>
            </a:r>
            <a:r>
              <a:rPr lang="en-US" sz="1000" b="1" dirty="0">
                <a:solidFill>
                  <a:schemeClr val="bg1">
                    <a:lumMod val="65000"/>
                  </a:schemeClr>
                </a:solidFill>
                <a:latin typeface="Gill Sans MT" panose="020B0502020104020203" pitchFamily="34" charset="77"/>
                <a:ea typeface="Calibri" panose="020F0502020204030204" pitchFamily="34" charset="0"/>
              </a:rPr>
              <a:t> R. A Landscape Analysis of HIV Cure-Related Clinical Research in 2019. Journal of Virus Eradication 2020; 6(4): 100010</a:t>
            </a: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7" name="Picture 6" descr="Chart&#10;&#10;Description automatically generated">
            <a:extLst>
              <a:ext uri="{FF2B5EF4-FFF2-40B4-BE49-F238E27FC236}">
                <a16:creationId xmlns:a16="http://schemas.microsoft.com/office/drawing/2014/main" id="{59C1AAA4-001E-454D-A557-55A6ED477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1051" y="718653"/>
            <a:ext cx="7775905" cy="5848832"/>
          </a:xfrm>
          <a:prstGeom prst="rect">
            <a:avLst/>
          </a:prstGeom>
          <a:effectLst/>
        </p:spPr>
      </p:pic>
      <p:pic>
        <p:nvPicPr>
          <p:cNvPr id="3" name="Picture 2">
            <a:extLst>
              <a:ext uri="{FF2B5EF4-FFF2-40B4-BE49-F238E27FC236}">
                <a16:creationId xmlns:a16="http://schemas.microsoft.com/office/drawing/2014/main" id="{75EB5EFC-DCED-4DF1-8A6B-543028B89AA2}"/>
              </a:ext>
            </a:extLst>
          </p:cNvPr>
          <p:cNvPicPr>
            <a:picLocks noChangeAspect="1"/>
          </p:cNvPicPr>
          <p:nvPr/>
        </p:nvPicPr>
        <p:blipFill>
          <a:blip r:embed="rId4"/>
          <a:stretch>
            <a:fillRect/>
          </a:stretch>
        </p:blipFill>
        <p:spPr>
          <a:xfrm>
            <a:off x="276528" y="4312996"/>
            <a:ext cx="1786283" cy="1767993"/>
          </a:xfrm>
          <a:prstGeom prst="rect">
            <a:avLst/>
          </a:prstGeom>
        </p:spPr>
      </p:pic>
    </p:spTree>
    <p:extLst>
      <p:ext uri="{BB962C8B-B14F-4D97-AF65-F5344CB8AC3E}">
        <p14:creationId xmlns:p14="http://schemas.microsoft.com/office/powerpoint/2010/main" val="292277751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E12B2A-EB97-CF41-B0E1-CD9CAD1EA9DD}"/>
              </a:ext>
            </a:extLst>
          </p:cNvPr>
          <p:cNvSpPr>
            <a:spLocks noGrp="1"/>
          </p:cNvSpPr>
          <p:nvPr>
            <p:ph type="body" idx="1"/>
          </p:nvPr>
        </p:nvSpPr>
        <p:spPr>
          <a:xfrm>
            <a:off x="0" y="1709739"/>
            <a:ext cx="12192000" cy="4379912"/>
          </a:xfrm>
        </p:spPr>
        <p:txBody>
          <a:bodyPr/>
          <a:lstStyle/>
          <a:p>
            <a:endParaRPr lang="en-US" dirty="0"/>
          </a:p>
        </p:txBody>
      </p:sp>
      <p:sp>
        <p:nvSpPr>
          <p:cNvPr id="2" name="Title 1">
            <a:extLst>
              <a:ext uri="{FF2B5EF4-FFF2-40B4-BE49-F238E27FC236}">
                <a16:creationId xmlns:a16="http://schemas.microsoft.com/office/drawing/2014/main" id="{AABE11A4-CD15-FD4C-88BD-847555A641C1}"/>
              </a:ext>
            </a:extLst>
          </p:cNvPr>
          <p:cNvSpPr>
            <a:spLocks noGrp="1"/>
          </p:cNvSpPr>
          <p:nvPr>
            <p:ph type="title"/>
          </p:nvPr>
        </p:nvSpPr>
        <p:spPr>
          <a:xfrm>
            <a:off x="0" y="1709738"/>
            <a:ext cx="11347450" cy="2852737"/>
          </a:xfrm>
        </p:spPr>
        <p:txBody>
          <a:bodyPr/>
          <a:lstStyle/>
          <a:p>
            <a:r>
              <a:rPr lang="en-US" dirty="0"/>
              <a:t> Putting different </a:t>
            </a:r>
            <a:br>
              <a:rPr lang="en-US" dirty="0"/>
            </a:br>
            <a:r>
              <a:rPr lang="en-US" dirty="0"/>
              <a:t> strategies together</a:t>
            </a:r>
          </a:p>
        </p:txBody>
      </p:sp>
      <p:pic>
        <p:nvPicPr>
          <p:cNvPr id="4" name="Picture 3">
            <a:extLst>
              <a:ext uri="{FF2B5EF4-FFF2-40B4-BE49-F238E27FC236}">
                <a16:creationId xmlns:a16="http://schemas.microsoft.com/office/drawing/2014/main" id="{306BC86E-A3FD-064F-98D5-39A737726E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321328">
            <a:off x="9468049" y="4596803"/>
            <a:ext cx="1350898" cy="1275004"/>
          </a:xfrm>
          <a:prstGeom prst="rect">
            <a:avLst/>
          </a:prstGeom>
        </p:spPr>
      </p:pic>
      <p:pic>
        <p:nvPicPr>
          <p:cNvPr id="5" name="Picture 4">
            <a:extLst>
              <a:ext uri="{FF2B5EF4-FFF2-40B4-BE49-F238E27FC236}">
                <a16:creationId xmlns:a16="http://schemas.microsoft.com/office/drawing/2014/main" id="{93D8CEB5-ED94-D345-87B1-CBEAC9330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607590">
            <a:off x="672290" y="4614574"/>
            <a:ext cx="1182230" cy="1115812"/>
          </a:xfrm>
          <a:prstGeom prst="rect">
            <a:avLst/>
          </a:prstGeom>
        </p:spPr>
      </p:pic>
      <p:grpSp>
        <p:nvGrpSpPr>
          <p:cNvPr id="6" name="Group 5">
            <a:extLst>
              <a:ext uri="{FF2B5EF4-FFF2-40B4-BE49-F238E27FC236}">
                <a16:creationId xmlns:a16="http://schemas.microsoft.com/office/drawing/2014/main" id="{C6FC52EC-2AF8-5F41-9EB7-35CD5C03FA68}"/>
              </a:ext>
            </a:extLst>
          </p:cNvPr>
          <p:cNvGrpSpPr/>
          <p:nvPr/>
        </p:nvGrpSpPr>
        <p:grpSpPr>
          <a:xfrm rot="13527195">
            <a:off x="7745294" y="2384758"/>
            <a:ext cx="3146511" cy="1929029"/>
            <a:chOff x="-2189816" y="-257097"/>
            <a:chExt cx="3146511" cy="1929029"/>
          </a:xfrm>
        </p:grpSpPr>
        <p:pic>
          <p:nvPicPr>
            <p:cNvPr id="7" name="Picture 6">
              <a:extLst>
                <a:ext uri="{FF2B5EF4-FFF2-40B4-BE49-F238E27FC236}">
                  <a16:creationId xmlns:a16="http://schemas.microsoft.com/office/drawing/2014/main" id="{29CDF88F-847B-C040-922A-C26EBD18AD36}"/>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8" name="Group 7">
              <a:extLst>
                <a:ext uri="{FF2B5EF4-FFF2-40B4-BE49-F238E27FC236}">
                  <a16:creationId xmlns:a16="http://schemas.microsoft.com/office/drawing/2014/main" id="{584605DD-8ACC-BE43-AF76-947906D1C3F4}"/>
                </a:ext>
              </a:extLst>
            </p:cNvPr>
            <p:cNvGrpSpPr/>
            <p:nvPr/>
          </p:nvGrpSpPr>
          <p:grpSpPr>
            <a:xfrm>
              <a:off x="-1398946" y="-257097"/>
              <a:ext cx="2355641" cy="1195873"/>
              <a:chOff x="-2083169" y="-236766"/>
              <a:chExt cx="2355641" cy="1195873"/>
            </a:xfrm>
          </p:grpSpPr>
          <p:pic>
            <p:nvPicPr>
              <p:cNvPr id="9" name="Picture 8">
                <a:extLst>
                  <a:ext uri="{FF2B5EF4-FFF2-40B4-BE49-F238E27FC236}">
                    <a16:creationId xmlns:a16="http://schemas.microsoft.com/office/drawing/2014/main" id="{3AED9F31-CA48-1045-8B56-F423B87E6E63}"/>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10" name="Picture 9">
                <a:extLst>
                  <a:ext uri="{FF2B5EF4-FFF2-40B4-BE49-F238E27FC236}">
                    <a16:creationId xmlns:a16="http://schemas.microsoft.com/office/drawing/2014/main" id="{A7FE8726-4BE9-824E-A4A5-DEC14BC8BE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11" name="Picture 10">
            <a:extLst>
              <a:ext uri="{FF2B5EF4-FFF2-40B4-BE49-F238E27FC236}">
                <a16:creationId xmlns:a16="http://schemas.microsoft.com/office/drawing/2014/main" id="{21B44C06-70FB-B043-A5FB-FDAAFBFF0AED}"/>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477886">
            <a:off x="2785857" y="4908491"/>
            <a:ext cx="1143000" cy="1092200"/>
          </a:xfrm>
          <a:prstGeom prst="rect">
            <a:avLst/>
          </a:prstGeom>
        </p:spPr>
      </p:pic>
      <p:pic>
        <p:nvPicPr>
          <p:cNvPr id="12" name="Picture 11">
            <a:extLst>
              <a:ext uri="{FF2B5EF4-FFF2-40B4-BE49-F238E27FC236}">
                <a16:creationId xmlns:a16="http://schemas.microsoft.com/office/drawing/2014/main" id="{4C4F3514-FEF9-E74B-94B6-72AA27A396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979201">
            <a:off x="6606323" y="4459681"/>
            <a:ext cx="1079450" cy="1088558"/>
          </a:xfrm>
          <a:prstGeom prst="rect">
            <a:avLst/>
          </a:prstGeom>
        </p:spPr>
      </p:pic>
      <p:pic>
        <p:nvPicPr>
          <p:cNvPr id="13" name="Picture 12">
            <a:extLst>
              <a:ext uri="{FF2B5EF4-FFF2-40B4-BE49-F238E27FC236}">
                <a16:creationId xmlns:a16="http://schemas.microsoft.com/office/drawing/2014/main" id="{A95D4D80-1EBA-2743-978F-1456A4144D6A}"/>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508628">
            <a:off x="1667014" y="1800868"/>
            <a:ext cx="1045548" cy="999079"/>
          </a:xfrm>
          <a:prstGeom prst="rect">
            <a:avLst/>
          </a:prstGeom>
        </p:spPr>
      </p:pic>
    </p:spTree>
    <p:extLst>
      <p:ext uri="{BB962C8B-B14F-4D97-AF65-F5344CB8AC3E}">
        <p14:creationId xmlns:p14="http://schemas.microsoft.com/office/powerpoint/2010/main" val="380666647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775690" y="256492"/>
            <a:ext cx="6920053" cy="1325563"/>
          </a:xfrm>
        </p:spPr>
        <p:txBody>
          <a:bodyPr/>
          <a:lstStyle/>
          <a:p>
            <a:r>
              <a:rPr lang="en-US" dirty="0">
                <a:latin typeface="Gill Sans MT" panose="020B0502020104020203" pitchFamily="34" charset="77"/>
              </a:rPr>
              <a:t>Combination Approaches</a:t>
            </a:r>
          </a:p>
        </p:txBody>
      </p:sp>
      <p:sp>
        <p:nvSpPr>
          <p:cNvPr id="3" name="Rectangle 2">
            <a:extLst>
              <a:ext uri="{FF2B5EF4-FFF2-40B4-BE49-F238E27FC236}">
                <a16:creationId xmlns:a16="http://schemas.microsoft.com/office/drawing/2014/main" id="{6AA0E636-1125-FE4A-ABB6-877B063C9D9E}"/>
              </a:ext>
            </a:extLst>
          </p:cNvPr>
          <p:cNvSpPr/>
          <p:nvPr/>
        </p:nvSpPr>
        <p:spPr>
          <a:xfrm>
            <a:off x="5015205" y="6498422"/>
            <a:ext cx="6096000" cy="246221"/>
          </a:xfrm>
          <a:prstGeom prst="rect">
            <a:avLst/>
          </a:prstGeom>
          <a:solidFill>
            <a:schemeClr val="bg1"/>
          </a:solidFill>
        </p:spPr>
        <p:txBody>
          <a:bodyPr>
            <a:spAutoFit/>
          </a:bodyPr>
          <a:lstStyle/>
          <a:p>
            <a:pPr algn="r"/>
            <a:r>
              <a:rPr lang="en-US" sz="1000" dirty="0">
                <a:solidFill>
                  <a:schemeClr val="bg1">
                    <a:lumMod val="65000"/>
                  </a:schemeClr>
                </a:solidFill>
                <a:latin typeface="Gill Sans MT" panose="020B0502020104020203" pitchFamily="34" charset="77"/>
              </a:rPr>
              <a:t>© Copyright </a:t>
            </a:r>
            <a:r>
              <a:rPr lang="en-US" sz="1000" b="1" dirty="0" err="1">
                <a:solidFill>
                  <a:schemeClr val="bg1">
                    <a:lumMod val="65000"/>
                  </a:schemeClr>
                </a:solidFill>
                <a:latin typeface="Gill Sans MT" panose="020B0502020104020203" pitchFamily="34" charset="77"/>
              </a:rPr>
              <a:t>PresentationGO.com</a:t>
            </a:r>
            <a:r>
              <a:rPr lang="en-US" sz="1000" dirty="0">
                <a:solidFill>
                  <a:schemeClr val="bg1">
                    <a:lumMod val="65000"/>
                  </a:schemeClr>
                </a:solidFill>
                <a:latin typeface="Gill Sans MT" panose="020B0502020104020203" pitchFamily="34" charset="77"/>
              </a:rPr>
              <a:t> – The free PowerPoint and Google Slides template library</a:t>
            </a:r>
          </a:p>
        </p:txBody>
      </p:sp>
      <p:sp>
        <p:nvSpPr>
          <p:cNvPr id="62" name="Freeform: Shape 61">
            <a:extLst>
              <a:ext uri="{FF2B5EF4-FFF2-40B4-BE49-F238E27FC236}">
                <a16:creationId xmlns:a16="http://schemas.microsoft.com/office/drawing/2014/main" id="{C81DE47B-34F9-46CF-919C-6333AD862CF3}"/>
              </a:ext>
            </a:extLst>
          </p:cNvPr>
          <p:cNvSpPr/>
          <p:nvPr/>
        </p:nvSpPr>
        <p:spPr>
          <a:xfrm>
            <a:off x="2694944" y="3230459"/>
            <a:ext cx="6636560" cy="2748190"/>
          </a:xfrm>
          <a:custGeom>
            <a:avLst/>
            <a:gdLst>
              <a:gd name="connsiteX0" fmla="*/ 6797182 w 7160363"/>
              <a:gd name="connsiteY0" fmla="*/ 0 h 2748190"/>
              <a:gd name="connsiteX1" fmla="*/ 7160363 w 7160363"/>
              <a:gd name="connsiteY1" fmla="*/ 0 h 2748190"/>
              <a:gd name="connsiteX2" fmla="*/ 7160363 w 7160363"/>
              <a:gd name="connsiteY2" fmla="*/ 57506 h 2748190"/>
              <a:gd name="connsiteX3" fmla="*/ 7090977 w 7160363"/>
              <a:gd name="connsiteY3" fmla="*/ 58063 h 2748190"/>
              <a:gd name="connsiteX4" fmla="*/ 7015716 w 7160363"/>
              <a:gd name="connsiteY4" fmla="*/ 66311 h 2748190"/>
              <a:gd name="connsiteX5" fmla="*/ 6310982 w 7160363"/>
              <a:gd name="connsiteY5" fmla="*/ 536270 h 2748190"/>
              <a:gd name="connsiteX6" fmla="*/ 5991157 w 7160363"/>
              <a:gd name="connsiteY6" fmla="*/ 882986 h 2748190"/>
              <a:gd name="connsiteX7" fmla="*/ 5587283 w 7160363"/>
              <a:gd name="connsiteY7" fmla="*/ 1258794 h 2748190"/>
              <a:gd name="connsiteX8" fmla="*/ 4692886 w 7160363"/>
              <a:gd name="connsiteY8" fmla="*/ 1799895 h 2748190"/>
              <a:gd name="connsiteX9" fmla="*/ 3656798 w 7160363"/>
              <a:gd name="connsiteY9" fmla="*/ 1915467 h 2748190"/>
              <a:gd name="connsiteX10" fmla="*/ 1422850 w 7160363"/>
              <a:gd name="connsiteY10" fmla="*/ 1770671 h 2748190"/>
              <a:gd name="connsiteX11" fmla="*/ 126066 w 7160363"/>
              <a:gd name="connsiteY11" fmla="*/ 2704108 h 2748190"/>
              <a:gd name="connsiteX12" fmla="*/ 4086 w 7160363"/>
              <a:gd name="connsiteY12" fmla="*/ 2669860 h 2748190"/>
              <a:gd name="connsiteX13" fmla="*/ 91852 w 7160363"/>
              <a:gd name="connsiteY13" fmla="*/ 2469129 h 2748190"/>
              <a:gd name="connsiteX14" fmla="*/ 1589085 w 7160363"/>
              <a:gd name="connsiteY14" fmla="*/ 1624685 h 2748190"/>
              <a:gd name="connsiteX15" fmla="*/ 3834562 w 7160363"/>
              <a:gd name="connsiteY15" fmla="*/ 1792225 h 2748190"/>
              <a:gd name="connsiteX16" fmla="*/ 4853171 w 7160363"/>
              <a:gd name="connsiteY16" fmla="*/ 1600486 h 2748190"/>
              <a:gd name="connsiteX17" fmla="*/ 5723023 w 7160363"/>
              <a:gd name="connsiteY17" fmla="*/ 968013 h 2748190"/>
              <a:gd name="connsiteX18" fmla="*/ 6086361 w 7160363"/>
              <a:gd name="connsiteY18" fmla="*/ 593395 h 2748190"/>
              <a:gd name="connsiteX19" fmla="*/ 6401352 w 7160363"/>
              <a:gd name="connsiteY19" fmla="*/ 268232 h 2748190"/>
              <a:gd name="connsiteX20" fmla="*/ 6719783 w 7160363"/>
              <a:gd name="connsiteY20" fmla="*/ 36972 h 274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60363" h="2748190">
                <a:moveTo>
                  <a:pt x="6797182" y="0"/>
                </a:moveTo>
                <a:lnTo>
                  <a:pt x="7160363" y="0"/>
                </a:lnTo>
                <a:lnTo>
                  <a:pt x="7160363" y="57506"/>
                </a:lnTo>
                <a:lnTo>
                  <a:pt x="7090977" y="58063"/>
                </a:lnTo>
                <a:cubicBezTo>
                  <a:pt x="7066014" y="59005"/>
                  <a:pt x="7041190" y="61220"/>
                  <a:pt x="7015716" y="66311"/>
                </a:cubicBezTo>
                <a:cubicBezTo>
                  <a:pt x="6727500" y="119601"/>
                  <a:pt x="6505482" y="330514"/>
                  <a:pt x="6310982" y="536270"/>
                </a:cubicBezTo>
                <a:cubicBezTo>
                  <a:pt x="6203134" y="650520"/>
                  <a:pt x="6100121" y="769927"/>
                  <a:pt x="5991157" y="882986"/>
                </a:cubicBezTo>
                <a:cubicBezTo>
                  <a:pt x="5862854" y="1014956"/>
                  <a:pt x="5728230" y="1140710"/>
                  <a:pt x="5587283" y="1258794"/>
                </a:cubicBezTo>
                <a:cubicBezTo>
                  <a:pt x="5319150" y="1484914"/>
                  <a:pt x="5028331" y="1688157"/>
                  <a:pt x="4692886" y="1799895"/>
                </a:cubicBezTo>
                <a:cubicBezTo>
                  <a:pt x="4360415" y="1909120"/>
                  <a:pt x="4004516" y="1931996"/>
                  <a:pt x="3656798" y="1915467"/>
                </a:cubicBezTo>
                <a:cubicBezTo>
                  <a:pt x="2913760" y="1881218"/>
                  <a:pt x="2168119" y="1657611"/>
                  <a:pt x="1422850" y="1770671"/>
                </a:cubicBezTo>
                <a:cubicBezTo>
                  <a:pt x="884352" y="1853185"/>
                  <a:pt x="310152" y="2159306"/>
                  <a:pt x="126066" y="2704108"/>
                </a:cubicBezTo>
                <a:cubicBezTo>
                  <a:pt x="99290" y="2781597"/>
                  <a:pt x="-23806" y="2748539"/>
                  <a:pt x="4086" y="2669860"/>
                </a:cubicBezTo>
                <a:cubicBezTo>
                  <a:pt x="28259" y="2601231"/>
                  <a:pt x="57638" y="2533924"/>
                  <a:pt x="91852" y="2469129"/>
                </a:cubicBezTo>
                <a:cubicBezTo>
                  <a:pt x="382671" y="1931996"/>
                  <a:pt x="1007447" y="1672818"/>
                  <a:pt x="1589085" y="1624685"/>
                </a:cubicBezTo>
                <a:cubicBezTo>
                  <a:pt x="2343651" y="1561081"/>
                  <a:pt x="3082598" y="1788390"/>
                  <a:pt x="3834562" y="1792225"/>
                </a:cubicBezTo>
                <a:cubicBezTo>
                  <a:pt x="4182651" y="1794738"/>
                  <a:pt x="4535576" y="1747795"/>
                  <a:pt x="4853171" y="1600486"/>
                </a:cubicBezTo>
                <a:cubicBezTo>
                  <a:pt x="5178203" y="1448153"/>
                  <a:pt x="5462700" y="1213174"/>
                  <a:pt x="5723023" y="968013"/>
                </a:cubicBezTo>
                <a:cubicBezTo>
                  <a:pt x="5849838" y="848606"/>
                  <a:pt x="5969215" y="722851"/>
                  <a:pt x="6086361" y="593395"/>
                </a:cubicBezTo>
                <a:cubicBezTo>
                  <a:pt x="6187887" y="481657"/>
                  <a:pt x="6289413" y="369788"/>
                  <a:pt x="6401352" y="268232"/>
                </a:cubicBezTo>
                <a:cubicBezTo>
                  <a:pt x="6495812" y="182545"/>
                  <a:pt x="6603103" y="99370"/>
                  <a:pt x="6719783" y="36972"/>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84" name="Freeform: Shape 83">
            <a:extLst>
              <a:ext uri="{FF2B5EF4-FFF2-40B4-BE49-F238E27FC236}">
                <a16:creationId xmlns:a16="http://schemas.microsoft.com/office/drawing/2014/main" id="{D84033BA-2D57-41C2-95BD-DE523ADBF6C9}"/>
              </a:ext>
            </a:extLst>
          </p:cNvPr>
          <p:cNvSpPr/>
          <p:nvPr/>
        </p:nvSpPr>
        <p:spPr>
          <a:xfrm>
            <a:off x="3179674" y="3154695"/>
            <a:ext cx="6368521" cy="1329108"/>
          </a:xfrm>
          <a:custGeom>
            <a:avLst/>
            <a:gdLst>
              <a:gd name="connsiteX0" fmla="*/ 5662192 w 6368521"/>
              <a:gd name="connsiteY0" fmla="*/ 303 h 1329108"/>
              <a:gd name="connsiteX1" fmla="*/ 6368521 w 6368521"/>
              <a:gd name="connsiteY1" fmla="*/ 303 h 1329108"/>
              <a:gd name="connsiteX2" fmla="*/ 6368521 w 6368521"/>
              <a:gd name="connsiteY2" fmla="*/ 114364 h 1329108"/>
              <a:gd name="connsiteX3" fmla="*/ 6028228 w 6368521"/>
              <a:gd name="connsiteY3" fmla="*/ 111282 h 1329108"/>
              <a:gd name="connsiteX4" fmla="*/ 6028228 w 6368521"/>
              <a:gd name="connsiteY4" fmla="*/ 127342 h 1329108"/>
              <a:gd name="connsiteX5" fmla="*/ 5560345 w 6368521"/>
              <a:gd name="connsiteY5" fmla="*/ 127342 h 1329108"/>
              <a:gd name="connsiteX6" fmla="*/ 5095779 w 6368521"/>
              <a:gd name="connsiteY6" fmla="*/ 141299 h 1329108"/>
              <a:gd name="connsiteX7" fmla="*/ 4615489 w 6368521"/>
              <a:gd name="connsiteY7" fmla="*/ 272122 h 1329108"/>
              <a:gd name="connsiteX8" fmla="*/ 4105181 w 6368521"/>
              <a:gd name="connsiteY8" fmla="*/ 587051 h 1329108"/>
              <a:gd name="connsiteX9" fmla="*/ 3014166 w 6368521"/>
              <a:gd name="connsiteY9" fmla="*/ 1171256 h 1329108"/>
              <a:gd name="connsiteX10" fmla="*/ 1980328 w 6368521"/>
              <a:gd name="connsiteY10" fmla="*/ 1327511 h 1329108"/>
              <a:gd name="connsiteX11" fmla="*/ 18430 w 6368521"/>
              <a:gd name="connsiteY11" fmla="*/ 606157 h 1329108"/>
              <a:gd name="connsiteX12" fmla="*/ 17001 w 6368521"/>
              <a:gd name="connsiteY12" fmla="*/ 515964 h 1329108"/>
              <a:gd name="connsiteX13" fmla="*/ 107055 w 6368521"/>
              <a:gd name="connsiteY13" fmla="*/ 515964 h 1329108"/>
              <a:gd name="connsiteX14" fmla="*/ 308962 w 6368521"/>
              <a:gd name="connsiteY14" fmla="*/ 659441 h 1329108"/>
              <a:gd name="connsiteX15" fmla="*/ 2289085 w 6368521"/>
              <a:gd name="connsiteY15" fmla="*/ 1194145 h 1329108"/>
              <a:gd name="connsiteX16" fmla="*/ 3320422 w 6368521"/>
              <a:gd name="connsiteY16" fmla="*/ 902043 h 1329108"/>
              <a:gd name="connsiteX17" fmla="*/ 3865036 w 6368521"/>
              <a:gd name="connsiteY17" fmla="*/ 592138 h 1329108"/>
              <a:gd name="connsiteX18" fmla="*/ 4365338 w 6368521"/>
              <a:gd name="connsiteY18" fmla="*/ 267035 h 1329108"/>
              <a:gd name="connsiteX19" fmla="*/ 4876003 w 6368521"/>
              <a:gd name="connsiteY19" fmla="*/ 43539 h 1329108"/>
              <a:gd name="connsiteX20" fmla="*/ 5408110 w 6368521"/>
              <a:gd name="connsiteY20" fmla="*/ 1606 h 1329108"/>
              <a:gd name="connsiteX21" fmla="*/ 5662192 w 6368521"/>
              <a:gd name="connsiteY21" fmla="*/ 303 h 132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8521" h="1329108">
                <a:moveTo>
                  <a:pt x="5662192" y="303"/>
                </a:moveTo>
                <a:lnTo>
                  <a:pt x="6368521" y="303"/>
                </a:lnTo>
                <a:lnTo>
                  <a:pt x="6368521" y="114364"/>
                </a:lnTo>
                <a:lnTo>
                  <a:pt x="6028228" y="111282"/>
                </a:lnTo>
                <a:lnTo>
                  <a:pt x="6028228" y="127342"/>
                </a:lnTo>
                <a:lnTo>
                  <a:pt x="5560345" y="127342"/>
                </a:lnTo>
                <a:cubicBezTo>
                  <a:pt x="5405609" y="127342"/>
                  <a:pt x="5250515" y="129885"/>
                  <a:pt x="5095779" y="141299"/>
                </a:cubicBezTo>
                <a:cubicBezTo>
                  <a:pt x="4925676" y="154015"/>
                  <a:pt x="4768081" y="194645"/>
                  <a:pt x="4615489" y="272122"/>
                </a:cubicBezTo>
                <a:cubicBezTo>
                  <a:pt x="4436452" y="362314"/>
                  <a:pt x="4271353" y="476575"/>
                  <a:pt x="4105181" y="587051"/>
                </a:cubicBezTo>
                <a:cubicBezTo>
                  <a:pt x="3763546" y="814394"/>
                  <a:pt x="3402972" y="1032866"/>
                  <a:pt x="3014166" y="1171256"/>
                </a:cubicBezTo>
                <a:cubicBezTo>
                  <a:pt x="2683966" y="1289425"/>
                  <a:pt x="2329824" y="1338925"/>
                  <a:pt x="1980328" y="1327511"/>
                </a:cubicBezTo>
                <a:cubicBezTo>
                  <a:pt x="1270614" y="1304622"/>
                  <a:pt x="578411" y="1039193"/>
                  <a:pt x="18430" y="606157"/>
                </a:cubicBezTo>
                <a:cubicBezTo>
                  <a:pt x="-8372" y="584508"/>
                  <a:pt x="-3369" y="538792"/>
                  <a:pt x="17001" y="515964"/>
                </a:cubicBezTo>
                <a:cubicBezTo>
                  <a:pt x="43802" y="489291"/>
                  <a:pt x="80610" y="494378"/>
                  <a:pt x="107055" y="515964"/>
                </a:cubicBezTo>
                <a:cubicBezTo>
                  <a:pt x="172094" y="566767"/>
                  <a:pt x="240707" y="613725"/>
                  <a:pt x="308962" y="659441"/>
                </a:cubicBezTo>
                <a:cubicBezTo>
                  <a:pt x="889670" y="1040496"/>
                  <a:pt x="1592951" y="1244949"/>
                  <a:pt x="2289085" y="1194145"/>
                </a:cubicBezTo>
                <a:cubicBezTo>
                  <a:pt x="2651090" y="1167472"/>
                  <a:pt x="2996298" y="1063323"/>
                  <a:pt x="3320422" y="902043"/>
                </a:cubicBezTo>
                <a:cubicBezTo>
                  <a:pt x="3506963" y="809307"/>
                  <a:pt x="3688501" y="703917"/>
                  <a:pt x="3865036" y="592138"/>
                </a:cubicBezTo>
                <a:cubicBezTo>
                  <a:pt x="4034067" y="486748"/>
                  <a:pt x="4195236" y="369882"/>
                  <a:pt x="4365338" y="267035"/>
                </a:cubicBezTo>
                <a:cubicBezTo>
                  <a:pt x="4525435" y="170515"/>
                  <a:pt x="4691964" y="81625"/>
                  <a:pt x="4876003" y="43539"/>
                </a:cubicBezTo>
                <a:cubicBezTo>
                  <a:pt x="5050037" y="7933"/>
                  <a:pt x="5230146" y="6692"/>
                  <a:pt x="5408110" y="1606"/>
                </a:cubicBezTo>
                <a:cubicBezTo>
                  <a:pt x="5493161" y="-938"/>
                  <a:pt x="5577141" y="303"/>
                  <a:pt x="5662192" y="303"/>
                </a:cubicBezTo>
                <a:close/>
              </a:path>
            </a:pathLst>
          </a:custGeom>
          <a:solidFill>
            <a:schemeClr val="accent5"/>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59" name="Freeform: Shape 58">
            <a:extLst>
              <a:ext uri="{FF2B5EF4-FFF2-40B4-BE49-F238E27FC236}">
                <a16:creationId xmlns:a16="http://schemas.microsoft.com/office/drawing/2014/main" id="{63D0BDB8-ED42-40A1-BE0C-23B0C6754784}"/>
              </a:ext>
            </a:extLst>
          </p:cNvPr>
          <p:cNvSpPr/>
          <p:nvPr/>
        </p:nvSpPr>
        <p:spPr>
          <a:xfrm>
            <a:off x="3205042" y="3011598"/>
            <a:ext cx="6228628" cy="953776"/>
          </a:xfrm>
          <a:custGeom>
            <a:avLst/>
            <a:gdLst>
              <a:gd name="connsiteX0" fmla="*/ 1267692 w 6228628"/>
              <a:gd name="connsiteY0" fmla="*/ 291 h 953776"/>
              <a:gd name="connsiteX1" fmla="*/ 2290166 w 6228628"/>
              <a:gd name="connsiteY1" fmla="*/ 212383 h 953776"/>
              <a:gd name="connsiteX2" fmla="*/ 2785372 w 6228628"/>
              <a:gd name="connsiteY2" fmla="*/ 428284 h 953776"/>
              <a:gd name="connsiteX3" fmla="*/ 3252700 w 6228628"/>
              <a:gd name="connsiteY3" fmla="*/ 660716 h 953776"/>
              <a:gd name="connsiteX4" fmla="*/ 3744421 w 6228628"/>
              <a:gd name="connsiteY4" fmla="*/ 818150 h 953776"/>
              <a:gd name="connsiteX5" fmla="*/ 4231961 w 6228628"/>
              <a:gd name="connsiteY5" fmla="*/ 788984 h 953776"/>
              <a:gd name="connsiteX6" fmla="*/ 4694410 w 6228628"/>
              <a:gd name="connsiteY6" fmla="*/ 573083 h 953776"/>
              <a:gd name="connsiteX7" fmla="*/ 5119918 w 6228628"/>
              <a:gd name="connsiteY7" fmla="*/ 292399 h 953776"/>
              <a:gd name="connsiteX8" fmla="*/ 5745809 w 6228628"/>
              <a:gd name="connsiteY8" fmla="*/ 143836 h 953776"/>
              <a:gd name="connsiteX9" fmla="*/ 6228628 w 6228628"/>
              <a:gd name="connsiteY9" fmla="*/ 143836 h 953776"/>
              <a:gd name="connsiteX10" fmla="*/ 6228628 w 6228628"/>
              <a:gd name="connsiteY10" fmla="*/ 256425 h 953776"/>
              <a:gd name="connsiteX11" fmla="*/ 6002859 w 6228628"/>
              <a:gd name="connsiteY11" fmla="*/ 254380 h 953776"/>
              <a:gd name="connsiteX12" fmla="*/ 6002859 w 6228628"/>
              <a:gd name="connsiteY12" fmla="*/ 269798 h 953776"/>
              <a:gd name="connsiteX13" fmla="*/ 5714096 w 6228628"/>
              <a:gd name="connsiteY13" fmla="*/ 270805 h 953776"/>
              <a:gd name="connsiteX14" fmla="*/ 5387908 w 6228628"/>
              <a:gd name="connsiteY14" fmla="*/ 321610 h 953776"/>
              <a:gd name="connsiteX15" fmla="*/ 4953339 w 6228628"/>
              <a:gd name="connsiteY15" fmla="*/ 547681 h 953776"/>
              <a:gd name="connsiteX16" fmla="*/ 4520164 w 6228628"/>
              <a:gd name="connsiteY16" fmla="*/ 819449 h 953776"/>
              <a:gd name="connsiteX17" fmla="*/ 4028790 w 6228628"/>
              <a:gd name="connsiteY17" fmla="*/ 948972 h 953776"/>
              <a:gd name="connsiteX18" fmla="*/ 3524523 w 6228628"/>
              <a:gd name="connsiteY18" fmla="*/ 899465 h 953776"/>
              <a:gd name="connsiteX19" fmla="*/ 3043256 w 6228628"/>
              <a:gd name="connsiteY19" fmla="*/ 697543 h 953776"/>
              <a:gd name="connsiteX20" fmla="*/ 2079329 w 6228628"/>
              <a:gd name="connsiteY20" fmla="*/ 269550 h 953776"/>
              <a:gd name="connsiteX21" fmla="*/ 1072188 w 6228628"/>
              <a:gd name="connsiteY21" fmla="*/ 128559 h 953776"/>
              <a:gd name="connsiteX22" fmla="*/ 95715 w 6228628"/>
              <a:gd name="connsiteY22" fmla="*/ 391456 h 953776"/>
              <a:gd name="connsiteX23" fmla="*/ 33335 w 6228628"/>
              <a:gd name="connsiteY23" fmla="*/ 284783 h 953776"/>
              <a:gd name="connsiteX24" fmla="*/ 267172 w 6228628"/>
              <a:gd name="connsiteY24" fmla="*/ 180663 h 953776"/>
              <a:gd name="connsiteX25" fmla="*/ 1267692 w 6228628"/>
              <a:gd name="connsiteY25" fmla="*/ 291 h 9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28628" h="953776">
                <a:moveTo>
                  <a:pt x="1267692" y="291"/>
                </a:moveTo>
                <a:cubicBezTo>
                  <a:pt x="1619668" y="5398"/>
                  <a:pt x="1962584" y="87923"/>
                  <a:pt x="2290166" y="212383"/>
                </a:cubicBezTo>
                <a:cubicBezTo>
                  <a:pt x="2459184" y="275912"/>
                  <a:pt x="2622975" y="349567"/>
                  <a:pt x="2785372" y="428284"/>
                </a:cubicBezTo>
                <a:cubicBezTo>
                  <a:pt x="2941845" y="504492"/>
                  <a:pt x="3095530" y="587017"/>
                  <a:pt x="3252700" y="660716"/>
                </a:cubicBezTo>
                <a:cubicBezTo>
                  <a:pt x="3409172" y="734370"/>
                  <a:pt x="3572963" y="795301"/>
                  <a:pt x="3744421" y="818150"/>
                </a:cubicBezTo>
                <a:cubicBezTo>
                  <a:pt x="3906818" y="838490"/>
                  <a:pt x="4073397" y="828320"/>
                  <a:pt x="4231961" y="788984"/>
                </a:cubicBezTo>
                <a:cubicBezTo>
                  <a:pt x="4399586" y="745795"/>
                  <a:pt x="4550831" y="668332"/>
                  <a:pt x="4694410" y="573083"/>
                </a:cubicBezTo>
                <a:cubicBezTo>
                  <a:pt x="4835200" y="479089"/>
                  <a:pt x="4968672" y="371161"/>
                  <a:pt x="5119918" y="292399"/>
                </a:cubicBezTo>
                <a:cubicBezTo>
                  <a:pt x="5311588" y="192088"/>
                  <a:pt x="5530092" y="143836"/>
                  <a:pt x="5745809" y="143836"/>
                </a:cubicBezTo>
                <a:lnTo>
                  <a:pt x="6228628" y="143836"/>
                </a:lnTo>
                <a:lnTo>
                  <a:pt x="6228628" y="256425"/>
                </a:lnTo>
                <a:lnTo>
                  <a:pt x="6002859" y="254380"/>
                </a:lnTo>
                <a:lnTo>
                  <a:pt x="6002859" y="269798"/>
                </a:lnTo>
                <a:lnTo>
                  <a:pt x="5714096" y="270805"/>
                </a:lnTo>
                <a:cubicBezTo>
                  <a:pt x="5605018" y="272104"/>
                  <a:pt x="5493152" y="291145"/>
                  <a:pt x="5387908" y="321610"/>
                </a:cubicBezTo>
                <a:cubicBezTo>
                  <a:pt x="5226556" y="367353"/>
                  <a:pt x="5090645" y="452432"/>
                  <a:pt x="4953339" y="547681"/>
                </a:cubicBezTo>
                <a:cubicBezTo>
                  <a:pt x="4813594" y="645439"/>
                  <a:pt x="4675243" y="747049"/>
                  <a:pt x="4520164" y="819449"/>
                </a:cubicBezTo>
                <a:cubicBezTo>
                  <a:pt x="4365433" y="890550"/>
                  <a:pt x="4198855" y="934993"/>
                  <a:pt x="4028790" y="948972"/>
                </a:cubicBezTo>
                <a:cubicBezTo>
                  <a:pt x="3859772" y="962950"/>
                  <a:pt x="3688314" y="946418"/>
                  <a:pt x="3524523" y="899465"/>
                </a:cubicBezTo>
                <a:cubicBezTo>
                  <a:pt x="3356899" y="851169"/>
                  <a:pt x="3198335" y="776260"/>
                  <a:pt x="3043256" y="697543"/>
                </a:cubicBezTo>
                <a:cubicBezTo>
                  <a:pt x="2729614" y="538765"/>
                  <a:pt x="2414577" y="380032"/>
                  <a:pt x="2079329" y="269550"/>
                </a:cubicBezTo>
                <a:cubicBezTo>
                  <a:pt x="1752792" y="162877"/>
                  <a:pt x="1415104" y="108264"/>
                  <a:pt x="1072188" y="128559"/>
                </a:cubicBezTo>
                <a:cubicBezTo>
                  <a:pt x="733106" y="148899"/>
                  <a:pt x="399251" y="239085"/>
                  <a:pt x="95715" y="391456"/>
                </a:cubicBezTo>
                <a:cubicBezTo>
                  <a:pt x="23228" y="428284"/>
                  <a:pt x="-41591" y="319057"/>
                  <a:pt x="33335" y="284783"/>
                </a:cubicBezTo>
                <a:cubicBezTo>
                  <a:pt x="109654" y="246701"/>
                  <a:pt x="187019" y="212383"/>
                  <a:pt x="267172" y="180663"/>
                </a:cubicBezTo>
                <a:cubicBezTo>
                  <a:pt x="584648" y="56204"/>
                  <a:pt x="927564" y="-4772"/>
                  <a:pt x="1267692" y="291"/>
                </a:cubicBezTo>
                <a:close/>
              </a:path>
            </a:pathLst>
          </a:custGeom>
          <a:solidFill>
            <a:schemeClr val="accent3"/>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55" name="Freeform: Shape 54">
            <a:extLst>
              <a:ext uri="{FF2B5EF4-FFF2-40B4-BE49-F238E27FC236}">
                <a16:creationId xmlns:a16="http://schemas.microsoft.com/office/drawing/2014/main" id="{B413543C-75D0-4617-905B-6229C9F4217E}"/>
              </a:ext>
            </a:extLst>
          </p:cNvPr>
          <p:cNvSpPr/>
          <p:nvPr/>
        </p:nvSpPr>
        <p:spPr>
          <a:xfrm>
            <a:off x="3230184" y="1567190"/>
            <a:ext cx="6203487" cy="1711725"/>
          </a:xfrm>
          <a:custGeom>
            <a:avLst/>
            <a:gdLst>
              <a:gd name="connsiteX0" fmla="*/ 59888 w 6203487"/>
              <a:gd name="connsiteY0" fmla="*/ 0 h 1711725"/>
              <a:gd name="connsiteX1" fmla="*/ 357197 w 6203487"/>
              <a:gd name="connsiteY1" fmla="*/ 7626 h 1711725"/>
              <a:gd name="connsiteX2" fmla="*/ 2716835 w 6203487"/>
              <a:gd name="connsiteY2" fmla="*/ 683276 h 1711725"/>
              <a:gd name="connsiteX3" fmla="*/ 3241199 w 6203487"/>
              <a:gd name="connsiteY3" fmla="*/ 1013476 h 1711725"/>
              <a:gd name="connsiteX4" fmla="*/ 3491431 w 6203487"/>
              <a:gd name="connsiteY4" fmla="*/ 1202683 h 1711725"/>
              <a:gd name="connsiteX5" fmla="*/ 3741663 w 6203487"/>
              <a:gd name="connsiteY5" fmla="*/ 1399516 h 1711725"/>
              <a:gd name="connsiteX6" fmla="*/ 4330849 w 6203487"/>
              <a:gd name="connsiteY6" fmla="*/ 1579827 h 1711725"/>
              <a:gd name="connsiteX7" fmla="*/ 4700583 w 6203487"/>
              <a:gd name="connsiteY7" fmla="*/ 1581098 h 1711725"/>
              <a:gd name="connsiteX8" fmla="*/ 5569333 w 6203487"/>
              <a:gd name="connsiteY8" fmla="*/ 1581098 h 1711725"/>
              <a:gd name="connsiteX9" fmla="*/ 6203487 w 6203487"/>
              <a:gd name="connsiteY9" fmla="*/ 1581098 h 1711725"/>
              <a:gd name="connsiteX10" fmla="*/ 6203487 w 6203487"/>
              <a:gd name="connsiteY10" fmla="*/ 1700834 h 1711725"/>
              <a:gd name="connsiteX11" fmla="*/ 5977717 w 6203487"/>
              <a:gd name="connsiteY11" fmla="*/ 1698789 h 1711725"/>
              <a:gd name="connsiteX12" fmla="*/ 5977717 w 6203487"/>
              <a:gd name="connsiteY12" fmla="*/ 1708110 h 1711725"/>
              <a:gd name="connsiteX13" fmla="*/ 5415428 w 6203487"/>
              <a:gd name="connsiteY13" fmla="*/ 1708110 h 1711725"/>
              <a:gd name="connsiteX14" fmla="*/ 4657490 w 6203487"/>
              <a:gd name="connsiteY14" fmla="*/ 1709381 h 1711725"/>
              <a:gd name="connsiteX15" fmla="*/ 4028832 w 6203487"/>
              <a:gd name="connsiteY15" fmla="*/ 1664899 h 1711725"/>
              <a:gd name="connsiteX16" fmla="*/ 3735145 w 6203487"/>
              <a:gd name="connsiteY16" fmla="*/ 1545592 h 1711725"/>
              <a:gd name="connsiteX17" fmla="*/ 3474773 w 6203487"/>
              <a:gd name="connsiteY17" fmla="*/ 1351221 h 1711725"/>
              <a:gd name="connsiteX18" fmla="*/ 2442341 w 6203487"/>
              <a:gd name="connsiteY18" fmla="*/ 682005 h 1711725"/>
              <a:gd name="connsiteX19" fmla="*/ 60974 w 6203487"/>
              <a:gd name="connsiteY19" fmla="*/ 127012 h 1711725"/>
              <a:gd name="connsiteX20" fmla="*/ 59888 w 6203487"/>
              <a:gd name="connsiteY20" fmla="*/ 0 h 17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03487" h="1711725">
                <a:moveTo>
                  <a:pt x="59888" y="0"/>
                </a:moveTo>
                <a:cubicBezTo>
                  <a:pt x="158749" y="0"/>
                  <a:pt x="257973" y="2542"/>
                  <a:pt x="357197" y="7626"/>
                </a:cubicBezTo>
                <a:cubicBezTo>
                  <a:pt x="1181404" y="50837"/>
                  <a:pt x="1994024" y="284447"/>
                  <a:pt x="2716835" y="683276"/>
                </a:cubicBezTo>
                <a:cubicBezTo>
                  <a:pt x="2897176" y="783599"/>
                  <a:pt x="3073533" y="892818"/>
                  <a:pt x="3241199" y="1013476"/>
                </a:cubicBezTo>
                <a:cubicBezTo>
                  <a:pt x="3326300" y="1074400"/>
                  <a:pt x="3410314" y="1136596"/>
                  <a:pt x="3491431" y="1202683"/>
                </a:cubicBezTo>
                <a:cubicBezTo>
                  <a:pt x="3573997" y="1268691"/>
                  <a:pt x="3654028" y="1339863"/>
                  <a:pt x="3741663" y="1399516"/>
                </a:cubicBezTo>
                <a:cubicBezTo>
                  <a:pt x="3918020" y="1520174"/>
                  <a:pt x="4120089" y="1567118"/>
                  <a:pt x="4330849" y="1579827"/>
                </a:cubicBezTo>
                <a:cubicBezTo>
                  <a:pt x="4453973" y="1586182"/>
                  <a:pt x="4577459" y="1581098"/>
                  <a:pt x="4700583" y="1581098"/>
                </a:cubicBezTo>
                <a:cubicBezTo>
                  <a:pt x="4989925" y="1579827"/>
                  <a:pt x="5279629" y="1581098"/>
                  <a:pt x="5569333" y="1581098"/>
                </a:cubicBezTo>
                <a:lnTo>
                  <a:pt x="6203487" y="1581098"/>
                </a:lnTo>
                <a:lnTo>
                  <a:pt x="6203487" y="1700834"/>
                </a:lnTo>
                <a:lnTo>
                  <a:pt x="5977717" y="1698789"/>
                </a:lnTo>
                <a:lnTo>
                  <a:pt x="5977717" y="1708110"/>
                </a:lnTo>
                <a:lnTo>
                  <a:pt x="5415428" y="1708110"/>
                </a:lnTo>
                <a:cubicBezTo>
                  <a:pt x="5162661" y="1708110"/>
                  <a:pt x="4909895" y="1703027"/>
                  <a:pt x="4657490" y="1709381"/>
                </a:cubicBezTo>
                <a:cubicBezTo>
                  <a:pt x="4447817" y="1714465"/>
                  <a:pt x="4234522" y="1715736"/>
                  <a:pt x="4028832" y="1664899"/>
                </a:cubicBezTo>
                <a:cubicBezTo>
                  <a:pt x="3925625" y="1639560"/>
                  <a:pt x="3825315" y="1600162"/>
                  <a:pt x="3735145" y="1545592"/>
                </a:cubicBezTo>
                <a:cubicBezTo>
                  <a:pt x="3642439" y="1489672"/>
                  <a:pt x="3558787" y="1419851"/>
                  <a:pt x="3474773" y="1351221"/>
                </a:cubicBezTo>
                <a:cubicBezTo>
                  <a:pt x="3157547" y="1089651"/>
                  <a:pt x="2810627" y="864858"/>
                  <a:pt x="2442341" y="682005"/>
                </a:cubicBezTo>
                <a:cubicBezTo>
                  <a:pt x="1704682" y="316220"/>
                  <a:pt x="884096" y="124470"/>
                  <a:pt x="60974" y="127012"/>
                </a:cubicBezTo>
                <a:cubicBezTo>
                  <a:pt x="-20143" y="128283"/>
                  <a:pt x="-20143" y="1271"/>
                  <a:pt x="59888"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dirty="0"/>
          </a:p>
        </p:txBody>
      </p:sp>
      <p:sp>
        <p:nvSpPr>
          <p:cNvPr id="53" name="Freeform: Shape 52">
            <a:extLst>
              <a:ext uri="{FF2B5EF4-FFF2-40B4-BE49-F238E27FC236}">
                <a16:creationId xmlns:a16="http://schemas.microsoft.com/office/drawing/2014/main" id="{C0E32882-9468-4768-8271-EBE07EE241DC}"/>
              </a:ext>
            </a:extLst>
          </p:cNvPr>
          <p:cNvSpPr/>
          <p:nvPr/>
        </p:nvSpPr>
        <p:spPr>
          <a:xfrm>
            <a:off x="3179621" y="2392682"/>
            <a:ext cx="5900818" cy="1018707"/>
          </a:xfrm>
          <a:custGeom>
            <a:avLst/>
            <a:gdLst>
              <a:gd name="connsiteX0" fmla="*/ 4166985 w 6254051"/>
              <a:gd name="connsiteY0" fmla="*/ 25 h 1018707"/>
              <a:gd name="connsiteX1" fmla="*/ 4522074 w 6254051"/>
              <a:gd name="connsiteY1" fmla="*/ 39419 h 1018707"/>
              <a:gd name="connsiteX2" fmla="*/ 5374260 w 6254051"/>
              <a:gd name="connsiteY2" fmla="*/ 442030 h 1018707"/>
              <a:gd name="connsiteX3" fmla="*/ 5800702 w 6254051"/>
              <a:gd name="connsiteY3" fmla="*/ 694737 h 1018707"/>
              <a:gd name="connsiteX4" fmla="*/ 6188028 w 6254051"/>
              <a:gd name="connsiteY4" fmla="*/ 760791 h 1018707"/>
              <a:gd name="connsiteX5" fmla="*/ 6254051 w 6254051"/>
              <a:gd name="connsiteY5" fmla="*/ 759807 h 1018707"/>
              <a:gd name="connsiteX6" fmla="*/ 6254051 w 6254051"/>
              <a:gd name="connsiteY6" fmla="*/ 875341 h 1018707"/>
              <a:gd name="connsiteX7" fmla="*/ 6028281 w 6254051"/>
              <a:gd name="connsiteY7" fmla="*/ 873296 h 1018707"/>
              <a:gd name="connsiteX8" fmla="*/ 6028281 w 6254051"/>
              <a:gd name="connsiteY8" fmla="*/ 879052 h 1018707"/>
              <a:gd name="connsiteX9" fmla="*/ 5962059 w 6254051"/>
              <a:gd name="connsiteY9" fmla="*/ 872541 h 1018707"/>
              <a:gd name="connsiteX10" fmla="*/ 5129082 w 6254051"/>
              <a:gd name="connsiteY10" fmla="*/ 438210 h 1018707"/>
              <a:gd name="connsiteX11" fmla="*/ 4253845 w 6254051"/>
              <a:gd name="connsiteY11" fmla="*/ 127039 h 1018707"/>
              <a:gd name="connsiteX12" fmla="*/ 3334602 w 6254051"/>
              <a:gd name="connsiteY12" fmla="*/ 339128 h 1018707"/>
              <a:gd name="connsiteX13" fmla="*/ 1487733 w 6254051"/>
              <a:gd name="connsiteY13" fmla="*/ 1017319 h 1018707"/>
              <a:gd name="connsiteX14" fmla="*/ 17014 w 6254051"/>
              <a:gd name="connsiteY14" fmla="*/ 111807 h 1018707"/>
              <a:gd name="connsiteX15" fmla="*/ 106074 w 6254051"/>
              <a:gd name="connsiteY15" fmla="*/ 21673 h 1018707"/>
              <a:gd name="connsiteX16" fmla="*/ 250667 w 6254051"/>
              <a:gd name="connsiteY16" fmla="*/ 179119 h 1018707"/>
              <a:gd name="connsiteX17" fmla="*/ 920191 w 6254051"/>
              <a:gd name="connsiteY17" fmla="*/ 726507 h 1018707"/>
              <a:gd name="connsiteX18" fmla="*/ 1784951 w 6254051"/>
              <a:gd name="connsiteY18" fmla="*/ 871285 h 1018707"/>
              <a:gd name="connsiteX19" fmla="*/ 3583272 w 6254051"/>
              <a:gd name="connsiteY19" fmla="*/ 102910 h 1018707"/>
              <a:gd name="connsiteX20" fmla="*/ 4166985 w 6254051"/>
              <a:gd name="connsiteY20" fmla="*/ 25 h 101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54051" h="1018707">
                <a:moveTo>
                  <a:pt x="4166985" y="25"/>
                </a:moveTo>
                <a:cubicBezTo>
                  <a:pt x="4285262" y="-638"/>
                  <a:pt x="4403938" y="11802"/>
                  <a:pt x="4522074" y="39419"/>
                </a:cubicBezTo>
                <a:cubicBezTo>
                  <a:pt x="4830468" y="111807"/>
                  <a:pt x="5112318" y="269303"/>
                  <a:pt x="5374260" y="442030"/>
                </a:cubicBezTo>
                <a:cubicBezTo>
                  <a:pt x="5512566" y="533471"/>
                  <a:pt x="5648427" y="629989"/>
                  <a:pt x="5800702" y="694737"/>
                </a:cubicBezTo>
                <a:cubicBezTo>
                  <a:pt x="5925387" y="748073"/>
                  <a:pt x="6054961" y="760791"/>
                  <a:pt x="6188028" y="760791"/>
                </a:cubicBezTo>
                <a:lnTo>
                  <a:pt x="6254051" y="759807"/>
                </a:lnTo>
                <a:lnTo>
                  <a:pt x="6254051" y="875341"/>
                </a:lnTo>
                <a:lnTo>
                  <a:pt x="6028281" y="873296"/>
                </a:lnTo>
                <a:lnTo>
                  <a:pt x="6028281" y="879052"/>
                </a:lnTo>
                <a:lnTo>
                  <a:pt x="5962059" y="872541"/>
                </a:lnTo>
                <a:cubicBezTo>
                  <a:pt x="5647029" y="824282"/>
                  <a:pt x="5393120" y="595705"/>
                  <a:pt x="5129082" y="438210"/>
                </a:cubicBezTo>
                <a:cubicBezTo>
                  <a:pt x="4862250" y="279457"/>
                  <a:pt x="4567477" y="146091"/>
                  <a:pt x="4253845" y="127039"/>
                </a:cubicBezTo>
                <a:cubicBezTo>
                  <a:pt x="3933926" y="108037"/>
                  <a:pt x="3622738" y="207069"/>
                  <a:pt x="3334602" y="339128"/>
                </a:cubicBezTo>
                <a:cubicBezTo>
                  <a:pt x="2744009" y="608373"/>
                  <a:pt x="2168434" y="1046525"/>
                  <a:pt x="1487733" y="1017319"/>
                </a:cubicBezTo>
                <a:cubicBezTo>
                  <a:pt x="873042" y="990625"/>
                  <a:pt x="404339" y="546139"/>
                  <a:pt x="17014" y="111807"/>
                </a:cubicBezTo>
                <a:cubicBezTo>
                  <a:pt x="-37470" y="50880"/>
                  <a:pt x="51590" y="-39304"/>
                  <a:pt x="106074" y="21673"/>
                </a:cubicBezTo>
                <a:cubicBezTo>
                  <a:pt x="154272" y="73703"/>
                  <a:pt x="201421" y="127039"/>
                  <a:pt x="250667" y="179119"/>
                </a:cubicBezTo>
                <a:cubicBezTo>
                  <a:pt x="449044" y="388694"/>
                  <a:pt x="664885" y="588064"/>
                  <a:pt x="920191" y="726507"/>
                </a:cubicBezTo>
                <a:cubicBezTo>
                  <a:pt x="1186674" y="871285"/>
                  <a:pt x="1485288" y="922057"/>
                  <a:pt x="1784951" y="871285"/>
                </a:cubicBezTo>
                <a:cubicBezTo>
                  <a:pt x="2439108" y="760791"/>
                  <a:pt x="2964739" y="312485"/>
                  <a:pt x="3583272" y="102910"/>
                </a:cubicBezTo>
                <a:cubicBezTo>
                  <a:pt x="3773835" y="38627"/>
                  <a:pt x="3969856" y="1129"/>
                  <a:pt x="4166985" y="25"/>
                </a:cubicBezTo>
                <a:close/>
              </a:path>
            </a:pathLst>
          </a:custGeom>
          <a:solidFill>
            <a:schemeClr val="accent6"/>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9" name="Shape">
            <a:extLst>
              <a:ext uri="{FF2B5EF4-FFF2-40B4-BE49-F238E27FC236}">
                <a16:creationId xmlns:a16="http://schemas.microsoft.com/office/drawing/2014/main" id="{7E47D63C-BC15-4ECA-ACBF-695CE3A8C50C}"/>
              </a:ext>
            </a:extLst>
          </p:cNvPr>
          <p:cNvSpPr/>
          <p:nvPr/>
        </p:nvSpPr>
        <p:spPr>
          <a:xfrm>
            <a:off x="3154122" y="2840558"/>
            <a:ext cx="6953264" cy="2893724"/>
          </a:xfrm>
          <a:custGeom>
            <a:avLst/>
            <a:gdLst/>
            <a:ahLst/>
            <a:cxnLst>
              <a:cxn ang="0">
                <a:pos x="wd2" y="hd2"/>
              </a:cxn>
              <a:cxn ang="5400000">
                <a:pos x="wd2" y="hd2"/>
              </a:cxn>
              <a:cxn ang="10800000">
                <a:pos x="wd2" y="hd2"/>
              </a:cxn>
              <a:cxn ang="16200000">
                <a:pos x="wd2" y="hd2"/>
              </a:cxn>
            </a:cxnLst>
            <a:rect l="0" t="0" r="r" b="b"/>
            <a:pathLst>
              <a:path w="21490" h="21380" extrusionOk="0">
                <a:moveTo>
                  <a:pt x="21442" y="3084"/>
                </a:moveTo>
                <a:cubicBezTo>
                  <a:pt x="21445" y="3075"/>
                  <a:pt x="21445" y="3075"/>
                  <a:pt x="21449" y="3065"/>
                </a:cubicBezTo>
                <a:cubicBezTo>
                  <a:pt x="21503" y="2896"/>
                  <a:pt x="21503" y="2634"/>
                  <a:pt x="21452" y="2455"/>
                </a:cubicBezTo>
                <a:cubicBezTo>
                  <a:pt x="21449" y="2446"/>
                  <a:pt x="21445" y="2437"/>
                  <a:pt x="21442" y="2427"/>
                </a:cubicBezTo>
                <a:cubicBezTo>
                  <a:pt x="21442" y="2427"/>
                  <a:pt x="21442" y="2427"/>
                  <a:pt x="21442" y="2427"/>
                </a:cubicBezTo>
                <a:cubicBezTo>
                  <a:pt x="21442" y="2427"/>
                  <a:pt x="21439" y="2418"/>
                  <a:pt x="21439" y="2418"/>
                </a:cubicBezTo>
                <a:cubicBezTo>
                  <a:pt x="21435" y="2408"/>
                  <a:pt x="21435" y="2408"/>
                  <a:pt x="21432" y="2399"/>
                </a:cubicBezTo>
                <a:cubicBezTo>
                  <a:pt x="21195" y="1742"/>
                  <a:pt x="20957" y="1085"/>
                  <a:pt x="20720" y="429"/>
                </a:cubicBezTo>
                <a:cubicBezTo>
                  <a:pt x="20686" y="335"/>
                  <a:pt x="20652" y="241"/>
                  <a:pt x="20615" y="138"/>
                </a:cubicBezTo>
                <a:cubicBezTo>
                  <a:pt x="20550" y="-41"/>
                  <a:pt x="20439" y="-50"/>
                  <a:pt x="20374" y="138"/>
                </a:cubicBezTo>
                <a:cubicBezTo>
                  <a:pt x="20313" y="325"/>
                  <a:pt x="20306" y="616"/>
                  <a:pt x="20374" y="804"/>
                </a:cubicBezTo>
                <a:cubicBezTo>
                  <a:pt x="20554" y="1301"/>
                  <a:pt x="20730" y="1789"/>
                  <a:pt x="20910" y="2286"/>
                </a:cubicBezTo>
                <a:cubicBezTo>
                  <a:pt x="20225" y="2286"/>
                  <a:pt x="19540" y="2286"/>
                  <a:pt x="18859" y="2286"/>
                </a:cubicBezTo>
                <a:cubicBezTo>
                  <a:pt x="18476" y="2286"/>
                  <a:pt x="18093" y="2286"/>
                  <a:pt x="17706" y="2286"/>
                </a:cubicBezTo>
                <a:cubicBezTo>
                  <a:pt x="17435" y="2286"/>
                  <a:pt x="17164" y="2221"/>
                  <a:pt x="16889" y="2239"/>
                </a:cubicBezTo>
                <a:cubicBezTo>
                  <a:pt x="16391" y="2268"/>
                  <a:pt x="15893" y="2493"/>
                  <a:pt x="15449" y="3168"/>
                </a:cubicBezTo>
                <a:cubicBezTo>
                  <a:pt x="15022" y="3816"/>
                  <a:pt x="14672" y="4773"/>
                  <a:pt x="14330" y="5721"/>
                </a:cubicBezTo>
                <a:cubicBezTo>
                  <a:pt x="13954" y="6753"/>
                  <a:pt x="13584" y="7804"/>
                  <a:pt x="13211" y="8855"/>
                </a:cubicBezTo>
                <a:cubicBezTo>
                  <a:pt x="12469" y="10947"/>
                  <a:pt x="11720" y="13030"/>
                  <a:pt x="10917" y="14935"/>
                </a:cubicBezTo>
                <a:cubicBezTo>
                  <a:pt x="10201" y="16633"/>
                  <a:pt x="9432" y="18247"/>
                  <a:pt x="8561" y="19270"/>
                </a:cubicBezTo>
                <a:cubicBezTo>
                  <a:pt x="7635" y="20349"/>
                  <a:pt x="6598" y="20565"/>
                  <a:pt x="5605" y="20386"/>
                </a:cubicBezTo>
                <a:cubicBezTo>
                  <a:pt x="4625" y="20208"/>
                  <a:pt x="3605" y="19617"/>
                  <a:pt x="2727" y="18379"/>
                </a:cubicBezTo>
                <a:cubicBezTo>
                  <a:pt x="1947" y="17271"/>
                  <a:pt x="1279" y="15667"/>
                  <a:pt x="720" y="13800"/>
                </a:cubicBezTo>
                <a:cubicBezTo>
                  <a:pt x="581" y="13330"/>
                  <a:pt x="449" y="12852"/>
                  <a:pt x="323" y="12355"/>
                </a:cubicBezTo>
                <a:cubicBezTo>
                  <a:pt x="198" y="11867"/>
                  <a:pt x="-97" y="12336"/>
                  <a:pt x="32" y="12824"/>
                </a:cubicBezTo>
                <a:cubicBezTo>
                  <a:pt x="550" y="14860"/>
                  <a:pt x="1167" y="16690"/>
                  <a:pt x="1910" y="18106"/>
                </a:cubicBezTo>
                <a:cubicBezTo>
                  <a:pt x="2710" y="19636"/>
                  <a:pt x="3639" y="20499"/>
                  <a:pt x="4588" y="20978"/>
                </a:cubicBezTo>
                <a:cubicBezTo>
                  <a:pt x="5618" y="21484"/>
                  <a:pt x="6706" y="21550"/>
                  <a:pt x="7737" y="20959"/>
                </a:cubicBezTo>
                <a:cubicBezTo>
                  <a:pt x="8683" y="20415"/>
                  <a:pt x="9544" y="19063"/>
                  <a:pt x="10313" y="17478"/>
                </a:cubicBezTo>
                <a:cubicBezTo>
                  <a:pt x="11144" y="15761"/>
                  <a:pt x="11903" y="13790"/>
                  <a:pt x="12639" y="11773"/>
                </a:cubicBezTo>
                <a:cubicBezTo>
                  <a:pt x="13388" y="9718"/>
                  <a:pt x="14103" y="7569"/>
                  <a:pt x="14872" y="5561"/>
                </a:cubicBezTo>
                <a:cubicBezTo>
                  <a:pt x="15225" y="4642"/>
                  <a:pt x="15611" y="3816"/>
                  <a:pt x="16089" y="3459"/>
                </a:cubicBezTo>
                <a:cubicBezTo>
                  <a:pt x="16574" y="3093"/>
                  <a:pt x="17086" y="3150"/>
                  <a:pt x="17584" y="3215"/>
                </a:cubicBezTo>
                <a:cubicBezTo>
                  <a:pt x="17872" y="3253"/>
                  <a:pt x="18161" y="3225"/>
                  <a:pt x="18445" y="3225"/>
                </a:cubicBezTo>
                <a:cubicBezTo>
                  <a:pt x="19266" y="3225"/>
                  <a:pt x="20086" y="3225"/>
                  <a:pt x="20906" y="3225"/>
                </a:cubicBezTo>
                <a:cubicBezTo>
                  <a:pt x="20764" y="3619"/>
                  <a:pt x="20618" y="4022"/>
                  <a:pt x="20476" y="4416"/>
                </a:cubicBezTo>
                <a:cubicBezTo>
                  <a:pt x="20442" y="4510"/>
                  <a:pt x="20408" y="4604"/>
                  <a:pt x="20371" y="4707"/>
                </a:cubicBezTo>
                <a:cubicBezTo>
                  <a:pt x="20306" y="4886"/>
                  <a:pt x="20303" y="5195"/>
                  <a:pt x="20371" y="5373"/>
                </a:cubicBezTo>
                <a:cubicBezTo>
                  <a:pt x="20439" y="5542"/>
                  <a:pt x="20544" y="5561"/>
                  <a:pt x="20611" y="5373"/>
                </a:cubicBezTo>
                <a:cubicBezTo>
                  <a:pt x="20852" y="4707"/>
                  <a:pt x="21093" y="4041"/>
                  <a:pt x="21334" y="3375"/>
                </a:cubicBezTo>
                <a:cubicBezTo>
                  <a:pt x="21364" y="3290"/>
                  <a:pt x="21398" y="3197"/>
                  <a:pt x="21428" y="3112"/>
                </a:cubicBezTo>
                <a:cubicBezTo>
                  <a:pt x="21428" y="3112"/>
                  <a:pt x="21432" y="3103"/>
                  <a:pt x="21432" y="3103"/>
                </a:cubicBezTo>
                <a:cubicBezTo>
                  <a:pt x="21435" y="3103"/>
                  <a:pt x="21439" y="3093"/>
                  <a:pt x="21442" y="3084"/>
                </a:cubicBezTo>
                <a:cubicBezTo>
                  <a:pt x="21442" y="3093"/>
                  <a:pt x="21442" y="3084"/>
                  <a:pt x="21442" y="3084"/>
                </a:cubicBezTo>
                <a:close/>
              </a:path>
            </a:pathLst>
          </a:custGeom>
          <a:solidFill>
            <a:schemeClr val="accent4">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TextBox 22">
            <a:extLst>
              <a:ext uri="{FF2B5EF4-FFF2-40B4-BE49-F238E27FC236}">
                <a16:creationId xmlns:a16="http://schemas.microsoft.com/office/drawing/2014/main" id="{1F7D154C-FAFE-44F8-A3AE-509DB64568ED}"/>
              </a:ext>
            </a:extLst>
          </p:cNvPr>
          <p:cNvSpPr txBox="1"/>
          <p:nvPr/>
        </p:nvSpPr>
        <p:spPr>
          <a:xfrm>
            <a:off x="967528" y="1390643"/>
            <a:ext cx="2186592" cy="400110"/>
          </a:xfrm>
          <a:prstGeom prst="rect">
            <a:avLst/>
          </a:prstGeom>
          <a:noFill/>
        </p:spPr>
        <p:txBody>
          <a:bodyPr wrap="square" lIns="0" rIns="0" rtlCol="0" anchor="b">
            <a:spAutoFit/>
          </a:bodyPr>
          <a:lstStyle/>
          <a:p>
            <a:pPr algn="r"/>
            <a:r>
              <a:rPr lang="en-US" sz="2000" b="1" noProof="1">
                <a:solidFill>
                  <a:srgbClr val="EC7D30"/>
                </a:solidFill>
                <a:latin typeface="Gill Sans MT" panose="020B0502020104020203" pitchFamily="34" charset="77"/>
              </a:rPr>
              <a:t>Immunotherapy</a:t>
            </a:r>
          </a:p>
        </p:txBody>
      </p:sp>
      <p:sp>
        <p:nvSpPr>
          <p:cNvPr id="24" name="TextBox 23">
            <a:extLst>
              <a:ext uri="{FF2B5EF4-FFF2-40B4-BE49-F238E27FC236}">
                <a16:creationId xmlns:a16="http://schemas.microsoft.com/office/drawing/2014/main" id="{D11F9E12-D090-4DC9-B1CD-8F3F84431495}"/>
              </a:ext>
            </a:extLst>
          </p:cNvPr>
          <p:cNvSpPr txBox="1"/>
          <p:nvPr/>
        </p:nvSpPr>
        <p:spPr>
          <a:xfrm>
            <a:off x="1549418" y="2100294"/>
            <a:ext cx="1515677" cy="707886"/>
          </a:xfrm>
          <a:prstGeom prst="rect">
            <a:avLst/>
          </a:prstGeom>
          <a:noFill/>
        </p:spPr>
        <p:txBody>
          <a:bodyPr wrap="square" lIns="0" rIns="0" rtlCol="0" anchor="b">
            <a:spAutoFit/>
          </a:bodyPr>
          <a:lstStyle/>
          <a:p>
            <a:pPr algn="r"/>
            <a:r>
              <a:rPr lang="en-US" sz="2000" b="1" noProof="1">
                <a:solidFill>
                  <a:srgbClr val="68A042"/>
                </a:solidFill>
                <a:latin typeface="Gill Sans MT" panose="020B0502020104020203" pitchFamily="34" charset="77"/>
              </a:rPr>
              <a:t>Cell &amp; Gene  Therapy</a:t>
            </a:r>
          </a:p>
        </p:txBody>
      </p:sp>
      <p:sp>
        <p:nvSpPr>
          <p:cNvPr id="25" name="TextBox 24">
            <a:extLst>
              <a:ext uri="{FF2B5EF4-FFF2-40B4-BE49-F238E27FC236}">
                <a16:creationId xmlns:a16="http://schemas.microsoft.com/office/drawing/2014/main" id="{5DFDC78C-759E-4E84-9452-74C9865C7F46}"/>
              </a:ext>
            </a:extLst>
          </p:cNvPr>
          <p:cNvSpPr txBox="1"/>
          <p:nvPr/>
        </p:nvSpPr>
        <p:spPr>
          <a:xfrm>
            <a:off x="999508" y="3088376"/>
            <a:ext cx="2122989" cy="400110"/>
          </a:xfrm>
          <a:prstGeom prst="rect">
            <a:avLst/>
          </a:prstGeom>
          <a:noFill/>
        </p:spPr>
        <p:txBody>
          <a:bodyPr wrap="square" lIns="0" rIns="0" rtlCol="0" anchor="b">
            <a:spAutoFit/>
          </a:bodyPr>
          <a:lstStyle/>
          <a:p>
            <a:pPr algn="r"/>
            <a:r>
              <a:rPr lang="en-US" sz="2000" b="1" noProof="1">
                <a:solidFill>
                  <a:srgbClr val="A5A4A5"/>
                </a:solidFill>
                <a:latin typeface="Gill Sans MT" panose="020B0502020104020203" pitchFamily="34" charset="77"/>
              </a:rPr>
              <a:t>Early Treatment</a:t>
            </a:r>
          </a:p>
        </p:txBody>
      </p:sp>
      <p:sp>
        <p:nvSpPr>
          <p:cNvPr id="26" name="TextBox 25">
            <a:extLst>
              <a:ext uri="{FF2B5EF4-FFF2-40B4-BE49-F238E27FC236}">
                <a16:creationId xmlns:a16="http://schemas.microsoft.com/office/drawing/2014/main" id="{91EE0B46-F58B-40D8-9ADE-84A7BE6C305D}"/>
              </a:ext>
            </a:extLst>
          </p:cNvPr>
          <p:cNvSpPr txBox="1"/>
          <p:nvPr/>
        </p:nvSpPr>
        <p:spPr>
          <a:xfrm>
            <a:off x="1613258" y="4169896"/>
            <a:ext cx="1387996" cy="1015663"/>
          </a:xfrm>
          <a:prstGeom prst="rect">
            <a:avLst/>
          </a:prstGeom>
          <a:noFill/>
        </p:spPr>
        <p:txBody>
          <a:bodyPr wrap="square" lIns="0" rIns="0" rtlCol="0" anchor="b">
            <a:spAutoFit/>
          </a:bodyPr>
          <a:lstStyle/>
          <a:p>
            <a:pPr algn="r"/>
            <a:r>
              <a:rPr lang="en-US" sz="2000" b="1" noProof="1">
                <a:solidFill>
                  <a:srgbClr val="C09000"/>
                </a:solidFill>
                <a:latin typeface="Gill Sans MT" panose="020B0502020104020203" pitchFamily="34" charset="77"/>
              </a:rPr>
              <a:t>Latency Reversing</a:t>
            </a:r>
          </a:p>
          <a:p>
            <a:pPr algn="r"/>
            <a:r>
              <a:rPr lang="en-US" sz="2000" b="1" noProof="1">
                <a:solidFill>
                  <a:srgbClr val="C09000"/>
                </a:solidFill>
                <a:latin typeface="Gill Sans MT" panose="020B0502020104020203" pitchFamily="34" charset="77"/>
              </a:rPr>
              <a:t>Agent</a:t>
            </a:r>
          </a:p>
        </p:txBody>
      </p:sp>
      <p:sp>
        <p:nvSpPr>
          <p:cNvPr id="27" name="TextBox 26">
            <a:extLst>
              <a:ext uri="{FF2B5EF4-FFF2-40B4-BE49-F238E27FC236}">
                <a16:creationId xmlns:a16="http://schemas.microsoft.com/office/drawing/2014/main" id="{210BF1BB-3382-4E12-90A9-A8489073F897}"/>
              </a:ext>
            </a:extLst>
          </p:cNvPr>
          <p:cNvSpPr txBox="1"/>
          <p:nvPr/>
        </p:nvSpPr>
        <p:spPr>
          <a:xfrm>
            <a:off x="673817" y="5920677"/>
            <a:ext cx="2021127" cy="400110"/>
          </a:xfrm>
          <a:prstGeom prst="rect">
            <a:avLst/>
          </a:prstGeom>
          <a:noFill/>
        </p:spPr>
        <p:txBody>
          <a:bodyPr wrap="square" lIns="0" rIns="0" rtlCol="0" anchor="b">
            <a:spAutoFit/>
          </a:bodyPr>
          <a:lstStyle/>
          <a:p>
            <a:pPr algn="r"/>
            <a:r>
              <a:rPr lang="en-US" sz="2000" b="1" noProof="1">
                <a:solidFill>
                  <a:srgbClr val="4571C4"/>
                </a:solidFill>
                <a:latin typeface="Gill Sans MT" panose="020B0502020104020203" pitchFamily="34" charset="77"/>
              </a:rPr>
              <a:t>Block and Lock </a:t>
            </a:r>
          </a:p>
        </p:txBody>
      </p:sp>
      <p:sp>
        <p:nvSpPr>
          <p:cNvPr id="46" name="TextBox 45">
            <a:extLst>
              <a:ext uri="{FF2B5EF4-FFF2-40B4-BE49-F238E27FC236}">
                <a16:creationId xmlns:a16="http://schemas.microsoft.com/office/drawing/2014/main" id="{2E240EEB-BD59-2C4D-B7C0-0CEC0CDB5BF1}"/>
              </a:ext>
            </a:extLst>
          </p:cNvPr>
          <p:cNvSpPr txBox="1"/>
          <p:nvPr/>
        </p:nvSpPr>
        <p:spPr>
          <a:xfrm>
            <a:off x="1256835" y="3619194"/>
            <a:ext cx="1731516" cy="400110"/>
          </a:xfrm>
          <a:prstGeom prst="rect">
            <a:avLst/>
          </a:prstGeom>
          <a:noFill/>
        </p:spPr>
        <p:txBody>
          <a:bodyPr wrap="square" lIns="0" rIns="0" rtlCol="0" anchor="b">
            <a:spAutoFit/>
          </a:bodyPr>
          <a:lstStyle/>
          <a:p>
            <a:pPr algn="r"/>
            <a:r>
              <a:rPr lang="en-US" sz="2000" b="1" noProof="1">
                <a:solidFill>
                  <a:srgbClr val="5897D0"/>
                </a:solidFill>
                <a:latin typeface="Gill Sans MT" panose="020B0502020104020203" pitchFamily="34" charset="77"/>
              </a:rPr>
              <a:t>bNAbs</a:t>
            </a:r>
          </a:p>
        </p:txBody>
      </p:sp>
      <p:sp>
        <p:nvSpPr>
          <p:cNvPr id="47" name="TextBox 46">
            <a:extLst>
              <a:ext uri="{FF2B5EF4-FFF2-40B4-BE49-F238E27FC236}">
                <a16:creationId xmlns:a16="http://schemas.microsoft.com/office/drawing/2014/main" id="{C3F1B025-FF9C-E644-A38C-BB68C7975D94}"/>
              </a:ext>
            </a:extLst>
          </p:cNvPr>
          <p:cNvSpPr txBox="1"/>
          <p:nvPr/>
        </p:nvSpPr>
        <p:spPr>
          <a:xfrm rot="16200000">
            <a:off x="6189600" y="2986527"/>
            <a:ext cx="9031955" cy="584775"/>
          </a:xfrm>
          <a:prstGeom prst="rect">
            <a:avLst/>
          </a:prstGeom>
          <a:noFill/>
        </p:spPr>
        <p:txBody>
          <a:bodyPr wrap="square" rtlCol="0">
            <a:spAutoFit/>
          </a:bodyPr>
          <a:lstStyle/>
          <a:p>
            <a:pPr algn="ctr"/>
            <a:r>
              <a:rPr lang="en-US" sz="3200" b="1" spc="600" dirty="0">
                <a:solidFill>
                  <a:schemeClr val="bg1"/>
                </a:solidFill>
                <a:effectLst>
                  <a:glow rad="965200">
                    <a:srgbClr val="FF0000">
                      <a:alpha val="70000"/>
                    </a:srgbClr>
                  </a:glow>
                  <a:outerShdw blurRad="50800" dist="38100" dir="2700000" algn="tl" rotWithShape="0">
                    <a:prstClr val="black">
                      <a:alpha val="40000"/>
                    </a:prstClr>
                  </a:outerShdw>
                </a:effectLst>
                <a:latin typeface="Gill Sans MT" panose="020B0502020104020203" pitchFamily="34" charset="77"/>
              </a:rPr>
              <a:t>HIV CURE</a:t>
            </a:r>
          </a:p>
        </p:txBody>
      </p:sp>
    </p:spTree>
    <p:extLst>
      <p:ext uri="{BB962C8B-B14F-4D97-AF65-F5344CB8AC3E}">
        <p14:creationId xmlns:p14="http://schemas.microsoft.com/office/powerpoint/2010/main" val="245133979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93FF1F-8BAC-CF4D-91CB-328B45E7FC80}"/>
              </a:ext>
            </a:extLst>
          </p:cNvPr>
          <p:cNvSpPr>
            <a:spLocks noGrp="1"/>
          </p:cNvSpPr>
          <p:nvPr>
            <p:ph type="title"/>
          </p:nvPr>
        </p:nvSpPr>
        <p:spPr>
          <a:xfrm>
            <a:off x="-32446" y="1746389"/>
            <a:ext cx="12224446" cy="4378838"/>
          </a:xfrm>
        </p:spPr>
        <p:txBody>
          <a:bodyPr anchor="ctr" anchorCtr="0">
            <a:normAutofit/>
          </a:bodyPr>
          <a:lstStyle/>
          <a:p>
            <a:r>
              <a:rPr lang="en-US" sz="6000" b="1" dirty="0">
                <a:solidFill>
                  <a:schemeClr val="bg1"/>
                </a:solidFill>
                <a:latin typeface="Gill Sans MT" panose="020B0502020104020203" pitchFamily="34" charset="77"/>
                <a:cs typeface="Calibri Light" panose="020F0302020204030204" pitchFamily="34" charset="0"/>
              </a:rPr>
              <a:t>Questions for Discussion</a:t>
            </a:r>
          </a:p>
        </p:txBody>
      </p:sp>
      <p:grpSp>
        <p:nvGrpSpPr>
          <p:cNvPr id="4" name="Group 3">
            <a:extLst>
              <a:ext uri="{FF2B5EF4-FFF2-40B4-BE49-F238E27FC236}">
                <a16:creationId xmlns:a16="http://schemas.microsoft.com/office/drawing/2014/main" id="{47A5B835-F064-4E4E-A962-085DCDA90E7C}"/>
              </a:ext>
            </a:extLst>
          </p:cNvPr>
          <p:cNvGrpSpPr/>
          <p:nvPr/>
        </p:nvGrpSpPr>
        <p:grpSpPr>
          <a:xfrm rot="15498989">
            <a:off x="9125964" y="2174703"/>
            <a:ext cx="2606658" cy="2185470"/>
            <a:chOff x="-2751843" y="-150522"/>
            <a:chExt cx="2606658" cy="2185470"/>
          </a:xfrm>
        </p:grpSpPr>
        <p:pic>
          <p:nvPicPr>
            <p:cNvPr id="6" name="Picture 5">
              <a:extLst>
                <a:ext uri="{FF2B5EF4-FFF2-40B4-BE49-F238E27FC236}">
                  <a16:creationId xmlns:a16="http://schemas.microsoft.com/office/drawing/2014/main" id="{D25A1955-3FB9-D049-A754-9DFCF45E16E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3349175">
              <a:off x="-2777243" y="917348"/>
              <a:ext cx="1143000" cy="1092200"/>
            </a:xfrm>
            <a:prstGeom prst="rect">
              <a:avLst/>
            </a:prstGeom>
          </p:spPr>
        </p:pic>
        <p:grpSp>
          <p:nvGrpSpPr>
            <p:cNvPr id="7" name="Group 6">
              <a:extLst>
                <a:ext uri="{FF2B5EF4-FFF2-40B4-BE49-F238E27FC236}">
                  <a16:creationId xmlns:a16="http://schemas.microsoft.com/office/drawing/2014/main" id="{A2A2253D-21CB-F042-A734-687F13F0CBBE}"/>
                </a:ext>
              </a:extLst>
            </p:cNvPr>
            <p:cNvGrpSpPr/>
            <p:nvPr/>
          </p:nvGrpSpPr>
          <p:grpSpPr>
            <a:xfrm>
              <a:off x="-1949951" y="-150522"/>
              <a:ext cx="1804766" cy="1222391"/>
              <a:chOff x="-2634174" y="-130191"/>
              <a:chExt cx="1804766" cy="1222391"/>
            </a:xfrm>
          </p:grpSpPr>
          <p:pic>
            <p:nvPicPr>
              <p:cNvPr id="8" name="Picture 7">
                <a:extLst>
                  <a:ext uri="{FF2B5EF4-FFF2-40B4-BE49-F238E27FC236}">
                    <a16:creationId xmlns:a16="http://schemas.microsoft.com/office/drawing/2014/main" id="{BE18EFF3-C573-EB46-B02A-859972E0051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9" name="Picture 8">
                <a:extLst>
                  <a:ext uri="{FF2B5EF4-FFF2-40B4-BE49-F238E27FC236}">
                    <a16:creationId xmlns:a16="http://schemas.microsoft.com/office/drawing/2014/main" id="{2896E7F2-358F-CE43-9263-194388B66A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10" name="Picture 9">
            <a:extLst>
              <a:ext uri="{FF2B5EF4-FFF2-40B4-BE49-F238E27FC236}">
                <a16:creationId xmlns:a16="http://schemas.microsoft.com/office/drawing/2014/main" id="{DC38FE9B-BD65-9A41-B527-CACC03322C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44364">
            <a:off x="9403912" y="4591637"/>
            <a:ext cx="1182230" cy="1115812"/>
          </a:xfrm>
          <a:prstGeom prst="rect">
            <a:avLst/>
          </a:prstGeom>
        </p:spPr>
      </p:pic>
      <p:grpSp>
        <p:nvGrpSpPr>
          <p:cNvPr id="11" name="Group 10">
            <a:extLst>
              <a:ext uri="{FF2B5EF4-FFF2-40B4-BE49-F238E27FC236}">
                <a16:creationId xmlns:a16="http://schemas.microsoft.com/office/drawing/2014/main" id="{4BA253A6-D377-6A43-958B-D4B5366B2D0E}"/>
              </a:ext>
            </a:extLst>
          </p:cNvPr>
          <p:cNvGrpSpPr/>
          <p:nvPr/>
        </p:nvGrpSpPr>
        <p:grpSpPr>
          <a:xfrm rot="12759395">
            <a:off x="1449291" y="1649595"/>
            <a:ext cx="2302181" cy="1768491"/>
            <a:chOff x="-2040384" y="-150522"/>
            <a:chExt cx="2302181" cy="1768491"/>
          </a:xfrm>
        </p:grpSpPr>
        <p:pic>
          <p:nvPicPr>
            <p:cNvPr id="12" name="Picture 11">
              <a:extLst>
                <a:ext uri="{FF2B5EF4-FFF2-40B4-BE49-F238E27FC236}">
                  <a16:creationId xmlns:a16="http://schemas.microsoft.com/office/drawing/2014/main" id="{4FF808EB-D25B-2F48-8693-1DC1D6B69423}"/>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40384" y="525769"/>
              <a:ext cx="1143000" cy="1092200"/>
            </a:xfrm>
            <a:prstGeom prst="rect">
              <a:avLst/>
            </a:prstGeom>
          </p:spPr>
        </p:pic>
        <p:grpSp>
          <p:nvGrpSpPr>
            <p:cNvPr id="13" name="Group 12">
              <a:extLst>
                <a:ext uri="{FF2B5EF4-FFF2-40B4-BE49-F238E27FC236}">
                  <a16:creationId xmlns:a16="http://schemas.microsoft.com/office/drawing/2014/main" id="{2DD83463-9636-BF43-8703-3FC8A7662AD3}"/>
                </a:ext>
              </a:extLst>
            </p:cNvPr>
            <p:cNvGrpSpPr/>
            <p:nvPr/>
          </p:nvGrpSpPr>
          <p:grpSpPr>
            <a:xfrm>
              <a:off x="-1949951" y="-150522"/>
              <a:ext cx="2211748" cy="1361613"/>
              <a:chOff x="-2634174" y="-130191"/>
              <a:chExt cx="2211748" cy="1361613"/>
            </a:xfrm>
          </p:grpSpPr>
          <p:pic>
            <p:nvPicPr>
              <p:cNvPr id="14" name="Picture 13">
                <a:extLst>
                  <a:ext uri="{FF2B5EF4-FFF2-40B4-BE49-F238E27FC236}">
                    <a16:creationId xmlns:a16="http://schemas.microsoft.com/office/drawing/2014/main" id="{3A3FA2AF-B54D-924B-A512-9C35609191A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318491">
                <a:off x="-1565426" y="139222"/>
                <a:ext cx="1143000" cy="1092200"/>
              </a:xfrm>
              <a:prstGeom prst="rect">
                <a:avLst/>
              </a:prstGeom>
            </p:spPr>
          </p:pic>
          <p:pic>
            <p:nvPicPr>
              <p:cNvPr id="15" name="Picture 14">
                <a:extLst>
                  <a:ext uri="{FF2B5EF4-FFF2-40B4-BE49-F238E27FC236}">
                    <a16:creationId xmlns:a16="http://schemas.microsoft.com/office/drawing/2014/main" id="{01B769C3-0EB0-EE47-A3FB-FFEB26BE7F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16" name="Picture 15">
            <a:extLst>
              <a:ext uri="{FF2B5EF4-FFF2-40B4-BE49-F238E27FC236}">
                <a16:creationId xmlns:a16="http://schemas.microsoft.com/office/drawing/2014/main" id="{93A6862E-7528-7848-BAD3-A37C5FDB0776}"/>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497564">
            <a:off x="4029399" y="4922559"/>
            <a:ext cx="1143000" cy="1092200"/>
          </a:xfrm>
          <a:prstGeom prst="rect">
            <a:avLst/>
          </a:prstGeom>
        </p:spPr>
      </p:pic>
      <p:pic>
        <p:nvPicPr>
          <p:cNvPr id="17" name="Picture 16">
            <a:extLst>
              <a:ext uri="{FF2B5EF4-FFF2-40B4-BE49-F238E27FC236}">
                <a16:creationId xmlns:a16="http://schemas.microsoft.com/office/drawing/2014/main" id="{A65E12BF-7ECC-D44C-ABCA-3A8282E46E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901090">
            <a:off x="3021692" y="4464025"/>
            <a:ext cx="1182230" cy="1115812"/>
          </a:xfrm>
          <a:prstGeom prst="rect">
            <a:avLst/>
          </a:prstGeom>
        </p:spPr>
      </p:pic>
    </p:spTree>
    <p:extLst>
      <p:ext uri="{BB962C8B-B14F-4D97-AF65-F5344CB8AC3E}">
        <p14:creationId xmlns:p14="http://schemas.microsoft.com/office/powerpoint/2010/main" val="48806692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6061-5302-BA48-A23A-DBB439F262DA}"/>
              </a:ext>
            </a:extLst>
          </p:cNvPr>
          <p:cNvSpPr>
            <a:spLocks noGrp="1"/>
          </p:cNvSpPr>
          <p:nvPr>
            <p:ph type="title"/>
          </p:nvPr>
        </p:nvSpPr>
        <p:spPr>
          <a:xfrm>
            <a:off x="606889" y="81606"/>
            <a:ext cx="10531363" cy="1052960"/>
          </a:xfrm>
          <a:solidFill>
            <a:srgbClr val="6FC000"/>
          </a:solidFill>
        </p:spPr>
        <p:txBody>
          <a:bodyPr/>
          <a:lstStyle/>
          <a:p>
            <a:pPr algn="ctr"/>
            <a:r>
              <a:rPr lang="en-US" b="1" i="1" dirty="0">
                <a:solidFill>
                  <a:schemeClr val="bg1"/>
                </a:solidFill>
                <a:latin typeface="Gill Sans MT" panose="020B0502020104020203" pitchFamily="34" charset="77"/>
                <a:cs typeface="Calibri Light" panose="020F0302020204030204" pitchFamily="34" charset="0"/>
              </a:rPr>
              <a:t>ACKNOWLEDGMENTS</a:t>
            </a:r>
            <a:endParaRPr lang="en-US" i="1" dirty="0">
              <a:solidFill>
                <a:schemeClr val="bg1"/>
              </a:solidFill>
              <a:latin typeface="Gill Sans MT" panose="020B0502020104020203" pitchFamily="34" charset="77"/>
            </a:endParaRPr>
          </a:p>
        </p:txBody>
      </p:sp>
      <p:pic>
        <p:nvPicPr>
          <p:cNvPr id="23" name="Picture 22" descr="A person smiling for the camera&#10;&#10;Description automatically generated with medium confidence">
            <a:extLst>
              <a:ext uri="{FF2B5EF4-FFF2-40B4-BE49-F238E27FC236}">
                <a16:creationId xmlns:a16="http://schemas.microsoft.com/office/drawing/2014/main" id="{2D8191B1-829B-584B-99B7-838C6C8F92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22216" y="4311202"/>
            <a:ext cx="811601" cy="811601"/>
          </a:xfrm>
          <a:prstGeom prst="rect">
            <a:avLst/>
          </a:prstGeom>
        </p:spPr>
      </p:pic>
      <p:sp>
        <p:nvSpPr>
          <p:cNvPr id="24" name="TextBox 23">
            <a:extLst>
              <a:ext uri="{FF2B5EF4-FFF2-40B4-BE49-F238E27FC236}">
                <a16:creationId xmlns:a16="http://schemas.microsoft.com/office/drawing/2014/main" id="{681144FA-B07F-3046-8BAE-218466D8F1BC}"/>
              </a:ext>
            </a:extLst>
          </p:cNvPr>
          <p:cNvSpPr txBox="1"/>
          <p:nvPr/>
        </p:nvSpPr>
        <p:spPr>
          <a:xfrm>
            <a:off x="7716459" y="3047409"/>
            <a:ext cx="4296616" cy="1692771"/>
          </a:xfrm>
          <a:prstGeom prst="rect">
            <a:avLst/>
          </a:prstGeom>
          <a:noFill/>
        </p:spPr>
        <p:txBody>
          <a:bodyPr wrap="square" rtlCol="0">
            <a:spAutoFit/>
          </a:bodyPr>
          <a:lstStyle/>
          <a:p>
            <a:r>
              <a:rPr lang="en-US" sz="2200" b="1" dirty="0">
                <a:solidFill>
                  <a:srgbClr val="6FC000"/>
                </a:solidFill>
                <a:latin typeface="Gill Sans MT" panose="020B0502020104020203" pitchFamily="34" charset="77"/>
                <a:cs typeface="Calibri Light" panose="020F0302020204030204" pitchFamily="34" charset="0"/>
              </a:rPr>
              <a:t>Illustrators</a:t>
            </a:r>
            <a:r>
              <a:rPr lang="en-US" sz="2200" dirty="0">
                <a:solidFill>
                  <a:srgbClr val="6FC000"/>
                </a:solidFill>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Eric (Yi-Hao) Lee</a:t>
            </a:r>
          </a:p>
          <a:p>
            <a:r>
              <a:rPr lang="en-US" dirty="0">
                <a:latin typeface="Gill Sans MT" panose="020B0502020104020203" pitchFamily="34" charset="77"/>
                <a:cs typeface="Calibri Light" panose="020F0302020204030204" pitchFamily="34" charset="0"/>
              </a:rPr>
              <a:t>Jasmin Guzman </a:t>
            </a:r>
            <a:br>
              <a:rPr lang="en-US" dirty="0">
                <a:latin typeface="Gill Sans MT" panose="020B0502020104020203" pitchFamily="34" charset="77"/>
                <a:cs typeface="Calibri Light" panose="020F0302020204030204" pitchFamily="34" charset="0"/>
              </a:rPr>
            </a:br>
            <a:r>
              <a:rPr lang="en-US" dirty="0" err="1">
                <a:latin typeface="Gill Sans MT" panose="020B0502020104020203" pitchFamily="34" charset="77"/>
                <a:cs typeface="Calibri Light" panose="020F0302020204030204" pitchFamily="34" charset="0"/>
              </a:rPr>
              <a:t>Matylda</a:t>
            </a:r>
            <a:r>
              <a:rPr lang="en-US" dirty="0">
                <a:latin typeface="Gill Sans MT" panose="020B0502020104020203" pitchFamily="34" charset="77"/>
                <a:cs typeface="Calibri Light" panose="020F0302020204030204" pitchFamily="34" charset="0"/>
              </a:rPr>
              <a:t> McCormack-Sharp</a:t>
            </a:r>
          </a:p>
          <a:p>
            <a:endParaRPr lang="en-US" sz="1000" dirty="0">
              <a:latin typeface="Gill Sans MT" panose="020B0502020104020203" pitchFamily="34" charset="77"/>
              <a:cs typeface="Calibri Light" panose="020F0302020204030204" pitchFamily="34" charset="0"/>
            </a:endParaRPr>
          </a:p>
          <a:p>
            <a:r>
              <a:rPr lang="en-US" dirty="0">
                <a:latin typeface="Gill Sans MT" panose="020B0502020104020203" pitchFamily="34" charset="77"/>
                <a:cs typeface="Calibri Light" panose="020F0302020204030204" pitchFamily="34" charset="0"/>
              </a:rPr>
              <a:t>Grace Hsu, </a:t>
            </a:r>
            <a:r>
              <a:rPr lang="en-US" sz="1400" i="1" dirty="0">
                <a:latin typeface="Gill Sans MT" panose="020B0502020104020203" pitchFamily="34" charset="77"/>
                <a:cs typeface="Calibri Light" panose="020F0302020204030204" pitchFamily="34" charset="0"/>
              </a:rPr>
              <a:t>Animation Lab</a:t>
            </a:r>
          </a:p>
        </p:txBody>
      </p:sp>
      <p:pic>
        <p:nvPicPr>
          <p:cNvPr id="79" name="Picture 78">
            <a:extLst>
              <a:ext uri="{FF2B5EF4-FFF2-40B4-BE49-F238E27FC236}">
                <a16:creationId xmlns:a16="http://schemas.microsoft.com/office/drawing/2014/main" id="{A39FBA09-1C63-2242-A43B-EC20D0C5A0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2571" y="5432588"/>
            <a:ext cx="1585555" cy="746143"/>
          </a:xfrm>
          <a:prstGeom prst="rect">
            <a:avLst/>
          </a:prstGeom>
        </p:spPr>
      </p:pic>
      <p:pic>
        <p:nvPicPr>
          <p:cNvPr id="81" name="Picture 80">
            <a:extLst>
              <a:ext uri="{FF2B5EF4-FFF2-40B4-BE49-F238E27FC236}">
                <a16:creationId xmlns:a16="http://schemas.microsoft.com/office/drawing/2014/main" id="{633E15E1-26C1-DE45-AFC6-46F0D6D12A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4573" y="3333105"/>
            <a:ext cx="2110338" cy="741991"/>
          </a:xfrm>
          <a:prstGeom prst="rect">
            <a:avLst/>
          </a:prstGeom>
        </p:spPr>
      </p:pic>
      <p:pic>
        <p:nvPicPr>
          <p:cNvPr id="83" name="Picture 82">
            <a:extLst>
              <a:ext uri="{FF2B5EF4-FFF2-40B4-BE49-F238E27FC236}">
                <a16:creationId xmlns:a16="http://schemas.microsoft.com/office/drawing/2014/main" id="{4F9AC204-D562-034C-8D99-992A38F7BC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804854">
            <a:off x="5632663" y="4196625"/>
            <a:ext cx="1017901" cy="960715"/>
          </a:xfrm>
          <a:prstGeom prst="rect">
            <a:avLst/>
          </a:prstGeom>
        </p:spPr>
      </p:pic>
      <p:grpSp>
        <p:nvGrpSpPr>
          <p:cNvPr id="7" name="Group 6">
            <a:extLst>
              <a:ext uri="{FF2B5EF4-FFF2-40B4-BE49-F238E27FC236}">
                <a16:creationId xmlns:a16="http://schemas.microsoft.com/office/drawing/2014/main" id="{33035573-2DA4-6D4D-AE10-324360E10041}"/>
              </a:ext>
            </a:extLst>
          </p:cNvPr>
          <p:cNvGrpSpPr/>
          <p:nvPr/>
        </p:nvGrpSpPr>
        <p:grpSpPr>
          <a:xfrm>
            <a:off x="350625" y="23032"/>
            <a:ext cx="11045643" cy="6608090"/>
            <a:chOff x="350625" y="23032"/>
            <a:chExt cx="11045643" cy="6608090"/>
          </a:xfrm>
        </p:grpSpPr>
        <p:grpSp>
          <p:nvGrpSpPr>
            <p:cNvPr id="5" name="Group 4">
              <a:extLst>
                <a:ext uri="{FF2B5EF4-FFF2-40B4-BE49-F238E27FC236}">
                  <a16:creationId xmlns:a16="http://schemas.microsoft.com/office/drawing/2014/main" id="{C75725CE-D9F2-954A-9FE0-7255CB33E05A}"/>
                </a:ext>
              </a:extLst>
            </p:cNvPr>
            <p:cNvGrpSpPr/>
            <p:nvPr/>
          </p:nvGrpSpPr>
          <p:grpSpPr>
            <a:xfrm>
              <a:off x="350625" y="1144189"/>
              <a:ext cx="11045643" cy="5486933"/>
              <a:chOff x="350625" y="1144189"/>
              <a:chExt cx="11045643" cy="5486933"/>
            </a:xfrm>
          </p:grpSpPr>
          <p:sp>
            <p:nvSpPr>
              <p:cNvPr id="27" name="Rectangle 26">
                <a:extLst>
                  <a:ext uri="{FF2B5EF4-FFF2-40B4-BE49-F238E27FC236}">
                    <a16:creationId xmlns:a16="http://schemas.microsoft.com/office/drawing/2014/main" id="{5B5D9E11-B9BD-4F4C-8F0A-1A0E78592546}"/>
                  </a:ext>
                </a:extLst>
              </p:cNvPr>
              <p:cNvSpPr/>
              <p:nvPr/>
            </p:nvSpPr>
            <p:spPr>
              <a:xfrm>
                <a:off x="7775759" y="1144189"/>
                <a:ext cx="3620509" cy="1569660"/>
              </a:xfrm>
              <a:prstGeom prst="rect">
                <a:avLst/>
              </a:prstGeom>
            </p:spPr>
            <p:txBody>
              <a:bodyPr wrap="square">
                <a:spAutoFit/>
              </a:bodyPr>
              <a:lstStyle/>
              <a:p>
                <a:r>
                  <a:rPr lang="en-US" sz="2000" b="1" dirty="0">
                    <a:solidFill>
                      <a:srgbClr val="6FC000"/>
                    </a:solidFill>
                    <a:latin typeface="Gill Sans MT" panose="020B0502020104020203" pitchFamily="34" charset="77"/>
                    <a:cs typeface="Calibri" panose="020F0502020204030204" pitchFamily="34" charset="0"/>
                  </a:rPr>
                  <a:t>Module developers</a:t>
                </a:r>
              </a:p>
              <a:p>
                <a:r>
                  <a:rPr lang="en-US" sz="1400" dirty="0">
                    <a:latin typeface="Gill Sans MT" panose="020B0502020104020203" pitchFamily="34" charset="77"/>
                    <a:cs typeface="Calibri Light" panose="020F0302020204030204" pitchFamily="34" charset="0"/>
                  </a:rPr>
                  <a:t>Richard </a:t>
                </a:r>
                <a:r>
                  <a:rPr lang="en-US" sz="1400" dirty="0" err="1">
                    <a:latin typeface="Gill Sans MT" panose="020B0502020104020203" pitchFamily="34" charset="77"/>
                    <a:cs typeface="Calibri Light" panose="020F0302020204030204" pitchFamily="34" charset="0"/>
                  </a:rPr>
                  <a:t>Jefferys</a:t>
                </a:r>
                <a:r>
                  <a:rPr lang="en-US" sz="1400"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TAG</a:t>
                </a:r>
              </a:p>
              <a:p>
                <a:r>
                  <a:rPr lang="en-US" sz="1400"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sz="1400" dirty="0">
                    <a:latin typeface="Gill Sans MT" panose="020B0502020104020203" pitchFamily="34" charset="77"/>
                    <a:cs typeface="Calibri Light" panose="020F0302020204030204" pitchFamily="34" charset="0"/>
                  </a:rPr>
                  <a:t>Christopher Roebuck  </a:t>
                </a:r>
                <a:r>
                  <a:rPr lang="en-US" sz="1400" i="1" dirty="0">
                    <a:latin typeface="Gill Sans MT" panose="020B0502020104020203" pitchFamily="34" charset="77"/>
                    <a:cs typeface="Calibri Light" panose="020F0302020204030204" pitchFamily="34" charset="0"/>
                  </a:rPr>
                  <a:t>BEAT-HIV CAB</a:t>
                </a:r>
              </a:p>
              <a:p>
                <a:r>
                  <a:rPr lang="en-US" b="1" dirty="0">
                    <a:latin typeface="Gill Sans MT" panose="020B0502020104020203" pitchFamily="34" charset="77"/>
                    <a:cs typeface="Calibri Light" panose="020F0302020204030204" pitchFamily="34" charset="0"/>
                  </a:rPr>
                  <a:t>Michael Louella  </a:t>
                </a:r>
                <a:r>
                  <a:rPr lang="en-US" sz="1400" b="1" i="1" dirty="0">
                    <a:latin typeface="Gill Sans MT" panose="020B0502020104020203" pitchFamily="34" charset="77"/>
                    <a:cs typeface="Calibri Light" panose="020F0302020204030204" pitchFamily="34" charset="0"/>
                  </a:rPr>
                  <a:t>defeatHIV CAB</a:t>
                </a:r>
              </a:p>
              <a:p>
                <a:r>
                  <a:rPr lang="en-US" sz="1600" b="1" dirty="0" err="1">
                    <a:latin typeface="Gill Sans MT" panose="020B0502020104020203" pitchFamily="34" charset="77"/>
                    <a:cs typeface="Calibri Light" panose="020F0302020204030204" pitchFamily="34" charset="0"/>
                  </a:rPr>
                  <a:t>Karine</a:t>
                </a:r>
                <a:r>
                  <a:rPr lang="en-US" sz="1600" b="1" dirty="0">
                    <a:latin typeface="Gill Sans MT" panose="020B0502020104020203" pitchFamily="34" charset="77"/>
                    <a:cs typeface="Calibri Light" panose="020F0302020204030204" pitchFamily="34" charset="0"/>
                  </a:rPr>
                  <a:t> </a:t>
                </a:r>
                <a:r>
                  <a:rPr lang="en-US" sz="1600" b="1" dirty="0" err="1">
                    <a:latin typeface="Gill Sans MT" panose="020B0502020104020203" pitchFamily="34" charset="77"/>
                    <a:cs typeface="Calibri Light" panose="020F0302020204030204" pitchFamily="34" charset="0"/>
                  </a:rPr>
                  <a:t>Dubé</a:t>
                </a:r>
                <a:r>
                  <a:rPr lang="en-US" sz="1600" b="1" dirty="0">
                    <a:latin typeface="Gill Sans MT" panose="020B0502020104020203" pitchFamily="34" charset="77"/>
                    <a:cs typeface="Calibri Light" panose="020F0302020204030204" pitchFamily="34" charset="0"/>
                  </a:rPr>
                  <a:t> </a:t>
                </a:r>
                <a:r>
                  <a:rPr lang="en-US" sz="1600" b="1" i="1" dirty="0">
                    <a:latin typeface="Gill Sans MT" panose="020B0502020104020203" pitchFamily="34" charset="77"/>
                    <a:cs typeface="Calibri Light" panose="020F0302020204030204" pitchFamily="34" charset="0"/>
                  </a:rPr>
                  <a:t>UNC Chapel Hill</a:t>
                </a:r>
                <a:endParaRPr lang="en-US" sz="1600" b="1" dirty="0">
                  <a:latin typeface="Gill Sans MT" panose="020B0502020104020203" pitchFamily="34" charset="77"/>
                </a:endParaRPr>
              </a:p>
            </p:txBody>
          </p:sp>
          <p:sp>
            <p:nvSpPr>
              <p:cNvPr id="28" name="TextBox 27">
                <a:extLst>
                  <a:ext uri="{FF2B5EF4-FFF2-40B4-BE49-F238E27FC236}">
                    <a16:creationId xmlns:a16="http://schemas.microsoft.com/office/drawing/2014/main" id="{4E12DC75-EF44-4445-9E44-D40099E1C8E0}"/>
                  </a:ext>
                </a:extLst>
              </p:cNvPr>
              <p:cNvSpPr txBox="1"/>
              <p:nvPr/>
            </p:nvSpPr>
            <p:spPr>
              <a:xfrm>
                <a:off x="7775759" y="4753685"/>
                <a:ext cx="3596976" cy="1877437"/>
              </a:xfrm>
              <a:prstGeom prst="rect">
                <a:avLst/>
              </a:prstGeom>
              <a:noFill/>
            </p:spPr>
            <p:txBody>
              <a:bodyPr wrap="square" rtlCol="0">
                <a:spAutoFit/>
              </a:bodyPr>
              <a:lstStyle/>
              <a:p>
                <a:r>
                  <a:rPr lang="en-US" sz="2000" b="1" dirty="0">
                    <a:solidFill>
                      <a:srgbClr val="6FC000"/>
                    </a:solidFill>
                    <a:latin typeface="Gill Sans MT" panose="020B0502020104020203" pitchFamily="34" charset="77"/>
                    <a:cs typeface="Calibri" panose="020F0502020204030204" pitchFamily="34" charset="0"/>
                  </a:rPr>
                  <a:t>Biomedical Co-Leads</a:t>
                </a:r>
              </a:p>
              <a:p>
                <a:r>
                  <a:rPr lang="en-US" dirty="0">
                    <a:latin typeface="Gill Sans MT" panose="020B0502020104020203" pitchFamily="34" charset="77"/>
                    <a:cs typeface="Calibri Light" panose="020F0302020204030204" pitchFamily="34" charset="0"/>
                  </a:rPr>
                  <a:t>Professor Sharon Lewin, </a:t>
                </a:r>
                <a:r>
                  <a:rPr lang="en-US" sz="1400" i="1" dirty="0">
                    <a:latin typeface="Gill Sans MT" panose="020B0502020104020203" pitchFamily="34" charset="77"/>
                    <a:cs typeface="Calibri Light" panose="020F0302020204030204" pitchFamily="34" charset="0"/>
                  </a:rPr>
                  <a:t>Doherty Institute</a:t>
                </a:r>
              </a:p>
              <a:p>
                <a:r>
                  <a:rPr lang="en-US" dirty="0">
                    <a:latin typeface="Gill Sans MT" panose="020B0502020104020203" pitchFamily="34" charset="77"/>
                    <a:cs typeface="Calibri Light" panose="020F0302020204030204" pitchFamily="34" charset="0"/>
                  </a:rPr>
                  <a:t>David R </a:t>
                </a:r>
                <a:r>
                  <a:rPr lang="en-US" dirty="0" err="1">
                    <a:latin typeface="Gill Sans MT" panose="020B0502020104020203" pitchFamily="34" charset="77"/>
                    <a:cs typeface="Calibri Light" panose="020F0302020204030204" pitchFamily="34" charset="0"/>
                  </a:rPr>
                  <a:t>Kuritzkes</a:t>
                </a:r>
                <a:r>
                  <a:rPr lang="en-US" dirty="0">
                    <a:latin typeface="Gill Sans MT" panose="020B0502020104020203" pitchFamily="34" charset="77"/>
                    <a:cs typeface="Calibri Light" panose="020F0302020204030204" pitchFamily="34" charset="0"/>
                  </a:rPr>
                  <a:t>, MD, </a:t>
                </a:r>
                <a:r>
                  <a:rPr lang="en-US" sz="1400" i="1" dirty="0">
                    <a:latin typeface="Gill Sans MT" panose="020B0502020104020203" pitchFamily="34" charset="77"/>
                    <a:cs typeface="Calibri Light" panose="020F0302020204030204" pitchFamily="34" charset="0"/>
                  </a:rPr>
                  <a:t>Brigham and Women’s Hospital</a:t>
                </a:r>
              </a:p>
              <a:p>
                <a:r>
                  <a:rPr lang="en-US" dirty="0" err="1">
                    <a:latin typeface="Gill Sans MT" panose="020B0502020104020203" pitchFamily="34" charset="77"/>
                    <a:cs typeface="Calibri Light" panose="020F0302020204030204" pitchFamily="34" charset="0"/>
                  </a:rPr>
                  <a:t>Jintanat</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Ananworanich</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Bill and Melinda Gates Research Institute</a:t>
                </a:r>
              </a:p>
              <a:p>
                <a:endParaRPr lang="en-US" sz="1400" i="1" dirty="0">
                  <a:latin typeface="Gill Sans MT" panose="020B0502020104020203" pitchFamily="34" charset="77"/>
                  <a:cs typeface="Calibri Light" panose="020F0302020204030204" pitchFamily="34" charset="0"/>
                </a:endParaRPr>
              </a:p>
            </p:txBody>
          </p:sp>
          <p:sp>
            <p:nvSpPr>
              <p:cNvPr id="30" name="TextBox 29">
                <a:extLst>
                  <a:ext uri="{FF2B5EF4-FFF2-40B4-BE49-F238E27FC236}">
                    <a16:creationId xmlns:a16="http://schemas.microsoft.com/office/drawing/2014/main" id="{DD5E0374-362D-FA4D-B409-E3758601852B}"/>
                  </a:ext>
                </a:extLst>
              </p:cNvPr>
              <p:cNvSpPr txBox="1"/>
              <p:nvPr/>
            </p:nvSpPr>
            <p:spPr>
              <a:xfrm>
                <a:off x="350625" y="4384707"/>
                <a:ext cx="5202193" cy="1723549"/>
              </a:xfrm>
              <a:prstGeom prst="rect">
                <a:avLst/>
              </a:prstGeom>
              <a:solidFill>
                <a:srgbClr val="6FC000"/>
              </a:solidFill>
            </p:spPr>
            <p:txBody>
              <a:bodyPr wrap="square" lIns="274320" tIns="182880" rIns="274320" bIns="182880" rtlCol="0">
                <a:spAutoFit/>
              </a:bodyPr>
              <a:lstStyle/>
              <a:p>
                <a:pPr algn="ctr"/>
                <a:r>
                  <a:rPr lang="en-US" sz="1600" b="1" i="1" dirty="0">
                    <a:solidFill>
                      <a:schemeClr val="bg1"/>
                    </a:solidFill>
                    <a:latin typeface="Gill Sans MT" panose="020B0502020104020203" pitchFamily="34" charset="77"/>
                  </a:rPr>
                  <a:t>We wish to thank </a:t>
                </a:r>
                <a:r>
                  <a:rPr lang="en-US" sz="1600" b="1" i="1" dirty="0">
                    <a:solidFill>
                      <a:srgbClr val="FFFF00"/>
                    </a:solidFill>
                    <a:latin typeface="Gill Sans MT" panose="020B0502020104020203" pitchFamily="34" charset="77"/>
                  </a:rPr>
                  <a:t>AIDS Treatment Activists Coalition </a:t>
                </a:r>
                <a:r>
                  <a:rPr lang="en-US" sz="1600"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sz="1600" b="1" i="1" dirty="0">
                    <a:solidFill>
                      <a:schemeClr val="bg1"/>
                    </a:solidFill>
                    <a:latin typeface="Gill Sans MT" panose="020B0502020104020203" pitchFamily="34" charset="77"/>
                  </a:rPr>
                  <a:t>Their caring support of the </a:t>
                </a:r>
                <a:r>
                  <a:rPr lang="en-US" sz="1600" b="1" i="1" dirty="0" err="1">
                    <a:solidFill>
                      <a:schemeClr val="bg1"/>
                    </a:solidFill>
                    <a:latin typeface="Gill Sans MT" panose="020B0502020104020203" pitchFamily="34" charset="77"/>
                  </a:rPr>
                  <a:t>CUREiculum</a:t>
                </a:r>
                <a:r>
                  <a:rPr lang="en-US" sz="1600" b="1" i="1" dirty="0">
                    <a:solidFill>
                      <a:schemeClr val="bg1"/>
                    </a:solidFill>
                    <a:latin typeface="Gill Sans MT" panose="020B0502020104020203" pitchFamily="34" charset="77"/>
                  </a:rPr>
                  <a:t> 2.0.        will make a difference in the lives of thousands.         of people living with HIV</a:t>
                </a:r>
              </a:p>
            </p:txBody>
          </p:sp>
          <p:grpSp>
            <p:nvGrpSpPr>
              <p:cNvPr id="31" name="Group 30">
                <a:extLst>
                  <a:ext uri="{FF2B5EF4-FFF2-40B4-BE49-F238E27FC236}">
                    <a16:creationId xmlns:a16="http://schemas.microsoft.com/office/drawing/2014/main" id="{51C830D4-6C3F-9C49-AD80-3B45F2575E29}"/>
                  </a:ext>
                </a:extLst>
              </p:cNvPr>
              <p:cNvGrpSpPr/>
              <p:nvPr/>
            </p:nvGrpSpPr>
            <p:grpSpPr>
              <a:xfrm>
                <a:off x="449507" y="1328234"/>
                <a:ext cx="4691922" cy="2734242"/>
                <a:chOff x="1406095" y="1903263"/>
                <a:chExt cx="4691922" cy="2734242"/>
              </a:xfrm>
            </p:grpSpPr>
            <p:pic>
              <p:nvPicPr>
                <p:cNvPr id="35" name="Picture 34" descr="A picture containing text, clipart&#10;&#10;Description automatically generated">
                  <a:extLst>
                    <a:ext uri="{FF2B5EF4-FFF2-40B4-BE49-F238E27FC236}">
                      <a16:creationId xmlns:a16="http://schemas.microsoft.com/office/drawing/2014/main" id="{4FABE25E-F38A-804B-9043-90ED6105E4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8178" y="1903263"/>
                  <a:ext cx="2221254" cy="1316017"/>
                </a:xfrm>
                <a:prstGeom prst="rect">
                  <a:avLst/>
                </a:prstGeom>
              </p:spPr>
            </p:pic>
            <p:pic>
              <p:nvPicPr>
                <p:cNvPr id="36" name="Picture 35" descr="Text&#10;&#10;Description automatically generated">
                  <a:extLst>
                    <a:ext uri="{FF2B5EF4-FFF2-40B4-BE49-F238E27FC236}">
                      <a16:creationId xmlns:a16="http://schemas.microsoft.com/office/drawing/2014/main" id="{10D47D0E-7C95-E94C-8008-8655C4BECFAC}"/>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406095" y="3543906"/>
                  <a:ext cx="2745421" cy="979200"/>
                </a:xfrm>
                <a:prstGeom prst="rect">
                  <a:avLst/>
                </a:prstGeom>
                <a:effectLst/>
              </p:spPr>
            </p:pic>
            <p:pic>
              <p:nvPicPr>
                <p:cNvPr id="37" name="Picture 36">
                  <a:extLst>
                    <a:ext uri="{FF2B5EF4-FFF2-40B4-BE49-F238E27FC236}">
                      <a16:creationId xmlns:a16="http://schemas.microsoft.com/office/drawing/2014/main" id="{82F51ECD-AE1F-5646-B46B-709A2F0FDC34}"/>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81125" y="3436985"/>
                  <a:ext cx="2116892" cy="1200520"/>
                </a:xfrm>
                <a:prstGeom prst="rect">
                  <a:avLst/>
                </a:prstGeom>
              </p:spPr>
            </p:pic>
            <p:pic>
              <p:nvPicPr>
                <p:cNvPr id="38" name="Picture 37">
                  <a:extLst>
                    <a:ext uri="{FF2B5EF4-FFF2-40B4-BE49-F238E27FC236}">
                      <a16:creationId xmlns:a16="http://schemas.microsoft.com/office/drawing/2014/main" id="{181F2509-5F4A-DC41-AD39-F12A35E9D30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24932" y="1944494"/>
                  <a:ext cx="1229278" cy="1229278"/>
                </a:xfrm>
                <a:prstGeom prst="rect">
                  <a:avLst/>
                </a:prstGeom>
              </p:spPr>
            </p:pic>
          </p:grpSp>
          <p:pic>
            <p:nvPicPr>
              <p:cNvPr id="33" name="Picture 32">
                <a:extLst>
                  <a:ext uri="{FF2B5EF4-FFF2-40B4-BE49-F238E27FC236}">
                    <a16:creationId xmlns:a16="http://schemas.microsoft.com/office/drawing/2014/main" id="{93AC33A6-3A7E-1048-B4B7-78E86F085E6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24064" t="2649" b="1840"/>
              <a:stretch/>
            </p:blipFill>
            <p:spPr>
              <a:xfrm>
                <a:off x="5362555" y="1212369"/>
                <a:ext cx="2140987" cy="1891430"/>
              </a:xfrm>
              <a:prstGeom prst="rect">
                <a:avLst/>
              </a:prstGeom>
            </p:spPr>
          </p:pic>
        </p:grpSp>
        <p:grpSp>
          <p:nvGrpSpPr>
            <p:cNvPr id="6" name="Group 5">
              <a:extLst>
                <a:ext uri="{FF2B5EF4-FFF2-40B4-BE49-F238E27FC236}">
                  <a16:creationId xmlns:a16="http://schemas.microsoft.com/office/drawing/2014/main" id="{659E7ECB-DEA6-854F-8322-97CEC8C65384}"/>
                </a:ext>
              </a:extLst>
            </p:cNvPr>
            <p:cNvGrpSpPr/>
            <p:nvPr/>
          </p:nvGrpSpPr>
          <p:grpSpPr>
            <a:xfrm>
              <a:off x="5369624" y="1144188"/>
              <a:ext cx="2396914" cy="983730"/>
              <a:chOff x="5369624" y="1144188"/>
              <a:chExt cx="2396914" cy="983730"/>
            </a:xfrm>
          </p:grpSpPr>
          <p:pic>
            <p:nvPicPr>
              <p:cNvPr id="78" name="Picture 77">
                <a:extLst>
                  <a:ext uri="{FF2B5EF4-FFF2-40B4-BE49-F238E27FC236}">
                    <a16:creationId xmlns:a16="http://schemas.microsoft.com/office/drawing/2014/main" id="{BBDAE947-ECF9-A549-AD0C-372E860E786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53810" r="75375" b="-41"/>
              <a:stretch/>
            </p:blipFill>
            <p:spPr>
              <a:xfrm>
                <a:off x="5369624" y="1212369"/>
                <a:ext cx="730727" cy="915549"/>
              </a:xfrm>
              <a:prstGeom prst="rect">
                <a:avLst/>
              </a:prstGeom>
            </p:spPr>
          </p:pic>
          <p:sp>
            <p:nvSpPr>
              <p:cNvPr id="82" name="TextBox 81">
                <a:extLst>
                  <a:ext uri="{FF2B5EF4-FFF2-40B4-BE49-F238E27FC236}">
                    <a16:creationId xmlns:a16="http://schemas.microsoft.com/office/drawing/2014/main" id="{1A94C560-5B00-A349-B4A0-4E7EAA9AC68C}"/>
                  </a:ext>
                </a:extLst>
              </p:cNvPr>
              <p:cNvSpPr txBox="1"/>
              <p:nvPr/>
            </p:nvSpPr>
            <p:spPr>
              <a:xfrm>
                <a:off x="6819088" y="1144188"/>
                <a:ext cx="923175" cy="982491"/>
              </a:xfrm>
              <a:prstGeom prst="rect">
                <a:avLst/>
              </a:prstGeom>
              <a:solidFill>
                <a:schemeClr val="bg1"/>
              </a:solidFill>
            </p:spPr>
            <p:txBody>
              <a:bodyPr wrap="square" rtlCol="0">
                <a:spAutoFit/>
              </a:bodyPr>
              <a:lstStyle/>
              <a:p>
                <a:endParaRPr lang="en-US" dirty="0"/>
              </a:p>
            </p:txBody>
          </p:sp>
          <p:pic>
            <p:nvPicPr>
              <p:cNvPr id="84" name="Picture 83">
                <a:extLst>
                  <a:ext uri="{FF2B5EF4-FFF2-40B4-BE49-F238E27FC236}">
                    <a16:creationId xmlns:a16="http://schemas.microsoft.com/office/drawing/2014/main" id="{5DE30705-9F89-F043-8499-3E403FB297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9645078">
                <a:off x="6768660" y="1152922"/>
                <a:ext cx="997878" cy="941817"/>
              </a:xfrm>
              <a:prstGeom prst="rect">
                <a:avLst/>
              </a:prstGeom>
            </p:spPr>
          </p:pic>
        </p:grpSp>
        <p:grpSp>
          <p:nvGrpSpPr>
            <p:cNvPr id="4" name="Group 3">
              <a:extLst>
                <a:ext uri="{FF2B5EF4-FFF2-40B4-BE49-F238E27FC236}">
                  <a16:creationId xmlns:a16="http://schemas.microsoft.com/office/drawing/2014/main" id="{AE7B9151-3A2C-C147-8321-5E4DECC5B63A}"/>
                </a:ext>
              </a:extLst>
            </p:cNvPr>
            <p:cNvGrpSpPr/>
            <p:nvPr/>
          </p:nvGrpSpPr>
          <p:grpSpPr>
            <a:xfrm>
              <a:off x="1180275" y="23032"/>
              <a:ext cx="8869311" cy="1036173"/>
              <a:chOff x="1180275" y="23032"/>
              <a:chExt cx="8869311" cy="1036173"/>
            </a:xfrm>
          </p:grpSpPr>
          <p:pic>
            <p:nvPicPr>
              <p:cNvPr id="86" name="Picture 85">
                <a:extLst>
                  <a:ext uri="{FF2B5EF4-FFF2-40B4-BE49-F238E27FC236}">
                    <a16:creationId xmlns:a16="http://schemas.microsoft.com/office/drawing/2014/main" id="{2D33FFBC-4C92-E546-8867-A26064E76DF5}"/>
                  </a:ext>
                </a:extLst>
              </p:cNvPr>
              <p:cNvPicPr>
                <a:picLocks noChangeAspect="1"/>
              </p:cNvPicPr>
              <p:nvPr/>
            </p:nvPicPr>
            <p:blipFill>
              <a:blip r:embed="rId15" cstate="email">
                <a:extLst>
                  <a:ext uri="{BEBA8EAE-BF5A-486C-A8C5-ECC9F3942E4B}">
                    <a14:imgProps xmlns:a14="http://schemas.microsoft.com/office/drawing/2010/main">
                      <a14:imgLayer r:embed="rId1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074779" y="127723"/>
                <a:ext cx="974807" cy="931482"/>
              </a:xfrm>
              <a:prstGeom prst="rect">
                <a:avLst/>
              </a:prstGeom>
            </p:spPr>
          </p:pic>
          <p:grpSp>
            <p:nvGrpSpPr>
              <p:cNvPr id="87" name="Group 86">
                <a:extLst>
                  <a:ext uri="{FF2B5EF4-FFF2-40B4-BE49-F238E27FC236}">
                    <a16:creationId xmlns:a16="http://schemas.microsoft.com/office/drawing/2014/main" id="{7827C9AC-92C9-E241-96F1-AF611F9A77A8}"/>
                  </a:ext>
                </a:extLst>
              </p:cNvPr>
              <p:cNvGrpSpPr/>
              <p:nvPr/>
            </p:nvGrpSpPr>
            <p:grpSpPr>
              <a:xfrm>
                <a:off x="1180275" y="23032"/>
                <a:ext cx="1624673" cy="982970"/>
                <a:chOff x="-2634174" y="-130191"/>
                <a:chExt cx="1804766" cy="1222391"/>
              </a:xfrm>
            </p:grpSpPr>
            <p:pic>
              <p:nvPicPr>
                <p:cNvPr id="88" name="Picture 87">
                  <a:extLst>
                    <a:ext uri="{FF2B5EF4-FFF2-40B4-BE49-F238E27FC236}">
                      <a16:creationId xmlns:a16="http://schemas.microsoft.com/office/drawing/2014/main" id="{8F0E1597-F22D-864A-B974-4C98BE8DF933}"/>
                    </a:ext>
                  </a:extLst>
                </p:cNvPr>
                <p:cNvPicPr>
                  <a:picLocks noChangeAspect="1"/>
                </p:cNvPicPr>
                <p:nvPr/>
              </p:nvPicPr>
              <p:blipFill>
                <a:blip r:embed="rId17" cstate="email">
                  <a:extLst>
                    <a:ext uri="{BEBA8EAE-BF5A-486C-A8C5-ECC9F3942E4B}">
                      <a14:imgProps xmlns:a14="http://schemas.microsoft.com/office/drawing/2010/main">
                        <a14:imgLayer r:embed="rId18">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89" name="Picture 88">
                  <a:extLst>
                    <a:ext uri="{FF2B5EF4-FFF2-40B4-BE49-F238E27FC236}">
                      <a16:creationId xmlns:a16="http://schemas.microsoft.com/office/drawing/2014/main" id="{6DCAA46E-D62D-7444-94CA-A25627010DB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grpSp>
      <p:pic>
        <p:nvPicPr>
          <p:cNvPr id="90" name="Picture 89">
            <a:extLst>
              <a:ext uri="{FF2B5EF4-FFF2-40B4-BE49-F238E27FC236}">
                <a16:creationId xmlns:a16="http://schemas.microsoft.com/office/drawing/2014/main" id="{3E113C00-1789-3243-9B6D-DCD3BA7A09F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10800000">
            <a:off x="9574247" y="91230"/>
            <a:ext cx="1082473" cy="1004468"/>
          </a:xfrm>
          <a:prstGeom prst="rect">
            <a:avLst/>
          </a:prstGeom>
        </p:spPr>
      </p:pic>
    </p:spTree>
    <p:extLst>
      <p:ext uri="{BB962C8B-B14F-4D97-AF65-F5344CB8AC3E}">
        <p14:creationId xmlns:p14="http://schemas.microsoft.com/office/powerpoint/2010/main" val="33711175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DB3428-2E23-C840-A938-4F3B6ADF46CD}"/>
              </a:ext>
            </a:extLst>
          </p:cNvPr>
          <p:cNvSpPr txBox="1">
            <a:spLocks/>
          </p:cNvSpPr>
          <p:nvPr/>
        </p:nvSpPr>
        <p:spPr>
          <a:xfrm>
            <a:off x="838200" y="16906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Overview of Research Process</a:t>
            </a:r>
            <a:endParaRPr lang="en-US" b="1" dirty="0">
              <a:latin typeface="Gill Sans MT" panose="020B0502020104020203" pitchFamily="34" charset="77"/>
            </a:endParaRPr>
          </a:p>
        </p:txBody>
      </p:sp>
      <p:grpSp>
        <p:nvGrpSpPr>
          <p:cNvPr id="9" name="Group 8">
            <a:extLst>
              <a:ext uri="{FF2B5EF4-FFF2-40B4-BE49-F238E27FC236}">
                <a16:creationId xmlns:a16="http://schemas.microsoft.com/office/drawing/2014/main" id="{3298172B-E3E8-8F4F-A594-762E4284E62F}"/>
              </a:ext>
            </a:extLst>
          </p:cNvPr>
          <p:cNvGrpSpPr/>
          <p:nvPr/>
        </p:nvGrpSpPr>
        <p:grpSpPr>
          <a:xfrm>
            <a:off x="-199170" y="1485265"/>
            <a:ext cx="12574050" cy="3456969"/>
            <a:chOff x="1605434" y="2305589"/>
            <a:chExt cx="7327760" cy="1458010"/>
          </a:xfrm>
        </p:grpSpPr>
        <p:cxnSp>
          <p:nvCxnSpPr>
            <p:cNvPr id="19" name="Straight Connector 18">
              <a:extLst>
                <a:ext uri="{FF2B5EF4-FFF2-40B4-BE49-F238E27FC236}">
                  <a16:creationId xmlns:a16="http://schemas.microsoft.com/office/drawing/2014/main" id="{37176CB0-908F-3945-8B13-0D638ADD30B5}"/>
                </a:ext>
              </a:extLst>
            </p:cNvPr>
            <p:cNvCxnSpPr>
              <a:cxnSpLocks/>
            </p:cNvCxnSpPr>
            <p:nvPr/>
          </p:nvCxnSpPr>
          <p:spPr>
            <a:xfrm>
              <a:off x="1721503" y="3763599"/>
              <a:ext cx="6616637" cy="0"/>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EF44D5-D6FF-C440-AD02-CCC40CC09803}"/>
                </a:ext>
              </a:extLst>
            </p:cNvPr>
            <p:cNvGrpSpPr/>
            <p:nvPr/>
          </p:nvGrpSpPr>
          <p:grpSpPr>
            <a:xfrm>
              <a:off x="1605434" y="2305589"/>
              <a:ext cx="7327760" cy="1458010"/>
              <a:chOff x="831895" y="2305589"/>
              <a:chExt cx="7327760" cy="1458010"/>
            </a:xfrm>
          </p:grpSpPr>
          <p:cxnSp>
            <p:nvCxnSpPr>
              <p:cNvPr id="14" name="Straight Connector 13">
                <a:extLst>
                  <a:ext uri="{FF2B5EF4-FFF2-40B4-BE49-F238E27FC236}">
                    <a16:creationId xmlns:a16="http://schemas.microsoft.com/office/drawing/2014/main" id="{8B342E4F-8DA1-7C40-90A5-095ECAFA6BEF}"/>
                  </a:ext>
                </a:extLst>
              </p:cNvPr>
              <p:cNvCxnSpPr>
                <a:cxnSpLocks/>
              </p:cNvCxnSpPr>
              <p:nvPr/>
            </p:nvCxnSpPr>
            <p:spPr>
              <a:xfrm>
                <a:off x="831895" y="3763599"/>
                <a:ext cx="6732706"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10D5E7-A5F5-EE4F-B3A5-BA7B395968E4}"/>
                  </a:ext>
                </a:extLst>
              </p:cNvPr>
              <p:cNvCxnSpPr>
                <a:cxnSpLocks/>
              </p:cNvCxnSpPr>
              <p:nvPr/>
            </p:nvCxnSpPr>
            <p:spPr>
              <a:xfrm>
                <a:off x="1475820" y="2305589"/>
                <a:ext cx="6683835"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A1556640-7A98-F444-862D-BFC866E438E2}"/>
              </a:ext>
            </a:extLst>
          </p:cNvPr>
          <p:cNvGrpSpPr/>
          <p:nvPr/>
        </p:nvGrpSpPr>
        <p:grpSpPr>
          <a:xfrm>
            <a:off x="7911113" y="2659658"/>
            <a:ext cx="2946990" cy="2946990"/>
            <a:chOff x="7911113" y="2659658"/>
            <a:chExt cx="2946990" cy="2946990"/>
          </a:xfrm>
        </p:grpSpPr>
        <p:pic>
          <p:nvPicPr>
            <p:cNvPr id="12" name="Graphic 11" descr="Car">
              <a:extLst>
                <a:ext uri="{FF2B5EF4-FFF2-40B4-BE49-F238E27FC236}">
                  <a16:creationId xmlns:a16="http://schemas.microsoft.com/office/drawing/2014/main" id="{F6B49F83-703B-134E-B07C-4792A116C9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11113" y="2659658"/>
              <a:ext cx="2946990" cy="2946990"/>
            </a:xfrm>
            <a:prstGeom prst="rect">
              <a:avLst/>
            </a:prstGeom>
          </p:spPr>
        </p:pic>
        <p:pic>
          <p:nvPicPr>
            <p:cNvPr id="13" name="Picture 12">
              <a:extLst>
                <a:ext uri="{FF2B5EF4-FFF2-40B4-BE49-F238E27FC236}">
                  <a16:creationId xmlns:a16="http://schemas.microsoft.com/office/drawing/2014/main" id="{A73579E9-3F5B-5C44-800C-2B4B2AF4A78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35816">
              <a:off x="9104726" y="3882453"/>
              <a:ext cx="729579" cy="729579"/>
            </a:xfrm>
            <a:prstGeom prst="rect">
              <a:avLst/>
            </a:prstGeom>
          </p:spPr>
        </p:pic>
      </p:grpSp>
      <p:grpSp>
        <p:nvGrpSpPr>
          <p:cNvPr id="3" name="Group 2">
            <a:extLst>
              <a:ext uri="{FF2B5EF4-FFF2-40B4-BE49-F238E27FC236}">
                <a16:creationId xmlns:a16="http://schemas.microsoft.com/office/drawing/2014/main" id="{EC3ED422-FB83-AE4A-AD4D-CBC5F34544B7}"/>
              </a:ext>
            </a:extLst>
          </p:cNvPr>
          <p:cNvGrpSpPr/>
          <p:nvPr/>
        </p:nvGrpSpPr>
        <p:grpSpPr>
          <a:xfrm>
            <a:off x="4383951" y="2688307"/>
            <a:ext cx="3153004" cy="2889691"/>
            <a:chOff x="4383951" y="2688307"/>
            <a:chExt cx="3153004" cy="2889691"/>
          </a:xfrm>
        </p:grpSpPr>
        <p:pic>
          <p:nvPicPr>
            <p:cNvPr id="10" name="Graphic 9" descr="Car">
              <a:extLst>
                <a:ext uri="{FF2B5EF4-FFF2-40B4-BE49-F238E27FC236}">
                  <a16:creationId xmlns:a16="http://schemas.microsoft.com/office/drawing/2014/main" id="{290BAF96-1EA5-7248-B68B-233BDB5A77C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3951" y="2688307"/>
              <a:ext cx="3153004" cy="2889691"/>
            </a:xfrm>
            <a:prstGeom prst="rect">
              <a:avLst/>
            </a:prstGeom>
          </p:spPr>
        </p:pic>
        <p:pic>
          <p:nvPicPr>
            <p:cNvPr id="15" name="Picture 14">
              <a:extLst>
                <a:ext uri="{FF2B5EF4-FFF2-40B4-BE49-F238E27FC236}">
                  <a16:creationId xmlns:a16="http://schemas.microsoft.com/office/drawing/2014/main" id="{3CD2336A-7C46-1244-8BD4-521DA71A345F}"/>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675584" y="3983032"/>
              <a:ext cx="528423" cy="528423"/>
            </a:xfrm>
            <a:prstGeom prst="rect">
              <a:avLst/>
            </a:prstGeom>
          </p:spPr>
        </p:pic>
      </p:grpSp>
      <p:grpSp>
        <p:nvGrpSpPr>
          <p:cNvPr id="4" name="Group 3">
            <a:extLst>
              <a:ext uri="{FF2B5EF4-FFF2-40B4-BE49-F238E27FC236}">
                <a16:creationId xmlns:a16="http://schemas.microsoft.com/office/drawing/2014/main" id="{E563A7C9-5C47-F940-9A34-FAE5B8480ED6}"/>
              </a:ext>
            </a:extLst>
          </p:cNvPr>
          <p:cNvGrpSpPr/>
          <p:nvPr/>
        </p:nvGrpSpPr>
        <p:grpSpPr>
          <a:xfrm>
            <a:off x="1098996" y="2552244"/>
            <a:ext cx="2997106" cy="2997106"/>
            <a:chOff x="1098996" y="2552244"/>
            <a:chExt cx="2997106" cy="2997106"/>
          </a:xfrm>
        </p:grpSpPr>
        <p:pic>
          <p:nvPicPr>
            <p:cNvPr id="26" name="Graphic 25" descr="Car">
              <a:extLst>
                <a:ext uri="{FF2B5EF4-FFF2-40B4-BE49-F238E27FC236}">
                  <a16:creationId xmlns:a16="http://schemas.microsoft.com/office/drawing/2014/main" id="{DDC91183-E005-894F-8E18-72DAA2DB823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98996" y="2552244"/>
              <a:ext cx="2997106" cy="2997106"/>
            </a:xfrm>
            <a:prstGeom prst="rect">
              <a:avLst/>
            </a:prstGeom>
          </p:spPr>
        </p:pic>
        <p:pic>
          <p:nvPicPr>
            <p:cNvPr id="17" name="Picture 16">
              <a:extLst>
                <a:ext uri="{FF2B5EF4-FFF2-40B4-BE49-F238E27FC236}">
                  <a16:creationId xmlns:a16="http://schemas.microsoft.com/office/drawing/2014/main" id="{C41F0955-C220-3E40-A812-24B5531B8027}"/>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5400000">
              <a:off x="2259106" y="3839169"/>
              <a:ext cx="672286" cy="672286"/>
            </a:xfrm>
            <a:prstGeom prst="rect">
              <a:avLst/>
            </a:prstGeom>
          </p:spPr>
        </p:pic>
      </p:grpSp>
    </p:spTree>
    <p:extLst>
      <p:ext uri="{BB962C8B-B14F-4D97-AF65-F5344CB8AC3E}">
        <p14:creationId xmlns:p14="http://schemas.microsoft.com/office/powerpoint/2010/main" val="251880442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D6E1E6-FA0B-FB47-9ECD-D88696252A18}"/>
              </a:ext>
            </a:extLst>
          </p:cNvPr>
          <p:cNvGrpSpPr/>
          <p:nvPr/>
        </p:nvGrpSpPr>
        <p:grpSpPr>
          <a:xfrm>
            <a:off x="528890" y="1759026"/>
            <a:ext cx="9168775" cy="3948666"/>
            <a:chOff x="2249359" y="2305588"/>
            <a:chExt cx="7785060" cy="2875328"/>
          </a:xfrm>
        </p:grpSpPr>
        <p:grpSp>
          <p:nvGrpSpPr>
            <p:cNvPr id="5" name="Group 4">
              <a:extLst>
                <a:ext uri="{FF2B5EF4-FFF2-40B4-BE49-F238E27FC236}">
                  <a16:creationId xmlns:a16="http://schemas.microsoft.com/office/drawing/2014/main" id="{E38D9B1E-F163-8741-ACD7-52899C10EDB9}"/>
                </a:ext>
              </a:extLst>
            </p:cNvPr>
            <p:cNvGrpSpPr/>
            <p:nvPr/>
          </p:nvGrpSpPr>
          <p:grpSpPr>
            <a:xfrm>
              <a:off x="3468179" y="2346268"/>
              <a:ext cx="6566240" cy="2834648"/>
              <a:chOff x="2694640" y="2346268"/>
              <a:chExt cx="6566240" cy="2834648"/>
            </a:xfrm>
          </p:grpSpPr>
          <p:sp>
            <p:nvSpPr>
              <p:cNvPr id="12" name="Arc 11">
                <a:extLst>
                  <a:ext uri="{FF2B5EF4-FFF2-40B4-BE49-F238E27FC236}">
                    <a16:creationId xmlns:a16="http://schemas.microsoft.com/office/drawing/2014/main" id="{241B9B14-A015-CD4A-93CA-3157749849A7}"/>
                  </a:ext>
                </a:extLst>
              </p:cNvPr>
              <p:cNvSpPr/>
              <p:nvPr/>
            </p:nvSpPr>
            <p:spPr>
              <a:xfrm>
                <a:off x="7090429" y="2346268"/>
                <a:ext cx="1757131"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Arc 12">
                <a:extLst>
                  <a:ext uri="{FF2B5EF4-FFF2-40B4-BE49-F238E27FC236}">
                    <a16:creationId xmlns:a16="http://schemas.microsoft.com/office/drawing/2014/main" id="{D0E78070-5845-1847-93B5-D0E791B983BD}"/>
                  </a:ext>
                </a:extLst>
              </p:cNvPr>
              <p:cNvSpPr/>
              <p:nvPr/>
            </p:nvSpPr>
            <p:spPr>
              <a:xfrm rot="10800000">
                <a:off x="2819456" y="3763596"/>
                <a:ext cx="1666064"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a:extLst>
                  <a:ext uri="{FF2B5EF4-FFF2-40B4-BE49-F238E27FC236}">
                    <a16:creationId xmlns:a16="http://schemas.microsoft.com/office/drawing/2014/main" id="{2F0FDE88-AA89-2841-85C3-9BE0C17DE0E1}"/>
                  </a:ext>
                </a:extLst>
              </p:cNvPr>
              <p:cNvCxnSpPr>
                <a:cxnSpLocks/>
                <a:stCxn id="13" idx="2"/>
              </p:cNvCxnSpPr>
              <p:nvPr/>
            </p:nvCxnSpPr>
            <p:spPr>
              <a:xfrm>
                <a:off x="3650843" y="3763598"/>
                <a:ext cx="4452500" cy="1"/>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08385A-D30E-F942-AFF7-365887DE1E95}"/>
                  </a:ext>
                </a:extLst>
              </p:cNvPr>
              <p:cNvCxnSpPr>
                <a:cxnSpLocks/>
                <a:stCxn id="13" idx="0"/>
              </p:cNvCxnSpPr>
              <p:nvPr/>
            </p:nvCxnSpPr>
            <p:spPr>
              <a:xfrm flipV="1">
                <a:off x="3650351" y="5180913"/>
                <a:ext cx="5610529" cy="1"/>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9E4E74-07CE-6548-85E9-213CA309F310}"/>
                  </a:ext>
                </a:extLst>
              </p:cNvPr>
              <p:cNvCxnSpPr/>
              <p:nvPr/>
            </p:nvCxnSpPr>
            <p:spPr>
              <a:xfrm>
                <a:off x="2694640" y="2356070"/>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530556B-87E9-5E43-BC90-FA2F3FDA64A5}"/>
                </a:ext>
              </a:extLst>
            </p:cNvPr>
            <p:cNvGrpSpPr/>
            <p:nvPr/>
          </p:nvGrpSpPr>
          <p:grpSpPr>
            <a:xfrm>
              <a:off x="2249359" y="2305588"/>
              <a:ext cx="7785060" cy="2875326"/>
              <a:chOff x="1475820" y="2305588"/>
              <a:chExt cx="7785060" cy="2875326"/>
            </a:xfrm>
          </p:grpSpPr>
          <p:sp>
            <p:nvSpPr>
              <p:cNvPr id="7" name="Arc 6">
                <a:extLst>
                  <a:ext uri="{FF2B5EF4-FFF2-40B4-BE49-F238E27FC236}">
                    <a16:creationId xmlns:a16="http://schemas.microsoft.com/office/drawing/2014/main" id="{73455597-A217-5547-A000-DC2D1023325F}"/>
                  </a:ext>
                </a:extLst>
              </p:cNvPr>
              <p:cNvSpPr/>
              <p:nvPr/>
            </p:nvSpPr>
            <p:spPr>
              <a:xfrm>
                <a:off x="7211133" y="2305588"/>
                <a:ext cx="1671768"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Arc 7">
                <a:extLst>
                  <a:ext uri="{FF2B5EF4-FFF2-40B4-BE49-F238E27FC236}">
                    <a16:creationId xmlns:a16="http://schemas.microsoft.com/office/drawing/2014/main" id="{054D0C44-630D-3C4A-8B5A-2628ED8B1ED4}"/>
                  </a:ext>
                </a:extLst>
              </p:cNvPr>
              <p:cNvSpPr/>
              <p:nvPr/>
            </p:nvSpPr>
            <p:spPr>
              <a:xfrm rot="10800000">
                <a:off x="2763128" y="3722914"/>
                <a:ext cx="158429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9" name="Straight Connector 8">
                <a:extLst>
                  <a:ext uri="{FF2B5EF4-FFF2-40B4-BE49-F238E27FC236}">
                    <a16:creationId xmlns:a16="http://schemas.microsoft.com/office/drawing/2014/main" id="{3F149B05-4A22-3A42-8776-F5DF6ABA47AF}"/>
                  </a:ext>
                </a:extLst>
              </p:cNvPr>
              <p:cNvCxnSpPr>
                <a:cxnSpLocks/>
                <a:endCxn id="7" idx="2"/>
              </p:cNvCxnSpPr>
              <p:nvPr/>
            </p:nvCxnSpPr>
            <p:spPr>
              <a:xfrm>
                <a:off x="3637115" y="3722906"/>
                <a:ext cx="4411546"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EF0E0F-11FC-634B-B03F-37853445885E}"/>
                  </a:ext>
                </a:extLst>
              </p:cNvPr>
              <p:cNvCxnSpPr>
                <a:cxnSpLocks/>
                <a:stCxn id="13" idx="0"/>
              </p:cNvCxnSpPr>
              <p:nvPr/>
            </p:nvCxnSpPr>
            <p:spPr>
              <a:xfrm>
                <a:off x="3650351" y="5180914"/>
                <a:ext cx="5610529"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14765A-803C-5C49-A914-7BAEE4911702}"/>
                  </a:ext>
                </a:extLst>
              </p:cNvPr>
              <p:cNvCxnSpPr>
                <a:cxnSpLocks/>
              </p:cNvCxnSpPr>
              <p:nvPr/>
            </p:nvCxnSpPr>
            <p:spPr>
              <a:xfrm>
                <a:off x="1475820" y="2305589"/>
                <a:ext cx="6683835"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79B4E240-516D-2C4A-9CB0-ED4D5FF258F3}"/>
              </a:ext>
            </a:extLst>
          </p:cNvPr>
          <p:cNvGrpSpPr/>
          <p:nvPr/>
        </p:nvGrpSpPr>
        <p:grpSpPr>
          <a:xfrm>
            <a:off x="1576162" y="0"/>
            <a:ext cx="8554069" cy="1662221"/>
            <a:chOff x="1814137" y="-48098"/>
            <a:chExt cx="8554069" cy="1662221"/>
          </a:xfrm>
        </p:grpSpPr>
        <p:grpSp>
          <p:nvGrpSpPr>
            <p:cNvPr id="43" name="Group 42">
              <a:extLst>
                <a:ext uri="{FF2B5EF4-FFF2-40B4-BE49-F238E27FC236}">
                  <a16:creationId xmlns:a16="http://schemas.microsoft.com/office/drawing/2014/main" id="{34680A78-6757-EE44-9186-31CFCC850FC5}"/>
                </a:ext>
              </a:extLst>
            </p:cNvPr>
            <p:cNvGrpSpPr/>
            <p:nvPr/>
          </p:nvGrpSpPr>
          <p:grpSpPr>
            <a:xfrm>
              <a:off x="1814137" y="202006"/>
              <a:ext cx="1358573" cy="1232582"/>
              <a:chOff x="1814137" y="202006"/>
              <a:chExt cx="1358573" cy="1232582"/>
            </a:xfrm>
          </p:grpSpPr>
          <p:sp>
            <p:nvSpPr>
              <p:cNvPr id="35" name="Graphic 5" descr="Sign">
                <a:extLst>
                  <a:ext uri="{FF2B5EF4-FFF2-40B4-BE49-F238E27FC236}">
                    <a16:creationId xmlns:a16="http://schemas.microsoft.com/office/drawing/2014/main" id="{D84C6C53-BD18-E54D-A5F7-AFCC8D700996}"/>
                  </a:ext>
                </a:extLst>
              </p:cNvPr>
              <p:cNvSpPr/>
              <p:nvPr/>
            </p:nvSpPr>
            <p:spPr>
              <a:xfrm>
                <a:off x="1814137" y="202006"/>
                <a:ext cx="1358573" cy="1232582"/>
              </a:xfrm>
              <a:custGeom>
                <a:avLst/>
                <a:gdLst>
                  <a:gd name="connsiteX0" fmla="*/ 712637 w 767455"/>
                  <a:gd name="connsiteY0" fmla="*/ 603001 h 1096365"/>
                  <a:gd name="connsiteX1" fmla="*/ 54818 w 767455"/>
                  <a:gd name="connsiteY1" fmla="*/ 603001 h 1096365"/>
                  <a:gd name="connsiteX2" fmla="*/ 54818 w 767455"/>
                  <a:gd name="connsiteY2" fmla="*/ 219273 h 1096365"/>
                  <a:gd name="connsiteX3" fmla="*/ 712637 w 767455"/>
                  <a:gd name="connsiteY3" fmla="*/ 219273 h 1096365"/>
                  <a:gd name="connsiteX4" fmla="*/ 712637 w 767455"/>
                  <a:gd name="connsiteY4" fmla="*/ 603001 h 1096365"/>
                  <a:gd name="connsiteX5" fmla="*/ 712637 w 767455"/>
                  <a:gd name="connsiteY5" fmla="*/ 109637 h 1096365"/>
                  <a:gd name="connsiteX6" fmla="*/ 424841 w 767455"/>
                  <a:gd name="connsiteY6" fmla="*/ 109637 h 1096365"/>
                  <a:gd name="connsiteX7" fmla="*/ 424841 w 767455"/>
                  <a:gd name="connsiteY7" fmla="*/ 41114 h 1096365"/>
                  <a:gd name="connsiteX8" fmla="*/ 383728 w 767455"/>
                  <a:gd name="connsiteY8" fmla="*/ 0 h 1096365"/>
                  <a:gd name="connsiteX9" fmla="*/ 342614 w 767455"/>
                  <a:gd name="connsiteY9" fmla="*/ 41114 h 1096365"/>
                  <a:gd name="connsiteX10" fmla="*/ 342614 w 767455"/>
                  <a:gd name="connsiteY10" fmla="*/ 109637 h 1096365"/>
                  <a:gd name="connsiteX11" fmla="*/ 54818 w 767455"/>
                  <a:gd name="connsiteY11" fmla="*/ 109637 h 1096365"/>
                  <a:gd name="connsiteX12" fmla="*/ 0 w 767455"/>
                  <a:gd name="connsiteY12" fmla="*/ 164455 h 1096365"/>
                  <a:gd name="connsiteX13" fmla="*/ 0 w 767455"/>
                  <a:gd name="connsiteY13" fmla="*/ 603001 h 1096365"/>
                  <a:gd name="connsiteX14" fmla="*/ 54818 w 767455"/>
                  <a:gd name="connsiteY14" fmla="*/ 657819 h 1096365"/>
                  <a:gd name="connsiteX15" fmla="*/ 342614 w 767455"/>
                  <a:gd name="connsiteY15" fmla="*/ 657819 h 1096365"/>
                  <a:gd name="connsiteX16" fmla="*/ 342614 w 767455"/>
                  <a:gd name="connsiteY16" fmla="*/ 1096365 h 1096365"/>
                  <a:gd name="connsiteX17" fmla="*/ 424841 w 767455"/>
                  <a:gd name="connsiteY17" fmla="*/ 1096365 h 1096365"/>
                  <a:gd name="connsiteX18" fmla="*/ 424841 w 767455"/>
                  <a:gd name="connsiteY18" fmla="*/ 657819 h 1096365"/>
                  <a:gd name="connsiteX19" fmla="*/ 712637 w 767455"/>
                  <a:gd name="connsiteY19" fmla="*/ 657819 h 1096365"/>
                  <a:gd name="connsiteX20" fmla="*/ 767456 w 767455"/>
                  <a:gd name="connsiteY20" fmla="*/ 603001 h 1096365"/>
                  <a:gd name="connsiteX21" fmla="*/ 767456 w 767455"/>
                  <a:gd name="connsiteY21" fmla="*/ 164455 h 1096365"/>
                  <a:gd name="connsiteX22" fmla="*/ 712637 w 767455"/>
                  <a:gd name="connsiteY22" fmla="*/ 109637 h 109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455" h="1096365">
                    <a:moveTo>
                      <a:pt x="712637" y="603001"/>
                    </a:moveTo>
                    <a:lnTo>
                      <a:pt x="54818" y="603001"/>
                    </a:lnTo>
                    <a:lnTo>
                      <a:pt x="54818" y="219273"/>
                    </a:lnTo>
                    <a:lnTo>
                      <a:pt x="712637" y="219273"/>
                    </a:lnTo>
                    <a:lnTo>
                      <a:pt x="712637" y="603001"/>
                    </a:lnTo>
                    <a:close/>
                    <a:moveTo>
                      <a:pt x="712637" y="109637"/>
                    </a:moveTo>
                    <a:lnTo>
                      <a:pt x="424841" y="109637"/>
                    </a:lnTo>
                    <a:lnTo>
                      <a:pt x="424841" y="41114"/>
                    </a:lnTo>
                    <a:cubicBezTo>
                      <a:pt x="424841" y="17816"/>
                      <a:pt x="407026" y="0"/>
                      <a:pt x="383728" y="0"/>
                    </a:cubicBezTo>
                    <a:cubicBezTo>
                      <a:pt x="360430" y="0"/>
                      <a:pt x="342614" y="17816"/>
                      <a:pt x="342614" y="41114"/>
                    </a:cubicBezTo>
                    <a:lnTo>
                      <a:pt x="342614" y="109637"/>
                    </a:lnTo>
                    <a:lnTo>
                      <a:pt x="54818" y="109637"/>
                    </a:lnTo>
                    <a:cubicBezTo>
                      <a:pt x="24668" y="109637"/>
                      <a:pt x="0" y="134305"/>
                      <a:pt x="0" y="164455"/>
                    </a:cubicBezTo>
                    <a:lnTo>
                      <a:pt x="0" y="603001"/>
                    </a:lnTo>
                    <a:cubicBezTo>
                      <a:pt x="0" y="633151"/>
                      <a:pt x="24668" y="657819"/>
                      <a:pt x="54818" y="657819"/>
                    </a:cubicBezTo>
                    <a:lnTo>
                      <a:pt x="342614" y="657819"/>
                    </a:lnTo>
                    <a:lnTo>
                      <a:pt x="342614" y="1096365"/>
                    </a:lnTo>
                    <a:lnTo>
                      <a:pt x="424841" y="1096365"/>
                    </a:lnTo>
                    <a:lnTo>
                      <a:pt x="424841" y="657819"/>
                    </a:lnTo>
                    <a:lnTo>
                      <a:pt x="712637" y="657819"/>
                    </a:lnTo>
                    <a:cubicBezTo>
                      <a:pt x="742787" y="657819"/>
                      <a:pt x="767456" y="633151"/>
                      <a:pt x="767456" y="603001"/>
                    </a:cubicBezTo>
                    <a:lnTo>
                      <a:pt x="767456" y="164455"/>
                    </a:lnTo>
                    <a:cubicBezTo>
                      <a:pt x="767456" y="134305"/>
                      <a:pt x="742787" y="109637"/>
                      <a:pt x="712637" y="109637"/>
                    </a:cubicBezTo>
                    <a:close/>
                  </a:path>
                </a:pathLst>
              </a:custGeom>
              <a:solidFill>
                <a:srgbClr val="7030A0"/>
              </a:solidFill>
              <a:ln w="13692"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dirty="0">
                  <a:solidFill>
                    <a:srgbClr val="7030A0"/>
                  </a:solidFill>
                </a:endParaRPr>
              </a:p>
            </p:txBody>
          </p:sp>
          <p:sp>
            <p:nvSpPr>
              <p:cNvPr id="42" name="TextBox 41">
                <a:extLst>
                  <a:ext uri="{FF2B5EF4-FFF2-40B4-BE49-F238E27FC236}">
                    <a16:creationId xmlns:a16="http://schemas.microsoft.com/office/drawing/2014/main" id="{AF1EB51A-DD10-1E49-ACA3-37E0A7419D00}"/>
                  </a:ext>
                </a:extLst>
              </p:cNvPr>
              <p:cNvSpPr txBox="1"/>
              <p:nvPr/>
            </p:nvSpPr>
            <p:spPr>
              <a:xfrm>
                <a:off x="1863652" y="427297"/>
                <a:ext cx="1271921" cy="523220"/>
              </a:xfrm>
              <a:prstGeom prst="rect">
                <a:avLst/>
              </a:prstGeom>
              <a:noFill/>
            </p:spPr>
            <p:txBody>
              <a:bodyPr wrap="square" rtlCol="0">
                <a:spAutoFit/>
              </a:bodyPr>
              <a:lstStyle/>
              <a:p>
                <a:pPr algn="ctr"/>
                <a:r>
                  <a:rPr lang="en-US" sz="1400" b="1" dirty="0">
                    <a:solidFill>
                      <a:srgbClr val="7030A0"/>
                    </a:solidFill>
                    <a:latin typeface="Gill Sans MT" panose="020B0502020104020203" pitchFamily="34" charset="77"/>
                  </a:rPr>
                  <a:t>BASIC</a:t>
                </a:r>
              </a:p>
              <a:p>
                <a:pPr algn="ctr"/>
                <a:r>
                  <a:rPr lang="en-US" sz="1400" b="1" dirty="0">
                    <a:solidFill>
                      <a:srgbClr val="7030A0"/>
                    </a:solidFill>
                    <a:latin typeface="Gill Sans MT" panose="020B0502020104020203" pitchFamily="34" charset="77"/>
                  </a:rPr>
                  <a:t>SCIENCE</a:t>
                </a:r>
              </a:p>
            </p:txBody>
          </p:sp>
        </p:grpSp>
        <p:pic>
          <p:nvPicPr>
            <p:cNvPr id="26" name="Picture 25">
              <a:extLst>
                <a:ext uri="{FF2B5EF4-FFF2-40B4-BE49-F238E27FC236}">
                  <a16:creationId xmlns:a16="http://schemas.microsoft.com/office/drawing/2014/main" id="{8E4BFE43-80FD-7946-B793-67B3CBE46F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1989" y="26605"/>
              <a:ext cx="2446217" cy="1587518"/>
            </a:xfrm>
            <a:prstGeom prst="rect">
              <a:avLst/>
            </a:prstGeom>
          </p:spPr>
        </p:pic>
        <p:pic>
          <p:nvPicPr>
            <p:cNvPr id="61" name="Picture 60">
              <a:extLst>
                <a:ext uri="{FF2B5EF4-FFF2-40B4-BE49-F238E27FC236}">
                  <a16:creationId xmlns:a16="http://schemas.microsoft.com/office/drawing/2014/main" id="{B768502A-8A74-E44D-BA56-D492601B8B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8716" y="-48098"/>
              <a:ext cx="2296305" cy="1577208"/>
            </a:xfrm>
            <a:prstGeom prst="rect">
              <a:avLst/>
            </a:prstGeom>
          </p:spPr>
        </p:pic>
      </p:grpSp>
      <p:grpSp>
        <p:nvGrpSpPr>
          <p:cNvPr id="92" name="Group 91">
            <a:extLst>
              <a:ext uri="{FF2B5EF4-FFF2-40B4-BE49-F238E27FC236}">
                <a16:creationId xmlns:a16="http://schemas.microsoft.com/office/drawing/2014/main" id="{651AF6C8-FA7B-7B42-8B36-4B777A67A564}"/>
              </a:ext>
            </a:extLst>
          </p:cNvPr>
          <p:cNvGrpSpPr/>
          <p:nvPr/>
        </p:nvGrpSpPr>
        <p:grpSpPr>
          <a:xfrm>
            <a:off x="3529643" y="13259865"/>
            <a:ext cx="4982850" cy="1020215"/>
            <a:chOff x="6505022" y="4378503"/>
            <a:chExt cx="3595070" cy="1020215"/>
          </a:xfrm>
        </p:grpSpPr>
        <p:sp>
          <p:nvSpPr>
            <p:cNvPr id="90" name="Striped Right Arrow 89">
              <a:extLst>
                <a:ext uri="{FF2B5EF4-FFF2-40B4-BE49-F238E27FC236}">
                  <a16:creationId xmlns:a16="http://schemas.microsoft.com/office/drawing/2014/main" id="{B4E8CAB0-68C6-EB48-A40E-AAF2CAA782F9}"/>
                </a:ext>
              </a:extLst>
            </p:cNvPr>
            <p:cNvSpPr/>
            <p:nvPr/>
          </p:nvSpPr>
          <p:spPr>
            <a:xfrm>
              <a:off x="6505022" y="4378503"/>
              <a:ext cx="3240227" cy="1020215"/>
            </a:xfrm>
            <a:prstGeom prst="stripedRightArrow">
              <a:avLst/>
            </a:prstGeom>
            <a:solidFill>
              <a:srgbClr val="BD0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EA60844C-5885-7C49-B38D-0995DCC3793E}"/>
                </a:ext>
              </a:extLst>
            </p:cNvPr>
            <p:cNvSpPr txBox="1"/>
            <p:nvPr/>
          </p:nvSpPr>
          <p:spPr>
            <a:xfrm>
              <a:off x="6746844" y="4706207"/>
              <a:ext cx="3353248" cy="369332"/>
            </a:xfrm>
            <a:prstGeom prst="rect">
              <a:avLst/>
            </a:prstGeom>
            <a:noFill/>
          </p:spPr>
          <p:txBody>
            <a:bodyPr wrap="square" rtlCol="0">
              <a:spAutoFit/>
            </a:bodyPr>
            <a:lstStyle/>
            <a:p>
              <a:r>
                <a:rPr lang="en-US" b="1" spc="300" dirty="0">
                  <a:solidFill>
                    <a:schemeClr val="bg1"/>
                  </a:solidFill>
                </a:rPr>
                <a:t>PRODUCT INTRODUCTION</a:t>
              </a:r>
            </a:p>
          </p:txBody>
        </p:sp>
      </p:grpSp>
      <p:pic>
        <p:nvPicPr>
          <p:cNvPr id="94" name="Picture 93">
            <a:extLst>
              <a:ext uri="{FF2B5EF4-FFF2-40B4-BE49-F238E27FC236}">
                <a16:creationId xmlns:a16="http://schemas.microsoft.com/office/drawing/2014/main" id="{83E2C11C-267C-9745-ADE4-91AE0F3982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7865" y="4890203"/>
            <a:ext cx="2965802" cy="525735"/>
          </a:xfrm>
          <a:prstGeom prst="rect">
            <a:avLst/>
          </a:prstGeom>
        </p:spPr>
      </p:pic>
      <p:grpSp>
        <p:nvGrpSpPr>
          <p:cNvPr id="18" name="Group 17">
            <a:extLst>
              <a:ext uri="{FF2B5EF4-FFF2-40B4-BE49-F238E27FC236}">
                <a16:creationId xmlns:a16="http://schemas.microsoft.com/office/drawing/2014/main" id="{49409084-BEFB-F346-BB5A-CBEA6826519E}"/>
              </a:ext>
            </a:extLst>
          </p:cNvPr>
          <p:cNvGrpSpPr/>
          <p:nvPr/>
        </p:nvGrpSpPr>
        <p:grpSpPr>
          <a:xfrm>
            <a:off x="2015992" y="2135962"/>
            <a:ext cx="5997478" cy="1446347"/>
            <a:chOff x="2369282" y="2106624"/>
            <a:chExt cx="5997478" cy="1446347"/>
          </a:xfrm>
        </p:grpSpPr>
        <p:pic>
          <p:nvPicPr>
            <p:cNvPr id="53" name="Picture 52">
              <a:extLst>
                <a:ext uri="{FF2B5EF4-FFF2-40B4-BE49-F238E27FC236}">
                  <a16:creationId xmlns:a16="http://schemas.microsoft.com/office/drawing/2014/main" id="{391D4DA1-7521-CD43-A3ED-670ECC038E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3640" b="14326"/>
            <a:stretch/>
          </p:blipFill>
          <p:spPr>
            <a:xfrm>
              <a:off x="2369282" y="2106624"/>
              <a:ext cx="2670601" cy="1446347"/>
            </a:xfrm>
            <a:prstGeom prst="rect">
              <a:avLst/>
            </a:prstGeom>
          </p:spPr>
        </p:pic>
        <p:pic>
          <p:nvPicPr>
            <p:cNvPr id="98" name="Picture 97">
              <a:extLst>
                <a:ext uri="{FF2B5EF4-FFF2-40B4-BE49-F238E27FC236}">
                  <a16:creationId xmlns:a16="http://schemas.microsoft.com/office/drawing/2014/main" id="{8A18C0CE-C402-EF4C-8A87-8DB9665A30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0498"/>
            <a:stretch/>
          </p:blipFill>
          <p:spPr>
            <a:xfrm>
              <a:off x="5914046" y="2127689"/>
              <a:ext cx="2452714" cy="1390107"/>
            </a:xfrm>
            <a:prstGeom prst="rect">
              <a:avLst/>
            </a:prstGeom>
          </p:spPr>
        </p:pic>
      </p:grpSp>
      <p:pic>
        <p:nvPicPr>
          <p:cNvPr id="101" name="Picture 100">
            <a:extLst>
              <a:ext uri="{FF2B5EF4-FFF2-40B4-BE49-F238E27FC236}">
                <a16:creationId xmlns:a16="http://schemas.microsoft.com/office/drawing/2014/main" id="{59CB4534-981E-7047-B071-2156BF3484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22928" y="4470509"/>
            <a:ext cx="2530400" cy="1973205"/>
          </a:xfrm>
          <a:prstGeom prst="rect">
            <a:avLst/>
          </a:prstGeom>
        </p:spPr>
      </p:pic>
      <p:pic>
        <p:nvPicPr>
          <p:cNvPr id="3" name="Picture 2">
            <a:extLst>
              <a:ext uri="{FF2B5EF4-FFF2-40B4-BE49-F238E27FC236}">
                <a16:creationId xmlns:a16="http://schemas.microsoft.com/office/drawing/2014/main" id="{CB53A5B9-9C98-BE45-ABAA-1A984F2D96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34735" y="4768639"/>
            <a:ext cx="1772304" cy="1780010"/>
          </a:xfrm>
          <a:prstGeom prst="rect">
            <a:avLst/>
          </a:prstGeom>
        </p:spPr>
      </p:pic>
      <p:pic>
        <p:nvPicPr>
          <p:cNvPr id="21" name="Picture 20">
            <a:extLst>
              <a:ext uri="{FF2B5EF4-FFF2-40B4-BE49-F238E27FC236}">
                <a16:creationId xmlns:a16="http://schemas.microsoft.com/office/drawing/2014/main" id="{7603F88A-F44E-3244-A835-5B76CF1824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754845" y="3000470"/>
            <a:ext cx="1635402" cy="1502981"/>
          </a:xfrm>
          <a:prstGeom prst="rect">
            <a:avLst/>
          </a:prstGeom>
        </p:spPr>
      </p:pic>
      <p:pic>
        <p:nvPicPr>
          <p:cNvPr id="23" name="Picture 22">
            <a:extLst>
              <a:ext uri="{FF2B5EF4-FFF2-40B4-BE49-F238E27FC236}">
                <a16:creationId xmlns:a16="http://schemas.microsoft.com/office/drawing/2014/main" id="{91CA5982-508D-FD4C-B022-76835F0FE5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3918" y="1047506"/>
            <a:ext cx="1664077" cy="1656996"/>
          </a:xfrm>
          <a:prstGeom prst="rect">
            <a:avLst/>
          </a:prstGeom>
        </p:spPr>
      </p:pic>
      <p:grpSp>
        <p:nvGrpSpPr>
          <p:cNvPr id="19" name="Group 18">
            <a:extLst>
              <a:ext uri="{FF2B5EF4-FFF2-40B4-BE49-F238E27FC236}">
                <a16:creationId xmlns:a16="http://schemas.microsoft.com/office/drawing/2014/main" id="{7993AAA3-0F30-4A45-B1CF-048D30517A6F}"/>
              </a:ext>
            </a:extLst>
          </p:cNvPr>
          <p:cNvGrpSpPr/>
          <p:nvPr/>
        </p:nvGrpSpPr>
        <p:grpSpPr>
          <a:xfrm>
            <a:off x="383619" y="3649975"/>
            <a:ext cx="5059321" cy="3006189"/>
            <a:chOff x="570122" y="3737581"/>
            <a:chExt cx="5059321" cy="3006189"/>
          </a:xfrm>
        </p:grpSpPr>
        <p:grpSp>
          <p:nvGrpSpPr>
            <p:cNvPr id="59" name="Group 58">
              <a:extLst>
                <a:ext uri="{FF2B5EF4-FFF2-40B4-BE49-F238E27FC236}">
                  <a16:creationId xmlns:a16="http://schemas.microsoft.com/office/drawing/2014/main" id="{9B04C6E7-B3EC-144E-8E6A-8E4359A3478F}"/>
                </a:ext>
              </a:extLst>
            </p:cNvPr>
            <p:cNvGrpSpPr/>
            <p:nvPr/>
          </p:nvGrpSpPr>
          <p:grpSpPr>
            <a:xfrm>
              <a:off x="570122" y="3737581"/>
              <a:ext cx="1537510" cy="1043886"/>
              <a:chOff x="225742" y="2999977"/>
              <a:chExt cx="1992016" cy="1333500"/>
            </a:xfrm>
          </p:grpSpPr>
          <p:sp>
            <p:nvSpPr>
              <p:cNvPr id="58" name="TextBox 57">
                <a:extLst>
                  <a:ext uri="{FF2B5EF4-FFF2-40B4-BE49-F238E27FC236}">
                    <a16:creationId xmlns:a16="http://schemas.microsoft.com/office/drawing/2014/main" id="{DB726D21-21A6-0042-9FD6-BDDA3EDBB9D4}"/>
                  </a:ext>
                </a:extLst>
              </p:cNvPr>
              <p:cNvSpPr txBox="1"/>
              <p:nvPr/>
            </p:nvSpPr>
            <p:spPr>
              <a:xfrm>
                <a:off x="225742" y="3091438"/>
                <a:ext cx="1781353" cy="510891"/>
              </a:xfrm>
              <a:prstGeom prst="rect">
                <a:avLst/>
              </a:prstGeom>
              <a:solidFill>
                <a:schemeClr val="bg1"/>
              </a:solidFill>
            </p:spPr>
            <p:txBody>
              <a:bodyPr wrap="square" rtlCol="0">
                <a:spAutoFit/>
              </a:bodyPr>
              <a:lstStyle/>
              <a:p>
                <a:endParaRPr lang="en-US" dirty="0"/>
              </a:p>
            </p:txBody>
          </p:sp>
          <p:pic>
            <p:nvPicPr>
              <p:cNvPr id="57" name="Picture 56">
                <a:extLst>
                  <a:ext uri="{FF2B5EF4-FFF2-40B4-BE49-F238E27FC236}">
                    <a16:creationId xmlns:a16="http://schemas.microsoft.com/office/drawing/2014/main" id="{7434CD00-0EFC-F543-810B-2FEE80FAE2A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1958" y="2999977"/>
                <a:ext cx="1955800" cy="1333500"/>
              </a:xfrm>
              <a:prstGeom prst="rect">
                <a:avLst/>
              </a:prstGeom>
            </p:spPr>
          </p:pic>
        </p:grpSp>
        <p:pic>
          <p:nvPicPr>
            <p:cNvPr id="89" name="Picture 88">
              <a:extLst>
                <a:ext uri="{FF2B5EF4-FFF2-40B4-BE49-F238E27FC236}">
                  <a16:creationId xmlns:a16="http://schemas.microsoft.com/office/drawing/2014/main" id="{C059D0A9-ED19-4C43-BBFA-981CD55B3BF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15415" y="3894325"/>
              <a:ext cx="3314028" cy="2849445"/>
            </a:xfrm>
            <a:prstGeom prst="rect">
              <a:avLst/>
            </a:prstGeom>
          </p:spPr>
        </p:pic>
      </p:grpSp>
    </p:spTree>
    <p:extLst>
      <p:ext uri="{BB962C8B-B14F-4D97-AF65-F5344CB8AC3E}">
        <p14:creationId xmlns:p14="http://schemas.microsoft.com/office/powerpoint/2010/main" val="350372914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52 0.00486 L 0.57409 -0.00324 " pathEditMode="relative" rAng="0" ptsTypes="AA">
                                      <p:cBhvr>
                                        <p:cTn id="21" dur="4500" fill="hold"/>
                                        <p:tgtEl>
                                          <p:spTgt spid="23"/>
                                        </p:tgtEl>
                                        <p:attrNameLst>
                                          <p:attrName>ppt_x</p:attrName>
                                          <p:attrName>ppt_y</p:attrName>
                                        </p:attrNameLst>
                                      </p:cBhvr>
                                      <p:rCtr x="28724" y="-417"/>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494 0.00139 L -0.44974 -0.00671 " pathEditMode="relative" ptsTypes="AA">
                                      <p:cBhvr>
                                        <p:cTn id="35" dur="4000" fill="hold"/>
                                        <p:tgtEl>
                                          <p:spTgt spid="21"/>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500"/>
                                        <p:tgtEl>
                                          <p:spTgt spid="9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1.45833E-6 0 L 0.34388 0.00579 " pathEditMode="relative" rAng="0" ptsTypes="AA">
                                      <p:cBhvr>
                                        <p:cTn id="53" dur="2000" fill="hold"/>
                                        <p:tgtEl>
                                          <p:spTgt spid="3"/>
                                        </p:tgtEl>
                                        <p:attrNameLst>
                                          <p:attrName>ppt_x</p:attrName>
                                          <p:attrName>ppt_y</p:attrName>
                                        </p:attrNameLst>
                                      </p:cBhvr>
                                      <p:rCtr x="17188" y="278"/>
                                    </p:animMotion>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dissolve">
                                      <p:cBhvr>
                                        <p:cTn id="58"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59D52-462E-1149-AB2E-E8BB900DF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853" y="491706"/>
            <a:ext cx="1408298" cy="5913633"/>
          </a:xfrm>
          <a:prstGeom prst="rect">
            <a:avLst/>
          </a:prstGeom>
        </p:spPr>
      </p:pic>
      <p:sp>
        <p:nvSpPr>
          <p:cNvPr id="6" name="Title 1">
            <a:extLst>
              <a:ext uri="{FF2B5EF4-FFF2-40B4-BE49-F238E27FC236}">
                <a16:creationId xmlns:a16="http://schemas.microsoft.com/office/drawing/2014/main" id="{7F36CAE4-7207-1549-B638-88C5A38839B7}"/>
              </a:ext>
            </a:extLst>
          </p:cNvPr>
          <p:cNvSpPr txBox="1">
            <a:spLocks/>
          </p:cNvSpPr>
          <p:nvPr/>
        </p:nvSpPr>
        <p:spPr>
          <a:xfrm>
            <a:off x="1087116" y="171602"/>
            <a:ext cx="9489049" cy="121831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Why is HIV </a:t>
            </a:r>
            <a:r>
              <a:rPr lang="en-US" b="1" dirty="0">
                <a:solidFill>
                  <a:srgbClr val="71C004"/>
                </a:solidFill>
                <a:latin typeface="Gill Sans MT" panose="020B0502020104020203" pitchFamily="34" charset="77"/>
                <a:cs typeface="Calibri Light" panose="020F0302020204030204" pitchFamily="34" charset="0"/>
              </a:rPr>
              <a:t>so hard </a:t>
            </a:r>
            <a:r>
              <a:rPr lang="en-US" b="1" dirty="0">
                <a:latin typeface="Gill Sans MT" panose="020B0502020104020203" pitchFamily="34" charset="77"/>
                <a:cs typeface="Calibri Light" panose="020F0302020204030204" pitchFamily="34" charset="0"/>
              </a:rPr>
              <a:t>to cure? </a:t>
            </a:r>
          </a:p>
        </p:txBody>
      </p:sp>
      <p:sp>
        <p:nvSpPr>
          <p:cNvPr id="7" name="Rectangle 6">
            <a:extLst>
              <a:ext uri="{FF2B5EF4-FFF2-40B4-BE49-F238E27FC236}">
                <a16:creationId xmlns:a16="http://schemas.microsoft.com/office/drawing/2014/main" id="{07AD8A0D-C1B4-394F-BD17-F57D33B36CD7}"/>
              </a:ext>
            </a:extLst>
          </p:cNvPr>
          <p:cNvSpPr/>
          <p:nvPr/>
        </p:nvSpPr>
        <p:spPr>
          <a:xfrm>
            <a:off x="4487395" y="5515691"/>
            <a:ext cx="5901361" cy="300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B1A92B03-290F-E145-BABD-22045E2606CD}"/>
              </a:ext>
            </a:extLst>
          </p:cNvPr>
          <p:cNvPicPr>
            <a:picLocks noChangeAspect="1"/>
          </p:cNvPicPr>
          <p:nvPr/>
        </p:nvPicPr>
        <p:blipFill rotWithShape="1">
          <a:blip r:embed="rId4">
            <a:extLst>
              <a:ext uri="{28A0092B-C50C-407E-A947-70E740481C1C}">
                <a14:useLocalDpi xmlns:a14="http://schemas.microsoft.com/office/drawing/2010/main"/>
              </a:ext>
            </a:extLst>
          </a:blip>
          <a:srcRect t="4356"/>
          <a:stretch/>
        </p:blipFill>
        <p:spPr>
          <a:xfrm>
            <a:off x="2181002" y="1045029"/>
            <a:ext cx="7301280" cy="4659560"/>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DF50838-FE66-9043-9B5E-736920DA5F21}"/>
              </a:ext>
            </a:extLst>
          </p:cNvPr>
          <p:cNvSpPr/>
          <p:nvPr/>
        </p:nvSpPr>
        <p:spPr>
          <a:xfrm>
            <a:off x="2015606" y="5715410"/>
            <a:ext cx="7632071" cy="830997"/>
          </a:xfrm>
          <a:prstGeom prst="rect">
            <a:avLst/>
          </a:prstGeom>
        </p:spPr>
        <p:txBody>
          <a:bodyPr wrap="square">
            <a:spAutoFit/>
          </a:bodyPr>
          <a:lstStyle/>
          <a:p>
            <a:pPr algn="ctr"/>
            <a:r>
              <a:rPr lang="en-US" sz="2400" dirty="0">
                <a:latin typeface="Gill Sans MT" panose="020B0502020104020203" pitchFamily="34" charset="77"/>
                <a:cs typeface="Calibri Light" panose="020F0302020204030204" pitchFamily="34" charset="0"/>
              </a:rPr>
              <a:t>So few cells harbor HIV in people on antivirals medications and these cells appear normal to our immune system</a:t>
            </a:r>
            <a:endParaRPr lang="en-US" sz="2000" dirty="0">
              <a:latin typeface="Gill Sans MT" panose="020B0502020104020203" pitchFamily="34" charset="77"/>
              <a:cs typeface="Calibri Light" panose="020F0302020204030204" pitchFamily="34" charset="0"/>
            </a:endParaRPr>
          </a:p>
        </p:txBody>
      </p:sp>
      <p:pic>
        <p:nvPicPr>
          <p:cNvPr id="10" name="Picture 9">
            <a:extLst>
              <a:ext uri="{FF2B5EF4-FFF2-40B4-BE49-F238E27FC236}">
                <a16:creationId xmlns:a16="http://schemas.microsoft.com/office/drawing/2014/main" id="{B04B6130-33C9-5549-BB92-CB8068A01D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2095" y="760779"/>
            <a:ext cx="3318161" cy="2379059"/>
          </a:xfrm>
          <a:prstGeom prst="rect">
            <a:avLst/>
          </a:prstGeom>
          <a:effectLst/>
        </p:spPr>
      </p:pic>
    </p:spTree>
    <p:extLst>
      <p:ext uri="{BB962C8B-B14F-4D97-AF65-F5344CB8AC3E}">
        <p14:creationId xmlns:p14="http://schemas.microsoft.com/office/powerpoint/2010/main" val="29647944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2443</TotalTime>
  <Words>8603</Words>
  <Application>Microsoft Macintosh PowerPoint</Application>
  <PresentationFormat>Widescreen</PresentationFormat>
  <Paragraphs>930</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Cambria Math</vt:lpstr>
      <vt:lpstr>Gill Sans MT</vt:lpstr>
      <vt:lpstr>Wingdings</vt:lpstr>
      <vt:lpstr>Office Theme</vt:lpstr>
      <vt:lpstr>HIV Cure-Related Research Strategies</vt:lpstr>
      <vt:lpstr>Module Outline</vt:lpstr>
      <vt:lpstr>  Key timeline events</vt:lpstr>
      <vt:lpstr>HIV cure  </vt:lpstr>
      <vt:lpstr>HIV Cure is Rare: Elimination and Durable ART-Free Suppression</vt:lpstr>
      <vt:lpstr> Overview of   the Research Process</vt:lpstr>
      <vt:lpstr>PowerPoint Presentation</vt:lpstr>
      <vt:lpstr>PowerPoint Presentation</vt:lpstr>
      <vt:lpstr>PowerPoint Presentation</vt:lpstr>
      <vt:lpstr> Research ‘dam’ analogy</vt:lpstr>
      <vt:lpstr>How Can We Prevent HIV From Rebounding Off  Therapy? </vt:lpstr>
      <vt:lpstr>Strategies Towards HIV Cure</vt:lpstr>
      <vt:lpstr>HIV Cure-Related Research                                                                Strategies Under Investigation</vt:lpstr>
      <vt:lpstr>PowerPoint Presentation</vt:lpstr>
      <vt:lpstr> Stem Cell Transplantations </vt:lpstr>
      <vt:lpstr>PowerPoint Presentation</vt:lpstr>
      <vt:lpstr>       </vt:lpstr>
      <vt:lpstr>Timing of ART Initiation  Following HIV Infection</vt:lpstr>
      <vt:lpstr>What are the Fiebig Stages?</vt:lpstr>
      <vt:lpstr>What is the Definition of Early?</vt:lpstr>
      <vt:lpstr>Early ART in Infants</vt:lpstr>
      <vt:lpstr>PowerPoint Presentation</vt:lpstr>
      <vt:lpstr>  Draining the ‘reservoir’</vt:lpstr>
      <vt:lpstr> Latency-Reversing Agents</vt:lpstr>
      <vt:lpstr> Latency-Reversing Agents</vt:lpstr>
      <vt:lpstr>PowerPoint Presentation</vt:lpstr>
      <vt:lpstr>PowerPoint Presentation</vt:lpstr>
      <vt:lpstr>PowerPoint Presentation</vt:lpstr>
      <vt:lpstr>PowerPoint Presentation</vt:lpstr>
      <vt:lpstr>PowerPoint Presentation</vt:lpstr>
      <vt:lpstr>  Reinforcing the ‘dam’</vt:lpstr>
      <vt:lpstr>PowerPoint Presentation</vt:lpstr>
      <vt:lpstr>Immunological Approaches</vt:lpstr>
      <vt:lpstr>Targeting Virus vs. Improving Immune System</vt:lpstr>
      <vt:lpstr>Improve CD8+ T Cell Clearing        of HIV-Infected Cells</vt:lpstr>
      <vt:lpstr>Types of HIV Therapeutic Vaccines</vt:lpstr>
      <vt:lpstr>PowerPoint Presentation</vt:lpstr>
      <vt:lpstr>PowerPoint Presentation</vt:lpstr>
      <vt:lpstr>Passive Immunization:  Broadly Neutralizing Antibodies</vt:lpstr>
      <vt:lpstr>Broadly Neutralizing Antibodies (bNAbs)</vt:lpstr>
      <vt:lpstr>Broadly Neutralizing Antibodies (bNAbs)</vt:lpstr>
      <vt:lpstr>PowerPoint Presentation</vt:lpstr>
      <vt:lpstr>Genetic Engineered T cells:  Creating Super T Cells</vt:lpstr>
      <vt:lpstr>Chimeric Antigen Receptor (CAR) T Cells</vt:lpstr>
      <vt:lpstr>Chimeric Antigen Receptor (CAR) T Cells</vt:lpstr>
      <vt:lpstr>Anti-HIV duoCAR-T cell therapy The new kid on the block!</vt:lpstr>
      <vt:lpstr>  Immune Checkpoint Blockers</vt:lpstr>
      <vt:lpstr>  Making cells stronger</vt:lpstr>
      <vt:lpstr>What is Cell and Gene Modification?</vt:lpstr>
      <vt:lpstr>Gene Modification: Targets and Strategies</vt:lpstr>
      <vt:lpstr>Somatic versus Germline Modification</vt:lpstr>
      <vt:lpstr>Cell and Gene Modification</vt:lpstr>
      <vt:lpstr>PowerPoint Presentation</vt:lpstr>
      <vt:lpstr> Prevent HIV from Entering Cells      ‘Tinkering with the Lock &amp; Key’</vt:lpstr>
      <vt:lpstr>Modification Occurring Outside the Body ‘Ex Vivo’</vt:lpstr>
      <vt:lpstr>Modification Occurring Inside     the Body ‘In Vivo’</vt:lpstr>
      <vt:lpstr>Gene Modifications to Make Cells Resistant to HIV</vt:lpstr>
      <vt:lpstr>PowerPoint Presentation</vt:lpstr>
      <vt:lpstr>PowerPoint Presentation</vt:lpstr>
      <vt:lpstr>Treatment Action Group  Research Towards an HIV Cure (Trials)</vt:lpstr>
      <vt:lpstr>Landscape Analysis of HIV Cure-Related Trials</vt:lpstr>
      <vt:lpstr> Putting different   strategies together</vt:lpstr>
      <vt:lpstr>Combination Approaches</vt:lpstr>
      <vt:lpstr>Questions for Discussion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2</cp:lastModifiedBy>
  <cp:revision>274</cp:revision>
  <dcterms:created xsi:type="dcterms:W3CDTF">2020-12-09T18:43:53Z</dcterms:created>
  <dcterms:modified xsi:type="dcterms:W3CDTF">2021-12-16T23:04:20Z</dcterms:modified>
</cp:coreProperties>
</file>