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79"/>
  </p:notesMasterIdLst>
  <p:sldIdLst>
    <p:sldId id="256" r:id="rId2"/>
    <p:sldId id="308" r:id="rId3"/>
    <p:sldId id="328" r:id="rId4"/>
    <p:sldId id="329" r:id="rId5"/>
    <p:sldId id="332" r:id="rId6"/>
    <p:sldId id="330" r:id="rId7"/>
    <p:sldId id="331" r:id="rId8"/>
    <p:sldId id="289" r:id="rId9"/>
    <p:sldId id="288" r:id="rId10"/>
    <p:sldId id="287" r:id="rId11"/>
    <p:sldId id="297" r:id="rId12"/>
    <p:sldId id="298" r:id="rId13"/>
    <p:sldId id="299" r:id="rId14"/>
    <p:sldId id="300" r:id="rId15"/>
    <p:sldId id="290" r:id="rId16"/>
    <p:sldId id="334" r:id="rId17"/>
    <p:sldId id="339" r:id="rId18"/>
    <p:sldId id="338" r:id="rId19"/>
    <p:sldId id="337" r:id="rId20"/>
    <p:sldId id="336" r:id="rId21"/>
    <p:sldId id="269" r:id="rId22"/>
    <p:sldId id="340" r:id="rId23"/>
    <p:sldId id="341" r:id="rId24"/>
    <p:sldId id="342" r:id="rId25"/>
    <p:sldId id="343" r:id="rId26"/>
    <p:sldId id="344" r:id="rId27"/>
    <p:sldId id="271" r:id="rId28"/>
    <p:sldId id="371" r:id="rId29"/>
    <p:sldId id="370" r:id="rId30"/>
    <p:sldId id="369" r:id="rId31"/>
    <p:sldId id="368" r:id="rId32"/>
    <p:sldId id="367" r:id="rId33"/>
    <p:sldId id="372" r:id="rId34"/>
    <p:sldId id="291" r:id="rId35"/>
    <p:sldId id="333" r:id="rId36"/>
    <p:sldId id="347" r:id="rId37"/>
    <p:sldId id="348" r:id="rId38"/>
    <p:sldId id="349" r:id="rId39"/>
    <p:sldId id="350" r:id="rId40"/>
    <p:sldId id="351" r:id="rId41"/>
    <p:sldId id="273" r:id="rId42"/>
    <p:sldId id="345" r:id="rId43"/>
    <p:sldId id="310" r:id="rId44"/>
    <p:sldId id="346" r:id="rId45"/>
    <p:sldId id="274" r:id="rId46"/>
    <p:sldId id="352" r:id="rId47"/>
    <p:sldId id="353" r:id="rId48"/>
    <p:sldId id="354" r:id="rId49"/>
    <p:sldId id="293" r:id="rId50"/>
    <p:sldId id="275" r:id="rId51"/>
    <p:sldId id="311" r:id="rId52"/>
    <p:sldId id="276" r:id="rId53"/>
    <p:sldId id="355" r:id="rId54"/>
    <p:sldId id="324" r:id="rId55"/>
    <p:sldId id="325" r:id="rId56"/>
    <p:sldId id="326" r:id="rId57"/>
    <p:sldId id="277" r:id="rId58"/>
    <p:sldId id="356" r:id="rId59"/>
    <p:sldId id="358" r:id="rId60"/>
    <p:sldId id="359" r:id="rId61"/>
    <p:sldId id="360" r:id="rId62"/>
    <p:sldId id="361" r:id="rId63"/>
    <p:sldId id="362" r:id="rId64"/>
    <p:sldId id="364" r:id="rId65"/>
    <p:sldId id="365" r:id="rId66"/>
    <p:sldId id="295" r:id="rId67"/>
    <p:sldId id="280" r:id="rId68"/>
    <p:sldId id="281" r:id="rId69"/>
    <p:sldId id="286" r:id="rId70"/>
    <p:sldId id="292" r:id="rId71"/>
    <p:sldId id="285" r:id="rId72"/>
    <p:sldId id="282" r:id="rId73"/>
    <p:sldId id="321" r:id="rId74"/>
    <p:sldId id="322" r:id="rId75"/>
    <p:sldId id="323" r:id="rId76"/>
    <p:sldId id="366" r:id="rId77"/>
    <p:sldId id="296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900"/>
    <a:srgbClr val="000000"/>
    <a:srgbClr val="12090A"/>
    <a:srgbClr val="FFB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91"/>
    <p:restoredTop sz="94082"/>
  </p:normalViewPr>
  <p:slideViewPr>
    <p:cSldViewPr snapToGrid="0" snapToObjects="1">
      <p:cViewPr varScale="1">
        <p:scale>
          <a:sx n="120" d="100"/>
          <a:sy n="120" d="100"/>
        </p:scale>
        <p:origin x="1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7AEB3-C1BA-7A44-B401-6E6935F4D59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62CC3-E4E7-7041-93D9-80A5EB7AA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2CC3-E4E7-7041-93D9-80A5EB7AAC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39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2CC3-E4E7-7041-93D9-80A5EB7AAC1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3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2CC3-E4E7-7041-93D9-80A5EB7AAC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6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2CC3-E4E7-7041-93D9-80A5EB7AAC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21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2CC3-E4E7-7041-93D9-80A5EB7AAC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3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2CC3-E4E7-7041-93D9-80A5EB7AAC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45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2CC3-E4E7-7041-93D9-80A5EB7AAC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2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2CC3-E4E7-7041-93D9-80A5EB7AAC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17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2CC3-E4E7-7041-93D9-80A5EB7AAC1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6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2CC3-E4E7-7041-93D9-80A5EB7AAC1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43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C9C1436-2E08-C446-B93A-800585D203F8}"/>
              </a:ext>
            </a:extLst>
          </p:cNvPr>
          <p:cNvSpPr txBox="1"/>
          <p:nvPr userDrawn="1"/>
        </p:nvSpPr>
        <p:spPr>
          <a:xfrm>
            <a:off x="-1" y="1145593"/>
            <a:ext cx="12192001" cy="5087937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CA6144-C009-284F-AFE9-2D647D3AD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18492" y="5568721"/>
            <a:ext cx="6857999" cy="12192002"/>
          </a:xfrm>
          <a:prstGeom prst="rect">
            <a:avLst/>
          </a:prstGeom>
          <a:gradFill>
            <a:gsLst>
              <a:gs pos="0">
                <a:schemeClr val="bg1">
                  <a:lumMod val="56000"/>
                  <a:lumOff val="44000"/>
                </a:schemeClr>
              </a:gs>
              <a:gs pos="67000">
                <a:schemeClr val="bg1"/>
              </a:gs>
              <a:gs pos="100000">
                <a:schemeClr val="bg1">
                  <a:lumMod val="0"/>
                  <a:lumOff val="100000"/>
                  <a:alpha val="69000"/>
                </a:schemeClr>
              </a:gs>
            </a:gsLst>
            <a:path path="circle">
              <a:fillToRect l="100000" t="100000"/>
            </a:path>
          </a:gra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8028"/>
            <a:ext cx="9144000" cy="2387600"/>
          </a:xfrm>
          <a:noFill/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67980"/>
            <a:ext cx="9144000" cy="82788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D0EC-62DD-AA4A-9D17-3D369AB14A6A}" type="datetime5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E60A-6285-C447-8D6C-A8345AF5DFD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6F17C-96E3-8343-A75C-22C3805BDCFA}"/>
              </a:ext>
            </a:extLst>
          </p:cNvPr>
          <p:cNvSpPr txBox="1"/>
          <p:nvPr userDrawn="1"/>
        </p:nvSpPr>
        <p:spPr>
          <a:xfrm>
            <a:off x="4465077" y="5658376"/>
            <a:ext cx="6454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 u="none" strike="noStrike" kern="1200" baseline="0" dirty="0">
                <a:solidFill>
                  <a:schemeClr val="bg1"/>
                </a:solidFill>
                <a:latin typeface="Gill Sans MT" panose="020B0502020104020203" pitchFamily="34" charset="77"/>
                <a:ea typeface="+mn-ea"/>
                <a:cs typeface="+mn-cs"/>
              </a:rPr>
              <a:t>This research training curriculum is a collaborative project aimed at making the science of HIV cure-related research accessible to the community and the HIV research field. </a:t>
            </a:r>
            <a:endParaRPr lang="en-US" sz="1100" b="1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6BCAE4-C1D2-8E4C-8B75-7849D71043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0" y="5612209"/>
            <a:ext cx="2807941" cy="3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9FF8-45DA-A547-81ED-9C92AFE4059C}" type="datetime5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E60A-6285-C447-8D6C-A8345AF5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9738"/>
            <a:ext cx="12192000" cy="2852737"/>
          </a:xfrm>
          <a:solidFill>
            <a:srgbClr val="DFB900"/>
          </a:solidFill>
        </p:spPr>
        <p:txBody>
          <a:bodyPr lIns="457200" rIns="457200"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562475"/>
            <a:ext cx="12192000" cy="1500187"/>
          </a:xfrm>
          <a:solidFill>
            <a:srgbClr val="DFB900"/>
          </a:solidFill>
        </p:spPr>
        <p:txBody>
          <a:bodyPr lIns="548640" rIns="54864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F939-3974-C140-B0D8-969DE7756021}" type="datetime5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E60A-6285-C447-8D6C-A8345AF5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C921-20CC-7543-A962-A49BD9466CC8}" type="datetime5">
              <a:rPr lang="en-US" smtClean="0"/>
              <a:t>13-Jan-22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E60A-6285-C447-8D6C-A8345AF5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6F8F-51C4-AC4F-AEE3-CD4669DD3A83}" type="datetime5">
              <a:rPr lang="en-US" smtClean="0"/>
              <a:t>13-Jan-22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E60A-6285-C447-8D6C-A8345AF5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7C8-C8A9-E644-B338-27B5C743275C}" type="datetime5">
              <a:rPr lang="en-US" smtClean="0"/>
              <a:t>13-Jan-22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E60A-6285-C447-8D6C-A8345AF5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10B9E-DE65-244D-8453-E2C210786EDD}" type="datetime5">
              <a:rPr lang="en-US" smtClean="0"/>
              <a:t>13-Jan-22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E60A-6285-C447-8D6C-A8345AF5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0D358-BB22-7443-9DFF-512871ADEFC5}" type="datetime5">
              <a:rPr lang="en-US" smtClean="0"/>
              <a:t>13-Jan-22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E60A-6285-C447-8D6C-A8345AF5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E60A-6285-C447-8D6C-A8345AF5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F7AB21-D3D9-384F-815B-2D8B72915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2" y="-2772050"/>
            <a:ext cx="6857999" cy="12192002"/>
          </a:xfrm>
          <a:prstGeom prst="rect">
            <a:avLst/>
          </a:prstGeom>
          <a:gradFill>
            <a:gsLst>
              <a:gs pos="0">
                <a:schemeClr val="bg1">
                  <a:lumMod val="56000"/>
                  <a:lumOff val="44000"/>
                </a:schemeClr>
              </a:gs>
              <a:gs pos="67000">
                <a:schemeClr val="bg1"/>
              </a:gs>
              <a:gs pos="100000">
                <a:schemeClr val="bg1">
                  <a:lumMod val="0"/>
                  <a:lumOff val="100000"/>
                  <a:alpha val="69000"/>
                </a:schemeClr>
              </a:gs>
            </a:gsLst>
            <a:path path="circle">
              <a:fillToRect l="100000" t="100000"/>
            </a:path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5407A5-C8D3-C240-8F03-1C01073C8878}"/>
              </a:ext>
            </a:extLst>
          </p:cNvPr>
          <p:cNvSpPr txBox="1"/>
          <p:nvPr userDrawn="1"/>
        </p:nvSpPr>
        <p:spPr>
          <a:xfrm>
            <a:off x="41904" y="-105049"/>
            <a:ext cx="12192000" cy="6858000"/>
          </a:xfrm>
          <a:prstGeom prst="rect">
            <a:avLst/>
          </a:prstGeom>
          <a:gradFill flip="none" rotWithShape="1">
            <a:gsLst>
              <a:gs pos="59000">
                <a:schemeClr val="bg1"/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F50376-B5C7-1943-89D3-6C09089DA538}"/>
              </a:ext>
            </a:extLst>
          </p:cNvPr>
          <p:cNvSpPr txBox="1"/>
          <p:nvPr userDrawn="1"/>
        </p:nvSpPr>
        <p:spPr>
          <a:xfrm>
            <a:off x="11395704" y="-105049"/>
            <a:ext cx="838200" cy="6963049"/>
          </a:xfrm>
          <a:prstGeom prst="rect">
            <a:avLst/>
          </a:prstGeom>
          <a:solidFill>
            <a:srgbClr val="DFB9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53E012-F222-954E-A147-50111FD172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05" y="6478631"/>
            <a:ext cx="1936377" cy="2743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19100" y="363537"/>
            <a:ext cx="1070299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19100" y="1868487"/>
            <a:ext cx="107029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9872130" y="6487884"/>
            <a:ext cx="747400" cy="255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fld id="{F2ACC72A-DEE8-3F42-B66D-8772786755B1}" type="datetime5">
              <a:rPr lang="en-US" smtClean="0"/>
              <a:pPr/>
              <a:t>13-Jan-22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2536723" y="6487884"/>
            <a:ext cx="7202363" cy="255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0619530" y="6487884"/>
            <a:ext cx="497117" cy="255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|   </a:t>
            </a:r>
            <a:fld id="{176DE60A-6285-C447-8D6C-A8345AF5DF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3DF34-AC24-3E48-A32C-B635BA8CDE1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08404" y="-14424"/>
            <a:ext cx="8255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6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tx1"/>
          </a:solidFill>
          <a:latin typeface="Gill Sans MT" panose="020B050202010402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pos="7560" userDrawn="1">
          <p15:clr>
            <a:srgbClr val="F26B43"/>
          </p15:clr>
        </p15:guide>
        <p15:guide id="4" orient="horz" pos="4248" userDrawn="1">
          <p15:clr>
            <a:srgbClr val="F26B43"/>
          </p15:clr>
        </p15:guide>
        <p15:guide id="5" orient="horz" pos="196" userDrawn="1">
          <p15:clr>
            <a:srgbClr val="F26B43"/>
          </p15:clr>
        </p15:guide>
        <p15:guide id="6" orient="horz" pos="1080" userDrawn="1">
          <p15:clr>
            <a:srgbClr val="F26B43"/>
          </p15:clr>
        </p15:guide>
        <p15:guide id="7" pos="264" userDrawn="1">
          <p15:clr>
            <a:srgbClr val="F26B43"/>
          </p15:clr>
        </p15:guide>
        <p15:guide id="8" pos="7108" userDrawn="1">
          <p15:clr>
            <a:srgbClr val="F26B43"/>
          </p15:clr>
        </p15:guide>
        <p15:guide id="9" orient="horz" pos="1180" userDrawn="1">
          <p15:clr>
            <a:srgbClr val="F26B43"/>
          </p15:clr>
        </p15:guide>
        <p15:guide id="10" orient="horz" pos="3912" userDrawn="1">
          <p15:clr>
            <a:srgbClr val="F26B43"/>
          </p15:clr>
        </p15:guide>
        <p15:guide id="11" orient="horz" pos="4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orender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orender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orender.co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orender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orender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microsoft.com/office/2007/relationships/hdphoto" Target="../media/hdphoto3.wdp"/><Relationship Id="rId9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10" Type="http://schemas.openxmlformats.org/officeDocument/2006/relationships/image" Target="../media/image13.png"/><Relationship Id="rId4" Type="http://schemas.microsoft.com/office/2007/relationships/hdphoto" Target="../media/hdphoto7.wdp"/><Relationship Id="rId9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microsoft.com/office/2007/relationships/hdphoto" Target="../media/hdphoto15.wdp"/><Relationship Id="rId4" Type="http://schemas.microsoft.com/office/2007/relationships/hdphoto" Target="../media/hdphoto17.wdp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microsoft.com/office/2007/relationships/hdphoto" Target="../media/hdphoto15.wdp"/><Relationship Id="rId12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20.wdp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microsoft.com/office/2007/relationships/hdphoto" Target="../media/hdphoto19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21.wdp"/><Relationship Id="rId12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23.wdp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microsoft.com/office/2007/relationships/hdphoto" Target="../media/hdphoto22.wdp"/><Relationship Id="rId1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microsoft.com/office/2007/relationships/hdphoto" Target="../media/hdphoto24.wdp"/><Relationship Id="rId12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26.wdp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microsoft.com/office/2007/relationships/hdphoto" Target="../media/hdphoto25.wdp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microsoft.com/office/2007/relationships/hdphoto" Target="../media/hdphoto10.wdp"/><Relationship Id="rId9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microsoft.com/office/2007/relationships/hdphoto" Target="../media/hdphoto27.wdp"/><Relationship Id="rId12" Type="http://schemas.openxmlformats.org/officeDocument/2006/relationships/image" Target="../media/image36.png"/><Relationship Id="rId2" Type="http://schemas.openxmlformats.org/officeDocument/2006/relationships/image" Target="../media/image39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29.wdp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microsoft.com/office/2007/relationships/hdphoto" Target="../media/hdphoto28.wdp"/><Relationship Id="rId1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microsoft.com/office/2007/relationships/hdphoto" Target="../media/hdphoto11.wdp"/><Relationship Id="rId9" Type="http://schemas.microsoft.com/office/2007/relationships/hdphoto" Target="../media/hdphoto6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12.wdp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microsoft.com/office/2007/relationships/hdphoto" Target="../media/hdphoto6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12.wdp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8.wdp"/><Relationship Id="rId10" Type="http://schemas.openxmlformats.org/officeDocument/2006/relationships/image" Target="../media/image15.png"/><Relationship Id="rId4" Type="http://schemas.microsoft.com/office/2007/relationships/hdphoto" Target="../media/hdphoto13.wdp"/><Relationship Id="rId9" Type="http://schemas.microsoft.com/office/2007/relationships/hdphoto" Target="../media/hdphoto6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25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6.jpe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D91EA-22A8-584A-AF98-B3A2E3B9D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 panose="020F0302020204030204" pitchFamily="34" charset="0"/>
              </a:rPr>
              <a:t>HIV Persistence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47A51-5919-CB4D-BCA0-1B870E8091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We Know about How HIV Persists in Your Body</a:t>
            </a:r>
          </a:p>
          <a:p>
            <a:r>
              <a:rPr lang="en-US" dirty="0"/>
              <a:t>Despite Taking Antiretroviral Therapy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240BD0-CEF8-5848-8031-2BCDC912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864351" y="3780915"/>
            <a:ext cx="1765300" cy="170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649847-418D-1E4B-9742-9044D2788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435" y="1840072"/>
            <a:ext cx="1765300" cy="1701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72D326-A71B-3D47-B0C3-00E00C251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39039">
            <a:off x="9172785" y="2037276"/>
            <a:ext cx="1228723" cy="11741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B1D7F5-830F-364F-B6B2-147EAF8EF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90605">
            <a:off x="884037" y="3796758"/>
            <a:ext cx="1228723" cy="1174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979298-9D43-6E48-8D55-7D9863037F54}"/>
              </a:ext>
            </a:extLst>
          </p:cNvPr>
          <p:cNvSpPr txBox="1"/>
          <p:nvPr/>
        </p:nvSpPr>
        <p:spPr>
          <a:xfrm>
            <a:off x="12467492" y="21277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65809"/>
      </p:ext>
    </p:extLst>
  </p:cSld>
  <p:clrMapOvr>
    <a:masterClrMapping/>
  </p:clrMapOvr>
  <p:transition spd="slow" advTm="4000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HIV viral load and the hidden reservoir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5" y="1547446"/>
            <a:ext cx="10402137" cy="46179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800" dirty="0"/>
              <a:t>When HIV is replicating in the body, copies of the virus are floating freely in the bloodstream and can damage the immune system.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5D248-D50E-C642-8325-89ECA84DB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215" y="2873009"/>
            <a:ext cx="9339132" cy="28100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F67D07-1928-3A4A-9408-9A5A0354CBC2}"/>
              </a:ext>
            </a:extLst>
          </p:cNvPr>
          <p:cNvSpPr/>
          <p:nvPr/>
        </p:nvSpPr>
        <p:spPr>
          <a:xfrm>
            <a:off x="9463299" y="6496062"/>
            <a:ext cx="1898277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Created with</a:t>
            </a:r>
            <a:r>
              <a:rPr lang="en-US" sz="1100" u="sng" dirty="0">
                <a:solidFill>
                  <a:srgbClr val="15699E"/>
                </a:solidFill>
                <a:latin typeface="Gill Sans MT" panose="020B0502020104020203" pitchFamily="34" charset="77"/>
                <a:hlinkClick r:id="rId3"/>
              </a:rPr>
              <a:t> BioRender.com</a:t>
            </a:r>
            <a:endParaRPr lang="en-US" sz="11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693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E485C-126D-AB4F-BA92-647824884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880" y="2873009"/>
            <a:ext cx="9209802" cy="281006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HIV viral load and the hidden reservoir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547446"/>
            <a:ext cx="10702990" cy="46179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800" dirty="0"/>
              <a:t>Antiretroviral therapy (ART) blocks the virus from replicating,  preventing damage to the immune system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2AE0C2-C7EF-164D-AB11-4F46344C204E}"/>
              </a:ext>
            </a:extLst>
          </p:cNvPr>
          <p:cNvSpPr/>
          <p:nvPr/>
        </p:nvSpPr>
        <p:spPr>
          <a:xfrm>
            <a:off x="9463299" y="6496062"/>
            <a:ext cx="1898277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Created with</a:t>
            </a:r>
            <a:r>
              <a:rPr lang="en-US" sz="1100" u="sng" dirty="0">
                <a:solidFill>
                  <a:srgbClr val="15699E"/>
                </a:solidFill>
                <a:latin typeface="Gill Sans MT" panose="020B0502020104020203" pitchFamily="34" charset="77"/>
                <a:hlinkClick r:id="rId3"/>
              </a:rPr>
              <a:t> BioRender.com</a:t>
            </a:r>
            <a:endParaRPr lang="en-US" sz="11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61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HIV viral load and the hidden reservoir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59" y="1989908"/>
            <a:ext cx="547844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In people on ART, the number of HIV copies that can be measured in a blood sample by the viral load test typically declines to levels too low to detect (“undetectable”).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F9666-D816-364D-BADA-68969A03C4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407" y="1689100"/>
            <a:ext cx="5917727" cy="46413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4FEA04-EB65-0E4D-9D04-C8DE2396441A}"/>
              </a:ext>
            </a:extLst>
          </p:cNvPr>
          <p:cNvSpPr/>
          <p:nvPr/>
        </p:nvSpPr>
        <p:spPr>
          <a:xfrm>
            <a:off x="9463299" y="6496062"/>
            <a:ext cx="1898277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Created with</a:t>
            </a:r>
            <a:r>
              <a:rPr lang="en-US" sz="1100" u="sng" dirty="0">
                <a:solidFill>
                  <a:srgbClr val="15699E"/>
                </a:solidFill>
                <a:latin typeface="Gill Sans MT" panose="020B0502020104020203" pitchFamily="34" charset="77"/>
                <a:hlinkClick r:id="rId3"/>
              </a:rPr>
              <a:t> BioRender.com</a:t>
            </a:r>
            <a:endParaRPr lang="en-US" sz="11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19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F1E03C-523A-224F-9C06-820A0EC08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880" y="1026318"/>
            <a:ext cx="9207304" cy="65766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HIV viral load and the hidden reservoir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512277"/>
            <a:ext cx="10702990" cy="465312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800" dirty="0"/>
              <a:t>But even if viral load is undetectable, HIV usually remains present      inside some cells (the persistent HIV reservoir).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AC9A97-0CE2-1C4C-B680-EF504F83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880" y="2873009"/>
            <a:ext cx="9209802" cy="2810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3BC555-C108-D445-A1EA-3ABB0F9933DD}"/>
              </a:ext>
            </a:extLst>
          </p:cNvPr>
          <p:cNvSpPr/>
          <p:nvPr/>
        </p:nvSpPr>
        <p:spPr>
          <a:xfrm>
            <a:off x="9463299" y="6496062"/>
            <a:ext cx="1898277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Created with</a:t>
            </a:r>
            <a:r>
              <a:rPr lang="en-US" sz="1100" u="sng" dirty="0">
                <a:solidFill>
                  <a:srgbClr val="15699E"/>
                </a:solidFill>
                <a:latin typeface="Gill Sans MT" panose="020B0502020104020203" pitchFamily="34" charset="77"/>
                <a:hlinkClick r:id="rId4"/>
              </a:rPr>
              <a:t> BioRender.com</a:t>
            </a:r>
            <a:endParaRPr lang="en-US" sz="11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37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EA6A37-AD42-7842-BB45-8B7E437F0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428" y="1026318"/>
            <a:ext cx="9207306" cy="657664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HIV viral load and the hidden reservoir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371600"/>
            <a:ext cx="10702990" cy="47938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800" dirty="0"/>
              <a:t>Unfortunately, if ART is stopped, HIV replication almost always      restarts from this reservoir and HIV copies become                 detectable again by the viral load test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00F431-DCB4-8A48-AE2B-58E12138E1DA}"/>
              </a:ext>
            </a:extLst>
          </p:cNvPr>
          <p:cNvSpPr/>
          <p:nvPr/>
        </p:nvSpPr>
        <p:spPr>
          <a:xfrm>
            <a:off x="9463299" y="6496062"/>
            <a:ext cx="1898277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Created with</a:t>
            </a:r>
            <a:r>
              <a:rPr lang="en-US" sz="1100" u="sng" dirty="0">
                <a:solidFill>
                  <a:srgbClr val="15699E"/>
                </a:solidFill>
                <a:latin typeface="Gill Sans MT" panose="020B0502020104020203" pitchFamily="34" charset="77"/>
                <a:hlinkClick r:id="rId4"/>
              </a:rPr>
              <a:t> BioRender.com</a:t>
            </a:r>
            <a:endParaRPr lang="en-US" sz="11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82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D8934-6D35-7845-A67B-A1EE3D84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persistence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4AE392-C824-8F4E-B85B-D764C81CF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74647">
            <a:off x="4164133" y="1839332"/>
            <a:ext cx="1765300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349B07-C2AF-954D-8D48-A69EDF790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47775">
            <a:off x="7085416" y="2598526"/>
            <a:ext cx="1228723" cy="1174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62C9DC-68BB-EB4D-8F76-EB2DDEE7B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16117">
            <a:off x="5866215" y="4238612"/>
            <a:ext cx="1228723" cy="1174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6A738-E7E4-884A-BC85-0D43BC56C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2679700"/>
            <a:ext cx="1600200" cy="149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2EA42B-35F8-4F4D-9BDC-471EA05785E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293466" y="3905169"/>
            <a:ext cx="16002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33184"/>
      </p:ext>
    </p:extLst>
  </p:cSld>
  <p:clrMapOvr>
    <a:masterClrMapping/>
  </p:clrMapOvr>
  <p:transition spd="slow" advTm="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7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HIV persistence</a:t>
            </a:r>
          </a:p>
        </p:txBody>
      </p:sp>
    </p:spTree>
    <p:extLst>
      <p:ext uri="{BB962C8B-B14F-4D97-AF65-F5344CB8AC3E}">
        <p14:creationId xmlns:p14="http://schemas.microsoft.com/office/powerpoint/2010/main" val="5414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7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HIV persistence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E05A6-6760-BB48-8A70-93E1C03F2A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514231" y="1416906"/>
            <a:ext cx="10883900" cy="9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7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HIV persistence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E05A6-6760-BB48-8A70-93E1C03F2A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514231" y="1416906"/>
            <a:ext cx="10883900" cy="9861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788791-16DC-FF42-A9D0-812167E9F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31" y="2536239"/>
            <a:ext cx="10883900" cy="126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7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HIV persistence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A52419-7096-D84B-8743-529D0504650A}"/>
              </a:ext>
            </a:extLst>
          </p:cNvPr>
          <p:cNvGrpSpPr/>
          <p:nvPr/>
        </p:nvGrpSpPr>
        <p:grpSpPr>
          <a:xfrm>
            <a:off x="2150598" y="3485053"/>
            <a:ext cx="5767754" cy="1248429"/>
            <a:chOff x="3528014" y="3692848"/>
            <a:chExt cx="4056428" cy="911225"/>
          </a:xfrm>
        </p:grpSpPr>
        <p:sp>
          <p:nvSpPr>
            <p:cNvPr id="7" name="Oval 107">
              <a:extLst>
                <a:ext uri="{FF2B5EF4-FFF2-40B4-BE49-F238E27FC236}">
                  <a16:creationId xmlns:a16="http://schemas.microsoft.com/office/drawing/2014/main" id="{3E0D73F2-16BF-FD4E-9A4B-1990E262F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3149" y="4138936"/>
              <a:ext cx="457200" cy="465137"/>
            </a:xfrm>
            <a:prstGeom prst="ellipse">
              <a:avLst/>
            </a:prstGeom>
            <a:solidFill>
              <a:srgbClr val="9CDD9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108">
              <a:extLst>
                <a:ext uri="{FF2B5EF4-FFF2-40B4-BE49-F238E27FC236}">
                  <a16:creationId xmlns:a16="http://schemas.microsoft.com/office/drawing/2014/main" id="{E544FAC7-EBE1-E645-A633-AD51EC6CB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7599" y="4205611"/>
              <a:ext cx="361950" cy="374650"/>
            </a:xfrm>
            <a:prstGeom prst="ellipse">
              <a:avLst/>
            </a:prstGeom>
            <a:gradFill rotWithShape="0">
              <a:gsLst>
                <a:gs pos="0">
                  <a:srgbClr val="9CDD98"/>
                </a:gs>
                <a:gs pos="100000">
                  <a:srgbClr val="66916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09">
              <a:extLst>
                <a:ext uri="{FF2B5EF4-FFF2-40B4-BE49-F238E27FC236}">
                  <a16:creationId xmlns:a16="http://schemas.microsoft.com/office/drawing/2014/main" id="{4B73F5A1-434C-5E40-89FA-FE92D94F6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014" y="4138936"/>
              <a:ext cx="1710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E3160F"/>
                  </a:solidFill>
                  <a:latin typeface="Gill Sans MT" panose="020B0502020104020203" pitchFamily="34" charset="77"/>
                </a:rPr>
                <a:t>HIV production</a:t>
              </a:r>
            </a:p>
          </p:txBody>
        </p:sp>
        <p:sp>
          <p:nvSpPr>
            <p:cNvPr id="10" name="AutoShape 110">
              <a:extLst>
                <a:ext uri="{FF2B5EF4-FFF2-40B4-BE49-F238E27FC236}">
                  <a16:creationId xmlns:a16="http://schemas.microsoft.com/office/drawing/2014/main" id="{E4FDE433-B9D0-9E41-88E4-E6A0AC583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024" y="3834136"/>
              <a:ext cx="152400" cy="152400"/>
            </a:xfrm>
            <a:prstGeom prst="sun">
              <a:avLst>
                <a:gd name="adj" fmla="val 25000"/>
              </a:avLst>
            </a:prstGeom>
            <a:solidFill>
              <a:srgbClr val="E31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AutoShape 111">
              <a:extLst>
                <a:ext uri="{FF2B5EF4-FFF2-40B4-BE49-F238E27FC236}">
                  <a16:creationId xmlns:a16="http://schemas.microsoft.com/office/drawing/2014/main" id="{BB6DBEFF-9E9F-B443-BAC4-6F1B60ABE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5624" y="3834136"/>
              <a:ext cx="152400" cy="152400"/>
            </a:xfrm>
            <a:prstGeom prst="sun">
              <a:avLst>
                <a:gd name="adj" fmla="val 25000"/>
              </a:avLst>
            </a:prstGeom>
            <a:solidFill>
              <a:srgbClr val="E31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112">
              <a:extLst>
                <a:ext uri="{FF2B5EF4-FFF2-40B4-BE49-F238E27FC236}">
                  <a16:creationId xmlns:a16="http://schemas.microsoft.com/office/drawing/2014/main" id="{BD820EC4-87F8-1945-8E6F-BE82E9A84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824" y="3954786"/>
              <a:ext cx="152400" cy="152400"/>
            </a:xfrm>
            <a:prstGeom prst="sun">
              <a:avLst>
                <a:gd name="adj" fmla="val 25000"/>
              </a:avLst>
            </a:prstGeom>
            <a:solidFill>
              <a:srgbClr val="E31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rc 113">
              <a:extLst>
                <a:ext uri="{FF2B5EF4-FFF2-40B4-BE49-F238E27FC236}">
                  <a16:creationId xmlns:a16="http://schemas.microsoft.com/office/drawing/2014/main" id="{B72E70A8-C259-F54E-95CD-5F55A7AE8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749" y="3919861"/>
              <a:ext cx="346075" cy="363537"/>
            </a:xfrm>
            <a:custGeom>
              <a:avLst/>
              <a:gdLst>
                <a:gd name="T0" fmla="*/ 507134 w 18909"/>
                <a:gd name="T1" fmla="*/ 0 h 21546"/>
                <a:gd name="T2" fmla="*/ 6333910 w 18909"/>
                <a:gd name="T3" fmla="*/ 3161722 h 21546"/>
                <a:gd name="T4" fmla="*/ 0 w 18909"/>
                <a:gd name="T5" fmla="*/ 6133831 h 21546"/>
                <a:gd name="T6" fmla="*/ 0 60000 65536"/>
                <a:gd name="T7" fmla="*/ 0 60000 65536"/>
                <a:gd name="T8" fmla="*/ 0 60000 65536"/>
                <a:gd name="T9" fmla="*/ 0 w 18909"/>
                <a:gd name="T10" fmla="*/ 0 h 21546"/>
                <a:gd name="T11" fmla="*/ 18909 w 18909"/>
                <a:gd name="T12" fmla="*/ 21546 h 215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09" h="21546" fill="none" extrusionOk="0">
                  <a:moveTo>
                    <a:pt x="1514" y="-1"/>
                  </a:moveTo>
                  <a:cubicBezTo>
                    <a:pt x="8820" y="512"/>
                    <a:pt x="15369" y="4693"/>
                    <a:pt x="18909" y="11105"/>
                  </a:cubicBezTo>
                </a:path>
                <a:path w="18909" h="21546" stroke="0" extrusionOk="0">
                  <a:moveTo>
                    <a:pt x="1514" y="-1"/>
                  </a:moveTo>
                  <a:cubicBezTo>
                    <a:pt x="8820" y="512"/>
                    <a:pt x="15369" y="4693"/>
                    <a:pt x="18909" y="11105"/>
                  </a:cubicBezTo>
                  <a:lnTo>
                    <a:pt x="0" y="21546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rc 114">
              <a:extLst>
                <a:ext uri="{FF2B5EF4-FFF2-40B4-BE49-F238E27FC236}">
                  <a16:creationId xmlns:a16="http://schemas.microsoft.com/office/drawing/2014/main" id="{E4CAAA62-A173-8D4A-84FE-EA63AD241DA8}"/>
                </a:ext>
              </a:extLst>
            </p:cNvPr>
            <p:cNvSpPr>
              <a:spLocks/>
            </p:cNvSpPr>
            <p:nvPr/>
          </p:nvSpPr>
          <p:spPr bwMode="auto">
            <a:xfrm rot="-3992421">
              <a:off x="5765730" y="3855567"/>
              <a:ext cx="336550" cy="376238"/>
            </a:xfrm>
            <a:custGeom>
              <a:avLst/>
              <a:gdLst>
                <a:gd name="T0" fmla="*/ 0 w 20791"/>
                <a:gd name="T1" fmla="*/ 0 h 21600"/>
                <a:gd name="T2" fmla="*/ 5447833 w 20791"/>
                <a:gd name="T3" fmla="*/ 4777038 h 21600"/>
                <a:gd name="T4" fmla="*/ 0 w 20791"/>
                <a:gd name="T5" fmla="*/ 6553456 h 21600"/>
                <a:gd name="T6" fmla="*/ 0 60000 65536"/>
                <a:gd name="T7" fmla="*/ 0 60000 65536"/>
                <a:gd name="T8" fmla="*/ 0 60000 65536"/>
                <a:gd name="T9" fmla="*/ 0 w 20791"/>
                <a:gd name="T10" fmla="*/ 0 h 21600"/>
                <a:gd name="T11" fmla="*/ 20791 w 2079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91" h="21600" fill="none" extrusionOk="0">
                  <a:moveTo>
                    <a:pt x="0" y="-1"/>
                  </a:moveTo>
                  <a:cubicBezTo>
                    <a:pt x="9674" y="-1"/>
                    <a:pt x="18168" y="6432"/>
                    <a:pt x="20791" y="15744"/>
                  </a:cubicBezTo>
                </a:path>
                <a:path w="20791" h="21600" stroke="0" extrusionOk="0">
                  <a:moveTo>
                    <a:pt x="0" y="-1"/>
                  </a:moveTo>
                  <a:cubicBezTo>
                    <a:pt x="9674" y="-1"/>
                    <a:pt x="18168" y="6432"/>
                    <a:pt x="20791" y="1574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Group 140">
              <a:extLst>
                <a:ext uri="{FF2B5EF4-FFF2-40B4-BE49-F238E27FC236}">
                  <a16:creationId xmlns:a16="http://schemas.microsoft.com/office/drawing/2014/main" id="{C29F4F34-DB81-A541-9423-D2D09D51BA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1549" y="4138936"/>
              <a:ext cx="457200" cy="465137"/>
              <a:chOff x="888" y="2934"/>
              <a:chExt cx="380" cy="378"/>
            </a:xfrm>
          </p:grpSpPr>
          <p:grpSp>
            <p:nvGrpSpPr>
              <p:cNvPr id="16" name="Group 141">
                <a:extLst>
                  <a:ext uri="{FF2B5EF4-FFF2-40B4-BE49-F238E27FC236}">
                    <a16:creationId xmlns:a16="http://schemas.microsoft.com/office/drawing/2014/main" id="{5273FAA6-B48B-8F4C-872D-85E58D03E9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8" y="2934"/>
                <a:ext cx="380" cy="378"/>
                <a:chOff x="888" y="3104"/>
                <a:chExt cx="380" cy="378"/>
              </a:xfrm>
            </p:grpSpPr>
            <p:sp>
              <p:nvSpPr>
                <p:cNvPr id="25" name="Oval 142">
                  <a:extLst>
                    <a:ext uri="{FF2B5EF4-FFF2-40B4-BE49-F238E27FC236}">
                      <a16:creationId xmlns:a16="http://schemas.microsoft.com/office/drawing/2014/main" id="{22833D48-E200-AE46-B6D2-1734D82232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" y="3104"/>
                  <a:ext cx="380" cy="378"/>
                </a:xfrm>
                <a:prstGeom prst="ellipse">
                  <a:avLst/>
                </a:prstGeom>
                <a:solidFill>
                  <a:srgbClr val="5373A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Oval 143">
                  <a:extLst>
                    <a:ext uri="{FF2B5EF4-FFF2-40B4-BE49-F238E27FC236}">
                      <a16:creationId xmlns:a16="http://schemas.microsoft.com/office/drawing/2014/main" id="{49215F69-D90B-F047-B58E-C21114BAD8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5" y="3158"/>
                  <a:ext cx="301" cy="30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373AE"/>
                    </a:gs>
                    <a:gs pos="100000">
                      <a:srgbClr val="26355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44">
                <a:extLst>
                  <a:ext uri="{FF2B5EF4-FFF2-40B4-BE49-F238E27FC236}">
                    <a16:creationId xmlns:a16="http://schemas.microsoft.com/office/drawing/2014/main" id="{5B2C7CEA-9111-D646-8110-0BCD70DAEE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55" y="3113"/>
                <a:ext cx="253" cy="47"/>
                <a:chOff x="1275" y="3088"/>
                <a:chExt cx="405" cy="78"/>
              </a:xfrm>
            </p:grpSpPr>
            <p:sp>
              <p:nvSpPr>
                <p:cNvPr id="18" name="Rectangle 145">
                  <a:extLst>
                    <a:ext uri="{FF2B5EF4-FFF2-40B4-BE49-F238E27FC236}">
                      <a16:creationId xmlns:a16="http://schemas.microsoft.com/office/drawing/2014/main" id="{CCEEEA73-BE3B-9F48-AF37-802273CB72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30" y="3088"/>
                  <a:ext cx="94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690A07"/>
                    </a:gs>
                    <a:gs pos="50000">
                      <a:srgbClr val="E3160F"/>
                    </a:gs>
                    <a:gs pos="100000">
                      <a:srgbClr val="690A0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9" name="Group 146">
                  <a:extLst>
                    <a:ext uri="{FF2B5EF4-FFF2-40B4-BE49-F238E27FC236}">
                      <a16:creationId xmlns:a16="http://schemas.microsoft.com/office/drawing/2014/main" id="{A7A67E45-7A32-C34C-A3C5-346AEA691A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25" y="3098"/>
                  <a:ext cx="155" cy="59"/>
                  <a:chOff x="1488" y="3264"/>
                  <a:chExt cx="192" cy="96"/>
                </a:xfrm>
              </p:grpSpPr>
              <p:sp>
                <p:nvSpPr>
                  <p:cNvPr id="23" name="Freeform 147">
                    <a:extLst>
                      <a:ext uri="{FF2B5EF4-FFF2-40B4-BE49-F238E27FC236}">
                        <a16:creationId xmlns:a16="http://schemas.microsoft.com/office/drawing/2014/main" id="{60196E7B-C817-DB44-B6D0-E564D2E95E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8" y="3264"/>
                    <a:ext cx="192" cy="96"/>
                  </a:xfrm>
                  <a:custGeom>
                    <a:avLst/>
                    <a:gdLst>
                      <a:gd name="T0" fmla="*/ 0 w 192"/>
                      <a:gd name="T1" fmla="*/ 0 h 96"/>
                      <a:gd name="T2" fmla="*/ 48 w 192"/>
                      <a:gd name="T3" fmla="*/ 96 h 96"/>
                      <a:gd name="T4" fmla="*/ 96 w 192"/>
                      <a:gd name="T5" fmla="*/ 0 h 96"/>
                      <a:gd name="T6" fmla="*/ 144 w 192"/>
                      <a:gd name="T7" fmla="*/ 96 h 96"/>
                      <a:gd name="T8" fmla="*/ 192 w 192"/>
                      <a:gd name="T9" fmla="*/ 0 h 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96"/>
                      <a:gd name="T17" fmla="*/ 192 w 192"/>
                      <a:gd name="T18" fmla="*/ 96 h 9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96">
                        <a:moveTo>
                          <a:pt x="0" y="0"/>
                        </a:moveTo>
                        <a:cubicBezTo>
                          <a:pt x="16" y="48"/>
                          <a:pt x="32" y="96"/>
                          <a:pt x="48" y="96"/>
                        </a:cubicBezTo>
                        <a:cubicBezTo>
                          <a:pt x="64" y="96"/>
                          <a:pt x="80" y="0"/>
                          <a:pt x="96" y="0"/>
                        </a:cubicBezTo>
                        <a:cubicBezTo>
                          <a:pt x="112" y="0"/>
                          <a:pt x="128" y="96"/>
                          <a:pt x="144" y="96"/>
                        </a:cubicBezTo>
                        <a:cubicBezTo>
                          <a:pt x="160" y="96"/>
                          <a:pt x="184" y="16"/>
                          <a:pt x="19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" name="Freeform 148">
                    <a:extLst>
                      <a:ext uri="{FF2B5EF4-FFF2-40B4-BE49-F238E27FC236}">
                        <a16:creationId xmlns:a16="http://schemas.microsoft.com/office/drawing/2014/main" id="{DA11E5D6-EB25-B344-B1DE-7031C3C862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488" y="3264"/>
                    <a:ext cx="192" cy="96"/>
                  </a:xfrm>
                  <a:custGeom>
                    <a:avLst/>
                    <a:gdLst>
                      <a:gd name="T0" fmla="*/ 0 w 192"/>
                      <a:gd name="T1" fmla="*/ 0 h 96"/>
                      <a:gd name="T2" fmla="*/ 48 w 192"/>
                      <a:gd name="T3" fmla="*/ 96 h 96"/>
                      <a:gd name="T4" fmla="*/ 96 w 192"/>
                      <a:gd name="T5" fmla="*/ 0 h 96"/>
                      <a:gd name="T6" fmla="*/ 144 w 192"/>
                      <a:gd name="T7" fmla="*/ 96 h 96"/>
                      <a:gd name="T8" fmla="*/ 192 w 192"/>
                      <a:gd name="T9" fmla="*/ 0 h 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96"/>
                      <a:gd name="T17" fmla="*/ 192 w 192"/>
                      <a:gd name="T18" fmla="*/ 96 h 9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96">
                        <a:moveTo>
                          <a:pt x="0" y="0"/>
                        </a:moveTo>
                        <a:cubicBezTo>
                          <a:pt x="16" y="48"/>
                          <a:pt x="32" y="96"/>
                          <a:pt x="48" y="96"/>
                        </a:cubicBezTo>
                        <a:cubicBezTo>
                          <a:pt x="64" y="96"/>
                          <a:pt x="80" y="0"/>
                          <a:pt x="96" y="0"/>
                        </a:cubicBezTo>
                        <a:cubicBezTo>
                          <a:pt x="112" y="0"/>
                          <a:pt x="128" y="96"/>
                          <a:pt x="144" y="96"/>
                        </a:cubicBezTo>
                        <a:cubicBezTo>
                          <a:pt x="160" y="96"/>
                          <a:pt x="184" y="16"/>
                          <a:pt x="19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149">
                  <a:extLst>
                    <a:ext uri="{FF2B5EF4-FFF2-40B4-BE49-F238E27FC236}">
                      <a16:creationId xmlns:a16="http://schemas.microsoft.com/office/drawing/2014/main" id="{716D6512-AC46-FF44-AB27-33B4F556B0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75" y="3098"/>
                  <a:ext cx="155" cy="59"/>
                  <a:chOff x="1488" y="3264"/>
                  <a:chExt cx="192" cy="96"/>
                </a:xfrm>
              </p:grpSpPr>
              <p:sp>
                <p:nvSpPr>
                  <p:cNvPr id="21" name="Freeform 150">
                    <a:extLst>
                      <a:ext uri="{FF2B5EF4-FFF2-40B4-BE49-F238E27FC236}">
                        <a16:creationId xmlns:a16="http://schemas.microsoft.com/office/drawing/2014/main" id="{3E1D248E-E257-9840-AFB2-F466D1E305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8" y="3264"/>
                    <a:ext cx="192" cy="96"/>
                  </a:xfrm>
                  <a:custGeom>
                    <a:avLst/>
                    <a:gdLst>
                      <a:gd name="T0" fmla="*/ 0 w 192"/>
                      <a:gd name="T1" fmla="*/ 0 h 96"/>
                      <a:gd name="T2" fmla="*/ 48 w 192"/>
                      <a:gd name="T3" fmla="*/ 96 h 96"/>
                      <a:gd name="T4" fmla="*/ 96 w 192"/>
                      <a:gd name="T5" fmla="*/ 0 h 96"/>
                      <a:gd name="T6" fmla="*/ 144 w 192"/>
                      <a:gd name="T7" fmla="*/ 96 h 96"/>
                      <a:gd name="T8" fmla="*/ 192 w 192"/>
                      <a:gd name="T9" fmla="*/ 0 h 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96"/>
                      <a:gd name="T17" fmla="*/ 192 w 192"/>
                      <a:gd name="T18" fmla="*/ 96 h 9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96">
                        <a:moveTo>
                          <a:pt x="0" y="0"/>
                        </a:moveTo>
                        <a:cubicBezTo>
                          <a:pt x="16" y="48"/>
                          <a:pt x="32" y="96"/>
                          <a:pt x="48" y="96"/>
                        </a:cubicBezTo>
                        <a:cubicBezTo>
                          <a:pt x="64" y="96"/>
                          <a:pt x="80" y="0"/>
                          <a:pt x="96" y="0"/>
                        </a:cubicBezTo>
                        <a:cubicBezTo>
                          <a:pt x="112" y="0"/>
                          <a:pt x="128" y="96"/>
                          <a:pt x="144" y="96"/>
                        </a:cubicBezTo>
                        <a:cubicBezTo>
                          <a:pt x="160" y="96"/>
                          <a:pt x="184" y="16"/>
                          <a:pt x="19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" name="Freeform 151">
                    <a:extLst>
                      <a:ext uri="{FF2B5EF4-FFF2-40B4-BE49-F238E27FC236}">
                        <a16:creationId xmlns:a16="http://schemas.microsoft.com/office/drawing/2014/main" id="{46351D44-E6DB-684A-B72B-DFB8FC6A49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488" y="3264"/>
                    <a:ext cx="192" cy="96"/>
                  </a:xfrm>
                  <a:custGeom>
                    <a:avLst/>
                    <a:gdLst>
                      <a:gd name="T0" fmla="*/ 0 w 192"/>
                      <a:gd name="T1" fmla="*/ 0 h 96"/>
                      <a:gd name="T2" fmla="*/ 48 w 192"/>
                      <a:gd name="T3" fmla="*/ 96 h 96"/>
                      <a:gd name="T4" fmla="*/ 96 w 192"/>
                      <a:gd name="T5" fmla="*/ 0 h 96"/>
                      <a:gd name="T6" fmla="*/ 144 w 192"/>
                      <a:gd name="T7" fmla="*/ 96 h 96"/>
                      <a:gd name="T8" fmla="*/ 192 w 192"/>
                      <a:gd name="T9" fmla="*/ 0 h 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96"/>
                      <a:gd name="T17" fmla="*/ 192 w 192"/>
                      <a:gd name="T18" fmla="*/ 96 h 9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96">
                        <a:moveTo>
                          <a:pt x="0" y="0"/>
                        </a:moveTo>
                        <a:cubicBezTo>
                          <a:pt x="16" y="48"/>
                          <a:pt x="32" y="96"/>
                          <a:pt x="48" y="96"/>
                        </a:cubicBezTo>
                        <a:cubicBezTo>
                          <a:pt x="64" y="96"/>
                          <a:pt x="80" y="0"/>
                          <a:pt x="96" y="0"/>
                        </a:cubicBezTo>
                        <a:cubicBezTo>
                          <a:pt x="112" y="0"/>
                          <a:pt x="128" y="96"/>
                          <a:pt x="144" y="96"/>
                        </a:cubicBezTo>
                        <a:cubicBezTo>
                          <a:pt x="160" y="96"/>
                          <a:pt x="184" y="16"/>
                          <a:pt x="19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7" name="Multiply 26">
              <a:extLst>
                <a:ext uri="{FF2B5EF4-FFF2-40B4-BE49-F238E27FC236}">
                  <a16:creationId xmlns:a16="http://schemas.microsoft.com/office/drawing/2014/main" id="{2764B130-EF61-1946-83A2-B99AC9B62D5B}"/>
                </a:ext>
              </a:extLst>
            </p:cNvPr>
            <p:cNvSpPr/>
            <p:nvPr/>
          </p:nvSpPr>
          <p:spPr bwMode="auto">
            <a:xfrm>
              <a:off x="6438036" y="3692848"/>
              <a:ext cx="554038" cy="627063"/>
            </a:xfrm>
            <a:prstGeom prst="mathMultiply">
              <a:avLst>
                <a:gd name="adj1" fmla="val 12626"/>
              </a:avLst>
            </a:prstGeom>
            <a:solidFill>
              <a:srgbClr val="FF19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Text Box 109">
              <a:extLst>
                <a:ext uri="{FF2B5EF4-FFF2-40B4-BE49-F238E27FC236}">
                  <a16:creationId xmlns:a16="http://schemas.microsoft.com/office/drawing/2014/main" id="{17717820-EF9D-5F45-9993-F2011D75B7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7676" y="3710493"/>
              <a:ext cx="5967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19F3"/>
                  </a:solidFill>
                  <a:latin typeface="Gill Sans MT" panose="020B0502020104020203" pitchFamily="34" charset="77"/>
                </a:rPr>
                <a:t>ART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44E05A6-6760-BB48-8A70-93E1C03F2A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514231" y="1416906"/>
            <a:ext cx="10883900" cy="9861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788791-16DC-FF42-A9D0-812167E9F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31" y="2536239"/>
            <a:ext cx="10883900" cy="126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5442-7D6B-E943-960D-1514F19F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The basic idea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to start from…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33FB3-0233-2744-8866-D10EC7FA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9FF8-45DA-A547-81ED-9C92AFE4059C}" type="datetime5">
              <a:rPr lang="en-US" smtClean="0"/>
              <a:t>13-Jan-22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F12E8F-C71F-FD43-BA6F-18C45148F75B}"/>
              </a:ext>
            </a:extLst>
          </p:cNvPr>
          <p:cNvGrpSpPr/>
          <p:nvPr/>
        </p:nvGrpSpPr>
        <p:grpSpPr>
          <a:xfrm>
            <a:off x="-1" y="-180939"/>
            <a:ext cx="3546218" cy="2043330"/>
            <a:chOff x="-1" y="-180939"/>
            <a:chExt cx="3546218" cy="2043330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AE106C4C-D10E-E149-B7DE-5109F187A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74730">
              <a:off x="977164" y="-110862"/>
              <a:ext cx="1536407" cy="1118419"/>
            </a:xfrm>
            <a:prstGeom prst="rect">
              <a:avLst/>
            </a:prstGeom>
            <a:effectLst/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96447178-BBA0-F143-908E-12E149DC7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250125">
              <a:off x="1405123" y="303793"/>
              <a:ext cx="2141094" cy="1558598"/>
            </a:xfrm>
            <a:prstGeom prst="rect">
              <a:avLst/>
            </a:prstGeom>
            <a:effectLst/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36124A8D-54D0-294C-9D8C-384BFDEF3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385542">
              <a:off x="546996" y="1025912"/>
              <a:ext cx="853920" cy="621607"/>
            </a:xfrm>
            <a:prstGeom prst="rect">
              <a:avLst/>
            </a:prstGeom>
            <a:effectLst/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3573B73B-C582-C54E-BFFD-D4B8E3CBA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880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80939"/>
              <a:ext cx="1153565" cy="784987"/>
            </a:xfrm>
            <a:prstGeom prst="rect">
              <a:avLst/>
            </a:prstGeom>
            <a:effectLst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95EBE7-9B44-2142-9512-7642D42636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0" b="100000" l="0" r="100000">
                        <a14:foregroundMark x1="77236" y1="32582" x2="77236" y2="32582"/>
                        <a14:foregroundMark x1="56301" y1="20537" x2="56301" y2="20537"/>
                        <a14:foregroundMark x1="81301" y1="58146" x2="81301" y2="58146"/>
                        <a14:foregroundMark x1="62195" y1="67158" x2="62195" y2="67158"/>
                        <a14:foregroundMark x1="54065" y1="62912" x2="54065" y2="62912"/>
                        <a14:foregroundMark x1="71341" y1="94454" x2="71341" y2="94454"/>
                        <a14:foregroundMark x1="53354" y1="88128" x2="53354" y2="88128"/>
                        <a14:foregroundMark x1="69512" y1="86049" x2="69512" y2="86049"/>
                        <a14:foregroundMark x1="75000" y1="87868" x2="75000" y2="87868"/>
                        <a14:foregroundMark x1="77642" y1="92114" x2="77642" y2="92114"/>
                        <a14:foregroundMark x1="26626" y1="97140" x2="26626" y2="97140"/>
                        <a14:foregroundMark x1="20020" y1="97140" x2="20020" y2="97140"/>
                        <a14:foregroundMark x1="28455" y1="95407" x2="28455" y2="95407"/>
                        <a14:foregroundMark x1="22561" y1="94454" x2="22561" y2="94454"/>
                        <a14:foregroundMark x1="52642" y1="71317" x2="61484" y2="62045"/>
                        <a14:foregroundMark x1="76118" y1="59965" x2="87907" y2="55979"/>
                        <a14:foregroundMark x1="71037" y1="38562" x2="71341" y2="25390"/>
                        <a14:foregroundMark x1="55183" y1="18458" x2="59959" y2="25650"/>
                        <a14:foregroundMark x1="62907" y1="9185" x2="72866" y2="8579"/>
                        <a14:foregroundMark x1="72053" y1="27470" x2="83435" y2="37088"/>
                        <a14:foregroundMark x1="64024" y1="35269" x2="71037" y2="40728"/>
                        <a14:foregroundMark x1="63618" y1="46447" x2="67683" y2="43414"/>
                        <a14:foregroundMark x1="78659" y1="54246" x2="90854" y2="55979"/>
                        <a14:foregroundMark x1="84959" y1="50000" x2="91565" y2="55113"/>
                        <a14:foregroundMark x1="59248" y1="9792" x2="57012" y2="6153"/>
                        <a14:foregroundMark x1="51931" y1="60225" x2="66972" y2="59619"/>
                        <a14:foregroundMark x1="61484" y1="89341" x2="73171" y2="90295"/>
                        <a14:foregroundMark x1="55996" y1="97747" x2="55589" y2="90295"/>
                        <a14:foregroundMark x1="23679" y1="94801" x2="32825" y2="99913"/>
                        <a14:foregroundMark x1="60772" y1="91854" x2="72154" y2="97920"/>
                        <a14:foregroundMark x1="73984" y1="97920" x2="70732" y2="94281"/>
                        <a14:foregroundMark x1="52337" y1="23137" x2="53150" y2="19584"/>
                        <a14:backgroundMark x1="27642" y1="47314" x2="27642" y2="47314"/>
                        <a14:backgroundMark x1="39837" y1="43674" x2="39837" y2="43674"/>
                        <a14:backgroundMark x1="30996" y1="70104" x2="30996" y2="70104"/>
                        <a14:backgroundMark x1="15955" y1="74350" x2="15955" y2="74350"/>
                        <a14:backgroundMark x1="20325" y1="30763" x2="20325" y2="30763"/>
                        <a14:backgroundMark x1="15955" y1="38302" x2="15955" y2="38302"/>
                        <a14:backgroundMark x1="36484" y1="36482" x2="36484" y2="36482"/>
                        <a14:backgroundMark x1="17378" y1="12478" x2="16260" y2="67158"/>
                        <a14:backgroundMark x1="51626" y1="23397" x2="51626" y2="23397"/>
                        <a14:backgroundMark x1="52033" y1="23397" x2="52033" y2="23397"/>
                        <a14:backgroundMark x1="51728" y1="23137" x2="51728" y2="23137"/>
                        <a14:backgroundMark x1="51931" y1="23137" x2="51931" y2="2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14"/>
          <a:stretch/>
        </p:blipFill>
        <p:spPr>
          <a:xfrm>
            <a:off x="6206727" y="-124827"/>
            <a:ext cx="5832401" cy="69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39742"/>
      </p:ext>
    </p:extLst>
  </p:cSld>
  <p:clrMapOvr>
    <a:masterClrMapping/>
  </p:clrMapOvr>
  <p:transition spd="slow" advTm="4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7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HIV persistence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A52419-7096-D84B-8743-529D0504650A}"/>
              </a:ext>
            </a:extLst>
          </p:cNvPr>
          <p:cNvGrpSpPr/>
          <p:nvPr/>
        </p:nvGrpSpPr>
        <p:grpSpPr>
          <a:xfrm>
            <a:off x="2150598" y="3485053"/>
            <a:ext cx="5767754" cy="1248429"/>
            <a:chOff x="3528014" y="3692848"/>
            <a:chExt cx="4056428" cy="911225"/>
          </a:xfrm>
        </p:grpSpPr>
        <p:sp>
          <p:nvSpPr>
            <p:cNvPr id="7" name="Oval 107">
              <a:extLst>
                <a:ext uri="{FF2B5EF4-FFF2-40B4-BE49-F238E27FC236}">
                  <a16:creationId xmlns:a16="http://schemas.microsoft.com/office/drawing/2014/main" id="{3E0D73F2-16BF-FD4E-9A4B-1990E262F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3149" y="4138936"/>
              <a:ext cx="457200" cy="465137"/>
            </a:xfrm>
            <a:prstGeom prst="ellipse">
              <a:avLst/>
            </a:prstGeom>
            <a:solidFill>
              <a:srgbClr val="9CDD9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108">
              <a:extLst>
                <a:ext uri="{FF2B5EF4-FFF2-40B4-BE49-F238E27FC236}">
                  <a16:creationId xmlns:a16="http://schemas.microsoft.com/office/drawing/2014/main" id="{E544FAC7-EBE1-E645-A633-AD51EC6CB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7599" y="4205611"/>
              <a:ext cx="361950" cy="374650"/>
            </a:xfrm>
            <a:prstGeom prst="ellipse">
              <a:avLst/>
            </a:prstGeom>
            <a:gradFill rotWithShape="0">
              <a:gsLst>
                <a:gs pos="0">
                  <a:srgbClr val="9CDD98"/>
                </a:gs>
                <a:gs pos="100000">
                  <a:srgbClr val="66916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09">
              <a:extLst>
                <a:ext uri="{FF2B5EF4-FFF2-40B4-BE49-F238E27FC236}">
                  <a16:creationId xmlns:a16="http://schemas.microsoft.com/office/drawing/2014/main" id="{4B73F5A1-434C-5E40-89FA-FE92D94F6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014" y="4138936"/>
              <a:ext cx="1710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E3160F"/>
                  </a:solidFill>
                  <a:latin typeface="Gill Sans MT" panose="020B0502020104020203" pitchFamily="34" charset="77"/>
                </a:rPr>
                <a:t>HIV production</a:t>
              </a:r>
            </a:p>
          </p:txBody>
        </p:sp>
        <p:sp>
          <p:nvSpPr>
            <p:cNvPr id="10" name="AutoShape 110">
              <a:extLst>
                <a:ext uri="{FF2B5EF4-FFF2-40B4-BE49-F238E27FC236}">
                  <a16:creationId xmlns:a16="http://schemas.microsoft.com/office/drawing/2014/main" id="{E4FDE433-B9D0-9E41-88E4-E6A0AC583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024" y="3834136"/>
              <a:ext cx="152400" cy="152400"/>
            </a:xfrm>
            <a:prstGeom prst="sun">
              <a:avLst>
                <a:gd name="adj" fmla="val 25000"/>
              </a:avLst>
            </a:prstGeom>
            <a:solidFill>
              <a:srgbClr val="E31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AutoShape 111">
              <a:extLst>
                <a:ext uri="{FF2B5EF4-FFF2-40B4-BE49-F238E27FC236}">
                  <a16:creationId xmlns:a16="http://schemas.microsoft.com/office/drawing/2014/main" id="{BB6DBEFF-9E9F-B443-BAC4-6F1B60ABE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5624" y="3834136"/>
              <a:ext cx="152400" cy="152400"/>
            </a:xfrm>
            <a:prstGeom prst="sun">
              <a:avLst>
                <a:gd name="adj" fmla="val 25000"/>
              </a:avLst>
            </a:prstGeom>
            <a:solidFill>
              <a:srgbClr val="E31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112">
              <a:extLst>
                <a:ext uri="{FF2B5EF4-FFF2-40B4-BE49-F238E27FC236}">
                  <a16:creationId xmlns:a16="http://schemas.microsoft.com/office/drawing/2014/main" id="{BD820EC4-87F8-1945-8E6F-BE82E9A84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824" y="3954786"/>
              <a:ext cx="152400" cy="152400"/>
            </a:xfrm>
            <a:prstGeom prst="sun">
              <a:avLst>
                <a:gd name="adj" fmla="val 25000"/>
              </a:avLst>
            </a:prstGeom>
            <a:solidFill>
              <a:srgbClr val="E31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rc 113">
              <a:extLst>
                <a:ext uri="{FF2B5EF4-FFF2-40B4-BE49-F238E27FC236}">
                  <a16:creationId xmlns:a16="http://schemas.microsoft.com/office/drawing/2014/main" id="{B72E70A8-C259-F54E-95CD-5F55A7AE8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749" y="3919861"/>
              <a:ext cx="346075" cy="363537"/>
            </a:xfrm>
            <a:custGeom>
              <a:avLst/>
              <a:gdLst>
                <a:gd name="T0" fmla="*/ 507134 w 18909"/>
                <a:gd name="T1" fmla="*/ 0 h 21546"/>
                <a:gd name="T2" fmla="*/ 6333910 w 18909"/>
                <a:gd name="T3" fmla="*/ 3161722 h 21546"/>
                <a:gd name="T4" fmla="*/ 0 w 18909"/>
                <a:gd name="T5" fmla="*/ 6133831 h 21546"/>
                <a:gd name="T6" fmla="*/ 0 60000 65536"/>
                <a:gd name="T7" fmla="*/ 0 60000 65536"/>
                <a:gd name="T8" fmla="*/ 0 60000 65536"/>
                <a:gd name="T9" fmla="*/ 0 w 18909"/>
                <a:gd name="T10" fmla="*/ 0 h 21546"/>
                <a:gd name="T11" fmla="*/ 18909 w 18909"/>
                <a:gd name="T12" fmla="*/ 21546 h 215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09" h="21546" fill="none" extrusionOk="0">
                  <a:moveTo>
                    <a:pt x="1514" y="-1"/>
                  </a:moveTo>
                  <a:cubicBezTo>
                    <a:pt x="8820" y="512"/>
                    <a:pt x="15369" y="4693"/>
                    <a:pt x="18909" y="11105"/>
                  </a:cubicBezTo>
                </a:path>
                <a:path w="18909" h="21546" stroke="0" extrusionOk="0">
                  <a:moveTo>
                    <a:pt x="1514" y="-1"/>
                  </a:moveTo>
                  <a:cubicBezTo>
                    <a:pt x="8820" y="512"/>
                    <a:pt x="15369" y="4693"/>
                    <a:pt x="18909" y="11105"/>
                  </a:cubicBezTo>
                  <a:lnTo>
                    <a:pt x="0" y="21546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rc 114">
              <a:extLst>
                <a:ext uri="{FF2B5EF4-FFF2-40B4-BE49-F238E27FC236}">
                  <a16:creationId xmlns:a16="http://schemas.microsoft.com/office/drawing/2014/main" id="{E4CAAA62-A173-8D4A-84FE-EA63AD241DA8}"/>
                </a:ext>
              </a:extLst>
            </p:cNvPr>
            <p:cNvSpPr>
              <a:spLocks/>
            </p:cNvSpPr>
            <p:nvPr/>
          </p:nvSpPr>
          <p:spPr bwMode="auto">
            <a:xfrm rot="-3992421">
              <a:off x="5765730" y="3855567"/>
              <a:ext cx="336550" cy="376238"/>
            </a:xfrm>
            <a:custGeom>
              <a:avLst/>
              <a:gdLst>
                <a:gd name="T0" fmla="*/ 0 w 20791"/>
                <a:gd name="T1" fmla="*/ 0 h 21600"/>
                <a:gd name="T2" fmla="*/ 5447833 w 20791"/>
                <a:gd name="T3" fmla="*/ 4777038 h 21600"/>
                <a:gd name="T4" fmla="*/ 0 w 20791"/>
                <a:gd name="T5" fmla="*/ 6553456 h 21600"/>
                <a:gd name="T6" fmla="*/ 0 60000 65536"/>
                <a:gd name="T7" fmla="*/ 0 60000 65536"/>
                <a:gd name="T8" fmla="*/ 0 60000 65536"/>
                <a:gd name="T9" fmla="*/ 0 w 20791"/>
                <a:gd name="T10" fmla="*/ 0 h 21600"/>
                <a:gd name="T11" fmla="*/ 20791 w 2079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91" h="21600" fill="none" extrusionOk="0">
                  <a:moveTo>
                    <a:pt x="0" y="-1"/>
                  </a:moveTo>
                  <a:cubicBezTo>
                    <a:pt x="9674" y="-1"/>
                    <a:pt x="18168" y="6432"/>
                    <a:pt x="20791" y="15744"/>
                  </a:cubicBezTo>
                </a:path>
                <a:path w="20791" h="21600" stroke="0" extrusionOk="0">
                  <a:moveTo>
                    <a:pt x="0" y="-1"/>
                  </a:moveTo>
                  <a:cubicBezTo>
                    <a:pt x="9674" y="-1"/>
                    <a:pt x="18168" y="6432"/>
                    <a:pt x="20791" y="1574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Group 140">
              <a:extLst>
                <a:ext uri="{FF2B5EF4-FFF2-40B4-BE49-F238E27FC236}">
                  <a16:creationId xmlns:a16="http://schemas.microsoft.com/office/drawing/2014/main" id="{C29F4F34-DB81-A541-9423-D2D09D51BA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1549" y="4138936"/>
              <a:ext cx="457200" cy="465137"/>
              <a:chOff x="888" y="2934"/>
              <a:chExt cx="380" cy="378"/>
            </a:xfrm>
          </p:grpSpPr>
          <p:grpSp>
            <p:nvGrpSpPr>
              <p:cNvPr id="16" name="Group 141">
                <a:extLst>
                  <a:ext uri="{FF2B5EF4-FFF2-40B4-BE49-F238E27FC236}">
                    <a16:creationId xmlns:a16="http://schemas.microsoft.com/office/drawing/2014/main" id="{5273FAA6-B48B-8F4C-872D-85E58D03E9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8" y="2934"/>
                <a:ext cx="380" cy="378"/>
                <a:chOff x="888" y="3104"/>
                <a:chExt cx="380" cy="378"/>
              </a:xfrm>
            </p:grpSpPr>
            <p:sp>
              <p:nvSpPr>
                <p:cNvPr id="25" name="Oval 142">
                  <a:extLst>
                    <a:ext uri="{FF2B5EF4-FFF2-40B4-BE49-F238E27FC236}">
                      <a16:creationId xmlns:a16="http://schemas.microsoft.com/office/drawing/2014/main" id="{22833D48-E200-AE46-B6D2-1734D82232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8" y="3104"/>
                  <a:ext cx="380" cy="378"/>
                </a:xfrm>
                <a:prstGeom prst="ellipse">
                  <a:avLst/>
                </a:prstGeom>
                <a:solidFill>
                  <a:srgbClr val="5373A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Oval 143">
                  <a:extLst>
                    <a:ext uri="{FF2B5EF4-FFF2-40B4-BE49-F238E27FC236}">
                      <a16:creationId xmlns:a16="http://schemas.microsoft.com/office/drawing/2014/main" id="{49215F69-D90B-F047-B58E-C21114BAD8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5" y="3158"/>
                  <a:ext cx="301" cy="30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373AE"/>
                    </a:gs>
                    <a:gs pos="100000">
                      <a:srgbClr val="26355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44">
                <a:extLst>
                  <a:ext uri="{FF2B5EF4-FFF2-40B4-BE49-F238E27FC236}">
                    <a16:creationId xmlns:a16="http://schemas.microsoft.com/office/drawing/2014/main" id="{5B2C7CEA-9111-D646-8110-0BCD70DAEE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55" y="3113"/>
                <a:ext cx="253" cy="47"/>
                <a:chOff x="1275" y="3088"/>
                <a:chExt cx="405" cy="78"/>
              </a:xfrm>
            </p:grpSpPr>
            <p:sp>
              <p:nvSpPr>
                <p:cNvPr id="18" name="Rectangle 145">
                  <a:extLst>
                    <a:ext uri="{FF2B5EF4-FFF2-40B4-BE49-F238E27FC236}">
                      <a16:creationId xmlns:a16="http://schemas.microsoft.com/office/drawing/2014/main" id="{CCEEEA73-BE3B-9F48-AF37-802273CB72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30" y="3088"/>
                  <a:ext cx="94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690A07"/>
                    </a:gs>
                    <a:gs pos="50000">
                      <a:srgbClr val="E3160F"/>
                    </a:gs>
                    <a:gs pos="100000">
                      <a:srgbClr val="690A0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9" name="Group 146">
                  <a:extLst>
                    <a:ext uri="{FF2B5EF4-FFF2-40B4-BE49-F238E27FC236}">
                      <a16:creationId xmlns:a16="http://schemas.microsoft.com/office/drawing/2014/main" id="{A7A67E45-7A32-C34C-A3C5-346AEA691A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25" y="3098"/>
                  <a:ext cx="155" cy="59"/>
                  <a:chOff x="1488" y="3264"/>
                  <a:chExt cx="192" cy="96"/>
                </a:xfrm>
              </p:grpSpPr>
              <p:sp>
                <p:nvSpPr>
                  <p:cNvPr id="23" name="Freeform 147">
                    <a:extLst>
                      <a:ext uri="{FF2B5EF4-FFF2-40B4-BE49-F238E27FC236}">
                        <a16:creationId xmlns:a16="http://schemas.microsoft.com/office/drawing/2014/main" id="{60196E7B-C817-DB44-B6D0-E564D2E95E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8" y="3264"/>
                    <a:ext cx="192" cy="96"/>
                  </a:xfrm>
                  <a:custGeom>
                    <a:avLst/>
                    <a:gdLst>
                      <a:gd name="T0" fmla="*/ 0 w 192"/>
                      <a:gd name="T1" fmla="*/ 0 h 96"/>
                      <a:gd name="T2" fmla="*/ 48 w 192"/>
                      <a:gd name="T3" fmla="*/ 96 h 96"/>
                      <a:gd name="T4" fmla="*/ 96 w 192"/>
                      <a:gd name="T5" fmla="*/ 0 h 96"/>
                      <a:gd name="T6" fmla="*/ 144 w 192"/>
                      <a:gd name="T7" fmla="*/ 96 h 96"/>
                      <a:gd name="T8" fmla="*/ 192 w 192"/>
                      <a:gd name="T9" fmla="*/ 0 h 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96"/>
                      <a:gd name="T17" fmla="*/ 192 w 192"/>
                      <a:gd name="T18" fmla="*/ 96 h 9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96">
                        <a:moveTo>
                          <a:pt x="0" y="0"/>
                        </a:moveTo>
                        <a:cubicBezTo>
                          <a:pt x="16" y="48"/>
                          <a:pt x="32" y="96"/>
                          <a:pt x="48" y="96"/>
                        </a:cubicBezTo>
                        <a:cubicBezTo>
                          <a:pt x="64" y="96"/>
                          <a:pt x="80" y="0"/>
                          <a:pt x="96" y="0"/>
                        </a:cubicBezTo>
                        <a:cubicBezTo>
                          <a:pt x="112" y="0"/>
                          <a:pt x="128" y="96"/>
                          <a:pt x="144" y="96"/>
                        </a:cubicBezTo>
                        <a:cubicBezTo>
                          <a:pt x="160" y="96"/>
                          <a:pt x="184" y="16"/>
                          <a:pt x="19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" name="Freeform 148">
                    <a:extLst>
                      <a:ext uri="{FF2B5EF4-FFF2-40B4-BE49-F238E27FC236}">
                        <a16:creationId xmlns:a16="http://schemas.microsoft.com/office/drawing/2014/main" id="{DA11E5D6-EB25-B344-B1DE-7031C3C862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488" y="3264"/>
                    <a:ext cx="192" cy="96"/>
                  </a:xfrm>
                  <a:custGeom>
                    <a:avLst/>
                    <a:gdLst>
                      <a:gd name="T0" fmla="*/ 0 w 192"/>
                      <a:gd name="T1" fmla="*/ 0 h 96"/>
                      <a:gd name="T2" fmla="*/ 48 w 192"/>
                      <a:gd name="T3" fmla="*/ 96 h 96"/>
                      <a:gd name="T4" fmla="*/ 96 w 192"/>
                      <a:gd name="T5" fmla="*/ 0 h 96"/>
                      <a:gd name="T6" fmla="*/ 144 w 192"/>
                      <a:gd name="T7" fmla="*/ 96 h 96"/>
                      <a:gd name="T8" fmla="*/ 192 w 192"/>
                      <a:gd name="T9" fmla="*/ 0 h 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96"/>
                      <a:gd name="T17" fmla="*/ 192 w 192"/>
                      <a:gd name="T18" fmla="*/ 96 h 9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96">
                        <a:moveTo>
                          <a:pt x="0" y="0"/>
                        </a:moveTo>
                        <a:cubicBezTo>
                          <a:pt x="16" y="48"/>
                          <a:pt x="32" y="96"/>
                          <a:pt x="48" y="96"/>
                        </a:cubicBezTo>
                        <a:cubicBezTo>
                          <a:pt x="64" y="96"/>
                          <a:pt x="80" y="0"/>
                          <a:pt x="96" y="0"/>
                        </a:cubicBezTo>
                        <a:cubicBezTo>
                          <a:pt x="112" y="0"/>
                          <a:pt x="128" y="96"/>
                          <a:pt x="144" y="96"/>
                        </a:cubicBezTo>
                        <a:cubicBezTo>
                          <a:pt x="160" y="96"/>
                          <a:pt x="184" y="16"/>
                          <a:pt x="19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149">
                  <a:extLst>
                    <a:ext uri="{FF2B5EF4-FFF2-40B4-BE49-F238E27FC236}">
                      <a16:creationId xmlns:a16="http://schemas.microsoft.com/office/drawing/2014/main" id="{716D6512-AC46-FF44-AB27-33B4F556B0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75" y="3098"/>
                  <a:ext cx="155" cy="59"/>
                  <a:chOff x="1488" y="3264"/>
                  <a:chExt cx="192" cy="96"/>
                </a:xfrm>
              </p:grpSpPr>
              <p:sp>
                <p:nvSpPr>
                  <p:cNvPr id="21" name="Freeform 150">
                    <a:extLst>
                      <a:ext uri="{FF2B5EF4-FFF2-40B4-BE49-F238E27FC236}">
                        <a16:creationId xmlns:a16="http://schemas.microsoft.com/office/drawing/2014/main" id="{3E1D248E-E257-9840-AFB2-F466D1E305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8" y="3264"/>
                    <a:ext cx="192" cy="96"/>
                  </a:xfrm>
                  <a:custGeom>
                    <a:avLst/>
                    <a:gdLst>
                      <a:gd name="T0" fmla="*/ 0 w 192"/>
                      <a:gd name="T1" fmla="*/ 0 h 96"/>
                      <a:gd name="T2" fmla="*/ 48 w 192"/>
                      <a:gd name="T3" fmla="*/ 96 h 96"/>
                      <a:gd name="T4" fmla="*/ 96 w 192"/>
                      <a:gd name="T5" fmla="*/ 0 h 96"/>
                      <a:gd name="T6" fmla="*/ 144 w 192"/>
                      <a:gd name="T7" fmla="*/ 96 h 96"/>
                      <a:gd name="T8" fmla="*/ 192 w 192"/>
                      <a:gd name="T9" fmla="*/ 0 h 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96"/>
                      <a:gd name="T17" fmla="*/ 192 w 192"/>
                      <a:gd name="T18" fmla="*/ 96 h 9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96">
                        <a:moveTo>
                          <a:pt x="0" y="0"/>
                        </a:moveTo>
                        <a:cubicBezTo>
                          <a:pt x="16" y="48"/>
                          <a:pt x="32" y="96"/>
                          <a:pt x="48" y="96"/>
                        </a:cubicBezTo>
                        <a:cubicBezTo>
                          <a:pt x="64" y="96"/>
                          <a:pt x="80" y="0"/>
                          <a:pt x="96" y="0"/>
                        </a:cubicBezTo>
                        <a:cubicBezTo>
                          <a:pt x="112" y="0"/>
                          <a:pt x="128" y="96"/>
                          <a:pt x="144" y="96"/>
                        </a:cubicBezTo>
                        <a:cubicBezTo>
                          <a:pt x="160" y="96"/>
                          <a:pt x="184" y="16"/>
                          <a:pt x="19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" name="Freeform 151">
                    <a:extLst>
                      <a:ext uri="{FF2B5EF4-FFF2-40B4-BE49-F238E27FC236}">
                        <a16:creationId xmlns:a16="http://schemas.microsoft.com/office/drawing/2014/main" id="{46351D44-E6DB-684A-B72B-DFB8FC6A49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488" y="3264"/>
                    <a:ext cx="192" cy="96"/>
                  </a:xfrm>
                  <a:custGeom>
                    <a:avLst/>
                    <a:gdLst>
                      <a:gd name="T0" fmla="*/ 0 w 192"/>
                      <a:gd name="T1" fmla="*/ 0 h 96"/>
                      <a:gd name="T2" fmla="*/ 48 w 192"/>
                      <a:gd name="T3" fmla="*/ 96 h 96"/>
                      <a:gd name="T4" fmla="*/ 96 w 192"/>
                      <a:gd name="T5" fmla="*/ 0 h 96"/>
                      <a:gd name="T6" fmla="*/ 144 w 192"/>
                      <a:gd name="T7" fmla="*/ 96 h 96"/>
                      <a:gd name="T8" fmla="*/ 192 w 192"/>
                      <a:gd name="T9" fmla="*/ 0 h 9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96"/>
                      <a:gd name="T17" fmla="*/ 192 w 192"/>
                      <a:gd name="T18" fmla="*/ 96 h 9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96">
                        <a:moveTo>
                          <a:pt x="0" y="0"/>
                        </a:moveTo>
                        <a:cubicBezTo>
                          <a:pt x="16" y="48"/>
                          <a:pt x="32" y="96"/>
                          <a:pt x="48" y="96"/>
                        </a:cubicBezTo>
                        <a:cubicBezTo>
                          <a:pt x="64" y="96"/>
                          <a:pt x="80" y="0"/>
                          <a:pt x="96" y="0"/>
                        </a:cubicBezTo>
                        <a:cubicBezTo>
                          <a:pt x="112" y="0"/>
                          <a:pt x="128" y="96"/>
                          <a:pt x="144" y="96"/>
                        </a:cubicBezTo>
                        <a:cubicBezTo>
                          <a:pt x="160" y="96"/>
                          <a:pt x="184" y="16"/>
                          <a:pt x="19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7" name="Multiply 26">
              <a:extLst>
                <a:ext uri="{FF2B5EF4-FFF2-40B4-BE49-F238E27FC236}">
                  <a16:creationId xmlns:a16="http://schemas.microsoft.com/office/drawing/2014/main" id="{2764B130-EF61-1946-83A2-B99AC9B62D5B}"/>
                </a:ext>
              </a:extLst>
            </p:cNvPr>
            <p:cNvSpPr/>
            <p:nvPr/>
          </p:nvSpPr>
          <p:spPr bwMode="auto">
            <a:xfrm>
              <a:off x="6438036" y="3692848"/>
              <a:ext cx="554038" cy="627063"/>
            </a:xfrm>
            <a:prstGeom prst="mathMultiply">
              <a:avLst>
                <a:gd name="adj1" fmla="val 12626"/>
              </a:avLst>
            </a:prstGeom>
            <a:solidFill>
              <a:srgbClr val="FF19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Text Box 109">
              <a:extLst>
                <a:ext uri="{FF2B5EF4-FFF2-40B4-BE49-F238E27FC236}">
                  <a16:creationId xmlns:a16="http://schemas.microsoft.com/office/drawing/2014/main" id="{17717820-EF9D-5F45-9993-F2011D75B7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7676" y="3710493"/>
              <a:ext cx="5967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19F3"/>
                  </a:solidFill>
                  <a:latin typeface="Gill Sans MT" panose="020B0502020104020203" pitchFamily="34" charset="77"/>
                </a:rPr>
                <a:t>ART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44E05A6-6760-BB48-8A70-93E1C03F2A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514231" y="1416906"/>
            <a:ext cx="10883900" cy="9861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788791-16DC-FF42-A9D0-812167E9F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31" y="2536239"/>
            <a:ext cx="10883900" cy="12632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FE2314B-9E27-6247-B339-1F6C69938A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082" y="4823249"/>
            <a:ext cx="10883900" cy="17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8BFF0FF6-8AC7-2B47-AE02-3172ADF39722}"/>
              </a:ext>
            </a:extLst>
          </p:cNvPr>
          <p:cNvSpPr txBox="1">
            <a:spLocks/>
          </p:cNvSpPr>
          <p:nvPr/>
        </p:nvSpPr>
        <p:spPr>
          <a:xfrm>
            <a:off x="623417" y="186238"/>
            <a:ext cx="10722429" cy="8572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23E57"/>
                </a:solidFill>
                <a:latin typeface="+mj-lt"/>
                <a:ea typeface="ＭＳ Ｐゴシック" charset="0"/>
                <a:cs typeface="SapientSans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schemeClr val="tx1"/>
                </a:solidFill>
                <a:latin typeface="Gill Sans MT" panose="020B0502020104020203" pitchFamily="34" charset="77"/>
                <a:cs typeface="Calibri" panose="020F0502020204030204" pitchFamily="34" charset="0"/>
              </a:rPr>
              <a:t>ART doesn’t cure HIV infection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E20793-2264-FA41-B53F-6B44B8B3B867}"/>
              </a:ext>
            </a:extLst>
          </p:cNvPr>
          <p:cNvGrpSpPr/>
          <p:nvPr/>
        </p:nvGrpSpPr>
        <p:grpSpPr>
          <a:xfrm>
            <a:off x="2541797" y="1272123"/>
            <a:ext cx="6923348" cy="4181225"/>
            <a:chOff x="2415131" y="1417667"/>
            <a:chExt cx="6316994" cy="3845039"/>
          </a:xfrm>
        </p:grpSpPr>
        <p:sp>
          <p:nvSpPr>
            <p:cNvPr id="35" name="TextBox 22">
              <a:extLst>
                <a:ext uri="{FF2B5EF4-FFF2-40B4-BE49-F238E27FC236}">
                  <a16:creationId xmlns:a16="http://schemas.microsoft.com/office/drawing/2014/main" id="{4569C01A-26AE-0D47-B697-3AC57E463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9416" y="4986400"/>
              <a:ext cx="1701678" cy="276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0291" tIns="30137" rIns="60291" bIns="30137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400" b="1" kern="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Years on </a:t>
              </a:r>
              <a:r>
                <a:rPr lang="en-US" altLang="en-US" sz="1400" b="1" kern="0" dirty="0" err="1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cART</a:t>
              </a:r>
              <a:endParaRPr lang="en-US" altLang="en-US" sz="1400" b="1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59CEA7D1-6BC4-6A46-9C4E-F587C03C05A4}"/>
                </a:ext>
              </a:extLst>
            </p:cNvPr>
            <p:cNvSpPr/>
            <p:nvPr/>
          </p:nvSpPr>
          <p:spPr bwMode="auto">
            <a:xfrm>
              <a:off x="3433668" y="1738704"/>
              <a:ext cx="118111" cy="185625"/>
            </a:xfrm>
            <a:prstGeom prst="downArrow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7" name="TextBox 88">
              <a:extLst>
                <a:ext uri="{FF2B5EF4-FFF2-40B4-BE49-F238E27FC236}">
                  <a16:creationId xmlns:a16="http://schemas.microsoft.com/office/drawing/2014/main" id="{F0DE3CC6-B0D9-3E4A-8F3E-D4E2B665F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6690" y="1417667"/>
              <a:ext cx="1345827" cy="22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0291" tIns="30137" rIns="60291" bIns="30137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400" b="1" kern="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Initiate ART</a:t>
              </a:r>
            </a:p>
          </p:txBody>
        </p:sp>
        <p:sp>
          <p:nvSpPr>
            <p:cNvPr id="38" name="Oval 320">
              <a:extLst>
                <a:ext uri="{FF2B5EF4-FFF2-40B4-BE49-F238E27FC236}">
                  <a16:creationId xmlns:a16="http://schemas.microsoft.com/office/drawing/2014/main" id="{1407906E-3983-F143-B940-6DA8DE9F4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504" y="2771633"/>
              <a:ext cx="51301" cy="5376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algn="ctr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lIns="60291" tIns="30137" rIns="60291" bIns="30137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2847555-6146-FD42-AD78-91B86E80CD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1895" y="3544989"/>
              <a:ext cx="4929575" cy="44768"/>
            </a:xfrm>
            <a:prstGeom prst="line">
              <a:avLst/>
            </a:prstGeom>
            <a:ln w="19050" cap="flat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83CE77-7822-A74D-933C-10AB249AE8F9}"/>
                </a:ext>
              </a:extLst>
            </p:cNvPr>
            <p:cNvSpPr/>
            <p:nvPr/>
          </p:nvSpPr>
          <p:spPr bwMode="auto">
            <a:xfrm>
              <a:off x="3463383" y="1992141"/>
              <a:ext cx="51300" cy="55048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99B8B4A-04A6-2448-A60C-F6D16D3192CD}"/>
                </a:ext>
              </a:extLst>
            </p:cNvPr>
            <p:cNvSpPr/>
            <p:nvPr/>
          </p:nvSpPr>
          <p:spPr bwMode="auto">
            <a:xfrm>
              <a:off x="3074453" y="2097114"/>
              <a:ext cx="51300" cy="55048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83F0B36-7DF8-194D-8673-0A69932AAD05}"/>
                </a:ext>
              </a:extLst>
            </p:cNvPr>
            <p:cNvSpPr/>
            <p:nvPr/>
          </p:nvSpPr>
          <p:spPr bwMode="auto">
            <a:xfrm>
              <a:off x="3160352" y="2021582"/>
              <a:ext cx="51300" cy="537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E6D0892-49A4-5E49-9F3B-BA91D62AB02D}"/>
                </a:ext>
              </a:extLst>
            </p:cNvPr>
            <p:cNvSpPr/>
            <p:nvPr/>
          </p:nvSpPr>
          <p:spPr bwMode="auto">
            <a:xfrm>
              <a:off x="3264240" y="1999819"/>
              <a:ext cx="51301" cy="537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777E093-5103-1947-98ED-5807E2C407D3}"/>
                </a:ext>
              </a:extLst>
            </p:cNvPr>
            <p:cNvSpPr/>
            <p:nvPr/>
          </p:nvSpPr>
          <p:spPr bwMode="auto">
            <a:xfrm>
              <a:off x="3354869" y="2097114"/>
              <a:ext cx="50108" cy="55048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FE5769F-B5BE-204B-B6B6-DE576F27B274}"/>
                </a:ext>
              </a:extLst>
            </p:cNvPr>
            <p:cNvSpPr/>
            <p:nvPr/>
          </p:nvSpPr>
          <p:spPr bwMode="auto">
            <a:xfrm>
              <a:off x="3464659" y="2248173"/>
              <a:ext cx="51301" cy="537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E0CE1E3-D1EE-384A-9B04-1F1B4787F2F7}"/>
                </a:ext>
              </a:extLst>
            </p:cNvPr>
            <p:cNvSpPr/>
            <p:nvPr/>
          </p:nvSpPr>
          <p:spPr bwMode="auto">
            <a:xfrm>
              <a:off x="3463383" y="2483724"/>
              <a:ext cx="51300" cy="55048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ACE5FA8-9A31-2C49-99D8-2178594D65C6}"/>
                </a:ext>
              </a:extLst>
            </p:cNvPr>
            <p:cNvSpPr/>
            <p:nvPr/>
          </p:nvSpPr>
          <p:spPr bwMode="auto">
            <a:xfrm>
              <a:off x="3464659" y="2927942"/>
              <a:ext cx="51301" cy="537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F13A5D0-A57E-4F4A-A1EF-3CA8E11ABA7A}"/>
                </a:ext>
              </a:extLst>
            </p:cNvPr>
            <p:cNvSpPr/>
            <p:nvPr/>
          </p:nvSpPr>
          <p:spPr bwMode="auto">
            <a:xfrm>
              <a:off x="3463383" y="2707753"/>
              <a:ext cx="51300" cy="537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3B3047D-E971-0B4A-B32F-DC67BE8D3E87}"/>
                </a:ext>
              </a:extLst>
            </p:cNvPr>
            <p:cNvCxnSpPr>
              <a:stCxn id="41" idx="7"/>
              <a:endCxn id="42" idx="3"/>
            </p:cNvCxnSpPr>
            <p:nvPr/>
          </p:nvCxnSpPr>
          <p:spPr bwMode="auto">
            <a:xfrm rot="5400000" flipH="1" flipV="1">
              <a:off x="3123973" y="2061240"/>
              <a:ext cx="37125" cy="50108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795C7C-FB62-2147-8273-E61AB4F7565F}"/>
                </a:ext>
              </a:extLst>
            </p:cNvPr>
            <p:cNvCxnSpPr>
              <a:stCxn id="42" idx="6"/>
              <a:endCxn id="43" idx="2"/>
            </p:cNvCxnSpPr>
            <p:nvPr/>
          </p:nvCxnSpPr>
          <p:spPr bwMode="auto">
            <a:xfrm flipV="1">
              <a:off x="3211652" y="2027851"/>
              <a:ext cx="52494" cy="21763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6B9EDC-CBA9-284F-9DC5-8E0DDEDDA454}"/>
                </a:ext>
              </a:extLst>
            </p:cNvPr>
            <p:cNvCxnSpPr>
              <a:stCxn id="43" idx="5"/>
              <a:endCxn id="44" idx="1"/>
            </p:cNvCxnSpPr>
            <p:nvPr/>
          </p:nvCxnSpPr>
          <p:spPr bwMode="auto">
            <a:xfrm rot="16200000" flipH="1">
              <a:off x="3305717" y="2048511"/>
              <a:ext cx="58888" cy="53686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109DC36-8446-8042-B2F2-707B6D7DD4B4}"/>
                </a:ext>
              </a:extLst>
            </p:cNvPr>
            <p:cNvCxnSpPr>
              <a:stCxn id="44" idx="7"/>
              <a:endCxn id="40" idx="3"/>
            </p:cNvCxnSpPr>
            <p:nvPr/>
          </p:nvCxnSpPr>
          <p:spPr bwMode="auto">
            <a:xfrm rot="5400000" flipH="1" flipV="1">
              <a:off x="3400927" y="2035123"/>
              <a:ext cx="66569" cy="72776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7B56BA-CFE7-E54C-BDD8-FCDAE50239B0}"/>
                </a:ext>
              </a:extLst>
            </p:cNvPr>
            <p:cNvCxnSpPr>
              <a:stCxn id="40" idx="4"/>
              <a:endCxn id="45" idx="0"/>
            </p:cNvCxnSpPr>
            <p:nvPr/>
          </p:nvCxnSpPr>
          <p:spPr bwMode="auto">
            <a:xfrm rot="16200000" flipH="1">
              <a:off x="3388550" y="2147084"/>
              <a:ext cx="200987" cy="1194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CFE787E-3363-7E49-B7CD-9614074B2B41}"/>
                </a:ext>
              </a:extLst>
            </p:cNvPr>
            <p:cNvCxnSpPr>
              <a:stCxn id="45" idx="4"/>
              <a:endCxn id="46" idx="0"/>
            </p:cNvCxnSpPr>
            <p:nvPr/>
          </p:nvCxnSpPr>
          <p:spPr bwMode="auto">
            <a:xfrm rot="5400000">
              <a:off x="3398224" y="2392238"/>
              <a:ext cx="181783" cy="1194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FC3C580-FD56-7F42-9D88-F6C53E59FB67}"/>
                </a:ext>
              </a:extLst>
            </p:cNvPr>
            <p:cNvCxnSpPr>
              <a:stCxn id="46" idx="4"/>
              <a:endCxn id="48" idx="0"/>
            </p:cNvCxnSpPr>
            <p:nvPr/>
          </p:nvCxnSpPr>
          <p:spPr bwMode="auto">
            <a:xfrm rot="5400000">
              <a:off x="3404552" y="2622668"/>
              <a:ext cx="168982" cy="1194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5C725E6-B8B6-8349-823C-F06CB41B0742}"/>
                </a:ext>
              </a:extLst>
            </p:cNvPr>
            <p:cNvCxnSpPr>
              <a:stCxn id="48" idx="4"/>
              <a:endCxn id="47" idx="0"/>
            </p:cNvCxnSpPr>
            <p:nvPr/>
          </p:nvCxnSpPr>
          <p:spPr bwMode="auto">
            <a:xfrm rot="16200000" flipH="1">
              <a:off x="3405821" y="2844137"/>
              <a:ext cx="166422" cy="1194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F375DE0-93FA-2047-9491-27630FFF52C3}"/>
                </a:ext>
              </a:extLst>
            </p:cNvPr>
            <p:cNvSpPr/>
            <p:nvPr/>
          </p:nvSpPr>
          <p:spPr bwMode="auto">
            <a:xfrm>
              <a:off x="3492021" y="3118687"/>
              <a:ext cx="51300" cy="537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378BA80-92F3-4C43-A86C-3D55B34E3337}"/>
                </a:ext>
              </a:extLst>
            </p:cNvPr>
            <p:cNvSpPr/>
            <p:nvPr/>
          </p:nvSpPr>
          <p:spPr bwMode="auto">
            <a:xfrm>
              <a:off x="3551669" y="3326073"/>
              <a:ext cx="51300" cy="53766"/>
            </a:xfrm>
            <a:prstGeom prst="ellipse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60E3FF8-8011-824C-9D12-A950BC487AB6}"/>
                </a:ext>
              </a:extLst>
            </p:cNvPr>
            <p:cNvSpPr/>
            <p:nvPr/>
          </p:nvSpPr>
          <p:spPr bwMode="auto">
            <a:xfrm>
              <a:off x="3644725" y="3523221"/>
              <a:ext cx="51300" cy="55048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B8E0E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9150843-0465-A748-A06E-81827E2F58FA}"/>
                </a:ext>
              </a:extLst>
            </p:cNvPr>
            <p:cNvCxnSpPr>
              <a:stCxn id="47" idx="4"/>
              <a:endCxn id="57" idx="1"/>
            </p:cNvCxnSpPr>
            <p:nvPr/>
          </p:nvCxnSpPr>
          <p:spPr bwMode="auto">
            <a:xfrm rot="16200000" flipH="1">
              <a:off x="3422762" y="3048707"/>
              <a:ext cx="144659" cy="10737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79E583B-77A6-924C-AB52-CC8B4187420C}"/>
                </a:ext>
              </a:extLst>
            </p:cNvPr>
            <p:cNvCxnSpPr>
              <a:stCxn id="57" idx="4"/>
              <a:endCxn id="58" idx="1"/>
            </p:cNvCxnSpPr>
            <p:nvPr/>
          </p:nvCxnSpPr>
          <p:spPr bwMode="auto">
            <a:xfrm rot="16200000" flipH="1">
              <a:off x="3457905" y="3232824"/>
              <a:ext cx="161301" cy="40564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32B6D00-A667-A449-995D-2A17FFC18ACD}"/>
                </a:ext>
              </a:extLst>
            </p:cNvPr>
            <p:cNvCxnSpPr>
              <a:stCxn id="58" idx="4"/>
              <a:endCxn id="59" idx="1"/>
            </p:cNvCxnSpPr>
            <p:nvPr/>
          </p:nvCxnSpPr>
          <p:spPr bwMode="auto">
            <a:xfrm rot="16200000" flipH="1">
              <a:off x="3538201" y="3418433"/>
              <a:ext cx="152341" cy="75162"/>
            </a:xfrm>
            <a:prstGeom prst="line">
              <a:avLst/>
            </a:prstGeom>
            <a:ln w="190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1C62E62-D2BA-F14D-A4D8-6667329906FD}"/>
                </a:ext>
              </a:extLst>
            </p:cNvPr>
            <p:cNvSpPr/>
            <p:nvPr/>
          </p:nvSpPr>
          <p:spPr bwMode="auto">
            <a:xfrm>
              <a:off x="3859472" y="3652524"/>
              <a:ext cx="51300" cy="5504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3E31D8C-5A7D-4148-A771-63BBE2EEDF1C}"/>
                </a:ext>
              </a:extLst>
            </p:cNvPr>
            <p:cNvSpPr/>
            <p:nvPr/>
          </p:nvSpPr>
          <p:spPr bwMode="auto">
            <a:xfrm>
              <a:off x="4138645" y="3720369"/>
              <a:ext cx="51300" cy="550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A18A8C8-F27B-7145-A400-5E22067BB7D4}"/>
                </a:ext>
              </a:extLst>
            </p:cNvPr>
            <p:cNvSpPr/>
            <p:nvPr/>
          </p:nvSpPr>
          <p:spPr bwMode="auto">
            <a:xfrm>
              <a:off x="4429749" y="3830459"/>
              <a:ext cx="51300" cy="550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B8E0E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F191DB9-98A4-A74C-9909-752B4DBC124B}"/>
                </a:ext>
              </a:extLst>
            </p:cNvPr>
            <p:cNvSpPr/>
            <p:nvPr/>
          </p:nvSpPr>
          <p:spPr bwMode="auto">
            <a:xfrm>
              <a:off x="4749479" y="3827900"/>
              <a:ext cx="51300" cy="5376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B8E0E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E50596-BEB7-DD44-9B1D-8C886E2DB4A4}"/>
                </a:ext>
              </a:extLst>
            </p:cNvPr>
            <p:cNvSpPr/>
            <p:nvPr/>
          </p:nvSpPr>
          <p:spPr bwMode="auto">
            <a:xfrm>
              <a:off x="5071598" y="3935436"/>
              <a:ext cx="51300" cy="550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B8E0E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B291BFB-75A1-8D49-9F5D-A45608E14D44}"/>
                </a:ext>
              </a:extLst>
            </p:cNvPr>
            <p:cNvSpPr/>
            <p:nvPr/>
          </p:nvSpPr>
          <p:spPr bwMode="auto">
            <a:xfrm>
              <a:off x="5407042" y="3909831"/>
              <a:ext cx="51301" cy="5376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DDC818C-1E9E-FF4B-92C9-DD85A8C01DB8}"/>
                </a:ext>
              </a:extLst>
            </p:cNvPr>
            <p:cNvSpPr/>
            <p:nvPr/>
          </p:nvSpPr>
          <p:spPr bwMode="auto">
            <a:xfrm>
              <a:off x="5826264" y="4030265"/>
              <a:ext cx="51301" cy="5376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5A6AD00-25C9-0142-B10E-96CD934A7B15}"/>
                </a:ext>
              </a:extLst>
            </p:cNvPr>
            <p:cNvSpPr/>
            <p:nvPr/>
          </p:nvSpPr>
          <p:spPr bwMode="auto">
            <a:xfrm>
              <a:off x="6087374" y="3986240"/>
              <a:ext cx="51301" cy="5376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F83414-A768-6041-94A1-7A6F84ACFFE0}"/>
                </a:ext>
              </a:extLst>
            </p:cNvPr>
            <p:cNvSpPr/>
            <p:nvPr/>
          </p:nvSpPr>
          <p:spPr bwMode="auto">
            <a:xfrm>
              <a:off x="6357694" y="4010965"/>
              <a:ext cx="51300" cy="5376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B7BB521-1A82-E24D-BB39-DD291843D46C}"/>
                </a:ext>
              </a:extLst>
            </p:cNvPr>
            <p:cNvSpPr/>
            <p:nvPr/>
          </p:nvSpPr>
          <p:spPr bwMode="auto">
            <a:xfrm>
              <a:off x="7667989" y="4007373"/>
              <a:ext cx="51300" cy="550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291" tIns="30137" rIns="60291" bIns="3013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6508A51-2430-C849-AB94-1334D1770609}"/>
                </a:ext>
              </a:extLst>
            </p:cNvPr>
            <p:cNvCxnSpPr>
              <a:stCxn id="59" idx="5"/>
              <a:endCxn id="63" idx="2"/>
            </p:cNvCxnSpPr>
            <p:nvPr/>
          </p:nvCxnSpPr>
          <p:spPr bwMode="auto">
            <a:xfrm rot="16200000" flipH="1">
              <a:off x="3719300" y="3540141"/>
              <a:ext cx="110095" cy="170605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DB3B63B-0F59-634A-83B1-3F6D8C2B9B39}"/>
                </a:ext>
              </a:extLst>
            </p:cNvPr>
            <p:cNvCxnSpPr>
              <a:stCxn id="63" idx="5"/>
              <a:endCxn id="64" idx="2"/>
            </p:cNvCxnSpPr>
            <p:nvPr/>
          </p:nvCxnSpPr>
          <p:spPr bwMode="auto">
            <a:xfrm rot="16200000" flipH="1">
              <a:off x="3996887" y="3606831"/>
              <a:ext cx="48646" cy="235029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707C129-ADE8-6247-A16A-30D012CCCDEF}"/>
                </a:ext>
              </a:extLst>
            </p:cNvPr>
            <p:cNvCxnSpPr>
              <a:stCxn id="64" idx="5"/>
              <a:endCxn id="65" idx="2"/>
            </p:cNvCxnSpPr>
            <p:nvPr/>
          </p:nvCxnSpPr>
          <p:spPr bwMode="auto">
            <a:xfrm rot="16200000" flipH="1">
              <a:off x="4261166" y="3688467"/>
              <a:ext cx="89611" cy="248152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43959D-7D52-644E-B7D1-1BDDE1397387}"/>
                </a:ext>
              </a:extLst>
            </p:cNvPr>
            <p:cNvCxnSpPr>
              <a:stCxn id="65" idx="6"/>
              <a:endCxn id="66" idx="2"/>
            </p:cNvCxnSpPr>
            <p:nvPr/>
          </p:nvCxnSpPr>
          <p:spPr bwMode="auto">
            <a:xfrm flipV="1">
              <a:off x="4481322" y="3855875"/>
              <a:ext cx="268435" cy="2561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FE5168F-6A22-9E41-9895-776AD56EBBB4}"/>
                </a:ext>
              </a:extLst>
            </p:cNvPr>
            <p:cNvCxnSpPr>
              <a:stCxn id="66" idx="6"/>
              <a:endCxn id="67" idx="2"/>
            </p:cNvCxnSpPr>
            <p:nvPr/>
          </p:nvCxnSpPr>
          <p:spPr bwMode="auto">
            <a:xfrm>
              <a:off x="4801806" y="3854787"/>
              <a:ext cx="270819" cy="108814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68D269B-D040-704C-991F-AA46CA957812}"/>
                </a:ext>
              </a:extLst>
            </p:cNvPr>
            <p:cNvCxnSpPr>
              <a:stCxn id="67" idx="6"/>
              <a:endCxn id="68" idx="2"/>
            </p:cNvCxnSpPr>
            <p:nvPr/>
          </p:nvCxnSpPr>
          <p:spPr bwMode="auto">
            <a:xfrm flipV="1">
              <a:off x="5122943" y="3936523"/>
              <a:ext cx="283943" cy="28165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C7E41AF-8BFD-E149-A324-237C5F289B33}"/>
                </a:ext>
              </a:extLst>
            </p:cNvPr>
            <p:cNvCxnSpPr>
              <a:stCxn id="68" idx="6"/>
              <a:endCxn id="69" idx="2"/>
            </p:cNvCxnSpPr>
            <p:nvPr/>
          </p:nvCxnSpPr>
          <p:spPr bwMode="auto">
            <a:xfrm>
              <a:off x="5458274" y="3936780"/>
              <a:ext cx="368051" cy="120435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7106299-BC0E-CB4C-AB85-220E87DD1354}"/>
                </a:ext>
              </a:extLst>
            </p:cNvPr>
            <p:cNvCxnSpPr>
              <a:stCxn id="69" idx="6"/>
              <a:endCxn id="70" idx="2"/>
            </p:cNvCxnSpPr>
            <p:nvPr/>
          </p:nvCxnSpPr>
          <p:spPr bwMode="auto">
            <a:xfrm flipV="1">
              <a:off x="5877495" y="4013124"/>
              <a:ext cx="209796" cy="4402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253A609-1961-3F46-820B-52BEE701DB37}"/>
                </a:ext>
              </a:extLst>
            </p:cNvPr>
            <p:cNvCxnSpPr>
              <a:stCxn id="70" idx="6"/>
            </p:cNvCxnSpPr>
            <p:nvPr/>
          </p:nvCxnSpPr>
          <p:spPr bwMode="auto">
            <a:xfrm>
              <a:off x="6138597" y="4014466"/>
              <a:ext cx="243380" cy="25604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4EA92F9-A78B-6A4C-B516-B4EAED703954}"/>
                </a:ext>
              </a:extLst>
            </p:cNvPr>
            <p:cNvCxnSpPr>
              <a:stCxn id="71" idx="6"/>
              <a:endCxn id="72" idx="2"/>
            </p:cNvCxnSpPr>
            <p:nvPr/>
          </p:nvCxnSpPr>
          <p:spPr bwMode="auto">
            <a:xfrm flipV="1">
              <a:off x="6408995" y="4034901"/>
              <a:ext cx="1258994" cy="2952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95633CC-CA53-8A42-ACB3-6D01A927400C}"/>
                </a:ext>
              </a:extLst>
            </p:cNvPr>
            <p:cNvCxnSpPr>
              <a:stCxn id="40" idx="4"/>
              <a:endCxn id="57" idx="1"/>
            </p:cNvCxnSpPr>
            <p:nvPr/>
          </p:nvCxnSpPr>
          <p:spPr bwMode="auto">
            <a:xfrm rot="16200000" flipH="1">
              <a:off x="2954881" y="2580811"/>
              <a:ext cx="1079181" cy="1193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2754C44-A2CC-D64E-96D0-B6E5266E8733}"/>
                </a:ext>
              </a:extLst>
            </p:cNvPr>
            <p:cNvCxnSpPr>
              <a:stCxn id="57" idx="1"/>
              <a:endCxn id="59" idx="4"/>
            </p:cNvCxnSpPr>
            <p:nvPr/>
          </p:nvCxnSpPr>
          <p:spPr bwMode="auto">
            <a:xfrm rot="16200000" flipH="1">
              <a:off x="3359199" y="3267645"/>
              <a:ext cx="451899" cy="16941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99B4DF9-3841-A345-AD88-4D813841824A}"/>
                </a:ext>
              </a:extLst>
            </p:cNvPr>
            <p:cNvCxnSpPr/>
            <p:nvPr/>
          </p:nvCxnSpPr>
          <p:spPr bwMode="auto">
            <a:xfrm flipV="1">
              <a:off x="5788503" y="4041098"/>
              <a:ext cx="1882726" cy="2357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4EFC48A-C2FB-5C43-A284-D7DD70E79D36}"/>
                </a:ext>
              </a:extLst>
            </p:cNvPr>
            <p:cNvCxnSpPr>
              <a:stCxn id="59" idx="4"/>
              <a:endCxn id="69" idx="2"/>
            </p:cNvCxnSpPr>
            <p:nvPr/>
          </p:nvCxnSpPr>
          <p:spPr bwMode="auto">
            <a:xfrm>
              <a:off x="3670390" y="3578272"/>
              <a:ext cx="2155819" cy="47888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32">
              <a:extLst>
                <a:ext uri="{FF2B5EF4-FFF2-40B4-BE49-F238E27FC236}">
                  <a16:creationId xmlns:a16="http://schemas.microsoft.com/office/drawing/2014/main" id="{EF1AFC9C-E304-0B48-A3A0-78E530A46E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132581" y="2844725"/>
              <a:ext cx="2824490" cy="25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400" b="1" kern="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Plasma HIV (Copies/mL)</a:t>
              </a:r>
            </a:p>
          </p:txBody>
        </p:sp>
        <p:grpSp>
          <p:nvGrpSpPr>
            <p:cNvPr id="88" name="Group 150">
              <a:extLst>
                <a:ext uri="{FF2B5EF4-FFF2-40B4-BE49-F238E27FC236}">
                  <a16:creationId xmlns:a16="http://schemas.microsoft.com/office/drawing/2014/main" id="{A1C67BE1-0597-5C4D-9DE1-CBDD3B1165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420" y="1654158"/>
              <a:ext cx="473637" cy="2994527"/>
              <a:chOff x="422" y="1336"/>
              <a:chExt cx="397" cy="2339"/>
            </a:xfrm>
          </p:grpSpPr>
          <p:sp>
            <p:nvSpPr>
              <p:cNvPr id="159" name="TextBox 33">
                <a:extLst>
                  <a:ext uri="{FF2B5EF4-FFF2-40B4-BE49-F238E27FC236}">
                    <a16:creationId xmlns:a16="http://schemas.microsoft.com/office/drawing/2014/main" id="{74A5F279-CB92-574F-A060-B0D90E0310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3459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>
                    <a:latin typeface="Helvetica" panose="020B0604020202020204" pitchFamily="34" charset="0"/>
                    <a:cs typeface="Helvetica" panose="020B0604020202020204" pitchFamily="34" charset="0"/>
                  </a:rPr>
                  <a:t>-1</a:t>
                </a:r>
              </a:p>
            </p:txBody>
          </p:sp>
          <p:sp>
            <p:nvSpPr>
              <p:cNvPr id="160" name="TextBox 34">
                <a:extLst>
                  <a:ext uri="{FF2B5EF4-FFF2-40B4-BE49-F238E27FC236}">
                    <a16:creationId xmlns:a16="http://schemas.microsoft.com/office/drawing/2014/main" id="{812CB903-EC38-F54A-8CDC-DF26A74C75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3195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>
                    <a:latin typeface="Helvetica" panose="020B0604020202020204" pitchFamily="34" charset="0"/>
                    <a:cs typeface="Helvetica" panose="020B0604020202020204" pitchFamily="34" charset="0"/>
                  </a:rPr>
                  <a:t>0</a:t>
                </a:r>
              </a:p>
            </p:txBody>
          </p:sp>
          <p:sp>
            <p:nvSpPr>
              <p:cNvPr id="161" name="TextBox 35">
                <a:extLst>
                  <a:ext uri="{FF2B5EF4-FFF2-40B4-BE49-F238E27FC236}">
                    <a16:creationId xmlns:a16="http://schemas.microsoft.com/office/drawing/2014/main" id="{AEE56F42-A3C6-F447-9666-710CDB0ACE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3" y="2927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>
                    <a:latin typeface="Helvetica" panose="020B0604020202020204" pitchFamily="34" charset="0"/>
                    <a:cs typeface="Helvetica" panose="020B0604020202020204" pitchFamily="34" charset="0"/>
                  </a:rPr>
                  <a:t>1</a:t>
                </a:r>
              </a:p>
            </p:txBody>
          </p:sp>
          <p:sp>
            <p:nvSpPr>
              <p:cNvPr id="162" name="TextBox 36">
                <a:extLst>
                  <a:ext uri="{FF2B5EF4-FFF2-40B4-BE49-F238E27FC236}">
                    <a16:creationId xmlns:a16="http://schemas.microsoft.com/office/drawing/2014/main" id="{4F97E973-5ABD-6A44-97D5-B74A429DD2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2660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>
                    <a:latin typeface="Helvetica" panose="020B0604020202020204" pitchFamily="34" charset="0"/>
                    <a:cs typeface="Helvetica" panose="020B0604020202020204" pitchFamily="34" charset="0"/>
                  </a:rPr>
                  <a:t>2</a:t>
                </a:r>
              </a:p>
            </p:txBody>
          </p:sp>
          <p:sp>
            <p:nvSpPr>
              <p:cNvPr id="163" name="TextBox 37">
                <a:extLst>
                  <a:ext uri="{FF2B5EF4-FFF2-40B4-BE49-F238E27FC236}">
                    <a16:creationId xmlns:a16="http://schemas.microsoft.com/office/drawing/2014/main" id="{20A4886D-22E4-CE43-AA88-015F2D1808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2402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>
                    <a:latin typeface="Helvetica" panose="020B0604020202020204" pitchFamily="34" charset="0"/>
                    <a:cs typeface="Helvetica" panose="020B0604020202020204" pitchFamily="34" charset="0"/>
                  </a:rPr>
                  <a:t>3</a:t>
                </a:r>
              </a:p>
            </p:txBody>
          </p:sp>
          <p:sp>
            <p:nvSpPr>
              <p:cNvPr id="164" name="TextBox 38">
                <a:extLst>
                  <a:ext uri="{FF2B5EF4-FFF2-40B4-BE49-F238E27FC236}">
                    <a16:creationId xmlns:a16="http://schemas.microsoft.com/office/drawing/2014/main" id="{8C5312F9-EF8B-9C4E-A6CE-8A184B232C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3" y="2137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4</a:t>
                </a:r>
              </a:p>
            </p:txBody>
          </p:sp>
          <p:sp>
            <p:nvSpPr>
              <p:cNvPr id="165" name="TextBox 39">
                <a:extLst>
                  <a:ext uri="{FF2B5EF4-FFF2-40B4-BE49-F238E27FC236}">
                    <a16:creationId xmlns:a16="http://schemas.microsoft.com/office/drawing/2014/main" id="{B9717348-B843-9348-AC52-56094B28E5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1870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>
                    <a:latin typeface="Helvetica" panose="020B0604020202020204" pitchFamily="34" charset="0"/>
                    <a:cs typeface="Helvetica" panose="020B0604020202020204" pitchFamily="34" charset="0"/>
                  </a:rPr>
                  <a:t>5</a:t>
                </a:r>
              </a:p>
            </p:txBody>
          </p:sp>
          <p:sp>
            <p:nvSpPr>
              <p:cNvPr id="166" name="TextBox 40">
                <a:extLst>
                  <a:ext uri="{FF2B5EF4-FFF2-40B4-BE49-F238E27FC236}">
                    <a16:creationId xmlns:a16="http://schemas.microsoft.com/office/drawing/2014/main" id="{7152F927-B7BE-1849-87A6-91C4741F7C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1605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>
                    <a:latin typeface="Helvetica" panose="020B0604020202020204" pitchFamily="34" charset="0"/>
                    <a:cs typeface="Helvetica" panose="020B0604020202020204" pitchFamily="34" charset="0"/>
                  </a:rPr>
                  <a:t>6</a:t>
                </a:r>
              </a:p>
            </p:txBody>
          </p:sp>
          <p:sp>
            <p:nvSpPr>
              <p:cNvPr id="167" name="TextBox 41">
                <a:extLst>
                  <a:ext uri="{FF2B5EF4-FFF2-40B4-BE49-F238E27FC236}">
                    <a16:creationId xmlns:a16="http://schemas.microsoft.com/office/drawing/2014/main" id="{B0C67333-0459-A846-90C2-F91F355B20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1336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89" name="Group 149">
              <a:extLst>
                <a:ext uri="{FF2B5EF4-FFF2-40B4-BE49-F238E27FC236}">
                  <a16:creationId xmlns:a16="http://schemas.microsoft.com/office/drawing/2014/main" id="{09EBE9EB-BB07-2843-9D8F-DCCE97FCC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2189" y="1512653"/>
              <a:ext cx="5032238" cy="3163520"/>
              <a:chOff x="726" y="1124"/>
              <a:chExt cx="4218" cy="2471"/>
            </a:xfrm>
          </p:grpSpPr>
          <p:cxnSp>
            <p:nvCxnSpPr>
              <p:cNvPr id="149" name="Straight Connector 4">
                <a:extLst>
                  <a:ext uri="{FF2B5EF4-FFF2-40B4-BE49-F238E27FC236}">
                    <a16:creationId xmlns:a16="http://schemas.microsoft.com/office/drawing/2014/main" id="{38C86D1A-340F-A34B-B025-0F2C17314C0F}"/>
                  </a:ext>
                </a:extLst>
              </p:cNvPr>
              <p:cNvCxnSpPr/>
              <p:nvPr/>
            </p:nvCxnSpPr>
            <p:spPr>
              <a:xfrm rot="5400000">
                <a:off x="-460" y="2359"/>
                <a:ext cx="2471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01ED058-0597-A540-A422-47BBEF75787F}"/>
                  </a:ext>
                </a:extLst>
              </p:cNvPr>
              <p:cNvCxnSpPr/>
              <p:nvPr/>
            </p:nvCxnSpPr>
            <p:spPr>
              <a:xfrm>
                <a:off x="726" y="3552"/>
                <a:ext cx="421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6">
                <a:extLst>
                  <a:ext uri="{FF2B5EF4-FFF2-40B4-BE49-F238E27FC236}">
                    <a16:creationId xmlns:a16="http://schemas.microsoft.com/office/drawing/2014/main" id="{BBEC5745-7762-0B4C-9319-E74A2D7E22BA}"/>
                  </a:ext>
                </a:extLst>
              </p:cNvPr>
              <p:cNvCxnSpPr/>
              <p:nvPr/>
            </p:nvCxnSpPr>
            <p:spPr>
              <a:xfrm rot="10800000">
                <a:off x="727" y="3287"/>
                <a:ext cx="4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7">
                <a:extLst>
                  <a:ext uri="{FF2B5EF4-FFF2-40B4-BE49-F238E27FC236}">
                    <a16:creationId xmlns:a16="http://schemas.microsoft.com/office/drawing/2014/main" id="{845C5947-8830-7F46-A902-DFA84637E2AD}"/>
                  </a:ext>
                </a:extLst>
              </p:cNvPr>
              <p:cNvCxnSpPr/>
              <p:nvPr/>
            </p:nvCxnSpPr>
            <p:spPr>
              <a:xfrm rot="10800000">
                <a:off x="727" y="3020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8">
                <a:extLst>
                  <a:ext uri="{FF2B5EF4-FFF2-40B4-BE49-F238E27FC236}">
                    <a16:creationId xmlns:a16="http://schemas.microsoft.com/office/drawing/2014/main" id="{FD422288-2BE4-DB40-A805-C9282BE500A9}"/>
                  </a:ext>
                </a:extLst>
              </p:cNvPr>
              <p:cNvCxnSpPr/>
              <p:nvPr/>
            </p:nvCxnSpPr>
            <p:spPr>
              <a:xfrm rot="10800000">
                <a:off x="726" y="2753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9">
                <a:extLst>
                  <a:ext uri="{FF2B5EF4-FFF2-40B4-BE49-F238E27FC236}">
                    <a16:creationId xmlns:a16="http://schemas.microsoft.com/office/drawing/2014/main" id="{FC7FFFF6-4956-F845-B64F-6707C589AD5E}"/>
                  </a:ext>
                </a:extLst>
              </p:cNvPr>
              <p:cNvCxnSpPr/>
              <p:nvPr/>
            </p:nvCxnSpPr>
            <p:spPr>
              <a:xfrm rot="10800000">
                <a:off x="727" y="1697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0">
                <a:extLst>
                  <a:ext uri="{FF2B5EF4-FFF2-40B4-BE49-F238E27FC236}">
                    <a16:creationId xmlns:a16="http://schemas.microsoft.com/office/drawing/2014/main" id="{979EB757-5B1D-C945-A80C-D5D53866F87F}"/>
                  </a:ext>
                </a:extLst>
              </p:cNvPr>
              <p:cNvCxnSpPr/>
              <p:nvPr/>
            </p:nvCxnSpPr>
            <p:spPr>
              <a:xfrm rot="10800000">
                <a:off x="727" y="1962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1">
                <a:extLst>
                  <a:ext uri="{FF2B5EF4-FFF2-40B4-BE49-F238E27FC236}">
                    <a16:creationId xmlns:a16="http://schemas.microsoft.com/office/drawing/2014/main" id="{B387B294-9638-FB42-9DE7-6F3DBEB31254}"/>
                  </a:ext>
                </a:extLst>
              </p:cNvPr>
              <p:cNvCxnSpPr/>
              <p:nvPr/>
            </p:nvCxnSpPr>
            <p:spPr>
              <a:xfrm rot="10800000">
                <a:off x="727" y="2229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2">
                <a:extLst>
                  <a:ext uri="{FF2B5EF4-FFF2-40B4-BE49-F238E27FC236}">
                    <a16:creationId xmlns:a16="http://schemas.microsoft.com/office/drawing/2014/main" id="{03A658BA-510E-B34F-A1AE-E857BAB70970}"/>
                  </a:ext>
                </a:extLst>
              </p:cNvPr>
              <p:cNvCxnSpPr/>
              <p:nvPr/>
            </p:nvCxnSpPr>
            <p:spPr>
              <a:xfrm rot="10800000">
                <a:off x="727" y="2495"/>
                <a:ext cx="4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3">
                <a:extLst>
                  <a:ext uri="{FF2B5EF4-FFF2-40B4-BE49-F238E27FC236}">
                    <a16:creationId xmlns:a16="http://schemas.microsoft.com/office/drawing/2014/main" id="{4D2BF6F7-FA8F-E149-8055-6C368876FD71}"/>
                  </a:ext>
                </a:extLst>
              </p:cNvPr>
              <p:cNvCxnSpPr/>
              <p:nvPr/>
            </p:nvCxnSpPr>
            <p:spPr>
              <a:xfrm rot="10800000">
                <a:off x="726" y="1429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419">
              <a:extLst>
                <a:ext uri="{FF2B5EF4-FFF2-40B4-BE49-F238E27FC236}">
                  <a16:creationId xmlns:a16="http://schemas.microsoft.com/office/drawing/2014/main" id="{AA8E7068-3FFE-1841-8344-F553B914F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5428" y="4579969"/>
              <a:ext cx="4124335" cy="69134"/>
              <a:chOff x="1782763" y="5403850"/>
              <a:chExt cx="5487987" cy="85725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A397D7E-F249-9149-9091-031EA0AB4A3F}"/>
                  </a:ext>
                </a:extLst>
              </p:cNvPr>
              <p:cNvCxnSpPr/>
              <p:nvPr/>
            </p:nvCxnSpPr>
            <p:spPr>
              <a:xfrm rot="5400000" flipH="1" flipV="1">
                <a:off x="1743079" y="5448373"/>
                <a:ext cx="80956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065DC27-5E1E-A94B-8C99-9AFE84CBA8B9}"/>
                  </a:ext>
                </a:extLst>
              </p:cNvPr>
              <p:cNvCxnSpPr/>
              <p:nvPr/>
            </p:nvCxnSpPr>
            <p:spPr>
              <a:xfrm rot="5400000" flipH="1" flipV="1">
                <a:off x="2290766" y="5448373"/>
                <a:ext cx="8095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1D0AF707-8E5D-904C-9ECB-764512368A95}"/>
                  </a:ext>
                </a:extLst>
              </p:cNvPr>
              <p:cNvCxnSpPr/>
              <p:nvPr/>
            </p:nvCxnSpPr>
            <p:spPr>
              <a:xfrm rot="5400000" flipH="1" flipV="1">
                <a:off x="2838453" y="5446786"/>
                <a:ext cx="80957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171BCB8-BA78-0F45-A2F7-5925756F0270}"/>
                  </a:ext>
                </a:extLst>
              </p:cNvPr>
              <p:cNvCxnSpPr/>
              <p:nvPr/>
            </p:nvCxnSpPr>
            <p:spPr>
              <a:xfrm rot="5400000" flipH="1" flipV="1">
                <a:off x="3385346" y="5447580"/>
                <a:ext cx="809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97A21EE-87C5-134F-BD59-5C9694DCB4E8}"/>
                  </a:ext>
                </a:extLst>
              </p:cNvPr>
              <p:cNvCxnSpPr/>
              <p:nvPr/>
            </p:nvCxnSpPr>
            <p:spPr>
              <a:xfrm rot="5400000" flipH="1" flipV="1">
                <a:off x="3936210" y="5449167"/>
                <a:ext cx="8095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B507951-0384-E748-B384-D2DCE99DCDC9}"/>
                  </a:ext>
                </a:extLst>
              </p:cNvPr>
              <p:cNvCxnSpPr/>
              <p:nvPr/>
            </p:nvCxnSpPr>
            <p:spPr>
              <a:xfrm rot="5400000" flipH="1" flipV="1">
                <a:off x="4487866" y="5448373"/>
                <a:ext cx="8095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2AAC2DB8-F239-1C4D-8790-1DDAB29AB7F8}"/>
                  </a:ext>
                </a:extLst>
              </p:cNvPr>
              <p:cNvCxnSpPr/>
              <p:nvPr/>
            </p:nvCxnSpPr>
            <p:spPr>
              <a:xfrm rot="5400000" flipH="1" flipV="1">
                <a:off x="5040316" y="5448373"/>
                <a:ext cx="8095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20">
                <a:extLst>
                  <a:ext uri="{FF2B5EF4-FFF2-40B4-BE49-F238E27FC236}">
                    <a16:creationId xmlns:a16="http://schemas.microsoft.com/office/drawing/2014/main" id="{A8E1AEB6-31E8-FE40-BE33-EA1BBFE3587F}"/>
                  </a:ext>
                </a:extLst>
              </p:cNvPr>
              <p:cNvCxnSpPr/>
              <p:nvPr/>
            </p:nvCxnSpPr>
            <p:spPr>
              <a:xfrm rot="5400000" flipH="1" flipV="1">
                <a:off x="5584828" y="5443611"/>
                <a:ext cx="80957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20">
                <a:extLst>
                  <a:ext uri="{FF2B5EF4-FFF2-40B4-BE49-F238E27FC236}">
                    <a16:creationId xmlns:a16="http://schemas.microsoft.com/office/drawing/2014/main" id="{2FA7CDFF-E91A-0B40-B072-0A4966B4257B}"/>
                  </a:ext>
                </a:extLst>
              </p:cNvPr>
              <p:cNvCxnSpPr/>
              <p:nvPr/>
            </p:nvCxnSpPr>
            <p:spPr>
              <a:xfrm rot="5400000" flipH="1" flipV="1">
                <a:off x="6132515" y="5443611"/>
                <a:ext cx="80957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20">
                <a:extLst>
                  <a:ext uri="{FF2B5EF4-FFF2-40B4-BE49-F238E27FC236}">
                    <a16:creationId xmlns:a16="http://schemas.microsoft.com/office/drawing/2014/main" id="{37E85B1A-33F6-7A4D-8F1D-95B822363A97}"/>
                  </a:ext>
                </a:extLst>
              </p:cNvPr>
              <p:cNvCxnSpPr/>
              <p:nvPr/>
            </p:nvCxnSpPr>
            <p:spPr>
              <a:xfrm rot="5400000" flipH="1" flipV="1">
                <a:off x="6681790" y="5443611"/>
                <a:ext cx="80957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20">
                <a:extLst>
                  <a:ext uri="{FF2B5EF4-FFF2-40B4-BE49-F238E27FC236}">
                    <a16:creationId xmlns:a16="http://schemas.microsoft.com/office/drawing/2014/main" id="{B49DDD50-684B-9440-A905-780F4831DB9D}"/>
                  </a:ext>
                </a:extLst>
              </p:cNvPr>
              <p:cNvCxnSpPr/>
              <p:nvPr/>
            </p:nvCxnSpPr>
            <p:spPr>
              <a:xfrm rot="5400000" flipH="1" flipV="1">
                <a:off x="7229478" y="5443611"/>
                <a:ext cx="80957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23">
              <a:extLst>
                <a:ext uri="{FF2B5EF4-FFF2-40B4-BE49-F238E27FC236}">
                  <a16:creationId xmlns:a16="http://schemas.microsoft.com/office/drawing/2014/main" id="{15D64A55-3379-344C-B97B-4EC8D3DF4E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706" y="4631127"/>
              <a:ext cx="328086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 dirty="0">
                  <a:latin typeface="Helvetica" panose="020B0604020202020204" pitchFamily="34" charset="0"/>
                  <a:cs typeface="Helvetica" panose="020B0604020202020204" pitchFamily="34" charset="0"/>
                </a:rPr>
                <a:t>-1</a:t>
              </a:r>
            </a:p>
          </p:txBody>
        </p:sp>
        <p:sp>
          <p:nvSpPr>
            <p:cNvPr id="92" name="TextBox 24">
              <a:extLst>
                <a:ext uri="{FF2B5EF4-FFF2-40B4-BE49-F238E27FC236}">
                  <a16:creationId xmlns:a16="http://schemas.microsoft.com/office/drawing/2014/main" id="{0D0C51B0-F877-EB47-AA68-D1F64C702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146" y="4616354"/>
              <a:ext cx="231450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>
                  <a:latin typeface="Helvetica" panose="020B0604020202020204" pitchFamily="34" charset="0"/>
                  <a:cs typeface="Helvetica" panose="020B0604020202020204" pitchFamily="34" charset="0"/>
                </a:rPr>
                <a:t>0</a:t>
              </a:r>
            </a:p>
          </p:txBody>
        </p:sp>
        <p:sp>
          <p:nvSpPr>
            <p:cNvPr id="93" name="TextBox 25">
              <a:extLst>
                <a:ext uri="{FF2B5EF4-FFF2-40B4-BE49-F238E27FC236}">
                  <a16:creationId xmlns:a16="http://schemas.microsoft.com/office/drawing/2014/main" id="{C2E8E7BA-8A05-F041-B9BC-BABB84E3EB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098" y="4616354"/>
              <a:ext cx="232643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</a:p>
          </p:txBody>
        </p:sp>
        <p:sp>
          <p:nvSpPr>
            <p:cNvPr id="94" name="TextBox 26">
              <a:extLst>
                <a:ext uri="{FF2B5EF4-FFF2-40B4-BE49-F238E27FC236}">
                  <a16:creationId xmlns:a16="http://schemas.microsoft.com/office/drawing/2014/main" id="{C11A8F56-D0CB-6F4F-ABA4-3B9C0DF37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3786" y="4616354"/>
              <a:ext cx="232643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</a:p>
          </p:txBody>
        </p:sp>
        <p:sp>
          <p:nvSpPr>
            <p:cNvPr id="95" name="TextBox 27">
              <a:extLst>
                <a:ext uri="{FF2B5EF4-FFF2-40B4-BE49-F238E27FC236}">
                  <a16:creationId xmlns:a16="http://schemas.microsoft.com/office/drawing/2014/main" id="{0A0D3840-4521-264A-881E-F00FF6DBF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6324" y="4616354"/>
              <a:ext cx="231450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</a:p>
          </p:txBody>
        </p:sp>
        <p:sp>
          <p:nvSpPr>
            <p:cNvPr id="96" name="TextBox 28">
              <a:extLst>
                <a:ext uri="{FF2B5EF4-FFF2-40B4-BE49-F238E27FC236}">
                  <a16:creationId xmlns:a16="http://schemas.microsoft.com/office/drawing/2014/main" id="{EF871169-C536-2448-A38A-40F5427CB6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7923" y="4616354"/>
              <a:ext cx="231450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>
                  <a:latin typeface="Helvetica" panose="020B0604020202020204" pitchFamily="34" charset="0"/>
                  <a:cs typeface="Helvetica" panose="020B0604020202020204" pitchFamily="34" charset="0"/>
                </a:rPr>
                <a:t>4</a:t>
              </a:r>
            </a:p>
          </p:txBody>
        </p:sp>
        <p:sp>
          <p:nvSpPr>
            <p:cNvPr id="97" name="TextBox 29">
              <a:extLst>
                <a:ext uri="{FF2B5EF4-FFF2-40B4-BE49-F238E27FC236}">
                  <a16:creationId xmlns:a16="http://schemas.microsoft.com/office/drawing/2014/main" id="{02D7C0AF-E43D-3749-B698-99FE47A4C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0714" y="4616354"/>
              <a:ext cx="231450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>
                  <a:latin typeface="Helvetica" panose="020B0604020202020204" pitchFamily="34" charset="0"/>
                  <a:cs typeface="Helvetica" panose="020B0604020202020204" pitchFamily="34" charset="0"/>
                </a:rPr>
                <a:t>5</a:t>
              </a:r>
            </a:p>
          </p:txBody>
        </p:sp>
        <p:sp>
          <p:nvSpPr>
            <p:cNvPr id="98" name="TextBox 30">
              <a:extLst>
                <a:ext uri="{FF2B5EF4-FFF2-40B4-BE49-F238E27FC236}">
                  <a16:creationId xmlns:a16="http://schemas.microsoft.com/office/drawing/2014/main" id="{3A67BFBC-22F2-4547-B822-2786EF424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2450" y="4612514"/>
              <a:ext cx="232643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>
                  <a:latin typeface="Helvetica" panose="020B0604020202020204" pitchFamily="34" charset="0"/>
                  <a:cs typeface="Helvetica" panose="020B0604020202020204" pitchFamily="34" charset="0"/>
                </a:rPr>
                <a:t>6</a:t>
              </a:r>
            </a:p>
          </p:txBody>
        </p:sp>
        <p:sp>
          <p:nvSpPr>
            <p:cNvPr id="99" name="TextBox 31">
              <a:extLst>
                <a:ext uri="{FF2B5EF4-FFF2-40B4-BE49-F238E27FC236}">
                  <a16:creationId xmlns:a16="http://schemas.microsoft.com/office/drawing/2014/main" id="{DFB4BCF4-0900-EB4E-A8EA-44D4F3DEA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5234" y="4612514"/>
              <a:ext cx="232643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>
                  <a:latin typeface="Helvetica" panose="020B0604020202020204" pitchFamily="34" charset="0"/>
                  <a:cs typeface="Helvetica" panose="020B0604020202020204" pitchFamily="34" charset="0"/>
                </a:rPr>
                <a:t>7</a:t>
              </a:r>
            </a:p>
          </p:txBody>
        </p:sp>
        <p:sp>
          <p:nvSpPr>
            <p:cNvPr id="100" name="TextBox 31">
              <a:extLst>
                <a:ext uri="{FF2B5EF4-FFF2-40B4-BE49-F238E27FC236}">
                  <a16:creationId xmlns:a16="http://schemas.microsoft.com/office/drawing/2014/main" id="{E984B789-4E8A-5D41-BB39-852D9BE55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6994" y="4612514"/>
              <a:ext cx="232643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>
                  <a:latin typeface="Helvetica" panose="020B0604020202020204" pitchFamily="34" charset="0"/>
                  <a:cs typeface="Helvetica" panose="020B0604020202020204" pitchFamily="34" charset="0"/>
                </a:rPr>
                <a:t>8</a:t>
              </a:r>
            </a:p>
          </p:txBody>
        </p:sp>
        <p:sp>
          <p:nvSpPr>
            <p:cNvPr id="101" name="TextBox 31">
              <a:extLst>
                <a:ext uri="{FF2B5EF4-FFF2-40B4-BE49-F238E27FC236}">
                  <a16:creationId xmlns:a16="http://schemas.microsoft.com/office/drawing/2014/main" id="{1AC3F6B6-489E-594F-AF56-DCA72BAB8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9594" y="4612514"/>
              <a:ext cx="232643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>
                  <a:latin typeface="Helvetica" panose="020B0604020202020204" pitchFamily="34" charset="0"/>
                  <a:cs typeface="Helvetica" panose="020B0604020202020204" pitchFamily="34" charset="0"/>
                </a:rPr>
                <a:t>9</a:t>
              </a:r>
            </a:p>
          </p:txBody>
        </p:sp>
        <p:sp>
          <p:nvSpPr>
            <p:cNvPr id="102" name="TextBox 31">
              <a:extLst>
                <a:ext uri="{FF2B5EF4-FFF2-40B4-BE49-F238E27FC236}">
                  <a16:creationId xmlns:a16="http://schemas.microsoft.com/office/drawing/2014/main" id="{D488F520-0BF4-C646-AC53-0786C974B2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0530" y="4612502"/>
              <a:ext cx="366890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 dirty="0">
                  <a:latin typeface="Helvetica" panose="020B0604020202020204" pitchFamily="34" charset="0"/>
                  <a:cs typeface="Helvetica" panose="020B0604020202020204" pitchFamily="34" charset="0"/>
                </a:rPr>
                <a:t>10</a:t>
              </a:r>
            </a:p>
          </p:txBody>
        </p:sp>
        <p:sp>
          <p:nvSpPr>
            <p:cNvPr id="103" name="TextBox 31">
              <a:extLst>
                <a:ext uri="{FF2B5EF4-FFF2-40B4-BE49-F238E27FC236}">
                  <a16:creationId xmlns:a16="http://schemas.microsoft.com/office/drawing/2014/main" id="{E30AE323-BEA9-E648-A192-8384F463F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0235" y="4611233"/>
              <a:ext cx="365697" cy="2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en-US" altLang="en-US" sz="1200" kern="0" dirty="0">
                  <a:latin typeface="Helvetica" panose="020B0604020202020204" pitchFamily="34" charset="0"/>
                  <a:cs typeface="Helvetica" panose="020B0604020202020204" pitchFamily="34" charset="0"/>
                </a:rPr>
                <a:t>11</a:t>
              </a:r>
            </a:p>
          </p:txBody>
        </p:sp>
        <p:grpSp>
          <p:nvGrpSpPr>
            <p:cNvPr id="104" name="Group 147">
              <a:extLst>
                <a:ext uri="{FF2B5EF4-FFF2-40B4-BE49-F238E27FC236}">
                  <a16:creationId xmlns:a16="http://schemas.microsoft.com/office/drawing/2014/main" id="{65FF5B46-382C-ED43-8F7F-CC25521571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1470" y="1468102"/>
              <a:ext cx="59652" cy="3163521"/>
              <a:chOff x="5091" y="1120"/>
              <a:chExt cx="50" cy="2471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577A502-625C-FB44-9C54-BE7C487C4928}"/>
                  </a:ext>
                </a:extLst>
              </p:cNvPr>
              <p:cNvCxnSpPr/>
              <p:nvPr/>
            </p:nvCxnSpPr>
            <p:spPr>
              <a:xfrm rot="5400000">
                <a:off x="3905" y="2355"/>
                <a:ext cx="2471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BC4B1A3-3B67-4240-BB51-BCF9E6E1A752}"/>
                  </a:ext>
                </a:extLst>
              </p:cNvPr>
              <p:cNvCxnSpPr/>
              <p:nvPr/>
            </p:nvCxnSpPr>
            <p:spPr>
              <a:xfrm rot="10800000">
                <a:off x="5092" y="3283"/>
                <a:ext cx="4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426B9A34-E46D-EA49-8073-5F4E73E92341}"/>
                  </a:ext>
                </a:extLst>
              </p:cNvPr>
              <p:cNvCxnSpPr/>
              <p:nvPr/>
            </p:nvCxnSpPr>
            <p:spPr>
              <a:xfrm rot="10800000">
                <a:off x="5092" y="3016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84E384C2-800A-4448-A6E9-881B42ACF118}"/>
                  </a:ext>
                </a:extLst>
              </p:cNvPr>
              <p:cNvCxnSpPr/>
              <p:nvPr/>
            </p:nvCxnSpPr>
            <p:spPr>
              <a:xfrm rot="10800000">
                <a:off x="5091" y="2749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1A0255A7-1482-4E4C-8519-A8130559AE06}"/>
                  </a:ext>
                </a:extLst>
              </p:cNvPr>
              <p:cNvCxnSpPr/>
              <p:nvPr/>
            </p:nvCxnSpPr>
            <p:spPr>
              <a:xfrm rot="10800000">
                <a:off x="5092" y="1693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9B0C0B01-46BC-4744-9221-431E22C35669}"/>
                  </a:ext>
                </a:extLst>
              </p:cNvPr>
              <p:cNvCxnSpPr/>
              <p:nvPr/>
            </p:nvCxnSpPr>
            <p:spPr>
              <a:xfrm rot="10800000">
                <a:off x="5092" y="1958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4572D5CA-11EA-DD45-B817-D94A47FE372C}"/>
                  </a:ext>
                </a:extLst>
              </p:cNvPr>
              <p:cNvCxnSpPr/>
              <p:nvPr/>
            </p:nvCxnSpPr>
            <p:spPr>
              <a:xfrm rot="10800000">
                <a:off x="5092" y="2225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7F492812-549C-5840-B5B4-E6041FCF44B1}"/>
                  </a:ext>
                </a:extLst>
              </p:cNvPr>
              <p:cNvCxnSpPr/>
              <p:nvPr/>
            </p:nvCxnSpPr>
            <p:spPr>
              <a:xfrm rot="10800000">
                <a:off x="5092" y="2491"/>
                <a:ext cx="4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59DDD0A7-952E-4D4D-A72A-47A36B8BD9F7}"/>
                  </a:ext>
                </a:extLst>
              </p:cNvPr>
              <p:cNvCxnSpPr/>
              <p:nvPr/>
            </p:nvCxnSpPr>
            <p:spPr>
              <a:xfrm rot="10800000">
                <a:off x="5091" y="1425"/>
                <a:ext cx="4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51">
              <a:extLst>
                <a:ext uri="{FF2B5EF4-FFF2-40B4-BE49-F238E27FC236}">
                  <a16:creationId xmlns:a16="http://schemas.microsoft.com/office/drawing/2014/main" id="{AD575C1F-33C5-DB46-B078-B5B9D5CFD0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3354" y="1726074"/>
              <a:ext cx="473637" cy="2994527"/>
              <a:chOff x="422" y="1336"/>
              <a:chExt cx="397" cy="2339"/>
            </a:xfrm>
          </p:grpSpPr>
          <p:sp>
            <p:nvSpPr>
              <p:cNvPr id="120" name="TextBox 33">
                <a:extLst>
                  <a:ext uri="{FF2B5EF4-FFF2-40B4-BE49-F238E27FC236}">
                    <a16:creationId xmlns:a16="http://schemas.microsoft.com/office/drawing/2014/main" id="{A5ED224A-96AC-984E-B8FF-F06A07CB59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3459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-3</a:t>
                </a:r>
              </a:p>
            </p:txBody>
          </p:sp>
          <p:sp>
            <p:nvSpPr>
              <p:cNvPr id="121" name="TextBox 34">
                <a:extLst>
                  <a:ext uri="{FF2B5EF4-FFF2-40B4-BE49-F238E27FC236}">
                    <a16:creationId xmlns:a16="http://schemas.microsoft.com/office/drawing/2014/main" id="{11EB084C-560E-A545-A76F-F0BA2F6DA1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3195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-2</a:t>
                </a:r>
              </a:p>
            </p:txBody>
          </p:sp>
          <p:sp>
            <p:nvSpPr>
              <p:cNvPr id="122" name="TextBox 35">
                <a:extLst>
                  <a:ext uri="{FF2B5EF4-FFF2-40B4-BE49-F238E27FC236}">
                    <a16:creationId xmlns:a16="http://schemas.microsoft.com/office/drawing/2014/main" id="{9154F35C-9326-DC4A-8005-F4736DF0B3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3" y="2927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-1</a:t>
                </a:r>
              </a:p>
            </p:txBody>
          </p:sp>
          <p:sp>
            <p:nvSpPr>
              <p:cNvPr id="123" name="TextBox 36">
                <a:extLst>
                  <a:ext uri="{FF2B5EF4-FFF2-40B4-BE49-F238E27FC236}">
                    <a16:creationId xmlns:a16="http://schemas.microsoft.com/office/drawing/2014/main" id="{9286B8F5-9FF8-F440-86C5-93A4E62C44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2660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0</a:t>
                </a:r>
              </a:p>
            </p:txBody>
          </p:sp>
          <p:sp>
            <p:nvSpPr>
              <p:cNvPr id="124" name="TextBox 37">
                <a:extLst>
                  <a:ext uri="{FF2B5EF4-FFF2-40B4-BE49-F238E27FC236}">
                    <a16:creationId xmlns:a16="http://schemas.microsoft.com/office/drawing/2014/main" id="{6C2B81DF-ABEB-EF45-86A5-6D330FE4F4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2402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</a:t>
                </a:r>
              </a:p>
            </p:txBody>
          </p:sp>
          <p:sp>
            <p:nvSpPr>
              <p:cNvPr id="125" name="TextBox 38">
                <a:extLst>
                  <a:ext uri="{FF2B5EF4-FFF2-40B4-BE49-F238E27FC236}">
                    <a16:creationId xmlns:a16="http://schemas.microsoft.com/office/drawing/2014/main" id="{0FE67CB8-6692-C04A-9B74-B41A0A3388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3" y="2137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2</a:t>
                </a:r>
              </a:p>
            </p:txBody>
          </p:sp>
          <p:sp>
            <p:nvSpPr>
              <p:cNvPr id="126" name="TextBox 39">
                <a:extLst>
                  <a:ext uri="{FF2B5EF4-FFF2-40B4-BE49-F238E27FC236}">
                    <a16:creationId xmlns:a16="http://schemas.microsoft.com/office/drawing/2014/main" id="{275A03BF-7291-DB42-954B-82F7852DF0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1870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3</a:t>
                </a:r>
              </a:p>
            </p:txBody>
          </p:sp>
          <p:sp>
            <p:nvSpPr>
              <p:cNvPr id="127" name="TextBox 40">
                <a:extLst>
                  <a:ext uri="{FF2B5EF4-FFF2-40B4-BE49-F238E27FC236}">
                    <a16:creationId xmlns:a16="http://schemas.microsoft.com/office/drawing/2014/main" id="{A299E0A2-3E44-C142-A1AA-3789618EF0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1605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4</a:t>
                </a:r>
              </a:p>
            </p:txBody>
          </p:sp>
          <p:sp>
            <p:nvSpPr>
              <p:cNvPr id="128" name="TextBox 41">
                <a:extLst>
                  <a:ext uri="{FF2B5EF4-FFF2-40B4-BE49-F238E27FC236}">
                    <a16:creationId xmlns:a16="http://schemas.microsoft.com/office/drawing/2014/main" id="{EF336E35-EB7C-8845-9D79-FA6F1D9A7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" y="1336"/>
                <a:ext cx="39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  <a:defRPr/>
                </a:pPr>
                <a:r>
                  <a:rPr lang="en-US" altLang="en-US" sz="1200" kern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10</a:t>
                </a:r>
                <a:r>
                  <a:rPr lang="en-US" altLang="en-US" sz="1200" kern="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106" name="TextBox 32">
              <a:extLst>
                <a:ext uri="{FF2B5EF4-FFF2-40B4-BE49-F238E27FC236}">
                  <a16:creationId xmlns:a16="http://schemas.microsoft.com/office/drawing/2014/main" id="{2E3974FE-9D30-1E4D-9DEA-49D9F889D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53019" y="2927723"/>
              <a:ext cx="3098824" cy="25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400" b="1" kern="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HIV Infected CD4 Cells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115F795-0493-3243-971C-19CD4FFA733A}"/>
                </a:ext>
              </a:extLst>
            </p:cNvPr>
            <p:cNvGrpSpPr/>
            <p:nvPr/>
          </p:nvGrpSpPr>
          <p:grpSpPr>
            <a:xfrm>
              <a:off x="3832037" y="2306815"/>
              <a:ext cx="3839197" cy="145940"/>
              <a:chOff x="2722550" y="3658364"/>
              <a:chExt cx="5573028" cy="211848"/>
            </a:xfrm>
          </p:grpSpPr>
          <p:sp>
            <p:nvSpPr>
              <p:cNvPr id="116" name="Oval 319">
                <a:extLst>
                  <a:ext uri="{FF2B5EF4-FFF2-40B4-BE49-F238E27FC236}">
                    <a16:creationId xmlns:a16="http://schemas.microsoft.com/office/drawing/2014/main" id="{2EE60540-E083-1245-96C3-24D9C63A9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2550" y="3658364"/>
                <a:ext cx="74469" cy="7619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algn="ctr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en-US" altLang="en-US" sz="1200" kern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17" name="Oval 321">
                <a:extLst>
                  <a:ext uri="{FF2B5EF4-FFF2-40B4-BE49-F238E27FC236}">
                    <a16:creationId xmlns:a16="http://schemas.microsoft.com/office/drawing/2014/main" id="{2BEFD54D-314B-E24B-8916-08B0043A2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949" y="3758714"/>
                <a:ext cx="74468" cy="7804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algn="ctr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en-US" altLang="en-US" sz="1200" kern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18" name="Oval 322">
                <a:extLst>
                  <a:ext uri="{FF2B5EF4-FFF2-40B4-BE49-F238E27FC236}">
                    <a16:creationId xmlns:a16="http://schemas.microsoft.com/office/drawing/2014/main" id="{F426998C-08BC-7247-8818-6E417452D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7994" y="3792163"/>
                <a:ext cx="74469" cy="7804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algn="ctr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en-US" altLang="en-US" sz="1200" kern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19" name="Oval 323">
                <a:extLst>
                  <a:ext uri="{FF2B5EF4-FFF2-40B4-BE49-F238E27FC236}">
                    <a16:creationId xmlns:a16="http://schemas.microsoft.com/office/drawing/2014/main" id="{BEEA80C1-547F-744A-BD1D-BBCA1EFBC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1110" y="3758714"/>
                <a:ext cx="74468" cy="7804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algn="ctr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en-US" altLang="en-US" sz="1200" kern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108" name="TextBox 92">
              <a:extLst>
                <a:ext uri="{FF2B5EF4-FFF2-40B4-BE49-F238E27FC236}">
                  <a16:creationId xmlns:a16="http://schemas.microsoft.com/office/drawing/2014/main" id="{E32BC436-E8E9-E94A-A4C7-ACF61BF47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9380" y="2851840"/>
              <a:ext cx="1715689" cy="423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400" b="1" kern="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Virus particles in blood</a:t>
              </a:r>
            </a:p>
          </p:txBody>
        </p:sp>
        <p:sp>
          <p:nvSpPr>
            <p:cNvPr id="109" name="Down Arrow 315">
              <a:extLst>
                <a:ext uri="{FF2B5EF4-FFF2-40B4-BE49-F238E27FC236}">
                  <a16:creationId xmlns:a16="http://schemas.microsoft.com/office/drawing/2014/main" id="{B3FE605D-3B27-6741-B826-C8D1164589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49638">
              <a:off x="3632587" y="3106977"/>
              <a:ext cx="130577" cy="183727"/>
            </a:xfrm>
            <a:prstGeom prst="downArrow">
              <a:avLst>
                <a:gd name="adj1" fmla="val 50000"/>
                <a:gd name="adj2" fmla="val 49984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lIns="87633" tIns="44028" rIns="87633" bIns="4402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0" name="TextBox 94">
              <a:extLst>
                <a:ext uri="{FF2B5EF4-FFF2-40B4-BE49-F238E27FC236}">
                  <a16:creationId xmlns:a16="http://schemas.microsoft.com/office/drawing/2014/main" id="{E4082103-0427-164E-A319-DBE7E895C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1986" y="1820544"/>
              <a:ext cx="1740365" cy="24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633" tIns="44028" rIns="87633" bIns="4402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400" b="1" kern="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Infected cells in blood</a:t>
              </a:r>
            </a:p>
          </p:txBody>
        </p:sp>
        <p:cxnSp>
          <p:nvCxnSpPr>
            <p:cNvPr id="111" name="Straight Connector 324">
              <a:extLst>
                <a:ext uri="{FF2B5EF4-FFF2-40B4-BE49-F238E27FC236}">
                  <a16:creationId xmlns:a16="http://schemas.microsoft.com/office/drawing/2014/main" id="{2B0DC7FB-5D2A-B944-8353-0F87FC5285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08746" y="2038322"/>
              <a:ext cx="331161" cy="289578"/>
            </a:xfrm>
            <a:prstGeom prst="line">
              <a:avLst/>
            </a:prstGeom>
            <a:noFill/>
            <a:ln w="19050" algn="ctr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Straight Connector 325">
              <a:extLst>
                <a:ext uri="{FF2B5EF4-FFF2-40B4-BE49-F238E27FC236}">
                  <a16:creationId xmlns:a16="http://schemas.microsoft.com/office/drawing/2014/main" id="{F013FD56-5C63-1744-B0C2-B8D9A5B004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883337" y="2333059"/>
              <a:ext cx="1219285" cy="69770"/>
            </a:xfrm>
            <a:prstGeom prst="line">
              <a:avLst/>
            </a:prstGeom>
            <a:noFill/>
            <a:ln w="19050" algn="ctr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326">
              <a:extLst>
                <a:ext uri="{FF2B5EF4-FFF2-40B4-BE49-F238E27FC236}">
                  <a16:creationId xmlns:a16="http://schemas.microsoft.com/office/drawing/2014/main" id="{D7766751-ACC8-7345-8859-9CD77240D5BB}"/>
                </a:ext>
              </a:extLst>
            </p:cNvPr>
            <p:cNvCxnSpPr>
              <a:cxnSpLocks noChangeShapeType="1"/>
              <a:stCxn id="117" idx="6"/>
              <a:endCxn id="118" idx="6"/>
            </p:cNvCxnSpPr>
            <p:nvPr/>
          </p:nvCxnSpPr>
          <p:spPr bwMode="auto">
            <a:xfrm>
              <a:off x="5153918" y="2402829"/>
              <a:ext cx="1392276" cy="23043"/>
            </a:xfrm>
            <a:prstGeom prst="line">
              <a:avLst/>
            </a:prstGeom>
            <a:noFill/>
            <a:ln w="19050" algn="ctr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Straight Connector 327">
              <a:extLst>
                <a:ext uri="{FF2B5EF4-FFF2-40B4-BE49-F238E27FC236}">
                  <a16:creationId xmlns:a16="http://schemas.microsoft.com/office/drawing/2014/main" id="{A8D99154-B7E0-7D42-B338-A4671E0A45FD}"/>
                </a:ext>
              </a:extLst>
            </p:cNvPr>
            <p:cNvCxnSpPr>
              <a:cxnSpLocks noChangeShapeType="1"/>
              <a:stCxn id="118" idx="2"/>
              <a:endCxn id="119" idx="2"/>
            </p:cNvCxnSpPr>
            <p:nvPr/>
          </p:nvCxnSpPr>
          <p:spPr bwMode="auto">
            <a:xfrm flipV="1">
              <a:off x="6494893" y="2402829"/>
              <a:ext cx="1125036" cy="23043"/>
            </a:xfrm>
            <a:prstGeom prst="line">
              <a:avLst/>
            </a:prstGeom>
            <a:noFill/>
            <a:ln w="19050" algn="ctr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5" name="Down Arrow 155">
              <a:extLst>
                <a:ext uri="{FF2B5EF4-FFF2-40B4-BE49-F238E27FC236}">
                  <a16:creationId xmlns:a16="http://schemas.microsoft.com/office/drawing/2014/main" id="{20A65BDC-3D2D-5A43-86F2-C11254089D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43759">
              <a:off x="6021749" y="2199139"/>
              <a:ext cx="127724" cy="193082"/>
            </a:xfrm>
            <a:prstGeom prst="downArrow">
              <a:avLst>
                <a:gd name="adj1" fmla="val 50000"/>
                <a:gd name="adj2" fmla="val 51049"/>
              </a:avLst>
            </a:prstGeom>
            <a:solidFill>
              <a:schemeClr val="accent1">
                <a:lumMod val="5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lIns="87633" tIns="44028" rIns="87633" bIns="4402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1200" ker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68" name="Slide Number Placeholder 1">
            <a:extLst>
              <a:ext uri="{FF2B5EF4-FFF2-40B4-BE49-F238E27FC236}">
                <a16:creationId xmlns:a16="http://schemas.microsoft.com/office/drawing/2014/main" id="{984E5F74-D8C8-F14E-BABC-BFE5680A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14" y="6356350"/>
            <a:ext cx="2743200" cy="365125"/>
          </a:xfrm>
        </p:spPr>
        <p:txBody>
          <a:bodyPr/>
          <a:lstStyle/>
          <a:p>
            <a:fld id="{7CBF97EE-E8EA-4CAB-86D1-9AD9D278739E}" type="slidenum">
              <a:rPr lang="en-US" smtClean="0"/>
              <a:t>21</a:t>
            </a:fld>
            <a:endParaRPr lang="en-US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02D3327-538F-3142-97A8-0676E15AF107}"/>
              </a:ext>
            </a:extLst>
          </p:cNvPr>
          <p:cNvSpPr txBox="1"/>
          <p:nvPr/>
        </p:nvSpPr>
        <p:spPr>
          <a:xfrm>
            <a:off x="2519629" y="5451111"/>
            <a:ext cx="7411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The number of HIV RNA copies (viral load) declines rapidly after ART is started, but the number of HIV-infected cells containing the virus’s genetic blueprint in the form of DNA declines very slowly </a:t>
            </a:r>
          </a:p>
        </p:txBody>
      </p:sp>
    </p:spTree>
    <p:extLst>
      <p:ext uri="{BB962C8B-B14F-4D97-AF65-F5344CB8AC3E}">
        <p14:creationId xmlns:p14="http://schemas.microsoft.com/office/powerpoint/2010/main" val="24918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</a:t>
            </a:r>
            <a:r>
              <a:rPr lang="en-US" dirty="0"/>
              <a:t> does HIV persist?</a:t>
            </a:r>
          </a:p>
        </p:txBody>
      </p:sp>
    </p:spTree>
    <p:extLst>
      <p:ext uri="{BB962C8B-B14F-4D97-AF65-F5344CB8AC3E}">
        <p14:creationId xmlns:p14="http://schemas.microsoft.com/office/powerpoint/2010/main" val="21360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</a:t>
            </a:r>
            <a:r>
              <a:rPr lang="en-US" dirty="0"/>
              <a:t> does HIV persist?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CEF2F-2CE6-AD48-8420-36CC921D1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6" y="1552258"/>
            <a:ext cx="10883900" cy="105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</a:t>
            </a:r>
            <a:r>
              <a:rPr lang="en-US" dirty="0"/>
              <a:t> does HIV persist?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CEF2F-2CE6-AD48-8420-36CC921D1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6" y="1552258"/>
            <a:ext cx="10883900" cy="1053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5190C4-01F6-A84F-887E-9B7D6DF190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6" y="2606040"/>
            <a:ext cx="10883900" cy="13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</a:t>
            </a:r>
            <a:r>
              <a:rPr lang="en-US" dirty="0"/>
              <a:t> does HIV persist?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CEF2F-2CE6-AD48-8420-36CC921D1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6" y="1552258"/>
            <a:ext cx="10883900" cy="1053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5190C4-01F6-A84F-887E-9B7D6DF190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6" y="2606040"/>
            <a:ext cx="10883900" cy="1300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AEA806-01A5-0247-BE18-CF126A09E1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6" y="3906838"/>
            <a:ext cx="10883900" cy="8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</a:t>
            </a:r>
            <a:r>
              <a:rPr lang="en-US" dirty="0"/>
              <a:t> does HIV persist?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CEF2F-2CE6-AD48-8420-36CC921D1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6" y="1552258"/>
            <a:ext cx="10883900" cy="1053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5190C4-01F6-A84F-887E-9B7D6DF190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6" y="2606040"/>
            <a:ext cx="10883900" cy="1300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AEA806-01A5-0247-BE18-CF126A09E1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6" y="3906838"/>
            <a:ext cx="10883900" cy="825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854C1C-A5AD-6842-95A9-76BBCECC58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6" y="4732021"/>
            <a:ext cx="10883900" cy="14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6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23" y="1967265"/>
            <a:ext cx="2779101" cy="2547257"/>
          </a:xfr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</a:rPr>
              <a:t>How does HIV persist?</a:t>
            </a:r>
          </a:p>
        </p:txBody>
      </p:sp>
      <p:pic>
        <p:nvPicPr>
          <p:cNvPr id="7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17080C7-7759-5F41-9E22-1814F0CE7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526" y="-185686"/>
            <a:ext cx="5617339" cy="7043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0E93B-CFDB-8541-8F9C-AD3E38C13F0C}"/>
              </a:ext>
            </a:extLst>
          </p:cNvPr>
          <p:cNvSpPr txBox="1"/>
          <p:nvPr/>
        </p:nvSpPr>
        <p:spPr>
          <a:xfrm>
            <a:off x="6369418" y="6445423"/>
            <a:ext cx="50020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cs typeface="Candara"/>
              </a:rPr>
              <a:t>J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Intern Med. 2011 Dec;270(6):550-60.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doi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: 10.1111/j.1365-2796.2011.02457.x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98137-F9F7-2F46-9D8E-201817D7367B}"/>
              </a:ext>
            </a:extLst>
          </p:cNvPr>
          <p:cNvSpPr txBox="1"/>
          <p:nvPr/>
        </p:nvSpPr>
        <p:spPr>
          <a:xfrm>
            <a:off x="5099538" y="-185686"/>
            <a:ext cx="3569677" cy="1565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DEE-4E03-7244-B46B-7ED7B925B253}"/>
              </a:ext>
            </a:extLst>
          </p:cNvPr>
          <p:cNvSpPr txBox="1"/>
          <p:nvPr/>
        </p:nvSpPr>
        <p:spPr>
          <a:xfrm>
            <a:off x="5534640" y="1379345"/>
            <a:ext cx="3569677" cy="1565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A7FC6-632B-7E43-B9BA-7F88AC1BD431}"/>
              </a:ext>
            </a:extLst>
          </p:cNvPr>
          <p:cNvSpPr txBox="1"/>
          <p:nvPr/>
        </p:nvSpPr>
        <p:spPr>
          <a:xfrm>
            <a:off x="5969742" y="2640516"/>
            <a:ext cx="3569677" cy="1565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E9AF3-A918-3045-8E95-4AE6EF8310EE}"/>
              </a:ext>
            </a:extLst>
          </p:cNvPr>
          <p:cNvSpPr txBox="1"/>
          <p:nvPr/>
        </p:nvSpPr>
        <p:spPr>
          <a:xfrm>
            <a:off x="5930791" y="2576549"/>
            <a:ext cx="3569677" cy="1565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0CFAF-B942-2043-8799-D0F8698688AE}"/>
              </a:ext>
            </a:extLst>
          </p:cNvPr>
          <p:cNvSpPr txBox="1"/>
          <p:nvPr/>
        </p:nvSpPr>
        <p:spPr>
          <a:xfrm>
            <a:off x="5380892" y="4118672"/>
            <a:ext cx="3991708" cy="7890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072F2F-FB3E-A948-8149-437279214E8C}"/>
              </a:ext>
            </a:extLst>
          </p:cNvPr>
          <p:cNvSpPr txBox="1"/>
          <p:nvPr/>
        </p:nvSpPr>
        <p:spPr>
          <a:xfrm>
            <a:off x="4343400" y="4513220"/>
            <a:ext cx="5490465" cy="1932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23" y="1967265"/>
            <a:ext cx="2779101" cy="2547257"/>
          </a:xfr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</a:rPr>
              <a:t>How does HIV persist?</a:t>
            </a:r>
          </a:p>
        </p:txBody>
      </p:sp>
      <p:pic>
        <p:nvPicPr>
          <p:cNvPr id="7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17080C7-7759-5F41-9E22-1814F0CE7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526" y="-185686"/>
            <a:ext cx="5617339" cy="7043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0E93B-CFDB-8541-8F9C-AD3E38C13F0C}"/>
              </a:ext>
            </a:extLst>
          </p:cNvPr>
          <p:cNvSpPr txBox="1"/>
          <p:nvPr/>
        </p:nvSpPr>
        <p:spPr>
          <a:xfrm>
            <a:off x="6369418" y="6445423"/>
            <a:ext cx="50020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J</a:t>
            </a:r>
            <a:r>
              <a:rPr lang="en-US" sz="1200" dirty="0">
                <a:latin typeface="Gill Sans MT" panose="020B0502020104020203" pitchFamily="34" charset="77"/>
                <a:cs typeface="Candara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Intern Med. 2011 Dec;270(6):550-60.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doi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: 10.1111/j.1365-2796.2011.02457.x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DEE-4E03-7244-B46B-7ED7B925B253}"/>
              </a:ext>
            </a:extLst>
          </p:cNvPr>
          <p:cNvSpPr txBox="1"/>
          <p:nvPr/>
        </p:nvSpPr>
        <p:spPr>
          <a:xfrm>
            <a:off x="5534640" y="1379345"/>
            <a:ext cx="3569677" cy="1565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A7FC6-632B-7E43-B9BA-7F88AC1BD431}"/>
              </a:ext>
            </a:extLst>
          </p:cNvPr>
          <p:cNvSpPr txBox="1"/>
          <p:nvPr/>
        </p:nvSpPr>
        <p:spPr>
          <a:xfrm>
            <a:off x="5969742" y="2640516"/>
            <a:ext cx="3569677" cy="1565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E9AF3-A918-3045-8E95-4AE6EF8310EE}"/>
              </a:ext>
            </a:extLst>
          </p:cNvPr>
          <p:cNvSpPr txBox="1"/>
          <p:nvPr/>
        </p:nvSpPr>
        <p:spPr>
          <a:xfrm>
            <a:off x="5930791" y="2576549"/>
            <a:ext cx="3569677" cy="1565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0CFAF-B942-2043-8799-D0F8698688AE}"/>
              </a:ext>
            </a:extLst>
          </p:cNvPr>
          <p:cNvSpPr txBox="1"/>
          <p:nvPr/>
        </p:nvSpPr>
        <p:spPr>
          <a:xfrm>
            <a:off x="5380892" y="4118672"/>
            <a:ext cx="3991708" cy="7890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072F2F-FB3E-A948-8149-437279214E8C}"/>
              </a:ext>
            </a:extLst>
          </p:cNvPr>
          <p:cNvSpPr txBox="1"/>
          <p:nvPr/>
        </p:nvSpPr>
        <p:spPr>
          <a:xfrm>
            <a:off x="4343400" y="4513220"/>
            <a:ext cx="5490465" cy="1932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4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23" y="1967265"/>
            <a:ext cx="2779101" cy="2547257"/>
          </a:xfr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</a:rPr>
              <a:t>How does HIV persist?</a:t>
            </a:r>
          </a:p>
        </p:txBody>
      </p:sp>
      <p:pic>
        <p:nvPicPr>
          <p:cNvPr id="7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17080C7-7759-5F41-9E22-1814F0CE7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526" y="-185686"/>
            <a:ext cx="5617339" cy="7043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0E93B-CFDB-8541-8F9C-AD3E38C13F0C}"/>
              </a:ext>
            </a:extLst>
          </p:cNvPr>
          <p:cNvSpPr txBox="1"/>
          <p:nvPr/>
        </p:nvSpPr>
        <p:spPr>
          <a:xfrm>
            <a:off x="6369418" y="6445423"/>
            <a:ext cx="50020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J Intern Med. 2011 Dec;270(6):550-60.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doi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: 10.1111/j.1365-2796.2011.02457.x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0CFAF-B942-2043-8799-D0F8698688AE}"/>
              </a:ext>
            </a:extLst>
          </p:cNvPr>
          <p:cNvSpPr txBox="1"/>
          <p:nvPr/>
        </p:nvSpPr>
        <p:spPr>
          <a:xfrm>
            <a:off x="5380892" y="4118672"/>
            <a:ext cx="3991708" cy="7890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072F2F-FB3E-A948-8149-437279214E8C}"/>
              </a:ext>
            </a:extLst>
          </p:cNvPr>
          <p:cNvSpPr txBox="1"/>
          <p:nvPr/>
        </p:nvSpPr>
        <p:spPr>
          <a:xfrm>
            <a:off x="4343400" y="4513220"/>
            <a:ext cx="5490465" cy="1932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9099F-9608-4940-B566-D8B82E56F6D4}"/>
              </a:ext>
            </a:extLst>
          </p:cNvPr>
          <p:cNvSpPr txBox="1"/>
          <p:nvPr/>
        </p:nvSpPr>
        <p:spPr>
          <a:xfrm>
            <a:off x="7104185" y="2655277"/>
            <a:ext cx="2729680" cy="615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1001C-B2FB-C746-9C61-2E6C72F12BF5}"/>
              </a:ext>
            </a:extLst>
          </p:cNvPr>
          <p:cNvSpPr txBox="1"/>
          <p:nvPr/>
        </p:nvSpPr>
        <p:spPr>
          <a:xfrm>
            <a:off x="4919627" y="2756671"/>
            <a:ext cx="2725616" cy="14809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9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5442-7D6B-E943-960D-1514F19F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The basic idea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to start from…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33FB3-0233-2744-8866-D10EC7FA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9FF8-45DA-A547-81ED-9C92AFE4059C}" type="datetime5">
              <a:rPr lang="en-US" smtClean="0"/>
              <a:t>13-Jan-22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F12E8F-C71F-FD43-BA6F-18C45148F75B}"/>
              </a:ext>
            </a:extLst>
          </p:cNvPr>
          <p:cNvGrpSpPr/>
          <p:nvPr/>
        </p:nvGrpSpPr>
        <p:grpSpPr>
          <a:xfrm>
            <a:off x="-1" y="-180939"/>
            <a:ext cx="3546218" cy="2043330"/>
            <a:chOff x="-1" y="-180939"/>
            <a:chExt cx="3546218" cy="2043330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AE106C4C-D10E-E149-B7DE-5109F187A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74730">
              <a:off x="977164" y="-110862"/>
              <a:ext cx="1536407" cy="1118419"/>
            </a:xfrm>
            <a:prstGeom prst="rect">
              <a:avLst/>
            </a:prstGeom>
            <a:effectLst/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96447178-BBA0-F143-908E-12E149DC7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250125">
              <a:off x="1405123" y="303793"/>
              <a:ext cx="2141094" cy="1558598"/>
            </a:xfrm>
            <a:prstGeom prst="rect">
              <a:avLst/>
            </a:prstGeom>
            <a:effectLst/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36124A8D-54D0-294C-9D8C-384BFDEF3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385542">
              <a:off x="546996" y="1025912"/>
              <a:ext cx="853920" cy="621607"/>
            </a:xfrm>
            <a:prstGeom prst="rect">
              <a:avLst/>
            </a:prstGeom>
            <a:effectLst/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3573B73B-C582-C54E-BFFD-D4B8E3CBA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880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80939"/>
              <a:ext cx="1153565" cy="784987"/>
            </a:xfrm>
            <a:prstGeom prst="rect">
              <a:avLst/>
            </a:prstGeom>
            <a:effectLst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95EBE7-9B44-2142-9512-7642D42636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0" b="100000" l="0" r="100000">
                        <a14:foregroundMark x1="77236" y1="32582" x2="77236" y2="32582"/>
                        <a14:foregroundMark x1="56301" y1="20537" x2="56301" y2="20537"/>
                        <a14:foregroundMark x1="81301" y1="58146" x2="81301" y2="58146"/>
                        <a14:foregroundMark x1="62195" y1="67158" x2="62195" y2="67158"/>
                        <a14:foregroundMark x1="54065" y1="62912" x2="54065" y2="62912"/>
                        <a14:foregroundMark x1="71341" y1="94454" x2="71341" y2="94454"/>
                        <a14:foregroundMark x1="53354" y1="88128" x2="53354" y2="88128"/>
                        <a14:foregroundMark x1="69512" y1="86049" x2="69512" y2="86049"/>
                        <a14:foregroundMark x1="75000" y1="87868" x2="75000" y2="87868"/>
                        <a14:foregroundMark x1="77642" y1="92114" x2="77642" y2="92114"/>
                        <a14:foregroundMark x1="26626" y1="97140" x2="26626" y2="97140"/>
                        <a14:foregroundMark x1="20020" y1="97140" x2="20020" y2="97140"/>
                        <a14:foregroundMark x1="28455" y1="95407" x2="28455" y2="95407"/>
                        <a14:foregroundMark x1="22561" y1="94454" x2="22561" y2="94454"/>
                        <a14:foregroundMark x1="52642" y1="71317" x2="61484" y2="62045"/>
                        <a14:foregroundMark x1="76118" y1="59965" x2="87907" y2="55979"/>
                        <a14:foregroundMark x1="71037" y1="38562" x2="71341" y2="25390"/>
                        <a14:foregroundMark x1="55183" y1="18458" x2="59959" y2="25650"/>
                        <a14:foregroundMark x1="62907" y1="9185" x2="72866" y2="8579"/>
                        <a14:foregroundMark x1="72053" y1="27470" x2="83435" y2="37088"/>
                        <a14:foregroundMark x1="64024" y1="35269" x2="71037" y2="40728"/>
                        <a14:foregroundMark x1="63618" y1="46447" x2="67683" y2="43414"/>
                        <a14:foregroundMark x1="78659" y1="54246" x2="90854" y2="55979"/>
                        <a14:foregroundMark x1="84959" y1="50000" x2="91565" y2="55113"/>
                        <a14:foregroundMark x1="59248" y1="9792" x2="57012" y2="6153"/>
                        <a14:foregroundMark x1="51931" y1="60225" x2="66972" y2="59619"/>
                        <a14:foregroundMark x1="61484" y1="89341" x2="73171" y2="90295"/>
                        <a14:foregroundMark x1="55996" y1="97747" x2="55589" y2="90295"/>
                        <a14:foregroundMark x1="23679" y1="94801" x2="32825" y2="99913"/>
                        <a14:foregroundMark x1="60772" y1="91854" x2="72154" y2="97920"/>
                        <a14:foregroundMark x1="73984" y1="97920" x2="70732" y2="94281"/>
                        <a14:foregroundMark x1="52337" y1="23137" x2="53150" y2="19584"/>
                        <a14:backgroundMark x1="27642" y1="47314" x2="27642" y2="47314"/>
                        <a14:backgroundMark x1="39837" y1="43674" x2="39837" y2="43674"/>
                        <a14:backgroundMark x1="30996" y1="70104" x2="30996" y2="70104"/>
                        <a14:backgroundMark x1="15955" y1="74350" x2="15955" y2="74350"/>
                        <a14:backgroundMark x1="20325" y1="30763" x2="20325" y2="30763"/>
                        <a14:backgroundMark x1="15955" y1="38302" x2="15955" y2="38302"/>
                        <a14:backgroundMark x1="36484" y1="36482" x2="36484" y2="36482"/>
                        <a14:backgroundMark x1="17378" y1="12478" x2="16260" y2="67158"/>
                        <a14:backgroundMark x1="51626" y1="23397" x2="51626" y2="23397"/>
                        <a14:backgroundMark x1="52033" y1="23397" x2="52033" y2="23397"/>
                        <a14:backgroundMark x1="51728" y1="23137" x2="51728" y2="23137"/>
                        <a14:backgroundMark x1="51931" y1="23137" x2="51931" y2="2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14"/>
          <a:stretch/>
        </p:blipFill>
        <p:spPr>
          <a:xfrm>
            <a:off x="6206727" y="-124827"/>
            <a:ext cx="5832401" cy="69667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33A318-B2F5-AF4B-B616-A61320BCF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1969610"/>
            <a:ext cx="9563100" cy="12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23" y="1967265"/>
            <a:ext cx="2779101" cy="2547257"/>
          </a:xfr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</a:rPr>
              <a:t>How does HIV persist?</a:t>
            </a:r>
          </a:p>
        </p:txBody>
      </p:sp>
      <p:pic>
        <p:nvPicPr>
          <p:cNvPr id="7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17080C7-7759-5F41-9E22-1814F0CE7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526" y="-185686"/>
            <a:ext cx="5617339" cy="7043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0E93B-CFDB-8541-8F9C-AD3E38C13F0C}"/>
              </a:ext>
            </a:extLst>
          </p:cNvPr>
          <p:cNvSpPr txBox="1"/>
          <p:nvPr/>
        </p:nvSpPr>
        <p:spPr>
          <a:xfrm>
            <a:off x="6369418" y="6445423"/>
            <a:ext cx="50020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J</a:t>
            </a:r>
            <a:r>
              <a:rPr lang="en-US" sz="1200" dirty="0">
                <a:latin typeface="Gill Sans MT" panose="020B0502020104020203" pitchFamily="34" charset="77"/>
                <a:cs typeface="Candara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Intern Med. 2011 Dec;270(6):550-60.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doi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: 10.1111/j.1365-2796.2011.02457.x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0CFAF-B942-2043-8799-D0F8698688AE}"/>
              </a:ext>
            </a:extLst>
          </p:cNvPr>
          <p:cNvSpPr txBox="1"/>
          <p:nvPr/>
        </p:nvSpPr>
        <p:spPr>
          <a:xfrm>
            <a:off x="5380892" y="4118672"/>
            <a:ext cx="3991708" cy="7890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072F2F-FB3E-A948-8149-437279214E8C}"/>
              </a:ext>
            </a:extLst>
          </p:cNvPr>
          <p:cNvSpPr txBox="1"/>
          <p:nvPr/>
        </p:nvSpPr>
        <p:spPr>
          <a:xfrm>
            <a:off x="4343400" y="4513220"/>
            <a:ext cx="5490465" cy="1932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18BBC-DABD-6247-8ECB-BB496305EE63}"/>
              </a:ext>
            </a:extLst>
          </p:cNvPr>
          <p:cNvSpPr txBox="1"/>
          <p:nvPr/>
        </p:nvSpPr>
        <p:spPr>
          <a:xfrm>
            <a:off x="4554912" y="2806629"/>
            <a:ext cx="2725616" cy="14809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23" y="1967265"/>
            <a:ext cx="2779101" cy="2547257"/>
          </a:xfr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</a:rPr>
              <a:t>How does HIV persist?</a:t>
            </a:r>
          </a:p>
        </p:txBody>
      </p:sp>
      <p:pic>
        <p:nvPicPr>
          <p:cNvPr id="7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17080C7-7759-5F41-9E22-1814F0CE7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526" y="-185686"/>
            <a:ext cx="5617339" cy="7043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0E93B-CFDB-8541-8F9C-AD3E38C13F0C}"/>
              </a:ext>
            </a:extLst>
          </p:cNvPr>
          <p:cNvSpPr txBox="1"/>
          <p:nvPr/>
        </p:nvSpPr>
        <p:spPr>
          <a:xfrm>
            <a:off x="6369418" y="6445423"/>
            <a:ext cx="50020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J Intern Med. 2011 Dec;270(6):550-60.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doi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: 10.1111/j.1365-2796.2011.02457.x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0CFAF-B942-2043-8799-D0F8698688AE}"/>
              </a:ext>
            </a:extLst>
          </p:cNvPr>
          <p:cNvSpPr txBox="1"/>
          <p:nvPr/>
        </p:nvSpPr>
        <p:spPr>
          <a:xfrm>
            <a:off x="5380892" y="4118672"/>
            <a:ext cx="3991708" cy="7890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072F2F-FB3E-A948-8149-437279214E8C}"/>
              </a:ext>
            </a:extLst>
          </p:cNvPr>
          <p:cNvSpPr txBox="1"/>
          <p:nvPr/>
        </p:nvSpPr>
        <p:spPr>
          <a:xfrm>
            <a:off x="4343400" y="4513220"/>
            <a:ext cx="5490465" cy="1932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23" y="1967265"/>
            <a:ext cx="2779101" cy="2547257"/>
          </a:xfr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</a:rPr>
              <a:t>How does HIV persist?</a:t>
            </a:r>
          </a:p>
        </p:txBody>
      </p:sp>
      <p:pic>
        <p:nvPicPr>
          <p:cNvPr id="7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17080C7-7759-5F41-9E22-1814F0CE7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526" y="-185686"/>
            <a:ext cx="5617339" cy="7043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0E93B-CFDB-8541-8F9C-AD3E38C13F0C}"/>
              </a:ext>
            </a:extLst>
          </p:cNvPr>
          <p:cNvSpPr txBox="1"/>
          <p:nvPr/>
        </p:nvSpPr>
        <p:spPr>
          <a:xfrm>
            <a:off x="6369418" y="6445423"/>
            <a:ext cx="50020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J</a:t>
            </a:r>
            <a:r>
              <a:rPr lang="en-US" sz="1200" dirty="0">
                <a:latin typeface="Gill Sans MT" panose="020B0502020104020203" pitchFamily="34" charset="77"/>
                <a:cs typeface="Candara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Intern Med. 2011 Dec;270(6):550-60.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doi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: 10.1111/j.1365-2796.2011.02457.x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072F2F-FB3E-A948-8149-437279214E8C}"/>
              </a:ext>
            </a:extLst>
          </p:cNvPr>
          <p:cNvSpPr txBox="1"/>
          <p:nvPr/>
        </p:nvSpPr>
        <p:spPr>
          <a:xfrm>
            <a:off x="4343400" y="4513220"/>
            <a:ext cx="5490465" cy="1932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4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23" y="1967265"/>
            <a:ext cx="2779101" cy="2547257"/>
          </a:xfr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</a:rPr>
              <a:t>How does HIV persist?</a:t>
            </a:r>
          </a:p>
        </p:txBody>
      </p:sp>
      <p:pic>
        <p:nvPicPr>
          <p:cNvPr id="7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17080C7-7759-5F41-9E22-1814F0CE7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526" y="-185686"/>
            <a:ext cx="5617339" cy="7043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0E93B-CFDB-8541-8F9C-AD3E38C13F0C}"/>
              </a:ext>
            </a:extLst>
          </p:cNvPr>
          <p:cNvSpPr txBox="1"/>
          <p:nvPr/>
        </p:nvSpPr>
        <p:spPr>
          <a:xfrm>
            <a:off x="6369418" y="6445423"/>
            <a:ext cx="50020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J Intern Med. 2011 Dec;270(6):550-60.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doi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cs typeface="Candara"/>
              </a:rPr>
              <a:t>: 10.1111/j.1365-2796.2011.02457.x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18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6A9C8-21C7-A24D-9ED7-6B6ED14F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F12C1-CF5A-BD44-A85C-9F9E795F5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64624">
            <a:off x="7639972" y="3341149"/>
            <a:ext cx="2023088" cy="1950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76692-A87E-D140-AE00-3E0C10171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41370">
            <a:off x="8984496" y="2379679"/>
            <a:ext cx="2225262" cy="2145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783A8-EB5D-0E46-AC20-572DF1A6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42209">
            <a:off x="3534375" y="4701280"/>
            <a:ext cx="1228723" cy="1174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A1B3D8-7960-4A4A-B1A5-836635A1B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132801">
            <a:off x="1042060" y="1449076"/>
            <a:ext cx="2225262" cy="2145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B5721-442C-F84F-A0FB-83C9BD6D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60278">
            <a:off x="6019623" y="1936711"/>
            <a:ext cx="2225262" cy="214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8669"/>
      </p:ext>
    </p:extLst>
  </p:cSld>
  <p:clrMapOvr>
    <a:masterClrMapping/>
  </p:clrMapOvr>
  <p:transition spd="slow" advTm="500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A12710-5AA4-7241-A088-4421DF5C3C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30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075" y="-625258"/>
            <a:ext cx="8088882" cy="8088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EE4638-EE2A-604F-859A-77A9E32C7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46" y="-625259"/>
            <a:ext cx="4510637" cy="3157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7CD8B-3253-EE46-BA01-60CBA2C21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641" y="1283677"/>
            <a:ext cx="848091" cy="5416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3F7720-5D28-8540-AEDD-F6898E83B3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8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04" y="1857747"/>
            <a:ext cx="2604053" cy="18228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3C325C-63D3-7945-A29B-A9BDD6984B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8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114" y="141159"/>
            <a:ext cx="3660991" cy="25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A12710-5AA4-7241-A088-4421DF5C3C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30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075" y="-625258"/>
            <a:ext cx="8088882" cy="8088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EE4638-EE2A-604F-859A-77A9E32C7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46" y="-625259"/>
            <a:ext cx="4510637" cy="3157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E96760-6FB4-9340-B3B5-C81A4D0F0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837" y="-2334236"/>
            <a:ext cx="3334623" cy="2334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0AA6A-2DDE-734F-97CE-609C18DAC8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100" y="-2335403"/>
            <a:ext cx="2127126" cy="1488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01F5C-F8C7-7542-ACD7-0DE32D3A5CD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4169" y="7629466"/>
            <a:ext cx="8827407" cy="8866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7CD8B-3253-EE46-BA01-60CBA2C219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641" y="1283677"/>
            <a:ext cx="848091" cy="5416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3F7720-5D28-8540-AEDD-F6898E83B3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4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04" y="1857747"/>
            <a:ext cx="2604053" cy="18228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3C325C-63D3-7945-A29B-A9BDD6984B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44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114" y="141159"/>
            <a:ext cx="3660991" cy="25626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HIV integration into CD4+ T cells</a:t>
            </a:r>
          </a:p>
        </p:txBody>
      </p:sp>
    </p:spTree>
    <p:extLst>
      <p:ext uri="{BB962C8B-B14F-4D97-AF65-F5344CB8AC3E}">
        <p14:creationId xmlns:p14="http://schemas.microsoft.com/office/powerpoint/2010/main" val="24686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E96760-6FB4-9340-B3B5-C81A4D0F0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43" y="-4141709"/>
            <a:ext cx="3334623" cy="2334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0AA6A-2DDE-734F-97CE-609C18DAC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100" y="-2335403"/>
            <a:ext cx="2127126" cy="1488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01F5C-F8C7-7542-ACD7-0DE32D3A5C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4169" y="7629466"/>
            <a:ext cx="8827407" cy="8866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12710-5AA4-7241-A088-4421DF5C3C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39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075" y="-625258"/>
            <a:ext cx="8088882" cy="8088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B1A2DF-530B-7348-8FD5-A8E8209DE5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04" y="1857747"/>
            <a:ext cx="2604053" cy="18228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EAAC66-3524-624C-AE91-D2F0EE1A0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114" y="141159"/>
            <a:ext cx="3660991" cy="2562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EE4638-EE2A-604F-859A-77A9E32C78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46" y="-625259"/>
            <a:ext cx="4510637" cy="3157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7CD8B-3253-EE46-BA01-60CBA2C219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641" y="1283677"/>
            <a:ext cx="848091" cy="541606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38762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HIV integration into CD4+ T cells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7107FA-EF2A-2C45-9B9B-99BF738EB4C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232" y="1657885"/>
            <a:ext cx="10477500" cy="10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E96760-6FB4-9340-B3B5-C81A4D0F0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43" y="-4141709"/>
            <a:ext cx="3334623" cy="2334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0AA6A-2DDE-734F-97CE-609C18DAC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100" y="-2335403"/>
            <a:ext cx="2127126" cy="1488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01F5C-F8C7-7542-ACD7-0DE32D3A5C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4169" y="7629466"/>
            <a:ext cx="8827407" cy="8866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12710-5AA4-7241-A088-4421DF5C3C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39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075" y="-625258"/>
            <a:ext cx="8088882" cy="8088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B1A2DF-530B-7348-8FD5-A8E8209DE5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04" y="1857747"/>
            <a:ext cx="2604053" cy="18228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EAAC66-3524-624C-AE91-D2F0EE1A0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114" y="141159"/>
            <a:ext cx="3660991" cy="2562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EE4638-EE2A-604F-859A-77A9E32C78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46" y="-625259"/>
            <a:ext cx="4510637" cy="3157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7CD8B-3253-EE46-BA01-60CBA2C219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641" y="1283677"/>
            <a:ext cx="848091" cy="541606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38762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HIV integration into CD4+ T cells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1500C1-F290-A94E-9DA4-0616C47EB3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76" y="2846705"/>
            <a:ext cx="10477500" cy="1333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7107FA-EF2A-2C45-9B9B-99BF738EB4C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232" y="1657885"/>
            <a:ext cx="10477500" cy="10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E96760-6FB4-9340-B3B5-C81A4D0F0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43" y="-4141709"/>
            <a:ext cx="3334623" cy="2334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0AA6A-2DDE-734F-97CE-609C18DAC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100" y="-2335403"/>
            <a:ext cx="2127126" cy="1488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01F5C-F8C7-7542-ACD7-0DE32D3A5C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4169" y="7629466"/>
            <a:ext cx="8827407" cy="8866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12710-5AA4-7241-A088-4421DF5C3C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39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075" y="-625258"/>
            <a:ext cx="8088882" cy="8088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B1A2DF-530B-7348-8FD5-A8E8209DE5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04" y="1857747"/>
            <a:ext cx="2604053" cy="18228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EAAC66-3524-624C-AE91-D2F0EE1A0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114" y="141159"/>
            <a:ext cx="3660991" cy="2562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EE4638-EE2A-604F-859A-77A9E32C78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46" y="-625259"/>
            <a:ext cx="4510637" cy="3157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7CD8B-3253-EE46-BA01-60CBA2C219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641" y="1283677"/>
            <a:ext cx="848091" cy="541606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38762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HIV integration into CD4+ T cells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EDDE7-13A5-704B-8E36-57128D7CE66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31" y="4269247"/>
            <a:ext cx="10477500" cy="932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1500C1-F290-A94E-9DA4-0616C47EB33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76" y="2846705"/>
            <a:ext cx="10477500" cy="1333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7107FA-EF2A-2C45-9B9B-99BF738EB4C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232" y="1657885"/>
            <a:ext cx="10477500" cy="10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5442-7D6B-E943-960D-1514F19F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The basic idea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to start from…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33FB3-0233-2744-8866-D10EC7FA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9FF8-45DA-A547-81ED-9C92AFE4059C}" type="datetime5">
              <a:rPr lang="en-US" smtClean="0"/>
              <a:t>13-Jan-22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F12E8F-C71F-FD43-BA6F-18C45148F75B}"/>
              </a:ext>
            </a:extLst>
          </p:cNvPr>
          <p:cNvGrpSpPr/>
          <p:nvPr/>
        </p:nvGrpSpPr>
        <p:grpSpPr>
          <a:xfrm>
            <a:off x="-1" y="-180939"/>
            <a:ext cx="3546218" cy="2043330"/>
            <a:chOff x="-1" y="-180939"/>
            <a:chExt cx="3546218" cy="2043330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AE106C4C-D10E-E149-B7DE-5109F187A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74730">
              <a:off x="977164" y="-110862"/>
              <a:ext cx="1536407" cy="1118419"/>
            </a:xfrm>
            <a:prstGeom prst="rect">
              <a:avLst/>
            </a:prstGeom>
            <a:effectLst/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96447178-BBA0-F143-908E-12E149DC7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250125">
              <a:off x="1405123" y="303793"/>
              <a:ext cx="2141094" cy="1558598"/>
            </a:xfrm>
            <a:prstGeom prst="rect">
              <a:avLst/>
            </a:prstGeom>
            <a:effectLst/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36124A8D-54D0-294C-9D8C-384BFDEF3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385542">
              <a:off x="546996" y="1025912"/>
              <a:ext cx="853920" cy="621607"/>
            </a:xfrm>
            <a:prstGeom prst="rect">
              <a:avLst/>
            </a:prstGeom>
            <a:effectLst/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3573B73B-C582-C54E-BFFD-D4B8E3CBA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880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80939"/>
              <a:ext cx="1153565" cy="784987"/>
            </a:xfrm>
            <a:prstGeom prst="rect">
              <a:avLst/>
            </a:prstGeom>
            <a:effectLst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95EBE7-9B44-2142-9512-7642D42636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0" b="100000" l="0" r="100000">
                        <a14:foregroundMark x1="77236" y1="32582" x2="77236" y2="32582"/>
                        <a14:foregroundMark x1="56301" y1="20537" x2="56301" y2="20537"/>
                        <a14:foregroundMark x1="81301" y1="58146" x2="81301" y2="58146"/>
                        <a14:foregroundMark x1="62195" y1="67158" x2="62195" y2="67158"/>
                        <a14:foregroundMark x1="54065" y1="62912" x2="54065" y2="62912"/>
                        <a14:foregroundMark x1="71341" y1="94454" x2="71341" y2="94454"/>
                        <a14:foregroundMark x1="53354" y1="88128" x2="53354" y2="88128"/>
                        <a14:foregroundMark x1="69512" y1="86049" x2="69512" y2="86049"/>
                        <a14:foregroundMark x1="75000" y1="87868" x2="75000" y2="87868"/>
                        <a14:foregroundMark x1="77642" y1="92114" x2="77642" y2="92114"/>
                        <a14:foregroundMark x1="26626" y1="97140" x2="26626" y2="97140"/>
                        <a14:foregroundMark x1="20020" y1="97140" x2="20020" y2="97140"/>
                        <a14:foregroundMark x1="28455" y1="95407" x2="28455" y2="95407"/>
                        <a14:foregroundMark x1="22561" y1="94454" x2="22561" y2="94454"/>
                        <a14:foregroundMark x1="52642" y1="71317" x2="61484" y2="62045"/>
                        <a14:foregroundMark x1="76118" y1="59965" x2="87907" y2="55979"/>
                        <a14:foregroundMark x1="71037" y1="38562" x2="71341" y2="25390"/>
                        <a14:foregroundMark x1="55183" y1="18458" x2="59959" y2="25650"/>
                        <a14:foregroundMark x1="62907" y1="9185" x2="72866" y2="8579"/>
                        <a14:foregroundMark x1="72053" y1="27470" x2="83435" y2="37088"/>
                        <a14:foregroundMark x1="64024" y1="35269" x2="71037" y2="40728"/>
                        <a14:foregroundMark x1="63618" y1="46447" x2="67683" y2="43414"/>
                        <a14:foregroundMark x1="78659" y1="54246" x2="90854" y2="55979"/>
                        <a14:foregroundMark x1="84959" y1="50000" x2="91565" y2="55113"/>
                        <a14:foregroundMark x1="59248" y1="9792" x2="57012" y2="6153"/>
                        <a14:foregroundMark x1="51931" y1="60225" x2="66972" y2="59619"/>
                        <a14:foregroundMark x1="61484" y1="89341" x2="73171" y2="90295"/>
                        <a14:foregroundMark x1="55996" y1="97747" x2="55589" y2="90295"/>
                        <a14:foregroundMark x1="23679" y1="94801" x2="32825" y2="99913"/>
                        <a14:foregroundMark x1="60772" y1="91854" x2="72154" y2="97920"/>
                        <a14:foregroundMark x1="73984" y1="97920" x2="70732" y2="94281"/>
                        <a14:foregroundMark x1="52337" y1="23137" x2="53150" y2="19584"/>
                        <a14:backgroundMark x1="27642" y1="47314" x2="27642" y2="47314"/>
                        <a14:backgroundMark x1="39837" y1="43674" x2="39837" y2="43674"/>
                        <a14:backgroundMark x1="30996" y1="70104" x2="30996" y2="70104"/>
                        <a14:backgroundMark x1="15955" y1="74350" x2="15955" y2="74350"/>
                        <a14:backgroundMark x1="20325" y1="30763" x2="20325" y2="30763"/>
                        <a14:backgroundMark x1="15955" y1="38302" x2="15955" y2="38302"/>
                        <a14:backgroundMark x1="36484" y1="36482" x2="36484" y2="36482"/>
                        <a14:backgroundMark x1="17378" y1="12478" x2="16260" y2="67158"/>
                        <a14:backgroundMark x1="51626" y1="23397" x2="51626" y2="23397"/>
                        <a14:backgroundMark x1="52033" y1="23397" x2="52033" y2="23397"/>
                        <a14:backgroundMark x1="51728" y1="23137" x2="51728" y2="23137"/>
                        <a14:backgroundMark x1="51931" y1="23137" x2="51931" y2="2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14"/>
          <a:stretch/>
        </p:blipFill>
        <p:spPr>
          <a:xfrm>
            <a:off x="6206727" y="-124827"/>
            <a:ext cx="5832401" cy="69667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63884F-6A19-3741-9ABD-9E84E87C2A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047439"/>
            <a:ext cx="9563100" cy="11297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33A318-B2F5-AF4B-B616-A61320BCFA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1969610"/>
            <a:ext cx="9563100" cy="12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E96760-6FB4-9340-B3B5-C81A4D0F0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43" y="-4141709"/>
            <a:ext cx="3334623" cy="2334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0AA6A-2DDE-734F-97CE-609C18DAC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100" y="-2335403"/>
            <a:ext cx="2127126" cy="1488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01F5C-F8C7-7542-ACD7-0DE32D3A5C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4169" y="7629466"/>
            <a:ext cx="8827407" cy="8866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12710-5AA4-7241-A088-4421DF5C3C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39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075" y="-625258"/>
            <a:ext cx="8088882" cy="8088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B1A2DF-530B-7348-8FD5-A8E8209DE5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04" y="1857747"/>
            <a:ext cx="2604053" cy="18228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EAAC66-3524-624C-AE91-D2F0EE1A0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114" y="141159"/>
            <a:ext cx="3660991" cy="2562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EE4638-EE2A-604F-859A-77A9E32C78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46" y="-625259"/>
            <a:ext cx="4510637" cy="3157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7CD8B-3253-EE46-BA01-60CBA2C219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641" y="1283677"/>
            <a:ext cx="848091" cy="541606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38762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HIV integration into CD4+ T cells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EDDE7-13A5-704B-8E36-57128D7CE66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31" y="4269247"/>
            <a:ext cx="10477500" cy="932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1500C1-F290-A94E-9DA4-0616C47EB33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76" y="2846705"/>
            <a:ext cx="10477500" cy="1333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5512FD-F612-144C-AC20-A45610782E8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76" y="5233339"/>
            <a:ext cx="10477500" cy="11441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7107FA-EF2A-2C45-9B9B-99BF738EB4C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232" y="1657885"/>
            <a:ext cx="10477500" cy="10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57578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HIV integration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956323B-5CBC-024A-AAA5-8EA390C67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86" y="1789629"/>
            <a:ext cx="5841229" cy="44403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020105-FA9D-F948-BD72-9C43E5B5FA0F}"/>
              </a:ext>
            </a:extLst>
          </p:cNvPr>
          <p:cNvSpPr txBox="1"/>
          <p:nvPr/>
        </p:nvSpPr>
        <p:spPr>
          <a:xfrm>
            <a:off x="1499765" y="1223006"/>
            <a:ext cx="9169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HIV first binds to cell and inserts virus’s genetic material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23F481-1C90-A443-9855-08B27B11325B}"/>
              </a:ext>
            </a:extLst>
          </p:cNvPr>
          <p:cNvCxnSpPr>
            <a:cxnSpLocks/>
          </p:cNvCxnSpPr>
          <p:nvPr/>
        </p:nvCxnSpPr>
        <p:spPr>
          <a:xfrm>
            <a:off x="2118220" y="1789629"/>
            <a:ext cx="765781" cy="742643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C25BE5A-F272-0844-ACED-AA0D7882F3E5}"/>
              </a:ext>
            </a:extLst>
          </p:cNvPr>
          <p:cNvSpPr txBox="1"/>
          <p:nvPr/>
        </p:nvSpPr>
        <p:spPr>
          <a:xfrm>
            <a:off x="9244695" y="6433460"/>
            <a:ext cx="166981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Image credit: HIV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-Base</a:t>
            </a:r>
          </a:p>
        </p:txBody>
      </p:sp>
    </p:spTree>
    <p:extLst>
      <p:ext uri="{BB962C8B-B14F-4D97-AF65-F5344CB8AC3E}">
        <p14:creationId xmlns:p14="http://schemas.microsoft.com/office/powerpoint/2010/main" val="372888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57578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HIV integration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956323B-5CBC-024A-AAA5-8EA390C67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86" y="1789629"/>
            <a:ext cx="5841229" cy="44403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020105-FA9D-F948-BD72-9C43E5B5FA0F}"/>
              </a:ext>
            </a:extLst>
          </p:cNvPr>
          <p:cNvSpPr txBox="1"/>
          <p:nvPr/>
        </p:nvSpPr>
        <p:spPr>
          <a:xfrm>
            <a:off x="1499765" y="1223006"/>
            <a:ext cx="9169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HIV first binds to cell and inserts virus’s genetic material  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                                             in the form of RNA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5BE5A-F272-0844-ACED-AA0D7882F3E5}"/>
              </a:ext>
            </a:extLst>
          </p:cNvPr>
          <p:cNvSpPr txBox="1"/>
          <p:nvPr/>
        </p:nvSpPr>
        <p:spPr>
          <a:xfrm>
            <a:off x="9244695" y="6433460"/>
            <a:ext cx="166981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Image credit: HIV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-Base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8AC08E-38BB-5741-9AB8-745DE512553B}"/>
              </a:ext>
            </a:extLst>
          </p:cNvPr>
          <p:cNvCxnSpPr>
            <a:cxnSpLocks/>
          </p:cNvCxnSpPr>
          <p:nvPr/>
        </p:nvCxnSpPr>
        <p:spPr>
          <a:xfrm flipH="1">
            <a:off x="6743700" y="2160950"/>
            <a:ext cx="914401" cy="890311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1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57578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HIV integration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956323B-5CBC-024A-AAA5-8EA390C67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86" y="1789629"/>
            <a:ext cx="5841229" cy="44403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604F52-959A-8744-87C6-8C65E27D23B7}"/>
              </a:ext>
            </a:extLst>
          </p:cNvPr>
          <p:cNvSpPr txBox="1"/>
          <p:nvPr/>
        </p:nvSpPr>
        <p:spPr>
          <a:xfrm>
            <a:off x="1593418" y="1243321"/>
            <a:ext cx="9040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Gill Sans MT" panose="020B0502020104020203" pitchFamily="34" charset="77"/>
              </a:rPr>
              <a:t>HIV RNA then “reverse-transcribes” into HIV DNA,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23F481-1C90-A443-9855-08B27B11325B}"/>
              </a:ext>
            </a:extLst>
          </p:cNvPr>
          <p:cNvCxnSpPr>
            <a:cxnSpLocks/>
          </p:cNvCxnSpPr>
          <p:nvPr/>
        </p:nvCxnSpPr>
        <p:spPr>
          <a:xfrm>
            <a:off x="5902036" y="1797859"/>
            <a:ext cx="211786" cy="2211965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AEE92AF-5694-B044-8EE3-8B36E8789506}"/>
              </a:ext>
            </a:extLst>
          </p:cNvPr>
          <p:cNvSpPr txBox="1"/>
          <p:nvPr/>
        </p:nvSpPr>
        <p:spPr>
          <a:xfrm>
            <a:off x="9244695" y="6433460"/>
            <a:ext cx="166981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Image credit: HIV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-Base</a:t>
            </a:r>
          </a:p>
        </p:txBody>
      </p:sp>
    </p:spTree>
    <p:extLst>
      <p:ext uri="{BB962C8B-B14F-4D97-AF65-F5344CB8AC3E}">
        <p14:creationId xmlns:p14="http://schemas.microsoft.com/office/powerpoint/2010/main" val="38745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57578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HIV integration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956323B-5CBC-024A-AAA5-8EA390C67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86" y="1789629"/>
            <a:ext cx="5841229" cy="44403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604F52-959A-8744-87C6-8C65E27D23B7}"/>
              </a:ext>
            </a:extLst>
          </p:cNvPr>
          <p:cNvSpPr txBox="1"/>
          <p:nvPr/>
        </p:nvSpPr>
        <p:spPr>
          <a:xfrm>
            <a:off x="1593418" y="1243321"/>
            <a:ext cx="9040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Gill Sans MT" panose="020B0502020104020203" pitchFamily="34" charset="77"/>
              </a:rPr>
              <a:t>HIV RNA then “reverse-transcribes” into HIV DNA, </a:t>
            </a:r>
          </a:p>
          <a:p>
            <a:pPr algn="r"/>
            <a:r>
              <a:rPr lang="en-US" sz="2800" dirty="0">
                <a:latin typeface="Gill Sans MT" panose="020B0502020104020203" pitchFamily="34" charset="77"/>
              </a:rPr>
              <a:t>which integrates into the cell’s </a:t>
            </a:r>
          </a:p>
          <a:p>
            <a:pPr algn="r"/>
            <a:r>
              <a:rPr lang="en-US" sz="2800" dirty="0">
                <a:latin typeface="Gill Sans MT" panose="020B0502020104020203" pitchFamily="34" charset="77"/>
              </a:rPr>
              <a:t>DNA genome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6AC274-D8F3-0343-8FBC-439270140683}"/>
              </a:ext>
            </a:extLst>
          </p:cNvPr>
          <p:cNvCxnSpPr>
            <a:cxnSpLocks/>
          </p:cNvCxnSpPr>
          <p:nvPr/>
        </p:nvCxnSpPr>
        <p:spPr>
          <a:xfrm flipH="1">
            <a:off x="7352037" y="2628316"/>
            <a:ext cx="1299278" cy="1465383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AEE92AF-5694-B044-8EE3-8B36E8789506}"/>
              </a:ext>
            </a:extLst>
          </p:cNvPr>
          <p:cNvSpPr txBox="1"/>
          <p:nvPr/>
        </p:nvSpPr>
        <p:spPr>
          <a:xfrm>
            <a:off x="9244695" y="6433460"/>
            <a:ext cx="166981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Image credit: HIV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-Base</a:t>
            </a:r>
          </a:p>
        </p:txBody>
      </p:sp>
    </p:spTree>
    <p:extLst>
      <p:ext uri="{BB962C8B-B14F-4D97-AF65-F5344CB8AC3E}">
        <p14:creationId xmlns:p14="http://schemas.microsoft.com/office/powerpoint/2010/main" val="36348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Things to remember about </a:t>
            </a:r>
            <a:r>
              <a:rPr lang="en-US" b="1" dirty="0">
                <a:solidFill>
                  <a:srgbClr val="DFB900"/>
                </a:solidFill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204082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Things to remember about </a:t>
            </a:r>
            <a:r>
              <a:rPr lang="en-US" b="1" dirty="0">
                <a:solidFill>
                  <a:srgbClr val="DFB900"/>
                </a:solidFill>
              </a:rPr>
              <a:t>integration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98C74-3565-3242-8FF5-B722DF8692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97" y="1689100"/>
            <a:ext cx="10985500" cy="15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Things to remember about </a:t>
            </a:r>
            <a:r>
              <a:rPr lang="en-US" b="1" dirty="0">
                <a:solidFill>
                  <a:srgbClr val="DFB900"/>
                </a:solidFill>
              </a:rPr>
              <a:t>integration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98C74-3565-3242-8FF5-B722DF8692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97" y="1689100"/>
            <a:ext cx="10985500" cy="1579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E332D-7FFF-FC4D-8957-619D5F638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97" y="3268980"/>
            <a:ext cx="10985500" cy="15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1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Things to remember about </a:t>
            </a:r>
            <a:r>
              <a:rPr lang="en-US" b="1" dirty="0">
                <a:solidFill>
                  <a:srgbClr val="DFB900"/>
                </a:solidFill>
              </a:rPr>
              <a:t>integration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98C74-3565-3242-8FF5-B722DF8692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97" y="1689100"/>
            <a:ext cx="10985500" cy="1579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E332D-7FFF-FC4D-8957-619D5F638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97" y="3268980"/>
            <a:ext cx="10985500" cy="156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A6542-5CF1-DA4B-8600-886EFF3AF3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97" y="4728210"/>
            <a:ext cx="10985500" cy="16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98E0F-0AF7-5449-A448-89F46D793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5214"/>
            <a:ext cx="12192000" cy="2852737"/>
          </a:xfrm>
        </p:spPr>
        <p:txBody>
          <a:bodyPr/>
          <a:lstStyle/>
          <a:p>
            <a:r>
              <a:rPr lang="en-US" dirty="0"/>
              <a:t>How do HIV-infected </a:t>
            </a:r>
            <a:br>
              <a:rPr lang="en-US" dirty="0"/>
            </a:br>
            <a:r>
              <a:rPr lang="en-US" dirty="0"/>
              <a:t>CD4+ T cells persist?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2851B-B753-1946-833A-1C17B4C4B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58153">
            <a:off x="9128581" y="4448056"/>
            <a:ext cx="1228723" cy="1174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040193-1C3B-454F-8609-9492FEF56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4874">
            <a:off x="8214262" y="2146203"/>
            <a:ext cx="1765300" cy="170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8A7BFB-711A-A74B-B603-E6828A73E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23786">
            <a:off x="4530405" y="4168113"/>
            <a:ext cx="1798696" cy="1733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31C6AF-66DC-8945-9D4A-6518D37D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70303">
            <a:off x="10235577" y="2410047"/>
            <a:ext cx="1228723" cy="1174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CD1FF-EDD7-144C-A989-8718D8435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77979">
            <a:off x="786686" y="1894495"/>
            <a:ext cx="1228723" cy="11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69368"/>
      </p:ext>
    </p:extLst>
  </p:cSld>
  <p:clrMapOvr>
    <a:masterClrMapping/>
  </p:clrMapOvr>
  <p:transition spd="slow" advTm="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5442-7D6B-E943-960D-1514F19F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The basic idea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to start from…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33FB3-0233-2744-8866-D10EC7FA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9FF8-45DA-A547-81ED-9C92AFE4059C}" type="datetime5">
              <a:rPr lang="en-US" smtClean="0"/>
              <a:t>13-Jan-22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F12E8F-C71F-FD43-BA6F-18C45148F75B}"/>
              </a:ext>
            </a:extLst>
          </p:cNvPr>
          <p:cNvGrpSpPr/>
          <p:nvPr/>
        </p:nvGrpSpPr>
        <p:grpSpPr>
          <a:xfrm>
            <a:off x="-1" y="-180939"/>
            <a:ext cx="3546218" cy="2043330"/>
            <a:chOff x="-1" y="-180939"/>
            <a:chExt cx="3546218" cy="2043330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AE106C4C-D10E-E149-B7DE-5109F187A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74730">
              <a:off x="977164" y="-110862"/>
              <a:ext cx="1536407" cy="1118419"/>
            </a:xfrm>
            <a:prstGeom prst="rect">
              <a:avLst/>
            </a:prstGeom>
            <a:effectLst/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96447178-BBA0-F143-908E-12E149DC7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250125">
              <a:off x="1405123" y="303793"/>
              <a:ext cx="2141094" cy="1558598"/>
            </a:xfrm>
            <a:prstGeom prst="rect">
              <a:avLst/>
            </a:prstGeom>
            <a:effectLst/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36124A8D-54D0-294C-9D8C-384BFDEF3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385542">
              <a:off x="546996" y="1025912"/>
              <a:ext cx="853920" cy="621607"/>
            </a:xfrm>
            <a:prstGeom prst="rect">
              <a:avLst/>
            </a:prstGeom>
            <a:effectLst/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3573B73B-C582-C54E-BFFD-D4B8E3CBA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880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80939"/>
              <a:ext cx="1153565" cy="784987"/>
            </a:xfrm>
            <a:prstGeom prst="rect">
              <a:avLst/>
            </a:prstGeom>
            <a:effectLst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95EBE7-9B44-2142-9512-7642D42636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0" b="100000" l="0" r="100000">
                        <a14:foregroundMark x1="77236" y1="32582" x2="77236" y2="32582"/>
                        <a14:foregroundMark x1="56301" y1="20537" x2="56301" y2="20537"/>
                        <a14:foregroundMark x1="81301" y1="58146" x2="81301" y2="58146"/>
                        <a14:foregroundMark x1="62195" y1="67158" x2="62195" y2="67158"/>
                        <a14:foregroundMark x1="54065" y1="62912" x2="54065" y2="62912"/>
                        <a14:foregroundMark x1="71341" y1="94454" x2="71341" y2="94454"/>
                        <a14:foregroundMark x1="53354" y1="88128" x2="53354" y2="88128"/>
                        <a14:foregroundMark x1="69512" y1="86049" x2="69512" y2="86049"/>
                        <a14:foregroundMark x1="75000" y1="87868" x2="75000" y2="87868"/>
                        <a14:foregroundMark x1="77642" y1="92114" x2="77642" y2="92114"/>
                        <a14:foregroundMark x1="26626" y1="97140" x2="26626" y2="97140"/>
                        <a14:foregroundMark x1="20020" y1="97140" x2="20020" y2="97140"/>
                        <a14:foregroundMark x1="28455" y1="95407" x2="28455" y2="95407"/>
                        <a14:foregroundMark x1="22561" y1="94454" x2="22561" y2="94454"/>
                        <a14:foregroundMark x1="52642" y1="71317" x2="61484" y2="62045"/>
                        <a14:foregroundMark x1="76118" y1="59965" x2="87907" y2="55979"/>
                        <a14:foregroundMark x1="71037" y1="38562" x2="71341" y2="25390"/>
                        <a14:foregroundMark x1="55183" y1="18458" x2="59959" y2="25650"/>
                        <a14:foregroundMark x1="62907" y1="9185" x2="72866" y2="8579"/>
                        <a14:foregroundMark x1="72053" y1="27470" x2="83435" y2="37088"/>
                        <a14:foregroundMark x1="64024" y1="35269" x2="71037" y2="40728"/>
                        <a14:foregroundMark x1="63618" y1="46447" x2="67683" y2="43414"/>
                        <a14:foregroundMark x1="78659" y1="54246" x2="90854" y2="55979"/>
                        <a14:foregroundMark x1="84959" y1="50000" x2="91565" y2="55113"/>
                        <a14:foregroundMark x1="59248" y1="9792" x2="57012" y2="6153"/>
                        <a14:foregroundMark x1="51931" y1="60225" x2="66972" y2="59619"/>
                        <a14:foregroundMark x1="61484" y1="89341" x2="73171" y2="90295"/>
                        <a14:foregroundMark x1="55996" y1="97747" x2="55589" y2="90295"/>
                        <a14:foregroundMark x1="23679" y1="94801" x2="32825" y2="99913"/>
                        <a14:foregroundMark x1="60772" y1="91854" x2="72154" y2="97920"/>
                        <a14:foregroundMark x1="73984" y1="97920" x2="70732" y2="94281"/>
                        <a14:foregroundMark x1="52337" y1="23137" x2="53150" y2="19584"/>
                        <a14:backgroundMark x1="27642" y1="47314" x2="27642" y2="47314"/>
                        <a14:backgroundMark x1="39837" y1="43674" x2="39837" y2="43674"/>
                        <a14:backgroundMark x1="30996" y1="70104" x2="30996" y2="70104"/>
                        <a14:backgroundMark x1="15955" y1="74350" x2="15955" y2="74350"/>
                        <a14:backgroundMark x1="20325" y1="30763" x2="20325" y2="30763"/>
                        <a14:backgroundMark x1="15955" y1="38302" x2="15955" y2="38302"/>
                        <a14:backgroundMark x1="36484" y1="36482" x2="36484" y2="36482"/>
                        <a14:backgroundMark x1="17378" y1="12478" x2="16260" y2="67158"/>
                        <a14:backgroundMark x1="51626" y1="23397" x2="51626" y2="23397"/>
                        <a14:backgroundMark x1="52033" y1="23397" x2="52033" y2="23397"/>
                        <a14:backgroundMark x1="51728" y1="23137" x2="51728" y2="23137"/>
                        <a14:backgroundMark x1="51931" y1="23137" x2="51931" y2="2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14"/>
          <a:stretch/>
        </p:blipFill>
        <p:spPr>
          <a:xfrm>
            <a:off x="6206727" y="-124827"/>
            <a:ext cx="5832401" cy="69667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FCD937-3A36-334C-BC6E-DB22876514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4164404"/>
            <a:ext cx="9563100" cy="14315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63884F-6A19-3741-9ABD-9E84E87C2A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047439"/>
            <a:ext cx="9563100" cy="11297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33A318-B2F5-AF4B-B616-A61320BCFA3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1969610"/>
            <a:ext cx="9563100" cy="12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92608"/>
            <a:ext cx="3505495" cy="1622321"/>
          </a:xfrm>
        </p:spPr>
        <p:txBody>
          <a:bodyPr anchorCtr="0">
            <a:normAutofit/>
          </a:bodyPr>
          <a:lstStyle/>
          <a:p>
            <a:r>
              <a:rPr lang="en-US" sz="3700" b="1" dirty="0">
                <a:solidFill>
                  <a:schemeClr val="accent5"/>
                </a:solidFill>
              </a:rPr>
              <a:t>How</a:t>
            </a:r>
            <a:r>
              <a:rPr lang="en-US" sz="3700" dirty="0"/>
              <a:t> do HIV-infected CD4+ T cells persist?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2" y="2127718"/>
            <a:ext cx="4392169" cy="3785419"/>
          </a:xfrm>
        </p:spPr>
        <p:txBody>
          <a:bodyPr>
            <a:noAutofit/>
          </a:bodyPr>
          <a:lstStyle/>
          <a:p>
            <a:r>
              <a:rPr lang="en-US" sz="2800" dirty="0"/>
              <a:t>Memory CD4+ T cells can copy themselves in a process called </a:t>
            </a:r>
            <a:r>
              <a:rPr lang="en-US" sz="2800" b="1" dirty="0">
                <a:solidFill>
                  <a:schemeClr val="accent5"/>
                </a:solidFill>
              </a:rPr>
              <a:t>“homeostatic proliferation”               </a:t>
            </a:r>
            <a:r>
              <a:rPr lang="en-US" sz="2800" dirty="0"/>
              <a:t>(a process used by the immune system to maintain numbers of memory CD4+ T cells)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6BB3B-B413-8E4F-AB73-88C57D7E0918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28D4D7C-F5F8-E544-BFE9-7BECE19F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941616"/>
            <a:ext cx="6019331" cy="49715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811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92608"/>
            <a:ext cx="3505495" cy="1622321"/>
          </a:xfrm>
        </p:spPr>
        <p:txBody>
          <a:bodyPr anchorCtr="0">
            <a:normAutofit/>
          </a:bodyPr>
          <a:lstStyle/>
          <a:p>
            <a:r>
              <a:rPr lang="en-US" sz="3700" b="1" dirty="0">
                <a:solidFill>
                  <a:schemeClr val="accent5"/>
                </a:solidFill>
              </a:rPr>
              <a:t>How </a:t>
            </a:r>
            <a:r>
              <a:rPr lang="en-US" sz="3700" dirty="0"/>
              <a:t>do HIV-infected CD4+ T cells persist?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91" y="2127718"/>
            <a:ext cx="4192165" cy="3785419"/>
          </a:xfrm>
        </p:spPr>
        <p:txBody>
          <a:bodyPr>
            <a:noAutofit/>
          </a:bodyPr>
          <a:lstStyle/>
          <a:p>
            <a:r>
              <a:rPr lang="en-US" sz="2800" dirty="0"/>
              <a:t>If HIV is integrated into the CD4+ T cell’s genome </a:t>
            </a:r>
            <a:r>
              <a:rPr lang="en-US" sz="2800" i="1" dirty="0"/>
              <a:t>(the red bands in the image), </a:t>
            </a:r>
            <a:r>
              <a:rPr lang="en-US" sz="2800" dirty="0"/>
              <a:t>the genetic blueprint for the virus gets copied along        with the cell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6BB3B-B413-8E4F-AB73-88C57D7E0918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28D4D7C-F5F8-E544-BFE9-7BECE19F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941616"/>
            <a:ext cx="6019331" cy="49715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5629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160337"/>
            <a:ext cx="10702990" cy="1325563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 </a:t>
            </a:r>
            <a:r>
              <a:rPr lang="en-US" dirty="0"/>
              <a:t>do HIV-infected CD4+ T cells persist? </a:t>
            </a:r>
          </a:p>
        </p:txBody>
      </p:sp>
    </p:spTree>
    <p:extLst>
      <p:ext uri="{BB962C8B-B14F-4D97-AF65-F5344CB8AC3E}">
        <p14:creationId xmlns:p14="http://schemas.microsoft.com/office/powerpoint/2010/main" val="42273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160337"/>
            <a:ext cx="10702990" cy="1325563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 </a:t>
            </a:r>
            <a:r>
              <a:rPr lang="en-US" dirty="0"/>
              <a:t>do HIV-infected CD4+ T cells persist?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257300"/>
            <a:ext cx="10702990" cy="5783580"/>
          </a:xfrm>
        </p:spPr>
        <p:txBody>
          <a:bodyPr>
            <a:noAutofit/>
          </a:bodyPr>
          <a:lstStyle/>
          <a:p>
            <a:r>
              <a:rPr lang="en-US" sz="2800" dirty="0"/>
              <a:t>Memory CD4+ T cells may respond to a pathogen that they recognize (e.g. the measles virus), which causes rapid cell proliferation</a:t>
            </a:r>
          </a:p>
        </p:txBody>
      </p:sp>
    </p:spTree>
    <p:extLst>
      <p:ext uri="{BB962C8B-B14F-4D97-AF65-F5344CB8AC3E}">
        <p14:creationId xmlns:p14="http://schemas.microsoft.com/office/powerpoint/2010/main" val="2735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160337"/>
            <a:ext cx="10702990" cy="1325563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 </a:t>
            </a:r>
            <a:r>
              <a:rPr lang="en-US" dirty="0"/>
              <a:t>do HIV-infected CD4+ T cells persist?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257300"/>
            <a:ext cx="10702990" cy="5783580"/>
          </a:xfrm>
        </p:spPr>
        <p:txBody>
          <a:bodyPr>
            <a:noAutofit/>
          </a:bodyPr>
          <a:lstStyle/>
          <a:p>
            <a:r>
              <a:rPr lang="en-US" sz="2800" dirty="0"/>
              <a:t>Memory CD4+ T cells may respond to a pathogen that they recognize (e.g. the measles virus), which causes rapid cell proliferation</a:t>
            </a:r>
          </a:p>
          <a:p>
            <a:r>
              <a:rPr lang="en-US" sz="2800" dirty="0"/>
              <a:t>E.g. if the memory CD4+ T cell developed in response to a measles infection (or vaccine) in childhood, being exposed to measles as an adult will cause that CD4 T cell to proliferate, preventing a second measles illness</a:t>
            </a:r>
          </a:p>
        </p:txBody>
      </p:sp>
    </p:spTree>
    <p:extLst>
      <p:ext uri="{BB962C8B-B14F-4D97-AF65-F5344CB8AC3E}">
        <p14:creationId xmlns:p14="http://schemas.microsoft.com/office/powerpoint/2010/main" val="33516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160337"/>
            <a:ext cx="10702990" cy="1325563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 </a:t>
            </a:r>
            <a:r>
              <a:rPr lang="en-US" dirty="0"/>
              <a:t>do HIV-infected CD4+ T cells persist?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257300"/>
            <a:ext cx="10702990" cy="5783580"/>
          </a:xfrm>
        </p:spPr>
        <p:txBody>
          <a:bodyPr>
            <a:noAutofit/>
          </a:bodyPr>
          <a:lstStyle/>
          <a:p>
            <a:r>
              <a:rPr lang="en-US" sz="2800" dirty="0"/>
              <a:t>Memory CD4+ T cells may respond to a pathogen that they recognize (e.g. the measles virus), which causes rapid cell proliferation</a:t>
            </a:r>
          </a:p>
          <a:p>
            <a:r>
              <a:rPr lang="en-US" sz="2800" dirty="0"/>
              <a:t>E.g. if the memory CD4+ T cell developed in response to a measles infection (or vaccine) in childhood, being exposed to measles as an adult will cause that CD4 T cell to proliferate, preventing a second measles illness</a:t>
            </a:r>
          </a:p>
          <a:p>
            <a:r>
              <a:rPr lang="en-US" sz="2800" dirty="0"/>
              <a:t>The parts of a pathogen that trigger an immune response are called </a:t>
            </a:r>
            <a:r>
              <a:rPr lang="en-US" sz="2800" b="1" dirty="0">
                <a:solidFill>
                  <a:schemeClr val="accent5"/>
                </a:solidFill>
              </a:rPr>
              <a:t>antigens, </a:t>
            </a:r>
            <a:r>
              <a:rPr lang="en-US" sz="2800" dirty="0"/>
              <a:t>so this is referred to as antigen-specific CD4+ T cell proliferation</a:t>
            </a:r>
          </a:p>
        </p:txBody>
      </p:sp>
    </p:spTree>
    <p:extLst>
      <p:ext uri="{BB962C8B-B14F-4D97-AF65-F5344CB8AC3E}">
        <p14:creationId xmlns:p14="http://schemas.microsoft.com/office/powerpoint/2010/main" val="16628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160337"/>
            <a:ext cx="10702990" cy="1325563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 </a:t>
            </a:r>
            <a:r>
              <a:rPr lang="en-US" dirty="0"/>
              <a:t>do HIV-infected CD4+ T cells persist?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257300"/>
            <a:ext cx="10702990" cy="5783580"/>
          </a:xfrm>
        </p:spPr>
        <p:txBody>
          <a:bodyPr>
            <a:noAutofit/>
          </a:bodyPr>
          <a:lstStyle/>
          <a:p>
            <a:r>
              <a:rPr lang="en-US" sz="2800" dirty="0"/>
              <a:t>Memory CD4+ T cells may respond to a pathogen that they recognize (e.g. the measles virus), which causes rapid cell proliferation</a:t>
            </a:r>
          </a:p>
          <a:p>
            <a:r>
              <a:rPr lang="en-US" sz="2800" dirty="0"/>
              <a:t>E.g. if the memory CD4+ T cell developed in response to a measles infection (or vaccine) in childhood, being exposed to measles as an adult will cause that CD4 T cell to proliferate, preventing a second measles illness</a:t>
            </a:r>
          </a:p>
          <a:p>
            <a:r>
              <a:rPr lang="en-US" sz="2800" dirty="0"/>
              <a:t>The parts of a pathogen that trigger an immune response are called </a:t>
            </a:r>
            <a:r>
              <a:rPr lang="en-US" sz="2800" b="1" dirty="0">
                <a:solidFill>
                  <a:schemeClr val="accent5"/>
                </a:solidFill>
              </a:rPr>
              <a:t>antigens</a:t>
            </a:r>
            <a:r>
              <a:rPr lang="en-US" sz="2800" b="1" dirty="0"/>
              <a:t>, </a:t>
            </a:r>
            <a:r>
              <a:rPr lang="en-US" sz="2800" dirty="0"/>
              <a:t>so this is referred to as antigen-specific CD4+ T cell proliferation</a:t>
            </a:r>
          </a:p>
          <a:p>
            <a:r>
              <a:rPr lang="en-US" sz="2800" dirty="0"/>
              <a:t>As with homeostatic proliferation, if HIV is integrated into the cell’s genome, the genetic blueprint for the virus gets copied along with the CD4+ T cell</a:t>
            </a:r>
          </a:p>
        </p:txBody>
      </p:sp>
    </p:spTree>
    <p:extLst>
      <p:ext uri="{BB962C8B-B14F-4D97-AF65-F5344CB8AC3E}">
        <p14:creationId xmlns:p14="http://schemas.microsoft.com/office/powerpoint/2010/main" val="133371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160020"/>
            <a:ext cx="6130990" cy="1325563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HOW </a:t>
            </a:r>
            <a:r>
              <a:rPr lang="en-US" dirty="0"/>
              <a:t>do HIV-infected CD4+ T cells persist?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134" y="1689919"/>
            <a:ext cx="5467894" cy="5693227"/>
          </a:xfrm>
        </p:spPr>
        <p:txBody>
          <a:bodyPr>
            <a:normAutofit/>
          </a:bodyPr>
          <a:lstStyle/>
          <a:p>
            <a:r>
              <a:rPr lang="en-US" sz="2800" dirty="0"/>
              <a:t>HIV integration into certain places in the genome of a memory CD4+ T cell may allow the virus to influence the proliferation and survival of the cell</a:t>
            </a:r>
          </a:p>
          <a:p>
            <a:r>
              <a:rPr lang="en-US" sz="2800" dirty="0"/>
              <a:t>Researchers have reported that the proliferation and survival of a minority of HIV-infected memory CD4+ T cells (~2%) in people on ART may be driven by this mechanism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9A407-E4A4-4142-B0EC-06FF1FDAF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576" y="-136926"/>
            <a:ext cx="4663284" cy="69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2" y="1139362"/>
            <a:ext cx="4386584" cy="1622321"/>
          </a:xfrm>
          <a:noFill/>
        </p:spPr>
        <p:txBody>
          <a:bodyPr anchorCtr="0">
            <a:normAutofit fontScale="90000"/>
          </a:bodyPr>
          <a:lstStyle/>
          <a:p>
            <a:r>
              <a:rPr lang="en-US" sz="4000" b="1" dirty="0">
                <a:solidFill>
                  <a:srgbClr val="DFB900"/>
                </a:solidFill>
              </a:rPr>
              <a:t>3 DIFFERENT WAYS </a:t>
            </a:r>
            <a:r>
              <a:rPr lang="en-US" sz="4000" dirty="0"/>
              <a:t>CD4+ T cells containing HIV can be triggered to copy themselves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F061E8-4A53-4D7C-8BBB-0C483C2C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511552"/>
            <a:ext cx="4364736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8DAA4-7D27-2F43-97EC-6047E0BFD60A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7" descr="Timeline&#10;&#10;Description automatically generated">
            <a:extLst>
              <a:ext uri="{FF2B5EF4-FFF2-40B4-BE49-F238E27FC236}">
                <a16:creationId xmlns:a16="http://schemas.microsoft.com/office/drawing/2014/main" id="{5698E64E-CECA-264D-9B5F-6F18F9FA4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929353"/>
            <a:ext cx="6019331" cy="4996048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F4EFBD-0B66-A647-8520-9AC7019549E3}"/>
              </a:ext>
            </a:extLst>
          </p:cNvPr>
          <p:cNvSpPr txBox="1"/>
          <p:nvPr/>
        </p:nvSpPr>
        <p:spPr>
          <a:xfrm>
            <a:off x="-502920" y="-168442"/>
            <a:ext cx="14440593" cy="7026442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EE719A-5FFD-DE4D-8943-A0BF9A624B45}"/>
              </a:ext>
            </a:extLst>
          </p:cNvPr>
          <p:cNvSpPr txBox="1"/>
          <p:nvPr/>
        </p:nvSpPr>
        <p:spPr>
          <a:xfrm>
            <a:off x="3052220" y="-3244"/>
            <a:ext cx="6301505" cy="6247864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r>
              <a:rPr lang="en-US" sz="40000" dirty="0">
                <a:solidFill>
                  <a:schemeClr val="bg1"/>
                </a:solidFill>
                <a:latin typeface="Gill Sans MT" panose="020B0502020104020203" pitchFamily="34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824478-42F7-E34C-AE4F-D0C9D038710D}"/>
              </a:ext>
            </a:extLst>
          </p:cNvPr>
          <p:cNvSpPr/>
          <p:nvPr/>
        </p:nvSpPr>
        <p:spPr>
          <a:xfrm>
            <a:off x="5624832" y="1139362"/>
            <a:ext cx="55813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Gill Sans MT" panose="020B0502020104020203" pitchFamily="34" charset="77"/>
              </a:rPr>
              <a:t>DIFFERENT WAYS </a:t>
            </a:r>
          </a:p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77"/>
              </a:rPr>
              <a:t>CD4+ T CELLS </a:t>
            </a:r>
          </a:p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77"/>
              </a:rPr>
              <a:t>CONTAINING HIV </a:t>
            </a:r>
          </a:p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77"/>
              </a:rPr>
              <a:t>CAN BE TRIGGERED </a:t>
            </a:r>
          </a:p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77"/>
              </a:rPr>
              <a:t>TO COPY THEMSELVES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A7F3CA-3331-0A48-904F-F6BAEC76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83304" flipH="1">
            <a:off x="658764" y="1117072"/>
            <a:ext cx="2818606" cy="2863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049DC-F0A5-DC45-913B-6211B2A38DA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 rot="11302922">
            <a:off x="693241" y="3554707"/>
            <a:ext cx="1985118" cy="189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2" y="1139362"/>
            <a:ext cx="4386584" cy="1622321"/>
          </a:xfrm>
          <a:noFill/>
        </p:spPr>
        <p:txBody>
          <a:bodyPr anchorCtr="0">
            <a:normAutofit fontScale="90000"/>
          </a:bodyPr>
          <a:lstStyle/>
          <a:p>
            <a:r>
              <a:rPr lang="en-US" sz="4000" b="1" dirty="0">
                <a:solidFill>
                  <a:srgbClr val="DFB900"/>
                </a:solidFill>
              </a:rPr>
              <a:t>3 DIFFERENT WAYS </a:t>
            </a:r>
            <a:r>
              <a:rPr lang="en-US" sz="4000" dirty="0"/>
              <a:t>CD4+ T cells containing HIV can be triggered to copy themselves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8DAA4-7D27-2F43-97EC-6047E0BFD60A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7" descr="Timeline&#10;&#10;Description automatically generated">
            <a:extLst>
              <a:ext uri="{FF2B5EF4-FFF2-40B4-BE49-F238E27FC236}">
                <a16:creationId xmlns:a16="http://schemas.microsoft.com/office/drawing/2014/main" id="{5698E64E-CECA-264D-9B5F-6F18F9FA4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929353"/>
            <a:ext cx="6019331" cy="4996048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F4EFBD-0B66-A647-8520-9AC7019549E3}"/>
              </a:ext>
            </a:extLst>
          </p:cNvPr>
          <p:cNvSpPr txBox="1"/>
          <p:nvPr/>
        </p:nvSpPr>
        <p:spPr>
          <a:xfrm>
            <a:off x="5123688" y="-43221"/>
            <a:ext cx="13937672" cy="6901221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5442-7D6B-E943-960D-1514F19F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The basic idea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to start from…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33FB3-0233-2744-8866-D10EC7FA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9FF8-45DA-A547-81ED-9C92AFE4059C}" type="datetime5">
              <a:rPr lang="en-US" smtClean="0"/>
              <a:t>13-Jan-22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F12E8F-C71F-FD43-BA6F-18C45148F75B}"/>
              </a:ext>
            </a:extLst>
          </p:cNvPr>
          <p:cNvGrpSpPr/>
          <p:nvPr/>
        </p:nvGrpSpPr>
        <p:grpSpPr>
          <a:xfrm>
            <a:off x="-1" y="-180939"/>
            <a:ext cx="3546218" cy="2043330"/>
            <a:chOff x="-1" y="-180939"/>
            <a:chExt cx="3546218" cy="2043330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AE106C4C-D10E-E149-B7DE-5109F187A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74730">
              <a:off x="977164" y="-110862"/>
              <a:ext cx="1536407" cy="1118419"/>
            </a:xfrm>
            <a:prstGeom prst="rect">
              <a:avLst/>
            </a:prstGeom>
            <a:effectLst/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96447178-BBA0-F143-908E-12E149DC7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250125">
              <a:off x="1405123" y="303793"/>
              <a:ext cx="2141094" cy="1558598"/>
            </a:xfrm>
            <a:prstGeom prst="rect">
              <a:avLst/>
            </a:prstGeom>
            <a:effectLst/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36124A8D-54D0-294C-9D8C-384BFDEF3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385542">
              <a:off x="546996" y="1025912"/>
              <a:ext cx="853920" cy="621607"/>
            </a:xfrm>
            <a:prstGeom prst="rect">
              <a:avLst/>
            </a:prstGeom>
            <a:effectLst/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3573B73B-C582-C54E-BFFD-D4B8E3CBA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880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80939"/>
              <a:ext cx="1153565" cy="784987"/>
            </a:xfrm>
            <a:prstGeom prst="rect">
              <a:avLst/>
            </a:prstGeom>
            <a:effectLst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95EBE7-9B44-2142-9512-7642D42636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0" b="100000" l="0" r="100000">
                        <a14:foregroundMark x1="77236" y1="32582" x2="77236" y2="32582"/>
                        <a14:foregroundMark x1="56301" y1="20537" x2="56301" y2="20537"/>
                        <a14:foregroundMark x1="81301" y1="58146" x2="81301" y2="58146"/>
                        <a14:foregroundMark x1="62195" y1="67158" x2="62195" y2="67158"/>
                        <a14:foregroundMark x1="54065" y1="62912" x2="54065" y2="62912"/>
                        <a14:foregroundMark x1="71341" y1="94454" x2="71341" y2="94454"/>
                        <a14:foregroundMark x1="53354" y1="88128" x2="53354" y2="88128"/>
                        <a14:foregroundMark x1="69512" y1="86049" x2="69512" y2="86049"/>
                        <a14:foregroundMark x1="75000" y1="87868" x2="75000" y2="87868"/>
                        <a14:foregroundMark x1="77642" y1="92114" x2="77642" y2="92114"/>
                        <a14:foregroundMark x1="26626" y1="97140" x2="26626" y2="97140"/>
                        <a14:foregroundMark x1="20020" y1="97140" x2="20020" y2="97140"/>
                        <a14:foregroundMark x1="28455" y1="95407" x2="28455" y2="95407"/>
                        <a14:foregroundMark x1="22561" y1="94454" x2="22561" y2="94454"/>
                        <a14:foregroundMark x1="52642" y1="71317" x2="61484" y2="62045"/>
                        <a14:foregroundMark x1="76118" y1="59965" x2="87907" y2="55979"/>
                        <a14:foregroundMark x1="71037" y1="38562" x2="71341" y2="25390"/>
                        <a14:foregroundMark x1="55183" y1="18458" x2="59959" y2="25650"/>
                        <a14:foregroundMark x1="62907" y1="9185" x2="72866" y2="8579"/>
                        <a14:foregroundMark x1="72053" y1="27470" x2="83435" y2="37088"/>
                        <a14:foregroundMark x1="64024" y1="35269" x2="71037" y2="40728"/>
                        <a14:foregroundMark x1="63618" y1="46447" x2="67683" y2="43414"/>
                        <a14:foregroundMark x1="78659" y1="54246" x2="90854" y2="55979"/>
                        <a14:foregroundMark x1="84959" y1="50000" x2="91565" y2="55113"/>
                        <a14:foregroundMark x1="59248" y1="9792" x2="57012" y2="6153"/>
                        <a14:foregroundMark x1="51931" y1="60225" x2="66972" y2="59619"/>
                        <a14:foregroundMark x1="61484" y1="89341" x2="73171" y2="90295"/>
                        <a14:foregroundMark x1="55996" y1="97747" x2="55589" y2="90295"/>
                        <a14:foregroundMark x1="23679" y1="94801" x2="32825" y2="99913"/>
                        <a14:foregroundMark x1="60772" y1="91854" x2="72154" y2="97920"/>
                        <a14:foregroundMark x1="73984" y1="97920" x2="70732" y2="94281"/>
                        <a14:foregroundMark x1="52337" y1="23137" x2="53150" y2="19584"/>
                        <a14:backgroundMark x1="27642" y1="47314" x2="27642" y2="47314"/>
                        <a14:backgroundMark x1="39837" y1="43674" x2="39837" y2="43674"/>
                        <a14:backgroundMark x1="30996" y1="70104" x2="30996" y2="70104"/>
                        <a14:backgroundMark x1="15955" y1="74350" x2="15955" y2="74350"/>
                        <a14:backgroundMark x1="20325" y1="30763" x2="20325" y2="30763"/>
                        <a14:backgroundMark x1="15955" y1="38302" x2="15955" y2="38302"/>
                        <a14:backgroundMark x1="36484" y1="36482" x2="36484" y2="36482"/>
                        <a14:backgroundMark x1="17378" y1="12478" x2="16260" y2="67158"/>
                        <a14:backgroundMark x1="51626" y1="23397" x2="51626" y2="23397"/>
                        <a14:backgroundMark x1="52033" y1="23397" x2="52033" y2="23397"/>
                        <a14:backgroundMark x1="51728" y1="23137" x2="51728" y2="23137"/>
                        <a14:backgroundMark x1="51931" y1="23137" x2="51931" y2="2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14"/>
          <a:stretch/>
        </p:blipFill>
        <p:spPr>
          <a:xfrm>
            <a:off x="6206727" y="-124827"/>
            <a:ext cx="5832401" cy="69667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60152-E2A7-8142-B6A4-70107988A13A}"/>
              </a:ext>
            </a:extLst>
          </p:cNvPr>
          <p:cNvGrpSpPr/>
          <p:nvPr/>
        </p:nvGrpSpPr>
        <p:grpSpPr>
          <a:xfrm>
            <a:off x="1546596" y="-346661"/>
            <a:ext cx="9527661" cy="6644088"/>
            <a:chOff x="1546596" y="-346661"/>
            <a:chExt cx="9527661" cy="6644088"/>
          </a:xfrm>
        </p:grpSpPr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1049F14E-7125-8649-9808-B5C708419859}"/>
                </a:ext>
              </a:extLst>
            </p:cNvPr>
            <p:cNvSpPr/>
            <p:nvPr/>
          </p:nvSpPr>
          <p:spPr>
            <a:xfrm rot="10041708">
              <a:off x="1546596" y="-346661"/>
              <a:ext cx="397543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 Arrow 11">
              <a:extLst>
                <a:ext uri="{FF2B5EF4-FFF2-40B4-BE49-F238E27FC236}">
                  <a16:creationId xmlns:a16="http://schemas.microsoft.com/office/drawing/2014/main" id="{BA349B4D-32A3-FC4F-AF57-65AE66F1E3A4}"/>
                </a:ext>
              </a:extLst>
            </p:cNvPr>
            <p:cNvSpPr/>
            <p:nvPr/>
          </p:nvSpPr>
          <p:spPr>
            <a:xfrm rot="9232133">
              <a:off x="9339244" y="513595"/>
              <a:ext cx="45720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 Arrow 12">
              <a:extLst>
                <a:ext uri="{FF2B5EF4-FFF2-40B4-BE49-F238E27FC236}">
                  <a16:creationId xmlns:a16="http://schemas.microsoft.com/office/drawing/2014/main" id="{47F30581-8603-294D-9709-C1C19B6F67AA}"/>
                </a:ext>
              </a:extLst>
            </p:cNvPr>
            <p:cNvSpPr/>
            <p:nvPr/>
          </p:nvSpPr>
          <p:spPr>
            <a:xfrm rot="1615142">
              <a:off x="10617057" y="3788682"/>
              <a:ext cx="45720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F940B187-3454-3E43-A0A0-ADD940F8DC67}"/>
                </a:ext>
              </a:extLst>
            </p:cNvPr>
            <p:cNvSpPr/>
            <p:nvPr/>
          </p:nvSpPr>
          <p:spPr>
            <a:xfrm>
              <a:off x="9489420" y="4547936"/>
              <a:ext cx="38271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 Arrow 14">
              <a:extLst>
                <a:ext uri="{FF2B5EF4-FFF2-40B4-BE49-F238E27FC236}">
                  <a16:creationId xmlns:a16="http://schemas.microsoft.com/office/drawing/2014/main" id="{F4A706FF-54D8-F84E-8770-8D8C08CA7DFA}"/>
                </a:ext>
              </a:extLst>
            </p:cNvPr>
            <p:cNvSpPr/>
            <p:nvPr/>
          </p:nvSpPr>
          <p:spPr>
            <a:xfrm rot="12758216">
              <a:off x="10390931" y="5604106"/>
              <a:ext cx="45720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>
              <a:extLst>
                <a:ext uri="{FF2B5EF4-FFF2-40B4-BE49-F238E27FC236}">
                  <a16:creationId xmlns:a16="http://schemas.microsoft.com/office/drawing/2014/main" id="{185829B6-C3F5-6746-A580-08C92BB85A86}"/>
                </a:ext>
              </a:extLst>
            </p:cNvPr>
            <p:cNvSpPr/>
            <p:nvPr/>
          </p:nvSpPr>
          <p:spPr>
            <a:xfrm>
              <a:off x="2124526" y="1146503"/>
              <a:ext cx="45720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 Arrow 16">
              <a:extLst>
                <a:ext uri="{FF2B5EF4-FFF2-40B4-BE49-F238E27FC236}">
                  <a16:creationId xmlns:a16="http://schemas.microsoft.com/office/drawing/2014/main" id="{956002AD-FC20-B442-B5AF-EA04A5B84523}"/>
                </a:ext>
              </a:extLst>
            </p:cNvPr>
            <p:cNvSpPr/>
            <p:nvPr/>
          </p:nvSpPr>
          <p:spPr>
            <a:xfrm rot="10800000">
              <a:off x="10484881" y="1083633"/>
              <a:ext cx="45720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0FCD937-3A36-334C-BC6E-DB22876514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4164404"/>
            <a:ext cx="9563100" cy="14315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63884F-6A19-3741-9ABD-9E84E87C2A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047439"/>
            <a:ext cx="9563100" cy="11297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33A318-B2F5-AF4B-B616-A61320BCFA3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1969610"/>
            <a:ext cx="9563100" cy="12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2" y="1139362"/>
            <a:ext cx="4386584" cy="1622321"/>
          </a:xfrm>
          <a:noFill/>
        </p:spPr>
        <p:txBody>
          <a:bodyPr anchorCtr="0">
            <a:normAutofit fontScale="90000"/>
          </a:bodyPr>
          <a:lstStyle/>
          <a:p>
            <a:r>
              <a:rPr lang="en-US" sz="4000" b="1" dirty="0">
                <a:solidFill>
                  <a:srgbClr val="DFB900"/>
                </a:solidFill>
              </a:rPr>
              <a:t>3 DIFFERENT WAYS </a:t>
            </a:r>
            <a:r>
              <a:rPr lang="en-US" sz="4000" dirty="0"/>
              <a:t>CD4+ T cells containing HIV can be triggered to copy themselves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F061E8-4A53-4D7C-8BBB-0C483C2C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511552"/>
            <a:ext cx="4364736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5"/>
                </a:solidFill>
              </a:rPr>
              <a:t>Integration site driven: </a:t>
            </a:r>
            <a:r>
              <a:rPr lang="en-US" sz="2400" dirty="0"/>
              <a:t>promoted by HIV's integration into the cell’s DNA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8DAA4-7D27-2F43-97EC-6047E0BFD60A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7" descr="Timeline&#10;&#10;Description automatically generated">
            <a:extLst>
              <a:ext uri="{FF2B5EF4-FFF2-40B4-BE49-F238E27FC236}">
                <a16:creationId xmlns:a16="http://schemas.microsoft.com/office/drawing/2014/main" id="{5698E64E-CECA-264D-9B5F-6F18F9FA4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929353"/>
            <a:ext cx="6019331" cy="4996048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F4EFBD-0B66-A647-8520-9AC7019549E3}"/>
              </a:ext>
            </a:extLst>
          </p:cNvPr>
          <p:cNvSpPr txBox="1"/>
          <p:nvPr/>
        </p:nvSpPr>
        <p:spPr>
          <a:xfrm>
            <a:off x="5123688" y="-43221"/>
            <a:ext cx="6301505" cy="6465414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5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2" y="1139362"/>
            <a:ext cx="4386584" cy="1622321"/>
          </a:xfrm>
          <a:noFill/>
        </p:spPr>
        <p:txBody>
          <a:bodyPr anchorCtr="0">
            <a:normAutofit fontScale="90000"/>
          </a:bodyPr>
          <a:lstStyle/>
          <a:p>
            <a:r>
              <a:rPr lang="en-US" sz="4000" b="1" dirty="0">
                <a:solidFill>
                  <a:srgbClr val="DFB900"/>
                </a:solidFill>
              </a:rPr>
              <a:t>3 DIFFERENT WAYS </a:t>
            </a:r>
            <a:r>
              <a:rPr lang="en-US" sz="4000" dirty="0"/>
              <a:t>CD4+ T cells containing HIV can be triggered to copy themselves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F061E8-4A53-4D7C-8BBB-0C483C2C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511552"/>
            <a:ext cx="4364736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DFB900"/>
                </a:solidFill>
              </a:rPr>
              <a:t>Integration site driven: </a:t>
            </a:r>
            <a:r>
              <a:rPr lang="en-US" sz="2400" dirty="0"/>
              <a:t>promoted by HIV's integration into the cell’s DNA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8DAA4-7D27-2F43-97EC-6047E0BFD60A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7" descr="Timeline&#10;&#10;Description automatically generated">
            <a:extLst>
              <a:ext uri="{FF2B5EF4-FFF2-40B4-BE49-F238E27FC236}">
                <a16:creationId xmlns:a16="http://schemas.microsoft.com/office/drawing/2014/main" id="{5698E64E-CECA-264D-9B5F-6F18F9FA4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929353"/>
            <a:ext cx="6019331" cy="4996048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F4EFBD-0B66-A647-8520-9AC7019549E3}"/>
              </a:ext>
            </a:extLst>
          </p:cNvPr>
          <p:cNvSpPr txBox="1"/>
          <p:nvPr/>
        </p:nvSpPr>
        <p:spPr>
          <a:xfrm>
            <a:off x="7845325" y="-43221"/>
            <a:ext cx="6301505" cy="6465414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50E24-F9C9-9A40-B630-DC9388407CCA}"/>
              </a:ext>
            </a:extLst>
          </p:cNvPr>
          <p:cNvSpPr txBox="1"/>
          <p:nvPr/>
        </p:nvSpPr>
        <p:spPr>
          <a:xfrm>
            <a:off x="5791200" y="-43221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72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2" y="1139362"/>
            <a:ext cx="4386584" cy="1622321"/>
          </a:xfrm>
          <a:noFill/>
        </p:spPr>
        <p:txBody>
          <a:bodyPr anchorCtr="0">
            <a:normAutofit fontScale="90000"/>
          </a:bodyPr>
          <a:lstStyle/>
          <a:p>
            <a:r>
              <a:rPr lang="en-US" sz="4000" b="1" dirty="0">
                <a:solidFill>
                  <a:srgbClr val="DFB900"/>
                </a:solidFill>
              </a:rPr>
              <a:t>3 DIFFERENT WAYS </a:t>
            </a:r>
            <a:r>
              <a:rPr lang="en-US" sz="4000" dirty="0"/>
              <a:t>CD4+ T cells containing HIV can be triggered to copy themselves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F061E8-4A53-4D7C-8BBB-0C483C2C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511552"/>
            <a:ext cx="4364736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DFB900"/>
                </a:solidFill>
              </a:rPr>
              <a:t>Integration site driven: </a:t>
            </a:r>
            <a:r>
              <a:rPr lang="en-US" sz="2400" dirty="0"/>
              <a:t>promoted by HIV's integration into the cell’s DNA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5"/>
                </a:solidFill>
              </a:rPr>
              <a:t>Homeostatic: </a:t>
            </a:r>
            <a:r>
              <a:rPr lang="en-US" sz="2400" dirty="0"/>
              <a:t>maintaining the body’s total count of memory cells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8DAA4-7D27-2F43-97EC-6047E0BFD60A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7" descr="Timeline&#10;&#10;Description automatically generated">
            <a:extLst>
              <a:ext uri="{FF2B5EF4-FFF2-40B4-BE49-F238E27FC236}">
                <a16:creationId xmlns:a16="http://schemas.microsoft.com/office/drawing/2014/main" id="{5698E64E-CECA-264D-9B5F-6F18F9FA4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929353"/>
            <a:ext cx="6019331" cy="4996048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F4EFBD-0B66-A647-8520-9AC7019549E3}"/>
              </a:ext>
            </a:extLst>
          </p:cNvPr>
          <p:cNvSpPr txBox="1"/>
          <p:nvPr/>
        </p:nvSpPr>
        <p:spPr>
          <a:xfrm>
            <a:off x="7845325" y="-43221"/>
            <a:ext cx="6301505" cy="6465414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50E24-F9C9-9A40-B630-DC9388407CCA}"/>
              </a:ext>
            </a:extLst>
          </p:cNvPr>
          <p:cNvSpPr txBox="1"/>
          <p:nvPr/>
        </p:nvSpPr>
        <p:spPr>
          <a:xfrm>
            <a:off x="5791200" y="-43221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90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2" y="1139362"/>
            <a:ext cx="4386584" cy="1622321"/>
          </a:xfrm>
          <a:noFill/>
        </p:spPr>
        <p:txBody>
          <a:bodyPr anchorCtr="0">
            <a:normAutofit fontScale="90000"/>
          </a:bodyPr>
          <a:lstStyle/>
          <a:p>
            <a:r>
              <a:rPr lang="en-US" sz="4000" b="1" dirty="0">
                <a:solidFill>
                  <a:srgbClr val="DFB900"/>
                </a:solidFill>
              </a:rPr>
              <a:t>3 DIFFERENT WAYS </a:t>
            </a:r>
            <a:r>
              <a:rPr lang="en-US" sz="4000" dirty="0"/>
              <a:t>CD4+ T cells containing HIV can be triggered to copy themselves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F061E8-4A53-4D7C-8BBB-0C483C2C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511552"/>
            <a:ext cx="4364736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DFB900"/>
                </a:solidFill>
              </a:rPr>
              <a:t>Integration site driven: </a:t>
            </a:r>
            <a:r>
              <a:rPr lang="en-US" sz="2400" dirty="0"/>
              <a:t>promoted by HIV's integration into the cell’s DNA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DFB900"/>
                </a:solidFill>
              </a:rPr>
              <a:t>Homeostatic: </a:t>
            </a:r>
            <a:r>
              <a:rPr lang="en-US" sz="2400" dirty="0"/>
              <a:t>maintaining the body’s total count of memory cells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8DAA4-7D27-2F43-97EC-6047E0BFD60A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7" descr="Timeline&#10;&#10;Description automatically generated">
            <a:extLst>
              <a:ext uri="{FF2B5EF4-FFF2-40B4-BE49-F238E27FC236}">
                <a16:creationId xmlns:a16="http://schemas.microsoft.com/office/drawing/2014/main" id="{5698E64E-CECA-264D-9B5F-6F18F9FA4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929353"/>
            <a:ext cx="6019331" cy="4996048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96BA41-3BAD-704A-95E5-7035CAB2EA01}"/>
              </a:ext>
            </a:extLst>
          </p:cNvPr>
          <p:cNvSpPr txBox="1"/>
          <p:nvPr/>
        </p:nvSpPr>
        <p:spPr>
          <a:xfrm>
            <a:off x="9708759" y="-43221"/>
            <a:ext cx="6301505" cy="6465414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EFF67E-4505-E64E-A4DB-4E9798A37280}"/>
              </a:ext>
            </a:extLst>
          </p:cNvPr>
          <p:cNvSpPr txBox="1"/>
          <p:nvPr/>
        </p:nvSpPr>
        <p:spPr>
          <a:xfrm>
            <a:off x="5791200" y="-43221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3CFC7-7ACE-8143-908A-68706075630B}"/>
              </a:ext>
            </a:extLst>
          </p:cNvPr>
          <p:cNvSpPr txBox="1"/>
          <p:nvPr/>
        </p:nvSpPr>
        <p:spPr>
          <a:xfrm>
            <a:off x="7732662" y="-30954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77"/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2" y="1139362"/>
            <a:ext cx="4386584" cy="1622321"/>
          </a:xfrm>
          <a:noFill/>
        </p:spPr>
        <p:txBody>
          <a:bodyPr anchorCtr="0">
            <a:normAutofit fontScale="90000"/>
          </a:bodyPr>
          <a:lstStyle/>
          <a:p>
            <a:r>
              <a:rPr lang="en-US" sz="4000" b="1" dirty="0">
                <a:solidFill>
                  <a:srgbClr val="DFB900"/>
                </a:solidFill>
              </a:rPr>
              <a:t>3 DIFFERENT WAYS </a:t>
            </a:r>
            <a:r>
              <a:rPr lang="en-US" sz="4000" dirty="0"/>
              <a:t>CD4+ T cells containing HIV can be triggered to copy themselves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F061E8-4A53-4D7C-8BBB-0C483C2C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511552"/>
            <a:ext cx="4364736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DFB900"/>
                </a:solidFill>
              </a:rPr>
              <a:t>Integration site driven: </a:t>
            </a:r>
            <a:r>
              <a:rPr lang="en-US" sz="2400" dirty="0"/>
              <a:t>promoted by HIV's integration into the cell’s DNA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DFB900"/>
                </a:solidFill>
              </a:rPr>
              <a:t>Homeostatic: </a:t>
            </a:r>
            <a:r>
              <a:rPr lang="en-US" sz="2400" dirty="0"/>
              <a:t>maintaining the body’s total count of memory cells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5"/>
                </a:solidFill>
              </a:rPr>
              <a:t>Antigen driven: </a:t>
            </a:r>
            <a:r>
              <a:rPr lang="en-US" sz="2400" dirty="0"/>
              <a:t>responding to a pathogen or other trigger (e.g. cancer)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8DAA4-7D27-2F43-97EC-6047E0BFD60A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7" descr="Timeline&#10;&#10;Description automatically generated">
            <a:extLst>
              <a:ext uri="{FF2B5EF4-FFF2-40B4-BE49-F238E27FC236}">
                <a16:creationId xmlns:a16="http://schemas.microsoft.com/office/drawing/2014/main" id="{5698E64E-CECA-264D-9B5F-6F18F9FA4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929353"/>
            <a:ext cx="6019331" cy="4996048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D263B3-021C-F64C-9529-5DC0322F199C}"/>
              </a:ext>
            </a:extLst>
          </p:cNvPr>
          <p:cNvSpPr txBox="1"/>
          <p:nvPr/>
        </p:nvSpPr>
        <p:spPr>
          <a:xfrm>
            <a:off x="7732662" y="-30954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77"/>
              </a:rPr>
              <a:t>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7EF1E8-5DCE-9D49-BCC4-750996768425}"/>
              </a:ext>
            </a:extLst>
          </p:cNvPr>
          <p:cNvSpPr txBox="1"/>
          <p:nvPr/>
        </p:nvSpPr>
        <p:spPr>
          <a:xfrm>
            <a:off x="5791200" y="-43221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CD6E2-926B-DC41-A6A6-14B7EF28E8EB}"/>
              </a:ext>
            </a:extLst>
          </p:cNvPr>
          <p:cNvSpPr txBox="1"/>
          <p:nvPr/>
        </p:nvSpPr>
        <p:spPr>
          <a:xfrm>
            <a:off x="9674124" y="-30954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77"/>
              </a:rPr>
              <a:t>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B0C97C-9CD8-A54B-A051-ADA18740328A}"/>
              </a:ext>
            </a:extLst>
          </p:cNvPr>
          <p:cNvSpPr txBox="1"/>
          <p:nvPr/>
        </p:nvSpPr>
        <p:spPr>
          <a:xfrm>
            <a:off x="9674125" y="-43221"/>
            <a:ext cx="6301505" cy="6465414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2" y="1139362"/>
            <a:ext cx="4386584" cy="1622321"/>
          </a:xfrm>
          <a:noFill/>
        </p:spPr>
        <p:txBody>
          <a:bodyPr anchorCtr="0">
            <a:normAutofit fontScale="90000"/>
          </a:bodyPr>
          <a:lstStyle/>
          <a:p>
            <a:r>
              <a:rPr lang="en-US" sz="4000" b="1" dirty="0">
                <a:solidFill>
                  <a:srgbClr val="DFB900"/>
                </a:solidFill>
              </a:rPr>
              <a:t>3 DIFFERENT WAYS </a:t>
            </a:r>
            <a:r>
              <a:rPr lang="en-US" sz="4000" dirty="0"/>
              <a:t>CD4+ T cells containing HIV can be triggered to copy themselves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F061E8-4A53-4D7C-8BBB-0C483C2C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511552"/>
            <a:ext cx="4364736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DFB900"/>
                </a:solidFill>
              </a:rPr>
              <a:t>Integration site driven: </a:t>
            </a:r>
            <a:r>
              <a:rPr lang="en-US" sz="2400" dirty="0"/>
              <a:t>promoted by HIV's integration into the cell’s DNA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DFB900"/>
                </a:solidFill>
              </a:rPr>
              <a:t>Homeostatic: </a:t>
            </a:r>
            <a:r>
              <a:rPr lang="en-US" sz="2400" dirty="0"/>
              <a:t>maintaining the body’s total count of memory cells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DFB900"/>
                </a:solidFill>
              </a:rPr>
              <a:t>Antigen driven: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dirty="0"/>
              <a:t>responding to a pathogen (e.g. measles) or other trigger (e.g. cancer)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8DAA4-7D27-2F43-97EC-6047E0BFD60A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7" descr="Timeline&#10;&#10;Description automatically generated">
            <a:extLst>
              <a:ext uri="{FF2B5EF4-FFF2-40B4-BE49-F238E27FC236}">
                <a16:creationId xmlns:a16="http://schemas.microsoft.com/office/drawing/2014/main" id="{5698E64E-CECA-264D-9B5F-6F18F9FA4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62" y="929353"/>
            <a:ext cx="6019331" cy="4996048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0667EB-86A8-FF4F-9BBA-886514B59C7C}"/>
              </a:ext>
            </a:extLst>
          </p:cNvPr>
          <p:cNvSpPr txBox="1"/>
          <p:nvPr/>
        </p:nvSpPr>
        <p:spPr>
          <a:xfrm>
            <a:off x="6309497" y="6501597"/>
            <a:ext cx="5115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Cell Host Microbe. 2020 Apr 8;27(4):519-530.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doi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: 10.1016/j.chom.2020.03.014.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263B3-021C-F64C-9529-5DC0322F199C}"/>
              </a:ext>
            </a:extLst>
          </p:cNvPr>
          <p:cNvSpPr txBox="1"/>
          <p:nvPr/>
        </p:nvSpPr>
        <p:spPr>
          <a:xfrm>
            <a:off x="7732662" y="-30954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77"/>
              </a:rPr>
              <a:t>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7EF1E8-5DCE-9D49-BCC4-750996768425}"/>
              </a:ext>
            </a:extLst>
          </p:cNvPr>
          <p:cNvSpPr txBox="1"/>
          <p:nvPr/>
        </p:nvSpPr>
        <p:spPr>
          <a:xfrm>
            <a:off x="5791200" y="-43221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CD6E2-926B-DC41-A6A6-14B7EF28E8EB}"/>
              </a:ext>
            </a:extLst>
          </p:cNvPr>
          <p:cNvSpPr txBox="1"/>
          <p:nvPr/>
        </p:nvSpPr>
        <p:spPr>
          <a:xfrm>
            <a:off x="9674124" y="-30954"/>
            <a:ext cx="166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77"/>
              </a:rPr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1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030C-4DAF-8446-9FED-4407A4F9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HIV-infected CD4+ T cells persist?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B9544-3D38-D145-BE21-88C3246E0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942209">
            <a:off x="7399605" y="4431445"/>
            <a:ext cx="1401870" cy="1339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02EC28-B89F-3D48-AE95-A09F3CD0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39582">
            <a:off x="1721281" y="1855429"/>
            <a:ext cx="1264636" cy="1208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DCF48D-8B5D-D24B-B257-B55F13447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9525">
            <a:off x="9363181" y="3789734"/>
            <a:ext cx="1765300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BB5803-653E-DC4A-A4EF-A2A864A55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20621">
            <a:off x="5389989" y="3541722"/>
            <a:ext cx="1412023" cy="134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2731"/>
      </p:ext>
    </p:extLst>
  </p:cSld>
  <p:clrMapOvr>
    <a:masterClrMapping/>
  </p:clrMapOvr>
  <p:transition spd="slow" advTm="5000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anchorCtr="0">
            <a:normAutofit fontScale="90000"/>
          </a:bodyPr>
          <a:lstStyle/>
          <a:p>
            <a:r>
              <a:rPr lang="en-US" sz="4000" b="1" dirty="0">
                <a:solidFill>
                  <a:srgbClr val="DFB900"/>
                </a:solidFill>
              </a:rPr>
              <a:t>Where</a:t>
            </a:r>
            <a:r>
              <a:rPr lang="en-US" sz="4000" dirty="0"/>
              <a:t> do HIV-infected CD4+ T cells persist? </a:t>
            </a:r>
            <a:endParaRPr lang="en-US" sz="37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F061E8-4A53-4D7C-8BBB-0C483C2C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715642" cy="3785419"/>
          </a:xfrm>
        </p:spPr>
        <p:txBody>
          <a:bodyPr>
            <a:normAutofit/>
          </a:bodyPr>
          <a:lstStyle/>
          <a:p>
            <a:r>
              <a:rPr lang="en-US" sz="2800" dirty="0"/>
              <a:t>Multiple potential sites of HIV persistence</a:t>
            </a:r>
          </a:p>
          <a:p>
            <a:r>
              <a:rPr lang="en-US" sz="2800" dirty="0"/>
              <a:t>Lymph nodes and    gut-associated lymphoid tissue (GALT) are the major sites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AE1A1-D909-884F-8F66-DAD70CC59203}"/>
              </a:ext>
            </a:extLst>
          </p:cNvPr>
          <p:cNvSpPr txBox="1"/>
          <p:nvPr/>
        </p:nvSpPr>
        <p:spPr>
          <a:xfrm>
            <a:off x="4639056" y="-168443"/>
            <a:ext cx="7552944" cy="7026443"/>
          </a:xfrm>
          <a:prstGeom prst="rect">
            <a:avLst/>
          </a:prstGeom>
          <a:solidFill>
            <a:srgbClr val="DFB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05152E86-FDBB-0A44-99B3-9077FD894F30}"/>
              </a:ext>
            </a:extLst>
          </p:cNvPr>
          <p:cNvGrpSpPr>
            <a:grpSpLocks/>
          </p:cNvGrpSpPr>
          <p:nvPr/>
        </p:nvGrpSpPr>
        <p:grpSpPr bwMode="auto">
          <a:xfrm>
            <a:off x="4913538" y="152609"/>
            <a:ext cx="7003979" cy="6386303"/>
            <a:chOff x="2933" y="768"/>
            <a:chExt cx="2827" cy="2880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A1697671-52F5-064E-B2C6-221DF3EFA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3" y="768"/>
              <a:ext cx="2827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9">
              <a:extLst>
                <a:ext uri="{FF2B5EF4-FFF2-40B4-BE49-F238E27FC236}">
                  <a16:creationId xmlns:a16="http://schemas.microsoft.com/office/drawing/2014/main" id="{A84F32A9-33DE-984B-A5AC-E08D640ED8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7" y="854"/>
              <a:ext cx="1432" cy="201"/>
              <a:chOff x="2947" y="854"/>
              <a:chExt cx="1432" cy="201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EFBA645-2CAB-974E-B1FB-9536F0A9F4E8}"/>
                  </a:ext>
                </a:extLst>
              </p:cNvPr>
              <p:cNvSpPr/>
              <p:nvPr/>
            </p:nvSpPr>
            <p:spPr>
              <a:xfrm flipH="1">
                <a:off x="4337" y="960"/>
                <a:ext cx="42" cy="4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2FEA92D-A7AA-E746-A87D-22C3FA9C0BFA}"/>
                  </a:ext>
                </a:extLst>
              </p:cNvPr>
              <p:cNvSpPr/>
              <p:nvPr/>
            </p:nvSpPr>
            <p:spPr>
              <a:xfrm flipH="1">
                <a:off x="4289" y="1008"/>
                <a:ext cx="42" cy="4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B45F640-77D0-EC4A-BD91-FB83B7EEA6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0" y="951"/>
                <a:ext cx="361" cy="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25C96621-BA82-4E44-A198-68764E1126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7" y="854"/>
                <a:ext cx="100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sv-SE" altLang="en-US" sz="1900" dirty="0">
                    <a:latin typeface="Arial" panose="020B0604020202020204" pitchFamily="34" charset="0"/>
                  </a:rPr>
                  <a:t>Brain and spinal cord</a:t>
                </a:r>
                <a:endParaRPr lang="en-US" altLang="en-US" sz="1900" dirty="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37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Other cells targeted by HIV?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504950"/>
            <a:ext cx="10702990" cy="5331277"/>
          </a:xfrm>
        </p:spPr>
        <p:txBody>
          <a:bodyPr>
            <a:normAutofit/>
          </a:bodyPr>
          <a:lstStyle/>
          <a:p>
            <a:r>
              <a:rPr lang="en-US" dirty="0"/>
              <a:t>CD4+ T cells are not the only type of immune cell that HIV can infect</a:t>
            </a:r>
          </a:p>
          <a:p>
            <a:r>
              <a:rPr lang="en-US" dirty="0"/>
              <a:t>HIV can also be found in immune cells called </a:t>
            </a:r>
            <a:r>
              <a:rPr lang="en-US" b="1" dirty="0">
                <a:solidFill>
                  <a:srgbClr val="DFB900"/>
                </a:solidFill>
              </a:rPr>
              <a:t>monocytes</a:t>
            </a:r>
            <a:r>
              <a:rPr lang="en-US" dirty="0"/>
              <a:t>, </a:t>
            </a:r>
            <a:r>
              <a:rPr lang="en-US" b="1" dirty="0">
                <a:solidFill>
                  <a:srgbClr val="DFB900"/>
                </a:solidFill>
              </a:rPr>
              <a:t>macrophages</a:t>
            </a:r>
            <a:r>
              <a:rPr lang="en-US" dirty="0"/>
              <a:t> and </a:t>
            </a:r>
            <a:r>
              <a:rPr lang="en-US" b="1" dirty="0">
                <a:solidFill>
                  <a:srgbClr val="DFB900"/>
                </a:solidFill>
              </a:rPr>
              <a:t>dendritic cells</a:t>
            </a:r>
          </a:p>
          <a:p>
            <a:r>
              <a:rPr lang="en-US" dirty="0"/>
              <a:t>There is debate among scientists about whether HIV can persist long-term in these cells when people are on 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88EE5-191D-9748-BEE7-DC2E7EED37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8632" y="4516508"/>
            <a:ext cx="6782898" cy="33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410450" cy="1325563"/>
          </a:xfrm>
        </p:spPr>
        <p:txBody>
          <a:bodyPr anchor="ctr" anchorCtr="0"/>
          <a:lstStyle/>
          <a:p>
            <a:pPr algn="ctr"/>
            <a:r>
              <a:rPr lang="en-US" dirty="0"/>
              <a:t>Other cells targeted by HIV?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57" y="1187254"/>
            <a:ext cx="7075714" cy="542060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DFB900"/>
                </a:solidFill>
              </a:rPr>
              <a:t>latest evidence </a:t>
            </a:r>
            <a:r>
              <a:rPr lang="en-US" dirty="0"/>
              <a:t>is that the source  of viral load rebound after ART interruption is HIV emerging             from infected CD4+ T cells</a:t>
            </a:r>
          </a:p>
          <a:p>
            <a:r>
              <a:rPr lang="en-US" dirty="0"/>
              <a:t>Most scientists consider </a:t>
            </a:r>
            <a:r>
              <a:rPr lang="en-US" b="1" dirty="0">
                <a:solidFill>
                  <a:srgbClr val="DFB900"/>
                </a:solidFill>
              </a:rPr>
              <a:t>HIV-infected CD4+ T cells </a:t>
            </a:r>
            <a:r>
              <a:rPr lang="en-US" dirty="0"/>
              <a:t>to be the major site       of HIV persistence in people on ART</a:t>
            </a:r>
          </a:p>
          <a:p>
            <a:r>
              <a:rPr lang="en-US" dirty="0"/>
              <a:t>For this reason, a primary goal in      cure research is eliminating, reducing,          or controlling the HIV reservoir               in CD4+ T cells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FDDB9-37DE-254E-A909-1C939A0D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F939-3974-C140-B0D8-969DE7756021}" type="datetime5">
              <a:rPr lang="en-US" smtClean="0"/>
              <a:t>13-Jan-22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5C7FCC-FD53-9842-94DE-205E98C71B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0950" y="-151157"/>
            <a:ext cx="3893976" cy="700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5442-7D6B-E943-960D-1514F19F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The basic idea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to start from…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33FB3-0233-2744-8866-D10EC7FA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9FF8-45DA-A547-81ED-9C92AFE4059C}" type="datetime5">
              <a:rPr lang="en-US" smtClean="0"/>
              <a:t>13-Jan-22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F12E8F-C71F-FD43-BA6F-18C45148F75B}"/>
              </a:ext>
            </a:extLst>
          </p:cNvPr>
          <p:cNvGrpSpPr/>
          <p:nvPr/>
        </p:nvGrpSpPr>
        <p:grpSpPr>
          <a:xfrm>
            <a:off x="-1" y="-180939"/>
            <a:ext cx="3546218" cy="2043330"/>
            <a:chOff x="-1" y="-180939"/>
            <a:chExt cx="3546218" cy="2043330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AE106C4C-D10E-E149-B7DE-5109F187A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74730">
              <a:off x="977164" y="-110862"/>
              <a:ext cx="1536407" cy="1118419"/>
            </a:xfrm>
            <a:prstGeom prst="rect">
              <a:avLst/>
            </a:prstGeom>
            <a:effectLst/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96447178-BBA0-F143-908E-12E149DC7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250125">
              <a:off x="1405123" y="303793"/>
              <a:ext cx="2141094" cy="1558598"/>
            </a:xfrm>
            <a:prstGeom prst="rect">
              <a:avLst/>
            </a:prstGeom>
            <a:effectLst/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36124A8D-54D0-294C-9D8C-384BFDEF3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8974" r="93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385542">
              <a:off x="546996" y="1025912"/>
              <a:ext cx="853920" cy="621607"/>
            </a:xfrm>
            <a:prstGeom prst="rect">
              <a:avLst/>
            </a:prstGeom>
            <a:effectLst/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3573B73B-C582-C54E-BFFD-D4B8E3CBA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880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80939"/>
              <a:ext cx="1153565" cy="784987"/>
            </a:xfrm>
            <a:prstGeom prst="rect">
              <a:avLst/>
            </a:prstGeom>
            <a:effectLst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95EBE7-9B44-2142-9512-7642D42636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0" b="100000" l="0" r="100000">
                        <a14:foregroundMark x1="77236" y1="32582" x2="77236" y2="32582"/>
                        <a14:foregroundMark x1="56301" y1="20537" x2="56301" y2="20537"/>
                        <a14:foregroundMark x1="81301" y1="58146" x2="81301" y2="58146"/>
                        <a14:foregroundMark x1="62195" y1="67158" x2="62195" y2="67158"/>
                        <a14:foregroundMark x1="54065" y1="62912" x2="54065" y2="62912"/>
                        <a14:foregroundMark x1="71341" y1="94454" x2="71341" y2="94454"/>
                        <a14:foregroundMark x1="53354" y1="88128" x2="53354" y2="88128"/>
                        <a14:foregroundMark x1="69512" y1="86049" x2="69512" y2="86049"/>
                        <a14:foregroundMark x1="75000" y1="87868" x2="75000" y2="87868"/>
                        <a14:foregroundMark x1="77642" y1="92114" x2="77642" y2="92114"/>
                        <a14:foregroundMark x1="26626" y1="97140" x2="26626" y2="97140"/>
                        <a14:foregroundMark x1="20020" y1="97140" x2="20020" y2="97140"/>
                        <a14:foregroundMark x1="28455" y1="95407" x2="28455" y2="95407"/>
                        <a14:foregroundMark x1="22561" y1="94454" x2="22561" y2="94454"/>
                        <a14:foregroundMark x1="52642" y1="71317" x2="61484" y2="62045"/>
                        <a14:foregroundMark x1="76118" y1="59965" x2="87907" y2="55979"/>
                        <a14:foregroundMark x1="71037" y1="38562" x2="71341" y2="25390"/>
                        <a14:foregroundMark x1="55183" y1="18458" x2="59959" y2="25650"/>
                        <a14:foregroundMark x1="62907" y1="9185" x2="72866" y2="8579"/>
                        <a14:foregroundMark x1="72053" y1="27470" x2="83435" y2="37088"/>
                        <a14:foregroundMark x1="64024" y1="35269" x2="71037" y2="40728"/>
                        <a14:foregroundMark x1="63618" y1="46447" x2="67683" y2="43414"/>
                        <a14:foregroundMark x1="78659" y1="54246" x2="90854" y2="55979"/>
                        <a14:foregroundMark x1="84959" y1="50000" x2="91565" y2="55113"/>
                        <a14:foregroundMark x1="59248" y1="9792" x2="57012" y2="6153"/>
                        <a14:foregroundMark x1="51931" y1="60225" x2="66972" y2="59619"/>
                        <a14:foregroundMark x1="61484" y1="89341" x2="73171" y2="90295"/>
                        <a14:foregroundMark x1="55996" y1="97747" x2="55589" y2="90295"/>
                        <a14:foregroundMark x1="23679" y1="94801" x2="32825" y2="99913"/>
                        <a14:foregroundMark x1="60772" y1="91854" x2="72154" y2="97920"/>
                        <a14:foregroundMark x1="73984" y1="97920" x2="70732" y2="94281"/>
                        <a14:foregroundMark x1="52337" y1="23137" x2="53150" y2="19584"/>
                        <a14:backgroundMark x1="27642" y1="47314" x2="27642" y2="47314"/>
                        <a14:backgroundMark x1="39837" y1="43674" x2="39837" y2="43674"/>
                        <a14:backgroundMark x1="30996" y1="70104" x2="30996" y2="70104"/>
                        <a14:backgroundMark x1="15955" y1="74350" x2="15955" y2="74350"/>
                        <a14:backgroundMark x1="20325" y1="30763" x2="20325" y2="30763"/>
                        <a14:backgroundMark x1="15955" y1="38302" x2="15955" y2="38302"/>
                        <a14:backgroundMark x1="36484" y1="36482" x2="36484" y2="36482"/>
                        <a14:backgroundMark x1="17378" y1="12478" x2="16260" y2="67158"/>
                        <a14:backgroundMark x1="51626" y1="23397" x2="51626" y2="23397"/>
                        <a14:backgroundMark x1="52033" y1="23397" x2="52033" y2="23397"/>
                        <a14:backgroundMark x1="51728" y1="23137" x2="51728" y2="23137"/>
                        <a14:backgroundMark x1="51931" y1="23137" x2="51931" y2="2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14"/>
          <a:stretch/>
        </p:blipFill>
        <p:spPr>
          <a:xfrm>
            <a:off x="6206727" y="-124827"/>
            <a:ext cx="5832401" cy="69667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60152-E2A7-8142-B6A4-70107988A13A}"/>
              </a:ext>
            </a:extLst>
          </p:cNvPr>
          <p:cNvGrpSpPr/>
          <p:nvPr/>
        </p:nvGrpSpPr>
        <p:grpSpPr>
          <a:xfrm>
            <a:off x="1546596" y="-346661"/>
            <a:ext cx="9527661" cy="6644088"/>
            <a:chOff x="1546596" y="-346661"/>
            <a:chExt cx="9527661" cy="6644088"/>
          </a:xfrm>
        </p:grpSpPr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1049F14E-7125-8649-9808-B5C708419859}"/>
                </a:ext>
              </a:extLst>
            </p:cNvPr>
            <p:cNvSpPr/>
            <p:nvPr/>
          </p:nvSpPr>
          <p:spPr>
            <a:xfrm rot="10041708">
              <a:off x="1546596" y="-346661"/>
              <a:ext cx="397543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 Arrow 11">
              <a:extLst>
                <a:ext uri="{FF2B5EF4-FFF2-40B4-BE49-F238E27FC236}">
                  <a16:creationId xmlns:a16="http://schemas.microsoft.com/office/drawing/2014/main" id="{BA349B4D-32A3-FC4F-AF57-65AE66F1E3A4}"/>
                </a:ext>
              </a:extLst>
            </p:cNvPr>
            <p:cNvSpPr/>
            <p:nvPr/>
          </p:nvSpPr>
          <p:spPr>
            <a:xfrm rot="9232133">
              <a:off x="9339244" y="513595"/>
              <a:ext cx="45720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 Arrow 12">
              <a:extLst>
                <a:ext uri="{FF2B5EF4-FFF2-40B4-BE49-F238E27FC236}">
                  <a16:creationId xmlns:a16="http://schemas.microsoft.com/office/drawing/2014/main" id="{47F30581-8603-294D-9709-C1C19B6F67AA}"/>
                </a:ext>
              </a:extLst>
            </p:cNvPr>
            <p:cNvSpPr/>
            <p:nvPr/>
          </p:nvSpPr>
          <p:spPr>
            <a:xfrm rot="1615142">
              <a:off x="10617057" y="3788682"/>
              <a:ext cx="45720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F940B187-3454-3E43-A0A0-ADD940F8DC67}"/>
                </a:ext>
              </a:extLst>
            </p:cNvPr>
            <p:cNvSpPr/>
            <p:nvPr/>
          </p:nvSpPr>
          <p:spPr>
            <a:xfrm>
              <a:off x="9489420" y="4547936"/>
              <a:ext cx="38271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 Arrow 14">
              <a:extLst>
                <a:ext uri="{FF2B5EF4-FFF2-40B4-BE49-F238E27FC236}">
                  <a16:creationId xmlns:a16="http://schemas.microsoft.com/office/drawing/2014/main" id="{F4A706FF-54D8-F84E-8770-8D8C08CA7DFA}"/>
                </a:ext>
              </a:extLst>
            </p:cNvPr>
            <p:cNvSpPr/>
            <p:nvPr/>
          </p:nvSpPr>
          <p:spPr>
            <a:xfrm rot="12758216">
              <a:off x="10390931" y="5604106"/>
              <a:ext cx="45720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>
              <a:extLst>
                <a:ext uri="{FF2B5EF4-FFF2-40B4-BE49-F238E27FC236}">
                  <a16:creationId xmlns:a16="http://schemas.microsoft.com/office/drawing/2014/main" id="{185829B6-C3F5-6746-A580-08C92BB85A86}"/>
                </a:ext>
              </a:extLst>
            </p:cNvPr>
            <p:cNvSpPr/>
            <p:nvPr/>
          </p:nvSpPr>
          <p:spPr>
            <a:xfrm>
              <a:off x="2124526" y="1146503"/>
              <a:ext cx="45720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 Arrow 16">
              <a:extLst>
                <a:ext uri="{FF2B5EF4-FFF2-40B4-BE49-F238E27FC236}">
                  <a16:creationId xmlns:a16="http://schemas.microsoft.com/office/drawing/2014/main" id="{956002AD-FC20-B442-B5AF-EA04A5B84523}"/>
                </a:ext>
              </a:extLst>
            </p:cNvPr>
            <p:cNvSpPr/>
            <p:nvPr/>
          </p:nvSpPr>
          <p:spPr>
            <a:xfrm rot="10800000">
              <a:off x="10484881" y="1083633"/>
              <a:ext cx="457200" cy="69332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0FCD937-3A36-334C-BC6E-DB22876514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4164404"/>
            <a:ext cx="9563100" cy="14315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63884F-6A19-3741-9ABD-9E84E87C2A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047439"/>
            <a:ext cx="9563100" cy="11297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33A318-B2F5-AF4B-B616-A61320BCFA3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1969610"/>
            <a:ext cx="9563100" cy="12004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B9B096-88DF-864A-B654-396394FA83E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5585726"/>
            <a:ext cx="9563100" cy="8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50B75-58C9-7C43-801F-8D0ACF3F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HIV persistence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E9502-DE9D-D544-BD8B-7A1CD380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F939-3974-C140-B0D8-969DE7756021}" type="datetime5">
              <a:rPr lang="en-US" smtClean="0"/>
              <a:t>13-Jan-22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3942E-7F2C-3441-A1B4-E51D3F3DC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15877">
            <a:off x="776625" y="1892285"/>
            <a:ext cx="1765300" cy="170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B9CD6-AC06-254E-BA80-2C3D884D7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4856" flipH="1">
            <a:off x="10017204" y="3775856"/>
            <a:ext cx="1880600" cy="170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84D94-D07A-9344-B8EF-9D368E33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94565">
            <a:off x="4372904" y="4398612"/>
            <a:ext cx="1228723" cy="1174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61FEA9-BA41-6743-8AFB-F471E5B5D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502073" y="2327913"/>
            <a:ext cx="1228723" cy="1174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F9DD4-2C90-DC4A-871F-CF7C7BE77C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235823" flipH="1">
            <a:off x="5152343" y="1922842"/>
            <a:ext cx="1464907" cy="1920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8DF253-7C86-5E48-9E74-D2CA19942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02922">
            <a:off x="8476704" y="4743073"/>
            <a:ext cx="1228723" cy="11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99425"/>
      </p:ext>
    </p:extLst>
  </p:cSld>
  <p:clrMapOvr>
    <a:masterClrMapping/>
  </p:clrMapOvr>
  <p:transition spd="slow" advTm="5000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268287"/>
            <a:ext cx="5774871" cy="1325563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en-US" dirty="0"/>
              <a:t>Measuring HIV persistence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754186"/>
            <a:ext cx="5246914" cy="4989513"/>
          </a:xfrm>
        </p:spPr>
        <p:txBody>
          <a:bodyPr>
            <a:normAutofit/>
          </a:bodyPr>
          <a:lstStyle/>
          <a:p>
            <a:r>
              <a:rPr lang="en-US" dirty="0"/>
              <a:t>Scientists constantly working to identify better ways of measuring the amount of HIV that persists despite ART</a:t>
            </a:r>
          </a:p>
          <a:p>
            <a:r>
              <a:rPr lang="en-US" dirty="0"/>
              <a:t>Efforts are particularly focused on HIV that is intact and capable of replicating if ART is stopped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FDDB9-37DE-254E-A909-1C939A0D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F939-3974-C140-B0D8-969DE7756021}" type="datetime5">
              <a:rPr lang="en-US" smtClean="0"/>
              <a:t>13-Jan-22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A5C3B-0C3B-844F-BB05-8B3ADFA9A3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5500" y="-114301"/>
            <a:ext cx="5602255" cy="69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Examples of HIV reservoir tests</a:t>
            </a:r>
          </a:p>
        </p:txBody>
      </p:sp>
    </p:spTree>
    <p:extLst>
      <p:ext uri="{BB962C8B-B14F-4D97-AF65-F5344CB8AC3E}">
        <p14:creationId xmlns:p14="http://schemas.microsoft.com/office/powerpoint/2010/main" val="7529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Examples of HIV reservoir tests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846714"/>
            <a:ext cx="10702990" cy="498951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DFB900"/>
                </a:solidFill>
              </a:rPr>
              <a:t>HIV DNA: </a:t>
            </a:r>
            <a:r>
              <a:rPr lang="en-US" dirty="0"/>
              <a:t>measures the amount of HIV genetic material, but can’t show whether it represents intact or defective virus</a:t>
            </a:r>
          </a:p>
        </p:txBody>
      </p:sp>
    </p:spTree>
    <p:extLst>
      <p:ext uri="{BB962C8B-B14F-4D97-AF65-F5344CB8AC3E}">
        <p14:creationId xmlns:p14="http://schemas.microsoft.com/office/powerpoint/2010/main" val="29218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Examples of HIV reservoir tests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846714"/>
            <a:ext cx="10702990" cy="498951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DFB900"/>
                </a:solidFill>
              </a:rPr>
              <a:t>HIV DNA: </a:t>
            </a:r>
            <a:r>
              <a:rPr lang="en-US" dirty="0"/>
              <a:t>measures the amount of HIV genetic material, but can’t show whether it represents intact or defective virus</a:t>
            </a:r>
          </a:p>
          <a:p>
            <a:r>
              <a:rPr lang="en-US" b="1" dirty="0">
                <a:solidFill>
                  <a:srgbClr val="DFB900"/>
                </a:solidFill>
              </a:rPr>
              <a:t>Quantitative virus outgrowth assay (QVOA): </a:t>
            </a:r>
            <a:r>
              <a:rPr lang="en-US" dirty="0"/>
              <a:t>estimates the amount of HIV present in a sample that is capable of replicating in a lab dish</a:t>
            </a:r>
          </a:p>
        </p:txBody>
      </p:sp>
    </p:spTree>
    <p:extLst>
      <p:ext uri="{BB962C8B-B14F-4D97-AF65-F5344CB8AC3E}">
        <p14:creationId xmlns:p14="http://schemas.microsoft.com/office/powerpoint/2010/main" val="27390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/>
          <a:lstStyle/>
          <a:p>
            <a:pPr algn="ctr"/>
            <a:r>
              <a:rPr lang="en-US" dirty="0"/>
              <a:t>Examples of HIV reservoir tests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846714"/>
            <a:ext cx="10702990" cy="498951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DFB900"/>
                </a:solidFill>
              </a:rPr>
              <a:t>HIV DNA: </a:t>
            </a:r>
            <a:r>
              <a:rPr lang="en-US" dirty="0"/>
              <a:t>measures the amount of HIV genetic material, but can’t show whether it represents intact or defective virus</a:t>
            </a:r>
          </a:p>
          <a:p>
            <a:r>
              <a:rPr lang="en-US" b="1" dirty="0">
                <a:solidFill>
                  <a:srgbClr val="DFB900"/>
                </a:solidFill>
              </a:rPr>
              <a:t>Quantitative virus outgrowth assay (QVOA): </a:t>
            </a:r>
            <a:r>
              <a:rPr lang="en-US" dirty="0"/>
              <a:t>estimates the amount of HIV present in a sample that is capable of replicating in a lab dish</a:t>
            </a:r>
          </a:p>
          <a:p>
            <a:r>
              <a:rPr lang="en-US" b="1" dirty="0">
                <a:solidFill>
                  <a:srgbClr val="DFB900"/>
                </a:solidFill>
              </a:rPr>
              <a:t>Intact proviral DNA assay (IPDA): </a:t>
            </a:r>
            <a:r>
              <a:rPr lang="en-US" dirty="0"/>
              <a:t>measures the amount of virus genetic material that appears intact and likely able to replicate</a:t>
            </a:r>
          </a:p>
        </p:txBody>
      </p:sp>
    </p:spTree>
    <p:extLst>
      <p:ext uri="{BB962C8B-B14F-4D97-AF65-F5344CB8AC3E}">
        <p14:creationId xmlns:p14="http://schemas.microsoft.com/office/powerpoint/2010/main" val="26171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363537"/>
            <a:ext cx="10702990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5400" b="1" dirty="0">
                <a:solidFill>
                  <a:srgbClr val="DFB900"/>
                </a:solidFill>
              </a:rPr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785B3-C7AD-254C-B498-BDF444ED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846714"/>
            <a:ext cx="10702990" cy="4989513"/>
          </a:xfrm>
        </p:spPr>
        <p:txBody>
          <a:bodyPr>
            <a:normAutofit/>
          </a:bodyPr>
          <a:lstStyle/>
          <a:p>
            <a:r>
              <a:rPr lang="en-US" dirty="0"/>
              <a:t>The ability of HIV to persist in the body represents a challenge for efforts to cure HIV infection</a:t>
            </a:r>
          </a:p>
          <a:p>
            <a:r>
              <a:rPr lang="en-US" dirty="0"/>
              <a:t>Multiple approaches being pursued to try to reduce, eliminate or control persistent HIV without the need for ongoing treatment</a:t>
            </a:r>
          </a:p>
          <a:p>
            <a:r>
              <a:rPr lang="en-US" dirty="0"/>
              <a:t>See other </a:t>
            </a:r>
            <a:r>
              <a:rPr lang="en-US" dirty="0" err="1"/>
              <a:t>CUREiculum</a:t>
            </a:r>
            <a:r>
              <a:rPr lang="en-US" dirty="0"/>
              <a:t> modules for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3679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5BC7A6-6118-0A45-AF04-28C25DA3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13" y="207058"/>
            <a:ext cx="10702990" cy="1023468"/>
          </a:xfrm>
          <a:solidFill>
            <a:srgbClr val="DFB900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cs typeface="Calibri" panose="020F0502020204030204" pitchFamily="34" charset="0"/>
              </a:rPr>
              <a:t>ACKNOWLEDGMENTS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81E771-71A1-D945-9F81-41B999E79DB4}"/>
              </a:ext>
            </a:extLst>
          </p:cNvPr>
          <p:cNvSpPr/>
          <p:nvPr/>
        </p:nvSpPr>
        <p:spPr>
          <a:xfrm>
            <a:off x="6807765" y="1567727"/>
            <a:ext cx="362050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DFB900"/>
                </a:solidFill>
                <a:latin typeface="Gill Sans MT" panose="020B0502020104020203" pitchFamily="34" charset="77"/>
                <a:cs typeface="Calibri" panose="020F0502020204030204" pitchFamily="34" charset="0"/>
              </a:rPr>
              <a:t>Module developers</a:t>
            </a:r>
          </a:p>
          <a:p>
            <a:r>
              <a:rPr lang="en-US" dirty="0">
                <a:latin typeface="Gill Sans MT" panose="020B0502020104020203" pitchFamily="34" charset="77"/>
                <a:cs typeface="Calibri Light" panose="020F0302020204030204" pitchFamily="34" charset="0"/>
              </a:rPr>
              <a:t>Richard </a:t>
            </a:r>
            <a:r>
              <a:rPr lang="en-US" dirty="0" err="1">
                <a:latin typeface="Gill Sans MT" panose="020B0502020104020203" pitchFamily="34" charset="77"/>
                <a:cs typeface="Calibri Light" panose="020F0302020204030204" pitchFamily="34" charset="0"/>
              </a:rPr>
              <a:t>Jefferys</a:t>
            </a:r>
            <a:r>
              <a:rPr lang="en-US" dirty="0">
                <a:latin typeface="Gill Sans MT" panose="020B0502020104020203" pitchFamily="34" charset="77"/>
                <a:cs typeface="Calibri Light" panose="020F0302020204030204" pitchFamily="34" charset="0"/>
              </a:rPr>
              <a:t>  </a:t>
            </a:r>
            <a:r>
              <a:rPr lang="en-US" sz="1400" i="1" dirty="0">
                <a:latin typeface="Gill Sans MT" panose="020B0502020104020203" pitchFamily="34" charset="77"/>
                <a:cs typeface="Calibri Light" panose="020F0302020204030204" pitchFamily="34" charset="0"/>
              </a:rPr>
              <a:t>TAG</a:t>
            </a:r>
          </a:p>
          <a:p>
            <a:r>
              <a:rPr lang="en-US" dirty="0">
                <a:latin typeface="Gill Sans MT" panose="020B0502020104020203" pitchFamily="34" charset="77"/>
                <a:cs typeface="Calibri Light" panose="020F0302020204030204" pitchFamily="34" charset="0"/>
              </a:rPr>
              <a:t>Richard Strange  </a:t>
            </a:r>
            <a:r>
              <a:rPr lang="en-US" sz="1400" i="1" dirty="0">
                <a:latin typeface="Gill Sans MT" panose="020B0502020104020203" pitchFamily="34" charset="77"/>
                <a:cs typeface="Calibri Light" panose="020F0302020204030204" pitchFamily="34" charset="0"/>
              </a:rPr>
              <a:t>BELIEVE CAB</a:t>
            </a:r>
          </a:p>
          <a:p>
            <a:r>
              <a:rPr lang="en-US" dirty="0">
                <a:latin typeface="Gill Sans MT" panose="020B0502020104020203" pitchFamily="34" charset="77"/>
                <a:cs typeface="Calibri Light" panose="020F0302020204030204" pitchFamily="34" charset="0"/>
              </a:rPr>
              <a:t>Michael Louella  </a:t>
            </a:r>
            <a:r>
              <a:rPr lang="en-US" sz="1400" i="1" dirty="0">
                <a:latin typeface="Gill Sans MT" panose="020B0502020104020203" pitchFamily="34" charset="77"/>
                <a:cs typeface="Calibri Light" panose="020F0302020204030204" pitchFamily="34" charset="0"/>
              </a:rPr>
              <a:t>defeatHIV CAB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DC9184-D23D-2947-AF48-E8A320343B67}"/>
              </a:ext>
            </a:extLst>
          </p:cNvPr>
          <p:cNvSpPr txBox="1"/>
          <p:nvPr/>
        </p:nvSpPr>
        <p:spPr>
          <a:xfrm>
            <a:off x="7988061" y="4767838"/>
            <a:ext cx="32907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DFB900"/>
                </a:solidFill>
                <a:latin typeface="Gill Sans MT" panose="020B0502020104020203" pitchFamily="34" charset="77"/>
                <a:cs typeface="Calibri" panose="020F0502020204030204" pitchFamily="34" charset="0"/>
              </a:rPr>
              <a:t>Biomedical Review</a:t>
            </a:r>
          </a:p>
          <a:p>
            <a:r>
              <a:rPr lang="en-US" dirty="0">
                <a:latin typeface="Gill Sans MT" panose="020B0502020104020203" pitchFamily="34" charset="77"/>
                <a:cs typeface="Calibri Light" panose="020F0302020204030204" pitchFamily="34" charset="0"/>
              </a:rPr>
              <a:t>R. Brad Jones, </a:t>
            </a:r>
            <a:r>
              <a:rPr lang="en-US" sz="1400" i="1" dirty="0">
                <a:latin typeface="Gill Sans MT" panose="020B0502020104020203" pitchFamily="34" charset="77"/>
              </a:rPr>
              <a:t>Assistant Professor of Immunology in Medicine at Weill Cornell Medicine.</a:t>
            </a:r>
            <a:r>
              <a:rPr lang="en-US" dirty="0"/>
              <a:t> </a:t>
            </a:r>
            <a:endParaRPr lang="en-US" sz="1400" i="1" dirty="0">
              <a:latin typeface="Gill Sans MT" panose="020B0502020104020203" pitchFamily="34" charset="77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E61809-E7FA-CA41-8A79-666C1FFD43BE}"/>
              </a:ext>
            </a:extLst>
          </p:cNvPr>
          <p:cNvSpPr txBox="1"/>
          <p:nvPr/>
        </p:nvSpPr>
        <p:spPr>
          <a:xfrm>
            <a:off x="381812" y="4325254"/>
            <a:ext cx="6051407" cy="1877437"/>
          </a:xfrm>
          <a:prstGeom prst="rect">
            <a:avLst/>
          </a:prstGeom>
          <a:solidFill>
            <a:srgbClr val="DFB900"/>
          </a:solidFill>
        </p:spPr>
        <p:txBody>
          <a:bodyPr wrap="square" lIns="274320" tIns="182880" rIns="274320" bIns="182880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Gill Sans MT" panose="020B0502020104020203" pitchFamily="34" charset="77"/>
              </a:rPr>
              <a:t>We wish to thank </a:t>
            </a:r>
            <a:r>
              <a:rPr lang="en-US" b="1" i="1" dirty="0">
                <a:solidFill>
                  <a:srgbClr val="FFFF00"/>
                </a:solidFill>
                <a:latin typeface="Gill Sans MT" panose="020B0502020104020203" pitchFamily="34" charset="77"/>
              </a:rPr>
              <a:t>AIDS Treatment Activists Coalition </a:t>
            </a:r>
            <a:r>
              <a:rPr lang="en-US" b="1" i="1" dirty="0">
                <a:solidFill>
                  <a:schemeClr val="bg1"/>
                </a:solidFill>
                <a:latin typeface="Gill Sans MT" panose="020B0502020104020203" pitchFamily="34" charset="77"/>
              </a:rPr>
              <a:t>for the funding to complete this module</a:t>
            </a:r>
          </a:p>
          <a:p>
            <a:pPr algn="ctr"/>
            <a:endParaRPr lang="en-US" sz="800" b="1" i="1" dirty="0">
              <a:solidFill>
                <a:schemeClr val="bg1"/>
              </a:solidFill>
              <a:latin typeface="Gill Sans MT" panose="020B0502020104020203" pitchFamily="34" charset="77"/>
            </a:endParaRPr>
          </a:p>
          <a:p>
            <a:pPr algn="ctr"/>
            <a:r>
              <a:rPr lang="en-US" b="1" i="1" dirty="0">
                <a:solidFill>
                  <a:schemeClr val="bg1"/>
                </a:solidFill>
                <a:latin typeface="Gill Sans MT" panose="020B0502020104020203" pitchFamily="34" charset="77"/>
              </a:rPr>
              <a:t>Their caring support of the </a:t>
            </a:r>
            <a:r>
              <a:rPr lang="en-US" b="1" i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CUREiculum</a:t>
            </a:r>
            <a:r>
              <a:rPr lang="en-US" b="1" i="1" dirty="0">
                <a:solidFill>
                  <a:schemeClr val="bg1"/>
                </a:solidFill>
                <a:latin typeface="Gill Sans MT" panose="020B0502020104020203" pitchFamily="34" charset="77"/>
              </a:rPr>
              <a:t> 2.0.             will make a difference in the lives of thousands.          of people living with HIV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6445CE-7A7F-3740-9CD5-BF87673A996D}"/>
              </a:ext>
            </a:extLst>
          </p:cNvPr>
          <p:cNvGrpSpPr/>
          <p:nvPr/>
        </p:nvGrpSpPr>
        <p:grpSpPr>
          <a:xfrm>
            <a:off x="1015881" y="1467662"/>
            <a:ext cx="4560807" cy="2500223"/>
            <a:chOff x="1366967" y="2090646"/>
            <a:chExt cx="3973122" cy="2165417"/>
          </a:xfrm>
        </p:grpSpPr>
        <p:pic>
          <p:nvPicPr>
            <p:cNvPr id="50" name="Picture 4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5EE74D8-CEDB-2142-B93C-84218F876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447" y="2090646"/>
              <a:ext cx="1909020" cy="1131029"/>
            </a:xfrm>
            <a:prstGeom prst="rect">
              <a:avLst/>
            </a:prstGeom>
          </p:spPr>
        </p:pic>
        <p:pic>
          <p:nvPicPr>
            <p:cNvPr id="51" name="Picture 50" descr="Text&#10;&#10;Description automatically generated">
              <a:extLst>
                <a:ext uri="{FF2B5EF4-FFF2-40B4-BE49-F238E27FC236}">
                  <a16:creationId xmlns:a16="http://schemas.microsoft.com/office/drawing/2014/main" id="{C02A45E5-D7C4-A84E-85C3-EE329571B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10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967" y="3363726"/>
              <a:ext cx="2359690" cy="84162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CA2619D-136A-E54C-9DB9-F1DFD669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674" y="3420468"/>
              <a:ext cx="1473415" cy="83559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4A3E328-99C0-1943-9D1E-298AFCA3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1145" y="2177311"/>
              <a:ext cx="1063167" cy="10631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4C197EB-0B71-604E-8F0E-65422D03DF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7765" y="4767838"/>
            <a:ext cx="974223" cy="14348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8B9A001-A396-8E4E-B92B-F357A05D78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7765" y="2955736"/>
            <a:ext cx="1022845" cy="14115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F51A4CF-F6A6-E146-8D2E-A6542AAB9A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>
            <a:off x="712592" y="-319255"/>
            <a:ext cx="1542784" cy="15671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A2B3BE3-0201-954D-A741-DD7DB3D80A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 flipH="1">
            <a:off x="9150799" y="142172"/>
            <a:ext cx="1542784" cy="15953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3E046C1-6978-2049-8950-976D899C5A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34856" flipH="1">
            <a:off x="5483291" y="2220594"/>
            <a:ext cx="1288538" cy="1003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53B57-BCAF-324B-A9A9-A232833C96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728" y="2957301"/>
            <a:ext cx="999401" cy="14099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1BAE19-2C78-8E45-B098-A9BCF58993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4247" y="2955736"/>
            <a:ext cx="967933" cy="141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5705F-57B1-2041-A29F-8810E57055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3351927">
            <a:off x="8968948" y="5503799"/>
            <a:ext cx="1600200" cy="1498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C145C7-7375-194C-BC3B-2CF7B63DBD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378128" flipH="1">
            <a:off x="9634020" y="1695692"/>
            <a:ext cx="1288538" cy="100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4939"/>
      </p:ext>
    </p:extLst>
  </p:cSld>
  <p:clrMapOvr>
    <a:masterClrMapping/>
  </p:clrMapOvr>
  <p:transition spd="slow" advTm="6000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C1045-3A31-9140-BF38-BE4916B9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10B9E-DE65-244D-8453-E2C210786EDD}" type="datetime5">
              <a:rPr lang="en-US" smtClean="0"/>
              <a:t>13-Jan-22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262F6-B650-E146-A5A5-5CABE7C16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420"/>
            <a:ext cx="12375742" cy="70364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13EFF9-2EFA-B747-8E7F-7ACC58CA73D8}"/>
              </a:ext>
            </a:extLst>
          </p:cNvPr>
          <p:cNvSpPr/>
          <p:nvPr/>
        </p:nvSpPr>
        <p:spPr>
          <a:xfrm>
            <a:off x="0" y="2306590"/>
            <a:ext cx="12375742" cy="2066400"/>
          </a:xfrm>
          <a:prstGeom prst="rect">
            <a:avLst/>
          </a:prstGeom>
          <a:solidFill>
            <a:schemeClr val="bg1"/>
          </a:solidFill>
        </p:spPr>
        <p:txBody>
          <a:bodyPr wrap="square" lIns="274320" tIns="274320" rIns="274320" bIns="27432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600" b="1" dirty="0">
                <a:solidFill>
                  <a:srgbClr val="FF0000"/>
                </a:solidFill>
                <a:latin typeface="Gill Sans MT" panose="020B0502020104020203" pitchFamily="34" charset="77"/>
              </a:rPr>
              <a:t>…the </a:t>
            </a:r>
            <a:r>
              <a:rPr lang="en-US" sz="9600" b="1" i="1" dirty="0">
                <a:solidFill>
                  <a:srgbClr val="FF0000"/>
                </a:solidFill>
                <a:latin typeface="Gill Sans MT" panose="020B0502020104020203" pitchFamily="34" charset="77"/>
              </a:rPr>
              <a:t>HIV reservoir</a:t>
            </a:r>
          </a:p>
        </p:txBody>
      </p:sp>
    </p:spTree>
    <p:extLst>
      <p:ext uri="{BB962C8B-B14F-4D97-AF65-F5344CB8AC3E}">
        <p14:creationId xmlns:p14="http://schemas.microsoft.com/office/powerpoint/2010/main" val="1271775679"/>
      </p:ext>
    </p:extLst>
  </p:cSld>
  <p:clrMapOvr>
    <a:masterClrMapping/>
  </p:clrMapOvr>
  <p:transition spd="slow" advTm="3000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2C56A2-CED9-5A4F-B59E-11F92F47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viral load </a:t>
            </a:r>
            <a:br>
              <a:rPr lang="en-US" dirty="0"/>
            </a:br>
            <a:r>
              <a:rPr lang="en-US" dirty="0"/>
              <a:t>and the hidden reservoir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E7E046-23E9-1244-8C01-C080DE6FF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3479">
            <a:off x="9549962" y="3026570"/>
            <a:ext cx="1228723" cy="1174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332B1-AC8F-A241-B38E-49E0BA2E4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80173">
            <a:off x="6373892" y="2171091"/>
            <a:ext cx="1765300" cy="170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D2CEE-8BB1-8E48-96DD-0A22ADB5B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47775">
            <a:off x="4110092" y="4514777"/>
            <a:ext cx="1228723" cy="1174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004440-BA51-E84E-953E-90F825CD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84232">
            <a:off x="9727609" y="4250932"/>
            <a:ext cx="17653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69158"/>
      </p:ext>
    </p:extLst>
  </p:cSld>
  <p:clrMapOvr>
    <a:masterClrMapping/>
  </p:clrMapOvr>
  <p:transition spd="slow" advTm="4000">
    <p:push dir="u"/>
  </p:transition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4189</TotalTime>
  <Words>2072</Words>
  <Application>Microsoft Macintosh PowerPoint</Application>
  <PresentationFormat>Widescreen</PresentationFormat>
  <Paragraphs>247</Paragraphs>
  <Slides>77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2" baseType="lpstr">
      <vt:lpstr>Arial</vt:lpstr>
      <vt:lpstr>Calibri</vt:lpstr>
      <vt:lpstr>Gill Sans MT</vt:lpstr>
      <vt:lpstr>Helvetica</vt:lpstr>
      <vt:lpstr>Office Theme</vt:lpstr>
      <vt:lpstr>HIV Persistence</vt:lpstr>
      <vt:lpstr>The basic idea to start from…</vt:lpstr>
      <vt:lpstr>The basic idea to start from…</vt:lpstr>
      <vt:lpstr>The basic idea to start from…</vt:lpstr>
      <vt:lpstr>The basic idea to start from…</vt:lpstr>
      <vt:lpstr>The basic idea to start from…</vt:lpstr>
      <vt:lpstr>The basic idea to start from…</vt:lpstr>
      <vt:lpstr>PowerPoint Presentation</vt:lpstr>
      <vt:lpstr>HIV viral load  and the hidden reservoir</vt:lpstr>
      <vt:lpstr>HIV viral load and the hidden reservoir</vt:lpstr>
      <vt:lpstr>HIV viral load and the hidden reservoir</vt:lpstr>
      <vt:lpstr>HIV viral load and the hidden reservoir</vt:lpstr>
      <vt:lpstr>HIV viral load and the hidden reservoir</vt:lpstr>
      <vt:lpstr>HIV viral load and the hidden reservoir</vt:lpstr>
      <vt:lpstr>HIV persistence</vt:lpstr>
      <vt:lpstr>HIV persistence</vt:lpstr>
      <vt:lpstr>HIV persistence</vt:lpstr>
      <vt:lpstr>HIV persistence</vt:lpstr>
      <vt:lpstr>HIV persistence</vt:lpstr>
      <vt:lpstr>HIV persistence</vt:lpstr>
      <vt:lpstr>PowerPoint Presentation</vt:lpstr>
      <vt:lpstr>How does HIV persist?</vt:lpstr>
      <vt:lpstr>How does HIV persist?</vt:lpstr>
      <vt:lpstr>How does HIV persist?</vt:lpstr>
      <vt:lpstr>How does HIV persist?</vt:lpstr>
      <vt:lpstr>How does HIV persist?</vt:lpstr>
      <vt:lpstr>How does HIV persist?</vt:lpstr>
      <vt:lpstr>How does HIV persist?</vt:lpstr>
      <vt:lpstr>How does HIV persist?</vt:lpstr>
      <vt:lpstr>How does HIV persist?</vt:lpstr>
      <vt:lpstr>How does HIV persist?</vt:lpstr>
      <vt:lpstr>How does HIV persist?</vt:lpstr>
      <vt:lpstr>How does HIV persist?</vt:lpstr>
      <vt:lpstr>HIV integration</vt:lpstr>
      <vt:lpstr>PowerPoint Presentation</vt:lpstr>
      <vt:lpstr>HIV integration into CD4+ T cells</vt:lpstr>
      <vt:lpstr>HIV integration into CD4+ T cells</vt:lpstr>
      <vt:lpstr>HIV integration into CD4+ T cells</vt:lpstr>
      <vt:lpstr>HIV integration into CD4+ T cells</vt:lpstr>
      <vt:lpstr>HIV integration into CD4+ T cells</vt:lpstr>
      <vt:lpstr>HIV integration</vt:lpstr>
      <vt:lpstr>HIV integration</vt:lpstr>
      <vt:lpstr>HIV integration</vt:lpstr>
      <vt:lpstr>HIV integration</vt:lpstr>
      <vt:lpstr>Things to remember about integration</vt:lpstr>
      <vt:lpstr>Things to remember about integration</vt:lpstr>
      <vt:lpstr>Things to remember about integration</vt:lpstr>
      <vt:lpstr>Things to remember about integration</vt:lpstr>
      <vt:lpstr>How do HIV-infected  CD4+ T cells persist? </vt:lpstr>
      <vt:lpstr>How do HIV-infected CD4+ T cells persist? </vt:lpstr>
      <vt:lpstr>How do HIV-infected CD4+ T cells persist? </vt:lpstr>
      <vt:lpstr>HOW do HIV-infected CD4+ T cells persist? </vt:lpstr>
      <vt:lpstr>HOW do HIV-infected CD4+ T cells persist? </vt:lpstr>
      <vt:lpstr>HOW do HIV-infected CD4+ T cells persist? </vt:lpstr>
      <vt:lpstr>HOW do HIV-infected CD4+ T cells persist? </vt:lpstr>
      <vt:lpstr>HOW do HIV-infected CD4+ T cells persist? </vt:lpstr>
      <vt:lpstr>HOW do HIV-infected CD4+ T cells persist? </vt:lpstr>
      <vt:lpstr>3 DIFFERENT WAYS CD4+ T cells containing HIV can be triggered to copy themselves</vt:lpstr>
      <vt:lpstr>3 DIFFERENT WAYS CD4+ T cells containing HIV can be triggered to copy themselves</vt:lpstr>
      <vt:lpstr>3 DIFFERENT WAYS CD4+ T cells containing HIV can be triggered to copy themselves</vt:lpstr>
      <vt:lpstr>3 DIFFERENT WAYS CD4+ T cells containing HIV can be triggered to copy themselves</vt:lpstr>
      <vt:lpstr>3 DIFFERENT WAYS CD4+ T cells containing HIV can be triggered to copy themselves</vt:lpstr>
      <vt:lpstr>3 DIFFERENT WAYS CD4+ T cells containing HIV can be triggered to copy themselves</vt:lpstr>
      <vt:lpstr>3 DIFFERENT WAYS CD4+ T cells containing HIV can be triggered to copy themselves</vt:lpstr>
      <vt:lpstr>3 DIFFERENT WAYS CD4+ T cells containing HIV can be triggered to copy themselves</vt:lpstr>
      <vt:lpstr>Where do HIV-infected CD4+ T cells persist? </vt:lpstr>
      <vt:lpstr>Where do HIV-infected CD4+ T cells persist? </vt:lpstr>
      <vt:lpstr>Other cells targeted by HIV?</vt:lpstr>
      <vt:lpstr>Other cells targeted by HIV?</vt:lpstr>
      <vt:lpstr>Measuring HIV persistence</vt:lpstr>
      <vt:lpstr>Measuring HIV persistence</vt:lpstr>
      <vt:lpstr>Examples of HIV reservoir tests</vt:lpstr>
      <vt:lpstr>Examples of HIV reservoir tests</vt:lpstr>
      <vt:lpstr>Examples of HIV reservoir tests</vt:lpstr>
      <vt:lpstr>Examples of HIV reservoir tests</vt:lpstr>
      <vt:lpstr>CONCLUSION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Louella, Michael W</dc:creator>
  <cp:lastModifiedBy>Tag 1</cp:lastModifiedBy>
  <cp:revision>205</cp:revision>
  <dcterms:created xsi:type="dcterms:W3CDTF">2020-12-09T18:43:53Z</dcterms:created>
  <dcterms:modified xsi:type="dcterms:W3CDTF">2022-01-13T18:27:55Z</dcterms:modified>
</cp:coreProperties>
</file>