
<file path=[Content_Types].xml><?xml version="1.0" encoding="utf-8"?>
<Types xmlns="http://schemas.openxmlformats.org/package/2006/content-types">
  <Default Extension="emf" ContentType="image/x-emf"/>
  <Default Extension="jfif" ContentType="image/jpeg"/>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32"/>
  </p:notesMasterIdLst>
  <p:sldIdLst>
    <p:sldId id="256" r:id="rId2"/>
    <p:sldId id="257" r:id="rId3"/>
    <p:sldId id="258" r:id="rId4"/>
    <p:sldId id="268" r:id="rId5"/>
    <p:sldId id="284" r:id="rId6"/>
    <p:sldId id="270" r:id="rId7"/>
    <p:sldId id="269" r:id="rId8"/>
    <p:sldId id="271" r:id="rId9"/>
    <p:sldId id="272" r:id="rId10"/>
    <p:sldId id="260" r:id="rId11"/>
    <p:sldId id="273" r:id="rId12"/>
    <p:sldId id="285" r:id="rId13"/>
    <p:sldId id="287" r:id="rId14"/>
    <p:sldId id="275" r:id="rId15"/>
    <p:sldId id="276" r:id="rId16"/>
    <p:sldId id="262" r:id="rId17"/>
    <p:sldId id="286" r:id="rId18"/>
    <p:sldId id="263" r:id="rId19"/>
    <p:sldId id="277" r:id="rId20"/>
    <p:sldId id="264" r:id="rId21"/>
    <p:sldId id="265" r:id="rId22"/>
    <p:sldId id="259" r:id="rId23"/>
    <p:sldId id="266" r:id="rId24"/>
    <p:sldId id="278" r:id="rId25"/>
    <p:sldId id="279" r:id="rId26"/>
    <p:sldId id="280" r:id="rId27"/>
    <p:sldId id="281" r:id="rId28"/>
    <p:sldId id="282" r:id="rId29"/>
    <p:sldId id="283" r:id="rId30"/>
    <p:sldId id="26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B0F0"/>
    <a:srgbClr val="3466FF"/>
    <a:srgbClr val="FCB953"/>
    <a:srgbClr val="EDB054"/>
    <a:srgbClr val="DFECDF"/>
    <a:srgbClr val="D7E0D7"/>
    <a:srgbClr val="6C9090"/>
    <a:srgbClr val="FFB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6043"/>
    <p:restoredTop sz="94626"/>
  </p:normalViewPr>
  <p:slideViewPr>
    <p:cSldViewPr snapToGrid="0" snapToObjects="1">
      <p:cViewPr varScale="1">
        <p:scale>
          <a:sx n="121" d="100"/>
          <a:sy n="121" d="100"/>
        </p:scale>
        <p:origin x="1736" y="168"/>
      </p:cViewPr>
      <p:guideLst/>
    </p:cSldViewPr>
  </p:slideViewPr>
  <p:notesTextViewPr>
    <p:cViewPr>
      <p:scale>
        <a:sx n="1" d="1"/>
        <a:sy n="1" d="1"/>
      </p:scale>
      <p:origin x="0" y="0"/>
    </p:cViewPr>
  </p:notesTextViewPr>
  <p:notesViewPr>
    <p:cSldViewPr snapToGrid="0" snapToObjects="1">
      <p:cViewPr varScale="1">
        <p:scale>
          <a:sx n="84" d="100"/>
          <a:sy n="84" d="100"/>
        </p:scale>
        <p:origin x="3080"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7AEB3-C1BA-7A44-B401-6E6935F4D59F}" type="datetimeFigureOut">
              <a:rPr lang="en-US" smtClean="0"/>
              <a:t>1/13/22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A62CC3-E4E7-7041-93D9-80A5EB7AAC13}" type="slidenum">
              <a:rPr lang="en-US" smtClean="0"/>
              <a:t>‹#›</a:t>
            </a:fld>
            <a:endParaRPr lang="en-US"/>
          </a:p>
        </p:txBody>
      </p:sp>
    </p:spTree>
    <p:extLst>
      <p:ext uri="{BB962C8B-B14F-4D97-AF65-F5344CB8AC3E}">
        <p14:creationId xmlns:p14="http://schemas.microsoft.com/office/powerpoint/2010/main" val="4205738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A62CC3-E4E7-7041-93D9-80A5EB7AAC13}" type="slidenum">
              <a:rPr lang="en-US" smtClean="0"/>
              <a:t>1</a:t>
            </a:fld>
            <a:endParaRPr lang="en-US"/>
          </a:p>
        </p:txBody>
      </p:sp>
    </p:spTree>
    <p:extLst>
      <p:ext uri="{BB962C8B-B14F-4D97-AF65-F5344CB8AC3E}">
        <p14:creationId xmlns:p14="http://schemas.microsoft.com/office/powerpoint/2010/main" val="2657383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A62CC3-E4E7-7041-93D9-80A5EB7AAC13}" type="slidenum">
              <a:rPr lang="en-US" smtClean="0"/>
              <a:t>10</a:t>
            </a:fld>
            <a:endParaRPr lang="en-US"/>
          </a:p>
        </p:txBody>
      </p:sp>
    </p:spTree>
    <p:extLst>
      <p:ext uri="{BB962C8B-B14F-4D97-AF65-F5344CB8AC3E}">
        <p14:creationId xmlns:p14="http://schemas.microsoft.com/office/powerpoint/2010/main" val="114780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A62CC3-E4E7-7041-93D9-80A5EB7AAC13}" type="slidenum">
              <a:rPr lang="en-US" smtClean="0"/>
              <a:t>11</a:t>
            </a:fld>
            <a:endParaRPr lang="en-US"/>
          </a:p>
        </p:txBody>
      </p:sp>
    </p:spTree>
    <p:extLst>
      <p:ext uri="{BB962C8B-B14F-4D97-AF65-F5344CB8AC3E}">
        <p14:creationId xmlns:p14="http://schemas.microsoft.com/office/powerpoint/2010/main" val="3958203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A62CC3-E4E7-7041-93D9-80A5EB7AAC13}" type="slidenum">
              <a:rPr lang="en-US" smtClean="0"/>
              <a:t>12</a:t>
            </a:fld>
            <a:endParaRPr lang="en-US"/>
          </a:p>
        </p:txBody>
      </p:sp>
    </p:spTree>
    <p:extLst>
      <p:ext uri="{BB962C8B-B14F-4D97-AF65-F5344CB8AC3E}">
        <p14:creationId xmlns:p14="http://schemas.microsoft.com/office/powerpoint/2010/main" val="3965515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HIV comes back. Inflammation can cause serious health issues like heart attacks. Other effects may include becoming resistant to some HIV medications.</a:t>
            </a:r>
          </a:p>
          <a:p>
            <a:endParaRPr lang="en-US" b="1" dirty="0"/>
          </a:p>
          <a:p>
            <a:r>
              <a:rPr lang="en-US" b="1" dirty="0"/>
              <a:t>Acute infection lasts for several weeks and may include symptoms such as fever, swollen lymph nodes, inflammation of the throat, rash, muscle pain, malaise, and mouth and esophageal sores. </a:t>
            </a:r>
          </a:p>
          <a:p>
            <a:endParaRPr lang="en-US" sz="900" dirty="0"/>
          </a:p>
          <a:p>
            <a:endParaRPr lang="en-US" sz="900" dirty="0"/>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14</a:t>
            </a:fld>
            <a:endParaRPr lang="en-US"/>
          </a:p>
        </p:txBody>
      </p:sp>
    </p:spTree>
    <p:extLst>
      <p:ext uri="{BB962C8B-B14F-4D97-AF65-F5344CB8AC3E}">
        <p14:creationId xmlns:p14="http://schemas.microsoft.com/office/powerpoint/2010/main" val="478703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A62CC3-E4E7-7041-93D9-80A5EB7AAC13}" type="slidenum">
              <a:rPr lang="en-US" smtClean="0"/>
              <a:t>17</a:t>
            </a:fld>
            <a:endParaRPr lang="en-US"/>
          </a:p>
        </p:txBody>
      </p:sp>
    </p:spTree>
    <p:extLst>
      <p:ext uri="{BB962C8B-B14F-4D97-AF65-F5344CB8AC3E}">
        <p14:creationId xmlns:p14="http://schemas.microsoft.com/office/powerpoint/2010/main" val="1164854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21</a:t>
            </a:fld>
            <a:endParaRPr lang="en-US"/>
          </a:p>
        </p:txBody>
      </p:sp>
    </p:spTree>
    <p:extLst>
      <p:ext uri="{BB962C8B-B14F-4D97-AF65-F5344CB8AC3E}">
        <p14:creationId xmlns:p14="http://schemas.microsoft.com/office/powerpoint/2010/main" val="4014903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26</a:t>
            </a:fld>
            <a:endParaRPr lang="en-US"/>
          </a:p>
        </p:txBody>
      </p:sp>
    </p:spTree>
    <p:extLst>
      <p:ext uri="{BB962C8B-B14F-4D97-AF65-F5344CB8AC3E}">
        <p14:creationId xmlns:p14="http://schemas.microsoft.com/office/powerpoint/2010/main" val="1169750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30</a:t>
            </a:fld>
            <a:endParaRPr lang="en-US"/>
          </a:p>
        </p:txBody>
      </p:sp>
    </p:spTree>
    <p:extLst>
      <p:ext uri="{BB962C8B-B14F-4D97-AF65-F5344CB8AC3E}">
        <p14:creationId xmlns:p14="http://schemas.microsoft.com/office/powerpoint/2010/main" val="1595642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A62CC3-E4E7-7041-93D9-80A5EB7AAC13}" type="slidenum">
              <a:rPr lang="en-US" smtClean="0"/>
              <a:t>2</a:t>
            </a:fld>
            <a:endParaRPr lang="en-US"/>
          </a:p>
        </p:txBody>
      </p:sp>
    </p:spTree>
    <p:extLst>
      <p:ext uri="{BB962C8B-B14F-4D97-AF65-F5344CB8AC3E}">
        <p14:creationId xmlns:p14="http://schemas.microsoft.com/office/powerpoint/2010/main" val="242967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A62CC3-E4E7-7041-93D9-80A5EB7AAC13}" type="slidenum">
              <a:rPr lang="en-US" smtClean="0"/>
              <a:t>3</a:t>
            </a:fld>
            <a:endParaRPr lang="en-US"/>
          </a:p>
        </p:txBody>
      </p:sp>
    </p:spTree>
    <p:extLst>
      <p:ext uri="{BB962C8B-B14F-4D97-AF65-F5344CB8AC3E}">
        <p14:creationId xmlns:p14="http://schemas.microsoft.com/office/powerpoint/2010/main" val="62098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A62CC3-E4E7-7041-93D9-80A5EB7AAC13}" type="slidenum">
              <a:rPr lang="en-US" smtClean="0"/>
              <a:t>4</a:t>
            </a:fld>
            <a:endParaRPr lang="en-US"/>
          </a:p>
        </p:txBody>
      </p:sp>
    </p:spTree>
    <p:extLst>
      <p:ext uri="{BB962C8B-B14F-4D97-AF65-F5344CB8AC3E}">
        <p14:creationId xmlns:p14="http://schemas.microsoft.com/office/powerpoint/2010/main" val="3160543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A62CC3-E4E7-7041-93D9-80A5EB7AAC13}" type="slidenum">
              <a:rPr lang="en-US" smtClean="0"/>
              <a:t>5</a:t>
            </a:fld>
            <a:endParaRPr lang="en-US"/>
          </a:p>
        </p:txBody>
      </p:sp>
    </p:spTree>
    <p:extLst>
      <p:ext uri="{BB962C8B-B14F-4D97-AF65-F5344CB8AC3E}">
        <p14:creationId xmlns:p14="http://schemas.microsoft.com/office/powerpoint/2010/main" val="1081293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A62CC3-E4E7-7041-93D9-80A5EB7AAC13}" type="slidenum">
              <a:rPr lang="en-US" smtClean="0"/>
              <a:t>6</a:t>
            </a:fld>
            <a:endParaRPr lang="en-US"/>
          </a:p>
        </p:txBody>
      </p:sp>
    </p:spTree>
    <p:extLst>
      <p:ext uri="{BB962C8B-B14F-4D97-AF65-F5344CB8AC3E}">
        <p14:creationId xmlns:p14="http://schemas.microsoft.com/office/powerpoint/2010/main" val="1643004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A62CC3-E4E7-7041-93D9-80A5EB7AAC13}" type="slidenum">
              <a:rPr lang="en-US" smtClean="0"/>
              <a:t>7</a:t>
            </a:fld>
            <a:endParaRPr lang="en-US"/>
          </a:p>
        </p:txBody>
      </p:sp>
    </p:spTree>
    <p:extLst>
      <p:ext uri="{BB962C8B-B14F-4D97-AF65-F5344CB8AC3E}">
        <p14:creationId xmlns:p14="http://schemas.microsoft.com/office/powerpoint/2010/main" val="3900781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A62CC3-E4E7-7041-93D9-80A5EB7AAC13}" type="slidenum">
              <a:rPr lang="en-US" smtClean="0"/>
              <a:t>8</a:t>
            </a:fld>
            <a:endParaRPr lang="en-US"/>
          </a:p>
        </p:txBody>
      </p:sp>
    </p:spTree>
    <p:extLst>
      <p:ext uri="{BB962C8B-B14F-4D97-AF65-F5344CB8AC3E}">
        <p14:creationId xmlns:p14="http://schemas.microsoft.com/office/powerpoint/2010/main" val="2269813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HIV comes back quickly (“rebounds”) if we stop antiretroviral treatment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Even after years of being on antiviral therapy that keeps the virus at undetectable levels, we know if these medications are stopped that the virus rebounds quickly.  This why we need a strategy to address the flaws in the thought that triple drug therapy alone would lead to a cure </a:t>
            </a:r>
            <a:r>
              <a:rPr lang="en-US" dirty="0">
                <a:solidFill>
                  <a:srgbClr val="0000FF"/>
                </a:solidFill>
              </a:rPr>
              <a:t>(the elimination of HIV from the body).</a:t>
            </a:r>
          </a:p>
          <a:p>
            <a:endParaRPr lang="en-US" dirty="0"/>
          </a:p>
          <a:p>
            <a:pPr marL="171450" marR="0" indent="-171450" algn="just">
              <a:lnSpc>
                <a:spcPct val="107000"/>
              </a:lnSpc>
              <a:spcBef>
                <a:spcPts val="0"/>
              </a:spcBef>
              <a:spcAft>
                <a:spcPts val="0"/>
              </a:spcAft>
              <a:buFont typeface="Arial" panose="020B0604020202020204" pitchFamily="34" charset="0"/>
              <a:buChar char="•"/>
            </a:pPr>
            <a:r>
              <a:rPr lang="en-US" b="1" dirty="0">
                <a:ea typeface="Calibri" panose="020F0502020204030204" pitchFamily="34" charset="0"/>
                <a:cs typeface="Times New Roman" panose="02020603050405020304" pitchFamily="18" charset="0"/>
              </a:rPr>
              <a:t>ART, however, does not eliminate the viruses that persist in the latent reservoirs. HIV remains “hidden” in these latent reservoirs and will rebound if ART if stopped.  For these reasons ART is a lifelong therapy to keep the virus from rebounding and causing sickness.  </a:t>
            </a:r>
            <a:r>
              <a:rPr lang="en-US" dirty="0">
                <a:ea typeface="Calibri" panose="020F0502020204030204" pitchFamily="34" charset="0"/>
                <a:cs typeface="Times New Roman" panose="02020603050405020304" pitchFamily="18" charset="0"/>
              </a:rPr>
              <a:t>But, long term ART can lead to short-term and long-term toxicities and is very expensive. It is uncertain whether there will be sufficient resources on a global level to provide HIV treatment to everyone who needs it. So far, the world has fallen far short of this challenge. Furthermore, people living with HIV deserve a cure to keep themselves and partners safe and healthy. </a:t>
            </a:r>
          </a:p>
          <a:p>
            <a:pPr algn="just">
              <a:lnSpc>
                <a:spcPct val="107000"/>
              </a:lnSpc>
            </a:pPr>
            <a:r>
              <a:rPr lang="en-US" b="1" dirty="0">
                <a:solidFill>
                  <a:srgbClr val="244061"/>
                </a:solidFill>
                <a:ea typeface="Calibri" panose="020F0502020204030204" pitchFamily="34" charset="0"/>
                <a:cs typeface="Times New Roman" panose="02020603050405020304" pitchFamily="18" charset="0"/>
              </a:rPr>
              <a:t> </a:t>
            </a:r>
            <a:endParaRPr lang="en-US" dirty="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9</a:t>
            </a:fld>
            <a:endParaRPr lang="en-US"/>
          </a:p>
        </p:txBody>
      </p:sp>
    </p:spTree>
    <p:extLst>
      <p:ext uri="{BB962C8B-B14F-4D97-AF65-F5344CB8AC3E}">
        <p14:creationId xmlns:p14="http://schemas.microsoft.com/office/powerpoint/2010/main" val="3906571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2.wdp"/></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microsoft.com/office/2007/relationships/hdphoto" Target="../media/hdphoto3.wdp"/><Relationship Id="rId9"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C9C1436-2E08-C446-B93A-800585D203F8}"/>
              </a:ext>
            </a:extLst>
          </p:cNvPr>
          <p:cNvSpPr txBox="1"/>
          <p:nvPr userDrawn="1"/>
        </p:nvSpPr>
        <p:spPr>
          <a:xfrm>
            <a:off x="-1" y="1145593"/>
            <a:ext cx="12192001" cy="5087937"/>
          </a:xfrm>
          <a:prstGeom prst="rect">
            <a:avLst/>
          </a:prstGeom>
          <a:solidFill>
            <a:srgbClr val="00B0F0"/>
          </a:solidFill>
        </p:spPr>
        <p:txBody>
          <a:bodyPr wrap="square" rtlCol="0">
            <a:spAutoFit/>
          </a:bodyPr>
          <a:lstStyle/>
          <a:p>
            <a:endParaRPr lang="en-US" dirty="0"/>
          </a:p>
        </p:txBody>
      </p:sp>
      <p:pic>
        <p:nvPicPr>
          <p:cNvPr id="8" name="Picture 7">
            <a:extLst>
              <a:ext uri="{FF2B5EF4-FFF2-40B4-BE49-F238E27FC236}">
                <a16:creationId xmlns:a16="http://schemas.microsoft.com/office/drawing/2014/main" id="{96CA6144-C009-284F-AFE9-2D647D3AD59F}"/>
              </a:ext>
            </a:extLst>
          </p:cNvPr>
          <p:cNvPicPr>
            <a:picLocks noChangeAspect="1"/>
          </p:cNvPicPr>
          <p:nvPr userDrawn="1"/>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rot="5400000">
            <a:off x="8018492" y="5568721"/>
            <a:ext cx="6857999" cy="12192002"/>
          </a:xfrm>
          <a:prstGeom prst="rect">
            <a:avLst/>
          </a:prstGeom>
          <a:gradFill>
            <a:gsLst>
              <a:gs pos="0">
                <a:schemeClr val="bg1">
                  <a:lumMod val="56000"/>
                  <a:lumOff val="44000"/>
                </a:schemeClr>
              </a:gs>
              <a:gs pos="67000">
                <a:schemeClr val="bg1"/>
              </a:gs>
              <a:gs pos="100000">
                <a:schemeClr val="bg1">
                  <a:lumMod val="0"/>
                  <a:lumOff val="100000"/>
                  <a:alpha val="69000"/>
                </a:schemeClr>
              </a:gs>
            </a:gsLst>
            <a:path path="circle">
              <a:fillToRect l="100000" t="100000"/>
            </a:path>
          </a:gradFill>
        </p:spPr>
      </p:pic>
      <p:sp>
        <p:nvSpPr>
          <p:cNvPr id="2" name="Title 1"/>
          <p:cNvSpPr>
            <a:spLocks noGrp="1"/>
          </p:cNvSpPr>
          <p:nvPr>
            <p:ph type="ctrTitle"/>
          </p:nvPr>
        </p:nvSpPr>
        <p:spPr>
          <a:xfrm>
            <a:off x="1524000" y="1638028"/>
            <a:ext cx="9144000" cy="2387600"/>
          </a:xfrm>
          <a:noFill/>
        </p:spPr>
        <p:txBody>
          <a:bodyPr anchor="b"/>
          <a:lstStyle>
            <a:lvl1pPr algn="ctr">
              <a:defRPr sz="60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4167980"/>
            <a:ext cx="9144000" cy="827881"/>
          </a:xfr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Box 9">
            <a:extLst>
              <a:ext uri="{FF2B5EF4-FFF2-40B4-BE49-F238E27FC236}">
                <a16:creationId xmlns:a16="http://schemas.microsoft.com/office/drawing/2014/main" id="{1AF6F17C-96E3-8343-A75C-22C3805BDCFA}"/>
              </a:ext>
            </a:extLst>
          </p:cNvPr>
          <p:cNvSpPr txBox="1"/>
          <p:nvPr userDrawn="1"/>
        </p:nvSpPr>
        <p:spPr>
          <a:xfrm>
            <a:off x="4465077" y="5658376"/>
            <a:ext cx="6454713" cy="430887"/>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kern="1200" baseline="0" dirty="0">
                <a:solidFill>
                  <a:schemeClr val="bg1"/>
                </a:solidFill>
                <a:latin typeface="Gill Sans MT" panose="020B0502020104020203" pitchFamily="34" charset="77"/>
                <a:ea typeface="+mn-ea"/>
                <a:cs typeface="+mn-cs"/>
              </a:rPr>
              <a:t>This research training curriculum is a collaborative project aimed at making the science of HIV cure-related </a:t>
            </a:r>
            <a:r>
              <a:rPr lang="en-US" sz="1100" b="1" i="0" u="none" strike="noStrike" kern="1200" baseline="0">
                <a:solidFill>
                  <a:schemeClr val="bg1"/>
                </a:solidFill>
                <a:latin typeface="Gill Sans MT" panose="020B0502020104020203" pitchFamily="34" charset="77"/>
                <a:ea typeface="+mn-ea"/>
                <a:cs typeface="+mn-cs"/>
              </a:rPr>
              <a:t>research accessible </a:t>
            </a:r>
            <a:r>
              <a:rPr lang="en-US" sz="1100" b="1" i="0" u="none" strike="noStrike" kern="1200" baseline="0" dirty="0">
                <a:solidFill>
                  <a:schemeClr val="bg1"/>
                </a:solidFill>
                <a:latin typeface="Gill Sans MT" panose="020B0502020104020203" pitchFamily="34" charset="77"/>
                <a:ea typeface="+mn-ea"/>
                <a:cs typeface="+mn-cs"/>
              </a:rPr>
              <a:t>to the community and the HIV research field. </a:t>
            </a:r>
            <a:endParaRPr lang="en-US" sz="1100" b="1" dirty="0">
              <a:solidFill>
                <a:schemeClr val="bg1"/>
              </a:solidFill>
              <a:latin typeface="Gill Sans MT" panose="020B0502020104020203" pitchFamily="34" charset="77"/>
            </a:endParaRPr>
          </a:p>
        </p:txBody>
      </p:sp>
      <p:pic>
        <p:nvPicPr>
          <p:cNvPr id="16" name="Picture 15">
            <a:extLst>
              <a:ext uri="{FF2B5EF4-FFF2-40B4-BE49-F238E27FC236}">
                <a16:creationId xmlns:a16="http://schemas.microsoft.com/office/drawing/2014/main" id="{C66BCAE4-C1D2-8E4C-8B75-7849D710430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524000" y="5612209"/>
            <a:ext cx="2807941" cy="389219"/>
          </a:xfrm>
          <a:prstGeom prst="rect">
            <a:avLst/>
          </a:prstGeom>
        </p:spPr>
      </p:pic>
    </p:spTree>
    <p:extLst>
      <p:ext uri="{BB962C8B-B14F-4D97-AF65-F5344CB8AC3E}">
        <p14:creationId xmlns:p14="http://schemas.microsoft.com/office/powerpoint/2010/main" val="212377412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orient="horz" pos="420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a:p>
        </p:txBody>
      </p:sp>
      <p:grpSp>
        <p:nvGrpSpPr>
          <p:cNvPr id="3" name="Group 2">
            <a:extLst>
              <a:ext uri="{FF2B5EF4-FFF2-40B4-BE49-F238E27FC236}">
                <a16:creationId xmlns:a16="http://schemas.microsoft.com/office/drawing/2014/main" id="{B6641EC1-0025-E349-AC31-845D88851E63}"/>
              </a:ext>
            </a:extLst>
          </p:cNvPr>
          <p:cNvGrpSpPr/>
          <p:nvPr userDrawn="1"/>
        </p:nvGrpSpPr>
        <p:grpSpPr>
          <a:xfrm>
            <a:off x="747365" y="1892267"/>
            <a:ext cx="10550082" cy="4380996"/>
            <a:chOff x="914681" y="1911317"/>
            <a:chExt cx="10550082" cy="4380996"/>
          </a:xfrm>
        </p:grpSpPr>
        <p:grpSp>
          <p:nvGrpSpPr>
            <p:cNvPr id="4" name="Group 3">
              <a:extLst>
                <a:ext uri="{FF2B5EF4-FFF2-40B4-BE49-F238E27FC236}">
                  <a16:creationId xmlns:a16="http://schemas.microsoft.com/office/drawing/2014/main" id="{6E71480B-6462-334F-900F-C92D47CCBF5E}"/>
                </a:ext>
              </a:extLst>
            </p:cNvPr>
            <p:cNvGrpSpPr/>
            <p:nvPr/>
          </p:nvGrpSpPr>
          <p:grpSpPr>
            <a:xfrm>
              <a:off x="914681" y="1911317"/>
              <a:ext cx="4132688" cy="2312634"/>
              <a:chOff x="1440654" y="2060401"/>
              <a:chExt cx="4132688" cy="2312634"/>
            </a:xfrm>
          </p:grpSpPr>
          <p:pic>
            <p:nvPicPr>
              <p:cNvPr id="13" name="Picture 12" descr="A picture containing text, clipart&#10;&#10;Description automatically generated">
                <a:extLst>
                  <a:ext uri="{FF2B5EF4-FFF2-40B4-BE49-F238E27FC236}">
                    <a16:creationId xmlns:a16="http://schemas.microsoft.com/office/drawing/2014/main" id="{475CDADC-14F2-D545-9A36-A2190C974C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6518" y="2060401"/>
                <a:ext cx="2087813" cy="1236957"/>
              </a:xfrm>
              <a:prstGeom prst="rect">
                <a:avLst/>
              </a:prstGeom>
            </p:spPr>
          </p:pic>
          <p:pic>
            <p:nvPicPr>
              <p:cNvPr id="14" name="Picture 13" descr="Text&#10;&#10;Description automatically generated">
                <a:extLst>
                  <a:ext uri="{FF2B5EF4-FFF2-40B4-BE49-F238E27FC236}">
                    <a16:creationId xmlns:a16="http://schemas.microsoft.com/office/drawing/2014/main" id="{D2702D62-486D-9544-897E-A3934F388EEE}"/>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100000"/>
                        </a14:imgEffect>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1440654" y="3379924"/>
                <a:ext cx="2359690" cy="841623"/>
              </a:xfrm>
              <a:prstGeom prst="rect">
                <a:avLst/>
              </a:prstGeom>
            </p:spPr>
          </p:pic>
          <p:pic>
            <p:nvPicPr>
              <p:cNvPr id="15" name="Picture 14">
                <a:extLst>
                  <a:ext uri="{FF2B5EF4-FFF2-40B4-BE49-F238E27FC236}">
                    <a16:creationId xmlns:a16="http://schemas.microsoft.com/office/drawing/2014/main" id="{2A8695D5-52E0-064D-8AF9-B2105C8F1864}"/>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728596" y="3326853"/>
                <a:ext cx="1844746" cy="1046182"/>
              </a:xfrm>
              <a:prstGeom prst="rect">
                <a:avLst/>
              </a:prstGeom>
            </p:spPr>
          </p:pic>
          <p:pic>
            <p:nvPicPr>
              <p:cNvPr id="16" name="Picture 15">
                <a:extLst>
                  <a:ext uri="{FF2B5EF4-FFF2-40B4-BE49-F238E27FC236}">
                    <a16:creationId xmlns:a16="http://schemas.microsoft.com/office/drawing/2014/main" id="{4111ED00-A104-2E4C-9AE7-5B22EA01326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83768" y="2282512"/>
                <a:ext cx="903506" cy="903506"/>
              </a:xfrm>
              <a:prstGeom prst="rect">
                <a:avLst/>
              </a:prstGeom>
            </p:spPr>
          </p:pic>
        </p:grpSp>
        <p:grpSp>
          <p:nvGrpSpPr>
            <p:cNvPr id="5" name="Group 4">
              <a:extLst>
                <a:ext uri="{FF2B5EF4-FFF2-40B4-BE49-F238E27FC236}">
                  <a16:creationId xmlns:a16="http://schemas.microsoft.com/office/drawing/2014/main" id="{0D49FCD9-C843-D643-B6BA-D8AB78C798BC}"/>
                </a:ext>
              </a:extLst>
            </p:cNvPr>
            <p:cNvGrpSpPr/>
            <p:nvPr/>
          </p:nvGrpSpPr>
          <p:grpSpPr>
            <a:xfrm>
              <a:off x="7578240" y="4190732"/>
              <a:ext cx="3886523" cy="1292662"/>
              <a:chOff x="7499203" y="4248737"/>
              <a:chExt cx="3886523" cy="1292662"/>
            </a:xfrm>
          </p:grpSpPr>
          <p:sp>
            <p:nvSpPr>
              <p:cNvPr id="11" name="TextBox 10">
                <a:extLst>
                  <a:ext uri="{FF2B5EF4-FFF2-40B4-BE49-F238E27FC236}">
                    <a16:creationId xmlns:a16="http://schemas.microsoft.com/office/drawing/2014/main" id="{BE270C0B-7A53-8345-837B-3DB3AAF17E83}"/>
                  </a:ext>
                </a:extLst>
              </p:cNvPr>
              <p:cNvSpPr txBox="1"/>
              <p:nvPr/>
            </p:nvSpPr>
            <p:spPr>
              <a:xfrm>
                <a:off x="8094952" y="4248737"/>
                <a:ext cx="3290774" cy="1292662"/>
              </a:xfrm>
              <a:prstGeom prst="rect">
                <a:avLst/>
              </a:prstGeom>
              <a:noFill/>
            </p:spPr>
            <p:txBody>
              <a:bodyPr wrap="square" rtlCol="0">
                <a:spAutoFit/>
              </a:bodyPr>
              <a:lstStyle/>
              <a:p>
                <a:r>
                  <a:rPr lang="en-US" b="1" dirty="0">
                    <a:latin typeface="Gill Sans MT" panose="020B0502020104020203" pitchFamily="34" charset="77"/>
                    <a:cs typeface="Calibri Light" panose="020F0302020204030204" pitchFamily="34" charset="0"/>
                  </a:rPr>
                  <a:t>Biomedical Lead</a:t>
                </a:r>
                <a:r>
                  <a:rPr lang="en-US" dirty="0">
                    <a:latin typeface="Gill Sans MT" panose="020B0502020104020203" pitchFamily="34" charset="77"/>
                    <a:cs typeface="Calibri Light" panose="020F0302020204030204" pitchFamily="34" charset="0"/>
                  </a:rPr>
                  <a:t>:</a:t>
                </a:r>
              </a:p>
              <a:p>
                <a:r>
                  <a:rPr lang="en-US" dirty="0">
                    <a:latin typeface="Gill Sans MT" panose="020B0502020104020203" pitchFamily="34" charset="77"/>
                    <a:cs typeface="Calibri Light" panose="020F0302020204030204" pitchFamily="34" charset="0"/>
                  </a:rPr>
                  <a:t>Michael Peluso</a:t>
                </a:r>
                <a:r>
                  <a:rPr lang="en-US" sz="1400" i="1" dirty="0">
                    <a:latin typeface="Gill Sans MT" panose="020B0502020104020203" pitchFamily="34" charset="77"/>
                    <a:cs typeface="Calibri Light" panose="020F0302020204030204" pitchFamily="34" charset="0"/>
                  </a:rPr>
                  <a:t>,  Assistant Professor</a:t>
                </a:r>
              </a:p>
              <a:p>
                <a:r>
                  <a:rPr lang="en-US" sz="1400" i="1" dirty="0">
                    <a:latin typeface="Gill Sans MT" panose="020B0502020104020203" pitchFamily="34" charset="77"/>
                    <a:cs typeface="Calibri Light" panose="020F0302020204030204" pitchFamily="34" charset="0"/>
                  </a:rPr>
                  <a:t>Division of HIV, Infectious Diseases and Global Medicine, UCSF, San Francisco, CA, USA</a:t>
                </a:r>
              </a:p>
              <a:p>
                <a:endParaRPr lang="en-US" sz="1400" i="1" dirty="0">
                  <a:latin typeface="Gill Sans MT" panose="020B0502020104020203" pitchFamily="34" charset="77"/>
                  <a:cs typeface="Calibri Light" panose="020F0302020204030204" pitchFamily="34" charset="0"/>
                </a:endParaRPr>
              </a:p>
            </p:txBody>
          </p:sp>
          <p:pic>
            <p:nvPicPr>
              <p:cNvPr id="12" name="Picture 11" descr="A person smiling for the camera&#10;&#10;Description automatically generated">
                <a:extLst>
                  <a:ext uri="{FF2B5EF4-FFF2-40B4-BE49-F238E27FC236}">
                    <a16:creationId xmlns:a16="http://schemas.microsoft.com/office/drawing/2014/main" id="{07EA9333-C6B3-8B43-81BC-D7282F03DEB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499203" y="4306219"/>
                <a:ext cx="595749" cy="912367"/>
              </a:xfrm>
              <a:prstGeom prst="rect">
                <a:avLst/>
              </a:prstGeom>
              <a:effectLst/>
            </p:spPr>
          </p:pic>
        </p:grpSp>
        <p:grpSp>
          <p:nvGrpSpPr>
            <p:cNvPr id="7" name="Group 6">
              <a:extLst>
                <a:ext uri="{FF2B5EF4-FFF2-40B4-BE49-F238E27FC236}">
                  <a16:creationId xmlns:a16="http://schemas.microsoft.com/office/drawing/2014/main" id="{8D1E5E38-0F34-2148-9935-8804B33FEC1E}"/>
                </a:ext>
              </a:extLst>
            </p:cNvPr>
            <p:cNvGrpSpPr/>
            <p:nvPr/>
          </p:nvGrpSpPr>
          <p:grpSpPr>
            <a:xfrm>
              <a:off x="5197269" y="1922493"/>
              <a:ext cx="6267494" cy="2062103"/>
              <a:chOff x="5194166" y="2013582"/>
              <a:chExt cx="6267494" cy="2062103"/>
            </a:xfrm>
          </p:grpSpPr>
          <p:sp>
            <p:nvSpPr>
              <p:cNvPr id="9" name="Rectangle 8">
                <a:extLst>
                  <a:ext uri="{FF2B5EF4-FFF2-40B4-BE49-F238E27FC236}">
                    <a16:creationId xmlns:a16="http://schemas.microsoft.com/office/drawing/2014/main" id="{FA0F833C-1A5B-0942-A642-E638E0DF13BF}"/>
                  </a:ext>
                </a:extLst>
              </p:cNvPr>
              <p:cNvSpPr/>
              <p:nvPr/>
            </p:nvSpPr>
            <p:spPr>
              <a:xfrm>
                <a:off x="7226977" y="2013582"/>
                <a:ext cx="4234683" cy="2062103"/>
              </a:xfrm>
              <a:prstGeom prst="rect">
                <a:avLst/>
              </a:prstGeom>
            </p:spPr>
            <p:txBody>
              <a:bodyPr wrap="square">
                <a:spAutoFit/>
              </a:bodyPr>
              <a:lstStyle/>
              <a:p>
                <a:r>
                  <a:rPr lang="en-US" sz="2000" b="1" dirty="0">
                    <a:latin typeface="Gill Sans MT" panose="020B0502020104020203" pitchFamily="34" charset="77"/>
                    <a:cs typeface="Calibri" panose="020F0502020204030204" pitchFamily="34" charset="0"/>
                  </a:rPr>
                  <a:t>Module developers</a:t>
                </a:r>
              </a:p>
              <a:p>
                <a:r>
                  <a:rPr lang="en-US" dirty="0">
                    <a:latin typeface="Gill Sans MT" panose="020B0502020104020203" pitchFamily="34" charset="77"/>
                    <a:cs typeface="Calibri Light" panose="020F0302020204030204" pitchFamily="34" charset="0"/>
                  </a:rPr>
                  <a:t>Danielle Campbell, </a:t>
                </a:r>
                <a:r>
                  <a:rPr lang="en-US" sz="1400" dirty="0">
                    <a:latin typeface="Gill Sans MT" panose="020B0502020104020203" pitchFamily="34" charset="77"/>
                    <a:cs typeface="Calibri Light" panose="020F0302020204030204" pitchFamily="34" charset="0"/>
                  </a:rPr>
                  <a:t>DARE CAB (Community Lead) </a:t>
                </a:r>
              </a:p>
              <a:p>
                <a:r>
                  <a:rPr lang="en-US" dirty="0">
                    <a:latin typeface="Gill Sans MT" panose="020B0502020104020203" pitchFamily="34" charset="77"/>
                    <a:cs typeface="Calibri Light" panose="020F0302020204030204" pitchFamily="34" charset="0"/>
                  </a:rPr>
                  <a:t>Lynda Dee, </a:t>
                </a:r>
                <a:r>
                  <a:rPr lang="en-US" sz="1400" dirty="0">
                    <a:latin typeface="Gill Sans MT" panose="020B0502020104020203" pitchFamily="34" charset="77"/>
                    <a:cs typeface="Calibri Light" panose="020F0302020204030204" pitchFamily="34" charset="0"/>
                  </a:rPr>
                  <a:t>AIDS Action Baltimore </a:t>
                </a:r>
              </a:p>
              <a:p>
                <a:r>
                  <a:rPr lang="en-US" dirty="0">
                    <a:latin typeface="Gill Sans MT" panose="020B0502020104020203" pitchFamily="34" charset="77"/>
                    <a:cs typeface="Calibri Light" panose="020F0302020204030204" pitchFamily="34" charset="0"/>
                  </a:rPr>
                  <a:t>Christopher Roebuck, </a:t>
                </a:r>
                <a:r>
                  <a:rPr lang="en-US" sz="1400" dirty="0">
                    <a:latin typeface="Gill Sans MT" panose="020B0502020104020203" pitchFamily="34" charset="77"/>
                    <a:cs typeface="Calibri Light" panose="020F0302020204030204" pitchFamily="34" charset="0"/>
                  </a:rPr>
                  <a:t>BEAT-HIV CAB</a:t>
                </a:r>
              </a:p>
              <a:p>
                <a:r>
                  <a:rPr lang="en-US" dirty="0">
                    <a:latin typeface="Gill Sans MT" panose="020B0502020104020203" pitchFamily="34" charset="77"/>
                    <a:cs typeface="Calibri Light" panose="020F0302020204030204" pitchFamily="34" charset="0"/>
                  </a:rPr>
                  <a:t>William Carter, </a:t>
                </a:r>
                <a:r>
                  <a:rPr lang="en-US" sz="1400" dirty="0">
                    <a:latin typeface="Gill Sans MT" panose="020B0502020104020203" pitchFamily="34" charset="77"/>
                    <a:cs typeface="Calibri Light" panose="020F0302020204030204" pitchFamily="34" charset="0"/>
                  </a:rPr>
                  <a:t>BEAT-HIV CAB</a:t>
                </a:r>
              </a:p>
              <a:p>
                <a:r>
                  <a:rPr lang="en-US" dirty="0">
                    <a:latin typeface="Gill Sans MT" panose="020B0502020104020203" pitchFamily="34" charset="77"/>
                    <a:cs typeface="Calibri Light" panose="020F0302020204030204" pitchFamily="34" charset="0"/>
                  </a:rPr>
                  <a:t>Michael Louella, </a:t>
                </a:r>
                <a:r>
                  <a:rPr lang="en-US" sz="1400" dirty="0">
                    <a:latin typeface="Gill Sans MT" panose="020B0502020104020203" pitchFamily="34" charset="77"/>
                    <a:cs typeface="Calibri Light" panose="020F0302020204030204" pitchFamily="34" charset="0"/>
                  </a:rPr>
                  <a:t>defeatHIV CAB</a:t>
                </a:r>
              </a:p>
              <a:p>
                <a:r>
                  <a:rPr lang="en-US" dirty="0" err="1">
                    <a:latin typeface="Gill Sans MT" panose="020B0502020104020203" pitchFamily="34" charset="77"/>
                    <a:cs typeface="Calibri Light" panose="020F0302020204030204" pitchFamily="34" charset="0"/>
                  </a:rPr>
                  <a:t>Karine</a:t>
                </a:r>
                <a:r>
                  <a:rPr lang="en-US" dirty="0">
                    <a:latin typeface="Gill Sans MT" panose="020B0502020104020203" pitchFamily="34" charset="77"/>
                    <a:cs typeface="Calibri Light" panose="020F0302020204030204" pitchFamily="34" charset="0"/>
                  </a:rPr>
                  <a:t> </a:t>
                </a:r>
                <a:r>
                  <a:rPr lang="en-US" dirty="0" err="1">
                    <a:latin typeface="Gill Sans MT" panose="020B0502020104020203" pitchFamily="34" charset="77"/>
                    <a:cs typeface="Calibri Light" panose="020F0302020204030204" pitchFamily="34" charset="0"/>
                  </a:rPr>
                  <a:t>Dubé</a:t>
                </a:r>
                <a:r>
                  <a:rPr lang="en-US" dirty="0">
                    <a:latin typeface="Gill Sans MT" panose="020B0502020104020203" pitchFamily="34" charset="77"/>
                    <a:cs typeface="Calibri Light" panose="020F0302020204030204" pitchFamily="34" charset="0"/>
                  </a:rPr>
                  <a:t>, </a:t>
                </a:r>
                <a:r>
                  <a:rPr lang="en-US" sz="1400" dirty="0">
                    <a:latin typeface="Gill Sans MT" panose="020B0502020104020203" pitchFamily="34" charset="77"/>
                    <a:cs typeface="Calibri Light" panose="020F0302020204030204" pitchFamily="34" charset="0"/>
                  </a:rPr>
                  <a:t>UNC Chapel Hill</a:t>
                </a:r>
              </a:p>
            </p:txBody>
          </p:sp>
          <p:pic>
            <p:nvPicPr>
              <p:cNvPr id="10" name="Picture 9">
                <a:extLst>
                  <a:ext uri="{FF2B5EF4-FFF2-40B4-BE49-F238E27FC236}">
                    <a16:creationId xmlns:a16="http://schemas.microsoft.com/office/drawing/2014/main" id="{0CDEA867-FF28-094E-9B8C-1D8A001FA05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94166" y="2135674"/>
                <a:ext cx="1922224" cy="1817917"/>
              </a:xfrm>
              <a:prstGeom prst="rect">
                <a:avLst/>
              </a:prstGeom>
            </p:spPr>
          </p:pic>
        </p:grpSp>
        <p:pic>
          <p:nvPicPr>
            <p:cNvPr id="8" name="Picture 7">
              <a:extLst>
                <a:ext uri="{FF2B5EF4-FFF2-40B4-BE49-F238E27FC236}">
                  <a16:creationId xmlns:a16="http://schemas.microsoft.com/office/drawing/2014/main" id="{208B8677-72DD-BF4C-80A7-C0F312E6EB5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74307" y="4223951"/>
              <a:ext cx="6281691" cy="2068362"/>
            </a:xfrm>
            <a:prstGeom prst="rect">
              <a:avLst/>
            </a:prstGeom>
          </p:spPr>
        </p:pic>
      </p:grpSp>
      <p:sp>
        <p:nvSpPr>
          <p:cNvPr id="17" name="Title 4">
            <a:extLst>
              <a:ext uri="{FF2B5EF4-FFF2-40B4-BE49-F238E27FC236}">
                <a16:creationId xmlns:a16="http://schemas.microsoft.com/office/drawing/2014/main" id="{F757BB6A-EB48-9841-8D21-503998373F6D}"/>
              </a:ext>
            </a:extLst>
          </p:cNvPr>
          <p:cNvSpPr>
            <a:spLocks noGrp="1"/>
          </p:cNvSpPr>
          <p:nvPr>
            <p:ph type="title"/>
          </p:nvPr>
        </p:nvSpPr>
        <p:spPr>
          <a:xfrm>
            <a:off x="419100" y="363537"/>
            <a:ext cx="10702990" cy="1325563"/>
          </a:xfrm>
          <a:solidFill>
            <a:srgbClr val="00B0F0"/>
          </a:solidFill>
        </p:spPr>
        <p:txBody>
          <a:bodyPr anchor="ctr" anchorCtr="0">
            <a:normAutofit/>
          </a:bodyPr>
          <a:lstStyle/>
          <a:p>
            <a:pPr algn="ctr"/>
            <a:r>
              <a:rPr lang="en-US" b="1" i="1" dirty="0">
                <a:solidFill>
                  <a:schemeClr val="bg1"/>
                </a:solidFill>
                <a:cs typeface="Calibri" panose="020F0502020204030204" pitchFamily="34" charset="0"/>
              </a:rPr>
              <a:t>ACKNOWLEDGMENTS</a:t>
            </a:r>
            <a:endParaRPr lang="en-US" dirty="0">
              <a:solidFill>
                <a:schemeClr val="bg1"/>
              </a:solidFill>
            </a:endParaRPr>
          </a:p>
        </p:txBody>
      </p:sp>
      <p:pic>
        <p:nvPicPr>
          <p:cNvPr id="18" name="Picture 17">
            <a:extLst>
              <a:ext uri="{FF2B5EF4-FFF2-40B4-BE49-F238E27FC236}">
                <a16:creationId xmlns:a16="http://schemas.microsoft.com/office/drawing/2014/main" id="{7F496A99-BD72-C444-8FF3-D1719F588D4B}"/>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rot="5400000">
            <a:off x="929404" y="134937"/>
            <a:ext cx="1193800" cy="1651000"/>
          </a:xfrm>
          <a:prstGeom prst="rect">
            <a:avLst/>
          </a:prstGeom>
        </p:spPr>
      </p:pic>
      <p:pic>
        <p:nvPicPr>
          <p:cNvPr id="19" name="Picture 18">
            <a:extLst>
              <a:ext uri="{FF2B5EF4-FFF2-40B4-BE49-F238E27FC236}">
                <a16:creationId xmlns:a16="http://schemas.microsoft.com/office/drawing/2014/main" id="{35AD5346-2347-1F42-91E2-8D169BD3F285}"/>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088767" y="424752"/>
            <a:ext cx="1803400" cy="1193800"/>
          </a:xfrm>
          <a:prstGeom prst="rect">
            <a:avLst/>
          </a:prstGeom>
        </p:spPr>
      </p:pic>
    </p:spTree>
    <p:extLst>
      <p:ext uri="{BB962C8B-B14F-4D97-AF65-F5344CB8AC3E}">
        <p14:creationId xmlns:p14="http://schemas.microsoft.com/office/powerpoint/2010/main" val="117388413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1242229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709738"/>
            <a:ext cx="12192000" cy="2852737"/>
          </a:xfrm>
          <a:solidFill>
            <a:srgbClr val="00B0F0"/>
          </a:solidFill>
        </p:spPr>
        <p:txBody>
          <a:bodyPr lIns="457200" rIns="457200" anchor="b"/>
          <a:lstStyle>
            <a:lvl1pPr>
              <a:defRPr sz="6000" b="1">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0" y="4562475"/>
            <a:ext cx="12192000" cy="1500187"/>
          </a:xfrm>
          <a:solidFill>
            <a:srgbClr val="00B0F0"/>
          </a:solidFill>
        </p:spPr>
        <p:txBody>
          <a:bodyPr lIns="548640" rIns="548640"/>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8217734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2928678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0332216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3720256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1659469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0955736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4336597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F7AB21-D3D9-384F-815B-2D8B72915113}"/>
              </a:ext>
            </a:extLst>
          </p:cNvPr>
          <p:cNvPicPr>
            <a:picLocks noChangeAspect="1"/>
          </p:cNvPicPr>
          <p:nvPr userDrawn="1"/>
        </p:nvPicPr>
        <p:blipFill rotWithShape="1">
          <a:blip r:embed="rId12" cstate="print">
            <a:duotone>
              <a:schemeClr val="bg2">
                <a:shade val="45000"/>
                <a:satMod val="135000"/>
              </a:schemeClr>
              <a:prstClr val="white"/>
            </a:duotone>
            <a:extLst>
              <a:ext uri="{BEBA8EAE-BF5A-486C-A8C5-ECC9F3942E4B}">
                <a14:imgProps xmlns:a14="http://schemas.microsoft.com/office/drawing/2010/main">
                  <a14:imgLayer r:embed="rId13">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rot="5400000">
            <a:off x="2667002" y="-2772050"/>
            <a:ext cx="6857999" cy="12192002"/>
          </a:xfrm>
          <a:prstGeom prst="rect">
            <a:avLst/>
          </a:prstGeom>
          <a:gradFill>
            <a:gsLst>
              <a:gs pos="0">
                <a:schemeClr val="bg1">
                  <a:lumMod val="56000"/>
                  <a:lumOff val="44000"/>
                </a:schemeClr>
              </a:gs>
              <a:gs pos="67000">
                <a:schemeClr val="bg1"/>
              </a:gs>
              <a:gs pos="100000">
                <a:schemeClr val="bg1">
                  <a:lumMod val="0"/>
                  <a:lumOff val="100000"/>
                  <a:alpha val="69000"/>
                </a:schemeClr>
              </a:gs>
            </a:gsLst>
            <a:path path="circle">
              <a:fillToRect l="100000" t="100000"/>
            </a:path>
          </a:gradFill>
        </p:spPr>
      </p:pic>
      <p:sp>
        <p:nvSpPr>
          <p:cNvPr id="9" name="TextBox 8">
            <a:extLst>
              <a:ext uri="{FF2B5EF4-FFF2-40B4-BE49-F238E27FC236}">
                <a16:creationId xmlns:a16="http://schemas.microsoft.com/office/drawing/2014/main" id="{EF5407A5-C8D3-C240-8F03-1C01073C8878}"/>
              </a:ext>
            </a:extLst>
          </p:cNvPr>
          <p:cNvSpPr txBox="1"/>
          <p:nvPr userDrawn="1"/>
        </p:nvSpPr>
        <p:spPr>
          <a:xfrm>
            <a:off x="41904" y="-105049"/>
            <a:ext cx="12192000" cy="6858000"/>
          </a:xfrm>
          <a:prstGeom prst="rect">
            <a:avLst/>
          </a:prstGeom>
          <a:gradFill flip="none" rotWithShape="1">
            <a:gsLst>
              <a:gs pos="59000">
                <a:schemeClr val="bg1"/>
              </a:gs>
              <a:gs pos="100000">
                <a:schemeClr val="bg1">
                  <a:lumMod val="0"/>
                  <a:lumOff val="100000"/>
                  <a:alpha val="0"/>
                </a:schemeClr>
              </a:gs>
            </a:gsLst>
            <a:path path="circle">
              <a:fillToRect l="50000" t="50000" r="50000" b="50000"/>
            </a:path>
            <a:tileRect/>
          </a:gradFill>
        </p:spPr>
        <p:txBody>
          <a:bodyPr wrap="square" rtlCol="0">
            <a:spAutoFit/>
          </a:bodyPr>
          <a:lstStyle/>
          <a:p>
            <a:endParaRPr lang="en-US" dirty="0"/>
          </a:p>
        </p:txBody>
      </p:sp>
      <p:sp>
        <p:nvSpPr>
          <p:cNvPr id="10" name="TextBox 9">
            <a:extLst>
              <a:ext uri="{FF2B5EF4-FFF2-40B4-BE49-F238E27FC236}">
                <a16:creationId xmlns:a16="http://schemas.microsoft.com/office/drawing/2014/main" id="{01F50376-B5C7-1943-89D3-6C09089DA538}"/>
              </a:ext>
            </a:extLst>
          </p:cNvPr>
          <p:cNvSpPr txBox="1"/>
          <p:nvPr userDrawn="1"/>
        </p:nvSpPr>
        <p:spPr>
          <a:xfrm>
            <a:off x="11395704" y="-105049"/>
            <a:ext cx="838200" cy="6963049"/>
          </a:xfrm>
          <a:prstGeom prst="rect">
            <a:avLst/>
          </a:prstGeom>
          <a:solidFill>
            <a:srgbClr val="00B0F0"/>
          </a:solidFill>
          <a:ln>
            <a:noFill/>
          </a:ln>
        </p:spPr>
        <p:txBody>
          <a:bodyPr wrap="square" rtlCol="0">
            <a:spAutoFit/>
          </a:bodyPr>
          <a:lstStyle/>
          <a:p>
            <a:endParaRPr lang="en-US" dirty="0"/>
          </a:p>
        </p:txBody>
      </p:sp>
      <p:pic>
        <p:nvPicPr>
          <p:cNvPr id="12" name="Picture 11">
            <a:extLst>
              <a:ext uri="{FF2B5EF4-FFF2-40B4-BE49-F238E27FC236}">
                <a16:creationId xmlns:a16="http://schemas.microsoft.com/office/drawing/2014/main" id="{C953E012-F222-954E-A147-50111FD1724C}"/>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452405" y="6478631"/>
            <a:ext cx="1936377" cy="274320"/>
          </a:xfrm>
          <a:prstGeom prst="rect">
            <a:avLst/>
          </a:prstGeom>
        </p:spPr>
      </p:pic>
      <p:sp>
        <p:nvSpPr>
          <p:cNvPr id="2" name="Title Placeholder 1"/>
          <p:cNvSpPr>
            <a:spLocks noGrp="1"/>
          </p:cNvSpPr>
          <p:nvPr userDrawn="1">
            <p:ph type="title"/>
          </p:nvPr>
        </p:nvSpPr>
        <p:spPr>
          <a:xfrm>
            <a:off x="419100" y="363537"/>
            <a:ext cx="10702990" cy="1325563"/>
          </a:xfrm>
          <a:prstGeom prst="rect">
            <a:avLst/>
          </a:prstGeom>
        </p:spPr>
        <p:txBody>
          <a:bodyPr vert="horz" lIns="91440" tIns="45720" rIns="91440" bIns="45720" rtlCol="0" anchor="b">
            <a:normAutofit/>
          </a:bodyPr>
          <a:lstStyle/>
          <a:p>
            <a:r>
              <a:rPr lang="en-US" dirty="0"/>
              <a:t>Click to edit master title</a:t>
            </a:r>
          </a:p>
        </p:txBody>
      </p:sp>
      <p:sp>
        <p:nvSpPr>
          <p:cNvPr id="3" name="Text Placeholder 2"/>
          <p:cNvSpPr>
            <a:spLocks noGrp="1"/>
          </p:cNvSpPr>
          <p:nvPr userDrawn="1">
            <p:ph type="body" idx="1"/>
          </p:nvPr>
        </p:nvSpPr>
        <p:spPr>
          <a:xfrm>
            <a:off x="419100" y="1868487"/>
            <a:ext cx="1070299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userDrawn="1">
            <p:ph type="ftr" sz="quarter" idx="3"/>
          </p:nvPr>
        </p:nvSpPr>
        <p:spPr>
          <a:xfrm>
            <a:off x="2536723" y="6487884"/>
            <a:ext cx="7202363" cy="255816"/>
          </a:xfrm>
          <a:prstGeom prst="rect">
            <a:avLst/>
          </a:prstGeom>
        </p:spPr>
        <p:txBody>
          <a:bodyPr vert="horz" lIns="91440" tIns="45720" rIns="91440" bIns="45720" rtlCol="0" anchor="ctr"/>
          <a:lstStyle>
            <a:lvl1pPr algn="l">
              <a:defRPr sz="1000">
                <a:solidFill>
                  <a:schemeClr val="bg1">
                    <a:lumMod val="65000"/>
                  </a:schemeClr>
                </a:solidFill>
                <a:latin typeface="Gill Sans MT" panose="020B0502020104020203" pitchFamily="34" charset="77"/>
              </a:defRPr>
            </a:lvl1pPr>
          </a:lstStyle>
          <a:p>
            <a:endParaRPr lang="en-US" dirty="0"/>
          </a:p>
        </p:txBody>
      </p:sp>
      <p:pic>
        <p:nvPicPr>
          <p:cNvPr id="13" name="Picture 12">
            <a:extLst>
              <a:ext uri="{FF2B5EF4-FFF2-40B4-BE49-F238E27FC236}">
                <a16:creationId xmlns:a16="http://schemas.microsoft.com/office/drawing/2014/main" id="{0DAB1A0E-9676-B44C-BA16-9A3AB03D6329}"/>
              </a:ext>
            </a:extLst>
          </p:cNvPr>
          <p:cNvPicPr>
            <a:picLocks noChangeAspect="1"/>
          </p:cNvPicPr>
          <p:nvPr userDrawn="1"/>
        </p:nvPicPr>
        <p:blipFill rotWithShape="1">
          <a:blip r:embed="rId15" cstate="email">
            <a:clrChange>
              <a:clrFrom>
                <a:srgbClr val="6D6D6D"/>
              </a:clrFrom>
              <a:clrTo>
                <a:srgbClr val="6D6D6D">
                  <a:alpha val="0"/>
                </a:srgbClr>
              </a:clrTo>
            </a:clrChange>
            <a:extLst>
              <a:ext uri="{28A0092B-C50C-407E-A947-70E740481C1C}">
                <a14:useLocalDpi xmlns:a14="http://schemas.microsoft.com/office/drawing/2010/main"/>
              </a:ext>
            </a:extLst>
          </a:blip>
          <a:srcRect t="43167" b="48500"/>
          <a:stretch/>
        </p:blipFill>
        <p:spPr>
          <a:xfrm rot="16200000">
            <a:off x="8426395" y="3143250"/>
            <a:ext cx="6858000" cy="571500"/>
          </a:xfrm>
          <a:prstGeom prst="rect">
            <a:avLst/>
          </a:prstGeom>
        </p:spPr>
      </p:pic>
    </p:spTree>
    <p:extLst>
      <p:ext uri="{BB962C8B-B14F-4D97-AF65-F5344CB8AC3E}">
        <p14:creationId xmlns:p14="http://schemas.microsoft.com/office/powerpoint/2010/main" val="219186846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hf sldNum="0" hdr="0" ftr="0"/>
  <p:txStyles>
    <p:titleStyle>
      <a:lvl1pPr algn="l" defTabSz="914400" rtl="0" eaLnBrk="1" latinLnBrk="0" hangingPunct="1">
        <a:lnSpc>
          <a:spcPct val="90000"/>
        </a:lnSpc>
        <a:spcBef>
          <a:spcPct val="0"/>
        </a:spcBef>
        <a:buNone/>
        <a:defRPr sz="4800" b="0" kern="1200">
          <a:solidFill>
            <a:schemeClr val="tx1"/>
          </a:solidFill>
          <a:latin typeface="Gill Sans MT" panose="020B050202010402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6" userDrawn="1">
          <p15:clr>
            <a:srgbClr val="F26B43"/>
          </p15:clr>
        </p15:guide>
        <p15:guide id="2" pos="96" userDrawn="1">
          <p15:clr>
            <a:srgbClr val="F26B43"/>
          </p15:clr>
        </p15:guide>
        <p15:guide id="3" pos="7560" userDrawn="1">
          <p15:clr>
            <a:srgbClr val="F26B43"/>
          </p15:clr>
        </p15:guide>
        <p15:guide id="4" orient="horz" pos="4248" userDrawn="1">
          <p15:clr>
            <a:srgbClr val="F26B43"/>
          </p15:clr>
        </p15:guide>
        <p15:guide id="5" orient="horz" pos="196" userDrawn="1">
          <p15:clr>
            <a:srgbClr val="F26B43"/>
          </p15:clr>
        </p15:guide>
        <p15:guide id="6" orient="horz" pos="1080" userDrawn="1">
          <p15:clr>
            <a:srgbClr val="F26B43"/>
          </p15:clr>
        </p15:guide>
        <p15:guide id="7" pos="264" userDrawn="1">
          <p15:clr>
            <a:srgbClr val="F26B43"/>
          </p15:clr>
        </p15:guide>
        <p15:guide id="8" pos="7108" userDrawn="1">
          <p15:clr>
            <a:srgbClr val="F26B43"/>
          </p15:clr>
        </p15:guide>
        <p15:guide id="9" orient="horz" pos="1180" userDrawn="1">
          <p15:clr>
            <a:srgbClr val="F26B43"/>
          </p15:clr>
        </p15:guide>
        <p15:guide id="10" orient="horz" pos="3912" userDrawn="1">
          <p15:clr>
            <a:srgbClr val="F26B43"/>
          </p15:clr>
        </p15:guide>
        <p15:guide id="11" orient="horz" pos="405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microsoft.com/office/2007/relationships/hdphoto" Target="../media/hdphoto8.wdp"/></Relationships>
</file>

<file path=ppt/slides/_rels/slide2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4.wdp"/><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63.jpeg"/><Relationship Id="rId18" Type="http://schemas.microsoft.com/office/2007/relationships/hdphoto" Target="../media/hdphoto3.wdp"/><Relationship Id="rId3" Type="http://schemas.openxmlformats.org/officeDocument/2006/relationships/image" Target="../media/image59.png"/><Relationship Id="rId21" Type="http://schemas.openxmlformats.org/officeDocument/2006/relationships/image" Target="../media/image13.png"/><Relationship Id="rId7" Type="http://schemas.openxmlformats.org/officeDocument/2006/relationships/image" Target="../media/image9.png"/><Relationship Id="rId12" Type="http://schemas.openxmlformats.org/officeDocument/2006/relationships/image" Target="../media/image62.jpeg"/><Relationship Id="rId17" Type="http://schemas.openxmlformats.org/officeDocument/2006/relationships/image" Target="../media/image8.png"/><Relationship Id="rId2" Type="http://schemas.openxmlformats.org/officeDocument/2006/relationships/notesSlide" Target="../notesSlides/notesSlide17.xml"/><Relationship Id="rId16" Type="http://schemas.openxmlformats.org/officeDocument/2006/relationships/image" Target="../media/image66.jpeg"/><Relationship Id="rId20" Type="http://schemas.openxmlformats.org/officeDocument/2006/relationships/image" Target="../media/image67.png"/><Relationship Id="rId1" Type="http://schemas.openxmlformats.org/officeDocument/2006/relationships/slideLayout" Target="../slideLayouts/slideLayout2.xml"/><Relationship Id="rId6" Type="http://schemas.microsoft.com/office/2007/relationships/hdphoto" Target="../media/hdphoto9.wdp"/><Relationship Id="rId11" Type="http://schemas.openxmlformats.org/officeDocument/2006/relationships/image" Target="../media/image61.jpeg"/><Relationship Id="rId5" Type="http://schemas.openxmlformats.org/officeDocument/2006/relationships/image" Target="../media/image60.png"/><Relationship Id="rId15" Type="http://schemas.openxmlformats.org/officeDocument/2006/relationships/image" Target="../media/image65.jpeg"/><Relationship Id="rId10" Type="http://schemas.openxmlformats.org/officeDocument/2006/relationships/image" Target="../media/image15.png"/><Relationship Id="rId19" Type="http://schemas.openxmlformats.org/officeDocument/2006/relationships/image" Target="../media/image11.jpeg"/><Relationship Id="rId4" Type="http://schemas.openxmlformats.org/officeDocument/2006/relationships/image" Target="../media/image7.png"/><Relationship Id="rId9" Type="http://schemas.openxmlformats.org/officeDocument/2006/relationships/image" Target="../media/image14.png"/><Relationship Id="rId14" Type="http://schemas.openxmlformats.org/officeDocument/2006/relationships/image" Target="../media/image64.jpeg"/><Relationship Id="rId22"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fif"/><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D91EA-22A8-584A-AF98-B3A2E3B9D3B4}"/>
              </a:ext>
            </a:extLst>
          </p:cNvPr>
          <p:cNvSpPr>
            <a:spLocks noGrp="1"/>
          </p:cNvSpPr>
          <p:nvPr>
            <p:ph type="ctrTitle"/>
          </p:nvPr>
        </p:nvSpPr>
        <p:spPr/>
        <p:txBody>
          <a:bodyPr>
            <a:normAutofit/>
          </a:bodyPr>
          <a:lstStyle/>
          <a:p>
            <a:r>
              <a:rPr lang="en-US" dirty="0">
                <a:cs typeface="Calibri Light" panose="020F0302020204030204" pitchFamily="34" charset="0"/>
              </a:rPr>
              <a:t>Analytical Treatment Interruptions (“ATIs”)</a:t>
            </a:r>
            <a:endParaRPr lang="en-US" dirty="0"/>
          </a:p>
        </p:txBody>
      </p:sp>
      <p:grpSp>
        <p:nvGrpSpPr>
          <p:cNvPr id="15" name="Group 14">
            <a:extLst>
              <a:ext uri="{FF2B5EF4-FFF2-40B4-BE49-F238E27FC236}">
                <a16:creationId xmlns:a16="http://schemas.microsoft.com/office/drawing/2014/main" id="{160D78A4-B4DA-3642-956F-A2460ECDDD61}"/>
              </a:ext>
            </a:extLst>
          </p:cNvPr>
          <p:cNvGrpSpPr/>
          <p:nvPr/>
        </p:nvGrpSpPr>
        <p:grpSpPr>
          <a:xfrm>
            <a:off x="513526" y="1586987"/>
            <a:ext cx="1754527" cy="1731298"/>
            <a:chOff x="10409633" y="3276065"/>
            <a:chExt cx="1754527" cy="1731298"/>
          </a:xfrm>
        </p:grpSpPr>
        <p:pic>
          <p:nvPicPr>
            <p:cNvPr id="11" name="Picture 10">
              <a:extLst>
                <a:ext uri="{FF2B5EF4-FFF2-40B4-BE49-F238E27FC236}">
                  <a16:creationId xmlns:a16="http://schemas.microsoft.com/office/drawing/2014/main" id="{71BE07E4-E4D5-B34B-835F-E66E35A7ACF4}"/>
                </a:ext>
              </a:extLst>
            </p:cNvPr>
            <p:cNvPicPr>
              <a:picLocks noChangeAspect="1"/>
            </p:cNvPicPr>
            <p:nvPr/>
          </p:nvPicPr>
          <p:blipFill>
            <a:blip r:embed="rId3" cstate="email">
              <a:biLevel thresh="25000"/>
              <a:extLst>
                <a:ext uri="{28A0092B-C50C-407E-A947-70E740481C1C}">
                  <a14:useLocalDpi xmlns:a14="http://schemas.microsoft.com/office/drawing/2010/main"/>
                </a:ext>
              </a:extLst>
            </a:blip>
            <a:stretch>
              <a:fillRect/>
            </a:stretch>
          </p:blipFill>
          <p:spPr>
            <a:xfrm>
              <a:off x="11021160" y="3276065"/>
              <a:ext cx="1143000" cy="1092200"/>
            </a:xfrm>
            <a:prstGeom prst="rect">
              <a:avLst/>
            </a:prstGeom>
          </p:spPr>
        </p:pic>
        <p:grpSp>
          <p:nvGrpSpPr>
            <p:cNvPr id="14" name="Group 13">
              <a:extLst>
                <a:ext uri="{FF2B5EF4-FFF2-40B4-BE49-F238E27FC236}">
                  <a16:creationId xmlns:a16="http://schemas.microsoft.com/office/drawing/2014/main" id="{A28C542D-BA8A-FF45-8F36-CBC33A340911}"/>
                </a:ext>
              </a:extLst>
            </p:cNvPr>
            <p:cNvGrpSpPr/>
            <p:nvPr/>
          </p:nvGrpSpPr>
          <p:grpSpPr>
            <a:xfrm>
              <a:off x="10409633" y="3328596"/>
              <a:ext cx="1143000" cy="1678767"/>
              <a:chOff x="9621037" y="3519996"/>
              <a:chExt cx="1143000" cy="1678767"/>
            </a:xfrm>
          </p:grpSpPr>
          <p:pic>
            <p:nvPicPr>
              <p:cNvPr id="10" name="Picture 9">
                <a:extLst>
                  <a:ext uri="{FF2B5EF4-FFF2-40B4-BE49-F238E27FC236}">
                    <a16:creationId xmlns:a16="http://schemas.microsoft.com/office/drawing/2014/main" id="{A5168BBA-71BE-D448-A0B5-98650D5FAC68}"/>
                  </a:ext>
                </a:extLst>
              </p:cNvPr>
              <p:cNvPicPr>
                <a:picLocks noChangeAspect="1"/>
              </p:cNvPicPr>
              <p:nvPr/>
            </p:nvPicPr>
            <p:blipFill>
              <a:blip r:embed="rId3" cstate="email">
                <a:biLevel thresh="25000"/>
                <a:extLst>
                  <a:ext uri="{28A0092B-C50C-407E-A947-70E740481C1C}">
                    <a14:useLocalDpi xmlns:a14="http://schemas.microsoft.com/office/drawing/2010/main"/>
                  </a:ext>
                </a:extLst>
              </a:blip>
              <a:stretch>
                <a:fillRect/>
              </a:stretch>
            </p:blipFill>
            <p:spPr>
              <a:xfrm>
                <a:off x="9621037" y="4106563"/>
                <a:ext cx="1143000" cy="1092200"/>
              </a:xfrm>
              <a:prstGeom prst="rect">
                <a:avLst/>
              </a:prstGeom>
            </p:spPr>
          </p:pic>
          <p:pic>
            <p:nvPicPr>
              <p:cNvPr id="12" name="Picture 11">
                <a:extLst>
                  <a:ext uri="{FF2B5EF4-FFF2-40B4-BE49-F238E27FC236}">
                    <a16:creationId xmlns:a16="http://schemas.microsoft.com/office/drawing/2014/main" id="{CADB4906-6E7C-404C-89C5-F6497824B9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21037" y="3519996"/>
                <a:ext cx="1143000" cy="1092200"/>
              </a:xfrm>
              <a:prstGeom prst="rect">
                <a:avLst/>
              </a:prstGeom>
            </p:spPr>
          </p:pic>
        </p:grpSp>
      </p:grpSp>
      <p:pic>
        <p:nvPicPr>
          <p:cNvPr id="6" name="Picture 5">
            <a:extLst>
              <a:ext uri="{FF2B5EF4-FFF2-40B4-BE49-F238E27FC236}">
                <a16:creationId xmlns:a16="http://schemas.microsoft.com/office/drawing/2014/main" id="{C0545E93-BB38-C64E-9FC5-51DDACDFB1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800000">
            <a:off x="9798050" y="3318286"/>
            <a:ext cx="1739900" cy="1714500"/>
          </a:xfrm>
          <a:prstGeom prst="rect">
            <a:avLst/>
          </a:prstGeom>
        </p:spPr>
      </p:pic>
      <p:pic>
        <p:nvPicPr>
          <p:cNvPr id="13" name="Picture 12">
            <a:extLst>
              <a:ext uri="{FF2B5EF4-FFF2-40B4-BE49-F238E27FC236}">
                <a16:creationId xmlns:a16="http://schemas.microsoft.com/office/drawing/2014/main" id="{20674530-6311-6A46-AEC3-9AAAE35447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842772" y="3550704"/>
            <a:ext cx="1143000" cy="1092200"/>
          </a:xfrm>
          <a:prstGeom prst="rect">
            <a:avLst/>
          </a:prstGeom>
        </p:spPr>
      </p:pic>
      <p:pic>
        <p:nvPicPr>
          <p:cNvPr id="16" name="Picture 15">
            <a:extLst>
              <a:ext uri="{FF2B5EF4-FFF2-40B4-BE49-F238E27FC236}">
                <a16:creationId xmlns:a16="http://schemas.microsoft.com/office/drawing/2014/main" id="{412A70AF-8D3D-0E43-96D6-CD9CAADA27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0048030" y="1508235"/>
            <a:ext cx="1143000" cy="1092200"/>
          </a:xfrm>
          <a:prstGeom prst="rect">
            <a:avLst/>
          </a:prstGeom>
        </p:spPr>
      </p:pic>
    </p:spTree>
    <p:extLst>
      <p:ext uri="{BB962C8B-B14F-4D97-AF65-F5344CB8AC3E}">
        <p14:creationId xmlns:p14="http://schemas.microsoft.com/office/powerpoint/2010/main" val="252826580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04FAAF-451C-8048-886C-1571EBB4B55D}"/>
              </a:ext>
            </a:extLst>
          </p:cNvPr>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3561347" y="-133895"/>
            <a:ext cx="8799096" cy="6991895"/>
          </a:xfrm>
          <a:prstGeom prst="rect">
            <a:avLst/>
          </a:prstGeom>
        </p:spPr>
      </p:pic>
      <p:sp>
        <p:nvSpPr>
          <p:cNvPr id="2" name="Title 1">
            <a:extLst>
              <a:ext uri="{FF2B5EF4-FFF2-40B4-BE49-F238E27FC236}">
                <a16:creationId xmlns:a16="http://schemas.microsoft.com/office/drawing/2014/main" id="{B7B4AADC-1239-5C4D-A299-E3747D4A2343}"/>
              </a:ext>
            </a:extLst>
          </p:cNvPr>
          <p:cNvSpPr>
            <a:spLocks noGrp="1"/>
          </p:cNvSpPr>
          <p:nvPr>
            <p:ph type="title"/>
          </p:nvPr>
        </p:nvSpPr>
        <p:spPr/>
        <p:txBody>
          <a:bodyPr anchor="ctr" anchorCtr="0">
            <a:normAutofit/>
          </a:bodyPr>
          <a:lstStyle/>
          <a:p>
            <a:r>
              <a:rPr lang="en-US" sz="5400" b="1" dirty="0"/>
              <a:t>What do we </a:t>
            </a:r>
            <a:r>
              <a:rPr lang="en-US" sz="5400" b="1" dirty="0">
                <a:solidFill>
                  <a:srgbClr val="00B0F0"/>
                </a:solidFill>
              </a:rPr>
              <a:t>learn</a:t>
            </a:r>
            <a:r>
              <a:rPr lang="en-US" sz="5400" b="1" dirty="0"/>
              <a:t> from an ATI?</a:t>
            </a:r>
          </a:p>
        </p:txBody>
      </p:sp>
      <p:sp>
        <p:nvSpPr>
          <p:cNvPr id="3" name="Content Placeholder 2">
            <a:extLst>
              <a:ext uri="{FF2B5EF4-FFF2-40B4-BE49-F238E27FC236}">
                <a16:creationId xmlns:a16="http://schemas.microsoft.com/office/drawing/2014/main" id="{FD9064B3-4F3C-A74B-8E75-16A6B4F07845}"/>
              </a:ext>
            </a:extLst>
          </p:cNvPr>
          <p:cNvSpPr>
            <a:spLocks noGrp="1"/>
          </p:cNvSpPr>
          <p:nvPr>
            <p:ph idx="1"/>
          </p:nvPr>
        </p:nvSpPr>
        <p:spPr>
          <a:xfrm>
            <a:off x="419100" y="1689100"/>
            <a:ext cx="10702990" cy="4580439"/>
          </a:xfrm>
        </p:spPr>
        <p:txBody>
          <a:bodyPr>
            <a:normAutofit fontScale="92500" lnSpcReduction="20000"/>
          </a:bodyPr>
          <a:lstStyle/>
          <a:p>
            <a:pPr>
              <a:buClr>
                <a:schemeClr val="accent4"/>
              </a:buClr>
              <a:buSzPct val="120000"/>
            </a:pPr>
            <a:r>
              <a:rPr lang="en-US" dirty="0"/>
              <a:t>Is the volunteer </a:t>
            </a:r>
            <a:r>
              <a:rPr lang="en-US" dirty="0">
                <a:solidFill>
                  <a:schemeClr val="accent4"/>
                </a:solidFill>
              </a:rPr>
              <a:t>a </a:t>
            </a:r>
            <a:r>
              <a:rPr lang="en-US" b="1" dirty="0">
                <a:solidFill>
                  <a:srgbClr val="00B0F0"/>
                </a:solidFill>
              </a:rPr>
              <a:t>post-treatment controller </a:t>
            </a:r>
            <a:r>
              <a:rPr lang="en-US" dirty="0"/>
              <a:t>(someone    whose HIV levels stay low without HIV medicine)?</a:t>
            </a:r>
          </a:p>
          <a:p>
            <a:pPr>
              <a:buClr>
                <a:schemeClr val="accent4"/>
              </a:buClr>
              <a:buSzPct val="120000"/>
            </a:pPr>
            <a:endParaRPr lang="en-US" dirty="0"/>
          </a:p>
          <a:p>
            <a:pPr>
              <a:buClr>
                <a:schemeClr val="accent4"/>
              </a:buClr>
              <a:buSzPct val="120000"/>
            </a:pPr>
            <a:r>
              <a:rPr lang="en-US" dirty="0"/>
              <a:t>Has the </a:t>
            </a:r>
            <a:r>
              <a:rPr lang="en-US" b="1" dirty="0">
                <a:solidFill>
                  <a:srgbClr val="00B0F0"/>
                </a:solidFill>
              </a:rPr>
              <a:t>HIV reservoir </a:t>
            </a:r>
            <a:r>
              <a:rPr lang="en-US" dirty="0"/>
              <a:t>been</a:t>
            </a:r>
            <a:r>
              <a:rPr lang="en-US" dirty="0">
                <a:solidFill>
                  <a:srgbClr val="C00000"/>
                </a:solidFill>
              </a:rPr>
              <a:t> </a:t>
            </a:r>
            <a:r>
              <a:rPr lang="en-US" b="1" dirty="0">
                <a:solidFill>
                  <a:srgbClr val="00B0F0"/>
                </a:solidFill>
              </a:rPr>
              <a:t>decreased</a:t>
            </a:r>
            <a:r>
              <a:rPr lang="en-US" dirty="0"/>
              <a:t>?</a:t>
            </a:r>
          </a:p>
          <a:p>
            <a:pPr>
              <a:buClr>
                <a:schemeClr val="accent4"/>
              </a:buClr>
              <a:buSzPct val="120000"/>
            </a:pPr>
            <a:endParaRPr lang="en-US" dirty="0"/>
          </a:p>
          <a:p>
            <a:pPr>
              <a:buClr>
                <a:schemeClr val="accent4"/>
              </a:buClr>
              <a:buSzPct val="120000"/>
            </a:pPr>
            <a:r>
              <a:rPr lang="en-US" dirty="0"/>
              <a:t>Has the </a:t>
            </a:r>
            <a:r>
              <a:rPr lang="en-US" b="1" dirty="0">
                <a:solidFill>
                  <a:srgbClr val="00B0F0"/>
                </a:solidFill>
              </a:rPr>
              <a:t>immune system </a:t>
            </a:r>
            <a:r>
              <a:rPr lang="en-US" dirty="0"/>
              <a:t>been </a:t>
            </a:r>
            <a:r>
              <a:rPr lang="en-US" b="1" dirty="0">
                <a:solidFill>
                  <a:srgbClr val="00B0F0"/>
                </a:solidFill>
              </a:rPr>
              <a:t>taught</a:t>
            </a:r>
            <a:r>
              <a:rPr lang="en-US" dirty="0"/>
              <a:t> to control HIV?</a:t>
            </a:r>
          </a:p>
          <a:p>
            <a:pPr marL="0" indent="0">
              <a:buClr>
                <a:schemeClr val="accent4"/>
              </a:buClr>
              <a:buSzPct val="120000"/>
              <a:buNone/>
            </a:pPr>
            <a:endParaRPr lang="en-US" dirty="0"/>
          </a:p>
          <a:p>
            <a:pPr>
              <a:buClr>
                <a:schemeClr val="accent4"/>
              </a:buClr>
              <a:buSzPct val="120000"/>
            </a:pPr>
            <a:r>
              <a:rPr lang="en-US" dirty="0"/>
              <a:t>What may the study teach us about the experimental intervention?</a:t>
            </a:r>
          </a:p>
          <a:p>
            <a:pPr lvl="1">
              <a:buClr>
                <a:schemeClr val="accent4"/>
              </a:buClr>
              <a:buSzPct val="120000"/>
            </a:pPr>
            <a:r>
              <a:rPr lang="en-US" dirty="0"/>
              <a:t>The </a:t>
            </a:r>
            <a:r>
              <a:rPr lang="en-US" b="1" dirty="0">
                <a:solidFill>
                  <a:srgbClr val="00B0F0"/>
                </a:solidFill>
              </a:rPr>
              <a:t>effects</a:t>
            </a:r>
            <a:r>
              <a:rPr lang="en-US" dirty="0"/>
              <a:t> of the intervention </a:t>
            </a:r>
            <a:r>
              <a:rPr lang="en-US" b="1" dirty="0">
                <a:solidFill>
                  <a:srgbClr val="00B0F0"/>
                </a:solidFill>
              </a:rPr>
              <a:t>on participants’ health </a:t>
            </a:r>
          </a:p>
          <a:p>
            <a:pPr lvl="1">
              <a:buClr>
                <a:schemeClr val="accent4"/>
              </a:buClr>
              <a:buSzPct val="120000"/>
            </a:pPr>
            <a:r>
              <a:rPr lang="en-US" dirty="0"/>
              <a:t>The ability of the intervention to </a:t>
            </a:r>
            <a:r>
              <a:rPr lang="en-US" b="1" dirty="0">
                <a:solidFill>
                  <a:srgbClr val="00B0F0"/>
                </a:solidFill>
              </a:rPr>
              <a:t>control or eliminate HIV</a:t>
            </a:r>
          </a:p>
          <a:p>
            <a:endParaRPr lang="en-US" dirty="0"/>
          </a:p>
        </p:txBody>
      </p:sp>
    </p:spTree>
    <p:extLst>
      <p:ext uri="{BB962C8B-B14F-4D97-AF65-F5344CB8AC3E}">
        <p14:creationId xmlns:p14="http://schemas.microsoft.com/office/powerpoint/2010/main" val="328031318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DAAD38E-4D75-B04E-8971-E4B1BCA26C9E}"/>
              </a:ext>
            </a:extLst>
          </p:cNvPr>
          <p:cNvSpPr>
            <a:spLocks noGrp="1"/>
          </p:cNvSpPr>
          <p:nvPr>
            <p:ph type="title"/>
          </p:nvPr>
        </p:nvSpPr>
        <p:spPr/>
        <p:txBody>
          <a:bodyPr>
            <a:noAutofit/>
          </a:bodyPr>
          <a:lstStyle/>
          <a:p>
            <a:r>
              <a:rPr lang="en-US" b="1" spc="300" dirty="0"/>
              <a:t>Types of Experimental Therapies Where ATIs Might Be Necessary</a:t>
            </a:r>
          </a:p>
        </p:txBody>
      </p:sp>
      <p:sp>
        <p:nvSpPr>
          <p:cNvPr id="9" name="Rectangle 8">
            <a:extLst>
              <a:ext uri="{FF2B5EF4-FFF2-40B4-BE49-F238E27FC236}">
                <a16:creationId xmlns:a16="http://schemas.microsoft.com/office/drawing/2014/main" id="{18F6D8B0-7F1F-FE4C-A771-215191E2EAF9}"/>
              </a:ext>
            </a:extLst>
          </p:cNvPr>
          <p:cNvSpPr/>
          <p:nvPr/>
        </p:nvSpPr>
        <p:spPr>
          <a:xfrm>
            <a:off x="353929" y="2080390"/>
            <a:ext cx="10833331" cy="4278094"/>
          </a:xfrm>
          <a:prstGeom prst="rect">
            <a:avLst/>
          </a:prstGeom>
        </p:spPr>
        <p:txBody>
          <a:bodyPr wrap="square">
            <a:spAutoFit/>
          </a:bodyPr>
          <a:lstStyle/>
          <a:p>
            <a:pPr marL="571500" indent="-571500">
              <a:buClr>
                <a:srgbClr val="00B0F0"/>
              </a:buClr>
              <a:buSzPct val="143000"/>
              <a:buFont typeface="Arial" panose="020B0604020202020204" pitchFamily="34" charset="0"/>
              <a:buChar char="•"/>
            </a:pPr>
            <a:r>
              <a:rPr lang="en-US" sz="2800" dirty="0">
                <a:latin typeface="Gill Sans MT" panose="020B0502020104020203" pitchFamily="34" charset="77"/>
              </a:rPr>
              <a:t>Immune-based approaches: </a:t>
            </a:r>
            <a:r>
              <a:rPr lang="en-US" sz="2800" b="1" dirty="0">
                <a:solidFill>
                  <a:srgbClr val="00B0F0"/>
                </a:solidFill>
                <a:latin typeface="Gill Sans MT" panose="020B0502020104020203" pitchFamily="34" charset="77"/>
              </a:rPr>
              <a:t>jump start </a:t>
            </a:r>
            <a:r>
              <a:rPr lang="en-US" sz="2800" dirty="0">
                <a:latin typeface="Gill Sans MT" panose="020B0502020104020203" pitchFamily="34" charset="77"/>
              </a:rPr>
              <a:t>the immune system</a:t>
            </a:r>
          </a:p>
          <a:p>
            <a:pPr marL="571500" indent="-571500">
              <a:buClr>
                <a:srgbClr val="00B0F0"/>
              </a:buClr>
              <a:buSzPct val="143000"/>
              <a:buFont typeface="Arial" panose="020B0604020202020204" pitchFamily="34" charset="0"/>
              <a:buChar char="•"/>
            </a:pPr>
            <a:endParaRPr lang="en-US" sz="2800" b="1" dirty="0">
              <a:latin typeface="Gill Sans MT" panose="020B0502020104020203" pitchFamily="34" charset="77"/>
            </a:endParaRPr>
          </a:p>
          <a:p>
            <a:pPr marL="571500" indent="-571500">
              <a:buClr>
                <a:srgbClr val="00B0F0"/>
              </a:buClr>
              <a:buSzPct val="143000"/>
              <a:buFont typeface="Arial" panose="020B0604020202020204" pitchFamily="34" charset="0"/>
              <a:buChar char="•"/>
            </a:pPr>
            <a:r>
              <a:rPr lang="en-US" sz="2800" dirty="0">
                <a:latin typeface="Gill Sans MT" panose="020B0502020104020203" pitchFamily="34" charset="77"/>
              </a:rPr>
              <a:t>Broadly neutralizing antibodies: defend the body from infectious particles and </a:t>
            </a:r>
            <a:r>
              <a:rPr lang="en-US" sz="2800" b="1" dirty="0">
                <a:solidFill>
                  <a:srgbClr val="00B0F0"/>
                </a:solidFill>
                <a:latin typeface="Gill Sans MT" panose="020B0502020104020203" pitchFamily="34" charset="77"/>
              </a:rPr>
              <a:t>kill infectious particles</a:t>
            </a:r>
          </a:p>
          <a:p>
            <a:pPr marL="571500" indent="-571500">
              <a:buClr>
                <a:srgbClr val="00B0F0"/>
              </a:buClr>
              <a:buSzPct val="143000"/>
              <a:buFont typeface="Arial" panose="020B0604020202020204" pitchFamily="34" charset="0"/>
              <a:buChar char="•"/>
            </a:pPr>
            <a:endParaRPr lang="en-US" sz="2800" b="1" dirty="0">
              <a:latin typeface="Gill Sans MT" panose="020B0502020104020203" pitchFamily="34" charset="77"/>
            </a:endParaRPr>
          </a:p>
          <a:p>
            <a:pPr marL="571500" indent="-571500">
              <a:buClr>
                <a:srgbClr val="00B0F0"/>
              </a:buClr>
              <a:buSzPct val="143000"/>
              <a:buFont typeface="Arial" panose="020B0604020202020204" pitchFamily="34" charset="0"/>
              <a:buChar char="•"/>
            </a:pPr>
            <a:r>
              <a:rPr lang="en-US" sz="2800" dirty="0">
                <a:latin typeface="Gill Sans MT" panose="020B0502020104020203" pitchFamily="34" charset="77"/>
              </a:rPr>
              <a:t>Cell and gene therapy: change immune cells in order to </a:t>
            </a:r>
            <a:r>
              <a:rPr lang="en-US" sz="2800" b="1" dirty="0">
                <a:solidFill>
                  <a:srgbClr val="00B0F0"/>
                </a:solidFill>
                <a:latin typeface="Gill Sans MT" panose="020B0502020104020203" pitchFamily="34" charset="77"/>
              </a:rPr>
              <a:t>prevent HIV from entering the body </a:t>
            </a:r>
          </a:p>
          <a:p>
            <a:pPr marL="571500" indent="-571500">
              <a:buClr>
                <a:srgbClr val="00B0F0"/>
              </a:buClr>
              <a:buSzPct val="143000"/>
              <a:buFont typeface="Arial" panose="020B0604020202020204" pitchFamily="34" charset="0"/>
              <a:buChar char="•"/>
            </a:pPr>
            <a:endParaRPr lang="en-US" sz="2800" b="1" dirty="0">
              <a:latin typeface="Gill Sans MT" panose="020B0502020104020203" pitchFamily="34" charset="77"/>
            </a:endParaRPr>
          </a:p>
          <a:p>
            <a:pPr marL="571500" indent="-571500">
              <a:buClr>
                <a:srgbClr val="00B0F0"/>
              </a:buClr>
              <a:buSzPct val="143000"/>
              <a:buFont typeface="Arial" panose="020B0604020202020204" pitchFamily="34" charset="0"/>
              <a:buChar char="•"/>
            </a:pPr>
            <a:r>
              <a:rPr lang="en-US" sz="2800" dirty="0">
                <a:latin typeface="Gill Sans MT" panose="020B0502020104020203" pitchFamily="34" charset="77"/>
              </a:rPr>
              <a:t>Combination approaches: mixing </a:t>
            </a:r>
            <a:r>
              <a:rPr lang="en-US" sz="2800" b="1" dirty="0">
                <a:solidFill>
                  <a:srgbClr val="00B0F0"/>
                </a:solidFill>
                <a:latin typeface="Gill Sans MT" panose="020B0502020104020203" pitchFamily="34" charset="77"/>
              </a:rPr>
              <a:t>different approaches together</a:t>
            </a:r>
          </a:p>
          <a:p>
            <a:endParaRPr lang="en-US" sz="2000" dirty="0"/>
          </a:p>
        </p:txBody>
      </p:sp>
    </p:spTree>
    <p:extLst>
      <p:ext uri="{BB962C8B-B14F-4D97-AF65-F5344CB8AC3E}">
        <p14:creationId xmlns:p14="http://schemas.microsoft.com/office/powerpoint/2010/main" val="145517756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5395DCD-ACEE-7847-8F63-E5FCCFC2D46B}"/>
              </a:ext>
            </a:extLst>
          </p:cNvPr>
          <p:cNvSpPr>
            <a:spLocks noGrp="1"/>
          </p:cNvSpPr>
          <p:nvPr>
            <p:ph type="title"/>
          </p:nvPr>
        </p:nvSpPr>
        <p:spPr>
          <a:xfrm>
            <a:off x="0" y="1709738"/>
            <a:ext cx="12192000" cy="4342719"/>
          </a:xfrm>
          <a:solidFill>
            <a:srgbClr val="00B0F0"/>
          </a:solidFill>
        </p:spPr>
        <p:txBody>
          <a:bodyPr anchor="ctr" anchorCtr="0"/>
          <a:lstStyle/>
          <a:p>
            <a:r>
              <a:rPr lang="en-US" dirty="0"/>
              <a:t>Risks &amp; challenges of an ATI</a:t>
            </a:r>
          </a:p>
        </p:txBody>
      </p:sp>
      <p:pic>
        <p:nvPicPr>
          <p:cNvPr id="9" name="Picture 8">
            <a:extLst>
              <a:ext uri="{FF2B5EF4-FFF2-40B4-BE49-F238E27FC236}">
                <a16:creationId xmlns:a16="http://schemas.microsoft.com/office/drawing/2014/main" id="{A0BE1808-2075-EC4B-8B14-7978CFF9A8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225307">
            <a:off x="5972601" y="4711275"/>
            <a:ext cx="1143000" cy="1092200"/>
          </a:xfrm>
          <a:prstGeom prst="rect">
            <a:avLst/>
          </a:prstGeom>
        </p:spPr>
      </p:pic>
      <p:pic>
        <p:nvPicPr>
          <p:cNvPr id="10" name="Picture 9">
            <a:extLst>
              <a:ext uri="{FF2B5EF4-FFF2-40B4-BE49-F238E27FC236}">
                <a16:creationId xmlns:a16="http://schemas.microsoft.com/office/drawing/2014/main" id="{2597DD88-62F8-A24D-90C8-806D36608E34}"/>
              </a:ext>
            </a:extLst>
          </p:cNvPr>
          <p:cNvPicPr>
            <a:picLocks noChangeAspect="1"/>
          </p:cNvPicPr>
          <p:nvPr/>
        </p:nvPicPr>
        <p:blipFill>
          <a:blip r:embed="rId3" cstate="email">
            <a:biLevel thresh="25000"/>
            <a:extLst>
              <a:ext uri="{28A0092B-C50C-407E-A947-70E740481C1C}">
                <a14:useLocalDpi xmlns:a14="http://schemas.microsoft.com/office/drawing/2010/main"/>
              </a:ext>
            </a:extLst>
          </a:blip>
          <a:stretch>
            <a:fillRect/>
          </a:stretch>
        </p:blipFill>
        <p:spPr>
          <a:xfrm rot="3958353">
            <a:off x="7054422" y="4584029"/>
            <a:ext cx="1143000" cy="1092200"/>
          </a:xfrm>
          <a:prstGeom prst="rect">
            <a:avLst/>
          </a:prstGeom>
        </p:spPr>
      </p:pic>
      <p:pic>
        <p:nvPicPr>
          <p:cNvPr id="11" name="Picture 10">
            <a:extLst>
              <a:ext uri="{FF2B5EF4-FFF2-40B4-BE49-F238E27FC236}">
                <a16:creationId xmlns:a16="http://schemas.microsoft.com/office/drawing/2014/main" id="{B1D65D44-BD69-E04E-AC3D-E493888FC7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6945334">
            <a:off x="10243531" y="2077830"/>
            <a:ext cx="1193800" cy="1651000"/>
          </a:xfrm>
          <a:prstGeom prst="rect">
            <a:avLst/>
          </a:prstGeom>
        </p:spPr>
      </p:pic>
    </p:spTree>
    <p:extLst>
      <p:ext uri="{BB962C8B-B14F-4D97-AF65-F5344CB8AC3E}">
        <p14:creationId xmlns:p14="http://schemas.microsoft.com/office/powerpoint/2010/main" val="363506462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D0EDEB-EC7B-1A47-9473-C15643DB2688}"/>
              </a:ext>
            </a:extLst>
          </p:cNvPr>
          <p:cNvSpPr txBox="1"/>
          <p:nvPr/>
        </p:nvSpPr>
        <p:spPr>
          <a:xfrm>
            <a:off x="0" y="-134112"/>
            <a:ext cx="11411712" cy="6992112"/>
          </a:xfrm>
          <a:prstGeom prst="rect">
            <a:avLst/>
          </a:prstGeom>
          <a:solidFill>
            <a:srgbClr val="000000"/>
          </a:solidFill>
        </p:spPr>
        <p:txBody>
          <a:bodyPr wrap="square" rtlCol="0">
            <a:spAutoFit/>
          </a:bodyPr>
          <a:lstStyle/>
          <a:p>
            <a:endParaRPr lang="en-US" dirty="0"/>
          </a:p>
        </p:txBody>
      </p:sp>
      <p:pic>
        <p:nvPicPr>
          <p:cNvPr id="3" name="Picture 2">
            <a:extLst>
              <a:ext uri="{FF2B5EF4-FFF2-40B4-BE49-F238E27FC236}">
                <a16:creationId xmlns:a16="http://schemas.microsoft.com/office/drawing/2014/main" id="{A0FB6075-958B-2143-B43F-9105369B820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4475" y="-125476"/>
            <a:ext cx="7051607" cy="6983476"/>
          </a:xfrm>
          <a:prstGeom prst="rect">
            <a:avLst/>
          </a:prstGeom>
        </p:spPr>
      </p:pic>
    </p:spTree>
    <p:extLst>
      <p:ext uri="{BB962C8B-B14F-4D97-AF65-F5344CB8AC3E}">
        <p14:creationId xmlns:p14="http://schemas.microsoft.com/office/powerpoint/2010/main" val="7588654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5313CC-291C-FD42-889A-31CA2BDABB5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60"/>
          <a:stretch/>
        </p:blipFill>
        <p:spPr>
          <a:xfrm>
            <a:off x="-1" y="-118533"/>
            <a:ext cx="11489635" cy="6976534"/>
          </a:xfrm>
          <a:prstGeom prst="rect">
            <a:avLst/>
          </a:prstGeom>
        </p:spPr>
      </p:pic>
      <p:sp>
        <p:nvSpPr>
          <p:cNvPr id="6" name="Title 5">
            <a:extLst>
              <a:ext uri="{FF2B5EF4-FFF2-40B4-BE49-F238E27FC236}">
                <a16:creationId xmlns:a16="http://schemas.microsoft.com/office/drawing/2014/main" id="{88272A83-A8D6-7E47-8DA1-9D8376F9258C}"/>
              </a:ext>
            </a:extLst>
          </p:cNvPr>
          <p:cNvSpPr>
            <a:spLocks noGrp="1"/>
          </p:cNvSpPr>
          <p:nvPr>
            <p:ph type="title"/>
          </p:nvPr>
        </p:nvSpPr>
        <p:spPr>
          <a:xfrm>
            <a:off x="839788" y="365125"/>
            <a:ext cx="9850438" cy="1325563"/>
          </a:xfrm>
        </p:spPr>
        <p:txBody>
          <a:bodyPr anchor="ctr" anchorCtr="0">
            <a:normAutofit/>
          </a:bodyPr>
          <a:lstStyle/>
          <a:p>
            <a:pPr algn="ctr"/>
            <a:r>
              <a:rPr lang="en-US" sz="5400" b="1" spc="600" dirty="0">
                <a:solidFill>
                  <a:schemeClr val="bg1"/>
                </a:solidFill>
                <a:effectLst>
                  <a:outerShdw blurRad="50800" dist="38100" dir="2700000" algn="tl" rotWithShape="0">
                    <a:prstClr val="black">
                      <a:alpha val="40000"/>
                    </a:prstClr>
                  </a:outerShdw>
                </a:effectLst>
              </a:rPr>
              <a:t>The Risks of ATIs</a:t>
            </a:r>
          </a:p>
        </p:txBody>
      </p:sp>
      <p:sp>
        <p:nvSpPr>
          <p:cNvPr id="7" name="Text Placeholder 6">
            <a:extLst>
              <a:ext uri="{FF2B5EF4-FFF2-40B4-BE49-F238E27FC236}">
                <a16:creationId xmlns:a16="http://schemas.microsoft.com/office/drawing/2014/main" id="{3D37EE89-3D0A-614C-A8D7-19D56DBFFC75}"/>
              </a:ext>
            </a:extLst>
          </p:cNvPr>
          <p:cNvSpPr>
            <a:spLocks noGrp="1"/>
          </p:cNvSpPr>
          <p:nvPr>
            <p:ph type="body" idx="1"/>
          </p:nvPr>
        </p:nvSpPr>
        <p:spPr>
          <a:xfrm>
            <a:off x="-3958684" y="-4743497"/>
            <a:ext cx="4798472" cy="612224"/>
          </a:xfrm>
          <a:solidFill>
            <a:srgbClr val="00B0F0"/>
          </a:solidFill>
        </p:spPr>
        <p:txBody>
          <a:bodyPr>
            <a:normAutofit/>
          </a:bodyPr>
          <a:lstStyle/>
          <a:p>
            <a:pPr algn="ctr"/>
            <a:r>
              <a:rPr lang="en-US" sz="3200" dirty="0">
                <a:solidFill>
                  <a:schemeClr val="bg1"/>
                </a:solidFill>
              </a:rPr>
              <a:t>Risk to Participants</a:t>
            </a:r>
          </a:p>
        </p:txBody>
      </p:sp>
      <p:sp>
        <p:nvSpPr>
          <p:cNvPr id="8" name="Content Placeholder 7">
            <a:extLst>
              <a:ext uri="{FF2B5EF4-FFF2-40B4-BE49-F238E27FC236}">
                <a16:creationId xmlns:a16="http://schemas.microsoft.com/office/drawing/2014/main" id="{4CD5D382-491A-1645-8D6B-5111A6F06F7E}"/>
              </a:ext>
            </a:extLst>
          </p:cNvPr>
          <p:cNvSpPr>
            <a:spLocks noGrp="1"/>
          </p:cNvSpPr>
          <p:nvPr>
            <p:ph sz="half" idx="2"/>
          </p:nvPr>
        </p:nvSpPr>
        <p:spPr>
          <a:xfrm>
            <a:off x="-3958684" y="-4131273"/>
            <a:ext cx="4798472" cy="3684588"/>
          </a:xfrm>
          <a:solidFill>
            <a:schemeClr val="accent5">
              <a:lumMod val="20000"/>
              <a:lumOff val="80000"/>
            </a:schemeClr>
          </a:solidFill>
        </p:spPr>
        <p:txBody>
          <a:bodyPr>
            <a:normAutofit/>
          </a:bodyPr>
          <a:lstStyle/>
          <a:p>
            <a:pPr>
              <a:lnSpc>
                <a:spcPct val="100000"/>
              </a:lnSpc>
              <a:buClr>
                <a:schemeClr val="accent5"/>
              </a:buClr>
              <a:buSzPct val="120000"/>
            </a:pPr>
            <a:r>
              <a:rPr lang="en-US" dirty="0">
                <a:solidFill>
                  <a:srgbClr val="00B0F0"/>
                </a:solidFill>
              </a:rPr>
              <a:t>“Undetectable” status lost</a:t>
            </a:r>
          </a:p>
          <a:p>
            <a:pPr>
              <a:lnSpc>
                <a:spcPct val="100000"/>
              </a:lnSpc>
              <a:buClr>
                <a:schemeClr val="accent5"/>
              </a:buClr>
              <a:buSzPct val="120000"/>
            </a:pPr>
            <a:r>
              <a:rPr lang="en-US" dirty="0">
                <a:solidFill>
                  <a:srgbClr val="00B0F0"/>
                </a:solidFill>
              </a:rPr>
              <a:t>CD4+ T cell decrease</a:t>
            </a:r>
          </a:p>
          <a:p>
            <a:pPr>
              <a:lnSpc>
                <a:spcPct val="100000"/>
              </a:lnSpc>
              <a:buClr>
                <a:schemeClr val="accent5"/>
              </a:buClr>
              <a:buSzPct val="120000"/>
            </a:pPr>
            <a:r>
              <a:rPr lang="en-US" dirty="0">
                <a:solidFill>
                  <a:srgbClr val="00B0F0"/>
                </a:solidFill>
              </a:rPr>
              <a:t>Increased inflammation</a:t>
            </a:r>
            <a:br>
              <a:rPr lang="en-US" dirty="0">
                <a:solidFill>
                  <a:srgbClr val="00B0F0"/>
                </a:solidFill>
              </a:rPr>
            </a:br>
            <a:r>
              <a:rPr lang="en-US" dirty="0">
                <a:solidFill>
                  <a:srgbClr val="00B0F0"/>
                </a:solidFill>
              </a:rPr>
              <a:t>and other health effects</a:t>
            </a:r>
          </a:p>
          <a:p>
            <a:pPr>
              <a:lnSpc>
                <a:spcPct val="100000"/>
              </a:lnSpc>
              <a:buClr>
                <a:schemeClr val="accent5"/>
              </a:buClr>
              <a:buSzPct val="120000"/>
            </a:pPr>
            <a:r>
              <a:rPr lang="en-US" dirty="0">
                <a:solidFill>
                  <a:srgbClr val="00B0F0"/>
                </a:solidFill>
              </a:rPr>
              <a:t>Acute retroviral syndrome</a:t>
            </a:r>
          </a:p>
          <a:p>
            <a:pPr>
              <a:lnSpc>
                <a:spcPct val="100000"/>
              </a:lnSpc>
              <a:buClr>
                <a:schemeClr val="accent5"/>
              </a:buClr>
              <a:buSzPct val="120000"/>
            </a:pPr>
            <a:r>
              <a:rPr lang="en-US" dirty="0">
                <a:solidFill>
                  <a:srgbClr val="00B0F0"/>
                </a:solidFill>
              </a:rPr>
              <a:t>Anxiety and social stigma</a:t>
            </a:r>
          </a:p>
          <a:p>
            <a:endParaRPr lang="en-US" dirty="0"/>
          </a:p>
        </p:txBody>
      </p:sp>
      <p:sp>
        <p:nvSpPr>
          <p:cNvPr id="9" name="Text Placeholder 8">
            <a:extLst>
              <a:ext uri="{FF2B5EF4-FFF2-40B4-BE49-F238E27FC236}">
                <a16:creationId xmlns:a16="http://schemas.microsoft.com/office/drawing/2014/main" id="{D956A3B2-D9AA-A243-B009-481CCB0E0E8D}"/>
              </a:ext>
            </a:extLst>
          </p:cNvPr>
          <p:cNvSpPr>
            <a:spLocks noGrp="1"/>
          </p:cNvSpPr>
          <p:nvPr>
            <p:ph type="body" sz="quarter" idx="3"/>
          </p:nvPr>
        </p:nvSpPr>
        <p:spPr>
          <a:xfrm>
            <a:off x="7411948" y="-3962282"/>
            <a:ext cx="5234154" cy="578644"/>
          </a:xfrm>
          <a:solidFill>
            <a:schemeClr val="accent4"/>
          </a:solidFill>
        </p:spPr>
        <p:txBody>
          <a:bodyPr>
            <a:normAutofit/>
          </a:bodyPr>
          <a:lstStyle/>
          <a:p>
            <a:pPr algn="ctr"/>
            <a:r>
              <a:rPr lang="en-US" sz="3200" dirty="0">
                <a:solidFill>
                  <a:schemeClr val="bg1"/>
                </a:solidFill>
              </a:rPr>
              <a:t>Risk to Partners</a:t>
            </a:r>
          </a:p>
        </p:txBody>
      </p:sp>
      <p:sp>
        <p:nvSpPr>
          <p:cNvPr id="10" name="Content Placeholder 9">
            <a:extLst>
              <a:ext uri="{FF2B5EF4-FFF2-40B4-BE49-F238E27FC236}">
                <a16:creationId xmlns:a16="http://schemas.microsoft.com/office/drawing/2014/main" id="{C76B31C8-D31C-414B-B3FF-E5B3D80D5D1A}"/>
              </a:ext>
            </a:extLst>
          </p:cNvPr>
          <p:cNvSpPr>
            <a:spLocks noGrp="1"/>
          </p:cNvSpPr>
          <p:nvPr>
            <p:ph sz="quarter" idx="4"/>
          </p:nvPr>
        </p:nvSpPr>
        <p:spPr>
          <a:xfrm>
            <a:off x="7411948" y="-3383638"/>
            <a:ext cx="5234154" cy="2448703"/>
          </a:xfrm>
          <a:solidFill>
            <a:schemeClr val="accent4">
              <a:lumMod val="20000"/>
              <a:lumOff val="80000"/>
            </a:schemeClr>
          </a:solidFill>
        </p:spPr>
        <p:txBody>
          <a:bodyPr>
            <a:normAutofit/>
          </a:bodyPr>
          <a:lstStyle/>
          <a:p>
            <a:pPr>
              <a:buClr>
                <a:schemeClr val="accent4"/>
              </a:buClr>
              <a:buSzPct val="120000"/>
            </a:pPr>
            <a:r>
              <a:rPr lang="en-US" dirty="0">
                <a:solidFill>
                  <a:schemeClr val="accent4"/>
                </a:solidFill>
              </a:rPr>
              <a:t>Risk of sexual partner acquiring HIV from a trial participant who is experiencing a HIV rebound while on an ATI </a:t>
            </a:r>
          </a:p>
          <a:p>
            <a:endParaRPr lang="en-US" dirty="0"/>
          </a:p>
        </p:txBody>
      </p:sp>
      <p:sp>
        <p:nvSpPr>
          <p:cNvPr id="11" name="Rectangle 10">
            <a:extLst>
              <a:ext uri="{FF2B5EF4-FFF2-40B4-BE49-F238E27FC236}">
                <a16:creationId xmlns:a16="http://schemas.microsoft.com/office/drawing/2014/main" id="{1ED88E03-8679-8F4B-82FA-17FB9B39B073}"/>
              </a:ext>
            </a:extLst>
          </p:cNvPr>
          <p:cNvSpPr/>
          <p:nvPr/>
        </p:nvSpPr>
        <p:spPr>
          <a:xfrm>
            <a:off x="3572360" y="7674403"/>
            <a:ext cx="5234154" cy="1815882"/>
          </a:xfrm>
          <a:prstGeom prst="rect">
            <a:avLst/>
          </a:prstGeom>
          <a:solidFill>
            <a:schemeClr val="accent4"/>
          </a:solidFill>
        </p:spPr>
        <p:txBody>
          <a:bodyPr wrap="square">
            <a:spAutoFit/>
          </a:bodyPr>
          <a:lstStyle/>
          <a:p>
            <a:pPr algn="ctr"/>
            <a:r>
              <a:rPr lang="en-US" sz="2800" b="1" i="1" dirty="0">
                <a:solidFill>
                  <a:schemeClr val="bg1"/>
                </a:solidFill>
                <a:latin typeface="Gill Sans MT" panose="020B0502020104020203" pitchFamily="34" charset="77"/>
              </a:rPr>
              <a:t>NOTE:  Risks are directly related to ATI duration and the highest level (peak) of increased HIV during rebound.</a:t>
            </a:r>
          </a:p>
        </p:txBody>
      </p:sp>
      <p:pic>
        <p:nvPicPr>
          <p:cNvPr id="17" name="Picture 16">
            <a:extLst>
              <a:ext uri="{FF2B5EF4-FFF2-40B4-BE49-F238E27FC236}">
                <a16:creationId xmlns:a16="http://schemas.microsoft.com/office/drawing/2014/main" id="{7BAC72C8-673A-0C49-BE79-02DB74025A8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364070" y="7674403"/>
            <a:ext cx="4518213" cy="1577174"/>
          </a:xfrm>
          <a:prstGeom prst="rect">
            <a:avLst/>
          </a:prstGeom>
        </p:spPr>
      </p:pic>
      <p:pic>
        <p:nvPicPr>
          <p:cNvPr id="18" name="Picture 17">
            <a:extLst>
              <a:ext uri="{FF2B5EF4-FFF2-40B4-BE49-F238E27FC236}">
                <a16:creationId xmlns:a16="http://schemas.microsoft.com/office/drawing/2014/main" id="{8275D9B8-F456-F043-A92A-F097BBD8FFB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037914" y="1651957"/>
            <a:ext cx="4652312" cy="2622387"/>
          </a:xfrm>
          <a:prstGeom prst="rect">
            <a:avLst/>
          </a:prstGeom>
        </p:spPr>
      </p:pic>
      <p:pic>
        <p:nvPicPr>
          <p:cNvPr id="19" name="Picture 18">
            <a:extLst>
              <a:ext uri="{FF2B5EF4-FFF2-40B4-BE49-F238E27FC236}">
                <a16:creationId xmlns:a16="http://schemas.microsoft.com/office/drawing/2014/main" id="{30F88F63-9C29-D346-B0D3-4E90D57B6DD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39788" y="1638151"/>
            <a:ext cx="4241098" cy="3752034"/>
          </a:xfrm>
          <a:prstGeom prst="rect">
            <a:avLst/>
          </a:prstGeom>
        </p:spPr>
      </p:pic>
      <p:pic>
        <p:nvPicPr>
          <p:cNvPr id="21" name="Picture 20">
            <a:extLst>
              <a:ext uri="{FF2B5EF4-FFF2-40B4-BE49-F238E27FC236}">
                <a16:creationId xmlns:a16="http://schemas.microsoft.com/office/drawing/2014/main" id="{5654524A-8A16-4B41-AD64-1AC7ABCDADB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63158" y="4602496"/>
            <a:ext cx="4894859" cy="1785052"/>
          </a:xfrm>
          <a:prstGeom prst="rect">
            <a:avLst/>
          </a:prstGeom>
        </p:spPr>
      </p:pic>
    </p:spTree>
    <p:extLst>
      <p:ext uri="{BB962C8B-B14F-4D97-AF65-F5344CB8AC3E}">
        <p14:creationId xmlns:p14="http://schemas.microsoft.com/office/powerpoint/2010/main" val="305922303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ppt_x"/>
                                          </p:val>
                                        </p:tav>
                                        <p:tav tm="100000">
                                          <p:val>
                                            <p:strVal val="#ppt_x"/>
                                          </p:val>
                                        </p:tav>
                                      </p:tavLst>
                                    </p:anim>
                                    <p:anim calcmode="lin" valueType="num">
                                      <p:cBhvr additive="base">
                                        <p:cTn id="8" dur="125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1250" fill="hold"/>
                                        <p:tgtEl>
                                          <p:spTgt spid="18"/>
                                        </p:tgtEl>
                                        <p:attrNameLst>
                                          <p:attrName>ppt_x</p:attrName>
                                        </p:attrNameLst>
                                      </p:cBhvr>
                                      <p:tavLst>
                                        <p:tav tm="0">
                                          <p:val>
                                            <p:strVal val="#ppt_x"/>
                                          </p:val>
                                        </p:tav>
                                        <p:tav tm="100000">
                                          <p:val>
                                            <p:strVal val="#ppt_x"/>
                                          </p:val>
                                        </p:tav>
                                      </p:tavLst>
                                    </p:anim>
                                    <p:anim calcmode="lin" valueType="num">
                                      <p:cBhvr additive="base">
                                        <p:cTn id="14"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EC294F3-5107-D244-BC2D-C28F0D894AE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255" y="-84667"/>
            <a:ext cx="11493500" cy="6976533"/>
          </a:xfrm>
          <a:prstGeom prst="rect">
            <a:avLst/>
          </a:prstGeom>
        </p:spPr>
      </p:pic>
      <p:sp>
        <p:nvSpPr>
          <p:cNvPr id="6" name="Title 5">
            <a:extLst>
              <a:ext uri="{FF2B5EF4-FFF2-40B4-BE49-F238E27FC236}">
                <a16:creationId xmlns:a16="http://schemas.microsoft.com/office/drawing/2014/main" id="{BBE007F6-7223-6E49-A1E6-242582DAE6A6}"/>
              </a:ext>
            </a:extLst>
          </p:cNvPr>
          <p:cNvSpPr>
            <a:spLocks noGrp="1"/>
          </p:cNvSpPr>
          <p:nvPr>
            <p:ph type="title"/>
          </p:nvPr>
        </p:nvSpPr>
        <p:spPr>
          <a:xfrm>
            <a:off x="728645" y="414751"/>
            <a:ext cx="10142556" cy="896040"/>
          </a:xfrm>
          <a:solidFill>
            <a:srgbClr val="00B0F0"/>
          </a:solidFill>
        </p:spPr>
        <p:txBody>
          <a:bodyPr anchor="ctr" anchorCtr="0">
            <a:normAutofit/>
          </a:bodyPr>
          <a:lstStyle/>
          <a:p>
            <a:pPr algn="ctr"/>
            <a:r>
              <a:rPr lang="en-US" sz="5400" b="1" spc="300" dirty="0">
                <a:solidFill>
                  <a:schemeClr val="bg1"/>
                </a:solidFill>
              </a:rPr>
              <a:t>Specific Challenges of ATIs</a:t>
            </a:r>
          </a:p>
        </p:txBody>
      </p:sp>
      <p:grpSp>
        <p:nvGrpSpPr>
          <p:cNvPr id="4" name="Group 3">
            <a:extLst>
              <a:ext uri="{FF2B5EF4-FFF2-40B4-BE49-F238E27FC236}">
                <a16:creationId xmlns:a16="http://schemas.microsoft.com/office/drawing/2014/main" id="{3B037DDC-9351-D54B-BE83-83EA01D55D66}"/>
              </a:ext>
            </a:extLst>
          </p:cNvPr>
          <p:cNvGrpSpPr/>
          <p:nvPr/>
        </p:nvGrpSpPr>
        <p:grpSpPr>
          <a:xfrm>
            <a:off x="-1420132" y="7859703"/>
            <a:ext cx="9809453" cy="4316905"/>
            <a:chOff x="836908" y="1897916"/>
            <a:chExt cx="9809453" cy="4316905"/>
          </a:xfrm>
        </p:grpSpPr>
        <p:grpSp>
          <p:nvGrpSpPr>
            <p:cNvPr id="3" name="Group 2">
              <a:extLst>
                <a:ext uri="{FF2B5EF4-FFF2-40B4-BE49-F238E27FC236}">
                  <a16:creationId xmlns:a16="http://schemas.microsoft.com/office/drawing/2014/main" id="{297D0010-5BC1-D34C-8F31-C6A2143D4E86}"/>
                </a:ext>
              </a:extLst>
            </p:cNvPr>
            <p:cNvGrpSpPr/>
            <p:nvPr/>
          </p:nvGrpSpPr>
          <p:grpSpPr>
            <a:xfrm>
              <a:off x="836908" y="1897916"/>
              <a:ext cx="4603759" cy="4316905"/>
              <a:chOff x="1332854" y="1902104"/>
              <a:chExt cx="4603759" cy="3352489"/>
            </a:xfrm>
          </p:grpSpPr>
          <p:sp>
            <p:nvSpPr>
              <p:cNvPr id="9" name="Text Placeholder 3">
                <a:extLst>
                  <a:ext uri="{FF2B5EF4-FFF2-40B4-BE49-F238E27FC236}">
                    <a16:creationId xmlns:a16="http://schemas.microsoft.com/office/drawing/2014/main" id="{344FCA74-5602-3F4D-80DB-3600978C2F6D}"/>
                  </a:ext>
                </a:extLst>
              </p:cNvPr>
              <p:cNvSpPr txBox="1">
                <a:spLocks/>
              </p:cNvSpPr>
              <p:nvPr/>
            </p:nvSpPr>
            <p:spPr>
              <a:xfrm>
                <a:off x="1332854" y="1902104"/>
                <a:ext cx="4603757" cy="617934"/>
              </a:xfrm>
              <a:prstGeom prst="rect">
                <a:avLst/>
              </a:prstGeom>
              <a:solidFill>
                <a:srgbClr val="00B0F0"/>
              </a:solidFill>
            </p:spPr>
            <p:txBody>
              <a:bodyPr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bg1"/>
                    </a:solidFill>
                  </a:rPr>
                  <a:t>Participants</a:t>
                </a:r>
              </a:p>
            </p:txBody>
          </p:sp>
          <p:sp>
            <p:nvSpPr>
              <p:cNvPr id="10" name="Content Placeholder 2">
                <a:extLst>
                  <a:ext uri="{FF2B5EF4-FFF2-40B4-BE49-F238E27FC236}">
                    <a16:creationId xmlns:a16="http://schemas.microsoft.com/office/drawing/2014/main" id="{D0E26BCB-5274-9D46-9353-8F978A6E3728}"/>
                  </a:ext>
                </a:extLst>
              </p:cNvPr>
              <p:cNvSpPr txBox="1">
                <a:spLocks/>
              </p:cNvSpPr>
              <p:nvPr/>
            </p:nvSpPr>
            <p:spPr>
              <a:xfrm>
                <a:off x="1332855" y="2704687"/>
                <a:ext cx="4603758" cy="2549906"/>
              </a:xfrm>
              <a:prstGeom prst="rect">
                <a:avLst/>
              </a:prstGeom>
              <a:solidFill>
                <a:schemeClr val="accent5">
                  <a:lumMod val="20000"/>
                  <a:lumOff val="80000"/>
                </a:schemeClr>
              </a:solidFill>
            </p:spPr>
            <p:txBody>
              <a:bodyPr lIns="182880" tIns="182880" rIns="182880" bIns="18288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accent5"/>
                  </a:buClr>
                </a:pPr>
                <a:r>
                  <a:rPr lang="en-US" sz="2400" dirty="0"/>
                  <a:t>Difficulty </a:t>
                </a:r>
                <a:r>
                  <a:rPr lang="en-US" sz="2400" b="1" dirty="0">
                    <a:solidFill>
                      <a:schemeClr val="accent5"/>
                    </a:solidFill>
                  </a:rPr>
                  <a:t>disclosing </a:t>
                </a:r>
                <a:r>
                  <a:rPr lang="en-US" sz="2400" dirty="0"/>
                  <a:t>HIV status</a:t>
                </a:r>
              </a:p>
              <a:p>
                <a:pPr>
                  <a:lnSpc>
                    <a:spcPct val="100000"/>
                  </a:lnSpc>
                  <a:buClr>
                    <a:schemeClr val="accent5"/>
                  </a:buClr>
                </a:pPr>
                <a:r>
                  <a:rPr lang="en-US" sz="2400" dirty="0"/>
                  <a:t>Difficulty</a:t>
                </a:r>
                <a:r>
                  <a:rPr lang="en-US" sz="2400" b="1" dirty="0">
                    <a:solidFill>
                      <a:schemeClr val="accent5"/>
                    </a:solidFill>
                  </a:rPr>
                  <a:t> disclosing </a:t>
                </a:r>
                <a:r>
                  <a:rPr lang="en-US" sz="2400" dirty="0"/>
                  <a:t>ATI participation</a:t>
                </a:r>
              </a:p>
              <a:p>
                <a:pPr>
                  <a:lnSpc>
                    <a:spcPct val="100000"/>
                  </a:lnSpc>
                  <a:buClr>
                    <a:schemeClr val="accent5"/>
                  </a:buClr>
                </a:pPr>
                <a:r>
                  <a:rPr lang="en-US" sz="2400" dirty="0"/>
                  <a:t>Generic/</a:t>
                </a:r>
                <a:r>
                  <a:rPr lang="en-US" sz="2400" b="1" dirty="0">
                    <a:solidFill>
                      <a:schemeClr val="accent5"/>
                    </a:solidFill>
                  </a:rPr>
                  <a:t>Vague counseling</a:t>
                </a:r>
              </a:p>
              <a:p>
                <a:pPr lvl="1">
                  <a:lnSpc>
                    <a:spcPct val="100000"/>
                  </a:lnSpc>
                  <a:buClr>
                    <a:schemeClr val="accent5"/>
                  </a:buClr>
                </a:pPr>
                <a:r>
                  <a:rPr lang="en-US" sz="2400" dirty="0"/>
                  <a:t>“Your partners will be at risk.”</a:t>
                </a:r>
              </a:p>
              <a:p>
                <a:pPr lvl="1">
                  <a:lnSpc>
                    <a:spcPct val="100000"/>
                  </a:lnSpc>
                  <a:buClr>
                    <a:schemeClr val="accent5"/>
                  </a:buClr>
                </a:pPr>
                <a:r>
                  <a:rPr lang="en-US" sz="2400" dirty="0"/>
                  <a:t>“Avoid having sex.”</a:t>
                </a:r>
              </a:p>
            </p:txBody>
          </p:sp>
        </p:grpSp>
        <p:grpSp>
          <p:nvGrpSpPr>
            <p:cNvPr id="2" name="Group 1">
              <a:extLst>
                <a:ext uri="{FF2B5EF4-FFF2-40B4-BE49-F238E27FC236}">
                  <a16:creationId xmlns:a16="http://schemas.microsoft.com/office/drawing/2014/main" id="{E39E69FC-AA22-6C4B-A3D8-C52183DAD785}"/>
                </a:ext>
              </a:extLst>
            </p:cNvPr>
            <p:cNvGrpSpPr/>
            <p:nvPr/>
          </p:nvGrpSpPr>
          <p:grpSpPr>
            <a:xfrm>
              <a:off x="5770595" y="1897916"/>
              <a:ext cx="4875766" cy="4316904"/>
              <a:chOff x="6246324" y="1902104"/>
              <a:chExt cx="4875766" cy="3566024"/>
            </a:xfrm>
          </p:grpSpPr>
          <p:sp>
            <p:nvSpPr>
              <p:cNvPr id="11" name="Text Placeholder 5">
                <a:extLst>
                  <a:ext uri="{FF2B5EF4-FFF2-40B4-BE49-F238E27FC236}">
                    <a16:creationId xmlns:a16="http://schemas.microsoft.com/office/drawing/2014/main" id="{C2F5E1ED-930C-FC41-8993-91F5F78875C0}"/>
                  </a:ext>
                </a:extLst>
              </p:cNvPr>
              <p:cNvSpPr txBox="1">
                <a:spLocks/>
              </p:cNvSpPr>
              <p:nvPr/>
            </p:nvSpPr>
            <p:spPr>
              <a:xfrm>
                <a:off x="6246324" y="1902104"/>
                <a:ext cx="4875766" cy="617934"/>
              </a:xfrm>
              <a:prstGeom prst="rect">
                <a:avLst/>
              </a:prstGeom>
              <a:solidFill>
                <a:schemeClr val="accent4"/>
              </a:solidFill>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bg1"/>
                    </a:solidFill>
                  </a:rPr>
                  <a:t>Partners of Participants</a:t>
                </a:r>
              </a:p>
            </p:txBody>
          </p:sp>
          <p:sp>
            <p:nvSpPr>
              <p:cNvPr id="12" name="Content Placeholder 7">
                <a:extLst>
                  <a:ext uri="{FF2B5EF4-FFF2-40B4-BE49-F238E27FC236}">
                    <a16:creationId xmlns:a16="http://schemas.microsoft.com/office/drawing/2014/main" id="{7BF6B015-8E56-374A-AEF3-E9A662847FBB}"/>
                  </a:ext>
                </a:extLst>
              </p:cNvPr>
              <p:cNvSpPr txBox="1">
                <a:spLocks/>
              </p:cNvSpPr>
              <p:nvPr/>
            </p:nvSpPr>
            <p:spPr>
              <a:xfrm>
                <a:off x="6246324" y="2704687"/>
                <a:ext cx="4875766" cy="2763441"/>
              </a:xfrm>
              <a:prstGeom prst="rect">
                <a:avLst/>
              </a:prstGeom>
              <a:solidFill>
                <a:schemeClr val="accent4">
                  <a:lumMod val="20000"/>
                  <a:lumOff val="80000"/>
                </a:schemeClr>
              </a:solidFill>
            </p:spPr>
            <p:txBody>
              <a:bodyPr lIns="182880" tIns="182880" rIns="182880" bIns="18288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5"/>
                  </a:buClr>
                </a:pPr>
                <a:r>
                  <a:rPr lang="en-US" sz="2400" dirty="0"/>
                  <a:t>Are </a:t>
                </a:r>
                <a:r>
                  <a:rPr lang="en-US" sz="2400" b="1" dirty="0">
                    <a:solidFill>
                      <a:schemeClr val="accent4"/>
                    </a:solidFill>
                  </a:rPr>
                  <a:t>NOT</a:t>
                </a:r>
                <a:r>
                  <a:rPr lang="en-US" sz="2400" b="1" dirty="0">
                    <a:solidFill>
                      <a:schemeClr val="accent5"/>
                    </a:solidFill>
                  </a:rPr>
                  <a:t> </a:t>
                </a:r>
                <a:r>
                  <a:rPr lang="en-US" sz="2400" dirty="0"/>
                  <a:t>part of the research study</a:t>
                </a:r>
              </a:p>
              <a:p>
                <a:pPr>
                  <a:buClr>
                    <a:schemeClr val="accent5"/>
                  </a:buClr>
                </a:pPr>
                <a:r>
                  <a:rPr lang="en-US" sz="2400" dirty="0"/>
                  <a:t>Are </a:t>
                </a:r>
                <a:r>
                  <a:rPr lang="en-US" sz="2400" b="1" dirty="0">
                    <a:solidFill>
                      <a:schemeClr val="accent4"/>
                    </a:solidFill>
                  </a:rPr>
                  <a:t>not recognized </a:t>
                </a:r>
                <a:r>
                  <a:rPr lang="en-US" sz="2400" dirty="0"/>
                  <a:t>in law or medicine </a:t>
                </a:r>
                <a:r>
                  <a:rPr lang="en-US" sz="2400" b="1" dirty="0">
                    <a:solidFill>
                      <a:schemeClr val="accent4"/>
                    </a:solidFill>
                  </a:rPr>
                  <a:t>as participants</a:t>
                </a:r>
              </a:p>
              <a:p>
                <a:pPr>
                  <a:buClr>
                    <a:schemeClr val="accent5"/>
                  </a:buClr>
                </a:pPr>
                <a:r>
                  <a:rPr lang="en-US" sz="2400" b="1" dirty="0">
                    <a:solidFill>
                      <a:schemeClr val="accent4"/>
                    </a:solidFill>
                  </a:rPr>
                  <a:t>No</a:t>
                </a:r>
                <a:r>
                  <a:rPr lang="en-US" sz="2400" b="1" dirty="0">
                    <a:solidFill>
                      <a:schemeClr val="accent5"/>
                    </a:solidFill>
                  </a:rPr>
                  <a:t> </a:t>
                </a:r>
                <a:r>
                  <a:rPr lang="en-US" sz="2400" dirty="0"/>
                  <a:t>direct </a:t>
                </a:r>
                <a:r>
                  <a:rPr lang="en-US" sz="2400" b="1" dirty="0">
                    <a:solidFill>
                      <a:schemeClr val="accent4"/>
                    </a:solidFill>
                  </a:rPr>
                  <a:t>information provided </a:t>
                </a:r>
                <a:r>
                  <a:rPr lang="en-US" sz="2400" dirty="0"/>
                  <a:t>on HIV risk reduction and </a:t>
                </a:r>
                <a:r>
                  <a:rPr lang="en-US" sz="2400" b="1" dirty="0">
                    <a:solidFill>
                      <a:schemeClr val="accent4"/>
                    </a:solidFill>
                  </a:rPr>
                  <a:t>challenges understanding </a:t>
                </a:r>
                <a:r>
                  <a:rPr lang="en-US" sz="2400" dirty="0"/>
                  <a:t>any </a:t>
                </a:r>
                <a:r>
                  <a:rPr lang="en-US" sz="2400" b="1" dirty="0">
                    <a:solidFill>
                      <a:schemeClr val="accent4"/>
                    </a:solidFill>
                  </a:rPr>
                  <a:t>information </a:t>
                </a:r>
                <a:r>
                  <a:rPr lang="en-US" sz="2400" dirty="0">
                    <a:solidFill>
                      <a:schemeClr val="accent4"/>
                    </a:solidFill>
                  </a:rPr>
                  <a:t>r</a:t>
                </a:r>
                <a:r>
                  <a:rPr lang="en-US" sz="2400" dirty="0"/>
                  <a:t>eceived</a:t>
                </a:r>
              </a:p>
            </p:txBody>
          </p:sp>
        </p:grpSp>
      </p:grpSp>
      <p:pic>
        <p:nvPicPr>
          <p:cNvPr id="7" name="Picture 6">
            <a:extLst>
              <a:ext uri="{FF2B5EF4-FFF2-40B4-BE49-F238E27FC236}">
                <a16:creationId xmlns:a16="http://schemas.microsoft.com/office/drawing/2014/main" id="{D3C71FAD-F5DE-0E45-8893-DED6B536167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28644" y="1607240"/>
            <a:ext cx="4694200" cy="4343400"/>
          </a:xfrm>
          <a:prstGeom prst="rect">
            <a:avLst/>
          </a:prstGeom>
        </p:spPr>
      </p:pic>
      <p:pic>
        <p:nvPicPr>
          <p:cNvPr id="15" name="Picture 14">
            <a:extLst>
              <a:ext uri="{FF2B5EF4-FFF2-40B4-BE49-F238E27FC236}">
                <a16:creationId xmlns:a16="http://schemas.microsoft.com/office/drawing/2014/main" id="{69472603-A5DF-6848-925D-5FCF9DC2F71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951438" y="1607240"/>
            <a:ext cx="5049873" cy="4343400"/>
          </a:xfrm>
          <a:prstGeom prst="rect">
            <a:avLst/>
          </a:prstGeom>
        </p:spPr>
      </p:pic>
    </p:spTree>
    <p:extLst>
      <p:ext uri="{BB962C8B-B14F-4D97-AF65-F5344CB8AC3E}">
        <p14:creationId xmlns:p14="http://schemas.microsoft.com/office/powerpoint/2010/main" val="150731842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500" fill="hold"/>
                                        <p:tgtEl>
                                          <p:spTgt spid="7"/>
                                        </p:tgtEl>
                                        <p:attrNameLst>
                                          <p:attrName>ppt_w</p:attrName>
                                        </p:attrNameLst>
                                      </p:cBhvr>
                                      <p:tavLst>
                                        <p:tav tm="0">
                                          <p:val>
                                            <p:fltVal val="0"/>
                                          </p:val>
                                        </p:tav>
                                        <p:tav tm="100000">
                                          <p:val>
                                            <p:strVal val="#ppt_w"/>
                                          </p:val>
                                        </p:tav>
                                      </p:tavLst>
                                    </p:anim>
                                    <p:anim calcmode="lin" valueType="num">
                                      <p:cBhvr>
                                        <p:cTn id="8" dur="1500" fill="hold"/>
                                        <p:tgtEl>
                                          <p:spTgt spid="7"/>
                                        </p:tgtEl>
                                        <p:attrNameLst>
                                          <p:attrName>ppt_h</p:attrName>
                                        </p:attrNameLst>
                                      </p:cBhvr>
                                      <p:tavLst>
                                        <p:tav tm="0">
                                          <p:val>
                                            <p:fltVal val="0"/>
                                          </p:val>
                                        </p:tav>
                                        <p:tav tm="100000">
                                          <p:val>
                                            <p:strVal val="#ppt_h"/>
                                          </p:val>
                                        </p:tav>
                                      </p:tavLst>
                                    </p:anim>
                                    <p:anim calcmode="lin" valueType="num">
                                      <p:cBhvr>
                                        <p:cTn id="9" dur="1500" fill="hold"/>
                                        <p:tgtEl>
                                          <p:spTgt spid="7"/>
                                        </p:tgtEl>
                                        <p:attrNameLst>
                                          <p:attrName>style.rotation</p:attrName>
                                        </p:attrNameLst>
                                      </p:cBhvr>
                                      <p:tavLst>
                                        <p:tav tm="0">
                                          <p:val>
                                            <p:fltVal val="90"/>
                                          </p:val>
                                        </p:tav>
                                        <p:tav tm="100000">
                                          <p:val>
                                            <p:fltVal val="0"/>
                                          </p:val>
                                        </p:tav>
                                      </p:tavLst>
                                    </p:anim>
                                    <p:animEffect transition="in" filter="fade">
                                      <p:cBhvr>
                                        <p:cTn id="10" dur="1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500" fill="hold"/>
                                        <p:tgtEl>
                                          <p:spTgt spid="15"/>
                                        </p:tgtEl>
                                        <p:attrNameLst>
                                          <p:attrName>ppt_w</p:attrName>
                                        </p:attrNameLst>
                                      </p:cBhvr>
                                      <p:tavLst>
                                        <p:tav tm="0">
                                          <p:val>
                                            <p:fltVal val="0"/>
                                          </p:val>
                                        </p:tav>
                                        <p:tav tm="100000">
                                          <p:val>
                                            <p:strVal val="#ppt_w"/>
                                          </p:val>
                                        </p:tav>
                                      </p:tavLst>
                                    </p:anim>
                                    <p:anim calcmode="lin" valueType="num">
                                      <p:cBhvr>
                                        <p:cTn id="16" dur="1500" fill="hold"/>
                                        <p:tgtEl>
                                          <p:spTgt spid="15"/>
                                        </p:tgtEl>
                                        <p:attrNameLst>
                                          <p:attrName>ppt_h</p:attrName>
                                        </p:attrNameLst>
                                      </p:cBhvr>
                                      <p:tavLst>
                                        <p:tav tm="0">
                                          <p:val>
                                            <p:fltVal val="0"/>
                                          </p:val>
                                        </p:tav>
                                        <p:tav tm="100000">
                                          <p:val>
                                            <p:strVal val="#ppt_h"/>
                                          </p:val>
                                        </p:tav>
                                      </p:tavLst>
                                    </p:anim>
                                    <p:anim calcmode="lin" valueType="num">
                                      <p:cBhvr>
                                        <p:cTn id="17" dur="1500" fill="hold"/>
                                        <p:tgtEl>
                                          <p:spTgt spid="15"/>
                                        </p:tgtEl>
                                        <p:attrNameLst>
                                          <p:attrName>style.rotation</p:attrName>
                                        </p:attrNameLst>
                                      </p:cBhvr>
                                      <p:tavLst>
                                        <p:tav tm="0">
                                          <p:val>
                                            <p:fltVal val="90"/>
                                          </p:val>
                                        </p:tav>
                                        <p:tav tm="100000">
                                          <p:val>
                                            <p:fltVal val="0"/>
                                          </p:val>
                                        </p:tav>
                                      </p:tavLst>
                                    </p:anim>
                                    <p:animEffect transition="in" filter="fade">
                                      <p:cBhvr>
                                        <p:cTn id="18"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4EBC20-A415-6E45-A273-2189127F127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84667"/>
            <a:ext cx="11413067" cy="6942667"/>
          </a:xfrm>
          <a:prstGeom prst="rect">
            <a:avLst/>
          </a:prstGeom>
        </p:spPr>
      </p:pic>
      <p:sp>
        <p:nvSpPr>
          <p:cNvPr id="2" name="Title 1">
            <a:extLst>
              <a:ext uri="{FF2B5EF4-FFF2-40B4-BE49-F238E27FC236}">
                <a16:creationId xmlns:a16="http://schemas.microsoft.com/office/drawing/2014/main" id="{5BCB7BCD-1795-7D46-BB58-AC58A3A7C0B9}"/>
              </a:ext>
            </a:extLst>
          </p:cNvPr>
          <p:cNvSpPr>
            <a:spLocks noGrp="1"/>
          </p:cNvSpPr>
          <p:nvPr>
            <p:ph type="title"/>
          </p:nvPr>
        </p:nvSpPr>
        <p:spPr>
          <a:xfrm>
            <a:off x="419100" y="363537"/>
            <a:ext cx="10702990" cy="823579"/>
          </a:xfrm>
        </p:spPr>
        <p:txBody>
          <a:bodyPr anchor="t" anchorCtr="0">
            <a:normAutofit fontScale="90000"/>
          </a:bodyPr>
          <a:lstStyle/>
          <a:p>
            <a:r>
              <a:rPr lang="en-US" sz="5400" b="1" spc="300" dirty="0">
                <a:solidFill>
                  <a:schemeClr val="bg1"/>
                </a:solidFill>
                <a:effectLst>
                  <a:outerShdw blurRad="50800" dist="38100" dir="2700000" algn="tl" rotWithShape="0">
                    <a:prstClr val="black">
                      <a:alpha val="40000"/>
                    </a:prstClr>
                  </a:outerShdw>
                </a:effectLst>
              </a:rPr>
              <a:t>Recent ATI Transmission Cases</a:t>
            </a:r>
          </a:p>
        </p:txBody>
      </p:sp>
      <p:sp>
        <p:nvSpPr>
          <p:cNvPr id="4" name="Rectangle 3">
            <a:extLst>
              <a:ext uri="{FF2B5EF4-FFF2-40B4-BE49-F238E27FC236}">
                <a16:creationId xmlns:a16="http://schemas.microsoft.com/office/drawing/2014/main" id="{45A94DAB-0951-7245-A9F2-1F8350CA81C1}"/>
              </a:ext>
            </a:extLst>
          </p:cNvPr>
          <p:cNvSpPr/>
          <p:nvPr/>
        </p:nvSpPr>
        <p:spPr>
          <a:xfrm>
            <a:off x="789521" y="1174959"/>
            <a:ext cx="10841005" cy="3834896"/>
          </a:xfrm>
          <a:prstGeom prst="rect">
            <a:avLst/>
          </a:prstGeom>
        </p:spPr>
        <p:txBody>
          <a:bodyPr wrap="square">
            <a:spAutoFit/>
          </a:bodyPr>
          <a:lstStyle/>
          <a:p>
            <a:pPr>
              <a:lnSpc>
                <a:spcPct val="100000"/>
              </a:lnSpc>
              <a:buClr>
                <a:schemeClr val="bg1"/>
              </a:buClr>
              <a:buSzPct val="120000"/>
              <a:buFont typeface="Arial" panose="020B0604020202020204" pitchFamily="34" charset="0"/>
              <a:buChar char="•"/>
            </a:pPr>
            <a:r>
              <a:rPr lang="en-US" sz="2800" b="1" dirty="0">
                <a:solidFill>
                  <a:schemeClr val="bg1"/>
                </a:solidFill>
                <a:effectLst>
                  <a:outerShdw blurRad="50800" dist="38100" dir="2700000" algn="tl" rotWithShape="0">
                    <a:prstClr val="black">
                      <a:alpha val="40000"/>
                    </a:prstClr>
                  </a:outerShdw>
                </a:effectLst>
                <a:latin typeface="Gill Sans MT" panose="020B0502020104020203" pitchFamily="34" charset="77"/>
              </a:rPr>
              <a:t>France: </a:t>
            </a:r>
            <a:r>
              <a:rPr lang="en-US" sz="2800" b="1" dirty="0">
                <a:solidFill>
                  <a:srgbClr val="FFFF00"/>
                </a:solidFill>
                <a:effectLst>
                  <a:outerShdw blurRad="50800" dist="38100" dir="2700000" algn="tl" rotWithShape="0">
                    <a:prstClr val="black">
                      <a:alpha val="40000"/>
                    </a:prstClr>
                  </a:outerShdw>
                </a:effectLst>
                <a:latin typeface="Gill Sans MT" panose="020B0502020104020203" pitchFamily="34" charset="77"/>
              </a:rPr>
              <a:t>male to female </a:t>
            </a:r>
            <a:r>
              <a:rPr lang="en-US" sz="2800" b="1" dirty="0">
                <a:solidFill>
                  <a:schemeClr val="bg1"/>
                </a:solidFill>
                <a:effectLst>
                  <a:outerShdw blurRad="50800" dist="38100" dir="2700000" algn="tl" rotWithShape="0">
                    <a:prstClr val="black">
                      <a:alpha val="40000"/>
                    </a:prstClr>
                  </a:outerShdw>
                </a:effectLst>
                <a:latin typeface="Gill Sans MT" panose="020B0502020104020203" pitchFamily="34" charset="77"/>
              </a:rPr>
              <a:t>transmission</a:t>
            </a:r>
          </a:p>
          <a:p>
            <a:pPr marL="457200" indent="-457200">
              <a:lnSpc>
                <a:spcPct val="100000"/>
              </a:lnSpc>
              <a:buClr>
                <a:schemeClr val="bg1"/>
              </a:buClr>
              <a:buSzPct val="120000"/>
              <a:buFont typeface="Arial" panose="020B0604020202020204" pitchFamily="34" charset="0"/>
              <a:buChar char="•"/>
            </a:pPr>
            <a:endParaRPr lang="en-US" sz="800" b="1" dirty="0">
              <a:solidFill>
                <a:schemeClr val="bg1"/>
              </a:solidFill>
              <a:effectLst>
                <a:outerShdw blurRad="50800" dist="38100" dir="2700000" algn="tl" rotWithShape="0">
                  <a:prstClr val="black">
                    <a:alpha val="40000"/>
                  </a:prstClr>
                </a:outerShdw>
              </a:effectLst>
              <a:latin typeface="Gill Sans MT" panose="020B0502020104020203" pitchFamily="34" charset="77"/>
            </a:endParaRPr>
          </a:p>
          <a:p>
            <a:pPr>
              <a:lnSpc>
                <a:spcPct val="100000"/>
              </a:lnSpc>
              <a:buClr>
                <a:schemeClr val="bg1"/>
              </a:buClr>
              <a:buSzPct val="120000"/>
              <a:buFont typeface="Arial" panose="020B0604020202020204" pitchFamily="34" charset="0"/>
              <a:buChar char="•"/>
            </a:pPr>
            <a:r>
              <a:rPr lang="en-US" sz="2800" b="1" dirty="0">
                <a:solidFill>
                  <a:schemeClr val="bg1"/>
                </a:solidFill>
                <a:effectLst>
                  <a:outerShdw blurRad="50800" dist="38100" dir="2700000" algn="tl" rotWithShape="0">
                    <a:prstClr val="black">
                      <a:alpha val="40000"/>
                    </a:prstClr>
                  </a:outerShdw>
                </a:effectLst>
                <a:latin typeface="Gill Sans MT" panose="020B0502020104020203" pitchFamily="34" charset="77"/>
              </a:rPr>
              <a:t>Spain: </a:t>
            </a:r>
            <a:r>
              <a:rPr lang="en-US" sz="2800" b="1" dirty="0">
                <a:solidFill>
                  <a:srgbClr val="FFFF00"/>
                </a:solidFill>
                <a:effectLst>
                  <a:outerShdw blurRad="50800" dist="38100" dir="2700000" algn="tl" rotWithShape="0">
                    <a:prstClr val="black">
                      <a:alpha val="40000"/>
                    </a:prstClr>
                  </a:outerShdw>
                </a:effectLst>
                <a:latin typeface="Gill Sans MT" panose="020B0502020104020203" pitchFamily="34" charset="77"/>
              </a:rPr>
              <a:t>male to male </a:t>
            </a:r>
            <a:r>
              <a:rPr lang="en-US" sz="2800" b="1" dirty="0">
                <a:solidFill>
                  <a:schemeClr val="bg1"/>
                </a:solidFill>
                <a:effectLst>
                  <a:outerShdw blurRad="50800" dist="38100" dir="2700000" algn="tl" rotWithShape="0">
                    <a:prstClr val="black">
                      <a:alpha val="40000"/>
                    </a:prstClr>
                  </a:outerShdw>
                </a:effectLst>
                <a:latin typeface="Gill Sans MT" panose="020B0502020104020203" pitchFamily="34" charset="77"/>
              </a:rPr>
              <a:t>transmission</a:t>
            </a:r>
          </a:p>
          <a:p>
            <a:pPr>
              <a:lnSpc>
                <a:spcPct val="100000"/>
              </a:lnSpc>
              <a:buClr>
                <a:schemeClr val="bg1"/>
              </a:buClr>
              <a:buSzPct val="120000"/>
              <a:buFont typeface="Arial" panose="020B0604020202020204" pitchFamily="34" charset="0"/>
              <a:buChar char="•"/>
            </a:pPr>
            <a:endParaRPr lang="en-US" sz="1400" b="1" dirty="0">
              <a:solidFill>
                <a:schemeClr val="bg1"/>
              </a:solidFill>
              <a:effectLst>
                <a:outerShdw blurRad="50800" dist="38100" dir="2700000" algn="tl" rotWithShape="0">
                  <a:prstClr val="black">
                    <a:alpha val="40000"/>
                  </a:prstClr>
                </a:outerShdw>
              </a:effectLst>
              <a:latin typeface="Gill Sans MT" panose="020B0502020104020203" pitchFamily="34" charset="77"/>
            </a:endParaRPr>
          </a:p>
          <a:p>
            <a:pPr>
              <a:lnSpc>
                <a:spcPct val="120000"/>
              </a:lnSpc>
              <a:buClr>
                <a:schemeClr val="bg1"/>
              </a:buClr>
              <a:buSzPct val="120000"/>
              <a:buFont typeface="Arial" panose="020B0604020202020204" pitchFamily="34" charset="0"/>
              <a:buChar char="•"/>
            </a:pPr>
            <a:r>
              <a:rPr lang="en-US" sz="2800" b="1" dirty="0" err="1">
                <a:solidFill>
                  <a:schemeClr val="bg1"/>
                </a:solidFill>
                <a:effectLst>
                  <a:outerShdw blurRad="50800" dist="38100" dir="2700000" algn="tl" rotWithShape="0">
                    <a:prstClr val="black">
                      <a:alpha val="40000"/>
                    </a:prstClr>
                  </a:outerShdw>
                </a:effectLst>
                <a:latin typeface="Gill Sans MT" panose="020B0502020104020203" pitchFamily="34" charset="77"/>
              </a:rPr>
              <a:t>PrEP</a:t>
            </a:r>
            <a:r>
              <a:rPr lang="en-US" sz="2800" b="1" dirty="0">
                <a:solidFill>
                  <a:schemeClr val="bg1"/>
                </a:solidFill>
                <a:effectLst>
                  <a:outerShdw blurRad="50800" dist="38100" dir="2700000" algn="tl" rotWithShape="0">
                    <a:prstClr val="black">
                      <a:alpha val="40000"/>
                    </a:prstClr>
                  </a:outerShdw>
                </a:effectLst>
                <a:latin typeface="Gill Sans MT" panose="020B0502020104020203" pitchFamily="34" charset="77"/>
              </a:rPr>
              <a:t> (Pre-Exposure Prophylaxis) unavailable during either study</a:t>
            </a:r>
          </a:p>
          <a:p>
            <a:pPr marL="457200" indent="-457200">
              <a:buClr>
                <a:schemeClr val="bg1"/>
              </a:buClr>
              <a:buSzPct val="120000"/>
              <a:buFont typeface="Arial" panose="020B0604020202020204" pitchFamily="34" charset="0"/>
              <a:buChar char="•"/>
            </a:pPr>
            <a:endParaRPr lang="en-US" sz="1400" dirty="0">
              <a:solidFill>
                <a:schemeClr val="bg1"/>
              </a:solidFill>
              <a:effectLst>
                <a:outerShdw blurRad="50800" dist="38100" dir="2700000" algn="tl" rotWithShape="0">
                  <a:prstClr val="black">
                    <a:alpha val="40000"/>
                  </a:prstClr>
                </a:outerShdw>
              </a:effectLst>
              <a:latin typeface="Gill Sans MT" panose="020B0502020104020203" pitchFamily="34" charset="77"/>
            </a:endParaRPr>
          </a:p>
          <a:p>
            <a:pPr>
              <a:lnSpc>
                <a:spcPct val="100000"/>
              </a:lnSpc>
              <a:buClr>
                <a:schemeClr val="bg1"/>
              </a:buClr>
              <a:buSzPct val="120000"/>
              <a:buFont typeface="Arial" panose="020B0604020202020204" pitchFamily="34" charset="0"/>
              <a:buChar char="•"/>
            </a:pPr>
            <a:r>
              <a:rPr lang="en-US" sz="2800" b="1" dirty="0">
                <a:solidFill>
                  <a:schemeClr val="bg1"/>
                </a:solidFill>
                <a:effectLst>
                  <a:outerShdw blurRad="50800" dist="38100" dir="2700000" algn="tl" rotWithShape="0">
                    <a:prstClr val="black">
                      <a:alpha val="40000"/>
                    </a:prstClr>
                  </a:outerShdw>
                </a:effectLst>
                <a:latin typeface="Gill Sans MT" panose="020B0502020104020203" pitchFamily="34" charset="77"/>
              </a:rPr>
              <a:t>Shows the </a:t>
            </a:r>
            <a:r>
              <a:rPr lang="en-US" sz="2800" b="1" dirty="0">
                <a:solidFill>
                  <a:srgbClr val="FFFF00"/>
                </a:solidFill>
                <a:effectLst>
                  <a:outerShdw blurRad="50800" dist="38100" dir="2700000" algn="tl" rotWithShape="0">
                    <a:prstClr val="black">
                      <a:alpha val="40000"/>
                    </a:prstClr>
                  </a:outerShdw>
                </a:effectLst>
                <a:latin typeface="Gill Sans MT" panose="020B0502020104020203" pitchFamily="34" charset="77"/>
              </a:rPr>
              <a:t>urgency</a:t>
            </a:r>
            <a:r>
              <a:rPr lang="en-US" sz="2800" b="1" dirty="0">
                <a:solidFill>
                  <a:srgbClr val="00B0F0"/>
                </a:solidFill>
                <a:effectLst>
                  <a:outerShdw blurRad="50800" dist="38100" dir="2700000" algn="tl" rotWithShape="0">
                    <a:prstClr val="black">
                      <a:alpha val="40000"/>
                    </a:prstClr>
                  </a:outerShdw>
                </a:effectLst>
                <a:latin typeface="Gill Sans MT" panose="020B0502020104020203" pitchFamily="34" charset="77"/>
              </a:rPr>
              <a:t> </a:t>
            </a:r>
            <a:r>
              <a:rPr lang="en-US" sz="2800" b="1" dirty="0">
                <a:solidFill>
                  <a:schemeClr val="bg1"/>
                </a:solidFill>
                <a:effectLst>
                  <a:outerShdw blurRad="50800" dist="38100" dir="2700000" algn="tl" rotWithShape="0">
                    <a:prstClr val="black">
                      <a:alpha val="40000"/>
                    </a:prstClr>
                  </a:outerShdw>
                </a:effectLst>
                <a:latin typeface="Gill Sans MT" panose="020B0502020104020203" pitchFamily="34" charset="77"/>
              </a:rPr>
              <a:t>of efforts to mitigate transmission risk </a:t>
            </a:r>
            <a:br>
              <a:rPr lang="en-US" sz="2800" b="1" dirty="0">
                <a:solidFill>
                  <a:schemeClr val="bg1"/>
                </a:solidFill>
                <a:effectLst>
                  <a:outerShdw blurRad="50800" dist="38100" dir="2700000" algn="tl" rotWithShape="0">
                    <a:prstClr val="black">
                      <a:alpha val="40000"/>
                    </a:prstClr>
                  </a:outerShdw>
                </a:effectLst>
                <a:latin typeface="Gill Sans MT" panose="020B0502020104020203" pitchFamily="34" charset="77"/>
              </a:rPr>
            </a:br>
            <a:r>
              <a:rPr lang="en-US" sz="2800" b="1" dirty="0">
                <a:solidFill>
                  <a:schemeClr val="bg1"/>
                </a:solidFill>
                <a:effectLst>
                  <a:outerShdw blurRad="50800" dist="38100" dir="2700000" algn="tl" rotWithShape="0">
                    <a:prstClr val="black">
                      <a:alpha val="40000"/>
                    </a:prstClr>
                  </a:outerShdw>
                </a:effectLst>
                <a:latin typeface="Gill Sans MT" panose="020B0502020104020203" pitchFamily="34" charset="77"/>
              </a:rPr>
              <a:t>in the context of clinical trial</a:t>
            </a:r>
          </a:p>
          <a:p>
            <a:pPr>
              <a:lnSpc>
                <a:spcPct val="100000"/>
              </a:lnSpc>
              <a:buClr>
                <a:schemeClr val="accent5"/>
              </a:buClr>
              <a:buSzPct val="120000"/>
              <a:buFont typeface="Arial" panose="020B0604020202020204" pitchFamily="34" charset="0"/>
              <a:buChar char="•"/>
            </a:pPr>
            <a:endParaRPr lang="en-US" sz="2800" dirty="0">
              <a:latin typeface="Gill Sans MT" panose="020B0502020104020203" pitchFamily="34" charset="77"/>
            </a:endParaRPr>
          </a:p>
        </p:txBody>
      </p:sp>
      <p:sp>
        <p:nvSpPr>
          <p:cNvPr id="3" name="Rectangle 2">
            <a:extLst>
              <a:ext uri="{FF2B5EF4-FFF2-40B4-BE49-F238E27FC236}">
                <a16:creationId xmlns:a16="http://schemas.microsoft.com/office/drawing/2014/main" id="{7DE71A2C-BD4A-284A-B49A-9C18BCA0B542}"/>
              </a:ext>
            </a:extLst>
          </p:cNvPr>
          <p:cNvSpPr/>
          <p:nvPr/>
        </p:nvSpPr>
        <p:spPr>
          <a:xfrm>
            <a:off x="1945639" y="7417861"/>
            <a:ext cx="8887437" cy="1384995"/>
          </a:xfrm>
          <a:prstGeom prst="rect">
            <a:avLst/>
          </a:prstGeom>
          <a:solidFill>
            <a:srgbClr val="00B0F0"/>
          </a:solidFill>
        </p:spPr>
        <p:txBody>
          <a:bodyPr wrap="square">
            <a:spAutoFit/>
          </a:bodyPr>
          <a:lstStyle/>
          <a:p>
            <a:pPr algn="ctr">
              <a:lnSpc>
                <a:spcPct val="100000"/>
              </a:lnSpc>
              <a:buClr>
                <a:schemeClr val="accent5"/>
              </a:buClr>
              <a:buSzPct val="120000"/>
            </a:pPr>
            <a:r>
              <a:rPr lang="en-US" sz="2800" b="1" dirty="0">
                <a:solidFill>
                  <a:schemeClr val="bg1"/>
                </a:solidFill>
                <a:latin typeface="Gill Sans MT" panose="020B0502020104020203" pitchFamily="34" charset="77"/>
              </a:rPr>
              <a:t>Make every attempt to </a:t>
            </a:r>
            <a:r>
              <a:rPr lang="en-US" sz="2800" b="1" dirty="0">
                <a:solidFill>
                  <a:srgbClr val="FFFF00"/>
                </a:solidFill>
                <a:latin typeface="Gill Sans MT" panose="020B0502020104020203" pitchFamily="34" charset="77"/>
              </a:rPr>
              <a:t>proactively ensure that </a:t>
            </a:r>
            <a:r>
              <a:rPr lang="en-US" sz="2800" b="1" dirty="0" err="1">
                <a:solidFill>
                  <a:srgbClr val="FFFF00"/>
                </a:solidFill>
                <a:latin typeface="Gill Sans MT" panose="020B0502020104020203" pitchFamily="34" charset="77"/>
              </a:rPr>
              <a:t>PrEP</a:t>
            </a:r>
            <a:r>
              <a:rPr lang="en-US" sz="2800" b="1" dirty="0">
                <a:solidFill>
                  <a:srgbClr val="FFFF00"/>
                </a:solidFill>
                <a:latin typeface="Gill Sans MT" panose="020B0502020104020203" pitchFamily="34" charset="77"/>
              </a:rPr>
              <a:t> &amp; PEP (post-exposure) are available and accessible </a:t>
            </a:r>
            <a:r>
              <a:rPr lang="en-US" sz="2800" b="1" dirty="0">
                <a:solidFill>
                  <a:schemeClr val="bg1"/>
                </a:solidFill>
                <a:latin typeface="Gill Sans MT" panose="020B0502020104020203" pitchFamily="34" charset="77"/>
              </a:rPr>
              <a:t>to all identified participants’ partners</a:t>
            </a:r>
          </a:p>
        </p:txBody>
      </p:sp>
      <p:pic>
        <p:nvPicPr>
          <p:cNvPr id="7" name="Picture 6">
            <a:extLst>
              <a:ext uri="{FF2B5EF4-FFF2-40B4-BE49-F238E27FC236}">
                <a16:creationId xmlns:a16="http://schemas.microsoft.com/office/drawing/2014/main" id="{91989B82-5739-B142-8378-5B3A8C16D8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9032" y="4656667"/>
            <a:ext cx="9970658" cy="1797286"/>
          </a:xfrm>
          <a:prstGeom prst="rect">
            <a:avLst/>
          </a:prstGeom>
        </p:spPr>
      </p:pic>
    </p:spTree>
    <p:extLst>
      <p:ext uri="{BB962C8B-B14F-4D97-AF65-F5344CB8AC3E}">
        <p14:creationId xmlns:p14="http://schemas.microsoft.com/office/powerpoint/2010/main" val="205504055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5395DCD-ACEE-7847-8F63-E5FCCFC2D46B}"/>
              </a:ext>
            </a:extLst>
          </p:cNvPr>
          <p:cNvSpPr>
            <a:spLocks noGrp="1"/>
          </p:cNvSpPr>
          <p:nvPr>
            <p:ph type="title"/>
          </p:nvPr>
        </p:nvSpPr>
        <p:spPr>
          <a:xfrm>
            <a:off x="0" y="1709738"/>
            <a:ext cx="12192000" cy="4364491"/>
          </a:xfrm>
          <a:solidFill>
            <a:srgbClr val="00B0F0"/>
          </a:solidFill>
        </p:spPr>
        <p:txBody>
          <a:bodyPr anchor="ctr" anchorCtr="0"/>
          <a:lstStyle/>
          <a:p>
            <a:r>
              <a:rPr lang="en-US" dirty="0"/>
              <a:t>Designing an ATI</a:t>
            </a:r>
          </a:p>
        </p:txBody>
      </p:sp>
      <p:pic>
        <p:nvPicPr>
          <p:cNvPr id="5" name="Picture 4">
            <a:extLst>
              <a:ext uri="{FF2B5EF4-FFF2-40B4-BE49-F238E27FC236}">
                <a16:creationId xmlns:a16="http://schemas.microsoft.com/office/drawing/2014/main" id="{05ADA9A8-4F49-D446-BA96-C893B698C3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9964796">
            <a:off x="7218746" y="1900309"/>
            <a:ext cx="1193800" cy="1651000"/>
          </a:xfrm>
          <a:prstGeom prst="rect">
            <a:avLst/>
          </a:prstGeom>
        </p:spPr>
      </p:pic>
      <p:pic>
        <p:nvPicPr>
          <p:cNvPr id="9" name="Picture 8">
            <a:extLst>
              <a:ext uri="{FF2B5EF4-FFF2-40B4-BE49-F238E27FC236}">
                <a16:creationId xmlns:a16="http://schemas.microsoft.com/office/drawing/2014/main" id="{A0BE1808-2075-EC4B-8B14-7978CFF9A8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225307">
            <a:off x="5972601" y="4711275"/>
            <a:ext cx="1143000" cy="1092200"/>
          </a:xfrm>
          <a:prstGeom prst="rect">
            <a:avLst/>
          </a:prstGeom>
        </p:spPr>
      </p:pic>
      <p:pic>
        <p:nvPicPr>
          <p:cNvPr id="10" name="Picture 9">
            <a:extLst>
              <a:ext uri="{FF2B5EF4-FFF2-40B4-BE49-F238E27FC236}">
                <a16:creationId xmlns:a16="http://schemas.microsoft.com/office/drawing/2014/main" id="{2597DD88-62F8-A24D-90C8-806D36608E34}"/>
              </a:ext>
            </a:extLst>
          </p:cNvPr>
          <p:cNvPicPr>
            <a:picLocks noChangeAspect="1"/>
          </p:cNvPicPr>
          <p:nvPr/>
        </p:nvPicPr>
        <p:blipFill>
          <a:blip r:embed="rId4" cstate="email">
            <a:biLevel thresh="25000"/>
            <a:extLst>
              <a:ext uri="{28A0092B-C50C-407E-A947-70E740481C1C}">
                <a14:useLocalDpi xmlns:a14="http://schemas.microsoft.com/office/drawing/2010/main"/>
              </a:ext>
            </a:extLst>
          </a:blip>
          <a:stretch>
            <a:fillRect/>
          </a:stretch>
        </p:blipFill>
        <p:spPr>
          <a:xfrm rot="3958353">
            <a:off x="7054422" y="4584029"/>
            <a:ext cx="1143000" cy="1092200"/>
          </a:xfrm>
          <a:prstGeom prst="rect">
            <a:avLst/>
          </a:prstGeom>
        </p:spPr>
      </p:pic>
      <p:pic>
        <p:nvPicPr>
          <p:cNvPr id="11" name="Picture 10">
            <a:extLst>
              <a:ext uri="{FF2B5EF4-FFF2-40B4-BE49-F238E27FC236}">
                <a16:creationId xmlns:a16="http://schemas.microsoft.com/office/drawing/2014/main" id="{B1D65D44-BD69-E04E-AC3D-E493888FC7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7410762">
            <a:off x="10217093" y="2960208"/>
            <a:ext cx="1193800" cy="1651000"/>
          </a:xfrm>
          <a:prstGeom prst="rect">
            <a:avLst/>
          </a:prstGeom>
        </p:spPr>
      </p:pic>
    </p:spTree>
    <p:extLst>
      <p:ext uri="{BB962C8B-B14F-4D97-AF65-F5344CB8AC3E}">
        <p14:creationId xmlns:p14="http://schemas.microsoft.com/office/powerpoint/2010/main" val="418697859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A771E4-2E73-4A4C-86BC-E672D330EB89}"/>
              </a:ext>
            </a:extLst>
          </p:cNvPr>
          <p:cNvSpPr>
            <a:spLocks noGrp="1"/>
          </p:cNvSpPr>
          <p:nvPr>
            <p:ph type="title"/>
          </p:nvPr>
        </p:nvSpPr>
        <p:spPr>
          <a:xfrm>
            <a:off x="419100" y="85724"/>
            <a:ext cx="7632700" cy="1325563"/>
          </a:xfrm>
        </p:spPr>
        <p:txBody>
          <a:bodyPr anchor="ctr" anchorCtr="0">
            <a:normAutofit fontScale="90000"/>
          </a:bodyPr>
          <a:lstStyle/>
          <a:p>
            <a:r>
              <a:rPr lang="en-US" b="1" spc="300" dirty="0"/>
              <a:t>Designing an ATI:  </a:t>
            </a:r>
            <a:br>
              <a:rPr lang="en-US" b="1" spc="300" dirty="0"/>
            </a:br>
            <a:r>
              <a:rPr lang="en-US" b="1" spc="300" dirty="0"/>
              <a:t>Key Considerations</a:t>
            </a:r>
          </a:p>
        </p:txBody>
      </p:sp>
      <p:sp>
        <p:nvSpPr>
          <p:cNvPr id="5" name="Content Placeholder 4">
            <a:extLst>
              <a:ext uri="{FF2B5EF4-FFF2-40B4-BE49-F238E27FC236}">
                <a16:creationId xmlns:a16="http://schemas.microsoft.com/office/drawing/2014/main" id="{157E6181-42CB-9B4D-ABFB-7B89E7F3F2A1}"/>
              </a:ext>
            </a:extLst>
          </p:cNvPr>
          <p:cNvSpPr>
            <a:spLocks noGrp="1"/>
          </p:cNvSpPr>
          <p:nvPr>
            <p:ph idx="1"/>
          </p:nvPr>
        </p:nvSpPr>
        <p:spPr>
          <a:xfrm>
            <a:off x="419100" y="1674811"/>
            <a:ext cx="7311305" cy="4911351"/>
          </a:xfrm>
        </p:spPr>
        <p:txBody>
          <a:bodyPr>
            <a:normAutofit fontScale="92500" lnSpcReduction="10000"/>
          </a:bodyPr>
          <a:lstStyle/>
          <a:p>
            <a:pPr>
              <a:lnSpc>
                <a:spcPct val="100000"/>
              </a:lnSpc>
              <a:buClr>
                <a:schemeClr val="tx1"/>
              </a:buClr>
              <a:buSzPct val="110000"/>
            </a:pPr>
            <a:r>
              <a:rPr lang="en-US" b="1" dirty="0" err="1">
                <a:solidFill>
                  <a:srgbClr val="00B0F0"/>
                </a:solidFill>
              </a:rPr>
              <a:t>Ragon</a:t>
            </a:r>
            <a:r>
              <a:rPr lang="en-US" b="1" dirty="0">
                <a:solidFill>
                  <a:srgbClr val="00B0F0"/>
                </a:solidFill>
              </a:rPr>
              <a:t> Institute meeting: </a:t>
            </a:r>
            <a:r>
              <a:rPr lang="en-US" dirty="0"/>
              <a:t>2018 meeting of experts to reach to consensus on how to implement ATIs safely</a:t>
            </a:r>
          </a:p>
          <a:p>
            <a:pPr lvl="1">
              <a:buClr>
                <a:schemeClr val="tx1"/>
              </a:buClr>
              <a:buSzPct val="110000"/>
            </a:pPr>
            <a:r>
              <a:rPr lang="en-US" sz="2400" dirty="0"/>
              <a:t>Community reps helped organize the meeting and participated</a:t>
            </a:r>
          </a:p>
          <a:p>
            <a:pPr lvl="1">
              <a:buClr>
                <a:schemeClr val="tx1"/>
              </a:buClr>
              <a:buSzPct val="110000"/>
            </a:pPr>
            <a:r>
              <a:rPr lang="en-US" sz="2400" dirty="0"/>
              <a:t>All attendees has an opportunity to comment and vote on all key focus areas</a:t>
            </a:r>
          </a:p>
          <a:p>
            <a:pPr>
              <a:lnSpc>
                <a:spcPct val="100000"/>
              </a:lnSpc>
              <a:buClr>
                <a:schemeClr val="tx1"/>
              </a:buClr>
              <a:buSzPct val="110000"/>
            </a:pPr>
            <a:r>
              <a:rPr lang="en-US" b="1" dirty="0">
                <a:solidFill>
                  <a:srgbClr val="00B0F0"/>
                </a:solidFill>
              </a:rPr>
              <a:t>Key focus areas:</a:t>
            </a:r>
          </a:p>
          <a:p>
            <a:pPr lvl="1">
              <a:lnSpc>
                <a:spcPct val="100000"/>
              </a:lnSpc>
              <a:buClr>
                <a:schemeClr val="tx1"/>
              </a:buClr>
              <a:buSzPct val="110000"/>
            </a:pPr>
            <a:r>
              <a:rPr lang="en-US" sz="2400" b="1" dirty="0">
                <a:solidFill>
                  <a:srgbClr val="00B0F0"/>
                </a:solidFill>
              </a:rPr>
              <a:t>Inclusion &amp; exclusion criteria </a:t>
            </a:r>
            <a:r>
              <a:rPr lang="en-US" sz="2400" dirty="0"/>
              <a:t>for clinical trials </a:t>
            </a:r>
          </a:p>
          <a:p>
            <a:pPr lvl="1">
              <a:lnSpc>
                <a:spcPct val="100000"/>
              </a:lnSpc>
              <a:buClr>
                <a:schemeClr val="tx1"/>
              </a:buClr>
              <a:buSzPct val="110000"/>
            </a:pPr>
            <a:r>
              <a:rPr lang="en-US" sz="2400" dirty="0"/>
              <a:t>How frequently to </a:t>
            </a:r>
            <a:r>
              <a:rPr lang="en-US" sz="2400" b="1" dirty="0">
                <a:solidFill>
                  <a:srgbClr val="00B0F0"/>
                </a:solidFill>
              </a:rPr>
              <a:t>monitor viral load</a:t>
            </a:r>
            <a:r>
              <a:rPr lang="en-US" sz="2400" b="1" dirty="0">
                <a:solidFill>
                  <a:schemeClr val="accent5"/>
                </a:solidFill>
              </a:rPr>
              <a:t> </a:t>
            </a:r>
            <a:r>
              <a:rPr lang="en-US" sz="2400" dirty="0"/>
              <a:t>during ATIs?</a:t>
            </a:r>
          </a:p>
          <a:p>
            <a:pPr lvl="1">
              <a:lnSpc>
                <a:spcPct val="100000"/>
              </a:lnSpc>
              <a:buClr>
                <a:schemeClr val="tx1"/>
              </a:buClr>
              <a:buSzPct val="110000"/>
            </a:pPr>
            <a:r>
              <a:rPr lang="en-US" sz="2400" dirty="0"/>
              <a:t>When to </a:t>
            </a:r>
            <a:r>
              <a:rPr lang="en-US" sz="2400" b="1" dirty="0">
                <a:solidFill>
                  <a:srgbClr val="00B0F0"/>
                </a:solidFill>
              </a:rPr>
              <a:t>restart ART </a:t>
            </a:r>
            <a:r>
              <a:rPr lang="en-US" sz="2400" dirty="0"/>
              <a:t>after HIV rebound?</a:t>
            </a:r>
          </a:p>
          <a:p>
            <a:pPr lvl="1">
              <a:lnSpc>
                <a:spcPct val="100000"/>
              </a:lnSpc>
              <a:buClr>
                <a:schemeClr val="tx1"/>
              </a:buClr>
              <a:buSzPct val="110000"/>
            </a:pPr>
            <a:r>
              <a:rPr lang="en-US" sz="2400" dirty="0"/>
              <a:t>How to </a:t>
            </a:r>
            <a:r>
              <a:rPr lang="en-US" sz="2400" b="1" dirty="0">
                <a:solidFill>
                  <a:srgbClr val="00B0F0"/>
                </a:solidFill>
              </a:rPr>
              <a:t>decrease HIV transmission risk</a:t>
            </a:r>
            <a:r>
              <a:rPr lang="en-US" sz="2400" dirty="0"/>
              <a:t>?</a:t>
            </a:r>
          </a:p>
        </p:txBody>
      </p:sp>
      <p:pic>
        <p:nvPicPr>
          <p:cNvPr id="6" name="Picture 5">
            <a:extLst>
              <a:ext uri="{FF2B5EF4-FFF2-40B4-BE49-F238E27FC236}">
                <a16:creationId xmlns:a16="http://schemas.microsoft.com/office/drawing/2014/main" id="{13BB5B9B-699F-8D48-9556-49FF838AF79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7730405" y="-169334"/>
            <a:ext cx="3682662" cy="7027333"/>
          </a:xfrm>
          <a:prstGeom prst="rect">
            <a:avLst/>
          </a:prstGeom>
        </p:spPr>
      </p:pic>
    </p:spTree>
    <p:extLst>
      <p:ext uri="{BB962C8B-B14F-4D97-AF65-F5344CB8AC3E}">
        <p14:creationId xmlns:p14="http://schemas.microsoft.com/office/powerpoint/2010/main" val="408188593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2F6DD-762D-0F4E-8892-0E04410F0A6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90328D0-3D72-9549-9262-A330FE4315F3}"/>
              </a:ext>
            </a:extLst>
          </p:cNvPr>
          <p:cNvSpPr>
            <a:spLocks noGrp="1"/>
          </p:cNvSpPr>
          <p:nvPr>
            <p:ph idx="1"/>
          </p:nvPr>
        </p:nvSpPr>
        <p:spPr>
          <a:xfrm>
            <a:off x="1102987" y="2986243"/>
            <a:ext cx="9849935" cy="4015873"/>
          </a:xfrm>
        </p:spPr>
        <p:txBody>
          <a:bodyPr/>
          <a:lstStyle/>
          <a:p>
            <a:pPr>
              <a:buClr>
                <a:schemeClr val="accent5"/>
              </a:buClr>
              <a:buSzPct val="121000"/>
            </a:pPr>
            <a:r>
              <a:rPr lang="en-US" dirty="0"/>
              <a:t>Provided a </a:t>
            </a:r>
            <a:r>
              <a:rPr lang="en-US" b="1" dirty="0">
                <a:solidFill>
                  <a:srgbClr val="00B0F0"/>
                </a:solidFill>
              </a:rPr>
              <a:t>practical starting point </a:t>
            </a:r>
            <a:r>
              <a:rPr lang="en-US" dirty="0">
                <a:solidFill>
                  <a:srgbClr val="00B0F0"/>
                </a:solidFill>
              </a:rPr>
              <a:t>t</a:t>
            </a:r>
            <a:r>
              <a:rPr lang="en-US" dirty="0"/>
              <a:t>o reduce HIV transmission risk during ATIs </a:t>
            </a:r>
          </a:p>
          <a:p>
            <a:pPr>
              <a:buClr>
                <a:schemeClr val="accent5"/>
              </a:buClr>
              <a:buSzPct val="121000"/>
            </a:pPr>
            <a:r>
              <a:rPr lang="en-US" dirty="0"/>
              <a:t>Described strategies in a cure trial that </a:t>
            </a:r>
            <a:r>
              <a:rPr lang="en-US" b="1" dirty="0">
                <a:solidFill>
                  <a:srgbClr val="00B0F0"/>
                </a:solidFill>
              </a:rPr>
              <a:t>may be applicable to other urban areas</a:t>
            </a:r>
            <a:r>
              <a:rPr lang="en-US" b="1" dirty="0">
                <a:solidFill>
                  <a:schemeClr val="accent5"/>
                </a:solidFill>
              </a:rPr>
              <a:t> </a:t>
            </a:r>
            <a:r>
              <a:rPr lang="en-US" dirty="0"/>
              <a:t>with university based medical centers and accessible </a:t>
            </a:r>
            <a:r>
              <a:rPr lang="en-US" dirty="0" err="1"/>
              <a:t>PrEP</a:t>
            </a:r>
            <a:endParaRPr lang="en-US" dirty="0"/>
          </a:p>
          <a:p>
            <a:pPr>
              <a:buClr>
                <a:schemeClr val="accent5"/>
              </a:buClr>
              <a:buSzPct val="121000"/>
            </a:pPr>
            <a:r>
              <a:rPr lang="en-US" dirty="0"/>
              <a:t>Included </a:t>
            </a:r>
            <a:r>
              <a:rPr lang="en-US" b="1" dirty="0">
                <a:solidFill>
                  <a:srgbClr val="00B0F0"/>
                </a:solidFill>
              </a:rPr>
              <a:t>extensive community involvement</a:t>
            </a:r>
          </a:p>
          <a:p>
            <a:endParaRPr lang="en-US" dirty="0"/>
          </a:p>
        </p:txBody>
      </p:sp>
      <p:sp>
        <p:nvSpPr>
          <p:cNvPr id="4" name="Date Placeholder 3">
            <a:extLst>
              <a:ext uri="{FF2B5EF4-FFF2-40B4-BE49-F238E27FC236}">
                <a16:creationId xmlns:a16="http://schemas.microsoft.com/office/drawing/2014/main" id="{97949C64-876A-7B47-849F-4109831BF4CB}"/>
              </a:ext>
            </a:extLst>
          </p:cNvPr>
          <p:cNvSpPr>
            <a:spLocks noGrp="1"/>
          </p:cNvSpPr>
          <p:nvPr>
            <p:ph type="dt" sz="half" idx="4294967295"/>
          </p:nvPr>
        </p:nvSpPr>
        <p:spPr>
          <a:xfrm>
            <a:off x="9872130" y="6487884"/>
            <a:ext cx="747400" cy="255815"/>
          </a:xfrm>
          <a:prstGeom prst="rect">
            <a:avLst/>
          </a:prstGeom>
        </p:spPr>
        <p:txBody>
          <a:bodyPr/>
          <a:lstStyle/>
          <a:p>
            <a:fld id="{17469FF8-45DA-A547-81ED-9C92AFE4059C}" type="datetime5">
              <a:rPr lang="en-US" smtClean="0"/>
              <a:t>13-Jan-22</a:t>
            </a:fld>
            <a:endParaRPr lang="en-US"/>
          </a:p>
        </p:txBody>
      </p:sp>
      <p:pic>
        <p:nvPicPr>
          <p:cNvPr id="5" name="Picture 4">
            <a:extLst>
              <a:ext uri="{FF2B5EF4-FFF2-40B4-BE49-F238E27FC236}">
                <a16:creationId xmlns:a16="http://schemas.microsoft.com/office/drawing/2014/main" id="{BEEB2926-B2AD-EB48-88FD-19F86A70DAFD}"/>
              </a:ext>
            </a:extLst>
          </p:cNvPr>
          <p:cNvPicPr>
            <a:picLocks noChangeAspect="1"/>
          </p:cNvPicPr>
          <p:nvPr/>
        </p:nvPicPr>
        <p:blipFill>
          <a:blip r:embed="rId2">
            <a:duotone>
              <a:prstClr val="black"/>
              <a:schemeClr val="accent5">
                <a:tint val="45000"/>
                <a:satMod val="400000"/>
              </a:schemeClr>
            </a:duotone>
          </a:blip>
          <a:stretch>
            <a:fillRect/>
          </a:stretch>
        </p:blipFill>
        <p:spPr>
          <a:xfrm>
            <a:off x="536306" y="680974"/>
            <a:ext cx="10585784" cy="2016251"/>
          </a:xfrm>
          <a:prstGeom prst="rect">
            <a:avLst/>
          </a:prstGeom>
        </p:spPr>
      </p:pic>
    </p:spTree>
    <p:extLst>
      <p:ext uri="{BB962C8B-B14F-4D97-AF65-F5344CB8AC3E}">
        <p14:creationId xmlns:p14="http://schemas.microsoft.com/office/powerpoint/2010/main" val="379944247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5395DCD-ACEE-7847-8F63-E5FCCFC2D46B}"/>
              </a:ext>
            </a:extLst>
          </p:cNvPr>
          <p:cNvSpPr>
            <a:spLocks noGrp="1"/>
          </p:cNvSpPr>
          <p:nvPr>
            <p:ph type="title"/>
          </p:nvPr>
        </p:nvSpPr>
        <p:spPr>
          <a:xfrm>
            <a:off x="0" y="1709738"/>
            <a:ext cx="12192000" cy="4364491"/>
          </a:xfrm>
        </p:spPr>
        <p:txBody>
          <a:bodyPr anchor="ctr" anchorCtr="0"/>
          <a:lstStyle/>
          <a:p>
            <a:r>
              <a:rPr lang="en-US" dirty="0"/>
              <a:t>Participant Testimonials</a:t>
            </a:r>
          </a:p>
        </p:txBody>
      </p:sp>
      <p:pic>
        <p:nvPicPr>
          <p:cNvPr id="10" name="Picture 9">
            <a:extLst>
              <a:ext uri="{FF2B5EF4-FFF2-40B4-BE49-F238E27FC236}">
                <a16:creationId xmlns:a16="http://schemas.microsoft.com/office/drawing/2014/main" id="{2597DD88-62F8-A24D-90C8-806D36608E34}"/>
              </a:ext>
            </a:extLst>
          </p:cNvPr>
          <p:cNvPicPr>
            <a:picLocks noChangeAspect="1"/>
          </p:cNvPicPr>
          <p:nvPr/>
        </p:nvPicPr>
        <p:blipFill>
          <a:blip r:embed="rId3" cstate="email">
            <a:biLevel thresh="25000"/>
            <a:extLst>
              <a:ext uri="{28A0092B-C50C-407E-A947-70E740481C1C}">
                <a14:useLocalDpi xmlns:a14="http://schemas.microsoft.com/office/drawing/2010/main"/>
              </a:ext>
            </a:extLst>
          </a:blip>
          <a:stretch>
            <a:fillRect/>
          </a:stretch>
        </p:blipFill>
        <p:spPr>
          <a:xfrm rot="18119687">
            <a:off x="10051852" y="4451392"/>
            <a:ext cx="1143000" cy="1092200"/>
          </a:xfrm>
          <a:prstGeom prst="rect">
            <a:avLst/>
          </a:prstGeom>
        </p:spPr>
      </p:pic>
    </p:spTree>
    <p:extLst>
      <p:ext uri="{BB962C8B-B14F-4D97-AF65-F5344CB8AC3E}">
        <p14:creationId xmlns:p14="http://schemas.microsoft.com/office/powerpoint/2010/main" val="10836679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94F9EE0-B386-894B-B4A6-C23DBC34CD6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26796"/>
            <a:ext cx="11538857" cy="6984796"/>
          </a:xfrm>
          <a:prstGeom prst="rect">
            <a:avLst/>
          </a:prstGeom>
        </p:spPr>
      </p:pic>
      <p:sp>
        <p:nvSpPr>
          <p:cNvPr id="6" name="Title 5">
            <a:extLst>
              <a:ext uri="{FF2B5EF4-FFF2-40B4-BE49-F238E27FC236}">
                <a16:creationId xmlns:a16="http://schemas.microsoft.com/office/drawing/2014/main" id="{CEF32678-416F-494C-810F-00AAE95288FC}"/>
              </a:ext>
            </a:extLst>
          </p:cNvPr>
          <p:cNvSpPr>
            <a:spLocks noGrp="1"/>
          </p:cNvSpPr>
          <p:nvPr>
            <p:ph type="title"/>
          </p:nvPr>
        </p:nvSpPr>
        <p:spPr/>
        <p:txBody>
          <a:bodyPr>
            <a:noAutofit/>
          </a:bodyPr>
          <a:lstStyle/>
          <a:p>
            <a:r>
              <a:rPr lang="en-US" sz="5400" b="1" dirty="0">
                <a:solidFill>
                  <a:schemeClr val="bg1"/>
                </a:solidFill>
                <a:effectLst>
                  <a:outerShdw blurRad="50800" dist="38100" dir="2700000" algn="tl" rotWithShape="0">
                    <a:prstClr val="black">
                      <a:alpha val="40000"/>
                    </a:prstClr>
                  </a:outerShdw>
                </a:effectLst>
              </a:rPr>
              <a:t>Integrating</a:t>
            </a:r>
            <a:r>
              <a:rPr lang="en-US" sz="5400" b="1" dirty="0">
                <a:effectLst>
                  <a:outerShdw blurRad="50800" dist="38100" dir="2700000" algn="tl" rotWithShape="0">
                    <a:prstClr val="black">
                      <a:alpha val="40000"/>
                    </a:prstClr>
                  </a:outerShdw>
                </a:effectLst>
              </a:rPr>
              <a:t> </a:t>
            </a:r>
            <a:r>
              <a:rPr lang="en-US" sz="5400" b="1" dirty="0">
                <a:solidFill>
                  <a:srgbClr val="FFFF00"/>
                </a:solidFill>
                <a:effectLst>
                  <a:outerShdw blurRad="50800" dist="38100" dir="2700000" algn="tl" rotWithShape="0">
                    <a:prstClr val="black">
                      <a:alpha val="40000"/>
                    </a:prstClr>
                  </a:outerShdw>
                </a:effectLst>
              </a:rPr>
              <a:t>Risk Mitigation </a:t>
            </a:r>
            <a:br>
              <a:rPr lang="en-US" sz="5400" b="1" dirty="0">
                <a:effectLst>
                  <a:outerShdw blurRad="50800" dist="38100" dir="2700000" algn="tl" rotWithShape="0">
                    <a:prstClr val="black">
                      <a:alpha val="40000"/>
                    </a:prstClr>
                  </a:outerShdw>
                </a:effectLst>
              </a:rPr>
            </a:br>
            <a:r>
              <a:rPr lang="en-US" sz="5400" b="1" dirty="0">
                <a:solidFill>
                  <a:schemeClr val="bg1"/>
                </a:solidFill>
                <a:effectLst>
                  <a:outerShdw blurRad="50800" dist="38100" dir="2700000" algn="tl" rotWithShape="0">
                    <a:prstClr val="black">
                      <a:alpha val="40000"/>
                    </a:prstClr>
                  </a:outerShdw>
                </a:effectLst>
              </a:rPr>
              <a:t>into Protocol</a:t>
            </a:r>
          </a:p>
        </p:txBody>
      </p:sp>
      <p:sp>
        <p:nvSpPr>
          <p:cNvPr id="7" name="Content Placeholder 6">
            <a:extLst>
              <a:ext uri="{FF2B5EF4-FFF2-40B4-BE49-F238E27FC236}">
                <a16:creationId xmlns:a16="http://schemas.microsoft.com/office/drawing/2014/main" id="{BA3D61E6-2692-F941-A758-F03F8140BCF1}"/>
              </a:ext>
            </a:extLst>
          </p:cNvPr>
          <p:cNvSpPr>
            <a:spLocks noGrp="1"/>
          </p:cNvSpPr>
          <p:nvPr>
            <p:ph idx="1"/>
          </p:nvPr>
        </p:nvSpPr>
        <p:spPr>
          <a:xfrm>
            <a:off x="680683" y="1856753"/>
            <a:ext cx="5388143" cy="4482053"/>
          </a:xfrm>
        </p:spPr>
        <p:txBody>
          <a:bodyPr>
            <a:normAutofit fontScale="55000" lnSpcReduction="20000"/>
          </a:bodyPr>
          <a:lstStyle/>
          <a:p>
            <a:pPr>
              <a:lnSpc>
                <a:spcPct val="100000"/>
              </a:lnSpc>
              <a:buClr>
                <a:schemeClr val="bg1"/>
              </a:buClr>
              <a:buSzPct val="110000"/>
            </a:pPr>
            <a:r>
              <a:rPr lang="en-US" sz="5100" b="1" dirty="0">
                <a:solidFill>
                  <a:srgbClr val="FFFF00"/>
                </a:solidFill>
              </a:rPr>
              <a:t>Script and checklists </a:t>
            </a:r>
            <a:r>
              <a:rPr lang="en-US" sz="5100" b="1" dirty="0">
                <a:solidFill>
                  <a:schemeClr val="bg1"/>
                </a:solidFill>
              </a:rPr>
              <a:t>for discussion of transmission risk during ATI</a:t>
            </a:r>
          </a:p>
          <a:p>
            <a:pPr>
              <a:lnSpc>
                <a:spcPct val="100000"/>
              </a:lnSpc>
              <a:buClr>
                <a:schemeClr val="bg1"/>
              </a:buClr>
              <a:buSzPct val="110000"/>
            </a:pPr>
            <a:endParaRPr lang="en-US" b="1" dirty="0"/>
          </a:p>
          <a:p>
            <a:pPr>
              <a:lnSpc>
                <a:spcPct val="100000"/>
              </a:lnSpc>
              <a:buClr>
                <a:schemeClr val="bg1"/>
              </a:buClr>
              <a:buSzPct val="110000"/>
            </a:pPr>
            <a:r>
              <a:rPr lang="en-US" sz="5100" b="1" dirty="0">
                <a:solidFill>
                  <a:schemeClr val="bg1"/>
                </a:solidFill>
              </a:rPr>
              <a:t>Standardized counseling at </a:t>
            </a:r>
            <a:r>
              <a:rPr lang="en-US" sz="5100" b="1" dirty="0">
                <a:solidFill>
                  <a:srgbClr val="FFFF00"/>
                </a:solidFill>
              </a:rPr>
              <a:t>enrollment prior to ATI</a:t>
            </a:r>
          </a:p>
          <a:p>
            <a:pPr lvl="1">
              <a:lnSpc>
                <a:spcPct val="100000"/>
              </a:lnSpc>
              <a:buClr>
                <a:schemeClr val="bg1"/>
              </a:buClr>
              <a:buSzPct val="110000"/>
            </a:pPr>
            <a:r>
              <a:rPr lang="en-US" sz="3800" b="1" dirty="0">
                <a:solidFill>
                  <a:schemeClr val="bg1"/>
                </a:solidFill>
              </a:rPr>
              <a:t>For both study participants and partners</a:t>
            </a:r>
          </a:p>
          <a:p>
            <a:pPr lvl="1">
              <a:lnSpc>
                <a:spcPct val="100000"/>
              </a:lnSpc>
              <a:buClr>
                <a:schemeClr val="bg1"/>
              </a:buClr>
              <a:buSzPct val="110000"/>
            </a:pPr>
            <a:endParaRPr lang="en-US" b="1" dirty="0"/>
          </a:p>
          <a:p>
            <a:pPr>
              <a:lnSpc>
                <a:spcPct val="100000"/>
              </a:lnSpc>
              <a:buClr>
                <a:schemeClr val="bg1"/>
              </a:buClr>
              <a:buSzPct val="110000"/>
            </a:pPr>
            <a:r>
              <a:rPr lang="en-US" sz="5100" b="1" dirty="0">
                <a:solidFill>
                  <a:schemeClr val="bg1"/>
                </a:solidFill>
              </a:rPr>
              <a:t>Build counseling into </a:t>
            </a:r>
            <a:r>
              <a:rPr lang="en-US" sz="5100" b="1" dirty="0">
                <a:solidFill>
                  <a:srgbClr val="FFFF00"/>
                </a:solidFill>
              </a:rPr>
              <a:t>study protocol</a:t>
            </a:r>
          </a:p>
          <a:p>
            <a:pPr lvl="1">
              <a:lnSpc>
                <a:spcPct val="100000"/>
              </a:lnSpc>
              <a:buClr>
                <a:schemeClr val="bg1"/>
              </a:buClr>
              <a:buSzPct val="110000"/>
            </a:pPr>
            <a:r>
              <a:rPr lang="en-US" sz="3800" b="1" dirty="0">
                <a:solidFill>
                  <a:schemeClr val="bg1"/>
                </a:solidFill>
              </a:rPr>
              <a:t>Hands-on </a:t>
            </a:r>
            <a:r>
              <a:rPr lang="en-US" sz="3800" b="1" dirty="0" err="1">
                <a:solidFill>
                  <a:schemeClr val="bg1"/>
                </a:solidFill>
              </a:rPr>
              <a:t>PrEP</a:t>
            </a:r>
            <a:r>
              <a:rPr lang="en-US" sz="3800" b="1" dirty="0">
                <a:solidFill>
                  <a:schemeClr val="bg1"/>
                </a:solidFill>
              </a:rPr>
              <a:t> referrals made for partners whenever possible</a:t>
            </a:r>
          </a:p>
          <a:p>
            <a:endParaRPr lang="en-US" dirty="0"/>
          </a:p>
        </p:txBody>
      </p:sp>
    </p:spTree>
    <p:extLst>
      <p:ext uri="{BB962C8B-B14F-4D97-AF65-F5344CB8AC3E}">
        <p14:creationId xmlns:p14="http://schemas.microsoft.com/office/powerpoint/2010/main" val="166258083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F1C27D-EFF4-C14B-A6EA-67CC6CC92D8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09"/>
          <a:stretch/>
        </p:blipFill>
        <p:spPr>
          <a:xfrm>
            <a:off x="-125506" y="-105878"/>
            <a:ext cx="11526931" cy="6963879"/>
          </a:xfrm>
          <a:prstGeom prst="rect">
            <a:avLst/>
          </a:prstGeom>
        </p:spPr>
      </p:pic>
      <p:sp>
        <p:nvSpPr>
          <p:cNvPr id="9" name="Content Placeholder 6">
            <a:extLst>
              <a:ext uri="{FF2B5EF4-FFF2-40B4-BE49-F238E27FC236}">
                <a16:creationId xmlns:a16="http://schemas.microsoft.com/office/drawing/2014/main" id="{85F7DE14-1DAF-6442-A5BC-0BC79C53A84D}"/>
              </a:ext>
            </a:extLst>
          </p:cNvPr>
          <p:cNvSpPr txBox="1">
            <a:spLocks/>
          </p:cNvSpPr>
          <p:nvPr/>
        </p:nvSpPr>
        <p:spPr>
          <a:xfrm>
            <a:off x="419100" y="3511571"/>
            <a:ext cx="6928184" cy="25780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tx1"/>
              </a:buClr>
              <a:buFont typeface="Arial" panose="020B0604020202020204" pitchFamily="34" charset="0"/>
              <a:buNone/>
            </a:pPr>
            <a:endParaRPr lang="en-US" dirty="0"/>
          </a:p>
          <a:p>
            <a:pPr>
              <a:lnSpc>
                <a:spcPct val="100000"/>
              </a:lnSpc>
              <a:buClr>
                <a:schemeClr val="bg1"/>
              </a:buClr>
            </a:pPr>
            <a:r>
              <a:rPr lang="en-US" b="1" dirty="0">
                <a:solidFill>
                  <a:srgbClr val="FFFF00"/>
                </a:solidFill>
                <a:effectLst>
                  <a:outerShdw blurRad="50800" dist="38100" dir="2700000" algn="tl" rotWithShape="0">
                    <a:prstClr val="black">
                      <a:alpha val="40000"/>
                    </a:prstClr>
                  </a:outerShdw>
                </a:effectLst>
              </a:rPr>
              <a:t>Directs partner(s) </a:t>
            </a:r>
            <a:r>
              <a:rPr lang="en-US" b="1" dirty="0">
                <a:solidFill>
                  <a:schemeClr val="bg1"/>
                </a:solidFill>
                <a:effectLst>
                  <a:outerShdw blurRad="50800" dist="38100" dir="2700000" algn="tl" rotWithShape="0">
                    <a:prstClr val="black">
                      <a:alpha val="40000"/>
                    </a:prstClr>
                  </a:outerShdw>
                </a:effectLst>
              </a:rPr>
              <a:t>who don’t know their HIV status </a:t>
            </a:r>
            <a:r>
              <a:rPr lang="en-US" b="1" dirty="0">
                <a:solidFill>
                  <a:srgbClr val="FFFF00"/>
                </a:solidFill>
                <a:effectLst>
                  <a:outerShdw blurRad="50800" dist="38100" dir="2700000" algn="tl" rotWithShape="0">
                    <a:prstClr val="black">
                      <a:alpha val="40000"/>
                    </a:prstClr>
                  </a:outerShdw>
                </a:effectLst>
              </a:rPr>
              <a:t>to local HIV testing resources</a:t>
            </a:r>
          </a:p>
          <a:p>
            <a:endParaRPr lang="en-US" dirty="0"/>
          </a:p>
        </p:txBody>
      </p:sp>
      <p:sp>
        <p:nvSpPr>
          <p:cNvPr id="7" name="Content Placeholder 6">
            <a:extLst>
              <a:ext uri="{FF2B5EF4-FFF2-40B4-BE49-F238E27FC236}">
                <a16:creationId xmlns:a16="http://schemas.microsoft.com/office/drawing/2014/main" id="{2F4704B6-E4C0-7744-925B-A0C9E2581A7E}"/>
              </a:ext>
            </a:extLst>
          </p:cNvPr>
          <p:cNvSpPr>
            <a:spLocks noGrp="1"/>
          </p:cNvSpPr>
          <p:nvPr>
            <p:ph idx="1"/>
          </p:nvPr>
        </p:nvSpPr>
        <p:spPr>
          <a:xfrm>
            <a:off x="419100" y="1868487"/>
            <a:ext cx="6928184" cy="1992313"/>
          </a:xfrm>
        </p:spPr>
        <p:txBody>
          <a:bodyPr>
            <a:normAutofit lnSpcReduction="10000"/>
          </a:bodyPr>
          <a:lstStyle/>
          <a:p>
            <a:pPr>
              <a:lnSpc>
                <a:spcPct val="100000"/>
              </a:lnSpc>
              <a:buClr>
                <a:schemeClr val="bg1"/>
              </a:buClr>
            </a:pPr>
            <a:r>
              <a:rPr lang="en-US" b="1" dirty="0">
                <a:solidFill>
                  <a:srgbClr val="FFFF00"/>
                </a:solidFill>
                <a:effectLst>
                  <a:outerShdw blurRad="50800" dist="38100" dir="2700000" algn="tl" rotWithShape="0">
                    <a:prstClr val="black">
                      <a:alpha val="40000"/>
                    </a:prstClr>
                  </a:outerShdw>
                </a:effectLst>
              </a:rPr>
              <a:t>Counseling materials </a:t>
            </a:r>
            <a:r>
              <a:rPr lang="en-US" b="1" dirty="0">
                <a:solidFill>
                  <a:schemeClr val="bg1"/>
                </a:solidFill>
                <a:effectLst>
                  <a:outerShdw blurRad="50800" dist="38100" dir="2700000" algn="tl" rotWithShape="0">
                    <a:prstClr val="black">
                      <a:alpha val="40000"/>
                    </a:prstClr>
                  </a:outerShdw>
                </a:effectLst>
              </a:rPr>
              <a:t>help to </a:t>
            </a:r>
            <a:r>
              <a:rPr lang="en-US" b="1" dirty="0">
                <a:solidFill>
                  <a:srgbClr val="FFFF00"/>
                </a:solidFill>
                <a:effectLst>
                  <a:outerShdw blurRad="50800" dist="38100" dir="2700000" algn="tl" rotWithShape="0">
                    <a:prstClr val="black">
                      <a:alpha val="40000"/>
                    </a:prstClr>
                  </a:outerShdw>
                </a:effectLst>
              </a:rPr>
              <a:t>facilitate discussion about HIV status</a:t>
            </a:r>
            <a:r>
              <a:rPr lang="en-US" dirty="0">
                <a:solidFill>
                  <a:srgbClr val="FFFF00"/>
                </a:solidFill>
                <a:effectLst>
                  <a:outerShdw blurRad="50800" dist="38100" dir="2700000" algn="tl" rotWithShape="0">
                    <a:prstClr val="black">
                      <a:alpha val="40000"/>
                    </a:prstClr>
                  </a:outerShdw>
                </a:effectLst>
              </a:rPr>
              <a:t> </a:t>
            </a:r>
            <a:r>
              <a:rPr lang="en-US" b="1" dirty="0">
                <a:solidFill>
                  <a:schemeClr val="bg1"/>
                </a:solidFill>
                <a:effectLst>
                  <a:outerShdw blurRad="50800" dist="38100" dir="2700000" algn="tl" rotWithShape="0">
                    <a:prstClr val="black">
                      <a:alpha val="40000"/>
                    </a:prstClr>
                  </a:outerShdw>
                </a:effectLst>
              </a:rPr>
              <a:t>and ATI between participant and partner(s)</a:t>
            </a:r>
          </a:p>
          <a:p>
            <a:pPr marL="0" indent="0">
              <a:buClr>
                <a:schemeClr val="tx1"/>
              </a:buClr>
              <a:buNone/>
            </a:pPr>
            <a:endParaRPr lang="en-US" dirty="0"/>
          </a:p>
        </p:txBody>
      </p:sp>
      <p:sp>
        <p:nvSpPr>
          <p:cNvPr id="6" name="Title 5">
            <a:extLst>
              <a:ext uri="{FF2B5EF4-FFF2-40B4-BE49-F238E27FC236}">
                <a16:creationId xmlns:a16="http://schemas.microsoft.com/office/drawing/2014/main" id="{24D59224-D3BB-A344-BDA7-A63E8A01D6A7}"/>
              </a:ext>
            </a:extLst>
          </p:cNvPr>
          <p:cNvSpPr>
            <a:spLocks noGrp="1"/>
          </p:cNvSpPr>
          <p:nvPr>
            <p:ph type="title"/>
          </p:nvPr>
        </p:nvSpPr>
        <p:spPr>
          <a:xfrm>
            <a:off x="419100" y="171407"/>
            <a:ext cx="10702990" cy="1325563"/>
          </a:xfrm>
        </p:spPr>
        <p:txBody>
          <a:bodyPr>
            <a:normAutofit/>
          </a:bodyPr>
          <a:lstStyle/>
          <a:p>
            <a:r>
              <a:rPr lang="en-US" sz="5400" b="1" spc="300" dirty="0">
                <a:solidFill>
                  <a:schemeClr val="bg1"/>
                </a:solidFill>
                <a:effectLst>
                  <a:outerShdw blurRad="50800" dist="38100" dir="2700000" algn="tl" rotWithShape="0">
                    <a:prstClr val="black">
                      <a:alpha val="40000"/>
                    </a:prstClr>
                  </a:outerShdw>
                </a:effectLst>
              </a:rPr>
              <a:t>Testing and Disclosure</a:t>
            </a:r>
          </a:p>
        </p:txBody>
      </p:sp>
    </p:spTree>
    <p:extLst>
      <p:ext uri="{BB962C8B-B14F-4D97-AF65-F5344CB8AC3E}">
        <p14:creationId xmlns:p14="http://schemas.microsoft.com/office/powerpoint/2010/main" val="284555224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54B499-62A0-D148-92A2-4EBF612E24EF}"/>
              </a:ext>
            </a:extLst>
          </p:cNvPr>
          <p:cNvSpPr>
            <a:spLocks noGrp="1"/>
          </p:cNvSpPr>
          <p:nvPr>
            <p:ph type="title"/>
          </p:nvPr>
        </p:nvSpPr>
        <p:spPr>
          <a:xfrm>
            <a:off x="419100" y="457200"/>
            <a:ext cx="10702990" cy="1231900"/>
          </a:xfrm>
        </p:spPr>
        <p:txBody>
          <a:bodyPr>
            <a:noAutofit/>
          </a:bodyPr>
          <a:lstStyle/>
          <a:p>
            <a:r>
              <a:rPr lang="en-US" sz="5400" b="1" dirty="0"/>
              <a:t>Focus on </a:t>
            </a:r>
            <a:r>
              <a:rPr lang="en-US" sz="5400" b="1" dirty="0" err="1">
                <a:solidFill>
                  <a:schemeClr val="accent4"/>
                </a:solidFill>
              </a:rPr>
              <a:t>PrEP</a:t>
            </a:r>
            <a:r>
              <a:rPr lang="en-US" sz="5400" b="1" dirty="0">
                <a:solidFill>
                  <a:schemeClr val="accent4"/>
                </a:solidFill>
              </a:rPr>
              <a:t> </a:t>
            </a:r>
            <a:r>
              <a:rPr lang="en-US" sz="5400" b="1" dirty="0"/>
              <a:t>(</a:t>
            </a:r>
            <a:r>
              <a:rPr lang="en-US" sz="5400" b="1" u="sng" dirty="0">
                <a:solidFill>
                  <a:schemeClr val="accent4"/>
                </a:solidFill>
              </a:rPr>
              <a:t>Pr</a:t>
            </a:r>
            <a:r>
              <a:rPr lang="en-US" sz="5400" b="1" dirty="0"/>
              <a:t>e-</a:t>
            </a:r>
            <a:r>
              <a:rPr lang="en-US" sz="5400" b="1" u="sng" dirty="0">
                <a:solidFill>
                  <a:schemeClr val="accent4"/>
                </a:solidFill>
              </a:rPr>
              <a:t>E</a:t>
            </a:r>
            <a:r>
              <a:rPr lang="en-US" sz="5400" b="1" dirty="0"/>
              <a:t>xposure </a:t>
            </a:r>
            <a:r>
              <a:rPr lang="en-US" sz="5400" b="1" u="sng" dirty="0">
                <a:solidFill>
                  <a:schemeClr val="accent4"/>
                </a:solidFill>
              </a:rPr>
              <a:t>P</a:t>
            </a:r>
            <a:r>
              <a:rPr lang="en-US" sz="5400" b="1" dirty="0"/>
              <a:t>rophylaxis)</a:t>
            </a:r>
          </a:p>
        </p:txBody>
      </p:sp>
      <p:sp>
        <p:nvSpPr>
          <p:cNvPr id="7" name="Content Placeholder 6">
            <a:extLst>
              <a:ext uri="{FF2B5EF4-FFF2-40B4-BE49-F238E27FC236}">
                <a16:creationId xmlns:a16="http://schemas.microsoft.com/office/drawing/2014/main" id="{0C5DC68A-74DF-0A4C-B41C-199C87F6F2AA}"/>
              </a:ext>
            </a:extLst>
          </p:cNvPr>
          <p:cNvSpPr>
            <a:spLocks noGrp="1"/>
          </p:cNvSpPr>
          <p:nvPr>
            <p:ph idx="1"/>
          </p:nvPr>
        </p:nvSpPr>
        <p:spPr/>
        <p:txBody>
          <a:bodyPr>
            <a:normAutofit fontScale="92500" lnSpcReduction="10000"/>
          </a:bodyPr>
          <a:lstStyle/>
          <a:p>
            <a:pPr>
              <a:lnSpc>
                <a:spcPct val="100000"/>
              </a:lnSpc>
              <a:buClr>
                <a:schemeClr val="tx1"/>
              </a:buClr>
              <a:buSzPct val="120000"/>
            </a:pPr>
            <a:r>
              <a:rPr lang="en-US" b="1" dirty="0">
                <a:solidFill>
                  <a:schemeClr val="accent4"/>
                </a:solidFill>
              </a:rPr>
              <a:t>Passive navigation </a:t>
            </a:r>
            <a:r>
              <a:rPr lang="en-US" dirty="0"/>
              <a:t>to </a:t>
            </a:r>
            <a:r>
              <a:rPr lang="en-US" dirty="0" err="1"/>
              <a:t>PrEP</a:t>
            </a:r>
            <a:r>
              <a:rPr lang="en-US" dirty="0"/>
              <a:t> and </a:t>
            </a:r>
            <a:r>
              <a:rPr lang="en-US" b="1" dirty="0">
                <a:solidFill>
                  <a:schemeClr val="accent4"/>
                </a:solidFill>
              </a:rPr>
              <a:t>providing                  condoms </a:t>
            </a:r>
            <a:r>
              <a:rPr lang="en-US" dirty="0"/>
              <a:t>is not enough</a:t>
            </a:r>
          </a:p>
          <a:p>
            <a:pPr>
              <a:lnSpc>
                <a:spcPct val="100000"/>
              </a:lnSpc>
              <a:buClr>
                <a:schemeClr val="tx1"/>
              </a:buClr>
              <a:buSzPct val="120000"/>
            </a:pPr>
            <a:endParaRPr lang="en-US" b="1" dirty="0"/>
          </a:p>
          <a:p>
            <a:pPr>
              <a:lnSpc>
                <a:spcPct val="100000"/>
              </a:lnSpc>
              <a:buClr>
                <a:schemeClr val="tx1"/>
              </a:buClr>
              <a:buSzPct val="120000"/>
            </a:pPr>
            <a:r>
              <a:rPr lang="en-US" b="1" i="1" dirty="0">
                <a:solidFill>
                  <a:schemeClr val="accent4"/>
                </a:solidFill>
              </a:rPr>
              <a:t>Mandatory protocol provisions </a:t>
            </a:r>
            <a:r>
              <a:rPr lang="en-US" i="1" dirty="0"/>
              <a:t>for </a:t>
            </a:r>
            <a:r>
              <a:rPr lang="en-US" b="1" i="1" dirty="0" err="1">
                <a:solidFill>
                  <a:schemeClr val="accent4"/>
                </a:solidFill>
              </a:rPr>
              <a:t>PrEP</a:t>
            </a:r>
            <a:r>
              <a:rPr lang="en-US" b="1" i="1" dirty="0">
                <a:solidFill>
                  <a:schemeClr val="accent4"/>
                </a:solidFill>
              </a:rPr>
              <a:t> education </a:t>
            </a:r>
            <a:r>
              <a:rPr lang="en-US" i="1" dirty="0"/>
              <a:t>and</a:t>
            </a:r>
            <a:r>
              <a:rPr lang="en-US" b="1" i="1" dirty="0"/>
              <a:t> </a:t>
            </a:r>
            <a:r>
              <a:rPr lang="en-US" b="1" i="1" dirty="0">
                <a:solidFill>
                  <a:schemeClr val="accent4"/>
                </a:solidFill>
              </a:rPr>
              <a:t>active navigation to </a:t>
            </a:r>
            <a:r>
              <a:rPr lang="en-US" b="1" i="1" dirty="0" err="1">
                <a:solidFill>
                  <a:schemeClr val="accent4"/>
                </a:solidFill>
              </a:rPr>
              <a:t>PrEP</a:t>
            </a:r>
            <a:r>
              <a:rPr lang="en-US" b="1" i="1" dirty="0">
                <a:solidFill>
                  <a:schemeClr val="accent4"/>
                </a:solidFill>
              </a:rPr>
              <a:t> </a:t>
            </a:r>
            <a:r>
              <a:rPr lang="en-US" i="1" dirty="0"/>
              <a:t>are necessary</a:t>
            </a:r>
          </a:p>
          <a:p>
            <a:pPr>
              <a:buClr>
                <a:schemeClr val="tx1"/>
              </a:buClr>
              <a:buSzPct val="120000"/>
            </a:pPr>
            <a:endParaRPr lang="en-US" b="1" dirty="0">
              <a:solidFill>
                <a:srgbClr val="C00000"/>
              </a:solidFill>
            </a:endParaRPr>
          </a:p>
          <a:p>
            <a:pPr>
              <a:lnSpc>
                <a:spcPct val="100000"/>
              </a:lnSpc>
              <a:buClr>
                <a:schemeClr val="tx1"/>
              </a:buClr>
              <a:buSzPct val="120000"/>
            </a:pPr>
            <a:r>
              <a:rPr lang="en-US" b="1" dirty="0">
                <a:solidFill>
                  <a:schemeClr val="accent4"/>
                </a:solidFill>
              </a:rPr>
              <a:t>De-stigmatizing </a:t>
            </a:r>
            <a:r>
              <a:rPr lang="en-US" b="1" dirty="0" err="1">
                <a:solidFill>
                  <a:schemeClr val="accent4"/>
                </a:solidFill>
              </a:rPr>
              <a:t>PrEP</a:t>
            </a:r>
            <a:r>
              <a:rPr lang="en-US" b="1" dirty="0">
                <a:solidFill>
                  <a:schemeClr val="accent4"/>
                </a:solidFill>
              </a:rPr>
              <a:t> </a:t>
            </a:r>
            <a:r>
              <a:rPr lang="en-US" dirty="0"/>
              <a:t>and</a:t>
            </a:r>
            <a:r>
              <a:rPr lang="en-US" b="1" dirty="0">
                <a:solidFill>
                  <a:srgbClr val="C00000"/>
                </a:solidFill>
              </a:rPr>
              <a:t> </a:t>
            </a:r>
            <a:r>
              <a:rPr lang="en-US" b="1" dirty="0">
                <a:solidFill>
                  <a:schemeClr val="accent4"/>
                </a:solidFill>
              </a:rPr>
              <a:t>PEP Information sheets</a:t>
            </a:r>
            <a:r>
              <a:rPr lang="en-US" b="1" dirty="0"/>
              <a:t>, </a:t>
            </a:r>
            <a:r>
              <a:rPr lang="en-US" dirty="0"/>
              <a:t>including information specific to women and trans communities must be provided </a:t>
            </a:r>
          </a:p>
          <a:p>
            <a:endParaRPr lang="en-US" dirty="0"/>
          </a:p>
        </p:txBody>
      </p:sp>
      <p:pic>
        <p:nvPicPr>
          <p:cNvPr id="10" name="Picture 9">
            <a:extLst>
              <a:ext uri="{FF2B5EF4-FFF2-40B4-BE49-F238E27FC236}">
                <a16:creationId xmlns:a16="http://schemas.microsoft.com/office/drawing/2014/main" id="{EC2296B1-CA24-274F-8AA6-973160ADD2E9}"/>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712199" y="932069"/>
            <a:ext cx="1901890" cy="2335004"/>
          </a:xfrm>
          <a:prstGeom prst="rect">
            <a:avLst/>
          </a:prstGeom>
        </p:spPr>
      </p:pic>
      <p:sp>
        <p:nvSpPr>
          <p:cNvPr id="11" name="Rectangle 10">
            <a:extLst>
              <a:ext uri="{FF2B5EF4-FFF2-40B4-BE49-F238E27FC236}">
                <a16:creationId xmlns:a16="http://schemas.microsoft.com/office/drawing/2014/main" id="{F1BF330B-7E3D-8A47-AC77-AB579FDA390B}"/>
              </a:ext>
            </a:extLst>
          </p:cNvPr>
          <p:cNvSpPr/>
          <p:nvPr/>
        </p:nvSpPr>
        <p:spPr>
          <a:xfrm>
            <a:off x="8985559" y="6426129"/>
            <a:ext cx="1355171" cy="182395"/>
          </a:xfrm>
          <a:prstGeom prst="rect">
            <a:avLst/>
          </a:prstGeom>
        </p:spPr>
        <p:txBody>
          <a:bodyPr wrap="none">
            <a:spAutoFit/>
          </a:bodyPr>
          <a:lstStyle/>
          <a:p>
            <a:r>
              <a:rPr lang="en-US" sz="1000" dirty="0">
                <a:solidFill>
                  <a:schemeClr val="bg1">
                    <a:lumMod val="65000"/>
                  </a:schemeClr>
                </a:solidFill>
                <a:latin typeface="Gill Sans MT" panose="020B0502020104020203" pitchFamily="34" charset="77"/>
              </a:rPr>
              <a:t>Image: Creative Commons</a:t>
            </a:r>
          </a:p>
        </p:txBody>
      </p:sp>
    </p:spTree>
    <p:extLst>
      <p:ext uri="{BB962C8B-B14F-4D97-AF65-F5344CB8AC3E}">
        <p14:creationId xmlns:p14="http://schemas.microsoft.com/office/powerpoint/2010/main" val="99687611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36125E-67D5-CA4A-89AA-0502496B862E}"/>
              </a:ext>
            </a:extLst>
          </p:cNvPr>
          <p:cNvGrpSpPr/>
          <p:nvPr/>
        </p:nvGrpSpPr>
        <p:grpSpPr>
          <a:xfrm>
            <a:off x="50083" y="10982697"/>
            <a:ext cx="11481976" cy="7156150"/>
            <a:chOff x="-65114" y="-150915"/>
            <a:chExt cx="11481976" cy="7156150"/>
          </a:xfrm>
        </p:grpSpPr>
        <p:pic>
          <p:nvPicPr>
            <p:cNvPr id="10" name="Picture 9">
              <a:extLst>
                <a:ext uri="{FF2B5EF4-FFF2-40B4-BE49-F238E27FC236}">
                  <a16:creationId xmlns:a16="http://schemas.microsoft.com/office/drawing/2014/main" id="{E1F6C2F8-BC6D-4B48-8DDD-503C7210792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5114" y="-150915"/>
              <a:ext cx="6389714" cy="7156149"/>
            </a:xfrm>
            <a:prstGeom prst="rect">
              <a:avLst/>
            </a:prstGeom>
          </p:spPr>
        </p:pic>
        <p:pic>
          <p:nvPicPr>
            <p:cNvPr id="8" name="Picture 7">
              <a:extLst>
                <a:ext uri="{FF2B5EF4-FFF2-40B4-BE49-F238E27FC236}">
                  <a16:creationId xmlns:a16="http://schemas.microsoft.com/office/drawing/2014/main" id="{620B4467-8414-EC48-A29C-73F14660C63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45522" y="-150915"/>
              <a:ext cx="6171340" cy="7156150"/>
            </a:xfrm>
            <a:prstGeom prst="rect">
              <a:avLst/>
            </a:prstGeom>
          </p:spPr>
        </p:pic>
      </p:grpSp>
      <p:pic>
        <p:nvPicPr>
          <p:cNvPr id="4" name="Picture 3">
            <a:extLst>
              <a:ext uri="{FF2B5EF4-FFF2-40B4-BE49-F238E27FC236}">
                <a16:creationId xmlns:a16="http://schemas.microsoft.com/office/drawing/2014/main" id="{7FBC4E32-F025-184E-A5E7-3AA61734E36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116473"/>
            <a:ext cx="11398552" cy="6974474"/>
          </a:xfrm>
          <a:prstGeom prst="rect">
            <a:avLst/>
          </a:prstGeom>
        </p:spPr>
      </p:pic>
      <p:sp>
        <p:nvSpPr>
          <p:cNvPr id="7" name="Content Placeholder 6">
            <a:extLst>
              <a:ext uri="{FF2B5EF4-FFF2-40B4-BE49-F238E27FC236}">
                <a16:creationId xmlns:a16="http://schemas.microsoft.com/office/drawing/2014/main" id="{73B57393-4053-804E-98D3-C68566C594B4}"/>
              </a:ext>
            </a:extLst>
          </p:cNvPr>
          <p:cNvSpPr>
            <a:spLocks noGrp="1"/>
          </p:cNvSpPr>
          <p:nvPr>
            <p:ph idx="1"/>
          </p:nvPr>
        </p:nvSpPr>
        <p:spPr>
          <a:xfrm>
            <a:off x="168898" y="1557815"/>
            <a:ext cx="11244346" cy="4944174"/>
          </a:xfrm>
        </p:spPr>
        <p:txBody>
          <a:bodyPr>
            <a:normAutofit lnSpcReduction="10000"/>
          </a:bodyPr>
          <a:lstStyle/>
          <a:p>
            <a:pPr>
              <a:lnSpc>
                <a:spcPct val="100000"/>
              </a:lnSpc>
              <a:buClr>
                <a:schemeClr val="bg1"/>
              </a:buClr>
              <a:buSzPct val="120000"/>
            </a:pPr>
            <a:r>
              <a:rPr lang="en-US" b="1" dirty="0">
                <a:solidFill>
                  <a:schemeClr val="bg1"/>
                </a:solidFill>
                <a:effectLst>
                  <a:outerShdw blurRad="50800" dist="38100" dir="2700000" algn="tl" rotWithShape="0">
                    <a:prstClr val="black">
                      <a:alpha val="40000"/>
                    </a:prstClr>
                  </a:outerShdw>
                </a:effectLst>
              </a:rPr>
              <a:t>Encourage participants to </a:t>
            </a:r>
            <a:r>
              <a:rPr lang="en-US" b="1" dirty="0">
                <a:solidFill>
                  <a:srgbClr val="FFFF00"/>
                </a:solidFill>
                <a:effectLst>
                  <a:outerShdw blurRad="50800" dist="38100" dir="2700000" algn="tl" rotWithShape="0">
                    <a:prstClr val="black">
                      <a:alpha val="40000"/>
                    </a:prstClr>
                  </a:outerShdw>
                </a:effectLst>
              </a:rPr>
              <a:t>engage partners whenever and </a:t>
            </a:r>
          </a:p>
          <a:p>
            <a:pPr marL="0" indent="0">
              <a:lnSpc>
                <a:spcPct val="100000"/>
              </a:lnSpc>
              <a:buClr>
                <a:schemeClr val="bg1"/>
              </a:buClr>
              <a:buSzPct val="120000"/>
              <a:buNone/>
            </a:pPr>
            <a:r>
              <a:rPr lang="en-US" b="1" dirty="0">
                <a:solidFill>
                  <a:srgbClr val="FFFF00"/>
                </a:solidFill>
                <a:effectLst>
                  <a:outerShdw blurRad="50800" dist="38100" dir="2700000" algn="tl" rotWithShape="0">
                    <a:prstClr val="black">
                      <a:alpha val="40000"/>
                    </a:prstClr>
                  </a:outerShdw>
                </a:effectLst>
              </a:rPr>
              <a:t>if possible</a:t>
            </a:r>
          </a:p>
          <a:p>
            <a:pPr lvl="1">
              <a:lnSpc>
                <a:spcPct val="100000"/>
              </a:lnSpc>
              <a:buClr>
                <a:schemeClr val="bg1"/>
              </a:buClr>
              <a:buSzPct val="120000"/>
            </a:pPr>
            <a:r>
              <a:rPr lang="en-US" b="1" dirty="0">
                <a:solidFill>
                  <a:schemeClr val="bg1"/>
                </a:solidFill>
                <a:effectLst>
                  <a:outerShdw blurRad="50800" dist="38100" dir="2700000" algn="tl" rotWithShape="0">
                    <a:prstClr val="black">
                      <a:alpha val="40000"/>
                    </a:prstClr>
                  </a:outerShdw>
                </a:effectLst>
              </a:rPr>
              <a:t>Invite to study visits</a:t>
            </a:r>
          </a:p>
          <a:p>
            <a:pPr lvl="1">
              <a:lnSpc>
                <a:spcPct val="100000"/>
              </a:lnSpc>
              <a:buClr>
                <a:schemeClr val="bg1"/>
              </a:buClr>
              <a:buSzPct val="120000"/>
            </a:pPr>
            <a:r>
              <a:rPr lang="en-US" b="1" dirty="0">
                <a:solidFill>
                  <a:schemeClr val="bg1"/>
                </a:solidFill>
                <a:effectLst>
                  <a:outerShdw blurRad="50800" dist="38100" dir="2700000" algn="tl" rotWithShape="0">
                    <a:prstClr val="black">
                      <a:alpha val="40000"/>
                    </a:prstClr>
                  </a:outerShdw>
                </a:effectLst>
              </a:rPr>
              <a:t>Partner participation encouraged at least                                    4 weeks prior to ATI</a:t>
            </a:r>
          </a:p>
          <a:p>
            <a:pPr marL="0" indent="0">
              <a:lnSpc>
                <a:spcPct val="100000"/>
              </a:lnSpc>
              <a:buClr>
                <a:schemeClr val="bg1"/>
              </a:buClr>
              <a:buSzPct val="120000"/>
              <a:buNone/>
            </a:pPr>
            <a:endParaRPr lang="en-US" sz="1700" b="1" dirty="0"/>
          </a:p>
          <a:p>
            <a:pPr>
              <a:lnSpc>
                <a:spcPct val="100000"/>
              </a:lnSpc>
              <a:buClr>
                <a:schemeClr val="bg1"/>
              </a:buClr>
              <a:buSzPct val="120000"/>
            </a:pPr>
            <a:r>
              <a:rPr lang="en-US" b="1" dirty="0">
                <a:solidFill>
                  <a:srgbClr val="FFFF00"/>
                </a:solidFill>
                <a:effectLst>
                  <a:outerShdw blurRad="50800" dist="38100" dir="2700000" algn="tl" rotWithShape="0">
                    <a:prstClr val="black">
                      <a:alpha val="40000"/>
                    </a:prstClr>
                  </a:outerShdw>
                </a:effectLst>
              </a:rPr>
              <a:t>Hands-on</a:t>
            </a:r>
            <a:r>
              <a:rPr lang="en-US" b="1" dirty="0">
                <a:solidFill>
                  <a:schemeClr val="accent5"/>
                </a:solidFill>
                <a:effectLst>
                  <a:outerShdw blurRad="50800" dist="38100" dir="2700000" algn="tl" rotWithShape="0">
                    <a:prstClr val="black">
                      <a:alpha val="40000"/>
                    </a:prstClr>
                  </a:outerShdw>
                </a:effectLst>
              </a:rPr>
              <a:t> </a:t>
            </a:r>
            <a:r>
              <a:rPr lang="en-US" b="1" dirty="0">
                <a:solidFill>
                  <a:schemeClr val="bg1"/>
                </a:solidFill>
                <a:effectLst>
                  <a:outerShdw blurRad="50800" dist="38100" dir="2700000" algn="tl" rotWithShape="0">
                    <a:prstClr val="black">
                      <a:alpha val="40000"/>
                    </a:prstClr>
                  </a:outerShdw>
                </a:effectLst>
              </a:rPr>
              <a:t>study team engagement with partners</a:t>
            </a:r>
          </a:p>
          <a:p>
            <a:pPr lvl="1">
              <a:lnSpc>
                <a:spcPct val="100000"/>
              </a:lnSpc>
              <a:buClr>
                <a:schemeClr val="bg1"/>
              </a:buClr>
              <a:buSzPct val="120000"/>
            </a:pPr>
            <a:r>
              <a:rPr lang="en-US" sz="2400" b="1" dirty="0">
                <a:solidFill>
                  <a:schemeClr val="bg1"/>
                </a:solidFill>
                <a:effectLst>
                  <a:outerShdw blurRad="50800" dist="38100" dir="2700000" algn="tl" rotWithShape="0">
                    <a:prstClr val="black">
                      <a:alpha val="40000"/>
                    </a:prstClr>
                  </a:outerShdw>
                </a:effectLst>
              </a:rPr>
              <a:t>Access to study physician to discuss </a:t>
            </a:r>
            <a:r>
              <a:rPr lang="en-US" sz="2400" b="1" dirty="0" err="1">
                <a:solidFill>
                  <a:schemeClr val="bg1"/>
                </a:solidFill>
                <a:effectLst>
                  <a:outerShdw blurRad="50800" dist="38100" dir="2700000" algn="tl" rotWithShape="0">
                    <a:prstClr val="black">
                      <a:alpha val="40000"/>
                    </a:prstClr>
                  </a:outerShdw>
                </a:effectLst>
              </a:rPr>
              <a:t>PrEP</a:t>
            </a:r>
            <a:r>
              <a:rPr lang="en-US" sz="2400" b="1" dirty="0">
                <a:solidFill>
                  <a:schemeClr val="bg1"/>
                </a:solidFill>
                <a:effectLst>
                  <a:outerShdw blurRad="50800" dist="38100" dir="2700000" algn="tl" rotWithShape="0">
                    <a:prstClr val="black">
                      <a:alpha val="40000"/>
                    </a:prstClr>
                  </a:outerShdw>
                </a:effectLst>
              </a:rPr>
              <a:t> issues</a:t>
            </a:r>
          </a:p>
          <a:p>
            <a:pPr lvl="1">
              <a:lnSpc>
                <a:spcPct val="100000"/>
              </a:lnSpc>
              <a:buClr>
                <a:schemeClr val="bg1"/>
              </a:buClr>
              <a:buSzPct val="120000"/>
            </a:pPr>
            <a:r>
              <a:rPr lang="en-US" sz="2400" b="1" dirty="0">
                <a:solidFill>
                  <a:schemeClr val="bg1"/>
                </a:solidFill>
                <a:effectLst>
                  <a:outerShdw blurRad="50800" dist="38100" dir="2700000" algn="tl" rotWithShape="0">
                    <a:prstClr val="black">
                      <a:alpha val="40000"/>
                    </a:prstClr>
                  </a:outerShdw>
                </a:effectLst>
              </a:rPr>
              <a:t>Initial and repeated </a:t>
            </a:r>
            <a:r>
              <a:rPr lang="en-US" sz="2400" b="1" dirty="0">
                <a:solidFill>
                  <a:srgbClr val="FFFF00"/>
                </a:solidFill>
                <a:effectLst>
                  <a:outerShdw blurRad="50800" dist="38100" dir="2700000" algn="tl" rotWithShape="0">
                    <a:prstClr val="black">
                      <a:alpha val="40000"/>
                    </a:prstClr>
                  </a:outerShdw>
                </a:effectLst>
              </a:rPr>
              <a:t>transmission counseling </a:t>
            </a:r>
          </a:p>
          <a:p>
            <a:pPr lvl="1">
              <a:lnSpc>
                <a:spcPct val="100000"/>
              </a:lnSpc>
              <a:buClr>
                <a:schemeClr val="bg1"/>
              </a:buClr>
              <a:buSzPct val="120000"/>
            </a:pPr>
            <a:r>
              <a:rPr lang="en-US" sz="2400" b="1" dirty="0">
                <a:solidFill>
                  <a:srgbClr val="FFFF00"/>
                </a:solidFill>
                <a:effectLst>
                  <a:outerShdw blurRad="50800" dist="38100" dir="2700000" algn="tl" rotWithShape="0">
                    <a:prstClr val="black">
                      <a:alpha val="40000"/>
                    </a:prstClr>
                  </a:outerShdw>
                </a:effectLst>
              </a:rPr>
              <a:t>Direct referrals </a:t>
            </a:r>
            <a:r>
              <a:rPr lang="en-US" sz="2400" b="1" dirty="0">
                <a:solidFill>
                  <a:schemeClr val="bg1"/>
                </a:solidFill>
                <a:effectLst>
                  <a:outerShdw blurRad="50800" dist="38100" dir="2700000" algn="tl" rotWithShape="0">
                    <a:prstClr val="black">
                      <a:alpha val="40000"/>
                    </a:prstClr>
                  </a:outerShdw>
                </a:effectLst>
              </a:rPr>
              <a:t>to local </a:t>
            </a:r>
            <a:r>
              <a:rPr lang="en-US" sz="2400" b="1" dirty="0" err="1">
                <a:solidFill>
                  <a:schemeClr val="bg1"/>
                </a:solidFill>
                <a:effectLst>
                  <a:outerShdw blurRad="50800" dist="38100" dir="2700000" algn="tl" rotWithShape="0">
                    <a:prstClr val="black">
                      <a:alpha val="40000"/>
                    </a:prstClr>
                  </a:outerShdw>
                </a:effectLst>
              </a:rPr>
              <a:t>PrEP</a:t>
            </a:r>
            <a:r>
              <a:rPr lang="en-US" sz="2400" b="1" dirty="0">
                <a:solidFill>
                  <a:schemeClr val="bg1"/>
                </a:solidFill>
                <a:effectLst>
                  <a:outerShdw blurRad="50800" dist="38100" dir="2700000" algn="tl" rotWithShape="0">
                    <a:prstClr val="black">
                      <a:alpha val="40000"/>
                    </a:prstClr>
                  </a:outerShdw>
                </a:effectLst>
              </a:rPr>
              <a:t> and PEP sites</a:t>
            </a:r>
          </a:p>
          <a:p>
            <a:pPr lvl="1">
              <a:lnSpc>
                <a:spcPct val="100000"/>
              </a:lnSpc>
              <a:buClr>
                <a:schemeClr val="bg1"/>
              </a:buClr>
              <a:buSzPct val="120000"/>
            </a:pPr>
            <a:r>
              <a:rPr lang="en-US" sz="2400" b="1" dirty="0">
                <a:solidFill>
                  <a:srgbClr val="FFFF00"/>
                </a:solidFill>
                <a:effectLst>
                  <a:outerShdw blurRad="50800" dist="38100" dir="2700000" algn="tl" rotWithShape="0">
                    <a:prstClr val="black">
                      <a:alpha val="40000"/>
                    </a:prstClr>
                  </a:outerShdw>
                </a:effectLst>
              </a:rPr>
              <a:t>Warm hand-off </a:t>
            </a:r>
            <a:r>
              <a:rPr lang="en-US" sz="2400" b="1" dirty="0">
                <a:solidFill>
                  <a:schemeClr val="bg1"/>
                </a:solidFill>
                <a:effectLst>
                  <a:outerShdw blurRad="50800" dist="38100" dir="2700000" algn="tl" rotWithShape="0">
                    <a:prstClr val="black">
                      <a:alpha val="40000"/>
                    </a:prstClr>
                  </a:outerShdw>
                </a:effectLst>
              </a:rPr>
              <a:t>to directly connect partner to </a:t>
            </a:r>
            <a:r>
              <a:rPr lang="en-US" sz="2400" b="1" dirty="0" err="1">
                <a:solidFill>
                  <a:schemeClr val="bg1"/>
                </a:solidFill>
                <a:effectLst>
                  <a:outerShdw blurRad="50800" dist="38100" dir="2700000" algn="tl" rotWithShape="0">
                    <a:prstClr val="black">
                      <a:alpha val="40000"/>
                    </a:prstClr>
                  </a:outerShdw>
                </a:effectLst>
              </a:rPr>
              <a:t>PrEP</a:t>
            </a:r>
            <a:r>
              <a:rPr lang="en-US" sz="2400" b="1" dirty="0">
                <a:solidFill>
                  <a:schemeClr val="bg1"/>
                </a:solidFill>
                <a:effectLst>
                  <a:outerShdw blurRad="50800" dist="38100" dir="2700000" algn="tl" rotWithShape="0">
                    <a:prstClr val="black">
                      <a:alpha val="40000"/>
                    </a:prstClr>
                  </a:outerShdw>
                </a:effectLst>
              </a:rPr>
              <a:t> and PEP clinics</a:t>
            </a:r>
          </a:p>
          <a:p>
            <a:pPr lvl="1">
              <a:lnSpc>
                <a:spcPct val="100000"/>
              </a:lnSpc>
              <a:buClr>
                <a:schemeClr val="bg1"/>
              </a:buClr>
              <a:buSzPct val="120000"/>
            </a:pPr>
            <a:endParaRPr lang="en-US" b="1" dirty="0"/>
          </a:p>
          <a:p>
            <a:pPr lvl="1">
              <a:lnSpc>
                <a:spcPct val="100000"/>
              </a:lnSpc>
              <a:buClr>
                <a:schemeClr val="accent5"/>
              </a:buClr>
              <a:buSzPct val="120000"/>
            </a:pPr>
            <a:endParaRPr lang="en-US" b="1" dirty="0"/>
          </a:p>
          <a:p>
            <a:endParaRPr lang="en-US" dirty="0"/>
          </a:p>
        </p:txBody>
      </p:sp>
      <p:sp>
        <p:nvSpPr>
          <p:cNvPr id="6" name="Title 5">
            <a:extLst>
              <a:ext uri="{FF2B5EF4-FFF2-40B4-BE49-F238E27FC236}">
                <a16:creationId xmlns:a16="http://schemas.microsoft.com/office/drawing/2014/main" id="{3AB95C75-3AA2-2D42-883C-F55ADD27FCFD}"/>
              </a:ext>
            </a:extLst>
          </p:cNvPr>
          <p:cNvSpPr>
            <a:spLocks noGrp="1"/>
          </p:cNvSpPr>
          <p:nvPr>
            <p:ph type="title"/>
          </p:nvPr>
        </p:nvSpPr>
        <p:spPr>
          <a:xfrm>
            <a:off x="439576" y="334878"/>
            <a:ext cx="10702990" cy="1325563"/>
          </a:xfrm>
        </p:spPr>
        <p:txBody>
          <a:bodyPr anchor="ctr" anchorCtr="0">
            <a:normAutofit/>
          </a:bodyPr>
          <a:lstStyle/>
          <a:p>
            <a:r>
              <a:rPr lang="en-US" sz="5400" b="1" dirty="0">
                <a:solidFill>
                  <a:schemeClr val="bg1"/>
                </a:solidFill>
                <a:effectLst>
                  <a:outerShdw blurRad="50800" dist="38100" dir="2700000" algn="tl" rotWithShape="0">
                    <a:prstClr val="black">
                      <a:alpha val="40000"/>
                    </a:prstClr>
                  </a:outerShdw>
                </a:effectLst>
              </a:rPr>
              <a:t>Study Team Engagement</a:t>
            </a:r>
          </a:p>
        </p:txBody>
      </p:sp>
    </p:spTree>
    <p:extLst>
      <p:ext uri="{BB962C8B-B14F-4D97-AF65-F5344CB8AC3E}">
        <p14:creationId xmlns:p14="http://schemas.microsoft.com/office/powerpoint/2010/main" val="38564981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7DA3ED3-391F-A14F-819D-3842CB129C9C}"/>
              </a:ext>
            </a:extLst>
          </p:cNvPr>
          <p:cNvGrpSpPr/>
          <p:nvPr/>
        </p:nvGrpSpPr>
        <p:grpSpPr>
          <a:xfrm>
            <a:off x="-139485" y="-418454"/>
            <a:ext cx="11670224" cy="7780149"/>
            <a:chOff x="-139485" y="-418454"/>
            <a:chExt cx="11670224" cy="7780149"/>
          </a:xfrm>
        </p:grpSpPr>
        <p:sp>
          <p:nvSpPr>
            <p:cNvPr id="2" name="TextBox 1">
              <a:extLst>
                <a:ext uri="{FF2B5EF4-FFF2-40B4-BE49-F238E27FC236}">
                  <a16:creationId xmlns:a16="http://schemas.microsoft.com/office/drawing/2014/main" id="{2ADB46CE-4419-554F-BD51-249FAE0B795A}"/>
                </a:ext>
              </a:extLst>
            </p:cNvPr>
            <p:cNvSpPr txBox="1"/>
            <p:nvPr/>
          </p:nvSpPr>
          <p:spPr>
            <a:xfrm>
              <a:off x="-139485" y="-418454"/>
              <a:ext cx="1177871" cy="7780149"/>
            </a:xfrm>
            <a:prstGeom prst="rect">
              <a:avLst/>
            </a:prstGeom>
            <a:solidFill>
              <a:schemeClr val="bg1"/>
            </a:solidFill>
          </p:spPr>
          <p:txBody>
            <a:bodyPr wrap="square" rtlCol="0">
              <a:spAutoFit/>
            </a:bodyPr>
            <a:lstStyle/>
            <a:p>
              <a:endParaRPr lang="en-US" dirty="0"/>
            </a:p>
          </p:txBody>
        </p:sp>
        <p:pic>
          <p:nvPicPr>
            <p:cNvPr id="5" name="Content Placeholder 5">
              <a:extLst>
                <a:ext uri="{FF2B5EF4-FFF2-40B4-BE49-F238E27FC236}">
                  <a16:creationId xmlns:a16="http://schemas.microsoft.com/office/drawing/2014/main" id="{4E723A17-A197-CA41-8EC6-CB212BD1E9E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65369" y="-196075"/>
              <a:ext cx="5765370" cy="7163803"/>
            </a:xfrm>
            <a:prstGeom prst="rect">
              <a:avLst/>
            </a:prstGeom>
            <a:ln w="38100">
              <a:noFill/>
            </a:ln>
          </p:spPr>
        </p:pic>
        <p:pic>
          <p:nvPicPr>
            <p:cNvPr id="6" name="Content Placeholder 6">
              <a:extLst>
                <a:ext uri="{FF2B5EF4-FFF2-40B4-BE49-F238E27FC236}">
                  <a16:creationId xmlns:a16="http://schemas.microsoft.com/office/drawing/2014/main" id="{55950F7E-230F-D542-B0A4-2423E89B10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6859" y="-196075"/>
              <a:ext cx="5674316" cy="7163803"/>
            </a:xfrm>
            <a:prstGeom prst="rect">
              <a:avLst/>
            </a:prstGeom>
            <a:ln w="38100">
              <a:noFill/>
            </a:ln>
          </p:spPr>
        </p:pic>
      </p:grpSp>
    </p:spTree>
    <p:extLst>
      <p:ext uri="{BB962C8B-B14F-4D97-AF65-F5344CB8AC3E}">
        <p14:creationId xmlns:p14="http://schemas.microsoft.com/office/powerpoint/2010/main" val="229197743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C9B652-B5A2-CA43-8C8D-93B27F31BC5B}"/>
              </a:ext>
            </a:extLst>
          </p:cNvPr>
          <p:cNvSpPr>
            <a:spLocks noGrp="1"/>
          </p:cNvSpPr>
          <p:nvPr>
            <p:ph type="title"/>
          </p:nvPr>
        </p:nvSpPr>
        <p:spPr>
          <a:xfrm>
            <a:off x="4912962" y="588106"/>
            <a:ext cx="6209128" cy="1325563"/>
          </a:xfrm>
        </p:spPr>
        <p:txBody>
          <a:bodyPr>
            <a:noAutofit/>
          </a:bodyPr>
          <a:lstStyle/>
          <a:p>
            <a:r>
              <a:rPr lang="en-US" b="1" dirty="0">
                <a:solidFill>
                  <a:srgbClr val="00B0F0"/>
                </a:solidFill>
              </a:rPr>
              <a:t>Specific Anticipated Challenges</a:t>
            </a:r>
          </a:p>
        </p:txBody>
      </p:sp>
      <p:sp>
        <p:nvSpPr>
          <p:cNvPr id="5" name="Content Placeholder 2">
            <a:extLst>
              <a:ext uri="{FF2B5EF4-FFF2-40B4-BE49-F238E27FC236}">
                <a16:creationId xmlns:a16="http://schemas.microsoft.com/office/drawing/2014/main" id="{7A625FBC-92C5-D548-8EC2-17CB6E967B57}"/>
              </a:ext>
            </a:extLst>
          </p:cNvPr>
          <p:cNvSpPr txBox="1">
            <a:spLocks/>
          </p:cNvSpPr>
          <p:nvPr/>
        </p:nvSpPr>
        <p:spPr>
          <a:xfrm>
            <a:off x="4912962" y="2138240"/>
            <a:ext cx="6544408" cy="38758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00B0F0"/>
              </a:buClr>
              <a:buSzPct val="120000"/>
            </a:pPr>
            <a:r>
              <a:rPr lang="en-US" sz="2800" dirty="0" err="1"/>
              <a:t>PrEP</a:t>
            </a:r>
            <a:r>
              <a:rPr lang="en-US" sz="2800" dirty="0"/>
              <a:t> use considerations in </a:t>
            </a:r>
            <a:r>
              <a:rPr lang="en-US" sz="2800" b="1" dirty="0">
                <a:solidFill>
                  <a:srgbClr val="00B0F0"/>
                </a:solidFill>
              </a:rPr>
              <a:t>women, communities of color &amp; trans communities </a:t>
            </a:r>
          </a:p>
          <a:p>
            <a:pPr>
              <a:lnSpc>
                <a:spcPct val="100000"/>
              </a:lnSpc>
              <a:buClr>
                <a:srgbClr val="00B0F0"/>
              </a:buClr>
              <a:buSzPct val="120000"/>
            </a:pPr>
            <a:r>
              <a:rPr lang="en-US" sz="2800" dirty="0"/>
              <a:t>Multiple or anonymous partners</a:t>
            </a:r>
          </a:p>
          <a:p>
            <a:pPr>
              <a:lnSpc>
                <a:spcPct val="100000"/>
              </a:lnSpc>
              <a:buClr>
                <a:srgbClr val="00B0F0"/>
              </a:buClr>
              <a:buSzPct val="120000"/>
            </a:pPr>
            <a:r>
              <a:rPr lang="en-US" sz="2800" dirty="0"/>
              <a:t>Unwillingness of participants </a:t>
            </a:r>
            <a:r>
              <a:rPr lang="en-US" sz="2800" b="1" dirty="0">
                <a:solidFill>
                  <a:srgbClr val="00B0F0"/>
                </a:solidFill>
              </a:rPr>
              <a:t>to disclose HIV status </a:t>
            </a:r>
            <a:r>
              <a:rPr lang="en-US" sz="2800" dirty="0"/>
              <a:t>or</a:t>
            </a:r>
            <a:r>
              <a:rPr lang="en-US" sz="2800" b="1" dirty="0">
                <a:solidFill>
                  <a:srgbClr val="00B0F0"/>
                </a:solidFill>
              </a:rPr>
              <a:t> ATI participation</a:t>
            </a:r>
          </a:p>
          <a:p>
            <a:pPr>
              <a:lnSpc>
                <a:spcPct val="100000"/>
              </a:lnSpc>
              <a:buClr>
                <a:srgbClr val="00B0F0"/>
              </a:buClr>
              <a:buSzPct val="120000"/>
            </a:pPr>
            <a:r>
              <a:rPr lang="en-US" sz="2800" dirty="0"/>
              <a:t>Unwillingness of participants </a:t>
            </a:r>
            <a:r>
              <a:rPr lang="en-US" sz="2800" b="1" dirty="0">
                <a:solidFill>
                  <a:srgbClr val="00B0F0"/>
                </a:solidFill>
              </a:rPr>
              <a:t>to involve partners</a:t>
            </a:r>
          </a:p>
        </p:txBody>
      </p:sp>
      <p:pic>
        <p:nvPicPr>
          <p:cNvPr id="9" name="Picture 8">
            <a:extLst>
              <a:ext uri="{FF2B5EF4-FFF2-40B4-BE49-F238E27FC236}">
                <a16:creationId xmlns:a16="http://schemas.microsoft.com/office/drawing/2014/main" id="{048D01AB-CE3E-F146-9531-79F2882D454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7930" y="-118334"/>
            <a:ext cx="5232763" cy="6976334"/>
          </a:xfrm>
          <a:prstGeom prst="rect">
            <a:avLst/>
          </a:prstGeom>
        </p:spPr>
      </p:pic>
    </p:spTree>
    <p:extLst>
      <p:ext uri="{BB962C8B-B14F-4D97-AF65-F5344CB8AC3E}">
        <p14:creationId xmlns:p14="http://schemas.microsoft.com/office/powerpoint/2010/main" val="117468615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235EA1-7AA6-E249-8B0C-D52600F6D283}"/>
              </a:ext>
            </a:extLst>
          </p:cNvPr>
          <p:cNvSpPr txBox="1">
            <a:spLocks/>
          </p:cNvSpPr>
          <p:nvPr/>
        </p:nvSpPr>
        <p:spPr>
          <a:xfrm>
            <a:off x="812556" y="1562183"/>
            <a:ext cx="5836812" cy="36105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accent4"/>
              </a:buClr>
              <a:buSzPct val="110000"/>
            </a:pPr>
            <a:r>
              <a:rPr lang="en-US" sz="2800" dirty="0"/>
              <a:t>In cases with </a:t>
            </a:r>
            <a:r>
              <a:rPr lang="en-US" sz="2800" b="1" dirty="0">
                <a:solidFill>
                  <a:srgbClr val="00B0F0"/>
                </a:solidFill>
              </a:rPr>
              <a:t>known possible HIV exposure without </a:t>
            </a:r>
            <a:r>
              <a:rPr lang="en-US" sz="2800" b="1" dirty="0" err="1">
                <a:solidFill>
                  <a:srgbClr val="00B0F0"/>
                </a:solidFill>
              </a:rPr>
              <a:t>PrEP</a:t>
            </a:r>
            <a:endParaRPr lang="en-US" sz="2800" b="1" dirty="0">
              <a:solidFill>
                <a:srgbClr val="00B0F0"/>
              </a:solidFill>
            </a:endParaRPr>
          </a:p>
          <a:p>
            <a:pPr>
              <a:lnSpc>
                <a:spcPct val="100000"/>
              </a:lnSpc>
              <a:buClr>
                <a:schemeClr val="accent4"/>
              </a:buClr>
              <a:buSzPct val="110000"/>
            </a:pPr>
            <a:endParaRPr lang="en-US" sz="2800" b="1" dirty="0"/>
          </a:p>
          <a:p>
            <a:pPr>
              <a:lnSpc>
                <a:spcPct val="100000"/>
              </a:lnSpc>
              <a:buClr>
                <a:schemeClr val="accent4"/>
              </a:buClr>
              <a:buSzPct val="110000"/>
            </a:pPr>
            <a:r>
              <a:rPr lang="en-US" sz="2800" dirty="0">
                <a:solidFill>
                  <a:srgbClr val="00B0F0"/>
                </a:solidFill>
              </a:rPr>
              <a:t>Rapid </a:t>
            </a:r>
            <a:r>
              <a:rPr lang="en-US" sz="2800" b="1" dirty="0">
                <a:solidFill>
                  <a:srgbClr val="00B0F0"/>
                </a:solidFill>
              </a:rPr>
              <a:t>PEP navigation assistance </a:t>
            </a:r>
            <a:r>
              <a:rPr lang="en-US" sz="2800" dirty="0"/>
              <a:t>(&lt; 72 hours)</a:t>
            </a:r>
          </a:p>
          <a:p>
            <a:pPr>
              <a:lnSpc>
                <a:spcPct val="100000"/>
              </a:lnSpc>
              <a:buClr>
                <a:schemeClr val="accent4"/>
              </a:buClr>
              <a:buSzPct val="110000"/>
            </a:pPr>
            <a:endParaRPr lang="en-US" sz="2800" b="1" dirty="0"/>
          </a:p>
          <a:p>
            <a:pPr>
              <a:lnSpc>
                <a:spcPct val="100000"/>
              </a:lnSpc>
              <a:buClr>
                <a:schemeClr val="accent4"/>
              </a:buClr>
              <a:buSzPct val="110000"/>
            </a:pPr>
            <a:r>
              <a:rPr lang="en-US" sz="2800" dirty="0"/>
              <a:t>Study team will facilitate PEP via</a:t>
            </a:r>
            <a:r>
              <a:rPr lang="en-US" sz="2800" b="1" dirty="0"/>
              <a:t> </a:t>
            </a:r>
            <a:r>
              <a:rPr lang="en-US" sz="2800" b="1" dirty="0">
                <a:solidFill>
                  <a:srgbClr val="00B0F0"/>
                </a:solidFill>
              </a:rPr>
              <a:t>established pathways </a:t>
            </a:r>
            <a:r>
              <a:rPr lang="en-US" sz="2800" dirty="0"/>
              <a:t>at the study site and in the community</a:t>
            </a:r>
          </a:p>
        </p:txBody>
      </p:sp>
      <p:sp>
        <p:nvSpPr>
          <p:cNvPr id="6" name="Title 5">
            <a:extLst>
              <a:ext uri="{FF2B5EF4-FFF2-40B4-BE49-F238E27FC236}">
                <a16:creationId xmlns:a16="http://schemas.microsoft.com/office/drawing/2014/main" id="{35C3DDFA-13CF-D24B-AC37-7C517E07A323}"/>
              </a:ext>
            </a:extLst>
          </p:cNvPr>
          <p:cNvSpPr>
            <a:spLocks noGrp="1"/>
          </p:cNvSpPr>
          <p:nvPr>
            <p:ph type="title"/>
          </p:nvPr>
        </p:nvSpPr>
        <p:spPr>
          <a:xfrm>
            <a:off x="812556" y="363537"/>
            <a:ext cx="5517906" cy="903789"/>
          </a:xfrm>
        </p:spPr>
        <p:txBody>
          <a:bodyPr anchor="t" anchorCtr="0">
            <a:normAutofit/>
          </a:bodyPr>
          <a:lstStyle/>
          <a:p>
            <a:r>
              <a:rPr lang="en-US" b="1" dirty="0">
                <a:solidFill>
                  <a:srgbClr val="00B0F0"/>
                </a:solidFill>
              </a:rPr>
              <a:t>Navigation to PEP</a:t>
            </a:r>
            <a:endParaRPr lang="en-US" dirty="0">
              <a:solidFill>
                <a:srgbClr val="00B0F0"/>
              </a:solidFill>
            </a:endParaRPr>
          </a:p>
        </p:txBody>
      </p:sp>
      <p:pic>
        <p:nvPicPr>
          <p:cNvPr id="8" name="Picture 7">
            <a:extLst>
              <a:ext uri="{FF2B5EF4-FFF2-40B4-BE49-F238E27FC236}">
                <a16:creationId xmlns:a16="http://schemas.microsoft.com/office/drawing/2014/main" id="{65C757A4-D825-7C4B-8186-A06FCA5E5A2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6773545" y="-100013"/>
            <a:ext cx="4626780" cy="6958013"/>
          </a:xfrm>
          <a:prstGeom prst="rect">
            <a:avLst/>
          </a:prstGeom>
        </p:spPr>
      </p:pic>
    </p:spTree>
    <p:extLst>
      <p:ext uri="{BB962C8B-B14F-4D97-AF65-F5344CB8AC3E}">
        <p14:creationId xmlns:p14="http://schemas.microsoft.com/office/powerpoint/2010/main" val="61356843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46D8D5-BB59-6C4F-9448-28636D4384B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537"/>
          <a:stretch/>
        </p:blipFill>
        <p:spPr>
          <a:xfrm>
            <a:off x="-235131" y="-138545"/>
            <a:ext cx="11704319" cy="6996545"/>
          </a:xfrm>
          <a:prstGeom prst="rect">
            <a:avLst/>
          </a:prstGeom>
        </p:spPr>
      </p:pic>
      <p:sp>
        <p:nvSpPr>
          <p:cNvPr id="3" name="Title 2">
            <a:extLst>
              <a:ext uri="{FF2B5EF4-FFF2-40B4-BE49-F238E27FC236}">
                <a16:creationId xmlns:a16="http://schemas.microsoft.com/office/drawing/2014/main" id="{44EE8B2B-4EC1-F74C-B671-EA0D808DD23B}"/>
              </a:ext>
            </a:extLst>
          </p:cNvPr>
          <p:cNvSpPr>
            <a:spLocks noGrp="1"/>
          </p:cNvSpPr>
          <p:nvPr>
            <p:ph type="title"/>
          </p:nvPr>
        </p:nvSpPr>
        <p:spPr>
          <a:xfrm>
            <a:off x="419100" y="128375"/>
            <a:ext cx="10702990" cy="829832"/>
          </a:xfrm>
          <a:effectLst/>
        </p:spPr>
        <p:txBody>
          <a:bodyPr anchor="t" anchorCtr="0">
            <a:noAutofit/>
          </a:bodyPr>
          <a:lstStyle/>
          <a:p>
            <a:pPr algn="ctr"/>
            <a:r>
              <a:rPr lang="en-US" sz="5400" b="1" spc="300" dirty="0">
                <a:solidFill>
                  <a:srgbClr val="FCB953"/>
                </a:solidFill>
              </a:rPr>
              <a:t>Our</a:t>
            </a:r>
            <a:r>
              <a:rPr lang="en-US" sz="5400" b="1" spc="300" dirty="0"/>
              <a:t> </a:t>
            </a:r>
            <a:r>
              <a:rPr lang="en-US" sz="5400" b="1" spc="300" dirty="0">
                <a:solidFill>
                  <a:srgbClr val="00B0F0"/>
                </a:solidFill>
              </a:rPr>
              <a:t>Ultimate</a:t>
            </a:r>
            <a:r>
              <a:rPr lang="en-US" sz="5400" b="1" spc="300" dirty="0">
                <a:solidFill>
                  <a:schemeClr val="accent1">
                    <a:lumMod val="60000"/>
                    <a:lumOff val="40000"/>
                  </a:schemeClr>
                </a:solidFill>
              </a:rPr>
              <a:t> </a:t>
            </a:r>
            <a:r>
              <a:rPr lang="en-US" sz="5400" b="1" spc="300" dirty="0">
                <a:solidFill>
                  <a:srgbClr val="FCB953"/>
                </a:solidFill>
              </a:rPr>
              <a:t>Goal</a:t>
            </a:r>
          </a:p>
        </p:txBody>
      </p:sp>
      <p:sp>
        <p:nvSpPr>
          <p:cNvPr id="4" name="Content Placeholder 3">
            <a:extLst>
              <a:ext uri="{FF2B5EF4-FFF2-40B4-BE49-F238E27FC236}">
                <a16:creationId xmlns:a16="http://schemas.microsoft.com/office/drawing/2014/main" id="{C9117D57-9806-7749-B589-4B1AB3DF1D75}"/>
              </a:ext>
            </a:extLst>
          </p:cNvPr>
          <p:cNvSpPr>
            <a:spLocks noGrp="1"/>
          </p:cNvSpPr>
          <p:nvPr>
            <p:ph idx="1"/>
          </p:nvPr>
        </p:nvSpPr>
        <p:spPr>
          <a:xfrm>
            <a:off x="419099" y="1116906"/>
            <a:ext cx="11050089" cy="5276094"/>
          </a:xfrm>
          <a:effectLst/>
        </p:spPr>
        <p:txBody>
          <a:bodyPr>
            <a:normAutofit fontScale="62500" lnSpcReduction="20000"/>
          </a:bodyPr>
          <a:lstStyle/>
          <a:p>
            <a:pPr>
              <a:lnSpc>
                <a:spcPct val="100000"/>
              </a:lnSpc>
              <a:buClr>
                <a:srgbClr val="00B0F0"/>
              </a:buClr>
              <a:buSzPct val="110000"/>
            </a:pPr>
            <a:r>
              <a:rPr lang="en-US" sz="4000" spc="300" dirty="0">
                <a:effectLst>
                  <a:outerShdw blurRad="50800" dist="38100" dir="2700000" algn="tl" rotWithShape="0">
                    <a:prstClr val="black">
                      <a:alpha val="40000"/>
                    </a:prstClr>
                  </a:outerShdw>
                </a:effectLst>
              </a:rPr>
              <a:t>In some settings, it may be feasible for studies to </a:t>
            </a:r>
            <a:r>
              <a:rPr lang="en-US" sz="4000" b="1" spc="300" dirty="0">
                <a:solidFill>
                  <a:srgbClr val="00B0F0"/>
                </a:solidFill>
                <a:effectLst>
                  <a:outerShdw blurRad="50800" dist="38100" dir="2700000" algn="tl" rotWithShape="0">
                    <a:prstClr val="black">
                      <a:alpha val="40000"/>
                    </a:prstClr>
                  </a:outerShdw>
                </a:effectLst>
              </a:rPr>
              <a:t>include access to </a:t>
            </a:r>
            <a:r>
              <a:rPr lang="en-US" sz="4000" b="1" spc="300" dirty="0" err="1">
                <a:solidFill>
                  <a:srgbClr val="00B0F0"/>
                </a:solidFill>
                <a:effectLst>
                  <a:outerShdw blurRad="50800" dist="38100" dir="2700000" algn="tl" rotWithShape="0">
                    <a:prstClr val="black">
                      <a:alpha val="40000"/>
                    </a:prstClr>
                  </a:outerShdw>
                </a:effectLst>
              </a:rPr>
              <a:t>PrEP</a:t>
            </a:r>
            <a:r>
              <a:rPr lang="en-US" sz="4000" b="1" spc="300" dirty="0">
                <a:solidFill>
                  <a:srgbClr val="00B0F0"/>
                </a:solidFill>
                <a:effectLst>
                  <a:outerShdw blurRad="50800" dist="38100" dir="2700000" algn="tl" rotWithShape="0">
                    <a:prstClr val="black">
                      <a:alpha val="40000"/>
                    </a:prstClr>
                  </a:outerShdw>
                </a:effectLst>
              </a:rPr>
              <a:t> and PEP</a:t>
            </a:r>
          </a:p>
          <a:p>
            <a:pPr>
              <a:buClr>
                <a:srgbClr val="00B0F0"/>
              </a:buClr>
              <a:buSzPct val="110000"/>
            </a:pPr>
            <a:endParaRPr lang="en-US" sz="4000" b="1" dirty="0">
              <a:effectLst>
                <a:outerShdw blurRad="50800" dist="38100" dir="2700000" algn="tl" rotWithShape="0">
                  <a:prstClr val="black">
                    <a:alpha val="40000"/>
                  </a:prstClr>
                </a:outerShdw>
              </a:effectLst>
            </a:endParaRPr>
          </a:p>
          <a:p>
            <a:pPr>
              <a:lnSpc>
                <a:spcPct val="100000"/>
              </a:lnSpc>
              <a:buClr>
                <a:srgbClr val="00B0F0"/>
              </a:buClr>
              <a:buSzPct val="110000"/>
            </a:pPr>
            <a:r>
              <a:rPr lang="en-US" sz="4000" spc="300" dirty="0">
                <a:effectLst>
                  <a:outerShdw blurRad="50800" dist="38100" dir="2700000" algn="tl" rotWithShape="0">
                    <a:prstClr val="black">
                      <a:alpha val="40000"/>
                    </a:prstClr>
                  </a:outerShdw>
                </a:effectLst>
              </a:rPr>
              <a:t>Universal </a:t>
            </a:r>
            <a:r>
              <a:rPr lang="en-US" sz="4000" b="1" spc="300" dirty="0">
                <a:solidFill>
                  <a:srgbClr val="00B0F0"/>
                </a:solidFill>
                <a:effectLst>
                  <a:outerShdw blurRad="50800" dist="38100" dir="2700000" algn="tl" rotWithShape="0">
                    <a:prstClr val="black">
                      <a:alpha val="40000"/>
                    </a:prstClr>
                  </a:outerShdw>
                </a:effectLst>
              </a:rPr>
              <a:t>HIV testing, </a:t>
            </a:r>
            <a:r>
              <a:rPr lang="en-US" sz="4000" b="1" spc="300" dirty="0" err="1">
                <a:solidFill>
                  <a:srgbClr val="00B0F0"/>
                </a:solidFill>
                <a:effectLst>
                  <a:outerShdw blurRad="50800" dist="38100" dir="2700000" algn="tl" rotWithShape="0">
                    <a:prstClr val="black">
                      <a:alpha val="40000"/>
                    </a:prstClr>
                  </a:outerShdw>
                </a:effectLst>
              </a:rPr>
              <a:t>PrEP</a:t>
            </a:r>
            <a:r>
              <a:rPr lang="en-US" sz="4000" b="1" spc="300" dirty="0">
                <a:solidFill>
                  <a:srgbClr val="00B0F0"/>
                </a:solidFill>
                <a:effectLst>
                  <a:outerShdw blurRad="50800" dist="38100" dir="2700000" algn="tl" rotWithShape="0">
                    <a:prstClr val="black">
                      <a:alpha val="40000"/>
                    </a:prstClr>
                  </a:outerShdw>
                </a:effectLst>
              </a:rPr>
              <a:t> and PEP education </a:t>
            </a:r>
          </a:p>
          <a:p>
            <a:pPr>
              <a:lnSpc>
                <a:spcPct val="100000"/>
              </a:lnSpc>
              <a:buClr>
                <a:srgbClr val="00B0F0"/>
              </a:buClr>
              <a:buSzPct val="110000"/>
            </a:pPr>
            <a:endParaRPr lang="en-US" sz="4000" b="1" dirty="0">
              <a:effectLst>
                <a:outerShdw blurRad="50800" dist="38100" dir="2700000" algn="tl" rotWithShape="0">
                  <a:prstClr val="black">
                    <a:alpha val="40000"/>
                  </a:prstClr>
                </a:outerShdw>
              </a:effectLst>
            </a:endParaRPr>
          </a:p>
          <a:p>
            <a:pPr>
              <a:lnSpc>
                <a:spcPct val="100000"/>
              </a:lnSpc>
              <a:buClr>
                <a:srgbClr val="00B0F0"/>
              </a:buClr>
              <a:buSzPct val="110000"/>
            </a:pPr>
            <a:r>
              <a:rPr lang="en-US" sz="4000" b="1" spc="300" dirty="0">
                <a:solidFill>
                  <a:srgbClr val="00B0F0"/>
                </a:solidFill>
                <a:effectLst>
                  <a:outerShdw blurRad="50800" dist="38100" dir="2700000" algn="tl" rotWithShape="0">
                    <a:prstClr val="black">
                      <a:alpha val="40000"/>
                    </a:prstClr>
                  </a:outerShdw>
                </a:effectLst>
              </a:rPr>
              <a:t>More behavioral research </a:t>
            </a:r>
            <a:r>
              <a:rPr lang="en-US" sz="4000" spc="300" dirty="0">
                <a:effectLst>
                  <a:outerShdw blurRad="50800" dist="38100" dir="2700000" algn="tl" rotWithShape="0">
                    <a:prstClr val="black">
                      <a:alpha val="40000"/>
                    </a:prstClr>
                  </a:outerShdw>
                </a:effectLst>
              </a:rPr>
              <a:t>to understand values, motives,   and prevention practices</a:t>
            </a:r>
          </a:p>
          <a:p>
            <a:pPr>
              <a:lnSpc>
                <a:spcPct val="100000"/>
              </a:lnSpc>
              <a:buClr>
                <a:srgbClr val="00B0F0"/>
              </a:buClr>
              <a:buSzPct val="110000"/>
            </a:pPr>
            <a:endParaRPr lang="en-US" sz="4000" b="1" dirty="0">
              <a:effectLst>
                <a:outerShdw blurRad="50800" dist="38100" dir="2700000" algn="tl" rotWithShape="0">
                  <a:prstClr val="black">
                    <a:alpha val="40000"/>
                  </a:prstClr>
                </a:outerShdw>
              </a:effectLst>
            </a:endParaRPr>
          </a:p>
          <a:p>
            <a:pPr>
              <a:lnSpc>
                <a:spcPct val="100000"/>
              </a:lnSpc>
              <a:buClr>
                <a:srgbClr val="00B0F0"/>
              </a:buClr>
              <a:buSzPct val="110000"/>
            </a:pPr>
            <a:r>
              <a:rPr lang="en-US" sz="4000" spc="300" dirty="0">
                <a:effectLst>
                  <a:outerShdw blurRad="50800" dist="38100" dir="2700000" algn="tl" rotWithShape="0">
                    <a:prstClr val="black">
                      <a:alpha val="40000"/>
                    </a:prstClr>
                  </a:outerShdw>
                </a:effectLst>
              </a:rPr>
              <a:t>Increased focus on </a:t>
            </a:r>
            <a:r>
              <a:rPr lang="en-US" sz="4000" b="1" spc="300" dirty="0">
                <a:solidFill>
                  <a:srgbClr val="00B0F0"/>
                </a:solidFill>
                <a:effectLst>
                  <a:outerShdw blurRad="50800" dist="38100" dir="2700000" algn="tl" rotWithShape="0">
                    <a:prstClr val="black">
                      <a:alpha val="40000"/>
                    </a:prstClr>
                  </a:outerShdw>
                </a:effectLst>
              </a:rPr>
              <a:t>women, communities of color &amp; trans communities</a:t>
            </a:r>
          </a:p>
          <a:p>
            <a:pPr>
              <a:lnSpc>
                <a:spcPct val="100000"/>
              </a:lnSpc>
              <a:buClr>
                <a:srgbClr val="00B0F0"/>
              </a:buClr>
              <a:buSzPct val="110000"/>
            </a:pPr>
            <a:endParaRPr lang="en-US" sz="4000" b="1" dirty="0">
              <a:effectLst>
                <a:outerShdw blurRad="50800" dist="38100" dir="2700000" algn="tl" rotWithShape="0">
                  <a:prstClr val="black">
                    <a:alpha val="40000"/>
                  </a:prstClr>
                </a:outerShdw>
              </a:effectLst>
            </a:endParaRPr>
          </a:p>
          <a:p>
            <a:pPr>
              <a:lnSpc>
                <a:spcPct val="100000"/>
              </a:lnSpc>
              <a:buClr>
                <a:srgbClr val="00B0F0"/>
              </a:buClr>
              <a:buSzPct val="110000"/>
            </a:pPr>
            <a:r>
              <a:rPr lang="en-US" sz="4000" spc="300" dirty="0">
                <a:effectLst>
                  <a:outerShdw blurRad="50800" dist="38100" dir="2700000" algn="tl" rotWithShape="0">
                    <a:prstClr val="black">
                      <a:alpha val="40000"/>
                    </a:prstClr>
                  </a:outerShdw>
                </a:effectLst>
              </a:rPr>
              <a:t>More research to </a:t>
            </a:r>
            <a:r>
              <a:rPr lang="en-US" sz="4000" spc="300" dirty="0">
                <a:solidFill>
                  <a:schemeClr val="tx2"/>
                </a:solidFill>
                <a:effectLst>
                  <a:outerShdw blurRad="50800" dist="38100" dir="2700000" algn="tl" rotWithShape="0">
                    <a:prstClr val="black">
                      <a:alpha val="40000"/>
                    </a:prstClr>
                  </a:outerShdw>
                </a:effectLst>
              </a:rPr>
              <a:t>identify </a:t>
            </a:r>
            <a:r>
              <a:rPr lang="en-US" sz="4000" b="1" spc="300" dirty="0">
                <a:solidFill>
                  <a:srgbClr val="00B0F0"/>
                </a:solidFill>
                <a:effectLst>
                  <a:outerShdw blurRad="50800" dist="38100" dir="2700000" algn="tl" rotWithShape="0">
                    <a:prstClr val="black">
                      <a:alpha val="40000"/>
                    </a:prstClr>
                  </a:outerShdw>
                </a:effectLst>
              </a:rPr>
              <a:t>partners’ experiences/preferences</a:t>
            </a:r>
          </a:p>
          <a:p>
            <a:endParaRPr lang="en-US" dirty="0"/>
          </a:p>
        </p:txBody>
      </p:sp>
    </p:spTree>
    <p:extLst>
      <p:ext uri="{BB962C8B-B14F-4D97-AF65-F5344CB8AC3E}">
        <p14:creationId xmlns:p14="http://schemas.microsoft.com/office/powerpoint/2010/main" val="249218544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top, red, drawing&#10;&#10;Description automatically generated">
            <a:extLst>
              <a:ext uri="{FF2B5EF4-FFF2-40B4-BE49-F238E27FC236}">
                <a16:creationId xmlns:a16="http://schemas.microsoft.com/office/drawing/2014/main" id="{955DABDE-8419-3047-8DAB-139F994DF823}"/>
              </a:ext>
            </a:extLst>
          </p:cNvPr>
          <p:cNvPicPr>
            <a:picLocks noChangeAspect="1"/>
          </p:cNvPicPr>
          <p:nvPr/>
        </p:nvPicPr>
        <p:blipFill rotWithShape="1">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l="-6723" b="-197"/>
          <a:stretch/>
        </p:blipFill>
        <p:spPr>
          <a:xfrm>
            <a:off x="6329926" y="-86290"/>
            <a:ext cx="5132199" cy="6944290"/>
          </a:xfrm>
          <a:prstGeom prst="rect">
            <a:avLst/>
          </a:prstGeom>
        </p:spPr>
      </p:pic>
      <p:sp>
        <p:nvSpPr>
          <p:cNvPr id="5" name="Title 4">
            <a:extLst>
              <a:ext uri="{FF2B5EF4-FFF2-40B4-BE49-F238E27FC236}">
                <a16:creationId xmlns:a16="http://schemas.microsoft.com/office/drawing/2014/main" id="{8D0F2813-FE20-B14B-A998-36DD0D3003D0}"/>
              </a:ext>
            </a:extLst>
          </p:cNvPr>
          <p:cNvSpPr>
            <a:spLocks noGrp="1"/>
          </p:cNvSpPr>
          <p:nvPr>
            <p:ph type="title"/>
          </p:nvPr>
        </p:nvSpPr>
        <p:spPr/>
        <p:txBody>
          <a:bodyPr anchor="ctr" anchorCtr="0">
            <a:normAutofit/>
          </a:bodyPr>
          <a:lstStyle/>
          <a:p>
            <a:r>
              <a:rPr lang="en-US" sz="5400" b="1" spc="300" dirty="0"/>
              <a:t>Our Recommendations</a:t>
            </a:r>
          </a:p>
        </p:txBody>
      </p:sp>
      <p:sp>
        <p:nvSpPr>
          <p:cNvPr id="7" name="Content Placeholder 2">
            <a:extLst>
              <a:ext uri="{FF2B5EF4-FFF2-40B4-BE49-F238E27FC236}">
                <a16:creationId xmlns:a16="http://schemas.microsoft.com/office/drawing/2014/main" id="{0657082E-33B0-7D41-9EC8-B19B0ED5237E}"/>
              </a:ext>
            </a:extLst>
          </p:cNvPr>
          <p:cNvSpPr txBox="1">
            <a:spLocks/>
          </p:cNvSpPr>
          <p:nvPr/>
        </p:nvSpPr>
        <p:spPr>
          <a:xfrm>
            <a:off x="999473" y="1689100"/>
            <a:ext cx="7896553" cy="485053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chemeClr val="tx1"/>
              </a:buClr>
              <a:buFont typeface="Arial" panose="020B0604020202020204" pitchFamily="34" charset="0"/>
              <a:buNone/>
            </a:pPr>
            <a:r>
              <a:rPr lang="en-US" dirty="0"/>
              <a:t>“</a:t>
            </a:r>
            <a:r>
              <a:rPr lang="en-US" b="1" dirty="0">
                <a:solidFill>
                  <a:schemeClr val="accent5"/>
                </a:solidFill>
              </a:rPr>
              <a:t>Standard of risk reduction</a:t>
            </a:r>
            <a:r>
              <a:rPr lang="en-US" dirty="0"/>
              <a:t>” packet</a:t>
            </a:r>
          </a:p>
          <a:p>
            <a:pPr lvl="1" indent="-342900">
              <a:buClr>
                <a:srgbClr val="00B0F0"/>
              </a:buClr>
              <a:buSzPct val="110000"/>
              <a:buFont typeface="+mj-lt"/>
              <a:buAutoNum type="arabicPeriod"/>
            </a:pPr>
            <a:r>
              <a:rPr lang="en-US" sz="2400" dirty="0"/>
              <a:t>Integrate risk reduction/mitigation into study protocol</a:t>
            </a:r>
          </a:p>
          <a:p>
            <a:pPr marL="685800" lvl="2" indent="0">
              <a:buClr>
                <a:srgbClr val="00B0F0"/>
              </a:buClr>
              <a:buSzPct val="110000"/>
              <a:buFont typeface="Arial" panose="020B0604020202020204" pitchFamily="34" charset="0"/>
              <a:buNone/>
            </a:pPr>
            <a:r>
              <a:rPr lang="en-US" dirty="0"/>
              <a:t>Risk reduction/mitigation concerns and practices should be integrated into the design of cure research studies</a:t>
            </a:r>
          </a:p>
          <a:p>
            <a:pPr lvl="1" indent="-342900">
              <a:buClr>
                <a:srgbClr val="00B0F0"/>
              </a:buClr>
              <a:buSzPct val="110000"/>
              <a:buFont typeface="+mj-lt"/>
              <a:buAutoNum type="arabicPeriod"/>
            </a:pPr>
            <a:r>
              <a:rPr lang="en-US" sz="2400" dirty="0"/>
              <a:t>Promote and support testing and disclosure in couples where only one person is HIV+ (</a:t>
            </a:r>
            <a:r>
              <a:rPr lang="en-US" sz="2400" dirty="0" err="1"/>
              <a:t>serodiscordant</a:t>
            </a:r>
            <a:r>
              <a:rPr lang="en-US" sz="2400" dirty="0"/>
              <a:t> couples) or when someone’s HIV status is unknown</a:t>
            </a:r>
          </a:p>
          <a:p>
            <a:pPr lvl="1" indent="-342900">
              <a:buClr>
                <a:srgbClr val="00B0F0"/>
              </a:buClr>
              <a:buSzPct val="110000"/>
              <a:buFont typeface="+mj-lt"/>
              <a:buAutoNum type="arabicPeriod"/>
            </a:pPr>
            <a:r>
              <a:rPr lang="en-US" sz="2400" dirty="0"/>
              <a:t>Focus on providing and accessing </a:t>
            </a:r>
            <a:r>
              <a:rPr lang="en-US" sz="2400" dirty="0" err="1"/>
              <a:t>PrEP</a:t>
            </a:r>
            <a:r>
              <a:rPr lang="en-US" sz="2400" dirty="0"/>
              <a:t> and PEP</a:t>
            </a:r>
          </a:p>
          <a:p>
            <a:pPr lvl="1" indent="-342900">
              <a:buClr>
                <a:srgbClr val="00B0F0"/>
              </a:buClr>
              <a:buSzPct val="110000"/>
              <a:buFont typeface="+mj-lt"/>
              <a:buAutoNum type="arabicPeriod"/>
            </a:pPr>
            <a:r>
              <a:rPr lang="en-US" sz="2400" dirty="0"/>
              <a:t>Foster collaborations between study team, participant, and partner(s)</a:t>
            </a:r>
          </a:p>
          <a:p>
            <a:pPr lvl="1" indent="-342900">
              <a:buClr>
                <a:srgbClr val="00B0F0"/>
              </a:buClr>
              <a:buSzPct val="110000"/>
              <a:buFont typeface="+mj-lt"/>
              <a:buAutoNum type="arabicPeriod"/>
            </a:pPr>
            <a:r>
              <a:rPr lang="en-US" sz="2400" dirty="0"/>
              <a:t>Provide Navigation to </a:t>
            </a:r>
            <a:r>
              <a:rPr lang="en-US" sz="2400" dirty="0" err="1"/>
              <a:t>PrEP</a:t>
            </a:r>
            <a:r>
              <a:rPr lang="en-US" sz="2400" dirty="0"/>
              <a:t> and PEP</a:t>
            </a:r>
          </a:p>
          <a:p>
            <a:pPr lvl="1" indent="-342900">
              <a:buClr>
                <a:srgbClr val="00B0F0"/>
              </a:buClr>
              <a:buSzPct val="110000"/>
              <a:buFont typeface="+mj-lt"/>
              <a:buAutoNum type="arabicPeriod"/>
            </a:pPr>
            <a:r>
              <a:rPr lang="en-US" sz="2400" dirty="0"/>
              <a:t>Promote open and honest communication between participants, researchers, and study team </a:t>
            </a:r>
          </a:p>
        </p:txBody>
      </p:sp>
      <p:sp>
        <p:nvSpPr>
          <p:cNvPr id="9" name="TextBox 8">
            <a:extLst>
              <a:ext uri="{FF2B5EF4-FFF2-40B4-BE49-F238E27FC236}">
                <a16:creationId xmlns:a16="http://schemas.microsoft.com/office/drawing/2014/main" id="{CFCC363D-6F96-EC4E-8EDF-6E3EBA90F239}"/>
              </a:ext>
            </a:extLst>
          </p:cNvPr>
          <p:cNvSpPr txBox="1"/>
          <p:nvPr/>
        </p:nvSpPr>
        <p:spPr>
          <a:xfrm>
            <a:off x="8286524" y="6539634"/>
            <a:ext cx="2835566" cy="196208"/>
          </a:xfrm>
          <a:prstGeom prst="rect">
            <a:avLst/>
          </a:prstGeom>
          <a:noFill/>
        </p:spPr>
        <p:txBody>
          <a:bodyPr wrap="square" rtlCol="0">
            <a:spAutoFit/>
          </a:bodyPr>
          <a:lstStyle/>
          <a:p>
            <a:r>
              <a:rPr lang="en-US" sz="675" b="1" dirty="0">
                <a:solidFill>
                  <a:schemeClr val="bg1">
                    <a:lumMod val="65000"/>
                  </a:schemeClr>
                </a:solidFill>
                <a:latin typeface="Gill Sans MT" panose="020B0502020104020203" pitchFamily="34" charset="77"/>
                <a:hlinkClick r:id="rId3" tooltip="http://404phylenotfound.blogspot.com/2008_03_01_archive.html">
                  <a:extLst>
                    <a:ext uri="{A12FA001-AC4F-418D-AE19-62706E023703}">
                      <ahyp:hlinkClr xmlns:ahyp="http://schemas.microsoft.com/office/drawing/2018/hyperlinkcolor" val="tx"/>
                    </a:ext>
                  </a:extLst>
                </a:hlinkClick>
              </a:rPr>
              <a:t>This Photo</a:t>
            </a:r>
            <a:r>
              <a:rPr lang="en-US" sz="675" b="1" dirty="0">
                <a:solidFill>
                  <a:schemeClr val="bg1">
                    <a:lumMod val="65000"/>
                  </a:schemeClr>
                </a:solidFill>
                <a:latin typeface="Gill Sans MT" panose="020B0502020104020203" pitchFamily="34" charset="77"/>
              </a:rPr>
              <a:t> by Unknown Author is licensed under </a:t>
            </a:r>
            <a:r>
              <a:rPr lang="en-US" sz="675" b="1" dirty="0">
                <a:solidFill>
                  <a:schemeClr val="bg1">
                    <a:lumMod val="65000"/>
                  </a:schemeClr>
                </a:solidFill>
                <a:latin typeface="Gill Sans MT" panose="020B0502020104020203" pitchFamily="34" charset="77"/>
                <a:hlinkClick r:id="rId3" tooltip="https://creativecommons.org/licenses/by-sa/3.0/">
                  <a:extLst>
                    <a:ext uri="{A12FA001-AC4F-418D-AE19-62706E023703}">
                      <ahyp:hlinkClr xmlns:ahyp="http://schemas.microsoft.com/office/drawing/2018/hyperlinkcolor" val="tx"/>
                    </a:ext>
                  </a:extLst>
                </a:hlinkClick>
              </a:rPr>
              <a:t>CC BY-SA</a:t>
            </a:r>
            <a:endParaRPr lang="en-US" sz="675" b="1" dirty="0">
              <a:solidFill>
                <a:schemeClr val="bg1">
                  <a:lumMod val="65000"/>
                </a:schemeClr>
              </a:solidFill>
              <a:latin typeface="Gill Sans MT" panose="020B0502020104020203" pitchFamily="34" charset="77"/>
            </a:endParaRPr>
          </a:p>
        </p:txBody>
      </p:sp>
    </p:spTree>
    <p:extLst>
      <p:ext uri="{BB962C8B-B14F-4D97-AF65-F5344CB8AC3E}">
        <p14:creationId xmlns:p14="http://schemas.microsoft.com/office/powerpoint/2010/main" val="370069732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7EDFFAB-CC26-8B4B-99E9-5755C9BF483B}"/>
              </a:ext>
            </a:extLst>
          </p:cNvPr>
          <p:cNvSpPr txBox="1">
            <a:spLocks/>
          </p:cNvSpPr>
          <p:nvPr/>
        </p:nvSpPr>
        <p:spPr>
          <a:xfrm>
            <a:off x="419101" y="1583967"/>
            <a:ext cx="7566400" cy="5263668"/>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accent5"/>
              </a:buClr>
              <a:buSzPct val="120000"/>
            </a:pPr>
            <a:r>
              <a:rPr lang="en-US" sz="4500" b="1" dirty="0">
                <a:solidFill>
                  <a:schemeClr val="accent5"/>
                </a:solidFill>
              </a:rPr>
              <a:t>Recommendations</a:t>
            </a:r>
            <a:r>
              <a:rPr lang="en-US" sz="4500" dirty="0">
                <a:solidFill>
                  <a:srgbClr val="C00000"/>
                </a:solidFill>
              </a:rPr>
              <a:t> </a:t>
            </a:r>
            <a:r>
              <a:rPr lang="en-US" sz="4500" dirty="0"/>
              <a:t>are</a:t>
            </a:r>
            <a:r>
              <a:rPr lang="en-US" sz="4500" dirty="0">
                <a:solidFill>
                  <a:srgbClr val="C00000"/>
                </a:solidFill>
              </a:rPr>
              <a:t> </a:t>
            </a:r>
            <a:r>
              <a:rPr lang="en-US" sz="4500" dirty="0"/>
              <a:t>based on </a:t>
            </a:r>
            <a:r>
              <a:rPr lang="en-US" sz="4500" b="1" dirty="0">
                <a:solidFill>
                  <a:schemeClr val="accent5"/>
                </a:solidFill>
              </a:rPr>
              <a:t>widespread understanding </a:t>
            </a:r>
            <a:r>
              <a:rPr lang="en-US" sz="4500" dirty="0"/>
              <a:t>of HIV transmission risk, universal testing, access to treatment, and </a:t>
            </a:r>
            <a:r>
              <a:rPr lang="en-US" sz="4500" dirty="0" err="1"/>
              <a:t>PrEP</a:t>
            </a:r>
            <a:r>
              <a:rPr lang="en-US" sz="4500" dirty="0"/>
              <a:t> and PEP for prevention </a:t>
            </a:r>
          </a:p>
          <a:p>
            <a:pPr>
              <a:lnSpc>
                <a:spcPct val="100000"/>
              </a:lnSpc>
              <a:buClr>
                <a:schemeClr val="accent5"/>
              </a:buClr>
              <a:buSzPct val="120000"/>
            </a:pPr>
            <a:r>
              <a:rPr lang="en-US" sz="4500" dirty="0"/>
              <a:t>Strong </a:t>
            </a:r>
            <a:r>
              <a:rPr lang="en-US" sz="4500" b="1" dirty="0">
                <a:solidFill>
                  <a:schemeClr val="accent5"/>
                </a:solidFill>
              </a:rPr>
              <a:t>stakeholder support </a:t>
            </a:r>
            <a:r>
              <a:rPr lang="en-US" sz="4500" dirty="0"/>
              <a:t>available and political will to address issues on local level</a:t>
            </a:r>
          </a:p>
          <a:p>
            <a:pPr>
              <a:lnSpc>
                <a:spcPct val="100000"/>
              </a:lnSpc>
              <a:buClr>
                <a:schemeClr val="accent5"/>
              </a:buClr>
              <a:buSzPct val="120000"/>
            </a:pPr>
            <a:r>
              <a:rPr lang="en-US" sz="4500" b="1" dirty="0">
                <a:solidFill>
                  <a:schemeClr val="accent5"/>
                </a:solidFill>
              </a:rPr>
              <a:t>Community engagement</a:t>
            </a:r>
            <a:r>
              <a:rPr lang="en-US" sz="4500" dirty="0"/>
              <a:t>, including </a:t>
            </a:r>
            <a:r>
              <a:rPr lang="en-US" sz="4500" b="1" dirty="0">
                <a:solidFill>
                  <a:schemeClr val="accent5"/>
                </a:solidFill>
              </a:rPr>
              <a:t>Community Advisory Boards (CABs) </a:t>
            </a:r>
            <a:r>
              <a:rPr lang="en-US" sz="4500" dirty="0"/>
              <a:t>are essential</a:t>
            </a:r>
          </a:p>
          <a:p>
            <a:pPr>
              <a:lnSpc>
                <a:spcPct val="100000"/>
              </a:lnSpc>
              <a:buClr>
                <a:schemeClr val="accent5"/>
              </a:buClr>
              <a:buSzPct val="120000"/>
            </a:pPr>
            <a:r>
              <a:rPr lang="en-US" sz="4500" dirty="0"/>
              <a:t>Researchers </a:t>
            </a:r>
            <a:r>
              <a:rPr lang="en-US" sz="4500" b="1" dirty="0">
                <a:solidFill>
                  <a:schemeClr val="accent5"/>
                </a:solidFill>
              </a:rPr>
              <a:t>collaboration with local communities </a:t>
            </a:r>
            <a:r>
              <a:rPr lang="en-US" sz="4500" dirty="0"/>
              <a:t>to </a:t>
            </a:r>
            <a:r>
              <a:rPr lang="en-US" sz="4500" b="1" dirty="0">
                <a:solidFill>
                  <a:schemeClr val="accent5"/>
                </a:solidFill>
              </a:rPr>
              <a:t>create plans </a:t>
            </a:r>
            <a:r>
              <a:rPr lang="en-US" sz="4500" dirty="0"/>
              <a:t>that are </a:t>
            </a:r>
            <a:r>
              <a:rPr lang="en-US" sz="4500" b="1" dirty="0">
                <a:solidFill>
                  <a:schemeClr val="accent5"/>
                </a:solidFill>
              </a:rPr>
              <a:t>consistent with local needs and cultures, </a:t>
            </a:r>
            <a:r>
              <a:rPr lang="en-US" sz="4500" dirty="0"/>
              <a:t>including gender and sex dynamics, structures are essential to help prevent</a:t>
            </a:r>
            <a:r>
              <a:rPr lang="en-US" sz="4500" dirty="0">
                <a:solidFill>
                  <a:srgbClr val="7030A0"/>
                </a:solidFill>
              </a:rPr>
              <a:t> </a:t>
            </a:r>
            <a:r>
              <a:rPr lang="en-US" sz="4500" dirty="0"/>
              <a:t>racial </a:t>
            </a:r>
            <a:r>
              <a:rPr lang="en-US" sz="4500" dirty="0" err="1"/>
              <a:t>discrimination,social</a:t>
            </a:r>
            <a:r>
              <a:rPr lang="en-US" sz="4500" dirty="0"/>
              <a:t> stigma and intimate partner violence.</a:t>
            </a:r>
          </a:p>
          <a:p>
            <a:pPr>
              <a:lnSpc>
                <a:spcPct val="100000"/>
              </a:lnSpc>
              <a:buClr>
                <a:schemeClr val="tx1"/>
              </a:buClr>
            </a:pPr>
            <a:endParaRPr lang="en-US" b="1" dirty="0"/>
          </a:p>
        </p:txBody>
      </p:sp>
      <p:sp>
        <p:nvSpPr>
          <p:cNvPr id="2" name="Title 1">
            <a:extLst>
              <a:ext uri="{FF2B5EF4-FFF2-40B4-BE49-F238E27FC236}">
                <a16:creationId xmlns:a16="http://schemas.microsoft.com/office/drawing/2014/main" id="{FACC31D3-8726-AB48-9B4B-85E03A06C262}"/>
              </a:ext>
            </a:extLst>
          </p:cNvPr>
          <p:cNvSpPr>
            <a:spLocks noGrp="1"/>
          </p:cNvSpPr>
          <p:nvPr>
            <p:ph type="title"/>
          </p:nvPr>
        </p:nvSpPr>
        <p:spPr>
          <a:xfrm>
            <a:off x="419100" y="44837"/>
            <a:ext cx="10702990" cy="1325563"/>
          </a:xfrm>
        </p:spPr>
        <p:txBody>
          <a:bodyPr anchor="t" anchorCtr="0">
            <a:normAutofit fontScale="90000"/>
          </a:bodyPr>
          <a:lstStyle/>
          <a:p>
            <a:r>
              <a:rPr lang="en-US" sz="5400" b="1" spc="300" dirty="0">
                <a:solidFill>
                  <a:srgbClr val="00B0F0"/>
                </a:solidFill>
              </a:rPr>
              <a:t>Limitations of </a:t>
            </a:r>
            <a:br>
              <a:rPr lang="en-US" sz="5400" b="1" spc="300" dirty="0">
                <a:solidFill>
                  <a:srgbClr val="00B0F0"/>
                </a:solidFill>
              </a:rPr>
            </a:br>
            <a:r>
              <a:rPr lang="en-US" sz="5400" b="1" spc="300" dirty="0">
                <a:solidFill>
                  <a:srgbClr val="00B0F0"/>
                </a:solidFill>
              </a:rPr>
              <a:t>Recommendations</a:t>
            </a:r>
          </a:p>
        </p:txBody>
      </p:sp>
      <p:pic>
        <p:nvPicPr>
          <p:cNvPr id="6" name="Picture 5">
            <a:extLst>
              <a:ext uri="{FF2B5EF4-FFF2-40B4-BE49-F238E27FC236}">
                <a16:creationId xmlns:a16="http://schemas.microsoft.com/office/drawing/2014/main" id="{3FA3ECB9-9A72-D349-80E6-F86BEA819AC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985501" y="-123985"/>
            <a:ext cx="3429001" cy="6981986"/>
          </a:xfrm>
          <a:prstGeom prst="rect">
            <a:avLst/>
          </a:prstGeom>
        </p:spPr>
      </p:pic>
    </p:spTree>
    <p:extLst>
      <p:ext uri="{BB962C8B-B14F-4D97-AF65-F5344CB8AC3E}">
        <p14:creationId xmlns:p14="http://schemas.microsoft.com/office/powerpoint/2010/main" val="98156450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5BC7A6-6118-0A45-AF04-28C25DA30218}"/>
              </a:ext>
            </a:extLst>
          </p:cNvPr>
          <p:cNvSpPr>
            <a:spLocks noGrp="1"/>
          </p:cNvSpPr>
          <p:nvPr>
            <p:ph type="title"/>
          </p:nvPr>
        </p:nvSpPr>
        <p:spPr>
          <a:xfrm>
            <a:off x="-13479780" y="43680"/>
            <a:ext cx="10702990" cy="1325563"/>
          </a:xfrm>
        </p:spPr>
        <p:txBody>
          <a:bodyPr>
            <a:normAutofit/>
          </a:bodyPr>
          <a:lstStyle/>
          <a:p>
            <a:r>
              <a:rPr lang="en-US" sz="5400" b="1" dirty="0">
                <a:solidFill>
                  <a:srgbClr val="00B0F0"/>
                </a:solidFill>
              </a:rPr>
              <a:t>Participant Testimonials</a:t>
            </a:r>
            <a:endParaRPr lang="en-US" sz="5400" dirty="0">
              <a:solidFill>
                <a:srgbClr val="00B0F0"/>
              </a:solidFill>
            </a:endParaRPr>
          </a:p>
        </p:txBody>
      </p:sp>
      <p:grpSp>
        <p:nvGrpSpPr>
          <p:cNvPr id="26" name="Group 25">
            <a:extLst>
              <a:ext uri="{FF2B5EF4-FFF2-40B4-BE49-F238E27FC236}">
                <a16:creationId xmlns:a16="http://schemas.microsoft.com/office/drawing/2014/main" id="{503E09D6-1FD5-3349-A52C-ADB9C477FD29}"/>
              </a:ext>
            </a:extLst>
          </p:cNvPr>
          <p:cNvGrpSpPr/>
          <p:nvPr/>
        </p:nvGrpSpPr>
        <p:grpSpPr>
          <a:xfrm>
            <a:off x="-406401" y="-173057"/>
            <a:ext cx="12598401" cy="7823200"/>
            <a:chOff x="-1" y="1"/>
            <a:chExt cx="12598401" cy="7823200"/>
          </a:xfrm>
        </p:grpSpPr>
        <p:pic>
          <p:nvPicPr>
            <p:cNvPr id="25" name="Picture 24">
              <a:extLst>
                <a:ext uri="{FF2B5EF4-FFF2-40B4-BE49-F238E27FC236}">
                  <a16:creationId xmlns:a16="http://schemas.microsoft.com/office/drawing/2014/main" id="{3F760B9D-0971-C640-BA3C-25F3DF77633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
              <a:ext cx="12598401" cy="7823200"/>
            </a:xfrm>
            <a:prstGeom prst="rect">
              <a:avLst/>
            </a:prstGeom>
          </p:spPr>
        </p:pic>
        <p:pic>
          <p:nvPicPr>
            <p:cNvPr id="23" name="Picture 22">
              <a:extLst>
                <a:ext uri="{FF2B5EF4-FFF2-40B4-BE49-F238E27FC236}">
                  <a16:creationId xmlns:a16="http://schemas.microsoft.com/office/drawing/2014/main" id="{7F4A25A1-AD98-7D4B-ABB2-B6E2ECABFB1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00000" l="0" r="99879"/>
                      </a14:imgEffect>
                    </a14:imgLayer>
                  </a14:imgProps>
                </a:ext>
                <a:ext uri="{28A0092B-C50C-407E-A947-70E740481C1C}">
                  <a14:useLocalDpi xmlns:a14="http://schemas.microsoft.com/office/drawing/2010/main"/>
                </a:ext>
              </a:extLst>
            </a:blip>
            <a:srcRect/>
            <a:stretch/>
          </p:blipFill>
          <p:spPr>
            <a:xfrm>
              <a:off x="-1" y="1"/>
              <a:ext cx="7868073" cy="7779521"/>
            </a:xfrm>
            <a:prstGeom prst="rect">
              <a:avLst/>
            </a:prstGeom>
          </p:spPr>
        </p:pic>
      </p:grpSp>
      <p:grpSp>
        <p:nvGrpSpPr>
          <p:cNvPr id="28" name="Group 27">
            <a:extLst>
              <a:ext uri="{FF2B5EF4-FFF2-40B4-BE49-F238E27FC236}">
                <a16:creationId xmlns:a16="http://schemas.microsoft.com/office/drawing/2014/main" id="{1D88E649-AEAE-1F40-8950-20DF1BA36D32}"/>
              </a:ext>
            </a:extLst>
          </p:cNvPr>
          <p:cNvGrpSpPr/>
          <p:nvPr/>
        </p:nvGrpSpPr>
        <p:grpSpPr>
          <a:xfrm>
            <a:off x="-2320842" y="-6282268"/>
            <a:ext cx="11729856" cy="3911601"/>
            <a:chOff x="-2320842" y="-6282268"/>
            <a:chExt cx="11729856" cy="3911601"/>
          </a:xfrm>
        </p:grpSpPr>
        <p:sp>
          <p:nvSpPr>
            <p:cNvPr id="27" name="Oval Callout 26">
              <a:extLst>
                <a:ext uri="{FF2B5EF4-FFF2-40B4-BE49-F238E27FC236}">
                  <a16:creationId xmlns:a16="http://schemas.microsoft.com/office/drawing/2014/main" id="{18F17901-83C0-1D4F-BB8C-37DE93EAFEE8}"/>
                </a:ext>
              </a:extLst>
            </p:cNvPr>
            <p:cNvSpPr/>
            <p:nvPr/>
          </p:nvSpPr>
          <p:spPr>
            <a:xfrm>
              <a:off x="-2320842" y="-6282268"/>
              <a:ext cx="11729856" cy="3911601"/>
            </a:xfrm>
            <a:prstGeom prst="wedgeEllipseCallout">
              <a:avLst>
                <a:gd name="adj1" fmla="val -41256"/>
                <a:gd name="adj2" fmla="val 8845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F2DA95E-0CFF-5646-A77E-DE83F5925433}"/>
                </a:ext>
              </a:extLst>
            </p:cNvPr>
            <p:cNvSpPr txBox="1"/>
            <p:nvPr/>
          </p:nvSpPr>
          <p:spPr>
            <a:xfrm>
              <a:off x="-2011017" y="-5816896"/>
              <a:ext cx="11110205" cy="2862322"/>
            </a:xfrm>
            <a:prstGeom prst="rect">
              <a:avLst/>
            </a:prstGeom>
            <a:noFill/>
          </p:spPr>
          <p:txBody>
            <a:bodyPr wrap="square" rtlCol="0">
              <a:spAutoFit/>
            </a:bodyPr>
            <a:lstStyle/>
            <a:p>
              <a:pPr algn="ctr"/>
              <a:r>
                <a:rPr lang="en-US" sz="3600" b="1" i="1" dirty="0">
                  <a:solidFill>
                    <a:schemeClr val="bg1"/>
                  </a:solidFill>
                  <a:latin typeface="Gill Sans MT" panose="020B0502020104020203" pitchFamily="34" charset="77"/>
                  <a:cs typeface="Calibri Light" panose="020F0302020204030204" pitchFamily="34" charset="0"/>
                </a:rPr>
                <a:t>I stopped taking my HIV medication</a:t>
              </a:r>
            </a:p>
            <a:p>
              <a:pPr algn="ctr"/>
              <a:r>
                <a:rPr lang="en-US" sz="3600" b="1" i="1" dirty="0">
                  <a:solidFill>
                    <a:schemeClr val="bg1"/>
                  </a:solidFill>
                  <a:latin typeface="Gill Sans MT" panose="020B0502020104020203" pitchFamily="34" charset="77"/>
                  <a:cs typeface="Calibri Light" panose="020F0302020204030204" pitchFamily="34" charset="0"/>
                </a:rPr>
                <a:t> on the day of the transplant.  This is important because a continuation of my antiretroviral therapy would have meant that no one would have known   for a long time that I was cured of HIV.</a:t>
              </a:r>
            </a:p>
          </p:txBody>
        </p:sp>
      </p:grpSp>
      <p:pic>
        <p:nvPicPr>
          <p:cNvPr id="32" name="Picture 31">
            <a:extLst>
              <a:ext uri="{FF2B5EF4-FFF2-40B4-BE49-F238E27FC236}">
                <a16:creationId xmlns:a16="http://schemas.microsoft.com/office/drawing/2014/main" id="{DCADBBC5-631B-6D47-B232-1E3CBC8296A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63085" y="265648"/>
            <a:ext cx="7935637" cy="3662602"/>
          </a:xfrm>
          <a:prstGeom prst="rect">
            <a:avLst/>
          </a:prstGeom>
        </p:spPr>
      </p:pic>
      <p:grpSp>
        <p:nvGrpSpPr>
          <p:cNvPr id="2" name="Group 1">
            <a:extLst>
              <a:ext uri="{FF2B5EF4-FFF2-40B4-BE49-F238E27FC236}">
                <a16:creationId xmlns:a16="http://schemas.microsoft.com/office/drawing/2014/main" id="{8CCEAAEF-EE5C-9149-93A9-0876CE557D03}"/>
              </a:ext>
            </a:extLst>
          </p:cNvPr>
          <p:cNvGrpSpPr/>
          <p:nvPr/>
        </p:nvGrpSpPr>
        <p:grpSpPr>
          <a:xfrm>
            <a:off x="3685688" y="3869077"/>
            <a:ext cx="8145470" cy="2256783"/>
            <a:chOff x="3685688" y="3869077"/>
            <a:chExt cx="8145470" cy="2256783"/>
          </a:xfrm>
        </p:grpSpPr>
        <p:pic>
          <p:nvPicPr>
            <p:cNvPr id="10" name="Picture 9" descr="Text&#10;&#10;Description automatically generated">
              <a:extLst>
                <a:ext uri="{FF2B5EF4-FFF2-40B4-BE49-F238E27FC236}">
                  <a16:creationId xmlns:a16="http://schemas.microsoft.com/office/drawing/2014/main" id="{D9464D89-92FD-664D-940D-2C836486116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56566" y="3869077"/>
              <a:ext cx="5674592" cy="1898280"/>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DDC824D7-41FE-7F4A-82DB-83FA70F5FC7B}"/>
                </a:ext>
              </a:extLst>
            </p:cNvPr>
            <p:cNvSpPr txBox="1"/>
            <p:nvPr/>
          </p:nvSpPr>
          <p:spPr>
            <a:xfrm>
              <a:off x="3685688" y="5171753"/>
              <a:ext cx="3996339" cy="954107"/>
            </a:xfrm>
            <a:prstGeom prst="rect">
              <a:avLst/>
            </a:prstGeom>
            <a:solidFill>
              <a:schemeClr val="accent6"/>
            </a:solidFill>
          </p:spPr>
          <p:txBody>
            <a:bodyPr wrap="square" rtlCol="0">
              <a:spAutoFit/>
            </a:bodyPr>
            <a:lstStyle/>
            <a:p>
              <a:pPr algn="ctr"/>
              <a:r>
                <a:rPr lang="en-US" sz="3200" b="1" dirty="0">
                  <a:solidFill>
                    <a:schemeClr val="bg1"/>
                  </a:solidFill>
                  <a:latin typeface="Gill Sans MT" panose="020B0502020104020203" pitchFamily="34" charset="77"/>
                  <a:cs typeface="Calibri Light" panose="020F0302020204030204" pitchFamily="34" charset="0"/>
                </a:rPr>
                <a:t>Timothy Ray Brown</a:t>
              </a:r>
            </a:p>
            <a:p>
              <a:pPr algn="ctr"/>
              <a:r>
                <a:rPr lang="en-US" sz="2400" b="1" dirty="0">
                  <a:solidFill>
                    <a:schemeClr val="bg1"/>
                  </a:solidFill>
                  <a:latin typeface="Gill Sans MT" panose="020B0502020104020203" pitchFamily="34" charset="77"/>
                  <a:cs typeface="Calibri Light" panose="020F0302020204030204" pitchFamily="34" charset="0"/>
                </a:rPr>
                <a:t>“The Berlin Patient”</a:t>
              </a:r>
            </a:p>
          </p:txBody>
        </p:sp>
      </p:grpSp>
    </p:spTree>
    <p:extLst>
      <p:ext uri="{BB962C8B-B14F-4D97-AF65-F5344CB8AC3E}">
        <p14:creationId xmlns:p14="http://schemas.microsoft.com/office/powerpoint/2010/main" val="25726171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5BC7A6-6118-0A45-AF04-28C25DA30218}"/>
              </a:ext>
            </a:extLst>
          </p:cNvPr>
          <p:cNvSpPr>
            <a:spLocks noGrp="1"/>
          </p:cNvSpPr>
          <p:nvPr>
            <p:ph type="title"/>
          </p:nvPr>
        </p:nvSpPr>
        <p:spPr>
          <a:xfrm>
            <a:off x="419100" y="363537"/>
            <a:ext cx="10702990" cy="1325563"/>
          </a:xfrm>
          <a:solidFill>
            <a:srgbClr val="00B0F0"/>
          </a:solidFill>
        </p:spPr>
        <p:txBody>
          <a:bodyPr anchor="ctr" anchorCtr="0">
            <a:normAutofit/>
          </a:bodyPr>
          <a:lstStyle/>
          <a:p>
            <a:pPr algn="ctr"/>
            <a:r>
              <a:rPr lang="en-US" b="1" i="1" dirty="0">
                <a:solidFill>
                  <a:schemeClr val="bg1"/>
                </a:solidFill>
                <a:cs typeface="Calibri" panose="020F0502020204030204" pitchFamily="34" charset="0"/>
              </a:rPr>
              <a:t>ACKNOWLEDGMENTS</a:t>
            </a:r>
            <a:endParaRPr lang="en-US" dirty="0">
              <a:solidFill>
                <a:schemeClr val="bg1"/>
              </a:solidFill>
            </a:endParaRPr>
          </a:p>
        </p:txBody>
      </p:sp>
      <p:pic>
        <p:nvPicPr>
          <p:cNvPr id="7" name="Picture 6">
            <a:extLst>
              <a:ext uri="{FF2B5EF4-FFF2-40B4-BE49-F238E27FC236}">
                <a16:creationId xmlns:a16="http://schemas.microsoft.com/office/drawing/2014/main" id="{85A6E1BD-A3B3-3C45-91AB-FAB61FEF69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50697" y="-2369851"/>
            <a:ext cx="3621255" cy="506076"/>
          </a:xfrm>
          <a:prstGeom prst="rect">
            <a:avLst/>
          </a:prstGeom>
        </p:spPr>
      </p:pic>
      <p:grpSp>
        <p:nvGrpSpPr>
          <p:cNvPr id="41" name="Group 40">
            <a:extLst>
              <a:ext uri="{FF2B5EF4-FFF2-40B4-BE49-F238E27FC236}">
                <a16:creationId xmlns:a16="http://schemas.microsoft.com/office/drawing/2014/main" id="{9CD55F1F-26C1-C84E-82D3-7E95B99AEBF7}"/>
              </a:ext>
            </a:extLst>
          </p:cNvPr>
          <p:cNvGrpSpPr/>
          <p:nvPr/>
        </p:nvGrpSpPr>
        <p:grpSpPr>
          <a:xfrm>
            <a:off x="-7772256" y="-3936415"/>
            <a:ext cx="4102040" cy="588057"/>
            <a:chOff x="4606984" y="277537"/>
            <a:chExt cx="4102040" cy="588057"/>
          </a:xfrm>
        </p:grpSpPr>
        <p:pic>
          <p:nvPicPr>
            <p:cNvPr id="42" name="Picture 41" descr="A picture containing text, clipart&#10;&#10;Description automatically generated">
              <a:extLst>
                <a:ext uri="{FF2B5EF4-FFF2-40B4-BE49-F238E27FC236}">
                  <a16:creationId xmlns:a16="http://schemas.microsoft.com/office/drawing/2014/main" id="{37DE16DF-5A77-0A49-B48F-95DF56B819E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36047" y="327516"/>
              <a:ext cx="824032" cy="488211"/>
            </a:xfrm>
            <a:prstGeom prst="rect">
              <a:avLst/>
            </a:prstGeom>
          </p:spPr>
        </p:pic>
        <p:pic>
          <p:nvPicPr>
            <p:cNvPr id="43" name="Picture 42" descr="Text&#10;&#10;Description automatically generated">
              <a:extLst>
                <a:ext uri="{FF2B5EF4-FFF2-40B4-BE49-F238E27FC236}">
                  <a16:creationId xmlns:a16="http://schemas.microsoft.com/office/drawing/2014/main" id="{FFCBBD26-AB42-9A48-9836-56BA4E4ED783}"/>
                </a:ext>
              </a:extLst>
            </p:cNvPr>
            <p:cNvPicPr>
              <a:picLocks noChangeAspect="1"/>
            </p:cNvPicPr>
            <p:nvPr/>
          </p:nvPicPr>
          <p:blipFill>
            <a:blip r:embed="rId5" cstate="email">
              <a:duotone>
                <a:prstClr val="black"/>
                <a:schemeClr val="tx2">
                  <a:tint val="45000"/>
                  <a:satMod val="400000"/>
                </a:schemeClr>
              </a:duotone>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4606984" y="339816"/>
              <a:ext cx="1299845" cy="463612"/>
            </a:xfrm>
            <a:prstGeom prst="rect">
              <a:avLst/>
            </a:prstGeom>
          </p:spPr>
        </p:pic>
        <p:pic>
          <p:nvPicPr>
            <p:cNvPr id="44" name="Picture 43">
              <a:extLst>
                <a:ext uri="{FF2B5EF4-FFF2-40B4-BE49-F238E27FC236}">
                  <a16:creationId xmlns:a16="http://schemas.microsoft.com/office/drawing/2014/main" id="{7E79BDA8-D548-5C40-935A-FC6FDE2AD2C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72095" y="277537"/>
              <a:ext cx="1036929" cy="588057"/>
            </a:xfrm>
            <a:prstGeom prst="rect">
              <a:avLst/>
            </a:prstGeom>
          </p:spPr>
        </p:pic>
        <p:pic>
          <p:nvPicPr>
            <p:cNvPr id="45" name="Picture 44">
              <a:extLst>
                <a:ext uri="{FF2B5EF4-FFF2-40B4-BE49-F238E27FC236}">
                  <a16:creationId xmlns:a16="http://schemas.microsoft.com/office/drawing/2014/main" id="{C1EC9302-7164-D44B-997D-C991B8B7F82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89297" y="292322"/>
              <a:ext cx="553580" cy="553580"/>
            </a:xfrm>
            <a:prstGeom prst="rect">
              <a:avLst/>
            </a:prstGeom>
          </p:spPr>
        </p:pic>
      </p:grpSp>
      <p:pic>
        <p:nvPicPr>
          <p:cNvPr id="36" name="Picture 35">
            <a:extLst>
              <a:ext uri="{FF2B5EF4-FFF2-40B4-BE49-F238E27FC236}">
                <a16:creationId xmlns:a16="http://schemas.microsoft.com/office/drawing/2014/main" id="{07CFA79F-39DA-1E42-B835-7725FC55DD5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5400000">
            <a:off x="929404" y="134937"/>
            <a:ext cx="1193800" cy="1651000"/>
          </a:xfrm>
          <a:prstGeom prst="rect">
            <a:avLst/>
          </a:prstGeom>
        </p:spPr>
      </p:pic>
      <p:pic>
        <p:nvPicPr>
          <p:cNvPr id="48" name="Picture 47">
            <a:extLst>
              <a:ext uri="{FF2B5EF4-FFF2-40B4-BE49-F238E27FC236}">
                <a16:creationId xmlns:a16="http://schemas.microsoft.com/office/drawing/2014/main" id="{EF70EAB8-2BA2-7B45-8F9E-6125A36D1D8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088767" y="424752"/>
            <a:ext cx="1803400" cy="1193800"/>
          </a:xfrm>
          <a:prstGeom prst="rect">
            <a:avLst/>
          </a:prstGeom>
        </p:spPr>
      </p:pic>
      <p:sp>
        <p:nvSpPr>
          <p:cNvPr id="49" name="TextBox 48">
            <a:extLst>
              <a:ext uri="{FF2B5EF4-FFF2-40B4-BE49-F238E27FC236}">
                <a16:creationId xmlns:a16="http://schemas.microsoft.com/office/drawing/2014/main" id="{4EDF04D9-EF11-6642-8099-8890278AA98D}"/>
              </a:ext>
            </a:extLst>
          </p:cNvPr>
          <p:cNvSpPr txBox="1"/>
          <p:nvPr/>
        </p:nvSpPr>
        <p:spPr>
          <a:xfrm>
            <a:off x="-6820883" y="3696057"/>
            <a:ext cx="5202193" cy="1723549"/>
          </a:xfrm>
          <a:prstGeom prst="rect">
            <a:avLst/>
          </a:prstGeom>
          <a:solidFill>
            <a:srgbClr val="00B0F0"/>
          </a:solidFill>
        </p:spPr>
        <p:txBody>
          <a:bodyPr wrap="square" lIns="274320" tIns="182880" rIns="274320" bIns="182880" rtlCol="0">
            <a:spAutoFit/>
          </a:bodyPr>
          <a:lstStyle/>
          <a:p>
            <a:pPr algn="ctr"/>
            <a:r>
              <a:rPr lang="en-US" sz="1600" b="1" i="1" dirty="0">
                <a:solidFill>
                  <a:schemeClr val="bg1"/>
                </a:solidFill>
                <a:latin typeface="Gill Sans MT" panose="020B0502020104020203" pitchFamily="34" charset="77"/>
              </a:rPr>
              <a:t>We wish to thank </a:t>
            </a:r>
            <a:r>
              <a:rPr lang="en-US" sz="1600" b="1" i="1" dirty="0">
                <a:solidFill>
                  <a:srgbClr val="FFFF00"/>
                </a:solidFill>
                <a:latin typeface="Gill Sans MT" panose="020B0502020104020203" pitchFamily="34" charset="77"/>
              </a:rPr>
              <a:t>AIDS Treatment Activists Coalition </a:t>
            </a:r>
            <a:r>
              <a:rPr lang="en-US" sz="1600" b="1" i="1" dirty="0">
                <a:solidFill>
                  <a:schemeClr val="bg1"/>
                </a:solidFill>
                <a:latin typeface="Gill Sans MT" panose="020B0502020104020203" pitchFamily="34" charset="77"/>
              </a:rPr>
              <a:t>for the funding to complete this module</a:t>
            </a:r>
          </a:p>
          <a:p>
            <a:pPr algn="ctr"/>
            <a:endParaRPr lang="en-US" sz="800" b="1" i="1" dirty="0">
              <a:solidFill>
                <a:schemeClr val="bg1"/>
              </a:solidFill>
              <a:latin typeface="Gill Sans MT" panose="020B0502020104020203" pitchFamily="34" charset="77"/>
            </a:endParaRPr>
          </a:p>
          <a:p>
            <a:pPr algn="ctr"/>
            <a:r>
              <a:rPr lang="en-US" sz="1600" b="1" i="1" dirty="0">
                <a:solidFill>
                  <a:schemeClr val="bg1"/>
                </a:solidFill>
                <a:latin typeface="Gill Sans MT" panose="020B0502020104020203" pitchFamily="34" charset="77"/>
              </a:rPr>
              <a:t>Their caring support of the </a:t>
            </a:r>
            <a:r>
              <a:rPr lang="en-US" sz="1600" b="1" i="1" dirty="0" err="1">
                <a:solidFill>
                  <a:schemeClr val="bg1"/>
                </a:solidFill>
                <a:latin typeface="Gill Sans MT" panose="020B0502020104020203" pitchFamily="34" charset="77"/>
              </a:rPr>
              <a:t>CUREiculum</a:t>
            </a:r>
            <a:r>
              <a:rPr lang="en-US" sz="1600" b="1" i="1" dirty="0">
                <a:solidFill>
                  <a:schemeClr val="bg1"/>
                </a:solidFill>
                <a:latin typeface="Gill Sans MT" panose="020B0502020104020203" pitchFamily="34" charset="77"/>
              </a:rPr>
              <a:t> 2.0.         will make a difference in the lives of thousands         of people living with HIV</a:t>
            </a:r>
          </a:p>
        </p:txBody>
      </p:sp>
      <p:grpSp>
        <p:nvGrpSpPr>
          <p:cNvPr id="14" name="Group 13">
            <a:extLst>
              <a:ext uri="{FF2B5EF4-FFF2-40B4-BE49-F238E27FC236}">
                <a16:creationId xmlns:a16="http://schemas.microsoft.com/office/drawing/2014/main" id="{D1B42A01-757F-304D-BACA-D5A24364D1E6}"/>
              </a:ext>
            </a:extLst>
          </p:cNvPr>
          <p:cNvGrpSpPr/>
          <p:nvPr/>
        </p:nvGrpSpPr>
        <p:grpSpPr>
          <a:xfrm>
            <a:off x="4880053" y="-2152264"/>
            <a:ext cx="1650013" cy="1555638"/>
            <a:chOff x="5606890" y="2099714"/>
            <a:chExt cx="1650013" cy="1555638"/>
          </a:xfrm>
        </p:grpSpPr>
        <p:pic>
          <p:nvPicPr>
            <p:cNvPr id="15" name="Picture 14">
              <a:extLst>
                <a:ext uri="{FF2B5EF4-FFF2-40B4-BE49-F238E27FC236}">
                  <a16:creationId xmlns:a16="http://schemas.microsoft.com/office/drawing/2014/main" id="{67EA9006-CF3A-5F4B-B14F-F7868223661D}"/>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6759746" y="2099714"/>
              <a:ext cx="481462" cy="734288"/>
            </a:xfrm>
            <a:prstGeom prst="rect">
              <a:avLst/>
            </a:prstGeom>
            <a:effectLst/>
          </p:spPr>
        </p:pic>
        <p:pic>
          <p:nvPicPr>
            <p:cNvPr id="16" name="Picture 15" descr="Medium shot of a person smiling&#10;&#10;Description automatically generated">
              <a:extLst>
                <a:ext uri="{FF2B5EF4-FFF2-40B4-BE49-F238E27FC236}">
                  <a16:creationId xmlns:a16="http://schemas.microsoft.com/office/drawing/2014/main" id="{CB069CE7-C8D1-1148-A174-1BB8EEC91DDC}"/>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5606890" y="2107282"/>
              <a:ext cx="497157" cy="743146"/>
            </a:xfrm>
            <a:prstGeom prst="rect">
              <a:avLst/>
            </a:prstGeom>
            <a:effectLst/>
          </p:spPr>
        </p:pic>
        <p:pic>
          <p:nvPicPr>
            <p:cNvPr id="19" name="Picture 18">
              <a:extLst>
                <a:ext uri="{FF2B5EF4-FFF2-40B4-BE49-F238E27FC236}">
                  <a16:creationId xmlns:a16="http://schemas.microsoft.com/office/drawing/2014/main" id="{28BFDB01-FB67-D24D-BD3E-B67D139E13AC}"/>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6186551" y="2107282"/>
              <a:ext cx="497157" cy="743146"/>
            </a:xfrm>
            <a:prstGeom prst="rect">
              <a:avLst/>
            </a:prstGeom>
            <a:effectLst/>
          </p:spPr>
        </p:pic>
        <p:pic>
          <p:nvPicPr>
            <p:cNvPr id="10" name="Picture 9">
              <a:extLst>
                <a:ext uri="{FF2B5EF4-FFF2-40B4-BE49-F238E27FC236}">
                  <a16:creationId xmlns:a16="http://schemas.microsoft.com/office/drawing/2014/main" id="{E0152106-CF21-7E43-B6F9-856C99259BC5}"/>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759746" y="2903351"/>
              <a:ext cx="497157" cy="752001"/>
            </a:xfrm>
            <a:prstGeom prst="rect">
              <a:avLst/>
            </a:prstGeom>
          </p:spPr>
        </p:pic>
        <p:pic>
          <p:nvPicPr>
            <p:cNvPr id="13" name="Picture 12">
              <a:extLst>
                <a:ext uri="{FF2B5EF4-FFF2-40B4-BE49-F238E27FC236}">
                  <a16:creationId xmlns:a16="http://schemas.microsoft.com/office/drawing/2014/main" id="{9CDA5F1A-9A62-8A4E-93D5-C51BD752DE4E}"/>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5608992" y="2903351"/>
              <a:ext cx="496559" cy="745610"/>
            </a:xfrm>
            <a:prstGeom prst="rect">
              <a:avLst/>
            </a:prstGeom>
          </p:spPr>
        </p:pic>
        <p:pic>
          <p:nvPicPr>
            <p:cNvPr id="17" name="Picture 16">
              <a:extLst>
                <a:ext uri="{FF2B5EF4-FFF2-40B4-BE49-F238E27FC236}">
                  <a16:creationId xmlns:a16="http://schemas.microsoft.com/office/drawing/2014/main" id="{C729E1E0-DE43-8247-ABA7-E599B9F2D0FD}"/>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6186551" y="2903351"/>
              <a:ext cx="497157" cy="736973"/>
            </a:xfrm>
            <a:prstGeom prst="rect">
              <a:avLst/>
            </a:prstGeom>
            <a:effectLst/>
          </p:spPr>
        </p:pic>
      </p:grpSp>
      <p:grpSp>
        <p:nvGrpSpPr>
          <p:cNvPr id="25" name="Group 24">
            <a:extLst>
              <a:ext uri="{FF2B5EF4-FFF2-40B4-BE49-F238E27FC236}">
                <a16:creationId xmlns:a16="http://schemas.microsoft.com/office/drawing/2014/main" id="{3AE20135-F479-0E4A-B154-6602A48BCE7C}"/>
              </a:ext>
            </a:extLst>
          </p:cNvPr>
          <p:cNvGrpSpPr/>
          <p:nvPr/>
        </p:nvGrpSpPr>
        <p:grpSpPr>
          <a:xfrm>
            <a:off x="747365" y="1892267"/>
            <a:ext cx="10550082" cy="4380996"/>
            <a:chOff x="914681" y="1911317"/>
            <a:chExt cx="10550082" cy="4380996"/>
          </a:xfrm>
        </p:grpSpPr>
        <p:grpSp>
          <p:nvGrpSpPr>
            <p:cNvPr id="46" name="Group 45">
              <a:extLst>
                <a:ext uri="{FF2B5EF4-FFF2-40B4-BE49-F238E27FC236}">
                  <a16:creationId xmlns:a16="http://schemas.microsoft.com/office/drawing/2014/main" id="{E5CB626B-5B61-5445-A2C7-85B327BCD607}"/>
                </a:ext>
              </a:extLst>
            </p:cNvPr>
            <p:cNvGrpSpPr/>
            <p:nvPr/>
          </p:nvGrpSpPr>
          <p:grpSpPr>
            <a:xfrm>
              <a:off x="914681" y="1911317"/>
              <a:ext cx="4132688" cy="2312634"/>
              <a:chOff x="1440654" y="2060401"/>
              <a:chExt cx="4132688" cy="2312634"/>
            </a:xfrm>
          </p:grpSpPr>
          <p:pic>
            <p:nvPicPr>
              <p:cNvPr id="37" name="Picture 36" descr="A picture containing text, clipart&#10;&#10;Description automatically generated">
                <a:extLst>
                  <a:ext uri="{FF2B5EF4-FFF2-40B4-BE49-F238E27FC236}">
                    <a16:creationId xmlns:a16="http://schemas.microsoft.com/office/drawing/2014/main" id="{45A36DA4-516F-7E43-A463-74F71E4AF4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36518" y="2060401"/>
                <a:ext cx="2087813" cy="1236957"/>
              </a:xfrm>
              <a:prstGeom prst="rect">
                <a:avLst/>
              </a:prstGeom>
            </p:spPr>
          </p:pic>
          <p:pic>
            <p:nvPicPr>
              <p:cNvPr id="38" name="Picture 37" descr="Text&#10;&#10;Description automatically generated">
                <a:extLst>
                  <a:ext uri="{FF2B5EF4-FFF2-40B4-BE49-F238E27FC236}">
                    <a16:creationId xmlns:a16="http://schemas.microsoft.com/office/drawing/2014/main" id="{916E741B-5EBA-ED49-8BF4-F87D517BF4FA}"/>
                  </a:ext>
                </a:extLst>
              </p:cNvPr>
              <p:cNvPicPr>
                <a:picLocks noChangeAspect="1"/>
              </p:cNvPicPr>
              <p:nvPr/>
            </p:nvPicPr>
            <p:blipFill>
              <a:blip r:embed="rId17" cstate="email">
                <a:extLst>
                  <a:ext uri="{BEBA8EAE-BF5A-486C-A8C5-ECC9F3942E4B}">
                    <a14:imgProps xmlns:a14="http://schemas.microsoft.com/office/drawing/2010/main">
                      <a14:imgLayer r:embed="rId18">
                        <a14:imgEffect>
                          <a14:sharpenSoften amount="100000"/>
                        </a14:imgEffect>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1440654" y="3379924"/>
                <a:ext cx="2359690" cy="841623"/>
              </a:xfrm>
              <a:prstGeom prst="rect">
                <a:avLst/>
              </a:prstGeom>
            </p:spPr>
          </p:pic>
          <p:pic>
            <p:nvPicPr>
              <p:cNvPr id="39" name="Picture 38">
                <a:extLst>
                  <a:ext uri="{FF2B5EF4-FFF2-40B4-BE49-F238E27FC236}">
                    <a16:creationId xmlns:a16="http://schemas.microsoft.com/office/drawing/2014/main" id="{4FB1A824-9E93-7343-98FC-27872AC764E6}"/>
                  </a:ext>
                </a:extLst>
              </p:cNvPr>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728596" y="3326853"/>
                <a:ext cx="1844746" cy="1046182"/>
              </a:xfrm>
              <a:prstGeom prst="rect">
                <a:avLst/>
              </a:prstGeom>
            </p:spPr>
          </p:pic>
          <p:pic>
            <p:nvPicPr>
              <p:cNvPr id="40" name="Picture 39">
                <a:extLst>
                  <a:ext uri="{FF2B5EF4-FFF2-40B4-BE49-F238E27FC236}">
                    <a16:creationId xmlns:a16="http://schemas.microsoft.com/office/drawing/2014/main" id="{DC819C7D-E196-D34C-BAC0-F9083C53469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83768" y="2282512"/>
                <a:ext cx="903506" cy="903506"/>
              </a:xfrm>
              <a:prstGeom prst="rect">
                <a:avLst/>
              </a:prstGeom>
            </p:spPr>
          </p:pic>
        </p:grpSp>
        <p:grpSp>
          <p:nvGrpSpPr>
            <p:cNvPr id="18" name="Group 17">
              <a:extLst>
                <a:ext uri="{FF2B5EF4-FFF2-40B4-BE49-F238E27FC236}">
                  <a16:creationId xmlns:a16="http://schemas.microsoft.com/office/drawing/2014/main" id="{34F5D8C0-33CF-994F-AFA0-4F5B46F240FC}"/>
                </a:ext>
              </a:extLst>
            </p:cNvPr>
            <p:cNvGrpSpPr/>
            <p:nvPr/>
          </p:nvGrpSpPr>
          <p:grpSpPr>
            <a:xfrm>
              <a:off x="7578240" y="4190732"/>
              <a:ext cx="3886523" cy="1292662"/>
              <a:chOff x="7499203" y="4248737"/>
              <a:chExt cx="3886523" cy="1292662"/>
            </a:xfrm>
          </p:grpSpPr>
          <p:sp>
            <p:nvSpPr>
              <p:cNvPr id="12" name="TextBox 11">
                <a:extLst>
                  <a:ext uri="{FF2B5EF4-FFF2-40B4-BE49-F238E27FC236}">
                    <a16:creationId xmlns:a16="http://schemas.microsoft.com/office/drawing/2014/main" id="{FD92ACB1-80BC-CA43-955D-42ADCBDEB2D5}"/>
                  </a:ext>
                </a:extLst>
              </p:cNvPr>
              <p:cNvSpPr txBox="1"/>
              <p:nvPr/>
            </p:nvSpPr>
            <p:spPr>
              <a:xfrm>
                <a:off x="8094952" y="4248737"/>
                <a:ext cx="3290774" cy="1292662"/>
              </a:xfrm>
              <a:prstGeom prst="rect">
                <a:avLst/>
              </a:prstGeom>
              <a:noFill/>
            </p:spPr>
            <p:txBody>
              <a:bodyPr wrap="square" rtlCol="0">
                <a:spAutoFit/>
              </a:bodyPr>
              <a:lstStyle/>
              <a:p>
                <a:r>
                  <a:rPr lang="en-US" b="1" dirty="0">
                    <a:latin typeface="Gill Sans MT" panose="020B0502020104020203" pitchFamily="34" charset="77"/>
                    <a:cs typeface="Calibri Light" panose="020F0302020204030204" pitchFamily="34" charset="0"/>
                  </a:rPr>
                  <a:t>Biomedical Lead</a:t>
                </a:r>
                <a:r>
                  <a:rPr lang="en-US" dirty="0">
                    <a:latin typeface="Gill Sans MT" panose="020B0502020104020203" pitchFamily="34" charset="77"/>
                    <a:cs typeface="Calibri Light" panose="020F0302020204030204" pitchFamily="34" charset="0"/>
                  </a:rPr>
                  <a:t>:</a:t>
                </a:r>
              </a:p>
              <a:p>
                <a:r>
                  <a:rPr lang="en-US" dirty="0">
                    <a:latin typeface="Gill Sans MT" panose="020B0502020104020203" pitchFamily="34" charset="77"/>
                    <a:cs typeface="Calibri Light" panose="020F0302020204030204" pitchFamily="34" charset="0"/>
                  </a:rPr>
                  <a:t>Michael Peluso</a:t>
                </a:r>
                <a:r>
                  <a:rPr lang="en-US" sz="1400" i="1" dirty="0">
                    <a:latin typeface="Gill Sans MT" panose="020B0502020104020203" pitchFamily="34" charset="77"/>
                    <a:cs typeface="Calibri Light" panose="020F0302020204030204" pitchFamily="34" charset="0"/>
                  </a:rPr>
                  <a:t>,  Assistant Professor</a:t>
                </a:r>
              </a:p>
              <a:p>
                <a:r>
                  <a:rPr lang="en-US" sz="1400" i="1" dirty="0">
                    <a:latin typeface="Gill Sans MT" panose="020B0502020104020203" pitchFamily="34" charset="77"/>
                    <a:cs typeface="Calibri Light" panose="020F0302020204030204" pitchFamily="34" charset="0"/>
                  </a:rPr>
                  <a:t>Division of HIV, Infectious Diseases and Global Medicine, UCSF, San Francisco, CA, USA</a:t>
                </a:r>
              </a:p>
              <a:p>
                <a:endParaRPr lang="en-US" sz="1400" i="1" dirty="0">
                  <a:latin typeface="Gill Sans MT" panose="020B0502020104020203" pitchFamily="34" charset="77"/>
                  <a:cs typeface="Calibri Light" panose="020F0302020204030204" pitchFamily="34" charset="0"/>
                </a:endParaRPr>
              </a:p>
            </p:txBody>
          </p:sp>
          <p:pic>
            <p:nvPicPr>
              <p:cNvPr id="47" name="Picture 46" descr="A person smiling for the camera&#10;&#10;Description automatically generated">
                <a:extLst>
                  <a:ext uri="{FF2B5EF4-FFF2-40B4-BE49-F238E27FC236}">
                    <a16:creationId xmlns:a16="http://schemas.microsoft.com/office/drawing/2014/main" id="{124A265A-FB9F-4B4B-8BDD-B1B936AE5428}"/>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7499203" y="4306219"/>
                <a:ext cx="595749" cy="912367"/>
              </a:xfrm>
              <a:prstGeom prst="rect">
                <a:avLst/>
              </a:prstGeom>
              <a:effectLst/>
            </p:spPr>
          </p:pic>
        </p:grpSp>
        <p:grpSp>
          <p:nvGrpSpPr>
            <p:cNvPr id="22" name="Group 21">
              <a:extLst>
                <a:ext uri="{FF2B5EF4-FFF2-40B4-BE49-F238E27FC236}">
                  <a16:creationId xmlns:a16="http://schemas.microsoft.com/office/drawing/2014/main" id="{E2361ADE-9807-F64B-B751-47F6CE266FE4}"/>
                </a:ext>
              </a:extLst>
            </p:cNvPr>
            <p:cNvGrpSpPr/>
            <p:nvPr/>
          </p:nvGrpSpPr>
          <p:grpSpPr>
            <a:xfrm>
              <a:off x="5197269" y="1922493"/>
              <a:ext cx="6267494" cy="2062103"/>
              <a:chOff x="5194166" y="2013582"/>
              <a:chExt cx="6267494" cy="2062103"/>
            </a:xfrm>
          </p:grpSpPr>
          <p:sp>
            <p:nvSpPr>
              <p:cNvPr id="3" name="Rectangle 2">
                <a:extLst>
                  <a:ext uri="{FF2B5EF4-FFF2-40B4-BE49-F238E27FC236}">
                    <a16:creationId xmlns:a16="http://schemas.microsoft.com/office/drawing/2014/main" id="{B5979EED-BDE8-1B4D-AE3B-BE7B09CEC888}"/>
                  </a:ext>
                </a:extLst>
              </p:cNvPr>
              <p:cNvSpPr/>
              <p:nvPr/>
            </p:nvSpPr>
            <p:spPr>
              <a:xfrm>
                <a:off x="7226977" y="2013582"/>
                <a:ext cx="4234683" cy="2062103"/>
              </a:xfrm>
              <a:prstGeom prst="rect">
                <a:avLst/>
              </a:prstGeom>
            </p:spPr>
            <p:txBody>
              <a:bodyPr wrap="square">
                <a:spAutoFit/>
              </a:bodyPr>
              <a:lstStyle/>
              <a:p>
                <a:r>
                  <a:rPr lang="en-US" sz="2000" b="1" dirty="0">
                    <a:latin typeface="Gill Sans MT" panose="020B0502020104020203" pitchFamily="34" charset="77"/>
                    <a:cs typeface="Calibri" panose="020F0502020204030204" pitchFamily="34" charset="0"/>
                  </a:rPr>
                  <a:t>Module developers</a:t>
                </a:r>
              </a:p>
              <a:p>
                <a:r>
                  <a:rPr lang="en-US" dirty="0">
                    <a:latin typeface="Gill Sans MT" panose="020B0502020104020203" pitchFamily="34" charset="77"/>
                    <a:cs typeface="Calibri Light" panose="020F0302020204030204" pitchFamily="34" charset="0"/>
                  </a:rPr>
                  <a:t>Danielle Campbell, </a:t>
                </a:r>
                <a:r>
                  <a:rPr lang="en-US" sz="1400" dirty="0">
                    <a:latin typeface="Gill Sans MT" panose="020B0502020104020203" pitchFamily="34" charset="77"/>
                    <a:cs typeface="Calibri Light" panose="020F0302020204030204" pitchFamily="34" charset="0"/>
                  </a:rPr>
                  <a:t>DARE CAB (Community Lead) </a:t>
                </a:r>
              </a:p>
              <a:p>
                <a:r>
                  <a:rPr lang="en-US" dirty="0">
                    <a:latin typeface="Gill Sans MT" panose="020B0502020104020203" pitchFamily="34" charset="77"/>
                    <a:cs typeface="Calibri Light" panose="020F0302020204030204" pitchFamily="34" charset="0"/>
                  </a:rPr>
                  <a:t>Lynda Dee, </a:t>
                </a:r>
                <a:r>
                  <a:rPr lang="en-US" sz="1400" dirty="0">
                    <a:latin typeface="Gill Sans MT" panose="020B0502020104020203" pitchFamily="34" charset="77"/>
                    <a:cs typeface="Calibri Light" panose="020F0302020204030204" pitchFamily="34" charset="0"/>
                  </a:rPr>
                  <a:t>AIDS Action Baltimore </a:t>
                </a:r>
              </a:p>
              <a:p>
                <a:r>
                  <a:rPr lang="en-US" dirty="0">
                    <a:latin typeface="Gill Sans MT" panose="020B0502020104020203" pitchFamily="34" charset="77"/>
                    <a:cs typeface="Calibri Light" panose="020F0302020204030204" pitchFamily="34" charset="0"/>
                  </a:rPr>
                  <a:t>Christopher Roebuck, </a:t>
                </a:r>
                <a:r>
                  <a:rPr lang="en-US" sz="1400" dirty="0">
                    <a:latin typeface="Gill Sans MT" panose="020B0502020104020203" pitchFamily="34" charset="77"/>
                    <a:cs typeface="Calibri Light" panose="020F0302020204030204" pitchFamily="34" charset="0"/>
                  </a:rPr>
                  <a:t>BEAT-HIV CAB</a:t>
                </a:r>
              </a:p>
              <a:p>
                <a:r>
                  <a:rPr lang="en-US" dirty="0">
                    <a:latin typeface="Gill Sans MT" panose="020B0502020104020203" pitchFamily="34" charset="77"/>
                    <a:cs typeface="Calibri Light" panose="020F0302020204030204" pitchFamily="34" charset="0"/>
                  </a:rPr>
                  <a:t>William Carter, </a:t>
                </a:r>
                <a:r>
                  <a:rPr lang="en-US" sz="1400" dirty="0">
                    <a:latin typeface="Gill Sans MT" panose="020B0502020104020203" pitchFamily="34" charset="77"/>
                    <a:cs typeface="Calibri Light" panose="020F0302020204030204" pitchFamily="34" charset="0"/>
                  </a:rPr>
                  <a:t>BEAT-HIV CAB</a:t>
                </a:r>
              </a:p>
              <a:p>
                <a:r>
                  <a:rPr lang="en-US" dirty="0">
                    <a:latin typeface="Gill Sans MT" panose="020B0502020104020203" pitchFamily="34" charset="77"/>
                    <a:cs typeface="Calibri Light" panose="020F0302020204030204" pitchFamily="34" charset="0"/>
                  </a:rPr>
                  <a:t>Michael Louella, </a:t>
                </a:r>
                <a:r>
                  <a:rPr lang="en-US" sz="1400" dirty="0">
                    <a:latin typeface="Gill Sans MT" panose="020B0502020104020203" pitchFamily="34" charset="77"/>
                    <a:cs typeface="Calibri Light" panose="020F0302020204030204" pitchFamily="34" charset="0"/>
                  </a:rPr>
                  <a:t>defeatHIV CAB</a:t>
                </a:r>
              </a:p>
              <a:p>
                <a:r>
                  <a:rPr lang="en-US" dirty="0" err="1">
                    <a:latin typeface="Gill Sans MT" panose="020B0502020104020203" pitchFamily="34" charset="77"/>
                    <a:cs typeface="Calibri Light" panose="020F0302020204030204" pitchFamily="34" charset="0"/>
                  </a:rPr>
                  <a:t>Karine</a:t>
                </a:r>
                <a:r>
                  <a:rPr lang="en-US" dirty="0">
                    <a:latin typeface="Gill Sans MT" panose="020B0502020104020203" pitchFamily="34" charset="77"/>
                    <a:cs typeface="Calibri Light" panose="020F0302020204030204" pitchFamily="34" charset="0"/>
                  </a:rPr>
                  <a:t> </a:t>
                </a:r>
                <a:r>
                  <a:rPr lang="en-US" dirty="0" err="1">
                    <a:latin typeface="Gill Sans MT" panose="020B0502020104020203" pitchFamily="34" charset="77"/>
                    <a:cs typeface="Calibri Light" panose="020F0302020204030204" pitchFamily="34" charset="0"/>
                  </a:rPr>
                  <a:t>Dubé</a:t>
                </a:r>
                <a:r>
                  <a:rPr lang="en-US" dirty="0">
                    <a:latin typeface="Gill Sans MT" panose="020B0502020104020203" pitchFamily="34" charset="77"/>
                    <a:cs typeface="Calibri Light" panose="020F0302020204030204" pitchFamily="34" charset="0"/>
                  </a:rPr>
                  <a:t>, </a:t>
                </a:r>
                <a:r>
                  <a:rPr lang="en-US" sz="1400" dirty="0">
                    <a:latin typeface="Gill Sans MT" panose="020B0502020104020203" pitchFamily="34" charset="77"/>
                    <a:cs typeface="Calibri Light" panose="020F0302020204030204" pitchFamily="34" charset="0"/>
                  </a:rPr>
                  <a:t>UNC Chapel Hill</a:t>
                </a:r>
              </a:p>
            </p:txBody>
          </p:sp>
          <p:pic>
            <p:nvPicPr>
              <p:cNvPr id="21" name="Picture 20">
                <a:extLst>
                  <a:ext uri="{FF2B5EF4-FFF2-40B4-BE49-F238E27FC236}">
                    <a16:creationId xmlns:a16="http://schemas.microsoft.com/office/drawing/2014/main" id="{B84F34DB-C08C-C746-B557-A11B9F9E13E0}"/>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5194166" y="2166247"/>
                <a:ext cx="1922224" cy="1756476"/>
              </a:xfrm>
              <a:prstGeom prst="rect">
                <a:avLst/>
              </a:prstGeom>
            </p:spPr>
          </p:pic>
        </p:grpSp>
        <p:pic>
          <p:nvPicPr>
            <p:cNvPr id="24" name="Picture 23">
              <a:extLst>
                <a:ext uri="{FF2B5EF4-FFF2-40B4-BE49-F238E27FC236}">
                  <a16:creationId xmlns:a16="http://schemas.microsoft.com/office/drawing/2014/main" id="{49C6D3FC-9CFD-CB46-8A29-BDB7C7E85D4F}"/>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974307" y="4223951"/>
              <a:ext cx="6281691" cy="2068362"/>
            </a:xfrm>
            <a:prstGeom prst="rect">
              <a:avLst/>
            </a:prstGeom>
          </p:spPr>
        </p:pic>
      </p:grpSp>
      <p:pic>
        <p:nvPicPr>
          <p:cNvPr id="50" name="Picture 49">
            <a:extLst>
              <a:ext uri="{FF2B5EF4-FFF2-40B4-BE49-F238E27FC236}">
                <a16:creationId xmlns:a16="http://schemas.microsoft.com/office/drawing/2014/main" id="{7122C2F9-4BE7-294D-84EA-037B6590BC6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122090" y="10530494"/>
            <a:ext cx="1193800" cy="1651000"/>
          </a:xfrm>
          <a:prstGeom prst="rect">
            <a:avLst/>
          </a:prstGeom>
        </p:spPr>
      </p:pic>
      <p:pic>
        <p:nvPicPr>
          <p:cNvPr id="52" name="Picture 51">
            <a:extLst>
              <a:ext uri="{FF2B5EF4-FFF2-40B4-BE49-F238E27FC236}">
                <a16:creationId xmlns:a16="http://schemas.microsoft.com/office/drawing/2014/main" id="{6162DFA9-1E8D-8148-9F4C-7B8867EF7A1C}"/>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7860146" y="5357241"/>
            <a:ext cx="1143000" cy="1092200"/>
          </a:xfrm>
          <a:prstGeom prst="rect">
            <a:avLst/>
          </a:prstGeom>
        </p:spPr>
      </p:pic>
      <p:pic>
        <p:nvPicPr>
          <p:cNvPr id="53" name="Picture 52">
            <a:extLst>
              <a:ext uri="{FF2B5EF4-FFF2-40B4-BE49-F238E27FC236}">
                <a16:creationId xmlns:a16="http://schemas.microsoft.com/office/drawing/2014/main" id="{4E76F8EC-41BF-8746-A720-2CFC23F2EB17}"/>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rot="10800000">
            <a:off x="9003146" y="5574836"/>
            <a:ext cx="1143000" cy="1092200"/>
          </a:xfrm>
          <a:prstGeom prst="rect">
            <a:avLst/>
          </a:prstGeom>
        </p:spPr>
      </p:pic>
    </p:spTree>
    <p:extLst>
      <p:ext uri="{BB962C8B-B14F-4D97-AF65-F5344CB8AC3E}">
        <p14:creationId xmlns:p14="http://schemas.microsoft.com/office/powerpoint/2010/main" val="358555208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21">
            <a:extLst>
              <a:ext uri="{FF2B5EF4-FFF2-40B4-BE49-F238E27FC236}">
                <a16:creationId xmlns:a16="http://schemas.microsoft.com/office/drawing/2014/main" id="{1706A531-50BF-FA4B-8396-39F5F93006F1}"/>
              </a:ext>
            </a:extLst>
          </p:cNvPr>
          <p:cNvSpPr/>
          <p:nvPr/>
        </p:nvSpPr>
        <p:spPr>
          <a:xfrm>
            <a:off x="4727229" y="-1198626"/>
            <a:ext cx="7380477" cy="490506"/>
          </a:xfrm>
          <a:prstGeom prst="wedgeRoundRect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descr="Text&#10;&#10;Description automatically generated">
            <a:extLst>
              <a:ext uri="{FF2B5EF4-FFF2-40B4-BE49-F238E27FC236}">
                <a16:creationId xmlns:a16="http://schemas.microsoft.com/office/drawing/2014/main" id="{D9464D89-92FD-664D-940D-2C83648611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39401" y="-1290725"/>
            <a:ext cx="2913599" cy="974665"/>
          </a:xfrm>
          <a:prstGeom prst="rect">
            <a:avLst/>
          </a:prstGeom>
          <a:effectLst>
            <a:outerShdw blurRad="50800" dist="38100" dir="2700000" algn="tl" rotWithShape="0">
              <a:prstClr val="black">
                <a:alpha val="40000"/>
              </a:prstClr>
            </a:outerShdw>
          </a:effectLst>
        </p:spPr>
      </p:pic>
      <p:pic>
        <p:nvPicPr>
          <p:cNvPr id="11" name="Picture 10" descr="A picture containing person, outdoor, person, bench&#10;&#10;Description automatically generated">
            <a:extLst>
              <a:ext uri="{FF2B5EF4-FFF2-40B4-BE49-F238E27FC236}">
                <a16:creationId xmlns:a16="http://schemas.microsoft.com/office/drawing/2014/main" id="{BE76490C-5A81-EC4C-BBA3-A28EF325764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56805" y="-1202829"/>
            <a:ext cx="1457804" cy="874682"/>
          </a:xfrm>
          <a:prstGeom prst="rect">
            <a:avLst/>
          </a:prstGeom>
        </p:spPr>
      </p:pic>
      <p:pic>
        <p:nvPicPr>
          <p:cNvPr id="12" name="Picture 11" descr="A picture containing cabinet, kitchen, person, standing&#10;&#10;Description automatically generated">
            <a:extLst>
              <a:ext uri="{FF2B5EF4-FFF2-40B4-BE49-F238E27FC236}">
                <a16:creationId xmlns:a16="http://schemas.microsoft.com/office/drawing/2014/main" id="{34910D29-DE22-B042-AA38-D36F4633CA3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13917" y="8530559"/>
            <a:ext cx="6096531" cy="3414060"/>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8F2DA95E-0CFF-5646-A77E-DE83F5925433}"/>
              </a:ext>
            </a:extLst>
          </p:cNvPr>
          <p:cNvSpPr txBox="1"/>
          <p:nvPr/>
        </p:nvSpPr>
        <p:spPr>
          <a:xfrm>
            <a:off x="0" y="-1333584"/>
            <a:ext cx="7150784" cy="461665"/>
          </a:xfrm>
          <a:prstGeom prst="rect">
            <a:avLst/>
          </a:prstGeom>
          <a:noFill/>
        </p:spPr>
        <p:txBody>
          <a:bodyPr wrap="square" rtlCol="0">
            <a:spAutoFit/>
          </a:bodyPr>
          <a:lstStyle/>
          <a:p>
            <a:pPr algn="ctr"/>
            <a:r>
              <a:rPr lang="en-US" sz="1200" i="1" dirty="0">
                <a:solidFill>
                  <a:schemeClr val="bg1"/>
                </a:solidFill>
                <a:latin typeface="Calibri Light" panose="020F0302020204030204" pitchFamily="34" charset="0"/>
                <a:cs typeface="Calibri Light" panose="020F0302020204030204" pitchFamily="34" charset="0"/>
              </a:rPr>
              <a:t>I stopped taking my HIV medication on the day of the transplant. This is important because a continuation of my antiretroviral therapy would have meant that no one would have known for a long time that I was cured of HIV.</a:t>
            </a:r>
          </a:p>
        </p:txBody>
      </p:sp>
      <p:sp>
        <p:nvSpPr>
          <p:cNvPr id="16" name="TextBox 15">
            <a:extLst>
              <a:ext uri="{FF2B5EF4-FFF2-40B4-BE49-F238E27FC236}">
                <a16:creationId xmlns:a16="http://schemas.microsoft.com/office/drawing/2014/main" id="{DDC824D7-41FE-7F4A-82DB-83FA70F5FC7B}"/>
              </a:ext>
            </a:extLst>
          </p:cNvPr>
          <p:cNvSpPr txBox="1"/>
          <p:nvPr/>
        </p:nvSpPr>
        <p:spPr>
          <a:xfrm>
            <a:off x="2143676" y="-922660"/>
            <a:ext cx="2030435" cy="230832"/>
          </a:xfrm>
          <a:prstGeom prst="rect">
            <a:avLst/>
          </a:prstGeom>
          <a:noFill/>
        </p:spPr>
        <p:txBody>
          <a:bodyPr wrap="square" rtlCol="0">
            <a:spAutoFit/>
          </a:bodyPr>
          <a:lstStyle/>
          <a:p>
            <a:pPr algn="ctr"/>
            <a:r>
              <a:rPr lang="en-US" sz="900" b="1" dirty="0">
                <a:latin typeface="Calibri Light" panose="020F0302020204030204" pitchFamily="34" charset="0"/>
                <a:cs typeface="Calibri Light" panose="020F0302020204030204" pitchFamily="34" charset="0"/>
              </a:rPr>
              <a:t>Timothy Ray Brown – The Berlin Patient</a:t>
            </a:r>
          </a:p>
        </p:txBody>
      </p:sp>
      <p:grpSp>
        <p:nvGrpSpPr>
          <p:cNvPr id="2" name="Group 1">
            <a:extLst>
              <a:ext uri="{FF2B5EF4-FFF2-40B4-BE49-F238E27FC236}">
                <a16:creationId xmlns:a16="http://schemas.microsoft.com/office/drawing/2014/main" id="{1A182733-CAD9-E146-A145-C6B332DC50EE}"/>
              </a:ext>
            </a:extLst>
          </p:cNvPr>
          <p:cNvGrpSpPr/>
          <p:nvPr/>
        </p:nvGrpSpPr>
        <p:grpSpPr>
          <a:xfrm>
            <a:off x="-11145744" y="-4572001"/>
            <a:ext cx="9267341" cy="4442147"/>
            <a:chOff x="-11145744" y="-4572001"/>
            <a:chExt cx="9267341" cy="4442147"/>
          </a:xfrm>
        </p:grpSpPr>
        <p:sp>
          <p:nvSpPr>
            <p:cNvPr id="18" name="Oval Callout 17">
              <a:extLst>
                <a:ext uri="{FF2B5EF4-FFF2-40B4-BE49-F238E27FC236}">
                  <a16:creationId xmlns:a16="http://schemas.microsoft.com/office/drawing/2014/main" id="{71DF8F64-C0C5-6848-87A6-58B2ECE3A192}"/>
                </a:ext>
              </a:extLst>
            </p:cNvPr>
            <p:cNvSpPr/>
            <p:nvPr/>
          </p:nvSpPr>
          <p:spPr>
            <a:xfrm flipV="1">
              <a:off x="-11145744" y="-4572001"/>
              <a:ext cx="9267341" cy="4442147"/>
            </a:xfrm>
            <a:prstGeom prst="wedgeEllipseCallout">
              <a:avLst>
                <a:gd name="adj1" fmla="val 53038"/>
                <a:gd name="adj2" fmla="val -4366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5" name="TextBox 14">
              <a:extLst>
                <a:ext uri="{FF2B5EF4-FFF2-40B4-BE49-F238E27FC236}">
                  <a16:creationId xmlns:a16="http://schemas.microsoft.com/office/drawing/2014/main" id="{739F27A4-B28E-934C-B0D9-F02B3DA5B2DE}"/>
                </a:ext>
              </a:extLst>
            </p:cNvPr>
            <p:cNvSpPr txBox="1"/>
            <p:nvPr/>
          </p:nvSpPr>
          <p:spPr>
            <a:xfrm>
              <a:off x="-10695904" y="-4120643"/>
              <a:ext cx="8367660" cy="3539430"/>
            </a:xfrm>
            <a:prstGeom prst="rect">
              <a:avLst/>
            </a:prstGeom>
            <a:noFill/>
          </p:spPr>
          <p:txBody>
            <a:bodyPr wrap="square" rtlCol="0">
              <a:spAutoFit/>
            </a:bodyPr>
            <a:lstStyle/>
            <a:p>
              <a:pPr algn="ctr"/>
              <a:r>
                <a:rPr lang="en-US" sz="3200" b="1" i="1" dirty="0">
                  <a:solidFill>
                    <a:schemeClr val="bg1"/>
                  </a:solidFill>
                  <a:latin typeface="Gill Sans MT" panose="020B0502020104020203" pitchFamily="34" charset="77"/>
                  <a:cs typeface="Calibri Light" panose="020F0302020204030204" pitchFamily="34" charset="0"/>
                </a:rPr>
                <a:t>"I feel strongly that if no one          participates in studies, there will never be      a cure…  In order to do so we need studies that include ATI to move the science forward so that we can have clear answers as to whether new interventions have an impact and progress take place</a:t>
              </a:r>
              <a:r>
                <a:rPr lang="en-US" sz="3200" b="1" dirty="0">
                  <a:solidFill>
                    <a:schemeClr val="bg1"/>
                  </a:solidFill>
                  <a:latin typeface="Gill Sans MT" panose="020B0502020104020203" pitchFamily="34" charset="77"/>
                  <a:cs typeface="Calibri Light" panose="020F0302020204030204" pitchFamily="34" charset="0"/>
                </a:rPr>
                <a:t>.”</a:t>
              </a:r>
            </a:p>
          </p:txBody>
        </p:sp>
      </p:grpSp>
      <p:pic>
        <p:nvPicPr>
          <p:cNvPr id="20" name="Picture 19">
            <a:extLst>
              <a:ext uri="{FF2B5EF4-FFF2-40B4-BE49-F238E27FC236}">
                <a16:creationId xmlns:a16="http://schemas.microsoft.com/office/drawing/2014/main" id="{692DF4CC-98B0-3A43-B156-0E00B3E35A8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62764" y="-129854"/>
            <a:ext cx="12604663" cy="7007732"/>
          </a:xfrm>
          <a:prstGeom prst="rect">
            <a:avLst/>
          </a:prstGeom>
        </p:spPr>
      </p:pic>
      <p:pic>
        <p:nvPicPr>
          <p:cNvPr id="4" name="Picture 3">
            <a:extLst>
              <a:ext uri="{FF2B5EF4-FFF2-40B4-BE49-F238E27FC236}">
                <a16:creationId xmlns:a16="http://schemas.microsoft.com/office/drawing/2014/main" id="{B39EDD4E-EB1A-8246-8499-C9CB126250E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242" y="82777"/>
            <a:ext cx="7662093" cy="3570882"/>
          </a:xfrm>
          <a:prstGeom prst="rect">
            <a:avLst/>
          </a:prstGeom>
        </p:spPr>
      </p:pic>
      <p:grpSp>
        <p:nvGrpSpPr>
          <p:cNvPr id="3" name="Group 2">
            <a:extLst>
              <a:ext uri="{FF2B5EF4-FFF2-40B4-BE49-F238E27FC236}">
                <a16:creationId xmlns:a16="http://schemas.microsoft.com/office/drawing/2014/main" id="{8BDAAF80-EAED-194D-BC0E-7E01F4B931F2}"/>
              </a:ext>
            </a:extLst>
          </p:cNvPr>
          <p:cNvGrpSpPr/>
          <p:nvPr/>
        </p:nvGrpSpPr>
        <p:grpSpPr>
          <a:xfrm>
            <a:off x="1130325" y="4808448"/>
            <a:ext cx="10617727" cy="1664593"/>
            <a:chOff x="1130325" y="4808448"/>
            <a:chExt cx="10617727" cy="1664593"/>
          </a:xfrm>
        </p:grpSpPr>
        <p:pic>
          <p:nvPicPr>
            <p:cNvPr id="14" name="Picture 13" descr="Graphical user interface, text, application, Word&#10;&#10;Description automatically generated">
              <a:extLst>
                <a:ext uri="{FF2B5EF4-FFF2-40B4-BE49-F238E27FC236}">
                  <a16:creationId xmlns:a16="http://schemas.microsoft.com/office/drawing/2014/main" id="{701A17D6-CD24-C547-95DB-7482BEEE697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30325" y="4808448"/>
              <a:ext cx="6087571" cy="1664593"/>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314A769E-B716-8D4E-A149-91112A79DDC3}"/>
                </a:ext>
              </a:extLst>
            </p:cNvPr>
            <p:cNvSpPr txBox="1"/>
            <p:nvPr/>
          </p:nvSpPr>
          <p:spPr>
            <a:xfrm>
              <a:off x="6162262" y="5663272"/>
              <a:ext cx="5585790" cy="584775"/>
            </a:xfrm>
            <a:prstGeom prst="rect">
              <a:avLst/>
            </a:prstGeom>
            <a:solidFill>
              <a:schemeClr val="accent4"/>
            </a:solidFill>
          </p:spPr>
          <p:txBody>
            <a:bodyPr wrap="square" rtlCol="0">
              <a:spAutoFit/>
            </a:bodyPr>
            <a:lstStyle/>
            <a:p>
              <a:pPr algn="ctr"/>
              <a:r>
                <a:rPr lang="en-US" sz="3200" b="1" dirty="0">
                  <a:solidFill>
                    <a:schemeClr val="bg1"/>
                  </a:solidFill>
                  <a:latin typeface="Gill Sans MT" panose="020B0502020104020203" pitchFamily="34" charset="77"/>
                  <a:cs typeface="Calibri Light" panose="020F0302020204030204" pitchFamily="34" charset="0"/>
                </a:rPr>
                <a:t>William (“Bill”) Freshwater</a:t>
              </a:r>
            </a:p>
          </p:txBody>
        </p:sp>
      </p:grpSp>
    </p:spTree>
    <p:extLst>
      <p:ext uri="{BB962C8B-B14F-4D97-AF65-F5344CB8AC3E}">
        <p14:creationId xmlns:p14="http://schemas.microsoft.com/office/powerpoint/2010/main" val="86989647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5395DCD-ACEE-7847-8F63-E5FCCFC2D46B}"/>
              </a:ext>
            </a:extLst>
          </p:cNvPr>
          <p:cNvSpPr>
            <a:spLocks noGrp="1"/>
          </p:cNvSpPr>
          <p:nvPr>
            <p:ph type="title"/>
          </p:nvPr>
        </p:nvSpPr>
        <p:spPr>
          <a:xfrm>
            <a:off x="0" y="1709738"/>
            <a:ext cx="12192000" cy="4353605"/>
          </a:xfrm>
          <a:solidFill>
            <a:srgbClr val="00B0F0"/>
          </a:solidFill>
        </p:spPr>
        <p:txBody>
          <a:bodyPr anchor="ctr" anchorCtr="0"/>
          <a:lstStyle/>
          <a:p>
            <a:r>
              <a:rPr lang="en-US" dirty="0"/>
              <a:t>What is an ATI?</a:t>
            </a:r>
          </a:p>
        </p:txBody>
      </p:sp>
      <p:pic>
        <p:nvPicPr>
          <p:cNvPr id="9" name="Picture 8">
            <a:extLst>
              <a:ext uri="{FF2B5EF4-FFF2-40B4-BE49-F238E27FC236}">
                <a16:creationId xmlns:a16="http://schemas.microsoft.com/office/drawing/2014/main" id="{A0BE1808-2075-EC4B-8B14-7978CFF9A8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225307">
            <a:off x="7785903" y="2885604"/>
            <a:ext cx="1143000" cy="1092200"/>
          </a:xfrm>
          <a:prstGeom prst="rect">
            <a:avLst/>
          </a:prstGeom>
        </p:spPr>
      </p:pic>
      <p:pic>
        <p:nvPicPr>
          <p:cNvPr id="10" name="Picture 9">
            <a:extLst>
              <a:ext uri="{FF2B5EF4-FFF2-40B4-BE49-F238E27FC236}">
                <a16:creationId xmlns:a16="http://schemas.microsoft.com/office/drawing/2014/main" id="{2597DD88-62F8-A24D-90C8-806D36608E34}"/>
              </a:ext>
            </a:extLst>
          </p:cNvPr>
          <p:cNvPicPr>
            <a:picLocks noChangeAspect="1"/>
          </p:cNvPicPr>
          <p:nvPr/>
        </p:nvPicPr>
        <p:blipFill>
          <a:blip r:embed="rId3" cstate="email">
            <a:biLevel thresh="25000"/>
            <a:extLst>
              <a:ext uri="{28A0092B-C50C-407E-A947-70E740481C1C}">
                <a14:useLocalDpi xmlns:a14="http://schemas.microsoft.com/office/drawing/2010/main"/>
              </a:ext>
            </a:extLst>
          </a:blip>
          <a:stretch>
            <a:fillRect/>
          </a:stretch>
        </p:blipFill>
        <p:spPr>
          <a:xfrm rot="3958353">
            <a:off x="7054422" y="4584029"/>
            <a:ext cx="1143000" cy="1092200"/>
          </a:xfrm>
          <a:prstGeom prst="rect">
            <a:avLst/>
          </a:prstGeom>
        </p:spPr>
      </p:pic>
    </p:spTree>
    <p:extLst>
      <p:ext uri="{BB962C8B-B14F-4D97-AF65-F5344CB8AC3E}">
        <p14:creationId xmlns:p14="http://schemas.microsoft.com/office/powerpoint/2010/main" val="246374068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BF7B7-4473-3A45-9B98-0B4ABF561BE7}"/>
              </a:ext>
            </a:extLst>
          </p:cNvPr>
          <p:cNvSpPr>
            <a:spLocks noGrp="1"/>
          </p:cNvSpPr>
          <p:nvPr>
            <p:ph type="title"/>
          </p:nvPr>
        </p:nvSpPr>
        <p:spPr>
          <a:xfrm>
            <a:off x="419100" y="363537"/>
            <a:ext cx="10702990" cy="767431"/>
          </a:xfrm>
        </p:spPr>
        <p:txBody>
          <a:bodyPr anchor="t" anchorCtr="0">
            <a:noAutofit/>
          </a:bodyPr>
          <a:lstStyle/>
          <a:p>
            <a:r>
              <a:rPr lang="en-US" sz="5400" b="1" spc="300" dirty="0"/>
              <a:t>What is an </a:t>
            </a:r>
            <a:r>
              <a:rPr lang="en-US" sz="5400" b="1" spc="300" dirty="0">
                <a:solidFill>
                  <a:schemeClr val="accent5"/>
                </a:solidFill>
              </a:rPr>
              <a:t>ATI</a:t>
            </a:r>
            <a:r>
              <a:rPr lang="en-US" sz="5400" b="1" spc="300" dirty="0"/>
              <a:t>?</a:t>
            </a:r>
          </a:p>
        </p:txBody>
      </p:sp>
      <p:sp>
        <p:nvSpPr>
          <p:cNvPr id="3" name="Content Placeholder 2">
            <a:extLst>
              <a:ext uri="{FF2B5EF4-FFF2-40B4-BE49-F238E27FC236}">
                <a16:creationId xmlns:a16="http://schemas.microsoft.com/office/drawing/2014/main" id="{82DCB662-46A0-0B4D-808A-ACF18E966199}"/>
              </a:ext>
            </a:extLst>
          </p:cNvPr>
          <p:cNvSpPr>
            <a:spLocks noGrp="1"/>
          </p:cNvSpPr>
          <p:nvPr>
            <p:ph idx="1"/>
          </p:nvPr>
        </p:nvSpPr>
        <p:spPr>
          <a:xfrm>
            <a:off x="419100" y="1398336"/>
            <a:ext cx="10962775" cy="5092220"/>
          </a:xfrm>
        </p:spPr>
        <p:txBody>
          <a:bodyPr>
            <a:normAutofit fontScale="85000" lnSpcReduction="20000"/>
          </a:bodyPr>
          <a:lstStyle/>
          <a:p>
            <a:pPr>
              <a:lnSpc>
                <a:spcPct val="100000"/>
              </a:lnSpc>
              <a:buClr>
                <a:schemeClr val="accent5"/>
              </a:buClr>
              <a:buSzPct val="120000"/>
            </a:pPr>
            <a:r>
              <a:rPr lang="en-US" sz="3000" dirty="0"/>
              <a:t>stands for </a:t>
            </a:r>
            <a:r>
              <a:rPr lang="en-US" sz="3000" b="1" u="sng" dirty="0">
                <a:solidFill>
                  <a:schemeClr val="accent5"/>
                </a:solidFill>
              </a:rPr>
              <a:t>A</a:t>
            </a:r>
            <a:r>
              <a:rPr lang="en-US" sz="3000" b="1" dirty="0">
                <a:solidFill>
                  <a:schemeClr val="accent5"/>
                </a:solidFill>
              </a:rPr>
              <a:t>nalytic  </a:t>
            </a:r>
            <a:r>
              <a:rPr lang="en-US" sz="3000" b="1" u="sng" dirty="0">
                <a:solidFill>
                  <a:schemeClr val="accent5"/>
                </a:solidFill>
              </a:rPr>
              <a:t>T</a:t>
            </a:r>
            <a:r>
              <a:rPr lang="en-US" sz="3000" b="1" dirty="0">
                <a:solidFill>
                  <a:schemeClr val="accent5"/>
                </a:solidFill>
              </a:rPr>
              <a:t>reatment  </a:t>
            </a:r>
            <a:r>
              <a:rPr lang="en-US" sz="3000" b="1" u="sng" dirty="0">
                <a:solidFill>
                  <a:schemeClr val="accent5"/>
                </a:solidFill>
              </a:rPr>
              <a:t>I</a:t>
            </a:r>
            <a:r>
              <a:rPr lang="en-US" sz="3000" b="1" dirty="0">
                <a:solidFill>
                  <a:schemeClr val="accent5"/>
                </a:solidFill>
              </a:rPr>
              <a:t>nterruption</a:t>
            </a:r>
          </a:p>
          <a:p>
            <a:pPr>
              <a:lnSpc>
                <a:spcPct val="100000"/>
              </a:lnSpc>
              <a:buClr>
                <a:schemeClr val="accent5"/>
              </a:buClr>
              <a:buSzPct val="120000"/>
            </a:pPr>
            <a:endParaRPr lang="en-US" sz="3000" dirty="0"/>
          </a:p>
          <a:p>
            <a:pPr>
              <a:lnSpc>
                <a:spcPct val="100000"/>
              </a:lnSpc>
              <a:buClr>
                <a:schemeClr val="accent5"/>
              </a:buClr>
              <a:buSzPct val="120000"/>
            </a:pPr>
            <a:r>
              <a:rPr lang="en-US" sz="3000" dirty="0"/>
              <a:t>also called </a:t>
            </a:r>
            <a:r>
              <a:rPr lang="en-US" sz="3000" b="1" dirty="0">
                <a:solidFill>
                  <a:schemeClr val="accent5"/>
                </a:solidFill>
              </a:rPr>
              <a:t>IMAP </a:t>
            </a:r>
            <a:r>
              <a:rPr lang="en-US" sz="3000" b="1" dirty="0"/>
              <a:t>– </a:t>
            </a:r>
            <a:r>
              <a:rPr lang="en-US" sz="3000" b="1" u="sng" dirty="0">
                <a:solidFill>
                  <a:schemeClr val="accent5"/>
                </a:solidFill>
              </a:rPr>
              <a:t>I</a:t>
            </a:r>
            <a:r>
              <a:rPr lang="en-US" sz="3000" b="1" dirty="0">
                <a:solidFill>
                  <a:schemeClr val="accent5"/>
                </a:solidFill>
              </a:rPr>
              <a:t>ntensively </a:t>
            </a:r>
            <a:r>
              <a:rPr lang="en-US" sz="3000" b="1" u="sng" dirty="0">
                <a:solidFill>
                  <a:schemeClr val="accent5"/>
                </a:solidFill>
              </a:rPr>
              <a:t>M</a:t>
            </a:r>
            <a:r>
              <a:rPr lang="en-US" sz="3000" b="1" dirty="0">
                <a:solidFill>
                  <a:schemeClr val="accent5"/>
                </a:solidFill>
              </a:rPr>
              <a:t>onitored </a:t>
            </a:r>
            <a:r>
              <a:rPr lang="en-US" sz="3000" b="1" u="sng" dirty="0">
                <a:solidFill>
                  <a:schemeClr val="accent5"/>
                </a:solidFill>
              </a:rPr>
              <a:t>A</a:t>
            </a:r>
            <a:r>
              <a:rPr lang="en-US" sz="3000" b="1" dirty="0">
                <a:solidFill>
                  <a:schemeClr val="accent5"/>
                </a:solidFill>
              </a:rPr>
              <a:t>ntiretroviral </a:t>
            </a:r>
            <a:r>
              <a:rPr lang="en-US" sz="3000" b="1" u="sng" dirty="0">
                <a:solidFill>
                  <a:schemeClr val="accent5"/>
                </a:solidFill>
              </a:rPr>
              <a:t>P</a:t>
            </a:r>
            <a:r>
              <a:rPr lang="en-US" sz="3000" b="1" dirty="0">
                <a:solidFill>
                  <a:schemeClr val="accent5"/>
                </a:solidFill>
              </a:rPr>
              <a:t>ause</a:t>
            </a:r>
            <a:br>
              <a:rPr lang="en-US" sz="3000" b="1" dirty="0">
                <a:solidFill>
                  <a:schemeClr val="accent5"/>
                </a:solidFill>
              </a:rPr>
            </a:br>
            <a:endParaRPr lang="en-US" sz="3000" b="1" dirty="0">
              <a:solidFill>
                <a:schemeClr val="accent5"/>
              </a:solidFill>
            </a:endParaRPr>
          </a:p>
          <a:p>
            <a:pPr>
              <a:lnSpc>
                <a:spcPct val="100000"/>
              </a:lnSpc>
              <a:buClr>
                <a:schemeClr val="accent5"/>
              </a:buClr>
              <a:buSzPct val="120000"/>
            </a:pPr>
            <a:r>
              <a:rPr lang="en-US" sz="3000" dirty="0"/>
              <a:t>As part of participation in a research study, a volunteer/participant is asked to </a:t>
            </a:r>
            <a:r>
              <a:rPr lang="en-US" sz="3000" b="1" dirty="0">
                <a:solidFill>
                  <a:schemeClr val="accent5"/>
                </a:solidFill>
              </a:rPr>
              <a:t>pause their HIV medications </a:t>
            </a:r>
            <a:r>
              <a:rPr lang="en-US" sz="3000" dirty="0"/>
              <a:t>under careful observation from a doctor, researcher and/or healthcare team</a:t>
            </a:r>
          </a:p>
          <a:p>
            <a:pPr>
              <a:lnSpc>
                <a:spcPct val="100000"/>
              </a:lnSpc>
              <a:buClr>
                <a:schemeClr val="accent5"/>
              </a:buClr>
              <a:buSzPct val="120000"/>
            </a:pPr>
            <a:endParaRPr lang="en-US" sz="3000" b="1" dirty="0"/>
          </a:p>
          <a:p>
            <a:pPr>
              <a:lnSpc>
                <a:spcPct val="100000"/>
              </a:lnSpc>
              <a:buClr>
                <a:schemeClr val="accent5"/>
              </a:buClr>
              <a:buSzPct val="120000"/>
            </a:pPr>
            <a:r>
              <a:rPr lang="en-US" sz="3000" b="1" dirty="0">
                <a:solidFill>
                  <a:schemeClr val="accent5"/>
                </a:solidFill>
              </a:rPr>
              <a:t>Clinical status </a:t>
            </a:r>
            <a:r>
              <a:rPr lang="en-US" sz="3000" dirty="0"/>
              <a:t>and</a:t>
            </a:r>
            <a:r>
              <a:rPr lang="en-US" sz="3000" b="1" dirty="0"/>
              <a:t> </a:t>
            </a:r>
            <a:r>
              <a:rPr lang="en-US" sz="3000" b="1" dirty="0">
                <a:solidFill>
                  <a:schemeClr val="accent5"/>
                </a:solidFill>
              </a:rPr>
              <a:t>safety labs </a:t>
            </a:r>
            <a:r>
              <a:rPr lang="en-US" sz="3000" dirty="0"/>
              <a:t>including viral load, CD4+ T cell count are monitored closely and frequently, usually through weekly blood samples</a:t>
            </a:r>
          </a:p>
          <a:p>
            <a:pPr>
              <a:lnSpc>
                <a:spcPct val="100000"/>
              </a:lnSpc>
              <a:buClr>
                <a:schemeClr val="accent5"/>
              </a:buClr>
              <a:buSzPct val="120000"/>
            </a:pPr>
            <a:endParaRPr lang="en-US" sz="200" dirty="0"/>
          </a:p>
          <a:p>
            <a:pPr lvl="1">
              <a:lnSpc>
                <a:spcPct val="100000"/>
              </a:lnSpc>
              <a:buClr>
                <a:schemeClr val="accent5"/>
              </a:buClr>
              <a:buSzPct val="120000"/>
            </a:pPr>
            <a:r>
              <a:rPr lang="en-US" sz="3000" dirty="0"/>
              <a:t>It remains important to stay in close contact with your primary care provider</a:t>
            </a:r>
          </a:p>
          <a:p>
            <a:endParaRPr lang="en-US" dirty="0"/>
          </a:p>
        </p:txBody>
      </p:sp>
      <p:pic>
        <p:nvPicPr>
          <p:cNvPr id="6" name="Picture 5">
            <a:extLst>
              <a:ext uri="{FF2B5EF4-FFF2-40B4-BE49-F238E27FC236}">
                <a16:creationId xmlns:a16="http://schemas.microsoft.com/office/drawing/2014/main" id="{8DEA0CC3-7122-4045-949E-7569066561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02880" y="162426"/>
            <a:ext cx="3140083" cy="1693244"/>
          </a:xfrm>
          <a:prstGeom prst="rect">
            <a:avLst/>
          </a:prstGeom>
        </p:spPr>
      </p:pic>
      <p:sp>
        <p:nvSpPr>
          <p:cNvPr id="7" name="TextBox 6">
            <a:extLst>
              <a:ext uri="{FF2B5EF4-FFF2-40B4-BE49-F238E27FC236}">
                <a16:creationId xmlns:a16="http://schemas.microsoft.com/office/drawing/2014/main" id="{126116E2-57D2-EF44-AF17-D87427DD498C}"/>
              </a:ext>
            </a:extLst>
          </p:cNvPr>
          <p:cNvSpPr txBox="1"/>
          <p:nvPr/>
        </p:nvSpPr>
        <p:spPr>
          <a:xfrm>
            <a:off x="8400288" y="6490556"/>
            <a:ext cx="2084832" cy="246221"/>
          </a:xfrm>
          <a:prstGeom prst="rect">
            <a:avLst/>
          </a:prstGeom>
          <a:noFill/>
        </p:spPr>
        <p:txBody>
          <a:bodyPr wrap="square" rtlCol="0">
            <a:spAutoFit/>
          </a:bodyPr>
          <a:lstStyle/>
          <a:p>
            <a:pPr algn="ctr"/>
            <a:r>
              <a:rPr lang="en-US" sz="1000" dirty="0">
                <a:solidFill>
                  <a:schemeClr val="bg1">
                    <a:lumMod val="65000"/>
                  </a:schemeClr>
                </a:solidFill>
                <a:latin typeface="Gill Sans MT" panose="020B0502020104020203" pitchFamily="34" charset="77"/>
              </a:rPr>
              <a:t>image: Michael Louella</a:t>
            </a:r>
          </a:p>
        </p:txBody>
      </p:sp>
    </p:spTree>
    <p:extLst>
      <p:ext uri="{BB962C8B-B14F-4D97-AF65-F5344CB8AC3E}">
        <p14:creationId xmlns:p14="http://schemas.microsoft.com/office/powerpoint/2010/main" val="117951231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A5CDE-F513-324B-BE6B-D492F17CB619}"/>
              </a:ext>
            </a:extLst>
          </p:cNvPr>
          <p:cNvSpPr>
            <a:spLocks noGrp="1"/>
          </p:cNvSpPr>
          <p:nvPr>
            <p:ph type="title"/>
          </p:nvPr>
        </p:nvSpPr>
        <p:spPr>
          <a:xfrm>
            <a:off x="742397" y="363538"/>
            <a:ext cx="10056395" cy="743368"/>
          </a:xfrm>
        </p:spPr>
        <p:txBody>
          <a:bodyPr anchor="t" anchorCtr="0">
            <a:normAutofit fontScale="90000"/>
          </a:bodyPr>
          <a:lstStyle/>
          <a:p>
            <a:r>
              <a:rPr lang="en-US" sz="5400" b="1" spc="300" dirty="0"/>
              <a:t>ATIs</a:t>
            </a:r>
            <a:r>
              <a:rPr lang="en-US" sz="5400" b="1" spc="300" dirty="0">
                <a:solidFill>
                  <a:srgbClr val="00B0F0"/>
                </a:solidFill>
              </a:rPr>
              <a:t> in Context</a:t>
            </a:r>
          </a:p>
        </p:txBody>
      </p:sp>
      <p:sp>
        <p:nvSpPr>
          <p:cNvPr id="3" name="Content Placeholder 2">
            <a:extLst>
              <a:ext uri="{FF2B5EF4-FFF2-40B4-BE49-F238E27FC236}">
                <a16:creationId xmlns:a16="http://schemas.microsoft.com/office/drawing/2014/main" id="{6DB39B1D-1F9E-8646-A3FE-B2BABFE4AF75}"/>
              </a:ext>
            </a:extLst>
          </p:cNvPr>
          <p:cNvSpPr>
            <a:spLocks noGrp="1"/>
          </p:cNvSpPr>
          <p:nvPr>
            <p:ph idx="1"/>
          </p:nvPr>
        </p:nvSpPr>
        <p:spPr>
          <a:xfrm>
            <a:off x="488397" y="1391261"/>
            <a:ext cx="7715803" cy="5182383"/>
          </a:xfrm>
        </p:spPr>
        <p:txBody>
          <a:bodyPr>
            <a:normAutofit fontScale="92500" lnSpcReduction="20000"/>
          </a:bodyPr>
          <a:lstStyle/>
          <a:p>
            <a:pPr>
              <a:buClr>
                <a:schemeClr val="tx1"/>
              </a:buClr>
            </a:pPr>
            <a:r>
              <a:rPr lang="en-US" sz="3300" b="1" dirty="0">
                <a:solidFill>
                  <a:srgbClr val="00B0F0"/>
                </a:solidFill>
              </a:rPr>
              <a:t>Short or brief ATIs:  </a:t>
            </a:r>
            <a:r>
              <a:rPr lang="en-US" sz="3300" i="1" dirty="0"/>
              <a:t>some treatment pauses 	may last days to weeks</a:t>
            </a:r>
          </a:p>
          <a:p>
            <a:pPr>
              <a:buClr>
                <a:schemeClr val="tx1"/>
              </a:buClr>
            </a:pPr>
            <a:endParaRPr lang="en-US" dirty="0"/>
          </a:p>
          <a:p>
            <a:pPr>
              <a:buClr>
                <a:schemeClr val="tx1"/>
              </a:buClr>
            </a:pPr>
            <a:r>
              <a:rPr lang="en-US" sz="3300" b="1" dirty="0">
                <a:solidFill>
                  <a:srgbClr val="00B0F0"/>
                </a:solidFill>
              </a:rPr>
              <a:t>Restrictive ATIs</a:t>
            </a:r>
            <a:r>
              <a:rPr lang="en-US" sz="3300" dirty="0">
                <a:solidFill>
                  <a:srgbClr val="00B0F0"/>
                </a:solidFill>
              </a:rPr>
              <a:t>:  </a:t>
            </a:r>
            <a:r>
              <a:rPr lang="en-US" sz="3300" i="1" dirty="0"/>
              <a:t>restart HIV medicines as 	soon as virus is detectable</a:t>
            </a:r>
          </a:p>
          <a:p>
            <a:pPr>
              <a:buClr>
                <a:schemeClr val="tx1"/>
              </a:buClr>
            </a:pPr>
            <a:endParaRPr lang="en-US" dirty="0">
              <a:solidFill>
                <a:srgbClr val="C00000"/>
              </a:solidFill>
            </a:endParaRPr>
          </a:p>
          <a:p>
            <a:pPr>
              <a:buClr>
                <a:schemeClr val="tx1"/>
              </a:buClr>
            </a:pPr>
            <a:r>
              <a:rPr lang="en-US" sz="3300" b="1" dirty="0">
                <a:solidFill>
                  <a:srgbClr val="00B0F0"/>
                </a:solidFill>
              </a:rPr>
              <a:t>Extended or prolonged ATIs</a:t>
            </a:r>
            <a:r>
              <a:rPr lang="en-US" sz="3300" b="1" dirty="0"/>
              <a:t>:  </a:t>
            </a:r>
            <a:r>
              <a:rPr lang="en-US" sz="3300" i="1" dirty="0"/>
              <a:t>may last 	weeks to months</a:t>
            </a:r>
          </a:p>
          <a:p>
            <a:pPr>
              <a:buClr>
                <a:schemeClr val="tx1"/>
              </a:buClr>
            </a:pPr>
            <a:endParaRPr lang="en-US" dirty="0"/>
          </a:p>
          <a:p>
            <a:pPr>
              <a:buClr>
                <a:schemeClr val="tx1"/>
              </a:buClr>
            </a:pPr>
            <a:r>
              <a:rPr lang="en-US" sz="3300" b="1" dirty="0">
                <a:solidFill>
                  <a:srgbClr val="00B0F0"/>
                </a:solidFill>
              </a:rPr>
              <a:t>Permissive ATIs:  </a:t>
            </a:r>
            <a:r>
              <a:rPr lang="en-US" sz="3300" i="1" dirty="0"/>
              <a:t>may allow high levels of 	HIV under close monitoring for weeks to 	months before restarting HIV medicines</a:t>
            </a:r>
          </a:p>
        </p:txBody>
      </p:sp>
      <p:pic>
        <p:nvPicPr>
          <p:cNvPr id="7" name="Picture 6">
            <a:extLst>
              <a:ext uri="{FF2B5EF4-FFF2-40B4-BE49-F238E27FC236}">
                <a16:creationId xmlns:a16="http://schemas.microsoft.com/office/drawing/2014/main" id="{18D4EC57-A3F7-8F4E-AC9B-53754D3033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204200" y="-127000"/>
            <a:ext cx="3302000" cy="6985000"/>
          </a:xfrm>
          <a:prstGeom prst="rect">
            <a:avLst/>
          </a:prstGeom>
        </p:spPr>
      </p:pic>
    </p:spTree>
    <p:extLst>
      <p:ext uri="{BB962C8B-B14F-4D97-AF65-F5344CB8AC3E}">
        <p14:creationId xmlns:p14="http://schemas.microsoft.com/office/powerpoint/2010/main" val="92590170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4D2537-B6DB-9941-A759-F3E4190D6458}"/>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t="8422"/>
          <a:stretch/>
        </p:blipFill>
        <p:spPr>
          <a:xfrm>
            <a:off x="0" y="-109728"/>
            <a:ext cx="11413690" cy="6967728"/>
          </a:xfrm>
          <a:prstGeom prst="rect">
            <a:avLst/>
          </a:prstGeom>
        </p:spPr>
      </p:pic>
      <p:sp>
        <p:nvSpPr>
          <p:cNvPr id="2" name="Title 1">
            <a:extLst>
              <a:ext uri="{FF2B5EF4-FFF2-40B4-BE49-F238E27FC236}">
                <a16:creationId xmlns:a16="http://schemas.microsoft.com/office/drawing/2014/main" id="{7B679FEB-2A54-8645-8BA5-70018FE59F1F}"/>
              </a:ext>
            </a:extLst>
          </p:cNvPr>
          <p:cNvSpPr>
            <a:spLocks noGrp="1"/>
          </p:cNvSpPr>
          <p:nvPr>
            <p:ph type="title"/>
          </p:nvPr>
        </p:nvSpPr>
        <p:spPr>
          <a:xfrm>
            <a:off x="818146" y="363537"/>
            <a:ext cx="10303943" cy="1325563"/>
          </a:xfrm>
        </p:spPr>
        <p:txBody>
          <a:bodyPr>
            <a:noAutofit/>
          </a:bodyPr>
          <a:lstStyle/>
          <a:p>
            <a:r>
              <a:rPr lang="en-US" sz="5400" b="1" dirty="0"/>
              <a:t>If HIV medicines are effective, </a:t>
            </a:r>
            <a:br>
              <a:rPr lang="en-US" sz="5400" b="1" dirty="0"/>
            </a:br>
            <a:r>
              <a:rPr lang="en-US" sz="5400" b="1" dirty="0">
                <a:solidFill>
                  <a:schemeClr val="accent4"/>
                </a:solidFill>
              </a:rPr>
              <a:t>why pause them</a:t>
            </a:r>
            <a:r>
              <a:rPr lang="en-US" sz="5400" b="1" dirty="0"/>
              <a:t>?</a:t>
            </a:r>
          </a:p>
        </p:txBody>
      </p:sp>
      <p:sp>
        <p:nvSpPr>
          <p:cNvPr id="3" name="Content Placeholder 2">
            <a:extLst>
              <a:ext uri="{FF2B5EF4-FFF2-40B4-BE49-F238E27FC236}">
                <a16:creationId xmlns:a16="http://schemas.microsoft.com/office/drawing/2014/main" id="{A09C331D-676F-8A4D-8EE0-50355972C28C}"/>
              </a:ext>
            </a:extLst>
          </p:cNvPr>
          <p:cNvSpPr>
            <a:spLocks noGrp="1"/>
          </p:cNvSpPr>
          <p:nvPr>
            <p:ph idx="1"/>
          </p:nvPr>
        </p:nvSpPr>
        <p:spPr>
          <a:xfrm>
            <a:off x="818145" y="2053907"/>
            <a:ext cx="10303944" cy="4715193"/>
          </a:xfrm>
        </p:spPr>
        <p:txBody>
          <a:bodyPr>
            <a:normAutofit fontScale="62500" lnSpcReduction="20000"/>
          </a:bodyPr>
          <a:lstStyle/>
          <a:p>
            <a:pPr>
              <a:lnSpc>
                <a:spcPct val="100000"/>
              </a:lnSpc>
              <a:buClr>
                <a:schemeClr val="accent4"/>
              </a:buClr>
              <a:buSzPct val="120000"/>
            </a:pPr>
            <a:r>
              <a:rPr lang="en-US" sz="4000" dirty="0"/>
              <a:t>HIV reservoir: </a:t>
            </a:r>
            <a:r>
              <a:rPr lang="en-US" sz="4000" b="1" dirty="0">
                <a:solidFill>
                  <a:schemeClr val="accent4"/>
                </a:solidFill>
              </a:rPr>
              <a:t>HIV that is “hidden”</a:t>
            </a:r>
            <a:r>
              <a:rPr lang="en-US" sz="4000" dirty="0">
                <a:solidFill>
                  <a:schemeClr val="accent4"/>
                </a:solidFill>
              </a:rPr>
              <a:t> </a:t>
            </a:r>
            <a:r>
              <a:rPr lang="en-US" sz="4000" dirty="0"/>
              <a:t>in different cells and tissues</a:t>
            </a:r>
          </a:p>
          <a:p>
            <a:pPr>
              <a:lnSpc>
                <a:spcPct val="100000"/>
              </a:lnSpc>
              <a:buClr>
                <a:schemeClr val="accent4"/>
              </a:buClr>
              <a:buSzPct val="120000"/>
            </a:pPr>
            <a:endParaRPr lang="en-US" dirty="0"/>
          </a:p>
          <a:p>
            <a:pPr>
              <a:lnSpc>
                <a:spcPct val="100000"/>
              </a:lnSpc>
              <a:buClr>
                <a:schemeClr val="accent4"/>
              </a:buClr>
              <a:buSzPct val="120000"/>
            </a:pPr>
            <a:r>
              <a:rPr lang="en-US" sz="4000" dirty="0"/>
              <a:t>Goal of many “HIV cure” studies: </a:t>
            </a:r>
            <a:r>
              <a:rPr lang="en-US" sz="4000" b="1" dirty="0">
                <a:solidFill>
                  <a:schemeClr val="accent4"/>
                </a:solidFill>
              </a:rPr>
              <a:t>reduce the reservoir </a:t>
            </a:r>
            <a:r>
              <a:rPr lang="en-US" sz="4000" dirty="0"/>
              <a:t>and </a:t>
            </a:r>
            <a:r>
              <a:rPr lang="en-US" sz="4000" b="1" dirty="0">
                <a:solidFill>
                  <a:schemeClr val="accent4"/>
                </a:solidFill>
              </a:rPr>
              <a:t>teach the immune system </a:t>
            </a:r>
            <a:r>
              <a:rPr lang="en-US" sz="4000" dirty="0"/>
              <a:t>to control reservoir</a:t>
            </a:r>
          </a:p>
          <a:p>
            <a:pPr>
              <a:lnSpc>
                <a:spcPct val="100000"/>
              </a:lnSpc>
              <a:buClr>
                <a:schemeClr val="accent4"/>
              </a:buClr>
              <a:buSzPct val="120000"/>
            </a:pPr>
            <a:endParaRPr lang="en-US" dirty="0"/>
          </a:p>
          <a:p>
            <a:pPr>
              <a:lnSpc>
                <a:spcPct val="100000"/>
              </a:lnSpc>
              <a:buClr>
                <a:schemeClr val="accent4"/>
              </a:buClr>
              <a:buSzPct val="120000"/>
            </a:pPr>
            <a:r>
              <a:rPr lang="en-US" sz="4000" dirty="0"/>
              <a:t>There is currently </a:t>
            </a:r>
            <a:r>
              <a:rPr lang="en-US" sz="4000" b="1" dirty="0">
                <a:solidFill>
                  <a:schemeClr val="accent4"/>
                </a:solidFill>
              </a:rPr>
              <a:t>no other way to know for sure </a:t>
            </a:r>
            <a:r>
              <a:rPr lang="en-US" sz="4000" dirty="0"/>
              <a:t>if any decreases in reservoir size or changes in immune function caused by a cure intervention have enhanced a person’s ability to control HIV</a:t>
            </a:r>
          </a:p>
          <a:p>
            <a:pPr>
              <a:lnSpc>
                <a:spcPct val="100000"/>
              </a:lnSpc>
              <a:buClr>
                <a:schemeClr val="accent4"/>
              </a:buClr>
              <a:buSzPct val="120000"/>
            </a:pPr>
            <a:endParaRPr lang="en-US" dirty="0"/>
          </a:p>
          <a:p>
            <a:pPr>
              <a:lnSpc>
                <a:spcPct val="100000"/>
              </a:lnSpc>
              <a:buClr>
                <a:schemeClr val="accent4"/>
              </a:buClr>
              <a:buSzPct val="120000"/>
            </a:pPr>
            <a:r>
              <a:rPr lang="en-US" sz="4000" dirty="0"/>
              <a:t>So, ATIs are needed to determine whether a cure intervention has </a:t>
            </a:r>
            <a:r>
              <a:rPr lang="en-US" sz="4000" b="1" dirty="0">
                <a:solidFill>
                  <a:schemeClr val="accent4"/>
                </a:solidFill>
              </a:rPr>
              <a:t>enhanced a person’s ability to control HIV</a:t>
            </a:r>
            <a:r>
              <a:rPr lang="en-US" sz="4000" dirty="0">
                <a:solidFill>
                  <a:schemeClr val="accent4"/>
                </a:solidFill>
              </a:rPr>
              <a:t> </a:t>
            </a:r>
            <a:r>
              <a:rPr lang="en-US" sz="4000" dirty="0"/>
              <a:t>in the absence of </a:t>
            </a:r>
            <a:br>
              <a:rPr lang="en-US" sz="4000" dirty="0"/>
            </a:br>
            <a:r>
              <a:rPr lang="en-US" sz="4000" dirty="0"/>
              <a:t>HIV medicines</a:t>
            </a:r>
          </a:p>
        </p:txBody>
      </p:sp>
    </p:spTree>
    <p:extLst>
      <p:ext uri="{BB962C8B-B14F-4D97-AF65-F5344CB8AC3E}">
        <p14:creationId xmlns:p14="http://schemas.microsoft.com/office/powerpoint/2010/main" val="116460643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1E130E-C383-7741-9226-184B31C68C19}"/>
              </a:ext>
            </a:extLst>
          </p:cNvPr>
          <p:cNvSpPr>
            <a:spLocks noGrp="1"/>
          </p:cNvSpPr>
          <p:nvPr>
            <p:ph type="title"/>
          </p:nvPr>
        </p:nvSpPr>
        <p:spPr>
          <a:xfrm>
            <a:off x="349820" y="254931"/>
            <a:ext cx="10841547" cy="1325563"/>
          </a:xfrm>
        </p:spPr>
        <p:txBody>
          <a:bodyPr anchor="t" anchorCtr="0">
            <a:normAutofit fontScale="90000"/>
          </a:bodyPr>
          <a:lstStyle/>
          <a:p>
            <a:pPr algn="ctr"/>
            <a:r>
              <a:rPr lang="en-US" b="1" dirty="0"/>
              <a:t>Current Medicines </a:t>
            </a:r>
            <a:r>
              <a:rPr lang="en-US" b="1" dirty="0">
                <a:solidFill>
                  <a:srgbClr val="00B0F0"/>
                </a:solidFill>
              </a:rPr>
              <a:t>Do Not </a:t>
            </a:r>
            <a:r>
              <a:rPr lang="en-US" b="1" dirty="0"/>
              <a:t>Eliminate HIV</a:t>
            </a:r>
          </a:p>
        </p:txBody>
      </p:sp>
      <p:grpSp>
        <p:nvGrpSpPr>
          <p:cNvPr id="4" name="Group 3">
            <a:extLst>
              <a:ext uri="{FF2B5EF4-FFF2-40B4-BE49-F238E27FC236}">
                <a16:creationId xmlns:a16="http://schemas.microsoft.com/office/drawing/2014/main" id="{F5579C7C-6519-5247-AAE2-CB6D2222C0CC}"/>
              </a:ext>
            </a:extLst>
          </p:cNvPr>
          <p:cNvGrpSpPr/>
          <p:nvPr/>
        </p:nvGrpSpPr>
        <p:grpSpPr>
          <a:xfrm>
            <a:off x="1160296" y="999019"/>
            <a:ext cx="8737830" cy="4919282"/>
            <a:chOff x="1262901" y="1605461"/>
            <a:chExt cx="9015385" cy="4914481"/>
          </a:xfrm>
        </p:grpSpPr>
        <p:grpSp>
          <p:nvGrpSpPr>
            <p:cNvPr id="2" name="Group 1">
              <a:extLst>
                <a:ext uri="{FF2B5EF4-FFF2-40B4-BE49-F238E27FC236}">
                  <a16:creationId xmlns:a16="http://schemas.microsoft.com/office/drawing/2014/main" id="{4D4D025C-4EB8-1D44-BEE3-E1247F1745A9}"/>
                </a:ext>
              </a:extLst>
            </p:cNvPr>
            <p:cNvGrpSpPr/>
            <p:nvPr/>
          </p:nvGrpSpPr>
          <p:grpSpPr>
            <a:xfrm>
              <a:off x="1262901" y="1605461"/>
              <a:ext cx="9015385" cy="4914481"/>
              <a:chOff x="2045368" y="1678029"/>
              <a:chExt cx="9015385" cy="4914481"/>
            </a:xfrm>
          </p:grpSpPr>
          <p:pic>
            <p:nvPicPr>
              <p:cNvPr id="6" name="Picture 5" descr="A close up of text on a white background&#10;&#10;Description automatically generated">
                <a:extLst>
                  <a:ext uri="{FF2B5EF4-FFF2-40B4-BE49-F238E27FC236}">
                    <a16:creationId xmlns:a16="http://schemas.microsoft.com/office/drawing/2014/main" id="{BEDFCDC0-CED7-814D-BE2A-253C6F50ADD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045368" y="2269292"/>
                <a:ext cx="8731675" cy="4323218"/>
              </a:xfrm>
              <a:prstGeom prst="rect">
                <a:avLst/>
              </a:prstGeom>
              <a:effectLst/>
            </p:spPr>
          </p:pic>
          <p:sp>
            <p:nvSpPr>
              <p:cNvPr id="10" name="TextBox 9">
                <a:extLst>
                  <a:ext uri="{FF2B5EF4-FFF2-40B4-BE49-F238E27FC236}">
                    <a16:creationId xmlns:a16="http://schemas.microsoft.com/office/drawing/2014/main" id="{958EC830-78E1-7C4C-A264-90D5A16DA5A4}"/>
                  </a:ext>
                </a:extLst>
              </p:cNvPr>
              <p:cNvSpPr txBox="1"/>
              <p:nvPr/>
            </p:nvSpPr>
            <p:spPr>
              <a:xfrm>
                <a:off x="2679564" y="1697154"/>
                <a:ext cx="2224628" cy="461665"/>
              </a:xfrm>
              <a:prstGeom prst="rect">
                <a:avLst/>
              </a:prstGeom>
              <a:noFill/>
            </p:spPr>
            <p:txBody>
              <a:bodyPr wrap="square" rtlCol="0">
                <a:spAutoFit/>
              </a:bodyPr>
              <a:lstStyle/>
              <a:p>
                <a:pPr algn="ctr"/>
                <a:r>
                  <a:rPr lang="en-US" sz="1200" b="1" dirty="0">
                    <a:latin typeface="Gill Sans MT" panose="020B0502020104020203" pitchFamily="34" charset="77"/>
                  </a:rPr>
                  <a:t>HIV levels are high in untreated HIV infection </a:t>
                </a:r>
              </a:p>
            </p:txBody>
          </p:sp>
          <p:sp>
            <p:nvSpPr>
              <p:cNvPr id="11" name="TextBox 10">
                <a:extLst>
                  <a:ext uri="{FF2B5EF4-FFF2-40B4-BE49-F238E27FC236}">
                    <a16:creationId xmlns:a16="http://schemas.microsoft.com/office/drawing/2014/main" id="{0E647CCE-92FC-784D-9379-4A4C970EE0E6}"/>
                  </a:ext>
                </a:extLst>
              </p:cNvPr>
              <p:cNvSpPr txBox="1"/>
              <p:nvPr/>
            </p:nvSpPr>
            <p:spPr>
              <a:xfrm>
                <a:off x="5658915" y="1697153"/>
                <a:ext cx="2471176" cy="461665"/>
              </a:xfrm>
              <a:prstGeom prst="rect">
                <a:avLst/>
              </a:prstGeom>
              <a:noFill/>
            </p:spPr>
            <p:txBody>
              <a:bodyPr wrap="square" rtlCol="0">
                <a:spAutoFit/>
              </a:bodyPr>
              <a:lstStyle/>
              <a:p>
                <a:pPr algn="ctr"/>
                <a:r>
                  <a:rPr lang="en-US" sz="1200" b="1" dirty="0">
                    <a:latin typeface="Gill Sans MT" panose="020B0502020104020203" pitchFamily="34" charset="77"/>
                  </a:rPr>
                  <a:t>HIV medicines decrease HIV to “undetectable” levels</a:t>
                </a:r>
              </a:p>
            </p:txBody>
          </p:sp>
          <p:sp>
            <p:nvSpPr>
              <p:cNvPr id="12" name="TextBox 11">
                <a:extLst>
                  <a:ext uri="{FF2B5EF4-FFF2-40B4-BE49-F238E27FC236}">
                    <a16:creationId xmlns:a16="http://schemas.microsoft.com/office/drawing/2014/main" id="{7BF31EE4-117F-C74A-A095-53158740804A}"/>
                  </a:ext>
                </a:extLst>
              </p:cNvPr>
              <p:cNvSpPr txBox="1"/>
              <p:nvPr/>
            </p:nvSpPr>
            <p:spPr>
              <a:xfrm>
                <a:off x="8884816" y="1678029"/>
                <a:ext cx="2175937" cy="461665"/>
              </a:xfrm>
              <a:prstGeom prst="rect">
                <a:avLst/>
              </a:prstGeom>
              <a:noFill/>
            </p:spPr>
            <p:txBody>
              <a:bodyPr wrap="square" rtlCol="0">
                <a:spAutoFit/>
              </a:bodyPr>
              <a:lstStyle/>
              <a:p>
                <a:pPr algn="ctr"/>
                <a:r>
                  <a:rPr lang="en-US" sz="1200" b="1" dirty="0">
                    <a:latin typeface="Gill Sans MT" panose="020B0502020104020203" pitchFamily="34" charset="77"/>
                  </a:rPr>
                  <a:t>When HIV medicines are stopped, HIV “rebounds</a:t>
                </a:r>
                <a:r>
                  <a:rPr lang="en-US" sz="1200" dirty="0">
                    <a:latin typeface="Gill Sans MT" panose="020B0502020104020203" pitchFamily="34" charset="77"/>
                  </a:rPr>
                  <a:t>”</a:t>
                </a:r>
              </a:p>
            </p:txBody>
          </p:sp>
        </p:grpSp>
        <p:sp>
          <p:nvSpPr>
            <p:cNvPr id="13" name="TextBox 12">
              <a:extLst>
                <a:ext uri="{FF2B5EF4-FFF2-40B4-BE49-F238E27FC236}">
                  <a16:creationId xmlns:a16="http://schemas.microsoft.com/office/drawing/2014/main" id="{0E78DE38-5405-B849-88AC-4A4618796ADE}"/>
                </a:ext>
              </a:extLst>
            </p:cNvPr>
            <p:cNvSpPr txBox="1"/>
            <p:nvPr/>
          </p:nvSpPr>
          <p:spPr>
            <a:xfrm>
              <a:off x="4281678" y="3425816"/>
              <a:ext cx="3498727" cy="276999"/>
            </a:xfrm>
            <a:prstGeom prst="rect">
              <a:avLst/>
            </a:prstGeom>
            <a:noFill/>
          </p:spPr>
          <p:txBody>
            <a:bodyPr wrap="square" rtlCol="0">
              <a:spAutoFit/>
            </a:bodyPr>
            <a:lstStyle/>
            <a:p>
              <a:pPr algn="ctr"/>
              <a:r>
                <a:rPr lang="en-US" sz="1200" b="1" i="1" dirty="0">
                  <a:solidFill>
                    <a:schemeClr val="accent4"/>
                  </a:solidFill>
                  <a:latin typeface="Gill Sans MT" panose="020B0502020104020203" pitchFamily="34" charset="77"/>
                </a:rPr>
                <a:t>“</a:t>
              </a:r>
              <a:r>
                <a:rPr lang="en-US" sz="1200" b="1" i="1" dirty="0">
                  <a:solidFill>
                    <a:srgbClr val="3466FF"/>
                  </a:solidFill>
                  <a:latin typeface="Gill Sans MT" panose="020B0502020104020203" pitchFamily="34" charset="77"/>
                </a:rPr>
                <a:t>Highly Active Antiretroviral Therapy”  </a:t>
              </a:r>
            </a:p>
          </p:txBody>
        </p:sp>
      </p:grpSp>
      <p:grpSp>
        <p:nvGrpSpPr>
          <p:cNvPr id="3" name="Group 2">
            <a:extLst>
              <a:ext uri="{FF2B5EF4-FFF2-40B4-BE49-F238E27FC236}">
                <a16:creationId xmlns:a16="http://schemas.microsoft.com/office/drawing/2014/main" id="{FA8517CB-2C2B-E941-92B7-AA7EDA029F7B}"/>
              </a:ext>
            </a:extLst>
          </p:cNvPr>
          <p:cNvGrpSpPr/>
          <p:nvPr/>
        </p:nvGrpSpPr>
        <p:grpSpPr>
          <a:xfrm>
            <a:off x="511865" y="5876510"/>
            <a:ext cx="10689736" cy="461665"/>
            <a:chOff x="2124328" y="7520053"/>
            <a:chExt cx="10689736" cy="461665"/>
          </a:xfrm>
        </p:grpSpPr>
        <p:sp>
          <p:nvSpPr>
            <p:cNvPr id="7" name="Rectangle 36">
              <a:extLst>
                <a:ext uri="{FF2B5EF4-FFF2-40B4-BE49-F238E27FC236}">
                  <a16:creationId xmlns:a16="http://schemas.microsoft.com/office/drawing/2014/main" id="{2DA5FAB4-DFDB-DF46-A5FB-7C53C37CACF3}"/>
                </a:ext>
              </a:extLst>
            </p:cNvPr>
            <p:cNvSpPr>
              <a:spLocks noChangeArrowheads="1"/>
            </p:cNvSpPr>
            <p:nvPr/>
          </p:nvSpPr>
          <p:spPr bwMode="auto">
            <a:xfrm>
              <a:off x="3113973" y="7520053"/>
              <a:ext cx="9700091" cy="4616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sz="2400" b="1" i="1" dirty="0">
                  <a:solidFill>
                    <a:srgbClr val="00B0F0"/>
                  </a:solidFill>
                  <a:latin typeface="Gill Sans MT" panose="020B0502020104020203" pitchFamily="34" charset="77"/>
                  <a:cs typeface="Calibri Light" panose="020F0302020204030204" pitchFamily="34" charset="0"/>
                </a:rPr>
                <a:t>WHY?</a:t>
              </a:r>
              <a:r>
                <a:rPr lang="en-US" sz="2400" b="1" i="1" dirty="0">
                  <a:solidFill>
                    <a:schemeClr val="accent4"/>
                  </a:solidFill>
                  <a:latin typeface="Gill Sans MT" panose="020B0502020104020203" pitchFamily="34" charset="77"/>
                  <a:cs typeface="Calibri Light" panose="020F0302020204030204" pitchFamily="34" charset="0"/>
                </a:rPr>
                <a:t>  </a:t>
              </a:r>
              <a:r>
                <a:rPr lang="en-US" sz="2400" i="1" dirty="0">
                  <a:latin typeface="Gill Sans MT" panose="020B0502020104020203" pitchFamily="34" charset="77"/>
                  <a:cs typeface="Calibri Light" panose="020F0302020204030204" pitchFamily="34" charset="0"/>
                </a:rPr>
                <a:t>Because HIV hides in a </a:t>
              </a:r>
              <a:r>
                <a:rPr lang="en-US" sz="2400" b="1" i="1" dirty="0">
                  <a:solidFill>
                    <a:srgbClr val="00B0F0"/>
                  </a:solidFill>
                  <a:latin typeface="Gill Sans MT" panose="020B0502020104020203" pitchFamily="34" charset="77"/>
                  <a:cs typeface="Calibri Light" panose="020F0302020204030204" pitchFamily="34" charset="0"/>
                </a:rPr>
                <a:t>“reservoir”</a:t>
              </a:r>
              <a:r>
                <a:rPr lang="en-US" sz="2400" i="1" dirty="0">
                  <a:solidFill>
                    <a:srgbClr val="00B0F0"/>
                  </a:solidFill>
                  <a:latin typeface="Gill Sans MT" panose="020B0502020104020203" pitchFamily="34" charset="77"/>
                  <a:cs typeface="Calibri Light" panose="020F0302020204030204" pitchFamily="34" charset="0"/>
                </a:rPr>
                <a:t> </a:t>
              </a:r>
              <a:r>
                <a:rPr lang="en-US" sz="2400" i="1" dirty="0">
                  <a:latin typeface="Gill Sans MT" panose="020B0502020104020203" pitchFamily="34" charset="77"/>
                  <a:cs typeface="Calibri Light" panose="020F0302020204030204" pitchFamily="34" charset="0"/>
                </a:rPr>
                <a:t>that is not cleared by HIV medicines</a:t>
              </a:r>
            </a:p>
          </p:txBody>
        </p:sp>
        <p:sp>
          <p:nvSpPr>
            <p:cNvPr id="8" name="AutoShape 41">
              <a:extLst>
                <a:ext uri="{FF2B5EF4-FFF2-40B4-BE49-F238E27FC236}">
                  <a16:creationId xmlns:a16="http://schemas.microsoft.com/office/drawing/2014/main" id="{B4C3FDF7-430D-9840-B8E0-9CBE43F75069}"/>
                </a:ext>
              </a:extLst>
            </p:cNvPr>
            <p:cNvSpPr>
              <a:spLocks noChangeArrowheads="1"/>
            </p:cNvSpPr>
            <p:nvPr/>
          </p:nvSpPr>
          <p:spPr bwMode="auto">
            <a:xfrm>
              <a:off x="2124328" y="7561844"/>
              <a:ext cx="989645" cy="419874"/>
            </a:xfrm>
            <a:prstGeom prst="rightArrow">
              <a:avLst>
                <a:gd name="adj1" fmla="val 50000"/>
                <a:gd name="adj2" fmla="val 35000"/>
              </a:avLst>
            </a:prstGeom>
            <a:solidFill>
              <a:srgbClr val="00B0F0"/>
            </a:solidFill>
            <a:ln w="9525">
              <a:noFill/>
              <a:miter lim="800000"/>
              <a:headEnd/>
              <a:tailEnd/>
            </a:ln>
          </p:spPr>
          <p:txBody>
            <a:bodyPr wrap="none" anchor="ctr"/>
            <a:lstStyle/>
            <a:p>
              <a:endParaRPr lang="en-US" sz="1350" dirty="0">
                <a:latin typeface="Calibri"/>
                <a:cs typeface="Calibri"/>
              </a:endParaRPr>
            </a:p>
          </p:txBody>
        </p:sp>
      </p:grpSp>
    </p:spTree>
    <p:extLst>
      <p:ext uri="{BB962C8B-B14F-4D97-AF65-F5344CB8AC3E}">
        <p14:creationId xmlns:p14="http://schemas.microsoft.com/office/powerpoint/2010/main" val="62731784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1030</TotalTime>
  <Words>1859</Words>
  <Application>Microsoft Macintosh PowerPoint</Application>
  <PresentationFormat>Widescreen</PresentationFormat>
  <Paragraphs>215</Paragraphs>
  <Slides>30</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Gill Sans MT</vt:lpstr>
      <vt:lpstr>Office Theme</vt:lpstr>
      <vt:lpstr>Analytical Treatment Interruptions (“ATIs”)</vt:lpstr>
      <vt:lpstr>Participant Testimonials</vt:lpstr>
      <vt:lpstr>Participant Testimonials</vt:lpstr>
      <vt:lpstr>PowerPoint Presentation</vt:lpstr>
      <vt:lpstr>What is an ATI?</vt:lpstr>
      <vt:lpstr>What is an ATI?</vt:lpstr>
      <vt:lpstr>ATIs in Context</vt:lpstr>
      <vt:lpstr>If HIV medicines are effective,  why pause them?</vt:lpstr>
      <vt:lpstr>Current Medicines Do Not Eliminate HIV</vt:lpstr>
      <vt:lpstr>What do we learn from an ATI?</vt:lpstr>
      <vt:lpstr>Types of Experimental Therapies Where ATIs Might Be Necessary</vt:lpstr>
      <vt:lpstr>Risks &amp; challenges of an ATI</vt:lpstr>
      <vt:lpstr>PowerPoint Presentation</vt:lpstr>
      <vt:lpstr>The Risks of ATIs</vt:lpstr>
      <vt:lpstr>Specific Challenges of ATIs</vt:lpstr>
      <vt:lpstr>Recent ATI Transmission Cases</vt:lpstr>
      <vt:lpstr>Designing an ATI</vt:lpstr>
      <vt:lpstr>Designing an ATI:   Key Considerations</vt:lpstr>
      <vt:lpstr>PowerPoint Presentation</vt:lpstr>
      <vt:lpstr>Integrating Risk Mitigation  into Protocol</vt:lpstr>
      <vt:lpstr>Testing and Disclosure</vt:lpstr>
      <vt:lpstr>Focus on PrEP (Pre-Exposure Prophylaxis)</vt:lpstr>
      <vt:lpstr>Study Team Engagement</vt:lpstr>
      <vt:lpstr>PowerPoint Presentation</vt:lpstr>
      <vt:lpstr>Specific Anticipated Challenges</vt:lpstr>
      <vt:lpstr>Navigation to PEP</vt:lpstr>
      <vt:lpstr>Our Ultimate Goal</vt:lpstr>
      <vt:lpstr>Our Recommendations</vt:lpstr>
      <vt:lpstr>Limitations of  Recommendations</vt:lpstr>
      <vt:lpstr>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Louella, Michael W</dc:creator>
  <cp:lastModifiedBy>Tag 1</cp:lastModifiedBy>
  <cp:revision>109</cp:revision>
  <dcterms:created xsi:type="dcterms:W3CDTF">2020-12-09T18:43:53Z</dcterms:created>
  <dcterms:modified xsi:type="dcterms:W3CDTF">2022-01-13T18:08:57Z</dcterms:modified>
</cp:coreProperties>
</file>