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3"/>
  </p:notesMasterIdLst>
  <p:sldIdLst>
    <p:sldId id="256" r:id="rId2"/>
    <p:sldId id="3275" r:id="rId3"/>
    <p:sldId id="3284" r:id="rId4"/>
    <p:sldId id="3278" r:id="rId5"/>
    <p:sldId id="3285" r:id="rId6"/>
    <p:sldId id="3289" r:id="rId7"/>
    <p:sldId id="3288" r:id="rId8"/>
    <p:sldId id="3279" r:id="rId9"/>
    <p:sldId id="3296" r:id="rId10"/>
    <p:sldId id="3291" r:id="rId11"/>
    <p:sldId id="3292" r:id="rId12"/>
    <p:sldId id="290" r:id="rId13"/>
    <p:sldId id="308" r:id="rId14"/>
    <p:sldId id="855" r:id="rId15"/>
    <p:sldId id="292" r:id="rId16"/>
    <p:sldId id="291" r:id="rId17"/>
    <p:sldId id="293" r:id="rId18"/>
    <p:sldId id="294" r:id="rId19"/>
    <p:sldId id="317" r:id="rId20"/>
    <p:sldId id="3293" r:id="rId21"/>
    <p:sldId id="300" r:id="rId22"/>
    <p:sldId id="302" r:id="rId23"/>
    <p:sldId id="3276" r:id="rId24"/>
    <p:sldId id="3277" r:id="rId25"/>
    <p:sldId id="285" r:id="rId26"/>
    <p:sldId id="296" r:id="rId27"/>
    <p:sldId id="3281" r:id="rId28"/>
    <p:sldId id="3294" r:id="rId29"/>
    <p:sldId id="318" r:id="rId30"/>
    <p:sldId id="311" r:id="rId31"/>
    <p:sldId id="316" r:id="rId32"/>
    <p:sldId id="315" r:id="rId33"/>
    <p:sldId id="3295" r:id="rId34"/>
    <p:sldId id="900" r:id="rId35"/>
    <p:sldId id="901" r:id="rId36"/>
    <p:sldId id="902" r:id="rId37"/>
    <p:sldId id="903" r:id="rId38"/>
    <p:sldId id="904" r:id="rId39"/>
    <p:sldId id="3319" r:id="rId40"/>
    <p:sldId id="709" r:id="rId41"/>
    <p:sldId id="720" r:id="rId42"/>
    <p:sldId id="859" r:id="rId43"/>
    <p:sldId id="865" r:id="rId44"/>
    <p:sldId id="866" r:id="rId45"/>
    <p:sldId id="861" r:id="rId46"/>
    <p:sldId id="863" r:id="rId47"/>
    <p:sldId id="864" r:id="rId48"/>
    <p:sldId id="722" r:id="rId49"/>
    <p:sldId id="871" r:id="rId50"/>
    <p:sldId id="872" r:id="rId51"/>
    <p:sldId id="873" r:id="rId52"/>
    <p:sldId id="869" r:id="rId53"/>
    <p:sldId id="327" r:id="rId54"/>
    <p:sldId id="3298" r:id="rId55"/>
    <p:sldId id="330" r:id="rId56"/>
    <p:sldId id="3297" r:id="rId57"/>
    <p:sldId id="3255" r:id="rId58"/>
    <p:sldId id="3282" r:id="rId59"/>
    <p:sldId id="3299" r:id="rId60"/>
    <p:sldId id="3316" r:id="rId61"/>
    <p:sldId id="3307" r:id="rId62"/>
    <p:sldId id="3308" r:id="rId63"/>
    <p:sldId id="3309" r:id="rId64"/>
    <p:sldId id="3317" r:id="rId65"/>
    <p:sldId id="257" r:id="rId66"/>
    <p:sldId id="3300" r:id="rId67"/>
    <p:sldId id="3301" r:id="rId68"/>
    <p:sldId id="3302" r:id="rId69"/>
    <p:sldId id="3303" r:id="rId70"/>
    <p:sldId id="3304" r:id="rId71"/>
    <p:sldId id="258" r:id="rId72"/>
    <p:sldId id="267" r:id="rId73"/>
    <p:sldId id="3305" r:id="rId74"/>
    <p:sldId id="3306" r:id="rId75"/>
    <p:sldId id="3315" r:id="rId76"/>
    <p:sldId id="3314" r:id="rId77"/>
    <p:sldId id="3312" r:id="rId78"/>
    <p:sldId id="3313" r:id="rId79"/>
    <p:sldId id="3318" r:id="rId80"/>
    <p:sldId id="3310" r:id="rId81"/>
    <p:sldId id="331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01FE"/>
    <a:srgbClr val="FEA000"/>
    <a:srgbClr val="2C43E2"/>
    <a:srgbClr val="00FFE6"/>
    <a:srgbClr val="FFDDFF"/>
    <a:srgbClr val="E2D3FF"/>
    <a:srgbClr val="CDF8D3"/>
    <a:srgbClr val="B3F8A7"/>
    <a:srgbClr val="00D3BD"/>
    <a:srgbClr val="F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6"/>
    <p:restoredTop sz="91769"/>
  </p:normalViewPr>
  <p:slideViewPr>
    <p:cSldViewPr snapToGrid="0" snapToObjects="1">
      <p:cViewPr varScale="1">
        <p:scale>
          <a:sx n="117" d="100"/>
          <a:sy n="117" d="100"/>
        </p:scale>
        <p:origin x="1328" y="176"/>
      </p:cViewPr>
      <p:guideLst/>
    </p:cSldViewPr>
  </p:slideViewPr>
  <p:notesTextViewPr>
    <p:cViewPr>
      <p:scale>
        <a:sx n="20" d="100"/>
        <a:sy n="20" d="100"/>
      </p:scale>
      <p:origin x="0" y="0"/>
    </p:cViewPr>
  </p:notesTextViewPr>
  <p:notesViewPr>
    <p:cSldViewPr snapToGrid="0" snapToObjects="1">
      <p:cViewPr>
        <p:scale>
          <a:sx n="110" d="100"/>
          <a:sy n="110" d="100"/>
        </p:scale>
        <p:origin x="640" y="-10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custT="1"/>
      <dgm:spPr/>
      <dgm:t>
        <a:bodyPr/>
        <a:lstStyle/>
        <a:p>
          <a:r>
            <a:rPr lang="en-US" sz="1500" b="1" dirty="0"/>
            <a:t>Recruitment for Clinical Research</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dgm:t>
        <a:bodyPr/>
        <a:lstStyle/>
        <a:p>
          <a:r>
            <a:rPr lang="en-US" sz="1200" dirty="0"/>
            <a:t>Populations of interest</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dgm:t>
        <a:bodyPr/>
        <a:lstStyle/>
        <a:p>
          <a:r>
            <a:rPr lang="en-US" sz="1200" dirty="0"/>
            <a:t>Eligibility screening</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custT="1"/>
      <dgm:spPr/>
      <dgm:t>
        <a:bodyPr/>
        <a:lstStyle/>
        <a:p>
          <a:r>
            <a:rPr lang="en-US" sz="1500" b="1" dirty="0"/>
            <a:t>Research</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dgm:t>
        <a:bodyPr/>
        <a:lstStyle/>
        <a:p>
          <a:r>
            <a:rPr lang="en-US" sz="1200" dirty="0"/>
            <a:t>Systematic work</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B7B31383-3BFD-4603-A7E4-B15A998E6BAE}">
      <dgm:prSet phldrT="[Text]" custT="1"/>
      <dgm:spPr/>
      <dgm:t>
        <a:bodyPr/>
        <a:lstStyle/>
        <a:p>
          <a:r>
            <a:rPr lang="en-US" sz="1200" dirty="0"/>
            <a:t>Enrollment in clinical research</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dgm:t>
        <a:bodyPr/>
        <a:lstStyle/>
        <a:p>
          <a:r>
            <a:rPr lang="en-US" sz="1200"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5E069635-943E-4285-AEC5-841529B3DBE7}">
      <dgm:prSet phldrT="[Text]" custT="1"/>
      <dgm:spPr/>
      <dgm:t>
        <a:bodyPr/>
        <a:lstStyle/>
        <a:p>
          <a:r>
            <a:rPr lang="en-US" sz="1200" dirty="0"/>
            <a:t>Generalizable knowledge</a:t>
          </a:r>
        </a:p>
      </dgm:t>
    </dgm:pt>
    <dgm:pt modelId="{AEEB459C-F337-4340-8A12-738C9AF4C686}" type="parTrans" cxnId="{D589EE32-316A-4864-BCBD-41830467F828}">
      <dgm:prSet/>
      <dgm:spPr/>
      <dgm:t>
        <a:bodyPr/>
        <a:lstStyle/>
        <a:p>
          <a:endParaRPr lang="en-US"/>
        </a:p>
      </dgm:t>
    </dgm:pt>
    <dgm:pt modelId="{554D0A08-529B-4AF5-BC92-151539956464}" type="sibTrans" cxnId="{D589EE32-316A-4864-BCBD-41830467F828}">
      <dgm:prSet/>
      <dgm:spPr/>
      <dgm:t>
        <a:bodyPr/>
        <a:lstStyle/>
        <a:p>
          <a:endParaRPr lang="en-US"/>
        </a:p>
      </dgm:t>
    </dgm:pt>
    <dgm:pt modelId="{2F83EB17-D51B-426A-98F7-8E06203EA4DB}">
      <dgm:prSet phldrT="[Text]" custT="1"/>
      <dgm:spPr/>
      <dgm:t>
        <a:bodyPr/>
        <a:lstStyle/>
        <a:p>
          <a:pPr>
            <a:lnSpc>
              <a:spcPct val="100000"/>
            </a:lnSpc>
            <a:spcAft>
              <a:spcPts val="0"/>
            </a:spcAft>
          </a:pPr>
          <a:r>
            <a:rPr lang="en-US" sz="1200" dirty="0"/>
            <a:t>Research </a:t>
          </a:r>
        </a:p>
        <a:p>
          <a:pPr>
            <a:lnSpc>
              <a:spcPct val="100000"/>
            </a:lnSpc>
            <a:spcAft>
              <a:spcPts val="0"/>
            </a:spcAft>
          </a:pPr>
          <a:r>
            <a:rPr lang="en-US" sz="1200" dirty="0"/>
            <a:t>methods</a:t>
          </a:r>
        </a:p>
      </dgm:t>
    </dgm:pt>
    <dgm:pt modelId="{194C453E-8961-4970-B005-620E3A38D1D2}" type="parTrans" cxnId="{95A85C72-A1BD-4553-BB76-8197C6625194}">
      <dgm:prSet/>
      <dgm:spPr/>
      <dgm:t>
        <a:bodyPr/>
        <a:lstStyle/>
        <a:p>
          <a:endParaRPr lang="en-US"/>
        </a:p>
      </dgm:t>
    </dgm:pt>
    <dgm:pt modelId="{FC73B070-349C-49D6-9EEE-46269D6F6CCB}" type="sibTrans" cxnId="{95A85C72-A1BD-4553-BB76-8197C6625194}">
      <dgm:prSet/>
      <dgm:spPr/>
      <dgm:t>
        <a:bodyPr/>
        <a:lstStyle/>
        <a:p>
          <a:endParaRPr lang="en-US"/>
        </a:p>
      </dgm:t>
    </dgm:pt>
    <dgm:pt modelId="{FFB7CAA6-10F1-48FA-B97D-CB39701C3453}">
      <dgm:prSet phldrT="[Text]" custT="1"/>
      <dgm:spPr/>
      <dgm:t>
        <a:bodyPr/>
        <a:lstStyle/>
        <a:p>
          <a:pPr>
            <a:lnSpc>
              <a:spcPct val="100000"/>
            </a:lnSpc>
            <a:spcAft>
              <a:spcPts val="0"/>
            </a:spcAft>
          </a:pPr>
          <a:r>
            <a:rPr lang="en-US" sz="1200" dirty="0"/>
            <a:t>Informed </a:t>
          </a:r>
        </a:p>
        <a:p>
          <a:pPr>
            <a:lnSpc>
              <a:spcPct val="100000"/>
            </a:lnSpc>
            <a:spcAft>
              <a:spcPts val="0"/>
            </a:spcAft>
          </a:pPr>
          <a:r>
            <a:rPr lang="en-US" sz="1200" dirty="0"/>
            <a:t>consent </a:t>
          </a:r>
        </a:p>
      </dgm:t>
    </dgm:pt>
    <dgm:pt modelId="{5855A9FE-2AA5-41E1-ABCE-65C080FB7D91}" type="parTrans" cxnId="{01DA6C2A-1AF4-4CCC-969B-A1CB0E228F1C}">
      <dgm:prSet/>
      <dgm:spPr/>
      <dgm:t>
        <a:bodyPr/>
        <a:lstStyle/>
        <a:p>
          <a:endParaRPr lang="en-US"/>
        </a:p>
      </dgm:t>
    </dgm:pt>
    <dgm:pt modelId="{87875879-6A83-44CC-B505-EC2AB6864FE3}" type="sibTrans" cxnId="{01DA6C2A-1AF4-4CCC-969B-A1CB0E228F1C}">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8"/>
      <dgm:spPr/>
    </dgm:pt>
    <dgm:pt modelId="{0596E7AF-B3BF-45A1-8118-A05FDC321B63}" type="pres">
      <dgm:prSet presAssocID="{A568457F-CEF0-414B-9ED9-C045750F1143}" presName="childText" presStyleLbl="bgAcc1" presStyleIdx="0" presStyleCnt="8">
        <dgm:presLayoutVars>
          <dgm:bulletEnabled val="1"/>
        </dgm:presLayoutVars>
      </dgm:prSet>
      <dgm:spPr/>
    </dgm:pt>
    <dgm:pt modelId="{C28B6C2B-1617-4486-ABA6-ED353DCFDC61}" type="pres">
      <dgm:prSet presAssocID="{40956A44-C078-4F40-9956-A2875579A624}" presName="Name13" presStyleLbl="parChTrans1D2" presStyleIdx="1" presStyleCnt="8"/>
      <dgm:spPr/>
    </dgm:pt>
    <dgm:pt modelId="{BDCAC529-1475-479B-95CD-D64F2C92DCBB}" type="pres">
      <dgm:prSet presAssocID="{E7346BAC-78E1-4A91-997B-CA63217D117C}" presName="childText" presStyleLbl="bgAcc1" presStyleIdx="1" presStyleCnt="8">
        <dgm:presLayoutVars>
          <dgm:bulletEnabled val="1"/>
        </dgm:presLayoutVars>
      </dgm:prSet>
      <dgm:spPr/>
    </dgm:pt>
    <dgm:pt modelId="{CEBE1048-9858-43DE-B8DC-46D1C0B1DA4A}" type="pres">
      <dgm:prSet presAssocID="{813CAEAA-1B0C-4C99-88E8-39E8810CDF3D}" presName="Name13" presStyleLbl="parChTrans1D2" presStyleIdx="2" presStyleCnt="8"/>
      <dgm:spPr/>
    </dgm:pt>
    <dgm:pt modelId="{64ED02F1-AE6A-4A48-8734-E63A4EEF08C9}" type="pres">
      <dgm:prSet presAssocID="{B7B31383-3BFD-4603-A7E4-B15A998E6BAE}" presName="childText" presStyleLbl="bgAcc1" presStyleIdx="2" presStyleCnt="8">
        <dgm:presLayoutVars>
          <dgm:bulletEnabled val="1"/>
        </dgm:presLayoutVars>
      </dgm:prSet>
      <dgm:spPr/>
    </dgm:pt>
    <dgm:pt modelId="{8942EA01-5DF6-41E1-8900-37F462B268A7}" type="pres">
      <dgm:prSet presAssocID="{79A55C0B-078A-432F-B3B9-86C2BA9C55CA}" presName="Name13" presStyleLbl="parChTrans1D2" presStyleIdx="3" presStyleCnt="8"/>
      <dgm:spPr/>
    </dgm:pt>
    <dgm:pt modelId="{D6C8A1A9-94BB-4717-B78C-AAD25972CD23}" type="pres">
      <dgm:prSet presAssocID="{89A0928E-C76D-45B4-9915-6DE6A8811AD4}" presName="childText" presStyleLbl="bgAcc1" presStyleIdx="3" presStyleCnt="8">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4" presStyleCnt="8"/>
      <dgm:spPr/>
    </dgm:pt>
    <dgm:pt modelId="{81330489-01A5-4CF0-B7CB-4FA16FCB4DB9}" type="pres">
      <dgm:prSet presAssocID="{9C45976C-6865-4A09-A350-4DE66EA0F97E}" presName="childText" presStyleLbl="bgAcc1" presStyleIdx="4" presStyleCnt="8">
        <dgm:presLayoutVars>
          <dgm:bulletEnabled val="1"/>
        </dgm:presLayoutVars>
      </dgm:prSet>
      <dgm:spPr/>
    </dgm:pt>
    <dgm:pt modelId="{76E4697F-0C93-4DDD-ABA9-03DF80B7396B}" type="pres">
      <dgm:prSet presAssocID="{AEEB459C-F337-4340-8A12-738C9AF4C686}" presName="Name13" presStyleLbl="parChTrans1D2" presStyleIdx="5" presStyleCnt="8"/>
      <dgm:spPr/>
    </dgm:pt>
    <dgm:pt modelId="{B48D4080-F743-4338-B9AD-9362AABC0893}" type="pres">
      <dgm:prSet presAssocID="{5E069635-943E-4285-AEC5-841529B3DBE7}" presName="childText" presStyleLbl="bgAcc1" presStyleIdx="5" presStyleCnt="8">
        <dgm:presLayoutVars>
          <dgm:bulletEnabled val="1"/>
        </dgm:presLayoutVars>
      </dgm:prSet>
      <dgm:spPr/>
    </dgm:pt>
    <dgm:pt modelId="{5402B038-5FD5-4E47-B3CF-E74B261BD721}" type="pres">
      <dgm:prSet presAssocID="{194C453E-8961-4970-B005-620E3A38D1D2}" presName="Name13" presStyleLbl="parChTrans1D2" presStyleIdx="6" presStyleCnt="8"/>
      <dgm:spPr/>
    </dgm:pt>
    <dgm:pt modelId="{6C4F5912-B781-4E0D-89C5-A6073ACDB382}" type="pres">
      <dgm:prSet presAssocID="{2F83EB17-D51B-426A-98F7-8E06203EA4DB}" presName="childText" presStyleLbl="bgAcc1" presStyleIdx="6" presStyleCnt="8">
        <dgm:presLayoutVars>
          <dgm:bulletEnabled val="1"/>
        </dgm:presLayoutVars>
      </dgm:prSet>
      <dgm:spPr/>
    </dgm:pt>
    <dgm:pt modelId="{E2B95BD0-A8AF-4D46-B52D-F8D8B116FCCA}" type="pres">
      <dgm:prSet presAssocID="{5855A9FE-2AA5-41E1-ABCE-65C080FB7D91}" presName="Name13" presStyleLbl="parChTrans1D2" presStyleIdx="7" presStyleCnt="8"/>
      <dgm:spPr/>
    </dgm:pt>
    <dgm:pt modelId="{F6C42C57-5F9C-484C-BF25-4CF5EA8C853C}" type="pres">
      <dgm:prSet presAssocID="{FFB7CAA6-10F1-48FA-B97D-CB39701C3453}" presName="childText" presStyleLbl="bgAcc1" presStyleIdx="7" presStyleCnt="8">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50934516-276B-43AB-A1D7-CF5BB7D201EB}" type="presOf" srcId="{2F83EB17-D51B-426A-98F7-8E06203EA4DB}" destId="{6C4F5912-B781-4E0D-89C5-A6073ACDB382}" srcOrd="0" destOrd="0" presId="urn:microsoft.com/office/officeart/2005/8/layout/hierarchy3"/>
    <dgm:cxn modelId="{5122BF1E-E98E-4025-96F2-7BBE43DE283E}" srcId="{1E7729A7-3CE9-4351-994D-A2CBAE2DBBB9}" destId="{E7346BAC-78E1-4A91-997B-CA63217D117C}" srcOrd="1" destOrd="0" parTransId="{40956A44-C078-4F40-9956-A2875579A624}" sibTransId="{BCE369F3-AFC8-41AD-B120-CD16D99DE7C9}"/>
    <dgm:cxn modelId="{01DA6C2A-1AF4-4CCC-969B-A1CB0E228F1C}" srcId="{BD341E97-F250-42DB-80CF-5ED381B277C0}" destId="{FFB7CAA6-10F1-48FA-B97D-CB39701C3453}" srcOrd="3" destOrd="0" parTransId="{5855A9FE-2AA5-41E1-ABCE-65C080FB7D91}" sibTransId="{87875879-6A83-44CC-B505-EC2AB6864FE3}"/>
    <dgm:cxn modelId="{D589EE32-316A-4864-BCBD-41830467F828}" srcId="{BD341E97-F250-42DB-80CF-5ED381B277C0}" destId="{5E069635-943E-4285-AEC5-841529B3DBE7}" srcOrd="1" destOrd="0" parTransId="{AEEB459C-F337-4340-8A12-738C9AF4C686}" sibTransId="{554D0A08-529B-4AF5-BC92-151539956464}"/>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60B3C951-F3F7-4806-8C98-289B5BE25B83}" type="presOf" srcId="{FFB7CAA6-10F1-48FA-B97D-CB39701C3453}" destId="{F6C42C57-5F9C-484C-BF25-4CF5EA8C853C}"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95A85C72-A1BD-4553-BB76-8197C6625194}" srcId="{BD341E97-F250-42DB-80CF-5ED381B277C0}" destId="{2F83EB17-D51B-426A-98F7-8E06203EA4DB}" srcOrd="2" destOrd="0" parTransId="{194C453E-8961-4970-B005-620E3A38D1D2}" sibTransId="{FC73B070-349C-49D6-9EEE-46269D6F6CCB}"/>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2AAD70AA-6227-4BAB-B5DC-75DD2A63C707}" type="presOf" srcId="{5E069635-943E-4285-AEC5-841529B3DBE7}" destId="{B48D4080-F743-4338-B9AD-9362AABC0893}"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450E13C9-1C4A-484C-9833-ADBD99442625}" type="presOf" srcId="{5855A9FE-2AA5-41E1-ABCE-65C080FB7D91}" destId="{E2B95BD0-A8AF-4D46-B52D-F8D8B116FCCA}" srcOrd="0" destOrd="0" presId="urn:microsoft.com/office/officeart/2005/8/layout/hierarchy3"/>
    <dgm:cxn modelId="{FDBF60CE-8285-455F-AF41-AF6ECE674C6A}" srcId="{1E7729A7-3CE9-4351-994D-A2CBAE2DBBB9}" destId="{B7B31383-3BFD-4603-A7E4-B15A998E6BAE}" srcOrd="2" destOrd="0" parTransId="{813CAEAA-1B0C-4C99-88E8-39E8810CDF3D}" sibTransId="{F7A82824-5502-4351-A56F-7B4DE1724A09}"/>
    <dgm:cxn modelId="{CE70C4CE-572E-4CD3-BE70-81B5D18113DF}" type="presOf" srcId="{194C453E-8961-4970-B005-620E3A38D1D2}" destId="{5402B038-5FD5-4E47-B3CF-E74B261BD721}"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66C359FA-683F-4698-9F64-37C981F61164}" type="presOf" srcId="{AEEB459C-F337-4340-8A12-738C9AF4C686}" destId="{76E4697F-0C93-4DDD-ABA9-03DF80B7396B}" srcOrd="0"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B9016D38-6BBA-4833-BFC8-DC0F9BF08B37}" type="presParOf" srcId="{44FA6864-BE2E-42ED-AB64-90E247D86B8A}" destId="{76E4697F-0C93-4DDD-ABA9-03DF80B7396B}" srcOrd="2" destOrd="0" presId="urn:microsoft.com/office/officeart/2005/8/layout/hierarchy3"/>
    <dgm:cxn modelId="{88568464-9B2F-4C62-815A-9A8968EFE3AC}" type="presParOf" srcId="{44FA6864-BE2E-42ED-AB64-90E247D86B8A}" destId="{B48D4080-F743-4338-B9AD-9362AABC0893}" srcOrd="3" destOrd="0" presId="urn:microsoft.com/office/officeart/2005/8/layout/hierarchy3"/>
    <dgm:cxn modelId="{65C66A7B-CC46-4B2C-AFA8-3D73BCA4FD01}" type="presParOf" srcId="{44FA6864-BE2E-42ED-AB64-90E247D86B8A}" destId="{5402B038-5FD5-4E47-B3CF-E74B261BD721}" srcOrd="4" destOrd="0" presId="urn:microsoft.com/office/officeart/2005/8/layout/hierarchy3"/>
    <dgm:cxn modelId="{D80F3535-B040-4AC9-B121-033F49C64671}" type="presParOf" srcId="{44FA6864-BE2E-42ED-AB64-90E247D86B8A}" destId="{6C4F5912-B781-4E0D-89C5-A6073ACDB382}" srcOrd="5" destOrd="0" presId="urn:microsoft.com/office/officeart/2005/8/layout/hierarchy3"/>
    <dgm:cxn modelId="{5FB529C7-94CE-473A-BB11-C261FAEE495D}" type="presParOf" srcId="{44FA6864-BE2E-42ED-AB64-90E247D86B8A}" destId="{E2B95BD0-A8AF-4D46-B52D-F8D8B116FCCA}" srcOrd="6" destOrd="0" presId="urn:microsoft.com/office/officeart/2005/8/layout/hierarchy3"/>
    <dgm:cxn modelId="{9D2375EA-9941-44EC-8A15-6C25F8A66F14}" type="presParOf" srcId="{44FA6864-BE2E-42ED-AB64-90E247D86B8A}" destId="{F6C42C57-5F9C-484C-BF25-4CF5EA8C853C}"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dgm:spPr>
        <a:solidFill>
          <a:srgbClr val="DD01FE"/>
        </a:solidFill>
      </dgm:spPr>
      <dgm:t>
        <a:bodyPr/>
        <a:lstStyle/>
        <a:p>
          <a:r>
            <a:rPr lang="en-US" b="1" dirty="0">
              <a:latin typeface="Gill Sans MT" panose="020B0502020104020203" pitchFamily="34" charset="77"/>
              <a:cs typeface="Calibri Light" panose="020F0302020204030204" pitchFamily="34" charset="0"/>
            </a:rPr>
            <a:t>Community          &amp; Patient Engagement </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dgm:spPr>
        <a:solidFill>
          <a:srgbClr val="DD01FE">
            <a:alpha val="15000"/>
          </a:srgbClr>
        </a:solidFill>
        <a:ln>
          <a:solidFill>
            <a:srgbClr val="DD01FE"/>
          </a:solidFill>
        </a:ln>
      </dgm:spPr>
      <dgm:t>
        <a:bodyPr/>
        <a:lstStyle/>
        <a:p>
          <a:r>
            <a:rPr lang="en-US" b="1" dirty="0">
              <a:solidFill>
                <a:srgbClr val="DD01FE"/>
              </a:solidFill>
              <a:latin typeface="Gill Sans MT" panose="020B0502020104020203" pitchFamily="34" charset="77"/>
              <a:cs typeface="Calibri Light" panose="020F0302020204030204" pitchFamily="34" charset="0"/>
            </a:rPr>
            <a:t>Creation of relationships</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dgm:spPr>
        <a:solidFill>
          <a:srgbClr val="DD01FE">
            <a:alpha val="16000"/>
          </a:srgbClr>
        </a:solidFill>
        <a:ln>
          <a:solidFill>
            <a:srgbClr val="DD01FE"/>
          </a:solidFill>
        </a:ln>
      </dgm:spPr>
      <dgm:t>
        <a:bodyPr/>
        <a:lstStyle/>
        <a:p>
          <a:r>
            <a:rPr lang="en-US" b="1" dirty="0">
              <a:solidFill>
                <a:srgbClr val="DD01FE"/>
              </a:solidFill>
              <a:latin typeface="Gill Sans MT" panose="020B0502020104020203" pitchFamily="34" charset="77"/>
              <a:cs typeface="Calibri Light" panose="020F0302020204030204" pitchFamily="34" charset="0"/>
            </a:rPr>
            <a:t>Management of expectations</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dgm:spPr>
        <a:solidFill>
          <a:srgbClr val="00D3BD"/>
        </a:solidFill>
      </dgm:spPr>
      <dgm:t>
        <a:bodyPr/>
        <a:lstStyle/>
        <a:p>
          <a:r>
            <a:rPr lang="en-US" b="1" dirty="0">
              <a:latin typeface="Gill Sans MT" panose="020B0502020104020203" pitchFamily="34" charset="77"/>
              <a:cs typeface="Calibri Light" panose="020F0302020204030204" pitchFamily="34" charset="0"/>
            </a:rPr>
            <a:t>Community Advisory Boards</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dgm:spPr>
        <a:solidFill>
          <a:srgbClr val="00FFE6">
            <a:alpha val="15000"/>
          </a:srgbClr>
        </a:solidFill>
        <a:ln>
          <a:solidFill>
            <a:srgbClr val="00D3BD"/>
          </a:solidFill>
        </a:ln>
      </dgm:spPr>
      <dgm:t>
        <a:bodyPr/>
        <a:lstStyle/>
        <a:p>
          <a:r>
            <a:rPr lang="en-US" b="1" dirty="0">
              <a:solidFill>
                <a:srgbClr val="00D3BD"/>
              </a:solidFill>
              <a:latin typeface="Gill Sans MT" panose="020B0502020104020203" pitchFamily="34" charset="77"/>
              <a:cs typeface="Calibri Light" panose="020F0302020204030204" pitchFamily="34" charset="0"/>
            </a:rPr>
            <a:t>Input into research process</a:t>
          </a:r>
        </a:p>
      </dgm:t>
    </dgm:pt>
    <dgm:pt modelId="{A0A19049-516C-42F9-9AD0-ADCA7896B849}" type="parTrans" cxnId="{BD792FEE-71AB-47AB-B0AD-817800E6806D}">
      <dgm:prSet/>
      <dgm:spPr>
        <a:ln>
          <a:solidFill>
            <a:srgbClr val="00D3BD"/>
          </a:solidFill>
        </a:ln>
      </dgm:spPr>
      <dgm:t>
        <a:bodyPr/>
        <a:lstStyle/>
        <a:p>
          <a:endParaRPr lang="en-US"/>
        </a:p>
      </dgm:t>
    </dgm:pt>
    <dgm:pt modelId="{2AC63884-D612-4A94-BDB5-AD9EF497F19F}" type="sibTrans" cxnId="{BD792FEE-71AB-47AB-B0AD-817800E6806D}">
      <dgm:prSet/>
      <dgm:spPr/>
      <dgm:t>
        <a:bodyPr/>
        <a:lstStyle/>
        <a:p>
          <a:endParaRPr lang="en-US"/>
        </a:p>
      </dgm:t>
    </dgm:pt>
    <dgm:pt modelId="{097D3150-3ACC-4BF2-B338-ED0343DCB8B4}">
      <dgm:prSet phldrT="[Text]"/>
      <dgm:spPr>
        <a:solidFill>
          <a:srgbClr val="00FFE6">
            <a:alpha val="15000"/>
          </a:srgbClr>
        </a:solidFill>
        <a:ln>
          <a:solidFill>
            <a:srgbClr val="00D3BD"/>
          </a:solidFill>
        </a:ln>
      </dgm:spPr>
      <dgm:t>
        <a:bodyPr/>
        <a:lstStyle/>
        <a:p>
          <a:r>
            <a:rPr lang="en-US" b="1" dirty="0">
              <a:solidFill>
                <a:srgbClr val="00D3BD"/>
              </a:solidFill>
              <a:latin typeface="Gill Sans MT" panose="020B0502020104020203" pitchFamily="34" charset="77"/>
              <a:cs typeface="Calibri Light" panose="020F0302020204030204" pitchFamily="34" charset="0"/>
            </a:rPr>
            <a:t>Sounding board</a:t>
          </a:r>
        </a:p>
      </dgm:t>
    </dgm:pt>
    <dgm:pt modelId="{3790DE1C-DA94-426F-8EB7-A0446854C911}" type="parTrans" cxnId="{9287CC18-7EAD-43AF-8386-5BE30D6360FE}">
      <dgm:prSet/>
      <dgm:spPr>
        <a:ln>
          <a:solidFill>
            <a:srgbClr val="00D3BD"/>
          </a:solidFill>
        </a:ln>
      </dgm:spPr>
      <dgm:t>
        <a:bodyPr/>
        <a:lstStyle/>
        <a:p>
          <a:endParaRPr lang="en-US"/>
        </a:p>
      </dgm:t>
    </dgm:pt>
    <dgm:pt modelId="{739DAD9E-5EFB-44CC-AD5E-7CD14CBA674D}" type="sibTrans" cxnId="{9287CC18-7EAD-43AF-8386-5BE30D6360FE}">
      <dgm:prSet/>
      <dgm:spPr/>
      <dgm:t>
        <a:bodyPr/>
        <a:lstStyle/>
        <a:p>
          <a:endParaRPr lang="en-US"/>
        </a:p>
      </dgm:t>
    </dgm:pt>
    <dgm:pt modelId="{B7B31383-3BFD-4603-A7E4-B15A998E6BAE}">
      <dgm:prSet phldrT="[Text]"/>
      <dgm:spPr>
        <a:solidFill>
          <a:srgbClr val="DD01FE">
            <a:alpha val="14000"/>
          </a:srgbClr>
        </a:solidFill>
        <a:ln>
          <a:solidFill>
            <a:srgbClr val="DD01FE"/>
          </a:solidFill>
        </a:ln>
      </dgm:spPr>
      <dgm:t>
        <a:bodyPr/>
        <a:lstStyle/>
        <a:p>
          <a:r>
            <a:rPr lang="en-US" b="1" dirty="0">
              <a:solidFill>
                <a:srgbClr val="DD01FE"/>
              </a:solidFill>
              <a:latin typeface="Gill Sans MT" panose="020B0502020104020203" pitchFamily="34" charset="77"/>
              <a:cs typeface="Calibri Light" panose="020F0302020204030204" pitchFamily="34" charset="0"/>
            </a:rPr>
            <a:t>Sharing of information</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dgm:spPr>
        <a:solidFill>
          <a:srgbClr val="DD01FE">
            <a:alpha val="15000"/>
          </a:srgbClr>
        </a:solidFill>
        <a:ln>
          <a:solidFill>
            <a:srgbClr val="DD01FE"/>
          </a:solidFill>
        </a:ln>
      </dgm:spPr>
      <dgm:t>
        <a:bodyPr/>
        <a:lstStyle/>
        <a:p>
          <a:r>
            <a:rPr lang="en-US" b="1" dirty="0">
              <a:solidFill>
                <a:srgbClr val="DD01FE"/>
              </a:solidFill>
              <a:latin typeface="Gill Sans MT" panose="020B0502020104020203" pitchFamily="34" charset="77"/>
              <a:cs typeface="Calibri Light" panose="020F0302020204030204" pitchFamily="34" charset="0"/>
            </a:rPr>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B4EAFCF5-819A-4D10-B199-72F019BA8F69}">
      <dgm:prSet phldrT="[Text]" custT="1"/>
      <dgm:spPr>
        <a:solidFill>
          <a:srgbClr val="DD01FE">
            <a:alpha val="14000"/>
          </a:srgbClr>
        </a:solidFill>
        <a:ln>
          <a:solidFill>
            <a:srgbClr val="DD01FE"/>
          </a:solidFill>
        </a:ln>
      </dgm:spPr>
      <dgm:t>
        <a:bodyPr/>
        <a:lstStyle/>
        <a:p>
          <a:r>
            <a:rPr lang="en-US" sz="1050" b="1" dirty="0">
              <a:solidFill>
                <a:srgbClr val="DD01FE"/>
              </a:solidFill>
              <a:latin typeface="Gill Sans MT" panose="020B0502020104020203" pitchFamily="34" charset="77"/>
              <a:cs typeface="Calibri Light" panose="020F0302020204030204" pitchFamily="34" charset="0"/>
            </a:rPr>
            <a:t>Mutual literacy and understanding</a:t>
          </a:r>
        </a:p>
      </dgm:t>
    </dgm:pt>
    <dgm:pt modelId="{01F7529E-83FB-4CDE-9471-FD161AD5BFA3}" type="parTrans" cxnId="{840566E7-4476-4481-B7D4-5FA11A8440C7}">
      <dgm:prSet/>
      <dgm:spPr>
        <a:ln>
          <a:solidFill>
            <a:srgbClr val="DD01FE"/>
          </a:solidFill>
        </a:ln>
      </dgm:spPr>
      <dgm:t>
        <a:bodyPr/>
        <a:lstStyle/>
        <a:p>
          <a:endParaRPr lang="en-US"/>
        </a:p>
      </dgm:t>
    </dgm:pt>
    <dgm:pt modelId="{3D72F78B-345F-4BA9-8A1E-A211612E7897}" type="sibTrans" cxnId="{840566E7-4476-4481-B7D4-5FA11A8440C7}">
      <dgm:prSet/>
      <dgm:spPr/>
      <dgm:t>
        <a:bodyPr/>
        <a:lstStyle/>
        <a:p>
          <a:endParaRPr lang="en-US"/>
        </a:p>
      </dgm:t>
    </dgm:pt>
    <dgm:pt modelId="{564B8596-A267-4ABB-AF1B-9986DB97447D}">
      <dgm:prSet phldrT="[Text]"/>
      <dgm:spPr>
        <a:solidFill>
          <a:srgbClr val="00FFE6">
            <a:alpha val="15000"/>
          </a:srgbClr>
        </a:solidFill>
        <a:ln>
          <a:solidFill>
            <a:srgbClr val="00D3BD"/>
          </a:solidFill>
        </a:ln>
      </dgm:spPr>
      <dgm:t>
        <a:bodyPr/>
        <a:lstStyle/>
        <a:p>
          <a:r>
            <a:rPr lang="en-US" b="1" dirty="0">
              <a:solidFill>
                <a:srgbClr val="00D3BD"/>
              </a:solidFill>
              <a:latin typeface="Gill Sans MT" panose="020B0502020104020203" pitchFamily="34" charset="77"/>
              <a:cs typeface="Calibri Light" panose="020F0302020204030204" pitchFamily="34" charset="0"/>
            </a:rPr>
            <a:t>Protocol or research review</a:t>
          </a:r>
        </a:p>
      </dgm:t>
    </dgm:pt>
    <dgm:pt modelId="{CFF0C788-A455-4DA4-9AE8-9E7E01F52DDA}" type="parTrans" cxnId="{CE9FA217-4DF0-472F-8651-41F6307E6663}">
      <dgm:prSet/>
      <dgm:spPr>
        <a:ln>
          <a:solidFill>
            <a:srgbClr val="00D3BD"/>
          </a:solidFill>
        </a:ln>
      </dgm:spPr>
      <dgm:t>
        <a:bodyPr/>
        <a:lstStyle/>
        <a:p>
          <a:endParaRPr lang="en-US"/>
        </a:p>
      </dgm:t>
    </dgm:pt>
    <dgm:pt modelId="{43AEBE6F-4F76-4497-8688-3AF3CA635426}" type="sibTrans" cxnId="{CE9FA217-4DF0-472F-8651-41F6307E6663}">
      <dgm:prSet/>
      <dgm:spPr/>
      <dgm:t>
        <a:bodyPr/>
        <a:lstStyle/>
        <a:p>
          <a:endParaRPr lang="en-US"/>
        </a:p>
      </dgm:t>
    </dgm:pt>
    <dgm:pt modelId="{CBD0D127-1645-4198-AFCC-99DD75BFAA9C}">
      <dgm:prSet phldrT="[Text]"/>
      <dgm:spPr>
        <a:solidFill>
          <a:srgbClr val="00FFE6">
            <a:alpha val="14000"/>
          </a:srgbClr>
        </a:solidFill>
        <a:ln>
          <a:solidFill>
            <a:srgbClr val="00D3BD"/>
          </a:solidFill>
        </a:ln>
      </dgm:spPr>
      <dgm:t>
        <a:bodyPr/>
        <a:lstStyle/>
        <a:p>
          <a:r>
            <a:rPr lang="en-US" b="1" dirty="0">
              <a:solidFill>
                <a:srgbClr val="00D3BD"/>
              </a:solidFill>
              <a:latin typeface="Gill Sans MT" panose="020B0502020104020203" pitchFamily="34" charset="77"/>
              <a:cs typeface="Calibri Light" panose="020F0302020204030204" pitchFamily="34" charset="0"/>
            </a:rPr>
            <a:t>Critical safeguard in research process </a:t>
          </a:r>
        </a:p>
      </dgm:t>
    </dgm:pt>
    <dgm:pt modelId="{B64F18B8-3304-40F5-AB96-F93987447A88}" type="parTrans" cxnId="{45C5EA8A-8F21-4CE4-AAC1-9323F857706B}">
      <dgm:prSet/>
      <dgm:spPr>
        <a:ln>
          <a:solidFill>
            <a:srgbClr val="00D3BD"/>
          </a:solidFill>
        </a:ln>
      </dgm:spPr>
      <dgm:t>
        <a:bodyPr/>
        <a:lstStyle/>
        <a:p>
          <a:endParaRPr lang="en-US"/>
        </a:p>
      </dgm:t>
    </dgm:pt>
    <dgm:pt modelId="{1361D46E-E3AE-4EB3-9412-B5CA57649390}" type="sibTrans" cxnId="{45C5EA8A-8F21-4CE4-AAC1-9323F857706B}">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9"/>
      <dgm:spPr/>
    </dgm:pt>
    <dgm:pt modelId="{0596E7AF-B3BF-45A1-8118-A05FDC321B63}" type="pres">
      <dgm:prSet presAssocID="{A568457F-CEF0-414B-9ED9-C045750F1143}" presName="childText" presStyleLbl="bgAcc1" presStyleIdx="0" presStyleCnt="9">
        <dgm:presLayoutVars>
          <dgm:bulletEnabled val="1"/>
        </dgm:presLayoutVars>
      </dgm:prSet>
      <dgm:spPr/>
    </dgm:pt>
    <dgm:pt modelId="{C28B6C2B-1617-4486-ABA6-ED353DCFDC61}" type="pres">
      <dgm:prSet presAssocID="{40956A44-C078-4F40-9956-A2875579A624}" presName="Name13" presStyleLbl="parChTrans1D2" presStyleIdx="1" presStyleCnt="9"/>
      <dgm:spPr/>
    </dgm:pt>
    <dgm:pt modelId="{BDCAC529-1475-479B-95CD-D64F2C92DCBB}" type="pres">
      <dgm:prSet presAssocID="{E7346BAC-78E1-4A91-997B-CA63217D117C}" presName="childText" presStyleLbl="bgAcc1" presStyleIdx="1" presStyleCnt="9">
        <dgm:presLayoutVars>
          <dgm:bulletEnabled val="1"/>
        </dgm:presLayoutVars>
      </dgm:prSet>
      <dgm:spPr/>
    </dgm:pt>
    <dgm:pt modelId="{CEBE1048-9858-43DE-B8DC-46D1C0B1DA4A}" type="pres">
      <dgm:prSet presAssocID="{813CAEAA-1B0C-4C99-88E8-39E8810CDF3D}" presName="Name13" presStyleLbl="parChTrans1D2" presStyleIdx="2" presStyleCnt="9"/>
      <dgm:spPr/>
    </dgm:pt>
    <dgm:pt modelId="{64ED02F1-AE6A-4A48-8734-E63A4EEF08C9}" type="pres">
      <dgm:prSet presAssocID="{B7B31383-3BFD-4603-A7E4-B15A998E6BAE}" presName="childText" presStyleLbl="bgAcc1" presStyleIdx="2" presStyleCnt="9">
        <dgm:presLayoutVars>
          <dgm:bulletEnabled val="1"/>
        </dgm:presLayoutVars>
      </dgm:prSet>
      <dgm:spPr/>
    </dgm:pt>
    <dgm:pt modelId="{8942EA01-5DF6-41E1-8900-37F462B268A7}" type="pres">
      <dgm:prSet presAssocID="{79A55C0B-078A-432F-B3B9-86C2BA9C55CA}" presName="Name13" presStyleLbl="parChTrans1D2" presStyleIdx="3" presStyleCnt="9"/>
      <dgm:spPr/>
    </dgm:pt>
    <dgm:pt modelId="{D6C8A1A9-94BB-4717-B78C-AAD25972CD23}" type="pres">
      <dgm:prSet presAssocID="{89A0928E-C76D-45B4-9915-6DE6A8811AD4}" presName="childText" presStyleLbl="bgAcc1" presStyleIdx="3" presStyleCnt="9">
        <dgm:presLayoutVars>
          <dgm:bulletEnabled val="1"/>
        </dgm:presLayoutVars>
      </dgm:prSet>
      <dgm:spPr/>
    </dgm:pt>
    <dgm:pt modelId="{244C70A3-1347-47F1-9B9B-CDFB09075E1B}" type="pres">
      <dgm:prSet presAssocID="{01F7529E-83FB-4CDE-9471-FD161AD5BFA3}" presName="Name13" presStyleLbl="parChTrans1D2" presStyleIdx="4" presStyleCnt="9"/>
      <dgm:spPr/>
    </dgm:pt>
    <dgm:pt modelId="{F043552A-976D-494A-B584-8BF95CE303A0}" type="pres">
      <dgm:prSet presAssocID="{B4EAFCF5-819A-4D10-B199-72F019BA8F69}" presName="childText" presStyleLbl="bgAcc1" presStyleIdx="4" presStyleCnt="9">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custLinFactNeighborX="11621" custLinFactNeighborY="1733"/>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5" presStyleCnt="9"/>
      <dgm:spPr/>
    </dgm:pt>
    <dgm:pt modelId="{81330489-01A5-4CF0-B7CB-4FA16FCB4DB9}" type="pres">
      <dgm:prSet presAssocID="{9C45976C-6865-4A09-A350-4DE66EA0F97E}" presName="childText" presStyleLbl="bgAcc1" presStyleIdx="5" presStyleCnt="9">
        <dgm:presLayoutVars>
          <dgm:bulletEnabled val="1"/>
        </dgm:presLayoutVars>
      </dgm:prSet>
      <dgm:spPr/>
    </dgm:pt>
    <dgm:pt modelId="{1904985E-2184-444C-84C0-A6593A4F66DE}" type="pres">
      <dgm:prSet presAssocID="{3790DE1C-DA94-426F-8EB7-A0446854C911}" presName="Name13" presStyleLbl="parChTrans1D2" presStyleIdx="6" presStyleCnt="9"/>
      <dgm:spPr/>
    </dgm:pt>
    <dgm:pt modelId="{975373E9-5E97-4889-8393-98EE5271CF37}" type="pres">
      <dgm:prSet presAssocID="{097D3150-3ACC-4BF2-B338-ED0343DCB8B4}" presName="childText" presStyleLbl="bgAcc1" presStyleIdx="6" presStyleCnt="9">
        <dgm:presLayoutVars>
          <dgm:bulletEnabled val="1"/>
        </dgm:presLayoutVars>
      </dgm:prSet>
      <dgm:spPr/>
    </dgm:pt>
    <dgm:pt modelId="{9023E660-6063-421A-A5DA-C1307C18303F}" type="pres">
      <dgm:prSet presAssocID="{CFF0C788-A455-4DA4-9AE8-9E7E01F52DDA}" presName="Name13" presStyleLbl="parChTrans1D2" presStyleIdx="7" presStyleCnt="9"/>
      <dgm:spPr/>
    </dgm:pt>
    <dgm:pt modelId="{6028DEE4-2C6E-4990-B93C-E81E817C9730}" type="pres">
      <dgm:prSet presAssocID="{564B8596-A267-4ABB-AF1B-9986DB97447D}" presName="childText" presStyleLbl="bgAcc1" presStyleIdx="7" presStyleCnt="9">
        <dgm:presLayoutVars>
          <dgm:bulletEnabled val="1"/>
        </dgm:presLayoutVars>
      </dgm:prSet>
      <dgm:spPr/>
    </dgm:pt>
    <dgm:pt modelId="{72206DFF-F72E-447E-9877-0CCA3EF0605C}" type="pres">
      <dgm:prSet presAssocID="{B64F18B8-3304-40F5-AB96-F93987447A88}" presName="Name13" presStyleLbl="parChTrans1D2" presStyleIdx="8" presStyleCnt="9"/>
      <dgm:spPr/>
    </dgm:pt>
    <dgm:pt modelId="{36675B7A-4894-4CD7-8B47-D80BD15C49C5}" type="pres">
      <dgm:prSet presAssocID="{CBD0D127-1645-4198-AFCC-99DD75BFAA9C}" presName="childText" presStyleLbl="bgAcc1" presStyleIdx="8" presStyleCnt="9">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28EFF306-3CE9-40A0-93D4-0C20CD045BB5}" type="presOf" srcId="{564B8596-A267-4ABB-AF1B-9986DB97447D}" destId="{6028DEE4-2C6E-4990-B93C-E81E817C9730}"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CE9FA217-4DF0-472F-8651-41F6307E6663}" srcId="{BD341E97-F250-42DB-80CF-5ED381B277C0}" destId="{564B8596-A267-4ABB-AF1B-9986DB97447D}" srcOrd="2" destOrd="0" parTransId="{CFF0C788-A455-4DA4-9AE8-9E7E01F52DDA}" sibTransId="{43AEBE6F-4F76-4497-8688-3AF3CA635426}"/>
    <dgm:cxn modelId="{9287CC18-7EAD-43AF-8386-5BE30D6360FE}" srcId="{BD341E97-F250-42DB-80CF-5ED381B277C0}" destId="{097D3150-3ACC-4BF2-B338-ED0343DCB8B4}" srcOrd="1" destOrd="0" parTransId="{3790DE1C-DA94-426F-8EB7-A0446854C911}" sibTransId="{739DAD9E-5EFB-44CC-AD5E-7CD14CBA674D}"/>
    <dgm:cxn modelId="{5122BF1E-E98E-4025-96F2-7BBE43DE283E}" srcId="{1E7729A7-3CE9-4351-994D-A2CBAE2DBBB9}" destId="{E7346BAC-78E1-4A91-997B-CA63217D117C}" srcOrd="1" destOrd="0" parTransId="{40956A44-C078-4F40-9956-A2875579A624}" sibTransId="{BCE369F3-AFC8-41AD-B120-CD16D99DE7C9}"/>
    <dgm:cxn modelId="{64EB7726-3D91-4C37-97CF-73698C4853BC}" type="presOf" srcId="{B64F18B8-3304-40F5-AB96-F93987447A88}" destId="{72206DFF-F72E-447E-9877-0CCA3EF0605C}" srcOrd="0" destOrd="0" presId="urn:microsoft.com/office/officeart/2005/8/layout/hierarchy3"/>
    <dgm:cxn modelId="{1BAE122F-C773-4FC4-B9BA-3A760195BB0C}" type="presOf" srcId="{097D3150-3ACC-4BF2-B338-ED0343DCB8B4}" destId="{975373E9-5E97-4889-8393-98EE5271CF37}" srcOrd="0" destOrd="0" presId="urn:microsoft.com/office/officeart/2005/8/layout/hierarchy3"/>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8EBD7A5E-BE64-4E22-AEE5-C269A387E362}" type="presOf" srcId="{3790DE1C-DA94-426F-8EB7-A0446854C911}" destId="{1904985E-2184-444C-84C0-A6593A4F66DE}"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45C5EA8A-8F21-4CE4-AAC1-9323F857706B}" srcId="{BD341E97-F250-42DB-80CF-5ED381B277C0}" destId="{CBD0D127-1645-4198-AFCC-99DD75BFAA9C}" srcOrd="3" destOrd="0" parTransId="{B64F18B8-3304-40F5-AB96-F93987447A88}" sibTransId="{1361D46E-E3AE-4EB3-9412-B5CA57649390}"/>
    <dgm:cxn modelId="{B332028C-29BB-4ADA-83C7-A89D40BC872A}" type="presOf" srcId="{01F7529E-83FB-4CDE-9471-FD161AD5BFA3}" destId="{244C70A3-1347-47F1-9B9B-CDFB09075E1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5E119A99-C4BC-4A88-875D-CECF0D5D94F2}" type="presOf" srcId="{B4EAFCF5-819A-4D10-B199-72F019BA8F69}" destId="{F043552A-976D-494A-B584-8BF95CE303A0}"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FDBF60CE-8285-455F-AF41-AF6ECE674C6A}" srcId="{1E7729A7-3CE9-4351-994D-A2CBAE2DBBB9}" destId="{B7B31383-3BFD-4603-A7E4-B15A998E6BAE}" srcOrd="2" destOrd="0" parTransId="{813CAEAA-1B0C-4C99-88E8-39E8810CDF3D}" sibTransId="{F7A82824-5502-4351-A56F-7B4DE1724A09}"/>
    <dgm:cxn modelId="{47C066D0-F56E-4C31-8E48-188728CB6FFC}" type="presOf" srcId="{CFF0C788-A455-4DA4-9AE8-9E7E01F52DDA}" destId="{9023E660-6063-421A-A5DA-C1307C18303F}"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840566E7-4476-4481-B7D4-5FA11A8440C7}" srcId="{1E7729A7-3CE9-4351-994D-A2CBAE2DBBB9}" destId="{B4EAFCF5-819A-4D10-B199-72F019BA8F69}" srcOrd="4" destOrd="0" parTransId="{01F7529E-83FB-4CDE-9471-FD161AD5BFA3}" sibTransId="{3D72F78B-345F-4BA9-8A1E-A211612E7897}"/>
    <dgm:cxn modelId="{9EE08CEA-9B95-42BD-BB59-9B779D16ADE6}" type="presOf" srcId="{CBD0D127-1645-4198-AFCC-99DD75BFAA9C}" destId="{36675B7A-4894-4CD7-8B47-D80BD15C49C5}" srcOrd="0" destOrd="0" presId="urn:microsoft.com/office/officeart/2005/8/layout/hierarchy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29052966-6782-40B7-A073-C009D8A0D101}" type="presParOf" srcId="{FF3043B4-CBAF-4538-877E-C60E64EB56C5}" destId="{244C70A3-1347-47F1-9B9B-CDFB09075E1B}" srcOrd="8" destOrd="0" presId="urn:microsoft.com/office/officeart/2005/8/layout/hierarchy3"/>
    <dgm:cxn modelId="{CB5485D0-72DE-47E3-B4EB-BB00C597747E}" type="presParOf" srcId="{FF3043B4-CBAF-4538-877E-C60E64EB56C5}" destId="{F043552A-976D-494A-B584-8BF95CE303A0}" srcOrd="9"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645E4B73-F0C6-4A4D-8535-6632E0504562}" type="presParOf" srcId="{44FA6864-BE2E-42ED-AB64-90E247D86B8A}" destId="{1904985E-2184-444C-84C0-A6593A4F66DE}" srcOrd="2" destOrd="0" presId="urn:microsoft.com/office/officeart/2005/8/layout/hierarchy3"/>
    <dgm:cxn modelId="{A583B18C-7267-4A28-A474-18DF8BDCC258}" type="presParOf" srcId="{44FA6864-BE2E-42ED-AB64-90E247D86B8A}" destId="{975373E9-5E97-4889-8393-98EE5271CF37}" srcOrd="3" destOrd="0" presId="urn:microsoft.com/office/officeart/2005/8/layout/hierarchy3"/>
    <dgm:cxn modelId="{8F4D3D38-B95E-4C82-BE05-DF09E97777DE}" type="presParOf" srcId="{44FA6864-BE2E-42ED-AB64-90E247D86B8A}" destId="{9023E660-6063-421A-A5DA-C1307C18303F}" srcOrd="4" destOrd="0" presId="urn:microsoft.com/office/officeart/2005/8/layout/hierarchy3"/>
    <dgm:cxn modelId="{55BF12E1-E21A-495F-877B-C3511CF02F85}" type="presParOf" srcId="{44FA6864-BE2E-42ED-AB64-90E247D86B8A}" destId="{6028DEE4-2C6E-4990-B93C-E81E817C9730}" srcOrd="5" destOrd="0" presId="urn:microsoft.com/office/officeart/2005/8/layout/hierarchy3"/>
    <dgm:cxn modelId="{A5ACC56F-0E66-4EB8-801B-B822E1D1FC17}" type="presParOf" srcId="{44FA6864-BE2E-42ED-AB64-90E247D86B8A}" destId="{72206DFF-F72E-447E-9877-0CCA3EF0605C}" srcOrd="6" destOrd="0" presId="urn:microsoft.com/office/officeart/2005/8/layout/hierarchy3"/>
    <dgm:cxn modelId="{0DF03D1C-B7D4-4DD0-AC32-BC056905C2B3}" type="presParOf" srcId="{44FA6864-BE2E-42ED-AB64-90E247D86B8A}" destId="{36675B7A-4894-4CD7-8B47-D80BD15C49C5}" srcOrd="7" destOrd="0" presId="urn:microsoft.com/office/officeart/2005/8/layout/hierarchy3"/>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custT="1"/>
      <dgm:spPr>
        <a:solidFill>
          <a:srgbClr val="DD01FE"/>
        </a:solidFill>
      </dgm:spPr>
      <dgm:t>
        <a:bodyPr/>
        <a:lstStyle/>
        <a:p>
          <a:r>
            <a:rPr lang="en-US" sz="1500" b="1" dirty="0">
              <a:latin typeface="Gill Sans MT" panose="020B0502020104020203" pitchFamily="34" charset="77"/>
              <a:cs typeface="Calibri Light" panose="020F0302020204030204" pitchFamily="34" charset="0"/>
            </a:rPr>
            <a:t>Recruitment for Clinical Research</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a:solidFill>
          <a:srgbClr val="DD01FE">
            <a:alpha val="14000"/>
          </a:srgbClr>
        </a:solidFill>
        <a:ln>
          <a:solidFill>
            <a:srgbClr val="DD01FE"/>
          </a:solidFill>
        </a:ln>
      </dgm:spPr>
      <dgm:t>
        <a:bodyPr/>
        <a:lstStyle/>
        <a:p>
          <a:r>
            <a:rPr lang="en-US" sz="1200" b="1" dirty="0">
              <a:solidFill>
                <a:srgbClr val="DD01FE"/>
              </a:solidFill>
              <a:latin typeface="Gill Sans MT" panose="020B0502020104020203" pitchFamily="34" charset="77"/>
              <a:cs typeface="Calibri Light" panose="020F0302020204030204" pitchFamily="34" charset="0"/>
            </a:rPr>
            <a:t>Populations of interest</a:t>
          </a:r>
        </a:p>
      </dgm:t>
    </dgm:pt>
    <dgm:pt modelId="{776F5D08-3382-4F35-9A8A-001197EF3E9B}" type="parTrans" cxnId="{8D2D02C8-024D-4AD2-A1AE-04F9343A9783}">
      <dgm:prSet/>
      <dgm:spPr>
        <a:ln>
          <a:solidFill>
            <a:srgbClr val="DD01FE"/>
          </a:solidFill>
        </a:ln>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a:solidFill>
          <a:srgbClr val="DD01FE">
            <a:alpha val="15000"/>
          </a:srgbClr>
        </a:solidFill>
        <a:ln>
          <a:solidFill>
            <a:srgbClr val="DD01FE"/>
          </a:solidFill>
        </a:ln>
      </dgm:spPr>
      <dgm:t>
        <a:bodyPr/>
        <a:lstStyle/>
        <a:p>
          <a:r>
            <a:rPr lang="en-US" sz="1200" b="1" dirty="0">
              <a:solidFill>
                <a:srgbClr val="DD01FE"/>
              </a:solidFill>
              <a:latin typeface="Gill Sans MT" panose="020B0502020104020203" pitchFamily="34" charset="77"/>
              <a:cs typeface="Calibri Light" panose="020F0302020204030204" pitchFamily="34" charset="0"/>
            </a:rPr>
            <a:t>Eligibility screening</a:t>
          </a:r>
        </a:p>
      </dgm:t>
    </dgm:pt>
    <dgm:pt modelId="{40956A44-C078-4F40-9956-A2875579A624}" type="parTrans" cxnId="{5122BF1E-E98E-4025-96F2-7BBE43DE283E}">
      <dgm:prSet/>
      <dgm:spPr>
        <a:ln>
          <a:solidFill>
            <a:srgbClr val="DD01FE"/>
          </a:solidFill>
        </a:ln>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custT="1"/>
      <dgm:spPr>
        <a:solidFill>
          <a:srgbClr val="00D3BD"/>
        </a:solidFill>
      </dgm:spPr>
      <dgm:t>
        <a:bodyPr/>
        <a:lstStyle/>
        <a:p>
          <a:r>
            <a:rPr lang="en-US" sz="1600" b="1" dirty="0">
              <a:latin typeface="Gill Sans MT" panose="020B0502020104020203" pitchFamily="34" charset="77"/>
              <a:cs typeface="Calibri Light" panose="020F0302020204030204" pitchFamily="34" charset="0"/>
            </a:rPr>
            <a:t>Research</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a:solidFill>
          <a:srgbClr val="00FFE6">
            <a:alpha val="15000"/>
          </a:srgbClr>
        </a:solidFill>
        <a:ln>
          <a:solidFill>
            <a:srgbClr val="00D3BD"/>
          </a:solidFill>
        </a:ln>
      </dgm:spPr>
      <dgm:t>
        <a:bodyPr/>
        <a:lstStyle/>
        <a:p>
          <a:r>
            <a:rPr lang="en-US" sz="1200" b="1" dirty="0">
              <a:solidFill>
                <a:srgbClr val="00D3BD"/>
              </a:solidFill>
              <a:latin typeface="Gill Sans MT" panose="020B0502020104020203" pitchFamily="34" charset="77"/>
              <a:cs typeface="Calibri Light" panose="020F0302020204030204" pitchFamily="34" charset="0"/>
            </a:rPr>
            <a:t>Systematic work</a:t>
          </a:r>
        </a:p>
      </dgm:t>
    </dgm:pt>
    <dgm:pt modelId="{A0A19049-516C-42F9-9AD0-ADCA7896B849}" type="parTrans" cxnId="{BD792FEE-71AB-47AB-B0AD-817800E6806D}">
      <dgm:prSet/>
      <dgm:spPr>
        <a:ln>
          <a:solidFill>
            <a:srgbClr val="00D3BD"/>
          </a:solidFill>
        </a:ln>
      </dgm:spPr>
      <dgm:t>
        <a:bodyPr/>
        <a:lstStyle/>
        <a:p>
          <a:endParaRPr lang="en-US"/>
        </a:p>
      </dgm:t>
    </dgm:pt>
    <dgm:pt modelId="{2AC63884-D612-4A94-BDB5-AD9EF497F19F}" type="sibTrans" cxnId="{BD792FEE-71AB-47AB-B0AD-817800E6806D}">
      <dgm:prSet/>
      <dgm:spPr/>
      <dgm:t>
        <a:bodyPr/>
        <a:lstStyle/>
        <a:p>
          <a:endParaRPr lang="en-US"/>
        </a:p>
      </dgm:t>
    </dgm:pt>
    <dgm:pt modelId="{B7B31383-3BFD-4603-A7E4-B15A998E6BAE}">
      <dgm:prSet phldrT="[Text]" custT="1"/>
      <dgm:spPr>
        <a:solidFill>
          <a:srgbClr val="DD01FE">
            <a:alpha val="14000"/>
          </a:srgbClr>
        </a:solidFill>
        <a:ln>
          <a:solidFill>
            <a:srgbClr val="DD01FE"/>
          </a:solidFill>
        </a:ln>
      </dgm:spPr>
      <dgm:t>
        <a:bodyPr/>
        <a:lstStyle/>
        <a:p>
          <a:r>
            <a:rPr lang="en-US" sz="1200" b="1" dirty="0">
              <a:solidFill>
                <a:srgbClr val="DD01FE"/>
              </a:solidFill>
              <a:latin typeface="Gill Sans MT" panose="020B0502020104020203" pitchFamily="34" charset="77"/>
              <a:cs typeface="Calibri Light" panose="020F0302020204030204" pitchFamily="34" charset="0"/>
            </a:rPr>
            <a:t>Enrollment in clinical research</a:t>
          </a:r>
        </a:p>
      </dgm:t>
    </dgm:pt>
    <dgm:pt modelId="{813CAEAA-1B0C-4C99-88E8-39E8810CDF3D}" type="parTrans" cxnId="{FDBF60CE-8285-455F-AF41-AF6ECE674C6A}">
      <dgm:prSet/>
      <dgm:spPr>
        <a:ln>
          <a:solidFill>
            <a:srgbClr val="DD01FE"/>
          </a:solidFill>
        </a:ln>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a:solidFill>
          <a:srgbClr val="DD01FE">
            <a:alpha val="14000"/>
          </a:srgbClr>
        </a:solidFill>
        <a:ln>
          <a:solidFill>
            <a:srgbClr val="DD01FE"/>
          </a:solidFill>
        </a:ln>
      </dgm:spPr>
      <dgm:t>
        <a:bodyPr/>
        <a:lstStyle/>
        <a:p>
          <a:r>
            <a:rPr lang="en-US" sz="1200" b="1" dirty="0">
              <a:solidFill>
                <a:srgbClr val="DD01FE"/>
              </a:solidFill>
              <a:latin typeface="Gill Sans MT" panose="020B0502020104020203" pitchFamily="34" charset="77"/>
              <a:cs typeface="Calibri Light" panose="020F0302020204030204" pitchFamily="34" charset="0"/>
            </a:rPr>
            <a:t>Meaningful dialogue</a:t>
          </a:r>
        </a:p>
      </dgm:t>
    </dgm:pt>
    <dgm:pt modelId="{79A55C0B-078A-432F-B3B9-86C2BA9C55CA}" type="parTrans" cxnId="{45CD8DAE-E585-4916-BB9B-C6756ADD85D9}">
      <dgm:prSet/>
      <dgm:spPr>
        <a:ln>
          <a:solidFill>
            <a:srgbClr val="DD01FE"/>
          </a:solidFill>
        </a:ln>
      </dgm:spPr>
      <dgm:t>
        <a:bodyPr/>
        <a:lstStyle/>
        <a:p>
          <a:endParaRPr lang="en-US"/>
        </a:p>
      </dgm:t>
    </dgm:pt>
    <dgm:pt modelId="{4A4BBC2B-4BC5-4CCF-8C2E-3B4E4CCE3604}" type="sibTrans" cxnId="{45CD8DAE-E585-4916-BB9B-C6756ADD85D9}">
      <dgm:prSet/>
      <dgm:spPr/>
      <dgm:t>
        <a:bodyPr/>
        <a:lstStyle/>
        <a:p>
          <a:endParaRPr lang="en-US"/>
        </a:p>
      </dgm:t>
    </dgm:pt>
    <dgm:pt modelId="{5E069635-943E-4285-AEC5-841529B3DBE7}">
      <dgm:prSet phldrT="[Text]" custT="1"/>
      <dgm:spPr>
        <a:solidFill>
          <a:srgbClr val="00FFE6">
            <a:alpha val="16000"/>
          </a:srgbClr>
        </a:solidFill>
        <a:ln>
          <a:solidFill>
            <a:srgbClr val="00D3BD"/>
          </a:solidFill>
        </a:ln>
      </dgm:spPr>
      <dgm:t>
        <a:bodyPr/>
        <a:lstStyle/>
        <a:p>
          <a:r>
            <a:rPr lang="en-US" sz="1200" b="1" dirty="0">
              <a:solidFill>
                <a:srgbClr val="00D3BD"/>
              </a:solidFill>
              <a:latin typeface="Gill Sans MT" panose="020B0502020104020203" pitchFamily="34" charset="77"/>
              <a:cs typeface="Calibri Light" panose="020F0302020204030204" pitchFamily="34" charset="0"/>
            </a:rPr>
            <a:t>Generalizable knowledge</a:t>
          </a:r>
        </a:p>
      </dgm:t>
    </dgm:pt>
    <dgm:pt modelId="{AEEB459C-F337-4340-8A12-738C9AF4C686}" type="parTrans" cxnId="{D589EE32-316A-4864-BCBD-41830467F828}">
      <dgm:prSet/>
      <dgm:spPr>
        <a:ln>
          <a:solidFill>
            <a:srgbClr val="00D3BD"/>
          </a:solidFill>
        </a:ln>
      </dgm:spPr>
      <dgm:t>
        <a:bodyPr/>
        <a:lstStyle/>
        <a:p>
          <a:endParaRPr lang="en-US"/>
        </a:p>
      </dgm:t>
    </dgm:pt>
    <dgm:pt modelId="{554D0A08-529B-4AF5-BC92-151539956464}" type="sibTrans" cxnId="{D589EE32-316A-4864-BCBD-41830467F828}">
      <dgm:prSet/>
      <dgm:spPr/>
      <dgm:t>
        <a:bodyPr/>
        <a:lstStyle/>
        <a:p>
          <a:endParaRPr lang="en-US"/>
        </a:p>
      </dgm:t>
    </dgm:pt>
    <dgm:pt modelId="{2F83EB17-D51B-426A-98F7-8E06203EA4DB}">
      <dgm:prSet phldrT="[Text]" custT="1"/>
      <dgm:spPr>
        <a:solidFill>
          <a:srgbClr val="00FFE6">
            <a:alpha val="15000"/>
          </a:srgbClr>
        </a:solidFill>
        <a:ln>
          <a:solidFill>
            <a:srgbClr val="00D3BD"/>
          </a:solidFill>
        </a:ln>
      </dgm:spPr>
      <dgm:t>
        <a:bodyPr/>
        <a:lstStyle/>
        <a:p>
          <a:pPr>
            <a:lnSpc>
              <a:spcPct val="100000"/>
            </a:lnSpc>
            <a:spcAft>
              <a:spcPts val="0"/>
            </a:spcAft>
          </a:pPr>
          <a:r>
            <a:rPr lang="en-US" sz="1200" b="1" dirty="0">
              <a:solidFill>
                <a:srgbClr val="00D3BD"/>
              </a:solidFill>
              <a:latin typeface="Gill Sans MT" panose="020B0502020104020203" pitchFamily="34" charset="77"/>
              <a:cs typeface="Calibri Light" panose="020F0302020204030204" pitchFamily="34" charset="0"/>
            </a:rPr>
            <a:t>Research </a:t>
          </a:r>
        </a:p>
        <a:p>
          <a:pPr>
            <a:lnSpc>
              <a:spcPct val="100000"/>
            </a:lnSpc>
            <a:spcAft>
              <a:spcPts val="0"/>
            </a:spcAft>
          </a:pPr>
          <a:r>
            <a:rPr lang="en-US" sz="1200" b="1" dirty="0">
              <a:solidFill>
                <a:srgbClr val="00D3BD"/>
              </a:solidFill>
              <a:latin typeface="Gill Sans MT" panose="020B0502020104020203" pitchFamily="34" charset="77"/>
              <a:cs typeface="Calibri Light" panose="020F0302020204030204" pitchFamily="34" charset="0"/>
            </a:rPr>
            <a:t>methods</a:t>
          </a:r>
        </a:p>
      </dgm:t>
    </dgm:pt>
    <dgm:pt modelId="{194C453E-8961-4970-B005-620E3A38D1D2}" type="parTrans" cxnId="{95A85C72-A1BD-4553-BB76-8197C6625194}">
      <dgm:prSet/>
      <dgm:spPr>
        <a:ln>
          <a:solidFill>
            <a:srgbClr val="00D3BD"/>
          </a:solidFill>
        </a:ln>
      </dgm:spPr>
      <dgm:t>
        <a:bodyPr/>
        <a:lstStyle/>
        <a:p>
          <a:endParaRPr lang="en-US"/>
        </a:p>
      </dgm:t>
    </dgm:pt>
    <dgm:pt modelId="{FC73B070-349C-49D6-9EEE-46269D6F6CCB}" type="sibTrans" cxnId="{95A85C72-A1BD-4553-BB76-8197C6625194}">
      <dgm:prSet/>
      <dgm:spPr/>
      <dgm:t>
        <a:bodyPr/>
        <a:lstStyle/>
        <a:p>
          <a:endParaRPr lang="en-US"/>
        </a:p>
      </dgm:t>
    </dgm:pt>
    <dgm:pt modelId="{FFB7CAA6-10F1-48FA-B97D-CB39701C3453}">
      <dgm:prSet phldrT="[Text]" custT="1"/>
      <dgm:spPr>
        <a:solidFill>
          <a:srgbClr val="00FFE6">
            <a:alpha val="15000"/>
          </a:srgbClr>
        </a:solidFill>
        <a:ln>
          <a:solidFill>
            <a:srgbClr val="00D3BD"/>
          </a:solidFill>
        </a:ln>
      </dgm:spPr>
      <dgm:t>
        <a:bodyPr/>
        <a:lstStyle/>
        <a:p>
          <a:pPr>
            <a:lnSpc>
              <a:spcPct val="100000"/>
            </a:lnSpc>
            <a:spcAft>
              <a:spcPts val="0"/>
            </a:spcAft>
          </a:pPr>
          <a:r>
            <a:rPr lang="en-US" sz="1200" b="1" dirty="0">
              <a:solidFill>
                <a:srgbClr val="00D3BD"/>
              </a:solidFill>
              <a:latin typeface="Gill Sans MT" panose="020B0502020104020203" pitchFamily="34" charset="77"/>
              <a:cs typeface="Calibri Light" panose="020F0302020204030204" pitchFamily="34" charset="0"/>
            </a:rPr>
            <a:t>Informed </a:t>
          </a:r>
        </a:p>
        <a:p>
          <a:pPr>
            <a:lnSpc>
              <a:spcPct val="100000"/>
            </a:lnSpc>
            <a:spcAft>
              <a:spcPts val="0"/>
            </a:spcAft>
          </a:pPr>
          <a:r>
            <a:rPr lang="en-US" sz="1200" b="1" dirty="0">
              <a:solidFill>
                <a:srgbClr val="00D3BD"/>
              </a:solidFill>
              <a:latin typeface="Gill Sans MT" panose="020B0502020104020203" pitchFamily="34" charset="77"/>
              <a:cs typeface="Calibri Light" panose="020F0302020204030204" pitchFamily="34" charset="0"/>
            </a:rPr>
            <a:t>consent </a:t>
          </a:r>
        </a:p>
      </dgm:t>
    </dgm:pt>
    <dgm:pt modelId="{5855A9FE-2AA5-41E1-ABCE-65C080FB7D91}" type="parTrans" cxnId="{01DA6C2A-1AF4-4CCC-969B-A1CB0E228F1C}">
      <dgm:prSet/>
      <dgm:spPr>
        <a:ln>
          <a:solidFill>
            <a:srgbClr val="00D3BD"/>
          </a:solidFill>
        </a:ln>
      </dgm:spPr>
      <dgm:t>
        <a:bodyPr/>
        <a:lstStyle/>
        <a:p>
          <a:endParaRPr lang="en-US"/>
        </a:p>
      </dgm:t>
    </dgm:pt>
    <dgm:pt modelId="{87875879-6A83-44CC-B505-EC2AB6864FE3}" type="sibTrans" cxnId="{01DA6C2A-1AF4-4CCC-969B-A1CB0E228F1C}">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8"/>
      <dgm:spPr/>
    </dgm:pt>
    <dgm:pt modelId="{0596E7AF-B3BF-45A1-8118-A05FDC321B63}" type="pres">
      <dgm:prSet presAssocID="{A568457F-CEF0-414B-9ED9-C045750F1143}" presName="childText" presStyleLbl="bgAcc1" presStyleIdx="0" presStyleCnt="8">
        <dgm:presLayoutVars>
          <dgm:bulletEnabled val="1"/>
        </dgm:presLayoutVars>
      </dgm:prSet>
      <dgm:spPr/>
    </dgm:pt>
    <dgm:pt modelId="{C28B6C2B-1617-4486-ABA6-ED353DCFDC61}" type="pres">
      <dgm:prSet presAssocID="{40956A44-C078-4F40-9956-A2875579A624}" presName="Name13" presStyleLbl="parChTrans1D2" presStyleIdx="1" presStyleCnt="8"/>
      <dgm:spPr/>
    </dgm:pt>
    <dgm:pt modelId="{BDCAC529-1475-479B-95CD-D64F2C92DCBB}" type="pres">
      <dgm:prSet presAssocID="{E7346BAC-78E1-4A91-997B-CA63217D117C}" presName="childText" presStyleLbl="bgAcc1" presStyleIdx="1" presStyleCnt="8">
        <dgm:presLayoutVars>
          <dgm:bulletEnabled val="1"/>
        </dgm:presLayoutVars>
      </dgm:prSet>
      <dgm:spPr/>
    </dgm:pt>
    <dgm:pt modelId="{CEBE1048-9858-43DE-B8DC-46D1C0B1DA4A}" type="pres">
      <dgm:prSet presAssocID="{813CAEAA-1B0C-4C99-88E8-39E8810CDF3D}" presName="Name13" presStyleLbl="parChTrans1D2" presStyleIdx="2" presStyleCnt="8"/>
      <dgm:spPr/>
    </dgm:pt>
    <dgm:pt modelId="{64ED02F1-AE6A-4A48-8734-E63A4EEF08C9}" type="pres">
      <dgm:prSet presAssocID="{B7B31383-3BFD-4603-A7E4-B15A998E6BAE}" presName="childText" presStyleLbl="bgAcc1" presStyleIdx="2" presStyleCnt="8">
        <dgm:presLayoutVars>
          <dgm:bulletEnabled val="1"/>
        </dgm:presLayoutVars>
      </dgm:prSet>
      <dgm:spPr/>
    </dgm:pt>
    <dgm:pt modelId="{8942EA01-5DF6-41E1-8900-37F462B268A7}" type="pres">
      <dgm:prSet presAssocID="{79A55C0B-078A-432F-B3B9-86C2BA9C55CA}" presName="Name13" presStyleLbl="parChTrans1D2" presStyleIdx="3" presStyleCnt="8"/>
      <dgm:spPr/>
    </dgm:pt>
    <dgm:pt modelId="{D6C8A1A9-94BB-4717-B78C-AAD25972CD23}" type="pres">
      <dgm:prSet presAssocID="{89A0928E-C76D-45B4-9915-6DE6A8811AD4}" presName="childText" presStyleLbl="bgAcc1" presStyleIdx="3" presStyleCnt="8">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custLinFactNeighborX="3342" custLinFactNeighborY="-7818"/>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4" presStyleCnt="8"/>
      <dgm:spPr/>
    </dgm:pt>
    <dgm:pt modelId="{81330489-01A5-4CF0-B7CB-4FA16FCB4DB9}" type="pres">
      <dgm:prSet presAssocID="{9C45976C-6865-4A09-A350-4DE66EA0F97E}" presName="childText" presStyleLbl="bgAcc1" presStyleIdx="4" presStyleCnt="8">
        <dgm:presLayoutVars>
          <dgm:bulletEnabled val="1"/>
        </dgm:presLayoutVars>
      </dgm:prSet>
      <dgm:spPr/>
    </dgm:pt>
    <dgm:pt modelId="{76E4697F-0C93-4DDD-ABA9-03DF80B7396B}" type="pres">
      <dgm:prSet presAssocID="{AEEB459C-F337-4340-8A12-738C9AF4C686}" presName="Name13" presStyleLbl="parChTrans1D2" presStyleIdx="5" presStyleCnt="8"/>
      <dgm:spPr/>
    </dgm:pt>
    <dgm:pt modelId="{B48D4080-F743-4338-B9AD-9362AABC0893}" type="pres">
      <dgm:prSet presAssocID="{5E069635-943E-4285-AEC5-841529B3DBE7}" presName="childText" presStyleLbl="bgAcc1" presStyleIdx="5" presStyleCnt="8">
        <dgm:presLayoutVars>
          <dgm:bulletEnabled val="1"/>
        </dgm:presLayoutVars>
      </dgm:prSet>
      <dgm:spPr/>
    </dgm:pt>
    <dgm:pt modelId="{5402B038-5FD5-4E47-B3CF-E74B261BD721}" type="pres">
      <dgm:prSet presAssocID="{194C453E-8961-4970-B005-620E3A38D1D2}" presName="Name13" presStyleLbl="parChTrans1D2" presStyleIdx="6" presStyleCnt="8"/>
      <dgm:spPr/>
    </dgm:pt>
    <dgm:pt modelId="{6C4F5912-B781-4E0D-89C5-A6073ACDB382}" type="pres">
      <dgm:prSet presAssocID="{2F83EB17-D51B-426A-98F7-8E06203EA4DB}" presName="childText" presStyleLbl="bgAcc1" presStyleIdx="6" presStyleCnt="8">
        <dgm:presLayoutVars>
          <dgm:bulletEnabled val="1"/>
        </dgm:presLayoutVars>
      </dgm:prSet>
      <dgm:spPr/>
    </dgm:pt>
    <dgm:pt modelId="{E2B95BD0-A8AF-4D46-B52D-F8D8B116FCCA}" type="pres">
      <dgm:prSet presAssocID="{5855A9FE-2AA5-41E1-ABCE-65C080FB7D91}" presName="Name13" presStyleLbl="parChTrans1D2" presStyleIdx="7" presStyleCnt="8"/>
      <dgm:spPr/>
    </dgm:pt>
    <dgm:pt modelId="{F6C42C57-5F9C-484C-BF25-4CF5EA8C853C}" type="pres">
      <dgm:prSet presAssocID="{FFB7CAA6-10F1-48FA-B97D-CB39701C3453}" presName="childText" presStyleLbl="bgAcc1" presStyleIdx="7" presStyleCnt="8">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50934516-276B-43AB-A1D7-CF5BB7D201EB}" type="presOf" srcId="{2F83EB17-D51B-426A-98F7-8E06203EA4DB}" destId="{6C4F5912-B781-4E0D-89C5-A6073ACDB382}" srcOrd="0" destOrd="0" presId="urn:microsoft.com/office/officeart/2005/8/layout/hierarchy3"/>
    <dgm:cxn modelId="{5122BF1E-E98E-4025-96F2-7BBE43DE283E}" srcId="{1E7729A7-3CE9-4351-994D-A2CBAE2DBBB9}" destId="{E7346BAC-78E1-4A91-997B-CA63217D117C}" srcOrd="1" destOrd="0" parTransId="{40956A44-C078-4F40-9956-A2875579A624}" sibTransId="{BCE369F3-AFC8-41AD-B120-CD16D99DE7C9}"/>
    <dgm:cxn modelId="{01DA6C2A-1AF4-4CCC-969B-A1CB0E228F1C}" srcId="{BD341E97-F250-42DB-80CF-5ED381B277C0}" destId="{FFB7CAA6-10F1-48FA-B97D-CB39701C3453}" srcOrd="3" destOrd="0" parTransId="{5855A9FE-2AA5-41E1-ABCE-65C080FB7D91}" sibTransId="{87875879-6A83-44CC-B505-EC2AB6864FE3}"/>
    <dgm:cxn modelId="{D589EE32-316A-4864-BCBD-41830467F828}" srcId="{BD341E97-F250-42DB-80CF-5ED381B277C0}" destId="{5E069635-943E-4285-AEC5-841529B3DBE7}" srcOrd="1" destOrd="0" parTransId="{AEEB459C-F337-4340-8A12-738C9AF4C686}" sibTransId="{554D0A08-529B-4AF5-BC92-151539956464}"/>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60B3C951-F3F7-4806-8C98-289B5BE25B83}" type="presOf" srcId="{FFB7CAA6-10F1-48FA-B97D-CB39701C3453}" destId="{F6C42C57-5F9C-484C-BF25-4CF5EA8C853C}"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95A85C72-A1BD-4553-BB76-8197C6625194}" srcId="{BD341E97-F250-42DB-80CF-5ED381B277C0}" destId="{2F83EB17-D51B-426A-98F7-8E06203EA4DB}" srcOrd="2" destOrd="0" parTransId="{194C453E-8961-4970-B005-620E3A38D1D2}" sibTransId="{FC73B070-349C-49D6-9EEE-46269D6F6CCB}"/>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2AAD70AA-6227-4BAB-B5DC-75DD2A63C707}" type="presOf" srcId="{5E069635-943E-4285-AEC5-841529B3DBE7}" destId="{B48D4080-F743-4338-B9AD-9362AABC0893}"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450E13C9-1C4A-484C-9833-ADBD99442625}" type="presOf" srcId="{5855A9FE-2AA5-41E1-ABCE-65C080FB7D91}" destId="{E2B95BD0-A8AF-4D46-B52D-F8D8B116FCCA}" srcOrd="0" destOrd="0" presId="urn:microsoft.com/office/officeart/2005/8/layout/hierarchy3"/>
    <dgm:cxn modelId="{FDBF60CE-8285-455F-AF41-AF6ECE674C6A}" srcId="{1E7729A7-3CE9-4351-994D-A2CBAE2DBBB9}" destId="{B7B31383-3BFD-4603-A7E4-B15A998E6BAE}" srcOrd="2" destOrd="0" parTransId="{813CAEAA-1B0C-4C99-88E8-39E8810CDF3D}" sibTransId="{F7A82824-5502-4351-A56F-7B4DE1724A09}"/>
    <dgm:cxn modelId="{CE70C4CE-572E-4CD3-BE70-81B5D18113DF}" type="presOf" srcId="{194C453E-8961-4970-B005-620E3A38D1D2}" destId="{5402B038-5FD5-4E47-B3CF-E74B261BD721}"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66C359FA-683F-4698-9F64-37C981F61164}" type="presOf" srcId="{AEEB459C-F337-4340-8A12-738C9AF4C686}" destId="{76E4697F-0C93-4DDD-ABA9-03DF80B7396B}" srcOrd="0"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B9016D38-6BBA-4833-BFC8-DC0F9BF08B37}" type="presParOf" srcId="{44FA6864-BE2E-42ED-AB64-90E247D86B8A}" destId="{76E4697F-0C93-4DDD-ABA9-03DF80B7396B}" srcOrd="2" destOrd="0" presId="urn:microsoft.com/office/officeart/2005/8/layout/hierarchy3"/>
    <dgm:cxn modelId="{88568464-9B2F-4C62-815A-9A8968EFE3AC}" type="presParOf" srcId="{44FA6864-BE2E-42ED-AB64-90E247D86B8A}" destId="{B48D4080-F743-4338-B9AD-9362AABC0893}" srcOrd="3" destOrd="0" presId="urn:microsoft.com/office/officeart/2005/8/layout/hierarchy3"/>
    <dgm:cxn modelId="{65C66A7B-CC46-4B2C-AFA8-3D73BCA4FD01}" type="presParOf" srcId="{44FA6864-BE2E-42ED-AB64-90E247D86B8A}" destId="{5402B038-5FD5-4E47-B3CF-E74B261BD721}" srcOrd="4" destOrd="0" presId="urn:microsoft.com/office/officeart/2005/8/layout/hierarchy3"/>
    <dgm:cxn modelId="{D80F3535-B040-4AC9-B121-033F49C64671}" type="presParOf" srcId="{44FA6864-BE2E-42ED-AB64-90E247D86B8A}" destId="{6C4F5912-B781-4E0D-89C5-A6073ACDB382}" srcOrd="5" destOrd="0" presId="urn:microsoft.com/office/officeart/2005/8/layout/hierarchy3"/>
    <dgm:cxn modelId="{5FB529C7-94CE-473A-BB11-C261FAEE495D}" type="presParOf" srcId="{44FA6864-BE2E-42ED-AB64-90E247D86B8A}" destId="{E2B95BD0-A8AF-4D46-B52D-F8D8B116FCCA}" srcOrd="6" destOrd="0" presId="urn:microsoft.com/office/officeart/2005/8/layout/hierarchy3"/>
    <dgm:cxn modelId="{9D2375EA-9941-44EC-8A15-6C25F8A66F14}" type="presParOf" srcId="{44FA6864-BE2E-42ED-AB64-90E247D86B8A}" destId="{F6C42C57-5F9C-484C-BF25-4CF5EA8C853C}"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dgm:spPr/>
      <dgm:t>
        <a:bodyPr/>
        <a:lstStyle/>
        <a:p>
          <a:r>
            <a:rPr lang="en-US" b="1" dirty="0"/>
            <a:t>Community and Patient Engagement </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dgm:spPr/>
      <dgm:t>
        <a:bodyPr/>
        <a:lstStyle/>
        <a:p>
          <a:r>
            <a:rPr lang="en-US" dirty="0"/>
            <a:t>Creation of relationships</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dgm:spPr/>
      <dgm:t>
        <a:bodyPr/>
        <a:lstStyle/>
        <a:p>
          <a:r>
            <a:rPr lang="en-US" dirty="0"/>
            <a:t>Management of expectations</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dgm:spPr/>
      <dgm:t>
        <a:bodyPr/>
        <a:lstStyle/>
        <a:p>
          <a:r>
            <a:rPr lang="en-US" b="1" dirty="0"/>
            <a:t>Community Advisory Boards</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dgm:spPr/>
      <dgm:t>
        <a:bodyPr/>
        <a:lstStyle/>
        <a:p>
          <a:r>
            <a:rPr lang="en-US" dirty="0"/>
            <a:t>Input into research process</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097D3150-3ACC-4BF2-B338-ED0343DCB8B4}">
      <dgm:prSet phldrT="[Text]"/>
      <dgm:spPr/>
      <dgm:t>
        <a:bodyPr/>
        <a:lstStyle/>
        <a:p>
          <a:r>
            <a:rPr lang="en-US" dirty="0"/>
            <a:t>Sounding board</a:t>
          </a:r>
        </a:p>
      </dgm:t>
    </dgm:pt>
    <dgm:pt modelId="{3790DE1C-DA94-426F-8EB7-A0446854C911}" type="parTrans" cxnId="{9287CC18-7EAD-43AF-8386-5BE30D6360FE}">
      <dgm:prSet/>
      <dgm:spPr/>
      <dgm:t>
        <a:bodyPr/>
        <a:lstStyle/>
        <a:p>
          <a:endParaRPr lang="en-US"/>
        </a:p>
      </dgm:t>
    </dgm:pt>
    <dgm:pt modelId="{739DAD9E-5EFB-44CC-AD5E-7CD14CBA674D}" type="sibTrans" cxnId="{9287CC18-7EAD-43AF-8386-5BE30D6360FE}">
      <dgm:prSet/>
      <dgm:spPr/>
      <dgm:t>
        <a:bodyPr/>
        <a:lstStyle/>
        <a:p>
          <a:endParaRPr lang="en-US"/>
        </a:p>
      </dgm:t>
    </dgm:pt>
    <dgm:pt modelId="{B7B31383-3BFD-4603-A7E4-B15A998E6BAE}">
      <dgm:prSet phldrT="[Text]"/>
      <dgm:spPr/>
      <dgm:t>
        <a:bodyPr/>
        <a:lstStyle/>
        <a:p>
          <a:r>
            <a:rPr lang="en-US" dirty="0"/>
            <a:t>Sharing of information</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dgm:spPr/>
      <dgm:t>
        <a:bodyPr/>
        <a:lstStyle/>
        <a:p>
          <a:r>
            <a:rPr lang="en-US"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B4EAFCF5-819A-4D10-B199-72F019BA8F69}">
      <dgm:prSet phldrT="[Text]"/>
      <dgm:spPr/>
      <dgm:t>
        <a:bodyPr/>
        <a:lstStyle/>
        <a:p>
          <a:r>
            <a:rPr lang="en-US" dirty="0"/>
            <a:t>Mutual literacy and understanding</a:t>
          </a:r>
        </a:p>
      </dgm:t>
    </dgm:pt>
    <dgm:pt modelId="{01F7529E-83FB-4CDE-9471-FD161AD5BFA3}" type="parTrans" cxnId="{840566E7-4476-4481-B7D4-5FA11A8440C7}">
      <dgm:prSet/>
      <dgm:spPr/>
      <dgm:t>
        <a:bodyPr/>
        <a:lstStyle/>
        <a:p>
          <a:endParaRPr lang="en-US"/>
        </a:p>
      </dgm:t>
    </dgm:pt>
    <dgm:pt modelId="{3D72F78B-345F-4BA9-8A1E-A211612E7897}" type="sibTrans" cxnId="{840566E7-4476-4481-B7D4-5FA11A8440C7}">
      <dgm:prSet/>
      <dgm:spPr/>
      <dgm:t>
        <a:bodyPr/>
        <a:lstStyle/>
        <a:p>
          <a:endParaRPr lang="en-US"/>
        </a:p>
      </dgm:t>
    </dgm:pt>
    <dgm:pt modelId="{564B8596-A267-4ABB-AF1B-9986DB97447D}">
      <dgm:prSet phldrT="[Text]"/>
      <dgm:spPr/>
      <dgm:t>
        <a:bodyPr/>
        <a:lstStyle/>
        <a:p>
          <a:r>
            <a:rPr lang="en-US" dirty="0"/>
            <a:t>Protocol or research review</a:t>
          </a:r>
        </a:p>
      </dgm:t>
    </dgm:pt>
    <dgm:pt modelId="{CFF0C788-A455-4DA4-9AE8-9E7E01F52DDA}" type="parTrans" cxnId="{CE9FA217-4DF0-472F-8651-41F6307E6663}">
      <dgm:prSet/>
      <dgm:spPr/>
      <dgm:t>
        <a:bodyPr/>
        <a:lstStyle/>
        <a:p>
          <a:endParaRPr lang="en-US"/>
        </a:p>
      </dgm:t>
    </dgm:pt>
    <dgm:pt modelId="{43AEBE6F-4F76-4497-8688-3AF3CA635426}" type="sibTrans" cxnId="{CE9FA217-4DF0-472F-8651-41F6307E6663}">
      <dgm:prSet/>
      <dgm:spPr/>
      <dgm:t>
        <a:bodyPr/>
        <a:lstStyle/>
        <a:p>
          <a:endParaRPr lang="en-US"/>
        </a:p>
      </dgm:t>
    </dgm:pt>
    <dgm:pt modelId="{CBD0D127-1645-4198-AFCC-99DD75BFAA9C}">
      <dgm:prSet phldrT="[Text]"/>
      <dgm:spPr/>
      <dgm:t>
        <a:bodyPr/>
        <a:lstStyle/>
        <a:p>
          <a:r>
            <a:rPr lang="en-US" dirty="0"/>
            <a:t>Critical safeguard in research process </a:t>
          </a:r>
        </a:p>
      </dgm:t>
    </dgm:pt>
    <dgm:pt modelId="{B64F18B8-3304-40F5-AB96-F93987447A88}" type="parTrans" cxnId="{45C5EA8A-8F21-4CE4-AAC1-9323F857706B}">
      <dgm:prSet/>
      <dgm:spPr/>
      <dgm:t>
        <a:bodyPr/>
        <a:lstStyle/>
        <a:p>
          <a:endParaRPr lang="en-US"/>
        </a:p>
      </dgm:t>
    </dgm:pt>
    <dgm:pt modelId="{1361D46E-E3AE-4EB3-9412-B5CA57649390}" type="sibTrans" cxnId="{45C5EA8A-8F21-4CE4-AAC1-9323F857706B}">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9"/>
      <dgm:spPr/>
    </dgm:pt>
    <dgm:pt modelId="{0596E7AF-B3BF-45A1-8118-A05FDC321B63}" type="pres">
      <dgm:prSet presAssocID="{A568457F-CEF0-414B-9ED9-C045750F1143}" presName="childText" presStyleLbl="bgAcc1" presStyleIdx="0" presStyleCnt="9">
        <dgm:presLayoutVars>
          <dgm:bulletEnabled val="1"/>
        </dgm:presLayoutVars>
      </dgm:prSet>
      <dgm:spPr/>
    </dgm:pt>
    <dgm:pt modelId="{C28B6C2B-1617-4486-ABA6-ED353DCFDC61}" type="pres">
      <dgm:prSet presAssocID="{40956A44-C078-4F40-9956-A2875579A624}" presName="Name13" presStyleLbl="parChTrans1D2" presStyleIdx="1" presStyleCnt="9"/>
      <dgm:spPr/>
    </dgm:pt>
    <dgm:pt modelId="{BDCAC529-1475-479B-95CD-D64F2C92DCBB}" type="pres">
      <dgm:prSet presAssocID="{E7346BAC-78E1-4A91-997B-CA63217D117C}" presName="childText" presStyleLbl="bgAcc1" presStyleIdx="1" presStyleCnt="9">
        <dgm:presLayoutVars>
          <dgm:bulletEnabled val="1"/>
        </dgm:presLayoutVars>
      </dgm:prSet>
      <dgm:spPr/>
    </dgm:pt>
    <dgm:pt modelId="{CEBE1048-9858-43DE-B8DC-46D1C0B1DA4A}" type="pres">
      <dgm:prSet presAssocID="{813CAEAA-1B0C-4C99-88E8-39E8810CDF3D}" presName="Name13" presStyleLbl="parChTrans1D2" presStyleIdx="2" presStyleCnt="9"/>
      <dgm:spPr/>
    </dgm:pt>
    <dgm:pt modelId="{64ED02F1-AE6A-4A48-8734-E63A4EEF08C9}" type="pres">
      <dgm:prSet presAssocID="{B7B31383-3BFD-4603-A7E4-B15A998E6BAE}" presName="childText" presStyleLbl="bgAcc1" presStyleIdx="2" presStyleCnt="9">
        <dgm:presLayoutVars>
          <dgm:bulletEnabled val="1"/>
        </dgm:presLayoutVars>
      </dgm:prSet>
      <dgm:spPr/>
    </dgm:pt>
    <dgm:pt modelId="{8942EA01-5DF6-41E1-8900-37F462B268A7}" type="pres">
      <dgm:prSet presAssocID="{79A55C0B-078A-432F-B3B9-86C2BA9C55CA}" presName="Name13" presStyleLbl="parChTrans1D2" presStyleIdx="3" presStyleCnt="9"/>
      <dgm:spPr/>
    </dgm:pt>
    <dgm:pt modelId="{D6C8A1A9-94BB-4717-B78C-AAD25972CD23}" type="pres">
      <dgm:prSet presAssocID="{89A0928E-C76D-45B4-9915-6DE6A8811AD4}" presName="childText" presStyleLbl="bgAcc1" presStyleIdx="3" presStyleCnt="9">
        <dgm:presLayoutVars>
          <dgm:bulletEnabled val="1"/>
        </dgm:presLayoutVars>
      </dgm:prSet>
      <dgm:spPr/>
    </dgm:pt>
    <dgm:pt modelId="{244C70A3-1347-47F1-9B9B-CDFB09075E1B}" type="pres">
      <dgm:prSet presAssocID="{01F7529E-83FB-4CDE-9471-FD161AD5BFA3}" presName="Name13" presStyleLbl="parChTrans1D2" presStyleIdx="4" presStyleCnt="9"/>
      <dgm:spPr/>
    </dgm:pt>
    <dgm:pt modelId="{F043552A-976D-494A-B584-8BF95CE303A0}" type="pres">
      <dgm:prSet presAssocID="{B4EAFCF5-819A-4D10-B199-72F019BA8F69}" presName="childText" presStyleLbl="bgAcc1" presStyleIdx="4" presStyleCnt="9">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5" presStyleCnt="9"/>
      <dgm:spPr/>
    </dgm:pt>
    <dgm:pt modelId="{81330489-01A5-4CF0-B7CB-4FA16FCB4DB9}" type="pres">
      <dgm:prSet presAssocID="{9C45976C-6865-4A09-A350-4DE66EA0F97E}" presName="childText" presStyleLbl="bgAcc1" presStyleIdx="5" presStyleCnt="9">
        <dgm:presLayoutVars>
          <dgm:bulletEnabled val="1"/>
        </dgm:presLayoutVars>
      </dgm:prSet>
      <dgm:spPr/>
    </dgm:pt>
    <dgm:pt modelId="{1904985E-2184-444C-84C0-A6593A4F66DE}" type="pres">
      <dgm:prSet presAssocID="{3790DE1C-DA94-426F-8EB7-A0446854C911}" presName="Name13" presStyleLbl="parChTrans1D2" presStyleIdx="6" presStyleCnt="9"/>
      <dgm:spPr/>
    </dgm:pt>
    <dgm:pt modelId="{975373E9-5E97-4889-8393-98EE5271CF37}" type="pres">
      <dgm:prSet presAssocID="{097D3150-3ACC-4BF2-B338-ED0343DCB8B4}" presName="childText" presStyleLbl="bgAcc1" presStyleIdx="6" presStyleCnt="9">
        <dgm:presLayoutVars>
          <dgm:bulletEnabled val="1"/>
        </dgm:presLayoutVars>
      </dgm:prSet>
      <dgm:spPr/>
    </dgm:pt>
    <dgm:pt modelId="{9023E660-6063-421A-A5DA-C1307C18303F}" type="pres">
      <dgm:prSet presAssocID="{CFF0C788-A455-4DA4-9AE8-9E7E01F52DDA}" presName="Name13" presStyleLbl="parChTrans1D2" presStyleIdx="7" presStyleCnt="9"/>
      <dgm:spPr/>
    </dgm:pt>
    <dgm:pt modelId="{6028DEE4-2C6E-4990-B93C-E81E817C9730}" type="pres">
      <dgm:prSet presAssocID="{564B8596-A267-4ABB-AF1B-9986DB97447D}" presName="childText" presStyleLbl="bgAcc1" presStyleIdx="7" presStyleCnt="9">
        <dgm:presLayoutVars>
          <dgm:bulletEnabled val="1"/>
        </dgm:presLayoutVars>
      </dgm:prSet>
      <dgm:spPr/>
    </dgm:pt>
    <dgm:pt modelId="{72206DFF-F72E-447E-9877-0CCA3EF0605C}" type="pres">
      <dgm:prSet presAssocID="{B64F18B8-3304-40F5-AB96-F93987447A88}" presName="Name13" presStyleLbl="parChTrans1D2" presStyleIdx="8" presStyleCnt="9"/>
      <dgm:spPr/>
    </dgm:pt>
    <dgm:pt modelId="{36675B7A-4894-4CD7-8B47-D80BD15C49C5}" type="pres">
      <dgm:prSet presAssocID="{CBD0D127-1645-4198-AFCC-99DD75BFAA9C}" presName="childText" presStyleLbl="bgAcc1" presStyleIdx="8" presStyleCnt="9">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28EFF306-3CE9-40A0-93D4-0C20CD045BB5}" type="presOf" srcId="{564B8596-A267-4ABB-AF1B-9986DB97447D}" destId="{6028DEE4-2C6E-4990-B93C-E81E817C9730}"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CE9FA217-4DF0-472F-8651-41F6307E6663}" srcId="{BD341E97-F250-42DB-80CF-5ED381B277C0}" destId="{564B8596-A267-4ABB-AF1B-9986DB97447D}" srcOrd="2" destOrd="0" parTransId="{CFF0C788-A455-4DA4-9AE8-9E7E01F52DDA}" sibTransId="{43AEBE6F-4F76-4497-8688-3AF3CA635426}"/>
    <dgm:cxn modelId="{9287CC18-7EAD-43AF-8386-5BE30D6360FE}" srcId="{BD341E97-F250-42DB-80CF-5ED381B277C0}" destId="{097D3150-3ACC-4BF2-B338-ED0343DCB8B4}" srcOrd="1" destOrd="0" parTransId="{3790DE1C-DA94-426F-8EB7-A0446854C911}" sibTransId="{739DAD9E-5EFB-44CC-AD5E-7CD14CBA674D}"/>
    <dgm:cxn modelId="{5122BF1E-E98E-4025-96F2-7BBE43DE283E}" srcId="{1E7729A7-3CE9-4351-994D-A2CBAE2DBBB9}" destId="{E7346BAC-78E1-4A91-997B-CA63217D117C}" srcOrd="1" destOrd="0" parTransId="{40956A44-C078-4F40-9956-A2875579A624}" sibTransId="{BCE369F3-AFC8-41AD-B120-CD16D99DE7C9}"/>
    <dgm:cxn modelId="{64EB7726-3D91-4C37-97CF-73698C4853BC}" type="presOf" srcId="{B64F18B8-3304-40F5-AB96-F93987447A88}" destId="{72206DFF-F72E-447E-9877-0CCA3EF0605C}" srcOrd="0" destOrd="0" presId="urn:microsoft.com/office/officeart/2005/8/layout/hierarchy3"/>
    <dgm:cxn modelId="{1BAE122F-C773-4FC4-B9BA-3A760195BB0C}" type="presOf" srcId="{097D3150-3ACC-4BF2-B338-ED0343DCB8B4}" destId="{975373E9-5E97-4889-8393-98EE5271CF37}" srcOrd="0" destOrd="0" presId="urn:microsoft.com/office/officeart/2005/8/layout/hierarchy3"/>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8EBD7A5E-BE64-4E22-AEE5-C269A387E362}" type="presOf" srcId="{3790DE1C-DA94-426F-8EB7-A0446854C911}" destId="{1904985E-2184-444C-84C0-A6593A4F66DE}"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45C5EA8A-8F21-4CE4-AAC1-9323F857706B}" srcId="{BD341E97-F250-42DB-80CF-5ED381B277C0}" destId="{CBD0D127-1645-4198-AFCC-99DD75BFAA9C}" srcOrd="3" destOrd="0" parTransId="{B64F18B8-3304-40F5-AB96-F93987447A88}" sibTransId="{1361D46E-E3AE-4EB3-9412-B5CA57649390}"/>
    <dgm:cxn modelId="{B332028C-29BB-4ADA-83C7-A89D40BC872A}" type="presOf" srcId="{01F7529E-83FB-4CDE-9471-FD161AD5BFA3}" destId="{244C70A3-1347-47F1-9B9B-CDFB09075E1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5E119A99-C4BC-4A88-875D-CECF0D5D94F2}" type="presOf" srcId="{B4EAFCF5-819A-4D10-B199-72F019BA8F69}" destId="{F043552A-976D-494A-B584-8BF95CE303A0}"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FDBF60CE-8285-455F-AF41-AF6ECE674C6A}" srcId="{1E7729A7-3CE9-4351-994D-A2CBAE2DBBB9}" destId="{B7B31383-3BFD-4603-A7E4-B15A998E6BAE}" srcOrd="2" destOrd="0" parTransId="{813CAEAA-1B0C-4C99-88E8-39E8810CDF3D}" sibTransId="{F7A82824-5502-4351-A56F-7B4DE1724A09}"/>
    <dgm:cxn modelId="{47C066D0-F56E-4C31-8E48-188728CB6FFC}" type="presOf" srcId="{CFF0C788-A455-4DA4-9AE8-9E7E01F52DDA}" destId="{9023E660-6063-421A-A5DA-C1307C18303F}"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840566E7-4476-4481-B7D4-5FA11A8440C7}" srcId="{1E7729A7-3CE9-4351-994D-A2CBAE2DBBB9}" destId="{B4EAFCF5-819A-4D10-B199-72F019BA8F69}" srcOrd="4" destOrd="0" parTransId="{01F7529E-83FB-4CDE-9471-FD161AD5BFA3}" sibTransId="{3D72F78B-345F-4BA9-8A1E-A211612E7897}"/>
    <dgm:cxn modelId="{9EE08CEA-9B95-42BD-BB59-9B779D16ADE6}" type="presOf" srcId="{CBD0D127-1645-4198-AFCC-99DD75BFAA9C}" destId="{36675B7A-4894-4CD7-8B47-D80BD15C49C5}" srcOrd="0" destOrd="0" presId="urn:microsoft.com/office/officeart/2005/8/layout/hierarchy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29052966-6782-40B7-A073-C009D8A0D101}" type="presParOf" srcId="{FF3043B4-CBAF-4538-877E-C60E64EB56C5}" destId="{244C70A3-1347-47F1-9B9B-CDFB09075E1B}" srcOrd="8" destOrd="0" presId="urn:microsoft.com/office/officeart/2005/8/layout/hierarchy3"/>
    <dgm:cxn modelId="{CB5485D0-72DE-47E3-B4EB-BB00C597747E}" type="presParOf" srcId="{FF3043B4-CBAF-4538-877E-C60E64EB56C5}" destId="{F043552A-976D-494A-B584-8BF95CE303A0}" srcOrd="9"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645E4B73-F0C6-4A4D-8535-6632E0504562}" type="presParOf" srcId="{44FA6864-BE2E-42ED-AB64-90E247D86B8A}" destId="{1904985E-2184-444C-84C0-A6593A4F66DE}" srcOrd="2" destOrd="0" presId="urn:microsoft.com/office/officeart/2005/8/layout/hierarchy3"/>
    <dgm:cxn modelId="{A583B18C-7267-4A28-A474-18DF8BDCC258}" type="presParOf" srcId="{44FA6864-BE2E-42ED-AB64-90E247D86B8A}" destId="{975373E9-5E97-4889-8393-98EE5271CF37}" srcOrd="3" destOrd="0" presId="urn:microsoft.com/office/officeart/2005/8/layout/hierarchy3"/>
    <dgm:cxn modelId="{8F4D3D38-B95E-4C82-BE05-DF09E97777DE}" type="presParOf" srcId="{44FA6864-BE2E-42ED-AB64-90E247D86B8A}" destId="{9023E660-6063-421A-A5DA-C1307C18303F}" srcOrd="4" destOrd="0" presId="urn:microsoft.com/office/officeart/2005/8/layout/hierarchy3"/>
    <dgm:cxn modelId="{55BF12E1-E21A-495F-877B-C3511CF02F85}" type="presParOf" srcId="{44FA6864-BE2E-42ED-AB64-90E247D86B8A}" destId="{6028DEE4-2C6E-4990-B93C-E81E817C9730}" srcOrd="5" destOrd="0" presId="urn:microsoft.com/office/officeart/2005/8/layout/hierarchy3"/>
    <dgm:cxn modelId="{A5ACC56F-0E66-4EB8-801B-B822E1D1FC17}" type="presParOf" srcId="{44FA6864-BE2E-42ED-AB64-90E247D86B8A}" destId="{72206DFF-F72E-447E-9877-0CCA3EF0605C}" srcOrd="6" destOrd="0" presId="urn:microsoft.com/office/officeart/2005/8/layout/hierarchy3"/>
    <dgm:cxn modelId="{0DF03D1C-B7D4-4DD0-AC32-BC056905C2B3}" type="presParOf" srcId="{44FA6864-BE2E-42ED-AB64-90E247D86B8A}" destId="{36675B7A-4894-4CD7-8B47-D80BD15C49C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custT="1"/>
      <dgm:spPr/>
      <dgm:t>
        <a:bodyPr/>
        <a:lstStyle/>
        <a:p>
          <a:r>
            <a:rPr lang="en-US" sz="1500" b="1" dirty="0"/>
            <a:t>Recruitment for Clinical Research</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dgm:t>
        <a:bodyPr/>
        <a:lstStyle/>
        <a:p>
          <a:r>
            <a:rPr lang="en-US" sz="1200" dirty="0"/>
            <a:t>Populations of interest</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dgm:t>
        <a:bodyPr/>
        <a:lstStyle/>
        <a:p>
          <a:r>
            <a:rPr lang="en-US" sz="1200" dirty="0"/>
            <a:t>Eligibility screening</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custT="1"/>
      <dgm:spPr/>
      <dgm:t>
        <a:bodyPr/>
        <a:lstStyle/>
        <a:p>
          <a:r>
            <a:rPr lang="en-US" sz="1500" b="1" dirty="0"/>
            <a:t>Research</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dgm:t>
        <a:bodyPr/>
        <a:lstStyle/>
        <a:p>
          <a:r>
            <a:rPr lang="en-US" sz="1200" dirty="0"/>
            <a:t>Systematic work</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B7B31383-3BFD-4603-A7E4-B15A998E6BAE}">
      <dgm:prSet phldrT="[Text]" custT="1"/>
      <dgm:spPr/>
      <dgm:t>
        <a:bodyPr/>
        <a:lstStyle/>
        <a:p>
          <a:r>
            <a:rPr lang="en-US" sz="1200" dirty="0"/>
            <a:t>Enrollment in clinical research</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dgm:t>
        <a:bodyPr/>
        <a:lstStyle/>
        <a:p>
          <a:r>
            <a:rPr lang="en-US" sz="1200"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5E069635-943E-4285-AEC5-841529B3DBE7}">
      <dgm:prSet phldrT="[Text]" custT="1"/>
      <dgm:spPr/>
      <dgm:t>
        <a:bodyPr/>
        <a:lstStyle/>
        <a:p>
          <a:r>
            <a:rPr lang="en-US" sz="1200" dirty="0"/>
            <a:t>Generalizable knowledge</a:t>
          </a:r>
        </a:p>
      </dgm:t>
    </dgm:pt>
    <dgm:pt modelId="{AEEB459C-F337-4340-8A12-738C9AF4C686}" type="parTrans" cxnId="{D589EE32-316A-4864-BCBD-41830467F828}">
      <dgm:prSet/>
      <dgm:spPr/>
      <dgm:t>
        <a:bodyPr/>
        <a:lstStyle/>
        <a:p>
          <a:endParaRPr lang="en-US"/>
        </a:p>
      </dgm:t>
    </dgm:pt>
    <dgm:pt modelId="{554D0A08-529B-4AF5-BC92-151539956464}" type="sibTrans" cxnId="{D589EE32-316A-4864-BCBD-41830467F828}">
      <dgm:prSet/>
      <dgm:spPr/>
      <dgm:t>
        <a:bodyPr/>
        <a:lstStyle/>
        <a:p>
          <a:endParaRPr lang="en-US"/>
        </a:p>
      </dgm:t>
    </dgm:pt>
    <dgm:pt modelId="{2F83EB17-D51B-426A-98F7-8E06203EA4DB}">
      <dgm:prSet phldrT="[Text]" custT="1"/>
      <dgm:spPr/>
      <dgm:t>
        <a:bodyPr/>
        <a:lstStyle/>
        <a:p>
          <a:pPr>
            <a:lnSpc>
              <a:spcPct val="100000"/>
            </a:lnSpc>
            <a:spcAft>
              <a:spcPts val="0"/>
            </a:spcAft>
          </a:pPr>
          <a:r>
            <a:rPr lang="en-US" sz="1200" dirty="0"/>
            <a:t>Research </a:t>
          </a:r>
        </a:p>
        <a:p>
          <a:pPr>
            <a:lnSpc>
              <a:spcPct val="100000"/>
            </a:lnSpc>
            <a:spcAft>
              <a:spcPts val="0"/>
            </a:spcAft>
          </a:pPr>
          <a:r>
            <a:rPr lang="en-US" sz="1200" dirty="0"/>
            <a:t>methods</a:t>
          </a:r>
        </a:p>
      </dgm:t>
    </dgm:pt>
    <dgm:pt modelId="{194C453E-8961-4970-B005-620E3A38D1D2}" type="parTrans" cxnId="{95A85C72-A1BD-4553-BB76-8197C6625194}">
      <dgm:prSet/>
      <dgm:spPr/>
      <dgm:t>
        <a:bodyPr/>
        <a:lstStyle/>
        <a:p>
          <a:endParaRPr lang="en-US"/>
        </a:p>
      </dgm:t>
    </dgm:pt>
    <dgm:pt modelId="{FC73B070-349C-49D6-9EEE-46269D6F6CCB}" type="sibTrans" cxnId="{95A85C72-A1BD-4553-BB76-8197C6625194}">
      <dgm:prSet/>
      <dgm:spPr/>
      <dgm:t>
        <a:bodyPr/>
        <a:lstStyle/>
        <a:p>
          <a:endParaRPr lang="en-US"/>
        </a:p>
      </dgm:t>
    </dgm:pt>
    <dgm:pt modelId="{FFB7CAA6-10F1-48FA-B97D-CB39701C3453}">
      <dgm:prSet phldrT="[Text]" custT="1"/>
      <dgm:spPr/>
      <dgm:t>
        <a:bodyPr/>
        <a:lstStyle/>
        <a:p>
          <a:pPr>
            <a:lnSpc>
              <a:spcPct val="100000"/>
            </a:lnSpc>
            <a:spcAft>
              <a:spcPts val="0"/>
            </a:spcAft>
          </a:pPr>
          <a:r>
            <a:rPr lang="en-US" sz="1200" dirty="0"/>
            <a:t>Informed </a:t>
          </a:r>
        </a:p>
        <a:p>
          <a:pPr>
            <a:lnSpc>
              <a:spcPct val="100000"/>
            </a:lnSpc>
            <a:spcAft>
              <a:spcPts val="0"/>
            </a:spcAft>
          </a:pPr>
          <a:r>
            <a:rPr lang="en-US" sz="1200" dirty="0"/>
            <a:t>consent </a:t>
          </a:r>
        </a:p>
      </dgm:t>
    </dgm:pt>
    <dgm:pt modelId="{5855A9FE-2AA5-41E1-ABCE-65C080FB7D91}" type="parTrans" cxnId="{01DA6C2A-1AF4-4CCC-969B-A1CB0E228F1C}">
      <dgm:prSet/>
      <dgm:spPr/>
      <dgm:t>
        <a:bodyPr/>
        <a:lstStyle/>
        <a:p>
          <a:endParaRPr lang="en-US"/>
        </a:p>
      </dgm:t>
    </dgm:pt>
    <dgm:pt modelId="{87875879-6A83-44CC-B505-EC2AB6864FE3}" type="sibTrans" cxnId="{01DA6C2A-1AF4-4CCC-969B-A1CB0E228F1C}">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8"/>
      <dgm:spPr/>
    </dgm:pt>
    <dgm:pt modelId="{0596E7AF-B3BF-45A1-8118-A05FDC321B63}" type="pres">
      <dgm:prSet presAssocID="{A568457F-CEF0-414B-9ED9-C045750F1143}" presName="childText" presStyleLbl="bgAcc1" presStyleIdx="0" presStyleCnt="8">
        <dgm:presLayoutVars>
          <dgm:bulletEnabled val="1"/>
        </dgm:presLayoutVars>
      </dgm:prSet>
      <dgm:spPr/>
    </dgm:pt>
    <dgm:pt modelId="{C28B6C2B-1617-4486-ABA6-ED353DCFDC61}" type="pres">
      <dgm:prSet presAssocID="{40956A44-C078-4F40-9956-A2875579A624}" presName="Name13" presStyleLbl="parChTrans1D2" presStyleIdx="1" presStyleCnt="8"/>
      <dgm:spPr/>
    </dgm:pt>
    <dgm:pt modelId="{BDCAC529-1475-479B-95CD-D64F2C92DCBB}" type="pres">
      <dgm:prSet presAssocID="{E7346BAC-78E1-4A91-997B-CA63217D117C}" presName="childText" presStyleLbl="bgAcc1" presStyleIdx="1" presStyleCnt="8">
        <dgm:presLayoutVars>
          <dgm:bulletEnabled val="1"/>
        </dgm:presLayoutVars>
      </dgm:prSet>
      <dgm:spPr/>
    </dgm:pt>
    <dgm:pt modelId="{CEBE1048-9858-43DE-B8DC-46D1C0B1DA4A}" type="pres">
      <dgm:prSet presAssocID="{813CAEAA-1B0C-4C99-88E8-39E8810CDF3D}" presName="Name13" presStyleLbl="parChTrans1D2" presStyleIdx="2" presStyleCnt="8"/>
      <dgm:spPr/>
    </dgm:pt>
    <dgm:pt modelId="{64ED02F1-AE6A-4A48-8734-E63A4EEF08C9}" type="pres">
      <dgm:prSet presAssocID="{B7B31383-3BFD-4603-A7E4-B15A998E6BAE}" presName="childText" presStyleLbl="bgAcc1" presStyleIdx="2" presStyleCnt="8">
        <dgm:presLayoutVars>
          <dgm:bulletEnabled val="1"/>
        </dgm:presLayoutVars>
      </dgm:prSet>
      <dgm:spPr/>
    </dgm:pt>
    <dgm:pt modelId="{8942EA01-5DF6-41E1-8900-37F462B268A7}" type="pres">
      <dgm:prSet presAssocID="{79A55C0B-078A-432F-B3B9-86C2BA9C55CA}" presName="Name13" presStyleLbl="parChTrans1D2" presStyleIdx="3" presStyleCnt="8"/>
      <dgm:spPr/>
    </dgm:pt>
    <dgm:pt modelId="{D6C8A1A9-94BB-4717-B78C-AAD25972CD23}" type="pres">
      <dgm:prSet presAssocID="{89A0928E-C76D-45B4-9915-6DE6A8811AD4}" presName="childText" presStyleLbl="bgAcc1" presStyleIdx="3" presStyleCnt="8">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4" presStyleCnt="8"/>
      <dgm:spPr/>
    </dgm:pt>
    <dgm:pt modelId="{81330489-01A5-4CF0-B7CB-4FA16FCB4DB9}" type="pres">
      <dgm:prSet presAssocID="{9C45976C-6865-4A09-A350-4DE66EA0F97E}" presName="childText" presStyleLbl="bgAcc1" presStyleIdx="4" presStyleCnt="8">
        <dgm:presLayoutVars>
          <dgm:bulletEnabled val="1"/>
        </dgm:presLayoutVars>
      </dgm:prSet>
      <dgm:spPr/>
    </dgm:pt>
    <dgm:pt modelId="{76E4697F-0C93-4DDD-ABA9-03DF80B7396B}" type="pres">
      <dgm:prSet presAssocID="{AEEB459C-F337-4340-8A12-738C9AF4C686}" presName="Name13" presStyleLbl="parChTrans1D2" presStyleIdx="5" presStyleCnt="8"/>
      <dgm:spPr/>
    </dgm:pt>
    <dgm:pt modelId="{B48D4080-F743-4338-B9AD-9362AABC0893}" type="pres">
      <dgm:prSet presAssocID="{5E069635-943E-4285-AEC5-841529B3DBE7}" presName="childText" presStyleLbl="bgAcc1" presStyleIdx="5" presStyleCnt="8">
        <dgm:presLayoutVars>
          <dgm:bulletEnabled val="1"/>
        </dgm:presLayoutVars>
      </dgm:prSet>
      <dgm:spPr/>
    </dgm:pt>
    <dgm:pt modelId="{5402B038-5FD5-4E47-B3CF-E74B261BD721}" type="pres">
      <dgm:prSet presAssocID="{194C453E-8961-4970-B005-620E3A38D1D2}" presName="Name13" presStyleLbl="parChTrans1D2" presStyleIdx="6" presStyleCnt="8"/>
      <dgm:spPr/>
    </dgm:pt>
    <dgm:pt modelId="{6C4F5912-B781-4E0D-89C5-A6073ACDB382}" type="pres">
      <dgm:prSet presAssocID="{2F83EB17-D51B-426A-98F7-8E06203EA4DB}" presName="childText" presStyleLbl="bgAcc1" presStyleIdx="6" presStyleCnt="8">
        <dgm:presLayoutVars>
          <dgm:bulletEnabled val="1"/>
        </dgm:presLayoutVars>
      </dgm:prSet>
      <dgm:spPr/>
    </dgm:pt>
    <dgm:pt modelId="{E2B95BD0-A8AF-4D46-B52D-F8D8B116FCCA}" type="pres">
      <dgm:prSet presAssocID="{5855A9FE-2AA5-41E1-ABCE-65C080FB7D91}" presName="Name13" presStyleLbl="parChTrans1D2" presStyleIdx="7" presStyleCnt="8"/>
      <dgm:spPr/>
    </dgm:pt>
    <dgm:pt modelId="{F6C42C57-5F9C-484C-BF25-4CF5EA8C853C}" type="pres">
      <dgm:prSet presAssocID="{FFB7CAA6-10F1-48FA-B97D-CB39701C3453}" presName="childText" presStyleLbl="bgAcc1" presStyleIdx="7" presStyleCnt="8">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50934516-276B-43AB-A1D7-CF5BB7D201EB}" type="presOf" srcId="{2F83EB17-D51B-426A-98F7-8E06203EA4DB}" destId="{6C4F5912-B781-4E0D-89C5-A6073ACDB382}" srcOrd="0" destOrd="0" presId="urn:microsoft.com/office/officeart/2005/8/layout/hierarchy3"/>
    <dgm:cxn modelId="{5122BF1E-E98E-4025-96F2-7BBE43DE283E}" srcId="{1E7729A7-3CE9-4351-994D-A2CBAE2DBBB9}" destId="{E7346BAC-78E1-4A91-997B-CA63217D117C}" srcOrd="1" destOrd="0" parTransId="{40956A44-C078-4F40-9956-A2875579A624}" sibTransId="{BCE369F3-AFC8-41AD-B120-CD16D99DE7C9}"/>
    <dgm:cxn modelId="{01DA6C2A-1AF4-4CCC-969B-A1CB0E228F1C}" srcId="{BD341E97-F250-42DB-80CF-5ED381B277C0}" destId="{FFB7CAA6-10F1-48FA-B97D-CB39701C3453}" srcOrd="3" destOrd="0" parTransId="{5855A9FE-2AA5-41E1-ABCE-65C080FB7D91}" sibTransId="{87875879-6A83-44CC-B505-EC2AB6864FE3}"/>
    <dgm:cxn modelId="{D589EE32-316A-4864-BCBD-41830467F828}" srcId="{BD341E97-F250-42DB-80CF-5ED381B277C0}" destId="{5E069635-943E-4285-AEC5-841529B3DBE7}" srcOrd="1" destOrd="0" parTransId="{AEEB459C-F337-4340-8A12-738C9AF4C686}" sibTransId="{554D0A08-529B-4AF5-BC92-151539956464}"/>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60B3C951-F3F7-4806-8C98-289B5BE25B83}" type="presOf" srcId="{FFB7CAA6-10F1-48FA-B97D-CB39701C3453}" destId="{F6C42C57-5F9C-484C-BF25-4CF5EA8C853C}"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95A85C72-A1BD-4553-BB76-8197C6625194}" srcId="{BD341E97-F250-42DB-80CF-5ED381B277C0}" destId="{2F83EB17-D51B-426A-98F7-8E06203EA4DB}" srcOrd="2" destOrd="0" parTransId="{194C453E-8961-4970-B005-620E3A38D1D2}" sibTransId="{FC73B070-349C-49D6-9EEE-46269D6F6CCB}"/>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2AAD70AA-6227-4BAB-B5DC-75DD2A63C707}" type="presOf" srcId="{5E069635-943E-4285-AEC5-841529B3DBE7}" destId="{B48D4080-F743-4338-B9AD-9362AABC0893}"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450E13C9-1C4A-484C-9833-ADBD99442625}" type="presOf" srcId="{5855A9FE-2AA5-41E1-ABCE-65C080FB7D91}" destId="{E2B95BD0-A8AF-4D46-B52D-F8D8B116FCCA}" srcOrd="0" destOrd="0" presId="urn:microsoft.com/office/officeart/2005/8/layout/hierarchy3"/>
    <dgm:cxn modelId="{FDBF60CE-8285-455F-AF41-AF6ECE674C6A}" srcId="{1E7729A7-3CE9-4351-994D-A2CBAE2DBBB9}" destId="{B7B31383-3BFD-4603-A7E4-B15A998E6BAE}" srcOrd="2" destOrd="0" parTransId="{813CAEAA-1B0C-4C99-88E8-39E8810CDF3D}" sibTransId="{F7A82824-5502-4351-A56F-7B4DE1724A09}"/>
    <dgm:cxn modelId="{CE70C4CE-572E-4CD3-BE70-81B5D18113DF}" type="presOf" srcId="{194C453E-8961-4970-B005-620E3A38D1D2}" destId="{5402B038-5FD5-4E47-B3CF-E74B261BD721}"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66C359FA-683F-4698-9F64-37C981F61164}" type="presOf" srcId="{AEEB459C-F337-4340-8A12-738C9AF4C686}" destId="{76E4697F-0C93-4DDD-ABA9-03DF80B7396B}" srcOrd="0"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B9016D38-6BBA-4833-BFC8-DC0F9BF08B37}" type="presParOf" srcId="{44FA6864-BE2E-42ED-AB64-90E247D86B8A}" destId="{76E4697F-0C93-4DDD-ABA9-03DF80B7396B}" srcOrd="2" destOrd="0" presId="urn:microsoft.com/office/officeart/2005/8/layout/hierarchy3"/>
    <dgm:cxn modelId="{88568464-9B2F-4C62-815A-9A8968EFE3AC}" type="presParOf" srcId="{44FA6864-BE2E-42ED-AB64-90E247D86B8A}" destId="{B48D4080-F743-4338-B9AD-9362AABC0893}" srcOrd="3" destOrd="0" presId="urn:microsoft.com/office/officeart/2005/8/layout/hierarchy3"/>
    <dgm:cxn modelId="{65C66A7B-CC46-4B2C-AFA8-3D73BCA4FD01}" type="presParOf" srcId="{44FA6864-BE2E-42ED-AB64-90E247D86B8A}" destId="{5402B038-5FD5-4E47-B3CF-E74B261BD721}" srcOrd="4" destOrd="0" presId="urn:microsoft.com/office/officeart/2005/8/layout/hierarchy3"/>
    <dgm:cxn modelId="{D80F3535-B040-4AC9-B121-033F49C64671}" type="presParOf" srcId="{44FA6864-BE2E-42ED-AB64-90E247D86B8A}" destId="{6C4F5912-B781-4E0D-89C5-A6073ACDB382}" srcOrd="5" destOrd="0" presId="urn:microsoft.com/office/officeart/2005/8/layout/hierarchy3"/>
    <dgm:cxn modelId="{5FB529C7-94CE-473A-BB11-C261FAEE495D}" type="presParOf" srcId="{44FA6864-BE2E-42ED-AB64-90E247D86B8A}" destId="{E2B95BD0-A8AF-4D46-B52D-F8D8B116FCCA}" srcOrd="6" destOrd="0" presId="urn:microsoft.com/office/officeart/2005/8/layout/hierarchy3"/>
    <dgm:cxn modelId="{9D2375EA-9941-44EC-8A15-6C25F8A66F14}" type="presParOf" srcId="{44FA6864-BE2E-42ED-AB64-90E247D86B8A}" destId="{F6C42C57-5F9C-484C-BF25-4CF5EA8C853C}"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dgm:spPr/>
      <dgm:t>
        <a:bodyPr/>
        <a:lstStyle/>
        <a:p>
          <a:r>
            <a:rPr lang="en-US" b="1" dirty="0"/>
            <a:t>Community and Patient Engagement </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dgm:spPr/>
      <dgm:t>
        <a:bodyPr/>
        <a:lstStyle/>
        <a:p>
          <a:r>
            <a:rPr lang="en-US" dirty="0"/>
            <a:t>Creation of relationships</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dgm:spPr/>
      <dgm:t>
        <a:bodyPr/>
        <a:lstStyle/>
        <a:p>
          <a:r>
            <a:rPr lang="en-US" dirty="0"/>
            <a:t>Management of expectations</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dgm:spPr/>
      <dgm:t>
        <a:bodyPr/>
        <a:lstStyle/>
        <a:p>
          <a:r>
            <a:rPr lang="en-US" b="1" dirty="0"/>
            <a:t>Community Advisory Boards</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dgm:spPr/>
      <dgm:t>
        <a:bodyPr/>
        <a:lstStyle/>
        <a:p>
          <a:r>
            <a:rPr lang="en-US" dirty="0"/>
            <a:t>Input into research process</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097D3150-3ACC-4BF2-B338-ED0343DCB8B4}">
      <dgm:prSet phldrT="[Text]"/>
      <dgm:spPr/>
      <dgm:t>
        <a:bodyPr/>
        <a:lstStyle/>
        <a:p>
          <a:r>
            <a:rPr lang="en-US" dirty="0"/>
            <a:t>Sounding board</a:t>
          </a:r>
        </a:p>
      </dgm:t>
    </dgm:pt>
    <dgm:pt modelId="{3790DE1C-DA94-426F-8EB7-A0446854C911}" type="parTrans" cxnId="{9287CC18-7EAD-43AF-8386-5BE30D6360FE}">
      <dgm:prSet/>
      <dgm:spPr/>
      <dgm:t>
        <a:bodyPr/>
        <a:lstStyle/>
        <a:p>
          <a:endParaRPr lang="en-US"/>
        </a:p>
      </dgm:t>
    </dgm:pt>
    <dgm:pt modelId="{739DAD9E-5EFB-44CC-AD5E-7CD14CBA674D}" type="sibTrans" cxnId="{9287CC18-7EAD-43AF-8386-5BE30D6360FE}">
      <dgm:prSet/>
      <dgm:spPr/>
      <dgm:t>
        <a:bodyPr/>
        <a:lstStyle/>
        <a:p>
          <a:endParaRPr lang="en-US"/>
        </a:p>
      </dgm:t>
    </dgm:pt>
    <dgm:pt modelId="{B7B31383-3BFD-4603-A7E4-B15A998E6BAE}">
      <dgm:prSet phldrT="[Text]"/>
      <dgm:spPr/>
      <dgm:t>
        <a:bodyPr/>
        <a:lstStyle/>
        <a:p>
          <a:r>
            <a:rPr lang="en-US" dirty="0"/>
            <a:t>Sharing of information</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dgm:spPr/>
      <dgm:t>
        <a:bodyPr/>
        <a:lstStyle/>
        <a:p>
          <a:r>
            <a:rPr lang="en-US"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B4EAFCF5-819A-4D10-B199-72F019BA8F69}">
      <dgm:prSet phldrT="[Text]"/>
      <dgm:spPr/>
      <dgm:t>
        <a:bodyPr/>
        <a:lstStyle/>
        <a:p>
          <a:r>
            <a:rPr lang="en-US" dirty="0"/>
            <a:t>Mutual literacy and understanding</a:t>
          </a:r>
        </a:p>
      </dgm:t>
    </dgm:pt>
    <dgm:pt modelId="{01F7529E-83FB-4CDE-9471-FD161AD5BFA3}" type="parTrans" cxnId="{840566E7-4476-4481-B7D4-5FA11A8440C7}">
      <dgm:prSet/>
      <dgm:spPr/>
      <dgm:t>
        <a:bodyPr/>
        <a:lstStyle/>
        <a:p>
          <a:endParaRPr lang="en-US"/>
        </a:p>
      </dgm:t>
    </dgm:pt>
    <dgm:pt modelId="{3D72F78B-345F-4BA9-8A1E-A211612E7897}" type="sibTrans" cxnId="{840566E7-4476-4481-B7D4-5FA11A8440C7}">
      <dgm:prSet/>
      <dgm:spPr/>
      <dgm:t>
        <a:bodyPr/>
        <a:lstStyle/>
        <a:p>
          <a:endParaRPr lang="en-US"/>
        </a:p>
      </dgm:t>
    </dgm:pt>
    <dgm:pt modelId="{564B8596-A267-4ABB-AF1B-9986DB97447D}">
      <dgm:prSet phldrT="[Text]"/>
      <dgm:spPr/>
      <dgm:t>
        <a:bodyPr/>
        <a:lstStyle/>
        <a:p>
          <a:r>
            <a:rPr lang="en-US" dirty="0"/>
            <a:t>Protocol or research review</a:t>
          </a:r>
        </a:p>
      </dgm:t>
    </dgm:pt>
    <dgm:pt modelId="{CFF0C788-A455-4DA4-9AE8-9E7E01F52DDA}" type="parTrans" cxnId="{CE9FA217-4DF0-472F-8651-41F6307E6663}">
      <dgm:prSet/>
      <dgm:spPr/>
      <dgm:t>
        <a:bodyPr/>
        <a:lstStyle/>
        <a:p>
          <a:endParaRPr lang="en-US"/>
        </a:p>
      </dgm:t>
    </dgm:pt>
    <dgm:pt modelId="{43AEBE6F-4F76-4497-8688-3AF3CA635426}" type="sibTrans" cxnId="{CE9FA217-4DF0-472F-8651-41F6307E6663}">
      <dgm:prSet/>
      <dgm:spPr/>
      <dgm:t>
        <a:bodyPr/>
        <a:lstStyle/>
        <a:p>
          <a:endParaRPr lang="en-US"/>
        </a:p>
      </dgm:t>
    </dgm:pt>
    <dgm:pt modelId="{CBD0D127-1645-4198-AFCC-99DD75BFAA9C}">
      <dgm:prSet phldrT="[Text]"/>
      <dgm:spPr/>
      <dgm:t>
        <a:bodyPr/>
        <a:lstStyle/>
        <a:p>
          <a:r>
            <a:rPr lang="en-US" dirty="0"/>
            <a:t>Critical safeguard in research process </a:t>
          </a:r>
        </a:p>
      </dgm:t>
    </dgm:pt>
    <dgm:pt modelId="{B64F18B8-3304-40F5-AB96-F93987447A88}" type="parTrans" cxnId="{45C5EA8A-8F21-4CE4-AAC1-9323F857706B}">
      <dgm:prSet/>
      <dgm:spPr/>
      <dgm:t>
        <a:bodyPr/>
        <a:lstStyle/>
        <a:p>
          <a:endParaRPr lang="en-US"/>
        </a:p>
      </dgm:t>
    </dgm:pt>
    <dgm:pt modelId="{1361D46E-E3AE-4EB3-9412-B5CA57649390}" type="sibTrans" cxnId="{45C5EA8A-8F21-4CE4-AAC1-9323F857706B}">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9"/>
      <dgm:spPr/>
    </dgm:pt>
    <dgm:pt modelId="{0596E7AF-B3BF-45A1-8118-A05FDC321B63}" type="pres">
      <dgm:prSet presAssocID="{A568457F-CEF0-414B-9ED9-C045750F1143}" presName="childText" presStyleLbl="bgAcc1" presStyleIdx="0" presStyleCnt="9">
        <dgm:presLayoutVars>
          <dgm:bulletEnabled val="1"/>
        </dgm:presLayoutVars>
      </dgm:prSet>
      <dgm:spPr/>
    </dgm:pt>
    <dgm:pt modelId="{C28B6C2B-1617-4486-ABA6-ED353DCFDC61}" type="pres">
      <dgm:prSet presAssocID="{40956A44-C078-4F40-9956-A2875579A624}" presName="Name13" presStyleLbl="parChTrans1D2" presStyleIdx="1" presStyleCnt="9"/>
      <dgm:spPr/>
    </dgm:pt>
    <dgm:pt modelId="{BDCAC529-1475-479B-95CD-D64F2C92DCBB}" type="pres">
      <dgm:prSet presAssocID="{E7346BAC-78E1-4A91-997B-CA63217D117C}" presName="childText" presStyleLbl="bgAcc1" presStyleIdx="1" presStyleCnt="9">
        <dgm:presLayoutVars>
          <dgm:bulletEnabled val="1"/>
        </dgm:presLayoutVars>
      </dgm:prSet>
      <dgm:spPr/>
    </dgm:pt>
    <dgm:pt modelId="{CEBE1048-9858-43DE-B8DC-46D1C0B1DA4A}" type="pres">
      <dgm:prSet presAssocID="{813CAEAA-1B0C-4C99-88E8-39E8810CDF3D}" presName="Name13" presStyleLbl="parChTrans1D2" presStyleIdx="2" presStyleCnt="9"/>
      <dgm:spPr/>
    </dgm:pt>
    <dgm:pt modelId="{64ED02F1-AE6A-4A48-8734-E63A4EEF08C9}" type="pres">
      <dgm:prSet presAssocID="{B7B31383-3BFD-4603-A7E4-B15A998E6BAE}" presName="childText" presStyleLbl="bgAcc1" presStyleIdx="2" presStyleCnt="9">
        <dgm:presLayoutVars>
          <dgm:bulletEnabled val="1"/>
        </dgm:presLayoutVars>
      </dgm:prSet>
      <dgm:spPr/>
    </dgm:pt>
    <dgm:pt modelId="{8942EA01-5DF6-41E1-8900-37F462B268A7}" type="pres">
      <dgm:prSet presAssocID="{79A55C0B-078A-432F-B3B9-86C2BA9C55CA}" presName="Name13" presStyleLbl="parChTrans1D2" presStyleIdx="3" presStyleCnt="9"/>
      <dgm:spPr/>
    </dgm:pt>
    <dgm:pt modelId="{D6C8A1A9-94BB-4717-B78C-AAD25972CD23}" type="pres">
      <dgm:prSet presAssocID="{89A0928E-C76D-45B4-9915-6DE6A8811AD4}" presName="childText" presStyleLbl="bgAcc1" presStyleIdx="3" presStyleCnt="9">
        <dgm:presLayoutVars>
          <dgm:bulletEnabled val="1"/>
        </dgm:presLayoutVars>
      </dgm:prSet>
      <dgm:spPr/>
    </dgm:pt>
    <dgm:pt modelId="{244C70A3-1347-47F1-9B9B-CDFB09075E1B}" type="pres">
      <dgm:prSet presAssocID="{01F7529E-83FB-4CDE-9471-FD161AD5BFA3}" presName="Name13" presStyleLbl="parChTrans1D2" presStyleIdx="4" presStyleCnt="9"/>
      <dgm:spPr/>
    </dgm:pt>
    <dgm:pt modelId="{F043552A-976D-494A-B584-8BF95CE303A0}" type="pres">
      <dgm:prSet presAssocID="{B4EAFCF5-819A-4D10-B199-72F019BA8F69}" presName="childText" presStyleLbl="bgAcc1" presStyleIdx="4" presStyleCnt="9">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5" presStyleCnt="9"/>
      <dgm:spPr/>
    </dgm:pt>
    <dgm:pt modelId="{81330489-01A5-4CF0-B7CB-4FA16FCB4DB9}" type="pres">
      <dgm:prSet presAssocID="{9C45976C-6865-4A09-A350-4DE66EA0F97E}" presName="childText" presStyleLbl="bgAcc1" presStyleIdx="5" presStyleCnt="9">
        <dgm:presLayoutVars>
          <dgm:bulletEnabled val="1"/>
        </dgm:presLayoutVars>
      </dgm:prSet>
      <dgm:spPr/>
    </dgm:pt>
    <dgm:pt modelId="{1904985E-2184-444C-84C0-A6593A4F66DE}" type="pres">
      <dgm:prSet presAssocID="{3790DE1C-DA94-426F-8EB7-A0446854C911}" presName="Name13" presStyleLbl="parChTrans1D2" presStyleIdx="6" presStyleCnt="9"/>
      <dgm:spPr/>
    </dgm:pt>
    <dgm:pt modelId="{975373E9-5E97-4889-8393-98EE5271CF37}" type="pres">
      <dgm:prSet presAssocID="{097D3150-3ACC-4BF2-B338-ED0343DCB8B4}" presName="childText" presStyleLbl="bgAcc1" presStyleIdx="6" presStyleCnt="9">
        <dgm:presLayoutVars>
          <dgm:bulletEnabled val="1"/>
        </dgm:presLayoutVars>
      </dgm:prSet>
      <dgm:spPr/>
    </dgm:pt>
    <dgm:pt modelId="{9023E660-6063-421A-A5DA-C1307C18303F}" type="pres">
      <dgm:prSet presAssocID="{CFF0C788-A455-4DA4-9AE8-9E7E01F52DDA}" presName="Name13" presStyleLbl="parChTrans1D2" presStyleIdx="7" presStyleCnt="9"/>
      <dgm:spPr/>
    </dgm:pt>
    <dgm:pt modelId="{6028DEE4-2C6E-4990-B93C-E81E817C9730}" type="pres">
      <dgm:prSet presAssocID="{564B8596-A267-4ABB-AF1B-9986DB97447D}" presName="childText" presStyleLbl="bgAcc1" presStyleIdx="7" presStyleCnt="9">
        <dgm:presLayoutVars>
          <dgm:bulletEnabled val="1"/>
        </dgm:presLayoutVars>
      </dgm:prSet>
      <dgm:spPr/>
    </dgm:pt>
    <dgm:pt modelId="{72206DFF-F72E-447E-9877-0CCA3EF0605C}" type="pres">
      <dgm:prSet presAssocID="{B64F18B8-3304-40F5-AB96-F93987447A88}" presName="Name13" presStyleLbl="parChTrans1D2" presStyleIdx="8" presStyleCnt="9"/>
      <dgm:spPr/>
    </dgm:pt>
    <dgm:pt modelId="{36675B7A-4894-4CD7-8B47-D80BD15C49C5}" type="pres">
      <dgm:prSet presAssocID="{CBD0D127-1645-4198-AFCC-99DD75BFAA9C}" presName="childText" presStyleLbl="bgAcc1" presStyleIdx="8" presStyleCnt="9">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28EFF306-3CE9-40A0-93D4-0C20CD045BB5}" type="presOf" srcId="{564B8596-A267-4ABB-AF1B-9986DB97447D}" destId="{6028DEE4-2C6E-4990-B93C-E81E817C9730}"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CE9FA217-4DF0-472F-8651-41F6307E6663}" srcId="{BD341E97-F250-42DB-80CF-5ED381B277C0}" destId="{564B8596-A267-4ABB-AF1B-9986DB97447D}" srcOrd="2" destOrd="0" parTransId="{CFF0C788-A455-4DA4-9AE8-9E7E01F52DDA}" sibTransId="{43AEBE6F-4F76-4497-8688-3AF3CA635426}"/>
    <dgm:cxn modelId="{9287CC18-7EAD-43AF-8386-5BE30D6360FE}" srcId="{BD341E97-F250-42DB-80CF-5ED381B277C0}" destId="{097D3150-3ACC-4BF2-B338-ED0343DCB8B4}" srcOrd="1" destOrd="0" parTransId="{3790DE1C-DA94-426F-8EB7-A0446854C911}" sibTransId="{739DAD9E-5EFB-44CC-AD5E-7CD14CBA674D}"/>
    <dgm:cxn modelId="{5122BF1E-E98E-4025-96F2-7BBE43DE283E}" srcId="{1E7729A7-3CE9-4351-994D-A2CBAE2DBBB9}" destId="{E7346BAC-78E1-4A91-997B-CA63217D117C}" srcOrd="1" destOrd="0" parTransId="{40956A44-C078-4F40-9956-A2875579A624}" sibTransId="{BCE369F3-AFC8-41AD-B120-CD16D99DE7C9}"/>
    <dgm:cxn modelId="{64EB7726-3D91-4C37-97CF-73698C4853BC}" type="presOf" srcId="{B64F18B8-3304-40F5-AB96-F93987447A88}" destId="{72206DFF-F72E-447E-9877-0CCA3EF0605C}" srcOrd="0" destOrd="0" presId="urn:microsoft.com/office/officeart/2005/8/layout/hierarchy3"/>
    <dgm:cxn modelId="{1BAE122F-C773-4FC4-B9BA-3A760195BB0C}" type="presOf" srcId="{097D3150-3ACC-4BF2-B338-ED0343DCB8B4}" destId="{975373E9-5E97-4889-8393-98EE5271CF37}" srcOrd="0" destOrd="0" presId="urn:microsoft.com/office/officeart/2005/8/layout/hierarchy3"/>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8EBD7A5E-BE64-4E22-AEE5-C269A387E362}" type="presOf" srcId="{3790DE1C-DA94-426F-8EB7-A0446854C911}" destId="{1904985E-2184-444C-84C0-A6593A4F66DE}"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45C5EA8A-8F21-4CE4-AAC1-9323F857706B}" srcId="{BD341E97-F250-42DB-80CF-5ED381B277C0}" destId="{CBD0D127-1645-4198-AFCC-99DD75BFAA9C}" srcOrd="3" destOrd="0" parTransId="{B64F18B8-3304-40F5-AB96-F93987447A88}" sibTransId="{1361D46E-E3AE-4EB3-9412-B5CA57649390}"/>
    <dgm:cxn modelId="{B332028C-29BB-4ADA-83C7-A89D40BC872A}" type="presOf" srcId="{01F7529E-83FB-4CDE-9471-FD161AD5BFA3}" destId="{244C70A3-1347-47F1-9B9B-CDFB09075E1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5E119A99-C4BC-4A88-875D-CECF0D5D94F2}" type="presOf" srcId="{B4EAFCF5-819A-4D10-B199-72F019BA8F69}" destId="{F043552A-976D-494A-B584-8BF95CE303A0}"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FDBF60CE-8285-455F-AF41-AF6ECE674C6A}" srcId="{1E7729A7-3CE9-4351-994D-A2CBAE2DBBB9}" destId="{B7B31383-3BFD-4603-A7E4-B15A998E6BAE}" srcOrd="2" destOrd="0" parTransId="{813CAEAA-1B0C-4C99-88E8-39E8810CDF3D}" sibTransId="{F7A82824-5502-4351-A56F-7B4DE1724A09}"/>
    <dgm:cxn modelId="{47C066D0-F56E-4C31-8E48-188728CB6FFC}" type="presOf" srcId="{CFF0C788-A455-4DA4-9AE8-9E7E01F52DDA}" destId="{9023E660-6063-421A-A5DA-C1307C18303F}"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840566E7-4476-4481-B7D4-5FA11A8440C7}" srcId="{1E7729A7-3CE9-4351-994D-A2CBAE2DBBB9}" destId="{B4EAFCF5-819A-4D10-B199-72F019BA8F69}" srcOrd="4" destOrd="0" parTransId="{01F7529E-83FB-4CDE-9471-FD161AD5BFA3}" sibTransId="{3D72F78B-345F-4BA9-8A1E-A211612E7897}"/>
    <dgm:cxn modelId="{9EE08CEA-9B95-42BD-BB59-9B779D16ADE6}" type="presOf" srcId="{CBD0D127-1645-4198-AFCC-99DD75BFAA9C}" destId="{36675B7A-4894-4CD7-8B47-D80BD15C49C5}" srcOrd="0" destOrd="0" presId="urn:microsoft.com/office/officeart/2005/8/layout/hierarchy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29052966-6782-40B7-A073-C009D8A0D101}" type="presParOf" srcId="{FF3043B4-CBAF-4538-877E-C60E64EB56C5}" destId="{244C70A3-1347-47F1-9B9B-CDFB09075E1B}" srcOrd="8" destOrd="0" presId="urn:microsoft.com/office/officeart/2005/8/layout/hierarchy3"/>
    <dgm:cxn modelId="{CB5485D0-72DE-47E3-B4EB-BB00C597747E}" type="presParOf" srcId="{FF3043B4-CBAF-4538-877E-C60E64EB56C5}" destId="{F043552A-976D-494A-B584-8BF95CE303A0}" srcOrd="9"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645E4B73-F0C6-4A4D-8535-6632E0504562}" type="presParOf" srcId="{44FA6864-BE2E-42ED-AB64-90E247D86B8A}" destId="{1904985E-2184-444C-84C0-A6593A4F66DE}" srcOrd="2" destOrd="0" presId="urn:microsoft.com/office/officeart/2005/8/layout/hierarchy3"/>
    <dgm:cxn modelId="{A583B18C-7267-4A28-A474-18DF8BDCC258}" type="presParOf" srcId="{44FA6864-BE2E-42ED-AB64-90E247D86B8A}" destId="{975373E9-5E97-4889-8393-98EE5271CF37}" srcOrd="3" destOrd="0" presId="urn:microsoft.com/office/officeart/2005/8/layout/hierarchy3"/>
    <dgm:cxn modelId="{8F4D3D38-B95E-4C82-BE05-DF09E97777DE}" type="presParOf" srcId="{44FA6864-BE2E-42ED-AB64-90E247D86B8A}" destId="{9023E660-6063-421A-A5DA-C1307C18303F}" srcOrd="4" destOrd="0" presId="urn:microsoft.com/office/officeart/2005/8/layout/hierarchy3"/>
    <dgm:cxn modelId="{55BF12E1-E21A-495F-877B-C3511CF02F85}" type="presParOf" srcId="{44FA6864-BE2E-42ED-AB64-90E247D86B8A}" destId="{6028DEE4-2C6E-4990-B93C-E81E817C9730}" srcOrd="5" destOrd="0" presId="urn:microsoft.com/office/officeart/2005/8/layout/hierarchy3"/>
    <dgm:cxn modelId="{A5ACC56F-0E66-4EB8-801B-B822E1D1FC17}" type="presParOf" srcId="{44FA6864-BE2E-42ED-AB64-90E247D86B8A}" destId="{72206DFF-F72E-447E-9877-0CCA3EF0605C}" srcOrd="6" destOrd="0" presId="urn:microsoft.com/office/officeart/2005/8/layout/hierarchy3"/>
    <dgm:cxn modelId="{0DF03D1C-B7D4-4DD0-AC32-BC056905C2B3}" type="presParOf" srcId="{44FA6864-BE2E-42ED-AB64-90E247D86B8A}" destId="{36675B7A-4894-4CD7-8B47-D80BD15C49C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custT="1"/>
      <dgm:spPr/>
      <dgm:t>
        <a:bodyPr/>
        <a:lstStyle/>
        <a:p>
          <a:r>
            <a:rPr lang="en-US" sz="1500" b="1" dirty="0"/>
            <a:t>Recruitment for Clinical Research</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dgm:t>
        <a:bodyPr/>
        <a:lstStyle/>
        <a:p>
          <a:r>
            <a:rPr lang="en-US" sz="1200" dirty="0"/>
            <a:t>Populations of interest</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dgm:t>
        <a:bodyPr/>
        <a:lstStyle/>
        <a:p>
          <a:r>
            <a:rPr lang="en-US" sz="1200" dirty="0"/>
            <a:t>Eligibility screening</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custT="1"/>
      <dgm:spPr/>
      <dgm:t>
        <a:bodyPr/>
        <a:lstStyle/>
        <a:p>
          <a:r>
            <a:rPr lang="en-US" sz="1500" b="1" dirty="0"/>
            <a:t>Research</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dgm:t>
        <a:bodyPr/>
        <a:lstStyle/>
        <a:p>
          <a:r>
            <a:rPr lang="en-US" sz="1200" dirty="0"/>
            <a:t>Systematic work</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B7B31383-3BFD-4603-A7E4-B15A998E6BAE}">
      <dgm:prSet phldrT="[Text]" custT="1"/>
      <dgm:spPr/>
      <dgm:t>
        <a:bodyPr/>
        <a:lstStyle/>
        <a:p>
          <a:r>
            <a:rPr lang="en-US" sz="1200" dirty="0"/>
            <a:t>Enrollment in clinical research</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dgm:t>
        <a:bodyPr/>
        <a:lstStyle/>
        <a:p>
          <a:r>
            <a:rPr lang="en-US" sz="1200"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5E069635-943E-4285-AEC5-841529B3DBE7}">
      <dgm:prSet phldrT="[Text]" custT="1"/>
      <dgm:spPr/>
      <dgm:t>
        <a:bodyPr/>
        <a:lstStyle/>
        <a:p>
          <a:r>
            <a:rPr lang="en-US" sz="1200" dirty="0"/>
            <a:t>Generalizable knowledge</a:t>
          </a:r>
        </a:p>
      </dgm:t>
    </dgm:pt>
    <dgm:pt modelId="{AEEB459C-F337-4340-8A12-738C9AF4C686}" type="parTrans" cxnId="{D589EE32-316A-4864-BCBD-41830467F828}">
      <dgm:prSet/>
      <dgm:spPr/>
      <dgm:t>
        <a:bodyPr/>
        <a:lstStyle/>
        <a:p>
          <a:endParaRPr lang="en-US"/>
        </a:p>
      </dgm:t>
    </dgm:pt>
    <dgm:pt modelId="{554D0A08-529B-4AF5-BC92-151539956464}" type="sibTrans" cxnId="{D589EE32-316A-4864-BCBD-41830467F828}">
      <dgm:prSet/>
      <dgm:spPr/>
      <dgm:t>
        <a:bodyPr/>
        <a:lstStyle/>
        <a:p>
          <a:endParaRPr lang="en-US"/>
        </a:p>
      </dgm:t>
    </dgm:pt>
    <dgm:pt modelId="{2F83EB17-D51B-426A-98F7-8E06203EA4DB}">
      <dgm:prSet phldrT="[Text]" custT="1"/>
      <dgm:spPr/>
      <dgm:t>
        <a:bodyPr/>
        <a:lstStyle/>
        <a:p>
          <a:pPr>
            <a:lnSpc>
              <a:spcPct val="100000"/>
            </a:lnSpc>
            <a:spcAft>
              <a:spcPts val="0"/>
            </a:spcAft>
          </a:pPr>
          <a:r>
            <a:rPr lang="en-US" sz="1200" dirty="0"/>
            <a:t>Research </a:t>
          </a:r>
        </a:p>
        <a:p>
          <a:pPr>
            <a:lnSpc>
              <a:spcPct val="100000"/>
            </a:lnSpc>
            <a:spcAft>
              <a:spcPts val="0"/>
            </a:spcAft>
          </a:pPr>
          <a:r>
            <a:rPr lang="en-US" sz="1200" dirty="0"/>
            <a:t>methods</a:t>
          </a:r>
        </a:p>
      </dgm:t>
    </dgm:pt>
    <dgm:pt modelId="{194C453E-8961-4970-B005-620E3A38D1D2}" type="parTrans" cxnId="{95A85C72-A1BD-4553-BB76-8197C6625194}">
      <dgm:prSet/>
      <dgm:spPr/>
      <dgm:t>
        <a:bodyPr/>
        <a:lstStyle/>
        <a:p>
          <a:endParaRPr lang="en-US"/>
        </a:p>
      </dgm:t>
    </dgm:pt>
    <dgm:pt modelId="{FC73B070-349C-49D6-9EEE-46269D6F6CCB}" type="sibTrans" cxnId="{95A85C72-A1BD-4553-BB76-8197C6625194}">
      <dgm:prSet/>
      <dgm:spPr/>
      <dgm:t>
        <a:bodyPr/>
        <a:lstStyle/>
        <a:p>
          <a:endParaRPr lang="en-US"/>
        </a:p>
      </dgm:t>
    </dgm:pt>
    <dgm:pt modelId="{FFB7CAA6-10F1-48FA-B97D-CB39701C3453}">
      <dgm:prSet phldrT="[Text]" custT="1"/>
      <dgm:spPr/>
      <dgm:t>
        <a:bodyPr/>
        <a:lstStyle/>
        <a:p>
          <a:pPr>
            <a:lnSpc>
              <a:spcPct val="100000"/>
            </a:lnSpc>
            <a:spcAft>
              <a:spcPts val="0"/>
            </a:spcAft>
          </a:pPr>
          <a:r>
            <a:rPr lang="en-US" sz="1200" dirty="0"/>
            <a:t>Informed </a:t>
          </a:r>
        </a:p>
        <a:p>
          <a:pPr>
            <a:lnSpc>
              <a:spcPct val="100000"/>
            </a:lnSpc>
            <a:spcAft>
              <a:spcPts val="0"/>
            </a:spcAft>
          </a:pPr>
          <a:r>
            <a:rPr lang="en-US" sz="1200" dirty="0"/>
            <a:t>consent </a:t>
          </a:r>
        </a:p>
      </dgm:t>
    </dgm:pt>
    <dgm:pt modelId="{5855A9FE-2AA5-41E1-ABCE-65C080FB7D91}" type="parTrans" cxnId="{01DA6C2A-1AF4-4CCC-969B-A1CB0E228F1C}">
      <dgm:prSet/>
      <dgm:spPr/>
      <dgm:t>
        <a:bodyPr/>
        <a:lstStyle/>
        <a:p>
          <a:endParaRPr lang="en-US"/>
        </a:p>
      </dgm:t>
    </dgm:pt>
    <dgm:pt modelId="{87875879-6A83-44CC-B505-EC2AB6864FE3}" type="sibTrans" cxnId="{01DA6C2A-1AF4-4CCC-969B-A1CB0E228F1C}">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8"/>
      <dgm:spPr/>
    </dgm:pt>
    <dgm:pt modelId="{0596E7AF-B3BF-45A1-8118-A05FDC321B63}" type="pres">
      <dgm:prSet presAssocID="{A568457F-CEF0-414B-9ED9-C045750F1143}" presName="childText" presStyleLbl="bgAcc1" presStyleIdx="0" presStyleCnt="8">
        <dgm:presLayoutVars>
          <dgm:bulletEnabled val="1"/>
        </dgm:presLayoutVars>
      </dgm:prSet>
      <dgm:spPr/>
    </dgm:pt>
    <dgm:pt modelId="{C28B6C2B-1617-4486-ABA6-ED353DCFDC61}" type="pres">
      <dgm:prSet presAssocID="{40956A44-C078-4F40-9956-A2875579A624}" presName="Name13" presStyleLbl="parChTrans1D2" presStyleIdx="1" presStyleCnt="8"/>
      <dgm:spPr/>
    </dgm:pt>
    <dgm:pt modelId="{BDCAC529-1475-479B-95CD-D64F2C92DCBB}" type="pres">
      <dgm:prSet presAssocID="{E7346BAC-78E1-4A91-997B-CA63217D117C}" presName="childText" presStyleLbl="bgAcc1" presStyleIdx="1" presStyleCnt="8">
        <dgm:presLayoutVars>
          <dgm:bulletEnabled val="1"/>
        </dgm:presLayoutVars>
      </dgm:prSet>
      <dgm:spPr/>
    </dgm:pt>
    <dgm:pt modelId="{CEBE1048-9858-43DE-B8DC-46D1C0B1DA4A}" type="pres">
      <dgm:prSet presAssocID="{813CAEAA-1B0C-4C99-88E8-39E8810CDF3D}" presName="Name13" presStyleLbl="parChTrans1D2" presStyleIdx="2" presStyleCnt="8"/>
      <dgm:spPr/>
    </dgm:pt>
    <dgm:pt modelId="{64ED02F1-AE6A-4A48-8734-E63A4EEF08C9}" type="pres">
      <dgm:prSet presAssocID="{B7B31383-3BFD-4603-A7E4-B15A998E6BAE}" presName="childText" presStyleLbl="bgAcc1" presStyleIdx="2" presStyleCnt="8">
        <dgm:presLayoutVars>
          <dgm:bulletEnabled val="1"/>
        </dgm:presLayoutVars>
      </dgm:prSet>
      <dgm:spPr/>
    </dgm:pt>
    <dgm:pt modelId="{8942EA01-5DF6-41E1-8900-37F462B268A7}" type="pres">
      <dgm:prSet presAssocID="{79A55C0B-078A-432F-B3B9-86C2BA9C55CA}" presName="Name13" presStyleLbl="parChTrans1D2" presStyleIdx="3" presStyleCnt="8"/>
      <dgm:spPr/>
    </dgm:pt>
    <dgm:pt modelId="{D6C8A1A9-94BB-4717-B78C-AAD25972CD23}" type="pres">
      <dgm:prSet presAssocID="{89A0928E-C76D-45B4-9915-6DE6A8811AD4}" presName="childText" presStyleLbl="bgAcc1" presStyleIdx="3" presStyleCnt="8">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4" presStyleCnt="8"/>
      <dgm:spPr/>
    </dgm:pt>
    <dgm:pt modelId="{81330489-01A5-4CF0-B7CB-4FA16FCB4DB9}" type="pres">
      <dgm:prSet presAssocID="{9C45976C-6865-4A09-A350-4DE66EA0F97E}" presName="childText" presStyleLbl="bgAcc1" presStyleIdx="4" presStyleCnt="8">
        <dgm:presLayoutVars>
          <dgm:bulletEnabled val="1"/>
        </dgm:presLayoutVars>
      </dgm:prSet>
      <dgm:spPr/>
    </dgm:pt>
    <dgm:pt modelId="{76E4697F-0C93-4DDD-ABA9-03DF80B7396B}" type="pres">
      <dgm:prSet presAssocID="{AEEB459C-F337-4340-8A12-738C9AF4C686}" presName="Name13" presStyleLbl="parChTrans1D2" presStyleIdx="5" presStyleCnt="8"/>
      <dgm:spPr/>
    </dgm:pt>
    <dgm:pt modelId="{B48D4080-F743-4338-B9AD-9362AABC0893}" type="pres">
      <dgm:prSet presAssocID="{5E069635-943E-4285-AEC5-841529B3DBE7}" presName="childText" presStyleLbl="bgAcc1" presStyleIdx="5" presStyleCnt="8">
        <dgm:presLayoutVars>
          <dgm:bulletEnabled val="1"/>
        </dgm:presLayoutVars>
      </dgm:prSet>
      <dgm:spPr/>
    </dgm:pt>
    <dgm:pt modelId="{5402B038-5FD5-4E47-B3CF-E74B261BD721}" type="pres">
      <dgm:prSet presAssocID="{194C453E-8961-4970-B005-620E3A38D1D2}" presName="Name13" presStyleLbl="parChTrans1D2" presStyleIdx="6" presStyleCnt="8"/>
      <dgm:spPr/>
    </dgm:pt>
    <dgm:pt modelId="{6C4F5912-B781-4E0D-89C5-A6073ACDB382}" type="pres">
      <dgm:prSet presAssocID="{2F83EB17-D51B-426A-98F7-8E06203EA4DB}" presName="childText" presStyleLbl="bgAcc1" presStyleIdx="6" presStyleCnt="8">
        <dgm:presLayoutVars>
          <dgm:bulletEnabled val="1"/>
        </dgm:presLayoutVars>
      </dgm:prSet>
      <dgm:spPr/>
    </dgm:pt>
    <dgm:pt modelId="{E2B95BD0-A8AF-4D46-B52D-F8D8B116FCCA}" type="pres">
      <dgm:prSet presAssocID="{5855A9FE-2AA5-41E1-ABCE-65C080FB7D91}" presName="Name13" presStyleLbl="parChTrans1D2" presStyleIdx="7" presStyleCnt="8"/>
      <dgm:spPr/>
    </dgm:pt>
    <dgm:pt modelId="{F6C42C57-5F9C-484C-BF25-4CF5EA8C853C}" type="pres">
      <dgm:prSet presAssocID="{FFB7CAA6-10F1-48FA-B97D-CB39701C3453}" presName="childText" presStyleLbl="bgAcc1" presStyleIdx="7" presStyleCnt="8">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50934516-276B-43AB-A1D7-CF5BB7D201EB}" type="presOf" srcId="{2F83EB17-D51B-426A-98F7-8E06203EA4DB}" destId="{6C4F5912-B781-4E0D-89C5-A6073ACDB382}" srcOrd="0" destOrd="0" presId="urn:microsoft.com/office/officeart/2005/8/layout/hierarchy3"/>
    <dgm:cxn modelId="{5122BF1E-E98E-4025-96F2-7BBE43DE283E}" srcId="{1E7729A7-3CE9-4351-994D-A2CBAE2DBBB9}" destId="{E7346BAC-78E1-4A91-997B-CA63217D117C}" srcOrd="1" destOrd="0" parTransId="{40956A44-C078-4F40-9956-A2875579A624}" sibTransId="{BCE369F3-AFC8-41AD-B120-CD16D99DE7C9}"/>
    <dgm:cxn modelId="{01DA6C2A-1AF4-4CCC-969B-A1CB0E228F1C}" srcId="{BD341E97-F250-42DB-80CF-5ED381B277C0}" destId="{FFB7CAA6-10F1-48FA-B97D-CB39701C3453}" srcOrd="3" destOrd="0" parTransId="{5855A9FE-2AA5-41E1-ABCE-65C080FB7D91}" sibTransId="{87875879-6A83-44CC-B505-EC2AB6864FE3}"/>
    <dgm:cxn modelId="{D589EE32-316A-4864-BCBD-41830467F828}" srcId="{BD341E97-F250-42DB-80CF-5ED381B277C0}" destId="{5E069635-943E-4285-AEC5-841529B3DBE7}" srcOrd="1" destOrd="0" parTransId="{AEEB459C-F337-4340-8A12-738C9AF4C686}" sibTransId="{554D0A08-529B-4AF5-BC92-151539956464}"/>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60B3C951-F3F7-4806-8C98-289B5BE25B83}" type="presOf" srcId="{FFB7CAA6-10F1-48FA-B97D-CB39701C3453}" destId="{F6C42C57-5F9C-484C-BF25-4CF5EA8C853C}"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95A85C72-A1BD-4553-BB76-8197C6625194}" srcId="{BD341E97-F250-42DB-80CF-5ED381B277C0}" destId="{2F83EB17-D51B-426A-98F7-8E06203EA4DB}" srcOrd="2" destOrd="0" parTransId="{194C453E-8961-4970-B005-620E3A38D1D2}" sibTransId="{FC73B070-349C-49D6-9EEE-46269D6F6CCB}"/>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2AAD70AA-6227-4BAB-B5DC-75DD2A63C707}" type="presOf" srcId="{5E069635-943E-4285-AEC5-841529B3DBE7}" destId="{B48D4080-F743-4338-B9AD-9362AABC0893}"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450E13C9-1C4A-484C-9833-ADBD99442625}" type="presOf" srcId="{5855A9FE-2AA5-41E1-ABCE-65C080FB7D91}" destId="{E2B95BD0-A8AF-4D46-B52D-F8D8B116FCCA}" srcOrd="0" destOrd="0" presId="urn:microsoft.com/office/officeart/2005/8/layout/hierarchy3"/>
    <dgm:cxn modelId="{FDBF60CE-8285-455F-AF41-AF6ECE674C6A}" srcId="{1E7729A7-3CE9-4351-994D-A2CBAE2DBBB9}" destId="{B7B31383-3BFD-4603-A7E4-B15A998E6BAE}" srcOrd="2" destOrd="0" parTransId="{813CAEAA-1B0C-4C99-88E8-39E8810CDF3D}" sibTransId="{F7A82824-5502-4351-A56F-7B4DE1724A09}"/>
    <dgm:cxn modelId="{CE70C4CE-572E-4CD3-BE70-81B5D18113DF}" type="presOf" srcId="{194C453E-8961-4970-B005-620E3A38D1D2}" destId="{5402B038-5FD5-4E47-B3CF-E74B261BD721}"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66C359FA-683F-4698-9F64-37C981F61164}" type="presOf" srcId="{AEEB459C-F337-4340-8A12-738C9AF4C686}" destId="{76E4697F-0C93-4DDD-ABA9-03DF80B7396B}" srcOrd="0"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B9016D38-6BBA-4833-BFC8-DC0F9BF08B37}" type="presParOf" srcId="{44FA6864-BE2E-42ED-AB64-90E247D86B8A}" destId="{76E4697F-0C93-4DDD-ABA9-03DF80B7396B}" srcOrd="2" destOrd="0" presId="urn:microsoft.com/office/officeart/2005/8/layout/hierarchy3"/>
    <dgm:cxn modelId="{88568464-9B2F-4C62-815A-9A8968EFE3AC}" type="presParOf" srcId="{44FA6864-BE2E-42ED-AB64-90E247D86B8A}" destId="{B48D4080-F743-4338-B9AD-9362AABC0893}" srcOrd="3" destOrd="0" presId="urn:microsoft.com/office/officeart/2005/8/layout/hierarchy3"/>
    <dgm:cxn modelId="{65C66A7B-CC46-4B2C-AFA8-3D73BCA4FD01}" type="presParOf" srcId="{44FA6864-BE2E-42ED-AB64-90E247D86B8A}" destId="{5402B038-5FD5-4E47-B3CF-E74B261BD721}" srcOrd="4" destOrd="0" presId="urn:microsoft.com/office/officeart/2005/8/layout/hierarchy3"/>
    <dgm:cxn modelId="{D80F3535-B040-4AC9-B121-033F49C64671}" type="presParOf" srcId="{44FA6864-BE2E-42ED-AB64-90E247D86B8A}" destId="{6C4F5912-B781-4E0D-89C5-A6073ACDB382}" srcOrd="5" destOrd="0" presId="urn:microsoft.com/office/officeart/2005/8/layout/hierarchy3"/>
    <dgm:cxn modelId="{5FB529C7-94CE-473A-BB11-C261FAEE495D}" type="presParOf" srcId="{44FA6864-BE2E-42ED-AB64-90E247D86B8A}" destId="{E2B95BD0-A8AF-4D46-B52D-F8D8B116FCCA}" srcOrd="6" destOrd="0" presId="urn:microsoft.com/office/officeart/2005/8/layout/hierarchy3"/>
    <dgm:cxn modelId="{9D2375EA-9941-44EC-8A15-6C25F8A66F14}" type="presParOf" srcId="{44FA6864-BE2E-42ED-AB64-90E247D86B8A}" destId="{F6C42C57-5F9C-484C-BF25-4CF5EA8C853C}"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dgm:spPr/>
      <dgm:t>
        <a:bodyPr/>
        <a:lstStyle/>
        <a:p>
          <a:r>
            <a:rPr lang="en-US" b="1" dirty="0"/>
            <a:t>Community and Patient Engagement </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dgm:spPr/>
      <dgm:t>
        <a:bodyPr/>
        <a:lstStyle/>
        <a:p>
          <a:r>
            <a:rPr lang="en-US" dirty="0"/>
            <a:t>Creation of relationships</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dgm:spPr/>
      <dgm:t>
        <a:bodyPr/>
        <a:lstStyle/>
        <a:p>
          <a:r>
            <a:rPr lang="en-US" dirty="0"/>
            <a:t>Management of expectations</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dgm:spPr/>
      <dgm:t>
        <a:bodyPr/>
        <a:lstStyle/>
        <a:p>
          <a:r>
            <a:rPr lang="en-US" b="1" dirty="0"/>
            <a:t>Community Advisory Boards</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dgm:spPr/>
      <dgm:t>
        <a:bodyPr/>
        <a:lstStyle/>
        <a:p>
          <a:r>
            <a:rPr lang="en-US" dirty="0"/>
            <a:t>Input into research process</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097D3150-3ACC-4BF2-B338-ED0343DCB8B4}">
      <dgm:prSet phldrT="[Text]"/>
      <dgm:spPr/>
      <dgm:t>
        <a:bodyPr/>
        <a:lstStyle/>
        <a:p>
          <a:r>
            <a:rPr lang="en-US" dirty="0"/>
            <a:t>Sounding board</a:t>
          </a:r>
        </a:p>
      </dgm:t>
    </dgm:pt>
    <dgm:pt modelId="{3790DE1C-DA94-426F-8EB7-A0446854C911}" type="parTrans" cxnId="{9287CC18-7EAD-43AF-8386-5BE30D6360FE}">
      <dgm:prSet/>
      <dgm:spPr/>
      <dgm:t>
        <a:bodyPr/>
        <a:lstStyle/>
        <a:p>
          <a:endParaRPr lang="en-US"/>
        </a:p>
      </dgm:t>
    </dgm:pt>
    <dgm:pt modelId="{739DAD9E-5EFB-44CC-AD5E-7CD14CBA674D}" type="sibTrans" cxnId="{9287CC18-7EAD-43AF-8386-5BE30D6360FE}">
      <dgm:prSet/>
      <dgm:spPr/>
      <dgm:t>
        <a:bodyPr/>
        <a:lstStyle/>
        <a:p>
          <a:endParaRPr lang="en-US"/>
        </a:p>
      </dgm:t>
    </dgm:pt>
    <dgm:pt modelId="{B7B31383-3BFD-4603-A7E4-B15A998E6BAE}">
      <dgm:prSet phldrT="[Text]"/>
      <dgm:spPr/>
      <dgm:t>
        <a:bodyPr/>
        <a:lstStyle/>
        <a:p>
          <a:r>
            <a:rPr lang="en-US" dirty="0"/>
            <a:t>Sharing of information</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dgm:spPr/>
      <dgm:t>
        <a:bodyPr/>
        <a:lstStyle/>
        <a:p>
          <a:r>
            <a:rPr lang="en-US"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B4EAFCF5-819A-4D10-B199-72F019BA8F69}">
      <dgm:prSet phldrT="[Text]"/>
      <dgm:spPr/>
      <dgm:t>
        <a:bodyPr/>
        <a:lstStyle/>
        <a:p>
          <a:r>
            <a:rPr lang="en-US" dirty="0"/>
            <a:t>Mutual literacy and understanding</a:t>
          </a:r>
        </a:p>
      </dgm:t>
    </dgm:pt>
    <dgm:pt modelId="{01F7529E-83FB-4CDE-9471-FD161AD5BFA3}" type="parTrans" cxnId="{840566E7-4476-4481-B7D4-5FA11A8440C7}">
      <dgm:prSet/>
      <dgm:spPr/>
      <dgm:t>
        <a:bodyPr/>
        <a:lstStyle/>
        <a:p>
          <a:endParaRPr lang="en-US"/>
        </a:p>
      </dgm:t>
    </dgm:pt>
    <dgm:pt modelId="{3D72F78B-345F-4BA9-8A1E-A211612E7897}" type="sibTrans" cxnId="{840566E7-4476-4481-B7D4-5FA11A8440C7}">
      <dgm:prSet/>
      <dgm:spPr/>
      <dgm:t>
        <a:bodyPr/>
        <a:lstStyle/>
        <a:p>
          <a:endParaRPr lang="en-US"/>
        </a:p>
      </dgm:t>
    </dgm:pt>
    <dgm:pt modelId="{564B8596-A267-4ABB-AF1B-9986DB97447D}">
      <dgm:prSet phldrT="[Text]"/>
      <dgm:spPr/>
      <dgm:t>
        <a:bodyPr/>
        <a:lstStyle/>
        <a:p>
          <a:r>
            <a:rPr lang="en-US" dirty="0"/>
            <a:t>Protocol or research review</a:t>
          </a:r>
        </a:p>
      </dgm:t>
    </dgm:pt>
    <dgm:pt modelId="{CFF0C788-A455-4DA4-9AE8-9E7E01F52DDA}" type="parTrans" cxnId="{CE9FA217-4DF0-472F-8651-41F6307E6663}">
      <dgm:prSet/>
      <dgm:spPr/>
      <dgm:t>
        <a:bodyPr/>
        <a:lstStyle/>
        <a:p>
          <a:endParaRPr lang="en-US"/>
        </a:p>
      </dgm:t>
    </dgm:pt>
    <dgm:pt modelId="{43AEBE6F-4F76-4497-8688-3AF3CA635426}" type="sibTrans" cxnId="{CE9FA217-4DF0-472F-8651-41F6307E6663}">
      <dgm:prSet/>
      <dgm:spPr/>
      <dgm:t>
        <a:bodyPr/>
        <a:lstStyle/>
        <a:p>
          <a:endParaRPr lang="en-US"/>
        </a:p>
      </dgm:t>
    </dgm:pt>
    <dgm:pt modelId="{CBD0D127-1645-4198-AFCC-99DD75BFAA9C}">
      <dgm:prSet phldrT="[Text]"/>
      <dgm:spPr/>
      <dgm:t>
        <a:bodyPr/>
        <a:lstStyle/>
        <a:p>
          <a:r>
            <a:rPr lang="en-US" dirty="0"/>
            <a:t>Critical safeguard in research process </a:t>
          </a:r>
        </a:p>
      </dgm:t>
    </dgm:pt>
    <dgm:pt modelId="{B64F18B8-3304-40F5-AB96-F93987447A88}" type="parTrans" cxnId="{45C5EA8A-8F21-4CE4-AAC1-9323F857706B}">
      <dgm:prSet/>
      <dgm:spPr/>
      <dgm:t>
        <a:bodyPr/>
        <a:lstStyle/>
        <a:p>
          <a:endParaRPr lang="en-US"/>
        </a:p>
      </dgm:t>
    </dgm:pt>
    <dgm:pt modelId="{1361D46E-E3AE-4EB3-9412-B5CA57649390}" type="sibTrans" cxnId="{45C5EA8A-8F21-4CE4-AAC1-9323F857706B}">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9"/>
      <dgm:spPr/>
    </dgm:pt>
    <dgm:pt modelId="{0596E7AF-B3BF-45A1-8118-A05FDC321B63}" type="pres">
      <dgm:prSet presAssocID="{A568457F-CEF0-414B-9ED9-C045750F1143}" presName="childText" presStyleLbl="bgAcc1" presStyleIdx="0" presStyleCnt="9">
        <dgm:presLayoutVars>
          <dgm:bulletEnabled val="1"/>
        </dgm:presLayoutVars>
      </dgm:prSet>
      <dgm:spPr/>
    </dgm:pt>
    <dgm:pt modelId="{C28B6C2B-1617-4486-ABA6-ED353DCFDC61}" type="pres">
      <dgm:prSet presAssocID="{40956A44-C078-4F40-9956-A2875579A624}" presName="Name13" presStyleLbl="parChTrans1D2" presStyleIdx="1" presStyleCnt="9"/>
      <dgm:spPr/>
    </dgm:pt>
    <dgm:pt modelId="{BDCAC529-1475-479B-95CD-D64F2C92DCBB}" type="pres">
      <dgm:prSet presAssocID="{E7346BAC-78E1-4A91-997B-CA63217D117C}" presName="childText" presStyleLbl="bgAcc1" presStyleIdx="1" presStyleCnt="9">
        <dgm:presLayoutVars>
          <dgm:bulletEnabled val="1"/>
        </dgm:presLayoutVars>
      </dgm:prSet>
      <dgm:spPr/>
    </dgm:pt>
    <dgm:pt modelId="{CEBE1048-9858-43DE-B8DC-46D1C0B1DA4A}" type="pres">
      <dgm:prSet presAssocID="{813CAEAA-1B0C-4C99-88E8-39E8810CDF3D}" presName="Name13" presStyleLbl="parChTrans1D2" presStyleIdx="2" presStyleCnt="9"/>
      <dgm:spPr/>
    </dgm:pt>
    <dgm:pt modelId="{64ED02F1-AE6A-4A48-8734-E63A4EEF08C9}" type="pres">
      <dgm:prSet presAssocID="{B7B31383-3BFD-4603-A7E4-B15A998E6BAE}" presName="childText" presStyleLbl="bgAcc1" presStyleIdx="2" presStyleCnt="9">
        <dgm:presLayoutVars>
          <dgm:bulletEnabled val="1"/>
        </dgm:presLayoutVars>
      </dgm:prSet>
      <dgm:spPr/>
    </dgm:pt>
    <dgm:pt modelId="{8942EA01-5DF6-41E1-8900-37F462B268A7}" type="pres">
      <dgm:prSet presAssocID="{79A55C0B-078A-432F-B3B9-86C2BA9C55CA}" presName="Name13" presStyleLbl="parChTrans1D2" presStyleIdx="3" presStyleCnt="9"/>
      <dgm:spPr/>
    </dgm:pt>
    <dgm:pt modelId="{D6C8A1A9-94BB-4717-B78C-AAD25972CD23}" type="pres">
      <dgm:prSet presAssocID="{89A0928E-C76D-45B4-9915-6DE6A8811AD4}" presName="childText" presStyleLbl="bgAcc1" presStyleIdx="3" presStyleCnt="9">
        <dgm:presLayoutVars>
          <dgm:bulletEnabled val="1"/>
        </dgm:presLayoutVars>
      </dgm:prSet>
      <dgm:spPr/>
    </dgm:pt>
    <dgm:pt modelId="{244C70A3-1347-47F1-9B9B-CDFB09075E1B}" type="pres">
      <dgm:prSet presAssocID="{01F7529E-83FB-4CDE-9471-FD161AD5BFA3}" presName="Name13" presStyleLbl="parChTrans1D2" presStyleIdx="4" presStyleCnt="9"/>
      <dgm:spPr/>
    </dgm:pt>
    <dgm:pt modelId="{F043552A-976D-494A-B584-8BF95CE303A0}" type="pres">
      <dgm:prSet presAssocID="{B4EAFCF5-819A-4D10-B199-72F019BA8F69}" presName="childText" presStyleLbl="bgAcc1" presStyleIdx="4" presStyleCnt="9">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5" presStyleCnt="9"/>
      <dgm:spPr/>
    </dgm:pt>
    <dgm:pt modelId="{81330489-01A5-4CF0-B7CB-4FA16FCB4DB9}" type="pres">
      <dgm:prSet presAssocID="{9C45976C-6865-4A09-A350-4DE66EA0F97E}" presName="childText" presStyleLbl="bgAcc1" presStyleIdx="5" presStyleCnt="9">
        <dgm:presLayoutVars>
          <dgm:bulletEnabled val="1"/>
        </dgm:presLayoutVars>
      </dgm:prSet>
      <dgm:spPr/>
    </dgm:pt>
    <dgm:pt modelId="{1904985E-2184-444C-84C0-A6593A4F66DE}" type="pres">
      <dgm:prSet presAssocID="{3790DE1C-DA94-426F-8EB7-A0446854C911}" presName="Name13" presStyleLbl="parChTrans1D2" presStyleIdx="6" presStyleCnt="9"/>
      <dgm:spPr/>
    </dgm:pt>
    <dgm:pt modelId="{975373E9-5E97-4889-8393-98EE5271CF37}" type="pres">
      <dgm:prSet presAssocID="{097D3150-3ACC-4BF2-B338-ED0343DCB8B4}" presName="childText" presStyleLbl="bgAcc1" presStyleIdx="6" presStyleCnt="9">
        <dgm:presLayoutVars>
          <dgm:bulletEnabled val="1"/>
        </dgm:presLayoutVars>
      </dgm:prSet>
      <dgm:spPr/>
    </dgm:pt>
    <dgm:pt modelId="{9023E660-6063-421A-A5DA-C1307C18303F}" type="pres">
      <dgm:prSet presAssocID="{CFF0C788-A455-4DA4-9AE8-9E7E01F52DDA}" presName="Name13" presStyleLbl="parChTrans1D2" presStyleIdx="7" presStyleCnt="9"/>
      <dgm:spPr/>
    </dgm:pt>
    <dgm:pt modelId="{6028DEE4-2C6E-4990-B93C-E81E817C9730}" type="pres">
      <dgm:prSet presAssocID="{564B8596-A267-4ABB-AF1B-9986DB97447D}" presName="childText" presStyleLbl="bgAcc1" presStyleIdx="7" presStyleCnt="9">
        <dgm:presLayoutVars>
          <dgm:bulletEnabled val="1"/>
        </dgm:presLayoutVars>
      </dgm:prSet>
      <dgm:spPr/>
    </dgm:pt>
    <dgm:pt modelId="{72206DFF-F72E-447E-9877-0CCA3EF0605C}" type="pres">
      <dgm:prSet presAssocID="{B64F18B8-3304-40F5-AB96-F93987447A88}" presName="Name13" presStyleLbl="parChTrans1D2" presStyleIdx="8" presStyleCnt="9"/>
      <dgm:spPr/>
    </dgm:pt>
    <dgm:pt modelId="{36675B7A-4894-4CD7-8B47-D80BD15C49C5}" type="pres">
      <dgm:prSet presAssocID="{CBD0D127-1645-4198-AFCC-99DD75BFAA9C}" presName="childText" presStyleLbl="bgAcc1" presStyleIdx="8" presStyleCnt="9">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28EFF306-3CE9-40A0-93D4-0C20CD045BB5}" type="presOf" srcId="{564B8596-A267-4ABB-AF1B-9986DB97447D}" destId="{6028DEE4-2C6E-4990-B93C-E81E817C9730}"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CE9FA217-4DF0-472F-8651-41F6307E6663}" srcId="{BD341E97-F250-42DB-80CF-5ED381B277C0}" destId="{564B8596-A267-4ABB-AF1B-9986DB97447D}" srcOrd="2" destOrd="0" parTransId="{CFF0C788-A455-4DA4-9AE8-9E7E01F52DDA}" sibTransId="{43AEBE6F-4F76-4497-8688-3AF3CA635426}"/>
    <dgm:cxn modelId="{9287CC18-7EAD-43AF-8386-5BE30D6360FE}" srcId="{BD341E97-F250-42DB-80CF-5ED381B277C0}" destId="{097D3150-3ACC-4BF2-B338-ED0343DCB8B4}" srcOrd="1" destOrd="0" parTransId="{3790DE1C-DA94-426F-8EB7-A0446854C911}" sibTransId="{739DAD9E-5EFB-44CC-AD5E-7CD14CBA674D}"/>
    <dgm:cxn modelId="{5122BF1E-E98E-4025-96F2-7BBE43DE283E}" srcId="{1E7729A7-3CE9-4351-994D-A2CBAE2DBBB9}" destId="{E7346BAC-78E1-4A91-997B-CA63217D117C}" srcOrd="1" destOrd="0" parTransId="{40956A44-C078-4F40-9956-A2875579A624}" sibTransId="{BCE369F3-AFC8-41AD-B120-CD16D99DE7C9}"/>
    <dgm:cxn modelId="{64EB7726-3D91-4C37-97CF-73698C4853BC}" type="presOf" srcId="{B64F18B8-3304-40F5-AB96-F93987447A88}" destId="{72206DFF-F72E-447E-9877-0CCA3EF0605C}" srcOrd="0" destOrd="0" presId="urn:microsoft.com/office/officeart/2005/8/layout/hierarchy3"/>
    <dgm:cxn modelId="{1BAE122F-C773-4FC4-B9BA-3A760195BB0C}" type="presOf" srcId="{097D3150-3ACC-4BF2-B338-ED0343DCB8B4}" destId="{975373E9-5E97-4889-8393-98EE5271CF37}" srcOrd="0" destOrd="0" presId="urn:microsoft.com/office/officeart/2005/8/layout/hierarchy3"/>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8EBD7A5E-BE64-4E22-AEE5-C269A387E362}" type="presOf" srcId="{3790DE1C-DA94-426F-8EB7-A0446854C911}" destId="{1904985E-2184-444C-84C0-A6593A4F66DE}"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45C5EA8A-8F21-4CE4-AAC1-9323F857706B}" srcId="{BD341E97-F250-42DB-80CF-5ED381B277C0}" destId="{CBD0D127-1645-4198-AFCC-99DD75BFAA9C}" srcOrd="3" destOrd="0" parTransId="{B64F18B8-3304-40F5-AB96-F93987447A88}" sibTransId="{1361D46E-E3AE-4EB3-9412-B5CA57649390}"/>
    <dgm:cxn modelId="{B332028C-29BB-4ADA-83C7-A89D40BC872A}" type="presOf" srcId="{01F7529E-83FB-4CDE-9471-FD161AD5BFA3}" destId="{244C70A3-1347-47F1-9B9B-CDFB09075E1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5E119A99-C4BC-4A88-875D-CECF0D5D94F2}" type="presOf" srcId="{B4EAFCF5-819A-4D10-B199-72F019BA8F69}" destId="{F043552A-976D-494A-B584-8BF95CE303A0}"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FDBF60CE-8285-455F-AF41-AF6ECE674C6A}" srcId="{1E7729A7-3CE9-4351-994D-A2CBAE2DBBB9}" destId="{B7B31383-3BFD-4603-A7E4-B15A998E6BAE}" srcOrd="2" destOrd="0" parTransId="{813CAEAA-1B0C-4C99-88E8-39E8810CDF3D}" sibTransId="{F7A82824-5502-4351-A56F-7B4DE1724A09}"/>
    <dgm:cxn modelId="{47C066D0-F56E-4C31-8E48-188728CB6FFC}" type="presOf" srcId="{CFF0C788-A455-4DA4-9AE8-9E7E01F52DDA}" destId="{9023E660-6063-421A-A5DA-C1307C18303F}"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840566E7-4476-4481-B7D4-5FA11A8440C7}" srcId="{1E7729A7-3CE9-4351-994D-A2CBAE2DBBB9}" destId="{B4EAFCF5-819A-4D10-B199-72F019BA8F69}" srcOrd="4" destOrd="0" parTransId="{01F7529E-83FB-4CDE-9471-FD161AD5BFA3}" sibTransId="{3D72F78B-345F-4BA9-8A1E-A211612E7897}"/>
    <dgm:cxn modelId="{9EE08CEA-9B95-42BD-BB59-9B779D16ADE6}" type="presOf" srcId="{CBD0D127-1645-4198-AFCC-99DD75BFAA9C}" destId="{36675B7A-4894-4CD7-8B47-D80BD15C49C5}" srcOrd="0" destOrd="0" presId="urn:microsoft.com/office/officeart/2005/8/layout/hierarchy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29052966-6782-40B7-A073-C009D8A0D101}" type="presParOf" srcId="{FF3043B4-CBAF-4538-877E-C60E64EB56C5}" destId="{244C70A3-1347-47F1-9B9B-CDFB09075E1B}" srcOrd="8" destOrd="0" presId="urn:microsoft.com/office/officeart/2005/8/layout/hierarchy3"/>
    <dgm:cxn modelId="{CB5485D0-72DE-47E3-B4EB-BB00C597747E}" type="presParOf" srcId="{FF3043B4-CBAF-4538-877E-C60E64EB56C5}" destId="{F043552A-976D-494A-B584-8BF95CE303A0}" srcOrd="9"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645E4B73-F0C6-4A4D-8535-6632E0504562}" type="presParOf" srcId="{44FA6864-BE2E-42ED-AB64-90E247D86B8A}" destId="{1904985E-2184-444C-84C0-A6593A4F66DE}" srcOrd="2" destOrd="0" presId="urn:microsoft.com/office/officeart/2005/8/layout/hierarchy3"/>
    <dgm:cxn modelId="{A583B18C-7267-4A28-A474-18DF8BDCC258}" type="presParOf" srcId="{44FA6864-BE2E-42ED-AB64-90E247D86B8A}" destId="{975373E9-5E97-4889-8393-98EE5271CF37}" srcOrd="3" destOrd="0" presId="urn:microsoft.com/office/officeart/2005/8/layout/hierarchy3"/>
    <dgm:cxn modelId="{8F4D3D38-B95E-4C82-BE05-DF09E97777DE}" type="presParOf" srcId="{44FA6864-BE2E-42ED-AB64-90E247D86B8A}" destId="{9023E660-6063-421A-A5DA-C1307C18303F}" srcOrd="4" destOrd="0" presId="urn:microsoft.com/office/officeart/2005/8/layout/hierarchy3"/>
    <dgm:cxn modelId="{55BF12E1-E21A-495F-877B-C3511CF02F85}" type="presParOf" srcId="{44FA6864-BE2E-42ED-AB64-90E247D86B8A}" destId="{6028DEE4-2C6E-4990-B93C-E81E817C9730}" srcOrd="5" destOrd="0" presId="urn:microsoft.com/office/officeart/2005/8/layout/hierarchy3"/>
    <dgm:cxn modelId="{A5ACC56F-0E66-4EB8-801B-B822E1D1FC17}" type="presParOf" srcId="{44FA6864-BE2E-42ED-AB64-90E247D86B8A}" destId="{72206DFF-F72E-447E-9877-0CCA3EF0605C}" srcOrd="6" destOrd="0" presId="urn:microsoft.com/office/officeart/2005/8/layout/hierarchy3"/>
    <dgm:cxn modelId="{0DF03D1C-B7D4-4DD0-AC32-BC056905C2B3}" type="presParOf" srcId="{44FA6864-BE2E-42ED-AB64-90E247D86B8A}" destId="{36675B7A-4894-4CD7-8B47-D80BD15C49C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custT="1"/>
      <dgm:spPr/>
      <dgm:t>
        <a:bodyPr/>
        <a:lstStyle/>
        <a:p>
          <a:r>
            <a:rPr lang="en-US" sz="1500" b="1" dirty="0"/>
            <a:t>Recruitment for Clinical Research</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dgm:t>
        <a:bodyPr/>
        <a:lstStyle/>
        <a:p>
          <a:r>
            <a:rPr lang="en-US" sz="1200" dirty="0"/>
            <a:t>Populations of interest</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dgm:t>
        <a:bodyPr/>
        <a:lstStyle/>
        <a:p>
          <a:r>
            <a:rPr lang="en-US" sz="1200" dirty="0"/>
            <a:t>Eligibility screening</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custT="1"/>
      <dgm:spPr/>
      <dgm:t>
        <a:bodyPr/>
        <a:lstStyle/>
        <a:p>
          <a:r>
            <a:rPr lang="en-US" sz="1500" b="1" dirty="0"/>
            <a:t>Research</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dgm:t>
        <a:bodyPr/>
        <a:lstStyle/>
        <a:p>
          <a:r>
            <a:rPr lang="en-US" sz="1200" dirty="0"/>
            <a:t>Systematic work</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B7B31383-3BFD-4603-A7E4-B15A998E6BAE}">
      <dgm:prSet phldrT="[Text]" custT="1"/>
      <dgm:spPr/>
      <dgm:t>
        <a:bodyPr/>
        <a:lstStyle/>
        <a:p>
          <a:r>
            <a:rPr lang="en-US" sz="1200" dirty="0"/>
            <a:t>Enrollment in clinical research</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dgm:t>
        <a:bodyPr/>
        <a:lstStyle/>
        <a:p>
          <a:r>
            <a:rPr lang="en-US" sz="1200"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5E069635-943E-4285-AEC5-841529B3DBE7}">
      <dgm:prSet phldrT="[Text]" custT="1"/>
      <dgm:spPr/>
      <dgm:t>
        <a:bodyPr/>
        <a:lstStyle/>
        <a:p>
          <a:r>
            <a:rPr lang="en-US" sz="1200" dirty="0"/>
            <a:t>Generalizable knowledge</a:t>
          </a:r>
        </a:p>
      </dgm:t>
    </dgm:pt>
    <dgm:pt modelId="{AEEB459C-F337-4340-8A12-738C9AF4C686}" type="parTrans" cxnId="{D589EE32-316A-4864-BCBD-41830467F828}">
      <dgm:prSet/>
      <dgm:spPr/>
      <dgm:t>
        <a:bodyPr/>
        <a:lstStyle/>
        <a:p>
          <a:endParaRPr lang="en-US"/>
        </a:p>
      </dgm:t>
    </dgm:pt>
    <dgm:pt modelId="{554D0A08-529B-4AF5-BC92-151539956464}" type="sibTrans" cxnId="{D589EE32-316A-4864-BCBD-41830467F828}">
      <dgm:prSet/>
      <dgm:spPr/>
      <dgm:t>
        <a:bodyPr/>
        <a:lstStyle/>
        <a:p>
          <a:endParaRPr lang="en-US"/>
        </a:p>
      </dgm:t>
    </dgm:pt>
    <dgm:pt modelId="{2F83EB17-D51B-426A-98F7-8E06203EA4DB}">
      <dgm:prSet phldrT="[Text]" custT="1"/>
      <dgm:spPr/>
      <dgm:t>
        <a:bodyPr/>
        <a:lstStyle/>
        <a:p>
          <a:pPr>
            <a:lnSpc>
              <a:spcPct val="100000"/>
            </a:lnSpc>
            <a:spcAft>
              <a:spcPts val="0"/>
            </a:spcAft>
          </a:pPr>
          <a:r>
            <a:rPr lang="en-US" sz="1200" dirty="0"/>
            <a:t>Research </a:t>
          </a:r>
        </a:p>
        <a:p>
          <a:pPr>
            <a:lnSpc>
              <a:spcPct val="100000"/>
            </a:lnSpc>
            <a:spcAft>
              <a:spcPts val="0"/>
            </a:spcAft>
          </a:pPr>
          <a:r>
            <a:rPr lang="en-US" sz="1200" dirty="0"/>
            <a:t>methods</a:t>
          </a:r>
        </a:p>
      </dgm:t>
    </dgm:pt>
    <dgm:pt modelId="{194C453E-8961-4970-B005-620E3A38D1D2}" type="parTrans" cxnId="{95A85C72-A1BD-4553-BB76-8197C6625194}">
      <dgm:prSet/>
      <dgm:spPr/>
      <dgm:t>
        <a:bodyPr/>
        <a:lstStyle/>
        <a:p>
          <a:endParaRPr lang="en-US"/>
        </a:p>
      </dgm:t>
    </dgm:pt>
    <dgm:pt modelId="{FC73B070-349C-49D6-9EEE-46269D6F6CCB}" type="sibTrans" cxnId="{95A85C72-A1BD-4553-BB76-8197C6625194}">
      <dgm:prSet/>
      <dgm:spPr/>
      <dgm:t>
        <a:bodyPr/>
        <a:lstStyle/>
        <a:p>
          <a:endParaRPr lang="en-US"/>
        </a:p>
      </dgm:t>
    </dgm:pt>
    <dgm:pt modelId="{FFB7CAA6-10F1-48FA-B97D-CB39701C3453}">
      <dgm:prSet phldrT="[Text]" custT="1"/>
      <dgm:spPr/>
      <dgm:t>
        <a:bodyPr/>
        <a:lstStyle/>
        <a:p>
          <a:pPr>
            <a:lnSpc>
              <a:spcPct val="100000"/>
            </a:lnSpc>
            <a:spcAft>
              <a:spcPts val="0"/>
            </a:spcAft>
          </a:pPr>
          <a:r>
            <a:rPr lang="en-US" sz="1200" dirty="0"/>
            <a:t>Informed </a:t>
          </a:r>
        </a:p>
        <a:p>
          <a:pPr>
            <a:lnSpc>
              <a:spcPct val="100000"/>
            </a:lnSpc>
            <a:spcAft>
              <a:spcPts val="0"/>
            </a:spcAft>
          </a:pPr>
          <a:r>
            <a:rPr lang="en-US" sz="1200" dirty="0"/>
            <a:t>consent </a:t>
          </a:r>
        </a:p>
      </dgm:t>
    </dgm:pt>
    <dgm:pt modelId="{5855A9FE-2AA5-41E1-ABCE-65C080FB7D91}" type="parTrans" cxnId="{01DA6C2A-1AF4-4CCC-969B-A1CB0E228F1C}">
      <dgm:prSet/>
      <dgm:spPr/>
      <dgm:t>
        <a:bodyPr/>
        <a:lstStyle/>
        <a:p>
          <a:endParaRPr lang="en-US"/>
        </a:p>
      </dgm:t>
    </dgm:pt>
    <dgm:pt modelId="{87875879-6A83-44CC-B505-EC2AB6864FE3}" type="sibTrans" cxnId="{01DA6C2A-1AF4-4CCC-969B-A1CB0E228F1C}">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8"/>
      <dgm:spPr/>
    </dgm:pt>
    <dgm:pt modelId="{0596E7AF-B3BF-45A1-8118-A05FDC321B63}" type="pres">
      <dgm:prSet presAssocID="{A568457F-CEF0-414B-9ED9-C045750F1143}" presName="childText" presStyleLbl="bgAcc1" presStyleIdx="0" presStyleCnt="8">
        <dgm:presLayoutVars>
          <dgm:bulletEnabled val="1"/>
        </dgm:presLayoutVars>
      </dgm:prSet>
      <dgm:spPr/>
    </dgm:pt>
    <dgm:pt modelId="{C28B6C2B-1617-4486-ABA6-ED353DCFDC61}" type="pres">
      <dgm:prSet presAssocID="{40956A44-C078-4F40-9956-A2875579A624}" presName="Name13" presStyleLbl="parChTrans1D2" presStyleIdx="1" presStyleCnt="8"/>
      <dgm:spPr/>
    </dgm:pt>
    <dgm:pt modelId="{BDCAC529-1475-479B-95CD-D64F2C92DCBB}" type="pres">
      <dgm:prSet presAssocID="{E7346BAC-78E1-4A91-997B-CA63217D117C}" presName="childText" presStyleLbl="bgAcc1" presStyleIdx="1" presStyleCnt="8">
        <dgm:presLayoutVars>
          <dgm:bulletEnabled val="1"/>
        </dgm:presLayoutVars>
      </dgm:prSet>
      <dgm:spPr/>
    </dgm:pt>
    <dgm:pt modelId="{CEBE1048-9858-43DE-B8DC-46D1C0B1DA4A}" type="pres">
      <dgm:prSet presAssocID="{813CAEAA-1B0C-4C99-88E8-39E8810CDF3D}" presName="Name13" presStyleLbl="parChTrans1D2" presStyleIdx="2" presStyleCnt="8"/>
      <dgm:spPr/>
    </dgm:pt>
    <dgm:pt modelId="{64ED02F1-AE6A-4A48-8734-E63A4EEF08C9}" type="pres">
      <dgm:prSet presAssocID="{B7B31383-3BFD-4603-A7E4-B15A998E6BAE}" presName="childText" presStyleLbl="bgAcc1" presStyleIdx="2" presStyleCnt="8">
        <dgm:presLayoutVars>
          <dgm:bulletEnabled val="1"/>
        </dgm:presLayoutVars>
      </dgm:prSet>
      <dgm:spPr/>
    </dgm:pt>
    <dgm:pt modelId="{8942EA01-5DF6-41E1-8900-37F462B268A7}" type="pres">
      <dgm:prSet presAssocID="{79A55C0B-078A-432F-B3B9-86C2BA9C55CA}" presName="Name13" presStyleLbl="parChTrans1D2" presStyleIdx="3" presStyleCnt="8"/>
      <dgm:spPr/>
    </dgm:pt>
    <dgm:pt modelId="{D6C8A1A9-94BB-4717-B78C-AAD25972CD23}" type="pres">
      <dgm:prSet presAssocID="{89A0928E-C76D-45B4-9915-6DE6A8811AD4}" presName="childText" presStyleLbl="bgAcc1" presStyleIdx="3" presStyleCnt="8">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4" presStyleCnt="8"/>
      <dgm:spPr/>
    </dgm:pt>
    <dgm:pt modelId="{81330489-01A5-4CF0-B7CB-4FA16FCB4DB9}" type="pres">
      <dgm:prSet presAssocID="{9C45976C-6865-4A09-A350-4DE66EA0F97E}" presName="childText" presStyleLbl="bgAcc1" presStyleIdx="4" presStyleCnt="8">
        <dgm:presLayoutVars>
          <dgm:bulletEnabled val="1"/>
        </dgm:presLayoutVars>
      </dgm:prSet>
      <dgm:spPr/>
    </dgm:pt>
    <dgm:pt modelId="{76E4697F-0C93-4DDD-ABA9-03DF80B7396B}" type="pres">
      <dgm:prSet presAssocID="{AEEB459C-F337-4340-8A12-738C9AF4C686}" presName="Name13" presStyleLbl="parChTrans1D2" presStyleIdx="5" presStyleCnt="8"/>
      <dgm:spPr/>
    </dgm:pt>
    <dgm:pt modelId="{B48D4080-F743-4338-B9AD-9362AABC0893}" type="pres">
      <dgm:prSet presAssocID="{5E069635-943E-4285-AEC5-841529B3DBE7}" presName="childText" presStyleLbl="bgAcc1" presStyleIdx="5" presStyleCnt="8">
        <dgm:presLayoutVars>
          <dgm:bulletEnabled val="1"/>
        </dgm:presLayoutVars>
      </dgm:prSet>
      <dgm:spPr/>
    </dgm:pt>
    <dgm:pt modelId="{5402B038-5FD5-4E47-B3CF-E74B261BD721}" type="pres">
      <dgm:prSet presAssocID="{194C453E-8961-4970-B005-620E3A38D1D2}" presName="Name13" presStyleLbl="parChTrans1D2" presStyleIdx="6" presStyleCnt="8"/>
      <dgm:spPr/>
    </dgm:pt>
    <dgm:pt modelId="{6C4F5912-B781-4E0D-89C5-A6073ACDB382}" type="pres">
      <dgm:prSet presAssocID="{2F83EB17-D51B-426A-98F7-8E06203EA4DB}" presName="childText" presStyleLbl="bgAcc1" presStyleIdx="6" presStyleCnt="8">
        <dgm:presLayoutVars>
          <dgm:bulletEnabled val="1"/>
        </dgm:presLayoutVars>
      </dgm:prSet>
      <dgm:spPr/>
    </dgm:pt>
    <dgm:pt modelId="{E2B95BD0-A8AF-4D46-B52D-F8D8B116FCCA}" type="pres">
      <dgm:prSet presAssocID="{5855A9FE-2AA5-41E1-ABCE-65C080FB7D91}" presName="Name13" presStyleLbl="parChTrans1D2" presStyleIdx="7" presStyleCnt="8"/>
      <dgm:spPr/>
    </dgm:pt>
    <dgm:pt modelId="{F6C42C57-5F9C-484C-BF25-4CF5EA8C853C}" type="pres">
      <dgm:prSet presAssocID="{FFB7CAA6-10F1-48FA-B97D-CB39701C3453}" presName="childText" presStyleLbl="bgAcc1" presStyleIdx="7" presStyleCnt="8">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50934516-276B-43AB-A1D7-CF5BB7D201EB}" type="presOf" srcId="{2F83EB17-D51B-426A-98F7-8E06203EA4DB}" destId="{6C4F5912-B781-4E0D-89C5-A6073ACDB382}" srcOrd="0" destOrd="0" presId="urn:microsoft.com/office/officeart/2005/8/layout/hierarchy3"/>
    <dgm:cxn modelId="{5122BF1E-E98E-4025-96F2-7BBE43DE283E}" srcId="{1E7729A7-3CE9-4351-994D-A2CBAE2DBBB9}" destId="{E7346BAC-78E1-4A91-997B-CA63217D117C}" srcOrd="1" destOrd="0" parTransId="{40956A44-C078-4F40-9956-A2875579A624}" sibTransId="{BCE369F3-AFC8-41AD-B120-CD16D99DE7C9}"/>
    <dgm:cxn modelId="{01DA6C2A-1AF4-4CCC-969B-A1CB0E228F1C}" srcId="{BD341E97-F250-42DB-80CF-5ED381B277C0}" destId="{FFB7CAA6-10F1-48FA-B97D-CB39701C3453}" srcOrd="3" destOrd="0" parTransId="{5855A9FE-2AA5-41E1-ABCE-65C080FB7D91}" sibTransId="{87875879-6A83-44CC-B505-EC2AB6864FE3}"/>
    <dgm:cxn modelId="{D589EE32-316A-4864-BCBD-41830467F828}" srcId="{BD341E97-F250-42DB-80CF-5ED381B277C0}" destId="{5E069635-943E-4285-AEC5-841529B3DBE7}" srcOrd="1" destOrd="0" parTransId="{AEEB459C-F337-4340-8A12-738C9AF4C686}" sibTransId="{554D0A08-529B-4AF5-BC92-151539956464}"/>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60B3C951-F3F7-4806-8C98-289B5BE25B83}" type="presOf" srcId="{FFB7CAA6-10F1-48FA-B97D-CB39701C3453}" destId="{F6C42C57-5F9C-484C-BF25-4CF5EA8C853C}"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95A85C72-A1BD-4553-BB76-8197C6625194}" srcId="{BD341E97-F250-42DB-80CF-5ED381B277C0}" destId="{2F83EB17-D51B-426A-98F7-8E06203EA4DB}" srcOrd="2" destOrd="0" parTransId="{194C453E-8961-4970-B005-620E3A38D1D2}" sibTransId="{FC73B070-349C-49D6-9EEE-46269D6F6CCB}"/>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2AAD70AA-6227-4BAB-B5DC-75DD2A63C707}" type="presOf" srcId="{5E069635-943E-4285-AEC5-841529B3DBE7}" destId="{B48D4080-F743-4338-B9AD-9362AABC0893}"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450E13C9-1C4A-484C-9833-ADBD99442625}" type="presOf" srcId="{5855A9FE-2AA5-41E1-ABCE-65C080FB7D91}" destId="{E2B95BD0-A8AF-4D46-B52D-F8D8B116FCCA}" srcOrd="0" destOrd="0" presId="urn:microsoft.com/office/officeart/2005/8/layout/hierarchy3"/>
    <dgm:cxn modelId="{FDBF60CE-8285-455F-AF41-AF6ECE674C6A}" srcId="{1E7729A7-3CE9-4351-994D-A2CBAE2DBBB9}" destId="{B7B31383-3BFD-4603-A7E4-B15A998E6BAE}" srcOrd="2" destOrd="0" parTransId="{813CAEAA-1B0C-4C99-88E8-39E8810CDF3D}" sibTransId="{F7A82824-5502-4351-A56F-7B4DE1724A09}"/>
    <dgm:cxn modelId="{CE70C4CE-572E-4CD3-BE70-81B5D18113DF}" type="presOf" srcId="{194C453E-8961-4970-B005-620E3A38D1D2}" destId="{5402B038-5FD5-4E47-B3CF-E74B261BD721}"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66C359FA-683F-4698-9F64-37C981F61164}" type="presOf" srcId="{AEEB459C-F337-4340-8A12-738C9AF4C686}" destId="{76E4697F-0C93-4DDD-ABA9-03DF80B7396B}" srcOrd="0"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B9016D38-6BBA-4833-BFC8-DC0F9BF08B37}" type="presParOf" srcId="{44FA6864-BE2E-42ED-AB64-90E247D86B8A}" destId="{76E4697F-0C93-4DDD-ABA9-03DF80B7396B}" srcOrd="2" destOrd="0" presId="urn:microsoft.com/office/officeart/2005/8/layout/hierarchy3"/>
    <dgm:cxn modelId="{88568464-9B2F-4C62-815A-9A8968EFE3AC}" type="presParOf" srcId="{44FA6864-BE2E-42ED-AB64-90E247D86B8A}" destId="{B48D4080-F743-4338-B9AD-9362AABC0893}" srcOrd="3" destOrd="0" presId="urn:microsoft.com/office/officeart/2005/8/layout/hierarchy3"/>
    <dgm:cxn modelId="{65C66A7B-CC46-4B2C-AFA8-3D73BCA4FD01}" type="presParOf" srcId="{44FA6864-BE2E-42ED-AB64-90E247D86B8A}" destId="{5402B038-5FD5-4E47-B3CF-E74B261BD721}" srcOrd="4" destOrd="0" presId="urn:microsoft.com/office/officeart/2005/8/layout/hierarchy3"/>
    <dgm:cxn modelId="{D80F3535-B040-4AC9-B121-033F49C64671}" type="presParOf" srcId="{44FA6864-BE2E-42ED-AB64-90E247D86B8A}" destId="{6C4F5912-B781-4E0D-89C5-A6073ACDB382}" srcOrd="5" destOrd="0" presId="urn:microsoft.com/office/officeart/2005/8/layout/hierarchy3"/>
    <dgm:cxn modelId="{5FB529C7-94CE-473A-BB11-C261FAEE495D}" type="presParOf" srcId="{44FA6864-BE2E-42ED-AB64-90E247D86B8A}" destId="{E2B95BD0-A8AF-4D46-B52D-F8D8B116FCCA}" srcOrd="6" destOrd="0" presId="urn:microsoft.com/office/officeart/2005/8/layout/hierarchy3"/>
    <dgm:cxn modelId="{9D2375EA-9941-44EC-8A15-6C25F8A66F14}" type="presParOf" srcId="{44FA6864-BE2E-42ED-AB64-90E247D86B8A}" destId="{F6C42C57-5F9C-484C-BF25-4CF5EA8C853C}"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dgm:spPr/>
      <dgm:t>
        <a:bodyPr/>
        <a:lstStyle/>
        <a:p>
          <a:r>
            <a:rPr lang="en-US" b="1" dirty="0"/>
            <a:t>Community and Patient Engagement </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dgm:spPr/>
      <dgm:t>
        <a:bodyPr/>
        <a:lstStyle/>
        <a:p>
          <a:r>
            <a:rPr lang="en-US" dirty="0"/>
            <a:t>Creation of relationships</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dgm:spPr/>
      <dgm:t>
        <a:bodyPr/>
        <a:lstStyle/>
        <a:p>
          <a:r>
            <a:rPr lang="en-US" dirty="0"/>
            <a:t>Management of expectations</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dgm:spPr/>
      <dgm:t>
        <a:bodyPr/>
        <a:lstStyle/>
        <a:p>
          <a:r>
            <a:rPr lang="en-US" b="1" dirty="0"/>
            <a:t>Community Advisory Boards</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dgm:spPr/>
      <dgm:t>
        <a:bodyPr/>
        <a:lstStyle/>
        <a:p>
          <a:r>
            <a:rPr lang="en-US" dirty="0"/>
            <a:t>Input into research process</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097D3150-3ACC-4BF2-B338-ED0343DCB8B4}">
      <dgm:prSet phldrT="[Text]"/>
      <dgm:spPr/>
      <dgm:t>
        <a:bodyPr/>
        <a:lstStyle/>
        <a:p>
          <a:r>
            <a:rPr lang="en-US" dirty="0"/>
            <a:t>Sounding board</a:t>
          </a:r>
        </a:p>
      </dgm:t>
    </dgm:pt>
    <dgm:pt modelId="{3790DE1C-DA94-426F-8EB7-A0446854C911}" type="parTrans" cxnId="{9287CC18-7EAD-43AF-8386-5BE30D6360FE}">
      <dgm:prSet/>
      <dgm:spPr/>
      <dgm:t>
        <a:bodyPr/>
        <a:lstStyle/>
        <a:p>
          <a:endParaRPr lang="en-US"/>
        </a:p>
      </dgm:t>
    </dgm:pt>
    <dgm:pt modelId="{739DAD9E-5EFB-44CC-AD5E-7CD14CBA674D}" type="sibTrans" cxnId="{9287CC18-7EAD-43AF-8386-5BE30D6360FE}">
      <dgm:prSet/>
      <dgm:spPr/>
      <dgm:t>
        <a:bodyPr/>
        <a:lstStyle/>
        <a:p>
          <a:endParaRPr lang="en-US"/>
        </a:p>
      </dgm:t>
    </dgm:pt>
    <dgm:pt modelId="{B7B31383-3BFD-4603-A7E4-B15A998E6BAE}">
      <dgm:prSet phldrT="[Text]"/>
      <dgm:spPr/>
      <dgm:t>
        <a:bodyPr/>
        <a:lstStyle/>
        <a:p>
          <a:r>
            <a:rPr lang="en-US" dirty="0"/>
            <a:t>Sharing of information</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dgm:spPr/>
      <dgm:t>
        <a:bodyPr/>
        <a:lstStyle/>
        <a:p>
          <a:r>
            <a:rPr lang="en-US"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B4EAFCF5-819A-4D10-B199-72F019BA8F69}">
      <dgm:prSet phldrT="[Text]"/>
      <dgm:spPr/>
      <dgm:t>
        <a:bodyPr/>
        <a:lstStyle/>
        <a:p>
          <a:r>
            <a:rPr lang="en-US" dirty="0"/>
            <a:t>Mutual literacy and understanding</a:t>
          </a:r>
        </a:p>
      </dgm:t>
    </dgm:pt>
    <dgm:pt modelId="{01F7529E-83FB-4CDE-9471-FD161AD5BFA3}" type="parTrans" cxnId="{840566E7-4476-4481-B7D4-5FA11A8440C7}">
      <dgm:prSet/>
      <dgm:spPr/>
      <dgm:t>
        <a:bodyPr/>
        <a:lstStyle/>
        <a:p>
          <a:endParaRPr lang="en-US"/>
        </a:p>
      </dgm:t>
    </dgm:pt>
    <dgm:pt modelId="{3D72F78B-345F-4BA9-8A1E-A211612E7897}" type="sibTrans" cxnId="{840566E7-4476-4481-B7D4-5FA11A8440C7}">
      <dgm:prSet/>
      <dgm:spPr/>
      <dgm:t>
        <a:bodyPr/>
        <a:lstStyle/>
        <a:p>
          <a:endParaRPr lang="en-US"/>
        </a:p>
      </dgm:t>
    </dgm:pt>
    <dgm:pt modelId="{564B8596-A267-4ABB-AF1B-9986DB97447D}">
      <dgm:prSet phldrT="[Text]"/>
      <dgm:spPr/>
      <dgm:t>
        <a:bodyPr/>
        <a:lstStyle/>
        <a:p>
          <a:r>
            <a:rPr lang="en-US" dirty="0"/>
            <a:t>Protocol or research review</a:t>
          </a:r>
        </a:p>
      </dgm:t>
    </dgm:pt>
    <dgm:pt modelId="{CFF0C788-A455-4DA4-9AE8-9E7E01F52DDA}" type="parTrans" cxnId="{CE9FA217-4DF0-472F-8651-41F6307E6663}">
      <dgm:prSet/>
      <dgm:spPr/>
      <dgm:t>
        <a:bodyPr/>
        <a:lstStyle/>
        <a:p>
          <a:endParaRPr lang="en-US"/>
        </a:p>
      </dgm:t>
    </dgm:pt>
    <dgm:pt modelId="{43AEBE6F-4F76-4497-8688-3AF3CA635426}" type="sibTrans" cxnId="{CE9FA217-4DF0-472F-8651-41F6307E6663}">
      <dgm:prSet/>
      <dgm:spPr/>
      <dgm:t>
        <a:bodyPr/>
        <a:lstStyle/>
        <a:p>
          <a:endParaRPr lang="en-US"/>
        </a:p>
      </dgm:t>
    </dgm:pt>
    <dgm:pt modelId="{CBD0D127-1645-4198-AFCC-99DD75BFAA9C}">
      <dgm:prSet phldrT="[Text]"/>
      <dgm:spPr/>
      <dgm:t>
        <a:bodyPr/>
        <a:lstStyle/>
        <a:p>
          <a:r>
            <a:rPr lang="en-US" dirty="0"/>
            <a:t>Critical safeguard in research process </a:t>
          </a:r>
        </a:p>
      </dgm:t>
    </dgm:pt>
    <dgm:pt modelId="{B64F18B8-3304-40F5-AB96-F93987447A88}" type="parTrans" cxnId="{45C5EA8A-8F21-4CE4-AAC1-9323F857706B}">
      <dgm:prSet/>
      <dgm:spPr/>
      <dgm:t>
        <a:bodyPr/>
        <a:lstStyle/>
        <a:p>
          <a:endParaRPr lang="en-US"/>
        </a:p>
      </dgm:t>
    </dgm:pt>
    <dgm:pt modelId="{1361D46E-E3AE-4EB3-9412-B5CA57649390}" type="sibTrans" cxnId="{45C5EA8A-8F21-4CE4-AAC1-9323F857706B}">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9"/>
      <dgm:spPr/>
    </dgm:pt>
    <dgm:pt modelId="{0596E7AF-B3BF-45A1-8118-A05FDC321B63}" type="pres">
      <dgm:prSet presAssocID="{A568457F-CEF0-414B-9ED9-C045750F1143}" presName="childText" presStyleLbl="bgAcc1" presStyleIdx="0" presStyleCnt="9">
        <dgm:presLayoutVars>
          <dgm:bulletEnabled val="1"/>
        </dgm:presLayoutVars>
      </dgm:prSet>
      <dgm:spPr/>
    </dgm:pt>
    <dgm:pt modelId="{C28B6C2B-1617-4486-ABA6-ED353DCFDC61}" type="pres">
      <dgm:prSet presAssocID="{40956A44-C078-4F40-9956-A2875579A624}" presName="Name13" presStyleLbl="parChTrans1D2" presStyleIdx="1" presStyleCnt="9"/>
      <dgm:spPr/>
    </dgm:pt>
    <dgm:pt modelId="{BDCAC529-1475-479B-95CD-D64F2C92DCBB}" type="pres">
      <dgm:prSet presAssocID="{E7346BAC-78E1-4A91-997B-CA63217D117C}" presName="childText" presStyleLbl="bgAcc1" presStyleIdx="1" presStyleCnt="9">
        <dgm:presLayoutVars>
          <dgm:bulletEnabled val="1"/>
        </dgm:presLayoutVars>
      </dgm:prSet>
      <dgm:spPr/>
    </dgm:pt>
    <dgm:pt modelId="{CEBE1048-9858-43DE-B8DC-46D1C0B1DA4A}" type="pres">
      <dgm:prSet presAssocID="{813CAEAA-1B0C-4C99-88E8-39E8810CDF3D}" presName="Name13" presStyleLbl="parChTrans1D2" presStyleIdx="2" presStyleCnt="9"/>
      <dgm:spPr/>
    </dgm:pt>
    <dgm:pt modelId="{64ED02F1-AE6A-4A48-8734-E63A4EEF08C9}" type="pres">
      <dgm:prSet presAssocID="{B7B31383-3BFD-4603-A7E4-B15A998E6BAE}" presName="childText" presStyleLbl="bgAcc1" presStyleIdx="2" presStyleCnt="9">
        <dgm:presLayoutVars>
          <dgm:bulletEnabled val="1"/>
        </dgm:presLayoutVars>
      </dgm:prSet>
      <dgm:spPr/>
    </dgm:pt>
    <dgm:pt modelId="{8942EA01-5DF6-41E1-8900-37F462B268A7}" type="pres">
      <dgm:prSet presAssocID="{79A55C0B-078A-432F-B3B9-86C2BA9C55CA}" presName="Name13" presStyleLbl="parChTrans1D2" presStyleIdx="3" presStyleCnt="9"/>
      <dgm:spPr/>
    </dgm:pt>
    <dgm:pt modelId="{D6C8A1A9-94BB-4717-B78C-AAD25972CD23}" type="pres">
      <dgm:prSet presAssocID="{89A0928E-C76D-45B4-9915-6DE6A8811AD4}" presName="childText" presStyleLbl="bgAcc1" presStyleIdx="3" presStyleCnt="9">
        <dgm:presLayoutVars>
          <dgm:bulletEnabled val="1"/>
        </dgm:presLayoutVars>
      </dgm:prSet>
      <dgm:spPr/>
    </dgm:pt>
    <dgm:pt modelId="{244C70A3-1347-47F1-9B9B-CDFB09075E1B}" type="pres">
      <dgm:prSet presAssocID="{01F7529E-83FB-4CDE-9471-FD161AD5BFA3}" presName="Name13" presStyleLbl="parChTrans1D2" presStyleIdx="4" presStyleCnt="9"/>
      <dgm:spPr/>
    </dgm:pt>
    <dgm:pt modelId="{F043552A-976D-494A-B584-8BF95CE303A0}" type="pres">
      <dgm:prSet presAssocID="{B4EAFCF5-819A-4D10-B199-72F019BA8F69}" presName="childText" presStyleLbl="bgAcc1" presStyleIdx="4" presStyleCnt="9">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5" presStyleCnt="9"/>
      <dgm:spPr/>
    </dgm:pt>
    <dgm:pt modelId="{81330489-01A5-4CF0-B7CB-4FA16FCB4DB9}" type="pres">
      <dgm:prSet presAssocID="{9C45976C-6865-4A09-A350-4DE66EA0F97E}" presName="childText" presStyleLbl="bgAcc1" presStyleIdx="5" presStyleCnt="9">
        <dgm:presLayoutVars>
          <dgm:bulletEnabled val="1"/>
        </dgm:presLayoutVars>
      </dgm:prSet>
      <dgm:spPr/>
    </dgm:pt>
    <dgm:pt modelId="{1904985E-2184-444C-84C0-A6593A4F66DE}" type="pres">
      <dgm:prSet presAssocID="{3790DE1C-DA94-426F-8EB7-A0446854C911}" presName="Name13" presStyleLbl="parChTrans1D2" presStyleIdx="6" presStyleCnt="9"/>
      <dgm:spPr/>
    </dgm:pt>
    <dgm:pt modelId="{975373E9-5E97-4889-8393-98EE5271CF37}" type="pres">
      <dgm:prSet presAssocID="{097D3150-3ACC-4BF2-B338-ED0343DCB8B4}" presName="childText" presStyleLbl="bgAcc1" presStyleIdx="6" presStyleCnt="9">
        <dgm:presLayoutVars>
          <dgm:bulletEnabled val="1"/>
        </dgm:presLayoutVars>
      </dgm:prSet>
      <dgm:spPr/>
    </dgm:pt>
    <dgm:pt modelId="{9023E660-6063-421A-A5DA-C1307C18303F}" type="pres">
      <dgm:prSet presAssocID="{CFF0C788-A455-4DA4-9AE8-9E7E01F52DDA}" presName="Name13" presStyleLbl="parChTrans1D2" presStyleIdx="7" presStyleCnt="9"/>
      <dgm:spPr/>
    </dgm:pt>
    <dgm:pt modelId="{6028DEE4-2C6E-4990-B93C-E81E817C9730}" type="pres">
      <dgm:prSet presAssocID="{564B8596-A267-4ABB-AF1B-9986DB97447D}" presName="childText" presStyleLbl="bgAcc1" presStyleIdx="7" presStyleCnt="9">
        <dgm:presLayoutVars>
          <dgm:bulletEnabled val="1"/>
        </dgm:presLayoutVars>
      </dgm:prSet>
      <dgm:spPr/>
    </dgm:pt>
    <dgm:pt modelId="{72206DFF-F72E-447E-9877-0CCA3EF0605C}" type="pres">
      <dgm:prSet presAssocID="{B64F18B8-3304-40F5-AB96-F93987447A88}" presName="Name13" presStyleLbl="parChTrans1D2" presStyleIdx="8" presStyleCnt="9"/>
      <dgm:spPr/>
    </dgm:pt>
    <dgm:pt modelId="{36675B7A-4894-4CD7-8B47-D80BD15C49C5}" type="pres">
      <dgm:prSet presAssocID="{CBD0D127-1645-4198-AFCC-99DD75BFAA9C}" presName="childText" presStyleLbl="bgAcc1" presStyleIdx="8" presStyleCnt="9">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28EFF306-3CE9-40A0-93D4-0C20CD045BB5}" type="presOf" srcId="{564B8596-A267-4ABB-AF1B-9986DB97447D}" destId="{6028DEE4-2C6E-4990-B93C-E81E817C9730}"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CE9FA217-4DF0-472F-8651-41F6307E6663}" srcId="{BD341E97-F250-42DB-80CF-5ED381B277C0}" destId="{564B8596-A267-4ABB-AF1B-9986DB97447D}" srcOrd="2" destOrd="0" parTransId="{CFF0C788-A455-4DA4-9AE8-9E7E01F52DDA}" sibTransId="{43AEBE6F-4F76-4497-8688-3AF3CA635426}"/>
    <dgm:cxn modelId="{9287CC18-7EAD-43AF-8386-5BE30D6360FE}" srcId="{BD341E97-F250-42DB-80CF-5ED381B277C0}" destId="{097D3150-3ACC-4BF2-B338-ED0343DCB8B4}" srcOrd="1" destOrd="0" parTransId="{3790DE1C-DA94-426F-8EB7-A0446854C911}" sibTransId="{739DAD9E-5EFB-44CC-AD5E-7CD14CBA674D}"/>
    <dgm:cxn modelId="{5122BF1E-E98E-4025-96F2-7BBE43DE283E}" srcId="{1E7729A7-3CE9-4351-994D-A2CBAE2DBBB9}" destId="{E7346BAC-78E1-4A91-997B-CA63217D117C}" srcOrd="1" destOrd="0" parTransId="{40956A44-C078-4F40-9956-A2875579A624}" sibTransId="{BCE369F3-AFC8-41AD-B120-CD16D99DE7C9}"/>
    <dgm:cxn modelId="{64EB7726-3D91-4C37-97CF-73698C4853BC}" type="presOf" srcId="{B64F18B8-3304-40F5-AB96-F93987447A88}" destId="{72206DFF-F72E-447E-9877-0CCA3EF0605C}" srcOrd="0" destOrd="0" presId="urn:microsoft.com/office/officeart/2005/8/layout/hierarchy3"/>
    <dgm:cxn modelId="{1BAE122F-C773-4FC4-B9BA-3A760195BB0C}" type="presOf" srcId="{097D3150-3ACC-4BF2-B338-ED0343DCB8B4}" destId="{975373E9-5E97-4889-8393-98EE5271CF37}" srcOrd="0" destOrd="0" presId="urn:microsoft.com/office/officeart/2005/8/layout/hierarchy3"/>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8EBD7A5E-BE64-4E22-AEE5-C269A387E362}" type="presOf" srcId="{3790DE1C-DA94-426F-8EB7-A0446854C911}" destId="{1904985E-2184-444C-84C0-A6593A4F66DE}"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45C5EA8A-8F21-4CE4-AAC1-9323F857706B}" srcId="{BD341E97-F250-42DB-80CF-5ED381B277C0}" destId="{CBD0D127-1645-4198-AFCC-99DD75BFAA9C}" srcOrd="3" destOrd="0" parTransId="{B64F18B8-3304-40F5-AB96-F93987447A88}" sibTransId="{1361D46E-E3AE-4EB3-9412-B5CA57649390}"/>
    <dgm:cxn modelId="{B332028C-29BB-4ADA-83C7-A89D40BC872A}" type="presOf" srcId="{01F7529E-83FB-4CDE-9471-FD161AD5BFA3}" destId="{244C70A3-1347-47F1-9B9B-CDFB09075E1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5E119A99-C4BC-4A88-875D-CECF0D5D94F2}" type="presOf" srcId="{B4EAFCF5-819A-4D10-B199-72F019BA8F69}" destId="{F043552A-976D-494A-B584-8BF95CE303A0}"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FDBF60CE-8285-455F-AF41-AF6ECE674C6A}" srcId="{1E7729A7-3CE9-4351-994D-A2CBAE2DBBB9}" destId="{B7B31383-3BFD-4603-A7E4-B15A998E6BAE}" srcOrd="2" destOrd="0" parTransId="{813CAEAA-1B0C-4C99-88E8-39E8810CDF3D}" sibTransId="{F7A82824-5502-4351-A56F-7B4DE1724A09}"/>
    <dgm:cxn modelId="{47C066D0-F56E-4C31-8E48-188728CB6FFC}" type="presOf" srcId="{CFF0C788-A455-4DA4-9AE8-9E7E01F52DDA}" destId="{9023E660-6063-421A-A5DA-C1307C18303F}"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840566E7-4476-4481-B7D4-5FA11A8440C7}" srcId="{1E7729A7-3CE9-4351-994D-A2CBAE2DBBB9}" destId="{B4EAFCF5-819A-4D10-B199-72F019BA8F69}" srcOrd="4" destOrd="0" parTransId="{01F7529E-83FB-4CDE-9471-FD161AD5BFA3}" sibTransId="{3D72F78B-345F-4BA9-8A1E-A211612E7897}"/>
    <dgm:cxn modelId="{9EE08CEA-9B95-42BD-BB59-9B779D16ADE6}" type="presOf" srcId="{CBD0D127-1645-4198-AFCC-99DD75BFAA9C}" destId="{36675B7A-4894-4CD7-8B47-D80BD15C49C5}" srcOrd="0" destOrd="0" presId="urn:microsoft.com/office/officeart/2005/8/layout/hierarchy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29052966-6782-40B7-A073-C009D8A0D101}" type="presParOf" srcId="{FF3043B4-CBAF-4538-877E-C60E64EB56C5}" destId="{244C70A3-1347-47F1-9B9B-CDFB09075E1B}" srcOrd="8" destOrd="0" presId="urn:microsoft.com/office/officeart/2005/8/layout/hierarchy3"/>
    <dgm:cxn modelId="{CB5485D0-72DE-47E3-B4EB-BB00C597747E}" type="presParOf" srcId="{FF3043B4-CBAF-4538-877E-C60E64EB56C5}" destId="{F043552A-976D-494A-B584-8BF95CE303A0}" srcOrd="9"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645E4B73-F0C6-4A4D-8535-6632E0504562}" type="presParOf" srcId="{44FA6864-BE2E-42ED-AB64-90E247D86B8A}" destId="{1904985E-2184-444C-84C0-A6593A4F66DE}" srcOrd="2" destOrd="0" presId="urn:microsoft.com/office/officeart/2005/8/layout/hierarchy3"/>
    <dgm:cxn modelId="{A583B18C-7267-4A28-A474-18DF8BDCC258}" type="presParOf" srcId="{44FA6864-BE2E-42ED-AB64-90E247D86B8A}" destId="{975373E9-5E97-4889-8393-98EE5271CF37}" srcOrd="3" destOrd="0" presId="urn:microsoft.com/office/officeart/2005/8/layout/hierarchy3"/>
    <dgm:cxn modelId="{8F4D3D38-B95E-4C82-BE05-DF09E97777DE}" type="presParOf" srcId="{44FA6864-BE2E-42ED-AB64-90E247D86B8A}" destId="{9023E660-6063-421A-A5DA-C1307C18303F}" srcOrd="4" destOrd="0" presId="urn:microsoft.com/office/officeart/2005/8/layout/hierarchy3"/>
    <dgm:cxn modelId="{55BF12E1-E21A-495F-877B-C3511CF02F85}" type="presParOf" srcId="{44FA6864-BE2E-42ED-AB64-90E247D86B8A}" destId="{6028DEE4-2C6E-4990-B93C-E81E817C9730}" srcOrd="5" destOrd="0" presId="urn:microsoft.com/office/officeart/2005/8/layout/hierarchy3"/>
    <dgm:cxn modelId="{A5ACC56F-0E66-4EB8-801B-B822E1D1FC17}" type="presParOf" srcId="{44FA6864-BE2E-42ED-AB64-90E247D86B8A}" destId="{72206DFF-F72E-447E-9877-0CCA3EF0605C}" srcOrd="6" destOrd="0" presId="urn:microsoft.com/office/officeart/2005/8/layout/hierarchy3"/>
    <dgm:cxn modelId="{0DF03D1C-B7D4-4DD0-AC32-BC056905C2B3}" type="presParOf" srcId="{44FA6864-BE2E-42ED-AB64-90E247D86B8A}" destId="{36675B7A-4894-4CD7-8B47-D80BD15C49C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E7729A7-3CE9-4351-994D-A2CBAE2DBBB9}">
      <dgm:prSet phldrT="[Text]" custT="1"/>
      <dgm:spPr/>
      <dgm:t>
        <a:bodyPr/>
        <a:lstStyle/>
        <a:p>
          <a:r>
            <a:rPr lang="en-US" sz="1500" b="1" dirty="0"/>
            <a:t>Recruitment for Clinical Research</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dgm:t>
        <a:bodyPr/>
        <a:lstStyle/>
        <a:p>
          <a:r>
            <a:rPr lang="en-US" sz="1200" dirty="0"/>
            <a:t>Populations of interest</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dgm:t>
        <a:bodyPr/>
        <a:lstStyle/>
        <a:p>
          <a:r>
            <a:rPr lang="en-US" sz="1200" dirty="0"/>
            <a:t>Eligibility screening</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custT="1"/>
      <dgm:spPr/>
      <dgm:t>
        <a:bodyPr/>
        <a:lstStyle/>
        <a:p>
          <a:r>
            <a:rPr lang="en-US" sz="1500" b="1" dirty="0"/>
            <a:t>Research</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dgm:t>
        <a:bodyPr/>
        <a:lstStyle/>
        <a:p>
          <a:r>
            <a:rPr lang="en-US" sz="1200" dirty="0"/>
            <a:t>Systematic work</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B7B31383-3BFD-4603-A7E4-B15A998E6BAE}">
      <dgm:prSet phldrT="[Text]" custT="1"/>
      <dgm:spPr/>
      <dgm:t>
        <a:bodyPr/>
        <a:lstStyle/>
        <a:p>
          <a:r>
            <a:rPr lang="en-US" sz="1200" dirty="0"/>
            <a:t>Enrollment in clinical research</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dgm:t>
        <a:bodyPr/>
        <a:lstStyle/>
        <a:p>
          <a:r>
            <a:rPr lang="en-US" sz="1200" dirty="0"/>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5E069635-943E-4285-AEC5-841529B3DBE7}">
      <dgm:prSet phldrT="[Text]" custT="1"/>
      <dgm:spPr/>
      <dgm:t>
        <a:bodyPr/>
        <a:lstStyle/>
        <a:p>
          <a:r>
            <a:rPr lang="en-US" sz="1200" dirty="0"/>
            <a:t>Generalizable knowledge</a:t>
          </a:r>
        </a:p>
      </dgm:t>
    </dgm:pt>
    <dgm:pt modelId="{AEEB459C-F337-4340-8A12-738C9AF4C686}" type="parTrans" cxnId="{D589EE32-316A-4864-BCBD-41830467F828}">
      <dgm:prSet/>
      <dgm:spPr/>
      <dgm:t>
        <a:bodyPr/>
        <a:lstStyle/>
        <a:p>
          <a:endParaRPr lang="en-US"/>
        </a:p>
      </dgm:t>
    </dgm:pt>
    <dgm:pt modelId="{554D0A08-529B-4AF5-BC92-151539956464}" type="sibTrans" cxnId="{D589EE32-316A-4864-BCBD-41830467F828}">
      <dgm:prSet/>
      <dgm:spPr/>
      <dgm:t>
        <a:bodyPr/>
        <a:lstStyle/>
        <a:p>
          <a:endParaRPr lang="en-US"/>
        </a:p>
      </dgm:t>
    </dgm:pt>
    <dgm:pt modelId="{2F83EB17-D51B-426A-98F7-8E06203EA4DB}">
      <dgm:prSet phldrT="[Text]" custT="1"/>
      <dgm:spPr/>
      <dgm:t>
        <a:bodyPr/>
        <a:lstStyle/>
        <a:p>
          <a:pPr>
            <a:lnSpc>
              <a:spcPct val="100000"/>
            </a:lnSpc>
            <a:spcAft>
              <a:spcPts val="0"/>
            </a:spcAft>
          </a:pPr>
          <a:r>
            <a:rPr lang="en-US" sz="1200" dirty="0"/>
            <a:t>Research </a:t>
          </a:r>
        </a:p>
        <a:p>
          <a:pPr>
            <a:lnSpc>
              <a:spcPct val="100000"/>
            </a:lnSpc>
            <a:spcAft>
              <a:spcPts val="0"/>
            </a:spcAft>
          </a:pPr>
          <a:r>
            <a:rPr lang="en-US" sz="1200" dirty="0"/>
            <a:t>methods</a:t>
          </a:r>
        </a:p>
      </dgm:t>
    </dgm:pt>
    <dgm:pt modelId="{194C453E-8961-4970-B005-620E3A38D1D2}" type="parTrans" cxnId="{95A85C72-A1BD-4553-BB76-8197C6625194}">
      <dgm:prSet/>
      <dgm:spPr/>
      <dgm:t>
        <a:bodyPr/>
        <a:lstStyle/>
        <a:p>
          <a:endParaRPr lang="en-US"/>
        </a:p>
      </dgm:t>
    </dgm:pt>
    <dgm:pt modelId="{FC73B070-349C-49D6-9EEE-46269D6F6CCB}" type="sibTrans" cxnId="{95A85C72-A1BD-4553-BB76-8197C6625194}">
      <dgm:prSet/>
      <dgm:spPr/>
      <dgm:t>
        <a:bodyPr/>
        <a:lstStyle/>
        <a:p>
          <a:endParaRPr lang="en-US"/>
        </a:p>
      </dgm:t>
    </dgm:pt>
    <dgm:pt modelId="{FFB7CAA6-10F1-48FA-B97D-CB39701C3453}">
      <dgm:prSet phldrT="[Text]" custT="1"/>
      <dgm:spPr/>
      <dgm:t>
        <a:bodyPr/>
        <a:lstStyle/>
        <a:p>
          <a:pPr>
            <a:lnSpc>
              <a:spcPct val="100000"/>
            </a:lnSpc>
            <a:spcAft>
              <a:spcPts val="0"/>
            </a:spcAft>
          </a:pPr>
          <a:r>
            <a:rPr lang="en-US" sz="1200" dirty="0"/>
            <a:t>Informed </a:t>
          </a:r>
        </a:p>
        <a:p>
          <a:pPr>
            <a:lnSpc>
              <a:spcPct val="100000"/>
            </a:lnSpc>
            <a:spcAft>
              <a:spcPts val="0"/>
            </a:spcAft>
          </a:pPr>
          <a:r>
            <a:rPr lang="en-US" sz="1200" dirty="0"/>
            <a:t>consent </a:t>
          </a:r>
        </a:p>
      </dgm:t>
    </dgm:pt>
    <dgm:pt modelId="{5855A9FE-2AA5-41E1-ABCE-65C080FB7D91}" type="parTrans" cxnId="{01DA6C2A-1AF4-4CCC-969B-A1CB0E228F1C}">
      <dgm:prSet/>
      <dgm:spPr/>
      <dgm:t>
        <a:bodyPr/>
        <a:lstStyle/>
        <a:p>
          <a:endParaRPr lang="en-US"/>
        </a:p>
      </dgm:t>
    </dgm:pt>
    <dgm:pt modelId="{87875879-6A83-44CC-B505-EC2AB6864FE3}" type="sibTrans" cxnId="{01DA6C2A-1AF4-4CCC-969B-A1CB0E228F1C}">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8"/>
      <dgm:spPr/>
    </dgm:pt>
    <dgm:pt modelId="{0596E7AF-B3BF-45A1-8118-A05FDC321B63}" type="pres">
      <dgm:prSet presAssocID="{A568457F-CEF0-414B-9ED9-C045750F1143}" presName="childText" presStyleLbl="bgAcc1" presStyleIdx="0" presStyleCnt="8">
        <dgm:presLayoutVars>
          <dgm:bulletEnabled val="1"/>
        </dgm:presLayoutVars>
      </dgm:prSet>
      <dgm:spPr/>
    </dgm:pt>
    <dgm:pt modelId="{C28B6C2B-1617-4486-ABA6-ED353DCFDC61}" type="pres">
      <dgm:prSet presAssocID="{40956A44-C078-4F40-9956-A2875579A624}" presName="Name13" presStyleLbl="parChTrans1D2" presStyleIdx="1" presStyleCnt="8"/>
      <dgm:spPr/>
    </dgm:pt>
    <dgm:pt modelId="{BDCAC529-1475-479B-95CD-D64F2C92DCBB}" type="pres">
      <dgm:prSet presAssocID="{E7346BAC-78E1-4A91-997B-CA63217D117C}" presName="childText" presStyleLbl="bgAcc1" presStyleIdx="1" presStyleCnt="8">
        <dgm:presLayoutVars>
          <dgm:bulletEnabled val="1"/>
        </dgm:presLayoutVars>
      </dgm:prSet>
      <dgm:spPr/>
    </dgm:pt>
    <dgm:pt modelId="{CEBE1048-9858-43DE-B8DC-46D1C0B1DA4A}" type="pres">
      <dgm:prSet presAssocID="{813CAEAA-1B0C-4C99-88E8-39E8810CDF3D}" presName="Name13" presStyleLbl="parChTrans1D2" presStyleIdx="2" presStyleCnt="8"/>
      <dgm:spPr/>
    </dgm:pt>
    <dgm:pt modelId="{64ED02F1-AE6A-4A48-8734-E63A4EEF08C9}" type="pres">
      <dgm:prSet presAssocID="{B7B31383-3BFD-4603-A7E4-B15A998E6BAE}" presName="childText" presStyleLbl="bgAcc1" presStyleIdx="2" presStyleCnt="8">
        <dgm:presLayoutVars>
          <dgm:bulletEnabled val="1"/>
        </dgm:presLayoutVars>
      </dgm:prSet>
      <dgm:spPr/>
    </dgm:pt>
    <dgm:pt modelId="{8942EA01-5DF6-41E1-8900-37F462B268A7}" type="pres">
      <dgm:prSet presAssocID="{79A55C0B-078A-432F-B3B9-86C2BA9C55CA}" presName="Name13" presStyleLbl="parChTrans1D2" presStyleIdx="3" presStyleCnt="8"/>
      <dgm:spPr/>
    </dgm:pt>
    <dgm:pt modelId="{D6C8A1A9-94BB-4717-B78C-AAD25972CD23}" type="pres">
      <dgm:prSet presAssocID="{89A0928E-C76D-45B4-9915-6DE6A8811AD4}" presName="childText" presStyleLbl="bgAcc1" presStyleIdx="3" presStyleCnt="8">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4" presStyleCnt="8"/>
      <dgm:spPr/>
    </dgm:pt>
    <dgm:pt modelId="{81330489-01A5-4CF0-B7CB-4FA16FCB4DB9}" type="pres">
      <dgm:prSet presAssocID="{9C45976C-6865-4A09-A350-4DE66EA0F97E}" presName="childText" presStyleLbl="bgAcc1" presStyleIdx="4" presStyleCnt="8">
        <dgm:presLayoutVars>
          <dgm:bulletEnabled val="1"/>
        </dgm:presLayoutVars>
      </dgm:prSet>
      <dgm:spPr/>
    </dgm:pt>
    <dgm:pt modelId="{76E4697F-0C93-4DDD-ABA9-03DF80B7396B}" type="pres">
      <dgm:prSet presAssocID="{AEEB459C-F337-4340-8A12-738C9AF4C686}" presName="Name13" presStyleLbl="parChTrans1D2" presStyleIdx="5" presStyleCnt="8"/>
      <dgm:spPr/>
    </dgm:pt>
    <dgm:pt modelId="{B48D4080-F743-4338-B9AD-9362AABC0893}" type="pres">
      <dgm:prSet presAssocID="{5E069635-943E-4285-AEC5-841529B3DBE7}" presName="childText" presStyleLbl="bgAcc1" presStyleIdx="5" presStyleCnt="8">
        <dgm:presLayoutVars>
          <dgm:bulletEnabled val="1"/>
        </dgm:presLayoutVars>
      </dgm:prSet>
      <dgm:spPr/>
    </dgm:pt>
    <dgm:pt modelId="{5402B038-5FD5-4E47-B3CF-E74B261BD721}" type="pres">
      <dgm:prSet presAssocID="{194C453E-8961-4970-B005-620E3A38D1D2}" presName="Name13" presStyleLbl="parChTrans1D2" presStyleIdx="6" presStyleCnt="8"/>
      <dgm:spPr/>
    </dgm:pt>
    <dgm:pt modelId="{6C4F5912-B781-4E0D-89C5-A6073ACDB382}" type="pres">
      <dgm:prSet presAssocID="{2F83EB17-D51B-426A-98F7-8E06203EA4DB}" presName="childText" presStyleLbl="bgAcc1" presStyleIdx="6" presStyleCnt="8">
        <dgm:presLayoutVars>
          <dgm:bulletEnabled val="1"/>
        </dgm:presLayoutVars>
      </dgm:prSet>
      <dgm:spPr/>
    </dgm:pt>
    <dgm:pt modelId="{E2B95BD0-A8AF-4D46-B52D-F8D8B116FCCA}" type="pres">
      <dgm:prSet presAssocID="{5855A9FE-2AA5-41E1-ABCE-65C080FB7D91}" presName="Name13" presStyleLbl="parChTrans1D2" presStyleIdx="7" presStyleCnt="8"/>
      <dgm:spPr/>
    </dgm:pt>
    <dgm:pt modelId="{F6C42C57-5F9C-484C-BF25-4CF5EA8C853C}" type="pres">
      <dgm:prSet presAssocID="{FFB7CAA6-10F1-48FA-B97D-CB39701C3453}" presName="childText" presStyleLbl="bgAcc1" presStyleIdx="7" presStyleCnt="8">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50934516-276B-43AB-A1D7-CF5BB7D201EB}" type="presOf" srcId="{2F83EB17-D51B-426A-98F7-8E06203EA4DB}" destId="{6C4F5912-B781-4E0D-89C5-A6073ACDB382}" srcOrd="0" destOrd="0" presId="urn:microsoft.com/office/officeart/2005/8/layout/hierarchy3"/>
    <dgm:cxn modelId="{5122BF1E-E98E-4025-96F2-7BBE43DE283E}" srcId="{1E7729A7-3CE9-4351-994D-A2CBAE2DBBB9}" destId="{E7346BAC-78E1-4A91-997B-CA63217D117C}" srcOrd="1" destOrd="0" parTransId="{40956A44-C078-4F40-9956-A2875579A624}" sibTransId="{BCE369F3-AFC8-41AD-B120-CD16D99DE7C9}"/>
    <dgm:cxn modelId="{01DA6C2A-1AF4-4CCC-969B-A1CB0E228F1C}" srcId="{BD341E97-F250-42DB-80CF-5ED381B277C0}" destId="{FFB7CAA6-10F1-48FA-B97D-CB39701C3453}" srcOrd="3" destOrd="0" parTransId="{5855A9FE-2AA5-41E1-ABCE-65C080FB7D91}" sibTransId="{87875879-6A83-44CC-B505-EC2AB6864FE3}"/>
    <dgm:cxn modelId="{D589EE32-316A-4864-BCBD-41830467F828}" srcId="{BD341E97-F250-42DB-80CF-5ED381B277C0}" destId="{5E069635-943E-4285-AEC5-841529B3DBE7}" srcOrd="1" destOrd="0" parTransId="{AEEB459C-F337-4340-8A12-738C9AF4C686}" sibTransId="{554D0A08-529B-4AF5-BC92-151539956464}"/>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60B3C951-F3F7-4806-8C98-289B5BE25B83}" type="presOf" srcId="{FFB7CAA6-10F1-48FA-B97D-CB39701C3453}" destId="{F6C42C57-5F9C-484C-BF25-4CF5EA8C853C}"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95A85C72-A1BD-4553-BB76-8197C6625194}" srcId="{BD341E97-F250-42DB-80CF-5ED381B277C0}" destId="{2F83EB17-D51B-426A-98F7-8E06203EA4DB}" srcOrd="2" destOrd="0" parTransId="{194C453E-8961-4970-B005-620E3A38D1D2}" sibTransId="{FC73B070-349C-49D6-9EEE-46269D6F6CCB}"/>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2AAD70AA-6227-4BAB-B5DC-75DD2A63C707}" type="presOf" srcId="{5E069635-943E-4285-AEC5-841529B3DBE7}" destId="{B48D4080-F743-4338-B9AD-9362AABC0893}"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450E13C9-1C4A-484C-9833-ADBD99442625}" type="presOf" srcId="{5855A9FE-2AA5-41E1-ABCE-65C080FB7D91}" destId="{E2B95BD0-A8AF-4D46-B52D-F8D8B116FCCA}" srcOrd="0" destOrd="0" presId="urn:microsoft.com/office/officeart/2005/8/layout/hierarchy3"/>
    <dgm:cxn modelId="{FDBF60CE-8285-455F-AF41-AF6ECE674C6A}" srcId="{1E7729A7-3CE9-4351-994D-A2CBAE2DBBB9}" destId="{B7B31383-3BFD-4603-A7E4-B15A998E6BAE}" srcOrd="2" destOrd="0" parTransId="{813CAEAA-1B0C-4C99-88E8-39E8810CDF3D}" sibTransId="{F7A82824-5502-4351-A56F-7B4DE1724A09}"/>
    <dgm:cxn modelId="{CE70C4CE-572E-4CD3-BE70-81B5D18113DF}" type="presOf" srcId="{194C453E-8961-4970-B005-620E3A38D1D2}" destId="{5402B038-5FD5-4E47-B3CF-E74B261BD721}"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66C359FA-683F-4698-9F64-37C981F61164}" type="presOf" srcId="{AEEB459C-F337-4340-8A12-738C9AF4C686}" destId="{76E4697F-0C93-4DDD-ABA9-03DF80B7396B}" srcOrd="0"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B9016D38-6BBA-4833-BFC8-DC0F9BF08B37}" type="presParOf" srcId="{44FA6864-BE2E-42ED-AB64-90E247D86B8A}" destId="{76E4697F-0C93-4DDD-ABA9-03DF80B7396B}" srcOrd="2" destOrd="0" presId="urn:microsoft.com/office/officeart/2005/8/layout/hierarchy3"/>
    <dgm:cxn modelId="{88568464-9B2F-4C62-815A-9A8968EFE3AC}" type="presParOf" srcId="{44FA6864-BE2E-42ED-AB64-90E247D86B8A}" destId="{B48D4080-F743-4338-B9AD-9362AABC0893}" srcOrd="3" destOrd="0" presId="urn:microsoft.com/office/officeart/2005/8/layout/hierarchy3"/>
    <dgm:cxn modelId="{65C66A7B-CC46-4B2C-AFA8-3D73BCA4FD01}" type="presParOf" srcId="{44FA6864-BE2E-42ED-AB64-90E247D86B8A}" destId="{5402B038-5FD5-4E47-B3CF-E74B261BD721}" srcOrd="4" destOrd="0" presId="urn:microsoft.com/office/officeart/2005/8/layout/hierarchy3"/>
    <dgm:cxn modelId="{D80F3535-B040-4AC9-B121-033F49C64671}" type="presParOf" srcId="{44FA6864-BE2E-42ED-AB64-90E247D86B8A}" destId="{6C4F5912-B781-4E0D-89C5-A6073ACDB382}" srcOrd="5" destOrd="0" presId="urn:microsoft.com/office/officeart/2005/8/layout/hierarchy3"/>
    <dgm:cxn modelId="{5FB529C7-94CE-473A-BB11-C261FAEE495D}" type="presParOf" srcId="{44FA6864-BE2E-42ED-AB64-90E247D86B8A}" destId="{E2B95BD0-A8AF-4D46-B52D-F8D8B116FCCA}" srcOrd="6" destOrd="0" presId="urn:microsoft.com/office/officeart/2005/8/layout/hierarchy3"/>
    <dgm:cxn modelId="{9D2375EA-9941-44EC-8A15-6C25F8A66F14}" type="presParOf" srcId="{44FA6864-BE2E-42ED-AB64-90E247D86B8A}" destId="{F6C42C57-5F9C-484C-BF25-4CF5EA8C853C}"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68876"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Recruitment for Clinical Research</a:t>
          </a:r>
        </a:p>
      </dsp:txBody>
      <dsp:txXfrm>
        <a:off x="92544" y="24612"/>
        <a:ext cx="1568836" cy="760750"/>
      </dsp:txXfrm>
    </dsp:sp>
    <dsp:sp modelId="{D2803215-DA6D-4903-9BC5-801B6841193D}">
      <dsp:nvSpPr>
        <dsp:cNvPr id="0" name=""/>
        <dsp:cNvSpPr/>
      </dsp:nvSpPr>
      <dsp:spPr>
        <a:xfrm>
          <a:off x="230493"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392110"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Populations of interest</a:t>
          </a:r>
        </a:p>
      </dsp:txBody>
      <dsp:txXfrm>
        <a:off x="415778" y="1034719"/>
        <a:ext cx="1245601" cy="760750"/>
      </dsp:txXfrm>
    </dsp:sp>
    <dsp:sp modelId="{C28B6C2B-1617-4486-ABA6-ED353DCFDC61}">
      <dsp:nvSpPr>
        <dsp:cNvPr id="0" name=""/>
        <dsp:cNvSpPr/>
      </dsp:nvSpPr>
      <dsp:spPr>
        <a:xfrm>
          <a:off x="230493"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392110"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Eligibility screening</a:t>
          </a:r>
        </a:p>
      </dsp:txBody>
      <dsp:txXfrm>
        <a:off x="415778" y="2044827"/>
        <a:ext cx="1245601" cy="760750"/>
      </dsp:txXfrm>
    </dsp:sp>
    <dsp:sp modelId="{CEBE1048-9858-43DE-B8DC-46D1C0B1DA4A}">
      <dsp:nvSpPr>
        <dsp:cNvPr id="0" name=""/>
        <dsp:cNvSpPr/>
      </dsp:nvSpPr>
      <dsp:spPr>
        <a:xfrm>
          <a:off x="230493"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392110"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Enrollment in clinical research</a:t>
          </a:r>
        </a:p>
      </dsp:txBody>
      <dsp:txXfrm>
        <a:off x="415778" y="3054935"/>
        <a:ext cx="1245601" cy="760750"/>
      </dsp:txXfrm>
    </dsp:sp>
    <dsp:sp modelId="{8942EA01-5DF6-41E1-8900-37F462B268A7}">
      <dsp:nvSpPr>
        <dsp:cNvPr id="0" name=""/>
        <dsp:cNvSpPr/>
      </dsp:nvSpPr>
      <dsp:spPr>
        <a:xfrm>
          <a:off x="230493"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392110"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415778" y="4065042"/>
        <a:ext cx="1245601" cy="760750"/>
      </dsp:txXfrm>
    </dsp:sp>
    <dsp:sp modelId="{4B7028FF-C822-4E78-86AE-F03780F81D0B}">
      <dsp:nvSpPr>
        <dsp:cNvPr id="0" name=""/>
        <dsp:cNvSpPr/>
      </dsp:nvSpPr>
      <dsp:spPr>
        <a:xfrm>
          <a:off x="2089091"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dsp:txBody>
      <dsp:txXfrm>
        <a:off x="2112759" y="24612"/>
        <a:ext cx="1568836" cy="760750"/>
      </dsp:txXfrm>
    </dsp:sp>
    <dsp:sp modelId="{22B50F69-78BE-432E-9B58-79146FEBAFC9}">
      <dsp:nvSpPr>
        <dsp:cNvPr id="0" name=""/>
        <dsp:cNvSpPr/>
      </dsp:nvSpPr>
      <dsp:spPr>
        <a:xfrm>
          <a:off x="2250708"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2412325"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Systematic work</a:t>
          </a:r>
        </a:p>
      </dsp:txBody>
      <dsp:txXfrm>
        <a:off x="2435993" y="1034719"/>
        <a:ext cx="1245601" cy="760750"/>
      </dsp:txXfrm>
    </dsp:sp>
    <dsp:sp modelId="{76E4697F-0C93-4DDD-ABA9-03DF80B7396B}">
      <dsp:nvSpPr>
        <dsp:cNvPr id="0" name=""/>
        <dsp:cNvSpPr/>
      </dsp:nvSpPr>
      <dsp:spPr>
        <a:xfrm>
          <a:off x="2250708"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D4080-F743-4338-B9AD-9362AABC0893}">
      <dsp:nvSpPr>
        <dsp:cNvPr id="0" name=""/>
        <dsp:cNvSpPr/>
      </dsp:nvSpPr>
      <dsp:spPr>
        <a:xfrm>
          <a:off x="2412325"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Generalizable knowledge</a:t>
          </a:r>
        </a:p>
      </dsp:txBody>
      <dsp:txXfrm>
        <a:off x="2435993" y="2044827"/>
        <a:ext cx="1245601" cy="760750"/>
      </dsp:txXfrm>
    </dsp:sp>
    <dsp:sp modelId="{5402B038-5FD5-4E47-B3CF-E74B261BD721}">
      <dsp:nvSpPr>
        <dsp:cNvPr id="0" name=""/>
        <dsp:cNvSpPr/>
      </dsp:nvSpPr>
      <dsp:spPr>
        <a:xfrm>
          <a:off x="2250708"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F5912-B781-4E0D-89C5-A6073ACDB382}">
      <dsp:nvSpPr>
        <dsp:cNvPr id="0" name=""/>
        <dsp:cNvSpPr/>
      </dsp:nvSpPr>
      <dsp:spPr>
        <a:xfrm>
          <a:off x="2412325"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Research </a:t>
          </a:r>
        </a:p>
        <a:p>
          <a:pPr marL="0" lvl="0" indent="0" algn="ctr" defTabSz="533400">
            <a:lnSpc>
              <a:spcPct val="100000"/>
            </a:lnSpc>
            <a:spcBef>
              <a:spcPct val="0"/>
            </a:spcBef>
            <a:spcAft>
              <a:spcPts val="0"/>
            </a:spcAft>
            <a:buNone/>
          </a:pPr>
          <a:r>
            <a:rPr lang="en-US" sz="1200" kern="1200" dirty="0"/>
            <a:t>methods</a:t>
          </a:r>
        </a:p>
      </dsp:txBody>
      <dsp:txXfrm>
        <a:off x="2435993" y="3054935"/>
        <a:ext cx="1245601" cy="760750"/>
      </dsp:txXfrm>
    </dsp:sp>
    <dsp:sp modelId="{E2B95BD0-A8AF-4D46-B52D-F8D8B116FCCA}">
      <dsp:nvSpPr>
        <dsp:cNvPr id="0" name=""/>
        <dsp:cNvSpPr/>
      </dsp:nvSpPr>
      <dsp:spPr>
        <a:xfrm>
          <a:off x="2250708"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42C57-5F9C-484C-BF25-4CF5EA8C853C}">
      <dsp:nvSpPr>
        <dsp:cNvPr id="0" name=""/>
        <dsp:cNvSpPr/>
      </dsp:nvSpPr>
      <dsp:spPr>
        <a:xfrm>
          <a:off x="2412325"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Informed </a:t>
          </a:r>
        </a:p>
        <a:p>
          <a:pPr marL="0" lvl="0" indent="0" algn="ctr" defTabSz="533400">
            <a:lnSpc>
              <a:spcPct val="100000"/>
            </a:lnSpc>
            <a:spcBef>
              <a:spcPct val="0"/>
            </a:spcBef>
            <a:spcAft>
              <a:spcPts val="0"/>
            </a:spcAft>
            <a:buNone/>
          </a:pPr>
          <a:r>
            <a:rPr lang="en-US" sz="1200" kern="1200" dirty="0"/>
            <a:t>consent </a:t>
          </a:r>
        </a:p>
      </dsp:txBody>
      <dsp:txXfrm>
        <a:off x="2435993" y="4065042"/>
        <a:ext cx="1245601" cy="7607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1795819" y="2025"/>
          <a:ext cx="1493687" cy="746843"/>
        </a:xfrm>
        <a:prstGeom prst="roundRect">
          <a:avLst>
            <a:gd name="adj" fmla="val 10000"/>
          </a:avLst>
        </a:prstGeom>
        <a:solidFill>
          <a:srgbClr val="DD01F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ill Sans MT" panose="020B0502020104020203" pitchFamily="34" charset="77"/>
              <a:cs typeface="Calibri Light" panose="020F0302020204030204" pitchFamily="34" charset="0"/>
            </a:rPr>
            <a:t>Community          &amp; Patient Engagement </a:t>
          </a:r>
        </a:p>
      </dsp:txBody>
      <dsp:txXfrm>
        <a:off x="1817693" y="23899"/>
        <a:ext cx="1449939" cy="703095"/>
      </dsp:txXfrm>
    </dsp:sp>
    <dsp:sp modelId="{D2803215-DA6D-4903-9BC5-801B6841193D}">
      <dsp:nvSpPr>
        <dsp:cNvPr id="0" name=""/>
        <dsp:cNvSpPr/>
      </dsp:nvSpPr>
      <dsp:spPr>
        <a:xfrm>
          <a:off x="1945188" y="748869"/>
          <a:ext cx="149368" cy="560132"/>
        </a:xfrm>
        <a:custGeom>
          <a:avLst/>
          <a:gdLst/>
          <a:ahLst/>
          <a:cxnLst/>
          <a:rect l="0" t="0" r="0" b="0"/>
          <a:pathLst>
            <a:path>
              <a:moveTo>
                <a:pt x="0" y="0"/>
              </a:moveTo>
              <a:lnTo>
                <a:pt x="0" y="560132"/>
              </a:lnTo>
              <a:lnTo>
                <a:pt x="149368" y="560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2094556" y="935579"/>
          <a:ext cx="1194949" cy="746843"/>
        </a:xfrm>
        <a:prstGeom prst="roundRect">
          <a:avLst>
            <a:gd name="adj" fmla="val 10000"/>
          </a:avLst>
        </a:prstGeom>
        <a:solidFill>
          <a:srgbClr val="DD01FE">
            <a:alpha val="15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Creation of relationships</a:t>
          </a:r>
        </a:p>
      </dsp:txBody>
      <dsp:txXfrm>
        <a:off x="2116430" y="957453"/>
        <a:ext cx="1151201" cy="703095"/>
      </dsp:txXfrm>
    </dsp:sp>
    <dsp:sp modelId="{C28B6C2B-1617-4486-ABA6-ED353DCFDC61}">
      <dsp:nvSpPr>
        <dsp:cNvPr id="0" name=""/>
        <dsp:cNvSpPr/>
      </dsp:nvSpPr>
      <dsp:spPr>
        <a:xfrm>
          <a:off x="1945188" y="748869"/>
          <a:ext cx="149368" cy="1493687"/>
        </a:xfrm>
        <a:custGeom>
          <a:avLst/>
          <a:gdLst/>
          <a:ahLst/>
          <a:cxnLst/>
          <a:rect l="0" t="0" r="0" b="0"/>
          <a:pathLst>
            <a:path>
              <a:moveTo>
                <a:pt x="0" y="0"/>
              </a:moveTo>
              <a:lnTo>
                <a:pt x="0" y="1493687"/>
              </a:lnTo>
              <a:lnTo>
                <a:pt x="149368" y="14936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2094556" y="1869134"/>
          <a:ext cx="1194949" cy="746843"/>
        </a:xfrm>
        <a:prstGeom prst="roundRect">
          <a:avLst>
            <a:gd name="adj" fmla="val 10000"/>
          </a:avLst>
        </a:prstGeom>
        <a:solidFill>
          <a:srgbClr val="DD01FE">
            <a:alpha val="16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Management of expectations</a:t>
          </a:r>
        </a:p>
      </dsp:txBody>
      <dsp:txXfrm>
        <a:off x="2116430" y="1891008"/>
        <a:ext cx="1151201" cy="703095"/>
      </dsp:txXfrm>
    </dsp:sp>
    <dsp:sp modelId="{CEBE1048-9858-43DE-B8DC-46D1C0B1DA4A}">
      <dsp:nvSpPr>
        <dsp:cNvPr id="0" name=""/>
        <dsp:cNvSpPr/>
      </dsp:nvSpPr>
      <dsp:spPr>
        <a:xfrm>
          <a:off x="1945188" y="748869"/>
          <a:ext cx="149368" cy="2427241"/>
        </a:xfrm>
        <a:custGeom>
          <a:avLst/>
          <a:gdLst/>
          <a:ahLst/>
          <a:cxnLst/>
          <a:rect l="0" t="0" r="0" b="0"/>
          <a:pathLst>
            <a:path>
              <a:moveTo>
                <a:pt x="0" y="0"/>
              </a:moveTo>
              <a:lnTo>
                <a:pt x="0" y="2427241"/>
              </a:lnTo>
              <a:lnTo>
                <a:pt x="149368" y="2427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2094556" y="2802688"/>
          <a:ext cx="1194949" cy="746843"/>
        </a:xfrm>
        <a:prstGeom prst="roundRect">
          <a:avLst>
            <a:gd name="adj" fmla="val 10000"/>
          </a:avLst>
        </a:prstGeom>
        <a:solidFill>
          <a:srgbClr val="DD01FE">
            <a:alpha val="14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Sharing of information</a:t>
          </a:r>
        </a:p>
      </dsp:txBody>
      <dsp:txXfrm>
        <a:off x="2116430" y="2824562"/>
        <a:ext cx="1151201" cy="703095"/>
      </dsp:txXfrm>
    </dsp:sp>
    <dsp:sp modelId="{8942EA01-5DF6-41E1-8900-37F462B268A7}">
      <dsp:nvSpPr>
        <dsp:cNvPr id="0" name=""/>
        <dsp:cNvSpPr/>
      </dsp:nvSpPr>
      <dsp:spPr>
        <a:xfrm>
          <a:off x="1945188" y="748869"/>
          <a:ext cx="149368" cy="3360796"/>
        </a:xfrm>
        <a:custGeom>
          <a:avLst/>
          <a:gdLst/>
          <a:ahLst/>
          <a:cxnLst/>
          <a:rect l="0" t="0" r="0" b="0"/>
          <a:pathLst>
            <a:path>
              <a:moveTo>
                <a:pt x="0" y="0"/>
              </a:moveTo>
              <a:lnTo>
                <a:pt x="0" y="3360796"/>
              </a:lnTo>
              <a:lnTo>
                <a:pt x="149368" y="33607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2094556" y="3736243"/>
          <a:ext cx="1194949" cy="746843"/>
        </a:xfrm>
        <a:prstGeom prst="roundRect">
          <a:avLst>
            <a:gd name="adj" fmla="val 10000"/>
          </a:avLst>
        </a:prstGeom>
        <a:solidFill>
          <a:srgbClr val="DD01FE">
            <a:alpha val="15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Meaningful dialogue</a:t>
          </a:r>
        </a:p>
      </dsp:txBody>
      <dsp:txXfrm>
        <a:off x="2116430" y="3758117"/>
        <a:ext cx="1151201" cy="703095"/>
      </dsp:txXfrm>
    </dsp:sp>
    <dsp:sp modelId="{244C70A3-1347-47F1-9B9B-CDFB09075E1B}">
      <dsp:nvSpPr>
        <dsp:cNvPr id="0" name=""/>
        <dsp:cNvSpPr/>
      </dsp:nvSpPr>
      <dsp:spPr>
        <a:xfrm>
          <a:off x="1945188" y="748869"/>
          <a:ext cx="149368" cy="4294350"/>
        </a:xfrm>
        <a:custGeom>
          <a:avLst/>
          <a:gdLst/>
          <a:ahLst/>
          <a:cxnLst/>
          <a:rect l="0" t="0" r="0" b="0"/>
          <a:pathLst>
            <a:path>
              <a:moveTo>
                <a:pt x="0" y="0"/>
              </a:moveTo>
              <a:lnTo>
                <a:pt x="0" y="4294350"/>
              </a:lnTo>
              <a:lnTo>
                <a:pt x="149368" y="4294350"/>
              </a:lnTo>
            </a:path>
          </a:pathLst>
        </a:custGeom>
        <a:noFill/>
        <a:ln w="12700" cap="flat" cmpd="sng" algn="ctr">
          <a:solidFill>
            <a:srgbClr val="DD01FE"/>
          </a:solidFill>
          <a:prstDash val="solid"/>
          <a:miter lim="800000"/>
        </a:ln>
        <a:effectLst/>
      </dsp:spPr>
      <dsp:style>
        <a:lnRef idx="2">
          <a:scrgbClr r="0" g="0" b="0"/>
        </a:lnRef>
        <a:fillRef idx="0">
          <a:scrgbClr r="0" g="0" b="0"/>
        </a:fillRef>
        <a:effectRef idx="0">
          <a:scrgbClr r="0" g="0" b="0"/>
        </a:effectRef>
        <a:fontRef idx="minor"/>
      </dsp:style>
    </dsp:sp>
    <dsp:sp modelId="{F043552A-976D-494A-B584-8BF95CE303A0}">
      <dsp:nvSpPr>
        <dsp:cNvPr id="0" name=""/>
        <dsp:cNvSpPr/>
      </dsp:nvSpPr>
      <dsp:spPr>
        <a:xfrm>
          <a:off x="2094556" y="4669797"/>
          <a:ext cx="1194949" cy="746843"/>
        </a:xfrm>
        <a:prstGeom prst="roundRect">
          <a:avLst>
            <a:gd name="adj" fmla="val 10000"/>
          </a:avLst>
        </a:prstGeom>
        <a:solidFill>
          <a:srgbClr val="DD01FE">
            <a:alpha val="14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rgbClr val="DD01FE"/>
              </a:solidFill>
              <a:latin typeface="Gill Sans MT" panose="020B0502020104020203" pitchFamily="34" charset="77"/>
              <a:cs typeface="Calibri Light" panose="020F0302020204030204" pitchFamily="34" charset="0"/>
            </a:rPr>
            <a:t>Mutual literacy and understanding</a:t>
          </a:r>
        </a:p>
      </dsp:txBody>
      <dsp:txXfrm>
        <a:off x="2116430" y="4691671"/>
        <a:ext cx="1151201" cy="703095"/>
      </dsp:txXfrm>
    </dsp:sp>
    <dsp:sp modelId="{4B7028FF-C822-4E78-86AE-F03780F81D0B}">
      <dsp:nvSpPr>
        <dsp:cNvPr id="0" name=""/>
        <dsp:cNvSpPr/>
      </dsp:nvSpPr>
      <dsp:spPr>
        <a:xfrm>
          <a:off x="3836509" y="14968"/>
          <a:ext cx="1493687" cy="746843"/>
        </a:xfrm>
        <a:prstGeom prst="roundRect">
          <a:avLst>
            <a:gd name="adj" fmla="val 10000"/>
          </a:avLst>
        </a:prstGeom>
        <a:solidFill>
          <a:srgbClr val="00D3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ill Sans MT" panose="020B0502020104020203" pitchFamily="34" charset="77"/>
              <a:cs typeface="Calibri Light" panose="020F0302020204030204" pitchFamily="34" charset="0"/>
            </a:rPr>
            <a:t>Community Advisory Boards</a:t>
          </a:r>
        </a:p>
      </dsp:txBody>
      <dsp:txXfrm>
        <a:off x="3858383" y="36842"/>
        <a:ext cx="1449939" cy="703095"/>
      </dsp:txXfrm>
    </dsp:sp>
    <dsp:sp modelId="{22B50F69-78BE-432E-9B58-79146FEBAFC9}">
      <dsp:nvSpPr>
        <dsp:cNvPr id="0" name=""/>
        <dsp:cNvSpPr/>
      </dsp:nvSpPr>
      <dsp:spPr>
        <a:xfrm>
          <a:off x="3915945" y="761811"/>
          <a:ext cx="91440" cy="547189"/>
        </a:xfrm>
        <a:custGeom>
          <a:avLst/>
          <a:gdLst/>
          <a:ahLst/>
          <a:cxnLst/>
          <a:rect l="0" t="0" r="0" b="0"/>
          <a:pathLst>
            <a:path>
              <a:moveTo>
                <a:pt x="69932" y="0"/>
              </a:moveTo>
              <a:lnTo>
                <a:pt x="45720" y="547189"/>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3961665" y="935579"/>
          <a:ext cx="1194949" cy="746843"/>
        </a:xfrm>
        <a:prstGeom prst="roundRect">
          <a:avLst>
            <a:gd name="adj" fmla="val 10000"/>
          </a:avLst>
        </a:prstGeom>
        <a:solidFill>
          <a:srgbClr val="00FFE6">
            <a:alpha val="15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D3BD"/>
              </a:solidFill>
              <a:latin typeface="Gill Sans MT" panose="020B0502020104020203" pitchFamily="34" charset="77"/>
              <a:cs typeface="Calibri Light" panose="020F0302020204030204" pitchFamily="34" charset="0"/>
            </a:rPr>
            <a:t>Input into research process</a:t>
          </a:r>
        </a:p>
      </dsp:txBody>
      <dsp:txXfrm>
        <a:off x="3983539" y="957453"/>
        <a:ext cx="1151201" cy="703095"/>
      </dsp:txXfrm>
    </dsp:sp>
    <dsp:sp modelId="{1904985E-2184-444C-84C0-A6593A4F66DE}">
      <dsp:nvSpPr>
        <dsp:cNvPr id="0" name=""/>
        <dsp:cNvSpPr/>
      </dsp:nvSpPr>
      <dsp:spPr>
        <a:xfrm>
          <a:off x="3915945" y="761811"/>
          <a:ext cx="91440" cy="1480744"/>
        </a:xfrm>
        <a:custGeom>
          <a:avLst/>
          <a:gdLst/>
          <a:ahLst/>
          <a:cxnLst/>
          <a:rect l="0" t="0" r="0" b="0"/>
          <a:pathLst>
            <a:path>
              <a:moveTo>
                <a:pt x="69932" y="0"/>
              </a:moveTo>
              <a:lnTo>
                <a:pt x="45720" y="1480744"/>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975373E9-5E97-4889-8393-98EE5271CF37}">
      <dsp:nvSpPr>
        <dsp:cNvPr id="0" name=""/>
        <dsp:cNvSpPr/>
      </dsp:nvSpPr>
      <dsp:spPr>
        <a:xfrm>
          <a:off x="3961665" y="1869134"/>
          <a:ext cx="1194949" cy="746843"/>
        </a:xfrm>
        <a:prstGeom prst="roundRect">
          <a:avLst>
            <a:gd name="adj" fmla="val 10000"/>
          </a:avLst>
        </a:prstGeom>
        <a:solidFill>
          <a:srgbClr val="00FFE6">
            <a:alpha val="15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D3BD"/>
              </a:solidFill>
              <a:latin typeface="Gill Sans MT" panose="020B0502020104020203" pitchFamily="34" charset="77"/>
              <a:cs typeface="Calibri Light" panose="020F0302020204030204" pitchFamily="34" charset="0"/>
            </a:rPr>
            <a:t>Sounding board</a:t>
          </a:r>
        </a:p>
      </dsp:txBody>
      <dsp:txXfrm>
        <a:off x="3983539" y="1891008"/>
        <a:ext cx="1151201" cy="703095"/>
      </dsp:txXfrm>
    </dsp:sp>
    <dsp:sp modelId="{9023E660-6063-421A-A5DA-C1307C18303F}">
      <dsp:nvSpPr>
        <dsp:cNvPr id="0" name=""/>
        <dsp:cNvSpPr/>
      </dsp:nvSpPr>
      <dsp:spPr>
        <a:xfrm>
          <a:off x="3915945" y="761811"/>
          <a:ext cx="91440" cy="2414298"/>
        </a:xfrm>
        <a:custGeom>
          <a:avLst/>
          <a:gdLst/>
          <a:ahLst/>
          <a:cxnLst/>
          <a:rect l="0" t="0" r="0" b="0"/>
          <a:pathLst>
            <a:path>
              <a:moveTo>
                <a:pt x="69932" y="0"/>
              </a:moveTo>
              <a:lnTo>
                <a:pt x="45720" y="2414298"/>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6028DEE4-2C6E-4990-B93C-E81E817C9730}">
      <dsp:nvSpPr>
        <dsp:cNvPr id="0" name=""/>
        <dsp:cNvSpPr/>
      </dsp:nvSpPr>
      <dsp:spPr>
        <a:xfrm>
          <a:off x="3961665" y="2802688"/>
          <a:ext cx="1194949" cy="746843"/>
        </a:xfrm>
        <a:prstGeom prst="roundRect">
          <a:avLst>
            <a:gd name="adj" fmla="val 10000"/>
          </a:avLst>
        </a:prstGeom>
        <a:solidFill>
          <a:srgbClr val="00FFE6">
            <a:alpha val="15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D3BD"/>
              </a:solidFill>
              <a:latin typeface="Gill Sans MT" panose="020B0502020104020203" pitchFamily="34" charset="77"/>
              <a:cs typeface="Calibri Light" panose="020F0302020204030204" pitchFamily="34" charset="0"/>
            </a:rPr>
            <a:t>Protocol or research review</a:t>
          </a:r>
        </a:p>
      </dsp:txBody>
      <dsp:txXfrm>
        <a:off x="3983539" y="2824562"/>
        <a:ext cx="1151201" cy="703095"/>
      </dsp:txXfrm>
    </dsp:sp>
    <dsp:sp modelId="{72206DFF-F72E-447E-9877-0CCA3EF0605C}">
      <dsp:nvSpPr>
        <dsp:cNvPr id="0" name=""/>
        <dsp:cNvSpPr/>
      </dsp:nvSpPr>
      <dsp:spPr>
        <a:xfrm>
          <a:off x="3915945" y="761811"/>
          <a:ext cx="91440" cy="3347853"/>
        </a:xfrm>
        <a:custGeom>
          <a:avLst/>
          <a:gdLst/>
          <a:ahLst/>
          <a:cxnLst/>
          <a:rect l="0" t="0" r="0" b="0"/>
          <a:pathLst>
            <a:path>
              <a:moveTo>
                <a:pt x="69932" y="0"/>
              </a:moveTo>
              <a:lnTo>
                <a:pt x="45720" y="3347853"/>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36675B7A-4894-4CD7-8B47-D80BD15C49C5}">
      <dsp:nvSpPr>
        <dsp:cNvPr id="0" name=""/>
        <dsp:cNvSpPr/>
      </dsp:nvSpPr>
      <dsp:spPr>
        <a:xfrm>
          <a:off x="3961665" y="3736243"/>
          <a:ext cx="1194949" cy="746843"/>
        </a:xfrm>
        <a:prstGeom prst="roundRect">
          <a:avLst>
            <a:gd name="adj" fmla="val 10000"/>
          </a:avLst>
        </a:prstGeom>
        <a:solidFill>
          <a:srgbClr val="00FFE6">
            <a:alpha val="14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D3BD"/>
              </a:solidFill>
              <a:latin typeface="Gill Sans MT" panose="020B0502020104020203" pitchFamily="34" charset="77"/>
              <a:cs typeface="Calibri Light" panose="020F0302020204030204" pitchFamily="34" charset="0"/>
            </a:rPr>
            <a:t>Critical safeguard in research process </a:t>
          </a:r>
        </a:p>
      </dsp:txBody>
      <dsp:txXfrm>
        <a:off x="3983539" y="3758117"/>
        <a:ext cx="1151201" cy="7030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500192" y="1763"/>
          <a:ext cx="2034821" cy="1017410"/>
        </a:xfrm>
        <a:prstGeom prst="roundRect">
          <a:avLst>
            <a:gd name="adj" fmla="val 10000"/>
          </a:avLst>
        </a:prstGeom>
        <a:solidFill>
          <a:srgbClr val="DD01F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Gill Sans MT" panose="020B0502020104020203" pitchFamily="34" charset="77"/>
              <a:cs typeface="Calibri Light" panose="020F0302020204030204" pitchFamily="34" charset="0"/>
            </a:rPr>
            <a:t>Recruitment for Clinical Research</a:t>
          </a:r>
        </a:p>
      </dsp:txBody>
      <dsp:txXfrm>
        <a:off x="529991" y="31562"/>
        <a:ext cx="1975223" cy="957812"/>
      </dsp:txXfrm>
    </dsp:sp>
    <dsp:sp modelId="{D2803215-DA6D-4903-9BC5-801B6841193D}">
      <dsp:nvSpPr>
        <dsp:cNvPr id="0" name=""/>
        <dsp:cNvSpPr/>
      </dsp:nvSpPr>
      <dsp:spPr>
        <a:xfrm>
          <a:off x="703674" y="1019174"/>
          <a:ext cx="203482" cy="763057"/>
        </a:xfrm>
        <a:custGeom>
          <a:avLst/>
          <a:gdLst/>
          <a:ahLst/>
          <a:cxnLst/>
          <a:rect l="0" t="0" r="0" b="0"/>
          <a:pathLst>
            <a:path>
              <a:moveTo>
                <a:pt x="0" y="0"/>
              </a:moveTo>
              <a:lnTo>
                <a:pt x="0" y="763057"/>
              </a:lnTo>
              <a:lnTo>
                <a:pt x="203482" y="763057"/>
              </a:lnTo>
            </a:path>
          </a:pathLst>
        </a:custGeom>
        <a:noFill/>
        <a:ln w="12700" cap="flat" cmpd="sng" algn="ctr">
          <a:solidFill>
            <a:srgbClr val="DD01FE"/>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907157" y="1273527"/>
          <a:ext cx="1627856" cy="1017410"/>
        </a:xfrm>
        <a:prstGeom prst="roundRect">
          <a:avLst>
            <a:gd name="adj" fmla="val 10000"/>
          </a:avLst>
        </a:prstGeom>
        <a:solidFill>
          <a:srgbClr val="DD01FE">
            <a:alpha val="14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Populations of interest</a:t>
          </a:r>
        </a:p>
      </dsp:txBody>
      <dsp:txXfrm>
        <a:off x="936956" y="1303326"/>
        <a:ext cx="1568258" cy="957812"/>
      </dsp:txXfrm>
    </dsp:sp>
    <dsp:sp modelId="{C28B6C2B-1617-4486-ABA6-ED353DCFDC61}">
      <dsp:nvSpPr>
        <dsp:cNvPr id="0" name=""/>
        <dsp:cNvSpPr/>
      </dsp:nvSpPr>
      <dsp:spPr>
        <a:xfrm>
          <a:off x="703674" y="1019174"/>
          <a:ext cx="203482" cy="2034821"/>
        </a:xfrm>
        <a:custGeom>
          <a:avLst/>
          <a:gdLst/>
          <a:ahLst/>
          <a:cxnLst/>
          <a:rect l="0" t="0" r="0" b="0"/>
          <a:pathLst>
            <a:path>
              <a:moveTo>
                <a:pt x="0" y="0"/>
              </a:moveTo>
              <a:lnTo>
                <a:pt x="0" y="2034821"/>
              </a:lnTo>
              <a:lnTo>
                <a:pt x="203482" y="2034821"/>
              </a:lnTo>
            </a:path>
          </a:pathLst>
        </a:custGeom>
        <a:noFill/>
        <a:ln w="12700" cap="flat" cmpd="sng" algn="ctr">
          <a:solidFill>
            <a:srgbClr val="DD01FE"/>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907157" y="2545290"/>
          <a:ext cx="1627856" cy="1017410"/>
        </a:xfrm>
        <a:prstGeom prst="roundRect">
          <a:avLst>
            <a:gd name="adj" fmla="val 10000"/>
          </a:avLst>
        </a:prstGeom>
        <a:solidFill>
          <a:srgbClr val="DD01FE">
            <a:alpha val="15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Eligibility screening</a:t>
          </a:r>
        </a:p>
      </dsp:txBody>
      <dsp:txXfrm>
        <a:off x="936956" y="2575089"/>
        <a:ext cx="1568258" cy="957812"/>
      </dsp:txXfrm>
    </dsp:sp>
    <dsp:sp modelId="{CEBE1048-9858-43DE-B8DC-46D1C0B1DA4A}">
      <dsp:nvSpPr>
        <dsp:cNvPr id="0" name=""/>
        <dsp:cNvSpPr/>
      </dsp:nvSpPr>
      <dsp:spPr>
        <a:xfrm>
          <a:off x="703674" y="1019174"/>
          <a:ext cx="203482" cy="3306584"/>
        </a:xfrm>
        <a:custGeom>
          <a:avLst/>
          <a:gdLst/>
          <a:ahLst/>
          <a:cxnLst/>
          <a:rect l="0" t="0" r="0" b="0"/>
          <a:pathLst>
            <a:path>
              <a:moveTo>
                <a:pt x="0" y="0"/>
              </a:moveTo>
              <a:lnTo>
                <a:pt x="0" y="3306584"/>
              </a:lnTo>
              <a:lnTo>
                <a:pt x="203482" y="3306584"/>
              </a:lnTo>
            </a:path>
          </a:pathLst>
        </a:custGeom>
        <a:noFill/>
        <a:ln w="12700" cap="flat" cmpd="sng" algn="ctr">
          <a:solidFill>
            <a:srgbClr val="DD01FE"/>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907157" y="3817053"/>
          <a:ext cx="1627856" cy="1017410"/>
        </a:xfrm>
        <a:prstGeom prst="roundRect">
          <a:avLst>
            <a:gd name="adj" fmla="val 10000"/>
          </a:avLst>
        </a:prstGeom>
        <a:solidFill>
          <a:srgbClr val="DD01FE">
            <a:alpha val="14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Enrollment in clinical research</a:t>
          </a:r>
        </a:p>
      </dsp:txBody>
      <dsp:txXfrm>
        <a:off x="936956" y="3846852"/>
        <a:ext cx="1568258" cy="957812"/>
      </dsp:txXfrm>
    </dsp:sp>
    <dsp:sp modelId="{8942EA01-5DF6-41E1-8900-37F462B268A7}">
      <dsp:nvSpPr>
        <dsp:cNvPr id="0" name=""/>
        <dsp:cNvSpPr/>
      </dsp:nvSpPr>
      <dsp:spPr>
        <a:xfrm>
          <a:off x="703674" y="1019174"/>
          <a:ext cx="203482" cy="4578347"/>
        </a:xfrm>
        <a:custGeom>
          <a:avLst/>
          <a:gdLst/>
          <a:ahLst/>
          <a:cxnLst/>
          <a:rect l="0" t="0" r="0" b="0"/>
          <a:pathLst>
            <a:path>
              <a:moveTo>
                <a:pt x="0" y="0"/>
              </a:moveTo>
              <a:lnTo>
                <a:pt x="0" y="4578347"/>
              </a:lnTo>
              <a:lnTo>
                <a:pt x="203482" y="4578347"/>
              </a:lnTo>
            </a:path>
          </a:pathLst>
        </a:custGeom>
        <a:noFill/>
        <a:ln w="12700" cap="flat" cmpd="sng" algn="ctr">
          <a:solidFill>
            <a:srgbClr val="DD01FE"/>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907157" y="5088816"/>
          <a:ext cx="1627856" cy="1017410"/>
        </a:xfrm>
        <a:prstGeom prst="roundRect">
          <a:avLst>
            <a:gd name="adj" fmla="val 10000"/>
          </a:avLst>
        </a:prstGeom>
        <a:solidFill>
          <a:srgbClr val="DD01FE">
            <a:alpha val="14000"/>
          </a:srgbClr>
        </a:solidFill>
        <a:ln w="12700" cap="flat" cmpd="sng" algn="ctr">
          <a:solidFill>
            <a:srgbClr val="DD01F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DD01FE"/>
              </a:solidFill>
              <a:latin typeface="Gill Sans MT" panose="020B0502020104020203" pitchFamily="34" charset="77"/>
              <a:cs typeface="Calibri Light" panose="020F0302020204030204" pitchFamily="34" charset="0"/>
            </a:rPr>
            <a:t>Meaningful dialogue</a:t>
          </a:r>
        </a:p>
      </dsp:txBody>
      <dsp:txXfrm>
        <a:off x="936956" y="5118615"/>
        <a:ext cx="1568258" cy="957812"/>
      </dsp:txXfrm>
    </dsp:sp>
    <dsp:sp modelId="{4B7028FF-C822-4E78-86AE-F03780F81D0B}">
      <dsp:nvSpPr>
        <dsp:cNvPr id="0" name=""/>
        <dsp:cNvSpPr/>
      </dsp:nvSpPr>
      <dsp:spPr>
        <a:xfrm>
          <a:off x="3111722" y="0"/>
          <a:ext cx="2034821" cy="1017410"/>
        </a:xfrm>
        <a:prstGeom prst="roundRect">
          <a:avLst>
            <a:gd name="adj" fmla="val 10000"/>
          </a:avLst>
        </a:prstGeom>
        <a:solidFill>
          <a:srgbClr val="00D3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ill Sans MT" panose="020B0502020104020203" pitchFamily="34" charset="77"/>
              <a:cs typeface="Calibri Light" panose="020F0302020204030204" pitchFamily="34" charset="0"/>
            </a:rPr>
            <a:t>Research</a:t>
          </a:r>
        </a:p>
      </dsp:txBody>
      <dsp:txXfrm>
        <a:off x="3141521" y="29799"/>
        <a:ext cx="1975223" cy="957812"/>
      </dsp:txXfrm>
    </dsp:sp>
    <dsp:sp modelId="{22B50F69-78BE-432E-9B58-79146FEBAFC9}">
      <dsp:nvSpPr>
        <dsp:cNvPr id="0" name=""/>
        <dsp:cNvSpPr/>
      </dsp:nvSpPr>
      <dsp:spPr>
        <a:xfrm>
          <a:off x="3315204" y="1017410"/>
          <a:ext cx="135478" cy="764821"/>
        </a:xfrm>
        <a:custGeom>
          <a:avLst/>
          <a:gdLst/>
          <a:ahLst/>
          <a:cxnLst/>
          <a:rect l="0" t="0" r="0" b="0"/>
          <a:pathLst>
            <a:path>
              <a:moveTo>
                <a:pt x="0" y="0"/>
              </a:moveTo>
              <a:lnTo>
                <a:pt x="0" y="764821"/>
              </a:lnTo>
              <a:lnTo>
                <a:pt x="135478" y="764821"/>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3450683" y="1273527"/>
          <a:ext cx="1627856" cy="1017410"/>
        </a:xfrm>
        <a:prstGeom prst="roundRect">
          <a:avLst>
            <a:gd name="adj" fmla="val 10000"/>
          </a:avLst>
        </a:prstGeom>
        <a:solidFill>
          <a:srgbClr val="00FFE6">
            <a:alpha val="15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D3BD"/>
              </a:solidFill>
              <a:latin typeface="Gill Sans MT" panose="020B0502020104020203" pitchFamily="34" charset="77"/>
              <a:cs typeface="Calibri Light" panose="020F0302020204030204" pitchFamily="34" charset="0"/>
            </a:rPr>
            <a:t>Systematic work</a:t>
          </a:r>
        </a:p>
      </dsp:txBody>
      <dsp:txXfrm>
        <a:off x="3480482" y="1303326"/>
        <a:ext cx="1568258" cy="957812"/>
      </dsp:txXfrm>
    </dsp:sp>
    <dsp:sp modelId="{76E4697F-0C93-4DDD-ABA9-03DF80B7396B}">
      <dsp:nvSpPr>
        <dsp:cNvPr id="0" name=""/>
        <dsp:cNvSpPr/>
      </dsp:nvSpPr>
      <dsp:spPr>
        <a:xfrm>
          <a:off x="3315204" y="1017410"/>
          <a:ext cx="135478" cy="2036584"/>
        </a:xfrm>
        <a:custGeom>
          <a:avLst/>
          <a:gdLst/>
          <a:ahLst/>
          <a:cxnLst/>
          <a:rect l="0" t="0" r="0" b="0"/>
          <a:pathLst>
            <a:path>
              <a:moveTo>
                <a:pt x="0" y="0"/>
              </a:moveTo>
              <a:lnTo>
                <a:pt x="0" y="2036584"/>
              </a:lnTo>
              <a:lnTo>
                <a:pt x="135478" y="2036584"/>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B48D4080-F743-4338-B9AD-9362AABC0893}">
      <dsp:nvSpPr>
        <dsp:cNvPr id="0" name=""/>
        <dsp:cNvSpPr/>
      </dsp:nvSpPr>
      <dsp:spPr>
        <a:xfrm>
          <a:off x="3450683" y="2545290"/>
          <a:ext cx="1627856" cy="1017410"/>
        </a:xfrm>
        <a:prstGeom prst="roundRect">
          <a:avLst>
            <a:gd name="adj" fmla="val 10000"/>
          </a:avLst>
        </a:prstGeom>
        <a:solidFill>
          <a:srgbClr val="00FFE6">
            <a:alpha val="16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D3BD"/>
              </a:solidFill>
              <a:latin typeface="Gill Sans MT" panose="020B0502020104020203" pitchFamily="34" charset="77"/>
              <a:cs typeface="Calibri Light" panose="020F0302020204030204" pitchFamily="34" charset="0"/>
            </a:rPr>
            <a:t>Generalizable knowledge</a:t>
          </a:r>
        </a:p>
      </dsp:txBody>
      <dsp:txXfrm>
        <a:off x="3480482" y="2575089"/>
        <a:ext cx="1568258" cy="957812"/>
      </dsp:txXfrm>
    </dsp:sp>
    <dsp:sp modelId="{5402B038-5FD5-4E47-B3CF-E74B261BD721}">
      <dsp:nvSpPr>
        <dsp:cNvPr id="0" name=""/>
        <dsp:cNvSpPr/>
      </dsp:nvSpPr>
      <dsp:spPr>
        <a:xfrm>
          <a:off x="3315204" y="1017410"/>
          <a:ext cx="135478" cy="3308348"/>
        </a:xfrm>
        <a:custGeom>
          <a:avLst/>
          <a:gdLst/>
          <a:ahLst/>
          <a:cxnLst/>
          <a:rect l="0" t="0" r="0" b="0"/>
          <a:pathLst>
            <a:path>
              <a:moveTo>
                <a:pt x="0" y="0"/>
              </a:moveTo>
              <a:lnTo>
                <a:pt x="0" y="3308348"/>
              </a:lnTo>
              <a:lnTo>
                <a:pt x="135478" y="3308348"/>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6C4F5912-B781-4E0D-89C5-A6073ACDB382}">
      <dsp:nvSpPr>
        <dsp:cNvPr id="0" name=""/>
        <dsp:cNvSpPr/>
      </dsp:nvSpPr>
      <dsp:spPr>
        <a:xfrm>
          <a:off x="3450683" y="3817053"/>
          <a:ext cx="1627856" cy="1017410"/>
        </a:xfrm>
        <a:prstGeom prst="roundRect">
          <a:avLst>
            <a:gd name="adj" fmla="val 10000"/>
          </a:avLst>
        </a:prstGeom>
        <a:solidFill>
          <a:srgbClr val="00FFE6">
            <a:alpha val="15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00D3BD"/>
              </a:solidFill>
              <a:latin typeface="Gill Sans MT" panose="020B0502020104020203" pitchFamily="34" charset="77"/>
              <a:cs typeface="Calibri Light" panose="020F0302020204030204" pitchFamily="34" charset="0"/>
            </a:rPr>
            <a:t>Research </a:t>
          </a:r>
        </a:p>
        <a:p>
          <a:pPr marL="0" lvl="0" indent="0" algn="ctr" defTabSz="533400">
            <a:lnSpc>
              <a:spcPct val="100000"/>
            </a:lnSpc>
            <a:spcBef>
              <a:spcPct val="0"/>
            </a:spcBef>
            <a:spcAft>
              <a:spcPts val="0"/>
            </a:spcAft>
            <a:buNone/>
          </a:pPr>
          <a:r>
            <a:rPr lang="en-US" sz="1200" b="1" kern="1200" dirty="0">
              <a:solidFill>
                <a:srgbClr val="00D3BD"/>
              </a:solidFill>
              <a:latin typeface="Gill Sans MT" panose="020B0502020104020203" pitchFamily="34" charset="77"/>
              <a:cs typeface="Calibri Light" panose="020F0302020204030204" pitchFamily="34" charset="0"/>
            </a:rPr>
            <a:t>methods</a:t>
          </a:r>
        </a:p>
      </dsp:txBody>
      <dsp:txXfrm>
        <a:off x="3480482" y="3846852"/>
        <a:ext cx="1568258" cy="957812"/>
      </dsp:txXfrm>
    </dsp:sp>
    <dsp:sp modelId="{E2B95BD0-A8AF-4D46-B52D-F8D8B116FCCA}">
      <dsp:nvSpPr>
        <dsp:cNvPr id="0" name=""/>
        <dsp:cNvSpPr/>
      </dsp:nvSpPr>
      <dsp:spPr>
        <a:xfrm>
          <a:off x="3315204" y="1017410"/>
          <a:ext cx="135478" cy="4580111"/>
        </a:xfrm>
        <a:custGeom>
          <a:avLst/>
          <a:gdLst/>
          <a:ahLst/>
          <a:cxnLst/>
          <a:rect l="0" t="0" r="0" b="0"/>
          <a:pathLst>
            <a:path>
              <a:moveTo>
                <a:pt x="0" y="0"/>
              </a:moveTo>
              <a:lnTo>
                <a:pt x="0" y="4580111"/>
              </a:lnTo>
              <a:lnTo>
                <a:pt x="135478" y="4580111"/>
              </a:lnTo>
            </a:path>
          </a:pathLst>
        </a:custGeom>
        <a:noFill/>
        <a:ln w="12700" cap="flat" cmpd="sng" algn="ctr">
          <a:solidFill>
            <a:srgbClr val="00D3BD"/>
          </a:solidFill>
          <a:prstDash val="solid"/>
          <a:miter lim="800000"/>
        </a:ln>
        <a:effectLst/>
      </dsp:spPr>
      <dsp:style>
        <a:lnRef idx="2">
          <a:scrgbClr r="0" g="0" b="0"/>
        </a:lnRef>
        <a:fillRef idx="0">
          <a:scrgbClr r="0" g="0" b="0"/>
        </a:fillRef>
        <a:effectRef idx="0">
          <a:scrgbClr r="0" g="0" b="0"/>
        </a:effectRef>
        <a:fontRef idx="minor"/>
      </dsp:style>
    </dsp:sp>
    <dsp:sp modelId="{F6C42C57-5F9C-484C-BF25-4CF5EA8C853C}">
      <dsp:nvSpPr>
        <dsp:cNvPr id="0" name=""/>
        <dsp:cNvSpPr/>
      </dsp:nvSpPr>
      <dsp:spPr>
        <a:xfrm>
          <a:off x="3450683" y="5088816"/>
          <a:ext cx="1627856" cy="1017410"/>
        </a:xfrm>
        <a:prstGeom prst="roundRect">
          <a:avLst>
            <a:gd name="adj" fmla="val 10000"/>
          </a:avLst>
        </a:prstGeom>
        <a:solidFill>
          <a:srgbClr val="00FFE6">
            <a:alpha val="15000"/>
          </a:srgbClr>
        </a:solidFill>
        <a:ln w="12700" cap="flat" cmpd="sng" algn="ctr">
          <a:solidFill>
            <a:srgbClr val="00D3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00D3BD"/>
              </a:solidFill>
              <a:latin typeface="Gill Sans MT" panose="020B0502020104020203" pitchFamily="34" charset="77"/>
              <a:cs typeface="Calibri Light" panose="020F0302020204030204" pitchFamily="34" charset="0"/>
            </a:rPr>
            <a:t>Informed </a:t>
          </a:r>
        </a:p>
        <a:p>
          <a:pPr marL="0" lvl="0" indent="0" algn="ctr" defTabSz="533400">
            <a:lnSpc>
              <a:spcPct val="100000"/>
            </a:lnSpc>
            <a:spcBef>
              <a:spcPct val="0"/>
            </a:spcBef>
            <a:spcAft>
              <a:spcPts val="0"/>
            </a:spcAft>
            <a:buNone/>
          </a:pPr>
          <a:r>
            <a:rPr lang="en-US" sz="1200" b="1" kern="1200" dirty="0">
              <a:solidFill>
                <a:srgbClr val="00D3BD"/>
              </a:solidFill>
              <a:latin typeface="Gill Sans MT" panose="020B0502020104020203" pitchFamily="34" charset="77"/>
              <a:cs typeface="Calibri Light" panose="020F0302020204030204" pitchFamily="34" charset="0"/>
            </a:rPr>
            <a:t>consent </a:t>
          </a:r>
        </a:p>
      </dsp:txBody>
      <dsp:txXfrm>
        <a:off x="3480482" y="5118615"/>
        <a:ext cx="1568258" cy="957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2382986"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and Patient Engagement </a:t>
          </a:r>
        </a:p>
      </dsp:txBody>
      <dsp:txXfrm>
        <a:off x="2404868" y="22915"/>
        <a:ext cx="1450470" cy="703353"/>
      </dsp:txXfrm>
    </dsp:sp>
    <dsp:sp modelId="{D2803215-DA6D-4903-9BC5-801B6841193D}">
      <dsp:nvSpPr>
        <dsp:cNvPr id="0" name=""/>
        <dsp:cNvSpPr/>
      </dsp:nvSpPr>
      <dsp:spPr>
        <a:xfrm>
          <a:off x="2532409"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2681833"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Creation of relationships</a:t>
          </a:r>
        </a:p>
      </dsp:txBody>
      <dsp:txXfrm>
        <a:off x="2703715" y="956812"/>
        <a:ext cx="1151623" cy="703353"/>
      </dsp:txXfrm>
    </dsp:sp>
    <dsp:sp modelId="{C28B6C2B-1617-4486-ABA6-ED353DCFDC61}">
      <dsp:nvSpPr>
        <dsp:cNvPr id="0" name=""/>
        <dsp:cNvSpPr/>
      </dsp:nvSpPr>
      <dsp:spPr>
        <a:xfrm>
          <a:off x="2532409"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2681833"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Management of expectations</a:t>
          </a:r>
        </a:p>
      </dsp:txBody>
      <dsp:txXfrm>
        <a:off x="2703715" y="1890708"/>
        <a:ext cx="1151623" cy="703353"/>
      </dsp:txXfrm>
    </dsp:sp>
    <dsp:sp modelId="{CEBE1048-9858-43DE-B8DC-46D1C0B1DA4A}">
      <dsp:nvSpPr>
        <dsp:cNvPr id="0" name=""/>
        <dsp:cNvSpPr/>
      </dsp:nvSpPr>
      <dsp:spPr>
        <a:xfrm>
          <a:off x="2532409"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2681833"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Sharing of information</a:t>
          </a:r>
        </a:p>
      </dsp:txBody>
      <dsp:txXfrm>
        <a:off x="2703715" y="2824605"/>
        <a:ext cx="1151623" cy="703353"/>
      </dsp:txXfrm>
    </dsp:sp>
    <dsp:sp modelId="{8942EA01-5DF6-41E1-8900-37F462B268A7}">
      <dsp:nvSpPr>
        <dsp:cNvPr id="0" name=""/>
        <dsp:cNvSpPr/>
      </dsp:nvSpPr>
      <dsp:spPr>
        <a:xfrm>
          <a:off x="2532409"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2681833"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2703715" y="3758501"/>
        <a:ext cx="1151623" cy="703353"/>
      </dsp:txXfrm>
    </dsp:sp>
    <dsp:sp modelId="{244C70A3-1347-47F1-9B9B-CDFB09075E1B}">
      <dsp:nvSpPr>
        <dsp:cNvPr id="0" name=""/>
        <dsp:cNvSpPr/>
      </dsp:nvSpPr>
      <dsp:spPr>
        <a:xfrm>
          <a:off x="2532409" y="748150"/>
          <a:ext cx="149423" cy="4295923"/>
        </a:xfrm>
        <a:custGeom>
          <a:avLst/>
          <a:gdLst/>
          <a:ahLst/>
          <a:cxnLst/>
          <a:rect l="0" t="0" r="0" b="0"/>
          <a:pathLst>
            <a:path>
              <a:moveTo>
                <a:pt x="0" y="0"/>
              </a:moveTo>
              <a:lnTo>
                <a:pt x="0" y="4295923"/>
              </a:lnTo>
              <a:lnTo>
                <a:pt x="149423" y="4295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43552A-976D-494A-B584-8BF95CE303A0}">
      <dsp:nvSpPr>
        <dsp:cNvPr id="0" name=""/>
        <dsp:cNvSpPr/>
      </dsp:nvSpPr>
      <dsp:spPr>
        <a:xfrm>
          <a:off x="2681833" y="467051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Mutual literacy and understanding</a:t>
          </a:r>
        </a:p>
      </dsp:txBody>
      <dsp:txXfrm>
        <a:off x="2703715" y="4692398"/>
        <a:ext cx="1151623" cy="703353"/>
      </dsp:txXfrm>
    </dsp:sp>
    <dsp:sp modelId="{4B7028FF-C822-4E78-86AE-F03780F81D0B}">
      <dsp:nvSpPr>
        <dsp:cNvPr id="0" name=""/>
        <dsp:cNvSpPr/>
      </dsp:nvSpPr>
      <dsp:spPr>
        <a:xfrm>
          <a:off x="4250779"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Advisory Boards</a:t>
          </a:r>
        </a:p>
      </dsp:txBody>
      <dsp:txXfrm>
        <a:off x="4272661" y="22915"/>
        <a:ext cx="1450470" cy="703353"/>
      </dsp:txXfrm>
    </dsp:sp>
    <dsp:sp modelId="{22B50F69-78BE-432E-9B58-79146FEBAFC9}">
      <dsp:nvSpPr>
        <dsp:cNvPr id="0" name=""/>
        <dsp:cNvSpPr/>
      </dsp:nvSpPr>
      <dsp:spPr>
        <a:xfrm>
          <a:off x="4400202"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4549626"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Input into research process</a:t>
          </a:r>
        </a:p>
      </dsp:txBody>
      <dsp:txXfrm>
        <a:off x="4571508" y="956812"/>
        <a:ext cx="1151623" cy="703353"/>
      </dsp:txXfrm>
    </dsp:sp>
    <dsp:sp modelId="{1904985E-2184-444C-84C0-A6593A4F66DE}">
      <dsp:nvSpPr>
        <dsp:cNvPr id="0" name=""/>
        <dsp:cNvSpPr/>
      </dsp:nvSpPr>
      <dsp:spPr>
        <a:xfrm>
          <a:off x="4400202"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373E9-5E97-4889-8393-98EE5271CF37}">
      <dsp:nvSpPr>
        <dsp:cNvPr id="0" name=""/>
        <dsp:cNvSpPr/>
      </dsp:nvSpPr>
      <dsp:spPr>
        <a:xfrm>
          <a:off x="4549626"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Sounding board</a:t>
          </a:r>
        </a:p>
      </dsp:txBody>
      <dsp:txXfrm>
        <a:off x="4571508" y="1890708"/>
        <a:ext cx="1151623" cy="703353"/>
      </dsp:txXfrm>
    </dsp:sp>
    <dsp:sp modelId="{9023E660-6063-421A-A5DA-C1307C18303F}">
      <dsp:nvSpPr>
        <dsp:cNvPr id="0" name=""/>
        <dsp:cNvSpPr/>
      </dsp:nvSpPr>
      <dsp:spPr>
        <a:xfrm>
          <a:off x="4400202"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8DEE4-2C6E-4990-B93C-E81E817C9730}">
      <dsp:nvSpPr>
        <dsp:cNvPr id="0" name=""/>
        <dsp:cNvSpPr/>
      </dsp:nvSpPr>
      <dsp:spPr>
        <a:xfrm>
          <a:off x="4549626"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Protocol or research review</a:t>
          </a:r>
        </a:p>
      </dsp:txBody>
      <dsp:txXfrm>
        <a:off x="4571508" y="2824605"/>
        <a:ext cx="1151623" cy="703353"/>
      </dsp:txXfrm>
    </dsp:sp>
    <dsp:sp modelId="{72206DFF-F72E-447E-9877-0CCA3EF0605C}">
      <dsp:nvSpPr>
        <dsp:cNvPr id="0" name=""/>
        <dsp:cNvSpPr/>
      </dsp:nvSpPr>
      <dsp:spPr>
        <a:xfrm>
          <a:off x="4400202"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675B7A-4894-4CD7-8B47-D80BD15C49C5}">
      <dsp:nvSpPr>
        <dsp:cNvPr id="0" name=""/>
        <dsp:cNvSpPr/>
      </dsp:nvSpPr>
      <dsp:spPr>
        <a:xfrm>
          <a:off x="4549626"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Critical safeguard in research process </a:t>
          </a:r>
        </a:p>
      </dsp:txBody>
      <dsp:txXfrm>
        <a:off x="4571508" y="3758501"/>
        <a:ext cx="1151623" cy="703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68876"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Recruitment for Clinical Research</a:t>
          </a:r>
        </a:p>
      </dsp:txBody>
      <dsp:txXfrm>
        <a:off x="92544" y="24612"/>
        <a:ext cx="1568836" cy="760750"/>
      </dsp:txXfrm>
    </dsp:sp>
    <dsp:sp modelId="{D2803215-DA6D-4903-9BC5-801B6841193D}">
      <dsp:nvSpPr>
        <dsp:cNvPr id="0" name=""/>
        <dsp:cNvSpPr/>
      </dsp:nvSpPr>
      <dsp:spPr>
        <a:xfrm>
          <a:off x="230493"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392110"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Populations of interest</a:t>
          </a:r>
        </a:p>
      </dsp:txBody>
      <dsp:txXfrm>
        <a:off x="415778" y="1034719"/>
        <a:ext cx="1245601" cy="760750"/>
      </dsp:txXfrm>
    </dsp:sp>
    <dsp:sp modelId="{C28B6C2B-1617-4486-ABA6-ED353DCFDC61}">
      <dsp:nvSpPr>
        <dsp:cNvPr id="0" name=""/>
        <dsp:cNvSpPr/>
      </dsp:nvSpPr>
      <dsp:spPr>
        <a:xfrm>
          <a:off x="230493"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392110"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Eligibility screening</a:t>
          </a:r>
        </a:p>
      </dsp:txBody>
      <dsp:txXfrm>
        <a:off x="415778" y="2044827"/>
        <a:ext cx="1245601" cy="760750"/>
      </dsp:txXfrm>
    </dsp:sp>
    <dsp:sp modelId="{CEBE1048-9858-43DE-B8DC-46D1C0B1DA4A}">
      <dsp:nvSpPr>
        <dsp:cNvPr id="0" name=""/>
        <dsp:cNvSpPr/>
      </dsp:nvSpPr>
      <dsp:spPr>
        <a:xfrm>
          <a:off x="230493"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392110"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Enrollment in clinical research</a:t>
          </a:r>
        </a:p>
      </dsp:txBody>
      <dsp:txXfrm>
        <a:off x="415778" y="3054935"/>
        <a:ext cx="1245601" cy="760750"/>
      </dsp:txXfrm>
    </dsp:sp>
    <dsp:sp modelId="{8942EA01-5DF6-41E1-8900-37F462B268A7}">
      <dsp:nvSpPr>
        <dsp:cNvPr id="0" name=""/>
        <dsp:cNvSpPr/>
      </dsp:nvSpPr>
      <dsp:spPr>
        <a:xfrm>
          <a:off x="230493"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392110"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415778" y="4065042"/>
        <a:ext cx="1245601" cy="760750"/>
      </dsp:txXfrm>
    </dsp:sp>
    <dsp:sp modelId="{4B7028FF-C822-4E78-86AE-F03780F81D0B}">
      <dsp:nvSpPr>
        <dsp:cNvPr id="0" name=""/>
        <dsp:cNvSpPr/>
      </dsp:nvSpPr>
      <dsp:spPr>
        <a:xfrm>
          <a:off x="2089091"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dsp:txBody>
      <dsp:txXfrm>
        <a:off x="2112759" y="24612"/>
        <a:ext cx="1568836" cy="760750"/>
      </dsp:txXfrm>
    </dsp:sp>
    <dsp:sp modelId="{22B50F69-78BE-432E-9B58-79146FEBAFC9}">
      <dsp:nvSpPr>
        <dsp:cNvPr id="0" name=""/>
        <dsp:cNvSpPr/>
      </dsp:nvSpPr>
      <dsp:spPr>
        <a:xfrm>
          <a:off x="2250708"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2412325"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Systematic work</a:t>
          </a:r>
        </a:p>
      </dsp:txBody>
      <dsp:txXfrm>
        <a:off x="2435993" y="1034719"/>
        <a:ext cx="1245601" cy="760750"/>
      </dsp:txXfrm>
    </dsp:sp>
    <dsp:sp modelId="{76E4697F-0C93-4DDD-ABA9-03DF80B7396B}">
      <dsp:nvSpPr>
        <dsp:cNvPr id="0" name=""/>
        <dsp:cNvSpPr/>
      </dsp:nvSpPr>
      <dsp:spPr>
        <a:xfrm>
          <a:off x="2250708"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D4080-F743-4338-B9AD-9362AABC0893}">
      <dsp:nvSpPr>
        <dsp:cNvPr id="0" name=""/>
        <dsp:cNvSpPr/>
      </dsp:nvSpPr>
      <dsp:spPr>
        <a:xfrm>
          <a:off x="2412325"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Generalizable knowledge</a:t>
          </a:r>
        </a:p>
      </dsp:txBody>
      <dsp:txXfrm>
        <a:off x="2435993" y="2044827"/>
        <a:ext cx="1245601" cy="760750"/>
      </dsp:txXfrm>
    </dsp:sp>
    <dsp:sp modelId="{5402B038-5FD5-4E47-B3CF-E74B261BD721}">
      <dsp:nvSpPr>
        <dsp:cNvPr id="0" name=""/>
        <dsp:cNvSpPr/>
      </dsp:nvSpPr>
      <dsp:spPr>
        <a:xfrm>
          <a:off x="2250708"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F5912-B781-4E0D-89C5-A6073ACDB382}">
      <dsp:nvSpPr>
        <dsp:cNvPr id="0" name=""/>
        <dsp:cNvSpPr/>
      </dsp:nvSpPr>
      <dsp:spPr>
        <a:xfrm>
          <a:off x="2412325"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Research </a:t>
          </a:r>
        </a:p>
        <a:p>
          <a:pPr marL="0" lvl="0" indent="0" algn="ctr" defTabSz="533400">
            <a:lnSpc>
              <a:spcPct val="100000"/>
            </a:lnSpc>
            <a:spcBef>
              <a:spcPct val="0"/>
            </a:spcBef>
            <a:spcAft>
              <a:spcPts val="0"/>
            </a:spcAft>
            <a:buNone/>
          </a:pPr>
          <a:r>
            <a:rPr lang="en-US" sz="1200" kern="1200" dirty="0"/>
            <a:t>methods</a:t>
          </a:r>
        </a:p>
      </dsp:txBody>
      <dsp:txXfrm>
        <a:off x="2435993" y="3054935"/>
        <a:ext cx="1245601" cy="760750"/>
      </dsp:txXfrm>
    </dsp:sp>
    <dsp:sp modelId="{E2B95BD0-A8AF-4D46-B52D-F8D8B116FCCA}">
      <dsp:nvSpPr>
        <dsp:cNvPr id="0" name=""/>
        <dsp:cNvSpPr/>
      </dsp:nvSpPr>
      <dsp:spPr>
        <a:xfrm>
          <a:off x="2250708"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42C57-5F9C-484C-BF25-4CF5EA8C853C}">
      <dsp:nvSpPr>
        <dsp:cNvPr id="0" name=""/>
        <dsp:cNvSpPr/>
      </dsp:nvSpPr>
      <dsp:spPr>
        <a:xfrm>
          <a:off x="2412325"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Informed </a:t>
          </a:r>
        </a:p>
        <a:p>
          <a:pPr marL="0" lvl="0" indent="0" algn="ctr" defTabSz="533400">
            <a:lnSpc>
              <a:spcPct val="100000"/>
            </a:lnSpc>
            <a:spcBef>
              <a:spcPct val="0"/>
            </a:spcBef>
            <a:spcAft>
              <a:spcPts val="0"/>
            </a:spcAft>
            <a:buNone/>
          </a:pPr>
          <a:r>
            <a:rPr lang="en-US" sz="1200" kern="1200" dirty="0"/>
            <a:t>consent </a:t>
          </a:r>
        </a:p>
      </dsp:txBody>
      <dsp:txXfrm>
        <a:off x="2435993" y="4065042"/>
        <a:ext cx="1245601" cy="760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2382986"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and Patient Engagement </a:t>
          </a:r>
        </a:p>
      </dsp:txBody>
      <dsp:txXfrm>
        <a:off x="2404868" y="22915"/>
        <a:ext cx="1450470" cy="703353"/>
      </dsp:txXfrm>
    </dsp:sp>
    <dsp:sp modelId="{D2803215-DA6D-4903-9BC5-801B6841193D}">
      <dsp:nvSpPr>
        <dsp:cNvPr id="0" name=""/>
        <dsp:cNvSpPr/>
      </dsp:nvSpPr>
      <dsp:spPr>
        <a:xfrm>
          <a:off x="2532409"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2681833"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Creation of relationships</a:t>
          </a:r>
        </a:p>
      </dsp:txBody>
      <dsp:txXfrm>
        <a:off x="2703715" y="956812"/>
        <a:ext cx="1151623" cy="703353"/>
      </dsp:txXfrm>
    </dsp:sp>
    <dsp:sp modelId="{C28B6C2B-1617-4486-ABA6-ED353DCFDC61}">
      <dsp:nvSpPr>
        <dsp:cNvPr id="0" name=""/>
        <dsp:cNvSpPr/>
      </dsp:nvSpPr>
      <dsp:spPr>
        <a:xfrm>
          <a:off x="2532409"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2681833"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Management of expectations</a:t>
          </a:r>
        </a:p>
      </dsp:txBody>
      <dsp:txXfrm>
        <a:off x="2703715" y="1890708"/>
        <a:ext cx="1151623" cy="703353"/>
      </dsp:txXfrm>
    </dsp:sp>
    <dsp:sp modelId="{CEBE1048-9858-43DE-B8DC-46D1C0B1DA4A}">
      <dsp:nvSpPr>
        <dsp:cNvPr id="0" name=""/>
        <dsp:cNvSpPr/>
      </dsp:nvSpPr>
      <dsp:spPr>
        <a:xfrm>
          <a:off x="2532409"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2681833"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Sharing of information</a:t>
          </a:r>
        </a:p>
      </dsp:txBody>
      <dsp:txXfrm>
        <a:off x="2703715" y="2824605"/>
        <a:ext cx="1151623" cy="703353"/>
      </dsp:txXfrm>
    </dsp:sp>
    <dsp:sp modelId="{8942EA01-5DF6-41E1-8900-37F462B268A7}">
      <dsp:nvSpPr>
        <dsp:cNvPr id="0" name=""/>
        <dsp:cNvSpPr/>
      </dsp:nvSpPr>
      <dsp:spPr>
        <a:xfrm>
          <a:off x="2532409"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2681833"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2703715" y="3758501"/>
        <a:ext cx="1151623" cy="703353"/>
      </dsp:txXfrm>
    </dsp:sp>
    <dsp:sp modelId="{244C70A3-1347-47F1-9B9B-CDFB09075E1B}">
      <dsp:nvSpPr>
        <dsp:cNvPr id="0" name=""/>
        <dsp:cNvSpPr/>
      </dsp:nvSpPr>
      <dsp:spPr>
        <a:xfrm>
          <a:off x="2532409" y="748150"/>
          <a:ext cx="149423" cy="4295923"/>
        </a:xfrm>
        <a:custGeom>
          <a:avLst/>
          <a:gdLst/>
          <a:ahLst/>
          <a:cxnLst/>
          <a:rect l="0" t="0" r="0" b="0"/>
          <a:pathLst>
            <a:path>
              <a:moveTo>
                <a:pt x="0" y="0"/>
              </a:moveTo>
              <a:lnTo>
                <a:pt x="0" y="4295923"/>
              </a:lnTo>
              <a:lnTo>
                <a:pt x="149423" y="4295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43552A-976D-494A-B584-8BF95CE303A0}">
      <dsp:nvSpPr>
        <dsp:cNvPr id="0" name=""/>
        <dsp:cNvSpPr/>
      </dsp:nvSpPr>
      <dsp:spPr>
        <a:xfrm>
          <a:off x="2681833" y="467051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Mutual literacy and understanding</a:t>
          </a:r>
        </a:p>
      </dsp:txBody>
      <dsp:txXfrm>
        <a:off x="2703715" y="4692398"/>
        <a:ext cx="1151623" cy="703353"/>
      </dsp:txXfrm>
    </dsp:sp>
    <dsp:sp modelId="{4B7028FF-C822-4E78-86AE-F03780F81D0B}">
      <dsp:nvSpPr>
        <dsp:cNvPr id="0" name=""/>
        <dsp:cNvSpPr/>
      </dsp:nvSpPr>
      <dsp:spPr>
        <a:xfrm>
          <a:off x="4250779"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Advisory Boards</a:t>
          </a:r>
        </a:p>
      </dsp:txBody>
      <dsp:txXfrm>
        <a:off x="4272661" y="22915"/>
        <a:ext cx="1450470" cy="703353"/>
      </dsp:txXfrm>
    </dsp:sp>
    <dsp:sp modelId="{22B50F69-78BE-432E-9B58-79146FEBAFC9}">
      <dsp:nvSpPr>
        <dsp:cNvPr id="0" name=""/>
        <dsp:cNvSpPr/>
      </dsp:nvSpPr>
      <dsp:spPr>
        <a:xfrm>
          <a:off x="4400202"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4549626"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Input into research process</a:t>
          </a:r>
        </a:p>
      </dsp:txBody>
      <dsp:txXfrm>
        <a:off x="4571508" y="956812"/>
        <a:ext cx="1151623" cy="703353"/>
      </dsp:txXfrm>
    </dsp:sp>
    <dsp:sp modelId="{1904985E-2184-444C-84C0-A6593A4F66DE}">
      <dsp:nvSpPr>
        <dsp:cNvPr id="0" name=""/>
        <dsp:cNvSpPr/>
      </dsp:nvSpPr>
      <dsp:spPr>
        <a:xfrm>
          <a:off x="4400202"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373E9-5E97-4889-8393-98EE5271CF37}">
      <dsp:nvSpPr>
        <dsp:cNvPr id="0" name=""/>
        <dsp:cNvSpPr/>
      </dsp:nvSpPr>
      <dsp:spPr>
        <a:xfrm>
          <a:off x="4549626"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Sounding board</a:t>
          </a:r>
        </a:p>
      </dsp:txBody>
      <dsp:txXfrm>
        <a:off x="4571508" y="1890708"/>
        <a:ext cx="1151623" cy="703353"/>
      </dsp:txXfrm>
    </dsp:sp>
    <dsp:sp modelId="{9023E660-6063-421A-A5DA-C1307C18303F}">
      <dsp:nvSpPr>
        <dsp:cNvPr id="0" name=""/>
        <dsp:cNvSpPr/>
      </dsp:nvSpPr>
      <dsp:spPr>
        <a:xfrm>
          <a:off x="4400202"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8DEE4-2C6E-4990-B93C-E81E817C9730}">
      <dsp:nvSpPr>
        <dsp:cNvPr id="0" name=""/>
        <dsp:cNvSpPr/>
      </dsp:nvSpPr>
      <dsp:spPr>
        <a:xfrm>
          <a:off x="4549626"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Protocol or research review</a:t>
          </a:r>
        </a:p>
      </dsp:txBody>
      <dsp:txXfrm>
        <a:off x="4571508" y="2824605"/>
        <a:ext cx="1151623" cy="703353"/>
      </dsp:txXfrm>
    </dsp:sp>
    <dsp:sp modelId="{72206DFF-F72E-447E-9877-0CCA3EF0605C}">
      <dsp:nvSpPr>
        <dsp:cNvPr id="0" name=""/>
        <dsp:cNvSpPr/>
      </dsp:nvSpPr>
      <dsp:spPr>
        <a:xfrm>
          <a:off x="4400202"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675B7A-4894-4CD7-8B47-D80BD15C49C5}">
      <dsp:nvSpPr>
        <dsp:cNvPr id="0" name=""/>
        <dsp:cNvSpPr/>
      </dsp:nvSpPr>
      <dsp:spPr>
        <a:xfrm>
          <a:off x="4549626"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Critical safeguard in research process </a:t>
          </a:r>
        </a:p>
      </dsp:txBody>
      <dsp:txXfrm>
        <a:off x="4571508" y="3758501"/>
        <a:ext cx="1151623" cy="7033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68876"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Recruitment for Clinical Research</a:t>
          </a:r>
        </a:p>
      </dsp:txBody>
      <dsp:txXfrm>
        <a:off x="92544" y="24612"/>
        <a:ext cx="1568836" cy="760750"/>
      </dsp:txXfrm>
    </dsp:sp>
    <dsp:sp modelId="{D2803215-DA6D-4903-9BC5-801B6841193D}">
      <dsp:nvSpPr>
        <dsp:cNvPr id="0" name=""/>
        <dsp:cNvSpPr/>
      </dsp:nvSpPr>
      <dsp:spPr>
        <a:xfrm>
          <a:off x="230493"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392110"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Populations of interest</a:t>
          </a:r>
        </a:p>
      </dsp:txBody>
      <dsp:txXfrm>
        <a:off x="415778" y="1034719"/>
        <a:ext cx="1245601" cy="760750"/>
      </dsp:txXfrm>
    </dsp:sp>
    <dsp:sp modelId="{C28B6C2B-1617-4486-ABA6-ED353DCFDC61}">
      <dsp:nvSpPr>
        <dsp:cNvPr id="0" name=""/>
        <dsp:cNvSpPr/>
      </dsp:nvSpPr>
      <dsp:spPr>
        <a:xfrm>
          <a:off x="230493"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392110"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Eligibility screening</a:t>
          </a:r>
        </a:p>
      </dsp:txBody>
      <dsp:txXfrm>
        <a:off x="415778" y="2044827"/>
        <a:ext cx="1245601" cy="760750"/>
      </dsp:txXfrm>
    </dsp:sp>
    <dsp:sp modelId="{CEBE1048-9858-43DE-B8DC-46D1C0B1DA4A}">
      <dsp:nvSpPr>
        <dsp:cNvPr id="0" name=""/>
        <dsp:cNvSpPr/>
      </dsp:nvSpPr>
      <dsp:spPr>
        <a:xfrm>
          <a:off x="230493"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392110"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Enrollment in clinical research</a:t>
          </a:r>
        </a:p>
      </dsp:txBody>
      <dsp:txXfrm>
        <a:off x="415778" y="3054935"/>
        <a:ext cx="1245601" cy="760750"/>
      </dsp:txXfrm>
    </dsp:sp>
    <dsp:sp modelId="{8942EA01-5DF6-41E1-8900-37F462B268A7}">
      <dsp:nvSpPr>
        <dsp:cNvPr id="0" name=""/>
        <dsp:cNvSpPr/>
      </dsp:nvSpPr>
      <dsp:spPr>
        <a:xfrm>
          <a:off x="230493"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392110"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415778" y="4065042"/>
        <a:ext cx="1245601" cy="760750"/>
      </dsp:txXfrm>
    </dsp:sp>
    <dsp:sp modelId="{4B7028FF-C822-4E78-86AE-F03780F81D0B}">
      <dsp:nvSpPr>
        <dsp:cNvPr id="0" name=""/>
        <dsp:cNvSpPr/>
      </dsp:nvSpPr>
      <dsp:spPr>
        <a:xfrm>
          <a:off x="2089091"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dsp:txBody>
      <dsp:txXfrm>
        <a:off x="2112759" y="24612"/>
        <a:ext cx="1568836" cy="760750"/>
      </dsp:txXfrm>
    </dsp:sp>
    <dsp:sp modelId="{22B50F69-78BE-432E-9B58-79146FEBAFC9}">
      <dsp:nvSpPr>
        <dsp:cNvPr id="0" name=""/>
        <dsp:cNvSpPr/>
      </dsp:nvSpPr>
      <dsp:spPr>
        <a:xfrm>
          <a:off x="2250708"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2412325"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Systematic work</a:t>
          </a:r>
        </a:p>
      </dsp:txBody>
      <dsp:txXfrm>
        <a:off x="2435993" y="1034719"/>
        <a:ext cx="1245601" cy="760750"/>
      </dsp:txXfrm>
    </dsp:sp>
    <dsp:sp modelId="{76E4697F-0C93-4DDD-ABA9-03DF80B7396B}">
      <dsp:nvSpPr>
        <dsp:cNvPr id="0" name=""/>
        <dsp:cNvSpPr/>
      </dsp:nvSpPr>
      <dsp:spPr>
        <a:xfrm>
          <a:off x="2250708"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D4080-F743-4338-B9AD-9362AABC0893}">
      <dsp:nvSpPr>
        <dsp:cNvPr id="0" name=""/>
        <dsp:cNvSpPr/>
      </dsp:nvSpPr>
      <dsp:spPr>
        <a:xfrm>
          <a:off x="2412325"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Generalizable knowledge</a:t>
          </a:r>
        </a:p>
      </dsp:txBody>
      <dsp:txXfrm>
        <a:off x="2435993" y="2044827"/>
        <a:ext cx="1245601" cy="760750"/>
      </dsp:txXfrm>
    </dsp:sp>
    <dsp:sp modelId="{5402B038-5FD5-4E47-B3CF-E74B261BD721}">
      <dsp:nvSpPr>
        <dsp:cNvPr id="0" name=""/>
        <dsp:cNvSpPr/>
      </dsp:nvSpPr>
      <dsp:spPr>
        <a:xfrm>
          <a:off x="2250708"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F5912-B781-4E0D-89C5-A6073ACDB382}">
      <dsp:nvSpPr>
        <dsp:cNvPr id="0" name=""/>
        <dsp:cNvSpPr/>
      </dsp:nvSpPr>
      <dsp:spPr>
        <a:xfrm>
          <a:off x="2412325"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Research </a:t>
          </a:r>
        </a:p>
        <a:p>
          <a:pPr marL="0" lvl="0" indent="0" algn="ctr" defTabSz="533400">
            <a:lnSpc>
              <a:spcPct val="100000"/>
            </a:lnSpc>
            <a:spcBef>
              <a:spcPct val="0"/>
            </a:spcBef>
            <a:spcAft>
              <a:spcPts val="0"/>
            </a:spcAft>
            <a:buNone/>
          </a:pPr>
          <a:r>
            <a:rPr lang="en-US" sz="1200" kern="1200" dirty="0"/>
            <a:t>methods</a:t>
          </a:r>
        </a:p>
      </dsp:txBody>
      <dsp:txXfrm>
        <a:off x="2435993" y="3054935"/>
        <a:ext cx="1245601" cy="760750"/>
      </dsp:txXfrm>
    </dsp:sp>
    <dsp:sp modelId="{E2B95BD0-A8AF-4D46-B52D-F8D8B116FCCA}">
      <dsp:nvSpPr>
        <dsp:cNvPr id="0" name=""/>
        <dsp:cNvSpPr/>
      </dsp:nvSpPr>
      <dsp:spPr>
        <a:xfrm>
          <a:off x="2250708"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42C57-5F9C-484C-BF25-4CF5EA8C853C}">
      <dsp:nvSpPr>
        <dsp:cNvPr id="0" name=""/>
        <dsp:cNvSpPr/>
      </dsp:nvSpPr>
      <dsp:spPr>
        <a:xfrm>
          <a:off x="2412325"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Informed </a:t>
          </a:r>
        </a:p>
        <a:p>
          <a:pPr marL="0" lvl="0" indent="0" algn="ctr" defTabSz="533400">
            <a:lnSpc>
              <a:spcPct val="100000"/>
            </a:lnSpc>
            <a:spcBef>
              <a:spcPct val="0"/>
            </a:spcBef>
            <a:spcAft>
              <a:spcPts val="0"/>
            </a:spcAft>
            <a:buNone/>
          </a:pPr>
          <a:r>
            <a:rPr lang="en-US" sz="1200" kern="1200" dirty="0"/>
            <a:t>consent </a:t>
          </a:r>
        </a:p>
      </dsp:txBody>
      <dsp:txXfrm>
        <a:off x="2435993" y="4065042"/>
        <a:ext cx="1245601" cy="760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2382986"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and Patient Engagement </a:t>
          </a:r>
        </a:p>
      </dsp:txBody>
      <dsp:txXfrm>
        <a:off x="2404868" y="22915"/>
        <a:ext cx="1450470" cy="703353"/>
      </dsp:txXfrm>
    </dsp:sp>
    <dsp:sp modelId="{D2803215-DA6D-4903-9BC5-801B6841193D}">
      <dsp:nvSpPr>
        <dsp:cNvPr id="0" name=""/>
        <dsp:cNvSpPr/>
      </dsp:nvSpPr>
      <dsp:spPr>
        <a:xfrm>
          <a:off x="2532409"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2681833"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Creation of relationships</a:t>
          </a:r>
        </a:p>
      </dsp:txBody>
      <dsp:txXfrm>
        <a:off x="2703715" y="956812"/>
        <a:ext cx="1151623" cy="703353"/>
      </dsp:txXfrm>
    </dsp:sp>
    <dsp:sp modelId="{C28B6C2B-1617-4486-ABA6-ED353DCFDC61}">
      <dsp:nvSpPr>
        <dsp:cNvPr id="0" name=""/>
        <dsp:cNvSpPr/>
      </dsp:nvSpPr>
      <dsp:spPr>
        <a:xfrm>
          <a:off x="2532409"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2681833"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Management of expectations</a:t>
          </a:r>
        </a:p>
      </dsp:txBody>
      <dsp:txXfrm>
        <a:off x="2703715" y="1890708"/>
        <a:ext cx="1151623" cy="703353"/>
      </dsp:txXfrm>
    </dsp:sp>
    <dsp:sp modelId="{CEBE1048-9858-43DE-B8DC-46D1C0B1DA4A}">
      <dsp:nvSpPr>
        <dsp:cNvPr id="0" name=""/>
        <dsp:cNvSpPr/>
      </dsp:nvSpPr>
      <dsp:spPr>
        <a:xfrm>
          <a:off x="2532409"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2681833"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Sharing of information</a:t>
          </a:r>
        </a:p>
      </dsp:txBody>
      <dsp:txXfrm>
        <a:off x="2703715" y="2824605"/>
        <a:ext cx="1151623" cy="703353"/>
      </dsp:txXfrm>
    </dsp:sp>
    <dsp:sp modelId="{8942EA01-5DF6-41E1-8900-37F462B268A7}">
      <dsp:nvSpPr>
        <dsp:cNvPr id="0" name=""/>
        <dsp:cNvSpPr/>
      </dsp:nvSpPr>
      <dsp:spPr>
        <a:xfrm>
          <a:off x="2532409"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2681833"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2703715" y="3758501"/>
        <a:ext cx="1151623" cy="703353"/>
      </dsp:txXfrm>
    </dsp:sp>
    <dsp:sp modelId="{244C70A3-1347-47F1-9B9B-CDFB09075E1B}">
      <dsp:nvSpPr>
        <dsp:cNvPr id="0" name=""/>
        <dsp:cNvSpPr/>
      </dsp:nvSpPr>
      <dsp:spPr>
        <a:xfrm>
          <a:off x="2532409" y="748150"/>
          <a:ext cx="149423" cy="4295923"/>
        </a:xfrm>
        <a:custGeom>
          <a:avLst/>
          <a:gdLst/>
          <a:ahLst/>
          <a:cxnLst/>
          <a:rect l="0" t="0" r="0" b="0"/>
          <a:pathLst>
            <a:path>
              <a:moveTo>
                <a:pt x="0" y="0"/>
              </a:moveTo>
              <a:lnTo>
                <a:pt x="0" y="4295923"/>
              </a:lnTo>
              <a:lnTo>
                <a:pt x="149423" y="4295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43552A-976D-494A-B584-8BF95CE303A0}">
      <dsp:nvSpPr>
        <dsp:cNvPr id="0" name=""/>
        <dsp:cNvSpPr/>
      </dsp:nvSpPr>
      <dsp:spPr>
        <a:xfrm>
          <a:off x="2681833" y="467051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Mutual literacy and understanding</a:t>
          </a:r>
        </a:p>
      </dsp:txBody>
      <dsp:txXfrm>
        <a:off x="2703715" y="4692398"/>
        <a:ext cx="1151623" cy="703353"/>
      </dsp:txXfrm>
    </dsp:sp>
    <dsp:sp modelId="{4B7028FF-C822-4E78-86AE-F03780F81D0B}">
      <dsp:nvSpPr>
        <dsp:cNvPr id="0" name=""/>
        <dsp:cNvSpPr/>
      </dsp:nvSpPr>
      <dsp:spPr>
        <a:xfrm>
          <a:off x="4250779"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Advisory Boards</a:t>
          </a:r>
        </a:p>
      </dsp:txBody>
      <dsp:txXfrm>
        <a:off x="4272661" y="22915"/>
        <a:ext cx="1450470" cy="703353"/>
      </dsp:txXfrm>
    </dsp:sp>
    <dsp:sp modelId="{22B50F69-78BE-432E-9B58-79146FEBAFC9}">
      <dsp:nvSpPr>
        <dsp:cNvPr id="0" name=""/>
        <dsp:cNvSpPr/>
      </dsp:nvSpPr>
      <dsp:spPr>
        <a:xfrm>
          <a:off x="4400202"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4549626"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Input into research process</a:t>
          </a:r>
        </a:p>
      </dsp:txBody>
      <dsp:txXfrm>
        <a:off x="4571508" y="956812"/>
        <a:ext cx="1151623" cy="703353"/>
      </dsp:txXfrm>
    </dsp:sp>
    <dsp:sp modelId="{1904985E-2184-444C-84C0-A6593A4F66DE}">
      <dsp:nvSpPr>
        <dsp:cNvPr id="0" name=""/>
        <dsp:cNvSpPr/>
      </dsp:nvSpPr>
      <dsp:spPr>
        <a:xfrm>
          <a:off x="4400202"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373E9-5E97-4889-8393-98EE5271CF37}">
      <dsp:nvSpPr>
        <dsp:cNvPr id="0" name=""/>
        <dsp:cNvSpPr/>
      </dsp:nvSpPr>
      <dsp:spPr>
        <a:xfrm>
          <a:off x="4549626"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Sounding board</a:t>
          </a:r>
        </a:p>
      </dsp:txBody>
      <dsp:txXfrm>
        <a:off x="4571508" y="1890708"/>
        <a:ext cx="1151623" cy="703353"/>
      </dsp:txXfrm>
    </dsp:sp>
    <dsp:sp modelId="{9023E660-6063-421A-A5DA-C1307C18303F}">
      <dsp:nvSpPr>
        <dsp:cNvPr id="0" name=""/>
        <dsp:cNvSpPr/>
      </dsp:nvSpPr>
      <dsp:spPr>
        <a:xfrm>
          <a:off x="4400202"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8DEE4-2C6E-4990-B93C-E81E817C9730}">
      <dsp:nvSpPr>
        <dsp:cNvPr id="0" name=""/>
        <dsp:cNvSpPr/>
      </dsp:nvSpPr>
      <dsp:spPr>
        <a:xfrm>
          <a:off x="4549626"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Protocol or research review</a:t>
          </a:r>
        </a:p>
      </dsp:txBody>
      <dsp:txXfrm>
        <a:off x="4571508" y="2824605"/>
        <a:ext cx="1151623" cy="703353"/>
      </dsp:txXfrm>
    </dsp:sp>
    <dsp:sp modelId="{72206DFF-F72E-447E-9877-0CCA3EF0605C}">
      <dsp:nvSpPr>
        <dsp:cNvPr id="0" name=""/>
        <dsp:cNvSpPr/>
      </dsp:nvSpPr>
      <dsp:spPr>
        <a:xfrm>
          <a:off x="4400202"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675B7A-4894-4CD7-8B47-D80BD15C49C5}">
      <dsp:nvSpPr>
        <dsp:cNvPr id="0" name=""/>
        <dsp:cNvSpPr/>
      </dsp:nvSpPr>
      <dsp:spPr>
        <a:xfrm>
          <a:off x="4549626"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Critical safeguard in research process </a:t>
          </a:r>
        </a:p>
      </dsp:txBody>
      <dsp:txXfrm>
        <a:off x="4571508" y="3758501"/>
        <a:ext cx="1151623" cy="7033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68876"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Recruitment for Clinical Research</a:t>
          </a:r>
        </a:p>
      </dsp:txBody>
      <dsp:txXfrm>
        <a:off x="92544" y="24612"/>
        <a:ext cx="1568836" cy="760750"/>
      </dsp:txXfrm>
    </dsp:sp>
    <dsp:sp modelId="{D2803215-DA6D-4903-9BC5-801B6841193D}">
      <dsp:nvSpPr>
        <dsp:cNvPr id="0" name=""/>
        <dsp:cNvSpPr/>
      </dsp:nvSpPr>
      <dsp:spPr>
        <a:xfrm>
          <a:off x="230493"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392110"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Populations of interest</a:t>
          </a:r>
        </a:p>
      </dsp:txBody>
      <dsp:txXfrm>
        <a:off x="415778" y="1034719"/>
        <a:ext cx="1245601" cy="760750"/>
      </dsp:txXfrm>
    </dsp:sp>
    <dsp:sp modelId="{C28B6C2B-1617-4486-ABA6-ED353DCFDC61}">
      <dsp:nvSpPr>
        <dsp:cNvPr id="0" name=""/>
        <dsp:cNvSpPr/>
      </dsp:nvSpPr>
      <dsp:spPr>
        <a:xfrm>
          <a:off x="230493"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392110"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Eligibility screening</a:t>
          </a:r>
        </a:p>
      </dsp:txBody>
      <dsp:txXfrm>
        <a:off x="415778" y="2044827"/>
        <a:ext cx="1245601" cy="760750"/>
      </dsp:txXfrm>
    </dsp:sp>
    <dsp:sp modelId="{CEBE1048-9858-43DE-B8DC-46D1C0B1DA4A}">
      <dsp:nvSpPr>
        <dsp:cNvPr id="0" name=""/>
        <dsp:cNvSpPr/>
      </dsp:nvSpPr>
      <dsp:spPr>
        <a:xfrm>
          <a:off x="230493"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392110"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Enrollment in clinical research</a:t>
          </a:r>
        </a:p>
      </dsp:txBody>
      <dsp:txXfrm>
        <a:off x="415778" y="3054935"/>
        <a:ext cx="1245601" cy="760750"/>
      </dsp:txXfrm>
    </dsp:sp>
    <dsp:sp modelId="{8942EA01-5DF6-41E1-8900-37F462B268A7}">
      <dsp:nvSpPr>
        <dsp:cNvPr id="0" name=""/>
        <dsp:cNvSpPr/>
      </dsp:nvSpPr>
      <dsp:spPr>
        <a:xfrm>
          <a:off x="230493"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392110"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415778" y="4065042"/>
        <a:ext cx="1245601" cy="760750"/>
      </dsp:txXfrm>
    </dsp:sp>
    <dsp:sp modelId="{4B7028FF-C822-4E78-86AE-F03780F81D0B}">
      <dsp:nvSpPr>
        <dsp:cNvPr id="0" name=""/>
        <dsp:cNvSpPr/>
      </dsp:nvSpPr>
      <dsp:spPr>
        <a:xfrm>
          <a:off x="2089091"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dsp:txBody>
      <dsp:txXfrm>
        <a:off x="2112759" y="24612"/>
        <a:ext cx="1568836" cy="760750"/>
      </dsp:txXfrm>
    </dsp:sp>
    <dsp:sp modelId="{22B50F69-78BE-432E-9B58-79146FEBAFC9}">
      <dsp:nvSpPr>
        <dsp:cNvPr id="0" name=""/>
        <dsp:cNvSpPr/>
      </dsp:nvSpPr>
      <dsp:spPr>
        <a:xfrm>
          <a:off x="2250708"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2412325"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Systematic work</a:t>
          </a:r>
        </a:p>
      </dsp:txBody>
      <dsp:txXfrm>
        <a:off x="2435993" y="1034719"/>
        <a:ext cx="1245601" cy="760750"/>
      </dsp:txXfrm>
    </dsp:sp>
    <dsp:sp modelId="{76E4697F-0C93-4DDD-ABA9-03DF80B7396B}">
      <dsp:nvSpPr>
        <dsp:cNvPr id="0" name=""/>
        <dsp:cNvSpPr/>
      </dsp:nvSpPr>
      <dsp:spPr>
        <a:xfrm>
          <a:off x="2250708"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D4080-F743-4338-B9AD-9362AABC0893}">
      <dsp:nvSpPr>
        <dsp:cNvPr id="0" name=""/>
        <dsp:cNvSpPr/>
      </dsp:nvSpPr>
      <dsp:spPr>
        <a:xfrm>
          <a:off x="2412325"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Generalizable knowledge</a:t>
          </a:r>
        </a:p>
      </dsp:txBody>
      <dsp:txXfrm>
        <a:off x="2435993" y="2044827"/>
        <a:ext cx="1245601" cy="760750"/>
      </dsp:txXfrm>
    </dsp:sp>
    <dsp:sp modelId="{5402B038-5FD5-4E47-B3CF-E74B261BD721}">
      <dsp:nvSpPr>
        <dsp:cNvPr id="0" name=""/>
        <dsp:cNvSpPr/>
      </dsp:nvSpPr>
      <dsp:spPr>
        <a:xfrm>
          <a:off x="2250708"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F5912-B781-4E0D-89C5-A6073ACDB382}">
      <dsp:nvSpPr>
        <dsp:cNvPr id="0" name=""/>
        <dsp:cNvSpPr/>
      </dsp:nvSpPr>
      <dsp:spPr>
        <a:xfrm>
          <a:off x="2412325"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Research </a:t>
          </a:r>
        </a:p>
        <a:p>
          <a:pPr marL="0" lvl="0" indent="0" algn="ctr" defTabSz="533400">
            <a:lnSpc>
              <a:spcPct val="100000"/>
            </a:lnSpc>
            <a:spcBef>
              <a:spcPct val="0"/>
            </a:spcBef>
            <a:spcAft>
              <a:spcPts val="0"/>
            </a:spcAft>
            <a:buNone/>
          </a:pPr>
          <a:r>
            <a:rPr lang="en-US" sz="1200" kern="1200" dirty="0"/>
            <a:t>methods</a:t>
          </a:r>
        </a:p>
      </dsp:txBody>
      <dsp:txXfrm>
        <a:off x="2435993" y="3054935"/>
        <a:ext cx="1245601" cy="760750"/>
      </dsp:txXfrm>
    </dsp:sp>
    <dsp:sp modelId="{E2B95BD0-A8AF-4D46-B52D-F8D8B116FCCA}">
      <dsp:nvSpPr>
        <dsp:cNvPr id="0" name=""/>
        <dsp:cNvSpPr/>
      </dsp:nvSpPr>
      <dsp:spPr>
        <a:xfrm>
          <a:off x="2250708"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42C57-5F9C-484C-BF25-4CF5EA8C853C}">
      <dsp:nvSpPr>
        <dsp:cNvPr id="0" name=""/>
        <dsp:cNvSpPr/>
      </dsp:nvSpPr>
      <dsp:spPr>
        <a:xfrm>
          <a:off x="2412325"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Informed </a:t>
          </a:r>
        </a:p>
        <a:p>
          <a:pPr marL="0" lvl="0" indent="0" algn="ctr" defTabSz="533400">
            <a:lnSpc>
              <a:spcPct val="100000"/>
            </a:lnSpc>
            <a:spcBef>
              <a:spcPct val="0"/>
            </a:spcBef>
            <a:spcAft>
              <a:spcPts val="0"/>
            </a:spcAft>
            <a:buNone/>
          </a:pPr>
          <a:r>
            <a:rPr lang="en-US" sz="1200" kern="1200" dirty="0"/>
            <a:t>consent </a:t>
          </a:r>
        </a:p>
      </dsp:txBody>
      <dsp:txXfrm>
        <a:off x="2435993" y="4065042"/>
        <a:ext cx="1245601" cy="760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2382986"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and Patient Engagement </a:t>
          </a:r>
        </a:p>
      </dsp:txBody>
      <dsp:txXfrm>
        <a:off x="2404868" y="22915"/>
        <a:ext cx="1450470" cy="703353"/>
      </dsp:txXfrm>
    </dsp:sp>
    <dsp:sp modelId="{D2803215-DA6D-4903-9BC5-801B6841193D}">
      <dsp:nvSpPr>
        <dsp:cNvPr id="0" name=""/>
        <dsp:cNvSpPr/>
      </dsp:nvSpPr>
      <dsp:spPr>
        <a:xfrm>
          <a:off x="2532409"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2681833"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Creation of relationships</a:t>
          </a:r>
        </a:p>
      </dsp:txBody>
      <dsp:txXfrm>
        <a:off x="2703715" y="956812"/>
        <a:ext cx="1151623" cy="703353"/>
      </dsp:txXfrm>
    </dsp:sp>
    <dsp:sp modelId="{C28B6C2B-1617-4486-ABA6-ED353DCFDC61}">
      <dsp:nvSpPr>
        <dsp:cNvPr id="0" name=""/>
        <dsp:cNvSpPr/>
      </dsp:nvSpPr>
      <dsp:spPr>
        <a:xfrm>
          <a:off x="2532409"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2681833"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Management of expectations</a:t>
          </a:r>
        </a:p>
      </dsp:txBody>
      <dsp:txXfrm>
        <a:off x="2703715" y="1890708"/>
        <a:ext cx="1151623" cy="703353"/>
      </dsp:txXfrm>
    </dsp:sp>
    <dsp:sp modelId="{CEBE1048-9858-43DE-B8DC-46D1C0B1DA4A}">
      <dsp:nvSpPr>
        <dsp:cNvPr id="0" name=""/>
        <dsp:cNvSpPr/>
      </dsp:nvSpPr>
      <dsp:spPr>
        <a:xfrm>
          <a:off x="2532409"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2681833"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Sharing of information</a:t>
          </a:r>
        </a:p>
      </dsp:txBody>
      <dsp:txXfrm>
        <a:off x="2703715" y="2824605"/>
        <a:ext cx="1151623" cy="703353"/>
      </dsp:txXfrm>
    </dsp:sp>
    <dsp:sp modelId="{8942EA01-5DF6-41E1-8900-37F462B268A7}">
      <dsp:nvSpPr>
        <dsp:cNvPr id="0" name=""/>
        <dsp:cNvSpPr/>
      </dsp:nvSpPr>
      <dsp:spPr>
        <a:xfrm>
          <a:off x="2532409"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2681833"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2703715" y="3758501"/>
        <a:ext cx="1151623" cy="703353"/>
      </dsp:txXfrm>
    </dsp:sp>
    <dsp:sp modelId="{244C70A3-1347-47F1-9B9B-CDFB09075E1B}">
      <dsp:nvSpPr>
        <dsp:cNvPr id="0" name=""/>
        <dsp:cNvSpPr/>
      </dsp:nvSpPr>
      <dsp:spPr>
        <a:xfrm>
          <a:off x="2532409" y="748150"/>
          <a:ext cx="149423" cy="4295923"/>
        </a:xfrm>
        <a:custGeom>
          <a:avLst/>
          <a:gdLst/>
          <a:ahLst/>
          <a:cxnLst/>
          <a:rect l="0" t="0" r="0" b="0"/>
          <a:pathLst>
            <a:path>
              <a:moveTo>
                <a:pt x="0" y="0"/>
              </a:moveTo>
              <a:lnTo>
                <a:pt x="0" y="4295923"/>
              </a:lnTo>
              <a:lnTo>
                <a:pt x="149423" y="4295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43552A-976D-494A-B584-8BF95CE303A0}">
      <dsp:nvSpPr>
        <dsp:cNvPr id="0" name=""/>
        <dsp:cNvSpPr/>
      </dsp:nvSpPr>
      <dsp:spPr>
        <a:xfrm>
          <a:off x="2681833" y="467051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Mutual literacy and understanding</a:t>
          </a:r>
        </a:p>
      </dsp:txBody>
      <dsp:txXfrm>
        <a:off x="2703715" y="4692398"/>
        <a:ext cx="1151623" cy="703353"/>
      </dsp:txXfrm>
    </dsp:sp>
    <dsp:sp modelId="{4B7028FF-C822-4E78-86AE-F03780F81D0B}">
      <dsp:nvSpPr>
        <dsp:cNvPr id="0" name=""/>
        <dsp:cNvSpPr/>
      </dsp:nvSpPr>
      <dsp:spPr>
        <a:xfrm>
          <a:off x="4250779" y="1033"/>
          <a:ext cx="1494234" cy="747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Community Advisory Boards</a:t>
          </a:r>
        </a:p>
      </dsp:txBody>
      <dsp:txXfrm>
        <a:off x="4272661" y="22915"/>
        <a:ext cx="1450470" cy="703353"/>
      </dsp:txXfrm>
    </dsp:sp>
    <dsp:sp modelId="{22B50F69-78BE-432E-9B58-79146FEBAFC9}">
      <dsp:nvSpPr>
        <dsp:cNvPr id="0" name=""/>
        <dsp:cNvSpPr/>
      </dsp:nvSpPr>
      <dsp:spPr>
        <a:xfrm>
          <a:off x="4400202"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4549626" y="934930"/>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Input into research process</a:t>
          </a:r>
        </a:p>
      </dsp:txBody>
      <dsp:txXfrm>
        <a:off x="4571508" y="956812"/>
        <a:ext cx="1151623" cy="703353"/>
      </dsp:txXfrm>
    </dsp:sp>
    <dsp:sp modelId="{1904985E-2184-444C-84C0-A6593A4F66DE}">
      <dsp:nvSpPr>
        <dsp:cNvPr id="0" name=""/>
        <dsp:cNvSpPr/>
      </dsp:nvSpPr>
      <dsp:spPr>
        <a:xfrm>
          <a:off x="4400202"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373E9-5E97-4889-8393-98EE5271CF37}">
      <dsp:nvSpPr>
        <dsp:cNvPr id="0" name=""/>
        <dsp:cNvSpPr/>
      </dsp:nvSpPr>
      <dsp:spPr>
        <a:xfrm>
          <a:off x="4549626" y="1868826"/>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Sounding board</a:t>
          </a:r>
        </a:p>
      </dsp:txBody>
      <dsp:txXfrm>
        <a:off x="4571508" y="1890708"/>
        <a:ext cx="1151623" cy="703353"/>
      </dsp:txXfrm>
    </dsp:sp>
    <dsp:sp modelId="{9023E660-6063-421A-A5DA-C1307C18303F}">
      <dsp:nvSpPr>
        <dsp:cNvPr id="0" name=""/>
        <dsp:cNvSpPr/>
      </dsp:nvSpPr>
      <dsp:spPr>
        <a:xfrm>
          <a:off x="4400202"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8DEE4-2C6E-4990-B93C-E81E817C9730}">
      <dsp:nvSpPr>
        <dsp:cNvPr id="0" name=""/>
        <dsp:cNvSpPr/>
      </dsp:nvSpPr>
      <dsp:spPr>
        <a:xfrm>
          <a:off x="4549626" y="2802723"/>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Protocol or research review</a:t>
          </a:r>
        </a:p>
      </dsp:txBody>
      <dsp:txXfrm>
        <a:off x="4571508" y="2824605"/>
        <a:ext cx="1151623" cy="703353"/>
      </dsp:txXfrm>
    </dsp:sp>
    <dsp:sp modelId="{72206DFF-F72E-447E-9877-0CCA3EF0605C}">
      <dsp:nvSpPr>
        <dsp:cNvPr id="0" name=""/>
        <dsp:cNvSpPr/>
      </dsp:nvSpPr>
      <dsp:spPr>
        <a:xfrm>
          <a:off x="4400202"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675B7A-4894-4CD7-8B47-D80BD15C49C5}">
      <dsp:nvSpPr>
        <dsp:cNvPr id="0" name=""/>
        <dsp:cNvSpPr/>
      </dsp:nvSpPr>
      <dsp:spPr>
        <a:xfrm>
          <a:off x="4549626" y="3736619"/>
          <a:ext cx="1195387" cy="747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Critical safeguard in research process </a:t>
          </a:r>
        </a:p>
      </dsp:txBody>
      <dsp:txXfrm>
        <a:off x="4571508" y="3758501"/>
        <a:ext cx="1151623" cy="7033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68876"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Recruitment for Clinical Research</a:t>
          </a:r>
        </a:p>
      </dsp:txBody>
      <dsp:txXfrm>
        <a:off x="92544" y="24612"/>
        <a:ext cx="1568836" cy="760750"/>
      </dsp:txXfrm>
    </dsp:sp>
    <dsp:sp modelId="{D2803215-DA6D-4903-9BC5-801B6841193D}">
      <dsp:nvSpPr>
        <dsp:cNvPr id="0" name=""/>
        <dsp:cNvSpPr/>
      </dsp:nvSpPr>
      <dsp:spPr>
        <a:xfrm>
          <a:off x="230493"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392110"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Populations of interest</a:t>
          </a:r>
        </a:p>
      </dsp:txBody>
      <dsp:txXfrm>
        <a:off x="415778" y="1034719"/>
        <a:ext cx="1245601" cy="760750"/>
      </dsp:txXfrm>
    </dsp:sp>
    <dsp:sp modelId="{C28B6C2B-1617-4486-ABA6-ED353DCFDC61}">
      <dsp:nvSpPr>
        <dsp:cNvPr id="0" name=""/>
        <dsp:cNvSpPr/>
      </dsp:nvSpPr>
      <dsp:spPr>
        <a:xfrm>
          <a:off x="230493"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392110"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Eligibility screening</a:t>
          </a:r>
        </a:p>
      </dsp:txBody>
      <dsp:txXfrm>
        <a:off x="415778" y="2044827"/>
        <a:ext cx="1245601" cy="760750"/>
      </dsp:txXfrm>
    </dsp:sp>
    <dsp:sp modelId="{CEBE1048-9858-43DE-B8DC-46D1C0B1DA4A}">
      <dsp:nvSpPr>
        <dsp:cNvPr id="0" name=""/>
        <dsp:cNvSpPr/>
      </dsp:nvSpPr>
      <dsp:spPr>
        <a:xfrm>
          <a:off x="230493"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392110"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Enrollment in clinical research</a:t>
          </a:r>
        </a:p>
      </dsp:txBody>
      <dsp:txXfrm>
        <a:off x="415778" y="3054935"/>
        <a:ext cx="1245601" cy="760750"/>
      </dsp:txXfrm>
    </dsp:sp>
    <dsp:sp modelId="{8942EA01-5DF6-41E1-8900-37F462B268A7}">
      <dsp:nvSpPr>
        <dsp:cNvPr id="0" name=""/>
        <dsp:cNvSpPr/>
      </dsp:nvSpPr>
      <dsp:spPr>
        <a:xfrm>
          <a:off x="230493"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392110"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Meaningful dialogue</a:t>
          </a:r>
        </a:p>
      </dsp:txBody>
      <dsp:txXfrm>
        <a:off x="415778" y="4065042"/>
        <a:ext cx="1245601" cy="760750"/>
      </dsp:txXfrm>
    </dsp:sp>
    <dsp:sp modelId="{4B7028FF-C822-4E78-86AE-F03780F81D0B}">
      <dsp:nvSpPr>
        <dsp:cNvPr id="0" name=""/>
        <dsp:cNvSpPr/>
      </dsp:nvSpPr>
      <dsp:spPr>
        <a:xfrm>
          <a:off x="2089091" y="944"/>
          <a:ext cx="1616172" cy="8080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dsp:txBody>
      <dsp:txXfrm>
        <a:off x="2112759" y="24612"/>
        <a:ext cx="1568836" cy="760750"/>
      </dsp:txXfrm>
    </dsp:sp>
    <dsp:sp modelId="{22B50F69-78BE-432E-9B58-79146FEBAFC9}">
      <dsp:nvSpPr>
        <dsp:cNvPr id="0" name=""/>
        <dsp:cNvSpPr/>
      </dsp:nvSpPr>
      <dsp:spPr>
        <a:xfrm>
          <a:off x="2250708" y="809030"/>
          <a:ext cx="161617" cy="606064"/>
        </a:xfrm>
        <a:custGeom>
          <a:avLst/>
          <a:gdLst/>
          <a:ahLst/>
          <a:cxnLst/>
          <a:rect l="0" t="0" r="0" b="0"/>
          <a:pathLst>
            <a:path>
              <a:moveTo>
                <a:pt x="0" y="0"/>
              </a:moveTo>
              <a:lnTo>
                <a:pt x="0" y="606064"/>
              </a:lnTo>
              <a:lnTo>
                <a:pt x="161617" y="6060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2412325" y="1011051"/>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Systematic work</a:t>
          </a:r>
        </a:p>
      </dsp:txBody>
      <dsp:txXfrm>
        <a:off x="2435993" y="1034719"/>
        <a:ext cx="1245601" cy="760750"/>
      </dsp:txXfrm>
    </dsp:sp>
    <dsp:sp modelId="{76E4697F-0C93-4DDD-ABA9-03DF80B7396B}">
      <dsp:nvSpPr>
        <dsp:cNvPr id="0" name=""/>
        <dsp:cNvSpPr/>
      </dsp:nvSpPr>
      <dsp:spPr>
        <a:xfrm>
          <a:off x="2250708" y="809030"/>
          <a:ext cx="161617" cy="1616172"/>
        </a:xfrm>
        <a:custGeom>
          <a:avLst/>
          <a:gdLst/>
          <a:ahLst/>
          <a:cxnLst/>
          <a:rect l="0" t="0" r="0" b="0"/>
          <a:pathLst>
            <a:path>
              <a:moveTo>
                <a:pt x="0" y="0"/>
              </a:moveTo>
              <a:lnTo>
                <a:pt x="0" y="1616172"/>
              </a:lnTo>
              <a:lnTo>
                <a:pt x="161617" y="16161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D4080-F743-4338-B9AD-9362AABC0893}">
      <dsp:nvSpPr>
        <dsp:cNvPr id="0" name=""/>
        <dsp:cNvSpPr/>
      </dsp:nvSpPr>
      <dsp:spPr>
        <a:xfrm>
          <a:off x="2412325" y="2021159"/>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Generalizable knowledge</a:t>
          </a:r>
        </a:p>
      </dsp:txBody>
      <dsp:txXfrm>
        <a:off x="2435993" y="2044827"/>
        <a:ext cx="1245601" cy="760750"/>
      </dsp:txXfrm>
    </dsp:sp>
    <dsp:sp modelId="{5402B038-5FD5-4E47-B3CF-E74B261BD721}">
      <dsp:nvSpPr>
        <dsp:cNvPr id="0" name=""/>
        <dsp:cNvSpPr/>
      </dsp:nvSpPr>
      <dsp:spPr>
        <a:xfrm>
          <a:off x="2250708" y="809030"/>
          <a:ext cx="161617" cy="2626279"/>
        </a:xfrm>
        <a:custGeom>
          <a:avLst/>
          <a:gdLst/>
          <a:ahLst/>
          <a:cxnLst/>
          <a:rect l="0" t="0" r="0" b="0"/>
          <a:pathLst>
            <a:path>
              <a:moveTo>
                <a:pt x="0" y="0"/>
              </a:moveTo>
              <a:lnTo>
                <a:pt x="0" y="2626279"/>
              </a:lnTo>
              <a:lnTo>
                <a:pt x="161617" y="262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F5912-B781-4E0D-89C5-A6073ACDB382}">
      <dsp:nvSpPr>
        <dsp:cNvPr id="0" name=""/>
        <dsp:cNvSpPr/>
      </dsp:nvSpPr>
      <dsp:spPr>
        <a:xfrm>
          <a:off x="2412325" y="3031267"/>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Research </a:t>
          </a:r>
        </a:p>
        <a:p>
          <a:pPr marL="0" lvl="0" indent="0" algn="ctr" defTabSz="533400">
            <a:lnSpc>
              <a:spcPct val="100000"/>
            </a:lnSpc>
            <a:spcBef>
              <a:spcPct val="0"/>
            </a:spcBef>
            <a:spcAft>
              <a:spcPts val="0"/>
            </a:spcAft>
            <a:buNone/>
          </a:pPr>
          <a:r>
            <a:rPr lang="en-US" sz="1200" kern="1200" dirty="0"/>
            <a:t>methods</a:t>
          </a:r>
        </a:p>
      </dsp:txBody>
      <dsp:txXfrm>
        <a:off x="2435993" y="3054935"/>
        <a:ext cx="1245601" cy="760750"/>
      </dsp:txXfrm>
    </dsp:sp>
    <dsp:sp modelId="{E2B95BD0-A8AF-4D46-B52D-F8D8B116FCCA}">
      <dsp:nvSpPr>
        <dsp:cNvPr id="0" name=""/>
        <dsp:cNvSpPr/>
      </dsp:nvSpPr>
      <dsp:spPr>
        <a:xfrm>
          <a:off x="2250708" y="809030"/>
          <a:ext cx="161617" cy="3636387"/>
        </a:xfrm>
        <a:custGeom>
          <a:avLst/>
          <a:gdLst/>
          <a:ahLst/>
          <a:cxnLst/>
          <a:rect l="0" t="0" r="0" b="0"/>
          <a:pathLst>
            <a:path>
              <a:moveTo>
                <a:pt x="0" y="0"/>
              </a:moveTo>
              <a:lnTo>
                <a:pt x="0" y="3636387"/>
              </a:lnTo>
              <a:lnTo>
                <a:pt x="161617" y="3636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42C57-5F9C-484C-BF25-4CF5EA8C853C}">
      <dsp:nvSpPr>
        <dsp:cNvPr id="0" name=""/>
        <dsp:cNvSpPr/>
      </dsp:nvSpPr>
      <dsp:spPr>
        <a:xfrm>
          <a:off x="2412325" y="4041374"/>
          <a:ext cx="1292937" cy="808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1200" kern="1200" dirty="0"/>
            <a:t>Informed </a:t>
          </a:r>
        </a:p>
        <a:p>
          <a:pPr marL="0" lvl="0" indent="0" algn="ctr" defTabSz="533400">
            <a:lnSpc>
              <a:spcPct val="100000"/>
            </a:lnSpc>
            <a:spcBef>
              <a:spcPct val="0"/>
            </a:spcBef>
            <a:spcAft>
              <a:spcPts val="0"/>
            </a:spcAft>
            <a:buNone/>
          </a:pPr>
          <a:r>
            <a:rPr lang="en-US" sz="1200" kern="1200" dirty="0"/>
            <a:t>consent </a:t>
          </a:r>
        </a:p>
      </dsp:txBody>
      <dsp:txXfrm>
        <a:off x="2435993" y="4065042"/>
        <a:ext cx="1245601" cy="7607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7AEB3-C1BA-7A44-B401-6E6935F4D59F}"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2CC3-E4E7-7041-93D9-80A5EB7AAC13}" type="slidenum">
              <a:rPr lang="en-US" smtClean="0"/>
              <a:t>‹#›</a:t>
            </a:fld>
            <a:endParaRPr lang="en-US"/>
          </a:p>
        </p:txBody>
      </p:sp>
    </p:spTree>
    <p:extLst>
      <p:ext uri="{BB962C8B-B14F-4D97-AF65-F5344CB8AC3E}">
        <p14:creationId xmlns:p14="http://schemas.microsoft.com/office/powerpoint/2010/main" val="420573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treatmentactiongroup.org/cure/trial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reatmentactiongroup.org/cure/trial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treatmentactiongroup.org/cure/trial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2</a:t>
            </a:fld>
            <a:endParaRPr lang="en-US"/>
          </a:p>
        </p:txBody>
      </p:sp>
    </p:spTree>
    <p:extLst>
      <p:ext uri="{BB962C8B-B14F-4D97-AF65-F5344CB8AC3E}">
        <p14:creationId xmlns:p14="http://schemas.microsoft.com/office/powerpoint/2010/main" val="136796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17</a:t>
            </a:fld>
            <a:endParaRPr lang="en-US"/>
          </a:p>
        </p:txBody>
      </p:sp>
    </p:spTree>
    <p:extLst>
      <p:ext uri="{BB962C8B-B14F-4D97-AF65-F5344CB8AC3E}">
        <p14:creationId xmlns:p14="http://schemas.microsoft.com/office/powerpoint/2010/main" val="2416324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18</a:t>
            </a:fld>
            <a:endParaRPr lang="en-US"/>
          </a:p>
        </p:txBody>
      </p:sp>
    </p:spTree>
    <p:extLst>
      <p:ext uri="{BB962C8B-B14F-4D97-AF65-F5344CB8AC3E}">
        <p14:creationId xmlns:p14="http://schemas.microsoft.com/office/powerpoint/2010/main" val="260521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Presenter’s Note:</a:t>
            </a:r>
            <a:r>
              <a:rPr lang="en-US" sz="1100" b="1" baseline="0" dirty="0"/>
              <a:t> Ask if any members of the audience know these early </a:t>
            </a:r>
            <a:r>
              <a:rPr lang="en-US" sz="1100" b="1" baseline="0" dirty="0" err="1"/>
              <a:t>PrEP</a:t>
            </a:r>
            <a:r>
              <a:rPr lang="en-US" sz="1100" b="1" baseline="0" dirty="0"/>
              <a:t> trials.</a:t>
            </a:r>
          </a:p>
          <a:p>
            <a:endParaRPr lang="en-US" sz="1100" b="0" baseline="0" dirty="0"/>
          </a:p>
          <a:p>
            <a:r>
              <a:rPr lang="en-US" sz="1100" b="0" dirty="0"/>
              <a:t>These trials had</a:t>
            </a:r>
            <a:r>
              <a:rPr lang="en-US" sz="1100" b="0" baseline="0" dirty="0"/>
              <a:t> gone through standard ethical process. Meaning the trials had IRB approval, undergone a protocol review process, had CAB input. However the trials were stopped because sex worker advocates thought the trial was exploiting the sex workers.  </a:t>
            </a:r>
          </a:p>
          <a:p>
            <a:r>
              <a:rPr lang="en-US" sz="1100" b="0" baseline="0" dirty="0"/>
              <a:t>More recent trials in Thailand conducted with intravenous drug users did consult community. However the community recommendations of needle exchange were not adopted. The trial went forward and found positive results however much of the target community does not accept the results of the trial. </a:t>
            </a:r>
            <a:endParaRPr lang="en-US" sz="1100" b="0" dirty="0"/>
          </a:p>
        </p:txBody>
      </p:sp>
      <p:sp>
        <p:nvSpPr>
          <p:cNvPr id="4" name="Slide Number Placeholder 3"/>
          <p:cNvSpPr>
            <a:spLocks noGrp="1"/>
          </p:cNvSpPr>
          <p:nvPr>
            <p:ph type="sldNum" sz="quarter" idx="10"/>
          </p:nvPr>
        </p:nvSpPr>
        <p:spPr/>
        <p:txBody>
          <a:bodyPr/>
          <a:lstStyle/>
          <a:p>
            <a:fld id="{2A2DE693-0506-45A7-906B-31C94B5755F6}" type="slidenum">
              <a:rPr lang="en-US" smtClean="0"/>
              <a:t>19</a:t>
            </a:fld>
            <a:endParaRPr lang="en-US"/>
          </a:p>
        </p:txBody>
      </p:sp>
    </p:spTree>
    <p:extLst>
      <p:ext uri="{BB962C8B-B14F-4D97-AF65-F5344CB8AC3E}">
        <p14:creationId xmlns:p14="http://schemas.microsoft.com/office/powerpoint/2010/main" val="387330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21</a:t>
            </a:fld>
            <a:endParaRPr lang="en-US"/>
          </a:p>
        </p:txBody>
      </p:sp>
    </p:spTree>
    <p:extLst>
      <p:ext uri="{BB962C8B-B14F-4D97-AF65-F5344CB8AC3E}">
        <p14:creationId xmlns:p14="http://schemas.microsoft.com/office/powerpoint/2010/main" val="3900909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22</a:t>
            </a:fld>
            <a:endParaRPr lang="en-US"/>
          </a:p>
        </p:txBody>
      </p:sp>
    </p:spTree>
    <p:extLst>
      <p:ext uri="{BB962C8B-B14F-4D97-AF65-F5344CB8AC3E}">
        <p14:creationId xmlns:p14="http://schemas.microsoft.com/office/powerpoint/2010/main" val="1806026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23</a:t>
            </a:fld>
            <a:endParaRPr lang="en-US"/>
          </a:p>
        </p:txBody>
      </p:sp>
    </p:spTree>
    <p:extLst>
      <p:ext uri="{BB962C8B-B14F-4D97-AF65-F5344CB8AC3E}">
        <p14:creationId xmlns:p14="http://schemas.microsoft.com/office/powerpoint/2010/main" val="2829466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24</a:t>
            </a:fld>
            <a:endParaRPr lang="en-US"/>
          </a:p>
        </p:txBody>
      </p:sp>
    </p:spTree>
    <p:extLst>
      <p:ext uri="{BB962C8B-B14F-4D97-AF65-F5344CB8AC3E}">
        <p14:creationId xmlns:p14="http://schemas.microsoft.com/office/powerpoint/2010/main" val="39906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25</a:t>
            </a:fld>
            <a:endParaRPr lang="en-US"/>
          </a:p>
        </p:txBody>
      </p:sp>
    </p:spTree>
    <p:extLst>
      <p:ext uri="{BB962C8B-B14F-4D97-AF65-F5344CB8AC3E}">
        <p14:creationId xmlns:p14="http://schemas.microsoft.com/office/powerpoint/2010/main" val="4127958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26</a:t>
            </a:fld>
            <a:endParaRPr lang="en-US"/>
          </a:p>
        </p:txBody>
      </p:sp>
    </p:spTree>
    <p:extLst>
      <p:ext uri="{BB962C8B-B14F-4D97-AF65-F5344CB8AC3E}">
        <p14:creationId xmlns:p14="http://schemas.microsoft.com/office/powerpoint/2010/main" val="3210367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29</a:t>
            </a:fld>
            <a:endParaRPr lang="en-US"/>
          </a:p>
        </p:txBody>
      </p:sp>
    </p:spTree>
    <p:extLst>
      <p:ext uri="{BB962C8B-B14F-4D97-AF65-F5344CB8AC3E}">
        <p14:creationId xmlns:p14="http://schemas.microsoft.com/office/powerpoint/2010/main" val="195455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764BB-DDA7-4355-BDB4-B06A26A21586}" type="slidenum">
              <a:rPr lang="en-US" smtClean="0"/>
              <a:t>8</a:t>
            </a:fld>
            <a:endParaRPr lang="en-US"/>
          </a:p>
        </p:txBody>
      </p:sp>
    </p:spTree>
    <p:extLst>
      <p:ext uri="{BB962C8B-B14F-4D97-AF65-F5344CB8AC3E}">
        <p14:creationId xmlns:p14="http://schemas.microsoft.com/office/powerpoint/2010/main" val="165939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t>Presenter’s note: These activities</a:t>
            </a:r>
            <a:r>
              <a:rPr lang="en-US" sz="1100" b="1" baseline="0" dirty="0"/>
              <a:t> can be broad and overlap with stakeholder advisory mechanisms</a:t>
            </a:r>
          </a:p>
          <a:p>
            <a:pPr marL="171450" indent="-171450">
              <a:buFont typeface="Arial" panose="020B0604020202020204" pitchFamily="34" charset="0"/>
              <a:buChar char="•"/>
            </a:pPr>
            <a:r>
              <a:rPr lang="en-US" sz="1100" b="0" baseline="0" dirty="0"/>
              <a:t>Formative research is not only the activity of the research team. Local stakeholders can proactively engage researchers in civil society consultations as well.</a:t>
            </a:r>
          </a:p>
          <a:p>
            <a:pPr marL="171450" indent="-171450">
              <a:buFont typeface="Arial" panose="020B0604020202020204" pitchFamily="34" charset="0"/>
              <a:buChar char="•"/>
            </a:pPr>
            <a:r>
              <a:rPr lang="en-US" sz="1100" b="0" baseline="0" dirty="0"/>
              <a:t>Formative research is the time to decide what is important to take inventory on and to gather a baseline for those items. Research literacy among different communities, not just potential participants, is important to determine prior to research starting because these community groups may impact the research outcome. </a:t>
            </a:r>
          </a:p>
          <a:p>
            <a:pPr marL="171450" indent="-171450">
              <a:buFont typeface="Arial" panose="020B0604020202020204" pitchFamily="34" charset="0"/>
              <a:buChar char="•"/>
            </a:pPr>
            <a:r>
              <a:rPr lang="en-US" sz="1100" b="0" baseline="0" dirty="0"/>
              <a:t>Much of cure research is still happening at the bench in labs. Selecting sites is about choosing facilities that have the technical resources to conduct the studies.</a:t>
            </a:r>
          </a:p>
          <a:p>
            <a:pPr marL="171450" indent="-171450">
              <a:buFont typeface="Arial" panose="020B0604020202020204" pitchFamily="34" charset="0"/>
              <a:buChar char="•"/>
            </a:pPr>
            <a:r>
              <a:rPr lang="en-US" sz="1100" b="0" baseline="0" dirty="0"/>
              <a:t> </a:t>
            </a:r>
            <a:r>
              <a:rPr lang="en-US" sz="1100" b="0" baseline="0" dirty="0" err="1"/>
              <a:t>SearcHIV</a:t>
            </a:r>
            <a:r>
              <a:rPr lang="en-US" sz="1100" b="0" baseline="0" dirty="0"/>
              <a:t> (searchiv.web.unc.edu/), a group funded out of UNC, is conducting formative research on international perspectives of HIV cure research.</a:t>
            </a:r>
          </a:p>
        </p:txBody>
      </p:sp>
      <p:sp>
        <p:nvSpPr>
          <p:cNvPr id="4" name="Slide Number Placeholder 3"/>
          <p:cNvSpPr>
            <a:spLocks noGrp="1"/>
          </p:cNvSpPr>
          <p:nvPr>
            <p:ph type="sldNum" sz="quarter" idx="10"/>
          </p:nvPr>
        </p:nvSpPr>
        <p:spPr/>
        <p:txBody>
          <a:bodyPr/>
          <a:lstStyle/>
          <a:p>
            <a:fld id="{2A2DE693-0506-45A7-906B-31C94B5755F6}" type="slidenum">
              <a:rPr lang="en-US" smtClean="0"/>
              <a:t>30</a:t>
            </a:fld>
            <a:endParaRPr lang="en-US"/>
          </a:p>
        </p:txBody>
      </p:sp>
    </p:spTree>
    <p:extLst>
      <p:ext uri="{BB962C8B-B14F-4D97-AF65-F5344CB8AC3E}">
        <p14:creationId xmlns:p14="http://schemas.microsoft.com/office/powerpoint/2010/main" val="1344495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Presenter’s note: both the communication</a:t>
            </a:r>
            <a:r>
              <a:rPr lang="en-US" sz="1100" b="1" baseline="0" dirty="0"/>
              <a:t> and educational component are both outlined as separate plans in the GPP guidelines. Learners may want to refer to the guidelines to discuss the applications for cure research. </a:t>
            </a:r>
            <a:r>
              <a:rPr lang="en-US" sz="1100" dirty="0"/>
              <a:t>Central</a:t>
            </a:r>
            <a:r>
              <a:rPr lang="en-US" sz="1100" baseline="0" dirty="0"/>
              <a:t> to this idea is the idea of informed consent. Members of the community need to understand the research that is being proposed. The informed consent process has its own engagement elements and best practices that should be considered. The foundation of the informed consent process is always education. </a:t>
            </a:r>
            <a:endParaRPr lang="en-US" sz="1100" dirty="0"/>
          </a:p>
        </p:txBody>
      </p:sp>
      <p:sp>
        <p:nvSpPr>
          <p:cNvPr id="4" name="Slide Number Placeholder 3"/>
          <p:cNvSpPr>
            <a:spLocks noGrp="1"/>
          </p:cNvSpPr>
          <p:nvPr>
            <p:ph type="sldNum" sz="quarter" idx="10"/>
          </p:nvPr>
        </p:nvSpPr>
        <p:spPr/>
        <p:txBody>
          <a:bodyPr/>
          <a:lstStyle/>
          <a:p>
            <a:fld id="{2A2DE693-0506-45A7-906B-31C94B5755F6}" type="slidenum">
              <a:rPr lang="en-US" smtClean="0"/>
              <a:t>31</a:t>
            </a:fld>
            <a:endParaRPr lang="en-US"/>
          </a:p>
        </p:txBody>
      </p:sp>
    </p:spTree>
    <p:extLst>
      <p:ext uri="{BB962C8B-B14F-4D97-AF65-F5344CB8AC3E}">
        <p14:creationId xmlns:p14="http://schemas.microsoft.com/office/powerpoint/2010/main" val="1557498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Presenter’s note: This</a:t>
            </a:r>
            <a:r>
              <a:rPr lang="en-US" sz="1100" b="1" baseline="0" dirty="0"/>
              <a:t> topic area </a:t>
            </a:r>
            <a:r>
              <a:rPr lang="en-US" sz="1100" dirty="0"/>
              <a:t>An HIV-positive</a:t>
            </a:r>
            <a:r>
              <a:rPr lang="en-US" sz="1100" baseline="0" dirty="0"/>
              <a:t> individual may be receiving medical and social benefits related to their HIV status. This might include enrollment in housing, Medicaid or Medicare funding, or any other assistance programing. A potential harm may be the actual success of a product that allows an individual to remove the positive from their status. If a participant goes into remission their may be potential social harms to content without. </a:t>
            </a:r>
          </a:p>
          <a:p>
            <a:r>
              <a:rPr lang="en-US" sz="1100" baseline="0" dirty="0"/>
              <a:t>Social harms differ from those in treatment and prevention. There could potentially be a loss of identity for an individual who has embraced their HIV positive status. </a:t>
            </a:r>
          </a:p>
          <a:p>
            <a:endParaRPr lang="en-US" sz="1100" baseline="0" dirty="0"/>
          </a:p>
          <a:p>
            <a:r>
              <a:rPr lang="en-US" sz="1100" baseline="0" dirty="0"/>
              <a:t>Physical harms are very important to consider given the experimental quality of these novel drug compounds. Early phase research in humans may present complications not seen in animal models. Particularly as these drugs move from population to population (women, children, MSM).  In early phase research these harms may be unknown. </a:t>
            </a:r>
            <a:endParaRPr lang="en-US" sz="1100" dirty="0"/>
          </a:p>
        </p:txBody>
      </p:sp>
      <p:sp>
        <p:nvSpPr>
          <p:cNvPr id="4" name="Slide Number Placeholder 3"/>
          <p:cNvSpPr>
            <a:spLocks noGrp="1"/>
          </p:cNvSpPr>
          <p:nvPr>
            <p:ph type="sldNum" sz="quarter" idx="10"/>
          </p:nvPr>
        </p:nvSpPr>
        <p:spPr/>
        <p:txBody>
          <a:bodyPr/>
          <a:lstStyle/>
          <a:p>
            <a:fld id="{2A2DE693-0506-45A7-906B-31C94B5755F6}" type="slidenum">
              <a:rPr lang="en-US" smtClean="0"/>
              <a:t>32</a:t>
            </a:fld>
            <a:endParaRPr lang="en-US"/>
          </a:p>
        </p:txBody>
      </p:sp>
    </p:spTree>
    <p:extLst>
      <p:ext uri="{BB962C8B-B14F-4D97-AF65-F5344CB8AC3E}">
        <p14:creationId xmlns:p14="http://schemas.microsoft.com/office/powerpoint/2010/main" val="386278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13C443C-9EC1-4161-9B7D-3B67E040D186}" type="slidenum">
              <a:rPr lang="en-US" smtClean="0"/>
              <a:t>34</a:t>
            </a:fld>
            <a:endParaRPr lang="en-US"/>
          </a:p>
        </p:txBody>
      </p:sp>
    </p:spTree>
    <p:extLst>
      <p:ext uri="{BB962C8B-B14F-4D97-AF65-F5344CB8AC3E}">
        <p14:creationId xmlns:p14="http://schemas.microsoft.com/office/powerpoint/2010/main" val="1192650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13C443C-9EC1-4161-9B7D-3B67E040D186}" type="slidenum">
              <a:rPr lang="en-US" smtClean="0"/>
              <a:t>35</a:t>
            </a:fld>
            <a:endParaRPr lang="en-US"/>
          </a:p>
        </p:txBody>
      </p:sp>
    </p:spTree>
    <p:extLst>
      <p:ext uri="{BB962C8B-B14F-4D97-AF65-F5344CB8AC3E}">
        <p14:creationId xmlns:p14="http://schemas.microsoft.com/office/powerpoint/2010/main" val="3777697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13C443C-9EC1-4161-9B7D-3B67E040D186}" type="slidenum">
              <a:rPr lang="en-US" smtClean="0"/>
              <a:t>36</a:t>
            </a:fld>
            <a:endParaRPr lang="en-US"/>
          </a:p>
        </p:txBody>
      </p:sp>
    </p:spTree>
    <p:extLst>
      <p:ext uri="{BB962C8B-B14F-4D97-AF65-F5344CB8AC3E}">
        <p14:creationId xmlns:p14="http://schemas.microsoft.com/office/powerpoint/2010/main" val="565490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13C443C-9EC1-4161-9B7D-3B67E040D186}" type="slidenum">
              <a:rPr lang="en-US" smtClean="0"/>
              <a:t>37</a:t>
            </a:fld>
            <a:endParaRPr lang="en-US"/>
          </a:p>
        </p:txBody>
      </p:sp>
    </p:spTree>
    <p:extLst>
      <p:ext uri="{BB962C8B-B14F-4D97-AF65-F5344CB8AC3E}">
        <p14:creationId xmlns:p14="http://schemas.microsoft.com/office/powerpoint/2010/main" val="1230835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13C443C-9EC1-4161-9B7D-3B67E040D186}" type="slidenum">
              <a:rPr lang="en-US" smtClean="0"/>
              <a:t>38</a:t>
            </a:fld>
            <a:endParaRPr lang="en-US"/>
          </a:p>
        </p:txBody>
      </p:sp>
    </p:spTree>
    <p:extLst>
      <p:ext uri="{BB962C8B-B14F-4D97-AF65-F5344CB8AC3E}">
        <p14:creationId xmlns:p14="http://schemas.microsoft.com/office/powerpoint/2010/main" val="1586169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FF79-E0DE-1D47-8395-A28E20C3FBE2}" type="slidenum">
              <a:rPr lang="en-US" smtClean="0"/>
              <a:t>39</a:t>
            </a:fld>
            <a:endParaRPr lang="en-US"/>
          </a:p>
        </p:txBody>
      </p:sp>
    </p:spTree>
    <p:extLst>
      <p:ext uri="{BB962C8B-B14F-4D97-AF65-F5344CB8AC3E}">
        <p14:creationId xmlns:p14="http://schemas.microsoft.com/office/powerpoint/2010/main" val="2815737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D13C443C-9EC1-4161-9B7D-3B67E040D186}" type="slidenum">
              <a:rPr lang="en-US" smtClean="0"/>
              <a:t>40</a:t>
            </a:fld>
            <a:endParaRPr lang="en-US"/>
          </a:p>
        </p:txBody>
      </p:sp>
    </p:spTree>
    <p:extLst>
      <p:ext uri="{BB962C8B-B14F-4D97-AF65-F5344CB8AC3E}">
        <p14:creationId xmlns:p14="http://schemas.microsoft.com/office/powerpoint/2010/main" val="240309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764BB-DDA7-4355-BDB4-B06A26A21586}" type="slidenum">
              <a:rPr lang="en-US" smtClean="0"/>
              <a:t>9</a:t>
            </a:fld>
            <a:endParaRPr lang="en-US"/>
          </a:p>
        </p:txBody>
      </p:sp>
    </p:spTree>
    <p:extLst>
      <p:ext uri="{BB962C8B-B14F-4D97-AF65-F5344CB8AC3E}">
        <p14:creationId xmlns:p14="http://schemas.microsoft.com/office/powerpoint/2010/main" val="1874506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41</a:t>
            </a:fld>
            <a:endParaRPr lang="en-US"/>
          </a:p>
        </p:txBody>
      </p:sp>
    </p:spTree>
    <p:extLst>
      <p:ext uri="{BB962C8B-B14F-4D97-AF65-F5344CB8AC3E}">
        <p14:creationId xmlns:p14="http://schemas.microsoft.com/office/powerpoint/2010/main" val="154160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42</a:t>
            </a:fld>
            <a:endParaRPr lang="en-US"/>
          </a:p>
        </p:txBody>
      </p:sp>
    </p:spTree>
    <p:extLst>
      <p:ext uri="{BB962C8B-B14F-4D97-AF65-F5344CB8AC3E}">
        <p14:creationId xmlns:p14="http://schemas.microsoft.com/office/powerpoint/2010/main" val="502989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43</a:t>
            </a:fld>
            <a:endParaRPr lang="en-US"/>
          </a:p>
        </p:txBody>
      </p:sp>
    </p:spTree>
    <p:extLst>
      <p:ext uri="{BB962C8B-B14F-4D97-AF65-F5344CB8AC3E}">
        <p14:creationId xmlns:p14="http://schemas.microsoft.com/office/powerpoint/2010/main" val="3559130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44</a:t>
            </a:fld>
            <a:endParaRPr lang="en-US"/>
          </a:p>
        </p:txBody>
      </p:sp>
    </p:spTree>
    <p:extLst>
      <p:ext uri="{BB962C8B-B14F-4D97-AF65-F5344CB8AC3E}">
        <p14:creationId xmlns:p14="http://schemas.microsoft.com/office/powerpoint/2010/main" val="1011915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45</a:t>
            </a:fld>
            <a:endParaRPr lang="en-US"/>
          </a:p>
        </p:txBody>
      </p:sp>
    </p:spTree>
    <p:extLst>
      <p:ext uri="{BB962C8B-B14F-4D97-AF65-F5344CB8AC3E}">
        <p14:creationId xmlns:p14="http://schemas.microsoft.com/office/powerpoint/2010/main" val="1911724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46</a:t>
            </a:fld>
            <a:endParaRPr lang="en-US"/>
          </a:p>
        </p:txBody>
      </p:sp>
    </p:spTree>
    <p:extLst>
      <p:ext uri="{BB962C8B-B14F-4D97-AF65-F5344CB8AC3E}">
        <p14:creationId xmlns:p14="http://schemas.microsoft.com/office/powerpoint/2010/main" val="2936602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47</a:t>
            </a:fld>
            <a:endParaRPr lang="en-US"/>
          </a:p>
        </p:txBody>
      </p:sp>
    </p:spTree>
    <p:extLst>
      <p:ext uri="{BB962C8B-B14F-4D97-AF65-F5344CB8AC3E}">
        <p14:creationId xmlns:p14="http://schemas.microsoft.com/office/powerpoint/2010/main" val="3477669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48</a:t>
            </a:fld>
            <a:endParaRPr lang="en-US"/>
          </a:p>
        </p:txBody>
      </p:sp>
    </p:spTree>
    <p:extLst>
      <p:ext uri="{BB962C8B-B14F-4D97-AF65-F5344CB8AC3E}">
        <p14:creationId xmlns:p14="http://schemas.microsoft.com/office/powerpoint/2010/main" val="1782354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49</a:t>
            </a:fld>
            <a:endParaRPr lang="en-US"/>
          </a:p>
        </p:txBody>
      </p:sp>
    </p:spTree>
    <p:extLst>
      <p:ext uri="{BB962C8B-B14F-4D97-AF65-F5344CB8AC3E}">
        <p14:creationId xmlns:p14="http://schemas.microsoft.com/office/powerpoint/2010/main" val="4072579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50</a:t>
            </a:fld>
            <a:endParaRPr lang="en-US"/>
          </a:p>
        </p:txBody>
      </p:sp>
    </p:spTree>
    <p:extLst>
      <p:ext uri="{BB962C8B-B14F-4D97-AF65-F5344CB8AC3E}">
        <p14:creationId xmlns:p14="http://schemas.microsoft.com/office/powerpoint/2010/main" val="246769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764BB-DDA7-4355-BDB4-B06A26A21586}" type="slidenum">
              <a:rPr lang="en-US" smtClean="0"/>
              <a:t>10</a:t>
            </a:fld>
            <a:endParaRPr lang="en-US"/>
          </a:p>
        </p:txBody>
      </p:sp>
    </p:spTree>
    <p:extLst>
      <p:ext uri="{BB962C8B-B14F-4D97-AF65-F5344CB8AC3E}">
        <p14:creationId xmlns:p14="http://schemas.microsoft.com/office/powerpoint/2010/main" val="3176160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51</a:t>
            </a:fld>
            <a:endParaRPr lang="en-US"/>
          </a:p>
        </p:txBody>
      </p:sp>
    </p:spTree>
    <p:extLst>
      <p:ext uri="{BB962C8B-B14F-4D97-AF65-F5344CB8AC3E}">
        <p14:creationId xmlns:p14="http://schemas.microsoft.com/office/powerpoint/2010/main" val="2237107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3C443C-9EC1-4161-9B7D-3B67E040D186}" type="slidenum">
              <a:rPr lang="en-US" smtClean="0"/>
              <a:t>52</a:t>
            </a:fld>
            <a:endParaRPr lang="en-US"/>
          </a:p>
        </p:txBody>
      </p:sp>
    </p:spTree>
    <p:extLst>
      <p:ext uri="{BB962C8B-B14F-4D97-AF65-F5344CB8AC3E}">
        <p14:creationId xmlns:p14="http://schemas.microsoft.com/office/powerpoint/2010/main" val="1033514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sz="1100" dirty="0">
                <a:latin typeface="+mn-lt"/>
              </a:rPr>
              <a:t>Non-whites still account for less than 5 percent of clinical trial participants (2014)</a:t>
            </a:r>
          </a:p>
          <a:p>
            <a:pPr>
              <a:spcBef>
                <a:spcPts val="0"/>
              </a:spcBef>
              <a:buNone/>
              <a:defRPr/>
            </a:pPr>
            <a:endParaRPr lang="en-US" sz="1100" dirty="0">
              <a:latin typeface="+mn-lt"/>
            </a:endParaRPr>
          </a:p>
          <a:p>
            <a:pPr>
              <a:spcBef>
                <a:spcPts val="0"/>
              </a:spcBef>
              <a:buNone/>
              <a:defRPr/>
            </a:pPr>
            <a:r>
              <a:rPr lang="en-US" sz="1100" b="1" dirty="0">
                <a:latin typeface="+mn-lt"/>
              </a:rPr>
              <a:t>NIH Revitalization Amendment 1993</a:t>
            </a:r>
          </a:p>
          <a:p>
            <a:pPr marL="171450" indent="-171450">
              <a:spcBef>
                <a:spcPts val="0"/>
              </a:spcBef>
              <a:buFont typeface="Arial" panose="020B0604020202020204" pitchFamily="34" charset="0"/>
              <a:buChar char="•"/>
              <a:defRPr/>
            </a:pPr>
            <a:r>
              <a:rPr lang="en-US" sz="1100" dirty="0">
                <a:latin typeface="+mn-lt"/>
              </a:rPr>
              <a:t>Do interventions/therapies studied differentially affected women or men or members of minority groups?</a:t>
            </a:r>
          </a:p>
          <a:p>
            <a:pPr marL="171450" indent="-171450">
              <a:spcBef>
                <a:spcPts val="0"/>
              </a:spcBef>
              <a:buFont typeface="Arial" panose="020B0604020202020204" pitchFamily="34" charset="0"/>
              <a:buChar char="•"/>
              <a:defRPr/>
            </a:pPr>
            <a:r>
              <a:rPr lang="en-US" sz="1100" dirty="0">
                <a:latin typeface="+mn-lt"/>
              </a:rPr>
              <a:t>Annual reporting of gender and race/ethnicity</a:t>
            </a:r>
          </a:p>
          <a:p>
            <a:pPr marL="171450" indent="-171450">
              <a:spcBef>
                <a:spcPts val="0"/>
              </a:spcBef>
              <a:buFont typeface="Arial" panose="020B0604020202020204" pitchFamily="34" charset="0"/>
              <a:buChar char="•"/>
              <a:defRPr/>
            </a:pPr>
            <a:r>
              <a:rPr lang="en-US" sz="1100" dirty="0">
                <a:latin typeface="+mn-lt"/>
              </a:rPr>
              <a:t>Cost is not a legitimate reason for excluding ethnic minorities </a:t>
            </a:r>
          </a:p>
          <a:p>
            <a:pPr>
              <a:spcBef>
                <a:spcPct val="0"/>
              </a:spcBef>
            </a:pPr>
            <a:endParaRPr lang="en-US" altLang="en-US" sz="1100" b="1" dirty="0">
              <a:latin typeface="+mn-lt"/>
            </a:endParaRPr>
          </a:p>
          <a:p>
            <a:pPr>
              <a:spcBef>
                <a:spcPct val="0"/>
              </a:spcBef>
            </a:pPr>
            <a:r>
              <a:rPr lang="en-US" altLang="en-US" sz="1100" b="1" dirty="0">
                <a:latin typeface="+mn-lt"/>
              </a:rPr>
              <a:t>Challenges</a:t>
            </a:r>
            <a:r>
              <a:rPr lang="en-US" altLang="en-US" sz="1100" b="1" baseline="0" dirty="0">
                <a:latin typeface="+mn-lt"/>
              </a:rPr>
              <a:t> to minority participations in HIV cure studies may include:</a:t>
            </a:r>
          </a:p>
          <a:p>
            <a:pPr marL="171450" indent="-171450">
              <a:spcBef>
                <a:spcPct val="0"/>
              </a:spcBef>
              <a:buFont typeface="Arial" panose="020B0604020202020204" pitchFamily="34" charset="0"/>
              <a:buChar char="•"/>
            </a:pPr>
            <a:r>
              <a:rPr lang="en-US" altLang="en-US" sz="1100" baseline="0" dirty="0">
                <a:latin typeface="+mn-lt"/>
              </a:rPr>
              <a:t>Study location</a:t>
            </a:r>
          </a:p>
          <a:p>
            <a:pPr marL="171450" indent="-171450">
              <a:spcBef>
                <a:spcPct val="0"/>
              </a:spcBef>
              <a:buFont typeface="Arial" panose="020B0604020202020204" pitchFamily="34" charset="0"/>
              <a:buChar char="•"/>
            </a:pPr>
            <a:r>
              <a:rPr lang="en-US" altLang="en-US" sz="1100" baseline="0" dirty="0">
                <a:latin typeface="+mn-lt"/>
              </a:rPr>
              <a:t>Cultural differences</a:t>
            </a:r>
          </a:p>
          <a:p>
            <a:pPr marL="171450" indent="-171450">
              <a:spcBef>
                <a:spcPct val="0"/>
              </a:spcBef>
              <a:buFont typeface="Arial" panose="020B0604020202020204" pitchFamily="34" charset="0"/>
              <a:buChar char="•"/>
            </a:pPr>
            <a:r>
              <a:rPr lang="en-US" altLang="en-US" sz="1100" baseline="0" dirty="0">
                <a:latin typeface="+mn-lt"/>
              </a:rPr>
              <a:t>Lack of knowledge about available HIV cure-related research studies</a:t>
            </a:r>
          </a:p>
          <a:p>
            <a:pPr marL="171450" indent="-171450">
              <a:spcBef>
                <a:spcPct val="0"/>
              </a:spcBef>
              <a:buFont typeface="Arial" panose="020B0604020202020204" pitchFamily="34" charset="0"/>
              <a:buChar char="•"/>
            </a:pPr>
            <a:r>
              <a:rPr lang="en-US" altLang="en-US" sz="1100" baseline="0" dirty="0">
                <a:latin typeface="+mn-lt"/>
              </a:rPr>
              <a:t>Poor access to medical care </a:t>
            </a:r>
          </a:p>
          <a:p>
            <a:pPr marL="171450" indent="-171450">
              <a:spcBef>
                <a:spcPct val="0"/>
              </a:spcBef>
              <a:buFont typeface="Arial" panose="020B0604020202020204" pitchFamily="34" charset="0"/>
              <a:buChar char="•"/>
            </a:pPr>
            <a:r>
              <a:rPr lang="en-US" altLang="en-US" sz="1100" baseline="0" dirty="0">
                <a:latin typeface="+mn-lt"/>
              </a:rPr>
              <a:t>Concerns about research </a:t>
            </a:r>
          </a:p>
          <a:p>
            <a:pPr marL="0" indent="0">
              <a:spcBef>
                <a:spcPct val="0"/>
              </a:spcBef>
              <a:buFont typeface="Arial" panose="020B0604020202020204" pitchFamily="34" charset="0"/>
              <a:buNone/>
            </a:pPr>
            <a:endParaRPr lang="en-US" altLang="en-US" sz="1100" baseline="0" dirty="0">
              <a:latin typeface="+mn-lt"/>
            </a:endParaRPr>
          </a:p>
          <a:p>
            <a:pPr marL="0" indent="0">
              <a:spcBef>
                <a:spcPct val="0"/>
              </a:spcBef>
              <a:buFont typeface="Arial" panose="020B0604020202020204" pitchFamily="34" charset="0"/>
              <a:buNone/>
            </a:pPr>
            <a:r>
              <a:rPr lang="en-US" altLang="en-US" sz="1100" b="1" baseline="0" dirty="0">
                <a:latin typeface="+mn-lt"/>
              </a:rPr>
              <a:t>Successful strategies and recommendations for diversity included:</a:t>
            </a:r>
          </a:p>
          <a:p>
            <a:pPr marL="171450" indent="-171450">
              <a:buFont typeface="Arial" panose="020B0604020202020204" pitchFamily="34" charset="0"/>
              <a:buChar char="•"/>
              <a:defRPr/>
            </a:pPr>
            <a:r>
              <a:rPr lang="en-US" altLang="en-US" sz="1100" dirty="0">
                <a:solidFill>
                  <a:srgbClr val="000000"/>
                </a:solidFill>
                <a:latin typeface="+mn-lt"/>
              </a:rPr>
              <a:t>Recruiting female and minority</a:t>
            </a:r>
            <a:r>
              <a:rPr lang="en-US" altLang="en-US" sz="1100" baseline="0" dirty="0">
                <a:solidFill>
                  <a:srgbClr val="000000"/>
                </a:solidFill>
                <a:latin typeface="+mn-lt"/>
              </a:rPr>
              <a:t> physicians</a:t>
            </a:r>
          </a:p>
          <a:p>
            <a:pPr marL="171450" indent="-171450">
              <a:buFont typeface="Arial" panose="020B0604020202020204" pitchFamily="34" charset="0"/>
              <a:buChar char="•"/>
              <a:defRPr/>
            </a:pPr>
            <a:r>
              <a:rPr lang="en-US" altLang="en-US" sz="1100" baseline="0" dirty="0">
                <a:solidFill>
                  <a:srgbClr val="000000"/>
                </a:solidFill>
                <a:latin typeface="+mn-lt"/>
              </a:rPr>
              <a:t>Building trust through communication</a:t>
            </a:r>
          </a:p>
          <a:p>
            <a:pPr marL="171450" indent="-171450">
              <a:buFont typeface="Arial" panose="020B0604020202020204" pitchFamily="34" charset="0"/>
              <a:buChar char="•"/>
              <a:defRPr/>
            </a:pPr>
            <a:r>
              <a:rPr lang="en-US" altLang="en-US" sz="1100" baseline="0" dirty="0">
                <a:solidFill>
                  <a:srgbClr val="000000"/>
                </a:solidFill>
                <a:latin typeface="+mn-lt"/>
              </a:rPr>
              <a:t>Educating to raise awareness</a:t>
            </a:r>
          </a:p>
          <a:p>
            <a:pPr marL="171450" indent="-171450">
              <a:buFont typeface="Arial" panose="020B0604020202020204" pitchFamily="34" charset="0"/>
              <a:buChar char="•"/>
              <a:defRPr/>
            </a:pPr>
            <a:r>
              <a:rPr lang="en-US" altLang="en-US" sz="1100" baseline="0" dirty="0">
                <a:solidFill>
                  <a:srgbClr val="000000"/>
                </a:solidFill>
                <a:latin typeface="+mn-lt"/>
              </a:rPr>
              <a:t>Involving communities </a:t>
            </a:r>
          </a:p>
          <a:p>
            <a:pPr marL="171450" indent="-171450">
              <a:buFont typeface="Arial" panose="020B0604020202020204" pitchFamily="34" charset="0"/>
              <a:buChar char="•"/>
              <a:defRPr/>
            </a:pPr>
            <a:r>
              <a:rPr lang="en-US" altLang="en-US" sz="1100" baseline="0" dirty="0">
                <a:solidFill>
                  <a:srgbClr val="000000"/>
                </a:solidFill>
                <a:latin typeface="+mn-lt"/>
              </a:rPr>
              <a:t>Re-examining trial design and ethics</a:t>
            </a:r>
          </a:p>
          <a:p>
            <a:pPr marL="171450" indent="-171450">
              <a:buFont typeface="Arial" panose="020B0604020202020204" pitchFamily="34" charset="0"/>
              <a:buChar char="•"/>
              <a:defRPr/>
            </a:pPr>
            <a:r>
              <a:rPr lang="en-US" altLang="en-US" sz="1100" baseline="0" dirty="0">
                <a:solidFill>
                  <a:srgbClr val="000000"/>
                </a:solidFill>
                <a:latin typeface="+mn-lt"/>
              </a:rPr>
              <a:t>Incorporating new technologies</a:t>
            </a:r>
          </a:p>
          <a:p>
            <a:pPr marL="171450" indent="-171450">
              <a:buFont typeface="Arial" panose="020B0604020202020204" pitchFamily="34" charset="0"/>
              <a:buChar char="•"/>
              <a:defRPr/>
            </a:pPr>
            <a:endParaRPr lang="en-US" altLang="en-US" sz="1100" baseline="0" dirty="0">
              <a:solidFill>
                <a:srgbClr val="000000"/>
              </a:solidFill>
              <a:latin typeface="+mn-lt"/>
            </a:endParaRPr>
          </a:p>
          <a:p>
            <a:pPr marL="0" indent="0">
              <a:spcBef>
                <a:spcPct val="0"/>
              </a:spcBef>
              <a:buFont typeface="Arial" panose="020B0604020202020204" pitchFamily="34" charset="0"/>
              <a:buNone/>
            </a:pPr>
            <a:r>
              <a:rPr lang="en-US" altLang="en-US" sz="1100" b="1" baseline="0" dirty="0">
                <a:latin typeface="+mn-lt"/>
              </a:rPr>
              <a:t>FDA’s White Paper on Diversifying Trial Participants: </a:t>
            </a:r>
          </a:p>
          <a:p>
            <a:pPr marL="0" indent="0">
              <a:spcBef>
                <a:spcPct val="0"/>
              </a:spcBef>
              <a:buFont typeface="Arial" panose="020B0604020202020204" pitchFamily="34" charset="0"/>
              <a:buNone/>
            </a:pPr>
            <a:r>
              <a:rPr lang="en-US" altLang="en-US" sz="1100" baseline="0" dirty="0">
                <a:latin typeface="+mn-lt"/>
              </a:rPr>
              <a:t>http://www.fda.gov/downloads/ScienceResearch/SpecialTopics/WomensHealthResearch/UCM334959.pdf </a:t>
            </a:r>
          </a:p>
          <a:p>
            <a:pPr marL="0" indent="0">
              <a:buFont typeface="Arial" panose="020B0604020202020204" pitchFamily="34" charset="0"/>
              <a:buNone/>
              <a:defRPr/>
            </a:pPr>
            <a:endParaRPr lang="en-US" altLang="en-US" sz="1100" baseline="0" dirty="0">
              <a:solidFill>
                <a:srgbClr val="000000"/>
              </a:solidFill>
              <a:latin typeface="+mn-lt"/>
            </a:endParaRPr>
          </a:p>
          <a:p>
            <a:pPr marL="0" indent="0">
              <a:buFont typeface="Arial" panose="020B0604020202020204" pitchFamily="34" charset="0"/>
              <a:buNone/>
              <a:defRPr/>
            </a:pPr>
            <a:endParaRPr lang="en-US" altLang="en-US" sz="1100" dirty="0">
              <a:solidFill>
                <a:srgbClr val="000000"/>
              </a:solidFill>
              <a:latin typeface="+mn-lt"/>
            </a:endParaRPr>
          </a:p>
          <a:p>
            <a:pPr marL="171450" indent="-171450">
              <a:buFont typeface="Arial" panose="020B0604020202020204" pitchFamily="34" charset="0"/>
              <a:buChar char="•"/>
              <a:defRPr/>
            </a:pPr>
            <a:endParaRPr lang="en-US" altLang="en-US" sz="1200" dirty="0">
              <a:solidFill>
                <a:srgbClr val="000000"/>
              </a:solidFill>
              <a:latin typeface="HelveticaNeueLT Std Cn" charset="0"/>
            </a:endParaRPr>
          </a:p>
        </p:txBody>
      </p:sp>
      <p:sp>
        <p:nvSpPr>
          <p:cNvPr id="4" name="Slide Number Placeholder 3"/>
          <p:cNvSpPr>
            <a:spLocks noGrp="1"/>
          </p:cNvSpPr>
          <p:nvPr>
            <p:ph type="sldNum" sz="quarter" idx="10"/>
          </p:nvPr>
        </p:nvSpPr>
        <p:spPr/>
        <p:txBody>
          <a:bodyPr/>
          <a:lstStyle/>
          <a:p>
            <a:fld id="{DCA78EB7-E07C-4488-970D-644B91CCECF6}" type="slidenum">
              <a:rPr lang="en-US" smtClean="0"/>
              <a:t>53</a:t>
            </a:fld>
            <a:endParaRPr lang="en-US"/>
          </a:p>
        </p:txBody>
      </p:sp>
    </p:spTree>
    <p:extLst>
      <p:ext uri="{BB962C8B-B14F-4D97-AF65-F5344CB8AC3E}">
        <p14:creationId xmlns:p14="http://schemas.microsoft.com/office/powerpoint/2010/main" val="1192221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solidFill>
                  <a:srgbClr val="FF0000"/>
                </a:solidFill>
              </a:rPr>
              <a:t>ClinicalTrials.gov</a:t>
            </a:r>
            <a:r>
              <a:rPr lang="en-US" sz="1100" dirty="0">
                <a:solidFill>
                  <a:srgbClr val="FF0000"/>
                </a:solidFill>
              </a:rPr>
              <a:t> may be very intimidating. Would perhaps add a link to the TAG Research Towards a Cure webpage:</a:t>
            </a:r>
          </a:p>
          <a:p>
            <a:r>
              <a:rPr lang="en-US" sz="1100" dirty="0">
                <a:solidFill>
                  <a:srgbClr val="FF0000"/>
                </a:solidFill>
                <a:hlinkClick r:id="rId3"/>
              </a:rPr>
              <a:t>https://www.treatmentactiongroup.org/cure/trials/</a:t>
            </a:r>
            <a:endParaRPr lang="en-US" sz="1100" dirty="0">
              <a:solidFill>
                <a:srgbClr val="FF0000"/>
              </a:solidFill>
            </a:endParaRPr>
          </a:p>
          <a:p>
            <a:endParaRPr lang="en-US" sz="1100" dirty="0">
              <a:solidFill>
                <a:srgbClr val="FF0000"/>
              </a:solidFill>
            </a:endParaRPr>
          </a:p>
          <a:p>
            <a:br>
              <a:rPr lang="en-US" sz="1100" dirty="0">
                <a:solidFill>
                  <a:srgbClr val="FF0000"/>
                </a:solidFill>
              </a:rPr>
            </a:br>
            <a:r>
              <a:rPr lang="en-US" sz="1100" dirty="0">
                <a:solidFill>
                  <a:srgbClr val="FF0000"/>
                </a:solidFill>
              </a:rPr>
              <a:t>Would also mention some of the key institutional websites where to find active trials, or ACTG website with list of trials that are currently enrolling.</a:t>
            </a:r>
          </a:p>
          <a:p>
            <a:endParaRPr lang="en-US" sz="1100" dirty="0"/>
          </a:p>
        </p:txBody>
      </p:sp>
      <p:sp>
        <p:nvSpPr>
          <p:cNvPr id="4" name="Slide Number Placeholder 3"/>
          <p:cNvSpPr>
            <a:spLocks noGrp="1"/>
          </p:cNvSpPr>
          <p:nvPr>
            <p:ph type="sldNum" sz="quarter" idx="10"/>
          </p:nvPr>
        </p:nvSpPr>
        <p:spPr/>
        <p:txBody>
          <a:bodyPr/>
          <a:lstStyle/>
          <a:p>
            <a:fld id="{DCA78EB7-E07C-4488-970D-644B91CCECF6}" type="slidenum">
              <a:rPr lang="en-US" smtClean="0"/>
              <a:t>54</a:t>
            </a:fld>
            <a:endParaRPr lang="en-US"/>
          </a:p>
        </p:txBody>
      </p:sp>
    </p:spTree>
    <p:extLst>
      <p:ext uri="{BB962C8B-B14F-4D97-AF65-F5344CB8AC3E}">
        <p14:creationId xmlns:p14="http://schemas.microsoft.com/office/powerpoint/2010/main" val="4286035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solidFill>
                  <a:srgbClr val="FF0000"/>
                </a:solidFill>
              </a:rPr>
              <a:t>ClinicalTrials.gov</a:t>
            </a:r>
            <a:r>
              <a:rPr lang="en-US" sz="1100" dirty="0">
                <a:solidFill>
                  <a:srgbClr val="FF0000"/>
                </a:solidFill>
              </a:rPr>
              <a:t> may be very intimidating. Would perhaps add a link to the TAG Research Towards a Cure webpage:</a:t>
            </a:r>
          </a:p>
          <a:p>
            <a:r>
              <a:rPr lang="en-US" sz="1100" dirty="0">
                <a:solidFill>
                  <a:srgbClr val="FF0000"/>
                </a:solidFill>
                <a:hlinkClick r:id="rId3"/>
              </a:rPr>
              <a:t>https://www.treatmentactiongroup.org/cure/trials/</a:t>
            </a:r>
            <a:endParaRPr lang="en-US" sz="1100" dirty="0">
              <a:solidFill>
                <a:srgbClr val="FF0000"/>
              </a:solidFill>
            </a:endParaRPr>
          </a:p>
          <a:p>
            <a:endParaRPr lang="en-US" sz="1100" dirty="0">
              <a:solidFill>
                <a:srgbClr val="FF0000"/>
              </a:solidFill>
            </a:endParaRPr>
          </a:p>
          <a:p>
            <a:br>
              <a:rPr lang="en-US" sz="1100" dirty="0">
                <a:solidFill>
                  <a:srgbClr val="FF0000"/>
                </a:solidFill>
              </a:rPr>
            </a:br>
            <a:r>
              <a:rPr lang="en-US" sz="1100" dirty="0">
                <a:solidFill>
                  <a:srgbClr val="FF0000"/>
                </a:solidFill>
              </a:rPr>
              <a:t>Would also mention some of the key institutional websites where to find active trials, or ACTG website with list of trials that are currently enrolling.</a:t>
            </a:r>
          </a:p>
          <a:p>
            <a:endParaRPr lang="en-US" sz="1100" dirty="0"/>
          </a:p>
        </p:txBody>
      </p:sp>
      <p:sp>
        <p:nvSpPr>
          <p:cNvPr id="4" name="Slide Number Placeholder 3"/>
          <p:cNvSpPr>
            <a:spLocks noGrp="1"/>
          </p:cNvSpPr>
          <p:nvPr>
            <p:ph type="sldNum" sz="quarter" idx="10"/>
          </p:nvPr>
        </p:nvSpPr>
        <p:spPr/>
        <p:txBody>
          <a:bodyPr/>
          <a:lstStyle/>
          <a:p>
            <a:fld id="{DCA78EB7-E07C-4488-970D-644B91CCECF6}" type="slidenum">
              <a:rPr lang="en-US" smtClean="0"/>
              <a:t>55</a:t>
            </a:fld>
            <a:endParaRPr lang="en-US"/>
          </a:p>
        </p:txBody>
      </p:sp>
    </p:spTree>
    <p:extLst>
      <p:ext uri="{BB962C8B-B14F-4D97-AF65-F5344CB8AC3E}">
        <p14:creationId xmlns:p14="http://schemas.microsoft.com/office/powerpoint/2010/main" val="3303576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solidFill>
                  <a:srgbClr val="FF0000"/>
                </a:solidFill>
              </a:rPr>
              <a:t>ClinicalTrials.gov</a:t>
            </a:r>
            <a:r>
              <a:rPr lang="en-US" sz="1100" dirty="0">
                <a:solidFill>
                  <a:srgbClr val="FF0000"/>
                </a:solidFill>
              </a:rPr>
              <a:t> may be very intimidating. Would perhaps add a link to the TAG Research Towards a Cure webpage:</a:t>
            </a:r>
          </a:p>
          <a:p>
            <a:r>
              <a:rPr lang="en-US" sz="1100" dirty="0">
                <a:solidFill>
                  <a:srgbClr val="FF0000"/>
                </a:solidFill>
                <a:hlinkClick r:id="rId3"/>
              </a:rPr>
              <a:t>https://www.treatmentactiongroup.org/cure/trials/</a:t>
            </a:r>
            <a:endParaRPr lang="en-US" sz="1100" dirty="0">
              <a:solidFill>
                <a:srgbClr val="FF0000"/>
              </a:solidFill>
            </a:endParaRPr>
          </a:p>
          <a:p>
            <a:endParaRPr lang="en-US" sz="1100" dirty="0">
              <a:solidFill>
                <a:srgbClr val="FF0000"/>
              </a:solidFill>
            </a:endParaRPr>
          </a:p>
          <a:p>
            <a:br>
              <a:rPr lang="en-US" sz="1100" dirty="0">
                <a:solidFill>
                  <a:srgbClr val="FF0000"/>
                </a:solidFill>
              </a:rPr>
            </a:br>
            <a:r>
              <a:rPr lang="en-US" sz="1100" dirty="0">
                <a:solidFill>
                  <a:srgbClr val="FF0000"/>
                </a:solidFill>
              </a:rPr>
              <a:t>Would also mention some of the key institutional websites where to find active trials, or ACTG website with list of trials that are currently enrolling.</a:t>
            </a:r>
          </a:p>
          <a:p>
            <a:endParaRPr lang="en-US" sz="1100" dirty="0"/>
          </a:p>
        </p:txBody>
      </p:sp>
      <p:sp>
        <p:nvSpPr>
          <p:cNvPr id="4" name="Slide Number Placeholder 3"/>
          <p:cNvSpPr>
            <a:spLocks noGrp="1"/>
          </p:cNvSpPr>
          <p:nvPr>
            <p:ph type="sldNum" sz="quarter" idx="10"/>
          </p:nvPr>
        </p:nvSpPr>
        <p:spPr/>
        <p:txBody>
          <a:bodyPr/>
          <a:lstStyle/>
          <a:p>
            <a:fld id="{DCA78EB7-E07C-4488-970D-644B91CCECF6}" type="slidenum">
              <a:rPr lang="en-US" smtClean="0"/>
              <a:t>56</a:t>
            </a:fld>
            <a:endParaRPr lang="en-US"/>
          </a:p>
        </p:txBody>
      </p:sp>
    </p:spTree>
    <p:extLst>
      <p:ext uri="{BB962C8B-B14F-4D97-AF65-F5344CB8AC3E}">
        <p14:creationId xmlns:p14="http://schemas.microsoft.com/office/powerpoint/2010/main" val="1371656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57</a:t>
            </a:fld>
            <a:endParaRPr lang="en-US"/>
          </a:p>
        </p:txBody>
      </p:sp>
    </p:spTree>
    <p:extLst>
      <p:ext uri="{BB962C8B-B14F-4D97-AF65-F5344CB8AC3E}">
        <p14:creationId xmlns:p14="http://schemas.microsoft.com/office/powerpoint/2010/main" val="305082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58</a:t>
            </a:fld>
            <a:endParaRPr lang="en-US"/>
          </a:p>
        </p:txBody>
      </p:sp>
    </p:spTree>
    <p:extLst>
      <p:ext uri="{BB962C8B-B14F-4D97-AF65-F5344CB8AC3E}">
        <p14:creationId xmlns:p14="http://schemas.microsoft.com/office/powerpoint/2010/main" val="520259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63</a:t>
            </a:fld>
            <a:endParaRPr lang="en-US"/>
          </a:p>
        </p:txBody>
      </p:sp>
    </p:spTree>
    <p:extLst>
      <p:ext uri="{BB962C8B-B14F-4D97-AF65-F5344CB8AC3E}">
        <p14:creationId xmlns:p14="http://schemas.microsoft.com/office/powerpoint/2010/main" val="2699383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67</a:t>
            </a:fld>
            <a:endParaRPr lang="en-US"/>
          </a:p>
        </p:txBody>
      </p:sp>
    </p:spTree>
    <p:extLst>
      <p:ext uri="{BB962C8B-B14F-4D97-AF65-F5344CB8AC3E}">
        <p14:creationId xmlns:p14="http://schemas.microsoft.com/office/powerpoint/2010/main" val="141429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12</a:t>
            </a:fld>
            <a:endParaRPr lang="en-US"/>
          </a:p>
        </p:txBody>
      </p:sp>
    </p:spTree>
    <p:extLst>
      <p:ext uri="{BB962C8B-B14F-4D97-AF65-F5344CB8AC3E}">
        <p14:creationId xmlns:p14="http://schemas.microsoft.com/office/powerpoint/2010/main" val="1165825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71</a:t>
            </a:fld>
            <a:endParaRPr lang="en-US"/>
          </a:p>
        </p:txBody>
      </p:sp>
    </p:spTree>
    <p:extLst>
      <p:ext uri="{BB962C8B-B14F-4D97-AF65-F5344CB8AC3E}">
        <p14:creationId xmlns:p14="http://schemas.microsoft.com/office/powerpoint/2010/main" val="86292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72</a:t>
            </a:fld>
            <a:endParaRPr lang="en-US"/>
          </a:p>
        </p:txBody>
      </p:sp>
    </p:spTree>
    <p:extLst>
      <p:ext uri="{BB962C8B-B14F-4D97-AF65-F5344CB8AC3E}">
        <p14:creationId xmlns:p14="http://schemas.microsoft.com/office/powerpoint/2010/main" val="171266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2A2DE693-0506-45A7-906B-31C94B5755F6}" type="slidenum">
              <a:rPr lang="en-US" smtClean="0"/>
              <a:t>13</a:t>
            </a:fld>
            <a:endParaRPr lang="en-US"/>
          </a:p>
        </p:txBody>
      </p:sp>
    </p:spTree>
    <p:extLst>
      <p:ext uri="{BB962C8B-B14F-4D97-AF65-F5344CB8AC3E}">
        <p14:creationId xmlns:p14="http://schemas.microsoft.com/office/powerpoint/2010/main" val="236029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b="1" dirty="0"/>
          </a:p>
        </p:txBody>
      </p:sp>
      <p:sp>
        <p:nvSpPr>
          <p:cNvPr id="4" name="Slide Number Placeholder 3"/>
          <p:cNvSpPr>
            <a:spLocks noGrp="1"/>
          </p:cNvSpPr>
          <p:nvPr>
            <p:ph type="sldNum" sz="quarter" idx="10"/>
          </p:nvPr>
        </p:nvSpPr>
        <p:spPr/>
        <p:txBody>
          <a:bodyPr/>
          <a:lstStyle/>
          <a:p>
            <a:fld id="{D13C443C-9EC1-4161-9B7D-3B67E040D186}" type="slidenum">
              <a:rPr lang="en-US" smtClean="0"/>
              <a:t>14</a:t>
            </a:fld>
            <a:endParaRPr lang="en-US"/>
          </a:p>
        </p:txBody>
      </p:sp>
    </p:spTree>
    <p:extLst>
      <p:ext uri="{BB962C8B-B14F-4D97-AF65-F5344CB8AC3E}">
        <p14:creationId xmlns:p14="http://schemas.microsoft.com/office/powerpoint/2010/main" val="145613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15</a:t>
            </a:fld>
            <a:endParaRPr lang="en-US"/>
          </a:p>
        </p:txBody>
      </p:sp>
    </p:spTree>
    <p:extLst>
      <p:ext uri="{BB962C8B-B14F-4D97-AF65-F5344CB8AC3E}">
        <p14:creationId xmlns:p14="http://schemas.microsoft.com/office/powerpoint/2010/main" val="2490590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8DB764BB-DDA7-4355-BDB4-B06A26A21586}" type="slidenum">
              <a:rPr lang="en-US" smtClean="0"/>
              <a:t>16</a:t>
            </a:fld>
            <a:endParaRPr lang="en-US"/>
          </a:p>
        </p:txBody>
      </p:sp>
    </p:spTree>
    <p:extLst>
      <p:ext uri="{BB962C8B-B14F-4D97-AF65-F5344CB8AC3E}">
        <p14:creationId xmlns:p14="http://schemas.microsoft.com/office/powerpoint/2010/main" val="2240967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1436-2E08-C446-B93A-800585D203F8}"/>
              </a:ext>
            </a:extLst>
          </p:cNvPr>
          <p:cNvSpPr txBox="1"/>
          <p:nvPr userDrawn="1"/>
        </p:nvSpPr>
        <p:spPr>
          <a:xfrm>
            <a:off x="-1" y="1145593"/>
            <a:ext cx="12192001" cy="5087937"/>
          </a:xfrm>
          <a:prstGeom prst="rect">
            <a:avLst/>
          </a:prstGeom>
          <a:solidFill>
            <a:srgbClr val="DD01FE"/>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96CA6144-C009-284F-AFE9-2D647D3AD59F}"/>
              </a:ext>
            </a:extLst>
          </p:cNvPr>
          <p:cNvPicPr>
            <a:picLocks noChangeAspect="1"/>
          </p:cNvPicPr>
          <p:nvPr userDrawn="1"/>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8018492" y="5568721"/>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2" name="Title 1"/>
          <p:cNvSpPr>
            <a:spLocks noGrp="1"/>
          </p:cNvSpPr>
          <p:nvPr>
            <p:ph type="ctrTitle"/>
          </p:nvPr>
        </p:nvSpPr>
        <p:spPr>
          <a:xfrm>
            <a:off x="1524000" y="1638028"/>
            <a:ext cx="9144000" cy="2387600"/>
          </a:xfrm>
          <a:noFill/>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167980"/>
            <a:ext cx="9144000" cy="82788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9872130" y="6487884"/>
            <a:ext cx="747400" cy="255815"/>
          </a:xfrm>
          <a:prstGeom prst="rect">
            <a:avLst/>
          </a:prstGeom>
        </p:spPr>
        <p:txBody>
          <a:bodyPr/>
          <a:lstStyle/>
          <a:p>
            <a:fld id="{2DA9D0EC-62DD-AA4A-9D17-3D369AB14A6A}" type="datetime5">
              <a:rPr lang="en-US" smtClean="0"/>
              <a:t>27-Jan-22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
        <p:nvSpPr>
          <p:cNvPr id="10" name="TextBox 9">
            <a:extLst>
              <a:ext uri="{FF2B5EF4-FFF2-40B4-BE49-F238E27FC236}">
                <a16:creationId xmlns:a16="http://schemas.microsoft.com/office/drawing/2014/main" id="{1AF6F17C-96E3-8343-A75C-22C3805BDCFA}"/>
              </a:ext>
            </a:extLst>
          </p:cNvPr>
          <p:cNvSpPr txBox="1"/>
          <p:nvPr userDrawn="1"/>
        </p:nvSpPr>
        <p:spPr>
          <a:xfrm>
            <a:off x="4465077" y="5658376"/>
            <a:ext cx="6454713" cy="43088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bg1"/>
                </a:solidFill>
                <a:latin typeface="Gill Sans MT" panose="020B0502020104020203" pitchFamily="34" charset="77"/>
                <a:ea typeface="+mn-ea"/>
                <a:cs typeface="+mn-cs"/>
              </a:rPr>
              <a:t>This research training curriculum is a collaborative project aimed at making the science of HIV cure-related research </a:t>
            </a:r>
            <a:r>
              <a:rPr lang="en-US" sz="1100" b="1" i="0" u="none" strike="noStrike" kern="1200" baseline="0" dirty="0" err="1">
                <a:solidFill>
                  <a:schemeClr val="bg1"/>
                </a:solidFill>
                <a:latin typeface="Gill Sans MT" panose="020B0502020104020203" pitchFamily="34" charset="77"/>
                <a:ea typeface="+mn-ea"/>
                <a:cs typeface="+mn-cs"/>
              </a:rPr>
              <a:t>saccessible</a:t>
            </a:r>
            <a:r>
              <a:rPr lang="en-US" sz="1100" b="1" i="0" u="none" strike="noStrike" kern="1200" baseline="0" dirty="0">
                <a:solidFill>
                  <a:schemeClr val="bg1"/>
                </a:solidFill>
                <a:latin typeface="Gill Sans MT" panose="020B0502020104020203" pitchFamily="34" charset="77"/>
                <a:ea typeface="+mn-ea"/>
                <a:cs typeface="+mn-cs"/>
              </a:rPr>
              <a:t> to the community and the HIV research field. </a:t>
            </a:r>
            <a:endParaRPr lang="en-US" sz="1100" b="1" dirty="0">
              <a:solidFill>
                <a:schemeClr val="bg1"/>
              </a:solidFill>
              <a:latin typeface="Gill Sans MT" panose="020B0502020104020203" pitchFamily="34" charset="77"/>
            </a:endParaRPr>
          </a:p>
        </p:txBody>
      </p:sp>
      <p:pic>
        <p:nvPicPr>
          <p:cNvPr id="16" name="Picture 15">
            <a:extLst>
              <a:ext uri="{FF2B5EF4-FFF2-40B4-BE49-F238E27FC236}">
                <a16:creationId xmlns:a16="http://schemas.microsoft.com/office/drawing/2014/main" id="{C66BCAE4-C1D2-8E4C-8B75-7849D710430C}"/>
              </a:ext>
            </a:extLst>
          </p:cNvPr>
          <p:cNvPicPr>
            <a:picLocks noChangeAspect="1"/>
          </p:cNvPicPr>
          <p:nvPr userDrawn="1"/>
        </p:nvPicPr>
        <p:blipFill>
          <a:blip r:embed="rId5"/>
          <a:stretch>
            <a:fillRect/>
          </a:stretch>
        </p:blipFill>
        <p:spPr>
          <a:xfrm>
            <a:off x="1524000" y="5612209"/>
            <a:ext cx="2807941" cy="389219"/>
          </a:xfrm>
          <a:prstGeom prst="rect">
            <a:avLst/>
          </a:prstGeom>
        </p:spPr>
      </p:pic>
    </p:spTree>
    <p:extLst>
      <p:ext uri="{BB962C8B-B14F-4D97-AF65-F5344CB8AC3E}">
        <p14:creationId xmlns:p14="http://schemas.microsoft.com/office/powerpoint/2010/main" val="212377412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extLst>
    <p:ext uri="{DCECCB84-F9BA-43D5-87BE-67443E8EF086}">
      <p15:sldGuideLst xmlns:p15="http://schemas.microsoft.com/office/powerpoint/2012/main">
        <p15:guide id="1" orient="horz" pos="420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872130" y="6487884"/>
            <a:ext cx="747400" cy="255815"/>
          </a:xfrm>
          <a:prstGeom prst="rect">
            <a:avLst/>
          </a:prstGeom>
        </p:spPr>
        <p:txBody>
          <a:bodyPr/>
          <a:lstStyle/>
          <a:p>
            <a:fld id="{17469FF8-45DA-A547-81ED-9C92AFE4059C}" type="datetime5">
              <a:rPr lang="en-US" smtClean="0"/>
              <a:t>27-Jan-22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36124222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09738"/>
            <a:ext cx="12192000" cy="2852737"/>
          </a:xfrm>
          <a:solidFill>
            <a:srgbClr val="DD01FE"/>
          </a:solidFill>
        </p:spPr>
        <p:txBody>
          <a:bodyPr lIns="457200" rIns="457200"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0" y="4562475"/>
            <a:ext cx="12192000" cy="1500187"/>
          </a:xfrm>
          <a:solidFill>
            <a:srgbClr val="DD01FE"/>
          </a:solidFill>
        </p:spPr>
        <p:txBody>
          <a:bodyPr lIns="548640" rIns="548640"/>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9872130" y="6487884"/>
            <a:ext cx="747400" cy="255815"/>
          </a:xfrm>
          <a:prstGeom prst="rect">
            <a:avLst/>
          </a:prstGeom>
        </p:spPr>
        <p:txBody>
          <a:bodyPr/>
          <a:lstStyle/>
          <a:p>
            <a:fld id="{A6B3F939-3974-C140-B0D8-969DE7756021}" type="datetime5">
              <a:rPr lang="en-US" smtClean="0"/>
              <a:t>27-Jan-22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58217734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9872130" y="6487884"/>
            <a:ext cx="747400" cy="255815"/>
          </a:xfrm>
          <a:prstGeom prst="rect">
            <a:avLst/>
          </a:prstGeom>
        </p:spPr>
        <p:txBody>
          <a:bodyPr/>
          <a:lstStyle/>
          <a:p>
            <a:fld id="{9D94C921-20CC-7543-A962-A49BD9466CC8}" type="datetime5">
              <a:rPr lang="en-US" smtClean="0"/>
              <a:t>27-Jan-22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232928678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872130" y="6487884"/>
            <a:ext cx="747400" cy="255815"/>
          </a:xfrm>
          <a:prstGeom prst="rect">
            <a:avLst/>
          </a:prstGeom>
        </p:spPr>
        <p:txBody>
          <a:bodyPr/>
          <a:lstStyle/>
          <a:p>
            <a:fld id="{69DD6F8F-51C4-AC4F-AEE3-CD4669DD3A83}" type="datetime5">
              <a:rPr lang="en-US" smtClean="0"/>
              <a:t>27-Jan-22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10332216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9872130" y="6487884"/>
            <a:ext cx="747400" cy="255815"/>
          </a:xfrm>
          <a:prstGeom prst="rect">
            <a:avLst/>
          </a:prstGeom>
        </p:spPr>
        <p:txBody>
          <a:bodyPr/>
          <a:lstStyle/>
          <a:p>
            <a:fld id="{B84C77C8-C8A9-E644-B338-27B5C743275C}" type="datetime5">
              <a:rPr lang="en-US" smtClean="0"/>
              <a:t>27-Jan-22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3720256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872130" y="6487884"/>
            <a:ext cx="747400" cy="255815"/>
          </a:xfrm>
          <a:prstGeom prst="rect">
            <a:avLst/>
          </a:prstGeom>
        </p:spPr>
        <p:txBody>
          <a:bodyPr/>
          <a:lstStyle/>
          <a:p>
            <a:fld id="{6BD10B9E-DE65-244D-8453-E2C210786EDD}" type="datetime5">
              <a:rPr lang="en-US" smtClean="0"/>
              <a:t>27-Jan-22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291659469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9872130" y="6487884"/>
            <a:ext cx="747400" cy="255815"/>
          </a:xfrm>
          <a:prstGeom prst="rect">
            <a:avLst/>
          </a:prstGeom>
        </p:spPr>
        <p:txBody>
          <a:bodyPr/>
          <a:lstStyle/>
          <a:p>
            <a:fld id="{D780D358-BB22-7443-9DFF-512871ADEFC5}" type="datetime5">
              <a:rPr lang="en-US" smtClean="0"/>
              <a:t>27-Jan-22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390955736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9872130" y="6487884"/>
            <a:ext cx="747400" cy="255815"/>
          </a:xfrm>
          <a:prstGeom prst="rect">
            <a:avLst/>
          </a:prstGeom>
        </p:spPr>
        <p:txBody>
          <a:bodyPr/>
          <a:lstStyle/>
          <a:p>
            <a:fld id="{678CD28F-AF83-5B46-AE49-C8EAD8A24546}" type="datetime5">
              <a:rPr lang="en-US" smtClean="0"/>
              <a:t>27-Jan-22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14336597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F7AB21-D3D9-384F-815B-2D8B72915113}"/>
              </a:ext>
            </a:extLst>
          </p:cNvPr>
          <p:cNvPicPr>
            <a:picLocks noChangeAspect="1"/>
          </p:cNvPicPr>
          <p:nvPr userDrawn="1"/>
        </p:nvPicPr>
        <p:blipFill rotWithShape="1">
          <a:blip r:embed="rId11" cstate="screen">
            <a:duotone>
              <a:schemeClr val="bg2">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2667002" y="-2772050"/>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9" name="TextBox 8">
            <a:extLst>
              <a:ext uri="{FF2B5EF4-FFF2-40B4-BE49-F238E27FC236}">
                <a16:creationId xmlns:a16="http://schemas.microsoft.com/office/drawing/2014/main" id="{EF5407A5-C8D3-C240-8F03-1C01073C8878}"/>
              </a:ext>
            </a:extLst>
          </p:cNvPr>
          <p:cNvSpPr txBox="1"/>
          <p:nvPr userDrawn="1"/>
        </p:nvSpPr>
        <p:spPr>
          <a:xfrm>
            <a:off x="41904" y="-105049"/>
            <a:ext cx="12192000" cy="6858000"/>
          </a:xfrm>
          <a:prstGeom prst="rect">
            <a:avLst/>
          </a:prstGeom>
          <a:gradFill flip="none" rotWithShape="1">
            <a:gsLst>
              <a:gs pos="59000">
                <a:schemeClr val="bg1"/>
              </a:gs>
              <a:gs pos="100000">
                <a:schemeClr val="bg1">
                  <a:lumMod val="0"/>
                  <a:lumOff val="100000"/>
                  <a:alpha val="0"/>
                </a:schemeClr>
              </a:gs>
            </a:gsLst>
            <a:path path="circle">
              <a:fillToRect l="50000" t="50000" r="50000" b="50000"/>
            </a:path>
            <a:tileRect/>
          </a:gradFill>
        </p:spPr>
        <p:txBody>
          <a:bodyPr wrap="square" rtlCol="0">
            <a:spAutoFit/>
          </a:bodyPr>
          <a:lstStyle/>
          <a:p>
            <a:endParaRPr lang="en-US" dirty="0"/>
          </a:p>
        </p:txBody>
      </p:sp>
      <p:sp>
        <p:nvSpPr>
          <p:cNvPr id="10" name="TextBox 9">
            <a:extLst>
              <a:ext uri="{FF2B5EF4-FFF2-40B4-BE49-F238E27FC236}">
                <a16:creationId xmlns:a16="http://schemas.microsoft.com/office/drawing/2014/main" id="{01F50376-B5C7-1943-89D3-6C09089DA538}"/>
              </a:ext>
            </a:extLst>
          </p:cNvPr>
          <p:cNvSpPr txBox="1"/>
          <p:nvPr userDrawn="1"/>
        </p:nvSpPr>
        <p:spPr>
          <a:xfrm>
            <a:off x="11395704" y="-105049"/>
            <a:ext cx="838200" cy="6963049"/>
          </a:xfrm>
          <a:prstGeom prst="rect">
            <a:avLst/>
          </a:prstGeom>
          <a:solidFill>
            <a:srgbClr val="DD01FE"/>
          </a:solidFill>
          <a:ln>
            <a:noFill/>
          </a:ln>
        </p:spPr>
        <p:txBody>
          <a:bodyPr wrap="square" rtlCol="0">
            <a:spAutoFit/>
          </a:bodyPr>
          <a:lstStyle/>
          <a:p>
            <a:endParaRPr lang="en-US" dirty="0"/>
          </a:p>
        </p:txBody>
      </p:sp>
      <p:pic>
        <p:nvPicPr>
          <p:cNvPr id="12" name="Picture 11">
            <a:extLst>
              <a:ext uri="{FF2B5EF4-FFF2-40B4-BE49-F238E27FC236}">
                <a16:creationId xmlns:a16="http://schemas.microsoft.com/office/drawing/2014/main" id="{C953E012-F222-954E-A147-50111FD172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52405" y="6478631"/>
            <a:ext cx="1936377" cy="274320"/>
          </a:xfrm>
          <a:prstGeom prst="rect">
            <a:avLst/>
          </a:prstGeom>
        </p:spPr>
      </p:pic>
      <p:sp>
        <p:nvSpPr>
          <p:cNvPr id="2" name="Title Placeholder 1"/>
          <p:cNvSpPr>
            <a:spLocks noGrp="1"/>
          </p:cNvSpPr>
          <p:nvPr userDrawn="1">
            <p:ph type="title"/>
          </p:nvPr>
        </p:nvSpPr>
        <p:spPr>
          <a:xfrm>
            <a:off x="419100" y="363537"/>
            <a:ext cx="1070299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userDrawn="1">
            <p:ph type="body" idx="1"/>
          </p:nvPr>
        </p:nvSpPr>
        <p:spPr>
          <a:xfrm>
            <a:off x="419100" y="1868487"/>
            <a:ext cx="1070299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2536723" y="6487884"/>
            <a:ext cx="7202363" cy="255816"/>
          </a:xfrm>
          <a:prstGeom prst="rect">
            <a:avLst/>
          </a:prstGeom>
        </p:spPr>
        <p:txBody>
          <a:bodyPr vert="horz" lIns="91440" tIns="45720" rIns="91440" bIns="45720" rtlCol="0" anchor="ctr"/>
          <a:lstStyle>
            <a:lvl1pPr algn="l">
              <a:defRPr sz="1000">
                <a:solidFill>
                  <a:schemeClr val="bg1">
                    <a:lumMod val="65000"/>
                  </a:schemeClr>
                </a:solidFill>
                <a:latin typeface="Gill Sans MT" panose="020B0502020104020203" pitchFamily="34" charset="77"/>
              </a:defRPr>
            </a:lvl1pPr>
          </a:lstStyle>
          <a:p>
            <a:endParaRPr lang="en-US" dirty="0"/>
          </a:p>
        </p:txBody>
      </p:sp>
      <p:pic>
        <p:nvPicPr>
          <p:cNvPr id="14" name="Picture 13">
            <a:extLst>
              <a:ext uri="{FF2B5EF4-FFF2-40B4-BE49-F238E27FC236}">
                <a16:creationId xmlns:a16="http://schemas.microsoft.com/office/drawing/2014/main" id="{4C9ED653-3406-F24D-9002-0F882A65B6AE}"/>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rot="16200000">
            <a:off x="8463452" y="3084004"/>
            <a:ext cx="6723220" cy="584942"/>
          </a:xfrm>
          <a:prstGeom prst="rect">
            <a:avLst/>
          </a:prstGeom>
        </p:spPr>
      </p:pic>
    </p:spTree>
    <p:extLst>
      <p:ext uri="{BB962C8B-B14F-4D97-AF65-F5344CB8AC3E}">
        <p14:creationId xmlns:p14="http://schemas.microsoft.com/office/powerpoint/2010/main" val="21918684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hf sldNum="0" hdr="0" ftr="0"/>
  <p:txStyles>
    <p:title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pos="7560" userDrawn="1">
          <p15:clr>
            <a:srgbClr val="F26B43"/>
          </p15:clr>
        </p15:guide>
        <p15:guide id="4" orient="horz" pos="4248" userDrawn="1">
          <p15:clr>
            <a:srgbClr val="F26B43"/>
          </p15:clr>
        </p15:guide>
        <p15:guide id="5" orient="horz" pos="196" userDrawn="1">
          <p15:clr>
            <a:srgbClr val="F26B43"/>
          </p15:clr>
        </p15:guide>
        <p15:guide id="6" orient="horz" pos="1080" userDrawn="1">
          <p15:clr>
            <a:srgbClr val="F26B43"/>
          </p15:clr>
        </p15:guide>
        <p15:guide id="7" pos="264" userDrawn="1">
          <p15:clr>
            <a:srgbClr val="F26B43"/>
          </p15:clr>
        </p15:guide>
        <p15:guide id="8" pos="7108" userDrawn="1">
          <p15:clr>
            <a:srgbClr val="F26B43"/>
          </p15:clr>
        </p15:guide>
        <p15:guide id="9" orient="horz" pos="1180" userDrawn="1">
          <p15:clr>
            <a:srgbClr val="F26B43"/>
          </p15:clr>
        </p15:guide>
        <p15:guide id="10" orient="horz" pos="3912" userDrawn="1">
          <p15:clr>
            <a:srgbClr val="F26B43"/>
          </p15:clr>
        </p15:guide>
        <p15:guide id="11"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ata.unaids.org/pub/briefingnote/2007/jc1299_policy_brief_gipa.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12.wdp"/><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14.wdp"/><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6.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7.wdp"/><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19.wdp"/><Relationship Id="rId5" Type="http://schemas.microsoft.com/office/2007/relationships/hdphoto" Target="../media/hdphoto18.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microsoft.com/office/2007/relationships/hdphoto" Target="../media/hdphoto22.wd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21.wdp"/><Relationship Id="rId5" Type="http://schemas.openxmlformats.org/officeDocument/2006/relationships/image" Target="../media/image13.png"/><Relationship Id="rId10" Type="http://schemas.openxmlformats.org/officeDocument/2006/relationships/image" Target="../media/image9.png"/><Relationship Id="rId4" Type="http://schemas.microsoft.com/office/2007/relationships/hdphoto" Target="../media/hdphoto20.wdp"/><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28.tif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18.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4.wdp"/><Relationship Id="rId7" Type="http://schemas.microsoft.com/office/2007/relationships/hdphoto" Target="../media/hdphoto25.wdp"/><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24.wdp"/><Relationship Id="rId5" Type="http://schemas.microsoft.com/office/2007/relationships/hdphoto" Target="../media/hdphoto23.wdp"/><Relationship Id="rId4" Type="http://schemas.openxmlformats.org/officeDocument/2006/relationships/image" Target="../media/image13.pn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26.wdp"/></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27.wdp"/><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49.jp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50.jpe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49.jp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50.jpeg"/></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49.jp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50.jpe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49.jp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52.png"/><Relationship Id="rId4" Type="http://schemas.microsoft.com/office/2007/relationships/hdphoto" Target="../media/hdphoto28.wdp"/></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28.tiff"/><Relationship Id="rId7" Type="http://schemas.openxmlformats.org/officeDocument/2006/relationships/diagramColors" Target="../diagrams/colors10.xml"/><Relationship Id="rId12" Type="http://schemas.openxmlformats.org/officeDocument/2006/relationships/diagramColors" Target="../diagrams/colors11.xml"/><Relationship Id="rId17" Type="http://schemas.openxmlformats.org/officeDocument/2006/relationships/image" Target="../media/image57.png"/><Relationship Id="rId2" Type="http://schemas.openxmlformats.org/officeDocument/2006/relationships/notesSlide" Target="../notesSlides/notesSlide29.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5" Type="http://schemas.openxmlformats.org/officeDocument/2006/relationships/image" Target="../media/image55.png"/><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 Id="rId1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1.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10" Type="http://schemas.microsoft.com/office/2007/relationships/hdphoto" Target="../media/hdphoto31.wdp"/><Relationship Id="rId4" Type="http://schemas.openxmlformats.org/officeDocument/2006/relationships/image" Target="../media/image62.jpeg"/><Relationship Id="rId9" Type="http://schemas.microsoft.com/office/2007/relationships/hdphoto" Target="../media/hdphoto30.wdp"/></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2.jpe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8" Type="http://schemas.openxmlformats.org/officeDocument/2006/relationships/image" Target="../media/image71.tmp"/><Relationship Id="rId3" Type="http://schemas.openxmlformats.org/officeDocument/2006/relationships/image" Target="../media/image66.png"/><Relationship Id="rId7" Type="http://schemas.openxmlformats.org/officeDocument/2006/relationships/image" Target="../media/image70.tm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tmp"/><Relationship Id="rId5" Type="http://schemas.openxmlformats.org/officeDocument/2006/relationships/image" Target="../media/image68.tmp"/><Relationship Id="rId4" Type="http://schemas.openxmlformats.org/officeDocument/2006/relationships/image" Target="../media/image67.tmp"/><Relationship Id="rId9" Type="http://schemas.openxmlformats.org/officeDocument/2006/relationships/hyperlink" Target="https://www.fda.gov/regulatory-information/search-fda-guidance-documents/enhancing-diversity-clinical-trial-populations-eligibility-criteria-enrollment-practices-and-tria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treatmentactiongroup.org/cure/trial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hyperlink" Target="https://actgnetwork.org/studie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media/image9.png"/><Relationship Id="rId12" Type="http://schemas.openxmlformats.org/officeDocument/2006/relationships/image" Target="../media/image86.jpeg"/><Relationship Id="rId17" Type="http://schemas.openxmlformats.org/officeDocument/2006/relationships/image" Target="../media/image91.png"/><Relationship Id="rId2" Type="http://schemas.openxmlformats.org/officeDocument/2006/relationships/notesSlide" Target="../notesSlides/notesSlide47.xml"/><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5.jpe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9.png"/><Relationship Id="rId9" Type="http://schemas.openxmlformats.org/officeDocument/2006/relationships/image" Target="../media/image83.png"/><Relationship Id="rId14"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27.wdp"/></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2.wdp"/><Relationship Id="rId2" Type="http://schemas.openxmlformats.org/officeDocument/2006/relationships/image" Target="../media/image92.png"/><Relationship Id="rId1" Type="http://schemas.openxmlformats.org/officeDocument/2006/relationships/slideLayout" Target="../slideLayouts/slideLayout3.xml"/><Relationship Id="rId6" Type="http://schemas.microsoft.com/office/2007/relationships/hdphoto" Target="../media/hdphoto27.wdp"/><Relationship Id="rId5" Type="http://schemas.openxmlformats.org/officeDocument/2006/relationships/image" Target="../media/image12.png"/><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hyperlink" Target="https://beat-hiv.org/ati-position-paper/"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34.wdp"/><Relationship Id="rId5" Type="http://schemas.microsoft.com/office/2007/relationships/hdphoto" Target="../media/hdphoto33.wdp"/><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8" Type="http://schemas.openxmlformats.org/officeDocument/2006/relationships/image" Target="../media/image105.tiff"/><Relationship Id="rId3" Type="http://schemas.microsoft.com/office/2007/relationships/hdphoto" Target="../media/hdphoto35.wdp"/><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 Id="rId9" Type="http://schemas.openxmlformats.org/officeDocument/2006/relationships/image" Target="../media/image106.tiff"/></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4" Type="http://schemas.microsoft.com/office/2007/relationships/hdphoto" Target="../media/hdphoto36.wdp"/></Relationships>
</file>

<file path=ppt/slides/_rels/slide69.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16.png"/><Relationship Id="rId1" Type="http://schemas.openxmlformats.org/officeDocument/2006/relationships/slideLayout" Target="../slideLayouts/slideLayout7.xml"/><Relationship Id="rId5" Type="http://schemas.microsoft.com/office/2007/relationships/hdphoto" Target="../media/hdphoto38.wdp"/><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9.wdp"/><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tmp"/></Relationships>
</file>

<file path=ppt/slides/_rels/slide70.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18.png"/><Relationship Id="rId1" Type="http://schemas.openxmlformats.org/officeDocument/2006/relationships/slideLayout" Target="../slideLayouts/slideLayout7.xml"/><Relationship Id="rId5" Type="http://schemas.microsoft.com/office/2007/relationships/hdphoto" Target="../media/hdphoto40.wdp"/><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2.emf"/><Relationship Id="rId4" Type="http://schemas.openxmlformats.org/officeDocument/2006/relationships/image" Target="../media/image121.jpg"/></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2.emf"/><Relationship Id="rId1" Type="http://schemas.openxmlformats.org/officeDocument/2006/relationships/slideLayout" Target="../slideLayouts/slideLayout2.xml"/><Relationship Id="rId5" Type="http://schemas.openxmlformats.org/officeDocument/2006/relationships/hyperlink" Target="https://www.positivelyaware.com/articles/tree-life" TargetMode="External"/><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92.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42.wdp"/><Relationship Id="rId5" Type="http://schemas.microsoft.com/office/2007/relationships/hdphoto" Target="../media/hdphoto41.wdp"/><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92.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18.wdp"/><Relationship Id="rId5" Type="http://schemas.microsoft.com/office/2007/relationships/hdphoto" Target="../media/hdphoto4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data.unaids.org/pub/briefingnote/2007/jc1299_policy_brief_gipa.pdf"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s://www.facebook.com/events/1548234932139662/?acontext=%7B%22action_history%22%3A%5b%7B%22surface%22%3A%22page%22%2C%22mechanism%22%3A%22page_admin_bar%22%2C%22extra_data%22%3A%22%7B%5C%22page_id%5C%22%3A252829174782503%7D%22%7D%2C%7B%22surface%22%3A%22events_admin_tool%22%2C%22mechanism%22%3A%22recommended_actions%22%2C%22extra_data%22%3A%22%5b%5d%22%7D%5d%2C%22has_source%22%3Atrue%7D" TargetMode="External"/><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81.xml.rels><?xml version="1.0" encoding="UTF-8" standalone="yes"?>
<Relationships xmlns="http://schemas.openxmlformats.org/package/2006/relationships"><Relationship Id="rId3" Type="http://schemas.openxmlformats.org/officeDocument/2006/relationships/hyperlink" Target="https://youtu.be/vAFiBe5r3wM" TargetMode="External"/><Relationship Id="rId2" Type="http://schemas.openxmlformats.org/officeDocument/2006/relationships/hyperlink" Target="https://youtu.be/7m3J4PAXdR4?list=PLpzfC_l8Lo1c2kdYP9VX1vnJheyT5C7sv" TargetMode="Externa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hyperlink" Target="https://youtu.be/--Jg_bqCGDo" TargetMode="External"/><Relationship Id="rId4" Type="http://schemas.openxmlformats.org/officeDocument/2006/relationships/hyperlink" Target="https://youtu.be/RKKnxkM3NS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91EA-22A8-584A-AF98-B3A2E3B9D3B4}"/>
              </a:ext>
            </a:extLst>
          </p:cNvPr>
          <p:cNvSpPr>
            <a:spLocks noGrp="1"/>
          </p:cNvSpPr>
          <p:nvPr>
            <p:ph type="ctrTitle"/>
          </p:nvPr>
        </p:nvSpPr>
        <p:spPr>
          <a:xfrm>
            <a:off x="1577829" y="2192326"/>
            <a:ext cx="9144000" cy="2387600"/>
          </a:xfrm>
        </p:spPr>
        <p:txBody>
          <a:bodyPr>
            <a:normAutofit fontScale="90000"/>
          </a:bodyPr>
          <a:lstStyle/>
          <a:p>
            <a:r>
              <a:rPr lang="en-US" dirty="0">
                <a:cs typeface="Calibri Light" panose="020F0302020204030204" pitchFamily="34" charset="0"/>
              </a:rPr>
              <a:t>Community &amp; Stakeholder Engagement in </a:t>
            </a:r>
            <a:br>
              <a:rPr lang="en-US" dirty="0">
                <a:cs typeface="Calibri Light" panose="020F0302020204030204" pitchFamily="34" charset="0"/>
              </a:rPr>
            </a:br>
            <a:r>
              <a:rPr lang="en-US" dirty="0">
                <a:cs typeface="Calibri Light" panose="020F0302020204030204" pitchFamily="34" charset="0"/>
              </a:rPr>
              <a:t>HIV Cure-Related Research </a:t>
            </a:r>
            <a:endParaRPr lang="en-US" dirty="0"/>
          </a:p>
        </p:txBody>
      </p:sp>
      <p:pic>
        <p:nvPicPr>
          <p:cNvPr id="16" name="Picture 15">
            <a:extLst>
              <a:ext uri="{FF2B5EF4-FFF2-40B4-BE49-F238E27FC236}">
                <a16:creationId xmlns:a16="http://schemas.microsoft.com/office/drawing/2014/main" id="{8B63549D-E040-B746-92B5-6D2C00C86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375673" y="1333772"/>
            <a:ext cx="1714500" cy="1701800"/>
          </a:xfrm>
          <a:prstGeom prst="rect">
            <a:avLst/>
          </a:prstGeom>
        </p:spPr>
      </p:pic>
      <p:pic>
        <p:nvPicPr>
          <p:cNvPr id="11" name="Picture 10">
            <a:extLst>
              <a:ext uri="{FF2B5EF4-FFF2-40B4-BE49-F238E27FC236}">
                <a16:creationId xmlns:a16="http://schemas.microsoft.com/office/drawing/2014/main" id="{29257247-19F8-F248-8B3C-0BB044A85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20525" y="3810842"/>
            <a:ext cx="1714500" cy="1701800"/>
          </a:xfrm>
          <a:prstGeom prst="rect">
            <a:avLst/>
          </a:prstGeom>
        </p:spPr>
      </p:pic>
      <p:pic>
        <p:nvPicPr>
          <p:cNvPr id="13" name="Picture 12">
            <a:extLst>
              <a:ext uri="{FF2B5EF4-FFF2-40B4-BE49-F238E27FC236}">
                <a16:creationId xmlns:a16="http://schemas.microsoft.com/office/drawing/2014/main" id="{9BA27EE8-BE5B-8640-9507-55908CC7EF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19529" y="1333772"/>
            <a:ext cx="1149561" cy="1701800"/>
          </a:xfrm>
          <a:prstGeom prst="rect">
            <a:avLst/>
          </a:prstGeom>
        </p:spPr>
      </p:pic>
      <p:pic>
        <p:nvPicPr>
          <p:cNvPr id="18" name="Picture 17">
            <a:extLst>
              <a:ext uri="{FF2B5EF4-FFF2-40B4-BE49-F238E27FC236}">
                <a16:creationId xmlns:a16="http://schemas.microsoft.com/office/drawing/2014/main" id="{FA9B656C-552A-774F-8AD7-1744FF6DCA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428268" y="3736680"/>
            <a:ext cx="1149561" cy="1701800"/>
          </a:xfrm>
          <a:prstGeom prst="rect">
            <a:avLst/>
          </a:prstGeom>
        </p:spPr>
      </p:pic>
      <p:pic>
        <p:nvPicPr>
          <p:cNvPr id="19" name="Picture 18">
            <a:extLst>
              <a:ext uri="{FF2B5EF4-FFF2-40B4-BE49-F238E27FC236}">
                <a16:creationId xmlns:a16="http://schemas.microsoft.com/office/drawing/2014/main" id="{F29FF8A3-DE69-1845-A78A-B3B5245087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6140" y="-1276322"/>
            <a:ext cx="7467600" cy="649706"/>
          </a:xfrm>
          <a:prstGeom prst="rect">
            <a:avLst/>
          </a:prstGeom>
        </p:spPr>
      </p:pic>
    </p:spTree>
    <p:extLst>
      <p:ext uri="{BB962C8B-B14F-4D97-AF65-F5344CB8AC3E}">
        <p14:creationId xmlns:p14="http://schemas.microsoft.com/office/powerpoint/2010/main" val="25282658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D6C4E53-DC65-4377-A8F4-87B2079082F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6904" b="-1188"/>
          <a:stretch/>
        </p:blipFill>
        <p:spPr>
          <a:xfrm>
            <a:off x="771984" y="715652"/>
            <a:ext cx="9681832" cy="5817543"/>
          </a:xfrm>
          <a:prstGeom prst="rect">
            <a:avLst/>
          </a:prstGeom>
          <a:effectLst/>
        </p:spPr>
      </p:pic>
      <p:sp>
        <p:nvSpPr>
          <p:cNvPr id="8" name="TextBox 7">
            <a:extLst>
              <a:ext uri="{FF2B5EF4-FFF2-40B4-BE49-F238E27FC236}">
                <a16:creationId xmlns:a16="http://schemas.microsoft.com/office/drawing/2014/main" id="{DE9483D0-BE59-46D8-A22D-54B25E6F74D5}"/>
              </a:ext>
            </a:extLst>
          </p:cNvPr>
          <p:cNvSpPr txBox="1"/>
          <p:nvPr/>
        </p:nvSpPr>
        <p:spPr>
          <a:xfrm>
            <a:off x="5891348" y="6533195"/>
            <a:ext cx="5378335" cy="253916"/>
          </a:xfrm>
          <a:prstGeom prst="rect">
            <a:avLst/>
          </a:prstGeom>
          <a:solidFill>
            <a:schemeClr val="bg1"/>
          </a:solidFill>
        </p:spPr>
        <p:txBody>
          <a:bodyPr wrap="square" rtlCol="0">
            <a:spAutoFit/>
          </a:bodyPr>
          <a:lstStyle/>
          <a:p>
            <a:pPr algn="r"/>
            <a:r>
              <a:rPr lang="en-US" sz="1050" b="1" dirty="0">
                <a:solidFill>
                  <a:schemeClr val="bg1">
                    <a:lumMod val="50000"/>
                  </a:schemeClr>
                </a:solidFill>
                <a:latin typeface="Gill Sans MT" panose="020B0502020104020203" pitchFamily="34" charset="77"/>
                <a:cs typeface="Calibri Light" panose="020F0302020204030204" pitchFamily="34" charset="0"/>
                <a:hlinkClick r:id="rId4">
                  <a:extLst>
                    <a:ext uri="{A12FA001-AC4F-418D-AE19-62706E023703}">
                      <ahyp:hlinkClr xmlns:ahyp="http://schemas.microsoft.com/office/drawing/2018/hyperlinkcolor" val="tx"/>
                    </a:ext>
                  </a:extLst>
                </a:hlinkClick>
              </a:rPr>
              <a:t>https://data.unaids.org/pub/briefingnote/2007/jc1299_policy_brief_gipa.pdf</a:t>
            </a:r>
            <a:r>
              <a:rPr lang="en-US" sz="1050" b="1" dirty="0">
                <a:solidFill>
                  <a:schemeClr val="bg1">
                    <a:lumMod val="50000"/>
                  </a:schemeClr>
                </a:solidFill>
                <a:latin typeface="Gill Sans MT" panose="020B0502020104020203" pitchFamily="34" charset="77"/>
                <a:cs typeface="Calibri Light" panose="020F0302020204030204" pitchFamily="34" charset="0"/>
              </a:rPr>
              <a:t> </a:t>
            </a:r>
          </a:p>
        </p:txBody>
      </p:sp>
      <p:sp>
        <p:nvSpPr>
          <p:cNvPr id="3" name="Title 2">
            <a:extLst>
              <a:ext uri="{FF2B5EF4-FFF2-40B4-BE49-F238E27FC236}">
                <a16:creationId xmlns:a16="http://schemas.microsoft.com/office/drawing/2014/main" id="{44BB058B-756C-7746-A189-B69F03407138}"/>
              </a:ext>
            </a:extLst>
          </p:cNvPr>
          <p:cNvSpPr>
            <a:spLocks noGrp="1"/>
          </p:cNvSpPr>
          <p:nvPr>
            <p:ph type="title"/>
          </p:nvPr>
        </p:nvSpPr>
        <p:spPr>
          <a:xfrm>
            <a:off x="419100" y="186305"/>
            <a:ext cx="10702990" cy="1325563"/>
          </a:xfrm>
        </p:spPr>
        <p:txBody>
          <a:bodyPr anchor="t" anchorCtr="0">
            <a:normAutofit/>
          </a:bodyPr>
          <a:lstStyle/>
          <a:p>
            <a:r>
              <a:rPr lang="en-US" sz="3600" b="1" dirty="0">
                <a:solidFill>
                  <a:srgbClr val="DD01FE"/>
                </a:solidFill>
              </a:rPr>
              <a:t>How Can People Living with HIV Be Involved?</a:t>
            </a:r>
          </a:p>
        </p:txBody>
      </p:sp>
    </p:spTree>
    <p:extLst>
      <p:ext uri="{BB962C8B-B14F-4D97-AF65-F5344CB8AC3E}">
        <p14:creationId xmlns:p14="http://schemas.microsoft.com/office/powerpoint/2010/main" val="211903403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AFAB-B464-644F-B68B-643553009974}"/>
              </a:ext>
            </a:extLst>
          </p:cNvPr>
          <p:cNvSpPr>
            <a:spLocks noGrp="1"/>
          </p:cNvSpPr>
          <p:nvPr>
            <p:ph type="title"/>
          </p:nvPr>
        </p:nvSpPr>
        <p:spPr/>
        <p:txBody>
          <a:bodyPr/>
          <a:lstStyle/>
          <a:p>
            <a:r>
              <a:rPr lang="en-US" dirty="0">
                <a:cs typeface="Calibri Light" panose="020F0302020204030204" pitchFamily="34" charset="0"/>
              </a:rPr>
              <a:t>How Can We Define Stakeholders?</a:t>
            </a:r>
            <a:endParaRPr lang="en-US" dirty="0"/>
          </a:p>
        </p:txBody>
      </p:sp>
      <p:sp>
        <p:nvSpPr>
          <p:cNvPr id="3" name="Text Placeholder 2">
            <a:extLst>
              <a:ext uri="{FF2B5EF4-FFF2-40B4-BE49-F238E27FC236}">
                <a16:creationId xmlns:a16="http://schemas.microsoft.com/office/drawing/2014/main" id="{CF97A9A8-C652-874D-BF26-96644D441A4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A80B501-D4A2-1844-A1FC-058ADFCB2253}"/>
              </a:ext>
            </a:extLst>
          </p:cNvPr>
          <p:cNvSpPr>
            <a:spLocks noGrp="1"/>
          </p:cNvSpPr>
          <p:nvPr>
            <p:ph type="dt" sz="half" idx="10"/>
          </p:nvPr>
        </p:nvSpPr>
        <p:spPr/>
        <p:txBody>
          <a:bodyPr/>
          <a:lstStyle/>
          <a:p>
            <a:fld id="{A6B3F939-3974-C140-B0D8-969DE7756021}" type="datetime5">
              <a:rPr lang="en-US" smtClean="0"/>
              <a:t>27-Jan-22</a:t>
            </a:fld>
            <a:endParaRPr lang="en-US"/>
          </a:p>
        </p:txBody>
      </p:sp>
      <p:pic>
        <p:nvPicPr>
          <p:cNvPr id="5" name="Picture 4">
            <a:extLst>
              <a:ext uri="{FF2B5EF4-FFF2-40B4-BE49-F238E27FC236}">
                <a16:creationId xmlns:a16="http://schemas.microsoft.com/office/drawing/2014/main" id="{261B1027-7D00-8A45-9528-6A10C1DB26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792355">
            <a:off x="7243482" y="4713718"/>
            <a:ext cx="1143000" cy="1092200"/>
          </a:xfrm>
          <a:prstGeom prst="rect">
            <a:avLst/>
          </a:prstGeom>
        </p:spPr>
      </p:pic>
      <p:pic>
        <p:nvPicPr>
          <p:cNvPr id="6" name="Picture 5">
            <a:extLst>
              <a:ext uri="{FF2B5EF4-FFF2-40B4-BE49-F238E27FC236}">
                <a16:creationId xmlns:a16="http://schemas.microsoft.com/office/drawing/2014/main" id="{D33B3CD8-3F33-244F-AF81-05ADB1856BE5}"/>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1449166">
            <a:off x="6290996" y="3970967"/>
            <a:ext cx="1045003" cy="998559"/>
          </a:xfrm>
          <a:prstGeom prst="rect">
            <a:avLst/>
          </a:prstGeom>
        </p:spPr>
      </p:pic>
      <p:pic>
        <p:nvPicPr>
          <p:cNvPr id="7" name="Picture 6">
            <a:extLst>
              <a:ext uri="{FF2B5EF4-FFF2-40B4-BE49-F238E27FC236}">
                <a16:creationId xmlns:a16="http://schemas.microsoft.com/office/drawing/2014/main" id="{67BC6273-B7D8-CE42-8D03-22E90785218F}"/>
              </a:ext>
            </a:extLst>
          </p:cNvPr>
          <p:cNvPicPr>
            <a:picLocks noChangeAspect="1"/>
          </p:cNvPicPr>
          <p:nvPr/>
        </p:nvPicPr>
        <p:blipFill>
          <a:blip r:embed="rId3"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9349627" y="2144680"/>
            <a:ext cx="1045003" cy="998559"/>
          </a:xfrm>
          <a:prstGeom prst="rect">
            <a:avLst/>
          </a:prstGeom>
        </p:spPr>
      </p:pic>
    </p:spTree>
    <p:extLst>
      <p:ext uri="{BB962C8B-B14F-4D97-AF65-F5344CB8AC3E}">
        <p14:creationId xmlns:p14="http://schemas.microsoft.com/office/powerpoint/2010/main" val="333985600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B848C-6990-EC4D-BE3D-C236A9CD8DE2}"/>
              </a:ext>
            </a:extLst>
          </p:cNvPr>
          <p:cNvPicPr>
            <a:picLocks noChangeAspect="1"/>
          </p:cNvPicPr>
          <p:nvPr/>
        </p:nvPicPr>
        <p:blipFill rotWithShape="1">
          <a:blip r:embed="rId3" cstate="screen">
            <a:lum bright="70000" contrast="-70000"/>
            <a:alphaModFix amt="36000"/>
            <a:extLst>
              <a:ext uri="{28A0092B-C50C-407E-A947-70E740481C1C}">
                <a14:useLocalDpi xmlns:a14="http://schemas.microsoft.com/office/drawing/2010/main"/>
              </a:ext>
            </a:extLst>
          </a:blip>
          <a:srcRect/>
          <a:stretch/>
        </p:blipFill>
        <p:spPr>
          <a:xfrm>
            <a:off x="249430" y="1791541"/>
            <a:ext cx="10872660" cy="4564286"/>
          </a:xfrm>
          <a:prstGeom prst="rect">
            <a:avLst/>
          </a:prstGeom>
        </p:spPr>
      </p:pic>
      <p:pic>
        <p:nvPicPr>
          <p:cNvPr id="5" name="Picture 4">
            <a:extLst>
              <a:ext uri="{FF2B5EF4-FFF2-40B4-BE49-F238E27FC236}">
                <a16:creationId xmlns:a16="http://schemas.microsoft.com/office/drawing/2014/main" id="{5507790F-308E-444B-B42C-34769354FC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56117"/>
            <a:ext cx="11490402" cy="7014117"/>
          </a:xfrm>
          <a:prstGeom prst="rect">
            <a:avLst/>
          </a:prstGeom>
        </p:spPr>
      </p:pic>
      <p:sp>
        <p:nvSpPr>
          <p:cNvPr id="3" name="Title 2"/>
          <p:cNvSpPr>
            <a:spLocks noGrp="1"/>
          </p:cNvSpPr>
          <p:nvPr>
            <p:ph type="title"/>
          </p:nvPr>
        </p:nvSpPr>
        <p:spPr>
          <a:xfrm>
            <a:off x="419100" y="-156117"/>
            <a:ext cx="10702990" cy="1325563"/>
          </a:xfrm>
        </p:spPr>
        <p:txBody>
          <a:bodyPr anchor="ctr" anchorCtr="0">
            <a:normAutofit/>
          </a:bodyPr>
          <a:lstStyle/>
          <a:p>
            <a:pPr algn="l"/>
            <a:r>
              <a:rPr lang="en-US" sz="4400" b="1" dirty="0">
                <a:solidFill>
                  <a:srgbClr val="DD01FE"/>
                </a:solidFill>
                <a:cs typeface="Calibri Light" panose="020F0302020204030204" pitchFamily="34" charset="0"/>
              </a:rPr>
              <a:t>How Can We Define Stakeholders?</a:t>
            </a:r>
          </a:p>
        </p:txBody>
      </p:sp>
      <p:sp>
        <p:nvSpPr>
          <p:cNvPr id="2" name="Content Placeholder 1"/>
          <p:cNvSpPr>
            <a:spLocks noGrp="1"/>
          </p:cNvSpPr>
          <p:nvPr>
            <p:ph idx="1"/>
          </p:nvPr>
        </p:nvSpPr>
        <p:spPr>
          <a:xfrm>
            <a:off x="1491772" y="1142970"/>
            <a:ext cx="6788524" cy="4351338"/>
          </a:xfrm>
        </p:spPr>
        <p:txBody>
          <a:bodyPr>
            <a:normAutofit/>
          </a:bodyPr>
          <a:lstStyle/>
          <a:p>
            <a:pPr>
              <a:spcBef>
                <a:spcPts val="0"/>
              </a:spcBef>
              <a:spcAft>
                <a:spcPts val="1800"/>
              </a:spcAft>
            </a:pPr>
            <a:r>
              <a:rPr lang="en-US" sz="2800" dirty="0">
                <a:solidFill>
                  <a:schemeClr val="tx1"/>
                </a:solidFill>
                <a:cs typeface="Calibri Light" panose="020F0302020204030204" pitchFamily="34" charset="0"/>
              </a:rPr>
              <a:t>Global Stakeholders</a:t>
            </a:r>
          </a:p>
          <a:p>
            <a:pPr>
              <a:spcBef>
                <a:spcPts val="0"/>
              </a:spcBef>
              <a:spcAft>
                <a:spcPts val="1800"/>
              </a:spcAft>
            </a:pPr>
            <a:r>
              <a:rPr lang="en-US" sz="2800" dirty="0">
                <a:solidFill>
                  <a:schemeClr val="tx1"/>
                </a:solidFill>
                <a:cs typeface="Calibri Light" panose="020F0302020204030204" pitchFamily="34" charset="0"/>
              </a:rPr>
              <a:t>National Stakeholders</a:t>
            </a:r>
          </a:p>
          <a:p>
            <a:pPr>
              <a:spcBef>
                <a:spcPts val="0"/>
              </a:spcBef>
              <a:spcAft>
                <a:spcPts val="1800"/>
              </a:spcAft>
            </a:pPr>
            <a:r>
              <a:rPr lang="en-US" sz="2800" dirty="0">
                <a:solidFill>
                  <a:schemeClr val="tx1"/>
                </a:solidFill>
                <a:cs typeface="Calibri Light" panose="020F0302020204030204" pitchFamily="34" charset="0"/>
              </a:rPr>
              <a:t>Broader stakeholders</a:t>
            </a:r>
          </a:p>
          <a:p>
            <a:pPr>
              <a:spcBef>
                <a:spcPts val="0"/>
              </a:spcBef>
              <a:spcAft>
                <a:spcPts val="1800"/>
              </a:spcAft>
            </a:pPr>
            <a:r>
              <a:rPr lang="en-US" sz="2800" dirty="0">
                <a:solidFill>
                  <a:schemeClr val="tx1"/>
                </a:solidFill>
                <a:cs typeface="Calibri Light" panose="020F0302020204030204" pitchFamily="34" charset="0"/>
              </a:rPr>
              <a:t>Community Stakeholders</a:t>
            </a:r>
          </a:p>
          <a:p>
            <a:pPr>
              <a:spcBef>
                <a:spcPts val="0"/>
              </a:spcBef>
              <a:spcAft>
                <a:spcPts val="1800"/>
              </a:spcAft>
            </a:pPr>
            <a:r>
              <a:rPr lang="en-US" sz="2800" dirty="0">
                <a:solidFill>
                  <a:schemeClr val="tx1"/>
                </a:solidFill>
                <a:cs typeface="Calibri Light" panose="020F0302020204030204" pitchFamily="34" charset="0"/>
              </a:rPr>
              <a:t>Trial Participants/Potential Participants</a:t>
            </a:r>
          </a:p>
        </p:txBody>
      </p:sp>
    </p:spTree>
    <p:extLst>
      <p:ext uri="{BB962C8B-B14F-4D97-AF65-F5344CB8AC3E}">
        <p14:creationId xmlns:p14="http://schemas.microsoft.com/office/powerpoint/2010/main" val="134324932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210389-4C5A-D541-8F4A-8744E6EC1D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6117"/>
            <a:ext cx="11490402" cy="7014117"/>
          </a:xfrm>
          <a:prstGeom prst="rect">
            <a:avLst/>
          </a:prstGeom>
        </p:spPr>
      </p:pic>
      <p:pic>
        <p:nvPicPr>
          <p:cNvPr id="6" name="Picture 5" descr="Stakeholder egg.jpeg"/>
          <p:cNvPicPr>
            <a:picLocks noChangeAspect="1"/>
          </p:cNvPicPr>
          <p:nvPr/>
        </p:nvPicPr>
        <p:blipFill>
          <a:blip r:embed="rId4" cstate="email">
            <a:extLst>
              <a:ext uri="{BEBA8EAE-BF5A-486C-A8C5-ECC9F3942E4B}">
                <a14:imgProps xmlns:a14="http://schemas.microsoft.com/office/drawing/2010/main">
                  <a14:imgLayer>
                    <a14:imgEffect>
                      <a14:backgroundRemoval t="0" b="100000" l="0" r="99125"/>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154508" y="0"/>
            <a:ext cx="7181385" cy="670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03803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BB15C-E306-204E-A9FA-908FCE78F57E}"/>
              </a:ext>
            </a:extLst>
          </p:cNvPr>
          <p:cNvPicPr>
            <a:picLocks noChangeAspect="1"/>
          </p:cNvPicPr>
          <p:nvPr/>
        </p:nvPicPr>
        <p:blipFill rotWithShape="1">
          <a:blip r:embed="rId3" cstate="screen">
            <a:lum bright="70000" contrast="-70000"/>
            <a:alphaModFix amt="36000"/>
            <a:extLst>
              <a:ext uri="{28A0092B-C50C-407E-A947-70E740481C1C}">
                <a14:useLocalDpi xmlns:a14="http://schemas.microsoft.com/office/drawing/2010/main"/>
              </a:ext>
            </a:extLst>
          </a:blip>
          <a:srcRect/>
          <a:stretch/>
        </p:blipFill>
        <p:spPr>
          <a:xfrm>
            <a:off x="249430" y="1791541"/>
            <a:ext cx="10872660" cy="4564286"/>
          </a:xfrm>
          <a:prstGeom prst="rect">
            <a:avLst/>
          </a:prstGeom>
        </p:spPr>
      </p:pic>
      <p:sp>
        <p:nvSpPr>
          <p:cNvPr id="6"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2983"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p:cNvSpPr txBox="1"/>
          <p:nvPr/>
        </p:nvSpPr>
        <p:spPr>
          <a:xfrm>
            <a:off x="5911271" y="6513353"/>
            <a:ext cx="5416223" cy="253916"/>
          </a:xfrm>
          <a:prstGeom prst="rect">
            <a:avLst/>
          </a:prstGeom>
          <a:solidFill>
            <a:schemeClr val="bg1"/>
          </a:solidFill>
        </p:spPr>
        <p:txBody>
          <a:bodyPr wrap="square" rtlCol="0">
            <a:spAutoFit/>
          </a:bodyPr>
          <a:lstStyle/>
          <a:p>
            <a:pPr algn="r"/>
            <a:r>
              <a:rPr lang="en-US" sz="1050" b="1" dirty="0">
                <a:solidFill>
                  <a:schemeClr val="bg1">
                    <a:lumMod val="50000"/>
                  </a:schemeClr>
                </a:solidFill>
                <a:latin typeface="Gill Sans MT" panose="020B0502020104020203" pitchFamily="34" charset="77"/>
                <a:cs typeface="Calibri Light" panose="020F0302020204030204" pitchFamily="34" charset="0"/>
              </a:rPr>
              <a:t>Adapted from </a:t>
            </a:r>
            <a:r>
              <a:rPr lang="en-US" sz="1050" b="1" dirty="0">
                <a:solidFill>
                  <a:schemeClr val="bg1">
                    <a:lumMod val="50000"/>
                  </a:schemeClr>
                </a:solidFill>
                <a:latin typeface="Gill Sans MT" panose="020B0502020104020203" pitchFamily="34" charset="77"/>
              </a:rPr>
              <a:t>Stakeholder Engagement Toolkit for HIV Prevention Trials</a:t>
            </a:r>
            <a:r>
              <a:rPr lang="en-US" sz="1050" b="1" dirty="0">
                <a:solidFill>
                  <a:schemeClr val="bg1">
                    <a:lumMod val="50000"/>
                  </a:schemeClr>
                </a:solidFill>
                <a:latin typeface="Gill Sans MT" panose="020B0502020104020203" pitchFamily="34" charset="77"/>
                <a:cs typeface="Calibri Light" panose="020F0302020204030204" pitchFamily="34" charset="0"/>
              </a:rPr>
              <a:t> </a:t>
            </a:r>
          </a:p>
        </p:txBody>
      </p:sp>
      <p:sp>
        <p:nvSpPr>
          <p:cNvPr id="2" name="Title 1">
            <a:extLst>
              <a:ext uri="{FF2B5EF4-FFF2-40B4-BE49-F238E27FC236}">
                <a16:creationId xmlns:a16="http://schemas.microsoft.com/office/drawing/2014/main" id="{D0AD532A-C764-E344-AD01-76029BCDF76E}"/>
              </a:ext>
            </a:extLst>
          </p:cNvPr>
          <p:cNvSpPr>
            <a:spLocks noGrp="1"/>
          </p:cNvSpPr>
          <p:nvPr>
            <p:ph type="title"/>
          </p:nvPr>
        </p:nvSpPr>
        <p:spPr>
          <a:xfrm>
            <a:off x="419100" y="-299245"/>
            <a:ext cx="10702990" cy="1325563"/>
          </a:xfrm>
          <a:noFill/>
        </p:spPr>
        <p:txBody>
          <a:bodyPr/>
          <a:lstStyle/>
          <a:p>
            <a:r>
              <a:rPr lang="en-US" b="1" dirty="0">
                <a:solidFill>
                  <a:srgbClr val="DD01FE"/>
                </a:solidFill>
              </a:rPr>
              <a:t> …WHO ARE YOU </a:t>
            </a:r>
            <a:r>
              <a:rPr lang="en-US" b="1" i="1" dirty="0">
                <a:solidFill>
                  <a:srgbClr val="DD01FE"/>
                </a:solidFill>
              </a:rPr>
              <a:t>‘ENGAGING?’</a:t>
            </a:r>
          </a:p>
        </p:txBody>
      </p:sp>
      <p:pic>
        <p:nvPicPr>
          <p:cNvPr id="42" name="Picture 41">
            <a:extLst>
              <a:ext uri="{FF2B5EF4-FFF2-40B4-BE49-F238E27FC236}">
                <a16:creationId xmlns:a16="http://schemas.microsoft.com/office/drawing/2014/main" id="{FC36B700-6BE8-A840-87DE-921F0028DE67}"/>
              </a:ext>
            </a:extLst>
          </p:cNvPr>
          <p:cNvPicPr>
            <a:picLocks noChangeAspect="1"/>
          </p:cNvPicPr>
          <p:nvPr/>
        </p:nvPicPr>
        <p:blipFill>
          <a:blip r:embed="rId4"/>
          <a:stretch>
            <a:fillRect/>
          </a:stretch>
        </p:blipFill>
        <p:spPr>
          <a:xfrm>
            <a:off x="2847919" y="1043126"/>
            <a:ext cx="5675681" cy="5470227"/>
          </a:xfrm>
          <a:prstGeom prst="rect">
            <a:avLst/>
          </a:prstGeom>
        </p:spPr>
      </p:pic>
    </p:spTree>
    <p:extLst>
      <p:ext uri="{BB962C8B-B14F-4D97-AF65-F5344CB8AC3E}">
        <p14:creationId xmlns:p14="http://schemas.microsoft.com/office/powerpoint/2010/main" val="340947256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500" fill="hold"/>
                                        <p:tgtEl>
                                          <p:spTgt spid="42"/>
                                        </p:tgtEl>
                                        <p:attrNameLst>
                                          <p:attrName>ppt_w</p:attrName>
                                        </p:attrNameLst>
                                      </p:cBhvr>
                                      <p:tavLst>
                                        <p:tav tm="0">
                                          <p:val>
                                            <p:fltVal val="0"/>
                                          </p:val>
                                        </p:tav>
                                        <p:tav tm="100000">
                                          <p:val>
                                            <p:strVal val="#ppt_w"/>
                                          </p:val>
                                        </p:tav>
                                      </p:tavLst>
                                    </p:anim>
                                    <p:anim calcmode="lin" valueType="num">
                                      <p:cBhvr>
                                        <p:cTn id="8" dur="1500" fill="hold"/>
                                        <p:tgtEl>
                                          <p:spTgt spid="42"/>
                                        </p:tgtEl>
                                        <p:attrNameLst>
                                          <p:attrName>ppt_h</p:attrName>
                                        </p:attrNameLst>
                                      </p:cBhvr>
                                      <p:tavLst>
                                        <p:tav tm="0">
                                          <p:val>
                                            <p:fltVal val="0"/>
                                          </p:val>
                                        </p:tav>
                                        <p:tav tm="100000">
                                          <p:val>
                                            <p:strVal val="#ppt_h"/>
                                          </p:val>
                                        </p:tav>
                                      </p:tavLst>
                                    </p:anim>
                                    <p:anim calcmode="lin" valueType="num">
                                      <p:cBhvr>
                                        <p:cTn id="9" dur="1500" fill="hold"/>
                                        <p:tgtEl>
                                          <p:spTgt spid="42"/>
                                        </p:tgtEl>
                                        <p:attrNameLst>
                                          <p:attrName>style.rotation</p:attrName>
                                        </p:attrNameLst>
                                      </p:cBhvr>
                                      <p:tavLst>
                                        <p:tav tm="0">
                                          <p:val>
                                            <p:fltVal val="360"/>
                                          </p:val>
                                        </p:tav>
                                        <p:tav tm="100000">
                                          <p:val>
                                            <p:fltVal val="0"/>
                                          </p:val>
                                        </p:tav>
                                      </p:tavLst>
                                    </p:anim>
                                    <p:animEffect transition="in" filter="fade">
                                      <p:cBhvr>
                                        <p:cTn id="10"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53134" y="1777042"/>
            <a:ext cx="5212080" cy="3328416"/>
          </a:xfrm>
          <a:prstGeom prst="roundRect">
            <a:avLst>
              <a:gd name="adj" fmla="val 4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chor="ctr" anchorCtr="0">
            <a:normAutofit/>
          </a:bodyPr>
          <a:lstStyle/>
          <a:p>
            <a:br>
              <a:rPr lang="en-US" dirty="0">
                <a:cs typeface="Calibri Light" panose="020F0302020204030204" pitchFamily="34" charset="0"/>
              </a:rPr>
            </a:br>
            <a:r>
              <a:rPr lang="en-US" dirty="0">
                <a:cs typeface="Calibri Light" panose="020F0302020204030204" pitchFamily="34" charset="0"/>
              </a:rPr>
              <a:t>How Can We </a:t>
            </a:r>
            <a:br>
              <a:rPr lang="en-US" dirty="0">
                <a:cs typeface="Calibri Light" panose="020F0302020204030204" pitchFamily="34" charset="0"/>
              </a:rPr>
            </a:br>
            <a:r>
              <a:rPr lang="en-US" dirty="0">
                <a:cs typeface="Calibri Light" panose="020F0302020204030204" pitchFamily="34" charset="0"/>
              </a:rPr>
              <a:t>Define Community?</a:t>
            </a:r>
            <a:endParaRPr lang="en-US" i="0" dirty="0">
              <a:solidFill>
                <a:schemeClr val="bg1"/>
              </a:solidFill>
            </a:endParaRPr>
          </a:p>
        </p:txBody>
      </p:sp>
      <p:sp>
        <p:nvSpPr>
          <p:cNvPr id="2" name="Text Placeholder 1">
            <a:extLst>
              <a:ext uri="{FF2B5EF4-FFF2-40B4-BE49-F238E27FC236}">
                <a16:creationId xmlns:a16="http://schemas.microsoft.com/office/drawing/2014/main" id="{BE2BE4CB-1902-EC4E-9A3C-5719617BF6A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35D4458C-3AF2-6B4B-B612-FE2927A5B76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9521182" y="1957653"/>
            <a:ext cx="1045003" cy="998559"/>
          </a:xfrm>
          <a:prstGeom prst="rect">
            <a:avLst/>
          </a:prstGeom>
        </p:spPr>
      </p:pic>
      <p:pic>
        <p:nvPicPr>
          <p:cNvPr id="6" name="Picture 5">
            <a:extLst>
              <a:ext uri="{FF2B5EF4-FFF2-40B4-BE49-F238E27FC236}">
                <a16:creationId xmlns:a16="http://schemas.microsoft.com/office/drawing/2014/main" id="{3BC04BF9-4AB9-0343-8149-AF7427C71251}"/>
              </a:ext>
            </a:extLst>
          </p:cNvPr>
          <p:cNvPicPr>
            <a:picLocks noChangeAspect="1"/>
          </p:cNvPicPr>
          <p:nvPr/>
        </p:nvPicPr>
        <p:blipFill>
          <a:blip r:embed="rId3"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4181399">
            <a:off x="5417607" y="4673482"/>
            <a:ext cx="1045003" cy="998559"/>
          </a:xfrm>
          <a:prstGeom prst="rect">
            <a:avLst/>
          </a:prstGeom>
        </p:spPr>
      </p:pic>
      <p:pic>
        <p:nvPicPr>
          <p:cNvPr id="7" name="Picture 6">
            <a:extLst>
              <a:ext uri="{FF2B5EF4-FFF2-40B4-BE49-F238E27FC236}">
                <a16:creationId xmlns:a16="http://schemas.microsoft.com/office/drawing/2014/main" id="{BC8ABEE5-6B2A-D148-BE81-A5509F94A0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340250">
            <a:off x="10827868" y="2951477"/>
            <a:ext cx="1143000" cy="1092200"/>
          </a:xfrm>
          <a:prstGeom prst="rect">
            <a:avLst/>
          </a:prstGeom>
        </p:spPr>
      </p:pic>
      <p:pic>
        <p:nvPicPr>
          <p:cNvPr id="8" name="Picture 7">
            <a:extLst>
              <a:ext uri="{FF2B5EF4-FFF2-40B4-BE49-F238E27FC236}">
                <a16:creationId xmlns:a16="http://schemas.microsoft.com/office/drawing/2014/main" id="{7A2E6468-EE77-B844-84D9-ACE211A906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06845">
            <a:off x="5436777" y="2330761"/>
            <a:ext cx="1143000" cy="1092200"/>
          </a:xfrm>
          <a:prstGeom prst="rect">
            <a:avLst/>
          </a:prstGeom>
        </p:spPr>
      </p:pic>
      <p:pic>
        <p:nvPicPr>
          <p:cNvPr id="9" name="Picture 8">
            <a:extLst>
              <a:ext uri="{FF2B5EF4-FFF2-40B4-BE49-F238E27FC236}">
                <a16:creationId xmlns:a16="http://schemas.microsoft.com/office/drawing/2014/main" id="{5EFAB57A-3270-2145-82E2-02BA897A01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6433" y="4040517"/>
            <a:ext cx="1714500" cy="1701800"/>
          </a:xfrm>
          <a:prstGeom prst="rect">
            <a:avLst/>
          </a:prstGeom>
        </p:spPr>
      </p:pic>
      <p:pic>
        <p:nvPicPr>
          <p:cNvPr id="10" name="Picture 9">
            <a:extLst>
              <a:ext uri="{FF2B5EF4-FFF2-40B4-BE49-F238E27FC236}">
                <a16:creationId xmlns:a16="http://schemas.microsoft.com/office/drawing/2014/main" id="{D8837CE8-7DDB-A14D-82E5-B029E20D194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9472902">
            <a:off x="8244087" y="2569001"/>
            <a:ext cx="1149561" cy="1701800"/>
          </a:xfrm>
          <a:prstGeom prst="rect">
            <a:avLst/>
          </a:prstGeom>
        </p:spPr>
      </p:pic>
    </p:spTree>
    <p:extLst>
      <p:ext uri="{BB962C8B-B14F-4D97-AF65-F5344CB8AC3E}">
        <p14:creationId xmlns:p14="http://schemas.microsoft.com/office/powerpoint/2010/main" val="350989511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43853"/>
            <a:ext cx="7542871" cy="1325563"/>
          </a:xfrm>
        </p:spPr>
        <p:txBody>
          <a:bodyPr anchor="ctr" anchorCtr="0">
            <a:normAutofit/>
          </a:bodyPr>
          <a:lstStyle/>
          <a:p>
            <a:pPr algn="l"/>
            <a:r>
              <a:rPr lang="en-US" sz="4400" b="1" dirty="0">
                <a:solidFill>
                  <a:srgbClr val="DD01FE"/>
                </a:solidFill>
                <a:cs typeface="Calibri Light" panose="020F0302020204030204" pitchFamily="34" charset="0"/>
              </a:rPr>
              <a:t>How Can We Define Community?</a:t>
            </a:r>
          </a:p>
        </p:txBody>
      </p:sp>
      <p:pic>
        <p:nvPicPr>
          <p:cNvPr id="4" name="Picture 3">
            <a:extLst>
              <a:ext uri="{FF2B5EF4-FFF2-40B4-BE49-F238E27FC236}">
                <a16:creationId xmlns:a16="http://schemas.microsoft.com/office/drawing/2014/main" id="{F5FA6555-CDAE-1141-B0D4-1D536CBF1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2738" y="-107944"/>
            <a:ext cx="4613807" cy="6965944"/>
          </a:xfrm>
          <a:prstGeom prst="rect">
            <a:avLst/>
          </a:prstGeom>
        </p:spPr>
      </p:pic>
      <p:sp>
        <p:nvSpPr>
          <p:cNvPr id="5" name="Content Placeholder 1">
            <a:extLst>
              <a:ext uri="{FF2B5EF4-FFF2-40B4-BE49-F238E27FC236}">
                <a16:creationId xmlns:a16="http://schemas.microsoft.com/office/drawing/2014/main" id="{7C2739D5-3C73-534B-9388-5C5CACB8AC49}"/>
              </a:ext>
            </a:extLst>
          </p:cNvPr>
          <p:cNvSpPr txBox="1">
            <a:spLocks/>
          </p:cNvSpPr>
          <p:nvPr/>
        </p:nvSpPr>
        <p:spPr>
          <a:xfrm>
            <a:off x="1008716" y="4618584"/>
            <a:ext cx="6363638" cy="1538865"/>
          </a:xfrm>
          <a:prstGeom prst="rect">
            <a:avLst/>
          </a:prstGeom>
          <a:solidFill>
            <a:srgbClr val="DD01FE"/>
          </a:solidFill>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dirty="0">
                <a:solidFill>
                  <a:schemeClr val="bg1"/>
                </a:solidFill>
                <a:cs typeface="Calibri Light" panose="020F0302020204030204" pitchFamily="34" charset="0"/>
              </a:rPr>
              <a:t>“who is included and who is excluded from membership” </a:t>
            </a:r>
          </a:p>
          <a:p>
            <a:pPr marL="0" indent="0" algn="ctr">
              <a:buNone/>
            </a:pPr>
            <a:r>
              <a:rPr lang="en-US" sz="2800" b="1" dirty="0">
                <a:solidFill>
                  <a:schemeClr val="bg1"/>
                </a:solidFill>
                <a:cs typeface="Calibri Light" panose="020F0302020204030204" pitchFamily="34" charset="0"/>
              </a:rPr>
              <a:t>(Institute of Medicine, 1995</a:t>
            </a:r>
            <a:r>
              <a:rPr lang="en-US" b="1" dirty="0">
                <a:solidFill>
                  <a:schemeClr val="bg1"/>
                </a:solidFill>
                <a:cs typeface="Calibri Light" panose="020F0302020204030204" pitchFamily="34" charset="0"/>
              </a:rPr>
              <a:t>)</a:t>
            </a:r>
          </a:p>
        </p:txBody>
      </p:sp>
      <p:sp>
        <p:nvSpPr>
          <p:cNvPr id="2" name="Content Placeholder 1"/>
          <p:cNvSpPr>
            <a:spLocks noGrp="1"/>
          </p:cNvSpPr>
          <p:nvPr>
            <p:ph idx="1"/>
          </p:nvPr>
        </p:nvSpPr>
        <p:spPr>
          <a:xfrm>
            <a:off x="419100" y="1521213"/>
            <a:ext cx="7542871" cy="2721603"/>
          </a:xfrm>
          <a:solidFill>
            <a:srgbClr val="DD01FE"/>
          </a:solidFill>
        </p:spPr>
        <p:txBody>
          <a:bodyPr lIns="182880" tIns="182880" rIns="182880" bIns="182880">
            <a:noAutofit/>
          </a:bodyPr>
          <a:lstStyle/>
          <a:p>
            <a:pPr marL="0" indent="0" algn="ctr">
              <a:buNone/>
            </a:pPr>
            <a:r>
              <a:rPr lang="en-US" sz="2800" b="1" dirty="0">
                <a:solidFill>
                  <a:schemeClr val="bg1"/>
                </a:solidFill>
                <a:cs typeface="Calibri Light" panose="020F0302020204030204" pitchFamily="34" charset="0"/>
              </a:rPr>
              <a:t>“A group of people with diverse characteristics who are linked by social ties, share common perspectives, and engage in joint action in geographical locations or settings.” </a:t>
            </a:r>
          </a:p>
          <a:p>
            <a:pPr marL="0" indent="0" algn="ctr">
              <a:buNone/>
            </a:pPr>
            <a:r>
              <a:rPr lang="en-US" sz="2800" b="1" dirty="0">
                <a:solidFill>
                  <a:schemeClr val="bg1"/>
                </a:solidFill>
                <a:cs typeface="Calibri Light" panose="020F0302020204030204" pitchFamily="34" charset="0"/>
              </a:rPr>
              <a:t>(MacQueen, 2001)</a:t>
            </a:r>
          </a:p>
        </p:txBody>
      </p:sp>
    </p:spTree>
    <p:extLst>
      <p:ext uri="{BB962C8B-B14F-4D97-AF65-F5344CB8AC3E}">
        <p14:creationId xmlns:p14="http://schemas.microsoft.com/office/powerpoint/2010/main" val="248173955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7481E6-45E3-034F-8B1D-837BE78C5DEC}"/>
              </a:ext>
            </a:extLst>
          </p:cNvPr>
          <p:cNvPicPr>
            <a:picLocks noChangeAspect="1"/>
          </p:cNvPicPr>
          <p:nvPr/>
        </p:nvPicPr>
        <p:blipFill rotWithShape="1">
          <a:blip r:embed="rId3" cstate="screen">
            <a:lum bright="70000" contrast="-70000"/>
            <a:alphaModFix amt="36000"/>
            <a:extLst>
              <a:ext uri="{28A0092B-C50C-407E-A947-70E740481C1C}">
                <a14:useLocalDpi xmlns:a14="http://schemas.microsoft.com/office/drawing/2010/main"/>
              </a:ext>
            </a:extLst>
          </a:blip>
          <a:srcRect/>
          <a:stretch/>
        </p:blipFill>
        <p:spPr>
          <a:xfrm>
            <a:off x="249430" y="1791541"/>
            <a:ext cx="10872660" cy="4564286"/>
          </a:xfrm>
          <a:prstGeom prst="rect">
            <a:avLst/>
          </a:prstGeom>
        </p:spPr>
      </p:pic>
      <p:sp>
        <p:nvSpPr>
          <p:cNvPr id="3" name="Title 2"/>
          <p:cNvSpPr>
            <a:spLocks noGrp="1"/>
          </p:cNvSpPr>
          <p:nvPr>
            <p:ph type="title"/>
          </p:nvPr>
        </p:nvSpPr>
        <p:spPr>
          <a:xfrm>
            <a:off x="857250" y="30652"/>
            <a:ext cx="10208967" cy="1164778"/>
          </a:xfrm>
        </p:spPr>
        <p:txBody>
          <a:bodyPr>
            <a:normAutofit/>
          </a:bodyPr>
          <a:lstStyle/>
          <a:p>
            <a:pPr algn="l"/>
            <a:r>
              <a:rPr lang="en-US" sz="4400" b="1" dirty="0">
                <a:solidFill>
                  <a:srgbClr val="DD01FE"/>
                </a:solidFill>
                <a:cs typeface="Calibri Light" panose="020F0302020204030204" pitchFamily="34" charset="0"/>
              </a:rPr>
              <a:t>Where Does Engagement Fit?</a:t>
            </a:r>
          </a:p>
        </p:txBody>
      </p:sp>
      <p:grpSp>
        <p:nvGrpSpPr>
          <p:cNvPr id="15" name="Group 14"/>
          <p:cNvGrpSpPr/>
          <p:nvPr/>
        </p:nvGrpSpPr>
        <p:grpSpPr>
          <a:xfrm rot="21371935">
            <a:off x="6856529" y="3515799"/>
            <a:ext cx="2674179" cy="1673225"/>
            <a:chOff x="5479221" y="3764263"/>
            <a:chExt cx="2674179" cy="1673225"/>
          </a:xfrm>
        </p:grpSpPr>
        <p:sp>
          <p:nvSpPr>
            <p:cNvPr id="16" name="Freeform 11"/>
            <p:cNvSpPr>
              <a:spLocks/>
            </p:cNvSpPr>
            <p:nvPr/>
          </p:nvSpPr>
          <p:spPr bwMode="auto">
            <a:xfrm rot="10133957">
              <a:off x="5479221" y="3764263"/>
              <a:ext cx="2303864" cy="1673225"/>
            </a:xfrm>
            <a:custGeom>
              <a:avLst/>
              <a:gdLst>
                <a:gd name="T0" fmla="*/ 0 w 2312"/>
                <a:gd name="T1" fmla="*/ 0 h 1823"/>
                <a:gd name="T2" fmla="*/ 377 w 2312"/>
                <a:gd name="T3" fmla="*/ 0 h 1823"/>
                <a:gd name="T4" fmla="*/ 377 w 2312"/>
                <a:gd name="T5" fmla="*/ 118 h 1823"/>
                <a:gd name="T6" fmla="*/ 418 w 2312"/>
                <a:gd name="T7" fmla="*/ 106 h 1823"/>
                <a:gd name="T8" fmla="*/ 478 w 2312"/>
                <a:gd name="T9" fmla="*/ 162 h 1823"/>
                <a:gd name="T10" fmla="*/ 426 w 2312"/>
                <a:gd name="T11" fmla="*/ 211 h 1823"/>
                <a:gd name="T12" fmla="*/ 377 w 2312"/>
                <a:gd name="T13" fmla="*/ 204 h 1823"/>
                <a:gd name="T14" fmla="*/ 377 w 2312"/>
                <a:gd name="T15" fmla="*/ 320 h 1823"/>
                <a:gd name="T16" fmla="*/ 238 w 2312"/>
                <a:gd name="T17" fmla="*/ 320 h 1823"/>
                <a:gd name="T18" fmla="*/ 248 w 2312"/>
                <a:gd name="T19" fmla="*/ 278 h 1823"/>
                <a:gd name="T20" fmla="*/ 190 w 2312"/>
                <a:gd name="T21" fmla="*/ 236 h 1823"/>
                <a:gd name="T22" fmla="*/ 126 w 2312"/>
                <a:gd name="T23" fmla="*/ 285 h 1823"/>
                <a:gd name="T24" fmla="*/ 139 w 2312"/>
                <a:gd name="T25" fmla="*/ 320 h 1823"/>
                <a:gd name="T26" fmla="*/ 0 w 2312"/>
                <a:gd name="T27" fmla="*/ 320 h 1823"/>
                <a:gd name="T28" fmla="*/ 0 w 2312"/>
                <a:gd name="T29" fmla="*/ 0 h 18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12" h="1823">
                  <a:moveTo>
                    <a:pt x="0" y="0"/>
                  </a:moveTo>
                  <a:lnTo>
                    <a:pt x="1822" y="0"/>
                  </a:lnTo>
                  <a:lnTo>
                    <a:pt x="1822" y="672"/>
                  </a:lnTo>
                  <a:cubicBezTo>
                    <a:pt x="1854" y="772"/>
                    <a:pt x="1882" y="612"/>
                    <a:pt x="2020" y="606"/>
                  </a:cubicBezTo>
                  <a:cubicBezTo>
                    <a:pt x="2158" y="600"/>
                    <a:pt x="2312" y="738"/>
                    <a:pt x="2308" y="921"/>
                  </a:cubicBezTo>
                  <a:cubicBezTo>
                    <a:pt x="2304" y="1105"/>
                    <a:pt x="2194" y="1195"/>
                    <a:pt x="2058" y="1203"/>
                  </a:cubicBezTo>
                  <a:cubicBezTo>
                    <a:pt x="1922" y="1211"/>
                    <a:pt x="1864" y="1053"/>
                    <a:pt x="1822" y="1159"/>
                  </a:cubicBezTo>
                  <a:lnTo>
                    <a:pt x="1822" y="1823"/>
                  </a:lnTo>
                  <a:lnTo>
                    <a:pt x="1151" y="1823"/>
                  </a:lnTo>
                  <a:cubicBezTo>
                    <a:pt x="1047" y="1783"/>
                    <a:pt x="1204" y="1736"/>
                    <a:pt x="1200" y="1584"/>
                  </a:cubicBezTo>
                  <a:cubicBezTo>
                    <a:pt x="1196" y="1432"/>
                    <a:pt x="1085" y="1343"/>
                    <a:pt x="916" y="1344"/>
                  </a:cubicBezTo>
                  <a:cubicBezTo>
                    <a:pt x="747" y="1345"/>
                    <a:pt x="608" y="1468"/>
                    <a:pt x="608" y="1620"/>
                  </a:cubicBezTo>
                  <a:cubicBezTo>
                    <a:pt x="608" y="1772"/>
                    <a:pt x="767" y="1791"/>
                    <a:pt x="671" y="1823"/>
                  </a:cubicBezTo>
                  <a:lnTo>
                    <a:pt x="0" y="1823"/>
                  </a:lnTo>
                  <a:lnTo>
                    <a:pt x="0" y="0"/>
                  </a:lnTo>
                  <a:close/>
                </a:path>
              </a:pathLst>
            </a:custGeom>
            <a:solidFill>
              <a:srgbClr val="DD01FE"/>
            </a:solidFill>
            <a:ln w="12700" cap="flat" cmpd="sng">
              <a:solidFill>
                <a:srgbClr val="FFFFFF"/>
              </a:solidFill>
              <a:prstDash val="solid"/>
              <a:round/>
              <a:headEnd type="none" w="med" len="med"/>
              <a:tailEnd type="none" w="med" len="med"/>
            </a:ln>
            <a:effectLst/>
          </p:spPr>
          <p:txBody>
            <a:bodyPr wrap="none" lIns="0" tIns="0" rIns="0" bIns="0" anchor="ctr"/>
            <a:lstStyle/>
            <a:p>
              <a:pPr>
                <a:defRPr/>
              </a:pPr>
              <a:endParaRPr lang="en-US" kern="0" dirty="0">
                <a:solidFill>
                  <a:prstClr val="black"/>
                </a:solidFill>
                <a:latin typeface="Gill Sans MT"/>
              </a:endParaRPr>
            </a:p>
          </p:txBody>
        </p:sp>
        <p:sp>
          <p:nvSpPr>
            <p:cNvPr id="17" name="TextBox 16"/>
            <p:cNvSpPr txBox="1"/>
            <p:nvPr/>
          </p:nvSpPr>
          <p:spPr>
            <a:xfrm rot="21024424">
              <a:off x="6172200" y="4277709"/>
              <a:ext cx="1981200" cy="646331"/>
            </a:xfrm>
            <a:prstGeom prst="rect">
              <a:avLst/>
            </a:prstGeom>
            <a:noFill/>
          </p:spPr>
          <p:txBody>
            <a:bodyPr wrap="square" rtlCol="0">
              <a:spAutoFit/>
            </a:bodyPr>
            <a:lstStyle/>
            <a:p>
              <a:pPr>
                <a:defRPr/>
              </a:pPr>
              <a:r>
                <a:rPr lang="en-US" b="1" kern="0" dirty="0">
                  <a:solidFill>
                    <a:schemeClr val="bg1"/>
                  </a:solidFill>
                  <a:latin typeface="Gill Sans MT" panose="020B0502020104020203" pitchFamily="34" charset="77"/>
                  <a:cs typeface="Calibri Light" panose="020F0302020204030204" pitchFamily="34" charset="0"/>
                </a:rPr>
                <a:t>Stakeholder Engagement</a:t>
              </a:r>
            </a:p>
          </p:txBody>
        </p:sp>
      </p:grpSp>
      <p:grpSp>
        <p:nvGrpSpPr>
          <p:cNvPr id="18" name="Group 17"/>
          <p:cNvGrpSpPr/>
          <p:nvPr/>
        </p:nvGrpSpPr>
        <p:grpSpPr>
          <a:xfrm rot="161888">
            <a:off x="3956224" y="2071896"/>
            <a:ext cx="3782785" cy="3641361"/>
            <a:chOff x="1900007" y="1987980"/>
            <a:chExt cx="3782785" cy="3641361"/>
          </a:xfrm>
        </p:grpSpPr>
        <p:grpSp>
          <p:nvGrpSpPr>
            <p:cNvPr id="19" name="Group 18"/>
            <p:cNvGrpSpPr/>
            <p:nvPr/>
          </p:nvGrpSpPr>
          <p:grpSpPr>
            <a:xfrm rot="20165267">
              <a:off x="2043821" y="1987980"/>
              <a:ext cx="3638971" cy="3357444"/>
              <a:chOff x="3144456" y="1744781"/>
              <a:chExt cx="3638971" cy="3357444"/>
            </a:xfrm>
          </p:grpSpPr>
          <p:sp>
            <p:nvSpPr>
              <p:cNvPr id="23" name="Freeform 9"/>
              <p:cNvSpPr>
                <a:spLocks/>
              </p:cNvSpPr>
              <p:nvPr/>
            </p:nvSpPr>
            <p:spPr bwMode="auto">
              <a:xfrm>
                <a:off x="3144456" y="1755775"/>
                <a:ext cx="2306054" cy="1673225"/>
              </a:xfrm>
              <a:custGeom>
                <a:avLst/>
                <a:gdLst>
                  <a:gd name="T0" fmla="*/ 0 w 2312"/>
                  <a:gd name="T1" fmla="*/ 0 h 1823"/>
                  <a:gd name="T2" fmla="*/ 378 w 2312"/>
                  <a:gd name="T3" fmla="*/ 0 h 1823"/>
                  <a:gd name="T4" fmla="*/ 378 w 2312"/>
                  <a:gd name="T5" fmla="*/ 118 h 1823"/>
                  <a:gd name="T6" fmla="*/ 419 w 2312"/>
                  <a:gd name="T7" fmla="*/ 106 h 1823"/>
                  <a:gd name="T8" fmla="*/ 479 w 2312"/>
                  <a:gd name="T9" fmla="*/ 162 h 1823"/>
                  <a:gd name="T10" fmla="*/ 427 w 2312"/>
                  <a:gd name="T11" fmla="*/ 211 h 1823"/>
                  <a:gd name="T12" fmla="*/ 378 w 2312"/>
                  <a:gd name="T13" fmla="*/ 204 h 1823"/>
                  <a:gd name="T14" fmla="*/ 378 w 2312"/>
                  <a:gd name="T15" fmla="*/ 320 h 1823"/>
                  <a:gd name="T16" fmla="*/ 239 w 2312"/>
                  <a:gd name="T17" fmla="*/ 320 h 1823"/>
                  <a:gd name="T18" fmla="*/ 249 w 2312"/>
                  <a:gd name="T19" fmla="*/ 278 h 1823"/>
                  <a:gd name="T20" fmla="*/ 190 w 2312"/>
                  <a:gd name="T21" fmla="*/ 236 h 1823"/>
                  <a:gd name="T22" fmla="*/ 126 w 2312"/>
                  <a:gd name="T23" fmla="*/ 285 h 1823"/>
                  <a:gd name="T24" fmla="*/ 139 w 2312"/>
                  <a:gd name="T25" fmla="*/ 320 h 1823"/>
                  <a:gd name="T26" fmla="*/ 0 w 2312"/>
                  <a:gd name="T27" fmla="*/ 320 h 1823"/>
                  <a:gd name="T28" fmla="*/ 0 w 2312"/>
                  <a:gd name="T29" fmla="*/ 0 h 18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12" h="1823">
                    <a:moveTo>
                      <a:pt x="0" y="0"/>
                    </a:moveTo>
                    <a:lnTo>
                      <a:pt x="1822" y="0"/>
                    </a:lnTo>
                    <a:lnTo>
                      <a:pt x="1822" y="672"/>
                    </a:lnTo>
                    <a:cubicBezTo>
                      <a:pt x="1854" y="772"/>
                      <a:pt x="1882" y="612"/>
                      <a:pt x="2020" y="606"/>
                    </a:cubicBezTo>
                    <a:cubicBezTo>
                      <a:pt x="2158" y="600"/>
                      <a:pt x="2312" y="738"/>
                      <a:pt x="2308" y="921"/>
                    </a:cubicBezTo>
                    <a:cubicBezTo>
                      <a:pt x="2304" y="1105"/>
                      <a:pt x="2194" y="1195"/>
                      <a:pt x="2058" y="1203"/>
                    </a:cubicBezTo>
                    <a:cubicBezTo>
                      <a:pt x="1922" y="1211"/>
                      <a:pt x="1864" y="1053"/>
                      <a:pt x="1822" y="1159"/>
                    </a:cubicBezTo>
                    <a:lnTo>
                      <a:pt x="1822" y="1823"/>
                    </a:lnTo>
                    <a:lnTo>
                      <a:pt x="1151" y="1823"/>
                    </a:lnTo>
                    <a:cubicBezTo>
                      <a:pt x="1047" y="1783"/>
                      <a:pt x="1204" y="1736"/>
                      <a:pt x="1200" y="1584"/>
                    </a:cubicBezTo>
                    <a:cubicBezTo>
                      <a:pt x="1196" y="1432"/>
                      <a:pt x="1085" y="1343"/>
                      <a:pt x="916" y="1344"/>
                    </a:cubicBezTo>
                    <a:cubicBezTo>
                      <a:pt x="747" y="1345"/>
                      <a:pt x="608" y="1468"/>
                      <a:pt x="608" y="1620"/>
                    </a:cubicBezTo>
                    <a:cubicBezTo>
                      <a:pt x="608" y="1772"/>
                      <a:pt x="767" y="1791"/>
                      <a:pt x="671" y="1823"/>
                    </a:cubicBezTo>
                    <a:lnTo>
                      <a:pt x="0" y="1823"/>
                    </a:lnTo>
                    <a:lnTo>
                      <a:pt x="0" y="0"/>
                    </a:lnTo>
                    <a:close/>
                  </a:path>
                </a:pathLst>
              </a:custGeom>
              <a:solidFill>
                <a:srgbClr val="475A8D">
                  <a:lumMod val="60000"/>
                  <a:lumOff val="40000"/>
                </a:srgbClr>
              </a:solidFill>
              <a:ln w="12700" cap="flat" cmpd="sng">
                <a:solidFill>
                  <a:srgbClr val="FFFFFF"/>
                </a:solidFill>
                <a:prstDash val="solid"/>
                <a:round/>
                <a:headEnd/>
                <a:tailEnd/>
              </a:ln>
              <a:effectLst/>
            </p:spPr>
            <p:txBody>
              <a:bodyPr wrap="none" lIns="0" tIns="0" rIns="0" bIns="0" anchor="ctr"/>
              <a:lstStyle/>
              <a:p>
                <a:pPr>
                  <a:defRPr/>
                </a:pPr>
                <a:endParaRPr lang="en-US" kern="0" dirty="0">
                  <a:solidFill>
                    <a:prstClr val="black"/>
                  </a:solidFill>
                  <a:latin typeface="Gill Sans MT"/>
                </a:endParaRPr>
              </a:p>
            </p:txBody>
          </p:sp>
          <p:sp>
            <p:nvSpPr>
              <p:cNvPr id="24" name="Freeform 10"/>
              <p:cNvSpPr>
                <a:spLocks/>
              </p:cNvSpPr>
              <p:nvPr/>
            </p:nvSpPr>
            <p:spPr bwMode="auto">
              <a:xfrm rot="16200000">
                <a:off x="2991109" y="3133380"/>
                <a:ext cx="2122192" cy="1815498"/>
              </a:xfrm>
              <a:custGeom>
                <a:avLst/>
                <a:gdLst>
                  <a:gd name="T0" fmla="*/ 0 w 2312"/>
                  <a:gd name="T1" fmla="*/ 0 h 1823"/>
                  <a:gd name="T2" fmla="*/ 320 w 2312"/>
                  <a:gd name="T3" fmla="*/ 0 h 1823"/>
                  <a:gd name="T4" fmla="*/ 320 w 2312"/>
                  <a:gd name="T5" fmla="*/ 139 h 1823"/>
                  <a:gd name="T6" fmla="*/ 355 w 2312"/>
                  <a:gd name="T7" fmla="*/ 126 h 1823"/>
                  <a:gd name="T8" fmla="*/ 405 w 2312"/>
                  <a:gd name="T9" fmla="*/ 191 h 1823"/>
                  <a:gd name="T10" fmla="*/ 362 w 2312"/>
                  <a:gd name="T11" fmla="*/ 249 h 1823"/>
                  <a:gd name="T12" fmla="*/ 320 w 2312"/>
                  <a:gd name="T13" fmla="*/ 240 h 1823"/>
                  <a:gd name="T14" fmla="*/ 320 w 2312"/>
                  <a:gd name="T15" fmla="*/ 377 h 1823"/>
                  <a:gd name="T16" fmla="*/ 202 w 2312"/>
                  <a:gd name="T17" fmla="*/ 377 h 1823"/>
                  <a:gd name="T18" fmla="*/ 211 w 2312"/>
                  <a:gd name="T19" fmla="*/ 327 h 1823"/>
                  <a:gd name="T20" fmla="*/ 161 w 2312"/>
                  <a:gd name="T21" fmla="*/ 278 h 1823"/>
                  <a:gd name="T22" fmla="*/ 107 w 2312"/>
                  <a:gd name="T23" fmla="*/ 335 h 1823"/>
                  <a:gd name="T24" fmla="*/ 118 w 2312"/>
                  <a:gd name="T25" fmla="*/ 377 h 1823"/>
                  <a:gd name="T26" fmla="*/ 0 w 2312"/>
                  <a:gd name="T27" fmla="*/ 377 h 1823"/>
                  <a:gd name="T28" fmla="*/ 0 w 2312"/>
                  <a:gd name="T29" fmla="*/ 0 h 18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12" h="1823">
                    <a:moveTo>
                      <a:pt x="0" y="0"/>
                    </a:moveTo>
                    <a:lnTo>
                      <a:pt x="1822" y="0"/>
                    </a:lnTo>
                    <a:lnTo>
                      <a:pt x="1822" y="672"/>
                    </a:lnTo>
                    <a:cubicBezTo>
                      <a:pt x="1854" y="772"/>
                      <a:pt x="1882" y="612"/>
                      <a:pt x="2020" y="606"/>
                    </a:cubicBezTo>
                    <a:cubicBezTo>
                      <a:pt x="2158" y="600"/>
                      <a:pt x="2312" y="738"/>
                      <a:pt x="2308" y="921"/>
                    </a:cubicBezTo>
                    <a:cubicBezTo>
                      <a:pt x="2304" y="1105"/>
                      <a:pt x="2194" y="1195"/>
                      <a:pt x="2058" y="1203"/>
                    </a:cubicBezTo>
                    <a:cubicBezTo>
                      <a:pt x="1922" y="1211"/>
                      <a:pt x="1864" y="1053"/>
                      <a:pt x="1822" y="1159"/>
                    </a:cubicBezTo>
                    <a:lnTo>
                      <a:pt x="1822" y="1823"/>
                    </a:lnTo>
                    <a:lnTo>
                      <a:pt x="1151" y="1823"/>
                    </a:lnTo>
                    <a:cubicBezTo>
                      <a:pt x="1047" y="1783"/>
                      <a:pt x="1204" y="1736"/>
                      <a:pt x="1200" y="1584"/>
                    </a:cubicBezTo>
                    <a:cubicBezTo>
                      <a:pt x="1196" y="1432"/>
                      <a:pt x="1085" y="1343"/>
                      <a:pt x="916" y="1344"/>
                    </a:cubicBezTo>
                    <a:cubicBezTo>
                      <a:pt x="747" y="1345"/>
                      <a:pt x="608" y="1468"/>
                      <a:pt x="608" y="1620"/>
                    </a:cubicBezTo>
                    <a:cubicBezTo>
                      <a:pt x="608" y="1772"/>
                      <a:pt x="767" y="1791"/>
                      <a:pt x="671" y="1823"/>
                    </a:cubicBezTo>
                    <a:lnTo>
                      <a:pt x="0" y="1823"/>
                    </a:lnTo>
                    <a:lnTo>
                      <a:pt x="0" y="0"/>
                    </a:lnTo>
                    <a:close/>
                  </a:path>
                </a:pathLst>
              </a:custGeom>
              <a:solidFill>
                <a:srgbClr val="475A8D">
                  <a:lumMod val="75000"/>
                </a:srgbClr>
              </a:solidFill>
              <a:ln w="12700" cap="flat" cmpd="sng">
                <a:solidFill>
                  <a:srgbClr val="FFFFFF"/>
                </a:solidFill>
                <a:prstDash val="solid"/>
                <a:round/>
                <a:headEnd type="none" w="med" len="med"/>
                <a:tailEnd type="none" w="med" len="med"/>
              </a:ln>
              <a:effectLst/>
            </p:spPr>
            <p:txBody>
              <a:bodyPr wrap="none" lIns="0" tIns="0" rIns="0" bIns="0" anchor="ctr"/>
              <a:lstStyle/>
              <a:p>
                <a:pPr>
                  <a:defRPr/>
                </a:pPr>
                <a:endParaRPr lang="en-US" kern="0">
                  <a:solidFill>
                    <a:prstClr val="black"/>
                  </a:solidFill>
                  <a:latin typeface="Gill Sans MT"/>
                </a:endParaRPr>
              </a:p>
            </p:txBody>
          </p:sp>
          <p:sp>
            <p:nvSpPr>
              <p:cNvPr id="25" name="Freeform 12"/>
              <p:cNvSpPr>
                <a:spLocks/>
              </p:cNvSpPr>
              <p:nvPr/>
            </p:nvSpPr>
            <p:spPr bwMode="auto">
              <a:xfrm rot="5400000">
                <a:off x="4815677" y="1899223"/>
                <a:ext cx="2122192" cy="1813308"/>
              </a:xfrm>
              <a:custGeom>
                <a:avLst/>
                <a:gdLst>
                  <a:gd name="T0" fmla="*/ 0 w 2312"/>
                  <a:gd name="T1" fmla="*/ 0 h 1823"/>
                  <a:gd name="T2" fmla="*/ 320 w 2312"/>
                  <a:gd name="T3" fmla="*/ 0 h 1823"/>
                  <a:gd name="T4" fmla="*/ 320 w 2312"/>
                  <a:gd name="T5" fmla="*/ 139 h 1823"/>
                  <a:gd name="T6" fmla="*/ 355 w 2312"/>
                  <a:gd name="T7" fmla="*/ 125 h 1823"/>
                  <a:gd name="T8" fmla="*/ 405 w 2312"/>
                  <a:gd name="T9" fmla="*/ 190 h 1823"/>
                  <a:gd name="T10" fmla="*/ 362 w 2312"/>
                  <a:gd name="T11" fmla="*/ 248 h 1823"/>
                  <a:gd name="T12" fmla="*/ 320 w 2312"/>
                  <a:gd name="T13" fmla="*/ 239 h 1823"/>
                  <a:gd name="T14" fmla="*/ 320 w 2312"/>
                  <a:gd name="T15" fmla="*/ 376 h 1823"/>
                  <a:gd name="T16" fmla="*/ 202 w 2312"/>
                  <a:gd name="T17" fmla="*/ 376 h 1823"/>
                  <a:gd name="T18" fmla="*/ 211 w 2312"/>
                  <a:gd name="T19" fmla="*/ 327 h 1823"/>
                  <a:gd name="T20" fmla="*/ 161 w 2312"/>
                  <a:gd name="T21" fmla="*/ 277 h 1823"/>
                  <a:gd name="T22" fmla="*/ 107 w 2312"/>
                  <a:gd name="T23" fmla="*/ 334 h 1823"/>
                  <a:gd name="T24" fmla="*/ 118 w 2312"/>
                  <a:gd name="T25" fmla="*/ 376 h 1823"/>
                  <a:gd name="T26" fmla="*/ 0 w 2312"/>
                  <a:gd name="T27" fmla="*/ 376 h 1823"/>
                  <a:gd name="T28" fmla="*/ 0 w 2312"/>
                  <a:gd name="T29" fmla="*/ 0 h 18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12" h="1823">
                    <a:moveTo>
                      <a:pt x="0" y="0"/>
                    </a:moveTo>
                    <a:lnTo>
                      <a:pt x="1822" y="0"/>
                    </a:lnTo>
                    <a:lnTo>
                      <a:pt x="1822" y="672"/>
                    </a:lnTo>
                    <a:cubicBezTo>
                      <a:pt x="1854" y="772"/>
                      <a:pt x="1882" y="612"/>
                      <a:pt x="2020" y="606"/>
                    </a:cubicBezTo>
                    <a:cubicBezTo>
                      <a:pt x="2158" y="600"/>
                      <a:pt x="2312" y="738"/>
                      <a:pt x="2308" y="921"/>
                    </a:cubicBezTo>
                    <a:cubicBezTo>
                      <a:pt x="2304" y="1105"/>
                      <a:pt x="2194" y="1195"/>
                      <a:pt x="2058" y="1203"/>
                    </a:cubicBezTo>
                    <a:cubicBezTo>
                      <a:pt x="1922" y="1211"/>
                      <a:pt x="1864" y="1053"/>
                      <a:pt x="1822" y="1159"/>
                    </a:cubicBezTo>
                    <a:lnTo>
                      <a:pt x="1822" y="1823"/>
                    </a:lnTo>
                    <a:lnTo>
                      <a:pt x="1151" y="1823"/>
                    </a:lnTo>
                    <a:cubicBezTo>
                      <a:pt x="1047" y="1783"/>
                      <a:pt x="1204" y="1736"/>
                      <a:pt x="1200" y="1584"/>
                    </a:cubicBezTo>
                    <a:cubicBezTo>
                      <a:pt x="1196" y="1432"/>
                      <a:pt x="1085" y="1343"/>
                      <a:pt x="916" y="1344"/>
                    </a:cubicBezTo>
                    <a:cubicBezTo>
                      <a:pt x="747" y="1345"/>
                      <a:pt x="608" y="1468"/>
                      <a:pt x="608" y="1620"/>
                    </a:cubicBezTo>
                    <a:cubicBezTo>
                      <a:pt x="608" y="1772"/>
                      <a:pt x="767" y="1791"/>
                      <a:pt x="671" y="1823"/>
                    </a:cubicBezTo>
                    <a:lnTo>
                      <a:pt x="0" y="1823"/>
                    </a:lnTo>
                    <a:lnTo>
                      <a:pt x="0" y="0"/>
                    </a:lnTo>
                    <a:close/>
                  </a:path>
                </a:pathLst>
              </a:custGeom>
              <a:solidFill>
                <a:srgbClr val="475A8D">
                  <a:lumMod val="40000"/>
                  <a:lumOff val="60000"/>
                </a:srgbClr>
              </a:solidFill>
              <a:ln w="12700" cap="flat" cmpd="sng">
                <a:solidFill>
                  <a:srgbClr val="FFFFFF"/>
                </a:solidFill>
                <a:prstDash val="solid"/>
                <a:round/>
                <a:headEnd type="none" w="med" len="med"/>
                <a:tailEnd type="none" w="med" len="med"/>
              </a:ln>
              <a:effectLst/>
            </p:spPr>
            <p:txBody>
              <a:bodyPr wrap="none" lIns="0" tIns="0" rIns="0" bIns="0" anchor="ctr"/>
              <a:lstStyle/>
              <a:p>
                <a:pPr>
                  <a:defRPr/>
                </a:pPr>
                <a:endParaRPr lang="en-US" kern="0">
                  <a:solidFill>
                    <a:prstClr val="black"/>
                  </a:solidFill>
                  <a:latin typeface="Gill Sans MT"/>
                </a:endParaRPr>
              </a:p>
            </p:txBody>
          </p:sp>
        </p:grpSp>
        <p:sp>
          <p:nvSpPr>
            <p:cNvPr id="20" name="TextBox 19"/>
            <p:cNvSpPr txBox="1"/>
            <p:nvPr/>
          </p:nvSpPr>
          <p:spPr>
            <a:xfrm rot="20157984">
              <a:off x="3894675" y="1998318"/>
              <a:ext cx="1184477" cy="923330"/>
            </a:xfrm>
            <a:prstGeom prst="rect">
              <a:avLst/>
            </a:prstGeom>
            <a:noFill/>
          </p:spPr>
          <p:txBody>
            <a:bodyPr wrap="square" rtlCol="0">
              <a:spAutoFit/>
            </a:bodyPr>
            <a:lstStyle/>
            <a:p>
              <a:pPr algn="r">
                <a:defRPr/>
              </a:pPr>
              <a:r>
                <a:rPr lang="en-US" b="1" kern="0" dirty="0">
                  <a:solidFill>
                    <a:schemeClr val="bg1"/>
                  </a:solidFill>
                  <a:latin typeface="Gill Sans MT" panose="020B0502020104020203" pitchFamily="34" charset="77"/>
                  <a:cs typeface="Calibri Light" panose="020F0302020204030204" pitchFamily="34" charset="0"/>
                </a:rPr>
                <a:t>WHO</a:t>
              </a:r>
            </a:p>
            <a:p>
              <a:pPr algn="r">
                <a:defRPr/>
              </a:pPr>
              <a:r>
                <a:rPr lang="en-US" b="1" kern="0" dirty="0">
                  <a:solidFill>
                    <a:schemeClr val="bg1"/>
                  </a:solidFill>
                  <a:latin typeface="Gill Sans MT" panose="020B0502020104020203" pitchFamily="34" charset="77"/>
                  <a:cs typeface="Calibri Light" panose="020F0302020204030204" pitchFamily="34" charset="0"/>
                </a:rPr>
                <a:t>CIOMS</a:t>
              </a:r>
            </a:p>
            <a:p>
              <a:pPr algn="r">
                <a:defRPr/>
              </a:pPr>
              <a:r>
                <a:rPr lang="en-US" b="1" kern="0" dirty="0">
                  <a:solidFill>
                    <a:schemeClr val="bg1"/>
                  </a:solidFill>
                  <a:latin typeface="Gill Sans MT" panose="020B0502020104020203" pitchFamily="34" charset="77"/>
                  <a:cs typeface="Calibri Light" panose="020F0302020204030204" pitchFamily="34" charset="0"/>
                </a:rPr>
                <a:t>UNAIDS</a:t>
              </a:r>
            </a:p>
          </p:txBody>
        </p:sp>
        <p:sp>
          <p:nvSpPr>
            <p:cNvPr id="21" name="TextBox 20"/>
            <p:cNvSpPr txBox="1"/>
            <p:nvPr/>
          </p:nvSpPr>
          <p:spPr>
            <a:xfrm rot="20140496">
              <a:off x="1900007" y="2853897"/>
              <a:ext cx="1981200" cy="646331"/>
            </a:xfrm>
            <a:prstGeom prst="rect">
              <a:avLst/>
            </a:prstGeom>
            <a:noFill/>
          </p:spPr>
          <p:txBody>
            <a:bodyPr wrap="square" rtlCol="0">
              <a:spAutoFit/>
            </a:bodyPr>
            <a:lstStyle/>
            <a:p>
              <a:pPr>
                <a:defRPr/>
              </a:pPr>
              <a:r>
                <a:rPr lang="en-US" b="1" kern="0" dirty="0">
                  <a:solidFill>
                    <a:schemeClr val="bg1"/>
                  </a:solidFill>
                  <a:latin typeface="Gill Sans MT" panose="020B0502020104020203" pitchFamily="34" charset="77"/>
                  <a:cs typeface="Calibri Light" panose="020F0302020204030204" pitchFamily="34" charset="0"/>
                </a:rPr>
                <a:t>Good Clinical Practice</a:t>
              </a:r>
            </a:p>
          </p:txBody>
        </p:sp>
        <p:sp>
          <p:nvSpPr>
            <p:cNvPr id="22" name="TextBox 21"/>
            <p:cNvSpPr txBox="1"/>
            <p:nvPr/>
          </p:nvSpPr>
          <p:spPr>
            <a:xfrm rot="20161892">
              <a:off x="2598470" y="4706011"/>
              <a:ext cx="1864469" cy="923330"/>
            </a:xfrm>
            <a:prstGeom prst="rect">
              <a:avLst/>
            </a:prstGeom>
            <a:noFill/>
          </p:spPr>
          <p:txBody>
            <a:bodyPr wrap="square" rtlCol="0">
              <a:spAutoFit/>
            </a:bodyPr>
            <a:lstStyle/>
            <a:p>
              <a:pPr>
                <a:defRPr/>
              </a:pPr>
              <a:r>
                <a:rPr lang="en-US" b="1" kern="0" dirty="0">
                  <a:solidFill>
                    <a:schemeClr val="bg1"/>
                  </a:solidFill>
                  <a:latin typeface="Gill Sans MT" panose="020B0502020104020203" pitchFamily="34" charset="77"/>
                  <a:cs typeface="Calibri Light" panose="020F0302020204030204" pitchFamily="34" charset="0"/>
                </a:rPr>
                <a:t>Human </a:t>
              </a:r>
            </a:p>
            <a:p>
              <a:pPr>
                <a:defRPr/>
              </a:pPr>
              <a:r>
                <a:rPr lang="en-US" b="1" kern="0" dirty="0">
                  <a:solidFill>
                    <a:schemeClr val="bg1"/>
                  </a:solidFill>
                  <a:latin typeface="Gill Sans MT" panose="020B0502020104020203" pitchFamily="34" charset="77"/>
                  <a:cs typeface="Calibri Light" panose="020F0302020204030204" pitchFamily="34" charset="0"/>
                </a:rPr>
                <a:t>Rights Considerations</a:t>
              </a:r>
            </a:p>
          </p:txBody>
        </p:sp>
      </p:grpSp>
    </p:spTree>
    <p:extLst>
      <p:ext uri="{BB962C8B-B14F-4D97-AF65-F5344CB8AC3E}">
        <p14:creationId xmlns:p14="http://schemas.microsoft.com/office/powerpoint/2010/main" val="66328522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5419" y="29761"/>
            <a:ext cx="9489049" cy="1218319"/>
          </a:xfrm>
        </p:spPr>
        <p:txBody>
          <a:bodyPr>
            <a:noAutofit/>
          </a:bodyPr>
          <a:lstStyle/>
          <a:p>
            <a:pPr algn="l"/>
            <a:r>
              <a:rPr lang="en-US" sz="4400" b="1" dirty="0">
                <a:cs typeface="Calibri Light" panose="020F0302020204030204" pitchFamily="34" charset="0"/>
              </a:rPr>
              <a:t>Good Clinical Practice is </a:t>
            </a:r>
            <a:r>
              <a:rPr lang="en-US" sz="4400" b="1" dirty="0">
                <a:solidFill>
                  <a:srgbClr val="DD01FE"/>
                </a:solidFill>
                <a:cs typeface="Calibri Light" panose="020F0302020204030204" pitchFamily="34" charset="0"/>
              </a:rPr>
              <a:t>NOT </a:t>
            </a:r>
            <a:r>
              <a:rPr lang="en-US" sz="4400" b="1" dirty="0">
                <a:cs typeface="Calibri Light" panose="020F0302020204030204" pitchFamily="34" charset="0"/>
              </a:rPr>
              <a:t>Good Participatory Practice</a:t>
            </a:r>
          </a:p>
        </p:txBody>
      </p:sp>
      <p:grpSp>
        <p:nvGrpSpPr>
          <p:cNvPr id="2" name="Group 1">
            <a:extLst>
              <a:ext uri="{FF2B5EF4-FFF2-40B4-BE49-F238E27FC236}">
                <a16:creationId xmlns:a16="http://schemas.microsoft.com/office/drawing/2014/main" id="{F162F459-6510-3846-909B-4AF462DC0145}"/>
              </a:ext>
            </a:extLst>
          </p:cNvPr>
          <p:cNvGrpSpPr/>
          <p:nvPr/>
        </p:nvGrpSpPr>
        <p:grpSpPr>
          <a:xfrm>
            <a:off x="2258032" y="1464381"/>
            <a:ext cx="7983161" cy="2145449"/>
            <a:chOff x="2549015" y="1354620"/>
            <a:chExt cx="7983161" cy="2145449"/>
          </a:xfrm>
        </p:grpSpPr>
        <p:sp>
          <p:nvSpPr>
            <p:cNvPr id="4" name="Right Arrow 3"/>
            <p:cNvSpPr>
              <a:spLocks noChangeArrowheads="1"/>
            </p:cNvSpPr>
            <p:nvPr/>
          </p:nvSpPr>
          <p:spPr bwMode="auto">
            <a:xfrm>
              <a:off x="4527989" y="1906331"/>
              <a:ext cx="3474363" cy="454753"/>
            </a:xfrm>
            <a:prstGeom prst="rightArrow">
              <a:avLst>
                <a:gd name="adj1" fmla="val 50000"/>
                <a:gd name="adj2" fmla="val 49996"/>
              </a:avLst>
            </a:prstGeom>
            <a:gradFill flip="none" rotWithShape="1">
              <a:gsLst>
                <a:gs pos="81000">
                  <a:srgbClr val="DD01FE"/>
                </a:gs>
                <a:gs pos="0">
                  <a:srgbClr val="E2D3FF"/>
                </a:gs>
              </a:gsLst>
              <a:lin ang="0" scaled="1"/>
              <a:tileRect/>
            </a:gradFill>
            <a:ln w="9525">
              <a:noFill/>
              <a:miter lim="800000"/>
              <a:headEnd/>
              <a:tailEnd/>
            </a:ln>
            <a:effectLst/>
          </p:spPr>
          <p:txBody>
            <a:bodyPr lIns="91421" tIns="45711" rIns="91421" bIns="45711" anchor="ctr"/>
            <a:lstStyle/>
            <a:p>
              <a:pPr algn="ctr" defTabSz="457108">
                <a:defRPr/>
              </a:pPr>
              <a:endParaRPr lang="en-US" dirty="0">
                <a:solidFill>
                  <a:prstClr val="white"/>
                </a:solidFill>
              </a:endParaRPr>
            </a:p>
          </p:txBody>
        </p:sp>
        <p:sp>
          <p:nvSpPr>
            <p:cNvPr id="5" name="TextBox 6"/>
            <p:cNvSpPr txBox="1">
              <a:spLocks noChangeArrowheads="1"/>
            </p:cNvSpPr>
            <p:nvPr/>
          </p:nvSpPr>
          <p:spPr bwMode="auto">
            <a:xfrm>
              <a:off x="4777269" y="2587234"/>
              <a:ext cx="2989168"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1" tIns="45711" rIns="91421" bIns="4571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b="1" dirty="0">
                  <a:solidFill>
                    <a:srgbClr val="DD01FE"/>
                  </a:solidFill>
                  <a:latin typeface="Gill Sans MT" panose="020B0502020104020203" pitchFamily="34" charset="77"/>
                  <a:cs typeface="Calibri Light" panose="020F0302020204030204" pitchFamily="34" charset="0"/>
                </a:rPr>
                <a:t>Good Clinical Practice</a:t>
              </a:r>
            </a:p>
          </p:txBody>
        </p:sp>
        <p:grpSp>
          <p:nvGrpSpPr>
            <p:cNvPr id="6" name="Group 5"/>
            <p:cNvGrpSpPr/>
            <p:nvPr/>
          </p:nvGrpSpPr>
          <p:grpSpPr>
            <a:xfrm>
              <a:off x="2549015" y="1474471"/>
              <a:ext cx="1967948" cy="1880911"/>
              <a:chOff x="916611" y="2149060"/>
              <a:chExt cx="1664872" cy="1549595"/>
            </a:xfrm>
          </p:grpSpPr>
          <p:sp>
            <p:nvSpPr>
              <p:cNvPr id="7" name="TextBox 6"/>
              <p:cNvSpPr txBox="1"/>
              <p:nvPr/>
            </p:nvSpPr>
            <p:spPr>
              <a:xfrm>
                <a:off x="916611" y="3216901"/>
                <a:ext cx="1664872" cy="481754"/>
              </a:xfrm>
              <a:prstGeom prst="rect">
                <a:avLst/>
              </a:prstGeom>
              <a:noFill/>
            </p:spPr>
            <p:txBody>
              <a:bodyPr wrap="squar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08" eaLnBrk="1" hangingPunct="1">
                  <a:defRPr/>
                </a:pPr>
                <a:r>
                  <a:rPr lang="en-US" sz="1600" b="1" dirty="0">
                    <a:solidFill>
                      <a:schemeClr val="tx1">
                        <a:lumMod val="75000"/>
                        <a:lumOff val="25000"/>
                      </a:schemeClr>
                    </a:solidFill>
                    <a:latin typeface="Gill Sans MT" panose="020B0502020104020203" pitchFamily="34" charset="77"/>
                    <a:cs typeface="Calibri Light" panose="020F0302020204030204" pitchFamily="34" charset="0"/>
                  </a:rPr>
                  <a:t>Research </a:t>
                </a:r>
              </a:p>
              <a:p>
                <a:pPr algn="ctr" defTabSz="457108" eaLnBrk="1" hangingPunct="1">
                  <a:defRPr/>
                </a:pPr>
                <a:r>
                  <a:rPr lang="en-US" sz="1600" b="1" dirty="0">
                    <a:solidFill>
                      <a:schemeClr val="tx1">
                        <a:lumMod val="75000"/>
                        <a:lumOff val="25000"/>
                      </a:schemeClr>
                    </a:solidFill>
                    <a:latin typeface="Gill Sans MT" panose="020B0502020104020203" pitchFamily="34" charset="77"/>
                    <a:cs typeface="Calibri Light" panose="020F0302020204030204" pitchFamily="34" charset="0"/>
                  </a:rPr>
                  <a:t>Investigator</a:t>
                </a:r>
              </a:p>
            </p:txBody>
          </p:sp>
          <p:grpSp>
            <p:nvGrpSpPr>
              <p:cNvPr id="8" name="Group 7"/>
              <p:cNvGrpSpPr/>
              <p:nvPr/>
            </p:nvGrpSpPr>
            <p:grpSpPr>
              <a:xfrm>
                <a:off x="1192696" y="2149060"/>
                <a:ext cx="1071218" cy="1071218"/>
                <a:chOff x="1192696" y="1844260"/>
                <a:chExt cx="1071218" cy="1071218"/>
              </a:xfrm>
            </p:grpSpPr>
            <p:sp>
              <p:nvSpPr>
                <p:cNvPr id="9" name="Oval 8"/>
                <p:cNvSpPr/>
                <p:nvPr/>
              </p:nvSpPr>
              <p:spPr>
                <a:xfrm>
                  <a:off x="1192696" y="1844260"/>
                  <a:ext cx="1071218" cy="1071218"/>
                </a:xfrm>
                <a:prstGeom prst="ellipse">
                  <a:avLst/>
                </a:prstGeom>
                <a:solidFill>
                  <a:schemeClr val="bg1"/>
                </a:solidFill>
                <a:ln w="5715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email">
                  <a:grayscl/>
                  <a:alphaModFix amt="93000"/>
                  <a:extLst>
                    <a:ext uri="{BEBA8EAE-BF5A-486C-A8C5-ECC9F3942E4B}">
                      <a14:imgProps xmlns:a14="http://schemas.microsoft.com/office/drawing/2010/main">
                        <a14:imgLayer r:embed="rId4">
                          <a14:imgEffect>
                            <a14:sharpenSoften amount="50000"/>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378227" y="2029791"/>
                  <a:ext cx="700156" cy="700156"/>
                </a:xfrm>
                <a:prstGeom prst="rect">
                  <a:avLst/>
                </a:prstGeom>
              </p:spPr>
            </p:pic>
          </p:grpSp>
        </p:grpSp>
        <p:grpSp>
          <p:nvGrpSpPr>
            <p:cNvPr id="19" name="Group 18"/>
            <p:cNvGrpSpPr/>
            <p:nvPr/>
          </p:nvGrpSpPr>
          <p:grpSpPr>
            <a:xfrm>
              <a:off x="7680644" y="1354620"/>
              <a:ext cx="2851532" cy="2145449"/>
              <a:chOff x="6176763" y="2095500"/>
              <a:chExt cx="2412379" cy="1767536"/>
            </a:xfrm>
          </p:grpSpPr>
          <p:grpSp>
            <p:nvGrpSpPr>
              <p:cNvPr id="20" name="Group 19"/>
              <p:cNvGrpSpPr/>
              <p:nvPr/>
            </p:nvGrpSpPr>
            <p:grpSpPr>
              <a:xfrm>
                <a:off x="6648509" y="2095500"/>
                <a:ext cx="1385906" cy="1386138"/>
                <a:chOff x="6573313" y="1790700"/>
                <a:chExt cx="1385906" cy="1386138"/>
              </a:xfrm>
            </p:grpSpPr>
            <p:sp>
              <p:nvSpPr>
                <p:cNvPr id="22" name="Oval 21"/>
                <p:cNvSpPr>
                  <a:spLocks noChangeAspect="1"/>
                </p:cNvSpPr>
                <p:nvPr/>
              </p:nvSpPr>
              <p:spPr>
                <a:xfrm>
                  <a:off x="6573313" y="1790700"/>
                  <a:ext cx="1385906" cy="1385906"/>
                </a:xfrm>
                <a:prstGeom prst="ellipse">
                  <a:avLst/>
                </a:prstGeom>
                <a:solidFill>
                  <a:srgbClr val="FFFFFF"/>
                </a:solidFill>
                <a:ln w="5715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cstate="email">
                  <a:alphaModFix amt="65000"/>
                  <a:duotone>
                    <a:prstClr val="black"/>
                    <a:srgbClr val="DD01FE">
                      <a:tint val="45000"/>
                      <a:satMod val="400000"/>
                    </a:srgbClr>
                  </a:duotone>
                  <a:extLst>
                    <a:ext uri="{28A0092B-C50C-407E-A947-70E740481C1C}">
                      <a14:useLocalDpi xmlns:a14="http://schemas.microsoft.com/office/drawing/2010/main"/>
                    </a:ext>
                  </a:extLst>
                </a:blip>
                <a:stretch>
                  <a:fillRect/>
                </a:stretch>
              </p:blipFill>
              <p:spPr>
                <a:xfrm>
                  <a:off x="6578599" y="1820334"/>
                  <a:ext cx="1356506" cy="1356504"/>
                </a:xfrm>
                <a:prstGeom prst="ellipse">
                  <a:avLst/>
                </a:prstGeom>
                <a:noFill/>
              </p:spPr>
            </p:pic>
            <p:sp>
              <p:nvSpPr>
                <p:cNvPr id="24" name="Oval 23"/>
                <p:cNvSpPr/>
                <p:nvPr/>
              </p:nvSpPr>
              <p:spPr>
                <a:xfrm>
                  <a:off x="7144890" y="2318172"/>
                  <a:ext cx="216719" cy="21671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393479" y="2126950"/>
                  <a:ext cx="216719" cy="21671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896302" y="2120576"/>
                  <a:ext cx="216719" cy="21671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878488" y="2104923"/>
                  <a:ext cx="248443" cy="253563"/>
                </a:xfrm>
                <a:prstGeom prst="rect">
                  <a:avLst/>
                </a:prstGeom>
                <a:noFill/>
              </p:spPr>
              <p:txBody>
                <a:bodyPr wrap="none">
                  <a:spAutoFit/>
                </a:bodyPr>
                <a:lstStyle/>
                <a:p>
                  <a:r>
                    <a:rPr lang="en-US" sz="1400" b="1" dirty="0">
                      <a:solidFill>
                        <a:schemeClr val="tx1">
                          <a:lumMod val="65000"/>
                          <a:lumOff val="35000"/>
                        </a:schemeClr>
                      </a:solidFill>
                      <a:latin typeface="Arial" charset="0"/>
                      <a:ea typeface="ＭＳ Ｐゴシック" charset="0"/>
                      <a:cs typeface="Arial" charset="0"/>
                    </a:rPr>
                    <a:t>T</a:t>
                  </a:r>
                  <a:endParaRPr lang="en-US" sz="1400" b="1" dirty="0">
                    <a:solidFill>
                      <a:schemeClr val="tx1">
                        <a:lumMod val="65000"/>
                        <a:lumOff val="35000"/>
                      </a:schemeClr>
                    </a:solidFill>
                  </a:endParaRPr>
                </a:p>
              </p:txBody>
            </p:sp>
            <p:sp>
              <p:nvSpPr>
                <p:cNvPr id="28" name="Rectangle 27"/>
                <p:cNvSpPr/>
                <p:nvPr/>
              </p:nvSpPr>
              <p:spPr>
                <a:xfrm>
                  <a:off x="7111322" y="2274257"/>
                  <a:ext cx="248443" cy="253563"/>
                </a:xfrm>
                <a:prstGeom prst="rect">
                  <a:avLst/>
                </a:prstGeom>
                <a:noFill/>
              </p:spPr>
              <p:txBody>
                <a:bodyPr wrap="none">
                  <a:spAutoFit/>
                </a:bodyPr>
                <a:lstStyle/>
                <a:p>
                  <a:r>
                    <a:rPr lang="en-US" sz="1400" b="1" dirty="0">
                      <a:solidFill>
                        <a:schemeClr val="tx1">
                          <a:lumMod val="65000"/>
                          <a:lumOff val="35000"/>
                        </a:schemeClr>
                      </a:solidFill>
                      <a:latin typeface="Arial" charset="0"/>
                      <a:ea typeface="ＭＳ Ｐゴシック" charset="0"/>
                      <a:cs typeface="Arial" charset="0"/>
                    </a:rPr>
                    <a:t>T</a:t>
                  </a:r>
                  <a:endParaRPr lang="en-US" sz="1400" b="1" dirty="0">
                    <a:solidFill>
                      <a:schemeClr val="tx1">
                        <a:lumMod val="65000"/>
                        <a:lumOff val="35000"/>
                      </a:schemeClr>
                    </a:solidFill>
                  </a:endParaRPr>
                </a:p>
              </p:txBody>
            </p:sp>
            <p:sp>
              <p:nvSpPr>
                <p:cNvPr id="29" name="Rectangle 28"/>
                <p:cNvSpPr/>
                <p:nvPr/>
              </p:nvSpPr>
              <p:spPr>
                <a:xfrm>
                  <a:off x="7344155" y="2115507"/>
                  <a:ext cx="248443" cy="253563"/>
                </a:xfrm>
                <a:prstGeom prst="rect">
                  <a:avLst/>
                </a:prstGeom>
                <a:noFill/>
              </p:spPr>
              <p:txBody>
                <a:bodyPr wrap="none">
                  <a:spAutoFit/>
                </a:bodyPr>
                <a:lstStyle/>
                <a:p>
                  <a:r>
                    <a:rPr lang="en-US" sz="1400" b="1" dirty="0">
                      <a:solidFill>
                        <a:schemeClr val="tx1">
                          <a:lumMod val="65000"/>
                          <a:lumOff val="35000"/>
                        </a:schemeClr>
                      </a:solidFill>
                      <a:latin typeface="Arial" charset="0"/>
                      <a:ea typeface="ＭＳ Ｐゴシック" charset="0"/>
                      <a:cs typeface="Arial" charset="0"/>
                    </a:rPr>
                    <a:t>T</a:t>
                  </a:r>
                  <a:endParaRPr lang="en-US" sz="1400" b="1" dirty="0">
                    <a:solidFill>
                      <a:schemeClr val="tx1">
                        <a:lumMod val="65000"/>
                        <a:lumOff val="35000"/>
                      </a:schemeClr>
                    </a:solidFill>
                  </a:endParaRPr>
                </a:p>
              </p:txBody>
            </p:sp>
          </p:grpSp>
          <p:sp>
            <p:nvSpPr>
              <p:cNvPr id="21" name="TextBox 20"/>
              <p:cNvSpPr txBox="1"/>
              <p:nvPr/>
            </p:nvSpPr>
            <p:spPr>
              <a:xfrm>
                <a:off x="6176763" y="3584132"/>
                <a:ext cx="2412379" cy="278904"/>
              </a:xfrm>
              <a:prstGeom prst="rect">
                <a:avLst/>
              </a:prstGeom>
              <a:noFill/>
            </p:spPr>
            <p:txBody>
              <a:bodyPr wrap="squar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08" eaLnBrk="1" hangingPunct="1">
                  <a:defRPr/>
                </a:pPr>
                <a:r>
                  <a:rPr lang="en-US" sz="1600" b="1" dirty="0">
                    <a:solidFill>
                      <a:schemeClr val="tx1">
                        <a:lumMod val="75000"/>
                        <a:lumOff val="25000"/>
                      </a:schemeClr>
                    </a:solidFill>
                    <a:latin typeface="Gill Sans MT" panose="020B0502020104020203" pitchFamily="34" charset="77"/>
                    <a:cs typeface="Calibri Light" panose="020F0302020204030204" pitchFamily="34" charset="0"/>
                  </a:rPr>
                  <a:t>Trial Participants</a:t>
                </a:r>
                <a:endParaRPr lang="en-US" sz="1600" dirty="0">
                  <a:solidFill>
                    <a:schemeClr val="tx1">
                      <a:lumMod val="75000"/>
                      <a:lumOff val="25000"/>
                    </a:schemeClr>
                  </a:solidFill>
                  <a:latin typeface="Gill Sans MT" panose="020B0502020104020203" pitchFamily="34" charset="77"/>
                  <a:cs typeface="Calibri Light" panose="020F0302020204030204" pitchFamily="34" charset="0"/>
                </a:endParaRPr>
              </a:p>
            </p:txBody>
          </p:sp>
        </p:grpSp>
      </p:grpSp>
      <p:grpSp>
        <p:nvGrpSpPr>
          <p:cNvPr id="42" name="Group 41">
            <a:extLst>
              <a:ext uri="{FF2B5EF4-FFF2-40B4-BE49-F238E27FC236}">
                <a16:creationId xmlns:a16="http://schemas.microsoft.com/office/drawing/2014/main" id="{FA75D234-F2A7-4441-8A60-4F9E62928C6D}"/>
              </a:ext>
            </a:extLst>
          </p:cNvPr>
          <p:cNvGrpSpPr/>
          <p:nvPr/>
        </p:nvGrpSpPr>
        <p:grpSpPr>
          <a:xfrm>
            <a:off x="1893304" y="4030809"/>
            <a:ext cx="8347889" cy="2364092"/>
            <a:chOff x="2135244" y="3778308"/>
            <a:chExt cx="8347889" cy="2364092"/>
          </a:xfrm>
        </p:grpSpPr>
        <p:grpSp>
          <p:nvGrpSpPr>
            <p:cNvPr id="11" name="Group 10"/>
            <p:cNvGrpSpPr/>
            <p:nvPr/>
          </p:nvGrpSpPr>
          <p:grpSpPr>
            <a:xfrm>
              <a:off x="2135244" y="3961783"/>
              <a:ext cx="2553904" cy="2180617"/>
              <a:chOff x="613535" y="4309543"/>
              <a:chExt cx="2160587" cy="1796508"/>
            </a:xfrm>
          </p:grpSpPr>
          <p:sp>
            <p:nvSpPr>
              <p:cNvPr id="12" name="TextBox 11"/>
              <p:cNvSpPr txBox="1"/>
              <p:nvPr/>
            </p:nvSpPr>
            <p:spPr>
              <a:xfrm>
                <a:off x="613535" y="5421446"/>
                <a:ext cx="2160587" cy="684605"/>
              </a:xfrm>
              <a:prstGeom prst="rect">
                <a:avLst/>
              </a:prstGeom>
              <a:noFill/>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08" eaLnBrk="1" hangingPunct="1">
                  <a:defRPr/>
                </a:pPr>
                <a:r>
                  <a:rPr lang="en-US" sz="1600" b="1" dirty="0">
                    <a:latin typeface="Gill Sans MT" panose="020B0502020104020203" pitchFamily="34" charset="77"/>
                    <a:cs typeface="Calibri Light" panose="020F0302020204030204" pitchFamily="34" charset="0"/>
                  </a:rPr>
                  <a:t>Research teams</a:t>
                </a:r>
              </a:p>
              <a:p>
                <a:pPr algn="ctr" defTabSz="457108" eaLnBrk="1" hangingPunct="1">
                  <a:defRPr/>
                </a:pPr>
                <a:r>
                  <a:rPr lang="en-US" sz="1600" dirty="0">
                    <a:latin typeface="Gill Sans MT" panose="020B0502020104020203" pitchFamily="34" charset="77"/>
                    <a:cs typeface="Calibri Light" panose="020F0302020204030204" pitchFamily="34" charset="0"/>
                  </a:rPr>
                  <a:t>(and trial sponsors             and funders)</a:t>
                </a:r>
              </a:p>
            </p:txBody>
          </p:sp>
          <p:grpSp>
            <p:nvGrpSpPr>
              <p:cNvPr id="13" name="Group 12"/>
              <p:cNvGrpSpPr/>
              <p:nvPr/>
            </p:nvGrpSpPr>
            <p:grpSpPr>
              <a:xfrm>
                <a:off x="1182864" y="4309543"/>
                <a:ext cx="1080000" cy="1080000"/>
                <a:chOff x="1182864" y="4309543"/>
                <a:chExt cx="1080000" cy="1080000"/>
              </a:xfrm>
            </p:grpSpPr>
            <p:sp>
              <p:nvSpPr>
                <p:cNvPr id="14" name="Oval 13"/>
                <p:cNvSpPr>
                  <a:spLocks noChangeAspect="1"/>
                </p:cNvSpPr>
                <p:nvPr/>
              </p:nvSpPr>
              <p:spPr>
                <a:xfrm>
                  <a:off x="1182864" y="4309543"/>
                  <a:ext cx="1080000" cy="1080000"/>
                </a:xfrm>
                <a:prstGeom prst="ellipse">
                  <a:avLst/>
                </a:prstGeom>
                <a:solidFill>
                  <a:srgbClr val="FFFFFF"/>
                </a:solidFill>
                <a:ln w="5715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cstate="email">
                  <a:grayscl/>
                  <a:alphaModFix/>
                  <a:extLst>
                    <a:ext uri="{28A0092B-C50C-407E-A947-70E740481C1C}">
                      <a14:useLocalDpi xmlns:a14="http://schemas.microsoft.com/office/drawing/2010/main"/>
                    </a:ext>
                  </a:extLst>
                </a:blip>
                <a:stretch>
                  <a:fillRect/>
                </a:stretch>
              </p:blipFill>
              <p:spPr>
                <a:xfrm>
                  <a:off x="1331844" y="4351123"/>
                  <a:ext cx="794026" cy="794026"/>
                </a:xfrm>
                <a:prstGeom prst="rect">
                  <a:avLst/>
                </a:prstGeom>
              </p:spPr>
            </p:pic>
          </p:grpSp>
        </p:grpSp>
        <p:sp>
          <p:nvSpPr>
            <p:cNvPr id="16" name="Right Arrow 15"/>
            <p:cNvSpPr>
              <a:spLocks noChangeArrowheads="1"/>
            </p:cNvSpPr>
            <p:nvPr/>
          </p:nvSpPr>
          <p:spPr bwMode="auto">
            <a:xfrm>
              <a:off x="4502763" y="4144557"/>
              <a:ext cx="3474363" cy="454753"/>
            </a:xfrm>
            <a:prstGeom prst="rightArrow">
              <a:avLst>
                <a:gd name="adj1" fmla="val 50000"/>
                <a:gd name="adj2" fmla="val 49996"/>
              </a:avLst>
            </a:prstGeom>
            <a:gradFill flip="none" rotWithShape="1">
              <a:gsLst>
                <a:gs pos="81000">
                  <a:srgbClr val="DD01FE"/>
                </a:gs>
                <a:gs pos="0">
                  <a:srgbClr val="E2D3FF"/>
                </a:gs>
              </a:gsLst>
              <a:lin ang="0" scaled="1"/>
              <a:tileRect/>
            </a:gradFill>
            <a:ln w="9525">
              <a:noFill/>
              <a:miter lim="800000"/>
              <a:headEnd/>
              <a:tailEnd/>
            </a:ln>
            <a:effectLst/>
          </p:spPr>
          <p:txBody>
            <a:bodyPr lIns="91421" tIns="45711" rIns="91421" bIns="45711" anchor="ctr"/>
            <a:lstStyle/>
            <a:p>
              <a:pPr algn="ctr" defTabSz="457108">
                <a:defRPr/>
              </a:pPr>
              <a:endParaRPr lang="en-US" dirty="0">
                <a:solidFill>
                  <a:prstClr val="white"/>
                </a:solidFill>
              </a:endParaRPr>
            </a:p>
          </p:txBody>
        </p:sp>
        <p:sp>
          <p:nvSpPr>
            <p:cNvPr id="17" name="Right Arrow 16"/>
            <p:cNvSpPr>
              <a:spLocks noChangeArrowheads="1"/>
            </p:cNvSpPr>
            <p:nvPr/>
          </p:nvSpPr>
          <p:spPr bwMode="auto">
            <a:xfrm>
              <a:off x="4502763" y="5016991"/>
              <a:ext cx="3474363" cy="454753"/>
            </a:xfrm>
            <a:prstGeom prst="rightArrow">
              <a:avLst>
                <a:gd name="adj1" fmla="val 50000"/>
                <a:gd name="adj2" fmla="val 49996"/>
              </a:avLst>
            </a:prstGeom>
            <a:gradFill flip="none" rotWithShape="1">
              <a:gsLst>
                <a:gs pos="81000">
                  <a:srgbClr val="DD01FE"/>
                </a:gs>
                <a:gs pos="0">
                  <a:srgbClr val="E2D3FF"/>
                </a:gs>
              </a:gsLst>
              <a:lin ang="0" scaled="1"/>
              <a:tileRect/>
            </a:gradFill>
            <a:ln w="9525">
              <a:noFill/>
              <a:miter lim="800000"/>
              <a:headEnd/>
              <a:tailEnd/>
            </a:ln>
            <a:effectLst/>
          </p:spPr>
          <p:txBody>
            <a:bodyPr lIns="91421" tIns="45711" rIns="91421" bIns="45711" anchor="ctr"/>
            <a:lstStyle/>
            <a:p>
              <a:pPr algn="ctr" defTabSz="457108">
                <a:defRPr/>
              </a:pPr>
              <a:endParaRPr lang="en-US" dirty="0">
                <a:solidFill>
                  <a:prstClr val="white"/>
                </a:solidFill>
              </a:endParaRPr>
            </a:p>
          </p:txBody>
        </p:sp>
        <p:sp>
          <p:nvSpPr>
            <p:cNvPr id="18" name="Right Arrow 17"/>
            <p:cNvSpPr>
              <a:spLocks noChangeArrowheads="1"/>
            </p:cNvSpPr>
            <p:nvPr/>
          </p:nvSpPr>
          <p:spPr bwMode="auto">
            <a:xfrm flipH="1">
              <a:off x="4502763" y="4597339"/>
              <a:ext cx="3474363" cy="454753"/>
            </a:xfrm>
            <a:prstGeom prst="rightArrow">
              <a:avLst>
                <a:gd name="adj1" fmla="val 50000"/>
                <a:gd name="adj2" fmla="val 49996"/>
              </a:avLst>
            </a:prstGeom>
            <a:gradFill flip="none" rotWithShape="1">
              <a:gsLst>
                <a:gs pos="0">
                  <a:srgbClr val="00D3BD"/>
                </a:gs>
                <a:gs pos="100000">
                  <a:srgbClr val="00FFE6"/>
                </a:gs>
                <a:gs pos="100000">
                  <a:schemeClr val="accent4">
                    <a:lumMod val="60000"/>
                    <a:lumOff val="40000"/>
                  </a:schemeClr>
                </a:gs>
              </a:gsLst>
              <a:lin ang="10800000" scaled="1"/>
              <a:tileRect/>
            </a:gradFill>
            <a:ln w="9525">
              <a:noFill/>
              <a:miter lim="800000"/>
              <a:headEnd/>
              <a:tailEnd/>
            </a:ln>
            <a:effectLst/>
          </p:spPr>
          <p:txBody>
            <a:bodyPr lIns="91421" tIns="45711" rIns="91421" bIns="45711" anchor="ctr"/>
            <a:lstStyle/>
            <a:p>
              <a:pPr algn="ctr" defTabSz="457108">
                <a:defRPr/>
              </a:pPr>
              <a:endParaRPr lang="en-US" dirty="0">
                <a:solidFill>
                  <a:prstClr val="white"/>
                </a:solidFill>
              </a:endParaRPr>
            </a:p>
          </p:txBody>
        </p:sp>
        <p:sp>
          <p:nvSpPr>
            <p:cNvPr id="30" name="TextBox 6"/>
            <p:cNvSpPr txBox="1">
              <a:spLocks noChangeArrowheads="1"/>
            </p:cNvSpPr>
            <p:nvPr/>
          </p:nvSpPr>
          <p:spPr bwMode="auto">
            <a:xfrm>
              <a:off x="4584551" y="5573448"/>
              <a:ext cx="3531063"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1" tIns="45711" rIns="91421" bIns="4571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b="1" dirty="0">
                  <a:solidFill>
                    <a:srgbClr val="DD01FE"/>
                  </a:solidFill>
                  <a:latin typeface="Gill Sans MT" panose="020B0502020104020203" pitchFamily="34" charset="77"/>
                  <a:cs typeface="Calibri Light" panose="020F0302020204030204" pitchFamily="34" charset="0"/>
                </a:rPr>
                <a:t>Good </a:t>
              </a:r>
              <a:r>
                <a:rPr lang="en-US" altLang="en-US" sz="2000" b="1" dirty="0">
                  <a:solidFill>
                    <a:srgbClr val="00D3BD"/>
                  </a:solidFill>
                  <a:latin typeface="Gill Sans MT" panose="020B0502020104020203" pitchFamily="34" charset="77"/>
                  <a:cs typeface="Calibri Light" panose="020F0302020204030204" pitchFamily="34" charset="0"/>
                </a:rPr>
                <a:t>Participatory</a:t>
              </a:r>
              <a:r>
                <a:rPr lang="en-US" altLang="en-US" sz="2000" b="1" dirty="0">
                  <a:solidFill>
                    <a:srgbClr val="DD01FE"/>
                  </a:solidFill>
                  <a:latin typeface="Gill Sans MT" panose="020B0502020104020203" pitchFamily="34" charset="77"/>
                  <a:cs typeface="Calibri Light" panose="020F0302020204030204" pitchFamily="34" charset="0"/>
                </a:rPr>
                <a:t> Practice</a:t>
              </a:r>
            </a:p>
          </p:txBody>
        </p:sp>
        <p:grpSp>
          <p:nvGrpSpPr>
            <p:cNvPr id="31" name="Group 30"/>
            <p:cNvGrpSpPr/>
            <p:nvPr/>
          </p:nvGrpSpPr>
          <p:grpSpPr>
            <a:xfrm>
              <a:off x="7631601" y="3778308"/>
              <a:ext cx="2851532" cy="2216052"/>
              <a:chOff x="6135273" y="4330700"/>
              <a:chExt cx="2412379" cy="1825702"/>
            </a:xfrm>
          </p:grpSpPr>
          <p:sp>
            <p:nvSpPr>
              <p:cNvPr id="32" name="TextBox 31"/>
              <p:cNvSpPr txBox="1"/>
              <p:nvPr/>
            </p:nvSpPr>
            <p:spPr>
              <a:xfrm>
                <a:off x="6135273" y="5877498"/>
                <a:ext cx="2412379" cy="278904"/>
              </a:xfrm>
              <a:prstGeom prst="rect">
                <a:avLst/>
              </a:prstGeom>
              <a:noFill/>
            </p:spPr>
            <p:txBody>
              <a:bodyPr wrap="squar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08" eaLnBrk="1" hangingPunct="1">
                  <a:defRPr/>
                </a:pPr>
                <a:r>
                  <a:rPr lang="en-US" sz="1600" b="1" dirty="0">
                    <a:solidFill>
                      <a:schemeClr val="tx1">
                        <a:lumMod val="75000"/>
                        <a:lumOff val="25000"/>
                      </a:schemeClr>
                    </a:solidFill>
                    <a:latin typeface="Gill Sans MT" panose="020B0502020104020203" pitchFamily="34" charset="77"/>
                    <a:cs typeface="Calibri Light" panose="020F0302020204030204" pitchFamily="34" charset="0"/>
                  </a:rPr>
                  <a:t>Stakeholders</a:t>
                </a:r>
                <a:endParaRPr lang="en-US" sz="1600" dirty="0">
                  <a:solidFill>
                    <a:schemeClr val="tx1">
                      <a:lumMod val="75000"/>
                      <a:lumOff val="25000"/>
                    </a:schemeClr>
                  </a:solidFill>
                  <a:latin typeface="Gill Sans MT" panose="020B0502020104020203" pitchFamily="34" charset="77"/>
                  <a:cs typeface="Calibri Light" panose="020F0302020204030204" pitchFamily="34" charset="0"/>
                </a:endParaRPr>
              </a:p>
            </p:txBody>
          </p:sp>
          <p:grpSp>
            <p:nvGrpSpPr>
              <p:cNvPr id="33" name="Group 32"/>
              <p:cNvGrpSpPr/>
              <p:nvPr/>
            </p:nvGrpSpPr>
            <p:grpSpPr>
              <a:xfrm>
                <a:off x="6648509" y="4330700"/>
                <a:ext cx="1385906" cy="1386138"/>
                <a:chOff x="6573313" y="1790700"/>
                <a:chExt cx="1385906" cy="1386138"/>
              </a:xfrm>
            </p:grpSpPr>
            <p:sp>
              <p:nvSpPr>
                <p:cNvPr id="34" name="Oval 33"/>
                <p:cNvSpPr>
                  <a:spLocks noChangeAspect="1"/>
                </p:cNvSpPr>
                <p:nvPr/>
              </p:nvSpPr>
              <p:spPr>
                <a:xfrm>
                  <a:off x="6573313" y="1790700"/>
                  <a:ext cx="1385906" cy="1385906"/>
                </a:xfrm>
                <a:prstGeom prst="ellipse">
                  <a:avLst/>
                </a:prstGeom>
                <a:solidFill>
                  <a:srgbClr val="FFFFFF"/>
                </a:solidFill>
                <a:ln w="5715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cstate="email">
                  <a:alphaModFix amt="65000"/>
                  <a:duotone>
                    <a:prstClr val="black"/>
                    <a:srgbClr val="DD01FE">
                      <a:tint val="45000"/>
                      <a:satMod val="400000"/>
                    </a:srgbClr>
                  </a:duotone>
                  <a:extLst>
                    <a:ext uri="{28A0092B-C50C-407E-A947-70E740481C1C}">
                      <a14:useLocalDpi xmlns:a14="http://schemas.microsoft.com/office/drawing/2010/main"/>
                    </a:ext>
                  </a:extLst>
                </a:blip>
                <a:stretch>
                  <a:fillRect/>
                </a:stretch>
              </p:blipFill>
              <p:spPr>
                <a:xfrm>
                  <a:off x="6578599" y="1820334"/>
                  <a:ext cx="1356506" cy="1356504"/>
                </a:xfrm>
                <a:prstGeom prst="ellipse">
                  <a:avLst/>
                </a:prstGeom>
                <a:noFill/>
              </p:spPr>
            </p:pic>
            <p:sp>
              <p:nvSpPr>
                <p:cNvPr id="36" name="Oval 35"/>
                <p:cNvSpPr/>
                <p:nvPr/>
              </p:nvSpPr>
              <p:spPr>
                <a:xfrm>
                  <a:off x="7144890" y="2318172"/>
                  <a:ext cx="216719" cy="21671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393479" y="2126950"/>
                  <a:ext cx="216719" cy="21671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896302" y="2120576"/>
                  <a:ext cx="216719" cy="21671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878488" y="2104923"/>
                  <a:ext cx="257937" cy="253563"/>
                </a:xfrm>
                <a:prstGeom prst="rect">
                  <a:avLst/>
                </a:prstGeom>
                <a:noFill/>
              </p:spPr>
              <p:txBody>
                <a:bodyPr wrap="none">
                  <a:spAutoFit/>
                </a:bodyPr>
                <a:lstStyle/>
                <a:p>
                  <a:r>
                    <a:rPr lang="en-US" sz="1400" b="1" dirty="0">
                      <a:solidFill>
                        <a:schemeClr val="tx1">
                          <a:lumMod val="65000"/>
                          <a:lumOff val="35000"/>
                        </a:schemeClr>
                      </a:solidFill>
                      <a:latin typeface="Arial" charset="0"/>
                      <a:ea typeface="ＭＳ Ｐゴシック" charset="0"/>
                      <a:cs typeface="Arial" charset="0"/>
                    </a:rPr>
                    <a:t>S</a:t>
                  </a:r>
                  <a:endParaRPr lang="en-US" sz="1400" b="1" dirty="0">
                    <a:solidFill>
                      <a:schemeClr val="tx1">
                        <a:lumMod val="65000"/>
                        <a:lumOff val="35000"/>
                      </a:schemeClr>
                    </a:solidFill>
                  </a:endParaRPr>
                </a:p>
              </p:txBody>
            </p:sp>
            <p:sp>
              <p:nvSpPr>
                <p:cNvPr id="40" name="Rectangle 39"/>
                <p:cNvSpPr/>
                <p:nvPr/>
              </p:nvSpPr>
              <p:spPr>
                <a:xfrm>
                  <a:off x="7111322" y="2274257"/>
                  <a:ext cx="257937" cy="253563"/>
                </a:xfrm>
                <a:prstGeom prst="rect">
                  <a:avLst/>
                </a:prstGeom>
                <a:noFill/>
              </p:spPr>
              <p:txBody>
                <a:bodyPr wrap="none">
                  <a:spAutoFit/>
                </a:bodyPr>
                <a:lstStyle/>
                <a:p>
                  <a:r>
                    <a:rPr lang="en-US" sz="1400" b="1" dirty="0">
                      <a:solidFill>
                        <a:schemeClr val="tx1">
                          <a:lumMod val="65000"/>
                          <a:lumOff val="35000"/>
                        </a:schemeClr>
                      </a:solidFill>
                      <a:latin typeface="Arial" charset="0"/>
                      <a:ea typeface="ＭＳ Ｐゴシック" charset="0"/>
                      <a:cs typeface="Arial" charset="0"/>
                    </a:rPr>
                    <a:t>S</a:t>
                  </a:r>
                  <a:endParaRPr lang="en-US" sz="1400" b="1" dirty="0">
                    <a:solidFill>
                      <a:schemeClr val="tx1">
                        <a:lumMod val="65000"/>
                        <a:lumOff val="35000"/>
                      </a:schemeClr>
                    </a:solidFill>
                  </a:endParaRPr>
                </a:p>
              </p:txBody>
            </p:sp>
            <p:sp>
              <p:nvSpPr>
                <p:cNvPr id="41" name="Rectangle 40"/>
                <p:cNvSpPr/>
                <p:nvPr/>
              </p:nvSpPr>
              <p:spPr>
                <a:xfrm>
                  <a:off x="7344155" y="2115507"/>
                  <a:ext cx="257937" cy="253563"/>
                </a:xfrm>
                <a:prstGeom prst="rect">
                  <a:avLst/>
                </a:prstGeom>
                <a:noFill/>
              </p:spPr>
              <p:txBody>
                <a:bodyPr wrap="none">
                  <a:spAutoFit/>
                </a:bodyPr>
                <a:lstStyle/>
                <a:p>
                  <a:r>
                    <a:rPr lang="en-US" sz="1400" b="1" dirty="0">
                      <a:solidFill>
                        <a:schemeClr val="tx1">
                          <a:lumMod val="65000"/>
                          <a:lumOff val="35000"/>
                        </a:schemeClr>
                      </a:solidFill>
                      <a:latin typeface="Arial" charset="0"/>
                      <a:ea typeface="ＭＳ Ｐゴシック" charset="0"/>
                      <a:cs typeface="Arial" charset="0"/>
                    </a:rPr>
                    <a:t>S</a:t>
                  </a:r>
                  <a:endParaRPr lang="en-US" sz="1400" b="1" dirty="0">
                    <a:solidFill>
                      <a:schemeClr val="tx1">
                        <a:lumMod val="65000"/>
                        <a:lumOff val="35000"/>
                      </a:schemeClr>
                    </a:solidFill>
                  </a:endParaRPr>
                </a:p>
              </p:txBody>
            </p:sp>
          </p:grpSp>
        </p:grpSp>
      </p:grpSp>
    </p:spTree>
    <p:extLst>
      <p:ext uri="{BB962C8B-B14F-4D97-AF65-F5344CB8AC3E}">
        <p14:creationId xmlns:p14="http://schemas.microsoft.com/office/powerpoint/2010/main" val="238249302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258" y="200722"/>
            <a:ext cx="10057807" cy="1028483"/>
          </a:xfrm>
        </p:spPr>
        <p:txBody>
          <a:bodyPr anchor="ctr" anchorCtr="0">
            <a:noAutofit/>
          </a:bodyPr>
          <a:lstStyle/>
          <a:p>
            <a:pPr algn="l"/>
            <a:r>
              <a:rPr lang="en-US" sz="4400" b="1" dirty="0">
                <a:solidFill>
                  <a:srgbClr val="DD01FE"/>
                </a:solidFill>
                <a:cs typeface="Calibri Light" panose="020F0302020204030204" pitchFamily="34" charset="0"/>
              </a:rPr>
              <a:t>Why Do We Engage Beyond the Participant?</a:t>
            </a:r>
          </a:p>
        </p:txBody>
      </p:sp>
      <p:sp>
        <p:nvSpPr>
          <p:cNvPr id="5" name="Content Placeholder 4"/>
          <p:cNvSpPr>
            <a:spLocks noGrp="1"/>
          </p:cNvSpPr>
          <p:nvPr>
            <p:ph idx="1"/>
          </p:nvPr>
        </p:nvSpPr>
        <p:spPr>
          <a:xfrm>
            <a:off x="1519016" y="1445054"/>
            <a:ext cx="9489049" cy="1942187"/>
          </a:xfrm>
        </p:spPr>
        <p:txBody>
          <a:bodyPr>
            <a:normAutofit lnSpcReduction="10000"/>
          </a:bodyPr>
          <a:lstStyle/>
          <a:p>
            <a:pPr marL="0" indent="0">
              <a:spcBef>
                <a:spcPts val="0"/>
              </a:spcBef>
              <a:spcAft>
                <a:spcPts val="1800"/>
              </a:spcAft>
              <a:buNone/>
            </a:pPr>
            <a:r>
              <a:rPr lang="en-US" sz="3500" dirty="0" err="1">
                <a:cs typeface="Calibri Light" panose="020F0302020204030204" pitchFamily="34" charset="0"/>
              </a:rPr>
              <a:t>PrEP</a:t>
            </a:r>
            <a:r>
              <a:rPr lang="en-US" sz="3500" dirty="0">
                <a:cs typeface="Calibri Light" panose="020F0302020204030204" pitchFamily="34" charset="0"/>
              </a:rPr>
              <a:t> research trial </a:t>
            </a:r>
            <a:r>
              <a:rPr lang="en-US" sz="3500" b="1" dirty="0">
                <a:solidFill>
                  <a:srgbClr val="DD01FE"/>
                </a:solidFill>
                <a:cs typeface="Calibri Light" panose="020F0302020204030204" pitchFamily="34" charset="0"/>
              </a:rPr>
              <a:t>controversy</a:t>
            </a:r>
          </a:p>
          <a:p>
            <a:pPr lvl="1">
              <a:spcBef>
                <a:spcPts val="0"/>
              </a:spcBef>
              <a:spcAft>
                <a:spcPts val="1800"/>
              </a:spcAft>
            </a:pPr>
            <a:r>
              <a:rPr lang="en-US" dirty="0">
                <a:solidFill>
                  <a:schemeClr val="tx1"/>
                </a:solidFill>
                <a:cs typeface="Calibri Light" panose="020F0302020204030204" pitchFamily="34" charset="0"/>
              </a:rPr>
              <a:t>2004 – Cambodia trials were not initiated</a:t>
            </a:r>
          </a:p>
          <a:p>
            <a:pPr lvl="1">
              <a:spcBef>
                <a:spcPts val="0"/>
              </a:spcBef>
              <a:spcAft>
                <a:spcPts val="1800"/>
              </a:spcAft>
            </a:pPr>
            <a:r>
              <a:rPr lang="en-US" dirty="0">
                <a:solidFill>
                  <a:schemeClr val="tx1"/>
                </a:solidFill>
                <a:cs typeface="Calibri Light" panose="020F0302020204030204" pitchFamily="34" charset="0"/>
              </a:rPr>
              <a:t>2005 – Cameroon and Nigeria trials discontinued</a:t>
            </a:r>
          </a:p>
          <a:p>
            <a:endParaRPr lang="en-US" dirty="0"/>
          </a:p>
        </p:txBody>
      </p:sp>
      <p:pic>
        <p:nvPicPr>
          <p:cNvPr id="6" name="Picture 2"/>
          <p:cNvPicPr>
            <a:picLocks noChangeAspect="1" noChangeArrowheads="1"/>
          </p:cNvPicPr>
          <p:nvPr/>
        </p:nvPicPr>
        <p:blipFill>
          <a:blip r:embed="rId3" cstate="email">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5167335" y="3387241"/>
            <a:ext cx="5840730" cy="316351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F2B958E-857A-DB4D-8CB1-2A2D19972E4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950258" y="3603090"/>
            <a:ext cx="3601642" cy="2533820"/>
          </a:xfrm>
          <a:prstGeom prst="rect">
            <a:avLst/>
          </a:prstGeom>
        </p:spPr>
      </p:pic>
      <p:pic>
        <p:nvPicPr>
          <p:cNvPr id="8" name="Picture 7">
            <a:extLst>
              <a:ext uri="{FF2B5EF4-FFF2-40B4-BE49-F238E27FC236}">
                <a16:creationId xmlns:a16="http://schemas.microsoft.com/office/drawing/2014/main" id="{519C9937-B87E-7440-9B43-F0CDF732677B}"/>
              </a:ext>
            </a:extLst>
          </p:cNvPr>
          <p:cNvPicPr>
            <a:picLocks noChangeAspect="1"/>
          </p:cNvPicPr>
          <p:nvPr/>
        </p:nvPicPr>
        <p:blipFill>
          <a:blip r:embed="rId6" cstate="screen">
            <a:duotone>
              <a:prstClr val="black"/>
              <a:srgbClr val="DD01FE">
                <a:tint val="45000"/>
                <a:satMod val="400000"/>
              </a:srgbClr>
            </a:duotone>
            <a:extLst>
              <a:ext uri="{28A0092B-C50C-407E-A947-70E740481C1C}">
                <a14:useLocalDpi xmlns:a14="http://schemas.microsoft.com/office/drawing/2010/main"/>
              </a:ext>
            </a:extLst>
          </a:blip>
          <a:stretch>
            <a:fillRect/>
          </a:stretch>
        </p:blipFill>
        <p:spPr>
          <a:xfrm>
            <a:off x="3936467" y="4872791"/>
            <a:ext cx="1623086" cy="1830288"/>
          </a:xfrm>
          <a:prstGeom prst="rect">
            <a:avLst/>
          </a:prstGeom>
        </p:spPr>
      </p:pic>
    </p:spTree>
    <p:extLst>
      <p:ext uri="{BB962C8B-B14F-4D97-AF65-F5344CB8AC3E}">
        <p14:creationId xmlns:p14="http://schemas.microsoft.com/office/powerpoint/2010/main" val="317844006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E449A7-6804-D44D-8AEC-9B28383D3A2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41550" y="-125506"/>
            <a:ext cx="11562585" cy="6983506"/>
          </a:xfrm>
          <a:prstGeom prst="rect">
            <a:avLst/>
          </a:prstGeom>
        </p:spPr>
      </p:pic>
      <p:sp>
        <p:nvSpPr>
          <p:cNvPr id="2" name="Title 1">
            <a:extLst>
              <a:ext uri="{FF2B5EF4-FFF2-40B4-BE49-F238E27FC236}">
                <a16:creationId xmlns:a16="http://schemas.microsoft.com/office/drawing/2014/main" id="{D238A8A9-DFC4-486A-95AF-C825399770D4}"/>
              </a:ext>
            </a:extLst>
          </p:cNvPr>
          <p:cNvSpPr>
            <a:spLocks noGrp="1"/>
          </p:cNvSpPr>
          <p:nvPr>
            <p:ph type="title"/>
          </p:nvPr>
        </p:nvSpPr>
        <p:spPr>
          <a:xfrm>
            <a:off x="419100" y="363538"/>
            <a:ext cx="10702990" cy="815558"/>
          </a:xfrm>
          <a:noFill/>
        </p:spPr>
        <p:txBody>
          <a:bodyPr anchor="t" anchorCtr="0">
            <a:normAutofit/>
          </a:bodyPr>
          <a:lstStyle/>
          <a:p>
            <a:pPr algn="l"/>
            <a:r>
              <a:rPr lang="en-US" sz="4400" b="1" dirty="0">
                <a:solidFill>
                  <a:schemeClr val="bg1"/>
                </a:solidFill>
                <a:effectLst>
                  <a:outerShdw blurRad="50800" dist="38100" dir="2700000" algn="tl" rotWithShape="0">
                    <a:prstClr val="black">
                      <a:alpha val="40000"/>
                    </a:prstClr>
                  </a:outerShdw>
                </a:effectLst>
                <a:cs typeface="Calibri Light" panose="020F0302020204030204" pitchFamily="34" charset="0"/>
              </a:rPr>
              <a:t>Outline</a:t>
            </a:r>
          </a:p>
        </p:txBody>
      </p:sp>
      <p:sp>
        <p:nvSpPr>
          <p:cNvPr id="3" name="Content Placeholder 2">
            <a:extLst>
              <a:ext uri="{FF2B5EF4-FFF2-40B4-BE49-F238E27FC236}">
                <a16:creationId xmlns:a16="http://schemas.microsoft.com/office/drawing/2014/main" id="{70551A5B-E870-4672-84A6-0CE11E7F9BFB}"/>
              </a:ext>
            </a:extLst>
          </p:cNvPr>
          <p:cNvSpPr>
            <a:spLocks noGrp="1"/>
          </p:cNvSpPr>
          <p:nvPr>
            <p:ph idx="1"/>
          </p:nvPr>
        </p:nvSpPr>
        <p:spPr>
          <a:xfrm>
            <a:off x="419100" y="1179096"/>
            <a:ext cx="10702990" cy="5311645"/>
          </a:xfrm>
        </p:spPr>
        <p:txBody>
          <a:bodyPr>
            <a:normAutofit lnSpcReduction="10000"/>
          </a:bodyPr>
          <a:lstStyle/>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“Nothing About Us Without Us”</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How Can We Define Stakeholders??</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How Can We Define Community?</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Where Does Engagement Fit?</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What Principles Make Good Engagement?</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Why Is Engagement Important?</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Engagement in HIV Cure-Related Research</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Why is Stakeholder Engagement Important?</a:t>
            </a:r>
          </a:p>
          <a:p>
            <a:r>
              <a:rPr lang="en-US" sz="2800" b="1" dirty="0">
                <a:solidFill>
                  <a:schemeClr val="bg1"/>
                </a:solidFill>
                <a:effectLst>
                  <a:outerShdw blurRad="50800" dist="38100" dir="2700000" algn="tl" rotWithShape="0">
                    <a:prstClr val="black">
                      <a:alpha val="40000"/>
                    </a:prstClr>
                  </a:outerShdw>
                </a:effectLst>
              </a:rPr>
              <a:t>The Paramount Importance of Community-Friendly Information</a:t>
            </a:r>
          </a:p>
          <a:p>
            <a:r>
              <a:rPr lang="en-US" sz="2800" b="1" dirty="0">
                <a:solidFill>
                  <a:schemeClr val="bg1"/>
                </a:solidFill>
                <a:effectLst>
                  <a:outerShdw blurRad="50800" dist="38100" dir="2700000" algn="tl" rotWithShape="0">
                    <a:prstClr val="black">
                      <a:alpha val="40000"/>
                    </a:prstClr>
                  </a:outerShdw>
                </a:effectLst>
                <a:cs typeface="Calibri Light" panose="020F0302020204030204" pitchFamily="34" charset="0"/>
              </a:rPr>
              <a:t>Examples and Ideas</a:t>
            </a:r>
            <a:endParaRPr lang="en-US" b="1"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a:p>
            <a:endParaRPr lang="en-US" dirty="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a:p>
            <a:endParaRPr lang="en-US"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5574452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5C26-E7FE-044B-8D5C-817BF2B5A33F}"/>
              </a:ext>
            </a:extLst>
          </p:cNvPr>
          <p:cNvSpPr>
            <a:spLocks noGrp="1"/>
          </p:cNvSpPr>
          <p:nvPr>
            <p:ph type="title"/>
          </p:nvPr>
        </p:nvSpPr>
        <p:spPr>
          <a:xfrm>
            <a:off x="0" y="1743390"/>
            <a:ext cx="12192000" cy="2852737"/>
          </a:xfrm>
        </p:spPr>
        <p:txBody>
          <a:bodyPr>
            <a:normAutofit/>
          </a:bodyPr>
          <a:lstStyle/>
          <a:p>
            <a:r>
              <a:rPr lang="en-US" dirty="0">
                <a:cs typeface="Calibri Light" panose="020F0302020204030204" pitchFamily="34" charset="0"/>
              </a:rPr>
              <a:t>What Principles Make</a:t>
            </a:r>
            <a:br>
              <a:rPr lang="en-US" dirty="0">
                <a:cs typeface="Calibri Light" panose="020F0302020204030204" pitchFamily="34" charset="0"/>
              </a:rPr>
            </a:br>
            <a:r>
              <a:rPr lang="en-US" dirty="0">
                <a:cs typeface="Calibri Light" panose="020F0302020204030204" pitchFamily="34" charset="0"/>
              </a:rPr>
              <a:t>Good Engagement?</a:t>
            </a:r>
            <a:endParaRPr lang="en-US" dirty="0"/>
          </a:p>
        </p:txBody>
      </p:sp>
      <p:sp>
        <p:nvSpPr>
          <p:cNvPr id="3" name="Text Placeholder 2">
            <a:extLst>
              <a:ext uri="{FF2B5EF4-FFF2-40B4-BE49-F238E27FC236}">
                <a16:creationId xmlns:a16="http://schemas.microsoft.com/office/drawing/2014/main" id="{379CE5C8-8FFE-1C4C-B541-BB316CBAE2A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DE21585-64A2-7D41-B7F2-E1522CA6CE43}"/>
              </a:ext>
            </a:extLst>
          </p:cNvPr>
          <p:cNvSpPr>
            <a:spLocks noGrp="1"/>
          </p:cNvSpPr>
          <p:nvPr>
            <p:ph type="dt" sz="half" idx="10"/>
          </p:nvPr>
        </p:nvSpPr>
        <p:spPr/>
        <p:txBody>
          <a:bodyPr/>
          <a:lstStyle/>
          <a:p>
            <a:fld id="{A6B3F939-3974-C140-B0D8-969DE7756021}" type="datetime5">
              <a:rPr lang="en-US" smtClean="0"/>
              <a:t>27-Jan-22</a:t>
            </a:fld>
            <a:endParaRPr lang="en-US"/>
          </a:p>
        </p:txBody>
      </p:sp>
      <p:pic>
        <p:nvPicPr>
          <p:cNvPr id="5" name="Picture 4">
            <a:extLst>
              <a:ext uri="{FF2B5EF4-FFF2-40B4-BE49-F238E27FC236}">
                <a16:creationId xmlns:a16="http://schemas.microsoft.com/office/drawing/2014/main" id="{162076B3-F715-904A-9B99-991A3EABE30E}"/>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10741711" y="4937824"/>
            <a:ext cx="1045003" cy="998559"/>
          </a:xfrm>
          <a:prstGeom prst="rect">
            <a:avLst/>
          </a:prstGeom>
        </p:spPr>
      </p:pic>
      <p:pic>
        <p:nvPicPr>
          <p:cNvPr id="6" name="Picture 5">
            <a:extLst>
              <a:ext uri="{FF2B5EF4-FFF2-40B4-BE49-F238E27FC236}">
                <a16:creationId xmlns:a16="http://schemas.microsoft.com/office/drawing/2014/main" id="{CA489177-BAC4-5643-AAE9-8E4D0AACF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340250">
            <a:off x="10048029" y="3770564"/>
            <a:ext cx="1143000" cy="1092200"/>
          </a:xfrm>
          <a:prstGeom prst="rect">
            <a:avLst/>
          </a:prstGeom>
        </p:spPr>
      </p:pic>
      <p:pic>
        <p:nvPicPr>
          <p:cNvPr id="8" name="Picture 7">
            <a:extLst>
              <a:ext uri="{FF2B5EF4-FFF2-40B4-BE49-F238E27FC236}">
                <a16:creationId xmlns:a16="http://schemas.microsoft.com/office/drawing/2014/main" id="{920325DD-737E-564B-A7C1-1D84036DB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340250">
            <a:off x="4491296" y="4770112"/>
            <a:ext cx="1143000" cy="1092200"/>
          </a:xfrm>
          <a:prstGeom prst="rect">
            <a:avLst/>
          </a:prstGeom>
        </p:spPr>
      </p:pic>
      <p:pic>
        <p:nvPicPr>
          <p:cNvPr id="9" name="Picture 8">
            <a:extLst>
              <a:ext uri="{FF2B5EF4-FFF2-40B4-BE49-F238E27FC236}">
                <a16:creationId xmlns:a16="http://schemas.microsoft.com/office/drawing/2014/main" id="{7DDEC600-174F-2843-974B-A5688FF601A0}"/>
              </a:ext>
            </a:extLst>
          </p:cNvPr>
          <p:cNvPicPr>
            <a:picLocks noChangeAspect="1"/>
          </p:cNvPicPr>
          <p:nvPr/>
        </p:nvPicPr>
        <p:blipFill>
          <a:blip r:embed="rId2"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2514845" y="4937823"/>
            <a:ext cx="1045003" cy="998559"/>
          </a:xfrm>
          <a:prstGeom prst="rect">
            <a:avLst/>
          </a:prstGeom>
        </p:spPr>
      </p:pic>
      <p:pic>
        <p:nvPicPr>
          <p:cNvPr id="10" name="Picture 9">
            <a:extLst>
              <a:ext uri="{FF2B5EF4-FFF2-40B4-BE49-F238E27FC236}">
                <a16:creationId xmlns:a16="http://schemas.microsoft.com/office/drawing/2014/main" id="{E6D82AE7-B4A5-8C4D-AF04-7F5005B5E310}"/>
              </a:ext>
            </a:extLst>
          </p:cNvPr>
          <p:cNvPicPr>
            <a:picLocks noChangeAspect="1"/>
          </p:cNvPicPr>
          <p:nvPr/>
        </p:nvPicPr>
        <p:blipFill>
          <a:blip r:embed="rId2"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rot="4181399">
            <a:off x="10619812" y="1876219"/>
            <a:ext cx="1045003" cy="998559"/>
          </a:xfrm>
          <a:prstGeom prst="rect">
            <a:avLst/>
          </a:prstGeom>
        </p:spPr>
      </p:pic>
      <p:pic>
        <p:nvPicPr>
          <p:cNvPr id="12" name="Picture 11">
            <a:extLst>
              <a:ext uri="{FF2B5EF4-FFF2-40B4-BE49-F238E27FC236}">
                <a16:creationId xmlns:a16="http://schemas.microsoft.com/office/drawing/2014/main" id="{80EF1D5F-51DB-A541-A957-4C379CCB7D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406845">
            <a:off x="1330942" y="1734162"/>
            <a:ext cx="1143000" cy="1092200"/>
          </a:xfrm>
          <a:prstGeom prst="rect">
            <a:avLst/>
          </a:prstGeom>
        </p:spPr>
      </p:pic>
      <p:pic>
        <p:nvPicPr>
          <p:cNvPr id="13" name="Picture 12">
            <a:extLst>
              <a:ext uri="{FF2B5EF4-FFF2-40B4-BE49-F238E27FC236}">
                <a16:creationId xmlns:a16="http://schemas.microsoft.com/office/drawing/2014/main" id="{740C8408-EFEC-8942-B077-9E9A1C2C21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828489">
            <a:off x="8707480" y="1921996"/>
            <a:ext cx="1714500" cy="1704884"/>
          </a:xfrm>
          <a:prstGeom prst="rect">
            <a:avLst/>
          </a:prstGeom>
        </p:spPr>
      </p:pic>
      <p:pic>
        <p:nvPicPr>
          <p:cNvPr id="14" name="Picture 13">
            <a:extLst>
              <a:ext uri="{FF2B5EF4-FFF2-40B4-BE49-F238E27FC236}">
                <a16:creationId xmlns:a16="http://schemas.microsoft.com/office/drawing/2014/main" id="{7FB1D2C2-68D9-724E-92D5-0AC5FB51E9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9472902">
            <a:off x="7459335" y="3924132"/>
            <a:ext cx="1149561" cy="1701800"/>
          </a:xfrm>
          <a:prstGeom prst="rect">
            <a:avLst/>
          </a:prstGeom>
        </p:spPr>
      </p:pic>
    </p:spTree>
    <p:extLst>
      <p:ext uri="{BB962C8B-B14F-4D97-AF65-F5344CB8AC3E}">
        <p14:creationId xmlns:p14="http://schemas.microsoft.com/office/powerpoint/2010/main" val="303242387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CC7DB19-6151-AE4B-B7DB-CB39C872B9FB}"/>
              </a:ext>
            </a:extLst>
          </p:cNvPr>
          <p:cNvPicPr>
            <a:picLocks noChangeAspect="1"/>
          </p:cNvPicPr>
          <p:nvPr/>
        </p:nvPicPr>
        <p:blipFill rotWithShape="1">
          <a:blip r:embed="rId3" cstate="screen">
            <a:lum bright="70000" contrast="-70000"/>
            <a:alphaModFix amt="36000"/>
            <a:extLst>
              <a:ext uri="{28A0092B-C50C-407E-A947-70E740481C1C}">
                <a14:useLocalDpi xmlns:a14="http://schemas.microsoft.com/office/drawing/2010/main"/>
              </a:ext>
            </a:extLst>
          </a:blip>
          <a:srcRect/>
          <a:stretch/>
        </p:blipFill>
        <p:spPr>
          <a:xfrm>
            <a:off x="249430" y="1791541"/>
            <a:ext cx="10872660" cy="4564286"/>
          </a:xfrm>
          <a:prstGeom prst="rect">
            <a:avLst/>
          </a:prstGeom>
        </p:spPr>
      </p:pic>
      <p:sp>
        <p:nvSpPr>
          <p:cNvPr id="3" name="Title 2"/>
          <p:cNvSpPr>
            <a:spLocks noGrp="1"/>
          </p:cNvSpPr>
          <p:nvPr>
            <p:ph type="title"/>
          </p:nvPr>
        </p:nvSpPr>
        <p:spPr>
          <a:xfrm>
            <a:off x="1460560" y="2"/>
            <a:ext cx="9489049" cy="1218319"/>
          </a:xfrm>
        </p:spPr>
        <p:txBody>
          <a:bodyPr>
            <a:normAutofit/>
          </a:bodyPr>
          <a:lstStyle/>
          <a:p>
            <a:pPr algn="l"/>
            <a:r>
              <a:rPr lang="en-US" sz="4400" dirty="0">
                <a:solidFill>
                  <a:srgbClr val="DD01FE"/>
                </a:solidFill>
                <a:cs typeface="Calibri Light" panose="020F0302020204030204" pitchFamily="34" charset="0"/>
              </a:rPr>
              <a:t>Guiding Principles of Engagement</a:t>
            </a:r>
          </a:p>
        </p:txBody>
      </p:sp>
      <p:pic>
        <p:nvPicPr>
          <p:cNvPr id="6" name="Picture 5">
            <a:extLst>
              <a:ext uri="{FF2B5EF4-FFF2-40B4-BE49-F238E27FC236}">
                <a16:creationId xmlns:a16="http://schemas.microsoft.com/office/drawing/2014/main" id="{378D0968-7125-BD48-9118-49E60E0C073D}"/>
              </a:ext>
            </a:extLst>
          </p:cNvPr>
          <p:cNvPicPr>
            <a:picLocks noChangeAspect="1"/>
          </p:cNvPicPr>
          <p:nvPr/>
        </p:nvPicPr>
        <p:blipFill>
          <a:blip r:embed="rId4"/>
          <a:stretch>
            <a:fillRect/>
          </a:stretch>
        </p:blipFill>
        <p:spPr>
          <a:xfrm>
            <a:off x="1912290" y="1854154"/>
            <a:ext cx="7862888" cy="3506848"/>
          </a:xfrm>
          <a:prstGeom prst="rect">
            <a:avLst/>
          </a:prstGeom>
        </p:spPr>
      </p:pic>
      <p:sp>
        <p:nvSpPr>
          <p:cNvPr id="22" name="AutoShape 4"/>
          <p:cNvSpPr>
            <a:spLocks noChangeArrowheads="1"/>
          </p:cNvSpPr>
          <p:nvPr/>
        </p:nvSpPr>
        <p:spPr bwMode="auto">
          <a:xfrm flipV="1">
            <a:off x="4503090" y="4470909"/>
            <a:ext cx="2679700" cy="241300"/>
          </a:xfrm>
          <a:prstGeom prst="triangle">
            <a:avLst>
              <a:gd name="adj" fmla="val 50000"/>
            </a:avLst>
          </a:prstGeom>
          <a:solidFill>
            <a:srgbClr val="DD01FE"/>
          </a:solidFill>
          <a:ln>
            <a:noFill/>
          </a:ln>
          <a:effectLst>
            <a:outerShdw dist="17961" dir="2700000" algn="ctr" rotWithShape="0">
              <a:srgbClr val="808080"/>
            </a:outerShdw>
          </a:effectLst>
        </p:spPr>
        <p:txBody>
          <a:bodyPr rot="10800000" tIns="91440" bIns="91440"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endParaRPr lang="en-GB" altLang="en-US" kern="0">
              <a:solidFill>
                <a:prstClr val="black"/>
              </a:solidFill>
              <a:latin typeface="+mj-lt"/>
            </a:endParaRPr>
          </a:p>
        </p:txBody>
      </p:sp>
      <p:grpSp>
        <p:nvGrpSpPr>
          <p:cNvPr id="13" name="Group 12">
            <a:extLst>
              <a:ext uri="{FF2B5EF4-FFF2-40B4-BE49-F238E27FC236}">
                <a16:creationId xmlns:a16="http://schemas.microsoft.com/office/drawing/2014/main" id="{5001559D-6DF5-4444-9A9A-20D0C55CC1BE}"/>
              </a:ext>
            </a:extLst>
          </p:cNvPr>
          <p:cNvGrpSpPr/>
          <p:nvPr/>
        </p:nvGrpSpPr>
        <p:grpSpPr>
          <a:xfrm>
            <a:off x="1020725" y="3479665"/>
            <a:ext cx="2671663" cy="1422372"/>
            <a:chOff x="1639241" y="3688271"/>
            <a:chExt cx="1882775" cy="876300"/>
          </a:xfrm>
        </p:grpSpPr>
        <p:sp>
          <p:nvSpPr>
            <p:cNvPr id="23" name="Oval 5"/>
            <p:cNvSpPr>
              <a:spLocks noChangeArrowheads="1"/>
            </p:cNvSpPr>
            <p:nvPr/>
          </p:nvSpPr>
          <p:spPr bwMode="auto">
            <a:xfrm>
              <a:off x="1639241" y="3688271"/>
              <a:ext cx="1882775" cy="876300"/>
            </a:xfrm>
            <a:prstGeom prst="ellipse">
              <a:avLst/>
            </a:prstGeom>
            <a:solidFill>
              <a:srgbClr val="FFDDFF"/>
            </a:solidFill>
            <a:ln w="6350" algn="ctr">
              <a:noFill/>
              <a:round/>
              <a:headEnd/>
              <a:tailEnd/>
            </a:ln>
            <a:effectLst/>
          </p:spPr>
          <p:txBody>
            <a:bodyPr tIns="91440" bIns="91440"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endParaRPr lang="en-US" altLang="en-US" kern="0" dirty="0">
                <a:solidFill>
                  <a:srgbClr val="E2D3FF"/>
                </a:solidFill>
                <a:latin typeface="+mj-lt"/>
              </a:endParaRPr>
            </a:p>
          </p:txBody>
        </p:sp>
        <p:sp>
          <p:nvSpPr>
            <p:cNvPr id="24" name="Text Box 6"/>
            <p:cNvSpPr txBox="1">
              <a:spLocks noChangeArrowheads="1"/>
            </p:cNvSpPr>
            <p:nvPr/>
          </p:nvSpPr>
          <p:spPr bwMode="auto">
            <a:xfrm flipH="1">
              <a:off x="1764654" y="4028404"/>
              <a:ext cx="164147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r>
                <a:rPr lang="de-DE" altLang="en-US" sz="1800" b="1" kern="0" dirty="0">
                  <a:solidFill>
                    <a:srgbClr val="DD01FE"/>
                  </a:solidFill>
                  <a:latin typeface="Gill Sans MT" panose="020B0502020104020203" pitchFamily="34" charset="77"/>
                  <a:cs typeface="Calibri Light" panose="020F0302020204030204" pitchFamily="34" charset="0"/>
                </a:rPr>
                <a:t>Respect</a:t>
              </a:r>
            </a:p>
          </p:txBody>
        </p:sp>
      </p:grpSp>
      <p:grpSp>
        <p:nvGrpSpPr>
          <p:cNvPr id="12" name="Group 11">
            <a:extLst>
              <a:ext uri="{FF2B5EF4-FFF2-40B4-BE49-F238E27FC236}">
                <a16:creationId xmlns:a16="http://schemas.microsoft.com/office/drawing/2014/main" id="{0BE93A3A-F31F-BA4C-9E85-C5D1FCF810E4}"/>
              </a:ext>
            </a:extLst>
          </p:cNvPr>
          <p:cNvGrpSpPr/>
          <p:nvPr/>
        </p:nvGrpSpPr>
        <p:grpSpPr>
          <a:xfrm>
            <a:off x="1480255" y="2205160"/>
            <a:ext cx="2879019" cy="1494785"/>
            <a:chOff x="2456804" y="2692909"/>
            <a:chExt cx="1882775" cy="876300"/>
          </a:xfrm>
        </p:grpSpPr>
        <p:sp>
          <p:nvSpPr>
            <p:cNvPr id="25" name="Oval 7"/>
            <p:cNvSpPr>
              <a:spLocks noChangeArrowheads="1"/>
            </p:cNvSpPr>
            <p:nvPr/>
          </p:nvSpPr>
          <p:spPr bwMode="auto">
            <a:xfrm>
              <a:off x="2456804" y="2692909"/>
              <a:ext cx="1882775" cy="876300"/>
            </a:xfrm>
            <a:prstGeom prst="ellipse">
              <a:avLst/>
            </a:prstGeom>
            <a:solidFill>
              <a:srgbClr val="FFDDFF"/>
            </a:solidFill>
            <a:ln w="6350" algn="ctr">
              <a:noFill/>
              <a:round/>
              <a:headEnd/>
              <a:tailEnd/>
            </a:ln>
            <a:effectLst/>
          </p:spPr>
          <p:txBody>
            <a:bodyPr tIns="91440" bIns="91440"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endParaRPr lang="en-US" altLang="en-US" kern="0">
                <a:solidFill>
                  <a:prstClr val="black"/>
                </a:solidFill>
                <a:latin typeface="+mj-lt"/>
              </a:endParaRPr>
            </a:p>
          </p:txBody>
        </p:sp>
        <p:sp>
          <p:nvSpPr>
            <p:cNvPr id="26" name="Text Box 8"/>
            <p:cNvSpPr txBox="1">
              <a:spLocks noChangeArrowheads="1"/>
            </p:cNvSpPr>
            <p:nvPr/>
          </p:nvSpPr>
          <p:spPr bwMode="auto">
            <a:xfrm flipH="1">
              <a:off x="2552507" y="2855650"/>
              <a:ext cx="1641475"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r>
                <a:rPr lang="de-DE" altLang="en-US" sz="1800" b="1" kern="0" dirty="0">
                  <a:solidFill>
                    <a:srgbClr val="DD01FE"/>
                  </a:solidFill>
                  <a:latin typeface="Gill Sans MT" panose="020B0502020104020203" pitchFamily="34" charset="77"/>
                  <a:cs typeface="Calibri Light" panose="020F0302020204030204" pitchFamily="34" charset="0"/>
                </a:rPr>
                <a:t>Mutual Understanding</a:t>
              </a:r>
            </a:p>
          </p:txBody>
        </p:sp>
      </p:grpSp>
      <p:grpSp>
        <p:nvGrpSpPr>
          <p:cNvPr id="2" name="Group 1">
            <a:extLst>
              <a:ext uri="{FF2B5EF4-FFF2-40B4-BE49-F238E27FC236}">
                <a16:creationId xmlns:a16="http://schemas.microsoft.com/office/drawing/2014/main" id="{EB26DBDD-7DF8-2B4A-BC65-01498EB8F3B7}"/>
              </a:ext>
            </a:extLst>
          </p:cNvPr>
          <p:cNvGrpSpPr/>
          <p:nvPr/>
        </p:nvGrpSpPr>
        <p:grpSpPr>
          <a:xfrm>
            <a:off x="3369189" y="1492495"/>
            <a:ext cx="2693748" cy="1373188"/>
            <a:chOff x="3809354" y="1903921"/>
            <a:chExt cx="1882775" cy="876300"/>
          </a:xfrm>
        </p:grpSpPr>
        <p:sp>
          <p:nvSpPr>
            <p:cNvPr id="27" name="Oval 9"/>
            <p:cNvSpPr>
              <a:spLocks noChangeArrowheads="1"/>
            </p:cNvSpPr>
            <p:nvPr/>
          </p:nvSpPr>
          <p:spPr bwMode="auto">
            <a:xfrm>
              <a:off x="3809354" y="1903921"/>
              <a:ext cx="1882775" cy="876300"/>
            </a:xfrm>
            <a:prstGeom prst="ellipse">
              <a:avLst/>
            </a:prstGeom>
            <a:solidFill>
              <a:srgbClr val="FFDDFF"/>
            </a:solidFill>
            <a:ln w="6350" algn="ctr">
              <a:noFill/>
              <a:round/>
              <a:headEnd/>
              <a:tailEnd/>
            </a:ln>
            <a:effectLst/>
          </p:spPr>
          <p:txBody>
            <a:bodyPr tIns="91440" bIns="91440"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endParaRPr lang="en-US" altLang="en-US" kern="0" dirty="0">
                <a:solidFill>
                  <a:prstClr val="black"/>
                </a:solidFill>
                <a:latin typeface="+mj-lt"/>
              </a:endParaRPr>
            </a:p>
          </p:txBody>
        </p:sp>
        <p:sp>
          <p:nvSpPr>
            <p:cNvPr id="28" name="Text Box 10"/>
            <p:cNvSpPr txBox="1">
              <a:spLocks noChangeArrowheads="1"/>
            </p:cNvSpPr>
            <p:nvPr/>
          </p:nvSpPr>
          <p:spPr bwMode="auto">
            <a:xfrm flipH="1">
              <a:off x="3930004" y="2205160"/>
              <a:ext cx="164147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r>
                <a:rPr lang="de-DE" altLang="en-US" sz="1800" b="1" kern="0" dirty="0">
                  <a:solidFill>
                    <a:srgbClr val="DD01FE"/>
                  </a:solidFill>
                  <a:latin typeface="Gill Sans MT" panose="020B0502020104020203" pitchFamily="34" charset="77"/>
                  <a:cs typeface="Calibri Light" panose="020F0302020204030204" pitchFamily="34" charset="0"/>
                </a:rPr>
                <a:t>Integrity</a:t>
              </a:r>
            </a:p>
          </p:txBody>
        </p:sp>
      </p:grpSp>
      <p:grpSp>
        <p:nvGrpSpPr>
          <p:cNvPr id="5" name="Group 4">
            <a:extLst>
              <a:ext uri="{FF2B5EF4-FFF2-40B4-BE49-F238E27FC236}">
                <a16:creationId xmlns:a16="http://schemas.microsoft.com/office/drawing/2014/main" id="{9643A8F9-0FEC-1E40-9591-D73BDD6D8326}"/>
              </a:ext>
            </a:extLst>
          </p:cNvPr>
          <p:cNvGrpSpPr/>
          <p:nvPr/>
        </p:nvGrpSpPr>
        <p:grpSpPr>
          <a:xfrm>
            <a:off x="8198337" y="3504214"/>
            <a:ext cx="2751272" cy="1327234"/>
            <a:chOff x="8198337" y="3744119"/>
            <a:chExt cx="1882775" cy="876300"/>
          </a:xfrm>
        </p:grpSpPr>
        <p:sp>
          <p:nvSpPr>
            <p:cNvPr id="29" name="Oval 11"/>
            <p:cNvSpPr>
              <a:spLocks noChangeArrowheads="1"/>
            </p:cNvSpPr>
            <p:nvPr/>
          </p:nvSpPr>
          <p:spPr bwMode="auto">
            <a:xfrm flipH="1">
              <a:off x="8198337" y="3744119"/>
              <a:ext cx="1882775" cy="876300"/>
            </a:xfrm>
            <a:prstGeom prst="ellipse">
              <a:avLst/>
            </a:prstGeom>
            <a:solidFill>
              <a:srgbClr val="FFDDFF"/>
            </a:solidFill>
            <a:ln w="6350" algn="ctr">
              <a:noFill/>
              <a:round/>
              <a:headEnd/>
              <a:tailEnd/>
            </a:ln>
            <a:effectLst/>
          </p:spPr>
          <p:txBody>
            <a:bodyPr tIns="91440" bIns="91440"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endParaRPr lang="en-US" altLang="en-US" kern="0">
                <a:solidFill>
                  <a:prstClr val="black"/>
                </a:solidFill>
                <a:latin typeface="+mj-lt"/>
              </a:endParaRPr>
            </a:p>
          </p:txBody>
        </p:sp>
        <p:sp>
          <p:nvSpPr>
            <p:cNvPr id="31" name="Text Box 14"/>
            <p:cNvSpPr txBox="1">
              <a:spLocks noChangeArrowheads="1"/>
            </p:cNvSpPr>
            <p:nvPr/>
          </p:nvSpPr>
          <p:spPr bwMode="auto">
            <a:xfrm>
              <a:off x="8364910" y="3812936"/>
              <a:ext cx="1643063" cy="738664"/>
            </a:xfrm>
            <a:prstGeom prst="rect">
              <a:avLst/>
            </a:prstGeom>
            <a:noFill/>
            <a:ln>
              <a:noFill/>
            </a:ln>
            <a:effectLst/>
          </p:spPr>
          <p:txBody>
            <a:bodyPr lIns="0" tIns="0" rIns="0" bIns="0" anchor="ct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r>
                <a:rPr lang="de-DE" altLang="en-US" sz="1600" b="1" kern="0" dirty="0">
                  <a:solidFill>
                    <a:srgbClr val="DD01FE"/>
                  </a:solidFill>
                  <a:latin typeface="Gill Sans MT" panose="020B0502020104020203" pitchFamily="34" charset="77"/>
                  <a:cs typeface="Calibri Light" panose="020F0302020204030204" pitchFamily="34" charset="0"/>
                </a:rPr>
                <a:t>Community Stakeholder Autonomy</a:t>
              </a:r>
            </a:p>
          </p:txBody>
        </p:sp>
      </p:grpSp>
      <p:grpSp>
        <p:nvGrpSpPr>
          <p:cNvPr id="4" name="Group 3">
            <a:extLst>
              <a:ext uri="{FF2B5EF4-FFF2-40B4-BE49-F238E27FC236}">
                <a16:creationId xmlns:a16="http://schemas.microsoft.com/office/drawing/2014/main" id="{59BEB717-FFF0-654B-84CF-60EC204A9F2D}"/>
              </a:ext>
            </a:extLst>
          </p:cNvPr>
          <p:cNvGrpSpPr/>
          <p:nvPr/>
        </p:nvGrpSpPr>
        <p:grpSpPr>
          <a:xfrm>
            <a:off x="5708884" y="1534189"/>
            <a:ext cx="2774381" cy="1311997"/>
            <a:chOff x="6001691" y="1903921"/>
            <a:chExt cx="1882775" cy="876300"/>
          </a:xfrm>
        </p:grpSpPr>
        <p:sp>
          <p:nvSpPr>
            <p:cNvPr id="32" name="Oval 15"/>
            <p:cNvSpPr>
              <a:spLocks noChangeArrowheads="1"/>
            </p:cNvSpPr>
            <p:nvPr/>
          </p:nvSpPr>
          <p:spPr bwMode="auto">
            <a:xfrm flipH="1">
              <a:off x="6001691" y="1903921"/>
              <a:ext cx="1882775" cy="876300"/>
            </a:xfrm>
            <a:prstGeom prst="ellipse">
              <a:avLst/>
            </a:prstGeom>
            <a:solidFill>
              <a:srgbClr val="FFDDFF"/>
            </a:solidFill>
            <a:ln w="6350" algn="ctr">
              <a:noFill/>
              <a:round/>
              <a:headEnd/>
              <a:tailEnd/>
            </a:ln>
            <a:effectLst/>
          </p:spPr>
          <p:txBody>
            <a:bodyPr tIns="91440" bIns="91440"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endParaRPr lang="en-US" altLang="en-US" kern="0">
                <a:solidFill>
                  <a:prstClr val="black"/>
                </a:solidFill>
                <a:latin typeface="+mj-lt"/>
              </a:endParaRPr>
            </a:p>
          </p:txBody>
        </p:sp>
        <p:sp>
          <p:nvSpPr>
            <p:cNvPr id="33" name="Text Box 16"/>
            <p:cNvSpPr txBox="1">
              <a:spLocks noChangeArrowheads="1"/>
            </p:cNvSpPr>
            <p:nvPr/>
          </p:nvSpPr>
          <p:spPr bwMode="auto">
            <a:xfrm>
              <a:off x="6122341" y="2205160"/>
              <a:ext cx="164147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r>
                <a:rPr lang="de-DE" altLang="en-US" sz="1800" b="1" kern="0" dirty="0">
                  <a:solidFill>
                    <a:srgbClr val="DD01FE"/>
                  </a:solidFill>
                  <a:latin typeface="Gill Sans MT" panose="020B0502020104020203" pitchFamily="34" charset="77"/>
                  <a:cs typeface="Calibri Light" panose="020F0302020204030204" pitchFamily="34" charset="0"/>
                </a:rPr>
                <a:t>Transparency</a:t>
              </a:r>
            </a:p>
          </p:txBody>
        </p:sp>
      </p:grpSp>
      <p:sp>
        <p:nvSpPr>
          <p:cNvPr id="34" name="Rectangle 19"/>
          <p:cNvSpPr>
            <a:spLocks noChangeArrowheads="1"/>
          </p:cNvSpPr>
          <p:nvPr/>
        </p:nvSpPr>
        <p:spPr bwMode="auto">
          <a:xfrm>
            <a:off x="1912290" y="4855085"/>
            <a:ext cx="7862888" cy="638175"/>
          </a:xfrm>
          <a:prstGeom prst="rect">
            <a:avLst/>
          </a:prstGeom>
          <a:solidFill>
            <a:srgbClr val="DD01FE"/>
          </a:solidFill>
          <a:ln>
            <a:noFill/>
          </a:ln>
          <a:effectLst>
            <a:outerShdw dist="17961" dir="2700000" algn="ctr" rotWithShape="0">
              <a:srgbClr val="808080"/>
            </a:outerShdw>
          </a:effectLst>
        </p:spPr>
        <p:txBody>
          <a:bodyPr tIns="91440" bIns="91440" anchor="ctr"/>
          <a:lstStyle>
            <a:lvl1pPr>
              <a:lnSpc>
                <a:spcPct val="102000"/>
              </a:lnSpc>
              <a:spcAft>
                <a:spcPct val="37000"/>
              </a:spcAft>
              <a:buChar char="•"/>
              <a:defRPr sz="1600">
                <a:solidFill>
                  <a:schemeClr val="tx1"/>
                </a:solidFill>
                <a:latin typeface="Verdana" panose="020B0604030504040204" pitchFamily="34" charset="0"/>
              </a:defRPr>
            </a:lvl1pPr>
            <a:lvl2pPr marL="571500" indent="-190500">
              <a:lnSpc>
                <a:spcPct val="94000"/>
              </a:lnSpc>
              <a:spcAft>
                <a:spcPct val="36000"/>
              </a:spcAft>
              <a:buChar char="–"/>
              <a:defRPr sz="1400">
                <a:solidFill>
                  <a:schemeClr val="tx1"/>
                </a:solidFill>
                <a:latin typeface="Verdana" panose="020B0604030504040204" pitchFamily="34" charset="0"/>
              </a:defRPr>
            </a:lvl2pPr>
            <a:lvl3pPr marL="1143000" indent="-190500">
              <a:lnSpc>
                <a:spcPct val="95000"/>
              </a:lnSpc>
              <a:spcAft>
                <a:spcPct val="30000"/>
              </a:spcAft>
              <a:buChar char="–"/>
              <a:defRPr sz="1200">
                <a:solidFill>
                  <a:schemeClr val="tx1"/>
                </a:solidFill>
                <a:latin typeface="Verdana" panose="020B0604030504040204" pitchFamily="34" charset="0"/>
              </a:defRPr>
            </a:lvl3pPr>
            <a:lvl4pPr marL="1714500" indent="-195263">
              <a:lnSpc>
                <a:spcPct val="97000"/>
              </a:lnSpc>
              <a:spcAft>
                <a:spcPct val="28000"/>
              </a:spcAft>
              <a:buChar char="–"/>
              <a:defRPr sz="1000">
                <a:solidFill>
                  <a:schemeClr val="tx1"/>
                </a:solidFill>
                <a:latin typeface="Verdana" panose="020B0604030504040204" pitchFamily="34" charset="0"/>
              </a:defRPr>
            </a:lvl4pPr>
            <a:lvl5pPr marL="2286000" indent="-187325">
              <a:buSzPct val="100000"/>
              <a:buFont typeface="Arial" panose="020B0604020202020204" pitchFamily="34" charset="0"/>
              <a:buChar char="–"/>
              <a:defRPr>
                <a:solidFill>
                  <a:schemeClr val="tx1"/>
                </a:solidFill>
                <a:latin typeface="Verdana" panose="020B0604030504040204" pitchFamily="34" charset="0"/>
              </a:defRPr>
            </a:lvl5pPr>
            <a:lvl6pPr marL="2743200" indent="-187325"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3200400" indent="-187325"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3657600" indent="-187325"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4114800" indent="-187325"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algn="ctr">
              <a:lnSpc>
                <a:spcPct val="100000"/>
              </a:lnSpc>
              <a:spcAft>
                <a:spcPct val="0"/>
              </a:spcAft>
              <a:buNone/>
              <a:defRPr/>
            </a:pPr>
            <a:r>
              <a:rPr lang="nl-NL" altLang="en-US" sz="2800" b="1" kern="0" dirty="0">
                <a:solidFill>
                  <a:schemeClr val="bg1"/>
                </a:solidFill>
                <a:latin typeface="Gill Sans MT" panose="020B0502020104020203" pitchFamily="34" charset="77"/>
                <a:cs typeface="Calibri Light" panose="020F0302020204030204" pitchFamily="34" charset="0"/>
              </a:rPr>
              <a:t>Effective Stakeholder Engagement</a:t>
            </a:r>
          </a:p>
        </p:txBody>
      </p:sp>
      <p:grpSp>
        <p:nvGrpSpPr>
          <p:cNvPr id="9" name="Group 8">
            <a:extLst>
              <a:ext uri="{FF2B5EF4-FFF2-40B4-BE49-F238E27FC236}">
                <a16:creationId xmlns:a16="http://schemas.microsoft.com/office/drawing/2014/main" id="{60CA6114-E9D2-7B4A-9766-488B12F0C05B}"/>
              </a:ext>
            </a:extLst>
          </p:cNvPr>
          <p:cNvGrpSpPr/>
          <p:nvPr/>
        </p:nvGrpSpPr>
        <p:grpSpPr>
          <a:xfrm>
            <a:off x="7423522" y="2205160"/>
            <a:ext cx="2661218" cy="1388311"/>
            <a:chOff x="7423522" y="2717171"/>
            <a:chExt cx="1882775" cy="876300"/>
          </a:xfrm>
        </p:grpSpPr>
        <p:sp>
          <p:nvSpPr>
            <p:cNvPr id="30" name="Oval 13"/>
            <p:cNvSpPr>
              <a:spLocks noChangeArrowheads="1"/>
            </p:cNvSpPr>
            <p:nvPr/>
          </p:nvSpPr>
          <p:spPr bwMode="auto">
            <a:xfrm flipH="1">
              <a:off x="7423522" y="2717171"/>
              <a:ext cx="1882775" cy="876300"/>
            </a:xfrm>
            <a:prstGeom prst="ellipse">
              <a:avLst/>
            </a:prstGeom>
            <a:solidFill>
              <a:srgbClr val="FFDDFF"/>
            </a:solidFill>
            <a:ln w="6350" algn="ctr">
              <a:noFill/>
              <a:round/>
              <a:headEnd/>
              <a:tailEnd/>
            </a:ln>
            <a:effectLst/>
          </p:spPr>
          <p:txBody>
            <a:bodyPr tIns="91440" bIns="91440" anchor="ct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endParaRPr lang="en-US" altLang="en-US" kern="0">
                <a:solidFill>
                  <a:prstClr val="black"/>
                </a:solidFill>
                <a:latin typeface="+mj-lt"/>
              </a:endParaRPr>
            </a:p>
          </p:txBody>
        </p:sp>
        <p:sp>
          <p:nvSpPr>
            <p:cNvPr id="35" name="Text Box 12"/>
            <p:cNvSpPr txBox="1">
              <a:spLocks noChangeArrowheads="1"/>
            </p:cNvSpPr>
            <p:nvPr/>
          </p:nvSpPr>
          <p:spPr bwMode="auto">
            <a:xfrm>
              <a:off x="7566651" y="3048347"/>
              <a:ext cx="164147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algn="ctr">
                <a:defRPr/>
              </a:pPr>
              <a:r>
                <a:rPr lang="de-DE" altLang="en-US" sz="1800" b="1" kern="0" dirty="0">
                  <a:solidFill>
                    <a:srgbClr val="DD01FE"/>
                  </a:solidFill>
                  <a:latin typeface="Gill Sans MT" panose="020B0502020104020203" pitchFamily="34" charset="77"/>
                  <a:cs typeface="Calibri Light" panose="020F0302020204030204" pitchFamily="34" charset="0"/>
                </a:rPr>
                <a:t>Accountability</a:t>
              </a:r>
            </a:p>
          </p:txBody>
        </p:sp>
      </p:grpSp>
    </p:spTree>
    <p:extLst>
      <p:ext uri="{BB962C8B-B14F-4D97-AF65-F5344CB8AC3E}">
        <p14:creationId xmlns:p14="http://schemas.microsoft.com/office/powerpoint/2010/main" val="301697402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3366" y="-36576"/>
            <a:ext cx="9489049" cy="1218319"/>
          </a:xfrm>
        </p:spPr>
        <p:txBody>
          <a:bodyPr anchor="ctr" anchorCtr="0">
            <a:normAutofit/>
          </a:bodyPr>
          <a:lstStyle/>
          <a:p>
            <a:pPr algn="l"/>
            <a:r>
              <a:rPr lang="en-US" sz="4400" b="1" dirty="0">
                <a:solidFill>
                  <a:srgbClr val="DD01FE"/>
                </a:solidFill>
                <a:cs typeface="Calibri Light" panose="020F0302020204030204" pitchFamily="34" charset="0"/>
              </a:rPr>
              <a:t>How Do We Engage?</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7701" y="3776021"/>
            <a:ext cx="7315304" cy="30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92278" y="957722"/>
            <a:ext cx="9923894" cy="281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39154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BD3E72A8-42BA-4319-9CB6-84BFAA3E0C9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3020"/>
          <a:stretch/>
        </p:blipFill>
        <p:spPr>
          <a:xfrm>
            <a:off x="0" y="0"/>
            <a:ext cx="11577559" cy="6536900"/>
          </a:xfrm>
          <a:prstGeom prst="rect">
            <a:avLst/>
          </a:prstGeom>
          <a:effectLst/>
        </p:spPr>
      </p:pic>
      <p:sp>
        <p:nvSpPr>
          <p:cNvPr id="10" name="TextBox 9">
            <a:extLst>
              <a:ext uri="{FF2B5EF4-FFF2-40B4-BE49-F238E27FC236}">
                <a16:creationId xmlns:a16="http://schemas.microsoft.com/office/drawing/2014/main" id="{F5B2D0F8-B936-4B55-BA3D-EE468A10CDB0}"/>
              </a:ext>
            </a:extLst>
          </p:cNvPr>
          <p:cNvSpPr txBox="1"/>
          <p:nvPr/>
        </p:nvSpPr>
        <p:spPr>
          <a:xfrm>
            <a:off x="2407650" y="6536900"/>
            <a:ext cx="8686800" cy="253916"/>
          </a:xfrm>
          <a:prstGeom prst="rect">
            <a:avLst/>
          </a:prstGeom>
          <a:solidFill>
            <a:schemeClr val="bg1"/>
          </a:solidFill>
        </p:spPr>
        <p:txBody>
          <a:bodyPr wrap="square" rtlCol="0">
            <a:spAutoFit/>
          </a:bodyPr>
          <a:lstStyle/>
          <a:p>
            <a:pPr algn="r"/>
            <a:r>
              <a:rPr lang="en-US" sz="1050" b="1" dirty="0">
                <a:solidFill>
                  <a:schemeClr val="bg1">
                    <a:lumMod val="50000"/>
                  </a:schemeClr>
                </a:solidFill>
                <a:latin typeface="Gill Sans MT" panose="020B0502020104020203" pitchFamily="34" charset="77"/>
                <a:cs typeface="Calibri Light" panose="020F0302020204030204" pitchFamily="34" charset="0"/>
              </a:rPr>
              <a:t>Adhikari B et al. A Realist View of Community Engagement with Health Research. </a:t>
            </a:r>
            <a:r>
              <a:rPr lang="en-US" sz="1050" b="1" i="1" dirty="0" err="1">
                <a:solidFill>
                  <a:schemeClr val="bg1">
                    <a:lumMod val="50000"/>
                  </a:schemeClr>
                </a:solidFill>
                <a:latin typeface="Gill Sans MT" panose="020B0502020104020203" pitchFamily="34" charset="77"/>
                <a:cs typeface="Calibri Light" panose="020F0302020204030204" pitchFamily="34" charset="0"/>
              </a:rPr>
              <a:t>Wellcome</a:t>
            </a:r>
            <a:r>
              <a:rPr lang="en-US" sz="1050" b="1" i="1" dirty="0">
                <a:solidFill>
                  <a:schemeClr val="bg1">
                    <a:lumMod val="50000"/>
                  </a:schemeClr>
                </a:solidFill>
                <a:latin typeface="Gill Sans MT" panose="020B0502020104020203" pitchFamily="34" charset="77"/>
                <a:cs typeface="Calibri Light" panose="020F0302020204030204" pitchFamily="34" charset="0"/>
              </a:rPr>
              <a:t> Open Research </a:t>
            </a:r>
            <a:r>
              <a:rPr lang="en-US" sz="1050" b="1" dirty="0">
                <a:solidFill>
                  <a:schemeClr val="bg1">
                    <a:lumMod val="50000"/>
                  </a:schemeClr>
                </a:solidFill>
                <a:latin typeface="Gill Sans MT" panose="020B0502020104020203" pitchFamily="34" charset="77"/>
                <a:cs typeface="Calibri Light" panose="020F0302020204030204" pitchFamily="34" charset="0"/>
              </a:rPr>
              <a:t>2019; 4:87.</a:t>
            </a:r>
          </a:p>
        </p:txBody>
      </p:sp>
    </p:spTree>
    <p:extLst>
      <p:ext uri="{BB962C8B-B14F-4D97-AF65-F5344CB8AC3E}">
        <p14:creationId xmlns:p14="http://schemas.microsoft.com/office/powerpoint/2010/main" val="9561812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E8F53A4-AB2E-458D-98EC-C2AD9FA31E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327" y="2149723"/>
            <a:ext cx="11015044" cy="2689905"/>
          </a:xfrm>
          <a:prstGeom prst="rect">
            <a:avLst/>
          </a:prstGeom>
          <a:effectLst/>
        </p:spPr>
      </p:pic>
      <p:sp>
        <p:nvSpPr>
          <p:cNvPr id="6" name="TextBox 5">
            <a:extLst>
              <a:ext uri="{FF2B5EF4-FFF2-40B4-BE49-F238E27FC236}">
                <a16:creationId xmlns:a16="http://schemas.microsoft.com/office/drawing/2014/main" id="{E0E576D4-1BEA-446D-A570-EACD77074E5D}"/>
              </a:ext>
            </a:extLst>
          </p:cNvPr>
          <p:cNvSpPr txBox="1"/>
          <p:nvPr/>
        </p:nvSpPr>
        <p:spPr>
          <a:xfrm>
            <a:off x="2045796" y="6486054"/>
            <a:ext cx="9342912" cy="253916"/>
          </a:xfrm>
          <a:prstGeom prst="rect">
            <a:avLst/>
          </a:prstGeom>
          <a:solidFill>
            <a:schemeClr val="bg1"/>
          </a:solidFill>
        </p:spPr>
        <p:txBody>
          <a:bodyPr wrap="square" rtlCol="0">
            <a:spAutoFit/>
          </a:bodyPr>
          <a:lstStyle/>
          <a:p>
            <a:pPr algn="r"/>
            <a:r>
              <a:rPr lang="en-US" sz="1050" b="1" dirty="0">
                <a:solidFill>
                  <a:schemeClr val="bg1">
                    <a:lumMod val="50000"/>
                  </a:schemeClr>
                </a:solidFill>
                <a:latin typeface="Gill Sans MT" panose="020B0502020104020203" pitchFamily="34" charset="77"/>
                <a:cs typeface="Calibri Light" panose="020F0302020204030204" pitchFamily="34" charset="0"/>
              </a:rPr>
              <a:t>Day S et al. Stakeholder Engagement to Inform HIV Clinical Trials: A Systematic Review of the Evidence. </a:t>
            </a:r>
            <a:r>
              <a:rPr lang="en-US" sz="1050" b="1" i="1" dirty="0">
                <a:solidFill>
                  <a:schemeClr val="bg1">
                    <a:lumMod val="50000"/>
                  </a:schemeClr>
                </a:solidFill>
                <a:latin typeface="Gill Sans MT" panose="020B0502020104020203" pitchFamily="34" charset="77"/>
                <a:cs typeface="Calibri Light" panose="020F0302020204030204" pitchFamily="34" charset="0"/>
              </a:rPr>
              <a:t>JIAS</a:t>
            </a:r>
            <a:r>
              <a:rPr lang="en-US" sz="1050" b="1" dirty="0">
                <a:solidFill>
                  <a:schemeClr val="bg1">
                    <a:lumMod val="50000"/>
                  </a:schemeClr>
                </a:solidFill>
                <a:latin typeface="Gill Sans MT" panose="020B0502020104020203" pitchFamily="34" charset="77"/>
                <a:cs typeface="Calibri Light" panose="020F0302020204030204" pitchFamily="34" charset="0"/>
              </a:rPr>
              <a:t> 2018; 21(S7): e25174.</a:t>
            </a:r>
          </a:p>
        </p:txBody>
      </p:sp>
      <p:sp>
        <p:nvSpPr>
          <p:cNvPr id="7" name="Title 2">
            <a:extLst>
              <a:ext uri="{FF2B5EF4-FFF2-40B4-BE49-F238E27FC236}">
                <a16:creationId xmlns:a16="http://schemas.microsoft.com/office/drawing/2014/main" id="{F73D454C-E39C-47C6-B466-4E4486609338}"/>
              </a:ext>
            </a:extLst>
          </p:cNvPr>
          <p:cNvSpPr>
            <a:spLocks noGrp="1"/>
          </p:cNvSpPr>
          <p:nvPr>
            <p:ph type="title"/>
          </p:nvPr>
        </p:nvSpPr>
        <p:spPr>
          <a:xfrm>
            <a:off x="535285" y="341729"/>
            <a:ext cx="10853423" cy="1218319"/>
          </a:xfrm>
        </p:spPr>
        <p:txBody>
          <a:bodyPr>
            <a:noAutofit/>
          </a:bodyPr>
          <a:lstStyle/>
          <a:p>
            <a:pPr algn="l"/>
            <a:r>
              <a:rPr lang="en-US" sz="4400" b="1" dirty="0">
                <a:solidFill>
                  <a:srgbClr val="DD01FE"/>
                </a:solidFill>
                <a:cs typeface="Calibri Light" panose="020F0302020204030204" pitchFamily="34" charset="0"/>
              </a:rPr>
              <a:t>Engagement Throughout </a:t>
            </a:r>
            <a:br>
              <a:rPr lang="en-US" sz="4400" b="1" dirty="0">
                <a:solidFill>
                  <a:srgbClr val="DD01FE"/>
                </a:solidFill>
                <a:cs typeface="Calibri Light" panose="020F0302020204030204" pitchFamily="34" charset="0"/>
              </a:rPr>
            </a:br>
            <a:r>
              <a:rPr lang="en-US" sz="4400" b="1" dirty="0">
                <a:solidFill>
                  <a:srgbClr val="DD01FE"/>
                </a:solidFill>
                <a:cs typeface="Calibri Light" panose="020F0302020204030204" pitchFamily="34" charset="0"/>
              </a:rPr>
              <a:t>Entire Study Cycle</a:t>
            </a:r>
          </a:p>
        </p:txBody>
      </p:sp>
    </p:spTree>
    <p:extLst>
      <p:ext uri="{BB962C8B-B14F-4D97-AF65-F5344CB8AC3E}">
        <p14:creationId xmlns:p14="http://schemas.microsoft.com/office/powerpoint/2010/main" val="234618604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br>
              <a:rPr lang="en-US" dirty="0">
                <a:cs typeface="Calibri Light" panose="020F0302020204030204" pitchFamily="34" charset="0"/>
              </a:rPr>
            </a:br>
            <a:r>
              <a:rPr lang="en-US" dirty="0">
                <a:cs typeface="Calibri Light" panose="020F0302020204030204" pitchFamily="34" charset="0"/>
              </a:rPr>
              <a:t>Why is Engagement Important?</a:t>
            </a:r>
            <a:endParaRPr lang="en-US" i="0" dirty="0">
              <a:solidFill>
                <a:schemeClr val="bg1"/>
              </a:solidFill>
            </a:endParaRPr>
          </a:p>
        </p:txBody>
      </p:sp>
      <p:sp>
        <p:nvSpPr>
          <p:cNvPr id="2" name="Text Placeholder 1">
            <a:extLst>
              <a:ext uri="{FF2B5EF4-FFF2-40B4-BE49-F238E27FC236}">
                <a16:creationId xmlns:a16="http://schemas.microsoft.com/office/drawing/2014/main" id="{3A5E615E-5433-6D4D-8E11-A4CBCA58B77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2D4ECDF-D4B1-674C-BBB9-23D89B86FED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9521182" y="1957653"/>
            <a:ext cx="1045003" cy="998559"/>
          </a:xfrm>
          <a:prstGeom prst="rect">
            <a:avLst/>
          </a:prstGeom>
        </p:spPr>
      </p:pic>
      <p:pic>
        <p:nvPicPr>
          <p:cNvPr id="6" name="Picture 5">
            <a:extLst>
              <a:ext uri="{FF2B5EF4-FFF2-40B4-BE49-F238E27FC236}">
                <a16:creationId xmlns:a16="http://schemas.microsoft.com/office/drawing/2014/main" id="{A01C2D56-FEB2-6F48-A9AE-5CEA9567B1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786299">
            <a:off x="1755585" y="1736712"/>
            <a:ext cx="1143000" cy="1092200"/>
          </a:xfrm>
          <a:prstGeom prst="rect">
            <a:avLst/>
          </a:prstGeom>
        </p:spPr>
      </p:pic>
      <p:pic>
        <p:nvPicPr>
          <p:cNvPr id="7" name="Picture 6">
            <a:extLst>
              <a:ext uri="{FF2B5EF4-FFF2-40B4-BE49-F238E27FC236}">
                <a16:creationId xmlns:a16="http://schemas.microsoft.com/office/drawing/2014/main" id="{362E9680-5203-454A-B53A-963204CD2620}"/>
              </a:ext>
            </a:extLst>
          </p:cNvPr>
          <p:cNvPicPr>
            <a:picLocks noChangeAspect="1"/>
          </p:cNvPicPr>
          <p:nvPr/>
        </p:nvPicPr>
        <p:blipFill>
          <a:blip r:embed="rId3"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7611701" y="4895982"/>
            <a:ext cx="1045003" cy="998559"/>
          </a:xfrm>
          <a:prstGeom prst="rect">
            <a:avLst/>
          </a:prstGeom>
        </p:spPr>
      </p:pic>
      <p:pic>
        <p:nvPicPr>
          <p:cNvPr id="8" name="Picture 7">
            <a:extLst>
              <a:ext uri="{FF2B5EF4-FFF2-40B4-BE49-F238E27FC236}">
                <a16:creationId xmlns:a16="http://schemas.microsoft.com/office/drawing/2014/main" id="{E31DA761-9AB5-B94E-9A8A-54AA463C7C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340250">
            <a:off x="4669351" y="4318095"/>
            <a:ext cx="1143000" cy="1092200"/>
          </a:xfrm>
          <a:prstGeom prst="rect">
            <a:avLst/>
          </a:prstGeom>
        </p:spPr>
      </p:pic>
      <p:pic>
        <p:nvPicPr>
          <p:cNvPr id="9" name="Picture 8">
            <a:extLst>
              <a:ext uri="{FF2B5EF4-FFF2-40B4-BE49-F238E27FC236}">
                <a16:creationId xmlns:a16="http://schemas.microsoft.com/office/drawing/2014/main" id="{3B49943A-C1CF-3342-A05E-3AA24FEC96CF}"/>
              </a:ext>
            </a:extLst>
          </p:cNvPr>
          <p:cNvPicPr>
            <a:picLocks noChangeAspect="1"/>
          </p:cNvPicPr>
          <p:nvPr/>
        </p:nvPicPr>
        <p:blipFill>
          <a:blip r:embed="rId3"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1016976" y="4756611"/>
            <a:ext cx="1045003" cy="998559"/>
          </a:xfrm>
          <a:prstGeom prst="rect">
            <a:avLst/>
          </a:prstGeom>
        </p:spPr>
      </p:pic>
      <p:pic>
        <p:nvPicPr>
          <p:cNvPr id="10" name="Picture 9">
            <a:extLst>
              <a:ext uri="{FF2B5EF4-FFF2-40B4-BE49-F238E27FC236}">
                <a16:creationId xmlns:a16="http://schemas.microsoft.com/office/drawing/2014/main" id="{7D4001B4-287F-2D4F-8B10-81C5D61C6EE8}"/>
              </a:ext>
            </a:extLst>
          </p:cNvPr>
          <p:cNvPicPr>
            <a:picLocks noChangeAspect="1"/>
          </p:cNvPicPr>
          <p:nvPr/>
        </p:nvPicPr>
        <p:blipFill>
          <a:blip r:embed="rId3"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rot="4181399">
            <a:off x="5630223" y="4776022"/>
            <a:ext cx="1045003" cy="998559"/>
          </a:xfrm>
          <a:prstGeom prst="rect">
            <a:avLst/>
          </a:prstGeom>
        </p:spPr>
      </p:pic>
      <p:pic>
        <p:nvPicPr>
          <p:cNvPr id="11" name="Picture 10">
            <a:extLst>
              <a:ext uri="{FF2B5EF4-FFF2-40B4-BE49-F238E27FC236}">
                <a16:creationId xmlns:a16="http://schemas.microsoft.com/office/drawing/2014/main" id="{AFF6CB5F-4D65-4846-BDE8-9923F2426F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340250">
            <a:off x="10827868" y="2951477"/>
            <a:ext cx="1143000" cy="1092200"/>
          </a:xfrm>
          <a:prstGeom prst="rect">
            <a:avLst/>
          </a:prstGeom>
        </p:spPr>
      </p:pic>
      <p:pic>
        <p:nvPicPr>
          <p:cNvPr id="12" name="Picture 11">
            <a:extLst>
              <a:ext uri="{FF2B5EF4-FFF2-40B4-BE49-F238E27FC236}">
                <a16:creationId xmlns:a16="http://schemas.microsoft.com/office/drawing/2014/main" id="{4F90BC99-17FF-4B4C-9BF3-5F7AF8F271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6492303" y="3544809"/>
            <a:ext cx="1143000" cy="1092200"/>
          </a:xfrm>
          <a:prstGeom prst="rect">
            <a:avLst/>
          </a:prstGeom>
        </p:spPr>
      </p:pic>
      <p:pic>
        <p:nvPicPr>
          <p:cNvPr id="13" name="Picture 12">
            <a:extLst>
              <a:ext uri="{FF2B5EF4-FFF2-40B4-BE49-F238E27FC236}">
                <a16:creationId xmlns:a16="http://schemas.microsoft.com/office/drawing/2014/main" id="{E0E556B5-8AF0-5D44-867B-C982D06455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068008">
            <a:off x="9958930" y="4087596"/>
            <a:ext cx="1714500" cy="1701800"/>
          </a:xfrm>
          <a:prstGeom prst="rect">
            <a:avLst/>
          </a:prstGeom>
        </p:spPr>
      </p:pic>
      <p:pic>
        <p:nvPicPr>
          <p:cNvPr id="14" name="Picture 13">
            <a:extLst>
              <a:ext uri="{FF2B5EF4-FFF2-40B4-BE49-F238E27FC236}">
                <a16:creationId xmlns:a16="http://schemas.microsoft.com/office/drawing/2014/main" id="{4322645C-D85B-5E42-B56A-E960F323836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9472902">
            <a:off x="8244087" y="2569001"/>
            <a:ext cx="1149561" cy="1701800"/>
          </a:xfrm>
          <a:prstGeom prst="rect">
            <a:avLst/>
          </a:prstGeom>
        </p:spPr>
      </p:pic>
    </p:spTree>
    <p:extLst>
      <p:ext uri="{BB962C8B-B14F-4D97-AF65-F5344CB8AC3E}">
        <p14:creationId xmlns:p14="http://schemas.microsoft.com/office/powerpoint/2010/main" val="323798717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AD62C8F-2E85-CA40-B762-3E098EEA990C}"/>
              </a:ext>
            </a:extLst>
          </p:cNvPr>
          <p:cNvPicPr>
            <a:picLocks noChangeAspect="1"/>
          </p:cNvPicPr>
          <p:nvPr/>
        </p:nvPicPr>
        <p:blipFill rotWithShape="1">
          <a:blip r:embed="rId16" cstate="screen">
            <a:lum bright="70000" contrast="-70000"/>
            <a:alphaModFix amt="36000"/>
            <a:extLst>
              <a:ext uri="{28A0092B-C50C-407E-A947-70E740481C1C}">
                <a14:useLocalDpi xmlns:a14="http://schemas.microsoft.com/office/drawing/2010/main"/>
              </a:ext>
            </a:extLst>
          </a:blip>
          <a:srcRect/>
          <a:stretch/>
        </p:blipFill>
        <p:spPr>
          <a:xfrm>
            <a:off x="249430" y="1791541"/>
            <a:ext cx="10872660" cy="4564286"/>
          </a:xfrm>
          <a:prstGeom prst="rect">
            <a:avLst/>
          </a:prstGeom>
        </p:spPr>
      </p:pic>
      <p:sp>
        <p:nvSpPr>
          <p:cNvPr id="4" name="Title 3"/>
          <p:cNvSpPr>
            <a:spLocks noGrp="1"/>
          </p:cNvSpPr>
          <p:nvPr>
            <p:ph type="title"/>
          </p:nvPr>
        </p:nvSpPr>
        <p:spPr>
          <a:xfrm>
            <a:off x="782090" y="-8354"/>
            <a:ext cx="9489049" cy="1218319"/>
          </a:xfrm>
        </p:spPr>
        <p:txBody>
          <a:bodyPr anchor="ctr" anchorCtr="0">
            <a:normAutofit/>
          </a:bodyPr>
          <a:lstStyle/>
          <a:p>
            <a:pPr algn="l"/>
            <a:r>
              <a:rPr lang="en-US" sz="4400" b="1" dirty="0">
                <a:solidFill>
                  <a:srgbClr val="DD01FE"/>
                </a:solidFill>
                <a:cs typeface="Calibri Light" panose="020F0302020204030204" pitchFamily="34" charset="0"/>
              </a:rPr>
              <a:t>Landscape of Engagement</a:t>
            </a:r>
          </a:p>
        </p:txBody>
      </p:sp>
      <p:sp>
        <p:nvSpPr>
          <p:cNvPr id="40" name="Freeform 5"/>
          <p:cNvSpPr>
            <a:spLocks/>
          </p:cNvSpPr>
          <p:nvPr/>
        </p:nvSpPr>
        <p:spPr bwMode="blackWhite">
          <a:xfrm>
            <a:off x="3521759" y="1159988"/>
            <a:ext cx="1884567" cy="1236299"/>
          </a:xfrm>
          <a:custGeom>
            <a:avLst/>
            <a:gdLst>
              <a:gd name="T0" fmla="*/ 352 w 857"/>
              <a:gd name="T1" fmla="*/ 0 h 584"/>
              <a:gd name="T2" fmla="*/ 1020 w 857"/>
              <a:gd name="T3" fmla="*/ 0 h 584"/>
              <a:gd name="T4" fmla="*/ 1347 w 857"/>
              <a:gd name="T5" fmla="*/ 506 h 584"/>
              <a:gd name="T6" fmla="*/ 1020 w 857"/>
              <a:gd name="T7" fmla="*/ 998 h 584"/>
              <a:gd name="T8" fmla="*/ 352 w 857"/>
              <a:gd name="T9" fmla="*/ 998 h 584"/>
              <a:gd name="T10" fmla="*/ 0 w 857"/>
              <a:gd name="T11" fmla="*/ 506 h 584"/>
              <a:gd name="T12" fmla="*/ 352 w 857"/>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4">
                <a:moveTo>
                  <a:pt x="224" y="0"/>
                </a:moveTo>
                <a:lnTo>
                  <a:pt x="648" y="0"/>
                </a:lnTo>
                <a:lnTo>
                  <a:pt x="856" y="296"/>
                </a:lnTo>
                <a:lnTo>
                  <a:pt x="648" y="583"/>
                </a:lnTo>
                <a:lnTo>
                  <a:pt x="224" y="583"/>
                </a:lnTo>
                <a:lnTo>
                  <a:pt x="0" y="296"/>
                </a:lnTo>
                <a:lnTo>
                  <a:pt x="224" y="0"/>
                </a:lnTo>
              </a:path>
            </a:pathLst>
          </a:custGeom>
          <a:gradFill>
            <a:gsLst>
              <a:gs pos="0">
                <a:schemeClr val="accent1">
                  <a:lumMod val="5000"/>
                  <a:lumOff val="95000"/>
                </a:schemeClr>
              </a:gs>
              <a:gs pos="0">
                <a:schemeClr val="accent1">
                  <a:lumMod val="45000"/>
                  <a:lumOff val="55000"/>
                </a:schemeClr>
              </a:gs>
              <a:gs pos="37000">
                <a:schemeClr val="accent1">
                  <a:lumMod val="45000"/>
                  <a:lumOff val="55000"/>
                </a:schemeClr>
              </a:gs>
              <a:gs pos="73000">
                <a:schemeClr val="accent1">
                  <a:lumMod val="20000"/>
                  <a:lumOff val="80000"/>
                </a:schemeClr>
              </a:gs>
            </a:gsLst>
            <a:lin ang="5400000" scaled="1"/>
          </a:gradFill>
          <a:ln>
            <a:noFill/>
          </a:ln>
          <a:effectLst/>
        </p:spPr>
        <p:txBody>
          <a:bodyPr/>
          <a:lstStyle/>
          <a:p>
            <a:pPr eaLnBrk="0" fontAlgn="base" hangingPunct="0">
              <a:spcBef>
                <a:spcPct val="0"/>
              </a:spcBef>
              <a:spcAft>
                <a:spcPct val="0"/>
              </a:spcAft>
              <a:defRPr/>
            </a:pPr>
            <a:endParaRPr lang="en-US" sz="1200" kern="0" dirty="0">
              <a:solidFill>
                <a:srgbClr val="091D5D"/>
              </a:solidFill>
              <a:latin typeface="Verdana" panose="020B0604030504040204" pitchFamily="34" charset="0"/>
            </a:endParaRPr>
          </a:p>
        </p:txBody>
      </p:sp>
      <p:sp>
        <p:nvSpPr>
          <p:cNvPr id="41" name="Freeform 5"/>
          <p:cNvSpPr>
            <a:spLocks/>
          </p:cNvSpPr>
          <p:nvPr/>
        </p:nvSpPr>
        <p:spPr bwMode="blackWhite">
          <a:xfrm>
            <a:off x="6703218" y="1160302"/>
            <a:ext cx="1884567" cy="1236299"/>
          </a:xfrm>
          <a:custGeom>
            <a:avLst/>
            <a:gdLst>
              <a:gd name="T0" fmla="*/ 352 w 857"/>
              <a:gd name="T1" fmla="*/ 0 h 584"/>
              <a:gd name="T2" fmla="*/ 1020 w 857"/>
              <a:gd name="T3" fmla="*/ 0 h 584"/>
              <a:gd name="T4" fmla="*/ 1347 w 857"/>
              <a:gd name="T5" fmla="*/ 506 h 584"/>
              <a:gd name="T6" fmla="*/ 1020 w 857"/>
              <a:gd name="T7" fmla="*/ 998 h 584"/>
              <a:gd name="T8" fmla="*/ 352 w 857"/>
              <a:gd name="T9" fmla="*/ 998 h 584"/>
              <a:gd name="T10" fmla="*/ 0 w 857"/>
              <a:gd name="T11" fmla="*/ 506 h 584"/>
              <a:gd name="T12" fmla="*/ 352 w 857"/>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4">
                <a:moveTo>
                  <a:pt x="224" y="0"/>
                </a:moveTo>
                <a:lnTo>
                  <a:pt x="648" y="0"/>
                </a:lnTo>
                <a:lnTo>
                  <a:pt x="856" y="296"/>
                </a:lnTo>
                <a:lnTo>
                  <a:pt x="648" y="583"/>
                </a:lnTo>
                <a:lnTo>
                  <a:pt x="224" y="583"/>
                </a:lnTo>
                <a:lnTo>
                  <a:pt x="0" y="296"/>
                </a:lnTo>
                <a:lnTo>
                  <a:pt x="224" y="0"/>
                </a:lnTo>
              </a:path>
            </a:pathLst>
          </a:custGeom>
          <a:gradFill>
            <a:gsLst>
              <a:gs pos="0">
                <a:schemeClr val="accent1">
                  <a:lumMod val="5000"/>
                  <a:lumOff val="95000"/>
                </a:schemeClr>
              </a:gs>
              <a:gs pos="0">
                <a:schemeClr val="accent1">
                  <a:lumMod val="45000"/>
                  <a:lumOff val="55000"/>
                </a:schemeClr>
              </a:gs>
              <a:gs pos="37000">
                <a:schemeClr val="accent1">
                  <a:lumMod val="45000"/>
                  <a:lumOff val="55000"/>
                </a:schemeClr>
              </a:gs>
              <a:gs pos="73000">
                <a:schemeClr val="accent1">
                  <a:lumMod val="20000"/>
                  <a:lumOff val="80000"/>
                </a:schemeClr>
              </a:gs>
            </a:gsLst>
            <a:lin ang="5400000" scaled="1"/>
          </a:gradFill>
          <a:ln>
            <a:noFill/>
          </a:ln>
          <a:effec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grpSp>
        <p:nvGrpSpPr>
          <p:cNvPr id="42" name="Group 41"/>
          <p:cNvGrpSpPr/>
          <p:nvPr/>
        </p:nvGrpSpPr>
        <p:grpSpPr>
          <a:xfrm>
            <a:off x="8222736" y="3131899"/>
            <a:ext cx="1884567" cy="1236299"/>
            <a:chOff x="6458229" y="3692247"/>
            <a:chExt cx="1884567" cy="1236299"/>
          </a:xfrm>
        </p:grpSpPr>
        <p:sp>
          <p:nvSpPr>
            <p:cNvPr id="43" name="Freeform 5"/>
            <p:cNvSpPr>
              <a:spLocks/>
            </p:cNvSpPr>
            <p:nvPr/>
          </p:nvSpPr>
          <p:spPr bwMode="blackWhite">
            <a:xfrm>
              <a:off x="6458229" y="3692247"/>
              <a:ext cx="1884567" cy="1236299"/>
            </a:xfrm>
            <a:custGeom>
              <a:avLst/>
              <a:gdLst>
                <a:gd name="T0" fmla="*/ 352 w 857"/>
                <a:gd name="T1" fmla="*/ 0 h 584"/>
                <a:gd name="T2" fmla="*/ 1020 w 857"/>
                <a:gd name="T3" fmla="*/ 0 h 584"/>
                <a:gd name="T4" fmla="*/ 1347 w 857"/>
                <a:gd name="T5" fmla="*/ 506 h 584"/>
                <a:gd name="T6" fmla="*/ 1020 w 857"/>
                <a:gd name="T7" fmla="*/ 998 h 584"/>
                <a:gd name="T8" fmla="*/ 352 w 857"/>
                <a:gd name="T9" fmla="*/ 998 h 584"/>
                <a:gd name="T10" fmla="*/ 0 w 857"/>
                <a:gd name="T11" fmla="*/ 506 h 584"/>
                <a:gd name="T12" fmla="*/ 352 w 857"/>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4">
                  <a:moveTo>
                    <a:pt x="224" y="0"/>
                  </a:moveTo>
                  <a:lnTo>
                    <a:pt x="648" y="0"/>
                  </a:lnTo>
                  <a:lnTo>
                    <a:pt x="856" y="296"/>
                  </a:lnTo>
                  <a:lnTo>
                    <a:pt x="648" y="583"/>
                  </a:lnTo>
                  <a:lnTo>
                    <a:pt x="224" y="583"/>
                  </a:lnTo>
                  <a:lnTo>
                    <a:pt x="0" y="296"/>
                  </a:lnTo>
                  <a:lnTo>
                    <a:pt x="224" y="0"/>
                  </a:lnTo>
                </a:path>
              </a:pathLst>
            </a:custGeom>
            <a:gradFill>
              <a:gsLst>
                <a:gs pos="0">
                  <a:schemeClr val="accent1">
                    <a:lumMod val="5000"/>
                    <a:lumOff val="95000"/>
                  </a:schemeClr>
                </a:gs>
                <a:gs pos="0">
                  <a:schemeClr val="accent1">
                    <a:lumMod val="45000"/>
                    <a:lumOff val="55000"/>
                  </a:schemeClr>
                </a:gs>
                <a:gs pos="37000">
                  <a:schemeClr val="accent1">
                    <a:lumMod val="45000"/>
                    <a:lumOff val="55000"/>
                  </a:schemeClr>
                </a:gs>
                <a:gs pos="73000">
                  <a:schemeClr val="accent1">
                    <a:lumMod val="20000"/>
                    <a:lumOff val="80000"/>
                  </a:schemeClr>
                </a:gs>
              </a:gsLst>
              <a:lin ang="5400000" scaled="1"/>
            </a:gradFill>
            <a:ln>
              <a:noFill/>
            </a:ln>
            <a:effec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44" name="Rectangle 9"/>
            <p:cNvSpPr>
              <a:spLocks noChangeArrowheads="1"/>
            </p:cNvSpPr>
            <p:nvPr>
              <p:custDataLst>
                <p:tags r:id="rId13"/>
              </p:custDataLst>
            </p:nvPr>
          </p:nvSpPr>
          <p:spPr bwMode="auto">
            <a:xfrm>
              <a:off x="6744169" y="4204559"/>
              <a:ext cx="1325332" cy="204477"/>
            </a:xfrm>
            <a:prstGeom prst="rect">
              <a:avLst/>
            </a:prstGeom>
            <a:no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algn="ct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Job security</a:t>
              </a:r>
            </a:p>
          </p:txBody>
        </p:sp>
      </p:grpSp>
      <p:grpSp>
        <p:nvGrpSpPr>
          <p:cNvPr id="45" name="Group 44"/>
          <p:cNvGrpSpPr/>
          <p:nvPr/>
        </p:nvGrpSpPr>
        <p:grpSpPr>
          <a:xfrm>
            <a:off x="5106517" y="1717861"/>
            <a:ext cx="1881060" cy="1236299"/>
            <a:chOff x="3827766" y="2316957"/>
            <a:chExt cx="1881060" cy="1236299"/>
          </a:xfrm>
        </p:grpSpPr>
        <p:sp>
          <p:nvSpPr>
            <p:cNvPr id="46" name="Freeform 4"/>
            <p:cNvSpPr>
              <a:spLocks/>
            </p:cNvSpPr>
            <p:nvPr/>
          </p:nvSpPr>
          <p:spPr bwMode="blackWhite">
            <a:xfrm>
              <a:off x="3827766" y="2316957"/>
              <a:ext cx="1881060" cy="1236299"/>
            </a:xfrm>
            <a:custGeom>
              <a:avLst/>
              <a:gdLst>
                <a:gd name="T0" fmla="*/ 352 w 856"/>
                <a:gd name="T1" fmla="*/ 0 h 584"/>
                <a:gd name="T2" fmla="*/ 1017 w 856"/>
                <a:gd name="T3" fmla="*/ 0 h 584"/>
                <a:gd name="T4" fmla="*/ 1344 w 856"/>
                <a:gd name="T5" fmla="*/ 505 h 584"/>
                <a:gd name="T6" fmla="*/ 1017 w 856"/>
                <a:gd name="T7" fmla="*/ 998 h 584"/>
                <a:gd name="T8" fmla="*/ 352 w 856"/>
                <a:gd name="T9" fmla="*/ 998 h 584"/>
                <a:gd name="T10" fmla="*/ 0 w 856"/>
                <a:gd name="T11" fmla="*/ 505 h 584"/>
                <a:gd name="T12" fmla="*/ 352 w 856"/>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6" h="584">
                  <a:moveTo>
                    <a:pt x="224" y="0"/>
                  </a:moveTo>
                  <a:lnTo>
                    <a:pt x="647" y="0"/>
                  </a:lnTo>
                  <a:lnTo>
                    <a:pt x="855" y="295"/>
                  </a:lnTo>
                  <a:lnTo>
                    <a:pt x="647" y="583"/>
                  </a:lnTo>
                  <a:lnTo>
                    <a:pt x="224" y="583"/>
                  </a:lnTo>
                  <a:lnTo>
                    <a:pt x="0" y="295"/>
                  </a:lnTo>
                  <a:lnTo>
                    <a:pt x="224" y="0"/>
                  </a:lnTo>
                </a:path>
              </a:pathLst>
            </a:custGeom>
            <a:solidFill>
              <a:srgbClr val="DDD2B5"/>
            </a:solidFill>
            <a:ln>
              <a:noFill/>
            </a:ln>
            <a:effectLst/>
            <a:extLst>
              <a:ext uri="{91240B29-F687-4F45-9708-019B960494DF}">
                <a14:hiddenLine xmlns:a14="http://schemas.microsoft.com/office/drawing/2010/main" w="12700" cap="rnd"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47" name="Rectangle 9"/>
            <p:cNvSpPr>
              <a:spLocks noChangeArrowheads="1"/>
            </p:cNvSpPr>
            <p:nvPr>
              <p:custDataLst>
                <p:tags r:id="rId12"/>
              </p:custDataLst>
            </p:nvPr>
          </p:nvSpPr>
          <p:spPr bwMode="auto">
            <a:xfrm>
              <a:off x="4088475" y="2877622"/>
              <a:ext cx="1325332" cy="204477"/>
            </a:xfrm>
            <a:prstGeom prst="rect">
              <a:avLst/>
            </a:prstGeom>
            <a:no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Stigma</a:t>
              </a:r>
            </a:p>
          </p:txBody>
        </p:sp>
      </p:grpSp>
      <p:grpSp>
        <p:nvGrpSpPr>
          <p:cNvPr id="48" name="Group 47"/>
          <p:cNvGrpSpPr/>
          <p:nvPr/>
        </p:nvGrpSpPr>
        <p:grpSpPr>
          <a:xfrm>
            <a:off x="3525265" y="2475785"/>
            <a:ext cx="1881060" cy="1236299"/>
            <a:chOff x="2246514" y="3074881"/>
            <a:chExt cx="1881060" cy="1236299"/>
          </a:xfrm>
        </p:grpSpPr>
        <p:sp>
          <p:nvSpPr>
            <p:cNvPr id="49" name="Freeform 4"/>
            <p:cNvSpPr>
              <a:spLocks/>
            </p:cNvSpPr>
            <p:nvPr/>
          </p:nvSpPr>
          <p:spPr bwMode="blackWhite">
            <a:xfrm>
              <a:off x="2246514" y="3074881"/>
              <a:ext cx="1881060" cy="1236299"/>
            </a:xfrm>
            <a:custGeom>
              <a:avLst/>
              <a:gdLst>
                <a:gd name="T0" fmla="*/ 352 w 856"/>
                <a:gd name="T1" fmla="*/ 0 h 584"/>
                <a:gd name="T2" fmla="*/ 1017 w 856"/>
                <a:gd name="T3" fmla="*/ 0 h 584"/>
                <a:gd name="T4" fmla="*/ 1344 w 856"/>
                <a:gd name="T5" fmla="*/ 505 h 584"/>
                <a:gd name="T6" fmla="*/ 1017 w 856"/>
                <a:gd name="T7" fmla="*/ 998 h 584"/>
                <a:gd name="T8" fmla="*/ 352 w 856"/>
                <a:gd name="T9" fmla="*/ 998 h 584"/>
                <a:gd name="T10" fmla="*/ 0 w 856"/>
                <a:gd name="T11" fmla="*/ 505 h 584"/>
                <a:gd name="T12" fmla="*/ 352 w 856"/>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6" h="584">
                  <a:moveTo>
                    <a:pt x="224" y="0"/>
                  </a:moveTo>
                  <a:lnTo>
                    <a:pt x="647" y="0"/>
                  </a:lnTo>
                  <a:lnTo>
                    <a:pt x="855" y="295"/>
                  </a:lnTo>
                  <a:lnTo>
                    <a:pt x="647" y="583"/>
                  </a:lnTo>
                  <a:lnTo>
                    <a:pt x="224" y="583"/>
                  </a:lnTo>
                  <a:lnTo>
                    <a:pt x="0" y="295"/>
                  </a:lnTo>
                  <a:lnTo>
                    <a:pt x="224" y="0"/>
                  </a:lnTo>
                </a:path>
              </a:pathLst>
            </a:custGeom>
            <a:solidFill>
              <a:srgbClr val="DDD2B5"/>
            </a:solidFill>
            <a:ln>
              <a:noFill/>
            </a:ln>
            <a:effectLst/>
            <a:extLst>
              <a:ext uri="{91240B29-F687-4F45-9708-019B960494DF}">
                <a14:hiddenLine xmlns:a14="http://schemas.microsoft.com/office/drawing/2010/main" w="12700" cap="rnd"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50" name="Rectangle 10"/>
            <p:cNvSpPr>
              <a:spLocks noChangeArrowheads="1"/>
            </p:cNvSpPr>
            <p:nvPr>
              <p:custDataLst>
                <p:tags r:id="rId11"/>
              </p:custDataLst>
            </p:nvPr>
          </p:nvSpPr>
          <p:spPr bwMode="auto">
            <a:xfrm>
              <a:off x="2524991" y="3590303"/>
              <a:ext cx="1325332" cy="204671"/>
            </a:xfrm>
            <a:prstGeom prst="rect">
              <a:avLst/>
            </a:prstGeom>
            <a:solidFill>
              <a:srgbClr val="DDD2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Personal Health</a:t>
              </a:r>
            </a:p>
          </p:txBody>
        </p:sp>
      </p:grpSp>
      <p:grpSp>
        <p:nvGrpSpPr>
          <p:cNvPr id="51" name="Group 50"/>
          <p:cNvGrpSpPr/>
          <p:nvPr/>
        </p:nvGrpSpPr>
        <p:grpSpPr>
          <a:xfrm>
            <a:off x="6655742" y="2475785"/>
            <a:ext cx="1881060" cy="1236299"/>
            <a:chOff x="5376991" y="3074881"/>
            <a:chExt cx="1881060" cy="1236299"/>
          </a:xfrm>
        </p:grpSpPr>
        <p:sp>
          <p:nvSpPr>
            <p:cNvPr id="52" name="Freeform 6"/>
            <p:cNvSpPr>
              <a:spLocks/>
            </p:cNvSpPr>
            <p:nvPr/>
          </p:nvSpPr>
          <p:spPr bwMode="blackWhite">
            <a:xfrm>
              <a:off x="5376991" y="3074881"/>
              <a:ext cx="1881060" cy="1236299"/>
            </a:xfrm>
            <a:custGeom>
              <a:avLst/>
              <a:gdLst>
                <a:gd name="T0" fmla="*/ 352 w 856"/>
                <a:gd name="T1" fmla="*/ 0 h 584"/>
                <a:gd name="T2" fmla="*/ 1017 w 856"/>
                <a:gd name="T3" fmla="*/ 0 h 584"/>
                <a:gd name="T4" fmla="*/ 1344 w 856"/>
                <a:gd name="T5" fmla="*/ 505 h 584"/>
                <a:gd name="T6" fmla="*/ 1017 w 856"/>
                <a:gd name="T7" fmla="*/ 998 h 584"/>
                <a:gd name="T8" fmla="*/ 352 w 856"/>
                <a:gd name="T9" fmla="*/ 998 h 584"/>
                <a:gd name="T10" fmla="*/ 0 w 856"/>
                <a:gd name="T11" fmla="*/ 505 h 584"/>
                <a:gd name="T12" fmla="*/ 352 w 856"/>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6" h="584">
                  <a:moveTo>
                    <a:pt x="224" y="0"/>
                  </a:moveTo>
                  <a:lnTo>
                    <a:pt x="647" y="0"/>
                  </a:lnTo>
                  <a:lnTo>
                    <a:pt x="855" y="295"/>
                  </a:lnTo>
                  <a:lnTo>
                    <a:pt x="647" y="583"/>
                  </a:lnTo>
                  <a:lnTo>
                    <a:pt x="224" y="583"/>
                  </a:lnTo>
                  <a:lnTo>
                    <a:pt x="0" y="295"/>
                  </a:lnTo>
                  <a:lnTo>
                    <a:pt x="224" y="0"/>
                  </a:lnTo>
                </a:path>
              </a:pathLst>
            </a:custGeom>
            <a:solidFill>
              <a:srgbClr val="DDD2B5"/>
            </a:solidFill>
            <a:ln>
              <a:noFill/>
            </a:ln>
            <a:effectLst/>
            <a:extLst>
              <a:ext uri="{91240B29-F687-4F45-9708-019B960494DF}">
                <a14:hiddenLine xmlns:a14="http://schemas.microsoft.com/office/drawing/2010/main" w="12700" cap="rnd"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53" name="Rectangle 11"/>
            <p:cNvSpPr>
              <a:spLocks noChangeArrowheads="1"/>
            </p:cNvSpPr>
            <p:nvPr>
              <p:custDataLst>
                <p:tags r:id="rId10"/>
              </p:custDataLst>
            </p:nvPr>
          </p:nvSpPr>
          <p:spPr bwMode="auto">
            <a:xfrm>
              <a:off x="5653714" y="3488162"/>
              <a:ext cx="1327086" cy="408954"/>
            </a:xfrm>
            <a:prstGeom prst="rect">
              <a:avLst/>
            </a:prstGeom>
            <a:solidFill>
              <a:srgbClr val="DDD2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algn="ct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Gender-Based Violence</a:t>
              </a:r>
            </a:p>
          </p:txBody>
        </p:sp>
      </p:grpSp>
      <p:grpSp>
        <p:nvGrpSpPr>
          <p:cNvPr id="54" name="Group 53"/>
          <p:cNvGrpSpPr/>
          <p:nvPr/>
        </p:nvGrpSpPr>
        <p:grpSpPr>
          <a:xfrm>
            <a:off x="5088752" y="3185231"/>
            <a:ext cx="1884567" cy="1239535"/>
            <a:chOff x="3810000" y="3784327"/>
            <a:chExt cx="1884567" cy="1239535"/>
          </a:xfrm>
        </p:grpSpPr>
        <p:sp>
          <p:nvSpPr>
            <p:cNvPr id="55" name="Freeform 8"/>
            <p:cNvSpPr>
              <a:spLocks/>
            </p:cNvSpPr>
            <p:nvPr/>
          </p:nvSpPr>
          <p:spPr bwMode="blackWhite">
            <a:xfrm>
              <a:off x="3810000" y="3784327"/>
              <a:ext cx="1884567" cy="1239535"/>
            </a:xfrm>
            <a:custGeom>
              <a:avLst/>
              <a:gdLst>
                <a:gd name="T0" fmla="*/ 352 w 857"/>
                <a:gd name="T1" fmla="*/ 0 h 585"/>
                <a:gd name="T2" fmla="*/ 1020 w 857"/>
                <a:gd name="T3" fmla="*/ 0 h 585"/>
                <a:gd name="T4" fmla="*/ 1347 w 857"/>
                <a:gd name="T5" fmla="*/ 494 h 585"/>
                <a:gd name="T6" fmla="*/ 1020 w 857"/>
                <a:gd name="T7" fmla="*/ 1002 h 585"/>
                <a:gd name="T8" fmla="*/ 352 w 857"/>
                <a:gd name="T9" fmla="*/ 1002 h 585"/>
                <a:gd name="T10" fmla="*/ 0 w 857"/>
                <a:gd name="T11" fmla="*/ 494 h 585"/>
                <a:gd name="T12" fmla="*/ 352 w 857"/>
                <a:gd name="T13" fmla="*/ 0 h 5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5">
                  <a:moveTo>
                    <a:pt x="224" y="0"/>
                  </a:moveTo>
                  <a:lnTo>
                    <a:pt x="648" y="0"/>
                  </a:lnTo>
                  <a:lnTo>
                    <a:pt x="856" y="288"/>
                  </a:lnTo>
                  <a:lnTo>
                    <a:pt x="648" y="584"/>
                  </a:lnTo>
                  <a:lnTo>
                    <a:pt x="224" y="584"/>
                  </a:lnTo>
                  <a:lnTo>
                    <a:pt x="0" y="288"/>
                  </a:lnTo>
                  <a:lnTo>
                    <a:pt x="224" y="0"/>
                  </a:lnTo>
                </a:path>
              </a:pathLst>
            </a:custGeom>
            <a:solidFill>
              <a:schemeClr val="accent2">
                <a:lumMod val="60000"/>
                <a:lumOff val="40000"/>
              </a:schemeClr>
            </a:solidFill>
            <a:ln>
              <a:noFill/>
            </a:ln>
            <a:effec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56" name="Rectangle 12"/>
            <p:cNvSpPr>
              <a:spLocks noChangeArrowheads="1"/>
            </p:cNvSpPr>
            <p:nvPr>
              <p:custDataLst>
                <p:tags r:id="rId9"/>
              </p:custDataLst>
            </p:nvPr>
          </p:nvSpPr>
          <p:spPr bwMode="auto">
            <a:xfrm>
              <a:off x="4088475" y="4199223"/>
              <a:ext cx="1325332" cy="408954"/>
            </a:xfrm>
            <a:prstGeom prst="rect">
              <a:avLst/>
            </a:prstGeom>
            <a:solidFill>
              <a:schemeClr val="accent2">
                <a:lumMod val="60000"/>
                <a:lumOff val="40000"/>
              </a:schemeClr>
            </a:solid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HIV-positive Diagonosis</a:t>
              </a:r>
            </a:p>
          </p:txBody>
        </p:sp>
      </p:grpSp>
      <p:grpSp>
        <p:nvGrpSpPr>
          <p:cNvPr id="57" name="Group 56"/>
          <p:cNvGrpSpPr/>
          <p:nvPr/>
        </p:nvGrpSpPr>
        <p:grpSpPr>
          <a:xfrm>
            <a:off x="3525265" y="3897893"/>
            <a:ext cx="1881060" cy="1220116"/>
            <a:chOff x="2246514" y="4496990"/>
            <a:chExt cx="1881060" cy="1220116"/>
          </a:xfrm>
        </p:grpSpPr>
        <p:sp>
          <p:nvSpPr>
            <p:cNvPr id="58" name="Freeform 7"/>
            <p:cNvSpPr>
              <a:spLocks/>
            </p:cNvSpPr>
            <p:nvPr/>
          </p:nvSpPr>
          <p:spPr bwMode="blackWhite">
            <a:xfrm>
              <a:off x="2246514" y="4496990"/>
              <a:ext cx="1881060" cy="1220116"/>
            </a:xfrm>
            <a:custGeom>
              <a:avLst/>
              <a:gdLst>
                <a:gd name="T0" fmla="*/ 352 w 856"/>
                <a:gd name="T1" fmla="*/ 0 h 576"/>
                <a:gd name="T2" fmla="*/ 1017 w 856"/>
                <a:gd name="T3" fmla="*/ 0 h 576"/>
                <a:gd name="T4" fmla="*/ 1344 w 856"/>
                <a:gd name="T5" fmla="*/ 494 h 576"/>
                <a:gd name="T6" fmla="*/ 1017 w 856"/>
                <a:gd name="T7" fmla="*/ 986 h 576"/>
                <a:gd name="T8" fmla="*/ 352 w 856"/>
                <a:gd name="T9" fmla="*/ 986 h 576"/>
                <a:gd name="T10" fmla="*/ 0 w 856"/>
                <a:gd name="T11" fmla="*/ 494 h 576"/>
                <a:gd name="T12" fmla="*/ 352 w 856"/>
                <a:gd name="T13" fmla="*/ 0 h 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6" h="576">
                  <a:moveTo>
                    <a:pt x="224" y="0"/>
                  </a:moveTo>
                  <a:lnTo>
                    <a:pt x="647" y="0"/>
                  </a:lnTo>
                  <a:lnTo>
                    <a:pt x="855" y="288"/>
                  </a:lnTo>
                  <a:lnTo>
                    <a:pt x="647" y="575"/>
                  </a:lnTo>
                  <a:lnTo>
                    <a:pt x="224" y="575"/>
                  </a:lnTo>
                  <a:lnTo>
                    <a:pt x="0" y="288"/>
                  </a:lnTo>
                  <a:lnTo>
                    <a:pt x="224" y="0"/>
                  </a:lnTo>
                </a:path>
              </a:pathLst>
            </a:custGeom>
            <a:solidFill>
              <a:srgbClr val="DDD2B5"/>
            </a:solidFill>
            <a:ln>
              <a:noFill/>
            </a:ln>
            <a:effectLst/>
            <a:extLst>
              <a:ext uri="{91240B29-F687-4F45-9708-019B960494DF}">
                <a14:hiddenLine xmlns:a14="http://schemas.microsoft.com/office/drawing/2010/main" w="12700" cap="rnd"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59" name="Rectangle 13"/>
            <p:cNvSpPr>
              <a:spLocks noChangeArrowheads="1"/>
            </p:cNvSpPr>
            <p:nvPr>
              <p:custDataLst>
                <p:tags r:id="rId8"/>
              </p:custDataLst>
            </p:nvPr>
          </p:nvSpPr>
          <p:spPr bwMode="auto">
            <a:xfrm>
              <a:off x="2524991" y="5004327"/>
              <a:ext cx="1325332" cy="204671"/>
            </a:xfrm>
            <a:prstGeom prst="rect">
              <a:avLst/>
            </a:prstGeom>
            <a:solidFill>
              <a:srgbClr val="DDD2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Treatment Access</a:t>
              </a:r>
            </a:p>
          </p:txBody>
        </p:sp>
      </p:grpSp>
      <p:grpSp>
        <p:nvGrpSpPr>
          <p:cNvPr id="60" name="Group 59"/>
          <p:cNvGrpSpPr/>
          <p:nvPr/>
        </p:nvGrpSpPr>
        <p:grpSpPr>
          <a:xfrm>
            <a:off x="6655742" y="3897893"/>
            <a:ext cx="1881060" cy="1220116"/>
            <a:chOff x="5376991" y="4496990"/>
            <a:chExt cx="1881060" cy="1220116"/>
          </a:xfrm>
        </p:grpSpPr>
        <p:sp>
          <p:nvSpPr>
            <p:cNvPr id="61" name="Freeform 14"/>
            <p:cNvSpPr>
              <a:spLocks/>
            </p:cNvSpPr>
            <p:nvPr/>
          </p:nvSpPr>
          <p:spPr bwMode="blackWhite">
            <a:xfrm>
              <a:off x="5376991" y="4496990"/>
              <a:ext cx="1881060" cy="1220116"/>
            </a:xfrm>
            <a:custGeom>
              <a:avLst/>
              <a:gdLst>
                <a:gd name="T0" fmla="*/ 352 w 856"/>
                <a:gd name="T1" fmla="*/ 0 h 576"/>
                <a:gd name="T2" fmla="*/ 1017 w 856"/>
                <a:gd name="T3" fmla="*/ 0 h 576"/>
                <a:gd name="T4" fmla="*/ 1344 w 856"/>
                <a:gd name="T5" fmla="*/ 494 h 576"/>
                <a:gd name="T6" fmla="*/ 1017 w 856"/>
                <a:gd name="T7" fmla="*/ 986 h 576"/>
                <a:gd name="T8" fmla="*/ 352 w 856"/>
                <a:gd name="T9" fmla="*/ 986 h 576"/>
                <a:gd name="T10" fmla="*/ 0 w 856"/>
                <a:gd name="T11" fmla="*/ 494 h 576"/>
                <a:gd name="T12" fmla="*/ 352 w 856"/>
                <a:gd name="T13" fmla="*/ 0 h 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6" h="576">
                  <a:moveTo>
                    <a:pt x="224" y="0"/>
                  </a:moveTo>
                  <a:lnTo>
                    <a:pt x="647" y="0"/>
                  </a:lnTo>
                  <a:lnTo>
                    <a:pt x="855" y="288"/>
                  </a:lnTo>
                  <a:lnTo>
                    <a:pt x="647" y="575"/>
                  </a:lnTo>
                  <a:lnTo>
                    <a:pt x="224" y="575"/>
                  </a:lnTo>
                  <a:lnTo>
                    <a:pt x="0" y="288"/>
                  </a:lnTo>
                  <a:lnTo>
                    <a:pt x="224" y="0"/>
                  </a:lnTo>
                </a:path>
              </a:pathLst>
            </a:custGeom>
            <a:solidFill>
              <a:srgbClr val="DDD2B5"/>
            </a:solidFill>
            <a:ln>
              <a:noFill/>
            </a:ln>
            <a:effectLst/>
            <a:extLst>
              <a:ext uri="{91240B29-F687-4F45-9708-019B960494DF}">
                <a14:hiddenLine xmlns:a14="http://schemas.microsoft.com/office/drawing/2010/main" w="12700" cap="rnd"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62" name="Rectangle 16"/>
            <p:cNvSpPr>
              <a:spLocks noChangeArrowheads="1"/>
            </p:cNvSpPr>
            <p:nvPr>
              <p:custDataLst>
                <p:tags r:id="rId7"/>
              </p:custDataLst>
            </p:nvPr>
          </p:nvSpPr>
          <p:spPr bwMode="auto">
            <a:xfrm>
              <a:off x="5653713" y="5004327"/>
              <a:ext cx="1325332" cy="204477"/>
            </a:xfrm>
            <a:prstGeom prst="rect">
              <a:avLst/>
            </a:prstGeom>
            <a:solidFill>
              <a:srgbClr val="DDD2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algn="ct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Discrimination</a:t>
              </a:r>
            </a:p>
          </p:txBody>
        </p:sp>
      </p:grpSp>
      <p:grpSp>
        <p:nvGrpSpPr>
          <p:cNvPr id="63" name="Group 62"/>
          <p:cNvGrpSpPr/>
          <p:nvPr/>
        </p:nvGrpSpPr>
        <p:grpSpPr>
          <a:xfrm>
            <a:off x="5088752" y="4594392"/>
            <a:ext cx="1884567" cy="1236299"/>
            <a:chOff x="3810000" y="5193488"/>
            <a:chExt cx="1884567" cy="1236299"/>
          </a:xfrm>
        </p:grpSpPr>
        <p:sp>
          <p:nvSpPr>
            <p:cNvPr id="64" name="Freeform 15"/>
            <p:cNvSpPr>
              <a:spLocks/>
            </p:cNvSpPr>
            <p:nvPr/>
          </p:nvSpPr>
          <p:spPr bwMode="blackWhite">
            <a:xfrm>
              <a:off x="3810000" y="5193488"/>
              <a:ext cx="1884567" cy="1236299"/>
            </a:xfrm>
            <a:custGeom>
              <a:avLst/>
              <a:gdLst>
                <a:gd name="T0" fmla="*/ 352 w 857"/>
                <a:gd name="T1" fmla="*/ 0 h 584"/>
                <a:gd name="T2" fmla="*/ 1020 w 857"/>
                <a:gd name="T3" fmla="*/ 0 h 584"/>
                <a:gd name="T4" fmla="*/ 1347 w 857"/>
                <a:gd name="T5" fmla="*/ 505 h 584"/>
                <a:gd name="T6" fmla="*/ 1020 w 857"/>
                <a:gd name="T7" fmla="*/ 998 h 584"/>
                <a:gd name="T8" fmla="*/ 352 w 857"/>
                <a:gd name="T9" fmla="*/ 998 h 584"/>
                <a:gd name="T10" fmla="*/ 0 w 857"/>
                <a:gd name="T11" fmla="*/ 505 h 584"/>
                <a:gd name="T12" fmla="*/ 352 w 857"/>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4">
                  <a:moveTo>
                    <a:pt x="224" y="0"/>
                  </a:moveTo>
                  <a:lnTo>
                    <a:pt x="648" y="0"/>
                  </a:lnTo>
                  <a:lnTo>
                    <a:pt x="856" y="295"/>
                  </a:lnTo>
                  <a:lnTo>
                    <a:pt x="648" y="583"/>
                  </a:lnTo>
                  <a:lnTo>
                    <a:pt x="224" y="583"/>
                  </a:lnTo>
                  <a:lnTo>
                    <a:pt x="0" y="295"/>
                  </a:lnTo>
                  <a:lnTo>
                    <a:pt x="224" y="0"/>
                  </a:lnTo>
                </a:path>
              </a:pathLst>
            </a:custGeom>
            <a:solidFill>
              <a:srgbClr val="DDD2B5"/>
            </a:solidFill>
            <a:ln>
              <a:noFill/>
            </a:ln>
            <a:effectLst/>
            <a:extLst>
              <a:ext uri="{91240B29-F687-4F45-9708-019B960494DF}">
                <a14:hiddenLine xmlns:a14="http://schemas.microsoft.com/office/drawing/2010/main" w="12700" cap="rnd"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1200" kern="0">
                <a:solidFill>
                  <a:srgbClr val="091D5D"/>
                </a:solidFill>
                <a:latin typeface="Verdana" panose="020B0604030504040204" pitchFamily="34" charset="0"/>
              </a:endParaRPr>
            </a:p>
          </p:txBody>
        </p:sp>
        <p:sp>
          <p:nvSpPr>
            <p:cNvPr id="65" name="Rectangle 17"/>
            <p:cNvSpPr>
              <a:spLocks noChangeArrowheads="1"/>
            </p:cNvSpPr>
            <p:nvPr>
              <p:custDataLst>
                <p:tags r:id="rId6"/>
              </p:custDataLst>
            </p:nvPr>
          </p:nvSpPr>
          <p:spPr bwMode="auto">
            <a:xfrm>
              <a:off x="4073351" y="5697278"/>
              <a:ext cx="1448276" cy="204477"/>
            </a:xfrm>
            <a:prstGeom prst="rect">
              <a:avLst/>
            </a:prstGeom>
            <a:solidFill>
              <a:srgbClr val="DDD2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Criminalization</a:t>
              </a:r>
            </a:p>
          </p:txBody>
        </p:sp>
      </p:grpSp>
      <p:sp>
        <p:nvSpPr>
          <p:cNvPr id="66" name="Rectangle 9"/>
          <p:cNvSpPr>
            <a:spLocks noChangeArrowheads="1"/>
          </p:cNvSpPr>
          <p:nvPr>
            <p:custDataLst>
              <p:tags r:id="rId1"/>
            </p:custDataLst>
          </p:nvPr>
        </p:nvSpPr>
        <p:spPr bwMode="auto">
          <a:xfrm>
            <a:off x="3823846" y="1593609"/>
            <a:ext cx="1325332" cy="204477"/>
          </a:xfrm>
          <a:prstGeom prst="rect">
            <a:avLst/>
          </a:prstGeom>
          <a:no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Racial Stigma</a:t>
            </a:r>
          </a:p>
        </p:txBody>
      </p:sp>
      <p:sp>
        <p:nvSpPr>
          <p:cNvPr id="67" name="Rectangle 9"/>
          <p:cNvSpPr>
            <a:spLocks noChangeArrowheads="1"/>
          </p:cNvSpPr>
          <p:nvPr>
            <p:custDataLst>
              <p:tags r:id="rId2"/>
            </p:custDataLst>
          </p:nvPr>
        </p:nvSpPr>
        <p:spPr bwMode="auto">
          <a:xfrm>
            <a:off x="6965418" y="1670394"/>
            <a:ext cx="1325332" cy="204477"/>
          </a:xfrm>
          <a:prstGeom prst="rect">
            <a:avLst/>
          </a:prstGeom>
          <a:no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Homophobia</a:t>
            </a:r>
          </a:p>
        </p:txBody>
      </p:sp>
      <p:sp>
        <p:nvSpPr>
          <p:cNvPr id="68" name="Freeform 5"/>
          <p:cNvSpPr>
            <a:spLocks/>
          </p:cNvSpPr>
          <p:nvPr/>
        </p:nvSpPr>
        <p:spPr bwMode="blackWhite">
          <a:xfrm>
            <a:off x="6662607" y="5287636"/>
            <a:ext cx="1884567" cy="1236299"/>
          </a:xfrm>
          <a:custGeom>
            <a:avLst/>
            <a:gdLst>
              <a:gd name="T0" fmla="*/ 352 w 857"/>
              <a:gd name="T1" fmla="*/ 0 h 584"/>
              <a:gd name="T2" fmla="*/ 1020 w 857"/>
              <a:gd name="T3" fmla="*/ 0 h 584"/>
              <a:gd name="T4" fmla="*/ 1347 w 857"/>
              <a:gd name="T5" fmla="*/ 506 h 584"/>
              <a:gd name="T6" fmla="*/ 1020 w 857"/>
              <a:gd name="T7" fmla="*/ 998 h 584"/>
              <a:gd name="T8" fmla="*/ 352 w 857"/>
              <a:gd name="T9" fmla="*/ 998 h 584"/>
              <a:gd name="T10" fmla="*/ 0 w 857"/>
              <a:gd name="T11" fmla="*/ 506 h 584"/>
              <a:gd name="T12" fmla="*/ 352 w 857"/>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4">
                <a:moveTo>
                  <a:pt x="224" y="0"/>
                </a:moveTo>
                <a:lnTo>
                  <a:pt x="648" y="0"/>
                </a:lnTo>
                <a:lnTo>
                  <a:pt x="856" y="296"/>
                </a:lnTo>
                <a:lnTo>
                  <a:pt x="648" y="583"/>
                </a:lnTo>
                <a:lnTo>
                  <a:pt x="224" y="583"/>
                </a:lnTo>
                <a:lnTo>
                  <a:pt x="0" y="296"/>
                </a:lnTo>
                <a:lnTo>
                  <a:pt x="224" y="0"/>
                </a:lnTo>
              </a:path>
            </a:pathLst>
          </a:custGeom>
          <a:gradFill>
            <a:gsLst>
              <a:gs pos="0">
                <a:schemeClr val="accent1">
                  <a:lumMod val="5000"/>
                  <a:lumOff val="95000"/>
                </a:schemeClr>
              </a:gs>
              <a:gs pos="0">
                <a:schemeClr val="accent1">
                  <a:lumMod val="45000"/>
                  <a:lumOff val="55000"/>
                </a:schemeClr>
              </a:gs>
              <a:gs pos="37000">
                <a:schemeClr val="accent1">
                  <a:lumMod val="45000"/>
                  <a:lumOff val="55000"/>
                </a:schemeClr>
              </a:gs>
              <a:gs pos="73000">
                <a:schemeClr val="accent1">
                  <a:lumMod val="20000"/>
                  <a:lumOff val="80000"/>
                </a:schemeClr>
              </a:gs>
            </a:gsLst>
            <a:lin ang="5400000" scaled="1"/>
          </a:gradFill>
          <a:ln>
            <a:noFill/>
          </a:ln>
          <a:effectLst/>
        </p:spPr>
        <p:txBody>
          <a:bodyPr/>
          <a:lstStyle/>
          <a:p>
            <a:pPr eaLnBrk="0" fontAlgn="base" hangingPunct="0">
              <a:spcBef>
                <a:spcPct val="0"/>
              </a:spcBef>
              <a:spcAft>
                <a:spcPct val="0"/>
              </a:spcAft>
              <a:defRPr/>
            </a:pPr>
            <a:endParaRPr lang="en-US" sz="1200" kern="0" dirty="0">
              <a:solidFill>
                <a:srgbClr val="091D5D"/>
              </a:solidFill>
              <a:latin typeface="Verdana" panose="020B0604030504040204" pitchFamily="34" charset="0"/>
            </a:endParaRPr>
          </a:p>
        </p:txBody>
      </p:sp>
      <p:sp>
        <p:nvSpPr>
          <p:cNvPr id="69" name="Rectangle 9"/>
          <p:cNvSpPr>
            <a:spLocks noChangeArrowheads="1"/>
          </p:cNvSpPr>
          <p:nvPr>
            <p:custDataLst>
              <p:tags r:id="rId3"/>
            </p:custDataLst>
          </p:nvPr>
        </p:nvSpPr>
        <p:spPr bwMode="auto">
          <a:xfrm>
            <a:off x="6952891" y="5727596"/>
            <a:ext cx="1325332" cy="204477"/>
          </a:xfrm>
          <a:prstGeom prst="rect">
            <a:avLst/>
          </a:prstGeom>
          <a:no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algn="ct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Poverty</a:t>
            </a:r>
          </a:p>
        </p:txBody>
      </p:sp>
      <p:sp>
        <p:nvSpPr>
          <p:cNvPr id="70" name="Freeform 5"/>
          <p:cNvSpPr>
            <a:spLocks/>
          </p:cNvSpPr>
          <p:nvPr/>
        </p:nvSpPr>
        <p:spPr bwMode="blackWhite">
          <a:xfrm>
            <a:off x="2016050" y="3168932"/>
            <a:ext cx="1884567" cy="1236299"/>
          </a:xfrm>
          <a:custGeom>
            <a:avLst/>
            <a:gdLst>
              <a:gd name="T0" fmla="*/ 352 w 857"/>
              <a:gd name="T1" fmla="*/ 0 h 584"/>
              <a:gd name="T2" fmla="*/ 1020 w 857"/>
              <a:gd name="T3" fmla="*/ 0 h 584"/>
              <a:gd name="T4" fmla="*/ 1347 w 857"/>
              <a:gd name="T5" fmla="*/ 506 h 584"/>
              <a:gd name="T6" fmla="*/ 1020 w 857"/>
              <a:gd name="T7" fmla="*/ 998 h 584"/>
              <a:gd name="T8" fmla="*/ 352 w 857"/>
              <a:gd name="T9" fmla="*/ 998 h 584"/>
              <a:gd name="T10" fmla="*/ 0 w 857"/>
              <a:gd name="T11" fmla="*/ 506 h 584"/>
              <a:gd name="T12" fmla="*/ 352 w 857"/>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4">
                <a:moveTo>
                  <a:pt x="224" y="0"/>
                </a:moveTo>
                <a:lnTo>
                  <a:pt x="648" y="0"/>
                </a:lnTo>
                <a:lnTo>
                  <a:pt x="856" y="296"/>
                </a:lnTo>
                <a:lnTo>
                  <a:pt x="648" y="583"/>
                </a:lnTo>
                <a:lnTo>
                  <a:pt x="224" y="583"/>
                </a:lnTo>
                <a:lnTo>
                  <a:pt x="0" y="296"/>
                </a:lnTo>
                <a:lnTo>
                  <a:pt x="224" y="0"/>
                </a:lnTo>
              </a:path>
            </a:pathLst>
          </a:custGeom>
          <a:gradFill>
            <a:gsLst>
              <a:gs pos="0">
                <a:schemeClr val="accent1">
                  <a:lumMod val="5000"/>
                  <a:lumOff val="95000"/>
                </a:schemeClr>
              </a:gs>
              <a:gs pos="0">
                <a:schemeClr val="accent1">
                  <a:lumMod val="45000"/>
                  <a:lumOff val="55000"/>
                </a:schemeClr>
              </a:gs>
              <a:gs pos="37000">
                <a:schemeClr val="accent1">
                  <a:lumMod val="45000"/>
                  <a:lumOff val="55000"/>
                </a:schemeClr>
              </a:gs>
              <a:gs pos="73000">
                <a:schemeClr val="accent1">
                  <a:lumMod val="20000"/>
                  <a:lumOff val="80000"/>
                </a:schemeClr>
              </a:gs>
            </a:gsLst>
            <a:lin ang="5400000" scaled="1"/>
          </a:gradFill>
          <a:ln>
            <a:noFill/>
          </a:ln>
          <a:effectLst/>
        </p:spPr>
        <p:txBody>
          <a:bodyPr/>
          <a:lstStyle/>
          <a:p>
            <a:pPr eaLnBrk="0" fontAlgn="base" hangingPunct="0">
              <a:spcBef>
                <a:spcPct val="0"/>
              </a:spcBef>
              <a:spcAft>
                <a:spcPct val="0"/>
              </a:spcAft>
              <a:defRPr/>
            </a:pPr>
            <a:endParaRPr lang="en-US" sz="1200" kern="0" dirty="0">
              <a:solidFill>
                <a:srgbClr val="091D5D"/>
              </a:solidFill>
              <a:latin typeface="Verdana" panose="020B0604030504040204" pitchFamily="34" charset="0"/>
            </a:endParaRPr>
          </a:p>
        </p:txBody>
      </p:sp>
      <p:sp>
        <p:nvSpPr>
          <p:cNvPr id="71" name="Rectangle 9"/>
          <p:cNvSpPr>
            <a:spLocks noChangeArrowheads="1"/>
          </p:cNvSpPr>
          <p:nvPr>
            <p:custDataLst>
              <p:tags r:id="rId4"/>
            </p:custDataLst>
          </p:nvPr>
        </p:nvSpPr>
        <p:spPr bwMode="auto">
          <a:xfrm>
            <a:off x="2316705" y="3684842"/>
            <a:ext cx="1325332" cy="204477"/>
          </a:xfrm>
          <a:prstGeom prst="rect">
            <a:avLst/>
          </a:prstGeom>
          <a:no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Food security</a:t>
            </a:r>
          </a:p>
        </p:txBody>
      </p:sp>
      <p:sp>
        <p:nvSpPr>
          <p:cNvPr id="72" name="Freeform 5"/>
          <p:cNvSpPr>
            <a:spLocks/>
          </p:cNvSpPr>
          <p:nvPr/>
        </p:nvSpPr>
        <p:spPr bwMode="blackWhite">
          <a:xfrm>
            <a:off x="3544230" y="5313923"/>
            <a:ext cx="1884567" cy="1236299"/>
          </a:xfrm>
          <a:custGeom>
            <a:avLst/>
            <a:gdLst>
              <a:gd name="T0" fmla="*/ 352 w 857"/>
              <a:gd name="T1" fmla="*/ 0 h 584"/>
              <a:gd name="T2" fmla="*/ 1020 w 857"/>
              <a:gd name="T3" fmla="*/ 0 h 584"/>
              <a:gd name="T4" fmla="*/ 1347 w 857"/>
              <a:gd name="T5" fmla="*/ 506 h 584"/>
              <a:gd name="T6" fmla="*/ 1020 w 857"/>
              <a:gd name="T7" fmla="*/ 998 h 584"/>
              <a:gd name="T8" fmla="*/ 352 w 857"/>
              <a:gd name="T9" fmla="*/ 998 h 584"/>
              <a:gd name="T10" fmla="*/ 0 w 857"/>
              <a:gd name="T11" fmla="*/ 506 h 584"/>
              <a:gd name="T12" fmla="*/ 352 w 857"/>
              <a:gd name="T13" fmla="*/ 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7" h="584">
                <a:moveTo>
                  <a:pt x="224" y="0"/>
                </a:moveTo>
                <a:lnTo>
                  <a:pt x="648" y="0"/>
                </a:lnTo>
                <a:lnTo>
                  <a:pt x="856" y="296"/>
                </a:lnTo>
                <a:lnTo>
                  <a:pt x="648" y="583"/>
                </a:lnTo>
                <a:lnTo>
                  <a:pt x="224" y="583"/>
                </a:lnTo>
                <a:lnTo>
                  <a:pt x="0" y="296"/>
                </a:lnTo>
                <a:lnTo>
                  <a:pt x="224" y="0"/>
                </a:lnTo>
              </a:path>
            </a:pathLst>
          </a:custGeom>
          <a:gradFill>
            <a:gsLst>
              <a:gs pos="0">
                <a:schemeClr val="accent1">
                  <a:lumMod val="5000"/>
                  <a:lumOff val="95000"/>
                </a:schemeClr>
              </a:gs>
              <a:gs pos="0">
                <a:schemeClr val="accent1">
                  <a:lumMod val="45000"/>
                  <a:lumOff val="55000"/>
                </a:schemeClr>
              </a:gs>
              <a:gs pos="37000">
                <a:schemeClr val="accent1">
                  <a:lumMod val="45000"/>
                  <a:lumOff val="55000"/>
                </a:schemeClr>
              </a:gs>
              <a:gs pos="73000">
                <a:schemeClr val="accent1">
                  <a:lumMod val="20000"/>
                  <a:lumOff val="80000"/>
                </a:schemeClr>
              </a:gs>
            </a:gsLst>
            <a:lin ang="5400000" scaled="1"/>
          </a:gradFill>
          <a:ln>
            <a:noFill/>
          </a:ln>
          <a:effectLst/>
        </p:spPr>
        <p:txBody>
          <a:bodyPr/>
          <a:lstStyle/>
          <a:p>
            <a:pPr eaLnBrk="0" fontAlgn="base" hangingPunct="0">
              <a:spcBef>
                <a:spcPct val="0"/>
              </a:spcBef>
              <a:spcAft>
                <a:spcPct val="0"/>
              </a:spcAft>
              <a:defRPr/>
            </a:pPr>
            <a:endParaRPr lang="en-US" sz="1200" kern="0" dirty="0">
              <a:solidFill>
                <a:srgbClr val="091D5D"/>
              </a:solidFill>
              <a:latin typeface="Verdana" panose="020B0604030504040204" pitchFamily="34" charset="0"/>
            </a:endParaRPr>
          </a:p>
        </p:txBody>
      </p:sp>
      <p:sp>
        <p:nvSpPr>
          <p:cNvPr id="73" name="Rectangle 9"/>
          <p:cNvSpPr>
            <a:spLocks noChangeArrowheads="1"/>
          </p:cNvSpPr>
          <p:nvPr>
            <p:custDataLst>
              <p:tags r:id="rId5"/>
            </p:custDataLst>
          </p:nvPr>
        </p:nvSpPr>
        <p:spPr bwMode="auto">
          <a:xfrm>
            <a:off x="3844885" y="5829736"/>
            <a:ext cx="1325332" cy="204671"/>
          </a:xfrm>
          <a:prstGeom prst="rect">
            <a:avLst/>
          </a:prstGeom>
          <a:noFill/>
          <a:ln>
            <a:noFill/>
          </a:ln>
          <a:effectLst/>
        </p:spPr>
        <p:txBody>
          <a:bodyPr wrap="square" lIns="0" tIns="0" rIns="0" bIns="0" anchor="ctr" anchorCtr="1">
            <a:spAutoFit/>
          </a:bodyPr>
          <a:lstStyle>
            <a:lvl1pPr defTabSz="787400">
              <a:lnSpc>
                <a:spcPct val="102000"/>
              </a:lnSpc>
              <a:spcAft>
                <a:spcPct val="37000"/>
              </a:spcAft>
              <a:buChar char="•"/>
              <a:defRPr sz="1600">
                <a:solidFill>
                  <a:schemeClr val="tx1"/>
                </a:solidFill>
                <a:latin typeface="Verdana" panose="020B0604030504040204" pitchFamily="34" charset="0"/>
              </a:defRPr>
            </a:lvl1pPr>
            <a:lvl2pPr marL="133350" indent="-131763" defTabSz="787400">
              <a:lnSpc>
                <a:spcPct val="94000"/>
              </a:lnSpc>
              <a:spcAft>
                <a:spcPct val="36000"/>
              </a:spcAft>
              <a:buChar char="–"/>
              <a:defRPr sz="1400">
                <a:solidFill>
                  <a:schemeClr val="tx1"/>
                </a:solidFill>
                <a:latin typeface="Verdana" panose="020B0604030504040204" pitchFamily="34" charset="0"/>
              </a:defRPr>
            </a:lvl2pPr>
            <a:lvl3pPr marL="301625" indent="-150813" defTabSz="787400">
              <a:lnSpc>
                <a:spcPct val="95000"/>
              </a:lnSpc>
              <a:spcAft>
                <a:spcPct val="30000"/>
              </a:spcAft>
              <a:buChar char="–"/>
              <a:defRPr sz="1200">
                <a:solidFill>
                  <a:schemeClr val="tx1"/>
                </a:solidFill>
                <a:latin typeface="Verdana" panose="020B0604030504040204" pitchFamily="34" charset="0"/>
              </a:defRPr>
            </a:lvl3pPr>
            <a:lvl4pPr marL="439738" indent="-136525" defTabSz="787400">
              <a:lnSpc>
                <a:spcPct val="97000"/>
              </a:lnSpc>
              <a:spcAft>
                <a:spcPct val="28000"/>
              </a:spcAft>
              <a:buChar char="–"/>
              <a:defRPr sz="1000">
                <a:solidFill>
                  <a:schemeClr val="tx1"/>
                </a:solidFill>
                <a:latin typeface="Verdana" panose="020B0604030504040204" pitchFamily="34" charset="0"/>
              </a:defRPr>
            </a:lvl4pPr>
            <a:lvl5pPr marL="603250" indent="-142875" defTabSz="787400">
              <a:buSzPct val="100000"/>
              <a:buFont typeface="Arial" panose="020B0604020202020204" pitchFamily="34" charset="0"/>
              <a:buChar char="–"/>
              <a:defRPr>
                <a:solidFill>
                  <a:schemeClr val="tx1"/>
                </a:solidFill>
                <a:latin typeface="Verdana" panose="020B0604030504040204" pitchFamily="34" charset="0"/>
              </a:defRPr>
            </a:lvl5pPr>
            <a:lvl6pPr marL="10604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6pPr>
            <a:lvl7pPr marL="15176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7pPr>
            <a:lvl8pPr marL="19748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8pPr>
            <a:lvl9pPr marL="2432050" indent="-142875" defTabSz="787400" eaLnBrk="0" fontAlgn="base" hangingPunct="0">
              <a:spcBef>
                <a:spcPct val="0"/>
              </a:spcBef>
              <a:spcAft>
                <a:spcPct val="0"/>
              </a:spcAft>
              <a:buSzPct val="100000"/>
              <a:buFont typeface="Arial" panose="020B0604020202020204" pitchFamily="34" charset="0"/>
              <a:buChar char="–"/>
              <a:defRPr>
                <a:solidFill>
                  <a:schemeClr val="tx1"/>
                </a:solidFill>
                <a:latin typeface="Verdana" panose="020B0604030504040204" pitchFamily="34" charset="0"/>
              </a:defRPr>
            </a:lvl9pPr>
          </a:lstStyle>
          <a:p>
            <a:pPr fontAlgn="base">
              <a:lnSpc>
                <a:spcPct val="95000"/>
              </a:lnSpc>
              <a:spcBef>
                <a:spcPct val="0"/>
              </a:spcBef>
              <a:buNone/>
              <a:defRPr/>
            </a:pPr>
            <a:r>
              <a:rPr lang="de-DE" altLang="en-US" sz="1400" b="1" kern="0" dirty="0">
                <a:latin typeface="Calibri Light" panose="020F0302020204030204" pitchFamily="34" charset="0"/>
                <a:cs typeface="Calibri Light" panose="020F0302020204030204" pitchFamily="34" charset="0"/>
              </a:rPr>
              <a:t>Housing security</a:t>
            </a:r>
          </a:p>
        </p:txBody>
      </p:sp>
      <p:sp>
        <p:nvSpPr>
          <p:cNvPr id="74" name="TextBox 73"/>
          <p:cNvSpPr txBox="1"/>
          <p:nvPr/>
        </p:nvSpPr>
        <p:spPr>
          <a:xfrm>
            <a:off x="9197384" y="6550222"/>
            <a:ext cx="2131545" cy="253916"/>
          </a:xfrm>
          <a:prstGeom prst="rect">
            <a:avLst/>
          </a:prstGeom>
          <a:solidFill>
            <a:schemeClr val="bg1"/>
          </a:solidFill>
        </p:spPr>
        <p:txBody>
          <a:bodyPr wrap="square" rtlCol="0">
            <a:spAutoFit/>
          </a:bodyPr>
          <a:lstStyle/>
          <a:p>
            <a:pPr algn="r"/>
            <a:r>
              <a:rPr lang="en-US" sz="1050" b="1" dirty="0">
                <a:solidFill>
                  <a:schemeClr val="bg1">
                    <a:lumMod val="50000"/>
                  </a:schemeClr>
                </a:solidFill>
                <a:latin typeface="Gill Sans MT" panose="020B0502020104020203" pitchFamily="34" charset="77"/>
                <a:cs typeface="Calibri Light" panose="020F0302020204030204" pitchFamily="34" charset="0"/>
              </a:rPr>
              <a:t>Adopted from Joe Amon</a:t>
            </a:r>
          </a:p>
        </p:txBody>
      </p:sp>
    </p:spTree>
    <p:extLst>
      <p:ext uri="{BB962C8B-B14F-4D97-AF65-F5344CB8AC3E}">
        <p14:creationId xmlns:p14="http://schemas.microsoft.com/office/powerpoint/2010/main" val="397416754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66" grpId="0"/>
      <p:bldP spid="67" grpId="0"/>
      <p:bldP spid="68" grpId="0" animBg="1"/>
      <p:bldP spid="69" grpId="0"/>
      <p:bldP spid="70" grpId="0" animBg="1"/>
      <p:bldP spid="71" grpId="0"/>
      <p:bldP spid="72" grpId="0" animBg="1"/>
      <p:bldP spid="7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4423" y="1742363"/>
            <a:ext cx="10702990" cy="4351338"/>
          </a:xfrm>
        </p:spPr>
        <p:txBody>
          <a:bodyPr>
            <a:normAutofit/>
          </a:bodyPr>
          <a:lstStyle/>
          <a:p>
            <a:pPr>
              <a:spcBef>
                <a:spcPts val="0"/>
              </a:spcBef>
              <a:spcAft>
                <a:spcPts val="4200"/>
              </a:spcAft>
            </a:pPr>
            <a:r>
              <a:rPr lang="en-US" sz="2800" dirty="0">
                <a:solidFill>
                  <a:schemeClr val="tx1"/>
                </a:solidFill>
                <a:latin typeface="Calibri Light" panose="020F0302020204030204" pitchFamily="34" charset="0"/>
                <a:cs typeface="Calibri Light" panose="020F0302020204030204" pitchFamily="34" charset="0"/>
              </a:rPr>
              <a:t>Headlines aren’t always accurate</a:t>
            </a:r>
          </a:p>
          <a:p>
            <a:pPr>
              <a:spcBef>
                <a:spcPts val="0"/>
              </a:spcBef>
              <a:spcAft>
                <a:spcPts val="4200"/>
              </a:spcAft>
            </a:pPr>
            <a:r>
              <a:rPr lang="en-US" sz="2800" dirty="0">
                <a:solidFill>
                  <a:schemeClr val="tx1"/>
                </a:solidFill>
                <a:latin typeface="Calibri Light" panose="020F0302020204030204" pitchFamily="34" charset="0"/>
                <a:cs typeface="Calibri Light" panose="020F0302020204030204" pitchFamily="34" charset="0"/>
              </a:rPr>
              <a:t>Potential to spread rumors </a:t>
            </a:r>
          </a:p>
          <a:p>
            <a:pPr>
              <a:spcBef>
                <a:spcPts val="0"/>
              </a:spcBef>
              <a:spcAft>
                <a:spcPts val="4200"/>
              </a:spcAft>
            </a:pPr>
            <a:r>
              <a:rPr lang="en-US" sz="2800" dirty="0">
                <a:solidFill>
                  <a:schemeClr val="tx1"/>
                </a:solidFill>
                <a:latin typeface="Calibri Light" panose="020F0302020204030204" pitchFamily="34" charset="0"/>
                <a:cs typeface="Calibri Light" panose="020F0302020204030204" pitchFamily="34" charset="0"/>
              </a:rPr>
              <a:t>Potential to erode trust</a:t>
            </a:r>
          </a:p>
        </p:txBody>
      </p:sp>
      <p:grpSp>
        <p:nvGrpSpPr>
          <p:cNvPr id="2" name="Group 1">
            <a:extLst>
              <a:ext uri="{FF2B5EF4-FFF2-40B4-BE49-F238E27FC236}">
                <a16:creationId xmlns:a16="http://schemas.microsoft.com/office/drawing/2014/main" id="{139850C8-FBA0-4D4D-B2F4-53990F82A92B}"/>
              </a:ext>
            </a:extLst>
          </p:cNvPr>
          <p:cNvGrpSpPr/>
          <p:nvPr/>
        </p:nvGrpSpPr>
        <p:grpSpPr>
          <a:xfrm>
            <a:off x="14574977" y="-2894938"/>
            <a:ext cx="2743201" cy="3504099"/>
            <a:chOff x="7756385" y="2652359"/>
            <a:chExt cx="2743201" cy="3504099"/>
          </a:xfrm>
        </p:grpSpPr>
        <p:sp>
          <p:nvSpPr>
            <p:cNvPr id="3" name="Rounded Rectangle 2"/>
            <p:cNvSpPr/>
            <p:nvPr/>
          </p:nvSpPr>
          <p:spPr>
            <a:xfrm>
              <a:off x="7756385" y="3047498"/>
              <a:ext cx="2743201" cy="3108960"/>
            </a:xfrm>
            <a:prstGeom prst="roundRect">
              <a:avLst>
                <a:gd name="adj" fmla="val 4486"/>
              </a:avLst>
            </a:prstGeom>
            <a:solidFill>
              <a:srgbClr val="DD0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926506" y="3437313"/>
              <a:ext cx="2424223" cy="2519151"/>
            </a:xfrm>
            <a:prstGeom prst="rect">
              <a:avLst/>
            </a:prstGeom>
            <a:noFill/>
          </p:spPr>
          <p:txBody>
            <a:bodyPr wrap="square" rtlCol="0">
              <a:spAutoFit/>
            </a:bodyPr>
            <a:lstStyle/>
            <a:p>
              <a:pPr algn="ctr">
                <a:lnSpc>
                  <a:spcPct val="114000"/>
                </a:lnSpc>
              </a:pPr>
              <a:r>
                <a:rPr lang="en-US" sz="2200" b="1" i="1" dirty="0">
                  <a:solidFill>
                    <a:schemeClr val="bg1"/>
                  </a:solidFill>
                  <a:latin typeface="Gill Sans MT" panose="020B0502020104020203" pitchFamily="34" charset="77"/>
                  <a:cs typeface="Calibri Light" panose="020F0302020204030204" pitchFamily="34" charset="0"/>
                </a:rPr>
                <a:t>“Cure for HIV possible within three years as scientists snip virus from cells”</a:t>
              </a:r>
            </a:p>
            <a:p>
              <a:pPr algn="ctr">
                <a:lnSpc>
                  <a:spcPct val="114000"/>
                </a:lnSpc>
              </a:pPr>
              <a:endParaRPr lang="en-US" sz="800" b="1" i="1" dirty="0">
                <a:solidFill>
                  <a:schemeClr val="bg1"/>
                </a:solidFill>
                <a:latin typeface="Gill Sans MT" panose="020B0502020104020203" pitchFamily="34" charset="77"/>
                <a:cs typeface="Calibri Light" panose="020F0302020204030204" pitchFamily="34" charset="0"/>
              </a:endParaRPr>
            </a:p>
            <a:p>
              <a:pPr algn="ctr">
                <a:lnSpc>
                  <a:spcPct val="114000"/>
                </a:lnSpc>
              </a:pPr>
              <a:r>
                <a:rPr lang="en-US" sz="2200" b="1" i="1" dirty="0">
                  <a:solidFill>
                    <a:schemeClr val="bg1"/>
                  </a:solidFill>
                  <a:latin typeface="Gill Sans MT" panose="020B0502020104020203" pitchFamily="34" charset="77"/>
                  <a:cs typeface="Calibri Light" panose="020F0302020204030204" pitchFamily="34" charset="0"/>
                </a:rPr>
                <a:t>-Telegraph, 2016</a:t>
              </a:r>
            </a:p>
          </p:txBody>
        </p:sp>
        <p:grpSp>
          <p:nvGrpSpPr>
            <p:cNvPr id="10" name="Group 9"/>
            <p:cNvGrpSpPr/>
            <p:nvPr/>
          </p:nvGrpSpPr>
          <p:grpSpPr>
            <a:xfrm>
              <a:off x="8750527" y="2652359"/>
              <a:ext cx="754915" cy="754915"/>
              <a:chOff x="3558736" y="5394534"/>
              <a:chExt cx="754915" cy="754915"/>
            </a:xfrm>
          </p:grpSpPr>
          <p:sp>
            <p:nvSpPr>
              <p:cNvPr id="11" name="Oval 10"/>
              <p:cNvSpPr/>
              <p:nvPr/>
            </p:nvSpPr>
            <p:spPr>
              <a:xfrm>
                <a:off x="3558736" y="5394534"/>
                <a:ext cx="754915" cy="754915"/>
              </a:xfrm>
              <a:prstGeom prst="ellipse">
                <a:avLst/>
              </a:prstGeom>
              <a:solidFill>
                <a:schemeClr val="bg1"/>
              </a:solidFill>
              <a:ln w="85725">
                <a:solidFill>
                  <a:srgbClr val="DD0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3304" y="5524677"/>
                <a:ext cx="365778" cy="494631"/>
              </a:xfrm>
              <a:prstGeom prst="rect">
                <a:avLst/>
              </a:prstGeom>
            </p:spPr>
          </p:pic>
        </p:grpSp>
      </p:grpSp>
      <p:pic>
        <p:nvPicPr>
          <p:cNvPr id="9" name="Picture 8">
            <a:extLst>
              <a:ext uri="{FF2B5EF4-FFF2-40B4-BE49-F238E27FC236}">
                <a16:creationId xmlns:a16="http://schemas.microsoft.com/office/drawing/2014/main" id="{20CABF82-CA6B-334A-AE79-41F30C1639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4682" y="-129784"/>
            <a:ext cx="4668021" cy="6987784"/>
          </a:xfrm>
          <a:prstGeom prst="rect">
            <a:avLst/>
          </a:prstGeom>
        </p:spPr>
      </p:pic>
      <p:sp>
        <p:nvSpPr>
          <p:cNvPr id="4" name="Title 3"/>
          <p:cNvSpPr>
            <a:spLocks noGrp="1"/>
          </p:cNvSpPr>
          <p:nvPr>
            <p:ph type="title"/>
          </p:nvPr>
        </p:nvSpPr>
        <p:spPr>
          <a:xfrm>
            <a:off x="650328" y="260192"/>
            <a:ext cx="10551180" cy="1218319"/>
          </a:xfrm>
          <a:noFill/>
        </p:spPr>
        <p:txBody>
          <a:bodyPr>
            <a:normAutofit fontScale="90000"/>
          </a:bodyPr>
          <a:lstStyle/>
          <a:p>
            <a:pPr algn="l"/>
            <a:r>
              <a:rPr lang="en-US" sz="4400" b="1" dirty="0">
                <a:cs typeface="Calibri Light" panose="020F0302020204030204" pitchFamily="34" charset="0"/>
              </a:rPr>
              <a:t>Research in the Age of  </a:t>
            </a:r>
            <a:br>
              <a:rPr lang="en-US" sz="4400" b="1" dirty="0">
                <a:cs typeface="Calibri Light" panose="020F0302020204030204" pitchFamily="34" charset="0"/>
              </a:rPr>
            </a:br>
            <a:r>
              <a:rPr lang="en-US" sz="4400" b="1" dirty="0">
                <a:solidFill>
                  <a:srgbClr val="DD01FE"/>
                </a:solidFill>
                <a:cs typeface="Calibri Light" panose="020F0302020204030204" pitchFamily="34" charset="0"/>
              </a:rPr>
              <a:t>Fast Media</a:t>
            </a:r>
          </a:p>
        </p:txBody>
      </p:sp>
      <p:pic>
        <p:nvPicPr>
          <p:cNvPr id="7" name="Picture 6">
            <a:extLst>
              <a:ext uri="{FF2B5EF4-FFF2-40B4-BE49-F238E27FC236}">
                <a16:creationId xmlns:a16="http://schemas.microsoft.com/office/drawing/2014/main" id="{F6D4FD1A-548E-D64B-963D-C9F48E964560}"/>
              </a:ext>
            </a:extLst>
          </p:cNvPr>
          <p:cNvPicPr>
            <a:picLocks noChangeAspect="1"/>
          </p:cNvPicPr>
          <p:nvPr/>
        </p:nvPicPr>
        <p:blipFill>
          <a:blip r:embed="rId4"/>
          <a:stretch>
            <a:fillRect/>
          </a:stretch>
        </p:blipFill>
        <p:spPr>
          <a:xfrm>
            <a:off x="4582391" y="2760000"/>
            <a:ext cx="2957096" cy="3823594"/>
          </a:xfrm>
          <a:prstGeom prst="rect">
            <a:avLst/>
          </a:prstGeom>
        </p:spPr>
      </p:pic>
    </p:spTree>
    <p:extLst>
      <p:ext uri="{BB962C8B-B14F-4D97-AF65-F5344CB8AC3E}">
        <p14:creationId xmlns:p14="http://schemas.microsoft.com/office/powerpoint/2010/main" val="38328856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C1E8-0CD4-654D-A89B-5CFE3039D70F}"/>
              </a:ext>
            </a:extLst>
          </p:cNvPr>
          <p:cNvSpPr>
            <a:spLocks noGrp="1"/>
          </p:cNvSpPr>
          <p:nvPr>
            <p:ph type="title"/>
          </p:nvPr>
        </p:nvSpPr>
        <p:spPr/>
        <p:txBody>
          <a:bodyPr>
            <a:normAutofit/>
          </a:bodyPr>
          <a:lstStyle/>
          <a:p>
            <a:r>
              <a:rPr lang="en-US" dirty="0">
                <a:cs typeface="Calibri Light" panose="020F0302020204030204" pitchFamily="34" charset="0"/>
              </a:rPr>
              <a:t>Engagement in </a:t>
            </a:r>
            <a:br>
              <a:rPr lang="en-US" dirty="0">
                <a:cs typeface="Calibri Light" panose="020F0302020204030204" pitchFamily="34" charset="0"/>
              </a:rPr>
            </a:br>
            <a:r>
              <a:rPr lang="en-US" dirty="0">
                <a:cs typeface="Calibri Light" panose="020F0302020204030204" pitchFamily="34" charset="0"/>
              </a:rPr>
              <a:t>HIV Cure-Related Research</a:t>
            </a:r>
            <a:endParaRPr lang="en-US" dirty="0"/>
          </a:p>
        </p:txBody>
      </p:sp>
      <p:sp>
        <p:nvSpPr>
          <p:cNvPr id="3" name="Text Placeholder 2">
            <a:extLst>
              <a:ext uri="{FF2B5EF4-FFF2-40B4-BE49-F238E27FC236}">
                <a16:creationId xmlns:a16="http://schemas.microsoft.com/office/drawing/2014/main" id="{C9CC0381-772F-F343-9939-D773E479445E}"/>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D9FAF10-969A-8C40-A801-778EFDADBDD1}"/>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9521182" y="1957653"/>
            <a:ext cx="1045003" cy="998559"/>
          </a:xfrm>
          <a:prstGeom prst="rect">
            <a:avLst/>
          </a:prstGeom>
        </p:spPr>
      </p:pic>
      <p:pic>
        <p:nvPicPr>
          <p:cNvPr id="6" name="Picture 5">
            <a:extLst>
              <a:ext uri="{FF2B5EF4-FFF2-40B4-BE49-F238E27FC236}">
                <a16:creationId xmlns:a16="http://schemas.microsoft.com/office/drawing/2014/main" id="{6BE88DD8-9535-0540-9AD7-B967DD64F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340250">
            <a:off x="10827868" y="2951477"/>
            <a:ext cx="1143000" cy="1092200"/>
          </a:xfrm>
          <a:prstGeom prst="rect">
            <a:avLst/>
          </a:prstGeom>
        </p:spPr>
      </p:pic>
      <p:pic>
        <p:nvPicPr>
          <p:cNvPr id="7" name="Picture 6">
            <a:extLst>
              <a:ext uri="{FF2B5EF4-FFF2-40B4-BE49-F238E27FC236}">
                <a16:creationId xmlns:a16="http://schemas.microsoft.com/office/drawing/2014/main" id="{052464DF-5E27-414C-8853-651433F156F4}"/>
              </a:ext>
            </a:extLst>
          </p:cNvPr>
          <p:cNvPicPr>
            <a:picLocks noChangeAspect="1"/>
          </p:cNvPicPr>
          <p:nvPr/>
        </p:nvPicPr>
        <p:blipFill>
          <a:blip r:embed="rId2"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1321962" y="4982069"/>
            <a:ext cx="1045003" cy="998559"/>
          </a:xfrm>
          <a:prstGeom prst="rect">
            <a:avLst/>
          </a:prstGeom>
        </p:spPr>
      </p:pic>
      <p:pic>
        <p:nvPicPr>
          <p:cNvPr id="8" name="Picture 7">
            <a:extLst>
              <a:ext uri="{FF2B5EF4-FFF2-40B4-BE49-F238E27FC236}">
                <a16:creationId xmlns:a16="http://schemas.microsoft.com/office/drawing/2014/main" id="{00B2644F-D3C9-7347-8F5E-2E13CA4459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340250">
            <a:off x="3274155" y="4392395"/>
            <a:ext cx="1143000" cy="1092200"/>
          </a:xfrm>
          <a:prstGeom prst="rect">
            <a:avLst/>
          </a:prstGeom>
        </p:spPr>
      </p:pic>
      <p:pic>
        <p:nvPicPr>
          <p:cNvPr id="9" name="Picture 8">
            <a:extLst>
              <a:ext uri="{FF2B5EF4-FFF2-40B4-BE49-F238E27FC236}">
                <a16:creationId xmlns:a16="http://schemas.microsoft.com/office/drawing/2014/main" id="{C0D07200-3474-5041-B316-FE43E748AC36}"/>
              </a:ext>
            </a:extLst>
          </p:cNvPr>
          <p:cNvPicPr>
            <a:picLocks noChangeAspect="1"/>
          </p:cNvPicPr>
          <p:nvPr/>
        </p:nvPicPr>
        <p:blipFill>
          <a:blip r:embed="rId2"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9521182" y="1957653"/>
            <a:ext cx="1045003" cy="998559"/>
          </a:xfrm>
          <a:prstGeom prst="rect">
            <a:avLst/>
          </a:prstGeom>
        </p:spPr>
      </p:pic>
      <p:pic>
        <p:nvPicPr>
          <p:cNvPr id="10" name="Picture 9">
            <a:extLst>
              <a:ext uri="{FF2B5EF4-FFF2-40B4-BE49-F238E27FC236}">
                <a16:creationId xmlns:a16="http://schemas.microsoft.com/office/drawing/2014/main" id="{5E701102-B0DC-6941-B2CD-EB81B0DDD4B7}"/>
              </a:ext>
            </a:extLst>
          </p:cNvPr>
          <p:cNvPicPr>
            <a:picLocks noChangeAspect="1"/>
          </p:cNvPicPr>
          <p:nvPr/>
        </p:nvPicPr>
        <p:blipFill>
          <a:blip r:embed="rId2"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rot="4181399">
            <a:off x="10593272" y="4638028"/>
            <a:ext cx="1045003" cy="998559"/>
          </a:xfrm>
          <a:prstGeom prst="rect">
            <a:avLst/>
          </a:prstGeom>
        </p:spPr>
      </p:pic>
      <p:pic>
        <p:nvPicPr>
          <p:cNvPr id="11" name="Picture 10">
            <a:extLst>
              <a:ext uri="{FF2B5EF4-FFF2-40B4-BE49-F238E27FC236}">
                <a16:creationId xmlns:a16="http://schemas.microsoft.com/office/drawing/2014/main" id="{81994B5F-416C-B140-B991-223BADEE3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340250">
            <a:off x="10827868" y="2951477"/>
            <a:ext cx="1143000" cy="1092200"/>
          </a:xfrm>
          <a:prstGeom prst="rect">
            <a:avLst/>
          </a:prstGeom>
        </p:spPr>
      </p:pic>
      <p:pic>
        <p:nvPicPr>
          <p:cNvPr id="12" name="Picture 11">
            <a:extLst>
              <a:ext uri="{FF2B5EF4-FFF2-40B4-BE49-F238E27FC236}">
                <a16:creationId xmlns:a16="http://schemas.microsoft.com/office/drawing/2014/main" id="{FA7DEC5E-95FA-9748-98F1-B2A6DB55D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406845">
            <a:off x="7926785" y="4591208"/>
            <a:ext cx="1143000" cy="1092200"/>
          </a:xfrm>
          <a:prstGeom prst="rect">
            <a:avLst/>
          </a:prstGeom>
        </p:spPr>
      </p:pic>
      <p:pic>
        <p:nvPicPr>
          <p:cNvPr id="13" name="Picture 12">
            <a:extLst>
              <a:ext uri="{FF2B5EF4-FFF2-40B4-BE49-F238E27FC236}">
                <a16:creationId xmlns:a16="http://schemas.microsoft.com/office/drawing/2014/main" id="{80D7F862-8BA9-F94D-B0FD-FE862F4EEF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784104">
            <a:off x="6366730" y="1830568"/>
            <a:ext cx="1714500" cy="1701800"/>
          </a:xfrm>
          <a:prstGeom prst="rect">
            <a:avLst/>
          </a:prstGeom>
        </p:spPr>
      </p:pic>
      <p:pic>
        <p:nvPicPr>
          <p:cNvPr id="14" name="Picture 13">
            <a:extLst>
              <a:ext uri="{FF2B5EF4-FFF2-40B4-BE49-F238E27FC236}">
                <a16:creationId xmlns:a16="http://schemas.microsoft.com/office/drawing/2014/main" id="{6BD2D820-0091-F34A-9AB2-63843296FBC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8624261">
            <a:off x="5855814" y="4395672"/>
            <a:ext cx="1149561" cy="1701800"/>
          </a:xfrm>
          <a:prstGeom prst="rect">
            <a:avLst/>
          </a:prstGeom>
        </p:spPr>
      </p:pic>
      <p:pic>
        <p:nvPicPr>
          <p:cNvPr id="15" name="Picture 14">
            <a:extLst>
              <a:ext uri="{FF2B5EF4-FFF2-40B4-BE49-F238E27FC236}">
                <a16:creationId xmlns:a16="http://schemas.microsoft.com/office/drawing/2014/main" id="{A5B8B8EA-081A-B346-AFF7-DF337A0E2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16160">
            <a:off x="1451838" y="1806484"/>
            <a:ext cx="1143000" cy="1092200"/>
          </a:xfrm>
          <a:prstGeom prst="rect">
            <a:avLst/>
          </a:prstGeom>
        </p:spPr>
      </p:pic>
    </p:spTree>
    <p:extLst>
      <p:ext uri="{BB962C8B-B14F-4D97-AF65-F5344CB8AC3E}">
        <p14:creationId xmlns:p14="http://schemas.microsoft.com/office/powerpoint/2010/main" val="68877864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6F28DA-FA32-5C41-B0CB-4BCB89B66855}"/>
              </a:ext>
            </a:extLst>
          </p:cNvPr>
          <p:cNvPicPr>
            <a:picLocks noChangeAspect="1"/>
          </p:cNvPicPr>
          <p:nvPr/>
        </p:nvPicPr>
        <p:blipFill rotWithShape="1">
          <a:blip r:embed="rId3" cstate="screen">
            <a:lum bright="70000" contrast="-70000"/>
            <a:alphaModFix amt="36000"/>
            <a:extLst>
              <a:ext uri="{28A0092B-C50C-407E-A947-70E740481C1C}">
                <a14:useLocalDpi xmlns:a14="http://schemas.microsoft.com/office/drawing/2010/main"/>
              </a:ext>
            </a:extLst>
          </a:blip>
          <a:srcRect/>
          <a:stretch/>
        </p:blipFill>
        <p:spPr>
          <a:xfrm>
            <a:off x="249430" y="1791541"/>
            <a:ext cx="10872660" cy="4564286"/>
          </a:xfrm>
          <a:prstGeom prst="rect">
            <a:avLst/>
          </a:prstGeom>
        </p:spPr>
      </p:pic>
      <p:sp>
        <p:nvSpPr>
          <p:cNvPr id="3" name="Content Placeholder 2"/>
          <p:cNvSpPr>
            <a:spLocks noGrp="1"/>
          </p:cNvSpPr>
          <p:nvPr>
            <p:ph idx="1"/>
          </p:nvPr>
        </p:nvSpPr>
        <p:spPr>
          <a:xfrm>
            <a:off x="1821604" y="2116566"/>
            <a:ext cx="8853644" cy="3781692"/>
          </a:xfrm>
        </p:spPr>
        <p:txBody>
          <a:bodyPr>
            <a:normAutofit/>
          </a:bodyPr>
          <a:lstStyle/>
          <a:p>
            <a:pPr>
              <a:spcBef>
                <a:spcPts val="2400"/>
              </a:spcBef>
            </a:pPr>
            <a:r>
              <a:rPr lang="en-US" sz="2400" b="1" dirty="0">
                <a:solidFill>
                  <a:srgbClr val="DD01FE"/>
                </a:solidFill>
                <a:cs typeface="Calibri Light" panose="020F0302020204030204" pitchFamily="34" charset="0"/>
              </a:rPr>
              <a:t>Education and transparency </a:t>
            </a:r>
            <a:r>
              <a:rPr lang="en-US" sz="2400" dirty="0">
                <a:solidFill>
                  <a:schemeClr val="tx1"/>
                </a:solidFill>
                <a:cs typeface="Calibri Light" panose="020F0302020204030204" pitchFamily="34" charset="0"/>
              </a:rPr>
              <a:t>are key goals that stakeholder advisory mechanisms must strive to incorporate</a:t>
            </a:r>
          </a:p>
          <a:p>
            <a:pPr>
              <a:spcBef>
                <a:spcPts val="2400"/>
              </a:spcBef>
            </a:pPr>
            <a:r>
              <a:rPr lang="en-US" sz="2400" dirty="0">
                <a:solidFill>
                  <a:schemeClr val="tx1"/>
                </a:solidFill>
                <a:cs typeface="Calibri Light" panose="020F0302020204030204" pitchFamily="34" charset="0"/>
              </a:rPr>
              <a:t>Critical that all stakeholders, </a:t>
            </a:r>
            <a:r>
              <a:rPr lang="en-US" sz="2400" b="1" dirty="0">
                <a:solidFill>
                  <a:srgbClr val="DD01FE"/>
                </a:solidFill>
                <a:cs typeface="Calibri Light" panose="020F0302020204030204" pitchFamily="34" charset="0"/>
              </a:rPr>
              <a:t>including health care providers</a:t>
            </a:r>
            <a:r>
              <a:rPr lang="en-US" sz="2400" dirty="0">
                <a:solidFill>
                  <a:schemeClr val="tx1"/>
                </a:solidFill>
                <a:cs typeface="Calibri Light" panose="020F0302020204030204" pitchFamily="34" charset="0"/>
              </a:rPr>
              <a:t>, understand how early phase cure related research can benefit future populations</a:t>
            </a:r>
          </a:p>
          <a:p>
            <a:pPr>
              <a:spcBef>
                <a:spcPts val="2400"/>
              </a:spcBef>
            </a:pPr>
            <a:r>
              <a:rPr lang="en-US" sz="2400" b="1" dirty="0">
                <a:solidFill>
                  <a:srgbClr val="DD01FE"/>
                </a:solidFill>
                <a:cs typeface="Calibri Light" panose="020F0302020204030204" pitchFamily="34" charset="0"/>
              </a:rPr>
              <a:t>Developing comprehensive engagement plan</a:t>
            </a:r>
            <a:r>
              <a:rPr lang="en-US" sz="2400" b="1" dirty="0">
                <a:solidFill>
                  <a:schemeClr val="tx1"/>
                </a:solidFill>
                <a:cs typeface="Calibri Light" panose="020F0302020204030204" pitchFamily="34" charset="0"/>
              </a:rPr>
              <a:t>s </a:t>
            </a:r>
            <a:r>
              <a:rPr lang="en-US" sz="2400" dirty="0">
                <a:solidFill>
                  <a:schemeClr val="tx1"/>
                </a:solidFill>
                <a:cs typeface="Calibri Light" panose="020F0302020204030204" pitchFamily="34" charset="0"/>
              </a:rPr>
              <a:t>that reflect sociocultural norms and stakeholder needs are crucial to advancing research aims</a:t>
            </a:r>
          </a:p>
        </p:txBody>
      </p:sp>
      <p:sp>
        <p:nvSpPr>
          <p:cNvPr id="2" name="Title 1"/>
          <p:cNvSpPr>
            <a:spLocks noGrp="1"/>
          </p:cNvSpPr>
          <p:nvPr>
            <p:ph type="title"/>
          </p:nvPr>
        </p:nvSpPr>
        <p:spPr>
          <a:xfrm>
            <a:off x="1186199" y="407347"/>
            <a:ext cx="9489049" cy="1218319"/>
          </a:xfrm>
        </p:spPr>
        <p:txBody>
          <a:bodyPr>
            <a:noAutofit/>
          </a:bodyPr>
          <a:lstStyle/>
          <a:p>
            <a:pPr algn="l"/>
            <a:r>
              <a:rPr lang="en-US" sz="4400" b="1" dirty="0">
                <a:solidFill>
                  <a:srgbClr val="DD01FE"/>
                </a:solidFill>
                <a:cs typeface="Calibri Light" panose="020F0302020204030204" pitchFamily="34" charset="0"/>
              </a:rPr>
              <a:t>Engagement in HIV</a:t>
            </a:r>
            <a:br>
              <a:rPr lang="en-US" sz="4400" b="1" dirty="0">
                <a:solidFill>
                  <a:srgbClr val="DD01FE"/>
                </a:solidFill>
                <a:cs typeface="Calibri Light" panose="020F0302020204030204" pitchFamily="34" charset="0"/>
              </a:rPr>
            </a:br>
            <a:r>
              <a:rPr lang="en-US" sz="4400" b="1" dirty="0">
                <a:solidFill>
                  <a:srgbClr val="DD01FE"/>
                </a:solidFill>
                <a:cs typeface="Calibri Light" panose="020F0302020204030204" pitchFamily="34" charset="0"/>
              </a:rPr>
              <a:t>Cure-Related Research</a:t>
            </a:r>
          </a:p>
        </p:txBody>
      </p:sp>
    </p:spTree>
    <p:extLst>
      <p:ext uri="{BB962C8B-B14F-4D97-AF65-F5344CB8AC3E}">
        <p14:creationId xmlns:p14="http://schemas.microsoft.com/office/powerpoint/2010/main" val="183228964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6943-3983-444E-AB8D-17B7896A893B}"/>
              </a:ext>
            </a:extLst>
          </p:cNvPr>
          <p:cNvSpPr>
            <a:spLocks noGrp="1"/>
          </p:cNvSpPr>
          <p:nvPr>
            <p:ph type="title"/>
          </p:nvPr>
        </p:nvSpPr>
        <p:spPr/>
        <p:txBody>
          <a:bodyPr/>
          <a:lstStyle/>
          <a:p>
            <a:r>
              <a:rPr lang="en-US" dirty="0">
                <a:cs typeface="Calibri Light" panose="020F0302020204030204" pitchFamily="34" charset="0"/>
              </a:rPr>
              <a:t>“Nothing About Us </a:t>
            </a:r>
            <a:br>
              <a:rPr lang="en-US" dirty="0">
                <a:cs typeface="Calibri Light" panose="020F0302020204030204" pitchFamily="34" charset="0"/>
              </a:rPr>
            </a:br>
            <a:r>
              <a:rPr lang="en-US" dirty="0">
                <a:cs typeface="Calibri Light" panose="020F0302020204030204" pitchFamily="34" charset="0"/>
              </a:rPr>
              <a:t>   Without Us”</a:t>
            </a:r>
            <a:endParaRPr lang="en-US" dirty="0"/>
          </a:p>
        </p:txBody>
      </p:sp>
      <p:sp>
        <p:nvSpPr>
          <p:cNvPr id="3" name="Text Placeholder 2">
            <a:extLst>
              <a:ext uri="{FF2B5EF4-FFF2-40B4-BE49-F238E27FC236}">
                <a16:creationId xmlns:a16="http://schemas.microsoft.com/office/drawing/2014/main" id="{859071A7-531C-B846-84EB-B68F11D2323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EFE6380-11F4-AB4A-B35D-0E3B128E9CB6}"/>
              </a:ext>
            </a:extLst>
          </p:cNvPr>
          <p:cNvSpPr>
            <a:spLocks noGrp="1"/>
          </p:cNvSpPr>
          <p:nvPr>
            <p:ph type="dt" sz="half" idx="10"/>
          </p:nvPr>
        </p:nvSpPr>
        <p:spPr/>
        <p:txBody>
          <a:bodyPr/>
          <a:lstStyle/>
          <a:p>
            <a:fld id="{A6B3F939-3974-C140-B0D8-969DE7756021}" type="datetime5">
              <a:rPr lang="en-US" smtClean="0"/>
              <a:t>27-Jan-22</a:t>
            </a:fld>
            <a:endParaRPr lang="en-US"/>
          </a:p>
        </p:txBody>
      </p:sp>
      <p:pic>
        <p:nvPicPr>
          <p:cNvPr id="5" name="Picture 4">
            <a:extLst>
              <a:ext uri="{FF2B5EF4-FFF2-40B4-BE49-F238E27FC236}">
                <a16:creationId xmlns:a16="http://schemas.microsoft.com/office/drawing/2014/main" id="{AB5A7692-AB7E-1B4C-AEAE-B1BC6FCA6F22}"/>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8904952" y="4611064"/>
            <a:ext cx="1045003" cy="998559"/>
          </a:xfrm>
          <a:prstGeom prst="rect">
            <a:avLst/>
          </a:prstGeom>
        </p:spPr>
      </p:pic>
      <p:pic>
        <p:nvPicPr>
          <p:cNvPr id="6" name="Picture 5">
            <a:extLst>
              <a:ext uri="{FF2B5EF4-FFF2-40B4-BE49-F238E27FC236}">
                <a16:creationId xmlns:a16="http://schemas.microsoft.com/office/drawing/2014/main" id="{E9FC3DFD-B76A-0A4C-AB07-A1DE516A5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406845">
            <a:off x="7841526" y="2346943"/>
            <a:ext cx="1143000" cy="1092200"/>
          </a:xfrm>
          <a:prstGeom prst="rect">
            <a:avLst/>
          </a:prstGeom>
        </p:spPr>
      </p:pic>
    </p:spTree>
    <p:extLst>
      <p:ext uri="{BB962C8B-B14F-4D97-AF65-F5344CB8AC3E}">
        <p14:creationId xmlns:p14="http://schemas.microsoft.com/office/powerpoint/2010/main" val="152387286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865" y="0"/>
            <a:ext cx="9489049" cy="1218319"/>
          </a:xfrm>
        </p:spPr>
        <p:txBody>
          <a:bodyPr>
            <a:normAutofit/>
          </a:bodyPr>
          <a:lstStyle/>
          <a:p>
            <a:pPr algn="l"/>
            <a:r>
              <a:rPr lang="en-US" sz="4400" b="1" dirty="0">
                <a:solidFill>
                  <a:srgbClr val="DD01FE"/>
                </a:solidFill>
                <a:cs typeface="Calibri Light" panose="020F0302020204030204" pitchFamily="34" charset="0"/>
              </a:rPr>
              <a:t>Formative Research Activities</a:t>
            </a:r>
          </a:p>
        </p:txBody>
      </p:sp>
      <p:sp>
        <p:nvSpPr>
          <p:cNvPr id="3" name="Content Placeholder 2"/>
          <p:cNvSpPr>
            <a:spLocks noGrp="1"/>
          </p:cNvSpPr>
          <p:nvPr>
            <p:ph idx="1"/>
          </p:nvPr>
        </p:nvSpPr>
        <p:spPr>
          <a:xfrm>
            <a:off x="1862217" y="1442573"/>
            <a:ext cx="9123177" cy="4525963"/>
          </a:xfrm>
        </p:spPr>
        <p:txBody>
          <a:bodyPr>
            <a:normAutofit/>
          </a:bodyPr>
          <a:lstStyle/>
          <a:p>
            <a:pPr marL="82296" indent="0">
              <a:buNone/>
            </a:pPr>
            <a:r>
              <a:rPr lang="en-US" sz="2800" dirty="0">
                <a:solidFill>
                  <a:schemeClr val="tx1"/>
                </a:solidFill>
                <a:cs typeface="Calibri Light" panose="020F0302020204030204" pitchFamily="34" charset="0"/>
              </a:rPr>
              <a:t>Allows the research team to understand:</a:t>
            </a:r>
          </a:p>
          <a:p>
            <a:pPr marL="539496" lvl="1" indent="0">
              <a:buNone/>
            </a:pPr>
            <a:endParaRPr lang="en-US" sz="700" dirty="0">
              <a:solidFill>
                <a:schemeClr val="tx1"/>
              </a:solidFill>
              <a:cs typeface="Calibri Light" panose="020F0302020204030204" pitchFamily="34" charset="0"/>
            </a:endParaRPr>
          </a:p>
          <a:p>
            <a:pPr lvl="1">
              <a:spcBef>
                <a:spcPts val="0"/>
              </a:spcBef>
              <a:spcAft>
                <a:spcPts val="1800"/>
              </a:spcAft>
            </a:pPr>
            <a:r>
              <a:rPr lang="en-US" dirty="0">
                <a:cs typeface="Calibri Light" panose="020F0302020204030204" pitchFamily="34" charset="0"/>
              </a:rPr>
              <a:t>I</a:t>
            </a:r>
            <a:r>
              <a:rPr lang="en-US" dirty="0">
                <a:solidFill>
                  <a:schemeClr val="tx1"/>
                </a:solidFill>
                <a:cs typeface="Calibri Light" panose="020F0302020204030204" pitchFamily="34" charset="0"/>
              </a:rPr>
              <a:t>nformed understanding of local populations</a:t>
            </a:r>
          </a:p>
          <a:p>
            <a:pPr lvl="1">
              <a:spcBef>
                <a:spcPts val="0"/>
              </a:spcBef>
              <a:spcAft>
                <a:spcPts val="1800"/>
              </a:spcAft>
            </a:pPr>
            <a:r>
              <a:rPr lang="en-US" dirty="0">
                <a:solidFill>
                  <a:schemeClr val="tx1"/>
                </a:solidFill>
                <a:cs typeface="Calibri Light" panose="020F0302020204030204" pitchFamily="34" charset="0"/>
              </a:rPr>
              <a:t>Socio-cultural norms</a:t>
            </a:r>
          </a:p>
          <a:p>
            <a:pPr lvl="1">
              <a:spcBef>
                <a:spcPts val="0"/>
              </a:spcBef>
              <a:spcAft>
                <a:spcPts val="1800"/>
              </a:spcAft>
            </a:pPr>
            <a:r>
              <a:rPr lang="en-US" dirty="0">
                <a:solidFill>
                  <a:schemeClr val="tx1"/>
                </a:solidFill>
                <a:cs typeface="Calibri Light" panose="020F0302020204030204" pitchFamily="34" charset="0"/>
              </a:rPr>
              <a:t>Local power dynamics</a:t>
            </a:r>
          </a:p>
          <a:p>
            <a:pPr lvl="1">
              <a:spcBef>
                <a:spcPts val="0"/>
              </a:spcBef>
              <a:spcAft>
                <a:spcPts val="1800"/>
              </a:spcAft>
            </a:pPr>
            <a:r>
              <a:rPr lang="en-US" dirty="0">
                <a:solidFill>
                  <a:schemeClr val="tx1"/>
                </a:solidFill>
                <a:cs typeface="Calibri Light" panose="020F0302020204030204" pitchFamily="34" charset="0"/>
              </a:rPr>
              <a:t>Local perceptions</a:t>
            </a:r>
          </a:p>
          <a:p>
            <a:pPr lvl="1">
              <a:spcBef>
                <a:spcPts val="0"/>
              </a:spcBef>
              <a:spcAft>
                <a:spcPts val="1800"/>
              </a:spcAft>
            </a:pPr>
            <a:r>
              <a:rPr lang="en-US" dirty="0">
                <a:solidFill>
                  <a:schemeClr val="tx1"/>
                </a:solidFill>
                <a:cs typeface="Calibri Light" panose="020F0302020204030204" pitchFamily="34" charset="0"/>
              </a:rPr>
              <a:t>Channels of communication</a:t>
            </a:r>
          </a:p>
          <a:p>
            <a:pPr lvl="1">
              <a:spcBef>
                <a:spcPts val="0"/>
              </a:spcBef>
              <a:spcAft>
                <a:spcPts val="1800"/>
              </a:spcAft>
            </a:pPr>
            <a:r>
              <a:rPr lang="en-US" dirty="0">
                <a:solidFill>
                  <a:schemeClr val="tx1"/>
                </a:solidFill>
                <a:cs typeface="Calibri Light" panose="020F0302020204030204" pitchFamily="34" charset="0"/>
              </a:rPr>
              <a:t>Site selection</a:t>
            </a:r>
          </a:p>
        </p:txBody>
      </p:sp>
    </p:spTree>
    <p:extLst>
      <p:ext uri="{BB962C8B-B14F-4D97-AF65-F5344CB8AC3E}">
        <p14:creationId xmlns:p14="http://schemas.microsoft.com/office/powerpoint/2010/main" val="267902033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68603"/>
            <a:ext cx="9489049" cy="1218319"/>
          </a:xfrm>
        </p:spPr>
        <p:txBody>
          <a:bodyPr>
            <a:normAutofit fontScale="90000"/>
          </a:bodyPr>
          <a:lstStyle/>
          <a:p>
            <a:pPr algn="l"/>
            <a:r>
              <a:rPr lang="en-US" sz="4400" b="1" dirty="0">
                <a:solidFill>
                  <a:srgbClr val="DD01FE"/>
                </a:solidFill>
                <a:cs typeface="Calibri Light" panose="020F0302020204030204" pitchFamily="34" charset="0"/>
              </a:rPr>
              <a:t>Stakeholder </a:t>
            </a:r>
            <a:br>
              <a:rPr lang="en-US" sz="4400" b="1" dirty="0">
                <a:solidFill>
                  <a:srgbClr val="DD01FE"/>
                </a:solidFill>
                <a:cs typeface="Calibri Light" panose="020F0302020204030204" pitchFamily="34" charset="0"/>
              </a:rPr>
            </a:br>
            <a:r>
              <a:rPr lang="en-US" sz="4400" b="1" dirty="0">
                <a:solidFill>
                  <a:srgbClr val="DD01FE"/>
                </a:solidFill>
                <a:cs typeface="Calibri Light" panose="020F0302020204030204" pitchFamily="34" charset="0"/>
              </a:rPr>
              <a:t>Engagement Plan</a:t>
            </a:r>
          </a:p>
        </p:txBody>
      </p:sp>
      <p:sp>
        <p:nvSpPr>
          <p:cNvPr id="3" name="Content Placeholder 2"/>
          <p:cNvSpPr>
            <a:spLocks noGrp="1"/>
          </p:cNvSpPr>
          <p:nvPr>
            <p:ph idx="1"/>
          </p:nvPr>
        </p:nvSpPr>
        <p:spPr>
          <a:xfrm>
            <a:off x="419100" y="1868487"/>
            <a:ext cx="5799098" cy="4351338"/>
          </a:xfrm>
        </p:spPr>
        <p:txBody>
          <a:bodyPr>
            <a:normAutofit/>
          </a:bodyPr>
          <a:lstStyle/>
          <a:p>
            <a:r>
              <a:rPr lang="en-US" sz="2800" b="1" dirty="0">
                <a:solidFill>
                  <a:srgbClr val="DD01FE"/>
                </a:solidFill>
                <a:cs typeface="Calibri Light" panose="020F0302020204030204" pitchFamily="34" charset="0"/>
              </a:rPr>
              <a:t>Communication component</a:t>
            </a:r>
          </a:p>
          <a:p>
            <a:pPr lvl="1"/>
            <a:r>
              <a:rPr lang="en-US" sz="2400" dirty="0">
                <a:solidFill>
                  <a:schemeClr val="tx1"/>
                </a:solidFill>
                <a:cs typeface="Calibri Light" panose="020F0302020204030204" pitchFamily="34" charset="0"/>
              </a:rPr>
              <a:t>Policies and strategies to increase broad awareness of the trial and facilitate accurate dissemination of research</a:t>
            </a:r>
          </a:p>
          <a:p>
            <a:pPr lvl="1"/>
            <a:endParaRPr lang="en-US" sz="2400" dirty="0">
              <a:solidFill>
                <a:schemeClr val="tx1"/>
              </a:solidFill>
              <a:cs typeface="Calibri Light" panose="020F0302020204030204" pitchFamily="34" charset="0"/>
            </a:endParaRPr>
          </a:p>
          <a:p>
            <a:r>
              <a:rPr lang="en-US" sz="2800" b="1" dirty="0">
                <a:solidFill>
                  <a:srgbClr val="DD01FE"/>
                </a:solidFill>
                <a:cs typeface="Calibri Light" panose="020F0302020204030204" pitchFamily="34" charset="0"/>
              </a:rPr>
              <a:t>Education component</a:t>
            </a:r>
          </a:p>
          <a:p>
            <a:pPr lvl="1"/>
            <a:r>
              <a:rPr lang="en-US" sz="2400" dirty="0">
                <a:solidFill>
                  <a:schemeClr val="tx1"/>
                </a:solidFill>
                <a:cs typeface="Calibri Light" panose="020F0302020204030204" pitchFamily="34" charset="0"/>
              </a:rPr>
              <a:t>Key to building research literacy and empowering community stakeholders as decision-making agents</a:t>
            </a:r>
          </a:p>
        </p:txBody>
      </p:sp>
      <p:pic>
        <p:nvPicPr>
          <p:cNvPr id="4" name="Picture 3">
            <a:extLst>
              <a:ext uri="{FF2B5EF4-FFF2-40B4-BE49-F238E27FC236}">
                <a16:creationId xmlns:a16="http://schemas.microsoft.com/office/drawing/2014/main" id="{15DB0C94-2280-E640-BCD4-F92F13903FBC}"/>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6218198" y="-112963"/>
            <a:ext cx="5228693" cy="6970963"/>
          </a:xfrm>
          <a:prstGeom prst="rect">
            <a:avLst/>
          </a:prstGeom>
        </p:spPr>
      </p:pic>
    </p:spTree>
    <p:extLst>
      <p:ext uri="{BB962C8B-B14F-4D97-AF65-F5344CB8AC3E}">
        <p14:creationId xmlns:p14="http://schemas.microsoft.com/office/powerpoint/2010/main" val="247692195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B4275-AA80-3448-B525-7FC4766A7365}"/>
              </a:ext>
            </a:extLst>
          </p:cNvPr>
          <p:cNvPicPr>
            <a:picLocks noChangeAspect="1"/>
          </p:cNvPicPr>
          <p:nvPr/>
        </p:nvPicPr>
        <p:blipFill>
          <a:blip r:embed="rId3" cstate="screen">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5309116" y="2601845"/>
            <a:ext cx="6858000" cy="4603849"/>
          </a:xfrm>
          <a:prstGeom prst="rect">
            <a:avLst/>
          </a:prstGeom>
        </p:spPr>
      </p:pic>
      <p:sp>
        <p:nvSpPr>
          <p:cNvPr id="2" name="Title 1"/>
          <p:cNvSpPr>
            <a:spLocks noGrp="1"/>
          </p:cNvSpPr>
          <p:nvPr>
            <p:ph type="title"/>
          </p:nvPr>
        </p:nvSpPr>
        <p:spPr>
          <a:xfrm>
            <a:off x="894302" y="0"/>
            <a:ext cx="9489049" cy="1218319"/>
          </a:xfrm>
        </p:spPr>
        <p:txBody>
          <a:bodyPr>
            <a:normAutofit/>
          </a:bodyPr>
          <a:lstStyle/>
          <a:p>
            <a:r>
              <a:rPr lang="en-US" sz="4400" b="1" dirty="0">
                <a:solidFill>
                  <a:srgbClr val="DD01FE"/>
                </a:solidFill>
                <a:cs typeface="Calibri Light" panose="020F0302020204030204" pitchFamily="34" charset="0"/>
              </a:rPr>
              <a:t>Policies on Trial-Related Harm</a:t>
            </a:r>
          </a:p>
        </p:txBody>
      </p:sp>
      <p:sp>
        <p:nvSpPr>
          <p:cNvPr id="3" name="Content Placeholder 2"/>
          <p:cNvSpPr>
            <a:spLocks noGrp="1"/>
          </p:cNvSpPr>
          <p:nvPr>
            <p:ph idx="1"/>
          </p:nvPr>
        </p:nvSpPr>
        <p:spPr>
          <a:xfrm>
            <a:off x="894302" y="1632860"/>
            <a:ext cx="9596414" cy="3963061"/>
          </a:xfrm>
        </p:spPr>
        <p:txBody>
          <a:bodyPr>
            <a:normAutofit/>
          </a:bodyPr>
          <a:lstStyle/>
          <a:p>
            <a:pPr marL="0" indent="0">
              <a:buNone/>
            </a:pPr>
            <a:r>
              <a:rPr lang="en-US" sz="2800" dirty="0">
                <a:solidFill>
                  <a:schemeClr val="tx1"/>
                </a:solidFill>
                <a:cs typeface="Calibri Light" panose="020F0302020204030204" pitchFamily="34" charset="0"/>
              </a:rPr>
              <a:t>How research teams will treat and compensate trial participants </a:t>
            </a:r>
          </a:p>
          <a:p>
            <a:r>
              <a:rPr lang="en-US" sz="2800" b="1" dirty="0">
                <a:solidFill>
                  <a:srgbClr val="DD01FE"/>
                </a:solidFill>
                <a:cs typeface="Calibri Light" panose="020F0302020204030204" pitchFamily="34" charset="0"/>
              </a:rPr>
              <a:t>Physical harms</a:t>
            </a:r>
            <a:r>
              <a:rPr lang="en-US" sz="2800" dirty="0">
                <a:solidFill>
                  <a:schemeClr val="tx1"/>
                </a:solidFill>
                <a:cs typeface="Calibri Light" panose="020F0302020204030204" pitchFamily="34" charset="0"/>
              </a:rPr>
              <a:t>: include any negative physical event</a:t>
            </a:r>
          </a:p>
          <a:p>
            <a:r>
              <a:rPr lang="en-US" sz="2800" b="1" dirty="0">
                <a:solidFill>
                  <a:srgbClr val="DD01FE"/>
                </a:solidFill>
                <a:cs typeface="Calibri Light" panose="020F0302020204030204" pitchFamily="34" charset="0"/>
              </a:rPr>
              <a:t>Social harms</a:t>
            </a:r>
            <a:r>
              <a:rPr lang="en-US" sz="2800" dirty="0">
                <a:solidFill>
                  <a:schemeClr val="tx1"/>
                </a:solidFill>
                <a:cs typeface="Calibri Light" panose="020F0302020204030204" pitchFamily="34" charset="0"/>
              </a:rPr>
              <a:t>:</a:t>
            </a:r>
            <a:r>
              <a:rPr lang="en-US" sz="2800" b="1" dirty="0">
                <a:solidFill>
                  <a:schemeClr val="tx1"/>
                </a:solidFill>
                <a:cs typeface="Calibri Light" panose="020F0302020204030204" pitchFamily="34" charset="0"/>
              </a:rPr>
              <a:t> </a:t>
            </a:r>
            <a:r>
              <a:rPr lang="en-US" sz="2800" dirty="0">
                <a:solidFill>
                  <a:schemeClr val="tx1"/>
                </a:solidFill>
                <a:cs typeface="Calibri Light" panose="020F0302020204030204" pitchFamily="34" charset="0"/>
              </a:rPr>
              <a:t>non-medical consequences such as</a:t>
            </a:r>
          </a:p>
          <a:p>
            <a:pPr lvl="2"/>
            <a:r>
              <a:rPr lang="en-US" sz="2800" dirty="0">
                <a:solidFill>
                  <a:schemeClr val="tx1"/>
                </a:solidFill>
                <a:cs typeface="Calibri Light" panose="020F0302020204030204" pitchFamily="34" charset="0"/>
              </a:rPr>
              <a:t>Social isolation</a:t>
            </a:r>
          </a:p>
          <a:p>
            <a:pPr lvl="2"/>
            <a:r>
              <a:rPr lang="en-US" sz="2800" dirty="0">
                <a:solidFill>
                  <a:schemeClr val="tx1"/>
                </a:solidFill>
                <a:cs typeface="Calibri Light" panose="020F0302020204030204" pitchFamily="34" charset="0"/>
              </a:rPr>
              <a:t>Stigma or discrimination</a:t>
            </a:r>
          </a:p>
          <a:p>
            <a:pPr lvl="2"/>
            <a:r>
              <a:rPr lang="en-US" sz="2800" dirty="0">
                <a:solidFill>
                  <a:schemeClr val="tx1"/>
                </a:solidFill>
                <a:cs typeface="Calibri Light" panose="020F0302020204030204" pitchFamily="34" charset="0"/>
              </a:rPr>
              <a:t>Employment or housing loss</a:t>
            </a:r>
          </a:p>
          <a:p>
            <a:pPr lvl="2"/>
            <a:r>
              <a:rPr lang="en-US" sz="2800" dirty="0">
                <a:solidFill>
                  <a:schemeClr val="tx1"/>
                </a:solidFill>
                <a:cs typeface="Calibri Light" panose="020F0302020204030204" pitchFamily="34" charset="0"/>
              </a:rPr>
              <a:t>Difficulties in personal relationships</a:t>
            </a:r>
          </a:p>
        </p:txBody>
      </p:sp>
    </p:spTree>
    <p:extLst>
      <p:ext uri="{BB962C8B-B14F-4D97-AF65-F5344CB8AC3E}">
        <p14:creationId xmlns:p14="http://schemas.microsoft.com/office/powerpoint/2010/main" val="30419940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8FDC-A19E-AA4A-A509-B58F0F9B7ED9}"/>
              </a:ext>
            </a:extLst>
          </p:cNvPr>
          <p:cNvSpPr>
            <a:spLocks noGrp="1"/>
          </p:cNvSpPr>
          <p:nvPr>
            <p:ph type="title"/>
          </p:nvPr>
        </p:nvSpPr>
        <p:spPr/>
        <p:txBody>
          <a:bodyPr/>
          <a:lstStyle/>
          <a:p>
            <a:r>
              <a:rPr lang="en-US" dirty="0">
                <a:cs typeface="Calibri Light" panose="020F0302020204030204" pitchFamily="34" charset="0"/>
              </a:rPr>
              <a:t>Why is Stakeholder Engagement Important?</a:t>
            </a:r>
            <a:endParaRPr lang="en-US" dirty="0"/>
          </a:p>
        </p:txBody>
      </p:sp>
      <p:sp>
        <p:nvSpPr>
          <p:cNvPr id="3" name="Text Placeholder 2">
            <a:extLst>
              <a:ext uri="{FF2B5EF4-FFF2-40B4-BE49-F238E27FC236}">
                <a16:creationId xmlns:a16="http://schemas.microsoft.com/office/drawing/2014/main" id="{13C16134-7772-474B-B342-E50A4BD7AC8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6C68DF5-F863-6346-A052-E51C031FD61E}"/>
              </a:ext>
            </a:extLst>
          </p:cNvPr>
          <p:cNvSpPr>
            <a:spLocks noGrp="1"/>
          </p:cNvSpPr>
          <p:nvPr>
            <p:ph type="dt" sz="half" idx="10"/>
          </p:nvPr>
        </p:nvSpPr>
        <p:spPr/>
        <p:txBody>
          <a:bodyPr/>
          <a:lstStyle/>
          <a:p>
            <a:fld id="{A6B3F939-3974-C140-B0D8-969DE7756021}" type="datetime5">
              <a:rPr lang="en-US" smtClean="0"/>
              <a:t>27-Jan-22</a:t>
            </a:fld>
            <a:endParaRPr lang="en-US"/>
          </a:p>
        </p:txBody>
      </p:sp>
      <p:pic>
        <p:nvPicPr>
          <p:cNvPr id="5" name="Picture 4">
            <a:extLst>
              <a:ext uri="{FF2B5EF4-FFF2-40B4-BE49-F238E27FC236}">
                <a16:creationId xmlns:a16="http://schemas.microsoft.com/office/drawing/2014/main" id="{AD0970F2-8D8F-4143-8547-37DFC26032EE}"/>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9140303" y="2109497"/>
            <a:ext cx="1045003" cy="998559"/>
          </a:xfrm>
          <a:prstGeom prst="rect">
            <a:avLst/>
          </a:prstGeom>
        </p:spPr>
      </p:pic>
      <p:pic>
        <p:nvPicPr>
          <p:cNvPr id="6" name="Picture 5">
            <a:extLst>
              <a:ext uri="{FF2B5EF4-FFF2-40B4-BE49-F238E27FC236}">
                <a16:creationId xmlns:a16="http://schemas.microsoft.com/office/drawing/2014/main" id="{C81C6FAA-4634-C748-A57B-5D9C922168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369042">
            <a:off x="6450815" y="4609091"/>
            <a:ext cx="1143000" cy="1092200"/>
          </a:xfrm>
          <a:prstGeom prst="rect">
            <a:avLst/>
          </a:prstGeom>
        </p:spPr>
      </p:pic>
      <p:pic>
        <p:nvPicPr>
          <p:cNvPr id="7" name="Picture 6">
            <a:extLst>
              <a:ext uri="{FF2B5EF4-FFF2-40B4-BE49-F238E27FC236}">
                <a16:creationId xmlns:a16="http://schemas.microsoft.com/office/drawing/2014/main" id="{CD53D69F-57F6-ED4A-8893-8415666E1FEA}"/>
              </a:ext>
            </a:extLst>
          </p:cNvPr>
          <p:cNvPicPr>
            <a:picLocks noChangeAspect="1"/>
          </p:cNvPicPr>
          <p:nvPr/>
        </p:nvPicPr>
        <p:blipFill>
          <a:blip r:embed="rId2"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4290026">
            <a:off x="2729748" y="4528835"/>
            <a:ext cx="1045003" cy="998559"/>
          </a:xfrm>
          <a:prstGeom prst="rect">
            <a:avLst/>
          </a:prstGeom>
        </p:spPr>
      </p:pic>
      <p:pic>
        <p:nvPicPr>
          <p:cNvPr id="8" name="Picture 7">
            <a:extLst>
              <a:ext uri="{FF2B5EF4-FFF2-40B4-BE49-F238E27FC236}">
                <a16:creationId xmlns:a16="http://schemas.microsoft.com/office/drawing/2014/main" id="{0DE0B9F5-2A7A-8B48-B566-D6F839696B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49601">
            <a:off x="7771332" y="2623658"/>
            <a:ext cx="1143000" cy="1092200"/>
          </a:xfrm>
          <a:prstGeom prst="rect">
            <a:avLst/>
          </a:prstGeom>
        </p:spPr>
      </p:pic>
      <p:pic>
        <p:nvPicPr>
          <p:cNvPr id="9" name="Picture 8">
            <a:extLst>
              <a:ext uri="{FF2B5EF4-FFF2-40B4-BE49-F238E27FC236}">
                <a16:creationId xmlns:a16="http://schemas.microsoft.com/office/drawing/2014/main" id="{E1E360E3-3DF7-F042-A988-444DF518E7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593338">
            <a:off x="3972436" y="4766467"/>
            <a:ext cx="1143000" cy="1092200"/>
          </a:xfrm>
          <a:prstGeom prst="rect">
            <a:avLst/>
          </a:prstGeom>
        </p:spPr>
      </p:pic>
      <p:pic>
        <p:nvPicPr>
          <p:cNvPr id="10" name="Picture 9">
            <a:extLst>
              <a:ext uri="{FF2B5EF4-FFF2-40B4-BE49-F238E27FC236}">
                <a16:creationId xmlns:a16="http://schemas.microsoft.com/office/drawing/2014/main" id="{1E99BAAF-340E-EF49-A273-12F4050F91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340250">
            <a:off x="670857" y="1843683"/>
            <a:ext cx="1143000" cy="1092200"/>
          </a:xfrm>
          <a:prstGeom prst="rect">
            <a:avLst/>
          </a:prstGeom>
        </p:spPr>
      </p:pic>
      <p:pic>
        <p:nvPicPr>
          <p:cNvPr id="11" name="Picture 10">
            <a:extLst>
              <a:ext uri="{FF2B5EF4-FFF2-40B4-BE49-F238E27FC236}">
                <a16:creationId xmlns:a16="http://schemas.microsoft.com/office/drawing/2014/main" id="{31B44879-BCEE-AC44-B4B2-B8A3725F5B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784104">
            <a:off x="9276348" y="4017452"/>
            <a:ext cx="1714500" cy="1701800"/>
          </a:xfrm>
          <a:prstGeom prst="rect">
            <a:avLst/>
          </a:prstGeom>
        </p:spPr>
      </p:pic>
      <p:pic>
        <p:nvPicPr>
          <p:cNvPr id="12" name="Picture 11">
            <a:extLst>
              <a:ext uri="{FF2B5EF4-FFF2-40B4-BE49-F238E27FC236}">
                <a16:creationId xmlns:a16="http://schemas.microsoft.com/office/drawing/2014/main" id="{9849163A-283F-EA49-9F41-A0AB067DDB4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8624261">
            <a:off x="10691560" y="1980444"/>
            <a:ext cx="1149561" cy="1701800"/>
          </a:xfrm>
          <a:prstGeom prst="rect">
            <a:avLst/>
          </a:prstGeom>
        </p:spPr>
      </p:pic>
      <p:pic>
        <p:nvPicPr>
          <p:cNvPr id="13" name="Picture 12">
            <a:extLst>
              <a:ext uri="{FF2B5EF4-FFF2-40B4-BE49-F238E27FC236}">
                <a16:creationId xmlns:a16="http://schemas.microsoft.com/office/drawing/2014/main" id="{12CBC72F-15B3-0E41-AA02-8D0EF8785B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6755926">
            <a:off x="4174517" y="1517032"/>
            <a:ext cx="1149561" cy="1701800"/>
          </a:xfrm>
          <a:prstGeom prst="rect">
            <a:avLst/>
          </a:prstGeom>
        </p:spPr>
      </p:pic>
    </p:spTree>
    <p:extLst>
      <p:ext uri="{BB962C8B-B14F-4D97-AF65-F5344CB8AC3E}">
        <p14:creationId xmlns:p14="http://schemas.microsoft.com/office/powerpoint/2010/main" val="332236329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3812991" y="687636"/>
          <a:ext cx="3774140" cy="4850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963650" y="2053545"/>
            <a:ext cx="4108820" cy="3693319"/>
          </a:xfrm>
          <a:prstGeom prst="rect">
            <a:avLst/>
          </a:prstGeom>
          <a:noFill/>
        </p:spPr>
        <p:txBody>
          <a:bodyPr wrap="square" rtlCol="0">
            <a:spAutoFit/>
          </a:bodyPr>
          <a:lstStyle/>
          <a:p>
            <a:pPr marL="342900" indent="-342900">
              <a:buFont typeface="+mj-lt"/>
              <a:buAutoNum type="arabicPeriod"/>
            </a:pPr>
            <a:r>
              <a:rPr lang="en-US" dirty="0"/>
              <a:t>Community engagement is not recruitment for clinical research.</a:t>
            </a:r>
          </a:p>
          <a:p>
            <a:pPr marL="342900" indent="-342900">
              <a:buFont typeface="+mj-lt"/>
              <a:buAutoNum type="arabicPeriod"/>
            </a:pPr>
            <a:endParaRPr lang="en-US" dirty="0"/>
          </a:p>
          <a:p>
            <a:pPr marL="342900" indent="-342900">
              <a:buFont typeface="+mj-lt"/>
              <a:buAutoNum type="arabicPeriod"/>
            </a:pPr>
            <a:r>
              <a:rPr lang="en-US" dirty="0"/>
              <a:t>Community engagement and community advisory boards serve related but different purposes.</a:t>
            </a:r>
          </a:p>
          <a:p>
            <a:pPr marL="342900" indent="-342900">
              <a:buFont typeface="+mj-lt"/>
              <a:buAutoNum type="arabicPeriod"/>
            </a:pPr>
            <a:endParaRPr lang="en-US" dirty="0"/>
          </a:p>
          <a:p>
            <a:pPr marL="342900" indent="-342900">
              <a:buFont typeface="+mj-lt"/>
              <a:buAutoNum type="arabicPeriod"/>
            </a:pPr>
            <a:r>
              <a:rPr lang="en-US" dirty="0"/>
              <a:t>Community engagement and education is not merely community service.</a:t>
            </a:r>
          </a:p>
          <a:p>
            <a:pPr marL="342900" indent="-342900">
              <a:buFont typeface="+mj-lt"/>
              <a:buAutoNum type="arabicPeriod"/>
            </a:pPr>
            <a:endParaRPr lang="en-US" dirty="0"/>
          </a:p>
          <a:p>
            <a:pPr marL="342900" indent="-342900">
              <a:buFont typeface="+mj-lt"/>
              <a:buAutoNum type="arabicPeriod"/>
            </a:pPr>
            <a:r>
              <a:rPr lang="en-US" dirty="0"/>
              <a:t>Community engagement is not research or ethics.</a:t>
            </a:r>
          </a:p>
        </p:txBody>
      </p:sp>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23" y="-224358"/>
            <a:ext cx="12590857" cy="7082357"/>
          </a:xfrm>
          <a:prstGeom prst="rect">
            <a:avLst/>
          </a:prstGeom>
        </p:spPr>
      </p:pic>
      <p:pic>
        <p:nvPicPr>
          <p:cNvPr id="10" name="Picture 9">
            <a:extLst>
              <a:ext uri="{FF2B5EF4-FFF2-40B4-BE49-F238E27FC236}">
                <a16:creationId xmlns:a16="http://schemas.microsoft.com/office/drawing/2014/main" id="{3D46951E-9D64-4B4B-B156-8831BF2386A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53"/>
          <a:stretch/>
        </p:blipFill>
        <p:spPr>
          <a:xfrm>
            <a:off x="42852" y="1960739"/>
            <a:ext cx="12419927" cy="237712"/>
          </a:xfrm>
          <a:prstGeom prst="rect">
            <a:avLst/>
          </a:prstGeom>
        </p:spPr>
      </p:pic>
      <p:pic>
        <p:nvPicPr>
          <p:cNvPr id="11" name="Picture 10">
            <a:extLst>
              <a:ext uri="{FF2B5EF4-FFF2-40B4-BE49-F238E27FC236}">
                <a16:creationId xmlns:a16="http://schemas.microsoft.com/office/drawing/2014/main" id="{5B3E7EC1-588F-B04D-96DC-FE985D8BDB6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53"/>
          <a:stretch/>
        </p:blipFill>
        <p:spPr>
          <a:xfrm>
            <a:off x="646315" y="7448978"/>
            <a:ext cx="12419927" cy="385864"/>
          </a:xfrm>
          <a:prstGeom prst="rect">
            <a:avLst/>
          </a:prstGeom>
        </p:spPr>
      </p:pic>
      <p:sp>
        <p:nvSpPr>
          <p:cNvPr id="13" name="TextBox 12">
            <a:extLst>
              <a:ext uri="{FF2B5EF4-FFF2-40B4-BE49-F238E27FC236}">
                <a16:creationId xmlns:a16="http://schemas.microsoft.com/office/drawing/2014/main" id="{4F8BF3A2-30A5-4166-9516-44DB20522CE9}"/>
              </a:ext>
            </a:extLst>
          </p:cNvPr>
          <p:cNvSpPr txBox="1"/>
          <p:nvPr/>
        </p:nvSpPr>
        <p:spPr>
          <a:xfrm>
            <a:off x="0" y="1260291"/>
            <a:ext cx="12589134" cy="4114585"/>
          </a:xfrm>
          <a:prstGeom prst="rect">
            <a:avLst/>
          </a:prstGeom>
          <a:solidFill>
            <a:srgbClr val="182836"/>
          </a:solidFill>
        </p:spPr>
        <p:txBody>
          <a:bodyPr wrap="square" rtlCol="0">
            <a:spAutoFit/>
          </a:bodyPr>
          <a:lstStyle/>
          <a:p>
            <a:endParaRPr lang="en-US" dirty="0"/>
          </a:p>
        </p:txBody>
      </p:sp>
      <p:sp>
        <p:nvSpPr>
          <p:cNvPr id="3" name="Rectangle 2">
            <a:extLst>
              <a:ext uri="{FF2B5EF4-FFF2-40B4-BE49-F238E27FC236}">
                <a16:creationId xmlns:a16="http://schemas.microsoft.com/office/drawing/2014/main" id="{87F017A6-0EBD-C043-BE63-E40506DF2756}"/>
              </a:ext>
            </a:extLst>
          </p:cNvPr>
          <p:cNvSpPr/>
          <p:nvPr/>
        </p:nvSpPr>
        <p:spPr>
          <a:xfrm>
            <a:off x="2896566" y="926767"/>
            <a:ext cx="6282489" cy="1107996"/>
          </a:xfrm>
          <a:prstGeom prst="rect">
            <a:avLst/>
          </a:prstGeom>
        </p:spPr>
        <p:txBody>
          <a:bodyPr wrap="none">
            <a:spAutoFit/>
          </a:bodyPr>
          <a:lstStyle/>
          <a:p>
            <a:r>
              <a:rPr lang="en-US" sz="6600" b="1" dirty="0">
                <a:solidFill>
                  <a:srgbClr val="00FFE6"/>
                </a:solidFill>
                <a:latin typeface="Gill Sans MT" panose="020B0502020104020203" pitchFamily="34" charset="77"/>
              </a:rPr>
              <a:t>Four</a:t>
            </a:r>
            <a:r>
              <a:rPr lang="en-US" sz="6600" b="1" dirty="0">
                <a:solidFill>
                  <a:schemeClr val="bg1"/>
                </a:solidFill>
                <a:latin typeface="Gill Sans MT" panose="020B0502020104020203" pitchFamily="34" charset="77"/>
              </a:rPr>
              <a:t> Common </a:t>
            </a:r>
          </a:p>
        </p:txBody>
      </p:sp>
      <p:sp>
        <p:nvSpPr>
          <p:cNvPr id="12" name="Rectangle 11">
            <a:extLst>
              <a:ext uri="{FF2B5EF4-FFF2-40B4-BE49-F238E27FC236}">
                <a16:creationId xmlns:a16="http://schemas.microsoft.com/office/drawing/2014/main" id="{6DFE57F7-02A0-C24D-9AA1-4F4DA61465DC}"/>
              </a:ext>
            </a:extLst>
          </p:cNvPr>
          <p:cNvSpPr/>
          <p:nvPr/>
        </p:nvSpPr>
        <p:spPr>
          <a:xfrm>
            <a:off x="-231571" y="3613073"/>
            <a:ext cx="12466220" cy="2123658"/>
          </a:xfrm>
          <a:prstGeom prst="rect">
            <a:avLst/>
          </a:prstGeom>
        </p:spPr>
        <p:txBody>
          <a:bodyPr wrap="square">
            <a:spAutoFit/>
          </a:bodyPr>
          <a:lstStyle/>
          <a:p>
            <a:pPr algn="ctr"/>
            <a:r>
              <a:rPr lang="en-US" sz="6600" b="1" dirty="0">
                <a:solidFill>
                  <a:schemeClr val="bg1"/>
                </a:solidFill>
                <a:latin typeface="Gill Sans MT" panose="020B0502020104020203" pitchFamily="34" charset="77"/>
              </a:rPr>
              <a:t>in </a:t>
            </a:r>
            <a:r>
              <a:rPr lang="en-US" sz="6600" b="1" dirty="0">
                <a:solidFill>
                  <a:srgbClr val="00FFE6"/>
                </a:solidFill>
                <a:latin typeface="Gill Sans MT" panose="020B0502020104020203" pitchFamily="34" charset="77"/>
              </a:rPr>
              <a:t>HIV Cure-Related </a:t>
            </a:r>
          </a:p>
          <a:p>
            <a:pPr algn="ctr"/>
            <a:r>
              <a:rPr lang="en-US" sz="6600" b="1" dirty="0">
                <a:solidFill>
                  <a:schemeClr val="bg1"/>
                </a:solidFill>
                <a:latin typeface="Gill Sans MT" panose="020B0502020104020203" pitchFamily="34" charset="77"/>
              </a:rPr>
              <a:t>Research</a:t>
            </a:r>
          </a:p>
        </p:txBody>
      </p:sp>
      <p:sp>
        <p:nvSpPr>
          <p:cNvPr id="5" name="TextBox 4">
            <a:extLst>
              <a:ext uri="{FF2B5EF4-FFF2-40B4-BE49-F238E27FC236}">
                <a16:creationId xmlns:a16="http://schemas.microsoft.com/office/drawing/2014/main" id="{BF9B3168-3244-484A-B92C-455CCAAA281D}"/>
              </a:ext>
            </a:extLst>
          </p:cNvPr>
          <p:cNvSpPr txBox="1"/>
          <p:nvPr/>
        </p:nvSpPr>
        <p:spPr>
          <a:xfrm>
            <a:off x="42852" y="1878761"/>
            <a:ext cx="11917374" cy="1569660"/>
          </a:xfrm>
          <a:prstGeom prst="rect">
            <a:avLst/>
          </a:prstGeom>
          <a:solidFill>
            <a:srgbClr val="182836"/>
          </a:solidFill>
        </p:spPr>
        <p:txBody>
          <a:bodyPr wrap="square" rtlCol="0">
            <a:spAutoFit/>
          </a:bodyPr>
          <a:lstStyle/>
          <a:p>
            <a:pPr algn="ctr"/>
            <a:r>
              <a:rPr lang="en-US" sz="9600" b="1" spc="-300" dirty="0">
                <a:solidFill>
                  <a:srgbClr val="00FFE6"/>
                </a:solidFill>
                <a:latin typeface="Gill Sans MT" panose="020B0502020104020203" pitchFamily="34" charset="77"/>
              </a:rPr>
              <a:t>(</a:t>
            </a:r>
            <a:r>
              <a:rPr lang="en-US" sz="9600" b="1" cap="small" spc="-300" dirty="0">
                <a:solidFill>
                  <a:schemeClr val="bg1"/>
                </a:solidFill>
                <a:latin typeface="Gill Sans MT" panose="020B0502020104020203" pitchFamily="34" charset="77"/>
              </a:rPr>
              <a:t>Mis</a:t>
            </a:r>
            <a:r>
              <a:rPr lang="en-US" sz="9600" b="1" cap="small" spc="-170" dirty="0">
                <a:solidFill>
                  <a:srgbClr val="00FFE6"/>
                </a:solidFill>
                <a:latin typeface="Gill Sans MT" panose="020B0502020104020203" pitchFamily="34" charset="77"/>
              </a:rPr>
              <a:t>)</a:t>
            </a:r>
            <a:r>
              <a:rPr lang="en-US" sz="9600" b="1" cap="small" spc="-170" dirty="0">
                <a:solidFill>
                  <a:schemeClr val="bg1"/>
                </a:solidFill>
                <a:latin typeface="Gill Sans MT" panose="020B0502020104020203" pitchFamily="34" charset="77"/>
              </a:rPr>
              <a:t>c</a:t>
            </a:r>
            <a:r>
              <a:rPr lang="en-US" sz="9600" b="1" cap="small" spc="-300" dirty="0">
                <a:solidFill>
                  <a:schemeClr val="bg1"/>
                </a:solidFill>
                <a:latin typeface="Gill Sans MT" panose="020B0502020104020203" pitchFamily="34" charset="77"/>
              </a:rPr>
              <a:t>onceptions</a:t>
            </a:r>
          </a:p>
        </p:txBody>
      </p:sp>
    </p:spTree>
    <p:extLst>
      <p:ext uri="{BB962C8B-B14F-4D97-AF65-F5344CB8AC3E}">
        <p14:creationId xmlns:p14="http://schemas.microsoft.com/office/powerpoint/2010/main" val="284357456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515600" cy="1325563"/>
          </a:xfrm>
        </p:spPr>
        <p:txBody>
          <a:bodyPr>
            <a:normAutofit/>
          </a:bodyPr>
          <a:lstStyle/>
          <a:p>
            <a:r>
              <a:rPr lang="en-US" sz="3600" dirty="0">
                <a:latin typeface="+mn-lt"/>
              </a:rPr>
              <a:t>Four Common Misconceptions in HIV Cure Research</a:t>
            </a:r>
          </a:p>
        </p:txBody>
      </p:sp>
      <p:graphicFrame>
        <p:nvGraphicFramePr>
          <p:cNvPr id="4" name="Diagram 3"/>
          <p:cNvGraphicFramePr/>
          <p:nvPr/>
        </p:nvGraphicFramePr>
        <p:xfrm>
          <a:off x="-2169458" y="7113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3812991" y="687636"/>
          <a:ext cx="3774140" cy="4850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7963650" y="2053545"/>
            <a:ext cx="4108820" cy="3693319"/>
          </a:xfrm>
          <a:prstGeom prst="rect">
            <a:avLst/>
          </a:prstGeom>
          <a:noFill/>
        </p:spPr>
        <p:txBody>
          <a:bodyPr wrap="square" rtlCol="0">
            <a:spAutoFit/>
          </a:bodyPr>
          <a:lstStyle/>
          <a:p>
            <a:pPr marL="342900" indent="-342900">
              <a:buFont typeface="+mj-lt"/>
              <a:buAutoNum type="arabicPeriod"/>
            </a:pPr>
            <a:r>
              <a:rPr lang="en-US" dirty="0"/>
              <a:t>Community engagement is not recruitment for clinical research.</a:t>
            </a:r>
          </a:p>
          <a:p>
            <a:pPr marL="342900" indent="-342900">
              <a:buFont typeface="+mj-lt"/>
              <a:buAutoNum type="arabicPeriod"/>
            </a:pPr>
            <a:endParaRPr lang="en-US" dirty="0"/>
          </a:p>
          <a:p>
            <a:pPr marL="342900" indent="-342900">
              <a:buFont typeface="+mj-lt"/>
              <a:buAutoNum type="arabicPeriod"/>
            </a:pPr>
            <a:r>
              <a:rPr lang="en-US" dirty="0"/>
              <a:t>Community engagement and community advisory boards serve related but different purposes.</a:t>
            </a:r>
          </a:p>
          <a:p>
            <a:pPr marL="342900" indent="-342900">
              <a:buFont typeface="+mj-lt"/>
              <a:buAutoNum type="arabicPeriod"/>
            </a:pPr>
            <a:endParaRPr lang="en-US" dirty="0"/>
          </a:p>
          <a:p>
            <a:pPr marL="342900" indent="-342900">
              <a:buFont typeface="+mj-lt"/>
              <a:buAutoNum type="arabicPeriod"/>
            </a:pPr>
            <a:r>
              <a:rPr lang="en-US" dirty="0"/>
              <a:t>Community engagement and education is not merely community service.</a:t>
            </a:r>
          </a:p>
          <a:p>
            <a:pPr marL="342900" indent="-342900">
              <a:buFont typeface="+mj-lt"/>
              <a:buAutoNum type="arabicPeriod"/>
            </a:pPr>
            <a:endParaRPr lang="en-US" dirty="0"/>
          </a:p>
          <a:p>
            <a:pPr marL="342900" indent="-342900">
              <a:buFont typeface="+mj-lt"/>
              <a:buAutoNum type="arabicPeriod"/>
            </a:pPr>
            <a:r>
              <a:rPr lang="en-US" dirty="0"/>
              <a:t>Community engagement is not research or ethics.</a:t>
            </a:r>
          </a:p>
        </p:txBody>
      </p:sp>
      <p:sp>
        <p:nvSpPr>
          <p:cNvPr id="8" name="Right Arrow 7"/>
          <p:cNvSpPr/>
          <p:nvPr/>
        </p:nvSpPr>
        <p:spPr>
          <a:xfrm>
            <a:off x="385485" y="6153773"/>
            <a:ext cx="11686985" cy="611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Trust, Mutual Respect, Transparency, Autonomy</a:t>
            </a:r>
          </a:p>
        </p:txBody>
      </p:sp>
      <p:pic>
        <p:nvPicPr>
          <p:cNvPr id="9" name="Picture 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84782" y="-270606"/>
            <a:ext cx="12958119" cy="7128606"/>
          </a:xfrm>
          <a:prstGeom prst="rect">
            <a:avLst/>
          </a:prstGeom>
        </p:spPr>
      </p:pic>
      <p:pic>
        <p:nvPicPr>
          <p:cNvPr id="10" name="Picture 9">
            <a:extLst>
              <a:ext uri="{FF2B5EF4-FFF2-40B4-BE49-F238E27FC236}">
                <a16:creationId xmlns:a16="http://schemas.microsoft.com/office/drawing/2014/main" id="{3D46951E-9D64-4B4B-B156-8831BF2386A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42852" y="1960739"/>
            <a:ext cx="12419927" cy="2362812"/>
          </a:xfrm>
          <a:prstGeom prst="rect">
            <a:avLst/>
          </a:prstGeom>
        </p:spPr>
      </p:pic>
      <p:pic>
        <p:nvPicPr>
          <p:cNvPr id="11" name="Picture 10">
            <a:extLst>
              <a:ext uri="{FF2B5EF4-FFF2-40B4-BE49-F238E27FC236}">
                <a16:creationId xmlns:a16="http://schemas.microsoft.com/office/drawing/2014/main" id="{5B3E7EC1-588F-B04D-96DC-FE985D8BDB6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115685" y="4416357"/>
            <a:ext cx="12419927" cy="385864"/>
          </a:xfrm>
          <a:prstGeom prst="rect">
            <a:avLst/>
          </a:prstGeom>
        </p:spPr>
      </p:pic>
      <p:sp>
        <p:nvSpPr>
          <p:cNvPr id="14" name="TextBox 13">
            <a:extLst>
              <a:ext uri="{FF2B5EF4-FFF2-40B4-BE49-F238E27FC236}">
                <a16:creationId xmlns:a16="http://schemas.microsoft.com/office/drawing/2014/main" id="{459C2F59-9C06-4A66-9238-05FA61B8EB5A}"/>
              </a:ext>
            </a:extLst>
          </p:cNvPr>
          <p:cNvSpPr txBox="1"/>
          <p:nvPr/>
        </p:nvSpPr>
        <p:spPr>
          <a:xfrm>
            <a:off x="-274569" y="727962"/>
            <a:ext cx="12466221" cy="5706876"/>
          </a:xfrm>
          <a:prstGeom prst="rect">
            <a:avLst/>
          </a:prstGeom>
          <a:solidFill>
            <a:srgbClr val="182836"/>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B9697F56-25B1-5144-AEFB-F56DE48B9182}"/>
              </a:ext>
            </a:extLst>
          </p:cNvPr>
          <p:cNvSpPr/>
          <p:nvPr/>
        </p:nvSpPr>
        <p:spPr>
          <a:xfrm>
            <a:off x="832988" y="1887055"/>
            <a:ext cx="10217634" cy="1569660"/>
          </a:xfrm>
          <a:prstGeom prst="rect">
            <a:avLst/>
          </a:prstGeom>
        </p:spPr>
        <p:txBody>
          <a:bodyPr wrap="square">
            <a:spAutoFit/>
          </a:bodyPr>
          <a:lstStyle/>
          <a:p>
            <a:pPr marL="342900" indent="-342900">
              <a:buFont typeface="+mj-lt"/>
              <a:buAutoNum type="arabicPeriod"/>
            </a:pPr>
            <a:r>
              <a:rPr lang="en-US" sz="4800" b="1" dirty="0">
                <a:solidFill>
                  <a:schemeClr val="bg1"/>
                </a:solidFill>
                <a:latin typeface="Gill Sans MT" panose="020B0502020104020203" pitchFamily="34" charset="77"/>
              </a:rPr>
              <a:t> Community engagement </a:t>
            </a:r>
            <a:r>
              <a:rPr lang="en-US" sz="4800" b="1" dirty="0">
                <a:solidFill>
                  <a:srgbClr val="00FFE6"/>
                </a:solidFill>
                <a:latin typeface="Gill Sans MT" panose="020B0502020104020203" pitchFamily="34" charset="77"/>
              </a:rPr>
              <a:t>is not </a:t>
            </a:r>
            <a:r>
              <a:rPr lang="en-US" sz="4800" b="1" dirty="0">
                <a:solidFill>
                  <a:schemeClr val="bg1"/>
                </a:solidFill>
                <a:latin typeface="Gill Sans MT" panose="020B0502020104020203" pitchFamily="34" charset="77"/>
              </a:rPr>
              <a:t>recruitment for clinical research.</a:t>
            </a:r>
          </a:p>
        </p:txBody>
      </p:sp>
    </p:spTree>
    <p:extLst>
      <p:ext uri="{BB962C8B-B14F-4D97-AF65-F5344CB8AC3E}">
        <p14:creationId xmlns:p14="http://schemas.microsoft.com/office/powerpoint/2010/main" val="323356814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515600" cy="1325563"/>
          </a:xfrm>
        </p:spPr>
        <p:txBody>
          <a:bodyPr>
            <a:normAutofit/>
          </a:bodyPr>
          <a:lstStyle/>
          <a:p>
            <a:r>
              <a:rPr lang="en-US" sz="3600" dirty="0">
                <a:latin typeface="+mn-lt"/>
              </a:rPr>
              <a:t>Four Common Misconceptions in HIV Cure Research</a:t>
            </a:r>
          </a:p>
        </p:txBody>
      </p:sp>
      <p:graphicFrame>
        <p:nvGraphicFramePr>
          <p:cNvPr id="4" name="Diagram 3"/>
          <p:cNvGraphicFramePr/>
          <p:nvPr/>
        </p:nvGraphicFramePr>
        <p:xfrm>
          <a:off x="-2169458" y="7113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3812991" y="687636"/>
          <a:ext cx="3774140" cy="4850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7963650" y="2053545"/>
            <a:ext cx="4108820" cy="3693319"/>
          </a:xfrm>
          <a:prstGeom prst="rect">
            <a:avLst/>
          </a:prstGeom>
          <a:noFill/>
        </p:spPr>
        <p:txBody>
          <a:bodyPr wrap="square" rtlCol="0">
            <a:spAutoFit/>
          </a:bodyPr>
          <a:lstStyle/>
          <a:p>
            <a:pPr marL="342900" indent="-342900">
              <a:buFont typeface="+mj-lt"/>
              <a:buAutoNum type="arabicPeriod"/>
            </a:pPr>
            <a:r>
              <a:rPr lang="en-US" dirty="0"/>
              <a:t>Community engagement is not recruitment for clinical research.</a:t>
            </a:r>
          </a:p>
          <a:p>
            <a:pPr marL="342900" indent="-342900">
              <a:buFont typeface="+mj-lt"/>
              <a:buAutoNum type="arabicPeriod"/>
            </a:pPr>
            <a:endParaRPr lang="en-US" dirty="0"/>
          </a:p>
          <a:p>
            <a:pPr marL="342900" indent="-342900">
              <a:buFont typeface="+mj-lt"/>
              <a:buAutoNum type="arabicPeriod"/>
            </a:pPr>
            <a:r>
              <a:rPr lang="en-US" dirty="0"/>
              <a:t>Community engagement and community advisory boards serve related but different purposes.</a:t>
            </a:r>
          </a:p>
          <a:p>
            <a:pPr marL="342900" indent="-342900">
              <a:buFont typeface="+mj-lt"/>
              <a:buAutoNum type="arabicPeriod"/>
            </a:pPr>
            <a:endParaRPr lang="en-US" dirty="0"/>
          </a:p>
          <a:p>
            <a:pPr marL="342900" indent="-342900">
              <a:buFont typeface="+mj-lt"/>
              <a:buAutoNum type="arabicPeriod"/>
            </a:pPr>
            <a:r>
              <a:rPr lang="en-US" dirty="0"/>
              <a:t>Community engagement and education is not merely community service.</a:t>
            </a:r>
          </a:p>
          <a:p>
            <a:pPr marL="342900" indent="-342900">
              <a:buFont typeface="+mj-lt"/>
              <a:buAutoNum type="arabicPeriod"/>
            </a:pPr>
            <a:endParaRPr lang="en-US" dirty="0"/>
          </a:p>
          <a:p>
            <a:pPr marL="342900" indent="-342900">
              <a:buFont typeface="+mj-lt"/>
              <a:buAutoNum type="arabicPeriod"/>
            </a:pPr>
            <a:r>
              <a:rPr lang="en-US" dirty="0"/>
              <a:t>Community engagement is not research or ethics.</a:t>
            </a:r>
          </a:p>
        </p:txBody>
      </p:sp>
      <p:sp>
        <p:nvSpPr>
          <p:cNvPr id="8" name="Right Arrow 7"/>
          <p:cNvSpPr/>
          <p:nvPr/>
        </p:nvSpPr>
        <p:spPr>
          <a:xfrm>
            <a:off x="385485" y="6153773"/>
            <a:ext cx="11686985" cy="611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Trust, Mutual Respect, Transparency, Autonomy</a:t>
            </a:r>
          </a:p>
        </p:txBody>
      </p:sp>
      <p:pic>
        <p:nvPicPr>
          <p:cNvPr id="9" name="Picture 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18273" y="-92806"/>
            <a:ext cx="12634920" cy="6950806"/>
          </a:xfrm>
          <a:prstGeom prst="rect">
            <a:avLst/>
          </a:prstGeom>
        </p:spPr>
      </p:pic>
      <p:pic>
        <p:nvPicPr>
          <p:cNvPr id="10" name="Picture 9">
            <a:extLst>
              <a:ext uri="{FF2B5EF4-FFF2-40B4-BE49-F238E27FC236}">
                <a16:creationId xmlns:a16="http://schemas.microsoft.com/office/drawing/2014/main" id="{3D46951E-9D64-4B4B-B156-8831BF2386A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42852" y="1960739"/>
            <a:ext cx="12419927" cy="2362812"/>
          </a:xfrm>
          <a:prstGeom prst="rect">
            <a:avLst/>
          </a:prstGeom>
        </p:spPr>
      </p:pic>
      <p:pic>
        <p:nvPicPr>
          <p:cNvPr id="11" name="Picture 10">
            <a:extLst>
              <a:ext uri="{FF2B5EF4-FFF2-40B4-BE49-F238E27FC236}">
                <a16:creationId xmlns:a16="http://schemas.microsoft.com/office/drawing/2014/main" id="{5B3E7EC1-588F-B04D-96DC-FE985D8BDB6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115685" y="4416357"/>
            <a:ext cx="12419927" cy="385864"/>
          </a:xfrm>
          <a:prstGeom prst="rect">
            <a:avLst/>
          </a:prstGeom>
        </p:spPr>
      </p:pic>
      <p:sp>
        <p:nvSpPr>
          <p:cNvPr id="14" name="TextBox 13">
            <a:extLst>
              <a:ext uri="{FF2B5EF4-FFF2-40B4-BE49-F238E27FC236}">
                <a16:creationId xmlns:a16="http://schemas.microsoft.com/office/drawing/2014/main" id="{DE37C97F-9B88-414E-8CFE-8B4DB6E1C5D2}"/>
              </a:ext>
            </a:extLst>
          </p:cNvPr>
          <p:cNvSpPr txBox="1"/>
          <p:nvPr/>
        </p:nvSpPr>
        <p:spPr>
          <a:xfrm>
            <a:off x="-274569" y="727962"/>
            <a:ext cx="12466221" cy="5706876"/>
          </a:xfrm>
          <a:prstGeom prst="rect">
            <a:avLst/>
          </a:prstGeom>
          <a:solidFill>
            <a:srgbClr val="182836"/>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B9697F56-25B1-5144-AEFB-F56DE48B9182}"/>
              </a:ext>
            </a:extLst>
          </p:cNvPr>
          <p:cNvSpPr/>
          <p:nvPr/>
        </p:nvSpPr>
        <p:spPr>
          <a:xfrm>
            <a:off x="832988" y="1887055"/>
            <a:ext cx="10217634" cy="3046988"/>
          </a:xfrm>
          <a:prstGeom prst="rect">
            <a:avLst/>
          </a:prstGeom>
        </p:spPr>
        <p:txBody>
          <a:bodyPr wrap="square">
            <a:spAutoFit/>
          </a:bodyPr>
          <a:lstStyle/>
          <a:p>
            <a:r>
              <a:rPr lang="en-US" sz="4800" b="1" dirty="0">
                <a:solidFill>
                  <a:schemeClr val="bg1"/>
                </a:solidFill>
                <a:latin typeface="Gill Sans MT" panose="020B0502020104020203" pitchFamily="34" charset="77"/>
              </a:rPr>
              <a:t>2. Community engagement and community advisory boards serve </a:t>
            </a:r>
            <a:r>
              <a:rPr lang="en-US" sz="4800" b="1" dirty="0">
                <a:solidFill>
                  <a:srgbClr val="00FFE6"/>
                </a:solidFill>
                <a:latin typeface="Gill Sans MT" panose="020B0502020104020203" pitchFamily="34" charset="77"/>
              </a:rPr>
              <a:t>related but different </a:t>
            </a:r>
            <a:r>
              <a:rPr lang="en-US" sz="4800" b="1" dirty="0">
                <a:solidFill>
                  <a:schemeClr val="bg1"/>
                </a:solidFill>
                <a:latin typeface="Gill Sans MT" panose="020B0502020104020203" pitchFamily="34" charset="77"/>
              </a:rPr>
              <a:t>purposes.</a:t>
            </a:r>
          </a:p>
          <a:p>
            <a:pPr marL="342900" indent="-342900">
              <a:buFont typeface="+mj-lt"/>
              <a:buAutoNum type="arabicPeriod"/>
            </a:pPr>
            <a:endParaRPr lang="en-US" sz="48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67776163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515600" cy="1325563"/>
          </a:xfrm>
        </p:spPr>
        <p:txBody>
          <a:bodyPr>
            <a:normAutofit/>
          </a:bodyPr>
          <a:lstStyle/>
          <a:p>
            <a:r>
              <a:rPr lang="en-US" sz="3600" dirty="0">
                <a:latin typeface="+mn-lt"/>
              </a:rPr>
              <a:t>Four Common Misconceptions in HIV Cure Research</a:t>
            </a:r>
          </a:p>
        </p:txBody>
      </p:sp>
      <p:graphicFrame>
        <p:nvGraphicFramePr>
          <p:cNvPr id="4" name="Diagram 3"/>
          <p:cNvGraphicFramePr/>
          <p:nvPr/>
        </p:nvGraphicFramePr>
        <p:xfrm>
          <a:off x="-2169458" y="7113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3812991" y="687636"/>
          <a:ext cx="3774140" cy="4850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7963650" y="2053545"/>
            <a:ext cx="4108820" cy="3693319"/>
          </a:xfrm>
          <a:prstGeom prst="rect">
            <a:avLst/>
          </a:prstGeom>
          <a:noFill/>
        </p:spPr>
        <p:txBody>
          <a:bodyPr wrap="square" rtlCol="0">
            <a:spAutoFit/>
          </a:bodyPr>
          <a:lstStyle/>
          <a:p>
            <a:pPr marL="342900" indent="-342900">
              <a:buFont typeface="+mj-lt"/>
              <a:buAutoNum type="arabicPeriod"/>
            </a:pPr>
            <a:r>
              <a:rPr lang="en-US" dirty="0"/>
              <a:t>Community engagement is not recruitment for clinical research.</a:t>
            </a:r>
          </a:p>
          <a:p>
            <a:pPr marL="342900" indent="-342900">
              <a:buFont typeface="+mj-lt"/>
              <a:buAutoNum type="arabicPeriod"/>
            </a:pPr>
            <a:endParaRPr lang="en-US" dirty="0"/>
          </a:p>
          <a:p>
            <a:pPr marL="342900" indent="-342900">
              <a:buFont typeface="+mj-lt"/>
              <a:buAutoNum type="arabicPeriod"/>
            </a:pPr>
            <a:r>
              <a:rPr lang="en-US" dirty="0"/>
              <a:t>Community engagement and community advisory boards serve related but different purposes.</a:t>
            </a:r>
          </a:p>
          <a:p>
            <a:pPr marL="342900" indent="-342900">
              <a:buFont typeface="+mj-lt"/>
              <a:buAutoNum type="arabicPeriod"/>
            </a:pPr>
            <a:endParaRPr lang="en-US" dirty="0"/>
          </a:p>
          <a:p>
            <a:pPr marL="342900" indent="-342900">
              <a:buFont typeface="+mj-lt"/>
              <a:buAutoNum type="arabicPeriod"/>
            </a:pPr>
            <a:r>
              <a:rPr lang="en-US" dirty="0"/>
              <a:t>Community engagement and education is not merely community service.</a:t>
            </a:r>
          </a:p>
          <a:p>
            <a:pPr marL="342900" indent="-342900">
              <a:buFont typeface="+mj-lt"/>
              <a:buAutoNum type="arabicPeriod"/>
            </a:pPr>
            <a:endParaRPr lang="en-US" dirty="0"/>
          </a:p>
          <a:p>
            <a:pPr marL="342900" indent="-342900">
              <a:buFont typeface="+mj-lt"/>
              <a:buAutoNum type="arabicPeriod"/>
            </a:pPr>
            <a:r>
              <a:rPr lang="en-US" dirty="0"/>
              <a:t>Community engagement is not research or ethics.</a:t>
            </a:r>
          </a:p>
        </p:txBody>
      </p:sp>
      <p:sp>
        <p:nvSpPr>
          <p:cNvPr id="8" name="Right Arrow 7"/>
          <p:cNvSpPr/>
          <p:nvPr/>
        </p:nvSpPr>
        <p:spPr>
          <a:xfrm>
            <a:off x="385485" y="6153773"/>
            <a:ext cx="11686985" cy="611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Trust, Mutual Respect, Transparency, Autonomy</a:t>
            </a:r>
          </a:p>
        </p:txBody>
      </p:sp>
      <p:pic>
        <p:nvPicPr>
          <p:cNvPr id="9" name="Picture 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74569" y="-142340"/>
            <a:ext cx="12724961" cy="7000340"/>
          </a:xfrm>
          <a:prstGeom prst="rect">
            <a:avLst/>
          </a:prstGeom>
        </p:spPr>
      </p:pic>
      <p:pic>
        <p:nvPicPr>
          <p:cNvPr id="10" name="Picture 9">
            <a:extLst>
              <a:ext uri="{FF2B5EF4-FFF2-40B4-BE49-F238E27FC236}">
                <a16:creationId xmlns:a16="http://schemas.microsoft.com/office/drawing/2014/main" id="{3D46951E-9D64-4B4B-B156-8831BF2386A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0" y="343949"/>
            <a:ext cx="12419927" cy="6304326"/>
          </a:xfrm>
          <a:prstGeom prst="rect">
            <a:avLst/>
          </a:prstGeom>
        </p:spPr>
      </p:pic>
      <p:pic>
        <p:nvPicPr>
          <p:cNvPr id="11" name="Picture 10">
            <a:extLst>
              <a:ext uri="{FF2B5EF4-FFF2-40B4-BE49-F238E27FC236}">
                <a16:creationId xmlns:a16="http://schemas.microsoft.com/office/drawing/2014/main" id="{5B3E7EC1-588F-B04D-96DC-FE985D8BDB6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115685" y="4416357"/>
            <a:ext cx="12419927" cy="385864"/>
          </a:xfrm>
          <a:prstGeom prst="rect">
            <a:avLst/>
          </a:prstGeom>
        </p:spPr>
      </p:pic>
      <p:sp>
        <p:nvSpPr>
          <p:cNvPr id="3" name="Rectangle 2">
            <a:extLst>
              <a:ext uri="{FF2B5EF4-FFF2-40B4-BE49-F238E27FC236}">
                <a16:creationId xmlns:a16="http://schemas.microsoft.com/office/drawing/2014/main" id="{87F017A6-0EBD-C043-BE63-E40506DF2756}"/>
              </a:ext>
            </a:extLst>
          </p:cNvPr>
          <p:cNvSpPr/>
          <p:nvPr/>
        </p:nvSpPr>
        <p:spPr>
          <a:xfrm>
            <a:off x="3048348" y="-2740613"/>
            <a:ext cx="6091860" cy="1107996"/>
          </a:xfrm>
          <a:prstGeom prst="rect">
            <a:avLst/>
          </a:prstGeom>
        </p:spPr>
        <p:txBody>
          <a:bodyPr wrap="none">
            <a:spAutoFit/>
          </a:bodyPr>
          <a:lstStyle/>
          <a:p>
            <a:r>
              <a:rPr lang="en-US" sz="6600" dirty="0">
                <a:solidFill>
                  <a:srgbClr val="E68F85"/>
                </a:solidFill>
                <a:latin typeface="American Typewriter" panose="02090604020004020304" pitchFamily="18" charset="77"/>
              </a:rPr>
              <a:t>Four</a:t>
            </a:r>
            <a:r>
              <a:rPr lang="en-US" sz="6600" dirty="0">
                <a:solidFill>
                  <a:schemeClr val="bg1"/>
                </a:solidFill>
                <a:latin typeface="American Typewriter" panose="02090604020004020304" pitchFamily="18" charset="77"/>
              </a:rPr>
              <a:t> Common </a:t>
            </a:r>
          </a:p>
        </p:txBody>
      </p:sp>
      <p:sp>
        <p:nvSpPr>
          <p:cNvPr id="5" name="Rectangle 4">
            <a:extLst>
              <a:ext uri="{FF2B5EF4-FFF2-40B4-BE49-F238E27FC236}">
                <a16:creationId xmlns:a16="http://schemas.microsoft.com/office/drawing/2014/main" id="{1D895FC9-C1CE-5245-A7E5-998BB18EDD1D}"/>
              </a:ext>
            </a:extLst>
          </p:cNvPr>
          <p:cNvSpPr/>
          <p:nvPr/>
        </p:nvSpPr>
        <p:spPr>
          <a:xfrm>
            <a:off x="5183868" y="-1540424"/>
            <a:ext cx="2137893" cy="369332"/>
          </a:xfrm>
          <a:prstGeom prst="rect">
            <a:avLst/>
          </a:prstGeom>
        </p:spPr>
        <p:txBody>
          <a:bodyPr wrap="none">
            <a:spAutoFit/>
          </a:bodyPr>
          <a:lstStyle/>
          <a:p>
            <a:r>
              <a:rPr lang="en-US" dirty="0"/>
              <a:t>in HIV Cure Research</a:t>
            </a:r>
          </a:p>
        </p:txBody>
      </p:sp>
      <p:sp>
        <p:nvSpPr>
          <p:cNvPr id="12" name="Rectangle 11">
            <a:extLst>
              <a:ext uri="{FF2B5EF4-FFF2-40B4-BE49-F238E27FC236}">
                <a16:creationId xmlns:a16="http://schemas.microsoft.com/office/drawing/2014/main" id="{6DFE57F7-02A0-C24D-9AA1-4F4DA61465DC}"/>
              </a:ext>
            </a:extLst>
          </p:cNvPr>
          <p:cNvSpPr/>
          <p:nvPr/>
        </p:nvSpPr>
        <p:spPr>
          <a:xfrm>
            <a:off x="1566502" y="7793946"/>
            <a:ext cx="8939563" cy="1107996"/>
          </a:xfrm>
          <a:prstGeom prst="rect">
            <a:avLst/>
          </a:prstGeom>
        </p:spPr>
        <p:txBody>
          <a:bodyPr wrap="none">
            <a:spAutoFit/>
          </a:bodyPr>
          <a:lstStyle/>
          <a:p>
            <a:r>
              <a:rPr lang="en-US" sz="6600" dirty="0">
                <a:solidFill>
                  <a:schemeClr val="bg1"/>
                </a:solidFill>
                <a:latin typeface="American Typewriter" panose="02090604020004020304" pitchFamily="18" charset="77"/>
              </a:rPr>
              <a:t>in </a:t>
            </a:r>
            <a:r>
              <a:rPr lang="en-US" sz="6600" dirty="0">
                <a:solidFill>
                  <a:srgbClr val="E68F85"/>
                </a:solidFill>
                <a:latin typeface="American Typewriter" panose="02090604020004020304" pitchFamily="18" charset="77"/>
              </a:rPr>
              <a:t>HIV Cure </a:t>
            </a:r>
            <a:r>
              <a:rPr lang="en-US" sz="6600" dirty="0">
                <a:solidFill>
                  <a:schemeClr val="bg1"/>
                </a:solidFill>
                <a:latin typeface="American Typewriter" panose="02090604020004020304" pitchFamily="18" charset="77"/>
              </a:rPr>
              <a:t>Research</a:t>
            </a:r>
          </a:p>
        </p:txBody>
      </p:sp>
      <p:sp>
        <p:nvSpPr>
          <p:cNvPr id="14" name="TextBox 13">
            <a:extLst>
              <a:ext uri="{FF2B5EF4-FFF2-40B4-BE49-F238E27FC236}">
                <a16:creationId xmlns:a16="http://schemas.microsoft.com/office/drawing/2014/main" id="{1C32E1A2-F7B7-48A6-9459-B17AD99D1FAE}"/>
              </a:ext>
            </a:extLst>
          </p:cNvPr>
          <p:cNvSpPr txBox="1"/>
          <p:nvPr/>
        </p:nvSpPr>
        <p:spPr>
          <a:xfrm>
            <a:off x="-274569" y="727962"/>
            <a:ext cx="12466221" cy="5706876"/>
          </a:xfrm>
          <a:prstGeom prst="rect">
            <a:avLst/>
          </a:prstGeom>
          <a:solidFill>
            <a:srgbClr val="182836"/>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B9697F56-25B1-5144-AEFB-F56DE48B9182}"/>
              </a:ext>
            </a:extLst>
          </p:cNvPr>
          <p:cNvSpPr/>
          <p:nvPr/>
        </p:nvSpPr>
        <p:spPr>
          <a:xfrm>
            <a:off x="832988" y="1887055"/>
            <a:ext cx="10217634" cy="2308324"/>
          </a:xfrm>
          <a:prstGeom prst="rect">
            <a:avLst/>
          </a:prstGeom>
        </p:spPr>
        <p:txBody>
          <a:bodyPr wrap="square">
            <a:spAutoFit/>
          </a:bodyPr>
          <a:lstStyle/>
          <a:p>
            <a:pPr lvl="1"/>
            <a:r>
              <a:rPr lang="en-US" sz="4800" b="1" dirty="0">
                <a:solidFill>
                  <a:schemeClr val="bg1"/>
                </a:solidFill>
                <a:latin typeface="Gill Sans MT" panose="020B0502020104020203" pitchFamily="34" charset="77"/>
              </a:rPr>
              <a:t>3. Community engagement and education is not merely </a:t>
            </a:r>
            <a:r>
              <a:rPr lang="en-US" sz="4800" b="1" dirty="0">
                <a:solidFill>
                  <a:srgbClr val="00FFE6"/>
                </a:solidFill>
                <a:latin typeface="Gill Sans MT" panose="020B0502020104020203" pitchFamily="34" charset="77"/>
              </a:rPr>
              <a:t>community service.</a:t>
            </a:r>
          </a:p>
        </p:txBody>
      </p:sp>
    </p:spTree>
    <p:extLst>
      <p:ext uri="{BB962C8B-B14F-4D97-AF65-F5344CB8AC3E}">
        <p14:creationId xmlns:p14="http://schemas.microsoft.com/office/powerpoint/2010/main" val="417765244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515600" cy="1325563"/>
          </a:xfrm>
        </p:spPr>
        <p:txBody>
          <a:bodyPr>
            <a:normAutofit/>
          </a:bodyPr>
          <a:lstStyle/>
          <a:p>
            <a:r>
              <a:rPr lang="en-US" sz="3600" dirty="0">
                <a:latin typeface="+mn-lt"/>
              </a:rPr>
              <a:t>Four Common Misconceptions in HIV Cure Research</a:t>
            </a:r>
          </a:p>
        </p:txBody>
      </p:sp>
      <p:graphicFrame>
        <p:nvGraphicFramePr>
          <p:cNvPr id="4" name="Diagram 3"/>
          <p:cNvGraphicFramePr/>
          <p:nvPr/>
        </p:nvGraphicFramePr>
        <p:xfrm>
          <a:off x="-2169458" y="7113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3812991" y="687636"/>
          <a:ext cx="3774140" cy="4850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7963650" y="2053545"/>
            <a:ext cx="4108820" cy="3693319"/>
          </a:xfrm>
          <a:prstGeom prst="rect">
            <a:avLst/>
          </a:prstGeom>
          <a:noFill/>
        </p:spPr>
        <p:txBody>
          <a:bodyPr wrap="square" rtlCol="0">
            <a:spAutoFit/>
          </a:bodyPr>
          <a:lstStyle/>
          <a:p>
            <a:pPr marL="342900" indent="-342900">
              <a:buFont typeface="+mj-lt"/>
              <a:buAutoNum type="arabicPeriod"/>
            </a:pPr>
            <a:r>
              <a:rPr lang="en-US" dirty="0"/>
              <a:t>Community engagement is not recruitment for clinical research.</a:t>
            </a:r>
          </a:p>
          <a:p>
            <a:pPr marL="342900" indent="-342900">
              <a:buFont typeface="+mj-lt"/>
              <a:buAutoNum type="arabicPeriod"/>
            </a:pPr>
            <a:endParaRPr lang="en-US" dirty="0"/>
          </a:p>
          <a:p>
            <a:pPr marL="342900" indent="-342900">
              <a:buFont typeface="+mj-lt"/>
              <a:buAutoNum type="arabicPeriod"/>
            </a:pPr>
            <a:r>
              <a:rPr lang="en-US" dirty="0"/>
              <a:t>Community engagement and community advisory boards serve related but different purposes.</a:t>
            </a:r>
          </a:p>
          <a:p>
            <a:pPr marL="342900" indent="-342900">
              <a:buFont typeface="+mj-lt"/>
              <a:buAutoNum type="arabicPeriod"/>
            </a:pPr>
            <a:endParaRPr lang="en-US" dirty="0"/>
          </a:p>
          <a:p>
            <a:pPr marL="342900" indent="-342900">
              <a:buFont typeface="+mj-lt"/>
              <a:buAutoNum type="arabicPeriod"/>
            </a:pPr>
            <a:r>
              <a:rPr lang="en-US" dirty="0"/>
              <a:t>Community engagement and education is not merely community service.</a:t>
            </a:r>
          </a:p>
          <a:p>
            <a:pPr marL="342900" indent="-342900">
              <a:buFont typeface="+mj-lt"/>
              <a:buAutoNum type="arabicPeriod"/>
            </a:pPr>
            <a:endParaRPr lang="en-US" dirty="0"/>
          </a:p>
          <a:p>
            <a:pPr marL="342900" indent="-342900">
              <a:buFont typeface="+mj-lt"/>
              <a:buAutoNum type="arabicPeriod"/>
            </a:pPr>
            <a:r>
              <a:rPr lang="en-US" dirty="0"/>
              <a:t>Community engagement is not research or ethics.</a:t>
            </a:r>
          </a:p>
        </p:txBody>
      </p:sp>
      <p:sp>
        <p:nvSpPr>
          <p:cNvPr id="8" name="Right Arrow 7"/>
          <p:cNvSpPr/>
          <p:nvPr/>
        </p:nvSpPr>
        <p:spPr>
          <a:xfrm>
            <a:off x="385485" y="6153773"/>
            <a:ext cx="11686985" cy="611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Trust, Mutual Respect, Transparency, Autonomy</a:t>
            </a:r>
          </a:p>
        </p:txBody>
      </p:sp>
      <p:pic>
        <p:nvPicPr>
          <p:cNvPr id="9" name="Picture 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74569" y="-142340"/>
            <a:ext cx="12724961" cy="7000340"/>
          </a:xfrm>
          <a:prstGeom prst="rect">
            <a:avLst/>
          </a:prstGeom>
        </p:spPr>
      </p:pic>
      <p:pic>
        <p:nvPicPr>
          <p:cNvPr id="10" name="Picture 9">
            <a:extLst>
              <a:ext uri="{FF2B5EF4-FFF2-40B4-BE49-F238E27FC236}">
                <a16:creationId xmlns:a16="http://schemas.microsoft.com/office/drawing/2014/main" id="{3D46951E-9D64-4B4B-B156-8831BF2386A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42852" y="1960739"/>
            <a:ext cx="12419927" cy="2362812"/>
          </a:xfrm>
          <a:prstGeom prst="rect">
            <a:avLst/>
          </a:prstGeom>
        </p:spPr>
      </p:pic>
      <p:pic>
        <p:nvPicPr>
          <p:cNvPr id="11" name="Picture 10">
            <a:extLst>
              <a:ext uri="{FF2B5EF4-FFF2-40B4-BE49-F238E27FC236}">
                <a16:creationId xmlns:a16="http://schemas.microsoft.com/office/drawing/2014/main" id="{5B3E7EC1-588F-B04D-96DC-FE985D8BDB6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53"/>
          <a:stretch/>
        </p:blipFill>
        <p:spPr>
          <a:xfrm>
            <a:off x="-115685" y="4416357"/>
            <a:ext cx="12419927" cy="385864"/>
          </a:xfrm>
          <a:prstGeom prst="rect">
            <a:avLst/>
          </a:prstGeom>
        </p:spPr>
      </p:pic>
      <p:sp>
        <p:nvSpPr>
          <p:cNvPr id="3" name="Rectangle 2">
            <a:extLst>
              <a:ext uri="{FF2B5EF4-FFF2-40B4-BE49-F238E27FC236}">
                <a16:creationId xmlns:a16="http://schemas.microsoft.com/office/drawing/2014/main" id="{87F017A6-0EBD-C043-BE63-E40506DF2756}"/>
              </a:ext>
            </a:extLst>
          </p:cNvPr>
          <p:cNvSpPr/>
          <p:nvPr/>
        </p:nvSpPr>
        <p:spPr>
          <a:xfrm>
            <a:off x="3048348" y="-2740613"/>
            <a:ext cx="6091860" cy="1107996"/>
          </a:xfrm>
          <a:prstGeom prst="rect">
            <a:avLst/>
          </a:prstGeom>
        </p:spPr>
        <p:txBody>
          <a:bodyPr wrap="none">
            <a:spAutoFit/>
          </a:bodyPr>
          <a:lstStyle/>
          <a:p>
            <a:r>
              <a:rPr lang="en-US" sz="6600" dirty="0">
                <a:solidFill>
                  <a:srgbClr val="E68F85"/>
                </a:solidFill>
                <a:latin typeface="American Typewriter" panose="02090604020004020304" pitchFamily="18" charset="77"/>
              </a:rPr>
              <a:t>Four</a:t>
            </a:r>
            <a:r>
              <a:rPr lang="en-US" sz="6600" dirty="0">
                <a:solidFill>
                  <a:schemeClr val="bg1"/>
                </a:solidFill>
                <a:latin typeface="American Typewriter" panose="02090604020004020304" pitchFamily="18" charset="77"/>
              </a:rPr>
              <a:t> Common </a:t>
            </a:r>
          </a:p>
        </p:txBody>
      </p:sp>
      <p:sp>
        <p:nvSpPr>
          <p:cNvPr id="5" name="Rectangle 4">
            <a:extLst>
              <a:ext uri="{FF2B5EF4-FFF2-40B4-BE49-F238E27FC236}">
                <a16:creationId xmlns:a16="http://schemas.microsoft.com/office/drawing/2014/main" id="{1D895FC9-C1CE-5245-A7E5-998BB18EDD1D}"/>
              </a:ext>
            </a:extLst>
          </p:cNvPr>
          <p:cNvSpPr/>
          <p:nvPr/>
        </p:nvSpPr>
        <p:spPr>
          <a:xfrm>
            <a:off x="5183868" y="-1540424"/>
            <a:ext cx="2137893" cy="369332"/>
          </a:xfrm>
          <a:prstGeom prst="rect">
            <a:avLst/>
          </a:prstGeom>
        </p:spPr>
        <p:txBody>
          <a:bodyPr wrap="none">
            <a:spAutoFit/>
          </a:bodyPr>
          <a:lstStyle/>
          <a:p>
            <a:r>
              <a:rPr lang="en-US" dirty="0"/>
              <a:t>in HIV Cure Research</a:t>
            </a:r>
          </a:p>
        </p:txBody>
      </p:sp>
      <p:sp>
        <p:nvSpPr>
          <p:cNvPr id="12" name="Rectangle 11">
            <a:extLst>
              <a:ext uri="{FF2B5EF4-FFF2-40B4-BE49-F238E27FC236}">
                <a16:creationId xmlns:a16="http://schemas.microsoft.com/office/drawing/2014/main" id="{6DFE57F7-02A0-C24D-9AA1-4F4DA61465DC}"/>
              </a:ext>
            </a:extLst>
          </p:cNvPr>
          <p:cNvSpPr/>
          <p:nvPr/>
        </p:nvSpPr>
        <p:spPr>
          <a:xfrm>
            <a:off x="1566502" y="7793946"/>
            <a:ext cx="8939563" cy="1107996"/>
          </a:xfrm>
          <a:prstGeom prst="rect">
            <a:avLst/>
          </a:prstGeom>
        </p:spPr>
        <p:txBody>
          <a:bodyPr wrap="none">
            <a:spAutoFit/>
          </a:bodyPr>
          <a:lstStyle/>
          <a:p>
            <a:r>
              <a:rPr lang="en-US" sz="6600" dirty="0">
                <a:solidFill>
                  <a:schemeClr val="bg1"/>
                </a:solidFill>
                <a:latin typeface="American Typewriter" panose="02090604020004020304" pitchFamily="18" charset="77"/>
              </a:rPr>
              <a:t>in </a:t>
            </a:r>
            <a:r>
              <a:rPr lang="en-US" sz="6600" dirty="0">
                <a:solidFill>
                  <a:srgbClr val="E68F85"/>
                </a:solidFill>
                <a:latin typeface="American Typewriter" panose="02090604020004020304" pitchFamily="18" charset="77"/>
              </a:rPr>
              <a:t>HIV Cure </a:t>
            </a:r>
            <a:r>
              <a:rPr lang="en-US" sz="6600" dirty="0">
                <a:solidFill>
                  <a:schemeClr val="bg1"/>
                </a:solidFill>
                <a:latin typeface="American Typewriter" panose="02090604020004020304" pitchFamily="18" charset="77"/>
              </a:rPr>
              <a:t>Research</a:t>
            </a:r>
          </a:p>
        </p:txBody>
      </p:sp>
      <p:sp>
        <p:nvSpPr>
          <p:cNvPr id="14" name="TextBox 13">
            <a:extLst>
              <a:ext uri="{FF2B5EF4-FFF2-40B4-BE49-F238E27FC236}">
                <a16:creationId xmlns:a16="http://schemas.microsoft.com/office/drawing/2014/main" id="{28EF89A8-FB05-4BF8-BF3B-1C6EA0E4BEC0}"/>
              </a:ext>
            </a:extLst>
          </p:cNvPr>
          <p:cNvSpPr txBox="1"/>
          <p:nvPr/>
        </p:nvSpPr>
        <p:spPr>
          <a:xfrm>
            <a:off x="-274569" y="727962"/>
            <a:ext cx="12466221" cy="5706876"/>
          </a:xfrm>
          <a:prstGeom prst="rect">
            <a:avLst/>
          </a:prstGeom>
          <a:solidFill>
            <a:srgbClr val="182836"/>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B9697F56-25B1-5144-AEFB-F56DE48B9182}"/>
              </a:ext>
            </a:extLst>
          </p:cNvPr>
          <p:cNvSpPr/>
          <p:nvPr/>
        </p:nvSpPr>
        <p:spPr>
          <a:xfrm>
            <a:off x="832988" y="1887055"/>
            <a:ext cx="10217634" cy="2308324"/>
          </a:xfrm>
          <a:prstGeom prst="rect">
            <a:avLst/>
          </a:prstGeom>
        </p:spPr>
        <p:txBody>
          <a:bodyPr wrap="square">
            <a:spAutoFit/>
          </a:bodyPr>
          <a:lstStyle/>
          <a:p>
            <a:pPr lvl="2"/>
            <a:r>
              <a:rPr lang="en-US" sz="4800" b="1" dirty="0">
                <a:solidFill>
                  <a:schemeClr val="bg1"/>
                </a:solidFill>
                <a:latin typeface="Gill Sans MT" panose="020B0502020104020203" pitchFamily="34" charset="77"/>
              </a:rPr>
              <a:t>4. Community engagement.      </a:t>
            </a:r>
            <a:r>
              <a:rPr lang="en-US" sz="4800" b="1" dirty="0">
                <a:solidFill>
                  <a:srgbClr val="00FFE6"/>
                </a:solidFill>
                <a:latin typeface="Gill Sans MT" panose="020B0502020104020203" pitchFamily="34" charset="77"/>
              </a:rPr>
              <a:t>is not </a:t>
            </a:r>
            <a:r>
              <a:rPr lang="en-US" sz="4800" b="1" dirty="0">
                <a:solidFill>
                  <a:schemeClr val="bg1"/>
                </a:solidFill>
                <a:latin typeface="Gill Sans MT" panose="020B0502020104020203" pitchFamily="34" charset="77"/>
              </a:rPr>
              <a:t>research or ethics.</a:t>
            </a:r>
          </a:p>
          <a:p>
            <a:endParaRPr lang="en-US" sz="48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38506870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589ACE-1C03-3341-99AB-E9A1D5EFB135}"/>
              </a:ext>
            </a:extLst>
          </p:cNvPr>
          <p:cNvSpPr>
            <a:spLocks noGrp="1"/>
          </p:cNvSpPr>
          <p:nvPr>
            <p:ph type="title"/>
          </p:nvPr>
        </p:nvSpPr>
        <p:spPr>
          <a:xfrm>
            <a:off x="-27666" y="-119322"/>
            <a:ext cx="11466351" cy="1344403"/>
          </a:xfrm>
          <a:solidFill>
            <a:srgbClr val="DD01FE"/>
          </a:solidFill>
        </p:spPr>
        <p:txBody>
          <a:bodyPr>
            <a:normAutofit/>
          </a:bodyPr>
          <a:lstStyle/>
          <a:p>
            <a:pPr algn="ctr"/>
            <a:r>
              <a:rPr lang="en-US" sz="6600" b="1" spc="300" dirty="0">
                <a:solidFill>
                  <a:schemeClr val="bg1"/>
                </a:solidFill>
                <a:latin typeface="Encode Sans Normal Black" panose="02000000000000000000" pitchFamily="2" charset="77"/>
              </a:rPr>
              <a:t>ENGAGEMENT IS…</a:t>
            </a:r>
          </a:p>
        </p:txBody>
      </p:sp>
      <p:pic>
        <p:nvPicPr>
          <p:cNvPr id="9" name="Picture 8">
            <a:extLst>
              <a:ext uri="{FF2B5EF4-FFF2-40B4-BE49-F238E27FC236}">
                <a16:creationId xmlns:a16="http://schemas.microsoft.com/office/drawing/2014/main" id="{F2168F7B-1945-BA40-8AB5-41B097050343}"/>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8692" l="1231" r="100000"/>
                    </a14:imgEffect>
                  </a14:imgLayer>
                </a14:imgProps>
              </a:ext>
              <a:ext uri="{28A0092B-C50C-407E-A947-70E740481C1C}">
                <a14:useLocalDpi xmlns:a14="http://schemas.microsoft.com/office/drawing/2010/main"/>
              </a:ext>
            </a:extLst>
          </a:blip>
          <a:stretch>
            <a:fillRect/>
          </a:stretch>
        </p:blipFill>
        <p:spPr>
          <a:xfrm>
            <a:off x="2717215" y="365125"/>
            <a:ext cx="6757570" cy="6757570"/>
          </a:xfrm>
          <a:prstGeom prst="rect">
            <a:avLst/>
          </a:prstGeom>
        </p:spPr>
      </p:pic>
      <p:sp>
        <p:nvSpPr>
          <p:cNvPr id="13" name="TextBox 12">
            <a:extLst>
              <a:ext uri="{FF2B5EF4-FFF2-40B4-BE49-F238E27FC236}">
                <a16:creationId xmlns:a16="http://schemas.microsoft.com/office/drawing/2014/main" id="{93A72CCD-A542-3848-B530-02CF478FF809}"/>
              </a:ext>
            </a:extLst>
          </p:cNvPr>
          <p:cNvSpPr txBox="1"/>
          <p:nvPr/>
        </p:nvSpPr>
        <p:spPr>
          <a:xfrm>
            <a:off x="-267" y="1188842"/>
            <a:ext cx="12192000" cy="923330"/>
          </a:xfrm>
          <a:prstGeom prst="rect">
            <a:avLst/>
          </a:prstGeom>
          <a:noFill/>
          <a:ln>
            <a:noFill/>
          </a:ln>
        </p:spPr>
        <p:txBody>
          <a:bodyPr wrap="square" rtlCol="0">
            <a:spAutoFit/>
          </a:bodyPr>
          <a:lstStyle/>
          <a:p>
            <a:pPr algn="ctr"/>
            <a:r>
              <a:rPr lang="en-US" sz="5400" dirty="0"/>
              <a:t>the creation of </a:t>
            </a:r>
            <a:r>
              <a:rPr lang="en-US" sz="5400" b="1" dirty="0">
                <a:ln w="34925">
                  <a:noFill/>
                </a:ln>
                <a:solidFill>
                  <a:schemeClr val="bg1"/>
                </a:solidFill>
                <a:effectLst>
                  <a:glow rad="127000">
                    <a:srgbClr val="FF00F2"/>
                  </a:glow>
                </a:effectLst>
              </a:rPr>
              <a:t>relationships</a:t>
            </a:r>
          </a:p>
        </p:txBody>
      </p:sp>
      <p:sp>
        <p:nvSpPr>
          <p:cNvPr id="14" name="TextBox 13">
            <a:extLst>
              <a:ext uri="{FF2B5EF4-FFF2-40B4-BE49-F238E27FC236}">
                <a16:creationId xmlns:a16="http://schemas.microsoft.com/office/drawing/2014/main" id="{7DABDBA4-B6BE-894D-9AC6-7A83FE6A5496}"/>
              </a:ext>
            </a:extLst>
          </p:cNvPr>
          <p:cNvSpPr txBox="1"/>
          <p:nvPr/>
        </p:nvSpPr>
        <p:spPr>
          <a:xfrm>
            <a:off x="529389" y="2618769"/>
            <a:ext cx="3561348" cy="523220"/>
          </a:xfrm>
          <a:prstGeom prst="rect">
            <a:avLst/>
          </a:prstGeom>
          <a:noFill/>
        </p:spPr>
        <p:txBody>
          <a:bodyPr wrap="square" rtlCol="0">
            <a:spAutoFit/>
          </a:bodyPr>
          <a:lstStyle/>
          <a:p>
            <a:r>
              <a:rPr lang="en-US" sz="2800" i="1" dirty="0"/>
              <a:t>individuals &amp;  groups</a:t>
            </a:r>
          </a:p>
        </p:txBody>
      </p:sp>
      <p:sp>
        <p:nvSpPr>
          <p:cNvPr id="15" name="TextBox 14">
            <a:extLst>
              <a:ext uri="{FF2B5EF4-FFF2-40B4-BE49-F238E27FC236}">
                <a16:creationId xmlns:a16="http://schemas.microsoft.com/office/drawing/2014/main" id="{7977F171-BD0E-3441-9ADE-0F9320019FD2}"/>
              </a:ext>
            </a:extLst>
          </p:cNvPr>
          <p:cNvSpPr txBox="1"/>
          <p:nvPr/>
        </p:nvSpPr>
        <p:spPr>
          <a:xfrm>
            <a:off x="8029901" y="2402977"/>
            <a:ext cx="3561348" cy="954107"/>
          </a:xfrm>
          <a:prstGeom prst="rect">
            <a:avLst/>
          </a:prstGeom>
          <a:noFill/>
        </p:spPr>
        <p:txBody>
          <a:bodyPr wrap="square" rtlCol="0">
            <a:spAutoFit/>
          </a:bodyPr>
          <a:lstStyle/>
          <a:p>
            <a:pPr algn="ctr"/>
            <a:r>
              <a:rPr lang="en-US" sz="2800" i="1" dirty="0"/>
              <a:t>local, national </a:t>
            </a:r>
          </a:p>
          <a:p>
            <a:pPr algn="ctr"/>
            <a:r>
              <a:rPr lang="en-US" sz="2800" i="1" dirty="0"/>
              <a:t>&amp; international</a:t>
            </a:r>
          </a:p>
        </p:txBody>
      </p:sp>
      <p:sp>
        <p:nvSpPr>
          <p:cNvPr id="16" name="TextBox 15">
            <a:extLst>
              <a:ext uri="{FF2B5EF4-FFF2-40B4-BE49-F238E27FC236}">
                <a16:creationId xmlns:a16="http://schemas.microsoft.com/office/drawing/2014/main" id="{90253B2D-5BEA-1D4D-AFC6-2298552C48CB}"/>
              </a:ext>
            </a:extLst>
          </p:cNvPr>
          <p:cNvSpPr txBox="1"/>
          <p:nvPr/>
        </p:nvSpPr>
        <p:spPr>
          <a:xfrm>
            <a:off x="312819" y="3629657"/>
            <a:ext cx="3994485" cy="584775"/>
          </a:xfrm>
          <a:prstGeom prst="rect">
            <a:avLst/>
          </a:prstGeom>
          <a:noFill/>
        </p:spPr>
        <p:txBody>
          <a:bodyPr wrap="square" rtlCol="0">
            <a:spAutoFit/>
          </a:bodyPr>
          <a:lstStyle/>
          <a:p>
            <a:pPr algn="ctr"/>
            <a:r>
              <a:rPr lang="en-US" sz="3200" b="1" spc="300" dirty="0">
                <a:solidFill>
                  <a:srgbClr val="FF00F2"/>
                </a:solidFill>
              </a:rPr>
              <a:t>ALIGN INTERESTS</a:t>
            </a:r>
          </a:p>
        </p:txBody>
      </p:sp>
      <p:sp>
        <p:nvSpPr>
          <p:cNvPr id="17" name="TextBox 16">
            <a:extLst>
              <a:ext uri="{FF2B5EF4-FFF2-40B4-BE49-F238E27FC236}">
                <a16:creationId xmlns:a16="http://schemas.microsoft.com/office/drawing/2014/main" id="{05EB2E6A-6770-3344-8666-1DCE6199B8B4}"/>
              </a:ext>
            </a:extLst>
          </p:cNvPr>
          <p:cNvSpPr txBox="1"/>
          <p:nvPr/>
        </p:nvSpPr>
        <p:spPr>
          <a:xfrm>
            <a:off x="7477542" y="3629312"/>
            <a:ext cx="3994485" cy="646331"/>
          </a:xfrm>
          <a:prstGeom prst="rect">
            <a:avLst/>
          </a:prstGeom>
          <a:noFill/>
        </p:spPr>
        <p:txBody>
          <a:bodyPr wrap="square" rtlCol="0">
            <a:spAutoFit/>
          </a:bodyPr>
          <a:lstStyle/>
          <a:p>
            <a:pPr algn="ctr"/>
            <a:r>
              <a:rPr lang="en-US" sz="3600" spc="-300" dirty="0">
                <a:ln w="34925">
                  <a:solidFill>
                    <a:schemeClr val="bg1"/>
                  </a:solidFill>
                </a:ln>
                <a:solidFill>
                  <a:srgbClr val="FF00F2"/>
                </a:solidFill>
                <a:effectLst>
                  <a:outerShdw blurRad="50800" dist="38100" dir="2700000" algn="tl" rotWithShape="0">
                    <a:schemeClr val="tx1">
                      <a:lumMod val="50000"/>
                      <a:lumOff val="50000"/>
                      <a:alpha val="40000"/>
                    </a:schemeClr>
                  </a:outerShdw>
                </a:effectLst>
                <a:latin typeface="Encode Sans Normal Black" panose="02000000000000000000" pitchFamily="2" charset="77"/>
              </a:rPr>
              <a:t>COOPERATION</a:t>
            </a:r>
          </a:p>
        </p:txBody>
      </p:sp>
      <p:sp>
        <p:nvSpPr>
          <p:cNvPr id="18" name="TextBox 17">
            <a:extLst>
              <a:ext uri="{FF2B5EF4-FFF2-40B4-BE49-F238E27FC236}">
                <a16:creationId xmlns:a16="http://schemas.microsoft.com/office/drawing/2014/main" id="{407720CC-57B1-D740-81D6-D557BE055B3C}"/>
              </a:ext>
            </a:extLst>
          </p:cNvPr>
          <p:cNvSpPr txBox="1"/>
          <p:nvPr/>
        </p:nvSpPr>
        <p:spPr>
          <a:xfrm>
            <a:off x="0" y="4486660"/>
            <a:ext cx="12192000" cy="369332"/>
          </a:xfrm>
          <a:prstGeom prst="rect">
            <a:avLst/>
          </a:prstGeom>
          <a:solidFill>
            <a:srgbClr val="FF00F2">
              <a:alpha val="34000"/>
            </a:srgbClr>
          </a:solidFill>
          <a:ln>
            <a:noFill/>
          </a:ln>
        </p:spPr>
        <p:txBody>
          <a:bodyPr wrap="square" rtlCol="0">
            <a:spAutoFit/>
          </a:bodyPr>
          <a:lstStyle/>
          <a:p>
            <a:pPr algn="ctr"/>
            <a:r>
              <a:rPr lang="en-US" b="1" i="1" spc="600" dirty="0">
                <a:ln w="0">
                  <a:solidFill>
                    <a:srgbClr val="FF00F2">
                      <a:alpha val="20000"/>
                    </a:srgbClr>
                  </a:solidFill>
                </a:ln>
                <a:solidFill>
                  <a:schemeClr val="bg1"/>
                </a:solidFill>
                <a:latin typeface="Encode Sans Normal Black" panose="02000000000000000000" pitchFamily="2" charset="77"/>
              </a:rPr>
              <a:t>FOLLOWING THESE PRINCIPLES:</a:t>
            </a:r>
          </a:p>
        </p:txBody>
      </p:sp>
      <p:grpSp>
        <p:nvGrpSpPr>
          <p:cNvPr id="28" name="Group 27">
            <a:extLst>
              <a:ext uri="{FF2B5EF4-FFF2-40B4-BE49-F238E27FC236}">
                <a16:creationId xmlns:a16="http://schemas.microsoft.com/office/drawing/2014/main" id="{DEFB96F5-6835-174E-98FA-23764568EB81}"/>
              </a:ext>
            </a:extLst>
          </p:cNvPr>
          <p:cNvGrpSpPr/>
          <p:nvPr/>
        </p:nvGrpSpPr>
        <p:grpSpPr>
          <a:xfrm>
            <a:off x="312819" y="4871254"/>
            <a:ext cx="11453943" cy="1730818"/>
            <a:chOff x="301750" y="5086935"/>
            <a:chExt cx="11453943" cy="1730818"/>
          </a:xfrm>
        </p:grpSpPr>
        <p:grpSp>
          <p:nvGrpSpPr>
            <p:cNvPr id="25" name="Group 24">
              <a:extLst>
                <a:ext uri="{FF2B5EF4-FFF2-40B4-BE49-F238E27FC236}">
                  <a16:creationId xmlns:a16="http://schemas.microsoft.com/office/drawing/2014/main" id="{1C293C21-EE89-F443-89FF-3D205E074EA0}"/>
                </a:ext>
              </a:extLst>
            </p:cNvPr>
            <p:cNvGrpSpPr/>
            <p:nvPr/>
          </p:nvGrpSpPr>
          <p:grpSpPr>
            <a:xfrm>
              <a:off x="301750" y="5086935"/>
              <a:ext cx="4090737" cy="1699044"/>
              <a:chOff x="301750" y="5051957"/>
              <a:chExt cx="4090737" cy="1699044"/>
            </a:xfrm>
          </p:grpSpPr>
          <p:sp>
            <p:nvSpPr>
              <p:cNvPr id="19" name="TextBox 18">
                <a:extLst>
                  <a:ext uri="{FF2B5EF4-FFF2-40B4-BE49-F238E27FC236}">
                    <a16:creationId xmlns:a16="http://schemas.microsoft.com/office/drawing/2014/main" id="{03528547-6C19-5248-B7A7-4B8170A88789}"/>
                  </a:ext>
                </a:extLst>
              </p:cNvPr>
              <p:cNvSpPr txBox="1"/>
              <p:nvPr/>
            </p:nvSpPr>
            <p:spPr>
              <a:xfrm>
                <a:off x="1163448" y="5051957"/>
                <a:ext cx="2367339" cy="523220"/>
              </a:xfrm>
              <a:prstGeom prst="rect">
                <a:avLst/>
              </a:prstGeom>
              <a:noFill/>
            </p:spPr>
            <p:txBody>
              <a:bodyPr wrap="square" rtlCol="0">
                <a:spAutoFit/>
              </a:bodyPr>
              <a:lstStyle/>
              <a:p>
                <a:pPr algn="ctr"/>
                <a:r>
                  <a:rPr lang="en-US" sz="2800" dirty="0">
                    <a:latin typeface="+mj-lt"/>
                  </a:rPr>
                  <a:t>RESPECT</a:t>
                </a:r>
              </a:p>
            </p:txBody>
          </p:sp>
          <p:sp>
            <p:nvSpPr>
              <p:cNvPr id="20" name="TextBox 19">
                <a:extLst>
                  <a:ext uri="{FF2B5EF4-FFF2-40B4-BE49-F238E27FC236}">
                    <a16:creationId xmlns:a16="http://schemas.microsoft.com/office/drawing/2014/main" id="{DE6CEF67-4510-124B-90B5-F813AACCF026}"/>
                  </a:ext>
                </a:extLst>
              </p:cNvPr>
              <p:cNvSpPr txBox="1"/>
              <p:nvPr/>
            </p:nvSpPr>
            <p:spPr>
              <a:xfrm>
                <a:off x="301750" y="5618305"/>
                <a:ext cx="4090737" cy="523220"/>
              </a:xfrm>
              <a:prstGeom prst="rect">
                <a:avLst/>
              </a:prstGeom>
              <a:noFill/>
            </p:spPr>
            <p:txBody>
              <a:bodyPr wrap="square" rtlCol="0">
                <a:spAutoFit/>
              </a:bodyPr>
              <a:lstStyle/>
              <a:p>
                <a:pPr algn="ctr"/>
                <a:r>
                  <a:rPr lang="en-US" sz="2800" dirty="0">
                    <a:latin typeface="+mj-lt"/>
                  </a:rPr>
                  <a:t>MUTUAL UNDERSTANDING</a:t>
                </a:r>
              </a:p>
            </p:txBody>
          </p:sp>
          <p:sp>
            <p:nvSpPr>
              <p:cNvPr id="21" name="TextBox 20">
                <a:extLst>
                  <a:ext uri="{FF2B5EF4-FFF2-40B4-BE49-F238E27FC236}">
                    <a16:creationId xmlns:a16="http://schemas.microsoft.com/office/drawing/2014/main" id="{6EECBBAD-44FE-E740-825A-FEC26A9A9EB1}"/>
                  </a:ext>
                </a:extLst>
              </p:cNvPr>
              <p:cNvSpPr txBox="1"/>
              <p:nvPr/>
            </p:nvSpPr>
            <p:spPr>
              <a:xfrm>
                <a:off x="1126393" y="6227781"/>
                <a:ext cx="2367339" cy="523220"/>
              </a:xfrm>
              <a:prstGeom prst="rect">
                <a:avLst/>
              </a:prstGeom>
              <a:noFill/>
            </p:spPr>
            <p:txBody>
              <a:bodyPr wrap="square" rtlCol="0">
                <a:spAutoFit/>
              </a:bodyPr>
              <a:lstStyle/>
              <a:p>
                <a:pPr algn="ctr"/>
                <a:r>
                  <a:rPr lang="en-US" sz="2800" dirty="0">
                    <a:latin typeface="+mj-lt"/>
                  </a:rPr>
                  <a:t>INTEGRITY</a:t>
                </a:r>
              </a:p>
            </p:txBody>
          </p:sp>
        </p:grpSp>
        <p:grpSp>
          <p:nvGrpSpPr>
            <p:cNvPr id="26" name="Group 25">
              <a:extLst>
                <a:ext uri="{FF2B5EF4-FFF2-40B4-BE49-F238E27FC236}">
                  <a16:creationId xmlns:a16="http://schemas.microsoft.com/office/drawing/2014/main" id="{E2C16B7C-A902-2349-A3A4-0CE915388E89}"/>
                </a:ext>
              </a:extLst>
            </p:cNvPr>
            <p:cNvGrpSpPr/>
            <p:nvPr/>
          </p:nvGrpSpPr>
          <p:grpSpPr>
            <a:xfrm>
              <a:off x="7528797" y="5096609"/>
              <a:ext cx="4226896" cy="1721144"/>
              <a:chOff x="7528797" y="5061631"/>
              <a:chExt cx="4226896" cy="1721144"/>
            </a:xfrm>
          </p:grpSpPr>
          <p:sp>
            <p:nvSpPr>
              <p:cNvPr id="22" name="TextBox 21">
                <a:extLst>
                  <a:ext uri="{FF2B5EF4-FFF2-40B4-BE49-F238E27FC236}">
                    <a16:creationId xmlns:a16="http://schemas.microsoft.com/office/drawing/2014/main" id="{45FDD258-1B06-3942-90FD-6B146FC8BA07}"/>
                  </a:ext>
                </a:extLst>
              </p:cNvPr>
              <p:cNvSpPr txBox="1"/>
              <p:nvPr/>
            </p:nvSpPr>
            <p:spPr>
              <a:xfrm>
                <a:off x="7528797" y="6259555"/>
                <a:ext cx="4226896" cy="523220"/>
              </a:xfrm>
              <a:prstGeom prst="rect">
                <a:avLst/>
              </a:prstGeom>
              <a:noFill/>
            </p:spPr>
            <p:txBody>
              <a:bodyPr wrap="square" rtlCol="0">
                <a:spAutoFit/>
              </a:bodyPr>
              <a:lstStyle/>
              <a:p>
                <a:pPr algn="ctr"/>
                <a:r>
                  <a:rPr lang="en-US" sz="2800" dirty="0">
                    <a:latin typeface="+mj-lt"/>
                  </a:rPr>
                  <a:t>AUTONOMY</a:t>
                </a:r>
              </a:p>
            </p:txBody>
          </p:sp>
          <p:sp>
            <p:nvSpPr>
              <p:cNvPr id="23" name="TextBox 22">
                <a:extLst>
                  <a:ext uri="{FF2B5EF4-FFF2-40B4-BE49-F238E27FC236}">
                    <a16:creationId xmlns:a16="http://schemas.microsoft.com/office/drawing/2014/main" id="{71DED600-7F20-C347-B811-8A5357B0E6A0}"/>
                  </a:ext>
                </a:extLst>
              </p:cNvPr>
              <p:cNvSpPr txBox="1"/>
              <p:nvPr/>
            </p:nvSpPr>
            <p:spPr>
              <a:xfrm>
                <a:off x="8084635" y="5679551"/>
                <a:ext cx="3115219" cy="523220"/>
              </a:xfrm>
              <a:prstGeom prst="rect">
                <a:avLst/>
              </a:prstGeom>
              <a:noFill/>
            </p:spPr>
            <p:txBody>
              <a:bodyPr wrap="square" rtlCol="0">
                <a:spAutoFit/>
              </a:bodyPr>
              <a:lstStyle/>
              <a:p>
                <a:pPr algn="ctr"/>
                <a:r>
                  <a:rPr lang="en-US" sz="2800" dirty="0">
                    <a:latin typeface="+mj-lt"/>
                  </a:rPr>
                  <a:t>ACCOUNTABILITY</a:t>
                </a:r>
              </a:p>
            </p:txBody>
          </p:sp>
          <p:sp>
            <p:nvSpPr>
              <p:cNvPr id="24" name="TextBox 23">
                <a:extLst>
                  <a:ext uri="{FF2B5EF4-FFF2-40B4-BE49-F238E27FC236}">
                    <a16:creationId xmlns:a16="http://schemas.microsoft.com/office/drawing/2014/main" id="{33768E3F-5812-104E-B0CC-C3CB52226F55}"/>
                  </a:ext>
                </a:extLst>
              </p:cNvPr>
              <p:cNvSpPr txBox="1"/>
              <p:nvPr/>
            </p:nvSpPr>
            <p:spPr>
              <a:xfrm>
                <a:off x="8160072" y="5061631"/>
                <a:ext cx="2964344" cy="523220"/>
              </a:xfrm>
              <a:prstGeom prst="rect">
                <a:avLst/>
              </a:prstGeom>
              <a:noFill/>
            </p:spPr>
            <p:txBody>
              <a:bodyPr wrap="square" rtlCol="0">
                <a:spAutoFit/>
              </a:bodyPr>
              <a:lstStyle/>
              <a:p>
                <a:pPr algn="ctr"/>
                <a:r>
                  <a:rPr lang="en-US" sz="2800" dirty="0">
                    <a:latin typeface="+mj-lt"/>
                  </a:rPr>
                  <a:t>TRANSPARENCY</a:t>
                </a:r>
              </a:p>
            </p:txBody>
          </p:sp>
        </p:grpSp>
      </p:grpSp>
      <p:pic>
        <p:nvPicPr>
          <p:cNvPr id="33" name="Picture 32">
            <a:extLst>
              <a:ext uri="{FF2B5EF4-FFF2-40B4-BE49-F238E27FC236}">
                <a16:creationId xmlns:a16="http://schemas.microsoft.com/office/drawing/2014/main" id="{604AB859-4115-BB4F-9B64-40E4A073A183}"/>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5387351" y="5221117"/>
            <a:ext cx="1416766" cy="1416766"/>
          </a:xfrm>
          <a:prstGeom prst="rect">
            <a:avLst/>
          </a:prstGeom>
        </p:spPr>
      </p:pic>
      <p:pic>
        <p:nvPicPr>
          <p:cNvPr id="35" name="Picture 34">
            <a:extLst>
              <a:ext uri="{FF2B5EF4-FFF2-40B4-BE49-F238E27FC236}">
                <a16:creationId xmlns:a16="http://schemas.microsoft.com/office/drawing/2014/main" id="{484213F9-F103-FD43-8B01-BDEFFE50FB9A}"/>
              </a:ext>
            </a:extLst>
          </p:cNvPr>
          <p:cNvPicPr>
            <a:picLocks noChangeAspect="1"/>
          </p:cNvPicPr>
          <p:nvPr/>
        </p:nvPicPr>
        <p:blipFill>
          <a:blip r:embed="rId7"/>
          <a:stretch>
            <a:fillRect/>
          </a:stretch>
        </p:blipFill>
        <p:spPr>
          <a:xfrm>
            <a:off x="5458734" y="4995316"/>
            <a:ext cx="1219200" cy="1663700"/>
          </a:xfrm>
          <a:prstGeom prst="rect">
            <a:avLst/>
          </a:prstGeom>
        </p:spPr>
      </p:pic>
      <p:sp>
        <p:nvSpPr>
          <p:cNvPr id="36" name="Right Arrow 35">
            <a:extLst>
              <a:ext uri="{FF2B5EF4-FFF2-40B4-BE49-F238E27FC236}">
                <a16:creationId xmlns:a16="http://schemas.microsoft.com/office/drawing/2014/main" id="{14779ED7-C67A-4944-8693-DAEFD1C5F719}"/>
              </a:ext>
            </a:extLst>
          </p:cNvPr>
          <p:cNvSpPr/>
          <p:nvPr/>
        </p:nvSpPr>
        <p:spPr>
          <a:xfrm>
            <a:off x="4307304" y="3731458"/>
            <a:ext cx="3389823" cy="390077"/>
          </a:xfrm>
          <a:prstGeom prst="rightArrow">
            <a:avLst/>
          </a:prstGeom>
          <a:solidFill>
            <a:srgbClr val="FF00F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826CD3-3B60-DF41-8281-D80C37C5380B}"/>
              </a:ext>
            </a:extLst>
          </p:cNvPr>
          <p:cNvSpPr txBox="1"/>
          <p:nvPr/>
        </p:nvSpPr>
        <p:spPr>
          <a:xfrm>
            <a:off x="4651053" y="5914608"/>
            <a:ext cx="2889361" cy="400110"/>
          </a:xfrm>
          <a:prstGeom prst="rect">
            <a:avLst/>
          </a:prstGeom>
          <a:solidFill>
            <a:schemeClr val="bg1"/>
          </a:solidFill>
        </p:spPr>
        <p:txBody>
          <a:bodyPr wrap="square" rtlCol="0">
            <a:spAutoFit/>
          </a:bodyPr>
          <a:lstStyle/>
          <a:p>
            <a:pPr algn="ctr"/>
            <a:r>
              <a:rPr lang="en-US" sz="2000" spc="300" dirty="0" err="1">
                <a:solidFill>
                  <a:srgbClr val="00B0F0"/>
                </a:solidFill>
              </a:rPr>
              <a:t>www.avac.org</a:t>
            </a:r>
            <a:r>
              <a:rPr lang="en-US" sz="2000" spc="300" dirty="0">
                <a:solidFill>
                  <a:srgbClr val="00B0F0"/>
                </a:solidFill>
              </a:rPr>
              <a:t>/</a:t>
            </a:r>
            <a:r>
              <a:rPr lang="en-US" sz="2000" spc="300" dirty="0" err="1">
                <a:solidFill>
                  <a:srgbClr val="00B0F0"/>
                </a:solidFill>
              </a:rPr>
              <a:t>gpp</a:t>
            </a:r>
            <a:endParaRPr lang="en-US" sz="2000" spc="300" dirty="0">
              <a:solidFill>
                <a:srgbClr val="00B0F0"/>
              </a:solidFill>
            </a:endParaRPr>
          </a:p>
        </p:txBody>
      </p:sp>
      <p:sp>
        <p:nvSpPr>
          <p:cNvPr id="27" name="TextBox 26">
            <a:extLst>
              <a:ext uri="{FF2B5EF4-FFF2-40B4-BE49-F238E27FC236}">
                <a16:creationId xmlns:a16="http://schemas.microsoft.com/office/drawing/2014/main" id="{6EE72487-1CE0-7D4F-92B5-5188E08FF6E1}"/>
              </a:ext>
            </a:extLst>
          </p:cNvPr>
          <p:cNvSpPr txBox="1"/>
          <p:nvPr/>
        </p:nvSpPr>
        <p:spPr>
          <a:xfrm>
            <a:off x="7789333" y="3635440"/>
            <a:ext cx="3421590" cy="646331"/>
          </a:xfrm>
          <a:prstGeom prst="rect">
            <a:avLst/>
          </a:prstGeom>
          <a:solidFill>
            <a:schemeClr val="bg1"/>
          </a:solidFill>
        </p:spPr>
        <p:txBody>
          <a:bodyPr wrap="square" rtlCol="0">
            <a:spAutoFit/>
          </a:bodyPr>
          <a:lstStyle/>
          <a:p>
            <a:pPr algn="ctr"/>
            <a:r>
              <a:rPr lang="en-US" sz="3600" spc="-300" dirty="0">
                <a:ln w="34925">
                  <a:solidFill>
                    <a:schemeClr val="bg1"/>
                  </a:solidFill>
                </a:ln>
                <a:solidFill>
                  <a:srgbClr val="FF00F2"/>
                </a:solidFill>
                <a:effectLst>
                  <a:outerShdw blurRad="50800" dist="38100" dir="2700000" algn="tl" rotWithShape="0">
                    <a:schemeClr val="tx1">
                      <a:lumMod val="50000"/>
                      <a:lumOff val="50000"/>
                      <a:alpha val="40000"/>
                    </a:schemeClr>
                  </a:outerShdw>
                </a:effectLst>
                <a:latin typeface="Encode Sans Normal Black" panose="02000000000000000000" pitchFamily="2" charset="77"/>
              </a:rPr>
              <a:t>CO-CREATION</a:t>
            </a:r>
          </a:p>
        </p:txBody>
      </p:sp>
    </p:spTree>
    <p:extLst>
      <p:ext uri="{BB962C8B-B14F-4D97-AF65-F5344CB8AC3E}">
        <p14:creationId xmlns:p14="http://schemas.microsoft.com/office/powerpoint/2010/main" val="271608936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righ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900" decel="100000" fill="hold"/>
                                        <p:tgtEl>
                                          <p:spTgt spid="33"/>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animBg="1"/>
      <p:bldP spid="36" grpId="0" animBg="1"/>
      <p:bldP spid="37"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810E7D2-82A8-0A48-8143-A04F59EE882B}"/>
              </a:ext>
            </a:extLst>
          </p:cNvPr>
          <p:cNvSpPr>
            <a:spLocks noGrp="1"/>
          </p:cNvSpPr>
          <p:nvPr>
            <p:ph type="title"/>
          </p:nvPr>
        </p:nvSpPr>
        <p:spPr/>
        <p:txBody>
          <a:bodyPr anchor="ctr" anchorCtr="0"/>
          <a:lstStyle/>
          <a:p>
            <a:r>
              <a:rPr lang="en-US" b="1" dirty="0">
                <a:solidFill>
                  <a:srgbClr val="DD01FE"/>
                </a:solidFill>
              </a:rPr>
              <a:t>The Denver Principles, 1983</a:t>
            </a:r>
          </a:p>
        </p:txBody>
      </p:sp>
      <p:pic>
        <p:nvPicPr>
          <p:cNvPr id="20" name="Picture 19">
            <a:extLst>
              <a:ext uri="{FF2B5EF4-FFF2-40B4-BE49-F238E27FC236}">
                <a16:creationId xmlns:a16="http://schemas.microsoft.com/office/drawing/2014/main" id="{74DAFCAE-5468-2941-AFE3-1CD9D90E5ED8}"/>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0" y="1689100"/>
            <a:ext cx="11410122" cy="4125694"/>
          </a:xfrm>
          <a:prstGeom prst="rect">
            <a:avLst/>
          </a:prstGeom>
        </p:spPr>
      </p:pic>
    </p:spTree>
    <p:extLst>
      <p:ext uri="{BB962C8B-B14F-4D97-AF65-F5344CB8AC3E}">
        <p14:creationId xmlns:p14="http://schemas.microsoft.com/office/powerpoint/2010/main" val="232617082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614C81-70F0-3148-A583-21224B33C0F2}"/>
              </a:ext>
            </a:extLst>
          </p:cNvPr>
          <p:cNvPicPr>
            <a:picLocks noChangeAspect="1"/>
          </p:cNvPicPr>
          <p:nvPr/>
        </p:nvPicPr>
        <p:blipFill rotWithShape="1">
          <a:blip r:embed="rId3" cstate="screen">
            <a:lum bright="70000" contrast="-70000"/>
            <a:alphaModFix amt="36000"/>
            <a:extLst>
              <a:ext uri="{28A0092B-C50C-407E-A947-70E740481C1C}">
                <a14:useLocalDpi xmlns:a14="http://schemas.microsoft.com/office/drawing/2010/main"/>
              </a:ext>
            </a:extLst>
          </a:blip>
          <a:srcRect/>
          <a:stretch/>
        </p:blipFill>
        <p:spPr>
          <a:xfrm>
            <a:off x="249430" y="1791541"/>
            <a:ext cx="10872660" cy="4564286"/>
          </a:xfrm>
          <a:prstGeom prst="rect">
            <a:avLst/>
          </a:prstGeom>
        </p:spPr>
      </p:pic>
      <p:graphicFrame>
        <p:nvGraphicFramePr>
          <p:cNvPr id="4" name="Diagram 3"/>
          <p:cNvGraphicFramePr/>
          <p:nvPr>
            <p:extLst>
              <p:ext uri="{D42A27DB-BD31-4B8C-83A1-F6EECF244321}">
                <p14:modId xmlns:p14="http://schemas.microsoft.com/office/powerpoint/2010/main" val="229655080"/>
              </p:ext>
            </p:extLst>
          </p:nvPr>
        </p:nvGraphicFramePr>
        <p:xfrm>
          <a:off x="-7368601" y="-320426"/>
          <a:ext cx="695243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1660571112"/>
              </p:ext>
            </p:extLst>
          </p:nvPr>
        </p:nvGraphicFramePr>
        <p:xfrm>
          <a:off x="12953107" y="247836"/>
          <a:ext cx="5578733" cy="610799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itle 4">
            <a:extLst>
              <a:ext uri="{FF2B5EF4-FFF2-40B4-BE49-F238E27FC236}">
                <a16:creationId xmlns:a16="http://schemas.microsoft.com/office/drawing/2014/main" id="{57FBCF42-80B3-6944-B31F-4BFB2F78CD5D}"/>
              </a:ext>
            </a:extLst>
          </p:cNvPr>
          <p:cNvSpPr>
            <a:spLocks noGrp="1"/>
          </p:cNvSpPr>
          <p:nvPr>
            <p:ph type="title"/>
          </p:nvPr>
        </p:nvSpPr>
        <p:spPr>
          <a:xfrm>
            <a:off x="385485" y="-2235097"/>
            <a:ext cx="10691040" cy="1143000"/>
          </a:xfrm>
        </p:spPr>
        <p:txBody>
          <a:bodyPr/>
          <a:lstStyle/>
          <a:p>
            <a:endParaRPr lang="en-US"/>
          </a:p>
        </p:txBody>
      </p:sp>
      <p:sp>
        <p:nvSpPr>
          <p:cNvPr id="9" name="TextBox 8">
            <a:extLst>
              <a:ext uri="{FF2B5EF4-FFF2-40B4-BE49-F238E27FC236}">
                <a16:creationId xmlns:a16="http://schemas.microsoft.com/office/drawing/2014/main" id="{3E061465-1CBC-4368-B7F2-2463EC8F3408}"/>
              </a:ext>
            </a:extLst>
          </p:cNvPr>
          <p:cNvSpPr txBox="1"/>
          <p:nvPr/>
        </p:nvSpPr>
        <p:spPr>
          <a:xfrm>
            <a:off x="6606769" y="6471602"/>
            <a:ext cx="4655671" cy="253916"/>
          </a:xfrm>
          <a:prstGeom prst="rect">
            <a:avLst/>
          </a:prstGeom>
          <a:solidFill>
            <a:schemeClr val="bg1"/>
          </a:solidFill>
        </p:spPr>
        <p:txBody>
          <a:bodyPr wrap="square" rtlCol="0">
            <a:spAutoFit/>
          </a:bodyPr>
          <a:lstStyle/>
          <a:p>
            <a:pPr algn="r"/>
            <a:r>
              <a:rPr lang="en-US" sz="1050" b="1" dirty="0">
                <a:solidFill>
                  <a:schemeClr val="bg1">
                    <a:lumMod val="50000"/>
                  </a:schemeClr>
                </a:solidFill>
                <a:latin typeface="Gill Sans MT" panose="020B0502020104020203" pitchFamily="34" charset="77"/>
                <a:cs typeface="Calibri Light" panose="020F0302020204030204" pitchFamily="34" charset="0"/>
              </a:rPr>
              <a:t>Credit: Karine Dubé</a:t>
            </a:r>
          </a:p>
        </p:txBody>
      </p:sp>
      <p:sp>
        <p:nvSpPr>
          <p:cNvPr id="8" name="Right Arrow 7"/>
          <p:cNvSpPr/>
          <p:nvPr/>
        </p:nvSpPr>
        <p:spPr>
          <a:xfrm>
            <a:off x="1443790" y="5624361"/>
            <a:ext cx="9193730" cy="972901"/>
          </a:xfrm>
          <a:prstGeom prst="rightArrow">
            <a:avLst/>
          </a:prstGeom>
          <a:solidFill>
            <a:srgbClr val="DD0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spc="300" dirty="0">
                <a:latin typeface="Gill Sans MT" panose="020B0502020104020203" pitchFamily="34" charset="77"/>
                <a:cs typeface="Calibri Light" panose="020F0302020204030204" pitchFamily="34" charset="0"/>
              </a:rPr>
              <a:t>Trust,  Mutual Respect,  Transparency,  Autonomy</a:t>
            </a:r>
          </a:p>
        </p:txBody>
      </p:sp>
      <p:pic>
        <p:nvPicPr>
          <p:cNvPr id="7" name="Picture 6">
            <a:extLst>
              <a:ext uri="{FF2B5EF4-FFF2-40B4-BE49-F238E27FC236}">
                <a16:creationId xmlns:a16="http://schemas.microsoft.com/office/drawing/2014/main" id="{72FA83BA-77E6-F344-A5C2-A650CE55D72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b="-2557"/>
          <a:stretch/>
        </p:blipFill>
        <p:spPr>
          <a:xfrm>
            <a:off x="5685760" y="238575"/>
            <a:ext cx="2452248" cy="5144351"/>
          </a:xfrm>
          <a:prstGeom prst="rect">
            <a:avLst/>
          </a:prstGeom>
        </p:spPr>
      </p:pic>
      <p:pic>
        <p:nvPicPr>
          <p:cNvPr id="12" name="Picture 11">
            <a:extLst>
              <a:ext uri="{FF2B5EF4-FFF2-40B4-BE49-F238E27FC236}">
                <a16:creationId xmlns:a16="http://schemas.microsoft.com/office/drawing/2014/main" id="{D81A438D-AAB1-9A4A-B796-9514A180A492}"/>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59220" y="114158"/>
            <a:ext cx="2164980" cy="5510203"/>
          </a:xfrm>
          <a:prstGeom prst="rect">
            <a:avLst/>
          </a:prstGeom>
        </p:spPr>
      </p:pic>
      <p:pic>
        <p:nvPicPr>
          <p:cNvPr id="13" name="Picture 12">
            <a:extLst>
              <a:ext uri="{FF2B5EF4-FFF2-40B4-BE49-F238E27FC236}">
                <a16:creationId xmlns:a16="http://schemas.microsoft.com/office/drawing/2014/main" id="{47C89A53-A935-7145-B396-17A1CFA1673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467933" y="826144"/>
            <a:ext cx="2041206" cy="4798217"/>
          </a:xfrm>
          <a:prstGeom prst="rect">
            <a:avLst/>
          </a:prstGeom>
        </p:spPr>
      </p:pic>
      <p:pic>
        <p:nvPicPr>
          <p:cNvPr id="14" name="Picture 13">
            <a:extLst>
              <a:ext uri="{FF2B5EF4-FFF2-40B4-BE49-F238E27FC236}">
                <a16:creationId xmlns:a16="http://schemas.microsoft.com/office/drawing/2014/main" id="{F5BFC81D-3AFA-4440-AA01-A9DA0DB6EB6B}"/>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b="-2308"/>
          <a:stretch/>
        </p:blipFill>
        <p:spPr>
          <a:xfrm>
            <a:off x="8435015" y="585286"/>
            <a:ext cx="2290815" cy="5131870"/>
          </a:xfrm>
          <a:prstGeom prst="rect">
            <a:avLst/>
          </a:prstGeom>
        </p:spPr>
      </p:pic>
    </p:spTree>
    <p:extLst>
      <p:ext uri="{BB962C8B-B14F-4D97-AF65-F5344CB8AC3E}">
        <p14:creationId xmlns:p14="http://schemas.microsoft.com/office/powerpoint/2010/main" val="355219634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819" y="0"/>
            <a:ext cx="10933274" cy="1529976"/>
          </a:xfrm>
        </p:spPr>
        <p:txBody>
          <a:bodyPr>
            <a:normAutofit/>
          </a:bodyPr>
          <a:lstStyle/>
          <a:p>
            <a:r>
              <a:rPr lang="en-US" sz="3400" b="1" dirty="0">
                <a:solidFill>
                  <a:srgbClr val="DD01FE"/>
                </a:solidFill>
                <a:cs typeface="Calibri Light" panose="020F0302020204030204" pitchFamily="34" charset="0"/>
              </a:rPr>
              <a:t>The Need for Consensus on Best Practices for Community and Stakeholder Engagement in </a:t>
            </a:r>
            <a:br>
              <a:rPr lang="en-US" sz="3400" b="1" dirty="0">
                <a:solidFill>
                  <a:srgbClr val="DD01FE"/>
                </a:solidFill>
                <a:cs typeface="Calibri Light" panose="020F0302020204030204" pitchFamily="34" charset="0"/>
              </a:rPr>
            </a:br>
            <a:r>
              <a:rPr lang="en-US" sz="3400" b="1" dirty="0">
                <a:solidFill>
                  <a:srgbClr val="DD01FE"/>
                </a:solidFill>
                <a:cs typeface="Calibri Light" panose="020F0302020204030204" pitchFamily="34" charset="0"/>
              </a:rPr>
              <a:t>Early-Phase (HIV Cure) Research</a:t>
            </a:r>
          </a:p>
        </p:txBody>
      </p:sp>
      <p:pic>
        <p:nvPicPr>
          <p:cNvPr id="6" name="Picture 5"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3996" y="1689652"/>
            <a:ext cx="3404960" cy="470129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7639" y="2460681"/>
            <a:ext cx="6387350" cy="28231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408103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BA1550-E14E-A043-84DB-A1B6893CF6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442" y="-94749"/>
            <a:ext cx="12360442" cy="6952749"/>
          </a:xfrm>
          <a:prstGeom prst="rect">
            <a:avLst/>
          </a:prstGeom>
        </p:spPr>
      </p:pic>
      <p:sp>
        <p:nvSpPr>
          <p:cNvPr id="9" name="Rectangle 8">
            <a:extLst>
              <a:ext uri="{FF2B5EF4-FFF2-40B4-BE49-F238E27FC236}">
                <a16:creationId xmlns:a16="http://schemas.microsoft.com/office/drawing/2014/main" id="{BFC11D66-FB31-1041-8B4F-E03A0CCA79AD}"/>
              </a:ext>
            </a:extLst>
          </p:cNvPr>
          <p:cNvSpPr/>
          <p:nvPr/>
        </p:nvSpPr>
        <p:spPr>
          <a:xfrm>
            <a:off x="6420679" y="674401"/>
            <a:ext cx="5387008" cy="5509200"/>
          </a:xfrm>
          <a:prstGeom prst="rect">
            <a:avLst/>
          </a:prstGeom>
        </p:spPr>
        <p:txBody>
          <a:bodyPr wrap="square">
            <a:spAutoFit/>
          </a:bodyPr>
          <a:lstStyle/>
          <a:p>
            <a:r>
              <a:rPr lang="en-US" sz="4400" b="1" i="1" dirty="0">
                <a:solidFill>
                  <a:schemeClr val="bg1"/>
                </a:solidFill>
                <a:effectLst>
                  <a:outerShdw blurRad="50800" dist="38100" dir="2700000" algn="tl" rotWithShape="0">
                    <a:prstClr val="black">
                      <a:alpha val="40000"/>
                    </a:prstClr>
                  </a:outerShdw>
                </a:effectLst>
                <a:latin typeface="Gill Sans MT" panose="020B0502020104020203" pitchFamily="34" charset="77"/>
                <a:cs typeface="Calibri Light" panose="020F0302020204030204" pitchFamily="34" charset="0"/>
              </a:rPr>
              <a:t>What should community &amp; stakeholder engagement look like in the </a:t>
            </a:r>
            <a:r>
              <a:rPr lang="en-US" sz="4400" b="1" i="1" dirty="0">
                <a:solidFill>
                  <a:srgbClr val="00FFE6"/>
                </a:solidFill>
                <a:effectLst>
                  <a:outerShdw blurRad="50800" dist="38100" dir="2700000" algn="tl" rotWithShape="0">
                    <a:prstClr val="black">
                      <a:alpha val="40000"/>
                    </a:prstClr>
                  </a:outerShdw>
                </a:effectLst>
                <a:latin typeface="Gill Sans MT" panose="020B0502020104020203" pitchFamily="34" charset="77"/>
                <a:cs typeface="Calibri Light" panose="020F0302020204030204" pitchFamily="34" charset="0"/>
              </a:rPr>
              <a:t>context of early-phase, basic and translational </a:t>
            </a:r>
            <a:r>
              <a:rPr lang="en-US" sz="4400" b="1" i="1" dirty="0">
                <a:solidFill>
                  <a:schemeClr val="bg1"/>
                </a:solidFill>
                <a:effectLst>
                  <a:outerShdw blurRad="50800" dist="38100" dir="2700000" algn="tl" rotWithShape="0">
                    <a:prstClr val="black">
                      <a:alpha val="40000"/>
                    </a:prstClr>
                  </a:outerShdw>
                </a:effectLst>
                <a:latin typeface="Gill Sans MT" panose="020B0502020104020203" pitchFamily="34" charset="77"/>
                <a:cs typeface="Calibri Light" panose="020F0302020204030204" pitchFamily="34" charset="0"/>
              </a:rPr>
              <a:t>HIV cure research?</a:t>
            </a:r>
          </a:p>
        </p:txBody>
      </p:sp>
    </p:spTree>
    <p:extLst>
      <p:ext uri="{BB962C8B-B14F-4D97-AF65-F5344CB8AC3E}">
        <p14:creationId xmlns:p14="http://schemas.microsoft.com/office/powerpoint/2010/main" val="164561637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51705" y="8863045"/>
            <a:ext cx="11124355" cy="4647426"/>
          </a:xfrm>
          <a:prstGeom prst="rect">
            <a:avLst/>
          </a:prstGeom>
          <a:noFill/>
        </p:spPr>
        <p:txBody>
          <a:bodyPr wrap="square" rtlCol="0">
            <a:spAutoFit/>
          </a:bodyPr>
          <a:lstStyle/>
          <a:p>
            <a:r>
              <a:rPr lang="en-US" sz="4400" b="1" dirty="0">
                <a:solidFill>
                  <a:srgbClr val="FF0000"/>
                </a:solidFill>
              </a:rPr>
              <a:t>What should community and stakeholder engagement look like in the context of early-phase, basic and translational HIV cure research?</a:t>
            </a:r>
          </a:p>
          <a:p>
            <a:pPr marL="742950" lvl="1" indent="-285750">
              <a:buFont typeface="Arial" panose="020B0604020202020204" pitchFamily="34" charset="0"/>
              <a:buChar char="•"/>
            </a:pPr>
            <a:r>
              <a:rPr lang="en-US" sz="2000" dirty="0"/>
              <a:t>May need similar deliberative process to define practices as the one that lead to the ATI consensus workshop statement </a:t>
            </a:r>
          </a:p>
          <a:p>
            <a:pPr marL="742950" lvl="1" indent="-285750">
              <a:buFont typeface="Arial" panose="020B0604020202020204" pitchFamily="34" charset="0"/>
              <a:buChar char="•"/>
            </a:pPr>
            <a:r>
              <a:rPr lang="en-US" sz="2000" dirty="0"/>
              <a:t>Need practical, applied model for engagement </a:t>
            </a:r>
          </a:p>
          <a:p>
            <a:pPr marL="742950" lvl="1" indent="-285750">
              <a:buFont typeface="Arial" panose="020B0604020202020204" pitchFamily="34" charset="0"/>
              <a:buChar char="•"/>
            </a:pPr>
            <a:r>
              <a:rPr lang="en-US" sz="2000" dirty="0"/>
              <a:t>Make people living with HIV and community feel comfortable giving input</a:t>
            </a:r>
          </a:p>
          <a:p>
            <a:pPr marL="742950" lvl="1" indent="-285750">
              <a:buFont typeface="Arial" panose="020B0604020202020204" pitchFamily="34" charset="0"/>
              <a:buChar char="•"/>
            </a:pPr>
            <a:r>
              <a:rPr lang="en-US" sz="2000" dirty="0"/>
              <a:t>May also mean building capacity of researchers to value community input  </a:t>
            </a:r>
          </a:p>
          <a:p>
            <a:pPr marL="742950" lvl="1" indent="-285750">
              <a:buFont typeface="Arial" panose="020B0604020202020204" pitchFamily="34" charset="0"/>
              <a:buChar char="•"/>
            </a:pPr>
            <a:r>
              <a:rPr lang="en-US" sz="2000" dirty="0"/>
              <a:t>Need to plan for the long-term (may not be specific to a trial)</a:t>
            </a:r>
          </a:p>
        </p:txBody>
      </p:sp>
      <p:pic>
        <p:nvPicPr>
          <p:cNvPr id="6" name="Picture 5">
            <a:extLst>
              <a:ext uri="{FF2B5EF4-FFF2-40B4-BE49-F238E27FC236}">
                <a16:creationId xmlns:a16="http://schemas.microsoft.com/office/drawing/2014/main" id="{C98A32BD-4663-A642-BC1A-A214D9350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442" y="-94749"/>
            <a:ext cx="12360442" cy="6952749"/>
          </a:xfrm>
          <a:prstGeom prst="rect">
            <a:avLst/>
          </a:prstGeom>
        </p:spPr>
      </p:pic>
      <p:sp>
        <p:nvSpPr>
          <p:cNvPr id="2" name="Rectangle 1">
            <a:extLst>
              <a:ext uri="{FF2B5EF4-FFF2-40B4-BE49-F238E27FC236}">
                <a16:creationId xmlns:a16="http://schemas.microsoft.com/office/drawing/2014/main" id="{598C148E-7B51-F948-B3E2-4FD03338A4C6}"/>
              </a:ext>
            </a:extLst>
          </p:cNvPr>
          <p:cNvSpPr/>
          <p:nvPr/>
        </p:nvSpPr>
        <p:spPr>
          <a:xfrm>
            <a:off x="3262312" y="-3433494"/>
            <a:ext cx="6096000" cy="1077218"/>
          </a:xfrm>
          <a:prstGeom prst="rect">
            <a:avLst/>
          </a:prstGeom>
        </p:spPr>
        <p:txBody>
          <a:bodyPr>
            <a:spAutoFit/>
          </a:bodyPr>
          <a:lstStyle/>
          <a:p>
            <a:pPr marL="742950" lvl="1" indent="-285750">
              <a:buFont typeface="Arial" panose="020B0604020202020204" pitchFamily="34" charset="0"/>
              <a:buChar char="•"/>
            </a:pPr>
            <a:r>
              <a:rPr lang="en-US" sz="3200" b="1" dirty="0">
                <a:solidFill>
                  <a:schemeClr val="bg1"/>
                </a:solidFill>
              </a:rPr>
              <a:t>Need practical, applied model for engagement </a:t>
            </a:r>
          </a:p>
        </p:txBody>
      </p:sp>
      <p:sp>
        <p:nvSpPr>
          <p:cNvPr id="3" name="Rectangle 2">
            <a:extLst>
              <a:ext uri="{FF2B5EF4-FFF2-40B4-BE49-F238E27FC236}">
                <a16:creationId xmlns:a16="http://schemas.microsoft.com/office/drawing/2014/main" id="{0B31EC4C-13C7-AA43-8634-8A0889CAF452}"/>
              </a:ext>
            </a:extLst>
          </p:cNvPr>
          <p:cNvSpPr/>
          <p:nvPr/>
        </p:nvSpPr>
        <p:spPr>
          <a:xfrm>
            <a:off x="6011779" y="610234"/>
            <a:ext cx="5791200" cy="1569660"/>
          </a:xfrm>
          <a:prstGeom prst="rect">
            <a:avLst/>
          </a:prstGeom>
        </p:spPr>
        <p:txBody>
          <a:bodyPr wrap="square">
            <a:spAutoFit/>
          </a:bodyPr>
          <a:lstStyle/>
          <a:p>
            <a:pPr marL="742950" lvl="1" indent="-285750" algn="ctr">
              <a:buFont typeface="Arial" panose="020B0604020202020204" pitchFamily="34" charset="0"/>
              <a:buChar char="•"/>
            </a:pPr>
            <a:r>
              <a:rPr lang="en-US" sz="3200" b="1" dirty="0">
                <a:solidFill>
                  <a:schemeClr val="bg1"/>
                </a:solidFill>
                <a:latin typeface="Gill Sans MT" panose="020B0502020104020203" pitchFamily="34" charset="77"/>
                <a:cs typeface="Calibri Light" panose="020F0302020204030204" pitchFamily="34" charset="0"/>
              </a:rPr>
              <a:t>May need </a:t>
            </a:r>
            <a:r>
              <a:rPr lang="en-US" sz="3200" b="1" dirty="0">
                <a:solidFill>
                  <a:srgbClr val="00FFE6"/>
                </a:solidFill>
                <a:latin typeface="Gill Sans MT" panose="020B0502020104020203" pitchFamily="34" charset="77"/>
                <a:cs typeface="Calibri Light" panose="020F0302020204030204" pitchFamily="34" charset="0"/>
              </a:rPr>
              <a:t>deliberative process to define best practices</a:t>
            </a:r>
          </a:p>
        </p:txBody>
      </p:sp>
    </p:spTree>
    <p:extLst>
      <p:ext uri="{BB962C8B-B14F-4D97-AF65-F5344CB8AC3E}">
        <p14:creationId xmlns:p14="http://schemas.microsoft.com/office/powerpoint/2010/main" val="12326553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03DD5C-E08C-154D-923E-1D1AF9F358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442" y="-94749"/>
            <a:ext cx="12360442" cy="6952749"/>
          </a:xfrm>
          <a:prstGeom prst="rect">
            <a:avLst/>
          </a:prstGeom>
        </p:spPr>
      </p:pic>
      <p:sp>
        <p:nvSpPr>
          <p:cNvPr id="10" name="TextBox 9"/>
          <p:cNvSpPr txBox="1"/>
          <p:nvPr/>
        </p:nvSpPr>
        <p:spPr>
          <a:xfrm>
            <a:off x="-951655" y="8748745"/>
            <a:ext cx="11124355" cy="4647426"/>
          </a:xfrm>
          <a:prstGeom prst="rect">
            <a:avLst/>
          </a:prstGeom>
          <a:noFill/>
        </p:spPr>
        <p:txBody>
          <a:bodyPr wrap="square" rtlCol="0">
            <a:spAutoFit/>
          </a:bodyPr>
          <a:lstStyle/>
          <a:p>
            <a:r>
              <a:rPr lang="en-US" sz="4400" b="1" dirty="0">
                <a:solidFill>
                  <a:srgbClr val="FF0000"/>
                </a:solidFill>
              </a:rPr>
              <a:t>What should community and stakeholder engagement look like in the context of early-phase, basic and translational HIV cure research?</a:t>
            </a:r>
          </a:p>
          <a:p>
            <a:pPr marL="742950" lvl="1" indent="-285750">
              <a:buFont typeface="Arial" panose="020B0604020202020204" pitchFamily="34" charset="0"/>
              <a:buChar char="•"/>
            </a:pPr>
            <a:r>
              <a:rPr lang="en-US" sz="2000" dirty="0"/>
              <a:t>May need similar deliberative process to define practices as the one that lead to the ATI consensus workshop statement </a:t>
            </a:r>
          </a:p>
          <a:p>
            <a:pPr marL="742950" lvl="1" indent="-285750">
              <a:buFont typeface="Arial" panose="020B0604020202020204" pitchFamily="34" charset="0"/>
              <a:buChar char="•"/>
            </a:pPr>
            <a:r>
              <a:rPr lang="en-US" sz="2000" dirty="0"/>
              <a:t>Need practical, applied model for engagement </a:t>
            </a:r>
          </a:p>
          <a:p>
            <a:pPr marL="742950" lvl="1" indent="-285750">
              <a:buFont typeface="Arial" panose="020B0604020202020204" pitchFamily="34" charset="0"/>
              <a:buChar char="•"/>
            </a:pPr>
            <a:r>
              <a:rPr lang="en-US" sz="2000" dirty="0"/>
              <a:t>Make people living with HIV and community feel comfortable giving input</a:t>
            </a:r>
          </a:p>
          <a:p>
            <a:pPr marL="742950" lvl="1" indent="-285750">
              <a:buFont typeface="Arial" panose="020B0604020202020204" pitchFamily="34" charset="0"/>
              <a:buChar char="•"/>
            </a:pPr>
            <a:r>
              <a:rPr lang="en-US" sz="2000" dirty="0"/>
              <a:t>May also mean building capacity of researchers to value community input  </a:t>
            </a:r>
          </a:p>
          <a:p>
            <a:pPr marL="742950" lvl="1" indent="-285750">
              <a:buFont typeface="Arial" panose="020B0604020202020204" pitchFamily="34" charset="0"/>
              <a:buChar char="•"/>
            </a:pPr>
            <a:r>
              <a:rPr lang="en-US" sz="2000" dirty="0"/>
              <a:t>Need to plan for the long-term (may not be specific to a trial)</a:t>
            </a:r>
          </a:p>
        </p:txBody>
      </p:sp>
      <p:sp>
        <p:nvSpPr>
          <p:cNvPr id="2" name="Rectangle 1">
            <a:extLst>
              <a:ext uri="{FF2B5EF4-FFF2-40B4-BE49-F238E27FC236}">
                <a16:creationId xmlns:a16="http://schemas.microsoft.com/office/drawing/2014/main" id="{598C148E-7B51-F948-B3E2-4FD03338A4C6}"/>
              </a:ext>
            </a:extLst>
          </p:cNvPr>
          <p:cNvSpPr/>
          <p:nvPr/>
        </p:nvSpPr>
        <p:spPr>
          <a:xfrm>
            <a:off x="6789737" y="1713147"/>
            <a:ext cx="5128210" cy="1569660"/>
          </a:xfrm>
          <a:prstGeom prst="rect">
            <a:avLst/>
          </a:prstGeom>
        </p:spPr>
        <p:txBody>
          <a:bodyPr wrap="square">
            <a:spAutoFit/>
          </a:bodyPr>
          <a:lstStyle/>
          <a:p>
            <a:pPr marL="742950" lvl="1" indent="-285750">
              <a:buFont typeface="Arial" panose="020B0604020202020204" pitchFamily="34" charset="0"/>
              <a:buChar char="•"/>
            </a:pPr>
            <a:r>
              <a:rPr lang="en-US" sz="3200" b="1" dirty="0">
                <a:solidFill>
                  <a:schemeClr val="bg1"/>
                </a:solidFill>
                <a:latin typeface="Gill Sans MT" panose="020B0502020104020203" pitchFamily="34" charset="77"/>
                <a:cs typeface="Calibri Light" panose="020F0302020204030204" pitchFamily="34" charset="0"/>
              </a:rPr>
              <a:t>Need </a:t>
            </a:r>
            <a:r>
              <a:rPr lang="en-US" sz="3200" b="1" dirty="0">
                <a:solidFill>
                  <a:srgbClr val="00FFE6"/>
                </a:solidFill>
                <a:latin typeface="Gill Sans MT" panose="020B0502020104020203" pitchFamily="34" charset="77"/>
                <a:cs typeface="Calibri Light" panose="020F0302020204030204" pitchFamily="34" charset="0"/>
              </a:rPr>
              <a:t>practical, applied model </a:t>
            </a:r>
            <a:r>
              <a:rPr lang="en-US" sz="3200" b="1" dirty="0">
                <a:solidFill>
                  <a:schemeClr val="bg1"/>
                </a:solidFill>
                <a:latin typeface="Gill Sans MT" panose="020B0502020104020203" pitchFamily="34" charset="77"/>
                <a:cs typeface="Calibri Light" panose="020F0302020204030204" pitchFamily="34" charset="0"/>
              </a:rPr>
              <a:t>for engagement </a:t>
            </a:r>
          </a:p>
        </p:txBody>
      </p:sp>
      <p:sp>
        <p:nvSpPr>
          <p:cNvPr id="3" name="Rectangle 2">
            <a:extLst>
              <a:ext uri="{FF2B5EF4-FFF2-40B4-BE49-F238E27FC236}">
                <a16:creationId xmlns:a16="http://schemas.microsoft.com/office/drawing/2014/main" id="{0B31EC4C-13C7-AA43-8634-8A0889CAF452}"/>
              </a:ext>
            </a:extLst>
          </p:cNvPr>
          <p:cNvSpPr/>
          <p:nvPr/>
        </p:nvSpPr>
        <p:spPr>
          <a:xfrm>
            <a:off x="-1847850" y="-3168016"/>
            <a:ext cx="6096000" cy="2554545"/>
          </a:xfrm>
          <a:prstGeom prst="rect">
            <a:avLst/>
          </a:prstGeom>
        </p:spPr>
        <p:txBody>
          <a:bodyPr>
            <a:spAutoFit/>
          </a:bodyPr>
          <a:lstStyle/>
          <a:p>
            <a:pPr marL="742950" lvl="1" indent="-285750">
              <a:buFont typeface="Arial" panose="020B0604020202020204" pitchFamily="34" charset="0"/>
              <a:buChar char="•"/>
            </a:pPr>
            <a:r>
              <a:rPr lang="en-US" sz="3200" b="1" dirty="0">
                <a:solidFill>
                  <a:schemeClr val="bg1"/>
                </a:solidFill>
              </a:rPr>
              <a:t>May need similar deliberative process to define practices as the one that lead to the ATI consensus workshop statement </a:t>
            </a:r>
          </a:p>
        </p:txBody>
      </p:sp>
    </p:spTree>
    <p:extLst>
      <p:ext uri="{BB962C8B-B14F-4D97-AF65-F5344CB8AC3E}">
        <p14:creationId xmlns:p14="http://schemas.microsoft.com/office/powerpoint/2010/main" val="253752428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58BA1-6071-674E-B59B-A5079158AC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442" y="-94749"/>
            <a:ext cx="12360442" cy="6952749"/>
          </a:xfrm>
          <a:prstGeom prst="rect">
            <a:avLst/>
          </a:prstGeom>
        </p:spPr>
      </p:pic>
      <p:sp>
        <p:nvSpPr>
          <p:cNvPr id="10" name="TextBox 9"/>
          <p:cNvSpPr txBox="1"/>
          <p:nvPr/>
        </p:nvSpPr>
        <p:spPr>
          <a:xfrm>
            <a:off x="-951655" y="8748745"/>
            <a:ext cx="11124355" cy="4647426"/>
          </a:xfrm>
          <a:prstGeom prst="rect">
            <a:avLst/>
          </a:prstGeom>
          <a:noFill/>
        </p:spPr>
        <p:txBody>
          <a:bodyPr wrap="square" rtlCol="0">
            <a:spAutoFit/>
          </a:bodyPr>
          <a:lstStyle/>
          <a:p>
            <a:r>
              <a:rPr lang="en-US" sz="4400" b="1" dirty="0">
                <a:solidFill>
                  <a:srgbClr val="FF0000"/>
                </a:solidFill>
              </a:rPr>
              <a:t>What should community and stakeholder engagement look like in the context of early-phase, basic and translational HIV cure research?</a:t>
            </a:r>
          </a:p>
          <a:p>
            <a:pPr marL="742950" lvl="1" indent="-285750">
              <a:buFont typeface="Arial" panose="020B0604020202020204" pitchFamily="34" charset="0"/>
              <a:buChar char="•"/>
            </a:pPr>
            <a:r>
              <a:rPr lang="en-US" sz="2000" dirty="0"/>
              <a:t>May need similar deliberative process to define practices as the one that lead to the ATI consensus workshop statement </a:t>
            </a:r>
          </a:p>
          <a:p>
            <a:pPr marL="742950" lvl="1" indent="-285750">
              <a:buFont typeface="Arial" panose="020B0604020202020204" pitchFamily="34" charset="0"/>
              <a:buChar char="•"/>
            </a:pPr>
            <a:r>
              <a:rPr lang="en-US" sz="2000" dirty="0"/>
              <a:t>Need practical, applied model for engagement </a:t>
            </a:r>
          </a:p>
          <a:p>
            <a:pPr marL="742950" lvl="1" indent="-285750">
              <a:buFont typeface="Arial" panose="020B0604020202020204" pitchFamily="34" charset="0"/>
              <a:buChar char="•"/>
            </a:pPr>
            <a:r>
              <a:rPr lang="en-US" sz="2000" dirty="0"/>
              <a:t>Make people living with HIV and community feel comfortable giving input</a:t>
            </a:r>
          </a:p>
          <a:p>
            <a:pPr marL="742950" lvl="1" indent="-285750">
              <a:buFont typeface="Arial" panose="020B0604020202020204" pitchFamily="34" charset="0"/>
              <a:buChar char="•"/>
            </a:pPr>
            <a:r>
              <a:rPr lang="en-US" sz="2000" dirty="0"/>
              <a:t>May also mean building capacity of researchers to value community input  </a:t>
            </a:r>
          </a:p>
          <a:p>
            <a:pPr marL="742950" lvl="1" indent="-285750">
              <a:buFont typeface="Arial" panose="020B0604020202020204" pitchFamily="34" charset="0"/>
              <a:buChar char="•"/>
            </a:pPr>
            <a:r>
              <a:rPr lang="en-US" sz="2000" dirty="0"/>
              <a:t>Need to plan for the long-term (may not be specific to a trial)</a:t>
            </a:r>
          </a:p>
        </p:txBody>
      </p:sp>
      <p:sp>
        <p:nvSpPr>
          <p:cNvPr id="4" name="Rectangle 3">
            <a:extLst>
              <a:ext uri="{FF2B5EF4-FFF2-40B4-BE49-F238E27FC236}">
                <a16:creationId xmlns:a16="http://schemas.microsoft.com/office/drawing/2014/main" id="{B5141D98-1824-4844-8528-82F16BE83E21}"/>
              </a:ext>
            </a:extLst>
          </p:cNvPr>
          <p:cNvSpPr/>
          <p:nvPr/>
        </p:nvSpPr>
        <p:spPr>
          <a:xfrm>
            <a:off x="6419850" y="2673592"/>
            <a:ext cx="5531518" cy="2062103"/>
          </a:xfrm>
          <a:prstGeom prst="rect">
            <a:avLst/>
          </a:prstGeom>
        </p:spPr>
        <p:txBody>
          <a:bodyPr wrap="square">
            <a:spAutoFit/>
          </a:bodyPr>
          <a:lstStyle/>
          <a:p>
            <a:pPr marL="742950" lvl="1" indent="-285750">
              <a:buFont typeface="Arial" panose="020B0604020202020204" pitchFamily="34" charset="0"/>
              <a:buChar char="•"/>
            </a:pPr>
            <a:r>
              <a:rPr lang="en-US" sz="3200" b="1" dirty="0">
                <a:solidFill>
                  <a:schemeClr val="bg1"/>
                </a:solidFill>
                <a:latin typeface="Gill Sans MT" panose="020B0502020104020203" pitchFamily="34" charset="77"/>
                <a:cs typeface="Calibri Light" panose="020F0302020204030204" pitchFamily="34" charset="0"/>
              </a:rPr>
              <a:t>Make people living with HIV and community </a:t>
            </a:r>
            <a:r>
              <a:rPr lang="en-US" sz="3200" b="1" dirty="0">
                <a:solidFill>
                  <a:srgbClr val="00FFE6"/>
                </a:solidFill>
                <a:latin typeface="Gill Sans MT" panose="020B0502020104020203" pitchFamily="34" charset="77"/>
                <a:cs typeface="Calibri Light" panose="020F0302020204030204" pitchFamily="34" charset="0"/>
              </a:rPr>
              <a:t>feel comfortable giving input</a:t>
            </a:r>
          </a:p>
        </p:txBody>
      </p:sp>
    </p:spTree>
    <p:extLst>
      <p:ext uri="{BB962C8B-B14F-4D97-AF65-F5344CB8AC3E}">
        <p14:creationId xmlns:p14="http://schemas.microsoft.com/office/powerpoint/2010/main" val="83194117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77FC33-A6B3-9043-BD5E-72C2BEEEB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442" y="-94749"/>
            <a:ext cx="12360442" cy="6952749"/>
          </a:xfrm>
          <a:prstGeom prst="rect">
            <a:avLst/>
          </a:prstGeom>
        </p:spPr>
      </p:pic>
      <p:sp>
        <p:nvSpPr>
          <p:cNvPr id="10" name="TextBox 9"/>
          <p:cNvSpPr txBox="1"/>
          <p:nvPr/>
        </p:nvSpPr>
        <p:spPr>
          <a:xfrm>
            <a:off x="-951655" y="8748745"/>
            <a:ext cx="11124355" cy="4647426"/>
          </a:xfrm>
          <a:prstGeom prst="rect">
            <a:avLst/>
          </a:prstGeom>
          <a:noFill/>
        </p:spPr>
        <p:txBody>
          <a:bodyPr wrap="square" rtlCol="0">
            <a:spAutoFit/>
          </a:bodyPr>
          <a:lstStyle/>
          <a:p>
            <a:r>
              <a:rPr lang="en-US" sz="4400" b="1" dirty="0">
                <a:solidFill>
                  <a:srgbClr val="FF0000"/>
                </a:solidFill>
              </a:rPr>
              <a:t>What should community and stakeholder engagement look like in the context of early-phase, basic and translational HIV cure research?</a:t>
            </a:r>
          </a:p>
          <a:p>
            <a:pPr marL="742950" lvl="1" indent="-285750">
              <a:buFont typeface="Arial" panose="020B0604020202020204" pitchFamily="34" charset="0"/>
              <a:buChar char="•"/>
            </a:pPr>
            <a:r>
              <a:rPr lang="en-US" sz="2000" dirty="0"/>
              <a:t>May need similar deliberative process to define practices as the one that lead to the ATI consensus workshop statement </a:t>
            </a:r>
          </a:p>
          <a:p>
            <a:pPr marL="742950" lvl="1" indent="-285750">
              <a:buFont typeface="Arial" panose="020B0604020202020204" pitchFamily="34" charset="0"/>
              <a:buChar char="•"/>
            </a:pPr>
            <a:r>
              <a:rPr lang="en-US" sz="2000" dirty="0"/>
              <a:t>Need practical, applied model for engagement </a:t>
            </a:r>
          </a:p>
          <a:p>
            <a:pPr marL="742950" lvl="1" indent="-285750">
              <a:buFont typeface="Arial" panose="020B0604020202020204" pitchFamily="34" charset="0"/>
              <a:buChar char="•"/>
            </a:pPr>
            <a:r>
              <a:rPr lang="en-US" sz="2000" dirty="0"/>
              <a:t>Make people living with HIV and community feel comfortable giving input</a:t>
            </a:r>
          </a:p>
          <a:p>
            <a:pPr marL="742950" lvl="1" indent="-285750">
              <a:buFont typeface="Arial" panose="020B0604020202020204" pitchFamily="34" charset="0"/>
              <a:buChar char="•"/>
            </a:pPr>
            <a:r>
              <a:rPr lang="en-US" sz="2000" dirty="0"/>
              <a:t>May also mean building capacity of researchers to value community input  </a:t>
            </a:r>
          </a:p>
          <a:p>
            <a:pPr marL="742950" lvl="1" indent="-285750">
              <a:buFont typeface="Arial" panose="020B0604020202020204" pitchFamily="34" charset="0"/>
              <a:buChar char="•"/>
            </a:pPr>
            <a:r>
              <a:rPr lang="en-US" sz="2000" dirty="0"/>
              <a:t>Need to plan for the long-term (may not be specific to a trial)</a:t>
            </a:r>
          </a:p>
        </p:txBody>
      </p:sp>
      <p:sp>
        <p:nvSpPr>
          <p:cNvPr id="4" name="Rectangle 3">
            <a:extLst>
              <a:ext uri="{FF2B5EF4-FFF2-40B4-BE49-F238E27FC236}">
                <a16:creationId xmlns:a16="http://schemas.microsoft.com/office/drawing/2014/main" id="{B5141D98-1824-4844-8528-82F16BE83E21}"/>
              </a:ext>
            </a:extLst>
          </p:cNvPr>
          <p:cNvSpPr/>
          <p:nvPr/>
        </p:nvSpPr>
        <p:spPr>
          <a:xfrm>
            <a:off x="6505575" y="3873742"/>
            <a:ext cx="5267325" cy="2062103"/>
          </a:xfrm>
          <a:prstGeom prst="rect">
            <a:avLst/>
          </a:prstGeom>
        </p:spPr>
        <p:txBody>
          <a:bodyPr wrap="square">
            <a:spAutoFit/>
          </a:bodyPr>
          <a:lstStyle/>
          <a:p>
            <a:pPr marL="742950" lvl="1" indent="-285750">
              <a:buFont typeface="Arial" panose="020B0604020202020204" pitchFamily="34" charset="0"/>
              <a:buChar char="•"/>
            </a:pPr>
            <a:r>
              <a:rPr lang="en-US" sz="3200" b="1" dirty="0">
                <a:solidFill>
                  <a:schemeClr val="bg1"/>
                </a:solidFill>
                <a:latin typeface="Gill Sans MT" panose="020B0502020104020203" pitchFamily="34" charset="77"/>
                <a:cs typeface="Calibri Light" panose="020F0302020204030204" pitchFamily="34" charset="0"/>
              </a:rPr>
              <a:t>May also mean </a:t>
            </a:r>
            <a:r>
              <a:rPr lang="en-US" sz="3200" b="1" dirty="0">
                <a:solidFill>
                  <a:srgbClr val="00FFE6"/>
                </a:solidFill>
                <a:latin typeface="Gill Sans MT" panose="020B0502020104020203" pitchFamily="34" charset="77"/>
                <a:cs typeface="Calibri Light" panose="020F0302020204030204" pitchFamily="34" charset="0"/>
              </a:rPr>
              <a:t>building capacity of researchers </a:t>
            </a:r>
            <a:r>
              <a:rPr lang="en-US" sz="3200" b="1" dirty="0">
                <a:solidFill>
                  <a:schemeClr val="bg1"/>
                </a:solidFill>
                <a:latin typeface="Gill Sans MT" panose="020B0502020104020203" pitchFamily="34" charset="77"/>
                <a:cs typeface="Calibri Light" panose="020F0302020204030204" pitchFamily="34" charset="0"/>
              </a:rPr>
              <a:t>to value community input  </a:t>
            </a:r>
          </a:p>
        </p:txBody>
      </p:sp>
    </p:spTree>
    <p:extLst>
      <p:ext uri="{BB962C8B-B14F-4D97-AF65-F5344CB8AC3E}">
        <p14:creationId xmlns:p14="http://schemas.microsoft.com/office/powerpoint/2010/main" val="29194354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E9354A-EDB2-F446-B7C0-261FC86FA4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442" y="-94749"/>
            <a:ext cx="12360442" cy="6952749"/>
          </a:xfrm>
          <a:prstGeom prst="rect">
            <a:avLst/>
          </a:prstGeom>
        </p:spPr>
      </p:pic>
      <p:sp>
        <p:nvSpPr>
          <p:cNvPr id="10" name="TextBox 9"/>
          <p:cNvSpPr txBox="1"/>
          <p:nvPr/>
        </p:nvSpPr>
        <p:spPr>
          <a:xfrm>
            <a:off x="-951655" y="8748745"/>
            <a:ext cx="11124355" cy="4647426"/>
          </a:xfrm>
          <a:prstGeom prst="rect">
            <a:avLst/>
          </a:prstGeom>
          <a:noFill/>
        </p:spPr>
        <p:txBody>
          <a:bodyPr wrap="square" rtlCol="0">
            <a:spAutoFit/>
          </a:bodyPr>
          <a:lstStyle/>
          <a:p>
            <a:r>
              <a:rPr lang="en-US" sz="4400" b="1" dirty="0">
                <a:solidFill>
                  <a:srgbClr val="FF0000"/>
                </a:solidFill>
              </a:rPr>
              <a:t>What should community and stakeholder engagement look like in the context of early-phase, basic and translational HIV cure research?</a:t>
            </a:r>
          </a:p>
          <a:p>
            <a:pPr marL="742950" lvl="1" indent="-285750">
              <a:buFont typeface="Arial" panose="020B0604020202020204" pitchFamily="34" charset="0"/>
              <a:buChar char="•"/>
            </a:pPr>
            <a:r>
              <a:rPr lang="en-US" sz="2000" dirty="0"/>
              <a:t>May need similar deliberative process to define practices as the one that lead to the ATI consensus workshop statement </a:t>
            </a:r>
          </a:p>
          <a:p>
            <a:pPr marL="742950" lvl="1" indent="-285750">
              <a:buFont typeface="Arial" panose="020B0604020202020204" pitchFamily="34" charset="0"/>
              <a:buChar char="•"/>
            </a:pPr>
            <a:r>
              <a:rPr lang="en-US" sz="2000" dirty="0"/>
              <a:t>Need practical, applied model for engagement </a:t>
            </a:r>
          </a:p>
          <a:p>
            <a:pPr marL="742950" lvl="1" indent="-285750">
              <a:buFont typeface="Arial" panose="020B0604020202020204" pitchFamily="34" charset="0"/>
              <a:buChar char="•"/>
            </a:pPr>
            <a:r>
              <a:rPr lang="en-US" sz="2000" dirty="0"/>
              <a:t>Make people living with HIV and community feel comfortable giving input</a:t>
            </a:r>
          </a:p>
          <a:p>
            <a:pPr marL="742950" lvl="1" indent="-285750">
              <a:buFont typeface="Arial" panose="020B0604020202020204" pitchFamily="34" charset="0"/>
              <a:buChar char="•"/>
            </a:pPr>
            <a:r>
              <a:rPr lang="en-US" sz="2000" dirty="0"/>
              <a:t>May also mean building capacity of researchers to value community input  </a:t>
            </a:r>
          </a:p>
          <a:p>
            <a:pPr marL="742950" lvl="1" indent="-285750">
              <a:buFont typeface="Arial" panose="020B0604020202020204" pitchFamily="34" charset="0"/>
              <a:buChar char="•"/>
            </a:pPr>
            <a:r>
              <a:rPr lang="en-US" sz="2000" dirty="0"/>
              <a:t>Need to plan for the long-term (may not be specific to a trial)</a:t>
            </a:r>
          </a:p>
        </p:txBody>
      </p:sp>
      <p:sp>
        <p:nvSpPr>
          <p:cNvPr id="3" name="Rectangle 2">
            <a:extLst>
              <a:ext uri="{FF2B5EF4-FFF2-40B4-BE49-F238E27FC236}">
                <a16:creationId xmlns:a16="http://schemas.microsoft.com/office/drawing/2014/main" id="{58D9239B-7E44-044F-8280-E48D545C709D}"/>
              </a:ext>
            </a:extLst>
          </p:cNvPr>
          <p:cNvSpPr/>
          <p:nvPr/>
        </p:nvSpPr>
        <p:spPr>
          <a:xfrm>
            <a:off x="9505950" y="7743498"/>
            <a:ext cx="6096000" cy="4401205"/>
          </a:xfrm>
          <a:prstGeom prst="rect">
            <a:avLst/>
          </a:prstGeom>
        </p:spPr>
        <p:txBody>
          <a:bodyPr>
            <a:spAutoFit/>
          </a:bodyPr>
          <a:lstStyle/>
          <a:p>
            <a:pPr marL="742950" lvl="1" indent="-285750">
              <a:buFont typeface="Arial" panose="020B0604020202020204" pitchFamily="34" charset="0"/>
              <a:buChar char="•"/>
            </a:pPr>
            <a:r>
              <a:rPr lang="en-US" sz="2800" dirty="0">
                <a:solidFill>
                  <a:schemeClr val="bg1"/>
                </a:solidFill>
              </a:rPr>
              <a:t>Need practical, applied model for engagement </a:t>
            </a:r>
          </a:p>
          <a:p>
            <a:pPr marL="742950" lvl="1" indent="-285750">
              <a:buFont typeface="Arial" panose="020B0604020202020204" pitchFamily="34" charset="0"/>
              <a:buChar char="•"/>
            </a:pPr>
            <a:r>
              <a:rPr lang="en-US" sz="2800" dirty="0">
                <a:solidFill>
                  <a:schemeClr val="bg1"/>
                </a:solidFill>
              </a:rPr>
              <a:t>Make people living with HIV and community feel comfortable giving input</a:t>
            </a:r>
          </a:p>
          <a:p>
            <a:pPr marL="742950" lvl="1" indent="-285750">
              <a:buFont typeface="Arial" panose="020B0604020202020204" pitchFamily="34" charset="0"/>
              <a:buChar char="•"/>
            </a:pPr>
            <a:r>
              <a:rPr lang="en-US" sz="2800" dirty="0">
                <a:solidFill>
                  <a:schemeClr val="bg1"/>
                </a:solidFill>
              </a:rPr>
              <a:t>May also mean building capacity of researchers to value community input  </a:t>
            </a:r>
          </a:p>
          <a:p>
            <a:pPr marL="742950" lvl="1" indent="-285750">
              <a:buFont typeface="Arial" panose="020B0604020202020204" pitchFamily="34" charset="0"/>
              <a:buChar char="•"/>
            </a:pPr>
            <a:r>
              <a:rPr lang="en-US" sz="2800" dirty="0">
                <a:solidFill>
                  <a:schemeClr val="bg1"/>
                </a:solidFill>
              </a:rPr>
              <a:t>Need to plan for the long-term (may not be specific to a trial)</a:t>
            </a:r>
          </a:p>
        </p:txBody>
      </p:sp>
      <p:sp>
        <p:nvSpPr>
          <p:cNvPr id="4" name="Rectangle 3">
            <a:extLst>
              <a:ext uri="{FF2B5EF4-FFF2-40B4-BE49-F238E27FC236}">
                <a16:creationId xmlns:a16="http://schemas.microsoft.com/office/drawing/2014/main" id="{B5141D98-1824-4844-8528-82F16BE83E21}"/>
              </a:ext>
            </a:extLst>
          </p:cNvPr>
          <p:cNvSpPr/>
          <p:nvPr/>
        </p:nvSpPr>
        <p:spPr>
          <a:xfrm>
            <a:off x="6591300" y="4886385"/>
            <a:ext cx="5267325" cy="1569660"/>
          </a:xfrm>
          <a:prstGeom prst="rect">
            <a:avLst/>
          </a:prstGeom>
        </p:spPr>
        <p:txBody>
          <a:bodyPr wrap="square">
            <a:spAutoFit/>
          </a:bodyPr>
          <a:lstStyle/>
          <a:p>
            <a:pPr marL="742950" lvl="1" indent="-285750">
              <a:buFont typeface="Arial" panose="020B0604020202020204" pitchFamily="34" charset="0"/>
              <a:buChar char="•"/>
            </a:pPr>
            <a:r>
              <a:rPr lang="en-US" sz="3200" b="1" dirty="0">
                <a:solidFill>
                  <a:schemeClr val="bg1"/>
                </a:solidFill>
                <a:latin typeface="Gill Sans MT" panose="020B0502020104020203" pitchFamily="34" charset="77"/>
                <a:cs typeface="Calibri Light" panose="020F0302020204030204" pitchFamily="34" charset="0"/>
              </a:rPr>
              <a:t>Need to </a:t>
            </a:r>
            <a:r>
              <a:rPr lang="en-US" sz="3200" b="1" dirty="0">
                <a:solidFill>
                  <a:srgbClr val="00FFE6"/>
                </a:solidFill>
                <a:latin typeface="Gill Sans MT" panose="020B0502020104020203" pitchFamily="34" charset="77"/>
                <a:cs typeface="Calibri Light" panose="020F0302020204030204" pitchFamily="34" charset="0"/>
              </a:rPr>
              <a:t>plan for the long-term </a:t>
            </a:r>
            <a:r>
              <a:rPr lang="en-US" sz="3200" b="1" i="1" dirty="0">
                <a:solidFill>
                  <a:schemeClr val="bg1"/>
                </a:solidFill>
                <a:latin typeface="Gill Sans MT" panose="020B0502020104020203" pitchFamily="34" charset="77"/>
                <a:cs typeface="Calibri Light" panose="020F0302020204030204" pitchFamily="34" charset="0"/>
              </a:rPr>
              <a:t>(may not be specific to a trial)</a:t>
            </a:r>
          </a:p>
        </p:txBody>
      </p:sp>
    </p:spTree>
    <p:extLst>
      <p:ext uri="{BB962C8B-B14F-4D97-AF65-F5344CB8AC3E}">
        <p14:creationId xmlns:p14="http://schemas.microsoft.com/office/powerpoint/2010/main" val="397522666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solidFill>
                  <a:schemeClr val="bg1"/>
                </a:solidFill>
              </a:rPr>
              <a:t>The Paramount Importance of Community-Friendly Information</a:t>
            </a:r>
          </a:p>
        </p:txBody>
      </p:sp>
      <p:sp>
        <p:nvSpPr>
          <p:cNvPr id="3" name="Text Placeholder 2">
            <a:extLst>
              <a:ext uri="{FF2B5EF4-FFF2-40B4-BE49-F238E27FC236}">
                <a16:creationId xmlns:a16="http://schemas.microsoft.com/office/drawing/2014/main" id="{AE31C150-0460-B94A-A5DE-D391191D4573}"/>
              </a:ext>
            </a:extLst>
          </p:cNvPr>
          <p:cNvSpPr>
            <a:spLocks noGrp="1"/>
          </p:cNvSpPr>
          <p:nvPr>
            <p:ph type="body" idx="1"/>
          </p:nvPr>
        </p:nvSpPr>
        <p:spPr/>
        <p:txBody>
          <a:bodyPr/>
          <a:lstStyle/>
          <a:p>
            <a:endParaRPr lang="en-US" dirty="0"/>
          </a:p>
        </p:txBody>
      </p:sp>
      <p:graphicFrame>
        <p:nvGraphicFramePr>
          <p:cNvPr id="7" name="Table 6"/>
          <p:cNvGraphicFramePr>
            <a:graphicFrameLocks noGrp="1"/>
          </p:cNvGraphicFramePr>
          <p:nvPr/>
        </p:nvGraphicFramePr>
        <p:xfrm>
          <a:off x="593751" y="-3158563"/>
          <a:ext cx="5623859" cy="1483360"/>
        </p:xfrm>
        <a:graphic>
          <a:graphicData uri="http://schemas.openxmlformats.org/drawingml/2006/table">
            <a:tbl>
              <a:tblPr firstRow="1" bandRow="1">
                <a:tableStyleId>{3B4B98B0-60AC-42C2-AFA5-B58CD77FA1E5}</a:tableStyleId>
              </a:tblPr>
              <a:tblGrid>
                <a:gridCol w="2179632">
                  <a:extLst>
                    <a:ext uri="{9D8B030D-6E8A-4147-A177-3AD203B41FA5}">
                      <a16:colId xmlns:a16="http://schemas.microsoft.com/office/drawing/2014/main" val="3898665380"/>
                    </a:ext>
                  </a:extLst>
                </a:gridCol>
                <a:gridCol w="3444227">
                  <a:extLst>
                    <a:ext uri="{9D8B030D-6E8A-4147-A177-3AD203B41FA5}">
                      <a16:colId xmlns:a16="http://schemas.microsoft.com/office/drawing/2014/main" val="1221000085"/>
                    </a:ext>
                  </a:extLst>
                </a:gridCol>
              </a:tblGrid>
              <a:tr h="370840">
                <a:tc>
                  <a:txBody>
                    <a:bodyPr/>
                    <a:lstStyle/>
                    <a:p>
                      <a:r>
                        <a:rPr lang="en-US" b="0" dirty="0"/>
                        <a:t>The Research:</a:t>
                      </a:r>
                    </a:p>
                  </a:txBody>
                  <a:tcPr/>
                </a:tc>
                <a:tc>
                  <a:txBody>
                    <a:bodyPr/>
                    <a:lstStyle/>
                    <a:p>
                      <a:r>
                        <a:rPr lang="en-US" b="0" dirty="0"/>
                        <a:t>HPTN 052</a:t>
                      </a:r>
                    </a:p>
                  </a:txBody>
                  <a:tcPr/>
                </a:tc>
                <a:extLst>
                  <a:ext uri="{0D108BD9-81ED-4DB2-BD59-A6C34878D82A}">
                    <a16:rowId xmlns:a16="http://schemas.microsoft.com/office/drawing/2014/main" val="2286589842"/>
                  </a:ext>
                </a:extLst>
              </a:tr>
              <a:tr h="370840">
                <a:tc>
                  <a:txBody>
                    <a:bodyPr/>
                    <a:lstStyle/>
                    <a:p>
                      <a:r>
                        <a:rPr lang="en-US" b="0" dirty="0"/>
                        <a:t>The Implementation</a:t>
                      </a:r>
                      <a:r>
                        <a:rPr lang="en-US" b="0" baseline="0" dirty="0"/>
                        <a:t>:</a:t>
                      </a:r>
                      <a:endParaRPr lang="en-US" b="0" dirty="0"/>
                    </a:p>
                  </a:txBody>
                  <a:tcPr/>
                </a:tc>
                <a:tc>
                  <a:txBody>
                    <a:bodyPr/>
                    <a:lstStyle/>
                    <a:p>
                      <a:r>
                        <a:rPr lang="en-US" b="0" dirty="0"/>
                        <a:t>Treatment as Prevention </a:t>
                      </a:r>
                    </a:p>
                  </a:txBody>
                  <a:tcPr/>
                </a:tc>
                <a:extLst>
                  <a:ext uri="{0D108BD9-81ED-4DB2-BD59-A6C34878D82A}">
                    <a16:rowId xmlns:a16="http://schemas.microsoft.com/office/drawing/2014/main" val="835847340"/>
                  </a:ext>
                </a:extLst>
              </a:tr>
              <a:tr h="370840">
                <a:tc>
                  <a:txBody>
                    <a:bodyPr/>
                    <a:lstStyle/>
                    <a:p>
                      <a:r>
                        <a:rPr lang="en-US" b="0" dirty="0"/>
                        <a:t>The Translation: </a:t>
                      </a:r>
                    </a:p>
                  </a:txBody>
                  <a:tcPr/>
                </a:tc>
                <a:tc>
                  <a:txBody>
                    <a:bodyPr/>
                    <a:lstStyle/>
                    <a:p>
                      <a:r>
                        <a:rPr lang="en-US" b="0" dirty="0"/>
                        <a:t>U</a:t>
                      </a:r>
                      <a:r>
                        <a:rPr lang="en-US" b="0" baseline="0" dirty="0"/>
                        <a:t> = U</a:t>
                      </a:r>
                      <a:endParaRPr lang="en-US" b="0" dirty="0"/>
                    </a:p>
                  </a:txBody>
                  <a:tcPr/>
                </a:tc>
                <a:extLst>
                  <a:ext uri="{0D108BD9-81ED-4DB2-BD59-A6C34878D82A}">
                    <a16:rowId xmlns:a16="http://schemas.microsoft.com/office/drawing/2014/main" val="2639470349"/>
                  </a:ext>
                </a:extLst>
              </a:tr>
              <a:tr h="370840">
                <a:tc>
                  <a:txBody>
                    <a:bodyPr/>
                    <a:lstStyle/>
                    <a:p>
                      <a:r>
                        <a:rPr lang="en-US" b="0" dirty="0"/>
                        <a:t>The Policy:</a:t>
                      </a:r>
                    </a:p>
                  </a:txBody>
                  <a:tcPr/>
                </a:tc>
                <a:tc>
                  <a:txBody>
                    <a:bodyPr/>
                    <a:lstStyle/>
                    <a:p>
                      <a:r>
                        <a:rPr lang="en-US" b="0" dirty="0"/>
                        <a:t>End the Epidemic</a:t>
                      </a:r>
                      <a:r>
                        <a:rPr lang="en-US" b="0" baseline="0" dirty="0"/>
                        <a:t> (U.S.), 90-90-90 </a:t>
                      </a:r>
                      <a:endParaRPr lang="en-US" b="0" dirty="0"/>
                    </a:p>
                  </a:txBody>
                  <a:tcPr/>
                </a:tc>
                <a:extLst>
                  <a:ext uri="{0D108BD9-81ED-4DB2-BD59-A6C34878D82A}">
                    <a16:rowId xmlns:a16="http://schemas.microsoft.com/office/drawing/2014/main" val="4128431929"/>
                  </a:ext>
                </a:extLst>
              </a:tr>
            </a:tbl>
          </a:graphicData>
        </a:graphic>
      </p:graphicFrame>
      <p:sp>
        <p:nvSpPr>
          <p:cNvPr id="9" name="TextBox 8"/>
          <p:cNvSpPr txBox="1"/>
          <p:nvPr/>
        </p:nvSpPr>
        <p:spPr>
          <a:xfrm>
            <a:off x="890494" y="-4416628"/>
            <a:ext cx="4655671" cy="338554"/>
          </a:xfrm>
          <a:prstGeom prst="rect">
            <a:avLst/>
          </a:prstGeom>
          <a:noFill/>
        </p:spPr>
        <p:txBody>
          <a:bodyPr wrap="square" rtlCol="0">
            <a:spAutoFit/>
          </a:bodyPr>
          <a:lstStyle/>
          <a:p>
            <a:r>
              <a:rPr lang="en-US" sz="1600" b="1" dirty="0"/>
              <a:t>Credit: Dazon Dixon Diallo, </a:t>
            </a:r>
            <a:r>
              <a:rPr lang="en-US" sz="1600" b="1" dirty="0" err="1"/>
              <a:t>SisterLove</a:t>
            </a:r>
            <a:r>
              <a:rPr lang="en-US" sz="1600" b="1" dirty="0"/>
              <a:t>, Inc. </a:t>
            </a:r>
          </a:p>
        </p:txBody>
      </p:sp>
      <p:pic>
        <p:nvPicPr>
          <p:cNvPr id="10" name="Picture 9"/>
          <p:cNvPicPr>
            <a:picLocks noChangeAspect="1"/>
          </p:cNvPicPr>
          <p:nvPr/>
        </p:nvPicPr>
        <p:blipFill>
          <a:blip r:embed="rId3"/>
          <a:stretch>
            <a:fillRect/>
          </a:stretch>
        </p:blipFill>
        <p:spPr>
          <a:xfrm>
            <a:off x="7711617" y="-5025055"/>
            <a:ext cx="2945448" cy="2212479"/>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68464" y="-3158563"/>
            <a:ext cx="1153468" cy="1153468"/>
          </a:xfrm>
          <a:prstGeom prst="rect">
            <a:avLst/>
          </a:prstGeom>
        </p:spPr>
      </p:pic>
      <p:pic>
        <p:nvPicPr>
          <p:cNvPr id="13" name="Picture 12">
            <a:extLst>
              <a:ext uri="{FF2B5EF4-FFF2-40B4-BE49-F238E27FC236}">
                <a16:creationId xmlns:a16="http://schemas.microsoft.com/office/drawing/2014/main" id="{CCDC6569-5EB7-B64C-8691-73914969B9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8624261">
            <a:off x="5855814" y="4395672"/>
            <a:ext cx="1149561" cy="1701800"/>
          </a:xfrm>
          <a:prstGeom prst="rect">
            <a:avLst/>
          </a:prstGeom>
        </p:spPr>
      </p:pic>
      <p:pic>
        <p:nvPicPr>
          <p:cNvPr id="14" name="Picture 13">
            <a:extLst>
              <a:ext uri="{FF2B5EF4-FFF2-40B4-BE49-F238E27FC236}">
                <a16:creationId xmlns:a16="http://schemas.microsoft.com/office/drawing/2014/main" id="{A235B20E-5076-2148-BCE7-7F494A53E8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016803">
            <a:off x="10872304" y="2007384"/>
            <a:ext cx="1149561" cy="1701800"/>
          </a:xfrm>
          <a:prstGeom prst="rect">
            <a:avLst/>
          </a:prstGeom>
        </p:spPr>
      </p:pic>
      <p:pic>
        <p:nvPicPr>
          <p:cNvPr id="15" name="Picture 14">
            <a:extLst>
              <a:ext uri="{FF2B5EF4-FFF2-40B4-BE49-F238E27FC236}">
                <a16:creationId xmlns:a16="http://schemas.microsoft.com/office/drawing/2014/main" id="{AA51007F-3676-FE4B-B123-44CDF73B5E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4687965">
            <a:off x="716752" y="1805521"/>
            <a:ext cx="1149561" cy="1701800"/>
          </a:xfrm>
          <a:prstGeom prst="rect">
            <a:avLst/>
          </a:prstGeom>
        </p:spPr>
      </p:pic>
      <p:pic>
        <p:nvPicPr>
          <p:cNvPr id="16" name="Picture 15">
            <a:extLst>
              <a:ext uri="{FF2B5EF4-FFF2-40B4-BE49-F238E27FC236}">
                <a16:creationId xmlns:a16="http://schemas.microsoft.com/office/drawing/2014/main" id="{727CEC0A-B479-DE4C-9E5A-5DE4095A6F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601124">
            <a:off x="10166677" y="4323678"/>
            <a:ext cx="1714500" cy="1701800"/>
          </a:xfrm>
          <a:prstGeom prst="rect">
            <a:avLst/>
          </a:prstGeom>
        </p:spPr>
      </p:pic>
      <p:pic>
        <p:nvPicPr>
          <p:cNvPr id="17" name="Picture 16">
            <a:extLst>
              <a:ext uri="{FF2B5EF4-FFF2-40B4-BE49-F238E27FC236}">
                <a16:creationId xmlns:a16="http://schemas.microsoft.com/office/drawing/2014/main" id="{1F08DBEE-AA00-CD40-973E-1BAB73F416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467216">
            <a:off x="8017835" y="1830376"/>
            <a:ext cx="1143000" cy="1092200"/>
          </a:xfrm>
          <a:prstGeom prst="rect">
            <a:avLst/>
          </a:prstGeom>
        </p:spPr>
      </p:pic>
      <p:pic>
        <p:nvPicPr>
          <p:cNvPr id="18" name="Picture 17">
            <a:extLst>
              <a:ext uri="{FF2B5EF4-FFF2-40B4-BE49-F238E27FC236}">
                <a16:creationId xmlns:a16="http://schemas.microsoft.com/office/drawing/2014/main" id="{CEF5E45C-C3E7-FC45-BE5B-38B06FA4EA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224793">
            <a:off x="4101635" y="2248445"/>
            <a:ext cx="1143000" cy="1092200"/>
          </a:xfrm>
          <a:prstGeom prst="rect">
            <a:avLst/>
          </a:prstGeom>
        </p:spPr>
      </p:pic>
      <p:pic>
        <p:nvPicPr>
          <p:cNvPr id="19" name="Picture 18">
            <a:extLst>
              <a:ext uri="{FF2B5EF4-FFF2-40B4-BE49-F238E27FC236}">
                <a16:creationId xmlns:a16="http://schemas.microsoft.com/office/drawing/2014/main" id="{2F61250A-A501-674C-BA1E-FE63C5D5F8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349601">
            <a:off x="8083304" y="4628480"/>
            <a:ext cx="1143000" cy="1092200"/>
          </a:xfrm>
          <a:prstGeom prst="rect">
            <a:avLst/>
          </a:prstGeom>
        </p:spPr>
      </p:pic>
      <p:pic>
        <p:nvPicPr>
          <p:cNvPr id="20" name="Picture 19">
            <a:extLst>
              <a:ext uri="{FF2B5EF4-FFF2-40B4-BE49-F238E27FC236}">
                <a16:creationId xmlns:a16="http://schemas.microsoft.com/office/drawing/2014/main" id="{1120F454-40FA-374F-879D-F08CACF8E0F9}"/>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rot="4290026">
            <a:off x="2729748" y="4528835"/>
            <a:ext cx="1045003" cy="998559"/>
          </a:xfrm>
          <a:prstGeom prst="rect">
            <a:avLst/>
          </a:prstGeom>
        </p:spPr>
      </p:pic>
      <p:pic>
        <p:nvPicPr>
          <p:cNvPr id="21" name="Picture 20">
            <a:extLst>
              <a:ext uri="{FF2B5EF4-FFF2-40B4-BE49-F238E27FC236}">
                <a16:creationId xmlns:a16="http://schemas.microsoft.com/office/drawing/2014/main" id="{AAC28BC9-D5C4-9B4B-A272-3BEFCC94CA94}"/>
              </a:ext>
            </a:extLst>
          </p:cNvPr>
          <p:cNvPicPr>
            <a:picLocks noChangeAspect="1"/>
          </p:cNvPicPr>
          <p:nvPr/>
        </p:nvPicPr>
        <p:blipFill>
          <a:blip r:embed="rId8"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rot="15101429">
            <a:off x="5056962" y="1927662"/>
            <a:ext cx="1045003" cy="998559"/>
          </a:xfrm>
          <a:prstGeom prst="rect">
            <a:avLst/>
          </a:prstGeom>
        </p:spPr>
      </p:pic>
    </p:spTree>
    <p:extLst>
      <p:ext uri="{BB962C8B-B14F-4D97-AF65-F5344CB8AC3E}">
        <p14:creationId xmlns:p14="http://schemas.microsoft.com/office/powerpoint/2010/main" val="58516739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90E2C-3197-994E-A4E9-255DF5C2A3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35000"/>
            <a:ext cx="12353925" cy="7493000"/>
          </a:xfrm>
          <a:prstGeom prst="rect">
            <a:avLst/>
          </a:prstGeom>
        </p:spPr>
      </p:pic>
      <p:sp>
        <p:nvSpPr>
          <p:cNvPr id="8" name="TextBox 7"/>
          <p:cNvSpPr txBox="1"/>
          <p:nvPr/>
        </p:nvSpPr>
        <p:spPr>
          <a:xfrm>
            <a:off x="107577" y="966049"/>
            <a:ext cx="5438588" cy="461665"/>
          </a:xfrm>
          <a:prstGeom prst="rect">
            <a:avLst/>
          </a:prstGeom>
          <a:noFill/>
        </p:spPr>
        <p:txBody>
          <a:bodyPr wrap="square" rtlCol="0">
            <a:spAutoFit/>
          </a:bodyPr>
          <a:lstStyle/>
          <a:p>
            <a:r>
              <a:rPr lang="en-US" sz="2400" b="1" dirty="0"/>
              <a:t>Lessons from U = U </a:t>
            </a:r>
          </a:p>
        </p:txBody>
      </p:sp>
      <p:sp>
        <p:nvSpPr>
          <p:cNvPr id="9" name="TextBox 8"/>
          <p:cNvSpPr txBox="1"/>
          <p:nvPr/>
        </p:nvSpPr>
        <p:spPr>
          <a:xfrm>
            <a:off x="890494" y="-4416628"/>
            <a:ext cx="4655671" cy="338554"/>
          </a:xfrm>
          <a:prstGeom prst="rect">
            <a:avLst/>
          </a:prstGeom>
          <a:noFill/>
        </p:spPr>
        <p:txBody>
          <a:bodyPr wrap="square" rtlCol="0">
            <a:spAutoFit/>
          </a:bodyPr>
          <a:lstStyle/>
          <a:p>
            <a:r>
              <a:rPr lang="en-US" sz="1600" b="1" dirty="0"/>
              <a:t>Credit: Dazon Dixon Diallo, </a:t>
            </a:r>
            <a:r>
              <a:rPr lang="en-US" sz="1600" b="1" dirty="0" err="1"/>
              <a:t>SisterLove</a:t>
            </a:r>
            <a:r>
              <a:rPr lang="en-US" sz="1600" b="1" dirty="0"/>
              <a:t>, Inc. </a:t>
            </a:r>
          </a:p>
        </p:txBody>
      </p:sp>
      <p:pic>
        <p:nvPicPr>
          <p:cNvPr id="10" name="Picture 9"/>
          <p:cNvPicPr>
            <a:picLocks noChangeAspect="1"/>
          </p:cNvPicPr>
          <p:nvPr/>
        </p:nvPicPr>
        <p:blipFill>
          <a:blip r:embed="rId4"/>
          <a:stretch>
            <a:fillRect/>
          </a:stretch>
        </p:blipFill>
        <p:spPr>
          <a:xfrm>
            <a:off x="7711617" y="-5025055"/>
            <a:ext cx="2945448" cy="2212479"/>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68464" y="-3158563"/>
            <a:ext cx="1153468" cy="1153468"/>
          </a:xfrm>
          <a:prstGeom prst="rect">
            <a:avLst/>
          </a:prstGeom>
        </p:spPr>
      </p:pic>
      <p:sp>
        <p:nvSpPr>
          <p:cNvPr id="13" name="TextBox 12">
            <a:extLst>
              <a:ext uri="{FF2B5EF4-FFF2-40B4-BE49-F238E27FC236}">
                <a16:creationId xmlns:a16="http://schemas.microsoft.com/office/drawing/2014/main" id="{3E637988-C23F-7243-AF10-F23B8FAE210F}"/>
              </a:ext>
            </a:extLst>
          </p:cNvPr>
          <p:cNvSpPr txBox="1"/>
          <p:nvPr/>
        </p:nvSpPr>
        <p:spPr>
          <a:xfrm>
            <a:off x="750480" y="242774"/>
            <a:ext cx="10691040" cy="1446550"/>
          </a:xfrm>
          <a:prstGeom prst="rect">
            <a:avLst/>
          </a:prstGeom>
          <a:noFill/>
        </p:spPr>
        <p:txBody>
          <a:bodyPr wrap="square" rtlCol="0">
            <a:spAutoFit/>
          </a:bodyPr>
          <a:lstStyle/>
          <a:p>
            <a:r>
              <a:rPr lang="en-US" sz="4400" b="1" dirty="0">
                <a:solidFill>
                  <a:schemeClr val="bg1"/>
                </a:solidFill>
                <a:latin typeface="Gill Sans MT" panose="020B0502020104020203" pitchFamily="34" charset="77"/>
              </a:rPr>
              <a:t>The Paramount Importance of </a:t>
            </a:r>
            <a:r>
              <a:rPr lang="en-US" sz="4400" b="1" dirty="0">
                <a:solidFill>
                  <a:srgbClr val="00FFE6"/>
                </a:solidFill>
                <a:latin typeface="Gill Sans MT" panose="020B0502020104020203" pitchFamily="34" charset="77"/>
              </a:rPr>
              <a:t>Community-Friendly</a:t>
            </a:r>
            <a:r>
              <a:rPr lang="en-US" sz="4400" b="1" dirty="0">
                <a:solidFill>
                  <a:schemeClr val="bg1"/>
                </a:solidFill>
                <a:latin typeface="Gill Sans MT" panose="020B0502020104020203" pitchFamily="34" charset="77"/>
              </a:rPr>
              <a:t> Information</a:t>
            </a:r>
          </a:p>
        </p:txBody>
      </p:sp>
      <p:sp>
        <p:nvSpPr>
          <p:cNvPr id="2" name="Rectangle 1">
            <a:extLst>
              <a:ext uri="{FF2B5EF4-FFF2-40B4-BE49-F238E27FC236}">
                <a16:creationId xmlns:a16="http://schemas.microsoft.com/office/drawing/2014/main" id="{F2BC0EEB-47D2-374E-8A4A-E39CF90A113C}"/>
              </a:ext>
            </a:extLst>
          </p:cNvPr>
          <p:cNvSpPr/>
          <p:nvPr/>
        </p:nvSpPr>
        <p:spPr>
          <a:xfrm>
            <a:off x="750480" y="2215276"/>
            <a:ext cx="10193035" cy="1569660"/>
          </a:xfrm>
          <a:prstGeom prst="rect">
            <a:avLst/>
          </a:prstGeom>
        </p:spPr>
        <p:txBody>
          <a:bodyPr wrap="square">
            <a:spAutoFit/>
          </a:bodyPr>
          <a:lstStyle/>
          <a:p>
            <a:pPr marL="285750" indent="-285750">
              <a:buFont typeface="Arial" panose="020B0604020202020204" pitchFamily="34" charset="0"/>
              <a:buChar char="•"/>
            </a:pPr>
            <a:r>
              <a:rPr lang="en-US" sz="3200" b="1" dirty="0">
                <a:solidFill>
                  <a:schemeClr val="bg1"/>
                </a:solidFill>
                <a:latin typeface="Gill Sans MT" panose="020B0502020104020203" pitchFamily="34" charset="77"/>
              </a:rPr>
              <a:t>Need to </a:t>
            </a:r>
            <a:r>
              <a:rPr lang="en-US" sz="3200" b="1" dirty="0">
                <a:solidFill>
                  <a:srgbClr val="FFFF00"/>
                </a:solidFill>
                <a:latin typeface="Gill Sans MT" panose="020B0502020104020203" pitchFamily="34" charset="77"/>
              </a:rPr>
              <a:t>invest in community scientific literacy </a:t>
            </a:r>
            <a:r>
              <a:rPr lang="en-US" sz="3200" b="1" dirty="0">
                <a:solidFill>
                  <a:schemeClr val="bg1"/>
                </a:solidFill>
                <a:latin typeface="Gill Sans MT" panose="020B0502020104020203" pitchFamily="34" charset="77"/>
              </a:rPr>
              <a:t>and in scientific literacy around community concerns </a:t>
            </a:r>
          </a:p>
          <a:p>
            <a:pPr marL="285750" indent="-285750">
              <a:buFont typeface="Arial" panose="020B0604020202020204" pitchFamily="34" charset="0"/>
              <a:buChar char="•"/>
            </a:pPr>
            <a:endParaRPr lang="en-US" sz="3200" b="1"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62604377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907C3F-168D-8D47-B072-EEAE15DF553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 y="-111633"/>
            <a:ext cx="11499025" cy="6969633"/>
          </a:xfrm>
          <a:prstGeom prst="rect">
            <a:avLst/>
          </a:prstGeom>
        </p:spPr>
      </p:pic>
      <p:pic>
        <p:nvPicPr>
          <p:cNvPr id="12" name="Picture 11">
            <a:extLst>
              <a:ext uri="{FF2B5EF4-FFF2-40B4-BE49-F238E27FC236}">
                <a16:creationId xmlns:a16="http://schemas.microsoft.com/office/drawing/2014/main" id="{6F4F0D4B-E365-3749-B5DE-CFF5ADD1134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88648" y="1026318"/>
            <a:ext cx="10633442" cy="5322034"/>
          </a:xfrm>
          <a:prstGeom prst="rect">
            <a:avLst/>
          </a:prstGeom>
        </p:spPr>
      </p:pic>
    </p:spTree>
    <p:extLst>
      <p:ext uri="{BB962C8B-B14F-4D97-AF65-F5344CB8AC3E}">
        <p14:creationId xmlns:p14="http://schemas.microsoft.com/office/powerpoint/2010/main" val="86820288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90E2C-3197-994E-A4E9-255DF5C2A3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35000"/>
            <a:ext cx="12353925" cy="7493000"/>
          </a:xfrm>
          <a:prstGeom prst="rect">
            <a:avLst/>
          </a:prstGeom>
        </p:spPr>
      </p:pic>
      <p:sp>
        <p:nvSpPr>
          <p:cNvPr id="8" name="TextBox 7"/>
          <p:cNvSpPr txBox="1"/>
          <p:nvPr/>
        </p:nvSpPr>
        <p:spPr>
          <a:xfrm>
            <a:off x="107577" y="966049"/>
            <a:ext cx="5438588" cy="461665"/>
          </a:xfrm>
          <a:prstGeom prst="rect">
            <a:avLst/>
          </a:prstGeom>
          <a:noFill/>
        </p:spPr>
        <p:txBody>
          <a:bodyPr wrap="square" rtlCol="0">
            <a:spAutoFit/>
          </a:bodyPr>
          <a:lstStyle/>
          <a:p>
            <a:r>
              <a:rPr lang="en-US" sz="2400" b="1" dirty="0"/>
              <a:t>Lessons from U = U </a:t>
            </a:r>
          </a:p>
        </p:txBody>
      </p:sp>
      <p:sp>
        <p:nvSpPr>
          <p:cNvPr id="9" name="TextBox 8"/>
          <p:cNvSpPr txBox="1"/>
          <p:nvPr/>
        </p:nvSpPr>
        <p:spPr>
          <a:xfrm>
            <a:off x="890494" y="-4416628"/>
            <a:ext cx="4655671" cy="338554"/>
          </a:xfrm>
          <a:prstGeom prst="rect">
            <a:avLst/>
          </a:prstGeom>
          <a:noFill/>
        </p:spPr>
        <p:txBody>
          <a:bodyPr wrap="square" rtlCol="0">
            <a:spAutoFit/>
          </a:bodyPr>
          <a:lstStyle/>
          <a:p>
            <a:r>
              <a:rPr lang="en-US" sz="1600" b="1" dirty="0"/>
              <a:t>Credit: Dazon Dixon Diallo, </a:t>
            </a:r>
            <a:r>
              <a:rPr lang="en-US" sz="1600" b="1" dirty="0" err="1"/>
              <a:t>SisterLove</a:t>
            </a:r>
            <a:r>
              <a:rPr lang="en-US" sz="1600" b="1" dirty="0"/>
              <a:t>, Inc. </a:t>
            </a:r>
          </a:p>
        </p:txBody>
      </p:sp>
      <p:pic>
        <p:nvPicPr>
          <p:cNvPr id="10" name="Picture 9"/>
          <p:cNvPicPr>
            <a:picLocks noChangeAspect="1"/>
          </p:cNvPicPr>
          <p:nvPr/>
        </p:nvPicPr>
        <p:blipFill>
          <a:blip r:embed="rId4"/>
          <a:stretch>
            <a:fillRect/>
          </a:stretch>
        </p:blipFill>
        <p:spPr>
          <a:xfrm>
            <a:off x="7711617" y="-5025055"/>
            <a:ext cx="2945448" cy="2212479"/>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68464" y="-3158563"/>
            <a:ext cx="1153468" cy="1153468"/>
          </a:xfrm>
          <a:prstGeom prst="rect">
            <a:avLst/>
          </a:prstGeom>
        </p:spPr>
      </p:pic>
      <p:sp>
        <p:nvSpPr>
          <p:cNvPr id="2" name="Rectangle 1">
            <a:extLst>
              <a:ext uri="{FF2B5EF4-FFF2-40B4-BE49-F238E27FC236}">
                <a16:creationId xmlns:a16="http://schemas.microsoft.com/office/drawing/2014/main" id="{F2BC0EEB-47D2-374E-8A4A-E39CF90A113C}"/>
              </a:ext>
            </a:extLst>
          </p:cNvPr>
          <p:cNvSpPr/>
          <p:nvPr/>
        </p:nvSpPr>
        <p:spPr>
          <a:xfrm>
            <a:off x="750480" y="2215276"/>
            <a:ext cx="10193035" cy="584775"/>
          </a:xfrm>
          <a:prstGeom prst="rect">
            <a:avLst/>
          </a:prstGeom>
        </p:spPr>
        <p:txBody>
          <a:bodyPr wrap="square">
            <a:spAutoFit/>
          </a:bodyPr>
          <a:lstStyle/>
          <a:p>
            <a:pPr marL="285750" indent="-285750">
              <a:buFont typeface="Arial" panose="020B0604020202020204" pitchFamily="34" charset="0"/>
              <a:buChar char="•"/>
            </a:pPr>
            <a:r>
              <a:rPr lang="en-US" sz="3200" b="1" dirty="0">
                <a:solidFill>
                  <a:schemeClr val="bg1"/>
                </a:solidFill>
                <a:latin typeface="Gill Sans MT" panose="020B0502020104020203" pitchFamily="34" charset="77"/>
              </a:rPr>
              <a:t>Pay attention to </a:t>
            </a:r>
            <a:r>
              <a:rPr lang="en-US" sz="3200" b="1" dirty="0">
                <a:solidFill>
                  <a:srgbClr val="FFFF00"/>
                </a:solidFill>
                <a:latin typeface="Gill Sans MT" panose="020B0502020104020203" pitchFamily="34" charset="77"/>
              </a:rPr>
              <a:t>language choice</a:t>
            </a:r>
          </a:p>
        </p:txBody>
      </p:sp>
      <p:sp>
        <p:nvSpPr>
          <p:cNvPr id="14" name="TextBox 13">
            <a:extLst>
              <a:ext uri="{FF2B5EF4-FFF2-40B4-BE49-F238E27FC236}">
                <a16:creationId xmlns:a16="http://schemas.microsoft.com/office/drawing/2014/main" id="{F182265C-E4C1-8748-8521-364D13869C1F}"/>
              </a:ext>
            </a:extLst>
          </p:cNvPr>
          <p:cNvSpPr txBox="1"/>
          <p:nvPr/>
        </p:nvSpPr>
        <p:spPr>
          <a:xfrm>
            <a:off x="750480" y="242774"/>
            <a:ext cx="10691040" cy="1446550"/>
          </a:xfrm>
          <a:prstGeom prst="rect">
            <a:avLst/>
          </a:prstGeom>
          <a:noFill/>
        </p:spPr>
        <p:txBody>
          <a:bodyPr wrap="square" rtlCol="0">
            <a:spAutoFit/>
          </a:bodyPr>
          <a:lstStyle/>
          <a:p>
            <a:r>
              <a:rPr lang="en-US" sz="4400" b="1" dirty="0">
                <a:solidFill>
                  <a:schemeClr val="bg1"/>
                </a:solidFill>
                <a:latin typeface="Gill Sans MT" panose="020B0502020104020203" pitchFamily="34" charset="77"/>
              </a:rPr>
              <a:t>The Paramount Importance of </a:t>
            </a:r>
            <a:r>
              <a:rPr lang="en-US" sz="4400" b="1" dirty="0">
                <a:solidFill>
                  <a:srgbClr val="00FFE6"/>
                </a:solidFill>
                <a:latin typeface="Gill Sans MT" panose="020B0502020104020203" pitchFamily="34" charset="77"/>
              </a:rPr>
              <a:t>Community-Friendly</a:t>
            </a:r>
            <a:r>
              <a:rPr lang="en-US" sz="4400" b="1" dirty="0">
                <a:solidFill>
                  <a:schemeClr val="bg1"/>
                </a:solidFill>
                <a:latin typeface="Gill Sans MT" panose="020B0502020104020203" pitchFamily="34" charset="77"/>
              </a:rPr>
              <a:t> Information</a:t>
            </a:r>
          </a:p>
        </p:txBody>
      </p:sp>
    </p:spTree>
    <p:extLst>
      <p:ext uri="{BB962C8B-B14F-4D97-AF65-F5344CB8AC3E}">
        <p14:creationId xmlns:p14="http://schemas.microsoft.com/office/powerpoint/2010/main" val="21500074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90E2C-3197-994E-A4E9-255DF5C2A3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35000"/>
            <a:ext cx="12353925" cy="7493000"/>
          </a:xfrm>
          <a:prstGeom prst="rect">
            <a:avLst/>
          </a:prstGeom>
        </p:spPr>
      </p:pic>
      <p:sp>
        <p:nvSpPr>
          <p:cNvPr id="8" name="TextBox 7"/>
          <p:cNvSpPr txBox="1"/>
          <p:nvPr/>
        </p:nvSpPr>
        <p:spPr>
          <a:xfrm>
            <a:off x="107577" y="966049"/>
            <a:ext cx="5438588" cy="461665"/>
          </a:xfrm>
          <a:prstGeom prst="rect">
            <a:avLst/>
          </a:prstGeom>
          <a:noFill/>
        </p:spPr>
        <p:txBody>
          <a:bodyPr wrap="square" rtlCol="0">
            <a:spAutoFit/>
          </a:bodyPr>
          <a:lstStyle/>
          <a:p>
            <a:r>
              <a:rPr lang="en-US" sz="2400" b="1" dirty="0"/>
              <a:t>Lessons from U = U </a:t>
            </a:r>
          </a:p>
        </p:txBody>
      </p:sp>
      <p:sp>
        <p:nvSpPr>
          <p:cNvPr id="9" name="TextBox 8"/>
          <p:cNvSpPr txBox="1"/>
          <p:nvPr/>
        </p:nvSpPr>
        <p:spPr>
          <a:xfrm>
            <a:off x="890494" y="-4416628"/>
            <a:ext cx="4655671" cy="338554"/>
          </a:xfrm>
          <a:prstGeom prst="rect">
            <a:avLst/>
          </a:prstGeom>
          <a:noFill/>
        </p:spPr>
        <p:txBody>
          <a:bodyPr wrap="square" rtlCol="0">
            <a:spAutoFit/>
          </a:bodyPr>
          <a:lstStyle/>
          <a:p>
            <a:r>
              <a:rPr lang="en-US" sz="1600" b="1" dirty="0"/>
              <a:t>Credit: Dazon Dixon Diallo, </a:t>
            </a:r>
            <a:r>
              <a:rPr lang="en-US" sz="1600" b="1" dirty="0" err="1"/>
              <a:t>SisterLove</a:t>
            </a:r>
            <a:r>
              <a:rPr lang="en-US" sz="1600" b="1" dirty="0"/>
              <a:t>, Inc. </a:t>
            </a:r>
          </a:p>
        </p:txBody>
      </p:sp>
      <p:pic>
        <p:nvPicPr>
          <p:cNvPr id="10" name="Picture 9"/>
          <p:cNvPicPr>
            <a:picLocks noChangeAspect="1"/>
          </p:cNvPicPr>
          <p:nvPr/>
        </p:nvPicPr>
        <p:blipFill>
          <a:blip r:embed="rId4"/>
          <a:stretch>
            <a:fillRect/>
          </a:stretch>
        </p:blipFill>
        <p:spPr>
          <a:xfrm>
            <a:off x="7711617" y="-5025055"/>
            <a:ext cx="2945448" cy="2212479"/>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68464" y="-3158563"/>
            <a:ext cx="1153468" cy="1153468"/>
          </a:xfrm>
          <a:prstGeom prst="rect">
            <a:avLst/>
          </a:prstGeom>
        </p:spPr>
      </p:pic>
      <p:sp>
        <p:nvSpPr>
          <p:cNvPr id="13" name="TextBox 12">
            <a:extLst>
              <a:ext uri="{FF2B5EF4-FFF2-40B4-BE49-F238E27FC236}">
                <a16:creationId xmlns:a16="http://schemas.microsoft.com/office/drawing/2014/main" id="{3E637988-C23F-7243-AF10-F23B8FAE210F}"/>
              </a:ext>
            </a:extLst>
          </p:cNvPr>
          <p:cNvSpPr txBox="1"/>
          <p:nvPr/>
        </p:nvSpPr>
        <p:spPr>
          <a:xfrm>
            <a:off x="750480" y="242774"/>
            <a:ext cx="10691040" cy="1446550"/>
          </a:xfrm>
          <a:prstGeom prst="rect">
            <a:avLst/>
          </a:prstGeom>
          <a:noFill/>
        </p:spPr>
        <p:txBody>
          <a:bodyPr wrap="square" rtlCol="0">
            <a:spAutoFit/>
          </a:bodyPr>
          <a:lstStyle/>
          <a:p>
            <a:r>
              <a:rPr lang="en-US" sz="4400" b="1" dirty="0">
                <a:solidFill>
                  <a:schemeClr val="bg1"/>
                </a:solidFill>
                <a:latin typeface="Gill Sans MT" panose="020B0502020104020203" pitchFamily="34" charset="77"/>
              </a:rPr>
              <a:t>The Paramount Importance of </a:t>
            </a:r>
            <a:r>
              <a:rPr lang="en-US" sz="4400" b="1" dirty="0">
                <a:solidFill>
                  <a:srgbClr val="00FFE6"/>
                </a:solidFill>
                <a:latin typeface="Gill Sans MT" panose="020B0502020104020203" pitchFamily="34" charset="77"/>
              </a:rPr>
              <a:t>Community-Friendly</a:t>
            </a:r>
            <a:r>
              <a:rPr lang="en-US" sz="4400" b="1" dirty="0">
                <a:solidFill>
                  <a:schemeClr val="bg1"/>
                </a:solidFill>
                <a:latin typeface="Gill Sans MT" panose="020B0502020104020203" pitchFamily="34" charset="77"/>
              </a:rPr>
              <a:t> Information</a:t>
            </a:r>
          </a:p>
        </p:txBody>
      </p:sp>
      <p:sp>
        <p:nvSpPr>
          <p:cNvPr id="2" name="Rectangle 1">
            <a:extLst>
              <a:ext uri="{FF2B5EF4-FFF2-40B4-BE49-F238E27FC236}">
                <a16:creationId xmlns:a16="http://schemas.microsoft.com/office/drawing/2014/main" id="{F2BC0EEB-47D2-374E-8A4A-E39CF90A113C}"/>
              </a:ext>
            </a:extLst>
          </p:cNvPr>
          <p:cNvSpPr/>
          <p:nvPr/>
        </p:nvSpPr>
        <p:spPr>
          <a:xfrm>
            <a:off x="750480" y="2215276"/>
            <a:ext cx="10193035" cy="1569660"/>
          </a:xfrm>
          <a:prstGeom prst="rect">
            <a:avLst/>
          </a:prstGeom>
        </p:spPr>
        <p:txBody>
          <a:bodyPr wrap="square">
            <a:spAutoFit/>
          </a:bodyPr>
          <a:lstStyle/>
          <a:p>
            <a:pPr marL="285750" indent="-285750">
              <a:buFont typeface="Arial" panose="020B0604020202020204" pitchFamily="34" charset="0"/>
              <a:buChar char="•"/>
            </a:pPr>
            <a:r>
              <a:rPr lang="en-US" sz="3200" b="1" dirty="0">
                <a:solidFill>
                  <a:srgbClr val="FFFF00"/>
                </a:solidFill>
                <a:latin typeface="Gill Sans MT" panose="020B0502020104020203" pitchFamily="34" charset="77"/>
              </a:rPr>
              <a:t>Engage former study participants</a:t>
            </a:r>
            <a:r>
              <a:rPr lang="en-US" sz="3200" b="1" dirty="0">
                <a:solidFill>
                  <a:schemeClr val="bg1"/>
                </a:solidFill>
                <a:latin typeface="Gill Sans MT" panose="020B0502020104020203" pitchFamily="34" charset="77"/>
              </a:rPr>
              <a:t>, as this can be      a powerful way to share information about studies and build trust  </a:t>
            </a:r>
          </a:p>
        </p:txBody>
      </p:sp>
    </p:spTree>
    <p:extLst>
      <p:ext uri="{BB962C8B-B14F-4D97-AF65-F5344CB8AC3E}">
        <p14:creationId xmlns:p14="http://schemas.microsoft.com/office/powerpoint/2010/main" val="41576646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90E2C-3197-994E-A4E9-255DF5C2A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35000"/>
            <a:ext cx="12353925" cy="823595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55291464"/>
              </p:ext>
            </p:extLst>
          </p:nvPr>
        </p:nvGraphicFramePr>
        <p:xfrm>
          <a:off x="890494" y="1754489"/>
          <a:ext cx="10082306" cy="2438400"/>
        </p:xfrm>
        <a:graphic>
          <a:graphicData uri="http://schemas.openxmlformats.org/drawingml/2006/table">
            <a:tbl>
              <a:tblPr firstRow="1" bandRow="1">
                <a:tableStyleId>{3B4B98B0-60AC-42C2-AFA5-B58CD77FA1E5}</a:tableStyleId>
              </a:tblPr>
              <a:tblGrid>
                <a:gridCol w="4077746">
                  <a:extLst>
                    <a:ext uri="{9D8B030D-6E8A-4147-A177-3AD203B41FA5}">
                      <a16:colId xmlns:a16="http://schemas.microsoft.com/office/drawing/2014/main" val="3898665380"/>
                    </a:ext>
                  </a:extLst>
                </a:gridCol>
                <a:gridCol w="6004560">
                  <a:extLst>
                    <a:ext uri="{9D8B030D-6E8A-4147-A177-3AD203B41FA5}">
                      <a16:colId xmlns:a16="http://schemas.microsoft.com/office/drawing/2014/main" val="1221000085"/>
                    </a:ext>
                  </a:extLst>
                </a:gridCol>
              </a:tblGrid>
              <a:tr h="650727">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The Research:</a:t>
                      </a:r>
                    </a:p>
                  </a:txBody>
                  <a:tcPr>
                    <a:lnL>
                      <a:noFill/>
                    </a:lnL>
                    <a:lnR>
                      <a:noFill/>
                    </a:lnR>
                    <a:lnT w="12700" cmpd="sng">
                      <a:noFill/>
                    </a:lnT>
                    <a:lnB w="12700" cmpd="sng">
                      <a:noFill/>
                    </a:lnB>
                    <a:lnTlToBr w="12700" cmpd="sng">
                      <a:noFill/>
                      <a:prstDash val="solid"/>
                    </a:lnTlToBr>
                    <a:lnBlToTr w="12700" cmpd="sng">
                      <a:noFill/>
                      <a:prstDash val="solid"/>
                    </a:lnBlToTr>
                    <a:solidFill>
                      <a:srgbClr val="DD01FE"/>
                    </a:solidFill>
                  </a:tcPr>
                </a:tc>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HPTN 052</a:t>
                      </a:r>
                    </a:p>
                  </a:txBody>
                  <a:tcPr>
                    <a:lnL>
                      <a:noFill/>
                    </a:lnL>
                    <a:lnR>
                      <a:noFill/>
                    </a:lnR>
                    <a:lnT w="12700" cmpd="sng">
                      <a:noFill/>
                    </a:lnT>
                    <a:lnB w="12700" cmpd="sng">
                      <a:noFill/>
                    </a:lnB>
                    <a:lnTlToBr w="12700" cmpd="sng">
                      <a:noFill/>
                      <a:prstDash val="solid"/>
                    </a:lnTlToBr>
                    <a:lnBlToTr w="12700" cmpd="sng">
                      <a:noFill/>
                      <a:prstDash val="solid"/>
                    </a:lnBlToTr>
                    <a:solidFill>
                      <a:srgbClr val="DD01FE"/>
                    </a:solidFill>
                  </a:tcPr>
                </a:tc>
                <a:extLst>
                  <a:ext uri="{0D108BD9-81ED-4DB2-BD59-A6C34878D82A}">
                    <a16:rowId xmlns:a16="http://schemas.microsoft.com/office/drawing/2014/main" val="2286589842"/>
                  </a:ext>
                </a:extLst>
              </a:tr>
              <a:tr h="595891">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The Implementation</a:t>
                      </a:r>
                      <a:r>
                        <a:rPr lang="en-US" sz="2800" b="1" baseline="0" dirty="0">
                          <a:solidFill>
                            <a:schemeClr val="bg1"/>
                          </a:solidFill>
                          <a:effectLst>
                            <a:outerShdw blurRad="50800" dist="38100" dir="2700000" algn="tl" rotWithShape="0">
                              <a:prstClr val="black">
                                <a:alpha val="40000"/>
                              </a:prstClr>
                            </a:outerShdw>
                          </a:effectLst>
                          <a:latin typeface="Gill Sans MT" panose="020B0502020104020203" pitchFamily="34" charset="77"/>
                        </a:rPr>
                        <a:t>:</a:t>
                      </a:r>
                      <a:endPar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endParaRPr>
                    </a:p>
                  </a:txBody>
                  <a:tcPr>
                    <a:lnL>
                      <a:noFill/>
                    </a:lnL>
                    <a:lnR>
                      <a:noFill/>
                    </a:lnR>
                    <a:lnT w="12700" cmpd="sng">
                      <a:noFill/>
                    </a:lnT>
                    <a:lnB>
                      <a:noFill/>
                    </a:lnB>
                    <a:lnTlToBr w="12700" cmpd="sng">
                      <a:noFill/>
                      <a:prstDash val="solid"/>
                    </a:lnTlToBr>
                    <a:lnBlToTr w="12700" cmpd="sng">
                      <a:noFill/>
                      <a:prstDash val="solid"/>
                    </a:lnBlToTr>
                    <a:solidFill>
                      <a:srgbClr val="00D3BD"/>
                    </a:solidFill>
                  </a:tcPr>
                </a:tc>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Treatment as Prevention </a:t>
                      </a:r>
                    </a:p>
                  </a:txBody>
                  <a:tcPr>
                    <a:lnL>
                      <a:noFill/>
                    </a:lnL>
                    <a:lnR>
                      <a:noFill/>
                    </a:lnR>
                    <a:lnT w="12700" cmpd="sng">
                      <a:noFill/>
                    </a:lnT>
                    <a:lnB>
                      <a:noFill/>
                    </a:lnB>
                    <a:lnTlToBr w="12700" cmpd="sng">
                      <a:noFill/>
                      <a:prstDash val="solid"/>
                    </a:lnTlToBr>
                    <a:lnBlToTr w="12700" cmpd="sng">
                      <a:noFill/>
                      <a:prstDash val="solid"/>
                    </a:lnBlToTr>
                    <a:solidFill>
                      <a:srgbClr val="00D3BD"/>
                    </a:solidFill>
                  </a:tcPr>
                </a:tc>
                <a:extLst>
                  <a:ext uri="{0D108BD9-81ED-4DB2-BD59-A6C34878D82A}">
                    <a16:rowId xmlns:a16="http://schemas.microsoft.com/office/drawing/2014/main" val="835847340"/>
                  </a:ext>
                </a:extLst>
              </a:tr>
              <a:tr h="595891">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The Translation: </a:t>
                      </a:r>
                    </a:p>
                  </a:txBody>
                  <a:tcPr>
                    <a:lnL>
                      <a:noFill/>
                    </a:lnL>
                    <a:lnR>
                      <a:noFill/>
                    </a:lnR>
                    <a:lnT>
                      <a:noFill/>
                    </a:lnT>
                    <a:lnB>
                      <a:noFill/>
                    </a:lnB>
                    <a:lnTlToBr w="12700" cmpd="sng">
                      <a:noFill/>
                      <a:prstDash val="solid"/>
                    </a:lnTlToBr>
                    <a:lnBlToTr w="12700" cmpd="sng">
                      <a:noFill/>
                      <a:prstDash val="solid"/>
                    </a:lnBlToTr>
                    <a:solidFill>
                      <a:srgbClr val="DD01FE"/>
                    </a:solidFill>
                  </a:tcPr>
                </a:tc>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U</a:t>
                      </a:r>
                      <a:r>
                        <a:rPr lang="en-US" sz="2800" b="1" baseline="0" dirty="0">
                          <a:solidFill>
                            <a:schemeClr val="bg1"/>
                          </a:solidFill>
                          <a:effectLst>
                            <a:outerShdw blurRad="50800" dist="38100" dir="2700000" algn="tl" rotWithShape="0">
                              <a:prstClr val="black">
                                <a:alpha val="40000"/>
                              </a:prstClr>
                            </a:outerShdw>
                          </a:effectLst>
                          <a:latin typeface="Gill Sans MT" panose="020B0502020104020203" pitchFamily="34" charset="77"/>
                        </a:rPr>
                        <a:t> = U</a:t>
                      </a:r>
                      <a:endPar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endParaRPr>
                    </a:p>
                  </a:txBody>
                  <a:tcPr>
                    <a:lnL>
                      <a:noFill/>
                    </a:lnL>
                    <a:lnR>
                      <a:noFill/>
                    </a:lnR>
                    <a:lnT>
                      <a:noFill/>
                    </a:lnT>
                    <a:lnB>
                      <a:noFill/>
                    </a:lnB>
                    <a:lnTlToBr w="12700" cmpd="sng">
                      <a:noFill/>
                      <a:prstDash val="solid"/>
                    </a:lnTlToBr>
                    <a:lnBlToTr w="12700" cmpd="sng">
                      <a:noFill/>
                      <a:prstDash val="solid"/>
                    </a:lnBlToTr>
                    <a:solidFill>
                      <a:srgbClr val="DD01FE"/>
                    </a:solidFill>
                  </a:tcPr>
                </a:tc>
                <a:extLst>
                  <a:ext uri="{0D108BD9-81ED-4DB2-BD59-A6C34878D82A}">
                    <a16:rowId xmlns:a16="http://schemas.microsoft.com/office/drawing/2014/main" val="2639470349"/>
                  </a:ext>
                </a:extLst>
              </a:tr>
              <a:tr h="595891">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The Policy:</a:t>
                      </a:r>
                    </a:p>
                  </a:txBody>
                  <a:tcPr>
                    <a:lnL>
                      <a:noFill/>
                    </a:lnL>
                    <a:lnR>
                      <a:noFill/>
                    </a:lnR>
                    <a:lnT>
                      <a:noFill/>
                    </a:lnT>
                    <a:lnB w="12700" cmpd="sng">
                      <a:noFill/>
                    </a:lnB>
                    <a:lnTlToBr w="12700" cmpd="sng">
                      <a:noFill/>
                      <a:prstDash val="solid"/>
                    </a:lnTlToBr>
                    <a:lnBlToTr w="12700" cmpd="sng">
                      <a:noFill/>
                      <a:prstDash val="solid"/>
                    </a:lnBlToTr>
                    <a:solidFill>
                      <a:srgbClr val="00D3BD"/>
                    </a:solidFill>
                  </a:tcPr>
                </a:tc>
                <a:tc>
                  <a:txBody>
                    <a:bodyPr/>
                    <a:lstStyle/>
                    <a:p>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End the Epidemic</a:t>
                      </a:r>
                      <a:r>
                        <a:rPr lang="en-US" sz="2800" b="1" baseline="0" dirty="0">
                          <a:solidFill>
                            <a:schemeClr val="bg1"/>
                          </a:solidFill>
                          <a:effectLst>
                            <a:outerShdw blurRad="50800" dist="38100" dir="2700000" algn="tl" rotWithShape="0">
                              <a:prstClr val="black">
                                <a:alpha val="40000"/>
                              </a:prstClr>
                            </a:outerShdw>
                          </a:effectLst>
                          <a:latin typeface="Gill Sans MT" panose="020B0502020104020203" pitchFamily="34" charset="77"/>
                        </a:rPr>
                        <a:t> (U.S.), 95 95 95 </a:t>
                      </a:r>
                      <a:endPar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endParaRPr>
                    </a:p>
                  </a:txBody>
                  <a:tcPr>
                    <a:lnL>
                      <a:noFill/>
                    </a:lnL>
                    <a:lnR>
                      <a:noFill/>
                    </a:lnR>
                    <a:lnT>
                      <a:noFill/>
                    </a:lnT>
                    <a:lnB w="12700" cmpd="sng">
                      <a:noFill/>
                    </a:lnB>
                    <a:lnTlToBr w="12700" cmpd="sng">
                      <a:noFill/>
                      <a:prstDash val="solid"/>
                    </a:lnTlToBr>
                    <a:lnBlToTr w="12700" cmpd="sng">
                      <a:noFill/>
                      <a:prstDash val="solid"/>
                    </a:lnBlToTr>
                    <a:solidFill>
                      <a:srgbClr val="00D3BD"/>
                    </a:solidFill>
                  </a:tcPr>
                </a:tc>
                <a:extLst>
                  <a:ext uri="{0D108BD9-81ED-4DB2-BD59-A6C34878D82A}">
                    <a16:rowId xmlns:a16="http://schemas.microsoft.com/office/drawing/2014/main" val="4128431929"/>
                  </a:ext>
                </a:extLst>
              </a:tr>
            </a:tbl>
          </a:graphicData>
        </a:graphic>
      </p:graphicFrame>
      <p:sp>
        <p:nvSpPr>
          <p:cNvPr id="8" name="TextBox 7"/>
          <p:cNvSpPr txBox="1"/>
          <p:nvPr/>
        </p:nvSpPr>
        <p:spPr>
          <a:xfrm>
            <a:off x="107577" y="966049"/>
            <a:ext cx="5438588" cy="461665"/>
          </a:xfrm>
          <a:prstGeom prst="rect">
            <a:avLst/>
          </a:prstGeom>
          <a:noFill/>
        </p:spPr>
        <p:txBody>
          <a:bodyPr wrap="square" rtlCol="0">
            <a:spAutoFit/>
          </a:bodyPr>
          <a:lstStyle/>
          <a:p>
            <a:r>
              <a:rPr lang="en-US" sz="2400" b="1" dirty="0"/>
              <a:t>Lessons from U = U </a:t>
            </a:r>
          </a:p>
        </p:txBody>
      </p:sp>
      <p:sp>
        <p:nvSpPr>
          <p:cNvPr id="9" name="TextBox 8"/>
          <p:cNvSpPr txBox="1"/>
          <p:nvPr/>
        </p:nvSpPr>
        <p:spPr>
          <a:xfrm>
            <a:off x="890494" y="-4416628"/>
            <a:ext cx="4655671" cy="338554"/>
          </a:xfrm>
          <a:prstGeom prst="rect">
            <a:avLst/>
          </a:prstGeom>
          <a:noFill/>
        </p:spPr>
        <p:txBody>
          <a:bodyPr wrap="square" rtlCol="0">
            <a:spAutoFit/>
          </a:bodyPr>
          <a:lstStyle/>
          <a:p>
            <a:r>
              <a:rPr lang="en-US" sz="1600" b="1" dirty="0"/>
              <a:t>Credit: Dazon Dixon Diallo, </a:t>
            </a:r>
            <a:r>
              <a:rPr lang="en-US" sz="1600" b="1" dirty="0" err="1"/>
              <a:t>SisterLove</a:t>
            </a:r>
            <a:r>
              <a:rPr lang="en-US" sz="1600" b="1" dirty="0"/>
              <a:t>, Inc. </a:t>
            </a:r>
          </a:p>
        </p:txBody>
      </p:sp>
      <p:pic>
        <p:nvPicPr>
          <p:cNvPr id="10" name="Picture 9"/>
          <p:cNvPicPr>
            <a:picLocks noChangeAspect="1"/>
          </p:cNvPicPr>
          <p:nvPr/>
        </p:nvPicPr>
        <p:blipFill>
          <a:blip r:embed="rId4"/>
          <a:stretch>
            <a:fillRect/>
          </a:stretch>
        </p:blipFill>
        <p:spPr>
          <a:xfrm>
            <a:off x="7711617" y="-5025055"/>
            <a:ext cx="2945448" cy="2212479"/>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68464" y="-3158563"/>
            <a:ext cx="1153468" cy="1153468"/>
          </a:xfrm>
          <a:prstGeom prst="rect">
            <a:avLst/>
          </a:prstGeom>
        </p:spPr>
      </p:pic>
      <p:sp>
        <p:nvSpPr>
          <p:cNvPr id="13" name="TextBox 12">
            <a:extLst>
              <a:ext uri="{FF2B5EF4-FFF2-40B4-BE49-F238E27FC236}">
                <a16:creationId xmlns:a16="http://schemas.microsoft.com/office/drawing/2014/main" id="{3E637988-C23F-7243-AF10-F23B8FAE210F}"/>
              </a:ext>
            </a:extLst>
          </p:cNvPr>
          <p:cNvSpPr txBox="1"/>
          <p:nvPr/>
        </p:nvSpPr>
        <p:spPr>
          <a:xfrm>
            <a:off x="750480" y="488085"/>
            <a:ext cx="7995584" cy="923330"/>
          </a:xfrm>
          <a:prstGeom prst="rect">
            <a:avLst/>
          </a:prstGeom>
          <a:noFill/>
        </p:spPr>
        <p:txBody>
          <a:bodyPr wrap="square" rtlCol="0">
            <a:spAutoFit/>
          </a:bodyPr>
          <a:lstStyle/>
          <a:p>
            <a:r>
              <a:rPr lang="en-US" sz="5400" b="1" dirty="0">
                <a:solidFill>
                  <a:schemeClr val="bg1"/>
                </a:solidFill>
                <a:latin typeface="Gill Sans MT" panose="020B0502020104020203" pitchFamily="34" charset="77"/>
              </a:rPr>
              <a:t>Lessons from </a:t>
            </a:r>
            <a:r>
              <a:rPr lang="en-US" sz="5400" b="1" dirty="0">
                <a:solidFill>
                  <a:srgbClr val="E2D3FF"/>
                </a:solidFill>
                <a:latin typeface="Gill Sans MT" panose="020B0502020104020203" pitchFamily="34" charset="77"/>
              </a:rPr>
              <a:t>U = U </a:t>
            </a:r>
          </a:p>
        </p:txBody>
      </p:sp>
      <p:grpSp>
        <p:nvGrpSpPr>
          <p:cNvPr id="2" name="Group 1">
            <a:extLst>
              <a:ext uri="{FF2B5EF4-FFF2-40B4-BE49-F238E27FC236}">
                <a16:creationId xmlns:a16="http://schemas.microsoft.com/office/drawing/2014/main" id="{A859E308-0C7C-7940-8D21-16B3B8FC73AA}"/>
              </a:ext>
            </a:extLst>
          </p:cNvPr>
          <p:cNvGrpSpPr/>
          <p:nvPr/>
        </p:nvGrpSpPr>
        <p:grpSpPr>
          <a:xfrm>
            <a:off x="6176961" y="4519664"/>
            <a:ext cx="5682672" cy="2080339"/>
            <a:chOff x="6270789" y="4777661"/>
            <a:chExt cx="5682672" cy="2080339"/>
          </a:xfrm>
        </p:grpSpPr>
        <p:sp>
          <p:nvSpPr>
            <p:cNvPr id="14" name="TextBox 13">
              <a:extLst>
                <a:ext uri="{FF2B5EF4-FFF2-40B4-BE49-F238E27FC236}">
                  <a16:creationId xmlns:a16="http://schemas.microsoft.com/office/drawing/2014/main" id="{2F2E5BB2-A0BD-486B-8D3C-9A5BF64BEF91}"/>
                </a:ext>
              </a:extLst>
            </p:cNvPr>
            <p:cNvSpPr txBox="1"/>
            <p:nvPr/>
          </p:nvSpPr>
          <p:spPr>
            <a:xfrm>
              <a:off x="7311153" y="5727642"/>
              <a:ext cx="4642308" cy="338554"/>
            </a:xfrm>
            <a:prstGeom prst="rect">
              <a:avLst/>
            </a:prstGeom>
            <a:solidFill>
              <a:srgbClr val="DD01FE"/>
            </a:solidFill>
          </p:spPr>
          <p:txBody>
            <a:bodyPr wrap="square" rtlCol="0">
              <a:spAutoFit/>
            </a:bodyPr>
            <a:lstStyle/>
            <a:p>
              <a:pPr algn="r"/>
              <a:r>
                <a:rPr lang="en-US" sz="1600" b="1" dirty="0">
                  <a:solidFill>
                    <a:schemeClr val="bg1"/>
                  </a:solidFill>
                  <a:latin typeface="Gill Sans MT" panose="020B0502020104020203" pitchFamily="34" charset="77"/>
                  <a:cs typeface="Calibri Light" panose="020F0302020204030204" pitchFamily="34" charset="0"/>
                </a:rPr>
                <a:t>  Credit: Dazon Dixon Diallo, </a:t>
              </a:r>
              <a:r>
                <a:rPr lang="en-US" sz="1600" b="1" dirty="0" err="1">
                  <a:solidFill>
                    <a:schemeClr val="bg1"/>
                  </a:solidFill>
                  <a:latin typeface="Gill Sans MT" panose="020B0502020104020203" pitchFamily="34" charset="77"/>
                  <a:cs typeface="Calibri Light" panose="020F0302020204030204" pitchFamily="34" charset="0"/>
                </a:rPr>
                <a:t>SisterLove</a:t>
              </a:r>
              <a:r>
                <a:rPr lang="en-US" sz="1600" b="1" dirty="0">
                  <a:solidFill>
                    <a:schemeClr val="bg1"/>
                  </a:solidFill>
                  <a:latin typeface="Gill Sans MT" panose="020B0502020104020203" pitchFamily="34" charset="77"/>
                  <a:cs typeface="Calibri Light" panose="020F0302020204030204" pitchFamily="34" charset="0"/>
                </a:rPr>
                <a:t>, Inc. </a:t>
              </a:r>
            </a:p>
          </p:txBody>
        </p:sp>
        <p:pic>
          <p:nvPicPr>
            <p:cNvPr id="3" name="Picture 2" descr="A person posing for the camera&#10;&#10;Description automatically generated">
              <a:extLst>
                <a:ext uri="{FF2B5EF4-FFF2-40B4-BE49-F238E27FC236}">
                  <a16:creationId xmlns:a16="http://schemas.microsoft.com/office/drawing/2014/main" id="{98520B49-1E9C-408A-8FFE-851384D91A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0789" y="4777661"/>
              <a:ext cx="1440828" cy="2080339"/>
            </a:xfrm>
            <a:prstGeom prst="ellipse">
              <a:avLst/>
            </a:prstGeom>
            <a:ln w="76200" cap="rnd">
              <a:solidFill>
                <a:srgbClr val="DD01FE"/>
              </a:solid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21098242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13834"/>
            <a:ext cx="10702990" cy="1325563"/>
          </a:xfrm>
        </p:spPr>
        <p:txBody>
          <a:bodyPr anchor="ctr" anchorCtr="0">
            <a:noAutofit/>
          </a:bodyPr>
          <a:lstStyle/>
          <a:p>
            <a:r>
              <a:rPr lang="en-US" sz="4000" b="1" dirty="0">
                <a:solidFill>
                  <a:srgbClr val="DD01FE"/>
                </a:solidFill>
                <a:cs typeface="Calibri Light" panose="020F0302020204030204" pitchFamily="34" charset="0"/>
              </a:rPr>
              <a:t>Minority Participation in Clinical Research </a:t>
            </a:r>
          </a:p>
        </p:txBody>
      </p:sp>
      <p:sp>
        <p:nvSpPr>
          <p:cNvPr id="4" name="Content Placeholder 3">
            <a:extLst>
              <a:ext uri="{FF2B5EF4-FFF2-40B4-BE49-F238E27FC236}">
                <a16:creationId xmlns:a16="http://schemas.microsoft.com/office/drawing/2014/main" id="{B3FBDCF3-83BD-E943-8F2F-32843A445FE5}"/>
              </a:ext>
            </a:extLst>
          </p:cNvPr>
          <p:cNvSpPr>
            <a:spLocks noGrp="1"/>
          </p:cNvSpPr>
          <p:nvPr>
            <p:ph idx="1"/>
          </p:nvPr>
        </p:nvSpPr>
        <p:spPr/>
        <p:txBody>
          <a:bodyPr/>
          <a:lstStyle/>
          <a:p>
            <a:endParaRPr lang="en-US" dirty="0"/>
          </a:p>
        </p:txBody>
      </p:sp>
      <p:pic>
        <p:nvPicPr>
          <p:cNvPr id="7" name="Picture 6"/>
          <p:cNvPicPr/>
          <p:nvPr/>
        </p:nvPicPr>
        <p:blipFill>
          <a:blip r:embed="rId3" cstate="email">
            <a:extLst>
              <a:ext uri="{28A0092B-C50C-407E-A947-70E740481C1C}">
                <a14:useLocalDpi xmlns:a14="http://schemas.microsoft.com/office/drawing/2010/main"/>
              </a:ext>
            </a:extLst>
          </a:blip>
          <a:stretch>
            <a:fillRect/>
          </a:stretch>
        </p:blipFill>
        <p:spPr>
          <a:xfrm>
            <a:off x="660123" y="1194741"/>
            <a:ext cx="3014135" cy="1597731"/>
          </a:xfrm>
          <a:prstGeom prst="rect">
            <a:avLst/>
          </a:prstGeom>
        </p:spPr>
      </p:pic>
      <p:pic>
        <p:nvPicPr>
          <p:cNvPr id="8" name="Picture 7"/>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612391" y="1212934"/>
            <a:ext cx="2077185" cy="3822090"/>
          </a:xfrm>
          <a:prstGeom prst="rect">
            <a:avLst/>
          </a:prstGeom>
        </p:spPr>
      </p:pic>
      <p:pic>
        <p:nvPicPr>
          <p:cNvPr id="9" name="Picture 8"/>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l="-1227" t="4209" r="1227" b="1579"/>
          <a:stretch/>
        </p:blipFill>
        <p:spPr>
          <a:xfrm>
            <a:off x="3927400" y="1222587"/>
            <a:ext cx="2383854" cy="3812437"/>
          </a:xfrm>
          <a:prstGeom prst="rect">
            <a:avLst/>
          </a:prstGeom>
        </p:spPr>
      </p:pic>
      <p:pic>
        <p:nvPicPr>
          <p:cNvPr id="10" name="Picture 9"/>
          <p:cNvPicPr/>
          <p:nvPr/>
        </p:nvPicPr>
        <p:blipFill>
          <a:blip r:embed="rId6">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990714" y="1202903"/>
            <a:ext cx="2027905" cy="3832121"/>
          </a:xfrm>
          <a:prstGeom prst="rect">
            <a:avLst/>
          </a:prstGeom>
        </p:spPr>
      </p:pic>
      <p:pic>
        <p:nvPicPr>
          <p:cNvPr id="11" name="Picture 10"/>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44173" y="2888981"/>
            <a:ext cx="2446033" cy="2998263"/>
          </a:xfrm>
          <a:prstGeom prst="rect">
            <a:avLst/>
          </a:prstGeom>
        </p:spPr>
      </p:pic>
      <p:pic>
        <p:nvPicPr>
          <p:cNvPr id="12" name="Picture 11"/>
          <p:cNvPicPr/>
          <p:nvPr/>
        </p:nvPicPr>
        <p:blipFill rotWithShape="1">
          <a:blip r:embed="rId8" cstate="screen">
            <a:duotone>
              <a:schemeClr val="accent6">
                <a:shade val="45000"/>
                <a:satMod val="135000"/>
              </a:schemeClr>
              <a:prstClr val="white"/>
            </a:duotone>
            <a:extLst>
              <a:ext uri="{28A0092B-C50C-407E-A947-70E740481C1C}">
                <a14:useLocalDpi xmlns:a14="http://schemas.microsoft.com/office/drawing/2010/main"/>
              </a:ext>
            </a:extLst>
          </a:blip>
          <a:srcRect r="2066" b="15352"/>
          <a:stretch/>
        </p:blipFill>
        <p:spPr>
          <a:xfrm>
            <a:off x="3915279" y="5259600"/>
            <a:ext cx="7103339" cy="1152821"/>
          </a:xfrm>
          <a:prstGeom prst="rect">
            <a:avLst/>
          </a:prstGeom>
        </p:spPr>
      </p:pic>
      <p:sp>
        <p:nvSpPr>
          <p:cNvPr id="3" name="TextBox 2">
            <a:extLst>
              <a:ext uri="{FF2B5EF4-FFF2-40B4-BE49-F238E27FC236}">
                <a16:creationId xmlns:a16="http://schemas.microsoft.com/office/drawing/2014/main" id="{E9435A60-8BA6-40AA-903D-F75167D67C69}"/>
              </a:ext>
            </a:extLst>
          </p:cNvPr>
          <p:cNvSpPr txBox="1"/>
          <p:nvPr/>
        </p:nvSpPr>
        <p:spPr>
          <a:xfrm>
            <a:off x="-4343401" y="663130"/>
            <a:ext cx="3761510" cy="2308324"/>
          </a:xfrm>
          <a:prstGeom prst="rect">
            <a:avLst/>
          </a:prstGeom>
          <a:noFill/>
        </p:spPr>
        <p:txBody>
          <a:bodyPr wrap="square" rtlCol="0">
            <a:spAutoFit/>
          </a:bodyPr>
          <a:lstStyle/>
          <a:p>
            <a:r>
              <a:rPr lang="en-US" dirty="0">
                <a:solidFill>
                  <a:srgbClr val="FF0000"/>
                </a:solidFill>
              </a:rPr>
              <a:t>Note: Could replace this slide with the new FDA 2020 report:</a:t>
            </a:r>
          </a:p>
          <a:p>
            <a:r>
              <a:rPr lang="en-US" dirty="0">
                <a:solidFill>
                  <a:srgbClr val="FF0000"/>
                </a:solidFill>
                <a:hlinkClick r:id="rId9"/>
              </a:rPr>
              <a:t>https://www.fda.gov/regulatory-information/search-fda-guidance-documents/enhancing-diversity-clinical-trial-populations-eligibility-criteria-enrollment-practices-and-trial</a:t>
            </a:r>
            <a:r>
              <a:rPr lang="en-US" dirty="0">
                <a:solidFill>
                  <a:srgbClr val="FF0000"/>
                </a:solidFill>
              </a:rPr>
              <a:t> </a:t>
            </a:r>
          </a:p>
        </p:txBody>
      </p:sp>
      <p:sp>
        <p:nvSpPr>
          <p:cNvPr id="13" name="TextBox 12">
            <a:extLst>
              <a:ext uri="{FF2B5EF4-FFF2-40B4-BE49-F238E27FC236}">
                <a16:creationId xmlns:a16="http://schemas.microsoft.com/office/drawing/2014/main" id="{372733A4-A412-4BBE-8DAD-BBA34E9DDB69}"/>
              </a:ext>
            </a:extLst>
          </p:cNvPr>
          <p:cNvSpPr txBox="1"/>
          <p:nvPr/>
        </p:nvSpPr>
        <p:spPr>
          <a:xfrm>
            <a:off x="-4343401" y="3429000"/>
            <a:ext cx="3761510" cy="646331"/>
          </a:xfrm>
          <a:prstGeom prst="rect">
            <a:avLst/>
          </a:prstGeom>
          <a:noFill/>
        </p:spPr>
        <p:txBody>
          <a:bodyPr wrap="square" rtlCol="0">
            <a:spAutoFit/>
          </a:bodyPr>
          <a:lstStyle/>
          <a:p>
            <a:r>
              <a:rPr lang="en-US" dirty="0">
                <a:solidFill>
                  <a:srgbClr val="FF0000"/>
                </a:solidFill>
              </a:rPr>
              <a:t>Also need considerations for women and gender minorities</a:t>
            </a:r>
          </a:p>
        </p:txBody>
      </p:sp>
    </p:spTree>
    <p:extLst>
      <p:ext uri="{BB962C8B-B14F-4D97-AF65-F5344CB8AC3E}">
        <p14:creationId xmlns:p14="http://schemas.microsoft.com/office/powerpoint/2010/main" val="353775382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chor="t" anchorCtr="0">
            <a:normAutofit/>
          </a:bodyPr>
          <a:lstStyle/>
          <a:p>
            <a:pPr algn="l"/>
            <a:r>
              <a:rPr lang="en-US" sz="4400" b="1" dirty="0">
                <a:solidFill>
                  <a:srgbClr val="DD01FE"/>
                </a:solidFill>
                <a:cs typeface="Calibri Light" panose="020F0302020204030204" pitchFamily="34" charset="0"/>
              </a:rPr>
              <a:t>Finding a Clinical Research Study</a:t>
            </a:r>
          </a:p>
        </p:txBody>
      </p:sp>
      <p:sp>
        <p:nvSpPr>
          <p:cNvPr id="3" name="Content Placeholder 2">
            <a:extLst>
              <a:ext uri="{FF2B5EF4-FFF2-40B4-BE49-F238E27FC236}">
                <a16:creationId xmlns:a16="http://schemas.microsoft.com/office/drawing/2014/main" id="{C5791D20-BBCB-BD41-8B40-B982DFA6E069}"/>
              </a:ext>
            </a:extLst>
          </p:cNvPr>
          <p:cNvSpPr>
            <a:spLocks noGrp="1"/>
          </p:cNvSpPr>
          <p:nvPr>
            <p:ph idx="1"/>
          </p:nvPr>
        </p:nvSpPr>
        <p:spPr/>
        <p:txBody>
          <a:bodyPr/>
          <a:lstStyle/>
          <a:p>
            <a:endParaRPr lang="en-US"/>
          </a:p>
        </p:txBody>
      </p:sp>
      <p:sp>
        <p:nvSpPr>
          <p:cNvPr id="10" name="TextBox 9"/>
          <p:cNvSpPr txBox="1"/>
          <p:nvPr/>
        </p:nvSpPr>
        <p:spPr>
          <a:xfrm>
            <a:off x="2381137" y="7354957"/>
            <a:ext cx="7956736" cy="923330"/>
          </a:xfrm>
          <a:prstGeom prst="rect">
            <a:avLst/>
          </a:prstGeom>
          <a:noFill/>
        </p:spPr>
        <p:txBody>
          <a:bodyPr wrap="square" rtlCol="0">
            <a:spAutoFit/>
          </a:bodyPr>
          <a:lstStyle/>
          <a:p>
            <a:endParaRPr lang="en-US" u="sng" dirty="0">
              <a:solidFill>
                <a:schemeClr val="accent6">
                  <a:lumMod val="75000"/>
                </a:schemeClr>
              </a:solidFill>
              <a:latin typeface="Calibri" panose="020F0502020204030204" pitchFamily="34" charset="0"/>
            </a:endParaRPr>
          </a:p>
          <a:p>
            <a:endParaRPr lang="en-US" u="sng" dirty="0">
              <a:solidFill>
                <a:schemeClr val="accent6">
                  <a:lumMod val="75000"/>
                </a:schemeClr>
              </a:solidFill>
              <a:latin typeface="Calibri" panose="020F0502020204030204" pitchFamily="34" charset="0"/>
            </a:endParaRPr>
          </a:p>
          <a:p>
            <a:endParaRPr lang="en-US" u="sng" dirty="0">
              <a:solidFill>
                <a:schemeClr val="accent6">
                  <a:lumMod val="75000"/>
                </a:schemeClr>
              </a:solidFill>
              <a:latin typeface="Calibri" panose="020F0502020204030204" pitchFamily="34"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FB8D8F5A-DCDE-4657-8955-D080259E23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883" y="1295400"/>
            <a:ext cx="10389009" cy="4235970"/>
          </a:xfrm>
          <a:prstGeom prst="rect">
            <a:avLst/>
          </a:prstGeom>
          <a:effectLst/>
        </p:spPr>
      </p:pic>
    </p:spTree>
    <p:extLst>
      <p:ext uri="{BB962C8B-B14F-4D97-AF65-F5344CB8AC3E}">
        <p14:creationId xmlns:p14="http://schemas.microsoft.com/office/powerpoint/2010/main" val="220564803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chor="t" anchorCtr="0">
            <a:normAutofit/>
          </a:bodyPr>
          <a:lstStyle/>
          <a:p>
            <a:pPr algn="l"/>
            <a:r>
              <a:rPr lang="en-US" sz="4400" b="1" dirty="0">
                <a:solidFill>
                  <a:srgbClr val="DD01FE"/>
                </a:solidFill>
                <a:cs typeface="Calibri Light" panose="020F0302020204030204" pitchFamily="34" charset="0"/>
              </a:rPr>
              <a:t>Finding a Clinical Research Study</a:t>
            </a:r>
          </a:p>
        </p:txBody>
      </p:sp>
      <p:sp>
        <p:nvSpPr>
          <p:cNvPr id="3" name="Content Placeholder 2">
            <a:extLst>
              <a:ext uri="{FF2B5EF4-FFF2-40B4-BE49-F238E27FC236}">
                <a16:creationId xmlns:a16="http://schemas.microsoft.com/office/drawing/2014/main" id="{C5791D20-BBCB-BD41-8B40-B982DFA6E069}"/>
              </a:ext>
            </a:extLst>
          </p:cNvPr>
          <p:cNvSpPr>
            <a:spLocks noGrp="1"/>
          </p:cNvSpPr>
          <p:nvPr>
            <p:ph idx="1"/>
          </p:nvPr>
        </p:nvSpPr>
        <p:spPr>
          <a:xfrm>
            <a:off x="3990110" y="1689100"/>
            <a:ext cx="7547617" cy="4810750"/>
          </a:xfrm>
        </p:spPr>
        <p:txBody>
          <a:bodyPr/>
          <a:lstStyle/>
          <a:p>
            <a:pPr marL="0" indent="0">
              <a:buNone/>
            </a:pPr>
            <a:r>
              <a:rPr lang="en-US" dirty="0"/>
              <a:t>TAG’s </a:t>
            </a:r>
            <a:r>
              <a:rPr lang="en-US" b="1" dirty="0">
                <a:solidFill>
                  <a:srgbClr val="DD01FE"/>
                </a:solidFill>
              </a:rPr>
              <a:t>Research Towards a Cure </a:t>
            </a:r>
            <a:r>
              <a:rPr lang="en-US" dirty="0"/>
              <a:t>webpage: </a:t>
            </a:r>
            <a:r>
              <a:rPr lang="en-US" sz="2000" dirty="0">
                <a:solidFill>
                  <a:srgbClr val="FF0000"/>
                </a:solidFill>
                <a:hlinkClick r:id="rId3"/>
              </a:rPr>
              <a:t>https://www.treatmentactiongroup.org/cure/trials/</a:t>
            </a:r>
            <a:endParaRPr lang="en-US" sz="2000" dirty="0">
              <a:solidFill>
                <a:srgbClr val="FF0000"/>
              </a:solidFill>
            </a:endParaRPr>
          </a:p>
          <a:p>
            <a:endParaRPr lang="en-US" dirty="0"/>
          </a:p>
        </p:txBody>
      </p:sp>
      <p:sp>
        <p:nvSpPr>
          <p:cNvPr id="10" name="TextBox 9"/>
          <p:cNvSpPr txBox="1"/>
          <p:nvPr/>
        </p:nvSpPr>
        <p:spPr>
          <a:xfrm>
            <a:off x="2381137" y="7354957"/>
            <a:ext cx="7956736" cy="923330"/>
          </a:xfrm>
          <a:prstGeom prst="rect">
            <a:avLst/>
          </a:prstGeom>
          <a:noFill/>
        </p:spPr>
        <p:txBody>
          <a:bodyPr wrap="square" rtlCol="0">
            <a:spAutoFit/>
          </a:bodyPr>
          <a:lstStyle/>
          <a:p>
            <a:endParaRPr lang="en-US" u="sng" dirty="0">
              <a:solidFill>
                <a:schemeClr val="accent6">
                  <a:lumMod val="75000"/>
                </a:schemeClr>
              </a:solidFill>
              <a:latin typeface="Calibri" panose="020F0502020204030204" pitchFamily="34" charset="0"/>
            </a:endParaRPr>
          </a:p>
          <a:p>
            <a:endParaRPr lang="en-US" u="sng" dirty="0">
              <a:solidFill>
                <a:schemeClr val="accent6">
                  <a:lumMod val="75000"/>
                </a:schemeClr>
              </a:solidFill>
              <a:latin typeface="Calibri" panose="020F0502020204030204" pitchFamily="34" charset="0"/>
            </a:endParaRPr>
          </a:p>
          <a:p>
            <a:endParaRPr lang="en-US" u="sng" dirty="0">
              <a:solidFill>
                <a:schemeClr val="accent6">
                  <a:lumMod val="75000"/>
                </a:schemeClr>
              </a:solidFill>
              <a:latin typeface="Calibri" panose="020F0502020204030204" pitchFamily="34" charset="0"/>
            </a:endParaRPr>
          </a:p>
        </p:txBody>
      </p:sp>
      <p:pic>
        <p:nvPicPr>
          <p:cNvPr id="9" name="Picture 8">
            <a:extLst>
              <a:ext uri="{FF2B5EF4-FFF2-40B4-BE49-F238E27FC236}">
                <a16:creationId xmlns:a16="http://schemas.microsoft.com/office/drawing/2014/main" id="{3EC347D4-2021-BC4A-9DA4-F788B85F95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328" y="3032521"/>
            <a:ext cx="10577762" cy="3825479"/>
          </a:xfrm>
          <a:prstGeom prst="rect">
            <a:avLst/>
          </a:prstGeom>
        </p:spPr>
      </p:pic>
      <p:pic>
        <p:nvPicPr>
          <p:cNvPr id="5" name="Picture 4">
            <a:extLst>
              <a:ext uri="{FF2B5EF4-FFF2-40B4-BE49-F238E27FC236}">
                <a16:creationId xmlns:a16="http://schemas.microsoft.com/office/drawing/2014/main" id="{DE9A1F14-C781-7042-B0CF-83A016E4084D}"/>
              </a:ext>
            </a:extLst>
          </p:cNvPr>
          <p:cNvPicPr>
            <a:picLocks noChangeAspect="1"/>
          </p:cNvPicPr>
          <p:nvPr/>
        </p:nvPicPr>
        <p:blipFill>
          <a:blip r:embed="rId5"/>
          <a:stretch>
            <a:fillRect/>
          </a:stretch>
        </p:blipFill>
        <p:spPr>
          <a:xfrm>
            <a:off x="544328" y="1539723"/>
            <a:ext cx="3125282" cy="1089842"/>
          </a:xfrm>
          <a:prstGeom prst="rect">
            <a:avLst/>
          </a:prstGeom>
        </p:spPr>
      </p:pic>
    </p:spTree>
    <p:extLst>
      <p:ext uri="{BB962C8B-B14F-4D97-AF65-F5344CB8AC3E}">
        <p14:creationId xmlns:p14="http://schemas.microsoft.com/office/powerpoint/2010/main" val="376979088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chor="t" anchorCtr="0">
            <a:normAutofit/>
          </a:bodyPr>
          <a:lstStyle/>
          <a:p>
            <a:pPr algn="l"/>
            <a:r>
              <a:rPr lang="en-US" sz="4400" b="1" dirty="0">
                <a:solidFill>
                  <a:srgbClr val="DD01FE"/>
                </a:solidFill>
                <a:cs typeface="Calibri Light" panose="020F0302020204030204" pitchFamily="34" charset="0"/>
              </a:rPr>
              <a:t>Finding a Clinical Research Study</a:t>
            </a:r>
          </a:p>
        </p:txBody>
      </p:sp>
      <p:sp>
        <p:nvSpPr>
          <p:cNvPr id="8" name="Rectangle 7">
            <a:extLst>
              <a:ext uri="{FF2B5EF4-FFF2-40B4-BE49-F238E27FC236}">
                <a16:creationId xmlns:a16="http://schemas.microsoft.com/office/drawing/2014/main" id="{FBAD320D-B632-BD49-9162-AA4FF695A24B}"/>
              </a:ext>
            </a:extLst>
          </p:cNvPr>
          <p:cNvSpPr/>
          <p:nvPr/>
        </p:nvSpPr>
        <p:spPr>
          <a:xfrm>
            <a:off x="1437596" y="1474514"/>
            <a:ext cx="8441962" cy="1384995"/>
          </a:xfrm>
          <a:prstGeom prst="rect">
            <a:avLst/>
          </a:prstGeom>
        </p:spPr>
        <p:txBody>
          <a:bodyPr wrap="square">
            <a:spAutoFit/>
          </a:bodyPr>
          <a:lstStyle/>
          <a:p>
            <a:r>
              <a:rPr lang="en-US" sz="2800" dirty="0">
                <a:solidFill>
                  <a:srgbClr val="111111"/>
                </a:solidFill>
                <a:latin typeface="Gill Sans MT" panose="020B0502020104020203" pitchFamily="34" charset="77"/>
              </a:rPr>
              <a:t>The ACTG conducts offers a wide range of studies for people with HIV: </a:t>
            </a:r>
            <a:r>
              <a:rPr lang="en-US" sz="2800" dirty="0">
                <a:latin typeface="Gill Sans MT" panose="020B0502020104020203" pitchFamily="34" charset="77"/>
                <a:hlinkClick r:id="rId3"/>
              </a:rPr>
              <a:t>https://actgnetwork.org/studies/</a:t>
            </a:r>
            <a:endParaRPr lang="en-US" sz="2800" dirty="0">
              <a:latin typeface="Gill Sans MT" panose="020B0502020104020203" pitchFamily="34" charset="77"/>
            </a:endParaRPr>
          </a:p>
          <a:p>
            <a:endParaRPr lang="en-US" sz="2800" dirty="0">
              <a:latin typeface="Gill Sans MT" panose="020B0502020104020203" pitchFamily="34" charset="77"/>
            </a:endParaRPr>
          </a:p>
        </p:txBody>
      </p:sp>
      <p:pic>
        <p:nvPicPr>
          <p:cNvPr id="4" name="Picture 3">
            <a:extLst>
              <a:ext uri="{FF2B5EF4-FFF2-40B4-BE49-F238E27FC236}">
                <a16:creationId xmlns:a16="http://schemas.microsoft.com/office/drawing/2014/main" id="{030B628C-33E5-754A-8AAC-A4001026E6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771"/>
          <a:stretch/>
        </p:blipFill>
        <p:spPr>
          <a:xfrm>
            <a:off x="3341171" y="3018600"/>
            <a:ext cx="8063429" cy="3839399"/>
          </a:xfrm>
          <a:prstGeom prst="rect">
            <a:avLst/>
          </a:prstGeom>
        </p:spPr>
      </p:pic>
      <p:pic>
        <p:nvPicPr>
          <p:cNvPr id="6" name="Content Placeholder 5">
            <a:extLst>
              <a:ext uri="{FF2B5EF4-FFF2-40B4-BE49-F238E27FC236}">
                <a16:creationId xmlns:a16="http://schemas.microsoft.com/office/drawing/2014/main" id="{7E82C897-5D88-C34E-92C0-FAA764F004BB}"/>
              </a:ext>
            </a:extLst>
          </p:cNvPr>
          <p:cNvPicPr>
            <a:picLocks noGrp="1" noChangeAspect="1"/>
          </p:cNvPicPr>
          <p:nvPr>
            <p:ph idx="1"/>
          </p:nvPr>
        </p:nvPicPr>
        <p:blipFill>
          <a:blip r:embed="rId5"/>
          <a:stretch>
            <a:fillRect/>
          </a:stretch>
        </p:blipFill>
        <p:spPr>
          <a:xfrm>
            <a:off x="1005796" y="3018600"/>
            <a:ext cx="3807149" cy="1533948"/>
          </a:xfrm>
        </p:spPr>
      </p:pic>
    </p:spTree>
    <p:extLst>
      <p:ext uri="{BB962C8B-B14F-4D97-AF65-F5344CB8AC3E}">
        <p14:creationId xmlns:p14="http://schemas.microsoft.com/office/powerpoint/2010/main" val="324564427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328EDE-F522-344A-9801-6381F7BB50C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045" y="363537"/>
            <a:ext cx="10325100" cy="6395570"/>
          </a:xfrm>
          <a:prstGeom prst="rect">
            <a:avLst/>
          </a:prstGeom>
        </p:spPr>
      </p:pic>
      <p:sp>
        <p:nvSpPr>
          <p:cNvPr id="2" name="Title 1">
            <a:extLst>
              <a:ext uri="{FF2B5EF4-FFF2-40B4-BE49-F238E27FC236}">
                <a16:creationId xmlns:a16="http://schemas.microsoft.com/office/drawing/2014/main" id="{D238A8A9-DFC4-486A-95AF-C825399770D4}"/>
              </a:ext>
            </a:extLst>
          </p:cNvPr>
          <p:cNvSpPr>
            <a:spLocks noGrp="1"/>
          </p:cNvSpPr>
          <p:nvPr>
            <p:ph type="title"/>
          </p:nvPr>
        </p:nvSpPr>
        <p:spPr/>
        <p:txBody>
          <a:bodyPr>
            <a:normAutofit/>
          </a:bodyPr>
          <a:lstStyle/>
          <a:p>
            <a:r>
              <a:rPr lang="en-US" sz="4400" b="1" dirty="0">
                <a:solidFill>
                  <a:srgbClr val="DD01FE"/>
                </a:solidFill>
                <a:cs typeface="Calibri Light" panose="020F0302020204030204" pitchFamily="34" charset="0"/>
              </a:rPr>
              <a:t>Questions?</a:t>
            </a:r>
          </a:p>
        </p:txBody>
      </p:sp>
    </p:spTree>
    <p:extLst>
      <p:ext uri="{BB962C8B-B14F-4D97-AF65-F5344CB8AC3E}">
        <p14:creationId xmlns:p14="http://schemas.microsoft.com/office/powerpoint/2010/main" val="191574674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381813" y="207058"/>
            <a:ext cx="10702990" cy="1023468"/>
          </a:xfrm>
          <a:solidFill>
            <a:srgbClr val="DD01FE"/>
          </a:solidFill>
        </p:spPr>
        <p:txBody>
          <a:bodyPr anchor="ctr" anchorCtr="0">
            <a:normAutofit/>
          </a:bodyPr>
          <a:lstStyle/>
          <a:p>
            <a:pPr algn="ctr"/>
            <a:r>
              <a:rPr lang="en-US" b="1" i="1" dirty="0">
                <a:solidFill>
                  <a:schemeClr val="bg1"/>
                </a:solidFill>
                <a:cs typeface="Calibri" panose="020F0502020204030204" pitchFamily="34" charset="0"/>
              </a:rPr>
              <a:t>ACKNOWLEDGMENTS</a:t>
            </a:r>
            <a:endParaRPr lang="en-US" dirty="0">
              <a:solidFill>
                <a:schemeClr val="bg1"/>
              </a:solidFill>
            </a:endParaRPr>
          </a:p>
        </p:txBody>
      </p:sp>
      <p:sp>
        <p:nvSpPr>
          <p:cNvPr id="30" name="TextBox 29">
            <a:extLst>
              <a:ext uri="{FF2B5EF4-FFF2-40B4-BE49-F238E27FC236}">
                <a16:creationId xmlns:a16="http://schemas.microsoft.com/office/drawing/2014/main" id="{EDE61809-E7FA-CA41-8A79-666C1FFD43BE}"/>
              </a:ext>
            </a:extLst>
          </p:cNvPr>
          <p:cNvSpPr txBox="1"/>
          <p:nvPr/>
        </p:nvSpPr>
        <p:spPr>
          <a:xfrm>
            <a:off x="381813" y="4327593"/>
            <a:ext cx="6051407" cy="1877437"/>
          </a:xfrm>
          <a:prstGeom prst="rect">
            <a:avLst/>
          </a:prstGeom>
          <a:solidFill>
            <a:srgbClr val="DD01FE"/>
          </a:solidFill>
        </p:spPr>
        <p:txBody>
          <a:bodyPr wrap="square" lIns="274320" tIns="182880" rIns="274320" bIns="182880" rtlCol="0">
            <a:spAutoFit/>
          </a:bodyPr>
          <a:lstStyle/>
          <a:p>
            <a:pPr algn="ctr"/>
            <a:r>
              <a:rPr lang="en-US" b="1" i="1" dirty="0">
                <a:solidFill>
                  <a:schemeClr val="bg1"/>
                </a:solidFill>
                <a:latin typeface="Gill Sans MT" panose="020B0502020104020203" pitchFamily="34" charset="77"/>
              </a:rPr>
              <a:t>We wish to thank </a:t>
            </a:r>
            <a:r>
              <a:rPr lang="en-US" b="1" i="1" dirty="0">
                <a:solidFill>
                  <a:srgbClr val="FFFF00"/>
                </a:solidFill>
                <a:latin typeface="Gill Sans MT" panose="020B0502020104020203" pitchFamily="34" charset="77"/>
              </a:rPr>
              <a:t>AIDS Treatment Activists Coalition </a:t>
            </a:r>
            <a:r>
              <a:rPr lang="en-US" b="1" i="1" dirty="0">
                <a:solidFill>
                  <a:schemeClr val="bg1"/>
                </a:solidFill>
                <a:latin typeface="Gill Sans MT" panose="020B0502020104020203" pitchFamily="34" charset="77"/>
              </a:rPr>
              <a:t>for the funding to complete this module</a:t>
            </a:r>
          </a:p>
          <a:p>
            <a:pPr algn="ctr"/>
            <a:endParaRPr lang="en-US" sz="800" b="1" i="1" dirty="0">
              <a:solidFill>
                <a:schemeClr val="bg1"/>
              </a:solidFill>
              <a:latin typeface="Gill Sans MT" panose="020B0502020104020203" pitchFamily="34" charset="77"/>
            </a:endParaRPr>
          </a:p>
          <a:p>
            <a:pPr algn="ctr"/>
            <a:r>
              <a:rPr lang="en-US" b="1" i="1" dirty="0">
                <a:solidFill>
                  <a:schemeClr val="bg1"/>
                </a:solidFill>
                <a:latin typeface="Gill Sans MT" panose="020B0502020104020203" pitchFamily="34" charset="77"/>
              </a:rPr>
              <a:t>Their caring support of the </a:t>
            </a:r>
            <a:r>
              <a:rPr lang="en-US" b="1" i="1" dirty="0" err="1">
                <a:solidFill>
                  <a:schemeClr val="bg1"/>
                </a:solidFill>
                <a:latin typeface="Gill Sans MT" panose="020B0502020104020203" pitchFamily="34" charset="77"/>
              </a:rPr>
              <a:t>CUREiculum</a:t>
            </a:r>
            <a:r>
              <a:rPr lang="en-US" b="1" i="1" dirty="0">
                <a:solidFill>
                  <a:schemeClr val="bg1"/>
                </a:solidFill>
                <a:latin typeface="Gill Sans MT" panose="020B0502020104020203" pitchFamily="34" charset="77"/>
              </a:rPr>
              <a:t> 2.0.             will make a difference in the lives of thousands.          of people living with HIV</a:t>
            </a:r>
          </a:p>
        </p:txBody>
      </p:sp>
      <p:grpSp>
        <p:nvGrpSpPr>
          <p:cNvPr id="36" name="Group 35">
            <a:extLst>
              <a:ext uri="{FF2B5EF4-FFF2-40B4-BE49-F238E27FC236}">
                <a16:creationId xmlns:a16="http://schemas.microsoft.com/office/drawing/2014/main" id="{EA6445CE-7A7F-3740-9CD5-BF87673A996D}"/>
              </a:ext>
            </a:extLst>
          </p:cNvPr>
          <p:cNvGrpSpPr/>
          <p:nvPr/>
        </p:nvGrpSpPr>
        <p:grpSpPr>
          <a:xfrm>
            <a:off x="761322" y="1532702"/>
            <a:ext cx="4560807" cy="2500223"/>
            <a:chOff x="1366967" y="2090646"/>
            <a:chExt cx="3973122" cy="2165417"/>
          </a:xfrm>
        </p:grpSpPr>
        <p:pic>
          <p:nvPicPr>
            <p:cNvPr id="50" name="Picture 49" descr="A picture containing text, clipart&#10;&#10;Description automatically generated">
              <a:extLst>
                <a:ext uri="{FF2B5EF4-FFF2-40B4-BE49-F238E27FC236}">
                  <a16:creationId xmlns:a16="http://schemas.microsoft.com/office/drawing/2014/main" id="{35EE74D8-CEDB-2142-B93C-84218F8768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19447" y="2090646"/>
              <a:ext cx="1909020" cy="1131029"/>
            </a:xfrm>
            <a:prstGeom prst="rect">
              <a:avLst/>
            </a:prstGeom>
          </p:spPr>
        </p:pic>
        <p:pic>
          <p:nvPicPr>
            <p:cNvPr id="51" name="Picture 50" descr="Text&#10;&#10;Description automatically generated">
              <a:extLst>
                <a:ext uri="{FF2B5EF4-FFF2-40B4-BE49-F238E27FC236}">
                  <a16:creationId xmlns:a16="http://schemas.microsoft.com/office/drawing/2014/main" id="{C02A45E5-D7C4-A84E-85C3-EE329571B0C0}"/>
                </a:ext>
              </a:extLst>
            </p:cNvPr>
            <p:cNvPicPr>
              <a:picLocks noChangeAspect="1"/>
            </p:cNvPicPr>
            <p:nvPr/>
          </p:nvPicPr>
          <p:blipFill>
            <a:blip r:embed="rId4" cstate="print">
              <a:extLst>
                <a:ext uri="{BEBA8EAE-BF5A-486C-A8C5-ECC9F3942E4B}">
                  <a14:imgProps xmlns:a14="http://schemas.microsoft.com/office/drawing/2010/main">
                    <a14:imgLayer>
                      <a14:imgEffect>
                        <a14:sharpenSoften amount="100000"/>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366967" y="3363726"/>
              <a:ext cx="2359690" cy="841623"/>
            </a:xfrm>
            <a:prstGeom prst="rect">
              <a:avLst/>
            </a:prstGeom>
          </p:spPr>
        </p:pic>
        <p:pic>
          <p:nvPicPr>
            <p:cNvPr id="52" name="Picture 51">
              <a:extLst>
                <a:ext uri="{FF2B5EF4-FFF2-40B4-BE49-F238E27FC236}">
                  <a16:creationId xmlns:a16="http://schemas.microsoft.com/office/drawing/2014/main" id="{1CA2619D-136A-E54C-9DB9-F1DFD66964B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6674" y="3420468"/>
              <a:ext cx="1473415" cy="835595"/>
            </a:xfrm>
            <a:prstGeom prst="rect">
              <a:avLst/>
            </a:prstGeom>
          </p:spPr>
        </p:pic>
        <p:pic>
          <p:nvPicPr>
            <p:cNvPr id="53" name="Picture 52">
              <a:extLst>
                <a:ext uri="{FF2B5EF4-FFF2-40B4-BE49-F238E27FC236}">
                  <a16:creationId xmlns:a16="http://schemas.microsoft.com/office/drawing/2014/main" id="{04A3E328-99C0-1943-9D1E-298AFCA3DC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1145" y="2177311"/>
              <a:ext cx="1063167" cy="1063167"/>
            </a:xfrm>
            <a:prstGeom prst="rect">
              <a:avLst/>
            </a:prstGeom>
          </p:spPr>
        </p:pic>
      </p:grpSp>
      <p:pic>
        <p:nvPicPr>
          <p:cNvPr id="20" name="Picture 19">
            <a:extLst>
              <a:ext uri="{FF2B5EF4-FFF2-40B4-BE49-F238E27FC236}">
                <a16:creationId xmlns:a16="http://schemas.microsoft.com/office/drawing/2014/main" id="{8CE93B8F-28A7-5C44-AD6F-07CEE93248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9445966" y="-145656"/>
            <a:ext cx="1149561" cy="1701800"/>
          </a:xfrm>
          <a:prstGeom prst="rect">
            <a:avLst/>
          </a:prstGeom>
        </p:spPr>
      </p:pic>
      <p:pic>
        <p:nvPicPr>
          <p:cNvPr id="21" name="Picture 20">
            <a:extLst>
              <a:ext uri="{FF2B5EF4-FFF2-40B4-BE49-F238E27FC236}">
                <a16:creationId xmlns:a16="http://schemas.microsoft.com/office/drawing/2014/main" id="{0CF1B701-BCD7-B740-8581-AA8E0E86DD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a:off x="975722" y="-136703"/>
            <a:ext cx="1149561" cy="1701800"/>
          </a:xfrm>
          <a:prstGeom prst="rect">
            <a:avLst/>
          </a:prstGeom>
        </p:spPr>
      </p:pic>
      <p:sp>
        <p:nvSpPr>
          <p:cNvPr id="22" name="TextBox 21">
            <a:extLst>
              <a:ext uri="{FF2B5EF4-FFF2-40B4-BE49-F238E27FC236}">
                <a16:creationId xmlns:a16="http://schemas.microsoft.com/office/drawing/2014/main" id="{A2FF1D33-8CD5-DC4C-9508-EE5074A083CF}"/>
              </a:ext>
            </a:extLst>
          </p:cNvPr>
          <p:cNvSpPr txBox="1"/>
          <p:nvPr/>
        </p:nvSpPr>
        <p:spPr>
          <a:xfrm>
            <a:off x="6032296" y="1433639"/>
            <a:ext cx="4296616" cy="2923877"/>
          </a:xfrm>
          <a:prstGeom prst="rect">
            <a:avLst/>
          </a:prstGeom>
          <a:noFill/>
        </p:spPr>
        <p:txBody>
          <a:bodyPr wrap="square" rtlCol="0">
            <a:spAutoFit/>
          </a:bodyPr>
          <a:lstStyle/>
          <a:p>
            <a:r>
              <a:rPr lang="en-US" sz="2200" b="1" dirty="0">
                <a:solidFill>
                  <a:srgbClr val="DD01FE"/>
                </a:solidFill>
                <a:latin typeface="Gill Sans MT" panose="020B0502020104020203" pitchFamily="34" charset="77"/>
                <a:cs typeface="Calibri Light" panose="020F0302020204030204" pitchFamily="34" charset="0"/>
              </a:rPr>
              <a:t>Module developers</a:t>
            </a:r>
            <a:r>
              <a:rPr lang="en-US" sz="2200" dirty="0">
                <a:solidFill>
                  <a:srgbClr val="DD01FE"/>
                </a:solidFill>
                <a:latin typeface="Gill Sans MT" panose="020B0502020104020203" pitchFamily="34" charset="77"/>
                <a:cs typeface="Calibri Light" panose="020F0302020204030204" pitchFamily="34" charset="0"/>
              </a:rPr>
              <a:t>:</a:t>
            </a:r>
          </a:p>
          <a:p>
            <a:r>
              <a:rPr lang="en-US" dirty="0">
                <a:latin typeface="Gill Sans MT" panose="020B0502020104020203" pitchFamily="34" charset="77"/>
                <a:cs typeface="Calibri Light" panose="020F0302020204030204" pitchFamily="34" charset="0"/>
              </a:rPr>
              <a:t>Morénike Gina Onaiwu, </a:t>
            </a:r>
            <a:r>
              <a:rPr lang="en-US" sz="1400" i="1" dirty="0">
                <a:latin typeface="Gill Sans MT" panose="020B0502020104020203" pitchFamily="34" charset="77"/>
                <a:cs typeface="Calibri Light" panose="020F0302020204030204" pitchFamily="34" charset="0"/>
              </a:rPr>
              <a:t>ACTG </a:t>
            </a:r>
          </a:p>
          <a:p>
            <a:r>
              <a:rPr lang="en-US" dirty="0">
                <a:latin typeface="Gill Sans MT" panose="020B0502020104020203" pitchFamily="34" charset="77"/>
                <a:cs typeface="Calibri Light" panose="020F0302020204030204" pitchFamily="34" charset="0"/>
              </a:rPr>
              <a:t>William B Carter, </a:t>
            </a:r>
            <a:r>
              <a:rPr lang="en-US" sz="1400" i="1"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Beth Peterson, </a:t>
            </a:r>
            <a:r>
              <a:rPr lang="en-US" sz="1400" i="1"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Jeff Taylor, </a:t>
            </a:r>
            <a:r>
              <a:rPr lang="en-US" sz="1400" i="1" dirty="0">
                <a:latin typeface="Gill Sans MT" panose="020B0502020104020203" pitchFamily="34" charset="77"/>
                <a:cs typeface="Calibri Light" panose="020F0302020204030204" pitchFamily="34" charset="0"/>
              </a:rPr>
              <a:t>CARE &amp; DARE CABs</a:t>
            </a:r>
          </a:p>
          <a:p>
            <a:r>
              <a:rPr lang="en-US" dirty="0">
                <a:latin typeface="Gill Sans MT" panose="020B0502020104020203" pitchFamily="34" charset="77"/>
                <a:cs typeface="Calibri Light" panose="020F0302020204030204" pitchFamily="34" charset="0"/>
              </a:rPr>
              <a:t>Danielle Campbell, </a:t>
            </a:r>
            <a:r>
              <a:rPr lang="en-US" sz="1400" i="1" dirty="0">
                <a:latin typeface="Gill Sans MT" panose="020B0502020104020203" pitchFamily="34" charset="77"/>
                <a:cs typeface="Calibri Light" panose="020F0302020204030204" pitchFamily="34" charset="0"/>
              </a:rPr>
              <a:t>DARE CAB</a:t>
            </a:r>
          </a:p>
          <a:p>
            <a:r>
              <a:rPr lang="en-US" dirty="0">
                <a:latin typeface="Gill Sans MT" panose="020B0502020104020203" pitchFamily="34" charset="77"/>
                <a:cs typeface="Calibri Light" panose="020F0302020204030204" pitchFamily="34" charset="0"/>
              </a:rPr>
              <a:t>Michael Louella, </a:t>
            </a:r>
            <a:r>
              <a:rPr lang="en-US" sz="1400" i="1" dirty="0">
                <a:latin typeface="Gill Sans MT" panose="020B0502020104020203" pitchFamily="34" charset="77"/>
                <a:cs typeface="Calibri Light" panose="020F0302020204030204" pitchFamily="34" charset="0"/>
              </a:rPr>
              <a:t>defeatHIV CAB</a:t>
            </a:r>
          </a:p>
          <a:p>
            <a:r>
              <a:rPr lang="en-US" dirty="0">
                <a:latin typeface="Gill Sans MT" panose="020B0502020104020203" pitchFamily="34" charset="77"/>
                <a:cs typeface="Calibri Light" panose="020F0302020204030204" pitchFamily="34" charset="0"/>
              </a:rPr>
              <a:t>Christopher Roebuck</a:t>
            </a:r>
            <a:r>
              <a:rPr lang="en-US" sz="1400" i="1" dirty="0">
                <a:latin typeface="Gill Sans MT" panose="020B0502020104020203" pitchFamily="34" charset="77"/>
                <a:cs typeface="Calibri Light" panose="020F0302020204030204" pitchFamily="34" charset="0"/>
              </a:rPr>
              <a:t>, BEAT-HIV CAB</a:t>
            </a:r>
          </a:p>
          <a:p>
            <a:r>
              <a:rPr lang="en-US" dirty="0">
                <a:latin typeface="Gill Sans MT" panose="020B0502020104020203" pitchFamily="34" charset="77"/>
                <a:cs typeface="Calibri Light" panose="020F0302020204030204" pitchFamily="34" charset="0"/>
              </a:rPr>
              <a:t>Karine Dubé, </a:t>
            </a:r>
            <a:r>
              <a:rPr lang="en-US" sz="1400" i="1" dirty="0">
                <a:latin typeface="Gill Sans MT" panose="020B0502020104020203" pitchFamily="34" charset="77"/>
                <a:cs typeface="Calibri Light" panose="020F0302020204030204" pitchFamily="34" charset="0"/>
              </a:rPr>
              <a:t>UNC Chapel Hill</a:t>
            </a:r>
          </a:p>
          <a:p>
            <a:endParaRPr lang="en-US" dirty="0"/>
          </a:p>
        </p:txBody>
      </p:sp>
      <p:grpSp>
        <p:nvGrpSpPr>
          <p:cNvPr id="9" name="Group 8">
            <a:extLst>
              <a:ext uri="{FF2B5EF4-FFF2-40B4-BE49-F238E27FC236}">
                <a16:creationId xmlns:a16="http://schemas.microsoft.com/office/drawing/2014/main" id="{7689E663-1063-694A-B09C-063D73ED3A18}"/>
              </a:ext>
            </a:extLst>
          </p:cNvPr>
          <p:cNvGrpSpPr/>
          <p:nvPr/>
        </p:nvGrpSpPr>
        <p:grpSpPr>
          <a:xfrm>
            <a:off x="9582111" y="1483138"/>
            <a:ext cx="1411544" cy="3258845"/>
            <a:chOff x="6305825" y="1503611"/>
            <a:chExt cx="1411544" cy="3258845"/>
          </a:xfrm>
        </p:grpSpPr>
        <p:pic>
          <p:nvPicPr>
            <p:cNvPr id="24" name="Picture 23">
              <a:extLst>
                <a:ext uri="{FF2B5EF4-FFF2-40B4-BE49-F238E27FC236}">
                  <a16:creationId xmlns:a16="http://schemas.microsoft.com/office/drawing/2014/main" id="{B433872D-4B43-CC40-93DE-A0502B1F671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28300" y="3140136"/>
              <a:ext cx="685192" cy="813820"/>
            </a:xfrm>
            <a:prstGeom prst="rect">
              <a:avLst/>
            </a:prstGeom>
            <a:effectLst/>
          </p:spPr>
        </p:pic>
        <p:pic>
          <p:nvPicPr>
            <p:cNvPr id="29" name="Picture 28">
              <a:extLst>
                <a:ext uri="{FF2B5EF4-FFF2-40B4-BE49-F238E27FC236}">
                  <a16:creationId xmlns:a16="http://schemas.microsoft.com/office/drawing/2014/main" id="{FC00E64B-1377-1E42-A817-6600C96D97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24423" y="2315982"/>
              <a:ext cx="692946" cy="831524"/>
            </a:xfrm>
            <a:prstGeom prst="rect">
              <a:avLst/>
            </a:prstGeom>
            <a:effectLst/>
          </p:spPr>
        </p:pic>
        <p:pic>
          <p:nvPicPr>
            <p:cNvPr id="31" name="Picture 30" descr="A picture containing person, person&#10;&#10;Description automatically generated">
              <a:extLst>
                <a:ext uri="{FF2B5EF4-FFF2-40B4-BE49-F238E27FC236}">
                  <a16:creationId xmlns:a16="http://schemas.microsoft.com/office/drawing/2014/main" id="{9453FC8A-02EA-6043-80C2-677DD248AC2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99819" y="1512915"/>
              <a:ext cx="717550" cy="812800"/>
            </a:xfrm>
            <a:prstGeom prst="rect">
              <a:avLst/>
            </a:prstGeom>
            <a:effectLst/>
          </p:spPr>
        </p:pic>
        <p:pic>
          <p:nvPicPr>
            <p:cNvPr id="32" name="Picture 31" descr="A picture containing person, smiling, clothing, posing&#10;&#10;Description automatically generated">
              <a:extLst>
                <a:ext uri="{FF2B5EF4-FFF2-40B4-BE49-F238E27FC236}">
                  <a16:creationId xmlns:a16="http://schemas.microsoft.com/office/drawing/2014/main" id="{E599376B-6A5A-B540-A983-6035899325C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05897" y="1503611"/>
              <a:ext cx="726281" cy="831409"/>
            </a:xfrm>
            <a:prstGeom prst="rect">
              <a:avLst/>
            </a:prstGeom>
          </p:spPr>
        </p:pic>
        <p:pic>
          <p:nvPicPr>
            <p:cNvPr id="33" name="Picture 32" descr="A person taking a selfie&#10;&#10;Description automatically generated with medium confidence">
              <a:extLst>
                <a:ext uri="{FF2B5EF4-FFF2-40B4-BE49-F238E27FC236}">
                  <a16:creationId xmlns:a16="http://schemas.microsoft.com/office/drawing/2014/main" id="{DB0F0D42-1C2B-FE48-A1B1-FC6EE246498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305896" y="2321416"/>
              <a:ext cx="726281" cy="831409"/>
            </a:xfrm>
            <a:prstGeom prst="rect">
              <a:avLst/>
            </a:prstGeom>
            <a:effectLst/>
          </p:spPr>
        </p:pic>
        <p:pic>
          <p:nvPicPr>
            <p:cNvPr id="23" name="Picture 22">
              <a:extLst>
                <a:ext uri="{FF2B5EF4-FFF2-40B4-BE49-F238E27FC236}">
                  <a16:creationId xmlns:a16="http://schemas.microsoft.com/office/drawing/2014/main" id="{36F2B7F3-620A-314A-AB92-4C66570DCF5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306229" y="3143520"/>
              <a:ext cx="725948" cy="807053"/>
            </a:xfrm>
            <a:prstGeom prst="rect">
              <a:avLst/>
            </a:prstGeom>
            <a:effectLst/>
          </p:spPr>
        </p:pic>
        <p:pic>
          <p:nvPicPr>
            <p:cNvPr id="35" name="Picture 34" descr="A smiling person with long hair&#10;&#10;Description automatically generated with medium confidence">
              <a:extLst>
                <a:ext uri="{FF2B5EF4-FFF2-40B4-BE49-F238E27FC236}">
                  <a16:creationId xmlns:a16="http://schemas.microsoft.com/office/drawing/2014/main" id="{4B359E39-794D-6A4B-8F82-4F5E64B9F09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542225" y="3949864"/>
              <a:ext cx="171267" cy="806450"/>
            </a:xfrm>
            <a:prstGeom prst="rect">
              <a:avLst/>
            </a:prstGeom>
            <a:effectLst/>
          </p:spPr>
        </p:pic>
        <p:pic>
          <p:nvPicPr>
            <p:cNvPr id="8" name="Picture 7">
              <a:extLst>
                <a:ext uri="{FF2B5EF4-FFF2-40B4-BE49-F238E27FC236}">
                  <a16:creationId xmlns:a16="http://schemas.microsoft.com/office/drawing/2014/main" id="{547966C4-5FF0-5245-8B96-E325C986363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019613" y="3949864"/>
              <a:ext cx="687834" cy="812592"/>
            </a:xfrm>
            <a:prstGeom prst="rect">
              <a:avLst/>
            </a:prstGeom>
          </p:spPr>
        </p:pic>
        <p:pic>
          <p:nvPicPr>
            <p:cNvPr id="25" name="Picture 24">
              <a:extLst>
                <a:ext uri="{FF2B5EF4-FFF2-40B4-BE49-F238E27FC236}">
                  <a16:creationId xmlns:a16="http://schemas.microsoft.com/office/drawing/2014/main" id="{792B5296-3BD1-E641-BF38-B0D80D992E4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305825" y="3950573"/>
              <a:ext cx="726352" cy="808499"/>
            </a:xfrm>
            <a:prstGeom prst="rect">
              <a:avLst/>
            </a:prstGeom>
            <a:effectLst/>
          </p:spPr>
        </p:pic>
      </p:grpSp>
      <p:sp>
        <p:nvSpPr>
          <p:cNvPr id="37" name="TextBox 36">
            <a:extLst>
              <a:ext uri="{FF2B5EF4-FFF2-40B4-BE49-F238E27FC236}">
                <a16:creationId xmlns:a16="http://schemas.microsoft.com/office/drawing/2014/main" id="{3A3D3D1E-4E7D-344B-AC5C-9C07A1443DF9}"/>
              </a:ext>
            </a:extLst>
          </p:cNvPr>
          <p:cNvSpPr txBox="1"/>
          <p:nvPr/>
        </p:nvSpPr>
        <p:spPr>
          <a:xfrm>
            <a:off x="6873325" y="4265611"/>
            <a:ext cx="2702741" cy="2031325"/>
          </a:xfrm>
          <a:prstGeom prst="rect">
            <a:avLst/>
          </a:prstGeom>
          <a:noFill/>
        </p:spPr>
        <p:txBody>
          <a:bodyPr wrap="square" rtlCol="0">
            <a:spAutoFit/>
          </a:bodyPr>
          <a:lstStyle/>
          <a:p>
            <a:r>
              <a:rPr lang="en-US" dirty="0">
                <a:latin typeface="Gill Sans MT" panose="020B0502020104020203" pitchFamily="34" charset="77"/>
                <a:cs typeface="Calibri Light" panose="020F0302020204030204" pitchFamily="34" charset="0"/>
              </a:rPr>
              <a:t>We would like to thank </a:t>
            </a:r>
            <a:r>
              <a:rPr lang="en-US" b="1" dirty="0">
                <a:solidFill>
                  <a:srgbClr val="DD01FE"/>
                </a:solidFill>
                <a:latin typeface="Gill Sans MT" panose="020B0502020104020203" pitchFamily="34" charset="77"/>
                <a:cs typeface="Calibri Light" panose="020F0302020204030204" pitchFamily="34" charset="0"/>
              </a:rPr>
              <a:t>Jessica </a:t>
            </a:r>
            <a:r>
              <a:rPr lang="en-US" b="1" dirty="0" err="1">
                <a:solidFill>
                  <a:srgbClr val="DD01FE"/>
                </a:solidFill>
                <a:latin typeface="Gill Sans MT" panose="020B0502020104020203" pitchFamily="34" charset="77"/>
                <a:cs typeface="Calibri Light" panose="020F0302020204030204" pitchFamily="34" charset="0"/>
              </a:rPr>
              <a:t>Salzwedel</a:t>
            </a:r>
            <a:r>
              <a:rPr lang="en-US" b="1" dirty="0">
                <a:solidFill>
                  <a:srgbClr val="DD01FE"/>
                </a:solidFill>
                <a:latin typeface="Gill Sans MT" panose="020B0502020104020203" pitchFamily="34" charset="77"/>
                <a:cs typeface="Calibri Light" panose="020F0302020204030204" pitchFamily="34" charset="0"/>
              </a:rPr>
              <a:t> (AVAC) </a:t>
            </a:r>
            <a:r>
              <a:rPr lang="en-US" dirty="0">
                <a:latin typeface="Gill Sans MT" panose="020B0502020104020203" pitchFamily="34" charset="77"/>
                <a:cs typeface="Calibri Light" panose="020F0302020204030204" pitchFamily="34" charset="0"/>
              </a:rPr>
              <a:t>for contributions   to developing the initial </a:t>
            </a:r>
            <a:r>
              <a:rPr lang="en-US" dirty="0" err="1">
                <a:latin typeface="Gill Sans MT" panose="020B0502020104020203" pitchFamily="34" charset="77"/>
                <a:cs typeface="Calibri Light" panose="020F0302020204030204" pitchFamily="34" charset="0"/>
              </a:rPr>
              <a:t>CUREiculum</a:t>
            </a:r>
            <a:r>
              <a:rPr lang="en-US" dirty="0">
                <a:latin typeface="Gill Sans MT" panose="020B0502020104020203" pitchFamily="34" charset="77"/>
                <a:cs typeface="Calibri Light" panose="020F0302020204030204" pitchFamily="34" charset="0"/>
              </a:rPr>
              <a:t> module on community and stakeholder engagement. </a:t>
            </a:r>
          </a:p>
        </p:txBody>
      </p:sp>
      <p:pic>
        <p:nvPicPr>
          <p:cNvPr id="39" name="Picture 38">
            <a:extLst>
              <a:ext uri="{FF2B5EF4-FFF2-40B4-BE49-F238E27FC236}">
                <a16:creationId xmlns:a16="http://schemas.microsoft.com/office/drawing/2014/main" id="{A97BC3C6-4350-A34A-8761-399E44C46FB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17168954">
            <a:off x="9615729" y="5620751"/>
            <a:ext cx="883610" cy="821460"/>
          </a:xfrm>
          <a:prstGeom prst="rect">
            <a:avLst/>
          </a:prstGeom>
        </p:spPr>
      </p:pic>
      <p:pic>
        <p:nvPicPr>
          <p:cNvPr id="40" name="Picture 39">
            <a:extLst>
              <a:ext uri="{FF2B5EF4-FFF2-40B4-BE49-F238E27FC236}">
                <a16:creationId xmlns:a16="http://schemas.microsoft.com/office/drawing/2014/main" id="{A3E8C996-0DD9-574C-9850-60FE5D697B6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20126890">
            <a:off x="10142921" y="4884288"/>
            <a:ext cx="883610" cy="821460"/>
          </a:xfrm>
          <a:prstGeom prst="rect">
            <a:avLst/>
          </a:prstGeom>
        </p:spPr>
      </p:pic>
    </p:spTree>
    <p:extLst>
      <p:ext uri="{BB962C8B-B14F-4D97-AF65-F5344CB8AC3E}">
        <p14:creationId xmlns:p14="http://schemas.microsoft.com/office/powerpoint/2010/main" val="254919535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2BC5-4A30-354E-A430-734BCFB0F059}"/>
              </a:ext>
            </a:extLst>
          </p:cNvPr>
          <p:cNvSpPr>
            <a:spLocks noGrp="1"/>
          </p:cNvSpPr>
          <p:nvPr>
            <p:ph type="title"/>
          </p:nvPr>
        </p:nvSpPr>
        <p:spPr/>
        <p:txBody>
          <a:bodyPr/>
          <a:lstStyle/>
          <a:p>
            <a:r>
              <a:rPr lang="en-US" dirty="0"/>
              <a:t>Examples and Ideas</a:t>
            </a:r>
          </a:p>
        </p:txBody>
      </p:sp>
      <p:sp>
        <p:nvSpPr>
          <p:cNvPr id="3" name="Text Placeholder 2">
            <a:extLst>
              <a:ext uri="{FF2B5EF4-FFF2-40B4-BE49-F238E27FC236}">
                <a16:creationId xmlns:a16="http://schemas.microsoft.com/office/drawing/2014/main" id="{AAB188B9-F93B-E342-9DDC-DFA5A1508F8E}"/>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C97F8A68-A26F-D04F-9D7E-CB2C1DA051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9266912">
            <a:off x="7531099" y="1946314"/>
            <a:ext cx="1149561" cy="1701800"/>
          </a:xfrm>
          <a:prstGeom prst="rect">
            <a:avLst/>
          </a:prstGeom>
        </p:spPr>
      </p:pic>
      <p:pic>
        <p:nvPicPr>
          <p:cNvPr id="7" name="Picture 6">
            <a:extLst>
              <a:ext uri="{FF2B5EF4-FFF2-40B4-BE49-F238E27FC236}">
                <a16:creationId xmlns:a16="http://schemas.microsoft.com/office/drawing/2014/main" id="{1CA279BA-4F81-B747-A341-C6E3BF9FE3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3630798">
            <a:off x="3730254" y="4377586"/>
            <a:ext cx="1149561" cy="1701800"/>
          </a:xfrm>
          <a:prstGeom prst="rect">
            <a:avLst/>
          </a:prstGeom>
        </p:spPr>
      </p:pic>
      <p:pic>
        <p:nvPicPr>
          <p:cNvPr id="8" name="Picture 7">
            <a:extLst>
              <a:ext uri="{FF2B5EF4-FFF2-40B4-BE49-F238E27FC236}">
                <a16:creationId xmlns:a16="http://schemas.microsoft.com/office/drawing/2014/main" id="{112C1D2A-7554-C844-9931-9A8F48E372A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5101429">
            <a:off x="5056962" y="1927662"/>
            <a:ext cx="1045003" cy="998559"/>
          </a:xfrm>
          <a:prstGeom prst="rect">
            <a:avLst/>
          </a:prstGeom>
        </p:spPr>
      </p:pic>
      <p:pic>
        <p:nvPicPr>
          <p:cNvPr id="9" name="Picture 8">
            <a:extLst>
              <a:ext uri="{FF2B5EF4-FFF2-40B4-BE49-F238E27FC236}">
                <a16:creationId xmlns:a16="http://schemas.microsoft.com/office/drawing/2014/main" id="{58CAEF79-AD32-5A45-BF46-27A3F0B421E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20240739">
            <a:off x="9457809" y="4636781"/>
            <a:ext cx="1045003" cy="998559"/>
          </a:xfrm>
          <a:prstGeom prst="rect">
            <a:avLst/>
          </a:prstGeom>
        </p:spPr>
      </p:pic>
      <p:pic>
        <p:nvPicPr>
          <p:cNvPr id="11" name="Picture 10">
            <a:extLst>
              <a:ext uri="{FF2B5EF4-FFF2-40B4-BE49-F238E27FC236}">
                <a16:creationId xmlns:a16="http://schemas.microsoft.com/office/drawing/2014/main" id="{6FAD4CF6-5E77-8149-BFC0-0B6DD40A44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224793">
            <a:off x="3806833" y="2463432"/>
            <a:ext cx="1143000" cy="1092200"/>
          </a:xfrm>
          <a:prstGeom prst="rect">
            <a:avLst/>
          </a:prstGeom>
        </p:spPr>
      </p:pic>
      <p:pic>
        <p:nvPicPr>
          <p:cNvPr id="13" name="Picture 12">
            <a:extLst>
              <a:ext uri="{FF2B5EF4-FFF2-40B4-BE49-F238E27FC236}">
                <a16:creationId xmlns:a16="http://schemas.microsoft.com/office/drawing/2014/main" id="{ACDA7E5D-F0C4-1B44-9712-9112896320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224793">
            <a:off x="10324132" y="3162973"/>
            <a:ext cx="1143000" cy="1092200"/>
          </a:xfrm>
          <a:prstGeom prst="rect">
            <a:avLst/>
          </a:prstGeom>
        </p:spPr>
      </p:pic>
    </p:spTree>
    <p:extLst>
      <p:ext uri="{BB962C8B-B14F-4D97-AF65-F5344CB8AC3E}">
        <p14:creationId xmlns:p14="http://schemas.microsoft.com/office/powerpoint/2010/main" val="133321351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790CD1-4C0E-4249-9F7B-09333D5513C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05688" y="-99485"/>
            <a:ext cx="11490688" cy="6981547"/>
          </a:xfrm>
          <a:prstGeom prst="rect">
            <a:avLst/>
          </a:prstGeom>
        </p:spPr>
      </p:pic>
      <p:pic>
        <p:nvPicPr>
          <p:cNvPr id="12" name="Picture 11">
            <a:extLst>
              <a:ext uri="{FF2B5EF4-FFF2-40B4-BE49-F238E27FC236}">
                <a16:creationId xmlns:a16="http://schemas.microsoft.com/office/drawing/2014/main" id="{6F4F0D4B-E365-3749-B5DE-CFF5ADD1134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53874" y="2152122"/>
            <a:ext cx="10633442" cy="3881001"/>
          </a:xfrm>
          <a:prstGeom prst="rect">
            <a:avLst/>
          </a:prstGeom>
        </p:spPr>
      </p:pic>
    </p:spTree>
    <p:extLst>
      <p:ext uri="{BB962C8B-B14F-4D97-AF65-F5344CB8AC3E}">
        <p14:creationId xmlns:p14="http://schemas.microsoft.com/office/powerpoint/2010/main" val="44542135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EFDE-7504-1241-8EF3-441E8E4216A7}"/>
              </a:ext>
            </a:extLst>
          </p:cNvPr>
          <p:cNvSpPr>
            <a:spLocks noGrp="1"/>
          </p:cNvSpPr>
          <p:nvPr>
            <p:ph type="title"/>
          </p:nvPr>
        </p:nvSpPr>
        <p:spPr>
          <a:xfrm>
            <a:off x="0" y="1709738"/>
            <a:ext cx="12192000" cy="2852737"/>
          </a:xfrm>
        </p:spPr>
        <p:txBody>
          <a:bodyPr/>
          <a:lstStyle/>
          <a:p>
            <a:r>
              <a:rPr lang="en-US" dirty="0"/>
              <a:t>Publications</a:t>
            </a:r>
          </a:p>
        </p:txBody>
      </p:sp>
      <p:sp>
        <p:nvSpPr>
          <p:cNvPr id="3" name="Text Placeholder 2">
            <a:extLst>
              <a:ext uri="{FF2B5EF4-FFF2-40B4-BE49-F238E27FC236}">
                <a16:creationId xmlns:a16="http://schemas.microsoft.com/office/drawing/2014/main" id="{6621B686-F1EB-524E-B721-BBE4FD06F19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31C544E-ACC3-674F-9105-60BA7086A8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95584">
            <a:off x="6390919" y="2391754"/>
            <a:ext cx="1676400" cy="1524000"/>
          </a:xfrm>
          <a:prstGeom prst="rect">
            <a:avLst/>
          </a:prstGeom>
        </p:spPr>
      </p:pic>
      <p:pic>
        <p:nvPicPr>
          <p:cNvPr id="6" name="Picture 5">
            <a:extLst>
              <a:ext uri="{FF2B5EF4-FFF2-40B4-BE49-F238E27FC236}">
                <a16:creationId xmlns:a16="http://schemas.microsoft.com/office/drawing/2014/main" id="{9E7A8957-C712-3A4E-8ECD-2370757CE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868854">
            <a:off x="9394376" y="4074889"/>
            <a:ext cx="1714500" cy="1701800"/>
          </a:xfrm>
          <a:prstGeom prst="rect">
            <a:avLst/>
          </a:prstGeom>
        </p:spPr>
      </p:pic>
      <p:pic>
        <p:nvPicPr>
          <p:cNvPr id="7" name="Picture 6">
            <a:extLst>
              <a:ext uri="{FF2B5EF4-FFF2-40B4-BE49-F238E27FC236}">
                <a16:creationId xmlns:a16="http://schemas.microsoft.com/office/drawing/2014/main" id="{CCA91188-D9C7-3144-8517-AC2915AD2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224793">
            <a:off x="3806833" y="2463432"/>
            <a:ext cx="1143000" cy="1092200"/>
          </a:xfrm>
          <a:prstGeom prst="rect">
            <a:avLst/>
          </a:prstGeom>
        </p:spPr>
      </p:pic>
      <p:pic>
        <p:nvPicPr>
          <p:cNvPr id="8" name="Picture 7">
            <a:extLst>
              <a:ext uri="{FF2B5EF4-FFF2-40B4-BE49-F238E27FC236}">
                <a16:creationId xmlns:a16="http://schemas.microsoft.com/office/drawing/2014/main" id="{36CFA8C0-3A12-0044-9E18-00C4C689B905}"/>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rot="5637827">
            <a:off x="4205997" y="4677864"/>
            <a:ext cx="1045003" cy="998559"/>
          </a:xfrm>
          <a:prstGeom prst="rect">
            <a:avLst/>
          </a:prstGeom>
        </p:spPr>
      </p:pic>
      <p:pic>
        <p:nvPicPr>
          <p:cNvPr id="9" name="Picture 8">
            <a:extLst>
              <a:ext uri="{FF2B5EF4-FFF2-40B4-BE49-F238E27FC236}">
                <a16:creationId xmlns:a16="http://schemas.microsoft.com/office/drawing/2014/main" id="{4639705B-E3F6-3741-AF71-93777040CC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670006">
            <a:off x="3806833" y="2463432"/>
            <a:ext cx="1143000" cy="1092200"/>
          </a:xfrm>
          <a:prstGeom prst="rect">
            <a:avLst/>
          </a:prstGeom>
        </p:spPr>
      </p:pic>
      <p:pic>
        <p:nvPicPr>
          <p:cNvPr id="10" name="Picture 9">
            <a:extLst>
              <a:ext uri="{FF2B5EF4-FFF2-40B4-BE49-F238E27FC236}">
                <a16:creationId xmlns:a16="http://schemas.microsoft.com/office/drawing/2014/main" id="{5A65B6D5-A78B-C24A-A31B-AC31BE46F8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068469">
            <a:off x="6226015" y="4429545"/>
            <a:ext cx="1143000" cy="1092200"/>
          </a:xfrm>
          <a:prstGeom prst="rect">
            <a:avLst/>
          </a:prstGeom>
        </p:spPr>
      </p:pic>
      <p:pic>
        <p:nvPicPr>
          <p:cNvPr id="11" name="Picture 10">
            <a:extLst>
              <a:ext uri="{FF2B5EF4-FFF2-40B4-BE49-F238E27FC236}">
                <a16:creationId xmlns:a16="http://schemas.microsoft.com/office/drawing/2014/main" id="{C3252679-FA7A-9A4B-9DE6-EFAC89A47091}"/>
              </a:ext>
            </a:extLst>
          </p:cNvPr>
          <p:cNvPicPr>
            <a:picLocks noChangeAspect="1"/>
          </p:cNvPicPr>
          <p:nvPr/>
        </p:nvPicPr>
        <p:blipFill>
          <a:blip r:embed="rId5"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rot="20696036">
            <a:off x="1000382" y="2312143"/>
            <a:ext cx="1045003" cy="998559"/>
          </a:xfrm>
          <a:prstGeom prst="rect">
            <a:avLst/>
          </a:prstGeom>
        </p:spPr>
      </p:pic>
    </p:spTree>
    <p:extLst>
      <p:ext uri="{BB962C8B-B14F-4D97-AF65-F5344CB8AC3E}">
        <p14:creationId xmlns:p14="http://schemas.microsoft.com/office/powerpoint/2010/main" val="12255248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65A7-DFAE-E345-BF44-CF02C9E044FD}"/>
              </a:ext>
            </a:extLst>
          </p:cNvPr>
          <p:cNvSpPr>
            <a:spLocks noGrp="1"/>
          </p:cNvSpPr>
          <p:nvPr>
            <p:ph type="title"/>
          </p:nvPr>
        </p:nvSpPr>
        <p:spPr>
          <a:xfrm>
            <a:off x="419100" y="-36278"/>
            <a:ext cx="11038706" cy="1325563"/>
          </a:xfrm>
          <a:noFill/>
        </p:spPr>
        <p:txBody>
          <a:bodyPr anchor="ctr" anchorCtr="0"/>
          <a:lstStyle/>
          <a:p>
            <a:r>
              <a:rPr lang="en-US" b="1" dirty="0">
                <a:solidFill>
                  <a:srgbClr val="DD01FE"/>
                </a:solidFill>
              </a:rPr>
              <a:t>BEAT-HIV CAB POSITION PAPER</a:t>
            </a:r>
          </a:p>
        </p:txBody>
      </p:sp>
      <p:sp>
        <p:nvSpPr>
          <p:cNvPr id="19" name="Rectangle 18">
            <a:extLst>
              <a:ext uri="{FF2B5EF4-FFF2-40B4-BE49-F238E27FC236}">
                <a16:creationId xmlns:a16="http://schemas.microsoft.com/office/drawing/2014/main" id="{5E4C32E1-5965-C74B-A364-262FE1ADB550}"/>
              </a:ext>
            </a:extLst>
          </p:cNvPr>
          <p:cNvSpPr/>
          <p:nvPr/>
        </p:nvSpPr>
        <p:spPr>
          <a:xfrm>
            <a:off x="651700" y="1289285"/>
            <a:ext cx="6288176" cy="4955203"/>
          </a:xfrm>
          <a:prstGeom prst="rect">
            <a:avLst/>
          </a:prstGeom>
        </p:spPr>
        <p:txBody>
          <a:bodyPr wrap="square">
            <a:spAutoFit/>
          </a:bodyPr>
          <a:lstStyle/>
          <a:p>
            <a:r>
              <a:rPr lang="en-US" sz="2800" dirty="0">
                <a:solidFill>
                  <a:srgbClr val="000000"/>
                </a:solidFill>
                <a:latin typeface="Gill Sans MT" panose="020B0502020104020203" pitchFamily="34" charset="77"/>
              </a:rPr>
              <a:t>The product of a partnership among the BEAT-HIV Community Advisory Board (CAB), BEAT-HIV principal investigators, clinical researchers, and pioneering community health center Philadelphia FIGHT, this paper is written with the community in mind. </a:t>
            </a:r>
          </a:p>
          <a:p>
            <a:endParaRPr lang="en-US" sz="800" dirty="0">
              <a:solidFill>
                <a:srgbClr val="000000"/>
              </a:solidFill>
              <a:latin typeface="Gill Sans MT" panose="020B0502020104020203" pitchFamily="34" charset="77"/>
            </a:endParaRPr>
          </a:p>
          <a:p>
            <a:r>
              <a:rPr lang="en-US" sz="2800" dirty="0">
                <a:solidFill>
                  <a:srgbClr val="000000"/>
                </a:solidFill>
                <a:latin typeface="Gill Sans MT" panose="020B0502020104020203" pitchFamily="34" charset="77"/>
              </a:rPr>
              <a:t>It’s meant to clarify and demystify HIV cure-directed studies, especially those  that employ an analytical treatment interruption (ATI).</a:t>
            </a:r>
            <a:endParaRPr lang="en-US" sz="2800" dirty="0">
              <a:latin typeface="Gill Sans MT" panose="020B0502020104020203" pitchFamily="34" charset="77"/>
            </a:endParaRPr>
          </a:p>
        </p:txBody>
      </p:sp>
      <p:grpSp>
        <p:nvGrpSpPr>
          <p:cNvPr id="24" name="Group 23">
            <a:extLst>
              <a:ext uri="{FF2B5EF4-FFF2-40B4-BE49-F238E27FC236}">
                <a16:creationId xmlns:a16="http://schemas.microsoft.com/office/drawing/2014/main" id="{0D629C63-66A5-9C4C-A42A-6E67D513F708}"/>
              </a:ext>
            </a:extLst>
          </p:cNvPr>
          <p:cNvGrpSpPr/>
          <p:nvPr/>
        </p:nvGrpSpPr>
        <p:grpSpPr>
          <a:xfrm>
            <a:off x="3898623" y="1326286"/>
            <a:ext cx="7340171" cy="5217721"/>
            <a:chOff x="3898623" y="1326286"/>
            <a:chExt cx="7340171" cy="5217721"/>
          </a:xfrm>
        </p:grpSpPr>
        <p:pic>
          <p:nvPicPr>
            <p:cNvPr id="11" name="Picture 10">
              <a:extLst>
                <a:ext uri="{FF2B5EF4-FFF2-40B4-BE49-F238E27FC236}">
                  <a16:creationId xmlns:a16="http://schemas.microsoft.com/office/drawing/2014/main" id="{036CDD98-5AB1-A446-9843-E028A09ECFE0}"/>
                </a:ext>
              </a:extLst>
            </p:cNvPr>
            <p:cNvPicPr>
              <a:picLocks noChangeAspect="1"/>
            </p:cNvPicPr>
            <p:nvPr/>
          </p:nvPicPr>
          <p:blipFill>
            <a:blip r:embed="rId2"/>
            <a:stretch>
              <a:fillRect/>
            </a:stretch>
          </p:blipFill>
          <p:spPr>
            <a:xfrm>
              <a:off x="7088732" y="1326286"/>
              <a:ext cx="4018716" cy="5168900"/>
            </a:xfrm>
            <a:prstGeom prst="rect">
              <a:avLst/>
            </a:prstGeom>
          </p:spPr>
        </p:pic>
        <p:grpSp>
          <p:nvGrpSpPr>
            <p:cNvPr id="23" name="Group 22">
              <a:extLst>
                <a:ext uri="{FF2B5EF4-FFF2-40B4-BE49-F238E27FC236}">
                  <a16:creationId xmlns:a16="http://schemas.microsoft.com/office/drawing/2014/main" id="{5A574CAC-39D5-FE4B-8071-725DC6167A9B}"/>
                </a:ext>
              </a:extLst>
            </p:cNvPr>
            <p:cNvGrpSpPr/>
            <p:nvPr/>
          </p:nvGrpSpPr>
          <p:grpSpPr>
            <a:xfrm>
              <a:off x="3898623" y="6082342"/>
              <a:ext cx="7340171" cy="461665"/>
              <a:chOff x="3777145" y="6126412"/>
              <a:chExt cx="7340171" cy="461665"/>
            </a:xfrm>
          </p:grpSpPr>
          <p:sp>
            <p:nvSpPr>
              <p:cNvPr id="22" name="Rectangle 21">
                <a:extLst>
                  <a:ext uri="{FF2B5EF4-FFF2-40B4-BE49-F238E27FC236}">
                    <a16:creationId xmlns:a16="http://schemas.microsoft.com/office/drawing/2014/main" id="{C293ABF0-F794-7743-8243-6A8E59D4E27B}"/>
                  </a:ext>
                </a:extLst>
              </p:cNvPr>
              <p:cNvSpPr/>
              <p:nvPr/>
            </p:nvSpPr>
            <p:spPr>
              <a:xfrm>
                <a:off x="3777145" y="6126412"/>
                <a:ext cx="3167665" cy="461665"/>
              </a:xfrm>
              <a:prstGeom prst="rect">
                <a:avLst/>
              </a:prstGeom>
              <a:solidFill>
                <a:schemeClr val="bg1"/>
              </a:solidFill>
            </p:spPr>
            <p:txBody>
              <a:bodyPr wrap="square" lIns="91440" tIns="91440" rIns="91440" bIns="91440">
                <a:spAutoFit/>
              </a:bodyPr>
              <a:lstStyle/>
              <a:p>
                <a:r>
                  <a:rPr lang="en-US" b="1" dirty="0">
                    <a:solidFill>
                      <a:srgbClr val="DD01FE"/>
                    </a:solidFill>
                    <a:latin typeface="Gill Sans MT" panose="020B0502020104020203" pitchFamily="34" charset="77"/>
                  </a:rPr>
                  <a:t>DOWNLOAD THE PAPER:</a:t>
                </a:r>
              </a:p>
            </p:txBody>
          </p:sp>
          <p:sp>
            <p:nvSpPr>
              <p:cNvPr id="21" name="Rectangle 20">
                <a:extLst>
                  <a:ext uri="{FF2B5EF4-FFF2-40B4-BE49-F238E27FC236}">
                    <a16:creationId xmlns:a16="http://schemas.microsoft.com/office/drawing/2014/main" id="{0F367785-F821-6748-A731-B7DA173B44E9}"/>
                  </a:ext>
                </a:extLst>
              </p:cNvPr>
              <p:cNvSpPr/>
              <p:nvPr/>
            </p:nvSpPr>
            <p:spPr>
              <a:xfrm>
                <a:off x="6877233" y="6126412"/>
                <a:ext cx="4240083" cy="461665"/>
              </a:xfrm>
              <a:prstGeom prst="rect">
                <a:avLst/>
              </a:prstGeom>
              <a:solidFill>
                <a:schemeClr val="bg1"/>
              </a:solidFill>
            </p:spPr>
            <p:txBody>
              <a:bodyPr wrap="square" lIns="91440" tIns="91440" rIns="91440" bIns="91440">
                <a:spAutoFit/>
              </a:bodyPr>
              <a:lstStyle/>
              <a:p>
                <a:r>
                  <a:rPr lang="en-US" b="1" dirty="0">
                    <a:solidFill>
                      <a:srgbClr val="2C43E2"/>
                    </a:solidFill>
                    <a:latin typeface="Gill Sans MT" panose="020B0502020104020203" pitchFamily="34" charset="77"/>
                    <a:hlinkClick r:id="rId3">
                      <a:extLst>
                        <a:ext uri="{A12FA001-AC4F-418D-AE19-62706E023703}">
                          <ahyp:hlinkClr xmlns:ahyp="http://schemas.microsoft.com/office/drawing/2018/hyperlinkcolor" val="tx"/>
                        </a:ext>
                      </a:extLst>
                    </a:hlinkClick>
                  </a:rPr>
                  <a:t>https://beat-hiv.org/ati-position-paper/</a:t>
                </a:r>
                <a:endParaRPr lang="en-US" b="1" dirty="0">
                  <a:solidFill>
                    <a:srgbClr val="2C43E2"/>
                  </a:solidFill>
                  <a:latin typeface="Gill Sans MT" panose="020B0502020104020203" pitchFamily="34" charset="77"/>
                </a:endParaRPr>
              </a:p>
            </p:txBody>
          </p:sp>
        </p:grpSp>
      </p:grpSp>
    </p:spTree>
    <p:extLst>
      <p:ext uri="{BB962C8B-B14F-4D97-AF65-F5344CB8AC3E}">
        <p14:creationId xmlns:p14="http://schemas.microsoft.com/office/powerpoint/2010/main" val="29226171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65A7-DFAE-E345-BF44-CF02C9E044FD}"/>
              </a:ext>
            </a:extLst>
          </p:cNvPr>
          <p:cNvSpPr>
            <a:spLocks noGrp="1"/>
          </p:cNvSpPr>
          <p:nvPr>
            <p:ph type="title"/>
          </p:nvPr>
        </p:nvSpPr>
        <p:spPr>
          <a:xfrm>
            <a:off x="419100" y="-36278"/>
            <a:ext cx="11038706" cy="1325563"/>
          </a:xfrm>
          <a:noFill/>
        </p:spPr>
        <p:txBody>
          <a:bodyPr anchor="ctr" anchorCtr="0"/>
          <a:lstStyle/>
          <a:p>
            <a:r>
              <a:rPr lang="en-US" b="1" dirty="0">
                <a:solidFill>
                  <a:srgbClr val="DD01FE"/>
                </a:solidFill>
              </a:rPr>
              <a:t>BEAT-HIV CAB POSITION PAPER</a:t>
            </a:r>
          </a:p>
        </p:txBody>
      </p:sp>
      <p:sp>
        <p:nvSpPr>
          <p:cNvPr id="4" name="Rectangle 3">
            <a:extLst>
              <a:ext uri="{FF2B5EF4-FFF2-40B4-BE49-F238E27FC236}">
                <a16:creationId xmlns:a16="http://schemas.microsoft.com/office/drawing/2014/main" id="{C04FE8D7-DF4D-BA46-8956-005A6F864D0C}"/>
              </a:ext>
            </a:extLst>
          </p:cNvPr>
          <p:cNvSpPr/>
          <p:nvPr/>
        </p:nvSpPr>
        <p:spPr>
          <a:xfrm>
            <a:off x="189115" y="1140984"/>
            <a:ext cx="5766993" cy="2246769"/>
          </a:xfrm>
          <a:prstGeom prst="rect">
            <a:avLst/>
          </a:prstGeom>
        </p:spPr>
        <p:txBody>
          <a:bodyPr wrap="square">
            <a:spAutoFit/>
          </a:bodyPr>
          <a:lstStyle/>
          <a:p>
            <a:pPr algn="r"/>
            <a:r>
              <a:rPr lang="en-US" sz="2800" dirty="0">
                <a:solidFill>
                  <a:srgbClr val="262626"/>
                </a:solidFill>
                <a:latin typeface="Gill Sans MT" panose="020B0502020104020203" pitchFamily="34" charset="77"/>
              </a:rPr>
              <a:t>They took a </a:t>
            </a:r>
            <a:r>
              <a:rPr lang="en-US" sz="2800" b="1" dirty="0">
                <a:solidFill>
                  <a:srgbClr val="DD01FE"/>
                </a:solidFill>
                <a:latin typeface="Gill Sans MT" panose="020B0502020104020203" pitchFamily="34" charset="77"/>
              </a:rPr>
              <a:t>“trauma-informed approach” </a:t>
            </a:r>
            <a:r>
              <a:rPr lang="en-US" sz="2800" dirty="0">
                <a:solidFill>
                  <a:srgbClr val="262626"/>
                </a:solidFill>
                <a:latin typeface="Gill Sans MT" panose="020B0502020104020203" pitchFamily="34" charset="77"/>
              </a:rPr>
              <a:t>in developing this paper, because many people living with HIV are impacted by lifetime individual- and community-level trauma.</a:t>
            </a:r>
          </a:p>
        </p:txBody>
      </p:sp>
      <p:pic>
        <p:nvPicPr>
          <p:cNvPr id="14" name="Picture 13">
            <a:extLst>
              <a:ext uri="{FF2B5EF4-FFF2-40B4-BE49-F238E27FC236}">
                <a16:creationId xmlns:a16="http://schemas.microsoft.com/office/drawing/2014/main" id="{76C9E097-B695-574F-B1FE-3F98102F71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87077" y="1015756"/>
            <a:ext cx="4639760" cy="2857248"/>
          </a:xfrm>
          <a:prstGeom prst="rect">
            <a:avLst/>
          </a:prstGeom>
        </p:spPr>
      </p:pic>
      <p:pic>
        <p:nvPicPr>
          <p:cNvPr id="8" name="Picture 7">
            <a:extLst>
              <a:ext uri="{FF2B5EF4-FFF2-40B4-BE49-F238E27FC236}">
                <a16:creationId xmlns:a16="http://schemas.microsoft.com/office/drawing/2014/main" id="{FE2D73E2-8AB4-3F44-8BF5-93B27C923B4C}"/>
              </a:ext>
            </a:extLst>
          </p:cNvPr>
          <p:cNvPicPr>
            <a:picLocks noChangeAspect="1"/>
          </p:cNvPicPr>
          <p:nvPr/>
        </p:nvPicPr>
        <p:blipFill>
          <a:blip r:embed="rId3"/>
          <a:stretch>
            <a:fillRect/>
          </a:stretch>
        </p:blipFill>
        <p:spPr>
          <a:xfrm>
            <a:off x="2942737" y="4047284"/>
            <a:ext cx="3848100" cy="2578100"/>
          </a:xfrm>
          <a:prstGeom prst="rect">
            <a:avLst/>
          </a:prstGeom>
        </p:spPr>
      </p:pic>
      <p:grpSp>
        <p:nvGrpSpPr>
          <p:cNvPr id="3" name="Group 2">
            <a:extLst>
              <a:ext uri="{FF2B5EF4-FFF2-40B4-BE49-F238E27FC236}">
                <a16:creationId xmlns:a16="http://schemas.microsoft.com/office/drawing/2014/main" id="{A5BE89FE-D205-A54F-B5B5-8BBB3BD10FBA}"/>
              </a:ext>
            </a:extLst>
          </p:cNvPr>
          <p:cNvGrpSpPr/>
          <p:nvPr/>
        </p:nvGrpSpPr>
        <p:grpSpPr>
          <a:xfrm>
            <a:off x="1306670" y="3575763"/>
            <a:ext cx="2235338" cy="2444018"/>
            <a:chOff x="875382" y="5495747"/>
            <a:chExt cx="2907675" cy="3465995"/>
          </a:xfrm>
        </p:grpSpPr>
        <p:pic>
          <p:nvPicPr>
            <p:cNvPr id="18" name="Picture 17">
              <a:extLst>
                <a:ext uri="{FF2B5EF4-FFF2-40B4-BE49-F238E27FC236}">
                  <a16:creationId xmlns:a16="http://schemas.microsoft.com/office/drawing/2014/main" id="{DD8E8A97-A024-5844-AA55-3EC0E3509D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4223" y="5495747"/>
              <a:ext cx="2358834" cy="3017520"/>
            </a:xfrm>
            <a:prstGeom prst="rect">
              <a:avLst/>
            </a:prstGeom>
          </p:spPr>
        </p:pic>
        <p:pic>
          <p:nvPicPr>
            <p:cNvPr id="15" name="Picture 14">
              <a:extLst>
                <a:ext uri="{FF2B5EF4-FFF2-40B4-BE49-F238E27FC236}">
                  <a16:creationId xmlns:a16="http://schemas.microsoft.com/office/drawing/2014/main" id="{CB869599-D03F-B040-83AE-7A6D6B63F5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5382" y="5917280"/>
              <a:ext cx="2390331" cy="3044462"/>
            </a:xfrm>
            <a:prstGeom prst="rect">
              <a:avLst/>
            </a:prstGeom>
          </p:spPr>
        </p:pic>
      </p:grpSp>
      <p:sp>
        <p:nvSpPr>
          <p:cNvPr id="9" name="TextBox 8">
            <a:extLst>
              <a:ext uri="{FF2B5EF4-FFF2-40B4-BE49-F238E27FC236}">
                <a16:creationId xmlns:a16="http://schemas.microsoft.com/office/drawing/2014/main" id="{A5B59B48-F0D8-3D4E-ABEF-414400DACB80}"/>
              </a:ext>
            </a:extLst>
          </p:cNvPr>
          <p:cNvSpPr txBox="1"/>
          <p:nvPr/>
        </p:nvSpPr>
        <p:spPr>
          <a:xfrm>
            <a:off x="7073793" y="4212949"/>
            <a:ext cx="4276953" cy="2246769"/>
          </a:xfrm>
          <a:prstGeom prst="rect">
            <a:avLst/>
          </a:prstGeom>
          <a:noFill/>
        </p:spPr>
        <p:txBody>
          <a:bodyPr wrap="square" rtlCol="0">
            <a:spAutoFit/>
          </a:bodyPr>
          <a:lstStyle/>
          <a:p>
            <a:r>
              <a:rPr lang="en-US" sz="2800" dirty="0">
                <a:latin typeface="Gill Sans MT" panose="020B0502020104020203" pitchFamily="34" charset="77"/>
              </a:rPr>
              <a:t>The paper contains five </a:t>
            </a:r>
            <a:r>
              <a:rPr lang="en-US" sz="2800" b="1" dirty="0">
                <a:solidFill>
                  <a:srgbClr val="DD01FE"/>
                </a:solidFill>
                <a:latin typeface="Gill Sans MT" panose="020B0502020104020203" pitchFamily="34" charset="77"/>
              </a:rPr>
              <a:t>educational modules </a:t>
            </a:r>
          </a:p>
          <a:p>
            <a:r>
              <a:rPr lang="en-US" sz="2800" dirty="0">
                <a:latin typeface="Gill Sans MT" panose="020B0502020104020203" pitchFamily="34" charset="77"/>
              </a:rPr>
              <a:t>with linked videos featuring community members and researchers.</a:t>
            </a:r>
          </a:p>
        </p:txBody>
      </p:sp>
      <p:sp>
        <p:nvSpPr>
          <p:cNvPr id="12" name="Content Placeholder 11">
            <a:extLst>
              <a:ext uri="{FF2B5EF4-FFF2-40B4-BE49-F238E27FC236}">
                <a16:creationId xmlns:a16="http://schemas.microsoft.com/office/drawing/2014/main" id="{43B58007-ECE4-5C48-8015-9D66C1E1113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3736301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65A7-DFAE-E345-BF44-CF02C9E044FD}"/>
              </a:ext>
            </a:extLst>
          </p:cNvPr>
          <p:cNvSpPr>
            <a:spLocks noGrp="1"/>
          </p:cNvSpPr>
          <p:nvPr>
            <p:ph type="title"/>
          </p:nvPr>
        </p:nvSpPr>
        <p:spPr>
          <a:xfrm>
            <a:off x="0" y="-132210"/>
            <a:ext cx="11483620" cy="6990210"/>
          </a:xfrm>
          <a:solidFill>
            <a:srgbClr val="DD01FE"/>
          </a:solidFill>
        </p:spPr>
        <p:txBody>
          <a:bodyPr anchor="ctr" anchorCtr="0"/>
          <a:lstStyle/>
          <a:p>
            <a:endParaRPr lang="en-US" b="1" dirty="0">
              <a:solidFill>
                <a:srgbClr val="DD01FE"/>
              </a:solidFill>
            </a:endParaRPr>
          </a:p>
        </p:txBody>
      </p:sp>
      <p:pic>
        <p:nvPicPr>
          <p:cNvPr id="7" name="Picture 6">
            <a:extLst>
              <a:ext uri="{FF2B5EF4-FFF2-40B4-BE49-F238E27FC236}">
                <a16:creationId xmlns:a16="http://schemas.microsoft.com/office/drawing/2014/main" id="{83817476-3AB1-7F4D-AF76-CE123BFDBF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869" y="3699868"/>
            <a:ext cx="5279576" cy="2910896"/>
          </a:xfrm>
          <a:prstGeom prst="rect">
            <a:avLst/>
          </a:prstGeom>
        </p:spPr>
      </p:pic>
      <p:pic>
        <p:nvPicPr>
          <p:cNvPr id="13" name="Picture 12">
            <a:extLst>
              <a:ext uri="{FF2B5EF4-FFF2-40B4-BE49-F238E27FC236}">
                <a16:creationId xmlns:a16="http://schemas.microsoft.com/office/drawing/2014/main" id="{F0607E56-719B-DB48-801C-AC3513E74E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7767" y="-86798"/>
            <a:ext cx="5676738" cy="7023322"/>
          </a:xfrm>
          <a:prstGeom prst="rect">
            <a:avLst/>
          </a:prstGeom>
        </p:spPr>
      </p:pic>
      <p:sp>
        <p:nvSpPr>
          <p:cNvPr id="4" name="Rectangle 3">
            <a:extLst>
              <a:ext uri="{FF2B5EF4-FFF2-40B4-BE49-F238E27FC236}">
                <a16:creationId xmlns:a16="http://schemas.microsoft.com/office/drawing/2014/main" id="{C04FE8D7-DF4D-BA46-8956-005A6F864D0C}"/>
              </a:ext>
            </a:extLst>
          </p:cNvPr>
          <p:cNvSpPr/>
          <p:nvPr/>
        </p:nvSpPr>
        <p:spPr>
          <a:xfrm>
            <a:off x="0" y="229558"/>
            <a:ext cx="5668219" cy="3108543"/>
          </a:xfrm>
          <a:prstGeom prst="rect">
            <a:avLst/>
          </a:prstGeom>
        </p:spPr>
        <p:txBody>
          <a:bodyPr wrap="square">
            <a:spAutoFit/>
          </a:bodyPr>
          <a:lstStyle/>
          <a:p>
            <a:pPr algn="r"/>
            <a:r>
              <a:rPr lang="en-US" sz="2800" b="1" dirty="0">
                <a:solidFill>
                  <a:schemeClr val="bg1"/>
                </a:solidFill>
                <a:latin typeface="Gill Sans MT" panose="020B0502020104020203" pitchFamily="34" charset="77"/>
              </a:rPr>
              <a:t>To advance </a:t>
            </a:r>
            <a:r>
              <a:rPr lang="en-US" sz="2800" b="1" dirty="0">
                <a:solidFill>
                  <a:srgbClr val="FFFF00"/>
                </a:solidFill>
                <a:latin typeface="Gill Sans MT" panose="020B0502020104020203" pitchFamily="34" charset="77"/>
              </a:rPr>
              <a:t>research literacy</a:t>
            </a:r>
            <a:r>
              <a:rPr lang="en-US" sz="2800" b="1" dirty="0">
                <a:solidFill>
                  <a:schemeClr val="bg1"/>
                </a:solidFill>
                <a:latin typeface="Gill Sans MT" panose="020B0502020104020203" pitchFamily="34" charset="77"/>
              </a:rPr>
              <a:t>,  you must engage potential </a:t>
            </a:r>
          </a:p>
          <a:p>
            <a:pPr algn="r"/>
            <a:r>
              <a:rPr lang="en-US" sz="2800" b="1" dirty="0">
                <a:solidFill>
                  <a:srgbClr val="FFFF00"/>
                </a:solidFill>
                <a:latin typeface="Gill Sans MT" panose="020B0502020104020203" pitchFamily="34" charset="77"/>
              </a:rPr>
              <a:t>study participants </a:t>
            </a:r>
            <a:r>
              <a:rPr lang="en-US" sz="2800" b="1" dirty="0">
                <a:solidFill>
                  <a:schemeClr val="bg1"/>
                </a:solidFill>
                <a:latin typeface="Gill Sans MT" panose="020B0502020104020203" pitchFamily="34" charset="77"/>
              </a:rPr>
              <a:t>and </a:t>
            </a:r>
            <a:r>
              <a:rPr lang="en-US" sz="2800" b="1" dirty="0">
                <a:solidFill>
                  <a:srgbClr val="FFFF00"/>
                </a:solidFill>
                <a:latin typeface="Gill Sans MT" panose="020B0502020104020203" pitchFamily="34" charset="77"/>
              </a:rPr>
              <a:t>their communities,</a:t>
            </a:r>
            <a:r>
              <a:rPr lang="en-US" sz="2800" b="1" dirty="0">
                <a:solidFill>
                  <a:schemeClr val="bg1"/>
                </a:solidFill>
                <a:latin typeface="Gill Sans MT" panose="020B0502020104020203" pitchFamily="34" charset="77"/>
              </a:rPr>
              <a:t> </a:t>
            </a:r>
            <a:r>
              <a:rPr lang="en-US" sz="2800" b="1" dirty="0">
                <a:solidFill>
                  <a:srgbClr val="FFFF00"/>
                </a:solidFill>
                <a:latin typeface="Gill Sans MT" panose="020B0502020104020203" pitchFamily="34" charset="77"/>
              </a:rPr>
              <a:t>HIV researchers</a:t>
            </a:r>
            <a:r>
              <a:rPr lang="en-US" sz="2800" b="1" dirty="0">
                <a:solidFill>
                  <a:schemeClr val="bg1"/>
                </a:solidFill>
                <a:latin typeface="Gill Sans MT" panose="020B0502020104020203" pitchFamily="34" charset="77"/>
              </a:rPr>
              <a:t>, </a:t>
            </a:r>
            <a:r>
              <a:rPr lang="en-US" sz="2800" b="1" dirty="0">
                <a:solidFill>
                  <a:srgbClr val="FFFF00"/>
                </a:solidFill>
                <a:latin typeface="Gill Sans MT" panose="020B0502020104020203" pitchFamily="34" charset="77"/>
              </a:rPr>
              <a:t>healthcare providers</a:t>
            </a:r>
            <a:r>
              <a:rPr lang="en-US" sz="2800" b="1" dirty="0">
                <a:solidFill>
                  <a:schemeClr val="bg1"/>
                </a:solidFill>
                <a:latin typeface="Gill Sans MT" panose="020B0502020104020203" pitchFamily="34" charset="77"/>
              </a:rPr>
              <a:t>, f</a:t>
            </a:r>
            <a:r>
              <a:rPr lang="en-US" sz="2800" b="1" dirty="0">
                <a:solidFill>
                  <a:srgbClr val="FFFF00"/>
                </a:solidFill>
                <a:latin typeface="Gill Sans MT" panose="020B0502020104020203" pitchFamily="34" charset="77"/>
              </a:rPr>
              <a:t>unding agencies</a:t>
            </a:r>
            <a:r>
              <a:rPr lang="en-US" sz="2800" b="1" dirty="0">
                <a:solidFill>
                  <a:schemeClr val="bg1"/>
                </a:solidFill>
                <a:latin typeface="Gill Sans MT" panose="020B0502020104020203" pitchFamily="34" charset="77"/>
              </a:rPr>
              <a:t>, and others looking to support HIV cure research.</a:t>
            </a:r>
          </a:p>
        </p:txBody>
      </p:sp>
    </p:spTree>
    <p:extLst>
      <p:ext uri="{BB962C8B-B14F-4D97-AF65-F5344CB8AC3E}">
        <p14:creationId xmlns:p14="http://schemas.microsoft.com/office/powerpoint/2010/main" val="16741946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AD144F-7D59-9D4F-98EE-89E1991B1B48}"/>
              </a:ext>
            </a:extLst>
          </p:cNvPr>
          <p:cNvSpPr>
            <a:spLocks noGrp="1"/>
          </p:cNvSpPr>
          <p:nvPr>
            <p:ph type="title"/>
          </p:nvPr>
        </p:nvSpPr>
        <p:spPr/>
        <p:txBody>
          <a:bodyPr/>
          <a:lstStyle/>
          <a:p>
            <a:r>
              <a:rPr lang="en-US" dirty="0"/>
              <a:t>Amplify community voices</a:t>
            </a:r>
          </a:p>
        </p:txBody>
      </p:sp>
      <p:sp>
        <p:nvSpPr>
          <p:cNvPr id="6" name="Text Placeholder 5">
            <a:extLst>
              <a:ext uri="{FF2B5EF4-FFF2-40B4-BE49-F238E27FC236}">
                <a16:creationId xmlns:a16="http://schemas.microsoft.com/office/drawing/2014/main" id="{41C900AB-E585-6F4A-AB65-1ACA26A29CC1}"/>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3D0C0C86-80F1-8940-B580-17CAA958E1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6224793">
            <a:off x="3806833" y="2463432"/>
            <a:ext cx="1143000" cy="1092200"/>
          </a:xfrm>
          <a:prstGeom prst="rect">
            <a:avLst/>
          </a:prstGeom>
        </p:spPr>
      </p:pic>
      <p:pic>
        <p:nvPicPr>
          <p:cNvPr id="8" name="Picture 7">
            <a:extLst>
              <a:ext uri="{FF2B5EF4-FFF2-40B4-BE49-F238E27FC236}">
                <a16:creationId xmlns:a16="http://schemas.microsoft.com/office/drawing/2014/main" id="{275ED838-DCF3-C147-93DA-FA0284334B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687965">
            <a:off x="716752" y="1805521"/>
            <a:ext cx="1149561" cy="1701800"/>
          </a:xfrm>
          <a:prstGeom prst="rect">
            <a:avLst/>
          </a:prstGeom>
        </p:spPr>
      </p:pic>
      <p:pic>
        <p:nvPicPr>
          <p:cNvPr id="9" name="Picture 8">
            <a:extLst>
              <a:ext uri="{FF2B5EF4-FFF2-40B4-BE49-F238E27FC236}">
                <a16:creationId xmlns:a16="http://schemas.microsoft.com/office/drawing/2014/main" id="{88B8C53A-3D8C-8741-B498-DD96442AA90B}"/>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15101429">
            <a:off x="5056962" y="1927662"/>
            <a:ext cx="1045003" cy="998559"/>
          </a:xfrm>
          <a:prstGeom prst="rect">
            <a:avLst/>
          </a:prstGeom>
        </p:spPr>
      </p:pic>
      <p:pic>
        <p:nvPicPr>
          <p:cNvPr id="10" name="Picture 9">
            <a:extLst>
              <a:ext uri="{FF2B5EF4-FFF2-40B4-BE49-F238E27FC236}">
                <a16:creationId xmlns:a16="http://schemas.microsoft.com/office/drawing/2014/main" id="{4DA96040-CE32-6F4D-99C7-6EBA4BA1E45E}"/>
              </a:ext>
            </a:extLst>
          </p:cNvPr>
          <p:cNvPicPr>
            <a:picLocks noChangeAspect="1"/>
          </p:cNvPicPr>
          <p:nvPr/>
        </p:nvPicPr>
        <p:blipFill>
          <a:blip r:embed="rId4"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rot="20240739">
            <a:off x="9510775" y="2423508"/>
            <a:ext cx="1045003" cy="998559"/>
          </a:xfrm>
          <a:prstGeom prst="rect">
            <a:avLst/>
          </a:prstGeom>
        </p:spPr>
      </p:pic>
      <p:pic>
        <p:nvPicPr>
          <p:cNvPr id="11" name="Picture 10">
            <a:extLst>
              <a:ext uri="{FF2B5EF4-FFF2-40B4-BE49-F238E27FC236}">
                <a16:creationId xmlns:a16="http://schemas.microsoft.com/office/drawing/2014/main" id="{35AA7B1B-EBF9-9F4B-9B73-41714270C9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068469">
            <a:off x="951384" y="4528214"/>
            <a:ext cx="1143000" cy="1092200"/>
          </a:xfrm>
          <a:prstGeom prst="rect">
            <a:avLst/>
          </a:prstGeom>
        </p:spPr>
      </p:pic>
      <p:pic>
        <p:nvPicPr>
          <p:cNvPr id="12" name="Picture 11">
            <a:extLst>
              <a:ext uri="{FF2B5EF4-FFF2-40B4-BE49-F238E27FC236}">
                <a16:creationId xmlns:a16="http://schemas.microsoft.com/office/drawing/2014/main" id="{BA37A278-EDBC-C742-B78F-4ADA69092E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684118">
            <a:off x="4675347" y="4757692"/>
            <a:ext cx="1143000" cy="1092200"/>
          </a:xfrm>
          <a:prstGeom prst="rect">
            <a:avLst/>
          </a:prstGeom>
        </p:spPr>
      </p:pic>
      <p:pic>
        <p:nvPicPr>
          <p:cNvPr id="13" name="Picture 12">
            <a:extLst>
              <a:ext uri="{FF2B5EF4-FFF2-40B4-BE49-F238E27FC236}">
                <a16:creationId xmlns:a16="http://schemas.microsoft.com/office/drawing/2014/main" id="{EFE23C1A-3873-664B-A8AE-E3CE64210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068469">
            <a:off x="6394507" y="2375110"/>
            <a:ext cx="1143000" cy="1092200"/>
          </a:xfrm>
          <a:prstGeom prst="rect">
            <a:avLst/>
          </a:prstGeom>
        </p:spPr>
      </p:pic>
      <p:pic>
        <p:nvPicPr>
          <p:cNvPr id="14" name="Picture 13">
            <a:extLst>
              <a:ext uri="{FF2B5EF4-FFF2-40B4-BE49-F238E27FC236}">
                <a16:creationId xmlns:a16="http://schemas.microsoft.com/office/drawing/2014/main" id="{20680F95-77E8-9D43-A87F-E13282F986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215109">
            <a:off x="10320851" y="3866472"/>
            <a:ext cx="1149561" cy="1701800"/>
          </a:xfrm>
          <a:prstGeom prst="rect">
            <a:avLst/>
          </a:prstGeom>
        </p:spPr>
      </p:pic>
    </p:spTree>
    <p:extLst>
      <p:ext uri="{BB962C8B-B14F-4D97-AF65-F5344CB8AC3E}">
        <p14:creationId xmlns:p14="http://schemas.microsoft.com/office/powerpoint/2010/main" val="426975513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79CD1-3A17-304F-ACE4-835ACA027E35}"/>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9577136" y="3625134"/>
            <a:ext cx="1866290" cy="2979843"/>
          </a:xfrm>
          <a:prstGeom prst="rect">
            <a:avLst/>
          </a:prstGeom>
        </p:spPr>
      </p:pic>
      <p:pic>
        <p:nvPicPr>
          <p:cNvPr id="7" name="Picture 6">
            <a:extLst>
              <a:ext uri="{FF2B5EF4-FFF2-40B4-BE49-F238E27FC236}">
                <a16:creationId xmlns:a16="http://schemas.microsoft.com/office/drawing/2014/main" id="{BC81DCBE-D796-4E4B-9500-99943F03DD9E}"/>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6911506" y="287765"/>
            <a:ext cx="2357317" cy="3134862"/>
          </a:xfrm>
          <a:prstGeom prst="rect">
            <a:avLst/>
          </a:prstGeom>
        </p:spPr>
      </p:pic>
      <p:pic>
        <p:nvPicPr>
          <p:cNvPr id="8" name="Picture 7">
            <a:extLst>
              <a:ext uri="{FF2B5EF4-FFF2-40B4-BE49-F238E27FC236}">
                <a16:creationId xmlns:a16="http://schemas.microsoft.com/office/drawing/2014/main" id="{F9CE2F90-F3C3-BA4B-B374-5060786BAF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1080" y="3625134"/>
            <a:ext cx="4676563" cy="2979843"/>
          </a:xfrm>
          <a:prstGeom prst="rect">
            <a:avLst/>
          </a:prstGeom>
        </p:spPr>
      </p:pic>
      <p:pic>
        <p:nvPicPr>
          <p:cNvPr id="9" name="Picture 8">
            <a:extLst>
              <a:ext uri="{FF2B5EF4-FFF2-40B4-BE49-F238E27FC236}">
                <a16:creationId xmlns:a16="http://schemas.microsoft.com/office/drawing/2014/main" id="{F85249A2-6253-8149-B216-ABA88F54D468}"/>
              </a:ext>
            </a:extLst>
          </p:cNvPr>
          <p:cNvPicPr>
            <a:picLocks noChangeAspect="1"/>
          </p:cNvPicPr>
          <p:nvPr/>
        </p:nvPicPr>
        <p:blipFill>
          <a:blip r:embed="rId6"/>
          <a:stretch>
            <a:fillRect/>
          </a:stretch>
        </p:blipFill>
        <p:spPr>
          <a:xfrm>
            <a:off x="4801862" y="265963"/>
            <a:ext cx="1795568" cy="3189331"/>
          </a:xfrm>
          <a:prstGeom prst="rect">
            <a:avLst/>
          </a:prstGeom>
        </p:spPr>
      </p:pic>
      <p:pic>
        <p:nvPicPr>
          <p:cNvPr id="14" name="Picture 13">
            <a:extLst>
              <a:ext uri="{FF2B5EF4-FFF2-40B4-BE49-F238E27FC236}">
                <a16:creationId xmlns:a16="http://schemas.microsoft.com/office/drawing/2014/main" id="{6765ACC2-44A8-4243-AADB-D98330B644D3}"/>
              </a:ext>
            </a:extLst>
          </p:cNvPr>
          <p:cNvPicPr>
            <a:picLocks noChangeAspect="1"/>
          </p:cNvPicPr>
          <p:nvPr/>
        </p:nvPicPr>
        <p:blipFill>
          <a:blip r:embed="rId7"/>
          <a:stretch>
            <a:fillRect/>
          </a:stretch>
        </p:blipFill>
        <p:spPr>
          <a:xfrm>
            <a:off x="9620702" y="275104"/>
            <a:ext cx="1779158" cy="3160183"/>
          </a:xfrm>
          <a:prstGeom prst="rect">
            <a:avLst/>
          </a:prstGeom>
        </p:spPr>
      </p:pic>
      <p:grpSp>
        <p:nvGrpSpPr>
          <p:cNvPr id="22" name="Group 21">
            <a:extLst>
              <a:ext uri="{FF2B5EF4-FFF2-40B4-BE49-F238E27FC236}">
                <a16:creationId xmlns:a16="http://schemas.microsoft.com/office/drawing/2014/main" id="{241B1193-0B2B-0144-B5A2-3D3F0278A012}"/>
              </a:ext>
            </a:extLst>
          </p:cNvPr>
          <p:cNvGrpSpPr/>
          <p:nvPr/>
        </p:nvGrpSpPr>
        <p:grpSpPr>
          <a:xfrm>
            <a:off x="600514" y="5487730"/>
            <a:ext cx="3705546" cy="1117247"/>
            <a:chOff x="-3824671" y="0"/>
            <a:chExt cx="3467813" cy="1182847"/>
          </a:xfrm>
        </p:grpSpPr>
        <p:pic>
          <p:nvPicPr>
            <p:cNvPr id="20" name="Picture 19">
              <a:extLst>
                <a:ext uri="{FF2B5EF4-FFF2-40B4-BE49-F238E27FC236}">
                  <a16:creationId xmlns:a16="http://schemas.microsoft.com/office/drawing/2014/main" id="{7C42EBFE-AAC6-D14C-A551-6283BA07A53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24671" y="0"/>
              <a:ext cx="3467813" cy="974035"/>
            </a:xfrm>
            <a:prstGeom prst="rect">
              <a:avLst/>
            </a:prstGeom>
          </p:spPr>
        </p:pic>
        <p:pic>
          <p:nvPicPr>
            <p:cNvPr id="21" name="Picture 20">
              <a:extLst>
                <a:ext uri="{FF2B5EF4-FFF2-40B4-BE49-F238E27FC236}">
                  <a16:creationId xmlns:a16="http://schemas.microsoft.com/office/drawing/2014/main" id="{2C3D0182-6570-3A49-BCE9-59AF2CDC675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24671" y="974034"/>
              <a:ext cx="3467813" cy="208813"/>
            </a:xfrm>
            <a:prstGeom prst="rect">
              <a:avLst/>
            </a:prstGeom>
          </p:spPr>
        </p:pic>
      </p:grpSp>
      <p:sp>
        <p:nvSpPr>
          <p:cNvPr id="23" name="TextBox 22">
            <a:extLst>
              <a:ext uri="{FF2B5EF4-FFF2-40B4-BE49-F238E27FC236}">
                <a16:creationId xmlns:a16="http://schemas.microsoft.com/office/drawing/2014/main" id="{A59BF4C6-BB17-1845-B502-843083216F29}"/>
              </a:ext>
            </a:extLst>
          </p:cNvPr>
          <p:cNvSpPr txBox="1"/>
          <p:nvPr/>
        </p:nvSpPr>
        <p:spPr>
          <a:xfrm>
            <a:off x="284987" y="287765"/>
            <a:ext cx="4255036" cy="954107"/>
          </a:xfrm>
          <a:prstGeom prst="rect">
            <a:avLst/>
          </a:prstGeom>
          <a:noFill/>
        </p:spPr>
        <p:txBody>
          <a:bodyPr wrap="square" rtlCol="0">
            <a:spAutoFit/>
          </a:bodyPr>
          <a:lstStyle/>
          <a:p>
            <a:pPr algn="ctr"/>
            <a:r>
              <a:rPr lang="en-US" sz="2800" b="1" dirty="0">
                <a:solidFill>
                  <a:srgbClr val="DD01FE"/>
                </a:solidFill>
                <a:latin typeface="Gill Sans MT" panose="020B0502020104020203" pitchFamily="34" charset="77"/>
              </a:rPr>
              <a:t>AMPLIFY THE VOICES IN YOUR COMMUNITY</a:t>
            </a:r>
          </a:p>
        </p:txBody>
      </p:sp>
      <p:sp>
        <p:nvSpPr>
          <p:cNvPr id="24" name="TextBox 23">
            <a:extLst>
              <a:ext uri="{FF2B5EF4-FFF2-40B4-BE49-F238E27FC236}">
                <a16:creationId xmlns:a16="http://schemas.microsoft.com/office/drawing/2014/main" id="{97365C12-6734-6E48-9649-A34B34B7D36E}"/>
              </a:ext>
            </a:extLst>
          </p:cNvPr>
          <p:cNvSpPr txBox="1"/>
          <p:nvPr/>
        </p:nvSpPr>
        <p:spPr>
          <a:xfrm>
            <a:off x="293561" y="1207671"/>
            <a:ext cx="4336600" cy="1200329"/>
          </a:xfrm>
          <a:prstGeom prst="rect">
            <a:avLst/>
          </a:prstGeom>
          <a:noFill/>
        </p:spPr>
        <p:txBody>
          <a:bodyPr wrap="square" rtlCol="0">
            <a:spAutoFit/>
          </a:bodyPr>
          <a:lstStyle/>
          <a:p>
            <a:r>
              <a:rPr lang="en-US" sz="2400" dirty="0">
                <a:latin typeface="Gill Sans MT" panose="020B0502020104020203" pitchFamily="34" charset="77"/>
              </a:rPr>
              <a:t>Create activities that allow people to express their thoughts</a:t>
            </a:r>
          </a:p>
          <a:p>
            <a:r>
              <a:rPr lang="en-US" sz="2400" dirty="0">
                <a:latin typeface="Gill Sans MT" panose="020B0502020104020203" pitchFamily="34" charset="77"/>
              </a:rPr>
              <a:t>about an HIV cure.</a:t>
            </a:r>
          </a:p>
        </p:txBody>
      </p:sp>
      <p:sp>
        <p:nvSpPr>
          <p:cNvPr id="25" name="TextBox 24">
            <a:extLst>
              <a:ext uri="{FF2B5EF4-FFF2-40B4-BE49-F238E27FC236}">
                <a16:creationId xmlns:a16="http://schemas.microsoft.com/office/drawing/2014/main" id="{300FC0C2-5CD5-494F-B5FD-0D58671B47ED}"/>
              </a:ext>
            </a:extLst>
          </p:cNvPr>
          <p:cNvSpPr txBox="1"/>
          <p:nvPr/>
        </p:nvSpPr>
        <p:spPr>
          <a:xfrm>
            <a:off x="395516" y="2319533"/>
            <a:ext cx="43366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Gill Sans MT" panose="020B0502020104020203" pitchFamily="34" charset="77"/>
              </a:rPr>
              <a:t>collect anonymously</a:t>
            </a:r>
          </a:p>
          <a:p>
            <a:pPr marL="342900" indent="-342900">
              <a:buFont typeface="Arial" panose="020B0604020202020204" pitchFamily="34" charset="0"/>
              <a:buChar char="•"/>
            </a:pPr>
            <a:r>
              <a:rPr lang="en-US" sz="2400" dirty="0">
                <a:latin typeface="Gill Sans MT" panose="020B0502020104020203" pitchFamily="34" charset="77"/>
              </a:rPr>
              <a:t>or feature the person as well as what they say</a:t>
            </a:r>
          </a:p>
          <a:p>
            <a:pPr marL="342900" indent="-342900">
              <a:buFont typeface="Arial" panose="020B0604020202020204" pitchFamily="34" charset="0"/>
              <a:buChar char="•"/>
            </a:pPr>
            <a:r>
              <a:rPr lang="en-US" sz="2400" dirty="0">
                <a:latin typeface="Gill Sans MT" panose="020B0502020104020203" pitchFamily="34" charset="77"/>
              </a:rPr>
              <a:t>can be shared in many ways</a:t>
            </a:r>
          </a:p>
        </p:txBody>
      </p:sp>
      <p:sp>
        <p:nvSpPr>
          <p:cNvPr id="26" name="Rectangle 25">
            <a:extLst>
              <a:ext uri="{FF2B5EF4-FFF2-40B4-BE49-F238E27FC236}">
                <a16:creationId xmlns:a16="http://schemas.microsoft.com/office/drawing/2014/main" id="{8481FDC5-B75D-C844-903B-084302D448DB}"/>
              </a:ext>
            </a:extLst>
          </p:cNvPr>
          <p:cNvSpPr/>
          <p:nvPr/>
        </p:nvSpPr>
        <p:spPr>
          <a:xfrm>
            <a:off x="284987" y="3980892"/>
            <a:ext cx="2341115" cy="1323439"/>
          </a:xfrm>
          <a:prstGeom prst="rect">
            <a:avLst/>
          </a:prstGeom>
        </p:spPr>
        <p:txBody>
          <a:bodyPr wrap="square">
            <a:spAutoFit/>
          </a:bodyPr>
          <a:lstStyle/>
          <a:p>
            <a:pPr marL="800100" lvl="1" indent="-342900">
              <a:buFont typeface="Arial" panose="020B0604020202020204" pitchFamily="34" charset="0"/>
              <a:buChar char="•"/>
            </a:pPr>
            <a:r>
              <a:rPr lang="en-US" sz="2000" dirty="0">
                <a:latin typeface="Gill Sans MT" panose="020B0502020104020203" pitchFamily="34" charset="77"/>
              </a:rPr>
              <a:t>newsletters</a:t>
            </a:r>
          </a:p>
          <a:p>
            <a:pPr marL="800100" lvl="1" indent="-342900">
              <a:buFont typeface="Arial" panose="020B0604020202020204" pitchFamily="34" charset="0"/>
              <a:buChar char="•"/>
            </a:pPr>
            <a:r>
              <a:rPr lang="en-US" sz="2000" dirty="0">
                <a:latin typeface="Gill Sans MT" panose="020B0502020104020203" pitchFamily="34" charset="77"/>
              </a:rPr>
              <a:t>emails</a:t>
            </a:r>
          </a:p>
          <a:p>
            <a:pPr marL="800100" lvl="1" indent="-342900">
              <a:buFont typeface="Arial" panose="020B0604020202020204" pitchFamily="34" charset="0"/>
              <a:buChar char="•"/>
            </a:pPr>
            <a:r>
              <a:rPr lang="en-US" sz="2000" dirty="0">
                <a:latin typeface="Gill Sans MT" panose="020B0502020104020203" pitchFamily="34" charset="77"/>
              </a:rPr>
              <a:t>websites</a:t>
            </a:r>
          </a:p>
          <a:p>
            <a:pPr marL="800100" lvl="1" indent="-342900">
              <a:buFont typeface="Arial" panose="020B0604020202020204" pitchFamily="34" charset="0"/>
              <a:buChar char="•"/>
            </a:pPr>
            <a:r>
              <a:rPr lang="en-US" sz="2000" dirty="0">
                <a:latin typeface="Gill Sans MT" panose="020B0502020104020203" pitchFamily="34" charset="77"/>
              </a:rPr>
              <a:t>social media</a:t>
            </a:r>
            <a:endParaRPr lang="en-US" sz="2000" dirty="0"/>
          </a:p>
        </p:txBody>
      </p:sp>
      <p:sp>
        <p:nvSpPr>
          <p:cNvPr id="27" name="Rectangle 26">
            <a:extLst>
              <a:ext uri="{FF2B5EF4-FFF2-40B4-BE49-F238E27FC236}">
                <a16:creationId xmlns:a16="http://schemas.microsoft.com/office/drawing/2014/main" id="{7BAC4633-3948-6B4B-B955-0B9F1B065F8B}"/>
              </a:ext>
            </a:extLst>
          </p:cNvPr>
          <p:cNvSpPr/>
          <p:nvPr/>
        </p:nvSpPr>
        <p:spPr>
          <a:xfrm>
            <a:off x="2177404" y="3965811"/>
            <a:ext cx="2341115" cy="1323439"/>
          </a:xfrm>
          <a:prstGeom prst="rect">
            <a:avLst/>
          </a:prstGeom>
        </p:spPr>
        <p:txBody>
          <a:bodyPr wrap="square">
            <a:spAutoFit/>
          </a:bodyPr>
          <a:lstStyle/>
          <a:p>
            <a:pPr marL="800100" lvl="1" indent="-342900">
              <a:buFont typeface="Arial" panose="020B0604020202020204" pitchFamily="34" charset="0"/>
              <a:buChar char="•"/>
            </a:pPr>
            <a:r>
              <a:rPr lang="en-US" sz="2000" dirty="0">
                <a:latin typeface="Gill Sans MT" panose="020B0502020104020203" pitchFamily="34" charset="77"/>
              </a:rPr>
              <a:t>posters</a:t>
            </a:r>
          </a:p>
          <a:p>
            <a:pPr marL="800100" lvl="1" indent="-342900">
              <a:buFont typeface="Arial" panose="020B0604020202020204" pitchFamily="34" charset="0"/>
              <a:buChar char="•"/>
            </a:pPr>
            <a:r>
              <a:rPr lang="en-US" sz="2000" dirty="0">
                <a:latin typeface="Gill Sans MT" panose="020B0502020104020203" pitchFamily="34" charset="77"/>
              </a:rPr>
              <a:t>abstracts</a:t>
            </a:r>
          </a:p>
          <a:p>
            <a:pPr marL="800100" lvl="1" indent="-342900">
              <a:buFont typeface="Arial" panose="020B0604020202020204" pitchFamily="34" charset="0"/>
              <a:buChar char="•"/>
            </a:pPr>
            <a:r>
              <a:rPr lang="en-US" sz="2000" dirty="0">
                <a:latin typeface="Gill Sans MT" panose="020B0502020104020203" pitchFamily="34" charset="77"/>
              </a:rPr>
              <a:t>magazines</a:t>
            </a:r>
          </a:p>
          <a:p>
            <a:pPr marL="800100" lvl="1" indent="-342900">
              <a:buFont typeface="Arial" panose="020B0604020202020204" pitchFamily="34" charset="0"/>
              <a:buChar char="•"/>
            </a:pPr>
            <a:endParaRPr lang="en-US" sz="2000" dirty="0">
              <a:latin typeface="Gill Sans MT" panose="020B0502020104020203" pitchFamily="34" charset="77"/>
            </a:endParaRPr>
          </a:p>
        </p:txBody>
      </p:sp>
      <p:sp>
        <p:nvSpPr>
          <p:cNvPr id="3" name="TextBox 2">
            <a:extLst>
              <a:ext uri="{FF2B5EF4-FFF2-40B4-BE49-F238E27FC236}">
                <a16:creationId xmlns:a16="http://schemas.microsoft.com/office/drawing/2014/main" id="{427C147D-1462-664A-A394-80F93BCC4147}"/>
              </a:ext>
            </a:extLst>
          </p:cNvPr>
          <p:cNvSpPr txBox="1"/>
          <p:nvPr/>
        </p:nvSpPr>
        <p:spPr>
          <a:xfrm>
            <a:off x="600514" y="3980892"/>
            <a:ext cx="3705546" cy="1308358"/>
          </a:xfrm>
          <a:prstGeom prst="rect">
            <a:avLst/>
          </a:prstGeom>
          <a:solidFill>
            <a:srgbClr val="DD01FE">
              <a:alpha val="9000"/>
            </a:srgbClr>
          </a:solidFill>
        </p:spPr>
        <p:txBody>
          <a:bodyPr wrap="square" rtlCol="0">
            <a:spAutoFit/>
          </a:bodyPr>
          <a:lstStyle/>
          <a:p>
            <a:endParaRPr lang="en-US" dirty="0"/>
          </a:p>
        </p:txBody>
      </p:sp>
    </p:spTree>
    <p:extLst>
      <p:ext uri="{BB962C8B-B14F-4D97-AF65-F5344CB8AC3E}">
        <p14:creationId xmlns:p14="http://schemas.microsoft.com/office/powerpoint/2010/main" val="4417114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B5022B-ADA7-BB48-AF9D-52F045D36724}"/>
              </a:ext>
            </a:extLst>
          </p:cNvPr>
          <p:cNvGrpSpPr/>
          <p:nvPr/>
        </p:nvGrpSpPr>
        <p:grpSpPr>
          <a:xfrm>
            <a:off x="352854" y="320800"/>
            <a:ext cx="10845751" cy="6181699"/>
            <a:chOff x="352854" y="320800"/>
            <a:chExt cx="10845751" cy="6181699"/>
          </a:xfrm>
        </p:grpSpPr>
        <p:pic>
          <p:nvPicPr>
            <p:cNvPr id="4" name="Picture 3">
              <a:extLst>
                <a:ext uri="{FF2B5EF4-FFF2-40B4-BE49-F238E27FC236}">
                  <a16:creationId xmlns:a16="http://schemas.microsoft.com/office/drawing/2014/main" id="{EC8EB205-C014-8041-A0B0-9AEFFAF23C51}"/>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2402655" y="320800"/>
              <a:ext cx="4058007" cy="6181699"/>
            </a:xfrm>
            <a:prstGeom prst="rect">
              <a:avLst/>
            </a:prstGeom>
          </p:spPr>
        </p:pic>
        <p:pic>
          <p:nvPicPr>
            <p:cNvPr id="5" name="Picture 4">
              <a:extLst>
                <a:ext uri="{FF2B5EF4-FFF2-40B4-BE49-F238E27FC236}">
                  <a16:creationId xmlns:a16="http://schemas.microsoft.com/office/drawing/2014/main" id="{0BC93882-BC31-F243-A1AB-8633B6020616}"/>
                </a:ext>
              </a:extLst>
            </p:cNvPr>
            <p:cNvPicPr>
              <a:picLocks noChangeAspect="1"/>
            </p:cNvPicPr>
            <p:nvPr/>
          </p:nvPicPr>
          <p:blipFill>
            <a:blip r:embed="rId3">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6745561" y="320800"/>
              <a:ext cx="4453044" cy="2493705"/>
            </a:xfrm>
            <a:prstGeom prst="rect">
              <a:avLst/>
            </a:prstGeom>
          </p:spPr>
        </p:pic>
        <p:pic>
          <p:nvPicPr>
            <p:cNvPr id="6" name="Picture 5">
              <a:extLst>
                <a:ext uri="{FF2B5EF4-FFF2-40B4-BE49-F238E27FC236}">
                  <a16:creationId xmlns:a16="http://schemas.microsoft.com/office/drawing/2014/main" id="{66C31737-AFFF-ED43-97BA-B383735CF911}"/>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6702586" y="3162715"/>
              <a:ext cx="4453044" cy="3339784"/>
            </a:xfrm>
            <a:prstGeom prst="rect">
              <a:avLst/>
            </a:prstGeom>
          </p:spPr>
        </p:pic>
        <p:pic>
          <p:nvPicPr>
            <p:cNvPr id="7" name="Picture 6">
              <a:extLst>
                <a:ext uri="{FF2B5EF4-FFF2-40B4-BE49-F238E27FC236}">
                  <a16:creationId xmlns:a16="http://schemas.microsoft.com/office/drawing/2014/main" id="{6F6ACDEF-75E8-7745-93AC-EB91D25FB797}"/>
                </a:ext>
              </a:extLst>
            </p:cNvPr>
            <p:cNvPicPr>
              <a:picLocks noChangeAspect="1"/>
            </p:cNvPicPr>
            <p:nvPr/>
          </p:nvPicPr>
          <p:blipFill>
            <a:blip r:embed="rId5">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352854" y="320800"/>
              <a:ext cx="1764902" cy="3134862"/>
            </a:xfrm>
            <a:prstGeom prst="rect">
              <a:avLst/>
            </a:prstGeom>
          </p:spPr>
        </p:pic>
        <p:pic>
          <p:nvPicPr>
            <p:cNvPr id="8" name="Picture 7">
              <a:extLst>
                <a:ext uri="{FF2B5EF4-FFF2-40B4-BE49-F238E27FC236}">
                  <a16:creationId xmlns:a16="http://schemas.microsoft.com/office/drawing/2014/main" id="{71D69734-9F2C-514F-930C-A363CBD4C29C}"/>
                </a:ext>
              </a:extLst>
            </p:cNvPr>
            <p:cNvPicPr>
              <a:picLocks noChangeAspect="1"/>
            </p:cNvPicPr>
            <p:nvPr/>
          </p:nvPicPr>
          <p:blipFill>
            <a:blip r:embed="rId6">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378366" y="3162715"/>
              <a:ext cx="1816100" cy="3225800"/>
            </a:xfrm>
            <a:prstGeom prst="rect">
              <a:avLst/>
            </a:prstGeom>
          </p:spPr>
        </p:pic>
      </p:grpSp>
    </p:spTree>
    <p:extLst>
      <p:ext uri="{BB962C8B-B14F-4D97-AF65-F5344CB8AC3E}">
        <p14:creationId xmlns:p14="http://schemas.microsoft.com/office/powerpoint/2010/main" val="329367195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709E9A-6DC5-2643-B590-F6119F92E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85" y="1397071"/>
            <a:ext cx="7383126" cy="5537345"/>
          </a:xfrm>
          <a:prstGeom prst="rect">
            <a:avLst/>
          </a:prstGeom>
        </p:spPr>
      </p:pic>
      <p:pic>
        <p:nvPicPr>
          <p:cNvPr id="16" name="Picture 15">
            <a:extLst>
              <a:ext uri="{FF2B5EF4-FFF2-40B4-BE49-F238E27FC236}">
                <a16:creationId xmlns:a16="http://schemas.microsoft.com/office/drawing/2014/main" id="{E45A157F-23C2-5D48-AA28-696021C1DF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89905" y="1193955"/>
            <a:ext cx="6566452" cy="5664045"/>
          </a:xfrm>
          <a:prstGeom prst="rect">
            <a:avLst/>
          </a:prstGeom>
        </p:spPr>
      </p:pic>
      <p:sp>
        <p:nvSpPr>
          <p:cNvPr id="5" name="Rectangle 4">
            <a:extLst>
              <a:ext uri="{FF2B5EF4-FFF2-40B4-BE49-F238E27FC236}">
                <a16:creationId xmlns:a16="http://schemas.microsoft.com/office/drawing/2014/main" id="{5E35B03F-7C40-B84D-BF00-19BE4502579A}"/>
              </a:ext>
            </a:extLst>
          </p:cNvPr>
          <p:cNvSpPr/>
          <p:nvPr/>
        </p:nvSpPr>
        <p:spPr>
          <a:xfrm>
            <a:off x="1590005" y="5153169"/>
            <a:ext cx="9692254" cy="1200329"/>
          </a:xfrm>
          <a:prstGeom prst="rect">
            <a:avLst/>
          </a:prstGeom>
          <a:solidFill>
            <a:srgbClr val="65BB4B"/>
          </a:solidFill>
        </p:spPr>
        <p:txBody>
          <a:bodyPr wrap="square">
            <a:spAutoFit/>
          </a:bodyPr>
          <a:lstStyle/>
          <a:p>
            <a:pPr algn="ctr"/>
            <a:r>
              <a:rPr lang="en-US" sz="2400" b="1" dirty="0">
                <a:solidFill>
                  <a:schemeClr val="bg1"/>
                </a:solidFill>
                <a:latin typeface="Gill Sans MT" panose="020B0502020104020203" pitchFamily="34" charset="77"/>
              </a:rPr>
              <a:t>Volunteers from the Martin Delaney Collaboratories (MDC) Community Advisory Board (CAB) created an </a:t>
            </a:r>
            <a:r>
              <a:rPr lang="en-US" sz="2400" b="1" dirty="0">
                <a:solidFill>
                  <a:srgbClr val="FFFF00"/>
                </a:solidFill>
                <a:latin typeface="Gill Sans MT" panose="020B0502020104020203" pitchFamily="34" charset="77"/>
              </a:rPr>
              <a:t>“HIV Cure Tree” </a:t>
            </a:r>
            <a:r>
              <a:rPr lang="en-US" sz="2400" b="1" dirty="0">
                <a:solidFill>
                  <a:schemeClr val="bg1"/>
                </a:solidFill>
                <a:latin typeface="Gill Sans MT" panose="020B0502020104020203" pitchFamily="34" charset="77"/>
              </a:rPr>
              <a:t>at the 2016 IAS Conference Global Village in Durban, South Africa. </a:t>
            </a:r>
          </a:p>
        </p:txBody>
      </p:sp>
      <p:sp>
        <p:nvSpPr>
          <p:cNvPr id="3" name="TextBox 2">
            <a:extLst>
              <a:ext uri="{FF2B5EF4-FFF2-40B4-BE49-F238E27FC236}">
                <a16:creationId xmlns:a16="http://schemas.microsoft.com/office/drawing/2014/main" id="{7180E920-A799-2C44-AC52-772919CFDBFF}"/>
              </a:ext>
            </a:extLst>
          </p:cNvPr>
          <p:cNvSpPr txBox="1"/>
          <p:nvPr/>
        </p:nvSpPr>
        <p:spPr>
          <a:xfrm>
            <a:off x="0" y="-141812"/>
            <a:ext cx="12256357" cy="1538883"/>
          </a:xfrm>
          <a:prstGeom prst="rect">
            <a:avLst/>
          </a:prstGeom>
          <a:solidFill>
            <a:srgbClr val="65BB4B"/>
          </a:solidFill>
        </p:spPr>
        <p:txBody>
          <a:bodyPr wrap="square" tIns="457200" bIns="457200" rtlCol="0" anchor="ctr" anchorCtr="0">
            <a:spAutoFit/>
          </a:bodyPr>
          <a:lstStyle/>
          <a:p>
            <a:pPr algn="ctr"/>
            <a:r>
              <a:rPr lang="en-US" sz="4000" b="1" dirty="0">
                <a:solidFill>
                  <a:schemeClr val="bg1"/>
                </a:solidFill>
                <a:latin typeface="Gill Sans MT" panose="020B0502020104020203" pitchFamily="34" charset="77"/>
              </a:rPr>
              <a:t>WHAT WOULD AN HIV CURE MEAN TO YOU?</a:t>
            </a:r>
          </a:p>
        </p:txBody>
      </p:sp>
    </p:spTree>
    <p:extLst>
      <p:ext uri="{BB962C8B-B14F-4D97-AF65-F5344CB8AC3E}">
        <p14:creationId xmlns:p14="http://schemas.microsoft.com/office/powerpoint/2010/main" val="205366621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7997D6E-DE38-4C49-95A2-4A08F34B80DE}"/>
              </a:ext>
            </a:extLst>
          </p:cNvPr>
          <p:cNvSpPr txBox="1"/>
          <p:nvPr/>
        </p:nvSpPr>
        <p:spPr>
          <a:xfrm>
            <a:off x="0" y="-173197"/>
            <a:ext cx="11482466" cy="7349624"/>
          </a:xfrm>
          <a:prstGeom prst="rect">
            <a:avLst/>
          </a:prstGeom>
          <a:solidFill>
            <a:srgbClr val="356428"/>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0D81294C-DA54-714D-B8D5-8D3EAE3CB050}"/>
              </a:ext>
            </a:extLst>
          </p:cNvPr>
          <p:cNvSpPr/>
          <p:nvPr/>
        </p:nvSpPr>
        <p:spPr>
          <a:xfrm>
            <a:off x="18665209" y="1898249"/>
            <a:ext cx="3770199" cy="369332"/>
          </a:xfrm>
          <a:prstGeom prst="rect">
            <a:avLst/>
          </a:prstGeom>
        </p:spPr>
        <p:txBody>
          <a:bodyPr wrap="none">
            <a:spAutoFit/>
          </a:bodyPr>
          <a:lstStyle/>
          <a:p>
            <a:r>
              <a:rPr lang="en-US" dirty="0">
                <a:latin typeface="Gill Sans MT" panose="020B0502020104020203" pitchFamily="34" charset="77"/>
              </a:rPr>
              <a:t>. Leaves were later sorted into themes</a:t>
            </a:r>
            <a:endParaRPr lang="en-US" dirty="0"/>
          </a:p>
        </p:txBody>
      </p:sp>
      <p:pic>
        <p:nvPicPr>
          <p:cNvPr id="5" name="Picture 4">
            <a:extLst>
              <a:ext uri="{FF2B5EF4-FFF2-40B4-BE49-F238E27FC236}">
                <a16:creationId xmlns:a16="http://schemas.microsoft.com/office/drawing/2014/main" id="{B2741DE4-03EB-8846-9C13-38C0010F06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1" y="1196330"/>
            <a:ext cx="5645918" cy="5661670"/>
          </a:xfrm>
          <a:prstGeom prst="rect">
            <a:avLst/>
          </a:prstGeom>
        </p:spPr>
      </p:pic>
      <p:pic>
        <p:nvPicPr>
          <p:cNvPr id="6" name="Picture 5">
            <a:extLst>
              <a:ext uri="{FF2B5EF4-FFF2-40B4-BE49-F238E27FC236}">
                <a16:creationId xmlns:a16="http://schemas.microsoft.com/office/drawing/2014/main" id="{8026C5EC-172B-864A-BEB9-1ACEA4B7B13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172200" y="484884"/>
            <a:ext cx="6028631" cy="6369336"/>
          </a:xfrm>
          <a:prstGeom prst="rect">
            <a:avLst/>
          </a:prstGeom>
        </p:spPr>
      </p:pic>
      <p:sp>
        <p:nvSpPr>
          <p:cNvPr id="2" name="Rectangle 1">
            <a:extLst>
              <a:ext uri="{FF2B5EF4-FFF2-40B4-BE49-F238E27FC236}">
                <a16:creationId xmlns:a16="http://schemas.microsoft.com/office/drawing/2014/main" id="{7B8A6F79-3C8C-A046-B46D-1A1CCFEB82C8}"/>
              </a:ext>
            </a:extLst>
          </p:cNvPr>
          <p:cNvSpPr/>
          <p:nvPr/>
        </p:nvSpPr>
        <p:spPr>
          <a:xfrm>
            <a:off x="9282" y="-194010"/>
            <a:ext cx="12191549" cy="1800493"/>
          </a:xfrm>
          <a:prstGeom prst="rect">
            <a:avLst/>
          </a:prstGeom>
          <a:solidFill>
            <a:srgbClr val="65BB4B"/>
          </a:solidFill>
        </p:spPr>
        <p:txBody>
          <a:bodyPr wrap="square" tIns="274320">
            <a:spAutoFit/>
          </a:bodyPr>
          <a:lstStyle/>
          <a:p>
            <a:pPr algn="ctr"/>
            <a:r>
              <a:rPr lang="en-US" sz="3200" b="1" dirty="0">
                <a:solidFill>
                  <a:schemeClr val="bg1"/>
                </a:solidFill>
                <a:latin typeface="Gill Sans MT" panose="020B0502020104020203" pitchFamily="34" charset="77"/>
              </a:rPr>
              <a:t>They asked Global Village attendees from around the world.    to write on paper leaves their answers to the question,          </a:t>
            </a:r>
            <a:r>
              <a:rPr lang="en-US" sz="3200" b="1" i="1" dirty="0">
                <a:solidFill>
                  <a:srgbClr val="FFFF00"/>
                </a:solidFill>
                <a:latin typeface="Gill Sans MT" panose="020B0502020104020203" pitchFamily="34" charset="77"/>
              </a:rPr>
              <a:t>“What would an HIV cure mean to you?” </a:t>
            </a:r>
            <a:endParaRPr lang="en-US" sz="3200" b="1" i="1" dirty="0">
              <a:solidFill>
                <a:srgbClr val="FFFF00"/>
              </a:solidFill>
            </a:endParaRPr>
          </a:p>
        </p:txBody>
      </p:sp>
      <p:sp>
        <p:nvSpPr>
          <p:cNvPr id="3" name="Rectangle 2">
            <a:extLst>
              <a:ext uri="{FF2B5EF4-FFF2-40B4-BE49-F238E27FC236}">
                <a16:creationId xmlns:a16="http://schemas.microsoft.com/office/drawing/2014/main" id="{878C679F-ABAB-AF43-A7D6-A92D341174AB}"/>
              </a:ext>
            </a:extLst>
          </p:cNvPr>
          <p:cNvSpPr/>
          <p:nvPr/>
        </p:nvSpPr>
        <p:spPr>
          <a:xfrm>
            <a:off x="4137661" y="5472768"/>
            <a:ext cx="7711138" cy="830997"/>
          </a:xfrm>
          <a:prstGeom prst="rect">
            <a:avLst/>
          </a:prstGeom>
          <a:solidFill>
            <a:srgbClr val="65BB4B"/>
          </a:solidFill>
        </p:spPr>
        <p:txBody>
          <a:bodyPr wrap="square">
            <a:spAutoFit/>
          </a:bodyPr>
          <a:lstStyle/>
          <a:p>
            <a:pPr algn="ctr"/>
            <a:r>
              <a:rPr lang="en-US" sz="2400" b="1" dirty="0">
                <a:solidFill>
                  <a:schemeClr val="bg1"/>
                </a:solidFill>
                <a:latin typeface="Gill Sans MT" panose="020B0502020104020203" pitchFamily="34" charset="77"/>
              </a:rPr>
              <a:t>Respondents included clinicians, researchers, policy-makers, people with HIV, activists, and others.</a:t>
            </a:r>
            <a:endParaRPr lang="en-US" sz="2400" b="1" dirty="0">
              <a:solidFill>
                <a:schemeClr val="bg1"/>
              </a:solidFill>
            </a:endParaRPr>
          </a:p>
        </p:txBody>
      </p:sp>
    </p:spTree>
    <p:extLst>
      <p:ext uri="{BB962C8B-B14F-4D97-AF65-F5344CB8AC3E}">
        <p14:creationId xmlns:p14="http://schemas.microsoft.com/office/powerpoint/2010/main" val="419879970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B9931B-AB21-FC48-8B0D-93265E056309}"/>
              </a:ext>
            </a:extLst>
          </p:cNvPr>
          <p:cNvSpPr txBox="1"/>
          <p:nvPr/>
        </p:nvSpPr>
        <p:spPr>
          <a:xfrm>
            <a:off x="0" y="-173197"/>
            <a:ext cx="11482466" cy="7349624"/>
          </a:xfrm>
          <a:prstGeom prst="rect">
            <a:avLst/>
          </a:prstGeom>
          <a:solidFill>
            <a:srgbClr val="356428"/>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60DDB1DE-6F7D-9149-95E8-E5077BF2362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274320"/>
            <a:ext cx="6129338" cy="7132320"/>
          </a:xfrm>
          <a:prstGeom prst="rect">
            <a:avLst/>
          </a:prstGeom>
        </p:spPr>
      </p:pic>
      <p:pic>
        <p:nvPicPr>
          <p:cNvPr id="3" name="Picture 2">
            <a:extLst>
              <a:ext uri="{FF2B5EF4-FFF2-40B4-BE49-F238E27FC236}">
                <a16:creationId xmlns:a16="http://schemas.microsoft.com/office/drawing/2014/main" id="{80FD823C-5C4E-F14A-8D96-99D4B955586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t="-4000"/>
          <a:stretch/>
        </p:blipFill>
        <p:spPr>
          <a:xfrm>
            <a:off x="6557962" y="-560070"/>
            <a:ext cx="5900737" cy="7418070"/>
          </a:xfrm>
          <a:prstGeom prst="rect">
            <a:avLst/>
          </a:prstGeom>
        </p:spPr>
      </p:pic>
    </p:spTree>
    <p:extLst>
      <p:ext uri="{BB962C8B-B14F-4D97-AF65-F5344CB8AC3E}">
        <p14:creationId xmlns:p14="http://schemas.microsoft.com/office/powerpoint/2010/main" val="175662920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9C4658-7AC8-2C45-9388-D971391E780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 y="-134542"/>
            <a:ext cx="11385000" cy="7016604"/>
          </a:xfrm>
          <a:prstGeom prst="rect">
            <a:avLst/>
          </a:prstGeom>
        </p:spPr>
      </p:pic>
      <p:pic>
        <p:nvPicPr>
          <p:cNvPr id="5" name="Picture 4" descr="Text&#10;&#10;Description automatically generated">
            <a:extLst>
              <a:ext uri="{FF2B5EF4-FFF2-40B4-BE49-F238E27FC236}">
                <a16:creationId xmlns:a16="http://schemas.microsoft.com/office/drawing/2014/main" id="{47E8219F-D9D3-4663-B5B2-7E83C5FD1B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0970" y="7218947"/>
            <a:ext cx="5368061" cy="68580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7A1E989-ABC3-FF47-98B5-98D303579700}"/>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76179" y="7555832"/>
            <a:ext cx="5400989" cy="6858000"/>
          </a:xfrm>
          <a:prstGeom prst="rect">
            <a:avLst/>
          </a:prstGeom>
        </p:spPr>
      </p:pic>
      <p:pic>
        <p:nvPicPr>
          <p:cNvPr id="15" name="Picture 14">
            <a:extLst>
              <a:ext uri="{FF2B5EF4-FFF2-40B4-BE49-F238E27FC236}">
                <a16:creationId xmlns:a16="http://schemas.microsoft.com/office/drawing/2014/main" id="{B5CF65EC-E776-D644-B253-7AF2229F63D1}"/>
              </a:ext>
            </a:extLst>
          </p:cNvPr>
          <p:cNvPicPr>
            <a:picLocks noChangeAspect="1"/>
          </p:cNvPicPr>
          <p:nvPr/>
        </p:nvPicPr>
        <p:blipFill>
          <a:blip r:embed="rId6">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7838969" y="4992201"/>
            <a:ext cx="5640885" cy="7197871"/>
          </a:xfrm>
          <a:prstGeom prst="rect">
            <a:avLst/>
          </a:prstGeom>
        </p:spPr>
      </p:pic>
      <p:pic>
        <p:nvPicPr>
          <p:cNvPr id="12" name="Picture 11">
            <a:extLst>
              <a:ext uri="{FF2B5EF4-FFF2-40B4-BE49-F238E27FC236}">
                <a16:creationId xmlns:a16="http://schemas.microsoft.com/office/drawing/2014/main" id="{6F4F0D4B-E365-3749-B5DE-CFF5ADD1134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522514" y="791425"/>
            <a:ext cx="10486708" cy="4524156"/>
          </a:xfrm>
          <a:prstGeom prst="rect">
            <a:avLst/>
          </a:prstGeom>
        </p:spPr>
      </p:pic>
    </p:spTree>
    <p:extLst>
      <p:ext uri="{BB962C8B-B14F-4D97-AF65-F5344CB8AC3E}">
        <p14:creationId xmlns:p14="http://schemas.microsoft.com/office/powerpoint/2010/main" val="32255164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55B391-4B7C-E34D-97B4-2B251CC5EB8F}"/>
              </a:ext>
            </a:extLst>
          </p:cNvPr>
          <p:cNvSpPr txBox="1"/>
          <p:nvPr/>
        </p:nvSpPr>
        <p:spPr>
          <a:xfrm>
            <a:off x="0" y="-173197"/>
            <a:ext cx="11482466" cy="7349624"/>
          </a:xfrm>
          <a:prstGeom prst="rect">
            <a:avLst/>
          </a:prstGeom>
          <a:solidFill>
            <a:srgbClr val="356428"/>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DAA462B0-C1E9-4A4A-8156-FB38E0A7F37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241"/>
          <a:stretch/>
        </p:blipFill>
        <p:spPr>
          <a:xfrm>
            <a:off x="0" y="-291465"/>
            <a:ext cx="5386388" cy="7149465"/>
          </a:xfrm>
          <a:prstGeom prst="rect">
            <a:avLst/>
          </a:prstGeom>
        </p:spPr>
      </p:pic>
      <p:pic>
        <p:nvPicPr>
          <p:cNvPr id="5" name="Picture 4">
            <a:extLst>
              <a:ext uri="{FF2B5EF4-FFF2-40B4-BE49-F238E27FC236}">
                <a16:creationId xmlns:a16="http://schemas.microsoft.com/office/drawing/2014/main" id="{911F51BC-7581-A845-A757-CCBF394E90D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800725" y="-274320"/>
            <a:ext cx="6657976" cy="7132320"/>
          </a:xfrm>
          <a:prstGeom prst="rect">
            <a:avLst/>
          </a:prstGeom>
        </p:spPr>
      </p:pic>
    </p:spTree>
    <p:extLst>
      <p:ext uri="{BB962C8B-B14F-4D97-AF65-F5344CB8AC3E}">
        <p14:creationId xmlns:p14="http://schemas.microsoft.com/office/powerpoint/2010/main" val="191954965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D37CEE1-D8E3-CB4F-8834-03AC3949DF70}"/>
              </a:ext>
            </a:extLst>
          </p:cNvPr>
          <p:cNvSpPr txBox="1"/>
          <p:nvPr/>
        </p:nvSpPr>
        <p:spPr>
          <a:xfrm>
            <a:off x="0" y="-173197"/>
            <a:ext cx="11482466" cy="7349624"/>
          </a:xfrm>
          <a:prstGeom prst="rect">
            <a:avLst/>
          </a:prstGeom>
          <a:solidFill>
            <a:srgbClr val="356428"/>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8FED0B77-1136-0D4F-BE47-FD82617DAD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5F5DC05-E6DC-2549-B535-1432FB1738E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21023"/>
            <a:ext cx="4934385" cy="6979023"/>
          </a:xfrm>
        </p:spPr>
      </p:pic>
      <p:pic>
        <p:nvPicPr>
          <p:cNvPr id="9" name="Picture 8">
            <a:extLst>
              <a:ext uri="{FF2B5EF4-FFF2-40B4-BE49-F238E27FC236}">
                <a16:creationId xmlns:a16="http://schemas.microsoft.com/office/drawing/2014/main" id="{F6912F85-F9FC-C841-A8A7-BFC4BE3CED48}"/>
              </a:ext>
            </a:extLst>
          </p:cNvPr>
          <p:cNvPicPr>
            <a:picLocks noChangeAspect="1"/>
          </p:cNvPicPr>
          <p:nvPr/>
        </p:nvPicPr>
        <p:blipFill>
          <a:blip r:embed="rId4"/>
          <a:stretch>
            <a:fillRect/>
          </a:stretch>
        </p:blipFill>
        <p:spPr>
          <a:xfrm>
            <a:off x="6194618" y="1236618"/>
            <a:ext cx="4508873" cy="4508873"/>
          </a:xfrm>
          <a:prstGeom prst="rect">
            <a:avLst/>
          </a:prstGeom>
        </p:spPr>
      </p:pic>
      <p:sp>
        <p:nvSpPr>
          <p:cNvPr id="3" name="TextBox 2">
            <a:extLst>
              <a:ext uri="{FF2B5EF4-FFF2-40B4-BE49-F238E27FC236}">
                <a16:creationId xmlns:a16="http://schemas.microsoft.com/office/drawing/2014/main" id="{99C2A496-F805-3D40-AD01-B7326417CBD7}"/>
              </a:ext>
            </a:extLst>
          </p:cNvPr>
          <p:cNvSpPr txBox="1"/>
          <p:nvPr/>
        </p:nvSpPr>
        <p:spPr>
          <a:xfrm>
            <a:off x="2240280" y="-3154680"/>
            <a:ext cx="8778240" cy="2194560"/>
          </a:xfrm>
          <a:prstGeom prst="rect">
            <a:avLst/>
          </a:prstGeom>
          <a:solidFill>
            <a:srgbClr val="65BB4B"/>
          </a:solidFill>
        </p:spPr>
        <p:txBody>
          <a:bodyPr wrap="square" rtlCol="0">
            <a:spAutoFit/>
          </a:bodyPr>
          <a:lstStyle/>
          <a:p>
            <a:endParaRPr lang="en-US" dirty="0"/>
          </a:p>
        </p:txBody>
      </p:sp>
      <p:pic>
        <p:nvPicPr>
          <p:cNvPr id="8" name="Content Placeholder 4">
            <a:extLst>
              <a:ext uri="{FF2B5EF4-FFF2-40B4-BE49-F238E27FC236}">
                <a16:creationId xmlns:a16="http://schemas.microsoft.com/office/drawing/2014/main" id="{8465DE72-8E26-7747-A7ED-029BB2FDE5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7532"/>
          <a:stretch/>
        </p:blipFill>
        <p:spPr>
          <a:xfrm>
            <a:off x="2240280" y="7987388"/>
            <a:ext cx="14702075" cy="4274720"/>
          </a:xfrm>
          <a:prstGeom prst="rect">
            <a:avLst/>
          </a:prstGeom>
        </p:spPr>
      </p:pic>
      <p:sp>
        <p:nvSpPr>
          <p:cNvPr id="10" name="Rectangle 9">
            <a:extLst>
              <a:ext uri="{FF2B5EF4-FFF2-40B4-BE49-F238E27FC236}">
                <a16:creationId xmlns:a16="http://schemas.microsoft.com/office/drawing/2014/main" id="{9A7946CC-E97B-4D48-B921-8F039EFD4698}"/>
              </a:ext>
            </a:extLst>
          </p:cNvPr>
          <p:cNvSpPr/>
          <p:nvPr/>
        </p:nvSpPr>
        <p:spPr>
          <a:xfrm>
            <a:off x="5068062" y="380756"/>
            <a:ext cx="6339453" cy="1200329"/>
          </a:xfrm>
          <a:prstGeom prst="rect">
            <a:avLst/>
          </a:prstGeom>
          <a:solidFill>
            <a:srgbClr val="65BB4B"/>
          </a:solidFill>
        </p:spPr>
        <p:txBody>
          <a:bodyPr wrap="square">
            <a:spAutoFit/>
          </a:bodyPr>
          <a:lstStyle/>
          <a:p>
            <a:pPr algn="ctr"/>
            <a:r>
              <a:rPr lang="en-US" sz="2400" b="1" dirty="0">
                <a:solidFill>
                  <a:schemeClr val="bg1"/>
                </a:solidFill>
                <a:latin typeface="Gill Sans MT" panose="020B0502020104020203" pitchFamily="34" charset="77"/>
              </a:rPr>
              <a:t>Afterwards, members of the Seattle-based defeatHIV Community Advisory Board sorted the paper leaves into themes.</a:t>
            </a:r>
            <a:endParaRPr lang="en-US" sz="2400" b="1" dirty="0">
              <a:solidFill>
                <a:schemeClr val="bg1"/>
              </a:solidFill>
            </a:endParaRPr>
          </a:p>
        </p:txBody>
      </p:sp>
      <p:sp>
        <p:nvSpPr>
          <p:cNvPr id="11" name="Rectangle 10">
            <a:extLst>
              <a:ext uri="{FF2B5EF4-FFF2-40B4-BE49-F238E27FC236}">
                <a16:creationId xmlns:a16="http://schemas.microsoft.com/office/drawing/2014/main" id="{906B0994-9693-5C41-B4C1-D9861FB0825B}"/>
              </a:ext>
            </a:extLst>
          </p:cNvPr>
          <p:cNvSpPr/>
          <p:nvPr/>
        </p:nvSpPr>
        <p:spPr>
          <a:xfrm>
            <a:off x="5068061" y="1982331"/>
            <a:ext cx="6339454" cy="1200329"/>
          </a:xfrm>
          <a:prstGeom prst="rect">
            <a:avLst/>
          </a:prstGeom>
          <a:solidFill>
            <a:srgbClr val="65BB4B"/>
          </a:solidFill>
        </p:spPr>
        <p:txBody>
          <a:bodyPr wrap="square">
            <a:spAutoFit/>
          </a:bodyPr>
          <a:lstStyle/>
          <a:p>
            <a:pPr algn="ctr"/>
            <a:r>
              <a:rPr lang="en-US" sz="2400" b="1" dirty="0">
                <a:solidFill>
                  <a:schemeClr val="bg1"/>
                </a:solidFill>
                <a:latin typeface="Gill Sans MT" panose="020B0502020104020203" pitchFamily="34" charset="77"/>
              </a:rPr>
              <a:t>A </a:t>
            </a:r>
            <a:r>
              <a:rPr lang="en-US" sz="2400" b="1" dirty="0">
                <a:solidFill>
                  <a:srgbClr val="FFFF00"/>
                </a:solidFill>
                <a:latin typeface="Gill Sans MT" panose="020B0502020104020203" pitchFamily="34" charset="77"/>
              </a:rPr>
              <a:t>word cloud </a:t>
            </a:r>
            <a:r>
              <a:rPr lang="en-US" sz="2400" b="1" dirty="0">
                <a:solidFill>
                  <a:schemeClr val="bg1"/>
                </a:solidFill>
                <a:latin typeface="Gill Sans MT" panose="020B0502020104020203" pitchFamily="34" charset="77"/>
              </a:rPr>
              <a:t>was created from the 244 responses, morphing the words into the   shape of a tree.</a:t>
            </a:r>
            <a:endParaRPr lang="en-US" sz="2400" b="1" dirty="0">
              <a:solidFill>
                <a:schemeClr val="bg1"/>
              </a:solidFill>
            </a:endParaRPr>
          </a:p>
        </p:txBody>
      </p:sp>
      <p:sp>
        <p:nvSpPr>
          <p:cNvPr id="12" name="Rectangle 11">
            <a:extLst>
              <a:ext uri="{FF2B5EF4-FFF2-40B4-BE49-F238E27FC236}">
                <a16:creationId xmlns:a16="http://schemas.microsoft.com/office/drawing/2014/main" id="{14CE8CB7-8287-564C-9979-5D4F3EE599C1}"/>
              </a:ext>
            </a:extLst>
          </p:cNvPr>
          <p:cNvSpPr/>
          <p:nvPr/>
        </p:nvSpPr>
        <p:spPr>
          <a:xfrm>
            <a:off x="5068060" y="3557223"/>
            <a:ext cx="6339455" cy="1200329"/>
          </a:xfrm>
          <a:prstGeom prst="rect">
            <a:avLst/>
          </a:prstGeom>
          <a:solidFill>
            <a:srgbClr val="65BB4B"/>
          </a:solidFill>
        </p:spPr>
        <p:txBody>
          <a:bodyPr wrap="square">
            <a:spAutoFit/>
          </a:bodyPr>
          <a:lstStyle/>
          <a:p>
            <a:pPr algn="ctr"/>
            <a:r>
              <a:rPr lang="en-US" sz="2400" b="1" dirty="0">
                <a:solidFill>
                  <a:schemeClr val="bg1"/>
                </a:solidFill>
                <a:latin typeface="Gill Sans MT" panose="020B0502020104020203" pitchFamily="34" charset="77"/>
              </a:rPr>
              <a:t>MDC CAB members then </a:t>
            </a:r>
            <a:r>
              <a:rPr lang="en-US" sz="2400" b="1" dirty="0">
                <a:solidFill>
                  <a:srgbClr val="FFFF00"/>
                </a:solidFill>
                <a:latin typeface="Gill Sans MT" panose="020B0502020104020203" pitchFamily="34" charset="77"/>
              </a:rPr>
              <a:t>wrote an abstract</a:t>
            </a:r>
            <a:r>
              <a:rPr lang="en-US" sz="2400" b="1" dirty="0">
                <a:solidFill>
                  <a:schemeClr val="bg1"/>
                </a:solidFill>
                <a:latin typeface="Gill Sans MT" panose="020B0502020104020203" pitchFamily="34" charset="77"/>
              </a:rPr>
              <a:t> based on the themes </a:t>
            </a:r>
            <a:r>
              <a:rPr lang="en-US" sz="2400" b="1" dirty="0">
                <a:solidFill>
                  <a:srgbClr val="FFFF00"/>
                </a:solidFill>
                <a:latin typeface="Gill Sans MT" panose="020B0502020104020203" pitchFamily="34" charset="77"/>
              </a:rPr>
              <a:t>and submitted it</a:t>
            </a:r>
            <a:r>
              <a:rPr lang="en-US" sz="2400" b="1" dirty="0">
                <a:solidFill>
                  <a:schemeClr val="bg1"/>
                </a:solidFill>
                <a:latin typeface="Gill Sans MT" panose="020B0502020104020203" pitchFamily="34" charset="77"/>
              </a:rPr>
              <a:t> to the 2017 IAS conference.</a:t>
            </a:r>
            <a:endParaRPr lang="en-US" sz="2400" b="1" dirty="0">
              <a:solidFill>
                <a:schemeClr val="bg1"/>
              </a:solidFill>
            </a:endParaRPr>
          </a:p>
        </p:txBody>
      </p:sp>
      <p:sp>
        <p:nvSpPr>
          <p:cNvPr id="13" name="Rectangle 12">
            <a:extLst>
              <a:ext uri="{FF2B5EF4-FFF2-40B4-BE49-F238E27FC236}">
                <a16:creationId xmlns:a16="http://schemas.microsoft.com/office/drawing/2014/main" id="{18C2E947-76B7-8D4C-B862-AE0216C14160}"/>
              </a:ext>
            </a:extLst>
          </p:cNvPr>
          <p:cNvSpPr/>
          <p:nvPr/>
        </p:nvSpPr>
        <p:spPr>
          <a:xfrm>
            <a:off x="5068061" y="5332608"/>
            <a:ext cx="6339454" cy="1200329"/>
          </a:xfrm>
          <a:prstGeom prst="rect">
            <a:avLst/>
          </a:prstGeom>
          <a:solidFill>
            <a:srgbClr val="65BB4B"/>
          </a:solidFill>
        </p:spPr>
        <p:txBody>
          <a:bodyPr wrap="square">
            <a:spAutoFit/>
          </a:bodyPr>
          <a:lstStyle/>
          <a:p>
            <a:pPr algn="ctr"/>
            <a:r>
              <a:rPr lang="en-US" sz="2400" b="1" dirty="0">
                <a:solidFill>
                  <a:schemeClr val="bg1"/>
                </a:solidFill>
                <a:latin typeface="Gill Sans MT" panose="020B0502020104020203" pitchFamily="34" charset="77"/>
              </a:rPr>
              <a:t>The abstract was accepted for poster presentation at the conference, and the word cloud was used as a central image.</a:t>
            </a:r>
            <a:endParaRPr lang="en-US" sz="2400" b="1" dirty="0">
              <a:solidFill>
                <a:schemeClr val="bg1"/>
              </a:solidFill>
            </a:endParaRPr>
          </a:p>
        </p:txBody>
      </p:sp>
    </p:spTree>
    <p:extLst>
      <p:ext uri="{BB962C8B-B14F-4D97-AF65-F5344CB8AC3E}">
        <p14:creationId xmlns:p14="http://schemas.microsoft.com/office/powerpoint/2010/main" val="140976096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70725_095257_001.jpg">
            <a:extLst>
              <a:ext uri="{FF2B5EF4-FFF2-40B4-BE49-F238E27FC236}">
                <a16:creationId xmlns:a16="http://schemas.microsoft.com/office/drawing/2014/main" id="{D55D5734-6C60-B041-B29D-56D50BF45F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2834"/>
            <a:ext cx="12258864" cy="7008443"/>
          </a:xfrm>
          <a:prstGeom prst="rect">
            <a:avLst/>
          </a:prstGeom>
        </p:spPr>
      </p:pic>
      <p:pic>
        <p:nvPicPr>
          <p:cNvPr id="8" name="Picture 7">
            <a:extLst>
              <a:ext uri="{FF2B5EF4-FFF2-40B4-BE49-F238E27FC236}">
                <a16:creationId xmlns:a16="http://schemas.microsoft.com/office/drawing/2014/main" id="{B87B9104-839C-2347-B8D1-FB006C32B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2834"/>
            <a:ext cx="7155180" cy="7008443"/>
          </a:xfrm>
          <a:prstGeom prst="rect">
            <a:avLst/>
          </a:prstGeom>
        </p:spPr>
      </p:pic>
    </p:spTree>
    <p:extLst>
      <p:ext uri="{BB962C8B-B14F-4D97-AF65-F5344CB8AC3E}">
        <p14:creationId xmlns:p14="http://schemas.microsoft.com/office/powerpoint/2010/main" val="407015418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D0B77-1136-0D4F-BE47-FD82617DAD0C}"/>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87BA9E72-E1AA-8C4C-A33C-91CB5B12D5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601" y="-130630"/>
            <a:ext cx="12424229" cy="6988629"/>
          </a:xfrm>
          <a:prstGeom prst="rect">
            <a:avLst/>
          </a:prstGeom>
        </p:spPr>
      </p:pic>
      <p:pic>
        <p:nvPicPr>
          <p:cNvPr id="9" name="Picture 8">
            <a:extLst>
              <a:ext uri="{FF2B5EF4-FFF2-40B4-BE49-F238E27FC236}">
                <a16:creationId xmlns:a16="http://schemas.microsoft.com/office/drawing/2014/main" id="{F6912F85-F9FC-C841-A8A7-BFC4BE3CED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5092" y="7283078"/>
            <a:ext cx="815894" cy="815894"/>
          </a:xfrm>
          <a:prstGeom prst="rect">
            <a:avLst/>
          </a:prstGeom>
        </p:spPr>
      </p:pic>
    </p:spTree>
    <p:extLst>
      <p:ext uri="{BB962C8B-B14F-4D97-AF65-F5344CB8AC3E}">
        <p14:creationId xmlns:p14="http://schemas.microsoft.com/office/powerpoint/2010/main" val="37050075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72373F1-DCAA-5742-882F-408300860094}"/>
              </a:ext>
            </a:extLst>
          </p:cNvPr>
          <p:cNvSpPr txBox="1"/>
          <p:nvPr/>
        </p:nvSpPr>
        <p:spPr>
          <a:xfrm>
            <a:off x="0" y="-173197"/>
            <a:ext cx="11482466" cy="7349624"/>
          </a:xfrm>
          <a:prstGeom prst="rect">
            <a:avLst/>
          </a:prstGeom>
          <a:solidFill>
            <a:srgbClr val="356428"/>
          </a:solidFill>
        </p:spPr>
        <p:txBody>
          <a:bodyPr wrap="square" rtlCol="0">
            <a:spAutoFit/>
          </a:bodyPr>
          <a:lstStyle/>
          <a:p>
            <a:endParaRPr lang="en-US" dirty="0"/>
          </a:p>
        </p:txBody>
      </p:sp>
      <p:pic>
        <p:nvPicPr>
          <p:cNvPr id="5" name="Content Placeholder 4">
            <a:extLst>
              <a:ext uri="{FF2B5EF4-FFF2-40B4-BE49-F238E27FC236}">
                <a16:creationId xmlns:a16="http://schemas.microsoft.com/office/drawing/2014/main" id="{D5508DC0-F617-4E4E-8FC2-3643A4BE361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771" b="2803"/>
          <a:stretch/>
        </p:blipFill>
        <p:spPr>
          <a:xfrm>
            <a:off x="7432183" y="-6332476"/>
            <a:ext cx="3934591" cy="5252218"/>
          </a:xfrm>
        </p:spPr>
      </p:pic>
      <p:pic>
        <p:nvPicPr>
          <p:cNvPr id="15" name="Picture 14">
            <a:extLst>
              <a:ext uri="{FF2B5EF4-FFF2-40B4-BE49-F238E27FC236}">
                <a16:creationId xmlns:a16="http://schemas.microsoft.com/office/drawing/2014/main" id="{79D10D87-63ED-4C4C-AAD9-23D8F4DE9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28315">
            <a:off x="6571089" y="512281"/>
            <a:ext cx="4497323" cy="5978668"/>
          </a:xfrm>
          <a:prstGeom prst="rect">
            <a:avLst/>
          </a:prstGeom>
        </p:spPr>
      </p:pic>
      <p:sp>
        <p:nvSpPr>
          <p:cNvPr id="10" name="TextBox 9">
            <a:extLst>
              <a:ext uri="{FF2B5EF4-FFF2-40B4-BE49-F238E27FC236}">
                <a16:creationId xmlns:a16="http://schemas.microsoft.com/office/drawing/2014/main" id="{904C9042-07B0-A646-8BEA-8EBF3C396CB2}"/>
              </a:ext>
            </a:extLst>
          </p:cNvPr>
          <p:cNvSpPr txBox="1"/>
          <p:nvPr/>
        </p:nvSpPr>
        <p:spPr>
          <a:xfrm>
            <a:off x="13846629" y="8935316"/>
            <a:ext cx="16050041" cy="19019198"/>
          </a:xfrm>
          <a:prstGeom prst="rect">
            <a:avLst/>
          </a:prstGeom>
          <a:solidFill>
            <a:schemeClr val="bg1"/>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C8CA7C09-25EF-8049-96F1-CBB105040EC8}"/>
              </a:ext>
            </a:extLst>
          </p:cNvPr>
          <p:cNvPicPr>
            <a:picLocks noChangeAspect="1"/>
          </p:cNvPicPr>
          <p:nvPr/>
        </p:nvPicPr>
        <p:blipFill>
          <a:blip r:embed="rId4"/>
          <a:stretch>
            <a:fillRect/>
          </a:stretch>
        </p:blipFill>
        <p:spPr>
          <a:xfrm>
            <a:off x="15174647" y="9250454"/>
            <a:ext cx="14722023" cy="17480756"/>
          </a:xfrm>
          <a:prstGeom prst="rect">
            <a:avLst/>
          </a:prstGeom>
        </p:spPr>
      </p:pic>
      <p:sp>
        <p:nvSpPr>
          <p:cNvPr id="8" name="Rectangle 7">
            <a:extLst>
              <a:ext uri="{FF2B5EF4-FFF2-40B4-BE49-F238E27FC236}">
                <a16:creationId xmlns:a16="http://schemas.microsoft.com/office/drawing/2014/main" id="{8D92F686-CE69-AB4D-ADE7-CDD25C343882}"/>
              </a:ext>
            </a:extLst>
          </p:cNvPr>
          <p:cNvSpPr/>
          <p:nvPr/>
        </p:nvSpPr>
        <p:spPr>
          <a:xfrm>
            <a:off x="437211" y="3643257"/>
            <a:ext cx="6382808" cy="1846659"/>
          </a:xfrm>
          <a:prstGeom prst="rect">
            <a:avLst/>
          </a:prstGeom>
          <a:solidFill>
            <a:srgbClr val="65BB4B"/>
          </a:solidFill>
        </p:spPr>
        <p:txBody>
          <a:bodyPr wrap="square" tIns="182880" bIns="274320">
            <a:spAutoFit/>
          </a:bodyPr>
          <a:lstStyle/>
          <a:p>
            <a:pPr algn="ctr"/>
            <a:r>
              <a:rPr lang="en-US" sz="2400" b="1" dirty="0">
                <a:solidFill>
                  <a:schemeClr val="bg1"/>
                </a:solidFill>
                <a:latin typeface="Gill Sans MT" panose="020B0502020104020203" pitchFamily="34" charset="77"/>
              </a:rPr>
              <a:t>The resulting article, “Tree of Life”, appeared in print and online on Sep 6, 2017.</a:t>
            </a:r>
          </a:p>
          <a:p>
            <a:pPr algn="ctr"/>
            <a:r>
              <a:rPr lang="en-US" b="1" dirty="0">
                <a:solidFill>
                  <a:srgbClr val="FFFF00"/>
                </a:solidFill>
                <a:latin typeface="Gill Sans MT" panose="020B0502020104020203" pitchFamily="34" charset="77"/>
                <a:hlinkClick r:id="rId5">
                  <a:extLst>
                    <a:ext uri="{A12FA001-AC4F-418D-AE19-62706E023703}">
                      <ahyp:hlinkClr xmlns:ahyp="http://schemas.microsoft.com/office/drawing/2018/hyperlinkcolor" val="tx"/>
                    </a:ext>
                  </a:extLst>
                </a:hlinkClick>
              </a:rPr>
              <a:t>https://www.positivelyaware.com/articles/tree-life</a:t>
            </a:r>
            <a:r>
              <a:rPr lang="en-US" b="1" dirty="0">
                <a:solidFill>
                  <a:srgbClr val="FFFF00"/>
                </a:solidFill>
                <a:latin typeface="Gill Sans MT" panose="020B0502020104020203" pitchFamily="34" charset="77"/>
              </a:rPr>
              <a:t> </a:t>
            </a:r>
            <a:endParaRPr lang="en-US" b="1" i="0" dirty="0">
              <a:solidFill>
                <a:srgbClr val="FFFF00"/>
              </a:solidFill>
              <a:effectLst/>
              <a:latin typeface="Gill Sans MT" panose="020B0502020104020203" pitchFamily="34" charset="77"/>
            </a:endParaRPr>
          </a:p>
        </p:txBody>
      </p:sp>
      <p:sp>
        <p:nvSpPr>
          <p:cNvPr id="7" name="Rectangle 6">
            <a:extLst>
              <a:ext uri="{FF2B5EF4-FFF2-40B4-BE49-F238E27FC236}">
                <a16:creationId xmlns:a16="http://schemas.microsoft.com/office/drawing/2014/main" id="{0D5D4C34-3BF2-B444-B9C3-7A7FAD82A946}"/>
              </a:ext>
            </a:extLst>
          </p:cNvPr>
          <p:cNvSpPr/>
          <p:nvPr/>
        </p:nvSpPr>
        <p:spPr>
          <a:xfrm>
            <a:off x="437211" y="1221464"/>
            <a:ext cx="6382808" cy="1200329"/>
          </a:xfrm>
          <a:prstGeom prst="rect">
            <a:avLst/>
          </a:prstGeom>
          <a:solidFill>
            <a:srgbClr val="65BB4B"/>
          </a:solidFill>
        </p:spPr>
        <p:txBody>
          <a:bodyPr wrap="square">
            <a:spAutoFit/>
          </a:bodyPr>
          <a:lstStyle/>
          <a:p>
            <a:pPr algn="ctr"/>
            <a:r>
              <a:rPr lang="en-US" sz="2400" b="1" dirty="0">
                <a:solidFill>
                  <a:schemeClr val="bg1"/>
                </a:solidFill>
                <a:latin typeface="Gill Sans MT" panose="020B0502020104020203" pitchFamily="34" charset="77"/>
              </a:rPr>
              <a:t>After the conference, MDC CAB members submitted the word cloud for publication in the 2017 Sept-Oct issue of </a:t>
            </a:r>
            <a:r>
              <a:rPr lang="en-US" sz="2400" b="1" i="1" dirty="0">
                <a:solidFill>
                  <a:srgbClr val="FFFF00"/>
                </a:solidFill>
                <a:latin typeface="Gill Sans MT" panose="020B0502020104020203" pitchFamily="34" charset="77"/>
              </a:rPr>
              <a:t>Positively Aware</a:t>
            </a:r>
            <a:endParaRPr lang="en-US" sz="2400" b="1" i="1" dirty="0">
              <a:solidFill>
                <a:srgbClr val="FFFF00"/>
              </a:solidFill>
            </a:endParaRPr>
          </a:p>
        </p:txBody>
      </p:sp>
    </p:spTree>
    <p:extLst>
      <p:ext uri="{BB962C8B-B14F-4D97-AF65-F5344CB8AC3E}">
        <p14:creationId xmlns:p14="http://schemas.microsoft.com/office/powerpoint/2010/main" val="53858258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54E6-5B55-144C-9E9E-77E6FB034761}"/>
              </a:ext>
            </a:extLst>
          </p:cNvPr>
          <p:cNvSpPr>
            <a:spLocks noGrp="1"/>
          </p:cNvSpPr>
          <p:nvPr>
            <p:ph type="title"/>
          </p:nvPr>
        </p:nvSpPr>
        <p:spPr/>
        <p:txBody>
          <a:bodyPr/>
          <a:lstStyle/>
          <a:p>
            <a:r>
              <a:rPr lang="en-US" dirty="0"/>
              <a:t>Poster presentations</a:t>
            </a:r>
          </a:p>
        </p:txBody>
      </p:sp>
      <p:sp>
        <p:nvSpPr>
          <p:cNvPr id="5" name="Text Placeholder 4">
            <a:extLst>
              <a:ext uri="{FF2B5EF4-FFF2-40B4-BE49-F238E27FC236}">
                <a16:creationId xmlns:a16="http://schemas.microsoft.com/office/drawing/2014/main" id="{FA89F04E-B887-DE41-9B26-3209E234846A}"/>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B2BDEF10-F12D-FB45-A5A0-C885EB8918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6224793">
            <a:off x="3806833" y="2463432"/>
            <a:ext cx="1143000" cy="1092200"/>
          </a:xfrm>
          <a:prstGeom prst="rect">
            <a:avLst/>
          </a:prstGeom>
        </p:spPr>
      </p:pic>
      <p:pic>
        <p:nvPicPr>
          <p:cNvPr id="7" name="Picture 6">
            <a:extLst>
              <a:ext uri="{FF2B5EF4-FFF2-40B4-BE49-F238E27FC236}">
                <a16:creationId xmlns:a16="http://schemas.microsoft.com/office/drawing/2014/main" id="{FDDECA6D-E31F-3D49-B0A9-83DBB15048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687965">
            <a:off x="716752" y="1805521"/>
            <a:ext cx="1149561" cy="1701800"/>
          </a:xfrm>
          <a:prstGeom prst="rect">
            <a:avLst/>
          </a:prstGeom>
        </p:spPr>
      </p:pic>
      <p:pic>
        <p:nvPicPr>
          <p:cNvPr id="8" name="Picture 7">
            <a:extLst>
              <a:ext uri="{FF2B5EF4-FFF2-40B4-BE49-F238E27FC236}">
                <a16:creationId xmlns:a16="http://schemas.microsoft.com/office/drawing/2014/main" id="{59A85152-7BAA-FB4F-B9EC-71FD1B0DCF6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15101429">
            <a:off x="5056962" y="1927662"/>
            <a:ext cx="1045003" cy="998559"/>
          </a:xfrm>
          <a:prstGeom prst="rect">
            <a:avLst/>
          </a:prstGeom>
        </p:spPr>
      </p:pic>
      <p:pic>
        <p:nvPicPr>
          <p:cNvPr id="9" name="Picture 8">
            <a:extLst>
              <a:ext uri="{FF2B5EF4-FFF2-40B4-BE49-F238E27FC236}">
                <a16:creationId xmlns:a16="http://schemas.microsoft.com/office/drawing/2014/main" id="{B1BB2280-F0E5-EC4D-8C95-26F3B8458881}"/>
              </a:ext>
            </a:extLst>
          </p:cNvPr>
          <p:cNvPicPr>
            <a:picLocks noChangeAspect="1"/>
          </p:cNvPicPr>
          <p:nvPr/>
        </p:nvPicPr>
        <p:blipFill>
          <a:blip r:embed="rId4"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rot="20240739">
            <a:off x="8402266" y="4433974"/>
            <a:ext cx="1045003" cy="998559"/>
          </a:xfrm>
          <a:prstGeom prst="rect">
            <a:avLst/>
          </a:prstGeom>
        </p:spPr>
      </p:pic>
      <p:pic>
        <p:nvPicPr>
          <p:cNvPr id="11" name="Picture 10">
            <a:extLst>
              <a:ext uri="{FF2B5EF4-FFF2-40B4-BE49-F238E27FC236}">
                <a16:creationId xmlns:a16="http://schemas.microsoft.com/office/drawing/2014/main" id="{EEBB41F1-E42C-D545-9336-8761F7CE2A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95584">
            <a:off x="5563436" y="4269105"/>
            <a:ext cx="1676400" cy="1524000"/>
          </a:xfrm>
          <a:prstGeom prst="rect">
            <a:avLst/>
          </a:prstGeom>
        </p:spPr>
      </p:pic>
      <p:pic>
        <p:nvPicPr>
          <p:cNvPr id="12" name="Picture 11">
            <a:extLst>
              <a:ext uri="{FF2B5EF4-FFF2-40B4-BE49-F238E27FC236}">
                <a16:creationId xmlns:a16="http://schemas.microsoft.com/office/drawing/2014/main" id="{8DCB06E7-5022-F045-B648-5A7A86F41B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4868854">
            <a:off x="10038381" y="2687898"/>
            <a:ext cx="1714500" cy="1701800"/>
          </a:xfrm>
          <a:prstGeom prst="rect">
            <a:avLst/>
          </a:prstGeom>
        </p:spPr>
      </p:pic>
    </p:spTree>
    <p:extLst>
      <p:ext uri="{BB962C8B-B14F-4D97-AF65-F5344CB8AC3E}">
        <p14:creationId xmlns:p14="http://schemas.microsoft.com/office/powerpoint/2010/main" val="397219352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F727-8872-C549-BBE0-6B81057CAEED}"/>
              </a:ext>
            </a:extLst>
          </p:cNvPr>
          <p:cNvPicPr>
            <a:picLocks noChangeAspect="1"/>
          </p:cNvPicPr>
          <p:nvPr/>
        </p:nvPicPr>
        <p:blipFill>
          <a:blip r:embed="rId2"/>
          <a:stretch>
            <a:fillRect/>
          </a:stretch>
        </p:blipFill>
        <p:spPr>
          <a:xfrm>
            <a:off x="703729" y="-40944"/>
            <a:ext cx="10370671" cy="6898944"/>
          </a:xfrm>
          <a:prstGeom prst="rect">
            <a:avLst/>
          </a:prstGeom>
        </p:spPr>
      </p:pic>
    </p:spTree>
    <p:extLst>
      <p:ext uri="{BB962C8B-B14F-4D97-AF65-F5344CB8AC3E}">
        <p14:creationId xmlns:p14="http://schemas.microsoft.com/office/powerpoint/2010/main" val="64701558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E22621-B05A-D14E-94D5-9C8981EDC4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3972" y="-114301"/>
            <a:ext cx="4930360" cy="6972301"/>
          </a:xfrm>
          <a:prstGeom prst="rect">
            <a:avLst/>
          </a:prstGeom>
        </p:spPr>
      </p:pic>
    </p:spTree>
    <p:extLst>
      <p:ext uri="{BB962C8B-B14F-4D97-AF65-F5344CB8AC3E}">
        <p14:creationId xmlns:p14="http://schemas.microsoft.com/office/powerpoint/2010/main" val="194654564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3B4D6-7CBE-9949-ACD1-8078ABA314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3570" y="-79869"/>
            <a:ext cx="10236200" cy="6937869"/>
          </a:xfrm>
          <a:prstGeom prst="rect">
            <a:avLst/>
          </a:prstGeom>
        </p:spPr>
      </p:pic>
    </p:spTree>
    <p:extLst>
      <p:ext uri="{BB962C8B-B14F-4D97-AF65-F5344CB8AC3E}">
        <p14:creationId xmlns:p14="http://schemas.microsoft.com/office/powerpoint/2010/main" val="153725850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2B65-A70B-164D-B577-5F046E1466BA}"/>
              </a:ext>
            </a:extLst>
          </p:cNvPr>
          <p:cNvSpPr>
            <a:spLocks noGrp="1"/>
          </p:cNvSpPr>
          <p:nvPr>
            <p:ph type="title"/>
          </p:nvPr>
        </p:nvSpPr>
        <p:spPr/>
        <p:txBody>
          <a:bodyPr/>
          <a:lstStyle/>
          <a:p>
            <a:r>
              <a:rPr lang="en-US" dirty="0"/>
              <a:t>Events</a:t>
            </a:r>
          </a:p>
        </p:txBody>
      </p:sp>
      <p:sp>
        <p:nvSpPr>
          <p:cNvPr id="3" name="Text Placeholder 2">
            <a:extLst>
              <a:ext uri="{FF2B5EF4-FFF2-40B4-BE49-F238E27FC236}">
                <a16:creationId xmlns:a16="http://schemas.microsoft.com/office/drawing/2014/main" id="{B343025E-9D96-3340-9D39-B13DBCCE6905}"/>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ECA6D3B-827A-504A-A6B8-D02ACFD1E4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6224793">
            <a:off x="3806833" y="2463432"/>
            <a:ext cx="1143000" cy="1092200"/>
          </a:xfrm>
          <a:prstGeom prst="rect">
            <a:avLst/>
          </a:prstGeom>
        </p:spPr>
      </p:pic>
      <p:pic>
        <p:nvPicPr>
          <p:cNvPr id="6" name="Picture 5">
            <a:extLst>
              <a:ext uri="{FF2B5EF4-FFF2-40B4-BE49-F238E27FC236}">
                <a16:creationId xmlns:a16="http://schemas.microsoft.com/office/drawing/2014/main" id="{22347FDD-63A9-184A-B28D-EB4B1825B3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687965">
            <a:off x="716752" y="1805521"/>
            <a:ext cx="1149561" cy="1701800"/>
          </a:xfrm>
          <a:prstGeom prst="rect">
            <a:avLst/>
          </a:prstGeom>
        </p:spPr>
      </p:pic>
      <p:pic>
        <p:nvPicPr>
          <p:cNvPr id="7" name="Picture 6">
            <a:extLst>
              <a:ext uri="{FF2B5EF4-FFF2-40B4-BE49-F238E27FC236}">
                <a16:creationId xmlns:a16="http://schemas.microsoft.com/office/drawing/2014/main" id="{D8A4A670-265D-CB4C-8D4C-74709DE13E1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15101429">
            <a:off x="4682329" y="3825285"/>
            <a:ext cx="1045003" cy="998559"/>
          </a:xfrm>
          <a:prstGeom prst="rect">
            <a:avLst/>
          </a:prstGeom>
        </p:spPr>
      </p:pic>
      <p:pic>
        <p:nvPicPr>
          <p:cNvPr id="8" name="Picture 7">
            <a:extLst>
              <a:ext uri="{FF2B5EF4-FFF2-40B4-BE49-F238E27FC236}">
                <a16:creationId xmlns:a16="http://schemas.microsoft.com/office/drawing/2014/main" id="{1AE8E40B-36D0-1847-90C1-D8118999BB7F}"/>
              </a:ext>
            </a:extLst>
          </p:cNvPr>
          <p:cNvPicPr>
            <a:picLocks noChangeAspect="1"/>
          </p:cNvPicPr>
          <p:nvPr/>
        </p:nvPicPr>
        <p:blipFill>
          <a:blip r:embed="rId4"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rot="20240739">
            <a:off x="7882332" y="4519703"/>
            <a:ext cx="1045003" cy="998559"/>
          </a:xfrm>
          <a:prstGeom prst="rect">
            <a:avLst/>
          </a:prstGeom>
        </p:spPr>
      </p:pic>
      <p:pic>
        <p:nvPicPr>
          <p:cNvPr id="9" name="Picture 8">
            <a:extLst>
              <a:ext uri="{FF2B5EF4-FFF2-40B4-BE49-F238E27FC236}">
                <a16:creationId xmlns:a16="http://schemas.microsoft.com/office/drawing/2014/main" id="{E872815E-417E-974F-9979-D7A519517B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068469">
            <a:off x="2046599" y="4620750"/>
            <a:ext cx="1143000" cy="1092200"/>
          </a:xfrm>
          <a:prstGeom prst="rect">
            <a:avLst/>
          </a:prstGeom>
        </p:spPr>
      </p:pic>
      <p:pic>
        <p:nvPicPr>
          <p:cNvPr id="10" name="Picture 9">
            <a:extLst>
              <a:ext uri="{FF2B5EF4-FFF2-40B4-BE49-F238E27FC236}">
                <a16:creationId xmlns:a16="http://schemas.microsoft.com/office/drawing/2014/main" id="{EEB9F36A-D193-D348-8AD5-E60B3C1E38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659344">
            <a:off x="6777138" y="2630183"/>
            <a:ext cx="1676400" cy="1524000"/>
          </a:xfrm>
          <a:prstGeom prst="rect">
            <a:avLst/>
          </a:prstGeom>
        </p:spPr>
      </p:pic>
      <p:pic>
        <p:nvPicPr>
          <p:cNvPr id="11" name="Picture 10">
            <a:extLst>
              <a:ext uri="{FF2B5EF4-FFF2-40B4-BE49-F238E27FC236}">
                <a16:creationId xmlns:a16="http://schemas.microsoft.com/office/drawing/2014/main" id="{25517F05-A459-724A-87C1-02EBCDCB33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9032614">
            <a:off x="9718875" y="3074850"/>
            <a:ext cx="1714500" cy="1701800"/>
          </a:xfrm>
          <a:prstGeom prst="rect">
            <a:avLst/>
          </a:prstGeom>
        </p:spPr>
      </p:pic>
    </p:spTree>
    <p:extLst>
      <p:ext uri="{BB962C8B-B14F-4D97-AF65-F5344CB8AC3E}">
        <p14:creationId xmlns:p14="http://schemas.microsoft.com/office/powerpoint/2010/main" val="33128748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7BBEA9B-9F6E-47FA-AAA1-F599AC51DB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442293">
            <a:off x="1797918" y="1611234"/>
            <a:ext cx="3289973" cy="482029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E9483D0-BE59-46D8-A22D-54B25E6F74D5}"/>
              </a:ext>
            </a:extLst>
          </p:cNvPr>
          <p:cNvSpPr txBox="1"/>
          <p:nvPr/>
        </p:nvSpPr>
        <p:spPr>
          <a:xfrm>
            <a:off x="3366655" y="6531932"/>
            <a:ext cx="8686800" cy="307777"/>
          </a:xfrm>
          <a:prstGeom prst="rect">
            <a:avLst/>
          </a:prstGeom>
          <a:noFill/>
        </p:spPr>
        <p:txBody>
          <a:bodyPr wrap="square" rtlCol="0">
            <a:spAutoFit/>
          </a:bodyPr>
          <a:lstStyle/>
          <a:p>
            <a:pPr algn="r"/>
            <a:r>
              <a:rPr lang="en-US" sz="1400" b="1" dirty="0">
                <a:solidFill>
                  <a:schemeClr val="accent5">
                    <a:lumMod val="50000"/>
                  </a:schemeClr>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https://data.unaids.org/pub/briefingnote/2007/jc1299_policy_brief_gipa.pdf</a:t>
            </a:r>
            <a:r>
              <a:rPr lang="en-US" sz="1400" b="1" dirty="0">
                <a:solidFill>
                  <a:schemeClr val="accent5">
                    <a:lumMod val="50000"/>
                  </a:schemeClr>
                </a:solidFill>
                <a:latin typeface="Calibri Light" panose="020F0302020204030204" pitchFamily="34" charset="0"/>
                <a:cs typeface="Calibri Light" panose="020F0302020204030204" pitchFamily="34" charset="0"/>
              </a:rPr>
              <a:t> </a:t>
            </a:r>
          </a:p>
        </p:txBody>
      </p:sp>
      <p:pic>
        <p:nvPicPr>
          <p:cNvPr id="4" name="Picture 3">
            <a:extLst>
              <a:ext uri="{FF2B5EF4-FFF2-40B4-BE49-F238E27FC236}">
                <a16:creationId xmlns:a16="http://schemas.microsoft.com/office/drawing/2014/main" id="{F06262BC-DEF7-874F-A3EC-8ABAD39633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2208" y="2199361"/>
            <a:ext cx="6277716" cy="3243670"/>
          </a:xfrm>
          <a:prstGeom prst="rect">
            <a:avLst/>
          </a:prstGeom>
        </p:spPr>
      </p:pic>
      <p:sp>
        <p:nvSpPr>
          <p:cNvPr id="6" name="Title 5">
            <a:extLst>
              <a:ext uri="{FF2B5EF4-FFF2-40B4-BE49-F238E27FC236}">
                <a16:creationId xmlns:a16="http://schemas.microsoft.com/office/drawing/2014/main" id="{14FE55BA-804F-CC4E-A51F-AD738AF881B0}"/>
              </a:ext>
            </a:extLst>
          </p:cNvPr>
          <p:cNvSpPr>
            <a:spLocks noGrp="1"/>
          </p:cNvSpPr>
          <p:nvPr>
            <p:ph type="title"/>
          </p:nvPr>
        </p:nvSpPr>
        <p:spPr/>
        <p:txBody>
          <a:bodyPr>
            <a:normAutofit fontScale="90000"/>
          </a:bodyPr>
          <a:lstStyle/>
          <a:p>
            <a:r>
              <a:rPr lang="en-US" b="1" dirty="0">
                <a:solidFill>
                  <a:srgbClr val="DD01FE"/>
                </a:solidFill>
              </a:rPr>
              <a:t>The </a:t>
            </a:r>
            <a:r>
              <a:rPr lang="en-US" b="1" dirty="0">
                <a:solidFill>
                  <a:schemeClr val="accent4"/>
                </a:solidFill>
              </a:rPr>
              <a:t>Greater Involvement </a:t>
            </a:r>
            <a:r>
              <a:rPr lang="en-US" b="1" dirty="0">
                <a:solidFill>
                  <a:srgbClr val="DD01FE"/>
                </a:solidFill>
              </a:rPr>
              <a:t>of People Living with HIV (GIPA)</a:t>
            </a:r>
          </a:p>
        </p:txBody>
      </p:sp>
    </p:spTree>
    <p:extLst>
      <p:ext uri="{BB962C8B-B14F-4D97-AF65-F5344CB8AC3E}">
        <p14:creationId xmlns:p14="http://schemas.microsoft.com/office/powerpoint/2010/main" val="48911532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16FDF1-590B-3E47-AADB-051BDD7F7881}"/>
              </a:ext>
            </a:extLst>
          </p:cNvPr>
          <p:cNvSpPr>
            <a:spLocks noGrp="1"/>
          </p:cNvSpPr>
          <p:nvPr>
            <p:ph type="title"/>
          </p:nvPr>
        </p:nvSpPr>
        <p:spPr>
          <a:xfrm>
            <a:off x="0" y="-182880"/>
            <a:ext cx="12367260" cy="7040879"/>
          </a:xfrm>
          <a:solidFill>
            <a:schemeClr val="accent4">
              <a:lumMod val="50000"/>
            </a:schemeClr>
          </a:solidFill>
        </p:spPr>
        <p:txBody>
          <a:bodyPr/>
          <a:lstStyle/>
          <a:p>
            <a:endParaRPr lang="en-US" dirty="0">
              <a:solidFill>
                <a:schemeClr val="accent4">
                  <a:lumMod val="50000"/>
                </a:schemeClr>
              </a:solidFill>
            </a:endParaRPr>
          </a:p>
        </p:txBody>
      </p:sp>
      <p:sp>
        <p:nvSpPr>
          <p:cNvPr id="3" name="Content Placeholder 2">
            <a:extLst>
              <a:ext uri="{FF2B5EF4-FFF2-40B4-BE49-F238E27FC236}">
                <a16:creationId xmlns:a16="http://schemas.microsoft.com/office/drawing/2014/main" id="{BBC8E27D-0C3F-854C-9892-C66E83EE5694}"/>
              </a:ext>
            </a:extLst>
          </p:cNvPr>
          <p:cNvSpPr>
            <a:spLocks noGrp="1"/>
          </p:cNvSpPr>
          <p:nvPr>
            <p:ph idx="1"/>
          </p:nvPr>
        </p:nvSpPr>
        <p:spPr>
          <a:xfrm>
            <a:off x="6059543" y="1383209"/>
            <a:ext cx="6028220" cy="6553200"/>
          </a:xfrm>
        </p:spPr>
        <p:txBody>
          <a:bodyPr>
            <a:normAutofit/>
          </a:bodyPr>
          <a:lstStyle/>
          <a:p>
            <a:pPr lvl="2">
              <a:spcBef>
                <a:spcPts val="1100"/>
              </a:spcBef>
              <a:spcAft>
                <a:spcPts val="600"/>
              </a:spcAft>
              <a:buClr>
                <a:schemeClr val="bg1"/>
              </a:buClr>
            </a:pPr>
            <a:r>
              <a:rPr lang="en-US" sz="2800" b="1" dirty="0">
                <a:solidFill>
                  <a:schemeClr val="accent5">
                    <a:lumMod val="20000"/>
                    <a:lumOff val="80000"/>
                  </a:schemeClr>
                </a:solidFill>
                <a:hlinkClick r:id="rId2">
                  <a:extLst>
                    <a:ext uri="{A12FA001-AC4F-418D-AE19-62706E023703}">
                      <ahyp:hlinkClr xmlns:ahyp="http://schemas.microsoft.com/office/drawing/2018/hyperlinkcolor" val="tx"/>
                    </a:ext>
                  </a:extLst>
                </a:hlinkClick>
              </a:rPr>
              <a:t>A community forum </a:t>
            </a:r>
            <a:r>
              <a:rPr lang="en-US" sz="2800" b="1" dirty="0">
                <a:solidFill>
                  <a:schemeClr val="bg1"/>
                </a:solidFill>
              </a:rPr>
              <a:t>with Dr. Timothy Henrich and Gary </a:t>
            </a:r>
            <a:r>
              <a:rPr lang="en-US" sz="2800" b="1" dirty="0" err="1">
                <a:solidFill>
                  <a:schemeClr val="bg1"/>
                </a:solidFill>
              </a:rPr>
              <a:t>Steinkohl</a:t>
            </a:r>
            <a:r>
              <a:rPr lang="en-US" sz="2800" b="1" dirty="0">
                <a:solidFill>
                  <a:schemeClr val="bg1"/>
                </a:solidFill>
              </a:rPr>
              <a:t> to discuss the research around Boston Patients and its implications for people living with HIV </a:t>
            </a:r>
          </a:p>
          <a:p>
            <a:pPr lvl="2">
              <a:spcBef>
                <a:spcPts val="1100"/>
              </a:spcBef>
              <a:spcAft>
                <a:spcPts val="600"/>
              </a:spcAft>
              <a:buClr>
                <a:schemeClr val="bg1"/>
              </a:buClr>
            </a:pPr>
            <a:r>
              <a:rPr lang="en-US" sz="2800" b="1" dirty="0">
                <a:solidFill>
                  <a:schemeClr val="bg1"/>
                </a:solidFill>
              </a:rPr>
              <a:t>Hosted by 3 advocate representing the spectrum of experience of living with HIV who led the conversation</a:t>
            </a:r>
          </a:p>
          <a:p>
            <a:pPr lvl="2">
              <a:spcBef>
                <a:spcPts val="1100"/>
              </a:spcBef>
              <a:spcAft>
                <a:spcPts val="600"/>
              </a:spcAft>
              <a:buClr>
                <a:schemeClr val="bg1"/>
              </a:buClr>
            </a:pPr>
            <a:r>
              <a:rPr lang="en-US" sz="2800" b="1" dirty="0">
                <a:solidFill>
                  <a:schemeClr val="bg1"/>
                </a:solidFill>
              </a:rPr>
              <a:t>89 people attended</a:t>
            </a:r>
            <a:endParaRPr lang="en-US" dirty="0"/>
          </a:p>
        </p:txBody>
      </p:sp>
      <p:pic>
        <p:nvPicPr>
          <p:cNvPr id="6" name="Picture 5">
            <a:extLst>
              <a:ext uri="{FF2B5EF4-FFF2-40B4-BE49-F238E27FC236}">
                <a16:creationId xmlns:a16="http://schemas.microsoft.com/office/drawing/2014/main" id="{37A30373-0E0D-B848-841D-0608A3972A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0759" y="1383209"/>
            <a:ext cx="5654955" cy="2820657"/>
          </a:xfrm>
          <a:prstGeom prst="rect">
            <a:avLst/>
          </a:prstGeom>
        </p:spPr>
      </p:pic>
      <p:pic>
        <p:nvPicPr>
          <p:cNvPr id="10" name="Picture 9">
            <a:extLst>
              <a:ext uri="{FF2B5EF4-FFF2-40B4-BE49-F238E27FC236}">
                <a16:creationId xmlns:a16="http://schemas.microsoft.com/office/drawing/2014/main" id="{8C42782D-322B-B646-B87B-129B158C74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7886" y="3252963"/>
            <a:ext cx="3972607" cy="3197949"/>
          </a:xfrm>
          <a:prstGeom prst="rect">
            <a:avLst/>
          </a:prstGeom>
        </p:spPr>
      </p:pic>
      <p:sp>
        <p:nvSpPr>
          <p:cNvPr id="7" name="Rectangle 6">
            <a:extLst>
              <a:ext uri="{FF2B5EF4-FFF2-40B4-BE49-F238E27FC236}">
                <a16:creationId xmlns:a16="http://schemas.microsoft.com/office/drawing/2014/main" id="{3D5E60E9-A62B-CF47-BE41-3D279B7107E6}"/>
              </a:ext>
            </a:extLst>
          </p:cNvPr>
          <p:cNvSpPr/>
          <p:nvPr/>
        </p:nvSpPr>
        <p:spPr>
          <a:xfrm>
            <a:off x="0" y="0"/>
            <a:ext cx="12013934" cy="1200329"/>
          </a:xfrm>
          <a:prstGeom prst="rect">
            <a:avLst/>
          </a:prstGeom>
        </p:spPr>
        <p:txBody>
          <a:bodyPr wrap="square">
            <a:spAutoFit/>
          </a:bodyPr>
          <a:lstStyle/>
          <a:p>
            <a:pPr lvl="1"/>
            <a:r>
              <a:rPr lang="en-US" sz="4000" b="1" dirty="0">
                <a:solidFill>
                  <a:schemeClr val="bg1"/>
                </a:solidFill>
                <a:latin typeface="Gill Sans MT" panose="020B0502020104020203" pitchFamily="34" charset="77"/>
              </a:rPr>
              <a:t>COMMUNITY FORUMS:</a:t>
            </a:r>
          </a:p>
          <a:p>
            <a:pPr lvl="1"/>
            <a:r>
              <a:rPr lang="en-US" sz="3200" b="1" dirty="0">
                <a:solidFill>
                  <a:schemeClr val="bg1"/>
                </a:solidFill>
                <a:latin typeface="Gill Sans MT" panose="020B0502020104020203" pitchFamily="34" charset="77"/>
              </a:rPr>
              <a:t>CURED/NOT CURED:  A TALE OF TWO DIAGNOSES</a:t>
            </a:r>
          </a:p>
        </p:txBody>
      </p:sp>
      <p:sp>
        <p:nvSpPr>
          <p:cNvPr id="9" name="TextBox 8">
            <a:extLst>
              <a:ext uri="{FF2B5EF4-FFF2-40B4-BE49-F238E27FC236}">
                <a16:creationId xmlns:a16="http://schemas.microsoft.com/office/drawing/2014/main" id="{B13481F4-2D3A-AA45-8CBE-A0C959B9F685}"/>
              </a:ext>
            </a:extLst>
          </p:cNvPr>
          <p:cNvSpPr txBox="1"/>
          <p:nvPr/>
        </p:nvSpPr>
        <p:spPr>
          <a:xfrm>
            <a:off x="328666" y="4715324"/>
            <a:ext cx="2020555" cy="1631216"/>
          </a:xfrm>
          <a:prstGeom prst="rect">
            <a:avLst/>
          </a:prstGeom>
          <a:noFill/>
        </p:spPr>
        <p:txBody>
          <a:bodyPr wrap="square" rtlCol="0">
            <a:spAutoFit/>
          </a:bodyPr>
          <a:lstStyle/>
          <a:p>
            <a:pPr algn="ctr"/>
            <a:r>
              <a:rPr lang="en-US" sz="2000" b="1" dirty="0">
                <a:solidFill>
                  <a:schemeClr val="bg1"/>
                </a:solidFill>
                <a:latin typeface="Gill Sans MT" panose="020B0502020104020203" pitchFamily="34" charset="77"/>
              </a:rPr>
              <a:t>Click on the </a:t>
            </a:r>
            <a:r>
              <a:rPr lang="en-US" sz="2000" b="1" u="sng" dirty="0">
                <a:solidFill>
                  <a:schemeClr val="accent5">
                    <a:lumMod val="20000"/>
                    <a:lumOff val="80000"/>
                  </a:schemeClr>
                </a:solidFill>
                <a:latin typeface="Gill Sans MT" panose="020B0502020104020203" pitchFamily="34" charset="77"/>
              </a:rPr>
              <a:t>underlined  text </a:t>
            </a:r>
            <a:r>
              <a:rPr lang="en-US" sz="2000" b="1" dirty="0">
                <a:solidFill>
                  <a:schemeClr val="bg1"/>
                </a:solidFill>
                <a:latin typeface="Gill Sans MT" panose="020B0502020104020203" pitchFamily="34" charset="77"/>
              </a:rPr>
              <a:t>to get other ideas for your events.</a:t>
            </a:r>
          </a:p>
        </p:txBody>
      </p:sp>
    </p:spTree>
    <p:extLst>
      <p:ext uri="{BB962C8B-B14F-4D97-AF65-F5344CB8AC3E}">
        <p14:creationId xmlns:p14="http://schemas.microsoft.com/office/powerpoint/2010/main" val="112941323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16FDF1-590B-3E47-AADB-051BDD7F7881}"/>
              </a:ext>
            </a:extLst>
          </p:cNvPr>
          <p:cNvSpPr>
            <a:spLocks noGrp="1"/>
          </p:cNvSpPr>
          <p:nvPr>
            <p:ph type="title"/>
          </p:nvPr>
        </p:nvSpPr>
        <p:spPr>
          <a:xfrm>
            <a:off x="0" y="-182880"/>
            <a:ext cx="12367260" cy="7040879"/>
          </a:xfrm>
          <a:solidFill>
            <a:schemeClr val="accent4">
              <a:lumMod val="50000"/>
            </a:schemeClr>
          </a:solidFill>
        </p:spPr>
        <p:txBody>
          <a:bodyPr/>
          <a:lstStyle/>
          <a:p>
            <a:endParaRPr lang="en-US" dirty="0">
              <a:solidFill>
                <a:schemeClr val="accent4">
                  <a:lumMod val="50000"/>
                </a:schemeClr>
              </a:solidFill>
            </a:endParaRPr>
          </a:p>
        </p:txBody>
      </p:sp>
      <p:sp>
        <p:nvSpPr>
          <p:cNvPr id="3" name="Content Placeholder 2">
            <a:extLst>
              <a:ext uri="{FF2B5EF4-FFF2-40B4-BE49-F238E27FC236}">
                <a16:creationId xmlns:a16="http://schemas.microsoft.com/office/drawing/2014/main" id="{BBC8E27D-0C3F-854C-9892-C66E83EE5694}"/>
              </a:ext>
            </a:extLst>
          </p:cNvPr>
          <p:cNvSpPr>
            <a:spLocks noGrp="1"/>
          </p:cNvSpPr>
          <p:nvPr>
            <p:ph idx="1"/>
          </p:nvPr>
        </p:nvSpPr>
        <p:spPr>
          <a:xfrm>
            <a:off x="4168140" y="2828834"/>
            <a:ext cx="8023860" cy="6553200"/>
          </a:xfrm>
        </p:spPr>
        <p:txBody>
          <a:bodyPr>
            <a:normAutofit/>
          </a:bodyPr>
          <a:lstStyle/>
          <a:p>
            <a:pPr lvl="2">
              <a:spcAft>
                <a:spcPts val="600"/>
              </a:spcAft>
              <a:buClr>
                <a:schemeClr val="bg1"/>
              </a:buClr>
            </a:pPr>
            <a:r>
              <a:rPr lang="en-US" sz="2800" b="1" dirty="0">
                <a:solidFill>
                  <a:schemeClr val="accent5">
                    <a:lumMod val="20000"/>
                    <a:lumOff val="80000"/>
                  </a:schemeClr>
                </a:solidFill>
                <a:hlinkClick r:id="rId2">
                  <a:extLst>
                    <a:ext uri="{A12FA001-AC4F-418D-AE19-62706E023703}">
                      <ahyp:hlinkClr xmlns:ahyp="http://schemas.microsoft.com/office/drawing/2018/hyperlinkcolor" val="tx"/>
                    </a:ext>
                  </a:extLst>
                </a:hlinkClick>
              </a:rPr>
              <a:t>KING 5 TV NEWS segment</a:t>
            </a:r>
            <a:endParaRPr lang="en-US" sz="2800" dirty="0"/>
          </a:p>
          <a:p>
            <a:pPr lvl="2">
              <a:spcAft>
                <a:spcPts val="600"/>
              </a:spcAft>
              <a:buClr>
                <a:schemeClr val="bg1"/>
              </a:buClr>
            </a:pPr>
            <a:r>
              <a:rPr lang="en-US" sz="2800" b="1" dirty="0">
                <a:solidFill>
                  <a:schemeClr val="bg1"/>
                </a:solidFill>
              </a:rPr>
              <a:t>KOMO Radio interviews with </a:t>
            </a:r>
            <a:r>
              <a:rPr lang="en-US" sz="2800" b="1" dirty="0">
                <a:solidFill>
                  <a:schemeClr val="accent5">
                    <a:lumMod val="20000"/>
                    <a:lumOff val="80000"/>
                  </a:schemeClr>
                </a:solidFill>
                <a:hlinkClick r:id="rId3">
                  <a:extLst>
                    <a:ext uri="{A12FA001-AC4F-418D-AE19-62706E023703}">
                      <ahyp:hlinkClr xmlns:ahyp="http://schemas.microsoft.com/office/drawing/2018/hyperlinkcolor" val="tx"/>
                    </a:ext>
                  </a:extLst>
                </a:hlinkClick>
              </a:rPr>
              <a:t>Dr. Henrich</a:t>
            </a:r>
            <a:r>
              <a:rPr lang="en-US" sz="2800" b="1" dirty="0">
                <a:solidFill>
                  <a:schemeClr val="accent5">
                    <a:lumMod val="20000"/>
                    <a:lumOff val="80000"/>
                  </a:schemeClr>
                </a:solidFill>
              </a:rPr>
              <a:t> </a:t>
            </a:r>
            <a:r>
              <a:rPr lang="en-US" sz="2800" dirty="0">
                <a:solidFill>
                  <a:schemeClr val="bg1"/>
                </a:solidFill>
              </a:rPr>
              <a:t>and</a:t>
            </a:r>
            <a:r>
              <a:rPr lang="en-US" sz="2800" dirty="0"/>
              <a:t> </a:t>
            </a:r>
            <a:r>
              <a:rPr lang="en-US" sz="2800" b="1" dirty="0">
                <a:solidFill>
                  <a:schemeClr val="accent5">
                    <a:lumMod val="20000"/>
                    <a:lumOff val="80000"/>
                  </a:schemeClr>
                </a:solidFill>
                <a:hlinkClick r:id="rId4">
                  <a:extLst>
                    <a:ext uri="{A12FA001-AC4F-418D-AE19-62706E023703}">
                      <ahyp:hlinkClr xmlns:ahyp="http://schemas.microsoft.com/office/drawing/2018/hyperlinkcolor" val="tx"/>
                    </a:ext>
                  </a:extLst>
                </a:hlinkClick>
              </a:rPr>
              <a:t>Mr. Steinkohl</a:t>
            </a:r>
            <a:endParaRPr lang="en-US" sz="2800" dirty="0">
              <a:solidFill>
                <a:schemeClr val="accent5">
                  <a:lumMod val="20000"/>
                  <a:lumOff val="80000"/>
                </a:schemeClr>
              </a:solidFill>
            </a:endParaRPr>
          </a:p>
          <a:p>
            <a:pPr lvl="2">
              <a:spcAft>
                <a:spcPts val="600"/>
              </a:spcAft>
              <a:buClr>
                <a:schemeClr val="bg1"/>
              </a:buClr>
            </a:pPr>
            <a:r>
              <a:rPr lang="en-US" sz="2800" b="1" dirty="0">
                <a:solidFill>
                  <a:schemeClr val="bg1"/>
                </a:solidFill>
              </a:rPr>
              <a:t>Entry into The Stranger Suggests calendar (a popular Seattle publication)</a:t>
            </a:r>
          </a:p>
          <a:p>
            <a:pPr lvl="2">
              <a:spcAft>
                <a:spcPts val="600"/>
              </a:spcAft>
              <a:buClr>
                <a:schemeClr val="bg1"/>
              </a:buClr>
            </a:pPr>
            <a:r>
              <a:rPr lang="en-US" sz="2800" b="1" dirty="0">
                <a:solidFill>
                  <a:schemeClr val="bg1"/>
                </a:solidFill>
              </a:rPr>
              <a:t>Recorded by </a:t>
            </a:r>
            <a:r>
              <a:rPr lang="en-US" sz="2800" b="1" dirty="0">
                <a:solidFill>
                  <a:schemeClr val="accent5">
                    <a:lumMod val="20000"/>
                    <a:lumOff val="80000"/>
                  </a:schemeClr>
                </a:solidFill>
                <a:hlinkClick r:id="rId5">
                  <a:extLst>
                    <a:ext uri="{A12FA001-AC4F-418D-AE19-62706E023703}">
                      <ahyp:hlinkClr xmlns:ahyp="http://schemas.microsoft.com/office/drawing/2018/hyperlinkcolor" val="tx"/>
                    </a:ext>
                  </a:extLst>
                </a:hlinkClick>
              </a:rPr>
              <a:t>the Seattle Channel and posted to the defeatHIV YouTube channel</a:t>
            </a:r>
            <a:endParaRPr lang="en-US" sz="2800" b="1" dirty="0">
              <a:solidFill>
                <a:schemeClr val="accent5">
                  <a:lumMod val="20000"/>
                  <a:lumOff val="80000"/>
                </a:schemeClr>
              </a:solidFill>
            </a:endParaRPr>
          </a:p>
          <a:p>
            <a:pPr>
              <a:buClr>
                <a:schemeClr val="bg1"/>
              </a:buClr>
            </a:pPr>
            <a:endParaRPr lang="en-US" dirty="0"/>
          </a:p>
        </p:txBody>
      </p:sp>
      <p:pic>
        <p:nvPicPr>
          <p:cNvPr id="8" name="Picture 7">
            <a:extLst>
              <a:ext uri="{FF2B5EF4-FFF2-40B4-BE49-F238E27FC236}">
                <a16:creationId xmlns:a16="http://schemas.microsoft.com/office/drawing/2014/main" id="{824B4453-0851-5949-A445-7F5BF1A049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481" y="1414417"/>
            <a:ext cx="4007558" cy="5086079"/>
          </a:xfrm>
          <a:prstGeom prst="rect">
            <a:avLst/>
          </a:prstGeom>
        </p:spPr>
      </p:pic>
      <p:sp>
        <p:nvSpPr>
          <p:cNvPr id="7" name="Rectangle 6">
            <a:extLst>
              <a:ext uri="{FF2B5EF4-FFF2-40B4-BE49-F238E27FC236}">
                <a16:creationId xmlns:a16="http://schemas.microsoft.com/office/drawing/2014/main" id="{3D5E60E9-A62B-CF47-BE41-3D279B7107E6}"/>
              </a:ext>
            </a:extLst>
          </p:cNvPr>
          <p:cNvSpPr/>
          <p:nvPr/>
        </p:nvSpPr>
        <p:spPr>
          <a:xfrm>
            <a:off x="0" y="0"/>
            <a:ext cx="12013934" cy="1200329"/>
          </a:xfrm>
          <a:prstGeom prst="rect">
            <a:avLst/>
          </a:prstGeom>
        </p:spPr>
        <p:txBody>
          <a:bodyPr wrap="square">
            <a:spAutoFit/>
          </a:bodyPr>
          <a:lstStyle/>
          <a:p>
            <a:pPr lvl="1"/>
            <a:r>
              <a:rPr lang="en-US" sz="4000" b="1" dirty="0">
                <a:solidFill>
                  <a:schemeClr val="bg1"/>
                </a:solidFill>
                <a:latin typeface="Gill Sans MT" panose="020B0502020104020203" pitchFamily="34" charset="77"/>
              </a:rPr>
              <a:t>COMMUNITY FORUMS:</a:t>
            </a:r>
          </a:p>
          <a:p>
            <a:pPr lvl="1"/>
            <a:r>
              <a:rPr lang="en-US" sz="3200" b="1" dirty="0">
                <a:solidFill>
                  <a:schemeClr val="bg1"/>
                </a:solidFill>
                <a:latin typeface="Gill Sans MT" panose="020B0502020104020203" pitchFamily="34" charset="77"/>
              </a:rPr>
              <a:t>CURED/NOT CURED:  A TALE OF TWO DIAGNOSES</a:t>
            </a:r>
          </a:p>
        </p:txBody>
      </p:sp>
      <p:sp>
        <p:nvSpPr>
          <p:cNvPr id="2" name="TextBox 1">
            <a:extLst>
              <a:ext uri="{FF2B5EF4-FFF2-40B4-BE49-F238E27FC236}">
                <a16:creationId xmlns:a16="http://schemas.microsoft.com/office/drawing/2014/main" id="{C8FD6FFF-77FF-DF4E-94AD-5CB50BDEC593}"/>
              </a:ext>
            </a:extLst>
          </p:cNvPr>
          <p:cNvSpPr txBox="1"/>
          <p:nvPr/>
        </p:nvSpPr>
        <p:spPr>
          <a:xfrm>
            <a:off x="4841623" y="1414417"/>
            <a:ext cx="7181053" cy="1200329"/>
          </a:xfrm>
          <a:prstGeom prst="rect">
            <a:avLst/>
          </a:prstGeom>
          <a:solidFill>
            <a:srgbClr val="FEA000"/>
          </a:solidFill>
        </p:spPr>
        <p:txBody>
          <a:bodyPr wrap="square" rtlCol="0">
            <a:spAutoFit/>
          </a:bodyPr>
          <a:lstStyle/>
          <a:p>
            <a:r>
              <a:rPr lang="en-US" sz="2400" b="1" dirty="0">
                <a:solidFill>
                  <a:srgbClr val="FFFF00"/>
                </a:solidFill>
                <a:latin typeface="Gill Sans MT" panose="020B0502020104020203" pitchFamily="34" charset="77"/>
              </a:rPr>
              <a:t>EVENT PLANNING TIP:  </a:t>
            </a:r>
            <a:r>
              <a:rPr lang="en-US" sz="2400" b="1" dirty="0">
                <a:solidFill>
                  <a:schemeClr val="bg1"/>
                </a:solidFill>
                <a:latin typeface="Gill Sans MT" panose="020B0502020104020203" pitchFamily="34" charset="77"/>
              </a:rPr>
              <a:t>Create a press release for your event and send it to your local media, including newspapers, radio and TV news.</a:t>
            </a:r>
          </a:p>
        </p:txBody>
      </p:sp>
    </p:spTree>
    <p:extLst>
      <p:ext uri="{BB962C8B-B14F-4D97-AF65-F5344CB8AC3E}">
        <p14:creationId xmlns:p14="http://schemas.microsoft.com/office/powerpoint/2010/main" val="275868727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E9483D0-BE59-46D8-A22D-54B25E6F74D5}"/>
              </a:ext>
            </a:extLst>
          </p:cNvPr>
          <p:cNvSpPr txBox="1"/>
          <p:nvPr/>
        </p:nvSpPr>
        <p:spPr>
          <a:xfrm>
            <a:off x="6060140" y="6478144"/>
            <a:ext cx="5222349" cy="253916"/>
          </a:xfrm>
          <a:prstGeom prst="rect">
            <a:avLst/>
          </a:prstGeom>
          <a:solidFill>
            <a:schemeClr val="bg1"/>
          </a:solidFill>
        </p:spPr>
        <p:txBody>
          <a:bodyPr wrap="square" rtlCol="0">
            <a:spAutoFit/>
          </a:bodyPr>
          <a:lstStyle/>
          <a:p>
            <a:pPr algn="r"/>
            <a:r>
              <a:rPr lang="en-US" sz="1050" b="1" dirty="0">
                <a:solidFill>
                  <a:schemeClr val="bg1">
                    <a:lumMod val="50000"/>
                  </a:schemeClr>
                </a:solidFill>
                <a:latin typeface="Gill Sans MT" panose="020B0502020104020203" pitchFamily="34" charset="77"/>
                <a:cs typeface="Calibri Light" panose="020F0302020204030204" pitchFamily="34" charset="0"/>
              </a:rPr>
              <a:t>https://</a:t>
            </a:r>
            <a:r>
              <a:rPr lang="en-US" sz="1050" b="1" dirty="0" err="1">
                <a:solidFill>
                  <a:schemeClr val="bg1">
                    <a:lumMod val="50000"/>
                  </a:schemeClr>
                </a:solidFill>
                <a:latin typeface="Gill Sans MT" panose="020B0502020104020203" pitchFamily="34" charset="77"/>
                <a:cs typeface="Calibri Light" panose="020F0302020204030204" pitchFamily="34" charset="0"/>
              </a:rPr>
              <a:t>aidsunited.org</a:t>
            </a:r>
            <a:r>
              <a:rPr lang="en-US" sz="1050" b="1" dirty="0">
                <a:solidFill>
                  <a:schemeClr val="bg1">
                    <a:lumMod val="50000"/>
                  </a:schemeClr>
                </a:solidFill>
                <a:latin typeface="Gill Sans MT" panose="020B0502020104020203" pitchFamily="34" charset="77"/>
                <a:cs typeface="Calibri Light" panose="020F0302020204030204" pitchFamily="34" charset="0"/>
              </a:rPr>
              <a:t>/meaningful-involvement-of-people-with-</a:t>
            </a:r>
            <a:r>
              <a:rPr lang="en-US" sz="1050" b="1" dirty="0" err="1">
                <a:solidFill>
                  <a:schemeClr val="bg1">
                    <a:lumMod val="50000"/>
                  </a:schemeClr>
                </a:solidFill>
                <a:latin typeface="Gill Sans MT" panose="020B0502020104020203" pitchFamily="34" charset="77"/>
                <a:cs typeface="Calibri Light" panose="020F0302020204030204" pitchFamily="34" charset="0"/>
              </a:rPr>
              <a:t>hiv</a:t>
            </a:r>
            <a:r>
              <a:rPr lang="en-US" sz="1050" b="1" dirty="0">
                <a:solidFill>
                  <a:schemeClr val="bg1">
                    <a:lumMod val="50000"/>
                  </a:schemeClr>
                </a:solidFill>
                <a:latin typeface="Gill Sans MT" panose="020B0502020104020203" pitchFamily="34" charset="77"/>
                <a:cs typeface="Calibri Light" panose="020F0302020204030204" pitchFamily="34" charset="0"/>
              </a:rPr>
              <a:t>-aids-</a:t>
            </a:r>
            <a:r>
              <a:rPr lang="en-US" sz="1050" b="1" dirty="0" err="1">
                <a:solidFill>
                  <a:schemeClr val="bg1">
                    <a:lumMod val="50000"/>
                  </a:schemeClr>
                </a:solidFill>
                <a:latin typeface="Gill Sans MT" panose="020B0502020104020203" pitchFamily="34" charset="77"/>
                <a:cs typeface="Calibri Light" panose="020F0302020204030204" pitchFamily="34" charset="0"/>
              </a:rPr>
              <a:t>mipa</a:t>
            </a:r>
            <a:r>
              <a:rPr lang="en-US" sz="1050" b="1" dirty="0">
                <a:solidFill>
                  <a:schemeClr val="bg1">
                    <a:lumMod val="50000"/>
                  </a:schemeClr>
                </a:solidFill>
                <a:latin typeface="Gill Sans MT" panose="020B0502020104020203" pitchFamily="34" charset="77"/>
                <a:cs typeface="Calibri Light" panose="020F0302020204030204" pitchFamily="34" charset="0"/>
              </a:rPr>
              <a:t>/</a:t>
            </a:r>
          </a:p>
        </p:txBody>
      </p:sp>
      <p:sp>
        <p:nvSpPr>
          <p:cNvPr id="6" name="Title 5">
            <a:extLst>
              <a:ext uri="{FF2B5EF4-FFF2-40B4-BE49-F238E27FC236}">
                <a16:creationId xmlns:a16="http://schemas.microsoft.com/office/drawing/2014/main" id="{14FE55BA-804F-CC4E-A51F-AD738AF881B0}"/>
              </a:ext>
            </a:extLst>
          </p:cNvPr>
          <p:cNvSpPr>
            <a:spLocks noGrp="1"/>
          </p:cNvSpPr>
          <p:nvPr>
            <p:ph type="title"/>
          </p:nvPr>
        </p:nvSpPr>
        <p:spPr/>
        <p:txBody>
          <a:bodyPr>
            <a:normAutofit fontScale="90000"/>
          </a:bodyPr>
          <a:lstStyle/>
          <a:p>
            <a:r>
              <a:rPr lang="en-US" b="1" dirty="0">
                <a:solidFill>
                  <a:srgbClr val="DD01FE"/>
                </a:solidFill>
              </a:rPr>
              <a:t>The </a:t>
            </a:r>
            <a:r>
              <a:rPr lang="en-US" b="1" dirty="0">
                <a:solidFill>
                  <a:schemeClr val="accent4"/>
                </a:solidFill>
              </a:rPr>
              <a:t>Meaningful Involvement </a:t>
            </a:r>
            <a:r>
              <a:rPr lang="en-US" b="1" dirty="0">
                <a:solidFill>
                  <a:srgbClr val="DD01FE"/>
                </a:solidFill>
              </a:rPr>
              <a:t>of People Living with HIV (MIPA)</a:t>
            </a:r>
          </a:p>
        </p:txBody>
      </p:sp>
      <p:pic>
        <p:nvPicPr>
          <p:cNvPr id="9" name="Picture 8">
            <a:extLst>
              <a:ext uri="{FF2B5EF4-FFF2-40B4-BE49-F238E27FC236}">
                <a16:creationId xmlns:a16="http://schemas.microsoft.com/office/drawing/2014/main" id="{1D88064E-52DB-724C-8A91-A2B3D6013EC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5411" y="1760383"/>
            <a:ext cx="6647158" cy="4167213"/>
          </a:xfrm>
          <a:prstGeom prst="rect">
            <a:avLst/>
          </a:prstGeom>
        </p:spPr>
      </p:pic>
      <p:sp>
        <p:nvSpPr>
          <p:cNvPr id="10" name="Rectangle 9">
            <a:extLst>
              <a:ext uri="{FF2B5EF4-FFF2-40B4-BE49-F238E27FC236}">
                <a16:creationId xmlns:a16="http://schemas.microsoft.com/office/drawing/2014/main" id="{6A485AC7-6510-4548-BB1A-79502F1B50E9}"/>
              </a:ext>
            </a:extLst>
          </p:cNvPr>
          <p:cNvSpPr/>
          <p:nvPr/>
        </p:nvSpPr>
        <p:spPr>
          <a:xfrm>
            <a:off x="419100" y="2028108"/>
            <a:ext cx="4708712" cy="1815882"/>
          </a:xfrm>
          <a:prstGeom prst="rect">
            <a:avLst/>
          </a:prstGeom>
        </p:spPr>
        <p:txBody>
          <a:bodyPr wrap="square">
            <a:spAutoFit/>
          </a:bodyPr>
          <a:lstStyle/>
          <a:p>
            <a:pPr marL="457200" indent="-457200">
              <a:buFont typeface="Arial" panose="020B0604020202020204" pitchFamily="34" charset="0"/>
              <a:buChar char="•"/>
            </a:pPr>
            <a:r>
              <a:rPr lang="en-US" sz="2800" b="1" dirty="0">
                <a:solidFill>
                  <a:srgbClr val="DD01FE"/>
                </a:solidFill>
                <a:latin typeface="Gill Sans MT" panose="020B0502020104020203" pitchFamily="34" charset="77"/>
              </a:rPr>
              <a:t>intentional engagement </a:t>
            </a:r>
            <a:r>
              <a:rPr lang="en-US" sz="2800" dirty="0">
                <a:latin typeface="Gill Sans MT" panose="020B0502020104020203" pitchFamily="34" charset="77"/>
              </a:rPr>
              <a:t>of people living with HIV    in leadership, advisory,      and decision-making roles</a:t>
            </a:r>
          </a:p>
        </p:txBody>
      </p:sp>
      <p:sp>
        <p:nvSpPr>
          <p:cNvPr id="11" name="Rectangle 10">
            <a:extLst>
              <a:ext uri="{FF2B5EF4-FFF2-40B4-BE49-F238E27FC236}">
                <a16:creationId xmlns:a16="http://schemas.microsoft.com/office/drawing/2014/main" id="{335662B3-8ED8-F24A-8062-985656BE4908}"/>
              </a:ext>
            </a:extLst>
          </p:cNvPr>
          <p:cNvSpPr/>
          <p:nvPr/>
        </p:nvSpPr>
        <p:spPr>
          <a:xfrm>
            <a:off x="571500" y="4182998"/>
            <a:ext cx="4403911" cy="1815882"/>
          </a:xfrm>
          <a:prstGeom prst="rect">
            <a:avLst/>
          </a:prstGeom>
        </p:spPr>
        <p:txBody>
          <a:bodyPr wrap="square">
            <a:spAutoFit/>
          </a:bodyPr>
          <a:lstStyle/>
          <a:p>
            <a:pPr marL="457200" indent="-457200">
              <a:buFont typeface="Arial" panose="020B0604020202020204" pitchFamily="34" charset="0"/>
              <a:buChar char="•"/>
            </a:pPr>
            <a:r>
              <a:rPr lang="en-US" sz="2800" b="1" dirty="0">
                <a:solidFill>
                  <a:srgbClr val="DD01FE"/>
                </a:solidFill>
                <a:latin typeface="Gill Sans MT" panose="020B0502020104020203" pitchFamily="34" charset="77"/>
              </a:rPr>
              <a:t>critical</a:t>
            </a:r>
            <a:r>
              <a:rPr lang="en-US" sz="2800" dirty="0">
                <a:latin typeface="Gill Sans MT" panose="020B0502020104020203" pitchFamily="34" charset="77"/>
              </a:rPr>
              <a:t> to ensure that the voices of people most affected by an issue or decision are heard</a:t>
            </a:r>
            <a:endParaRPr lang="en-US" sz="2800" dirty="0"/>
          </a:p>
        </p:txBody>
      </p:sp>
    </p:spTree>
    <p:extLst>
      <p:ext uri="{BB962C8B-B14F-4D97-AF65-F5344CB8AC3E}">
        <p14:creationId xmlns:p14="http://schemas.microsoft.com/office/powerpoint/2010/main" val="55123067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0.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1.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2.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3.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3.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4.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5.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6.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7.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8.xml><?xml version="1.0" encoding="utf-8"?>
<p:tagLst xmlns:a="http://schemas.openxmlformats.org/drawingml/2006/main" xmlns:r="http://schemas.openxmlformats.org/officeDocument/2006/relationships" xmlns:p="http://schemas.openxmlformats.org/presentationml/2006/main">
  <p:tag name="LEFT" val=" 143.875"/>
  <p:tag name="TOP" val=" 207"/>
</p:tagLst>
</file>

<file path=ppt/tags/tag9.xml><?xml version="1.0" encoding="utf-8"?>
<p:tagLst xmlns:a="http://schemas.openxmlformats.org/drawingml/2006/main" xmlns:r="http://schemas.openxmlformats.org/officeDocument/2006/relationships" xmlns:p="http://schemas.openxmlformats.org/presentationml/2006/main">
  <p:tag name="LEFT" val=" 143.875"/>
  <p:tag name="TOP" val=" 207"/>
</p:tagLst>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1167</TotalTime>
  <Words>3911</Words>
  <Application>Microsoft Macintosh PowerPoint</Application>
  <PresentationFormat>Widescreen</PresentationFormat>
  <Paragraphs>595</Paragraphs>
  <Slides>81</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American Typewriter</vt:lpstr>
      <vt:lpstr>Arial</vt:lpstr>
      <vt:lpstr>Calibri</vt:lpstr>
      <vt:lpstr>Calibri Light</vt:lpstr>
      <vt:lpstr>Encode Sans Normal Black</vt:lpstr>
      <vt:lpstr>Gill Sans MT</vt:lpstr>
      <vt:lpstr>HelveticaNeueLT Std Cn</vt:lpstr>
      <vt:lpstr>Verdana</vt:lpstr>
      <vt:lpstr>Office Theme</vt:lpstr>
      <vt:lpstr>Community &amp; Stakeholder Engagement in  HIV Cure-Related Research </vt:lpstr>
      <vt:lpstr>Outline</vt:lpstr>
      <vt:lpstr>“Nothing About Us     Without Us”</vt:lpstr>
      <vt:lpstr>The Denver Principles, 1983</vt:lpstr>
      <vt:lpstr>PowerPoint Presentation</vt:lpstr>
      <vt:lpstr>PowerPoint Presentation</vt:lpstr>
      <vt:lpstr>PowerPoint Presentation</vt:lpstr>
      <vt:lpstr>The Greater Involvement of People Living with HIV (GIPA)</vt:lpstr>
      <vt:lpstr>The Meaningful Involvement of People Living with HIV (MIPA)</vt:lpstr>
      <vt:lpstr>How Can People Living with HIV Be Involved?</vt:lpstr>
      <vt:lpstr>How Can We Define Stakeholders?</vt:lpstr>
      <vt:lpstr>How Can We Define Stakeholders?</vt:lpstr>
      <vt:lpstr>PowerPoint Presentation</vt:lpstr>
      <vt:lpstr> …WHO ARE YOU ‘ENGAGING?’</vt:lpstr>
      <vt:lpstr> How Can We  Define Community?</vt:lpstr>
      <vt:lpstr>How Can We Define Community?</vt:lpstr>
      <vt:lpstr>Where Does Engagement Fit?</vt:lpstr>
      <vt:lpstr>Good Clinical Practice is NOT Good Participatory Practice</vt:lpstr>
      <vt:lpstr>Why Do We Engage Beyond the Participant?</vt:lpstr>
      <vt:lpstr>What Principles Make Good Engagement?</vt:lpstr>
      <vt:lpstr>Guiding Principles of Engagement</vt:lpstr>
      <vt:lpstr>How Do We Engage?</vt:lpstr>
      <vt:lpstr>PowerPoint Presentation</vt:lpstr>
      <vt:lpstr>Engagement Throughout  Entire Study Cycle</vt:lpstr>
      <vt:lpstr> Why is Engagement Important?</vt:lpstr>
      <vt:lpstr>Landscape of Engagement</vt:lpstr>
      <vt:lpstr>Research in the Age of   Fast Media</vt:lpstr>
      <vt:lpstr>Engagement in  HIV Cure-Related Research</vt:lpstr>
      <vt:lpstr>Engagement in HIV Cure-Related Research</vt:lpstr>
      <vt:lpstr>Formative Research Activities</vt:lpstr>
      <vt:lpstr>Stakeholder  Engagement Plan</vt:lpstr>
      <vt:lpstr>Policies on Trial-Related Harm</vt:lpstr>
      <vt:lpstr>Why is Stakeholder Engagement Important?</vt:lpstr>
      <vt:lpstr>PowerPoint Presentation</vt:lpstr>
      <vt:lpstr>Four Common Misconceptions in HIV Cure Research</vt:lpstr>
      <vt:lpstr>Four Common Misconceptions in HIV Cure Research</vt:lpstr>
      <vt:lpstr>Four Common Misconceptions in HIV Cure Research</vt:lpstr>
      <vt:lpstr>Four Common Misconceptions in HIV Cure Research</vt:lpstr>
      <vt:lpstr>ENGAGEMENT IS…</vt:lpstr>
      <vt:lpstr>PowerPoint Presentation</vt:lpstr>
      <vt:lpstr>The Need for Consensus on Best Practices for Community and Stakeholder Engagement in  Early-Phase (HIV Cure) Research</vt:lpstr>
      <vt:lpstr>PowerPoint Presentation</vt:lpstr>
      <vt:lpstr>PowerPoint Presentation</vt:lpstr>
      <vt:lpstr>PowerPoint Presentation</vt:lpstr>
      <vt:lpstr>PowerPoint Presentation</vt:lpstr>
      <vt:lpstr>PowerPoint Presentation</vt:lpstr>
      <vt:lpstr>PowerPoint Presentation</vt:lpstr>
      <vt:lpstr>The Paramount Importance of Community-Friendly Information</vt:lpstr>
      <vt:lpstr>PowerPoint Presentation</vt:lpstr>
      <vt:lpstr>PowerPoint Presentation</vt:lpstr>
      <vt:lpstr>PowerPoint Presentation</vt:lpstr>
      <vt:lpstr>PowerPoint Presentation</vt:lpstr>
      <vt:lpstr>Minority Participation in Clinical Research </vt:lpstr>
      <vt:lpstr>Finding a Clinical Research Study</vt:lpstr>
      <vt:lpstr>Finding a Clinical Research Study</vt:lpstr>
      <vt:lpstr>Finding a Clinical Research Study</vt:lpstr>
      <vt:lpstr>Questions?</vt:lpstr>
      <vt:lpstr>ACKNOWLEDGMENTS</vt:lpstr>
      <vt:lpstr>Examples and Ideas</vt:lpstr>
      <vt:lpstr>Publications</vt:lpstr>
      <vt:lpstr>BEAT-HIV CAB POSITION PAPER</vt:lpstr>
      <vt:lpstr>BEAT-HIV CAB POSITION PAPER</vt:lpstr>
      <vt:lpstr>PowerPoint Presentation</vt:lpstr>
      <vt:lpstr>Amplify community voices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 presentations</vt:lpstr>
      <vt:lpstr>PowerPoint Presentation</vt:lpstr>
      <vt:lpstr>PowerPoint Presentation</vt:lpstr>
      <vt:lpstr>PowerPoint Presentation</vt:lpstr>
      <vt:lpstr>Events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Louella, Michael W</dc:creator>
  <cp:lastModifiedBy>Tag 1</cp:lastModifiedBy>
  <cp:revision>101</cp:revision>
  <dcterms:created xsi:type="dcterms:W3CDTF">2020-12-09T18:43:53Z</dcterms:created>
  <dcterms:modified xsi:type="dcterms:W3CDTF">2022-01-27T21:43:48Z</dcterms:modified>
</cp:coreProperties>
</file>