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2.xml" ContentType="application/vnd.openxmlformats-officedocument.presentationml.comments+xml"/>
  <Override PartName="/ppt/notesSlides/notesSlide12.xml" ContentType="application/vnd.openxmlformats-officedocument.presentationml.notesSlide+xml"/>
  <Override PartName="/ppt/comments/comment3.xml" ContentType="application/vnd.openxmlformats-officedocument.presentationml.comments+xml"/>
  <Override PartName="/ppt/notesSlides/notesSlide13.xml" ContentType="application/vnd.openxmlformats-officedocument.presentationml.notesSlide+xml"/>
  <Override PartName="/ppt/comments/comment4.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5.xml" ContentType="application/vnd.openxmlformats-officedocument.presentationml.comments+xml"/>
  <Override PartName="/ppt/notesSlides/notesSlide17.xml" ContentType="application/vnd.openxmlformats-officedocument.presentationml.notesSlide+xml"/>
  <Override PartName="/ppt/comments/comment6.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comment7.xml" ContentType="application/vnd.openxmlformats-officedocument.presentationml.comments+xml"/>
  <Override PartName="/ppt/notesSlides/notesSlide22.xml" ContentType="application/vnd.openxmlformats-officedocument.presentationml.notesSlide+xml"/>
  <Override PartName="/ppt/comments/comment8.xml" ContentType="application/vnd.openxmlformats-officedocument.presentationml.comments+xml"/>
  <Override PartName="/ppt/notesSlides/notesSlide23.xml" ContentType="application/vnd.openxmlformats-officedocument.presentationml.notesSlide+xml"/>
  <Override PartName="/ppt/comments/comment9.xml" ContentType="application/vnd.openxmlformats-officedocument.presentationml.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comment10.xml" ContentType="application/vnd.openxmlformats-officedocument.presentationml.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comment11.xml" ContentType="application/vnd.openxmlformats-officedocument.presentationml.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comment12.xml" ContentType="application/vnd.openxmlformats-officedocument.presentationml.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69"/>
  </p:notesMasterIdLst>
  <p:sldIdLst>
    <p:sldId id="256" r:id="rId2"/>
    <p:sldId id="257" r:id="rId3"/>
    <p:sldId id="268" r:id="rId4"/>
    <p:sldId id="269" r:id="rId5"/>
    <p:sldId id="259" r:id="rId6"/>
    <p:sldId id="260" r:id="rId7"/>
    <p:sldId id="3296" r:id="rId8"/>
    <p:sldId id="3358" r:id="rId9"/>
    <p:sldId id="3294" r:id="rId10"/>
    <p:sldId id="3311" r:id="rId11"/>
    <p:sldId id="3333" r:id="rId12"/>
    <p:sldId id="3308" r:id="rId13"/>
    <p:sldId id="3360" r:id="rId14"/>
    <p:sldId id="3327" r:id="rId15"/>
    <p:sldId id="3321" r:id="rId16"/>
    <p:sldId id="3362" r:id="rId17"/>
    <p:sldId id="3350" r:id="rId18"/>
    <p:sldId id="3328" r:id="rId19"/>
    <p:sldId id="3320" r:id="rId20"/>
    <p:sldId id="3364" r:id="rId21"/>
    <p:sldId id="3363" r:id="rId22"/>
    <p:sldId id="3351" r:id="rId23"/>
    <p:sldId id="3322" r:id="rId24"/>
    <p:sldId id="3269" r:id="rId25"/>
    <p:sldId id="3270" r:id="rId26"/>
    <p:sldId id="3271" r:id="rId27"/>
    <p:sldId id="3272" r:id="rId28"/>
    <p:sldId id="3325" r:id="rId29"/>
    <p:sldId id="3274" r:id="rId30"/>
    <p:sldId id="3273" r:id="rId31"/>
    <p:sldId id="3326" r:id="rId32"/>
    <p:sldId id="3366" r:id="rId33"/>
    <p:sldId id="3329" r:id="rId34"/>
    <p:sldId id="3265" r:id="rId35"/>
    <p:sldId id="3367" r:id="rId36"/>
    <p:sldId id="3368" r:id="rId37"/>
    <p:sldId id="3268" r:id="rId38"/>
    <p:sldId id="3267" r:id="rId39"/>
    <p:sldId id="3276" r:id="rId40"/>
    <p:sldId id="3281" r:id="rId41"/>
    <p:sldId id="3288" r:id="rId42"/>
    <p:sldId id="3330" r:id="rId43"/>
    <p:sldId id="3340" r:id="rId44"/>
    <p:sldId id="3266" r:id="rId45"/>
    <p:sldId id="3338" r:id="rId46"/>
    <p:sldId id="3282" r:id="rId47"/>
    <p:sldId id="3283" r:id="rId48"/>
    <p:sldId id="3264" r:id="rId49"/>
    <p:sldId id="3285" r:id="rId50"/>
    <p:sldId id="3369" r:id="rId51"/>
    <p:sldId id="299" r:id="rId52"/>
    <p:sldId id="3370" r:id="rId53"/>
    <p:sldId id="3371" r:id="rId54"/>
    <p:sldId id="3380" r:id="rId55"/>
    <p:sldId id="3381" r:id="rId56"/>
    <p:sldId id="3372" r:id="rId57"/>
    <p:sldId id="3373" r:id="rId58"/>
    <p:sldId id="3374" r:id="rId59"/>
    <p:sldId id="3375" r:id="rId60"/>
    <p:sldId id="3376" r:id="rId61"/>
    <p:sldId id="3382" r:id="rId62"/>
    <p:sldId id="3383" r:id="rId63"/>
    <p:sldId id="3377" r:id="rId64"/>
    <p:sldId id="3378" r:id="rId65"/>
    <p:sldId id="3385" r:id="rId66"/>
    <p:sldId id="3359" r:id="rId67"/>
    <p:sldId id="3384"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ie Sylla" initials="LS" lastIdx="53" clrIdx="0">
    <p:extLst>
      <p:ext uri="{19B8F6BF-5375-455C-9EA6-DF929625EA0E}">
        <p15:presenceInfo xmlns:p15="http://schemas.microsoft.com/office/powerpoint/2012/main" userId="Laurie Sylla" providerId="None"/>
      </p:ext>
    </p:extLst>
  </p:cmAuthor>
  <p:cmAuthor id="2" name="Nora L. Jones, PhD" initials="NLJP" lastIdx="33" clrIdx="1">
    <p:extLst>
      <p:ext uri="{19B8F6BF-5375-455C-9EA6-DF929625EA0E}">
        <p15:presenceInfo xmlns:p15="http://schemas.microsoft.com/office/powerpoint/2012/main" userId="S::tue41105@temple.edu::67eb12a7-98a7-4152-951b-a31d118b48be" providerId="AD"/>
      </p:ext>
    </p:extLst>
  </p:cmAuthor>
  <p:cmAuthor id="3" name="laurie sylla" initials="ls" lastIdx="14" clrIdx="2"/>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60F"/>
    <a:srgbClr val="FF6A02"/>
    <a:srgbClr val="404E51"/>
    <a:srgbClr val="E84C22"/>
    <a:srgbClr val="FFBECE"/>
    <a:srgbClr val="C596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29"/>
    <p:restoredTop sz="94218"/>
  </p:normalViewPr>
  <p:slideViewPr>
    <p:cSldViewPr snapToGrid="0" snapToObjects="1">
      <p:cViewPr varScale="1">
        <p:scale>
          <a:sx n="120" d="100"/>
          <a:sy n="120" d="100"/>
        </p:scale>
        <p:origin x="1792" y="19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9-27T00:20:25.418" idx="51">
    <p:pos x="525" y="-824"/>
    <p:text/>
    <p:extLst>
      <p:ext uri="{C676402C-5697-4E1C-873F-D02D1690AC5C}">
        <p15:threadingInfo xmlns:p15="http://schemas.microsoft.com/office/powerpoint/2012/main" timeZoneBias="420"/>
      </p:ext>
    </p:extLst>
  </p:cm>
  <p:cm authorId="1" dt="2021-09-27T00:20:26.967" idx="52">
    <p:pos x="15" y="-652"/>
    <p:text/>
    <p:extLst>
      <p:ext uri="{C676402C-5697-4E1C-873F-D02D1690AC5C}">
        <p15:threadingInfo xmlns:p15="http://schemas.microsoft.com/office/powerpoint/2012/main" timeZoneBias="420"/>
      </p:ext>
    </p:extLst>
  </p:cm>
  <p:cm authorId="1" dt="2021-09-27T00:20:27.390" idx="53">
    <p:pos x="187" y="-662"/>
    <p:text>I would move this way earlier in the presentation, where we introduce the importance of community</p:text>
    <p:extLst>
      <p:ext uri="{C676402C-5697-4E1C-873F-D02D1690AC5C}">
        <p15:threadingInfo xmlns:p15="http://schemas.microsoft.com/office/powerpoint/2012/main" timeZoneBias="420"/>
      </p:ext>
    </p:extLst>
  </p:cm>
  <p:cm authorId="2" dt="2021-09-30T18:19:58.433" idx="21">
    <p:pos x="187" y="-566"/>
    <p:text>Wonderful idea - moved</p:text>
    <p:extLst>
      <p:ext uri="{C676402C-5697-4E1C-873F-D02D1690AC5C}">
        <p15:threadingInfo xmlns:p15="http://schemas.microsoft.com/office/powerpoint/2012/main" timeZoneBias="240">
          <p15:parentCm authorId="1" idx="53"/>
        </p15:threadingInfo>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3" dt="2020-12-20T22:17:51.288" idx="9">
    <p:pos x="106" y="106"/>
    <p:text>Since our focus is research, I would change patient to participant whereverwe can</p:text>
    <p:extLst>
      <p:ext uri="{C676402C-5697-4E1C-873F-D02D1690AC5C}">
        <p15:threadingInfo xmlns:p15="http://schemas.microsoft.com/office/powerpoint/2012/main" timeZoneBias="480"/>
      </p:ext>
    </p:extLst>
  </p:cm>
  <p:cm authorId="1" dt="2021-09-26T23:15:41.453" idx="31">
    <p:pos x="2512" y="2699"/>
    <p:text>Not my edit. intended to stay red</p:text>
    <p:extLst>
      <p:ext uri="{C676402C-5697-4E1C-873F-D02D1690AC5C}">
        <p15:threadingInfo xmlns:p15="http://schemas.microsoft.com/office/powerpoint/2012/main" timeZoneBias="420"/>
      </p:ext>
    </p:extLst>
  </p:cm>
  <p:cm authorId="1" dt="2021-09-26T23:17:24.687" idx="32">
    <p:pos x="10" y="10"/>
    <p:text/>
    <p:extLst>
      <p:ext uri="{C676402C-5697-4E1C-873F-D02D1690AC5C}">
        <p15:threadingInfo xmlns:p15="http://schemas.microsoft.com/office/powerpoint/2012/main" timeZoneBias="420"/>
      </p:ext>
    </p:extLst>
  </p:cm>
  <p:cm authorId="1" dt="2021-09-26T23:17:28.249" idx="33">
    <p:pos x="202" y="202"/>
    <p:text>I think I would move this slide to between 30 and 31.</p:text>
    <p:extLst>
      <p:ext uri="{C676402C-5697-4E1C-873F-D02D1690AC5C}">
        <p15:threadingInfo xmlns:p15="http://schemas.microsoft.com/office/powerpoint/2012/main" timeZoneBias="420"/>
      </p:ext>
    </p:extLst>
  </p:cm>
  <p:cm authorId="2" dt="2021-09-30T18:11:03.278" idx="12">
    <p:pos x="202" y="298"/>
    <p:text>done</p:text>
    <p:extLst>
      <p:ext uri="{C676402C-5697-4E1C-873F-D02D1690AC5C}">
        <p15:threadingInfo xmlns:p15="http://schemas.microsoft.com/office/powerpoint/2012/main" timeZoneBias="240">
          <p15:parentCm authorId="1" idx="33"/>
        </p15:threadingInfo>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3" dt="2020-12-20T22:35:59.725" idx="13">
    <p:pos x="10" y="10"/>
    <p:text/>
    <p:extLst>
      <p:ext uri="{C676402C-5697-4E1C-873F-D02D1690AC5C}">
        <p15:threadingInfo xmlns:p15="http://schemas.microsoft.com/office/powerpoint/2012/main" timeZoneBias="480"/>
      </p:ext>
    </p:extLst>
  </p:cm>
  <p:cm authorId="3" dt="2020-12-20T22:36:01.367" idx="14">
    <p:pos x="106" y="106"/>
    <p:text/>
    <p:extLst>
      <p:ext uri="{C676402C-5697-4E1C-873F-D02D1690AC5C}">
        <p15:threadingInfo xmlns:p15="http://schemas.microsoft.com/office/powerpoint/2012/main" timeZoneBias="480"/>
      </p:ext>
    </p:extLst>
  </p:cm>
  <p:cm authorId="1" dt="2021-09-26T23:18:39.880" idx="34">
    <p:pos x="314" y="56"/>
    <p:text>I am not clear on where this is supposed to go.  Is this a separate slide?</p:text>
    <p:extLst>
      <p:ext uri="{C676402C-5697-4E1C-873F-D02D1690AC5C}">
        <p15:threadingInfo xmlns:p15="http://schemas.microsoft.com/office/powerpoint/2012/main" timeZoneBias="420"/>
      </p:ext>
    </p:extLst>
  </p:cm>
  <p:cm authorId="2" dt="2021-09-30T18:12:36.271" idx="13">
    <p:pos x="314" y="152"/>
    <p:text>This wasn't my slide but I was seeing this as 'we've told you how great informed consent it, now here are some factors that make it a hard thing to do. Then the next slide turns to 'how to address these concerns' (eventually leading to the notion that community involvement can help mitigate problems</p:text>
    <p:extLst>
      <p:ext uri="{C676402C-5697-4E1C-873F-D02D1690AC5C}">
        <p15:threadingInfo xmlns:p15="http://schemas.microsoft.com/office/powerpoint/2012/main" timeZoneBias="240">
          <p15:parentCm authorId="1" idx="34"/>
        </p15:threadingInfo>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2" dt="2021-09-23T13:51:28.098" idx="3">
    <p:pos x="10" y="10"/>
    <p:text>I think there are too many informed consent slides but not sure which to drop/how to condense</p:text>
    <p:extLst>
      <p:ext uri="{C676402C-5697-4E1C-873F-D02D1690AC5C}">
        <p15:threadingInfo xmlns:p15="http://schemas.microsoft.com/office/powerpoint/2012/main" timeZoneBias="240"/>
      </p:ext>
    </p:extLst>
  </p:cm>
  <p:cm authorId="1" dt="2021-09-26T23:08:27.253" idx="27">
    <p:pos x="106" y="106"/>
    <p:text>Not sure what we are planning to say about this- may be better to have at end of informed consent slides, and say something about ongoing exploration of IC in cure trials- including whehter the word 'cure should even be used.</p:text>
    <p:extLst>
      <p:ext uri="{C676402C-5697-4E1C-873F-D02D1690AC5C}">
        <p15:threadingInfo xmlns:p15="http://schemas.microsoft.com/office/powerpoint/2012/main" timeZoneBias="420"/>
      </p:ext>
    </p:extLst>
  </p:cm>
  <p:cm authorId="2" dt="2021-09-30T18:09:48.463" idx="10">
    <p:pos x="106" y="202"/>
    <p:text>That's an amazing question! Love it</p:text>
    <p:extLst>
      <p:ext uri="{C676402C-5697-4E1C-873F-D02D1690AC5C}">
        <p15:threadingInfo xmlns:p15="http://schemas.microsoft.com/office/powerpoint/2012/main" timeZoneBias="240">
          <p15:parentCm authorId="1" idx="27"/>
        </p15:threadingInfo>
      </p:ext>
    </p:extLst>
  </p:cm>
  <p:cm authorId="2" dt="2021-09-30T18:49:40.896" idx="31">
    <p:pos x="106" y="298"/>
    <p:text>I made a duplicate and dumped it at the bottom - what do you think of this adaptation? Point for participation?</p:text>
    <p:extLst>
      <p:ext uri="{C676402C-5697-4E1C-873F-D02D1690AC5C}">
        <p15:threadingInfo xmlns:p15="http://schemas.microsoft.com/office/powerpoint/2012/main" timeZoneBias="240">
          <p15:parentCm authorId="1" idx="27"/>
        </p15:threadingInfo>
      </p:ext>
    </p:extLst>
  </p:cm>
  <p:cm authorId="2" dt="2021-09-30T18:51:34.476" idx="32">
    <p:pos x="106" y="394"/>
    <p:text>Or are we jumping any guns or pushing any political buttons with this question...</p:text>
    <p:extLst>
      <p:ext uri="{C676402C-5697-4E1C-873F-D02D1690AC5C}">
        <p15:threadingInfo xmlns:p15="http://schemas.microsoft.com/office/powerpoint/2012/main" timeZoneBias="240">
          <p15:parentCm authorId="1" idx="27"/>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9-26T21:55:53.995" idx="13">
    <p:pos x="106" y="106"/>
    <p:text>Red on this slide isn't mine- is intended to be red i n the slide</p:text>
    <p:extLst>
      <p:ext uri="{C676402C-5697-4E1C-873F-D02D1690AC5C}">
        <p15:threadingInfo xmlns:p15="http://schemas.microsoft.com/office/powerpoint/2012/main" timeZoneBias="420"/>
      </p:ext>
    </p:extLst>
  </p:cm>
  <p:cm authorId="1" dt="2021-09-26T22:04:54.471" idx="16">
    <p:pos x="4052" y="428"/>
    <p:text>We either need to develop an extensive notes section here to explain these principles or a single slide for each of these that explains them.  (are we thinking of a basic and go deeper for this module? that could affect what gets done.</p:text>
    <p:extLst>
      <p:ext uri="{C676402C-5697-4E1C-873F-D02D1690AC5C}">
        <p15:threadingInfo xmlns:p15="http://schemas.microsoft.com/office/powerpoint/2012/main" timeZoneBias="420"/>
      </p:ext>
    </p:extLst>
  </p:cm>
  <p:cm authorId="2" dt="2021-09-30T18:27:13.746" idx="22">
    <p:pos x="4052" y="524"/>
    <p:text>What about this?</p:text>
    <p:extLst>
      <p:ext uri="{C676402C-5697-4E1C-873F-D02D1690AC5C}">
        <p15:threadingInfo xmlns:p15="http://schemas.microsoft.com/office/powerpoint/2012/main" timeZoneBias="240">
          <p15:parentCm authorId="1" idx="16"/>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1-09-26T21:55:53.995" idx="13">
    <p:pos x="106" y="106"/>
    <p:text>Red on this slide isn't mine- is intended to be red i n the slide</p:text>
    <p:extLst>
      <p:ext uri="{C676402C-5697-4E1C-873F-D02D1690AC5C}">
        <p15:threadingInfo xmlns:p15="http://schemas.microsoft.com/office/powerpoint/2012/main" timeZoneBias="420"/>
      </p:ext>
    </p:extLst>
  </p:cm>
  <p:cm authorId="1" dt="2021-09-26T22:04:54.471" idx="16">
    <p:pos x="4052" y="428"/>
    <p:text>We either need to develop an extensive notes section here to explain these principles or a single slide for each of these that explains them.  (are we thinking of a basic and go deeper for this module? that could affect what gets done.</p:text>
    <p:extLst>
      <p:ext uri="{C676402C-5697-4E1C-873F-D02D1690AC5C}">
        <p15:threadingInfo xmlns:p15="http://schemas.microsoft.com/office/powerpoint/2012/main" timeZoneBias="420"/>
      </p:ext>
    </p:extLst>
  </p:cm>
  <p:cm authorId="2" dt="2021-09-30T18:27:13.746" idx="22">
    <p:pos x="4052" y="524"/>
    <p:text>What about this?</p:text>
    <p:extLst>
      <p:ext uri="{C676402C-5697-4E1C-873F-D02D1690AC5C}">
        <p15:threadingInfo xmlns:p15="http://schemas.microsoft.com/office/powerpoint/2012/main" timeZoneBias="240">
          <p15:parentCm authorId="1" idx="16"/>
        </p15:threadingInfo>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21-09-23T14:47:16.004" idx="7">
    <p:pos x="2998" y="1006"/>
    <p:text>This all may be too detailed - but students I present this to are always really engaged.</p:text>
    <p:extLst>
      <p:ext uri="{C676402C-5697-4E1C-873F-D02D1690AC5C}">
        <p15:threadingInfo xmlns:p15="http://schemas.microsoft.com/office/powerpoint/2012/main" timeZoneBias="240"/>
      </p:ext>
    </p:extLst>
  </p:cm>
  <p:cm authorId="1" dt="2021-09-26T22:00:08.016" idx="15">
    <p:pos x="10" y="10"/>
    <p:text>I don't think most people will know what consequentialism or deontology is. I like the concept of the conten, but would use simpler language, such as "ends determine the choice" and "rule following" or someting  similar</p:text>
    <p:extLst>
      <p:ext uri="{C676402C-5697-4E1C-873F-D02D1690AC5C}">
        <p15:threadingInfo xmlns:p15="http://schemas.microsoft.com/office/powerpoint/2012/main" timeZoneBias="420"/>
      </p:ext>
    </p:extLst>
  </p:cm>
  <p:cm authorId="2" dt="2021-09-30T18:28:29.836" idx="23">
    <p:pos x="10" y="106"/>
    <p:text>Changed!</p:text>
    <p:extLst>
      <p:ext uri="{C676402C-5697-4E1C-873F-D02D1690AC5C}">
        <p15:threadingInfo xmlns:p15="http://schemas.microsoft.com/office/powerpoint/2012/main" timeZoneBias="240">
          <p15:parentCm authorId="1" idx="15"/>
        </p15:threadingInfo>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1-09-26T22:12:03.086" idx="20">
    <p:pos x="225" y="27"/>
    <p:text>I think we need notes to explain this.  Many younger people may be unfamiliar with the nurenberg trials and what they were about.  Need to discuss nazi medical experimentation</p:text>
    <p:extLst>
      <p:ext uri="{C676402C-5697-4E1C-873F-D02D1690AC5C}">
        <p15:threadingInfo xmlns:p15="http://schemas.microsoft.com/office/powerpoint/2012/main" timeZoneBias="420"/>
      </p:ext>
    </p:extLst>
  </p:cm>
  <p:cm authorId="2" dt="2021-09-30T18:08:19.416" idx="9">
    <p:pos x="225" y="123"/>
    <p:text>What do you think of using short video clips?</p:text>
    <p:extLst>
      <p:ext uri="{C676402C-5697-4E1C-873F-D02D1690AC5C}">
        <p15:threadingInfo xmlns:p15="http://schemas.microsoft.com/office/powerpoint/2012/main" timeZoneBias="240">
          <p15:parentCm authorId="1" idx="20"/>
        </p15:threadingInfo>
      </p:ext>
    </p:extLst>
  </p:cm>
  <p:cm authorId="2" dt="2021-09-30T18:31:56.255" idx="24">
    <p:pos x="225" y="219"/>
    <p:text>Or embedding videos of various members of the group explaining these more historical events or more complicated concepts?</p:text>
    <p:extLst>
      <p:ext uri="{C676402C-5697-4E1C-873F-D02D1690AC5C}">
        <p15:threadingInfo xmlns:p15="http://schemas.microsoft.com/office/powerpoint/2012/main" timeZoneBias="240">
          <p15:parentCm authorId="1" idx="20"/>
        </p15:threadingInfo>
      </p:ext>
    </p:extLst>
  </p:cm>
  <p:cm authorId="1" dt="2021-09-26T22:12:46.833" idx="21">
    <p:pos x="10" y="10"/>
    <p:text/>
    <p:extLst>
      <p:ext uri="{C676402C-5697-4E1C-873F-D02D1690AC5C}">
        <p15:threadingInfo xmlns:p15="http://schemas.microsoft.com/office/powerpoint/2012/main" timeZoneBias="42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3" dt="2020-12-20T22:25:57.347" idx="11">
    <p:pos x="10" y="10"/>
    <p:text>probably should add a slide on CIOMS after this</p:text>
    <p:extLst>
      <p:ext uri="{C676402C-5697-4E1C-873F-D02D1690AC5C}">
        <p15:threadingInfo xmlns:p15="http://schemas.microsoft.com/office/powerpoint/2012/main" timeZoneBias="48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2" dt="2021-09-23T12:29:30.301" idx="2">
    <p:pos x="4920" y="756"/>
    <p:text>This is totally not the right language - just adding some thoughts to see if the group likes it</p:text>
    <p:extLst>
      <p:ext uri="{C676402C-5697-4E1C-873F-D02D1690AC5C}">
        <p15:threadingInfo xmlns:p15="http://schemas.microsoft.com/office/powerpoint/2012/main" timeZoneBias="240"/>
      </p:ext>
    </p:extLst>
  </p:cm>
  <p:cm authorId="2" dt="2021-09-30T18:40:33.632" idx="27">
    <p:pos x="4920" y="852"/>
    <p:text>This could be the transition to part 2 focused specifically on research ethics??</p:text>
    <p:extLst>
      <p:ext uri="{C676402C-5697-4E1C-873F-D02D1690AC5C}">
        <p15:threadingInfo xmlns:p15="http://schemas.microsoft.com/office/powerpoint/2012/main" timeZoneBias="240">
          <p15:parentCm authorId="2" idx="2"/>
        </p15:threadingInfo>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3" dt="2020-12-20T22:12:09.709" idx="5">
    <p:pos x="10" y="10"/>
    <p:text>Scalabiliy needs to include potential scalability- somethingmay not be scalable today but could become  scalable, or, as a proof of concept that can get us to someplace scalable.  For example, the only HIV cures to date have been non-scalable, but research on this modality can lead us to a modified, scalable approach that we would not get to without learning more about HSCT.</p:text>
    <p:extLst>
      <p:ext uri="{C676402C-5697-4E1C-873F-D02D1690AC5C}">
        <p15:threadingInfo xmlns:p15="http://schemas.microsoft.com/office/powerpoint/2012/main" timeZoneBias="480"/>
      </p:ext>
    </p:extLst>
  </p:cm>
  <p:cm authorId="1" dt="2021-09-26T22:59:48.297" idx="24">
    <p:pos x="10" y="106"/>
    <p:text>Insertion of "eventually" addresses my concern about this. I consider it resolved.</p:text>
    <p:extLst>
      <p:ext uri="{C676402C-5697-4E1C-873F-D02D1690AC5C}">
        <p15:threadingInfo xmlns:p15="http://schemas.microsoft.com/office/powerpoint/2012/main" timeZoneBias="420">
          <p15:parentCm authorId="3" idx="5"/>
        </p15:threadingInfo>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3" dt="2020-12-20T22:12:09.709" idx="5">
    <p:pos x="10" y="10"/>
    <p:text>Scalabiliy needs to include potential scalability- somethingmay not be scalable today but could become  scalable, or, as a proof of concept that can get us to someplace scalable.  For example, the only HIV cures to date have been non-scalable, but research on this modality can lead us to a modified, scalable approach that we would not get to without learning more about HSCT.</p:text>
    <p:extLst>
      <p:ext uri="{C676402C-5697-4E1C-873F-D02D1690AC5C}">
        <p15:threadingInfo xmlns:p15="http://schemas.microsoft.com/office/powerpoint/2012/main" timeZoneBias="480"/>
      </p:ext>
    </p:extLst>
  </p:cm>
  <p:cm authorId="1" dt="2021-09-26T22:59:48.297" idx="24">
    <p:pos x="10" y="106"/>
    <p:text>Insertion of "eventually" addresses my concern about this. I consider it resolved.</p:text>
    <p:extLst>
      <p:ext uri="{C676402C-5697-4E1C-873F-D02D1690AC5C}">
        <p15:threadingInfo xmlns:p15="http://schemas.microsoft.com/office/powerpoint/2012/main" timeZoneBias="420">
          <p15:parentCm authorId="3" idx="5"/>
        </p15:threadingInfo>
      </p:ext>
    </p:extLst>
  </p:cm>
</p: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7B73CB-FE3A-4C1C-892B-C2DA1795D3A5}" type="doc">
      <dgm:prSet loTypeId="urn:microsoft.com/office/officeart/2005/8/layout/hierarchy3" loCatId="list" qsTypeId="urn:microsoft.com/office/officeart/2005/8/quickstyle/simple1" qsCatId="simple" csTypeId="urn:microsoft.com/office/officeart/2005/8/colors/colorful1" csCatId="colorful" phldr="1"/>
      <dgm:spPr/>
      <dgm:t>
        <a:bodyPr/>
        <a:lstStyle/>
        <a:p>
          <a:endParaRPr lang="en-US"/>
        </a:p>
      </dgm:t>
    </dgm:pt>
    <dgm:pt modelId="{1E7729A7-3CE9-4351-994D-A2CBAE2DBBB9}">
      <dgm:prSet phldrT="[Text]"/>
      <dgm:spPr>
        <a:solidFill>
          <a:schemeClr val="accent2">
            <a:lumMod val="75000"/>
          </a:schemeClr>
        </a:solidFill>
      </dgm:spPr>
      <dgm:t>
        <a:bodyPr/>
        <a:lstStyle/>
        <a:p>
          <a:r>
            <a:rPr lang="en-US" b="1" dirty="0">
              <a:solidFill>
                <a:schemeClr val="bg1"/>
              </a:solidFill>
              <a:latin typeface="Gill Sans MT" panose="020B0502020104020203" pitchFamily="34" charset="77"/>
              <a:cs typeface="Calibri Light" panose="020F0302020204030204" pitchFamily="34" charset="0"/>
            </a:rPr>
            <a:t>Community and Patient Engagement </a:t>
          </a:r>
        </a:p>
      </dgm:t>
    </dgm:pt>
    <dgm:pt modelId="{6E5C8149-2595-419E-9ABF-9AFEAF47D39B}" type="parTrans" cxnId="{4CB813E3-8656-4E0B-9A11-8DBEB68DD30E}">
      <dgm:prSet/>
      <dgm:spPr/>
      <dgm:t>
        <a:bodyPr/>
        <a:lstStyle/>
        <a:p>
          <a:endParaRPr lang="en-US"/>
        </a:p>
      </dgm:t>
    </dgm:pt>
    <dgm:pt modelId="{F5EFA264-2996-4D4D-AEF1-4E4E31B1E163}" type="sibTrans" cxnId="{4CB813E3-8656-4E0B-9A11-8DBEB68DD30E}">
      <dgm:prSet/>
      <dgm:spPr/>
      <dgm:t>
        <a:bodyPr/>
        <a:lstStyle/>
        <a:p>
          <a:endParaRPr lang="en-US"/>
        </a:p>
      </dgm:t>
    </dgm:pt>
    <dgm:pt modelId="{A568457F-CEF0-414B-9ED9-C045750F1143}">
      <dgm:prSet phldrT="[Text]" custT="1"/>
      <dgm:spPr/>
      <dgm:t>
        <a:bodyPr/>
        <a:lstStyle/>
        <a:p>
          <a:r>
            <a:rPr lang="en-US" sz="1100" b="1" dirty="0">
              <a:solidFill>
                <a:schemeClr val="accent2">
                  <a:lumMod val="75000"/>
                </a:schemeClr>
              </a:solidFill>
              <a:latin typeface="Gill Sans MT" panose="020B0502020104020203" pitchFamily="34" charset="77"/>
              <a:cs typeface="Calibri Light" panose="020F0302020204030204" pitchFamily="34" charset="0"/>
            </a:rPr>
            <a:t>Creation of relationships</a:t>
          </a:r>
        </a:p>
      </dgm:t>
    </dgm:pt>
    <dgm:pt modelId="{776F5D08-3382-4F35-9A8A-001197EF3E9B}" type="parTrans" cxnId="{8D2D02C8-024D-4AD2-A1AE-04F9343A9783}">
      <dgm:prSet/>
      <dgm:spPr/>
      <dgm:t>
        <a:bodyPr/>
        <a:lstStyle/>
        <a:p>
          <a:endParaRPr lang="en-US"/>
        </a:p>
      </dgm:t>
    </dgm:pt>
    <dgm:pt modelId="{F4EE3F4E-C151-4F99-93EB-7C1C11B2EA95}" type="sibTrans" cxnId="{8D2D02C8-024D-4AD2-A1AE-04F9343A9783}">
      <dgm:prSet/>
      <dgm:spPr/>
      <dgm:t>
        <a:bodyPr/>
        <a:lstStyle/>
        <a:p>
          <a:endParaRPr lang="en-US"/>
        </a:p>
      </dgm:t>
    </dgm:pt>
    <dgm:pt modelId="{E7346BAC-78E1-4A91-997B-CA63217D117C}">
      <dgm:prSet phldrT="[Text]" custT="1"/>
      <dgm:spPr>
        <a:ln>
          <a:solidFill>
            <a:schemeClr val="accent2">
              <a:lumMod val="75000"/>
            </a:schemeClr>
          </a:solidFill>
        </a:ln>
      </dgm:spPr>
      <dgm:t>
        <a:bodyPr/>
        <a:lstStyle/>
        <a:p>
          <a:r>
            <a:rPr lang="en-US" sz="1000" b="1" dirty="0">
              <a:solidFill>
                <a:schemeClr val="accent2">
                  <a:lumMod val="75000"/>
                </a:schemeClr>
              </a:solidFill>
              <a:latin typeface="Gill Sans MT" panose="020B0502020104020203" pitchFamily="34" charset="77"/>
              <a:cs typeface="Calibri Light" panose="020F0302020204030204" pitchFamily="34" charset="0"/>
            </a:rPr>
            <a:t>Management of expectations</a:t>
          </a:r>
        </a:p>
      </dgm:t>
    </dgm:pt>
    <dgm:pt modelId="{40956A44-C078-4F40-9956-A2875579A624}" type="parTrans" cxnId="{5122BF1E-E98E-4025-96F2-7BBE43DE283E}">
      <dgm:prSet/>
      <dgm:spPr/>
      <dgm:t>
        <a:bodyPr/>
        <a:lstStyle/>
        <a:p>
          <a:endParaRPr lang="en-US"/>
        </a:p>
      </dgm:t>
    </dgm:pt>
    <dgm:pt modelId="{BCE369F3-AFC8-41AD-B120-CD16D99DE7C9}" type="sibTrans" cxnId="{5122BF1E-E98E-4025-96F2-7BBE43DE283E}">
      <dgm:prSet/>
      <dgm:spPr/>
      <dgm:t>
        <a:bodyPr/>
        <a:lstStyle/>
        <a:p>
          <a:endParaRPr lang="en-US"/>
        </a:p>
      </dgm:t>
    </dgm:pt>
    <dgm:pt modelId="{BD341E97-F250-42DB-80CF-5ED381B277C0}">
      <dgm:prSet phldrT="[Text]"/>
      <dgm:spPr>
        <a:solidFill>
          <a:schemeClr val="accent1"/>
        </a:solidFill>
      </dgm:spPr>
      <dgm:t>
        <a:bodyPr/>
        <a:lstStyle/>
        <a:p>
          <a:r>
            <a:rPr lang="en-US" b="1" dirty="0">
              <a:latin typeface="Gill Sans MT" panose="020B0502020104020203" pitchFamily="34" charset="77"/>
              <a:cs typeface="Calibri Light" panose="020F0302020204030204" pitchFamily="34" charset="0"/>
            </a:rPr>
            <a:t>Community Advisory Boards</a:t>
          </a:r>
        </a:p>
      </dgm:t>
    </dgm:pt>
    <dgm:pt modelId="{74FF0BFB-E716-41DD-853C-CE06528A914E}" type="parTrans" cxnId="{452F0585-6567-4954-9EA4-FE8965FD8EB6}">
      <dgm:prSet/>
      <dgm:spPr/>
      <dgm:t>
        <a:bodyPr/>
        <a:lstStyle/>
        <a:p>
          <a:endParaRPr lang="en-US"/>
        </a:p>
      </dgm:t>
    </dgm:pt>
    <dgm:pt modelId="{790D590F-9330-461A-8009-B63238B2FB32}" type="sibTrans" cxnId="{452F0585-6567-4954-9EA4-FE8965FD8EB6}">
      <dgm:prSet/>
      <dgm:spPr/>
      <dgm:t>
        <a:bodyPr/>
        <a:lstStyle/>
        <a:p>
          <a:endParaRPr lang="en-US"/>
        </a:p>
      </dgm:t>
    </dgm:pt>
    <dgm:pt modelId="{9C45976C-6865-4A09-A350-4DE66EA0F97E}">
      <dgm:prSet phldrT="[Text]" custT="1"/>
      <dgm:spPr>
        <a:solidFill>
          <a:schemeClr val="lt1">
            <a:hueOff val="0"/>
            <a:satOff val="0"/>
            <a:lumOff val="0"/>
          </a:schemeClr>
        </a:solidFill>
        <a:ln>
          <a:solidFill>
            <a:schemeClr val="accent1"/>
          </a:solidFill>
        </a:ln>
      </dgm:spPr>
      <dgm:t>
        <a:bodyPr/>
        <a:lstStyle/>
        <a:p>
          <a:r>
            <a:rPr lang="en-US" sz="1000" b="1" dirty="0">
              <a:solidFill>
                <a:schemeClr val="accent1"/>
              </a:solidFill>
              <a:latin typeface="Gill Sans MT" panose="020B0502020104020203" pitchFamily="34" charset="77"/>
              <a:cs typeface="Calibri Light" panose="020F0302020204030204" pitchFamily="34" charset="0"/>
            </a:rPr>
            <a:t>Input into research process</a:t>
          </a:r>
        </a:p>
      </dgm:t>
    </dgm:pt>
    <dgm:pt modelId="{A0A19049-516C-42F9-9AD0-ADCA7896B849}" type="parTrans" cxnId="{BD792FEE-71AB-47AB-B0AD-817800E6806D}">
      <dgm:prSet/>
      <dgm:spPr/>
      <dgm:t>
        <a:bodyPr/>
        <a:lstStyle/>
        <a:p>
          <a:endParaRPr lang="en-US"/>
        </a:p>
      </dgm:t>
    </dgm:pt>
    <dgm:pt modelId="{2AC63884-D612-4A94-BDB5-AD9EF497F19F}" type="sibTrans" cxnId="{BD792FEE-71AB-47AB-B0AD-817800E6806D}">
      <dgm:prSet/>
      <dgm:spPr/>
      <dgm:t>
        <a:bodyPr/>
        <a:lstStyle/>
        <a:p>
          <a:endParaRPr lang="en-US"/>
        </a:p>
      </dgm:t>
    </dgm:pt>
    <dgm:pt modelId="{097D3150-3ACC-4BF2-B338-ED0343DCB8B4}">
      <dgm:prSet phldrT="[Text]" custT="1"/>
      <dgm:spPr>
        <a:solidFill>
          <a:schemeClr val="lt1">
            <a:hueOff val="0"/>
            <a:satOff val="0"/>
            <a:lumOff val="0"/>
          </a:schemeClr>
        </a:solidFill>
        <a:ln>
          <a:solidFill>
            <a:schemeClr val="accent1"/>
          </a:solidFill>
        </a:ln>
      </dgm:spPr>
      <dgm:t>
        <a:bodyPr/>
        <a:lstStyle/>
        <a:p>
          <a:r>
            <a:rPr lang="en-US" sz="1000" b="1" dirty="0">
              <a:solidFill>
                <a:schemeClr val="accent1"/>
              </a:solidFill>
              <a:latin typeface="Gill Sans MT" panose="020B0502020104020203" pitchFamily="34" charset="77"/>
              <a:cs typeface="Calibri Light" panose="020F0302020204030204" pitchFamily="34" charset="0"/>
            </a:rPr>
            <a:t>Sounding board</a:t>
          </a:r>
        </a:p>
      </dgm:t>
    </dgm:pt>
    <dgm:pt modelId="{3790DE1C-DA94-426F-8EB7-A0446854C911}" type="parTrans" cxnId="{9287CC18-7EAD-43AF-8386-5BE30D6360FE}">
      <dgm:prSet/>
      <dgm:spPr/>
      <dgm:t>
        <a:bodyPr/>
        <a:lstStyle/>
        <a:p>
          <a:endParaRPr lang="en-US"/>
        </a:p>
      </dgm:t>
    </dgm:pt>
    <dgm:pt modelId="{739DAD9E-5EFB-44CC-AD5E-7CD14CBA674D}" type="sibTrans" cxnId="{9287CC18-7EAD-43AF-8386-5BE30D6360FE}">
      <dgm:prSet/>
      <dgm:spPr/>
      <dgm:t>
        <a:bodyPr/>
        <a:lstStyle/>
        <a:p>
          <a:endParaRPr lang="en-US"/>
        </a:p>
      </dgm:t>
    </dgm:pt>
    <dgm:pt modelId="{B7B31383-3BFD-4603-A7E4-B15A998E6BAE}">
      <dgm:prSet phldrT="[Text]" custT="1"/>
      <dgm:spPr>
        <a:ln>
          <a:solidFill>
            <a:schemeClr val="accent2">
              <a:lumMod val="75000"/>
            </a:schemeClr>
          </a:solidFill>
        </a:ln>
      </dgm:spPr>
      <dgm:t>
        <a:bodyPr/>
        <a:lstStyle/>
        <a:p>
          <a:r>
            <a:rPr lang="en-US" sz="1100" b="1" dirty="0">
              <a:solidFill>
                <a:schemeClr val="accent2">
                  <a:lumMod val="75000"/>
                </a:schemeClr>
              </a:solidFill>
              <a:latin typeface="Gill Sans MT" panose="020B0502020104020203" pitchFamily="34" charset="77"/>
              <a:cs typeface="Calibri Light" panose="020F0302020204030204" pitchFamily="34" charset="0"/>
            </a:rPr>
            <a:t>Sharing of information</a:t>
          </a:r>
        </a:p>
      </dgm:t>
    </dgm:pt>
    <dgm:pt modelId="{813CAEAA-1B0C-4C99-88E8-39E8810CDF3D}" type="parTrans" cxnId="{FDBF60CE-8285-455F-AF41-AF6ECE674C6A}">
      <dgm:prSet/>
      <dgm:spPr/>
      <dgm:t>
        <a:bodyPr/>
        <a:lstStyle/>
        <a:p>
          <a:endParaRPr lang="en-US"/>
        </a:p>
      </dgm:t>
    </dgm:pt>
    <dgm:pt modelId="{F7A82824-5502-4351-A56F-7B4DE1724A09}" type="sibTrans" cxnId="{FDBF60CE-8285-455F-AF41-AF6ECE674C6A}">
      <dgm:prSet/>
      <dgm:spPr/>
      <dgm:t>
        <a:bodyPr/>
        <a:lstStyle/>
        <a:p>
          <a:endParaRPr lang="en-US"/>
        </a:p>
      </dgm:t>
    </dgm:pt>
    <dgm:pt modelId="{89A0928E-C76D-45B4-9915-6DE6A8811AD4}">
      <dgm:prSet phldrT="[Text]" custT="1"/>
      <dgm:spPr>
        <a:ln>
          <a:solidFill>
            <a:schemeClr val="accent2">
              <a:lumMod val="75000"/>
            </a:schemeClr>
          </a:solidFill>
        </a:ln>
      </dgm:spPr>
      <dgm:t>
        <a:bodyPr/>
        <a:lstStyle/>
        <a:p>
          <a:r>
            <a:rPr lang="en-US" sz="1100" b="1" dirty="0">
              <a:solidFill>
                <a:schemeClr val="accent2">
                  <a:lumMod val="75000"/>
                </a:schemeClr>
              </a:solidFill>
              <a:latin typeface="Gill Sans MT" panose="020B0502020104020203" pitchFamily="34" charset="77"/>
              <a:cs typeface="Calibri Light" panose="020F0302020204030204" pitchFamily="34" charset="0"/>
            </a:rPr>
            <a:t>Meaningful dialogue</a:t>
          </a:r>
        </a:p>
      </dgm:t>
    </dgm:pt>
    <dgm:pt modelId="{79A55C0B-078A-432F-B3B9-86C2BA9C55CA}" type="parTrans" cxnId="{45CD8DAE-E585-4916-BB9B-C6756ADD85D9}">
      <dgm:prSet/>
      <dgm:spPr/>
      <dgm:t>
        <a:bodyPr/>
        <a:lstStyle/>
        <a:p>
          <a:endParaRPr lang="en-US"/>
        </a:p>
      </dgm:t>
    </dgm:pt>
    <dgm:pt modelId="{4A4BBC2B-4BC5-4CCF-8C2E-3B4E4CCE3604}" type="sibTrans" cxnId="{45CD8DAE-E585-4916-BB9B-C6756ADD85D9}">
      <dgm:prSet/>
      <dgm:spPr/>
      <dgm:t>
        <a:bodyPr/>
        <a:lstStyle/>
        <a:p>
          <a:endParaRPr lang="en-US"/>
        </a:p>
      </dgm:t>
    </dgm:pt>
    <dgm:pt modelId="{B4EAFCF5-819A-4D10-B199-72F019BA8F69}">
      <dgm:prSet phldrT="[Text]" custT="1"/>
      <dgm:spPr>
        <a:ln>
          <a:solidFill>
            <a:schemeClr val="accent2">
              <a:lumMod val="75000"/>
            </a:schemeClr>
          </a:solidFill>
        </a:ln>
      </dgm:spPr>
      <dgm:t>
        <a:bodyPr/>
        <a:lstStyle/>
        <a:p>
          <a:r>
            <a:rPr lang="en-US" sz="1100" b="1" dirty="0">
              <a:solidFill>
                <a:schemeClr val="accent2">
                  <a:lumMod val="75000"/>
                </a:schemeClr>
              </a:solidFill>
              <a:latin typeface="Gill Sans MT" panose="020B0502020104020203" pitchFamily="34" charset="77"/>
              <a:cs typeface="Calibri Light" panose="020F0302020204030204" pitchFamily="34" charset="0"/>
            </a:rPr>
            <a:t>Mutual literacy and understanding</a:t>
          </a:r>
        </a:p>
      </dgm:t>
    </dgm:pt>
    <dgm:pt modelId="{01F7529E-83FB-4CDE-9471-FD161AD5BFA3}" type="parTrans" cxnId="{840566E7-4476-4481-B7D4-5FA11A8440C7}">
      <dgm:prSet/>
      <dgm:spPr/>
      <dgm:t>
        <a:bodyPr/>
        <a:lstStyle/>
        <a:p>
          <a:endParaRPr lang="en-US"/>
        </a:p>
      </dgm:t>
    </dgm:pt>
    <dgm:pt modelId="{3D72F78B-345F-4BA9-8A1E-A211612E7897}" type="sibTrans" cxnId="{840566E7-4476-4481-B7D4-5FA11A8440C7}">
      <dgm:prSet/>
      <dgm:spPr/>
      <dgm:t>
        <a:bodyPr/>
        <a:lstStyle/>
        <a:p>
          <a:endParaRPr lang="en-US"/>
        </a:p>
      </dgm:t>
    </dgm:pt>
    <dgm:pt modelId="{564B8596-A267-4ABB-AF1B-9986DB97447D}">
      <dgm:prSet phldrT="[Text]" custT="1"/>
      <dgm:spPr>
        <a:ln>
          <a:solidFill>
            <a:schemeClr val="accent1"/>
          </a:solidFill>
        </a:ln>
      </dgm:spPr>
      <dgm:t>
        <a:bodyPr/>
        <a:lstStyle/>
        <a:p>
          <a:r>
            <a:rPr lang="en-US" sz="1000" b="1" dirty="0">
              <a:solidFill>
                <a:schemeClr val="accent1"/>
              </a:solidFill>
              <a:latin typeface="Gill Sans MT" panose="020B0502020104020203" pitchFamily="34" charset="77"/>
              <a:cs typeface="Calibri Light" panose="020F0302020204030204" pitchFamily="34" charset="0"/>
            </a:rPr>
            <a:t>Protocol or research review</a:t>
          </a:r>
        </a:p>
      </dgm:t>
    </dgm:pt>
    <dgm:pt modelId="{CFF0C788-A455-4DA4-9AE8-9E7E01F52DDA}" type="parTrans" cxnId="{CE9FA217-4DF0-472F-8651-41F6307E6663}">
      <dgm:prSet/>
      <dgm:spPr/>
      <dgm:t>
        <a:bodyPr/>
        <a:lstStyle/>
        <a:p>
          <a:endParaRPr lang="en-US"/>
        </a:p>
      </dgm:t>
    </dgm:pt>
    <dgm:pt modelId="{43AEBE6F-4F76-4497-8688-3AF3CA635426}" type="sibTrans" cxnId="{CE9FA217-4DF0-472F-8651-41F6307E6663}">
      <dgm:prSet/>
      <dgm:spPr/>
      <dgm:t>
        <a:bodyPr/>
        <a:lstStyle/>
        <a:p>
          <a:endParaRPr lang="en-US"/>
        </a:p>
      </dgm:t>
    </dgm:pt>
    <dgm:pt modelId="{CBD0D127-1645-4198-AFCC-99DD75BFAA9C}">
      <dgm:prSet phldrT="[Text]" custT="1"/>
      <dgm:spPr>
        <a:solidFill>
          <a:schemeClr val="lt1">
            <a:hueOff val="0"/>
            <a:satOff val="0"/>
            <a:lumOff val="0"/>
          </a:schemeClr>
        </a:solidFill>
        <a:ln>
          <a:solidFill>
            <a:schemeClr val="accent1"/>
          </a:solidFill>
        </a:ln>
      </dgm:spPr>
      <dgm:t>
        <a:bodyPr/>
        <a:lstStyle/>
        <a:p>
          <a:r>
            <a:rPr lang="en-US" sz="1000" b="1" dirty="0">
              <a:solidFill>
                <a:schemeClr val="accent1"/>
              </a:solidFill>
              <a:latin typeface="Gill Sans MT" panose="020B0502020104020203" pitchFamily="34" charset="77"/>
              <a:cs typeface="Calibri Light" panose="020F0302020204030204" pitchFamily="34" charset="0"/>
            </a:rPr>
            <a:t>Critical safeguard in research process </a:t>
          </a:r>
        </a:p>
      </dgm:t>
    </dgm:pt>
    <dgm:pt modelId="{B64F18B8-3304-40F5-AB96-F93987447A88}" type="parTrans" cxnId="{45C5EA8A-8F21-4CE4-AAC1-9323F857706B}">
      <dgm:prSet/>
      <dgm:spPr>
        <a:ln>
          <a:solidFill>
            <a:schemeClr val="accent1"/>
          </a:solidFill>
        </a:ln>
      </dgm:spPr>
      <dgm:t>
        <a:bodyPr/>
        <a:lstStyle/>
        <a:p>
          <a:endParaRPr lang="en-US"/>
        </a:p>
      </dgm:t>
    </dgm:pt>
    <dgm:pt modelId="{1361D46E-E3AE-4EB3-9412-B5CA57649390}" type="sibTrans" cxnId="{45C5EA8A-8F21-4CE4-AAC1-9323F857706B}">
      <dgm:prSet/>
      <dgm:spPr/>
      <dgm:t>
        <a:bodyPr/>
        <a:lstStyle/>
        <a:p>
          <a:endParaRPr lang="en-US"/>
        </a:p>
      </dgm:t>
    </dgm:pt>
    <dgm:pt modelId="{9243C029-0D3A-4D96-B3BB-7B07047FFCE8}" type="pres">
      <dgm:prSet presAssocID="{747B73CB-FE3A-4C1C-892B-C2DA1795D3A5}" presName="diagram" presStyleCnt="0">
        <dgm:presLayoutVars>
          <dgm:chPref val="1"/>
          <dgm:dir/>
          <dgm:animOne val="branch"/>
          <dgm:animLvl val="lvl"/>
          <dgm:resizeHandles/>
        </dgm:presLayoutVars>
      </dgm:prSet>
      <dgm:spPr/>
    </dgm:pt>
    <dgm:pt modelId="{0BE0171F-9B89-46B8-8D1B-5E8A8D619D6B}" type="pres">
      <dgm:prSet presAssocID="{1E7729A7-3CE9-4351-994D-A2CBAE2DBBB9}" presName="root" presStyleCnt="0"/>
      <dgm:spPr/>
    </dgm:pt>
    <dgm:pt modelId="{4ED4DBEF-D8D6-4246-A5BA-636451637177}" type="pres">
      <dgm:prSet presAssocID="{1E7729A7-3CE9-4351-994D-A2CBAE2DBBB9}" presName="rootComposite" presStyleCnt="0"/>
      <dgm:spPr/>
    </dgm:pt>
    <dgm:pt modelId="{B1D3CC15-4696-471D-8A58-BBE60CF13DE5}" type="pres">
      <dgm:prSet presAssocID="{1E7729A7-3CE9-4351-994D-A2CBAE2DBBB9}" presName="rootText" presStyleLbl="node1" presStyleIdx="0" presStyleCnt="2" custScaleX="157468"/>
      <dgm:spPr/>
    </dgm:pt>
    <dgm:pt modelId="{6CCFA3E2-416A-4EC8-AE73-E1FFCEEDCBE8}" type="pres">
      <dgm:prSet presAssocID="{1E7729A7-3CE9-4351-994D-A2CBAE2DBBB9}" presName="rootConnector" presStyleLbl="node1" presStyleIdx="0" presStyleCnt="2"/>
      <dgm:spPr/>
    </dgm:pt>
    <dgm:pt modelId="{FF3043B4-CBAF-4538-877E-C60E64EB56C5}" type="pres">
      <dgm:prSet presAssocID="{1E7729A7-3CE9-4351-994D-A2CBAE2DBBB9}" presName="childShape" presStyleCnt="0"/>
      <dgm:spPr/>
    </dgm:pt>
    <dgm:pt modelId="{D2803215-DA6D-4903-9BC5-801B6841193D}" type="pres">
      <dgm:prSet presAssocID="{776F5D08-3382-4F35-9A8A-001197EF3E9B}" presName="Name13" presStyleLbl="parChTrans1D2" presStyleIdx="0" presStyleCnt="9"/>
      <dgm:spPr/>
    </dgm:pt>
    <dgm:pt modelId="{0596E7AF-B3BF-45A1-8118-A05FDC321B63}" type="pres">
      <dgm:prSet presAssocID="{A568457F-CEF0-414B-9ED9-C045750F1143}" presName="childText" presStyleLbl="bgAcc1" presStyleIdx="0" presStyleCnt="9">
        <dgm:presLayoutVars>
          <dgm:bulletEnabled val="1"/>
        </dgm:presLayoutVars>
      </dgm:prSet>
      <dgm:spPr/>
    </dgm:pt>
    <dgm:pt modelId="{C28B6C2B-1617-4486-ABA6-ED353DCFDC61}" type="pres">
      <dgm:prSet presAssocID="{40956A44-C078-4F40-9956-A2875579A624}" presName="Name13" presStyleLbl="parChTrans1D2" presStyleIdx="1" presStyleCnt="9"/>
      <dgm:spPr/>
    </dgm:pt>
    <dgm:pt modelId="{BDCAC529-1475-479B-95CD-D64F2C92DCBB}" type="pres">
      <dgm:prSet presAssocID="{E7346BAC-78E1-4A91-997B-CA63217D117C}" presName="childText" presStyleLbl="bgAcc1" presStyleIdx="1" presStyleCnt="9">
        <dgm:presLayoutVars>
          <dgm:bulletEnabled val="1"/>
        </dgm:presLayoutVars>
      </dgm:prSet>
      <dgm:spPr/>
    </dgm:pt>
    <dgm:pt modelId="{CEBE1048-9858-43DE-B8DC-46D1C0B1DA4A}" type="pres">
      <dgm:prSet presAssocID="{813CAEAA-1B0C-4C99-88E8-39E8810CDF3D}" presName="Name13" presStyleLbl="parChTrans1D2" presStyleIdx="2" presStyleCnt="9"/>
      <dgm:spPr/>
    </dgm:pt>
    <dgm:pt modelId="{64ED02F1-AE6A-4A48-8734-E63A4EEF08C9}" type="pres">
      <dgm:prSet presAssocID="{B7B31383-3BFD-4603-A7E4-B15A998E6BAE}" presName="childText" presStyleLbl="bgAcc1" presStyleIdx="2" presStyleCnt="9">
        <dgm:presLayoutVars>
          <dgm:bulletEnabled val="1"/>
        </dgm:presLayoutVars>
      </dgm:prSet>
      <dgm:spPr/>
    </dgm:pt>
    <dgm:pt modelId="{8942EA01-5DF6-41E1-8900-37F462B268A7}" type="pres">
      <dgm:prSet presAssocID="{79A55C0B-078A-432F-B3B9-86C2BA9C55CA}" presName="Name13" presStyleLbl="parChTrans1D2" presStyleIdx="3" presStyleCnt="9"/>
      <dgm:spPr/>
    </dgm:pt>
    <dgm:pt modelId="{D6C8A1A9-94BB-4717-B78C-AAD25972CD23}" type="pres">
      <dgm:prSet presAssocID="{89A0928E-C76D-45B4-9915-6DE6A8811AD4}" presName="childText" presStyleLbl="bgAcc1" presStyleIdx="3" presStyleCnt="9">
        <dgm:presLayoutVars>
          <dgm:bulletEnabled val="1"/>
        </dgm:presLayoutVars>
      </dgm:prSet>
      <dgm:spPr/>
    </dgm:pt>
    <dgm:pt modelId="{244C70A3-1347-47F1-9B9B-CDFB09075E1B}" type="pres">
      <dgm:prSet presAssocID="{01F7529E-83FB-4CDE-9471-FD161AD5BFA3}" presName="Name13" presStyleLbl="parChTrans1D2" presStyleIdx="4" presStyleCnt="9"/>
      <dgm:spPr/>
    </dgm:pt>
    <dgm:pt modelId="{F043552A-976D-494A-B584-8BF95CE303A0}" type="pres">
      <dgm:prSet presAssocID="{B4EAFCF5-819A-4D10-B199-72F019BA8F69}" presName="childText" presStyleLbl="bgAcc1" presStyleIdx="4" presStyleCnt="9">
        <dgm:presLayoutVars>
          <dgm:bulletEnabled val="1"/>
        </dgm:presLayoutVars>
      </dgm:prSet>
      <dgm:spPr/>
    </dgm:pt>
    <dgm:pt modelId="{4E267DD3-139F-4AD7-889D-D82B722D5660}" type="pres">
      <dgm:prSet presAssocID="{BD341E97-F250-42DB-80CF-5ED381B277C0}" presName="root" presStyleCnt="0"/>
      <dgm:spPr/>
    </dgm:pt>
    <dgm:pt modelId="{FC710DB1-5D6A-46EB-B79A-C850A9EA104E}" type="pres">
      <dgm:prSet presAssocID="{BD341E97-F250-42DB-80CF-5ED381B277C0}" presName="rootComposite" presStyleCnt="0"/>
      <dgm:spPr/>
    </dgm:pt>
    <dgm:pt modelId="{4B7028FF-C822-4E78-86AE-F03780F81D0B}" type="pres">
      <dgm:prSet presAssocID="{BD341E97-F250-42DB-80CF-5ED381B277C0}" presName="rootText" presStyleLbl="node1" presStyleIdx="1" presStyleCnt="2" custScaleX="150946" custLinFactNeighborX="-3238" custLinFactNeighborY="-5627"/>
      <dgm:spPr/>
    </dgm:pt>
    <dgm:pt modelId="{1E59BFE3-6590-42D2-9925-72B22D37A8A0}" type="pres">
      <dgm:prSet presAssocID="{BD341E97-F250-42DB-80CF-5ED381B277C0}" presName="rootConnector" presStyleLbl="node1" presStyleIdx="1" presStyleCnt="2"/>
      <dgm:spPr/>
    </dgm:pt>
    <dgm:pt modelId="{44FA6864-BE2E-42ED-AB64-90E247D86B8A}" type="pres">
      <dgm:prSet presAssocID="{BD341E97-F250-42DB-80CF-5ED381B277C0}" presName="childShape" presStyleCnt="0"/>
      <dgm:spPr/>
    </dgm:pt>
    <dgm:pt modelId="{22B50F69-78BE-432E-9B58-79146FEBAFC9}" type="pres">
      <dgm:prSet presAssocID="{A0A19049-516C-42F9-9AD0-ADCA7896B849}" presName="Name13" presStyleLbl="parChTrans1D2" presStyleIdx="5" presStyleCnt="9"/>
      <dgm:spPr/>
    </dgm:pt>
    <dgm:pt modelId="{81330489-01A5-4CF0-B7CB-4FA16FCB4DB9}" type="pres">
      <dgm:prSet presAssocID="{9C45976C-6865-4A09-A350-4DE66EA0F97E}" presName="childText" presStyleLbl="bgAcc1" presStyleIdx="5" presStyleCnt="9">
        <dgm:presLayoutVars>
          <dgm:bulletEnabled val="1"/>
        </dgm:presLayoutVars>
      </dgm:prSet>
      <dgm:spPr/>
    </dgm:pt>
    <dgm:pt modelId="{1904985E-2184-444C-84C0-A6593A4F66DE}" type="pres">
      <dgm:prSet presAssocID="{3790DE1C-DA94-426F-8EB7-A0446854C911}" presName="Name13" presStyleLbl="parChTrans1D2" presStyleIdx="6" presStyleCnt="9"/>
      <dgm:spPr/>
    </dgm:pt>
    <dgm:pt modelId="{975373E9-5E97-4889-8393-98EE5271CF37}" type="pres">
      <dgm:prSet presAssocID="{097D3150-3ACC-4BF2-B338-ED0343DCB8B4}" presName="childText" presStyleLbl="bgAcc1" presStyleIdx="6" presStyleCnt="9">
        <dgm:presLayoutVars>
          <dgm:bulletEnabled val="1"/>
        </dgm:presLayoutVars>
      </dgm:prSet>
      <dgm:spPr/>
    </dgm:pt>
    <dgm:pt modelId="{9023E660-6063-421A-A5DA-C1307C18303F}" type="pres">
      <dgm:prSet presAssocID="{CFF0C788-A455-4DA4-9AE8-9E7E01F52DDA}" presName="Name13" presStyleLbl="parChTrans1D2" presStyleIdx="7" presStyleCnt="9"/>
      <dgm:spPr/>
    </dgm:pt>
    <dgm:pt modelId="{6028DEE4-2C6E-4990-B93C-E81E817C9730}" type="pres">
      <dgm:prSet presAssocID="{564B8596-A267-4ABB-AF1B-9986DB97447D}" presName="childText" presStyleLbl="bgAcc1" presStyleIdx="7" presStyleCnt="9">
        <dgm:presLayoutVars>
          <dgm:bulletEnabled val="1"/>
        </dgm:presLayoutVars>
      </dgm:prSet>
      <dgm:spPr/>
    </dgm:pt>
    <dgm:pt modelId="{72206DFF-F72E-447E-9877-0CCA3EF0605C}" type="pres">
      <dgm:prSet presAssocID="{B64F18B8-3304-40F5-AB96-F93987447A88}" presName="Name13" presStyleLbl="parChTrans1D2" presStyleIdx="8" presStyleCnt="9"/>
      <dgm:spPr/>
    </dgm:pt>
    <dgm:pt modelId="{36675B7A-4894-4CD7-8B47-D80BD15C49C5}" type="pres">
      <dgm:prSet presAssocID="{CBD0D127-1645-4198-AFCC-99DD75BFAA9C}" presName="childText" presStyleLbl="bgAcc1" presStyleIdx="8" presStyleCnt="9">
        <dgm:presLayoutVars>
          <dgm:bulletEnabled val="1"/>
        </dgm:presLayoutVars>
      </dgm:prSet>
      <dgm:spPr/>
    </dgm:pt>
  </dgm:ptLst>
  <dgm:cxnLst>
    <dgm:cxn modelId="{BC3DED01-1535-4662-B04C-EBF8CF777861}" type="presOf" srcId="{89A0928E-C76D-45B4-9915-6DE6A8811AD4}" destId="{D6C8A1A9-94BB-4717-B78C-AAD25972CD23}" srcOrd="0" destOrd="0" presId="urn:microsoft.com/office/officeart/2005/8/layout/hierarchy3"/>
    <dgm:cxn modelId="{28EFF306-3CE9-40A0-93D4-0C20CD045BB5}" type="presOf" srcId="{564B8596-A267-4ABB-AF1B-9986DB97447D}" destId="{6028DEE4-2C6E-4990-B93C-E81E817C9730}" srcOrd="0" destOrd="0" presId="urn:microsoft.com/office/officeart/2005/8/layout/hierarchy3"/>
    <dgm:cxn modelId="{ABB28415-A2A6-444D-8F6A-1409C85BAF21}" type="presOf" srcId="{747B73CB-FE3A-4C1C-892B-C2DA1795D3A5}" destId="{9243C029-0D3A-4D96-B3BB-7B07047FFCE8}" srcOrd="0" destOrd="0" presId="urn:microsoft.com/office/officeart/2005/8/layout/hierarchy3"/>
    <dgm:cxn modelId="{CE9FA217-4DF0-472F-8651-41F6307E6663}" srcId="{BD341E97-F250-42DB-80CF-5ED381B277C0}" destId="{564B8596-A267-4ABB-AF1B-9986DB97447D}" srcOrd="2" destOrd="0" parTransId="{CFF0C788-A455-4DA4-9AE8-9E7E01F52DDA}" sibTransId="{43AEBE6F-4F76-4497-8688-3AF3CA635426}"/>
    <dgm:cxn modelId="{9287CC18-7EAD-43AF-8386-5BE30D6360FE}" srcId="{BD341E97-F250-42DB-80CF-5ED381B277C0}" destId="{097D3150-3ACC-4BF2-B338-ED0343DCB8B4}" srcOrd="1" destOrd="0" parTransId="{3790DE1C-DA94-426F-8EB7-A0446854C911}" sibTransId="{739DAD9E-5EFB-44CC-AD5E-7CD14CBA674D}"/>
    <dgm:cxn modelId="{5122BF1E-E98E-4025-96F2-7BBE43DE283E}" srcId="{1E7729A7-3CE9-4351-994D-A2CBAE2DBBB9}" destId="{E7346BAC-78E1-4A91-997B-CA63217D117C}" srcOrd="1" destOrd="0" parTransId="{40956A44-C078-4F40-9956-A2875579A624}" sibTransId="{BCE369F3-AFC8-41AD-B120-CD16D99DE7C9}"/>
    <dgm:cxn modelId="{64EB7726-3D91-4C37-97CF-73698C4853BC}" type="presOf" srcId="{B64F18B8-3304-40F5-AB96-F93987447A88}" destId="{72206DFF-F72E-447E-9877-0CCA3EF0605C}" srcOrd="0" destOrd="0" presId="urn:microsoft.com/office/officeart/2005/8/layout/hierarchy3"/>
    <dgm:cxn modelId="{1BAE122F-C773-4FC4-B9BA-3A760195BB0C}" type="presOf" srcId="{097D3150-3ACC-4BF2-B338-ED0343DCB8B4}" destId="{975373E9-5E97-4889-8393-98EE5271CF37}" srcOrd="0" destOrd="0" presId="urn:microsoft.com/office/officeart/2005/8/layout/hierarchy3"/>
    <dgm:cxn modelId="{1725B334-FACF-49C8-A7B9-949AFD12C91F}" type="presOf" srcId="{40956A44-C078-4F40-9956-A2875579A624}" destId="{C28B6C2B-1617-4486-ABA6-ED353DCFDC61}" srcOrd="0" destOrd="0" presId="urn:microsoft.com/office/officeart/2005/8/layout/hierarchy3"/>
    <dgm:cxn modelId="{B7699750-9BAC-47AD-BB82-B9DEC849CFDF}" type="presOf" srcId="{BD341E97-F250-42DB-80CF-5ED381B277C0}" destId="{1E59BFE3-6590-42D2-9925-72B22D37A8A0}" srcOrd="1" destOrd="0" presId="urn:microsoft.com/office/officeart/2005/8/layout/hierarchy3"/>
    <dgm:cxn modelId="{8EBD7A5E-BE64-4E22-AEE5-C269A387E362}" type="presOf" srcId="{3790DE1C-DA94-426F-8EB7-A0446854C911}" destId="{1904985E-2184-444C-84C0-A6593A4F66DE}" srcOrd="0" destOrd="0" presId="urn:microsoft.com/office/officeart/2005/8/layout/hierarchy3"/>
    <dgm:cxn modelId="{78B37965-2AEA-47F8-BD50-02013A4C1EC2}" type="presOf" srcId="{B7B31383-3BFD-4603-A7E4-B15A998E6BAE}" destId="{64ED02F1-AE6A-4A48-8734-E63A4EEF08C9}" srcOrd="0" destOrd="0" presId="urn:microsoft.com/office/officeart/2005/8/layout/hierarchy3"/>
    <dgm:cxn modelId="{AECDF967-0A3D-4B68-8216-3448ED4AE467}" type="presOf" srcId="{79A55C0B-078A-432F-B3B9-86C2BA9C55CA}" destId="{8942EA01-5DF6-41E1-8900-37F462B268A7}" srcOrd="0" destOrd="0" presId="urn:microsoft.com/office/officeart/2005/8/layout/hierarchy3"/>
    <dgm:cxn modelId="{BC17527C-821F-41DA-9A76-928015E2E3F1}" type="presOf" srcId="{776F5D08-3382-4F35-9A8A-001197EF3E9B}" destId="{D2803215-DA6D-4903-9BC5-801B6841193D}" srcOrd="0" destOrd="0" presId="urn:microsoft.com/office/officeart/2005/8/layout/hierarchy3"/>
    <dgm:cxn modelId="{452F0585-6567-4954-9EA4-FE8965FD8EB6}" srcId="{747B73CB-FE3A-4C1C-892B-C2DA1795D3A5}" destId="{BD341E97-F250-42DB-80CF-5ED381B277C0}" srcOrd="1" destOrd="0" parTransId="{74FF0BFB-E716-41DD-853C-CE06528A914E}" sibTransId="{790D590F-9330-461A-8009-B63238B2FB32}"/>
    <dgm:cxn modelId="{C0E8A186-6EA8-49E3-8F66-153BA9A18332}" type="presOf" srcId="{BD341E97-F250-42DB-80CF-5ED381B277C0}" destId="{4B7028FF-C822-4E78-86AE-F03780F81D0B}" srcOrd="0" destOrd="0" presId="urn:microsoft.com/office/officeart/2005/8/layout/hierarchy3"/>
    <dgm:cxn modelId="{45C5EA8A-8F21-4CE4-AAC1-9323F857706B}" srcId="{BD341E97-F250-42DB-80CF-5ED381B277C0}" destId="{CBD0D127-1645-4198-AFCC-99DD75BFAA9C}" srcOrd="3" destOrd="0" parTransId="{B64F18B8-3304-40F5-AB96-F93987447A88}" sibTransId="{1361D46E-E3AE-4EB3-9412-B5CA57649390}"/>
    <dgm:cxn modelId="{B332028C-29BB-4ADA-83C7-A89D40BC872A}" type="presOf" srcId="{01F7529E-83FB-4CDE-9471-FD161AD5BFA3}" destId="{244C70A3-1347-47F1-9B9B-CDFB09075E1B}" srcOrd="0" destOrd="0" presId="urn:microsoft.com/office/officeart/2005/8/layout/hierarchy3"/>
    <dgm:cxn modelId="{5C7A1B90-CEAB-4991-A5A0-AD0476407682}" type="presOf" srcId="{1E7729A7-3CE9-4351-994D-A2CBAE2DBBB9}" destId="{B1D3CC15-4696-471D-8A58-BBE60CF13DE5}" srcOrd="0" destOrd="0" presId="urn:microsoft.com/office/officeart/2005/8/layout/hierarchy3"/>
    <dgm:cxn modelId="{5E119A99-C4BC-4A88-875D-CECF0D5D94F2}" type="presOf" srcId="{B4EAFCF5-819A-4D10-B199-72F019BA8F69}" destId="{F043552A-976D-494A-B584-8BF95CE303A0}" srcOrd="0" destOrd="0" presId="urn:microsoft.com/office/officeart/2005/8/layout/hierarchy3"/>
    <dgm:cxn modelId="{45CD8DAE-E585-4916-BB9B-C6756ADD85D9}" srcId="{1E7729A7-3CE9-4351-994D-A2CBAE2DBBB9}" destId="{89A0928E-C76D-45B4-9915-6DE6A8811AD4}" srcOrd="3" destOrd="0" parTransId="{79A55C0B-078A-432F-B3B9-86C2BA9C55CA}" sibTransId="{4A4BBC2B-4BC5-4CCF-8C2E-3B4E4CCE3604}"/>
    <dgm:cxn modelId="{346528B5-90A0-44AA-AB6C-61DCB8A8FAA7}" type="presOf" srcId="{E7346BAC-78E1-4A91-997B-CA63217D117C}" destId="{BDCAC529-1475-479B-95CD-D64F2C92DCBB}" srcOrd="0" destOrd="0" presId="urn:microsoft.com/office/officeart/2005/8/layout/hierarchy3"/>
    <dgm:cxn modelId="{471E10B6-7F33-4E98-A57A-D37E522ECF27}" type="presOf" srcId="{A0A19049-516C-42F9-9AD0-ADCA7896B849}" destId="{22B50F69-78BE-432E-9B58-79146FEBAFC9}" srcOrd="0" destOrd="0" presId="urn:microsoft.com/office/officeart/2005/8/layout/hierarchy3"/>
    <dgm:cxn modelId="{B56D76C0-37CA-48DC-B8A4-9160E9AFD8DA}" type="presOf" srcId="{9C45976C-6865-4A09-A350-4DE66EA0F97E}" destId="{81330489-01A5-4CF0-B7CB-4FA16FCB4DB9}" srcOrd="0" destOrd="0" presId="urn:microsoft.com/office/officeart/2005/8/layout/hierarchy3"/>
    <dgm:cxn modelId="{8D2D02C8-024D-4AD2-A1AE-04F9343A9783}" srcId="{1E7729A7-3CE9-4351-994D-A2CBAE2DBBB9}" destId="{A568457F-CEF0-414B-9ED9-C045750F1143}" srcOrd="0" destOrd="0" parTransId="{776F5D08-3382-4F35-9A8A-001197EF3E9B}" sibTransId="{F4EE3F4E-C151-4F99-93EB-7C1C11B2EA95}"/>
    <dgm:cxn modelId="{FDBF60CE-8285-455F-AF41-AF6ECE674C6A}" srcId="{1E7729A7-3CE9-4351-994D-A2CBAE2DBBB9}" destId="{B7B31383-3BFD-4603-A7E4-B15A998E6BAE}" srcOrd="2" destOrd="0" parTransId="{813CAEAA-1B0C-4C99-88E8-39E8810CDF3D}" sibTransId="{F7A82824-5502-4351-A56F-7B4DE1724A09}"/>
    <dgm:cxn modelId="{47C066D0-F56E-4C31-8E48-188728CB6FFC}" type="presOf" srcId="{CFF0C788-A455-4DA4-9AE8-9E7E01F52DDA}" destId="{9023E660-6063-421A-A5DA-C1307C18303F}" srcOrd="0" destOrd="0" presId="urn:microsoft.com/office/officeart/2005/8/layout/hierarchy3"/>
    <dgm:cxn modelId="{2DFE10E0-A72F-437C-A1C5-133B02152806}" type="presOf" srcId="{A568457F-CEF0-414B-9ED9-C045750F1143}" destId="{0596E7AF-B3BF-45A1-8118-A05FDC321B63}" srcOrd="0" destOrd="0" presId="urn:microsoft.com/office/officeart/2005/8/layout/hierarchy3"/>
    <dgm:cxn modelId="{4CB813E3-8656-4E0B-9A11-8DBEB68DD30E}" srcId="{747B73CB-FE3A-4C1C-892B-C2DA1795D3A5}" destId="{1E7729A7-3CE9-4351-994D-A2CBAE2DBBB9}" srcOrd="0" destOrd="0" parTransId="{6E5C8149-2595-419E-9ABF-9AFEAF47D39B}" sibTransId="{F5EFA264-2996-4D4D-AEF1-4E4E31B1E163}"/>
    <dgm:cxn modelId="{840566E7-4476-4481-B7D4-5FA11A8440C7}" srcId="{1E7729A7-3CE9-4351-994D-A2CBAE2DBBB9}" destId="{B4EAFCF5-819A-4D10-B199-72F019BA8F69}" srcOrd="4" destOrd="0" parTransId="{01F7529E-83FB-4CDE-9471-FD161AD5BFA3}" sibTransId="{3D72F78B-345F-4BA9-8A1E-A211612E7897}"/>
    <dgm:cxn modelId="{9EE08CEA-9B95-42BD-BB59-9B779D16ADE6}" type="presOf" srcId="{CBD0D127-1645-4198-AFCC-99DD75BFAA9C}" destId="{36675B7A-4894-4CD7-8B47-D80BD15C49C5}" srcOrd="0" destOrd="0" presId="urn:microsoft.com/office/officeart/2005/8/layout/hierarchy3"/>
    <dgm:cxn modelId="{BD792FEE-71AB-47AB-B0AD-817800E6806D}" srcId="{BD341E97-F250-42DB-80CF-5ED381B277C0}" destId="{9C45976C-6865-4A09-A350-4DE66EA0F97E}" srcOrd="0" destOrd="0" parTransId="{A0A19049-516C-42F9-9AD0-ADCA7896B849}" sibTransId="{2AC63884-D612-4A94-BDB5-AD9EF497F19F}"/>
    <dgm:cxn modelId="{43A09FF0-7303-4AB7-A09F-DEE006115D0F}" type="presOf" srcId="{1E7729A7-3CE9-4351-994D-A2CBAE2DBBB9}" destId="{6CCFA3E2-416A-4EC8-AE73-E1FFCEEDCBE8}" srcOrd="1" destOrd="0" presId="urn:microsoft.com/office/officeart/2005/8/layout/hierarchy3"/>
    <dgm:cxn modelId="{C4EF97FF-11F7-403C-8A36-CCF88460E514}" type="presOf" srcId="{813CAEAA-1B0C-4C99-88E8-39E8810CDF3D}" destId="{CEBE1048-9858-43DE-B8DC-46D1C0B1DA4A}" srcOrd="0" destOrd="0" presId="urn:microsoft.com/office/officeart/2005/8/layout/hierarchy3"/>
    <dgm:cxn modelId="{4D40077F-4F97-4B6B-A1D4-68BEC0568F0B}" type="presParOf" srcId="{9243C029-0D3A-4D96-B3BB-7B07047FFCE8}" destId="{0BE0171F-9B89-46B8-8D1B-5E8A8D619D6B}" srcOrd="0" destOrd="0" presId="urn:microsoft.com/office/officeart/2005/8/layout/hierarchy3"/>
    <dgm:cxn modelId="{F65F43D5-450D-4E3B-A31F-588674AE95FC}" type="presParOf" srcId="{0BE0171F-9B89-46B8-8D1B-5E8A8D619D6B}" destId="{4ED4DBEF-D8D6-4246-A5BA-636451637177}" srcOrd="0" destOrd="0" presId="urn:microsoft.com/office/officeart/2005/8/layout/hierarchy3"/>
    <dgm:cxn modelId="{80381994-46AA-496B-92AA-8FE3C9F5643D}" type="presParOf" srcId="{4ED4DBEF-D8D6-4246-A5BA-636451637177}" destId="{B1D3CC15-4696-471D-8A58-BBE60CF13DE5}" srcOrd="0" destOrd="0" presId="urn:microsoft.com/office/officeart/2005/8/layout/hierarchy3"/>
    <dgm:cxn modelId="{4E579A77-3358-4577-AFD8-4C2BAB1DAB82}" type="presParOf" srcId="{4ED4DBEF-D8D6-4246-A5BA-636451637177}" destId="{6CCFA3E2-416A-4EC8-AE73-E1FFCEEDCBE8}" srcOrd="1" destOrd="0" presId="urn:microsoft.com/office/officeart/2005/8/layout/hierarchy3"/>
    <dgm:cxn modelId="{65FBADF3-C475-40C3-97C7-01346B8ADB4A}" type="presParOf" srcId="{0BE0171F-9B89-46B8-8D1B-5E8A8D619D6B}" destId="{FF3043B4-CBAF-4538-877E-C60E64EB56C5}" srcOrd="1" destOrd="0" presId="urn:microsoft.com/office/officeart/2005/8/layout/hierarchy3"/>
    <dgm:cxn modelId="{8072A1DB-52E8-439B-A4F9-701D2E7C45C9}" type="presParOf" srcId="{FF3043B4-CBAF-4538-877E-C60E64EB56C5}" destId="{D2803215-DA6D-4903-9BC5-801B6841193D}" srcOrd="0" destOrd="0" presId="urn:microsoft.com/office/officeart/2005/8/layout/hierarchy3"/>
    <dgm:cxn modelId="{CB9A9253-D5CB-44C9-A186-D9FCC0CEB9BB}" type="presParOf" srcId="{FF3043B4-CBAF-4538-877E-C60E64EB56C5}" destId="{0596E7AF-B3BF-45A1-8118-A05FDC321B63}" srcOrd="1" destOrd="0" presId="urn:microsoft.com/office/officeart/2005/8/layout/hierarchy3"/>
    <dgm:cxn modelId="{E30776AE-8EA1-48A2-A951-5C90D7B15D29}" type="presParOf" srcId="{FF3043B4-CBAF-4538-877E-C60E64EB56C5}" destId="{C28B6C2B-1617-4486-ABA6-ED353DCFDC61}" srcOrd="2" destOrd="0" presId="urn:microsoft.com/office/officeart/2005/8/layout/hierarchy3"/>
    <dgm:cxn modelId="{40720B44-4B63-4276-B562-6CF3B52EAFBF}" type="presParOf" srcId="{FF3043B4-CBAF-4538-877E-C60E64EB56C5}" destId="{BDCAC529-1475-479B-95CD-D64F2C92DCBB}" srcOrd="3" destOrd="0" presId="urn:microsoft.com/office/officeart/2005/8/layout/hierarchy3"/>
    <dgm:cxn modelId="{1780DB91-BB33-4107-9A7B-8E3E8E73A846}" type="presParOf" srcId="{FF3043B4-CBAF-4538-877E-C60E64EB56C5}" destId="{CEBE1048-9858-43DE-B8DC-46D1C0B1DA4A}" srcOrd="4" destOrd="0" presId="urn:microsoft.com/office/officeart/2005/8/layout/hierarchy3"/>
    <dgm:cxn modelId="{7A5227D8-C1B2-4D36-930C-B6E865259DEA}" type="presParOf" srcId="{FF3043B4-CBAF-4538-877E-C60E64EB56C5}" destId="{64ED02F1-AE6A-4A48-8734-E63A4EEF08C9}" srcOrd="5" destOrd="0" presId="urn:microsoft.com/office/officeart/2005/8/layout/hierarchy3"/>
    <dgm:cxn modelId="{BB08B997-6A34-4688-81F5-4955FD62956F}" type="presParOf" srcId="{FF3043B4-CBAF-4538-877E-C60E64EB56C5}" destId="{8942EA01-5DF6-41E1-8900-37F462B268A7}" srcOrd="6" destOrd="0" presId="urn:microsoft.com/office/officeart/2005/8/layout/hierarchy3"/>
    <dgm:cxn modelId="{6DA02D7C-54FE-4F5F-B843-14D0900CE732}" type="presParOf" srcId="{FF3043B4-CBAF-4538-877E-C60E64EB56C5}" destId="{D6C8A1A9-94BB-4717-B78C-AAD25972CD23}" srcOrd="7" destOrd="0" presId="urn:microsoft.com/office/officeart/2005/8/layout/hierarchy3"/>
    <dgm:cxn modelId="{29052966-6782-40B7-A073-C009D8A0D101}" type="presParOf" srcId="{FF3043B4-CBAF-4538-877E-C60E64EB56C5}" destId="{244C70A3-1347-47F1-9B9B-CDFB09075E1B}" srcOrd="8" destOrd="0" presId="urn:microsoft.com/office/officeart/2005/8/layout/hierarchy3"/>
    <dgm:cxn modelId="{CB5485D0-72DE-47E3-B4EB-BB00C597747E}" type="presParOf" srcId="{FF3043B4-CBAF-4538-877E-C60E64EB56C5}" destId="{F043552A-976D-494A-B584-8BF95CE303A0}" srcOrd="9" destOrd="0" presId="urn:microsoft.com/office/officeart/2005/8/layout/hierarchy3"/>
    <dgm:cxn modelId="{72ED3F6A-16BE-4DD3-AA9F-0370D1E2A618}" type="presParOf" srcId="{9243C029-0D3A-4D96-B3BB-7B07047FFCE8}" destId="{4E267DD3-139F-4AD7-889D-D82B722D5660}" srcOrd="1" destOrd="0" presId="urn:microsoft.com/office/officeart/2005/8/layout/hierarchy3"/>
    <dgm:cxn modelId="{3FB47235-2D16-4E7C-9B21-0A92440FDFF0}" type="presParOf" srcId="{4E267DD3-139F-4AD7-889D-D82B722D5660}" destId="{FC710DB1-5D6A-46EB-B79A-C850A9EA104E}" srcOrd="0" destOrd="0" presId="urn:microsoft.com/office/officeart/2005/8/layout/hierarchy3"/>
    <dgm:cxn modelId="{2E00171A-0613-4FCB-8085-1545202FDC63}" type="presParOf" srcId="{FC710DB1-5D6A-46EB-B79A-C850A9EA104E}" destId="{4B7028FF-C822-4E78-86AE-F03780F81D0B}" srcOrd="0" destOrd="0" presId="urn:microsoft.com/office/officeart/2005/8/layout/hierarchy3"/>
    <dgm:cxn modelId="{0D1948CC-AA71-401F-AF3B-E310B9502BC6}" type="presParOf" srcId="{FC710DB1-5D6A-46EB-B79A-C850A9EA104E}" destId="{1E59BFE3-6590-42D2-9925-72B22D37A8A0}" srcOrd="1" destOrd="0" presId="urn:microsoft.com/office/officeart/2005/8/layout/hierarchy3"/>
    <dgm:cxn modelId="{A8906B6D-C1CF-4002-9A13-09E49C2FA661}" type="presParOf" srcId="{4E267DD3-139F-4AD7-889D-D82B722D5660}" destId="{44FA6864-BE2E-42ED-AB64-90E247D86B8A}" srcOrd="1" destOrd="0" presId="urn:microsoft.com/office/officeart/2005/8/layout/hierarchy3"/>
    <dgm:cxn modelId="{07A33E02-784F-47D1-941A-835EFC1950E0}" type="presParOf" srcId="{44FA6864-BE2E-42ED-AB64-90E247D86B8A}" destId="{22B50F69-78BE-432E-9B58-79146FEBAFC9}" srcOrd="0" destOrd="0" presId="urn:microsoft.com/office/officeart/2005/8/layout/hierarchy3"/>
    <dgm:cxn modelId="{485CEE20-85CC-43E2-A27E-A425DB8B4FBC}" type="presParOf" srcId="{44FA6864-BE2E-42ED-AB64-90E247D86B8A}" destId="{81330489-01A5-4CF0-B7CB-4FA16FCB4DB9}" srcOrd="1" destOrd="0" presId="urn:microsoft.com/office/officeart/2005/8/layout/hierarchy3"/>
    <dgm:cxn modelId="{645E4B73-F0C6-4A4D-8535-6632E0504562}" type="presParOf" srcId="{44FA6864-BE2E-42ED-AB64-90E247D86B8A}" destId="{1904985E-2184-444C-84C0-A6593A4F66DE}" srcOrd="2" destOrd="0" presId="urn:microsoft.com/office/officeart/2005/8/layout/hierarchy3"/>
    <dgm:cxn modelId="{A583B18C-7267-4A28-A474-18DF8BDCC258}" type="presParOf" srcId="{44FA6864-BE2E-42ED-AB64-90E247D86B8A}" destId="{975373E9-5E97-4889-8393-98EE5271CF37}" srcOrd="3" destOrd="0" presId="urn:microsoft.com/office/officeart/2005/8/layout/hierarchy3"/>
    <dgm:cxn modelId="{8F4D3D38-B95E-4C82-BE05-DF09E97777DE}" type="presParOf" srcId="{44FA6864-BE2E-42ED-AB64-90E247D86B8A}" destId="{9023E660-6063-421A-A5DA-C1307C18303F}" srcOrd="4" destOrd="0" presId="urn:microsoft.com/office/officeart/2005/8/layout/hierarchy3"/>
    <dgm:cxn modelId="{55BF12E1-E21A-495F-877B-C3511CF02F85}" type="presParOf" srcId="{44FA6864-BE2E-42ED-AB64-90E247D86B8A}" destId="{6028DEE4-2C6E-4990-B93C-E81E817C9730}" srcOrd="5" destOrd="0" presId="urn:microsoft.com/office/officeart/2005/8/layout/hierarchy3"/>
    <dgm:cxn modelId="{A5ACC56F-0E66-4EB8-801B-B822E1D1FC17}" type="presParOf" srcId="{44FA6864-BE2E-42ED-AB64-90E247D86B8A}" destId="{72206DFF-F72E-447E-9877-0CCA3EF0605C}" srcOrd="6" destOrd="0" presId="urn:microsoft.com/office/officeart/2005/8/layout/hierarchy3"/>
    <dgm:cxn modelId="{0DF03D1C-B7D4-4DD0-AC32-BC056905C2B3}" type="presParOf" srcId="{44FA6864-BE2E-42ED-AB64-90E247D86B8A}" destId="{36675B7A-4894-4CD7-8B47-D80BD15C49C5}" srcOrd="7"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7B73CB-FE3A-4C1C-892B-C2DA1795D3A5}" type="doc">
      <dgm:prSet loTypeId="urn:microsoft.com/office/officeart/2005/8/layout/hierarchy3" loCatId="list" qsTypeId="urn:microsoft.com/office/officeart/2005/8/quickstyle/simple1" qsCatId="simple" csTypeId="urn:microsoft.com/office/officeart/2005/8/colors/colorful5" csCatId="colorful" phldr="1"/>
      <dgm:spPr/>
      <dgm:t>
        <a:bodyPr/>
        <a:lstStyle/>
        <a:p>
          <a:endParaRPr lang="en-US"/>
        </a:p>
      </dgm:t>
    </dgm:pt>
    <dgm:pt modelId="{1E7729A7-3CE9-4351-994D-A2CBAE2DBBB9}">
      <dgm:prSet phldrT="[Text]" custT="1"/>
      <dgm:spPr/>
      <dgm:t>
        <a:bodyPr/>
        <a:lstStyle/>
        <a:p>
          <a:r>
            <a:rPr lang="en-US" sz="1800" b="1" dirty="0">
              <a:latin typeface="Gill Sans MT" panose="020B0502020104020203" pitchFamily="34" charset="77"/>
              <a:cs typeface="Calibri Light" panose="020F0302020204030204" pitchFamily="34" charset="0"/>
            </a:rPr>
            <a:t>Recruitment for Clinical Research</a:t>
          </a:r>
        </a:p>
      </dgm:t>
    </dgm:pt>
    <dgm:pt modelId="{6E5C8149-2595-419E-9ABF-9AFEAF47D39B}" type="parTrans" cxnId="{4CB813E3-8656-4E0B-9A11-8DBEB68DD30E}">
      <dgm:prSet/>
      <dgm:spPr/>
      <dgm:t>
        <a:bodyPr/>
        <a:lstStyle/>
        <a:p>
          <a:endParaRPr lang="en-US"/>
        </a:p>
      </dgm:t>
    </dgm:pt>
    <dgm:pt modelId="{F5EFA264-2996-4D4D-AEF1-4E4E31B1E163}" type="sibTrans" cxnId="{4CB813E3-8656-4E0B-9A11-8DBEB68DD30E}">
      <dgm:prSet/>
      <dgm:spPr/>
      <dgm:t>
        <a:bodyPr/>
        <a:lstStyle/>
        <a:p>
          <a:endParaRPr lang="en-US"/>
        </a:p>
      </dgm:t>
    </dgm:pt>
    <dgm:pt modelId="{A568457F-CEF0-414B-9ED9-C045750F1143}">
      <dgm:prSet phldrT="[Text]" custT="1"/>
      <dgm:spPr>
        <a:solidFill>
          <a:schemeClr val="lt1">
            <a:hueOff val="0"/>
            <a:satOff val="0"/>
            <a:lumOff val="0"/>
          </a:schemeClr>
        </a:solidFill>
      </dgm:spPr>
      <dgm:t>
        <a:bodyPr/>
        <a:lstStyle/>
        <a:p>
          <a:r>
            <a:rPr lang="en-US" sz="1000" b="1" dirty="0">
              <a:solidFill>
                <a:schemeClr val="accent5"/>
              </a:solidFill>
              <a:latin typeface="Gill Sans MT" panose="020B0502020104020203" pitchFamily="34" charset="77"/>
              <a:cs typeface="Calibri Light" panose="020F0302020204030204" pitchFamily="34" charset="0"/>
            </a:rPr>
            <a:t>Populations of interest</a:t>
          </a:r>
        </a:p>
      </dgm:t>
    </dgm:pt>
    <dgm:pt modelId="{776F5D08-3382-4F35-9A8A-001197EF3E9B}" type="parTrans" cxnId="{8D2D02C8-024D-4AD2-A1AE-04F9343A9783}">
      <dgm:prSet/>
      <dgm:spPr/>
      <dgm:t>
        <a:bodyPr/>
        <a:lstStyle/>
        <a:p>
          <a:endParaRPr lang="en-US"/>
        </a:p>
      </dgm:t>
    </dgm:pt>
    <dgm:pt modelId="{F4EE3F4E-C151-4F99-93EB-7C1C11B2EA95}" type="sibTrans" cxnId="{8D2D02C8-024D-4AD2-A1AE-04F9343A9783}">
      <dgm:prSet/>
      <dgm:spPr/>
      <dgm:t>
        <a:bodyPr/>
        <a:lstStyle/>
        <a:p>
          <a:endParaRPr lang="en-US"/>
        </a:p>
      </dgm:t>
    </dgm:pt>
    <dgm:pt modelId="{E7346BAC-78E1-4A91-997B-CA63217D117C}">
      <dgm:prSet phldrT="[Text]" custT="1"/>
      <dgm:spPr>
        <a:solidFill>
          <a:schemeClr val="lt1">
            <a:hueOff val="0"/>
            <a:satOff val="0"/>
            <a:lumOff val="0"/>
          </a:schemeClr>
        </a:solidFill>
      </dgm:spPr>
      <dgm:t>
        <a:bodyPr/>
        <a:lstStyle/>
        <a:p>
          <a:r>
            <a:rPr lang="en-US" sz="1000" b="1" dirty="0">
              <a:solidFill>
                <a:schemeClr val="accent5"/>
              </a:solidFill>
              <a:latin typeface="Gill Sans MT" panose="020B0502020104020203" pitchFamily="34" charset="77"/>
              <a:cs typeface="Calibri Light" panose="020F0302020204030204" pitchFamily="34" charset="0"/>
            </a:rPr>
            <a:t>Eligibility screening</a:t>
          </a:r>
        </a:p>
      </dgm:t>
    </dgm:pt>
    <dgm:pt modelId="{40956A44-C078-4F40-9956-A2875579A624}" type="parTrans" cxnId="{5122BF1E-E98E-4025-96F2-7BBE43DE283E}">
      <dgm:prSet/>
      <dgm:spPr/>
      <dgm:t>
        <a:bodyPr/>
        <a:lstStyle/>
        <a:p>
          <a:endParaRPr lang="en-US"/>
        </a:p>
      </dgm:t>
    </dgm:pt>
    <dgm:pt modelId="{BCE369F3-AFC8-41AD-B120-CD16D99DE7C9}" type="sibTrans" cxnId="{5122BF1E-E98E-4025-96F2-7BBE43DE283E}">
      <dgm:prSet/>
      <dgm:spPr/>
      <dgm:t>
        <a:bodyPr/>
        <a:lstStyle/>
        <a:p>
          <a:endParaRPr lang="en-US"/>
        </a:p>
      </dgm:t>
    </dgm:pt>
    <dgm:pt modelId="{BD341E97-F250-42DB-80CF-5ED381B277C0}">
      <dgm:prSet phldrT="[Text]" custT="1"/>
      <dgm:spPr/>
      <dgm:t>
        <a:bodyPr/>
        <a:lstStyle/>
        <a:p>
          <a:r>
            <a:rPr lang="en-US" sz="1800" b="1" spc="0" dirty="0">
              <a:latin typeface="Gill Sans MT" panose="020B0502020104020203" pitchFamily="34" charset="77"/>
              <a:cs typeface="Calibri Light" panose="020F0302020204030204" pitchFamily="34" charset="0"/>
            </a:rPr>
            <a:t>Research</a:t>
          </a:r>
        </a:p>
      </dgm:t>
    </dgm:pt>
    <dgm:pt modelId="{74FF0BFB-E716-41DD-853C-CE06528A914E}" type="parTrans" cxnId="{452F0585-6567-4954-9EA4-FE8965FD8EB6}">
      <dgm:prSet/>
      <dgm:spPr/>
      <dgm:t>
        <a:bodyPr/>
        <a:lstStyle/>
        <a:p>
          <a:endParaRPr lang="en-US"/>
        </a:p>
      </dgm:t>
    </dgm:pt>
    <dgm:pt modelId="{790D590F-9330-461A-8009-B63238B2FB32}" type="sibTrans" cxnId="{452F0585-6567-4954-9EA4-FE8965FD8EB6}">
      <dgm:prSet/>
      <dgm:spPr/>
      <dgm:t>
        <a:bodyPr/>
        <a:lstStyle/>
        <a:p>
          <a:endParaRPr lang="en-US"/>
        </a:p>
      </dgm:t>
    </dgm:pt>
    <dgm:pt modelId="{9C45976C-6865-4A09-A350-4DE66EA0F97E}">
      <dgm:prSet phldrT="[Text]" custT="1"/>
      <dgm:spPr/>
      <dgm:t>
        <a:bodyPr/>
        <a:lstStyle/>
        <a:p>
          <a:r>
            <a:rPr lang="en-US" sz="1000" b="1" dirty="0">
              <a:solidFill>
                <a:schemeClr val="accent6"/>
              </a:solidFill>
              <a:latin typeface="Gill Sans MT" panose="020B0502020104020203" pitchFamily="34" charset="77"/>
              <a:cs typeface="Calibri Light" panose="020F0302020204030204" pitchFamily="34" charset="0"/>
            </a:rPr>
            <a:t>Systematic work</a:t>
          </a:r>
        </a:p>
      </dgm:t>
    </dgm:pt>
    <dgm:pt modelId="{A0A19049-516C-42F9-9AD0-ADCA7896B849}" type="parTrans" cxnId="{BD792FEE-71AB-47AB-B0AD-817800E6806D}">
      <dgm:prSet/>
      <dgm:spPr/>
      <dgm:t>
        <a:bodyPr/>
        <a:lstStyle/>
        <a:p>
          <a:endParaRPr lang="en-US"/>
        </a:p>
      </dgm:t>
    </dgm:pt>
    <dgm:pt modelId="{2AC63884-D612-4A94-BDB5-AD9EF497F19F}" type="sibTrans" cxnId="{BD792FEE-71AB-47AB-B0AD-817800E6806D}">
      <dgm:prSet/>
      <dgm:spPr/>
      <dgm:t>
        <a:bodyPr/>
        <a:lstStyle/>
        <a:p>
          <a:endParaRPr lang="en-US"/>
        </a:p>
      </dgm:t>
    </dgm:pt>
    <dgm:pt modelId="{B7B31383-3BFD-4603-A7E4-B15A998E6BAE}">
      <dgm:prSet phldrT="[Text]" custT="1"/>
      <dgm:spPr>
        <a:solidFill>
          <a:schemeClr val="lt1">
            <a:hueOff val="0"/>
            <a:satOff val="0"/>
            <a:lumOff val="0"/>
          </a:schemeClr>
        </a:solidFill>
      </dgm:spPr>
      <dgm:t>
        <a:bodyPr/>
        <a:lstStyle/>
        <a:p>
          <a:r>
            <a:rPr lang="en-US" sz="1100" b="1" dirty="0">
              <a:solidFill>
                <a:schemeClr val="accent5"/>
              </a:solidFill>
              <a:latin typeface="Gill Sans MT" panose="020B0502020104020203" pitchFamily="34" charset="77"/>
              <a:cs typeface="Calibri Light" panose="020F0302020204030204" pitchFamily="34" charset="0"/>
            </a:rPr>
            <a:t>Enrollment in clinical research</a:t>
          </a:r>
        </a:p>
      </dgm:t>
    </dgm:pt>
    <dgm:pt modelId="{813CAEAA-1B0C-4C99-88E8-39E8810CDF3D}" type="parTrans" cxnId="{FDBF60CE-8285-455F-AF41-AF6ECE674C6A}">
      <dgm:prSet/>
      <dgm:spPr/>
      <dgm:t>
        <a:bodyPr/>
        <a:lstStyle/>
        <a:p>
          <a:endParaRPr lang="en-US"/>
        </a:p>
      </dgm:t>
    </dgm:pt>
    <dgm:pt modelId="{F7A82824-5502-4351-A56F-7B4DE1724A09}" type="sibTrans" cxnId="{FDBF60CE-8285-455F-AF41-AF6ECE674C6A}">
      <dgm:prSet/>
      <dgm:spPr/>
      <dgm:t>
        <a:bodyPr/>
        <a:lstStyle/>
        <a:p>
          <a:endParaRPr lang="en-US"/>
        </a:p>
      </dgm:t>
    </dgm:pt>
    <dgm:pt modelId="{89A0928E-C76D-45B4-9915-6DE6A8811AD4}">
      <dgm:prSet phldrT="[Text]" custT="1"/>
      <dgm:spPr>
        <a:solidFill>
          <a:schemeClr val="lt1">
            <a:hueOff val="0"/>
            <a:satOff val="0"/>
            <a:lumOff val="0"/>
          </a:schemeClr>
        </a:solidFill>
      </dgm:spPr>
      <dgm:t>
        <a:bodyPr/>
        <a:lstStyle/>
        <a:p>
          <a:r>
            <a:rPr lang="en-US" sz="1000" b="1" dirty="0">
              <a:solidFill>
                <a:schemeClr val="accent5"/>
              </a:solidFill>
              <a:latin typeface="Gill Sans MT" panose="020B0502020104020203" pitchFamily="34" charset="77"/>
              <a:cs typeface="Calibri Light" panose="020F0302020204030204" pitchFamily="34" charset="0"/>
            </a:rPr>
            <a:t>Meaningful dialogue</a:t>
          </a:r>
        </a:p>
      </dgm:t>
    </dgm:pt>
    <dgm:pt modelId="{79A55C0B-078A-432F-B3B9-86C2BA9C55CA}" type="parTrans" cxnId="{45CD8DAE-E585-4916-BB9B-C6756ADD85D9}">
      <dgm:prSet/>
      <dgm:spPr>
        <a:solidFill>
          <a:schemeClr val="accent5"/>
        </a:solidFill>
        <a:ln>
          <a:solidFill>
            <a:schemeClr val="accent5"/>
          </a:solidFill>
        </a:ln>
      </dgm:spPr>
      <dgm:t>
        <a:bodyPr/>
        <a:lstStyle/>
        <a:p>
          <a:endParaRPr lang="en-US"/>
        </a:p>
      </dgm:t>
    </dgm:pt>
    <dgm:pt modelId="{4A4BBC2B-4BC5-4CCF-8C2E-3B4E4CCE3604}" type="sibTrans" cxnId="{45CD8DAE-E585-4916-BB9B-C6756ADD85D9}">
      <dgm:prSet/>
      <dgm:spPr/>
      <dgm:t>
        <a:bodyPr/>
        <a:lstStyle/>
        <a:p>
          <a:endParaRPr lang="en-US"/>
        </a:p>
      </dgm:t>
    </dgm:pt>
    <dgm:pt modelId="{5E069635-943E-4285-AEC5-841529B3DBE7}">
      <dgm:prSet phldrT="[Text]" custT="1"/>
      <dgm:spPr/>
      <dgm:t>
        <a:bodyPr/>
        <a:lstStyle/>
        <a:p>
          <a:r>
            <a:rPr lang="en-US" sz="1100" b="1" dirty="0">
              <a:solidFill>
                <a:schemeClr val="accent6"/>
              </a:solidFill>
              <a:latin typeface="Gill Sans MT" panose="020B0502020104020203" pitchFamily="34" charset="77"/>
              <a:cs typeface="Calibri Light" panose="020F0302020204030204" pitchFamily="34" charset="0"/>
            </a:rPr>
            <a:t>Generalizable knowledge</a:t>
          </a:r>
        </a:p>
      </dgm:t>
    </dgm:pt>
    <dgm:pt modelId="{AEEB459C-F337-4340-8A12-738C9AF4C686}" type="parTrans" cxnId="{D589EE32-316A-4864-BCBD-41830467F828}">
      <dgm:prSet/>
      <dgm:spPr/>
      <dgm:t>
        <a:bodyPr/>
        <a:lstStyle/>
        <a:p>
          <a:endParaRPr lang="en-US"/>
        </a:p>
      </dgm:t>
    </dgm:pt>
    <dgm:pt modelId="{554D0A08-529B-4AF5-BC92-151539956464}" type="sibTrans" cxnId="{D589EE32-316A-4864-BCBD-41830467F828}">
      <dgm:prSet/>
      <dgm:spPr/>
      <dgm:t>
        <a:bodyPr/>
        <a:lstStyle/>
        <a:p>
          <a:endParaRPr lang="en-US"/>
        </a:p>
      </dgm:t>
    </dgm:pt>
    <dgm:pt modelId="{2F83EB17-D51B-426A-98F7-8E06203EA4DB}">
      <dgm:prSet phldrT="[Text]" custT="1"/>
      <dgm:spPr/>
      <dgm:t>
        <a:bodyPr/>
        <a:lstStyle/>
        <a:p>
          <a:pPr>
            <a:lnSpc>
              <a:spcPct val="100000"/>
            </a:lnSpc>
            <a:spcAft>
              <a:spcPts val="0"/>
            </a:spcAft>
          </a:pPr>
          <a:r>
            <a:rPr lang="en-US" sz="1100" b="1" dirty="0">
              <a:solidFill>
                <a:schemeClr val="accent6"/>
              </a:solidFill>
              <a:latin typeface="Gill Sans MT" panose="020B0502020104020203" pitchFamily="34" charset="77"/>
              <a:cs typeface="Calibri Light" panose="020F0302020204030204" pitchFamily="34" charset="0"/>
            </a:rPr>
            <a:t>Research </a:t>
          </a:r>
        </a:p>
        <a:p>
          <a:pPr>
            <a:lnSpc>
              <a:spcPct val="100000"/>
            </a:lnSpc>
            <a:spcAft>
              <a:spcPts val="0"/>
            </a:spcAft>
          </a:pPr>
          <a:r>
            <a:rPr lang="en-US" sz="1100" b="1" dirty="0">
              <a:solidFill>
                <a:schemeClr val="accent6"/>
              </a:solidFill>
              <a:latin typeface="Gill Sans MT" panose="020B0502020104020203" pitchFamily="34" charset="77"/>
              <a:cs typeface="Calibri Light" panose="020F0302020204030204" pitchFamily="34" charset="0"/>
            </a:rPr>
            <a:t>methods</a:t>
          </a:r>
        </a:p>
      </dgm:t>
    </dgm:pt>
    <dgm:pt modelId="{194C453E-8961-4970-B005-620E3A38D1D2}" type="parTrans" cxnId="{95A85C72-A1BD-4553-BB76-8197C6625194}">
      <dgm:prSet/>
      <dgm:spPr/>
      <dgm:t>
        <a:bodyPr/>
        <a:lstStyle/>
        <a:p>
          <a:endParaRPr lang="en-US"/>
        </a:p>
      </dgm:t>
    </dgm:pt>
    <dgm:pt modelId="{FC73B070-349C-49D6-9EEE-46269D6F6CCB}" type="sibTrans" cxnId="{95A85C72-A1BD-4553-BB76-8197C6625194}">
      <dgm:prSet/>
      <dgm:spPr/>
      <dgm:t>
        <a:bodyPr/>
        <a:lstStyle/>
        <a:p>
          <a:endParaRPr lang="en-US"/>
        </a:p>
      </dgm:t>
    </dgm:pt>
    <dgm:pt modelId="{FFB7CAA6-10F1-48FA-B97D-CB39701C3453}">
      <dgm:prSet phldrT="[Text]" custT="1"/>
      <dgm:spPr/>
      <dgm:t>
        <a:bodyPr/>
        <a:lstStyle/>
        <a:p>
          <a:pPr>
            <a:lnSpc>
              <a:spcPct val="100000"/>
            </a:lnSpc>
            <a:spcAft>
              <a:spcPts val="0"/>
            </a:spcAft>
          </a:pPr>
          <a:r>
            <a:rPr lang="en-US" sz="1100" b="1" dirty="0">
              <a:solidFill>
                <a:schemeClr val="accent6"/>
              </a:solidFill>
              <a:latin typeface="Gill Sans MT" panose="020B0502020104020203" pitchFamily="34" charset="77"/>
              <a:cs typeface="Calibri Light" panose="020F0302020204030204" pitchFamily="34" charset="0"/>
            </a:rPr>
            <a:t>Informed </a:t>
          </a:r>
        </a:p>
        <a:p>
          <a:pPr>
            <a:lnSpc>
              <a:spcPct val="100000"/>
            </a:lnSpc>
            <a:spcAft>
              <a:spcPts val="0"/>
            </a:spcAft>
          </a:pPr>
          <a:r>
            <a:rPr lang="en-US" sz="1100" b="1" dirty="0">
              <a:solidFill>
                <a:schemeClr val="accent6"/>
              </a:solidFill>
              <a:latin typeface="Gill Sans MT" panose="020B0502020104020203" pitchFamily="34" charset="77"/>
              <a:cs typeface="Calibri Light" panose="020F0302020204030204" pitchFamily="34" charset="0"/>
            </a:rPr>
            <a:t>consent </a:t>
          </a:r>
        </a:p>
      </dgm:t>
    </dgm:pt>
    <dgm:pt modelId="{5855A9FE-2AA5-41E1-ABCE-65C080FB7D91}" type="parTrans" cxnId="{01DA6C2A-1AF4-4CCC-969B-A1CB0E228F1C}">
      <dgm:prSet/>
      <dgm:spPr/>
      <dgm:t>
        <a:bodyPr/>
        <a:lstStyle/>
        <a:p>
          <a:endParaRPr lang="en-US"/>
        </a:p>
      </dgm:t>
    </dgm:pt>
    <dgm:pt modelId="{87875879-6A83-44CC-B505-EC2AB6864FE3}" type="sibTrans" cxnId="{01DA6C2A-1AF4-4CCC-969B-A1CB0E228F1C}">
      <dgm:prSet/>
      <dgm:spPr/>
      <dgm:t>
        <a:bodyPr/>
        <a:lstStyle/>
        <a:p>
          <a:endParaRPr lang="en-US"/>
        </a:p>
      </dgm:t>
    </dgm:pt>
    <dgm:pt modelId="{9243C029-0D3A-4D96-B3BB-7B07047FFCE8}" type="pres">
      <dgm:prSet presAssocID="{747B73CB-FE3A-4C1C-892B-C2DA1795D3A5}" presName="diagram" presStyleCnt="0">
        <dgm:presLayoutVars>
          <dgm:chPref val="1"/>
          <dgm:dir/>
          <dgm:animOne val="branch"/>
          <dgm:animLvl val="lvl"/>
          <dgm:resizeHandles/>
        </dgm:presLayoutVars>
      </dgm:prSet>
      <dgm:spPr/>
    </dgm:pt>
    <dgm:pt modelId="{0BE0171F-9B89-46B8-8D1B-5E8A8D619D6B}" type="pres">
      <dgm:prSet presAssocID="{1E7729A7-3CE9-4351-994D-A2CBAE2DBBB9}" presName="root" presStyleCnt="0"/>
      <dgm:spPr/>
    </dgm:pt>
    <dgm:pt modelId="{4ED4DBEF-D8D6-4246-A5BA-636451637177}" type="pres">
      <dgm:prSet presAssocID="{1E7729A7-3CE9-4351-994D-A2CBAE2DBBB9}" presName="rootComposite" presStyleCnt="0"/>
      <dgm:spPr/>
    </dgm:pt>
    <dgm:pt modelId="{B1D3CC15-4696-471D-8A58-BBE60CF13DE5}" type="pres">
      <dgm:prSet presAssocID="{1E7729A7-3CE9-4351-994D-A2CBAE2DBBB9}" presName="rootText" presStyleLbl="node1" presStyleIdx="0" presStyleCnt="2" custScaleX="131098" custScaleY="90023" custLinFactNeighborX="1428" custLinFactNeighborY="4821"/>
      <dgm:spPr/>
    </dgm:pt>
    <dgm:pt modelId="{6CCFA3E2-416A-4EC8-AE73-E1FFCEEDCBE8}" type="pres">
      <dgm:prSet presAssocID="{1E7729A7-3CE9-4351-994D-A2CBAE2DBBB9}" presName="rootConnector" presStyleLbl="node1" presStyleIdx="0" presStyleCnt="2"/>
      <dgm:spPr/>
    </dgm:pt>
    <dgm:pt modelId="{FF3043B4-CBAF-4538-877E-C60E64EB56C5}" type="pres">
      <dgm:prSet presAssocID="{1E7729A7-3CE9-4351-994D-A2CBAE2DBBB9}" presName="childShape" presStyleCnt="0"/>
      <dgm:spPr/>
    </dgm:pt>
    <dgm:pt modelId="{D2803215-DA6D-4903-9BC5-801B6841193D}" type="pres">
      <dgm:prSet presAssocID="{776F5D08-3382-4F35-9A8A-001197EF3E9B}" presName="Name13" presStyleLbl="parChTrans1D2" presStyleIdx="0" presStyleCnt="8"/>
      <dgm:spPr/>
    </dgm:pt>
    <dgm:pt modelId="{0596E7AF-B3BF-45A1-8118-A05FDC321B63}" type="pres">
      <dgm:prSet presAssocID="{A568457F-CEF0-414B-9ED9-C045750F1143}" presName="childText" presStyleLbl="bgAcc1" presStyleIdx="0" presStyleCnt="8">
        <dgm:presLayoutVars>
          <dgm:bulletEnabled val="1"/>
        </dgm:presLayoutVars>
      </dgm:prSet>
      <dgm:spPr/>
    </dgm:pt>
    <dgm:pt modelId="{C28B6C2B-1617-4486-ABA6-ED353DCFDC61}" type="pres">
      <dgm:prSet presAssocID="{40956A44-C078-4F40-9956-A2875579A624}" presName="Name13" presStyleLbl="parChTrans1D2" presStyleIdx="1" presStyleCnt="8"/>
      <dgm:spPr/>
    </dgm:pt>
    <dgm:pt modelId="{BDCAC529-1475-479B-95CD-D64F2C92DCBB}" type="pres">
      <dgm:prSet presAssocID="{E7346BAC-78E1-4A91-997B-CA63217D117C}" presName="childText" presStyleLbl="bgAcc1" presStyleIdx="1" presStyleCnt="8">
        <dgm:presLayoutVars>
          <dgm:bulletEnabled val="1"/>
        </dgm:presLayoutVars>
      </dgm:prSet>
      <dgm:spPr/>
    </dgm:pt>
    <dgm:pt modelId="{CEBE1048-9858-43DE-B8DC-46D1C0B1DA4A}" type="pres">
      <dgm:prSet presAssocID="{813CAEAA-1B0C-4C99-88E8-39E8810CDF3D}" presName="Name13" presStyleLbl="parChTrans1D2" presStyleIdx="2" presStyleCnt="8"/>
      <dgm:spPr/>
    </dgm:pt>
    <dgm:pt modelId="{64ED02F1-AE6A-4A48-8734-E63A4EEF08C9}" type="pres">
      <dgm:prSet presAssocID="{B7B31383-3BFD-4603-A7E4-B15A998E6BAE}" presName="childText" presStyleLbl="bgAcc1" presStyleIdx="2" presStyleCnt="8">
        <dgm:presLayoutVars>
          <dgm:bulletEnabled val="1"/>
        </dgm:presLayoutVars>
      </dgm:prSet>
      <dgm:spPr/>
    </dgm:pt>
    <dgm:pt modelId="{8942EA01-5DF6-41E1-8900-37F462B268A7}" type="pres">
      <dgm:prSet presAssocID="{79A55C0B-078A-432F-B3B9-86C2BA9C55CA}" presName="Name13" presStyleLbl="parChTrans1D2" presStyleIdx="3" presStyleCnt="8"/>
      <dgm:spPr/>
    </dgm:pt>
    <dgm:pt modelId="{D6C8A1A9-94BB-4717-B78C-AAD25972CD23}" type="pres">
      <dgm:prSet presAssocID="{89A0928E-C76D-45B4-9915-6DE6A8811AD4}" presName="childText" presStyleLbl="bgAcc1" presStyleIdx="3" presStyleCnt="8">
        <dgm:presLayoutVars>
          <dgm:bulletEnabled val="1"/>
        </dgm:presLayoutVars>
      </dgm:prSet>
      <dgm:spPr/>
    </dgm:pt>
    <dgm:pt modelId="{4E267DD3-139F-4AD7-889D-D82B722D5660}" type="pres">
      <dgm:prSet presAssocID="{BD341E97-F250-42DB-80CF-5ED381B277C0}" presName="root" presStyleCnt="0"/>
      <dgm:spPr/>
    </dgm:pt>
    <dgm:pt modelId="{FC710DB1-5D6A-46EB-B79A-C850A9EA104E}" type="pres">
      <dgm:prSet presAssocID="{BD341E97-F250-42DB-80CF-5ED381B277C0}" presName="rootComposite" presStyleCnt="0"/>
      <dgm:spPr/>
    </dgm:pt>
    <dgm:pt modelId="{4B7028FF-C822-4E78-86AE-F03780F81D0B}" type="pres">
      <dgm:prSet presAssocID="{BD341E97-F250-42DB-80CF-5ED381B277C0}" presName="rootText" presStyleLbl="node1" presStyleIdx="1" presStyleCnt="2" custScaleX="126676"/>
      <dgm:spPr/>
    </dgm:pt>
    <dgm:pt modelId="{1E59BFE3-6590-42D2-9925-72B22D37A8A0}" type="pres">
      <dgm:prSet presAssocID="{BD341E97-F250-42DB-80CF-5ED381B277C0}" presName="rootConnector" presStyleLbl="node1" presStyleIdx="1" presStyleCnt="2"/>
      <dgm:spPr/>
    </dgm:pt>
    <dgm:pt modelId="{44FA6864-BE2E-42ED-AB64-90E247D86B8A}" type="pres">
      <dgm:prSet presAssocID="{BD341E97-F250-42DB-80CF-5ED381B277C0}" presName="childShape" presStyleCnt="0"/>
      <dgm:spPr/>
    </dgm:pt>
    <dgm:pt modelId="{22B50F69-78BE-432E-9B58-79146FEBAFC9}" type="pres">
      <dgm:prSet presAssocID="{A0A19049-516C-42F9-9AD0-ADCA7896B849}" presName="Name13" presStyleLbl="parChTrans1D2" presStyleIdx="4" presStyleCnt="8"/>
      <dgm:spPr/>
    </dgm:pt>
    <dgm:pt modelId="{81330489-01A5-4CF0-B7CB-4FA16FCB4DB9}" type="pres">
      <dgm:prSet presAssocID="{9C45976C-6865-4A09-A350-4DE66EA0F97E}" presName="childText" presStyleLbl="bgAcc1" presStyleIdx="4" presStyleCnt="8">
        <dgm:presLayoutVars>
          <dgm:bulletEnabled val="1"/>
        </dgm:presLayoutVars>
      </dgm:prSet>
      <dgm:spPr/>
    </dgm:pt>
    <dgm:pt modelId="{76E4697F-0C93-4DDD-ABA9-03DF80B7396B}" type="pres">
      <dgm:prSet presAssocID="{AEEB459C-F337-4340-8A12-738C9AF4C686}" presName="Name13" presStyleLbl="parChTrans1D2" presStyleIdx="5" presStyleCnt="8"/>
      <dgm:spPr/>
    </dgm:pt>
    <dgm:pt modelId="{B48D4080-F743-4338-B9AD-9362AABC0893}" type="pres">
      <dgm:prSet presAssocID="{5E069635-943E-4285-AEC5-841529B3DBE7}" presName="childText" presStyleLbl="bgAcc1" presStyleIdx="5" presStyleCnt="8">
        <dgm:presLayoutVars>
          <dgm:bulletEnabled val="1"/>
        </dgm:presLayoutVars>
      </dgm:prSet>
      <dgm:spPr/>
    </dgm:pt>
    <dgm:pt modelId="{5402B038-5FD5-4E47-B3CF-E74B261BD721}" type="pres">
      <dgm:prSet presAssocID="{194C453E-8961-4970-B005-620E3A38D1D2}" presName="Name13" presStyleLbl="parChTrans1D2" presStyleIdx="6" presStyleCnt="8"/>
      <dgm:spPr/>
    </dgm:pt>
    <dgm:pt modelId="{6C4F5912-B781-4E0D-89C5-A6073ACDB382}" type="pres">
      <dgm:prSet presAssocID="{2F83EB17-D51B-426A-98F7-8E06203EA4DB}" presName="childText" presStyleLbl="bgAcc1" presStyleIdx="6" presStyleCnt="8">
        <dgm:presLayoutVars>
          <dgm:bulletEnabled val="1"/>
        </dgm:presLayoutVars>
      </dgm:prSet>
      <dgm:spPr/>
    </dgm:pt>
    <dgm:pt modelId="{E2B95BD0-A8AF-4D46-B52D-F8D8B116FCCA}" type="pres">
      <dgm:prSet presAssocID="{5855A9FE-2AA5-41E1-ABCE-65C080FB7D91}" presName="Name13" presStyleLbl="parChTrans1D2" presStyleIdx="7" presStyleCnt="8"/>
      <dgm:spPr/>
    </dgm:pt>
    <dgm:pt modelId="{F6C42C57-5F9C-484C-BF25-4CF5EA8C853C}" type="pres">
      <dgm:prSet presAssocID="{FFB7CAA6-10F1-48FA-B97D-CB39701C3453}" presName="childText" presStyleLbl="bgAcc1" presStyleIdx="7" presStyleCnt="8">
        <dgm:presLayoutVars>
          <dgm:bulletEnabled val="1"/>
        </dgm:presLayoutVars>
      </dgm:prSet>
      <dgm:spPr/>
    </dgm:pt>
  </dgm:ptLst>
  <dgm:cxnLst>
    <dgm:cxn modelId="{BC3DED01-1535-4662-B04C-EBF8CF777861}" type="presOf" srcId="{89A0928E-C76D-45B4-9915-6DE6A8811AD4}" destId="{D6C8A1A9-94BB-4717-B78C-AAD25972CD23}" srcOrd="0" destOrd="0" presId="urn:microsoft.com/office/officeart/2005/8/layout/hierarchy3"/>
    <dgm:cxn modelId="{ABB28415-A2A6-444D-8F6A-1409C85BAF21}" type="presOf" srcId="{747B73CB-FE3A-4C1C-892B-C2DA1795D3A5}" destId="{9243C029-0D3A-4D96-B3BB-7B07047FFCE8}" srcOrd="0" destOrd="0" presId="urn:microsoft.com/office/officeart/2005/8/layout/hierarchy3"/>
    <dgm:cxn modelId="{50934516-276B-43AB-A1D7-CF5BB7D201EB}" type="presOf" srcId="{2F83EB17-D51B-426A-98F7-8E06203EA4DB}" destId="{6C4F5912-B781-4E0D-89C5-A6073ACDB382}" srcOrd="0" destOrd="0" presId="urn:microsoft.com/office/officeart/2005/8/layout/hierarchy3"/>
    <dgm:cxn modelId="{5122BF1E-E98E-4025-96F2-7BBE43DE283E}" srcId="{1E7729A7-3CE9-4351-994D-A2CBAE2DBBB9}" destId="{E7346BAC-78E1-4A91-997B-CA63217D117C}" srcOrd="1" destOrd="0" parTransId="{40956A44-C078-4F40-9956-A2875579A624}" sibTransId="{BCE369F3-AFC8-41AD-B120-CD16D99DE7C9}"/>
    <dgm:cxn modelId="{01DA6C2A-1AF4-4CCC-969B-A1CB0E228F1C}" srcId="{BD341E97-F250-42DB-80CF-5ED381B277C0}" destId="{FFB7CAA6-10F1-48FA-B97D-CB39701C3453}" srcOrd="3" destOrd="0" parTransId="{5855A9FE-2AA5-41E1-ABCE-65C080FB7D91}" sibTransId="{87875879-6A83-44CC-B505-EC2AB6864FE3}"/>
    <dgm:cxn modelId="{D589EE32-316A-4864-BCBD-41830467F828}" srcId="{BD341E97-F250-42DB-80CF-5ED381B277C0}" destId="{5E069635-943E-4285-AEC5-841529B3DBE7}" srcOrd="1" destOrd="0" parTransId="{AEEB459C-F337-4340-8A12-738C9AF4C686}" sibTransId="{554D0A08-529B-4AF5-BC92-151539956464}"/>
    <dgm:cxn modelId="{1725B334-FACF-49C8-A7B9-949AFD12C91F}" type="presOf" srcId="{40956A44-C078-4F40-9956-A2875579A624}" destId="{C28B6C2B-1617-4486-ABA6-ED353DCFDC61}" srcOrd="0" destOrd="0" presId="urn:microsoft.com/office/officeart/2005/8/layout/hierarchy3"/>
    <dgm:cxn modelId="{B7699750-9BAC-47AD-BB82-B9DEC849CFDF}" type="presOf" srcId="{BD341E97-F250-42DB-80CF-5ED381B277C0}" destId="{1E59BFE3-6590-42D2-9925-72B22D37A8A0}" srcOrd="1" destOrd="0" presId="urn:microsoft.com/office/officeart/2005/8/layout/hierarchy3"/>
    <dgm:cxn modelId="{60B3C951-F3F7-4806-8C98-289B5BE25B83}" type="presOf" srcId="{FFB7CAA6-10F1-48FA-B97D-CB39701C3453}" destId="{F6C42C57-5F9C-484C-BF25-4CF5EA8C853C}" srcOrd="0" destOrd="0" presId="urn:microsoft.com/office/officeart/2005/8/layout/hierarchy3"/>
    <dgm:cxn modelId="{78B37965-2AEA-47F8-BD50-02013A4C1EC2}" type="presOf" srcId="{B7B31383-3BFD-4603-A7E4-B15A998E6BAE}" destId="{64ED02F1-AE6A-4A48-8734-E63A4EEF08C9}" srcOrd="0" destOrd="0" presId="urn:microsoft.com/office/officeart/2005/8/layout/hierarchy3"/>
    <dgm:cxn modelId="{AECDF967-0A3D-4B68-8216-3448ED4AE467}" type="presOf" srcId="{79A55C0B-078A-432F-B3B9-86C2BA9C55CA}" destId="{8942EA01-5DF6-41E1-8900-37F462B268A7}" srcOrd="0" destOrd="0" presId="urn:microsoft.com/office/officeart/2005/8/layout/hierarchy3"/>
    <dgm:cxn modelId="{95A85C72-A1BD-4553-BB76-8197C6625194}" srcId="{BD341E97-F250-42DB-80CF-5ED381B277C0}" destId="{2F83EB17-D51B-426A-98F7-8E06203EA4DB}" srcOrd="2" destOrd="0" parTransId="{194C453E-8961-4970-B005-620E3A38D1D2}" sibTransId="{FC73B070-349C-49D6-9EEE-46269D6F6CCB}"/>
    <dgm:cxn modelId="{BC17527C-821F-41DA-9A76-928015E2E3F1}" type="presOf" srcId="{776F5D08-3382-4F35-9A8A-001197EF3E9B}" destId="{D2803215-DA6D-4903-9BC5-801B6841193D}" srcOrd="0" destOrd="0" presId="urn:microsoft.com/office/officeart/2005/8/layout/hierarchy3"/>
    <dgm:cxn modelId="{452F0585-6567-4954-9EA4-FE8965FD8EB6}" srcId="{747B73CB-FE3A-4C1C-892B-C2DA1795D3A5}" destId="{BD341E97-F250-42DB-80CF-5ED381B277C0}" srcOrd="1" destOrd="0" parTransId="{74FF0BFB-E716-41DD-853C-CE06528A914E}" sibTransId="{790D590F-9330-461A-8009-B63238B2FB32}"/>
    <dgm:cxn modelId="{C0E8A186-6EA8-49E3-8F66-153BA9A18332}" type="presOf" srcId="{BD341E97-F250-42DB-80CF-5ED381B277C0}" destId="{4B7028FF-C822-4E78-86AE-F03780F81D0B}" srcOrd="0" destOrd="0" presId="urn:microsoft.com/office/officeart/2005/8/layout/hierarchy3"/>
    <dgm:cxn modelId="{5C7A1B90-CEAB-4991-A5A0-AD0476407682}" type="presOf" srcId="{1E7729A7-3CE9-4351-994D-A2CBAE2DBBB9}" destId="{B1D3CC15-4696-471D-8A58-BBE60CF13DE5}" srcOrd="0" destOrd="0" presId="urn:microsoft.com/office/officeart/2005/8/layout/hierarchy3"/>
    <dgm:cxn modelId="{2AAD70AA-6227-4BAB-B5DC-75DD2A63C707}" type="presOf" srcId="{5E069635-943E-4285-AEC5-841529B3DBE7}" destId="{B48D4080-F743-4338-B9AD-9362AABC0893}" srcOrd="0" destOrd="0" presId="urn:microsoft.com/office/officeart/2005/8/layout/hierarchy3"/>
    <dgm:cxn modelId="{45CD8DAE-E585-4916-BB9B-C6756ADD85D9}" srcId="{1E7729A7-3CE9-4351-994D-A2CBAE2DBBB9}" destId="{89A0928E-C76D-45B4-9915-6DE6A8811AD4}" srcOrd="3" destOrd="0" parTransId="{79A55C0B-078A-432F-B3B9-86C2BA9C55CA}" sibTransId="{4A4BBC2B-4BC5-4CCF-8C2E-3B4E4CCE3604}"/>
    <dgm:cxn modelId="{346528B5-90A0-44AA-AB6C-61DCB8A8FAA7}" type="presOf" srcId="{E7346BAC-78E1-4A91-997B-CA63217D117C}" destId="{BDCAC529-1475-479B-95CD-D64F2C92DCBB}" srcOrd="0" destOrd="0" presId="urn:microsoft.com/office/officeart/2005/8/layout/hierarchy3"/>
    <dgm:cxn modelId="{471E10B6-7F33-4E98-A57A-D37E522ECF27}" type="presOf" srcId="{A0A19049-516C-42F9-9AD0-ADCA7896B849}" destId="{22B50F69-78BE-432E-9B58-79146FEBAFC9}" srcOrd="0" destOrd="0" presId="urn:microsoft.com/office/officeart/2005/8/layout/hierarchy3"/>
    <dgm:cxn modelId="{B56D76C0-37CA-48DC-B8A4-9160E9AFD8DA}" type="presOf" srcId="{9C45976C-6865-4A09-A350-4DE66EA0F97E}" destId="{81330489-01A5-4CF0-B7CB-4FA16FCB4DB9}" srcOrd="0" destOrd="0" presId="urn:microsoft.com/office/officeart/2005/8/layout/hierarchy3"/>
    <dgm:cxn modelId="{8D2D02C8-024D-4AD2-A1AE-04F9343A9783}" srcId="{1E7729A7-3CE9-4351-994D-A2CBAE2DBBB9}" destId="{A568457F-CEF0-414B-9ED9-C045750F1143}" srcOrd="0" destOrd="0" parTransId="{776F5D08-3382-4F35-9A8A-001197EF3E9B}" sibTransId="{F4EE3F4E-C151-4F99-93EB-7C1C11B2EA95}"/>
    <dgm:cxn modelId="{450E13C9-1C4A-484C-9833-ADBD99442625}" type="presOf" srcId="{5855A9FE-2AA5-41E1-ABCE-65C080FB7D91}" destId="{E2B95BD0-A8AF-4D46-B52D-F8D8B116FCCA}" srcOrd="0" destOrd="0" presId="urn:microsoft.com/office/officeart/2005/8/layout/hierarchy3"/>
    <dgm:cxn modelId="{FDBF60CE-8285-455F-AF41-AF6ECE674C6A}" srcId="{1E7729A7-3CE9-4351-994D-A2CBAE2DBBB9}" destId="{B7B31383-3BFD-4603-A7E4-B15A998E6BAE}" srcOrd="2" destOrd="0" parTransId="{813CAEAA-1B0C-4C99-88E8-39E8810CDF3D}" sibTransId="{F7A82824-5502-4351-A56F-7B4DE1724A09}"/>
    <dgm:cxn modelId="{CE70C4CE-572E-4CD3-BE70-81B5D18113DF}" type="presOf" srcId="{194C453E-8961-4970-B005-620E3A38D1D2}" destId="{5402B038-5FD5-4E47-B3CF-E74B261BD721}" srcOrd="0" destOrd="0" presId="urn:microsoft.com/office/officeart/2005/8/layout/hierarchy3"/>
    <dgm:cxn modelId="{2DFE10E0-A72F-437C-A1C5-133B02152806}" type="presOf" srcId="{A568457F-CEF0-414B-9ED9-C045750F1143}" destId="{0596E7AF-B3BF-45A1-8118-A05FDC321B63}" srcOrd="0" destOrd="0" presId="urn:microsoft.com/office/officeart/2005/8/layout/hierarchy3"/>
    <dgm:cxn modelId="{4CB813E3-8656-4E0B-9A11-8DBEB68DD30E}" srcId="{747B73CB-FE3A-4C1C-892B-C2DA1795D3A5}" destId="{1E7729A7-3CE9-4351-994D-A2CBAE2DBBB9}" srcOrd="0" destOrd="0" parTransId="{6E5C8149-2595-419E-9ABF-9AFEAF47D39B}" sibTransId="{F5EFA264-2996-4D4D-AEF1-4E4E31B1E163}"/>
    <dgm:cxn modelId="{BD792FEE-71AB-47AB-B0AD-817800E6806D}" srcId="{BD341E97-F250-42DB-80CF-5ED381B277C0}" destId="{9C45976C-6865-4A09-A350-4DE66EA0F97E}" srcOrd="0" destOrd="0" parTransId="{A0A19049-516C-42F9-9AD0-ADCA7896B849}" sibTransId="{2AC63884-D612-4A94-BDB5-AD9EF497F19F}"/>
    <dgm:cxn modelId="{43A09FF0-7303-4AB7-A09F-DEE006115D0F}" type="presOf" srcId="{1E7729A7-3CE9-4351-994D-A2CBAE2DBBB9}" destId="{6CCFA3E2-416A-4EC8-AE73-E1FFCEEDCBE8}" srcOrd="1" destOrd="0" presId="urn:microsoft.com/office/officeart/2005/8/layout/hierarchy3"/>
    <dgm:cxn modelId="{66C359FA-683F-4698-9F64-37C981F61164}" type="presOf" srcId="{AEEB459C-F337-4340-8A12-738C9AF4C686}" destId="{76E4697F-0C93-4DDD-ABA9-03DF80B7396B}" srcOrd="0" destOrd="0" presId="urn:microsoft.com/office/officeart/2005/8/layout/hierarchy3"/>
    <dgm:cxn modelId="{C4EF97FF-11F7-403C-8A36-CCF88460E514}" type="presOf" srcId="{813CAEAA-1B0C-4C99-88E8-39E8810CDF3D}" destId="{CEBE1048-9858-43DE-B8DC-46D1C0B1DA4A}" srcOrd="0" destOrd="0" presId="urn:microsoft.com/office/officeart/2005/8/layout/hierarchy3"/>
    <dgm:cxn modelId="{4D40077F-4F97-4B6B-A1D4-68BEC0568F0B}" type="presParOf" srcId="{9243C029-0D3A-4D96-B3BB-7B07047FFCE8}" destId="{0BE0171F-9B89-46B8-8D1B-5E8A8D619D6B}" srcOrd="0" destOrd="0" presId="urn:microsoft.com/office/officeart/2005/8/layout/hierarchy3"/>
    <dgm:cxn modelId="{F65F43D5-450D-4E3B-A31F-588674AE95FC}" type="presParOf" srcId="{0BE0171F-9B89-46B8-8D1B-5E8A8D619D6B}" destId="{4ED4DBEF-D8D6-4246-A5BA-636451637177}" srcOrd="0" destOrd="0" presId="urn:microsoft.com/office/officeart/2005/8/layout/hierarchy3"/>
    <dgm:cxn modelId="{80381994-46AA-496B-92AA-8FE3C9F5643D}" type="presParOf" srcId="{4ED4DBEF-D8D6-4246-A5BA-636451637177}" destId="{B1D3CC15-4696-471D-8A58-BBE60CF13DE5}" srcOrd="0" destOrd="0" presId="urn:microsoft.com/office/officeart/2005/8/layout/hierarchy3"/>
    <dgm:cxn modelId="{4E579A77-3358-4577-AFD8-4C2BAB1DAB82}" type="presParOf" srcId="{4ED4DBEF-D8D6-4246-A5BA-636451637177}" destId="{6CCFA3E2-416A-4EC8-AE73-E1FFCEEDCBE8}" srcOrd="1" destOrd="0" presId="urn:microsoft.com/office/officeart/2005/8/layout/hierarchy3"/>
    <dgm:cxn modelId="{65FBADF3-C475-40C3-97C7-01346B8ADB4A}" type="presParOf" srcId="{0BE0171F-9B89-46B8-8D1B-5E8A8D619D6B}" destId="{FF3043B4-CBAF-4538-877E-C60E64EB56C5}" srcOrd="1" destOrd="0" presId="urn:microsoft.com/office/officeart/2005/8/layout/hierarchy3"/>
    <dgm:cxn modelId="{8072A1DB-52E8-439B-A4F9-701D2E7C45C9}" type="presParOf" srcId="{FF3043B4-CBAF-4538-877E-C60E64EB56C5}" destId="{D2803215-DA6D-4903-9BC5-801B6841193D}" srcOrd="0" destOrd="0" presId="urn:microsoft.com/office/officeart/2005/8/layout/hierarchy3"/>
    <dgm:cxn modelId="{CB9A9253-D5CB-44C9-A186-D9FCC0CEB9BB}" type="presParOf" srcId="{FF3043B4-CBAF-4538-877E-C60E64EB56C5}" destId="{0596E7AF-B3BF-45A1-8118-A05FDC321B63}" srcOrd="1" destOrd="0" presId="urn:microsoft.com/office/officeart/2005/8/layout/hierarchy3"/>
    <dgm:cxn modelId="{E30776AE-8EA1-48A2-A951-5C90D7B15D29}" type="presParOf" srcId="{FF3043B4-CBAF-4538-877E-C60E64EB56C5}" destId="{C28B6C2B-1617-4486-ABA6-ED353DCFDC61}" srcOrd="2" destOrd="0" presId="urn:microsoft.com/office/officeart/2005/8/layout/hierarchy3"/>
    <dgm:cxn modelId="{40720B44-4B63-4276-B562-6CF3B52EAFBF}" type="presParOf" srcId="{FF3043B4-CBAF-4538-877E-C60E64EB56C5}" destId="{BDCAC529-1475-479B-95CD-D64F2C92DCBB}" srcOrd="3" destOrd="0" presId="urn:microsoft.com/office/officeart/2005/8/layout/hierarchy3"/>
    <dgm:cxn modelId="{1780DB91-BB33-4107-9A7B-8E3E8E73A846}" type="presParOf" srcId="{FF3043B4-CBAF-4538-877E-C60E64EB56C5}" destId="{CEBE1048-9858-43DE-B8DC-46D1C0B1DA4A}" srcOrd="4" destOrd="0" presId="urn:microsoft.com/office/officeart/2005/8/layout/hierarchy3"/>
    <dgm:cxn modelId="{7A5227D8-C1B2-4D36-930C-B6E865259DEA}" type="presParOf" srcId="{FF3043B4-CBAF-4538-877E-C60E64EB56C5}" destId="{64ED02F1-AE6A-4A48-8734-E63A4EEF08C9}" srcOrd="5" destOrd="0" presId="urn:microsoft.com/office/officeart/2005/8/layout/hierarchy3"/>
    <dgm:cxn modelId="{BB08B997-6A34-4688-81F5-4955FD62956F}" type="presParOf" srcId="{FF3043B4-CBAF-4538-877E-C60E64EB56C5}" destId="{8942EA01-5DF6-41E1-8900-37F462B268A7}" srcOrd="6" destOrd="0" presId="urn:microsoft.com/office/officeart/2005/8/layout/hierarchy3"/>
    <dgm:cxn modelId="{6DA02D7C-54FE-4F5F-B843-14D0900CE732}" type="presParOf" srcId="{FF3043B4-CBAF-4538-877E-C60E64EB56C5}" destId="{D6C8A1A9-94BB-4717-B78C-AAD25972CD23}" srcOrd="7" destOrd="0" presId="urn:microsoft.com/office/officeart/2005/8/layout/hierarchy3"/>
    <dgm:cxn modelId="{72ED3F6A-16BE-4DD3-AA9F-0370D1E2A618}" type="presParOf" srcId="{9243C029-0D3A-4D96-B3BB-7B07047FFCE8}" destId="{4E267DD3-139F-4AD7-889D-D82B722D5660}" srcOrd="1" destOrd="0" presId="urn:microsoft.com/office/officeart/2005/8/layout/hierarchy3"/>
    <dgm:cxn modelId="{3FB47235-2D16-4E7C-9B21-0A92440FDFF0}" type="presParOf" srcId="{4E267DD3-139F-4AD7-889D-D82B722D5660}" destId="{FC710DB1-5D6A-46EB-B79A-C850A9EA104E}" srcOrd="0" destOrd="0" presId="urn:microsoft.com/office/officeart/2005/8/layout/hierarchy3"/>
    <dgm:cxn modelId="{2E00171A-0613-4FCB-8085-1545202FDC63}" type="presParOf" srcId="{FC710DB1-5D6A-46EB-B79A-C850A9EA104E}" destId="{4B7028FF-C822-4E78-86AE-F03780F81D0B}" srcOrd="0" destOrd="0" presId="urn:microsoft.com/office/officeart/2005/8/layout/hierarchy3"/>
    <dgm:cxn modelId="{0D1948CC-AA71-401F-AF3B-E310B9502BC6}" type="presParOf" srcId="{FC710DB1-5D6A-46EB-B79A-C850A9EA104E}" destId="{1E59BFE3-6590-42D2-9925-72B22D37A8A0}" srcOrd="1" destOrd="0" presId="urn:microsoft.com/office/officeart/2005/8/layout/hierarchy3"/>
    <dgm:cxn modelId="{A8906B6D-C1CF-4002-9A13-09E49C2FA661}" type="presParOf" srcId="{4E267DD3-139F-4AD7-889D-D82B722D5660}" destId="{44FA6864-BE2E-42ED-AB64-90E247D86B8A}" srcOrd="1" destOrd="0" presId="urn:microsoft.com/office/officeart/2005/8/layout/hierarchy3"/>
    <dgm:cxn modelId="{07A33E02-784F-47D1-941A-835EFC1950E0}" type="presParOf" srcId="{44FA6864-BE2E-42ED-AB64-90E247D86B8A}" destId="{22B50F69-78BE-432E-9B58-79146FEBAFC9}" srcOrd="0" destOrd="0" presId="urn:microsoft.com/office/officeart/2005/8/layout/hierarchy3"/>
    <dgm:cxn modelId="{485CEE20-85CC-43E2-A27E-A425DB8B4FBC}" type="presParOf" srcId="{44FA6864-BE2E-42ED-AB64-90E247D86B8A}" destId="{81330489-01A5-4CF0-B7CB-4FA16FCB4DB9}" srcOrd="1" destOrd="0" presId="urn:microsoft.com/office/officeart/2005/8/layout/hierarchy3"/>
    <dgm:cxn modelId="{B9016D38-6BBA-4833-BFC8-DC0F9BF08B37}" type="presParOf" srcId="{44FA6864-BE2E-42ED-AB64-90E247D86B8A}" destId="{76E4697F-0C93-4DDD-ABA9-03DF80B7396B}" srcOrd="2" destOrd="0" presId="urn:microsoft.com/office/officeart/2005/8/layout/hierarchy3"/>
    <dgm:cxn modelId="{88568464-9B2F-4C62-815A-9A8968EFE3AC}" type="presParOf" srcId="{44FA6864-BE2E-42ED-AB64-90E247D86B8A}" destId="{B48D4080-F743-4338-B9AD-9362AABC0893}" srcOrd="3" destOrd="0" presId="urn:microsoft.com/office/officeart/2005/8/layout/hierarchy3"/>
    <dgm:cxn modelId="{65C66A7B-CC46-4B2C-AFA8-3D73BCA4FD01}" type="presParOf" srcId="{44FA6864-BE2E-42ED-AB64-90E247D86B8A}" destId="{5402B038-5FD5-4E47-B3CF-E74B261BD721}" srcOrd="4" destOrd="0" presId="urn:microsoft.com/office/officeart/2005/8/layout/hierarchy3"/>
    <dgm:cxn modelId="{D80F3535-B040-4AC9-B121-033F49C64671}" type="presParOf" srcId="{44FA6864-BE2E-42ED-AB64-90E247D86B8A}" destId="{6C4F5912-B781-4E0D-89C5-A6073ACDB382}" srcOrd="5" destOrd="0" presId="urn:microsoft.com/office/officeart/2005/8/layout/hierarchy3"/>
    <dgm:cxn modelId="{5FB529C7-94CE-473A-BB11-C261FAEE495D}" type="presParOf" srcId="{44FA6864-BE2E-42ED-AB64-90E247D86B8A}" destId="{E2B95BD0-A8AF-4D46-B52D-F8D8B116FCCA}" srcOrd="6" destOrd="0" presId="urn:microsoft.com/office/officeart/2005/8/layout/hierarchy3"/>
    <dgm:cxn modelId="{9D2375EA-9941-44EC-8A15-6C25F8A66F14}" type="presParOf" srcId="{44FA6864-BE2E-42ED-AB64-90E247D86B8A}" destId="{F6C42C57-5F9C-484C-BF25-4CF5EA8C853C}" srcOrd="7" destOrd="0" presId="urn:microsoft.com/office/officeart/2005/8/layout/hierarchy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D3CC15-4696-471D-8A58-BBE60CF13DE5}">
      <dsp:nvSpPr>
        <dsp:cNvPr id="0" name=""/>
        <dsp:cNvSpPr/>
      </dsp:nvSpPr>
      <dsp:spPr>
        <a:xfrm>
          <a:off x="1387" y="452071"/>
          <a:ext cx="3200591" cy="1016267"/>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chemeClr val="bg1"/>
              </a:solidFill>
              <a:latin typeface="Gill Sans MT" panose="020B0502020104020203" pitchFamily="34" charset="77"/>
              <a:cs typeface="Calibri Light" panose="020F0302020204030204" pitchFamily="34" charset="0"/>
            </a:rPr>
            <a:t>Community and Patient Engagement </a:t>
          </a:r>
        </a:p>
      </dsp:txBody>
      <dsp:txXfrm>
        <a:off x="31152" y="481836"/>
        <a:ext cx="3141061" cy="956737"/>
      </dsp:txXfrm>
    </dsp:sp>
    <dsp:sp modelId="{D2803215-DA6D-4903-9BC5-801B6841193D}">
      <dsp:nvSpPr>
        <dsp:cNvPr id="0" name=""/>
        <dsp:cNvSpPr/>
      </dsp:nvSpPr>
      <dsp:spPr>
        <a:xfrm>
          <a:off x="321446" y="1468338"/>
          <a:ext cx="320059" cy="762200"/>
        </a:xfrm>
        <a:custGeom>
          <a:avLst/>
          <a:gdLst/>
          <a:ahLst/>
          <a:cxnLst/>
          <a:rect l="0" t="0" r="0" b="0"/>
          <a:pathLst>
            <a:path>
              <a:moveTo>
                <a:pt x="0" y="0"/>
              </a:moveTo>
              <a:lnTo>
                <a:pt x="0" y="762200"/>
              </a:lnTo>
              <a:lnTo>
                <a:pt x="320059" y="76220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96E7AF-B3BF-45A1-8118-A05FDC321B63}">
      <dsp:nvSpPr>
        <dsp:cNvPr id="0" name=""/>
        <dsp:cNvSpPr/>
      </dsp:nvSpPr>
      <dsp:spPr>
        <a:xfrm>
          <a:off x="641505" y="1722405"/>
          <a:ext cx="1626027" cy="1016267"/>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accent2">
                  <a:lumMod val="75000"/>
                </a:schemeClr>
              </a:solidFill>
              <a:latin typeface="Gill Sans MT" panose="020B0502020104020203" pitchFamily="34" charset="77"/>
              <a:cs typeface="Calibri Light" panose="020F0302020204030204" pitchFamily="34" charset="0"/>
            </a:rPr>
            <a:t>Creation of relationships</a:t>
          </a:r>
        </a:p>
      </dsp:txBody>
      <dsp:txXfrm>
        <a:off x="671270" y="1752170"/>
        <a:ext cx="1566497" cy="956737"/>
      </dsp:txXfrm>
    </dsp:sp>
    <dsp:sp modelId="{C28B6C2B-1617-4486-ABA6-ED353DCFDC61}">
      <dsp:nvSpPr>
        <dsp:cNvPr id="0" name=""/>
        <dsp:cNvSpPr/>
      </dsp:nvSpPr>
      <dsp:spPr>
        <a:xfrm>
          <a:off x="321446" y="1468338"/>
          <a:ext cx="320059" cy="2032534"/>
        </a:xfrm>
        <a:custGeom>
          <a:avLst/>
          <a:gdLst/>
          <a:ahLst/>
          <a:cxnLst/>
          <a:rect l="0" t="0" r="0" b="0"/>
          <a:pathLst>
            <a:path>
              <a:moveTo>
                <a:pt x="0" y="0"/>
              </a:moveTo>
              <a:lnTo>
                <a:pt x="0" y="2032534"/>
              </a:lnTo>
              <a:lnTo>
                <a:pt x="320059" y="203253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CAC529-1475-479B-95CD-D64F2C92DCBB}">
      <dsp:nvSpPr>
        <dsp:cNvPr id="0" name=""/>
        <dsp:cNvSpPr/>
      </dsp:nvSpPr>
      <dsp:spPr>
        <a:xfrm>
          <a:off x="641505" y="2992739"/>
          <a:ext cx="1626027" cy="1016267"/>
        </a:xfrm>
        <a:prstGeom prst="roundRect">
          <a:avLst>
            <a:gd name="adj" fmla="val 10000"/>
          </a:avLst>
        </a:prstGeom>
        <a:solidFill>
          <a:schemeClr val="lt1">
            <a:alpha val="90000"/>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accent2">
                  <a:lumMod val="75000"/>
                </a:schemeClr>
              </a:solidFill>
              <a:latin typeface="Gill Sans MT" panose="020B0502020104020203" pitchFamily="34" charset="77"/>
              <a:cs typeface="Calibri Light" panose="020F0302020204030204" pitchFamily="34" charset="0"/>
            </a:rPr>
            <a:t>Management of expectations</a:t>
          </a:r>
        </a:p>
      </dsp:txBody>
      <dsp:txXfrm>
        <a:off x="671270" y="3022504"/>
        <a:ext cx="1566497" cy="956737"/>
      </dsp:txXfrm>
    </dsp:sp>
    <dsp:sp modelId="{CEBE1048-9858-43DE-B8DC-46D1C0B1DA4A}">
      <dsp:nvSpPr>
        <dsp:cNvPr id="0" name=""/>
        <dsp:cNvSpPr/>
      </dsp:nvSpPr>
      <dsp:spPr>
        <a:xfrm>
          <a:off x="321446" y="1468338"/>
          <a:ext cx="320059" cy="3302868"/>
        </a:xfrm>
        <a:custGeom>
          <a:avLst/>
          <a:gdLst/>
          <a:ahLst/>
          <a:cxnLst/>
          <a:rect l="0" t="0" r="0" b="0"/>
          <a:pathLst>
            <a:path>
              <a:moveTo>
                <a:pt x="0" y="0"/>
              </a:moveTo>
              <a:lnTo>
                <a:pt x="0" y="3302868"/>
              </a:lnTo>
              <a:lnTo>
                <a:pt x="320059" y="330286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ED02F1-AE6A-4A48-8734-E63A4EEF08C9}">
      <dsp:nvSpPr>
        <dsp:cNvPr id="0" name=""/>
        <dsp:cNvSpPr/>
      </dsp:nvSpPr>
      <dsp:spPr>
        <a:xfrm>
          <a:off x="641505" y="4263073"/>
          <a:ext cx="1626027" cy="1016267"/>
        </a:xfrm>
        <a:prstGeom prst="roundRect">
          <a:avLst>
            <a:gd name="adj" fmla="val 10000"/>
          </a:avLst>
        </a:prstGeom>
        <a:solidFill>
          <a:schemeClr val="lt1">
            <a:alpha val="90000"/>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accent2">
                  <a:lumMod val="75000"/>
                </a:schemeClr>
              </a:solidFill>
              <a:latin typeface="Gill Sans MT" panose="020B0502020104020203" pitchFamily="34" charset="77"/>
              <a:cs typeface="Calibri Light" panose="020F0302020204030204" pitchFamily="34" charset="0"/>
            </a:rPr>
            <a:t>Sharing of information</a:t>
          </a:r>
        </a:p>
      </dsp:txBody>
      <dsp:txXfrm>
        <a:off x="671270" y="4292838"/>
        <a:ext cx="1566497" cy="956737"/>
      </dsp:txXfrm>
    </dsp:sp>
    <dsp:sp modelId="{8942EA01-5DF6-41E1-8900-37F462B268A7}">
      <dsp:nvSpPr>
        <dsp:cNvPr id="0" name=""/>
        <dsp:cNvSpPr/>
      </dsp:nvSpPr>
      <dsp:spPr>
        <a:xfrm>
          <a:off x="321446" y="1468338"/>
          <a:ext cx="320059" cy="4573202"/>
        </a:xfrm>
        <a:custGeom>
          <a:avLst/>
          <a:gdLst/>
          <a:ahLst/>
          <a:cxnLst/>
          <a:rect l="0" t="0" r="0" b="0"/>
          <a:pathLst>
            <a:path>
              <a:moveTo>
                <a:pt x="0" y="0"/>
              </a:moveTo>
              <a:lnTo>
                <a:pt x="0" y="4573202"/>
              </a:lnTo>
              <a:lnTo>
                <a:pt x="320059" y="457320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C8A1A9-94BB-4717-B78C-AAD25972CD23}">
      <dsp:nvSpPr>
        <dsp:cNvPr id="0" name=""/>
        <dsp:cNvSpPr/>
      </dsp:nvSpPr>
      <dsp:spPr>
        <a:xfrm>
          <a:off x="641505" y="5533407"/>
          <a:ext cx="1626027" cy="1016267"/>
        </a:xfrm>
        <a:prstGeom prst="roundRect">
          <a:avLst>
            <a:gd name="adj" fmla="val 10000"/>
          </a:avLst>
        </a:prstGeom>
        <a:solidFill>
          <a:schemeClr val="lt1">
            <a:alpha val="90000"/>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accent2">
                  <a:lumMod val="75000"/>
                </a:schemeClr>
              </a:solidFill>
              <a:latin typeface="Gill Sans MT" panose="020B0502020104020203" pitchFamily="34" charset="77"/>
              <a:cs typeface="Calibri Light" panose="020F0302020204030204" pitchFamily="34" charset="0"/>
            </a:rPr>
            <a:t>Meaningful dialogue</a:t>
          </a:r>
        </a:p>
      </dsp:txBody>
      <dsp:txXfrm>
        <a:off x="671270" y="5563172"/>
        <a:ext cx="1566497" cy="956737"/>
      </dsp:txXfrm>
    </dsp:sp>
    <dsp:sp modelId="{244C70A3-1347-47F1-9B9B-CDFB09075E1B}">
      <dsp:nvSpPr>
        <dsp:cNvPr id="0" name=""/>
        <dsp:cNvSpPr/>
      </dsp:nvSpPr>
      <dsp:spPr>
        <a:xfrm>
          <a:off x="321446" y="1468338"/>
          <a:ext cx="320059" cy="5843536"/>
        </a:xfrm>
        <a:custGeom>
          <a:avLst/>
          <a:gdLst/>
          <a:ahLst/>
          <a:cxnLst/>
          <a:rect l="0" t="0" r="0" b="0"/>
          <a:pathLst>
            <a:path>
              <a:moveTo>
                <a:pt x="0" y="0"/>
              </a:moveTo>
              <a:lnTo>
                <a:pt x="0" y="5843536"/>
              </a:lnTo>
              <a:lnTo>
                <a:pt x="320059" y="584353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043552A-976D-494A-B584-8BF95CE303A0}">
      <dsp:nvSpPr>
        <dsp:cNvPr id="0" name=""/>
        <dsp:cNvSpPr/>
      </dsp:nvSpPr>
      <dsp:spPr>
        <a:xfrm>
          <a:off x="641505" y="6803741"/>
          <a:ext cx="1626027" cy="1016267"/>
        </a:xfrm>
        <a:prstGeom prst="roundRect">
          <a:avLst>
            <a:gd name="adj" fmla="val 10000"/>
          </a:avLst>
        </a:prstGeom>
        <a:solidFill>
          <a:schemeClr val="lt1">
            <a:alpha val="90000"/>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accent2">
                  <a:lumMod val="75000"/>
                </a:schemeClr>
              </a:solidFill>
              <a:latin typeface="Gill Sans MT" panose="020B0502020104020203" pitchFamily="34" charset="77"/>
              <a:cs typeface="Calibri Light" panose="020F0302020204030204" pitchFamily="34" charset="0"/>
            </a:rPr>
            <a:t>Mutual literacy and understanding</a:t>
          </a:r>
        </a:p>
      </dsp:txBody>
      <dsp:txXfrm>
        <a:off x="671270" y="6833506"/>
        <a:ext cx="1566497" cy="956737"/>
      </dsp:txXfrm>
    </dsp:sp>
    <dsp:sp modelId="{4B7028FF-C822-4E78-86AE-F03780F81D0B}">
      <dsp:nvSpPr>
        <dsp:cNvPr id="0" name=""/>
        <dsp:cNvSpPr/>
      </dsp:nvSpPr>
      <dsp:spPr>
        <a:xfrm>
          <a:off x="3644298" y="394886"/>
          <a:ext cx="3068029" cy="1016267"/>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en-US" sz="2500" b="1" kern="1200" dirty="0">
              <a:latin typeface="Gill Sans MT" panose="020B0502020104020203" pitchFamily="34" charset="77"/>
              <a:cs typeface="Calibri Light" panose="020F0302020204030204" pitchFamily="34" charset="0"/>
            </a:rPr>
            <a:t>Community Advisory Boards</a:t>
          </a:r>
        </a:p>
      </dsp:txBody>
      <dsp:txXfrm>
        <a:off x="3674063" y="424651"/>
        <a:ext cx="3008499" cy="956737"/>
      </dsp:txXfrm>
    </dsp:sp>
    <dsp:sp modelId="{22B50F69-78BE-432E-9B58-79146FEBAFC9}">
      <dsp:nvSpPr>
        <dsp:cNvPr id="0" name=""/>
        <dsp:cNvSpPr/>
      </dsp:nvSpPr>
      <dsp:spPr>
        <a:xfrm>
          <a:off x="3951101" y="1411153"/>
          <a:ext cx="372616" cy="819385"/>
        </a:xfrm>
        <a:custGeom>
          <a:avLst/>
          <a:gdLst/>
          <a:ahLst/>
          <a:cxnLst/>
          <a:rect l="0" t="0" r="0" b="0"/>
          <a:pathLst>
            <a:path>
              <a:moveTo>
                <a:pt x="0" y="0"/>
              </a:moveTo>
              <a:lnTo>
                <a:pt x="0" y="819385"/>
              </a:lnTo>
              <a:lnTo>
                <a:pt x="372616" y="81938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330489-01A5-4CF0-B7CB-4FA16FCB4DB9}">
      <dsp:nvSpPr>
        <dsp:cNvPr id="0" name=""/>
        <dsp:cNvSpPr/>
      </dsp:nvSpPr>
      <dsp:spPr>
        <a:xfrm>
          <a:off x="4323717" y="1722405"/>
          <a:ext cx="1626027" cy="1016267"/>
        </a:xfrm>
        <a:prstGeom prst="roundRect">
          <a:avLst>
            <a:gd name="adj" fmla="val 10000"/>
          </a:avLst>
        </a:prstGeom>
        <a:solidFill>
          <a:schemeClr val="lt1">
            <a:hueOff val="0"/>
            <a:satOff val="0"/>
            <a:lum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accent1"/>
              </a:solidFill>
              <a:latin typeface="Gill Sans MT" panose="020B0502020104020203" pitchFamily="34" charset="77"/>
              <a:cs typeface="Calibri Light" panose="020F0302020204030204" pitchFamily="34" charset="0"/>
            </a:rPr>
            <a:t>Input into research process</a:t>
          </a:r>
        </a:p>
      </dsp:txBody>
      <dsp:txXfrm>
        <a:off x="4353482" y="1752170"/>
        <a:ext cx="1566497" cy="956737"/>
      </dsp:txXfrm>
    </dsp:sp>
    <dsp:sp modelId="{1904985E-2184-444C-84C0-A6593A4F66DE}">
      <dsp:nvSpPr>
        <dsp:cNvPr id="0" name=""/>
        <dsp:cNvSpPr/>
      </dsp:nvSpPr>
      <dsp:spPr>
        <a:xfrm>
          <a:off x="3951101" y="1411153"/>
          <a:ext cx="372616" cy="2089719"/>
        </a:xfrm>
        <a:custGeom>
          <a:avLst/>
          <a:gdLst/>
          <a:ahLst/>
          <a:cxnLst/>
          <a:rect l="0" t="0" r="0" b="0"/>
          <a:pathLst>
            <a:path>
              <a:moveTo>
                <a:pt x="0" y="0"/>
              </a:moveTo>
              <a:lnTo>
                <a:pt x="0" y="2089719"/>
              </a:lnTo>
              <a:lnTo>
                <a:pt x="372616" y="208971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5373E9-5E97-4889-8393-98EE5271CF37}">
      <dsp:nvSpPr>
        <dsp:cNvPr id="0" name=""/>
        <dsp:cNvSpPr/>
      </dsp:nvSpPr>
      <dsp:spPr>
        <a:xfrm>
          <a:off x="4323717" y="2992739"/>
          <a:ext cx="1626027" cy="1016267"/>
        </a:xfrm>
        <a:prstGeom prst="roundRect">
          <a:avLst>
            <a:gd name="adj" fmla="val 10000"/>
          </a:avLst>
        </a:prstGeom>
        <a:solidFill>
          <a:schemeClr val="lt1">
            <a:hueOff val="0"/>
            <a:satOff val="0"/>
            <a:lum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accent1"/>
              </a:solidFill>
              <a:latin typeface="Gill Sans MT" panose="020B0502020104020203" pitchFamily="34" charset="77"/>
              <a:cs typeface="Calibri Light" panose="020F0302020204030204" pitchFamily="34" charset="0"/>
            </a:rPr>
            <a:t>Sounding board</a:t>
          </a:r>
        </a:p>
      </dsp:txBody>
      <dsp:txXfrm>
        <a:off x="4353482" y="3022504"/>
        <a:ext cx="1566497" cy="956737"/>
      </dsp:txXfrm>
    </dsp:sp>
    <dsp:sp modelId="{9023E660-6063-421A-A5DA-C1307C18303F}">
      <dsp:nvSpPr>
        <dsp:cNvPr id="0" name=""/>
        <dsp:cNvSpPr/>
      </dsp:nvSpPr>
      <dsp:spPr>
        <a:xfrm>
          <a:off x="3951101" y="1411153"/>
          <a:ext cx="372616" cy="3360053"/>
        </a:xfrm>
        <a:custGeom>
          <a:avLst/>
          <a:gdLst/>
          <a:ahLst/>
          <a:cxnLst/>
          <a:rect l="0" t="0" r="0" b="0"/>
          <a:pathLst>
            <a:path>
              <a:moveTo>
                <a:pt x="0" y="0"/>
              </a:moveTo>
              <a:lnTo>
                <a:pt x="0" y="3360053"/>
              </a:lnTo>
              <a:lnTo>
                <a:pt x="372616" y="3360053"/>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28DEE4-2C6E-4990-B93C-E81E817C9730}">
      <dsp:nvSpPr>
        <dsp:cNvPr id="0" name=""/>
        <dsp:cNvSpPr/>
      </dsp:nvSpPr>
      <dsp:spPr>
        <a:xfrm>
          <a:off x="4323717" y="4263073"/>
          <a:ext cx="1626027" cy="1016267"/>
        </a:xfrm>
        <a:prstGeom prst="roundRect">
          <a:avLst>
            <a:gd name="adj" fmla="val 10000"/>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accent1"/>
              </a:solidFill>
              <a:latin typeface="Gill Sans MT" panose="020B0502020104020203" pitchFamily="34" charset="77"/>
              <a:cs typeface="Calibri Light" panose="020F0302020204030204" pitchFamily="34" charset="0"/>
            </a:rPr>
            <a:t>Protocol or research review</a:t>
          </a:r>
        </a:p>
      </dsp:txBody>
      <dsp:txXfrm>
        <a:off x="4353482" y="4292838"/>
        <a:ext cx="1566497" cy="956737"/>
      </dsp:txXfrm>
    </dsp:sp>
    <dsp:sp modelId="{72206DFF-F72E-447E-9877-0CCA3EF0605C}">
      <dsp:nvSpPr>
        <dsp:cNvPr id="0" name=""/>
        <dsp:cNvSpPr/>
      </dsp:nvSpPr>
      <dsp:spPr>
        <a:xfrm>
          <a:off x="3951101" y="1411153"/>
          <a:ext cx="372616" cy="4630387"/>
        </a:xfrm>
        <a:custGeom>
          <a:avLst/>
          <a:gdLst/>
          <a:ahLst/>
          <a:cxnLst/>
          <a:rect l="0" t="0" r="0" b="0"/>
          <a:pathLst>
            <a:path>
              <a:moveTo>
                <a:pt x="0" y="0"/>
              </a:moveTo>
              <a:lnTo>
                <a:pt x="0" y="4630387"/>
              </a:lnTo>
              <a:lnTo>
                <a:pt x="372616" y="4630387"/>
              </a:lnTo>
            </a:path>
          </a:pathLst>
        </a:custGeom>
        <a:noFill/>
        <a:ln w="12700" cap="flat" cmpd="sng" algn="ctr">
          <a:solidFill>
            <a:schemeClr val="accent1"/>
          </a:solidFill>
          <a:prstDash val="solid"/>
          <a:miter lim="800000"/>
        </a:ln>
        <a:effectLst/>
      </dsp:spPr>
      <dsp:style>
        <a:lnRef idx="2">
          <a:scrgbClr r="0" g="0" b="0"/>
        </a:lnRef>
        <a:fillRef idx="0">
          <a:scrgbClr r="0" g="0" b="0"/>
        </a:fillRef>
        <a:effectRef idx="0">
          <a:scrgbClr r="0" g="0" b="0"/>
        </a:effectRef>
        <a:fontRef idx="minor"/>
      </dsp:style>
    </dsp:sp>
    <dsp:sp modelId="{36675B7A-4894-4CD7-8B47-D80BD15C49C5}">
      <dsp:nvSpPr>
        <dsp:cNvPr id="0" name=""/>
        <dsp:cNvSpPr/>
      </dsp:nvSpPr>
      <dsp:spPr>
        <a:xfrm>
          <a:off x="4323717" y="5533407"/>
          <a:ext cx="1626027" cy="1016267"/>
        </a:xfrm>
        <a:prstGeom prst="roundRect">
          <a:avLst>
            <a:gd name="adj" fmla="val 10000"/>
          </a:avLst>
        </a:prstGeom>
        <a:solidFill>
          <a:schemeClr val="lt1">
            <a:hueOff val="0"/>
            <a:satOff val="0"/>
            <a:lum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accent1"/>
              </a:solidFill>
              <a:latin typeface="Gill Sans MT" panose="020B0502020104020203" pitchFamily="34" charset="77"/>
              <a:cs typeface="Calibri Light" panose="020F0302020204030204" pitchFamily="34" charset="0"/>
            </a:rPr>
            <a:t>Critical safeguard in research process </a:t>
          </a:r>
        </a:p>
      </dsp:txBody>
      <dsp:txXfrm>
        <a:off x="4353482" y="5563172"/>
        <a:ext cx="1566497" cy="9567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D3CC15-4696-471D-8A58-BBE60CF13DE5}">
      <dsp:nvSpPr>
        <dsp:cNvPr id="0" name=""/>
        <dsp:cNvSpPr/>
      </dsp:nvSpPr>
      <dsp:spPr>
        <a:xfrm>
          <a:off x="25037" y="147343"/>
          <a:ext cx="2221625" cy="76277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Gill Sans MT" panose="020B0502020104020203" pitchFamily="34" charset="77"/>
              <a:cs typeface="Calibri Light" panose="020F0302020204030204" pitchFamily="34" charset="0"/>
            </a:rPr>
            <a:t>Recruitment for Clinical Research</a:t>
          </a:r>
        </a:p>
      </dsp:txBody>
      <dsp:txXfrm>
        <a:off x="47378" y="169684"/>
        <a:ext cx="2176943" cy="718096"/>
      </dsp:txXfrm>
    </dsp:sp>
    <dsp:sp modelId="{D2803215-DA6D-4903-9BC5-801B6841193D}">
      <dsp:nvSpPr>
        <dsp:cNvPr id="0" name=""/>
        <dsp:cNvSpPr/>
      </dsp:nvSpPr>
      <dsp:spPr>
        <a:xfrm>
          <a:off x="247200" y="910121"/>
          <a:ext cx="197963" cy="594637"/>
        </a:xfrm>
        <a:custGeom>
          <a:avLst/>
          <a:gdLst/>
          <a:ahLst/>
          <a:cxnLst/>
          <a:rect l="0" t="0" r="0" b="0"/>
          <a:pathLst>
            <a:path>
              <a:moveTo>
                <a:pt x="0" y="0"/>
              </a:moveTo>
              <a:lnTo>
                <a:pt x="0" y="594637"/>
              </a:lnTo>
              <a:lnTo>
                <a:pt x="197963" y="59463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96E7AF-B3BF-45A1-8118-A05FDC321B63}">
      <dsp:nvSpPr>
        <dsp:cNvPr id="0" name=""/>
        <dsp:cNvSpPr/>
      </dsp:nvSpPr>
      <dsp:spPr>
        <a:xfrm>
          <a:off x="445163" y="1081101"/>
          <a:ext cx="1355703" cy="847314"/>
        </a:xfrm>
        <a:prstGeom prst="roundRect">
          <a:avLst>
            <a:gd name="adj" fmla="val 10000"/>
          </a:avLst>
        </a:prstGeom>
        <a:solidFill>
          <a:schemeClr val="lt1">
            <a:hueOff val="0"/>
            <a:satOff val="0"/>
            <a:lum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accent5"/>
              </a:solidFill>
              <a:latin typeface="Gill Sans MT" panose="020B0502020104020203" pitchFamily="34" charset="77"/>
              <a:cs typeface="Calibri Light" panose="020F0302020204030204" pitchFamily="34" charset="0"/>
            </a:rPr>
            <a:t>Populations of interest</a:t>
          </a:r>
        </a:p>
      </dsp:txBody>
      <dsp:txXfrm>
        <a:off x="469980" y="1105918"/>
        <a:ext cx="1306069" cy="797680"/>
      </dsp:txXfrm>
    </dsp:sp>
    <dsp:sp modelId="{C28B6C2B-1617-4486-ABA6-ED353DCFDC61}">
      <dsp:nvSpPr>
        <dsp:cNvPr id="0" name=""/>
        <dsp:cNvSpPr/>
      </dsp:nvSpPr>
      <dsp:spPr>
        <a:xfrm>
          <a:off x="247200" y="910121"/>
          <a:ext cx="197963" cy="1653780"/>
        </a:xfrm>
        <a:custGeom>
          <a:avLst/>
          <a:gdLst/>
          <a:ahLst/>
          <a:cxnLst/>
          <a:rect l="0" t="0" r="0" b="0"/>
          <a:pathLst>
            <a:path>
              <a:moveTo>
                <a:pt x="0" y="0"/>
              </a:moveTo>
              <a:lnTo>
                <a:pt x="0" y="1653780"/>
              </a:lnTo>
              <a:lnTo>
                <a:pt x="197963" y="165378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CAC529-1475-479B-95CD-D64F2C92DCBB}">
      <dsp:nvSpPr>
        <dsp:cNvPr id="0" name=""/>
        <dsp:cNvSpPr/>
      </dsp:nvSpPr>
      <dsp:spPr>
        <a:xfrm>
          <a:off x="445163" y="2140244"/>
          <a:ext cx="1355703" cy="847314"/>
        </a:xfrm>
        <a:prstGeom prst="roundRect">
          <a:avLst>
            <a:gd name="adj" fmla="val 10000"/>
          </a:avLst>
        </a:prstGeom>
        <a:solidFill>
          <a:schemeClr val="lt1">
            <a:hueOff val="0"/>
            <a:satOff val="0"/>
            <a:lumOff val="0"/>
          </a:schemeClr>
        </a:solidFill>
        <a:ln w="12700" cap="flat" cmpd="sng" algn="ctr">
          <a:solidFill>
            <a:schemeClr val="accent5">
              <a:hueOff val="-275931"/>
              <a:satOff val="0"/>
              <a:lumOff val="-7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accent5"/>
              </a:solidFill>
              <a:latin typeface="Gill Sans MT" panose="020B0502020104020203" pitchFamily="34" charset="77"/>
              <a:cs typeface="Calibri Light" panose="020F0302020204030204" pitchFamily="34" charset="0"/>
            </a:rPr>
            <a:t>Eligibility screening</a:t>
          </a:r>
        </a:p>
      </dsp:txBody>
      <dsp:txXfrm>
        <a:off x="469980" y="2165061"/>
        <a:ext cx="1306069" cy="797680"/>
      </dsp:txXfrm>
    </dsp:sp>
    <dsp:sp modelId="{CEBE1048-9858-43DE-B8DC-46D1C0B1DA4A}">
      <dsp:nvSpPr>
        <dsp:cNvPr id="0" name=""/>
        <dsp:cNvSpPr/>
      </dsp:nvSpPr>
      <dsp:spPr>
        <a:xfrm>
          <a:off x="247200" y="910121"/>
          <a:ext cx="197963" cy="2712923"/>
        </a:xfrm>
        <a:custGeom>
          <a:avLst/>
          <a:gdLst/>
          <a:ahLst/>
          <a:cxnLst/>
          <a:rect l="0" t="0" r="0" b="0"/>
          <a:pathLst>
            <a:path>
              <a:moveTo>
                <a:pt x="0" y="0"/>
              </a:moveTo>
              <a:lnTo>
                <a:pt x="0" y="2712923"/>
              </a:lnTo>
              <a:lnTo>
                <a:pt x="197963" y="271292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ED02F1-AE6A-4A48-8734-E63A4EEF08C9}">
      <dsp:nvSpPr>
        <dsp:cNvPr id="0" name=""/>
        <dsp:cNvSpPr/>
      </dsp:nvSpPr>
      <dsp:spPr>
        <a:xfrm>
          <a:off x="445163" y="3199387"/>
          <a:ext cx="1355703" cy="847314"/>
        </a:xfrm>
        <a:prstGeom prst="roundRect">
          <a:avLst>
            <a:gd name="adj" fmla="val 10000"/>
          </a:avLst>
        </a:prstGeom>
        <a:solidFill>
          <a:schemeClr val="lt1">
            <a:hueOff val="0"/>
            <a:satOff val="0"/>
            <a:lumOff val="0"/>
          </a:schemeClr>
        </a:solidFill>
        <a:ln w="12700" cap="flat" cmpd="sng" algn="ctr">
          <a:solidFill>
            <a:schemeClr val="accent5">
              <a:hueOff val="-551863"/>
              <a:satOff val="0"/>
              <a:lumOff val="-145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accent5"/>
              </a:solidFill>
              <a:latin typeface="Gill Sans MT" panose="020B0502020104020203" pitchFamily="34" charset="77"/>
              <a:cs typeface="Calibri Light" panose="020F0302020204030204" pitchFamily="34" charset="0"/>
            </a:rPr>
            <a:t>Enrollment in clinical research</a:t>
          </a:r>
        </a:p>
      </dsp:txBody>
      <dsp:txXfrm>
        <a:off x="469980" y="3224204"/>
        <a:ext cx="1306069" cy="797680"/>
      </dsp:txXfrm>
    </dsp:sp>
    <dsp:sp modelId="{8942EA01-5DF6-41E1-8900-37F462B268A7}">
      <dsp:nvSpPr>
        <dsp:cNvPr id="0" name=""/>
        <dsp:cNvSpPr/>
      </dsp:nvSpPr>
      <dsp:spPr>
        <a:xfrm>
          <a:off x="247200" y="910121"/>
          <a:ext cx="197963" cy="3772067"/>
        </a:xfrm>
        <a:custGeom>
          <a:avLst/>
          <a:gdLst/>
          <a:ahLst/>
          <a:cxnLst/>
          <a:rect l="0" t="0" r="0" b="0"/>
          <a:pathLst>
            <a:path>
              <a:moveTo>
                <a:pt x="0" y="0"/>
              </a:moveTo>
              <a:lnTo>
                <a:pt x="0" y="3772067"/>
              </a:lnTo>
              <a:lnTo>
                <a:pt x="197963" y="3772067"/>
              </a:lnTo>
            </a:path>
          </a:pathLst>
        </a:custGeom>
        <a:noFill/>
        <a:ln w="1270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D6C8A1A9-94BB-4717-B78C-AAD25972CD23}">
      <dsp:nvSpPr>
        <dsp:cNvPr id="0" name=""/>
        <dsp:cNvSpPr/>
      </dsp:nvSpPr>
      <dsp:spPr>
        <a:xfrm>
          <a:off x="445163" y="4258531"/>
          <a:ext cx="1355703" cy="847314"/>
        </a:xfrm>
        <a:prstGeom prst="roundRect">
          <a:avLst>
            <a:gd name="adj" fmla="val 10000"/>
          </a:avLst>
        </a:prstGeom>
        <a:solidFill>
          <a:schemeClr val="lt1">
            <a:hueOff val="0"/>
            <a:satOff val="0"/>
            <a:lumOff val="0"/>
          </a:schemeClr>
        </a:solidFill>
        <a:ln w="12700" cap="flat" cmpd="sng" algn="ctr">
          <a:solidFill>
            <a:schemeClr val="accent5">
              <a:hueOff val="-827794"/>
              <a:satOff val="0"/>
              <a:lumOff val="-21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accent5"/>
              </a:solidFill>
              <a:latin typeface="Gill Sans MT" panose="020B0502020104020203" pitchFamily="34" charset="77"/>
              <a:cs typeface="Calibri Light" panose="020F0302020204030204" pitchFamily="34" charset="0"/>
            </a:rPr>
            <a:t>Meaningful dialogue</a:t>
          </a:r>
        </a:p>
      </dsp:txBody>
      <dsp:txXfrm>
        <a:off x="469980" y="4283348"/>
        <a:ext cx="1306069" cy="797680"/>
      </dsp:txXfrm>
    </dsp:sp>
    <dsp:sp modelId="{4B7028FF-C822-4E78-86AE-F03780F81D0B}">
      <dsp:nvSpPr>
        <dsp:cNvPr id="0" name=""/>
        <dsp:cNvSpPr/>
      </dsp:nvSpPr>
      <dsp:spPr>
        <a:xfrm>
          <a:off x="2646120" y="106494"/>
          <a:ext cx="2146688" cy="847314"/>
        </a:xfrm>
        <a:prstGeom prst="roundRect">
          <a:avLst>
            <a:gd name="adj" fmla="val 10000"/>
          </a:avLst>
        </a:prstGeom>
        <a:solidFill>
          <a:schemeClr val="accent5">
            <a:hueOff val="-1931520"/>
            <a:satOff val="0"/>
            <a:lumOff val="-50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spc="0" dirty="0">
              <a:latin typeface="Gill Sans MT" panose="020B0502020104020203" pitchFamily="34" charset="77"/>
              <a:cs typeface="Calibri Light" panose="020F0302020204030204" pitchFamily="34" charset="0"/>
            </a:rPr>
            <a:t>Research</a:t>
          </a:r>
        </a:p>
      </dsp:txBody>
      <dsp:txXfrm>
        <a:off x="2670937" y="131311"/>
        <a:ext cx="2097054" cy="797680"/>
      </dsp:txXfrm>
    </dsp:sp>
    <dsp:sp modelId="{22B50F69-78BE-432E-9B58-79146FEBAFC9}">
      <dsp:nvSpPr>
        <dsp:cNvPr id="0" name=""/>
        <dsp:cNvSpPr/>
      </dsp:nvSpPr>
      <dsp:spPr>
        <a:xfrm>
          <a:off x="2860789" y="953809"/>
          <a:ext cx="214668" cy="635486"/>
        </a:xfrm>
        <a:custGeom>
          <a:avLst/>
          <a:gdLst/>
          <a:ahLst/>
          <a:cxnLst/>
          <a:rect l="0" t="0" r="0" b="0"/>
          <a:pathLst>
            <a:path>
              <a:moveTo>
                <a:pt x="0" y="0"/>
              </a:moveTo>
              <a:lnTo>
                <a:pt x="0" y="635486"/>
              </a:lnTo>
              <a:lnTo>
                <a:pt x="214668" y="635486"/>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330489-01A5-4CF0-B7CB-4FA16FCB4DB9}">
      <dsp:nvSpPr>
        <dsp:cNvPr id="0" name=""/>
        <dsp:cNvSpPr/>
      </dsp:nvSpPr>
      <dsp:spPr>
        <a:xfrm>
          <a:off x="3075458" y="1165637"/>
          <a:ext cx="1355703" cy="847314"/>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1103726"/>
              <a:satOff val="0"/>
              <a:lumOff val="-291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accent6"/>
              </a:solidFill>
              <a:latin typeface="Gill Sans MT" panose="020B0502020104020203" pitchFamily="34" charset="77"/>
              <a:cs typeface="Calibri Light" panose="020F0302020204030204" pitchFamily="34" charset="0"/>
            </a:rPr>
            <a:t>Systematic work</a:t>
          </a:r>
        </a:p>
      </dsp:txBody>
      <dsp:txXfrm>
        <a:off x="3100275" y="1190454"/>
        <a:ext cx="1306069" cy="797680"/>
      </dsp:txXfrm>
    </dsp:sp>
    <dsp:sp modelId="{76E4697F-0C93-4DDD-ABA9-03DF80B7396B}">
      <dsp:nvSpPr>
        <dsp:cNvPr id="0" name=""/>
        <dsp:cNvSpPr/>
      </dsp:nvSpPr>
      <dsp:spPr>
        <a:xfrm>
          <a:off x="2860789" y="953809"/>
          <a:ext cx="214668" cy="1694629"/>
        </a:xfrm>
        <a:custGeom>
          <a:avLst/>
          <a:gdLst/>
          <a:ahLst/>
          <a:cxnLst/>
          <a:rect l="0" t="0" r="0" b="0"/>
          <a:pathLst>
            <a:path>
              <a:moveTo>
                <a:pt x="0" y="0"/>
              </a:moveTo>
              <a:lnTo>
                <a:pt x="0" y="1694629"/>
              </a:lnTo>
              <a:lnTo>
                <a:pt x="214668" y="1694629"/>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8D4080-F743-4338-B9AD-9362AABC0893}">
      <dsp:nvSpPr>
        <dsp:cNvPr id="0" name=""/>
        <dsp:cNvSpPr/>
      </dsp:nvSpPr>
      <dsp:spPr>
        <a:xfrm>
          <a:off x="3075458" y="2224781"/>
          <a:ext cx="1355703" cy="847314"/>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1379657"/>
              <a:satOff val="0"/>
              <a:lumOff val="-364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accent6"/>
              </a:solidFill>
              <a:latin typeface="Gill Sans MT" panose="020B0502020104020203" pitchFamily="34" charset="77"/>
              <a:cs typeface="Calibri Light" panose="020F0302020204030204" pitchFamily="34" charset="0"/>
            </a:rPr>
            <a:t>Generalizable knowledge</a:t>
          </a:r>
        </a:p>
      </dsp:txBody>
      <dsp:txXfrm>
        <a:off x="3100275" y="2249598"/>
        <a:ext cx="1306069" cy="797680"/>
      </dsp:txXfrm>
    </dsp:sp>
    <dsp:sp modelId="{5402B038-5FD5-4E47-B3CF-E74B261BD721}">
      <dsp:nvSpPr>
        <dsp:cNvPr id="0" name=""/>
        <dsp:cNvSpPr/>
      </dsp:nvSpPr>
      <dsp:spPr>
        <a:xfrm>
          <a:off x="2860789" y="953809"/>
          <a:ext cx="214668" cy="2753772"/>
        </a:xfrm>
        <a:custGeom>
          <a:avLst/>
          <a:gdLst/>
          <a:ahLst/>
          <a:cxnLst/>
          <a:rect l="0" t="0" r="0" b="0"/>
          <a:pathLst>
            <a:path>
              <a:moveTo>
                <a:pt x="0" y="0"/>
              </a:moveTo>
              <a:lnTo>
                <a:pt x="0" y="2753772"/>
              </a:lnTo>
              <a:lnTo>
                <a:pt x="214668" y="2753772"/>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4F5912-B781-4E0D-89C5-A6073ACDB382}">
      <dsp:nvSpPr>
        <dsp:cNvPr id="0" name=""/>
        <dsp:cNvSpPr/>
      </dsp:nvSpPr>
      <dsp:spPr>
        <a:xfrm>
          <a:off x="3075458" y="3283924"/>
          <a:ext cx="1355703" cy="847314"/>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1655589"/>
              <a:satOff val="0"/>
              <a:lumOff val="-437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100000"/>
            </a:lnSpc>
            <a:spcBef>
              <a:spcPct val="0"/>
            </a:spcBef>
            <a:spcAft>
              <a:spcPts val="0"/>
            </a:spcAft>
            <a:buNone/>
          </a:pPr>
          <a:r>
            <a:rPr lang="en-US" sz="1100" b="1" kern="1200" dirty="0">
              <a:solidFill>
                <a:schemeClr val="accent6"/>
              </a:solidFill>
              <a:latin typeface="Gill Sans MT" panose="020B0502020104020203" pitchFamily="34" charset="77"/>
              <a:cs typeface="Calibri Light" panose="020F0302020204030204" pitchFamily="34" charset="0"/>
            </a:rPr>
            <a:t>Research </a:t>
          </a:r>
        </a:p>
        <a:p>
          <a:pPr marL="0" lvl="0" indent="0" algn="ctr" defTabSz="488950">
            <a:lnSpc>
              <a:spcPct val="100000"/>
            </a:lnSpc>
            <a:spcBef>
              <a:spcPct val="0"/>
            </a:spcBef>
            <a:spcAft>
              <a:spcPts val="0"/>
            </a:spcAft>
            <a:buNone/>
          </a:pPr>
          <a:r>
            <a:rPr lang="en-US" sz="1100" b="1" kern="1200" dirty="0">
              <a:solidFill>
                <a:schemeClr val="accent6"/>
              </a:solidFill>
              <a:latin typeface="Gill Sans MT" panose="020B0502020104020203" pitchFamily="34" charset="77"/>
              <a:cs typeface="Calibri Light" panose="020F0302020204030204" pitchFamily="34" charset="0"/>
            </a:rPr>
            <a:t>methods</a:t>
          </a:r>
        </a:p>
      </dsp:txBody>
      <dsp:txXfrm>
        <a:off x="3100275" y="3308741"/>
        <a:ext cx="1306069" cy="797680"/>
      </dsp:txXfrm>
    </dsp:sp>
    <dsp:sp modelId="{E2B95BD0-A8AF-4D46-B52D-F8D8B116FCCA}">
      <dsp:nvSpPr>
        <dsp:cNvPr id="0" name=""/>
        <dsp:cNvSpPr/>
      </dsp:nvSpPr>
      <dsp:spPr>
        <a:xfrm>
          <a:off x="2860789" y="953809"/>
          <a:ext cx="214668" cy="3812916"/>
        </a:xfrm>
        <a:custGeom>
          <a:avLst/>
          <a:gdLst/>
          <a:ahLst/>
          <a:cxnLst/>
          <a:rect l="0" t="0" r="0" b="0"/>
          <a:pathLst>
            <a:path>
              <a:moveTo>
                <a:pt x="0" y="0"/>
              </a:moveTo>
              <a:lnTo>
                <a:pt x="0" y="3812916"/>
              </a:lnTo>
              <a:lnTo>
                <a:pt x="214668" y="3812916"/>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C42C57-5F9C-484C-BF25-4CF5EA8C853C}">
      <dsp:nvSpPr>
        <dsp:cNvPr id="0" name=""/>
        <dsp:cNvSpPr/>
      </dsp:nvSpPr>
      <dsp:spPr>
        <a:xfrm>
          <a:off x="3075458" y="4343067"/>
          <a:ext cx="1355703" cy="847314"/>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1931520"/>
              <a:satOff val="0"/>
              <a:lumOff val="-509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100000"/>
            </a:lnSpc>
            <a:spcBef>
              <a:spcPct val="0"/>
            </a:spcBef>
            <a:spcAft>
              <a:spcPts val="0"/>
            </a:spcAft>
            <a:buNone/>
          </a:pPr>
          <a:r>
            <a:rPr lang="en-US" sz="1100" b="1" kern="1200" dirty="0">
              <a:solidFill>
                <a:schemeClr val="accent6"/>
              </a:solidFill>
              <a:latin typeface="Gill Sans MT" panose="020B0502020104020203" pitchFamily="34" charset="77"/>
              <a:cs typeface="Calibri Light" panose="020F0302020204030204" pitchFamily="34" charset="0"/>
            </a:rPr>
            <a:t>Informed </a:t>
          </a:r>
        </a:p>
        <a:p>
          <a:pPr marL="0" lvl="0" indent="0" algn="ctr" defTabSz="488950">
            <a:lnSpc>
              <a:spcPct val="100000"/>
            </a:lnSpc>
            <a:spcBef>
              <a:spcPct val="0"/>
            </a:spcBef>
            <a:spcAft>
              <a:spcPts val="0"/>
            </a:spcAft>
            <a:buNone/>
          </a:pPr>
          <a:r>
            <a:rPr lang="en-US" sz="1100" b="1" kern="1200" dirty="0">
              <a:solidFill>
                <a:schemeClr val="accent6"/>
              </a:solidFill>
              <a:latin typeface="Gill Sans MT" panose="020B0502020104020203" pitchFamily="34" charset="77"/>
              <a:cs typeface="Calibri Light" panose="020F0302020204030204" pitchFamily="34" charset="0"/>
            </a:rPr>
            <a:t>consent </a:t>
          </a:r>
        </a:p>
      </dsp:txBody>
      <dsp:txXfrm>
        <a:off x="3100275" y="4367884"/>
        <a:ext cx="1306069" cy="79768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37AEB3-C1BA-7A44-B401-6E6935F4D59F}" type="datetimeFigureOut">
              <a:rPr lang="en-US" smtClean="0"/>
              <a:t>1/13/22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A62CC3-E4E7-7041-93D9-80A5EB7AAC13}" type="slidenum">
              <a:rPr lang="en-US" smtClean="0"/>
              <a:t>‹#›</a:t>
            </a:fld>
            <a:endParaRPr lang="en-US"/>
          </a:p>
        </p:txBody>
      </p:sp>
    </p:spTree>
    <p:extLst>
      <p:ext uri="{BB962C8B-B14F-4D97-AF65-F5344CB8AC3E}">
        <p14:creationId xmlns:p14="http://schemas.microsoft.com/office/powerpoint/2010/main" val="4205738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cdc.gov/stophivtogether/library/stop-hiv-stigma/fact-sheets/cdc-lsht-stigma-factsheet-language-guide.pdf" TargetMode="External"/><Relationship Id="rId2" Type="http://schemas.openxmlformats.org/officeDocument/2006/relationships/slide" Target="../slides/slide56.xml"/><Relationship Id="rId1" Type="http://schemas.openxmlformats.org/officeDocument/2006/relationships/notesMaster" Target="../notesMasters/notesMaster1.xml"/><Relationship Id="rId4" Type="http://schemas.openxmlformats.org/officeDocument/2006/relationships/hyperlink" Target="https://impaactnetwork.org/DocFiles/News/NIAID%20HIV%20Language%20Guide%20-%20March%202020.pdf"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fld id="{55035023-F827-442D-AD87-DC7BCBA88F40}" type="slidenum">
              <a:rPr lang="en-US" smtClean="0"/>
              <a:t>7</a:t>
            </a:fld>
            <a:endParaRPr lang="en-US"/>
          </a:p>
        </p:txBody>
      </p:sp>
    </p:spTree>
    <p:extLst>
      <p:ext uri="{BB962C8B-B14F-4D97-AF65-F5344CB8AC3E}">
        <p14:creationId xmlns:p14="http://schemas.microsoft.com/office/powerpoint/2010/main" val="1654601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100" i="0" dirty="0"/>
          </a:p>
        </p:txBody>
      </p:sp>
      <p:sp>
        <p:nvSpPr>
          <p:cNvPr id="4" name="Slide Number Placeholder 3"/>
          <p:cNvSpPr>
            <a:spLocks noGrp="1"/>
          </p:cNvSpPr>
          <p:nvPr>
            <p:ph type="sldNum" sz="quarter" idx="5"/>
          </p:nvPr>
        </p:nvSpPr>
        <p:spPr/>
        <p:txBody>
          <a:bodyPr/>
          <a:lstStyle/>
          <a:p>
            <a:fld id="{55035023-F827-442D-AD87-DC7BCBA88F40}" type="slidenum">
              <a:rPr lang="en-US" smtClean="0"/>
              <a:t>17</a:t>
            </a:fld>
            <a:endParaRPr lang="en-US"/>
          </a:p>
        </p:txBody>
      </p:sp>
    </p:spTree>
    <p:extLst>
      <p:ext uri="{BB962C8B-B14F-4D97-AF65-F5344CB8AC3E}">
        <p14:creationId xmlns:p14="http://schemas.microsoft.com/office/powerpoint/2010/main" val="1052833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37c89db864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37c89db864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a:t>Note that </a:t>
            </a:r>
            <a:r>
              <a:rPr lang="en-US" sz="1100" dirty="0" err="1"/>
              <a:t>ththis</a:t>
            </a:r>
            <a:r>
              <a:rPr lang="en-US" sz="1100" dirty="0"/>
              <a:t> slide is how mainstream/traditional bioethics understands principles; the right is stemming from newer forces in the field (such as urban bioethics - https://</a:t>
            </a:r>
            <a:r>
              <a:rPr lang="en-US" sz="1100" dirty="0" err="1"/>
              <a:t>urbanbioethics.medium.com</a:t>
            </a:r>
            <a:r>
              <a:rPr lang="en-US" sz="1100" dirty="0"/>
              <a:t>/a-short-primer-on-urban-bioethics-69204dee70f7) </a:t>
            </a:r>
            <a:endParaRPr sz="1100" dirty="0"/>
          </a:p>
        </p:txBody>
      </p:sp>
    </p:spTree>
    <p:extLst>
      <p:ext uri="{BB962C8B-B14F-4D97-AF65-F5344CB8AC3E}">
        <p14:creationId xmlns:p14="http://schemas.microsoft.com/office/powerpoint/2010/main" val="2024719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37c89db864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37c89db864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a:t>Note that principles on this slide come from newer forces in the field (such as urban bioethics - https://</a:t>
            </a:r>
            <a:r>
              <a:rPr lang="en-US" sz="1100" dirty="0" err="1"/>
              <a:t>urbanbioethics.medium.com</a:t>
            </a:r>
            <a:r>
              <a:rPr lang="en-US" sz="1100" dirty="0"/>
              <a:t>/a-short-primer-on-urban-bioethics-69204dee70f7) </a:t>
            </a:r>
            <a:endParaRPr sz="1100" dirty="0"/>
          </a:p>
        </p:txBody>
      </p:sp>
    </p:spTree>
    <p:extLst>
      <p:ext uri="{BB962C8B-B14F-4D97-AF65-F5344CB8AC3E}">
        <p14:creationId xmlns:p14="http://schemas.microsoft.com/office/powerpoint/2010/main" val="653499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37c89db864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37c89db864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100" dirty="0"/>
          </a:p>
        </p:txBody>
      </p:sp>
    </p:spTree>
    <p:extLst>
      <p:ext uri="{BB962C8B-B14F-4D97-AF65-F5344CB8AC3E}">
        <p14:creationId xmlns:p14="http://schemas.microsoft.com/office/powerpoint/2010/main" val="3493780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fld id="{55035023-F827-442D-AD87-DC7BCBA88F40}" type="slidenum">
              <a:rPr lang="en-US" smtClean="0"/>
              <a:t>23</a:t>
            </a:fld>
            <a:endParaRPr lang="en-US"/>
          </a:p>
        </p:txBody>
      </p:sp>
    </p:spTree>
    <p:extLst>
      <p:ext uri="{BB962C8B-B14F-4D97-AF65-F5344CB8AC3E}">
        <p14:creationId xmlns:p14="http://schemas.microsoft.com/office/powerpoint/2010/main" val="2906480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mn-lt"/>
            </a:endParaRPr>
          </a:p>
        </p:txBody>
      </p:sp>
      <p:sp>
        <p:nvSpPr>
          <p:cNvPr id="4" name="Slide Number Placeholder 3"/>
          <p:cNvSpPr>
            <a:spLocks noGrp="1"/>
          </p:cNvSpPr>
          <p:nvPr>
            <p:ph type="sldNum" sz="quarter" idx="5"/>
          </p:nvPr>
        </p:nvSpPr>
        <p:spPr/>
        <p:txBody>
          <a:bodyPr/>
          <a:lstStyle/>
          <a:p>
            <a:fld id="{55035023-F827-442D-AD87-DC7BCBA88F40}" type="slidenum">
              <a:rPr lang="en-US" smtClean="0"/>
              <a:t>24</a:t>
            </a:fld>
            <a:endParaRPr lang="en-US"/>
          </a:p>
        </p:txBody>
      </p:sp>
    </p:spTree>
    <p:extLst>
      <p:ext uri="{BB962C8B-B14F-4D97-AF65-F5344CB8AC3E}">
        <p14:creationId xmlns:p14="http://schemas.microsoft.com/office/powerpoint/2010/main" val="3421354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mn-lt"/>
            </a:endParaRPr>
          </a:p>
        </p:txBody>
      </p:sp>
      <p:sp>
        <p:nvSpPr>
          <p:cNvPr id="4" name="Slide Number Placeholder 3"/>
          <p:cNvSpPr>
            <a:spLocks noGrp="1"/>
          </p:cNvSpPr>
          <p:nvPr>
            <p:ph type="sldNum" sz="quarter" idx="5"/>
          </p:nvPr>
        </p:nvSpPr>
        <p:spPr/>
        <p:txBody>
          <a:bodyPr/>
          <a:lstStyle/>
          <a:p>
            <a:fld id="{55035023-F827-442D-AD87-DC7BCBA88F40}" type="slidenum">
              <a:rPr lang="en-US" smtClean="0"/>
              <a:t>25</a:t>
            </a:fld>
            <a:endParaRPr lang="en-US"/>
          </a:p>
        </p:txBody>
      </p:sp>
    </p:spTree>
    <p:extLst>
      <p:ext uri="{BB962C8B-B14F-4D97-AF65-F5344CB8AC3E}">
        <p14:creationId xmlns:p14="http://schemas.microsoft.com/office/powerpoint/2010/main" val="2887380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mn-lt"/>
            </a:endParaRPr>
          </a:p>
        </p:txBody>
      </p:sp>
      <p:sp>
        <p:nvSpPr>
          <p:cNvPr id="4" name="Slide Number Placeholder 3"/>
          <p:cNvSpPr>
            <a:spLocks noGrp="1"/>
          </p:cNvSpPr>
          <p:nvPr>
            <p:ph type="sldNum" sz="quarter" idx="5"/>
          </p:nvPr>
        </p:nvSpPr>
        <p:spPr/>
        <p:txBody>
          <a:bodyPr/>
          <a:lstStyle/>
          <a:p>
            <a:fld id="{55035023-F827-442D-AD87-DC7BCBA88F40}" type="slidenum">
              <a:rPr lang="en-US" smtClean="0"/>
              <a:t>26</a:t>
            </a:fld>
            <a:endParaRPr lang="en-US"/>
          </a:p>
        </p:txBody>
      </p:sp>
    </p:spTree>
    <p:extLst>
      <p:ext uri="{BB962C8B-B14F-4D97-AF65-F5344CB8AC3E}">
        <p14:creationId xmlns:p14="http://schemas.microsoft.com/office/powerpoint/2010/main" val="16541569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i="0" dirty="0">
                <a:latin typeface="+mn-lt"/>
              </a:rPr>
              <a:t>Known as the </a:t>
            </a:r>
            <a:r>
              <a:rPr lang="en-US" sz="1100" i="0" dirty="0" err="1">
                <a:latin typeface="+mn-lt"/>
              </a:rPr>
              <a:t>Tuskeegee</a:t>
            </a:r>
            <a:r>
              <a:rPr lang="en-US" sz="1100" i="0" dirty="0">
                <a:latin typeface="+mn-lt"/>
              </a:rPr>
              <a:t> study, researchers deliberately withheld treatment from black men they knew had syphilis so they could “observe” the course of the disease and its outcomes, causing decades of unnecessary suffering.</a:t>
            </a:r>
          </a:p>
        </p:txBody>
      </p:sp>
      <p:sp>
        <p:nvSpPr>
          <p:cNvPr id="4" name="Slide Number Placeholder 3"/>
          <p:cNvSpPr>
            <a:spLocks noGrp="1"/>
          </p:cNvSpPr>
          <p:nvPr>
            <p:ph type="sldNum" sz="quarter" idx="5"/>
          </p:nvPr>
        </p:nvSpPr>
        <p:spPr/>
        <p:txBody>
          <a:bodyPr/>
          <a:lstStyle/>
          <a:p>
            <a:fld id="{55035023-F827-442D-AD87-DC7BCBA88F40}" type="slidenum">
              <a:rPr lang="en-US" smtClean="0"/>
              <a:t>27</a:t>
            </a:fld>
            <a:endParaRPr lang="en-US"/>
          </a:p>
        </p:txBody>
      </p:sp>
    </p:spTree>
    <p:extLst>
      <p:ext uri="{BB962C8B-B14F-4D97-AF65-F5344CB8AC3E}">
        <p14:creationId xmlns:p14="http://schemas.microsoft.com/office/powerpoint/2010/main" val="705578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solidFill>
                  <a:srgbClr val="FF0000"/>
                </a:solidFill>
                <a:latin typeface="+mn-lt"/>
              </a:rPr>
              <a:t>Unpack Belmont</a:t>
            </a:r>
            <a:r>
              <a:rPr lang="en-US" sz="1100" baseline="0" dirty="0">
                <a:solidFill>
                  <a:srgbClr val="FF0000"/>
                </a:solidFill>
                <a:latin typeface="+mn-lt"/>
              </a:rPr>
              <a:t> Report’s </a:t>
            </a:r>
            <a:r>
              <a:rPr lang="en-US" sz="1100" dirty="0">
                <a:solidFill>
                  <a:srgbClr val="FF0000"/>
                </a:solidFill>
                <a:latin typeface="+mn-lt"/>
              </a:rPr>
              <a:t>key</a:t>
            </a:r>
            <a:r>
              <a:rPr lang="en-US" sz="1100" baseline="0" dirty="0">
                <a:solidFill>
                  <a:srgbClr val="FF0000"/>
                </a:solidFill>
                <a:latin typeface="+mn-lt"/>
              </a:rPr>
              <a:t> principles and their definitions</a:t>
            </a:r>
            <a:endParaRPr lang="en-US" sz="1100" dirty="0">
              <a:solidFill>
                <a:srgbClr val="FF0000"/>
              </a:solidFill>
              <a:latin typeface="+mn-lt"/>
            </a:endParaRPr>
          </a:p>
        </p:txBody>
      </p:sp>
      <p:sp>
        <p:nvSpPr>
          <p:cNvPr id="4" name="Slide Number Placeholder 3"/>
          <p:cNvSpPr>
            <a:spLocks noGrp="1"/>
          </p:cNvSpPr>
          <p:nvPr>
            <p:ph type="sldNum" sz="quarter" idx="5"/>
          </p:nvPr>
        </p:nvSpPr>
        <p:spPr/>
        <p:txBody>
          <a:bodyPr/>
          <a:lstStyle/>
          <a:p>
            <a:fld id="{55035023-F827-442D-AD87-DC7BCBA88F40}" type="slidenum">
              <a:rPr lang="en-US" smtClean="0"/>
              <a:t>29</a:t>
            </a:fld>
            <a:endParaRPr lang="en-US"/>
          </a:p>
        </p:txBody>
      </p:sp>
    </p:spTree>
    <p:extLst>
      <p:ext uri="{BB962C8B-B14F-4D97-AF65-F5344CB8AC3E}">
        <p14:creationId xmlns:p14="http://schemas.microsoft.com/office/powerpoint/2010/main" val="2832560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100" dirty="0"/>
          </a:p>
        </p:txBody>
      </p:sp>
      <p:sp>
        <p:nvSpPr>
          <p:cNvPr id="4" name="Slide Number Placeholder 3"/>
          <p:cNvSpPr>
            <a:spLocks noGrp="1"/>
          </p:cNvSpPr>
          <p:nvPr>
            <p:ph type="sldNum" sz="quarter" idx="5"/>
          </p:nvPr>
        </p:nvSpPr>
        <p:spPr/>
        <p:txBody>
          <a:bodyPr/>
          <a:lstStyle/>
          <a:p>
            <a:fld id="{55035023-F827-442D-AD87-DC7BCBA88F40}" type="slidenum">
              <a:rPr lang="en-US" smtClean="0"/>
              <a:t>8</a:t>
            </a:fld>
            <a:endParaRPr lang="en-US"/>
          </a:p>
        </p:txBody>
      </p:sp>
    </p:spTree>
    <p:extLst>
      <p:ext uri="{BB962C8B-B14F-4D97-AF65-F5344CB8AC3E}">
        <p14:creationId xmlns:p14="http://schemas.microsoft.com/office/powerpoint/2010/main" val="1545659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i="0" dirty="0">
                <a:latin typeface="+mn-lt"/>
              </a:rPr>
              <a:t>IRB- Purpose is to assure research is ethical, participants are not undertaking undue risk, and that they have provided voluntary, informed consent.  Any institution that engages in “human subjects” research MUST have an IRB.</a:t>
            </a:r>
          </a:p>
          <a:p>
            <a:pPr marL="171450" indent="-171450">
              <a:buFont typeface="Arial" panose="020B0604020202020204" pitchFamily="34" charset="0"/>
              <a:buChar char="•"/>
            </a:pPr>
            <a:endParaRPr lang="en-US" sz="1100" i="0" dirty="0">
              <a:latin typeface="+mn-lt"/>
            </a:endParaRPr>
          </a:p>
          <a:p>
            <a:pPr marL="171450" indent="-171450">
              <a:buFont typeface="Arial" panose="020B0604020202020204" pitchFamily="34" charset="0"/>
              <a:buChar char="•"/>
            </a:pPr>
            <a:r>
              <a:rPr lang="en-US" sz="1100" i="0" dirty="0">
                <a:latin typeface="+mn-lt"/>
              </a:rPr>
              <a:t>Informed consent is the process by which studies and their purpose, risks, benefits, compensation, and the voluntary nature of participation are explained to potential participants.</a:t>
            </a:r>
          </a:p>
        </p:txBody>
      </p:sp>
      <p:sp>
        <p:nvSpPr>
          <p:cNvPr id="4" name="Slide Number Placeholder 3"/>
          <p:cNvSpPr>
            <a:spLocks noGrp="1"/>
          </p:cNvSpPr>
          <p:nvPr>
            <p:ph type="sldNum" sz="quarter" idx="5"/>
          </p:nvPr>
        </p:nvSpPr>
        <p:spPr/>
        <p:txBody>
          <a:bodyPr/>
          <a:lstStyle/>
          <a:p>
            <a:fld id="{55035023-F827-442D-AD87-DC7BCBA88F40}" type="slidenum">
              <a:rPr lang="en-US" smtClean="0"/>
              <a:t>30</a:t>
            </a:fld>
            <a:endParaRPr lang="en-US"/>
          </a:p>
        </p:txBody>
      </p:sp>
    </p:spTree>
    <p:extLst>
      <p:ext uri="{BB962C8B-B14F-4D97-AF65-F5344CB8AC3E}">
        <p14:creationId xmlns:p14="http://schemas.microsoft.com/office/powerpoint/2010/main" val="34438129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i="0" dirty="0"/>
              <a:t>There have been many instances of ethical abuse of vulnerable populations in research- soldiers exposed to nuclear blasts, prisoners given LSD without their knowledge, development of HeLa cells from Henrietta </a:t>
            </a:r>
            <a:r>
              <a:rPr lang="en-US" sz="1100" i="0" dirty="0" err="1"/>
              <a:t>Lacks’s</a:t>
            </a:r>
            <a:r>
              <a:rPr lang="en-US" sz="1100" i="0" dirty="0"/>
              <a:t> cells without her knowledge and consent- the list goes on.</a:t>
            </a:r>
          </a:p>
          <a:p>
            <a:pPr marL="171450" indent="-171450">
              <a:buFont typeface="Arial" panose="020B0604020202020204" pitchFamily="34" charset="0"/>
              <a:buChar char="•"/>
            </a:pPr>
            <a:endParaRPr lang="en-US" sz="1100" i="0" dirty="0"/>
          </a:p>
          <a:p>
            <a:pPr marL="171450" indent="-171450">
              <a:buFont typeface="Arial" panose="020B0604020202020204" pitchFamily="34" charset="0"/>
              <a:buChar char="•"/>
            </a:pPr>
            <a:r>
              <a:rPr lang="en-US" sz="1100" i="0" dirty="0"/>
              <a:t>The more the public understands research ethics the more confidently they can effectively engage in assuring research is conducted ethically.  For example</a:t>
            </a:r>
          </a:p>
          <a:p>
            <a:endParaRPr lang="en-US" i="1" dirty="0"/>
          </a:p>
          <a:p>
            <a:endParaRPr lang="en-US" i="1" dirty="0"/>
          </a:p>
        </p:txBody>
      </p:sp>
      <p:sp>
        <p:nvSpPr>
          <p:cNvPr id="4" name="Slide Number Placeholder 3"/>
          <p:cNvSpPr>
            <a:spLocks noGrp="1"/>
          </p:cNvSpPr>
          <p:nvPr>
            <p:ph type="sldNum" sz="quarter" idx="5"/>
          </p:nvPr>
        </p:nvSpPr>
        <p:spPr/>
        <p:txBody>
          <a:bodyPr/>
          <a:lstStyle/>
          <a:p>
            <a:fld id="{55035023-F827-442D-AD87-DC7BCBA88F40}" type="slidenum">
              <a:rPr lang="en-US" smtClean="0"/>
              <a:t>31</a:t>
            </a:fld>
            <a:endParaRPr lang="en-US"/>
          </a:p>
        </p:txBody>
      </p:sp>
    </p:spTree>
    <p:extLst>
      <p:ext uri="{BB962C8B-B14F-4D97-AF65-F5344CB8AC3E}">
        <p14:creationId xmlns:p14="http://schemas.microsoft.com/office/powerpoint/2010/main" val="27261170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mn-lt"/>
            </a:endParaRPr>
          </a:p>
        </p:txBody>
      </p:sp>
      <p:sp>
        <p:nvSpPr>
          <p:cNvPr id="4" name="Slide Number Placeholder 3"/>
          <p:cNvSpPr>
            <a:spLocks noGrp="1"/>
          </p:cNvSpPr>
          <p:nvPr>
            <p:ph type="sldNum" sz="quarter" idx="5"/>
          </p:nvPr>
        </p:nvSpPr>
        <p:spPr/>
        <p:txBody>
          <a:bodyPr/>
          <a:lstStyle/>
          <a:p>
            <a:fld id="{55035023-F827-442D-AD87-DC7BCBA88F40}" type="slidenum">
              <a:rPr lang="en-US" smtClean="0"/>
              <a:t>34</a:t>
            </a:fld>
            <a:endParaRPr lang="en-US"/>
          </a:p>
        </p:txBody>
      </p:sp>
    </p:spTree>
    <p:extLst>
      <p:ext uri="{BB962C8B-B14F-4D97-AF65-F5344CB8AC3E}">
        <p14:creationId xmlns:p14="http://schemas.microsoft.com/office/powerpoint/2010/main" val="40914655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mn-lt"/>
            </a:endParaRPr>
          </a:p>
        </p:txBody>
      </p:sp>
      <p:sp>
        <p:nvSpPr>
          <p:cNvPr id="4" name="Slide Number Placeholder 3"/>
          <p:cNvSpPr>
            <a:spLocks noGrp="1"/>
          </p:cNvSpPr>
          <p:nvPr>
            <p:ph type="sldNum" sz="quarter" idx="5"/>
          </p:nvPr>
        </p:nvSpPr>
        <p:spPr/>
        <p:txBody>
          <a:bodyPr/>
          <a:lstStyle/>
          <a:p>
            <a:fld id="{55035023-F827-442D-AD87-DC7BCBA88F40}" type="slidenum">
              <a:rPr lang="en-US" smtClean="0"/>
              <a:t>35</a:t>
            </a:fld>
            <a:endParaRPr lang="en-US"/>
          </a:p>
        </p:txBody>
      </p:sp>
    </p:spTree>
    <p:extLst>
      <p:ext uri="{BB962C8B-B14F-4D97-AF65-F5344CB8AC3E}">
        <p14:creationId xmlns:p14="http://schemas.microsoft.com/office/powerpoint/2010/main" val="7890328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a note about how this is one area that really needs community involvement – note that IRBs have community reps to help ensure this; and as community voices, communicating is what the audience for this module will be mostly doing (is that right?) so IC makes sense to focus on </a:t>
            </a:r>
          </a:p>
        </p:txBody>
      </p:sp>
      <p:sp>
        <p:nvSpPr>
          <p:cNvPr id="4" name="Slide Number Placeholder 3"/>
          <p:cNvSpPr>
            <a:spLocks noGrp="1"/>
          </p:cNvSpPr>
          <p:nvPr>
            <p:ph type="sldNum" sz="quarter" idx="5"/>
          </p:nvPr>
        </p:nvSpPr>
        <p:spPr/>
        <p:txBody>
          <a:bodyPr/>
          <a:lstStyle/>
          <a:p>
            <a:fld id="{72A62CC3-E4E7-7041-93D9-80A5EB7AAC13}" type="slidenum">
              <a:rPr lang="en-US" smtClean="0"/>
              <a:t>36</a:t>
            </a:fld>
            <a:endParaRPr lang="en-US"/>
          </a:p>
        </p:txBody>
      </p:sp>
    </p:spTree>
    <p:extLst>
      <p:ext uri="{BB962C8B-B14F-4D97-AF65-F5344CB8AC3E}">
        <p14:creationId xmlns:p14="http://schemas.microsoft.com/office/powerpoint/2010/main" val="14321437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mn-lt"/>
            </a:endParaRPr>
          </a:p>
        </p:txBody>
      </p:sp>
      <p:sp>
        <p:nvSpPr>
          <p:cNvPr id="4" name="Slide Number Placeholder 3"/>
          <p:cNvSpPr>
            <a:spLocks noGrp="1"/>
          </p:cNvSpPr>
          <p:nvPr>
            <p:ph type="sldNum" sz="quarter" idx="5"/>
          </p:nvPr>
        </p:nvSpPr>
        <p:spPr/>
        <p:txBody>
          <a:bodyPr/>
          <a:lstStyle/>
          <a:p>
            <a:fld id="{55035023-F827-442D-AD87-DC7BCBA88F40}" type="slidenum">
              <a:rPr lang="en-US" smtClean="0"/>
              <a:t>37</a:t>
            </a:fld>
            <a:endParaRPr lang="en-US"/>
          </a:p>
        </p:txBody>
      </p:sp>
    </p:spTree>
    <p:extLst>
      <p:ext uri="{BB962C8B-B14F-4D97-AF65-F5344CB8AC3E}">
        <p14:creationId xmlns:p14="http://schemas.microsoft.com/office/powerpoint/2010/main" val="23460976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Beneficence</a:t>
            </a:r>
            <a:r>
              <a:rPr lang="en-US" sz="1100" dirty="0"/>
              <a:t>:</a:t>
            </a:r>
          </a:p>
          <a:p>
            <a:pPr eaLnBrk="1" hangingPunct="1"/>
            <a:r>
              <a:rPr lang="en-US" altLang="en-US" sz="1100" dirty="0"/>
              <a:t>The Physician</a:t>
            </a:r>
            <a:r>
              <a:rPr lang="en-US" altLang="en-US" sz="1100" i="1" dirty="0"/>
              <a:t>/Researcher</a:t>
            </a:r>
            <a:r>
              <a:rPr lang="en-US" altLang="en-US" sz="1100" dirty="0"/>
              <a:t>: </a:t>
            </a:r>
          </a:p>
          <a:p>
            <a:pPr lvl="1" eaLnBrk="1" hangingPunct="1"/>
            <a:r>
              <a:rPr lang="en-US" altLang="en-US" sz="1100" dirty="0"/>
              <a:t>Must have the best interests of the patient/</a:t>
            </a:r>
            <a:r>
              <a:rPr lang="en-US" altLang="en-US" sz="1100" i="1" dirty="0"/>
              <a:t>participant</a:t>
            </a:r>
            <a:r>
              <a:rPr lang="en-US" altLang="en-US" sz="1100" dirty="0"/>
              <a:t> in mind</a:t>
            </a:r>
          </a:p>
          <a:p>
            <a:pPr lvl="1" eaLnBrk="1" hangingPunct="1"/>
            <a:r>
              <a:rPr lang="en-US" altLang="en-US" sz="1100" dirty="0"/>
              <a:t>Minimally influenced by other concerns</a:t>
            </a:r>
          </a:p>
          <a:p>
            <a:pPr eaLnBrk="1" hangingPunct="1"/>
            <a:r>
              <a:rPr lang="en-US" altLang="en-US" sz="1100" dirty="0"/>
              <a:t>The Patient</a:t>
            </a:r>
            <a:r>
              <a:rPr lang="en-US" altLang="en-US" sz="1100" i="1" dirty="0"/>
              <a:t>/Participant</a:t>
            </a:r>
            <a:r>
              <a:rPr lang="en-US" altLang="en-US" sz="1100" dirty="0"/>
              <a:t>: </a:t>
            </a:r>
          </a:p>
          <a:p>
            <a:pPr lvl="1" eaLnBrk="1" hangingPunct="1"/>
            <a:r>
              <a:rPr lang="en-US" altLang="en-US" sz="1100" dirty="0"/>
              <a:t>Must trust </a:t>
            </a:r>
            <a:r>
              <a:rPr lang="en-US" altLang="en-US" sz="1100" strike="sngStrike" dirty="0"/>
              <a:t>that </a:t>
            </a:r>
            <a:r>
              <a:rPr lang="en-US" altLang="en-US" sz="1100" dirty="0"/>
              <a:t>the physician, their advocate/agent</a:t>
            </a:r>
          </a:p>
          <a:p>
            <a:endParaRPr lang="en-US" sz="1100" dirty="0"/>
          </a:p>
          <a:p>
            <a:r>
              <a:rPr lang="en-US" sz="1100" b="1" dirty="0"/>
              <a:t>Non-Maleficence</a:t>
            </a:r>
            <a:r>
              <a:rPr lang="en-US" sz="1100" dirty="0"/>
              <a:t>:</a:t>
            </a:r>
          </a:p>
          <a:p>
            <a:pPr eaLnBrk="1" hangingPunct="1"/>
            <a:r>
              <a:rPr lang="en-US" altLang="en-US" sz="1100" dirty="0"/>
              <a:t>The Physician/Researcher:</a:t>
            </a:r>
          </a:p>
          <a:p>
            <a:pPr lvl="1" eaLnBrk="1" hangingPunct="1"/>
            <a:r>
              <a:rPr lang="en-US" altLang="en-US" sz="1100" dirty="0"/>
              <a:t>Must not intentionally harm or disadvantage a patient/participant.</a:t>
            </a:r>
          </a:p>
          <a:p>
            <a:pPr eaLnBrk="1" hangingPunct="1"/>
            <a:r>
              <a:rPr lang="en-US" altLang="en-US" sz="1100" dirty="0"/>
              <a:t>The Patient</a:t>
            </a:r>
            <a:r>
              <a:rPr lang="en-US" altLang="en-US" sz="1100" i="1" dirty="0"/>
              <a:t>/participant:</a:t>
            </a:r>
          </a:p>
          <a:p>
            <a:pPr lvl="1" eaLnBrk="1" hangingPunct="1"/>
            <a:r>
              <a:rPr lang="en-US" altLang="en-US" sz="1100" dirty="0"/>
              <a:t>Must trust that the physician/</a:t>
            </a:r>
            <a:r>
              <a:rPr lang="en-US" altLang="en-US" sz="1100" i="1" dirty="0"/>
              <a:t>researcher</a:t>
            </a:r>
            <a:r>
              <a:rPr lang="en-US" altLang="en-US" sz="1100" dirty="0"/>
              <a:t> will not willingly harm</a:t>
            </a:r>
          </a:p>
          <a:p>
            <a:endParaRPr lang="en-US" sz="1100" dirty="0"/>
          </a:p>
          <a:p>
            <a:r>
              <a:rPr lang="en-US" sz="1100" b="1" dirty="0"/>
              <a:t>Justice</a:t>
            </a:r>
            <a:r>
              <a:rPr lang="en-US" sz="1100" dirty="0"/>
              <a:t>:</a:t>
            </a:r>
          </a:p>
          <a:p>
            <a:pPr eaLnBrk="1" hangingPunct="1"/>
            <a:r>
              <a:rPr lang="en-US" altLang="en-US" sz="1100" dirty="0"/>
              <a:t>Prohibition against denying benefit:</a:t>
            </a:r>
          </a:p>
          <a:p>
            <a:pPr lvl="1" eaLnBrk="1" hangingPunct="1"/>
            <a:r>
              <a:rPr lang="en-US" altLang="en-US" sz="1100" dirty="0"/>
              <a:t>Capriciously</a:t>
            </a:r>
          </a:p>
          <a:p>
            <a:pPr lvl="1" eaLnBrk="1" hangingPunct="1"/>
            <a:r>
              <a:rPr lang="en-US" altLang="en-US" sz="1100" dirty="0"/>
              <a:t>By selective criteria</a:t>
            </a:r>
          </a:p>
          <a:p>
            <a:pPr eaLnBrk="1" hangingPunct="1"/>
            <a:r>
              <a:rPr lang="en-US" altLang="en-US" sz="1100" dirty="0"/>
              <a:t>Obligation not to “selectively burden”</a:t>
            </a:r>
          </a:p>
          <a:p>
            <a:pPr eaLnBrk="1" hangingPunct="1"/>
            <a:endParaRPr lang="en-US" sz="1100" dirty="0"/>
          </a:p>
          <a:p>
            <a:pPr eaLnBrk="1" hangingPunct="1"/>
            <a:r>
              <a:rPr lang="en-US" sz="1100" b="1" dirty="0"/>
              <a:t>Autonomy</a:t>
            </a:r>
            <a:r>
              <a:rPr lang="en-US"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The informed consent process provides essential trial information to potential participants and empowers them to make a rational</a:t>
            </a:r>
            <a:r>
              <a:rPr lang="en-US" sz="1100" strike="sngStrike" dirty="0"/>
              <a:t>e</a:t>
            </a:r>
            <a:r>
              <a:rPr lang="en-US" sz="1100" dirty="0"/>
              <a:t> and informed decision about participation (Kadam, 2017).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Agency – health literacy </a:t>
            </a:r>
          </a:p>
          <a:p>
            <a:r>
              <a:rPr lang="en-US" sz="1100" dirty="0">
                <a:solidFill>
                  <a:schemeClr val="tx1"/>
                </a:solidFill>
                <a:latin typeface="Calibri Light" panose="020F0302020204030204" pitchFamily="34" charset="0"/>
                <a:cs typeface="Calibri Light" panose="020F0302020204030204" pitchFamily="34" charset="0"/>
              </a:rPr>
              <a:t>Degree to which individuals have capacity to obtain, process and understand basic health information needed to make appropriate health decisions.</a:t>
            </a:r>
          </a:p>
          <a:p>
            <a:r>
              <a:rPr lang="en-US" sz="1100" dirty="0">
                <a:solidFill>
                  <a:schemeClr val="tx1"/>
                </a:solidFill>
                <a:latin typeface="Calibri Light" panose="020F0302020204030204" pitchFamily="34" charset="0"/>
                <a:cs typeface="Calibri Light" panose="020F0302020204030204" pitchFamily="34" charset="0"/>
              </a:rPr>
              <a:t>Only 12% of Americans are proficient in health literacy </a:t>
            </a:r>
          </a:p>
          <a:p>
            <a:r>
              <a:rPr lang="en-US" sz="1100" i="1" dirty="0">
                <a:solidFill>
                  <a:schemeClr val="tx1"/>
                </a:solidFill>
                <a:latin typeface="Calibri Light" panose="020F0302020204030204" pitchFamily="34" charset="0"/>
                <a:cs typeface="Calibri Light" panose="020F0302020204030204" pitchFamily="34" charset="0"/>
              </a:rPr>
              <a:t>Average </a:t>
            </a:r>
            <a:r>
              <a:rPr lang="en-US" sz="1100" dirty="0">
                <a:solidFill>
                  <a:schemeClr val="tx1"/>
                </a:solidFill>
                <a:latin typeface="Calibri Light" panose="020F0302020204030204" pitchFamily="34" charset="0"/>
                <a:cs typeface="Calibri Light" panose="020F0302020204030204" pitchFamily="34" charset="0"/>
              </a:rPr>
              <a:t>American reads on an 8</a:t>
            </a:r>
            <a:r>
              <a:rPr lang="en-US" sz="1100" baseline="30000" dirty="0">
                <a:solidFill>
                  <a:schemeClr val="tx1"/>
                </a:solidFill>
                <a:latin typeface="Calibri Light" panose="020F0302020204030204" pitchFamily="34" charset="0"/>
                <a:cs typeface="Calibri Light" panose="020F0302020204030204" pitchFamily="34" charset="0"/>
              </a:rPr>
              <a:t>th</a:t>
            </a:r>
            <a:r>
              <a:rPr lang="en-US" sz="1100" dirty="0">
                <a:solidFill>
                  <a:schemeClr val="tx1"/>
                </a:solidFill>
                <a:latin typeface="Calibri Light" panose="020F0302020204030204" pitchFamily="34" charset="0"/>
                <a:cs typeface="Calibri Light" panose="020F0302020204030204" pitchFamily="34" charset="0"/>
              </a:rPr>
              <a:t> grade level. In communities with high poverty, underfunded schools, and other negative social determinants, the average reading level is 4</a:t>
            </a:r>
            <a:r>
              <a:rPr lang="en-US" sz="1100" baseline="30000" dirty="0">
                <a:solidFill>
                  <a:schemeClr val="tx1"/>
                </a:solidFill>
                <a:latin typeface="Calibri Light" panose="020F0302020204030204" pitchFamily="34" charset="0"/>
                <a:cs typeface="Calibri Light" panose="020F0302020204030204" pitchFamily="34" charset="0"/>
              </a:rPr>
              <a:t>th</a:t>
            </a:r>
            <a:r>
              <a:rPr lang="en-US" sz="1100" dirty="0">
                <a:solidFill>
                  <a:schemeClr val="tx1"/>
                </a:solidFill>
                <a:latin typeface="Calibri Light" panose="020F0302020204030204" pitchFamily="34" charset="0"/>
                <a:cs typeface="Calibri Light" panose="020F0302020204030204" pitchFamily="34" charset="0"/>
              </a:rPr>
              <a:t> grade.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dirty="0"/>
          </a:p>
          <a:p>
            <a:endParaRPr lang="en-US" sz="1100" dirty="0">
              <a:latin typeface="+mn-lt"/>
            </a:endParaRPr>
          </a:p>
        </p:txBody>
      </p:sp>
      <p:sp>
        <p:nvSpPr>
          <p:cNvPr id="4" name="Slide Number Placeholder 3"/>
          <p:cNvSpPr>
            <a:spLocks noGrp="1"/>
          </p:cNvSpPr>
          <p:nvPr>
            <p:ph type="sldNum" sz="quarter" idx="5"/>
          </p:nvPr>
        </p:nvSpPr>
        <p:spPr/>
        <p:txBody>
          <a:bodyPr/>
          <a:lstStyle/>
          <a:p>
            <a:fld id="{55035023-F827-442D-AD87-DC7BCBA88F40}" type="slidenum">
              <a:rPr lang="en-US" smtClean="0"/>
              <a:t>38</a:t>
            </a:fld>
            <a:endParaRPr lang="en-US"/>
          </a:p>
        </p:txBody>
      </p:sp>
    </p:spTree>
    <p:extLst>
      <p:ext uri="{BB962C8B-B14F-4D97-AF65-F5344CB8AC3E}">
        <p14:creationId xmlns:p14="http://schemas.microsoft.com/office/powerpoint/2010/main" val="38621407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mn-lt"/>
            </a:endParaRPr>
          </a:p>
        </p:txBody>
      </p:sp>
      <p:sp>
        <p:nvSpPr>
          <p:cNvPr id="4" name="Slide Number Placeholder 3"/>
          <p:cNvSpPr>
            <a:spLocks noGrp="1"/>
          </p:cNvSpPr>
          <p:nvPr>
            <p:ph type="sldNum" sz="quarter" idx="5"/>
          </p:nvPr>
        </p:nvSpPr>
        <p:spPr/>
        <p:txBody>
          <a:bodyPr/>
          <a:lstStyle/>
          <a:p>
            <a:fld id="{55035023-F827-442D-AD87-DC7BCBA88F40}" type="slidenum">
              <a:rPr lang="en-US" smtClean="0"/>
              <a:t>39</a:t>
            </a:fld>
            <a:endParaRPr lang="en-US"/>
          </a:p>
        </p:txBody>
      </p:sp>
    </p:spTree>
    <p:extLst>
      <p:ext uri="{BB962C8B-B14F-4D97-AF65-F5344CB8AC3E}">
        <p14:creationId xmlns:p14="http://schemas.microsoft.com/office/powerpoint/2010/main" val="20915834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Advancements in medical research have generated complex medical protocols resulting in elaborate and complicated information to be conveyed during the informed consent process (Kadam, 2017). </a:t>
            </a:r>
          </a:p>
          <a:p>
            <a:pPr marL="171450" indent="-171450">
              <a:buFont typeface="Arial" panose="020B0604020202020204" pitchFamily="34" charset="0"/>
              <a:buChar char="•"/>
            </a:pPr>
            <a:r>
              <a:rPr lang="en-US" sz="1100" dirty="0"/>
              <a:t>The complexity of consent documents also stems from the fact that sponsors as well as investigators view it as a legal and symbolic document of participant’s agreement to participate in the research study. This results in an informed consent that is legally right but often inadequate in terms of simplicity and ease of understanding for the study participants (Kadam, 2017).</a:t>
            </a:r>
          </a:p>
          <a:p>
            <a:pPr marL="171450" indent="-171450">
              <a:buFont typeface="Arial" panose="020B0604020202020204" pitchFamily="34" charset="0"/>
              <a:buChar char="•"/>
            </a:pPr>
            <a:r>
              <a:rPr lang="en-US" sz="1100" dirty="0"/>
              <a:t>Readability is also an important factor that determines the effectiveness of informed consent document (recommendation: 8</a:t>
            </a:r>
            <a:r>
              <a:rPr lang="en-US" sz="1100" baseline="30000" dirty="0"/>
              <a:t>th</a:t>
            </a:r>
            <a:r>
              <a:rPr lang="en-US" sz="1100" dirty="0"/>
              <a:t> grade level) (Kadam, 2017).</a:t>
            </a:r>
          </a:p>
          <a:p>
            <a:endParaRPr lang="en-US" sz="1100" dirty="0">
              <a:latin typeface="+mn-lt"/>
            </a:endParaRPr>
          </a:p>
        </p:txBody>
      </p:sp>
      <p:sp>
        <p:nvSpPr>
          <p:cNvPr id="4" name="Slide Number Placeholder 3"/>
          <p:cNvSpPr>
            <a:spLocks noGrp="1"/>
          </p:cNvSpPr>
          <p:nvPr>
            <p:ph type="sldNum" sz="quarter" idx="5"/>
          </p:nvPr>
        </p:nvSpPr>
        <p:spPr/>
        <p:txBody>
          <a:bodyPr/>
          <a:lstStyle/>
          <a:p>
            <a:fld id="{55035023-F827-442D-AD87-DC7BCBA88F40}" type="slidenum">
              <a:rPr lang="en-US" smtClean="0"/>
              <a:t>40</a:t>
            </a:fld>
            <a:endParaRPr lang="en-US"/>
          </a:p>
        </p:txBody>
      </p:sp>
    </p:spTree>
    <p:extLst>
      <p:ext uri="{BB962C8B-B14F-4D97-AF65-F5344CB8AC3E}">
        <p14:creationId xmlns:p14="http://schemas.microsoft.com/office/powerpoint/2010/main" val="32324719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Techniques such as ‘teach back’ methods</a:t>
            </a:r>
          </a:p>
          <a:p>
            <a:pPr marL="171450" indent="-171450">
              <a:buFont typeface="Arial" panose="020B0604020202020204" pitchFamily="34" charset="0"/>
              <a:buChar char="•"/>
            </a:pPr>
            <a:r>
              <a:rPr lang="en-US" sz="1100" dirty="0"/>
              <a:t>Informed consent supplementary videos or multi-component [these require resources]</a:t>
            </a:r>
          </a:p>
          <a:p>
            <a:pPr marL="628650" lvl="1" indent="-171450">
              <a:buFont typeface="Arial" panose="020B0604020202020204" pitchFamily="34" charset="0"/>
              <a:buChar char="•"/>
            </a:pPr>
            <a:r>
              <a:rPr lang="en-US" sz="1100" dirty="0"/>
              <a:t>Flowcharts, PowerPoint presentations, models, instructional videos</a:t>
            </a:r>
          </a:p>
          <a:p>
            <a:endParaRPr lang="en-US" sz="1100" dirty="0">
              <a:latin typeface="+mn-lt"/>
            </a:endParaRPr>
          </a:p>
        </p:txBody>
      </p:sp>
      <p:sp>
        <p:nvSpPr>
          <p:cNvPr id="4" name="Slide Number Placeholder 3"/>
          <p:cNvSpPr>
            <a:spLocks noGrp="1"/>
          </p:cNvSpPr>
          <p:nvPr>
            <p:ph type="sldNum" sz="quarter" idx="5"/>
          </p:nvPr>
        </p:nvSpPr>
        <p:spPr/>
        <p:txBody>
          <a:bodyPr/>
          <a:lstStyle/>
          <a:p>
            <a:fld id="{55035023-F827-442D-AD87-DC7BCBA88F40}" type="slidenum">
              <a:rPr lang="en-US" smtClean="0"/>
              <a:t>41</a:t>
            </a:fld>
            <a:endParaRPr lang="en-US"/>
          </a:p>
        </p:txBody>
      </p:sp>
    </p:spTree>
    <p:extLst>
      <p:ext uri="{BB962C8B-B14F-4D97-AF65-F5344CB8AC3E}">
        <p14:creationId xmlns:p14="http://schemas.microsoft.com/office/powerpoint/2010/main" val="2791114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b="1" dirty="0">
                <a:solidFill>
                  <a:schemeClr val="tx1"/>
                </a:solidFill>
              </a:rPr>
              <a:t>Presenter’s note: One</a:t>
            </a:r>
            <a:r>
              <a:rPr lang="en-US" sz="1100" b="1" baseline="0" dirty="0">
                <a:solidFill>
                  <a:schemeClr val="tx1"/>
                </a:solidFill>
              </a:rPr>
              <a:t> of the highlights of engagement in HIV/human rights issues. The most recognized declaration of identity among people with AIDS, later extending to HIV-positive individuals.</a:t>
            </a:r>
          </a:p>
          <a:p>
            <a:pPr marL="171450" indent="-171450">
              <a:buFont typeface="Arial" panose="020B0604020202020204" pitchFamily="34" charset="0"/>
              <a:buChar char="•"/>
            </a:pPr>
            <a:r>
              <a:rPr lang="en-US" sz="1100" b="0" baseline="0" dirty="0">
                <a:solidFill>
                  <a:schemeClr val="tx1"/>
                </a:solidFill>
              </a:rPr>
              <a:t>The Denver Principles are a document put together by a group of people living with AIDS. Perhaps the most memorable slogan to come out of the meeting was “nothing for us without us” .</a:t>
            </a:r>
          </a:p>
          <a:p>
            <a:endParaRPr lang="en-US" sz="1100" dirty="0"/>
          </a:p>
        </p:txBody>
      </p:sp>
      <p:sp>
        <p:nvSpPr>
          <p:cNvPr id="4" name="Slide Number Placeholder 3"/>
          <p:cNvSpPr>
            <a:spLocks noGrp="1"/>
          </p:cNvSpPr>
          <p:nvPr>
            <p:ph type="sldNum" sz="quarter" idx="5"/>
          </p:nvPr>
        </p:nvSpPr>
        <p:spPr/>
        <p:txBody>
          <a:bodyPr/>
          <a:lstStyle/>
          <a:p>
            <a:fld id="{55035023-F827-442D-AD87-DC7BCBA88F40}" type="slidenum">
              <a:rPr lang="en-US" smtClean="0"/>
              <a:t>9</a:t>
            </a:fld>
            <a:endParaRPr lang="en-US"/>
          </a:p>
        </p:txBody>
      </p:sp>
    </p:spTree>
    <p:extLst>
      <p:ext uri="{BB962C8B-B14F-4D97-AF65-F5344CB8AC3E}">
        <p14:creationId xmlns:p14="http://schemas.microsoft.com/office/powerpoint/2010/main" val="15369010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fld id="{55035023-F827-442D-AD87-DC7BCBA88F40}" type="slidenum">
              <a:rPr lang="en-US" smtClean="0"/>
              <a:t>42</a:t>
            </a:fld>
            <a:endParaRPr lang="en-US"/>
          </a:p>
        </p:txBody>
      </p:sp>
    </p:spTree>
    <p:extLst>
      <p:ext uri="{BB962C8B-B14F-4D97-AF65-F5344CB8AC3E}">
        <p14:creationId xmlns:p14="http://schemas.microsoft.com/office/powerpoint/2010/main" val="8474767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i="0" dirty="0"/>
              <a:t>DSMBs may decide to stop studies either because one of the groups clearly shows a benefit earlier than planned because an intervention works so well, because one group appears to be experiencing harm, or because it appears the study won’t be able to answer the question (called futility).</a:t>
            </a:r>
          </a:p>
        </p:txBody>
      </p:sp>
      <p:sp>
        <p:nvSpPr>
          <p:cNvPr id="4" name="Slide Number Placeholder 3"/>
          <p:cNvSpPr>
            <a:spLocks noGrp="1"/>
          </p:cNvSpPr>
          <p:nvPr>
            <p:ph type="sldNum" sz="quarter" idx="5"/>
          </p:nvPr>
        </p:nvSpPr>
        <p:spPr/>
        <p:txBody>
          <a:bodyPr/>
          <a:lstStyle/>
          <a:p>
            <a:fld id="{55035023-F827-442D-AD87-DC7BCBA88F40}" type="slidenum">
              <a:rPr lang="en-US" smtClean="0"/>
              <a:t>43</a:t>
            </a:fld>
            <a:endParaRPr lang="en-US"/>
          </a:p>
        </p:txBody>
      </p:sp>
    </p:spTree>
    <p:extLst>
      <p:ext uri="{BB962C8B-B14F-4D97-AF65-F5344CB8AC3E}">
        <p14:creationId xmlns:p14="http://schemas.microsoft.com/office/powerpoint/2010/main" val="3834723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mn-lt"/>
            </a:endParaRPr>
          </a:p>
        </p:txBody>
      </p:sp>
      <p:sp>
        <p:nvSpPr>
          <p:cNvPr id="4" name="Slide Number Placeholder 3"/>
          <p:cNvSpPr>
            <a:spLocks noGrp="1"/>
          </p:cNvSpPr>
          <p:nvPr>
            <p:ph type="sldNum" sz="quarter" idx="5"/>
          </p:nvPr>
        </p:nvSpPr>
        <p:spPr/>
        <p:txBody>
          <a:bodyPr/>
          <a:lstStyle/>
          <a:p>
            <a:fld id="{55035023-F827-442D-AD87-DC7BCBA88F40}" type="slidenum">
              <a:rPr lang="en-US" smtClean="0"/>
              <a:t>44</a:t>
            </a:fld>
            <a:endParaRPr lang="en-US"/>
          </a:p>
        </p:txBody>
      </p:sp>
    </p:spTree>
    <p:extLst>
      <p:ext uri="{BB962C8B-B14F-4D97-AF65-F5344CB8AC3E}">
        <p14:creationId xmlns:p14="http://schemas.microsoft.com/office/powerpoint/2010/main" val="18276486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8DB764BB-DDA7-4355-BDB4-B06A26A21586}" type="slidenum">
              <a:rPr lang="en-US" smtClean="0"/>
              <a:t>45</a:t>
            </a:fld>
            <a:endParaRPr lang="en-US"/>
          </a:p>
        </p:txBody>
      </p:sp>
    </p:spTree>
    <p:extLst>
      <p:ext uri="{BB962C8B-B14F-4D97-AF65-F5344CB8AC3E}">
        <p14:creationId xmlns:p14="http://schemas.microsoft.com/office/powerpoint/2010/main" val="42420558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tx1"/>
                </a:solidFill>
              </a:rPr>
              <a:t>There is a difference between therapeutic</a:t>
            </a:r>
            <a:r>
              <a:rPr lang="en-US" sz="1100" baseline="0" dirty="0">
                <a:solidFill>
                  <a:schemeClr val="tx1"/>
                </a:solidFill>
              </a:rPr>
              <a:t> misconception and hope. Hope is like buying a lottery ticket. You fully understand the odds are against you. You get that millions of others are entering as well and it is highly unlikely that you will win. But you cannot win a lottery without being in it so you hope you will hope you win. Therapeutic misconception is believing you will win.</a:t>
            </a:r>
            <a:endParaRPr lang="en-US" sz="1100" dirty="0">
              <a:solidFill>
                <a:schemeClr val="tx1"/>
              </a:solidFill>
            </a:endParaRPr>
          </a:p>
          <a:p>
            <a:pPr marL="171450" indent="-171450">
              <a:buFont typeface="Arial" panose="020B0604020202020204" pitchFamily="34" charset="0"/>
              <a:buChar char="•"/>
            </a:pPr>
            <a:endParaRPr lang="en-US" sz="1100" dirty="0">
              <a:solidFill>
                <a:schemeClr val="tx1"/>
              </a:solidFill>
            </a:endParaRPr>
          </a:p>
          <a:p>
            <a:pPr marL="171450" indent="-171450">
              <a:buFont typeface="Arial" panose="020B0604020202020204" pitchFamily="34" charset="0"/>
              <a:buChar char="•"/>
            </a:pPr>
            <a:r>
              <a:rPr lang="en-US" sz="1100" dirty="0">
                <a:solidFill>
                  <a:schemeClr val="tx1"/>
                </a:solidFill>
              </a:rPr>
              <a:t>Cure could be both</a:t>
            </a:r>
            <a:r>
              <a:rPr lang="en-US" sz="1100" baseline="0" dirty="0">
                <a:solidFill>
                  <a:schemeClr val="tx1"/>
                </a:solidFill>
              </a:rPr>
              <a:t> a permanent remission or complete eradication. There has been work on what a cure means to individuals but not about what type of cure they are thinking of when they think of cure in a protocol. </a:t>
            </a:r>
            <a:endParaRPr lang="en-US" sz="1100" dirty="0">
              <a:solidFill>
                <a:schemeClr val="tx1"/>
              </a:solidFill>
            </a:endParaRPr>
          </a:p>
          <a:p>
            <a:endParaRPr lang="en-US" sz="1100" dirty="0">
              <a:latin typeface="+mn-lt"/>
            </a:endParaRPr>
          </a:p>
        </p:txBody>
      </p:sp>
      <p:sp>
        <p:nvSpPr>
          <p:cNvPr id="4" name="Slide Number Placeholder 3"/>
          <p:cNvSpPr>
            <a:spLocks noGrp="1"/>
          </p:cNvSpPr>
          <p:nvPr>
            <p:ph type="sldNum" sz="quarter" idx="5"/>
          </p:nvPr>
        </p:nvSpPr>
        <p:spPr/>
        <p:txBody>
          <a:bodyPr/>
          <a:lstStyle/>
          <a:p>
            <a:fld id="{55035023-F827-442D-AD87-DC7BCBA88F40}" type="slidenum">
              <a:rPr lang="en-US" smtClean="0"/>
              <a:t>46</a:t>
            </a:fld>
            <a:endParaRPr lang="en-US"/>
          </a:p>
        </p:txBody>
      </p:sp>
    </p:spTree>
    <p:extLst>
      <p:ext uri="{BB962C8B-B14F-4D97-AF65-F5344CB8AC3E}">
        <p14:creationId xmlns:p14="http://schemas.microsoft.com/office/powerpoint/2010/main" val="40987430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mn-lt"/>
            </a:endParaRPr>
          </a:p>
        </p:txBody>
      </p:sp>
      <p:sp>
        <p:nvSpPr>
          <p:cNvPr id="4" name="Slide Number Placeholder 3"/>
          <p:cNvSpPr>
            <a:spLocks noGrp="1"/>
          </p:cNvSpPr>
          <p:nvPr>
            <p:ph type="sldNum" sz="quarter" idx="5"/>
          </p:nvPr>
        </p:nvSpPr>
        <p:spPr/>
        <p:txBody>
          <a:bodyPr/>
          <a:lstStyle/>
          <a:p>
            <a:fld id="{55035023-F827-442D-AD87-DC7BCBA88F40}" type="slidenum">
              <a:rPr lang="en-US" smtClean="0"/>
              <a:t>47</a:t>
            </a:fld>
            <a:endParaRPr lang="en-US"/>
          </a:p>
        </p:txBody>
      </p:sp>
    </p:spTree>
    <p:extLst>
      <p:ext uri="{BB962C8B-B14F-4D97-AF65-F5344CB8AC3E}">
        <p14:creationId xmlns:p14="http://schemas.microsoft.com/office/powerpoint/2010/main" val="23078795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i="0" u="none" strike="noStrike" kern="1200" baseline="0" dirty="0">
                <a:solidFill>
                  <a:schemeClr val="tx1"/>
                </a:solidFill>
                <a:latin typeface="+mn-lt"/>
                <a:ea typeface="+mn-ea"/>
                <a:cs typeface="+mn-cs"/>
              </a:rPr>
              <a:t>Lo and Grady:</a:t>
            </a:r>
          </a:p>
          <a:p>
            <a:pPr marL="171450" indent="-171450">
              <a:buFont typeface="Arial" panose="020B0604020202020204" pitchFamily="34" charset="0"/>
              <a:buChar char="•"/>
            </a:pPr>
            <a:r>
              <a:rPr lang="en-US" sz="1100" b="0" i="0" u="none" strike="noStrike" kern="1200" baseline="0" dirty="0">
                <a:solidFill>
                  <a:schemeClr val="tx1"/>
                </a:solidFill>
                <a:latin typeface="+mn-lt"/>
                <a:ea typeface="+mn-ea"/>
                <a:cs typeface="+mn-cs"/>
              </a:rPr>
              <a:t>This review presents points to consider for researchers, sponsors, oversight committees, community advisory boards, and HIV advocates to help resolve ethical challenges that are particularly complex or difficult or that are not adequately addressed by current ethical guidelines. The points to consider are: collaborative partnership among international scientists from both the private and public sectors, as well as engagement of HIV-affected communities, social value, scientific validity, fair selection of participants and study sites, a favorable and acceptable risk–benefit balance, independent scientific and ethical review, informed and voluntary consent, and respect for enrolled patients and communities. To prevent therapeutic misconception, participants’ comprehension of key features of the study may need to be assessed.</a:t>
            </a:r>
          </a:p>
          <a:p>
            <a:pPr marL="171450" indent="-171450">
              <a:buFont typeface="Arial" panose="020B0604020202020204" pitchFamily="34" charset="0"/>
              <a:buChar char="•"/>
            </a:pPr>
            <a:r>
              <a:rPr lang="en-US" sz="1100" b="0" i="0" u="none" strike="noStrike" kern="1200" baseline="0" dirty="0">
                <a:solidFill>
                  <a:schemeClr val="tx1"/>
                </a:solidFill>
                <a:latin typeface="+mn-lt"/>
                <a:ea typeface="+mn-ea"/>
                <a:cs typeface="+mn-cs"/>
              </a:rPr>
              <a:t>Participants who suffer study-related adverse events should receive appropriate medical care and compensation. If interventions are shown capable of curing HIV, sponsors and international funding agencies should plan how to make them available and affordable in resource-poor countries.</a:t>
            </a:r>
          </a:p>
          <a:p>
            <a:pPr marL="171450" indent="-171450">
              <a:buFont typeface="Arial" panose="020B0604020202020204" pitchFamily="34" charset="0"/>
              <a:buChar char="•"/>
            </a:pPr>
            <a:endParaRPr lang="en-US" sz="1100" b="0" i="0" u="none" strike="noStrike" kern="1200" baseline="0" dirty="0">
              <a:solidFill>
                <a:schemeClr val="tx1"/>
              </a:solidFill>
              <a:latin typeface="+mn-lt"/>
              <a:ea typeface="+mn-ea"/>
              <a:cs typeface="+mn-cs"/>
            </a:endParaRPr>
          </a:p>
          <a:p>
            <a:r>
              <a:rPr lang="en-US" sz="1100" b="1" dirty="0"/>
              <a:t>Scientific Validity</a:t>
            </a:r>
          </a:p>
          <a:p>
            <a:pPr lvl="1"/>
            <a:r>
              <a:rPr lang="en-US" sz="1100" dirty="0"/>
              <a:t>Is the research designed well enough to answer the research question?</a:t>
            </a:r>
          </a:p>
          <a:p>
            <a:r>
              <a:rPr lang="en-US" sz="1100" b="1" dirty="0"/>
              <a:t>Social Value</a:t>
            </a:r>
          </a:p>
          <a:p>
            <a:pPr lvl="1"/>
            <a:r>
              <a:rPr lang="en-US" sz="1100" dirty="0"/>
              <a:t>Is the research likely to foster scientific progress and provide an important benefit to society?</a:t>
            </a:r>
          </a:p>
          <a:p>
            <a:r>
              <a:rPr lang="en-US" sz="1100" b="1" dirty="0"/>
              <a:t>Scalability</a:t>
            </a:r>
          </a:p>
          <a:p>
            <a:pPr lvl="1"/>
            <a:r>
              <a:rPr lang="en-US" sz="1100" dirty="0"/>
              <a:t>Can the end products of the research be implemented on a large scale to those who need it?</a:t>
            </a:r>
          </a:p>
          <a:p>
            <a:r>
              <a:rPr lang="en-US" sz="1100" b="1" dirty="0"/>
              <a:t>Fair Participant Selection</a:t>
            </a:r>
          </a:p>
          <a:p>
            <a:pPr lvl="1"/>
            <a:r>
              <a:rPr lang="en-US" sz="1100" dirty="0"/>
              <a:t>Are benefits and burdens equitably distributed between selected research participants and potential research beneficiaries? </a:t>
            </a:r>
          </a:p>
          <a:p>
            <a:r>
              <a:rPr lang="en-US" sz="1100" b="1" dirty="0"/>
              <a:t>Favorable Risk/Benefit Ratio</a:t>
            </a:r>
          </a:p>
          <a:p>
            <a:pPr lvl="1"/>
            <a:r>
              <a:rPr lang="en-US" sz="1100" dirty="0"/>
              <a:t>Are risks to participants minimized and acceptable in view of personal or social benefits?</a:t>
            </a:r>
          </a:p>
          <a:p>
            <a:r>
              <a:rPr lang="en-US" sz="1100" b="1" dirty="0"/>
              <a:t>Informed Consent, Confidentiality, Privacy</a:t>
            </a:r>
          </a:p>
          <a:p>
            <a:pPr lvl="1"/>
            <a:r>
              <a:rPr lang="en-US" sz="1100" dirty="0">
                <a:latin typeface="+mn-lt"/>
              </a:rPr>
              <a:t>Do participants understand enough to consent? Is what they disclose during research protected?</a:t>
            </a:r>
          </a:p>
          <a:p>
            <a:r>
              <a:rPr lang="en-US" sz="1100" b="1" dirty="0">
                <a:latin typeface="+mn-lt"/>
              </a:rPr>
              <a:t>Community Engagement</a:t>
            </a:r>
          </a:p>
          <a:p>
            <a:pPr marL="684213" lvl="2" indent="-284163">
              <a:spcBef>
                <a:spcPts val="1200"/>
              </a:spcBef>
              <a:buClr>
                <a:schemeClr val="accent4"/>
              </a:buClr>
              <a:buSzPct val="140000"/>
            </a:pPr>
            <a:r>
              <a:rPr lang="en-US" sz="1100" dirty="0">
                <a:latin typeface="+mn-lt"/>
              </a:rPr>
              <a:t>Are communities impacted by the research meaningfully involved at all stages of the research?</a:t>
            </a:r>
          </a:p>
          <a:p>
            <a:r>
              <a:rPr lang="en-US" sz="1100" b="1" dirty="0">
                <a:latin typeface="+mn-lt"/>
              </a:rPr>
              <a:t>Independent Review</a:t>
            </a:r>
          </a:p>
          <a:p>
            <a:pPr lvl="1"/>
            <a:r>
              <a:rPr lang="en-US" sz="1100" dirty="0">
                <a:latin typeface="+mn-lt"/>
              </a:rPr>
              <a:t>Will the research be subject to scientific and ethical evaluation by  legitimate third parties?  </a:t>
            </a:r>
            <a:endParaRPr lang="en-US" sz="11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100" b="0" i="0" u="none" strike="noStrike" kern="1200" baseline="0" dirty="0">
                <a:solidFill>
                  <a:schemeClr val="tx1"/>
                </a:solidFill>
                <a:latin typeface="+mn-lt"/>
                <a:ea typeface="+mn-ea"/>
                <a:cs typeface="+mn-cs"/>
              </a:rPr>
              <a:t>________________________________________________________________________________________________________</a:t>
            </a:r>
          </a:p>
          <a:p>
            <a:pPr marL="0" indent="0">
              <a:buFont typeface="Arial" panose="020B0604020202020204" pitchFamily="34" charset="0"/>
              <a:buNone/>
            </a:pPr>
            <a:r>
              <a:rPr lang="en-US" sz="1100" b="1" i="0" u="none" strike="noStrike" kern="1200" baseline="0" dirty="0">
                <a:solidFill>
                  <a:schemeClr val="tx1"/>
                </a:solidFill>
                <a:latin typeface="+mn-lt"/>
                <a:ea typeface="+mn-ea"/>
                <a:cs typeface="+mn-cs"/>
              </a:rPr>
              <a:t>Sugarman expanded the considerations:</a:t>
            </a:r>
          </a:p>
          <a:p>
            <a:pPr marL="171450" indent="-171450">
              <a:buFont typeface="Arial" panose="020B0604020202020204" pitchFamily="34" charset="0"/>
              <a:buChar char="•"/>
            </a:pPr>
            <a:r>
              <a:rPr lang="en-US" sz="1100" dirty="0">
                <a:latin typeface="+mn-lt"/>
              </a:rPr>
              <a:t>Risks to others</a:t>
            </a:r>
          </a:p>
          <a:p>
            <a:pPr marL="171450" indent="-171450">
              <a:buFont typeface="Arial" panose="020B0604020202020204" pitchFamily="34" charset="0"/>
              <a:buChar char="•"/>
            </a:pPr>
            <a:r>
              <a:rPr lang="en-US" sz="1100" dirty="0">
                <a:latin typeface="+mn-lt"/>
              </a:rPr>
              <a:t>Confidentiality</a:t>
            </a:r>
          </a:p>
          <a:p>
            <a:pPr marL="171450" indent="-171450">
              <a:buFont typeface="Arial" panose="020B0604020202020204" pitchFamily="34" charset="0"/>
              <a:buChar char="•"/>
            </a:pPr>
            <a:r>
              <a:rPr lang="en-US" sz="1100" dirty="0">
                <a:latin typeface="+mn-lt"/>
              </a:rPr>
              <a:t>Non-financial and financial conflicts of interests</a:t>
            </a:r>
          </a:p>
          <a:p>
            <a:pPr marL="171450" indent="-171450">
              <a:buFont typeface="Arial" panose="020B0604020202020204" pitchFamily="34" charset="0"/>
              <a:buChar char="•"/>
            </a:pPr>
            <a:r>
              <a:rPr lang="en-US" sz="1100" dirty="0">
                <a:latin typeface="+mn-lt"/>
              </a:rPr>
              <a:t>Public</a:t>
            </a:r>
            <a:r>
              <a:rPr lang="en-US" sz="1100" baseline="0" dirty="0">
                <a:latin typeface="+mn-lt"/>
              </a:rPr>
              <a:t> attention </a:t>
            </a:r>
          </a:p>
          <a:p>
            <a:pPr marL="171450" indent="-171450">
              <a:buFont typeface="Arial" panose="020B0604020202020204" pitchFamily="34" charset="0"/>
              <a:buChar char="•"/>
            </a:pPr>
            <a:endParaRPr lang="en-US" sz="1100" baseline="0" dirty="0">
              <a:latin typeface="+mn-lt"/>
            </a:endParaRPr>
          </a:p>
          <a:p>
            <a:pPr marL="171450" indent="-171450">
              <a:buFont typeface="Arial" panose="020B0604020202020204" pitchFamily="34" charset="0"/>
              <a:buChar char="•"/>
            </a:pPr>
            <a:r>
              <a:rPr lang="en-US" sz="1100" baseline="0" dirty="0">
                <a:latin typeface="+mn-lt"/>
              </a:rPr>
              <a:t>Number of papers published on ethical considerations in the context of specific HIV cure research strategies (stem cell transplant, pediatric HIV cure research)</a:t>
            </a:r>
          </a:p>
          <a:p>
            <a:pPr marL="171450" indent="-171450">
              <a:buFont typeface="Arial" panose="020B0604020202020204" pitchFamily="34" charset="0"/>
              <a:buChar char="•"/>
            </a:pPr>
            <a:r>
              <a:rPr lang="en-US" sz="1100" baseline="0" dirty="0">
                <a:latin typeface="+mn-lt"/>
              </a:rPr>
              <a:t>Literature still needs to be expanded considerably</a:t>
            </a:r>
            <a:endParaRPr lang="en-US" sz="1100" dirty="0">
              <a:latin typeface="+mn-lt"/>
            </a:endParaRPr>
          </a:p>
        </p:txBody>
      </p:sp>
      <p:sp>
        <p:nvSpPr>
          <p:cNvPr id="4" name="Slide Number Placeholder 3"/>
          <p:cNvSpPr>
            <a:spLocks noGrp="1"/>
          </p:cNvSpPr>
          <p:nvPr>
            <p:ph type="sldNum" sz="quarter" idx="5"/>
          </p:nvPr>
        </p:nvSpPr>
        <p:spPr/>
        <p:txBody>
          <a:bodyPr/>
          <a:lstStyle/>
          <a:p>
            <a:fld id="{55035023-F827-442D-AD87-DC7BCBA88F40}" type="slidenum">
              <a:rPr lang="en-US" smtClean="0"/>
              <a:t>48</a:t>
            </a:fld>
            <a:endParaRPr lang="en-US"/>
          </a:p>
        </p:txBody>
      </p:sp>
    </p:spTree>
    <p:extLst>
      <p:ext uri="{BB962C8B-B14F-4D97-AF65-F5344CB8AC3E}">
        <p14:creationId xmlns:p14="http://schemas.microsoft.com/office/powerpoint/2010/main" val="11949625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mn-lt"/>
            </a:endParaRPr>
          </a:p>
        </p:txBody>
      </p:sp>
      <p:sp>
        <p:nvSpPr>
          <p:cNvPr id="4" name="Slide Number Placeholder 3"/>
          <p:cNvSpPr>
            <a:spLocks noGrp="1"/>
          </p:cNvSpPr>
          <p:nvPr>
            <p:ph type="sldNum" sz="quarter" idx="5"/>
          </p:nvPr>
        </p:nvSpPr>
        <p:spPr/>
        <p:txBody>
          <a:bodyPr/>
          <a:lstStyle/>
          <a:p>
            <a:fld id="{55035023-F827-442D-AD87-DC7BCBA88F40}" type="slidenum">
              <a:rPr lang="en-US" smtClean="0"/>
              <a:t>49</a:t>
            </a:fld>
            <a:endParaRPr lang="en-US"/>
          </a:p>
        </p:txBody>
      </p:sp>
    </p:spTree>
    <p:extLst>
      <p:ext uri="{BB962C8B-B14F-4D97-AF65-F5344CB8AC3E}">
        <p14:creationId xmlns:p14="http://schemas.microsoft.com/office/powerpoint/2010/main" val="5982237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mn-lt"/>
            </a:endParaRPr>
          </a:p>
        </p:txBody>
      </p:sp>
      <p:sp>
        <p:nvSpPr>
          <p:cNvPr id="4" name="Slide Number Placeholder 3"/>
          <p:cNvSpPr>
            <a:spLocks noGrp="1"/>
          </p:cNvSpPr>
          <p:nvPr>
            <p:ph type="sldNum" sz="quarter" idx="5"/>
          </p:nvPr>
        </p:nvSpPr>
        <p:spPr/>
        <p:txBody>
          <a:bodyPr/>
          <a:lstStyle/>
          <a:p>
            <a:fld id="{55035023-F827-442D-AD87-DC7BCBA88F40}" type="slidenum">
              <a:rPr lang="en-US" smtClean="0"/>
              <a:t>50</a:t>
            </a:fld>
            <a:endParaRPr lang="en-US"/>
          </a:p>
        </p:txBody>
      </p:sp>
    </p:spTree>
    <p:extLst>
      <p:ext uri="{BB962C8B-B14F-4D97-AF65-F5344CB8AC3E}">
        <p14:creationId xmlns:p14="http://schemas.microsoft.com/office/powerpoint/2010/main" val="26796986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Are low</a:t>
            </a:r>
            <a:r>
              <a:rPr lang="en-US" sz="1100" baseline="0" dirty="0"/>
              <a:t> (or no) benefit, high-risk research studies acceptable?</a:t>
            </a:r>
          </a:p>
          <a:p>
            <a:pPr marL="171450" indent="-171450">
              <a:buFont typeface="Arial" panose="020B0604020202020204" pitchFamily="34" charset="0"/>
              <a:buChar char="•"/>
            </a:pPr>
            <a:r>
              <a:rPr lang="en-US" sz="1100" baseline="0" dirty="0"/>
              <a:t>Should side-benefits count in assessment of the risk/benefit relationship?</a:t>
            </a:r>
            <a:endParaRPr lang="en-US" sz="1100" dirty="0"/>
          </a:p>
        </p:txBody>
      </p:sp>
      <p:sp>
        <p:nvSpPr>
          <p:cNvPr id="4" name="Slide Number Placeholder 3"/>
          <p:cNvSpPr>
            <a:spLocks noGrp="1"/>
          </p:cNvSpPr>
          <p:nvPr>
            <p:ph type="sldNum" sz="quarter" idx="10"/>
          </p:nvPr>
        </p:nvSpPr>
        <p:spPr/>
        <p:txBody>
          <a:bodyPr/>
          <a:lstStyle/>
          <a:p>
            <a:fld id="{A9C8AB59-1A1C-48BD-A44B-8C4CA5BFBD10}" type="slidenum">
              <a:rPr lang="en-US" smtClean="0"/>
              <a:t>51</a:t>
            </a:fld>
            <a:endParaRPr lang="en-US"/>
          </a:p>
        </p:txBody>
      </p:sp>
    </p:spTree>
    <p:extLst>
      <p:ext uri="{BB962C8B-B14F-4D97-AF65-F5344CB8AC3E}">
        <p14:creationId xmlns:p14="http://schemas.microsoft.com/office/powerpoint/2010/main" val="3969465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100" dirty="0"/>
          </a:p>
        </p:txBody>
      </p:sp>
      <p:sp>
        <p:nvSpPr>
          <p:cNvPr id="4" name="Slide Number Placeholder 3"/>
          <p:cNvSpPr>
            <a:spLocks noGrp="1"/>
          </p:cNvSpPr>
          <p:nvPr>
            <p:ph type="sldNum" sz="quarter" idx="5"/>
          </p:nvPr>
        </p:nvSpPr>
        <p:spPr/>
        <p:txBody>
          <a:bodyPr/>
          <a:lstStyle/>
          <a:p>
            <a:fld id="{55035023-F827-442D-AD87-DC7BCBA88F40}" type="slidenum">
              <a:rPr lang="en-US" smtClean="0"/>
              <a:t>10</a:t>
            </a:fld>
            <a:endParaRPr lang="en-US"/>
          </a:p>
        </p:txBody>
      </p:sp>
    </p:spTree>
    <p:extLst>
      <p:ext uri="{BB962C8B-B14F-4D97-AF65-F5344CB8AC3E}">
        <p14:creationId xmlns:p14="http://schemas.microsoft.com/office/powerpoint/2010/main" val="35087915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mn-lt"/>
            </a:endParaRPr>
          </a:p>
        </p:txBody>
      </p:sp>
      <p:sp>
        <p:nvSpPr>
          <p:cNvPr id="4" name="Slide Number Placeholder 3"/>
          <p:cNvSpPr>
            <a:spLocks noGrp="1"/>
          </p:cNvSpPr>
          <p:nvPr>
            <p:ph type="sldNum" sz="quarter" idx="5"/>
          </p:nvPr>
        </p:nvSpPr>
        <p:spPr/>
        <p:txBody>
          <a:bodyPr/>
          <a:lstStyle/>
          <a:p>
            <a:fld id="{55035023-F827-442D-AD87-DC7BCBA88F40}" type="slidenum">
              <a:rPr lang="en-US" smtClean="0"/>
              <a:t>52</a:t>
            </a:fld>
            <a:endParaRPr lang="en-US"/>
          </a:p>
        </p:txBody>
      </p:sp>
    </p:spTree>
    <p:extLst>
      <p:ext uri="{BB962C8B-B14F-4D97-AF65-F5344CB8AC3E}">
        <p14:creationId xmlns:p14="http://schemas.microsoft.com/office/powerpoint/2010/main" val="19416271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mn-lt"/>
            </a:endParaRPr>
          </a:p>
        </p:txBody>
      </p:sp>
      <p:sp>
        <p:nvSpPr>
          <p:cNvPr id="4" name="Slide Number Placeholder 3"/>
          <p:cNvSpPr>
            <a:spLocks noGrp="1"/>
          </p:cNvSpPr>
          <p:nvPr>
            <p:ph type="sldNum" sz="quarter" idx="5"/>
          </p:nvPr>
        </p:nvSpPr>
        <p:spPr/>
        <p:txBody>
          <a:bodyPr/>
          <a:lstStyle/>
          <a:p>
            <a:fld id="{55035023-F827-442D-AD87-DC7BCBA88F40}" type="slidenum">
              <a:rPr lang="en-US" smtClean="0"/>
              <a:t>53</a:t>
            </a:fld>
            <a:endParaRPr lang="en-US"/>
          </a:p>
        </p:txBody>
      </p:sp>
    </p:spTree>
    <p:extLst>
      <p:ext uri="{BB962C8B-B14F-4D97-AF65-F5344CB8AC3E}">
        <p14:creationId xmlns:p14="http://schemas.microsoft.com/office/powerpoint/2010/main" val="9784839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mn-lt"/>
            </a:endParaRPr>
          </a:p>
        </p:txBody>
      </p:sp>
      <p:sp>
        <p:nvSpPr>
          <p:cNvPr id="4" name="Slide Number Placeholder 3"/>
          <p:cNvSpPr>
            <a:spLocks noGrp="1"/>
          </p:cNvSpPr>
          <p:nvPr>
            <p:ph type="sldNum" sz="quarter" idx="5"/>
          </p:nvPr>
        </p:nvSpPr>
        <p:spPr/>
        <p:txBody>
          <a:bodyPr/>
          <a:lstStyle/>
          <a:p>
            <a:fld id="{55035023-F827-442D-AD87-DC7BCBA88F40}" type="slidenum">
              <a:rPr lang="en-US" smtClean="0"/>
              <a:t>54</a:t>
            </a:fld>
            <a:endParaRPr lang="en-US"/>
          </a:p>
        </p:txBody>
      </p:sp>
    </p:spTree>
    <p:extLst>
      <p:ext uri="{BB962C8B-B14F-4D97-AF65-F5344CB8AC3E}">
        <p14:creationId xmlns:p14="http://schemas.microsoft.com/office/powerpoint/2010/main" val="38737516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mn-lt"/>
            </a:endParaRPr>
          </a:p>
        </p:txBody>
      </p:sp>
      <p:sp>
        <p:nvSpPr>
          <p:cNvPr id="4" name="Slide Number Placeholder 3"/>
          <p:cNvSpPr>
            <a:spLocks noGrp="1"/>
          </p:cNvSpPr>
          <p:nvPr>
            <p:ph type="sldNum" sz="quarter" idx="5"/>
          </p:nvPr>
        </p:nvSpPr>
        <p:spPr/>
        <p:txBody>
          <a:bodyPr/>
          <a:lstStyle/>
          <a:p>
            <a:fld id="{55035023-F827-442D-AD87-DC7BCBA88F40}" type="slidenum">
              <a:rPr lang="en-US" smtClean="0"/>
              <a:t>55</a:t>
            </a:fld>
            <a:endParaRPr lang="en-US"/>
          </a:p>
        </p:txBody>
      </p:sp>
    </p:spTree>
    <p:extLst>
      <p:ext uri="{BB962C8B-B14F-4D97-AF65-F5344CB8AC3E}">
        <p14:creationId xmlns:p14="http://schemas.microsoft.com/office/powerpoint/2010/main" val="18866205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i="0" dirty="0">
                <a:latin typeface="+mn-lt"/>
              </a:rPr>
              <a:t>Explain why language matters and provide examples for:</a:t>
            </a:r>
          </a:p>
          <a:p>
            <a:pPr marL="628650" lvl="1" indent="-171450">
              <a:buFont typeface="Arial" panose="020B0604020202020204" pitchFamily="34" charset="0"/>
              <a:buChar char="•"/>
            </a:pPr>
            <a:r>
              <a:rPr lang="en-US" sz="1100" i="0" dirty="0">
                <a:latin typeface="+mn-lt"/>
              </a:rPr>
              <a:t> Non-stigmatizing words</a:t>
            </a:r>
          </a:p>
          <a:p>
            <a:pPr marL="628650" lvl="1" indent="-171450">
              <a:buFont typeface="Arial" panose="020B0604020202020204" pitchFamily="34" charset="0"/>
              <a:buChar char="•"/>
            </a:pPr>
            <a:r>
              <a:rPr lang="en-US" sz="1100" i="0" dirty="0">
                <a:latin typeface="+mn-lt"/>
              </a:rPr>
              <a:t>People first language</a:t>
            </a:r>
          </a:p>
          <a:p>
            <a:pPr marL="171450" indent="-171450">
              <a:buFont typeface="Arial" panose="020B0604020202020204" pitchFamily="34" charset="0"/>
              <a:buChar char="•"/>
            </a:pPr>
            <a:endParaRPr lang="en-US" sz="1100" dirty="0">
              <a:solidFill>
                <a:schemeClr val="tx1"/>
              </a:solidFill>
              <a:latin typeface="+mn-lt"/>
            </a:endParaRPr>
          </a:p>
          <a:p>
            <a:pPr marL="171450" indent="-171450">
              <a:buFont typeface="Arial" panose="020B0604020202020204" pitchFamily="34" charset="0"/>
              <a:buChar char="•"/>
            </a:pPr>
            <a:r>
              <a:rPr lang="en-US" sz="1100" dirty="0">
                <a:solidFill>
                  <a:schemeClr val="tx1"/>
                </a:solidFill>
                <a:latin typeface="+mn-lt"/>
              </a:rPr>
              <a:t>Subject vs. participant vs. volunteer</a:t>
            </a:r>
          </a:p>
          <a:p>
            <a:pPr marL="171450" indent="-171450">
              <a:buFont typeface="Arial" panose="020B0604020202020204" pitchFamily="34" charset="0"/>
              <a:buChar char="•"/>
            </a:pPr>
            <a:r>
              <a:rPr lang="en-US" sz="1100" dirty="0">
                <a:solidFill>
                  <a:schemeClr val="tx1"/>
                </a:solidFill>
                <a:latin typeface="+mn-lt"/>
              </a:rPr>
              <a:t>HIV infected vs. people living with HIV</a:t>
            </a:r>
          </a:p>
          <a:p>
            <a:pPr marL="171450" indent="-171450">
              <a:buFont typeface="Arial" panose="020B0604020202020204" pitchFamily="34" charset="0"/>
              <a:buChar char="•"/>
            </a:pPr>
            <a:r>
              <a:rPr lang="en-US" sz="1100" dirty="0">
                <a:solidFill>
                  <a:schemeClr val="tx1"/>
                </a:solidFill>
                <a:latin typeface="+mn-lt"/>
              </a:rPr>
              <a:t>Medication, therapy vs. investigational product</a:t>
            </a:r>
          </a:p>
          <a:p>
            <a:pPr marL="171450" indent="-171450">
              <a:buFont typeface="Arial" panose="020B0604020202020204" pitchFamily="34" charset="0"/>
              <a:buChar char="•"/>
            </a:pPr>
            <a:r>
              <a:rPr lang="en-US" sz="1100" dirty="0">
                <a:solidFill>
                  <a:schemeClr val="tx1"/>
                </a:solidFill>
                <a:latin typeface="+mn-lt"/>
              </a:rPr>
              <a:t>Cure vs. sustained-ART-free durable suppression </a:t>
            </a:r>
          </a:p>
          <a:p>
            <a:pPr marL="171450" indent="-171450">
              <a:buFont typeface="Arial" panose="020B0604020202020204" pitchFamily="34" charset="0"/>
              <a:buChar char="•"/>
            </a:pPr>
            <a:endParaRPr lang="en-US" sz="1100" dirty="0">
              <a:solidFill>
                <a:schemeClr val="tx1"/>
              </a:solidFill>
              <a:latin typeface="+mn-lt"/>
            </a:endParaRPr>
          </a:p>
          <a:p>
            <a:pPr marL="171450" indent="-171450">
              <a:buFont typeface="Arial" panose="020B0604020202020204" pitchFamily="34" charset="0"/>
              <a:buChar char="•"/>
            </a:pPr>
            <a:r>
              <a:rPr lang="en-US" sz="1100" dirty="0">
                <a:solidFill>
                  <a:schemeClr val="tx1"/>
                </a:solidFill>
                <a:latin typeface="+mn-lt"/>
              </a:rPr>
              <a:t>More on the responsive use of language: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a:solidFill>
                  <a:schemeClr val="tx1"/>
                </a:solidFill>
                <a:effectLst/>
                <a:latin typeface="+mn-lt"/>
                <a:ea typeface="+mn-ea"/>
                <a:cs typeface="+mn-cs"/>
              </a:rPr>
              <a:t>Language, identity and HIV: why do we keep talking about the responsible and responsive use of language? Language matters, </a:t>
            </a:r>
            <a:r>
              <a:rPr lang="en-US" sz="1100" kern="1200" dirty="0" err="1">
                <a:solidFill>
                  <a:schemeClr val="tx1"/>
                </a:solidFill>
                <a:effectLst/>
                <a:latin typeface="+mn-lt"/>
                <a:ea typeface="+mn-ea"/>
                <a:cs typeface="+mn-cs"/>
              </a:rPr>
              <a:t>Dilmitis</a:t>
            </a:r>
            <a:r>
              <a:rPr lang="en-US" sz="1100" kern="1200" dirty="0">
                <a:solidFill>
                  <a:schemeClr val="tx1"/>
                </a:solidFill>
                <a:effectLst/>
                <a:latin typeface="+mn-lt"/>
                <a:ea typeface="+mn-ea"/>
                <a:cs typeface="+mn-cs"/>
              </a:rPr>
              <a:t> et al, 2012,</a:t>
            </a:r>
            <a:r>
              <a:rPr lang="en-US" sz="1100" kern="1200" baseline="0" dirty="0">
                <a:solidFill>
                  <a:schemeClr val="tx1"/>
                </a:solidFill>
                <a:effectLst/>
                <a:latin typeface="+mn-lt"/>
                <a:ea typeface="+mn-ea"/>
                <a:cs typeface="+mn-cs"/>
              </a:rPr>
              <a:t> </a:t>
            </a:r>
            <a:r>
              <a:rPr lang="en-US" sz="1100" i="1" kern="1200" baseline="0" dirty="0">
                <a:solidFill>
                  <a:schemeClr val="tx1"/>
                </a:solidFill>
                <a:effectLst/>
                <a:latin typeface="+mn-lt"/>
                <a:ea typeface="+mn-ea"/>
                <a:cs typeface="+mn-cs"/>
              </a:rPr>
              <a:t>JIAS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u="none" strike="noStrike" kern="1200" dirty="0">
                <a:solidFill>
                  <a:schemeClr val="tx1"/>
                </a:solidFill>
                <a:effectLst/>
                <a:latin typeface="+mn-lt"/>
                <a:ea typeface="+mn-ea"/>
                <a:cs typeface="+mn-cs"/>
                <a:hlinkClick r:id="rId3"/>
              </a:rPr>
              <a:t>A Guide to Talking About HIV </a:t>
            </a:r>
            <a:r>
              <a:rPr lang="mr-IN" sz="1100" u="none" strike="noStrike" kern="1200" dirty="0">
                <a:solidFill>
                  <a:schemeClr val="tx1"/>
                </a:solidFill>
                <a:effectLst/>
                <a:latin typeface="+mn-lt"/>
                <a:ea typeface="+mn-ea"/>
                <a:cs typeface="+mn-cs"/>
                <a:hlinkClick r:id="rId3"/>
              </a:rPr>
              <a:t>–</a:t>
            </a:r>
            <a:r>
              <a:rPr lang="en-US" sz="1100" u="none" strike="noStrike" kern="1200" dirty="0">
                <a:solidFill>
                  <a:schemeClr val="tx1"/>
                </a:solidFill>
                <a:effectLst/>
                <a:latin typeface="+mn-lt"/>
                <a:ea typeface="+mn-ea"/>
                <a:cs typeface="+mn-cs"/>
                <a:hlinkClick r:id="rId3"/>
              </a:rPr>
              <a:t> CDC</a:t>
            </a:r>
            <a:endParaRPr lang="en-US" sz="1100" u="none" strike="noStrike" kern="1200" dirty="0">
              <a:solidFill>
                <a:schemeClr val="tx1"/>
              </a:solidFill>
              <a:effectLst/>
              <a:latin typeface="+mn-lt"/>
              <a:ea typeface="+mn-ea"/>
              <a:cs typeface="+mn-cs"/>
            </a:endParaRP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a:solidFill>
                  <a:schemeClr val="tx1"/>
                </a:solidFill>
                <a:effectLst/>
                <a:latin typeface="+mn-lt"/>
                <a:ea typeface="+mn-ea"/>
                <a:cs typeface="+mn-cs"/>
              </a:rPr>
              <a:t>https://</a:t>
            </a:r>
            <a:r>
              <a:rPr lang="en-US" sz="1100" kern="1200" dirty="0" err="1">
                <a:solidFill>
                  <a:schemeClr val="tx1"/>
                </a:solidFill>
                <a:effectLst/>
                <a:latin typeface="+mn-lt"/>
                <a:ea typeface="+mn-ea"/>
                <a:cs typeface="+mn-cs"/>
              </a:rPr>
              <a:t>www.cdc.gov</a:t>
            </a:r>
            <a:r>
              <a:rPr lang="en-US" sz="1100" kern="1200" dirty="0">
                <a:solidFill>
                  <a:schemeClr val="tx1"/>
                </a:solidFill>
                <a:effectLst/>
                <a:latin typeface="+mn-lt"/>
                <a:ea typeface="+mn-ea"/>
                <a:cs typeface="+mn-cs"/>
              </a:rPr>
              <a:t>/</a:t>
            </a:r>
            <a:r>
              <a:rPr lang="en-US" sz="1100" kern="1200" dirty="0" err="1">
                <a:solidFill>
                  <a:schemeClr val="tx1"/>
                </a:solidFill>
                <a:effectLst/>
                <a:latin typeface="+mn-lt"/>
                <a:ea typeface="+mn-ea"/>
                <a:cs typeface="+mn-cs"/>
              </a:rPr>
              <a:t>stophivtogether</a:t>
            </a:r>
            <a:r>
              <a:rPr lang="en-US" sz="1100" kern="1200" dirty="0">
                <a:solidFill>
                  <a:schemeClr val="tx1"/>
                </a:solidFill>
                <a:effectLst/>
                <a:latin typeface="+mn-lt"/>
                <a:ea typeface="+mn-ea"/>
                <a:cs typeface="+mn-cs"/>
              </a:rPr>
              <a:t>/library/stop-</a:t>
            </a:r>
            <a:r>
              <a:rPr lang="en-US" sz="1100" kern="1200" dirty="0" err="1">
                <a:solidFill>
                  <a:schemeClr val="tx1"/>
                </a:solidFill>
                <a:effectLst/>
                <a:latin typeface="+mn-lt"/>
                <a:ea typeface="+mn-ea"/>
                <a:cs typeface="+mn-cs"/>
              </a:rPr>
              <a:t>hiv</a:t>
            </a:r>
            <a:r>
              <a:rPr lang="en-US" sz="1100" kern="1200" dirty="0">
                <a:solidFill>
                  <a:schemeClr val="tx1"/>
                </a:solidFill>
                <a:effectLst/>
                <a:latin typeface="+mn-lt"/>
                <a:ea typeface="+mn-ea"/>
                <a:cs typeface="+mn-cs"/>
              </a:rPr>
              <a:t>-stigma/fact-sheets/</a:t>
            </a:r>
            <a:r>
              <a:rPr lang="en-US" sz="1100" kern="1200" dirty="0" err="1">
                <a:solidFill>
                  <a:schemeClr val="tx1"/>
                </a:solidFill>
                <a:effectLst/>
                <a:latin typeface="+mn-lt"/>
                <a:ea typeface="+mn-ea"/>
                <a:cs typeface="+mn-cs"/>
              </a:rPr>
              <a:t>cdc</a:t>
            </a:r>
            <a:r>
              <a:rPr lang="en-US" sz="1100" kern="1200" dirty="0">
                <a:solidFill>
                  <a:schemeClr val="tx1"/>
                </a:solidFill>
                <a:effectLst/>
                <a:latin typeface="+mn-lt"/>
                <a:ea typeface="+mn-ea"/>
                <a:cs typeface="+mn-cs"/>
              </a:rPr>
              <a:t>-</a:t>
            </a:r>
            <a:r>
              <a:rPr lang="en-US" sz="1100" kern="1200" dirty="0" err="1">
                <a:solidFill>
                  <a:schemeClr val="tx1"/>
                </a:solidFill>
                <a:effectLst/>
                <a:latin typeface="+mn-lt"/>
                <a:ea typeface="+mn-ea"/>
                <a:cs typeface="+mn-cs"/>
              </a:rPr>
              <a:t>lsht</a:t>
            </a:r>
            <a:r>
              <a:rPr lang="en-US" sz="1100" kern="1200" dirty="0">
                <a:solidFill>
                  <a:schemeClr val="tx1"/>
                </a:solidFill>
                <a:effectLst/>
                <a:latin typeface="+mn-lt"/>
                <a:ea typeface="+mn-ea"/>
                <a:cs typeface="+mn-cs"/>
              </a:rPr>
              <a:t>-stigma-factsheet-language-</a:t>
            </a:r>
            <a:r>
              <a:rPr lang="en-US" sz="1100" kern="1200" dirty="0" err="1">
                <a:solidFill>
                  <a:schemeClr val="tx1"/>
                </a:solidFill>
                <a:effectLst/>
                <a:latin typeface="+mn-lt"/>
                <a:ea typeface="+mn-ea"/>
                <a:cs typeface="+mn-cs"/>
              </a:rPr>
              <a:t>guide.pdf</a:t>
            </a:r>
            <a:endParaRPr lang="en-US" sz="1100" kern="1200" dirty="0">
              <a:solidFill>
                <a:schemeClr val="tx1"/>
              </a:solidFill>
              <a:effectLst/>
              <a:latin typeface="+mn-lt"/>
              <a:ea typeface="+mn-ea"/>
              <a:cs typeface="+mn-cs"/>
            </a:endParaRP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a:solidFill>
                  <a:schemeClr val="tx1"/>
                </a:solidFill>
                <a:effectLst/>
                <a:latin typeface="+mn-lt"/>
                <a:ea typeface="+mn-ea"/>
                <a:cs typeface="+mn-cs"/>
              </a:rPr>
              <a:t>NIAIDS</a:t>
            </a:r>
            <a:r>
              <a:rPr lang="en-US" sz="1100" kern="1200" baseline="0" dirty="0">
                <a:solidFill>
                  <a:schemeClr val="tx1"/>
                </a:solidFill>
                <a:effectLst/>
                <a:latin typeface="+mn-lt"/>
                <a:ea typeface="+mn-ea"/>
                <a:cs typeface="+mn-cs"/>
              </a:rPr>
              <a:t> resent publication: </a:t>
            </a:r>
            <a:r>
              <a:rPr lang="en-US" sz="1100" kern="1200" dirty="0">
                <a:solidFill>
                  <a:schemeClr val="tx1"/>
                </a:solidFill>
                <a:effectLst/>
                <a:latin typeface="+mn-lt"/>
                <a:ea typeface="+mn-ea"/>
                <a:cs typeface="+mn-cs"/>
              </a:rPr>
              <a:t>“HIV NIAID Language Guide:” </a:t>
            </a:r>
            <a:r>
              <a:rPr lang="en-US" sz="1100" u="sng" kern="1200" dirty="0">
                <a:solidFill>
                  <a:schemeClr val="tx1"/>
                </a:solidFill>
                <a:effectLst/>
                <a:latin typeface="+mn-lt"/>
                <a:ea typeface="+mn-ea"/>
                <a:cs typeface="+mn-cs"/>
                <a:hlinkClick r:id="rId4"/>
              </a:rPr>
              <a:t>https://impaactnetwork.org/DocFiles/News/NIAID%20HIV%20Language%20Guide%20-%20March%202020.pdf</a:t>
            </a:r>
            <a:r>
              <a:rPr lang="en-US" sz="1100" kern="1200" dirty="0">
                <a:solidFill>
                  <a:schemeClr val="tx1"/>
                </a:solidFill>
                <a:effectLst/>
                <a:latin typeface="+mn-lt"/>
                <a:ea typeface="+mn-ea"/>
                <a:cs typeface="+mn-cs"/>
              </a:rPr>
              <a:t>)</a:t>
            </a:r>
          </a:p>
          <a:p>
            <a:pPr marL="457200" lvl="1" indent="0">
              <a:buFont typeface="Arial" panose="020B0604020202020204" pitchFamily="34" charset="0"/>
              <a:buNone/>
            </a:pPr>
            <a:endParaRPr lang="en-US" sz="1100" dirty="0">
              <a:solidFill>
                <a:schemeClr val="tx1"/>
              </a:solidFill>
              <a:latin typeface="+mn-lt"/>
            </a:endParaRPr>
          </a:p>
          <a:p>
            <a:endParaRPr lang="en-US" sz="1100" dirty="0">
              <a:latin typeface="+mn-lt"/>
            </a:endParaRPr>
          </a:p>
        </p:txBody>
      </p:sp>
      <p:sp>
        <p:nvSpPr>
          <p:cNvPr id="4" name="Slide Number Placeholder 3"/>
          <p:cNvSpPr>
            <a:spLocks noGrp="1"/>
          </p:cNvSpPr>
          <p:nvPr>
            <p:ph type="sldNum" sz="quarter" idx="5"/>
          </p:nvPr>
        </p:nvSpPr>
        <p:spPr/>
        <p:txBody>
          <a:bodyPr/>
          <a:lstStyle/>
          <a:p>
            <a:fld id="{55035023-F827-442D-AD87-DC7BCBA88F40}" type="slidenum">
              <a:rPr lang="en-US" smtClean="0"/>
              <a:t>56</a:t>
            </a:fld>
            <a:endParaRPr lang="en-US"/>
          </a:p>
        </p:txBody>
      </p:sp>
    </p:spTree>
    <p:extLst>
      <p:ext uri="{BB962C8B-B14F-4D97-AF65-F5344CB8AC3E}">
        <p14:creationId xmlns:p14="http://schemas.microsoft.com/office/powerpoint/2010/main" val="23077548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fld id="{55035023-F827-442D-AD87-DC7BCBA88F40}" type="slidenum">
              <a:rPr lang="en-US" smtClean="0"/>
              <a:t>57</a:t>
            </a:fld>
            <a:endParaRPr lang="en-US"/>
          </a:p>
        </p:txBody>
      </p:sp>
    </p:spTree>
    <p:extLst>
      <p:ext uri="{BB962C8B-B14F-4D97-AF65-F5344CB8AC3E}">
        <p14:creationId xmlns:p14="http://schemas.microsoft.com/office/powerpoint/2010/main" val="14119906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solidFill>
                  <a:schemeClr val="tx1"/>
                </a:solidFill>
                <a:latin typeface="+mn-lt"/>
              </a:rPr>
              <a:t>Normative work:</a:t>
            </a:r>
          </a:p>
          <a:p>
            <a:pPr marL="174970" indent="-174970">
              <a:buFont typeface="Arial" panose="020B0604020202020204" pitchFamily="34" charset="0"/>
              <a:buChar char="•"/>
            </a:pPr>
            <a:r>
              <a:rPr lang="en-US" sz="1100" dirty="0">
                <a:solidFill>
                  <a:schemeClr val="tx1"/>
                </a:solidFill>
                <a:latin typeface="+mn-lt"/>
              </a:rPr>
              <a:t>Community recommendations for clinical research involving ATIs generated with the Forum for Collaborative HIV research HIV cure project</a:t>
            </a:r>
          </a:p>
          <a:p>
            <a:pPr marL="174970" indent="-174970">
              <a:buFont typeface="Arial" panose="020B0604020202020204" pitchFamily="34" charset="0"/>
              <a:buChar char="•"/>
            </a:pPr>
            <a:r>
              <a:rPr lang="en-US" sz="1100" dirty="0">
                <a:solidFill>
                  <a:schemeClr val="tx1"/>
                </a:solidFill>
                <a:latin typeface="+mn-lt"/>
              </a:rPr>
              <a:t>Article by Garner et al. around scientific and ethical considerations </a:t>
            </a:r>
          </a:p>
          <a:p>
            <a:pPr marL="174970" indent="-174970">
              <a:buFont typeface="Arial" panose="020B0604020202020204" pitchFamily="34" charset="0"/>
              <a:buChar char="•"/>
            </a:pPr>
            <a:endParaRPr lang="en-US" sz="1100" dirty="0">
              <a:solidFill>
                <a:schemeClr val="tx1"/>
              </a:solidFill>
              <a:latin typeface="+mn-lt"/>
            </a:endParaRPr>
          </a:p>
          <a:p>
            <a:r>
              <a:rPr lang="en-US" sz="1100" b="1" dirty="0">
                <a:solidFill>
                  <a:schemeClr val="tx1"/>
                </a:solidFill>
                <a:latin typeface="+mn-lt"/>
              </a:rPr>
              <a:t>Scientific Utility of ATIs</a:t>
            </a:r>
            <a:endParaRPr lang="en-US" sz="1100" dirty="0">
              <a:solidFill>
                <a:schemeClr val="tx1"/>
              </a:solidFill>
              <a:latin typeface="+mn-lt"/>
            </a:endParaRPr>
          </a:p>
          <a:p>
            <a:pPr marL="174970" indent="-174970">
              <a:buFont typeface="Arial" panose="020B0604020202020204" pitchFamily="34" charset="0"/>
              <a:buChar char="•"/>
            </a:pPr>
            <a:r>
              <a:rPr lang="en-US" sz="1100" dirty="0">
                <a:solidFill>
                  <a:schemeClr val="tx1"/>
                </a:solidFill>
                <a:latin typeface="+mn-lt"/>
              </a:rPr>
              <a:t>ATIs justified if they provide valuable data to answer an important research question where there are no, less risky alternative methods to obtain that information, and if known risks are minimized </a:t>
            </a:r>
          </a:p>
          <a:p>
            <a:pPr marL="174970" indent="-174970">
              <a:buFont typeface="Arial" panose="020B0604020202020204" pitchFamily="34" charset="0"/>
              <a:buChar char="•"/>
            </a:pPr>
            <a:r>
              <a:rPr lang="en-US" sz="1100" dirty="0">
                <a:solidFill>
                  <a:schemeClr val="tx1"/>
                </a:solidFill>
                <a:latin typeface="+mn-lt"/>
              </a:rPr>
              <a:t>ATIs may be essential for studies of viral control, but their usefully for measuring reductions in viral reservoir reduction</a:t>
            </a:r>
          </a:p>
          <a:p>
            <a:pPr marL="174970" indent="-174970">
              <a:buFont typeface="Arial" panose="020B0604020202020204" pitchFamily="34" charset="0"/>
              <a:buChar char="•"/>
            </a:pPr>
            <a:r>
              <a:rPr lang="en-US" sz="1100" dirty="0">
                <a:solidFill>
                  <a:schemeClr val="tx1"/>
                </a:solidFill>
                <a:latin typeface="+mn-lt"/>
              </a:rPr>
              <a:t>Relationship between viral rebound and size of the replication-competent HIV reservoir not clearly defined not theoretically predictable</a:t>
            </a:r>
          </a:p>
          <a:p>
            <a:pPr marL="174970" indent="-174970">
              <a:buFont typeface="Arial" panose="020B0604020202020204" pitchFamily="34" charset="0"/>
              <a:buChar char="•"/>
            </a:pPr>
            <a:r>
              <a:rPr lang="en-US" sz="1100" dirty="0">
                <a:solidFill>
                  <a:schemeClr val="tx1"/>
                </a:solidFill>
                <a:latin typeface="+mn-lt"/>
              </a:rPr>
              <a:t>Time to rebound is a multi-dimensional phenomenon (size of initial reservoir, immune response and inflammation)</a:t>
            </a:r>
          </a:p>
          <a:p>
            <a:endParaRPr lang="en-US" sz="1100" dirty="0">
              <a:solidFill>
                <a:schemeClr val="tx1"/>
              </a:solidFill>
              <a:latin typeface="+mn-lt"/>
            </a:endParaRPr>
          </a:p>
          <a:p>
            <a:r>
              <a:rPr lang="en-US" sz="1100" b="1" dirty="0">
                <a:solidFill>
                  <a:schemeClr val="tx1"/>
                </a:solidFill>
                <a:latin typeface="+mn-lt"/>
              </a:rPr>
              <a:t>Risk Thresholds </a:t>
            </a:r>
            <a:endParaRPr lang="en-US" sz="1100" dirty="0">
              <a:solidFill>
                <a:schemeClr val="tx1"/>
              </a:solidFill>
              <a:latin typeface="+mn-lt"/>
            </a:endParaRPr>
          </a:p>
          <a:p>
            <a:pPr marL="174970" indent="-174970">
              <a:buFont typeface="Arial" panose="020B0604020202020204" pitchFamily="34" charset="0"/>
              <a:buChar char="•"/>
            </a:pPr>
            <a:r>
              <a:rPr lang="en-US" sz="1100" dirty="0">
                <a:solidFill>
                  <a:schemeClr val="tx1"/>
                </a:solidFill>
                <a:latin typeface="+mn-lt"/>
              </a:rPr>
              <a:t>No precise and reproductive direct assays of the size and composition of the reservoir</a:t>
            </a:r>
          </a:p>
          <a:p>
            <a:pPr marL="174970" indent="-174970">
              <a:buFont typeface="Arial" panose="020B0604020202020204" pitchFamily="34" charset="0"/>
              <a:buChar char="•"/>
            </a:pPr>
            <a:r>
              <a:rPr lang="en-US" sz="1100" dirty="0">
                <a:solidFill>
                  <a:schemeClr val="tx1"/>
                </a:solidFill>
                <a:latin typeface="+mn-lt"/>
              </a:rPr>
              <a:t>Clinical implications of a change in size of reservoir </a:t>
            </a:r>
          </a:p>
          <a:p>
            <a:pPr marL="174970" indent="-174970">
              <a:buFont typeface="Arial" panose="020B0604020202020204" pitchFamily="34" charset="0"/>
              <a:buChar char="•"/>
            </a:pPr>
            <a:r>
              <a:rPr lang="en-US" sz="1100" dirty="0">
                <a:solidFill>
                  <a:schemeClr val="tx1"/>
                </a:solidFill>
                <a:latin typeface="+mn-lt"/>
              </a:rPr>
              <a:t>Need for more systematic data on risks of viral rebound in a short, closely monitored ATI</a:t>
            </a:r>
          </a:p>
          <a:p>
            <a:r>
              <a:rPr lang="en-US" sz="1100" b="1" dirty="0">
                <a:solidFill>
                  <a:schemeClr val="tx1"/>
                </a:solidFill>
                <a:latin typeface="+mn-lt"/>
              </a:rPr>
              <a:t> </a:t>
            </a:r>
            <a:endParaRPr lang="en-US" sz="1100" dirty="0">
              <a:solidFill>
                <a:schemeClr val="tx1"/>
              </a:solidFill>
              <a:latin typeface="+mn-lt"/>
            </a:endParaRPr>
          </a:p>
          <a:p>
            <a:r>
              <a:rPr lang="en-US" sz="1100" b="1" dirty="0">
                <a:solidFill>
                  <a:schemeClr val="tx1"/>
                </a:solidFill>
                <a:latin typeface="+mn-lt"/>
              </a:rPr>
              <a:t>Participant Selection</a:t>
            </a:r>
            <a:endParaRPr lang="en-US" sz="1100" dirty="0">
              <a:solidFill>
                <a:schemeClr val="tx1"/>
              </a:solidFill>
              <a:latin typeface="+mn-lt"/>
            </a:endParaRPr>
          </a:p>
          <a:p>
            <a:pPr marL="174970" indent="-174970">
              <a:buFont typeface="Arial" panose="020B0604020202020204" pitchFamily="34" charset="0"/>
              <a:buChar char="•"/>
            </a:pPr>
            <a:r>
              <a:rPr lang="en-US" sz="1100" dirty="0">
                <a:solidFill>
                  <a:schemeClr val="tx1"/>
                </a:solidFill>
                <a:latin typeface="+mn-lt"/>
              </a:rPr>
              <a:t>With co-morbidities that might increase risks of non-AIDS AEs during study</a:t>
            </a:r>
          </a:p>
          <a:p>
            <a:pPr marL="174970" indent="-174970">
              <a:buFont typeface="Arial" panose="020B0604020202020204" pitchFamily="34" charset="0"/>
              <a:buChar char="•"/>
            </a:pPr>
            <a:r>
              <a:rPr lang="en-US" sz="1100" dirty="0">
                <a:solidFill>
                  <a:schemeClr val="tx1"/>
                </a:solidFill>
                <a:latin typeface="+mn-lt"/>
              </a:rPr>
              <a:t>Who would have difficulty with careful monitoring</a:t>
            </a:r>
          </a:p>
          <a:p>
            <a:pPr marL="174970" indent="-174970">
              <a:buFont typeface="Arial" panose="020B0604020202020204" pitchFamily="34" charset="0"/>
              <a:buChar char="•"/>
            </a:pPr>
            <a:r>
              <a:rPr lang="en-US" sz="1100" dirty="0">
                <a:solidFill>
                  <a:schemeClr val="tx1"/>
                </a:solidFill>
                <a:latin typeface="+mn-lt"/>
              </a:rPr>
              <a:t>Pregnant women</a:t>
            </a:r>
          </a:p>
          <a:p>
            <a:pPr marL="174970" indent="-174970">
              <a:buFont typeface="Arial" panose="020B0604020202020204" pitchFamily="34" charset="0"/>
              <a:buChar char="•"/>
            </a:pPr>
            <a:r>
              <a:rPr lang="en-US" sz="1100" dirty="0">
                <a:solidFill>
                  <a:schemeClr val="tx1"/>
                </a:solidFill>
                <a:latin typeface="+mn-lt"/>
              </a:rPr>
              <a:t>With low CD4 counts and possibly lower pre-ART CD4 nadir</a:t>
            </a:r>
          </a:p>
          <a:p>
            <a:pPr marL="174970" indent="-174970">
              <a:buFont typeface="Arial" panose="020B0604020202020204" pitchFamily="34" charset="0"/>
              <a:buChar char="•"/>
            </a:pPr>
            <a:r>
              <a:rPr lang="en-US" sz="1100" dirty="0">
                <a:solidFill>
                  <a:schemeClr val="tx1"/>
                </a:solidFill>
                <a:latin typeface="+mn-lt"/>
              </a:rPr>
              <a:t>History of resistant virus or limited options for subsequent regimens</a:t>
            </a:r>
          </a:p>
          <a:p>
            <a:r>
              <a:rPr lang="en-US" sz="1100" b="1" dirty="0">
                <a:solidFill>
                  <a:schemeClr val="tx1"/>
                </a:solidFill>
                <a:latin typeface="+mn-lt"/>
              </a:rPr>
              <a:t> </a:t>
            </a:r>
            <a:endParaRPr lang="en-US" sz="1100" dirty="0">
              <a:solidFill>
                <a:schemeClr val="tx1"/>
              </a:solidFill>
              <a:latin typeface="+mn-lt"/>
            </a:endParaRPr>
          </a:p>
          <a:p>
            <a:r>
              <a:rPr lang="en-US" sz="1100" b="1" dirty="0">
                <a:solidFill>
                  <a:schemeClr val="tx1"/>
                </a:solidFill>
                <a:latin typeface="+mn-lt"/>
              </a:rPr>
              <a:t>Study Design and Monitoring</a:t>
            </a:r>
            <a:endParaRPr lang="en-US" sz="1100" dirty="0">
              <a:solidFill>
                <a:schemeClr val="tx1"/>
              </a:solidFill>
              <a:latin typeface="+mn-lt"/>
            </a:endParaRPr>
          </a:p>
          <a:p>
            <a:pPr marL="174970" indent="-174970">
              <a:buFont typeface="Arial" panose="020B0604020202020204" pitchFamily="34" charset="0"/>
              <a:buChar char="•"/>
            </a:pPr>
            <a:r>
              <a:rPr lang="en-US" sz="1100" dirty="0">
                <a:solidFill>
                  <a:schemeClr val="tx1"/>
                </a:solidFill>
                <a:latin typeface="+mn-lt"/>
              </a:rPr>
              <a:t>Need specific feasibility, safety and futility criteria for starting and stopping ATIs and restarting ART</a:t>
            </a:r>
          </a:p>
          <a:p>
            <a:pPr marL="174970" indent="-174970">
              <a:buFont typeface="Arial" panose="020B0604020202020204" pitchFamily="34" charset="0"/>
              <a:buChar char="•"/>
            </a:pPr>
            <a:r>
              <a:rPr lang="en-US" sz="1100" dirty="0">
                <a:solidFill>
                  <a:schemeClr val="tx1"/>
                </a:solidFill>
                <a:latin typeface="+mn-lt"/>
              </a:rPr>
              <a:t>Frequent viral load monitoring during ATIs for risk mitigation &gt;&gt;&gt; balance with concern about burdens for participant</a:t>
            </a:r>
          </a:p>
          <a:p>
            <a:pPr marL="174970" indent="-174970">
              <a:buFont typeface="Arial" panose="020B0604020202020204" pitchFamily="34" charset="0"/>
              <a:buChar char="•"/>
            </a:pPr>
            <a:r>
              <a:rPr lang="en-US" sz="1100" dirty="0">
                <a:solidFill>
                  <a:schemeClr val="tx1"/>
                </a:solidFill>
                <a:latin typeface="+mn-lt"/>
              </a:rPr>
              <a:t>Reliance on assay that can measure recovery of replicative HIV </a:t>
            </a:r>
          </a:p>
          <a:p>
            <a:r>
              <a:rPr lang="en-US" sz="1100" b="1" dirty="0">
                <a:solidFill>
                  <a:schemeClr val="tx1"/>
                </a:solidFill>
                <a:latin typeface="+mn-lt"/>
              </a:rPr>
              <a:t> </a:t>
            </a:r>
            <a:endParaRPr lang="en-US" sz="1100" dirty="0">
              <a:solidFill>
                <a:schemeClr val="tx1"/>
              </a:solidFill>
              <a:latin typeface="+mn-lt"/>
            </a:endParaRPr>
          </a:p>
          <a:p>
            <a:r>
              <a:rPr lang="en-US" sz="1100" b="1" dirty="0">
                <a:solidFill>
                  <a:schemeClr val="tx1"/>
                </a:solidFill>
                <a:latin typeface="+mn-lt"/>
              </a:rPr>
              <a:t>Informed Consent </a:t>
            </a:r>
            <a:endParaRPr lang="en-US" sz="1100" dirty="0">
              <a:solidFill>
                <a:schemeClr val="tx1"/>
              </a:solidFill>
              <a:latin typeface="+mn-lt"/>
            </a:endParaRPr>
          </a:p>
          <a:p>
            <a:pPr marL="174970" indent="-174970">
              <a:buFont typeface="Arial" panose="020B0604020202020204" pitchFamily="34" charset="0"/>
              <a:buChar char="•"/>
            </a:pPr>
            <a:r>
              <a:rPr lang="en-US" sz="1100" dirty="0">
                <a:solidFill>
                  <a:schemeClr val="tx1"/>
                </a:solidFill>
                <a:latin typeface="+mn-lt"/>
              </a:rPr>
              <a:t>No anticipated direct clinical benefit to participants</a:t>
            </a:r>
          </a:p>
          <a:p>
            <a:pPr marL="174970" indent="-174970">
              <a:buFont typeface="Arial" panose="020B0604020202020204" pitchFamily="34" charset="0"/>
              <a:buChar char="•"/>
            </a:pPr>
            <a:r>
              <a:rPr lang="en-US" sz="1100" dirty="0">
                <a:solidFill>
                  <a:schemeClr val="tx1"/>
                </a:solidFill>
                <a:latin typeface="+mn-lt"/>
              </a:rPr>
              <a:t>ATIs are not recommended for clinical care </a:t>
            </a:r>
          </a:p>
          <a:p>
            <a:pPr marL="174970" indent="-174970">
              <a:buFont typeface="Arial" panose="020B0604020202020204" pitchFamily="34" charset="0"/>
              <a:buChar char="•"/>
            </a:pPr>
            <a:r>
              <a:rPr lang="en-US" sz="1100" dirty="0">
                <a:solidFill>
                  <a:schemeClr val="tx1"/>
                </a:solidFill>
                <a:latin typeface="+mn-lt"/>
              </a:rPr>
              <a:t>Treatment guidelines recommend lifelong treatment regardless of CD4 count </a:t>
            </a:r>
          </a:p>
          <a:p>
            <a:pPr marL="174970" indent="-174970">
              <a:buFont typeface="Arial" panose="020B0604020202020204" pitchFamily="34" charset="0"/>
              <a:buChar char="•"/>
            </a:pPr>
            <a:r>
              <a:rPr lang="en-US" sz="1100" dirty="0">
                <a:solidFill>
                  <a:schemeClr val="tx1"/>
                </a:solidFill>
                <a:latin typeface="+mn-lt"/>
              </a:rPr>
              <a:t>Misconceptions around benefits of HIV cure research</a:t>
            </a:r>
          </a:p>
          <a:p>
            <a:endParaRPr lang="en-US" sz="1100" dirty="0"/>
          </a:p>
        </p:txBody>
      </p:sp>
      <p:sp>
        <p:nvSpPr>
          <p:cNvPr id="4" name="Slide Number Placeholder 3"/>
          <p:cNvSpPr>
            <a:spLocks noGrp="1"/>
          </p:cNvSpPr>
          <p:nvPr>
            <p:ph type="sldNum" sz="quarter" idx="5"/>
          </p:nvPr>
        </p:nvSpPr>
        <p:spPr/>
        <p:txBody>
          <a:bodyPr/>
          <a:lstStyle/>
          <a:p>
            <a:fld id="{55035023-F827-442D-AD87-DC7BCBA88F40}" type="slidenum">
              <a:rPr lang="en-US" smtClean="0"/>
              <a:t>58</a:t>
            </a:fld>
            <a:endParaRPr lang="en-US"/>
          </a:p>
        </p:txBody>
      </p:sp>
    </p:spTree>
    <p:extLst>
      <p:ext uri="{BB962C8B-B14F-4D97-AF65-F5344CB8AC3E}">
        <p14:creationId xmlns:p14="http://schemas.microsoft.com/office/powerpoint/2010/main" val="30412251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solidFill>
                  <a:schemeClr val="tx1"/>
                </a:solidFill>
              </a:rPr>
              <a:t>There are several regulatory issues</a:t>
            </a:r>
            <a:r>
              <a:rPr lang="en-US" sz="1100" baseline="0" dirty="0">
                <a:solidFill>
                  <a:schemeClr val="tx1"/>
                </a:solidFill>
              </a:rPr>
              <a:t> that will have to be addressed as the development of a cure progresses. Some of these issues are related to scientific issues. For example, we cannot recommend useful surrogate biomarkers for use as clinical endpoints to sponsors because we don’t yet have an example of what biological responses to an effective cure product will look like. The development of a therapeutic cure will benefit tremendously when biomarkers that can predict positive outcomes have been identified. Several potential biomarkers, such as reductions in the numbers of latently-infected cells, are being evaluated.</a:t>
            </a:r>
          </a:p>
          <a:p>
            <a:pPr marL="171450" indent="-171450">
              <a:buFont typeface="Arial" panose="020B0604020202020204" pitchFamily="34" charset="0"/>
              <a:buChar char="•"/>
            </a:pPr>
            <a:endParaRPr lang="en-US" sz="1100" baseline="0" dirty="0">
              <a:solidFill>
                <a:schemeClr val="tx1"/>
              </a:solidFill>
            </a:endParaRPr>
          </a:p>
          <a:p>
            <a:pPr marL="171450" indent="-171450">
              <a:buFont typeface="Arial" panose="020B0604020202020204" pitchFamily="34" charset="0"/>
              <a:buChar char="•"/>
            </a:pPr>
            <a:r>
              <a:rPr lang="en-US" sz="1100" baseline="0" dirty="0">
                <a:solidFill>
                  <a:schemeClr val="tx1"/>
                </a:solidFill>
              </a:rPr>
              <a:t>An interesting regulatory consideration is that the assays used for measuring responses to cure therapies might need to be co-developed along with the actual therapy. In other words, if an experimental assay is used to guide the treatment of patients in cure trials of a product that ultimately proves to be safe and effective, then that assay might also need receive FDA approval so that it can be made available to the public along with the therapy itself. </a:t>
            </a:r>
          </a:p>
          <a:p>
            <a:pPr marL="171450" indent="-171450">
              <a:buFont typeface="Arial" panose="020B0604020202020204" pitchFamily="34" charset="0"/>
              <a:buChar char="•"/>
            </a:pPr>
            <a:endParaRPr lang="en-US" sz="1100" baseline="0" dirty="0">
              <a:solidFill>
                <a:schemeClr val="tx1"/>
              </a:solidFill>
            </a:endParaRPr>
          </a:p>
          <a:p>
            <a:pPr marL="171450" indent="-171450">
              <a:buFont typeface="Arial" panose="020B0604020202020204" pitchFamily="34" charset="0"/>
              <a:buChar char="•"/>
            </a:pPr>
            <a:r>
              <a:rPr lang="en-US" sz="1100" baseline="0" dirty="0">
                <a:solidFill>
                  <a:schemeClr val="tx1"/>
                </a:solidFill>
              </a:rPr>
              <a:t>Trial volunteers will ultimately have to stop taking their antiretrovirals in order to determine if a cure treatment has been successful. There are risks for these treatment interruptions; for example, some regimens are more likely to select for resistant virus when interrupted, and people who are not cured and experience rebound of their virus are more likely to transmit virus to their partners than if they remained suppressed. </a:t>
            </a:r>
          </a:p>
          <a:p>
            <a:pPr marL="171450" indent="-171450">
              <a:buFont typeface="Arial" panose="020B0604020202020204" pitchFamily="34" charset="0"/>
              <a:buChar char="•"/>
            </a:pPr>
            <a:endParaRPr lang="en-US" sz="1100" baseline="0" dirty="0">
              <a:solidFill>
                <a:schemeClr val="tx1"/>
              </a:solidFill>
            </a:endParaRPr>
          </a:p>
          <a:p>
            <a:pPr marL="171450" indent="-171450">
              <a:buFont typeface="Arial" panose="020B0604020202020204" pitchFamily="34" charset="0"/>
              <a:buChar char="•"/>
            </a:pPr>
            <a:r>
              <a:rPr lang="en-US" sz="1100" baseline="0" dirty="0">
                <a:solidFill>
                  <a:schemeClr val="tx1"/>
                </a:solidFill>
              </a:rPr>
              <a:t>Ideally, a useful biomarker will limit treatment interruptions to those who are most likely to have successfully responded to a cure therapy, thereby limiting treatment interruptions to people who are most likely to have been cured.</a:t>
            </a:r>
            <a:endParaRPr lang="en-US" sz="1100" dirty="0">
              <a:solidFill>
                <a:schemeClr val="tx1"/>
              </a:solidFill>
            </a:endParaRPr>
          </a:p>
          <a:p>
            <a:endParaRPr lang="en-US" sz="1100" dirty="0"/>
          </a:p>
        </p:txBody>
      </p:sp>
      <p:sp>
        <p:nvSpPr>
          <p:cNvPr id="4" name="Slide Number Placeholder 3"/>
          <p:cNvSpPr>
            <a:spLocks noGrp="1"/>
          </p:cNvSpPr>
          <p:nvPr>
            <p:ph type="sldNum" sz="quarter" idx="5"/>
          </p:nvPr>
        </p:nvSpPr>
        <p:spPr/>
        <p:txBody>
          <a:bodyPr/>
          <a:lstStyle/>
          <a:p>
            <a:fld id="{55035023-F827-442D-AD87-DC7BCBA88F40}" type="slidenum">
              <a:rPr lang="en-US" smtClean="0"/>
              <a:t>59</a:t>
            </a:fld>
            <a:endParaRPr lang="en-US"/>
          </a:p>
        </p:txBody>
      </p:sp>
    </p:spTree>
    <p:extLst>
      <p:ext uri="{BB962C8B-B14F-4D97-AF65-F5344CB8AC3E}">
        <p14:creationId xmlns:p14="http://schemas.microsoft.com/office/powerpoint/2010/main" val="26177879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solidFill>
                  <a:schemeClr val="tx1"/>
                </a:solidFill>
              </a:rPr>
              <a:t>Another</a:t>
            </a:r>
            <a:r>
              <a:rPr lang="en-US" sz="1100" baseline="0" dirty="0">
                <a:solidFill>
                  <a:schemeClr val="tx1"/>
                </a:solidFill>
              </a:rPr>
              <a:t> regulatory consideration that will have to be addressed is when to expand cure trials into special populations, such as children. Our current thinking is that initiation of those trials will require a great deal of supportive safety and efficacy data in adults. Keep in mind that we don’t regulate basic research that does not include an experimental therapy, such as a drug or therapeutic vaccine, and we believe that several ongoing studies in theses populations, such as those designed to determine how the HIV reservoir is established and maintained in children, are very important. In fact, these studies may help us to determine if a therapy that appears promising in one group, such as in healthy adults, may also have the potential to benefit special populations and may help us to design the trials specific for special populations.    </a:t>
            </a:r>
          </a:p>
          <a:p>
            <a:pPr marL="171450" indent="-171450">
              <a:buFont typeface="Arial" panose="020B0604020202020204" pitchFamily="34" charset="0"/>
              <a:buChar char="•"/>
            </a:pPr>
            <a:endParaRPr lang="en-US" sz="1100" baseline="0" dirty="0">
              <a:solidFill>
                <a:schemeClr val="tx1"/>
              </a:solidFill>
            </a:endParaRPr>
          </a:p>
          <a:p>
            <a:pPr marL="171450" indent="-171450">
              <a:buFont typeface="Arial" panose="020B0604020202020204" pitchFamily="34" charset="0"/>
              <a:buChar char="•"/>
            </a:pPr>
            <a:r>
              <a:rPr lang="en-US" sz="1100" baseline="0" dirty="0">
                <a:solidFill>
                  <a:schemeClr val="tx1"/>
                </a:solidFill>
              </a:rPr>
              <a:t>One challenge to clinical trial design of potential HIV cures is that the duration of the trials may need to be very long. For example, it took about 8 months for virus to rebound in one of the Boston patients. At this time it’s unclear how long a person might need to remain undetectable or suppressed before they can be considered cured, but the follow up periods of early trials may extend for years until a predictive biomarker has been identified. </a:t>
            </a:r>
          </a:p>
          <a:p>
            <a:pPr marL="171450" indent="-171450">
              <a:buFont typeface="Arial" panose="020B0604020202020204" pitchFamily="34" charset="0"/>
              <a:buChar char="•"/>
            </a:pPr>
            <a:endParaRPr lang="en-US" sz="1100" baseline="0" dirty="0">
              <a:solidFill>
                <a:schemeClr val="tx1"/>
              </a:solidFill>
            </a:endParaRPr>
          </a:p>
          <a:p>
            <a:pPr marL="171450" indent="-171450">
              <a:buFont typeface="Arial" panose="020B0604020202020204" pitchFamily="34" charset="0"/>
              <a:buChar char="•"/>
            </a:pPr>
            <a:r>
              <a:rPr lang="en-US" sz="1100" baseline="0" dirty="0">
                <a:solidFill>
                  <a:schemeClr val="tx1"/>
                </a:solidFill>
              </a:rPr>
              <a:t>Some therapies being studied as a potential cure may also have long-term risks, such as increased risk of cancer. Trials using these agents may require very long follow-up times in order to figure out whether or not their use is associated with long-term harm. </a:t>
            </a:r>
          </a:p>
          <a:p>
            <a:pPr marL="171450" indent="-171450">
              <a:buFont typeface="Arial" panose="020B0604020202020204" pitchFamily="34" charset="0"/>
              <a:buChar char="•"/>
            </a:pPr>
            <a:endParaRPr lang="en-US" sz="1100" baseline="0" dirty="0">
              <a:solidFill>
                <a:schemeClr val="tx1"/>
              </a:solidFill>
            </a:endParaRPr>
          </a:p>
          <a:p>
            <a:pPr marL="171450" indent="-171450">
              <a:buFont typeface="Arial" panose="020B0604020202020204" pitchFamily="34" charset="0"/>
              <a:buChar char="•"/>
            </a:pPr>
            <a:r>
              <a:rPr lang="en-US" sz="1100" baseline="0" dirty="0">
                <a:solidFill>
                  <a:schemeClr val="tx1"/>
                </a:solidFill>
              </a:rPr>
              <a:t>It’s possible than an effective HIV cure will require therapy with a combination of products, such as with a histone deacetylase inhibitor,  which might be needed to reverse viral latency, and a therapeutic vaccine, which might be needed to assure efficient clearance of the infected cells once latency has been reversed. Each component of a combination product must be shown to contribute to overall efficacy, so it’s necessary that each component be studied by itself and in combination with each other. It’s also possible that each component of a combination product will have different regulatory requirements, for example a small molecule drug and a biologic may require that different types of nonclinical studies be completed before human trials can be initiated. Finally, regulatory approval of combination products may require review from multiple divisions at the FDA; fortunately, we have procedures in place for dealing with combination products and have experience with their review and approval. </a:t>
            </a:r>
            <a:endParaRPr lang="en-US" sz="1100" dirty="0">
              <a:solidFill>
                <a:schemeClr val="tx1"/>
              </a:solidFill>
            </a:endParaRPr>
          </a:p>
          <a:p>
            <a:endParaRPr lang="en-US" sz="1100" dirty="0"/>
          </a:p>
        </p:txBody>
      </p:sp>
      <p:sp>
        <p:nvSpPr>
          <p:cNvPr id="4" name="Slide Number Placeholder 3"/>
          <p:cNvSpPr>
            <a:spLocks noGrp="1"/>
          </p:cNvSpPr>
          <p:nvPr>
            <p:ph type="sldNum" sz="quarter" idx="5"/>
          </p:nvPr>
        </p:nvSpPr>
        <p:spPr/>
        <p:txBody>
          <a:bodyPr/>
          <a:lstStyle/>
          <a:p>
            <a:fld id="{55035023-F827-442D-AD87-DC7BCBA88F40}" type="slidenum">
              <a:rPr lang="en-US" smtClean="0"/>
              <a:t>60</a:t>
            </a:fld>
            <a:endParaRPr lang="en-US"/>
          </a:p>
        </p:txBody>
      </p:sp>
    </p:spTree>
    <p:extLst>
      <p:ext uri="{BB962C8B-B14F-4D97-AF65-F5344CB8AC3E}">
        <p14:creationId xmlns:p14="http://schemas.microsoft.com/office/powerpoint/2010/main" val="3023677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solidFill>
                  <a:schemeClr val="tx1"/>
                </a:solidFill>
              </a:rPr>
              <a:t>Another</a:t>
            </a:r>
            <a:r>
              <a:rPr lang="en-US" sz="1100" baseline="0" dirty="0">
                <a:solidFill>
                  <a:schemeClr val="tx1"/>
                </a:solidFill>
              </a:rPr>
              <a:t> regulatory consideration that will have to be addressed is when to expand cure trials into special populations, such as children. Our current thinking is that initiation of those trials will require a great deal of supportive safety and efficacy data in adults. Keep in mind that we don’t regulate basic research that does not include an experimental therapy, such as a drug or therapeutic vaccine, and we believe that several ongoing studies in theses populations, such as those designed to determine how the HIV reservoir is established and maintained in children, are very important. In fact, these studies may help us to determine if a therapy that appears promising in one group, such as in healthy adults, may also have the potential to benefit special populations and may help us to design the trials specific for special populations.    </a:t>
            </a:r>
          </a:p>
          <a:p>
            <a:pPr marL="171450" indent="-171450">
              <a:buFont typeface="Arial" panose="020B0604020202020204" pitchFamily="34" charset="0"/>
              <a:buChar char="•"/>
            </a:pPr>
            <a:endParaRPr lang="en-US" sz="1100" baseline="0" dirty="0">
              <a:solidFill>
                <a:schemeClr val="tx1"/>
              </a:solidFill>
            </a:endParaRPr>
          </a:p>
          <a:p>
            <a:pPr marL="171450" indent="-171450">
              <a:buFont typeface="Arial" panose="020B0604020202020204" pitchFamily="34" charset="0"/>
              <a:buChar char="•"/>
            </a:pPr>
            <a:r>
              <a:rPr lang="en-US" sz="1100" baseline="0" dirty="0">
                <a:solidFill>
                  <a:schemeClr val="tx1"/>
                </a:solidFill>
              </a:rPr>
              <a:t>One challenge to clinical trial design of potential HIV cures is that the duration of the trials may need to be very long. For example, it took about 8 months for virus to rebound in one of the Boston patients. At this time it’s unclear how long a person might need to remain undetectable or suppressed before they can be considered cured, but the follow up periods of early trials may extend for years until a predictive biomarker has been identified. </a:t>
            </a:r>
          </a:p>
          <a:p>
            <a:pPr marL="171450" indent="-171450">
              <a:buFont typeface="Arial" panose="020B0604020202020204" pitchFamily="34" charset="0"/>
              <a:buChar char="•"/>
            </a:pPr>
            <a:endParaRPr lang="en-US" sz="1100" baseline="0" dirty="0">
              <a:solidFill>
                <a:schemeClr val="tx1"/>
              </a:solidFill>
            </a:endParaRPr>
          </a:p>
          <a:p>
            <a:pPr marL="171450" indent="-171450">
              <a:buFont typeface="Arial" panose="020B0604020202020204" pitchFamily="34" charset="0"/>
              <a:buChar char="•"/>
            </a:pPr>
            <a:r>
              <a:rPr lang="en-US" sz="1100" baseline="0" dirty="0">
                <a:solidFill>
                  <a:schemeClr val="tx1"/>
                </a:solidFill>
              </a:rPr>
              <a:t>Some therapies being studied as a potential cure may also have long-term risks, such as increased risk of cancer. Trials using these agents may require very long follow-up times in order to figure out whether or not their use is associated with long-term harm. </a:t>
            </a:r>
          </a:p>
          <a:p>
            <a:pPr marL="171450" indent="-171450">
              <a:buFont typeface="Arial" panose="020B0604020202020204" pitchFamily="34" charset="0"/>
              <a:buChar char="•"/>
            </a:pPr>
            <a:endParaRPr lang="en-US" sz="1100" baseline="0" dirty="0">
              <a:solidFill>
                <a:schemeClr val="tx1"/>
              </a:solidFill>
            </a:endParaRPr>
          </a:p>
          <a:p>
            <a:pPr marL="171450" indent="-171450">
              <a:buFont typeface="Arial" panose="020B0604020202020204" pitchFamily="34" charset="0"/>
              <a:buChar char="•"/>
            </a:pPr>
            <a:r>
              <a:rPr lang="en-US" sz="1100" baseline="0" dirty="0">
                <a:solidFill>
                  <a:schemeClr val="tx1"/>
                </a:solidFill>
              </a:rPr>
              <a:t>It’s possible than an effective HIV cure will require therapy with a combination of products, such as with a histone deacetylase inhibitor,  which might be needed to reverse viral latency, and a therapeutic vaccine, which might be needed to assure efficient clearance of the infected cells once latency has been reversed. Each component of a combination product must be shown to contribute to overall efficacy, so it’s necessary that each component be studied by itself and in combination with each other. It’s also possible that each component of a combination product will have different regulatory requirements, for example a small molecule drug and a biologic may require that different types of nonclinical studies be completed before human trials can be initiated. Finally, regulatory approval of combination products may require review from multiple divisions at the FDA; fortunately, we have procedures in place for dealing with combination products and have experience with their review and approval. </a:t>
            </a:r>
            <a:endParaRPr lang="en-US" sz="1100" dirty="0">
              <a:solidFill>
                <a:schemeClr val="tx1"/>
              </a:solidFill>
            </a:endParaRPr>
          </a:p>
          <a:p>
            <a:endParaRPr lang="en-US" sz="1100" dirty="0"/>
          </a:p>
        </p:txBody>
      </p:sp>
      <p:sp>
        <p:nvSpPr>
          <p:cNvPr id="4" name="Slide Number Placeholder 3"/>
          <p:cNvSpPr>
            <a:spLocks noGrp="1"/>
          </p:cNvSpPr>
          <p:nvPr>
            <p:ph type="sldNum" sz="quarter" idx="5"/>
          </p:nvPr>
        </p:nvSpPr>
        <p:spPr/>
        <p:txBody>
          <a:bodyPr/>
          <a:lstStyle/>
          <a:p>
            <a:fld id="{55035023-F827-442D-AD87-DC7BCBA88F40}" type="slidenum">
              <a:rPr lang="en-US" smtClean="0"/>
              <a:t>61</a:t>
            </a:fld>
            <a:endParaRPr lang="en-US"/>
          </a:p>
        </p:txBody>
      </p:sp>
    </p:spTree>
    <p:extLst>
      <p:ext uri="{BB962C8B-B14F-4D97-AF65-F5344CB8AC3E}">
        <p14:creationId xmlns:p14="http://schemas.microsoft.com/office/powerpoint/2010/main" val="145601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100" dirty="0"/>
          </a:p>
        </p:txBody>
      </p:sp>
      <p:sp>
        <p:nvSpPr>
          <p:cNvPr id="4" name="Slide Number Placeholder 3"/>
          <p:cNvSpPr>
            <a:spLocks noGrp="1"/>
          </p:cNvSpPr>
          <p:nvPr>
            <p:ph type="sldNum" sz="quarter" idx="5"/>
          </p:nvPr>
        </p:nvSpPr>
        <p:spPr/>
        <p:txBody>
          <a:bodyPr/>
          <a:lstStyle/>
          <a:p>
            <a:fld id="{55035023-F827-442D-AD87-DC7BCBA88F40}" type="slidenum">
              <a:rPr lang="en-US" smtClean="0"/>
              <a:t>11</a:t>
            </a:fld>
            <a:endParaRPr lang="en-US"/>
          </a:p>
        </p:txBody>
      </p:sp>
    </p:spTree>
    <p:extLst>
      <p:ext uri="{BB962C8B-B14F-4D97-AF65-F5344CB8AC3E}">
        <p14:creationId xmlns:p14="http://schemas.microsoft.com/office/powerpoint/2010/main" val="34182577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solidFill>
                  <a:schemeClr val="tx1"/>
                </a:solidFill>
              </a:rPr>
              <a:t>Another</a:t>
            </a:r>
            <a:r>
              <a:rPr lang="en-US" sz="1100" baseline="0" dirty="0">
                <a:solidFill>
                  <a:schemeClr val="tx1"/>
                </a:solidFill>
              </a:rPr>
              <a:t> regulatory consideration that will have to be addressed is when to expand cure trials into special populations, such as children. Our current thinking is that initiation of those trials will require a great deal of supportive safety and efficacy data in adults. Keep in mind that we don’t regulate basic research that does not include an experimental therapy, such as a drug or therapeutic vaccine, and we believe that several ongoing studies in theses populations, such as those designed to determine how the HIV reservoir is established and maintained in children, are very important. In fact, these studies may help us to determine if a therapy that appears promising in one group, such as in healthy adults, may also have the potential to benefit special populations and may help us to design the trials specific for special populations.    </a:t>
            </a:r>
          </a:p>
          <a:p>
            <a:pPr marL="171450" indent="-171450">
              <a:buFont typeface="Arial" panose="020B0604020202020204" pitchFamily="34" charset="0"/>
              <a:buChar char="•"/>
            </a:pPr>
            <a:endParaRPr lang="en-US" sz="1100" baseline="0" dirty="0">
              <a:solidFill>
                <a:schemeClr val="tx1"/>
              </a:solidFill>
            </a:endParaRPr>
          </a:p>
          <a:p>
            <a:pPr marL="171450" indent="-171450">
              <a:buFont typeface="Arial" panose="020B0604020202020204" pitchFamily="34" charset="0"/>
              <a:buChar char="•"/>
            </a:pPr>
            <a:r>
              <a:rPr lang="en-US" sz="1100" baseline="0" dirty="0">
                <a:solidFill>
                  <a:schemeClr val="tx1"/>
                </a:solidFill>
              </a:rPr>
              <a:t>One challenge to clinical trial design of potential HIV cures is that the duration of the trials may need to be very long. For example, it took about 8 months for virus to rebound in one of the Boston patients. At this time it’s unclear how long a person might need to remain undetectable or suppressed before they can be considered cured, but the follow up periods of early trials may extend for years until a predictive biomarker has been identified. </a:t>
            </a:r>
          </a:p>
          <a:p>
            <a:pPr marL="171450" indent="-171450">
              <a:buFont typeface="Arial" panose="020B0604020202020204" pitchFamily="34" charset="0"/>
              <a:buChar char="•"/>
            </a:pPr>
            <a:endParaRPr lang="en-US" sz="1100" baseline="0" dirty="0">
              <a:solidFill>
                <a:schemeClr val="tx1"/>
              </a:solidFill>
            </a:endParaRPr>
          </a:p>
          <a:p>
            <a:pPr marL="171450" indent="-171450">
              <a:buFont typeface="Arial" panose="020B0604020202020204" pitchFamily="34" charset="0"/>
              <a:buChar char="•"/>
            </a:pPr>
            <a:r>
              <a:rPr lang="en-US" sz="1100" baseline="0" dirty="0">
                <a:solidFill>
                  <a:schemeClr val="tx1"/>
                </a:solidFill>
              </a:rPr>
              <a:t>Some therapies being studied as a potential cure may also have long-term risks, such as increased risk of cancer. Trials using these agents may require very long follow-up times in order to figure out whether or not their use is associated with long-term harm. </a:t>
            </a:r>
          </a:p>
          <a:p>
            <a:pPr marL="171450" indent="-171450">
              <a:buFont typeface="Arial" panose="020B0604020202020204" pitchFamily="34" charset="0"/>
              <a:buChar char="•"/>
            </a:pPr>
            <a:endParaRPr lang="en-US" sz="1100" baseline="0" dirty="0">
              <a:solidFill>
                <a:schemeClr val="tx1"/>
              </a:solidFill>
            </a:endParaRPr>
          </a:p>
          <a:p>
            <a:pPr marL="171450" indent="-171450">
              <a:buFont typeface="Arial" panose="020B0604020202020204" pitchFamily="34" charset="0"/>
              <a:buChar char="•"/>
            </a:pPr>
            <a:r>
              <a:rPr lang="en-US" sz="1100" baseline="0" dirty="0">
                <a:solidFill>
                  <a:schemeClr val="tx1"/>
                </a:solidFill>
              </a:rPr>
              <a:t>It’s possible than an effective HIV cure will require therapy with a combination of products, such as with a histone deacetylase inhibitor,  which might be needed to reverse viral latency, and a therapeutic vaccine, which might be needed to assure efficient clearance of the infected cells once latency has been reversed. Each component of a combination product must be shown to contribute to overall efficacy, so it’s necessary that each component be studied by itself and in combination with each other. It’s also possible that each component of a combination product will have different regulatory requirements, for example a small molecule drug and a biologic may require that different types of nonclinical studies be completed before human trials can be initiated. Finally, regulatory approval of combination products may require review from multiple divisions at the FDA; fortunately, we have procedures in place for dealing with combination products and have experience with their review and approval. </a:t>
            </a:r>
            <a:endParaRPr lang="en-US" sz="1100" dirty="0">
              <a:solidFill>
                <a:schemeClr val="tx1"/>
              </a:solidFill>
            </a:endParaRPr>
          </a:p>
          <a:p>
            <a:endParaRPr lang="en-US" sz="1100" dirty="0"/>
          </a:p>
        </p:txBody>
      </p:sp>
      <p:sp>
        <p:nvSpPr>
          <p:cNvPr id="4" name="Slide Number Placeholder 3"/>
          <p:cNvSpPr>
            <a:spLocks noGrp="1"/>
          </p:cNvSpPr>
          <p:nvPr>
            <p:ph type="sldNum" sz="quarter" idx="5"/>
          </p:nvPr>
        </p:nvSpPr>
        <p:spPr/>
        <p:txBody>
          <a:bodyPr/>
          <a:lstStyle/>
          <a:p>
            <a:fld id="{55035023-F827-442D-AD87-DC7BCBA88F40}" type="slidenum">
              <a:rPr lang="en-US" smtClean="0"/>
              <a:t>62</a:t>
            </a:fld>
            <a:endParaRPr lang="en-US"/>
          </a:p>
        </p:txBody>
      </p:sp>
    </p:spTree>
    <p:extLst>
      <p:ext uri="{BB962C8B-B14F-4D97-AF65-F5344CB8AC3E}">
        <p14:creationId xmlns:p14="http://schemas.microsoft.com/office/powerpoint/2010/main" val="35896821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8DB764BB-DDA7-4355-BDB4-B06A26A21586}" type="slidenum">
              <a:rPr lang="en-US" smtClean="0"/>
              <a:t>63</a:t>
            </a:fld>
            <a:endParaRPr lang="en-US"/>
          </a:p>
        </p:txBody>
      </p:sp>
    </p:spTree>
    <p:extLst>
      <p:ext uri="{BB962C8B-B14F-4D97-AF65-F5344CB8AC3E}">
        <p14:creationId xmlns:p14="http://schemas.microsoft.com/office/powerpoint/2010/main" val="30362052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b="0" dirty="0">
                <a:latin typeface="+mn-lt"/>
              </a:rPr>
              <a:t>This slide summarizes fundamental distinctions between: 1) community/patient engagement, 2) community advisory boards, 3) recruitment, and 4) socio-behavioral research</a:t>
            </a:r>
          </a:p>
          <a:p>
            <a:pPr marL="0" indent="0">
              <a:buFont typeface="Arial" panose="020B0604020202020204" pitchFamily="34" charset="0"/>
              <a:buNone/>
            </a:pPr>
            <a:endParaRPr lang="en-US" sz="1100" b="0" dirty="0">
              <a:latin typeface="+mn-lt"/>
            </a:endParaRPr>
          </a:p>
          <a:p>
            <a:pPr marL="171450" indent="-171450">
              <a:buFont typeface="Arial" panose="020B0604020202020204" pitchFamily="34" charset="0"/>
              <a:buChar char="•"/>
            </a:pPr>
            <a:r>
              <a:rPr lang="en-US" sz="1100" b="0" dirty="0">
                <a:latin typeface="+mn-lt"/>
              </a:rPr>
              <a:t>But what if we ever asked community to design an HIV cure research protocol, what would that really look like?</a:t>
            </a:r>
          </a:p>
          <a:p>
            <a:endParaRPr lang="en-US" sz="1100" dirty="0"/>
          </a:p>
        </p:txBody>
      </p:sp>
      <p:sp>
        <p:nvSpPr>
          <p:cNvPr id="4" name="Slide Number Placeholder 3"/>
          <p:cNvSpPr>
            <a:spLocks noGrp="1"/>
          </p:cNvSpPr>
          <p:nvPr>
            <p:ph type="sldNum" sz="quarter" idx="5"/>
          </p:nvPr>
        </p:nvSpPr>
        <p:spPr/>
        <p:txBody>
          <a:bodyPr/>
          <a:lstStyle/>
          <a:p>
            <a:fld id="{55035023-F827-442D-AD87-DC7BCBA88F40}" type="slidenum">
              <a:rPr lang="en-US" smtClean="0"/>
              <a:t>64</a:t>
            </a:fld>
            <a:endParaRPr lang="en-US"/>
          </a:p>
        </p:txBody>
      </p:sp>
    </p:spTree>
    <p:extLst>
      <p:ext uri="{BB962C8B-B14F-4D97-AF65-F5344CB8AC3E}">
        <p14:creationId xmlns:p14="http://schemas.microsoft.com/office/powerpoint/2010/main" val="11611333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65</a:t>
            </a:fld>
            <a:endParaRPr lang="en-US"/>
          </a:p>
        </p:txBody>
      </p:sp>
    </p:spTree>
    <p:extLst>
      <p:ext uri="{BB962C8B-B14F-4D97-AF65-F5344CB8AC3E}">
        <p14:creationId xmlns:p14="http://schemas.microsoft.com/office/powerpoint/2010/main" val="891258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66</a:t>
            </a:fld>
            <a:endParaRPr lang="en-US"/>
          </a:p>
        </p:txBody>
      </p:sp>
    </p:spTree>
    <p:extLst>
      <p:ext uri="{BB962C8B-B14F-4D97-AF65-F5344CB8AC3E}">
        <p14:creationId xmlns:p14="http://schemas.microsoft.com/office/powerpoint/2010/main" val="3521288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b="1" dirty="0">
                <a:solidFill>
                  <a:schemeClr val="tx1"/>
                </a:solidFill>
              </a:rPr>
              <a:t>Presenter’s note: One</a:t>
            </a:r>
            <a:r>
              <a:rPr lang="en-US" sz="1100" b="1" baseline="0" dirty="0">
                <a:solidFill>
                  <a:schemeClr val="tx1"/>
                </a:solidFill>
              </a:rPr>
              <a:t> of the highlights of engagement in HIV/human rights issues. The most recognized declaration of identity among people with AIDS, later extending to HIV-positive individuals.</a:t>
            </a:r>
          </a:p>
          <a:p>
            <a:pPr marL="171450" indent="-171450">
              <a:buFont typeface="Arial" panose="020B0604020202020204" pitchFamily="34" charset="0"/>
              <a:buChar char="•"/>
            </a:pPr>
            <a:r>
              <a:rPr lang="en-US" sz="1100" b="0" baseline="0" dirty="0">
                <a:solidFill>
                  <a:schemeClr val="tx1"/>
                </a:solidFill>
              </a:rPr>
              <a:t>The Denver Principles are a document put together by a group of people living with AIDS. Perhaps the most memorable slogan to come out of the meeting was “nothing for us without us” .</a:t>
            </a:r>
          </a:p>
          <a:p>
            <a:pPr marL="171450" indent="-171450">
              <a:buFont typeface="Arial" panose="020B0604020202020204" pitchFamily="34" charset="0"/>
              <a:buChar char="•"/>
            </a:pPr>
            <a:endParaRPr lang="en-US" sz="1100" dirty="0"/>
          </a:p>
        </p:txBody>
      </p:sp>
      <p:sp>
        <p:nvSpPr>
          <p:cNvPr id="4" name="Slide Number Placeholder 3"/>
          <p:cNvSpPr>
            <a:spLocks noGrp="1"/>
          </p:cNvSpPr>
          <p:nvPr>
            <p:ph type="sldNum" sz="quarter" idx="5"/>
          </p:nvPr>
        </p:nvSpPr>
        <p:spPr/>
        <p:txBody>
          <a:bodyPr/>
          <a:lstStyle/>
          <a:p>
            <a:fld id="{55035023-F827-442D-AD87-DC7BCBA88F40}" type="slidenum">
              <a:rPr lang="en-US" smtClean="0"/>
              <a:t>12</a:t>
            </a:fld>
            <a:endParaRPr lang="en-US"/>
          </a:p>
        </p:txBody>
      </p:sp>
    </p:spTree>
    <p:extLst>
      <p:ext uri="{BB962C8B-B14F-4D97-AF65-F5344CB8AC3E}">
        <p14:creationId xmlns:p14="http://schemas.microsoft.com/office/powerpoint/2010/main" val="3439453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100" i="0" dirty="0"/>
          </a:p>
        </p:txBody>
      </p:sp>
      <p:sp>
        <p:nvSpPr>
          <p:cNvPr id="4" name="Slide Number Placeholder 3"/>
          <p:cNvSpPr>
            <a:spLocks noGrp="1"/>
          </p:cNvSpPr>
          <p:nvPr>
            <p:ph type="sldNum" sz="quarter" idx="5"/>
          </p:nvPr>
        </p:nvSpPr>
        <p:spPr/>
        <p:txBody>
          <a:bodyPr/>
          <a:lstStyle/>
          <a:p>
            <a:fld id="{55035023-F827-442D-AD87-DC7BCBA88F40}" type="slidenum">
              <a:rPr lang="en-US" smtClean="0"/>
              <a:t>14</a:t>
            </a:fld>
            <a:endParaRPr lang="en-US"/>
          </a:p>
        </p:txBody>
      </p:sp>
    </p:spTree>
    <p:extLst>
      <p:ext uri="{BB962C8B-B14F-4D97-AF65-F5344CB8AC3E}">
        <p14:creationId xmlns:p14="http://schemas.microsoft.com/office/powerpoint/2010/main" val="2768848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i="0" dirty="0"/>
          </a:p>
        </p:txBody>
      </p:sp>
      <p:sp>
        <p:nvSpPr>
          <p:cNvPr id="4" name="Slide Number Placeholder 3"/>
          <p:cNvSpPr>
            <a:spLocks noGrp="1"/>
          </p:cNvSpPr>
          <p:nvPr>
            <p:ph type="sldNum" sz="quarter" idx="5"/>
          </p:nvPr>
        </p:nvSpPr>
        <p:spPr/>
        <p:txBody>
          <a:bodyPr/>
          <a:lstStyle/>
          <a:p>
            <a:fld id="{55035023-F827-442D-AD87-DC7BCBA88F40}" type="slidenum">
              <a:rPr lang="en-US" smtClean="0"/>
              <a:t>15</a:t>
            </a:fld>
            <a:endParaRPr lang="en-US"/>
          </a:p>
        </p:txBody>
      </p:sp>
    </p:spTree>
    <p:extLst>
      <p:ext uri="{BB962C8B-B14F-4D97-AF65-F5344CB8AC3E}">
        <p14:creationId xmlns:p14="http://schemas.microsoft.com/office/powerpoint/2010/main" val="2711008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i="0" dirty="0"/>
          </a:p>
        </p:txBody>
      </p:sp>
      <p:sp>
        <p:nvSpPr>
          <p:cNvPr id="4" name="Slide Number Placeholder 3"/>
          <p:cNvSpPr>
            <a:spLocks noGrp="1"/>
          </p:cNvSpPr>
          <p:nvPr>
            <p:ph type="sldNum" sz="quarter" idx="5"/>
          </p:nvPr>
        </p:nvSpPr>
        <p:spPr/>
        <p:txBody>
          <a:bodyPr/>
          <a:lstStyle/>
          <a:p>
            <a:fld id="{55035023-F827-442D-AD87-DC7BCBA88F40}" type="slidenum">
              <a:rPr lang="en-US" smtClean="0"/>
              <a:t>16</a:t>
            </a:fld>
            <a:endParaRPr lang="en-US"/>
          </a:p>
        </p:txBody>
      </p:sp>
    </p:spTree>
    <p:extLst>
      <p:ext uri="{BB962C8B-B14F-4D97-AF65-F5344CB8AC3E}">
        <p14:creationId xmlns:p14="http://schemas.microsoft.com/office/powerpoint/2010/main" val="21093797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C9C1436-2E08-C446-B93A-800585D203F8}"/>
              </a:ext>
            </a:extLst>
          </p:cNvPr>
          <p:cNvSpPr txBox="1"/>
          <p:nvPr userDrawn="1"/>
        </p:nvSpPr>
        <p:spPr>
          <a:xfrm>
            <a:off x="-1" y="1145593"/>
            <a:ext cx="12192001" cy="5087937"/>
          </a:xfrm>
          <a:prstGeom prst="rect">
            <a:avLst/>
          </a:prstGeom>
          <a:solidFill>
            <a:srgbClr val="FF6A02"/>
          </a:solidFill>
        </p:spPr>
        <p:txBody>
          <a:bodyPr wrap="square" rtlCol="0">
            <a:spAutoFit/>
          </a:bodyPr>
          <a:lstStyle/>
          <a:p>
            <a:endParaRPr lang="en-US" dirty="0"/>
          </a:p>
        </p:txBody>
      </p:sp>
      <p:pic>
        <p:nvPicPr>
          <p:cNvPr id="8" name="Picture 7">
            <a:extLst>
              <a:ext uri="{FF2B5EF4-FFF2-40B4-BE49-F238E27FC236}">
                <a16:creationId xmlns:a16="http://schemas.microsoft.com/office/drawing/2014/main" id="{96CA6144-C009-284F-AFE9-2D647D3AD59F}"/>
              </a:ext>
            </a:extLst>
          </p:cNvPr>
          <p:cNvPicPr>
            <a:picLocks noChangeAspect="1"/>
          </p:cNvPicPr>
          <p:nvPr userDrawn="1"/>
        </p:nvPicPr>
        <p:blipFill rotWithShape="1">
          <a:blip r:embed="rId3" cstate="print">
            <a:duotone>
              <a:schemeClr val="bg2">
                <a:shade val="45000"/>
                <a:satMod val="135000"/>
              </a:schemeClr>
              <a:prstClr val="white"/>
            </a:duotone>
            <a:extLst>
              <a:ext uri="{28A0092B-C50C-407E-A947-70E740481C1C}">
                <a14:useLocalDpi xmlns:a14="http://schemas.microsoft.com/office/drawing/2010/main"/>
              </a:ext>
            </a:extLst>
          </a:blip>
          <a:srcRect/>
          <a:stretch/>
        </p:blipFill>
        <p:spPr>
          <a:xfrm rot="5400000">
            <a:off x="8018492" y="5568721"/>
            <a:ext cx="6857999" cy="12192002"/>
          </a:xfrm>
          <a:prstGeom prst="rect">
            <a:avLst/>
          </a:prstGeom>
          <a:gradFill>
            <a:gsLst>
              <a:gs pos="0">
                <a:schemeClr val="bg1">
                  <a:lumMod val="56000"/>
                  <a:lumOff val="44000"/>
                </a:schemeClr>
              </a:gs>
              <a:gs pos="67000">
                <a:schemeClr val="bg1"/>
              </a:gs>
              <a:gs pos="100000">
                <a:schemeClr val="bg1">
                  <a:lumMod val="0"/>
                  <a:lumOff val="100000"/>
                  <a:alpha val="69000"/>
                </a:schemeClr>
              </a:gs>
            </a:gsLst>
            <a:path path="circle">
              <a:fillToRect l="100000" t="100000"/>
            </a:path>
          </a:gradFill>
        </p:spPr>
      </p:pic>
      <p:sp>
        <p:nvSpPr>
          <p:cNvPr id="2" name="Title 1"/>
          <p:cNvSpPr>
            <a:spLocks noGrp="1"/>
          </p:cNvSpPr>
          <p:nvPr>
            <p:ph type="ctrTitle"/>
          </p:nvPr>
        </p:nvSpPr>
        <p:spPr>
          <a:xfrm>
            <a:off x="1524000" y="1638028"/>
            <a:ext cx="9144000" cy="2387600"/>
          </a:xfrm>
          <a:noFill/>
        </p:spPr>
        <p:txBody>
          <a:bodyPr anchor="b"/>
          <a:lstStyle>
            <a:lvl1pPr algn="ctr">
              <a:defRPr sz="60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4167980"/>
            <a:ext cx="9144000" cy="827881"/>
          </a:xfrm>
        </p:spPr>
        <p:txBody>
          <a:bodyPr/>
          <a:lstStyle>
            <a:lvl1pPr marL="0" indent="0" algn="ct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9872130" y="6487884"/>
            <a:ext cx="747400" cy="255815"/>
          </a:xfrm>
          <a:prstGeom prst="rect">
            <a:avLst/>
          </a:prstGeom>
        </p:spPr>
        <p:txBody>
          <a:bodyPr/>
          <a:lstStyle/>
          <a:p>
            <a:fld id="{2DA9D0EC-62DD-AA4A-9D17-3D369AB14A6A}" type="datetime5">
              <a:rPr lang="en-US" smtClean="0"/>
              <a:t>13-Jan-22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619530" y="6487884"/>
            <a:ext cx="497117" cy="255816"/>
          </a:xfrm>
          <a:prstGeom prst="rect">
            <a:avLst/>
          </a:prstGeom>
        </p:spPr>
        <p:txBody>
          <a:bodyPr/>
          <a:lstStyle/>
          <a:p>
            <a:fld id="{176DE60A-6285-C447-8D6C-A8345AF5DFDD}" type="slidenum">
              <a:rPr lang="en-US" smtClean="0"/>
              <a:t>‹#›</a:t>
            </a:fld>
            <a:endParaRPr lang="en-US"/>
          </a:p>
        </p:txBody>
      </p:sp>
      <p:sp>
        <p:nvSpPr>
          <p:cNvPr id="10" name="TextBox 9">
            <a:extLst>
              <a:ext uri="{FF2B5EF4-FFF2-40B4-BE49-F238E27FC236}">
                <a16:creationId xmlns:a16="http://schemas.microsoft.com/office/drawing/2014/main" id="{1AF6F17C-96E3-8343-A75C-22C3805BDCFA}"/>
              </a:ext>
            </a:extLst>
          </p:cNvPr>
          <p:cNvSpPr txBox="1"/>
          <p:nvPr userDrawn="1"/>
        </p:nvSpPr>
        <p:spPr>
          <a:xfrm>
            <a:off x="4465077" y="5658376"/>
            <a:ext cx="6454713" cy="430887"/>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i="0" u="none" strike="noStrike" kern="1200" baseline="0" dirty="0">
                <a:solidFill>
                  <a:schemeClr val="bg1"/>
                </a:solidFill>
                <a:latin typeface="Gill Sans MT" panose="020B0502020104020203" pitchFamily="34" charset="77"/>
                <a:ea typeface="+mn-ea"/>
                <a:cs typeface="+mn-cs"/>
              </a:rPr>
              <a:t>This research training curriculum is a collaborative project aimed at making the science of HIV cure-related research accessible to the community and the HIV research field. </a:t>
            </a:r>
            <a:endParaRPr lang="en-US" sz="1100" b="1" dirty="0">
              <a:solidFill>
                <a:schemeClr val="bg1"/>
              </a:solidFill>
              <a:latin typeface="Gill Sans MT" panose="020B0502020104020203" pitchFamily="34" charset="77"/>
            </a:endParaRPr>
          </a:p>
        </p:txBody>
      </p:sp>
      <p:pic>
        <p:nvPicPr>
          <p:cNvPr id="16" name="Picture 15">
            <a:extLst>
              <a:ext uri="{FF2B5EF4-FFF2-40B4-BE49-F238E27FC236}">
                <a16:creationId xmlns:a16="http://schemas.microsoft.com/office/drawing/2014/main" id="{C66BCAE4-C1D2-8E4C-8B75-7849D710430C}"/>
              </a:ext>
            </a:extLst>
          </p:cNvPr>
          <p:cNvPicPr>
            <a:picLocks noChangeAspect="1"/>
          </p:cNvPicPr>
          <p:nvPr userDrawn="1"/>
        </p:nvPicPr>
        <p:blipFill>
          <a:blip r:embed="rId4"/>
          <a:stretch>
            <a:fillRect/>
          </a:stretch>
        </p:blipFill>
        <p:spPr>
          <a:xfrm>
            <a:off x="1524000" y="5612209"/>
            <a:ext cx="2807941" cy="389219"/>
          </a:xfrm>
          <a:prstGeom prst="rect">
            <a:avLst/>
          </a:prstGeom>
        </p:spPr>
      </p:pic>
    </p:spTree>
    <p:extLst>
      <p:ext uri="{BB962C8B-B14F-4D97-AF65-F5344CB8AC3E}">
        <p14:creationId xmlns:p14="http://schemas.microsoft.com/office/powerpoint/2010/main" val="2123774129"/>
      </p:ext>
    </p:extLst>
  </p:cSld>
  <p:clrMapOvr>
    <a:masterClrMapping/>
  </p:clrMapOvr>
  <p:transition spd="slow" advTm="8000">
    <p:fade/>
  </p:transition>
  <p:extLst>
    <p:ext uri="{DCECCB84-F9BA-43D5-87BE-67443E8EF086}">
      <p15:sldGuideLst xmlns:p15="http://schemas.microsoft.com/office/powerpoint/2012/main">
        <p15:guide id="1" orient="horz" pos="420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Gene Therapy &amp; Ethic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093350" y="1772721"/>
            <a:ext cx="9489049" cy="2246387"/>
          </a:xfrm>
        </p:spPr>
        <p:txBody>
          <a:bodyPr/>
          <a:lstStyle>
            <a:lvl1pPr>
              <a:spcAft>
                <a:spcPts val="0"/>
              </a:spcAft>
              <a:buClr>
                <a:schemeClr val="accent1"/>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FC7EC5-CD8A-4324-8273-8799B35F19C5}"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6916" y="-1500986"/>
            <a:ext cx="890016" cy="669618"/>
          </a:xfrm>
          <a:prstGeom prst="rect">
            <a:avLst/>
          </a:prstGeom>
        </p:spPr>
      </p:pic>
      <p:sp>
        <p:nvSpPr>
          <p:cNvPr id="10" name="Content Placeholder 2"/>
          <p:cNvSpPr>
            <a:spLocks noGrp="1"/>
          </p:cNvSpPr>
          <p:nvPr>
            <p:ph idx="13"/>
          </p:nvPr>
        </p:nvSpPr>
        <p:spPr>
          <a:xfrm>
            <a:off x="2093350" y="4028626"/>
            <a:ext cx="9489049" cy="2246387"/>
          </a:xfrm>
        </p:spPr>
        <p:txBody>
          <a:bodyPr/>
          <a:lstStyle>
            <a:lvl1pPr>
              <a:spcAft>
                <a:spcPts val="0"/>
              </a:spcAft>
              <a:buClr>
                <a:schemeClr val="accent4"/>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648342" y="-1714728"/>
            <a:ext cx="890016" cy="667512"/>
          </a:xfrm>
          <a:prstGeom prst="rect">
            <a:avLst/>
          </a:prstGeom>
        </p:spPr>
      </p:pic>
    </p:spTree>
    <p:extLst>
      <p:ext uri="{BB962C8B-B14F-4D97-AF65-F5344CB8AC3E}">
        <p14:creationId xmlns:p14="http://schemas.microsoft.com/office/powerpoint/2010/main" val="160779905"/>
      </p:ext>
    </p:extLst>
  </p:cSld>
  <p:clrMapOvr>
    <a:masterClrMapping/>
  </p:clrMapOvr>
  <p:transition spd="slow" advTm="8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3335974107"/>
      </p:ext>
    </p:extLst>
  </p:cSld>
  <p:clrMapOvr>
    <a:masterClrMapping/>
  </p:clrMapOvr>
  <p:transition spd="slow" advTm="8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113913" y="0"/>
            <a:ext cx="5078088" cy="3693148"/>
          </a:xfrm>
          <a:prstGeom prst="rect">
            <a:avLst/>
          </a:prstGeom>
        </p:spPr>
      </p:pic>
      <p:sp>
        <p:nvSpPr>
          <p:cNvPr id="2" name="Title 1"/>
          <p:cNvSpPr>
            <a:spLocks noGrp="1"/>
          </p:cNvSpPr>
          <p:nvPr>
            <p:ph type="ctrTitle"/>
          </p:nvPr>
        </p:nvSpPr>
        <p:spPr>
          <a:xfrm>
            <a:off x="4063674" y="2026128"/>
            <a:ext cx="7631493" cy="1402873"/>
          </a:xfrm>
        </p:spPr>
        <p:txBody>
          <a:bodyPr anchor="t" anchorCtr="0">
            <a:normAutofit/>
          </a:bodyPr>
          <a:lstStyle>
            <a:lvl1pPr algn="l">
              <a:defRPr sz="3600" b="1" i="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4063673" y="3439342"/>
            <a:ext cx="7645248" cy="707356"/>
          </a:xfrm>
        </p:spPr>
        <p:txBody>
          <a:bodyPr>
            <a:normAutofit/>
          </a:bodyPr>
          <a:lstStyle>
            <a:lvl1pPr marL="0" indent="0" algn="l">
              <a:buNone/>
              <a:defRPr sz="1600" b="0" i="0">
                <a:solidFill>
                  <a:schemeClr val="bg2">
                    <a:lumMod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638" y="5593700"/>
            <a:ext cx="3450565" cy="365139"/>
          </a:xfrm>
          <a:prstGeom prst="rect">
            <a:avLst/>
          </a:prstGeom>
        </p:spPr>
      </p:pic>
      <p:cxnSp>
        <p:nvCxnSpPr>
          <p:cNvPr id="17" name="Straight Connector 16"/>
          <p:cNvCxnSpPr/>
          <p:nvPr userDrawn="1"/>
        </p:nvCxnSpPr>
        <p:spPr>
          <a:xfrm>
            <a:off x="839641" y="6098875"/>
            <a:ext cx="10512721"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676628" y="6163468"/>
            <a:ext cx="11180675" cy="276999"/>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bg2">
                    <a:lumMod val="25000"/>
                  </a:schemeClr>
                </a:solidFill>
                <a:latin typeface="Calibri" panose="020F0502020204030204" pitchFamily="34" charset="0"/>
                <a:ea typeface="+mn-ea"/>
                <a:cs typeface="+mn-cs"/>
              </a:rPr>
              <a:t>The HIV CURE research training curriculum is a collaborative project aimed at making HIV cure research science accessible to the community and the HIV research field. </a:t>
            </a:r>
            <a:endParaRPr lang="en-US" sz="1600" dirty="0">
              <a:solidFill>
                <a:schemeClr val="bg2">
                  <a:lumMod val="25000"/>
                </a:schemeClr>
              </a:solidFill>
            </a:endParaRPr>
          </a:p>
        </p:txBody>
      </p:sp>
      <p:sp>
        <p:nvSpPr>
          <p:cNvPr id="5" name="Text Placeholder 4"/>
          <p:cNvSpPr>
            <a:spLocks noGrp="1"/>
          </p:cNvSpPr>
          <p:nvPr>
            <p:ph type="body" sz="quarter" idx="10" hasCustomPrompt="1"/>
          </p:nvPr>
        </p:nvSpPr>
        <p:spPr>
          <a:xfrm>
            <a:off x="4064000" y="4146551"/>
            <a:ext cx="7645400" cy="925513"/>
          </a:xfrm>
        </p:spPr>
        <p:txBody>
          <a:bodyPr>
            <a:noAutofit/>
          </a:bodyPr>
          <a:lstStyle>
            <a:lvl1pPr marL="0" indent="0">
              <a:buFontTx/>
              <a:buNone/>
              <a:defRPr sz="1600" b="1" i="0" baseline="0">
                <a:solidFill>
                  <a:schemeClr val="tx1">
                    <a:lumMod val="65000"/>
                    <a:lumOff val="35000"/>
                  </a:schemeClr>
                </a:solidFill>
              </a:defRPr>
            </a:lvl1pPr>
            <a:lvl2pPr marL="457200" indent="0">
              <a:buFontTx/>
              <a:buNone/>
              <a:defRPr sz="1600" b="1" i="0">
                <a:solidFill>
                  <a:schemeClr val="tx1">
                    <a:lumMod val="65000"/>
                    <a:lumOff val="35000"/>
                  </a:schemeClr>
                </a:solidFill>
              </a:defRPr>
            </a:lvl2pPr>
            <a:lvl3pPr marL="914400" indent="0">
              <a:buFontTx/>
              <a:buNone/>
              <a:defRPr sz="1600" b="1" i="0">
                <a:solidFill>
                  <a:schemeClr val="tx1">
                    <a:lumMod val="65000"/>
                    <a:lumOff val="35000"/>
                  </a:schemeClr>
                </a:solidFill>
              </a:defRPr>
            </a:lvl3pPr>
            <a:lvl4pPr marL="1371600" indent="0">
              <a:buFontTx/>
              <a:buNone/>
              <a:defRPr sz="1600" b="1" i="0">
                <a:solidFill>
                  <a:schemeClr val="tx1">
                    <a:lumMod val="65000"/>
                    <a:lumOff val="35000"/>
                  </a:schemeClr>
                </a:solidFill>
              </a:defRPr>
            </a:lvl4pPr>
            <a:lvl5pPr marL="1828800" indent="0">
              <a:buFontTx/>
              <a:buNone/>
              <a:defRPr sz="1600" b="1" i="0">
                <a:solidFill>
                  <a:schemeClr val="tx1">
                    <a:lumMod val="65000"/>
                    <a:lumOff val="35000"/>
                  </a:schemeClr>
                </a:solidFill>
              </a:defRPr>
            </a:lvl5pPr>
          </a:lstStyle>
          <a:p>
            <a:pPr lvl="0"/>
            <a:r>
              <a:rPr lang="en-US" dirty="0"/>
              <a:t>Speaker name </a:t>
            </a:r>
          </a:p>
          <a:p>
            <a:pPr lvl="0"/>
            <a:r>
              <a:rPr lang="en-US" dirty="0"/>
              <a:t>And date</a:t>
            </a:r>
          </a:p>
        </p:txBody>
      </p:sp>
    </p:spTree>
    <p:extLst>
      <p:ext uri="{BB962C8B-B14F-4D97-AF65-F5344CB8AC3E}">
        <p14:creationId xmlns:p14="http://schemas.microsoft.com/office/powerpoint/2010/main" val="464781481"/>
      </p:ext>
    </p:extLst>
  </p:cSld>
  <p:clrMapOvr>
    <a:masterClrMapping/>
  </p:clrMapOvr>
  <p:transition spd="slow" advTm="8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113913" y="0"/>
            <a:ext cx="5078088" cy="3693148"/>
          </a:xfrm>
          <a:prstGeom prst="rect">
            <a:avLst/>
          </a:prstGeom>
        </p:spPr>
      </p:pic>
      <p:sp>
        <p:nvSpPr>
          <p:cNvPr id="2" name="Title 1"/>
          <p:cNvSpPr>
            <a:spLocks noGrp="1"/>
          </p:cNvSpPr>
          <p:nvPr>
            <p:ph type="ctrTitle"/>
          </p:nvPr>
        </p:nvSpPr>
        <p:spPr>
          <a:xfrm>
            <a:off x="4063674" y="2026128"/>
            <a:ext cx="7631493" cy="1402873"/>
          </a:xfrm>
        </p:spPr>
        <p:txBody>
          <a:bodyPr anchor="t" anchorCtr="0">
            <a:normAutofit/>
          </a:bodyPr>
          <a:lstStyle>
            <a:lvl1pPr algn="l">
              <a:defRPr sz="3600" b="1" i="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4063673" y="3439342"/>
            <a:ext cx="7645248" cy="707356"/>
          </a:xfrm>
        </p:spPr>
        <p:txBody>
          <a:bodyPr>
            <a:normAutofit/>
          </a:bodyPr>
          <a:lstStyle>
            <a:lvl1pPr marL="0" indent="0" algn="l">
              <a:buNone/>
              <a:defRPr sz="1600" b="0" i="0">
                <a:solidFill>
                  <a:schemeClr val="bg2">
                    <a:lumMod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97849" y="927773"/>
            <a:ext cx="744471" cy="553963"/>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99020" y="2309841"/>
            <a:ext cx="742129" cy="556597"/>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99020" y="232348"/>
            <a:ext cx="742129" cy="558353"/>
          </a:xfrm>
          <a:prstGeom prst="rect">
            <a:avLst/>
          </a:prstGeom>
        </p:spPr>
      </p:pic>
      <p:pic>
        <p:nvPicPr>
          <p:cNvPr id="12" name="Picture 11"/>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699020" y="3003510"/>
            <a:ext cx="742129" cy="556597"/>
          </a:xfrm>
          <a:prstGeom prst="rect">
            <a:avLst/>
          </a:prstGeom>
        </p:spPr>
      </p:pic>
      <p:pic>
        <p:nvPicPr>
          <p:cNvPr id="13" name="Picture 12"/>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700776" y="1618806"/>
            <a:ext cx="738617" cy="553963"/>
          </a:xfrm>
          <a:prstGeom prst="rect">
            <a:avLst/>
          </a:prstGeom>
        </p:spPr>
      </p:pic>
      <p:pic>
        <p:nvPicPr>
          <p:cNvPr id="14" name="Picture 13"/>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816638" y="5593700"/>
            <a:ext cx="3450565" cy="365139"/>
          </a:xfrm>
          <a:prstGeom prst="rect">
            <a:avLst/>
          </a:prstGeom>
        </p:spPr>
      </p:pic>
      <p:cxnSp>
        <p:nvCxnSpPr>
          <p:cNvPr id="17" name="Straight Connector 16"/>
          <p:cNvCxnSpPr/>
          <p:nvPr userDrawn="1"/>
        </p:nvCxnSpPr>
        <p:spPr>
          <a:xfrm>
            <a:off x="839641" y="6098875"/>
            <a:ext cx="10512721"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676628" y="6163468"/>
            <a:ext cx="11180675" cy="276999"/>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bg2">
                    <a:lumMod val="25000"/>
                  </a:schemeClr>
                </a:solidFill>
                <a:latin typeface="Calibri" panose="020F0502020204030204" pitchFamily="34" charset="0"/>
                <a:ea typeface="+mn-ea"/>
                <a:cs typeface="+mn-cs"/>
              </a:rPr>
              <a:t>The HIV CURE research training curriculum is a collaborative project aimed at making HIV cure research science accessible to the community and the HIV research field. </a:t>
            </a:r>
            <a:endParaRPr lang="en-US" sz="1600" dirty="0">
              <a:solidFill>
                <a:schemeClr val="bg2">
                  <a:lumMod val="25000"/>
                </a:schemeClr>
              </a:solidFill>
            </a:endParaRPr>
          </a:p>
        </p:txBody>
      </p:sp>
      <p:sp>
        <p:nvSpPr>
          <p:cNvPr id="5" name="Text Placeholder 4"/>
          <p:cNvSpPr>
            <a:spLocks noGrp="1"/>
          </p:cNvSpPr>
          <p:nvPr>
            <p:ph type="body" sz="quarter" idx="10" hasCustomPrompt="1"/>
          </p:nvPr>
        </p:nvSpPr>
        <p:spPr>
          <a:xfrm>
            <a:off x="4064000" y="4146551"/>
            <a:ext cx="7645400" cy="925513"/>
          </a:xfrm>
        </p:spPr>
        <p:txBody>
          <a:bodyPr>
            <a:noAutofit/>
          </a:bodyPr>
          <a:lstStyle>
            <a:lvl1pPr marL="0" indent="0">
              <a:buFontTx/>
              <a:buNone/>
              <a:defRPr sz="1600" b="1" i="0" baseline="0">
                <a:solidFill>
                  <a:schemeClr val="tx1">
                    <a:lumMod val="65000"/>
                    <a:lumOff val="35000"/>
                  </a:schemeClr>
                </a:solidFill>
              </a:defRPr>
            </a:lvl1pPr>
            <a:lvl2pPr marL="457200" indent="0">
              <a:buFontTx/>
              <a:buNone/>
              <a:defRPr sz="1600" b="1" i="0">
                <a:solidFill>
                  <a:schemeClr val="tx1">
                    <a:lumMod val="65000"/>
                    <a:lumOff val="35000"/>
                  </a:schemeClr>
                </a:solidFill>
              </a:defRPr>
            </a:lvl2pPr>
            <a:lvl3pPr marL="914400" indent="0">
              <a:buFontTx/>
              <a:buNone/>
              <a:defRPr sz="1600" b="1" i="0">
                <a:solidFill>
                  <a:schemeClr val="tx1">
                    <a:lumMod val="65000"/>
                    <a:lumOff val="35000"/>
                  </a:schemeClr>
                </a:solidFill>
              </a:defRPr>
            </a:lvl3pPr>
            <a:lvl4pPr marL="1371600" indent="0">
              <a:buFontTx/>
              <a:buNone/>
              <a:defRPr sz="1600" b="1" i="0">
                <a:solidFill>
                  <a:schemeClr val="tx1">
                    <a:lumMod val="65000"/>
                    <a:lumOff val="35000"/>
                  </a:schemeClr>
                </a:solidFill>
              </a:defRPr>
            </a:lvl4pPr>
            <a:lvl5pPr marL="1828800" indent="0">
              <a:buFontTx/>
              <a:buNone/>
              <a:defRPr sz="1600" b="1" i="0">
                <a:solidFill>
                  <a:schemeClr val="tx1">
                    <a:lumMod val="65000"/>
                    <a:lumOff val="35000"/>
                  </a:schemeClr>
                </a:solidFill>
              </a:defRPr>
            </a:lvl5pPr>
          </a:lstStyle>
          <a:p>
            <a:pPr lvl="0"/>
            <a:r>
              <a:rPr lang="en-US" dirty="0"/>
              <a:t>Speaker name </a:t>
            </a:r>
          </a:p>
          <a:p>
            <a:pPr lvl="0"/>
            <a:r>
              <a:rPr lang="en-US" dirty="0"/>
              <a:t>And date</a:t>
            </a:r>
          </a:p>
        </p:txBody>
      </p:sp>
    </p:spTree>
    <p:extLst>
      <p:ext uri="{BB962C8B-B14F-4D97-AF65-F5344CB8AC3E}">
        <p14:creationId xmlns:p14="http://schemas.microsoft.com/office/powerpoint/2010/main" val="2436078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9872130" y="6487884"/>
            <a:ext cx="747400" cy="255815"/>
          </a:xfrm>
          <a:prstGeom prst="rect">
            <a:avLst/>
          </a:prstGeom>
        </p:spPr>
        <p:txBody>
          <a:bodyPr/>
          <a:lstStyle/>
          <a:p>
            <a:fld id="{17469FF8-45DA-A547-81ED-9C92AFE4059C}" type="datetime5">
              <a:rPr lang="en-US" smtClean="0"/>
              <a:t>13-Jan-22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619530" y="6487884"/>
            <a:ext cx="497117" cy="255816"/>
          </a:xfrm>
          <a:prstGeom prst="rect">
            <a:avLst/>
          </a:prstGeom>
        </p:spPr>
        <p:txBody>
          <a:bodyPr/>
          <a:lstStyle/>
          <a:p>
            <a:fld id="{176DE60A-6285-C447-8D6C-A8345AF5DFDD}" type="slidenum">
              <a:rPr lang="en-US" smtClean="0"/>
              <a:t>‹#›</a:t>
            </a:fld>
            <a:endParaRPr lang="en-US"/>
          </a:p>
        </p:txBody>
      </p:sp>
      <p:pic>
        <p:nvPicPr>
          <p:cNvPr id="8" name="Picture 7">
            <a:extLst>
              <a:ext uri="{FF2B5EF4-FFF2-40B4-BE49-F238E27FC236}">
                <a16:creationId xmlns:a16="http://schemas.microsoft.com/office/drawing/2014/main" id="{805DE045-5069-0848-B29D-42369D5C76B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16200000">
            <a:off x="8644912" y="2940795"/>
            <a:ext cx="6324599" cy="769578"/>
          </a:xfrm>
          <a:prstGeom prst="rect">
            <a:avLst/>
          </a:prstGeom>
        </p:spPr>
      </p:pic>
    </p:spTree>
    <p:extLst>
      <p:ext uri="{BB962C8B-B14F-4D97-AF65-F5344CB8AC3E}">
        <p14:creationId xmlns:p14="http://schemas.microsoft.com/office/powerpoint/2010/main" val="3612422292"/>
      </p:ext>
    </p:extLst>
  </p:cSld>
  <p:clrMapOvr>
    <a:masterClrMapping/>
  </p:clrMapOvr>
  <p:transition spd="slow" advTm="8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709738"/>
            <a:ext cx="12192000" cy="2852737"/>
          </a:xfrm>
          <a:solidFill>
            <a:srgbClr val="FF6A02"/>
          </a:solidFill>
        </p:spPr>
        <p:txBody>
          <a:bodyPr lIns="457200" rIns="457200" anchor="b"/>
          <a:lstStyle>
            <a:lvl1pPr>
              <a:defRPr sz="6000" b="1">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0" y="4562475"/>
            <a:ext cx="12192000" cy="1500187"/>
          </a:xfrm>
          <a:solidFill>
            <a:srgbClr val="FF6A02"/>
          </a:solidFill>
        </p:spPr>
        <p:txBody>
          <a:bodyPr lIns="548640" rIns="548640"/>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a:xfrm>
            <a:off x="9872130" y="6487884"/>
            <a:ext cx="747400" cy="255815"/>
          </a:xfrm>
          <a:prstGeom prst="rect">
            <a:avLst/>
          </a:prstGeom>
        </p:spPr>
        <p:txBody>
          <a:bodyPr/>
          <a:lstStyle/>
          <a:p>
            <a:fld id="{A6B3F939-3974-C140-B0D8-969DE7756021}" type="datetime5">
              <a:rPr lang="en-US" smtClean="0"/>
              <a:t>13-Jan-22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619530" y="6487884"/>
            <a:ext cx="497117" cy="255816"/>
          </a:xfrm>
          <a:prstGeom prst="rect">
            <a:avLst/>
          </a:prstGeom>
        </p:spPr>
        <p:txBody>
          <a:bodyPr/>
          <a:lstStyle/>
          <a:p>
            <a:fld id="{176DE60A-6285-C447-8D6C-A8345AF5DFDD}" type="slidenum">
              <a:rPr lang="en-US" smtClean="0"/>
              <a:t>‹#›</a:t>
            </a:fld>
            <a:endParaRPr lang="en-US"/>
          </a:p>
        </p:txBody>
      </p:sp>
    </p:spTree>
    <p:extLst>
      <p:ext uri="{BB962C8B-B14F-4D97-AF65-F5344CB8AC3E}">
        <p14:creationId xmlns:p14="http://schemas.microsoft.com/office/powerpoint/2010/main" val="1582177340"/>
      </p:ext>
    </p:extLst>
  </p:cSld>
  <p:clrMapOvr>
    <a:masterClrMapping/>
  </p:clrMapOvr>
  <p:transition spd="slow" advTm="8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endParaRPr lang="en-US"/>
          </a:p>
        </p:txBody>
      </p:sp>
      <p:pic>
        <p:nvPicPr>
          <p:cNvPr id="8" name="Picture 7">
            <a:extLst>
              <a:ext uri="{FF2B5EF4-FFF2-40B4-BE49-F238E27FC236}">
                <a16:creationId xmlns:a16="http://schemas.microsoft.com/office/drawing/2014/main" id="{C46F1059-9A3C-0443-A852-661394807FC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16200000">
            <a:off x="8644912" y="2940795"/>
            <a:ext cx="6324599" cy="769578"/>
          </a:xfrm>
          <a:prstGeom prst="rect">
            <a:avLst/>
          </a:prstGeom>
        </p:spPr>
      </p:pic>
    </p:spTree>
    <p:extLst>
      <p:ext uri="{BB962C8B-B14F-4D97-AF65-F5344CB8AC3E}">
        <p14:creationId xmlns:p14="http://schemas.microsoft.com/office/powerpoint/2010/main" val="2329286788"/>
      </p:ext>
    </p:extLst>
  </p:cSld>
  <p:clrMapOvr>
    <a:masterClrMapping/>
  </p:clrMapOvr>
  <p:transition spd="slow" advTm="8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9872130" y="6487884"/>
            <a:ext cx="747400" cy="255815"/>
          </a:xfrm>
          <a:prstGeom prst="rect">
            <a:avLst/>
          </a:prstGeom>
        </p:spPr>
        <p:txBody>
          <a:bodyPr/>
          <a:lstStyle/>
          <a:p>
            <a:fld id="{69DD6F8F-51C4-AC4F-AEE3-CD4669DD3A83}" type="datetime5">
              <a:rPr lang="en-US" smtClean="0"/>
              <a:t>13-Jan-22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10619530" y="6487884"/>
            <a:ext cx="497117" cy="255816"/>
          </a:xfrm>
          <a:prstGeom prst="rect">
            <a:avLst/>
          </a:prstGeom>
        </p:spPr>
        <p:txBody>
          <a:bodyPr/>
          <a:lstStyle/>
          <a:p>
            <a:fld id="{176DE60A-6285-C447-8D6C-A8345AF5DFDD}" type="slidenum">
              <a:rPr lang="en-US" smtClean="0"/>
              <a:t>‹#›</a:t>
            </a:fld>
            <a:endParaRPr lang="en-US"/>
          </a:p>
        </p:txBody>
      </p:sp>
    </p:spTree>
    <p:extLst>
      <p:ext uri="{BB962C8B-B14F-4D97-AF65-F5344CB8AC3E}">
        <p14:creationId xmlns:p14="http://schemas.microsoft.com/office/powerpoint/2010/main" val="4103322168"/>
      </p:ext>
    </p:extLst>
  </p:cSld>
  <p:clrMapOvr>
    <a:masterClrMapping/>
  </p:clrMapOvr>
  <p:transition spd="slow" advTm="8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9872130" y="6487884"/>
            <a:ext cx="747400" cy="255815"/>
          </a:xfrm>
          <a:prstGeom prst="rect">
            <a:avLst/>
          </a:prstGeom>
        </p:spPr>
        <p:txBody>
          <a:bodyPr/>
          <a:lstStyle/>
          <a:p>
            <a:fld id="{B84C77C8-C8A9-E644-B338-27B5C743275C}" type="datetime5">
              <a:rPr lang="en-US" smtClean="0"/>
              <a:t>13-Jan-22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10619530" y="6487884"/>
            <a:ext cx="497117" cy="255816"/>
          </a:xfrm>
          <a:prstGeom prst="rect">
            <a:avLst/>
          </a:prstGeom>
        </p:spPr>
        <p:txBody>
          <a:bodyPr/>
          <a:lstStyle/>
          <a:p>
            <a:fld id="{176DE60A-6285-C447-8D6C-A8345AF5DFDD}" type="slidenum">
              <a:rPr lang="en-US" smtClean="0"/>
              <a:t>‹#›</a:t>
            </a:fld>
            <a:endParaRPr lang="en-US"/>
          </a:p>
        </p:txBody>
      </p:sp>
    </p:spTree>
    <p:extLst>
      <p:ext uri="{BB962C8B-B14F-4D97-AF65-F5344CB8AC3E}">
        <p14:creationId xmlns:p14="http://schemas.microsoft.com/office/powerpoint/2010/main" val="437202561"/>
      </p:ext>
    </p:extLst>
  </p:cSld>
  <p:clrMapOvr>
    <a:masterClrMapping/>
  </p:clrMapOvr>
  <p:transition spd="slow" advTm="8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872130" y="6487884"/>
            <a:ext cx="747400" cy="255815"/>
          </a:xfrm>
          <a:prstGeom prst="rect">
            <a:avLst/>
          </a:prstGeom>
        </p:spPr>
        <p:txBody>
          <a:bodyPr/>
          <a:lstStyle/>
          <a:p>
            <a:fld id="{6BD10B9E-DE65-244D-8453-E2C210786EDD}" type="datetime5">
              <a:rPr lang="en-US" smtClean="0"/>
              <a:t>13-Jan-22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10619530" y="6487884"/>
            <a:ext cx="497117" cy="255816"/>
          </a:xfrm>
          <a:prstGeom prst="rect">
            <a:avLst/>
          </a:prstGeom>
        </p:spPr>
        <p:txBody>
          <a:bodyPr/>
          <a:lstStyle/>
          <a:p>
            <a:fld id="{176DE60A-6285-C447-8D6C-A8345AF5DFDD}" type="slidenum">
              <a:rPr lang="en-US" smtClean="0"/>
              <a:t>‹#›</a:t>
            </a:fld>
            <a:endParaRPr lang="en-US"/>
          </a:p>
        </p:txBody>
      </p:sp>
    </p:spTree>
    <p:extLst>
      <p:ext uri="{BB962C8B-B14F-4D97-AF65-F5344CB8AC3E}">
        <p14:creationId xmlns:p14="http://schemas.microsoft.com/office/powerpoint/2010/main" val="2916594696"/>
      </p:ext>
    </p:extLst>
  </p:cSld>
  <p:clrMapOvr>
    <a:masterClrMapping/>
  </p:clrMapOvr>
  <p:transition spd="slow" advTm="8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9872130" y="6487884"/>
            <a:ext cx="747400" cy="255815"/>
          </a:xfrm>
          <a:prstGeom prst="rect">
            <a:avLst/>
          </a:prstGeom>
        </p:spPr>
        <p:txBody>
          <a:bodyPr/>
          <a:lstStyle/>
          <a:p>
            <a:fld id="{D780D358-BB22-7443-9DFF-512871ADEFC5}" type="datetime5">
              <a:rPr lang="en-US" smtClean="0"/>
              <a:t>13-Jan-22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619530" y="6487884"/>
            <a:ext cx="497117" cy="255816"/>
          </a:xfrm>
          <a:prstGeom prst="rect">
            <a:avLst/>
          </a:prstGeom>
        </p:spPr>
        <p:txBody>
          <a:bodyPr/>
          <a:lstStyle/>
          <a:p>
            <a:fld id="{176DE60A-6285-C447-8D6C-A8345AF5DFDD}" type="slidenum">
              <a:rPr lang="en-US" smtClean="0"/>
              <a:t>‹#›</a:t>
            </a:fld>
            <a:endParaRPr lang="en-US"/>
          </a:p>
        </p:txBody>
      </p:sp>
    </p:spTree>
    <p:extLst>
      <p:ext uri="{BB962C8B-B14F-4D97-AF65-F5344CB8AC3E}">
        <p14:creationId xmlns:p14="http://schemas.microsoft.com/office/powerpoint/2010/main" val="3909557362"/>
      </p:ext>
    </p:extLst>
  </p:cSld>
  <p:clrMapOvr>
    <a:masterClrMapping/>
  </p:clrMapOvr>
  <p:transition spd="slow" advTm="8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9872130" y="6487884"/>
            <a:ext cx="747400" cy="255815"/>
          </a:xfrm>
          <a:prstGeom prst="rect">
            <a:avLst/>
          </a:prstGeom>
        </p:spPr>
        <p:txBody>
          <a:bodyPr/>
          <a:lstStyle/>
          <a:p>
            <a:fld id="{678CD28F-AF83-5B46-AE49-C8EAD8A24546}" type="datetime5">
              <a:rPr lang="en-US" smtClean="0"/>
              <a:t>13-Jan-22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619530" y="6487884"/>
            <a:ext cx="497117" cy="255816"/>
          </a:xfrm>
          <a:prstGeom prst="rect">
            <a:avLst/>
          </a:prstGeom>
        </p:spPr>
        <p:txBody>
          <a:bodyPr/>
          <a:lstStyle/>
          <a:p>
            <a:fld id="{176DE60A-6285-C447-8D6C-A8345AF5DFDD}" type="slidenum">
              <a:rPr lang="en-US" smtClean="0"/>
              <a:t>‹#›</a:t>
            </a:fld>
            <a:endParaRPr lang="en-US"/>
          </a:p>
        </p:txBody>
      </p:sp>
    </p:spTree>
    <p:extLst>
      <p:ext uri="{BB962C8B-B14F-4D97-AF65-F5344CB8AC3E}">
        <p14:creationId xmlns:p14="http://schemas.microsoft.com/office/powerpoint/2010/main" val="1143365974"/>
      </p:ext>
    </p:extLst>
  </p:cSld>
  <p:clrMapOvr>
    <a:masterClrMapping/>
  </p:clrMapOvr>
  <p:transition spd="slow" advTm="8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DF7AB21-D3D9-384F-815B-2D8B72915113}"/>
              </a:ext>
            </a:extLst>
          </p:cNvPr>
          <p:cNvPicPr>
            <a:picLocks noChangeAspect="1"/>
          </p:cNvPicPr>
          <p:nvPr userDrawn="1"/>
        </p:nvPicPr>
        <p:blipFill rotWithShape="1">
          <a:blip r:embed="rId15" cstate="print">
            <a:duotone>
              <a:schemeClr val="bg2">
                <a:shade val="45000"/>
                <a:satMod val="135000"/>
              </a:schemeClr>
              <a:prstClr val="white"/>
            </a:duotone>
            <a:extLst>
              <a:ext uri="{28A0092B-C50C-407E-A947-70E740481C1C}">
                <a14:useLocalDpi xmlns:a14="http://schemas.microsoft.com/office/drawing/2010/main"/>
              </a:ext>
            </a:extLst>
          </a:blip>
          <a:srcRect/>
          <a:stretch/>
        </p:blipFill>
        <p:spPr>
          <a:xfrm rot="5400000">
            <a:off x="2667002" y="-2772050"/>
            <a:ext cx="6857999" cy="12192002"/>
          </a:xfrm>
          <a:prstGeom prst="rect">
            <a:avLst/>
          </a:prstGeom>
          <a:gradFill>
            <a:gsLst>
              <a:gs pos="0">
                <a:schemeClr val="bg1">
                  <a:lumMod val="56000"/>
                  <a:lumOff val="44000"/>
                </a:schemeClr>
              </a:gs>
              <a:gs pos="67000">
                <a:schemeClr val="bg1"/>
              </a:gs>
              <a:gs pos="100000">
                <a:schemeClr val="bg1">
                  <a:lumMod val="0"/>
                  <a:lumOff val="100000"/>
                  <a:alpha val="69000"/>
                </a:schemeClr>
              </a:gs>
            </a:gsLst>
            <a:path path="circle">
              <a:fillToRect l="100000" t="100000"/>
            </a:path>
          </a:gradFill>
        </p:spPr>
      </p:pic>
      <p:sp>
        <p:nvSpPr>
          <p:cNvPr id="9" name="TextBox 8">
            <a:extLst>
              <a:ext uri="{FF2B5EF4-FFF2-40B4-BE49-F238E27FC236}">
                <a16:creationId xmlns:a16="http://schemas.microsoft.com/office/drawing/2014/main" id="{EF5407A5-C8D3-C240-8F03-1C01073C8878}"/>
              </a:ext>
            </a:extLst>
          </p:cNvPr>
          <p:cNvSpPr txBox="1"/>
          <p:nvPr userDrawn="1"/>
        </p:nvSpPr>
        <p:spPr>
          <a:xfrm>
            <a:off x="41904" y="-105049"/>
            <a:ext cx="12192000" cy="6858000"/>
          </a:xfrm>
          <a:prstGeom prst="rect">
            <a:avLst/>
          </a:prstGeom>
          <a:gradFill flip="none" rotWithShape="1">
            <a:gsLst>
              <a:gs pos="59000">
                <a:schemeClr val="bg1"/>
              </a:gs>
              <a:gs pos="100000">
                <a:schemeClr val="bg1">
                  <a:lumMod val="0"/>
                  <a:lumOff val="100000"/>
                  <a:alpha val="0"/>
                </a:schemeClr>
              </a:gs>
            </a:gsLst>
            <a:path path="circle">
              <a:fillToRect l="50000" t="50000" r="50000" b="50000"/>
            </a:path>
            <a:tileRect/>
          </a:gradFill>
        </p:spPr>
        <p:txBody>
          <a:bodyPr wrap="square" rtlCol="0">
            <a:spAutoFit/>
          </a:bodyPr>
          <a:lstStyle/>
          <a:p>
            <a:endParaRPr lang="en-US" dirty="0"/>
          </a:p>
        </p:txBody>
      </p:sp>
      <p:sp>
        <p:nvSpPr>
          <p:cNvPr id="10" name="TextBox 9">
            <a:extLst>
              <a:ext uri="{FF2B5EF4-FFF2-40B4-BE49-F238E27FC236}">
                <a16:creationId xmlns:a16="http://schemas.microsoft.com/office/drawing/2014/main" id="{01F50376-B5C7-1943-89D3-6C09089DA538}"/>
              </a:ext>
            </a:extLst>
          </p:cNvPr>
          <p:cNvSpPr txBox="1"/>
          <p:nvPr userDrawn="1"/>
        </p:nvSpPr>
        <p:spPr>
          <a:xfrm>
            <a:off x="11395704" y="-105049"/>
            <a:ext cx="838200" cy="6963049"/>
          </a:xfrm>
          <a:prstGeom prst="rect">
            <a:avLst/>
          </a:prstGeom>
          <a:solidFill>
            <a:srgbClr val="FF6A02"/>
          </a:solidFill>
          <a:ln>
            <a:noFill/>
          </a:ln>
        </p:spPr>
        <p:txBody>
          <a:bodyPr wrap="square" rtlCol="0">
            <a:spAutoFit/>
          </a:bodyPr>
          <a:lstStyle/>
          <a:p>
            <a:endParaRPr lang="en-US" dirty="0"/>
          </a:p>
        </p:txBody>
      </p:sp>
      <p:pic>
        <p:nvPicPr>
          <p:cNvPr id="12" name="Picture 11">
            <a:extLst>
              <a:ext uri="{FF2B5EF4-FFF2-40B4-BE49-F238E27FC236}">
                <a16:creationId xmlns:a16="http://schemas.microsoft.com/office/drawing/2014/main" id="{C953E012-F222-954E-A147-50111FD1724C}"/>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452405" y="6478631"/>
            <a:ext cx="1936377" cy="274320"/>
          </a:xfrm>
          <a:prstGeom prst="rect">
            <a:avLst/>
          </a:prstGeom>
        </p:spPr>
      </p:pic>
      <p:sp>
        <p:nvSpPr>
          <p:cNvPr id="2" name="Title Placeholder 1"/>
          <p:cNvSpPr>
            <a:spLocks noGrp="1"/>
          </p:cNvSpPr>
          <p:nvPr userDrawn="1">
            <p:ph type="title"/>
          </p:nvPr>
        </p:nvSpPr>
        <p:spPr>
          <a:xfrm>
            <a:off x="419100" y="363537"/>
            <a:ext cx="10702990" cy="1325563"/>
          </a:xfrm>
          <a:prstGeom prst="rect">
            <a:avLst/>
          </a:prstGeom>
        </p:spPr>
        <p:txBody>
          <a:bodyPr vert="horz" lIns="91440" tIns="45720" rIns="91440" bIns="45720" rtlCol="0" anchor="b">
            <a:normAutofit/>
          </a:bodyPr>
          <a:lstStyle/>
          <a:p>
            <a:r>
              <a:rPr lang="en-US" dirty="0"/>
              <a:t>Click to edit master title</a:t>
            </a:r>
          </a:p>
        </p:txBody>
      </p:sp>
      <p:sp>
        <p:nvSpPr>
          <p:cNvPr id="3" name="Text Placeholder 2"/>
          <p:cNvSpPr>
            <a:spLocks noGrp="1"/>
          </p:cNvSpPr>
          <p:nvPr userDrawn="1">
            <p:ph type="body" idx="1"/>
          </p:nvPr>
        </p:nvSpPr>
        <p:spPr>
          <a:xfrm>
            <a:off x="419100" y="1868487"/>
            <a:ext cx="1070299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userDrawn="1">
            <p:ph type="ftr" sz="quarter" idx="3"/>
          </p:nvPr>
        </p:nvSpPr>
        <p:spPr>
          <a:xfrm>
            <a:off x="2536723" y="6487884"/>
            <a:ext cx="7202363" cy="255816"/>
          </a:xfrm>
          <a:prstGeom prst="rect">
            <a:avLst/>
          </a:prstGeom>
        </p:spPr>
        <p:txBody>
          <a:bodyPr vert="horz" lIns="91440" tIns="45720" rIns="91440" bIns="45720" rtlCol="0" anchor="ctr"/>
          <a:lstStyle>
            <a:lvl1pPr algn="l">
              <a:defRPr sz="1000">
                <a:solidFill>
                  <a:schemeClr val="bg1">
                    <a:lumMod val="65000"/>
                  </a:schemeClr>
                </a:solidFill>
                <a:latin typeface="Gill Sans MT" panose="020B0502020104020203" pitchFamily="34" charset="77"/>
              </a:defRPr>
            </a:lvl1pPr>
          </a:lstStyle>
          <a:p>
            <a:endParaRPr lang="en-US" dirty="0"/>
          </a:p>
        </p:txBody>
      </p:sp>
      <p:pic>
        <p:nvPicPr>
          <p:cNvPr id="13" name="Picture 12">
            <a:extLst>
              <a:ext uri="{FF2B5EF4-FFF2-40B4-BE49-F238E27FC236}">
                <a16:creationId xmlns:a16="http://schemas.microsoft.com/office/drawing/2014/main" id="{0DAB1A0E-9676-B44C-BA16-9A3AB03D6329}"/>
              </a:ext>
            </a:extLst>
          </p:cNvPr>
          <p:cNvPicPr>
            <a:picLocks noChangeAspect="1"/>
          </p:cNvPicPr>
          <p:nvPr userDrawn="1"/>
        </p:nvPicPr>
        <p:blipFill rotWithShape="1">
          <a:blip r:embed="rId17" cstate="print">
            <a:clrChange>
              <a:clrFrom>
                <a:srgbClr val="6D6D6D"/>
              </a:clrFrom>
              <a:clrTo>
                <a:srgbClr val="6D6D6D">
                  <a:alpha val="0"/>
                </a:srgbClr>
              </a:clrTo>
            </a:clrChange>
            <a:extLst>
              <a:ext uri="{28A0092B-C50C-407E-A947-70E740481C1C}">
                <a14:useLocalDpi xmlns:a14="http://schemas.microsoft.com/office/drawing/2010/main"/>
              </a:ext>
            </a:extLst>
          </a:blip>
          <a:srcRect/>
          <a:stretch/>
        </p:blipFill>
        <p:spPr>
          <a:xfrm rot="16200000">
            <a:off x="9173504" y="3143250"/>
            <a:ext cx="6858000" cy="571500"/>
          </a:xfrm>
          <a:prstGeom prst="rect">
            <a:avLst/>
          </a:prstGeom>
        </p:spPr>
      </p:pic>
      <p:pic>
        <p:nvPicPr>
          <p:cNvPr id="14" name="Picture 13">
            <a:extLst>
              <a:ext uri="{FF2B5EF4-FFF2-40B4-BE49-F238E27FC236}">
                <a16:creationId xmlns:a16="http://schemas.microsoft.com/office/drawing/2014/main" id="{BA6833D3-5ED9-1A4E-ABD7-E45E5DBA82D3}"/>
              </a:ext>
            </a:extLst>
          </p:cNvPr>
          <p:cNvPicPr>
            <a:picLocks noChangeAspect="1"/>
          </p:cNvPicPr>
          <p:nvPr userDrawn="1"/>
        </p:nvPicPr>
        <p:blipFill rotWithShape="1">
          <a:blip r:embed="rId18" cstate="print">
            <a:extLst>
              <a:ext uri="{28A0092B-C50C-407E-A947-70E740481C1C}">
                <a14:useLocalDpi xmlns:a14="http://schemas.microsoft.com/office/drawing/2010/main"/>
              </a:ext>
            </a:extLst>
          </a:blip>
          <a:srcRect/>
          <a:stretch/>
        </p:blipFill>
        <p:spPr>
          <a:xfrm rot="16200000">
            <a:off x="8644912" y="2940795"/>
            <a:ext cx="6324599" cy="769578"/>
          </a:xfrm>
          <a:prstGeom prst="rect">
            <a:avLst/>
          </a:prstGeom>
        </p:spPr>
      </p:pic>
    </p:spTree>
    <p:extLst>
      <p:ext uri="{BB962C8B-B14F-4D97-AF65-F5344CB8AC3E}">
        <p14:creationId xmlns:p14="http://schemas.microsoft.com/office/powerpoint/2010/main" val="219186846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2" r:id="rId11"/>
    <p:sldLayoutId id="2147483734" r:id="rId12"/>
    <p:sldLayoutId id="2147483736" r:id="rId13"/>
  </p:sldLayoutIdLst>
  <p:transition spd="slow" advTm="8000">
    <p:fade/>
  </p:transition>
  <p:hf sldNum="0" hdr="0" ftr="0"/>
  <p:txStyles>
    <p:titleStyle>
      <a:lvl1pPr algn="l" defTabSz="914400" rtl="0" eaLnBrk="1" latinLnBrk="0" hangingPunct="1">
        <a:lnSpc>
          <a:spcPct val="90000"/>
        </a:lnSpc>
        <a:spcBef>
          <a:spcPct val="0"/>
        </a:spcBef>
        <a:buNone/>
        <a:defRPr sz="4800" b="0" kern="1200">
          <a:solidFill>
            <a:schemeClr val="tx1"/>
          </a:solidFill>
          <a:latin typeface="Gill Sans MT" panose="020B050202010402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Gill Sans MT" panose="020B0502020104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6" userDrawn="1">
          <p15:clr>
            <a:srgbClr val="F26B43"/>
          </p15:clr>
        </p15:guide>
        <p15:guide id="2" pos="96" userDrawn="1">
          <p15:clr>
            <a:srgbClr val="F26B43"/>
          </p15:clr>
        </p15:guide>
        <p15:guide id="3" pos="7560" userDrawn="1">
          <p15:clr>
            <a:srgbClr val="F26B43"/>
          </p15:clr>
        </p15:guide>
        <p15:guide id="4" orient="horz" pos="4248" userDrawn="1">
          <p15:clr>
            <a:srgbClr val="F26B43"/>
          </p15:clr>
        </p15:guide>
        <p15:guide id="5" orient="horz" pos="196" userDrawn="1">
          <p15:clr>
            <a:srgbClr val="F26B43"/>
          </p15:clr>
        </p15:guide>
        <p15:guide id="6" orient="horz" pos="1080" userDrawn="1">
          <p15:clr>
            <a:srgbClr val="F26B43"/>
          </p15:clr>
        </p15:guide>
        <p15:guide id="7" pos="264" userDrawn="1">
          <p15:clr>
            <a:srgbClr val="F26B43"/>
          </p15:clr>
        </p15:guide>
        <p15:guide id="8" pos="7108" userDrawn="1">
          <p15:clr>
            <a:srgbClr val="F26B43"/>
          </p15:clr>
        </p15:guide>
        <p15:guide id="9" orient="horz" pos="1180" userDrawn="1">
          <p15:clr>
            <a:srgbClr val="F26B43"/>
          </p15:clr>
        </p15:guide>
        <p15:guide id="10" orient="horz" pos="3912" userDrawn="1">
          <p15:clr>
            <a:srgbClr val="F26B43"/>
          </p15:clr>
        </p15:guide>
        <p15:guide id="11" orient="horz" pos="405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8" Type="http://schemas.openxmlformats.org/officeDocument/2006/relationships/hyperlink" Target="https://www.poz.com/blog/how-the-denver-princ#:~:text=It%20would%20be%20known%20as,'%22" TargetMode="External"/><Relationship Id="rId3" Type="http://schemas.openxmlformats.org/officeDocument/2006/relationships/image" Target="../media/image31.png"/><Relationship Id="rId7" Type="http://schemas.openxmlformats.org/officeDocument/2006/relationships/hyperlink" Target="https://bit.ly/3DjTQlB"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urbanbioethics.medium.com/a-short-primer-on-urban-bioethics-69204dee70f7" TargetMode="External"/><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comments" Target="../comments/commen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comments" Target="../comments/comment4.xml"/><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hyperlink" Target="https://encyclopedia.ushmm.org/content/en/article/nazi-medical-experiments" TargetMode="External"/><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hyperlink" Target="https://www.pbs.org/wgbh/nova/holocaust/experiside.html" TargetMode="External"/><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comments" Target="../comments/comment5.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comments" Target="../comments/comment6.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hyperlink" Target="https://repository.library.georgetown.edu/handle/10822/898896" TargetMode="External"/><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hyperlink" Target="https://podcasts.apple.com/us/podcast/tuskegee-syphilis-study-part-1-the-lie/id1380008439?i=1000490510511" TargetMode="External"/><Relationship Id="rId5" Type="http://schemas.openxmlformats.org/officeDocument/2006/relationships/hyperlink" Target="https://www.ted.com/talks/susan_m_reverby_ugly_history_the_us_syphilis_experiment/transcript?language=en" TargetMode="Externa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hyperlink" Target="https://www.nytimes.com/2019/02/25/obituaries/bill-jenkins-dead.html" TargetMode="External"/><Relationship Id="rId2" Type="http://schemas.openxmlformats.org/officeDocument/2006/relationships/image" Target="../media/image55.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comments" Target="../comments/comment7.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comments" Target="../comments/comment8.xml"/><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comments" Target="../comments/comment9.xml"/><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10.xml"/><Relationship Id="rId5" Type="http://schemas.openxmlformats.org/officeDocument/2006/relationships/comments" Target="../comments/comment10.xml"/><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comments" Target="../comments/comment11.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10.xml"/><Relationship Id="rId5" Type="http://schemas.openxmlformats.org/officeDocument/2006/relationships/image" Target="../media/image66.jpeg"/><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67.jpg"/><Relationship Id="rId7"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10.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2.xml"/><Relationship Id="rId1" Type="http://schemas.openxmlformats.org/officeDocument/2006/relationships/slideLayout" Target="../slideLayouts/slideLayout10.xml"/><Relationship Id="rId5" Type="http://schemas.openxmlformats.org/officeDocument/2006/relationships/comments" Target="../comments/comment12.xml"/><Relationship Id="rId4" Type="http://schemas.openxmlformats.org/officeDocument/2006/relationships/image" Target="../media/image73.png"/></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74.tmp"/><Relationship Id="rId2" Type="http://schemas.openxmlformats.org/officeDocument/2006/relationships/notesSlide" Target="../notesSlides/notesSlide36.xml"/><Relationship Id="rId1" Type="http://schemas.openxmlformats.org/officeDocument/2006/relationships/slideLayout" Target="../slideLayouts/slideLayout10.xml"/><Relationship Id="rId4" Type="http://schemas.openxmlformats.org/officeDocument/2006/relationships/image" Target="../media/image75.png"/></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25.jfif"/><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image" Target="../media/image77.tiff"/></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microsoft.com/office/2007/relationships/hdphoto" Target="../media/hdphoto1.wdp"/></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4.xml"/><Relationship Id="rId1" Type="http://schemas.openxmlformats.org/officeDocument/2006/relationships/slideLayout" Target="../slideLayouts/slideLayout10.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jp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87.tmp"/><Relationship Id="rId4" Type="http://schemas.openxmlformats.org/officeDocument/2006/relationships/image" Target="../media/image86.tmp"/></Relationships>
</file>

<file path=ppt/slides/_rels/slide5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6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6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20.png"/><Relationship Id="rId4" Type="http://schemas.openxmlformats.org/officeDocument/2006/relationships/image" Target="../media/image19.png"/></Relationships>
</file>

<file path=ppt/slides/_rels/slide64.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97.png"/><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image" Target="../media/image101.png"/><Relationship Id="rId2" Type="http://schemas.openxmlformats.org/officeDocument/2006/relationships/notesSlide" Target="../notesSlides/notesSlide52.xml"/><Relationship Id="rId16"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5" Type="http://schemas.openxmlformats.org/officeDocument/2006/relationships/image" Target="../media/image99.png"/><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image" Target="../media/image98.png"/></Relationships>
</file>

<file path=ppt/slides/_rels/slide65.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jpeg"/><Relationship Id="rId18" Type="http://schemas.openxmlformats.org/officeDocument/2006/relationships/image" Target="../media/image117.png"/><Relationship Id="rId3" Type="http://schemas.openxmlformats.org/officeDocument/2006/relationships/image" Target="../media/image102.tmp"/><Relationship Id="rId21" Type="http://schemas.openxmlformats.org/officeDocument/2006/relationships/image" Target="../media/image120.jpeg"/><Relationship Id="rId7" Type="http://schemas.openxmlformats.org/officeDocument/2006/relationships/image" Target="../media/image106.jpeg"/><Relationship Id="rId12" Type="http://schemas.openxmlformats.org/officeDocument/2006/relationships/image" Target="../media/image111.jpeg"/><Relationship Id="rId17" Type="http://schemas.openxmlformats.org/officeDocument/2006/relationships/image" Target="../media/image116.png"/><Relationship Id="rId25" Type="http://schemas.openxmlformats.org/officeDocument/2006/relationships/image" Target="../media/image20.png"/><Relationship Id="rId2" Type="http://schemas.openxmlformats.org/officeDocument/2006/relationships/notesSlide" Target="../notesSlides/notesSlide53.xml"/><Relationship Id="rId16" Type="http://schemas.openxmlformats.org/officeDocument/2006/relationships/image" Target="../media/image115.png"/><Relationship Id="rId20"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105.jpeg"/><Relationship Id="rId11" Type="http://schemas.openxmlformats.org/officeDocument/2006/relationships/image" Target="../media/image110.jpeg"/><Relationship Id="rId24" Type="http://schemas.openxmlformats.org/officeDocument/2006/relationships/image" Target="../media/image18.png"/><Relationship Id="rId5" Type="http://schemas.openxmlformats.org/officeDocument/2006/relationships/image" Target="../media/image104.png"/><Relationship Id="rId15" Type="http://schemas.openxmlformats.org/officeDocument/2006/relationships/image" Target="../media/image114.png"/><Relationship Id="rId23" Type="http://schemas.openxmlformats.org/officeDocument/2006/relationships/image" Target="../media/image122.jpeg"/><Relationship Id="rId10" Type="http://schemas.openxmlformats.org/officeDocument/2006/relationships/image" Target="../media/image109.jpeg"/><Relationship Id="rId19" Type="http://schemas.openxmlformats.org/officeDocument/2006/relationships/image" Target="../media/image118.jpeg"/><Relationship Id="rId4" Type="http://schemas.openxmlformats.org/officeDocument/2006/relationships/image" Target="../media/image103.jfif"/><Relationship Id="rId9" Type="http://schemas.openxmlformats.org/officeDocument/2006/relationships/image" Target="../media/image108.jpeg"/><Relationship Id="rId14" Type="http://schemas.openxmlformats.org/officeDocument/2006/relationships/image" Target="../media/image113.png"/><Relationship Id="rId22" Type="http://schemas.openxmlformats.org/officeDocument/2006/relationships/image" Target="../media/image121.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hyperlink" Target="https://bmcmedethics.biomedcentral.com/track/pdf/10.1186/s12910-021-00651-1.pdf"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D91EA-22A8-584A-AF98-B3A2E3B9D3B4}"/>
              </a:ext>
            </a:extLst>
          </p:cNvPr>
          <p:cNvSpPr>
            <a:spLocks noGrp="1"/>
          </p:cNvSpPr>
          <p:nvPr>
            <p:ph type="ctrTitle"/>
          </p:nvPr>
        </p:nvSpPr>
        <p:spPr>
          <a:xfrm>
            <a:off x="1524000" y="1638028"/>
            <a:ext cx="9144000" cy="2387600"/>
          </a:xfrm>
        </p:spPr>
        <p:txBody>
          <a:bodyPr>
            <a:normAutofit/>
          </a:bodyPr>
          <a:lstStyle/>
          <a:p>
            <a:r>
              <a:rPr lang="en-US" dirty="0">
                <a:cs typeface="Calibri Light" panose="020F0302020204030204" pitchFamily="34" charset="0"/>
              </a:rPr>
              <a:t>Ethical Considerations </a:t>
            </a:r>
            <a:br>
              <a:rPr lang="en-US" dirty="0">
                <a:cs typeface="Calibri Light" panose="020F0302020204030204" pitchFamily="34" charset="0"/>
              </a:rPr>
            </a:br>
            <a:r>
              <a:rPr lang="en-US" dirty="0">
                <a:cs typeface="Calibri Light" panose="020F0302020204030204" pitchFamily="34" charset="0"/>
              </a:rPr>
              <a:t>for HIV Cure Research</a:t>
            </a:r>
            <a:endParaRPr lang="en-US" dirty="0"/>
          </a:p>
        </p:txBody>
      </p:sp>
      <p:pic>
        <p:nvPicPr>
          <p:cNvPr id="13" name="Picture 12">
            <a:extLst>
              <a:ext uri="{FF2B5EF4-FFF2-40B4-BE49-F238E27FC236}">
                <a16:creationId xmlns:a16="http://schemas.microsoft.com/office/drawing/2014/main" id="{F91AB195-EBF7-D64C-B639-508880A939B4}"/>
              </a:ext>
            </a:extLst>
          </p:cNvPr>
          <p:cNvPicPr>
            <a:picLocks noChangeAspect="1"/>
          </p:cNvPicPr>
          <p:nvPr/>
        </p:nvPicPr>
        <p:blipFill>
          <a:blip r:embed="rId2"/>
          <a:stretch>
            <a:fillRect/>
          </a:stretch>
        </p:blipFill>
        <p:spPr>
          <a:xfrm>
            <a:off x="395627" y="1329130"/>
            <a:ext cx="1739900" cy="1727200"/>
          </a:xfrm>
          <a:prstGeom prst="rect">
            <a:avLst/>
          </a:prstGeom>
        </p:spPr>
      </p:pic>
      <p:pic>
        <p:nvPicPr>
          <p:cNvPr id="14" name="Picture 13">
            <a:extLst>
              <a:ext uri="{FF2B5EF4-FFF2-40B4-BE49-F238E27FC236}">
                <a16:creationId xmlns:a16="http://schemas.microsoft.com/office/drawing/2014/main" id="{25962677-826D-0043-A49C-BF11B36974BF}"/>
              </a:ext>
            </a:extLst>
          </p:cNvPr>
          <p:cNvPicPr>
            <a:picLocks noChangeAspect="1"/>
          </p:cNvPicPr>
          <p:nvPr/>
        </p:nvPicPr>
        <p:blipFill>
          <a:blip r:embed="rId2"/>
          <a:stretch>
            <a:fillRect/>
          </a:stretch>
        </p:blipFill>
        <p:spPr>
          <a:xfrm rot="10800000">
            <a:off x="9872130" y="3718320"/>
            <a:ext cx="1739900" cy="1727200"/>
          </a:xfrm>
          <a:prstGeom prst="rect">
            <a:avLst/>
          </a:prstGeom>
        </p:spPr>
      </p:pic>
      <p:pic>
        <p:nvPicPr>
          <p:cNvPr id="16" name="Picture 15">
            <a:extLst>
              <a:ext uri="{FF2B5EF4-FFF2-40B4-BE49-F238E27FC236}">
                <a16:creationId xmlns:a16="http://schemas.microsoft.com/office/drawing/2014/main" id="{3FA7227F-27B3-564D-BE38-049D5F9C40BD}"/>
              </a:ext>
            </a:extLst>
          </p:cNvPr>
          <p:cNvPicPr>
            <a:picLocks noChangeAspect="1"/>
          </p:cNvPicPr>
          <p:nvPr/>
        </p:nvPicPr>
        <p:blipFill>
          <a:blip r:embed="rId3"/>
          <a:stretch>
            <a:fillRect/>
          </a:stretch>
        </p:blipFill>
        <p:spPr>
          <a:xfrm rot="5400000">
            <a:off x="-2479011" y="7208682"/>
            <a:ext cx="1739900" cy="1727200"/>
          </a:xfrm>
          <a:prstGeom prst="rect">
            <a:avLst/>
          </a:prstGeom>
        </p:spPr>
      </p:pic>
      <p:pic>
        <p:nvPicPr>
          <p:cNvPr id="21" name="Picture 20">
            <a:extLst>
              <a:ext uri="{FF2B5EF4-FFF2-40B4-BE49-F238E27FC236}">
                <a16:creationId xmlns:a16="http://schemas.microsoft.com/office/drawing/2014/main" id="{B1DBD458-FA83-324D-83B6-A9149241B78E}"/>
              </a:ext>
            </a:extLst>
          </p:cNvPr>
          <p:cNvPicPr>
            <a:picLocks noChangeAspect="1"/>
          </p:cNvPicPr>
          <p:nvPr/>
        </p:nvPicPr>
        <p:blipFill>
          <a:blip r:embed="rId4">
            <a:clrChange>
              <a:clrFrom>
                <a:srgbClr val="FF6A00"/>
              </a:clrFrom>
              <a:clrTo>
                <a:srgbClr val="FF6A00">
                  <a:alpha val="0"/>
                </a:srgbClr>
              </a:clrTo>
            </a:clrChange>
            <a:biLevel thresh="25000"/>
          </a:blip>
          <a:stretch>
            <a:fillRect/>
          </a:stretch>
        </p:blipFill>
        <p:spPr>
          <a:xfrm rot="5400000">
            <a:off x="10549520" y="1932683"/>
            <a:ext cx="1143000" cy="1092200"/>
          </a:xfrm>
          <a:prstGeom prst="rect">
            <a:avLst/>
          </a:prstGeom>
        </p:spPr>
      </p:pic>
      <p:pic>
        <p:nvPicPr>
          <p:cNvPr id="23" name="Picture 22">
            <a:extLst>
              <a:ext uri="{FF2B5EF4-FFF2-40B4-BE49-F238E27FC236}">
                <a16:creationId xmlns:a16="http://schemas.microsoft.com/office/drawing/2014/main" id="{A5729FD5-E5A6-9646-9223-F385BCAD26FF}"/>
              </a:ext>
            </a:extLst>
          </p:cNvPr>
          <p:cNvPicPr>
            <a:picLocks noChangeAspect="1"/>
          </p:cNvPicPr>
          <p:nvPr/>
        </p:nvPicPr>
        <p:blipFill>
          <a:blip r:embed="rId4">
            <a:clrChange>
              <a:clrFrom>
                <a:srgbClr val="FF6A00"/>
              </a:clrFrom>
              <a:clrTo>
                <a:srgbClr val="FF6A00">
                  <a:alpha val="0"/>
                </a:srgbClr>
              </a:clrTo>
            </a:clrChange>
            <a:biLevel thresh="25000"/>
          </a:blip>
          <a:stretch>
            <a:fillRect/>
          </a:stretch>
        </p:blipFill>
        <p:spPr>
          <a:xfrm rot="12195457">
            <a:off x="361886" y="3518536"/>
            <a:ext cx="1143000" cy="1092200"/>
          </a:xfrm>
          <a:prstGeom prst="rect">
            <a:avLst/>
          </a:prstGeom>
        </p:spPr>
      </p:pic>
      <p:pic>
        <p:nvPicPr>
          <p:cNvPr id="20" name="Picture 19">
            <a:extLst>
              <a:ext uri="{FF2B5EF4-FFF2-40B4-BE49-F238E27FC236}">
                <a16:creationId xmlns:a16="http://schemas.microsoft.com/office/drawing/2014/main" id="{6FD0C814-DA74-484F-90B7-565F4189CA30}"/>
              </a:ext>
            </a:extLst>
          </p:cNvPr>
          <p:cNvPicPr>
            <a:picLocks noChangeAspect="1"/>
          </p:cNvPicPr>
          <p:nvPr/>
        </p:nvPicPr>
        <p:blipFill>
          <a:blip r:embed="rId5">
            <a:clrChange>
              <a:clrFrom>
                <a:srgbClr val="FF6A00"/>
              </a:clrFrom>
              <a:clrTo>
                <a:srgbClr val="FF6A00">
                  <a:alpha val="0"/>
                </a:srgbClr>
              </a:clrTo>
            </a:clrChange>
          </a:blip>
          <a:stretch>
            <a:fillRect/>
          </a:stretch>
        </p:blipFill>
        <p:spPr>
          <a:xfrm rot="1240368">
            <a:off x="9588353" y="1246270"/>
            <a:ext cx="1143000" cy="1092200"/>
          </a:xfrm>
          <a:prstGeom prst="rect">
            <a:avLst/>
          </a:prstGeom>
        </p:spPr>
      </p:pic>
      <p:pic>
        <p:nvPicPr>
          <p:cNvPr id="25" name="Picture 24">
            <a:extLst>
              <a:ext uri="{FF2B5EF4-FFF2-40B4-BE49-F238E27FC236}">
                <a16:creationId xmlns:a16="http://schemas.microsoft.com/office/drawing/2014/main" id="{7ABC19F1-8AE9-8A4D-A87D-D08108CA3FA8}"/>
              </a:ext>
            </a:extLst>
          </p:cNvPr>
          <p:cNvPicPr>
            <a:picLocks noChangeAspect="1"/>
          </p:cNvPicPr>
          <p:nvPr/>
        </p:nvPicPr>
        <p:blipFill>
          <a:blip r:embed="rId5">
            <a:clrChange>
              <a:clrFrom>
                <a:srgbClr val="FF6A00"/>
              </a:clrFrom>
              <a:clrTo>
                <a:srgbClr val="FF6A00">
                  <a:alpha val="0"/>
                </a:srgbClr>
              </a:clrTo>
            </a:clrChange>
          </a:blip>
          <a:stretch>
            <a:fillRect/>
          </a:stretch>
        </p:blipFill>
        <p:spPr>
          <a:xfrm rot="16200000">
            <a:off x="1149341" y="4278561"/>
            <a:ext cx="1143000" cy="1092200"/>
          </a:xfrm>
          <a:prstGeom prst="rect">
            <a:avLst/>
          </a:prstGeom>
        </p:spPr>
      </p:pic>
    </p:spTree>
    <p:extLst>
      <p:ext uri="{BB962C8B-B14F-4D97-AF65-F5344CB8AC3E}">
        <p14:creationId xmlns:p14="http://schemas.microsoft.com/office/powerpoint/2010/main" val="2528265809"/>
      </p:ext>
    </p:extLst>
  </p:cSld>
  <p:clrMapOvr>
    <a:masterClrMapping/>
  </p:clrMapOvr>
  <p:transition spd="slow" advTm="400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20-12-07 at 12.31.39 PM.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9175" y="1828800"/>
            <a:ext cx="5492823" cy="4140200"/>
          </a:xfrm>
          <a:prstGeom prst="rect">
            <a:avLst/>
          </a:prstGeom>
        </p:spPr>
      </p:pic>
      <p:grpSp>
        <p:nvGrpSpPr>
          <p:cNvPr id="2" name="Group 1">
            <a:extLst>
              <a:ext uri="{FF2B5EF4-FFF2-40B4-BE49-F238E27FC236}">
                <a16:creationId xmlns:a16="http://schemas.microsoft.com/office/drawing/2014/main" id="{6A7F5680-0206-B649-94CC-7CED83FAD760}"/>
              </a:ext>
            </a:extLst>
          </p:cNvPr>
          <p:cNvGrpSpPr/>
          <p:nvPr/>
        </p:nvGrpSpPr>
        <p:grpSpPr>
          <a:xfrm>
            <a:off x="5762882" y="2206625"/>
            <a:ext cx="5505732" cy="3384550"/>
            <a:chOff x="5762882" y="2584450"/>
            <a:chExt cx="5505732" cy="3384550"/>
          </a:xfrm>
        </p:grpSpPr>
        <p:pic>
          <p:nvPicPr>
            <p:cNvPr id="5" name="Picture 4" descr="Screen Shot 2020-12-07 at 12.31.39 PM.png">
              <a:extLst>
                <a:ext uri="{FF2B5EF4-FFF2-40B4-BE49-F238E27FC236}">
                  <a16:creationId xmlns:a16="http://schemas.microsoft.com/office/drawing/2014/main" id="{84F46C54-6A44-D14A-BDFB-D934A36C711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762882" y="2584450"/>
              <a:ext cx="5492823" cy="1562100"/>
            </a:xfrm>
            <a:prstGeom prst="rect">
              <a:avLst/>
            </a:prstGeom>
          </p:spPr>
        </p:pic>
        <p:pic>
          <p:nvPicPr>
            <p:cNvPr id="7" name="Picture 6" descr="Screen Shot 2020-12-07 at 12.31.49 PM.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46791" y="3556000"/>
              <a:ext cx="5321823" cy="2413000"/>
            </a:xfrm>
            <a:prstGeom prst="rect">
              <a:avLst/>
            </a:prstGeom>
          </p:spPr>
        </p:pic>
      </p:grpSp>
      <p:pic>
        <p:nvPicPr>
          <p:cNvPr id="6" name="Picture 5" descr="Screen Shot 2020-12-07 at 12.31.39 PM.png">
            <a:extLst>
              <a:ext uri="{FF2B5EF4-FFF2-40B4-BE49-F238E27FC236}">
                <a16:creationId xmlns:a16="http://schemas.microsoft.com/office/drawing/2014/main" id="{72E3683E-64DA-5E42-9198-494FEF25835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153574" y="188867"/>
            <a:ext cx="7218615" cy="1669022"/>
          </a:xfrm>
          <a:prstGeom prst="rect">
            <a:avLst/>
          </a:prstGeom>
        </p:spPr>
      </p:pic>
      <p:sp>
        <p:nvSpPr>
          <p:cNvPr id="8" name="Rectangle 7">
            <a:extLst>
              <a:ext uri="{FF2B5EF4-FFF2-40B4-BE49-F238E27FC236}">
                <a16:creationId xmlns:a16="http://schemas.microsoft.com/office/drawing/2014/main" id="{B0F17FF6-D8F1-5747-8ED3-F734ECD3CF02}"/>
              </a:ext>
            </a:extLst>
          </p:cNvPr>
          <p:cNvSpPr/>
          <p:nvPr/>
        </p:nvSpPr>
        <p:spPr>
          <a:xfrm>
            <a:off x="5762881" y="6072311"/>
            <a:ext cx="5159586" cy="538609"/>
          </a:xfrm>
          <a:prstGeom prst="rect">
            <a:avLst/>
          </a:prstGeom>
          <a:solidFill>
            <a:schemeClr val="bg2"/>
          </a:solidFill>
        </p:spPr>
        <p:txBody>
          <a:bodyPr wrap="square">
            <a:spAutoFit/>
          </a:bodyPr>
          <a:lstStyle/>
          <a:p>
            <a:pPr marL="50800" lvl="0">
              <a:buClr>
                <a:srgbClr val="C00000"/>
              </a:buClr>
              <a:buSzPts val="2800"/>
            </a:pPr>
            <a:r>
              <a:rPr lang="en-US" b="1" dirty="0">
                <a:solidFill>
                  <a:srgbClr val="FF6A02"/>
                </a:solidFill>
                <a:latin typeface="Gill Sans MT" panose="020B0502020104020203" pitchFamily="34" charset="77"/>
                <a:ea typeface="Corbel"/>
                <a:cs typeface="Calibri Light" panose="020F0302020204030204" pitchFamily="34" charset="0"/>
                <a:sym typeface="Corbel"/>
              </a:rPr>
              <a:t>a deeper dive:</a:t>
            </a:r>
          </a:p>
          <a:p>
            <a:r>
              <a:rPr lang="en-US" sz="1100" b="1" dirty="0">
                <a:solidFill>
                  <a:schemeClr val="bg1">
                    <a:lumMod val="50000"/>
                  </a:schemeClr>
                </a:solidFill>
                <a:latin typeface="Gill Sans MT" panose="020B0502020104020203" pitchFamily="34" charset="77"/>
                <a:hlinkClick r:id="rId7"/>
              </a:rPr>
              <a:t>How 'The Denver Principles' Changed Healthcare Forever - POZ</a:t>
            </a:r>
            <a:endParaRPr lang="en-US" sz="1100" b="1" dirty="0">
              <a:solidFill>
                <a:schemeClr val="bg1">
                  <a:lumMod val="50000"/>
                </a:schemeClr>
              </a:solidFill>
              <a:latin typeface="Gill Sans MT" panose="020B0502020104020203" pitchFamily="34" charset="77"/>
              <a:hlinkClick r:id="rId8">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3455355349"/>
      </p:ext>
    </p:extLst>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62AE7F-4735-8144-AF70-BDDB2675C77E}"/>
              </a:ext>
            </a:extLst>
          </p:cNvPr>
          <p:cNvPicPr>
            <a:picLocks noChangeAspect="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0" y="-169860"/>
            <a:ext cx="11410950" cy="7027860"/>
          </a:xfrm>
          <a:prstGeom prst="rect">
            <a:avLst/>
          </a:prstGeom>
        </p:spPr>
      </p:pic>
      <p:sp>
        <p:nvSpPr>
          <p:cNvPr id="2" name="Title 1">
            <a:extLst>
              <a:ext uri="{FF2B5EF4-FFF2-40B4-BE49-F238E27FC236}">
                <a16:creationId xmlns:a16="http://schemas.microsoft.com/office/drawing/2014/main" id="{6B866677-7651-BC49-B3E9-C103A92B8A0A}"/>
              </a:ext>
            </a:extLst>
          </p:cNvPr>
          <p:cNvSpPr>
            <a:spLocks noGrp="1"/>
          </p:cNvSpPr>
          <p:nvPr>
            <p:ph type="title"/>
          </p:nvPr>
        </p:nvSpPr>
        <p:spPr>
          <a:xfrm>
            <a:off x="12192000" y="1012464"/>
            <a:ext cx="9315358" cy="2902228"/>
          </a:xfrm>
          <a:prstGeom prst="leftArrow">
            <a:avLst/>
          </a:prstGeom>
          <a:solidFill>
            <a:schemeClr val="accent4">
              <a:alpha val="56000"/>
            </a:schemeClr>
          </a:solidFill>
          <a:effectLst>
            <a:outerShdw blurRad="50800" dist="38100" dir="2700000" algn="tl" rotWithShape="0">
              <a:prstClr val="black">
                <a:alpha val="40000"/>
              </a:prstClr>
            </a:outerShdw>
          </a:effectLst>
        </p:spPr>
        <p:txBody>
          <a:bodyPr anchor="ctr" anchorCtr="0">
            <a:normAutofit/>
          </a:bodyPr>
          <a:lstStyle/>
          <a:p>
            <a:pPr algn="ctr"/>
            <a:r>
              <a:rPr lang="en-US" sz="3200" b="1" dirty="0">
                <a:solidFill>
                  <a:schemeClr val="bg1"/>
                </a:solidFill>
                <a:cs typeface="Calibri Light" panose="020F0302020204030204" pitchFamily="34" charset="0"/>
              </a:rPr>
              <a:t>These early pioneers were asking for </a:t>
            </a:r>
            <a:br>
              <a:rPr lang="en-US" sz="3200" b="1" dirty="0">
                <a:solidFill>
                  <a:schemeClr val="bg1"/>
                </a:solidFill>
                <a:cs typeface="Calibri Light" panose="020F0302020204030204" pitchFamily="34" charset="0"/>
              </a:rPr>
            </a:br>
            <a:r>
              <a:rPr lang="en-US" sz="3200" b="1" dirty="0">
                <a:solidFill>
                  <a:schemeClr val="bg1"/>
                </a:solidFill>
                <a:cs typeface="Calibri Light" panose="020F0302020204030204" pitchFamily="34" charset="0"/>
              </a:rPr>
              <a:t>more </a:t>
            </a:r>
            <a:r>
              <a:rPr lang="en-US" sz="3200" b="1" dirty="0">
                <a:solidFill>
                  <a:srgbClr val="FFFF00"/>
                </a:solidFill>
                <a:cs typeface="Calibri Light" panose="020F0302020204030204" pitchFamily="34" charset="0"/>
              </a:rPr>
              <a:t>ETHICAL engagement </a:t>
            </a:r>
            <a:r>
              <a:rPr lang="en-US" sz="3200" b="1" dirty="0">
                <a:solidFill>
                  <a:schemeClr val="bg1"/>
                </a:solidFill>
                <a:cs typeface="Calibri Light" panose="020F0302020204030204" pitchFamily="34" charset="0"/>
              </a:rPr>
              <a:t>between science, medicine, research and PEOPLE.</a:t>
            </a:r>
          </a:p>
        </p:txBody>
      </p:sp>
      <p:sp>
        <p:nvSpPr>
          <p:cNvPr id="3" name="Content Placeholder 2">
            <a:extLst>
              <a:ext uri="{FF2B5EF4-FFF2-40B4-BE49-F238E27FC236}">
                <a16:creationId xmlns:a16="http://schemas.microsoft.com/office/drawing/2014/main" id="{3BF6735C-CBD4-3941-8BEC-53A8E9FCB04B}"/>
              </a:ext>
            </a:extLst>
          </p:cNvPr>
          <p:cNvSpPr>
            <a:spLocks noGrp="1"/>
          </p:cNvSpPr>
          <p:nvPr>
            <p:ph idx="1"/>
          </p:nvPr>
        </p:nvSpPr>
        <p:spPr>
          <a:xfrm>
            <a:off x="5712605" y="4227442"/>
            <a:ext cx="4040995" cy="1563757"/>
          </a:xfrm>
          <a:prstGeom prst="rightArrow">
            <a:avLst/>
          </a:prstGeom>
          <a:solidFill>
            <a:schemeClr val="accent4">
              <a:alpha val="65000"/>
            </a:schemeClr>
          </a:solidFill>
        </p:spPr>
        <p:txBody>
          <a:bodyPr anchor="ctr" anchorCtr="0">
            <a:noAutofit/>
          </a:bodyPr>
          <a:lstStyle/>
          <a:p>
            <a:pPr marL="0" indent="0" algn="ctr">
              <a:buNone/>
            </a:pPr>
            <a:r>
              <a:rPr lang="en-US" sz="4800" b="1" i="1" dirty="0">
                <a:solidFill>
                  <a:schemeClr val="bg1"/>
                </a:solidFill>
                <a:cs typeface="Calibri Light" panose="020F0302020204030204" pitchFamily="34" charset="0"/>
              </a:rPr>
              <a:t>Let’s dive in!</a:t>
            </a:r>
          </a:p>
        </p:txBody>
      </p:sp>
    </p:spTree>
    <p:extLst>
      <p:ext uri="{BB962C8B-B14F-4D97-AF65-F5344CB8AC3E}">
        <p14:creationId xmlns:p14="http://schemas.microsoft.com/office/powerpoint/2010/main" val="3886156877"/>
      </p:ext>
    </p:extLst>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4297 7.40741E-7 L -0.93515 0.03055 " pathEditMode="relative" rAng="0" ptsTypes="AA">
                                      <p:cBhvr>
                                        <p:cTn id="6" dur="1250" fill="hold"/>
                                        <p:tgtEl>
                                          <p:spTgt spid="2"/>
                                        </p:tgtEl>
                                        <p:attrNameLst>
                                          <p:attrName>ppt_x</p:attrName>
                                          <p:attrName>ppt_y</p:attrName>
                                        </p:attrNameLst>
                                      </p:cBhvr>
                                      <p:rCtr x="-48906" y="1528"/>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wipe(left)">
                                      <p:cBhvr>
                                        <p:cTn id="11" dur="250"/>
                                        <p:tgtEl>
                                          <p:spTgt spid="3">
                                            <p:bg/>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left)">
                                      <p:cBhvr>
                                        <p:cTn id="16" dur="2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0C9DA8-6B2D-C241-BDE9-7991F85BC78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080000" y="681452"/>
            <a:ext cx="6055269" cy="5058365"/>
          </a:xfrm>
          <a:prstGeom prst="rect">
            <a:avLst/>
          </a:prstGeom>
        </p:spPr>
      </p:pic>
      <p:sp>
        <p:nvSpPr>
          <p:cNvPr id="2" name="Title 1"/>
          <p:cNvSpPr>
            <a:spLocks noGrp="1"/>
          </p:cNvSpPr>
          <p:nvPr>
            <p:ph type="title"/>
          </p:nvPr>
        </p:nvSpPr>
        <p:spPr>
          <a:xfrm>
            <a:off x="374074" y="126112"/>
            <a:ext cx="9701376" cy="1218319"/>
          </a:xfrm>
        </p:spPr>
        <p:txBody>
          <a:bodyPr anchor="ctr" anchorCtr="0">
            <a:normAutofit/>
          </a:bodyPr>
          <a:lstStyle/>
          <a:p>
            <a:r>
              <a:rPr lang="en-US" sz="4400" b="1" dirty="0">
                <a:solidFill>
                  <a:srgbClr val="FF6A02"/>
                </a:solidFill>
                <a:cs typeface="Calibri Light" panose="020F0302020204030204" pitchFamily="34" charset="0"/>
              </a:rPr>
              <a:t>Outline of Module</a:t>
            </a:r>
          </a:p>
        </p:txBody>
      </p:sp>
      <p:sp>
        <p:nvSpPr>
          <p:cNvPr id="3" name="Content Placeholder 2"/>
          <p:cNvSpPr>
            <a:spLocks noGrp="1"/>
          </p:cNvSpPr>
          <p:nvPr>
            <p:ph idx="1"/>
          </p:nvPr>
        </p:nvSpPr>
        <p:spPr>
          <a:xfrm>
            <a:off x="748146" y="1344431"/>
            <a:ext cx="5200534" cy="4899660"/>
          </a:xfrm>
        </p:spPr>
        <p:txBody>
          <a:bodyPr>
            <a:normAutofit fontScale="92500" lnSpcReduction="10000"/>
          </a:bodyPr>
          <a:lstStyle/>
          <a:p>
            <a:r>
              <a:rPr lang="en-US" b="1" dirty="0">
                <a:solidFill>
                  <a:srgbClr val="FF6A02"/>
                </a:solidFill>
                <a:cs typeface="Calibri Light" panose="020F0302020204030204" pitchFamily="34" charset="0"/>
              </a:rPr>
              <a:t>What is Bioethics?</a:t>
            </a:r>
          </a:p>
          <a:p>
            <a:pPr lvl="1"/>
            <a:r>
              <a:rPr lang="en-US" dirty="0">
                <a:solidFill>
                  <a:schemeClr val="tx1"/>
                </a:solidFill>
                <a:cs typeface="Calibri Light" panose="020F0302020204030204" pitchFamily="34" charset="0"/>
              </a:rPr>
              <a:t>What is it </a:t>
            </a:r>
            <a:r>
              <a:rPr lang="en-US" i="1" dirty="0">
                <a:solidFill>
                  <a:schemeClr val="tx1"/>
                </a:solidFill>
                <a:cs typeface="Calibri Light" panose="020F0302020204030204" pitchFamily="34" charset="0"/>
              </a:rPr>
              <a:t>not</a:t>
            </a:r>
            <a:r>
              <a:rPr lang="en-US" dirty="0">
                <a:solidFill>
                  <a:schemeClr val="tx1"/>
                </a:solidFill>
                <a:cs typeface="Calibri Light" panose="020F0302020204030204" pitchFamily="34" charset="0"/>
              </a:rPr>
              <a:t>?</a:t>
            </a:r>
          </a:p>
          <a:p>
            <a:pPr lvl="1"/>
            <a:r>
              <a:rPr lang="en-US" dirty="0">
                <a:solidFill>
                  <a:schemeClr val="tx1"/>
                </a:solidFill>
                <a:cs typeface="Calibri Light" panose="020F0302020204030204" pitchFamily="34" charset="0"/>
              </a:rPr>
              <a:t>A primer on the principles and theories of bioethics </a:t>
            </a:r>
          </a:p>
          <a:p>
            <a:pPr lvl="1"/>
            <a:r>
              <a:rPr lang="en-US" dirty="0">
                <a:solidFill>
                  <a:schemeClr val="tx1"/>
                </a:solidFill>
                <a:cs typeface="Calibri Light" panose="020F0302020204030204" pitchFamily="34" charset="0"/>
              </a:rPr>
              <a:t>The birth of bioethics</a:t>
            </a:r>
          </a:p>
          <a:p>
            <a:r>
              <a:rPr lang="en-US" b="1" dirty="0">
                <a:solidFill>
                  <a:srgbClr val="FF6A02"/>
                </a:solidFill>
                <a:cs typeface="Calibri Light" panose="020F0302020204030204" pitchFamily="34" charset="0"/>
              </a:rPr>
              <a:t>Research Ethics</a:t>
            </a:r>
          </a:p>
          <a:p>
            <a:pPr lvl="1"/>
            <a:r>
              <a:rPr lang="en-US" dirty="0">
                <a:solidFill>
                  <a:schemeClr val="tx1"/>
                </a:solidFill>
                <a:cs typeface="Calibri Light" panose="020F0302020204030204" pitchFamily="34" charset="0"/>
              </a:rPr>
              <a:t>Focus on informed consent </a:t>
            </a:r>
          </a:p>
          <a:p>
            <a:pPr lvl="1"/>
            <a:r>
              <a:rPr lang="en-US" dirty="0">
                <a:solidFill>
                  <a:schemeClr val="tx1"/>
                </a:solidFill>
                <a:cs typeface="Calibri Light" panose="020F0302020204030204" pitchFamily="34" charset="0"/>
              </a:rPr>
              <a:t>Regulatory agencies </a:t>
            </a:r>
          </a:p>
          <a:p>
            <a:r>
              <a:rPr lang="en-US" b="1" dirty="0">
                <a:solidFill>
                  <a:srgbClr val="FF6A02"/>
                </a:solidFill>
                <a:cs typeface="Calibri Light" panose="020F0302020204030204" pitchFamily="34" charset="0"/>
              </a:rPr>
              <a:t>Ethics of HIV cure-related research </a:t>
            </a:r>
          </a:p>
          <a:p>
            <a:r>
              <a:rPr lang="en-US" b="1" dirty="0">
                <a:solidFill>
                  <a:srgbClr val="FF6A02"/>
                </a:solidFill>
                <a:cs typeface="Calibri Light" panose="020F0302020204030204" pitchFamily="34" charset="0"/>
              </a:rPr>
              <a:t>Conclusions </a:t>
            </a:r>
            <a:r>
              <a:rPr lang="en-US" dirty="0">
                <a:solidFill>
                  <a:srgbClr val="FF6A02"/>
                </a:solidFill>
                <a:cs typeface="Calibri Light" panose="020F0302020204030204" pitchFamily="34" charset="0"/>
              </a:rPr>
              <a:t>&amp; </a:t>
            </a:r>
            <a:r>
              <a:rPr lang="en-US" b="1" dirty="0">
                <a:solidFill>
                  <a:srgbClr val="FF6A02"/>
                </a:solidFill>
                <a:cs typeface="Calibri Light" panose="020F0302020204030204" pitchFamily="34" charset="0"/>
              </a:rPr>
              <a:t>Take-Aways</a:t>
            </a: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49557293"/>
      </p:ext>
    </p:extLst>
  </p:cSld>
  <p:clrMapOvr>
    <a:masterClrMapping/>
  </p:clrMapOvr>
  <p:transition spd="slow" advTm="8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1000"/>
                                        <p:tgtEl>
                                          <p:spTgt spid="3">
                                            <p:txEl>
                                              <p:pRg st="7" end="7"/>
                                            </p:txEl>
                                          </p:spTgt>
                                        </p:tgtEl>
                                      </p:cBhvr>
                                    </p:animEffect>
                                    <p:anim calcmode="lin" valueType="num">
                                      <p:cBhvr>
                                        <p:cTn id="4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fade">
                                      <p:cBhvr>
                                        <p:cTn id="53" dur="1000"/>
                                        <p:tgtEl>
                                          <p:spTgt spid="3">
                                            <p:txEl>
                                              <p:pRg st="8" end="8"/>
                                            </p:txEl>
                                          </p:spTgt>
                                        </p:tgtEl>
                                      </p:cBhvr>
                                    </p:animEffect>
                                    <p:anim calcmode="lin" valueType="num">
                                      <p:cBhvr>
                                        <p:cTn id="5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CC9ED-900A-5140-B410-FF9ED0A50A9A}"/>
              </a:ext>
            </a:extLst>
          </p:cNvPr>
          <p:cNvSpPr>
            <a:spLocks noGrp="1"/>
          </p:cNvSpPr>
          <p:nvPr>
            <p:ph type="title"/>
          </p:nvPr>
        </p:nvSpPr>
        <p:spPr>
          <a:xfrm>
            <a:off x="0" y="1709738"/>
            <a:ext cx="12192000" cy="4360556"/>
          </a:xfrm>
        </p:spPr>
        <p:txBody>
          <a:bodyPr anchor="ctr" anchorCtr="0"/>
          <a:lstStyle/>
          <a:p>
            <a:r>
              <a:rPr lang="en-US" dirty="0">
                <a:cs typeface="Calibri Light" panose="020F0302020204030204" pitchFamily="34" charset="0"/>
              </a:rPr>
              <a:t>Part 1: </a:t>
            </a:r>
            <a:br>
              <a:rPr lang="en-US" dirty="0">
                <a:cs typeface="Calibri Light" panose="020F0302020204030204" pitchFamily="34" charset="0"/>
              </a:rPr>
            </a:br>
            <a:r>
              <a:rPr lang="en-US" dirty="0">
                <a:cs typeface="Calibri Light" panose="020F0302020204030204" pitchFamily="34" charset="0"/>
              </a:rPr>
              <a:t>What is Bioethics?</a:t>
            </a:r>
            <a:endParaRPr lang="en-US" dirty="0"/>
          </a:p>
        </p:txBody>
      </p:sp>
      <p:pic>
        <p:nvPicPr>
          <p:cNvPr id="5" name="Picture 4">
            <a:extLst>
              <a:ext uri="{FF2B5EF4-FFF2-40B4-BE49-F238E27FC236}">
                <a16:creationId xmlns:a16="http://schemas.microsoft.com/office/drawing/2014/main" id="{E1AD6460-E17D-B64E-A9CB-D22E4FAE9904}"/>
              </a:ext>
            </a:extLst>
          </p:cNvPr>
          <p:cNvPicPr>
            <a:picLocks noChangeAspect="1"/>
          </p:cNvPicPr>
          <p:nvPr/>
        </p:nvPicPr>
        <p:blipFill>
          <a:blip r:embed="rId2">
            <a:clrChange>
              <a:clrFrom>
                <a:srgbClr val="FF6A00"/>
              </a:clrFrom>
              <a:clrTo>
                <a:srgbClr val="FF6A00">
                  <a:alpha val="0"/>
                </a:srgbClr>
              </a:clrTo>
            </a:clrChange>
            <a:biLevel thresh="25000"/>
          </a:blip>
          <a:stretch>
            <a:fillRect/>
          </a:stretch>
        </p:blipFill>
        <p:spPr>
          <a:xfrm rot="4663849">
            <a:off x="9331312" y="3236408"/>
            <a:ext cx="1081634" cy="1092200"/>
          </a:xfrm>
          <a:prstGeom prst="rect">
            <a:avLst/>
          </a:prstGeom>
        </p:spPr>
      </p:pic>
      <p:pic>
        <p:nvPicPr>
          <p:cNvPr id="6" name="Picture 5">
            <a:extLst>
              <a:ext uri="{FF2B5EF4-FFF2-40B4-BE49-F238E27FC236}">
                <a16:creationId xmlns:a16="http://schemas.microsoft.com/office/drawing/2014/main" id="{A6F98705-1ADC-D945-BB56-08D5CDB05C1E}"/>
              </a:ext>
            </a:extLst>
          </p:cNvPr>
          <p:cNvPicPr>
            <a:picLocks noChangeAspect="1"/>
          </p:cNvPicPr>
          <p:nvPr/>
        </p:nvPicPr>
        <p:blipFill>
          <a:blip r:embed="rId3">
            <a:clrChange>
              <a:clrFrom>
                <a:srgbClr val="FF6A00"/>
              </a:clrFrom>
              <a:clrTo>
                <a:srgbClr val="FF6A00">
                  <a:alpha val="0"/>
                </a:srgbClr>
              </a:clrTo>
            </a:clrChange>
          </a:blip>
          <a:stretch>
            <a:fillRect/>
          </a:stretch>
        </p:blipFill>
        <p:spPr>
          <a:xfrm rot="1565289">
            <a:off x="7852335" y="4606246"/>
            <a:ext cx="1143000" cy="1092200"/>
          </a:xfrm>
          <a:prstGeom prst="rect">
            <a:avLst/>
          </a:prstGeom>
        </p:spPr>
      </p:pic>
      <p:pic>
        <p:nvPicPr>
          <p:cNvPr id="7" name="Picture 6">
            <a:extLst>
              <a:ext uri="{FF2B5EF4-FFF2-40B4-BE49-F238E27FC236}">
                <a16:creationId xmlns:a16="http://schemas.microsoft.com/office/drawing/2014/main" id="{2CF131E9-81CD-814C-8318-1ED6602114A3}"/>
              </a:ext>
            </a:extLst>
          </p:cNvPr>
          <p:cNvPicPr>
            <a:picLocks noChangeAspect="1"/>
          </p:cNvPicPr>
          <p:nvPr/>
        </p:nvPicPr>
        <p:blipFill>
          <a:blip r:embed="rId2">
            <a:clrChange>
              <a:clrFrom>
                <a:srgbClr val="FF6A00"/>
              </a:clrFrom>
              <a:clrTo>
                <a:srgbClr val="FF6A00">
                  <a:alpha val="0"/>
                </a:srgbClr>
              </a:clrTo>
            </a:clrChange>
            <a:biLevel thresh="25000"/>
          </a:blip>
          <a:stretch>
            <a:fillRect/>
          </a:stretch>
        </p:blipFill>
        <p:spPr>
          <a:xfrm rot="16802111">
            <a:off x="7251034" y="1962303"/>
            <a:ext cx="1081634" cy="1092200"/>
          </a:xfrm>
          <a:prstGeom prst="rect">
            <a:avLst/>
          </a:prstGeom>
        </p:spPr>
      </p:pic>
      <p:pic>
        <p:nvPicPr>
          <p:cNvPr id="8" name="Picture 7">
            <a:extLst>
              <a:ext uri="{FF2B5EF4-FFF2-40B4-BE49-F238E27FC236}">
                <a16:creationId xmlns:a16="http://schemas.microsoft.com/office/drawing/2014/main" id="{B80A0C1A-165F-ED49-9417-487635FE9DE6}"/>
              </a:ext>
            </a:extLst>
          </p:cNvPr>
          <p:cNvPicPr>
            <a:picLocks noChangeAspect="1"/>
          </p:cNvPicPr>
          <p:nvPr/>
        </p:nvPicPr>
        <p:blipFill>
          <a:blip r:embed="rId3">
            <a:clrChange>
              <a:clrFrom>
                <a:srgbClr val="FF6A00"/>
              </a:clrFrom>
              <a:clrTo>
                <a:srgbClr val="FF6A00">
                  <a:alpha val="0"/>
                </a:srgbClr>
              </a:clrTo>
            </a:clrChange>
          </a:blip>
          <a:stretch>
            <a:fillRect/>
          </a:stretch>
        </p:blipFill>
        <p:spPr>
          <a:xfrm rot="1565289">
            <a:off x="3383586" y="-1835563"/>
            <a:ext cx="1143000" cy="1092200"/>
          </a:xfrm>
          <a:prstGeom prst="rect">
            <a:avLst/>
          </a:prstGeom>
        </p:spPr>
      </p:pic>
    </p:spTree>
    <p:extLst>
      <p:ext uri="{BB962C8B-B14F-4D97-AF65-F5344CB8AC3E}">
        <p14:creationId xmlns:p14="http://schemas.microsoft.com/office/powerpoint/2010/main" val="2491595072"/>
      </p:ext>
    </p:extLst>
  </p:cSld>
  <p:clrMapOvr>
    <a:masterClrMapping/>
  </p:clrMapOvr>
  <p:transition spd="slow" advTm="5000">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38D1EB2-B903-47F2-B2D1-2140C5893FD6}"/>
              </a:ext>
            </a:extLst>
          </p:cNvPr>
          <p:cNvSpPr txBox="1">
            <a:spLocks/>
          </p:cNvSpPr>
          <p:nvPr/>
        </p:nvSpPr>
        <p:spPr>
          <a:xfrm>
            <a:off x="685801" y="394586"/>
            <a:ext cx="7919721"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5400" b="1" dirty="0">
                <a:latin typeface="Gill Sans MT" panose="020B0502020104020203" pitchFamily="34" charset="77"/>
                <a:cs typeface="Calibri Light" panose="020F0302020204030204" pitchFamily="34" charset="0"/>
              </a:rPr>
              <a:t>What is </a:t>
            </a:r>
            <a:r>
              <a:rPr lang="en-US" sz="5400" b="1" dirty="0">
                <a:solidFill>
                  <a:srgbClr val="FF6A02"/>
                </a:solidFill>
                <a:latin typeface="Gill Sans MT" panose="020B0502020104020203" pitchFamily="34" charset="77"/>
                <a:cs typeface="Calibri Light" panose="020F0302020204030204" pitchFamily="34" charset="0"/>
              </a:rPr>
              <a:t>Bioethics</a:t>
            </a:r>
            <a:r>
              <a:rPr lang="en-US" sz="5400" b="1" dirty="0">
                <a:latin typeface="Gill Sans MT" panose="020B0502020104020203" pitchFamily="34" charset="77"/>
                <a:cs typeface="Calibri Light" panose="020F0302020204030204" pitchFamily="34" charset="0"/>
              </a:rPr>
              <a:t>?</a:t>
            </a:r>
          </a:p>
        </p:txBody>
      </p:sp>
      <p:sp>
        <p:nvSpPr>
          <p:cNvPr id="14" name="Content Placeholder 2">
            <a:extLst>
              <a:ext uri="{FF2B5EF4-FFF2-40B4-BE49-F238E27FC236}">
                <a16:creationId xmlns:a16="http://schemas.microsoft.com/office/drawing/2014/main" id="{7C74EDDE-4B93-4A30-851A-F0A377CE1C7D}"/>
              </a:ext>
            </a:extLst>
          </p:cNvPr>
          <p:cNvSpPr txBox="1">
            <a:spLocks/>
          </p:cNvSpPr>
          <p:nvPr/>
        </p:nvSpPr>
        <p:spPr>
          <a:xfrm>
            <a:off x="685801" y="1678172"/>
            <a:ext cx="10388598" cy="474303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None/>
            </a:pPr>
            <a:r>
              <a:rPr lang="en-US" dirty="0">
                <a:latin typeface="Gill Sans MT" panose="020B0502020104020203" pitchFamily="34" charset="77"/>
                <a:cs typeface="Calibri Light" panose="020F0302020204030204" pitchFamily="34" charset="0"/>
              </a:rPr>
              <a:t>Ethics is a field of study that helps us answer questions like: </a:t>
            </a:r>
          </a:p>
          <a:p>
            <a:pPr lvl="2">
              <a:spcBef>
                <a:spcPts val="0"/>
              </a:spcBef>
              <a:buClr>
                <a:srgbClr val="FF6A02"/>
              </a:buClr>
            </a:pPr>
            <a:r>
              <a:rPr lang="en-US" sz="3200" dirty="0">
                <a:latin typeface="Gill Sans MT" panose="020B0502020104020203" pitchFamily="34" charset="77"/>
                <a:cs typeface="Calibri Light" panose="020F0302020204030204" pitchFamily="34" charset="0"/>
              </a:rPr>
              <a:t>What must we* do? </a:t>
            </a:r>
          </a:p>
          <a:p>
            <a:pPr lvl="2">
              <a:spcBef>
                <a:spcPts val="0"/>
              </a:spcBef>
              <a:buClr>
                <a:srgbClr val="FF6A02"/>
              </a:buClr>
            </a:pPr>
            <a:r>
              <a:rPr lang="en-US" sz="3200" dirty="0">
                <a:latin typeface="Gill Sans MT" panose="020B0502020104020203" pitchFamily="34" charset="77"/>
                <a:cs typeface="Calibri Light" panose="020F0302020204030204" pitchFamily="34" charset="0"/>
              </a:rPr>
              <a:t>What must we* not do? </a:t>
            </a:r>
          </a:p>
          <a:p>
            <a:pPr lvl="2">
              <a:spcBef>
                <a:spcPts val="0"/>
              </a:spcBef>
              <a:buClr>
                <a:srgbClr val="FF6A02"/>
              </a:buClr>
            </a:pPr>
            <a:r>
              <a:rPr lang="en-US" sz="3200" dirty="0">
                <a:latin typeface="Gill Sans MT" panose="020B0502020104020203" pitchFamily="34" charset="77"/>
                <a:cs typeface="Calibri Light" panose="020F0302020204030204" pitchFamily="34" charset="0"/>
              </a:rPr>
              <a:t>What is permissible to do?</a:t>
            </a:r>
          </a:p>
          <a:p>
            <a:pPr lvl="2">
              <a:spcBef>
                <a:spcPts val="0"/>
              </a:spcBef>
              <a:buClr>
                <a:srgbClr val="FF6A02"/>
              </a:buClr>
            </a:pPr>
            <a:r>
              <a:rPr lang="en-US" sz="3200" dirty="0">
                <a:latin typeface="Gill Sans MT" panose="020B0502020104020203" pitchFamily="34" charset="77"/>
                <a:cs typeface="Calibri Light" panose="020F0302020204030204" pitchFamily="34" charset="0"/>
              </a:rPr>
              <a:t>How may we (not) do what we do?</a:t>
            </a:r>
            <a:endParaRPr lang="en-US" sz="800" dirty="0">
              <a:latin typeface="Gill Sans MT" panose="020B0502020104020203" pitchFamily="34" charset="77"/>
              <a:cs typeface="Calibri Light" panose="020F0302020204030204" pitchFamily="34" charset="0"/>
            </a:endParaRPr>
          </a:p>
          <a:p>
            <a:pPr marL="914400" lvl="2" indent="0">
              <a:spcBef>
                <a:spcPts val="0"/>
              </a:spcBef>
              <a:buClr>
                <a:srgbClr val="FF6A02"/>
              </a:buClr>
              <a:buNone/>
            </a:pPr>
            <a:endParaRPr lang="en-US" sz="800" dirty="0">
              <a:latin typeface="Gill Sans MT" panose="020B0502020104020203" pitchFamily="34" charset="77"/>
              <a:cs typeface="Calibri Light" panose="020F0302020204030204" pitchFamily="34" charset="0"/>
            </a:endParaRPr>
          </a:p>
          <a:p>
            <a:pPr marL="857250" lvl="2" indent="0">
              <a:spcBef>
                <a:spcPts val="0"/>
              </a:spcBef>
              <a:buNone/>
            </a:pPr>
            <a:r>
              <a:rPr lang="en-US" sz="3200" i="1" dirty="0">
                <a:latin typeface="Calibri Light" panose="020F0302020204030204" pitchFamily="34" charset="0"/>
                <a:cs typeface="Calibri Light" panose="020F0302020204030204" pitchFamily="34" charset="0"/>
              </a:rPr>
              <a:t>		</a:t>
            </a:r>
            <a:r>
              <a:rPr lang="en-US" sz="2800" i="1" dirty="0">
                <a:latin typeface="Calibri Light" panose="020F0302020204030204" pitchFamily="34" charset="0"/>
                <a:cs typeface="Calibri Light" panose="020F0302020204030204" pitchFamily="34" charset="0"/>
              </a:rPr>
              <a:t>*“</a:t>
            </a:r>
            <a:r>
              <a:rPr lang="en-US" sz="2800" i="1" dirty="0">
                <a:latin typeface="Gill Sans MT" panose="020B0502020104020203" pitchFamily="34" charset="77"/>
                <a:cs typeface="Calibri Light" panose="020F0302020204030204" pitchFamily="34" charset="0"/>
              </a:rPr>
              <a:t>we” = doctors, scientists, researchers, ourselves</a:t>
            </a:r>
          </a:p>
          <a:p>
            <a:pPr lvl="1">
              <a:spcBef>
                <a:spcPts val="0"/>
              </a:spcBef>
              <a:buFont typeface="Arial" panose="020B0604020202020204" pitchFamily="34" charset="0"/>
              <a:buChar char="•"/>
            </a:pPr>
            <a:endParaRPr lang="en-US" dirty="0">
              <a:latin typeface="Calibri Light" panose="020F0302020204030204" pitchFamily="34" charset="0"/>
              <a:cs typeface="Calibri Light" panose="020F0302020204030204" pitchFamily="34" charset="0"/>
            </a:endParaRPr>
          </a:p>
        </p:txBody>
      </p:sp>
      <p:sp>
        <p:nvSpPr>
          <p:cNvPr id="2" name="Rectangle 1">
            <a:extLst>
              <a:ext uri="{FF2B5EF4-FFF2-40B4-BE49-F238E27FC236}">
                <a16:creationId xmlns:a16="http://schemas.microsoft.com/office/drawing/2014/main" id="{D12BC783-2AF0-5444-95BE-26FBDC598187}"/>
              </a:ext>
            </a:extLst>
          </p:cNvPr>
          <p:cNvSpPr/>
          <p:nvPr/>
        </p:nvSpPr>
        <p:spPr>
          <a:xfrm>
            <a:off x="685801" y="4894554"/>
            <a:ext cx="10032998" cy="1754326"/>
          </a:xfrm>
          <a:prstGeom prst="rect">
            <a:avLst/>
          </a:prstGeom>
        </p:spPr>
        <p:txBody>
          <a:bodyPr wrap="square">
            <a:spAutoFit/>
          </a:bodyPr>
          <a:lstStyle/>
          <a:p>
            <a:pPr marL="57150" indent="0" algn="ctr">
              <a:spcBef>
                <a:spcPts val="0"/>
              </a:spcBef>
              <a:buNone/>
            </a:pPr>
            <a:r>
              <a:rPr lang="en-US" sz="3600" b="1" i="1" dirty="0">
                <a:solidFill>
                  <a:srgbClr val="FF6A02"/>
                </a:solidFill>
                <a:latin typeface="Gill Sans MT" panose="020B0502020104020203" pitchFamily="34" charset="77"/>
                <a:cs typeface="Calibri Light" panose="020F0302020204030204" pitchFamily="34" charset="0"/>
              </a:rPr>
              <a:t>Bioethics asks these questions in places where health, medicine, disease, research, healthcare, science, and society intersect</a:t>
            </a:r>
            <a:r>
              <a:rPr lang="en-US" sz="3600" b="1" dirty="0">
                <a:solidFill>
                  <a:srgbClr val="FF6A02"/>
                </a:solidFill>
                <a:latin typeface="Gill Sans MT" panose="020B0502020104020203" pitchFamily="34" charset="77"/>
                <a:cs typeface="Calibri Light" panose="020F0302020204030204" pitchFamily="34" charset="0"/>
              </a:rPr>
              <a:t> </a:t>
            </a:r>
          </a:p>
        </p:txBody>
      </p:sp>
    </p:spTree>
    <p:extLst>
      <p:ext uri="{BB962C8B-B14F-4D97-AF65-F5344CB8AC3E}">
        <p14:creationId xmlns:p14="http://schemas.microsoft.com/office/powerpoint/2010/main" val="2909671769"/>
      </p:ext>
    </p:extLst>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862B3F-55C8-ED4C-BE7C-69DDA99AAC55}"/>
              </a:ext>
            </a:extLst>
          </p:cNvPr>
          <p:cNvPicPr>
            <a:picLocks noChangeAspect="1"/>
          </p:cNvPicPr>
          <p:nvPr/>
        </p:nvPicPr>
        <p:blipFill>
          <a:blip r:embed="rId3"/>
          <a:stretch>
            <a:fillRect/>
          </a:stretch>
        </p:blipFill>
        <p:spPr>
          <a:xfrm>
            <a:off x="-90151" y="-71366"/>
            <a:ext cx="11520638" cy="7100331"/>
          </a:xfrm>
          <a:prstGeom prst="rect">
            <a:avLst/>
          </a:prstGeom>
        </p:spPr>
      </p:pic>
      <p:sp>
        <p:nvSpPr>
          <p:cNvPr id="14" name="Content Placeholder 2">
            <a:extLst>
              <a:ext uri="{FF2B5EF4-FFF2-40B4-BE49-F238E27FC236}">
                <a16:creationId xmlns:a16="http://schemas.microsoft.com/office/drawing/2014/main" id="{7C74EDDE-4B93-4A30-851A-F0A377CE1C7D}"/>
              </a:ext>
            </a:extLst>
          </p:cNvPr>
          <p:cNvSpPr txBox="1">
            <a:spLocks/>
          </p:cNvSpPr>
          <p:nvPr/>
        </p:nvSpPr>
        <p:spPr>
          <a:xfrm>
            <a:off x="2996268" y="1420095"/>
            <a:ext cx="7206913" cy="474303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None/>
            </a:pPr>
            <a:r>
              <a:rPr lang="en-US" sz="2000" dirty="0"/>
              <a:t> </a:t>
            </a:r>
            <a:endParaRPr lang="en-US" sz="2000" dirty="0">
              <a:latin typeface="Calibri Light" panose="020F0302020204030204" pitchFamily="34" charset="0"/>
              <a:cs typeface="Calibri Light" panose="020F0302020204030204" pitchFamily="34" charset="0"/>
            </a:endParaRPr>
          </a:p>
        </p:txBody>
      </p:sp>
      <p:sp>
        <p:nvSpPr>
          <p:cNvPr id="17" name="Content Placeholder 2">
            <a:extLst>
              <a:ext uri="{FF2B5EF4-FFF2-40B4-BE49-F238E27FC236}">
                <a16:creationId xmlns:a16="http://schemas.microsoft.com/office/drawing/2014/main" id="{70F60E37-2949-4840-837B-31A22B933F7E}"/>
              </a:ext>
            </a:extLst>
          </p:cNvPr>
          <p:cNvSpPr>
            <a:spLocks noGrp="1"/>
          </p:cNvSpPr>
          <p:nvPr>
            <p:ph idx="1"/>
          </p:nvPr>
        </p:nvSpPr>
        <p:spPr>
          <a:xfrm>
            <a:off x="2458253" y="7502941"/>
            <a:ext cx="7153573" cy="2331720"/>
          </a:xfrm>
        </p:spPr>
        <p:txBody>
          <a:bodyPr>
            <a:noAutofit/>
          </a:bodyPr>
          <a:lstStyle/>
          <a:p>
            <a:pPr marL="0" indent="0">
              <a:lnSpc>
                <a:spcPct val="100000"/>
              </a:lnSpc>
              <a:spcBef>
                <a:spcPts val="0"/>
              </a:spcBef>
              <a:buNone/>
            </a:pPr>
            <a:r>
              <a:rPr lang="en-US" b="1" dirty="0">
                <a:solidFill>
                  <a:schemeClr val="tx1"/>
                </a:solidFill>
                <a:latin typeface="Calibri Light" panose="020F0302020204030204" pitchFamily="34" charset="0"/>
                <a:cs typeface="Calibri Light" panose="020F0302020204030204" pitchFamily="34" charset="0"/>
              </a:rPr>
              <a:t>Bioethics is related to, but not the same as the law</a:t>
            </a:r>
          </a:p>
          <a:p>
            <a:pPr marL="0" indent="0">
              <a:lnSpc>
                <a:spcPct val="100000"/>
              </a:lnSpc>
              <a:spcBef>
                <a:spcPts val="0"/>
              </a:spcBef>
              <a:buNone/>
            </a:pPr>
            <a:endParaRPr lang="en-US" sz="1600" dirty="0">
              <a:latin typeface="Calibri Light" panose="020F0302020204030204" pitchFamily="34" charset="0"/>
              <a:cs typeface="Calibri Light" panose="020F0302020204030204" pitchFamily="34" charset="0"/>
            </a:endParaRPr>
          </a:p>
          <a:p>
            <a:pPr>
              <a:spcBef>
                <a:spcPts val="0"/>
              </a:spcBef>
            </a:pPr>
            <a:r>
              <a:rPr lang="en-US" dirty="0">
                <a:solidFill>
                  <a:schemeClr val="tx1"/>
                </a:solidFill>
                <a:latin typeface="Calibri Light" panose="020F0302020204030204" pitchFamily="34" charset="0"/>
                <a:cs typeface="Calibri Light" panose="020F0302020204030204" pitchFamily="34" charset="0"/>
              </a:rPr>
              <a:t>Laws and regulations come from ethical reasoning, but the law changes over time and place, and at times, something can be legal (or at least not illegal) but deemed not to be ethical. </a:t>
            </a:r>
          </a:p>
          <a:p>
            <a:pPr>
              <a:spcBef>
                <a:spcPts val="0"/>
              </a:spcBef>
            </a:pPr>
            <a:endParaRPr lang="en-US" dirty="0">
              <a:solidFill>
                <a:schemeClr val="tx1"/>
              </a:solidFill>
              <a:latin typeface="Calibri Light" panose="020F0302020204030204" pitchFamily="34" charset="0"/>
              <a:cs typeface="Calibri Light" panose="020F0302020204030204" pitchFamily="34" charset="0"/>
            </a:endParaRPr>
          </a:p>
          <a:p>
            <a:pPr>
              <a:spcBef>
                <a:spcPts val="0"/>
              </a:spcBef>
            </a:pPr>
            <a:r>
              <a:rPr lang="en-US" dirty="0">
                <a:solidFill>
                  <a:schemeClr val="tx1"/>
                </a:solidFill>
                <a:latin typeface="Calibri Light" panose="020F0302020204030204" pitchFamily="34" charset="0"/>
                <a:cs typeface="Calibri Light" panose="020F0302020204030204" pitchFamily="34" charset="0"/>
              </a:rPr>
              <a:t>US laws have established offices – like Institutional Review Boards – to help make sure that research is ethical. </a:t>
            </a:r>
            <a:r>
              <a:rPr lang="en-US" dirty="0">
                <a:latin typeface="Calibri Light" panose="020F0302020204030204" pitchFamily="34" charset="0"/>
                <a:cs typeface="Calibri Light" panose="020F0302020204030204" pitchFamily="34" charset="0"/>
              </a:rPr>
              <a:t> </a:t>
            </a:r>
            <a:endParaRPr lang="en-US" dirty="0">
              <a:solidFill>
                <a:schemeClr val="tx1"/>
              </a:solidFill>
              <a:latin typeface="Calibri Light" panose="020F0302020204030204" pitchFamily="34" charset="0"/>
              <a:cs typeface="Calibri Light" panose="020F0302020204030204" pitchFamily="34" charset="0"/>
            </a:endParaRPr>
          </a:p>
        </p:txBody>
      </p:sp>
      <p:sp>
        <p:nvSpPr>
          <p:cNvPr id="7" name="Content Placeholder 2">
            <a:extLst>
              <a:ext uri="{FF2B5EF4-FFF2-40B4-BE49-F238E27FC236}">
                <a16:creationId xmlns:a16="http://schemas.microsoft.com/office/drawing/2014/main" id="{0201D882-33B4-8A4C-B659-DA7604882D93}"/>
              </a:ext>
            </a:extLst>
          </p:cNvPr>
          <p:cNvSpPr txBox="1">
            <a:spLocks/>
          </p:cNvSpPr>
          <p:nvPr/>
        </p:nvSpPr>
        <p:spPr>
          <a:xfrm>
            <a:off x="644279" y="2152330"/>
            <a:ext cx="10431552" cy="2141219"/>
          </a:xfrm>
          <a:prstGeom prst="rect">
            <a:avLst/>
          </a:prstGeom>
          <a:effectLst>
            <a:outerShdw blurRad="50800" dist="38100" dir="8100000" algn="tr" rotWithShape="0">
              <a:prstClr val="black">
                <a:alpha val="40000"/>
              </a:prstClr>
            </a:outerShdw>
          </a:effectLst>
        </p:spPr>
        <p:txBody>
          <a:bodyPr vert="horz" lIns="91440" tIns="45720" rIns="91440" bIns="45720" rtlCol="0">
            <a:noAutofit/>
          </a:bodyPr>
          <a:lstStyle>
            <a:lvl1pPr marL="284163" indent="-284163" algn="l" defTabSz="914400" rtl="0" eaLnBrk="1" latinLnBrk="0" hangingPunct="1">
              <a:spcBef>
                <a:spcPts val="1200"/>
              </a:spcBef>
              <a:spcAft>
                <a:spcPts val="0"/>
              </a:spcAft>
              <a:buClr>
                <a:schemeClr val="accent1"/>
              </a:buClr>
              <a:buSzPct val="140000"/>
              <a:buFont typeface="Arial" panose="020B0604020202020204" pitchFamily="34" charset="0"/>
              <a:buChar char="●"/>
              <a:defRPr sz="2000" b="0" i="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Clr>
                <a:schemeClr val="bg2">
                  <a:lumMod val="50000"/>
                </a:schemeClr>
              </a:buClr>
              <a:buFont typeface="Arial" panose="020B0604020202020204" pitchFamily="34" charset="0"/>
              <a:buChar char="●"/>
              <a:defRPr sz="1800" b="0" i="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b="0" i="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b="0" i="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b="0" i="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0"/>
              </a:spcBef>
              <a:buNone/>
            </a:pPr>
            <a:r>
              <a:rPr lang="en-US" sz="3600" b="1" i="1" dirty="0">
                <a:solidFill>
                  <a:srgbClr val="FFFF00"/>
                </a:solidFill>
                <a:latin typeface="Gill Sans MT" panose="020B0502020104020203" pitchFamily="34" charset="77"/>
                <a:cs typeface="Calibri Light" panose="020F0302020204030204" pitchFamily="34" charset="0"/>
              </a:rPr>
              <a:t>Bioethics</a:t>
            </a:r>
            <a:r>
              <a:rPr lang="en-US" sz="3600" b="1" i="1" dirty="0">
                <a:solidFill>
                  <a:srgbClr val="FF6A02"/>
                </a:solidFill>
                <a:latin typeface="Gill Sans MT" panose="020B0502020104020203" pitchFamily="34" charset="77"/>
                <a:cs typeface="Calibri Light" panose="020F0302020204030204" pitchFamily="34" charset="0"/>
              </a:rPr>
              <a:t> </a:t>
            </a:r>
            <a:r>
              <a:rPr lang="en-US" sz="3600" b="1" i="1" dirty="0">
                <a:solidFill>
                  <a:schemeClr val="bg1"/>
                </a:solidFill>
                <a:latin typeface="Gill Sans MT" panose="020B0502020104020203" pitchFamily="34" charset="77"/>
                <a:cs typeface="Calibri Light" panose="020F0302020204030204" pitchFamily="34" charset="0"/>
              </a:rPr>
              <a:t>is related to, but not the same </a:t>
            </a:r>
          </a:p>
          <a:p>
            <a:pPr marL="0" indent="0" algn="ctr">
              <a:spcBef>
                <a:spcPts val="0"/>
              </a:spcBef>
              <a:buNone/>
            </a:pPr>
            <a:r>
              <a:rPr lang="en-US" sz="3600" b="1" i="1" dirty="0">
                <a:solidFill>
                  <a:schemeClr val="bg1"/>
                </a:solidFill>
                <a:latin typeface="Gill Sans MT" panose="020B0502020104020203" pitchFamily="34" charset="77"/>
                <a:cs typeface="Calibri Light" panose="020F0302020204030204" pitchFamily="34" charset="0"/>
              </a:rPr>
              <a:t>as </a:t>
            </a:r>
            <a:r>
              <a:rPr lang="en-US" sz="3600" b="1" i="1" dirty="0">
                <a:solidFill>
                  <a:srgbClr val="FFFF00"/>
                </a:solidFill>
                <a:latin typeface="Gill Sans MT" panose="020B0502020104020203" pitchFamily="34" charset="77"/>
                <a:cs typeface="Calibri Light" panose="020F0302020204030204" pitchFamily="34" charset="0"/>
              </a:rPr>
              <a:t>morals</a:t>
            </a:r>
            <a:endParaRPr lang="en-US" sz="3600" i="1" dirty="0">
              <a:solidFill>
                <a:srgbClr val="FFFF00"/>
              </a:solidFill>
              <a:latin typeface="Gill Sans MT" panose="020B0502020104020203" pitchFamily="34" charset="77"/>
              <a:cs typeface="Calibri Light" panose="020F0302020204030204" pitchFamily="34" charset="0"/>
            </a:endParaRPr>
          </a:p>
          <a:p>
            <a:pPr marL="0" indent="0">
              <a:spcBef>
                <a:spcPts val="0"/>
              </a:spcBef>
              <a:buNone/>
            </a:pPr>
            <a:endParaRPr lang="en-US" dirty="0">
              <a:solidFill>
                <a:schemeClr val="accent4">
                  <a:lumMod val="75000"/>
                </a:schemeClr>
              </a:solidFill>
              <a:latin typeface="Gill Sans MT" panose="020B0502020104020203" pitchFamily="34" charset="77"/>
              <a:cs typeface="Calibri Light" panose="020F0302020204030204" pitchFamily="34" charset="0"/>
            </a:endParaRPr>
          </a:p>
          <a:p>
            <a:pPr>
              <a:spcBef>
                <a:spcPts val="0"/>
              </a:spcBef>
              <a:buClr>
                <a:schemeClr val="accent4">
                  <a:lumMod val="75000"/>
                </a:schemeClr>
              </a:buClr>
              <a:buFont typeface="Arial" panose="020B0604020202020204" pitchFamily="34" charset="0"/>
              <a:buChar char="•"/>
            </a:pPr>
            <a:r>
              <a:rPr lang="en-US" sz="2800" b="1" dirty="0">
                <a:solidFill>
                  <a:schemeClr val="bg1"/>
                </a:solidFill>
                <a:latin typeface="Gill Sans MT" panose="020B0502020104020203" pitchFamily="34" charset="77"/>
                <a:cs typeface="Calibri Light" panose="020F0302020204030204" pitchFamily="34" charset="0"/>
              </a:rPr>
              <a:t>Morals are our own personal sense of right and wrong – they are </a:t>
            </a:r>
            <a:r>
              <a:rPr lang="en-US" sz="2800" b="1" i="1" dirty="0">
                <a:solidFill>
                  <a:srgbClr val="FFFF00"/>
                </a:solidFill>
                <a:latin typeface="Gill Sans MT" panose="020B0502020104020203" pitchFamily="34" charset="77"/>
                <a:cs typeface="Calibri Light" panose="020F0302020204030204" pitchFamily="34" charset="0"/>
              </a:rPr>
              <a:t>individual</a:t>
            </a:r>
            <a:r>
              <a:rPr lang="en-US" sz="2800" b="1" dirty="0">
                <a:solidFill>
                  <a:schemeClr val="bg1"/>
                </a:solidFill>
                <a:latin typeface="Gill Sans MT" panose="020B0502020104020203" pitchFamily="34" charset="77"/>
                <a:cs typeface="Calibri Light" panose="020F0302020204030204" pitchFamily="34" charset="0"/>
              </a:rPr>
              <a:t>, coming from our parents, religion,        and education</a:t>
            </a:r>
            <a:endParaRPr lang="en-US" sz="2800" b="1" strike="sngStrike" dirty="0">
              <a:solidFill>
                <a:schemeClr val="bg1"/>
              </a:solidFill>
              <a:latin typeface="Gill Sans MT" panose="020B0502020104020203" pitchFamily="34" charset="77"/>
              <a:cs typeface="Calibri Light" panose="020F0302020204030204" pitchFamily="34" charset="0"/>
            </a:endParaRPr>
          </a:p>
          <a:p>
            <a:pPr>
              <a:spcBef>
                <a:spcPts val="0"/>
              </a:spcBef>
              <a:buClr>
                <a:schemeClr val="accent4">
                  <a:lumMod val="75000"/>
                </a:schemeClr>
              </a:buClr>
              <a:buFont typeface="Arial" panose="020B0604020202020204" pitchFamily="34" charset="0"/>
              <a:buChar char="•"/>
            </a:pPr>
            <a:endParaRPr lang="en-US" sz="2800" b="1" dirty="0">
              <a:solidFill>
                <a:schemeClr val="bg1"/>
              </a:solidFill>
              <a:latin typeface="Gill Sans MT" panose="020B0502020104020203" pitchFamily="34" charset="77"/>
              <a:cs typeface="Calibri Light" panose="020F0302020204030204" pitchFamily="34" charset="0"/>
            </a:endParaRPr>
          </a:p>
          <a:p>
            <a:pPr>
              <a:spcBef>
                <a:spcPts val="0"/>
              </a:spcBef>
              <a:buClr>
                <a:schemeClr val="accent4">
                  <a:lumMod val="75000"/>
                </a:schemeClr>
              </a:buClr>
              <a:buFont typeface="Arial" panose="020B0604020202020204" pitchFamily="34" charset="0"/>
              <a:buChar char="•"/>
            </a:pPr>
            <a:r>
              <a:rPr lang="en-US" sz="2800" b="1" dirty="0">
                <a:solidFill>
                  <a:schemeClr val="bg1"/>
                </a:solidFill>
                <a:latin typeface="Gill Sans MT" panose="020B0502020104020203" pitchFamily="34" charset="77"/>
                <a:cs typeface="Calibri Light" panose="020F0302020204030204" pitchFamily="34" charset="0"/>
              </a:rPr>
              <a:t>Bioethics refers to a </a:t>
            </a:r>
            <a:r>
              <a:rPr lang="en-US" sz="2800" b="1" i="1" dirty="0">
                <a:solidFill>
                  <a:srgbClr val="FFFF00"/>
                </a:solidFill>
                <a:latin typeface="Gill Sans MT" panose="020B0502020104020203" pitchFamily="34" charset="77"/>
                <a:cs typeface="Calibri Light" panose="020F0302020204030204" pitchFamily="34" charset="0"/>
              </a:rPr>
              <a:t>collective</a:t>
            </a:r>
            <a:r>
              <a:rPr lang="en-US" sz="2800" b="1" i="1" dirty="0">
                <a:solidFill>
                  <a:schemeClr val="bg1"/>
                </a:solidFill>
                <a:latin typeface="Gill Sans MT" panose="020B0502020104020203" pitchFamily="34" charset="77"/>
                <a:cs typeface="Calibri Light" panose="020F0302020204030204" pitchFamily="34" charset="0"/>
              </a:rPr>
              <a:t> </a:t>
            </a:r>
            <a:r>
              <a:rPr lang="en-US" sz="2800" b="1" dirty="0">
                <a:solidFill>
                  <a:schemeClr val="bg1"/>
                </a:solidFill>
                <a:latin typeface="Gill Sans MT" panose="020B0502020104020203" pitchFamily="34" charset="77"/>
                <a:cs typeface="Calibri Light" panose="020F0302020204030204" pitchFamily="34" charset="0"/>
              </a:rPr>
              <a:t>understanding of right and wrong – they apply to professions like medicine or research </a:t>
            </a:r>
          </a:p>
          <a:p>
            <a:pPr>
              <a:spcBef>
                <a:spcPts val="0"/>
              </a:spcBef>
              <a:buClr>
                <a:schemeClr val="accent4">
                  <a:lumMod val="75000"/>
                </a:schemeClr>
              </a:buClr>
            </a:pPr>
            <a:endParaRPr lang="en-US" sz="1600" b="1" dirty="0">
              <a:solidFill>
                <a:schemeClr val="bg1"/>
              </a:solidFill>
              <a:latin typeface="Gill Sans MT" panose="020B0502020104020203" pitchFamily="34" charset="77"/>
              <a:cs typeface="Calibri Light" panose="020F0302020204030204" pitchFamily="34" charset="0"/>
            </a:endParaRPr>
          </a:p>
          <a:p>
            <a:pPr marL="0" indent="0">
              <a:spcBef>
                <a:spcPts val="0"/>
              </a:spcBef>
              <a:buNone/>
            </a:pPr>
            <a:endParaRPr lang="en-US" sz="1600" dirty="0">
              <a:solidFill>
                <a:schemeClr val="tx1"/>
              </a:solidFill>
              <a:latin typeface="Calibri Light" panose="020F0302020204030204" pitchFamily="34" charset="0"/>
              <a:cs typeface="Calibri Light" panose="020F0302020204030204" pitchFamily="34" charset="0"/>
            </a:endParaRPr>
          </a:p>
        </p:txBody>
      </p:sp>
      <p:sp>
        <p:nvSpPr>
          <p:cNvPr id="2" name="Rectangle 1">
            <a:extLst>
              <a:ext uri="{FF2B5EF4-FFF2-40B4-BE49-F238E27FC236}">
                <a16:creationId xmlns:a16="http://schemas.microsoft.com/office/drawing/2014/main" id="{7A76767A-60A2-7D4A-B527-FADD752CC875}"/>
              </a:ext>
            </a:extLst>
          </p:cNvPr>
          <p:cNvSpPr/>
          <p:nvPr/>
        </p:nvSpPr>
        <p:spPr>
          <a:xfrm>
            <a:off x="7541327" y="1286386"/>
            <a:ext cx="2029393" cy="369332"/>
          </a:xfrm>
          <a:prstGeom prst="rect">
            <a:avLst/>
          </a:prstGeom>
        </p:spPr>
        <p:txBody>
          <a:bodyPr wrap="square">
            <a:spAutoFit/>
          </a:bodyPr>
          <a:lstStyle/>
          <a:p>
            <a:r>
              <a:rPr lang="en-US" dirty="0"/>
              <a:t> </a:t>
            </a:r>
          </a:p>
        </p:txBody>
      </p:sp>
      <p:sp>
        <p:nvSpPr>
          <p:cNvPr id="5" name="Rectangle 4">
            <a:extLst>
              <a:ext uri="{FF2B5EF4-FFF2-40B4-BE49-F238E27FC236}">
                <a16:creationId xmlns:a16="http://schemas.microsoft.com/office/drawing/2014/main" id="{0DEF00D9-B7D3-9548-8EBF-210E0256E67A}"/>
              </a:ext>
            </a:extLst>
          </p:cNvPr>
          <p:cNvSpPr/>
          <p:nvPr/>
        </p:nvSpPr>
        <p:spPr>
          <a:xfrm>
            <a:off x="4371407" y="6185657"/>
            <a:ext cx="1663633" cy="369332"/>
          </a:xfrm>
          <a:prstGeom prst="rect">
            <a:avLst/>
          </a:prstGeom>
        </p:spPr>
        <p:txBody>
          <a:bodyPr wrap="square">
            <a:spAutoFit/>
          </a:bodyPr>
          <a:lstStyle/>
          <a:p>
            <a:r>
              <a:rPr lang="en-US" dirty="0"/>
              <a:t> </a:t>
            </a:r>
          </a:p>
        </p:txBody>
      </p:sp>
      <p:pic>
        <p:nvPicPr>
          <p:cNvPr id="3" name="Picture 2">
            <a:extLst>
              <a:ext uri="{FF2B5EF4-FFF2-40B4-BE49-F238E27FC236}">
                <a16:creationId xmlns:a16="http://schemas.microsoft.com/office/drawing/2014/main" id="{D71BF5C9-7961-2441-9297-DBFC4173445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63124" y="-1709941"/>
            <a:ext cx="1473200" cy="1079500"/>
          </a:xfrm>
          <a:prstGeom prst="rect">
            <a:avLst/>
          </a:prstGeom>
        </p:spPr>
      </p:pic>
      <p:pic>
        <p:nvPicPr>
          <p:cNvPr id="4" name="Picture 3">
            <a:extLst>
              <a:ext uri="{FF2B5EF4-FFF2-40B4-BE49-F238E27FC236}">
                <a16:creationId xmlns:a16="http://schemas.microsoft.com/office/drawing/2014/main" id="{68D8ADF5-7FA5-794E-A9CC-7DF1AF7D8F6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381583" y="-1478647"/>
            <a:ext cx="1765300" cy="901700"/>
          </a:xfrm>
          <a:prstGeom prst="rect">
            <a:avLst/>
          </a:prstGeom>
        </p:spPr>
      </p:pic>
      <p:pic>
        <p:nvPicPr>
          <p:cNvPr id="6" name="Picture 5">
            <a:extLst>
              <a:ext uri="{FF2B5EF4-FFF2-40B4-BE49-F238E27FC236}">
                <a16:creationId xmlns:a16="http://schemas.microsoft.com/office/drawing/2014/main" id="{9FB5775A-8B16-2E45-BFD5-0E8347A378F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18847" y="-1542147"/>
            <a:ext cx="1536700" cy="1028700"/>
          </a:xfrm>
          <a:prstGeom prst="rect">
            <a:avLst/>
          </a:prstGeom>
        </p:spPr>
      </p:pic>
      <p:sp>
        <p:nvSpPr>
          <p:cNvPr id="10" name="Oval 9">
            <a:extLst>
              <a:ext uri="{FF2B5EF4-FFF2-40B4-BE49-F238E27FC236}">
                <a16:creationId xmlns:a16="http://schemas.microsoft.com/office/drawing/2014/main" id="{0D813A46-649E-F04C-B65D-11EA610F4C80}"/>
              </a:ext>
            </a:extLst>
          </p:cNvPr>
          <p:cNvSpPr/>
          <p:nvPr/>
        </p:nvSpPr>
        <p:spPr>
          <a:xfrm>
            <a:off x="191618" y="-39471"/>
            <a:ext cx="731520" cy="731520"/>
          </a:xfrm>
          <a:prstGeom prst="ellipse">
            <a:avLst/>
          </a:prstGeom>
          <a:solidFill>
            <a:srgbClr val="404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87672FAA-DF7C-4FAA-BC4E-5DE5DC5F3629}"/>
              </a:ext>
            </a:extLst>
          </p:cNvPr>
          <p:cNvSpPr txBox="1">
            <a:spLocks/>
          </p:cNvSpPr>
          <p:nvPr/>
        </p:nvSpPr>
        <p:spPr>
          <a:xfrm>
            <a:off x="644279" y="434505"/>
            <a:ext cx="10699307" cy="1143000"/>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a:solidFill>
                  <a:schemeClr val="bg1"/>
                </a:solidFill>
                <a:effectLst>
                  <a:outerShdw blurRad="50800" dist="38100" dir="2700000" algn="tl" rotWithShape="0">
                    <a:prstClr val="black">
                      <a:alpha val="40000"/>
                    </a:prstClr>
                  </a:outerShdw>
                </a:effectLst>
                <a:latin typeface="Gill Sans MT" panose="020B0502020104020203" pitchFamily="34" charset="77"/>
                <a:cs typeface="Calibri Light" panose="020F0302020204030204" pitchFamily="34" charset="0"/>
              </a:rPr>
              <a:t>Distinguishing Bioethics, Morals, and Law</a:t>
            </a:r>
            <a:endParaRPr lang="en-US" sz="5400" b="1" strike="sngStrike" dirty="0">
              <a:solidFill>
                <a:schemeClr val="bg1"/>
              </a:solidFill>
              <a:effectLst>
                <a:outerShdw blurRad="50800" dist="38100" dir="2700000" algn="tl" rotWithShape="0">
                  <a:prstClr val="black">
                    <a:alpha val="40000"/>
                  </a:prstClr>
                </a:outerShdw>
              </a:effectLst>
              <a:latin typeface="Gill Sans MT" panose="020B0502020104020203" pitchFamily="34" charset="77"/>
              <a:cs typeface="Calibri Light" panose="020F0302020204030204" pitchFamily="34" charset="0"/>
            </a:endParaRPr>
          </a:p>
        </p:txBody>
      </p:sp>
    </p:spTree>
    <p:extLst>
      <p:ext uri="{BB962C8B-B14F-4D97-AF65-F5344CB8AC3E}">
        <p14:creationId xmlns:p14="http://schemas.microsoft.com/office/powerpoint/2010/main" val="3196880492"/>
      </p:ext>
    </p:extLst>
  </p:cSld>
  <p:clrMapOvr>
    <a:masterClrMapping/>
  </p:clrMapOvr>
  <p:transition spd="slow" advTm="8000">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F6B5F9-E2DF-9C4C-BACA-08ACCABF797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64123"/>
            <a:ext cx="11512062" cy="7022124"/>
          </a:xfrm>
          <a:prstGeom prst="rect">
            <a:avLst/>
          </a:prstGeom>
        </p:spPr>
      </p:pic>
      <p:sp>
        <p:nvSpPr>
          <p:cNvPr id="14" name="Content Placeholder 2">
            <a:extLst>
              <a:ext uri="{FF2B5EF4-FFF2-40B4-BE49-F238E27FC236}">
                <a16:creationId xmlns:a16="http://schemas.microsoft.com/office/drawing/2014/main" id="{7C74EDDE-4B93-4A30-851A-F0A377CE1C7D}"/>
              </a:ext>
            </a:extLst>
          </p:cNvPr>
          <p:cNvSpPr txBox="1">
            <a:spLocks/>
          </p:cNvSpPr>
          <p:nvPr/>
        </p:nvSpPr>
        <p:spPr>
          <a:xfrm>
            <a:off x="2996268" y="1420095"/>
            <a:ext cx="7206913" cy="474303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None/>
            </a:pPr>
            <a:r>
              <a:rPr lang="en-US" sz="2000" dirty="0"/>
              <a:t> </a:t>
            </a:r>
            <a:endParaRPr lang="en-US" sz="2000" dirty="0">
              <a:latin typeface="Calibri Light" panose="020F0302020204030204" pitchFamily="34" charset="0"/>
              <a:cs typeface="Calibri Light" panose="020F0302020204030204" pitchFamily="34" charset="0"/>
            </a:endParaRPr>
          </a:p>
        </p:txBody>
      </p:sp>
      <p:sp>
        <p:nvSpPr>
          <p:cNvPr id="16" name="Title 1">
            <a:extLst>
              <a:ext uri="{FF2B5EF4-FFF2-40B4-BE49-F238E27FC236}">
                <a16:creationId xmlns:a16="http://schemas.microsoft.com/office/drawing/2014/main" id="{87672FAA-DF7C-4FAA-BC4E-5DE5DC5F3629}"/>
              </a:ext>
            </a:extLst>
          </p:cNvPr>
          <p:cNvSpPr txBox="1">
            <a:spLocks/>
          </p:cNvSpPr>
          <p:nvPr/>
        </p:nvSpPr>
        <p:spPr>
          <a:xfrm>
            <a:off x="635000" y="510631"/>
            <a:ext cx="9636761"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a:solidFill>
                  <a:schemeClr val="bg1"/>
                </a:solidFill>
                <a:effectLst>
                  <a:outerShdw blurRad="50800" dist="38100" dir="2700000" algn="tl" rotWithShape="0">
                    <a:prstClr val="black">
                      <a:alpha val="40000"/>
                    </a:prstClr>
                  </a:outerShdw>
                </a:effectLst>
                <a:latin typeface="Gill Sans MT" panose="020B0502020104020203" pitchFamily="34" charset="77"/>
                <a:cs typeface="Calibri Light" panose="020F0302020204030204" pitchFamily="34" charset="0"/>
              </a:rPr>
              <a:t>Distinguishing Bioethics, Morals, and Law</a:t>
            </a:r>
            <a:endParaRPr lang="en-US" sz="5400" b="1" strike="sngStrike" dirty="0">
              <a:solidFill>
                <a:schemeClr val="bg1"/>
              </a:solidFill>
              <a:effectLst>
                <a:outerShdw blurRad="50800" dist="38100" dir="2700000" algn="tl" rotWithShape="0">
                  <a:prstClr val="black">
                    <a:alpha val="40000"/>
                  </a:prstClr>
                </a:outerShdw>
              </a:effectLst>
              <a:latin typeface="Gill Sans MT" panose="020B0502020104020203" pitchFamily="34" charset="77"/>
              <a:cs typeface="Calibri Light" panose="020F0302020204030204" pitchFamily="34" charset="0"/>
            </a:endParaRPr>
          </a:p>
        </p:txBody>
      </p:sp>
      <p:sp>
        <p:nvSpPr>
          <p:cNvPr id="17" name="Content Placeholder 2">
            <a:extLst>
              <a:ext uri="{FF2B5EF4-FFF2-40B4-BE49-F238E27FC236}">
                <a16:creationId xmlns:a16="http://schemas.microsoft.com/office/drawing/2014/main" id="{70F60E37-2949-4840-837B-31A22B933F7E}"/>
              </a:ext>
            </a:extLst>
          </p:cNvPr>
          <p:cNvSpPr>
            <a:spLocks noGrp="1"/>
          </p:cNvSpPr>
          <p:nvPr>
            <p:ph idx="1"/>
          </p:nvPr>
        </p:nvSpPr>
        <p:spPr>
          <a:xfrm>
            <a:off x="635000" y="2109466"/>
            <a:ext cx="10670309" cy="2934067"/>
          </a:xfrm>
        </p:spPr>
        <p:txBody>
          <a:bodyPr>
            <a:noAutofit/>
          </a:bodyPr>
          <a:lstStyle/>
          <a:p>
            <a:pPr marL="0" indent="0">
              <a:lnSpc>
                <a:spcPct val="100000"/>
              </a:lnSpc>
              <a:spcBef>
                <a:spcPts val="0"/>
              </a:spcBef>
              <a:buNone/>
            </a:pPr>
            <a:r>
              <a:rPr lang="en-US" sz="3600" b="1" i="1" dirty="0">
                <a:solidFill>
                  <a:schemeClr val="accent2"/>
                </a:solidFill>
                <a:effectLst>
                  <a:outerShdw blurRad="50800" dist="38100" dir="2700000" algn="tl" rotWithShape="0">
                    <a:prstClr val="black">
                      <a:alpha val="40000"/>
                    </a:prstClr>
                  </a:outerShdw>
                </a:effectLst>
                <a:cs typeface="Calibri Light" panose="020F0302020204030204" pitchFamily="34" charset="0"/>
              </a:rPr>
              <a:t>Bioethics </a:t>
            </a:r>
            <a:r>
              <a:rPr lang="en-US" sz="3600" b="1" i="1" dirty="0">
                <a:solidFill>
                  <a:schemeClr val="bg1"/>
                </a:solidFill>
                <a:effectLst>
                  <a:outerShdw blurRad="50800" dist="38100" dir="2700000" algn="tl" rotWithShape="0">
                    <a:prstClr val="black">
                      <a:alpha val="40000"/>
                    </a:prstClr>
                  </a:outerShdw>
                </a:effectLst>
                <a:cs typeface="Calibri Light" panose="020F0302020204030204" pitchFamily="34" charset="0"/>
              </a:rPr>
              <a:t>is related to, but not the same as </a:t>
            </a:r>
            <a:r>
              <a:rPr lang="en-US" sz="3600" b="1" i="1" dirty="0">
                <a:solidFill>
                  <a:schemeClr val="accent2"/>
                </a:solidFill>
                <a:effectLst>
                  <a:outerShdw blurRad="50800" dist="38100" dir="2700000" algn="tl" rotWithShape="0">
                    <a:prstClr val="black">
                      <a:alpha val="40000"/>
                    </a:prstClr>
                  </a:outerShdw>
                </a:effectLst>
                <a:cs typeface="Calibri Light" panose="020F0302020204030204" pitchFamily="34" charset="0"/>
              </a:rPr>
              <a:t>the law</a:t>
            </a:r>
          </a:p>
          <a:p>
            <a:pPr marL="0" indent="0">
              <a:lnSpc>
                <a:spcPct val="100000"/>
              </a:lnSpc>
              <a:spcBef>
                <a:spcPts val="0"/>
              </a:spcBef>
              <a:buNone/>
            </a:pPr>
            <a:endParaRPr lang="en-US" sz="1600" b="1" dirty="0">
              <a:solidFill>
                <a:schemeClr val="accent4">
                  <a:lumMod val="75000"/>
                </a:schemeClr>
              </a:solidFill>
              <a:effectLst>
                <a:outerShdw blurRad="50800" dist="38100" dir="2700000" algn="tl" rotWithShape="0">
                  <a:prstClr val="black">
                    <a:alpha val="40000"/>
                  </a:prstClr>
                </a:outerShdw>
              </a:effectLst>
              <a:cs typeface="Calibri Light" panose="020F0302020204030204" pitchFamily="34" charset="0"/>
            </a:endParaRPr>
          </a:p>
          <a:p>
            <a:pPr>
              <a:spcBef>
                <a:spcPts val="0"/>
              </a:spcBef>
              <a:buClr>
                <a:schemeClr val="accent4">
                  <a:lumMod val="75000"/>
                </a:schemeClr>
              </a:buClr>
            </a:pPr>
            <a:r>
              <a:rPr lang="en-US" b="1" dirty="0">
                <a:solidFill>
                  <a:schemeClr val="bg1"/>
                </a:solidFill>
                <a:effectLst>
                  <a:outerShdw blurRad="50800" dist="38100" dir="8100000" algn="tr" rotWithShape="0">
                    <a:prstClr val="black">
                      <a:alpha val="40000"/>
                    </a:prstClr>
                  </a:outerShdw>
                </a:effectLst>
                <a:cs typeface="Calibri Light" panose="020F0302020204030204" pitchFamily="34" charset="0"/>
              </a:rPr>
              <a:t>Laws and regulations come from ethical reasoning, but </a:t>
            </a:r>
            <a:r>
              <a:rPr lang="en-US" b="1" dirty="0">
                <a:solidFill>
                  <a:schemeClr val="accent2"/>
                </a:solidFill>
                <a:effectLst>
                  <a:outerShdw blurRad="50800" dist="38100" dir="8100000" algn="tr" rotWithShape="0">
                    <a:prstClr val="black">
                      <a:alpha val="40000"/>
                    </a:prstClr>
                  </a:outerShdw>
                </a:effectLst>
                <a:cs typeface="Calibri Light" panose="020F0302020204030204" pitchFamily="34" charset="0"/>
              </a:rPr>
              <a:t>the law changes over time and place</a:t>
            </a:r>
            <a:r>
              <a:rPr lang="en-US" b="1" dirty="0">
                <a:solidFill>
                  <a:schemeClr val="bg1"/>
                </a:solidFill>
                <a:effectLst>
                  <a:outerShdw blurRad="50800" dist="38100" dir="8100000" algn="tr" rotWithShape="0">
                    <a:prstClr val="black">
                      <a:alpha val="40000"/>
                    </a:prstClr>
                  </a:outerShdw>
                </a:effectLst>
                <a:cs typeface="Calibri Light" panose="020F0302020204030204" pitchFamily="34" charset="0"/>
              </a:rPr>
              <a:t>, and at times, something can be legal (or at least not illegal) but deemed not to be ethical</a:t>
            </a:r>
            <a:endParaRPr lang="en-US" dirty="0">
              <a:solidFill>
                <a:schemeClr val="tx1"/>
              </a:solidFill>
              <a:effectLst>
                <a:outerShdw blurRad="50800" dist="38100" dir="8100000" algn="tr" rotWithShape="0">
                  <a:prstClr val="black">
                    <a:alpha val="40000"/>
                  </a:prstClr>
                </a:outerShdw>
              </a:effectLst>
              <a:cs typeface="Calibri Light" panose="020F0302020204030204" pitchFamily="34" charset="0"/>
            </a:endParaRPr>
          </a:p>
          <a:p>
            <a:pPr>
              <a:spcBef>
                <a:spcPts val="0"/>
              </a:spcBef>
              <a:buClr>
                <a:schemeClr val="accent4">
                  <a:lumMod val="75000"/>
                </a:schemeClr>
              </a:buClr>
            </a:pPr>
            <a:endParaRPr lang="en-US" dirty="0">
              <a:solidFill>
                <a:schemeClr val="tx1"/>
              </a:solidFill>
              <a:effectLst>
                <a:outerShdw blurRad="50800" dist="38100" dir="8100000" algn="tr" rotWithShape="0">
                  <a:prstClr val="black">
                    <a:alpha val="40000"/>
                  </a:prstClr>
                </a:outerShdw>
              </a:effectLst>
              <a:cs typeface="Calibri Light" panose="020F0302020204030204" pitchFamily="34" charset="0"/>
            </a:endParaRPr>
          </a:p>
          <a:p>
            <a:pPr>
              <a:spcBef>
                <a:spcPts val="0"/>
              </a:spcBef>
              <a:buClr>
                <a:schemeClr val="accent4">
                  <a:lumMod val="75000"/>
                </a:schemeClr>
              </a:buClr>
            </a:pPr>
            <a:r>
              <a:rPr lang="en-US" b="1" dirty="0">
                <a:solidFill>
                  <a:schemeClr val="bg1"/>
                </a:solidFill>
                <a:effectLst>
                  <a:outerShdw blurRad="50800" dist="38100" dir="8100000" algn="tr" rotWithShape="0">
                    <a:prstClr val="black">
                      <a:alpha val="40000"/>
                    </a:prstClr>
                  </a:outerShdw>
                </a:effectLst>
                <a:cs typeface="Calibri Light" panose="020F0302020204030204" pitchFamily="34" charset="0"/>
              </a:rPr>
              <a:t>US laws have established offices – like Institutional Review Boards – to help make sure that research is </a:t>
            </a:r>
            <a:r>
              <a:rPr lang="en-US" b="1" dirty="0">
                <a:solidFill>
                  <a:schemeClr val="bg1"/>
                </a:solidFill>
                <a:cs typeface="Calibri Light" panose="020F0302020204030204" pitchFamily="34" charset="0"/>
              </a:rPr>
              <a:t>ethical</a:t>
            </a:r>
          </a:p>
        </p:txBody>
      </p:sp>
      <p:sp>
        <p:nvSpPr>
          <p:cNvPr id="2" name="Rectangle 1">
            <a:extLst>
              <a:ext uri="{FF2B5EF4-FFF2-40B4-BE49-F238E27FC236}">
                <a16:creationId xmlns:a16="http://schemas.microsoft.com/office/drawing/2014/main" id="{7A76767A-60A2-7D4A-B527-FADD752CC875}"/>
              </a:ext>
            </a:extLst>
          </p:cNvPr>
          <p:cNvSpPr/>
          <p:nvPr/>
        </p:nvSpPr>
        <p:spPr>
          <a:xfrm>
            <a:off x="7541327" y="1286386"/>
            <a:ext cx="2029393" cy="369332"/>
          </a:xfrm>
          <a:prstGeom prst="rect">
            <a:avLst/>
          </a:prstGeom>
        </p:spPr>
        <p:txBody>
          <a:bodyPr wrap="square">
            <a:spAutoFit/>
          </a:bodyPr>
          <a:lstStyle/>
          <a:p>
            <a:r>
              <a:rPr lang="en-US" dirty="0"/>
              <a:t> </a:t>
            </a:r>
          </a:p>
        </p:txBody>
      </p:sp>
      <p:sp>
        <p:nvSpPr>
          <p:cNvPr id="5" name="Rectangle 4">
            <a:extLst>
              <a:ext uri="{FF2B5EF4-FFF2-40B4-BE49-F238E27FC236}">
                <a16:creationId xmlns:a16="http://schemas.microsoft.com/office/drawing/2014/main" id="{0DEF00D9-B7D3-9548-8EBF-210E0256E67A}"/>
              </a:ext>
            </a:extLst>
          </p:cNvPr>
          <p:cNvSpPr/>
          <p:nvPr/>
        </p:nvSpPr>
        <p:spPr>
          <a:xfrm>
            <a:off x="4371407" y="6185657"/>
            <a:ext cx="1663633" cy="369332"/>
          </a:xfrm>
          <a:prstGeom prst="rect">
            <a:avLst/>
          </a:prstGeom>
        </p:spPr>
        <p:txBody>
          <a:bodyPr wrap="square">
            <a:spAutoFit/>
          </a:bodyPr>
          <a:lstStyle/>
          <a:p>
            <a:r>
              <a:rPr lang="en-US" dirty="0"/>
              <a:t> </a:t>
            </a:r>
          </a:p>
        </p:txBody>
      </p:sp>
    </p:spTree>
    <p:extLst>
      <p:ext uri="{BB962C8B-B14F-4D97-AF65-F5344CB8AC3E}">
        <p14:creationId xmlns:p14="http://schemas.microsoft.com/office/powerpoint/2010/main" val="3809494143"/>
      </p:ext>
    </p:extLst>
  </p:cSld>
  <p:clrMapOvr>
    <a:masterClrMapping/>
  </p:clrMapOvr>
  <p:transition spd="slow" advTm="8000">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38D1EB2-B903-47F2-B2D1-2140C5893FD6}"/>
              </a:ext>
            </a:extLst>
          </p:cNvPr>
          <p:cNvSpPr txBox="1">
            <a:spLocks/>
          </p:cNvSpPr>
          <p:nvPr/>
        </p:nvSpPr>
        <p:spPr>
          <a:xfrm>
            <a:off x="434691" y="234462"/>
            <a:ext cx="11277600" cy="13031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5480"/>
              </a:lnSpc>
            </a:pPr>
            <a:r>
              <a:rPr lang="en-US" sz="5400" b="1" dirty="0">
                <a:latin typeface="Gill Sans MT" panose="020B0502020104020203" pitchFamily="34" charset="77"/>
                <a:cs typeface="Calibri Light" panose="020F0302020204030204" pitchFamily="34" charset="0"/>
              </a:rPr>
              <a:t>Bioethics as </a:t>
            </a:r>
            <a:r>
              <a:rPr lang="en-US" sz="5400" b="1" dirty="0">
                <a:solidFill>
                  <a:srgbClr val="FF760F"/>
                </a:solidFill>
                <a:latin typeface="Gill Sans MT" panose="020B0502020104020203" pitchFamily="34" charset="77"/>
                <a:cs typeface="Calibri Light" panose="020F0302020204030204" pitchFamily="34" charset="0"/>
              </a:rPr>
              <a:t>guideposts</a:t>
            </a:r>
            <a:r>
              <a:rPr lang="en-US" sz="5400" b="1" dirty="0">
                <a:latin typeface="Gill Sans MT" panose="020B0502020104020203" pitchFamily="34" charset="77"/>
                <a:cs typeface="Calibri Light" panose="020F0302020204030204" pitchFamily="34" charset="0"/>
              </a:rPr>
              <a:t>               and </a:t>
            </a:r>
            <a:r>
              <a:rPr lang="en-US" sz="5400" b="1" dirty="0">
                <a:solidFill>
                  <a:srgbClr val="FF760F"/>
                </a:solidFill>
                <a:latin typeface="Gill Sans MT" panose="020B0502020104020203" pitchFamily="34" charset="77"/>
                <a:cs typeface="Calibri Light" panose="020F0302020204030204" pitchFamily="34" charset="0"/>
              </a:rPr>
              <a:t>a toolbox</a:t>
            </a:r>
          </a:p>
        </p:txBody>
      </p:sp>
      <p:sp>
        <p:nvSpPr>
          <p:cNvPr id="4" name="Content Placeholder 3">
            <a:extLst>
              <a:ext uri="{FF2B5EF4-FFF2-40B4-BE49-F238E27FC236}">
                <a16:creationId xmlns:a16="http://schemas.microsoft.com/office/drawing/2014/main" id="{02C84D6E-368E-7D42-984E-285C33463E5C}"/>
              </a:ext>
            </a:extLst>
          </p:cNvPr>
          <p:cNvSpPr>
            <a:spLocks noGrp="1"/>
          </p:cNvSpPr>
          <p:nvPr>
            <p:ph idx="1"/>
          </p:nvPr>
        </p:nvSpPr>
        <p:spPr>
          <a:xfrm>
            <a:off x="1061067" y="1627552"/>
            <a:ext cx="7116787" cy="4505405"/>
          </a:xfrm>
          <a:ln>
            <a:noFill/>
            <a:prstDash val="sysDot"/>
          </a:ln>
        </p:spPr>
        <p:txBody>
          <a:bodyPr>
            <a:normAutofit/>
          </a:bodyPr>
          <a:lstStyle/>
          <a:p>
            <a:pPr marL="0" indent="0" algn="ctr">
              <a:buNone/>
            </a:pPr>
            <a:endParaRPr lang="en-US" sz="2400" dirty="0">
              <a:solidFill>
                <a:schemeClr val="tx1">
                  <a:lumMod val="95000"/>
                  <a:lumOff val="5000"/>
                </a:schemeClr>
              </a:solidFill>
              <a:latin typeface="Calibri Light" panose="020F0302020204030204" pitchFamily="34" charset="0"/>
              <a:cs typeface="Calibri Light" panose="020F0302020204030204" pitchFamily="34" charset="0"/>
            </a:endParaRPr>
          </a:p>
          <a:p>
            <a:pPr marL="0" indent="0" algn="ctr">
              <a:buNone/>
            </a:pPr>
            <a:endParaRPr lang="en-US" sz="2400" dirty="0">
              <a:solidFill>
                <a:schemeClr val="tx1">
                  <a:lumMod val="95000"/>
                  <a:lumOff val="5000"/>
                </a:schemeClr>
              </a:solidFill>
              <a:latin typeface="Calibri Light" panose="020F0302020204030204" pitchFamily="34" charset="0"/>
              <a:cs typeface="Calibri Light" panose="020F0302020204030204" pitchFamily="34" charset="0"/>
            </a:endParaRPr>
          </a:p>
          <a:p>
            <a:pPr marL="0" indent="0" algn="ctr">
              <a:buNone/>
            </a:pPr>
            <a:br>
              <a:rPr lang="en-US" sz="2400" dirty="0">
                <a:solidFill>
                  <a:schemeClr val="tx1">
                    <a:lumMod val="95000"/>
                    <a:lumOff val="5000"/>
                  </a:schemeClr>
                </a:solidFill>
                <a:latin typeface="Calibri Light" panose="020F0302020204030204" pitchFamily="34" charset="0"/>
                <a:cs typeface="Calibri Light" panose="020F0302020204030204" pitchFamily="34" charset="0"/>
              </a:rPr>
            </a:br>
            <a:endParaRPr lang="en-US" sz="2400" dirty="0">
              <a:solidFill>
                <a:schemeClr val="tx1">
                  <a:lumMod val="95000"/>
                  <a:lumOff val="5000"/>
                </a:schemeClr>
              </a:solidFill>
            </a:endParaRPr>
          </a:p>
        </p:txBody>
      </p:sp>
      <p:pic>
        <p:nvPicPr>
          <p:cNvPr id="15" name="Picture 2" descr="https://lh5.googleusercontent.com/izYVpdXnvkaOMzpgA1fP3vi9qanECNhT-acfCkc1gwNJB5bmlH39JSyeAajH668BpDSeJwmxYozby30VDCA4yqRdQ_HB_ZMbWKz-80sWgI9oZCY75oJDIW8z4cFJm_98gEU65iVQSC0=s0">
            <a:extLst>
              <a:ext uri="{FF2B5EF4-FFF2-40B4-BE49-F238E27FC236}">
                <a16:creationId xmlns:a16="http://schemas.microsoft.com/office/drawing/2014/main" id="{DFB48CE4-FCAA-D34D-A6DA-1204B9A2D1C7}"/>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367804" y="1812717"/>
            <a:ext cx="3711197" cy="20078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4.googleusercontent.com/jBrHxch5IGVJ5bR4hymKipGd1y7IFfsLOmd6xlgxrZNbBHd86Goek6BU4m3Zenz2FGkulHohoi6rzKVtSWM-3N-dhAl0F6Ht49J4q2E1lUU_g4O9u0VI7e6EC36FV6tLlorSk7hL464=s0">
            <a:extLst>
              <a:ext uri="{FF2B5EF4-FFF2-40B4-BE49-F238E27FC236}">
                <a16:creationId xmlns:a16="http://schemas.microsoft.com/office/drawing/2014/main" id="{62A431E6-A63A-624A-A6A2-3FB95782EF3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632270" y="3310901"/>
            <a:ext cx="4610325" cy="35244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C690D99-344A-014B-A860-79A13E09762C}"/>
              </a:ext>
            </a:extLst>
          </p:cNvPr>
          <p:cNvSpPr/>
          <p:nvPr/>
        </p:nvSpPr>
        <p:spPr>
          <a:xfrm>
            <a:off x="810649" y="1895348"/>
            <a:ext cx="6832600" cy="1569660"/>
          </a:xfrm>
          <a:prstGeom prst="rect">
            <a:avLst/>
          </a:prstGeom>
        </p:spPr>
        <p:txBody>
          <a:bodyPr wrap="square">
            <a:spAutoFit/>
          </a:bodyPr>
          <a:lstStyle/>
          <a:p>
            <a:pPr algn="ctr"/>
            <a:r>
              <a:rPr lang="en-US" sz="3200" dirty="0">
                <a:solidFill>
                  <a:schemeClr val="tx1">
                    <a:lumMod val="95000"/>
                    <a:lumOff val="5000"/>
                  </a:schemeClr>
                </a:solidFill>
                <a:latin typeface="Gill Sans MT" panose="020B0502020104020203" pitchFamily="34" charset="77"/>
                <a:cs typeface="Calibri Light" panose="020F0302020204030204" pitchFamily="34" charset="0"/>
              </a:rPr>
              <a:t>You can think of bioethics as both         a set of guideposts, indicating right     and wrong action… </a:t>
            </a:r>
          </a:p>
        </p:txBody>
      </p:sp>
      <p:sp>
        <p:nvSpPr>
          <p:cNvPr id="3" name="Rectangle 2">
            <a:extLst>
              <a:ext uri="{FF2B5EF4-FFF2-40B4-BE49-F238E27FC236}">
                <a16:creationId xmlns:a16="http://schemas.microsoft.com/office/drawing/2014/main" id="{E7DEE370-7661-0F41-9BA8-948BCE8E16C0}"/>
              </a:ext>
            </a:extLst>
          </p:cNvPr>
          <p:cNvSpPr/>
          <p:nvPr/>
        </p:nvSpPr>
        <p:spPr>
          <a:xfrm>
            <a:off x="7037856" y="4369744"/>
            <a:ext cx="3864140" cy="1569660"/>
          </a:xfrm>
          <a:prstGeom prst="rect">
            <a:avLst/>
          </a:prstGeom>
        </p:spPr>
        <p:txBody>
          <a:bodyPr wrap="square">
            <a:spAutoFit/>
          </a:bodyPr>
          <a:lstStyle/>
          <a:p>
            <a:pPr algn="ctr"/>
            <a:r>
              <a:rPr lang="en-US" sz="3200" b="1" dirty="0">
                <a:solidFill>
                  <a:srgbClr val="FF760F"/>
                </a:solidFill>
                <a:latin typeface="Gill Sans MT" panose="020B0502020104020203" pitchFamily="34" charset="77"/>
                <a:cs typeface="Calibri Light" panose="020F0302020204030204" pitchFamily="34" charset="0"/>
              </a:rPr>
              <a:t>…AND </a:t>
            </a:r>
          </a:p>
          <a:p>
            <a:pPr algn="ctr"/>
            <a:r>
              <a:rPr lang="en-US" sz="3200" dirty="0">
                <a:solidFill>
                  <a:schemeClr val="tx1">
                    <a:lumMod val="95000"/>
                    <a:lumOff val="5000"/>
                  </a:schemeClr>
                </a:solidFill>
                <a:latin typeface="Gill Sans MT" panose="020B0502020104020203" pitchFamily="34" charset="77"/>
                <a:cs typeface="Calibri Light" panose="020F0302020204030204" pitchFamily="34" charset="0"/>
              </a:rPr>
              <a:t>a toolbox to help us make those decisions</a:t>
            </a:r>
            <a:endParaRPr lang="en-US" sz="3200" dirty="0">
              <a:solidFill>
                <a:schemeClr val="tx1">
                  <a:lumMod val="95000"/>
                  <a:lumOff val="5000"/>
                </a:schemeClr>
              </a:solidFill>
              <a:latin typeface="Gill Sans MT" panose="020B0502020104020203" pitchFamily="34" charset="77"/>
            </a:endParaRPr>
          </a:p>
        </p:txBody>
      </p:sp>
    </p:spTree>
    <p:extLst>
      <p:ext uri="{BB962C8B-B14F-4D97-AF65-F5344CB8AC3E}">
        <p14:creationId xmlns:p14="http://schemas.microsoft.com/office/powerpoint/2010/main" val="128817718"/>
      </p:ext>
    </p:extLst>
  </p:cSld>
  <p:clrMapOvr>
    <a:masterClrMapping/>
  </p:clrMapOvr>
  <p:transition spd="slow" advTm="8000">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05F49-FFF4-854E-AAFE-6A26A00C60B8}"/>
              </a:ext>
            </a:extLst>
          </p:cNvPr>
          <p:cNvSpPr>
            <a:spLocks noGrp="1"/>
          </p:cNvSpPr>
          <p:nvPr>
            <p:ph type="title"/>
          </p:nvPr>
        </p:nvSpPr>
        <p:spPr>
          <a:xfrm>
            <a:off x="1972127" y="289932"/>
            <a:ext cx="8879378" cy="1218319"/>
          </a:xfrm>
        </p:spPr>
        <p:txBody>
          <a:bodyPr anchor="ctr" anchorCtr="0">
            <a:normAutofit/>
          </a:bodyPr>
          <a:lstStyle/>
          <a:p>
            <a:r>
              <a:rPr lang="en-US" b="1" dirty="0">
                <a:cs typeface="Calibri Light" panose="020F0302020204030204" pitchFamily="34" charset="0"/>
              </a:rPr>
              <a:t>The Bioethics Toolbox</a:t>
            </a:r>
          </a:p>
        </p:txBody>
      </p:sp>
      <p:sp>
        <p:nvSpPr>
          <p:cNvPr id="3" name="Content Placeholder 2">
            <a:extLst>
              <a:ext uri="{FF2B5EF4-FFF2-40B4-BE49-F238E27FC236}">
                <a16:creationId xmlns:a16="http://schemas.microsoft.com/office/drawing/2014/main" id="{C61A75CA-7939-A44F-BF8E-6CF6BB670357}"/>
              </a:ext>
            </a:extLst>
          </p:cNvPr>
          <p:cNvSpPr>
            <a:spLocks noGrp="1"/>
          </p:cNvSpPr>
          <p:nvPr>
            <p:ph idx="1"/>
          </p:nvPr>
        </p:nvSpPr>
        <p:spPr>
          <a:xfrm>
            <a:off x="1716833" y="1045029"/>
            <a:ext cx="7452567" cy="5291619"/>
          </a:xfrm>
        </p:spPr>
        <p:txBody>
          <a:bodyPr>
            <a:normAutofit/>
          </a:bodyPr>
          <a:lstStyle/>
          <a:p>
            <a:pPr marL="0" indent="0">
              <a:spcBef>
                <a:spcPts val="0"/>
              </a:spcBef>
              <a:buNone/>
            </a:pPr>
            <a:endParaRPr lang="en-US" sz="3600" b="1" dirty="0">
              <a:solidFill>
                <a:schemeClr val="accent2">
                  <a:lumMod val="75000"/>
                </a:schemeClr>
              </a:solidFill>
              <a:cs typeface="Calibri Light" panose="020F0302020204030204" pitchFamily="34" charset="0"/>
            </a:endParaRPr>
          </a:p>
          <a:p>
            <a:pPr marL="0" indent="0">
              <a:spcBef>
                <a:spcPts val="0"/>
              </a:spcBef>
              <a:buNone/>
            </a:pPr>
            <a:endParaRPr lang="en-US" sz="3600" dirty="0">
              <a:solidFill>
                <a:schemeClr val="accent2">
                  <a:lumMod val="75000"/>
                </a:schemeClr>
              </a:solidFill>
              <a:cs typeface="Calibri Light" panose="020F0302020204030204" pitchFamily="34" charset="0"/>
            </a:endParaRPr>
          </a:p>
        </p:txBody>
      </p:sp>
      <p:sp>
        <p:nvSpPr>
          <p:cNvPr id="4" name="Rectangle 3">
            <a:extLst>
              <a:ext uri="{FF2B5EF4-FFF2-40B4-BE49-F238E27FC236}">
                <a16:creationId xmlns:a16="http://schemas.microsoft.com/office/drawing/2014/main" id="{0F8DF47E-1E8B-854A-BB97-2824803EEA38}"/>
              </a:ext>
            </a:extLst>
          </p:cNvPr>
          <p:cNvSpPr/>
          <p:nvPr/>
        </p:nvSpPr>
        <p:spPr>
          <a:xfrm>
            <a:off x="4216985" y="3291393"/>
            <a:ext cx="2291012" cy="646331"/>
          </a:xfrm>
          <a:prstGeom prst="rect">
            <a:avLst/>
          </a:prstGeom>
        </p:spPr>
        <p:txBody>
          <a:bodyPr wrap="none">
            <a:spAutoFit/>
          </a:bodyPr>
          <a:lstStyle/>
          <a:p>
            <a:r>
              <a:rPr lang="en-US" sz="3600" b="1" dirty="0">
                <a:solidFill>
                  <a:schemeClr val="accent2">
                    <a:lumMod val="75000"/>
                  </a:schemeClr>
                </a:solidFill>
                <a:latin typeface="Gill Sans MT" panose="020B0502020104020203" pitchFamily="34" charset="77"/>
                <a:cs typeface="Calibri Light" panose="020F0302020204030204" pitchFamily="34" charset="0"/>
              </a:rPr>
              <a:t>Principles</a:t>
            </a:r>
          </a:p>
        </p:txBody>
      </p:sp>
      <p:sp>
        <p:nvSpPr>
          <p:cNvPr id="5" name="Rectangle 4">
            <a:extLst>
              <a:ext uri="{FF2B5EF4-FFF2-40B4-BE49-F238E27FC236}">
                <a16:creationId xmlns:a16="http://schemas.microsoft.com/office/drawing/2014/main" id="{C7BD6FC4-4611-454A-9F89-DA800A90BC5A}"/>
              </a:ext>
            </a:extLst>
          </p:cNvPr>
          <p:cNvSpPr/>
          <p:nvPr/>
        </p:nvSpPr>
        <p:spPr>
          <a:xfrm>
            <a:off x="313096" y="2755036"/>
            <a:ext cx="2849050" cy="830997"/>
          </a:xfrm>
          <a:prstGeom prst="rect">
            <a:avLst/>
          </a:prstGeom>
        </p:spPr>
        <p:txBody>
          <a:bodyPr wrap="none">
            <a:spAutoFit/>
          </a:bodyPr>
          <a:lstStyle/>
          <a:p>
            <a:pPr algn="ctr"/>
            <a:r>
              <a:rPr lang="en-US" sz="2400" b="1" i="1" dirty="0">
                <a:solidFill>
                  <a:schemeClr val="tx2"/>
                </a:solidFill>
                <a:latin typeface="Gill Sans MT" panose="020B0502020104020203" pitchFamily="34" charset="77"/>
                <a:cs typeface="Calibri Light" panose="020F0302020204030204" pitchFamily="34" charset="0"/>
              </a:rPr>
              <a:t>what matters </a:t>
            </a:r>
          </a:p>
          <a:p>
            <a:pPr algn="ctr"/>
            <a:r>
              <a:rPr lang="en-US" sz="2400" b="1" i="1" dirty="0">
                <a:solidFill>
                  <a:schemeClr val="tx2"/>
                </a:solidFill>
                <a:latin typeface="Gill Sans MT" panose="020B0502020104020203" pitchFamily="34" charset="77"/>
                <a:cs typeface="Calibri Light" panose="020F0302020204030204" pitchFamily="34" charset="0"/>
              </a:rPr>
              <a:t>to each stakeholder</a:t>
            </a:r>
            <a:endParaRPr lang="en-US" sz="2400" b="1" i="1" dirty="0">
              <a:solidFill>
                <a:schemeClr val="tx2"/>
              </a:solidFill>
              <a:latin typeface="Gill Sans MT" panose="020B0502020104020203" pitchFamily="34" charset="77"/>
            </a:endParaRPr>
          </a:p>
        </p:txBody>
      </p:sp>
      <p:sp>
        <p:nvSpPr>
          <p:cNvPr id="6" name="Rectangle 5">
            <a:extLst>
              <a:ext uri="{FF2B5EF4-FFF2-40B4-BE49-F238E27FC236}">
                <a16:creationId xmlns:a16="http://schemas.microsoft.com/office/drawing/2014/main" id="{EE53E0E1-8FB9-3F4D-A750-A8F6D0B7F41E}"/>
              </a:ext>
            </a:extLst>
          </p:cNvPr>
          <p:cNvSpPr/>
          <p:nvPr/>
        </p:nvSpPr>
        <p:spPr>
          <a:xfrm>
            <a:off x="4313165" y="4349589"/>
            <a:ext cx="2098651" cy="646331"/>
          </a:xfrm>
          <a:prstGeom prst="rect">
            <a:avLst/>
          </a:prstGeom>
        </p:spPr>
        <p:txBody>
          <a:bodyPr wrap="none">
            <a:spAutoFit/>
          </a:bodyPr>
          <a:lstStyle/>
          <a:p>
            <a:r>
              <a:rPr lang="en-US" sz="3600" b="1" dirty="0">
                <a:solidFill>
                  <a:schemeClr val="accent2">
                    <a:lumMod val="75000"/>
                  </a:schemeClr>
                </a:solidFill>
                <a:latin typeface="Gill Sans MT" panose="020B0502020104020203" pitchFamily="34" charset="77"/>
                <a:cs typeface="Calibri Light" panose="020F0302020204030204" pitchFamily="34" charset="0"/>
              </a:rPr>
              <a:t>Theories</a:t>
            </a:r>
          </a:p>
        </p:txBody>
      </p:sp>
      <p:sp>
        <p:nvSpPr>
          <p:cNvPr id="8" name="Rectangle 7">
            <a:extLst>
              <a:ext uri="{FF2B5EF4-FFF2-40B4-BE49-F238E27FC236}">
                <a16:creationId xmlns:a16="http://schemas.microsoft.com/office/drawing/2014/main" id="{2A9D634D-ADD5-3C45-AB1B-2CB55ABB513A}"/>
              </a:ext>
            </a:extLst>
          </p:cNvPr>
          <p:cNvSpPr/>
          <p:nvPr/>
        </p:nvSpPr>
        <p:spPr>
          <a:xfrm>
            <a:off x="7924655" y="2755036"/>
            <a:ext cx="2648482" cy="1200329"/>
          </a:xfrm>
          <a:prstGeom prst="rect">
            <a:avLst/>
          </a:prstGeom>
        </p:spPr>
        <p:txBody>
          <a:bodyPr wrap="none">
            <a:spAutoFit/>
          </a:bodyPr>
          <a:lstStyle/>
          <a:p>
            <a:pPr algn="ctr"/>
            <a:r>
              <a:rPr lang="en-US" sz="2400" b="1" i="1" dirty="0">
                <a:solidFill>
                  <a:schemeClr val="tx2"/>
                </a:solidFill>
                <a:latin typeface="Gill Sans MT" panose="020B0502020104020203" pitchFamily="34" charset="77"/>
                <a:cs typeface="Calibri Light" panose="020F0302020204030204" pitchFamily="34" charset="0"/>
              </a:rPr>
              <a:t>guides for making </a:t>
            </a:r>
          </a:p>
          <a:p>
            <a:pPr algn="ctr"/>
            <a:r>
              <a:rPr lang="en-US" sz="2400" b="1" i="1" dirty="0">
                <a:solidFill>
                  <a:schemeClr val="tx2"/>
                </a:solidFill>
                <a:latin typeface="Gill Sans MT" panose="020B0502020104020203" pitchFamily="34" charset="77"/>
                <a:cs typeface="Calibri Light" panose="020F0302020204030204" pitchFamily="34" charset="0"/>
              </a:rPr>
              <a:t>a decision about </a:t>
            </a:r>
          </a:p>
          <a:p>
            <a:pPr algn="ctr"/>
            <a:r>
              <a:rPr lang="en-US" sz="2400" b="1" i="1" dirty="0">
                <a:solidFill>
                  <a:schemeClr val="tx2"/>
                </a:solidFill>
                <a:latin typeface="Gill Sans MT" panose="020B0502020104020203" pitchFamily="34" charset="77"/>
                <a:cs typeface="Calibri Light" panose="020F0302020204030204" pitchFamily="34" charset="0"/>
              </a:rPr>
              <a:t>a course of action</a:t>
            </a:r>
            <a:endParaRPr lang="en-US" sz="2400" b="1" i="1" dirty="0">
              <a:solidFill>
                <a:schemeClr val="tx2"/>
              </a:solidFill>
              <a:latin typeface="Gill Sans MT" panose="020B0502020104020203" pitchFamily="34" charset="77"/>
            </a:endParaRPr>
          </a:p>
        </p:txBody>
      </p:sp>
      <p:pic>
        <p:nvPicPr>
          <p:cNvPr id="7" name="Picture 4" descr="https://lh4.googleusercontent.com/jBrHxch5IGVJ5bR4hymKipGd1y7IFfsLOmd6xlgxrZNbBHd86Goek6BU4m3Zenz2FGkulHohoi6rzKVtSWM-3N-dhAl0F6Ht49J4q2E1lUU_g4O9u0VI7e6EC36FV6tLlorSk7hL464=s0">
            <a:extLst>
              <a:ext uri="{FF2B5EF4-FFF2-40B4-BE49-F238E27FC236}">
                <a16:creationId xmlns:a16="http://schemas.microsoft.com/office/drawing/2014/main" id="{C3F32D26-EEB0-2E4A-92AE-AF2FE9027C1E}"/>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2579077" y="2508738"/>
            <a:ext cx="5345578" cy="4113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434831"/>
      </p:ext>
    </p:extLst>
  </p:cSld>
  <p:clrMapOvr>
    <a:masterClrMapping/>
  </p:clrMapOvr>
  <p:transition spd="slow" advTm="8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0.0556 0.30116 L -0.05807 0.07755 C -0.05755 0.0294 -0.06979 -0.02361 -0.09049 -0.06759 C -0.11393 -0.11736 -0.14036 -0.14629 -0.16705 -0.15347 L -0.29088 -0.19699 " pathEditMode="relative" rAng="13800000" ptsTypes="AAAAA">
                                      <p:cBhvr>
                                        <p:cTn id="6" dur="2000" fill="hold"/>
                                        <p:tgtEl>
                                          <p:spTgt spid="4"/>
                                        </p:tgtEl>
                                        <p:attrNameLst>
                                          <p:attrName>ppt_x</p:attrName>
                                          <p:attrName>ppt_y</p:attrName>
                                        </p:attrNameLst>
                                      </p:cBhvr>
                                      <p:rCtr x="-7682" y="-30995"/>
                                    </p:animMotion>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37" presetClass="path" presetSubtype="0" accel="50000" decel="50000" fill="hold" grpId="0" nodeType="clickEffect">
                                  <p:stCondLst>
                                    <p:cond delay="0"/>
                                  </p:stCondLst>
                                  <p:childTnLst>
                                    <p:animMotion origin="layout" path="M 0.06368 0.10023 L 0.13737 -0.00486 C 0.15287 -0.02662 0.17513 -0.06111 0.19779 -0.09884 C 0.22344 -0.1419 0.24336 -0.17685 0.25677 -0.20255 L 0.32149 -0.32685 " pathEditMode="relative" rAng="19020000" ptsTypes="AAAAA">
                                      <p:cBhvr>
                                        <p:cTn id="17" dur="2000" fill="hold"/>
                                        <p:tgtEl>
                                          <p:spTgt spid="6"/>
                                        </p:tgtEl>
                                        <p:attrNameLst>
                                          <p:attrName>ppt_x</p:attrName>
                                          <p:attrName>ppt_y</p:attrName>
                                        </p:attrNameLst>
                                      </p:cBhvr>
                                      <p:rCtr x="13203" y="-20741"/>
                                    </p:animMotion>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91"/>
          <p:cNvSpPr txBox="1">
            <a:spLocks noGrp="1"/>
          </p:cNvSpPr>
          <p:nvPr>
            <p:ph type="title"/>
          </p:nvPr>
        </p:nvSpPr>
        <p:spPr>
          <a:xfrm>
            <a:off x="635000" y="384367"/>
            <a:ext cx="10589477" cy="1152266"/>
          </a:xfrm>
          <a:prstGeom prst="rect">
            <a:avLst/>
          </a:prstGeom>
        </p:spPr>
        <p:txBody>
          <a:bodyPr spcFirstLastPara="1" vert="horz" wrap="square" lIns="91425" tIns="91425" rIns="91425" bIns="91425" rtlCol="0" anchor="t" anchorCtr="0">
            <a:noAutofit/>
          </a:bodyPr>
          <a:lstStyle/>
          <a:p>
            <a:pPr lvl="0" algn="l"/>
            <a:r>
              <a:rPr lang="en-US" b="1" dirty="0">
                <a:ea typeface="Corbel"/>
                <a:cs typeface="Calibri Light" panose="020F0302020204030204" pitchFamily="34" charset="0"/>
                <a:sym typeface="Corbel"/>
              </a:rPr>
              <a:t>A Bioethics Toolbox – </a:t>
            </a:r>
            <a:r>
              <a:rPr lang="en-US" b="1" dirty="0">
                <a:solidFill>
                  <a:schemeClr val="accent2">
                    <a:lumMod val="75000"/>
                  </a:schemeClr>
                </a:solidFill>
                <a:ea typeface="Corbel"/>
                <a:cs typeface="Calibri Light" panose="020F0302020204030204" pitchFamily="34" charset="0"/>
                <a:sym typeface="Corbel"/>
              </a:rPr>
              <a:t>Principles</a:t>
            </a:r>
            <a:br>
              <a:rPr lang="en-US" dirty="0">
                <a:ea typeface="Corbel"/>
                <a:cs typeface="Calibri Light" panose="020F0302020204030204" pitchFamily="34" charset="0"/>
                <a:sym typeface="Corbel"/>
              </a:rPr>
            </a:br>
            <a:r>
              <a:rPr lang="en-US" sz="2800" i="1" dirty="0">
                <a:ea typeface="Corbel"/>
                <a:cs typeface="Calibri Light" panose="020F0302020204030204" pitchFamily="34" charset="0"/>
                <a:sym typeface="Corbel"/>
              </a:rPr>
              <a:t>W</a:t>
            </a:r>
            <a:r>
              <a:rPr lang="en-US" sz="2800" i="1" dirty="0">
                <a:cs typeface="Calibri Light" panose="020F0302020204030204" pitchFamily="34" charset="0"/>
              </a:rPr>
              <a:t>hat matters to each person involved</a:t>
            </a:r>
            <a:endParaRPr sz="2800" i="1" dirty="0">
              <a:ea typeface="Corbel"/>
              <a:cs typeface="Calibri Light" panose="020F0302020204030204" pitchFamily="34" charset="0"/>
              <a:sym typeface="Corbel"/>
            </a:endParaRPr>
          </a:p>
        </p:txBody>
      </p:sp>
      <p:sp>
        <p:nvSpPr>
          <p:cNvPr id="582" name="Google Shape;582;p91"/>
          <p:cNvSpPr txBox="1">
            <a:spLocks noGrp="1"/>
          </p:cNvSpPr>
          <p:nvPr>
            <p:ph type="body" idx="1"/>
          </p:nvPr>
        </p:nvSpPr>
        <p:spPr>
          <a:xfrm>
            <a:off x="1120867" y="1536633"/>
            <a:ext cx="9140733" cy="4555200"/>
          </a:xfrm>
          <a:prstGeom prst="rect">
            <a:avLst/>
          </a:prstGeom>
        </p:spPr>
        <p:txBody>
          <a:bodyPr spcFirstLastPara="1" vert="horz" wrap="square" lIns="91425" tIns="91425" rIns="91425" bIns="91425" rtlCol="0" anchor="t" anchorCtr="0">
            <a:noAutofit/>
          </a:bodyPr>
          <a:lstStyle/>
          <a:p>
            <a:pPr marL="0" indent="0">
              <a:lnSpc>
                <a:spcPct val="115000"/>
              </a:lnSpc>
              <a:buNone/>
            </a:pPr>
            <a:r>
              <a:rPr lang="en" sz="3600" b="1" dirty="0">
                <a:solidFill>
                  <a:schemeClr val="accent2">
                    <a:lumMod val="75000"/>
                  </a:schemeClr>
                </a:solidFill>
                <a:ea typeface="Corbel"/>
                <a:cs typeface="Calibri Light" panose="020F0302020204030204" pitchFamily="34" charset="0"/>
                <a:sym typeface="Corbel"/>
              </a:rPr>
              <a:t>Autonomy</a:t>
            </a:r>
          </a:p>
          <a:p>
            <a:pPr marL="0" indent="0">
              <a:lnSpc>
                <a:spcPct val="115000"/>
              </a:lnSpc>
              <a:buNone/>
            </a:pPr>
            <a:r>
              <a:rPr lang="en" sz="2400" i="1" dirty="0">
                <a:solidFill>
                  <a:schemeClr val="tx1"/>
                </a:solidFill>
                <a:ea typeface="Corbel"/>
                <a:cs typeface="Calibri Light" panose="020F0302020204030204" pitchFamily="34" charset="0"/>
                <a:sym typeface="Corbel"/>
              </a:rPr>
              <a:t>The right to determine what happens to one’s own body</a:t>
            </a:r>
            <a:endParaRPr lang="en" sz="2400" i="1" dirty="0">
              <a:ea typeface="Corbel"/>
              <a:cs typeface="Calibri Light" panose="020F0302020204030204" pitchFamily="34" charset="0"/>
              <a:sym typeface="Corbel"/>
            </a:endParaRPr>
          </a:p>
          <a:p>
            <a:pPr marL="0" indent="0" algn="r">
              <a:lnSpc>
                <a:spcPct val="115000"/>
              </a:lnSpc>
              <a:buNone/>
            </a:pPr>
            <a:r>
              <a:rPr lang="en" sz="3600" b="1" dirty="0">
                <a:solidFill>
                  <a:schemeClr val="accent2">
                    <a:lumMod val="75000"/>
                  </a:schemeClr>
                </a:solidFill>
                <a:ea typeface="Corbel"/>
                <a:cs typeface="Calibri Light" panose="020F0302020204030204" pitchFamily="34" charset="0"/>
                <a:sym typeface="Corbel"/>
              </a:rPr>
              <a:t>Beneficence</a:t>
            </a:r>
          </a:p>
          <a:p>
            <a:pPr marL="0" indent="0" algn="r">
              <a:lnSpc>
                <a:spcPct val="115000"/>
              </a:lnSpc>
              <a:buNone/>
            </a:pPr>
            <a:r>
              <a:rPr lang="en-US" sz="2400" i="1" dirty="0">
                <a:solidFill>
                  <a:schemeClr val="tx1"/>
                </a:solidFill>
                <a:ea typeface="Corbel"/>
                <a:cs typeface="Calibri Light" panose="020F0302020204030204" pitchFamily="34" charset="0"/>
                <a:sym typeface="Corbel"/>
              </a:rPr>
              <a:t>This principle highlights ‘doing good’ for others – for research participants, patients, each other</a:t>
            </a:r>
            <a:endParaRPr sz="2400" i="1" dirty="0">
              <a:solidFill>
                <a:schemeClr val="tx1"/>
              </a:solidFill>
              <a:ea typeface="Corbel"/>
              <a:cs typeface="Calibri Light" panose="020F0302020204030204" pitchFamily="34" charset="0"/>
              <a:sym typeface="Corbel"/>
            </a:endParaRPr>
          </a:p>
          <a:p>
            <a:pPr marL="0" indent="0">
              <a:lnSpc>
                <a:spcPct val="115000"/>
              </a:lnSpc>
              <a:buNone/>
            </a:pPr>
            <a:r>
              <a:rPr lang="en" sz="3600" b="1" dirty="0">
                <a:solidFill>
                  <a:schemeClr val="accent2">
                    <a:lumMod val="75000"/>
                  </a:schemeClr>
                </a:solidFill>
                <a:ea typeface="Corbel"/>
                <a:cs typeface="Calibri Light" panose="020F0302020204030204" pitchFamily="34" charset="0"/>
                <a:sym typeface="Corbel"/>
              </a:rPr>
              <a:t>Non-maleficence</a:t>
            </a:r>
          </a:p>
          <a:p>
            <a:pPr marL="0" indent="0">
              <a:lnSpc>
                <a:spcPct val="115000"/>
              </a:lnSpc>
              <a:buNone/>
            </a:pPr>
            <a:r>
              <a:rPr lang="en-US" sz="2400" i="1" dirty="0">
                <a:solidFill>
                  <a:srgbClr val="000000"/>
                </a:solidFill>
                <a:ea typeface="Corbel"/>
                <a:cs typeface="Calibri Light" panose="020F0302020204030204" pitchFamily="34" charset="0"/>
                <a:sym typeface="Corbel"/>
              </a:rPr>
              <a:t>This principle highlights the need to actively avoid doing harm to others</a:t>
            </a:r>
          </a:p>
          <a:p>
            <a:pPr marL="0" indent="0" algn="r">
              <a:lnSpc>
                <a:spcPct val="115000"/>
              </a:lnSpc>
              <a:buNone/>
            </a:pPr>
            <a:r>
              <a:rPr lang="en" sz="3600" b="1" dirty="0">
                <a:solidFill>
                  <a:schemeClr val="accent2">
                    <a:lumMod val="75000"/>
                  </a:schemeClr>
                </a:solidFill>
                <a:ea typeface="Corbel"/>
                <a:cs typeface="Calibri Light" panose="020F0302020204030204" pitchFamily="34" charset="0"/>
                <a:sym typeface="Corbel"/>
              </a:rPr>
              <a:t> Justice</a:t>
            </a:r>
          </a:p>
          <a:p>
            <a:pPr marL="0" indent="0" algn="r">
              <a:lnSpc>
                <a:spcPct val="115000"/>
              </a:lnSpc>
              <a:buNone/>
            </a:pPr>
            <a:r>
              <a:rPr lang="en-US" sz="2400" i="1" dirty="0">
                <a:solidFill>
                  <a:srgbClr val="000000"/>
                </a:solidFill>
                <a:ea typeface="Corbel"/>
                <a:cs typeface="Calibri Light" panose="020F0302020204030204" pitchFamily="34" charset="0"/>
                <a:sym typeface="Corbel"/>
              </a:rPr>
              <a:t>Justice is the principle that says we must allocate resources </a:t>
            </a:r>
          </a:p>
          <a:p>
            <a:pPr marL="0" indent="0" algn="r">
              <a:lnSpc>
                <a:spcPct val="115000"/>
              </a:lnSpc>
              <a:buNone/>
            </a:pPr>
            <a:r>
              <a:rPr lang="en-US" sz="2400" i="1" dirty="0">
                <a:solidFill>
                  <a:srgbClr val="000000"/>
                </a:solidFill>
                <a:ea typeface="Corbel"/>
                <a:cs typeface="Calibri Light" panose="020F0302020204030204" pitchFamily="34" charset="0"/>
                <a:sym typeface="Corbel"/>
              </a:rPr>
              <a:t>in a fair and just manner</a:t>
            </a:r>
            <a:endParaRPr sz="2400" i="1" dirty="0">
              <a:ea typeface="Corbel"/>
              <a:cs typeface="Corbel"/>
              <a:sym typeface="Corbel"/>
            </a:endParaRPr>
          </a:p>
        </p:txBody>
      </p:sp>
    </p:spTree>
    <p:extLst>
      <p:ext uri="{BB962C8B-B14F-4D97-AF65-F5344CB8AC3E}">
        <p14:creationId xmlns:p14="http://schemas.microsoft.com/office/powerpoint/2010/main" val="1991930595"/>
      </p:ext>
    </p:extLst>
  </p:cSld>
  <p:clrMapOvr>
    <a:masterClrMapping/>
  </p:clrMapOvr>
  <p:transition spd="slow" advTm="8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82">
                                            <p:txEl>
                                              <p:pRg st="0" end="0"/>
                                            </p:txEl>
                                          </p:spTgt>
                                        </p:tgtEl>
                                        <p:attrNameLst>
                                          <p:attrName>style.visibility</p:attrName>
                                        </p:attrNameLst>
                                      </p:cBhvr>
                                      <p:to>
                                        <p:strVal val="visible"/>
                                      </p:to>
                                    </p:set>
                                    <p:animEffect transition="in" filter="fade">
                                      <p:cBhvr>
                                        <p:cTn id="7" dur="1000"/>
                                        <p:tgtEl>
                                          <p:spTgt spid="582">
                                            <p:txEl>
                                              <p:pRg st="0" end="0"/>
                                            </p:txEl>
                                          </p:spTgt>
                                        </p:tgtEl>
                                      </p:cBhvr>
                                    </p:animEffect>
                                    <p:anim calcmode="lin" valueType="num">
                                      <p:cBhvr>
                                        <p:cTn id="8" dur="1000" fill="hold"/>
                                        <p:tgtEl>
                                          <p:spTgt spid="58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8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82">
                                            <p:txEl>
                                              <p:pRg st="1" end="1"/>
                                            </p:txEl>
                                          </p:spTgt>
                                        </p:tgtEl>
                                        <p:attrNameLst>
                                          <p:attrName>style.visibility</p:attrName>
                                        </p:attrNameLst>
                                      </p:cBhvr>
                                      <p:to>
                                        <p:strVal val="visible"/>
                                      </p:to>
                                    </p:set>
                                    <p:animEffect transition="in" filter="fade">
                                      <p:cBhvr>
                                        <p:cTn id="14" dur="1000"/>
                                        <p:tgtEl>
                                          <p:spTgt spid="582">
                                            <p:txEl>
                                              <p:pRg st="1" end="1"/>
                                            </p:txEl>
                                          </p:spTgt>
                                        </p:tgtEl>
                                      </p:cBhvr>
                                    </p:animEffect>
                                    <p:anim calcmode="lin" valueType="num">
                                      <p:cBhvr>
                                        <p:cTn id="15" dur="1000" fill="hold"/>
                                        <p:tgtEl>
                                          <p:spTgt spid="58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8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82">
                                            <p:txEl>
                                              <p:pRg st="2" end="2"/>
                                            </p:txEl>
                                          </p:spTgt>
                                        </p:tgtEl>
                                        <p:attrNameLst>
                                          <p:attrName>style.visibility</p:attrName>
                                        </p:attrNameLst>
                                      </p:cBhvr>
                                      <p:to>
                                        <p:strVal val="visible"/>
                                      </p:to>
                                    </p:set>
                                    <p:animEffect transition="in" filter="fade">
                                      <p:cBhvr>
                                        <p:cTn id="21" dur="1000"/>
                                        <p:tgtEl>
                                          <p:spTgt spid="582">
                                            <p:txEl>
                                              <p:pRg st="2" end="2"/>
                                            </p:txEl>
                                          </p:spTgt>
                                        </p:tgtEl>
                                      </p:cBhvr>
                                    </p:animEffect>
                                    <p:anim calcmode="lin" valueType="num">
                                      <p:cBhvr>
                                        <p:cTn id="22" dur="1000" fill="hold"/>
                                        <p:tgtEl>
                                          <p:spTgt spid="58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8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82">
                                            <p:txEl>
                                              <p:pRg st="3" end="3"/>
                                            </p:txEl>
                                          </p:spTgt>
                                        </p:tgtEl>
                                        <p:attrNameLst>
                                          <p:attrName>style.visibility</p:attrName>
                                        </p:attrNameLst>
                                      </p:cBhvr>
                                      <p:to>
                                        <p:strVal val="visible"/>
                                      </p:to>
                                    </p:set>
                                    <p:animEffect transition="in" filter="fade">
                                      <p:cBhvr>
                                        <p:cTn id="28" dur="1000"/>
                                        <p:tgtEl>
                                          <p:spTgt spid="582">
                                            <p:txEl>
                                              <p:pRg st="3" end="3"/>
                                            </p:txEl>
                                          </p:spTgt>
                                        </p:tgtEl>
                                      </p:cBhvr>
                                    </p:animEffect>
                                    <p:anim calcmode="lin" valueType="num">
                                      <p:cBhvr>
                                        <p:cTn id="29" dur="1000" fill="hold"/>
                                        <p:tgtEl>
                                          <p:spTgt spid="58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8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82">
                                            <p:txEl>
                                              <p:pRg st="4" end="4"/>
                                            </p:txEl>
                                          </p:spTgt>
                                        </p:tgtEl>
                                        <p:attrNameLst>
                                          <p:attrName>style.visibility</p:attrName>
                                        </p:attrNameLst>
                                      </p:cBhvr>
                                      <p:to>
                                        <p:strVal val="visible"/>
                                      </p:to>
                                    </p:set>
                                    <p:animEffect transition="in" filter="fade">
                                      <p:cBhvr>
                                        <p:cTn id="35" dur="1000"/>
                                        <p:tgtEl>
                                          <p:spTgt spid="582">
                                            <p:txEl>
                                              <p:pRg st="4" end="4"/>
                                            </p:txEl>
                                          </p:spTgt>
                                        </p:tgtEl>
                                      </p:cBhvr>
                                    </p:animEffect>
                                    <p:anim calcmode="lin" valueType="num">
                                      <p:cBhvr>
                                        <p:cTn id="36" dur="1000" fill="hold"/>
                                        <p:tgtEl>
                                          <p:spTgt spid="58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8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82">
                                            <p:txEl>
                                              <p:pRg st="5" end="5"/>
                                            </p:txEl>
                                          </p:spTgt>
                                        </p:tgtEl>
                                        <p:attrNameLst>
                                          <p:attrName>style.visibility</p:attrName>
                                        </p:attrNameLst>
                                      </p:cBhvr>
                                      <p:to>
                                        <p:strVal val="visible"/>
                                      </p:to>
                                    </p:set>
                                    <p:animEffect transition="in" filter="fade">
                                      <p:cBhvr>
                                        <p:cTn id="42" dur="1000"/>
                                        <p:tgtEl>
                                          <p:spTgt spid="582">
                                            <p:txEl>
                                              <p:pRg st="5" end="5"/>
                                            </p:txEl>
                                          </p:spTgt>
                                        </p:tgtEl>
                                      </p:cBhvr>
                                    </p:animEffect>
                                    <p:anim calcmode="lin" valueType="num">
                                      <p:cBhvr>
                                        <p:cTn id="43" dur="1000" fill="hold"/>
                                        <p:tgtEl>
                                          <p:spTgt spid="58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8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582">
                                            <p:txEl>
                                              <p:pRg st="6" end="6"/>
                                            </p:txEl>
                                          </p:spTgt>
                                        </p:tgtEl>
                                        <p:attrNameLst>
                                          <p:attrName>style.visibility</p:attrName>
                                        </p:attrNameLst>
                                      </p:cBhvr>
                                      <p:to>
                                        <p:strVal val="visible"/>
                                      </p:to>
                                    </p:set>
                                    <p:animEffect transition="in" filter="fade">
                                      <p:cBhvr>
                                        <p:cTn id="49" dur="1000"/>
                                        <p:tgtEl>
                                          <p:spTgt spid="582">
                                            <p:txEl>
                                              <p:pRg st="6" end="6"/>
                                            </p:txEl>
                                          </p:spTgt>
                                        </p:tgtEl>
                                      </p:cBhvr>
                                    </p:animEffect>
                                    <p:anim calcmode="lin" valueType="num">
                                      <p:cBhvr>
                                        <p:cTn id="50" dur="1000" fill="hold"/>
                                        <p:tgtEl>
                                          <p:spTgt spid="58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58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582">
                                            <p:txEl>
                                              <p:pRg st="7" end="7"/>
                                            </p:txEl>
                                          </p:spTgt>
                                        </p:tgtEl>
                                        <p:attrNameLst>
                                          <p:attrName>style.visibility</p:attrName>
                                        </p:attrNameLst>
                                      </p:cBhvr>
                                      <p:to>
                                        <p:strVal val="visible"/>
                                      </p:to>
                                    </p:set>
                                    <p:animEffect transition="in" filter="fade">
                                      <p:cBhvr>
                                        <p:cTn id="56" dur="1000"/>
                                        <p:tgtEl>
                                          <p:spTgt spid="582">
                                            <p:txEl>
                                              <p:pRg st="7" end="7"/>
                                            </p:txEl>
                                          </p:spTgt>
                                        </p:tgtEl>
                                      </p:cBhvr>
                                    </p:animEffect>
                                    <p:anim calcmode="lin" valueType="num">
                                      <p:cBhvr>
                                        <p:cTn id="57" dur="1000" fill="hold"/>
                                        <p:tgtEl>
                                          <p:spTgt spid="582">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58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582">
                                            <p:txEl>
                                              <p:pRg st="8" end="8"/>
                                            </p:txEl>
                                          </p:spTgt>
                                        </p:tgtEl>
                                        <p:attrNameLst>
                                          <p:attrName>style.visibility</p:attrName>
                                        </p:attrNameLst>
                                      </p:cBhvr>
                                      <p:to>
                                        <p:strVal val="visible"/>
                                      </p:to>
                                    </p:set>
                                    <p:animEffect transition="in" filter="fade">
                                      <p:cBhvr>
                                        <p:cTn id="63" dur="1000"/>
                                        <p:tgtEl>
                                          <p:spTgt spid="582">
                                            <p:txEl>
                                              <p:pRg st="8" end="8"/>
                                            </p:txEl>
                                          </p:spTgt>
                                        </p:tgtEl>
                                      </p:cBhvr>
                                    </p:animEffect>
                                    <p:anim calcmode="lin" valueType="num">
                                      <p:cBhvr>
                                        <p:cTn id="64" dur="1000" fill="hold"/>
                                        <p:tgtEl>
                                          <p:spTgt spid="582">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58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5395DCD-ACEE-7847-8F63-E5FCCFC2D46B}"/>
              </a:ext>
            </a:extLst>
          </p:cNvPr>
          <p:cNvSpPr>
            <a:spLocks noGrp="1"/>
          </p:cNvSpPr>
          <p:nvPr>
            <p:ph type="title"/>
          </p:nvPr>
        </p:nvSpPr>
        <p:spPr>
          <a:xfrm>
            <a:off x="0" y="1709738"/>
            <a:ext cx="12192000" cy="4305472"/>
          </a:xfrm>
        </p:spPr>
        <p:txBody>
          <a:bodyPr anchor="ctr" anchorCtr="0"/>
          <a:lstStyle/>
          <a:p>
            <a:r>
              <a:rPr lang="en-US" dirty="0">
                <a:cs typeface="Calibri Light" panose="020F0302020204030204" pitchFamily="34" charset="0"/>
              </a:rPr>
              <a:t>Glossary of Key Terms</a:t>
            </a:r>
            <a:endParaRPr lang="en-US" dirty="0"/>
          </a:p>
        </p:txBody>
      </p:sp>
      <p:pic>
        <p:nvPicPr>
          <p:cNvPr id="9" name="Picture 8">
            <a:extLst>
              <a:ext uri="{FF2B5EF4-FFF2-40B4-BE49-F238E27FC236}">
                <a16:creationId xmlns:a16="http://schemas.microsoft.com/office/drawing/2014/main" id="{D87105F5-E019-8841-B40E-F523C1A7235F}"/>
              </a:ext>
            </a:extLst>
          </p:cNvPr>
          <p:cNvPicPr>
            <a:picLocks noChangeAspect="1"/>
          </p:cNvPicPr>
          <p:nvPr/>
        </p:nvPicPr>
        <p:blipFill>
          <a:blip r:embed="rId2">
            <a:clrChange>
              <a:clrFrom>
                <a:srgbClr val="FF6A00"/>
              </a:clrFrom>
              <a:clrTo>
                <a:srgbClr val="FF6A00">
                  <a:alpha val="0"/>
                </a:srgbClr>
              </a:clrTo>
            </a:clrChange>
            <a:biLevel thresh="25000"/>
          </a:blip>
          <a:stretch>
            <a:fillRect/>
          </a:stretch>
        </p:blipFill>
        <p:spPr>
          <a:xfrm rot="6697555">
            <a:off x="9767101" y="3737586"/>
            <a:ext cx="1081634" cy="1092200"/>
          </a:xfrm>
          <a:prstGeom prst="rect">
            <a:avLst/>
          </a:prstGeom>
        </p:spPr>
      </p:pic>
      <p:pic>
        <p:nvPicPr>
          <p:cNvPr id="10" name="Picture 9">
            <a:extLst>
              <a:ext uri="{FF2B5EF4-FFF2-40B4-BE49-F238E27FC236}">
                <a16:creationId xmlns:a16="http://schemas.microsoft.com/office/drawing/2014/main" id="{FC7289A2-590A-FF49-9B38-05FAE856D2D7}"/>
              </a:ext>
            </a:extLst>
          </p:cNvPr>
          <p:cNvPicPr>
            <a:picLocks noChangeAspect="1"/>
          </p:cNvPicPr>
          <p:nvPr/>
        </p:nvPicPr>
        <p:blipFill>
          <a:blip r:embed="rId3">
            <a:clrChange>
              <a:clrFrom>
                <a:srgbClr val="FF6A00"/>
              </a:clrFrom>
              <a:clrTo>
                <a:srgbClr val="FF6A00">
                  <a:alpha val="0"/>
                </a:srgbClr>
              </a:clrTo>
            </a:clrChange>
          </a:blip>
          <a:stretch>
            <a:fillRect/>
          </a:stretch>
        </p:blipFill>
        <p:spPr>
          <a:xfrm rot="1565289">
            <a:off x="8946187" y="2736437"/>
            <a:ext cx="1143000" cy="1092200"/>
          </a:xfrm>
          <a:prstGeom prst="rect">
            <a:avLst/>
          </a:prstGeom>
        </p:spPr>
      </p:pic>
    </p:spTree>
    <p:extLst>
      <p:ext uri="{BB962C8B-B14F-4D97-AF65-F5344CB8AC3E}">
        <p14:creationId xmlns:p14="http://schemas.microsoft.com/office/powerpoint/2010/main" val="108366792"/>
      </p:ext>
    </p:extLst>
  </p:cSld>
  <p:clrMapOvr>
    <a:masterClrMapping/>
  </p:clrMapOvr>
  <p:transition spd="slow" advTm="4000">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91"/>
          <p:cNvSpPr txBox="1">
            <a:spLocks noGrp="1"/>
          </p:cNvSpPr>
          <p:nvPr>
            <p:ph type="title"/>
          </p:nvPr>
        </p:nvSpPr>
        <p:spPr>
          <a:xfrm>
            <a:off x="635000" y="384367"/>
            <a:ext cx="10589477" cy="1152266"/>
          </a:xfrm>
          <a:prstGeom prst="rect">
            <a:avLst/>
          </a:prstGeom>
        </p:spPr>
        <p:txBody>
          <a:bodyPr spcFirstLastPara="1" vert="horz" wrap="square" lIns="91425" tIns="91425" rIns="91425" bIns="91425" rtlCol="0" anchor="t" anchorCtr="0">
            <a:noAutofit/>
          </a:bodyPr>
          <a:lstStyle/>
          <a:p>
            <a:pPr lvl="0" algn="l"/>
            <a:r>
              <a:rPr lang="en-US" b="1" dirty="0">
                <a:ea typeface="Corbel"/>
                <a:cs typeface="Calibri Light" panose="020F0302020204030204" pitchFamily="34" charset="0"/>
                <a:sym typeface="Corbel"/>
              </a:rPr>
              <a:t>A Bioethics Toolbox – </a:t>
            </a:r>
            <a:r>
              <a:rPr lang="en-US" b="1" dirty="0">
                <a:solidFill>
                  <a:schemeClr val="accent2">
                    <a:lumMod val="75000"/>
                  </a:schemeClr>
                </a:solidFill>
                <a:ea typeface="Corbel"/>
                <a:cs typeface="Calibri Light" panose="020F0302020204030204" pitchFamily="34" charset="0"/>
                <a:sym typeface="Corbel"/>
              </a:rPr>
              <a:t>Principles</a:t>
            </a:r>
            <a:br>
              <a:rPr lang="en-US" dirty="0">
                <a:ea typeface="Corbel"/>
                <a:cs typeface="Calibri Light" panose="020F0302020204030204" pitchFamily="34" charset="0"/>
                <a:sym typeface="Corbel"/>
              </a:rPr>
            </a:br>
            <a:r>
              <a:rPr lang="en-US" sz="2800" i="1" dirty="0">
                <a:ea typeface="Corbel"/>
                <a:cs typeface="Calibri Light" panose="020F0302020204030204" pitchFamily="34" charset="0"/>
                <a:sym typeface="Corbel"/>
              </a:rPr>
              <a:t>W</a:t>
            </a:r>
            <a:r>
              <a:rPr lang="en-US" sz="2800" i="1" dirty="0">
                <a:cs typeface="Calibri Light" panose="020F0302020204030204" pitchFamily="34" charset="0"/>
              </a:rPr>
              <a:t>hat matters to each person involved</a:t>
            </a:r>
            <a:endParaRPr sz="2800" i="1" dirty="0">
              <a:ea typeface="Corbel"/>
              <a:cs typeface="Calibri Light" panose="020F0302020204030204" pitchFamily="34" charset="0"/>
              <a:sym typeface="Corbel"/>
            </a:endParaRPr>
          </a:p>
        </p:txBody>
      </p:sp>
      <p:sp>
        <p:nvSpPr>
          <p:cNvPr id="583" name="Google Shape;583;p91"/>
          <p:cNvSpPr txBox="1">
            <a:spLocks noGrp="1"/>
          </p:cNvSpPr>
          <p:nvPr>
            <p:ph type="body" idx="2"/>
          </p:nvPr>
        </p:nvSpPr>
        <p:spPr>
          <a:xfrm>
            <a:off x="1031001" y="1743935"/>
            <a:ext cx="9797473" cy="5114065"/>
          </a:xfrm>
          <a:prstGeom prst="rect">
            <a:avLst/>
          </a:prstGeom>
        </p:spPr>
        <p:txBody>
          <a:bodyPr spcFirstLastPara="1" vert="horz" wrap="square" lIns="91425" tIns="91425" rIns="91425" bIns="91425" rtlCol="0" anchor="t" anchorCtr="0">
            <a:normAutofit/>
          </a:bodyPr>
          <a:lstStyle/>
          <a:p>
            <a:pPr marL="50800" indent="0">
              <a:buSzPts val="2800"/>
              <a:buNone/>
            </a:pPr>
            <a:r>
              <a:rPr lang="en" sz="4000" b="1" dirty="0">
                <a:solidFill>
                  <a:schemeClr val="accent2">
                    <a:lumMod val="75000"/>
                  </a:schemeClr>
                </a:solidFill>
                <a:ea typeface="Corbel"/>
                <a:cs typeface="Calibri Light" panose="020F0302020204030204" pitchFamily="34" charset="0"/>
                <a:sym typeface="Corbel"/>
              </a:rPr>
              <a:t>Equity and Community-based Principles</a:t>
            </a:r>
          </a:p>
          <a:p>
            <a:pPr marL="50800" indent="0">
              <a:buSzPts val="2800"/>
              <a:buNone/>
            </a:pPr>
            <a:endParaRPr lang="en" sz="800" b="1" dirty="0">
              <a:solidFill>
                <a:schemeClr val="tx2"/>
              </a:solidFill>
              <a:ea typeface="Corbel"/>
              <a:cs typeface="Calibri Light" panose="020F0302020204030204" pitchFamily="34" charset="0"/>
              <a:sym typeface="Corbel"/>
            </a:endParaRPr>
          </a:p>
          <a:p>
            <a:pPr marL="50800" indent="0">
              <a:buSzPts val="2800"/>
              <a:buNone/>
            </a:pPr>
            <a:endParaRPr lang="en" sz="800" b="1" dirty="0">
              <a:solidFill>
                <a:srgbClr val="C00000"/>
              </a:solidFill>
              <a:ea typeface="Corbel"/>
              <a:cs typeface="Calibri Light" panose="020F0302020204030204" pitchFamily="34" charset="0"/>
              <a:sym typeface="Corbel"/>
            </a:endParaRPr>
          </a:p>
          <a:p>
            <a:pPr marL="50800" indent="0">
              <a:buSzPts val="2800"/>
              <a:buNone/>
            </a:pPr>
            <a:r>
              <a:rPr lang="en" sz="3600" b="1" dirty="0">
                <a:solidFill>
                  <a:schemeClr val="accent2">
                    <a:lumMod val="75000"/>
                  </a:schemeClr>
                </a:solidFill>
                <a:ea typeface="Corbel"/>
                <a:cs typeface="Calibri Light" panose="020F0302020204030204" pitchFamily="34" charset="0"/>
                <a:sym typeface="Corbel"/>
              </a:rPr>
              <a:t>Agency</a:t>
            </a:r>
          </a:p>
          <a:p>
            <a:pPr marL="50800" indent="0">
              <a:buSzPts val="2800"/>
              <a:buNone/>
            </a:pPr>
            <a:r>
              <a:rPr lang="en" sz="2400" i="1" dirty="0">
                <a:ea typeface="Corbel"/>
                <a:cs typeface="Calibri Light" panose="020F0302020204030204" pitchFamily="34" charset="0"/>
                <a:sym typeface="Corbel"/>
              </a:rPr>
              <a:t>Agency refers to someone’s ability to make and carry out a choice. We all have limits on our agency, a</a:t>
            </a:r>
            <a:r>
              <a:rPr lang="en-US" sz="2400" i="1" dirty="0" err="1">
                <a:ea typeface="Corbel"/>
                <a:cs typeface="Calibri Light" panose="020F0302020204030204" pitchFamily="34" charset="0"/>
                <a:sym typeface="Corbel"/>
              </a:rPr>
              <a:t>nd</a:t>
            </a:r>
            <a:r>
              <a:rPr lang="en" sz="2400" i="1" dirty="0">
                <a:ea typeface="Corbel"/>
                <a:cs typeface="Calibri Light" panose="020F0302020204030204" pitchFamily="34" charset="0"/>
                <a:sym typeface="Corbel"/>
              </a:rPr>
              <a:t> ignoring that fact is like being ‘color blind’ – racism, sexism, and homophobia</a:t>
            </a:r>
          </a:p>
          <a:p>
            <a:pPr marL="50800" indent="0">
              <a:buSzPts val="2800"/>
              <a:buNone/>
            </a:pPr>
            <a:endParaRPr lang="en" sz="800" b="1" dirty="0">
              <a:solidFill>
                <a:srgbClr val="C00000"/>
              </a:solidFill>
              <a:ea typeface="Corbel"/>
              <a:cs typeface="Calibri Light" panose="020F0302020204030204" pitchFamily="34" charset="0"/>
              <a:sym typeface="Corbel"/>
            </a:endParaRPr>
          </a:p>
          <a:p>
            <a:pPr marL="50800" indent="0">
              <a:buSzPts val="2800"/>
              <a:buNone/>
            </a:pPr>
            <a:endParaRPr lang="en" sz="800" b="1" dirty="0">
              <a:solidFill>
                <a:srgbClr val="C00000"/>
              </a:solidFill>
              <a:ea typeface="Corbel"/>
              <a:cs typeface="Calibri Light" panose="020F0302020204030204" pitchFamily="34" charset="0"/>
              <a:sym typeface="Corbel"/>
            </a:endParaRPr>
          </a:p>
          <a:p>
            <a:pPr marL="50800" indent="0" algn="r">
              <a:buSzPts val="2800"/>
              <a:buNone/>
            </a:pPr>
            <a:r>
              <a:rPr lang="en" sz="3600" b="1" dirty="0">
                <a:solidFill>
                  <a:schemeClr val="accent2">
                    <a:lumMod val="75000"/>
                  </a:schemeClr>
                </a:solidFill>
                <a:ea typeface="Corbel"/>
                <a:cs typeface="Calibri Light" panose="020F0302020204030204" pitchFamily="34" charset="0"/>
                <a:sym typeface="Corbel"/>
              </a:rPr>
              <a:t>Social Justice</a:t>
            </a:r>
          </a:p>
          <a:p>
            <a:pPr marL="50800" indent="0" algn="r">
              <a:buSzPts val="2800"/>
              <a:buNone/>
            </a:pPr>
            <a:r>
              <a:rPr lang="en-US" sz="2400" i="1" dirty="0">
                <a:ea typeface="Corbel"/>
                <a:cs typeface="Calibri Light" panose="020F0302020204030204" pitchFamily="34" charset="0"/>
                <a:sym typeface="Corbel"/>
              </a:rPr>
              <a:t>Social justice asks us to consider the fact that ‘equal’ is not always ‘equitable’. </a:t>
            </a:r>
          </a:p>
          <a:p>
            <a:pPr marL="50800" indent="0" algn="r">
              <a:buSzPts val="2800"/>
              <a:buNone/>
            </a:pPr>
            <a:r>
              <a:rPr lang="en-US" sz="2400" i="1" dirty="0">
                <a:ea typeface="Corbel"/>
                <a:cs typeface="Calibri Light" panose="020F0302020204030204" pitchFamily="34" charset="0"/>
                <a:sym typeface="Corbel"/>
              </a:rPr>
              <a:t>We should be conscious of how social and structural forces can be </a:t>
            </a:r>
          </a:p>
          <a:p>
            <a:pPr marL="50800" indent="0" algn="r">
              <a:buSzPts val="2800"/>
              <a:buNone/>
            </a:pPr>
            <a:r>
              <a:rPr lang="en-US" sz="2400" i="1" dirty="0">
                <a:ea typeface="Corbel"/>
                <a:cs typeface="Calibri Light" panose="020F0302020204030204" pitchFamily="34" charset="0"/>
                <a:sym typeface="Corbel"/>
              </a:rPr>
              <a:t>discriminatory and actively work to counter them</a:t>
            </a:r>
            <a:endParaRPr sz="2400" i="1" dirty="0">
              <a:ea typeface="Corbel"/>
              <a:cs typeface="Calibri Light" panose="020F0302020204030204" pitchFamily="34" charset="0"/>
              <a:sym typeface="Corbel"/>
            </a:endParaRPr>
          </a:p>
          <a:p>
            <a:pPr marL="50800" indent="0">
              <a:buClr>
                <a:srgbClr val="C00000"/>
              </a:buClr>
              <a:buSzPts val="2800"/>
              <a:buNone/>
            </a:pPr>
            <a:endParaRPr lang="en" sz="1800" i="1" dirty="0">
              <a:latin typeface="Calibri Light" panose="020F0302020204030204" pitchFamily="34" charset="0"/>
              <a:ea typeface="Corbel"/>
              <a:cs typeface="Calibri Light" panose="020F0302020204030204" pitchFamily="34" charset="0"/>
              <a:sym typeface="Corbel"/>
            </a:endParaRPr>
          </a:p>
          <a:p>
            <a:pPr marL="50800" indent="0">
              <a:buClr>
                <a:srgbClr val="C00000"/>
              </a:buClr>
              <a:buSzPts val="2800"/>
              <a:buNone/>
            </a:pPr>
            <a:endParaRPr sz="2800" dirty="0">
              <a:solidFill>
                <a:srgbClr val="C00000"/>
              </a:solidFill>
              <a:latin typeface="Calibri Light" panose="020F0302020204030204" pitchFamily="34" charset="0"/>
              <a:ea typeface="Corbel"/>
              <a:cs typeface="Calibri Light" panose="020F0302020204030204" pitchFamily="34" charset="0"/>
              <a:sym typeface="Corbel"/>
            </a:endParaRPr>
          </a:p>
          <a:p>
            <a:pPr marL="0" indent="0">
              <a:spcAft>
                <a:spcPts val="1600"/>
              </a:spcAft>
              <a:buNone/>
            </a:pPr>
            <a:endParaRPr dirty="0">
              <a:latin typeface="Corbel"/>
              <a:ea typeface="Corbel"/>
              <a:cs typeface="Corbel"/>
              <a:sym typeface="Corbel"/>
            </a:endParaRPr>
          </a:p>
        </p:txBody>
      </p:sp>
      <p:grpSp>
        <p:nvGrpSpPr>
          <p:cNvPr id="3" name="Group 2">
            <a:extLst>
              <a:ext uri="{FF2B5EF4-FFF2-40B4-BE49-F238E27FC236}">
                <a16:creationId xmlns:a16="http://schemas.microsoft.com/office/drawing/2014/main" id="{248937D7-A055-A949-9F14-7B4D9450693A}"/>
              </a:ext>
            </a:extLst>
          </p:cNvPr>
          <p:cNvGrpSpPr/>
          <p:nvPr/>
        </p:nvGrpSpPr>
        <p:grpSpPr>
          <a:xfrm>
            <a:off x="4579870" y="6109009"/>
            <a:ext cx="6248604" cy="375715"/>
            <a:chOff x="4699143" y="6272295"/>
            <a:chExt cx="6248604" cy="375715"/>
          </a:xfrm>
          <a:solidFill>
            <a:schemeClr val="bg2"/>
          </a:solidFill>
        </p:grpSpPr>
        <p:sp>
          <p:nvSpPr>
            <p:cNvPr id="4" name="Rectangle 3">
              <a:extLst>
                <a:ext uri="{FF2B5EF4-FFF2-40B4-BE49-F238E27FC236}">
                  <a16:creationId xmlns:a16="http://schemas.microsoft.com/office/drawing/2014/main" id="{24929E84-1E84-7E49-AA2A-B4DA77348781}"/>
                </a:ext>
              </a:extLst>
            </p:cNvPr>
            <p:cNvSpPr/>
            <p:nvPr/>
          </p:nvSpPr>
          <p:spPr>
            <a:xfrm>
              <a:off x="6375747" y="6278678"/>
              <a:ext cx="4572000" cy="369332"/>
            </a:xfrm>
            <a:prstGeom prst="rect">
              <a:avLst/>
            </a:prstGeom>
            <a:grpFill/>
          </p:spPr>
          <p:txBody>
            <a:bodyPr>
              <a:spAutoFit/>
            </a:bodyPr>
            <a:lstStyle/>
            <a:p>
              <a:r>
                <a:rPr lang="en-US" b="1" dirty="0">
                  <a:hlinkClick r:id="rId3"/>
                </a:rPr>
                <a:t>A short primer on Urban Bioethics</a:t>
              </a:r>
              <a:endParaRPr lang="en-US" b="1" dirty="0"/>
            </a:p>
          </p:txBody>
        </p:sp>
        <p:sp>
          <p:nvSpPr>
            <p:cNvPr id="2" name="Rectangle 1">
              <a:extLst>
                <a:ext uri="{FF2B5EF4-FFF2-40B4-BE49-F238E27FC236}">
                  <a16:creationId xmlns:a16="http://schemas.microsoft.com/office/drawing/2014/main" id="{078D22C1-5524-5C47-9442-070A72A7A6FE}"/>
                </a:ext>
              </a:extLst>
            </p:cNvPr>
            <p:cNvSpPr/>
            <p:nvPr/>
          </p:nvSpPr>
          <p:spPr>
            <a:xfrm>
              <a:off x="4699143" y="6272295"/>
              <a:ext cx="1795876" cy="369332"/>
            </a:xfrm>
            <a:prstGeom prst="rect">
              <a:avLst/>
            </a:prstGeom>
            <a:grpFill/>
          </p:spPr>
          <p:txBody>
            <a:bodyPr wrap="none">
              <a:spAutoFit/>
            </a:bodyPr>
            <a:lstStyle/>
            <a:p>
              <a:pPr marL="50800" lvl="0">
                <a:buClr>
                  <a:srgbClr val="C00000"/>
                </a:buClr>
                <a:buSzPts val="2800"/>
              </a:pPr>
              <a:r>
                <a:rPr lang="en-US" b="1" dirty="0">
                  <a:solidFill>
                    <a:srgbClr val="C00000"/>
                  </a:solidFill>
                  <a:latin typeface="Gill Sans MT" panose="020B0502020104020203" pitchFamily="34" charset="77"/>
                  <a:ea typeface="Corbel"/>
                  <a:cs typeface="Calibri Light" panose="020F0302020204030204" pitchFamily="34" charset="0"/>
                  <a:sym typeface="Corbel"/>
                </a:rPr>
                <a:t>A deeper dive:</a:t>
              </a:r>
            </a:p>
          </p:txBody>
        </p:sp>
      </p:grpSp>
    </p:spTree>
    <p:extLst>
      <p:ext uri="{BB962C8B-B14F-4D97-AF65-F5344CB8AC3E}">
        <p14:creationId xmlns:p14="http://schemas.microsoft.com/office/powerpoint/2010/main" val="354511567"/>
      </p:ext>
    </p:extLst>
  </p:cSld>
  <p:clrMapOvr>
    <a:masterClrMapping/>
  </p:clrMapOvr>
  <p:transition spd="slow" advTm="8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83">
                                            <p:txEl>
                                              <p:pRg st="0" end="0"/>
                                            </p:txEl>
                                          </p:spTgt>
                                        </p:tgtEl>
                                        <p:attrNameLst>
                                          <p:attrName>style.visibility</p:attrName>
                                        </p:attrNameLst>
                                      </p:cBhvr>
                                      <p:to>
                                        <p:strVal val="visible"/>
                                      </p:to>
                                    </p:set>
                                    <p:animEffect transition="in" filter="fade">
                                      <p:cBhvr>
                                        <p:cTn id="7" dur="1000"/>
                                        <p:tgtEl>
                                          <p:spTgt spid="583">
                                            <p:txEl>
                                              <p:pRg st="0" end="0"/>
                                            </p:txEl>
                                          </p:spTgt>
                                        </p:tgtEl>
                                      </p:cBhvr>
                                    </p:animEffect>
                                    <p:anim calcmode="lin" valueType="num">
                                      <p:cBhvr>
                                        <p:cTn id="8" dur="1000" fill="hold"/>
                                        <p:tgtEl>
                                          <p:spTgt spid="58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8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83">
                                            <p:txEl>
                                              <p:pRg st="3" end="3"/>
                                            </p:txEl>
                                          </p:spTgt>
                                        </p:tgtEl>
                                        <p:attrNameLst>
                                          <p:attrName>style.visibility</p:attrName>
                                        </p:attrNameLst>
                                      </p:cBhvr>
                                      <p:to>
                                        <p:strVal val="visible"/>
                                      </p:to>
                                    </p:set>
                                    <p:animEffect transition="in" filter="fade">
                                      <p:cBhvr>
                                        <p:cTn id="14" dur="1000"/>
                                        <p:tgtEl>
                                          <p:spTgt spid="583">
                                            <p:txEl>
                                              <p:pRg st="3" end="3"/>
                                            </p:txEl>
                                          </p:spTgt>
                                        </p:tgtEl>
                                      </p:cBhvr>
                                    </p:animEffect>
                                    <p:anim calcmode="lin" valueType="num">
                                      <p:cBhvr>
                                        <p:cTn id="15" dur="1000" fill="hold"/>
                                        <p:tgtEl>
                                          <p:spTgt spid="58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58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83">
                                            <p:txEl>
                                              <p:pRg st="4" end="4"/>
                                            </p:txEl>
                                          </p:spTgt>
                                        </p:tgtEl>
                                        <p:attrNameLst>
                                          <p:attrName>style.visibility</p:attrName>
                                        </p:attrNameLst>
                                      </p:cBhvr>
                                      <p:to>
                                        <p:strVal val="visible"/>
                                      </p:to>
                                    </p:set>
                                    <p:animEffect transition="in" filter="fade">
                                      <p:cBhvr>
                                        <p:cTn id="21" dur="1000"/>
                                        <p:tgtEl>
                                          <p:spTgt spid="583">
                                            <p:txEl>
                                              <p:pRg st="4" end="4"/>
                                            </p:txEl>
                                          </p:spTgt>
                                        </p:tgtEl>
                                      </p:cBhvr>
                                    </p:animEffect>
                                    <p:anim calcmode="lin" valueType="num">
                                      <p:cBhvr>
                                        <p:cTn id="22" dur="1000" fill="hold"/>
                                        <p:tgtEl>
                                          <p:spTgt spid="58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58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83">
                                            <p:txEl>
                                              <p:pRg st="7" end="7"/>
                                            </p:txEl>
                                          </p:spTgt>
                                        </p:tgtEl>
                                        <p:attrNameLst>
                                          <p:attrName>style.visibility</p:attrName>
                                        </p:attrNameLst>
                                      </p:cBhvr>
                                      <p:to>
                                        <p:strVal val="visible"/>
                                      </p:to>
                                    </p:set>
                                    <p:animEffect transition="in" filter="fade">
                                      <p:cBhvr>
                                        <p:cTn id="28" dur="1000"/>
                                        <p:tgtEl>
                                          <p:spTgt spid="583">
                                            <p:txEl>
                                              <p:pRg st="7" end="7"/>
                                            </p:txEl>
                                          </p:spTgt>
                                        </p:tgtEl>
                                      </p:cBhvr>
                                    </p:animEffect>
                                    <p:anim calcmode="lin" valueType="num">
                                      <p:cBhvr>
                                        <p:cTn id="29" dur="1000" fill="hold"/>
                                        <p:tgtEl>
                                          <p:spTgt spid="58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58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83">
                                            <p:txEl>
                                              <p:pRg st="8" end="8"/>
                                            </p:txEl>
                                          </p:spTgt>
                                        </p:tgtEl>
                                        <p:attrNameLst>
                                          <p:attrName>style.visibility</p:attrName>
                                        </p:attrNameLst>
                                      </p:cBhvr>
                                      <p:to>
                                        <p:strVal val="visible"/>
                                      </p:to>
                                    </p:set>
                                    <p:animEffect transition="in" filter="fade">
                                      <p:cBhvr>
                                        <p:cTn id="35" dur="1000"/>
                                        <p:tgtEl>
                                          <p:spTgt spid="583">
                                            <p:txEl>
                                              <p:pRg st="8" end="8"/>
                                            </p:txEl>
                                          </p:spTgt>
                                        </p:tgtEl>
                                      </p:cBhvr>
                                    </p:animEffect>
                                    <p:anim calcmode="lin" valueType="num">
                                      <p:cBhvr>
                                        <p:cTn id="36" dur="1000" fill="hold"/>
                                        <p:tgtEl>
                                          <p:spTgt spid="58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58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83">
                                            <p:txEl>
                                              <p:pRg st="9" end="9"/>
                                            </p:txEl>
                                          </p:spTgt>
                                        </p:tgtEl>
                                        <p:attrNameLst>
                                          <p:attrName>style.visibility</p:attrName>
                                        </p:attrNameLst>
                                      </p:cBhvr>
                                      <p:to>
                                        <p:strVal val="visible"/>
                                      </p:to>
                                    </p:set>
                                    <p:animEffect transition="in" filter="fade">
                                      <p:cBhvr>
                                        <p:cTn id="42" dur="1000"/>
                                        <p:tgtEl>
                                          <p:spTgt spid="583">
                                            <p:txEl>
                                              <p:pRg st="9" end="9"/>
                                            </p:txEl>
                                          </p:spTgt>
                                        </p:tgtEl>
                                      </p:cBhvr>
                                    </p:animEffect>
                                    <p:anim calcmode="lin" valueType="num">
                                      <p:cBhvr>
                                        <p:cTn id="43" dur="1000" fill="hold"/>
                                        <p:tgtEl>
                                          <p:spTgt spid="583">
                                            <p:txEl>
                                              <p:pRg st="9" end="9"/>
                                            </p:txEl>
                                          </p:spTgt>
                                        </p:tgtEl>
                                        <p:attrNameLst>
                                          <p:attrName>ppt_x</p:attrName>
                                        </p:attrNameLst>
                                      </p:cBhvr>
                                      <p:tavLst>
                                        <p:tav tm="0">
                                          <p:val>
                                            <p:strVal val="#ppt_x"/>
                                          </p:val>
                                        </p:tav>
                                        <p:tav tm="100000">
                                          <p:val>
                                            <p:strVal val="#ppt_x"/>
                                          </p:val>
                                        </p:tav>
                                      </p:tavLst>
                                    </p:anim>
                                    <p:anim calcmode="lin" valueType="num">
                                      <p:cBhvr>
                                        <p:cTn id="44" dur="1000" fill="hold"/>
                                        <p:tgtEl>
                                          <p:spTgt spid="58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583">
                                            <p:txEl>
                                              <p:pRg st="10" end="10"/>
                                            </p:txEl>
                                          </p:spTgt>
                                        </p:tgtEl>
                                        <p:attrNameLst>
                                          <p:attrName>style.visibility</p:attrName>
                                        </p:attrNameLst>
                                      </p:cBhvr>
                                      <p:to>
                                        <p:strVal val="visible"/>
                                      </p:to>
                                    </p:set>
                                    <p:animEffect transition="in" filter="fade">
                                      <p:cBhvr>
                                        <p:cTn id="49" dur="1000"/>
                                        <p:tgtEl>
                                          <p:spTgt spid="583">
                                            <p:txEl>
                                              <p:pRg st="10" end="10"/>
                                            </p:txEl>
                                          </p:spTgt>
                                        </p:tgtEl>
                                      </p:cBhvr>
                                    </p:animEffect>
                                    <p:anim calcmode="lin" valueType="num">
                                      <p:cBhvr>
                                        <p:cTn id="50" dur="1000" fill="hold"/>
                                        <p:tgtEl>
                                          <p:spTgt spid="583">
                                            <p:txEl>
                                              <p:pRg st="10" end="10"/>
                                            </p:txEl>
                                          </p:spTgt>
                                        </p:tgtEl>
                                        <p:attrNameLst>
                                          <p:attrName>ppt_x</p:attrName>
                                        </p:attrNameLst>
                                      </p:cBhvr>
                                      <p:tavLst>
                                        <p:tav tm="0">
                                          <p:val>
                                            <p:strVal val="#ppt_x"/>
                                          </p:val>
                                        </p:tav>
                                        <p:tav tm="100000">
                                          <p:val>
                                            <p:strVal val="#ppt_x"/>
                                          </p:val>
                                        </p:tav>
                                      </p:tavLst>
                                    </p:anim>
                                    <p:anim calcmode="lin" valueType="num">
                                      <p:cBhvr>
                                        <p:cTn id="51" dur="1000" fill="hold"/>
                                        <p:tgtEl>
                                          <p:spTgt spid="58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wipe(left)">
                                      <p:cBhvr>
                                        <p:cTn id="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05F49-FFF4-854E-AAFE-6A26A00C60B8}"/>
              </a:ext>
            </a:extLst>
          </p:cNvPr>
          <p:cNvSpPr>
            <a:spLocks noGrp="1"/>
          </p:cNvSpPr>
          <p:nvPr>
            <p:ph type="title"/>
          </p:nvPr>
        </p:nvSpPr>
        <p:spPr>
          <a:xfrm>
            <a:off x="990601" y="-13167"/>
            <a:ext cx="8879378" cy="1218319"/>
          </a:xfrm>
        </p:spPr>
        <p:txBody>
          <a:bodyPr anchor="ctr" anchorCtr="0">
            <a:normAutofit fontScale="90000"/>
          </a:bodyPr>
          <a:lstStyle/>
          <a:p>
            <a:r>
              <a:rPr lang="en-US" b="1" dirty="0">
                <a:cs typeface="Calibri Light" panose="020F0302020204030204" pitchFamily="34" charset="0"/>
              </a:rPr>
              <a:t>The Bioethics Toolbox - </a:t>
            </a:r>
            <a:r>
              <a:rPr lang="en-US" b="1" dirty="0">
                <a:solidFill>
                  <a:schemeClr val="accent2">
                    <a:lumMod val="75000"/>
                  </a:schemeClr>
                </a:solidFill>
                <a:cs typeface="Calibri Light" panose="020F0302020204030204" pitchFamily="34" charset="0"/>
              </a:rPr>
              <a:t>Theories</a:t>
            </a:r>
            <a:endParaRPr lang="en-US" b="1" dirty="0">
              <a:cs typeface="Calibri Light" panose="020F0302020204030204" pitchFamily="34" charset="0"/>
            </a:endParaRPr>
          </a:p>
        </p:txBody>
      </p:sp>
      <p:sp>
        <p:nvSpPr>
          <p:cNvPr id="4" name="Content Placeholder 3">
            <a:extLst>
              <a:ext uri="{FF2B5EF4-FFF2-40B4-BE49-F238E27FC236}">
                <a16:creationId xmlns:a16="http://schemas.microsoft.com/office/drawing/2014/main" id="{3F4B4908-5057-1841-BFE0-B5EA20DC1692}"/>
              </a:ext>
            </a:extLst>
          </p:cNvPr>
          <p:cNvSpPr>
            <a:spLocks noGrp="1"/>
          </p:cNvSpPr>
          <p:nvPr>
            <p:ph idx="13"/>
          </p:nvPr>
        </p:nvSpPr>
        <p:spPr>
          <a:xfrm>
            <a:off x="736600" y="1205152"/>
            <a:ext cx="10499959" cy="3064961"/>
          </a:xfrm>
        </p:spPr>
        <p:txBody>
          <a:bodyPr>
            <a:noAutofit/>
          </a:bodyPr>
          <a:lstStyle/>
          <a:p>
            <a:pPr marL="0" indent="0">
              <a:spcBef>
                <a:spcPts val="0"/>
              </a:spcBef>
              <a:buNone/>
            </a:pPr>
            <a:r>
              <a:rPr lang="en-US" sz="2800" dirty="0">
                <a:cs typeface="Calibri Light" panose="020F0302020204030204" pitchFamily="34" charset="0"/>
              </a:rPr>
              <a:t>Sometimes there is more than one </a:t>
            </a:r>
            <a:r>
              <a:rPr lang="en-US" sz="2800" i="1" dirty="0">
                <a:cs typeface="Calibri Light" panose="020F0302020204030204" pitchFamily="34" charset="0"/>
              </a:rPr>
              <a:t>right and ethical principle. </a:t>
            </a:r>
            <a:r>
              <a:rPr lang="en-US" sz="2800" dirty="0">
                <a:cs typeface="Calibri Light" panose="020F0302020204030204" pitchFamily="34" charset="0"/>
              </a:rPr>
              <a:t>Theories help us make a decision when there is more than one </a:t>
            </a:r>
            <a:r>
              <a:rPr lang="en-US" sz="2800" i="1" dirty="0">
                <a:cs typeface="Calibri Light" panose="020F0302020204030204" pitchFamily="34" charset="0"/>
              </a:rPr>
              <a:t>right</a:t>
            </a:r>
            <a:r>
              <a:rPr lang="en-US" sz="2800" dirty="0">
                <a:cs typeface="Calibri Light" panose="020F0302020204030204" pitchFamily="34" charset="0"/>
              </a:rPr>
              <a:t> principle to follow</a:t>
            </a:r>
            <a:endParaRPr lang="en-US" sz="2800" b="1" dirty="0">
              <a:cs typeface="Calibri Light" panose="020F0302020204030204" pitchFamily="34" charset="0"/>
            </a:endParaRPr>
          </a:p>
          <a:p>
            <a:pPr marL="0" indent="0">
              <a:spcBef>
                <a:spcPts val="0"/>
              </a:spcBef>
              <a:buNone/>
            </a:pPr>
            <a:endParaRPr lang="en-US" sz="800" dirty="0">
              <a:cs typeface="Calibri Light" panose="020F0302020204030204" pitchFamily="34" charset="0"/>
            </a:endParaRPr>
          </a:p>
          <a:p>
            <a:pPr marL="0" indent="0">
              <a:spcBef>
                <a:spcPts val="0"/>
              </a:spcBef>
              <a:buNone/>
            </a:pPr>
            <a:r>
              <a:rPr lang="en-US" sz="2800" dirty="0">
                <a:solidFill>
                  <a:schemeClr val="tx1"/>
                </a:solidFill>
                <a:cs typeface="Calibri Light" panose="020F0302020204030204" pitchFamily="34" charset="0"/>
              </a:rPr>
              <a:t>For example:</a:t>
            </a:r>
          </a:p>
          <a:p>
            <a:pPr>
              <a:spcBef>
                <a:spcPts val="0"/>
              </a:spcBef>
            </a:pPr>
            <a:endParaRPr lang="en-US" sz="800" dirty="0">
              <a:solidFill>
                <a:schemeClr val="tx1"/>
              </a:solidFill>
              <a:cs typeface="Calibri Light" panose="020F0302020204030204" pitchFamily="34" charset="0"/>
            </a:endParaRPr>
          </a:p>
          <a:p>
            <a:pPr lvl="1">
              <a:spcBef>
                <a:spcPts val="0"/>
              </a:spcBef>
            </a:pPr>
            <a:r>
              <a:rPr lang="en-US" sz="2400" i="1" dirty="0">
                <a:solidFill>
                  <a:schemeClr val="tx1"/>
                </a:solidFill>
                <a:cs typeface="Calibri Light" panose="020F0302020204030204" pitchFamily="34" charset="0"/>
              </a:rPr>
              <a:t>A patient may want to stop treatment for advanced cancer, choosing instead to receive comfort care. This is their right – they have autonomy</a:t>
            </a:r>
          </a:p>
          <a:p>
            <a:pPr marL="457200" lvl="1" indent="0">
              <a:spcBef>
                <a:spcPts val="0"/>
              </a:spcBef>
              <a:buNone/>
            </a:pPr>
            <a:endParaRPr lang="en-US" sz="1000" i="1" dirty="0">
              <a:solidFill>
                <a:schemeClr val="tx1"/>
              </a:solidFill>
              <a:cs typeface="Calibri Light" panose="020F0302020204030204" pitchFamily="34" charset="0"/>
            </a:endParaRPr>
          </a:p>
          <a:p>
            <a:pPr lvl="1">
              <a:spcBef>
                <a:spcPts val="0"/>
              </a:spcBef>
            </a:pPr>
            <a:r>
              <a:rPr lang="en-US" sz="2400" i="1" dirty="0">
                <a:solidFill>
                  <a:schemeClr val="tx1"/>
                </a:solidFill>
                <a:cs typeface="Calibri Light" panose="020F0302020204030204" pitchFamily="34" charset="0"/>
              </a:rPr>
              <a:t>Their doctor may may have medical knowledge of another treatment that may give the patient more years of life (beneficence)</a:t>
            </a:r>
          </a:p>
          <a:p>
            <a:pPr marL="457200" lvl="1" indent="0">
              <a:spcBef>
                <a:spcPts val="0"/>
              </a:spcBef>
              <a:buNone/>
            </a:pPr>
            <a:endParaRPr lang="en-US" dirty="0">
              <a:solidFill>
                <a:schemeClr val="tx1"/>
              </a:solidFill>
              <a:cs typeface="Calibri Light" panose="020F0302020204030204" pitchFamily="34" charset="0"/>
            </a:endParaRPr>
          </a:p>
        </p:txBody>
      </p:sp>
      <p:sp>
        <p:nvSpPr>
          <p:cNvPr id="7" name="Rectangle 6">
            <a:extLst>
              <a:ext uri="{FF2B5EF4-FFF2-40B4-BE49-F238E27FC236}">
                <a16:creationId xmlns:a16="http://schemas.microsoft.com/office/drawing/2014/main" id="{6E7CAA0E-BDEC-B34C-BF86-2513F3F643AD}"/>
              </a:ext>
            </a:extLst>
          </p:cNvPr>
          <p:cNvSpPr/>
          <p:nvPr/>
        </p:nvSpPr>
        <p:spPr>
          <a:xfrm>
            <a:off x="457201" y="4611269"/>
            <a:ext cx="10441902" cy="1754326"/>
          </a:xfrm>
          <a:prstGeom prst="rect">
            <a:avLst/>
          </a:prstGeom>
          <a:solidFill>
            <a:schemeClr val="accent2">
              <a:lumMod val="75000"/>
            </a:schemeClr>
          </a:solidFill>
        </p:spPr>
        <p:txBody>
          <a:bodyPr wrap="square">
            <a:spAutoFit/>
          </a:bodyPr>
          <a:lstStyle/>
          <a:p>
            <a:pPr lvl="1" algn="ctr"/>
            <a:r>
              <a:rPr lang="en-US" sz="3600" b="1" dirty="0">
                <a:solidFill>
                  <a:schemeClr val="bg1"/>
                </a:solidFill>
                <a:cs typeface="Calibri Light" panose="020F0302020204030204" pitchFamily="34" charset="0"/>
              </a:rPr>
              <a:t>There is a conflict here between autonomy           and beneficence – both are </a:t>
            </a:r>
            <a:r>
              <a:rPr lang="en-US" sz="3600" b="1" i="1" dirty="0">
                <a:solidFill>
                  <a:schemeClr val="bg1"/>
                </a:solidFill>
                <a:cs typeface="Calibri Light" panose="020F0302020204030204" pitchFamily="34" charset="0"/>
              </a:rPr>
              <a:t>ethically right,</a:t>
            </a:r>
            <a:r>
              <a:rPr lang="en-US" sz="3600" b="1" dirty="0">
                <a:solidFill>
                  <a:schemeClr val="bg1"/>
                </a:solidFill>
                <a:cs typeface="Calibri Light" panose="020F0302020204030204" pitchFamily="34" charset="0"/>
              </a:rPr>
              <a:t>                     but they are in conflict</a:t>
            </a:r>
          </a:p>
        </p:txBody>
      </p:sp>
    </p:spTree>
    <p:extLst>
      <p:ext uri="{BB962C8B-B14F-4D97-AF65-F5344CB8AC3E}">
        <p14:creationId xmlns:p14="http://schemas.microsoft.com/office/powerpoint/2010/main" val="2201813986"/>
      </p:ext>
    </p:extLst>
  </p:cSld>
  <p:clrMapOvr>
    <a:masterClrMapping/>
  </p:clrMapOvr>
  <p:transition spd="slow" advTm="8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grpSp>
        <p:nvGrpSpPr>
          <p:cNvPr id="8" name="Group 7">
            <a:extLst>
              <a:ext uri="{FF2B5EF4-FFF2-40B4-BE49-F238E27FC236}">
                <a16:creationId xmlns:a16="http://schemas.microsoft.com/office/drawing/2014/main" id="{11A1BB7D-8275-B04E-BBC6-EEF605696B02}"/>
              </a:ext>
            </a:extLst>
          </p:cNvPr>
          <p:cNvGrpSpPr/>
          <p:nvPr/>
        </p:nvGrpSpPr>
        <p:grpSpPr>
          <a:xfrm>
            <a:off x="2534820" y="4397136"/>
            <a:ext cx="7018436" cy="2130966"/>
            <a:chOff x="1857122" y="4563309"/>
            <a:chExt cx="5543628" cy="2074764"/>
          </a:xfrm>
        </p:grpSpPr>
        <p:grpSp>
          <p:nvGrpSpPr>
            <p:cNvPr id="4" name="Group 3">
              <a:extLst>
                <a:ext uri="{FF2B5EF4-FFF2-40B4-BE49-F238E27FC236}">
                  <a16:creationId xmlns:a16="http://schemas.microsoft.com/office/drawing/2014/main" id="{D162F901-2263-1D42-860D-E879F17E24AE}"/>
                </a:ext>
              </a:extLst>
            </p:cNvPr>
            <p:cNvGrpSpPr/>
            <p:nvPr/>
          </p:nvGrpSpPr>
          <p:grpSpPr>
            <a:xfrm>
              <a:off x="1857122" y="4563309"/>
              <a:ext cx="5543628" cy="2074764"/>
              <a:chOff x="2408105" y="4045382"/>
              <a:chExt cx="5543628" cy="2074764"/>
            </a:xfrm>
          </p:grpSpPr>
          <p:pic>
            <p:nvPicPr>
              <p:cNvPr id="11" name="Picture 10">
                <a:extLst>
                  <a:ext uri="{FF2B5EF4-FFF2-40B4-BE49-F238E27FC236}">
                    <a16:creationId xmlns:a16="http://schemas.microsoft.com/office/drawing/2014/main" id="{868C572F-EA36-F840-A66B-8E6695E03E02}"/>
                  </a:ext>
                </a:extLst>
              </p:cNvPr>
              <p:cNvPicPr>
                <a:picLocks noChangeAspect="1"/>
              </p:cNvPicPr>
              <p:nvPr/>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2408105" y="4045382"/>
                <a:ext cx="5543628" cy="1667599"/>
              </a:xfrm>
              <a:prstGeom prst="rect">
                <a:avLst/>
              </a:prstGeom>
            </p:spPr>
          </p:pic>
          <p:sp>
            <p:nvSpPr>
              <p:cNvPr id="2" name="TextBox 1">
                <a:extLst>
                  <a:ext uri="{FF2B5EF4-FFF2-40B4-BE49-F238E27FC236}">
                    <a16:creationId xmlns:a16="http://schemas.microsoft.com/office/drawing/2014/main" id="{54961039-1D74-DA45-B359-8AEA89B20855}"/>
                  </a:ext>
                </a:extLst>
              </p:cNvPr>
              <p:cNvSpPr txBox="1"/>
              <p:nvPr/>
            </p:nvSpPr>
            <p:spPr>
              <a:xfrm>
                <a:off x="2786806" y="5628333"/>
                <a:ext cx="2099938" cy="449489"/>
              </a:xfrm>
              <a:prstGeom prst="rect">
                <a:avLst/>
              </a:prstGeom>
              <a:noFill/>
            </p:spPr>
            <p:txBody>
              <a:bodyPr wrap="square" rtlCol="0">
                <a:spAutoFit/>
              </a:bodyPr>
              <a:lstStyle/>
              <a:p>
                <a:r>
                  <a:rPr lang="en-US" dirty="0">
                    <a:solidFill>
                      <a:schemeClr val="tx2"/>
                    </a:solidFill>
                    <a:latin typeface="Calibri" panose="020F0502020204030204" pitchFamily="34" charset="0"/>
                    <a:cs typeface="Calibri" panose="020F0502020204030204" pitchFamily="34" charset="0"/>
                  </a:rPr>
                  <a:t>‘</a:t>
                </a:r>
                <a:r>
                  <a:rPr lang="en-US" sz="2400" b="1" dirty="0">
                    <a:solidFill>
                      <a:schemeClr val="accent2">
                        <a:lumMod val="75000"/>
                      </a:schemeClr>
                    </a:solidFill>
                    <a:latin typeface="Gill Sans MT" panose="020B0502020104020203" pitchFamily="34" charset="77"/>
                    <a:cs typeface="Calibri" panose="020F0502020204030204" pitchFamily="34" charset="0"/>
                  </a:rPr>
                  <a:t>best’ outcome</a:t>
                </a:r>
              </a:p>
            </p:txBody>
          </p:sp>
          <p:sp>
            <p:nvSpPr>
              <p:cNvPr id="7" name="TextBox 6">
                <a:extLst>
                  <a:ext uri="{FF2B5EF4-FFF2-40B4-BE49-F238E27FC236}">
                    <a16:creationId xmlns:a16="http://schemas.microsoft.com/office/drawing/2014/main" id="{C85D29D1-0CEB-F84A-84D2-92F81EC83BBB}"/>
                  </a:ext>
                </a:extLst>
              </p:cNvPr>
              <p:cNvSpPr txBox="1"/>
              <p:nvPr/>
            </p:nvSpPr>
            <p:spPr>
              <a:xfrm>
                <a:off x="5468611" y="5670657"/>
                <a:ext cx="2397281" cy="449489"/>
              </a:xfrm>
              <a:prstGeom prst="rect">
                <a:avLst/>
              </a:prstGeom>
              <a:noFill/>
            </p:spPr>
            <p:txBody>
              <a:bodyPr wrap="square" rtlCol="0">
                <a:spAutoFit/>
              </a:bodyPr>
              <a:lstStyle/>
              <a:p>
                <a:pPr algn="ctr"/>
                <a:r>
                  <a:rPr lang="en-US" sz="2400" b="1" dirty="0">
                    <a:solidFill>
                      <a:schemeClr val="accent2">
                        <a:lumMod val="75000"/>
                      </a:schemeClr>
                    </a:solidFill>
                    <a:latin typeface="Gill Sans MT" panose="020B0502020104020203" pitchFamily="34" charset="77"/>
                    <a:cs typeface="Calibri" panose="020F0502020204030204" pitchFamily="34" charset="0"/>
                  </a:rPr>
                  <a:t>following duty</a:t>
                </a:r>
              </a:p>
            </p:txBody>
          </p:sp>
        </p:grpSp>
        <p:pic>
          <p:nvPicPr>
            <p:cNvPr id="5" name="Picture 4">
              <a:extLst>
                <a:ext uri="{FF2B5EF4-FFF2-40B4-BE49-F238E27FC236}">
                  <a16:creationId xmlns:a16="http://schemas.microsoft.com/office/drawing/2014/main" id="{78B1D707-D4B7-284A-8B5B-DD09CDC8ECD1}"/>
                </a:ext>
              </a:extLst>
            </p:cNvPr>
            <p:cNvPicPr>
              <a:picLocks noChangeAspect="1"/>
            </p:cNvPicPr>
            <p:nvPr/>
          </p:nvPicPr>
          <p:blipFill>
            <a:blip r:embed="rId4">
              <a:duotone>
                <a:schemeClr val="accent4">
                  <a:shade val="45000"/>
                  <a:satMod val="135000"/>
                </a:schemeClr>
                <a:prstClr val="white"/>
              </a:duotone>
            </a:blip>
            <a:stretch>
              <a:fillRect/>
            </a:stretch>
          </p:blipFill>
          <p:spPr>
            <a:xfrm>
              <a:off x="6116269" y="5587868"/>
              <a:ext cx="587900" cy="473188"/>
            </a:xfrm>
            <a:prstGeom prst="rect">
              <a:avLst/>
            </a:prstGeom>
          </p:spPr>
        </p:pic>
        <p:pic>
          <p:nvPicPr>
            <p:cNvPr id="6" name="Picture 5">
              <a:extLst>
                <a:ext uri="{FF2B5EF4-FFF2-40B4-BE49-F238E27FC236}">
                  <a16:creationId xmlns:a16="http://schemas.microsoft.com/office/drawing/2014/main" id="{B036712E-7A90-2D4D-9A27-7B957614FE81}"/>
                </a:ext>
              </a:extLst>
            </p:cNvPr>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6687807" y="5608518"/>
              <a:ext cx="423936" cy="382777"/>
            </a:xfrm>
            <a:prstGeom prst="rect">
              <a:avLst/>
            </a:prstGeom>
          </p:spPr>
        </p:pic>
      </p:grpSp>
      <p:pic>
        <p:nvPicPr>
          <p:cNvPr id="10" name="Picture 9">
            <a:extLst>
              <a:ext uri="{FF2B5EF4-FFF2-40B4-BE49-F238E27FC236}">
                <a16:creationId xmlns:a16="http://schemas.microsoft.com/office/drawing/2014/main" id="{E9A591E2-27AC-3949-9489-262032BC9637}"/>
              </a:ext>
            </a:extLst>
          </p:cNvPr>
          <p:cNvPicPr>
            <a:picLocks noChangeAspect="1"/>
          </p:cNvPicPr>
          <p:nvPr/>
        </p:nvPicPr>
        <p:blipFill rotWithShape="1">
          <a:blip r:embed="rId6" cstate="print">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3098587" y="872074"/>
            <a:ext cx="4012565" cy="1651689"/>
          </a:xfrm>
          <a:prstGeom prst="rect">
            <a:avLst/>
          </a:prstGeom>
        </p:spPr>
      </p:pic>
      <p:sp>
        <p:nvSpPr>
          <p:cNvPr id="581" name="Google Shape;581;p91"/>
          <p:cNvSpPr txBox="1">
            <a:spLocks noGrp="1"/>
          </p:cNvSpPr>
          <p:nvPr>
            <p:ph type="title"/>
          </p:nvPr>
        </p:nvSpPr>
        <p:spPr>
          <a:xfrm>
            <a:off x="863600" y="329704"/>
            <a:ext cx="10360877" cy="763600"/>
          </a:xfrm>
          <a:prstGeom prst="rect">
            <a:avLst/>
          </a:prstGeom>
        </p:spPr>
        <p:txBody>
          <a:bodyPr spcFirstLastPara="1" vert="horz" wrap="square" lIns="91425" tIns="91425" rIns="91425" bIns="91425" rtlCol="0" anchor="t" anchorCtr="0">
            <a:noAutofit/>
          </a:bodyPr>
          <a:lstStyle/>
          <a:p>
            <a:r>
              <a:rPr lang="en-US" b="1" dirty="0">
                <a:ea typeface="Corbel"/>
                <a:cs typeface="Calibri Light" panose="020F0302020204030204" pitchFamily="34" charset="0"/>
                <a:sym typeface="Corbel"/>
              </a:rPr>
              <a:t>A Bioethics Toolbox – </a:t>
            </a:r>
            <a:r>
              <a:rPr lang="en-US" b="1" dirty="0">
                <a:solidFill>
                  <a:schemeClr val="accent2">
                    <a:lumMod val="75000"/>
                  </a:schemeClr>
                </a:solidFill>
                <a:ea typeface="Corbel"/>
                <a:cs typeface="Calibri Light" panose="020F0302020204030204" pitchFamily="34" charset="0"/>
                <a:sym typeface="Corbel"/>
              </a:rPr>
              <a:t>Theories </a:t>
            </a:r>
            <a:endParaRPr b="1" dirty="0">
              <a:solidFill>
                <a:schemeClr val="accent2">
                  <a:lumMod val="75000"/>
                </a:schemeClr>
              </a:solidFill>
              <a:ea typeface="Corbel"/>
              <a:cs typeface="Calibri Light" panose="020F0302020204030204" pitchFamily="34" charset="0"/>
              <a:sym typeface="Corbel"/>
            </a:endParaRPr>
          </a:p>
        </p:txBody>
      </p:sp>
      <p:sp>
        <p:nvSpPr>
          <p:cNvPr id="3" name="Text Placeholder 2">
            <a:extLst>
              <a:ext uri="{FF2B5EF4-FFF2-40B4-BE49-F238E27FC236}">
                <a16:creationId xmlns:a16="http://schemas.microsoft.com/office/drawing/2014/main" id="{BA566D14-1FEB-584D-80F7-0EBC05D82D2B}"/>
              </a:ext>
            </a:extLst>
          </p:cNvPr>
          <p:cNvSpPr>
            <a:spLocks noGrp="1"/>
          </p:cNvSpPr>
          <p:nvPr>
            <p:ph type="body" idx="1"/>
          </p:nvPr>
        </p:nvSpPr>
        <p:spPr>
          <a:xfrm>
            <a:off x="635000" y="2057400"/>
            <a:ext cx="9982200" cy="3851553"/>
          </a:xfrm>
          <a:noFill/>
        </p:spPr>
        <p:txBody>
          <a:bodyPr/>
          <a:lstStyle/>
          <a:p>
            <a:pPr marL="139700" indent="0">
              <a:buNone/>
            </a:pPr>
            <a:endParaRPr lang="en-US" sz="1600" dirty="0">
              <a:latin typeface="Calibri Light" panose="020F0302020204030204" pitchFamily="34" charset="0"/>
              <a:cs typeface="Calibri Light" panose="020F0302020204030204" pitchFamily="34" charset="0"/>
            </a:endParaRPr>
          </a:p>
          <a:p>
            <a:r>
              <a:rPr lang="en-US" sz="2800" dirty="0">
                <a:cs typeface="Calibri Light" panose="020F0302020204030204" pitchFamily="34" charset="0"/>
              </a:rPr>
              <a:t>Most ethical action is the one that leads to the </a:t>
            </a:r>
            <a:r>
              <a:rPr lang="en-US" sz="2800" b="1" dirty="0">
                <a:solidFill>
                  <a:schemeClr val="accent2">
                    <a:lumMod val="75000"/>
                  </a:schemeClr>
                </a:solidFill>
                <a:cs typeface="Calibri Light" panose="020F0302020204030204" pitchFamily="34" charset="0"/>
              </a:rPr>
              <a:t>most          ‘best’ outcomes</a:t>
            </a:r>
            <a:r>
              <a:rPr lang="en-US" sz="2800" dirty="0">
                <a:solidFill>
                  <a:schemeClr val="accent2">
                    <a:lumMod val="75000"/>
                  </a:schemeClr>
                </a:solidFill>
                <a:cs typeface="Calibri Light" panose="020F0302020204030204" pitchFamily="34" charset="0"/>
              </a:rPr>
              <a:t> </a:t>
            </a:r>
            <a:r>
              <a:rPr lang="en-US" sz="2400" i="1" dirty="0">
                <a:solidFill>
                  <a:schemeClr val="accent2">
                    <a:lumMod val="75000"/>
                  </a:schemeClr>
                </a:solidFill>
                <a:cs typeface="Calibri Light" panose="020F0302020204030204" pitchFamily="34" charset="0"/>
              </a:rPr>
              <a:t>(</a:t>
            </a:r>
            <a:r>
              <a:rPr lang="en-US" sz="2400" i="1" dirty="0">
                <a:cs typeface="Calibri Light" panose="020F0302020204030204" pitchFamily="34" charset="0"/>
              </a:rPr>
              <a:t>pull the lever, kill one person, and save 5)</a:t>
            </a:r>
          </a:p>
          <a:p>
            <a:pPr marL="139700" indent="0">
              <a:buNone/>
            </a:pPr>
            <a:endParaRPr lang="en-US" sz="1800" dirty="0">
              <a:latin typeface="Calibri Light" panose="020F0302020204030204" pitchFamily="34" charset="0"/>
              <a:cs typeface="Calibri Light" panose="020F0302020204030204" pitchFamily="34" charset="0"/>
            </a:endParaRPr>
          </a:p>
          <a:p>
            <a:pPr marL="139700" indent="0">
              <a:buNone/>
            </a:pPr>
            <a:endParaRPr lang="en-US" sz="1800" dirty="0">
              <a:latin typeface="Calibri Light" panose="020F0302020204030204" pitchFamily="34" charset="0"/>
              <a:cs typeface="Calibri Light" panose="020F0302020204030204" pitchFamily="34" charset="0"/>
            </a:endParaRPr>
          </a:p>
          <a:p>
            <a:pPr marL="139700" indent="0">
              <a:buNone/>
            </a:pPr>
            <a:endParaRPr lang="en-US" sz="1800" dirty="0">
              <a:latin typeface="Calibri Light" panose="020F0302020204030204" pitchFamily="34" charset="0"/>
              <a:cs typeface="Calibri Light" panose="020F0302020204030204" pitchFamily="34" charset="0"/>
            </a:endParaRPr>
          </a:p>
          <a:p>
            <a:r>
              <a:rPr lang="en-US" sz="2800" dirty="0">
                <a:cs typeface="Calibri Light" panose="020F0302020204030204" pitchFamily="34" charset="0"/>
              </a:rPr>
              <a:t>Most ethical action is the one that most </a:t>
            </a:r>
            <a:r>
              <a:rPr lang="en-US" sz="2800" b="1" dirty="0">
                <a:solidFill>
                  <a:schemeClr val="accent2">
                    <a:lumMod val="75000"/>
                  </a:schemeClr>
                </a:solidFill>
                <a:cs typeface="Calibri Light" panose="020F0302020204030204" pitchFamily="34" charset="0"/>
              </a:rPr>
              <a:t>follows our duties </a:t>
            </a:r>
            <a:r>
              <a:rPr lang="en-US" sz="2400" i="1" dirty="0">
                <a:cs typeface="Calibri Light" panose="020F0302020204030204" pitchFamily="34" charset="0"/>
              </a:rPr>
              <a:t>(don’t pull the lever because actively killing is wrong; doesn’t matter that 4 more folks die) </a:t>
            </a:r>
          </a:p>
        </p:txBody>
      </p:sp>
      <p:sp>
        <p:nvSpPr>
          <p:cNvPr id="9" name="Rectangle 8">
            <a:extLst>
              <a:ext uri="{FF2B5EF4-FFF2-40B4-BE49-F238E27FC236}">
                <a16:creationId xmlns:a16="http://schemas.microsoft.com/office/drawing/2014/main" id="{4B3B6117-22CF-CD41-B4F4-5A509249943A}"/>
              </a:ext>
            </a:extLst>
          </p:cNvPr>
          <p:cNvSpPr/>
          <p:nvPr/>
        </p:nvSpPr>
        <p:spPr>
          <a:xfrm>
            <a:off x="4524421" y="2991757"/>
            <a:ext cx="1160895" cy="923330"/>
          </a:xfrm>
          <a:prstGeom prst="rect">
            <a:avLst/>
          </a:prstGeom>
        </p:spPr>
        <p:txBody>
          <a:bodyPr wrap="none">
            <a:spAutoFit/>
          </a:bodyPr>
          <a:lstStyle/>
          <a:p>
            <a:pPr marL="139700" indent="0" algn="ctr">
              <a:buNone/>
            </a:pPr>
            <a:r>
              <a:rPr lang="en-US" sz="5400" b="1" dirty="0">
                <a:solidFill>
                  <a:schemeClr val="accent2">
                    <a:lumMod val="75000"/>
                  </a:schemeClr>
                </a:solidFill>
                <a:latin typeface="Gill Sans MT" panose="020B0502020104020203" pitchFamily="34" charset="77"/>
                <a:cs typeface="Calibri Light" panose="020F0302020204030204" pitchFamily="34" charset="0"/>
              </a:rPr>
              <a:t>vs.</a:t>
            </a:r>
          </a:p>
        </p:txBody>
      </p:sp>
    </p:spTree>
    <p:extLst>
      <p:ext uri="{BB962C8B-B14F-4D97-AF65-F5344CB8AC3E}">
        <p14:creationId xmlns:p14="http://schemas.microsoft.com/office/powerpoint/2010/main" val="3003408087"/>
      </p:ext>
    </p:extLst>
  </p:cSld>
  <p:clrMapOvr>
    <a:masterClrMapping/>
  </p:clrMapOvr>
  <p:transition spd="slow" advTm="8000">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EA2C2-01A4-CC4E-8FA0-EA6E70CC2E31}"/>
              </a:ext>
            </a:extLst>
          </p:cNvPr>
          <p:cNvSpPr>
            <a:spLocks noGrp="1"/>
          </p:cNvSpPr>
          <p:nvPr>
            <p:ph type="title"/>
          </p:nvPr>
        </p:nvSpPr>
        <p:spPr>
          <a:xfrm>
            <a:off x="1066800" y="58190"/>
            <a:ext cx="9069185" cy="1218319"/>
          </a:xfrm>
        </p:spPr>
        <p:txBody>
          <a:bodyPr anchor="ctr" anchorCtr="0">
            <a:normAutofit/>
          </a:bodyPr>
          <a:lstStyle/>
          <a:p>
            <a:r>
              <a:rPr lang="en-US" sz="5400" b="1" dirty="0">
                <a:cs typeface="Calibri Light" panose="020F0302020204030204" pitchFamily="34" charset="0"/>
              </a:rPr>
              <a:t>The </a:t>
            </a:r>
            <a:r>
              <a:rPr lang="en-US" sz="5400" b="1" dirty="0">
                <a:solidFill>
                  <a:srgbClr val="FF760F"/>
                </a:solidFill>
                <a:cs typeface="Calibri Light" panose="020F0302020204030204" pitchFamily="34" charset="0"/>
              </a:rPr>
              <a:t>Birth</a:t>
            </a:r>
            <a:r>
              <a:rPr lang="en-US" sz="5400" b="1" dirty="0">
                <a:cs typeface="Calibri Light" panose="020F0302020204030204" pitchFamily="34" charset="0"/>
              </a:rPr>
              <a:t> of Bioethics</a:t>
            </a:r>
          </a:p>
        </p:txBody>
      </p:sp>
      <p:sp>
        <p:nvSpPr>
          <p:cNvPr id="4" name="Content Placeholder 3">
            <a:extLst>
              <a:ext uri="{FF2B5EF4-FFF2-40B4-BE49-F238E27FC236}">
                <a16:creationId xmlns:a16="http://schemas.microsoft.com/office/drawing/2014/main" id="{A201E0F4-6413-D248-8292-5430AE1080F8}"/>
              </a:ext>
            </a:extLst>
          </p:cNvPr>
          <p:cNvSpPr>
            <a:spLocks noGrp="1"/>
          </p:cNvSpPr>
          <p:nvPr>
            <p:ph idx="13"/>
          </p:nvPr>
        </p:nvSpPr>
        <p:spPr>
          <a:xfrm>
            <a:off x="836352" y="1701800"/>
            <a:ext cx="9530080" cy="5948680"/>
          </a:xfrm>
        </p:spPr>
        <p:txBody>
          <a:bodyPr>
            <a:normAutofit/>
          </a:bodyPr>
          <a:lstStyle/>
          <a:p>
            <a:r>
              <a:rPr lang="en-US" dirty="0">
                <a:cs typeface="Calibri Light" panose="020F0302020204030204" pitchFamily="34" charset="0"/>
              </a:rPr>
              <a:t>Bioethics was born as a field after the public learned that researchers and doctors </a:t>
            </a:r>
            <a:r>
              <a:rPr lang="en-US" b="1" dirty="0">
                <a:solidFill>
                  <a:srgbClr val="FF6A02"/>
                </a:solidFill>
                <a:cs typeface="Calibri Light" panose="020F0302020204030204" pitchFamily="34" charset="0"/>
              </a:rPr>
              <a:t>did not always </a:t>
            </a:r>
            <a:r>
              <a:rPr lang="en-US" dirty="0">
                <a:cs typeface="Calibri Light" panose="020F0302020204030204" pitchFamily="34" charset="0"/>
              </a:rPr>
              <a:t>act </a:t>
            </a:r>
            <a:r>
              <a:rPr lang="en-US" i="1" dirty="0">
                <a:cs typeface="Calibri Light" panose="020F0302020204030204" pitchFamily="34" charset="0"/>
              </a:rPr>
              <a:t>ethically – </a:t>
            </a:r>
            <a:r>
              <a:rPr lang="en-US" dirty="0">
                <a:cs typeface="Calibri Light" panose="020F0302020204030204" pitchFamily="34" charset="0"/>
              </a:rPr>
              <a:t>they took advantage of vulnerable people for their own ends. </a:t>
            </a:r>
          </a:p>
          <a:p>
            <a:endParaRPr lang="en-US" sz="800" i="1" dirty="0">
              <a:cs typeface="Calibri Light" panose="020F0302020204030204" pitchFamily="34" charset="0"/>
            </a:endParaRPr>
          </a:p>
          <a:p>
            <a:r>
              <a:rPr lang="en-US" dirty="0">
                <a:cs typeface="Calibri Light" panose="020F0302020204030204" pitchFamily="34" charset="0"/>
              </a:rPr>
              <a:t>History is unfortunately full of examples of scientists abusing their power in the name of science. </a:t>
            </a:r>
            <a:endParaRPr lang="en-US" sz="800" b="1" dirty="0">
              <a:solidFill>
                <a:srgbClr val="FF6A02"/>
              </a:solidFill>
              <a:cs typeface="Calibri Light" panose="020F0302020204030204" pitchFamily="34" charset="0"/>
            </a:endParaRPr>
          </a:p>
          <a:p>
            <a:pPr marL="0" indent="0" algn="r">
              <a:lnSpc>
                <a:spcPts val="2320"/>
              </a:lnSpc>
              <a:buNone/>
            </a:pPr>
            <a:endParaRPr lang="en-US" sz="3600" b="1" dirty="0">
              <a:solidFill>
                <a:srgbClr val="FF6A02"/>
              </a:solidFill>
              <a:cs typeface="Calibri Light" panose="020F0302020204030204" pitchFamily="34" charset="0"/>
            </a:endParaRPr>
          </a:p>
          <a:p>
            <a:pPr marL="0" indent="0" algn="r">
              <a:lnSpc>
                <a:spcPts val="2320"/>
              </a:lnSpc>
              <a:buNone/>
            </a:pPr>
            <a:r>
              <a:rPr lang="en-US" sz="3600" b="1" dirty="0">
                <a:solidFill>
                  <a:srgbClr val="FF6A02"/>
                </a:solidFill>
                <a:cs typeface="Calibri Light" panose="020F0302020204030204" pitchFamily="34" charset="0"/>
              </a:rPr>
              <a:t>There are 2 specific examples </a:t>
            </a:r>
          </a:p>
          <a:p>
            <a:pPr marL="0" indent="0" algn="r">
              <a:lnSpc>
                <a:spcPts val="2320"/>
              </a:lnSpc>
              <a:buNone/>
            </a:pPr>
            <a:r>
              <a:rPr lang="en-US" sz="3600" b="1" dirty="0">
                <a:solidFill>
                  <a:srgbClr val="FF6A02"/>
                </a:solidFill>
                <a:cs typeface="Calibri Light" panose="020F0302020204030204" pitchFamily="34" charset="0"/>
              </a:rPr>
              <a:t>that have led to modern </a:t>
            </a:r>
          </a:p>
          <a:p>
            <a:pPr marL="0" indent="0" algn="r">
              <a:lnSpc>
                <a:spcPts val="2320"/>
              </a:lnSpc>
              <a:buNone/>
            </a:pPr>
            <a:r>
              <a:rPr lang="en-US" sz="3600" b="1" i="1" dirty="0">
                <a:solidFill>
                  <a:srgbClr val="FF6A02"/>
                </a:solidFill>
                <a:cs typeface="Calibri Light" panose="020F0302020204030204" pitchFamily="34" charset="0"/>
              </a:rPr>
              <a:t>research ethics</a:t>
            </a:r>
            <a:r>
              <a:rPr lang="en-US" sz="3600" b="1" dirty="0">
                <a:solidFill>
                  <a:srgbClr val="FF6A02"/>
                </a:solidFill>
                <a:cs typeface="Calibri Light" panose="020F0302020204030204" pitchFamily="34" charset="0"/>
              </a:rPr>
              <a:t>.…</a:t>
            </a:r>
          </a:p>
          <a:p>
            <a:endParaRPr lang="en-US" dirty="0"/>
          </a:p>
        </p:txBody>
      </p:sp>
    </p:spTree>
    <p:extLst>
      <p:ext uri="{BB962C8B-B14F-4D97-AF65-F5344CB8AC3E}">
        <p14:creationId xmlns:p14="http://schemas.microsoft.com/office/powerpoint/2010/main" val="294249140"/>
      </p:ext>
    </p:extLst>
  </p:cSld>
  <p:clrMapOvr>
    <a:masterClrMapping/>
  </p:clrMapOvr>
  <p:transition spd="slow" advTm="8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4">
                                            <p:txEl>
                                              <p:pRg st="4" end="4"/>
                                            </p:txEl>
                                          </p:spTgt>
                                        </p:tgtEl>
                                        <p:attrNameLst>
                                          <p:attrName>style.visibility</p:attrName>
                                        </p:attrNameLst>
                                      </p:cBhvr>
                                      <p:to>
                                        <p:strVal val="visible"/>
                                      </p:to>
                                    </p:set>
                                    <p:anim calcmode="lin" valueType="num">
                                      <p:cBhvr>
                                        <p:cTn id="7" dur="250" fill="hold"/>
                                        <p:tgtEl>
                                          <p:spTgt spid="4">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4">
                                            <p:txEl>
                                              <p:pRg st="4" end="4"/>
                                            </p:txEl>
                                          </p:spTgt>
                                        </p:tgtEl>
                                        <p:attrNameLst>
                                          <p:attrName>ppt_y</p:attrName>
                                        </p:attrNameLst>
                                      </p:cBhvr>
                                      <p:tavLst>
                                        <p:tav tm="0">
                                          <p:val>
                                            <p:strVal val="#ppt_y"/>
                                          </p:val>
                                        </p:tav>
                                        <p:tav tm="100000">
                                          <p:val>
                                            <p:strVal val="#ppt_y"/>
                                          </p:val>
                                        </p:tav>
                                      </p:tavLst>
                                    </p:anim>
                                    <p:anim calcmode="lin" valueType="num">
                                      <p:cBhvr>
                                        <p:cTn id="9" dur="250" fill="hold"/>
                                        <p:tgtEl>
                                          <p:spTgt spid="4">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4">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4">
                                            <p:txEl>
                                              <p:pRg st="4" end="4"/>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nodeType="clickEffect">
                                  <p:stCondLst>
                                    <p:cond delay="0"/>
                                  </p:stCondLst>
                                  <p:iterate type="lt">
                                    <p:tmPct val="10000"/>
                                  </p:iterate>
                                  <p:childTnLst>
                                    <p:set>
                                      <p:cBhvr>
                                        <p:cTn id="15" dur="1" fill="hold">
                                          <p:stCondLst>
                                            <p:cond delay="0"/>
                                          </p:stCondLst>
                                        </p:cTn>
                                        <p:tgtEl>
                                          <p:spTgt spid="4">
                                            <p:txEl>
                                              <p:pRg st="5" end="5"/>
                                            </p:txEl>
                                          </p:spTgt>
                                        </p:tgtEl>
                                        <p:attrNameLst>
                                          <p:attrName>style.visibility</p:attrName>
                                        </p:attrNameLst>
                                      </p:cBhvr>
                                      <p:to>
                                        <p:strVal val="visible"/>
                                      </p:to>
                                    </p:set>
                                    <p:anim calcmode="lin" valueType="num">
                                      <p:cBhvr>
                                        <p:cTn id="16" dur="250" fill="hold"/>
                                        <p:tgtEl>
                                          <p:spTgt spid="4">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250" fill="hold"/>
                                        <p:tgtEl>
                                          <p:spTgt spid="4">
                                            <p:txEl>
                                              <p:pRg st="5" end="5"/>
                                            </p:txEl>
                                          </p:spTgt>
                                        </p:tgtEl>
                                        <p:attrNameLst>
                                          <p:attrName>ppt_y</p:attrName>
                                        </p:attrNameLst>
                                      </p:cBhvr>
                                      <p:tavLst>
                                        <p:tav tm="0">
                                          <p:val>
                                            <p:strVal val="#ppt_y"/>
                                          </p:val>
                                        </p:tav>
                                        <p:tav tm="100000">
                                          <p:val>
                                            <p:strVal val="#ppt_y"/>
                                          </p:val>
                                        </p:tav>
                                      </p:tavLst>
                                    </p:anim>
                                    <p:anim calcmode="lin" valueType="num">
                                      <p:cBhvr>
                                        <p:cTn id="18" dur="250" fill="hold"/>
                                        <p:tgtEl>
                                          <p:spTgt spid="4">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250" fill="hold"/>
                                        <p:tgtEl>
                                          <p:spTgt spid="4">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250" tmFilter="0,0; .5, 1; 1, 1"/>
                                        <p:tgtEl>
                                          <p:spTgt spid="4">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nodeType="clickEffect">
                                  <p:stCondLst>
                                    <p:cond delay="0"/>
                                  </p:stCondLst>
                                  <p:iterate type="lt">
                                    <p:tmPct val="10000"/>
                                  </p:iterate>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p:cTn id="25" dur="250" fill="hold"/>
                                        <p:tgtEl>
                                          <p:spTgt spid="4">
                                            <p:txEl>
                                              <p:pRg st="6" end="6"/>
                                            </p:txEl>
                                          </p:spTgt>
                                        </p:tgtEl>
                                        <p:attrNameLst>
                                          <p:attrName>ppt_x</p:attrName>
                                        </p:attrNameLst>
                                      </p:cBhvr>
                                      <p:tavLst>
                                        <p:tav tm="0">
                                          <p:val>
                                            <p:strVal val="#ppt_x"/>
                                          </p:val>
                                        </p:tav>
                                        <p:tav tm="50000">
                                          <p:val>
                                            <p:strVal val="#ppt_x+.1"/>
                                          </p:val>
                                        </p:tav>
                                        <p:tav tm="100000">
                                          <p:val>
                                            <p:strVal val="#ppt_x"/>
                                          </p:val>
                                        </p:tav>
                                      </p:tavLst>
                                    </p:anim>
                                    <p:anim calcmode="lin" valueType="num">
                                      <p:cBhvr>
                                        <p:cTn id="26" dur="250" fill="hold"/>
                                        <p:tgtEl>
                                          <p:spTgt spid="4">
                                            <p:txEl>
                                              <p:pRg st="6" end="6"/>
                                            </p:txEl>
                                          </p:spTgt>
                                        </p:tgtEl>
                                        <p:attrNameLst>
                                          <p:attrName>ppt_y</p:attrName>
                                        </p:attrNameLst>
                                      </p:cBhvr>
                                      <p:tavLst>
                                        <p:tav tm="0">
                                          <p:val>
                                            <p:strVal val="#ppt_y"/>
                                          </p:val>
                                        </p:tav>
                                        <p:tav tm="100000">
                                          <p:val>
                                            <p:strVal val="#ppt_y"/>
                                          </p:val>
                                        </p:tav>
                                      </p:tavLst>
                                    </p:anim>
                                    <p:anim calcmode="lin" valueType="num">
                                      <p:cBhvr>
                                        <p:cTn id="27" dur="250" fill="hold"/>
                                        <p:tgtEl>
                                          <p:spTgt spid="4">
                                            <p:txEl>
                                              <p:pRg st="6" end="6"/>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250" fill="hold"/>
                                        <p:tgtEl>
                                          <p:spTgt spid="4">
                                            <p:txEl>
                                              <p:pRg st="6" end="6"/>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250" tmFilter="0,0; .5, 1; 1, 1"/>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C67AFD-2D9E-4063-9644-5FEFE20F9C6D}"/>
              </a:ext>
            </a:extLst>
          </p:cNvPr>
          <p:cNvPicPr>
            <a:picLocks noChangeAspect="1"/>
          </p:cNvPicPr>
          <p:nvPr/>
        </p:nvPicPr>
        <p:blipFill rotWithShape="1">
          <a:blip r:embed="rId3" cstate="print">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115490" y="-101599"/>
            <a:ext cx="11570890" cy="6959600"/>
          </a:xfrm>
          <a:prstGeom prst="rect">
            <a:avLst/>
          </a:prstGeom>
          <a:ln>
            <a:noFill/>
          </a:ln>
          <a:effectLst>
            <a:outerShdw blurRad="50800" dist="38100" dir="2700000" algn="tl" rotWithShape="0">
              <a:prstClr val="black">
                <a:alpha val="40000"/>
              </a:prstClr>
            </a:outerShdw>
          </a:effectLst>
        </p:spPr>
      </p:pic>
      <p:sp>
        <p:nvSpPr>
          <p:cNvPr id="11" name="Rectangle 2">
            <a:extLst>
              <a:ext uri="{FF2B5EF4-FFF2-40B4-BE49-F238E27FC236}">
                <a16:creationId xmlns:a16="http://schemas.microsoft.com/office/drawing/2014/main" id="{3ED5BC21-A804-4EF6-861E-B3FE2A60BC95}"/>
              </a:ext>
            </a:extLst>
          </p:cNvPr>
          <p:cNvSpPr>
            <a:spLocks noGrp="1" noChangeArrowheads="1"/>
          </p:cNvSpPr>
          <p:nvPr>
            <p:ph type="title"/>
          </p:nvPr>
        </p:nvSpPr>
        <p:spPr>
          <a:xfrm>
            <a:off x="2225041" y="2755408"/>
            <a:ext cx="9305698" cy="953495"/>
          </a:xfrm>
          <a:solidFill>
            <a:srgbClr val="FF6A02"/>
          </a:solidFill>
        </p:spPr>
        <p:txBody>
          <a:bodyPr anchor="ctr" anchorCtr="0">
            <a:noAutofit/>
          </a:bodyPr>
          <a:lstStyle/>
          <a:p>
            <a:pPr algn="ctr" eaLnBrk="1" hangingPunct="1"/>
            <a:r>
              <a:rPr lang="en-US" altLang="en-US" sz="3200" b="1" dirty="0">
                <a:solidFill>
                  <a:schemeClr val="bg1"/>
                </a:solidFill>
                <a:cs typeface="Calibri Light" panose="020F0302020204030204" pitchFamily="34" charset="0"/>
              </a:rPr>
              <a:t>Nazi Medical Experiments in WWII</a:t>
            </a:r>
          </a:p>
        </p:txBody>
      </p:sp>
      <p:grpSp>
        <p:nvGrpSpPr>
          <p:cNvPr id="7" name="Group 6">
            <a:extLst>
              <a:ext uri="{FF2B5EF4-FFF2-40B4-BE49-F238E27FC236}">
                <a16:creationId xmlns:a16="http://schemas.microsoft.com/office/drawing/2014/main" id="{386645E2-3006-5C47-B76C-9335498D6FD9}"/>
              </a:ext>
            </a:extLst>
          </p:cNvPr>
          <p:cNvGrpSpPr/>
          <p:nvPr/>
        </p:nvGrpSpPr>
        <p:grpSpPr>
          <a:xfrm>
            <a:off x="2611795" y="-4362809"/>
            <a:ext cx="3931920" cy="3931920"/>
            <a:chOff x="3251200" y="-1166123"/>
            <a:chExt cx="3931920" cy="3931920"/>
          </a:xfrm>
        </p:grpSpPr>
        <p:sp>
          <p:nvSpPr>
            <p:cNvPr id="3" name="Oval 2">
              <a:extLst>
                <a:ext uri="{FF2B5EF4-FFF2-40B4-BE49-F238E27FC236}">
                  <a16:creationId xmlns:a16="http://schemas.microsoft.com/office/drawing/2014/main" id="{6815AEF1-8D6A-394E-95AF-212D35AA4AD8}"/>
                </a:ext>
              </a:extLst>
            </p:cNvPr>
            <p:cNvSpPr/>
            <p:nvPr/>
          </p:nvSpPr>
          <p:spPr>
            <a:xfrm>
              <a:off x="3388360" y="-1158240"/>
              <a:ext cx="3657600" cy="3485471"/>
            </a:xfrm>
            <a:prstGeom prst="ellipse">
              <a:avLst/>
            </a:prstGeom>
            <a:solidFill>
              <a:srgbClr val="FF6A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D47695D-FE27-F842-A8FA-B580E818B268}"/>
                </a:ext>
              </a:extLst>
            </p:cNvPr>
            <p:cNvSpPr txBox="1"/>
            <p:nvPr/>
          </p:nvSpPr>
          <p:spPr>
            <a:xfrm>
              <a:off x="3251200" y="-1166123"/>
              <a:ext cx="3931920" cy="3931920"/>
            </a:xfrm>
            <a:prstGeom prst="rect">
              <a:avLst/>
            </a:prstGeom>
            <a:noFill/>
          </p:spPr>
          <p:txBody>
            <a:bodyPr wrap="square" rtlCol="0">
              <a:spAutoFit/>
            </a:bodyPr>
            <a:lstStyle/>
            <a:p>
              <a:pPr algn="ctr"/>
              <a:r>
                <a:rPr lang="en-US" sz="20000" dirty="0">
                  <a:solidFill>
                    <a:schemeClr val="accent5">
                      <a:lumMod val="20000"/>
                      <a:lumOff val="80000"/>
                    </a:schemeClr>
                  </a:solidFill>
                  <a:latin typeface="Encode Sans Normal Black" panose="02000000000000000000" pitchFamily="2" charset="77"/>
                </a:rPr>
                <a:t>#2</a:t>
              </a:r>
              <a:endParaRPr lang="en-US" dirty="0">
                <a:solidFill>
                  <a:schemeClr val="accent5">
                    <a:lumMod val="20000"/>
                    <a:lumOff val="80000"/>
                  </a:schemeClr>
                </a:solidFill>
                <a:latin typeface="Encode Sans Normal Black" panose="02000000000000000000" pitchFamily="2" charset="77"/>
              </a:endParaRPr>
            </a:p>
          </p:txBody>
        </p:sp>
      </p:grpSp>
      <p:pic>
        <p:nvPicPr>
          <p:cNvPr id="10" name="Picture 9">
            <a:extLst>
              <a:ext uri="{FF2B5EF4-FFF2-40B4-BE49-F238E27FC236}">
                <a16:creationId xmlns:a16="http://schemas.microsoft.com/office/drawing/2014/main" id="{2A2329FB-64B9-B548-A212-93D256DA8283}"/>
              </a:ext>
            </a:extLst>
          </p:cNvPr>
          <p:cNvPicPr>
            <a:picLocks noChangeAspect="1"/>
          </p:cNvPicPr>
          <p:nvPr/>
        </p:nvPicPr>
        <p:blipFill>
          <a:blip r:embed="rId4"/>
          <a:stretch>
            <a:fillRect/>
          </a:stretch>
        </p:blipFill>
        <p:spPr>
          <a:xfrm>
            <a:off x="9271000" y="-4356980"/>
            <a:ext cx="6451600" cy="5308600"/>
          </a:xfrm>
          <a:prstGeom prst="rect">
            <a:avLst/>
          </a:prstGeom>
        </p:spPr>
      </p:pic>
      <p:pic>
        <p:nvPicPr>
          <p:cNvPr id="6" name="Picture 5">
            <a:extLst>
              <a:ext uri="{FF2B5EF4-FFF2-40B4-BE49-F238E27FC236}">
                <a16:creationId xmlns:a16="http://schemas.microsoft.com/office/drawing/2014/main" id="{2F0FE956-EF36-AF4D-B9F8-F8FBDB1FC7C7}"/>
              </a:ext>
            </a:extLst>
          </p:cNvPr>
          <p:cNvPicPr>
            <a:picLocks noChangeAspect="1"/>
          </p:cNvPicPr>
          <p:nvPr/>
        </p:nvPicPr>
        <p:blipFill>
          <a:blip r:embed="rId5"/>
          <a:stretch>
            <a:fillRect/>
          </a:stretch>
        </p:blipFill>
        <p:spPr>
          <a:xfrm>
            <a:off x="-474980" y="1487774"/>
            <a:ext cx="4330864" cy="3796301"/>
          </a:xfrm>
          <a:prstGeom prst="rect">
            <a:avLst/>
          </a:prstGeom>
        </p:spPr>
      </p:pic>
      <p:sp>
        <p:nvSpPr>
          <p:cNvPr id="12" name="Rectangle 11">
            <a:extLst>
              <a:ext uri="{FF2B5EF4-FFF2-40B4-BE49-F238E27FC236}">
                <a16:creationId xmlns:a16="http://schemas.microsoft.com/office/drawing/2014/main" id="{05AA0EC2-AD85-F14B-A0CF-1C2538525C34}"/>
              </a:ext>
            </a:extLst>
          </p:cNvPr>
          <p:cNvSpPr/>
          <p:nvPr/>
        </p:nvSpPr>
        <p:spPr>
          <a:xfrm>
            <a:off x="6543715" y="5404030"/>
            <a:ext cx="4538422" cy="984885"/>
          </a:xfrm>
          <a:prstGeom prst="rect">
            <a:avLst/>
          </a:prstGeom>
          <a:solidFill>
            <a:schemeClr val="bg2"/>
          </a:solidFill>
        </p:spPr>
        <p:txBody>
          <a:bodyPr wrap="none">
            <a:spAutoFit/>
          </a:bodyPr>
          <a:lstStyle/>
          <a:p>
            <a:pPr marL="50800" lvl="0">
              <a:buClr>
                <a:srgbClr val="C00000"/>
              </a:buClr>
              <a:buSzPts val="2800"/>
            </a:pPr>
            <a:r>
              <a:rPr lang="en-US" b="1" dirty="0">
                <a:solidFill>
                  <a:srgbClr val="C00000"/>
                </a:solidFill>
                <a:latin typeface="Gill Sans MT" panose="020B0502020104020203" pitchFamily="34" charset="77"/>
                <a:ea typeface="Corbel"/>
                <a:cs typeface="Calibri Light" panose="020F0302020204030204" pitchFamily="34" charset="0"/>
                <a:sym typeface="Corbel"/>
              </a:rPr>
              <a:t>A deeper dive:</a:t>
            </a:r>
          </a:p>
          <a:p>
            <a:pPr marL="50800">
              <a:buClr>
                <a:srgbClr val="C00000"/>
              </a:buClr>
              <a:buSzPts val="2800"/>
            </a:pPr>
            <a:r>
              <a:rPr lang="en-US" sz="1000" b="1" i="1" dirty="0">
                <a:solidFill>
                  <a:schemeClr val="bg1">
                    <a:lumMod val="50000"/>
                  </a:schemeClr>
                </a:solidFill>
                <a:latin typeface="Gill Sans MT" panose="020B0502020104020203" pitchFamily="34" charset="77"/>
                <a:hlinkClick r:id="rId6"/>
              </a:rPr>
              <a:t>https://www.pbs.org/wgbh/nova/holocaust/experiside.html</a:t>
            </a:r>
            <a:endParaRPr lang="en-US" sz="1000" b="1" i="1" dirty="0">
              <a:solidFill>
                <a:schemeClr val="bg1">
                  <a:lumMod val="50000"/>
                </a:schemeClr>
              </a:solidFill>
              <a:latin typeface="Gill Sans MT" panose="020B0502020104020203" pitchFamily="34" charset="77"/>
            </a:endParaRPr>
          </a:p>
          <a:p>
            <a:pPr marL="50800">
              <a:buClr>
                <a:srgbClr val="C00000"/>
              </a:buClr>
              <a:buSzPts val="2800"/>
            </a:pPr>
            <a:endParaRPr lang="en-US" sz="1000" b="1" i="1" dirty="0">
              <a:solidFill>
                <a:schemeClr val="bg1">
                  <a:lumMod val="50000"/>
                </a:schemeClr>
              </a:solidFill>
              <a:latin typeface="Gill Sans MT" panose="020B0502020104020203" pitchFamily="34" charset="77"/>
            </a:endParaRPr>
          </a:p>
          <a:p>
            <a:pPr marL="50800" lvl="0">
              <a:buClr>
                <a:srgbClr val="C00000"/>
              </a:buClr>
              <a:buSzPts val="2800"/>
            </a:pPr>
            <a:r>
              <a:rPr lang="en-US" sz="1000" b="1" i="1" dirty="0">
                <a:solidFill>
                  <a:schemeClr val="bg1">
                    <a:lumMod val="50000"/>
                  </a:schemeClr>
                </a:solidFill>
                <a:latin typeface="Gill Sans MT" panose="020B0502020104020203" pitchFamily="34" charset="77"/>
                <a:ea typeface="Corbel"/>
                <a:cs typeface="Calibri Light" panose="020F0302020204030204" pitchFamily="34" charset="0"/>
                <a:sym typeface="Corbel"/>
                <a:hlinkClick r:id="rId7"/>
              </a:rPr>
              <a:t>https://encyclopedia.ushmm.org/content/en/article/nazi-medical-experiments</a:t>
            </a:r>
            <a:endParaRPr lang="en-US" sz="1000" b="1" i="1" dirty="0">
              <a:solidFill>
                <a:schemeClr val="bg1">
                  <a:lumMod val="50000"/>
                </a:schemeClr>
              </a:solidFill>
              <a:latin typeface="Gill Sans MT" panose="020B0502020104020203" pitchFamily="34" charset="77"/>
              <a:ea typeface="Corbel"/>
              <a:cs typeface="Calibri Light" panose="020F0302020204030204" pitchFamily="34" charset="0"/>
              <a:sym typeface="Corbel"/>
            </a:endParaRPr>
          </a:p>
          <a:p>
            <a:pPr marL="50800" lvl="0">
              <a:buClr>
                <a:srgbClr val="C00000"/>
              </a:buClr>
              <a:buSzPts val="2800"/>
            </a:pPr>
            <a:endParaRPr lang="en-US" sz="1000" b="1" i="1" dirty="0">
              <a:solidFill>
                <a:schemeClr val="bg1">
                  <a:lumMod val="50000"/>
                </a:schemeClr>
              </a:solidFill>
              <a:latin typeface="Gill Sans MT" panose="020B0502020104020203" pitchFamily="34" charset="77"/>
              <a:ea typeface="Corbel"/>
              <a:cs typeface="Calibri Light" panose="020F0302020204030204" pitchFamily="34" charset="0"/>
              <a:sym typeface="Corbel"/>
            </a:endParaRPr>
          </a:p>
        </p:txBody>
      </p:sp>
    </p:spTree>
    <p:extLst>
      <p:ext uri="{BB962C8B-B14F-4D97-AF65-F5344CB8AC3E}">
        <p14:creationId xmlns:p14="http://schemas.microsoft.com/office/powerpoint/2010/main" val="904765607"/>
      </p:ext>
    </p:extLst>
  </p:cSld>
  <p:clrMapOvr>
    <a:masterClrMapping/>
  </p:clrMapOvr>
  <p:transition spd="slow" advTm="8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34F158-2318-4833-99F4-3097F841F064}"/>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140677" y="-201324"/>
            <a:ext cx="11621477" cy="7863125"/>
          </a:xfrm>
          <a:prstGeom prst="rect">
            <a:avLst/>
          </a:prstGeom>
        </p:spPr>
      </p:pic>
      <p:sp>
        <p:nvSpPr>
          <p:cNvPr id="6" name="Rectangle 2">
            <a:extLst>
              <a:ext uri="{FF2B5EF4-FFF2-40B4-BE49-F238E27FC236}">
                <a16:creationId xmlns:a16="http://schemas.microsoft.com/office/drawing/2014/main" id="{F47B792B-7586-45B2-B769-1F2492B38C86}"/>
              </a:ext>
            </a:extLst>
          </p:cNvPr>
          <p:cNvSpPr txBox="1">
            <a:spLocks noChangeArrowheads="1"/>
          </p:cNvSpPr>
          <p:nvPr/>
        </p:nvSpPr>
        <p:spPr>
          <a:xfrm>
            <a:off x="2893837" y="4830844"/>
            <a:ext cx="7987523" cy="1320800"/>
          </a:xfrm>
          <a:prstGeom prst="rect">
            <a:avLst/>
          </a:prstGeom>
          <a:solidFill>
            <a:srgbClr val="FF6A02"/>
          </a:solidFill>
        </p:spPr>
        <p:txBody>
          <a:bodyPr anchor="ctr">
            <a:no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Calibri" panose="020F0502020204030204" pitchFamily="34" charset="0"/>
                <a:ea typeface="+mj-ea"/>
                <a:cs typeface="Calibri" panose="020F0502020204030204" pitchFamily="34" charset="0"/>
              </a:defRPr>
            </a:lvl1pPr>
            <a:extLst/>
          </a:lstStyle>
          <a:p>
            <a:r>
              <a:rPr lang="en-US" altLang="en-US" sz="2800" b="1" dirty="0">
                <a:solidFill>
                  <a:schemeClr val="bg1"/>
                </a:solidFill>
                <a:effectLst/>
                <a:latin typeface="Gill Sans MT" panose="020B0502020104020203" pitchFamily="34" charset="77"/>
                <a:cs typeface="Calibri Light" panose="020F0302020204030204" pitchFamily="34" charset="0"/>
              </a:rPr>
              <a:t>Case No. 1 of the Nuremberg Military Tribunal</a:t>
            </a:r>
          </a:p>
          <a:p>
            <a:r>
              <a:rPr lang="en-US" altLang="en-US" sz="2800" b="1" i="1" dirty="0">
                <a:solidFill>
                  <a:schemeClr val="bg1"/>
                </a:solidFill>
                <a:effectLst/>
                <a:latin typeface="Gill Sans MT" panose="020B0502020104020203" pitchFamily="34" charset="77"/>
                <a:cs typeface="Calibri Light" panose="020F0302020204030204" pitchFamily="34" charset="0"/>
              </a:rPr>
              <a:t>U.S.A. vs. Karl Brandt et al. </a:t>
            </a:r>
          </a:p>
          <a:p>
            <a:r>
              <a:rPr lang="en-US" altLang="en-US" sz="2800" b="1" dirty="0">
                <a:solidFill>
                  <a:schemeClr val="bg1"/>
                </a:solidFill>
                <a:effectLst/>
                <a:latin typeface="Gill Sans MT" panose="020B0502020104020203" pitchFamily="34" charset="77"/>
                <a:cs typeface="Calibri Light" panose="020F0302020204030204" pitchFamily="34" charset="0"/>
              </a:rPr>
              <a:t>Dec. 9, 1946 – Aug. 20, 1947</a:t>
            </a:r>
          </a:p>
        </p:txBody>
      </p:sp>
    </p:spTree>
    <p:extLst>
      <p:ext uri="{BB962C8B-B14F-4D97-AF65-F5344CB8AC3E}">
        <p14:creationId xmlns:p14="http://schemas.microsoft.com/office/powerpoint/2010/main" val="1767465966"/>
      </p:ext>
    </p:extLst>
  </p:cSld>
  <p:clrMapOvr>
    <a:masterClrMapping/>
  </p:clrMapOvr>
  <p:transition spd="slow" advTm="8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lh4.googleusercontent.com/ZLp0ifutQ-b28im0dloXM-yvo0_KCXlpSLC1rBGmOwQCaW81I4bc1jtLHgWsl0TBpmg4LMlm6HsZXAjv5ubGH3pbCQAAsTF46QH_tZk3CnwqEsyXkHKmDSBl1hhYPwQvcIYWbEQXD2Q=s0">
            <a:extLst>
              <a:ext uri="{FF2B5EF4-FFF2-40B4-BE49-F238E27FC236}">
                <a16:creationId xmlns:a16="http://schemas.microsoft.com/office/drawing/2014/main" id="{FA85FAE5-E704-5D4F-B4A6-A0CF9BF91014}"/>
              </a:ext>
            </a:extLst>
          </p:cNvPr>
          <p:cNvPicPr>
            <a:picLocks noChangeAspect="1" noChangeArrowheads="1"/>
          </p:cNvPicPr>
          <p:nvPr/>
        </p:nvPicPr>
        <p:blipFill rotWithShape="1">
          <a:blip r:embed="rId3" cstate="print">
            <a:duotone>
              <a:prstClr val="black"/>
              <a:schemeClr val="accent5">
                <a:tint val="45000"/>
                <a:satMod val="400000"/>
              </a:schemeClr>
            </a:duotone>
            <a:extLst>
              <a:ext uri="{28A0092B-C50C-407E-A947-70E740481C1C}">
                <a14:useLocalDpi xmlns:a14="http://schemas.microsoft.com/office/drawing/2010/main"/>
              </a:ext>
            </a:extLst>
          </a:blip>
          <a:srcRect/>
          <a:stretch/>
        </p:blipFill>
        <p:spPr bwMode="auto">
          <a:xfrm>
            <a:off x="7937851" y="1375578"/>
            <a:ext cx="3082407" cy="4203588"/>
          </a:xfrm>
          <a:prstGeom prst="rect">
            <a:avLst/>
          </a:prstGeom>
          <a:noFill/>
          <a:effectLst/>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F47B792B-7586-45B2-B769-1F2492B38C86}"/>
              </a:ext>
            </a:extLst>
          </p:cNvPr>
          <p:cNvSpPr txBox="1">
            <a:spLocks noChangeArrowheads="1"/>
          </p:cNvSpPr>
          <p:nvPr/>
        </p:nvSpPr>
        <p:spPr>
          <a:xfrm>
            <a:off x="635000" y="398891"/>
            <a:ext cx="10091723" cy="685800"/>
          </a:xfrm>
          <a:prstGeom prst="rect">
            <a:avLst/>
          </a:prstGeom>
        </p:spPr>
        <p:txBody>
          <a:bodyPr anchor="ctr">
            <a:no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Calibri" panose="020F0502020204030204" pitchFamily="34" charset="0"/>
                <a:ea typeface="+mj-ea"/>
                <a:cs typeface="Calibri" panose="020F0502020204030204" pitchFamily="34" charset="0"/>
              </a:defRPr>
            </a:lvl1pPr>
            <a:extLst/>
          </a:lstStyle>
          <a:p>
            <a:r>
              <a:rPr lang="en-US" altLang="en-US" sz="4800" b="1" dirty="0">
                <a:solidFill>
                  <a:schemeClr val="accent4">
                    <a:lumMod val="75000"/>
                  </a:schemeClr>
                </a:solidFill>
                <a:effectLst/>
                <a:latin typeface="Gill Sans MT" panose="020B0502020104020203" pitchFamily="34" charset="77"/>
                <a:cs typeface="Calibri Light" panose="020F0302020204030204" pitchFamily="34" charset="0"/>
              </a:rPr>
              <a:t>Nuremberg Code of 1947</a:t>
            </a:r>
          </a:p>
        </p:txBody>
      </p:sp>
      <p:sp>
        <p:nvSpPr>
          <p:cNvPr id="7" name="Rectangle 4">
            <a:extLst>
              <a:ext uri="{FF2B5EF4-FFF2-40B4-BE49-F238E27FC236}">
                <a16:creationId xmlns:a16="http://schemas.microsoft.com/office/drawing/2014/main" id="{524CE6C9-30E1-4491-AD02-357452875AA3}"/>
              </a:ext>
            </a:extLst>
          </p:cNvPr>
          <p:cNvSpPr>
            <a:spLocks noGrp="1" noChangeArrowheads="1"/>
          </p:cNvSpPr>
          <p:nvPr>
            <p:ph idx="1"/>
          </p:nvPr>
        </p:nvSpPr>
        <p:spPr>
          <a:xfrm>
            <a:off x="635000" y="1757902"/>
            <a:ext cx="9253870" cy="4490237"/>
          </a:xfrm>
        </p:spPr>
        <p:txBody>
          <a:bodyPr>
            <a:noAutofit/>
          </a:bodyPr>
          <a:lstStyle/>
          <a:p>
            <a:pPr eaLnBrk="1" hangingPunct="1">
              <a:spcBef>
                <a:spcPct val="10000"/>
              </a:spcBef>
              <a:buFontTx/>
              <a:buChar char="•"/>
            </a:pPr>
            <a:r>
              <a:rPr lang="en-US" altLang="en-US" sz="2800" dirty="0">
                <a:cs typeface="Calibri Light" panose="020F0302020204030204" pitchFamily="34" charset="0"/>
              </a:rPr>
              <a:t>Voluntary informed consent essential</a:t>
            </a:r>
          </a:p>
          <a:p>
            <a:pPr eaLnBrk="1" hangingPunct="1">
              <a:spcBef>
                <a:spcPct val="10000"/>
              </a:spcBef>
              <a:buFontTx/>
              <a:buChar char="•"/>
            </a:pPr>
            <a:r>
              <a:rPr lang="en-US" altLang="en-US" sz="2800" dirty="0">
                <a:cs typeface="Calibri Light" panose="020F0302020204030204" pitchFamily="34" charset="0"/>
              </a:rPr>
              <a:t>Research should yield useful results</a:t>
            </a:r>
          </a:p>
          <a:p>
            <a:pPr eaLnBrk="1" hangingPunct="1">
              <a:spcBef>
                <a:spcPct val="10000"/>
              </a:spcBef>
              <a:buFontTx/>
              <a:buChar char="•"/>
            </a:pPr>
            <a:r>
              <a:rPr lang="en-US" altLang="en-US" sz="2800" dirty="0">
                <a:cs typeface="Calibri Light" panose="020F0302020204030204" pitchFamily="34" charset="0"/>
              </a:rPr>
              <a:t>Base research on prior work</a:t>
            </a:r>
          </a:p>
          <a:p>
            <a:pPr eaLnBrk="1" hangingPunct="1">
              <a:spcBef>
                <a:spcPct val="10000"/>
              </a:spcBef>
              <a:buFontTx/>
              <a:buChar char="•"/>
            </a:pPr>
            <a:r>
              <a:rPr lang="en-US" altLang="en-US" sz="2800" dirty="0">
                <a:cs typeface="Calibri Light" panose="020F0302020204030204" pitchFamily="34" charset="0"/>
              </a:rPr>
              <a:t>Avoid physical and mental suffering</a:t>
            </a:r>
          </a:p>
          <a:p>
            <a:pPr eaLnBrk="1" hangingPunct="1">
              <a:spcBef>
                <a:spcPct val="10000"/>
              </a:spcBef>
              <a:buFontTx/>
              <a:buChar char="•"/>
            </a:pPr>
            <a:r>
              <a:rPr lang="en-US" altLang="en-US" sz="2800" dirty="0">
                <a:cs typeface="Calibri Light" panose="020F0302020204030204" pitchFamily="34" charset="0"/>
              </a:rPr>
              <a:t>No expectation of death or disabling injury</a:t>
            </a:r>
          </a:p>
          <a:p>
            <a:pPr eaLnBrk="1" hangingPunct="1">
              <a:spcBef>
                <a:spcPct val="10000"/>
              </a:spcBef>
              <a:buFontTx/>
              <a:buChar char="•"/>
            </a:pPr>
            <a:r>
              <a:rPr lang="en-US" altLang="en-US" sz="2800" dirty="0">
                <a:cs typeface="Calibri Light" panose="020F0302020204030204" pitchFamily="34" charset="0"/>
              </a:rPr>
              <a:t>Risk must be outweighed by importance</a:t>
            </a:r>
          </a:p>
          <a:p>
            <a:pPr eaLnBrk="1" hangingPunct="1">
              <a:spcBef>
                <a:spcPct val="10000"/>
              </a:spcBef>
              <a:buFontTx/>
              <a:buChar char="•"/>
            </a:pPr>
            <a:r>
              <a:rPr lang="en-US" altLang="en-US" sz="2800" dirty="0">
                <a:cs typeface="Calibri Light" panose="020F0302020204030204" pitchFamily="34" charset="0"/>
              </a:rPr>
              <a:t>Participants must be protected from injury</a:t>
            </a:r>
          </a:p>
          <a:p>
            <a:pPr eaLnBrk="1" hangingPunct="1">
              <a:spcBef>
                <a:spcPct val="10000"/>
              </a:spcBef>
              <a:buFontTx/>
              <a:buChar char="•"/>
            </a:pPr>
            <a:r>
              <a:rPr lang="en-US" altLang="en-US" sz="2800" dirty="0">
                <a:cs typeface="Calibri Light" panose="020F0302020204030204" pitchFamily="34" charset="0"/>
              </a:rPr>
              <a:t>Qualified scientists, adequate facilities</a:t>
            </a:r>
          </a:p>
          <a:p>
            <a:pPr eaLnBrk="1" hangingPunct="1">
              <a:spcBef>
                <a:spcPct val="10000"/>
              </a:spcBef>
              <a:buFontTx/>
              <a:buChar char="•"/>
            </a:pPr>
            <a:r>
              <a:rPr lang="en-US" altLang="en-US" sz="2800" dirty="0">
                <a:cs typeface="Calibri Light" panose="020F0302020204030204" pitchFamily="34" charset="0"/>
              </a:rPr>
              <a:t>Participant free to stop at any time</a:t>
            </a:r>
          </a:p>
          <a:p>
            <a:pPr eaLnBrk="1" hangingPunct="1">
              <a:spcBef>
                <a:spcPct val="10000"/>
              </a:spcBef>
              <a:buFontTx/>
              <a:buChar char="•"/>
            </a:pPr>
            <a:r>
              <a:rPr lang="en-US" altLang="en-US" sz="2800" dirty="0">
                <a:cs typeface="Calibri Light" panose="020F0302020204030204" pitchFamily="34" charset="0"/>
              </a:rPr>
              <a:t>Investigator must be ready to withdraw participant</a:t>
            </a:r>
          </a:p>
        </p:txBody>
      </p:sp>
      <p:sp>
        <p:nvSpPr>
          <p:cNvPr id="8" name="Rectangle 7">
            <a:extLst>
              <a:ext uri="{FF2B5EF4-FFF2-40B4-BE49-F238E27FC236}">
                <a16:creationId xmlns:a16="http://schemas.microsoft.com/office/drawing/2014/main" id="{4BBE3C2B-E7CA-A84F-88E0-851F00C191B0}"/>
              </a:ext>
            </a:extLst>
          </p:cNvPr>
          <p:cNvSpPr/>
          <p:nvPr/>
        </p:nvSpPr>
        <p:spPr>
          <a:xfrm>
            <a:off x="7856570" y="6261131"/>
            <a:ext cx="3082407" cy="369332"/>
          </a:xfrm>
          <a:prstGeom prst="rect">
            <a:avLst/>
          </a:prstGeom>
          <a:solidFill>
            <a:schemeClr val="bg2"/>
          </a:solidFill>
        </p:spPr>
        <p:txBody>
          <a:bodyPr wrap="square">
            <a:spAutoFit/>
          </a:bodyPr>
          <a:lstStyle/>
          <a:p>
            <a:pPr marL="50800" lvl="0">
              <a:buClr>
                <a:srgbClr val="C00000"/>
              </a:buClr>
              <a:buSzPts val="2800"/>
            </a:pPr>
            <a:r>
              <a:rPr lang="en-US" b="1" dirty="0">
                <a:solidFill>
                  <a:srgbClr val="C00000"/>
                </a:solidFill>
                <a:latin typeface="Gill Sans MT" panose="020B0502020104020203" pitchFamily="34" charset="77"/>
                <a:ea typeface="Corbel"/>
                <a:cs typeface="Calibri Light" panose="020F0302020204030204" pitchFamily="34" charset="0"/>
                <a:sym typeface="Corbel"/>
              </a:rPr>
              <a:t>A deeper dive</a:t>
            </a:r>
            <a:r>
              <a:rPr lang="en-US" dirty="0">
                <a:solidFill>
                  <a:srgbClr val="C00000"/>
                </a:solidFill>
                <a:latin typeface="Gill Sans MT" panose="020B0502020104020203" pitchFamily="34" charset="77"/>
                <a:ea typeface="Corbel"/>
                <a:cs typeface="Calibri Light" panose="020F0302020204030204" pitchFamily="34" charset="0"/>
                <a:sym typeface="Corbel"/>
              </a:rPr>
              <a:t>:  </a:t>
            </a:r>
            <a:r>
              <a:rPr lang="en-US" sz="1200" b="1" dirty="0">
                <a:solidFill>
                  <a:schemeClr val="bg1">
                    <a:lumMod val="50000"/>
                  </a:schemeClr>
                </a:solidFill>
                <a:latin typeface="Gill Sans MT" panose="020B0502020104020203" pitchFamily="34" charset="77"/>
              </a:rPr>
              <a:t>https://</a:t>
            </a:r>
            <a:r>
              <a:rPr lang="en-US" sz="1200" b="1" dirty="0" err="1">
                <a:solidFill>
                  <a:schemeClr val="bg1">
                    <a:lumMod val="50000"/>
                  </a:schemeClr>
                </a:solidFill>
                <a:latin typeface="Gill Sans MT" panose="020B0502020104020203" pitchFamily="34" charset="77"/>
              </a:rPr>
              <a:t>cioms.ch</a:t>
            </a:r>
            <a:r>
              <a:rPr lang="en-US" sz="1200" b="1" dirty="0">
                <a:solidFill>
                  <a:schemeClr val="bg1">
                    <a:lumMod val="50000"/>
                  </a:schemeClr>
                </a:solidFill>
                <a:latin typeface="Gill Sans MT" panose="020B0502020104020203" pitchFamily="34" charset="77"/>
              </a:rPr>
              <a:t>/</a:t>
            </a:r>
          </a:p>
        </p:txBody>
      </p:sp>
    </p:spTree>
    <p:extLst>
      <p:ext uri="{BB962C8B-B14F-4D97-AF65-F5344CB8AC3E}">
        <p14:creationId xmlns:p14="http://schemas.microsoft.com/office/powerpoint/2010/main" val="3145745764"/>
      </p:ext>
    </p:extLst>
  </p:cSld>
  <p:clrMapOvr>
    <a:masterClrMapping/>
  </p:clrMapOvr>
  <p:transition spd="slow" advTm="8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500"/>
                                        <p:tgtEl>
                                          <p:spTgt spid="7">
                                            <p:txEl>
                                              <p:pRg st="1" end="1"/>
                                            </p:txEl>
                                          </p:spTgt>
                                        </p:tgtEl>
                                      </p:cBhvr>
                                    </p:animEffect>
                                    <p:anim calcmode="lin" valueType="num">
                                      <p:cBhvr>
                                        <p:cTn id="1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500"/>
                                        <p:tgtEl>
                                          <p:spTgt spid="7">
                                            <p:txEl>
                                              <p:pRg st="2" end="2"/>
                                            </p:txEl>
                                          </p:spTgt>
                                        </p:tgtEl>
                                      </p:cBhvr>
                                    </p:animEffect>
                                    <p:anim calcmode="lin" valueType="num">
                                      <p:cBhvr>
                                        <p:cTn id="22"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500"/>
                                        <p:tgtEl>
                                          <p:spTgt spid="7">
                                            <p:txEl>
                                              <p:pRg st="3" end="3"/>
                                            </p:txEl>
                                          </p:spTgt>
                                        </p:tgtEl>
                                      </p:cBhvr>
                                    </p:animEffect>
                                    <p:anim calcmode="lin" valueType="num">
                                      <p:cBhvr>
                                        <p:cTn id="2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500"/>
                                        <p:tgtEl>
                                          <p:spTgt spid="7">
                                            <p:txEl>
                                              <p:pRg st="4" end="4"/>
                                            </p:txEl>
                                          </p:spTgt>
                                        </p:tgtEl>
                                      </p:cBhvr>
                                    </p:animEffect>
                                    <p:anim calcmode="lin" valueType="num">
                                      <p:cBhvr>
                                        <p:cTn id="36"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xEl>
                                              <p:pRg st="5" end="5"/>
                                            </p:txEl>
                                          </p:spTgt>
                                        </p:tgtEl>
                                        <p:attrNameLst>
                                          <p:attrName>style.visibility</p:attrName>
                                        </p:attrNameLst>
                                      </p:cBhvr>
                                      <p:to>
                                        <p:strVal val="visible"/>
                                      </p:to>
                                    </p:set>
                                    <p:animEffect transition="in" filter="fade">
                                      <p:cBhvr>
                                        <p:cTn id="42" dur="500"/>
                                        <p:tgtEl>
                                          <p:spTgt spid="7">
                                            <p:txEl>
                                              <p:pRg st="5" end="5"/>
                                            </p:txEl>
                                          </p:spTgt>
                                        </p:tgtEl>
                                      </p:cBhvr>
                                    </p:animEffect>
                                    <p:anim calcmode="lin" valueType="num">
                                      <p:cBhvr>
                                        <p:cTn id="43"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7">
                                            <p:txEl>
                                              <p:pRg st="6" end="6"/>
                                            </p:txEl>
                                          </p:spTgt>
                                        </p:tgtEl>
                                        <p:attrNameLst>
                                          <p:attrName>style.visibility</p:attrName>
                                        </p:attrNameLst>
                                      </p:cBhvr>
                                      <p:to>
                                        <p:strVal val="visible"/>
                                      </p:to>
                                    </p:set>
                                    <p:animEffect transition="in" filter="fade">
                                      <p:cBhvr>
                                        <p:cTn id="49" dur="500"/>
                                        <p:tgtEl>
                                          <p:spTgt spid="7">
                                            <p:txEl>
                                              <p:pRg st="6" end="6"/>
                                            </p:txEl>
                                          </p:spTgt>
                                        </p:tgtEl>
                                      </p:cBhvr>
                                    </p:animEffect>
                                    <p:anim calcmode="lin" valueType="num">
                                      <p:cBhvr>
                                        <p:cTn id="50"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51" dur="5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7">
                                            <p:txEl>
                                              <p:pRg st="7" end="7"/>
                                            </p:txEl>
                                          </p:spTgt>
                                        </p:tgtEl>
                                        <p:attrNameLst>
                                          <p:attrName>style.visibility</p:attrName>
                                        </p:attrNameLst>
                                      </p:cBhvr>
                                      <p:to>
                                        <p:strVal val="visible"/>
                                      </p:to>
                                    </p:set>
                                    <p:animEffect transition="in" filter="fade">
                                      <p:cBhvr>
                                        <p:cTn id="56" dur="500"/>
                                        <p:tgtEl>
                                          <p:spTgt spid="7">
                                            <p:txEl>
                                              <p:pRg st="7" end="7"/>
                                            </p:txEl>
                                          </p:spTgt>
                                        </p:tgtEl>
                                      </p:cBhvr>
                                    </p:animEffect>
                                    <p:anim calcmode="lin" valueType="num">
                                      <p:cBhvr>
                                        <p:cTn id="57"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58" dur="5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7">
                                            <p:txEl>
                                              <p:pRg st="8" end="8"/>
                                            </p:txEl>
                                          </p:spTgt>
                                        </p:tgtEl>
                                        <p:attrNameLst>
                                          <p:attrName>style.visibility</p:attrName>
                                        </p:attrNameLst>
                                      </p:cBhvr>
                                      <p:to>
                                        <p:strVal val="visible"/>
                                      </p:to>
                                    </p:set>
                                    <p:animEffect transition="in" filter="fade">
                                      <p:cBhvr>
                                        <p:cTn id="63" dur="500"/>
                                        <p:tgtEl>
                                          <p:spTgt spid="7">
                                            <p:txEl>
                                              <p:pRg st="8" end="8"/>
                                            </p:txEl>
                                          </p:spTgt>
                                        </p:tgtEl>
                                      </p:cBhvr>
                                    </p:animEffect>
                                    <p:anim calcmode="lin" valueType="num">
                                      <p:cBhvr>
                                        <p:cTn id="64"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65" dur="500" fill="hold"/>
                                        <p:tgtEl>
                                          <p:spTgt spid="7">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7">
                                            <p:txEl>
                                              <p:pRg st="9" end="9"/>
                                            </p:txEl>
                                          </p:spTgt>
                                        </p:tgtEl>
                                        <p:attrNameLst>
                                          <p:attrName>style.visibility</p:attrName>
                                        </p:attrNameLst>
                                      </p:cBhvr>
                                      <p:to>
                                        <p:strVal val="visible"/>
                                      </p:to>
                                    </p:set>
                                    <p:animEffect transition="in" filter="fade">
                                      <p:cBhvr>
                                        <p:cTn id="70" dur="500"/>
                                        <p:tgtEl>
                                          <p:spTgt spid="7">
                                            <p:txEl>
                                              <p:pRg st="9" end="9"/>
                                            </p:txEl>
                                          </p:spTgt>
                                        </p:tgtEl>
                                      </p:cBhvr>
                                    </p:animEffect>
                                    <p:anim calcmode="lin" valueType="num">
                                      <p:cBhvr>
                                        <p:cTn id="71"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p:cTn id="72" dur="500" fill="hold"/>
                                        <p:tgtEl>
                                          <p:spTgt spid="7">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tuskegee blood">
            <a:extLst>
              <a:ext uri="{FF2B5EF4-FFF2-40B4-BE49-F238E27FC236}">
                <a16:creationId xmlns:a16="http://schemas.microsoft.com/office/drawing/2014/main" id="{39018EE7-9ABD-4289-A105-99DCB7FB489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58800"/>
            <a:ext cx="11390264" cy="8150759"/>
          </a:xfrm>
          <a:prstGeom prst="rect">
            <a:avLst/>
          </a:prstGeom>
          <a:noFill/>
          <a:ln w="12700">
            <a:noFill/>
            <a:miter lim="800000"/>
            <a:headEnd/>
            <a:tailEnd/>
          </a:ln>
          <a:extLst>
            <a:ext uri="{909E8E84-426E-40dd-AFC4-6F175D3DCCD1}">
              <a14:hiddenFill xmlns:a14="http://schemas.microsoft.com/office/drawing/2010/main" xmlns="">
                <a:solidFill>
                  <a:srgbClr val="FFFFFF"/>
                </a:solidFill>
              </a14:hiddenFill>
            </a:ext>
          </a:extLst>
        </p:spPr>
      </p:pic>
      <p:sp>
        <p:nvSpPr>
          <p:cNvPr id="9" name="Rectangle 2">
            <a:extLst>
              <a:ext uri="{FF2B5EF4-FFF2-40B4-BE49-F238E27FC236}">
                <a16:creationId xmlns:a16="http://schemas.microsoft.com/office/drawing/2014/main" id="{7D421BAD-7ABC-4D37-A010-48FEED3B9913}"/>
              </a:ext>
            </a:extLst>
          </p:cNvPr>
          <p:cNvSpPr>
            <a:spLocks noGrp="1" noChangeArrowheads="1"/>
          </p:cNvSpPr>
          <p:nvPr>
            <p:ph type="title"/>
          </p:nvPr>
        </p:nvSpPr>
        <p:spPr>
          <a:xfrm>
            <a:off x="2560320" y="2675434"/>
            <a:ext cx="8958170" cy="1455723"/>
          </a:xfrm>
          <a:solidFill>
            <a:srgbClr val="FF6A02"/>
          </a:solidFill>
        </p:spPr>
        <p:txBody>
          <a:bodyPr anchor="ctr" anchorCtr="0">
            <a:noAutofit/>
          </a:bodyPr>
          <a:lstStyle/>
          <a:p>
            <a:pPr algn="ctr" eaLnBrk="1" hangingPunct="1"/>
            <a:r>
              <a:rPr lang="en-US" altLang="en-US" sz="3200" b="1" dirty="0">
                <a:solidFill>
                  <a:schemeClr val="bg1"/>
                </a:solidFill>
                <a:cs typeface="Calibri Light" panose="020F0302020204030204" pitchFamily="34" charset="0"/>
              </a:rPr>
              <a:t>“Untreated Syphilis in the Male Negro” </a:t>
            </a:r>
            <a:br>
              <a:rPr lang="en-US" altLang="en-US" sz="3200" b="1" dirty="0">
                <a:solidFill>
                  <a:schemeClr val="bg1"/>
                </a:solidFill>
                <a:cs typeface="Calibri Light" panose="020F0302020204030204" pitchFamily="34" charset="0"/>
              </a:rPr>
            </a:br>
            <a:r>
              <a:rPr lang="en-US" altLang="en-US" sz="3200" b="1" dirty="0">
                <a:solidFill>
                  <a:schemeClr val="bg1"/>
                </a:solidFill>
                <a:cs typeface="Calibri Light" panose="020F0302020204030204" pitchFamily="34" charset="0"/>
              </a:rPr>
              <a:t>US-Public Health Service</a:t>
            </a:r>
            <a:br>
              <a:rPr lang="en-US" altLang="en-US" sz="3200" b="1" dirty="0">
                <a:solidFill>
                  <a:schemeClr val="bg1"/>
                </a:solidFill>
                <a:cs typeface="Calibri Light" panose="020F0302020204030204" pitchFamily="34" charset="0"/>
              </a:rPr>
            </a:br>
            <a:r>
              <a:rPr lang="en-US" altLang="en-US" sz="3200" b="1" dirty="0">
                <a:solidFill>
                  <a:schemeClr val="bg1"/>
                </a:solidFill>
                <a:cs typeface="Calibri Light" panose="020F0302020204030204" pitchFamily="34" charset="0"/>
              </a:rPr>
              <a:t> Tuskegee, Alabama 1932-1972</a:t>
            </a:r>
          </a:p>
        </p:txBody>
      </p:sp>
      <p:pic>
        <p:nvPicPr>
          <p:cNvPr id="4" name="Picture 3">
            <a:extLst>
              <a:ext uri="{FF2B5EF4-FFF2-40B4-BE49-F238E27FC236}">
                <a16:creationId xmlns:a16="http://schemas.microsoft.com/office/drawing/2014/main" id="{F952B97C-67DD-4A44-AEC5-13AB7E3E2744}"/>
              </a:ext>
            </a:extLst>
          </p:cNvPr>
          <p:cNvPicPr>
            <a:picLocks noChangeAspect="1"/>
          </p:cNvPicPr>
          <p:nvPr/>
        </p:nvPicPr>
        <p:blipFill>
          <a:blip r:embed="rId4"/>
          <a:stretch>
            <a:fillRect/>
          </a:stretch>
        </p:blipFill>
        <p:spPr>
          <a:xfrm>
            <a:off x="-1084537" y="1465883"/>
            <a:ext cx="5371189" cy="4419600"/>
          </a:xfrm>
          <a:prstGeom prst="rect">
            <a:avLst/>
          </a:prstGeom>
        </p:spPr>
      </p:pic>
      <p:sp>
        <p:nvSpPr>
          <p:cNvPr id="2" name="Rectangle 1">
            <a:extLst>
              <a:ext uri="{FF2B5EF4-FFF2-40B4-BE49-F238E27FC236}">
                <a16:creationId xmlns:a16="http://schemas.microsoft.com/office/drawing/2014/main" id="{80800B2B-91C7-C649-81FD-23EF3833F6A5}"/>
              </a:ext>
            </a:extLst>
          </p:cNvPr>
          <p:cNvSpPr/>
          <p:nvPr/>
        </p:nvSpPr>
        <p:spPr>
          <a:xfrm>
            <a:off x="5165028" y="5192427"/>
            <a:ext cx="5346859" cy="830997"/>
          </a:xfrm>
          <a:prstGeom prst="rect">
            <a:avLst/>
          </a:prstGeom>
          <a:solidFill>
            <a:schemeClr val="accent2">
              <a:lumMod val="20000"/>
              <a:lumOff val="80000"/>
            </a:schemeClr>
          </a:solidFill>
        </p:spPr>
        <p:txBody>
          <a:bodyPr wrap="square">
            <a:spAutoFit/>
          </a:bodyPr>
          <a:lstStyle/>
          <a:p>
            <a:pPr marL="50800" lvl="0">
              <a:buClr>
                <a:srgbClr val="C00000"/>
              </a:buClr>
              <a:buSzPts val="2800"/>
            </a:pPr>
            <a:r>
              <a:rPr lang="en-US" b="1" dirty="0">
                <a:solidFill>
                  <a:srgbClr val="C00000"/>
                </a:solidFill>
                <a:latin typeface="Gill Sans MT" panose="020B0502020104020203" pitchFamily="34" charset="77"/>
                <a:ea typeface="Corbel"/>
                <a:cs typeface="Calibri Light" panose="020F0302020204030204" pitchFamily="34" charset="0"/>
                <a:sym typeface="Corbel"/>
              </a:rPr>
              <a:t>A deeper dive:</a:t>
            </a:r>
          </a:p>
          <a:p>
            <a:pPr marL="171450" indent="-171450">
              <a:buFont typeface="Arial" panose="020B0604020202020204" pitchFamily="34" charset="0"/>
              <a:buChar char="•"/>
            </a:pPr>
            <a:r>
              <a:rPr lang="en-US" sz="1000" b="1" dirty="0">
                <a:latin typeface="Gill Sans MT" panose="020B0502020104020203" pitchFamily="34" charset="77"/>
                <a:hlinkClick r:id="rId5"/>
              </a:rPr>
              <a:t>Ugly History: The US syphilis experiment</a:t>
            </a:r>
            <a:endParaRPr lang="en-US" sz="1000" b="1" dirty="0">
              <a:latin typeface="Gill Sans MT" panose="020B0502020104020203" pitchFamily="34" charset="77"/>
            </a:endParaRPr>
          </a:p>
          <a:p>
            <a:pPr marL="171450" indent="-171450">
              <a:buFont typeface="Arial" panose="020B0604020202020204" pitchFamily="34" charset="0"/>
              <a:buChar char="•"/>
            </a:pPr>
            <a:r>
              <a:rPr lang="en-US" sz="1000" b="1" dirty="0">
                <a:latin typeface="Gill Sans MT" panose="020B0502020104020203" pitchFamily="34" charset="77"/>
                <a:hlinkClick r:id="rId6"/>
              </a:rPr>
              <a:t>Tuskegee Syphilis Study Part 1: The Lie</a:t>
            </a:r>
            <a:endParaRPr lang="en-US" sz="1000" b="1" dirty="0">
              <a:latin typeface="Gill Sans MT" panose="020B0502020104020203" pitchFamily="34" charset="77"/>
            </a:endParaRPr>
          </a:p>
          <a:p>
            <a:pPr marL="171450" indent="-171450">
              <a:buFont typeface="Arial" panose="020B0604020202020204" pitchFamily="34" charset="0"/>
              <a:buChar char="•"/>
            </a:pPr>
            <a:r>
              <a:rPr lang="en-US" sz="1000" b="1" dirty="0">
                <a:latin typeface="Gill Sans MT" panose="020B0502020104020203" pitchFamily="34" charset="77"/>
                <a:hlinkClick r:id="rId7"/>
              </a:rPr>
              <a:t>Miss Evers' Boys (Based on the True Story of the Infamous Tuskegee Experiment</a:t>
            </a:r>
            <a:r>
              <a:rPr lang="en-US" sz="1000" dirty="0">
                <a:latin typeface="Gill Sans MT" panose="020B0502020104020203" pitchFamily="34" charset="77"/>
                <a:hlinkClick r:id="rId7"/>
              </a:rPr>
              <a:t>)</a:t>
            </a:r>
            <a:endParaRPr lang="en-US" sz="1000" dirty="0">
              <a:latin typeface="Gill Sans MT" panose="020B0502020104020203" pitchFamily="34" charset="77"/>
            </a:endParaRPr>
          </a:p>
        </p:txBody>
      </p:sp>
    </p:spTree>
    <p:extLst>
      <p:ext uri="{BB962C8B-B14F-4D97-AF65-F5344CB8AC3E}">
        <p14:creationId xmlns:p14="http://schemas.microsoft.com/office/powerpoint/2010/main" val="2296273859"/>
      </p:ext>
    </p:extLst>
  </p:cSld>
  <p:clrMapOvr>
    <a:masterClrMapping/>
  </p:clrMapOvr>
  <p:transition spd="slow" advTm="8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9CFCD-F9A5-9142-B4FF-6BCAF2C785CE}"/>
              </a:ext>
            </a:extLst>
          </p:cNvPr>
          <p:cNvSpPr>
            <a:spLocks noGrp="1"/>
          </p:cNvSpPr>
          <p:nvPr>
            <p:ph type="title"/>
          </p:nvPr>
        </p:nvSpPr>
        <p:spPr>
          <a:xfrm>
            <a:off x="944880" y="464441"/>
            <a:ext cx="9265919" cy="1218319"/>
          </a:xfrm>
          <a:effectLst/>
        </p:spPr>
        <p:txBody>
          <a:bodyPr anchor="ctr" anchorCtr="0">
            <a:normAutofit fontScale="90000"/>
          </a:bodyPr>
          <a:lstStyle/>
          <a:p>
            <a:r>
              <a:rPr lang="en-US" b="1" dirty="0">
                <a:solidFill>
                  <a:schemeClr val="tx1"/>
                </a:solidFill>
                <a:cs typeface="Calibri Light" panose="020F0302020204030204" pitchFamily="34" charset="0"/>
              </a:rPr>
              <a:t>This study wasn’t </a:t>
            </a:r>
            <a:br>
              <a:rPr lang="en-US" b="1" dirty="0">
                <a:solidFill>
                  <a:schemeClr val="tx1"/>
                </a:solidFill>
                <a:cs typeface="Calibri Light" panose="020F0302020204030204" pitchFamily="34" charset="0"/>
              </a:rPr>
            </a:br>
            <a:r>
              <a:rPr lang="en-US" b="1" dirty="0">
                <a:solidFill>
                  <a:schemeClr val="tx1"/>
                </a:solidFill>
                <a:cs typeface="Calibri Light" panose="020F0302020204030204" pitchFamily="34" charset="0"/>
              </a:rPr>
              <a:t>hidden…</a:t>
            </a:r>
          </a:p>
        </p:txBody>
      </p:sp>
      <p:sp>
        <p:nvSpPr>
          <p:cNvPr id="4" name="Content Placeholder 3">
            <a:extLst>
              <a:ext uri="{FF2B5EF4-FFF2-40B4-BE49-F238E27FC236}">
                <a16:creationId xmlns:a16="http://schemas.microsoft.com/office/drawing/2014/main" id="{9D5A8A30-9EDF-884E-887A-6C2153CADDA9}"/>
              </a:ext>
            </a:extLst>
          </p:cNvPr>
          <p:cNvSpPr>
            <a:spLocks noGrp="1"/>
          </p:cNvSpPr>
          <p:nvPr>
            <p:ph idx="13"/>
          </p:nvPr>
        </p:nvSpPr>
        <p:spPr>
          <a:xfrm>
            <a:off x="2652786" y="1815663"/>
            <a:ext cx="2925053" cy="2246387"/>
          </a:xfrm>
        </p:spPr>
        <p:txBody>
          <a:bodyPr/>
          <a:lstStyle/>
          <a:p>
            <a:pPr marL="0" indent="0" algn="r">
              <a:buNone/>
            </a:pPr>
            <a:r>
              <a:rPr lang="en-US" sz="2400" b="1" dirty="0">
                <a:solidFill>
                  <a:schemeClr val="accent1"/>
                </a:solidFill>
                <a:cs typeface="Calibri Light" panose="020F0302020204030204" pitchFamily="34" charset="0"/>
              </a:rPr>
              <a:t>1956</a:t>
            </a:r>
          </a:p>
          <a:p>
            <a:pPr marL="0" indent="0" algn="r">
              <a:buNone/>
            </a:pPr>
            <a:r>
              <a:rPr lang="en-US" sz="2400" b="1" i="1" dirty="0">
                <a:solidFill>
                  <a:schemeClr val="accent1"/>
                </a:solidFill>
                <a:cs typeface="Calibri Light" panose="020F0302020204030204" pitchFamily="34" charset="0"/>
              </a:rPr>
              <a:t>Journal of Chronic Diseases</a:t>
            </a:r>
          </a:p>
          <a:p>
            <a:pPr marL="0" indent="0">
              <a:buNone/>
            </a:pPr>
            <a:endParaRPr lang="en-US" dirty="0">
              <a:solidFill>
                <a:schemeClr val="accent5"/>
              </a:solidFill>
            </a:endParaRPr>
          </a:p>
        </p:txBody>
      </p:sp>
      <p:pic>
        <p:nvPicPr>
          <p:cNvPr id="3074" name="Picture 2" descr="tuskpaper1956.jpg">
            <a:extLst>
              <a:ext uri="{FF2B5EF4-FFF2-40B4-BE49-F238E27FC236}">
                <a16:creationId xmlns:a16="http://schemas.microsoft.com/office/drawing/2014/main" id="{64411E11-F0AD-CA41-AD96-0370B2D300D5}"/>
              </a:ext>
            </a:extLst>
          </p:cNvPr>
          <p:cNvPicPr>
            <a:picLocks noGrp="1" noChangeAspect="1" noChangeArrowheads="1"/>
          </p:cNvPicPr>
          <p:nvPr>
            <p:ph idx="1"/>
          </p:nvPr>
        </p:nvPicPr>
        <p:blipFill>
          <a:blip r:embed="rId2">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5921095" y="762000"/>
            <a:ext cx="5187476" cy="29642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7125718F-C7BD-5C41-9E85-C32288A5DCEC}"/>
              </a:ext>
            </a:extLst>
          </p:cNvPr>
          <p:cNvSpPr txBox="1">
            <a:spLocks/>
          </p:cNvSpPr>
          <p:nvPr/>
        </p:nvSpPr>
        <p:spPr>
          <a:xfrm>
            <a:off x="2996042" y="4397829"/>
            <a:ext cx="7116787" cy="1218319"/>
          </a:xfrm>
          <a:prstGeom prst="rect">
            <a:avLst/>
          </a:prstGeom>
        </p:spPr>
        <p:txBody>
          <a:bodyPr vert="horz" lIns="91440" tIns="45720" rIns="91440" bIns="45720" rtlCol="0" anchor="ctr" anchorCtr="0">
            <a:normAutofit/>
          </a:bodyPr>
          <a:lstStyle>
            <a:lvl1pPr algn="ctr" defTabSz="914400" rtl="0" eaLnBrk="1" latinLnBrk="0" hangingPunct="1">
              <a:spcBef>
                <a:spcPct val="0"/>
              </a:spcBef>
              <a:buNone/>
              <a:defRPr sz="2800" b="1" i="0" kern="1200">
                <a:solidFill>
                  <a:schemeClr val="bg2">
                    <a:lumMod val="50000"/>
                  </a:schemeClr>
                </a:solidFill>
                <a:latin typeface="+mj-lt"/>
                <a:ea typeface="+mj-ea"/>
                <a:cs typeface="+mj-cs"/>
              </a:defRPr>
            </a:lvl1pPr>
          </a:lstStyle>
          <a:p>
            <a:endParaRPr lang="en-US" b="0" dirty="0">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49921CC0-E465-C845-9C5B-75F41395A8D7}"/>
              </a:ext>
            </a:extLst>
          </p:cNvPr>
          <p:cNvSpPr txBox="1">
            <a:spLocks/>
          </p:cNvSpPr>
          <p:nvPr/>
        </p:nvSpPr>
        <p:spPr>
          <a:xfrm>
            <a:off x="645251" y="3914799"/>
            <a:ext cx="10463320" cy="2184377"/>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2800" b="1" i="0" kern="1200">
                <a:solidFill>
                  <a:schemeClr val="bg2">
                    <a:lumMod val="50000"/>
                  </a:schemeClr>
                </a:solidFill>
                <a:latin typeface="+mj-lt"/>
                <a:ea typeface="+mj-ea"/>
                <a:cs typeface="+mj-cs"/>
              </a:defRPr>
            </a:lvl1pPr>
          </a:lstStyle>
          <a:p>
            <a:pPr algn="l"/>
            <a:r>
              <a:rPr lang="en-US" sz="3200" b="0" dirty="0">
                <a:solidFill>
                  <a:schemeClr val="tx1"/>
                </a:solidFill>
                <a:latin typeface="Gill Sans MT" panose="020B0502020104020203" pitchFamily="34" charset="77"/>
                <a:cs typeface="Calibri Light" panose="020F0302020204030204" pitchFamily="34" charset="0"/>
              </a:rPr>
              <a:t>It wasn’t addressed because of </a:t>
            </a:r>
            <a:r>
              <a:rPr lang="en-US" sz="3200" dirty="0">
                <a:solidFill>
                  <a:schemeClr val="accent1"/>
                </a:solidFill>
                <a:latin typeface="Gill Sans MT" panose="020B0502020104020203" pitchFamily="34" charset="77"/>
                <a:cs typeface="Calibri Light" panose="020F0302020204030204" pitchFamily="34" charset="0"/>
              </a:rPr>
              <a:t>racism</a:t>
            </a:r>
            <a:r>
              <a:rPr lang="en-US" sz="3200" b="0" dirty="0">
                <a:solidFill>
                  <a:schemeClr val="tx1"/>
                </a:solidFill>
                <a:latin typeface="Gill Sans MT" panose="020B0502020104020203" pitchFamily="34" charset="77"/>
                <a:cs typeface="Calibri Light" panose="020F0302020204030204" pitchFamily="34" charset="0"/>
              </a:rPr>
              <a:t> and the power </a:t>
            </a:r>
          </a:p>
          <a:p>
            <a:pPr algn="l"/>
            <a:r>
              <a:rPr lang="en-US" sz="3200" b="0" dirty="0">
                <a:solidFill>
                  <a:schemeClr val="tx1"/>
                </a:solidFill>
                <a:latin typeface="Gill Sans MT" panose="020B0502020104020203" pitchFamily="34" charset="77"/>
                <a:cs typeface="Calibri Light" panose="020F0302020204030204" pitchFamily="34" charset="0"/>
              </a:rPr>
              <a:t>of the </a:t>
            </a:r>
            <a:r>
              <a:rPr lang="en-US" sz="3200" dirty="0">
                <a:solidFill>
                  <a:schemeClr val="accent1"/>
                </a:solidFill>
                <a:latin typeface="Gill Sans MT" panose="020B0502020104020203" pitchFamily="34" charset="77"/>
                <a:cs typeface="Calibri Light" panose="020F0302020204030204" pitchFamily="34" charset="0"/>
              </a:rPr>
              <a:t>United States Public Health Service. </a:t>
            </a:r>
          </a:p>
          <a:p>
            <a:pPr algn="l"/>
            <a:endParaRPr lang="en-US" sz="1600" b="0" dirty="0">
              <a:solidFill>
                <a:schemeClr val="tx1"/>
              </a:solidFill>
              <a:latin typeface="Gill Sans MT" panose="020B0502020104020203" pitchFamily="34" charset="77"/>
              <a:cs typeface="Calibri Light" panose="020F0302020204030204" pitchFamily="34" charset="0"/>
            </a:endParaRPr>
          </a:p>
          <a:p>
            <a:pPr algn="r"/>
            <a:r>
              <a:rPr lang="en-US" sz="3200" b="0" dirty="0">
                <a:solidFill>
                  <a:schemeClr val="tx1"/>
                </a:solidFill>
                <a:latin typeface="Gill Sans MT" panose="020B0502020104020203" pitchFamily="34" charset="77"/>
                <a:cs typeface="Calibri Light" panose="020F0302020204030204" pitchFamily="34" charset="0"/>
              </a:rPr>
              <a:t>It was only after a </a:t>
            </a:r>
            <a:r>
              <a:rPr lang="en-US" sz="3200" dirty="0">
                <a:solidFill>
                  <a:schemeClr val="accent1"/>
                </a:solidFill>
                <a:latin typeface="Gill Sans MT" panose="020B0502020104020203" pitchFamily="34" charset="77"/>
                <a:cs typeface="Calibri Light" panose="020F0302020204030204" pitchFamily="34" charset="0"/>
              </a:rPr>
              <a:t>1972 New York Times </a:t>
            </a:r>
            <a:r>
              <a:rPr lang="en-US" sz="3200" b="0" dirty="0">
                <a:solidFill>
                  <a:schemeClr val="tx1"/>
                </a:solidFill>
                <a:latin typeface="Gill Sans MT" panose="020B0502020104020203" pitchFamily="34" charset="77"/>
                <a:cs typeface="Calibri Light" panose="020F0302020204030204" pitchFamily="34" charset="0"/>
              </a:rPr>
              <a:t>article</a:t>
            </a:r>
          </a:p>
          <a:p>
            <a:pPr algn="r"/>
            <a:r>
              <a:rPr lang="en-US" sz="3200" b="0" dirty="0">
                <a:solidFill>
                  <a:schemeClr val="tx1"/>
                </a:solidFill>
                <a:latin typeface="Gill Sans MT" panose="020B0502020104020203" pitchFamily="34" charset="77"/>
                <a:cs typeface="Calibri Light" panose="020F0302020204030204" pitchFamily="34" charset="0"/>
              </a:rPr>
              <a:t>‘broke the story’ that it was stopped. </a:t>
            </a:r>
          </a:p>
        </p:txBody>
      </p:sp>
      <p:sp>
        <p:nvSpPr>
          <p:cNvPr id="3" name="Rectangle 2">
            <a:extLst>
              <a:ext uri="{FF2B5EF4-FFF2-40B4-BE49-F238E27FC236}">
                <a16:creationId xmlns:a16="http://schemas.microsoft.com/office/drawing/2014/main" id="{9A82D59D-BAED-874B-9296-CB15DB7AAE9D}"/>
              </a:ext>
            </a:extLst>
          </p:cNvPr>
          <p:cNvSpPr/>
          <p:nvPr/>
        </p:nvSpPr>
        <p:spPr>
          <a:xfrm>
            <a:off x="7236915" y="6234900"/>
            <a:ext cx="3871656" cy="400110"/>
          </a:xfrm>
          <a:prstGeom prst="rect">
            <a:avLst/>
          </a:prstGeom>
          <a:solidFill>
            <a:schemeClr val="accent2">
              <a:lumMod val="20000"/>
              <a:lumOff val="80000"/>
            </a:schemeClr>
          </a:solidFill>
        </p:spPr>
        <p:txBody>
          <a:bodyPr wrap="square">
            <a:spAutoFit/>
          </a:bodyPr>
          <a:lstStyle/>
          <a:p>
            <a:pPr marL="50800" lvl="0">
              <a:buClr>
                <a:srgbClr val="C00000"/>
              </a:buClr>
              <a:buSzPts val="2800"/>
            </a:pPr>
            <a:r>
              <a:rPr lang="en-US" sz="1000" b="1" dirty="0">
                <a:solidFill>
                  <a:srgbClr val="C00000"/>
                </a:solidFill>
                <a:latin typeface="Gill Sans MT" panose="020B0502020104020203" pitchFamily="34" charset="77"/>
                <a:ea typeface="Corbel"/>
                <a:cs typeface="Calibri Light" panose="020F0302020204030204" pitchFamily="34" charset="0"/>
                <a:sym typeface="Corbel"/>
              </a:rPr>
              <a:t>A deeper dive:</a:t>
            </a:r>
          </a:p>
          <a:p>
            <a:pPr fontAlgn="base"/>
            <a:r>
              <a:rPr lang="en-US" sz="1000" b="1" i="1" dirty="0">
                <a:latin typeface="Gill Sans MT" panose="020B0502020104020203" pitchFamily="34" charset="77"/>
                <a:hlinkClick r:id="rId3"/>
              </a:rPr>
              <a:t>Bill Jenkins, Who Tried to Halt Tuskegee Syphilis Study, Dies at 73</a:t>
            </a:r>
            <a:endParaRPr lang="en-US" sz="1000" b="1" i="1" dirty="0">
              <a:latin typeface="Gill Sans MT" panose="020B0502020104020203" pitchFamily="34" charset="77"/>
            </a:endParaRPr>
          </a:p>
        </p:txBody>
      </p:sp>
    </p:spTree>
    <p:extLst>
      <p:ext uri="{BB962C8B-B14F-4D97-AF65-F5344CB8AC3E}">
        <p14:creationId xmlns:p14="http://schemas.microsoft.com/office/powerpoint/2010/main" val="2064717942"/>
      </p:ext>
    </p:extLst>
  </p:cSld>
  <p:clrMapOvr>
    <a:masterClrMapping/>
  </p:clrMapOvr>
  <p:transition spd="slow" advTm="8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9DDAA982-5763-43E1-8D50-E137FC42399C}"/>
              </a:ext>
            </a:extLst>
          </p:cNvPr>
          <p:cNvSpPr>
            <a:spLocks noGrp="1" noChangeArrowheads="1"/>
          </p:cNvSpPr>
          <p:nvPr>
            <p:ph type="title"/>
          </p:nvPr>
        </p:nvSpPr>
        <p:spPr>
          <a:xfrm>
            <a:off x="0" y="396215"/>
            <a:ext cx="11399520" cy="1143000"/>
          </a:xfrm>
        </p:spPr>
        <p:txBody>
          <a:bodyPr>
            <a:noAutofit/>
          </a:bodyPr>
          <a:lstStyle/>
          <a:p>
            <a:pPr algn="ctr" eaLnBrk="1" hangingPunct="1"/>
            <a:r>
              <a:rPr lang="en-US" altLang="en-US" sz="3600" b="1" dirty="0">
                <a:solidFill>
                  <a:schemeClr val="accent5">
                    <a:lumMod val="75000"/>
                  </a:schemeClr>
                </a:solidFill>
                <a:cs typeface="Calibri Light" panose="020F0302020204030204" pitchFamily="34" charset="0"/>
              </a:rPr>
              <a:t>THE BELMONT REPORT</a:t>
            </a:r>
            <a:br>
              <a:rPr lang="en-US" altLang="en-US" b="1" dirty="0">
                <a:solidFill>
                  <a:schemeClr val="accent5">
                    <a:lumMod val="75000"/>
                  </a:schemeClr>
                </a:solidFill>
                <a:effectLst/>
                <a:latin typeface="Calibri Light" panose="020F0302020204030204" pitchFamily="34" charset="0"/>
                <a:cs typeface="Calibri Light" panose="020F0302020204030204" pitchFamily="34" charset="0"/>
              </a:rPr>
            </a:br>
            <a:r>
              <a:rPr lang="en-US" altLang="en-US" sz="2400" b="1" i="1" dirty="0">
                <a:cs typeface="Calibri Light" panose="020F0302020204030204" pitchFamily="34" charset="0"/>
              </a:rPr>
              <a:t>Ethical Principles and Guidelines for the Protection </a:t>
            </a:r>
            <a:br>
              <a:rPr lang="en-US" altLang="en-US" sz="2400" b="1" i="1" dirty="0">
                <a:cs typeface="Calibri Light" panose="020F0302020204030204" pitchFamily="34" charset="0"/>
              </a:rPr>
            </a:br>
            <a:r>
              <a:rPr lang="en-US" altLang="en-US" sz="2400" b="1" i="1" dirty="0">
                <a:cs typeface="Calibri Light" panose="020F0302020204030204" pitchFamily="34" charset="0"/>
              </a:rPr>
              <a:t>of Human Subjects of Research</a:t>
            </a:r>
            <a:endParaRPr lang="en-US" altLang="en-US" sz="2400" b="1" dirty="0">
              <a:cs typeface="Calibri Light" panose="020F0302020204030204" pitchFamily="34" charset="0"/>
            </a:endParaRPr>
          </a:p>
        </p:txBody>
      </p:sp>
      <p:sp>
        <p:nvSpPr>
          <p:cNvPr id="9" name="Rectangle 3">
            <a:extLst>
              <a:ext uri="{FF2B5EF4-FFF2-40B4-BE49-F238E27FC236}">
                <a16:creationId xmlns:a16="http://schemas.microsoft.com/office/drawing/2014/main" id="{DC4F4A50-7BF8-4E09-A2F4-C0595104A96E}"/>
              </a:ext>
            </a:extLst>
          </p:cNvPr>
          <p:cNvSpPr>
            <a:spLocks noGrp="1" noChangeArrowheads="1"/>
          </p:cNvSpPr>
          <p:nvPr>
            <p:ph idx="1"/>
          </p:nvPr>
        </p:nvSpPr>
        <p:spPr>
          <a:xfrm>
            <a:off x="914400" y="2713264"/>
            <a:ext cx="7100207" cy="3579471"/>
          </a:xfrm>
        </p:spPr>
        <p:txBody>
          <a:bodyPr>
            <a:noAutofit/>
          </a:bodyPr>
          <a:lstStyle/>
          <a:p>
            <a:pPr marL="38100" indent="0" algn="r">
              <a:spcBef>
                <a:spcPts val="0"/>
              </a:spcBef>
              <a:buClr>
                <a:schemeClr val="dk1"/>
              </a:buClr>
              <a:buSzPts val="3200"/>
              <a:buNone/>
            </a:pPr>
            <a:r>
              <a:rPr lang="en-US" b="1" dirty="0">
                <a:solidFill>
                  <a:schemeClr val="accent5">
                    <a:lumMod val="75000"/>
                  </a:schemeClr>
                </a:solidFill>
                <a:ea typeface="Corbel"/>
                <a:cs typeface="Calibri Light" panose="020F0302020204030204" pitchFamily="34" charset="0"/>
                <a:sym typeface="Corbel"/>
              </a:rPr>
              <a:t>Respect for persons</a:t>
            </a:r>
            <a:r>
              <a:rPr lang="en-US" sz="2800" dirty="0">
                <a:ea typeface="Corbel"/>
                <a:cs typeface="Calibri Light" panose="020F0302020204030204" pitchFamily="34" charset="0"/>
                <a:sym typeface="Corbel"/>
              </a:rPr>
              <a:t>: </a:t>
            </a:r>
            <a:r>
              <a:rPr lang="en-US" sz="2800" i="1" dirty="0">
                <a:ea typeface="Corbel"/>
                <a:cs typeface="Calibri Light" panose="020F0302020204030204" pitchFamily="34" charset="0"/>
                <a:sym typeface="Corbel"/>
              </a:rPr>
              <a:t>protecting autonomy, Informed Consent with truthfulness and without deception</a:t>
            </a:r>
          </a:p>
          <a:p>
            <a:pPr marL="38100" indent="0" algn="r">
              <a:spcBef>
                <a:spcPts val="700"/>
              </a:spcBef>
              <a:buClr>
                <a:schemeClr val="dk1"/>
              </a:buClr>
              <a:buSzPts val="3200"/>
              <a:buNone/>
            </a:pPr>
            <a:r>
              <a:rPr lang="en-US" b="1" dirty="0">
                <a:solidFill>
                  <a:schemeClr val="accent5">
                    <a:lumMod val="75000"/>
                  </a:schemeClr>
                </a:solidFill>
                <a:ea typeface="Corbel"/>
                <a:cs typeface="Calibri Light" panose="020F0302020204030204" pitchFamily="34" charset="0"/>
                <a:sym typeface="Corbel"/>
              </a:rPr>
              <a:t>Beneficence</a:t>
            </a:r>
            <a:r>
              <a:rPr lang="en-US" dirty="0">
                <a:solidFill>
                  <a:schemeClr val="accent5">
                    <a:lumMod val="75000"/>
                  </a:schemeClr>
                </a:solidFill>
                <a:ea typeface="Corbel"/>
                <a:cs typeface="Calibri Light" panose="020F0302020204030204" pitchFamily="34" charset="0"/>
                <a:sym typeface="Corbel"/>
              </a:rPr>
              <a:t>:</a:t>
            </a:r>
            <a:r>
              <a:rPr lang="en-US" dirty="0">
                <a:ea typeface="Corbel"/>
                <a:cs typeface="Calibri Light" panose="020F0302020204030204" pitchFamily="34" charset="0"/>
                <a:sym typeface="Corbel"/>
              </a:rPr>
              <a:t> </a:t>
            </a:r>
            <a:r>
              <a:rPr lang="en-US" sz="2800" i="1" dirty="0">
                <a:ea typeface="Corbel"/>
                <a:cs typeface="Calibri Light" panose="020F0302020204030204" pitchFamily="34" charset="0"/>
                <a:sym typeface="Corbel"/>
              </a:rPr>
              <a:t>doing no harm to the participant while maximizing the project’s benefits</a:t>
            </a:r>
          </a:p>
          <a:p>
            <a:pPr marL="38100" indent="0" algn="r">
              <a:spcBef>
                <a:spcPts val="700"/>
              </a:spcBef>
              <a:buClr>
                <a:schemeClr val="dk1"/>
              </a:buClr>
              <a:buSzPts val="3200"/>
              <a:buNone/>
            </a:pPr>
            <a:r>
              <a:rPr lang="en-US" b="1" dirty="0">
                <a:solidFill>
                  <a:schemeClr val="accent5">
                    <a:lumMod val="75000"/>
                  </a:schemeClr>
                </a:solidFill>
                <a:ea typeface="Corbel"/>
                <a:cs typeface="Calibri Light" panose="020F0302020204030204" pitchFamily="34" charset="0"/>
                <a:sym typeface="Corbel"/>
              </a:rPr>
              <a:t>Justice: </a:t>
            </a:r>
            <a:r>
              <a:rPr lang="en-US" sz="2800" i="1" dirty="0">
                <a:ea typeface="Corbel"/>
                <a:cs typeface="Calibri Light" panose="020F0302020204030204" pitchFamily="34" charset="0"/>
                <a:sym typeface="Corbel"/>
              </a:rPr>
              <a:t>distributing costs and benefits fairly and equally among participants and potential participants</a:t>
            </a:r>
          </a:p>
          <a:p>
            <a:pPr algn="ctr" eaLnBrk="1" hangingPunct="1">
              <a:buFont typeface="Monotype Sorts" charset="2"/>
              <a:buNone/>
            </a:pPr>
            <a:endParaRPr lang="en-US" altLang="en-US" b="1" dirty="0">
              <a:solidFill>
                <a:schemeClr val="tx1"/>
              </a:solidFill>
              <a:effectLst/>
              <a:latin typeface="Calibri Light" panose="020F0302020204030204" pitchFamily="34" charset="0"/>
              <a:cs typeface="Calibri Light" panose="020F0302020204030204" pitchFamily="34" charset="0"/>
            </a:endParaRPr>
          </a:p>
        </p:txBody>
      </p:sp>
      <p:sp>
        <p:nvSpPr>
          <p:cNvPr id="13" name="Text Box 4">
            <a:extLst>
              <a:ext uri="{FF2B5EF4-FFF2-40B4-BE49-F238E27FC236}">
                <a16:creationId xmlns:a16="http://schemas.microsoft.com/office/drawing/2014/main" id="{9CC58610-5A77-4474-9A91-014183CFECC8}"/>
              </a:ext>
            </a:extLst>
          </p:cNvPr>
          <p:cNvSpPr txBox="1">
            <a:spLocks noChangeArrowheads="1"/>
          </p:cNvSpPr>
          <p:nvPr/>
        </p:nvSpPr>
        <p:spPr bwMode="auto">
          <a:xfrm>
            <a:off x="-3384913" y="1710741"/>
            <a:ext cx="1139952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r">
              <a:spcBef>
                <a:spcPct val="0"/>
              </a:spcBef>
              <a:buClrTx/>
              <a:buSzTx/>
              <a:buFontTx/>
              <a:buNone/>
            </a:pPr>
            <a:r>
              <a:rPr lang="en-US" altLang="en-US" sz="2400" b="1" i="1" dirty="0">
                <a:latin typeface="Calibri Light" panose="020F0302020204030204" pitchFamily="34" charset="0"/>
                <a:cs typeface="Calibri Light" panose="020F0302020204030204" pitchFamily="34" charset="0"/>
              </a:rPr>
              <a:t>National Commission for the Protection of Human Subjects </a:t>
            </a:r>
          </a:p>
          <a:p>
            <a:pPr algn="r">
              <a:spcBef>
                <a:spcPct val="0"/>
              </a:spcBef>
              <a:buClrTx/>
              <a:buSzTx/>
              <a:buFontTx/>
              <a:buNone/>
            </a:pPr>
            <a:r>
              <a:rPr lang="en-US" altLang="en-US" sz="2400" b="1" i="1" dirty="0">
                <a:latin typeface="Calibri Light" panose="020F0302020204030204" pitchFamily="34" charset="0"/>
                <a:cs typeface="Calibri Light" panose="020F0302020204030204" pitchFamily="34" charset="0"/>
              </a:rPr>
              <a:t>of Biomedical and Behavioral Research, 1979 </a:t>
            </a:r>
          </a:p>
        </p:txBody>
      </p:sp>
      <p:pic>
        <p:nvPicPr>
          <p:cNvPr id="3" name="Picture 2">
            <a:extLst>
              <a:ext uri="{FF2B5EF4-FFF2-40B4-BE49-F238E27FC236}">
                <a16:creationId xmlns:a16="http://schemas.microsoft.com/office/drawing/2014/main" id="{0B9BC368-494A-7B4B-9D3A-A72F8AD0230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355578" y="1921757"/>
            <a:ext cx="2773254" cy="3986674"/>
          </a:xfrm>
          <a:prstGeom prst="rect">
            <a:avLst/>
          </a:prstGeom>
        </p:spPr>
      </p:pic>
    </p:spTree>
    <p:extLst>
      <p:ext uri="{BB962C8B-B14F-4D97-AF65-F5344CB8AC3E}">
        <p14:creationId xmlns:p14="http://schemas.microsoft.com/office/powerpoint/2010/main" val="2014758392"/>
      </p:ext>
    </p:extLst>
  </p:cSld>
  <p:clrMapOvr>
    <a:masterClrMapping/>
  </p:clrMapOvr>
  <p:transition spd="slow" advTm="8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3B61BE-DAB4-B64F-9127-770322613DF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99875"/>
            <a:ext cx="11440633" cy="6957875"/>
          </a:xfrm>
          <a:prstGeom prst="rect">
            <a:avLst/>
          </a:prstGeom>
        </p:spPr>
      </p:pic>
      <p:sp>
        <p:nvSpPr>
          <p:cNvPr id="5" name="Title 4">
            <a:extLst>
              <a:ext uri="{FF2B5EF4-FFF2-40B4-BE49-F238E27FC236}">
                <a16:creationId xmlns:a16="http://schemas.microsoft.com/office/drawing/2014/main" id="{FF5BC7A6-6118-0A45-AF04-28C25DA30218}"/>
              </a:ext>
            </a:extLst>
          </p:cNvPr>
          <p:cNvSpPr>
            <a:spLocks noGrp="1"/>
          </p:cNvSpPr>
          <p:nvPr>
            <p:ph type="title"/>
          </p:nvPr>
        </p:nvSpPr>
        <p:spPr>
          <a:xfrm>
            <a:off x="419100" y="408894"/>
            <a:ext cx="2926773" cy="1325563"/>
          </a:xfrm>
          <a:prstGeom prst="flowChartDelay">
            <a:avLst/>
          </a:prstGeom>
          <a:solidFill>
            <a:srgbClr val="FF6A02"/>
          </a:solidFill>
          <a:ln w="76200">
            <a:solidFill>
              <a:schemeClr val="accent2"/>
            </a:solidFill>
          </a:ln>
        </p:spPr>
        <p:txBody>
          <a:bodyPr anchor="ctr" anchorCtr="0">
            <a:normAutofit/>
          </a:bodyPr>
          <a:lstStyle/>
          <a:p>
            <a:pPr marL="58737" marR="0" indent="-342900" algn="ctr">
              <a:spcBef>
                <a:spcPts val="0"/>
              </a:spcBef>
              <a:spcAft>
                <a:spcPts val="0"/>
              </a:spcAft>
              <a:tabLst>
                <a:tab pos="5943600" algn="l"/>
              </a:tabLst>
            </a:pPr>
            <a:r>
              <a:rPr lang="en-US" sz="5400" b="1" dirty="0">
                <a:solidFill>
                  <a:schemeClr val="bg1"/>
                </a:solidFill>
                <a:ea typeface="Calibri" panose="020F0502020204030204" pitchFamily="34" charset="0"/>
                <a:cs typeface="Calibri Light" panose="020F0302020204030204" pitchFamily="34" charset="0"/>
              </a:rPr>
              <a:t>Ethics</a:t>
            </a:r>
            <a:endParaRPr lang="en-US" sz="5400" dirty="0">
              <a:solidFill>
                <a:schemeClr val="bg1"/>
              </a:solidFill>
            </a:endParaRPr>
          </a:p>
        </p:txBody>
      </p:sp>
      <p:sp>
        <p:nvSpPr>
          <p:cNvPr id="6" name="Content Placeholder 5">
            <a:extLst>
              <a:ext uri="{FF2B5EF4-FFF2-40B4-BE49-F238E27FC236}">
                <a16:creationId xmlns:a16="http://schemas.microsoft.com/office/drawing/2014/main" id="{BC1785B3-C7AD-254C-B498-BDF444EDC1DE}"/>
              </a:ext>
            </a:extLst>
          </p:cNvPr>
          <p:cNvSpPr>
            <a:spLocks noGrp="1"/>
          </p:cNvSpPr>
          <p:nvPr>
            <p:ph idx="1"/>
          </p:nvPr>
        </p:nvSpPr>
        <p:spPr>
          <a:xfrm>
            <a:off x="-4512640" y="-3622340"/>
            <a:ext cx="4219079" cy="2467297"/>
          </a:xfrm>
          <a:prstGeom prst="rightArrow">
            <a:avLst/>
          </a:prstGeom>
          <a:solidFill>
            <a:srgbClr val="FF6A02"/>
          </a:solidFill>
          <a:ln w="76200">
            <a:solidFill>
              <a:schemeClr val="accent2"/>
            </a:solidFill>
          </a:ln>
        </p:spPr>
        <p:txBody>
          <a:bodyPr anchor="ctr" anchorCtr="0">
            <a:normAutofit/>
          </a:bodyPr>
          <a:lstStyle/>
          <a:p>
            <a:pPr marL="0" indent="0" algn="ctr">
              <a:lnSpc>
                <a:spcPts val="3340"/>
              </a:lnSpc>
              <a:buNone/>
            </a:pPr>
            <a:r>
              <a:rPr lang="en-US" b="1" dirty="0">
                <a:solidFill>
                  <a:schemeClr val="bg1"/>
                </a:solidFill>
                <a:ea typeface="Calibri" panose="020F0502020204030204" pitchFamily="34" charset="0"/>
                <a:cs typeface="Calibri Light" panose="020F0302020204030204" pitchFamily="34" charset="0"/>
              </a:rPr>
              <a:t>guided </a:t>
            </a:r>
          </a:p>
          <a:p>
            <a:pPr marL="0" indent="0" algn="ctr">
              <a:lnSpc>
                <a:spcPts val="3340"/>
              </a:lnSpc>
              <a:buNone/>
            </a:pPr>
            <a:r>
              <a:rPr lang="en-US" b="1" dirty="0">
                <a:solidFill>
                  <a:schemeClr val="bg1"/>
                </a:solidFill>
                <a:ea typeface="Calibri" panose="020F0502020204030204" pitchFamily="34" charset="0"/>
                <a:cs typeface="Calibri Light" panose="020F0302020204030204" pitchFamily="34" charset="0"/>
              </a:rPr>
              <a:t>reasoning</a:t>
            </a:r>
          </a:p>
        </p:txBody>
      </p:sp>
      <p:sp>
        <p:nvSpPr>
          <p:cNvPr id="3" name="Right Arrow 2">
            <a:extLst>
              <a:ext uri="{FF2B5EF4-FFF2-40B4-BE49-F238E27FC236}">
                <a16:creationId xmlns:a16="http://schemas.microsoft.com/office/drawing/2014/main" id="{26D0BAE0-CE05-CB48-A702-99CA9D10244D}"/>
              </a:ext>
            </a:extLst>
          </p:cNvPr>
          <p:cNvSpPr/>
          <p:nvPr/>
        </p:nvSpPr>
        <p:spPr>
          <a:xfrm>
            <a:off x="-5133257" y="3818621"/>
            <a:ext cx="4455514" cy="2751237"/>
          </a:xfrm>
          <a:prstGeom prst="rightArrow">
            <a:avLst/>
          </a:prstGeom>
          <a:solidFill>
            <a:srgbClr val="FF6A02"/>
          </a:solidFill>
          <a:ln w="76200">
            <a:solidFill>
              <a:schemeClr val="accent2"/>
            </a:solidFill>
          </a:ln>
        </p:spPr>
        <p:txBody>
          <a:bodyPr wrap="square">
            <a:spAutoFit/>
          </a:bodyPr>
          <a:lstStyle/>
          <a:p>
            <a:pPr algn="ctr"/>
            <a:r>
              <a:rPr lang="en-US" sz="2800" b="1" dirty="0">
                <a:solidFill>
                  <a:schemeClr val="bg1"/>
                </a:solidFill>
                <a:latin typeface="Gill Sans MT" panose="020B0502020104020203" pitchFamily="34" charset="77"/>
                <a:ea typeface="Calibri" panose="020F0502020204030204" pitchFamily="34" charset="0"/>
                <a:cs typeface="Calibri Light" panose="020F0302020204030204" pitchFamily="34" charset="0"/>
              </a:rPr>
              <a:t>for determining</a:t>
            </a:r>
          </a:p>
          <a:p>
            <a:pPr algn="ctr"/>
            <a:r>
              <a:rPr lang="en-US" sz="2800" b="1" dirty="0">
                <a:solidFill>
                  <a:schemeClr val="bg1"/>
                </a:solidFill>
                <a:latin typeface="Gill Sans MT" panose="020B0502020104020203" pitchFamily="34" charset="77"/>
                <a:ea typeface="Calibri" panose="020F0502020204030204" pitchFamily="34" charset="0"/>
                <a:cs typeface="Calibri Light" panose="020F0302020204030204" pitchFamily="34" charset="0"/>
              </a:rPr>
              <a:t>right vs. wrong</a:t>
            </a:r>
          </a:p>
          <a:p>
            <a:pPr algn="ctr"/>
            <a:r>
              <a:rPr lang="en-US" sz="2800" b="1" dirty="0">
                <a:solidFill>
                  <a:schemeClr val="bg1"/>
                </a:solidFill>
                <a:latin typeface="Gill Sans MT" panose="020B0502020104020203" pitchFamily="34" charset="77"/>
                <a:ea typeface="Calibri" panose="020F0502020204030204" pitchFamily="34" charset="0"/>
                <a:cs typeface="Calibri Light" panose="020F0302020204030204" pitchFamily="34" charset="0"/>
              </a:rPr>
              <a:t>actions </a:t>
            </a:r>
          </a:p>
        </p:txBody>
      </p:sp>
      <p:pic>
        <p:nvPicPr>
          <p:cNvPr id="7" name="Picture 6">
            <a:extLst>
              <a:ext uri="{FF2B5EF4-FFF2-40B4-BE49-F238E27FC236}">
                <a16:creationId xmlns:a16="http://schemas.microsoft.com/office/drawing/2014/main" id="{9585622E-0647-474A-9F68-02E2D76D3BF0}"/>
              </a:ext>
            </a:extLst>
          </p:cNvPr>
          <p:cNvPicPr>
            <a:picLocks noChangeAspect="1"/>
          </p:cNvPicPr>
          <p:nvPr/>
        </p:nvPicPr>
        <p:blipFill>
          <a:blip r:embed="rId3"/>
          <a:stretch>
            <a:fillRect/>
          </a:stretch>
        </p:blipFill>
        <p:spPr>
          <a:xfrm>
            <a:off x="-4970343" y="1734457"/>
            <a:ext cx="4292600" cy="2654300"/>
          </a:xfrm>
          <a:prstGeom prst="rect">
            <a:avLst/>
          </a:prstGeom>
        </p:spPr>
      </p:pic>
    </p:spTree>
    <p:extLst>
      <p:ext uri="{BB962C8B-B14F-4D97-AF65-F5344CB8AC3E}">
        <p14:creationId xmlns:p14="http://schemas.microsoft.com/office/powerpoint/2010/main" val="3017332368"/>
      </p:ext>
    </p:extLst>
  </p:cSld>
  <p:clrMapOvr>
    <a:masterClrMapping/>
  </p:clrMapOvr>
  <p:transition spd="slow" advTm="4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0.00664 0.00486 L 0.67578 0.00486 " pathEditMode="relative" rAng="0" ptsTypes="AA">
                                      <p:cBhvr>
                                        <p:cTn id="13" dur="1250" fill="hold"/>
                                        <p:tgtEl>
                                          <p:spTgt spid="7"/>
                                        </p:tgtEl>
                                        <p:attrNameLst>
                                          <p:attrName>ppt_x</p:attrName>
                                          <p:attrName>ppt_y</p:attrName>
                                        </p:attrNameLst>
                                      </p:cBhvr>
                                      <p:rCtr x="33451" y="0"/>
                                    </p:animMotion>
                                  </p:childTnLst>
                                </p:cTn>
                              </p:par>
                            </p:childTnLst>
                          </p:cTn>
                        </p:par>
                      </p:childTnLst>
                    </p:cTn>
                  </p:par>
                  <p:par>
                    <p:cTn id="14" fill="hold">
                      <p:stCondLst>
                        <p:cond delay="indefinite"/>
                      </p:stCondLst>
                      <p:childTnLst>
                        <p:par>
                          <p:cTn id="15" fill="hold">
                            <p:stCondLst>
                              <p:cond delay="0"/>
                            </p:stCondLst>
                            <p:childTnLst>
                              <p:par>
                                <p:cTn id="16" presetID="0" presetClass="path" presetSubtype="0" accel="50000" decel="50000" fill="hold" grpId="0" nodeType="clickEffect">
                                  <p:stCondLst>
                                    <p:cond delay="0"/>
                                  </p:stCondLst>
                                  <p:childTnLst>
                                    <p:animMotion origin="layout" path="M 1.25E-6 4.07407E-6 L 0.91445 0.00671 " pathEditMode="relative" rAng="0" ptsTypes="AA">
                                      <p:cBhvr>
                                        <p:cTn id="17" dur="1250" fill="hold"/>
                                        <p:tgtEl>
                                          <p:spTgt spid="3"/>
                                        </p:tgtEl>
                                        <p:attrNameLst>
                                          <p:attrName>ppt_x</p:attrName>
                                          <p:attrName>ppt_y</p:attrName>
                                        </p:attrNameLst>
                                      </p:cBhvr>
                                      <p:rCtr x="45716" y="3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F34F6C35-EBE7-4965-BC58-04CFB682EAAC}"/>
              </a:ext>
            </a:extLst>
          </p:cNvPr>
          <p:cNvSpPr>
            <a:spLocks noGrp="1" noChangeArrowheads="1"/>
          </p:cNvSpPr>
          <p:nvPr>
            <p:ph type="title"/>
          </p:nvPr>
        </p:nvSpPr>
        <p:spPr>
          <a:xfrm>
            <a:off x="762001" y="361446"/>
            <a:ext cx="9375646" cy="1143000"/>
          </a:xfrm>
        </p:spPr>
        <p:txBody>
          <a:bodyPr anchor="ctr" anchorCtr="0">
            <a:normAutofit fontScale="90000"/>
          </a:bodyPr>
          <a:lstStyle/>
          <a:p>
            <a:pPr marL="838200" indent="-838200"/>
            <a:r>
              <a:rPr lang="en-US" altLang="en-US" b="1" dirty="0">
                <a:solidFill>
                  <a:schemeClr val="accent6"/>
                </a:solidFill>
                <a:cs typeface="Calibri Light" panose="020F0302020204030204" pitchFamily="34" charset="0"/>
              </a:rPr>
              <a:t>National Research Act, July 1974</a:t>
            </a:r>
            <a:br>
              <a:rPr lang="en-US" altLang="en-US" b="1" dirty="0">
                <a:cs typeface="Calibri Light" panose="020F0302020204030204" pitchFamily="34" charset="0"/>
              </a:rPr>
            </a:br>
            <a:r>
              <a:rPr lang="en-US" altLang="en-US" sz="3200" b="1" i="1" dirty="0">
                <a:cs typeface="Calibri Light" panose="020F0302020204030204" pitchFamily="34" charset="0"/>
              </a:rPr>
              <a:t>Responding to Tuskegee Syphilis Experiment</a:t>
            </a:r>
          </a:p>
        </p:txBody>
      </p:sp>
      <p:sp>
        <p:nvSpPr>
          <p:cNvPr id="7" name="Rectangle 2">
            <a:extLst>
              <a:ext uri="{FF2B5EF4-FFF2-40B4-BE49-F238E27FC236}">
                <a16:creationId xmlns:a16="http://schemas.microsoft.com/office/drawing/2014/main" id="{70542DF2-0005-409C-9D67-2420144AE19D}"/>
              </a:ext>
            </a:extLst>
          </p:cNvPr>
          <p:cNvSpPr>
            <a:spLocks noGrp="1" noChangeArrowheads="1"/>
          </p:cNvSpPr>
          <p:nvPr>
            <p:ph idx="1"/>
          </p:nvPr>
        </p:nvSpPr>
        <p:spPr>
          <a:xfrm>
            <a:off x="1092200" y="1881680"/>
            <a:ext cx="9956800" cy="5281119"/>
          </a:xfrm>
          <a:noFill/>
          <a:extLst>
            <a:ext uri="{909E8E84-426E-40dd-AFC4-6F175D3DCCD1}">
              <a14:hiddenFill xmlns:a14="http://schemas.microsoft.com/office/drawing/2010/main" xmlns="">
                <a:solidFill>
                  <a:srgbClr val="FFFFFF"/>
                </a:solidFill>
              </a14:hiddenFill>
            </a:ext>
          </a:extLst>
        </p:spPr>
        <p:txBody>
          <a:bodyPr vert="horz" lIns="90488" tIns="44450" rIns="90488" bIns="44450" rtlCol="0">
            <a:normAutofit/>
          </a:bodyPr>
          <a:lstStyle/>
          <a:p>
            <a:pPr eaLnBrk="1" hangingPunct="1">
              <a:lnSpc>
                <a:spcPts val="4340"/>
              </a:lnSpc>
              <a:buClr>
                <a:schemeClr val="tx1"/>
              </a:buClr>
              <a:buFontTx/>
              <a:buChar char="•"/>
            </a:pPr>
            <a:r>
              <a:rPr lang="en-US" altLang="en-US" dirty="0">
                <a:cs typeface="Calibri Light" panose="020F0302020204030204" pitchFamily="34" charset="0"/>
              </a:rPr>
              <a:t>Established </a:t>
            </a:r>
            <a:r>
              <a:rPr lang="en-US" altLang="en-US" i="1" dirty="0">
                <a:cs typeface="Calibri Light" panose="020F0302020204030204" pitchFamily="34" charset="0"/>
              </a:rPr>
              <a:t>National Commission for Protection of Human Subjects</a:t>
            </a:r>
          </a:p>
          <a:p>
            <a:pPr eaLnBrk="1" hangingPunct="1">
              <a:lnSpc>
                <a:spcPts val="4340"/>
              </a:lnSpc>
              <a:buClr>
                <a:schemeClr val="tx1"/>
              </a:buClr>
              <a:buFontTx/>
              <a:buChar char="•"/>
            </a:pPr>
            <a:r>
              <a:rPr lang="en-US" altLang="en-US" dirty="0">
                <a:cs typeface="Calibri Light" panose="020F0302020204030204" pitchFamily="34" charset="0"/>
              </a:rPr>
              <a:t>Led to 1981 Code of Federal Regulations:</a:t>
            </a:r>
          </a:p>
          <a:p>
            <a:pPr lvl="1" eaLnBrk="1" hangingPunct="1">
              <a:lnSpc>
                <a:spcPts val="4340"/>
              </a:lnSpc>
              <a:buClr>
                <a:schemeClr val="tx1"/>
              </a:buClr>
              <a:buFontTx/>
              <a:buNone/>
            </a:pPr>
            <a:r>
              <a:rPr lang="en-US" altLang="en-US" dirty="0">
                <a:solidFill>
                  <a:schemeClr val="tx1"/>
                </a:solidFill>
                <a:effectLst/>
                <a:cs typeface="Calibri Light" panose="020F0302020204030204" pitchFamily="34" charset="0"/>
              </a:rPr>
              <a:t>	</a:t>
            </a:r>
            <a:r>
              <a:rPr lang="en-US" altLang="en-US" b="1" dirty="0">
                <a:solidFill>
                  <a:schemeClr val="accent6"/>
                </a:solidFill>
                <a:cs typeface="Calibri Light" panose="020F0302020204030204" pitchFamily="34" charset="0"/>
              </a:rPr>
              <a:t>Institutional Review Boards (IRBs)</a:t>
            </a:r>
          </a:p>
          <a:p>
            <a:pPr lvl="1" eaLnBrk="1" hangingPunct="1">
              <a:lnSpc>
                <a:spcPts val="4340"/>
              </a:lnSpc>
              <a:buClr>
                <a:schemeClr val="tx1"/>
              </a:buClr>
              <a:buFontTx/>
              <a:buNone/>
            </a:pPr>
            <a:r>
              <a:rPr lang="en-US" altLang="en-US" b="1" dirty="0">
                <a:solidFill>
                  <a:schemeClr val="accent6"/>
                </a:solidFill>
                <a:cs typeface="Calibri Light" panose="020F0302020204030204" pitchFamily="34" charset="0"/>
              </a:rPr>
              <a:t>	Informed consent</a:t>
            </a:r>
          </a:p>
          <a:p>
            <a:pPr eaLnBrk="1" hangingPunct="1">
              <a:lnSpc>
                <a:spcPts val="4340"/>
              </a:lnSpc>
              <a:buClr>
                <a:schemeClr val="tx1"/>
              </a:buClr>
              <a:buFontTx/>
              <a:buChar char="•"/>
            </a:pPr>
            <a:r>
              <a:rPr lang="en-US" altLang="en-US" dirty="0">
                <a:cs typeface="Calibri Light" panose="020F0302020204030204" pitchFamily="34" charset="0"/>
              </a:rPr>
              <a:t>And the Common Rule harmonizing regulations across all US federal bodies, 1991</a:t>
            </a:r>
          </a:p>
        </p:txBody>
      </p:sp>
      <p:sp>
        <p:nvSpPr>
          <p:cNvPr id="4" name="Text Box 3">
            <a:extLst>
              <a:ext uri="{FF2B5EF4-FFF2-40B4-BE49-F238E27FC236}">
                <a16:creationId xmlns:a16="http://schemas.microsoft.com/office/drawing/2014/main" id="{17153BE1-A414-4200-8A20-270C62564723}"/>
              </a:ext>
            </a:extLst>
          </p:cNvPr>
          <p:cNvSpPr txBox="1">
            <a:spLocks noChangeArrowheads="1"/>
          </p:cNvSpPr>
          <p:nvPr/>
        </p:nvSpPr>
        <p:spPr bwMode="auto">
          <a:xfrm>
            <a:off x="9505102" y="6446151"/>
            <a:ext cx="1265090" cy="246221"/>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type="none" w="lg" len="lg"/>
                <a:tailEnd type="none" w="lg" len="lg"/>
              </a14:hiddenLine>
            </a:ext>
          </a:extLst>
        </p:spPr>
        <p:txBody>
          <a:bodyPr wrap="non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1000" b="1" dirty="0">
                <a:solidFill>
                  <a:schemeClr val="bg1">
                    <a:lumMod val="50000"/>
                  </a:schemeClr>
                </a:solidFill>
                <a:latin typeface="Gill Sans MT" panose="020B0502020104020203" pitchFamily="34" charset="77"/>
                <a:cs typeface="Calibri Light" panose="020F0302020204030204" pitchFamily="34" charset="0"/>
              </a:rPr>
              <a:t>Public Law 93-348</a:t>
            </a:r>
          </a:p>
        </p:txBody>
      </p:sp>
    </p:spTree>
    <p:extLst>
      <p:ext uri="{BB962C8B-B14F-4D97-AF65-F5344CB8AC3E}">
        <p14:creationId xmlns:p14="http://schemas.microsoft.com/office/powerpoint/2010/main" val="937385067"/>
      </p:ext>
    </p:extLst>
  </p:cSld>
  <p:clrMapOvr>
    <a:masterClrMapping/>
  </p:clrMapOvr>
  <p:transition spd="slow" advTm="8000">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985BCA-A9B8-2A49-BA13-E6827B536B77}"/>
              </a:ext>
            </a:extLst>
          </p:cNvPr>
          <p:cNvPicPr>
            <a:picLocks noChangeAspect="1"/>
          </p:cNvPicPr>
          <p:nvPr/>
        </p:nvPicPr>
        <p:blipFill rotWithShape="1">
          <a:blip r:embed="rId3" cstate="print">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0" y="-342899"/>
            <a:ext cx="11410950" cy="7200899"/>
          </a:xfrm>
          <a:prstGeom prst="rect">
            <a:avLst/>
          </a:prstGeom>
        </p:spPr>
      </p:pic>
      <p:sp>
        <p:nvSpPr>
          <p:cNvPr id="2" name="Title 1">
            <a:extLst>
              <a:ext uri="{FF2B5EF4-FFF2-40B4-BE49-F238E27FC236}">
                <a16:creationId xmlns:a16="http://schemas.microsoft.com/office/drawing/2014/main" id="{42B394B6-93DC-AD4D-BFCF-841B81648AD4}"/>
              </a:ext>
            </a:extLst>
          </p:cNvPr>
          <p:cNvSpPr>
            <a:spLocks noGrp="1"/>
          </p:cNvSpPr>
          <p:nvPr>
            <p:ph type="title"/>
          </p:nvPr>
        </p:nvSpPr>
        <p:spPr>
          <a:xfrm>
            <a:off x="533400" y="733851"/>
            <a:ext cx="10100801" cy="1218319"/>
          </a:xfrm>
        </p:spPr>
        <p:txBody>
          <a:bodyPr anchor="ctr" anchorCtr="0">
            <a:noAutofit/>
          </a:bodyPr>
          <a:lstStyle/>
          <a:p>
            <a:r>
              <a:rPr lang="en-US" b="1" dirty="0">
                <a:solidFill>
                  <a:schemeClr val="bg1"/>
                </a:solidFill>
                <a:cs typeface="Calibri Light" panose="020F0302020204030204" pitchFamily="34" charset="0"/>
              </a:rPr>
              <a:t>Importance of an ethical toolbox </a:t>
            </a:r>
            <a:r>
              <a:rPr lang="en-US" b="1" dirty="0">
                <a:solidFill>
                  <a:srgbClr val="FFFF00"/>
                </a:solidFill>
                <a:cs typeface="Calibri Light" panose="020F0302020204030204" pitchFamily="34" charset="0"/>
              </a:rPr>
              <a:t>for </a:t>
            </a:r>
            <a:r>
              <a:rPr lang="en-US" b="1" i="1" dirty="0">
                <a:solidFill>
                  <a:srgbClr val="FFFF00"/>
                </a:solidFill>
                <a:cs typeface="Calibri Light" panose="020F0302020204030204" pitchFamily="34" charset="0"/>
              </a:rPr>
              <a:t>everyone!</a:t>
            </a:r>
            <a:endParaRPr lang="en-US" b="1" dirty="0">
              <a:solidFill>
                <a:srgbClr val="FFFF00"/>
              </a:solidFill>
              <a:cs typeface="Calibri Light" panose="020F0302020204030204" pitchFamily="34" charset="0"/>
            </a:endParaRPr>
          </a:p>
        </p:txBody>
      </p:sp>
      <p:sp>
        <p:nvSpPr>
          <p:cNvPr id="3" name="Content Placeholder 2">
            <a:extLst>
              <a:ext uri="{FF2B5EF4-FFF2-40B4-BE49-F238E27FC236}">
                <a16:creationId xmlns:a16="http://schemas.microsoft.com/office/drawing/2014/main" id="{659FEDFE-A765-8145-90A9-150E9FD5FE2F}"/>
              </a:ext>
            </a:extLst>
          </p:cNvPr>
          <p:cNvSpPr>
            <a:spLocks noGrp="1"/>
          </p:cNvSpPr>
          <p:nvPr>
            <p:ph idx="1"/>
          </p:nvPr>
        </p:nvSpPr>
        <p:spPr>
          <a:xfrm>
            <a:off x="3473449" y="2584604"/>
            <a:ext cx="7160752" cy="3848853"/>
          </a:xfrm>
          <a:solidFill>
            <a:srgbClr val="E84C22">
              <a:alpha val="76078"/>
            </a:srgbClr>
          </a:solidFill>
        </p:spPr>
        <p:txBody>
          <a:bodyPr>
            <a:normAutofit/>
          </a:bodyPr>
          <a:lstStyle/>
          <a:p>
            <a:pPr marL="457200" lvl="1" indent="0">
              <a:buNone/>
            </a:pPr>
            <a:r>
              <a:rPr lang="en-US" sz="4000" b="1" dirty="0">
                <a:solidFill>
                  <a:srgbClr val="FFFF00"/>
                </a:solidFill>
                <a:cs typeface="Calibri Light" panose="020F0302020204030204" pitchFamily="34" charset="0"/>
              </a:rPr>
              <a:t>Ethical research requires: </a:t>
            </a:r>
          </a:p>
          <a:p>
            <a:pPr lvl="2">
              <a:lnSpc>
                <a:spcPts val="4140"/>
              </a:lnSpc>
              <a:spcAft>
                <a:spcPts val="600"/>
              </a:spcAft>
            </a:pPr>
            <a:r>
              <a:rPr lang="en-US" sz="3600" b="1" dirty="0">
                <a:solidFill>
                  <a:schemeClr val="bg1"/>
                </a:solidFill>
                <a:cs typeface="Calibri Light" panose="020F0302020204030204" pitchFamily="34" charset="0"/>
              </a:rPr>
              <a:t>Transparency</a:t>
            </a:r>
          </a:p>
          <a:p>
            <a:pPr lvl="2">
              <a:lnSpc>
                <a:spcPts val="4140"/>
              </a:lnSpc>
              <a:spcAft>
                <a:spcPts val="600"/>
              </a:spcAft>
            </a:pPr>
            <a:r>
              <a:rPr lang="en-US" sz="3600" b="1" dirty="0">
                <a:solidFill>
                  <a:schemeClr val="bg1"/>
                </a:solidFill>
                <a:cs typeface="Calibri Light" panose="020F0302020204030204" pitchFamily="34" charset="0"/>
              </a:rPr>
              <a:t>Accountability</a:t>
            </a:r>
          </a:p>
          <a:p>
            <a:pPr lvl="2">
              <a:lnSpc>
                <a:spcPts val="4140"/>
              </a:lnSpc>
              <a:spcAft>
                <a:spcPts val="600"/>
              </a:spcAft>
            </a:pPr>
            <a:r>
              <a:rPr lang="en-US" sz="3600" b="1" dirty="0">
                <a:solidFill>
                  <a:schemeClr val="bg1"/>
                </a:solidFill>
                <a:cs typeface="Calibri Light" panose="020F0302020204030204" pitchFamily="34" charset="0"/>
              </a:rPr>
              <a:t>An engaged public that understands and can demand ethical research</a:t>
            </a:r>
          </a:p>
        </p:txBody>
      </p:sp>
    </p:spTree>
    <p:extLst>
      <p:ext uri="{BB962C8B-B14F-4D97-AF65-F5344CB8AC3E}">
        <p14:creationId xmlns:p14="http://schemas.microsoft.com/office/powerpoint/2010/main" val="2493541043"/>
      </p:ext>
    </p:extLst>
  </p:cSld>
  <p:clrMapOvr>
    <a:masterClrMapping/>
  </p:clrMapOvr>
  <p:transition spd="slow" advTm="8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500" fill="hold"/>
                                        <p:tgtEl>
                                          <p:spTgt spid="3">
                                            <p:bg/>
                                          </p:spTgt>
                                        </p:tgtEl>
                                        <p:attrNameLst>
                                          <p:attrName>ppt_w</p:attrName>
                                        </p:attrNameLst>
                                      </p:cBhvr>
                                      <p:tavLst>
                                        <p:tav tm="0">
                                          <p:val>
                                            <p:fltVal val="0"/>
                                          </p:val>
                                        </p:tav>
                                        <p:tav tm="100000">
                                          <p:val>
                                            <p:strVal val="#ppt_w"/>
                                          </p:val>
                                        </p:tav>
                                      </p:tavLst>
                                    </p:anim>
                                    <p:anim calcmode="lin" valueType="num">
                                      <p:cBhvr>
                                        <p:cTn id="8" dur="500" fill="hold"/>
                                        <p:tgtEl>
                                          <p:spTgt spid="3">
                                            <p:bg/>
                                          </p:spTgt>
                                        </p:tgtEl>
                                        <p:attrNameLst>
                                          <p:attrName>ppt_h</p:attrName>
                                        </p:attrNameLst>
                                      </p:cBhvr>
                                      <p:tavLst>
                                        <p:tav tm="0">
                                          <p:val>
                                            <p:fltVal val="0"/>
                                          </p:val>
                                        </p:tav>
                                        <p:tav tm="100000">
                                          <p:val>
                                            <p:strVal val="#ppt_h"/>
                                          </p:val>
                                        </p:tav>
                                      </p:tavLst>
                                    </p:anim>
                                    <p:animEffect transition="in" filter="fade">
                                      <p:cBhvr>
                                        <p:cTn id="9" dur="500"/>
                                        <p:tgtEl>
                                          <p:spTgt spid="3">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3">
                                            <p:txEl>
                                              <p:pRg st="1" end="1"/>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p:cTn id="22"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4" dur="500"/>
                                        <p:tgtEl>
                                          <p:spTgt spid="3">
                                            <p:txEl>
                                              <p:pRg st="2" end="2"/>
                                            </p:txEl>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p:cTn id="27"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468D5-71F2-D146-8801-8FD75062E877}"/>
              </a:ext>
            </a:extLst>
          </p:cNvPr>
          <p:cNvSpPr>
            <a:spLocks noGrp="1"/>
          </p:cNvSpPr>
          <p:nvPr>
            <p:ph type="title"/>
          </p:nvPr>
        </p:nvSpPr>
        <p:spPr>
          <a:xfrm>
            <a:off x="0" y="1709738"/>
            <a:ext cx="12192000" cy="4360556"/>
          </a:xfrm>
        </p:spPr>
        <p:txBody>
          <a:bodyPr anchor="ctr" anchorCtr="0"/>
          <a:lstStyle/>
          <a:p>
            <a:r>
              <a:rPr lang="en-US" dirty="0">
                <a:cs typeface="Calibri Light" panose="020F0302020204030204" pitchFamily="34" charset="0"/>
              </a:rPr>
              <a:t>Part 2: </a:t>
            </a:r>
            <a:br>
              <a:rPr lang="en-US" dirty="0">
                <a:cs typeface="Calibri Light" panose="020F0302020204030204" pitchFamily="34" charset="0"/>
              </a:rPr>
            </a:br>
            <a:r>
              <a:rPr lang="en-US" dirty="0">
                <a:cs typeface="Calibri Light" panose="020F0302020204030204" pitchFamily="34" charset="0"/>
              </a:rPr>
              <a:t>Research Ethics </a:t>
            </a:r>
            <a:endParaRPr lang="en-US" dirty="0"/>
          </a:p>
        </p:txBody>
      </p:sp>
      <p:pic>
        <p:nvPicPr>
          <p:cNvPr id="5" name="Picture 4">
            <a:extLst>
              <a:ext uri="{FF2B5EF4-FFF2-40B4-BE49-F238E27FC236}">
                <a16:creationId xmlns:a16="http://schemas.microsoft.com/office/drawing/2014/main" id="{631B4EBB-81D7-FC49-9C29-770367112C8D}"/>
              </a:ext>
            </a:extLst>
          </p:cNvPr>
          <p:cNvPicPr>
            <a:picLocks noChangeAspect="1"/>
          </p:cNvPicPr>
          <p:nvPr/>
        </p:nvPicPr>
        <p:blipFill>
          <a:blip r:embed="rId2"/>
          <a:stretch>
            <a:fillRect/>
          </a:stretch>
        </p:blipFill>
        <p:spPr>
          <a:xfrm rot="8989817">
            <a:off x="6196611" y="-2163762"/>
            <a:ext cx="1739900" cy="1727200"/>
          </a:xfrm>
          <a:prstGeom prst="rect">
            <a:avLst/>
          </a:prstGeom>
        </p:spPr>
      </p:pic>
      <p:pic>
        <p:nvPicPr>
          <p:cNvPr id="6" name="Picture 5">
            <a:extLst>
              <a:ext uri="{FF2B5EF4-FFF2-40B4-BE49-F238E27FC236}">
                <a16:creationId xmlns:a16="http://schemas.microsoft.com/office/drawing/2014/main" id="{85D59FF8-1F7C-0A4C-8B16-AF86450FC108}"/>
              </a:ext>
            </a:extLst>
          </p:cNvPr>
          <p:cNvPicPr>
            <a:picLocks noChangeAspect="1"/>
          </p:cNvPicPr>
          <p:nvPr/>
        </p:nvPicPr>
        <p:blipFill>
          <a:blip r:embed="rId3">
            <a:clrChange>
              <a:clrFrom>
                <a:srgbClr val="FF6A00"/>
              </a:clrFrom>
              <a:clrTo>
                <a:srgbClr val="FF6A00">
                  <a:alpha val="0"/>
                </a:srgbClr>
              </a:clrTo>
            </a:clrChange>
            <a:biLevel thresh="25000"/>
          </a:blip>
          <a:stretch>
            <a:fillRect/>
          </a:stretch>
        </p:blipFill>
        <p:spPr>
          <a:xfrm rot="12195457">
            <a:off x="6940486" y="2259628"/>
            <a:ext cx="1143000" cy="1092200"/>
          </a:xfrm>
          <a:prstGeom prst="rect">
            <a:avLst/>
          </a:prstGeom>
        </p:spPr>
      </p:pic>
      <p:pic>
        <p:nvPicPr>
          <p:cNvPr id="7" name="Picture 6">
            <a:extLst>
              <a:ext uri="{FF2B5EF4-FFF2-40B4-BE49-F238E27FC236}">
                <a16:creationId xmlns:a16="http://schemas.microsoft.com/office/drawing/2014/main" id="{B2F31ECC-DDDD-9440-A8BB-D6529C049221}"/>
              </a:ext>
            </a:extLst>
          </p:cNvPr>
          <p:cNvPicPr>
            <a:picLocks noChangeAspect="1"/>
          </p:cNvPicPr>
          <p:nvPr/>
        </p:nvPicPr>
        <p:blipFill>
          <a:blip r:embed="rId4">
            <a:clrChange>
              <a:clrFrom>
                <a:srgbClr val="FF6A00"/>
              </a:clrFrom>
              <a:clrTo>
                <a:srgbClr val="FF6A00">
                  <a:alpha val="0"/>
                </a:srgbClr>
              </a:clrTo>
            </a:clrChange>
          </a:blip>
          <a:stretch>
            <a:fillRect/>
          </a:stretch>
        </p:blipFill>
        <p:spPr>
          <a:xfrm rot="15188580">
            <a:off x="7384249" y="3245405"/>
            <a:ext cx="1143000" cy="1092200"/>
          </a:xfrm>
          <a:prstGeom prst="rect">
            <a:avLst/>
          </a:prstGeom>
        </p:spPr>
      </p:pic>
      <p:pic>
        <p:nvPicPr>
          <p:cNvPr id="8" name="Picture 7">
            <a:extLst>
              <a:ext uri="{FF2B5EF4-FFF2-40B4-BE49-F238E27FC236}">
                <a16:creationId xmlns:a16="http://schemas.microsoft.com/office/drawing/2014/main" id="{426C24AF-6611-8743-B558-F072245C6F9C}"/>
              </a:ext>
            </a:extLst>
          </p:cNvPr>
          <p:cNvPicPr>
            <a:picLocks noChangeAspect="1"/>
          </p:cNvPicPr>
          <p:nvPr/>
        </p:nvPicPr>
        <p:blipFill>
          <a:blip r:embed="rId3">
            <a:clrChange>
              <a:clrFrom>
                <a:srgbClr val="FF6A00"/>
              </a:clrFrom>
              <a:clrTo>
                <a:srgbClr val="FF6A00">
                  <a:alpha val="0"/>
                </a:srgbClr>
              </a:clrTo>
            </a:clrChange>
            <a:biLevel thresh="25000"/>
          </a:blip>
          <a:stretch>
            <a:fillRect/>
          </a:stretch>
        </p:blipFill>
        <p:spPr>
          <a:xfrm rot="5400000">
            <a:off x="10294625" y="2899657"/>
            <a:ext cx="1143000" cy="1092200"/>
          </a:xfrm>
          <a:prstGeom prst="rect">
            <a:avLst/>
          </a:prstGeom>
        </p:spPr>
      </p:pic>
      <p:pic>
        <p:nvPicPr>
          <p:cNvPr id="9" name="Picture 8">
            <a:extLst>
              <a:ext uri="{FF2B5EF4-FFF2-40B4-BE49-F238E27FC236}">
                <a16:creationId xmlns:a16="http://schemas.microsoft.com/office/drawing/2014/main" id="{78A8DBD8-73ED-9342-99DD-F71E715C5865}"/>
              </a:ext>
            </a:extLst>
          </p:cNvPr>
          <p:cNvPicPr>
            <a:picLocks noChangeAspect="1"/>
          </p:cNvPicPr>
          <p:nvPr/>
        </p:nvPicPr>
        <p:blipFill>
          <a:blip r:embed="rId4">
            <a:clrChange>
              <a:clrFrom>
                <a:srgbClr val="FF6A00"/>
              </a:clrFrom>
              <a:clrTo>
                <a:srgbClr val="FF6A00">
                  <a:alpha val="0"/>
                </a:srgbClr>
              </a:clrTo>
            </a:clrChange>
          </a:blip>
          <a:stretch>
            <a:fillRect/>
          </a:stretch>
        </p:blipFill>
        <p:spPr>
          <a:xfrm rot="1240368">
            <a:off x="9557383" y="1761740"/>
            <a:ext cx="1143000" cy="1092200"/>
          </a:xfrm>
          <a:prstGeom prst="rect">
            <a:avLst/>
          </a:prstGeom>
        </p:spPr>
      </p:pic>
      <p:pic>
        <p:nvPicPr>
          <p:cNvPr id="10" name="Picture 9">
            <a:extLst>
              <a:ext uri="{FF2B5EF4-FFF2-40B4-BE49-F238E27FC236}">
                <a16:creationId xmlns:a16="http://schemas.microsoft.com/office/drawing/2014/main" id="{BE88588D-72FB-6A42-B72F-F8012B2F5D82}"/>
              </a:ext>
            </a:extLst>
          </p:cNvPr>
          <p:cNvPicPr>
            <a:picLocks noChangeAspect="1"/>
          </p:cNvPicPr>
          <p:nvPr/>
        </p:nvPicPr>
        <p:blipFill>
          <a:blip r:embed="rId3">
            <a:clrChange>
              <a:clrFrom>
                <a:srgbClr val="FF6A00"/>
              </a:clrFrom>
              <a:clrTo>
                <a:srgbClr val="FF6A00">
                  <a:alpha val="0"/>
                </a:srgbClr>
              </a:clrTo>
            </a:clrChange>
            <a:biLevel thresh="25000"/>
          </a:blip>
          <a:stretch>
            <a:fillRect/>
          </a:stretch>
        </p:blipFill>
        <p:spPr>
          <a:xfrm rot="19486455">
            <a:off x="9694525" y="4574528"/>
            <a:ext cx="1143000" cy="1092200"/>
          </a:xfrm>
          <a:prstGeom prst="rect">
            <a:avLst/>
          </a:prstGeom>
        </p:spPr>
      </p:pic>
    </p:spTree>
    <p:extLst>
      <p:ext uri="{BB962C8B-B14F-4D97-AF65-F5344CB8AC3E}">
        <p14:creationId xmlns:p14="http://schemas.microsoft.com/office/powerpoint/2010/main" val="1672551292"/>
      </p:ext>
    </p:extLst>
  </p:cSld>
  <p:clrMapOvr>
    <a:masterClrMapping/>
  </p:clrMapOvr>
  <p:transition spd="slow" advTm="8000">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C62C784-8B9C-234C-9C36-0F099CAFF1C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014"/>
          <a:stretch/>
        </p:blipFill>
        <p:spPr>
          <a:xfrm>
            <a:off x="-490976" y="-177800"/>
            <a:ext cx="11887200" cy="7035800"/>
          </a:xfrm>
          <a:prstGeom prst="rect">
            <a:avLst/>
          </a:prstGeom>
        </p:spPr>
      </p:pic>
      <p:sp>
        <p:nvSpPr>
          <p:cNvPr id="2" name="Title 1">
            <a:extLst>
              <a:ext uri="{FF2B5EF4-FFF2-40B4-BE49-F238E27FC236}">
                <a16:creationId xmlns:a16="http://schemas.microsoft.com/office/drawing/2014/main" id="{A8C624B9-726E-684B-A567-5ACC5F1302CE}"/>
              </a:ext>
            </a:extLst>
          </p:cNvPr>
          <p:cNvSpPr>
            <a:spLocks noGrp="1"/>
          </p:cNvSpPr>
          <p:nvPr>
            <p:ph type="title"/>
          </p:nvPr>
        </p:nvSpPr>
        <p:spPr>
          <a:xfrm>
            <a:off x="-490976" y="545343"/>
            <a:ext cx="11887200" cy="1518252"/>
          </a:xfrm>
          <a:noFill/>
        </p:spPr>
        <p:txBody>
          <a:bodyPr anchor="ctr" anchorCtr="0">
            <a:noAutofit/>
          </a:bodyPr>
          <a:lstStyle/>
          <a:p>
            <a:pPr algn="ctr"/>
            <a:r>
              <a:rPr lang="en-US" sz="6000" b="1" dirty="0">
                <a:solidFill>
                  <a:schemeClr val="bg1"/>
                </a:solidFill>
                <a:effectLst>
                  <a:outerShdw blurRad="50800" dist="38100" dir="8100000" algn="tr" rotWithShape="0">
                    <a:prstClr val="black">
                      <a:alpha val="40000"/>
                    </a:prstClr>
                  </a:outerShdw>
                </a:effectLst>
                <a:cs typeface="Calibri Light" panose="020F0302020204030204" pitchFamily="34" charset="0"/>
              </a:rPr>
              <a:t>Contemporary Research     Ethics</a:t>
            </a:r>
          </a:p>
        </p:txBody>
      </p:sp>
      <p:sp>
        <p:nvSpPr>
          <p:cNvPr id="3" name="Content Placeholder 2">
            <a:extLst>
              <a:ext uri="{FF2B5EF4-FFF2-40B4-BE49-F238E27FC236}">
                <a16:creationId xmlns:a16="http://schemas.microsoft.com/office/drawing/2014/main" id="{9ED68EE6-6759-B742-9A57-1C143D619FB4}"/>
              </a:ext>
            </a:extLst>
          </p:cNvPr>
          <p:cNvSpPr>
            <a:spLocks noGrp="1"/>
          </p:cNvSpPr>
          <p:nvPr>
            <p:ph idx="1"/>
          </p:nvPr>
        </p:nvSpPr>
        <p:spPr>
          <a:xfrm>
            <a:off x="2781418" y="3479998"/>
            <a:ext cx="6705359" cy="1723959"/>
          </a:xfrm>
        </p:spPr>
        <p:txBody>
          <a:bodyPr>
            <a:normAutofit/>
          </a:bodyPr>
          <a:lstStyle/>
          <a:p>
            <a:pPr lvl="1"/>
            <a:r>
              <a:rPr lang="en-US" sz="3200" b="1" dirty="0">
                <a:solidFill>
                  <a:schemeClr val="bg1"/>
                </a:solidFill>
                <a:effectLst>
                  <a:outerShdw blurRad="50800" dist="38100" dir="8100000" algn="tr" rotWithShape="0">
                    <a:prstClr val="black">
                      <a:alpha val="40000"/>
                    </a:prstClr>
                  </a:outerShdw>
                </a:effectLst>
                <a:cs typeface="Calibri Light" panose="020F0302020204030204" pitchFamily="34" charset="0"/>
              </a:rPr>
              <a:t>Beyond the Belmont Report</a:t>
            </a:r>
          </a:p>
          <a:p>
            <a:pPr lvl="1"/>
            <a:r>
              <a:rPr lang="en-US" sz="3200" b="1" dirty="0">
                <a:solidFill>
                  <a:schemeClr val="bg1"/>
                </a:solidFill>
                <a:effectLst>
                  <a:outerShdw blurRad="50800" dist="38100" dir="8100000" algn="tr" rotWithShape="0">
                    <a:prstClr val="black">
                      <a:alpha val="40000"/>
                    </a:prstClr>
                  </a:outerShdw>
                </a:effectLst>
                <a:cs typeface="Calibri Light" panose="020F0302020204030204" pitchFamily="34" charset="0"/>
              </a:rPr>
              <a:t>Informed consent</a:t>
            </a:r>
          </a:p>
          <a:p>
            <a:pPr lvl="1"/>
            <a:endParaRPr lang="en-US" dirty="0"/>
          </a:p>
        </p:txBody>
      </p:sp>
      <p:sp>
        <p:nvSpPr>
          <p:cNvPr id="4" name="Content Placeholder 3">
            <a:extLst>
              <a:ext uri="{FF2B5EF4-FFF2-40B4-BE49-F238E27FC236}">
                <a16:creationId xmlns:a16="http://schemas.microsoft.com/office/drawing/2014/main" id="{041C9FE3-D004-5B4A-AAAF-1B2A3D3FACAF}"/>
              </a:ext>
            </a:extLst>
          </p:cNvPr>
          <p:cNvSpPr>
            <a:spLocks noGrp="1"/>
          </p:cNvSpPr>
          <p:nvPr>
            <p:ph idx="13"/>
          </p:nvPr>
        </p:nvSpPr>
        <p:spPr>
          <a:xfrm>
            <a:off x="3410109" y="8274403"/>
            <a:ext cx="7116787" cy="1454309"/>
          </a:xfrm>
          <a:prstGeom prst="leftArrow">
            <a:avLst/>
          </a:prstGeom>
          <a:solidFill>
            <a:srgbClr val="FF6A02"/>
          </a:solidFill>
        </p:spPr>
        <p:txBody>
          <a:bodyPr anchor="ctr" anchorCtr="0">
            <a:noAutofit/>
          </a:bodyPr>
          <a:lstStyle/>
          <a:p>
            <a:pPr marL="0" indent="0" algn="ctr">
              <a:buNone/>
            </a:pPr>
            <a:r>
              <a:rPr lang="en-US" sz="3600" b="1" dirty="0">
                <a:solidFill>
                  <a:schemeClr val="bg1"/>
                </a:solidFill>
                <a:cs typeface="Calibri Light" panose="020F0302020204030204" pitchFamily="34" charset="0"/>
              </a:rPr>
              <a:t>What makes research just?</a:t>
            </a:r>
          </a:p>
        </p:txBody>
      </p:sp>
      <p:sp>
        <p:nvSpPr>
          <p:cNvPr id="7" name="Right Arrow 6">
            <a:extLst>
              <a:ext uri="{FF2B5EF4-FFF2-40B4-BE49-F238E27FC236}">
                <a16:creationId xmlns:a16="http://schemas.microsoft.com/office/drawing/2014/main" id="{63CF2260-9D1A-DA4F-B3F4-D4713996D047}"/>
              </a:ext>
            </a:extLst>
          </p:cNvPr>
          <p:cNvSpPr/>
          <p:nvPr/>
        </p:nvSpPr>
        <p:spPr>
          <a:xfrm>
            <a:off x="-8212266" y="1941932"/>
            <a:ext cx="7539832" cy="1283910"/>
          </a:xfrm>
          <a:prstGeom prst="rightArrow">
            <a:avLst/>
          </a:prstGeom>
          <a:solidFill>
            <a:srgbClr val="FF6A02"/>
          </a:solidFill>
        </p:spPr>
        <p:txBody>
          <a:bodyPr wrap="square">
            <a:spAutoFit/>
          </a:bodyPr>
          <a:lstStyle/>
          <a:p>
            <a:pPr algn="ctr"/>
            <a:r>
              <a:rPr lang="en-US" sz="3600" b="1" dirty="0">
                <a:solidFill>
                  <a:schemeClr val="bg1"/>
                </a:solidFill>
                <a:latin typeface="Gill Sans MT" panose="020B0502020104020203" pitchFamily="34" charset="77"/>
                <a:cs typeface="Calibri Light" panose="020F0302020204030204" pitchFamily="34" charset="0"/>
              </a:rPr>
              <a:t>What makes research ethical?</a:t>
            </a:r>
          </a:p>
        </p:txBody>
      </p:sp>
      <p:pic>
        <p:nvPicPr>
          <p:cNvPr id="9" name="Picture 8">
            <a:extLst>
              <a:ext uri="{FF2B5EF4-FFF2-40B4-BE49-F238E27FC236}">
                <a16:creationId xmlns:a16="http://schemas.microsoft.com/office/drawing/2014/main" id="{C1DE4910-7442-374D-8A3F-81E41547F182}"/>
              </a:ext>
            </a:extLst>
          </p:cNvPr>
          <p:cNvPicPr>
            <a:picLocks noChangeAspect="1"/>
          </p:cNvPicPr>
          <p:nvPr/>
        </p:nvPicPr>
        <p:blipFill>
          <a:blip r:embed="rId3"/>
          <a:stretch>
            <a:fillRect/>
          </a:stretch>
        </p:blipFill>
        <p:spPr>
          <a:xfrm>
            <a:off x="12223137" y="4488926"/>
            <a:ext cx="7037025" cy="1435100"/>
          </a:xfrm>
          <a:prstGeom prst="rect">
            <a:avLst/>
          </a:prstGeom>
        </p:spPr>
      </p:pic>
    </p:spTree>
    <p:extLst>
      <p:ext uri="{BB962C8B-B14F-4D97-AF65-F5344CB8AC3E}">
        <p14:creationId xmlns:p14="http://schemas.microsoft.com/office/powerpoint/2010/main" val="3338201598"/>
      </p:ext>
    </p:extLst>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2.29167E-6 3.7037E-7 L 0.89284 0.01782 " pathEditMode="relative" rAng="0" ptsTypes="AA">
                                      <p:cBhvr>
                                        <p:cTn id="6" dur="1500" fill="hold"/>
                                        <p:tgtEl>
                                          <p:spTgt spid="7"/>
                                        </p:tgtEl>
                                        <p:attrNameLst>
                                          <p:attrName>ppt_x</p:attrName>
                                          <p:attrName>ppt_y</p:attrName>
                                        </p:attrNameLst>
                                      </p:cBhvr>
                                      <p:rCtr x="44635" y="880"/>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750"/>
                                        <p:tgtEl>
                                          <p:spTgt spid="3">
                                            <p:txEl>
                                              <p:pRg st="0" end="0"/>
                                            </p:txEl>
                                          </p:spTgt>
                                        </p:tgtEl>
                                      </p:cBhvr>
                                    </p:animEffect>
                                    <p:anim calcmode="lin" valueType="num">
                                      <p:cBhvr>
                                        <p:cTn id="12"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3">
                                            <p:txEl>
                                              <p:pRg st="0" end="0"/>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750"/>
                                        <p:tgtEl>
                                          <p:spTgt spid="3">
                                            <p:txEl>
                                              <p:pRg st="1" end="1"/>
                                            </p:txEl>
                                          </p:spTgt>
                                        </p:tgtEl>
                                      </p:cBhvr>
                                    </p:animEffect>
                                    <p:anim calcmode="lin" valueType="num">
                                      <p:cBhvr>
                                        <p:cTn id="17" dur="7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8" dur="75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4.16667E-6 7.40741E-7 L -0.80183 0.00255 " pathEditMode="relative" rAng="0" ptsTypes="AA">
                                      <p:cBhvr>
                                        <p:cTn id="22" dur="1500" fill="hold"/>
                                        <p:tgtEl>
                                          <p:spTgt spid="9"/>
                                        </p:tgtEl>
                                        <p:attrNameLst>
                                          <p:attrName>ppt_x</p:attrName>
                                          <p:attrName>ppt_y</p:attrName>
                                        </p:attrNameLst>
                                      </p:cBhvr>
                                      <p:rCtr x="-40091"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8E9DE2D0-A1E0-453B-A95B-6B207CB56275}"/>
              </a:ext>
            </a:extLst>
          </p:cNvPr>
          <p:cNvSpPr>
            <a:spLocks noGrp="1"/>
          </p:cNvSpPr>
          <p:nvPr>
            <p:ph idx="1"/>
          </p:nvPr>
        </p:nvSpPr>
        <p:spPr>
          <a:xfrm>
            <a:off x="2765571" y="1275347"/>
            <a:ext cx="7870564" cy="5275933"/>
          </a:xfrm>
        </p:spPr>
        <p:txBody>
          <a:bodyPr>
            <a:normAutofit lnSpcReduction="10000"/>
          </a:bodyPr>
          <a:lstStyle/>
          <a:p>
            <a:pPr>
              <a:lnSpc>
                <a:spcPct val="110000"/>
              </a:lnSpc>
              <a:spcBef>
                <a:spcPts val="0"/>
              </a:spcBef>
            </a:pPr>
            <a:r>
              <a:rPr lang="en-US" sz="2800" b="1" dirty="0">
                <a:solidFill>
                  <a:srgbClr val="FF6A02"/>
                </a:solidFill>
                <a:cs typeface="Calibri Light" panose="020F0302020204030204" pitchFamily="34" charset="0"/>
              </a:rPr>
              <a:t>Scientific Validity</a:t>
            </a:r>
          </a:p>
          <a:p>
            <a:pPr lvl="1">
              <a:lnSpc>
                <a:spcPct val="110000"/>
              </a:lnSpc>
              <a:spcBef>
                <a:spcPts val="0"/>
              </a:spcBef>
            </a:pPr>
            <a:r>
              <a:rPr lang="en-US" sz="2000" i="1" dirty="0">
                <a:cs typeface="Calibri Light" panose="020F0302020204030204" pitchFamily="34" charset="0"/>
              </a:rPr>
              <a:t>Is the research designed well enough to answer the research question?</a:t>
            </a:r>
          </a:p>
          <a:p>
            <a:pPr>
              <a:lnSpc>
                <a:spcPct val="110000"/>
              </a:lnSpc>
              <a:spcBef>
                <a:spcPts val="0"/>
              </a:spcBef>
            </a:pPr>
            <a:r>
              <a:rPr lang="en-US" sz="2800" b="1" dirty="0">
                <a:solidFill>
                  <a:srgbClr val="FF6A02"/>
                </a:solidFill>
                <a:cs typeface="Calibri Light" panose="020F0302020204030204" pitchFamily="34" charset="0"/>
              </a:rPr>
              <a:t>Social Value</a:t>
            </a:r>
          </a:p>
          <a:p>
            <a:pPr lvl="1">
              <a:lnSpc>
                <a:spcPct val="110000"/>
              </a:lnSpc>
              <a:spcBef>
                <a:spcPts val="0"/>
              </a:spcBef>
            </a:pPr>
            <a:r>
              <a:rPr lang="en-US" sz="2000" i="1" dirty="0">
                <a:cs typeface="Calibri Light" panose="020F0302020204030204" pitchFamily="34" charset="0"/>
              </a:rPr>
              <a:t>Is the research likely to foster scientific progress and provide an important benefit to society?</a:t>
            </a:r>
          </a:p>
          <a:p>
            <a:pPr>
              <a:lnSpc>
                <a:spcPct val="110000"/>
              </a:lnSpc>
              <a:spcBef>
                <a:spcPts val="0"/>
              </a:spcBef>
            </a:pPr>
            <a:r>
              <a:rPr lang="en-US" sz="2800" b="1" dirty="0">
                <a:solidFill>
                  <a:srgbClr val="FF6A02"/>
                </a:solidFill>
                <a:cs typeface="Calibri Light" panose="020F0302020204030204" pitchFamily="34" charset="0"/>
              </a:rPr>
              <a:t>Scalability</a:t>
            </a:r>
          </a:p>
          <a:p>
            <a:pPr lvl="1">
              <a:lnSpc>
                <a:spcPct val="110000"/>
              </a:lnSpc>
              <a:spcBef>
                <a:spcPts val="0"/>
              </a:spcBef>
            </a:pPr>
            <a:r>
              <a:rPr lang="en-US" sz="2000" i="1" dirty="0">
                <a:cs typeface="Calibri Light" panose="020F0302020204030204" pitchFamily="34" charset="0"/>
              </a:rPr>
              <a:t>Can the end products of the research eventually be implemented on a large scale to those who need it?</a:t>
            </a:r>
          </a:p>
          <a:p>
            <a:pPr>
              <a:lnSpc>
                <a:spcPct val="110000"/>
              </a:lnSpc>
              <a:spcBef>
                <a:spcPts val="0"/>
              </a:spcBef>
            </a:pPr>
            <a:r>
              <a:rPr lang="en-US" sz="2800" b="1" dirty="0">
                <a:solidFill>
                  <a:srgbClr val="FF6A02"/>
                </a:solidFill>
                <a:cs typeface="Calibri Light" panose="020F0302020204030204" pitchFamily="34" charset="0"/>
              </a:rPr>
              <a:t>Fair Participant Selection</a:t>
            </a:r>
          </a:p>
          <a:p>
            <a:pPr lvl="1">
              <a:lnSpc>
                <a:spcPct val="110000"/>
              </a:lnSpc>
              <a:spcBef>
                <a:spcPts val="0"/>
              </a:spcBef>
            </a:pPr>
            <a:r>
              <a:rPr lang="en-US" sz="2000" i="1" dirty="0">
                <a:cs typeface="Calibri Light" panose="020F0302020204030204" pitchFamily="34" charset="0"/>
              </a:rPr>
              <a:t>Are benefits and burdens equitably distributed between selected research participants and potential research beneficiaries? </a:t>
            </a:r>
          </a:p>
          <a:p>
            <a:pPr>
              <a:lnSpc>
                <a:spcPct val="110000"/>
              </a:lnSpc>
              <a:spcBef>
                <a:spcPts val="0"/>
              </a:spcBef>
            </a:pPr>
            <a:r>
              <a:rPr lang="en-US" sz="2800" b="1" dirty="0">
                <a:solidFill>
                  <a:srgbClr val="FF6A02"/>
                </a:solidFill>
                <a:cs typeface="Calibri Light" panose="020F0302020204030204" pitchFamily="34" charset="0"/>
              </a:rPr>
              <a:t>Favorable Risk/Benefit Ratio</a:t>
            </a:r>
          </a:p>
          <a:p>
            <a:pPr lvl="1">
              <a:lnSpc>
                <a:spcPct val="110000"/>
              </a:lnSpc>
              <a:spcBef>
                <a:spcPts val="0"/>
              </a:spcBef>
            </a:pPr>
            <a:r>
              <a:rPr lang="en-US" sz="2000" i="1" dirty="0">
                <a:cs typeface="Calibri Light" panose="020F0302020204030204" pitchFamily="34" charset="0"/>
              </a:rPr>
              <a:t>Are risks to participants minimized and acceptable in view of personal or social benefits?</a:t>
            </a:r>
          </a:p>
          <a:p>
            <a:pPr marL="457200" lvl="1" indent="0">
              <a:buNone/>
            </a:pPr>
            <a:endParaRPr lang="en-US" sz="1600" dirty="0"/>
          </a:p>
        </p:txBody>
      </p:sp>
      <p:sp>
        <p:nvSpPr>
          <p:cNvPr id="9" name="TextBox 8">
            <a:extLst>
              <a:ext uri="{FF2B5EF4-FFF2-40B4-BE49-F238E27FC236}">
                <a16:creationId xmlns:a16="http://schemas.microsoft.com/office/drawing/2014/main" id="{09278051-5437-4451-979C-C90B7385F8C7}"/>
              </a:ext>
            </a:extLst>
          </p:cNvPr>
          <p:cNvSpPr txBox="1"/>
          <p:nvPr/>
        </p:nvSpPr>
        <p:spPr>
          <a:xfrm>
            <a:off x="4921135" y="6426624"/>
            <a:ext cx="5715000" cy="523220"/>
          </a:xfrm>
          <a:prstGeom prst="rect">
            <a:avLst/>
          </a:prstGeom>
          <a:noFill/>
        </p:spPr>
        <p:txBody>
          <a:bodyPr wrap="square" rtlCol="0">
            <a:spAutoFit/>
          </a:bodyPr>
          <a:lstStyle/>
          <a:p>
            <a:pPr marL="0" lvl="8" algn="r"/>
            <a:r>
              <a:rPr lang="fr-FR" sz="1000" b="1" dirty="0">
                <a:solidFill>
                  <a:schemeClr val="bg1">
                    <a:lumMod val="50000"/>
                  </a:schemeClr>
                </a:solidFill>
                <a:latin typeface="Gill Sans MT" panose="020B0502020104020203" pitchFamily="34" charset="77"/>
                <a:cs typeface="Calibri Light" panose="020F0302020204030204" pitchFamily="34" charset="0"/>
              </a:rPr>
              <a:t>Adapted </a:t>
            </a:r>
            <a:r>
              <a:rPr lang="fr-FR" sz="1000" b="1" dirty="0" err="1">
                <a:solidFill>
                  <a:schemeClr val="bg1">
                    <a:lumMod val="50000"/>
                  </a:schemeClr>
                </a:solidFill>
                <a:latin typeface="Gill Sans MT" panose="020B0502020104020203" pitchFamily="34" charset="77"/>
                <a:cs typeface="Calibri Light" panose="020F0302020204030204" pitchFamily="34" charset="0"/>
              </a:rPr>
              <a:t>from</a:t>
            </a:r>
            <a:r>
              <a:rPr lang="fr-FR" sz="1000" b="1" dirty="0">
                <a:solidFill>
                  <a:schemeClr val="bg1">
                    <a:lumMod val="50000"/>
                  </a:schemeClr>
                </a:solidFill>
                <a:latin typeface="Gill Sans MT" panose="020B0502020104020203" pitchFamily="34" charset="77"/>
                <a:cs typeface="Calibri Light" panose="020F0302020204030204" pitchFamily="34" charset="0"/>
              </a:rPr>
              <a:t> Lo and </a:t>
            </a:r>
            <a:r>
              <a:rPr lang="fr-FR" sz="1000" b="1" dirty="0" err="1">
                <a:solidFill>
                  <a:schemeClr val="bg1">
                    <a:lumMod val="50000"/>
                  </a:schemeClr>
                </a:solidFill>
                <a:latin typeface="Gill Sans MT" panose="020B0502020104020203" pitchFamily="34" charset="77"/>
                <a:cs typeface="Calibri Light" panose="020F0302020204030204" pitchFamily="34" charset="0"/>
              </a:rPr>
              <a:t>Grady</a:t>
            </a:r>
            <a:r>
              <a:rPr lang="fr-FR" sz="1000" b="1" dirty="0">
                <a:solidFill>
                  <a:schemeClr val="bg1">
                    <a:lumMod val="50000"/>
                  </a:schemeClr>
                </a:solidFill>
                <a:latin typeface="Gill Sans MT" panose="020B0502020104020203" pitchFamily="34" charset="77"/>
                <a:cs typeface="Calibri Light" panose="020F0302020204030204" pitchFamily="34" charset="0"/>
              </a:rPr>
              <a:t>, </a:t>
            </a:r>
            <a:r>
              <a:rPr lang="en-US" sz="1000" b="1" i="1" dirty="0" err="1">
                <a:solidFill>
                  <a:schemeClr val="bg1">
                    <a:lumMod val="50000"/>
                  </a:schemeClr>
                </a:solidFill>
                <a:latin typeface="Gill Sans MT" panose="020B0502020104020203" pitchFamily="34" charset="77"/>
                <a:cs typeface="Calibri Light" panose="020F0302020204030204" pitchFamily="34" charset="0"/>
              </a:rPr>
              <a:t>Curr</a:t>
            </a:r>
            <a:r>
              <a:rPr lang="en-US" sz="1000" b="1" i="1" dirty="0">
                <a:solidFill>
                  <a:schemeClr val="bg1">
                    <a:lumMod val="50000"/>
                  </a:schemeClr>
                </a:solidFill>
                <a:latin typeface="Gill Sans MT" panose="020B0502020104020203" pitchFamily="34" charset="77"/>
                <a:cs typeface="Calibri Light" panose="020F0302020204030204" pitchFamily="34" charset="0"/>
              </a:rPr>
              <a:t> </a:t>
            </a:r>
            <a:r>
              <a:rPr lang="en-US" sz="1000" b="1" i="1" dirty="0" err="1">
                <a:solidFill>
                  <a:schemeClr val="bg1">
                    <a:lumMod val="50000"/>
                  </a:schemeClr>
                </a:solidFill>
                <a:latin typeface="Gill Sans MT" panose="020B0502020104020203" pitchFamily="34" charset="77"/>
                <a:cs typeface="Calibri Light" panose="020F0302020204030204" pitchFamily="34" charset="0"/>
              </a:rPr>
              <a:t>Opin</a:t>
            </a:r>
            <a:r>
              <a:rPr lang="en-US" sz="1000" b="1" i="1" dirty="0">
                <a:solidFill>
                  <a:schemeClr val="bg1">
                    <a:lumMod val="50000"/>
                  </a:schemeClr>
                </a:solidFill>
                <a:latin typeface="Gill Sans MT" panose="020B0502020104020203" pitchFamily="34" charset="77"/>
                <a:cs typeface="Calibri Light" panose="020F0302020204030204" pitchFamily="34" charset="0"/>
              </a:rPr>
              <a:t> HIV AIDS </a:t>
            </a:r>
            <a:r>
              <a:rPr lang="en-US" sz="1000" b="1" dirty="0">
                <a:solidFill>
                  <a:schemeClr val="bg1">
                    <a:lumMod val="50000"/>
                  </a:schemeClr>
                </a:solidFill>
                <a:latin typeface="Gill Sans MT" panose="020B0502020104020203" pitchFamily="34" charset="77"/>
                <a:cs typeface="Calibri Light" panose="020F0302020204030204" pitchFamily="34" charset="0"/>
              </a:rPr>
              <a:t>2013</a:t>
            </a:r>
          </a:p>
          <a:p>
            <a:pPr algn="r"/>
            <a:endParaRPr lang="en-US" dirty="0"/>
          </a:p>
        </p:txBody>
      </p:sp>
      <p:sp>
        <p:nvSpPr>
          <p:cNvPr id="10" name="Title 2">
            <a:extLst>
              <a:ext uri="{FF2B5EF4-FFF2-40B4-BE49-F238E27FC236}">
                <a16:creationId xmlns:a16="http://schemas.microsoft.com/office/drawing/2014/main" id="{9EB9EE2D-D33E-46A7-B37D-A6D607BA74B9}"/>
              </a:ext>
            </a:extLst>
          </p:cNvPr>
          <p:cNvSpPr>
            <a:spLocks noGrp="1"/>
          </p:cNvSpPr>
          <p:nvPr>
            <p:ph type="title"/>
          </p:nvPr>
        </p:nvSpPr>
        <p:spPr>
          <a:xfrm>
            <a:off x="890336" y="0"/>
            <a:ext cx="10091917" cy="1143000"/>
          </a:xfrm>
        </p:spPr>
        <p:txBody>
          <a:bodyPr anchor="ctr" anchorCtr="0">
            <a:noAutofit/>
          </a:bodyPr>
          <a:lstStyle/>
          <a:p>
            <a:r>
              <a:rPr lang="en-US" sz="5400" b="1" dirty="0">
                <a:cs typeface="Calibri Light" panose="020F0302020204030204" pitchFamily="34" charset="0"/>
              </a:rPr>
              <a:t>What Makes Research Ethical?</a:t>
            </a:r>
          </a:p>
        </p:txBody>
      </p:sp>
    </p:spTree>
    <p:extLst>
      <p:ext uri="{BB962C8B-B14F-4D97-AF65-F5344CB8AC3E}">
        <p14:creationId xmlns:p14="http://schemas.microsoft.com/office/powerpoint/2010/main" val="1238905048"/>
      </p:ext>
    </p:extLst>
  </p:cSld>
  <p:clrMapOvr>
    <a:masterClrMapping/>
  </p:clrMapOvr>
  <p:transition spd="slow" advTm="8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1000"/>
                                        <p:tgtEl>
                                          <p:spTgt spid="6">
                                            <p:txEl>
                                              <p:pRg st="2" end="2"/>
                                            </p:txEl>
                                          </p:spTgt>
                                        </p:tgtEl>
                                      </p:cBhvr>
                                    </p:animEffect>
                                    <p:anim calcmode="lin" valueType="num">
                                      <p:cBhvr>
                                        <p:cTn id="20"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fade">
                                      <p:cBhvr>
                                        <p:cTn id="24" dur="1000"/>
                                        <p:tgtEl>
                                          <p:spTgt spid="6">
                                            <p:txEl>
                                              <p:pRg st="3" end="3"/>
                                            </p:txEl>
                                          </p:spTgt>
                                        </p:tgtEl>
                                      </p:cBhvr>
                                    </p:animEffect>
                                    <p:anim calcmode="lin" valueType="num">
                                      <p:cBhvr>
                                        <p:cTn id="25"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Effect transition="in" filter="fade">
                                      <p:cBhvr>
                                        <p:cTn id="31" dur="1000"/>
                                        <p:tgtEl>
                                          <p:spTgt spid="6">
                                            <p:txEl>
                                              <p:pRg st="4" end="4"/>
                                            </p:txEl>
                                          </p:spTgt>
                                        </p:tgtEl>
                                      </p:cBhvr>
                                    </p:animEffect>
                                    <p:anim calcmode="lin" valueType="num">
                                      <p:cBhvr>
                                        <p:cTn id="3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6">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Effect transition="in" filter="fade">
                                      <p:cBhvr>
                                        <p:cTn id="36" dur="1000"/>
                                        <p:tgtEl>
                                          <p:spTgt spid="6">
                                            <p:txEl>
                                              <p:pRg st="5" end="5"/>
                                            </p:txEl>
                                          </p:spTgt>
                                        </p:tgtEl>
                                      </p:cBhvr>
                                    </p:animEffect>
                                    <p:anim calcmode="lin" valueType="num">
                                      <p:cBhvr>
                                        <p:cTn id="37"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Effect transition="in" filter="fade">
                                      <p:cBhvr>
                                        <p:cTn id="43" dur="1000"/>
                                        <p:tgtEl>
                                          <p:spTgt spid="6">
                                            <p:txEl>
                                              <p:pRg st="6" end="6"/>
                                            </p:txEl>
                                          </p:spTgt>
                                        </p:tgtEl>
                                      </p:cBhvr>
                                    </p:animEffect>
                                    <p:anim calcmode="lin" valueType="num">
                                      <p:cBhvr>
                                        <p:cTn id="44"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6" end="6"/>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6">
                                            <p:txEl>
                                              <p:pRg st="7" end="7"/>
                                            </p:txEl>
                                          </p:spTgt>
                                        </p:tgtEl>
                                        <p:attrNameLst>
                                          <p:attrName>style.visibility</p:attrName>
                                        </p:attrNameLst>
                                      </p:cBhvr>
                                      <p:to>
                                        <p:strVal val="visible"/>
                                      </p:to>
                                    </p:set>
                                    <p:animEffect transition="in" filter="fade">
                                      <p:cBhvr>
                                        <p:cTn id="48" dur="1000"/>
                                        <p:tgtEl>
                                          <p:spTgt spid="6">
                                            <p:txEl>
                                              <p:pRg st="7" end="7"/>
                                            </p:txEl>
                                          </p:spTgt>
                                        </p:tgtEl>
                                      </p:cBhvr>
                                    </p:animEffect>
                                    <p:anim calcmode="lin" valueType="num">
                                      <p:cBhvr>
                                        <p:cTn id="49"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6">
                                            <p:txEl>
                                              <p:pRg st="8" end="8"/>
                                            </p:txEl>
                                          </p:spTgt>
                                        </p:tgtEl>
                                        <p:attrNameLst>
                                          <p:attrName>style.visibility</p:attrName>
                                        </p:attrNameLst>
                                      </p:cBhvr>
                                      <p:to>
                                        <p:strVal val="visible"/>
                                      </p:to>
                                    </p:set>
                                    <p:animEffect transition="in" filter="fade">
                                      <p:cBhvr>
                                        <p:cTn id="55" dur="1000"/>
                                        <p:tgtEl>
                                          <p:spTgt spid="6">
                                            <p:txEl>
                                              <p:pRg st="8" end="8"/>
                                            </p:txEl>
                                          </p:spTgt>
                                        </p:tgtEl>
                                      </p:cBhvr>
                                    </p:animEffect>
                                    <p:anim calcmode="lin" valueType="num">
                                      <p:cBhvr>
                                        <p:cTn id="56"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57" dur="1000" fill="hold"/>
                                        <p:tgtEl>
                                          <p:spTgt spid="6">
                                            <p:txEl>
                                              <p:pRg st="8" end="8"/>
                                            </p:txEl>
                                          </p:spTgt>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6">
                                            <p:txEl>
                                              <p:pRg st="9" end="9"/>
                                            </p:txEl>
                                          </p:spTgt>
                                        </p:tgtEl>
                                        <p:attrNameLst>
                                          <p:attrName>style.visibility</p:attrName>
                                        </p:attrNameLst>
                                      </p:cBhvr>
                                      <p:to>
                                        <p:strVal val="visible"/>
                                      </p:to>
                                    </p:set>
                                    <p:animEffect transition="in" filter="fade">
                                      <p:cBhvr>
                                        <p:cTn id="60" dur="1000"/>
                                        <p:tgtEl>
                                          <p:spTgt spid="6">
                                            <p:txEl>
                                              <p:pRg st="9" end="9"/>
                                            </p:txEl>
                                          </p:spTgt>
                                        </p:tgtEl>
                                      </p:cBhvr>
                                    </p:animEffect>
                                    <p:anim calcmode="lin" valueType="num">
                                      <p:cBhvr>
                                        <p:cTn id="61" dur="1000" fill="hold"/>
                                        <p:tgtEl>
                                          <p:spTgt spid="6">
                                            <p:txEl>
                                              <p:pRg st="9" end="9"/>
                                            </p:txEl>
                                          </p:spTgt>
                                        </p:tgtEl>
                                        <p:attrNameLst>
                                          <p:attrName>ppt_x</p:attrName>
                                        </p:attrNameLst>
                                      </p:cBhvr>
                                      <p:tavLst>
                                        <p:tav tm="0">
                                          <p:val>
                                            <p:strVal val="#ppt_x"/>
                                          </p:val>
                                        </p:tav>
                                        <p:tav tm="100000">
                                          <p:val>
                                            <p:strVal val="#ppt_x"/>
                                          </p:val>
                                        </p:tav>
                                      </p:tavLst>
                                    </p:anim>
                                    <p:anim calcmode="lin" valueType="num">
                                      <p:cBhvr>
                                        <p:cTn id="62" dur="1000" fill="hold"/>
                                        <p:tgtEl>
                                          <p:spTgt spid="6">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8E9DE2D0-A1E0-453B-A95B-6B207CB56275}"/>
              </a:ext>
            </a:extLst>
          </p:cNvPr>
          <p:cNvSpPr>
            <a:spLocks noGrp="1"/>
          </p:cNvSpPr>
          <p:nvPr>
            <p:ph idx="1"/>
          </p:nvPr>
        </p:nvSpPr>
        <p:spPr>
          <a:xfrm>
            <a:off x="2059171" y="1251284"/>
            <a:ext cx="8576964" cy="5275933"/>
          </a:xfrm>
        </p:spPr>
        <p:txBody>
          <a:bodyPr>
            <a:normAutofit lnSpcReduction="10000"/>
          </a:bodyPr>
          <a:lstStyle/>
          <a:p>
            <a:pPr>
              <a:lnSpc>
                <a:spcPct val="110000"/>
              </a:lnSpc>
              <a:spcBef>
                <a:spcPts val="0"/>
              </a:spcBef>
            </a:pPr>
            <a:r>
              <a:rPr lang="en-US" sz="2800" b="1" dirty="0">
                <a:solidFill>
                  <a:srgbClr val="FF6A02"/>
                </a:solidFill>
                <a:cs typeface="Calibri Light" panose="020F0302020204030204" pitchFamily="34" charset="0"/>
              </a:rPr>
              <a:t>Informed Consent, Confidentiality, Privacy</a:t>
            </a:r>
          </a:p>
          <a:p>
            <a:pPr lvl="1">
              <a:lnSpc>
                <a:spcPct val="110000"/>
              </a:lnSpc>
              <a:spcBef>
                <a:spcPts val="0"/>
              </a:spcBef>
            </a:pPr>
            <a:r>
              <a:rPr lang="en-US" sz="2000" i="1" dirty="0">
                <a:cs typeface="Calibri Light" panose="020F0302020204030204" pitchFamily="34" charset="0"/>
              </a:rPr>
              <a:t>Do participants understand enough to consent? Is what they disclose during research protected?</a:t>
            </a:r>
          </a:p>
          <a:p>
            <a:pPr>
              <a:lnSpc>
                <a:spcPct val="110000"/>
              </a:lnSpc>
              <a:spcBef>
                <a:spcPts val="0"/>
              </a:spcBef>
            </a:pPr>
            <a:r>
              <a:rPr lang="en-US" sz="2800" b="1" dirty="0">
                <a:solidFill>
                  <a:srgbClr val="FF6A02"/>
                </a:solidFill>
                <a:cs typeface="Calibri Light" panose="020F0302020204030204" pitchFamily="34" charset="0"/>
              </a:rPr>
              <a:t>Community Engagement</a:t>
            </a:r>
          </a:p>
          <a:p>
            <a:pPr lvl="1">
              <a:lnSpc>
                <a:spcPct val="110000"/>
              </a:lnSpc>
              <a:spcBef>
                <a:spcPts val="0"/>
              </a:spcBef>
            </a:pPr>
            <a:r>
              <a:rPr lang="en-US" sz="2000" i="1" dirty="0">
                <a:cs typeface="Calibri Light" panose="020F0302020204030204" pitchFamily="34" charset="0"/>
              </a:rPr>
              <a:t>Are communities impacted by the research meaningfully involved at all stages of the research?</a:t>
            </a:r>
          </a:p>
          <a:p>
            <a:pPr>
              <a:lnSpc>
                <a:spcPct val="110000"/>
              </a:lnSpc>
              <a:spcBef>
                <a:spcPts val="0"/>
              </a:spcBef>
            </a:pPr>
            <a:r>
              <a:rPr lang="en-US" sz="2800" b="1" dirty="0">
                <a:solidFill>
                  <a:srgbClr val="FF6A02"/>
                </a:solidFill>
                <a:cs typeface="Calibri Light" panose="020F0302020204030204" pitchFamily="34" charset="0"/>
              </a:rPr>
              <a:t>Independent Review</a:t>
            </a:r>
          </a:p>
          <a:p>
            <a:pPr lvl="1">
              <a:lnSpc>
                <a:spcPct val="110000"/>
              </a:lnSpc>
              <a:spcBef>
                <a:spcPts val="0"/>
              </a:spcBef>
            </a:pPr>
            <a:r>
              <a:rPr lang="en-US" sz="2000" i="1" dirty="0">
                <a:cs typeface="Calibri Light" panose="020F0302020204030204" pitchFamily="34" charset="0"/>
              </a:rPr>
              <a:t>Will the research be subject to scientific and ethical evaluation by legitimate  third parties?</a:t>
            </a:r>
          </a:p>
          <a:p>
            <a:pPr>
              <a:lnSpc>
                <a:spcPct val="110000"/>
              </a:lnSpc>
              <a:spcBef>
                <a:spcPts val="0"/>
              </a:spcBef>
            </a:pPr>
            <a:r>
              <a:rPr lang="en-US" sz="2800" b="1" dirty="0">
                <a:solidFill>
                  <a:srgbClr val="FF6A02"/>
                </a:solidFill>
                <a:cs typeface="Calibri Light" panose="020F0302020204030204" pitchFamily="34" charset="0"/>
              </a:rPr>
              <a:t>Justice, solidary, &amp; public health ethics – an increasingly recognized value!</a:t>
            </a:r>
          </a:p>
          <a:p>
            <a:pPr lvl="1">
              <a:lnSpc>
                <a:spcPct val="110000"/>
              </a:lnSpc>
              <a:spcBef>
                <a:spcPts val="0"/>
              </a:spcBef>
            </a:pPr>
            <a:r>
              <a:rPr lang="en-US" sz="2000" i="1" dirty="0">
                <a:cs typeface="Calibri Light" panose="020F0302020204030204" pitchFamily="34" charset="0"/>
              </a:rPr>
              <a:t>Public health values include the advancement of research justice and the recruitment/involvement of under-represented communities into the research process</a:t>
            </a:r>
            <a:endParaRPr lang="en-US" sz="2000" i="1" dirty="0"/>
          </a:p>
          <a:p>
            <a:pPr marL="457200" lvl="1" indent="0">
              <a:buNone/>
            </a:pPr>
            <a:endParaRPr lang="en-US" sz="1600" dirty="0"/>
          </a:p>
        </p:txBody>
      </p:sp>
      <p:sp>
        <p:nvSpPr>
          <p:cNvPr id="9" name="TextBox 8">
            <a:extLst>
              <a:ext uri="{FF2B5EF4-FFF2-40B4-BE49-F238E27FC236}">
                <a16:creationId xmlns:a16="http://schemas.microsoft.com/office/drawing/2014/main" id="{09278051-5437-4451-979C-C90B7385F8C7}"/>
              </a:ext>
            </a:extLst>
          </p:cNvPr>
          <p:cNvSpPr txBox="1"/>
          <p:nvPr/>
        </p:nvSpPr>
        <p:spPr>
          <a:xfrm>
            <a:off x="4921135" y="6426624"/>
            <a:ext cx="5715000" cy="523220"/>
          </a:xfrm>
          <a:prstGeom prst="rect">
            <a:avLst/>
          </a:prstGeom>
          <a:noFill/>
        </p:spPr>
        <p:txBody>
          <a:bodyPr wrap="square" rtlCol="0">
            <a:spAutoFit/>
          </a:bodyPr>
          <a:lstStyle/>
          <a:p>
            <a:pPr marL="0" lvl="8" algn="r"/>
            <a:r>
              <a:rPr lang="fr-FR" sz="1000" b="1" dirty="0">
                <a:solidFill>
                  <a:schemeClr val="bg1">
                    <a:lumMod val="50000"/>
                  </a:schemeClr>
                </a:solidFill>
                <a:latin typeface="Gill Sans MT" panose="020B0502020104020203" pitchFamily="34" charset="77"/>
                <a:cs typeface="Calibri Light" panose="020F0302020204030204" pitchFamily="34" charset="0"/>
              </a:rPr>
              <a:t>Adapted </a:t>
            </a:r>
            <a:r>
              <a:rPr lang="fr-FR" sz="1000" b="1" dirty="0" err="1">
                <a:solidFill>
                  <a:schemeClr val="bg1">
                    <a:lumMod val="50000"/>
                  </a:schemeClr>
                </a:solidFill>
                <a:latin typeface="Gill Sans MT" panose="020B0502020104020203" pitchFamily="34" charset="77"/>
                <a:cs typeface="Calibri Light" panose="020F0302020204030204" pitchFamily="34" charset="0"/>
              </a:rPr>
              <a:t>from</a:t>
            </a:r>
            <a:r>
              <a:rPr lang="fr-FR" sz="1000" b="1" dirty="0">
                <a:solidFill>
                  <a:schemeClr val="bg1">
                    <a:lumMod val="50000"/>
                  </a:schemeClr>
                </a:solidFill>
                <a:latin typeface="Gill Sans MT" panose="020B0502020104020203" pitchFamily="34" charset="77"/>
                <a:cs typeface="Calibri Light" panose="020F0302020204030204" pitchFamily="34" charset="0"/>
              </a:rPr>
              <a:t> Lo and </a:t>
            </a:r>
            <a:r>
              <a:rPr lang="fr-FR" sz="1000" b="1" dirty="0" err="1">
                <a:solidFill>
                  <a:schemeClr val="bg1">
                    <a:lumMod val="50000"/>
                  </a:schemeClr>
                </a:solidFill>
                <a:latin typeface="Gill Sans MT" panose="020B0502020104020203" pitchFamily="34" charset="77"/>
                <a:cs typeface="Calibri Light" panose="020F0302020204030204" pitchFamily="34" charset="0"/>
              </a:rPr>
              <a:t>Grady</a:t>
            </a:r>
            <a:r>
              <a:rPr lang="fr-FR" sz="1000" b="1" dirty="0">
                <a:solidFill>
                  <a:schemeClr val="bg1">
                    <a:lumMod val="50000"/>
                  </a:schemeClr>
                </a:solidFill>
                <a:latin typeface="Gill Sans MT" panose="020B0502020104020203" pitchFamily="34" charset="77"/>
                <a:cs typeface="Calibri Light" panose="020F0302020204030204" pitchFamily="34" charset="0"/>
              </a:rPr>
              <a:t>, </a:t>
            </a:r>
            <a:r>
              <a:rPr lang="en-US" sz="1000" b="1" i="1" dirty="0" err="1">
                <a:solidFill>
                  <a:schemeClr val="bg1">
                    <a:lumMod val="50000"/>
                  </a:schemeClr>
                </a:solidFill>
                <a:latin typeface="Gill Sans MT" panose="020B0502020104020203" pitchFamily="34" charset="77"/>
                <a:cs typeface="Calibri Light" panose="020F0302020204030204" pitchFamily="34" charset="0"/>
              </a:rPr>
              <a:t>Curr</a:t>
            </a:r>
            <a:r>
              <a:rPr lang="en-US" sz="1000" b="1" i="1" dirty="0">
                <a:solidFill>
                  <a:schemeClr val="bg1">
                    <a:lumMod val="50000"/>
                  </a:schemeClr>
                </a:solidFill>
                <a:latin typeface="Gill Sans MT" panose="020B0502020104020203" pitchFamily="34" charset="77"/>
                <a:cs typeface="Calibri Light" panose="020F0302020204030204" pitchFamily="34" charset="0"/>
              </a:rPr>
              <a:t> </a:t>
            </a:r>
            <a:r>
              <a:rPr lang="en-US" sz="1000" b="1" i="1" dirty="0" err="1">
                <a:solidFill>
                  <a:schemeClr val="bg1">
                    <a:lumMod val="50000"/>
                  </a:schemeClr>
                </a:solidFill>
                <a:latin typeface="Gill Sans MT" panose="020B0502020104020203" pitchFamily="34" charset="77"/>
                <a:cs typeface="Calibri Light" panose="020F0302020204030204" pitchFamily="34" charset="0"/>
              </a:rPr>
              <a:t>Opin</a:t>
            </a:r>
            <a:r>
              <a:rPr lang="en-US" sz="1000" b="1" i="1" dirty="0">
                <a:solidFill>
                  <a:schemeClr val="bg1">
                    <a:lumMod val="50000"/>
                  </a:schemeClr>
                </a:solidFill>
                <a:latin typeface="Gill Sans MT" panose="020B0502020104020203" pitchFamily="34" charset="77"/>
                <a:cs typeface="Calibri Light" panose="020F0302020204030204" pitchFamily="34" charset="0"/>
              </a:rPr>
              <a:t> HIV AIDS </a:t>
            </a:r>
            <a:r>
              <a:rPr lang="en-US" sz="1000" b="1" dirty="0">
                <a:solidFill>
                  <a:schemeClr val="bg1">
                    <a:lumMod val="50000"/>
                  </a:schemeClr>
                </a:solidFill>
                <a:latin typeface="Gill Sans MT" panose="020B0502020104020203" pitchFamily="34" charset="77"/>
                <a:cs typeface="Calibri Light" panose="020F0302020204030204" pitchFamily="34" charset="0"/>
              </a:rPr>
              <a:t>2013</a:t>
            </a:r>
          </a:p>
          <a:p>
            <a:pPr algn="r"/>
            <a:endParaRPr lang="en-US" dirty="0"/>
          </a:p>
        </p:txBody>
      </p:sp>
      <p:sp>
        <p:nvSpPr>
          <p:cNvPr id="7" name="Title 2">
            <a:extLst>
              <a:ext uri="{FF2B5EF4-FFF2-40B4-BE49-F238E27FC236}">
                <a16:creationId xmlns:a16="http://schemas.microsoft.com/office/drawing/2014/main" id="{1B5089A5-490A-CA43-BC3F-CC8905A2A5C4}"/>
              </a:ext>
            </a:extLst>
          </p:cNvPr>
          <p:cNvSpPr txBox="1">
            <a:spLocks/>
          </p:cNvSpPr>
          <p:nvPr/>
        </p:nvSpPr>
        <p:spPr>
          <a:xfrm>
            <a:off x="890336" y="0"/>
            <a:ext cx="10091917" cy="1143000"/>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800" b="0" kern="1200">
                <a:solidFill>
                  <a:schemeClr val="tx1"/>
                </a:solidFill>
                <a:latin typeface="Gill Sans MT" panose="020B0502020104020203" pitchFamily="34" charset="77"/>
                <a:ea typeface="+mj-ea"/>
                <a:cs typeface="+mj-cs"/>
              </a:defRPr>
            </a:lvl1pPr>
          </a:lstStyle>
          <a:p>
            <a:r>
              <a:rPr lang="en-US" sz="5400" b="1">
                <a:cs typeface="Calibri Light" panose="020F0302020204030204" pitchFamily="34" charset="0"/>
              </a:rPr>
              <a:t>What Makes Research Ethical?</a:t>
            </a:r>
            <a:endParaRPr lang="en-US" sz="5400" b="1" dirty="0">
              <a:cs typeface="Calibri Light" panose="020F0302020204030204" pitchFamily="34" charset="0"/>
            </a:endParaRPr>
          </a:p>
        </p:txBody>
      </p:sp>
    </p:spTree>
    <p:extLst>
      <p:ext uri="{BB962C8B-B14F-4D97-AF65-F5344CB8AC3E}">
        <p14:creationId xmlns:p14="http://schemas.microsoft.com/office/powerpoint/2010/main" val="3830977614"/>
      </p:ext>
    </p:extLst>
  </p:cSld>
  <p:clrMapOvr>
    <a:masterClrMapping/>
  </p:clrMapOvr>
  <p:transition spd="slow" advTm="8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1000"/>
                                        <p:tgtEl>
                                          <p:spTgt spid="6">
                                            <p:txEl>
                                              <p:pRg st="2" end="2"/>
                                            </p:txEl>
                                          </p:spTgt>
                                        </p:tgtEl>
                                      </p:cBhvr>
                                    </p:animEffect>
                                    <p:anim calcmode="lin" valueType="num">
                                      <p:cBhvr>
                                        <p:cTn id="20"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fade">
                                      <p:cBhvr>
                                        <p:cTn id="24" dur="1000"/>
                                        <p:tgtEl>
                                          <p:spTgt spid="6">
                                            <p:txEl>
                                              <p:pRg st="3" end="3"/>
                                            </p:txEl>
                                          </p:spTgt>
                                        </p:tgtEl>
                                      </p:cBhvr>
                                    </p:animEffect>
                                    <p:anim calcmode="lin" valueType="num">
                                      <p:cBhvr>
                                        <p:cTn id="25"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Effect transition="in" filter="fade">
                                      <p:cBhvr>
                                        <p:cTn id="31" dur="1000"/>
                                        <p:tgtEl>
                                          <p:spTgt spid="6">
                                            <p:txEl>
                                              <p:pRg st="4" end="4"/>
                                            </p:txEl>
                                          </p:spTgt>
                                        </p:tgtEl>
                                      </p:cBhvr>
                                    </p:animEffect>
                                    <p:anim calcmode="lin" valueType="num">
                                      <p:cBhvr>
                                        <p:cTn id="3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6">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Effect transition="in" filter="fade">
                                      <p:cBhvr>
                                        <p:cTn id="36" dur="1000"/>
                                        <p:tgtEl>
                                          <p:spTgt spid="6">
                                            <p:txEl>
                                              <p:pRg st="5" end="5"/>
                                            </p:txEl>
                                          </p:spTgt>
                                        </p:tgtEl>
                                      </p:cBhvr>
                                    </p:animEffect>
                                    <p:anim calcmode="lin" valueType="num">
                                      <p:cBhvr>
                                        <p:cTn id="37"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Effect transition="in" filter="fade">
                                      <p:cBhvr>
                                        <p:cTn id="43" dur="1000"/>
                                        <p:tgtEl>
                                          <p:spTgt spid="6">
                                            <p:txEl>
                                              <p:pRg st="6" end="6"/>
                                            </p:txEl>
                                          </p:spTgt>
                                        </p:tgtEl>
                                      </p:cBhvr>
                                    </p:animEffect>
                                    <p:anim calcmode="lin" valueType="num">
                                      <p:cBhvr>
                                        <p:cTn id="44"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6" end="6"/>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6">
                                            <p:txEl>
                                              <p:pRg st="7" end="7"/>
                                            </p:txEl>
                                          </p:spTgt>
                                        </p:tgtEl>
                                        <p:attrNameLst>
                                          <p:attrName>style.visibility</p:attrName>
                                        </p:attrNameLst>
                                      </p:cBhvr>
                                      <p:to>
                                        <p:strVal val="visible"/>
                                      </p:to>
                                    </p:set>
                                    <p:animEffect transition="in" filter="fade">
                                      <p:cBhvr>
                                        <p:cTn id="48" dur="1000"/>
                                        <p:tgtEl>
                                          <p:spTgt spid="6">
                                            <p:txEl>
                                              <p:pRg st="7" end="7"/>
                                            </p:txEl>
                                          </p:spTgt>
                                        </p:tgtEl>
                                      </p:cBhvr>
                                    </p:animEffect>
                                    <p:anim calcmode="lin" valueType="num">
                                      <p:cBhvr>
                                        <p:cTn id="49"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7C6DF-3F09-9447-A7ED-43CA75B4DE47}"/>
              </a:ext>
            </a:extLst>
          </p:cNvPr>
          <p:cNvSpPr>
            <a:spLocks noGrp="1"/>
          </p:cNvSpPr>
          <p:nvPr>
            <p:ph type="title"/>
          </p:nvPr>
        </p:nvSpPr>
        <p:spPr>
          <a:xfrm>
            <a:off x="0" y="1709738"/>
            <a:ext cx="12192000" cy="4382590"/>
          </a:xfrm>
        </p:spPr>
        <p:txBody>
          <a:bodyPr anchor="ctr" anchorCtr="0"/>
          <a:lstStyle/>
          <a:p>
            <a:r>
              <a:rPr lang="en-US" dirty="0"/>
              <a:t>A deep dive into </a:t>
            </a:r>
            <a:br>
              <a:rPr lang="en-US" dirty="0"/>
            </a:br>
            <a:r>
              <a:rPr lang="en-US" dirty="0"/>
              <a:t>‘Informed Consent’</a:t>
            </a:r>
          </a:p>
        </p:txBody>
      </p:sp>
      <p:pic>
        <p:nvPicPr>
          <p:cNvPr id="5" name="Picture 4">
            <a:extLst>
              <a:ext uri="{FF2B5EF4-FFF2-40B4-BE49-F238E27FC236}">
                <a16:creationId xmlns:a16="http://schemas.microsoft.com/office/drawing/2014/main" id="{264128A3-6A9B-4F46-BC93-7F7D42E156A3}"/>
              </a:ext>
            </a:extLst>
          </p:cNvPr>
          <p:cNvPicPr>
            <a:picLocks noChangeAspect="1"/>
          </p:cNvPicPr>
          <p:nvPr/>
        </p:nvPicPr>
        <p:blipFill>
          <a:blip r:embed="rId3"/>
          <a:stretch>
            <a:fillRect/>
          </a:stretch>
        </p:blipFill>
        <p:spPr>
          <a:xfrm rot="8532027">
            <a:off x="9061255" y="2583189"/>
            <a:ext cx="1739900" cy="1727200"/>
          </a:xfrm>
          <a:prstGeom prst="rect">
            <a:avLst/>
          </a:prstGeom>
        </p:spPr>
      </p:pic>
      <p:pic>
        <p:nvPicPr>
          <p:cNvPr id="6" name="Picture 5">
            <a:extLst>
              <a:ext uri="{FF2B5EF4-FFF2-40B4-BE49-F238E27FC236}">
                <a16:creationId xmlns:a16="http://schemas.microsoft.com/office/drawing/2014/main" id="{37468A99-9E5A-9A42-A0D9-4872AB36C12C}"/>
              </a:ext>
            </a:extLst>
          </p:cNvPr>
          <p:cNvPicPr>
            <a:picLocks noChangeAspect="1"/>
          </p:cNvPicPr>
          <p:nvPr/>
        </p:nvPicPr>
        <p:blipFill>
          <a:blip r:embed="rId4">
            <a:clrChange>
              <a:clrFrom>
                <a:srgbClr val="FF6A00"/>
              </a:clrFrom>
              <a:clrTo>
                <a:srgbClr val="FF6A00">
                  <a:alpha val="0"/>
                </a:srgbClr>
              </a:clrTo>
            </a:clrChange>
            <a:biLevel thresh="25000"/>
          </a:blip>
          <a:stretch>
            <a:fillRect/>
          </a:stretch>
        </p:blipFill>
        <p:spPr>
          <a:xfrm rot="4663849">
            <a:off x="9390387" y="3797084"/>
            <a:ext cx="1081634" cy="1092200"/>
          </a:xfrm>
          <a:prstGeom prst="rect">
            <a:avLst/>
          </a:prstGeom>
        </p:spPr>
      </p:pic>
      <p:pic>
        <p:nvPicPr>
          <p:cNvPr id="7" name="Picture 6">
            <a:extLst>
              <a:ext uri="{FF2B5EF4-FFF2-40B4-BE49-F238E27FC236}">
                <a16:creationId xmlns:a16="http://schemas.microsoft.com/office/drawing/2014/main" id="{93AB99BA-099D-2A4B-9F3D-7E55877CCA13}"/>
              </a:ext>
            </a:extLst>
          </p:cNvPr>
          <p:cNvPicPr>
            <a:picLocks noChangeAspect="1"/>
          </p:cNvPicPr>
          <p:nvPr/>
        </p:nvPicPr>
        <p:blipFill>
          <a:blip r:embed="rId5">
            <a:clrChange>
              <a:clrFrom>
                <a:srgbClr val="FF6A00"/>
              </a:clrFrom>
              <a:clrTo>
                <a:srgbClr val="FF6A00">
                  <a:alpha val="0"/>
                </a:srgbClr>
              </a:clrTo>
            </a:clrChange>
          </a:blip>
          <a:stretch>
            <a:fillRect/>
          </a:stretch>
        </p:blipFill>
        <p:spPr>
          <a:xfrm rot="1565289">
            <a:off x="7852335" y="4606246"/>
            <a:ext cx="1143000" cy="1092200"/>
          </a:xfrm>
          <a:prstGeom prst="rect">
            <a:avLst/>
          </a:prstGeom>
        </p:spPr>
      </p:pic>
      <p:pic>
        <p:nvPicPr>
          <p:cNvPr id="8" name="Picture 7">
            <a:extLst>
              <a:ext uri="{FF2B5EF4-FFF2-40B4-BE49-F238E27FC236}">
                <a16:creationId xmlns:a16="http://schemas.microsoft.com/office/drawing/2014/main" id="{1C5E139D-F1F5-664F-BDEC-0DD3189983F2}"/>
              </a:ext>
            </a:extLst>
          </p:cNvPr>
          <p:cNvPicPr>
            <a:picLocks noChangeAspect="1"/>
          </p:cNvPicPr>
          <p:nvPr/>
        </p:nvPicPr>
        <p:blipFill>
          <a:blip r:embed="rId4">
            <a:clrChange>
              <a:clrFrom>
                <a:srgbClr val="FF6A00"/>
              </a:clrFrom>
              <a:clrTo>
                <a:srgbClr val="FF6A00">
                  <a:alpha val="0"/>
                </a:srgbClr>
              </a:clrTo>
            </a:clrChange>
            <a:biLevel thresh="25000"/>
          </a:blip>
          <a:stretch>
            <a:fillRect/>
          </a:stretch>
        </p:blipFill>
        <p:spPr>
          <a:xfrm rot="16802111">
            <a:off x="7251034" y="1962303"/>
            <a:ext cx="1081634" cy="1092200"/>
          </a:xfrm>
          <a:prstGeom prst="rect">
            <a:avLst/>
          </a:prstGeom>
        </p:spPr>
      </p:pic>
    </p:spTree>
    <p:extLst>
      <p:ext uri="{BB962C8B-B14F-4D97-AF65-F5344CB8AC3E}">
        <p14:creationId xmlns:p14="http://schemas.microsoft.com/office/powerpoint/2010/main" val="3667608944"/>
      </p:ext>
    </p:extLst>
  </p:cSld>
  <p:clrMapOvr>
    <a:masterClrMapping/>
  </p:clrMapOvr>
  <p:transition spd="slow" advTm="8000">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1A8DD4-FDFE-2045-BB14-082B35054C8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01601"/>
            <a:ext cx="11500414" cy="6959601"/>
          </a:xfrm>
          <a:prstGeom prst="rect">
            <a:avLst/>
          </a:prstGeom>
        </p:spPr>
      </p:pic>
      <p:sp>
        <p:nvSpPr>
          <p:cNvPr id="10" name="Title 2">
            <a:extLst>
              <a:ext uri="{FF2B5EF4-FFF2-40B4-BE49-F238E27FC236}">
                <a16:creationId xmlns:a16="http://schemas.microsoft.com/office/drawing/2014/main" id="{9EB9EE2D-D33E-46A7-B37D-A6D607BA74B9}"/>
              </a:ext>
            </a:extLst>
          </p:cNvPr>
          <p:cNvSpPr>
            <a:spLocks noGrp="1"/>
          </p:cNvSpPr>
          <p:nvPr>
            <p:ph type="title"/>
          </p:nvPr>
        </p:nvSpPr>
        <p:spPr>
          <a:xfrm>
            <a:off x="0" y="0"/>
            <a:ext cx="11500416" cy="1143000"/>
          </a:xfrm>
          <a:solidFill>
            <a:schemeClr val="accent5">
              <a:lumMod val="50000"/>
              <a:alpha val="61000"/>
            </a:schemeClr>
          </a:solidFill>
          <a:ln w="57150">
            <a:noFill/>
          </a:ln>
        </p:spPr>
        <p:txBody>
          <a:bodyPr anchor="ctr" anchorCtr="0">
            <a:noAutofit/>
          </a:bodyPr>
          <a:lstStyle/>
          <a:p>
            <a:pPr algn="ctr"/>
            <a:r>
              <a:rPr lang="en-US" sz="5400" b="1" dirty="0">
                <a:ln w="31750">
                  <a:solidFill>
                    <a:schemeClr val="accent5">
                      <a:lumMod val="75000"/>
                      <a:alpha val="0"/>
                    </a:schemeClr>
                  </a:solidFill>
                </a:ln>
                <a:solidFill>
                  <a:srgbClr val="FFFF00"/>
                </a:solidFill>
                <a:cs typeface="Calibri Light" panose="020F0302020204030204" pitchFamily="34" charset="0"/>
              </a:rPr>
              <a:t>Principles</a:t>
            </a:r>
            <a:r>
              <a:rPr lang="en-US" sz="5400" b="1" dirty="0">
                <a:cs typeface="Calibri Light" panose="020F0302020204030204" pitchFamily="34" charset="0"/>
              </a:rPr>
              <a:t> </a:t>
            </a:r>
            <a:r>
              <a:rPr lang="en-US" sz="5400" b="1" dirty="0">
                <a:solidFill>
                  <a:schemeClr val="bg1"/>
                </a:solidFill>
                <a:cs typeface="Calibri Light" panose="020F0302020204030204" pitchFamily="34" charset="0"/>
              </a:rPr>
              <a:t>of Informed Consent</a:t>
            </a:r>
          </a:p>
        </p:txBody>
      </p:sp>
      <p:pic>
        <p:nvPicPr>
          <p:cNvPr id="5" name="Picture 4">
            <a:extLst>
              <a:ext uri="{FF2B5EF4-FFF2-40B4-BE49-F238E27FC236}">
                <a16:creationId xmlns:a16="http://schemas.microsoft.com/office/drawing/2014/main" id="{95FF80DD-3CD0-4871-B76D-EAA79E27C34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71049" y="-4793379"/>
            <a:ext cx="3666994" cy="2646948"/>
          </a:xfrm>
          <a:prstGeom prst="rect">
            <a:avLst/>
          </a:prstGeom>
          <a:effectLst>
            <a:outerShdw blurRad="50800" dist="38100" dir="2700000" algn="tl" rotWithShape="0">
              <a:prstClr val="black">
                <a:alpha val="40000"/>
              </a:prstClr>
            </a:outerShdw>
          </a:effectLst>
        </p:spPr>
      </p:pic>
      <p:sp>
        <p:nvSpPr>
          <p:cNvPr id="8" name="Content Placeholder 2">
            <a:extLst>
              <a:ext uri="{FF2B5EF4-FFF2-40B4-BE49-F238E27FC236}">
                <a16:creationId xmlns:a16="http://schemas.microsoft.com/office/drawing/2014/main" id="{6D82B90A-7DF8-4488-A7A9-E5060A053503}"/>
              </a:ext>
            </a:extLst>
          </p:cNvPr>
          <p:cNvSpPr>
            <a:spLocks noGrp="1"/>
          </p:cNvSpPr>
          <p:nvPr>
            <p:ph idx="1"/>
          </p:nvPr>
        </p:nvSpPr>
        <p:spPr>
          <a:xfrm>
            <a:off x="914400" y="1596312"/>
            <a:ext cx="9579071" cy="4780425"/>
          </a:xfrm>
          <a:solidFill>
            <a:schemeClr val="accent5">
              <a:lumMod val="50000"/>
              <a:alpha val="69000"/>
            </a:schemeClr>
          </a:solidFill>
        </p:spPr>
        <p:txBody>
          <a:bodyPr>
            <a:normAutofit/>
          </a:bodyPr>
          <a:lstStyle/>
          <a:p>
            <a:pPr marL="0" indent="0" eaLnBrk="1" hangingPunct="1">
              <a:buNone/>
              <a:defRPr/>
            </a:pPr>
            <a:r>
              <a:rPr lang="en-US" sz="3600" b="1" dirty="0">
                <a:solidFill>
                  <a:schemeClr val="bg1"/>
                </a:solidFill>
                <a:cs typeface="Calibri Light" panose="020F0302020204030204" pitchFamily="34" charset="0"/>
              </a:rPr>
              <a:t>Informed consent is a </a:t>
            </a:r>
            <a:r>
              <a:rPr lang="en-US" sz="3600" b="1" dirty="0">
                <a:solidFill>
                  <a:srgbClr val="FFFF00"/>
                </a:solidFill>
                <a:cs typeface="Calibri Light" panose="020F0302020204030204" pitchFamily="34" charset="0"/>
              </a:rPr>
              <a:t>dialogue</a:t>
            </a:r>
            <a:r>
              <a:rPr lang="en-US" sz="3600" dirty="0">
                <a:cs typeface="Calibri Light" panose="020F0302020204030204" pitchFamily="34" charset="0"/>
              </a:rPr>
              <a:t>:</a:t>
            </a:r>
          </a:p>
          <a:p>
            <a:pPr marL="457200" lvl="1" indent="0">
              <a:buNone/>
              <a:defRPr/>
            </a:pPr>
            <a:r>
              <a:rPr lang="en-US" b="1" dirty="0">
                <a:solidFill>
                  <a:schemeClr val="bg1"/>
                </a:solidFill>
                <a:cs typeface="Calibri Light" panose="020F0302020204030204" pitchFamily="34" charset="0"/>
              </a:rPr>
              <a:t>1:  An assessment of a participant’s ability to decide</a:t>
            </a:r>
          </a:p>
          <a:p>
            <a:pPr marL="457200" lvl="1" indent="0">
              <a:buNone/>
              <a:defRPr/>
            </a:pPr>
            <a:r>
              <a:rPr lang="en-US" b="1" dirty="0">
                <a:solidFill>
                  <a:schemeClr val="bg1"/>
                </a:solidFill>
                <a:cs typeface="Calibri Light" panose="020F0302020204030204" pitchFamily="34" charset="0"/>
              </a:rPr>
              <a:t>2: </a:t>
            </a:r>
            <a:r>
              <a:rPr lang="en-US" b="1" dirty="0">
                <a:solidFill>
                  <a:srgbClr val="FFFF00"/>
                </a:solidFill>
                <a:cs typeface="Calibri Light" panose="020F0302020204030204" pitchFamily="34" charset="0"/>
              </a:rPr>
              <a:t>Disclosure</a:t>
            </a:r>
            <a:r>
              <a:rPr lang="en-US" b="1" dirty="0">
                <a:solidFill>
                  <a:schemeClr val="bg1"/>
                </a:solidFill>
                <a:cs typeface="Calibri Light" panose="020F0302020204030204" pitchFamily="34" charset="0"/>
              </a:rPr>
              <a:t> of relevant information</a:t>
            </a:r>
          </a:p>
          <a:p>
            <a:pPr marL="457200" lvl="1" indent="0">
              <a:buNone/>
              <a:defRPr/>
            </a:pPr>
            <a:r>
              <a:rPr lang="en-US" b="1" dirty="0">
                <a:solidFill>
                  <a:schemeClr val="bg1"/>
                </a:solidFill>
                <a:cs typeface="Calibri Light" panose="020F0302020204030204" pitchFamily="34" charset="0"/>
              </a:rPr>
              <a:t>3:  An assessment participant’s </a:t>
            </a:r>
            <a:r>
              <a:rPr lang="en-US" b="1" dirty="0">
                <a:solidFill>
                  <a:srgbClr val="FFFF00"/>
                </a:solidFill>
                <a:cs typeface="Calibri Light" panose="020F0302020204030204" pitchFamily="34" charset="0"/>
              </a:rPr>
              <a:t>comprehension</a:t>
            </a:r>
          </a:p>
          <a:p>
            <a:pPr marL="457200" lvl="1" indent="0">
              <a:buNone/>
              <a:defRPr/>
            </a:pPr>
            <a:r>
              <a:rPr lang="en-US" b="1" dirty="0">
                <a:solidFill>
                  <a:schemeClr val="bg1"/>
                </a:solidFill>
                <a:cs typeface="Calibri Light" panose="020F0302020204030204" pitchFamily="34" charset="0"/>
              </a:rPr>
              <a:t>4:  Affirmatively obtain </a:t>
            </a:r>
            <a:r>
              <a:rPr lang="en-US" b="1" dirty="0">
                <a:solidFill>
                  <a:srgbClr val="FFFF00"/>
                </a:solidFill>
                <a:cs typeface="Calibri Light" panose="020F0302020204030204" pitchFamily="34" charset="0"/>
              </a:rPr>
              <a:t>consent</a:t>
            </a:r>
            <a:r>
              <a:rPr lang="en-US" b="1" dirty="0">
                <a:solidFill>
                  <a:schemeClr val="bg1"/>
                </a:solidFill>
                <a:cs typeface="Calibri Light" panose="020F0302020204030204" pitchFamily="34" charset="0"/>
              </a:rPr>
              <a:t> from participant</a:t>
            </a:r>
          </a:p>
          <a:p>
            <a:pPr marL="0" indent="0" eaLnBrk="1" hangingPunct="1">
              <a:buNone/>
              <a:defRPr/>
            </a:pPr>
            <a:r>
              <a:rPr lang="en-US" sz="3600" b="1" dirty="0">
                <a:solidFill>
                  <a:schemeClr val="bg1"/>
                </a:solidFill>
                <a:cs typeface="Calibri Light" panose="020F0302020204030204" pitchFamily="34" charset="0"/>
              </a:rPr>
              <a:t>Informed consent is </a:t>
            </a:r>
            <a:r>
              <a:rPr lang="en-US" sz="3600" b="1" i="1" dirty="0">
                <a:solidFill>
                  <a:srgbClr val="FFFF00"/>
                </a:solidFill>
                <a:cs typeface="Calibri Light" panose="020F0302020204030204" pitchFamily="34" charset="0"/>
              </a:rPr>
              <a:t>NOT</a:t>
            </a:r>
            <a:r>
              <a:rPr lang="en-US" sz="3600" b="1" dirty="0">
                <a:solidFill>
                  <a:schemeClr val="bg1"/>
                </a:solidFill>
                <a:cs typeface="Calibri Light" panose="020F0302020204030204" pitchFamily="34" charset="0"/>
              </a:rPr>
              <a:t> a signature on a document</a:t>
            </a:r>
          </a:p>
          <a:p>
            <a:pPr lvl="1">
              <a:defRPr/>
            </a:pPr>
            <a:r>
              <a:rPr lang="en-US" b="1" dirty="0">
                <a:solidFill>
                  <a:schemeClr val="bg1"/>
                </a:solidFill>
                <a:cs typeface="Calibri Light" panose="020F0302020204030204" pitchFamily="34" charset="0"/>
              </a:rPr>
              <a:t>It is a </a:t>
            </a:r>
            <a:r>
              <a:rPr lang="en-US" b="1" dirty="0">
                <a:solidFill>
                  <a:srgbClr val="FFFF00"/>
                </a:solidFill>
                <a:cs typeface="Calibri Light" panose="020F0302020204030204" pitchFamily="34" charset="0"/>
              </a:rPr>
              <a:t>PROCESS</a:t>
            </a:r>
            <a:r>
              <a:rPr lang="en-US" b="1" dirty="0">
                <a:solidFill>
                  <a:schemeClr val="bg1"/>
                </a:solidFill>
                <a:cs typeface="Calibri Light" panose="020F0302020204030204" pitchFamily="34" charset="0"/>
              </a:rPr>
              <a:t>! </a:t>
            </a:r>
          </a:p>
          <a:p>
            <a:pPr lvl="1">
              <a:defRPr/>
            </a:pPr>
            <a:r>
              <a:rPr lang="en-US" altLang="en-US" b="1" dirty="0">
                <a:solidFill>
                  <a:schemeClr val="bg1"/>
                </a:solidFill>
                <a:cs typeface="Calibri Light" panose="020F0302020204030204" pitchFamily="34" charset="0"/>
              </a:rPr>
              <a:t>The signed informed consent form alone does not mean someone is informed</a:t>
            </a:r>
          </a:p>
          <a:p>
            <a:pPr marL="457200" lvl="1" indent="0">
              <a:buNone/>
              <a:defRPr/>
            </a:pPr>
            <a:endParaRPr lang="en-US" dirty="0">
              <a:solidFill>
                <a:schemeClr val="bg1"/>
              </a:solidFill>
              <a:cs typeface="Calibri Light" panose="020F0302020204030204" pitchFamily="34" charset="0"/>
            </a:endParaRPr>
          </a:p>
          <a:p>
            <a:pPr marL="0" indent="0">
              <a:buNone/>
              <a:defRPr/>
            </a:pPr>
            <a:endParaRPr lang="en-US" dirty="0"/>
          </a:p>
        </p:txBody>
      </p:sp>
    </p:spTree>
    <p:extLst>
      <p:ext uri="{BB962C8B-B14F-4D97-AF65-F5344CB8AC3E}">
        <p14:creationId xmlns:p14="http://schemas.microsoft.com/office/powerpoint/2010/main" val="2838892128"/>
      </p:ext>
    </p:extLst>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1000"/>
                                        <p:tgtEl>
                                          <p:spTgt spid="8">
                                            <p:bg/>
                                          </p:spTgt>
                                        </p:tgtEl>
                                      </p:cBhvr>
                                    </p:animEffect>
                                    <p:anim calcmode="lin" valueType="num">
                                      <p:cBhvr>
                                        <p:cTn id="8" dur="1000" fill="hold"/>
                                        <p:tgtEl>
                                          <p:spTgt spid="8">
                                            <p:bg/>
                                          </p:spTgt>
                                        </p:tgtEl>
                                        <p:attrNameLst>
                                          <p:attrName>ppt_x</p:attrName>
                                        </p:attrNameLst>
                                      </p:cBhvr>
                                      <p:tavLst>
                                        <p:tav tm="0">
                                          <p:val>
                                            <p:strVal val="#ppt_x"/>
                                          </p:val>
                                        </p:tav>
                                        <p:tav tm="100000">
                                          <p:val>
                                            <p:strVal val="#ppt_x"/>
                                          </p:val>
                                        </p:tav>
                                      </p:tavLst>
                                    </p:anim>
                                    <p:anim calcmode="lin" valueType="num">
                                      <p:cBhvr>
                                        <p:cTn id="9" dur="1000" fill="hold"/>
                                        <p:tgtEl>
                                          <p:spTgt spid="8">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fade">
                                      <p:cBhvr>
                                        <p:cTn id="19" dur="1000"/>
                                        <p:tgtEl>
                                          <p:spTgt spid="8">
                                            <p:txEl>
                                              <p:pRg st="1" end="1"/>
                                            </p:txEl>
                                          </p:spTgt>
                                        </p:tgtEl>
                                      </p:cBhvr>
                                    </p:animEffect>
                                    <p:anim calcmode="lin" valueType="num">
                                      <p:cBhvr>
                                        <p:cTn id="20"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fade">
                                      <p:cBhvr>
                                        <p:cTn id="24" dur="1000"/>
                                        <p:tgtEl>
                                          <p:spTgt spid="8">
                                            <p:txEl>
                                              <p:pRg st="2" end="2"/>
                                            </p:txEl>
                                          </p:spTgt>
                                        </p:tgtEl>
                                      </p:cBhvr>
                                    </p:animEffect>
                                    <p:anim calcmode="lin" valueType="num">
                                      <p:cBhvr>
                                        <p:cTn id="2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8">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animEffect transition="in" filter="fade">
                                      <p:cBhvr>
                                        <p:cTn id="29" dur="1000"/>
                                        <p:tgtEl>
                                          <p:spTgt spid="8">
                                            <p:txEl>
                                              <p:pRg st="3" end="3"/>
                                            </p:txEl>
                                          </p:spTgt>
                                        </p:tgtEl>
                                      </p:cBhvr>
                                    </p:animEffect>
                                    <p:anim calcmode="lin" valueType="num">
                                      <p:cBhvr>
                                        <p:cTn id="30"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8">
                                            <p:txEl>
                                              <p:pRg st="3" end="3"/>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
                                            <p:txEl>
                                              <p:pRg st="4" end="4"/>
                                            </p:txEl>
                                          </p:spTgt>
                                        </p:tgtEl>
                                        <p:attrNameLst>
                                          <p:attrName>style.visibility</p:attrName>
                                        </p:attrNameLst>
                                      </p:cBhvr>
                                      <p:to>
                                        <p:strVal val="visible"/>
                                      </p:to>
                                    </p:set>
                                    <p:animEffect transition="in" filter="fade">
                                      <p:cBhvr>
                                        <p:cTn id="34" dur="1000"/>
                                        <p:tgtEl>
                                          <p:spTgt spid="8">
                                            <p:txEl>
                                              <p:pRg st="4" end="4"/>
                                            </p:txEl>
                                          </p:spTgt>
                                        </p:tgtEl>
                                      </p:cBhvr>
                                    </p:animEffect>
                                    <p:anim calcmode="lin" valueType="num">
                                      <p:cBhvr>
                                        <p:cTn id="35"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8">
                                            <p:txEl>
                                              <p:pRg st="5" end="5"/>
                                            </p:txEl>
                                          </p:spTgt>
                                        </p:tgtEl>
                                        <p:attrNameLst>
                                          <p:attrName>style.visibility</p:attrName>
                                        </p:attrNameLst>
                                      </p:cBhvr>
                                      <p:to>
                                        <p:strVal val="visible"/>
                                      </p:to>
                                    </p:set>
                                    <p:animEffect transition="in" filter="fade">
                                      <p:cBhvr>
                                        <p:cTn id="41" dur="1000"/>
                                        <p:tgtEl>
                                          <p:spTgt spid="8">
                                            <p:txEl>
                                              <p:pRg st="5" end="5"/>
                                            </p:txEl>
                                          </p:spTgt>
                                        </p:tgtEl>
                                      </p:cBhvr>
                                    </p:animEffect>
                                    <p:anim calcmode="lin" valueType="num">
                                      <p:cBhvr>
                                        <p:cTn id="42"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43" dur="1000" fill="hold"/>
                                        <p:tgtEl>
                                          <p:spTgt spid="8">
                                            <p:txEl>
                                              <p:pRg st="5" end="5"/>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8">
                                            <p:txEl>
                                              <p:pRg st="6" end="6"/>
                                            </p:txEl>
                                          </p:spTgt>
                                        </p:tgtEl>
                                        <p:attrNameLst>
                                          <p:attrName>style.visibility</p:attrName>
                                        </p:attrNameLst>
                                      </p:cBhvr>
                                      <p:to>
                                        <p:strVal val="visible"/>
                                      </p:to>
                                    </p:set>
                                    <p:animEffect transition="in" filter="fade">
                                      <p:cBhvr>
                                        <p:cTn id="46" dur="1000"/>
                                        <p:tgtEl>
                                          <p:spTgt spid="8">
                                            <p:txEl>
                                              <p:pRg st="6" end="6"/>
                                            </p:txEl>
                                          </p:spTgt>
                                        </p:tgtEl>
                                      </p:cBhvr>
                                    </p:animEffect>
                                    <p:anim calcmode="lin" valueType="num">
                                      <p:cBhvr>
                                        <p:cTn id="47"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48" dur="1000" fill="hold"/>
                                        <p:tgtEl>
                                          <p:spTgt spid="8">
                                            <p:txEl>
                                              <p:pRg st="6" end="6"/>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8">
                                            <p:txEl>
                                              <p:pRg st="7" end="7"/>
                                            </p:txEl>
                                          </p:spTgt>
                                        </p:tgtEl>
                                        <p:attrNameLst>
                                          <p:attrName>style.visibility</p:attrName>
                                        </p:attrNameLst>
                                      </p:cBhvr>
                                      <p:to>
                                        <p:strVal val="visible"/>
                                      </p:to>
                                    </p:set>
                                    <p:animEffect transition="in" filter="fade">
                                      <p:cBhvr>
                                        <p:cTn id="51" dur="1000"/>
                                        <p:tgtEl>
                                          <p:spTgt spid="8">
                                            <p:txEl>
                                              <p:pRg st="7" end="7"/>
                                            </p:txEl>
                                          </p:spTgt>
                                        </p:tgtEl>
                                      </p:cBhvr>
                                    </p:animEffect>
                                    <p:anim calcmode="lin" valueType="num">
                                      <p:cBhvr>
                                        <p:cTn id="52"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53" dur="1000" fill="hold"/>
                                        <p:tgtEl>
                                          <p:spTgt spid="8">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9EB9EE2D-D33E-46A7-B37D-A6D607BA74B9}"/>
              </a:ext>
            </a:extLst>
          </p:cNvPr>
          <p:cNvSpPr>
            <a:spLocks noGrp="1"/>
          </p:cNvSpPr>
          <p:nvPr>
            <p:ph type="title"/>
          </p:nvPr>
        </p:nvSpPr>
        <p:spPr>
          <a:xfrm>
            <a:off x="571500" y="400050"/>
            <a:ext cx="10772775" cy="1143000"/>
          </a:xfrm>
        </p:spPr>
        <p:txBody>
          <a:bodyPr>
            <a:noAutofit/>
          </a:bodyPr>
          <a:lstStyle/>
          <a:p>
            <a:r>
              <a:rPr lang="en-US" sz="5400" b="1" dirty="0">
                <a:solidFill>
                  <a:schemeClr val="tx1"/>
                </a:solidFill>
                <a:cs typeface="Calibri Light" panose="020F0302020204030204" pitchFamily="34" charset="0"/>
              </a:rPr>
              <a:t>The </a:t>
            </a:r>
            <a:r>
              <a:rPr lang="en-US" sz="5400" b="1" dirty="0">
                <a:solidFill>
                  <a:srgbClr val="FF6A02"/>
                </a:solidFill>
                <a:cs typeface="Calibri Light" panose="020F0302020204030204" pitchFamily="34" charset="0"/>
              </a:rPr>
              <a:t>ethics underlying </a:t>
            </a:r>
            <a:r>
              <a:rPr lang="en-US" sz="5400" b="1" dirty="0">
                <a:solidFill>
                  <a:schemeClr val="tx1"/>
                </a:solidFill>
                <a:cs typeface="Calibri Light" panose="020F0302020204030204" pitchFamily="34" charset="0"/>
              </a:rPr>
              <a:t>Informed Consent in research</a:t>
            </a:r>
          </a:p>
        </p:txBody>
      </p:sp>
      <p:sp>
        <p:nvSpPr>
          <p:cNvPr id="7" name="Content Placeholder 2">
            <a:extLst>
              <a:ext uri="{FF2B5EF4-FFF2-40B4-BE49-F238E27FC236}">
                <a16:creationId xmlns:a16="http://schemas.microsoft.com/office/drawing/2014/main" id="{8A39A204-DD34-4607-9661-4ABFA6EBF472}"/>
              </a:ext>
            </a:extLst>
          </p:cNvPr>
          <p:cNvSpPr>
            <a:spLocks noGrp="1"/>
          </p:cNvSpPr>
          <p:nvPr>
            <p:ph idx="1"/>
          </p:nvPr>
        </p:nvSpPr>
        <p:spPr>
          <a:xfrm>
            <a:off x="1933576" y="1543050"/>
            <a:ext cx="9410699" cy="5067300"/>
          </a:xfrm>
        </p:spPr>
        <p:txBody>
          <a:bodyPr>
            <a:normAutofit fontScale="25000" lnSpcReduction="20000"/>
          </a:bodyPr>
          <a:lstStyle/>
          <a:p>
            <a:pPr marL="0" indent="0">
              <a:buNone/>
            </a:pPr>
            <a:r>
              <a:rPr lang="en-US" altLang="en-US" sz="11200" b="1" dirty="0">
                <a:solidFill>
                  <a:srgbClr val="FF6A02"/>
                </a:solidFill>
                <a:cs typeface="Calibri Light" panose="020F0302020204030204" pitchFamily="34" charset="0"/>
              </a:rPr>
              <a:t>Autonomy </a:t>
            </a:r>
          </a:p>
          <a:p>
            <a:pPr lvl="1">
              <a:buClr>
                <a:srgbClr val="FF6A02"/>
              </a:buClr>
            </a:pPr>
            <a:r>
              <a:rPr lang="en-US" altLang="en-US" sz="8000" dirty="0">
                <a:cs typeface="Calibri Light" panose="020F0302020204030204" pitchFamily="34" charset="0"/>
              </a:rPr>
              <a:t>Participants have the right to be fully informed of the procedures, tests, interventions</a:t>
            </a:r>
          </a:p>
          <a:p>
            <a:pPr lvl="1">
              <a:buClr>
                <a:srgbClr val="FF6A02"/>
              </a:buClr>
            </a:pPr>
            <a:r>
              <a:rPr lang="en-US" altLang="en-US" sz="8000" dirty="0">
                <a:cs typeface="Calibri Light" panose="020F0302020204030204" pitchFamily="34" charset="0"/>
              </a:rPr>
              <a:t>Participants have the right to have their questions answered and concerns addressed</a:t>
            </a:r>
          </a:p>
          <a:p>
            <a:pPr lvl="1">
              <a:buClr>
                <a:srgbClr val="FF6A02"/>
              </a:buClr>
            </a:pPr>
            <a:r>
              <a:rPr lang="en-US" altLang="en-US" sz="8000" dirty="0">
                <a:cs typeface="Calibri Light" panose="020F0302020204030204" pitchFamily="34" charset="0"/>
              </a:rPr>
              <a:t>Participants have the right to </a:t>
            </a:r>
            <a:r>
              <a:rPr lang="en-US" altLang="en-US" sz="8000" b="1" dirty="0">
                <a:solidFill>
                  <a:srgbClr val="FF6A02"/>
                </a:solidFill>
                <a:cs typeface="Calibri Light" panose="020F0302020204030204" pitchFamily="34" charset="0"/>
              </a:rPr>
              <a:t>decide for themselves </a:t>
            </a:r>
          </a:p>
          <a:p>
            <a:pPr marL="0" indent="0" eaLnBrk="1" hangingPunct="1">
              <a:buClr>
                <a:srgbClr val="FF6A02"/>
              </a:buClr>
              <a:buNone/>
            </a:pPr>
            <a:r>
              <a:rPr lang="en-US" altLang="en-US" sz="11200" b="1" dirty="0">
                <a:solidFill>
                  <a:srgbClr val="FF6A02"/>
                </a:solidFill>
                <a:cs typeface="Calibri Light" panose="020F0302020204030204" pitchFamily="34" charset="0"/>
              </a:rPr>
              <a:t>Beneficence</a:t>
            </a:r>
          </a:p>
          <a:p>
            <a:pPr lvl="1" eaLnBrk="1" hangingPunct="1">
              <a:buClr>
                <a:srgbClr val="FF6A02"/>
              </a:buClr>
            </a:pPr>
            <a:r>
              <a:rPr lang="en-US" altLang="en-US" sz="8000" dirty="0">
                <a:cs typeface="Calibri Light" panose="020F0302020204030204" pitchFamily="34" charset="0"/>
              </a:rPr>
              <a:t>Obligation to maximize potential benefit to the participants</a:t>
            </a:r>
            <a:endParaRPr lang="en-US" altLang="en-US" sz="8000" dirty="0">
              <a:solidFill>
                <a:srgbClr val="FF0000"/>
              </a:solidFill>
              <a:cs typeface="Calibri Light" panose="020F0302020204030204" pitchFamily="34" charset="0"/>
            </a:endParaRPr>
          </a:p>
          <a:p>
            <a:pPr lvl="1" eaLnBrk="1" hangingPunct="1">
              <a:buClr>
                <a:srgbClr val="FF6A02"/>
              </a:buClr>
            </a:pPr>
            <a:r>
              <a:rPr lang="en-US" altLang="en-US" sz="8000" dirty="0">
                <a:cs typeface="Calibri Light" panose="020F0302020204030204" pitchFamily="34" charset="0"/>
              </a:rPr>
              <a:t>Obligation to minimize harm to the participants</a:t>
            </a:r>
          </a:p>
          <a:p>
            <a:pPr marL="0" indent="0">
              <a:buClr>
                <a:srgbClr val="FF6A02"/>
              </a:buClr>
              <a:buNone/>
            </a:pPr>
            <a:r>
              <a:rPr lang="en-US" altLang="en-US" sz="11200" b="1" dirty="0">
                <a:solidFill>
                  <a:srgbClr val="FF6A02"/>
                </a:solidFill>
                <a:cs typeface="Calibri Light" panose="020F0302020204030204" pitchFamily="34" charset="0"/>
              </a:rPr>
              <a:t>Non-maleficence</a:t>
            </a:r>
          </a:p>
          <a:p>
            <a:pPr lvl="1" eaLnBrk="1" hangingPunct="1">
              <a:buClr>
                <a:srgbClr val="FF6A02"/>
              </a:buClr>
            </a:pPr>
            <a:r>
              <a:rPr lang="en-US" altLang="en-US" sz="8000" dirty="0">
                <a:cs typeface="Calibri Light" panose="020F0302020204030204" pitchFamily="34" charset="0"/>
              </a:rPr>
              <a:t>Doctrine of </a:t>
            </a:r>
            <a:r>
              <a:rPr lang="en-US" altLang="en-US" sz="8000" i="1" dirty="0">
                <a:cs typeface="Calibri Light" panose="020F0302020204030204" pitchFamily="34" charset="0"/>
              </a:rPr>
              <a:t>primum non </a:t>
            </a:r>
            <a:r>
              <a:rPr lang="en-US" altLang="en-US" sz="8000" i="1" dirty="0" err="1">
                <a:cs typeface="Calibri Light" panose="020F0302020204030204" pitchFamily="34" charset="0"/>
              </a:rPr>
              <a:t>nocere</a:t>
            </a:r>
            <a:r>
              <a:rPr lang="en-US" altLang="en-US" sz="8000" i="1" dirty="0">
                <a:cs typeface="Calibri Light" panose="020F0302020204030204" pitchFamily="34" charset="0"/>
              </a:rPr>
              <a:t> </a:t>
            </a:r>
            <a:r>
              <a:rPr lang="en-US" altLang="en-US" sz="8000" dirty="0">
                <a:cs typeface="Calibri Light" panose="020F0302020204030204" pitchFamily="34" charset="0"/>
              </a:rPr>
              <a:t>(first do no harm)</a:t>
            </a:r>
          </a:p>
          <a:p>
            <a:pPr marL="0" indent="0" eaLnBrk="1" hangingPunct="1">
              <a:buClr>
                <a:srgbClr val="FF6A02"/>
              </a:buClr>
              <a:buNone/>
            </a:pPr>
            <a:r>
              <a:rPr lang="en-US" altLang="en-US" sz="11200" b="1" dirty="0">
                <a:solidFill>
                  <a:srgbClr val="FF6A02"/>
                </a:solidFill>
                <a:cs typeface="Calibri Light" panose="020F0302020204030204" pitchFamily="34" charset="0"/>
              </a:rPr>
              <a:t>Justice </a:t>
            </a:r>
          </a:p>
          <a:p>
            <a:pPr lvl="1" eaLnBrk="1" hangingPunct="1">
              <a:buClr>
                <a:srgbClr val="FF6A02"/>
              </a:buClr>
            </a:pPr>
            <a:r>
              <a:rPr lang="en-US" altLang="en-US" sz="8000" dirty="0">
                <a:cs typeface="Calibri Light" panose="020F0302020204030204" pitchFamily="34" charset="0"/>
              </a:rPr>
              <a:t>People should be treated equally</a:t>
            </a:r>
          </a:p>
          <a:p>
            <a:pPr lvl="1" eaLnBrk="1" hangingPunct="1">
              <a:buClr>
                <a:srgbClr val="FF6A02"/>
              </a:buClr>
            </a:pPr>
            <a:r>
              <a:rPr lang="en-US" altLang="en-US" sz="8000" dirty="0">
                <a:cs typeface="Calibri Light" panose="020F0302020204030204" pitchFamily="34" charset="0"/>
              </a:rPr>
              <a:t>Research cannot selectively burden certain populations</a:t>
            </a:r>
          </a:p>
          <a:p>
            <a:pPr marL="0" indent="0">
              <a:buClr>
                <a:srgbClr val="FF6A02"/>
              </a:buClr>
              <a:buNone/>
            </a:pPr>
            <a:r>
              <a:rPr lang="en-US" altLang="en-US" sz="11200" b="1" dirty="0">
                <a:solidFill>
                  <a:srgbClr val="FF6A02"/>
                </a:solidFill>
                <a:cs typeface="Calibri Light" panose="020F0302020204030204" pitchFamily="34" charset="0"/>
              </a:rPr>
              <a:t>Agency + Social Justice </a:t>
            </a:r>
          </a:p>
          <a:p>
            <a:pPr lvl="1">
              <a:buClr>
                <a:srgbClr val="FF6A02"/>
              </a:buClr>
            </a:pPr>
            <a:r>
              <a:rPr lang="en-US" altLang="en-US" sz="8000" dirty="0">
                <a:cs typeface="Calibri Light" panose="020F0302020204030204" pitchFamily="34" charset="0"/>
              </a:rPr>
              <a:t>Informed consent forms and conversations must be presented in a way that the potential participant can understand – attention to health literacy </a:t>
            </a:r>
          </a:p>
        </p:txBody>
      </p:sp>
    </p:spTree>
    <p:extLst>
      <p:ext uri="{BB962C8B-B14F-4D97-AF65-F5344CB8AC3E}">
        <p14:creationId xmlns:p14="http://schemas.microsoft.com/office/powerpoint/2010/main" val="1535017711"/>
      </p:ext>
    </p:extLst>
  </p:cSld>
  <p:clrMapOvr>
    <a:masterClrMapping/>
  </p:clrMapOvr>
  <p:transition spd="slow" advTm="8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anim calcmode="lin" valueType="num">
                                      <p:cBhvr>
                                        <p:cTn id="1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1000"/>
                                        <p:tgtEl>
                                          <p:spTgt spid="7">
                                            <p:txEl>
                                              <p:pRg st="3" end="3"/>
                                            </p:txEl>
                                          </p:spTgt>
                                        </p:tgtEl>
                                      </p:cBhvr>
                                    </p:animEffect>
                                    <p:anim calcmode="lin" valueType="num">
                                      <p:cBhvr>
                                        <p:cTn id="23"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Effect transition="in" filter="fade">
                                      <p:cBhvr>
                                        <p:cTn id="29" dur="1000"/>
                                        <p:tgtEl>
                                          <p:spTgt spid="7">
                                            <p:txEl>
                                              <p:pRg st="4" end="4"/>
                                            </p:txEl>
                                          </p:spTgt>
                                        </p:tgtEl>
                                      </p:cBhvr>
                                    </p:animEffect>
                                    <p:anim calcmode="lin" valueType="num">
                                      <p:cBhvr>
                                        <p:cTn id="30"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7">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
                                            <p:txEl>
                                              <p:pRg st="5" end="5"/>
                                            </p:txEl>
                                          </p:spTgt>
                                        </p:tgtEl>
                                        <p:attrNameLst>
                                          <p:attrName>style.visibility</p:attrName>
                                        </p:attrNameLst>
                                      </p:cBhvr>
                                      <p:to>
                                        <p:strVal val="visible"/>
                                      </p:to>
                                    </p:set>
                                    <p:animEffect transition="in" filter="fade">
                                      <p:cBhvr>
                                        <p:cTn id="34" dur="1000"/>
                                        <p:tgtEl>
                                          <p:spTgt spid="7">
                                            <p:txEl>
                                              <p:pRg st="5" end="5"/>
                                            </p:txEl>
                                          </p:spTgt>
                                        </p:tgtEl>
                                      </p:cBhvr>
                                    </p:animEffect>
                                    <p:anim calcmode="lin" valueType="num">
                                      <p:cBhvr>
                                        <p:cTn id="35"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7">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7">
                                            <p:txEl>
                                              <p:pRg st="6" end="6"/>
                                            </p:txEl>
                                          </p:spTgt>
                                        </p:tgtEl>
                                        <p:attrNameLst>
                                          <p:attrName>style.visibility</p:attrName>
                                        </p:attrNameLst>
                                      </p:cBhvr>
                                      <p:to>
                                        <p:strVal val="visible"/>
                                      </p:to>
                                    </p:set>
                                    <p:animEffect transition="in" filter="fade">
                                      <p:cBhvr>
                                        <p:cTn id="39" dur="1000"/>
                                        <p:tgtEl>
                                          <p:spTgt spid="7">
                                            <p:txEl>
                                              <p:pRg st="6" end="6"/>
                                            </p:txEl>
                                          </p:spTgt>
                                        </p:tgtEl>
                                      </p:cBhvr>
                                    </p:animEffect>
                                    <p:anim calcmode="lin" valueType="num">
                                      <p:cBhvr>
                                        <p:cTn id="40"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7">
                                            <p:txEl>
                                              <p:pRg st="7" end="7"/>
                                            </p:txEl>
                                          </p:spTgt>
                                        </p:tgtEl>
                                        <p:attrNameLst>
                                          <p:attrName>style.visibility</p:attrName>
                                        </p:attrNameLst>
                                      </p:cBhvr>
                                      <p:to>
                                        <p:strVal val="visible"/>
                                      </p:to>
                                    </p:set>
                                    <p:animEffect transition="in" filter="fade">
                                      <p:cBhvr>
                                        <p:cTn id="46" dur="1000"/>
                                        <p:tgtEl>
                                          <p:spTgt spid="7">
                                            <p:txEl>
                                              <p:pRg st="7" end="7"/>
                                            </p:txEl>
                                          </p:spTgt>
                                        </p:tgtEl>
                                      </p:cBhvr>
                                    </p:animEffect>
                                    <p:anim calcmode="lin" valueType="num">
                                      <p:cBhvr>
                                        <p:cTn id="47"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7">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7">
                                            <p:txEl>
                                              <p:pRg st="8" end="8"/>
                                            </p:txEl>
                                          </p:spTgt>
                                        </p:tgtEl>
                                        <p:attrNameLst>
                                          <p:attrName>style.visibility</p:attrName>
                                        </p:attrNameLst>
                                      </p:cBhvr>
                                      <p:to>
                                        <p:strVal val="visible"/>
                                      </p:to>
                                    </p:set>
                                    <p:animEffect transition="in" filter="fade">
                                      <p:cBhvr>
                                        <p:cTn id="51" dur="1000"/>
                                        <p:tgtEl>
                                          <p:spTgt spid="7">
                                            <p:txEl>
                                              <p:pRg st="8" end="8"/>
                                            </p:txEl>
                                          </p:spTgt>
                                        </p:tgtEl>
                                      </p:cBhvr>
                                    </p:animEffect>
                                    <p:anim calcmode="lin" valueType="num">
                                      <p:cBhvr>
                                        <p:cTn id="52"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7">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7">
                                            <p:txEl>
                                              <p:pRg st="9" end="9"/>
                                            </p:txEl>
                                          </p:spTgt>
                                        </p:tgtEl>
                                        <p:attrNameLst>
                                          <p:attrName>style.visibility</p:attrName>
                                        </p:attrNameLst>
                                      </p:cBhvr>
                                      <p:to>
                                        <p:strVal val="visible"/>
                                      </p:to>
                                    </p:set>
                                    <p:animEffect transition="in" filter="fade">
                                      <p:cBhvr>
                                        <p:cTn id="58" dur="1000"/>
                                        <p:tgtEl>
                                          <p:spTgt spid="7">
                                            <p:txEl>
                                              <p:pRg st="9" end="9"/>
                                            </p:txEl>
                                          </p:spTgt>
                                        </p:tgtEl>
                                      </p:cBhvr>
                                    </p:animEffect>
                                    <p:anim calcmode="lin" valueType="num">
                                      <p:cBhvr>
                                        <p:cTn id="59" dur="1000" fill="hold"/>
                                        <p:tgtEl>
                                          <p:spTgt spid="7">
                                            <p:txEl>
                                              <p:pRg st="9" end="9"/>
                                            </p:txEl>
                                          </p:spTgt>
                                        </p:tgtEl>
                                        <p:attrNameLst>
                                          <p:attrName>ppt_x</p:attrName>
                                        </p:attrNameLst>
                                      </p:cBhvr>
                                      <p:tavLst>
                                        <p:tav tm="0">
                                          <p:val>
                                            <p:strVal val="#ppt_x"/>
                                          </p:val>
                                        </p:tav>
                                        <p:tav tm="100000">
                                          <p:val>
                                            <p:strVal val="#ppt_x"/>
                                          </p:val>
                                        </p:tav>
                                      </p:tavLst>
                                    </p:anim>
                                    <p:anim calcmode="lin" valueType="num">
                                      <p:cBhvr>
                                        <p:cTn id="60" dur="1000" fill="hold"/>
                                        <p:tgtEl>
                                          <p:spTgt spid="7">
                                            <p:txEl>
                                              <p:pRg st="9" end="9"/>
                                            </p:txEl>
                                          </p:spTgt>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7">
                                            <p:txEl>
                                              <p:pRg st="10" end="10"/>
                                            </p:txEl>
                                          </p:spTgt>
                                        </p:tgtEl>
                                        <p:attrNameLst>
                                          <p:attrName>style.visibility</p:attrName>
                                        </p:attrNameLst>
                                      </p:cBhvr>
                                      <p:to>
                                        <p:strVal val="visible"/>
                                      </p:to>
                                    </p:set>
                                    <p:animEffect transition="in" filter="fade">
                                      <p:cBhvr>
                                        <p:cTn id="63" dur="1000"/>
                                        <p:tgtEl>
                                          <p:spTgt spid="7">
                                            <p:txEl>
                                              <p:pRg st="10" end="10"/>
                                            </p:txEl>
                                          </p:spTgt>
                                        </p:tgtEl>
                                      </p:cBhvr>
                                    </p:animEffect>
                                    <p:anim calcmode="lin" valueType="num">
                                      <p:cBhvr>
                                        <p:cTn id="64" dur="1000" fill="hold"/>
                                        <p:tgtEl>
                                          <p:spTgt spid="7">
                                            <p:txEl>
                                              <p:pRg st="10" end="10"/>
                                            </p:txEl>
                                          </p:spTgt>
                                        </p:tgtEl>
                                        <p:attrNameLst>
                                          <p:attrName>ppt_x</p:attrName>
                                        </p:attrNameLst>
                                      </p:cBhvr>
                                      <p:tavLst>
                                        <p:tav tm="0">
                                          <p:val>
                                            <p:strVal val="#ppt_x"/>
                                          </p:val>
                                        </p:tav>
                                        <p:tav tm="100000">
                                          <p:val>
                                            <p:strVal val="#ppt_x"/>
                                          </p:val>
                                        </p:tav>
                                      </p:tavLst>
                                    </p:anim>
                                    <p:anim calcmode="lin" valueType="num">
                                      <p:cBhvr>
                                        <p:cTn id="65" dur="1000" fill="hold"/>
                                        <p:tgtEl>
                                          <p:spTgt spid="7">
                                            <p:txEl>
                                              <p:pRg st="10" end="10"/>
                                            </p:txEl>
                                          </p:spTgt>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7">
                                            <p:txEl>
                                              <p:pRg st="11" end="11"/>
                                            </p:txEl>
                                          </p:spTgt>
                                        </p:tgtEl>
                                        <p:attrNameLst>
                                          <p:attrName>style.visibility</p:attrName>
                                        </p:attrNameLst>
                                      </p:cBhvr>
                                      <p:to>
                                        <p:strVal val="visible"/>
                                      </p:to>
                                    </p:set>
                                    <p:animEffect transition="in" filter="fade">
                                      <p:cBhvr>
                                        <p:cTn id="68" dur="1000"/>
                                        <p:tgtEl>
                                          <p:spTgt spid="7">
                                            <p:txEl>
                                              <p:pRg st="11" end="11"/>
                                            </p:txEl>
                                          </p:spTgt>
                                        </p:tgtEl>
                                      </p:cBhvr>
                                    </p:animEffect>
                                    <p:anim calcmode="lin" valueType="num">
                                      <p:cBhvr>
                                        <p:cTn id="69" dur="1000" fill="hold"/>
                                        <p:tgtEl>
                                          <p:spTgt spid="7">
                                            <p:txEl>
                                              <p:pRg st="11" end="11"/>
                                            </p:txEl>
                                          </p:spTgt>
                                        </p:tgtEl>
                                        <p:attrNameLst>
                                          <p:attrName>ppt_x</p:attrName>
                                        </p:attrNameLst>
                                      </p:cBhvr>
                                      <p:tavLst>
                                        <p:tav tm="0">
                                          <p:val>
                                            <p:strVal val="#ppt_x"/>
                                          </p:val>
                                        </p:tav>
                                        <p:tav tm="100000">
                                          <p:val>
                                            <p:strVal val="#ppt_x"/>
                                          </p:val>
                                        </p:tav>
                                      </p:tavLst>
                                    </p:anim>
                                    <p:anim calcmode="lin" valueType="num">
                                      <p:cBhvr>
                                        <p:cTn id="70" dur="1000" fill="hold"/>
                                        <p:tgtEl>
                                          <p:spTgt spid="7">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7">
                                            <p:txEl>
                                              <p:pRg st="12" end="12"/>
                                            </p:txEl>
                                          </p:spTgt>
                                        </p:tgtEl>
                                        <p:attrNameLst>
                                          <p:attrName>style.visibility</p:attrName>
                                        </p:attrNameLst>
                                      </p:cBhvr>
                                      <p:to>
                                        <p:strVal val="visible"/>
                                      </p:to>
                                    </p:set>
                                    <p:animEffect transition="in" filter="fade">
                                      <p:cBhvr>
                                        <p:cTn id="75" dur="1000"/>
                                        <p:tgtEl>
                                          <p:spTgt spid="7">
                                            <p:txEl>
                                              <p:pRg st="12" end="12"/>
                                            </p:txEl>
                                          </p:spTgt>
                                        </p:tgtEl>
                                      </p:cBhvr>
                                    </p:animEffect>
                                    <p:anim calcmode="lin" valueType="num">
                                      <p:cBhvr>
                                        <p:cTn id="76" dur="1000" fill="hold"/>
                                        <p:tgtEl>
                                          <p:spTgt spid="7">
                                            <p:txEl>
                                              <p:pRg st="12" end="12"/>
                                            </p:txEl>
                                          </p:spTgt>
                                        </p:tgtEl>
                                        <p:attrNameLst>
                                          <p:attrName>ppt_x</p:attrName>
                                        </p:attrNameLst>
                                      </p:cBhvr>
                                      <p:tavLst>
                                        <p:tav tm="0">
                                          <p:val>
                                            <p:strVal val="#ppt_x"/>
                                          </p:val>
                                        </p:tav>
                                        <p:tav tm="100000">
                                          <p:val>
                                            <p:strVal val="#ppt_x"/>
                                          </p:val>
                                        </p:tav>
                                      </p:tavLst>
                                    </p:anim>
                                    <p:anim calcmode="lin" valueType="num">
                                      <p:cBhvr>
                                        <p:cTn id="77" dur="1000" fill="hold"/>
                                        <p:tgtEl>
                                          <p:spTgt spid="7">
                                            <p:txEl>
                                              <p:pRg st="12" end="12"/>
                                            </p:txEl>
                                          </p:spTgt>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7">
                                            <p:txEl>
                                              <p:pRg st="13" end="13"/>
                                            </p:txEl>
                                          </p:spTgt>
                                        </p:tgtEl>
                                        <p:attrNameLst>
                                          <p:attrName>style.visibility</p:attrName>
                                        </p:attrNameLst>
                                      </p:cBhvr>
                                      <p:to>
                                        <p:strVal val="visible"/>
                                      </p:to>
                                    </p:set>
                                    <p:animEffect transition="in" filter="fade">
                                      <p:cBhvr>
                                        <p:cTn id="80" dur="1000"/>
                                        <p:tgtEl>
                                          <p:spTgt spid="7">
                                            <p:txEl>
                                              <p:pRg st="13" end="13"/>
                                            </p:txEl>
                                          </p:spTgt>
                                        </p:tgtEl>
                                      </p:cBhvr>
                                    </p:animEffect>
                                    <p:anim calcmode="lin" valueType="num">
                                      <p:cBhvr>
                                        <p:cTn id="81" dur="1000" fill="hold"/>
                                        <p:tgtEl>
                                          <p:spTgt spid="7">
                                            <p:txEl>
                                              <p:pRg st="13" end="13"/>
                                            </p:txEl>
                                          </p:spTgt>
                                        </p:tgtEl>
                                        <p:attrNameLst>
                                          <p:attrName>ppt_x</p:attrName>
                                        </p:attrNameLst>
                                      </p:cBhvr>
                                      <p:tavLst>
                                        <p:tav tm="0">
                                          <p:val>
                                            <p:strVal val="#ppt_x"/>
                                          </p:val>
                                        </p:tav>
                                        <p:tav tm="100000">
                                          <p:val>
                                            <p:strVal val="#ppt_x"/>
                                          </p:val>
                                        </p:tav>
                                      </p:tavLst>
                                    </p:anim>
                                    <p:anim calcmode="lin" valueType="num">
                                      <p:cBhvr>
                                        <p:cTn id="82" dur="1000" fill="hold"/>
                                        <p:tgtEl>
                                          <p:spTgt spid="7">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BA87FCE1-F687-4EF2-8560-42222A87E381}"/>
              </a:ext>
            </a:extLst>
          </p:cNvPr>
          <p:cNvSpPr>
            <a:spLocks noGrp="1" noChangeArrowheads="1"/>
          </p:cNvSpPr>
          <p:nvPr>
            <p:ph type="title"/>
          </p:nvPr>
        </p:nvSpPr>
        <p:spPr>
          <a:xfrm>
            <a:off x="628651" y="309617"/>
            <a:ext cx="10331002" cy="1612490"/>
          </a:xfrm>
        </p:spPr>
        <p:txBody>
          <a:bodyPr>
            <a:normAutofit/>
          </a:bodyPr>
          <a:lstStyle/>
          <a:p>
            <a:pPr eaLnBrk="1" hangingPunct="1"/>
            <a:r>
              <a:rPr lang="en-US" altLang="en-US" sz="5400" b="1" dirty="0">
                <a:solidFill>
                  <a:srgbClr val="FF6A02"/>
                </a:solidFill>
                <a:cs typeface="Calibri Light" panose="020F0302020204030204" pitchFamily="34" charset="0"/>
              </a:rPr>
              <a:t>Required Elements </a:t>
            </a:r>
            <a:r>
              <a:rPr lang="en-US" altLang="en-US" sz="5400" b="1" dirty="0">
                <a:cs typeface="Calibri Light" panose="020F0302020204030204" pitchFamily="34" charset="0"/>
              </a:rPr>
              <a:t>of Informed Consent</a:t>
            </a:r>
          </a:p>
        </p:txBody>
      </p:sp>
      <p:sp>
        <p:nvSpPr>
          <p:cNvPr id="11" name="Rectangle 3">
            <a:extLst>
              <a:ext uri="{FF2B5EF4-FFF2-40B4-BE49-F238E27FC236}">
                <a16:creationId xmlns:a16="http://schemas.microsoft.com/office/drawing/2014/main" id="{63F43061-3189-4EA0-B5BD-9A030B05ABDE}"/>
              </a:ext>
            </a:extLst>
          </p:cNvPr>
          <p:cNvSpPr>
            <a:spLocks noGrp="1" noChangeArrowheads="1"/>
          </p:cNvSpPr>
          <p:nvPr>
            <p:ph idx="1"/>
          </p:nvPr>
        </p:nvSpPr>
        <p:spPr>
          <a:xfrm>
            <a:off x="1292546" y="1967288"/>
            <a:ext cx="9667107" cy="4890712"/>
          </a:xfrm>
        </p:spPr>
        <p:txBody>
          <a:bodyPr>
            <a:normAutofit fontScale="92500" lnSpcReduction="20000"/>
          </a:bodyPr>
          <a:lstStyle/>
          <a:p>
            <a:pPr marL="539496" indent="-457200">
              <a:buClr>
                <a:srgbClr val="FF6A02"/>
              </a:buClr>
              <a:buFont typeface="+mj-lt"/>
              <a:buAutoNum type="arabicPeriod"/>
            </a:pPr>
            <a:r>
              <a:rPr lang="en-US" sz="3000" dirty="0">
                <a:cs typeface="Calibri Light" panose="020F0302020204030204" pitchFamily="34" charset="0"/>
              </a:rPr>
              <a:t>The study involves research; explanation of study purpose, procedures and duration </a:t>
            </a:r>
          </a:p>
          <a:p>
            <a:pPr marL="539496" indent="-457200">
              <a:buClr>
                <a:srgbClr val="FF6A02"/>
              </a:buClr>
              <a:buFont typeface="+mj-lt"/>
              <a:buAutoNum type="arabicPeriod"/>
            </a:pPr>
            <a:r>
              <a:rPr lang="en-US" sz="3000" dirty="0">
                <a:cs typeface="Calibri Light" panose="020F0302020204030204" pitchFamily="34" charset="0"/>
              </a:rPr>
              <a:t>Reasonably foreseeable risks/discomforts </a:t>
            </a:r>
          </a:p>
          <a:p>
            <a:pPr marL="539496" indent="-457200">
              <a:buClr>
                <a:srgbClr val="FF6A02"/>
              </a:buClr>
              <a:buFont typeface="+mj-lt"/>
              <a:buAutoNum type="arabicPeriod"/>
            </a:pPr>
            <a:r>
              <a:rPr lang="en-US" sz="3000" dirty="0">
                <a:cs typeface="Calibri Light" panose="020F0302020204030204" pitchFamily="34" charset="0"/>
              </a:rPr>
              <a:t>Benefits to participants/others; lack of direct benefit should be stated; inclusion of potential societal benefits</a:t>
            </a:r>
          </a:p>
          <a:p>
            <a:pPr marL="539496" indent="-457200">
              <a:buClr>
                <a:srgbClr val="FF6A02"/>
              </a:buClr>
              <a:buFont typeface="+mj-lt"/>
              <a:buAutoNum type="arabicPeriod"/>
            </a:pPr>
            <a:r>
              <a:rPr lang="en-US" sz="3000" dirty="0">
                <a:cs typeface="Calibri Light" panose="020F0302020204030204" pitchFamily="34" charset="0"/>
              </a:rPr>
              <a:t>Alternative possibly advantageous procedures and treatments</a:t>
            </a:r>
          </a:p>
          <a:p>
            <a:pPr marL="539496" indent="-457200">
              <a:buClr>
                <a:srgbClr val="FF6A02"/>
              </a:buClr>
              <a:buFont typeface="+mj-lt"/>
              <a:buAutoNum type="arabicPeriod"/>
            </a:pPr>
            <a:r>
              <a:rPr lang="en-US" sz="3000" dirty="0">
                <a:cs typeface="Calibri Light" panose="020F0302020204030204" pitchFamily="34" charset="0"/>
              </a:rPr>
              <a:t>Confidentiality of records identifying the participant</a:t>
            </a:r>
          </a:p>
          <a:p>
            <a:pPr marL="539496" indent="-457200">
              <a:buClr>
                <a:srgbClr val="FF6A02"/>
              </a:buClr>
              <a:buFont typeface="+mj-lt"/>
              <a:buAutoNum type="arabicPeriod"/>
            </a:pPr>
            <a:r>
              <a:rPr lang="en-US" sz="3000" dirty="0">
                <a:cs typeface="Calibri Light" panose="020F0302020204030204" pitchFamily="34" charset="0"/>
              </a:rPr>
              <a:t>Explanation of compensation and/or treatments if injury occurs when risk is greater than minimal</a:t>
            </a:r>
          </a:p>
          <a:p>
            <a:pPr marL="539496" indent="-457200">
              <a:buClr>
                <a:srgbClr val="FF6A02"/>
              </a:buClr>
              <a:buFont typeface="+mj-lt"/>
              <a:buAutoNum type="arabicPeriod"/>
            </a:pPr>
            <a:r>
              <a:rPr lang="en-US" sz="3000" dirty="0">
                <a:cs typeface="Calibri Light" panose="020F0302020204030204" pitchFamily="34" charset="0"/>
              </a:rPr>
              <a:t>Whom to contact for answers to questions </a:t>
            </a:r>
          </a:p>
          <a:p>
            <a:pPr marL="539496" indent="-457200">
              <a:buClr>
                <a:srgbClr val="FF6A02"/>
              </a:buClr>
              <a:buFont typeface="+mj-lt"/>
              <a:buAutoNum type="arabicPeriod"/>
            </a:pPr>
            <a:r>
              <a:rPr lang="en-US" sz="3000" dirty="0">
                <a:cs typeface="Calibri Light" panose="020F0302020204030204" pitchFamily="34" charset="0"/>
              </a:rPr>
              <a:t>Participation is voluntary; refusal will involve no penalty/loss of entitled benefits; discontinue participation at any time </a:t>
            </a:r>
          </a:p>
          <a:p>
            <a:pPr marL="859536" lvl="1" indent="-457200">
              <a:buFont typeface="+mj-lt"/>
              <a:buAutoNum type="arabicPeriod"/>
            </a:pPr>
            <a:endParaRPr lang="en-US" altLang="en-US" sz="1400" i="1" dirty="0">
              <a:latin typeface="Georgia" panose="02040502050405020303" pitchFamily="18" charset="0"/>
            </a:endParaRPr>
          </a:p>
        </p:txBody>
      </p:sp>
      <p:pic>
        <p:nvPicPr>
          <p:cNvPr id="7" name="Picture 6">
            <a:extLst>
              <a:ext uri="{FF2B5EF4-FFF2-40B4-BE49-F238E27FC236}">
                <a16:creationId xmlns:a16="http://schemas.microsoft.com/office/drawing/2014/main" id="{6625F8EC-6AF6-4391-8743-B5699F302AE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192000" y="3230412"/>
            <a:ext cx="2778146" cy="548008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77460945"/>
      </p:ext>
    </p:extLst>
  </p:cSld>
  <p:clrMapOvr>
    <a:masterClrMapping/>
  </p:clrMapOvr>
  <p:transition spd="slow" advTm="8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1000"/>
                                        <p:tgtEl>
                                          <p:spTgt spid="11">
                                            <p:txEl>
                                              <p:pRg st="2" end="2"/>
                                            </p:txEl>
                                          </p:spTgt>
                                        </p:tgtEl>
                                      </p:cBhvr>
                                    </p:animEffect>
                                    <p:anim calcmode="lin" valueType="num">
                                      <p:cBhvr>
                                        <p:cTn id="2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Effect transition="in" filter="fade">
                                      <p:cBhvr>
                                        <p:cTn id="28" dur="1000"/>
                                        <p:tgtEl>
                                          <p:spTgt spid="11">
                                            <p:txEl>
                                              <p:pRg st="3" end="3"/>
                                            </p:txEl>
                                          </p:spTgt>
                                        </p:tgtEl>
                                      </p:cBhvr>
                                    </p:animEffect>
                                    <p:anim calcmode="lin" valueType="num">
                                      <p:cBhvr>
                                        <p:cTn id="29"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xEl>
                                              <p:pRg st="4" end="4"/>
                                            </p:txEl>
                                          </p:spTgt>
                                        </p:tgtEl>
                                        <p:attrNameLst>
                                          <p:attrName>style.visibility</p:attrName>
                                        </p:attrNameLst>
                                      </p:cBhvr>
                                      <p:to>
                                        <p:strVal val="visible"/>
                                      </p:to>
                                    </p:set>
                                    <p:animEffect transition="in" filter="fade">
                                      <p:cBhvr>
                                        <p:cTn id="35" dur="1000"/>
                                        <p:tgtEl>
                                          <p:spTgt spid="11">
                                            <p:txEl>
                                              <p:pRg st="4" end="4"/>
                                            </p:txEl>
                                          </p:spTgt>
                                        </p:tgtEl>
                                      </p:cBhvr>
                                    </p:animEffect>
                                    <p:anim calcmode="lin" valueType="num">
                                      <p:cBhvr>
                                        <p:cTn id="36"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xEl>
                                              <p:pRg st="5" end="5"/>
                                            </p:txEl>
                                          </p:spTgt>
                                        </p:tgtEl>
                                        <p:attrNameLst>
                                          <p:attrName>style.visibility</p:attrName>
                                        </p:attrNameLst>
                                      </p:cBhvr>
                                      <p:to>
                                        <p:strVal val="visible"/>
                                      </p:to>
                                    </p:set>
                                    <p:animEffect transition="in" filter="fade">
                                      <p:cBhvr>
                                        <p:cTn id="42" dur="1000"/>
                                        <p:tgtEl>
                                          <p:spTgt spid="11">
                                            <p:txEl>
                                              <p:pRg st="5" end="5"/>
                                            </p:txEl>
                                          </p:spTgt>
                                        </p:tgtEl>
                                      </p:cBhvr>
                                    </p:animEffect>
                                    <p:anim calcmode="lin" valueType="num">
                                      <p:cBhvr>
                                        <p:cTn id="43"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xEl>
                                              <p:pRg st="6" end="6"/>
                                            </p:txEl>
                                          </p:spTgt>
                                        </p:tgtEl>
                                        <p:attrNameLst>
                                          <p:attrName>style.visibility</p:attrName>
                                        </p:attrNameLst>
                                      </p:cBhvr>
                                      <p:to>
                                        <p:strVal val="visible"/>
                                      </p:to>
                                    </p:set>
                                    <p:animEffect transition="in" filter="fade">
                                      <p:cBhvr>
                                        <p:cTn id="49" dur="1000"/>
                                        <p:tgtEl>
                                          <p:spTgt spid="11">
                                            <p:txEl>
                                              <p:pRg st="6" end="6"/>
                                            </p:txEl>
                                          </p:spTgt>
                                        </p:tgtEl>
                                      </p:cBhvr>
                                    </p:animEffect>
                                    <p:anim calcmode="lin" valueType="num">
                                      <p:cBhvr>
                                        <p:cTn id="50"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1">
                                            <p:txEl>
                                              <p:pRg st="7" end="7"/>
                                            </p:txEl>
                                          </p:spTgt>
                                        </p:tgtEl>
                                        <p:attrNameLst>
                                          <p:attrName>style.visibility</p:attrName>
                                        </p:attrNameLst>
                                      </p:cBhvr>
                                      <p:to>
                                        <p:strVal val="visible"/>
                                      </p:to>
                                    </p:set>
                                    <p:animEffect transition="in" filter="fade">
                                      <p:cBhvr>
                                        <p:cTn id="56" dur="1000"/>
                                        <p:tgtEl>
                                          <p:spTgt spid="11">
                                            <p:txEl>
                                              <p:pRg st="7" end="7"/>
                                            </p:txEl>
                                          </p:spTgt>
                                        </p:tgtEl>
                                      </p:cBhvr>
                                    </p:animEffect>
                                    <p:anim calcmode="lin" valueType="num">
                                      <p:cBhvr>
                                        <p:cTn id="57" dur="1000" fill="hold"/>
                                        <p:tgtEl>
                                          <p:spTgt spid="11">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11">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C61FAE-9C5E-E440-BE5A-2459BD47A59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80056"/>
            <a:ext cx="11480428" cy="6938056"/>
          </a:xfrm>
          <a:prstGeom prst="rect">
            <a:avLst/>
          </a:prstGeom>
        </p:spPr>
      </p:pic>
      <p:sp>
        <p:nvSpPr>
          <p:cNvPr id="2" name="Rectangle 1">
            <a:extLst>
              <a:ext uri="{FF2B5EF4-FFF2-40B4-BE49-F238E27FC236}">
                <a16:creationId xmlns:a16="http://schemas.microsoft.com/office/drawing/2014/main" id="{6F5D88D1-34F3-EB48-9EBA-049A242266C8}"/>
              </a:ext>
            </a:extLst>
          </p:cNvPr>
          <p:cNvSpPr/>
          <p:nvPr/>
        </p:nvSpPr>
        <p:spPr>
          <a:xfrm>
            <a:off x="6164553" y="4834904"/>
            <a:ext cx="4343182" cy="1384995"/>
          </a:xfrm>
          <a:prstGeom prst="rect">
            <a:avLst/>
          </a:prstGeom>
          <a:solidFill>
            <a:srgbClr val="FF6A02"/>
          </a:solidFill>
          <a:ln w="76200">
            <a:solidFill>
              <a:schemeClr val="accent2"/>
            </a:solidFill>
          </a:ln>
        </p:spPr>
        <p:txBody>
          <a:bodyPr wrap="square">
            <a:spAutoFit/>
          </a:bodyPr>
          <a:lstStyle/>
          <a:p>
            <a:pPr algn="ctr"/>
            <a:r>
              <a:rPr lang="en-US" sz="2800" b="1" dirty="0">
                <a:solidFill>
                  <a:srgbClr val="FFFF00"/>
                </a:solidFill>
                <a:latin typeface="Gill Sans MT" panose="020B0502020104020203" pitchFamily="34" charset="77"/>
                <a:ea typeface="Calibri" panose="020F0502020204030204" pitchFamily="34" charset="0"/>
                <a:cs typeface="Calibri Light" panose="020F0302020204030204" pitchFamily="34" charset="0"/>
              </a:rPr>
              <a:t>Bioethics</a:t>
            </a:r>
            <a:r>
              <a:rPr lang="en-US" sz="2800" b="1" i="1" dirty="0">
                <a:solidFill>
                  <a:schemeClr val="bg1"/>
                </a:solidFill>
                <a:latin typeface="Gill Sans MT" panose="020B0502020104020203" pitchFamily="34" charset="77"/>
                <a:ea typeface="Calibri" panose="020F0502020204030204" pitchFamily="34" charset="0"/>
                <a:cs typeface="Calibri Light" panose="020F0302020204030204" pitchFamily="34" charset="0"/>
              </a:rPr>
              <a:t> </a:t>
            </a:r>
            <a:r>
              <a:rPr lang="en-US" sz="2800" dirty="0">
                <a:solidFill>
                  <a:schemeClr val="bg1"/>
                </a:solidFill>
                <a:latin typeface="Gill Sans MT" panose="020B0502020104020203" pitchFamily="34" charset="77"/>
                <a:ea typeface="Calibri" panose="020F0502020204030204" pitchFamily="34" charset="0"/>
                <a:cs typeface="Calibri Light" panose="020F0302020204030204" pitchFamily="34" charset="0"/>
              </a:rPr>
              <a:t>is the application</a:t>
            </a:r>
          </a:p>
          <a:p>
            <a:pPr algn="ctr"/>
            <a:r>
              <a:rPr lang="en-US" sz="2800" dirty="0">
                <a:solidFill>
                  <a:schemeClr val="bg1"/>
                </a:solidFill>
                <a:latin typeface="Gill Sans MT" panose="020B0502020104020203" pitchFamily="34" charset="77"/>
                <a:ea typeface="Calibri" panose="020F0502020204030204" pitchFamily="34" charset="0"/>
                <a:cs typeface="Calibri Light" panose="020F0302020204030204" pitchFamily="34" charset="0"/>
              </a:rPr>
              <a:t>of this reasoning to health, </a:t>
            </a:r>
          </a:p>
          <a:p>
            <a:pPr algn="ctr"/>
            <a:r>
              <a:rPr lang="en-US" sz="2800" dirty="0">
                <a:solidFill>
                  <a:schemeClr val="bg1"/>
                </a:solidFill>
                <a:latin typeface="Gill Sans MT" panose="020B0502020104020203" pitchFamily="34" charset="77"/>
                <a:ea typeface="Calibri" panose="020F0502020204030204" pitchFamily="34" charset="0"/>
                <a:cs typeface="Calibri Light" panose="020F0302020204030204" pitchFamily="34" charset="0"/>
              </a:rPr>
              <a:t>healthcare, and research.</a:t>
            </a:r>
          </a:p>
        </p:txBody>
      </p:sp>
      <p:sp>
        <p:nvSpPr>
          <p:cNvPr id="9" name="Left-Right Arrow 8">
            <a:extLst>
              <a:ext uri="{FF2B5EF4-FFF2-40B4-BE49-F238E27FC236}">
                <a16:creationId xmlns:a16="http://schemas.microsoft.com/office/drawing/2014/main" id="{BB39012E-0825-274F-8827-B52FF71DC36B}"/>
              </a:ext>
            </a:extLst>
          </p:cNvPr>
          <p:cNvSpPr/>
          <p:nvPr/>
        </p:nvSpPr>
        <p:spPr>
          <a:xfrm>
            <a:off x="13461467" y="1734457"/>
            <a:ext cx="6338810" cy="2751237"/>
          </a:xfrm>
          <a:prstGeom prst="leftRightArrow">
            <a:avLst/>
          </a:prstGeom>
          <a:solidFill>
            <a:srgbClr val="FF6A02"/>
          </a:solidFill>
          <a:ln w="76200">
            <a:solidFill>
              <a:schemeClr val="accent2"/>
            </a:solidFill>
          </a:ln>
        </p:spPr>
        <p:txBody>
          <a:bodyPr wrap="square">
            <a:spAutoFit/>
          </a:bodyPr>
          <a:lstStyle/>
          <a:p>
            <a:pPr algn="ctr"/>
            <a:r>
              <a:rPr lang="en-US" sz="2800" b="1" dirty="0">
                <a:solidFill>
                  <a:schemeClr val="bg1"/>
                </a:solidFill>
                <a:ea typeface="Calibri" panose="020F0502020204030204" pitchFamily="34" charset="0"/>
                <a:cs typeface="Calibri Light" panose="020F0302020204030204" pitchFamily="34" charset="0"/>
              </a:rPr>
              <a:t>or for choosing </a:t>
            </a:r>
          </a:p>
          <a:p>
            <a:pPr algn="ctr"/>
            <a:r>
              <a:rPr lang="en-US" sz="2800" b="1" dirty="0">
                <a:solidFill>
                  <a:schemeClr val="bg1"/>
                </a:solidFill>
                <a:ea typeface="Calibri" panose="020F0502020204030204" pitchFamily="34" charset="0"/>
                <a:cs typeface="Calibri Light" panose="020F0302020204030204" pitchFamily="34" charset="0"/>
              </a:rPr>
              <a:t>the most ethical path</a:t>
            </a:r>
          </a:p>
          <a:p>
            <a:pPr algn="ctr"/>
            <a:r>
              <a:rPr lang="en-US" sz="2800" b="1" dirty="0">
                <a:solidFill>
                  <a:schemeClr val="bg1"/>
                </a:solidFill>
                <a:ea typeface="Calibri" panose="020F0502020204030204" pitchFamily="34" charset="0"/>
                <a:cs typeface="Calibri Light" panose="020F0302020204030204" pitchFamily="34" charset="0"/>
              </a:rPr>
              <a:t> from many choices</a:t>
            </a:r>
          </a:p>
        </p:txBody>
      </p:sp>
      <p:sp>
        <p:nvSpPr>
          <p:cNvPr id="4" name="Title 3">
            <a:extLst>
              <a:ext uri="{FF2B5EF4-FFF2-40B4-BE49-F238E27FC236}">
                <a16:creationId xmlns:a16="http://schemas.microsoft.com/office/drawing/2014/main" id="{7A4757E2-8C2E-AD4F-8EF9-59797DB14E7D}"/>
              </a:ext>
            </a:extLst>
          </p:cNvPr>
          <p:cNvSpPr>
            <a:spLocks noGrp="1"/>
          </p:cNvSpPr>
          <p:nvPr>
            <p:ph type="title"/>
          </p:nvPr>
        </p:nvSpPr>
        <p:spPr/>
        <p:txBody>
          <a:bodyPr/>
          <a:lstStyle/>
          <a:p>
            <a:endParaRPr lang="en-US"/>
          </a:p>
        </p:txBody>
      </p:sp>
      <p:sp>
        <p:nvSpPr>
          <p:cNvPr id="8" name="Title 4">
            <a:extLst>
              <a:ext uri="{FF2B5EF4-FFF2-40B4-BE49-F238E27FC236}">
                <a16:creationId xmlns:a16="http://schemas.microsoft.com/office/drawing/2014/main" id="{E1B76855-1A10-9640-9EC3-77FC5C465525}"/>
              </a:ext>
            </a:extLst>
          </p:cNvPr>
          <p:cNvSpPr txBox="1">
            <a:spLocks/>
          </p:cNvSpPr>
          <p:nvPr/>
        </p:nvSpPr>
        <p:spPr>
          <a:xfrm>
            <a:off x="419100" y="408894"/>
            <a:ext cx="2926773" cy="1325563"/>
          </a:xfrm>
          <a:prstGeom prst="flowChartDelay">
            <a:avLst/>
          </a:prstGeom>
          <a:solidFill>
            <a:srgbClr val="FF6A02"/>
          </a:solidFill>
          <a:ln w="76200">
            <a:solidFill>
              <a:schemeClr val="accent2"/>
            </a:solidFill>
          </a:ln>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800" b="0" kern="1200">
                <a:solidFill>
                  <a:schemeClr val="tx1"/>
                </a:solidFill>
                <a:latin typeface="Gill Sans MT" panose="020B0502020104020203" pitchFamily="34" charset="77"/>
                <a:ea typeface="+mj-ea"/>
                <a:cs typeface="+mj-cs"/>
              </a:defRPr>
            </a:lvl1pPr>
          </a:lstStyle>
          <a:p>
            <a:pPr marL="58737" indent="-342900" algn="ctr">
              <a:spcBef>
                <a:spcPts val="0"/>
              </a:spcBef>
              <a:tabLst>
                <a:tab pos="5943600" algn="l"/>
              </a:tabLst>
            </a:pPr>
            <a:r>
              <a:rPr lang="en-US" sz="5400" b="1">
                <a:solidFill>
                  <a:schemeClr val="bg1"/>
                </a:solidFill>
                <a:ea typeface="Calibri" panose="020F0502020204030204" pitchFamily="34" charset="0"/>
                <a:cs typeface="Calibri Light" panose="020F0302020204030204" pitchFamily="34" charset="0"/>
              </a:rPr>
              <a:t>Ethics</a:t>
            </a:r>
            <a:endParaRPr lang="en-US" sz="5400" dirty="0">
              <a:solidFill>
                <a:schemeClr val="bg1"/>
              </a:solidFill>
            </a:endParaRPr>
          </a:p>
        </p:txBody>
      </p:sp>
    </p:spTree>
    <p:extLst>
      <p:ext uri="{BB962C8B-B14F-4D97-AF65-F5344CB8AC3E}">
        <p14:creationId xmlns:p14="http://schemas.microsoft.com/office/powerpoint/2010/main" val="865767649"/>
      </p:ext>
    </p:extLst>
  </p:cSld>
  <p:clrMapOvr>
    <a:masterClrMapping/>
  </p:clrMapOvr>
  <p:transition spd="slow" advTm="6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10274 0.01806 L -0.8931 0.02408 " pathEditMode="relative" rAng="0" ptsTypes="AA">
                                      <p:cBhvr>
                                        <p:cTn id="6" dur="1500" fill="hold"/>
                                        <p:tgtEl>
                                          <p:spTgt spid="9"/>
                                        </p:tgtEl>
                                        <p:attrNameLst>
                                          <p:attrName>ppt_x</p:attrName>
                                          <p:attrName>ppt_y</p:attrName>
                                        </p:attrNameLst>
                                      </p:cBhvr>
                                      <p:rCtr x="-49792" y="301"/>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BA87FCE1-F687-4EF2-8560-42222A87E381}"/>
              </a:ext>
            </a:extLst>
          </p:cNvPr>
          <p:cNvSpPr>
            <a:spLocks noGrp="1" noChangeArrowheads="1"/>
          </p:cNvSpPr>
          <p:nvPr>
            <p:ph type="title"/>
          </p:nvPr>
        </p:nvSpPr>
        <p:spPr>
          <a:xfrm>
            <a:off x="590402" y="305904"/>
            <a:ext cx="10213073" cy="1612490"/>
          </a:xfrm>
        </p:spPr>
        <p:txBody>
          <a:bodyPr>
            <a:normAutofit/>
          </a:bodyPr>
          <a:lstStyle/>
          <a:p>
            <a:pPr eaLnBrk="1" hangingPunct="1"/>
            <a:r>
              <a:rPr lang="en-US" altLang="en-US" sz="5400" b="1" dirty="0">
                <a:solidFill>
                  <a:srgbClr val="FF6A02"/>
                </a:solidFill>
                <a:cs typeface="Calibri Light" panose="020F0302020204030204" pitchFamily="34" charset="0"/>
              </a:rPr>
              <a:t>Possible Challenge </a:t>
            </a:r>
            <a:r>
              <a:rPr lang="en-US" altLang="en-US" sz="5400" b="1" dirty="0">
                <a:cs typeface="Calibri Light" panose="020F0302020204030204" pitchFamily="34" charset="0"/>
              </a:rPr>
              <a:t>to Informed Consent</a:t>
            </a:r>
          </a:p>
        </p:txBody>
      </p:sp>
      <p:pic>
        <p:nvPicPr>
          <p:cNvPr id="5" name="Picture 4">
            <a:extLst>
              <a:ext uri="{FF2B5EF4-FFF2-40B4-BE49-F238E27FC236}">
                <a16:creationId xmlns:a16="http://schemas.microsoft.com/office/drawing/2014/main" id="{2594B3C0-C9F1-4492-90BF-49F0F4F604A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687" r="6243" b="4271"/>
          <a:stretch/>
        </p:blipFill>
        <p:spPr>
          <a:xfrm>
            <a:off x="3724507" y="1236889"/>
            <a:ext cx="7301992" cy="4865990"/>
          </a:xfrm>
          <a:prstGeom prst="rect">
            <a:avLst/>
          </a:prstGeom>
          <a:effectLst/>
        </p:spPr>
      </p:pic>
      <p:sp>
        <p:nvSpPr>
          <p:cNvPr id="7" name="TextBox 6">
            <a:extLst>
              <a:ext uri="{FF2B5EF4-FFF2-40B4-BE49-F238E27FC236}">
                <a16:creationId xmlns:a16="http://schemas.microsoft.com/office/drawing/2014/main" id="{D705D8F6-C894-4015-8B09-3C0A13D010C4}"/>
              </a:ext>
            </a:extLst>
          </p:cNvPr>
          <p:cNvSpPr txBox="1"/>
          <p:nvPr/>
        </p:nvSpPr>
        <p:spPr>
          <a:xfrm>
            <a:off x="2522711" y="6328653"/>
            <a:ext cx="8733295" cy="400110"/>
          </a:xfrm>
          <a:prstGeom prst="rect">
            <a:avLst/>
          </a:prstGeom>
          <a:solidFill>
            <a:schemeClr val="bg1"/>
          </a:solidFill>
        </p:spPr>
        <p:txBody>
          <a:bodyPr wrap="square" rtlCol="0">
            <a:spAutoFit/>
          </a:bodyPr>
          <a:lstStyle/>
          <a:p>
            <a:pPr algn="r"/>
            <a:r>
              <a:rPr lang="en-US" sz="1000" b="1" dirty="0">
                <a:solidFill>
                  <a:schemeClr val="bg1">
                    <a:lumMod val="50000"/>
                  </a:schemeClr>
                </a:solidFill>
                <a:latin typeface="Gill Sans MT" panose="020B0502020104020203" pitchFamily="34" charset="77"/>
                <a:cs typeface="Calibri Light" panose="020F0302020204030204" pitchFamily="34" charset="0"/>
              </a:rPr>
              <a:t>Kadam RA. Informed Consent Process: A Step Further Towards Making It Meaningful!                                </a:t>
            </a:r>
          </a:p>
          <a:p>
            <a:pPr algn="r"/>
            <a:r>
              <a:rPr lang="en-US" sz="1000" b="1" i="1" dirty="0">
                <a:solidFill>
                  <a:schemeClr val="bg1">
                    <a:lumMod val="50000"/>
                  </a:schemeClr>
                </a:solidFill>
                <a:latin typeface="Gill Sans MT" panose="020B0502020104020203" pitchFamily="34" charset="77"/>
                <a:cs typeface="Calibri Light" panose="020F0302020204030204" pitchFamily="34" charset="0"/>
              </a:rPr>
              <a:t>Perspectives in Clinical Research</a:t>
            </a:r>
            <a:r>
              <a:rPr lang="en-US" sz="1000" b="1" dirty="0">
                <a:solidFill>
                  <a:schemeClr val="bg1">
                    <a:lumMod val="50000"/>
                  </a:schemeClr>
                </a:solidFill>
                <a:latin typeface="Gill Sans MT" panose="020B0502020104020203" pitchFamily="34" charset="77"/>
                <a:cs typeface="Calibri Light" panose="020F0302020204030204" pitchFamily="34" charset="0"/>
              </a:rPr>
              <a:t> 2017; 107 – 12. </a:t>
            </a:r>
          </a:p>
        </p:txBody>
      </p:sp>
      <p:sp>
        <p:nvSpPr>
          <p:cNvPr id="2" name="TextBox 1"/>
          <p:cNvSpPr txBox="1"/>
          <p:nvPr/>
        </p:nvSpPr>
        <p:spPr>
          <a:xfrm>
            <a:off x="8512453" y="-1362133"/>
            <a:ext cx="3333218" cy="954107"/>
          </a:xfrm>
          <a:prstGeom prst="rect">
            <a:avLst/>
          </a:prstGeom>
          <a:noFill/>
        </p:spPr>
        <p:txBody>
          <a:bodyPr wrap="square" rtlCol="0">
            <a:spAutoFit/>
          </a:bodyPr>
          <a:lstStyle/>
          <a:p>
            <a:r>
              <a:rPr lang="en-US" sz="1400" i="1" dirty="0"/>
              <a:t>We need to add suggestions for how to make the Informed Consent process </a:t>
            </a:r>
            <a:br>
              <a:rPr lang="en-US" sz="1400" i="1" dirty="0"/>
            </a:br>
            <a:r>
              <a:rPr lang="en-US" sz="1400" i="1" dirty="0"/>
              <a:t>meaningful and relevant for a diversity of communities; linguistic, literacy, etc. </a:t>
            </a:r>
          </a:p>
        </p:txBody>
      </p:sp>
    </p:spTree>
    <p:extLst>
      <p:ext uri="{BB962C8B-B14F-4D97-AF65-F5344CB8AC3E}">
        <p14:creationId xmlns:p14="http://schemas.microsoft.com/office/powerpoint/2010/main" val="935749650"/>
      </p:ext>
    </p:extLst>
  </p:cSld>
  <p:clrMapOvr>
    <a:masterClrMapping/>
  </p:clrMapOvr>
  <p:transition spd="slow" advTm="8000">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AACC71D-A6A0-4C6F-9666-3F8D7F473735}"/>
              </a:ext>
            </a:extLst>
          </p:cNvPr>
          <p:cNvSpPr>
            <a:spLocks noGrp="1"/>
          </p:cNvSpPr>
          <p:nvPr>
            <p:ph type="title"/>
          </p:nvPr>
        </p:nvSpPr>
        <p:spPr>
          <a:xfrm>
            <a:off x="531628" y="718390"/>
            <a:ext cx="9714241" cy="859464"/>
          </a:xfrm>
        </p:spPr>
        <p:txBody>
          <a:bodyPr>
            <a:noAutofit/>
          </a:bodyPr>
          <a:lstStyle/>
          <a:p>
            <a:r>
              <a:rPr lang="en-US" sz="5400" b="1" dirty="0">
                <a:cs typeface="Calibri Light" panose="020F0302020204030204" pitchFamily="34" charset="0"/>
              </a:rPr>
              <a:t>Making Informed Consent </a:t>
            </a:r>
            <a:r>
              <a:rPr lang="en-US" sz="5400" b="1" dirty="0">
                <a:solidFill>
                  <a:srgbClr val="FF6A02"/>
                </a:solidFill>
                <a:cs typeface="Calibri Light" panose="020F0302020204030204" pitchFamily="34" charset="0"/>
              </a:rPr>
              <a:t>Meaningful</a:t>
            </a:r>
          </a:p>
        </p:txBody>
      </p:sp>
      <p:pic>
        <p:nvPicPr>
          <p:cNvPr id="2" name="Picture 1" descr="A screenshot of a cell phone&#10;&#10;Description automatically generated">
            <a:extLst>
              <a:ext uri="{FF2B5EF4-FFF2-40B4-BE49-F238E27FC236}">
                <a16:creationId xmlns:a16="http://schemas.microsoft.com/office/drawing/2014/main" id="{BB8CF70F-36BA-4440-BA5E-3A54A2300A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0633" y="1570667"/>
            <a:ext cx="6265342" cy="2214866"/>
          </a:xfrm>
          <a:prstGeom prst="rect">
            <a:avLst/>
          </a:prstGeom>
          <a:effectLst/>
        </p:spPr>
      </p:pic>
      <p:pic>
        <p:nvPicPr>
          <p:cNvPr id="3" name="Picture 2" descr="A screenshot of a social media post&#10;&#10;Description automatically generated">
            <a:extLst>
              <a:ext uri="{FF2B5EF4-FFF2-40B4-BE49-F238E27FC236}">
                <a16:creationId xmlns:a16="http://schemas.microsoft.com/office/drawing/2014/main" id="{3D5CE7B5-3384-40AA-89E3-9113141D482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55181" y="824401"/>
            <a:ext cx="4702756" cy="5404399"/>
          </a:xfrm>
          <a:prstGeom prst="rect">
            <a:avLst/>
          </a:prstGeom>
          <a:effectLst/>
        </p:spPr>
      </p:pic>
      <p:sp>
        <p:nvSpPr>
          <p:cNvPr id="7" name="TextBox 6">
            <a:extLst>
              <a:ext uri="{FF2B5EF4-FFF2-40B4-BE49-F238E27FC236}">
                <a16:creationId xmlns:a16="http://schemas.microsoft.com/office/drawing/2014/main" id="{02048A96-E1E5-4A00-977F-F67ADC1820B0}"/>
              </a:ext>
            </a:extLst>
          </p:cNvPr>
          <p:cNvSpPr txBox="1"/>
          <p:nvPr/>
        </p:nvSpPr>
        <p:spPr>
          <a:xfrm>
            <a:off x="490632" y="3852272"/>
            <a:ext cx="6123554" cy="1938992"/>
          </a:xfrm>
          <a:prstGeom prst="rect">
            <a:avLst/>
          </a:prstGeom>
          <a:solidFill>
            <a:srgbClr val="FF760F"/>
          </a:solidFill>
        </p:spPr>
        <p:txBody>
          <a:bodyPr wrap="square" rtlCol="0">
            <a:spAutoFit/>
          </a:bodyPr>
          <a:lstStyle/>
          <a:p>
            <a:r>
              <a:rPr lang="en-US" sz="4000" b="1" dirty="0">
                <a:solidFill>
                  <a:srgbClr val="FFFF00"/>
                </a:solidFill>
                <a:latin typeface="Gill Sans MT" panose="020B0502020104020203" pitchFamily="34" charset="77"/>
                <a:cs typeface="Calibri Light" panose="020F0302020204030204" pitchFamily="34" charset="0"/>
              </a:rPr>
              <a:t>Continuous, dynamic process </a:t>
            </a:r>
            <a:r>
              <a:rPr lang="en-US" sz="4000" b="1" dirty="0">
                <a:solidFill>
                  <a:schemeClr val="bg1"/>
                </a:solidFill>
                <a:latin typeface="Gill Sans MT" panose="020B0502020104020203" pitchFamily="34" charset="77"/>
                <a:cs typeface="Calibri Light" panose="020F0302020204030204" pitchFamily="34" charset="0"/>
              </a:rPr>
              <a:t>rather than  one-time, isolated event</a:t>
            </a:r>
          </a:p>
        </p:txBody>
      </p:sp>
      <p:sp>
        <p:nvSpPr>
          <p:cNvPr id="11" name="TextBox 10">
            <a:extLst>
              <a:ext uri="{FF2B5EF4-FFF2-40B4-BE49-F238E27FC236}">
                <a16:creationId xmlns:a16="http://schemas.microsoft.com/office/drawing/2014/main" id="{240EC01E-30AC-4E53-911F-AA1EF1E72B31}"/>
              </a:ext>
            </a:extLst>
          </p:cNvPr>
          <p:cNvSpPr txBox="1"/>
          <p:nvPr/>
        </p:nvSpPr>
        <p:spPr>
          <a:xfrm>
            <a:off x="3253222" y="6324060"/>
            <a:ext cx="7418585" cy="523220"/>
          </a:xfrm>
          <a:prstGeom prst="rect">
            <a:avLst/>
          </a:prstGeom>
          <a:solidFill>
            <a:schemeClr val="bg1"/>
          </a:solidFill>
        </p:spPr>
        <p:txBody>
          <a:bodyPr wrap="square" rtlCol="0">
            <a:spAutoFit/>
          </a:bodyPr>
          <a:lstStyle/>
          <a:p>
            <a:pPr algn="r"/>
            <a:r>
              <a:rPr lang="en-US" sz="1400" b="1" dirty="0">
                <a:solidFill>
                  <a:schemeClr val="bg1">
                    <a:lumMod val="50000"/>
                  </a:schemeClr>
                </a:solidFill>
                <a:latin typeface="Gill Sans MT" panose="020B0502020104020203" pitchFamily="34" charset="77"/>
                <a:cs typeface="Calibri Light" panose="020F0302020204030204" pitchFamily="34" charset="0"/>
              </a:rPr>
              <a:t>Kadam RA. Informed Consent Process: A Step Further Towards Making It Meaningful!                                </a:t>
            </a:r>
          </a:p>
          <a:p>
            <a:pPr algn="r"/>
            <a:r>
              <a:rPr lang="en-US" sz="1400" b="1" i="1" dirty="0">
                <a:solidFill>
                  <a:schemeClr val="bg1">
                    <a:lumMod val="50000"/>
                  </a:schemeClr>
                </a:solidFill>
                <a:latin typeface="Gill Sans MT" panose="020B0502020104020203" pitchFamily="34" charset="77"/>
                <a:cs typeface="Calibri Light" panose="020F0302020204030204" pitchFamily="34" charset="0"/>
              </a:rPr>
              <a:t>Perspectives in Clinical Research</a:t>
            </a:r>
            <a:r>
              <a:rPr lang="en-US" sz="1400" b="1" dirty="0">
                <a:solidFill>
                  <a:schemeClr val="bg1">
                    <a:lumMod val="50000"/>
                  </a:schemeClr>
                </a:solidFill>
                <a:latin typeface="Gill Sans MT" panose="020B0502020104020203" pitchFamily="34" charset="77"/>
                <a:cs typeface="Calibri Light" panose="020F0302020204030204" pitchFamily="34" charset="0"/>
              </a:rPr>
              <a:t> 2017; 107 – 12. </a:t>
            </a:r>
          </a:p>
        </p:txBody>
      </p:sp>
      <p:pic>
        <p:nvPicPr>
          <p:cNvPr id="13" name="Picture 12" descr="A picture containing mirror&#10;&#10;Description automatically generated">
            <a:extLst>
              <a:ext uri="{FF2B5EF4-FFF2-40B4-BE49-F238E27FC236}">
                <a16:creationId xmlns:a16="http://schemas.microsoft.com/office/drawing/2014/main" id="{4EBC0AE5-7E2D-4E57-8454-D91DDF23AF0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52099" y="-2029574"/>
            <a:ext cx="1830100" cy="1830100"/>
          </a:xfrm>
          <a:prstGeom prst="rect">
            <a:avLst/>
          </a:prstGeom>
        </p:spPr>
      </p:pic>
    </p:spTree>
    <p:extLst>
      <p:ext uri="{BB962C8B-B14F-4D97-AF65-F5344CB8AC3E}">
        <p14:creationId xmlns:p14="http://schemas.microsoft.com/office/powerpoint/2010/main" val="2842456338"/>
      </p:ext>
    </p:extLst>
  </p:cSld>
  <p:clrMapOvr>
    <a:masterClrMapping/>
  </p:clrMapOvr>
  <p:transition spd="slow" advTm="8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B1ACA-0E7D-E94A-8326-64E09DAE6482}"/>
              </a:ext>
            </a:extLst>
          </p:cNvPr>
          <p:cNvSpPr>
            <a:spLocks noGrp="1"/>
          </p:cNvSpPr>
          <p:nvPr>
            <p:ph type="title"/>
          </p:nvPr>
        </p:nvSpPr>
        <p:spPr/>
        <p:txBody>
          <a:bodyPr>
            <a:noAutofit/>
          </a:bodyPr>
          <a:lstStyle/>
          <a:p>
            <a:r>
              <a:rPr lang="en-US" sz="5400" b="1" dirty="0">
                <a:solidFill>
                  <a:srgbClr val="FF6A02"/>
                </a:solidFill>
                <a:ea typeface="Corbel"/>
                <a:cs typeface="Calibri Light" panose="020F0302020204030204" pitchFamily="34" charset="0"/>
                <a:sym typeface="Corbel"/>
              </a:rPr>
              <a:t>Who </a:t>
            </a:r>
            <a:r>
              <a:rPr lang="en-US" sz="5400" b="1" dirty="0">
                <a:solidFill>
                  <a:schemeClr val="dk1"/>
                </a:solidFill>
                <a:ea typeface="Corbel"/>
                <a:cs typeface="Calibri Light" panose="020F0302020204030204" pitchFamily="34" charset="0"/>
                <a:sym typeface="Corbel"/>
              </a:rPr>
              <a:t>ensures the Informed Consent process is ethical?</a:t>
            </a:r>
            <a:endParaRPr lang="en-US" sz="5400" b="1" dirty="0">
              <a:cs typeface="Calibri Light" panose="020F0302020204030204" pitchFamily="34" charset="0"/>
            </a:endParaRPr>
          </a:p>
        </p:txBody>
      </p:sp>
      <p:sp>
        <p:nvSpPr>
          <p:cNvPr id="3" name="Content Placeholder 2">
            <a:extLst>
              <a:ext uri="{FF2B5EF4-FFF2-40B4-BE49-F238E27FC236}">
                <a16:creationId xmlns:a16="http://schemas.microsoft.com/office/drawing/2014/main" id="{EA6C12B2-4EBF-AF4F-8018-A55440D8787E}"/>
              </a:ext>
            </a:extLst>
          </p:cNvPr>
          <p:cNvSpPr>
            <a:spLocks noGrp="1"/>
          </p:cNvSpPr>
          <p:nvPr>
            <p:ph idx="1"/>
          </p:nvPr>
        </p:nvSpPr>
        <p:spPr>
          <a:xfrm>
            <a:off x="1382280" y="2092765"/>
            <a:ext cx="9590520" cy="4520686"/>
          </a:xfrm>
        </p:spPr>
        <p:txBody>
          <a:bodyPr>
            <a:normAutofit fontScale="92500" lnSpcReduction="20000"/>
          </a:bodyPr>
          <a:lstStyle/>
          <a:p>
            <a:pPr marL="76200" indent="0">
              <a:spcBef>
                <a:spcPts val="700"/>
              </a:spcBef>
              <a:buSzPts val="2400"/>
              <a:buNone/>
            </a:pPr>
            <a:r>
              <a:rPr lang="en-US" sz="3600" b="1" dirty="0">
                <a:solidFill>
                  <a:srgbClr val="FF6A02"/>
                </a:solidFill>
                <a:ea typeface="Corbel"/>
                <a:cs typeface="Calibri Light" panose="020F0302020204030204" pitchFamily="34" charset="0"/>
                <a:sym typeface="Corbel"/>
              </a:rPr>
              <a:t>Institutional Review Boards </a:t>
            </a:r>
            <a:r>
              <a:rPr lang="en-US" sz="3600" i="1" dirty="0">
                <a:ea typeface="Corbel"/>
                <a:cs typeface="Calibri Light" panose="020F0302020204030204" pitchFamily="34" charset="0"/>
                <a:sym typeface="Corbel"/>
              </a:rPr>
              <a:t>(IRBs for short)</a:t>
            </a:r>
          </a:p>
          <a:p>
            <a:pPr marL="76200" indent="0">
              <a:spcBef>
                <a:spcPts val="700"/>
              </a:spcBef>
              <a:buSzPts val="2400"/>
              <a:buNone/>
            </a:pPr>
            <a:endParaRPr lang="en-US" dirty="0">
              <a:latin typeface="Corbel"/>
              <a:ea typeface="Corbel"/>
              <a:cs typeface="Corbel"/>
              <a:sym typeface="Corbel"/>
            </a:endParaRPr>
          </a:p>
          <a:p>
            <a:pPr marL="533400" indent="-457200">
              <a:lnSpc>
                <a:spcPct val="150000"/>
              </a:lnSpc>
              <a:spcBef>
                <a:spcPts val="700"/>
              </a:spcBef>
              <a:buSzPts val="2400"/>
            </a:pPr>
            <a:r>
              <a:rPr lang="en-US" sz="2800" dirty="0">
                <a:ea typeface="Corbel"/>
                <a:cs typeface="Calibri Light" panose="020F0302020204030204" pitchFamily="34" charset="0"/>
                <a:sym typeface="Corbel"/>
              </a:rPr>
              <a:t>Because of the Belmont Report, </a:t>
            </a:r>
            <a:r>
              <a:rPr lang="en-US" sz="2800" b="1" dirty="0">
                <a:solidFill>
                  <a:srgbClr val="FF6A02"/>
                </a:solidFill>
                <a:ea typeface="Corbel"/>
                <a:cs typeface="Calibri Light" panose="020F0302020204030204" pitchFamily="34" charset="0"/>
                <a:sym typeface="Corbel"/>
              </a:rPr>
              <a:t>all institutions receiving federal money to conduct research </a:t>
            </a:r>
            <a:r>
              <a:rPr lang="en-US" sz="2800" dirty="0">
                <a:ea typeface="Corbel"/>
                <a:cs typeface="Calibri Light" panose="020F0302020204030204" pitchFamily="34" charset="0"/>
                <a:sym typeface="Corbel"/>
              </a:rPr>
              <a:t>must have an IRB. </a:t>
            </a:r>
          </a:p>
          <a:p>
            <a:pPr marL="533400" indent="-457200">
              <a:lnSpc>
                <a:spcPct val="150000"/>
              </a:lnSpc>
              <a:spcBef>
                <a:spcPts val="700"/>
              </a:spcBef>
              <a:buSzPts val="2400"/>
            </a:pPr>
            <a:r>
              <a:rPr lang="en-US" sz="2800" dirty="0">
                <a:ea typeface="Corbel"/>
                <a:cs typeface="Calibri Light" panose="020F0302020204030204" pitchFamily="34" charset="0"/>
                <a:sym typeface="Corbel"/>
              </a:rPr>
              <a:t>The IRB must have researchers AND community representation.</a:t>
            </a:r>
          </a:p>
          <a:p>
            <a:pPr marL="533400" indent="-457200">
              <a:lnSpc>
                <a:spcPct val="150000"/>
              </a:lnSpc>
              <a:spcBef>
                <a:spcPts val="700"/>
              </a:spcBef>
              <a:buSzPts val="2400"/>
            </a:pPr>
            <a:r>
              <a:rPr lang="en-US" sz="2800" dirty="0">
                <a:ea typeface="Corbel"/>
                <a:cs typeface="Calibri Light" panose="020F0302020204030204" pitchFamily="34" charset="0"/>
                <a:sym typeface="Corbel"/>
              </a:rPr>
              <a:t>One important job of the IRB is to make sure the recruitment process </a:t>
            </a:r>
            <a:r>
              <a:rPr lang="en-US" sz="2800" b="1" dirty="0">
                <a:solidFill>
                  <a:srgbClr val="FF6A02"/>
                </a:solidFill>
                <a:ea typeface="Corbel"/>
                <a:cs typeface="Calibri Light" panose="020F0302020204030204" pitchFamily="34" charset="0"/>
                <a:sym typeface="Corbel"/>
              </a:rPr>
              <a:t>is fair and just </a:t>
            </a:r>
            <a:r>
              <a:rPr lang="en-US" sz="2800" dirty="0">
                <a:ea typeface="Corbel"/>
                <a:cs typeface="Calibri Light" panose="020F0302020204030204" pitchFamily="34" charset="0"/>
                <a:sym typeface="Corbel"/>
              </a:rPr>
              <a:t>and that the informed consent process and documents are </a:t>
            </a:r>
            <a:r>
              <a:rPr lang="en-US" sz="2800" b="1" dirty="0">
                <a:solidFill>
                  <a:srgbClr val="FF6A02"/>
                </a:solidFill>
                <a:ea typeface="Corbel"/>
                <a:cs typeface="Calibri Light" panose="020F0302020204030204" pitchFamily="34" charset="0"/>
                <a:sym typeface="Corbel"/>
              </a:rPr>
              <a:t>clear and truthful</a:t>
            </a:r>
            <a:r>
              <a:rPr lang="en-US" sz="2800" dirty="0">
                <a:ea typeface="Corbel"/>
                <a:cs typeface="Calibri Light" panose="020F0302020204030204" pitchFamily="34" charset="0"/>
                <a:sym typeface="Corbel"/>
              </a:rPr>
              <a:t>. </a:t>
            </a:r>
          </a:p>
          <a:p>
            <a:pPr marL="915987" lvl="1" indent="-381000">
              <a:lnSpc>
                <a:spcPct val="150000"/>
              </a:lnSpc>
              <a:spcBef>
                <a:spcPts val="700"/>
              </a:spcBef>
              <a:buSzPts val="2400"/>
              <a:buFont typeface="Corbel"/>
              <a:buAutoNum type="arabicPeriod"/>
            </a:pPr>
            <a:endParaRPr lang="en-US" dirty="0">
              <a:latin typeface="Corbel"/>
              <a:ea typeface="Corbel"/>
              <a:cs typeface="Corbel"/>
              <a:sym typeface="Corbel"/>
            </a:endParaRPr>
          </a:p>
          <a:p>
            <a:pPr marL="76200" indent="0">
              <a:spcBef>
                <a:spcPts val="700"/>
              </a:spcBef>
              <a:buSzPts val="2400"/>
              <a:buNone/>
            </a:pPr>
            <a:endParaRPr lang="en-US" dirty="0">
              <a:latin typeface="Corbel"/>
              <a:ea typeface="Corbel"/>
              <a:cs typeface="Corbel"/>
              <a:sym typeface="Corbel"/>
            </a:endParaRPr>
          </a:p>
          <a:p>
            <a:endParaRPr lang="en-US" dirty="0"/>
          </a:p>
        </p:txBody>
      </p:sp>
    </p:spTree>
    <p:extLst>
      <p:ext uri="{BB962C8B-B14F-4D97-AF65-F5344CB8AC3E}">
        <p14:creationId xmlns:p14="http://schemas.microsoft.com/office/powerpoint/2010/main" val="3256716719"/>
      </p:ext>
    </p:extLst>
  </p:cSld>
  <p:clrMapOvr>
    <a:masterClrMapping/>
  </p:clrMapOvr>
  <p:transition spd="slow" advTm="8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E8A06A-C719-D645-ADD6-45C30D052598}"/>
              </a:ext>
            </a:extLst>
          </p:cNvPr>
          <p:cNvPicPr>
            <a:picLocks noChangeAspect="1"/>
          </p:cNvPicPr>
          <p:nvPr/>
        </p:nvPicPr>
        <p:blipFill>
          <a:blip r:embed="rId3"/>
          <a:stretch>
            <a:fillRect/>
          </a:stretch>
        </p:blipFill>
        <p:spPr>
          <a:xfrm>
            <a:off x="1" y="-91441"/>
            <a:ext cx="11429999" cy="7543799"/>
          </a:xfrm>
          <a:prstGeom prst="rect">
            <a:avLst/>
          </a:prstGeom>
        </p:spPr>
      </p:pic>
      <p:sp>
        <p:nvSpPr>
          <p:cNvPr id="2" name="Title 1">
            <a:extLst>
              <a:ext uri="{FF2B5EF4-FFF2-40B4-BE49-F238E27FC236}">
                <a16:creationId xmlns:a16="http://schemas.microsoft.com/office/drawing/2014/main" id="{56E24FFA-D35B-E244-8A2F-BE2FAE77A841}"/>
              </a:ext>
            </a:extLst>
          </p:cNvPr>
          <p:cNvSpPr>
            <a:spLocks noGrp="1"/>
          </p:cNvSpPr>
          <p:nvPr>
            <p:ph type="title"/>
          </p:nvPr>
        </p:nvSpPr>
        <p:spPr/>
        <p:txBody>
          <a:bodyPr anchor="ctr" anchorCtr="0">
            <a:normAutofit/>
          </a:bodyPr>
          <a:lstStyle/>
          <a:p>
            <a:r>
              <a:rPr lang="en-US" sz="5400" b="1" dirty="0">
                <a:solidFill>
                  <a:schemeClr val="bg1"/>
                </a:solidFill>
                <a:effectLst>
                  <a:outerShdw blurRad="50800" dist="38100" dir="8100000" algn="tr" rotWithShape="0">
                    <a:prstClr val="black">
                      <a:alpha val="40000"/>
                    </a:prstClr>
                  </a:outerShdw>
                </a:effectLst>
                <a:cs typeface="Calibri Light" panose="020F0302020204030204" pitchFamily="34" charset="0"/>
              </a:rPr>
              <a:t>Other Regulatory Bodies</a:t>
            </a:r>
          </a:p>
        </p:txBody>
      </p:sp>
      <p:sp>
        <p:nvSpPr>
          <p:cNvPr id="3" name="Content Placeholder 2">
            <a:extLst>
              <a:ext uri="{FF2B5EF4-FFF2-40B4-BE49-F238E27FC236}">
                <a16:creationId xmlns:a16="http://schemas.microsoft.com/office/drawing/2014/main" id="{5CC21AF8-2D3B-6C42-84F5-68FB2077F701}"/>
              </a:ext>
            </a:extLst>
          </p:cNvPr>
          <p:cNvSpPr>
            <a:spLocks noGrp="1"/>
          </p:cNvSpPr>
          <p:nvPr>
            <p:ph idx="1"/>
          </p:nvPr>
        </p:nvSpPr>
        <p:spPr>
          <a:xfrm>
            <a:off x="3479800" y="-4948165"/>
            <a:ext cx="7116787" cy="4395672"/>
          </a:xfrm>
          <a:solidFill>
            <a:schemeClr val="bg2"/>
          </a:solidFill>
        </p:spPr>
        <p:txBody>
          <a:bodyPr anchor="ctr" anchorCtr="0">
            <a:normAutofit fontScale="85000" lnSpcReduction="20000"/>
          </a:bodyPr>
          <a:lstStyle/>
          <a:p>
            <a:pPr marL="457200" indent="-381000">
              <a:spcBef>
                <a:spcPts val="700"/>
              </a:spcBef>
              <a:buSzPts val="2400"/>
              <a:buFont typeface="Corbel"/>
              <a:buAutoNum type="arabicPeriod"/>
            </a:pPr>
            <a:r>
              <a:rPr lang="en-US" sz="3600" b="1" dirty="0">
                <a:solidFill>
                  <a:srgbClr val="FF6A02"/>
                </a:solidFill>
                <a:ea typeface="Corbel"/>
                <a:cs typeface="Calibri Light" panose="020F0302020204030204" pitchFamily="34" charset="0"/>
                <a:sym typeface="Corbel"/>
              </a:rPr>
              <a:t>Scientific Review Committees</a:t>
            </a:r>
          </a:p>
          <a:p>
            <a:pPr marL="534987" lvl="1" indent="0">
              <a:spcBef>
                <a:spcPts val="700"/>
              </a:spcBef>
              <a:buSzPts val="2400"/>
              <a:buNone/>
            </a:pPr>
            <a:r>
              <a:rPr lang="en-US" dirty="0">
                <a:ea typeface="Corbel"/>
                <a:cs typeface="Calibri Light" panose="020F0302020204030204" pitchFamily="34" charset="0"/>
                <a:sym typeface="Corbel"/>
              </a:rPr>
              <a:t>Committees within institutions that review investigator’s study plans to make sure that they are scientifically sound – does the plan for the study actually provide information that answers the question.</a:t>
            </a:r>
          </a:p>
          <a:p>
            <a:pPr marL="534987" lvl="1" indent="0">
              <a:spcBef>
                <a:spcPts val="700"/>
              </a:spcBef>
              <a:buSzPts val="2400"/>
              <a:buNone/>
            </a:pPr>
            <a:endParaRPr lang="en-US" sz="2000" dirty="0">
              <a:latin typeface="Calibri Light" panose="020F0302020204030204" pitchFamily="34" charset="0"/>
              <a:ea typeface="Corbel"/>
              <a:cs typeface="Calibri Light" panose="020F0302020204030204" pitchFamily="34" charset="0"/>
              <a:sym typeface="Corbel"/>
            </a:endParaRPr>
          </a:p>
          <a:p>
            <a:pPr marL="534987" lvl="1" indent="0">
              <a:spcBef>
                <a:spcPts val="700"/>
              </a:spcBef>
              <a:buSzPts val="2400"/>
              <a:buNone/>
            </a:pPr>
            <a:endParaRPr lang="en-US" sz="2000" dirty="0">
              <a:latin typeface="Calibri Light" panose="020F0302020204030204" pitchFamily="34" charset="0"/>
              <a:ea typeface="Corbel"/>
              <a:cs typeface="Calibri Light" panose="020F0302020204030204" pitchFamily="34" charset="0"/>
              <a:sym typeface="Corbel"/>
            </a:endParaRPr>
          </a:p>
          <a:p>
            <a:pPr marL="457200" indent="-381000">
              <a:spcBef>
                <a:spcPts val="700"/>
              </a:spcBef>
              <a:buSzPts val="2400"/>
              <a:buFont typeface="Corbel"/>
              <a:buAutoNum type="arabicPeriod"/>
            </a:pPr>
            <a:r>
              <a:rPr lang="en-US" sz="3600" b="1" dirty="0">
                <a:solidFill>
                  <a:srgbClr val="FF6A02"/>
                </a:solidFill>
                <a:ea typeface="Corbel"/>
                <a:cs typeface="Calibri Light" panose="020F0302020204030204" pitchFamily="34" charset="0"/>
                <a:sym typeface="Corbel"/>
              </a:rPr>
              <a:t>DSMB (Data and Safety Monitory Board)</a:t>
            </a:r>
          </a:p>
          <a:p>
            <a:pPr marL="534987" lvl="1" indent="0">
              <a:spcBef>
                <a:spcPts val="700"/>
              </a:spcBef>
              <a:buSzPts val="2400"/>
              <a:buNone/>
            </a:pPr>
            <a:r>
              <a:rPr lang="en-US" dirty="0">
                <a:ea typeface="Corbel"/>
                <a:cs typeface="Calibri Light" panose="020F0302020204030204" pitchFamily="34" charset="0"/>
                <a:sym typeface="Corbel"/>
              </a:rPr>
              <a:t>Sometimes a DSMB will be asked to monitor the data that a study is finding to make sure that the study continues to maximize benefit while minimizing harm</a:t>
            </a:r>
            <a:endParaRPr lang="en-US" dirty="0">
              <a:cs typeface="Calibri Light" panose="020F0302020204030204" pitchFamily="34" charset="0"/>
            </a:endParaRPr>
          </a:p>
        </p:txBody>
      </p:sp>
      <p:pic>
        <p:nvPicPr>
          <p:cNvPr id="9" name="Picture 8">
            <a:extLst>
              <a:ext uri="{FF2B5EF4-FFF2-40B4-BE49-F238E27FC236}">
                <a16:creationId xmlns:a16="http://schemas.microsoft.com/office/drawing/2014/main" id="{30B1F2CB-6F74-6046-957D-05B1C618D0E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902200" y="8199550"/>
            <a:ext cx="7289800" cy="2151064"/>
          </a:xfrm>
          <a:prstGeom prst="rect">
            <a:avLst/>
          </a:prstGeom>
        </p:spPr>
      </p:pic>
      <p:pic>
        <p:nvPicPr>
          <p:cNvPr id="10" name="Picture 9">
            <a:extLst>
              <a:ext uri="{FF2B5EF4-FFF2-40B4-BE49-F238E27FC236}">
                <a16:creationId xmlns:a16="http://schemas.microsoft.com/office/drawing/2014/main" id="{1077695C-3C1E-5B4F-ACB7-A48FBDAF8FB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202111" y="8928004"/>
            <a:ext cx="7289800" cy="2556064"/>
          </a:xfrm>
          <a:prstGeom prst="rect">
            <a:avLst/>
          </a:prstGeom>
        </p:spPr>
      </p:pic>
      <p:pic>
        <p:nvPicPr>
          <p:cNvPr id="14" name="Picture 13">
            <a:extLst>
              <a:ext uri="{FF2B5EF4-FFF2-40B4-BE49-F238E27FC236}">
                <a16:creationId xmlns:a16="http://schemas.microsoft.com/office/drawing/2014/main" id="{E844BD2F-1218-5549-9523-55C5C483CED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05612" y="1689100"/>
            <a:ext cx="7277100" cy="2240872"/>
          </a:xfrm>
          <a:prstGeom prst="rect">
            <a:avLst/>
          </a:prstGeom>
        </p:spPr>
      </p:pic>
      <p:pic>
        <p:nvPicPr>
          <p:cNvPr id="15" name="Picture 14">
            <a:extLst>
              <a:ext uri="{FF2B5EF4-FFF2-40B4-BE49-F238E27FC236}">
                <a16:creationId xmlns:a16="http://schemas.microsoft.com/office/drawing/2014/main" id="{38F0AA12-116B-8244-9F76-F0D719FECC1D}"/>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844990" y="4261060"/>
            <a:ext cx="7277100" cy="2209109"/>
          </a:xfrm>
          <a:prstGeom prst="rect">
            <a:avLst/>
          </a:prstGeom>
        </p:spPr>
      </p:pic>
    </p:spTree>
    <p:extLst>
      <p:ext uri="{BB962C8B-B14F-4D97-AF65-F5344CB8AC3E}">
        <p14:creationId xmlns:p14="http://schemas.microsoft.com/office/powerpoint/2010/main" val="1406565016"/>
      </p:ext>
    </p:extLst>
  </p:cSld>
  <p:clrMapOvr>
    <a:masterClrMapping/>
  </p:clrMapOvr>
  <p:transition spd="slow" advTm="8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1000" fill="hold"/>
                                        <p:tgtEl>
                                          <p:spTgt spid="15"/>
                                        </p:tgtEl>
                                        <p:attrNameLst>
                                          <p:attrName>ppt_w</p:attrName>
                                        </p:attrNameLst>
                                      </p:cBhvr>
                                      <p:tavLst>
                                        <p:tav tm="0">
                                          <p:val>
                                            <p:fltVal val="0"/>
                                          </p:val>
                                        </p:tav>
                                        <p:tav tm="100000">
                                          <p:val>
                                            <p:strVal val="#ppt_w"/>
                                          </p:val>
                                        </p:tav>
                                      </p:tavLst>
                                    </p:anim>
                                    <p:anim calcmode="lin" valueType="num">
                                      <p:cBhvr>
                                        <p:cTn id="16" dur="1000" fill="hold"/>
                                        <p:tgtEl>
                                          <p:spTgt spid="15"/>
                                        </p:tgtEl>
                                        <p:attrNameLst>
                                          <p:attrName>ppt_h</p:attrName>
                                        </p:attrNameLst>
                                      </p:cBhvr>
                                      <p:tavLst>
                                        <p:tav tm="0">
                                          <p:val>
                                            <p:fltVal val="0"/>
                                          </p:val>
                                        </p:tav>
                                        <p:tav tm="100000">
                                          <p:val>
                                            <p:strVal val="#ppt_h"/>
                                          </p:val>
                                        </p:tav>
                                      </p:tavLst>
                                    </p:anim>
                                    <p:anim calcmode="lin" valueType="num">
                                      <p:cBhvr>
                                        <p:cTn id="17" dur="1000" fill="hold"/>
                                        <p:tgtEl>
                                          <p:spTgt spid="15"/>
                                        </p:tgtEl>
                                        <p:attrNameLst>
                                          <p:attrName>style.rotation</p:attrName>
                                        </p:attrNameLst>
                                      </p:cBhvr>
                                      <p:tavLst>
                                        <p:tav tm="0">
                                          <p:val>
                                            <p:fltVal val="90"/>
                                          </p:val>
                                        </p:tav>
                                        <p:tav tm="100000">
                                          <p:val>
                                            <p:fltVal val="0"/>
                                          </p:val>
                                        </p:tav>
                                      </p:tavLst>
                                    </p:anim>
                                    <p:animEffect transition="in" filter="fade">
                                      <p:cBhvr>
                                        <p:cTn id="1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3C1CB5-BCF7-5545-9CC1-E405DD06DF6D}"/>
              </a:ext>
            </a:extLst>
          </p:cNvPr>
          <p:cNvPicPr>
            <a:picLocks noChangeAspect="1"/>
          </p:cNvPicPr>
          <p:nvPr/>
        </p:nvPicPr>
        <p:blipFill rotWithShape="1">
          <a:blip r:embed="rId3" cstate="print">
            <a:clrChange>
              <a:clrFrom>
                <a:srgbClr val="FAFAFA"/>
              </a:clrFrom>
              <a:clrTo>
                <a:srgbClr val="FAFAFA">
                  <a:alpha val="0"/>
                </a:srgbClr>
              </a:clrTo>
            </a:clrChange>
            <a:extLst>
              <a:ext uri="{28A0092B-C50C-407E-A947-70E740481C1C}">
                <a14:useLocalDpi xmlns:a14="http://schemas.microsoft.com/office/drawing/2010/main"/>
              </a:ext>
            </a:extLst>
          </a:blip>
          <a:srcRect/>
          <a:stretch/>
        </p:blipFill>
        <p:spPr>
          <a:xfrm>
            <a:off x="6629400" y="-200026"/>
            <a:ext cx="4953875" cy="7058025"/>
          </a:xfrm>
          <a:prstGeom prst="rect">
            <a:avLst/>
          </a:prstGeom>
        </p:spPr>
      </p:pic>
      <p:sp>
        <p:nvSpPr>
          <p:cNvPr id="10" name="Title 2">
            <a:extLst>
              <a:ext uri="{FF2B5EF4-FFF2-40B4-BE49-F238E27FC236}">
                <a16:creationId xmlns:a16="http://schemas.microsoft.com/office/drawing/2014/main" id="{9EB9EE2D-D33E-46A7-B37D-A6D607BA74B9}"/>
              </a:ext>
            </a:extLst>
          </p:cNvPr>
          <p:cNvSpPr>
            <a:spLocks noGrp="1"/>
          </p:cNvSpPr>
          <p:nvPr>
            <p:ph type="title"/>
          </p:nvPr>
        </p:nvSpPr>
        <p:spPr>
          <a:xfrm>
            <a:off x="885038" y="3879207"/>
            <a:ext cx="9249606" cy="1143000"/>
          </a:xfrm>
        </p:spPr>
        <p:txBody>
          <a:bodyPr>
            <a:noAutofit/>
          </a:bodyPr>
          <a:lstStyle/>
          <a:p>
            <a:r>
              <a:rPr lang="en-US" sz="5400" b="1" dirty="0">
                <a:solidFill>
                  <a:srgbClr val="FF6A02"/>
                </a:solidFill>
                <a:cs typeface="Calibri Light" panose="020F0302020204030204" pitchFamily="34" charset="0"/>
              </a:rPr>
              <a:t>A Question: </a:t>
            </a:r>
            <a:br>
              <a:rPr lang="en-US" sz="5400" b="1" dirty="0">
                <a:cs typeface="Calibri Light" panose="020F0302020204030204" pitchFamily="34" charset="0"/>
              </a:rPr>
            </a:br>
            <a:br>
              <a:rPr lang="en-US" sz="5400" b="1" dirty="0">
                <a:cs typeface="Calibri Light" panose="020F0302020204030204" pitchFamily="34" charset="0"/>
              </a:rPr>
            </a:br>
            <a:r>
              <a:rPr lang="en-US" sz="5400" b="1" dirty="0">
                <a:cs typeface="Calibri Light" panose="020F0302020204030204" pitchFamily="34" charset="0"/>
              </a:rPr>
              <a:t>What are the ethics </a:t>
            </a:r>
            <a:br>
              <a:rPr lang="en-US" sz="5400" b="1" dirty="0">
                <a:cs typeface="Calibri Light" panose="020F0302020204030204" pitchFamily="34" charset="0"/>
              </a:rPr>
            </a:br>
            <a:r>
              <a:rPr lang="en-US" sz="5400" b="1" dirty="0">
                <a:cs typeface="Calibri Light" panose="020F0302020204030204" pitchFamily="34" charset="0"/>
              </a:rPr>
              <a:t>of using </a:t>
            </a:r>
            <a:r>
              <a:rPr lang="en-US" sz="5400" b="1" dirty="0">
                <a:solidFill>
                  <a:srgbClr val="FF6A02"/>
                </a:solidFill>
                <a:cs typeface="Calibri Light" panose="020F0302020204030204" pitchFamily="34" charset="0"/>
              </a:rPr>
              <a:t>the word </a:t>
            </a:r>
            <a:br>
              <a:rPr lang="en-US" sz="5400" b="1" dirty="0">
                <a:solidFill>
                  <a:srgbClr val="FF6A02"/>
                </a:solidFill>
                <a:cs typeface="Calibri Light" panose="020F0302020204030204" pitchFamily="34" charset="0"/>
              </a:rPr>
            </a:br>
            <a:r>
              <a:rPr lang="en-US" sz="5400" b="1" dirty="0">
                <a:solidFill>
                  <a:srgbClr val="FF6A02"/>
                </a:solidFill>
                <a:cs typeface="Calibri Light" panose="020F0302020204030204" pitchFamily="34" charset="0"/>
              </a:rPr>
              <a:t>“Cure” </a:t>
            </a:r>
            <a:r>
              <a:rPr lang="en-US" sz="5400" b="1" dirty="0">
                <a:cs typeface="Calibri Light" panose="020F0302020204030204" pitchFamily="34" charset="0"/>
              </a:rPr>
              <a:t>in informed</a:t>
            </a:r>
            <a:br>
              <a:rPr lang="en-US" sz="5400" b="1" dirty="0">
                <a:cs typeface="Calibri Light" panose="020F0302020204030204" pitchFamily="34" charset="0"/>
              </a:rPr>
            </a:br>
            <a:r>
              <a:rPr lang="en-US" sz="5400" b="1" dirty="0">
                <a:cs typeface="Calibri Light" panose="020F0302020204030204" pitchFamily="34" charset="0"/>
              </a:rPr>
              <a:t>consent forms?</a:t>
            </a:r>
          </a:p>
        </p:txBody>
      </p:sp>
      <p:pic>
        <p:nvPicPr>
          <p:cNvPr id="5" name="Picture 4" descr="Screen Clipping">
            <a:extLst>
              <a:ext uri="{FF2B5EF4-FFF2-40B4-BE49-F238E27FC236}">
                <a16:creationId xmlns:a16="http://schemas.microsoft.com/office/drawing/2014/main" id="{D5A2A7E7-1990-486D-897D-07811C07D64A}"/>
              </a:ext>
            </a:extLst>
          </p:cNvPr>
          <p:cNvPicPr>
            <a:picLocks noChangeAspect="1"/>
          </p:cNvPicPr>
          <p:nvPr/>
        </p:nvPicPr>
        <p:blipFill>
          <a:blip r:embed="rId4" cstate="email">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885038" y="1880089"/>
            <a:ext cx="10269612" cy="3998235"/>
          </a:xfrm>
          <a:prstGeom prst="rect">
            <a:avLst/>
          </a:prstGeom>
          <a:ln>
            <a:solidFill>
              <a:schemeClr val="bg1">
                <a:lumMod val="8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92989497"/>
      </p:ext>
    </p:extLst>
  </p:cSld>
  <p:clrMapOvr>
    <a:masterClrMapping/>
  </p:clrMapOvr>
  <p:transition spd="slow" advTm="8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09738"/>
            <a:ext cx="12192000" cy="4382590"/>
          </a:xfrm>
        </p:spPr>
        <p:txBody>
          <a:bodyPr anchor="ctr" anchorCtr="0">
            <a:noAutofit/>
          </a:bodyPr>
          <a:lstStyle/>
          <a:p>
            <a:r>
              <a:rPr lang="en-US" sz="5400" dirty="0">
                <a:cs typeface="Calibri Light" panose="020F0302020204030204" pitchFamily="34" charset="0"/>
              </a:rPr>
              <a:t>Part 3: </a:t>
            </a:r>
            <a:br>
              <a:rPr lang="en-US" sz="5400" dirty="0">
                <a:cs typeface="Calibri Light" panose="020F0302020204030204" pitchFamily="34" charset="0"/>
              </a:rPr>
            </a:br>
            <a:r>
              <a:rPr lang="en-US" sz="5400" dirty="0">
                <a:cs typeface="Calibri Light" panose="020F0302020204030204" pitchFamily="34" charset="0"/>
              </a:rPr>
              <a:t>Ethics of HIV </a:t>
            </a:r>
            <a:br>
              <a:rPr lang="en-US" sz="5400" dirty="0">
                <a:cs typeface="Calibri Light" panose="020F0302020204030204" pitchFamily="34" charset="0"/>
              </a:rPr>
            </a:br>
            <a:r>
              <a:rPr lang="en-US" sz="5400" dirty="0">
                <a:cs typeface="Calibri Light" panose="020F0302020204030204" pitchFamily="34" charset="0"/>
              </a:rPr>
              <a:t>Cure-Related Research</a:t>
            </a:r>
          </a:p>
        </p:txBody>
      </p:sp>
      <p:pic>
        <p:nvPicPr>
          <p:cNvPr id="5" name="Picture 4">
            <a:extLst>
              <a:ext uri="{FF2B5EF4-FFF2-40B4-BE49-F238E27FC236}">
                <a16:creationId xmlns:a16="http://schemas.microsoft.com/office/drawing/2014/main" id="{F4054370-4350-0340-96E7-AAFEE189B2C2}"/>
              </a:ext>
            </a:extLst>
          </p:cNvPr>
          <p:cNvPicPr>
            <a:picLocks noChangeAspect="1"/>
          </p:cNvPicPr>
          <p:nvPr/>
        </p:nvPicPr>
        <p:blipFill>
          <a:blip r:embed="rId3"/>
          <a:stretch>
            <a:fillRect/>
          </a:stretch>
        </p:blipFill>
        <p:spPr>
          <a:xfrm rot="12810746">
            <a:off x="9629400" y="4124097"/>
            <a:ext cx="1739900" cy="1727200"/>
          </a:xfrm>
          <a:prstGeom prst="rect">
            <a:avLst/>
          </a:prstGeom>
        </p:spPr>
      </p:pic>
      <p:pic>
        <p:nvPicPr>
          <p:cNvPr id="6" name="Picture 5">
            <a:extLst>
              <a:ext uri="{FF2B5EF4-FFF2-40B4-BE49-F238E27FC236}">
                <a16:creationId xmlns:a16="http://schemas.microsoft.com/office/drawing/2014/main" id="{2D2604ED-39EB-C249-BB68-F8F6D39EFA64}"/>
              </a:ext>
            </a:extLst>
          </p:cNvPr>
          <p:cNvPicPr>
            <a:picLocks noChangeAspect="1"/>
          </p:cNvPicPr>
          <p:nvPr/>
        </p:nvPicPr>
        <p:blipFill>
          <a:blip r:embed="rId4">
            <a:clrChange>
              <a:clrFrom>
                <a:srgbClr val="FF6A00"/>
              </a:clrFrom>
              <a:clrTo>
                <a:srgbClr val="FF6A00">
                  <a:alpha val="0"/>
                </a:srgbClr>
              </a:clrTo>
            </a:clrChange>
            <a:biLevel thresh="25000"/>
          </a:blip>
          <a:stretch>
            <a:fillRect/>
          </a:stretch>
        </p:blipFill>
        <p:spPr>
          <a:xfrm rot="5227695">
            <a:off x="9219925" y="2992513"/>
            <a:ext cx="1081634" cy="1092200"/>
          </a:xfrm>
          <a:prstGeom prst="rect">
            <a:avLst/>
          </a:prstGeom>
        </p:spPr>
      </p:pic>
      <p:pic>
        <p:nvPicPr>
          <p:cNvPr id="7" name="Picture 6">
            <a:extLst>
              <a:ext uri="{FF2B5EF4-FFF2-40B4-BE49-F238E27FC236}">
                <a16:creationId xmlns:a16="http://schemas.microsoft.com/office/drawing/2014/main" id="{B1A50C3B-96E1-8744-99C1-80C0CB8DBFF7}"/>
              </a:ext>
            </a:extLst>
          </p:cNvPr>
          <p:cNvPicPr>
            <a:picLocks noChangeAspect="1"/>
          </p:cNvPicPr>
          <p:nvPr/>
        </p:nvPicPr>
        <p:blipFill>
          <a:blip r:embed="rId5">
            <a:clrChange>
              <a:clrFrom>
                <a:srgbClr val="FF6A00"/>
              </a:clrFrom>
              <a:clrTo>
                <a:srgbClr val="FF6A00">
                  <a:alpha val="0"/>
                </a:srgbClr>
              </a:clrTo>
            </a:clrChange>
          </a:blip>
          <a:stretch>
            <a:fillRect/>
          </a:stretch>
        </p:blipFill>
        <p:spPr>
          <a:xfrm rot="1565289">
            <a:off x="9961167" y="2199800"/>
            <a:ext cx="1143000" cy="1092200"/>
          </a:xfrm>
          <a:prstGeom prst="rect">
            <a:avLst/>
          </a:prstGeom>
        </p:spPr>
      </p:pic>
      <p:pic>
        <p:nvPicPr>
          <p:cNvPr id="8" name="Picture 7">
            <a:extLst>
              <a:ext uri="{FF2B5EF4-FFF2-40B4-BE49-F238E27FC236}">
                <a16:creationId xmlns:a16="http://schemas.microsoft.com/office/drawing/2014/main" id="{416BA68B-342F-8842-A9C9-6AFE3B23952C}"/>
              </a:ext>
            </a:extLst>
          </p:cNvPr>
          <p:cNvPicPr>
            <a:picLocks noChangeAspect="1"/>
          </p:cNvPicPr>
          <p:nvPr/>
        </p:nvPicPr>
        <p:blipFill>
          <a:blip r:embed="rId4">
            <a:clrChange>
              <a:clrFrom>
                <a:srgbClr val="FF6A00"/>
              </a:clrFrom>
              <a:clrTo>
                <a:srgbClr val="FF6A00">
                  <a:alpha val="0"/>
                </a:srgbClr>
              </a:clrTo>
            </a:clrChange>
            <a:biLevel thresh="25000"/>
          </a:blip>
          <a:stretch>
            <a:fillRect/>
          </a:stretch>
        </p:blipFill>
        <p:spPr>
          <a:xfrm rot="16802111">
            <a:off x="6362821" y="1898682"/>
            <a:ext cx="1081634" cy="1092200"/>
          </a:xfrm>
          <a:prstGeom prst="rect">
            <a:avLst/>
          </a:prstGeom>
        </p:spPr>
      </p:pic>
      <p:pic>
        <p:nvPicPr>
          <p:cNvPr id="9" name="Picture 8">
            <a:extLst>
              <a:ext uri="{FF2B5EF4-FFF2-40B4-BE49-F238E27FC236}">
                <a16:creationId xmlns:a16="http://schemas.microsoft.com/office/drawing/2014/main" id="{D832D199-45FA-894B-B9F8-3D256F9AB87E}"/>
              </a:ext>
            </a:extLst>
          </p:cNvPr>
          <p:cNvPicPr>
            <a:picLocks noChangeAspect="1"/>
          </p:cNvPicPr>
          <p:nvPr/>
        </p:nvPicPr>
        <p:blipFill>
          <a:blip r:embed="rId3"/>
          <a:stretch>
            <a:fillRect/>
          </a:stretch>
        </p:blipFill>
        <p:spPr>
          <a:xfrm rot="17986037">
            <a:off x="8113672" y="4284662"/>
            <a:ext cx="1739900" cy="1727200"/>
          </a:xfrm>
          <a:prstGeom prst="rect">
            <a:avLst/>
          </a:prstGeom>
        </p:spPr>
      </p:pic>
      <p:pic>
        <p:nvPicPr>
          <p:cNvPr id="10" name="Picture 9">
            <a:extLst>
              <a:ext uri="{FF2B5EF4-FFF2-40B4-BE49-F238E27FC236}">
                <a16:creationId xmlns:a16="http://schemas.microsoft.com/office/drawing/2014/main" id="{16188A2D-D4AA-854D-A0B0-AEE62B8ED840}"/>
              </a:ext>
            </a:extLst>
          </p:cNvPr>
          <p:cNvPicPr>
            <a:picLocks noChangeAspect="1"/>
          </p:cNvPicPr>
          <p:nvPr/>
        </p:nvPicPr>
        <p:blipFill>
          <a:blip r:embed="rId5">
            <a:clrChange>
              <a:clrFrom>
                <a:srgbClr val="FF6A00"/>
              </a:clrFrom>
              <a:clrTo>
                <a:srgbClr val="FF6A00">
                  <a:alpha val="0"/>
                </a:srgbClr>
              </a:clrTo>
            </a:clrChange>
          </a:blip>
          <a:stretch>
            <a:fillRect/>
          </a:stretch>
        </p:blipFill>
        <p:spPr>
          <a:xfrm rot="1565289">
            <a:off x="5161379" y="2043997"/>
            <a:ext cx="1143000" cy="1092200"/>
          </a:xfrm>
          <a:prstGeom prst="rect">
            <a:avLst/>
          </a:prstGeom>
        </p:spPr>
      </p:pic>
    </p:spTree>
    <p:extLst>
      <p:ext uri="{BB962C8B-B14F-4D97-AF65-F5344CB8AC3E}">
        <p14:creationId xmlns:p14="http://schemas.microsoft.com/office/powerpoint/2010/main" val="1208412530"/>
      </p:ext>
    </p:extLst>
  </p:cSld>
  <p:clrMapOvr>
    <a:masterClrMapping/>
  </p:clrMapOvr>
  <p:transition spd="slow" advTm="8000">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BA87FCE1-F687-4EF2-8560-42222A87E381}"/>
              </a:ext>
            </a:extLst>
          </p:cNvPr>
          <p:cNvSpPr>
            <a:spLocks noGrp="1" noChangeArrowheads="1"/>
          </p:cNvSpPr>
          <p:nvPr>
            <p:ph type="title"/>
          </p:nvPr>
        </p:nvSpPr>
        <p:spPr>
          <a:xfrm>
            <a:off x="685800" y="70196"/>
            <a:ext cx="10053949" cy="1612490"/>
          </a:xfrm>
        </p:spPr>
        <p:txBody>
          <a:bodyPr>
            <a:noAutofit/>
          </a:bodyPr>
          <a:lstStyle/>
          <a:p>
            <a:pPr eaLnBrk="1" hangingPunct="1"/>
            <a:r>
              <a:rPr lang="en-US" altLang="en-US" sz="5400" b="1" dirty="0">
                <a:cs typeface="Calibri Light" panose="020F0302020204030204" pitchFamily="34" charset="0"/>
              </a:rPr>
              <a:t>Informed Consent in </a:t>
            </a:r>
            <a:br>
              <a:rPr lang="en-US" altLang="en-US" sz="5400" b="1" dirty="0">
                <a:cs typeface="Calibri Light" panose="020F0302020204030204" pitchFamily="34" charset="0"/>
              </a:rPr>
            </a:br>
            <a:r>
              <a:rPr lang="en-US" altLang="en-US" sz="5400" b="1" dirty="0">
                <a:cs typeface="Calibri Light" panose="020F0302020204030204" pitchFamily="34" charset="0"/>
              </a:rPr>
              <a:t>HIV Cure-Related Research</a:t>
            </a:r>
          </a:p>
        </p:txBody>
      </p:sp>
      <p:sp>
        <p:nvSpPr>
          <p:cNvPr id="7" name="Content Placeholder 2">
            <a:extLst>
              <a:ext uri="{FF2B5EF4-FFF2-40B4-BE49-F238E27FC236}">
                <a16:creationId xmlns:a16="http://schemas.microsoft.com/office/drawing/2014/main" id="{0D34B8E2-61B9-4AA7-BC78-5F3B7E857551}"/>
              </a:ext>
            </a:extLst>
          </p:cNvPr>
          <p:cNvSpPr>
            <a:spLocks noGrp="1"/>
          </p:cNvSpPr>
          <p:nvPr>
            <p:ph idx="1"/>
          </p:nvPr>
        </p:nvSpPr>
        <p:spPr>
          <a:xfrm>
            <a:off x="1371600" y="1682686"/>
            <a:ext cx="9368149" cy="4660964"/>
          </a:xfrm>
        </p:spPr>
        <p:txBody>
          <a:bodyPr>
            <a:normAutofit/>
          </a:bodyPr>
          <a:lstStyle/>
          <a:p>
            <a:pPr marL="0" indent="0">
              <a:lnSpc>
                <a:spcPct val="110000"/>
              </a:lnSpc>
              <a:spcBef>
                <a:spcPts val="0"/>
              </a:spcBef>
              <a:buNone/>
            </a:pPr>
            <a:r>
              <a:rPr lang="en-US" dirty="0">
                <a:cs typeface="Calibri Light" panose="020F0302020204030204" pitchFamily="34" charset="0"/>
              </a:rPr>
              <a:t>In addition to everything discussed so far, HIV-cure directed research is particularly susceptible to:</a:t>
            </a:r>
          </a:p>
          <a:p>
            <a:pPr marL="0" indent="0">
              <a:lnSpc>
                <a:spcPct val="110000"/>
              </a:lnSpc>
              <a:spcBef>
                <a:spcPts val="0"/>
              </a:spcBef>
              <a:buNone/>
            </a:pPr>
            <a:endParaRPr lang="en-US" sz="800" dirty="0">
              <a:cs typeface="Calibri Light" panose="020F0302020204030204" pitchFamily="34" charset="0"/>
            </a:endParaRPr>
          </a:p>
          <a:p>
            <a:pPr marL="0" indent="0">
              <a:lnSpc>
                <a:spcPct val="110000"/>
              </a:lnSpc>
              <a:spcBef>
                <a:spcPts val="0"/>
              </a:spcBef>
              <a:buNone/>
            </a:pPr>
            <a:endParaRPr lang="en-US" sz="500" dirty="0">
              <a:cs typeface="Calibri Light" panose="020F0302020204030204" pitchFamily="34" charset="0"/>
            </a:endParaRPr>
          </a:p>
          <a:p>
            <a:pPr lvl="1">
              <a:lnSpc>
                <a:spcPct val="110000"/>
              </a:lnSpc>
              <a:spcBef>
                <a:spcPts val="0"/>
              </a:spcBef>
            </a:pPr>
            <a:r>
              <a:rPr lang="en-US" sz="3600" b="1" dirty="0">
                <a:solidFill>
                  <a:srgbClr val="FF6A02"/>
                </a:solidFill>
                <a:cs typeface="Calibri Light" panose="020F0302020204030204" pitchFamily="34" charset="0"/>
              </a:rPr>
              <a:t>Therapeutic Misconception</a:t>
            </a:r>
          </a:p>
          <a:p>
            <a:pPr lvl="2">
              <a:lnSpc>
                <a:spcPct val="110000"/>
              </a:lnSpc>
              <a:spcBef>
                <a:spcPts val="0"/>
              </a:spcBef>
            </a:pPr>
            <a:r>
              <a:rPr lang="en-US" i="1" dirty="0">
                <a:cs typeface="Calibri Light" panose="020F0302020204030204" pitchFamily="34" charset="0"/>
              </a:rPr>
              <a:t>False belief that the purpose of the research is personal health benefit for participants</a:t>
            </a:r>
          </a:p>
          <a:p>
            <a:pPr marL="914400" lvl="2" indent="0">
              <a:lnSpc>
                <a:spcPct val="110000"/>
              </a:lnSpc>
              <a:spcBef>
                <a:spcPts val="0"/>
              </a:spcBef>
              <a:buNone/>
            </a:pPr>
            <a:endParaRPr lang="en-US" sz="800" i="1" dirty="0">
              <a:cs typeface="Calibri Light" panose="020F0302020204030204" pitchFamily="34" charset="0"/>
            </a:endParaRPr>
          </a:p>
          <a:p>
            <a:pPr marL="457200" lvl="1" indent="0">
              <a:lnSpc>
                <a:spcPct val="110000"/>
              </a:lnSpc>
              <a:spcBef>
                <a:spcPts val="0"/>
              </a:spcBef>
              <a:buNone/>
            </a:pPr>
            <a:endParaRPr lang="en-US" sz="500" dirty="0">
              <a:cs typeface="Calibri Light" panose="020F0302020204030204" pitchFamily="34" charset="0"/>
            </a:endParaRPr>
          </a:p>
          <a:p>
            <a:pPr lvl="1">
              <a:lnSpc>
                <a:spcPct val="110000"/>
              </a:lnSpc>
              <a:spcBef>
                <a:spcPts val="0"/>
              </a:spcBef>
            </a:pPr>
            <a:r>
              <a:rPr lang="en-US" sz="3600" b="1" dirty="0">
                <a:solidFill>
                  <a:srgbClr val="FF6A02"/>
                </a:solidFill>
                <a:cs typeface="Calibri Light" panose="020F0302020204030204" pitchFamily="34" charset="0"/>
              </a:rPr>
              <a:t>Curative Misconception</a:t>
            </a:r>
          </a:p>
          <a:p>
            <a:pPr lvl="2">
              <a:lnSpc>
                <a:spcPct val="110000"/>
              </a:lnSpc>
              <a:spcBef>
                <a:spcPts val="0"/>
              </a:spcBef>
            </a:pPr>
            <a:r>
              <a:rPr lang="en-US" i="1" dirty="0">
                <a:cs typeface="Calibri Light" panose="020F0302020204030204" pitchFamily="34" charset="0"/>
              </a:rPr>
              <a:t>False belief that HIV cure research will provide a cure for research participants</a:t>
            </a:r>
          </a:p>
        </p:txBody>
      </p:sp>
    </p:spTree>
    <p:extLst>
      <p:ext uri="{BB962C8B-B14F-4D97-AF65-F5344CB8AC3E}">
        <p14:creationId xmlns:p14="http://schemas.microsoft.com/office/powerpoint/2010/main" val="3613247017"/>
      </p:ext>
    </p:extLst>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fade">
                                      <p:cBhvr>
                                        <p:cTn id="12" dur="1000"/>
                                        <p:tgtEl>
                                          <p:spTgt spid="7">
                                            <p:txEl>
                                              <p:pRg st="3" end="3"/>
                                            </p:txEl>
                                          </p:spTgt>
                                        </p:tgtEl>
                                      </p:cBhvr>
                                    </p:animEffect>
                                    <p:anim calcmode="lin" valueType="num">
                                      <p:cBhvr>
                                        <p:cTn id="13"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1000"/>
                                        <p:tgtEl>
                                          <p:spTgt spid="7">
                                            <p:txEl>
                                              <p:pRg st="4" end="4"/>
                                            </p:txEl>
                                          </p:spTgt>
                                        </p:tgtEl>
                                      </p:cBhvr>
                                    </p:animEffect>
                                    <p:anim calcmode="lin" valueType="num">
                                      <p:cBhvr>
                                        <p:cTn id="18"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xEl>
                                              <p:pRg st="7" end="7"/>
                                            </p:txEl>
                                          </p:spTgt>
                                        </p:tgtEl>
                                        <p:attrNameLst>
                                          <p:attrName>style.visibility</p:attrName>
                                        </p:attrNameLst>
                                      </p:cBhvr>
                                      <p:to>
                                        <p:strVal val="visible"/>
                                      </p:to>
                                    </p:set>
                                    <p:animEffect transition="in" filter="fade">
                                      <p:cBhvr>
                                        <p:cTn id="22" dur="1000"/>
                                        <p:tgtEl>
                                          <p:spTgt spid="7">
                                            <p:txEl>
                                              <p:pRg st="7" end="7"/>
                                            </p:txEl>
                                          </p:spTgt>
                                        </p:tgtEl>
                                      </p:cBhvr>
                                    </p:animEffect>
                                    <p:anim calcmode="lin" valueType="num">
                                      <p:cBhvr>
                                        <p:cTn id="23"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7" end="7"/>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animEffect transition="in" filter="fade">
                                      <p:cBhvr>
                                        <p:cTn id="27" dur="1000"/>
                                        <p:tgtEl>
                                          <p:spTgt spid="7">
                                            <p:txEl>
                                              <p:pRg st="8" end="8"/>
                                            </p:txEl>
                                          </p:spTgt>
                                        </p:tgtEl>
                                      </p:cBhvr>
                                    </p:animEffect>
                                    <p:anim calcmode="lin" valueType="num">
                                      <p:cBhvr>
                                        <p:cTn id="28"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29" dur="1000" fill="hold"/>
                                        <p:tgtEl>
                                          <p:spTgt spid="7">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42FAF96-45C1-4EC1-936E-2D0630481003}"/>
              </a:ext>
            </a:extLst>
          </p:cNvPr>
          <p:cNvSpPr>
            <a:spLocks noGrp="1"/>
          </p:cNvSpPr>
          <p:nvPr>
            <p:ph idx="1"/>
          </p:nvPr>
        </p:nvSpPr>
        <p:spPr>
          <a:xfrm>
            <a:off x="1371600" y="1682686"/>
            <a:ext cx="9368149" cy="4847743"/>
          </a:xfrm>
        </p:spPr>
        <p:txBody>
          <a:bodyPr>
            <a:normAutofit/>
          </a:bodyPr>
          <a:lstStyle/>
          <a:p>
            <a:pPr marL="0" indent="0">
              <a:buNone/>
            </a:pPr>
            <a:r>
              <a:rPr lang="en-US" dirty="0">
                <a:cs typeface="Calibri Light" panose="020F0302020204030204" pitchFamily="34" charset="0"/>
              </a:rPr>
              <a:t>HIV cure-related research is scientifically and socially complex. There is a need for </a:t>
            </a:r>
            <a:r>
              <a:rPr lang="en-US" b="1" dirty="0">
                <a:solidFill>
                  <a:srgbClr val="FF6A02"/>
                </a:solidFill>
                <a:cs typeface="Calibri Light" panose="020F0302020204030204" pitchFamily="34" charset="0"/>
              </a:rPr>
              <a:t>mutual literacy </a:t>
            </a:r>
            <a:r>
              <a:rPr lang="en-US" dirty="0">
                <a:cs typeface="Calibri Light" panose="020F0302020204030204" pitchFamily="34" charset="0"/>
              </a:rPr>
              <a:t>between communities and researchers</a:t>
            </a:r>
          </a:p>
          <a:p>
            <a:pPr marL="0" indent="0">
              <a:buNone/>
            </a:pPr>
            <a:endParaRPr lang="en-US" sz="800" dirty="0">
              <a:cs typeface="Calibri Light" panose="020F0302020204030204" pitchFamily="34" charset="0"/>
            </a:endParaRPr>
          </a:p>
          <a:p>
            <a:pPr lvl="1"/>
            <a:r>
              <a:rPr lang="en-US" sz="3600" b="1" dirty="0">
                <a:solidFill>
                  <a:srgbClr val="FF6A02"/>
                </a:solidFill>
                <a:cs typeface="Calibri Light" panose="020F0302020204030204" pitchFamily="34" charset="0"/>
              </a:rPr>
              <a:t>Scientific Literacy</a:t>
            </a:r>
            <a:endParaRPr lang="en-US" sz="3600" dirty="0">
              <a:solidFill>
                <a:srgbClr val="FF6A02"/>
              </a:solidFill>
              <a:cs typeface="Calibri Light" panose="020F0302020204030204" pitchFamily="34" charset="0"/>
            </a:endParaRPr>
          </a:p>
          <a:p>
            <a:pPr lvl="1"/>
            <a:r>
              <a:rPr lang="en-US" sz="2200" dirty="0">
                <a:cs typeface="Calibri Light" panose="020F0302020204030204" pitchFamily="34" charset="0"/>
              </a:rPr>
              <a:t>Initiatives to translate research terms in to lay language for broader audiences</a:t>
            </a:r>
          </a:p>
          <a:p>
            <a:pPr marL="457200" lvl="1" indent="0">
              <a:buNone/>
            </a:pPr>
            <a:endParaRPr lang="en-US" sz="800" dirty="0">
              <a:cs typeface="Calibri Light" panose="020F0302020204030204" pitchFamily="34" charset="0"/>
            </a:endParaRPr>
          </a:p>
          <a:p>
            <a:pPr lvl="1"/>
            <a:r>
              <a:rPr lang="en-US" sz="3600" b="1" dirty="0">
                <a:solidFill>
                  <a:srgbClr val="FF6A02"/>
                </a:solidFill>
                <a:cs typeface="Calibri Light" panose="020F0302020204030204" pitchFamily="34" charset="0"/>
              </a:rPr>
              <a:t>Community Literacy</a:t>
            </a:r>
          </a:p>
          <a:p>
            <a:pPr lvl="1"/>
            <a:r>
              <a:rPr lang="en-US" sz="2200" dirty="0">
                <a:cs typeface="Calibri Light" panose="020F0302020204030204" pitchFamily="34" charset="0"/>
              </a:rPr>
              <a:t>Initiatives to improve awareness of how cure research engages with the lives of community members and research participants’ lives and concerns </a:t>
            </a:r>
            <a:endParaRPr lang="en-US" dirty="0">
              <a:solidFill>
                <a:schemeClr val="tx1"/>
              </a:solidFill>
            </a:endParaRPr>
          </a:p>
          <a:p>
            <a:endParaRPr lang="en-US" dirty="0"/>
          </a:p>
        </p:txBody>
      </p:sp>
      <p:sp>
        <p:nvSpPr>
          <p:cNvPr id="7" name="Rectangle 2">
            <a:extLst>
              <a:ext uri="{FF2B5EF4-FFF2-40B4-BE49-F238E27FC236}">
                <a16:creationId xmlns:a16="http://schemas.microsoft.com/office/drawing/2014/main" id="{9EBBD6DC-2853-2B4B-97D9-D42B768B1413}"/>
              </a:ext>
            </a:extLst>
          </p:cNvPr>
          <p:cNvSpPr>
            <a:spLocks noGrp="1" noChangeArrowheads="1"/>
          </p:cNvSpPr>
          <p:nvPr>
            <p:ph type="title"/>
          </p:nvPr>
        </p:nvSpPr>
        <p:spPr>
          <a:xfrm>
            <a:off x="685800" y="70196"/>
            <a:ext cx="10053949" cy="1612490"/>
          </a:xfrm>
        </p:spPr>
        <p:txBody>
          <a:bodyPr>
            <a:noAutofit/>
          </a:bodyPr>
          <a:lstStyle/>
          <a:p>
            <a:pPr eaLnBrk="1" hangingPunct="1"/>
            <a:r>
              <a:rPr lang="en-US" altLang="en-US" sz="5400" b="1" dirty="0">
                <a:cs typeface="Calibri Light" panose="020F0302020204030204" pitchFamily="34" charset="0"/>
              </a:rPr>
              <a:t>Informed Consent in </a:t>
            </a:r>
            <a:br>
              <a:rPr lang="en-US" altLang="en-US" sz="5400" b="1" dirty="0">
                <a:cs typeface="Calibri Light" panose="020F0302020204030204" pitchFamily="34" charset="0"/>
              </a:rPr>
            </a:br>
            <a:r>
              <a:rPr lang="en-US" altLang="en-US" sz="5400" b="1" dirty="0">
                <a:cs typeface="Calibri Light" panose="020F0302020204030204" pitchFamily="34" charset="0"/>
              </a:rPr>
              <a:t>HIV Cure-Related Research</a:t>
            </a:r>
          </a:p>
        </p:txBody>
      </p:sp>
    </p:spTree>
    <p:extLst>
      <p:ext uri="{BB962C8B-B14F-4D97-AF65-F5344CB8AC3E}">
        <p14:creationId xmlns:p14="http://schemas.microsoft.com/office/powerpoint/2010/main" val="1638190898"/>
      </p:ext>
    </p:extLst>
  </p:cSld>
  <p:clrMapOvr>
    <a:masterClrMapping/>
  </p:clrMapOvr>
  <p:transition spd="slow" advTm="8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1000"/>
                                        <p:tgtEl>
                                          <p:spTgt spid="6">
                                            <p:txEl>
                                              <p:pRg st="2" end="2"/>
                                            </p:txEl>
                                          </p:spTgt>
                                        </p:tgtEl>
                                      </p:cBhvr>
                                    </p:animEffect>
                                    <p:anim calcmode="lin" valueType="num">
                                      <p:cBhvr>
                                        <p:cTn id="13"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1000"/>
                                        <p:tgtEl>
                                          <p:spTgt spid="6">
                                            <p:txEl>
                                              <p:pRg st="3" end="3"/>
                                            </p:txEl>
                                          </p:spTgt>
                                        </p:tgtEl>
                                      </p:cBhvr>
                                    </p:animEffect>
                                    <p:anim calcmode="lin" valueType="num">
                                      <p:cBhvr>
                                        <p:cTn id="18"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1000"/>
                                        <p:tgtEl>
                                          <p:spTgt spid="6">
                                            <p:txEl>
                                              <p:pRg st="5" end="5"/>
                                            </p:txEl>
                                          </p:spTgt>
                                        </p:tgtEl>
                                      </p:cBhvr>
                                    </p:animEffect>
                                    <p:anim calcmode="lin" valueType="num">
                                      <p:cBhvr>
                                        <p:cTn id="2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5" end="5"/>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fade">
                                      <p:cBhvr>
                                        <p:cTn id="27" dur="1000"/>
                                        <p:tgtEl>
                                          <p:spTgt spid="6">
                                            <p:txEl>
                                              <p:pRg st="6" end="6"/>
                                            </p:txEl>
                                          </p:spTgt>
                                        </p:tgtEl>
                                      </p:cBhvr>
                                    </p:animEffect>
                                    <p:anim calcmode="lin" valueType="num">
                                      <p:cBhvr>
                                        <p:cTn id="28"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EB6ADFB-18C2-42F5-9BDA-F8C9D469FE1E}"/>
              </a:ext>
            </a:extLst>
          </p:cNvPr>
          <p:cNvSpPr txBox="1">
            <a:spLocks/>
          </p:cNvSpPr>
          <p:nvPr/>
        </p:nvSpPr>
        <p:spPr>
          <a:xfrm>
            <a:off x="771525" y="168063"/>
            <a:ext cx="1048158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5400" b="1" dirty="0">
                <a:latin typeface="Gill Sans MT" panose="020B0502020104020203" pitchFamily="34" charset="77"/>
                <a:cs typeface="Calibri Light" panose="020F0302020204030204" pitchFamily="34" charset="0"/>
              </a:rPr>
              <a:t>General Ethical Considerations</a:t>
            </a:r>
          </a:p>
          <a:p>
            <a:pPr algn="l"/>
            <a:r>
              <a:rPr lang="en-US" sz="5400" b="1" dirty="0">
                <a:latin typeface="Gill Sans MT" panose="020B0502020104020203" pitchFamily="34" charset="77"/>
                <a:cs typeface="Calibri Light" panose="020F0302020204030204" pitchFamily="34" charset="0"/>
              </a:rPr>
              <a:t>HIV Cure Research</a:t>
            </a:r>
          </a:p>
        </p:txBody>
      </p:sp>
      <p:sp>
        <p:nvSpPr>
          <p:cNvPr id="5" name="TextBox 4">
            <a:extLst>
              <a:ext uri="{FF2B5EF4-FFF2-40B4-BE49-F238E27FC236}">
                <a16:creationId xmlns:a16="http://schemas.microsoft.com/office/drawing/2014/main" id="{92927EF3-96BB-4D1C-B2C0-A6EA26DB4E50}"/>
              </a:ext>
            </a:extLst>
          </p:cNvPr>
          <p:cNvSpPr txBox="1"/>
          <p:nvPr/>
        </p:nvSpPr>
        <p:spPr>
          <a:xfrm>
            <a:off x="4695569" y="5903893"/>
            <a:ext cx="6380206" cy="954107"/>
          </a:xfrm>
          <a:prstGeom prst="rect">
            <a:avLst/>
          </a:prstGeom>
          <a:solidFill>
            <a:schemeClr val="bg1"/>
          </a:solidFill>
        </p:spPr>
        <p:txBody>
          <a:bodyPr wrap="square" rtlCol="0">
            <a:spAutoFit/>
          </a:bodyPr>
          <a:lstStyle/>
          <a:p>
            <a:pPr algn="r"/>
            <a:r>
              <a:rPr lang="en-US" sz="1400" b="1" dirty="0">
                <a:latin typeface="Calibri Light" panose="020F0302020204030204" pitchFamily="34" charset="0"/>
                <a:cs typeface="Calibri Light" panose="020F0302020204030204" pitchFamily="34" charset="0"/>
              </a:rPr>
              <a:t>Lo </a:t>
            </a:r>
            <a:r>
              <a:rPr lang="en-US" sz="1400" b="1" dirty="0">
                <a:solidFill>
                  <a:schemeClr val="bg1">
                    <a:lumMod val="50000"/>
                  </a:schemeClr>
                </a:solidFill>
                <a:latin typeface="Gill Sans MT" panose="020B0502020104020203" pitchFamily="34" charset="77"/>
                <a:cs typeface="Calibri Light" panose="020F0302020204030204" pitchFamily="34" charset="0"/>
              </a:rPr>
              <a:t>B and Grady C. Ethical Considerations in HIV Cure Research: Points to Consider. </a:t>
            </a:r>
            <a:r>
              <a:rPr lang="en-US" sz="1400" b="1" i="1" dirty="0" err="1">
                <a:solidFill>
                  <a:schemeClr val="bg1">
                    <a:lumMod val="50000"/>
                  </a:schemeClr>
                </a:solidFill>
                <a:latin typeface="Gill Sans MT" panose="020B0502020104020203" pitchFamily="34" charset="77"/>
                <a:cs typeface="Calibri Light" panose="020F0302020204030204" pitchFamily="34" charset="0"/>
              </a:rPr>
              <a:t>Curr</a:t>
            </a:r>
            <a:r>
              <a:rPr lang="en-US" sz="1400" b="1" i="1" dirty="0">
                <a:solidFill>
                  <a:schemeClr val="bg1">
                    <a:lumMod val="50000"/>
                  </a:schemeClr>
                </a:solidFill>
                <a:latin typeface="Gill Sans MT" panose="020B0502020104020203" pitchFamily="34" charset="77"/>
                <a:cs typeface="Calibri Light" panose="020F0302020204030204" pitchFamily="34" charset="0"/>
              </a:rPr>
              <a:t> </a:t>
            </a:r>
            <a:r>
              <a:rPr lang="en-US" sz="1400" b="1" i="1" dirty="0" err="1">
                <a:solidFill>
                  <a:schemeClr val="bg1">
                    <a:lumMod val="50000"/>
                  </a:schemeClr>
                </a:solidFill>
                <a:latin typeface="Gill Sans MT" panose="020B0502020104020203" pitchFamily="34" charset="77"/>
                <a:cs typeface="Calibri Light" panose="020F0302020204030204" pitchFamily="34" charset="0"/>
              </a:rPr>
              <a:t>Opin</a:t>
            </a:r>
            <a:r>
              <a:rPr lang="en-US" sz="1400" b="1" i="1" dirty="0">
                <a:solidFill>
                  <a:schemeClr val="bg1">
                    <a:lumMod val="50000"/>
                  </a:schemeClr>
                </a:solidFill>
                <a:latin typeface="Gill Sans MT" panose="020B0502020104020203" pitchFamily="34" charset="77"/>
                <a:cs typeface="Calibri Light" panose="020F0302020204030204" pitchFamily="34" charset="0"/>
              </a:rPr>
              <a:t> HIV AIDS</a:t>
            </a:r>
            <a:r>
              <a:rPr lang="en-US" sz="1400" b="1" dirty="0">
                <a:solidFill>
                  <a:schemeClr val="bg1">
                    <a:lumMod val="50000"/>
                  </a:schemeClr>
                </a:solidFill>
                <a:latin typeface="Gill Sans MT" panose="020B0502020104020203" pitchFamily="34" charset="77"/>
                <a:cs typeface="Calibri Light" panose="020F0302020204030204" pitchFamily="34" charset="0"/>
              </a:rPr>
              <a:t> 2013, 8: 243 – 9.  </a:t>
            </a:r>
          </a:p>
          <a:p>
            <a:pPr algn="r"/>
            <a:r>
              <a:rPr lang="en-US" sz="1400" b="1" dirty="0" err="1">
                <a:solidFill>
                  <a:schemeClr val="bg1">
                    <a:lumMod val="50000"/>
                  </a:schemeClr>
                </a:solidFill>
                <a:latin typeface="Gill Sans MT" panose="020B0502020104020203" pitchFamily="34" charset="77"/>
                <a:cs typeface="Calibri Light" panose="020F0302020204030204" pitchFamily="34" charset="0"/>
              </a:rPr>
              <a:t>Sugarman</a:t>
            </a:r>
            <a:r>
              <a:rPr lang="en-US" sz="1400" b="1" dirty="0">
                <a:solidFill>
                  <a:schemeClr val="bg1">
                    <a:lumMod val="50000"/>
                  </a:schemeClr>
                </a:solidFill>
                <a:latin typeface="Gill Sans MT" panose="020B0502020104020203" pitchFamily="34" charset="77"/>
                <a:cs typeface="Calibri Light" panose="020F0302020204030204" pitchFamily="34" charset="0"/>
              </a:rPr>
              <a:t> J. HIV Cure Research. Expanding the Ethical Considerations. </a:t>
            </a:r>
          </a:p>
          <a:p>
            <a:pPr algn="r"/>
            <a:r>
              <a:rPr lang="en-US" sz="1400" b="1" i="1" dirty="0">
                <a:solidFill>
                  <a:schemeClr val="bg1">
                    <a:lumMod val="50000"/>
                  </a:schemeClr>
                </a:solidFill>
                <a:latin typeface="Gill Sans MT" panose="020B0502020104020203" pitchFamily="34" charset="77"/>
                <a:cs typeface="Calibri Light" panose="020F0302020204030204" pitchFamily="34" charset="0"/>
              </a:rPr>
              <a:t>Annals of Internal Medicine </a:t>
            </a:r>
            <a:r>
              <a:rPr lang="en-US" sz="1400" b="1" dirty="0">
                <a:solidFill>
                  <a:schemeClr val="bg1">
                    <a:lumMod val="50000"/>
                  </a:schemeClr>
                </a:solidFill>
                <a:latin typeface="Gill Sans MT" panose="020B0502020104020203" pitchFamily="34" charset="77"/>
                <a:cs typeface="Calibri Light" panose="020F0302020204030204" pitchFamily="34" charset="0"/>
              </a:rPr>
              <a:t>2013: 159 </a:t>
            </a:r>
          </a:p>
        </p:txBody>
      </p:sp>
      <p:pic>
        <p:nvPicPr>
          <p:cNvPr id="7" name="Picture 6" descr="Graphical user interface, text, application&#10;&#10;Description automatically generated">
            <a:extLst>
              <a:ext uri="{FF2B5EF4-FFF2-40B4-BE49-F238E27FC236}">
                <a16:creationId xmlns:a16="http://schemas.microsoft.com/office/drawing/2014/main" id="{F47CE2AF-3A43-4DAA-8F6A-35B442839C0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0890" y="1568077"/>
            <a:ext cx="5711426" cy="4264666"/>
          </a:xfrm>
          <a:prstGeom prst="rect">
            <a:avLst/>
          </a:prstGeom>
          <a:effectLst/>
        </p:spPr>
      </p:pic>
      <p:pic>
        <p:nvPicPr>
          <p:cNvPr id="2" name="Picture 1" descr="Screen Shot 2020-12-07 at 12.05.2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12316" y="1568077"/>
            <a:ext cx="4762569" cy="4335816"/>
          </a:xfrm>
          <a:prstGeom prst="rect">
            <a:avLst/>
          </a:prstGeom>
          <a:effectLst/>
        </p:spPr>
      </p:pic>
    </p:spTree>
    <p:extLst>
      <p:ext uri="{BB962C8B-B14F-4D97-AF65-F5344CB8AC3E}">
        <p14:creationId xmlns:p14="http://schemas.microsoft.com/office/powerpoint/2010/main" val="2059011654"/>
      </p:ext>
    </p:extLst>
  </p:cSld>
  <p:clrMapOvr>
    <a:masterClrMapping/>
  </p:clrMapOvr>
  <p:transition spd="slow" advTm="8000">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D4C8EBCB-15C7-40FD-898E-7D302A38487A}"/>
              </a:ext>
            </a:extLst>
          </p:cNvPr>
          <p:cNvPicPr>
            <a:picLocks noChangeAspect="1"/>
          </p:cNvPicPr>
          <p:nvPr/>
        </p:nvPicPr>
        <p:blipFill>
          <a:blip r:embed="rId3" cstate="email">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705567" y="0"/>
            <a:ext cx="9977715" cy="201312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Content Placeholder 2">
            <a:extLst>
              <a:ext uri="{FF2B5EF4-FFF2-40B4-BE49-F238E27FC236}">
                <a16:creationId xmlns:a16="http://schemas.microsoft.com/office/drawing/2014/main" id="{461CD128-9632-43E9-9B07-4EC041D1CB9A}"/>
              </a:ext>
            </a:extLst>
          </p:cNvPr>
          <p:cNvSpPr>
            <a:spLocks noGrp="1"/>
          </p:cNvSpPr>
          <p:nvPr>
            <p:ph idx="1"/>
          </p:nvPr>
        </p:nvSpPr>
        <p:spPr>
          <a:xfrm>
            <a:off x="352783" y="2254518"/>
            <a:ext cx="10683282" cy="4677539"/>
          </a:xfrm>
        </p:spPr>
        <p:txBody>
          <a:bodyPr>
            <a:noAutofit/>
          </a:bodyPr>
          <a:lstStyle/>
          <a:p>
            <a:pPr marL="457200" lvl="1" indent="0">
              <a:spcBef>
                <a:spcPts val="0"/>
              </a:spcBef>
              <a:buNone/>
            </a:pPr>
            <a:r>
              <a:rPr lang="en-US" i="1" dirty="0">
                <a:solidFill>
                  <a:schemeClr val="tx1"/>
                </a:solidFill>
                <a:effectLst/>
                <a:ea typeface="Arial" panose="020B0604020202020204" pitchFamily="34" charset="0"/>
                <a:cs typeface="Calibri Light" panose="020F0302020204030204" pitchFamily="34" charset="0"/>
              </a:rPr>
              <a:t>Research programs that are the first of their kind – like HIV </a:t>
            </a:r>
            <a:r>
              <a:rPr lang="en-US" i="1" dirty="0">
                <a:solidFill>
                  <a:schemeClr val="tx1"/>
                </a:solidFill>
                <a:ea typeface="Arial" panose="020B0604020202020204" pitchFamily="34" charset="0"/>
                <a:cs typeface="Calibri Light" panose="020F0302020204030204" pitchFamily="34" charset="0"/>
              </a:rPr>
              <a:t>c</a:t>
            </a:r>
            <a:r>
              <a:rPr lang="en-US" i="1" dirty="0">
                <a:solidFill>
                  <a:schemeClr val="tx1"/>
                </a:solidFill>
                <a:effectLst/>
                <a:ea typeface="Arial" panose="020B0604020202020204" pitchFamily="34" charset="0"/>
                <a:cs typeface="Calibri Light" panose="020F0302020204030204" pitchFamily="34" charset="0"/>
              </a:rPr>
              <a:t>ure-related research – often carry </a:t>
            </a:r>
            <a:r>
              <a:rPr lang="en-US" i="1" dirty="0">
                <a:solidFill>
                  <a:schemeClr val="tx1"/>
                </a:solidFill>
                <a:ea typeface="Arial" panose="020B0604020202020204" pitchFamily="34" charset="0"/>
                <a:cs typeface="Calibri Light" panose="020F0302020204030204" pitchFamily="34" charset="0"/>
              </a:rPr>
              <a:t>more risk than potential benefit and </a:t>
            </a:r>
            <a:r>
              <a:rPr lang="en-US" i="1" dirty="0">
                <a:solidFill>
                  <a:schemeClr val="tx1"/>
                </a:solidFill>
                <a:effectLst/>
                <a:ea typeface="Arial" panose="020B0604020202020204" pitchFamily="34" charset="0"/>
                <a:cs typeface="Calibri Light" panose="020F0302020204030204" pitchFamily="34" charset="0"/>
              </a:rPr>
              <a:t>raise questions about the quality of the consent of research participants</a:t>
            </a:r>
          </a:p>
          <a:p>
            <a:pPr marL="457200" lvl="1" indent="0">
              <a:spcBef>
                <a:spcPts val="0"/>
              </a:spcBef>
              <a:buNone/>
            </a:pPr>
            <a:endParaRPr lang="en-US" sz="800" i="1" dirty="0">
              <a:solidFill>
                <a:schemeClr val="tx1"/>
              </a:solidFill>
              <a:effectLst/>
              <a:ea typeface="Arial" panose="020B0604020202020204" pitchFamily="34" charset="0"/>
              <a:cs typeface="Calibri Light" panose="020F0302020204030204" pitchFamily="34" charset="0"/>
            </a:endParaRPr>
          </a:p>
          <a:p>
            <a:pPr marL="457200" lvl="1" indent="0">
              <a:spcBef>
                <a:spcPts val="0"/>
              </a:spcBef>
              <a:buNone/>
            </a:pPr>
            <a:r>
              <a:rPr lang="en-US" sz="3600" b="1" dirty="0">
                <a:solidFill>
                  <a:srgbClr val="FF6A02"/>
                </a:solidFill>
                <a:effectLst/>
                <a:ea typeface="Arial" panose="020B0604020202020204" pitchFamily="34" charset="0"/>
                <a:cs typeface="Calibri Light" panose="020F0302020204030204" pitchFamily="34" charset="0"/>
              </a:rPr>
              <a:t>Three concerns: </a:t>
            </a:r>
          </a:p>
          <a:p>
            <a:pPr marL="1257300" lvl="2" indent="-342900">
              <a:buFont typeface="+mj-lt"/>
              <a:buAutoNum type="arabicPeriod"/>
            </a:pPr>
            <a:r>
              <a:rPr lang="en-US" sz="2800" dirty="0">
                <a:solidFill>
                  <a:schemeClr val="tx1"/>
                </a:solidFill>
                <a:effectLst/>
                <a:ea typeface="Arial" panose="020B0604020202020204" pitchFamily="34" charset="0"/>
                <a:cs typeface="Calibri Light" panose="020F0302020204030204" pitchFamily="34" charset="0"/>
              </a:rPr>
              <a:t>How information is communicated to potential participants</a:t>
            </a:r>
          </a:p>
          <a:p>
            <a:pPr marL="1257300" lvl="2" indent="-342900">
              <a:buFont typeface="+mj-lt"/>
              <a:buAutoNum type="arabicPeriod"/>
            </a:pPr>
            <a:r>
              <a:rPr lang="en-US" sz="2800" dirty="0">
                <a:solidFill>
                  <a:schemeClr val="tx1"/>
                </a:solidFill>
                <a:effectLst/>
                <a:ea typeface="Arial" panose="020B0604020202020204" pitchFamily="34" charset="0"/>
                <a:cs typeface="Calibri Light" panose="020F0302020204030204" pitchFamily="34" charset="0"/>
              </a:rPr>
              <a:t>Participants’ motivations for enrolling in potentially high-risk research with no prospect of direct benefit</a:t>
            </a:r>
          </a:p>
          <a:p>
            <a:pPr marL="1257300" lvl="2" indent="-342900">
              <a:buFont typeface="+mj-lt"/>
              <a:buAutoNum type="arabicPeriod"/>
            </a:pPr>
            <a:r>
              <a:rPr lang="en-US" sz="2800" dirty="0">
                <a:solidFill>
                  <a:schemeClr val="tx1"/>
                </a:solidFill>
                <a:effectLst/>
                <a:ea typeface="Arial" panose="020B0604020202020204" pitchFamily="34" charset="0"/>
                <a:cs typeface="Calibri Light" panose="020F0302020204030204" pitchFamily="34" charset="0"/>
              </a:rPr>
              <a:t>Participants’ understanding of the details of the trials in which they enroll</a:t>
            </a:r>
          </a:p>
        </p:txBody>
      </p:sp>
      <p:sp>
        <p:nvSpPr>
          <p:cNvPr id="6" name="TextBox 5">
            <a:extLst>
              <a:ext uri="{FF2B5EF4-FFF2-40B4-BE49-F238E27FC236}">
                <a16:creationId xmlns:a16="http://schemas.microsoft.com/office/drawing/2014/main" id="{0A0F62F9-54F3-1440-8BDB-F1C57B287FA8}"/>
              </a:ext>
            </a:extLst>
          </p:cNvPr>
          <p:cNvSpPr txBox="1"/>
          <p:nvPr/>
        </p:nvSpPr>
        <p:spPr>
          <a:xfrm>
            <a:off x="4324464" y="6317914"/>
            <a:ext cx="6786835" cy="400110"/>
          </a:xfrm>
          <a:prstGeom prst="rect">
            <a:avLst/>
          </a:prstGeom>
          <a:solidFill>
            <a:schemeClr val="bg1"/>
          </a:solidFill>
        </p:spPr>
        <p:txBody>
          <a:bodyPr wrap="square" rtlCol="0">
            <a:spAutoFit/>
          </a:bodyPr>
          <a:lstStyle/>
          <a:p>
            <a:pPr algn="r"/>
            <a:r>
              <a:rPr lang="en-US" sz="1000" b="1" dirty="0">
                <a:solidFill>
                  <a:schemeClr val="bg1">
                    <a:lumMod val="50000"/>
                  </a:schemeClr>
                </a:solidFill>
                <a:latin typeface="Gill Sans MT" panose="020B0502020104020203" pitchFamily="34" charset="77"/>
                <a:cs typeface="Calibri Light" panose="020F0302020204030204" pitchFamily="34" charset="0"/>
              </a:rPr>
              <a:t>Bromwich D and </a:t>
            </a:r>
            <a:r>
              <a:rPr lang="en-US" sz="1000" b="1" dirty="0" err="1">
                <a:solidFill>
                  <a:schemeClr val="bg1">
                    <a:lumMod val="50000"/>
                  </a:schemeClr>
                </a:solidFill>
                <a:latin typeface="Gill Sans MT" panose="020B0502020104020203" pitchFamily="34" charset="77"/>
                <a:cs typeface="Calibri Light" panose="020F0302020204030204" pitchFamily="34" charset="0"/>
              </a:rPr>
              <a:t>Millum</a:t>
            </a:r>
            <a:r>
              <a:rPr lang="en-US" sz="1000" b="1" dirty="0">
                <a:solidFill>
                  <a:schemeClr val="bg1">
                    <a:lumMod val="50000"/>
                  </a:schemeClr>
                </a:solidFill>
                <a:latin typeface="Gill Sans MT" panose="020B0502020104020203" pitchFamily="34" charset="77"/>
                <a:cs typeface="Calibri Light" panose="020F0302020204030204" pitchFamily="34" charset="0"/>
              </a:rPr>
              <a:t> JR. Informed Consent for HIV Cure Research. </a:t>
            </a:r>
            <a:r>
              <a:rPr lang="en-US" sz="1000" b="1" i="1" dirty="0">
                <a:solidFill>
                  <a:schemeClr val="bg1">
                    <a:lumMod val="50000"/>
                  </a:schemeClr>
                </a:solidFill>
                <a:latin typeface="Gill Sans MT" panose="020B0502020104020203" pitchFamily="34" charset="77"/>
                <a:cs typeface="Calibri Light" panose="020F0302020204030204" pitchFamily="34" charset="0"/>
              </a:rPr>
              <a:t>                                                    </a:t>
            </a:r>
          </a:p>
          <a:p>
            <a:pPr algn="r"/>
            <a:r>
              <a:rPr lang="en-US" sz="1000" b="1" i="1" dirty="0">
                <a:solidFill>
                  <a:schemeClr val="bg1">
                    <a:lumMod val="50000"/>
                  </a:schemeClr>
                </a:solidFill>
                <a:latin typeface="Gill Sans MT" panose="020B0502020104020203" pitchFamily="34" charset="77"/>
                <a:cs typeface="Calibri Light" panose="020F0302020204030204" pitchFamily="34" charset="0"/>
              </a:rPr>
              <a:t>Journal of Medical Ethics </a:t>
            </a:r>
            <a:r>
              <a:rPr lang="en-US" sz="1000" b="1" dirty="0">
                <a:solidFill>
                  <a:schemeClr val="bg1">
                    <a:lumMod val="50000"/>
                  </a:schemeClr>
                </a:solidFill>
                <a:latin typeface="Gill Sans MT" panose="020B0502020104020203" pitchFamily="34" charset="77"/>
                <a:cs typeface="Calibri Light" panose="020F0302020204030204" pitchFamily="34" charset="0"/>
              </a:rPr>
              <a:t>2017; 43(2): 108 – 12. </a:t>
            </a:r>
          </a:p>
        </p:txBody>
      </p:sp>
    </p:spTree>
    <p:extLst>
      <p:ext uri="{BB962C8B-B14F-4D97-AF65-F5344CB8AC3E}">
        <p14:creationId xmlns:p14="http://schemas.microsoft.com/office/powerpoint/2010/main" val="827192559"/>
      </p:ext>
    </p:extLst>
  </p:cSld>
  <p:clrMapOvr>
    <a:masterClrMapping/>
  </p:clrMapOvr>
  <p:transition spd="slow" advTm="8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wipe(left)">
                                      <p:cBhvr>
                                        <p:cTn id="7" dur="500"/>
                                        <p:tgtEl>
                                          <p:spTgt spid="9">
                                            <p:txEl>
                                              <p:pRg st="2" end="2"/>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9">
                                            <p:txEl>
                                              <p:pRg st="3" end="3"/>
                                            </p:txEl>
                                          </p:spTgt>
                                        </p:tgtEl>
                                        <p:attrNameLst>
                                          <p:attrName>style.visibility</p:attrName>
                                        </p:attrNameLst>
                                      </p:cBhvr>
                                      <p:to>
                                        <p:strVal val="visible"/>
                                      </p:to>
                                    </p:set>
                                    <p:animEffect transition="in" filter="wipe(left)">
                                      <p:cBhvr>
                                        <p:cTn id="10" dur="500"/>
                                        <p:tgtEl>
                                          <p:spTgt spid="9">
                                            <p:txEl>
                                              <p:pRg st="3" end="3"/>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9">
                                            <p:txEl>
                                              <p:pRg st="4" end="4"/>
                                            </p:txEl>
                                          </p:spTgt>
                                        </p:tgtEl>
                                        <p:attrNameLst>
                                          <p:attrName>style.visibility</p:attrName>
                                        </p:attrNameLst>
                                      </p:cBhvr>
                                      <p:to>
                                        <p:strVal val="visible"/>
                                      </p:to>
                                    </p:set>
                                    <p:animEffect transition="in" filter="wipe(left)">
                                      <p:cBhvr>
                                        <p:cTn id="13" dur="500"/>
                                        <p:tgtEl>
                                          <p:spTgt spid="9">
                                            <p:txEl>
                                              <p:pRg st="4" end="4"/>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9">
                                            <p:txEl>
                                              <p:pRg st="5" end="5"/>
                                            </p:txEl>
                                          </p:spTgt>
                                        </p:tgtEl>
                                        <p:attrNameLst>
                                          <p:attrName>style.visibility</p:attrName>
                                        </p:attrNameLst>
                                      </p:cBhvr>
                                      <p:to>
                                        <p:strVal val="visible"/>
                                      </p:to>
                                    </p:set>
                                    <p:animEffect transition="in" filter="wipe(left)">
                                      <p:cBhvr>
                                        <p:cTn id="16"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760CA-FAFF-4142-B323-A016912E279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75036"/>
            <a:ext cx="11457068" cy="6952593"/>
          </a:xfrm>
          <a:prstGeom prst="rect">
            <a:avLst/>
          </a:prstGeom>
        </p:spPr>
      </p:pic>
      <p:sp>
        <p:nvSpPr>
          <p:cNvPr id="5" name="Title 4">
            <a:extLst>
              <a:ext uri="{FF2B5EF4-FFF2-40B4-BE49-F238E27FC236}">
                <a16:creationId xmlns:a16="http://schemas.microsoft.com/office/drawing/2014/main" id="{E30A4DAA-35D2-2F45-88BF-3784A28DCADB}"/>
              </a:ext>
            </a:extLst>
          </p:cNvPr>
          <p:cNvSpPr>
            <a:spLocks noGrp="1"/>
          </p:cNvSpPr>
          <p:nvPr>
            <p:ph type="title"/>
          </p:nvPr>
        </p:nvSpPr>
        <p:spPr>
          <a:xfrm>
            <a:off x="419100" y="363538"/>
            <a:ext cx="5446441" cy="1055360"/>
          </a:xfrm>
          <a:prstGeom prst="snip2DiagRect">
            <a:avLst/>
          </a:prstGeom>
          <a:solidFill>
            <a:srgbClr val="FF6A02"/>
          </a:solidFill>
          <a:ln w="57150">
            <a:solidFill>
              <a:schemeClr val="accent2"/>
            </a:solidFill>
          </a:ln>
        </p:spPr>
        <p:txBody>
          <a:bodyPr anchor="ctr" anchorCtr="0">
            <a:normAutofit/>
          </a:bodyPr>
          <a:lstStyle/>
          <a:p>
            <a:r>
              <a:rPr lang="en-US" b="1" dirty="0">
                <a:solidFill>
                  <a:schemeClr val="bg1"/>
                </a:solidFill>
                <a:ea typeface="Calibri" panose="020F0502020204030204" pitchFamily="34" charset="0"/>
                <a:cs typeface="Calibri Light" panose="020F0302020204030204" pitchFamily="34" charset="0"/>
              </a:rPr>
              <a:t>Informed consent</a:t>
            </a:r>
            <a:endParaRPr lang="en-US" dirty="0">
              <a:solidFill>
                <a:schemeClr val="bg1"/>
              </a:solidFill>
            </a:endParaRPr>
          </a:p>
        </p:txBody>
      </p:sp>
      <p:sp>
        <p:nvSpPr>
          <p:cNvPr id="6" name="Content Placeholder 5">
            <a:extLst>
              <a:ext uri="{FF2B5EF4-FFF2-40B4-BE49-F238E27FC236}">
                <a16:creationId xmlns:a16="http://schemas.microsoft.com/office/drawing/2014/main" id="{2AAF49AD-B5EB-6449-ABEB-B951CB66F067}"/>
              </a:ext>
            </a:extLst>
          </p:cNvPr>
          <p:cNvSpPr>
            <a:spLocks noGrp="1"/>
          </p:cNvSpPr>
          <p:nvPr>
            <p:ph idx="1"/>
          </p:nvPr>
        </p:nvSpPr>
        <p:spPr>
          <a:xfrm>
            <a:off x="2618960" y="980080"/>
            <a:ext cx="8728284" cy="3527309"/>
          </a:xfrm>
          <a:prstGeom prst="star32">
            <a:avLst/>
          </a:prstGeom>
          <a:solidFill>
            <a:srgbClr val="FF6A02"/>
          </a:solidFill>
          <a:ln w="76200">
            <a:solidFill>
              <a:schemeClr val="accent2"/>
            </a:solidFill>
          </a:ln>
        </p:spPr>
        <p:txBody>
          <a:bodyPr>
            <a:normAutofit fontScale="92500"/>
          </a:bodyPr>
          <a:lstStyle/>
          <a:p>
            <a:pPr marL="174624" lvl="1" indent="0" algn="ctr">
              <a:spcBef>
                <a:spcPts val="0"/>
              </a:spcBef>
              <a:buNone/>
              <a:tabLst>
                <a:tab pos="5943600" algn="l"/>
              </a:tabLst>
            </a:pPr>
            <a:r>
              <a:rPr lang="en-US" sz="3000" b="1" dirty="0">
                <a:solidFill>
                  <a:srgbClr val="FFFF00"/>
                </a:solidFill>
                <a:cs typeface="Calibri Light" panose="020F0302020204030204" pitchFamily="34" charset="0"/>
              </a:rPr>
              <a:t>Process of learning</a:t>
            </a:r>
          </a:p>
          <a:p>
            <a:pPr marL="174624" lvl="1" indent="0" algn="ctr">
              <a:spcBef>
                <a:spcPts val="0"/>
              </a:spcBef>
              <a:buNone/>
              <a:tabLst>
                <a:tab pos="5943600" algn="l"/>
              </a:tabLst>
            </a:pPr>
            <a:r>
              <a:rPr lang="en-US" sz="3000" b="1" dirty="0">
                <a:solidFill>
                  <a:schemeClr val="bg1"/>
                </a:solidFill>
                <a:cs typeface="Calibri Light" panose="020F0302020204030204" pitchFamily="34" charset="0"/>
              </a:rPr>
              <a:t>about the risks &amp; benefits </a:t>
            </a:r>
          </a:p>
          <a:p>
            <a:pPr marL="174624" lvl="1" indent="0" algn="ctr">
              <a:spcBef>
                <a:spcPts val="0"/>
              </a:spcBef>
              <a:buNone/>
              <a:tabLst>
                <a:tab pos="5943600" algn="l"/>
              </a:tabLst>
            </a:pPr>
            <a:r>
              <a:rPr lang="en-US" sz="3000" b="1" dirty="0">
                <a:solidFill>
                  <a:schemeClr val="bg1"/>
                </a:solidFill>
                <a:cs typeface="Calibri Light" panose="020F0302020204030204" pitchFamily="34" charset="0"/>
              </a:rPr>
              <a:t>of a procedure, test,         or study</a:t>
            </a:r>
          </a:p>
          <a:p>
            <a:endParaRPr lang="en-US" dirty="0"/>
          </a:p>
        </p:txBody>
      </p:sp>
      <p:sp>
        <p:nvSpPr>
          <p:cNvPr id="8" name="32-Point Star 7">
            <a:extLst>
              <a:ext uri="{FF2B5EF4-FFF2-40B4-BE49-F238E27FC236}">
                <a16:creationId xmlns:a16="http://schemas.microsoft.com/office/drawing/2014/main" id="{71A83778-B1B2-E549-9CF5-37AEA2D6D281}"/>
              </a:ext>
            </a:extLst>
          </p:cNvPr>
          <p:cNvSpPr/>
          <p:nvPr/>
        </p:nvSpPr>
        <p:spPr>
          <a:xfrm>
            <a:off x="-279363" y="2743734"/>
            <a:ext cx="6843365" cy="2590502"/>
          </a:xfrm>
          <a:prstGeom prst="star32">
            <a:avLst/>
          </a:prstGeom>
          <a:solidFill>
            <a:srgbClr val="FF6A02"/>
          </a:solidFill>
          <a:ln w="57150">
            <a:solidFill>
              <a:schemeClr val="accent2"/>
            </a:solidFill>
          </a:ln>
        </p:spPr>
        <p:txBody>
          <a:bodyPr wrap="none">
            <a:spAutoFit/>
          </a:bodyPr>
          <a:lstStyle/>
          <a:p>
            <a:pPr algn="ctr"/>
            <a:r>
              <a:rPr lang="en-US" sz="2800" b="1" dirty="0">
                <a:solidFill>
                  <a:schemeClr val="bg1"/>
                </a:solidFill>
                <a:cs typeface="Calibri Light" panose="020F0302020204030204" pitchFamily="34" charset="0"/>
              </a:rPr>
              <a:t>so that the patient </a:t>
            </a:r>
          </a:p>
          <a:p>
            <a:pPr algn="ctr"/>
            <a:r>
              <a:rPr lang="en-US" sz="2800" b="1" dirty="0">
                <a:solidFill>
                  <a:schemeClr val="bg1"/>
                </a:solidFill>
                <a:cs typeface="Calibri Light" panose="020F0302020204030204" pitchFamily="34" charset="0"/>
              </a:rPr>
              <a:t>or research participant </a:t>
            </a:r>
          </a:p>
          <a:p>
            <a:pPr algn="ctr"/>
            <a:r>
              <a:rPr lang="en-US" sz="2800" b="1" dirty="0">
                <a:solidFill>
                  <a:schemeClr val="bg1"/>
                </a:solidFill>
                <a:cs typeface="Calibri Light" panose="020F0302020204030204" pitchFamily="34" charset="0"/>
              </a:rPr>
              <a:t>is </a:t>
            </a:r>
            <a:r>
              <a:rPr lang="en-US" sz="2800" b="1" dirty="0">
                <a:solidFill>
                  <a:srgbClr val="FFFF00"/>
                </a:solidFill>
                <a:cs typeface="Calibri Light" panose="020F0302020204030204" pitchFamily="34" charset="0"/>
              </a:rPr>
              <a:t>fully informed </a:t>
            </a:r>
            <a:endParaRPr lang="en-US" sz="2800" b="1" dirty="0">
              <a:solidFill>
                <a:srgbClr val="FFFF00"/>
              </a:solidFill>
            </a:endParaRPr>
          </a:p>
        </p:txBody>
      </p:sp>
      <p:pic>
        <p:nvPicPr>
          <p:cNvPr id="9" name="Picture 8" descr="Text&#10;&#10;Description automatically generated">
            <a:extLst>
              <a:ext uri="{FF2B5EF4-FFF2-40B4-BE49-F238E27FC236}">
                <a16:creationId xmlns:a16="http://schemas.microsoft.com/office/drawing/2014/main" id="{E58AC22A-FAED-6949-BC9E-29B0369C872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096383" y="-15811596"/>
            <a:ext cx="10415239" cy="6994167"/>
          </a:xfrm>
          <a:prstGeom prst="rect">
            <a:avLst/>
          </a:prstGeom>
          <a:effectLst>
            <a:outerShdw blurRad="50800" dist="38100" dir="2700000" algn="tl" rotWithShape="0">
              <a:prstClr val="black">
                <a:alpha val="40000"/>
              </a:prstClr>
            </a:outerShdw>
          </a:effectLst>
        </p:spPr>
      </p:pic>
      <p:sp>
        <p:nvSpPr>
          <p:cNvPr id="7" name="32-Point Star 6">
            <a:extLst>
              <a:ext uri="{FF2B5EF4-FFF2-40B4-BE49-F238E27FC236}">
                <a16:creationId xmlns:a16="http://schemas.microsoft.com/office/drawing/2014/main" id="{527AC976-9F3E-304D-97BB-3BDB0EBC9A40}"/>
              </a:ext>
            </a:extLst>
          </p:cNvPr>
          <p:cNvSpPr/>
          <p:nvPr/>
        </p:nvSpPr>
        <p:spPr>
          <a:xfrm>
            <a:off x="4432814" y="3461564"/>
            <a:ext cx="7024254" cy="3396436"/>
          </a:xfrm>
          <a:prstGeom prst="star32">
            <a:avLst/>
          </a:prstGeom>
          <a:solidFill>
            <a:srgbClr val="FF6A02"/>
          </a:solidFill>
          <a:ln w="57150">
            <a:solidFill>
              <a:schemeClr val="accent2"/>
            </a:solidFill>
          </a:ln>
        </p:spPr>
        <p:txBody>
          <a:bodyPr wrap="square">
            <a:spAutoFit/>
          </a:bodyPr>
          <a:lstStyle/>
          <a:p>
            <a:pPr algn="ctr"/>
            <a:r>
              <a:rPr lang="en-US" sz="2800" b="1" dirty="0">
                <a:solidFill>
                  <a:schemeClr val="bg1"/>
                </a:solidFill>
                <a:latin typeface="Gill Sans MT" panose="020B0502020104020203" pitchFamily="34" charset="77"/>
                <a:cs typeface="Calibri Light" panose="020F0302020204030204" pitchFamily="34" charset="0"/>
              </a:rPr>
              <a:t>and gives</a:t>
            </a:r>
          </a:p>
          <a:p>
            <a:pPr algn="ctr"/>
            <a:r>
              <a:rPr lang="en-US" sz="2800" b="1" dirty="0">
                <a:solidFill>
                  <a:schemeClr val="bg1"/>
                </a:solidFill>
                <a:latin typeface="Gill Sans MT" panose="020B0502020104020203" pitchFamily="34" charset="77"/>
                <a:cs typeface="Calibri Light" panose="020F0302020204030204" pitchFamily="34" charset="0"/>
              </a:rPr>
              <a:t> </a:t>
            </a:r>
            <a:r>
              <a:rPr lang="en-US" sz="2800" b="1" i="1" dirty="0">
                <a:solidFill>
                  <a:schemeClr val="bg1"/>
                </a:solidFill>
                <a:latin typeface="Gill Sans MT" panose="020B0502020104020203" pitchFamily="34" charset="77"/>
                <a:cs typeface="Calibri Light" panose="020F0302020204030204" pitchFamily="34" charset="0"/>
              </a:rPr>
              <a:t>--</a:t>
            </a:r>
            <a:r>
              <a:rPr lang="en-US" sz="2800" b="1" i="1" dirty="0">
                <a:solidFill>
                  <a:srgbClr val="FFFF00"/>
                </a:solidFill>
                <a:latin typeface="Gill Sans MT" panose="020B0502020104020203" pitchFamily="34" charset="77"/>
                <a:cs typeface="Calibri Light" panose="020F0302020204030204" pitchFamily="34" charset="0"/>
              </a:rPr>
              <a:t>or does not give</a:t>
            </a:r>
            <a:r>
              <a:rPr lang="en-US" sz="2800" b="1" i="1" dirty="0">
                <a:solidFill>
                  <a:schemeClr val="bg1"/>
                </a:solidFill>
                <a:latin typeface="Gill Sans MT" panose="020B0502020104020203" pitchFamily="34" charset="77"/>
                <a:cs typeface="Calibri Light" panose="020F0302020204030204" pitchFamily="34" charset="0"/>
              </a:rPr>
              <a:t>—</a:t>
            </a:r>
          </a:p>
          <a:p>
            <a:pPr algn="ctr"/>
            <a:r>
              <a:rPr lang="en-US" sz="2800" b="1" dirty="0">
                <a:solidFill>
                  <a:schemeClr val="bg1"/>
                </a:solidFill>
                <a:latin typeface="Gill Sans MT" panose="020B0502020104020203" pitchFamily="34" charset="77"/>
                <a:cs typeface="Calibri Light" panose="020F0302020204030204" pitchFamily="34" charset="0"/>
              </a:rPr>
              <a:t>permission to continue</a:t>
            </a:r>
            <a:endParaRPr lang="en-US" sz="2800" b="1" dirty="0">
              <a:solidFill>
                <a:schemeClr val="bg1"/>
              </a:solidFill>
              <a:latin typeface="Gill Sans MT" panose="020B0502020104020203" pitchFamily="34" charset="77"/>
            </a:endParaRPr>
          </a:p>
        </p:txBody>
      </p:sp>
    </p:spTree>
    <p:extLst>
      <p:ext uri="{BB962C8B-B14F-4D97-AF65-F5344CB8AC3E}">
        <p14:creationId xmlns:p14="http://schemas.microsoft.com/office/powerpoint/2010/main" val="996876114"/>
      </p:ext>
    </p:extLst>
  </p:cSld>
  <p:clrMapOvr>
    <a:masterClrMapping/>
  </p:clrMapOvr>
  <p:transition spd="slow" advTm="8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bg/>
                                          </p:spTgt>
                                        </p:tgtEl>
                                        <p:attrNameLst>
                                          <p:attrName>style.visibility</p:attrName>
                                        </p:attrNameLst>
                                      </p:cBhvr>
                                      <p:to>
                                        <p:strVal val="visible"/>
                                      </p:to>
                                    </p:set>
                                    <p:anim calcmode="lin" valueType="num">
                                      <p:cBhvr>
                                        <p:cTn id="12" dur="1000" fill="hold"/>
                                        <p:tgtEl>
                                          <p:spTgt spid="6">
                                            <p:bg/>
                                          </p:spTgt>
                                        </p:tgtEl>
                                        <p:attrNameLst>
                                          <p:attrName>ppt_w</p:attrName>
                                        </p:attrNameLst>
                                      </p:cBhvr>
                                      <p:tavLst>
                                        <p:tav tm="0">
                                          <p:val>
                                            <p:fltVal val="0"/>
                                          </p:val>
                                        </p:tav>
                                        <p:tav tm="100000">
                                          <p:val>
                                            <p:strVal val="#ppt_w"/>
                                          </p:val>
                                        </p:tav>
                                      </p:tavLst>
                                    </p:anim>
                                    <p:anim calcmode="lin" valueType="num">
                                      <p:cBhvr>
                                        <p:cTn id="13" dur="1000" fill="hold"/>
                                        <p:tgtEl>
                                          <p:spTgt spid="6">
                                            <p:bg/>
                                          </p:spTgt>
                                        </p:tgtEl>
                                        <p:attrNameLst>
                                          <p:attrName>ppt_h</p:attrName>
                                        </p:attrNameLst>
                                      </p:cBhvr>
                                      <p:tavLst>
                                        <p:tav tm="0">
                                          <p:val>
                                            <p:fltVal val="0"/>
                                          </p:val>
                                        </p:tav>
                                        <p:tav tm="100000">
                                          <p:val>
                                            <p:strVal val="#ppt_h"/>
                                          </p:val>
                                        </p:tav>
                                      </p:tavLst>
                                    </p:anim>
                                    <p:anim calcmode="lin" valueType="num">
                                      <p:cBhvr>
                                        <p:cTn id="14" dur="1000" fill="hold"/>
                                        <p:tgtEl>
                                          <p:spTgt spid="6">
                                            <p:bg/>
                                          </p:spTgt>
                                        </p:tgtEl>
                                        <p:attrNameLst>
                                          <p:attrName>style.rotation</p:attrName>
                                        </p:attrNameLst>
                                      </p:cBhvr>
                                      <p:tavLst>
                                        <p:tav tm="0">
                                          <p:val>
                                            <p:fltVal val="90"/>
                                          </p:val>
                                        </p:tav>
                                        <p:tav tm="100000">
                                          <p:val>
                                            <p:fltVal val="0"/>
                                          </p:val>
                                        </p:tav>
                                      </p:tavLst>
                                    </p:anim>
                                    <p:animEffect transition="in" filter="fade">
                                      <p:cBhvr>
                                        <p:cTn id="15" dur="1000"/>
                                        <p:tgtEl>
                                          <p:spTgt spid="6">
                                            <p:bg/>
                                          </p:spTgt>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 calcmode="lin" valueType="num">
                                      <p:cBhvr>
                                        <p:cTn id="18"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9"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20"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21" dur="1000"/>
                                        <p:tgtEl>
                                          <p:spTgt spid="6">
                                            <p:txEl>
                                              <p:pRg st="0" end="0"/>
                                            </p:txEl>
                                          </p:spTgt>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 calcmode="lin" valueType="num">
                                      <p:cBhvr>
                                        <p:cTn id="24"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5"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26"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27" dur="1000"/>
                                        <p:tgtEl>
                                          <p:spTgt spid="6">
                                            <p:txEl>
                                              <p:pRg st="1" end="1"/>
                                            </p:txEl>
                                          </p:spTgt>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 calcmode="lin" valueType="num">
                                      <p:cBhvr>
                                        <p:cTn id="30"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31"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32"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33" dur="1000"/>
                                        <p:tgtEl>
                                          <p:spTgt spid="6">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1000" fill="hold"/>
                                        <p:tgtEl>
                                          <p:spTgt spid="8"/>
                                        </p:tgtEl>
                                        <p:attrNameLst>
                                          <p:attrName>ppt_w</p:attrName>
                                        </p:attrNameLst>
                                      </p:cBhvr>
                                      <p:tavLst>
                                        <p:tav tm="0">
                                          <p:val>
                                            <p:fltVal val="0"/>
                                          </p:val>
                                        </p:tav>
                                        <p:tav tm="100000">
                                          <p:val>
                                            <p:strVal val="#ppt_w"/>
                                          </p:val>
                                        </p:tav>
                                      </p:tavLst>
                                    </p:anim>
                                    <p:anim calcmode="lin" valueType="num">
                                      <p:cBhvr>
                                        <p:cTn id="39" dur="1000" fill="hold"/>
                                        <p:tgtEl>
                                          <p:spTgt spid="8"/>
                                        </p:tgtEl>
                                        <p:attrNameLst>
                                          <p:attrName>ppt_h</p:attrName>
                                        </p:attrNameLst>
                                      </p:cBhvr>
                                      <p:tavLst>
                                        <p:tav tm="0">
                                          <p:val>
                                            <p:fltVal val="0"/>
                                          </p:val>
                                        </p:tav>
                                        <p:tav tm="100000">
                                          <p:val>
                                            <p:strVal val="#ppt_h"/>
                                          </p:val>
                                        </p:tav>
                                      </p:tavLst>
                                    </p:anim>
                                    <p:anim calcmode="lin" valueType="num">
                                      <p:cBhvr>
                                        <p:cTn id="40" dur="1000" fill="hold"/>
                                        <p:tgtEl>
                                          <p:spTgt spid="8"/>
                                        </p:tgtEl>
                                        <p:attrNameLst>
                                          <p:attrName>style.rotation</p:attrName>
                                        </p:attrNameLst>
                                      </p:cBhvr>
                                      <p:tavLst>
                                        <p:tav tm="0">
                                          <p:val>
                                            <p:fltVal val="90"/>
                                          </p:val>
                                        </p:tav>
                                        <p:tav tm="100000">
                                          <p:val>
                                            <p:fltVal val="0"/>
                                          </p:val>
                                        </p:tav>
                                      </p:tavLst>
                                    </p:anim>
                                    <p:animEffect transition="in" filter="fade">
                                      <p:cBhvr>
                                        <p:cTn id="41" dur="10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5" presetClass="entr" presetSubtype="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1000" fill="hold"/>
                                        <p:tgtEl>
                                          <p:spTgt spid="7"/>
                                        </p:tgtEl>
                                        <p:attrNameLst>
                                          <p:attrName>ppt_w</p:attrName>
                                        </p:attrNameLst>
                                      </p:cBhvr>
                                      <p:tavLst>
                                        <p:tav tm="0">
                                          <p:val>
                                            <p:fltVal val="0"/>
                                          </p:val>
                                        </p:tav>
                                        <p:tav tm="100000">
                                          <p:val>
                                            <p:strVal val="#ppt_w"/>
                                          </p:val>
                                        </p:tav>
                                      </p:tavLst>
                                    </p:anim>
                                    <p:anim calcmode="lin" valueType="num">
                                      <p:cBhvr>
                                        <p:cTn id="47" dur="1000" fill="hold"/>
                                        <p:tgtEl>
                                          <p:spTgt spid="7"/>
                                        </p:tgtEl>
                                        <p:attrNameLst>
                                          <p:attrName>ppt_h</p:attrName>
                                        </p:attrNameLst>
                                      </p:cBhvr>
                                      <p:tavLst>
                                        <p:tav tm="0">
                                          <p:val>
                                            <p:fltVal val="0"/>
                                          </p:val>
                                        </p:tav>
                                        <p:tav tm="100000">
                                          <p:val>
                                            <p:strVal val="#ppt_h"/>
                                          </p:val>
                                        </p:tav>
                                      </p:tavLst>
                                    </p:anim>
                                    <p:anim calcmode="lin" valueType="num">
                                      <p:cBhvr>
                                        <p:cTn id="48"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animBg="1"/>
      <p:bldP spid="8"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D4C8EBCB-15C7-40FD-898E-7D302A38487A}"/>
              </a:ext>
            </a:extLst>
          </p:cNvPr>
          <p:cNvPicPr>
            <a:picLocks noChangeAspect="1"/>
          </p:cNvPicPr>
          <p:nvPr/>
        </p:nvPicPr>
        <p:blipFill>
          <a:blip r:embed="rId3" cstate="email">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705567" y="0"/>
            <a:ext cx="9977715" cy="201312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Content Placeholder 2">
            <a:extLst>
              <a:ext uri="{FF2B5EF4-FFF2-40B4-BE49-F238E27FC236}">
                <a16:creationId xmlns:a16="http://schemas.microsoft.com/office/drawing/2014/main" id="{461CD128-9632-43E9-9B07-4EC041D1CB9A}"/>
              </a:ext>
            </a:extLst>
          </p:cNvPr>
          <p:cNvSpPr>
            <a:spLocks noGrp="1"/>
          </p:cNvSpPr>
          <p:nvPr>
            <p:ph idx="1"/>
          </p:nvPr>
        </p:nvSpPr>
        <p:spPr>
          <a:xfrm>
            <a:off x="1183341" y="2254518"/>
            <a:ext cx="9499941" cy="4677539"/>
          </a:xfrm>
        </p:spPr>
        <p:txBody>
          <a:bodyPr>
            <a:noAutofit/>
          </a:bodyPr>
          <a:lstStyle/>
          <a:p>
            <a:pPr marL="1257300" lvl="2" indent="-342900">
              <a:buFont typeface="+mj-lt"/>
              <a:buAutoNum type="arabicPeriod"/>
            </a:pPr>
            <a:endParaRPr lang="en-US" sz="2800" b="1" dirty="0">
              <a:solidFill>
                <a:schemeClr val="tx1"/>
              </a:solidFill>
              <a:effectLst/>
              <a:ea typeface="Arial" panose="020B0604020202020204" pitchFamily="34" charset="0"/>
              <a:cs typeface="Calibri Light" panose="020F0302020204030204" pitchFamily="34" charset="0"/>
            </a:endParaRPr>
          </a:p>
          <a:p>
            <a:pPr lvl="1">
              <a:spcBef>
                <a:spcPts val="0"/>
              </a:spcBef>
              <a:buClr>
                <a:srgbClr val="FF6A02"/>
              </a:buClr>
            </a:pPr>
            <a:r>
              <a:rPr lang="en-US" dirty="0">
                <a:solidFill>
                  <a:schemeClr val="tx1"/>
                </a:solidFill>
                <a:effectLst/>
                <a:ea typeface="Arial" panose="020B0604020202020204" pitchFamily="34" charset="0"/>
                <a:cs typeface="Calibri Light" panose="020F0302020204030204" pitchFamily="34" charset="0"/>
              </a:rPr>
              <a:t>The research is increasingly focused on achieving </a:t>
            </a:r>
            <a:r>
              <a:rPr lang="en-US" b="1" dirty="0">
                <a:solidFill>
                  <a:srgbClr val="FF6A02"/>
                </a:solidFill>
                <a:effectLst/>
                <a:ea typeface="Arial" panose="020B0604020202020204" pitchFamily="34" charset="0"/>
                <a:cs typeface="Calibri Light" panose="020F0302020204030204" pitchFamily="34" charset="0"/>
              </a:rPr>
              <a:t>sustained viral remission</a:t>
            </a:r>
            <a:r>
              <a:rPr lang="en-US" dirty="0">
                <a:solidFill>
                  <a:schemeClr val="tx1"/>
                </a:solidFill>
                <a:effectLst/>
                <a:ea typeface="Arial" panose="020B0604020202020204" pitchFamily="34" charset="0"/>
                <a:cs typeface="Calibri Light" panose="020F0302020204030204" pitchFamily="34" charset="0"/>
              </a:rPr>
              <a:t> – need to use careful language to describe the research </a:t>
            </a:r>
          </a:p>
          <a:p>
            <a:pPr marL="457200" lvl="1" indent="0">
              <a:spcBef>
                <a:spcPts val="0"/>
              </a:spcBef>
              <a:buNone/>
            </a:pPr>
            <a:endParaRPr lang="en-US" sz="800" dirty="0">
              <a:solidFill>
                <a:schemeClr val="tx1"/>
              </a:solidFill>
              <a:effectLst/>
              <a:ea typeface="Arial" panose="020B060402020202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CEE47C62-BA2D-47C7-AE3E-A8327D0698FF}"/>
              </a:ext>
            </a:extLst>
          </p:cNvPr>
          <p:cNvSpPr txBox="1"/>
          <p:nvPr/>
        </p:nvSpPr>
        <p:spPr>
          <a:xfrm>
            <a:off x="3896447" y="6356825"/>
            <a:ext cx="6786835" cy="400110"/>
          </a:xfrm>
          <a:prstGeom prst="rect">
            <a:avLst/>
          </a:prstGeom>
          <a:solidFill>
            <a:schemeClr val="bg1"/>
          </a:solidFill>
        </p:spPr>
        <p:txBody>
          <a:bodyPr wrap="square" rtlCol="0">
            <a:spAutoFit/>
          </a:bodyPr>
          <a:lstStyle/>
          <a:p>
            <a:pPr algn="r"/>
            <a:r>
              <a:rPr lang="en-US" sz="1000" b="1" dirty="0">
                <a:solidFill>
                  <a:schemeClr val="bg1">
                    <a:lumMod val="50000"/>
                  </a:schemeClr>
                </a:solidFill>
                <a:latin typeface="Gill Sans MT" panose="020B0502020104020203" pitchFamily="34" charset="77"/>
                <a:cs typeface="Calibri Light" panose="020F0302020204030204" pitchFamily="34" charset="0"/>
              </a:rPr>
              <a:t>Bromwich D and </a:t>
            </a:r>
            <a:r>
              <a:rPr lang="en-US" sz="1000" b="1" dirty="0" err="1">
                <a:solidFill>
                  <a:schemeClr val="bg1">
                    <a:lumMod val="50000"/>
                  </a:schemeClr>
                </a:solidFill>
                <a:latin typeface="Gill Sans MT" panose="020B0502020104020203" pitchFamily="34" charset="77"/>
                <a:cs typeface="Calibri Light" panose="020F0302020204030204" pitchFamily="34" charset="0"/>
              </a:rPr>
              <a:t>Millum</a:t>
            </a:r>
            <a:r>
              <a:rPr lang="en-US" sz="1000" b="1" dirty="0">
                <a:solidFill>
                  <a:schemeClr val="bg1">
                    <a:lumMod val="50000"/>
                  </a:schemeClr>
                </a:solidFill>
                <a:latin typeface="Gill Sans MT" panose="020B0502020104020203" pitchFamily="34" charset="77"/>
                <a:cs typeface="Calibri Light" panose="020F0302020204030204" pitchFamily="34" charset="0"/>
              </a:rPr>
              <a:t> JR. Informed Consent for HIV Cure Research. </a:t>
            </a:r>
            <a:r>
              <a:rPr lang="en-US" sz="1000" b="1" i="1" dirty="0">
                <a:solidFill>
                  <a:schemeClr val="bg1">
                    <a:lumMod val="50000"/>
                  </a:schemeClr>
                </a:solidFill>
                <a:latin typeface="Gill Sans MT" panose="020B0502020104020203" pitchFamily="34" charset="77"/>
                <a:cs typeface="Calibri Light" panose="020F0302020204030204" pitchFamily="34" charset="0"/>
              </a:rPr>
              <a:t>                                                    </a:t>
            </a:r>
          </a:p>
          <a:p>
            <a:pPr algn="r"/>
            <a:r>
              <a:rPr lang="en-US" sz="1000" b="1" i="1" dirty="0">
                <a:solidFill>
                  <a:schemeClr val="bg1">
                    <a:lumMod val="50000"/>
                  </a:schemeClr>
                </a:solidFill>
                <a:latin typeface="Gill Sans MT" panose="020B0502020104020203" pitchFamily="34" charset="77"/>
                <a:cs typeface="Calibri Light" panose="020F0302020204030204" pitchFamily="34" charset="0"/>
              </a:rPr>
              <a:t>Journal of Medical Ethics </a:t>
            </a:r>
            <a:r>
              <a:rPr lang="en-US" sz="1000" b="1" dirty="0">
                <a:solidFill>
                  <a:schemeClr val="bg1">
                    <a:lumMod val="50000"/>
                  </a:schemeClr>
                </a:solidFill>
                <a:latin typeface="Gill Sans MT" panose="020B0502020104020203" pitchFamily="34" charset="77"/>
                <a:cs typeface="Calibri Light" panose="020F0302020204030204" pitchFamily="34" charset="0"/>
              </a:rPr>
              <a:t>2017; 43(2): 108 – 12. </a:t>
            </a:r>
          </a:p>
        </p:txBody>
      </p:sp>
      <p:pic>
        <p:nvPicPr>
          <p:cNvPr id="2" name="Picture 1">
            <a:extLst>
              <a:ext uri="{FF2B5EF4-FFF2-40B4-BE49-F238E27FC236}">
                <a16:creationId xmlns:a16="http://schemas.microsoft.com/office/drawing/2014/main" id="{784CDED6-2DE5-D34C-9D77-CA270EE690B4}"/>
              </a:ext>
            </a:extLst>
          </p:cNvPr>
          <p:cNvPicPr>
            <a:picLocks noChangeAspect="1"/>
          </p:cNvPicPr>
          <p:nvPr/>
        </p:nvPicPr>
        <p:blipFill>
          <a:blip r:embed="rId4"/>
          <a:stretch>
            <a:fillRect/>
          </a:stretch>
        </p:blipFill>
        <p:spPr>
          <a:xfrm>
            <a:off x="6362700" y="3805804"/>
            <a:ext cx="4320582" cy="2430327"/>
          </a:xfrm>
          <a:prstGeom prst="rect">
            <a:avLst/>
          </a:prstGeom>
        </p:spPr>
      </p:pic>
      <p:sp>
        <p:nvSpPr>
          <p:cNvPr id="6" name="Content Placeholder 2">
            <a:extLst>
              <a:ext uri="{FF2B5EF4-FFF2-40B4-BE49-F238E27FC236}">
                <a16:creationId xmlns:a16="http://schemas.microsoft.com/office/drawing/2014/main" id="{C8AFFEAD-BC9A-A94A-A0C0-EB7B73C477EC}"/>
              </a:ext>
            </a:extLst>
          </p:cNvPr>
          <p:cNvSpPr txBox="1">
            <a:spLocks/>
          </p:cNvSpPr>
          <p:nvPr/>
        </p:nvSpPr>
        <p:spPr>
          <a:xfrm>
            <a:off x="1183341" y="4218110"/>
            <a:ext cx="5179359" cy="21387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spcAft>
                <a:spcPts val="0"/>
              </a:spcAft>
              <a:buClr>
                <a:schemeClr val="accent1"/>
              </a:buClr>
              <a:buFont typeface="Arial" panose="020B0604020202020204" pitchFamily="34" charset="0"/>
              <a:buChar char="•"/>
              <a:defRPr sz="3200" kern="1200">
                <a:solidFill>
                  <a:schemeClr val="tx1"/>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Gill Sans MT" panose="020B0502020104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spcBef>
                <a:spcPts val="0"/>
              </a:spcBef>
              <a:buFont typeface="Arial" panose="020B0604020202020204" pitchFamily="34" charset="0"/>
              <a:buNone/>
            </a:pPr>
            <a:endParaRPr lang="en-US" sz="800" dirty="0">
              <a:ea typeface="Arial" panose="020B0604020202020204" pitchFamily="34" charset="0"/>
              <a:cs typeface="Calibri Light" panose="020F0302020204030204" pitchFamily="34" charset="0"/>
            </a:endParaRPr>
          </a:p>
          <a:p>
            <a:pPr lvl="1">
              <a:spcBef>
                <a:spcPts val="0"/>
              </a:spcBef>
              <a:buClr>
                <a:srgbClr val="FF6A02"/>
              </a:buClr>
            </a:pPr>
            <a:r>
              <a:rPr lang="en-US" dirty="0">
                <a:ea typeface="Arial" panose="020B0604020202020204" pitchFamily="34" charset="0"/>
                <a:cs typeface="Calibri Light" panose="020F0302020204030204" pitchFamily="34" charset="0"/>
              </a:rPr>
              <a:t>Participants in early-phase trials tend to </a:t>
            </a:r>
            <a:r>
              <a:rPr lang="en-US" b="1" dirty="0">
                <a:solidFill>
                  <a:srgbClr val="FF6A02"/>
                </a:solidFill>
                <a:ea typeface="Arial" panose="020B0604020202020204" pitchFamily="34" charset="0"/>
                <a:cs typeface="Calibri Light" panose="020F0302020204030204" pitchFamily="34" charset="0"/>
              </a:rPr>
              <a:t>overestimate the benefits</a:t>
            </a:r>
            <a:r>
              <a:rPr lang="en-US" dirty="0">
                <a:ea typeface="Arial" panose="020B0604020202020204" pitchFamily="34" charset="0"/>
                <a:cs typeface="Calibri Light" panose="020F0302020204030204" pitchFamily="34" charset="0"/>
              </a:rPr>
              <a:t> of study participation</a:t>
            </a:r>
          </a:p>
        </p:txBody>
      </p:sp>
    </p:spTree>
    <p:extLst>
      <p:ext uri="{BB962C8B-B14F-4D97-AF65-F5344CB8AC3E}">
        <p14:creationId xmlns:p14="http://schemas.microsoft.com/office/powerpoint/2010/main" val="571514348"/>
      </p:ext>
    </p:extLst>
  </p:cSld>
  <p:clrMapOvr>
    <a:masterClrMapping/>
  </p:clrMapOvr>
  <p:transition spd="slow" advTm="8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6"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2" y="99755"/>
            <a:ext cx="8684028" cy="1180406"/>
          </a:xfrm>
        </p:spPr>
        <p:txBody>
          <a:bodyPr anchor="ctr" anchorCtr="0">
            <a:normAutofit/>
          </a:bodyPr>
          <a:lstStyle/>
          <a:p>
            <a:r>
              <a:rPr lang="en-US" sz="5400" b="1" dirty="0">
                <a:solidFill>
                  <a:srgbClr val="FF6A02"/>
                </a:solidFill>
                <a:cs typeface="Calibri Light" panose="020F0302020204030204" pitchFamily="34" charset="0"/>
              </a:rPr>
              <a:t>In other words… </a:t>
            </a:r>
          </a:p>
        </p:txBody>
      </p:sp>
      <p:pic>
        <p:nvPicPr>
          <p:cNvPr id="5" name="Picture 4">
            <a:extLst>
              <a:ext uri="{FF2B5EF4-FFF2-40B4-BE49-F238E27FC236}">
                <a16:creationId xmlns:a16="http://schemas.microsoft.com/office/drawing/2014/main" id="{1367BE04-8E90-C343-8BAD-CF23E74F271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689" b="100000" l="0" r="100000"/>
                    </a14:imgEffect>
                  </a14:imgLayer>
                </a14:imgProps>
              </a:ext>
              <a:ext uri="{28A0092B-C50C-407E-A947-70E740481C1C}">
                <a14:useLocalDpi xmlns:a14="http://schemas.microsoft.com/office/drawing/2010/main"/>
              </a:ext>
            </a:extLst>
          </a:blip>
          <a:srcRect/>
          <a:stretch/>
        </p:blipFill>
        <p:spPr>
          <a:xfrm>
            <a:off x="6046237" y="-260948"/>
            <a:ext cx="5338044" cy="7118948"/>
          </a:xfrm>
          <a:prstGeom prst="rect">
            <a:avLst/>
          </a:prstGeom>
        </p:spPr>
      </p:pic>
      <p:sp>
        <p:nvSpPr>
          <p:cNvPr id="3" name="Content Placeholder 2"/>
          <p:cNvSpPr>
            <a:spLocks noGrp="1"/>
          </p:cNvSpPr>
          <p:nvPr>
            <p:ph idx="1"/>
          </p:nvPr>
        </p:nvSpPr>
        <p:spPr>
          <a:xfrm>
            <a:off x="1219202" y="1280161"/>
            <a:ext cx="7368208" cy="4511965"/>
          </a:xfrm>
        </p:spPr>
        <p:txBody>
          <a:bodyPr>
            <a:normAutofit/>
          </a:bodyPr>
          <a:lstStyle/>
          <a:p>
            <a:r>
              <a:rPr lang="en-US" dirty="0">
                <a:cs typeface="Calibri Light" panose="020F0302020204030204" pitchFamily="34" charset="0"/>
              </a:rPr>
              <a:t>Many early HIV cure studies will </a:t>
            </a:r>
            <a:r>
              <a:rPr lang="en-US" b="1" dirty="0">
                <a:solidFill>
                  <a:srgbClr val="FF6A02"/>
                </a:solidFill>
                <a:cs typeface="Calibri Light" panose="020F0302020204030204" pitchFamily="34" charset="0"/>
              </a:rPr>
              <a:t>NOT</a:t>
            </a:r>
            <a:r>
              <a:rPr lang="en-US" dirty="0">
                <a:cs typeface="Calibri Light" panose="020F0302020204030204" pitchFamily="34" charset="0"/>
              </a:rPr>
              <a:t> have individual medical benefits for participants</a:t>
            </a:r>
          </a:p>
          <a:p>
            <a:r>
              <a:rPr lang="en-US" dirty="0">
                <a:cs typeface="Calibri Light" panose="020F0302020204030204" pitchFamily="34" charset="0"/>
              </a:rPr>
              <a:t>There may be health-related </a:t>
            </a:r>
            <a:r>
              <a:rPr lang="en-US" b="1" dirty="0">
                <a:solidFill>
                  <a:srgbClr val="FF6A02"/>
                </a:solidFill>
                <a:cs typeface="Calibri Light" panose="020F0302020204030204" pitchFamily="34" charset="0"/>
              </a:rPr>
              <a:t>‘side-benefits’</a:t>
            </a:r>
            <a:r>
              <a:rPr lang="en-US" dirty="0">
                <a:cs typeface="Calibri Light" panose="020F0302020204030204" pitchFamily="34" charset="0"/>
              </a:rPr>
              <a:t> from participation</a:t>
            </a:r>
          </a:p>
          <a:p>
            <a:pPr marL="457200" lvl="1" indent="0">
              <a:buNone/>
            </a:pPr>
            <a:endParaRPr lang="en-US" dirty="0"/>
          </a:p>
        </p:txBody>
      </p:sp>
      <p:sp>
        <p:nvSpPr>
          <p:cNvPr id="6" name="Rectangle 5">
            <a:extLst>
              <a:ext uri="{FF2B5EF4-FFF2-40B4-BE49-F238E27FC236}">
                <a16:creationId xmlns:a16="http://schemas.microsoft.com/office/drawing/2014/main" id="{4DFDD44A-0E69-664C-86AF-A523BA726127}"/>
              </a:ext>
            </a:extLst>
          </p:cNvPr>
          <p:cNvSpPr/>
          <p:nvPr/>
        </p:nvSpPr>
        <p:spPr>
          <a:xfrm>
            <a:off x="1219202" y="3993030"/>
            <a:ext cx="6812279" cy="1815882"/>
          </a:xfrm>
          <a:prstGeom prst="rect">
            <a:avLst/>
          </a:prstGeom>
          <a:solidFill>
            <a:srgbClr val="FF6A02"/>
          </a:solidFill>
        </p:spPr>
        <p:txBody>
          <a:bodyPr wrap="square" anchor="t" anchorCtr="0">
            <a:spAutoFit/>
          </a:bodyPr>
          <a:lstStyle/>
          <a:p>
            <a:pPr lvl="1"/>
            <a:r>
              <a:rPr lang="en-US" sz="2800" b="1" i="1" dirty="0">
                <a:solidFill>
                  <a:schemeClr val="bg1"/>
                </a:solidFill>
                <a:latin typeface="Gill Sans MT" panose="020B0502020104020203" pitchFamily="34" charset="77"/>
                <a:cs typeface="Calibri Light" panose="020F0302020204030204" pitchFamily="34" charset="0"/>
              </a:rPr>
              <a:t>Side-benefits are </a:t>
            </a:r>
            <a:r>
              <a:rPr lang="en-US" sz="2800" b="1" i="1" dirty="0">
                <a:solidFill>
                  <a:srgbClr val="FFFF00"/>
                </a:solidFill>
                <a:latin typeface="Gill Sans MT" panose="020B0502020104020203" pitchFamily="34" charset="77"/>
                <a:cs typeface="Calibri Light" panose="020F0302020204030204" pitchFamily="34" charset="0"/>
              </a:rPr>
              <a:t>positive outcomes </a:t>
            </a:r>
            <a:r>
              <a:rPr lang="en-US" sz="2800" b="1" i="1" dirty="0">
                <a:solidFill>
                  <a:schemeClr val="bg1"/>
                </a:solidFill>
                <a:latin typeface="Gill Sans MT" panose="020B0502020104020203" pitchFamily="34" charset="77"/>
                <a:cs typeface="Calibri Light" panose="020F0302020204030204" pitchFamily="34" charset="0"/>
              </a:rPr>
              <a:t>related to participation (e.g., better medical care or increased self-esteem) that are </a:t>
            </a:r>
            <a:r>
              <a:rPr lang="en-US" sz="2800" b="1" i="1" dirty="0">
                <a:solidFill>
                  <a:srgbClr val="FFFF00"/>
                </a:solidFill>
                <a:latin typeface="Gill Sans MT" panose="020B0502020104020203" pitchFamily="34" charset="77"/>
                <a:cs typeface="Calibri Light" panose="020F0302020204030204" pitchFamily="34" charset="0"/>
              </a:rPr>
              <a:t>not the focus of the study</a:t>
            </a:r>
          </a:p>
        </p:txBody>
      </p:sp>
    </p:spTree>
    <p:extLst>
      <p:ext uri="{BB962C8B-B14F-4D97-AF65-F5344CB8AC3E}">
        <p14:creationId xmlns:p14="http://schemas.microsoft.com/office/powerpoint/2010/main" val="3233500231"/>
      </p:ext>
    </p:extLst>
  </p:cSld>
  <p:clrMapOvr>
    <a:masterClrMapping/>
  </p:clrMapOvr>
  <p:transition spd="slow" advTm="8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6D0C0D8-4C60-46F2-9F51-A63633362814}"/>
              </a:ext>
            </a:extLst>
          </p:cNvPr>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20995" y="284114"/>
            <a:ext cx="9346814" cy="2573386"/>
          </a:xfrm>
          <a:prstGeom prst="rect">
            <a:avLst/>
          </a:prstGeom>
        </p:spPr>
      </p:pic>
      <p:sp>
        <p:nvSpPr>
          <p:cNvPr id="10" name="Content Placeholder 2">
            <a:extLst>
              <a:ext uri="{FF2B5EF4-FFF2-40B4-BE49-F238E27FC236}">
                <a16:creationId xmlns:a16="http://schemas.microsoft.com/office/drawing/2014/main" id="{3EF50FDD-3309-451A-BA3B-DEBE857217FD}"/>
              </a:ext>
            </a:extLst>
          </p:cNvPr>
          <p:cNvSpPr>
            <a:spLocks noGrp="1"/>
          </p:cNvSpPr>
          <p:nvPr>
            <p:ph idx="1"/>
          </p:nvPr>
        </p:nvSpPr>
        <p:spPr>
          <a:xfrm>
            <a:off x="520996" y="3066459"/>
            <a:ext cx="9346814" cy="3529931"/>
          </a:xfrm>
        </p:spPr>
        <p:txBody>
          <a:bodyPr>
            <a:noAutofit/>
          </a:bodyPr>
          <a:lstStyle/>
          <a:p>
            <a:pPr lvl="1"/>
            <a:r>
              <a:rPr lang="en-US" dirty="0">
                <a:ea typeface="Arial" panose="020B0604020202020204" pitchFamily="34" charset="0"/>
                <a:cs typeface="Calibri Light" panose="020F0302020204030204" pitchFamily="34" charset="0"/>
              </a:rPr>
              <a:t>Word “cure” should </a:t>
            </a:r>
            <a:r>
              <a:rPr lang="en-US" b="1" u="sng" dirty="0">
                <a:solidFill>
                  <a:srgbClr val="FF6A02"/>
                </a:solidFill>
                <a:ea typeface="Arial" panose="020B0604020202020204" pitchFamily="34" charset="0"/>
                <a:cs typeface="Calibri Light" panose="020F0302020204030204" pitchFamily="34" charset="0"/>
              </a:rPr>
              <a:t>not</a:t>
            </a:r>
            <a:r>
              <a:rPr lang="en-US" dirty="0">
                <a:ea typeface="Arial" panose="020B0604020202020204" pitchFamily="34" charset="0"/>
                <a:cs typeface="Calibri Light" panose="020F0302020204030204" pitchFamily="34" charset="0"/>
              </a:rPr>
              <a:t> be used in obtaining consent for ‘HIV cure’ trials</a:t>
            </a:r>
          </a:p>
          <a:p>
            <a:pPr lvl="2"/>
            <a:r>
              <a:rPr lang="en-US" sz="2800" i="1" dirty="0">
                <a:ea typeface="Arial" panose="020B0604020202020204" pitchFamily="34" charset="0"/>
                <a:cs typeface="Calibri Light" panose="020F0302020204030204" pitchFamily="34" charset="0"/>
              </a:rPr>
              <a:t>The language we recommend include terms such as ...</a:t>
            </a:r>
          </a:p>
          <a:p>
            <a:pPr marL="914400" lvl="2" indent="0">
              <a:buNone/>
            </a:pPr>
            <a:endParaRPr lang="en-US" sz="800" i="1" dirty="0">
              <a:ea typeface="Arial" panose="020B0604020202020204" pitchFamily="34" charset="0"/>
              <a:cs typeface="Calibri Light" panose="020F0302020204030204" pitchFamily="34" charset="0"/>
            </a:endParaRPr>
          </a:p>
          <a:p>
            <a:pPr lvl="1"/>
            <a:r>
              <a:rPr lang="en-US" dirty="0">
                <a:ea typeface="Arial" panose="020B0604020202020204" pitchFamily="34" charset="0"/>
                <a:cs typeface="Calibri Light" panose="020F0302020204030204" pitchFamily="34" charset="0"/>
              </a:rPr>
              <a:t>Names of people in past experiments should be avoided in the informed consent process </a:t>
            </a:r>
          </a:p>
          <a:p>
            <a:pPr lvl="1"/>
            <a:r>
              <a:rPr lang="en-US" dirty="0">
                <a:ea typeface="Arial" panose="020B0604020202020204" pitchFamily="34" charset="0"/>
                <a:cs typeface="Calibri Light" panose="020F0302020204030204" pitchFamily="34" charset="0"/>
              </a:rPr>
              <a:t>These two modest proposals should reduce the risks of the therapeutic misconception in ‘cure research’</a:t>
            </a:r>
          </a:p>
        </p:txBody>
      </p:sp>
      <p:sp>
        <p:nvSpPr>
          <p:cNvPr id="12" name="TextBox 11">
            <a:extLst>
              <a:ext uri="{FF2B5EF4-FFF2-40B4-BE49-F238E27FC236}">
                <a16:creationId xmlns:a16="http://schemas.microsoft.com/office/drawing/2014/main" id="{F8D45665-03B6-49C9-A26E-62D67ED3BEAE}"/>
              </a:ext>
            </a:extLst>
          </p:cNvPr>
          <p:cNvSpPr txBox="1"/>
          <p:nvPr/>
        </p:nvSpPr>
        <p:spPr>
          <a:xfrm>
            <a:off x="4451968" y="6396335"/>
            <a:ext cx="6787040" cy="400110"/>
          </a:xfrm>
          <a:prstGeom prst="rect">
            <a:avLst/>
          </a:prstGeom>
          <a:solidFill>
            <a:schemeClr val="bg1"/>
          </a:solidFill>
        </p:spPr>
        <p:txBody>
          <a:bodyPr wrap="square" rtlCol="0">
            <a:spAutoFit/>
          </a:bodyPr>
          <a:lstStyle/>
          <a:p>
            <a:pPr algn="r"/>
            <a:r>
              <a:rPr lang="en-US" sz="1000" b="1" dirty="0">
                <a:solidFill>
                  <a:schemeClr val="bg1">
                    <a:lumMod val="50000"/>
                  </a:schemeClr>
                </a:solidFill>
                <a:latin typeface="Gill Sans MT" panose="020B0502020104020203" pitchFamily="34" charset="77"/>
                <a:cs typeface="Calibri Light" panose="020F0302020204030204" pitchFamily="34" charset="0"/>
              </a:rPr>
              <a:t>Annas GJ. Cure Research and Consent: The Mississippi Baby, Barney Clark, Baby Fae and Martin Delaney. </a:t>
            </a:r>
            <a:r>
              <a:rPr lang="en-US" sz="1000" b="1" i="1" dirty="0">
                <a:solidFill>
                  <a:schemeClr val="bg1">
                    <a:lumMod val="50000"/>
                  </a:schemeClr>
                </a:solidFill>
                <a:latin typeface="Gill Sans MT" panose="020B0502020104020203" pitchFamily="34" charset="77"/>
                <a:cs typeface="Calibri Light" panose="020F0302020204030204" pitchFamily="34" charset="0"/>
              </a:rPr>
              <a:t>Journal of Medical Ethics</a:t>
            </a:r>
            <a:r>
              <a:rPr lang="en-US" sz="1000" b="1" dirty="0">
                <a:solidFill>
                  <a:schemeClr val="bg1">
                    <a:lumMod val="50000"/>
                  </a:schemeClr>
                </a:solidFill>
                <a:latin typeface="Gill Sans MT" panose="020B0502020104020203" pitchFamily="34" charset="77"/>
                <a:cs typeface="Calibri Light" panose="020F0302020204030204" pitchFamily="34" charset="0"/>
              </a:rPr>
              <a:t> 2017; 43: 104 – 7. </a:t>
            </a:r>
          </a:p>
        </p:txBody>
      </p:sp>
    </p:spTree>
    <p:extLst>
      <p:ext uri="{BB962C8B-B14F-4D97-AF65-F5344CB8AC3E}">
        <p14:creationId xmlns:p14="http://schemas.microsoft.com/office/powerpoint/2010/main" val="2393992071"/>
      </p:ext>
    </p:extLst>
  </p:cSld>
  <p:clrMapOvr>
    <a:masterClrMapping/>
  </p:clrMapOvr>
  <p:transition spd="slow" advTm="8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1000"/>
                                        <p:tgtEl>
                                          <p:spTgt spid="10">
                                            <p:txEl>
                                              <p:pRg st="1" end="1"/>
                                            </p:txEl>
                                          </p:spTgt>
                                        </p:tgtEl>
                                      </p:cBhvr>
                                    </p:animEffect>
                                    <p:anim calcmode="lin" valueType="num">
                                      <p:cBhvr>
                                        <p:cTn id="13"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1000"/>
                                        <p:tgtEl>
                                          <p:spTgt spid="10">
                                            <p:txEl>
                                              <p:pRg st="3" end="3"/>
                                            </p:txEl>
                                          </p:spTgt>
                                        </p:tgtEl>
                                      </p:cBhvr>
                                    </p:animEffect>
                                    <p:anim calcmode="lin" valueType="num">
                                      <p:cBhvr>
                                        <p:cTn id="18"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10">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fade">
                                      <p:cBhvr>
                                        <p:cTn id="22" dur="1000"/>
                                        <p:tgtEl>
                                          <p:spTgt spid="10">
                                            <p:txEl>
                                              <p:pRg st="4" end="4"/>
                                            </p:txEl>
                                          </p:spTgt>
                                        </p:tgtEl>
                                      </p:cBhvr>
                                    </p:animEffect>
                                    <p:anim calcmode="lin" valueType="num">
                                      <p:cBhvr>
                                        <p:cTn id="23"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C16E1C64-3156-435A-8B46-CBE2BEB5990F}"/>
              </a:ext>
            </a:extLst>
          </p:cNvPr>
          <p:cNvPicPr>
            <a:picLocks noChangeAspect="1"/>
          </p:cNvPicPr>
          <p:nvPr/>
        </p:nvPicPr>
        <p:blipFill>
          <a:blip r:embed="rId3" cstate="email">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640065" y="297180"/>
            <a:ext cx="7566675" cy="245801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Content Placeholder 3">
            <a:extLst>
              <a:ext uri="{FF2B5EF4-FFF2-40B4-BE49-F238E27FC236}">
                <a16:creationId xmlns:a16="http://schemas.microsoft.com/office/drawing/2014/main" id="{18AFA497-0644-4FD8-9963-2D920C9DCD10}"/>
              </a:ext>
            </a:extLst>
          </p:cNvPr>
          <p:cNvSpPr>
            <a:spLocks noGrp="1"/>
          </p:cNvSpPr>
          <p:nvPr>
            <p:ph idx="1"/>
          </p:nvPr>
        </p:nvSpPr>
        <p:spPr>
          <a:xfrm>
            <a:off x="1534181" y="2968029"/>
            <a:ext cx="8981419" cy="3889971"/>
          </a:xfrm>
        </p:spPr>
        <p:txBody>
          <a:bodyPr>
            <a:noAutofit/>
          </a:bodyPr>
          <a:lstStyle/>
          <a:p>
            <a:r>
              <a:rPr lang="en-US" sz="2800" dirty="0">
                <a:ea typeface="Times New Roman" panose="02020603050405020304" pitchFamily="18" charset="0"/>
                <a:cs typeface="Calibri Light" panose="020F0302020204030204" pitchFamily="34" charset="0"/>
              </a:rPr>
              <a:t>Benefits may potentially be </a:t>
            </a:r>
            <a:r>
              <a:rPr lang="en-US" sz="2800" b="1" dirty="0">
                <a:solidFill>
                  <a:srgbClr val="FF6A02"/>
                </a:solidFill>
                <a:ea typeface="Times New Roman" panose="02020603050405020304" pitchFamily="18" charset="0"/>
                <a:cs typeface="Calibri Light" panose="020F0302020204030204" pitchFamily="34" charset="0"/>
              </a:rPr>
              <a:t>over-emphasized or over-estimated,</a:t>
            </a:r>
            <a:r>
              <a:rPr lang="en-US" sz="2800" dirty="0">
                <a:ea typeface="Times New Roman" panose="02020603050405020304" pitchFamily="18" charset="0"/>
                <a:cs typeface="Calibri Light" panose="020F0302020204030204" pitchFamily="34" charset="0"/>
              </a:rPr>
              <a:t> while risks may be less talked about</a:t>
            </a:r>
          </a:p>
          <a:p>
            <a:r>
              <a:rPr lang="en-US" sz="2800" dirty="0">
                <a:ea typeface="Times New Roman" panose="02020603050405020304" pitchFamily="18" charset="0"/>
                <a:cs typeface="Calibri Light" panose="020F0302020204030204" pitchFamily="34" charset="0"/>
              </a:rPr>
              <a:t>Because HIV-cure directed research is so new, there is </a:t>
            </a:r>
            <a:r>
              <a:rPr lang="en-US" sz="2800" b="1" dirty="0">
                <a:solidFill>
                  <a:srgbClr val="FF6A02"/>
                </a:solidFill>
                <a:ea typeface="Times New Roman" panose="02020603050405020304" pitchFamily="18" charset="0"/>
                <a:cs typeface="Calibri Light" panose="020F0302020204030204" pitchFamily="34" charset="0"/>
              </a:rPr>
              <a:t>less consistency </a:t>
            </a:r>
            <a:r>
              <a:rPr lang="en-US" sz="2800" dirty="0">
                <a:ea typeface="Times New Roman" panose="02020603050405020304" pitchFamily="18" charset="0"/>
                <a:cs typeface="Calibri Light" panose="020F0302020204030204" pitchFamily="34" charset="0"/>
              </a:rPr>
              <a:t>across studies</a:t>
            </a:r>
          </a:p>
          <a:p>
            <a:r>
              <a:rPr lang="en-US" sz="2800" dirty="0">
                <a:ea typeface="Times New Roman" panose="02020603050405020304" pitchFamily="18" charset="0"/>
                <a:cs typeface="Calibri Light" panose="020F0302020204030204" pitchFamily="34" charset="0"/>
              </a:rPr>
              <a:t>It is ethically important that there be </a:t>
            </a:r>
            <a:r>
              <a:rPr lang="en-US" sz="2800" b="1" dirty="0">
                <a:solidFill>
                  <a:srgbClr val="FF6A02"/>
                </a:solidFill>
                <a:ea typeface="Times New Roman" panose="02020603050405020304" pitchFamily="18" charset="0"/>
                <a:cs typeface="Calibri Light" panose="020F0302020204030204" pitchFamily="34" charset="0"/>
              </a:rPr>
              <a:t>more consistency </a:t>
            </a:r>
            <a:r>
              <a:rPr lang="en-US" sz="2800" dirty="0">
                <a:ea typeface="Times New Roman" panose="02020603050405020304" pitchFamily="18" charset="0"/>
                <a:cs typeface="Calibri Light" panose="020F0302020204030204" pitchFamily="34" charset="0"/>
              </a:rPr>
              <a:t>and </a:t>
            </a:r>
            <a:r>
              <a:rPr lang="en-US" sz="2800" b="1" dirty="0">
                <a:solidFill>
                  <a:srgbClr val="FF6A02"/>
                </a:solidFill>
                <a:ea typeface="Times New Roman" panose="02020603050405020304" pitchFamily="18" charset="0"/>
                <a:cs typeface="Calibri Light" panose="020F0302020204030204" pitchFamily="34" charset="0"/>
              </a:rPr>
              <a:t>clear, specific language </a:t>
            </a:r>
            <a:r>
              <a:rPr lang="en-US" sz="2800" dirty="0">
                <a:ea typeface="Times New Roman" panose="02020603050405020304" pitchFamily="18" charset="0"/>
                <a:cs typeface="Calibri Light" panose="020F0302020204030204" pitchFamily="34" charset="0"/>
              </a:rPr>
              <a:t>when describing study aims, risks, benefits, and possible return of results</a:t>
            </a:r>
          </a:p>
        </p:txBody>
      </p:sp>
      <p:sp>
        <p:nvSpPr>
          <p:cNvPr id="8" name="TextBox 7">
            <a:extLst>
              <a:ext uri="{FF2B5EF4-FFF2-40B4-BE49-F238E27FC236}">
                <a16:creationId xmlns:a16="http://schemas.microsoft.com/office/drawing/2014/main" id="{23C861BF-D08D-4F0E-BA46-C302B8A25682}"/>
              </a:ext>
            </a:extLst>
          </p:cNvPr>
          <p:cNvSpPr txBox="1"/>
          <p:nvPr/>
        </p:nvSpPr>
        <p:spPr>
          <a:xfrm>
            <a:off x="5463540" y="6457890"/>
            <a:ext cx="5932106" cy="400110"/>
          </a:xfrm>
          <a:prstGeom prst="rect">
            <a:avLst/>
          </a:prstGeom>
          <a:solidFill>
            <a:schemeClr val="bg1"/>
          </a:solidFill>
        </p:spPr>
        <p:txBody>
          <a:bodyPr wrap="square" rtlCol="0">
            <a:spAutoFit/>
          </a:bodyPr>
          <a:lstStyle/>
          <a:p>
            <a:pPr algn="r"/>
            <a:r>
              <a:rPr lang="en-US" sz="1000" b="1" dirty="0">
                <a:solidFill>
                  <a:schemeClr val="bg1">
                    <a:lumMod val="50000"/>
                  </a:schemeClr>
                </a:solidFill>
                <a:latin typeface="Gill Sans MT" panose="020B0502020104020203" pitchFamily="34" charset="77"/>
                <a:cs typeface="Calibri Light" panose="020F0302020204030204" pitchFamily="34" charset="0"/>
              </a:rPr>
              <a:t>Henderson G. The Ethics of HIV “Cure” Research: What Can We Learn from Consent Forms? </a:t>
            </a:r>
          </a:p>
          <a:p>
            <a:pPr algn="r"/>
            <a:r>
              <a:rPr lang="en-US" sz="1000" b="1" i="1" dirty="0">
                <a:solidFill>
                  <a:schemeClr val="bg1">
                    <a:lumMod val="50000"/>
                  </a:schemeClr>
                </a:solidFill>
                <a:latin typeface="Gill Sans MT" panose="020B0502020104020203" pitchFamily="34" charset="77"/>
                <a:cs typeface="Calibri Light" panose="020F0302020204030204" pitchFamily="34" charset="0"/>
              </a:rPr>
              <a:t>AIDS Res Hum </a:t>
            </a:r>
            <a:r>
              <a:rPr lang="en-US" sz="1000" b="1" i="1" dirty="0" err="1">
                <a:solidFill>
                  <a:schemeClr val="bg1">
                    <a:lumMod val="50000"/>
                  </a:schemeClr>
                </a:solidFill>
                <a:latin typeface="Gill Sans MT" panose="020B0502020104020203" pitchFamily="34" charset="77"/>
                <a:cs typeface="Calibri Light" panose="020F0302020204030204" pitchFamily="34" charset="0"/>
              </a:rPr>
              <a:t>Retr</a:t>
            </a:r>
            <a:r>
              <a:rPr lang="en-US" sz="1000" b="1" dirty="0" err="1">
                <a:solidFill>
                  <a:schemeClr val="bg1">
                    <a:lumMod val="50000"/>
                  </a:schemeClr>
                </a:solidFill>
                <a:latin typeface="Gill Sans MT" panose="020B0502020104020203" pitchFamily="34" charset="77"/>
                <a:cs typeface="Calibri Light" panose="020F0302020204030204" pitchFamily="34" charset="0"/>
              </a:rPr>
              <a:t>ov</a:t>
            </a:r>
            <a:r>
              <a:rPr lang="en-US" sz="1000" b="1" dirty="0">
                <a:solidFill>
                  <a:schemeClr val="bg1">
                    <a:lumMod val="50000"/>
                  </a:schemeClr>
                </a:solidFill>
                <a:latin typeface="Gill Sans MT" panose="020B0502020104020203" pitchFamily="34" charset="77"/>
                <a:cs typeface="Calibri Light" panose="020F0302020204030204" pitchFamily="34" charset="0"/>
              </a:rPr>
              <a:t> 2015; 31(1): 56 – 63. </a:t>
            </a:r>
          </a:p>
        </p:txBody>
      </p:sp>
    </p:spTree>
    <p:extLst>
      <p:ext uri="{BB962C8B-B14F-4D97-AF65-F5344CB8AC3E}">
        <p14:creationId xmlns:p14="http://schemas.microsoft.com/office/powerpoint/2010/main" val="1295893897"/>
      </p:ext>
    </p:extLst>
  </p:cSld>
  <p:clrMapOvr>
    <a:masterClrMapping/>
  </p:clrMapOvr>
  <p:transition spd="slow" advTm="8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fade">
                                      <p:cBhvr>
                                        <p:cTn id="21" dur="1000"/>
                                        <p:tgtEl>
                                          <p:spTgt spid="10">
                                            <p:txEl>
                                              <p:pRg st="2" end="2"/>
                                            </p:txEl>
                                          </p:spTgt>
                                        </p:tgtEl>
                                      </p:cBhvr>
                                    </p:animEffect>
                                    <p:anim calcmode="lin" valueType="num">
                                      <p:cBhvr>
                                        <p:cTn id="22"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18AFA497-0644-4FD8-9963-2D920C9DCD10}"/>
              </a:ext>
            </a:extLst>
          </p:cNvPr>
          <p:cNvSpPr>
            <a:spLocks noGrp="1"/>
          </p:cNvSpPr>
          <p:nvPr>
            <p:ph idx="1"/>
          </p:nvPr>
        </p:nvSpPr>
        <p:spPr>
          <a:xfrm>
            <a:off x="1534181" y="2968029"/>
            <a:ext cx="8581305" cy="3889971"/>
          </a:xfrm>
        </p:spPr>
        <p:txBody>
          <a:bodyPr>
            <a:noAutofit/>
          </a:bodyPr>
          <a:lstStyle/>
          <a:p>
            <a:r>
              <a:rPr lang="en-US" sz="2800" dirty="0">
                <a:ea typeface="Times New Roman" panose="02020603050405020304" pitchFamily="18" charset="0"/>
                <a:cs typeface="Calibri Light" panose="020F0302020204030204" pitchFamily="34" charset="0"/>
              </a:rPr>
              <a:t>When recruiting relatively healthy participants into </a:t>
            </a:r>
            <a:r>
              <a:rPr lang="en-US" sz="2800" b="1" dirty="0">
                <a:solidFill>
                  <a:srgbClr val="FF6A02"/>
                </a:solidFill>
                <a:ea typeface="Times New Roman" panose="02020603050405020304" pitchFamily="18" charset="0"/>
                <a:cs typeface="Calibri Light" panose="020F0302020204030204" pitchFamily="34" charset="0"/>
              </a:rPr>
              <a:t>treatment interruption trials</a:t>
            </a:r>
            <a:r>
              <a:rPr lang="en-US" sz="2800" dirty="0">
                <a:ea typeface="Times New Roman" panose="02020603050405020304" pitchFamily="18" charset="0"/>
                <a:cs typeface="Calibri Light" panose="020F0302020204030204" pitchFamily="34" charset="0"/>
              </a:rPr>
              <a:t>, treatment interruption is necessary to observe the effectiveness   of early interventions</a:t>
            </a:r>
          </a:p>
          <a:p>
            <a:r>
              <a:rPr lang="en-US" sz="2800" dirty="0">
                <a:ea typeface="Times New Roman" panose="02020603050405020304" pitchFamily="18" charset="0"/>
                <a:cs typeface="Calibri Light" panose="020F0302020204030204" pitchFamily="34" charset="0"/>
              </a:rPr>
              <a:t>but they need to be extra ethically careful when asking participants to stop doing something that has been keeping them healthy</a:t>
            </a:r>
          </a:p>
        </p:txBody>
      </p:sp>
      <p:sp>
        <p:nvSpPr>
          <p:cNvPr id="8" name="TextBox 7">
            <a:extLst>
              <a:ext uri="{FF2B5EF4-FFF2-40B4-BE49-F238E27FC236}">
                <a16:creationId xmlns:a16="http://schemas.microsoft.com/office/drawing/2014/main" id="{23C861BF-D08D-4F0E-BA46-C302B8A25682}"/>
              </a:ext>
            </a:extLst>
          </p:cNvPr>
          <p:cNvSpPr txBox="1"/>
          <p:nvPr/>
        </p:nvSpPr>
        <p:spPr>
          <a:xfrm>
            <a:off x="5440680" y="6452205"/>
            <a:ext cx="5932106" cy="400110"/>
          </a:xfrm>
          <a:prstGeom prst="rect">
            <a:avLst/>
          </a:prstGeom>
          <a:solidFill>
            <a:schemeClr val="bg1"/>
          </a:solidFill>
        </p:spPr>
        <p:txBody>
          <a:bodyPr wrap="square" rtlCol="0">
            <a:spAutoFit/>
          </a:bodyPr>
          <a:lstStyle/>
          <a:p>
            <a:pPr algn="r"/>
            <a:r>
              <a:rPr lang="en-US" sz="1000" b="1" dirty="0">
                <a:solidFill>
                  <a:schemeClr val="bg1">
                    <a:lumMod val="50000"/>
                  </a:schemeClr>
                </a:solidFill>
                <a:latin typeface="Gill Sans MT" panose="020B0502020104020203" pitchFamily="34" charset="77"/>
                <a:cs typeface="Calibri Light" panose="020F0302020204030204" pitchFamily="34" charset="0"/>
              </a:rPr>
              <a:t>Henderson G. The Ethics of HIV “Cure” Research: What Can We Learn from Consent Forms? </a:t>
            </a:r>
          </a:p>
          <a:p>
            <a:pPr algn="r"/>
            <a:r>
              <a:rPr lang="en-US" sz="1000" b="1" i="1" dirty="0">
                <a:solidFill>
                  <a:schemeClr val="bg1">
                    <a:lumMod val="50000"/>
                  </a:schemeClr>
                </a:solidFill>
                <a:latin typeface="Gill Sans MT" panose="020B0502020104020203" pitchFamily="34" charset="77"/>
                <a:cs typeface="Calibri Light" panose="020F0302020204030204" pitchFamily="34" charset="0"/>
              </a:rPr>
              <a:t>AIDS Res Hum </a:t>
            </a:r>
            <a:r>
              <a:rPr lang="en-US" sz="1000" b="1" i="1" dirty="0" err="1">
                <a:solidFill>
                  <a:schemeClr val="bg1">
                    <a:lumMod val="50000"/>
                  </a:schemeClr>
                </a:solidFill>
                <a:latin typeface="Gill Sans MT" panose="020B0502020104020203" pitchFamily="34" charset="77"/>
                <a:cs typeface="Calibri Light" panose="020F0302020204030204" pitchFamily="34" charset="0"/>
              </a:rPr>
              <a:t>Retr</a:t>
            </a:r>
            <a:r>
              <a:rPr lang="en-US" sz="1000" b="1" dirty="0" err="1">
                <a:solidFill>
                  <a:schemeClr val="bg1">
                    <a:lumMod val="50000"/>
                  </a:schemeClr>
                </a:solidFill>
                <a:latin typeface="Gill Sans MT" panose="020B0502020104020203" pitchFamily="34" charset="77"/>
                <a:cs typeface="Calibri Light" panose="020F0302020204030204" pitchFamily="34" charset="0"/>
              </a:rPr>
              <a:t>ov</a:t>
            </a:r>
            <a:r>
              <a:rPr lang="en-US" sz="1000" b="1" dirty="0">
                <a:solidFill>
                  <a:schemeClr val="bg1">
                    <a:lumMod val="50000"/>
                  </a:schemeClr>
                </a:solidFill>
                <a:latin typeface="Gill Sans MT" panose="020B0502020104020203" pitchFamily="34" charset="77"/>
                <a:cs typeface="Calibri Light" panose="020F0302020204030204" pitchFamily="34" charset="0"/>
              </a:rPr>
              <a:t> 2015; 31(1): 56 – 63. </a:t>
            </a:r>
          </a:p>
        </p:txBody>
      </p:sp>
      <p:pic>
        <p:nvPicPr>
          <p:cNvPr id="5" name="Picture 4" descr="A screenshot of a cell phone&#10;&#10;Description automatically generated">
            <a:extLst>
              <a:ext uri="{FF2B5EF4-FFF2-40B4-BE49-F238E27FC236}">
                <a16:creationId xmlns:a16="http://schemas.microsoft.com/office/drawing/2014/main" id="{56587929-EB03-0D41-971A-3B65A6CD28AF}"/>
              </a:ext>
            </a:extLst>
          </p:cNvPr>
          <p:cNvPicPr>
            <a:picLocks noChangeAspect="1"/>
          </p:cNvPicPr>
          <p:nvPr/>
        </p:nvPicPr>
        <p:blipFill>
          <a:blip r:embed="rId3" cstate="email">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640065" y="297180"/>
            <a:ext cx="7566675" cy="245801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1865578"/>
      </p:ext>
    </p:extLst>
  </p:cSld>
  <p:clrMapOvr>
    <a:masterClrMapping/>
  </p:clrMapOvr>
  <p:transition spd="slow" advTm="8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18AFA497-0644-4FD8-9963-2D920C9DCD10}"/>
              </a:ext>
            </a:extLst>
          </p:cNvPr>
          <p:cNvSpPr>
            <a:spLocks noGrp="1"/>
          </p:cNvSpPr>
          <p:nvPr>
            <p:ph idx="1"/>
          </p:nvPr>
        </p:nvSpPr>
        <p:spPr>
          <a:xfrm>
            <a:off x="1534181" y="2968029"/>
            <a:ext cx="9072859" cy="3889971"/>
          </a:xfrm>
        </p:spPr>
        <p:txBody>
          <a:bodyPr>
            <a:noAutofit/>
          </a:bodyPr>
          <a:lstStyle/>
          <a:p>
            <a:r>
              <a:rPr lang="en-US" sz="2800" dirty="0">
                <a:ea typeface="Times New Roman" panose="02020603050405020304" pitchFamily="18" charset="0"/>
                <a:cs typeface="Calibri Light" panose="020F0302020204030204" pitchFamily="34" charset="0"/>
              </a:rPr>
              <a:t>Researchers need to recognize that what they know to be the endpoint of the study – what information they are looking for – is often </a:t>
            </a:r>
            <a:r>
              <a:rPr lang="en-US" sz="2800" b="1" dirty="0">
                <a:solidFill>
                  <a:srgbClr val="FF6A02"/>
                </a:solidFill>
                <a:ea typeface="Times New Roman" panose="02020603050405020304" pitchFamily="18" charset="0"/>
                <a:cs typeface="Calibri Light" panose="020F0302020204030204" pitchFamily="34" charset="0"/>
              </a:rPr>
              <a:t>not what a participant understands </a:t>
            </a:r>
            <a:r>
              <a:rPr lang="en-US" sz="2800" dirty="0">
                <a:ea typeface="Times New Roman" panose="02020603050405020304" pitchFamily="18" charset="0"/>
                <a:cs typeface="Calibri Light" panose="020F0302020204030204" pitchFamily="34" charset="0"/>
              </a:rPr>
              <a:t>as an endpoint </a:t>
            </a:r>
          </a:p>
          <a:p>
            <a:r>
              <a:rPr lang="en-US" sz="2800" dirty="0">
                <a:ea typeface="Times New Roman" panose="02020603050405020304" pitchFamily="18" charset="0"/>
                <a:cs typeface="Calibri Light" panose="020F0302020204030204" pitchFamily="34" charset="0"/>
              </a:rPr>
              <a:t>It makes sense that participants without scientific training may not understand the importance of small changes in lab values that don’t translate to any changes in how they feel</a:t>
            </a:r>
            <a:endParaRPr lang="en-US" sz="2800" dirty="0"/>
          </a:p>
        </p:txBody>
      </p:sp>
      <p:sp>
        <p:nvSpPr>
          <p:cNvPr id="8" name="TextBox 7">
            <a:extLst>
              <a:ext uri="{FF2B5EF4-FFF2-40B4-BE49-F238E27FC236}">
                <a16:creationId xmlns:a16="http://schemas.microsoft.com/office/drawing/2014/main" id="{23C861BF-D08D-4F0E-BA46-C302B8A25682}"/>
              </a:ext>
            </a:extLst>
          </p:cNvPr>
          <p:cNvSpPr txBox="1"/>
          <p:nvPr/>
        </p:nvSpPr>
        <p:spPr>
          <a:xfrm>
            <a:off x="5417820" y="6457890"/>
            <a:ext cx="5932106" cy="400110"/>
          </a:xfrm>
          <a:prstGeom prst="rect">
            <a:avLst/>
          </a:prstGeom>
          <a:solidFill>
            <a:schemeClr val="bg1"/>
          </a:solidFill>
        </p:spPr>
        <p:txBody>
          <a:bodyPr wrap="square" rtlCol="0">
            <a:spAutoFit/>
          </a:bodyPr>
          <a:lstStyle/>
          <a:p>
            <a:pPr algn="r"/>
            <a:r>
              <a:rPr lang="en-US" sz="1000" b="1" dirty="0">
                <a:solidFill>
                  <a:schemeClr val="bg1">
                    <a:lumMod val="50000"/>
                  </a:schemeClr>
                </a:solidFill>
                <a:latin typeface="Gill Sans MT" panose="020B0502020104020203" pitchFamily="34" charset="77"/>
                <a:cs typeface="Calibri Light" panose="020F0302020204030204" pitchFamily="34" charset="0"/>
              </a:rPr>
              <a:t>Henderson G. The Ethics of HIV “Cure” Research: What Can We Learn from Consent Forms? </a:t>
            </a:r>
          </a:p>
          <a:p>
            <a:pPr algn="r"/>
            <a:r>
              <a:rPr lang="en-US" sz="1000" b="1" i="1" dirty="0">
                <a:solidFill>
                  <a:schemeClr val="bg1">
                    <a:lumMod val="50000"/>
                  </a:schemeClr>
                </a:solidFill>
                <a:latin typeface="Gill Sans MT" panose="020B0502020104020203" pitchFamily="34" charset="77"/>
                <a:cs typeface="Calibri Light" panose="020F0302020204030204" pitchFamily="34" charset="0"/>
              </a:rPr>
              <a:t>AIDS Res Hum </a:t>
            </a:r>
            <a:r>
              <a:rPr lang="en-US" sz="1000" b="1" i="1" dirty="0" err="1">
                <a:solidFill>
                  <a:schemeClr val="bg1">
                    <a:lumMod val="50000"/>
                  </a:schemeClr>
                </a:solidFill>
                <a:latin typeface="Gill Sans MT" panose="020B0502020104020203" pitchFamily="34" charset="77"/>
                <a:cs typeface="Calibri Light" panose="020F0302020204030204" pitchFamily="34" charset="0"/>
              </a:rPr>
              <a:t>Retr</a:t>
            </a:r>
            <a:r>
              <a:rPr lang="en-US" sz="1000" b="1" dirty="0" err="1">
                <a:solidFill>
                  <a:schemeClr val="bg1">
                    <a:lumMod val="50000"/>
                  </a:schemeClr>
                </a:solidFill>
                <a:latin typeface="Gill Sans MT" panose="020B0502020104020203" pitchFamily="34" charset="77"/>
                <a:cs typeface="Calibri Light" panose="020F0302020204030204" pitchFamily="34" charset="0"/>
              </a:rPr>
              <a:t>ov</a:t>
            </a:r>
            <a:r>
              <a:rPr lang="en-US" sz="1000" b="1" dirty="0">
                <a:solidFill>
                  <a:schemeClr val="bg1">
                    <a:lumMod val="50000"/>
                  </a:schemeClr>
                </a:solidFill>
                <a:latin typeface="Gill Sans MT" panose="020B0502020104020203" pitchFamily="34" charset="77"/>
                <a:cs typeface="Calibri Light" panose="020F0302020204030204" pitchFamily="34" charset="0"/>
              </a:rPr>
              <a:t> 2015; 31(1): 56 – 63. </a:t>
            </a:r>
          </a:p>
        </p:txBody>
      </p:sp>
      <p:pic>
        <p:nvPicPr>
          <p:cNvPr id="5" name="Picture 4" descr="A screenshot of a cell phone&#10;&#10;Description automatically generated">
            <a:extLst>
              <a:ext uri="{FF2B5EF4-FFF2-40B4-BE49-F238E27FC236}">
                <a16:creationId xmlns:a16="http://schemas.microsoft.com/office/drawing/2014/main" id="{4CA98FA0-0586-5749-BE5D-4F2E51EA5808}"/>
              </a:ext>
            </a:extLst>
          </p:cNvPr>
          <p:cNvPicPr>
            <a:picLocks noChangeAspect="1"/>
          </p:cNvPicPr>
          <p:nvPr/>
        </p:nvPicPr>
        <p:blipFill>
          <a:blip r:embed="rId3" cstate="email">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640065" y="297180"/>
            <a:ext cx="7566675" cy="245801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45338583"/>
      </p:ext>
    </p:extLst>
  </p:cSld>
  <p:clrMapOvr>
    <a:masterClrMapping/>
  </p:clrMapOvr>
  <p:transition spd="slow" advTm="8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AACC71D-A6A0-4C6F-9666-3F8D7F473735}"/>
              </a:ext>
            </a:extLst>
          </p:cNvPr>
          <p:cNvSpPr>
            <a:spLocks noGrp="1"/>
          </p:cNvSpPr>
          <p:nvPr>
            <p:ph type="title"/>
          </p:nvPr>
        </p:nvSpPr>
        <p:spPr>
          <a:xfrm>
            <a:off x="839666" y="137144"/>
            <a:ext cx="8995199" cy="1456267"/>
          </a:xfrm>
        </p:spPr>
        <p:txBody>
          <a:bodyPr anchor="ctr" anchorCtr="0">
            <a:normAutofit/>
          </a:bodyPr>
          <a:lstStyle/>
          <a:p>
            <a:r>
              <a:rPr lang="en-US" sz="5400" b="1" dirty="0">
                <a:cs typeface="Calibri Light" panose="020F0302020204030204" pitchFamily="34" charset="0"/>
              </a:rPr>
              <a:t>Language Matters</a:t>
            </a:r>
          </a:p>
        </p:txBody>
      </p:sp>
      <p:sp>
        <p:nvSpPr>
          <p:cNvPr id="2" name="Rectangle 1">
            <a:extLst>
              <a:ext uri="{FF2B5EF4-FFF2-40B4-BE49-F238E27FC236}">
                <a16:creationId xmlns:a16="http://schemas.microsoft.com/office/drawing/2014/main" id="{C9F9C6EE-5B34-8D41-9451-0B6ADC5432BC}"/>
              </a:ext>
            </a:extLst>
          </p:cNvPr>
          <p:cNvSpPr/>
          <p:nvPr/>
        </p:nvSpPr>
        <p:spPr>
          <a:xfrm>
            <a:off x="566380" y="1581859"/>
            <a:ext cx="10108442" cy="1815882"/>
          </a:xfrm>
          <a:prstGeom prst="rect">
            <a:avLst/>
          </a:prstGeom>
        </p:spPr>
        <p:txBody>
          <a:bodyPr wrap="square">
            <a:spAutoFit/>
          </a:bodyPr>
          <a:lstStyle/>
          <a:p>
            <a:pPr marL="457200" indent="-457200">
              <a:buClr>
                <a:srgbClr val="FF6A02"/>
              </a:buClr>
              <a:buFont typeface="Arial" panose="020B0604020202020204" pitchFamily="34" charset="0"/>
              <a:buChar char="•"/>
            </a:pPr>
            <a:r>
              <a:rPr lang="en-US" sz="2800" dirty="0">
                <a:latin typeface="Gill Sans MT" panose="020B0502020104020203" pitchFamily="34" charset="77"/>
              </a:rPr>
              <a:t>puts a person before a diagnosis</a:t>
            </a:r>
          </a:p>
          <a:p>
            <a:pPr marL="457200" indent="-457200">
              <a:buClr>
                <a:srgbClr val="FF6A02"/>
              </a:buClr>
              <a:buFont typeface="Arial" panose="020B0604020202020204" pitchFamily="34" charset="0"/>
              <a:buChar char="•"/>
            </a:pPr>
            <a:r>
              <a:rPr lang="en-US" sz="2800" dirty="0">
                <a:latin typeface="Gill Sans MT" panose="020B0502020104020203" pitchFamily="34" charset="77"/>
              </a:rPr>
              <a:t>what a person "has" rather than what a person "is”</a:t>
            </a:r>
          </a:p>
          <a:p>
            <a:pPr marL="457200" indent="-457200">
              <a:buClr>
                <a:srgbClr val="FF6A02"/>
              </a:buClr>
              <a:buFont typeface="Arial" panose="020B0604020202020204" pitchFamily="34" charset="0"/>
              <a:buChar char="•"/>
            </a:pPr>
            <a:r>
              <a:rPr lang="en-US" sz="2800" dirty="0">
                <a:latin typeface="Gill Sans MT" panose="020B0502020104020203" pitchFamily="34" charset="77"/>
              </a:rPr>
              <a:t>avoids marginalization or dehumanization when discussing people with a chronic illness or disability </a:t>
            </a:r>
          </a:p>
        </p:txBody>
      </p:sp>
      <p:pic>
        <p:nvPicPr>
          <p:cNvPr id="4" name="Picture 3">
            <a:extLst>
              <a:ext uri="{FF2B5EF4-FFF2-40B4-BE49-F238E27FC236}">
                <a16:creationId xmlns:a16="http://schemas.microsoft.com/office/drawing/2014/main" id="{045E8BF1-429F-A348-8277-90CA95D3623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192000" y="-7638775"/>
            <a:ext cx="5151120" cy="1886227"/>
          </a:xfrm>
          <a:prstGeom prst="rect">
            <a:avLst/>
          </a:prstGeom>
        </p:spPr>
      </p:pic>
      <p:grpSp>
        <p:nvGrpSpPr>
          <p:cNvPr id="12" name="Group 11">
            <a:extLst>
              <a:ext uri="{FF2B5EF4-FFF2-40B4-BE49-F238E27FC236}">
                <a16:creationId xmlns:a16="http://schemas.microsoft.com/office/drawing/2014/main" id="{89F7FADD-89DD-5543-8688-FA231547DACD}"/>
              </a:ext>
            </a:extLst>
          </p:cNvPr>
          <p:cNvGrpSpPr/>
          <p:nvPr/>
        </p:nvGrpSpPr>
        <p:grpSpPr>
          <a:xfrm>
            <a:off x="-1387448" y="-4555611"/>
            <a:ext cx="7843487" cy="2246770"/>
            <a:chOff x="-1387448" y="-4555611"/>
            <a:chExt cx="7843487" cy="2246770"/>
          </a:xfrm>
        </p:grpSpPr>
        <p:sp>
          <p:nvSpPr>
            <p:cNvPr id="6" name="Rectangle 5">
              <a:extLst>
                <a:ext uri="{FF2B5EF4-FFF2-40B4-BE49-F238E27FC236}">
                  <a16:creationId xmlns:a16="http://schemas.microsoft.com/office/drawing/2014/main" id="{3289034B-D39F-ED42-AEF6-7311670B4786}"/>
                </a:ext>
              </a:extLst>
            </p:cNvPr>
            <p:cNvSpPr/>
            <p:nvPr/>
          </p:nvSpPr>
          <p:spPr>
            <a:xfrm>
              <a:off x="-1387448" y="-4555610"/>
              <a:ext cx="6096000" cy="2246769"/>
            </a:xfrm>
            <a:prstGeom prst="rect">
              <a:avLst/>
            </a:prstGeom>
            <a:solidFill>
              <a:schemeClr val="accent6"/>
            </a:solidFill>
          </p:spPr>
          <p:txBody>
            <a:bodyPr>
              <a:spAutoFit/>
            </a:bodyPr>
            <a:lstStyle/>
            <a:p>
              <a:pPr algn="ctr"/>
              <a:r>
                <a:rPr lang="en-US" sz="2800" b="1" dirty="0">
                  <a:solidFill>
                    <a:schemeClr val="bg1"/>
                  </a:solidFill>
                  <a:latin typeface="Gill Sans MT" panose="020B0502020104020203" pitchFamily="34" charset="77"/>
                </a:rPr>
                <a:t> "show that language is not merely an instrument for voicing ideas    but that it also plays a role in </a:t>
              </a:r>
              <a:r>
                <a:rPr lang="en-US" sz="2800" b="1" i="1" dirty="0">
                  <a:solidFill>
                    <a:schemeClr val="bg1"/>
                  </a:solidFill>
                  <a:latin typeface="Gill Sans MT" panose="020B0502020104020203" pitchFamily="34" charset="77"/>
                </a:rPr>
                <a:t>shaping</a:t>
              </a:r>
              <a:r>
                <a:rPr lang="en-US" sz="2800" b="1" dirty="0">
                  <a:solidFill>
                    <a:schemeClr val="bg1"/>
                  </a:solidFill>
                  <a:latin typeface="Gill Sans MT" panose="020B0502020104020203" pitchFamily="34" charset="77"/>
                </a:rPr>
                <a:t> ideas" </a:t>
              </a:r>
            </a:p>
            <a:p>
              <a:pPr algn="ctr"/>
              <a:r>
                <a:rPr lang="en-US" sz="2800" b="1" dirty="0">
                  <a:solidFill>
                    <a:schemeClr val="bg1"/>
                  </a:solidFill>
                  <a:latin typeface="Gill Sans MT" panose="020B0502020104020203" pitchFamily="34" charset="77"/>
                </a:rPr>
                <a:t>                      - </a:t>
              </a:r>
              <a:r>
                <a:rPr lang="en-US" sz="2800" b="1" dirty="0" err="1">
                  <a:solidFill>
                    <a:schemeClr val="bg1"/>
                  </a:solidFill>
                  <a:latin typeface="Gill Sans MT" panose="020B0502020104020203" pitchFamily="34" charset="77"/>
                </a:rPr>
                <a:t>beatrice</a:t>
              </a:r>
              <a:r>
                <a:rPr lang="en-US" sz="2800" b="1" dirty="0">
                  <a:solidFill>
                    <a:schemeClr val="bg1"/>
                  </a:solidFill>
                  <a:latin typeface="Gill Sans MT" panose="020B0502020104020203" pitchFamily="34" charset="77"/>
                </a:rPr>
                <a:t> wright</a:t>
              </a:r>
            </a:p>
          </p:txBody>
        </p:sp>
        <p:pic>
          <p:nvPicPr>
            <p:cNvPr id="11" name="Picture 10">
              <a:extLst>
                <a:ext uri="{FF2B5EF4-FFF2-40B4-BE49-F238E27FC236}">
                  <a16:creationId xmlns:a16="http://schemas.microsoft.com/office/drawing/2014/main" id="{FD71BDD2-3E94-284E-A235-F48FD4FE9CF0}"/>
                </a:ext>
              </a:extLst>
            </p:cNvPr>
            <p:cNvPicPr>
              <a:picLocks noChangeAspect="1"/>
            </p:cNvPicPr>
            <p:nvPr/>
          </p:nvPicPr>
          <p:blipFill>
            <a:blip r:embed="rId4"/>
            <a:stretch>
              <a:fillRect/>
            </a:stretch>
          </p:blipFill>
          <p:spPr>
            <a:xfrm>
              <a:off x="4708552" y="-4555611"/>
              <a:ext cx="1747487" cy="2246769"/>
            </a:xfrm>
            <a:prstGeom prst="rect">
              <a:avLst/>
            </a:prstGeom>
          </p:spPr>
        </p:pic>
      </p:grpSp>
      <p:sp>
        <p:nvSpPr>
          <p:cNvPr id="15" name="Rectangle 14">
            <a:extLst>
              <a:ext uri="{FF2B5EF4-FFF2-40B4-BE49-F238E27FC236}">
                <a16:creationId xmlns:a16="http://schemas.microsoft.com/office/drawing/2014/main" id="{0BB285C9-8C82-BD47-B23B-4D96C265F621}"/>
              </a:ext>
            </a:extLst>
          </p:cNvPr>
          <p:cNvSpPr/>
          <p:nvPr/>
        </p:nvSpPr>
        <p:spPr>
          <a:xfrm>
            <a:off x="1573147" y="3865415"/>
            <a:ext cx="3135404" cy="810478"/>
          </a:xfrm>
          <a:prstGeom prst="rect">
            <a:avLst/>
          </a:prstGeom>
          <a:solidFill>
            <a:schemeClr val="bg1"/>
          </a:solidFill>
        </p:spPr>
        <p:txBody>
          <a:bodyPr wrap="square">
            <a:spAutoFit/>
          </a:bodyPr>
          <a:lstStyle/>
          <a:p>
            <a:pPr algn="ctr">
              <a:lnSpc>
                <a:spcPts val="2760"/>
              </a:lnSpc>
            </a:pPr>
            <a:r>
              <a:rPr lang="en-US" sz="2800" b="1" dirty="0">
                <a:latin typeface="Gill Sans MT" panose="020B0502020104020203" pitchFamily="34" charset="77"/>
              </a:rPr>
              <a:t>not HIV-infected people</a:t>
            </a:r>
            <a:endParaRPr lang="en-US" sz="2800" b="1" dirty="0">
              <a:solidFill>
                <a:srgbClr val="FF6A02"/>
              </a:solidFill>
              <a:latin typeface="Gill Sans MT" panose="020B0502020104020203" pitchFamily="34" charset="77"/>
            </a:endParaRPr>
          </a:p>
        </p:txBody>
      </p:sp>
      <p:sp>
        <p:nvSpPr>
          <p:cNvPr id="16" name="Rectangle 15">
            <a:extLst>
              <a:ext uri="{FF2B5EF4-FFF2-40B4-BE49-F238E27FC236}">
                <a16:creationId xmlns:a16="http://schemas.microsoft.com/office/drawing/2014/main" id="{8F87D55E-E73A-F349-9826-284A21FCBA3B}"/>
              </a:ext>
            </a:extLst>
          </p:cNvPr>
          <p:cNvSpPr/>
          <p:nvPr/>
        </p:nvSpPr>
        <p:spPr>
          <a:xfrm>
            <a:off x="1573148" y="3377013"/>
            <a:ext cx="3135404" cy="523220"/>
          </a:xfrm>
          <a:prstGeom prst="rect">
            <a:avLst/>
          </a:prstGeom>
          <a:solidFill>
            <a:schemeClr val="bg1"/>
          </a:solidFill>
        </p:spPr>
        <p:txBody>
          <a:bodyPr wrap="square">
            <a:spAutoFit/>
          </a:bodyPr>
          <a:lstStyle/>
          <a:p>
            <a:pPr algn="ctr"/>
            <a:r>
              <a:rPr lang="en-US" sz="2800" b="1" dirty="0">
                <a:solidFill>
                  <a:srgbClr val="FF6A02"/>
                </a:solidFill>
                <a:latin typeface="Gill Sans MT" panose="020B0502020104020203" pitchFamily="34" charset="77"/>
              </a:rPr>
              <a:t>people with HIV </a:t>
            </a:r>
          </a:p>
        </p:txBody>
      </p:sp>
      <p:sp>
        <p:nvSpPr>
          <p:cNvPr id="17" name="Rectangle 16">
            <a:extLst>
              <a:ext uri="{FF2B5EF4-FFF2-40B4-BE49-F238E27FC236}">
                <a16:creationId xmlns:a16="http://schemas.microsoft.com/office/drawing/2014/main" id="{C04905A1-89A9-BD45-8750-356D742367F4}"/>
              </a:ext>
            </a:extLst>
          </p:cNvPr>
          <p:cNvSpPr/>
          <p:nvPr/>
        </p:nvSpPr>
        <p:spPr>
          <a:xfrm>
            <a:off x="6265290" y="3354408"/>
            <a:ext cx="3135404" cy="523220"/>
          </a:xfrm>
          <a:prstGeom prst="rect">
            <a:avLst/>
          </a:prstGeom>
        </p:spPr>
        <p:txBody>
          <a:bodyPr wrap="square">
            <a:spAutoFit/>
          </a:bodyPr>
          <a:lstStyle/>
          <a:p>
            <a:pPr algn="ctr"/>
            <a:r>
              <a:rPr lang="en-US" sz="2800" b="1" dirty="0">
                <a:solidFill>
                  <a:srgbClr val="FF6A02"/>
                </a:solidFill>
                <a:latin typeface="Gill Sans MT" panose="020B0502020104020203" pitchFamily="34" charset="77"/>
              </a:rPr>
              <a:t>participants</a:t>
            </a:r>
          </a:p>
        </p:txBody>
      </p:sp>
      <p:sp>
        <p:nvSpPr>
          <p:cNvPr id="18" name="Rectangle 17">
            <a:extLst>
              <a:ext uri="{FF2B5EF4-FFF2-40B4-BE49-F238E27FC236}">
                <a16:creationId xmlns:a16="http://schemas.microsoft.com/office/drawing/2014/main" id="{6E3C09DC-A58E-8640-AED4-4432693FB998}"/>
              </a:ext>
            </a:extLst>
          </p:cNvPr>
          <p:cNvSpPr/>
          <p:nvPr/>
        </p:nvSpPr>
        <p:spPr>
          <a:xfrm>
            <a:off x="6265290" y="3821102"/>
            <a:ext cx="3135404" cy="810478"/>
          </a:xfrm>
          <a:prstGeom prst="rect">
            <a:avLst/>
          </a:prstGeom>
        </p:spPr>
        <p:txBody>
          <a:bodyPr wrap="square">
            <a:spAutoFit/>
          </a:bodyPr>
          <a:lstStyle/>
          <a:p>
            <a:pPr algn="ctr">
              <a:lnSpc>
                <a:spcPts val="2760"/>
              </a:lnSpc>
            </a:pPr>
            <a:r>
              <a:rPr lang="en-US" sz="2800" b="1" dirty="0">
                <a:latin typeface="Gill Sans MT" panose="020B0502020104020203" pitchFamily="34" charset="77"/>
              </a:rPr>
              <a:t>not subjects</a:t>
            </a:r>
            <a:br>
              <a:rPr lang="en-US" sz="2800" b="1" dirty="0">
                <a:latin typeface="Gill Sans MT" panose="020B0502020104020203" pitchFamily="34" charset="77"/>
              </a:rPr>
            </a:br>
            <a:r>
              <a:rPr lang="en-US" sz="2800" b="1" dirty="0">
                <a:latin typeface="Gill Sans MT" panose="020B0502020104020203" pitchFamily="34" charset="77"/>
              </a:rPr>
              <a:t>not volunteers</a:t>
            </a:r>
            <a:endParaRPr lang="en-US" sz="2800" b="1" dirty="0">
              <a:solidFill>
                <a:srgbClr val="FF6A02"/>
              </a:solidFill>
              <a:latin typeface="Gill Sans MT" panose="020B0502020104020203" pitchFamily="34" charset="77"/>
            </a:endParaRPr>
          </a:p>
        </p:txBody>
      </p:sp>
      <p:sp>
        <p:nvSpPr>
          <p:cNvPr id="19" name="Rectangle 18">
            <a:extLst>
              <a:ext uri="{FF2B5EF4-FFF2-40B4-BE49-F238E27FC236}">
                <a16:creationId xmlns:a16="http://schemas.microsoft.com/office/drawing/2014/main" id="{E8F360B8-2AC3-4144-8DAA-755780A14853}"/>
              </a:ext>
            </a:extLst>
          </p:cNvPr>
          <p:cNvSpPr/>
          <p:nvPr/>
        </p:nvSpPr>
        <p:spPr>
          <a:xfrm>
            <a:off x="839666" y="1151822"/>
            <a:ext cx="6096000" cy="400110"/>
          </a:xfrm>
          <a:prstGeom prst="rect">
            <a:avLst/>
          </a:prstGeom>
        </p:spPr>
        <p:txBody>
          <a:bodyPr>
            <a:spAutoFit/>
          </a:bodyPr>
          <a:lstStyle/>
          <a:p>
            <a:r>
              <a:rPr lang="en-US" sz="2000" b="1" i="1" dirty="0">
                <a:solidFill>
                  <a:srgbClr val="FF6A02"/>
                </a:solidFill>
                <a:latin typeface="Gill Sans MT" panose="020B0502020104020203" pitchFamily="34" charset="77"/>
              </a:rPr>
              <a:t>Shaping Attitudes through Person-First Language</a:t>
            </a:r>
            <a:endParaRPr lang="en-US" sz="2000" b="1" i="0" dirty="0">
              <a:solidFill>
                <a:srgbClr val="FF6A02"/>
              </a:solidFill>
              <a:effectLst/>
              <a:latin typeface="Gill Sans MT" panose="020B0502020104020203" pitchFamily="34" charset="77"/>
            </a:endParaRPr>
          </a:p>
        </p:txBody>
      </p:sp>
      <p:pic>
        <p:nvPicPr>
          <p:cNvPr id="20" name="Picture 19">
            <a:extLst>
              <a:ext uri="{FF2B5EF4-FFF2-40B4-BE49-F238E27FC236}">
                <a16:creationId xmlns:a16="http://schemas.microsoft.com/office/drawing/2014/main" id="{EA87823D-808B-0F46-AE3E-6FDC8FEB277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198513" y="4842456"/>
            <a:ext cx="6576510" cy="1869810"/>
          </a:xfrm>
          <a:prstGeom prst="rect">
            <a:avLst/>
          </a:prstGeom>
        </p:spPr>
      </p:pic>
      <p:pic>
        <p:nvPicPr>
          <p:cNvPr id="29" name="Picture 28">
            <a:extLst>
              <a:ext uri="{FF2B5EF4-FFF2-40B4-BE49-F238E27FC236}">
                <a16:creationId xmlns:a16="http://schemas.microsoft.com/office/drawing/2014/main" id="{44181958-89CC-0742-B2F5-7F5F569B59BD}"/>
              </a:ext>
            </a:extLst>
          </p:cNvPr>
          <p:cNvPicPr>
            <a:picLocks noChangeAspect="1"/>
          </p:cNvPicPr>
          <p:nvPr/>
        </p:nvPicPr>
        <p:blipFill>
          <a:blip r:embed="rId6"/>
          <a:stretch>
            <a:fillRect/>
          </a:stretch>
        </p:blipFill>
        <p:spPr>
          <a:xfrm rot="1085796">
            <a:off x="8320167" y="198591"/>
            <a:ext cx="2702036" cy="1974091"/>
          </a:xfrm>
          <a:prstGeom prst="rect">
            <a:avLst/>
          </a:prstGeom>
        </p:spPr>
      </p:pic>
      <p:sp>
        <p:nvSpPr>
          <p:cNvPr id="30" name="Rectangle 29">
            <a:extLst>
              <a:ext uri="{FF2B5EF4-FFF2-40B4-BE49-F238E27FC236}">
                <a16:creationId xmlns:a16="http://schemas.microsoft.com/office/drawing/2014/main" id="{EA592794-240F-DE4F-B03D-F41147AD01A7}"/>
              </a:ext>
            </a:extLst>
          </p:cNvPr>
          <p:cNvSpPr/>
          <p:nvPr/>
        </p:nvSpPr>
        <p:spPr>
          <a:xfrm>
            <a:off x="839666" y="-3808"/>
            <a:ext cx="3518014" cy="646331"/>
          </a:xfrm>
          <a:prstGeom prst="rect">
            <a:avLst/>
          </a:prstGeom>
        </p:spPr>
        <p:txBody>
          <a:bodyPr wrap="none">
            <a:spAutoFit/>
          </a:bodyPr>
          <a:lstStyle/>
          <a:p>
            <a:r>
              <a:rPr lang="en-US" sz="3600" b="1" dirty="0">
                <a:solidFill>
                  <a:srgbClr val="FF6A02"/>
                </a:solidFill>
                <a:cs typeface="Calibri Light" panose="020F0302020204030204" pitchFamily="34" charset="0"/>
              </a:rPr>
              <a:t>Ethical Highlight: </a:t>
            </a:r>
            <a:endParaRPr lang="en-US" sz="3600" dirty="0"/>
          </a:p>
        </p:txBody>
      </p:sp>
    </p:spTree>
    <p:extLst>
      <p:ext uri="{BB962C8B-B14F-4D97-AF65-F5344CB8AC3E}">
        <p14:creationId xmlns:p14="http://schemas.microsoft.com/office/powerpoint/2010/main" val="4101691871"/>
      </p:ext>
    </p:extLst>
  </p:cSld>
  <p:clrMapOvr>
    <a:masterClrMapping/>
  </p:clrMapOvr>
  <p:transition spd="slow" advTm="8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righ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righ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right)">
                                      <p:cBhvr>
                                        <p:cTn id="27"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p:bldP spid="1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381" y="554402"/>
            <a:ext cx="11818619" cy="1218319"/>
          </a:xfrm>
        </p:spPr>
        <p:txBody>
          <a:bodyPr>
            <a:normAutofit fontScale="90000"/>
          </a:bodyPr>
          <a:lstStyle/>
          <a:p>
            <a:r>
              <a:rPr lang="en-US" sz="4000" b="1" dirty="0">
                <a:solidFill>
                  <a:srgbClr val="FF6A02"/>
                </a:solidFill>
                <a:cs typeface="Calibri Light" panose="020F0302020204030204" pitchFamily="34" charset="0"/>
              </a:rPr>
              <a:t>Ethical Highlight: </a:t>
            </a:r>
            <a:br>
              <a:rPr lang="en-US" sz="5600" b="1" dirty="0">
                <a:cs typeface="Calibri Light" panose="020F0302020204030204" pitchFamily="34" charset="0"/>
              </a:rPr>
            </a:br>
            <a:r>
              <a:rPr lang="en-US" sz="5600" b="1" dirty="0">
                <a:cs typeface="Calibri Light" panose="020F0302020204030204" pitchFamily="34" charset="0"/>
              </a:rPr>
              <a:t>Analytical Treatment Interruption</a:t>
            </a:r>
            <a:br>
              <a:rPr lang="en-US" sz="3200" dirty="0">
                <a:cs typeface="Calibri Light" panose="020F0302020204030204" pitchFamily="34" charset="0"/>
              </a:rPr>
            </a:br>
            <a:r>
              <a:rPr lang="en-US" sz="2200" b="1" i="1" dirty="0">
                <a:solidFill>
                  <a:srgbClr val="FF6A02"/>
                </a:solidFill>
                <a:cs typeface="Calibri Light" panose="020F0302020204030204" pitchFamily="34" charset="0"/>
              </a:rPr>
              <a:t>See separate ATI module for further details</a:t>
            </a:r>
            <a:endParaRPr lang="en-US" sz="2200" i="1" dirty="0">
              <a:solidFill>
                <a:srgbClr val="FF6A02"/>
              </a:solidFill>
              <a:cs typeface="Calibri Light" panose="020F0302020204030204" pitchFamily="34" charset="0"/>
            </a:endParaRPr>
          </a:p>
        </p:txBody>
      </p:sp>
      <p:sp>
        <p:nvSpPr>
          <p:cNvPr id="3" name="Content Placeholder 2"/>
          <p:cNvSpPr>
            <a:spLocks noGrp="1"/>
          </p:cNvSpPr>
          <p:nvPr>
            <p:ph idx="1"/>
          </p:nvPr>
        </p:nvSpPr>
        <p:spPr>
          <a:xfrm>
            <a:off x="777240" y="2001321"/>
            <a:ext cx="10561319" cy="4409418"/>
          </a:xfrm>
        </p:spPr>
        <p:txBody>
          <a:bodyPr>
            <a:normAutofit/>
          </a:bodyPr>
          <a:lstStyle/>
          <a:p>
            <a:pPr>
              <a:buClr>
                <a:srgbClr val="FF6A02"/>
              </a:buClr>
            </a:pPr>
            <a:r>
              <a:rPr lang="en-US" sz="2800" dirty="0">
                <a:cs typeface="Calibri Light" panose="020F0302020204030204" pitchFamily="34" charset="0"/>
              </a:rPr>
              <a:t>Analytic treatment interruptions (ATI) are currently an important part of many cure-related studies.</a:t>
            </a:r>
          </a:p>
          <a:p>
            <a:pPr>
              <a:buClr>
                <a:srgbClr val="FF6A02"/>
              </a:buClr>
            </a:pPr>
            <a:r>
              <a:rPr lang="en-US" sz="2800" dirty="0">
                <a:cs typeface="Calibri Light" panose="020F0302020204030204" pitchFamily="34" charset="0"/>
              </a:rPr>
              <a:t>ATI studies </a:t>
            </a:r>
            <a:r>
              <a:rPr lang="en-US" sz="2800" b="1" dirty="0">
                <a:solidFill>
                  <a:srgbClr val="FF6A02"/>
                </a:solidFill>
                <a:cs typeface="Calibri Light" panose="020F0302020204030204" pitchFamily="34" charset="0"/>
              </a:rPr>
              <a:t>ask participants to pause ART</a:t>
            </a:r>
            <a:r>
              <a:rPr lang="en-US" sz="2800" dirty="0">
                <a:cs typeface="Calibri Light" panose="020F0302020204030204" pitchFamily="34" charset="0"/>
              </a:rPr>
              <a:t>.  Viral loads and health status are very closely monitored in ATI studies. They have a stopping point if viral loads get too high.</a:t>
            </a:r>
          </a:p>
          <a:p>
            <a:pPr>
              <a:buClr>
                <a:srgbClr val="FF6A02"/>
              </a:buClr>
            </a:pPr>
            <a:r>
              <a:rPr lang="en-US" sz="2800" dirty="0">
                <a:cs typeface="Calibri Light" panose="020F0302020204030204" pitchFamily="34" charset="0"/>
              </a:rPr>
              <a:t>ATIs may have notable risks, but there’s much uncertainty.      Examples include:</a:t>
            </a:r>
          </a:p>
          <a:p>
            <a:pPr lvl="1"/>
            <a:endParaRPr lang="en-US" sz="2600" dirty="0">
              <a:latin typeface="Calibri Light" panose="020F0302020204030204" pitchFamily="34" charset="0"/>
              <a:cs typeface="Calibri Light" panose="020F0302020204030204" pitchFamily="34" charset="0"/>
            </a:endParaRPr>
          </a:p>
          <a:p>
            <a:pPr lvl="1"/>
            <a:endParaRPr lang="en-US" dirty="0"/>
          </a:p>
        </p:txBody>
      </p:sp>
      <p:sp>
        <p:nvSpPr>
          <p:cNvPr id="4" name="Rectangle 3">
            <a:extLst>
              <a:ext uri="{FF2B5EF4-FFF2-40B4-BE49-F238E27FC236}">
                <a16:creationId xmlns:a16="http://schemas.microsoft.com/office/drawing/2014/main" id="{6007D005-A7F3-B248-8357-9ADE72913433}"/>
              </a:ext>
            </a:extLst>
          </p:cNvPr>
          <p:cNvSpPr/>
          <p:nvPr/>
        </p:nvSpPr>
        <p:spPr>
          <a:xfrm>
            <a:off x="2667317" y="5025744"/>
            <a:ext cx="7799645" cy="1384995"/>
          </a:xfrm>
          <a:prstGeom prst="rect">
            <a:avLst/>
          </a:prstGeom>
        </p:spPr>
        <p:txBody>
          <a:bodyPr wrap="square">
            <a:spAutoFit/>
          </a:bodyPr>
          <a:lstStyle/>
          <a:p>
            <a:pPr marL="1828800" lvl="3" indent="-457200">
              <a:buClr>
                <a:srgbClr val="FF6A02"/>
              </a:buClr>
              <a:buFont typeface="Arial" panose="020B0604020202020204" pitchFamily="34" charset="0"/>
              <a:buChar char="•"/>
            </a:pPr>
            <a:r>
              <a:rPr lang="en-US" sz="2800" dirty="0">
                <a:latin typeface="Gill Sans MT" panose="020B0502020104020203" pitchFamily="34" charset="77"/>
                <a:cs typeface="Calibri Light" panose="020F0302020204030204" pitchFamily="34" charset="0"/>
              </a:rPr>
              <a:t>If or when </a:t>
            </a:r>
            <a:r>
              <a:rPr lang="en-US" sz="2800" b="1" dirty="0">
                <a:solidFill>
                  <a:srgbClr val="FF6A02"/>
                </a:solidFill>
                <a:latin typeface="Gill Sans MT" panose="020B0502020104020203" pitchFamily="34" charset="77"/>
                <a:cs typeface="Calibri Light" panose="020F0302020204030204" pitchFamily="34" charset="0"/>
              </a:rPr>
              <a:t>HIV will come back?</a:t>
            </a:r>
          </a:p>
          <a:p>
            <a:pPr marL="1828800" lvl="3" indent="-457200">
              <a:buClr>
                <a:srgbClr val="FF6A02"/>
              </a:buClr>
              <a:buFont typeface="Arial" panose="020B0604020202020204" pitchFamily="34" charset="0"/>
              <a:buChar char="•"/>
            </a:pPr>
            <a:r>
              <a:rPr lang="en-US" sz="2800" dirty="0">
                <a:latin typeface="Gill Sans MT" panose="020B0502020104020203" pitchFamily="34" charset="77"/>
                <a:cs typeface="Calibri Light" panose="020F0302020204030204" pitchFamily="34" charset="0"/>
              </a:rPr>
              <a:t>More durable </a:t>
            </a:r>
            <a:r>
              <a:rPr lang="en-US" sz="2800" b="1" dirty="0">
                <a:solidFill>
                  <a:srgbClr val="FF6A02"/>
                </a:solidFill>
                <a:latin typeface="Gill Sans MT" panose="020B0502020104020203" pitchFamily="34" charset="77"/>
                <a:cs typeface="Calibri Light" panose="020F0302020204030204" pitchFamily="34" charset="0"/>
              </a:rPr>
              <a:t>inflammation?</a:t>
            </a:r>
          </a:p>
          <a:p>
            <a:pPr marL="1828800" lvl="3" indent="-457200">
              <a:buClr>
                <a:srgbClr val="FF6A02"/>
              </a:buClr>
              <a:buFont typeface="Arial" panose="020B0604020202020204" pitchFamily="34" charset="0"/>
              <a:buChar char="•"/>
            </a:pPr>
            <a:r>
              <a:rPr lang="en-US" sz="2800" b="1" dirty="0">
                <a:solidFill>
                  <a:srgbClr val="FF6A02"/>
                </a:solidFill>
                <a:latin typeface="Gill Sans MT" panose="020B0502020104020203" pitchFamily="34" charset="77"/>
                <a:cs typeface="Calibri Light" panose="020F0302020204030204" pitchFamily="34" charset="0"/>
              </a:rPr>
              <a:t>Increased risk</a:t>
            </a:r>
            <a:r>
              <a:rPr lang="en-US" sz="2800" dirty="0">
                <a:solidFill>
                  <a:srgbClr val="FF6A02"/>
                </a:solidFill>
                <a:latin typeface="Gill Sans MT" panose="020B0502020104020203" pitchFamily="34" charset="77"/>
                <a:cs typeface="Calibri Light" panose="020F0302020204030204" pitchFamily="34" charset="0"/>
              </a:rPr>
              <a:t> </a:t>
            </a:r>
            <a:r>
              <a:rPr lang="en-US" sz="2800" dirty="0">
                <a:latin typeface="Gill Sans MT" panose="020B0502020104020203" pitchFamily="34" charset="77"/>
                <a:cs typeface="Calibri Light" panose="020F0302020204030204" pitchFamily="34" charset="0"/>
              </a:rPr>
              <a:t>of HIV transmission?</a:t>
            </a:r>
          </a:p>
        </p:txBody>
      </p:sp>
    </p:spTree>
    <p:extLst>
      <p:ext uri="{BB962C8B-B14F-4D97-AF65-F5344CB8AC3E}">
        <p14:creationId xmlns:p14="http://schemas.microsoft.com/office/powerpoint/2010/main" val="3109880342"/>
      </p:ext>
    </p:extLst>
  </p:cSld>
  <p:clrMapOvr>
    <a:masterClrMapping/>
  </p:clrMapOvr>
  <p:transition spd="slow" advTm="8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D09FB77-4EB4-4FB5-9010-4791298310C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28700" y="1863454"/>
            <a:ext cx="9186199" cy="4542624"/>
          </a:xfrm>
          <a:prstGeom prst="rect">
            <a:avLst/>
          </a:prstGeom>
        </p:spPr>
      </p:pic>
      <p:pic>
        <p:nvPicPr>
          <p:cNvPr id="12" name="Picture 11" descr="Text&#10;&#10;Description automatically generated">
            <a:extLst>
              <a:ext uri="{FF2B5EF4-FFF2-40B4-BE49-F238E27FC236}">
                <a16:creationId xmlns:a16="http://schemas.microsoft.com/office/drawing/2014/main" id="{8B809E3B-74B1-4CF0-95B8-BF18A5ACD0F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1263" y="1863454"/>
            <a:ext cx="6266620" cy="2249820"/>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A65AD284-2C56-4670-9C8E-72CE884F1C7F}"/>
              </a:ext>
            </a:extLst>
          </p:cNvPr>
          <p:cNvSpPr txBox="1"/>
          <p:nvPr/>
        </p:nvSpPr>
        <p:spPr>
          <a:xfrm>
            <a:off x="8120579" y="6581001"/>
            <a:ext cx="2707246" cy="253916"/>
          </a:xfrm>
          <a:prstGeom prst="rect">
            <a:avLst/>
          </a:prstGeom>
          <a:solidFill>
            <a:schemeClr val="bg1"/>
          </a:solidFill>
        </p:spPr>
        <p:txBody>
          <a:bodyPr wrap="square" rtlCol="0">
            <a:spAutoFit/>
          </a:bodyPr>
          <a:lstStyle/>
          <a:p>
            <a:pPr algn="ctr"/>
            <a:r>
              <a:rPr lang="en-US" sz="1050" b="1" dirty="0">
                <a:solidFill>
                  <a:schemeClr val="bg1">
                    <a:lumMod val="50000"/>
                  </a:schemeClr>
                </a:solidFill>
                <a:latin typeface="Gill Sans MT" panose="020B0502020104020203" pitchFamily="34" charset="77"/>
                <a:cs typeface="Calibri Light" panose="020F0302020204030204" pitchFamily="34" charset="0"/>
              </a:rPr>
              <a:t>Image credit: Michael Louella</a:t>
            </a:r>
          </a:p>
        </p:txBody>
      </p:sp>
      <p:pic>
        <p:nvPicPr>
          <p:cNvPr id="16" name="Picture 15" descr="Graphical user interface, text&#10;&#10;Description automatically generated">
            <a:extLst>
              <a:ext uri="{FF2B5EF4-FFF2-40B4-BE49-F238E27FC236}">
                <a16:creationId xmlns:a16="http://schemas.microsoft.com/office/drawing/2014/main" id="{6E0B24DF-F4C1-44C4-961D-BE5FD1E6444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1962" y="4024521"/>
            <a:ext cx="6235921" cy="2373503"/>
          </a:xfrm>
          <a:prstGeom prst="rect">
            <a:avLst/>
          </a:prstGeom>
          <a:effectLst/>
        </p:spPr>
      </p:pic>
      <p:sp>
        <p:nvSpPr>
          <p:cNvPr id="2" name="Title 1"/>
          <p:cNvSpPr>
            <a:spLocks noGrp="1"/>
          </p:cNvSpPr>
          <p:nvPr>
            <p:ph type="title"/>
          </p:nvPr>
        </p:nvSpPr>
        <p:spPr>
          <a:xfrm>
            <a:off x="525780" y="563431"/>
            <a:ext cx="8935461" cy="1218319"/>
          </a:xfrm>
        </p:spPr>
        <p:txBody>
          <a:bodyPr>
            <a:normAutofit fontScale="90000"/>
          </a:bodyPr>
          <a:lstStyle/>
          <a:p>
            <a:pPr algn="l"/>
            <a:r>
              <a:rPr lang="en-US" sz="5400" b="1" dirty="0">
                <a:solidFill>
                  <a:srgbClr val="FF6A02"/>
                </a:solidFill>
                <a:cs typeface="Calibri Light" panose="020F0302020204030204" pitchFamily="34" charset="0"/>
              </a:rPr>
              <a:t>Social</a:t>
            </a:r>
            <a:r>
              <a:rPr lang="en-US" sz="5400" b="1" dirty="0">
                <a:cs typeface="Calibri Light" panose="020F0302020204030204" pitchFamily="34" charset="0"/>
              </a:rPr>
              <a:t> </a:t>
            </a:r>
            <a:r>
              <a:rPr lang="en-US" sz="5400" b="1" dirty="0">
                <a:solidFill>
                  <a:srgbClr val="FF6A02"/>
                </a:solidFill>
                <a:cs typeface="Calibri Light" panose="020F0302020204030204" pitchFamily="34" charset="0"/>
              </a:rPr>
              <a:t>and</a:t>
            </a:r>
            <a:r>
              <a:rPr lang="en-US" sz="5400" b="1" dirty="0">
                <a:cs typeface="Calibri Light" panose="020F0302020204030204" pitchFamily="34" charset="0"/>
              </a:rPr>
              <a:t> </a:t>
            </a:r>
            <a:r>
              <a:rPr lang="en-US" sz="5400" b="1" dirty="0">
                <a:solidFill>
                  <a:srgbClr val="FF6A02"/>
                </a:solidFill>
                <a:cs typeface="Calibri Light" panose="020F0302020204030204" pitchFamily="34" charset="0"/>
              </a:rPr>
              <a:t>Ethical</a:t>
            </a:r>
            <a:r>
              <a:rPr lang="en-US" sz="5400" b="1" dirty="0">
                <a:cs typeface="Calibri Light" panose="020F0302020204030204" pitchFamily="34" charset="0"/>
              </a:rPr>
              <a:t> Considerations of ATIs</a:t>
            </a:r>
            <a:br>
              <a:rPr lang="en-US" sz="3200" dirty="0">
                <a:cs typeface="Calibri Light" panose="020F0302020204030204" pitchFamily="34" charset="0"/>
              </a:rPr>
            </a:br>
            <a:r>
              <a:rPr lang="en-US" sz="2000" b="1" i="1" dirty="0">
                <a:solidFill>
                  <a:srgbClr val="FF6A02"/>
                </a:solidFill>
                <a:cs typeface="Calibri Light" panose="020F0302020204030204" pitchFamily="34" charset="0"/>
              </a:rPr>
              <a:t>See separate ATI module for further details</a:t>
            </a:r>
            <a:endParaRPr lang="en-US" sz="2000" i="1" dirty="0">
              <a:solidFill>
                <a:srgbClr val="FF6A02"/>
              </a:solidFill>
              <a:cs typeface="Calibri Light" panose="020F0302020204030204" pitchFamily="34" charset="0"/>
            </a:endParaRPr>
          </a:p>
        </p:txBody>
      </p:sp>
      <p:sp>
        <p:nvSpPr>
          <p:cNvPr id="10" name="Espace réservé du contenu 6">
            <a:extLst>
              <a:ext uri="{FF2B5EF4-FFF2-40B4-BE49-F238E27FC236}">
                <a16:creationId xmlns:a16="http://schemas.microsoft.com/office/drawing/2014/main" id="{0C7FCD5F-1172-428A-BB4F-21E7E8F4150D}"/>
              </a:ext>
            </a:extLst>
          </p:cNvPr>
          <p:cNvSpPr txBox="1">
            <a:spLocks/>
          </p:cNvSpPr>
          <p:nvPr/>
        </p:nvSpPr>
        <p:spPr>
          <a:xfrm>
            <a:off x="6537883" y="1816845"/>
            <a:ext cx="4823460" cy="4581179"/>
          </a:xfrm>
          <a:prstGeom prst="rect">
            <a:avLst/>
          </a:prstGeom>
          <a:solidFill>
            <a:srgbClr val="FF6A02"/>
          </a:solidFill>
        </p:spPr>
        <p:txBody>
          <a:bodyPr vert="horz" lIns="91440" tIns="45720" rIns="91440" bIns="45720" rtlCol="0" anchor="t" anchorCtr="0">
            <a:normAutofit fontScale="85000" lnSpcReduction="10000"/>
          </a:bodyPr>
          <a:lstStyle>
            <a:lvl1pPr marL="284163" indent="-284163" algn="l" defTabSz="914400" rtl="0" eaLnBrk="1" latinLnBrk="0" hangingPunct="1">
              <a:spcBef>
                <a:spcPts val="1200"/>
              </a:spcBef>
              <a:buClr>
                <a:schemeClr val="tx2"/>
              </a:buClr>
              <a:buSzPct val="140000"/>
              <a:buFont typeface="Arial" panose="020B0604020202020204" pitchFamily="34" charset="0"/>
              <a:buChar char="●"/>
              <a:defRPr sz="2000" b="0" i="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Clr>
                <a:schemeClr val="bg2">
                  <a:lumMod val="50000"/>
                </a:schemeClr>
              </a:buClr>
              <a:buFont typeface="Arial" panose="020B0604020202020204" pitchFamily="34" charset="0"/>
              <a:buChar char="●"/>
              <a:defRPr sz="1800" b="0" i="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b="0" i="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b="0" i="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b="0" i="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ts val="3760"/>
              </a:lnSpc>
              <a:spcBef>
                <a:spcPts val="0"/>
              </a:spcBef>
              <a:buClr>
                <a:schemeClr val="bg1"/>
              </a:buClr>
              <a:buFont typeface="Arial" panose="020B0604020202020204" pitchFamily="34" charset="0"/>
              <a:buChar char="•"/>
            </a:pPr>
            <a:r>
              <a:rPr lang="en-US" sz="2800" b="1" dirty="0">
                <a:solidFill>
                  <a:schemeClr val="bg1"/>
                </a:solidFill>
                <a:latin typeface="Gill Sans MT" panose="020B0502020104020203" pitchFamily="34" charset="77"/>
                <a:cs typeface="Calibri Light" panose="020F0302020204030204" pitchFamily="34" charset="0"/>
              </a:rPr>
              <a:t>Scientific utility of ATIs</a:t>
            </a:r>
          </a:p>
          <a:p>
            <a:pPr>
              <a:lnSpc>
                <a:spcPts val="3760"/>
              </a:lnSpc>
              <a:spcBef>
                <a:spcPts val="0"/>
              </a:spcBef>
              <a:buClr>
                <a:schemeClr val="bg1"/>
              </a:buClr>
              <a:buFont typeface="Arial" panose="020B0604020202020204" pitchFamily="34" charset="0"/>
              <a:buChar char="•"/>
            </a:pPr>
            <a:r>
              <a:rPr lang="en-US" sz="2800" b="1" dirty="0">
                <a:solidFill>
                  <a:schemeClr val="bg1"/>
                </a:solidFill>
                <a:latin typeface="Gill Sans MT" panose="020B0502020104020203" pitchFamily="34" charset="77"/>
                <a:cs typeface="Calibri Light" panose="020F0302020204030204" pitchFamily="34" charset="0"/>
              </a:rPr>
              <a:t>Risk thresholds</a:t>
            </a:r>
          </a:p>
          <a:p>
            <a:pPr>
              <a:lnSpc>
                <a:spcPts val="3760"/>
              </a:lnSpc>
              <a:spcBef>
                <a:spcPts val="0"/>
              </a:spcBef>
              <a:buClr>
                <a:schemeClr val="bg1"/>
              </a:buClr>
              <a:buFont typeface="Arial" panose="020B0604020202020204" pitchFamily="34" charset="0"/>
              <a:buChar char="•"/>
            </a:pPr>
            <a:r>
              <a:rPr lang="en-US" sz="2800" b="1" dirty="0">
                <a:solidFill>
                  <a:schemeClr val="bg1"/>
                </a:solidFill>
                <a:latin typeface="Gill Sans MT" panose="020B0502020104020203" pitchFamily="34" charset="77"/>
                <a:cs typeface="Calibri Light" panose="020F0302020204030204" pitchFamily="34" charset="0"/>
              </a:rPr>
              <a:t>Equitable participant selection</a:t>
            </a:r>
          </a:p>
          <a:p>
            <a:pPr>
              <a:lnSpc>
                <a:spcPts val="3760"/>
              </a:lnSpc>
              <a:spcBef>
                <a:spcPts val="0"/>
              </a:spcBef>
              <a:buClr>
                <a:schemeClr val="bg1"/>
              </a:buClr>
              <a:buFont typeface="Arial" panose="020B0604020202020204" pitchFamily="34" charset="0"/>
              <a:buChar char="•"/>
            </a:pPr>
            <a:r>
              <a:rPr lang="en-US" sz="2800" b="1" dirty="0">
                <a:solidFill>
                  <a:schemeClr val="bg1"/>
                </a:solidFill>
                <a:latin typeface="Gill Sans MT" panose="020B0502020104020203" pitchFamily="34" charset="77"/>
                <a:cs typeface="Calibri Light" panose="020F0302020204030204" pitchFamily="34" charset="0"/>
              </a:rPr>
              <a:t>Fostering agency of participants </a:t>
            </a:r>
          </a:p>
          <a:p>
            <a:pPr>
              <a:lnSpc>
                <a:spcPts val="3760"/>
              </a:lnSpc>
              <a:spcBef>
                <a:spcPts val="0"/>
              </a:spcBef>
              <a:buClr>
                <a:schemeClr val="bg1"/>
              </a:buClr>
              <a:buFont typeface="Arial" panose="020B0604020202020204" pitchFamily="34" charset="0"/>
              <a:buChar char="•"/>
            </a:pPr>
            <a:r>
              <a:rPr lang="en-US" sz="2800" b="1" dirty="0">
                <a:solidFill>
                  <a:schemeClr val="bg1"/>
                </a:solidFill>
                <a:latin typeface="Gill Sans MT" panose="020B0502020104020203" pitchFamily="34" charset="77"/>
                <a:cs typeface="Calibri Light" panose="020F0302020204030204" pitchFamily="34" charset="0"/>
              </a:rPr>
              <a:t>Study design and monitoring, considering sexual partners</a:t>
            </a:r>
          </a:p>
          <a:p>
            <a:pPr>
              <a:lnSpc>
                <a:spcPts val="3760"/>
              </a:lnSpc>
              <a:spcBef>
                <a:spcPts val="0"/>
              </a:spcBef>
              <a:buClr>
                <a:schemeClr val="bg1"/>
              </a:buClr>
              <a:buFont typeface="Arial" panose="020B0604020202020204" pitchFamily="34" charset="0"/>
              <a:buChar char="•"/>
            </a:pPr>
            <a:r>
              <a:rPr lang="en-US" sz="2800" b="1" dirty="0">
                <a:solidFill>
                  <a:schemeClr val="bg1"/>
                </a:solidFill>
                <a:latin typeface="Gill Sans MT" panose="020B0502020104020203" pitchFamily="34" charset="77"/>
                <a:cs typeface="Calibri Light" panose="020F0302020204030204" pitchFamily="34" charset="0"/>
              </a:rPr>
              <a:t>Meaningful and contextual Informed consent</a:t>
            </a:r>
            <a:endParaRPr lang="en-US" sz="1600" dirty="0"/>
          </a:p>
        </p:txBody>
      </p:sp>
    </p:spTree>
    <p:extLst>
      <p:ext uri="{BB962C8B-B14F-4D97-AF65-F5344CB8AC3E}">
        <p14:creationId xmlns:p14="http://schemas.microsoft.com/office/powerpoint/2010/main" val="1375528305"/>
      </p:ext>
    </p:extLst>
  </p:cSld>
  <p:clrMapOvr>
    <a:masterClrMapping/>
  </p:clrMapOvr>
  <p:transition spd="slow" advTm="8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strVal val="#ppt_w*0.70"/>
                                          </p:val>
                                        </p:tav>
                                        <p:tav tm="100000">
                                          <p:val>
                                            <p:strVal val="#ppt_w"/>
                                          </p:val>
                                        </p:tav>
                                      </p:tavLst>
                                    </p:anim>
                                    <p:anim calcmode="lin" valueType="num">
                                      <p:cBhvr>
                                        <p:cTn id="15" dur="1000" fill="hold"/>
                                        <p:tgtEl>
                                          <p:spTgt spid="16"/>
                                        </p:tgtEl>
                                        <p:attrNameLst>
                                          <p:attrName>ppt_h</p:attrName>
                                        </p:attrNameLst>
                                      </p:cBhvr>
                                      <p:tavLst>
                                        <p:tav tm="0">
                                          <p:val>
                                            <p:strVal val="#ppt_h"/>
                                          </p:val>
                                        </p:tav>
                                        <p:tav tm="100000">
                                          <p:val>
                                            <p:strVal val="#ppt_h"/>
                                          </p:val>
                                        </p:tav>
                                      </p:tavLst>
                                    </p:anim>
                                    <p:animEffect transition="in" filter="fade">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778E8C5-765C-4CFA-A22E-A36B2C2D1FCF}"/>
              </a:ext>
            </a:extLst>
          </p:cNvPr>
          <p:cNvSpPr>
            <a:spLocks noGrp="1"/>
          </p:cNvSpPr>
          <p:nvPr>
            <p:ph type="title"/>
          </p:nvPr>
        </p:nvSpPr>
        <p:spPr>
          <a:xfrm>
            <a:off x="387928" y="-90844"/>
            <a:ext cx="9546035" cy="1309163"/>
          </a:xfrm>
        </p:spPr>
        <p:txBody>
          <a:bodyPr anchor="ctr" anchorCtr="0">
            <a:normAutofit/>
          </a:bodyPr>
          <a:lstStyle/>
          <a:p>
            <a:r>
              <a:rPr lang="en-US" sz="5400" b="1" dirty="0">
                <a:solidFill>
                  <a:srgbClr val="FF6A02"/>
                </a:solidFill>
                <a:cs typeface="Calibri Light" panose="020F0302020204030204" pitchFamily="34" charset="0"/>
              </a:rPr>
              <a:t>In other words… </a:t>
            </a:r>
          </a:p>
        </p:txBody>
      </p:sp>
      <p:sp>
        <p:nvSpPr>
          <p:cNvPr id="9" name="Content Placeholder 2">
            <a:extLst>
              <a:ext uri="{FF2B5EF4-FFF2-40B4-BE49-F238E27FC236}">
                <a16:creationId xmlns:a16="http://schemas.microsoft.com/office/drawing/2014/main" id="{8F76DAB8-8DE1-4942-BB7A-A67724CC26F1}"/>
              </a:ext>
            </a:extLst>
          </p:cNvPr>
          <p:cNvSpPr>
            <a:spLocks noGrp="1"/>
          </p:cNvSpPr>
          <p:nvPr>
            <p:ph idx="1"/>
          </p:nvPr>
        </p:nvSpPr>
        <p:spPr>
          <a:xfrm>
            <a:off x="387928" y="765110"/>
            <a:ext cx="6012872" cy="4449468"/>
          </a:xfrm>
        </p:spPr>
        <p:txBody>
          <a:bodyPr>
            <a:noAutofit/>
          </a:bodyPr>
          <a:lstStyle/>
          <a:p>
            <a:pPr marL="0" indent="0">
              <a:buNone/>
            </a:pPr>
            <a:endParaRPr lang="en-US" sz="800" b="1" dirty="0">
              <a:solidFill>
                <a:schemeClr val="accent5">
                  <a:lumMod val="75000"/>
                </a:schemeClr>
              </a:solidFill>
              <a:cs typeface="Calibri Light" panose="020F0302020204030204" pitchFamily="34" charset="0"/>
            </a:endParaRPr>
          </a:p>
          <a:p>
            <a:pPr lvl="1">
              <a:spcAft>
                <a:spcPts val="600"/>
              </a:spcAft>
              <a:buClr>
                <a:schemeClr val="accent5">
                  <a:lumMod val="75000"/>
                </a:schemeClr>
              </a:buClr>
            </a:pPr>
            <a:r>
              <a:rPr lang="en-US" dirty="0">
                <a:cs typeface="Calibri Light" panose="020F0302020204030204" pitchFamily="34" charset="0"/>
              </a:rPr>
              <a:t>Cure trials will </a:t>
            </a:r>
            <a:r>
              <a:rPr lang="en-US" b="1" dirty="0">
                <a:solidFill>
                  <a:srgbClr val="FF6A02"/>
                </a:solidFill>
                <a:cs typeface="Calibri Light" panose="020F0302020204030204" pitchFamily="34" charset="0"/>
              </a:rPr>
              <a:t>ultimately require an interruption</a:t>
            </a:r>
            <a:r>
              <a:rPr lang="en-US" dirty="0">
                <a:cs typeface="Calibri Light" panose="020F0302020204030204" pitchFamily="34" charset="0"/>
              </a:rPr>
              <a:t> of antiretroviral drugs in order to </a:t>
            </a:r>
            <a:r>
              <a:rPr lang="en-US" b="1" dirty="0">
                <a:solidFill>
                  <a:srgbClr val="FF6A02"/>
                </a:solidFill>
                <a:cs typeface="Calibri Light" panose="020F0302020204030204" pitchFamily="34" charset="0"/>
              </a:rPr>
              <a:t>determine</a:t>
            </a:r>
            <a:r>
              <a:rPr lang="en-US" dirty="0">
                <a:cs typeface="Calibri Light" panose="020F0302020204030204" pitchFamily="34" charset="0"/>
              </a:rPr>
              <a:t> if a participant has been cured</a:t>
            </a:r>
          </a:p>
          <a:p>
            <a:pPr lvl="1">
              <a:spcAft>
                <a:spcPts val="600"/>
              </a:spcAft>
              <a:buClr>
                <a:schemeClr val="accent5">
                  <a:lumMod val="75000"/>
                </a:schemeClr>
              </a:buClr>
            </a:pPr>
            <a:r>
              <a:rPr lang="en-US" dirty="0">
                <a:cs typeface="Calibri Light" panose="020F0302020204030204" pitchFamily="34" charset="0"/>
              </a:rPr>
              <a:t>Ideally, there will be a useful biomarker (a molecule in our bodies, found through blood tests) that can be used to predict success </a:t>
            </a:r>
            <a:r>
              <a:rPr lang="en-US" b="1" i="1" dirty="0">
                <a:solidFill>
                  <a:srgbClr val="FF6A02"/>
                </a:solidFill>
                <a:cs typeface="Calibri Light" panose="020F0302020204030204" pitchFamily="34" charset="0"/>
              </a:rPr>
              <a:t>BEFORE</a:t>
            </a:r>
            <a:r>
              <a:rPr lang="en-US" b="1" i="1" dirty="0">
                <a:solidFill>
                  <a:schemeClr val="accent5">
                    <a:lumMod val="75000"/>
                  </a:schemeClr>
                </a:solidFill>
                <a:cs typeface="Calibri Light" panose="020F0302020204030204" pitchFamily="34" charset="0"/>
              </a:rPr>
              <a:t> </a:t>
            </a:r>
            <a:r>
              <a:rPr lang="en-US" dirty="0">
                <a:cs typeface="Calibri Light" panose="020F0302020204030204" pitchFamily="34" charset="0"/>
              </a:rPr>
              <a:t>interrupting treatment</a:t>
            </a:r>
          </a:p>
          <a:p>
            <a:pPr lvl="1">
              <a:spcAft>
                <a:spcPts val="600"/>
              </a:spcAft>
              <a:buClr>
                <a:schemeClr val="accent5">
                  <a:lumMod val="75000"/>
                </a:schemeClr>
              </a:buClr>
            </a:pPr>
            <a:r>
              <a:rPr lang="en-US" dirty="0">
                <a:cs typeface="Calibri Light" panose="020F0302020204030204" pitchFamily="34" charset="0"/>
              </a:rPr>
              <a:t>This could limit the risks associated with ATI studies, including periods of uncontrolled virus replication</a:t>
            </a:r>
          </a:p>
        </p:txBody>
      </p:sp>
      <p:pic>
        <p:nvPicPr>
          <p:cNvPr id="5" name="Picture 4">
            <a:extLst>
              <a:ext uri="{FF2B5EF4-FFF2-40B4-BE49-F238E27FC236}">
                <a16:creationId xmlns:a16="http://schemas.microsoft.com/office/drawing/2014/main" id="{52536F42-2CF5-A34C-89A5-A0319FC3E7C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00800" y="-90844"/>
            <a:ext cx="5046769" cy="6948844"/>
          </a:xfrm>
          <a:prstGeom prst="rect">
            <a:avLst/>
          </a:prstGeom>
        </p:spPr>
      </p:pic>
      <p:pic>
        <p:nvPicPr>
          <p:cNvPr id="7" name="Picture 6">
            <a:extLst>
              <a:ext uri="{FF2B5EF4-FFF2-40B4-BE49-F238E27FC236}">
                <a16:creationId xmlns:a16="http://schemas.microsoft.com/office/drawing/2014/main" id="{81FF8162-7F1D-D741-B71F-AE6511B1AC1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249966" y="5214577"/>
            <a:ext cx="5008449" cy="6858000"/>
          </a:xfrm>
          <a:prstGeom prst="rect">
            <a:avLst/>
          </a:prstGeom>
        </p:spPr>
      </p:pic>
    </p:spTree>
    <p:extLst>
      <p:ext uri="{BB962C8B-B14F-4D97-AF65-F5344CB8AC3E}">
        <p14:creationId xmlns:p14="http://schemas.microsoft.com/office/powerpoint/2010/main" val="135425945"/>
      </p:ext>
    </p:extLst>
  </p:cSld>
  <p:clrMapOvr>
    <a:masterClrMapping/>
  </p:clrMapOvr>
  <p:transition spd="slow" advTm="8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1000"/>
                                        <p:tgtEl>
                                          <p:spTgt spid="9">
                                            <p:txEl>
                                              <p:pRg st="2" end="2"/>
                                            </p:txEl>
                                          </p:spTgt>
                                        </p:tgtEl>
                                      </p:cBhvr>
                                    </p:animEffect>
                                    <p:anim calcmode="lin" valueType="num">
                                      <p:cBhvr>
                                        <p:cTn id="13"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fade">
                                      <p:cBhvr>
                                        <p:cTn id="17" dur="1000"/>
                                        <p:tgtEl>
                                          <p:spTgt spid="9">
                                            <p:txEl>
                                              <p:pRg st="3" end="3"/>
                                            </p:txEl>
                                          </p:spTgt>
                                        </p:tgtEl>
                                      </p:cBhvr>
                                    </p:animEffect>
                                    <p:anim calcmode="lin" valueType="num">
                                      <p:cBhvr>
                                        <p:cTn id="18"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D88CD9-B579-B545-ABF4-6A8BC0AB55C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51638"/>
            <a:ext cx="11377246" cy="7009638"/>
          </a:xfrm>
          <a:prstGeom prst="rect">
            <a:avLst/>
          </a:prstGeom>
        </p:spPr>
      </p:pic>
      <p:sp>
        <p:nvSpPr>
          <p:cNvPr id="2" name="Title 1">
            <a:extLst>
              <a:ext uri="{FF2B5EF4-FFF2-40B4-BE49-F238E27FC236}">
                <a16:creationId xmlns:a16="http://schemas.microsoft.com/office/drawing/2014/main" id="{C6D3E58B-79A0-AD49-B98D-E412C9F09F18}"/>
              </a:ext>
            </a:extLst>
          </p:cNvPr>
          <p:cNvSpPr>
            <a:spLocks noGrp="1"/>
          </p:cNvSpPr>
          <p:nvPr>
            <p:ph type="title"/>
          </p:nvPr>
        </p:nvSpPr>
        <p:spPr>
          <a:xfrm>
            <a:off x="872837" y="145473"/>
            <a:ext cx="5278582" cy="2701636"/>
          </a:xfrm>
          <a:prstGeom prst="ellipse">
            <a:avLst/>
          </a:prstGeom>
          <a:solidFill>
            <a:srgbClr val="FF6A02"/>
          </a:solidFill>
          <a:ln w="76200">
            <a:solidFill>
              <a:schemeClr val="accent5">
                <a:lumMod val="60000"/>
                <a:lumOff val="40000"/>
              </a:schemeClr>
            </a:solidFill>
          </a:ln>
        </p:spPr>
        <p:txBody>
          <a:bodyPr anchor="ctr" anchorCtr="0">
            <a:normAutofit/>
          </a:bodyPr>
          <a:lstStyle/>
          <a:p>
            <a:pPr algn="ctr"/>
            <a:r>
              <a:rPr lang="en-US" b="1" dirty="0">
                <a:solidFill>
                  <a:schemeClr val="bg1"/>
                </a:solidFill>
                <a:ea typeface="Calibri" panose="020F0502020204030204" pitchFamily="34" charset="0"/>
                <a:cs typeface="Calibri Light" panose="020F0302020204030204" pitchFamily="34" charset="0"/>
              </a:rPr>
              <a:t>Regulations</a:t>
            </a:r>
            <a:endParaRPr lang="en-US" dirty="0">
              <a:solidFill>
                <a:schemeClr val="bg1"/>
              </a:solidFill>
            </a:endParaRPr>
          </a:p>
        </p:txBody>
      </p:sp>
      <p:sp>
        <p:nvSpPr>
          <p:cNvPr id="3" name="Content Placeholder 2">
            <a:extLst>
              <a:ext uri="{FF2B5EF4-FFF2-40B4-BE49-F238E27FC236}">
                <a16:creationId xmlns:a16="http://schemas.microsoft.com/office/drawing/2014/main" id="{727D1407-B9B6-9249-886B-3E57BF551905}"/>
              </a:ext>
            </a:extLst>
          </p:cNvPr>
          <p:cNvSpPr>
            <a:spLocks noGrp="1"/>
          </p:cNvSpPr>
          <p:nvPr>
            <p:ph idx="1"/>
          </p:nvPr>
        </p:nvSpPr>
        <p:spPr>
          <a:xfrm>
            <a:off x="5291370" y="3144220"/>
            <a:ext cx="5340928" cy="3110057"/>
          </a:xfrm>
          <a:prstGeom prst="ellipse">
            <a:avLst/>
          </a:prstGeom>
          <a:solidFill>
            <a:srgbClr val="FF6A02"/>
          </a:solidFill>
          <a:ln w="76200">
            <a:solidFill>
              <a:schemeClr val="accent2"/>
            </a:solidFill>
          </a:ln>
        </p:spPr>
        <p:txBody>
          <a:bodyPr anchor="ctr" anchorCtr="0">
            <a:normAutofit/>
          </a:bodyPr>
          <a:lstStyle/>
          <a:p>
            <a:pPr marL="174624" lvl="1" indent="0" algn="ctr">
              <a:spcBef>
                <a:spcPts val="0"/>
              </a:spcBef>
              <a:buNone/>
              <a:tabLst>
                <a:tab pos="5943600" algn="l"/>
              </a:tabLst>
            </a:pPr>
            <a:r>
              <a:rPr lang="en-US" b="1" dirty="0">
                <a:solidFill>
                  <a:srgbClr val="FFFF00"/>
                </a:solidFill>
                <a:cs typeface="Calibri Light" panose="020F0302020204030204" pitchFamily="34" charset="0"/>
              </a:rPr>
              <a:t>Rules</a:t>
            </a:r>
            <a:r>
              <a:rPr lang="en-US" b="1" dirty="0">
                <a:solidFill>
                  <a:schemeClr val="bg1"/>
                </a:solidFill>
                <a:cs typeface="Calibri Light" panose="020F0302020204030204" pitchFamily="34" charset="0"/>
              </a:rPr>
              <a:t> that govern </a:t>
            </a:r>
          </a:p>
          <a:p>
            <a:pPr marL="174624" lvl="1" indent="0" algn="ctr">
              <a:spcBef>
                <a:spcPts val="0"/>
              </a:spcBef>
              <a:buNone/>
              <a:tabLst>
                <a:tab pos="5943600" algn="l"/>
              </a:tabLst>
            </a:pPr>
            <a:r>
              <a:rPr lang="en-US" b="1" dirty="0">
                <a:solidFill>
                  <a:schemeClr val="bg1"/>
                </a:solidFill>
                <a:cs typeface="Calibri Light" panose="020F0302020204030204" pitchFamily="34" charset="0"/>
              </a:rPr>
              <a:t>how new therapies </a:t>
            </a:r>
          </a:p>
          <a:p>
            <a:pPr marL="174624" lvl="1" indent="0" algn="ctr">
              <a:spcBef>
                <a:spcPts val="0"/>
              </a:spcBef>
              <a:buNone/>
              <a:tabLst>
                <a:tab pos="5943600" algn="l"/>
              </a:tabLst>
            </a:pPr>
            <a:r>
              <a:rPr lang="en-US" b="1" dirty="0">
                <a:solidFill>
                  <a:schemeClr val="bg1"/>
                </a:solidFill>
                <a:cs typeface="Calibri Light" panose="020F0302020204030204" pitchFamily="34" charset="0"/>
              </a:rPr>
              <a:t>are approved </a:t>
            </a:r>
          </a:p>
          <a:p>
            <a:pPr marL="174624" lvl="1" indent="0" algn="ctr">
              <a:spcBef>
                <a:spcPts val="0"/>
              </a:spcBef>
              <a:buNone/>
              <a:tabLst>
                <a:tab pos="5943600" algn="l"/>
              </a:tabLst>
            </a:pPr>
            <a:r>
              <a:rPr lang="en-US" b="1" dirty="0">
                <a:solidFill>
                  <a:schemeClr val="bg1"/>
                </a:solidFill>
                <a:cs typeface="Calibri Light" panose="020F0302020204030204" pitchFamily="34" charset="0"/>
              </a:rPr>
              <a:t>by authorities</a:t>
            </a:r>
          </a:p>
        </p:txBody>
      </p:sp>
    </p:spTree>
    <p:extLst>
      <p:ext uri="{BB962C8B-B14F-4D97-AF65-F5344CB8AC3E}">
        <p14:creationId xmlns:p14="http://schemas.microsoft.com/office/powerpoint/2010/main" val="3280313183"/>
      </p:ext>
    </p:extLst>
  </p:cSld>
  <p:clrMapOvr>
    <a:masterClrMapping/>
  </p:clrMapOvr>
  <p:transition spd="slow" advTm="8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wheel(1)">
                                      <p:cBhvr>
                                        <p:cTn id="12" dur="1250"/>
                                        <p:tgtEl>
                                          <p:spTgt spid="3">
                                            <p:bg/>
                                          </p:spTgt>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heel(1)">
                                      <p:cBhvr>
                                        <p:cTn id="15" dur="2000"/>
                                        <p:tgtEl>
                                          <p:spTgt spid="3">
                                            <p:txEl>
                                              <p:pRg st="0" end="0"/>
                                            </p:txEl>
                                          </p:spTgt>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heel(1)">
                                      <p:cBhvr>
                                        <p:cTn id="18" dur="2000"/>
                                        <p:tgtEl>
                                          <p:spTgt spid="3">
                                            <p:txEl>
                                              <p:pRg st="1" end="1"/>
                                            </p:txEl>
                                          </p:spTgt>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heel(1)">
                                      <p:cBhvr>
                                        <p:cTn id="21" dur="2000"/>
                                        <p:tgtEl>
                                          <p:spTgt spid="3">
                                            <p:txEl>
                                              <p:pRg st="2" end="2"/>
                                            </p:txEl>
                                          </p:spTgt>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heel(1)">
                                      <p:cBhvr>
                                        <p:cTn id="24"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778E8C5-765C-4CFA-A22E-A36B2C2D1FCF}"/>
              </a:ext>
            </a:extLst>
          </p:cNvPr>
          <p:cNvSpPr>
            <a:spLocks noGrp="1"/>
          </p:cNvSpPr>
          <p:nvPr>
            <p:ph type="title"/>
          </p:nvPr>
        </p:nvSpPr>
        <p:spPr>
          <a:xfrm>
            <a:off x="480060" y="10305"/>
            <a:ext cx="10424160" cy="1218319"/>
          </a:xfrm>
        </p:spPr>
        <p:txBody>
          <a:bodyPr>
            <a:normAutofit/>
          </a:bodyPr>
          <a:lstStyle/>
          <a:p>
            <a:r>
              <a:rPr lang="en-US" sz="5400" b="1" dirty="0">
                <a:solidFill>
                  <a:srgbClr val="FF6A02"/>
                </a:solidFill>
                <a:cs typeface="Calibri Light" panose="020F0302020204030204" pitchFamily="34" charset="0"/>
              </a:rPr>
              <a:t>Other</a:t>
            </a:r>
            <a:r>
              <a:rPr lang="en-US" sz="5400" b="1" dirty="0">
                <a:cs typeface="Calibri Light" panose="020F0302020204030204" pitchFamily="34" charset="0"/>
              </a:rPr>
              <a:t> </a:t>
            </a:r>
            <a:r>
              <a:rPr lang="en-US" sz="5400" b="1" dirty="0">
                <a:solidFill>
                  <a:schemeClr val="tx2"/>
                </a:solidFill>
                <a:cs typeface="Calibri Light" panose="020F0302020204030204" pitchFamily="34" charset="0"/>
              </a:rPr>
              <a:t>HIV Cure-Related </a:t>
            </a:r>
            <a:r>
              <a:rPr lang="en-US" sz="5400" b="1" dirty="0">
                <a:solidFill>
                  <a:srgbClr val="FF6A02"/>
                </a:solidFill>
                <a:cs typeface="Calibri Light" panose="020F0302020204030204" pitchFamily="34" charset="0"/>
              </a:rPr>
              <a:t>Issues</a:t>
            </a:r>
          </a:p>
        </p:txBody>
      </p:sp>
      <p:sp>
        <p:nvSpPr>
          <p:cNvPr id="6" name="Content Placeholder 2">
            <a:extLst>
              <a:ext uri="{FF2B5EF4-FFF2-40B4-BE49-F238E27FC236}">
                <a16:creationId xmlns:a16="http://schemas.microsoft.com/office/drawing/2014/main" id="{F24A0F29-CB95-4D95-B3E9-A105085BADC0}"/>
              </a:ext>
            </a:extLst>
          </p:cNvPr>
          <p:cNvSpPr>
            <a:spLocks noGrp="1"/>
          </p:cNvSpPr>
          <p:nvPr>
            <p:ph idx="1"/>
          </p:nvPr>
        </p:nvSpPr>
        <p:spPr>
          <a:xfrm>
            <a:off x="1188720" y="1418253"/>
            <a:ext cx="9715501" cy="5086781"/>
          </a:xfrm>
        </p:spPr>
        <p:txBody>
          <a:bodyPr>
            <a:noAutofit/>
          </a:bodyPr>
          <a:lstStyle/>
          <a:p>
            <a:pPr marL="346075" lvl="1" indent="-236538">
              <a:buClr>
                <a:srgbClr val="FF6A02"/>
              </a:buClr>
              <a:buSzPct val="80000"/>
            </a:pPr>
            <a:r>
              <a:rPr lang="en-US" sz="3600" b="1" dirty="0">
                <a:solidFill>
                  <a:srgbClr val="FF6A02"/>
                </a:solidFill>
                <a:cs typeface="Calibri Light" panose="020F0302020204030204" pitchFamily="34" charset="0"/>
              </a:rPr>
              <a:t>Development for special populations     (e.g., pediatrics)</a:t>
            </a:r>
          </a:p>
          <a:p>
            <a:pPr marL="346075" lvl="1" indent="-236538">
              <a:buClr>
                <a:srgbClr val="FF6A02"/>
              </a:buClr>
              <a:buSzPct val="80000"/>
            </a:pPr>
            <a:endParaRPr lang="en-US" sz="800" b="1" dirty="0">
              <a:solidFill>
                <a:srgbClr val="FF6A02"/>
              </a:solidFill>
              <a:cs typeface="Calibri Light" panose="020F0302020204030204" pitchFamily="34" charset="0"/>
            </a:endParaRPr>
          </a:p>
          <a:p>
            <a:pPr lvl="1">
              <a:buClr>
                <a:srgbClr val="FF6A02"/>
              </a:buClr>
            </a:pPr>
            <a:r>
              <a:rPr lang="en-US" i="1" dirty="0">
                <a:solidFill>
                  <a:schemeClr val="tx1"/>
                </a:solidFill>
                <a:cs typeface="Calibri Light" panose="020F0302020204030204" pitchFamily="34" charset="0"/>
              </a:rPr>
              <a:t>Ethics and regulations require that studies are safe and effective in adults before studies can be done with children</a:t>
            </a:r>
            <a:r>
              <a:rPr lang="en-US" i="1" dirty="0">
                <a:cs typeface="Calibri Light" panose="020F0302020204030204" pitchFamily="34" charset="0"/>
              </a:rPr>
              <a:t>.</a:t>
            </a:r>
          </a:p>
          <a:p>
            <a:pPr marL="457200" lvl="1" indent="0">
              <a:buNone/>
            </a:pPr>
            <a:endParaRPr lang="en-US" sz="1600" dirty="0"/>
          </a:p>
        </p:txBody>
      </p:sp>
      <p:grpSp>
        <p:nvGrpSpPr>
          <p:cNvPr id="7" name="Group 6">
            <a:extLst>
              <a:ext uri="{FF2B5EF4-FFF2-40B4-BE49-F238E27FC236}">
                <a16:creationId xmlns:a16="http://schemas.microsoft.com/office/drawing/2014/main" id="{E440173F-8FCB-BB48-A687-71312CB85B4D}"/>
              </a:ext>
            </a:extLst>
          </p:cNvPr>
          <p:cNvGrpSpPr/>
          <p:nvPr/>
        </p:nvGrpSpPr>
        <p:grpSpPr>
          <a:xfrm>
            <a:off x="1487260" y="8554162"/>
            <a:ext cx="9118420" cy="3180638"/>
            <a:chOff x="2081721" y="3677362"/>
            <a:chExt cx="9118420" cy="3180638"/>
          </a:xfrm>
        </p:grpSpPr>
        <p:pic>
          <p:nvPicPr>
            <p:cNvPr id="11" name="Picture 10">
              <a:extLst>
                <a:ext uri="{FF2B5EF4-FFF2-40B4-BE49-F238E27FC236}">
                  <a16:creationId xmlns:a16="http://schemas.microsoft.com/office/drawing/2014/main" id="{2FE39BED-DC12-124A-A143-91CA884D1F9E}"/>
                </a:ext>
              </a:extLst>
            </p:cNvPr>
            <p:cNvPicPr>
              <a:picLocks noChangeAspect="1"/>
            </p:cNvPicPr>
            <p:nvPr/>
          </p:nvPicPr>
          <p:blipFill>
            <a:blip r:embed="rId3">
              <a:duotone>
                <a:schemeClr val="accent2">
                  <a:shade val="45000"/>
                  <a:satMod val="135000"/>
                </a:schemeClr>
                <a:prstClr val="white"/>
              </a:duotone>
            </a:blip>
            <a:stretch>
              <a:fillRect/>
            </a:stretch>
          </p:blipFill>
          <p:spPr>
            <a:xfrm>
              <a:off x="8019503" y="3677362"/>
              <a:ext cx="3180638" cy="3180638"/>
            </a:xfrm>
            <a:prstGeom prst="rect">
              <a:avLst/>
            </a:prstGeom>
          </p:spPr>
        </p:pic>
        <p:pic>
          <p:nvPicPr>
            <p:cNvPr id="5" name="Picture 4">
              <a:extLst>
                <a:ext uri="{FF2B5EF4-FFF2-40B4-BE49-F238E27FC236}">
                  <a16:creationId xmlns:a16="http://schemas.microsoft.com/office/drawing/2014/main" id="{C937A734-8CC3-A340-97A7-CF4D66E0DD18}"/>
                </a:ext>
              </a:extLst>
            </p:cNvPr>
            <p:cNvPicPr>
              <a:picLocks noChangeAspect="1"/>
            </p:cNvPicPr>
            <p:nvPr/>
          </p:nvPicPr>
          <p:blipFill>
            <a:blip r:embed="rId3">
              <a:duotone>
                <a:schemeClr val="accent2">
                  <a:shade val="45000"/>
                  <a:satMod val="135000"/>
                </a:schemeClr>
                <a:prstClr val="white"/>
              </a:duotone>
            </a:blip>
            <a:stretch>
              <a:fillRect/>
            </a:stretch>
          </p:blipFill>
          <p:spPr>
            <a:xfrm>
              <a:off x="2081721" y="3677362"/>
              <a:ext cx="3180638" cy="3180638"/>
            </a:xfrm>
            <a:prstGeom prst="rect">
              <a:avLst/>
            </a:prstGeom>
          </p:spPr>
        </p:pic>
        <p:pic>
          <p:nvPicPr>
            <p:cNvPr id="10" name="Picture 9">
              <a:extLst>
                <a:ext uri="{FF2B5EF4-FFF2-40B4-BE49-F238E27FC236}">
                  <a16:creationId xmlns:a16="http://schemas.microsoft.com/office/drawing/2014/main" id="{4E07B726-1936-6340-BA4C-203DF58957B4}"/>
                </a:ext>
              </a:extLst>
            </p:cNvPr>
            <p:cNvPicPr>
              <a:picLocks noChangeAspect="1"/>
            </p:cNvPicPr>
            <p:nvPr/>
          </p:nvPicPr>
          <p:blipFill>
            <a:blip r:embed="rId3">
              <a:clrChange>
                <a:clrFrom>
                  <a:srgbClr val="FFFFFF"/>
                </a:clrFrom>
                <a:clrTo>
                  <a:srgbClr val="FFFFFF">
                    <a:alpha val="0"/>
                  </a:srgbClr>
                </a:clrTo>
              </a:clrChange>
              <a:duotone>
                <a:schemeClr val="accent2">
                  <a:shade val="45000"/>
                  <a:satMod val="135000"/>
                </a:schemeClr>
                <a:prstClr val="white"/>
              </a:duotone>
            </a:blip>
            <a:stretch>
              <a:fillRect/>
            </a:stretch>
          </p:blipFill>
          <p:spPr>
            <a:xfrm>
              <a:off x="5050612" y="3677362"/>
              <a:ext cx="3180638" cy="3180638"/>
            </a:xfrm>
            <a:prstGeom prst="rect">
              <a:avLst/>
            </a:prstGeom>
          </p:spPr>
        </p:pic>
      </p:grpSp>
      <p:pic>
        <p:nvPicPr>
          <p:cNvPr id="3" name="Picture 2">
            <a:extLst>
              <a:ext uri="{FF2B5EF4-FFF2-40B4-BE49-F238E27FC236}">
                <a16:creationId xmlns:a16="http://schemas.microsoft.com/office/drawing/2014/main" id="{08FA3D69-141A-8249-9E9A-D7BA8134BE6C}"/>
              </a:ext>
            </a:extLst>
          </p:cNvPr>
          <p:cNvPicPr>
            <a:picLocks noChangeAspect="1"/>
          </p:cNvPicPr>
          <p:nvPr/>
        </p:nvPicPr>
        <p:blipFill>
          <a:blip r:embed="rId4"/>
          <a:stretch>
            <a:fillRect/>
          </a:stretch>
        </p:blipFill>
        <p:spPr>
          <a:xfrm>
            <a:off x="1667594" y="3511685"/>
            <a:ext cx="8049092" cy="2810437"/>
          </a:xfrm>
          <a:prstGeom prst="rect">
            <a:avLst/>
          </a:prstGeom>
        </p:spPr>
      </p:pic>
    </p:spTree>
    <p:extLst>
      <p:ext uri="{BB962C8B-B14F-4D97-AF65-F5344CB8AC3E}">
        <p14:creationId xmlns:p14="http://schemas.microsoft.com/office/powerpoint/2010/main" val="3554931267"/>
      </p:ext>
    </p:extLst>
  </p:cSld>
  <p:clrMapOvr>
    <a:masterClrMapping/>
  </p:clrMapOvr>
  <p:transition spd="slow" advTm="8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 calcmode="lin" valueType="num">
                                      <p:cBhvr additive="base">
                                        <p:cTn id="1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BB74992-5981-9B4F-86F4-EBC6DEAF30E8}"/>
              </a:ext>
            </a:extLst>
          </p:cNvPr>
          <p:cNvPicPr>
            <a:picLocks noChangeAspect="1"/>
          </p:cNvPicPr>
          <p:nvPr/>
        </p:nvPicPr>
        <p:blipFill>
          <a:blip r:embed="rId3">
            <a:alphaModFix/>
          </a:blip>
          <a:stretch>
            <a:fillRect/>
          </a:stretch>
        </p:blipFill>
        <p:spPr>
          <a:xfrm>
            <a:off x="6716017" y="2253528"/>
            <a:ext cx="5455298" cy="4763958"/>
          </a:xfrm>
          <a:prstGeom prst="rect">
            <a:avLst/>
          </a:prstGeom>
        </p:spPr>
      </p:pic>
      <p:sp>
        <p:nvSpPr>
          <p:cNvPr id="8" name="Title 1">
            <a:extLst>
              <a:ext uri="{FF2B5EF4-FFF2-40B4-BE49-F238E27FC236}">
                <a16:creationId xmlns:a16="http://schemas.microsoft.com/office/drawing/2014/main" id="{4778E8C5-765C-4CFA-A22E-A36B2C2D1FCF}"/>
              </a:ext>
            </a:extLst>
          </p:cNvPr>
          <p:cNvSpPr>
            <a:spLocks noGrp="1"/>
          </p:cNvSpPr>
          <p:nvPr>
            <p:ph type="title"/>
          </p:nvPr>
        </p:nvSpPr>
        <p:spPr>
          <a:xfrm>
            <a:off x="480060" y="10305"/>
            <a:ext cx="10424160" cy="1218319"/>
          </a:xfrm>
        </p:spPr>
        <p:txBody>
          <a:bodyPr>
            <a:normAutofit/>
          </a:bodyPr>
          <a:lstStyle/>
          <a:p>
            <a:r>
              <a:rPr lang="en-US" sz="5400" b="1" dirty="0">
                <a:solidFill>
                  <a:srgbClr val="FF6A02"/>
                </a:solidFill>
                <a:cs typeface="Calibri Light" panose="020F0302020204030204" pitchFamily="34" charset="0"/>
              </a:rPr>
              <a:t>Other </a:t>
            </a:r>
            <a:r>
              <a:rPr lang="en-US" sz="5400" b="1" dirty="0">
                <a:solidFill>
                  <a:schemeClr val="tx2"/>
                </a:solidFill>
                <a:cs typeface="Calibri Light" panose="020F0302020204030204" pitchFamily="34" charset="0"/>
              </a:rPr>
              <a:t>HIV Cure-Related </a:t>
            </a:r>
            <a:r>
              <a:rPr lang="en-US" sz="5400" b="1" dirty="0">
                <a:solidFill>
                  <a:srgbClr val="FF6A02"/>
                </a:solidFill>
                <a:cs typeface="Calibri Light" panose="020F0302020204030204" pitchFamily="34" charset="0"/>
              </a:rPr>
              <a:t>Issues</a:t>
            </a:r>
          </a:p>
        </p:txBody>
      </p:sp>
      <p:sp>
        <p:nvSpPr>
          <p:cNvPr id="6" name="Content Placeholder 2">
            <a:extLst>
              <a:ext uri="{FF2B5EF4-FFF2-40B4-BE49-F238E27FC236}">
                <a16:creationId xmlns:a16="http://schemas.microsoft.com/office/drawing/2014/main" id="{F24A0F29-CB95-4D95-B3E9-A105085BADC0}"/>
              </a:ext>
            </a:extLst>
          </p:cNvPr>
          <p:cNvSpPr>
            <a:spLocks noGrp="1"/>
          </p:cNvSpPr>
          <p:nvPr>
            <p:ph idx="1"/>
          </p:nvPr>
        </p:nvSpPr>
        <p:spPr>
          <a:xfrm>
            <a:off x="480060" y="1511559"/>
            <a:ext cx="7781729" cy="4993475"/>
          </a:xfrm>
        </p:spPr>
        <p:txBody>
          <a:bodyPr>
            <a:noAutofit/>
          </a:bodyPr>
          <a:lstStyle/>
          <a:p>
            <a:pPr>
              <a:buClr>
                <a:srgbClr val="FF6A02"/>
              </a:buClr>
            </a:pPr>
            <a:r>
              <a:rPr lang="en-US" sz="3600" b="1" dirty="0">
                <a:solidFill>
                  <a:srgbClr val="FF6A02"/>
                </a:solidFill>
                <a:cs typeface="Calibri Light" panose="020F0302020204030204" pitchFamily="34" charset="0"/>
              </a:rPr>
              <a:t>Trial durations may be very long</a:t>
            </a:r>
          </a:p>
          <a:p>
            <a:pPr>
              <a:buClr>
                <a:srgbClr val="FF6A02"/>
              </a:buClr>
            </a:pPr>
            <a:endParaRPr lang="en-US" sz="800" b="1" dirty="0">
              <a:solidFill>
                <a:srgbClr val="FF6A02"/>
              </a:solidFill>
              <a:cs typeface="Calibri Light" panose="020F0302020204030204" pitchFamily="34" charset="0"/>
            </a:endParaRPr>
          </a:p>
          <a:p>
            <a:pPr lvl="1">
              <a:buClr>
                <a:srgbClr val="FF6A02"/>
              </a:buClr>
            </a:pPr>
            <a:r>
              <a:rPr lang="en-US" i="1" dirty="0">
                <a:cs typeface="Calibri Light" panose="020F0302020204030204" pitchFamily="34" charset="0"/>
              </a:rPr>
              <a:t>It is not known how long virus will need to remain undetect</a:t>
            </a:r>
            <a:r>
              <a:rPr lang="en-US" i="1" dirty="0">
                <a:solidFill>
                  <a:schemeClr val="tx1"/>
                </a:solidFill>
                <a:cs typeface="Calibri Light" panose="020F0302020204030204" pitchFamily="34" charset="0"/>
              </a:rPr>
              <a:t>a</a:t>
            </a:r>
            <a:r>
              <a:rPr lang="en-US" i="1" dirty="0">
                <a:cs typeface="Calibri Light" panose="020F0302020204030204" pitchFamily="34" charset="0"/>
              </a:rPr>
              <a:t>ble once off of antiretroviral treatment before a person can be considered cured</a:t>
            </a:r>
          </a:p>
          <a:p>
            <a:pPr lvl="1">
              <a:buClr>
                <a:srgbClr val="FF6A02"/>
              </a:buClr>
            </a:pPr>
            <a:endParaRPr lang="en-US" sz="800" i="1" dirty="0">
              <a:cs typeface="Calibri Light" panose="020F0302020204030204" pitchFamily="34" charset="0"/>
            </a:endParaRPr>
          </a:p>
          <a:p>
            <a:pPr lvl="1">
              <a:buClr>
                <a:srgbClr val="FF6A02"/>
              </a:buClr>
            </a:pPr>
            <a:r>
              <a:rPr lang="en-US" i="1" dirty="0">
                <a:cs typeface="Calibri Light" panose="020F0302020204030204" pitchFamily="34" charset="0"/>
              </a:rPr>
              <a:t>It is also unclear how long people should be followed for safety in order to detect slowly developing adverse events that may be related      to the HIV cure treatment; e.g., cancer risks</a:t>
            </a:r>
          </a:p>
          <a:p>
            <a:pPr lvl="1"/>
            <a:endParaRPr lang="en-US" sz="1600" dirty="0"/>
          </a:p>
        </p:txBody>
      </p:sp>
      <p:pic>
        <p:nvPicPr>
          <p:cNvPr id="10" name="Picture 9">
            <a:extLst>
              <a:ext uri="{FF2B5EF4-FFF2-40B4-BE49-F238E27FC236}">
                <a16:creationId xmlns:a16="http://schemas.microsoft.com/office/drawing/2014/main" id="{FE187198-1AE6-8043-BBB2-B54677E17620}"/>
              </a:ext>
            </a:extLst>
          </p:cNvPr>
          <p:cNvPicPr>
            <a:picLocks noChangeAspect="1"/>
          </p:cNvPicPr>
          <p:nvPr/>
        </p:nvPicPr>
        <p:blipFill>
          <a:blip r:embed="rId4" cstate="print">
            <a:alphaModFix/>
            <a:extLst>
              <a:ext uri="{28A0092B-C50C-407E-A947-70E740481C1C}">
                <a14:useLocalDpi xmlns:a14="http://schemas.microsoft.com/office/drawing/2010/main"/>
              </a:ext>
            </a:extLst>
          </a:blip>
          <a:stretch>
            <a:fillRect/>
          </a:stretch>
        </p:blipFill>
        <p:spPr>
          <a:xfrm>
            <a:off x="7757727" y="2149741"/>
            <a:ext cx="1562537" cy="1364520"/>
          </a:xfrm>
          <a:prstGeom prst="rect">
            <a:avLst/>
          </a:prstGeom>
        </p:spPr>
      </p:pic>
      <p:pic>
        <p:nvPicPr>
          <p:cNvPr id="11" name="Picture 10">
            <a:extLst>
              <a:ext uri="{FF2B5EF4-FFF2-40B4-BE49-F238E27FC236}">
                <a16:creationId xmlns:a16="http://schemas.microsoft.com/office/drawing/2014/main" id="{7ACDF523-7089-3247-9AE2-3BE915A46D69}"/>
              </a:ext>
            </a:extLst>
          </p:cNvPr>
          <p:cNvPicPr>
            <a:picLocks noChangeAspect="1"/>
          </p:cNvPicPr>
          <p:nvPr/>
        </p:nvPicPr>
        <p:blipFill>
          <a:blip r:embed="rId5" cstate="print">
            <a:alphaModFix/>
            <a:extLst>
              <a:ext uri="{28A0092B-C50C-407E-A947-70E740481C1C}">
                <a14:useLocalDpi xmlns:a14="http://schemas.microsoft.com/office/drawing/2010/main"/>
              </a:ext>
            </a:extLst>
          </a:blip>
          <a:stretch>
            <a:fillRect/>
          </a:stretch>
        </p:blipFill>
        <p:spPr>
          <a:xfrm>
            <a:off x="8625275" y="790810"/>
            <a:ext cx="2822472" cy="2464785"/>
          </a:xfrm>
          <a:prstGeom prst="rect">
            <a:avLst/>
          </a:prstGeom>
        </p:spPr>
      </p:pic>
    </p:spTree>
    <p:extLst>
      <p:ext uri="{BB962C8B-B14F-4D97-AF65-F5344CB8AC3E}">
        <p14:creationId xmlns:p14="http://schemas.microsoft.com/office/powerpoint/2010/main" val="4033143403"/>
      </p:ext>
    </p:extLst>
  </p:cSld>
  <p:clrMapOvr>
    <a:masterClrMapping/>
  </p:clrMapOvr>
  <p:transition spd="slow" advTm="8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 calcmode="lin" valueType="num">
                                      <p:cBhvr additive="base">
                                        <p:cTn id="1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 calcmode="lin" valueType="num">
                                      <p:cBhvr additive="base">
                                        <p:cTn id="1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778E8C5-765C-4CFA-A22E-A36B2C2D1FCF}"/>
              </a:ext>
            </a:extLst>
          </p:cNvPr>
          <p:cNvSpPr>
            <a:spLocks noGrp="1"/>
          </p:cNvSpPr>
          <p:nvPr>
            <p:ph type="title"/>
          </p:nvPr>
        </p:nvSpPr>
        <p:spPr>
          <a:xfrm>
            <a:off x="480060" y="10305"/>
            <a:ext cx="10424160" cy="1218319"/>
          </a:xfrm>
        </p:spPr>
        <p:txBody>
          <a:bodyPr>
            <a:normAutofit/>
          </a:bodyPr>
          <a:lstStyle/>
          <a:p>
            <a:r>
              <a:rPr lang="en-US" sz="5400" b="1" dirty="0">
                <a:solidFill>
                  <a:srgbClr val="FF6A02"/>
                </a:solidFill>
                <a:cs typeface="Calibri Light" panose="020F0302020204030204" pitchFamily="34" charset="0"/>
              </a:rPr>
              <a:t>Other </a:t>
            </a:r>
            <a:r>
              <a:rPr lang="en-US" sz="5400" b="1" dirty="0">
                <a:solidFill>
                  <a:schemeClr val="tx2"/>
                </a:solidFill>
                <a:cs typeface="Calibri Light" panose="020F0302020204030204" pitchFamily="34" charset="0"/>
              </a:rPr>
              <a:t>HIV Cure-Related </a:t>
            </a:r>
            <a:r>
              <a:rPr lang="en-US" sz="5400" b="1" dirty="0">
                <a:solidFill>
                  <a:srgbClr val="FF6A02"/>
                </a:solidFill>
                <a:cs typeface="Calibri Light" panose="020F0302020204030204" pitchFamily="34" charset="0"/>
              </a:rPr>
              <a:t>Issues</a:t>
            </a:r>
          </a:p>
        </p:txBody>
      </p:sp>
      <p:sp>
        <p:nvSpPr>
          <p:cNvPr id="6" name="Content Placeholder 2">
            <a:extLst>
              <a:ext uri="{FF2B5EF4-FFF2-40B4-BE49-F238E27FC236}">
                <a16:creationId xmlns:a16="http://schemas.microsoft.com/office/drawing/2014/main" id="{F24A0F29-CB95-4D95-B3E9-A105085BADC0}"/>
              </a:ext>
            </a:extLst>
          </p:cNvPr>
          <p:cNvSpPr>
            <a:spLocks noGrp="1"/>
          </p:cNvSpPr>
          <p:nvPr>
            <p:ph idx="1"/>
          </p:nvPr>
        </p:nvSpPr>
        <p:spPr>
          <a:xfrm>
            <a:off x="671805" y="1418253"/>
            <a:ext cx="6568750" cy="2453609"/>
          </a:xfrm>
        </p:spPr>
        <p:txBody>
          <a:bodyPr>
            <a:noAutofit/>
          </a:bodyPr>
          <a:lstStyle/>
          <a:p>
            <a:pPr>
              <a:buClr>
                <a:srgbClr val="FF6A02"/>
              </a:buClr>
            </a:pPr>
            <a:r>
              <a:rPr lang="en-US" sz="3600" b="1" dirty="0">
                <a:solidFill>
                  <a:srgbClr val="FF6A02"/>
                </a:solidFill>
                <a:cs typeface="Calibri Light" panose="020F0302020204030204" pitchFamily="34" charset="0"/>
              </a:rPr>
              <a:t>Special risks for partners</a:t>
            </a:r>
          </a:p>
          <a:p>
            <a:pPr>
              <a:buClr>
                <a:srgbClr val="FF6A02"/>
              </a:buClr>
            </a:pPr>
            <a:endParaRPr lang="en-US" sz="800" b="1" dirty="0">
              <a:solidFill>
                <a:srgbClr val="FF6A02"/>
              </a:solidFill>
              <a:cs typeface="Calibri Light" panose="020F0302020204030204" pitchFamily="34" charset="0"/>
            </a:endParaRPr>
          </a:p>
          <a:p>
            <a:pPr lvl="1">
              <a:buClr>
                <a:srgbClr val="FF6A02"/>
              </a:buClr>
            </a:pPr>
            <a:r>
              <a:rPr lang="en-US" i="1" dirty="0">
                <a:solidFill>
                  <a:schemeClr val="tx1"/>
                </a:solidFill>
                <a:cs typeface="Calibri Light" panose="020F0302020204030204" pitchFamily="34" charset="0"/>
              </a:rPr>
              <a:t>Because an ATI study may increase a participant’s detectability viral load, it may be more possible to transmit HIV to sexual partners. </a:t>
            </a:r>
            <a:endParaRPr lang="en-US" i="1" dirty="0">
              <a:cs typeface="Calibri Light" panose="020F0302020204030204" pitchFamily="34" charset="0"/>
            </a:endParaRPr>
          </a:p>
          <a:p>
            <a:pPr marL="457200" lvl="1" indent="0">
              <a:buClr>
                <a:srgbClr val="FF6A02"/>
              </a:buClr>
              <a:buNone/>
            </a:pPr>
            <a:endParaRPr lang="en-US" sz="800" i="1" dirty="0">
              <a:solidFill>
                <a:schemeClr val="tx1"/>
              </a:solidFill>
              <a:cs typeface="Calibri Light" panose="020F0302020204030204" pitchFamily="34" charset="0"/>
            </a:endParaRPr>
          </a:p>
        </p:txBody>
      </p:sp>
      <p:pic>
        <p:nvPicPr>
          <p:cNvPr id="5" name="Picture 4">
            <a:extLst>
              <a:ext uri="{FF2B5EF4-FFF2-40B4-BE49-F238E27FC236}">
                <a16:creationId xmlns:a16="http://schemas.microsoft.com/office/drawing/2014/main" id="{E57C96F6-7F80-054E-B58B-521B1FF682A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985956" y="3492500"/>
            <a:ext cx="3175000" cy="3365500"/>
          </a:xfrm>
          <a:prstGeom prst="rect">
            <a:avLst/>
          </a:prstGeom>
        </p:spPr>
      </p:pic>
      <p:pic>
        <p:nvPicPr>
          <p:cNvPr id="10" name="Picture 9">
            <a:extLst>
              <a:ext uri="{FF2B5EF4-FFF2-40B4-BE49-F238E27FC236}">
                <a16:creationId xmlns:a16="http://schemas.microsoft.com/office/drawing/2014/main" id="{70D13ABC-FB72-3E4A-972A-25D7976892B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525268" y="849262"/>
            <a:ext cx="3035300" cy="3022600"/>
          </a:xfrm>
          <a:prstGeom prst="rect">
            <a:avLst/>
          </a:prstGeom>
        </p:spPr>
      </p:pic>
      <p:sp>
        <p:nvSpPr>
          <p:cNvPr id="11" name="Content Placeholder 2">
            <a:extLst>
              <a:ext uri="{FF2B5EF4-FFF2-40B4-BE49-F238E27FC236}">
                <a16:creationId xmlns:a16="http://schemas.microsoft.com/office/drawing/2014/main" id="{DC245999-B4A0-0E42-B58F-A40F376A49C1}"/>
              </a:ext>
            </a:extLst>
          </p:cNvPr>
          <p:cNvSpPr txBox="1">
            <a:spLocks/>
          </p:cNvSpPr>
          <p:nvPr/>
        </p:nvSpPr>
        <p:spPr>
          <a:xfrm>
            <a:off x="4335470" y="3977603"/>
            <a:ext cx="6568750" cy="23952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Gill Sans MT" panose="020B0502020104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Clr>
                <a:srgbClr val="FF6A02"/>
              </a:buClr>
            </a:pPr>
            <a:endParaRPr lang="en-US" sz="800" i="1" dirty="0">
              <a:cs typeface="Calibri Light" panose="020F0302020204030204" pitchFamily="34" charset="0"/>
            </a:endParaRPr>
          </a:p>
          <a:p>
            <a:pPr lvl="1">
              <a:buClr>
                <a:srgbClr val="FF6A02"/>
              </a:buClr>
            </a:pPr>
            <a:r>
              <a:rPr lang="en-US" i="1" dirty="0">
                <a:cs typeface="Calibri Light" panose="020F0302020204030204" pitchFamily="34" charset="0"/>
              </a:rPr>
              <a:t>This risk can be addressed through very frequent monitoring of viral load, as well as by giving sexual partners access to </a:t>
            </a:r>
            <a:r>
              <a:rPr lang="en-US" i="1" dirty="0" err="1">
                <a:cs typeface="Calibri Light" panose="020F0302020204030204" pitchFamily="34" charset="0"/>
              </a:rPr>
              <a:t>PrEP</a:t>
            </a:r>
            <a:r>
              <a:rPr lang="en-US" i="1" dirty="0">
                <a:cs typeface="Calibri Light" panose="020F0302020204030204" pitchFamily="34" charset="0"/>
              </a:rPr>
              <a:t>, use of barrier protection, or abstaining from sexual relations during the ATI. </a:t>
            </a:r>
          </a:p>
          <a:p>
            <a:pPr lvl="1"/>
            <a:endParaRPr lang="en-US" sz="1600" dirty="0"/>
          </a:p>
        </p:txBody>
      </p:sp>
    </p:spTree>
    <p:extLst>
      <p:ext uri="{BB962C8B-B14F-4D97-AF65-F5344CB8AC3E}">
        <p14:creationId xmlns:p14="http://schemas.microsoft.com/office/powerpoint/2010/main" val="2192126076"/>
      </p:ext>
    </p:extLst>
  </p:cSld>
  <p:clrMapOvr>
    <a:masterClrMapping/>
  </p:clrMapOvr>
  <p:transition spd="slow" advTm="8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 calcmode="lin" valueType="num">
                                      <p:cBhvr additive="base">
                                        <p:cTn id="1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 calcmode="lin" valueType="num">
                                      <p:cBhvr additive="base">
                                        <p:cTn id="17"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1"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09738"/>
            <a:ext cx="12192000" cy="4352924"/>
          </a:xfrm>
        </p:spPr>
        <p:txBody>
          <a:bodyPr anchor="ctr" anchorCtr="0">
            <a:noAutofit/>
          </a:bodyPr>
          <a:lstStyle/>
          <a:p>
            <a:r>
              <a:rPr lang="en-US" sz="4800" dirty="0">
                <a:cs typeface="Calibri Light" panose="020F0302020204030204" pitchFamily="34" charset="0"/>
              </a:rPr>
              <a:t>Part 4: </a:t>
            </a:r>
            <a:br>
              <a:rPr lang="en-US" sz="4800" dirty="0">
                <a:cs typeface="Calibri Light" panose="020F0302020204030204" pitchFamily="34" charset="0"/>
              </a:rPr>
            </a:br>
            <a:r>
              <a:rPr lang="en-US" sz="4800" dirty="0">
                <a:cs typeface="Calibri" panose="020F0502020204030204" pitchFamily="34" charset="0"/>
              </a:rPr>
              <a:t>Conclusions and Take-Aways</a:t>
            </a:r>
            <a:endParaRPr lang="en-US" sz="4800" dirty="0">
              <a:cs typeface="Calibri Light" panose="020F0302020204030204" pitchFamily="34" charset="0"/>
            </a:endParaRPr>
          </a:p>
        </p:txBody>
      </p:sp>
      <p:pic>
        <p:nvPicPr>
          <p:cNvPr id="4" name="Picture 3">
            <a:extLst>
              <a:ext uri="{FF2B5EF4-FFF2-40B4-BE49-F238E27FC236}">
                <a16:creationId xmlns:a16="http://schemas.microsoft.com/office/drawing/2014/main" id="{7AEC4BC2-D741-674E-AF00-E5CA5933883E}"/>
              </a:ext>
            </a:extLst>
          </p:cNvPr>
          <p:cNvPicPr>
            <a:picLocks noChangeAspect="1"/>
          </p:cNvPicPr>
          <p:nvPr/>
        </p:nvPicPr>
        <p:blipFill>
          <a:blip r:embed="rId3"/>
          <a:stretch>
            <a:fillRect/>
          </a:stretch>
        </p:blipFill>
        <p:spPr>
          <a:xfrm rot="17684958">
            <a:off x="3210219" y="4047473"/>
            <a:ext cx="1739900" cy="1727200"/>
          </a:xfrm>
          <a:prstGeom prst="rect">
            <a:avLst/>
          </a:prstGeom>
        </p:spPr>
      </p:pic>
      <p:pic>
        <p:nvPicPr>
          <p:cNvPr id="5" name="Picture 4">
            <a:extLst>
              <a:ext uri="{FF2B5EF4-FFF2-40B4-BE49-F238E27FC236}">
                <a16:creationId xmlns:a16="http://schemas.microsoft.com/office/drawing/2014/main" id="{79413042-E090-E347-A029-D048B261E4D6}"/>
              </a:ext>
            </a:extLst>
          </p:cNvPr>
          <p:cNvPicPr>
            <a:picLocks noChangeAspect="1"/>
          </p:cNvPicPr>
          <p:nvPr/>
        </p:nvPicPr>
        <p:blipFill>
          <a:blip r:embed="rId4">
            <a:clrChange>
              <a:clrFrom>
                <a:srgbClr val="FF6A00"/>
              </a:clrFrom>
              <a:clrTo>
                <a:srgbClr val="FF6A00">
                  <a:alpha val="0"/>
                </a:srgbClr>
              </a:clrTo>
            </a:clrChange>
            <a:biLevel thresh="25000"/>
          </a:blip>
          <a:stretch>
            <a:fillRect/>
          </a:stretch>
        </p:blipFill>
        <p:spPr>
          <a:xfrm rot="12010050">
            <a:off x="10375318" y="2990315"/>
            <a:ext cx="1081634" cy="1092200"/>
          </a:xfrm>
          <a:prstGeom prst="rect">
            <a:avLst/>
          </a:prstGeom>
        </p:spPr>
      </p:pic>
      <p:pic>
        <p:nvPicPr>
          <p:cNvPr id="6" name="Picture 5">
            <a:extLst>
              <a:ext uri="{FF2B5EF4-FFF2-40B4-BE49-F238E27FC236}">
                <a16:creationId xmlns:a16="http://schemas.microsoft.com/office/drawing/2014/main" id="{1CBD1135-6AF2-A64B-9433-A2239AC82CEF}"/>
              </a:ext>
            </a:extLst>
          </p:cNvPr>
          <p:cNvPicPr>
            <a:picLocks noChangeAspect="1"/>
          </p:cNvPicPr>
          <p:nvPr/>
        </p:nvPicPr>
        <p:blipFill>
          <a:blip r:embed="rId5">
            <a:clrChange>
              <a:clrFrom>
                <a:srgbClr val="FF6A00"/>
              </a:clrFrom>
              <a:clrTo>
                <a:srgbClr val="FF6A00">
                  <a:alpha val="0"/>
                </a:srgbClr>
              </a:clrTo>
            </a:clrChange>
          </a:blip>
          <a:stretch>
            <a:fillRect/>
          </a:stretch>
        </p:blipFill>
        <p:spPr>
          <a:xfrm rot="8347644">
            <a:off x="9503966" y="2291241"/>
            <a:ext cx="1143000" cy="1092200"/>
          </a:xfrm>
          <a:prstGeom prst="rect">
            <a:avLst/>
          </a:prstGeom>
        </p:spPr>
      </p:pic>
      <p:pic>
        <p:nvPicPr>
          <p:cNvPr id="7" name="Picture 6">
            <a:extLst>
              <a:ext uri="{FF2B5EF4-FFF2-40B4-BE49-F238E27FC236}">
                <a16:creationId xmlns:a16="http://schemas.microsoft.com/office/drawing/2014/main" id="{3125742D-6E2B-1C48-ACAC-1D39AA459C22}"/>
              </a:ext>
            </a:extLst>
          </p:cNvPr>
          <p:cNvPicPr>
            <a:picLocks noChangeAspect="1"/>
          </p:cNvPicPr>
          <p:nvPr/>
        </p:nvPicPr>
        <p:blipFill>
          <a:blip r:embed="rId4">
            <a:clrChange>
              <a:clrFrom>
                <a:srgbClr val="FF6A00"/>
              </a:clrFrom>
              <a:clrTo>
                <a:srgbClr val="FF6A00">
                  <a:alpha val="0"/>
                </a:srgbClr>
              </a:clrTo>
            </a:clrChange>
            <a:biLevel thresh="25000"/>
          </a:blip>
          <a:stretch>
            <a:fillRect/>
          </a:stretch>
        </p:blipFill>
        <p:spPr>
          <a:xfrm rot="18901255">
            <a:off x="6358878" y="1969408"/>
            <a:ext cx="1081634" cy="1092200"/>
          </a:xfrm>
          <a:prstGeom prst="rect">
            <a:avLst/>
          </a:prstGeom>
        </p:spPr>
      </p:pic>
      <p:pic>
        <p:nvPicPr>
          <p:cNvPr id="8" name="Picture 7">
            <a:extLst>
              <a:ext uri="{FF2B5EF4-FFF2-40B4-BE49-F238E27FC236}">
                <a16:creationId xmlns:a16="http://schemas.microsoft.com/office/drawing/2014/main" id="{51C1926A-5E98-3848-B487-00CE1E15333B}"/>
              </a:ext>
            </a:extLst>
          </p:cNvPr>
          <p:cNvPicPr>
            <a:picLocks noChangeAspect="1"/>
          </p:cNvPicPr>
          <p:nvPr/>
        </p:nvPicPr>
        <p:blipFill>
          <a:blip r:embed="rId5">
            <a:clrChange>
              <a:clrFrom>
                <a:srgbClr val="FF6A00"/>
              </a:clrFrom>
              <a:clrTo>
                <a:srgbClr val="FF6A00">
                  <a:alpha val="0"/>
                </a:srgbClr>
              </a:clrTo>
            </a:clrChange>
          </a:blip>
          <a:stretch>
            <a:fillRect/>
          </a:stretch>
        </p:blipFill>
        <p:spPr>
          <a:xfrm rot="3363442">
            <a:off x="7044897" y="2817939"/>
            <a:ext cx="1143000" cy="1092200"/>
          </a:xfrm>
          <a:prstGeom prst="rect">
            <a:avLst/>
          </a:prstGeom>
        </p:spPr>
      </p:pic>
      <p:pic>
        <p:nvPicPr>
          <p:cNvPr id="9" name="Picture 8">
            <a:extLst>
              <a:ext uri="{FF2B5EF4-FFF2-40B4-BE49-F238E27FC236}">
                <a16:creationId xmlns:a16="http://schemas.microsoft.com/office/drawing/2014/main" id="{3D5E37E3-E208-C546-BE32-9FE2F2920BA5}"/>
              </a:ext>
            </a:extLst>
          </p:cNvPr>
          <p:cNvPicPr>
            <a:picLocks noChangeAspect="1"/>
          </p:cNvPicPr>
          <p:nvPr/>
        </p:nvPicPr>
        <p:blipFill>
          <a:blip r:embed="rId6"/>
          <a:stretch>
            <a:fillRect/>
          </a:stretch>
        </p:blipFill>
        <p:spPr>
          <a:xfrm rot="11748551">
            <a:off x="8749586" y="4039557"/>
            <a:ext cx="1739900" cy="1727200"/>
          </a:xfrm>
          <a:prstGeom prst="rect">
            <a:avLst/>
          </a:prstGeom>
        </p:spPr>
      </p:pic>
      <p:pic>
        <p:nvPicPr>
          <p:cNvPr id="10" name="Picture 9">
            <a:extLst>
              <a:ext uri="{FF2B5EF4-FFF2-40B4-BE49-F238E27FC236}">
                <a16:creationId xmlns:a16="http://schemas.microsoft.com/office/drawing/2014/main" id="{FFDAFF6A-F980-DC42-9E04-BB86DD4D0DE6}"/>
              </a:ext>
            </a:extLst>
          </p:cNvPr>
          <p:cNvPicPr>
            <a:picLocks noChangeAspect="1"/>
          </p:cNvPicPr>
          <p:nvPr/>
        </p:nvPicPr>
        <p:blipFill>
          <a:blip r:embed="rId5">
            <a:clrChange>
              <a:clrFrom>
                <a:srgbClr val="FF6A00"/>
              </a:clrFrom>
              <a:clrTo>
                <a:srgbClr val="FF6A00">
                  <a:alpha val="0"/>
                </a:srgbClr>
              </a:clrTo>
            </a:clrChange>
          </a:blip>
          <a:stretch>
            <a:fillRect/>
          </a:stretch>
        </p:blipFill>
        <p:spPr>
          <a:xfrm rot="8347644">
            <a:off x="5340152" y="2281465"/>
            <a:ext cx="1143000" cy="1092200"/>
          </a:xfrm>
          <a:prstGeom prst="rect">
            <a:avLst/>
          </a:prstGeom>
        </p:spPr>
      </p:pic>
    </p:spTree>
    <p:extLst>
      <p:ext uri="{BB962C8B-B14F-4D97-AF65-F5344CB8AC3E}">
        <p14:creationId xmlns:p14="http://schemas.microsoft.com/office/powerpoint/2010/main" val="796022987"/>
      </p:ext>
    </p:extLst>
  </p:cSld>
  <p:clrMapOvr>
    <a:masterClrMapping/>
  </p:clrMapOvr>
  <p:transition spd="slow" advTm="8000">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25D89A5-0496-41CB-ADE4-89DA384FEC9C}"/>
              </a:ext>
            </a:extLst>
          </p:cNvPr>
          <p:cNvPicPr>
            <a:picLocks noChangeAspect="1"/>
          </p:cNvPicPr>
          <p:nvPr/>
        </p:nvPicPr>
        <p:blipFill>
          <a:blip r:embed="rId3" cstate="print">
            <a:alphaModFix amt="43000"/>
            <a:extLst>
              <a:ext uri="{28A0092B-C50C-407E-A947-70E740481C1C}">
                <a14:useLocalDpi xmlns:a14="http://schemas.microsoft.com/office/drawing/2010/main"/>
              </a:ext>
            </a:extLst>
          </a:blip>
          <a:stretch>
            <a:fillRect/>
          </a:stretch>
        </p:blipFill>
        <p:spPr>
          <a:xfrm>
            <a:off x="1856809" y="385505"/>
            <a:ext cx="7591689" cy="6276085"/>
          </a:xfrm>
          <a:prstGeom prst="rect">
            <a:avLst/>
          </a:prstGeom>
          <a:effectLst/>
        </p:spPr>
      </p:pic>
      <p:graphicFrame>
        <p:nvGraphicFramePr>
          <p:cNvPr id="2" name="Diagram 1">
            <a:extLst>
              <a:ext uri="{FF2B5EF4-FFF2-40B4-BE49-F238E27FC236}">
                <a16:creationId xmlns:a16="http://schemas.microsoft.com/office/drawing/2014/main" id="{856ED053-55AF-4BB6-8DEB-D436013BD832}"/>
              </a:ext>
            </a:extLst>
          </p:cNvPr>
          <p:cNvGraphicFramePr/>
          <p:nvPr>
            <p:extLst>
              <p:ext uri="{D42A27DB-BD31-4B8C-83A1-F6EECF244321}">
                <p14:modId xmlns:p14="http://schemas.microsoft.com/office/powerpoint/2010/main" val="935805758"/>
              </p:ext>
            </p:extLst>
          </p:nvPr>
        </p:nvGraphicFramePr>
        <p:xfrm>
          <a:off x="-8701599" y="-5661350"/>
          <a:ext cx="6779528" cy="82720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Diagram 2">
            <a:extLst>
              <a:ext uri="{FF2B5EF4-FFF2-40B4-BE49-F238E27FC236}">
                <a16:creationId xmlns:a16="http://schemas.microsoft.com/office/drawing/2014/main" id="{C9F81D9B-4F15-48CA-9C11-EF5CDBD07F16}"/>
              </a:ext>
            </a:extLst>
          </p:cNvPr>
          <p:cNvGraphicFramePr/>
          <p:nvPr>
            <p:extLst>
              <p:ext uri="{D42A27DB-BD31-4B8C-83A1-F6EECF244321}">
                <p14:modId xmlns:p14="http://schemas.microsoft.com/office/powerpoint/2010/main" val="2598689047"/>
              </p:ext>
            </p:extLst>
          </p:nvPr>
        </p:nvGraphicFramePr>
        <p:xfrm>
          <a:off x="6096000" y="-5661350"/>
          <a:ext cx="4793648" cy="529687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0" name="Right Arrow 7">
            <a:extLst>
              <a:ext uri="{FF2B5EF4-FFF2-40B4-BE49-F238E27FC236}">
                <a16:creationId xmlns:a16="http://schemas.microsoft.com/office/drawing/2014/main" id="{1AA92478-B213-4327-9C99-DE848ACEAFA5}"/>
              </a:ext>
            </a:extLst>
          </p:cNvPr>
          <p:cNvSpPr/>
          <p:nvPr/>
        </p:nvSpPr>
        <p:spPr>
          <a:xfrm>
            <a:off x="-9983698" y="5321062"/>
            <a:ext cx="9745620" cy="1339149"/>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Gill Sans MT" panose="020B0502020104020203" pitchFamily="34" charset="77"/>
                <a:cs typeface="Calibri Light" panose="020F0302020204030204" pitchFamily="34" charset="0"/>
              </a:rPr>
              <a:t>Trust, Mutual Respect, Transparency, Autonomy</a:t>
            </a:r>
          </a:p>
        </p:txBody>
      </p:sp>
      <p:pic>
        <p:nvPicPr>
          <p:cNvPr id="5" name="Picture 4">
            <a:extLst>
              <a:ext uri="{FF2B5EF4-FFF2-40B4-BE49-F238E27FC236}">
                <a16:creationId xmlns:a16="http://schemas.microsoft.com/office/drawing/2014/main" id="{60894492-AB6F-CF48-9921-595F5C9E3166}"/>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0" y="265804"/>
            <a:ext cx="3173461" cy="5105400"/>
          </a:xfrm>
          <a:prstGeom prst="rect">
            <a:avLst/>
          </a:prstGeom>
        </p:spPr>
      </p:pic>
      <p:pic>
        <p:nvPicPr>
          <p:cNvPr id="7" name="Picture 6">
            <a:extLst>
              <a:ext uri="{FF2B5EF4-FFF2-40B4-BE49-F238E27FC236}">
                <a16:creationId xmlns:a16="http://schemas.microsoft.com/office/drawing/2014/main" id="{DEB6182D-6EEE-484A-81E7-53BF2DC254DE}"/>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8678463" y="117350"/>
            <a:ext cx="2189234" cy="5283200"/>
          </a:xfrm>
          <a:prstGeom prst="rect">
            <a:avLst/>
          </a:prstGeom>
        </p:spPr>
      </p:pic>
      <p:pic>
        <p:nvPicPr>
          <p:cNvPr id="11" name="Picture 10">
            <a:extLst>
              <a:ext uri="{FF2B5EF4-FFF2-40B4-BE49-F238E27FC236}">
                <a16:creationId xmlns:a16="http://schemas.microsoft.com/office/drawing/2014/main" id="{F8FBDD34-7859-2944-9E92-2DCCE9775997}"/>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3173461" y="265804"/>
            <a:ext cx="2479193" cy="5105400"/>
          </a:xfrm>
          <a:prstGeom prst="rect">
            <a:avLst/>
          </a:prstGeom>
        </p:spPr>
      </p:pic>
      <p:pic>
        <p:nvPicPr>
          <p:cNvPr id="12" name="Picture 11">
            <a:extLst>
              <a:ext uri="{FF2B5EF4-FFF2-40B4-BE49-F238E27FC236}">
                <a16:creationId xmlns:a16="http://schemas.microsoft.com/office/drawing/2014/main" id="{CBF0771D-FA15-6E47-80ED-52795C9FD797}"/>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5963875" y="88004"/>
            <a:ext cx="2425317" cy="5283200"/>
          </a:xfrm>
          <a:prstGeom prst="rect">
            <a:avLst/>
          </a:prstGeom>
        </p:spPr>
      </p:pic>
    </p:spTree>
    <p:extLst>
      <p:ext uri="{BB962C8B-B14F-4D97-AF65-F5344CB8AC3E}">
        <p14:creationId xmlns:p14="http://schemas.microsoft.com/office/powerpoint/2010/main" val="802128349"/>
      </p:ext>
    </p:extLst>
  </p:cSld>
  <p:clrMapOvr>
    <a:masterClrMapping/>
  </p:clrMapOvr>
  <p:transition spd="slow" advTm="4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900" decel="100000" fill="hold"/>
                                        <p:tgtEl>
                                          <p:spTgt spid="11"/>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900" decel="100000" fill="hold"/>
                                        <p:tgtEl>
                                          <p:spTgt spid="12"/>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900" decel="100000" fill="hold"/>
                                        <p:tgtEl>
                                          <p:spTgt spid="7"/>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grpId="0" nodeType="clickEffect">
                                  <p:stCondLst>
                                    <p:cond delay="0"/>
                                  </p:stCondLst>
                                  <p:childTnLst>
                                    <p:animMotion origin="layout" path="M 6.25E-7 3.7037E-7 L 0.89727 -0.00116 " pathEditMode="relative" rAng="0" ptsTypes="AA">
                                      <p:cBhvr>
                                        <p:cTn id="38" dur="2000" fill="hold"/>
                                        <p:tgtEl>
                                          <p:spTgt spid="10"/>
                                        </p:tgtEl>
                                        <p:attrNameLst>
                                          <p:attrName>ppt_x</p:attrName>
                                          <p:attrName>ppt_y</p:attrName>
                                        </p:attrNameLst>
                                      </p:cBhvr>
                                      <p:rCtr x="44857"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E72D477-2772-6E4F-B60C-9A320ADD0584}"/>
              </a:ext>
            </a:extLst>
          </p:cNvPr>
          <p:cNvSpPr txBox="1"/>
          <p:nvPr/>
        </p:nvSpPr>
        <p:spPr>
          <a:xfrm>
            <a:off x="866133" y="664236"/>
            <a:ext cx="10036668" cy="1071868"/>
          </a:xfrm>
          <a:prstGeom prst="rect">
            <a:avLst/>
          </a:prstGeom>
          <a:solidFill>
            <a:srgbClr val="FF6A02"/>
          </a:solidFill>
        </p:spPr>
        <p:txBody>
          <a:bodyPr wrap="square" rtlCol="0">
            <a:spAutoFit/>
          </a:bodyPr>
          <a:lstStyle/>
          <a:p>
            <a:endParaRPr lang="en-US" dirty="0"/>
          </a:p>
        </p:txBody>
      </p:sp>
      <p:sp>
        <p:nvSpPr>
          <p:cNvPr id="5" name="Title 4">
            <a:extLst>
              <a:ext uri="{FF2B5EF4-FFF2-40B4-BE49-F238E27FC236}">
                <a16:creationId xmlns:a16="http://schemas.microsoft.com/office/drawing/2014/main" id="{FF5BC7A6-6118-0A45-AF04-28C25DA30218}"/>
              </a:ext>
            </a:extLst>
          </p:cNvPr>
          <p:cNvSpPr>
            <a:spLocks noGrp="1"/>
          </p:cNvSpPr>
          <p:nvPr>
            <p:ph type="title"/>
          </p:nvPr>
        </p:nvSpPr>
        <p:spPr>
          <a:xfrm>
            <a:off x="866133" y="698599"/>
            <a:ext cx="10036668" cy="1038476"/>
          </a:xfrm>
        </p:spPr>
        <p:txBody>
          <a:bodyPr anchor="ctr" anchorCtr="0">
            <a:normAutofit/>
          </a:bodyPr>
          <a:lstStyle/>
          <a:p>
            <a:pPr algn="ctr"/>
            <a:r>
              <a:rPr lang="en-US" b="1" i="1" dirty="0">
                <a:solidFill>
                  <a:schemeClr val="bg1"/>
                </a:solidFill>
                <a:cs typeface="Calibri" panose="020F0502020204030204" pitchFamily="34" charset="0"/>
              </a:rPr>
              <a:t>ACKNOWLEDGMENTS</a:t>
            </a:r>
            <a:endParaRPr lang="en-US" dirty="0">
              <a:solidFill>
                <a:schemeClr val="bg1"/>
              </a:solidFill>
            </a:endParaRPr>
          </a:p>
        </p:txBody>
      </p:sp>
      <p:grpSp>
        <p:nvGrpSpPr>
          <p:cNvPr id="22" name="Group 21">
            <a:extLst>
              <a:ext uri="{FF2B5EF4-FFF2-40B4-BE49-F238E27FC236}">
                <a16:creationId xmlns:a16="http://schemas.microsoft.com/office/drawing/2014/main" id="{6AD7BA6C-5896-2C4F-AFBE-A4C948B1057B}"/>
              </a:ext>
            </a:extLst>
          </p:cNvPr>
          <p:cNvGrpSpPr/>
          <p:nvPr/>
        </p:nvGrpSpPr>
        <p:grpSpPr>
          <a:xfrm>
            <a:off x="-3031123" y="7551176"/>
            <a:ext cx="2097110" cy="1172693"/>
            <a:chOff x="6894060" y="5080831"/>
            <a:chExt cx="2097110" cy="1172693"/>
          </a:xfrm>
        </p:grpSpPr>
        <p:pic>
          <p:nvPicPr>
            <p:cNvPr id="23" name="Picture 22" descr="A person smiling for the camera&#10;&#10;Description automatically generated">
              <a:extLst>
                <a:ext uri="{FF2B5EF4-FFF2-40B4-BE49-F238E27FC236}">
                  <a16:creationId xmlns:a16="http://schemas.microsoft.com/office/drawing/2014/main" id="{C2A074A8-D298-484A-9BB0-8B6EC6EFFC16}"/>
                </a:ext>
              </a:extLst>
            </p:cNvPr>
            <p:cNvPicPr/>
            <p:nvPr/>
          </p:nvPicPr>
          <p:blipFill>
            <a:blip r:embed="rId3">
              <a:extLst>
                <a:ext uri="{28A0092B-C50C-407E-A947-70E740481C1C}">
                  <a14:useLocalDpi xmlns:a14="http://schemas.microsoft.com/office/drawing/2010/main"/>
                </a:ext>
              </a:extLst>
            </a:blip>
            <a:stretch>
              <a:fillRect/>
            </a:stretch>
          </p:blipFill>
          <p:spPr>
            <a:xfrm>
              <a:off x="8119950" y="5098859"/>
              <a:ext cx="871220" cy="1154665"/>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60658CC3-4B70-5A46-B5AD-48A4658A9B1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94060" y="5080831"/>
              <a:ext cx="1075774" cy="1154665"/>
            </a:xfrm>
            <a:prstGeom prst="rect">
              <a:avLst/>
            </a:prstGeom>
            <a:effectLst>
              <a:outerShdw blurRad="50800" dist="38100" dir="2700000" algn="tl" rotWithShape="0">
                <a:prstClr val="black">
                  <a:alpha val="40000"/>
                </a:prstClr>
              </a:outerShdw>
            </a:effectLst>
          </p:spPr>
        </p:pic>
      </p:grpSp>
      <p:pic>
        <p:nvPicPr>
          <p:cNvPr id="51" name="Picture 50">
            <a:extLst>
              <a:ext uri="{FF2B5EF4-FFF2-40B4-BE49-F238E27FC236}">
                <a16:creationId xmlns:a16="http://schemas.microsoft.com/office/drawing/2014/main" id="{F8568D03-A387-A644-BA99-D2DE1EF96857}"/>
              </a:ext>
            </a:extLst>
          </p:cNvPr>
          <p:cNvPicPr>
            <a:picLocks noChangeAspect="1"/>
          </p:cNvPicPr>
          <p:nvPr/>
        </p:nvPicPr>
        <p:blipFill>
          <a:blip r:embed="rId5">
            <a:clrChange>
              <a:clrFrom>
                <a:srgbClr val="8700D4"/>
              </a:clrFrom>
              <a:clrTo>
                <a:srgbClr val="8700D4">
                  <a:alpha val="0"/>
                </a:srgbClr>
              </a:clrTo>
            </a:clrChange>
          </a:blip>
          <a:stretch>
            <a:fillRect/>
          </a:stretch>
        </p:blipFill>
        <p:spPr>
          <a:xfrm>
            <a:off x="9869632" y="7769408"/>
            <a:ext cx="1346533" cy="1286686"/>
          </a:xfrm>
          <a:prstGeom prst="rect">
            <a:avLst/>
          </a:prstGeom>
        </p:spPr>
      </p:pic>
      <p:grpSp>
        <p:nvGrpSpPr>
          <p:cNvPr id="11" name="Group 10">
            <a:extLst>
              <a:ext uri="{FF2B5EF4-FFF2-40B4-BE49-F238E27FC236}">
                <a16:creationId xmlns:a16="http://schemas.microsoft.com/office/drawing/2014/main" id="{A14D8740-73F7-B845-B0CF-35914B1CF613}"/>
              </a:ext>
            </a:extLst>
          </p:cNvPr>
          <p:cNvGrpSpPr/>
          <p:nvPr/>
        </p:nvGrpSpPr>
        <p:grpSpPr>
          <a:xfrm>
            <a:off x="3279483" y="-2650372"/>
            <a:ext cx="3199631" cy="2259873"/>
            <a:chOff x="3510089" y="-2443311"/>
            <a:chExt cx="3199631" cy="2259873"/>
          </a:xfrm>
        </p:grpSpPr>
        <p:pic>
          <p:nvPicPr>
            <p:cNvPr id="20" name="Picture 2" descr="C:\Users\Marc\Desktop\my papers\Marc Wagner.jpg">
              <a:extLst>
                <a:ext uri="{FF2B5EF4-FFF2-40B4-BE49-F238E27FC236}">
                  <a16:creationId xmlns:a16="http://schemas.microsoft.com/office/drawing/2014/main" id="{81AC64BC-C9CC-E74C-885B-5383366560EA}"/>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3510089" y="-2428013"/>
              <a:ext cx="725867" cy="108534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2D48066A-824E-0946-8336-69DC1537EA9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510089" y="-1292898"/>
              <a:ext cx="725867" cy="1109459"/>
            </a:xfrm>
            <a:prstGeom prst="rect">
              <a:avLst/>
            </a:prstGeom>
            <a:effectLst/>
          </p:spPr>
        </p:pic>
        <p:pic>
          <p:nvPicPr>
            <p:cNvPr id="9" name="Picture 8">
              <a:extLst>
                <a:ext uri="{FF2B5EF4-FFF2-40B4-BE49-F238E27FC236}">
                  <a16:creationId xmlns:a16="http://schemas.microsoft.com/office/drawing/2014/main" id="{7635D175-5CF5-C842-B428-2B621FDBDB4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t="-1174"/>
            <a:stretch/>
          </p:blipFill>
          <p:spPr>
            <a:xfrm>
              <a:off x="4327597" y="-2431124"/>
              <a:ext cx="740714" cy="1085339"/>
            </a:xfrm>
            <a:prstGeom prst="rect">
              <a:avLst/>
            </a:prstGeom>
          </p:spPr>
        </p:pic>
        <p:pic>
          <p:nvPicPr>
            <p:cNvPr id="15" name="Picture 14">
              <a:extLst>
                <a:ext uri="{FF2B5EF4-FFF2-40B4-BE49-F238E27FC236}">
                  <a16:creationId xmlns:a16="http://schemas.microsoft.com/office/drawing/2014/main" id="{67EA9006-CF3A-5F4B-B14F-F7868223661D}"/>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393"/>
            <a:stretch/>
          </p:blipFill>
          <p:spPr>
            <a:xfrm>
              <a:off x="5158600" y="-2443311"/>
              <a:ext cx="725867" cy="1097526"/>
            </a:xfrm>
            <a:prstGeom prst="rect">
              <a:avLst/>
            </a:prstGeom>
            <a:effectLst/>
          </p:spPr>
        </p:pic>
        <p:pic>
          <p:nvPicPr>
            <p:cNvPr id="16" name="Picture 15" descr="Medium shot of a person smiling&#10;&#10;Description automatically generated">
              <a:extLst>
                <a:ext uri="{FF2B5EF4-FFF2-40B4-BE49-F238E27FC236}">
                  <a16:creationId xmlns:a16="http://schemas.microsoft.com/office/drawing/2014/main" id="{CB069CE7-C8D1-1148-A174-1BB8EEC91DDC}"/>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4334889" y="-1288392"/>
              <a:ext cx="725867" cy="1104953"/>
            </a:xfrm>
            <a:prstGeom prst="rect">
              <a:avLst/>
            </a:prstGeom>
            <a:effectLst/>
          </p:spPr>
        </p:pic>
        <p:pic>
          <p:nvPicPr>
            <p:cNvPr id="19" name="Picture 18">
              <a:extLst>
                <a:ext uri="{FF2B5EF4-FFF2-40B4-BE49-F238E27FC236}">
                  <a16:creationId xmlns:a16="http://schemas.microsoft.com/office/drawing/2014/main" id="{28BFDB01-FB67-D24D-BD3E-B67D139E13AC}"/>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5970376" y="-2419810"/>
              <a:ext cx="725867" cy="1074025"/>
            </a:xfrm>
            <a:prstGeom prst="rect">
              <a:avLst/>
            </a:prstGeom>
            <a:effectLst/>
          </p:spPr>
        </p:pic>
        <p:pic>
          <p:nvPicPr>
            <p:cNvPr id="17" name="Picture 16">
              <a:extLst>
                <a:ext uri="{FF2B5EF4-FFF2-40B4-BE49-F238E27FC236}">
                  <a16:creationId xmlns:a16="http://schemas.microsoft.com/office/drawing/2014/main" id="{C729E1E0-DE43-8247-ABA7-E599B9F2D0FD}"/>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5158600" y="-1288391"/>
              <a:ext cx="725867" cy="1104953"/>
            </a:xfrm>
            <a:prstGeom prst="rect">
              <a:avLst/>
            </a:prstGeom>
            <a:effectLst/>
          </p:spPr>
        </p:pic>
        <p:pic>
          <p:nvPicPr>
            <p:cNvPr id="18" name="Picture 17">
              <a:extLst>
                <a:ext uri="{FF2B5EF4-FFF2-40B4-BE49-F238E27FC236}">
                  <a16:creationId xmlns:a16="http://schemas.microsoft.com/office/drawing/2014/main" id="{3342B746-8D6E-E94E-96A0-6BEC6AA0DFCA}"/>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t="-1748"/>
            <a:stretch/>
          </p:blipFill>
          <p:spPr>
            <a:xfrm>
              <a:off x="5982311" y="-1317280"/>
              <a:ext cx="727409" cy="1133842"/>
            </a:xfrm>
            <a:prstGeom prst="rect">
              <a:avLst/>
            </a:prstGeom>
            <a:effectLst/>
          </p:spPr>
        </p:pic>
      </p:grpSp>
      <p:grpSp>
        <p:nvGrpSpPr>
          <p:cNvPr id="29" name="Group 28">
            <a:extLst>
              <a:ext uri="{FF2B5EF4-FFF2-40B4-BE49-F238E27FC236}">
                <a16:creationId xmlns:a16="http://schemas.microsoft.com/office/drawing/2014/main" id="{B472F258-0934-3C43-94EC-62DC54FF095A}"/>
              </a:ext>
            </a:extLst>
          </p:cNvPr>
          <p:cNvGrpSpPr/>
          <p:nvPr/>
        </p:nvGrpSpPr>
        <p:grpSpPr>
          <a:xfrm>
            <a:off x="781296" y="1880939"/>
            <a:ext cx="10764604" cy="4816580"/>
            <a:chOff x="781296" y="1880939"/>
            <a:chExt cx="10764604" cy="4816580"/>
          </a:xfrm>
        </p:grpSpPr>
        <p:sp>
          <p:nvSpPr>
            <p:cNvPr id="3" name="Rectangle 2">
              <a:extLst>
                <a:ext uri="{FF2B5EF4-FFF2-40B4-BE49-F238E27FC236}">
                  <a16:creationId xmlns:a16="http://schemas.microsoft.com/office/drawing/2014/main" id="{B5979EED-BDE8-1B4D-AE3B-BE7B09CEC888}"/>
                </a:ext>
              </a:extLst>
            </p:cNvPr>
            <p:cNvSpPr/>
            <p:nvPr/>
          </p:nvSpPr>
          <p:spPr>
            <a:xfrm>
              <a:off x="7925391" y="1880939"/>
              <a:ext cx="3620509" cy="2923877"/>
            </a:xfrm>
            <a:prstGeom prst="rect">
              <a:avLst/>
            </a:prstGeom>
          </p:spPr>
          <p:txBody>
            <a:bodyPr wrap="square">
              <a:spAutoFit/>
            </a:bodyPr>
            <a:lstStyle/>
            <a:p>
              <a:r>
                <a:rPr lang="en-US" sz="2200" b="1" dirty="0">
                  <a:solidFill>
                    <a:srgbClr val="FF6A02"/>
                  </a:solidFill>
                  <a:latin typeface="Gill Sans MT" panose="020B0502020104020203" pitchFamily="34" charset="77"/>
                  <a:cs typeface="Calibri Light" panose="020F0302020204030204" pitchFamily="34" charset="0"/>
                </a:rPr>
                <a:t>Module developers</a:t>
              </a:r>
              <a:r>
                <a:rPr lang="en-US" sz="2200" dirty="0">
                  <a:solidFill>
                    <a:srgbClr val="FF6A02"/>
                  </a:solidFill>
                  <a:latin typeface="Gill Sans MT" panose="020B0502020104020203" pitchFamily="34" charset="77"/>
                  <a:cs typeface="Calibri Light" panose="020F0302020204030204" pitchFamily="34" charset="0"/>
                </a:rPr>
                <a:t>:</a:t>
              </a:r>
            </a:p>
            <a:p>
              <a:r>
                <a:rPr lang="en-US" dirty="0">
                  <a:latin typeface="Gill Sans MT" panose="020B0502020104020203" pitchFamily="34" charset="77"/>
                  <a:cs typeface="Calibri Light" panose="020F0302020204030204" pitchFamily="34" charset="0"/>
                </a:rPr>
                <a:t>Christopher Roebuck, </a:t>
              </a:r>
              <a:r>
                <a:rPr lang="en-US" sz="1400" i="1" dirty="0">
                  <a:latin typeface="Gill Sans MT" panose="020B0502020104020203" pitchFamily="34" charset="77"/>
                  <a:cs typeface="Calibri Light" panose="020F0302020204030204" pitchFamily="34" charset="0"/>
                </a:rPr>
                <a:t>BEAT-HIV CAB</a:t>
              </a:r>
            </a:p>
            <a:p>
              <a:r>
                <a:rPr lang="en-US" dirty="0">
                  <a:latin typeface="Gill Sans MT" panose="020B0502020104020203" pitchFamily="34" charset="77"/>
                  <a:cs typeface="Calibri Light" panose="020F0302020204030204" pitchFamily="34" charset="0"/>
                </a:rPr>
                <a:t>Danielle Campbell, </a:t>
              </a:r>
              <a:r>
                <a:rPr lang="en-US" sz="1400" i="1" dirty="0">
                  <a:latin typeface="Gill Sans MT" panose="020B0502020104020203" pitchFamily="34" charset="77"/>
                  <a:cs typeface="Calibri Light" panose="020F0302020204030204" pitchFamily="34" charset="0"/>
                </a:rPr>
                <a:t>DARE CAB</a:t>
              </a:r>
            </a:p>
            <a:p>
              <a:r>
                <a:rPr lang="en-US" dirty="0">
                  <a:latin typeface="Gill Sans MT" panose="020B0502020104020203" pitchFamily="34" charset="77"/>
                  <a:cs typeface="Calibri Light" panose="020F0302020204030204" pitchFamily="34" charset="0"/>
                </a:rPr>
                <a:t>Laurie </a:t>
              </a:r>
              <a:r>
                <a:rPr lang="en-US" dirty="0" err="1">
                  <a:latin typeface="Gill Sans MT" panose="020B0502020104020203" pitchFamily="34" charset="77"/>
                  <a:cs typeface="Calibri Light" panose="020F0302020204030204" pitchFamily="34" charset="0"/>
                </a:rPr>
                <a:t>Sylla</a:t>
              </a:r>
              <a:r>
                <a:rPr lang="en-US" dirty="0">
                  <a:latin typeface="Gill Sans MT" panose="020B0502020104020203" pitchFamily="34" charset="77"/>
                  <a:cs typeface="Calibri Light" panose="020F0302020204030204" pitchFamily="34" charset="0"/>
                </a:rPr>
                <a:t>, </a:t>
              </a:r>
              <a:r>
                <a:rPr lang="en-US" sz="1400" i="1" dirty="0">
                  <a:latin typeface="Gill Sans MT" panose="020B0502020104020203" pitchFamily="34" charset="77"/>
                  <a:cs typeface="Calibri Light" panose="020F0302020204030204" pitchFamily="34" charset="0"/>
                </a:rPr>
                <a:t>defeatHIV CAB</a:t>
              </a:r>
            </a:p>
            <a:p>
              <a:r>
                <a:rPr lang="en-US" dirty="0" err="1">
                  <a:latin typeface="Gill Sans MT" panose="020B0502020104020203" pitchFamily="34" charset="77"/>
                  <a:cs typeface="Calibri Light" panose="020F0302020204030204" pitchFamily="34" charset="0"/>
                </a:rPr>
                <a:t>Karine</a:t>
              </a:r>
              <a:r>
                <a:rPr lang="en-US" dirty="0">
                  <a:latin typeface="Gill Sans MT" panose="020B0502020104020203" pitchFamily="34" charset="77"/>
                  <a:cs typeface="Calibri Light" panose="020F0302020204030204" pitchFamily="34" charset="0"/>
                </a:rPr>
                <a:t> </a:t>
              </a:r>
              <a:r>
                <a:rPr lang="en-US" dirty="0" err="1">
                  <a:latin typeface="Gill Sans MT" panose="020B0502020104020203" pitchFamily="34" charset="77"/>
                  <a:cs typeface="Calibri Light" panose="020F0302020204030204" pitchFamily="34" charset="0"/>
                </a:rPr>
                <a:t>Dubé</a:t>
              </a:r>
              <a:r>
                <a:rPr lang="en-US" dirty="0">
                  <a:latin typeface="Gill Sans MT" panose="020B0502020104020203" pitchFamily="34" charset="77"/>
                  <a:cs typeface="Calibri Light" panose="020F0302020204030204" pitchFamily="34" charset="0"/>
                </a:rPr>
                <a:t>, </a:t>
              </a:r>
              <a:r>
                <a:rPr lang="en-US" sz="1400" i="1" dirty="0">
                  <a:latin typeface="Gill Sans MT" panose="020B0502020104020203" pitchFamily="34" charset="77"/>
                  <a:cs typeface="Calibri Light" panose="020F0302020204030204" pitchFamily="34" charset="0"/>
                </a:rPr>
                <a:t>UNC Chapel Hill</a:t>
              </a:r>
            </a:p>
            <a:p>
              <a:r>
                <a:rPr lang="en-US" dirty="0">
                  <a:latin typeface="Gill Sans MT" panose="020B0502020104020203" pitchFamily="34" charset="77"/>
                  <a:cs typeface="Calibri Light" panose="020F0302020204030204" pitchFamily="34" charset="0"/>
                </a:rPr>
                <a:t>Stuart Rennie, </a:t>
              </a:r>
              <a:r>
                <a:rPr lang="en-US" sz="1400" i="1" dirty="0">
                  <a:latin typeface="Gill Sans MT" panose="020B0502020104020203" pitchFamily="34" charset="77"/>
                  <a:cs typeface="Calibri Light" panose="020F0302020204030204" pitchFamily="34" charset="0"/>
                </a:rPr>
                <a:t>UNC Chapel Hill</a:t>
              </a:r>
            </a:p>
            <a:p>
              <a:r>
                <a:rPr lang="en-US" dirty="0">
                  <a:latin typeface="Gill Sans MT" panose="020B0502020104020203" pitchFamily="34" charset="77"/>
                  <a:cs typeface="Calibri Light" panose="020F0302020204030204" pitchFamily="34" charset="0"/>
                </a:rPr>
                <a:t>Gail Henderson, </a:t>
              </a:r>
              <a:r>
                <a:rPr lang="en-US" sz="1400" i="1" dirty="0">
                  <a:latin typeface="Gill Sans MT" panose="020B0502020104020203" pitchFamily="34" charset="77"/>
                  <a:cs typeface="Calibri Light" panose="020F0302020204030204" pitchFamily="34" charset="0"/>
                </a:rPr>
                <a:t>UNC Chapel Hill</a:t>
              </a:r>
            </a:p>
            <a:p>
              <a:r>
                <a:rPr lang="en-US" dirty="0">
                  <a:latin typeface="Gill Sans MT" panose="020B0502020104020203" pitchFamily="34" charset="77"/>
                  <a:cs typeface="Calibri Light" panose="020F0302020204030204" pitchFamily="34" charset="0"/>
                </a:rPr>
                <a:t>Damon </a:t>
              </a:r>
              <a:r>
                <a:rPr lang="en-US" dirty="0" err="1">
                  <a:latin typeface="Gill Sans MT" panose="020B0502020104020203" pitchFamily="34" charset="77"/>
                  <a:cs typeface="Calibri Light" panose="020F0302020204030204" pitchFamily="34" charset="0"/>
                </a:rPr>
                <a:t>Daming</a:t>
              </a:r>
              <a:r>
                <a:rPr lang="en-US" dirty="0">
                  <a:latin typeface="Gill Sans MT" panose="020B0502020104020203" pitchFamily="34" charset="77"/>
                  <a:cs typeface="Calibri Light" panose="020F0302020204030204" pitchFamily="34" charset="0"/>
                </a:rPr>
                <a:t>, </a:t>
              </a:r>
              <a:r>
                <a:rPr lang="en-US" sz="1400" i="1" dirty="0"/>
                <a:t>FDA Division of </a:t>
              </a:r>
              <a:r>
                <a:rPr lang="en-US" sz="1400" i="1" dirty="0" err="1"/>
                <a:t>AntiViral</a:t>
              </a:r>
              <a:r>
                <a:rPr lang="en-US" sz="1400" i="1" dirty="0"/>
                <a:t> Products</a:t>
              </a:r>
            </a:p>
            <a:p>
              <a:r>
                <a:rPr lang="en-US" dirty="0">
                  <a:latin typeface="Gill Sans MT" panose="020B0502020104020203" pitchFamily="34" charset="77"/>
                  <a:cs typeface="Calibri Light" panose="020F0302020204030204" pitchFamily="34" charset="0"/>
                </a:rPr>
                <a:t>Michael Louella, </a:t>
              </a:r>
              <a:r>
                <a:rPr lang="en-US" sz="1400" i="1" dirty="0">
                  <a:latin typeface="Gill Sans MT" panose="020B0502020104020203" pitchFamily="34" charset="77"/>
                  <a:cs typeface="Calibri Light" panose="020F0302020204030204" pitchFamily="34" charset="0"/>
                </a:rPr>
                <a:t>defeatHIV CAB</a:t>
              </a:r>
              <a:endParaRPr lang="en-US" sz="1400" i="1" dirty="0">
                <a:latin typeface="Gill Sans MT" panose="020B0502020104020203" pitchFamily="34" charset="77"/>
              </a:endParaRPr>
            </a:p>
          </p:txBody>
        </p:sp>
        <p:sp>
          <p:nvSpPr>
            <p:cNvPr id="12" name="TextBox 11">
              <a:extLst>
                <a:ext uri="{FF2B5EF4-FFF2-40B4-BE49-F238E27FC236}">
                  <a16:creationId xmlns:a16="http://schemas.microsoft.com/office/drawing/2014/main" id="{FD92ACB1-80BC-CA43-955D-42ADCBDEB2D5}"/>
                </a:ext>
              </a:extLst>
            </p:cNvPr>
            <p:cNvSpPr txBox="1"/>
            <p:nvPr/>
          </p:nvSpPr>
          <p:spPr>
            <a:xfrm>
              <a:off x="7925391" y="5527968"/>
              <a:ext cx="3290774" cy="1169551"/>
            </a:xfrm>
            <a:prstGeom prst="rect">
              <a:avLst/>
            </a:prstGeom>
            <a:noFill/>
          </p:spPr>
          <p:txBody>
            <a:bodyPr wrap="square" rtlCol="0">
              <a:spAutoFit/>
            </a:bodyPr>
            <a:lstStyle/>
            <a:p>
              <a:r>
                <a:rPr lang="en-US" sz="2200" b="1" dirty="0">
                  <a:solidFill>
                    <a:srgbClr val="FF6A02"/>
                  </a:solidFill>
                  <a:latin typeface="Gill Sans MT" panose="020B0502020104020203" pitchFamily="34" charset="77"/>
                  <a:cs typeface="Calibri Light" panose="020F0302020204030204" pitchFamily="34" charset="0"/>
                </a:rPr>
                <a:t>Bioethics Lead</a:t>
              </a:r>
              <a:r>
                <a:rPr lang="en-US" sz="2200" dirty="0">
                  <a:solidFill>
                    <a:srgbClr val="FF6A02"/>
                  </a:solidFill>
                  <a:latin typeface="Gill Sans MT" panose="020B0502020104020203" pitchFamily="34" charset="77"/>
                  <a:cs typeface="Calibri Light" panose="020F0302020204030204" pitchFamily="34" charset="0"/>
                </a:rPr>
                <a:t>:</a:t>
              </a:r>
            </a:p>
            <a:p>
              <a:r>
                <a:rPr lang="en-US" dirty="0">
                  <a:latin typeface="Gill Sans MT" panose="020B0502020104020203" pitchFamily="34" charset="77"/>
                  <a:cs typeface="Calibri Light" panose="020F0302020204030204" pitchFamily="34" charset="0"/>
                </a:rPr>
                <a:t>Nora Jones</a:t>
              </a:r>
              <a:r>
                <a:rPr lang="en-US" sz="2000" dirty="0">
                  <a:latin typeface="Gill Sans MT" panose="020B0502020104020203" pitchFamily="34" charset="77"/>
                  <a:cs typeface="Calibri Light" panose="020F0302020204030204" pitchFamily="34" charset="0"/>
                </a:rPr>
                <a:t>, </a:t>
              </a:r>
              <a:r>
                <a:rPr lang="en-US" sz="1400" i="1" dirty="0">
                  <a:latin typeface="Gill Sans MT" panose="020B0502020104020203" pitchFamily="34" charset="77"/>
                  <a:cs typeface="Calibri Light" panose="020F0302020204030204" pitchFamily="34" charset="0"/>
                </a:rPr>
                <a:t>Center for Urban Bioethics, Temple University</a:t>
              </a:r>
            </a:p>
            <a:p>
              <a:endParaRPr lang="en-US" sz="1400" i="1" dirty="0">
                <a:latin typeface="Gill Sans MT" panose="020B0502020104020203" pitchFamily="34" charset="77"/>
                <a:cs typeface="Calibri Light" panose="020F0302020204030204" pitchFamily="34" charset="0"/>
              </a:endParaRPr>
            </a:p>
          </p:txBody>
        </p:sp>
        <p:sp>
          <p:nvSpPr>
            <p:cNvPr id="31" name="TextBox 30">
              <a:extLst>
                <a:ext uri="{FF2B5EF4-FFF2-40B4-BE49-F238E27FC236}">
                  <a16:creationId xmlns:a16="http://schemas.microsoft.com/office/drawing/2014/main" id="{E2F40D42-B6DF-E940-8C16-E3C58E03361C}"/>
                </a:ext>
              </a:extLst>
            </p:cNvPr>
            <p:cNvSpPr txBox="1"/>
            <p:nvPr/>
          </p:nvSpPr>
          <p:spPr>
            <a:xfrm>
              <a:off x="784831" y="4537377"/>
              <a:ext cx="5202193" cy="1723549"/>
            </a:xfrm>
            <a:prstGeom prst="rect">
              <a:avLst/>
            </a:prstGeom>
            <a:solidFill>
              <a:srgbClr val="FF6A02"/>
            </a:solidFill>
          </p:spPr>
          <p:txBody>
            <a:bodyPr wrap="square" lIns="274320" tIns="182880" rIns="274320" bIns="182880" rtlCol="0">
              <a:spAutoFit/>
            </a:bodyPr>
            <a:lstStyle/>
            <a:p>
              <a:pPr algn="ctr"/>
              <a:r>
                <a:rPr lang="en-US" sz="1600" b="1" i="1" dirty="0">
                  <a:solidFill>
                    <a:schemeClr val="bg1"/>
                  </a:solidFill>
                  <a:latin typeface="Gill Sans MT" panose="020B0502020104020203" pitchFamily="34" charset="77"/>
                </a:rPr>
                <a:t>We wish to thank </a:t>
              </a:r>
              <a:r>
                <a:rPr lang="en-US" sz="1600" b="1" i="1" dirty="0">
                  <a:solidFill>
                    <a:srgbClr val="FFFF00"/>
                  </a:solidFill>
                  <a:latin typeface="Gill Sans MT" panose="020B0502020104020203" pitchFamily="34" charset="77"/>
                </a:rPr>
                <a:t>AIDS Treatment Activists Coalition </a:t>
              </a:r>
              <a:r>
                <a:rPr lang="en-US" sz="1600" b="1" i="1" dirty="0">
                  <a:solidFill>
                    <a:schemeClr val="bg1"/>
                  </a:solidFill>
                  <a:latin typeface="Gill Sans MT" panose="020B0502020104020203" pitchFamily="34" charset="77"/>
                </a:rPr>
                <a:t>for the funding to complete this module</a:t>
              </a:r>
            </a:p>
            <a:p>
              <a:pPr algn="ctr"/>
              <a:endParaRPr lang="en-US" sz="800" b="1" i="1" dirty="0">
                <a:solidFill>
                  <a:schemeClr val="bg1"/>
                </a:solidFill>
                <a:latin typeface="Gill Sans MT" panose="020B0502020104020203" pitchFamily="34" charset="77"/>
              </a:endParaRPr>
            </a:p>
            <a:p>
              <a:pPr algn="ctr"/>
              <a:r>
                <a:rPr lang="en-US" sz="1600" b="1" i="1" dirty="0">
                  <a:solidFill>
                    <a:schemeClr val="bg1"/>
                  </a:solidFill>
                  <a:latin typeface="Gill Sans MT" panose="020B0502020104020203" pitchFamily="34" charset="77"/>
                </a:rPr>
                <a:t>Their caring support of the </a:t>
              </a:r>
              <a:r>
                <a:rPr lang="en-US" sz="1600" b="1" i="1" dirty="0" err="1">
                  <a:solidFill>
                    <a:schemeClr val="bg1"/>
                  </a:solidFill>
                  <a:latin typeface="Gill Sans MT" panose="020B0502020104020203" pitchFamily="34" charset="77"/>
                </a:rPr>
                <a:t>CUREiculum</a:t>
              </a:r>
              <a:r>
                <a:rPr lang="en-US" sz="1600" b="1" i="1" dirty="0">
                  <a:solidFill>
                    <a:schemeClr val="bg1"/>
                  </a:solidFill>
                  <a:latin typeface="Gill Sans MT" panose="020B0502020104020203" pitchFamily="34" charset="77"/>
                </a:rPr>
                <a:t> 2.0.        will make a difference in the lives of thousands.         of people living with HIV</a:t>
              </a:r>
            </a:p>
          </p:txBody>
        </p:sp>
        <p:grpSp>
          <p:nvGrpSpPr>
            <p:cNvPr id="32" name="Group 31">
              <a:extLst>
                <a:ext uri="{FF2B5EF4-FFF2-40B4-BE49-F238E27FC236}">
                  <a16:creationId xmlns:a16="http://schemas.microsoft.com/office/drawing/2014/main" id="{18DB0674-9BA6-3347-944C-E838CE86D5E3}"/>
                </a:ext>
              </a:extLst>
            </p:cNvPr>
            <p:cNvGrpSpPr/>
            <p:nvPr/>
          </p:nvGrpSpPr>
          <p:grpSpPr>
            <a:xfrm>
              <a:off x="781296" y="2068090"/>
              <a:ext cx="3973122" cy="2165417"/>
              <a:chOff x="1366967" y="2090646"/>
              <a:chExt cx="3973122" cy="2165417"/>
            </a:xfrm>
          </p:grpSpPr>
          <p:pic>
            <p:nvPicPr>
              <p:cNvPr id="33" name="Picture 32" descr="A picture containing text, clipart&#10;&#10;Description automatically generated">
                <a:extLst>
                  <a:ext uri="{FF2B5EF4-FFF2-40B4-BE49-F238E27FC236}">
                    <a16:creationId xmlns:a16="http://schemas.microsoft.com/office/drawing/2014/main" id="{3C1865C5-83A0-964C-80AC-0DF14DC19E8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619447" y="2090646"/>
                <a:ext cx="1909020" cy="1131029"/>
              </a:xfrm>
              <a:prstGeom prst="rect">
                <a:avLst/>
              </a:prstGeom>
            </p:spPr>
          </p:pic>
          <p:pic>
            <p:nvPicPr>
              <p:cNvPr id="34" name="Picture 33" descr="Text&#10;&#10;Description automatically generated">
                <a:extLst>
                  <a:ext uri="{FF2B5EF4-FFF2-40B4-BE49-F238E27FC236}">
                    <a16:creationId xmlns:a16="http://schemas.microsoft.com/office/drawing/2014/main" id="{B1C87D93-CF7B-AE46-99EA-8D5132FAA5C7}"/>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366967" y="3363726"/>
                <a:ext cx="2359690" cy="841623"/>
              </a:xfrm>
              <a:prstGeom prst="rect">
                <a:avLst/>
              </a:prstGeom>
            </p:spPr>
          </p:pic>
          <p:pic>
            <p:nvPicPr>
              <p:cNvPr id="35" name="Picture 34">
                <a:extLst>
                  <a:ext uri="{FF2B5EF4-FFF2-40B4-BE49-F238E27FC236}">
                    <a16:creationId xmlns:a16="http://schemas.microsoft.com/office/drawing/2014/main" id="{C5E92517-E833-F44F-BE79-58288F6FBFBF}"/>
                  </a:ext>
                </a:extLst>
              </p:cNvPr>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866674" y="3420468"/>
                <a:ext cx="1473415" cy="835595"/>
              </a:xfrm>
              <a:prstGeom prst="rect">
                <a:avLst/>
              </a:prstGeom>
            </p:spPr>
          </p:pic>
          <p:pic>
            <p:nvPicPr>
              <p:cNvPr id="36" name="Picture 35">
                <a:extLst>
                  <a:ext uri="{FF2B5EF4-FFF2-40B4-BE49-F238E27FC236}">
                    <a16:creationId xmlns:a16="http://schemas.microsoft.com/office/drawing/2014/main" id="{6431CA51-D30E-094E-B1D9-18DD78398899}"/>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4101145" y="2177311"/>
                <a:ext cx="1063167" cy="1063167"/>
              </a:xfrm>
              <a:prstGeom prst="rect">
                <a:avLst/>
              </a:prstGeom>
            </p:spPr>
          </p:pic>
        </p:grpSp>
        <p:pic>
          <p:nvPicPr>
            <p:cNvPr id="26" name="Picture 25">
              <a:extLst>
                <a:ext uri="{FF2B5EF4-FFF2-40B4-BE49-F238E27FC236}">
                  <a16:creationId xmlns:a16="http://schemas.microsoft.com/office/drawing/2014/main" id="{679F9740-2F4F-3A4C-B002-7802E3C60746}"/>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5011035" y="2192055"/>
              <a:ext cx="2819449" cy="1891430"/>
            </a:xfrm>
            <a:prstGeom prst="rect">
              <a:avLst/>
            </a:prstGeom>
          </p:spPr>
        </p:pic>
      </p:grpSp>
      <p:grpSp>
        <p:nvGrpSpPr>
          <p:cNvPr id="30" name="Group 29">
            <a:extLst>
              <a:ext uri="{FF2B5EF4-FFF2-40B4-BE49-F238E27FC236}">
                <a16:creationId xmlns:a16="http://schemas.microsoft.com/office/drawing/2014/main" id="{4EFA1B62-9A32-6D44-96D8-D93BD4F102EC}"/>
              </a:ext>
            </a:extLst>
          </p:cNvPr>
          <p:cNvGrpSpPr/>
          <p:nvPr/>
        </p:nvGrpSpPr>
        <p:grpSpPr>
          <a:xfrm>
            <a:off x="5011036" y="2189995"/>
            <a:ext cx="2827311" cy="1902803"/>
            <a:chOff x="5011036" y="2189995"/>
            <a:chExt cx="2827311" cy="1902803"/>
          </a:xfrm>
        </p:grpSpPr>
        <p:pic>
          <p:nvPicPr>
            <p:cNvPr id="10" name="Picture 9">
              <a:extLst>
                <a:ext uri="{FF2B5EF4-FFF2-40B4-BE49-F238E27FC236}">
                  <a16:creationId xmlns:a16="http://schemas.microsoft.com/office/drawing/2014/main" id="{40498BC2-7969-A54A-A4CF-1145FDE809C7}"/>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b="-1"/>
            <a:stretch/>
          </p:blipFill>
          <p:spPr>
            <a:xfrm>
              <a:off x="7182293" y="2189995"/>
              <a:ext cx="651555" cy="920508"/>
            </a:xfrm>
            <a:prstGeom prst="rect">
              <a:avLst/>
            </a:prstGeom>
          </p:spPr>
        </p:pic>
        <p:pic>
          <p:nvPicPr>
            <p:cNvPr id="14" name="Picture 13">
              <a:extLst>
                <a:ext uri="{FF2B5EF4-FFF2-40B4-BE49-F238E27FC236}">
                  <a16:creationId xmlns:a16="http://schemas.microsoft.com/office/drawing/2014/main" id="{2C7B23B1-5FF5-E445-9BA3-0D6E01C47090}"/>
                </a:ext>
              </a:extLst>
            </p:cNvPr>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5011036" y="2189995"/>
              <a:ext cx="642826" cy="918041"/>
            </a:xfrm>
            <a:prstGeom prst="rect">
              <a:avLst/>
            </a:prstGeom>
          </p:spPr>
        </p:pic>
        <p:pic>
          <p:nvPicPr>
            <p:cNvPr id="7" name="Picture 6">
              <a:extLst>
                <a:ext uri="{FF2B5EF4-FFF2-40B4-BE49-F238E27FC236}">
                  <a16:creationId xmlns:a16="http://schemas.microsoft.com/office/drawing/2014/main" id="{7F935893-5DAF-634C-B68D-24B0C6DFD996}"/>
                </a:ext>
              </a:extLst>
            </p:cNvPr>
            <p:cNvPicPr>
              <a:picLocks noChangeAspect="1"/>
            </p:cNvPicPr>
            <p:nvPr/>
          </p:nvPicPr>
          <p:blipFill rotWithShape="1">
            <a:blip r:embed="rId21" cstate="print">
              <a:extLst>
                <a:ext uri="{28A0092B-C50C-407E-A947-70E740481C1C}">
                  <a14:useLocalDpi xmlns:a14="http://schemas.microsoft.com/office/drawing/2010/main"/>
                </a:ext>
              </a:extLst>
            </a:blip>
            <a:srcRect/>
            <a:stretch/>
          </p:blipFill>
          <p:spPr>
            <a:xfrm>
              <a:off x="5022316" y="3165445"/>
              <a:ext cx="631545" cy="927353"/>
            </a:xfrm>
            <a:prstGeom prst="rect">
              <a:avLst/>
            </a:prstGeom>
          </p:spPr>
        </p:pic>
        <p:pic>
          <p:nvPicPr>
            <p:cNvPr id="28" name="Picture 27">
              <a:extLst>
                <a:ext uri="{FF2B5EF4-FFF2-40B4-BE49-F238E27FC236}">
                  <a16:creationId xmlns:a16="http://schemas.microsoft.com/office/drawing/2014/main" id="{987F62BE-4827-944D-BC11-7E62DE4E6D36}"/>
                </a:ext>
              </a:extLst>
            </p:cNvPr>
            <p:cNvPicPr>
              <a:picLocks noChangeAspect="1"/>
            </p:cNvPicPr>
            <p:nvPr/>
          </p:nvPicPr>
          <p:blipFill rotWithShape="1">
            <a:blip r:embed="rId22" cstate="print">
              <a:extLst>
                <a:ext uri="{28A0092B-C50C-407E-A947-70E740481C1C}">
                  <a14:useLocalDpi xmlns:a14="http://schemas.microsoft.com/office/drawing/2010/main"/>
                </a:ext>
              </a:extLst>
            </a:blip>
            <a:srcRect/>
            <a:stretch/>
          </p:blipFill>
          <p:spPr>
            <a:xfrm>
              <a:off x="7179503" y="3137770"/>
              <a:ext cx="658844" cy="945715"/>
            </a:xfrm>
            <a:prstGeom prst="rect">
              <a:avLst/>
            </a:prstGeom>
          </p:spPr>
        </p:pic>
      </p:grpSp>
      <p:pic>
        <p:nvPicPr>
          <p:cNvPr id="45" name="Picture 44">
            <a:extLst>
              <a:ext uri="{FF2B5EF4-FFF2-40B4-BE49-F238E27FC236}">
                <a16:creationId xmlns:a16="http://schemas.microsoft.com/office/drawing/2014/main" id="{ECFAEBC8-0A26-9546-A894-C482971BB5B7}"/>
              </a:ext>
            </a:extLst>
          </p:cNvPr>
          <p:cNvPicPr>
            <a:picLocks noChangeAspect="1"/>
          </p:cNvPicPr>
          <p:nvPr/>
        </p:nvPicPr>
        <p:blipFill rotWithShape="1">
          <a:blip r:embed="rId23" cstate="print">
            <a:extLst>
              <a:ext uri="{28A0092B-C50C-407E-A947-70E740481C1C}">
                <a14:useLocalDpi xmlns:a14="http://schemas.microsoft.com/office/drawing/2010/main"/>
              </a:ext>
            </a:extLst>
          </a:blip>
          <a:srcRect/>
          <a:stretch/>
        </p:blipFill>
        <p:spPr>
          <a:xfrm>
            <a:off x="7179503" y="5489628"/>
            <a:ext cx="658844" cy="945715"/>
          </a:xfrm>
          <a:prstGeom prst="rect">
            <a:avLst/>
          </a:prstGeom>
        </p:spPr>
      </p:pic>
      <p:pic>
        <p:nvPicPr>
          <p:cNvPr id="47" name="Picture 46">
            <a:extLst>
              <a:ext uri="{FF2B5EF4-FFF2-40B4-BE49-F238E27FC236}">
                <a16:creationId xmlns:a16="http://schemas.microsoft.com/office/drawing/2014/main" id="{C846B92D-3815-F749-8BB3-D16D077860A9}"/>
              </a:ext>
            </a:extLst>
          </p:cNvPr>
          <p:cNvPicPr>
            <a:picLocks noChangeAspect="1"/>
          </p:cNvPicPr>
          <p:nvPr/>
        </p:nvPicPr>
        <p:blipFill>
          <a:blip r:embed="rId24"/>
          <a:stretch>
            <a:fillRect/>
          </a:stretch>
        </p:blipFill>
        <p:spPr>
          <a:xfrm rot="16200000">
            <a:off x="859783" y="23000"/>
            <a:ext cx="1739900" cy="1727200"/>
          </a:xfrm>
          <a:prstGeom prst="rect">
            <a:avLst/>
          </a:prstGeom>
        </p:spPr>
      </p:pic>
      <p:pic>
        <p:nvPicPr>
          <p:cNvPr id="48" name="Picture 47">
            <a:extLst>
              <a:ext uri="{FF2B5EF4-FFF2-40B4-BE49-F238E27FC236}">
                <a16:creationId xmlns:a16="http://schemas.microsoft.com/office/drawing/2014/main" id="{0DCF323C-A55D-5141-95E8-5C23C5FCEEB8}"/>
              </a:ext>
            </a:extLst>
          </p:cNvPr>
          <p:cNvPicPr>
            <a:picLocks noChangeAspect="1"/>
          </p:cNvPicPr>
          <p:nvPr/>
        </p:nvPicPr>
        <p:blipFill>
          <a:blip r:embed="rId24"/>
          <a:stretch>
            <a:fillRect/>
          </a:stretch>
        </p:blipFill>
        <p:spPr>
          <a:xfrm rot="5400000">
            <a:off x="9131792" y="616826"/>
            <a:ext cx="1739900" cy="1727200"/>
          </a:xfrm>
          <a:prstGeom prst="rect">
            <a:avLst/>
          </a:prstGeom>
        </p:spPr>
      </p:pic>
      <p:pic>
        <p:nvPicPr>
          <p:cNvPr id="49" name="Picture 48">
            <a:extLst>
              <a:ext uri="{FF2B5EF4-FFF2-40B4-BE49-F238E27FC236}">
                <a16:creationId xmlns:a16="http://schemas.microsoft.com/office/drawing/2014/main" id="{8BA7925C-CC38-254F-9F4B-ABC8D8D3D9D8}"/>
              </a:ext>
            </a:extLst>
          </p:cNvPr>
          <p:cNvPicPr>
            <a:picLocks noChangeAspect="1"/>
          </p:cNvPicPr>
          <p:nvPr/>
        </p:nvPicPr>
        <p:blipFill>
          <a:blip r:embed="rId25">
            <a:clrChange>
              <a:clrFrom>
                <a:srgbClr val="FF6A00"/>
              </a:clrFrom>
              <a:clrTo>
                <a:srgbClr val="FF6A00">
                  <a:alpha val="0"/>
                </a:srgbClr>
              </a:clrTo>
            </a:clrChange>
          </a:blip>
          <a:stretch>
            <a:fillRect/>
          </a:stretch>
        </p:blipFill>
        <p:spPr>
          <a:xfrm rot="1240368">
            <a:off x="12698814" y="2915670"/>
            <a:ext cx="1143000" cy="1092200"/>
          </a:xfrm>
          <a:prstGeom prst="rect">
            <a:avLst/>
          </a:prstGeom>
        </p:spPr>
      </p:pic>
      <p:pic>
        <p:nvPicPr>
          <p:cNvPr id="52" name="Picture 51">
            <a:extLst>
              <a:ext uri="{FF2B5EF4-FFF2-40B4-BE49-F238E27FC236}">
                <a16:creationId xmlns:a16="http://schemas.microsoft.com/office/drawing/2014/main" id="{1F4066AD-6032-E14B-85CA-03592B051600}"/>
              </a:ext>
            </a:extLst>
          </p:cNvPr>
          <p:cNvPicPr>
            <a:picLocks noChangeAspect="1"/>
          </p:cNvPicPr>
          <p:nvPr/>
        </p:nvPicPr>
        <p:blipFill>
          <a:blip r:embed="rId25">
            <a:clrChange>
              <a:clrFrom>
                <a:srgbClr val="FF6A00"/>
              </a:clrFrom>
              <a:clrTo>
                <a:srgbClr val="FF6A00">
                  <a:alpha val="0"/>
                </a:srgbClr>
              </a:clrTo>
            </a:clrChange>
          </a:blip>
          <a:stretch>
            <a:fillRect/>
          </a:stretch>
        </p:blipFill>
        <p:spPr>
          <a:xfrm rot="1240368">
            <a:off x="7251121" y="7644604"/>
            <a:ext cx="1143000" cy="1092200"/>
          </a:xfrm>
          <a:prstGeom prst="rect">
            <a:avLst/>
          </a:prstGeom>
        </p:spPr>
      </p:pic>
      <p:pic>
        <p:nvPicPr>
          <p:cNvPr id="53" name="Picture 52">
            <a:extLst>
              <a:ext uri="{FF2B5EF4-FFF2-40B4-BE49-F238E27FC236}">
                <a16:creationId xmlns:a16="http://schemas.microsoft.com/office/drawing/2014/main" id="{812DCDBD-9A47-0240-802B-EAA4F04E03B1}"/>
              </a:ext>
            </a:extLst>
          </p:cNvPr>
          <p:cNvPicPr>
            <a:picLocks noChangeAspect="1"/>
          </p:cNvPicPr>
          <p:nvPr/>
        </p:nvPicPr>
        <p:blipFill>
          <a:blip r:embed="rId25"/>
          <a:stretch>
            <a:fillRect/>
          </a:stretch>
        </p:blipFill>
        <p:spPr>
          <a:xfrm rot="6746286">
            <a:off x="6016898" y="4889982"/>
            <a:ext cx="1143000" cy="1092200"/>
          </a:xfrm>
          <a:prstGeom prst="rect">
            <a:avLst/>
          </a:prstGeom>
        </p:spPr>
      </p:pic>
      <p:pic>
        <p:nvPicPr>
          <p:cNvPr id="54" name="Picture 53">
            <a:extLst>
              <a:ext uri="{FF2B5EF4-FFF2-40B4-BE49-F238E27FC236}">
                <a16:creationId xmlns:a16="http://schemas.microsoft.com/office/drawing/2014/main" id="{FB91390B-CC15-2841-A42E-A7984C5E8677}"/>
              </a:ext>
            </a:extLst>
          </p:cNvPr>
          <p:cNvPicPr>
            <a:picLocks noChangeAspect="1"/>
          </p:cNvPicPr>
          <p:nvPr/>
        </p:nvPicPr>
        <p:blipFill>
          <a:blip r:embed="rId25"/>
          <a:stretch>
            <a:fillRect/>
          </a:stretch>
        </p:blipFill>
        <p:spPr>
          <a:xfrm rot="4270092">
            <a:off x="6684397" y="4069705"/>
            <a:ext cx="1143000" cy="1092200"/>
          </a:xfrm>
          <a:prstGeom prst="rect">
            <a:avLst/>
          </a:prstGeom>
        </p:spPr>
      </p:pic>
      <p:pic>
        <p:nvPicPr>
          <p:cNvPr id="44" name="Picture 43">
            <a:extLst>
              <a:ext uri="{FF2B5EF4-FFF2-40B4-BE49-F238E27FC236}">
                <a16:creationId xmlns:a16="http://schemas.microsoft.com/office/drawing/2014/main" id="{4F1C56FE-4023-6C46-B532-D1B2384BDDAF}"/>
              </a:ext>
            </a:extLst>
          </p:cNvPr>
          <p:cNvPicPr>
            <a:picLocks noChangeAspect="1"/>
          </p:cNvPicPr>
          <p:nvPr/>
        </p:nvPicPr>
        <p:blipFill>
          <a:blip r:embed="rId25"/>
          <a:stretch>
            <a:fillRect/>
          </a:stretch>
        </p:blipFill>
        <p:spPr>
          <a:xfrm rot="17279648">
            <a:off x="9914281" y="4781953"/>
            <a:ext cx="1143000" cy="1092200"/>
          </a:xfrm>
          <a:prstGeom prst="rect">
            <a:avLst/>
          </a:prstGeom>
        </p:spPr>
      </p:pic>
    </p:spTree>
    <p:extLst>
      <p:ext uri="{BB962C8B-B14F-4D97-AF65-F5344CB8AC3E}">
        <p14:creationId xmlns:p14="http://schemas.microsoft.com/office/powerpoint/2010/main" val="2101159328"/>
      </p:ext>
    </p:extLst>
  </p:cSld>
  <p:clrMapOvr>
    <a:masterClrMapping/>
  </p:clrMapOvr>
  <p:transition spd="slow" advTm="7000">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CD845C-A006-654F-8BE5-8307E5ED7F44}"/>
              </a:ext>
            </a:extLst>
          </p:cNvPr>
          <p:cNvSpPr>
            <a:spLocks noGrp="1"/>
          </p:cNvSpPr>
          <p:nvPr>
            <p:ph idx="1"/>
          </p:nvPr>
        </p:nvSpPr>
        <p:spPr>
          <a:xfrm>
            <a:off x="502920" y="1038613"/>
            <a:ext cx="10759440" cy="5791200"/>
          </a:xfrm>
        </p:spPr>
        <p:txBody>
          <a:bodyPr>
            <a:normAutofit fontScale="25000" lnSpcReduction="20000"/>
          </a:bodyPr>
          <a:lstStyle/>
          <a:p>
            <a:pPr>
              <a:spcAft>
                <a:spcPts val="1200"/>
              </a:spcAft>
            </a:pPr>
            <a:r>
              <a:rPr lang="en-US" sz="8600" dirty="0"/>
              <a:t>Lo B, Grady C, on Behalf of the Working Group on Ethics of the International AIDS Society. Ethical Considerations in HIV Cure Research: Points to Consider. Current Opinion in HIV/AIDS 2013; 8: 243 – 9.</a:t>
            </a:r>
          </a:p>
          <a:p>
            <a:pPr>
              <a:spcAft>
                <a:spcPts val="1200"/>
              </a:spcAft>
            </a:pPr>
            <a:r>
              <a:rPr lang="en-US" sz="8600" dirty="0" err="1"/>
              <a:t>Eyal</a:t>
            </a:r>
            <a:r>
              <a:rPr lang="en-US" sz="8600" dirty="0"/>
              <a:t> N, Holtzman LG, </a:t>
            </a:r>
            <a:r>
              <a:rPr lang="en-US" sz="8600" dirty="0" err="1"/>
              <a:t>Deeks</a:t>
            </a:r>
            <a:r>
              <a:rPr lang="en-US" sz="8600" dirty="0"/>
              <a:t> SG. Ethical Issues in HIV Remission Trials. Current Opinion in HIV/AIDS 2018; 13(5): 422 – 7.</a:t>
            </a:r>
          </a:p>
          <a:p>
            <a:pPr>
              <a:spcAft>
                <a:spcPts val="1200"/>
              </a:spcAft>
            </a:pPr>
            <a:r>
              <a:rPr lang="en-US" sz="8600" dirty="0"/>
              <a:t>Dresser R. First-in-Humans HIV-Remission Studies: Reducing and Justifying Risk. J Med Ethics 2017; 43: 78 – 81.</a:t>
            </a:r>
          </a:p>
          <a:p>
            <a:pPr>
              <a:spcAft>
                <a:spcPts val="1200"/>
              </a:spcAft>
            </a:pPr>
            <a:r>
              <a:rPr lang="en-US" sz="8600" dirty="0"/>
              <a:t>Sugarman J. Ethics of HIV and Hepatitis B Cure Research. Current Opinion in HIV/AIDS 2020; 15(3): 180 – 4.</a:t>
            </a:r>
          </a:p>
          <a:p>
            <a:pPr>
              <a:spcAft>
                <a:spcPts val="1200"/>
              </a:spcAft>
            </a:pPr>
            <a:r>
              <a:rPr lang="en-US" sz="8600" dirty="0"/>
              <a:t>Garner SA, Rennie S, </a:t>
            </a:r>
            <a:r>
              <a:rPr lang="en-US" sz="8600" dirty="0" err="1"/>
              <a:t>Ananworanich</a:t>
            </a:r>
            <a:r>
              <a:rPr lang="en-US" sz="8600" dirty="0"/>
              <a:t> J, </a:t>
            </a:r>
            <a:r>
              <a:rPr lang="en-US" sz="8600" dirty="0" err="1"/>
              <a:t>Dubé</a:t>
            </a:r>
            <a:r>
              <a:rPr lang="en-US" sz="8600" dirty="0"/>
              <a:t> K, Margolis DM, Sugarman J, </a:t>
            </a:r>
            <a:r>
              <a:rPr lang="en-US" sz="8600" dirty="0" err="1"/>
              <a:t>Tressler</a:t>
            </a:r>
            <a:r>
              <a:rPr lang="en-US" sz="8600" dirty="0"/>
              <a:t> R, Gilbertson A, Dawson L. Interrupting Antiretroviral Treatment in HIV Cure Research: Scientific and Ethical Considerations. Journal of Virus Eradication 2017; 3: 82 – 4.</a:t>
            </a:r>
          </a:p>
          <a:p>
            <a:pPr>
              <a:spcAft>
                <a:spcPts val="1200"/>
              </a:spcAft>
            </a:pPr>
            <a:r>
              <a:rPr lang="en-US" sz="8600" dirty="0" err="1"/>
              <a:t>Julg</a:t>
            </a:r>
            <a:r>
              <a:rPr lang="en-US" sz="8600" dirty="0"/>
              <a:t> B, Dee L., </a:t>
            </a:r>
            <a:r>
              <a:rPr lang="en-US" sz="8600" dirty="0" err="1"/>
              <a:t>Ananworanich</a:t>
            </a:r>
            <a:r>
              <a:rPr lang="en-US" sz="8600" dirty="0"/>
              <a:t> J, </a:t>
            </a:r>
            <a:r>
              <a:rPr lang="en-US" sz="8600" dirty="0" err="1"/>
              <a:t>Barouch</a:t>
            </a:r>
            <a:r>
              <a:rPr lang="en-US" sz="8600" dirty="0"/>
              <a:t> BH, Bar K, et al. Recommendations for Analytical Treatment Interruption in HIV Research Trials – Report of a Consensus Workshop. Lancet HIV 2019; 6(4): e259 – 68.</a:t>
            </a:r>
          </a:p>
        </p:txBody>
      </p:sp>
      <p:sp>
        <p:nvSpPr>
          <p:cNvPr id="4" name="Rectangle 3">
            <a:extLst>
              <a:ext uri="{FF2B5EF4-FFF2-40B4-BE49-F238E27FC236}">
                <a16:creationId xmlns:a16="http://schemas.microsoft.com/office/drawing/2014/main" id="{A396C328-1BA8-904F-B887-2C8A4B944210}"/>
              </a:ext>
            </a:extLst>
          </p:cNvPr>
          <p:cNvSpPr/>
          <p:nvPr/>
        </p:nvSpPr>
        <p:spPr>
          <a:xfrm>
            <a:off x="502920" y="115283"/>
            <a:ext cx="7940040" cy="923330"/>
          </a:xfrm>
          <a:prstGeom prst="rect">
            <a:avLst/>
          </a:prstGeom>
        </p:spPr>
        <p:txBody>
          <a:bodyPr wrap="square">
            <a:spAutoFit/>
          </a:bodyPr>
          <a:lstStyle/>
          <a:p>
            <a:r>
              <a:rPr lang="en-US" sz="5400" b="1" dirty="0">
                <a:solidFill>
                  <a:srgbClr val="FF6A02"/>
                </a:solidFill>
                <a:latin typeface="Gill Sans MT" panose="020B0502020104020203" pitchFamily="34" charset="77"/>
              </a:rPr>
              <a:t>Background References:</a:t>
            </a:r>
          </a:p>
        </p:txBody>
      </p:sp>
    </p:spTree>
    <p:extLst>
      <p:ext uri="{BB962C8B-B14F-4D97-AF65-F5344CB8AC3E}">
        <p14:creationId xmlns:p14="http://schemas.microsoft.com/office/powerpoint/2010/main" val="1305698930"/>
      </p:ext>
    </p:extLst>
  </p:cSld>
  <p:clrMapOvr>
    <a:masterClrMapping/>
  </p:clrMapOvr>
  <p:transition spd="slow" advTm="6000">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CD845C-A006-654F-8BE5-8307E5ED7F44}"/>
              </a:ext>
            </a:extLst>
          </p:cNvPr>
          <p:cNvSpPr>
            <a:spLocks noGrp="1"/>
          </p:cNvSpPr>
          <p:nvPr>
            <p:ph idx="1"/>
          </p:nvPr>
        </p:nvSpPr>
        <p:spPr>
          <a:xfrm>
            <a:off x="678180" y="931932"/>
            <a:ext cx="10355580" cy="5209787"/>
          </a:xfrm>
        </p:spPr>
        <p:txBody>
          <a:bodyPr>
            <a:normAutofit fontScale="25000" lnSpcReduction="20000"/>
          </a:bodyPr>
          <a:lstStyle/>
          <a:p>
            <a:pPr>
              <a:spcAft>
                <a:spcPts val="600"/>
              </a:spcAft>
            </a:pPr>
            <a:r>
              <a:rPr lang="en-US" sz="8600" dirty="0" err="1"/>
              <a:t>Dubé</a:t>
            </a:r>
            <a:r>
              <a:rPr lang="en-US" sz="8600" dirty="0"/>
              <a:t> K, Kanazawa J, Taylor J, Dee L, Jones N, Roebuck C, </a:t>
            </a:r>
            <a:r>
              <a:rPr lang="en-US" sz="8600" dirty="0" err="1"/>
              <a:t>Sylla</a:t>
            </a:r>
            <a:r>
              <a:rPr lang="en-US" sz="8600" dirty="0"/>
              <a:t> L, Louella M, </a:t>
            </a:r>
            <a:r>
              <a:rPr lang="en-US" sz="8600" dirty="0" err="1"/>
              <a:t>Kosmyna</a:t>
            </a:r>
            <a:r>
              <a:rPr lang="en-US" sz="8600" dirty="0"/>
              <a:t> J, Kelly D, Clanton O, Palm D, Campbell DM, </a:t>
            </a:r>
            <a:r>
              <a:rPr lang="en-US" sz="8600" dirty="0" err="1"/>
              <a:t>Onaiwu</a:t>
            </a:r>
            <a:r>
              <a:rPr lang="en-US" sz="8600" dirty="0"/>
              <a:t> MG, Patel H, </a:t>
            </a:r>
            <a:r>
              <a:rPr lang="en-US" sz="8600" dirty="0" err="1"/>
              <a:t>Ndukwe</a:t>
            </a:r>
            <a:r>
              <a:rPr lang="en-US" sz="8600" dirty="0"/>
              <a:t> S, Henley L, Johnson MO, </a:t>
            </a:r>
            <a:r>
              <a:rPr lang="en-US" sz="8600" dirty="0" err="1"/>
              <a:t>Saberi</a:t>
            </a:r>
            <a:r>
              <a:rPr lang="en-US" sz="8600" dirty="0"/>
              <a:t> P, Brown B, </a:t>
            </a:r>
            <a:r>
              <a:rPr lang="en-US" sz="8600" dirty="0" err="1"/>
              <a:t>Sauceda</a:t>
            </a:r>
            <a:r>
              <a:rPr lang="en-US" sz="8600" dirty="0"/>
              <a:t> JA, Sugarman J. Ethics of HIV Cure Research: An Unfinished Agenda. BMC Medical Ethics 2021; 22:83. </a:t>
            </a:r>
            <a:r>
              <a:rPr lang="en-US" sz="8600" dirty="0">
                <a:hlinkClick r:id="rId2"/>
              </a:rPr>
              <a:t>https://bmcmedethics.biomedcentral.com/track/pdf/10.1186/s12910-021-00651-1.pdf</a:t>
            </a:r>
            <a:r>
              <a:rPr lang="en-US" sz="8600" dirty="0"/>
              <a:t>  </a:t>
            </a:r>
          </a:p>
          <a:p>
            <a:pPr lvl="1">
              <a:spcAft>
                <a:spcPts val="600"/>
              </a:spcAft>
            </a:pPr>
            <a:r>
              <a:rPr lang="en-US" sz="8200" dirty="0"/>
              <a:t>This article contains a list of open research ethics questions for the field of HIV cure-related research. These questions were developed with strong input from the community.</a:t>
            </a:r>
          </a:p>
          <a:p>
            <a:r>
              <a:rPr lang="en-US" sz="8600" dirty="0" err="1"/>
              <a:t>Dubé</a:t>
            </a:r>
            <a:r>
              <a:rPr lang="en-US" sz="8600" dirty="0"/>
              <a:t> K, </a:t>
            </a:r>
            <a:r>
              <a:rPr lang="en-US" sz="8600" dirty="0" err="1"/>
              <a:t>Sylla</a:t>
            </a:r>
            <a:r>
              <a:rPr lang="en-US" sz="8600" dirty="0"/>
              <a:t> L, Dee L, Taylor J, Evans D, </a:t>
            </a:r>
            <a:r>
              <a:rPr lang="en-US" sz="8600" dirty="0" err="1"/>
              <a:t>Bruton</a:t>
            </a:r>
            <a:r>
              <a:rPr lang="en-US" sz="8600" dirty="0"/>
              <a:t> CD, Gilbertson A, </a:t>
            </a:r>
            <a:r>
              <a:rPr lang="en-US" sz="8600" dirty="0" err="1"/>
              <a:t>Gralinski</a:t>
            </a:r>
            <a:r>
              <a:rPr lang="en-US" sz="8600" dirty="0"/>
              <a:t> L, Brown B, Skinner A, Weiner BJ, Greene SG, </a:t>
            </a:r>
            <a:r>
              <a:rPr lang="en-US" sz="8600" dirty="0" err="1"/>
              <a:t>Corneli</a:t>
            </a:r>
            <a:r>
              <a:rPr lang="en-US" sz="8600" dirty="0"/>
              <a:t> A, </a:t>
            </a:r>
            <a:r>
              <a:rPr lang="en-US" sz="8600" dirty="0" err="1"/>
              <a:t>Adimora</a:t>
            </a:r>
            <a:r>
              <a:rPr lang="en-US" sz="8600" dirty="0"/>
              <a:t> AA, Tucker JD, Rennie S. Research on HIV Cure: Mapping the Ethics Landscape. </a:t>
            </a:r>
            <a:r>
              <a:rPr lang="en-US" sz="8600" dirty="0" err="1"/>
              <a:t>PLoS</a:t>
            </a:r>
            <a:r>
              <a:rPr lang="en-US" sz="8600" dirty="0"/>
              <a:t> Medicine 2017; 14(12): e1002470.</a:t>
            </a:r>
          </a:p>
          <a:p>
            <a:r>
              <a:rPr lang="en-US" sz="8600" dirty="0" err="1"/>
              <a:t>Dubé</a:t>
            </a:r>
            <a:r>
              <a:rPr lang="en-US" sz="8600" dirty="0"/>
              <a:t> K, </a:t>
            </a:r>
            <a:r>
              <a:rPr lang="en-US" sz="8600" dirty="0" err="1"/>
              <a:t>Gianella</a:t>
            </a:r>
            <a:r>
              <a:rPr lang="en-US" sz="8600" dirty="0"/>
              <a:t> S, Concha-Garcia S, Little SJ, </a:t>
            </a:r>
            <a:r>
              <a:rPr lang="en-US" sz="8600" dirty="0" err="1"/>
              <a:t>Kaytes</a:t>
            </a:r>
            <a:r>
              <a:rPr lang="en-US" sz="8600" dirty="0"/>
              <a:t> A, Taylor J, Mathur K, </a:t>
            </a:r>
            <a:r>
              <a:rPr lang="en-US" sz="8600" dirty="0" err="1"/>
              <a:t>Javadi</a:t>
            </a:r>
            <a:r>
              <a:rPr lang="en-US" sz="8600" dirty="0"/>
              <a:t> S, Nathan A, Patel H, </a:t>
            </a:r>
            <a:r>
              <a:rPr lang="en-US" sz="8600" dirty="0" err="1"/>
              <a:t>Luter</a:t>
            </a:r>
            <a:r>
              <a:rPr lang="en-US" sz="8600" dirty="0"/>
              <a:t> S, Philpott-Jones S, Brown B, Smith D. Ethical Considerations for HIV Cure-Related Research at the End of Life. BMC Medical Ethics 2018; 19: 83.</a:t>
            </a:r>
          </a:p>
          <a:p>
            <a:r>
              <a:rPr lang="en-US" sz="8600" dirty="0" err="1"/>
              <a:t>Dubé</a:t>
            </a:r>
            <a:r>
              <a:rPr lang="en-US" sz="8600" dirty="0"/>
              <a:t> K, Dee L. Willingness to Risk Death Endpoint in HIV Cure-Related Research with Otherwise Healthy Volunteers is Misleading. Journal of Virus Eradication 2020; 6: 81 – 4</a:t>
            </a:r>
          </a:p>
          <a:p>
            <a:pPr lvl="1"/>
            <a:r>
              <a:rPr lang="en-US" sz="8200" dirty="0"/>
              <a:t>This article contains a list of safeguards to help minimize risks in HIV cure clinical research.	</a:t>
            </a:r>
          </a:p>
          <a:p>
            <a:r>
              <a:rPr lang="en-US" sz="8600" dirty="0" err="1"/>
              <a:t>Dubé</a:t>
            </a:r>
            <a:r>
              <a:rPr lang="en-US" sz="8600" dirty="0"/>
              <a:t>, K., Kanazawa, J., Taylor, J., Dee, L., Jones, N., Roebuck, C., ... &amp; Sugarman, J. (2021). Ethics of HIV cure research: an unfinished agenda. </a:t>
            </a:r>
            <a:r>
              <a:rPr lang="en-US" sz="8600" i="1" dirty="0"/>
              <a:t>BMC medical ethics</a:t>
            </a:r>
            <a:r>
              <a:rPr lang="en-US" sz="8600" dirty="0"/>
              <a:t>, </a:t>
            </a:r>
            <a:r>
              <a:rPr lang="en-US" sz="8600" i="1" dirty="0"/>
              <a:t>22</a:t>
            </a:r>
            <a:r>
              <a:rPr lang="en-US" sz="8600" dirty="0"/>
              <a:t>(1), 1-14.</a:t>
            </a:r>
          </a:p>
        </p:txBody>
      </p:sp>
      <p:sp>
        <p:nvSpPr>
          <p:cNvPr id="4" name="Rectangle 3">
            <a:extLst>
              <a:ext uri="{FF2B5EF4-FFF2-40B4-BE49-F238E27FC236}">
                <a16:creationId xmlns:a16="http://schemas.microsoft.com/office/drawing/2014/main" id="{8728E27D-0CBB-2844-812B-CCB858838483}"/>
              </a:ext>
            </a:extLst>
          </p:cNvPr>
          <p:cNvSpPr/>
          <p:nvPr/>
        </p:nvSpPr>
        <p:spPr>
          <a:xfrm>
            <a:off x="502920" y="115283"/>
            <a:ext cx="7940040" cy="923330"/>
          </a:xfrm>
          <a:prstGeom prst="rect">
            <a:avLst/>
          </a:prstGeom>
        </p:spPr>
        <p:txBody>
          <a:bodyPr wrap="square">
            <a:spAutoFit/>
          </a:bodyPr>
          <a:lstStyle/>
          <a:p>
            <a:r>
              <a:rPr lang="en-US" sz="5400" b="1" dirty="0">
                <a:solidFill>
                  <a:srgbClr val="FF6A02"/>
                </a:solidFill>
                <a:latin typeface="Gill Sans MT" panose="020B0502020104020203" pitchFamily="34" charset="77"/>
              </a:rPr>
              <a:t>Background References:</a:t>
            </a:r>
          </a:p>
        </p:txBody>
      </p:sp>
    </p:spTree>
    <p:extLst>
      <p:ext uri="{BB962C8B-B14F-4D97-AF65-F5344CB8AC3E}">
        <p14:creationId xmlns:p14="http://schemas.microsoft.com/office/powerpoint/2010/main" val="1343640019"/>
      </p:ext>
    </p:extLst>
  </p:cSld>
  <p:clrMapOvr>
    <a:masterClrMapping/>
  </p:clrMapOvr>
  <p:transition spd="slow" advTm="5000">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a:extLst>
              <a:ext uri="{FF2B5EF4-FFF2-40B4-BE49-F238E27FC236}">
                <a16:creationId xmlns:a16="http://schemas.microsoft.com/office/drawing/2014/main" id="{B576256F-A13F-4D63-8F74-C3DD334D9B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0547850">
            <a:off x="2156582" y="1875042"/>
            <a:ext cx="3345323" cy="4630207"/>
          </a:xfrm>
          <a:prstGeom prst="rect">
            <a:avLst/>
          </a:prstGeom>
          <a:effectLst/>
        </p:spPr>
      </p:pic>
      <p:pic>
        <p:nvPicPr>
          <p:cNvPr id="3" name="Picture 2">
            <a:extLst>
              <a:ext uri="{FF2B5EF4-FFF2-40B4-BE49-F238E27FC236}">
                <a16:creationId xmlns:a16="http://schemas.microsoft.com/office/drawing/2014/main" id="{1B675955-2002-422D-8D46-CDE9C6AAAE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32529" y="2507575"/>
            <a:ext cx="6024866" cy="2666004"/>
          </a:xfrm>
          <a:prstGeom prst="rect">
            <a:avLst/>
          </a:prstGeom>
          <a:effectLst/>
        </p:spPr>
      </p:pic>
      <p:sp>
        <p:nvSpPr>
          <p:cNvPr id="5" name="Title 4">
            <a:extLst>
              <a:ext uri="{FF2B5EF4-FFF2-40B4-BE49-F238E27FC236}">
                <a16:creationId xmlns:a16="http://schemas.microsoft.com/office/drawing/2014/main" id="{24CF148C-9883-894F-96F8-421EE3F7C5DD}"/>
              </a:ext>
            </a:extLst>
          </p:cNvPr>
          <p:cNvSpPr>
            <a:spLocks noGrp="1"/>
          </p:cNvSpPr>
          <p:nvPr>
            <p:ph type="title"/>
          </p:nvPr>
        </p:nvSpPr>
        <p:spPr>
          <a:xfrm>
            <a:off x="216569" y="363537"/>
            <a:ext cx="11285620" cy="1325563"/>
          </a:xfrm>
        </p:spPr>
        <p:txBody>
          <a:bodyPr>
            <a:normAutofit fontScale="90000"/>
          </a:bodyPr>
          <a:lstStyle/>
          <a:p>
            <a:r>
              <a:rPr lang="en-US" b="1" dirty="0"/>
              <a:t>Importance of </a:t>
            </a:r>
            <a:r>
              <a:rPr lang="en-US" b="1" dirty="0">
                <a:solidFill>
                  <a:srgbClr val="FF6A02"/>
                </a:solidFill>
              </a:rPr>
              <a:t>community</a:t>
            </a:r>
            <a:r>
              <a:rPr lang="en-US" b="1" dirty="0"/>
              <a:t> in </a:t>
            </a:r>
            <a:br>
              <a:rPr lang="en-US" b="1" dirty="0"/>
            </a:br>
            <a:r>
              <a:rPr lang="en-US" b="1" dirty="0"/>
              <a:t>contemporary HIV Cure-Related Research</a:t>
            </a:r>
          </a:p>
        </p:txBody>
      </p:sp>
    </p:spTree>
    <p:extLst>
      <p:ext uri="{BB962C8B-B14F-4D97-AF65-F5344CB8AC3E}">
        <p14:creationId xmlns:p14="http://schemas.microsoft.com/office/powerpoint/2010/main" val="4238823820"/>
      </p:ext>
    </p:extLst>
  </p:cSld>
  <p:clrMapOvr>
    <a:masterClrMapping/>
  </p:clrMapOvr>
  <p:transition spd="slow" advTm="8000">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8E1B23-6778-B342-8EF5-D9EA6BE5E7F0}"/>
              </a:ext>
            </a:extLst>
          </p:cNvPr>
          <p:cNvPicPr>
            <a:picLocks noChangeAspect="1"/>
          </p:cNvPicPr>
          <p:nvPr/>
        </p:nvPicPr>
        <p:blipFill>
          <a:blip r:embed="rId3"/>
          <a:stretch>
            <a:fillRect/>
          </a:stretch>
        </p:blipFill>
        <p:spPr>
          <a:xfrm>
            <a:off x="1588170" y="1291971"/>
            <a:ext cx="8085220" cy="5370475"/>
          </a:xfrm>
          <a:prstGeom prst="rect">
            <a:avLst/>
          </a:prstGeom>
        </p:spPr>
      </p:pic>
      <p:sp>
        <p:nvSpPr>
          <p:cNvPr id="2" name="Title 1">
            <a:extLst>
              <a:ext uri="{FF2B5EF4-FFF2-40B4-BE49-F238E27FC236}">
                <a16:creationId xmlns:a16="http://schemas.microsoft.com/office/drawing/2014/main" id="{DA9A1D08-12E3-CE47-9680-3B25FA30D446}"/>
              </a:ext>
            </a:extLst>
          </p:cNvPr>
          <p:cNvSpPr>
            <a:spLocks noGrp="1"/>
          </p:cNvSpPr>
          <p:nvPr>
            <p:ph type="title"/>
          </p:nvPr>
        </p:nvSpPr>
        <p:spPr>
          <a:xfrm>
            <a:off x="1203159" y="162604"/>
            <a:ext cx="9456820" cy="1218319"/>
          </a:xfrm>
        </p:spPr>
        <p:txBody>
          <a:bodyPr>
            <a:noAutofit/>
          </a:bodyPr>
          <a:lstStyle/>
          <a:p>
            <a:r>
              <a:rPr lang="en-US" sz="4400" b="1" dirty="0">
                <a:cs typeface="Calibri Light" panose="020F0302020204030204" pitchFamily="34" charset="0"/>
              </a:rPr>
              <a:t>An incredible history of community participation in HIV research </a:t>
            </a:r>
          </a:p>
        </p:txBody>
      </p:sp>
      <p:sp>
        <p:nvSpPr>
          <p:cNvPr id="3" name="Content Placeholder 2">
            <a:extLst>
              <a:ext uri="{FF2B5EF4-FFF2-40B4-BE49-F238E27FC236}">
                <a16:creationId xmlns:a16="http://schemas.microsoft.com/office/drawing/2014/main" id="{DE8FA3EE-104F-0940-B3C4-3A714D9176F6}"/>
              </a:ext>
            </a:extLst>
          </p:cNvPr>
          <p:cNvSpPr>
            <a:spLocks noGrp="1"/>
          </p:cNvSpPr>
          <p:nvPr>
            <p:ph idx="1"/>
          </p:nvPr>
        </p:nvSpPr>
        <p:spPr>
          <a:xfrm>
            <a:off x="-1" y="3983995"/>
            <a:ext cx="11422967" cy="1743037"/>
          </a:xfrm>
          <a:solidFill>
            <a:srgbClr val="FF6A02"/>
          </a:solidFill>
        </p:spPr>
        <p:txBody>
          <a:bodyPr anchor="ctr" anchorCtr="0">
            <a:noAutofit/>
          </a:bodyPr>
          <a:lstStyle/>
          <a:p>
            <a:pPr marL="0" indent="0" algn="ctr">
              <a:lnSpc>
                <a:spcPct val="120000"/>
              </a:lnSpc>
              <a:buNone/>
            </a:pPr>
            <a:r>
              <a:rPr lang="en-US" sz="2800" b="1" dirty="0">
                <a:solidFill>
                  <a:schemeClr val="bg1"/>
                </a:solidFill>
                <a:cs typeface="Calibri Light" panose="020F0302020204030204" pitchFamily="34" charset="0"/>
              </a:rPr>
              <a:t>Community members have long been at the vanguard                    of demanding that research endeavors are ethical                             and research participants be treated ethically</a:t>
            </a:r>
          </a:p>
        </p:txBody>
      </p:sp>
      <p:sp>
        <p:nvSpPr>
          <p:cNvPr id="4" name="Rectangle 3">
            <a:extLst>
              <a:ext uri="{FF2B5EF4-FFF2-40B4-BE49-F238E27FC236}">
                <a16:creationId xmlns:a16="http://schemas.microsoft.com/office/drawing/2014/main" id="{6B81D6AE-8F31-BD4E-ABCE-318215BC071B}"/>
              </a:ext>
            </a:extLst>
          </p:cNvPr>
          <p:cNvSpPr/>
          <p:nvPr/>
        </p:nvSpPr>
        <p:spPr>
          <a:xfrm>
            <a:off x="0" y="3983995"/>
            <a:ext cx="11422966" cy="1815882"/>
          </a:xfrm>
          <a:prstGeom prst="rect">
            <a:avLst/>
          </a:prstGeom>
          <a:solidFill>
            <a:schemeClr val="accent2">
              <a:lumMod val="75000"/>
            </a:schemeClr>
          </a:solidFill>
        </p:spPr>
        <p:txBody>
          <a:bodyPr wrap="square" anchor="ctr" anchorCtr="0">
            <a:spAutoFit/>
          </a:bodyPr>
          <a:lstStyle/>
          <a:p>
            <a:pPr algn="ctr"/>
            <a:endParaRPr lang="en-US" sz="2800" b="1" dirty="0">
              <a:solidFill>
                <a:schemeClr val="bg1"/>
              </a:solidFill>
              <a:latin typeface="Gill Sans MT" panose="020B0502020104020203" pitchFamily="34" charset="77"/>
              <a:cs typeface="Calibri Light" panose="020F0302020204030204" pitchFamily="34" charset="0"/>
            </a:endParaRPr>
          </a:p>
          <a:p>
            <a:pPr algn="ctr"/>
            <a:r>
              <a:rPr lang="en-US" sz="2800" b="1" dirty="0">
                <a:solidFill>
                  <a:schemeClr val="bg1"/>
                </a:solidFill>
                <a:latin typeface="Gill Sans MT" panose="020B0502020104020203" pitchFamily="34" charset="77"/>
                <a:cs typeface="Calibri Light" panose="020F0302020204030204" pitchFamily="34" charset="0"/>
              </a:rPr>
              <a:t>Gaining knowledge about research ethics is an </a:t>
            </a:r>
            <a:r>
              <a:rPr lang="en-US" sz="2800" b="1" dirty="0">
                <a:solidFill>
                  <a:srgbClr val="FFFF00"/>
                </a:solidFill>
                <a:latin typeface="Gill Sans MT" panose="020B0502020104020203" pitchFamily="34" charset="77"/>
                <a:cs typeface="Calibri Light" panose="020F0302020204030204" pitchFamily="34" charset="0"/>
              </a:rPr>
              <a:t>important step      </a:t>
            </a:r>
            <a:r>
              <a:rPr lang="en-US" sz="2800" b="1" dirty="0">
                <a:solidFill>
                  <a:schemeClr val="bg1"/>
                </a:solidFill>
                <a:latin typeface="Gill Sans MT" panose="020B0502020104020203" pitchFamily="34" charset="77"/>
                <a:cs typeface="Calibri Light" panose="020F0302020204030204" pitchFamily="34" charset="0"/>
              </a:rPr>
              <a:t>for being able to add your voice to shaping what comes next</a:t>
            </a:r>
          </a:p>
          <a:p>
            <a:pPr algn="ctr"/>
            <a:endParaRPr lang="en-US" sz="2800" b="1" dirty="0">
              <a:solidFill>
                <a:schemeClr val="bg1"/>
              </a:solidFill>
              <a:latin typeface="Gill Sans MT" panose="020B0502020104020203" pitchFamily="34" charset="77"/>
              <a:cs typeface="Calibri Light" panose="020F0302020204030204" pitchFamily="34" charset="0"/>
            </a:endParaRPr>
          </a:p>
        </p:txBody>
      </p:sp>
    </p:spTree>
    <p:extLst>
      <p:ext uri="{BB962C8B-B14F-4D97-AF65-F5344CB8AC3E}">
        <p14:creationId xmlns:p14="http://schemas.microsoft.com/office/powerpoint/2010/main" val="2413448557"/>
      </p:ext>
    </p:extLst>
  </p:cSld>
  <p:clrMapOvr>
    <a:masterClrMapping/>
  </p:clrMapOvr>
  <p:transition spd="slow" advTm="8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left)">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4464139-3900-4FCA-BC99-3930DA9768A4}"/>
              </a:ext>
            </a:extLst>
          </p:cNvPr>
          <p:cNvSpPr txBox="1">
            <a:spLocks/>
          </p:cNvSpPr>
          <p:nvPr/>
        </p:nvSpPr>
        <p:spPr>
          <a:xfrm>
            <a:off x="1301414" y="243615"/>
            <a:ext cx="10081874" cy="81082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5400" b="1" dirty="0">
                <a:solidFill>
                  <a:srgbClr val="FF6A02"/>
                </a:solidFill>
                <a:latin typeface="Gill Sans MT" panose="020B0502020104020203" pitchFamily="34" charset="77"/>
                <a:cs typeface="Calibri Light" panose="020F0302020204030204" pitchFamily="34" charset="0"/>
              </a:rPr>
              <a:t>Denver Principles</a:t>
            </a:r>
          </a:p>
        </p:txBody>
      </p:sp>
      <p:pic>
        <p:nvPicPr>
          <p:cNvPr id="11" name="Picture 10">
            <a:extLst>
              <a:ext uri="{FF2B5EF4-FFF2-40B4-BE49-F238E27FC236}">
                <a16:creationId xmlns:a16="http://schemas.microsoft.com/office/drawing/2014/main" id="{3B52031B-E175-4A0C-BD94-D2E748488EA8}"/>
              </a:ext>
            </a:extLst>
          </p:cNvPr>
          <p:cNvPicPr>
            <a:picLocks noChangeAspect="1"/>
          </p:cNvPicPr>
          <p:nvPr/>
        </p:nvPicPr>
        <p:blipFill>
          <a:blip r:embed="rId3">
            <a:duotone>
              <a:prstClr val="black"/>
              <a:srgbClr val="D9C3A5">
                <a:tint val="50000"/>
                <a:satMod val="180000"/>
              </a:srgbClr>
            </a:duotone>
            <a:extLst>
              <a:ext uri="{28A0092B-C50C-407E-A947-70E740481C1C}">
                <a14:useLocalDpi xmlns:a14="http://schemas.microsoft.com/office/drawing/2010/main"/>
              </a:ext>
            </a:extLst>
          </a:blip>
          <a:stretch>
            <a:fillRect/>
          </a:stretch>
        </p:blipFill>
        <p:spPr>
          <a:xfrm>
            <a:off x="0" y="1997001"/>
            <a:ext cx="11383288" cy="4123492"/>
          </a:xfrm>
          <a:prstGeom prst="rect">
            <a:avLst/>
          </a:prstGeom>
          <a:effectLst/>
        </p:spPr>
      </p:pic>
      <p:sp>
        <p:nvSpPr>
          <p:cNvPr id="3" name="Rectangle 2">
            <a:extLst>
              <a:ext uri="{FF2B5EF4-FFF2-40B4-BE49-F238E27FC236}">
                <a16:creationId xmlns:a16="http://schemas.microsoft.com/office/drawing/2014/main" id="{5523FED8-432A-9C43-8A82-1172E5F077DA}"/>
              </a:ext>
            </a:extLst>
          </p:cNvPr>
          <p:cNvSpPr/>
          <p:nvPr/>
        </p:nvSpPr>
        <p:spPr>
          <a:xfrm>
            <a:off x="5867940" y="5643439"/>
            <a:ext cx="5253041" cy="954107"/>
          </a:xfrm>
          <a:prstGeom prst="rect">
            <a:avLst/>
          </a:prstGeom>
          <a:solidFill>
            <a:srgbClr val="FF6A02"/>
          </a:solidFill>
        </p:spPr>
        <p:txBody>
          <a:bodyPr wrap="none">
            <a:spAutoFit/>
          </a:bodyPr>
          <a:lstStyle/>
          <a:p>
            <a:pPr algn="ctr"/>
            <a:r>
              <a:rPr lang="en-US" sz="2800" b="1" dirty="0">
                <a:solidFill>
                  <a:schemeClr val="bg1"/>
                </a:solidFill>
                <a:latin typeface="Gill Sans MT" panose="020B0502020104020203" pitchFamily="34" charset="77"/>
                <a:cs typeface="Calibri Light" panose="020F0302020204030204" pitchFamily="34" charset="0"/>
              </a:rPr>
              <a:t>when people living with AIDS</a:t>
            </a:r>
          </a:p>
          <a:p>
            <a:pPr algn="ctr"/>
            <a:r>
              <a:rPr lang="en-US" sz="2800" b="1" dirty="0">
                <a:solidFill>
                  <a:schemeClr val="bg1"/>
                </a:solidFill>
                <a:latin typeface="Gill Sans MT" panose="020B0502020104020203" pitchFamily="34" charset="77"/>
                <a:cs typeface="Calibri Light" panose="020F0302020204030204" pitchFamily="34" charset="0"/>
              </a:rPr>
              <a:t>demanded a place at the table</a:t>
            </a:r>
            <a:endParaRPr lang="en-US" sz="2800" b="1" dirty="0">
              <a:solidFill>
                <a:schemeClr val="bg1"/>
              </a:solidFill>
              <a:latin typeface="Gill Sans MT" panose="020B0502020104020203" pitchFamily="34" charset="77"/>
            </a:endParaRPr>
          </a:p>
        </p:txBody>
      </p:sp>
      <p:sp>
        <p:nvSpPr>
          <p:cNvPr id="6" name="Rectangle 5">
            <a:extLst>
              <a:ext uri="{FF2B5EF4-FFF2-40B4-BE49-F238E27FC236}">
                <a16:creationId xmlns:a16="http://schemas.microsoft.com/office/drawing/2014/main" id="{C29C1D37-124F-497B-8004-0CC7E93C0203}"/>
              </a:ext>
            </a:extLst>
          </p:cNvPr>
          <p:cNvSpPr/>
          <p:nvPr/>
        </p:nvSpPr>
        <p:spPr>
          <a:xfrm>
            <a:off x="1301414" y="1280774"/>
            <a:ext cx="9138812" cy="954107"/>
          </a:xfrm>
          <a:prstGeom prst="rect">
            <a:avLst/>
          </a:prstGeom>
          <a:solidFill>
            <a:srgbClr val="FF6A02"/>
          </a:solidFill>
        </p:spPr>
        <p:txBody>
          <a:bodyPr wrap="square">
            <a:spAutoFit/>
          </a:bodyPr>
          <a:lstStyle/>
          <a:p>
            <a:pPr algn="ctr"/>
            <a:r>
              <a:rPr lang="en-US" sz="2800" b="1" dirty="0">
                <a:solidFill>
                  <a:schemeClr val="bg1"/>
                </a:solidFill>
                <a:latin typeface="Gill Sans MT" panose="020B0502020104020203" pitchFamily="34" charset="77"/>
                <a:cs typeface="Calibri Light" panose="020F0302020204030204" pitchFamily="34" charset="0"/>
              </a:rPr>
              <a:t>Community involvement in HIV/AIDS research began         with the Denver Principles in 1983 </a:t>
            </a:r>
          </a:p>
        </p:txBody>
      </p:sp>
    </p:spTree>
    <p:extLst>
      <p:ext uri="{BB962C8B-B14F-4D97-AF65-F5344CB8AC3E}">
        <p14:creationId xmlns:p14="http://schemas.microsoft.com/office/powerpoint/2010/main" val="1488164738"/>
      </p:ext>
    </p:extLst>
  </p:cSld>
  <p:clrMapOvr>
    <a:masterClrMapping/>
  </p:clrMapOvr>
  <p:transition spd="slow" advTm="8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theme/theme1.xml><?xml version="1.0" encoding="utf-8"?>
<a:theme xmlns:a="http://schemas.openxmlformats.org/drawingml/2006/main" name="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2188</TotalTime>
  <Words>7752</Words>
  <Application>Microsoft Macintosh PowerPoint</Application>
  <PresentationFormat>Widescreen</PresentationFormat>
  <Paragraphs>667</Paragraphs>
  <Slides>67</Slides>
  <Notes>54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67</vt:i4>
      </vt:variant>
    </vt:vector>
  </HeadingPairs>
  <TitlesOfParts>
    <vt:vector size="76" baseType="lpstr">
      <vt:lpstr>Arial</vt:lpstr>
      <vt:lpstr>Calibri</vt:lpstr>
      <vt:lpstr>Calibri Light</vt:lpstr>
      <vt:lpstr>Corbel</vt:lpstr>
      <vt:lpstr>Encode Sans Normal Black</vt:lpstr>
      <vt:lpstr>Georgia</vt:lpstr>
      <vt:lpstr>Gill Sans MT</vt:lpstr>
      <vt:lpstr>Monotype Sorts</vt:lpstr>
      <vt:lpstr>Office Theme</vt:lpstr>
      <vt:lpstr>Ethical Considerations  for HIV Cure Research</vt:lpstr>
      <vt:lpstr>Glossary of Key Terms</vt:lpstr>
      <vt:lpstr>Ethics</vt:lpstr>
      <vt:lpstr>PowerPoint Presentation</vt:lpstr>
      <vt:lpstr>Informed consent</vt:lpstr>
      <vt:lpstr>Regulations</vt:lpstr>
      <vt:lpstr>Importance of community in  contemporary HIV Cure-Related Research</vt:lpstr>
      <vt:lpstr>An incredible history of community participation in HIV research </vt:lpstr>
      <vt:lpstr>PowerPoint Presentation</vt:lpstr>
      <vt:lpstr>PowerPoint Presentation</vt:lpstr>
      <vt:lpstr>These early pioneers were asking for  more ETHICAL engagement between science, medicine, research and PEOPLE.</vt:lpstr>
      <vt:lpstr>Outline of Module</vt:lpstr>
      <vt:lpstr>Part 1:  What is Bioethics?</vt:lpstr>
      <vt:lpstr>PowerPoint Presentation</vt:lpstr>
      <vt:lpstr>PowerPoint Presentation</vt:lpstr>
      <vt:lpstr>PowerPoint Presentation</vt:lpstr>
      <vt:lpstr>PowerPoint Presentation</vt:lpstr>
      <vt:lpstr>The Bioethics Toolbox</vt:lpstr>
      <vt:lpstr>A Bioethics Toolbox – Principles What matters to each person involved</vt:lpstr>
      <vt:lpstr>A Bioethics Toolbox – Principles What matters to each person involved</vt:lpstr>
      <vt:lpstr>The Bioethics Toolbox - Theories</vt:lpstr>
      <vt:lpstr>A Bioethics Toolbox – Theories </vt:lpstr>
      <vt:lpstr>The Birth of Bioethics</vt:lpstr>
      <vt:lpstr>Nazi Medical Experiments in WWII</vt:lpstr>
      <vt:lpstr>PowerPoint Presentation</vt:lpstr>
      <vt:lpstr>PowerPoint Presentation</vt:lpstr>
      <vt:lpstr>“Untreated Syphilis in the Male Negro”  US-Public Health Service  Tuskegee, Alabama 1932-1972</vt:lpstr>
      <vt:lpstr>This study wasn’t  hidden…</vt:lpstr>
      <vt:lpstr>THE BELMONT REPORT Ethical Principles and Guidelines for the Protection  of Human Subjects of Research</vt:lpstr>
      <vt:lpstr>National Research Act, July 1974 Responding to Tuskegee Syphilis Experiment</vt:lpstr>
      <vt:lpstr>Importance of an ethical toolbox for everyone!</vt:lpstr>
      <vt:lpstr>Part 2:  Research Ethics </vt:lpstr>
      <vt:lpstr>Contemporary Research     Ethics</vt:lpstr>
      <vt:lpstr>What Makes Research Ethical?</vt:lpstr>
      <vt:lpstr>PowerPoint Presentation</vt:lpstr>
      <vt:lpstr>A deep dive into  ‘Informed Consent’</vt:lpstr>
      <vt:lpstr>Principles of Informed Consent</vt:lpstr>
      <vt:lpstr>The ethics underlying Informed Consent in research</vt:lpstr>
      <vt:lpstr>Required Elements of Informed Consent</vt:lpstr>
      <vt:lpstr>Possible Challenge to Informed Consent</vt:lpstr>
      <vt:lpstr>Making Informed Consent Meaningful</vt:lpstr>
      <vt:lpstr>Who ensures the Informed Consent process is ethical?</vt:lpstr>
      <vt:lpstr>Other Regulatory Bodies</vt:lpstr>
      <vt:lpstr>A Question:   What are the ethics  of using the word  “Cure” in informed consent forms?</vt:lpstr>
      <vt:lpstr>Part 3:  Ethics of HIV  Cure-Related Research</vt:lpstr>
      <vt:lpstr>Informed Consent in  HIV Cure-Related Research</vt:lpstr>
      <vt:lpstr>Informed Consent in  HIV Cure-Related Research</vt:lpstr>
      <vt:lpstr>PowerPoint Presentation</vt:lpstr>
      <vt:lpstr>PowerPoint Presentation</vt:lpstr>
      <vt:lpstr>PowerPoint Presentation</vt:lpstr>
      <vt:lpstr>In other words… </vt:lpstr>
      <vt:lpstr>PowerPoint Presentation</vt:lpstr>
      <vt:lpstr>PowerPoint Presentation</vt:lpstr>
      <vt:lpstr>PowerPoint Presentation</vt:lpstr>
      <vt:lpstr>PowerPoint Presentation</vt:lpstr>
      <vt:lpstr>Language Matters</vt:lpstr>
      <vt:lpstr>Ethical Highlight:  Analytical Treatment Interruption See separate ATI module for further details</vt:lpstr>
      <vt:lpstr>Social and Ethical Considerations of ATIs See separate ATI module for further details</vt:lpstr>
      <vt:lpstr>In other words… </vt:lpstr>
      <vt:lpstr>Other HIV Cure-Related Issues</vt:lpstr>
      <vt:lpstr>Other HIV Cure-Related Issues</vt:lpstr>
      <vt:lpstr>Other HIV Cure-Related Issues</vt:lpstr>
      <vt:lpstr>Part 4:  Conclusions and Take-Aways</vt:lpstr>
      <vt:lpstr>PowerPoint Presentation</vt:lpstr>
      <vt:lpstr>ACKNOWLEDGMENTS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Louella, Michael W</dc:creator>
  <cp:lastModifiedBy>Tag 1</cp:lastModifiedBy>
  <cp:revision>146</cp:revision>
  <dcterms:created xsi:type="dcterms:W3CDTF">2020-12-09T18:43:53Z</dcterms:created>
  <dcterms:modified xsi:type="dcterms:W3CDTF">2022-01-13T16:32:16Z</dcterms:modified>
</cp:coreProperties>
</file>