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4"/>
  </p:notesMasterIdLst>
  <p:sldIdLst>
    <p:sldId id="256" r:id="rId2"/>
    <p:sldId id="258" r:id="rId3"/>
    <p:sldId id="259" r:id="rId4"/>
    <p:sldId id="268" r:id="rId5"/>
    <p:sldId id="347" r:id="rId6"/>
    <p:sldId id="354" r:id="rId7"/>
    <p:sldId id="272" r:id="rId8"/>
    <p:sldId id="348" r:id="rId9"/>
    <p:sldId id="257" r:id="rId10"/>
    <p:sldId id="264" r:id="rId11"/>
    <p:sldId id="265" r:id="rId12"/>
    <p:sldId id="274" r:id="rId13"/>
    <p:sldId id="337" r:id="rId14"/>
    <p:sldId id="266" r:id="rId15"/>
    <p:sldId id="275" r:id="rId16"/>
    <p:sldId id="261" r:id="rId17"/>
    <p:sldId id="276" r:id="rId18"/>
    <p:sldId id="277" r:id="rId19"/>
    <p:sldId id="280" r:id="rId20"/>
    <p:sldId id="301" r:id="rId21"/>
    <p:sldId id="335" r:id="rId22"/>
    <p:sldId id="282" r:id="rId23"/>
    <p:sldId id="302" r:id="rId24"/>
    <p:sldId id="294" r:id="rId25"/>
    <p:sldId id="336" r:id="rId26"/>
    <p:sldId id="349" r:id="rId27"/>
    <p:sldId id="350" r:id="rId28"/>
    <p:sldId id="304" r:id="rId29"/>
    <p:sldId id="345" r:id="rId30"/>
    <p:sldId id="346" r:id="rId31"/>
    <p:sldId id="297" r:id="rId32"/>
    <p:sldId id="298" r:id="rId33"/>
    <p:sldId id="311" r:id="rId34"/>
    <p:sldId id="324" r:id="rId35"/>
    <p:sldId id="314" r:id="rId36"/>
    <p:sldId id="315" r:id="rId37"/>
    <p:sldId id="316" r:id="rId38"/>
    <p:sldId id="317" r:id="rId39"/>
    <p:sldId id="352" r:id="rId40"/>
    <p:sldId id="343" r:id="rId41"/>
    <p:sldId id="344" r:id="rId42"/>
    <p:sldId id="351" r:id="rId43"/>
    <p:sldId id="353" r:id="rId44"/>
    <p:sldId id="338" r:id="rId45"/>
    <p:sldId id="341" r:id="rId46"/>
    <p:sldId id="340" r:id="rId47"/>
    <p:sldId id="342" r:id="rId48"/>
    <p:sldId id="329" r:id="rId49"/>
    <p:sldId id="330" r:id="rId50"/>
    <p:sldId id="333" r:id="rId51"/>
    <p:sldId id="334" r:id="rId52"/>
    <p:sldId id="26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D3"/>
    <a:srgbClr val="19A496"/>
    <a:srgbClr val="FFFFFF"/>
    <a:srgbClr val="D9D9D9"/>
    <a:srgbClr val="BC3B42"/>
    <a:srgbClr val="C42E48"/>
    <a:srgbClr val="652D68"/>
    <a:srgbClr val="84252E"/>
    <a:srgbClr val="1971A2"/>
    <a:srgbClr val="D7E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43"/>
    <p:restoredTop sz="94648"/>
  </p:normalViewPr>
  <p:slideViewPr>
    <p:cSldViewPr snapToGrid="0" snapToObjects="1">
      <p:cViewPr varScale="1">
        <p:scale>
          <a:sx n="117" d="100"/>
          <a:sy n="117" d="100"/>
        </p:scale>
        <p:origin x="1080"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18" d="100"/>
          <a:sy n="118" d="100"/>
        </p:scale>
        <p:origin x="1160" y="-7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ripps.edu/news-and-events/press-room/2017/20171017valente.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poz.com/article/mouse-study-reveals-promising-hiv-functional-cure-treatm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en.wikipedia.org/wiki/Mutation" TargetMode="External"/><Relationship Id="rId3" Type="http://schemas.openxmlformats.org/officeDocument/2006/relationships/hyperlink" Target="https://en.wikipedia.org/wiki/HIV-1" TargetMode="External"/><Relationship Id="rId7" Type="http://schemas.openxmlformats.org/officeDocument/2006/relationships/hyperlink" Target="https://en.wikipedia.org/wiki/Epitope" TargetMode="External"/><Relationship Id="rId12" Type="http://schemas.openxmlformats.org/officeDocument/2006/relationships/hyperlink" Target="https://en.wikipedia.org/wiki/Influenza"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Conserved_sequence" TargetMode="External"/><Relationship Id="rId11" Type="http://schemas.openxmlformats.org/officeDocument/2006/relationships/hyperlink" Target="https://en.wikipedia.org/wiki/HIV" TargetMode="External"/><Relationship Id="rId5" Type="http://schemas.openxmlformats.org/officeDocument/2006/relationships/hyperlink" Target="https://en.wikipedia.org/wiki/Broadly_neutralizing_HIV-1_antibodies#cite_note-1" TargetMode="External"/><Relationship Id="rId10" Type="http://schemas.openxmlformats.org/officeDocument/2006/relationships/hyperlink" Target="https://en.wikipedia.org/wiki/Broadly_neutralizing_HIV-1_antibodies#cite_note-2" TargetMode="External"/><Relationship Id="rId4" Type="http://schemas.openxmlformats.org/officeDocument/2006/relationships/hyperlink" Target="https://en.wikipedia.org/wiki/Neutralizing_antibodies" TargetMode="External"/><Relationship Id="rId9" Type="http://schemas.openxmlformats.org/officeDocument/2006/relationships/hyperlink" Target="https://en.wikipedia.org/wiki/Biological_target"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a:t>
            </a:fld>
            <a:endParaRPr lang="en-US"/>
          </a:p>
        </p:txBody>
      </p:sp>
    </p:spTree>
    <p:extLst>
      <p:ext uri="{BB962C8B-B14F-4D97-AF65-F5344CB8AC3E}">
        <p14:creationId xmlns:p14="http://schemas.microsoft.com/office/powerpoint/2010/main" val="46373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sz="1200" dirty="0"/>
              <a:t>We need a cure because ART only suppresses HIV as long as people take it.</a:t>
            </a:r>
          </a:p>
          <a:p>
            <a:pPr marL="174056" indent="-174056">
              <a:buFont typeface="Arial" panose="020B0604020202020204" pitchFamily="34" charset="0"/>
              <a:buChar char="•"/>
            </a:pPr>
            <a:endParaRPr lang="en-US" sz="1200" dirty="0"/>
          </a:p>
          <a:p>
            <a:pPr marL="174056" indent="-174056">
              <a:buFont typeface="Arial" panose="020B0604020202020204" pitchFamily="34" charset="0"/>
              <a:buChar char="•"/>
            </a:pPr>
            <a:r>
              <a:rPr lang="en-US" sz="1200" dirty="0"/>
              <a:t>No matter how long someone is on ART, keeping the virus suppressed, HIV comes back quickly (“rebounds”) if we stop antiretroviral treatment.  </a:t>
            </a:r>
          </a:p>
          <a:p>
            <a:pPr marL="174056" indent="-174056">
              <a:buFont typeface="Arial" panose="020B0604020202020204" pitchFamily="34" charset="0"/>
              <a:buChar char="•"/>
            </a:pPr>
            <a:endParaRPr lang="en-US" sz="1200" dirty="0"/>
          </a:p>
          <a:p>
            <a:pPr marL="174056" indent="-174056">
              <a:buFont typeface="Arial" panose="020B0604020202020204" pitchFamily="34" charset="0"/>
              <a:buChar char="•"/>
            </a:pPr>
            <a:r>
              <a:rPr lang="en-US" sz="1200" dirty="0"/>
              <a:t>The red line is showing you what happens to a person’s viral load when they are on and off medication.</a:t>
            </a:r>
          </a:p>
          <a:p>
            <a:pPr marL="174056" indent="-174056">
              <a:buFont typeface="Arial" panose="020B0604020202020204" pitchFamily="34" charset="0"/>
              <a:buChar char="•"/>
            </a:pPr>
            <a:r>
              <a:rPr lang="en-US" dirty="0"/>
              <a:t>HIV comes back quickly (“rebounds”) if we stop antiretroviral treatment</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Even after years of being on antiviral therapy that keeps the virus at undetectable levels, we know if these medications are stopped that the virus rebounds quickly.  This why we need a strategy to address the flaws in the thought that triple drug therapy alone would lead to a cure.</a:t>
            </a:r>
          </a:p>
          <a:p>
            <a:endParaRPr lang="en-US" dirty="0"/>
          </a:p>
          <a:p>
            <a:pPr marL="174056" indent="-174056" algn="just">
              <a:lnSpc>
                <a:spcPct val="107000"/>
              </a:lnSpc>
              <a:buFont typeface="Arial" panose="020B0604020202020204" pitchFamily="34" charset="0"/>
              <a:buChar char="•"/>
            </a:pPr>
            <a:r>
              <a:rPr lang="en-US" b="1" dirty="0">
                <a:ea typeface="Calibri" panose="020F0502020204030204" pitchFamily="34" charset="0"/>
                <a:cs typeface="Times New Roman" panose="02020603050405020304" pitchFamily="18" charset="0"/>
              </a:rPr>
              <a:t>ART, however, does not eliminate the viruses that persist in the latent reservoirs and results in the need for lifelong therapy</a:t>
            </a:r>
            <a:r>
              <a:rPr lang="en-US" dirty="0">
                <a:ea typeface="Calibri" panose="020F0502020204030204" pitchFamily="34" charset="0"/>
                <a:cs typeface="Times New Roman" panose="02020603050405020304" pitchFamily="18" charset="0"/>
              </a:rPr>
              <a:t>. It can lead to short-term and long-term toxicities and is very expensive. It is uncertain whether there will be sufficient resources on a global level to provide HIV treatment to everyone who needs it. So far, the world has fallen far short of this challenge. Furthermore, people living with HIV deserve a cure. </a:t>
            </a:r>
          </a:p>
          <a:p>
            <a:pPr algn="just">
              <a:lnSpc>
                <a:spcPct val="107000"/>
              </a:lnSpc>
            </a:pPr>
            <a:r>
              <a:rPr lang="en-US" b="1" dirty="0">
                <a:solidFill>
                  <a:srgbClr val="244061"/>
                </a:solidFill>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10</a:t>
            </a:fld>
            <a:endParaRPr lang="en-US"/>
          </a:p>
        </p:txBody>
      </p:sp>
    </p:spTree>
    <p:extLst>
      <p:ext uri="{BB962C8B-B14F-4D97-AF65-F5344CB8AC3E}">
        <p14:creationId xmlns:p14="http://schemas.microsoft.com/office/powerpoint/2010/main" val="2837899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Additionally, a cure has great symbolic meaning to people with and without HIV.  At the 2016 IAS World AIDS Conference in South Africa, nearly 250 people who stopped by Martin Delaney </a:t>
            </a:r>
            <a:r>
              <a:rPr lang="en-US" sz="1200" b="0" dirty="0" err="1"/>
              <a:t>Collaboratory</a:t>
            </a:r>
            <a:r>
              <a:rPr lang="en-US" sz="1200" b="0" dirty="0"/>
              <a:t> CAB booth at the Global Village answered the question, What would an HIV cure mean to you? After the conference we turned their answers into this word cloud- you can see how strongly people associated an HIV cure with freedom, hope, love, relief, and an end to stigma.</a:t>
            </a:r>
            <a:endParaRPr lang="en-US" sz="1200"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“What would an HIV cure mean to you?”</a:t>
            </a:r>
            <a:r>
              <a:rPr lang="en-US" dirty="0"/>
              <a:t> That’s the question </a:t>
            </a:r>
            <a:r>
              <a:rPr lang="en-US" dirty="0" err="1"/>
              <a:t>Karine</a:t>
            </a:r>
            <a:r>
              <a:rPr lang="en-US" dirty="0"/>
              <a:t> Dube, David Evans, Richard Jeffreys, Michael Louella, Laurie </a:t>
            </a:r>
            <a:r>
              <a:rPr lang="en-US" dirty="0" err="1"/>
              <a:t>Sylla</a:t>
            </a:r>
            <a:r>
              <a:rPr lang="en-US" dirty="0"/>
              <a:t>, and Jeff Taylor asked their fellow attendees at last year’s International AIDS Conference in Durban, South Africa. Respondents wrote their answers on leaf-shaped pieces of paper. Afterward, members of the Seattle-based defeatHIV community advisory board sorted the paper “leaves” into themes. A word cloud was created from the 244 responses, and the words morphed into a tree. The word tree was unveiled in a presentation at IAS 2017. “That it captures the most common themes while preserving all the voices that answered our question was a great source of interest at IAS, especially for those living with HIV,” said Michael Louella. </a:t>
            </a:r>
          </a:p>
          <a:p>
            <a:pPr marL="171450" indent="-171450">
              <a:buFont typeface="Arial" panose="020B0604020202020204" pitchFamily="34" charset="0"/>
              <a:buChar char="•"/>
            </a:pPr>
            <a:r>
              <a:rPr lang="en-US" dirty="0"/>
              <a:t>From Positively Aware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11</a:t>
            </a:fld>
            <a:endParaRPr lang="en-US"/>
          </a:p>
        </p:txBody>
      </p:sp>
    </p:spTree>
    <p:extLst>
      <p:ext uri="{BB962C8B-B14F-4D97-AF65-F5344CB8AC3E}">
        <p14:creationId xmlns:p14="http://schemas.microsoft.com/office/powerpoint/2010/main" val="229266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12</a:t>
            </a:fld>
            <a:endParaRPr lang="en-US"/>
          </a:p>
        </p:txBody>
      </p:sp>
    </p:spTree>
    <p:extLst>
      <p:ext uri="{BB962C8B-B14F-4D97-AF65-F5344CB8AC3E}">
        <p14:creationId xmlns:p14="http://schemas.microsoft.com/office/powerpoint/2010/main" val="389566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a:t>
            </a:r>
            <a:r>
              <a:rPr lang="en-US" baseline="0" dirty="0"/>
              <a:t> Grail would be the </a:t>
            </a:r>
            <a:r>
              <a:rPr lang="en-US" baseline="0" dirty="0" err="1"/>
              <a:t>eliminaton</a:t>
            </a:r>
            <a:r>
              <a:rPr lang="en-US" baseline="0" dirty="0"/>
              <a:t> of all the virus infected cells from a person infected with HIV.</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13</a:t>
            </a:fld>
            <a:endParaRPr lang="en-US"/>
          </a:p>
        </p:txBody>
      </p:sp>
    </p:spTree>
    <p:extLst>
      <p:ext uri="{BB962C8B-B14F-4D97-AF65-F5344CB8AC3E}">
        <p14:creationId xmlns:p14="http://schemas.microsoft.com/office/powerpoint/2010/main" val="384098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First, we need to remember that not everyone has access to this highly effective treatment.  For a variety of reasons I don’t have time to go into now, despite incredible progress, about 1/3 of people with HIV worldwide still have no access to ART.  And, the COVID epidemic has shown us just how fragile maintaining access to treatment can be.  In addition to the impact of lockdowns, and interrupted supply chains, we need to remember that most people’s access to ART is subsidized- by government entities and charitable </a:t>
            </a:r>
            <a:r>
              <a:rPr lang="en-US" sz="1200" dirty="0" err="1"/>
              <a:t>payors</a:t>
            </a:r>
            <a:r>
              <a:rPr lang="en-US" sz="1200" dirty="0"/>
              <a:t>, and there is no guarantee those sources will continue or ever fully meet treatment need.</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14</a:t>
            </a:fld>
            <a:endParaRPr lang="en-US"/>
          </a:p>
        </p:txBody>
      </p:sp>
    </p:spTree>
    <p:extLst>
      <p:ext uri="{BB962C8B-B14F-4D97-AF65-F5344CB8AC3E}">
        <p14:creationId xmlns:p14="http://schemas.microsoft.com/office/powerpoint/2010/main" val="419302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15</a:t>
            </a:fld>
            <a:endParaRPr lang="en-US"/>
          </a:p>
        </p:txBody>
      </p:sp>
    </p:spTree>
    <p:extLst>
      <p:ext uri="{BB962C8B-B14F-4D97-AF65-F5344CB8AC3E}">
        <p14:creationId xmlns:p14="http://schemas.microsoft.com/office/powerpoint/2010/main" val="57037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Art access, cost, side effects and long-term toxicity, Stigma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chronic inflammation, even when the virus is suppressed,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all contribute to the need for a cure</a:t>
            </a:r>
          </a:p>
          <a:p>
            <a:endParaRPr lang="en-AU" sz="1100" b="1" dirty="0"/>
          </a:p>
          <a:p>
            <a:r>
              <a:rPr lang="en-AU" sz="1100" b="1" dirty="0"/>
              <a:t>Why Do we need an HIV Cure?</a:t>
            </a:r>
            <a:endParaRPr lang="en-AU" sz="1100" dirty="0"/>
          </a:p>
          <a:p>
            <a:pPr marL="174056" indent="-174056">
              <a:buFont typeface="Arial" panose="020B0604020202020204" pitchFamily="34" charset="0"/>
              <a:buChar char="•"/>
            </a:pPr>
            <a:r>
              <a:rPr lang="en-AU" sz="1100" dirty="0"/>
              <a:t>&gt;37 million people living with HIV around the world</a:t>
            </a:r>
          </a:p>
          <a:p>
            <a:pPr marL="174056" indent="-174056">
              <a:buFont typeface="Arial" panose="020B0604020202020204" pitchFamily="34" charset="0"/>
              <a:buChar char="•"/>
            </a:pPr>
            <a:r>
              <a:rPr lang="en-AU" sz="1100" dirty="0"/>
              <a:t>Most require life-long antiretroviral treatment to prevent transmission and disease </a:t>
            </a:r>
          </a:p>
          <a:p>
            <a:pPr marL="174056" indent="-174056">
              <a:buFont typeface="Arial" panose="020B0604020202020204" pitchFamily="34" charset="0"/>
              <a:buChar char="•"/>
            </a:pPr>
            <a:r>
              <a:rPr lang="en-AU" sz="1100" dirty="0"/>
              <a:t>Toxicity of ART (i.e., we need to reduce co-morbidities and side effects of ART)</a:t>
            </a:r>
          </a:p>
          <a:p>
            <a:pPr marL="174056" indent="-174056">
              <a:buFont typeface="Arial" panose="020B0604020202020204" pitchFamily="34" charset="0"/>
              <a:buChar char="•"/>
            </a:pPr>
            <a:r>
              <a:rPr lang="en-AU" sz="1100" dirty="0"/>
              <a:t>Continued damage of HIV to the body (e.g., inflammation)</a:t>
            </a:r>
          </a:p>
          <a:p>
            <a:pPr marL="174056" indent="-174056">
              <a:buFont typeface="Arial" panose="020B0604020202020204" pitchFamily="34" charset="0"/>
              <a:buChar char="•"/>
            </a:pPr>
            <a:r>
              <a:rPr lang="en-AU" sz="1100" dirty="0"/>
              <a:t>Economic impact and financial burden of HIV on health care systems (i.e., goes beyond the cost of HIV pills, to include human suffering, job loss, etc.)</a:t>
            </a:r>
          </a:p>
          <a:p>
            <a:pPr marL="174056" indent="-174056">
              <a:buFont typeface="Arial" panose="020B0604020202020204" pitchFamily="34" charset="0"/>
              <a:buChar char="•"/>
            </a:pPr>
            <a:r>
              <a:rPr lang="en-AU" sz="1100" dirty="0"/>
              <a:t>Access to ART</a:t>
            </a:r>
          </a:p>
          <a:p>
            <a:pPr marL="174056" indent="-174056">
              <a:buFont typeface="Arial" panose="020B0604020202020204" pitchFamily="34" charset="0"/>
              <a:buChar char="•"/>
            </a:pPr>
            <a:r>
              <a:rPr lang="en-AU" sz="1100" dirty="0"/>
              <a:t>Stigmatization and criminalization </a:t>
            </a:r>
          </a:p>
          <a:p>
            <a:pPr marL="174056" indent="-174056">
              <a:buFont typeface="Arial" panose="020B0604020202020204" pitchFamily="34" charset="0"/>
              <a:buChar char="•"/>
            </a:pPr>
            <a:r>
              <a:rPr lang="en-AU" sz="1100" dirty="0"/>
              <a:t>Inequalities globally around access to ART (and viral suppression rates)</a:t>
            </a:r>
          </a:p>
          <a:p>
            <a:pPr marL="174056" indent="-174056">
              <a:buFont typeface="Arial" panose="020B0604020202020204" pitchFamily="34" charset="0"/>
              <a:buChar char="•"/>
            </a:pPr>
            <a:endParaRPr lang="en-AU" sz="1100" dirty="0"/>
          </a:p>
          <a:p>
            <a:r>
              <a:rPr lang="en-AU" sz="1100" dirty="0" err="1"/>
              <a:t>Fauci</a:t>
            </a:r>
            <a:r>
              <a:rPr lang="en-AU" sz="1100" dirty="0"/>
              <a:t>, DAIDS Cure Meeting, October 2018:</a:t>
            </a:r>
          </a:p>
          <a:p>
            <a:pPr marL="174056" indent="-174056">
              <a:buFont typeface="Arial" panose="020B0604020202020204" pitchFamily="34" charset="0"/>
              <a:buChar char="•"/>
            </a:pPr>
            <a:r>
              <a:rPr lang="en-AU" sz="1100" dirty="0"/>
              <a:t>Rationale for intensifying HIV cure research</a:t>
            </a:r>
          </a:p>
          <a:p>
            <a:pPr marL="638205" lvl="1" indent="-174056">
              <a:buFont typeface="Arial" panose="020B0604020202020204" pitchFamily="34" charset="0"/>
              <a:buChar char="•"/>
            </a:pPr>
            <a:r>
              <a:rPr lang="en-AU" sz="1100" dirty="0"/>
              <a:t>It may not be economically nor logically feasible to deliver antiretroviral therapy to &gt;37 million people living with HIV for their entire lives</a:t>
            </a:r>
          </a:p>
          <a:p>
            <a:pPr marL="638205" lvl="1" indent="-174056">
              <a:buFont typeface="Arial" panose="020B0604020202020204" pitchFamily="34" charset="0"/>
              <a:buChar char="•"/>
            </a:pPr>
            <a:r>
              <a:rPr lang="en-AU" sz="1100" dirty="0"/>
              <a:t>Challenges of adherence and negotiating the “care continuum”</a:t>
            </a:r>
          </a:p>
          <a:p>
            <a:pPr marL="638205" lvl="1" indent="-174056">
              <a:buFont typeface="Arial" panose="020B0604020202020204" pitchFamily="34" charset="0"/>
              <a:buChar char="•"/>
            </a:pPr>
            <a:r>
              <a:rPr lang="en-AU" sz="1100" dirty="0"/>
              <a:t>Drug resistance, cumulative toxicities and stigma associated with ART</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16</a:t>
            </a:fld>
            <a:endParaRPr lang="en-US"/>
          </a:p>
        </p:txBody>
      </p:sp>
    </p:spTree>
    <p:extLst>
      <p:ext uri="{BB962C8B-B14F-4D97-AF65-F5344CB8AC3E}">
        <p14:creationId xmlns:p14="http://schemas.microsoft.com/office/powerpoint/2010/main" val="2058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spite of viral suppression, chronic inflammation remains a driving force for many health issues that face people living with HIV.  People with HIV are more prone to heart attacks, certain cancers, and other comorbidities as they age than those without HIV.</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r>
              <a:rPr lang="en-US" dirty="0"/>
              <a:t>In spite of viral suppression, chronic inflammation remains a driving force for many health issues that face people living with HIV.  </a:t>
            </a:r>
          </a:p>
          <a:p>
            <a:pPr marL="171450" indent="-171450">
              <a:buFont typeface="Arial" panose="020B0604020202020204" pitchFamily="34" charset="0"/>
              <a:buChar char="•"/>
            </a:pPr>
            <a:r>
              <a:rPr lang="en-US" dirty="0"/>
              <a:t>The scope can affect every organ system and is compounded as we age with HIV.</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17</a:t>
            </a:fld>
            <a:endParaRPr lang="en-US"/>
          </a:p>
        </p:txBody>
      </p:sp>
    </p:spTree>
    <p:extLst>
      <p:ext uri="{BB962C8B-B14F-4D97-AF65-F5344CB8AC3E}">
        <p14:creationId xmlns:p14="http://schemas.microsoft.com/office/powerpoint/2010/main" val="358509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a:t>
            </a:r>
            <a:r>
              <a:rPr lang="en-US" dirty="0" err="1"/>
              <a:t>hiv</a:t>
            </a:r>
            <a:r>
              <a:rPr lang="en-US" dirty="0"/>
              <a:t>/basics/</a:t>
            </a:r>
            <a:r>
              <a:rPr lang="en-US" dirty="0" err="1"/>
              <a:t>hiv</a:t>
            </a:r>
            <a:r>
              <a:rPr lang="en-US" dirty="0"/>
              <a:t>-stigma/</a:t>
            </a:r>
            <a:r>
              <a:rPr lang="en-US" dirty="0" err="1"/>
              <a:t>index.html</a:t>
            </a:r>
            <a:endParaRPr lang="en-US" dirty="0"/>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18</a:t>
            </a:fld>
            <a:endParaRPr lang="en-US"/>
          </a:p>
        </p:txBody>
      </p:sp>
    </p:spTree>
    <p:extLst>
      <p:ext uri="{BB962C8B-B14F-4D97-AF65-F5344CB8AC3E}">
        <p14:creationId xmlns:p14="http://schemas.microsoft.com/office/powerpoint/2010/main" val="3923160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sz="1100" dirty="0"/>
              <a:t>The criminalization of HIV only reinforces the fact if you do not know your status, you can’t be held accountable.  </a:t>
            </a:r>
          </a:p>
          <a:p>
            <a:pPr marL="174056" indent="-174056">
              <a:buFont typeface="Arial" panose="020B0604020202020204" pitchFamily="34" charset="0"/>
              <a:buChar char="•"/>
            </a:pPr>
            <a:r>
              <a:rPr lang="en-US" sz="1100" dirty="0"/>
              <a:t>The </a:t>
            </a:r>
            <a:r>
              <a:rPr lang="en-US" sz="1100" dirty="0" err="1"/>
              <a:t>Sero</a:t>
            </a:r>
            <a:r>
              <a:rPr lang="en-US" sz="1100" dirty="0"/>
              <a:t> Project has been working on changing the laws in every state.  No other infectious disease has been criminalized like HIV.</a:t>
            </a:r>
          </a:p>
          <a:p>
            <a:pPr marL="174056" indent="-174056">
              <a:buFont typeface="Arial" panose="020B0604020202020204" pitchFamily="34" charset="0"/>
              <a:buChar char="•"/>
            </a:pPr>
            <a:endParaRPr lang="en-US" sz="1100" dirty="0"/>
          </a:p>
          <a:p>
            <a:pPr marL="174056" indent="-174056">
              <a:buFont typeface="Arial" panose="020B0604020202020204" pitchFamily="34" charset="0"/>
              <a:buChar char="•"/>
            </a:pPr>
            <a:r>
              <a:rPr lang="en-US" sz="1100" dirty="0"/>
              <a:t>http://</a:t>
            </a:r>
            <a:r>
              <a:rPr lang="en-US" sz="1100" dirty="0" err="1"/>
              <a:t>www.aidsunited.org</a:t>
            </a:r>
            <a:r>
              <a:rPr lang="en-US" sz="1100" dirty="0"/>
              <a:t>/data/files/Site_18/2014AidsUnited-FactSheet-HIVCriminalization.pdf</a:t>
            </a:r>
          </a:p>
          <a:p>
            <a:pPr marL="174056" indent="-174056">
              <a:buFont typeface="Arial" panose="020B0604020202020204" pitchFamily="34" charset="0"/>
              <a:buChar char="•"/>
            </a:pPr>
            <a:endParaRPr lang="en-US" sz="1100" dirty="0"/>
          </a:p>
          <a:p>
            <a:pPr marL="174056" indent="-174056">
              <a:buFont typeface="Arial" panose="020B0604020202020204" pitchFamily="34" charset="0"/>
              <a:buChar char="•"/>
              <a:defRPr/>
            </a:pPr>
            <a:r>
              <a:rPr lang="en-US" sz="1100" dirty="0"/>
              <a:t>Rethinking Criminalization of HIV Exposure — Lessons from California’s New Legislation</a:t>
            </a:r>
          </a:p>
          <a:p>
            <a:pPr marL="631256" lvl="1" indent="-174056">
              <a:buFont typeface="Arial" panose="020B0604020202020204" pitchFamily="34" charset="0"/>
              <a:buChar char="•"/>
            </a:pPr>
            <a:r>
              <a:rPr lang="en-US" sz="1100" dirty="0"/>
              <a:t>https://</a:t>
            </a:r>
            <a:r>
              <a:rPr lang="en-US" sz="1100" dirty="0" err="1"/>
              <a:t>www.nejm.org</a:t>
            </a:r>
            <a:r>
              <a:rPr lang="en-US" sz="1100" dirty="0"/>
              <a:t>/</a:t>
            </a:r>
            <a:r>
              <a:rPr lang="en-US" sz="1100" dirty="0" err="1"/>
              <a:t>doi</a:t>
            </a:r>
            <a:r>
              <a:rPr lang="en-US" sz="1100" dirty="0"/>
              <a:t>/full/10.1056/NEJMp1716981</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19</a:t>
            </a:fld>
            <a:endParaRPr lang="en-US"/>
          </a:p>
        </p:txBody>
      </p:sp>
    </p:spTree>
    <p:extLst>
      <p:ext uri="{BB962C8B-B14F-4D97-AF65-F5344CB8AC3E}">
        <p14:creationId xmlns:p14="http://schemas.microsoft.com/office/powerpoint/2010/main" val="118099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928299">
              <a:buFont typeface="Arial" panose="020B0604020202020204" pitchFamily="34" charset="0"/>
              <a:buChar char="•"/>
              <a:defRPr/>
            </a:pPr>
            <a:r>
              <a:rPr lang="en-US" dirty="0">
                <a:cs typeface="Calibri Light" panose="020F0302020204030204" pitchFamily="34" charset="0"/>
              </a:rPr>
              <a:t>The following series of modules are designed to explain in simple detail key concepts relevant to HIV cure-related research. </a:t>
            </a:r>
          </a:p>
          <a:p>
            <a:endParaRPr lang="en-US" dirty="0">
              <a:ea typeface="Calibri" panose="020F0502020204030204" pitchFamily="34" charset="0"/>
              <a:cs typeface="Times New Roman" panose="02020603050405020304" pitchFamily="18" charset="0"/>
            </a:endParaRPr>
          </a:p>
          <a:p>
            <a:pPr marL="174056" indent="-174056">
              <a:buFont typeface="Arial" panose="020B0604020202020204" pitchFamily="34" charset="0"/>
              <a:buChar char="•"/>
            </a:pPr>
            <a:r>
              <a:rPr lang="en-US" dirty="0">
                <a:ea typeface="Calibri" panose="020F0502020204030204" pitchFamily="34" charset="0"/>
                <a:cs typeface="Times New Roman" panose="02020603050405020304" pitchFamily="18" charset="0"/>
              </a:rPr>
              <a:t>Several members of the National Martin Delaney Community Advisory Board (MDC CAB), which includes people living with HIV, community advocates and community educators from advocacy organizations, have formed a working group to create a well-rounded HIV cure research training tool (called the ‘</a:t>
            </a:r>
            <a:r>
              <a:rPr lang="en-US" dirty="0" err="1">
                <a:ea typeface="Calibri" panose="020F0502020204030204" pitchFamily="34" charset="0"/>
                <a:cs typeface="Times New Roman" panose="02020603050405020304" pitchFamily="18" charset="0"/>
              </a:rPr>
              <a:t>CUREiculum</a:t>
            </a:r>
            <a:r>
              <a:rPr lang="en-US" dirty="0">
                <a:ea typeface="Calibri" panose="020F0502020204030204" pitchFamily="34" charset="0"/>
                <a:cs typeface="Times New Roman" panose="02020603050405020304" pitchFamily="18" charset="0"/>
              </a:rPr>
              <a:t>’) to increase HIV cure research literacy of lay community members who do not have scientific or clinical training. </a:t>
            </a:r>
            <a:br>
              <a:rPr lang="en-US" dirty="0">
                <a:ea typeface="Calibri" panose="020F0502020204030204" pitchFamily="34" charset="0"/>
                <a:cs typeface="Times New Roman" panose="02020603050405020304" pitchFamily="18" charset="0"/>
              </a:rPr>
            </a:br>
            <a:endParaRPr lang="en-US" dirty="0">
              <a:ea typeface="Calibri" panose="020F0502020204030204" pitchFamily="34" charset="0"/>
              <a:cs typeface="Times New Roman" panose="02020603050405020304" pitchFamily="18" charset="0"/>
            </a:endParaRPr>
          </a:p>
          <a:p>
            <a:pPr marL="174056" indent="-174056">
              <a:buFont typeface="Arial" panose="020B0604020202020204" pitchFamily="34" charset="0"/>
              <a:buChar char="•"/>
            </a:pPr>
            <a:r>
              <a:rPr lang="en-US" dirty="0">
                <a:ea typeface="Calibri" panose="020F0502020204030204" pitchFamily="34" charset="0"/>
                <a:cs typeface="Times New Roman" panose="02020603050405020304" pitchFamily="18" charset="0"/>
              </a:rPr>
              <a:t>The goal of the </a:t>
            </a:r>
            <a:r>
              <a:rPr lang="en-US" dirty="0" err="1">
                <a:ea typeface="Calibri" panose="020F0502020204030204" pitchFamily="34" charset="0"/>
                <a:cs typeface="Times New Roman" panose="02020603050405020304" pitchFamily="18" charset="0"/>
              </a:rPr>
              <a:t>CUREiculum</a:t>
            </a:r>
            <a:r>
              <a:rPr lang="en-US" dirty="0">
                <a:ea typeface="Calibri" panose="020F0502020204030204" pitchFamily="34" charset="0"/>
                <a:cs typeface="Times New Roman" panose="02020603050405020304" pitchFamily="18" charset="0"/>
              </a:rPr>
              <a:t> is to strengthen community capacity to understand and engage in discussions about HIV cure-related research by providing basic information on a variety of topics in meaningful and accessible language, so that it is understandable to a wide variety of audiences and learning styles. </a:t>
            </a:r>
            <a:r>
              <a:rPr lang="en-US" dirty="0">
                <a:ea typeface="Times New Roman" panose="02020603050405020304" pitchFamily="18" charset="0"/>
                <a:cs typeface="Times New Roman" panose="02020603050405020304" pitchFamily="18" charset="0"/>
              </a:rPr>
              <a:t> The tools are designed for community educators, funders, media and other stakeholders interested to learn more about HIV cure-related research. Each module also has a set of current resources and blogs to connect individuals to the larger conversation about HIV cure-related research.</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a:t>
            </a:fld>
            <a:endParaRPr lang="en-US"/>
          </a:p>
        </p:txBody>
      </p:sp>
    </p:spTree>
    <p:extLst>
      <p:ext uri="{BB962C8B-B14F-4D97-AF65-F5344CB8AC3E}">
        <p14:creationId xmlns:p14="http://schemas.microsoft.com/office/powerpoint/2010/main" val="102261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20</a:t>
            </a:fld>
            <a:endParaRPr lang="en-US"/>
          </a:p>
        </p:txBody>
      </p:sp>
    </p:spTree>
    <p:extLst>
      <p:ext uri="{BB962C8B-B14F-4D97-AF65-F5344CB8AC3E}">
        <p14:creationId xmlns:p14="http://schemas.microsoft.com/office/powerpoint/2010/main" val="3470117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Timothy Ray Brown.</a:t>
            </a:r>
          </a:p>
          <a:p>
            <a:endParaRPr lang="en-US" sz="1200" dirty="0"/>
          </a:p>
          <a:p>
            <a:r>
              <a:rPr lang="en-US" sz="1200" dirty="0"/>
              <a:t>Also known as The Berlin Patient.</a:t>
            </a:r>
          </a:p>
          <a:p>
            <a:endParaRPr lang="en-US" sz="1200" dirty="0"/>
          </a:p>
          <a:p>
            <a:r>
              <a:rPr lang="en-US" sz="1200" dirty="0"/>
              <a:t>He is the first person to be cured of HIV.</a:t>
            </a:r>
          </a:p>
          <a:p>
            <a:endParaRPr lang="en-US" sz="1200" dirty="0"/>
          </a:p>
          <a:p>
            <a:r>
              <a:rPr lang="en-US" sz="1200" dirty="0"/>
              <a:t>He is the reason why the HIV cure research field exists.</a:t>
            </a:r>
          </a:p>
          <a:p>
            <a:endParaRPr lang="en-US" sz="1200" dirty="0"/>
          </a:p>
          <a:p>
            <a:r>
              <a:rPr lang="en-US" sz="1200" dirty="0"/>
              <a:t>He is the reason we think a cure for HIV is possible.</a:t>
            </a:r>
          </a:p>
          <a:p>
            <a:endParaRPr lang="en-US" sz="1200" dirty="0"/>
          </a:p>
          <a:p>
            <a:r>
              <a:rPr lang="en-US" sz="1200" dirty="0"/>
              <a:t>Some of the science of cure attempts to copy what happened to him that led him to be cured, but in a way that is safer for people and accessible to them everywhere.</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21</a:t>
            </a:fld>
            <a:endParaRPr lang="en-US"/>
          </a:p>
        </p:txBody>
      </p:sp>
    </p:spTree>
    <p:extLst>
      <p:ext uri="{BB962C8B-B14F-4D97-AF65-F5344CB8AC3E}">
        <p14:creationId xmlns:p14="http://schemas.microsoft.com/office/powerpoint/2010/main" val="3662177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dirty="0">
                <a:solidFill>
                  <a:srgbClr val="244061"/>
                </a:solidFill>
                <a:ea typeface="Calibri" panose="020F0502020204030204" pitchFamily="34" charset="0"/>
                <a:cs typeface="Times New Roman" panose="02020603050405020304" pitchFamily="18" charset="0"/>
              </a:rPr>
              <a:t>A second person, Adam </a:t>
            </a:r>
            <a:r>
              <a:rPr lang="en-US" sz="1200" b="0" dirty="0" err="1">
                <a:solidFill>
                  <a:srgbClr val="244061"/>
                </a:solidFill>
                <a:ea typeface="Calibri" panose="020F0502020204030204" pitchFamily="34" charset="0"/>
                <a:cs typeface="Times New Roman" panose="02020603050405020304" pitchFamily="18" charset="0"/>
              </a:rPr>
              <a:t>Castillejo</a:t>
            </a:r>
            <a:r>
              <a:rPr lang="en-US" sz="1200" b="0" dirty="0">
                <a:solidFill>
                  <a:srgbClr val="244061"/>
                </a:solidFill>
                <a:ea typeface="Calibri" panose="020F0502020204030204" pitchFamily="34" charset="0"/>
                <a:cs typeface="Times New Roman" panose="02020603050405020304" pitchFamily="18" charset="0"/>
              </a:rPr>
              <a:t>, known as the London Patient, also appears to be cured of HIV. I don’t really have time to go into detail about their cures. Timothy was HIV free for 13 years until he died of a recurrence of his cancer, and Adam has been HIV free for about 3 years.  They both received he</a:t>
            </a:r>
            <a:r>
              <a:rPr lang="en-US" sz="1200" b="0" dirty="0">
                <a:ea typeface="Calibri" panose="020F0502020204030204" pitchFamily="34" charset="0"/>
                <a:cs typeface="Times New Roman" panose="02020603050405020304" pitchFamily="18" charset="0"/>
              </a:rPr>
              <a:t>matopoietic stem cell </a:t>
            </a:r>
            <a:r>
              <a:rPr lang="en-US" sz="1200" b="0" dirty="0">
                <a:solidFill>
                  <a:srgbClr val="244061"/>
                </a:solidFill>
                <a:ea typeface="Calibri" panose="020F0502020204030204" pitchFamily="34" charset="0"/>
                <a:cs typeface="Times New Roman" panose="02020603050405020304" pitchFamily="18" charset="0"/>
              </a:rPr>
              <a:t>transplants (sometimes known as bone marrow transplants) for their life-threatening cancers, with donors whose blood was genetically resistant to HIV, as they lacked a key receptor HIV needs to attach to in order to invade a cell. After their transplants, they essentially grew an HIV-resistant blood supply, and became HIV free. Unfortunately, these kinds of transplants are costly, and more importantly, very risky, with high mortality rates.</a:t>
            </a:r>
          </a:p>
          <a:p>
            <a:pPr algn="just"/>
            <a:endParaRPr lang="en-US" sz="1200" b="0" dirty="0">
              <a:solidFill>
                <a:srgbClr val="244061"/>
              </a:solidFill>
              <a:ea typeface="Calibri" panose="020F0502020204030204" pitchFamily="34" charset="0"/>
              <a:cs typeface="Times New Roman" panose="02020603050405020304" pitchFamily="18" charset="0"/>
            </a:endParaRPr>
          </a:p>
          <a:p>
            <a:pPr algn="just"/>
            <a:r>
              <a:rPr lang="en-US" sz="1200" b="0" dirty="0">
                <a:solidFill>
                  <a:srgbClr val="244061"/>
                </a:solidFill>
                <a:ea typeface="Calibri" panose="020F0502020204030204" pitchFamily="34" charset="0"/>
                <a:cs typeface="Times New Roman" panose="02020603050405020304" pitchFamily="18" charset="0"/>
              </a:rPr>
              <a:t>Their cures are not scalable, but they are inspirational, and scientists are looking to develop more practical alternatives, some based on modifying the interventions Timothy and Mr. </a:t>
            </a:r>
            <a:r>
              <a:rPr lang="en-US" sz="1200" b="0" dirty="0" err="1">
                <a:solidFill>
                  <a:srgbClr val="244061"/>
                </a:solidFill>
                <a:ea typeface="Calibri" panose="020F0502020204030204" pitchFamily="34" charset="0"/>
                <a:cs typeface="Times New Roman" panose="02020603050405020304" pitchFamily="18" charset="0"/>
              </a:rPr>
              <a:t>Castillejo</a:t>
            </a:r>
            <a:r>
              <a:rPr lang="en-US" sz="1200" b="0" dirty="0">
                <a:solidFill>
                  <a:srgbClr val="244061"/>
                </a:solidFill>
                <a:ea typeface="Calibri" panose="020F0502020204030204" pitchFamily="34" charset="0"/>
                <a:cs typeface="Times New Roman" panose="02020603050405020304" pitchFamily="18" charset="0"/>
              </a:rPr>
              <a:t> received.</a:t>
            </a:r>
          </a:p>
          <a:p>
            <a:pPr algn="just"/>
            <a:endParaRPr lang="en-US" b="1" dirty="0">
              <a:solidFill>
                <a:srgbClr val="244061"/>
              </a:solidFill>
              <a:ea typeface="Calibri" panose="020F0502020204030204" pitchFamily="34" charset="0"/>
              <a:cs typeface="Times New Roman" panose="02020603050405020304" pitchFamily="18" charset="0"/>
            </a:endParaRPr>
          </a:p>
          <a:p>
            <a:pPr algn="just"/>
            <a:r>
              <a:rPr lang="en-US" b="1" dirty="0">
                <a:solidFill>
                  <a:srgbClr val="244061"/>
                </a:solidFill>
                <a:ea typeface="Calibri" panose="020F0502020204030204" pitchFamily="34" charset="0"/>
                <a:cs typeface="Times New Roman" panose="02020603050405020304" pitchFamily="18" charset="0"/>
              </a:rPr>
              <a:t>Only Two People Have Been Cured of HIV </a:t>
            </a:r>
            <a:endParaRPr lang="en-US"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b="1" dirty="0">
                <a:ea typeface="Calibri" panose="020F0502020204030204" pitchFamily="34" charset="0"/>
                <a:cs typeface="Times New Roman" panose="02020603050405020304" pitchFamily="18" charset="0"/>
              </a:rPr>
              <a:t>There are only individuals who have achieved a state of ‘complete cure’ of HIV infection following an intervention.</a:t>
            </a:r>
            <a:r>
              <a:rPr lang="en-US" dirty="0">
                <a:ea typeface="Calibri" panose="020F0502020204030204" pitchFamily="34" charset="0"/>
                <a:cs typeface="Times New Roman" panose="02020603050405020304" pitchFamily="18" charset="0"/>
              </a:rPr>
              <a:t> </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The first person, </a:t>
            </a:r>
            <a:r>
              <a:rPr lang="en-US" dirty="0">
                <a:ea typeface="Calibri" panose="020F0502020204030204" pitchFamily="34" charset="0"/>
                <a:cs typeface="Calibri" panose="020F0502020204030204" pitchFamily="34" charset="0"/>
              </a:rPr>
              <a:t>Timothy Ray Brown–otherwise known as the Berlin patient–received a stem cell transplantation to treat his leukemia (a type of cancer).</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The stem cell donor had a special deletion in his CCR5 (C-C chemokine receptor 5) gene, the co-receptors that HIV needs to be able to enter a cell.</a:t>
            </a:r>
            <a:r>
              <a:rPr lang="en-US" dirty="0">
                <a:ea typeface="Calibri" panose="020F0502020204030204" pitchFamily="34" charset="0"/>
                <a:cs typeface="Calibri" panose="020F0502020204030204" pitchFamily="34" charset="0"/>
              </a:rPr>
              <a:t> </a:t>
            </a:r>
          </a:p>
          <a:p>
            <a:pPr marL="174056" indent="-174056" algn="just">
              <a:buFont typeface="Arial" panose="020B0604020202020204" pitchFamily="34" charset="0"/>
              <a:buChar char="•"/>
            </a:pPr>
            <a:r>
              <a:rPr lang="en-US" dirty="0">
                <a:ea typeface="Calibri" panose="020F0502020204030204" pitchFamily="34" charset="0"/>
                <a:cs typeface="Calibri" panose="020F0502020204030204" pitchFamily="34" charset="0"/>
              </a:rPr>
              <a:t>Timothy Brown had to interrupt his HIV medication for his cure to be discovered.</a:t>
            </a:r>
          </a:p>
          <a:p>
            <a:pPr marL="174056" indent="-174056" algn="just">
              <a:buFont typeface="Arial" panose="020B0604020202020204" pitchFamily="34" charset="0"/>
              <a:buChar char="•"/>
            </a:pPr>
            <a:r>
              <a:rPr lang="en-US" dirty="0">
                <a:ea typeface="Calibri" panose="020F0502020204030204" pitchFamily="34" charset="0"/>
                <a:cs typeface="Calibri" panose="020F0502020204030204" pitchFamily="34" charset="0"/>
              </a:rPr>
              <a:t>Timothy Brown has now been without evidence of HIV for 13 years. </a:t>
            </a:r>
            <a:endParaRPr lang="en-US" dirty="0">
              <a:ea typeface="Calibri" panose="020F0502020204030204" pitchFamily="34" charset="0"/>
              <a:cs typeface="Times New Roman" panose="02020603050405020304" pitchFamily="18" charset="0"/>
            </a:endParaRPr>
          </a:p>
          <a:p>
            <a:pPr algn="just"/>
            <a:r>
              <a:rPr lang="en-US" dirty="0">
                <a:ea typeface="Calibri" panose="020F0502020204030204" pitchFamily="34" charset="0"/>
                <a:cs typeface="Calibri" panose="020F0502020204030204" pitchFamily="34" charset="0"/>
              </a:rPr>
              <a:t> </a:t>
            </a:r>
            <a:endParaRPr lang="en-US"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dirty="0">
                <a:ea typeface="Calibri" panose="020F0502020204030204" pitchFamily="34" charset="0"/>
                <a:cs typeface="Calibri" panose="020F0502020204030204" pitchFamily="34" charset="0"/>
              </a:rPr>
              <a:t>Another person, Adam </a:t>
            </a:r>
            <a:r>
              <a:rPr lang="en-US" dirty="0" err="1">
                <a:ea typeface="Calibri" panose="020F0502020204030204" pitchFamily="34" charset="0"/>
                <a:cs typeface="Calibri" panose="020F0502020204030204" pitchFamily="34" charset="0"/>
              </a:rPr>
              <a:t>Castillejo</a:t>
            </a:r>
            <a:r>
              <a:rPr lang="en-US" dirty="0">
                <a:ea typeface="Calibri" panose="020F0502020204030204" pitchFamily="34" charset="0"/>
                <a:cs typeface="Calibri" panose="020F0502020204030204" pitchFamily="34" charset="0"/>
              </a:rPr>
              <a:t>–known as the London patient–received a similar milder form of stem cell transplantation to treat his lymphoma (another type of cancer). The stem cell donor had the same type of CCR5 gene mutation. Adam </a:t>
            </a:r>
            <a:r>
              <a:rPr lang="en-US" dirty="0" err="1">
                <a:ea typeface="Calibri" panose="020F0502020204030204" pitchFamily="34" charset="0"/>
                <a:cs typeface="Calibri" panose="020F0502020204030204" pitchFamily="34" charset="0"/>
              </a:rPr>
              <a:t>Castillejo’s</a:t>
            </a:r>
            <a:r>
              <a:rPr lang="en-US" dirty="0">
                <a:ea typeface="Calibri" panose="020F0502020204030204" pitchFamily="34" charset="0"/>
                <a:cs typeface="Calibri" panose="020F0502020204030204" pitchFamily="34" charset="0"/>
              </a:rPr>
              <a:t> virus has not returned 30 months after he interrupted his HIV treatment.  </a:t>
            </a:r>
          </a:p>
          <a:p>
            <a:pPr marL="174056" indent="-174056" algn="just">
              <a:buFont typeface="Arial" panose="020B0604020202020204" pitchFamily="34" charset="0"/>
              <a:buChar char="•"/>
            </a:pPr>
            <a:endParaRPr lang="en-US" dirty="0">
              <a:ea typeface="Calibri" panose="020F0502020204030204" pitchFamily="34" charset="0"/>
              <a:cs typeface="Calibri" panose="020F0502020204030204" pitchFamily="34" charset="0"/>
            </a:endParaRPr>
          </a:p>
          <a:p>
            <a:pPr marL="174056" indent="-174056" algn="just">
              <a:buFont typeface="Arial" panose="020B0604020202020204" pitchFamily="34" charset="0"/>
              <a:buChar char="•"/>
            </a:pPr>
            <a:r>
              <a:rPr lang="en-US" dirty="0">
                <a:ea typeface="Calibri" panose="020F0502020204030204" pitchFamily="34" charset="0"/>
                <a:cs typeface="Calibri" panose="020F0502020204030204" pitchFamily="34" charset="0"/>
              </a:rPr>
              <a:t>Possibly third person (Dusseldorf patient)</a:t>
            </a:r>
            <a:endParaRPr lang="en-US"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dirty="0">
                <a:ea typeface="Calibri" panose="020F0502020204030204" pitchFamily="34" charset="0"/>
                <a:cs typeface="Calibri" panose="020F0502020204030204" pitchFamily="34" charset="0"/>
              </a:rPr>
              <a:t>It is important to note that both these individuals had a cancer that warranted a stem cell transplant, which is a very risky procedure. </a:t>
            </a:r>
          </a:p>
          <a:p>
            <a:pPr marL="174056" indent="-174056" algn="just">
              <a:buFont typeface="Arial" panose="020B0604020202020204" pitchFamily="34" charset="0"/>
              <a:buChar char="•"/>
            </a:pPr>
            <a:r>
              <a:rPr lang="en-US" dirty="0">
                <a:ea typeface="Calibri" panose="020F0502020204030204" pitchFamily="34" charset="0"/>
                <a:cs typeface="Calibri" panose="020F0502020204030204" pitchFamily="34" charset="0"/>
              </a:rPr>
              <a:t>The stem cell transplant would not be justified in people living with HIV who are otherwise healthy, because the risk would be too high.</a:t>
            </a:r>
            <a:endParaRPr lang="en-US" dirty="0"/>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Both Timothy and Adam received a stem cell transplant from a donor who lacked the gene for Delta 32 which is responsible for the CCR5 co-receptor HIV uses to infect the target CD4 helper T cell.</a:t>
            </a:r>
          </a:p>
          <a:p>
            <a:pPr marL="174056" indent="-174056">
              <a:buFont typeface="Arial" panose="020B0604020202020204" pitchFamily="34" charset="0"/>
              <a:buChar char="•"/>
            </a:pPr>
            <a:endParaRPr lang="en-US" dirty="0"/>
          </a:p>
          <a:p>
            <a:pPr algn="just"/>
            <a:r>
              <a:rPr lang="en-US" b="1" dirty="0">
                <a:ea typeface="Calibri" panose="020F0502020204030204" pitchFamily="34" charset="0"/>
                <a:cs typeface="Times New Roman" panose="02020603050405020304" pitchFamily="18" charset="0"/>
              </a:rPr>
              <a:t>Hematopoietic stem cells, produced in the bone marrow, are the source of all the blood cells in the body.</a:t>
            </a:r>
            <a:r>
              <a:rPr lang="en-US" dirty="0">
                <a:ea typeface="Calibri" panose="020F0502020204030204" pitchFamily="34" charset="0"/>
                <a:cs typeface="Times New Roman" panose="02020603050405020304" pitchFamily="18" charset="0"/>
              </a:rPr>
              <a:t> </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Stem cell transplants are used to treat life-threatening illnesses such as cancer. </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Stem cell transplants involve the transfer of cells that lack a key receptor (CCR5) on their surface, followed with a process called conditioning, aimed at eliminating an individual’s immune system to make room for a donor system and reduce the risk of a transplant rejection. </a:t>
            </a:r>
          </a:p>
          <a:p>
            <a:pPr marL="174056" indent="-174056" algn="jus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There are two types of stem cell transplants: </a:t>
            </a:r>
            <a:r>
              <a:rPr lang="en-US" b="1" dirty="0">
                <a:ea typeface="Calibri" panose="020F0502020204030204" pitchFamily="34" charset="0"/>
                <a:cs typeface="Times New Roman" panose="02020603050405020304" pitchFamily="18" charset="0"/>
              </a:rPr>
              <a:t>autologous</a:t>
            </a:r>
            <a:r>
              <a:rPr lang="en-US" dirty="0">
                <a:ea typeface="Calibri" panose="020F0502020204030204" pitchFamily="34" charset="0"/>
                <a:cs typeface="Times New Roman" panose="02020603050405020304" pitchFamily="18" charset="0"/>
              </a:rPr>
              <a:t> (cells obtained from the same individual) or </a:t>
            </a:r>
            <a:r>
              <a:rPr lang="en-US" b="1" dirty="0">
                <a:ea typeface="Calibri" panose="020F0502020204030204" pitchFamily="34" charset="0"/>
                <a:cs typeface="Times New Roman" panose="02020603050405020304" pitchFamily="18" charset="0"/>
              </a:rPr>
              <a:t>allogeneic</a:t>
            </a:r>
            <a:r>
              <a:rPr lang="en-US" dirty="0">
                <a:ea typeface="Calibri" panose="020F0502020204030204" pitchFamily="34" charset="0"/>
                <a:cs typeface="Times New Roman" panose="02020603050405020304" pitchFamily="18" charset="0"/>
              </a:rPr>
              <a:t> (cells obtained from a different person). </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Stem cell transplants are indicated for individuals who already have cancer and are very ill. </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Scientists believe that allogeneic stem cell transplants are too dangerous (a lot of people who get these transplants die) and not readily scalable as a practical cure for most people. </a:t>
            </a:r>
          </a:p>
          <a:p>
            <a:pPr marL="174056" indent="-174056" algn="just">
              <a:buFont typeface="Arial" panose="020B0604020202020204" pitchFamily="34" charset="0"/>
              <a:buChar char="•"/>
            </a:pPr>
            <a:r>
              <a:rPr lang="en-US" dirty="0">
                <a:ea typeface="Calibri" panose="020F0502020204030204" pitchFamily="34" charset="0"/>
                <a:cs typeface="Times New Roman" panose="02020603050405020304" pitchFamily="18" charset="0"/>
              </a:rPr>
              <a:t>To date, the only two people who has been cured, were cured through this process.</a:t>
            </a:r>
          </a:p>
          <a:p>
            <a:pPr marL="174056" indent="-174056" algn="jus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algn="just"/>
            <a:r>
              <a:rPr lang="en-US" b="1" dirty="0">
                <a:ea typeface="Calibri" panose="020F0502020204030204" pitchFamily="34" charset="0"/>
                <a:cs typeface="Times New Roman" panose="02020603050405020304" pitchFamily="18" charset="0"/>
              </a:rPr>
              <a:t>Note on CCR5 gene deletion</a:t>
            </a:r>
            <a:r>
              <a:rPr lang="en-US" dirty="0">
                <a:ea typeface="Calibri" panose="020F0502020204030204" pitchFamily="34" charset="0"/>
                <a:cs typeface="Times New Roman" panose="02020603050405020304" pitchFamily="18" charset="0"/>
              </a:rPr>
              <a:t>:</a:t>
            </a:r>
          </a:p>
          <a:p>
            <a:pPr marL="174056" indent="-174056">
              <a:buFont typeface="Arial" panose="020B0604020202020204" pitchFamily="34" charset="0"/>
              <a:buChar char="•"/>
            </a:pPr>
            <a:r>
              <a:rPr lang="en-US" dirty="0">
                <a:ea typeface="Times New Roman" panose="02020603050405020304" pitchFamily="18" charset="0"/>
              </a:rPr>
              <a:t>The overwhelming majority of newly diagnosed people have a viral strain that uses CCR5 as a co-receptor. </a:t>
            </a:r>
          </a:p>
          <a:p>
            <a:pPr marL="174056" indent="-174056">
              <a:buFont typeface="Arial" panose="020B0604020202020204" pitchFamily="34" charset="0"/>
              <a:buChar char="•"/>
            </a:pPr>
            <a:r>
              <a:rPr lang="en-US" dirty="0">
                <a:ea typeface="Times New Roman" panose="02020603050405020304" pitchFamily="18" charset="0"/>
              </a:rPr>
              <a:t>Most people living with HIV have a virus that uses CCR5, but this may evolve over time (particularly in those not receiving ART: the virus typically evolves from a CCR5-using phenotype to a CXCR4-using phenotype over years). </a:t>
            </a:r>
            <a:endParaRPr lang="en-US" dirty="0">
              <a:ea typeface="Calibri" panose="020F0502020204030204" pitchFamily="34" charset="0"/>
            </a:endParaRPr>
          </a:p>
          <a:p>
            <a:pPr marL="174056" indent="-174056">
              <a:buFont typeface="Arial" panose="020B0604020202020204" pitchFamily="34" charset="0"/>
              <a:buChar char="•"/>
            </a:pPr>
            <a:r>
              <a:rPr lang="en-US" dirty="0">
                <a:ea typeface="Times New Roman" panose="02020603050405020304" pitchFamily="18" charset="0"/>
              </a:rPr>
              <a:t>In theory, you could establish an infection with a CXCR4-using virus in a person homozygote for CCR5D32. T</a:t>
            </a:r>
          </a:p>
          <a:p>
            <a:pPr marL="174056" indent="-174056">
              <a:buFont typeface="Arial" panose="020B0604020202020204" pitchFamily="34" charset="0"/>
              <a:buChar char="•"/>
            </a:pPr>
            <a:r>
              <a:rPr lang="en-US" dirty="0">
                <a:ea typeface="Times New Roman" panose="02020603050405020304" pitchFamily="18" charset="0"/>
              </a:rPr>
              <a:t>his has been reported in the past (see attached Lancet paper form 1997), but this is extremely rare. </a:t>
            </a:r>
            <a:endParaRPr lang="en-US" dirty="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22</a:t>
            </a:fld>
            <a:endParaRPr lang="en-US"/>
          </a:p>
        </p:txBody>
      </p:sp>
    </p:spTree>
    <p:extLst>
      <p:ext uri="{BB962C8B-B14F-4D97-AF65-F5344CB8AC3E}">
        <p14:creationId xmlns:p14="http://schemas.microsoft.com/office/powerpoint/2010/main" val="3022713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So, what kind of cures are being pursued?</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23</a:t>
            </a:fld>
            <a:endParaRPr lang="en-US"/>
          </a:p>
        </p:txBody>
      </p:sp>
    </p:spTree>
    <p:extLst>
      <p:ext uri="{BB962C8B-B14F-4D97-AF65-F5344CB8AC3E}">
        <p14:creationId xmlns:p14="http://schemas.microsoft.com/office/powerpoint/2010/main" val="1207654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To understand the perspectives of people living with HIV and on HIV cure research, we must understand what is happening in the background</a:t>
            </a:r>
          </a:p>
          <a:p>
            <a:pPr marL="174056" indent="-174056">
              <a:buFont typeface="Arial" panose="020B0604020202020204" pitchFamily="34" charset="0"/>
              <a:buChar char="•"/>
            </a:pPr>
            <a:r>
              <a:rPr lang="en-US" dirty="0"/>
              <a:t>We have several classes of highly potent HIV medicines [for example: NRTIs, NNRTIs, protease inhibitors, fusion inhibitors, CCR5 antagonists, integrase inhibitors, pharmacokinetic enhances, and better and better formulations]</a:t>
            </a:r>
          </a:p>
          <a:p>
            <a:pPr marL="174056" indent="-174056">
              <a:buFont typeface="Arial" panose="020B0604020202020204" pitchFamily="34" charset="0"/>
              <a:buChar char="•"/>
            </a:pPr>
            <a:r>
              <a:rPr lang="en-US" dirty="0"/>
              <a:t>And very soon, we will have long-acting ART injectables and implants that may blur the boundary of what is means to be in HIV remission, and not having to think about HIV every day</a:t>
            </a:r>
          </a:p>
          <a:p>
            <a:pPr marL="174056" indent="-174056" defTabSz="928299">
              <a:buFont typeface="Arial" panose="020B0604020202020204" pitchFamily="34" charset="0"/>
              <a:buChar char="•"/>
              <a:defRPr/>
            </a:pPr>
            <a:r>
              <a:rPr lang="en-US" dirty="0"/>
              <a:t>We also now have much greater knowledge around reduced transmission under viral suppression in the community in the form of the U = U message</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24</a:t>
            </a:fld>
            <a:endParaRPr lang="en-US"/>
          </a:p>
        </p:txBody>
      </p:sp>
    </p:spTree>
    <p:extLst>
      <p:ext uri="{BB962C8B-B14F-4D97-AF65-F5344CB8AC3E}">
        <p14:creationId xmlns:p14="http://schemas.microsoft.com/office/powerpoint/2010/main" val="3140393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25</a:t>
            </a:fld>
            <a:endParaRPr lang="en-US"/>
          </a:p>
        </p:txBody>
      </p:sp>
    </p:spTree>
    <p:extLst>
      <p:ext uri="{BB962C8B-B14F-4D97-AF65-F5344CB8AC3E}">
        <p14:creationId xmlns:p14="http://schemas.microsoft.com/office/powerpoint/2010/main" val="982043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1" dirty="0">
              <a:ea typeface="Calibri" panose="020F0502020204030204" pitchFamily="34" charset="0"/>
              <a:cs typeface="Times New Roman" panose="02020603050405020304" pitchFamily="18" charset="0"/>
            </a:endParaRPr>
          </a:p>
          <a:p>
            <a:pPr marL="0" marR="0" indent="0" algn="l" defTabSz="928299" rtl="0" eaLnBrk="1" fontAlgn="auto" latinLnBrk="0" hangingPunct="1">
              <a:lnSpc>
                <a:spcPct val="100000"/>
              </a:lnSpc>
              <a:spcBef>
                <a:spcPts val="0"/>
              </a:spcBef>
              <a:spcAft>
                <a:spcPts val="0"/>
              </a:spcAft>
              <a:buClrTx/>
              <a:buSzTx/>
              <a:buFontTx/>
              <a:buNone/>
              <a:tabLst/>
              <a:defRPr/>
            </a:pPr>
            <a:r>
              <a:rPr lang="en-US" sz="1200" b="0" dirty="0">
                <a:ea typeface="Calibri" panose="020F0502020204030204" pitchFamily="34" charset="0"/>
                <a:cs typeface="Times New Roman" panose="02020603050405020304" pitchFamily="18" charset="0"/>
              </a:rPr>
              <a:t>We need to bear in mind that with all the treatment advances we have made over the past 40 </a:t>
            </a:r>
            <a:r>
              <a:rPr lang="en-US" sz="1200" dirty="0">
                <a:ea typeface="Calibri" panose="020F0502020204030204" pitchFamily="34" charset="0"/>
                <a:cs typeface="Times New Roman" panose="02020603050405020304" pitchFamily="18" charset="0"/>
              </a:rPr>
              <a:t>years and are still making , </a:t>
            </a:r>
            <a:r>
              <a:rPr lang="en-US" sz="1200" b="0" dirty="0">
                <a:ea typeface="Calibri" panose="020F0502020204030204" pitchFamily="34" charset="0"/>
                <a:cs typeface="Times New Roman" panose="02020603050405020304" pitchFamily="18" charset="0"/>
              </a:rPr>
              <a:t>that cure research is taking place at a time when many people with HIV have access to effective treatment that keeps their HIV under control and that also keeps them from transmitting HIV.  </a:t>
            </a:r>
          </a:p>
          <a:p>
            <a:pPr defTabSz="928299">
              <a:defRPr/>
            </a:pPr>
            <a:endParaRPr lang="en-US" b="1" dirty="0">
              <a:ea typeface="Calibri" panose="020F0502020204030204" pitchFamily="34" charset="0"/>
              <a:cs typeface="Times New Roman" panose="02020603050405020304" pitchFamily="18" charset="0"/>
            </a:endParaRPr>
          </a:p>
          <a:p>
            <a:pPr defTabSz="928299">
              <a:defRPr/>
            </a:pPr>
            <a:r>
              <a:rPr lang="en-US" b="1" dirty="0">
                <a:ea typeface="Calibri" panose="020F0502020204030204" pitchFamily="34" charset="0"/>
                <a:cs typeface="Times New Roman" panose="02020603050405020304" pitchFamily="18" charset="0"/>
              </a:rPr>
              <a:t>Antiretroviral treatment (ART) is one of the greatest medical advances of the late 20</a:t>
            </a:r>
            <a:r>
              <a:rPr lang="en-US" b="1" baseline="30000" dirty="0">
                <a:ea typeface="Calibri" panose="020F0502020204030204" pitchFamily="34" charset="0"/>
                <a:cs typeface="Times New Roman" panose="02020603050405020304" pitchFamily="18" charset="0"/>
              </a:rPr>
              <a:t>th</a:t>
            </a:r>
            <a:r>
              <a:rPr lang="en-US" b="1" dirty="0">
                <a:ea typeface="Calibri" panose="020F0502020204030204" pitchFamily="34" charset="0"/>
                <a:cs typeface="Times New Roman" panose="02020603050405020304" pitchFamily="18" charset="0"/>
              </a:rPr>
              <a:t> century</a:t>
            </a:r>
            <a:r>
              <a:rPr lang="en-US" dirty="0">
                <a:ea typeface="Calibri" panose="020F0502020204030204" pitchFamily="34" charset="0"/>
                <a:cs typeface="Times New Roman" panose="02020603050405020304" pitchFamily="18" charset="0"/>
              </a:rPr>
              <a:t>. </a:t>
            </a:r>
          </a:p>
          <a:p>
            <a:pPr defTabSz="928299">
              <a:defRPr/>
            </a:pPr>
            <a:r>
              <a:rPr lang="en-US" dirty="0">
                <a:ea typeface="Calibri" panose="020F0502020204030204" pitchFamily="34" charset="0"/>
                <a:cs typeface="Times New Roman" panose="02020603050405020304" pitchFamily="18" charset="0"/>
              </a:rPr>
              <a:t>When used effectively and consistently, ART can restore the immune system, results in viral suppression, reduces viral transmission, improves quality of life and even increases life expectancy. </a:t>
            </a:r>
          </a:p>
          <a:p>
            <a:pPr defTabSz="928299">
              <a:defRPr/>
            </a:pPr>
            <a:r>
              <a:rPr lang="en-US" dirty="0">
                <a:ea typeface="Calibri" panose="020F0502020204030204" pitchFamily="34" charset="0"/>
                <a:cs typeface="Times New Roman" panose="02020603050405020304" pitchFamily="18" charset="0"/>
              </a:rPr>
              <a:t>People can live for decades on current HIV treatment regimens. </a:t>
            </a:r>
          </a:p>
          <a:p>
            <a:pPr defTabSz="928299">
              <a:defRPr/>
            </a:pPr>
            <a:r>
              <a:rPr lang="en-US" dirty="0">
                <a:ea typeface="Calibri" panose="020F0502020204030204" pitchFamily="34" charset="0"/>
                <a:cs typeface="Times New Roman" panose="02020603050405020304" pitchFamily="18" charset="0"/>
              </a:rPr>
              <a:t>Unlike the early days of HIV treatment, the pill burden is now low (sometimes 1 pill per day) and many regimens are well-tolerated. </a:t>
            </a:r>
          </a:p>
          <a:p>
            <a:pPr defTabSz="928299">
              <a:defRPr/>
            </a:pPr>
            <a:r>
              <a:rPr lang="en-US" dirty="0">
                <a:ea typeface="Calibri" panose="020F0502020204030204" pitchFamily="34" charset="0"/>
                <a:cs typeface="Times New Roman" panose="02020603050405020304" pitchFamily="18" charset="0"/>
              </a:rPr>
              <a:t>Also, there are long-acting formulations of ART that are being developed that would not require taking 1 pill every day. </a:t>
            </a:r>
          </a:p>
          <a:p>
            <a:pPr defTabSz="928299">
              <a:defRPr/>
            </a:pPr>
            <a:r>
              <a:rPr lang="en-US" dirty="0">
                <a:ea typeface="Calibri" panose="020F0502020204030204" pitchFamily="34" charset="0"/>
                <a:cs typeface="Times New Roman" panose="02020603050405020304" pitchFamily="18" charset="0"/>
              </a:rPr>
              <a:t>For these long-acting agents, people would have to receive an injection at regular intervals (every month or every 2 months). </a:t>
            </a:r>
            <a:endParaRPr lang="en-US" dirty="0"/>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There  have been many advancements in the treatment of HIV that decrease the burden of taking so many pills each day.  </a:t>
            </a:r>
          </a:p>
          <a:p>
            <a:pPr marL="174056" indent="-174056">
              <a:buFont typeface="Arial" panose="020B0604020202020204" pitchFamily="34" charset="0"/>
              <a:buChar char="•"/>
            </a:pPr>
            <a:r>
              <a:rPr lang="en-US" dirty="0"/>
              <a:t>We know now that if you have an undetectable viral load, you are unable to transmit the virus to someone else.  That is the purpose behind the U=U campaign.</a:t>
            </a:r>
          </a:p>
          <a:p>
            <a:endParaRPr lang="en-US" dirty="0"/>
          </a:p>
          <a:p>
            <a:pPr marL="174056" indent="-174056">
              <a:buFont typeface="Arial" panose="020B0604020202020204" pitchFamily="34" charset="0"/>
              <a:buChar char="•"/>
            </a:pPr>
            <a:r>
              <a:rPr lang="en-US" dirty="0"/>
              <a:t>Now from oral daily regimens to less frequent to no regimen at all </a:t>
            </a:r>
          </a:p>
          <a:p>
            <a:pPr marL="174056" indent="-174056">
              <a:buFont typeface="Arial" panose="020B0604020202020204" pitchFamily="34" charset="0"/>
              <a:buChar char="•"/>
            </a:pPr>
            <a:r>
              <a:rPr lang="en-US" dirty="0"/>
              <a:t>Paradigm of viral suppression </a:t>
            </a:r>
            <a:r>
              <a:rPr lang="en-US" dirty="0">
                <a:sym typeface="Wingdings" panose="05000000000000000000" pitchFamily="2" charset="2"/>
              </a:rPr>
              <a:t> durable control</a:t>
            </a:r>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28</a:t>
            </a:fld>
            <a:endParaRPr lang="en-US"/>
          </a:p>
        </p:txBody>
      </p:sp>
    </p:spTree>
    <p:extLst>
      <p:ext uri="{BB962C8B-B14F-4D97-AF65-F5344CB8AC3E}">
        <p14:creationId xmlns:p14="http://schemas.microsoft.com/office/powerpoint/2010/main" val="1766327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important to understand the research process.  New interventions first undergo preclinical testing- first in a lab and then with animals, for indications of activity and safety.  Should an intervention look promising based on these studies, they move into small safety studies in humans, then larger safety studies, and finally into large scale efficacy studies to see if the intervention works. You may hear these referred to as Phase 1 (early safety), Phase 2 (expanded safety) and Phase 3 (Efficacy)</a:t>
            </a:r>
          </a:p>
        </p:txBody>
      </p:sp>
      <p:sp>
        <p:nvSpPr>
          <p:cNvPr id="4" name="Slide Number Placeholder 3"/>
          <p:cNvSpPr>
            <a:spLocks noGrp="1"/>
          </p:cNvSpPr>
          <p:nvPr>
            <p:ph type="sldNum" sz="quarter" idx="5"/>
          </p:nvPr>
        </p:nvSpPr>
        <p:spPr/>
        <p:txBody>
          <a:bodyPr/>
          <a:lstStyle/>
          <a:p>
            <a:fld id="{72A62CC3-E4E7-7041-93D9-80A5EB7AAC13}" type="slidenum">
              <a:rPr lang="en-US" smtClean="0"/>
              <a:t>29</a:t>
            </a:fld>
            <a:endParaRPr lang="en-US"/>
          </a:p>
        </p:txBody>
      </p:sp>
    </p:spTree>
    <p:extLst>
      <p:ext uri="{BB962C8B-B14F-4D97-AF65-F5344CB8AC3E}">
        <p14:creationId xmlns:p14="http://schemas.microsoft.com/office/powerpoint/2010/main" val="941523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can think of cure research as including basic science research, clinical trials testing interventions in people, and importantly, social sciences and ethics studies as well</a:t>
            </a:r>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30</a:t>
            </a:fld>
            <a:endParaRPr lang="en-US"/>
          </a:p>
        </p:txBody>
      </p:sp>
    </p:spTree>
    <p:extLst>
      <p:ext uri="{BB962C8B-B14F-4D97-AF65-F5344CB8AC3E}">
        <p14:creationId xmlns:p14="http://schemas.microsoft.com/office/powerpoint/2010/main" val="2490746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Here is a typical journey an intervention takes from concept to approval and scale-up</a:t>
            </a:r>
            <a:r>
              <a:rPr lang="en-US" dirty="0"/>
              <a:t>. </a:t>
            </a:r>
            <a:r>
              <a:rPr lang="en-US" sz="1200" dirty="0"/>
              <a:t>You can see it progressing from preclinical research, through the clinical trial phases, and then to approval.  Post approval studies are referred to as Phase 4, when researchers and product developers continue to collect data after a product is brought to market. These are usually observational studies.</a:t>
            </a:r>
          </a:p>
          <a:p>
            <a:endParaRPr lang="en-US" dirty="0"/>
          </a:p>
          <a:p>
            <a:r>
              <a:rPr lang="en-US" dirty="0"/>
              <a:t>In fact, we are used to seeing a very linear translational research pathway, from basic science, pre-clinical research, translational research and  clinical trials – including Phase I, II, IIb, and III, moving progressively towards efforts.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31</a:t>
            </a:fld>
            <a:endParaRPr lang="en-US"/>
          </a:p>
        </p:txBody>
      </p:sp>
    </p:spTree>
    <p:extLst>
      <p:ext uri="{BB962C8B-B14F-4D97-AF65-F5344CB8AC3E}">
        <p14:creationId xmlns:p14="http://schemas.microsoft.com/office/powerpoint/2010/main" val="81773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3</a:t>
            </a:fld>
            <a:endParaRPr lang="en-US"/>
          </a:p>
        </p:txBody>
      </p:sp>
    </p:spTree>
    <p:extLst>
      <p:ext uri="{BB962C8B-B14F-4D97-AF65-F5344CB8AC3E}">
        <p14:creationId xmlns:p14="http://schemas.microsoft.com/office/powerpoint/2010/main" val="3605382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32</a:t>
            </a:fld>
            <a:endParaRPr lang="en-US"/>
          </a:p>
        </p:txBody>
      </p:sp>
    </p:spTree>
    <p:extLst>
      <p:ext uri="{BB962C8B-B14F-4D97-AF65-F5344CB8AC3E}">
        <p14:creationId xmlns:p14="http://schemas.microsoft.com/office/powerpoint/2010/main" val="2424942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33</a:t>
            </a:fld>
            <a:endParaRPr lang="en-US"/>
          </a:p>
        </p:txBody>
      </p:sp>
    </p:spTree>
    <p:extLst>
      <p:ext uri="{BB962C8B-B14F-4D97-AF65-F5344CB8AC3E}">
        <p14:creationId xmlns:p14="http://schemas.microsoft.com/office/powerpoint/2010/main" val="1990089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endParaRPr lang="en-US" dirty="0"/>
          </a:p>
          <a:p>
            <a:pPr marL="174056" indent="-174056">
              <a:buFont typeface="Arial" panose="020B0604020202020204" pitchFamily="34" charset="0"/>
              <a:buChar char="•"/>
            </a:pPr>
            <a:endParaRPr lang="en-US" dirty="0"/>
          </a:p>
          <a:p>
            <a:pPr marL="0" indent="0">
              <a:buFont typeface="Arial" panose="020B0604020202020204" pitchFamily="34" charset="0"/>
              <a:buNone/>
            </a:pPr>
            <a:r>
              <a:rPr lang="en-US" sz="1200" dirty="0"/>
              <a:t>Almost immediately after infection, HIV creates a reservoir, where it sneaks inside resting long-lived memory cells. When it hides insides these cells, there are no signals sent to the immune system, and they evade detection.  It hides in very few of these cells- typically in about 1 in a million.  So, these viruses and the cells that hide them, are very hard to find.  The problem is, should these cells become activated or woken up, HIV can come roaring back.</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When the immune cell is on patrol but has not recognized a familiar pathogen, it is “resting” or “not activated” or reproducing itself; the cells aren’t sending out any signals for destruction. </a:t>
            </a:r>
          </a:p>
          <a:p>
            <a:pPr marL="174056" indent="-174056">
              <a:buFont typeface="Arial" panose="020B0604020202020204" pitchFamily="34" charset="0"/>
              <a:buChar char="•"/>
            </a:pPr>
            <a:r>
              <a:rPr lang="en-US" dirty="0"/>
              <a:t>During this time HIV appears not to be doing anything either. </a:t>
            </a:r>
          </a:p>
          <a:p>
            <a:pPr marL="174056" indent="-174056">
              <a:buFont typeface="Arial" panose="020B0604020202020204" pitchFamily="34" charset="0"/>
              <a:buChar char="•"/>
            </a:pPr>
            <a:r>
              <a:rPr lang="en-US" dirty="0"/>
              <a:t>The rest of the immune system can’t see it because it is hiding inside the body’s own cell. ARV’s can’t find it either, for the same reason.  </a:t>
            </a:r>
          </a:p>
          <a:p>
            <a:pPr marL="174056" indent="-174056">
              <a:buFont typeface="Arial" panose="020B0604020202020204" pitchFamily="34" charset="0"/>
              <a:buChar char="•"/>
            </a:pPr>
            <a:r>
              <a:rPr lang="en-US" dirty="0"/>
              <a:t>Not only are these cells hard to find because they aren’t sending out signals.  </a:t>
            </a:r>
          </a:p>
          <a:p>
            <a:pPr marL="174056" indent="-174056">
              <a:buFont typeface="Arial" panose="020B0604020202020204" pitchFamily="34" charset="0"/>
              <a:buChar char="•"/>
            </a:pPr>
            <a:r>
              <a:rPr lang="en-US" dirty="0"/>
              <a:t>They are also hard to find because there are very of these reservoir cells in the body.</a:t>
            </a:r>
          </a:p>
          <a:p>
            <a:pPr marL="174056" indent="-174056">
              <a:buFont typeface="Arial" panose="020B0604020202020204" pitchFamily="34" charset="0"/>
              <a:buChar char="•"/>
            </a:pPr>
            <a:endParaRPr lang="en-US" dirty="0"/>
          </a:p>
          <a:p>
            <a:r>
              <a:rPr lang="en-US" b="1" dirty="0"/>
              <a:t>It is important to note a unique feature of HIV that makes curing more challenging</a:t>
            </a:r>
            <a:r>
              <a:rPr lang="en-US" dirty="0"/>
              <a:t>:</a:t>
            </a:r>
          </a:p>
          <a:p>
            <a:pPr marL="174056" indent="-174056">
              <a:buFont typeface="Arial" panose="020B0604020202020204" pitchFamily="34" charset="0"/>
              <a:buChar char="•"/>
            </a:pPr>
            <a:r>
              <a:rPr lang="en-US" dirty="0">
                <a:ea typeface="Calibri" panose="020F0502020204030204" pitchFamily="34" charset="0"/>
                <a:cs typeface="Calibri Light" panose="020F0302020204030204" pitchFamily="34" charset="0"/>
              </a:rPr>
              <a:t>I think it is worth describing the unusual feature of HIV that it integrates into the DNA of an infected cell. </a:t>
            </a:r>
          </a:p>
          <a:p>
            <a:pPr marL="174056" indent="-174056">
              <a:buFont typeface="Arial" panose="020B0604020202020204" pitchFamily="34" charset="0"/>
              <a:buChar char="•"/>
            </a:pPr>
            <a:r>
              <a:rPr lang="en-US" dirty="0">
                <a:ea typeface="Calibri" panose="020F0502020204030204" pitchFamily="34" charset="0"/>
                <a:cs typeface="Calibri Light" panose="020F0302020204030204" pitchFamily="34" charset="0"/>
              </a:rPr>
              <a:t>This ‘superpower’, which is almost unique amongst viruses, guarantees that HIV can remain a permanent part of any cell it infects. </a:t>
            </a:r>
          </a:p>
          <a:p>
            <a:pPr marL="174056" indent="-174056">
              <a:buFont typeface="Arial" panose="020B0604020202020204" pitchFamily="34" charset="0"/>
              <a:buChar char="•"/>
            </a:pPr>
            <a:r>
              <a:rPr lang="en-US" dirty="0">
                <a:ea typeface="Calibri" panose="020F0502020204030204" pitchFamily="34" charset="0"/>
                <a:cs typeface="Calibri Light" panose="020F0302020204030204" pitchFamily="34" charset="0"/>
              </a:rPr>
              <a:t>This then leads to the idea that its not enough to have drugs that can inactivate any virus in the body, but you also have to eliminate any cells that have been infected.  </a:t>
            </a:r>
          </a:p>
          <a:p>
            <a:pPr marL="174056" indent="-174056">
              <a:buFont typeface="Arial" panose="020B0604020202020204" pitchFamily="34" charset="0"/>
              <a:buChar char="•"/>
            </a:pPr>
            <a:r>
              <a:rPr lang="en-US" dirty="0">
                <a:ea typeface="Calibri" panose="020F0502020204030204" pitchFamily="34" charset="0"/>
                <a:cs typeface="Calibri Light" panose="020F0302020204030204" pitchFamily="34" charset="0"/>
              </a:rPr>
              <a:t>This feature is key in the latent reservoir.</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34</a:t>
            </a:fld>
            <a:endParaRPr lang="en-US"/>
          </a:p>
        </p:txBody>
      </p:sp>
    </p:spTree>
    <p:extLst>
      <p:ext uri="{BB962C8B-B14F-4D97-AF65-F5344CB8AC3E}">
        <p14:creationId xmlns:p14="http://schemas.microsoft.com/office/powerpoint/2010/main" val="274111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Cells of the immune system travel through the blood stream and make their way each of these organs.</a:t>
            </a:r>
          </a:p>
          <a:p>
            <a:pPr marL="174056" indent="-174056">
              <a:buFont typeface="Arial" panose="020B0604020202020204" pitchFamily="34" charset="0"/>
              <a:buChar char="•"/>
            </a:pPr>
            <a:r>
              <a:rPr lang="en-US" dirty="0"/>
              <a:t>Either CD4 T helper lymphocytes or macrophages  or microglia ( macrophage like cells that reside in the brain) infected with HIV can be found in all these organs.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35</a:t>
            </a:fld>
            <a:endParaRPr lang="en-US"/>
          </a:p>
        </p:txBody>
      </p:sp>
    </p:spTree>
    <p:extLst>
      <p:ext uri="{BB962C8B-B14F-4D97-AF65-F5344CB8AC3E}">
        <p14:creationId xmlns:p14="http://schemas.microsoft.com/office/powerpoint/2010/main" val="3422710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36</a:t>
            </a:fld>
            <a:endParaRPr lang="en-US"/>
          </a:p>
        </p:txBody>
      </p:sp>
    </p:spTree>
    <p:extLst>
      <p:ext uri="{BB962C8B-B14F-4D97-AF65-F5344CB8AC3E}">
        <p14:creationId xmlns:p14="http://schemas.microsoft.com/office/powerpoint/2010/main" val="2332302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37</a:t>
            </a:fld>
            <a:endParaRPr lang="en-US"/>
          </a:p>
        </p:txBody>
      </p:sp>
    </p:spTree>
    <p:extLst>
      <p:ext uri="{BB962C8B-B14F-4D97-AF65-F5344CB8AC3E}">
        <p14:creationId xmlns:p14="http://schemas.microsoft.com/office/powerpoint/2010/main" val="193812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endParaRPr lang="en-US" b="1" dirty="0">
              <a:solidFill>
                <a:srgbClr val="244061"/>
              </a:solidFill>
              <a:ea typeface="Calibri" panose="020F0502020204030204" pitchFamily="34" charset="0"/>
              <a:cs typeface="Times New Roman" panose="02020603050405020304" pitchFamily="18" charset="0"/>
            </a:endParaRPr>
          </a:p>
          <a:p>
            <a:pPr algn="just">
              <a:lnSpc>
                <a:spcPct val="107000"/>
              </a:lnSpc>
            </a:pPr>
            <a:r>
              <a:rPr lang="en-US" sz="1200" b="1" dirty="0">
                <a:ea typeface="Calibri" panose="020F0502020204030204" pitchFamily="34" charset="0"/>
                <a:cs typeface="Times New Roman" panose="02020603050405020304" pitchFamily="18" charset="0"/>
              </a:rPr>
              <a:t>There are different strategies being explored to achieve ART-free HIV suppression or an eliminating cure</a:t>
            </a:r>
            <a:r>
              <a:rPr lang="en-US" sz="1200" dirty="0">
                <a:ea typeface="Calibri" panose="020F0502020204030204" pitchFamily="34" charset="0"/>
                <a:cs typeface="Times New Roman" panose="02020603050405020304" pitchFamily="18" charset="0"/>
              </a:rPr>
              <a:t>. </a:t>
            </a:r>
          </a:p>
          <a:p>
            <a:pPr algn="just">
              <a:lnSpc>
                <a:spcPct val="107000"/>
              </a:lnSpc>
            </a:pPr>
            <a:r>
              <a:rPr lang="en-US" sz="1200" dirty="0">
                <a:ea typeface="Calibri" panose="020F0502020204030204" pitchFamily="34" charset="0"/>
                <a:cs typeface="Times New Roman" panose="02020603050405020304" pitchFamily="18" charset="0"/>
              </a:rPr>
              <a:t>Each of these strategies takes a different approach to the challenge of bringing HIV under control without ART.</a:t>
            </a:r>
          </a:p>
          <a:p>
            <a:pPr algn="just">
              <a:lnSpc>
                <a:spcPct val="107000"/>
              </a:lnSpc>
            </a:pPr>
            <a:endParaRPr lang="en-US" sz="1200" dirty="0">
              <a:ea typeface="Calibri" panose="020F0502020204030204" pitchFamily="34" charset="0"/>
              <a:cs typeface="Times New Roman" panose="02020603050405020304" pitchFamily="18" charset="0"/>
            </a:endParaRPr>
          </a:p>
          <a:p>
            <a:pPr algn="just">
              <a:lnSpc>
                <a:spcPct val="107000"/>
              </a:lnSpc>
            </a:pPr>
            <a:r>
              <a:rPr lang="en-US" sz="1200" dirty="0">
                <a:ea typeface="Calibri" panose="020F0502020204030204" pitchFamily="34" charset="0"/>
                <a:cs typeface="Times New Roman" panose="02020603050405020304" pitchFamily="18" charset="0"/>
              </a:rPr>
              <a:t>Strategies may try to prevent the establishment of the reservoir, some try to eliminate the reservoir, and some try to strengthen the immune system so it can more effectively wipe out or control HIV. Most likely we will need a combination approach.</a:t>
            </a:r>
          </a:p>
          <a:p>
            <a:pPr algn="just">
              <a:lnSpc>
                <a:spcPct val="107000"/>
              </a:lnSpc>
            </a:pPr>
            <a:endParaRPr lang="en-US" b="1" dirty="0">
              <a:solidFill>
                <a:srgbClr val="244061"/>
              </a:solidFill>
              <a:ea typeface="Calibri" panose="020F0502020204030204" pitchFamily="34" charset="0"/>
              <a:cs typeface="Times New Roman" panose="02020603050405020304" pitchFamily="18" charset="0"/>
            </a:endParaRPr>
          </a:p>
          <a:p>
            <a:pPr algn="just">
              <a:lnSpc>
                <a:spcPct val="107000"/>
              </a:lnSpc>
            </a:pPr>
            <a:r>
              <a:rPr lang="en-US" b="1" dirty="0">
                <a:solidFill>
                  <a:srgbClr val="244061"/>
                </a:solidFill>
                <a:ea typeface="Calibri" panose="020F0502020204030204" pitchFamily="34" charset="0"/>
                <a:cs typeface="Times New Roman" panose="02020603050405020304" pitchFamily="18" charset="0"/>
              </a:rPr>
              <a:t>What are Some of the HIV Cure-Related Strategies Being Pursued?</a:t>
            </a:r>
            <a:endParaRPr lang="en-US" dirty="0">
              <a:ea typeface="Calibri" panose="020F0502020204030204" pitchFamily="34" charset="0"/>
              <a:cs typeface="Times New Roman" panose="02020603050405020304" pitchFamily="18" charset="0"/>
            </a:endParaRPr>
          </a:p>
          <a:p>
            <a:pPr algn="just">
              <a:lnSpc>
                <a:spcPct val="107000"/>
              </a:lnSpc>
            </a:pPr>
            <a:r>
              <a:rPr lang="en-US" b="1" dirty="0">
                <a:ea typeface="Calibri" panose="020F0502020204030204" pitchFamily="34" charset="0"/>
                <a:cs typeface="Times New Roman" panose="02020603050405020304" pitchFamily="18" charset="0"/>
              </a:rPr>
              <a:t>There are different strategies being explored to achieve ART-free HIV suppression or HIV cure</a:t>
            </a:r>
            <a:r>
              <a:rPr lang="en-US" dirty="0">
                <a:ea typeface="Calibri" panose="020F0502020204030204" pitchFamily="34" charset="0"/>
                <a:cs typeface="Times New Roman" panose="02020603050405020304" pitchFamily="18" charset="0"/>
              </a:rPr>
              <a:t>. </a:t>
            </a:r>
          </a:p>
          <a:p>
            <a:pPr algn="just">
              <a:lnSpc>
                <a:spcPct val="107000"/>
              </a:lnSpc>
            </a:pPr>
            <a:r>
              <a:rPr lang="en-US" dirty="0">
                <a:ea typeface="Calibri" panose="020F0502020204030204" pitchFamily="34" charset="0"/>
                <a:cs typeface="Times New Roman" panose="02020603050405020304" pitchFamily="18" charset="0"/>
              </a:rPr>
              <a:t>Each of these strategies takes a different approach to the challenge of bringing HIV under control without ART. </a:t>
            </a:r>
          </a:p>
          <a:p>
            <a:endParaRPr lang="en-CA" dirty="0"/>
          </a:p>
          <a:p>
            <a:pPr marL="174056" indent="-174056">
              <a:buFont typeface="Arial" panose="020B0604020202020204" pitchFamily="34" charset="0"/>
              <a:buChar char="•"/>
            </a:pPr>
            <a:r>
              <a:rPr lang="en-CA" dirty="0"/>
              <a:t>Most likely, we will need a combination of approaches, because HIV is very complex.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For example, latency-reversing agents could be used in combination with an immune-based approach to find cells that have dormant HIV inside them, and then boost the immune system to increase the body’s ability to clear the virus. Immune-based strategies or gene editing approaches could also be used in combination. Combining HIV cure research approaches may increase the risks of these interventions.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38</a:t>
            </a:fld>
            <a:endParaRPr lang="en-US"/>
          </a:p>
        </p:txBody>
      </p:sp>
    </p:spTree>
    <p:extLst>
      <p:ext uri="{BB962C8B-B14F-4D97-AF65-F5344CB8AC3E}">
        <p14:creationId xmlns:p14="http://schemas.microsoft.com/office/powerpoint/2010/main" val="1288620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200" b="1" dirty="0">
                <a:ea typeface="Calibri" panose="020F0502020204030204" pitchFamily="34" charset="0"/>
                <a:cs typeface="Times New Roman" panose="02020603050405020304" pitchFamily="18" charset="0"/>
              </a:rPr>
              <a:t>Cell and Gene therapy </a:t>
            </a:r>
            <a:r>
              <a:rPr lang="en-US" sz="1200" b="0" dirty="0">
                <a:ea typeface="Calibri" panose="020F0502020204030204" pitchFamily="34" charset="0"/>
                <a:cs typeface="Times New Roman" panose="02020603050405020304" pitchFamily="18" charset="0"/>
              </a:rPr>
              <a:t>approaches may involve altering the body’s own cells </a:t>
            </a:r>
            <a:r>
              <a:rPr lang="en-US" sz="1200" dirty="0">
                <a:ea typeface="Calibri" panose="020F0502020204030204" pitchFamily="34" charset="0"/>
                <a:cs typeface="Times New Roman" panose="02020603050405020304" pitchFamily="18" charset="0"/>
              </a:rPr>
              <a:t>so that they become resistant to HIV or better at successfully fighting HIV, or to change the HIV virus itself so it becomes ineffective. You can think of this as using molecular scissors to cut out a portion of the gene and then stitching it back together.</a:t>
            </a:r>
          </a:p>
          <a:p>
            <a:pPr algn="just">
              <a:lnSpc>
                <a:spcPct val="107000"/>
              </a:lnSpc>
            </a:pPr>
            <a:endParaRPr lang="en-US" sz="1200" b="0" dirty="0">
              <a:ea typeface="Calibri" panose="020F0502020204030204" pitchFamily="34" charset="0"/>
              <a:cs typeface="Times New Roman" panose="02020603050405020304" pitchFamily="18" charset="0"/>
            </a:endParaRPr>
          </a:p>
          <a:p>
            <a:pPr algn="just">
              <a:lnSpc>
                <a:spcPct val="107000"/>
              </a:lnSpc>
            </a:pPr>
            <a:r>
              <a:rPr lang="en-US" sz="1200" b="0" dirty="0">
                <a:ea typeface="Calibri" panose="020F0502020204030204" pitchFamily="34" charset="0"/>
                <a:cs typeface="Times New Roman" panose="02020603050405020304" pitchFamily="18" charset="0"/>
              </a:rPr>
              <a:t>While some people are concerned about scalability of cell and gene therapy, rapid advances in the field continue to bring cost and complexity down. Researchers are hoping to one day be able to deliver this kind of treatment as a single shot- an aspirational goal.</a:t>
            </a:r>
          </a:p>
          <a:p>
            <a:pPr algn="just">
              <a:lnSpc>
                <a:spcPct val="107000"/>
              </a:lnSpc>
            </a:pPr>
            <a:endParaRPr lang="en-US" b="1" dirty="0">
              <a:ea typeface="Calibri" panose="020F0502020204030204" pitchFamily="34" charset="0"/>
              <a:cs typeface="Times New Roman" panose="02020603050405020304" pitchFamily="18" charset="0"/>
            </a:endParaRPr>
          </a:p>
          <a:p>
            <a:pPr algn="just">
              <a:lnSpc>
                <a:spcPct val="107000"/>
              </a:lnSpc>
            </a:pPr>
            <a:endParaRPr lang="en-US" b="1" dirty="0">
              <a:ea typeface="Calibri" panose="020F0502020204030204" pitchFamily="34" charset="0"/>
              <a:cs typeface="Times New Roman" panose="02020603050405020304" pitchFamily="18" charset="0"/>
            </a:endParaRPr>
          </a:p>
          <a:p>
            <a:pPr algn="just">
              <a:lnSpc>
                <a:spcPct val="107000"/>
              </a:lnSpc>
            </a:pPr>
            <a:r>
              <a:rPr lang="en-US" b="1" dirty="0">
                <a:ea typeface="Calibri" panose="020F0502020204030204" pitchFamily="34" charset="0"/>
                <a:cs typeface="Times New Roman" panose="02020603050405020304" pitchFamily="18" charset="0"/>
              </a:rPr>
              <a:t>Gene editing represents a technologically complex HIV cure-related strategy.</a:t>
            </a:r>
            <a:r>
              <a:rPr lang="en-US" dirty="0">
                <a:ea typeface="Calibri" panose="020F0502020204030204" pitchFamily="34" charset="0"/>
                <a:cs typeface="Times New Roman" panose="02020603050405020304" pitchFamily="18" charset="0"/>
              </a:rPr>
              <a:t> </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 main goal is to change specific cells so that they become resistant to HIV or better at successfully fighting HIV, or to change the HIV virus itself so it becomes ineffective.</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can be done by altering the genes of a person’s immune cells, as the genes are the blueprint for the cells’ architecture.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For example, an alteration that removes a key receptor or a protein that HIV uses for infection can make the cell resistant to HIV infection. </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One of the gene therapy approaches being investigated involves extracting bone marrow stem cells from a person living with HIV and modifying them with a method that disables the gene that encodes the CCR5 receptor (which HIV uses as a foothold to gain entry into cells) and then putting them back into one’s own body.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Further, other examples of classes of DNA-editing enzymes being evaluated include the zing finger nucleases (ZFNs) and transcription activator-like effector nucleases (TALENs).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 gene sequence of HIV itself can also be altered. A useful analogy is the use of molecular scissors to “cut out” parts of the HIV gene.</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A number of gene therapy approaches will be able to be combined with other approaches.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For example, a latency-reversing agent could be combined with a genetically strengthened immune cells.</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It is important to note that these gene modifications would not be passed down to children.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These would be ‘somatic’ changes and would not affect the germline.</a:t>
            </a:r>
          </a:p>
          <a:p>
            <a:pPr algn="just">
              <a:lnSpc>
                <a:spcPct val="107000"/>
              </a:lnSpc>
            </a:pPr>
            <a:endParaRPr lang="en-US" dirty="0">
              <a:ea typeface="Calibri" panose="020F0502020204030204" pitchFamily="34" charset="0"/>
              <a:cs typeface="Times New Roman" panose="02020603050405020304" pitchFamily="18" charset="0"/>
            </a:endParaRPr>
          </a:p>
          <a:p>
            <a:r>
              <a:rPr lang="en-US" dirty="0"/>
              <a:t>https://</a:t>
            </a:r>
            <a:r>
              <a:rPr lang="en-US" dirty="0" err="1"/>
              <a:t>www.youtube.com</a:t>
            </a:r>
            <a:r>
              <a:rPr lang="en-US" dirty="0"/>
              <a:t>/</a:t>
            </a:r>
            <a:r>
              <a:rPr lang="en-US" dirty="0" err="1"/>
              <a:t>watch?v</a:t>
            </a:r>
            <a:r>
              <a:rPr lang="en-US" dirty="0"/>
              <a:t>=4ym94wNlHAA</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40</a:t>
            </a:fld>
            <a:endParaRPr lang="en-US"/>
          </a:p>
        </p:txBody>
      </p:sp>
    </p:spTree>
    <p:extLst>
      <p:ext uri="{BB962C8B-B14F-4D97-AF65-F5344CB8AC3E}">
        <p14:creationId xmlns:p14="http://schemas.microsoft.com/office/powerpoint/2010/main" val="4263491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Latency Reversing Agents</a:t>
            </a:r>
          </a:p>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This strategy attempts to flush the virus out of the resting cells by awakening the dormant viruses in the latent reservoirs. </a:t>
            </a:r>
          </a:p>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This approach is usually accompanied by a second step which attempts to effectively clear the infected cells and wipe out any virus released.</a:t>
            </a:r>
          </a:p>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This strategy has sometimes been referred to as “kick and kill”</a:t>
            </a:r>
          </a:p>
          <a:p>
            <a:pPr marL="174056" indent="-174056" algn="just">
              <a:lnSpc>
                <a:spcPct val="107000"/>
              </a:lnSpc>
              <a:buFont typeface="Arial" panose="020B0604020202020204" pitchFamily="34" charset="0"/>
              <a:buChar char="•"/>
            </a:pPr>
            <a:endParaRPr lang="en-US" sz="1200" b="1"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sz="1200" b="0" dirty="0">
                <a:ea typeface="Calibri" panose="020F0502020204030204" pitchFamily="34" charset="0"/>
                <a:cs typeface="Times New Roman" panose="02020603050405020304" pitchFamily="18" charset="0"/>
              </a:rPr>
              <a:t>More recently, there has been some interest in an opposite approach called “block and lock”, with the idea of sealing HIV up in the cells they are inhabiting so they can’t wake up.</a:t>
            </a:r>
          </a:p>
          <a:p>
            <a:pPr marL="174056" indent="-174056" algn="just">
              <a:lnSpc>
                <a:spcPct val="107000"/>
              </a:lnSpc>
              <a:buFont typeface="Arial" panose="020B0604020202020204" pitchFamily="34" charset="0"/>
              <a:buChar char="•"/>
            </a:pPr>
            <a:endParaRPr lang="en-US" sz="1200" b="0"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ea typeface="Calibri" panose="020F0502020204030204" pitchFamily="34" charset="0"/>
                <a:cs typeface="Times New Roman" panose="02020603050405020304" pitchFamily="18" charset="0"/>
              </a:rPr>
              <a:t>Latency-reversing agents (LRA)</a:t>
            </a:r>
            <a:r>
              <a:rPr lang="en-US" dirty="0">
                <a:ea typeface="Calibri" panose="020F0502020204030204" pitchFamily="34" charset="0"/>
                <a:cs typeface="Times New Roman" panose="02020603050405020304" pitchFamily="18" charset="0"/>
              </a:rPr>
              <a:t> can also be called the pharmacological approach to eliminating the HIV reservoirs.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strategy attempts to flush the virus out of the resting cells by reawakening the dormant viruses in the latent reservoirs.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approach is usually accompanied by a second step which attempt to effectively clear the infected cells. </a:t>
            </a:r>
          </a:p>
          <a:p>
            <a:pPr marL="174056" indent="-174056" algn="just" defTabSz="928299">
              <a:lnSpc>
                <a:spcPct val="107000"/>
              </a:lnSpc>
              <a:buFont typeface="Arial" panose="020B0604020202020204" pitchFamily="34" charset="0"/>
              <a:buChar char="•"/>
              <a:defRPr/>
            </a:pPr>
            <a:endParaRPr lang="en-US" dirty="0">
              <a:cs typeface="Times New Roman" panose="02020603050405020304" pitchFamily="18" charset="0"/>
            </a:endParaRPr>
          </a:p>
          <a:p>
            <a:pPr marL="174056" indent="-174056" algn="just" defTabSz="928299">
              <a:lnSpc>
                <a:spcPct val="107000"/>
              </a:lnSpc>
              <a:buFont typeface="Arial" panose="020B0604020202020204" pitchFamily="34" charset="0"/>
              <a:buChar char="•"/>
              <a:defRPr/>
            </a:pPr>
            <a:r>
              <a:rPr lang="en-US" dirty="0"/>
              <a:t>The main component of this strategy is determining how to “wake” the virus or stimulate the cells enough to begin producing virus so they can be eliminated by the immune system.</a:t>
            </a:r>
          </a:p>
          <a:p>
            <a:pPr marL="174056" indent="-174056" algn="just">
              <a:lnSpc>
                <a:spcPct val="107000"/>
              </a:lnSpc>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Most of the latency-reversing agents being investigated currently are repurposed therapeutic agents borrowed from the cancer field.</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 most famous class is called HDAC (histone deacetylate) inhibitors that might force latently infected cells to produce virus, but there are newer ones under development (e.g., SMAC mimetics).</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Some of the latency-reversing agents are known to produce significant toxicity and must be administered as a low dose.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Scientists will need to find molecules that are safe and able to be combined to reactivate the virus that has is dormant inside the cells.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If scientists detect a burst of virus after a latency-reversing agent is given, this is a signal of anti-latency activity.</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41</a:t>
            </a:fld>
            <a:endParaRPr lang="en-US"/>
          </a:p>
        </p:txBody>
      </p:sp>
    </p:spTree>
    <p:extLst>
      <p:ext uri="{BB962C8B-B14F-4D97-AF65-F5344CB8AC3E}">
        <p14:creationId xmlns:p14="http://schemas.microsoft.com/office/powerpoint/2010/main" val="1306114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Valente</a:t>
            </a:r>
            <a:r>
              <a:rPr lang="en-US" sz="1200" b="0" i="0" kern="1200" dirty="0">
                <a:solidFill>
                  <a:schemeClr val="tx1"/>
                </a:solidFill>
                <a:effectLst/>
                <a:latin typeface="+mn-lt"/>
                <a:ea typeface="+mn-ea"/>
                <a:cs typeface="+mn-cs"/>
              </a:rPr>
              <a:t> discussed the new “block and lock” approach to keep the virus under hibernation. The secret lies in the chromatin gene that keeps the latent HIV gene turned off. Actually, the default for latently-infected cells is for the HIV gene to remained turned off. There is only </a:t>
            </a:r>
            <a:r>
              <a:rPr lang="en-US" sz="1200" b="0" i="0" kern="1200" dirty="0">
                <a:solidFill>
                  <a:schemeClr val="tx1"/>
                </a:solidFill>
                <a:effectLst/>
                <a:latin typeface="+mn-lt"/>
                <a:ea typeface="+mn-ea"/>
                <a:cs typeface="+mn-cs"/>
                <a:hlinkClick r:id="rId3"/>
              </a:rPr>
              <a:t>one potential “block and lock” agent at this time, called </a:t>
            </a:r>
            <a:r>
              <a:rPr lang="en-US" sz="1200" b="0" i="0" kern="1200" dirty="0" err="1">
                <a:solidFill>
                  <a:schemeClr val="tx1"/>
                </a:solidFill>
                <a:effectLst/>
                <a:latin typeface="+mn-lt"/>
                <a:ea typeface="+mn-ea"/>
                <a:cs typeface="+mn-cs"/>
                <a:hlinkClick r:id="rId3"/>
              </a:rPr>
              <a:t>dCA</a:t>
            </a:r>
            <a:r>
              <a:rPr lang="en-US" sz="1200" b="0" i="0" kern="1200" dirty="0">
                <a:solidFill>
                  <a:schemeClr val="tx1"/>
                </a:solidFill>
                <a:effectLst/>
                <a:latin typeface="+mn-lt"/>
                <a:ea typeface="+mn-ea"/>
                <a:cs typeface="+mn-cs"/>
              </a:rPr>
              <a:t>. This strategy could be promising in the future if more investigational agents can be found. This approach would be specific to HIV infection (a gene called ‘Tat’ that regulates the passage from latent to active infection). “Block and lock” would not permanently silence other regulatory pathways that are necessary to fight other infections.</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baseline="0" dirty="0" err="1">
                <a:solidFill>
                  <a:schemeClr val="tx1"/>
                </a:solidFill>
                <a:effectLst/>
                <a:latin typeface="+mn-lt"/>
                <a:ea typeface="+mn-ea"/>
                <a:cs typeface="+mn-cs"/>
              </a:rPr>
              <a:t>Poz</a:t>
            </a:r>
            <a:r>
              <a:rPr lang="en-US" sz="1200" b="1" i="0" kern="1200" baseline="0" dirty="0">
                <a:solidFill>
                  <a:schemeClr val="tx1"/>
                </a:solidFill>
                <a:effectLst/>
                <a:latin typeface="+mn-lt"/>
                <a:ea typeface="+mn-ea"/>
                <a:cs typeface="+mn-cs"/>
              </a:rPr>
              <a:t> Blog</a:t>
            </a:r>
            <a:r>
              <a:rPr lang="en-US" sz="1200" b="0" i="0" kern="1200" baseline="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Effectively the opposite of the kick and kill strategy, the “block and lock” method, also known as latency silencing, is based on the presumption that if rooting out and killing all the latently infected cells in the body is too challenging, keeping them in a silent state indefinitely may be a viable alternative. A </a:t>
            </a:r>
            <a:r>
              <a:rPr lang="en-US" sz="1200" b="0" i="0" u="none" strike="noStrike" kern="1200" dirty="0">
                <a:solidFill>
                  <a:schemeClr val="tx1"/>
                </a:solidFill>
                <a:effectLst/>
                <a:latin typeface="+mn-lt"/>
                <a:ea typeface="+mn-ea"/>
                <a:cs typeface="+mn-cs"/>
                <a:hlinkClick r:id="rId4"/>
              </a:rPr>
              <a:t>recent study</a:t>
            </a:r>
            <a:r>
              <a:rPr lang="en-US" sz="1200" b="0" i="0" kern="1200" dirty="0">
                <a:solidFill>
                  <a:schemeClr val="tx1"/>
                </a:solidFill>
                <a:effectLst/>
                <a:latin typeface="+mn-lt"/>
                <a:ea typeface="+mn-ea"/>
                <a:cs typeface="+mn-cs"/>
              </a:rPr>
              <a:t> conducted in mice sought to inhibit a viral protein known as tat that acts as an on-off switch for viral replication in cells. The study successfully reduced the amount of HIV RNA expressed in tissue biopsies from the animals and delayed viral rebound after the interruption of ARV treatment.</a:t>
            </a:r>
            <a:endParaRPr lang="en-US" sz="1200" baseline="0" dirty="0"/>
          </a:p>
          <a:p>
            <a:endParaRPr lang="en-US" baseline="0"/>
          </a:p>
          <a:p>
            <a:endParaRPr lang="en-US"/>
          </a:p>
        </p:txBody>
      </p:sp>
      <p:sp>
        <p:nvSpPr>
          <p:cNvPr id="4" name="Slide Number Placeholder 3"/>
          <p:cNvSpPr>
            <a:spLocks noGrp="1"/>
          </p:cNvSpPr>
          <p:nvPr>
            <p:ph type="sldNum" sz="quarter" idx="10"/>
          </p:nvPr>
        </p:nvSpPr>
        <p:spPr/>
        <p:txBody>
          <a:bodyPr/>
          <a:lstStyle/>
          <a:p>
            <a:fld id="{72A62CC3-E4E7-7041-93D9-80A5EB7AAC13}" type="slidenum">
              <a:rPr lang="en-US" smtClean="0"/>
              <a:t>43</a:t>
            </a:fld>
            <a:endParaRPr lang="en-US"/>
          </a:p>
        </p:txBody>
      </p:sp>
    </p:spTree>
    <p:extLst>
      <p:ext uri="{BB962C8B-B14F-4D97-AF65-F5344CB8AC3E}">
        <p14:creationId xmlns:p14="http://schemas.microsoft.com/office/powerpoint/2010/main" val="155450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4</a:t>
            </a:fld>
            <a:endParaRPr lang="en-US"/>
          </a:p>
        </p:txBody>
      </p:sp>
    </p:spTree>
    <p:extLst>
      <p:ext uri="{BB962C8B-B14F-4D97-AF65-F5344CB8AC3E}">
        <p14:creationId xmlns:p14="http://schemas.microsoft.com/office/powerpoint/2010/main" val="3360534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inserts the blueprint for making more of itself into the DNA of the cell</a:t>
            </a:r>
            <a:r>
              <a:rPr lang="en-US" baseline="0" dirty="0"/>
              <a:t> it infects.  There are strategies being explored that will block the reading of this virus DNA as well as lock it up for good.  Our own DNA dictates many of our characteristics such as hair and eye color to name just a few.  The DNA that HIV inserts is specific to make for virus that will go out and infect other cells.  Blocking and locking would prevent the virus DNA from making more of itself.</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44</a:t>
            </a:fld>
            <a:endParaRPr lang="en-US"/>
          </a:p>
        </p:txBody>
      </p:sp>
    </p:spTree>
    <p:extLst>
      <p:ext uri="{BB962C8B-B14F-4D97-AF65-F5344CB8AC3E}">
        <p14:creationId xmlns:p14="http://schemas.microsoft.com/office/powerpoint/2010/main" val="111623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marR="0" indent="-174056"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Times New Roman" panose="02020603050405020304" pitchFamily="18" charset="0"/>
              </a:rPr>
              <a:t>There are other strategies designed to boost the immune response as well, including therapeutic vaccines or engineered antibodies.</a:t>
            </a:r>
          </a:p>
          <a:p>
            <a:pPr marL="174056" indent="-174056" algn="just">
              <a:lnSpc>
                <a:spcPct val="107000"/>
              </a:lnSpc>
              <a:buFont typeface="Arial" panose="020B0604020202020204" pitchFamily="34" charset="0"/>
              <a:buChar char="•"/>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Immune-based modulators are designed to boost or induce immune responses against HIV in someone who already has the virus.</a:t>
            </a:r>
            <a:r>
              <a:rPr lang="en-US" dirty="0">
                <a:latin typeface="Calibri" panose="020F0502020204030204" pitchFamily="34" charset="0"/>
                <a:ea typeface="Calibri" panose="020F0502020204030204" pitchFamily="34" charset="0"/>
                <a:cs typeface="Times New Roman" panose="02020603050405020304" pitchFamily="18" charset="0"/>
              </a:rPr>
              <a:t> Most of these strategies are aimed at increasing the potency of cells that can clear HIV from the body, such as HIV-specific CD8+ T cells or natural killer (NK) cells. The hope is that immune-based modulators might contribute to controlling the virus in the absence of antiretroviral treatment and perhaps allow one’s own immune system to help eliminate HIV infected cells. </a:t>
            </a:r>
          </a:p>
          <a:p>
            <a:pPr marL="174056" indent="-174056" algn="just">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Immune-based modulators might be used  alone or in combination with other strategies, such as latency-reversing agents or genetic modification. </a:t>
            </a:r>
          </a:p>
          <a:p>
            <a:pPr algn="just">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Examples include therapeutic vaccines, broadly naturalizing antibodies (</a:t>
            </a:r>
            <a:r>
              <a:rPr lang="en-US" dirty="0" err="1">
                <a:latin typeface="Calibri" panose="020F0502020204030204" pitchFamily="34" charset="0"/>
                <a:ea typeface="Calibri" panose="020F0502020204030204" pitchFamily="34" charset="0"/>
                <a:cs typeface="Times New Roman" panose="02020603050405020304" pitchFamily="18" charset="0"/>
              </a:rPr>
              <a:t>bnAbs</a:t>
            </a:r>
            <a:r>
              <a:rPr lang="en-US" dirty="0">
                <a:latin typeface="Calibri" panose="020F0502020204030204" pitchFamily="34" charset="0"/>
                <a:ea typeface="Calibri" panose="020F0502020204030204" pitchFamily="34" charset="0"/>
                <a:cs typeface="Times New Roman" panose="02020603050405020304" pitchFamily="18" charset="0"/>
              </a:rPr>
              <a:t>), or special antibodies with multiple functions (bi- or tri-specific antibodies).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45</a:t>
            </a:fld>
            <a:endParaRPr lang="en-US"/>
          </a:p>
        </p:txBody>
      </p:sp>
    </p:spTree>
    <p:extLst>
      <p:ext uri="{BB962C8B-B14F-4D97-AF65-F5344CB8AC3E}">
        <p14:creationId xmlns:p14="http://schemas.microsoft.com/office/powerpoint/2010/main" val="857717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Broadly Neutralizing </a:t>
            </a:r>
            <a:r>
              <a:rPr lang="en-US" sz="1200" b="1" dirty="0">
                <a:hlinkClick r:id="rId3" tooltip="HIV-1"/>
              </a:rPr>
              <a:t>HIV-1</a:t>
            </a:r>
            <a:r>
              <a:rPr lang="en-US" sz="1200" b="1" dirty="0"/>
              <a:t> Antibodies</a:t>
            </a:r>
            <a:r>
              <a:rPr lang="en-US" sz="1200" dirty="0"/>
              <a:t> (</a:t>
            </a:r>
            <a:r>
              <a:rPr lang="en-US" sz="1200" dirty="0" err="1"/>
              <a:t>bNAbs</a:t>
            </a:r>
            <a:r>
              <a:rPr lang="en-US" sz="1200" dirty="0"/>
              <a:t>) are </a:t>
            </a:r>
            <a:r>
              <a:rPr lang="en-US" sz="1200" dirty="0">
                <a:hlinkClick r:id="rId4" tooltip="Neutralizing antibodies"/>
              </a:rPr>
              <a:t>neutralizing antibodies</a:t>
            </a:r>
            <a:r>
              <a:rPr lang="en-US" sz="1200" dirty="0"/>
              <a:t> that are effective at killing multiple HIV-1 viral strains.</a:t>
            </a:r>
            <a:r>
              <a:rPr lang="en-US" sz="1200" baseline="30000" dirty="0">
                <a:hlinkClick r:id="rId5"/>
              </a:rPr>
              <a:t>[1]</a:t>
            </a:r>
            <a:r>
              <a:rPr lang="en-US" sz="1200" dirty="0"/>
              <a:t> This would be an example of strengthening the immune response.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Broadly Neutralizing </a:t>
            </a:r>
            <a:r>
              <a:rPr lang="en-US" b="1" dirty="0">
                <a:hlinkClick r:id="rId3" tooltip="HIV-1"/>
              </a:rPr>
              <a:t>HIV-1</a:t>
            </a:r>
            <a:r>
              <a:rPr lang="en-US" b="1" dirty="0"/>
              <a:t> Antibodies</a:t>
            </a:r>
            <a:r>
              <a:rPr lang="en-US" dirty="0"/>
              <a:t> (</a:t>
            </a:r>
            <a:r>
              <a:rPr lang="en-US" dirty="0" err="1"/>
              <a:t>bNAbs</a:t>
            </a:r>
            <a:r>
              <a:rPr lang="en-US" dirty="0"/>
              <a:t>) are </a:t>
            </a:r>
            <a:r>
              <a:rPr lang="en-US" dirty="0">
                <a:hlinkClick r:id="rId4" tooltip="Neutralizing antibodies"/>
              </a:rPr>
              <a:t>neutralizing antibodies</a:t>
            </a:r>
            <a:r>
              <a:rPr lang="en-US" dirty="0"/>
              <a:t> which neutralize multiple HIV-1 viral strains.</a:t>
            </a:r>
            <a:r>
              <a:rPr lang="en-US" baseline="30000" dirty="0">
                <a:hlinkClick r:id="rId5"/>
              </a:rPr>
              <a:t>[1]</a:t>
            </a:r>
            <a:r>
              <a:rPr lang="en-US" dirty="0"/>
              <a:t> </a:t>
            </a:r>
            <a:r>
              <a:rPr lang="en-US" dirty="0" err="1"/>
              <a:t>bNAbs</a:t>
            </a:r>
            <a:r>
              <a:rPr lang="en-US" dirty="0"/>
              <a:t> are unique in that they target </a:t>
            </a:r>
            <a:r>
              <a:rPr lang="en-US" dirty="0">
                <a:hlinkClick r:id="rId6" tooltip="Conserved sequence"/>
              </a:rPr>
              <a:t>conserved</a:t>
            </a:r>
            <a:r>
              <a:rPr lang="en-US" dirty="0"/>
              <a:t> </a:t>
            </a:r>
            <a:r>
              <a:rPr lang="en-US" dirty="0">
                <a:hlinkClick r:id="rId7" tooltip="Epitope"/>
              </a:rPr>
              <a:t>epitopes</a:t>
            </a:r>
            <a:r>
              <a:rPr lang="en-US" dirty="0"/>
              <a:t> of the virus, meaning the virus may </a:t>
            </a:r>
            <a:r>
              <a:rPr lang="en-US" dirty="0">
                <a:hlinkClick r:id="rId8" tooltip="Mutation"/>
              </a:rPr>
              <a:t>mutate</a:t>
            </a:r>
            <a:r>
              <a:rPr lang="en-US" dirty="0"/>
              <a:t>, but the </a:t>
            </a:r>
            <a:r>
              <a:rPr lang="en-US" dirty="0">
                <a:hlinkClick r:id="rId9" tooltip="Biological target"/>
              </a:rPr>
              <a:t>targeted</a:t>
            </a:r>
            <a:r>
              <a:rPr lang="en-US" dirty="0"/>
              <a:t> epitopes will still exist.</a:t>
            </a:r>
            <a:r>
              <a:rPr lang="en-US" baseline="30000" dirty="0">
                <a:hlinkClick r:id="rId10"/>
              </a:rPr>
              <a:t>[2]</a:t>
            </a:r>
            <a:r>
              <a:rPr lang="en-US" dirty="0"/>
              <a:t> In contrast, non-</a:t>
            </a:r>
            <a:r>
              <a:rPr lang="en-US" dirty="0" err="1"/>
              <a:t>bNAbs</a:t>
            </a:r>
            <a:r>
              <a:rPr lang="en-US" dirty="0"/>
              <a:t> are specific for individual viral strains with unique epitopes. The discovery of </a:t>
            </a:r>
            <a:r>
              <a:rPr lang="en-US" dirty="0" err="1"/>
              <a:t>bNAbs</a:t>
            </a:r>
            <a:r>
              <a:rPr lang="en-US" dirty="0"/>
              <a:t> has led to an important area of research, namely, discovery of a vaccine, not only limited to </a:t>
            </a:r>
            <a:r>
              <a:rPr lang="en-US" dirty="0">
                <a:hlinkClick r:id="rId11" tooltip="HIV"/>
              </a:rPr>
              <a:t>HIV</a:t>
            </a:r>
            <a:r>
              <a:rPr lang="en-US" dirty="0"/>
              <a:t>, but also other rapidly mutating viruses like </a:t>
            </a:r>
            <a:r>
              <a:rPr lang="en-US" dirty="0">
                <a:hlinkClick r:id="rId12" tooltip="Influenza"/>
              </a:rPr>
              <a:t>Influenza</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https://</a:t>
            </a:r>
            <a:r>
              <a:rPr lang="en-US" b="1" dirty="0" err="1"/>
              <a:t>en.wikipedia.org</a:t>
            </a:r>
            <a:r>
              <a:rPr lang="en-US" b="1" dirty="0"/>
              <a:t>/wiki/Broadly_neutralizing_HIV-1_antibodies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46</a:t>
            </a:fld>
            <a:endParaRPr lang="en-US"/>
          </a:p>
        </p:txBody>
      </p:sp>
    </p:spTree>
    <p:extLst>
      <p:ext uri="{BB962C8B-B14F-4D97-AF65-F5344CB8AC3E}">
        <p14:creationId xmlns:p14="http://schemas.microsoft.com/office/powerpoint/2010/main" val="1770535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Chimeric Antigen T cells or CAR-T cells</a:t>
            </a:r>
            <a:r>
              <a:rPr lang="en-US" baseline="0" dirty="0"/>
              <a:t> are developed from the patients own blood.  They are modified using a virus to turn them into precise killing machines towards their target.  Most of the early work has been done in cancer but now this technology is being explored an HIV cure strategy.  </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47</a:t>
            </a:fld>
            <a:endParaRPr lang="en-US"/>
          </a:p>
        </p:txBody>
      </p:sp>
    </p:spTree>
    <p:extLst>
      <p:ext uri="{BB962C8B-B14F-4D97-AF65-F5344CB8AC3E}">
        <p14:creationId xmlns:p14="http://schemas.microsoft.com/office/powerpoint/2010/main" val="1389846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1200" b="0" dirty="0">
                <a:solidFill>
                  <a:srgbClr val="244061"/>
                </a:solidFill>
                <a:ea typeface="Calibri" panose="020F0502020204030204" pitchFamily="34" charset="0"/>
                <a:cs typeface="Times New Roman" panose="02020603050405020304" pitchFamily="18" charset="0"/>
              </a:rPr>
              <a:t>Some clinical trials will need to include treatment interruptions.  This is to see if the intervention being studied actually keeps HIV from coming back.  As there is another presentation about this, I am not going to go into detail here, other than to note that it is an important part of the research process.</a:t>
            </a:r>
          </a:p>
          <a:p>
            <a:pPr algn="just">
              <a:lnSpc>
                <a:spcPct val="107000"/>
              </a:lnSpc>
            </a:pPr>
            <a:endParaRPr lang="en-US" b="1" dirty="0">
              <a:solidFill>
                <a:srgbClr val="244061"/>
              </a:solidFill>
              <a:ea typeface="Calibri" panose="020F0502020204030204" pitchFamily="34" charset="0"/>
              <a:cs typeface="Times New Roman" panose="02020603050405020304" pitchFamily="18" charset="0"/>
            </a:endParaRPr>
          </a:p>
          <a:p>
            <a:pPr algn="just">
              <a:lnSpc>
                <a:spcPct val="107000"/>
              </a:lnSpc>
            </a:pPr>
            <a:r>
              <a:rPr lang="en-US" b="1" dirty="0">
                <a:solidFill>
                  <a:srgbClr val="244061"/>
                </a:solidFill>
                <a:ea typeface="Calibri" panose="020F0502020204030204" pitchFamily="34" charset="0"/>
                <a:cs typeface="Times New Roman" panose="02020603050405020304" pitchFamily="18" charset="0"/>
              </a:rPr>
              <a:t>HIV Treatment Interruptions </a:t>
            </a: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ea typeface="Calibri" panose="020F0502020204030204" pitchFamily="34" charset="0"/>
                <a:cs typeface="Times New Roman" panose="02020603050405020304" pitchFamily="18" charset="0"/>
              </a:rPr>
              <a:t>Some HIV cure-related research protocols require the interruption of HIV treatment.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would mean that a participant would stop taking HIV medications for a period of time, and would be carefully monitored during that period.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HIV cure-related studies that involve strengthening the immune system may include an interruption of HIV treatment, to see if HIV can be kept under control without taking HIV medications. </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ea typeface="Calibri" panose="020F0502020204030204" pitchFamily="34" charset="0"/>
                <a:cs typeface="Times New Roman" panose="02020603050405020304" pitchFamily="18" charset="0"/>
              </a:rPr>
              <a:t>HIV treatment interruptions means that the virus can come back in the blood</a:t>
            </a:r>
            <a:r>
              <a:rPr lang="en-US" dirty="0">
                <a:ea typeface="Calibri" panose="020F0502020204030204" pitchFamily="34" charset="0"/>
                <a:cs typeface="Times New Roman" panose="02020603050405020304" pitchFamily="18" charset="0"/>
              </a:rPr>
              <a:t>.</a:t>
            </a:r>
            <a:r>
              <a:rPr lang="en-US" b="1" dirty="0">
                <a:ea typeface="Calibri" panose="020F0502020204030204" pitchFamily="34" charset="0"/>
                <a:cs typeface="Times New Roman" panose="02020603050405020304" pitchFamily="18" charset="0"/>
              </a:rPr>
              <a:t>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Study participants who are no longer undetectable for HIV would also be able to pass HIV to sexual partners.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It is very important for study participants to use protection methods during these HIV treatment interruptions.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48</a:t>
            </a:fld>
            <a:endParaRPr lang="en-US"/>
          </a:p>
        </p:txBody>
      </p:sp>
    </p:spTree>
    <p:extLst>
      <p:ext uri="{BB962C8B-B14F-4D97-AF65-F5344CB8AC3E}">
        <p14:creationId xmlns:p14="http://schemas.microsoft.com/office/powerpoint/2010/main" val="1876053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100" b="0" dirty="0">
                <a:solidFill>
                  <a:srgbClr val="244061"/>
                </a:solidFill>
                <a:latin typeface="Calibri" panose="020F0502020204030204" pitchFamily="34" charset="0"/>
                <a:ea typeface="Calibri" panose="020F0502020204030204" pitchFamily="34" charset="0"/>
                <a:cs typeface="Times New Roman" panose="02020603050405020304" pitchFamily="18" charset="0"/>
              </a:rPr>
              <a:t>There are quite a number of ethical issues that need tending to as the cure research field advances.  These include assuring that informed consent is truly informed, that participants and their partners are protected, and that people with HIV around the globe will be able to benefit from curative interventions developed.</a:t>
            </a:r>
          </a:p>
          <a:p>
            <a:pPr algn="just">
              <a:lnSpc>
                <a:spcPct val="107000"/>
              </a:lnSpc>
            </a:pPr>
            <a:endParaRPr lang="en-US" sz="1100" b="1" dirty="0">
              <a:solidFill>
                <a:srgbClr val="24406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100" b="1" dirty="0">
                <a:solidFill>
                  <a:srgbClr val="244061"/>
                </a:solidFill>
                <a:latin typeface="Calibri" panose="020F0502020204030204" pitchFamily="34" charset="0"/>
                <a:ea typeface="Calibri" panose="020F0502020204030204" pitchFamily="34" charset="0"/>
                <a:cs typeface="Times New Roman" panose="02020603050405020304" pitchFamily="18" charset="0"/>
              </a:rPr>
              <a:t>What Are Some of the Ethical Challenges?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sz="1100" b="1" dirty="0">
                <a:latin typeface="Calibri" panose="020F0502020204030204" pitchFamily="34" charset="0"/>
                <a:ea typeface="Calibri" panose="020F0502020204030204" pitchFamily="34" charset="0"/>
                <a:cs typeface="Times New Roman" panose="02020603050405020304" pitchFamily="18" charset="0"/>
              </a:rPr>
              <a:t>There are a number of ethical challenges related to conducting HIV cure-related research.</a:t>
            </a: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174056"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Language of HIV cure-related research (e.g., “cure”, “sterilizing cure”, “functional cure”, “subjects” vs. participants/volunteers, etc.)</a:t>
            </a:r>
          </a:p>
          <a:p>
            <a:pPr marL="174056"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Participation of people living with HIV:</a:t>
            </a:r>
          </a:p>
          <a:p>
            <a:pPr marL="638205" lvl="1"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Ensuring true informed consent </a:t>
            </a:r>
          </a:p>
          <a:p>
            <a:pPr marL="638205" lvl="1"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Effective HIV treatment as background standard of care; U = U</a:t>
            </a:r>
          </a:p>
          <a:p>
            <a:pPr marL="638205" lvl="1"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Weighing risks and benefits </a:t>
            </a:r>
          </a:p>
          <a:p>
            <a:pPr marL="638205" lvl="1"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Representation in research (e.g., cisgender and transgender women, ethnic and gender minorities)</a:t>
            </a:r>
          </a:p>
          <a:p>
            <a:pPr marL="174056"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Analytical treatment interruptions:</a:t>
            </a:r>
          </a:p>
          <a:p>
            <a:pPr marL="638205" lvl="1"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Risks to participants and partners (e.g., HIV acquisition)</a:t>
            </a:r>
          </a:p>
          <a:p>
            <a:pPr marL="174056" indent="-174056" algn="just">
              <a:lnSpc>
                <a:spcPct val="107000"/>
              </a:lnSpc>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Another challenge is resource allocation. </a:t>
            </a:r>
          </a:p>
          <a:p>
            <a:pPr marL="174056" indent="-174056" algn="just">
              <a:lnSpc>
                <a:spcPct val="107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In a world where we know people could potentially live long healthy lives with HIV if they were on treatment, but not everyone has access to treatment, should resources be devoted to cure-related research or are they better spent on making treatment more available, or on preventing new infections?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49</a:t>
            </a:fld>
            <a:endParaRPr lang="en-US"/>
          </a:p>
        </p:txBody>
      </p:sp>
    </p:spTree>
    <p:extLst>
      <p:ext uri="{BB962C8B-B14F-4D97-AF65-F5344CB8AC3E}">
        <p14:creationId xmlns:p14="http://schemas.microsoft.com/office/powerpoint/2010/main" val="2425769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52</a:t>
            </a:fld>
            <a:endParaRPr lang="en-US"/>
          </a:p>
        </p:txBody>
      </p:sp>
    </p:spTree>
    <p:extLst>
      <p:ext uri="{BB962C8B-B14F-4D97-AF65-F5344CB8AC3E}">
        <p14:creationId xmlns:p14="http://schemas.microsoft.com/office/powerpoint/2010/main" val="45790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Today I am going to provide a brief overview of HIV cure research- I am going to be moving through these topics rather quickly, and will be happy to answer any questions you have at the end.  </a:t>
            </a:r>
          </a:p>
        </p:txBody>
      </p:sp>
      <p:sp>
        <p:nvSpPr>
          <p:cNvPr id="4" name="Slide Number Placeholder 3"/>
          <p:cNvSpPr>
            <a:spLocks noGrp="1"/>
          </p:cNvSpPr>
          <p:nvPr>
            <p:ph type="sldNum" sz="quarter" idx="5"/>
          </p:nvPr>
        </p:nvSpPr>
        <p:spPr/>
        <p:txBody>
          <a:bodyPr/>
          <a:lstStyle/>
          <a:p>
            <a:fld id="{72A62CC3-E4E7-7041-93D9-80A5EB7AAC13}" type="slidenum">
              <a:rPr lang="en-US" smtClean="0"/>
              <a:t>5</a:t>
            </a:fld>
            <a:endParaRPr lang="en-US"/>
          </a:p>
        </p:txBody>
      </p:sp>
    </p:spTree>
    <p:extLst>
      <p:ext uri="{BB962C8B-B14F-4D97-AF65-F5344CB8AC3E}">
        <p14:creationId xmlns:p14="http://schemas.microsoft.com/office/powerpoint/2010/main" val="142591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masis MT Pro" panose="020B0604020202020204" pitchFamily="18" charset="0"/>
              </a:rPr>
              <a:t>HIV makes it to the core of the nut.  This is symbolic to show it passes barriers to get into very sensitive areas in our body.  Once inside, it makes changes that allows it be there even though drugs to treat it keep it from replication.  We need to get to the seed in order to reach a cure.</a:t>
            </a:r>
            <a:endParaRPr lang="en-US" sz="1200" dirty="0"/>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a:t>
            </a:fld>
            <a:endParaRPr lang="en-US"/>
          </a:p>
        </p:txBody>
      </p:sp>
    </p:spTree>
    <p:extLst>
      <p:ext uri="{BB962C8B-B14F-4D97-AF65-F5344CB8AC3E}">
        <p14:creationId xmlns:p14="http://schemas.microsoft.com/office/powerpoint/2010/main" val="49342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b="1" dirty="0">
                <a:solidFill>
                  <a:srgbClr val="8600D3"/>
                </a:solidFill>
                <a:latin typeface="Calibri" panose="020F0502020204030204" pitchFamily="34" charset="0"/>
                <a:ea typeface="Calibri" panose="020F0502020204030204" pitchFamily="34" charset="0"/>
                <a:cs typeface="Times New Roman" panose="02020603050405020304" pitchFamily="18" charset="0"/>
              </a:rPr>
              <a:t>How Can We Define a Potential Cure for HIV Infection?</a:t>
            </a:r>
            <a:endParaRPr lang="en-US" dirty="0">
              <a:solidFill>
                <a:srgbClr val="8600D3"/>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There are two broad categories of a potential cure for HIV infection under investigation.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200" b="1" dirty="0">
                <a:solidFill>
                  <a:srgbClr val="8600D3"/>
                </a:solidFill>
                <a:latin typeface="Calibri" panose="020F0502020204030204" pitchFamily="34" charset="0"/>
                <a:ea typeface="Calibri" panose="020F0502020204030204" pitchFamily="34" charset="0"/>
                <a:cs typeface="Times New Roman" panose="02020603050405020304" pitchFamily="18" charset="0"/>
              </a:rPr>
              <a:t>What do we mean when we say a cure for HIV?</a:t>
            </a:r>
          </a:p>
          <a:p>
            <a:pPr algn="just">
              <a:lnSpc>
                <a:spcPct val="107000"/>
              </a:lnSpc>
            </a:pPr>
            <a:endParaRPr lang="en-US" sz="1200" dirty="0">
              <a:solidFill>
                <a:srgbClr val="8600D3"/>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200" dirty="0">
                <a:solidFill>
                  <a:srgbClr val="8600D3"/>
                </a:solidFill>
                <a:latin typeface="Calibri" panose="020F0502020204030204" pitchFamily="34" charset="0"/>
                <a:ea typeface="Calibri" panose="020F0502020204030204" pitchFamily="34" charset="0"/>
                <a:cs typeface="Times New Roman" panose="02020603050405020304" pitchFamily="18" charset="0"/>
              </a:rPr>
              <a:t>Most of us think of what is referred to as a complete or classic cure- Simply meaning that HIV would be completely eliminated from the body, and someone who had HIV would  no longer have HIV.  They would be HIV-free.</a:t>
            </a:r>
          </a:p>
          <a:p>
            <a:pPr algn="just">
              <a:lnSpc>
                <a:spcPct val="107000"/>
              </a:lnSpc>
            </a:pPr>
            <a:endParaRPr lang="en-US" sz="1200" dirty="0">
              <a:solidFill>
                <a:srgbClr val="8600D3"/>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200" dirty="0">
                <a:solidFill>
                  <a:srgbClr val="8600D3"/>
                </a:solidFill>
                <a:latin typeface="Calibri" panose="020F0502020204030204" pitchFamily="34" charset="0"/>
                <a:ea typeface="Calibri" panose="020F0502020204030204" pitchFamily="34" charset="0"/>
                <a:cs typeface="Times New Roman" panose="02020603050405020304" pitchFamily="18" charset="0"/>
              </a:rPr>
              <a:t>Cure research also includes what is known as ART-Free durable suppression, where, in the absence of taking HIV medication, often referred to as ART- antiretroviral medication, HIV remains undetectable, </a:t>
            </a:r>
            <a:r>
              <a:rPr lang="en-US" sz="1200" dirty="0" err="1">
                <a:solidFill>
                  <a:srgbClr val="8600D3"/>
                </a:solidFill>
                <a:latin typeface="Calibri" panose="020F0502020204030204" pitchFamily="34" charset="0"/>
                <a:ea typeface="Calibri" panose="020F0502020204030204" pitchFamily="34" charset="0"/>
                <a:cs typeface="Times New Roman" panose="02020603050405020304" pitchFamily="18" charset="0"/>
              </a:rPr>
              <a:t>unstransmittable</a:t>
            </a:r>
            <a:r>
              <a:rPr lang="en-US" sz="1200" dirty="0">
                <a:solidFill>
                  <a:srgbClr val="8600D3"/>
                </a:solidFill>
                <a:latin typeface="Calibri" panose="020F0502020204030204" pitchFamily="34" charset="0"/>
                <a:ea typeface="Calibri" panose="020F0502020204030204" pitchFamily="34" charset="0"/>
                <a:cs typeface="Times New Roman" panose="02020603050405020304" pitchFamily="18" charset="0"/>
              </a:rPr>
              <a:t>, and does no on-going damage to the body.  Sometimes this is referred to as a “functional cure”- a term you may hear at the conference.  I and many other advocates prefer to avoid the term functional cure as its meaning is unclear and has been interpreted in a variety of different ways.  Some people believe this may be easier to achieve than complete elimination of HIV from the body.</a:t>
            </a:r>
          </a:p>
          <a:p>
            <a:pPr algn="just">
              <a:lnSpc>
                <a:spcPct val="107000"/>
              </a:lnSpc>
              <a:spcAft>
                <a:spcPts val="812"/>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8112" indent="-348112" algn="just">
              <a:lnSpc>
                <a:spcPct val="107000"/>
              </a:lnSpc>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First, </a:t>
            </a:r>
            <a:r>
              <a:rPr lang="en-US" b="1" dirty="0">
                <a:latin typeface="Calibri" panose="020F0502020204030204" pitchFamily="34" charset="0"/>
                <a:ea typeface="Calibri" panose="020F0502020204030204" pitchFamily="34" charset="0"/>
                <a:cs typeface="Times New Roman" panose="02020603050405020304" pitchFamily="18" charset="0"/>
              </a:rPr>
              <a:t>ART-free durable suppression</a:t>
            </a:r>
            <a:r>
              <a:rPr lang="en-US" dirty="0">
                <a:latin typeface="Calibri" panose="020F0502020204030204" pitchFamily="34" charset="0"/>
                <a:ea typeface="Calibri" panose="020F0502020204030204" pitchFamily="34" charset="0"/>
                <a:cs typeface="Times New Roman" panose="02020603050405020304" pitchFamily="18" charset="0"/>
              </a:rPr>
              <a:t> is defined as the ability to control HIV replication in the absence of treatment. It can also be defined as the restoration or stabilization of the immune system and a reduced risk of transmitting HIV to others given a stable low-level viral load. Other expressions to describe this phenomenon would be ‘post-treatment control’ or ‘ART-free durable control’.</a:t>
            </a:r>
          </a:p>
          <a:p>
            <a:pPr marL="348112" indent="-348112" algn="just">
              <a:lnSpc>
                <a:spcPct val="107000"/>
              </a:lnSpc>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8112" indent="-348112" algn="just">
              <a:lnSpc>
                <a:spcPct val="107000"/>
              </a:lnSpc>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Secondly, a </a:t>
            </a:r>
            <a:r>
              <a:rPr lang="en-US" b="1" dirty="0">
                <a:latin typeface="Calibri" panose="020F0502020204030204" pitchFamily="34" charset="0"/>
                <a:ea typeface="Calibri" panose="020F0502020204030204" pitchFamily="34" charset="0"/>
                <a:cs typeface="Times New Roman" panose="02020603050405020304" pitchFamily="18" charset="0"/>
              </a:rPr>
              <a:t>complete or classic cure</a:t>
            </a:r>
            <a:r>
              <a:rPr lang="en-US" dirty="0">
                <a:latin typeface="Calibri" panose="020F0502020204030204" pitchFamily="34" charset="0"/>
                <a:ea typeface="Calibri" panose="020F0502020204030204" pitchFamily="34" charset="0"/>
                <a:cs typeface="Times New Roman" panose="02020603050405020304" pitchFamily="18" charset="0"/>
              </a:rPr>
              <a:t> is defined as the complete elimination of virus from the body. This type of cure would be extremely difficult to achieve.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a:t>
            </a:fld>
            <a:endParaRPr lang="en-US"/>
          </a:p>
        </p:txBody>
      </p:sp>
    </p:spTree>
    <p:extLst>
      <p:ext uri="{BB962C8B-B14F-4D97-AF65-F5344CB8AC3E}">
        <p14:creationId xmlns:p14="http://schemas.microsoft.com/office/powerpoint/2010/main" val="1638447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When surveyed or interviewed, people with HIV have been pretty clear about what they want.  Not surprisingly ,they want a cure they can trust completely to protect them from disease recurrence, protect their partners from infection, is easy to tolerate, affordable, and that is accessible to people around the globe.</a:t>
            </a:r>
          </a:p>
        </p:txBody>
      </p:sp>
      <p:sp>
        <p:nvSpPr>
          <p:cNvPr id="4" name="Slide Number Placeholder 3"/>
          <p:cNvSpPr>
            <a:spLocks noGrp="1"/>
          </p:cNvSpPr>
          <p:nvPr>
            <p:ph type="sldNum" sz="quarter" idx="5"/>
          </p:nvPr>
        </p:nvSpPr>
        <p:spPr/>
        <p:txBody>
          <a:bodyPr/>
          <a:lstStyle/>
          <a:p>
            <a:fld id="{72A62CC3-E4E7-7041-93D9-80A5EB7AAC13}" type="slidenum">
              <a:rPr lang="en-US" smtClean="0"/>
              <a:t>8</a:t>
            </a:fld>
            <a:endParaRPr lang="en-US"/>
          </a:p>
        </p:txBody>
      </p:sp>
    </p:spTree>
    <p:extLst>
      <p:ext uri="{BB962C8B-B14F-4D97-AF65-F5344CB8AC3E}">
        <p14:creationId xmlns:p14="http://schemas.microsoft.com/office/powerpoint/2010/main" val="356823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So, now that we are in the age of what, to those of  us who remember the early days of the epidemic, miraculous treatment, why do we need a cure?</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9</a:t>
            </a:fld>
            <a:endParaRPr lang="en-US"/>
          </a:p>
        </p:txBody>
      </p:sp>
    </p:spTree>
    <p:extLst>
      <p:ext uri="{BB962C8B-B14F-4D97-AF65-F5344CB8AC3E}">
        <p14:creationId xmlns:p14="http://schemas.microsoft.com/office/powerpoint/2010/main" val="1460720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1436-2E08-C446-B93A-800585D203F8}"/>
              </a:ext>
            </a:extLst>
          </p:cNvPr>
          <p:cNvSpPr txBox="1"/>
          <p:nvPr userDrawn="1"/>
        </p:nvSpPr>
        <p:spPr>
          <a:xfrm>
            <a:off x="-1" y="1145593"/>
            <a:ext cx="12192001" cy="5087937"/>
          </a:xfrm>
          <a:prstGeom prst="rect">
            <a:avLst/>
          </a:prstGeom>
          <a:solidFill>
            <a:srgbClr val="8600D3"/>
          </a:solidFill>
        </p:spPr>
        <p:txBody>
          <a:bodyPr wrap="square" rtlCol="0">
            <a:spAutoFit/>
          </a:bodyPr>
          <a:lstStyle/>
          <a:p>
            <a:endParaRPr lang="en-US" dirty="0"/>
          </a:p>
        </p:txBody>
      </p:sp>
      <p:sp>
        <p:nvSpPr>
          <p:cNvPr id="2" name="Title 1"/>
          <p:cNvSpPr>
            <a:spLocks noGrp="1"/>
          </p:cNvSpPr>
          <p:nvPr>
            <p:ph type="ctrTitle"/>
          </p:nvPr>
        </p:nvSpPr>
        <p:spPr>
          <a:xfrm>
            <a:off x="1524000" y="1638028"/>
            <a:ext cx="9144000" cy="2387600"/>
          </a:xfrm>
          <a:noFill/>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167980"/>
            <a:ext cx="9144000" cy="82788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10" name="TextBox 9">
            <a:extLst>
              <a:ext uri="{FF2B5EF4-FFF2-40B4-BE49-F238E27FC236}">
                <a16:creationId xmlns:a16="http://schemas.microsoft.com/office/drawing/2014/main" id="{1AF6F17C-96E3-8343-A75C-22C3805BDCFA}"/>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a:t>
            </a:r>
            <a:r>
              <a:rPr lang="en-US" sz="1100" b="1" i="0" u="none" strike="noStrike" kern="1200" baseline="0">
                <a:solidFill>
                  <a:schemeClr val="bg1"/>
                </a:solidFill>
                <a:latin typeface="Gill Sans MT" panose="020B0502020104020203" pitchFamily="34" charset="77"/>
                <a:ea typeface="+mn-ea"/>
                <a:cs typeface="+mn-cs"/>
              </a:rPr>
              <a:t>research accessible </a:t>
            </a:r>
            <a:r>
              <a:rPr lang="en-US" sz="1100" b="1" i="0" u="none" strike="noStrike" kern="1200" baseline="0" dirty="0">
                <a:solidFill>
                  <a:schemeClr val="bg1"/>
                </a:solidFill>
                <a:latin typeface="Gill Sans MT" panose="020B0502020104020203" pitchFamily="34" charset="77"/>
                <a:ea typeface="+mn-ea"/>
                <a:cs typeface="+mn-cs"/>
              </a:rPr>
              <a:t>to the community and the HIV research field. </a:t>
            </a:r>
            <a:endParaRPr lang="en-US" sz="1100" b="1" dirty="0">
              <a:solidFill>
                <a:schemeClr val="bg1"/>
              </a:solidFill>
              <a:latin typeface="Gill Sans MT" panose="020B0502020104020203" pitchFamily="34" charset="77"/>
            </a:endParaRPr>
          </a:p>
        </p:txBody>
      </p:sp>
      <p:pic>
        <p:nvPicPr>
          <p:cNvPr id="16" name="Picture 15">
            <a:extLst>
              <a:ext uri="{FF2B5EF4-FFF2-40B4-BE49-F238E27FC236}">
                <a16:creationId xmlns:a16="http://schemas.microsoft.com/office/drawing/2014/main" id="{C66BCAE4-C1D2-8E4C-8B75-7849D71043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0" y="5612209"/>
            <a:ext cx="2807941" cy="389219"/>
          </a:xfrm>
          <a:prstGeom prst="rect">
            <a:avLst/>
          </a:prstGeom>
        </p:spPr>
      </p:pic>
      <p:pic>
        <p:nvPicPr>
          <p:cNvPr id="8" name="Picture 7">
            <a:extLst>
              <a:ext uri="{FF2B5EF4-FFF2-40B4-BE49-F238E27FC236}">
                <a16:creationId xmlns:a16="http://schemas.microsoft.com/office/drawing/2014/main" id="{38A5FCD3-440B-354B-8448-92CE831E49C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93700" y="1597388"/>
            <a:ext cx="1892300" cy="3505200"/>
          </a:xfrm>
          <a:prstGeom prst="rect">
            <a:avLst/>
          </a:prstGeom>
        </p:spPr>
      </p:pic>
      <p:pic>
        <p:nvPicPr>
          <p:cNvPr id="15" name="Picture 14">
            <a:extLst>
              <a:ext uri="{FF2B5EF4-FFF2-40B4-BE49-F238E27FC236}">
                <a16:creationId xmlns:a16="http://schemas.microsoft.com/office/drawing/2014/main" id="{38F4832A-EA83-DB4A-91A9-727E757423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542823" y="1542658"/>
            <a:ext cx="1892300" cy="3505200"/>
          </a:xfrm>
          <a:prstGeom prst="rect">
            <a:avLst/>
          </a:prstGeom>
        </p:spPr>
      </p:pic>
    </p:spTree>
    <p:extLst>
      <p:ext uri="{BB962C8B-B14F-4D97-AF65-F5344CB8AC3E}">
        <p14:creationId xmlns:p14="http://schemas.microsoft.com/office/powerpoint/2010/main" val="2123774129"/>
      </p:ext>
    </p:extLst>
  </p:cSld>
  <p:clrMapOvr>
    <a:masterClrMapping/>
  </p:clrMapOvr>
  <p:transition spd="slow" advTm="6000">
    <p:fade/>
  </p:transition>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536723" y="6487884"/>
            <a:ext cx="7193065" cy="312966"/>
          </a:xfrm>
        </p:spPr>
        <p:txBody>
          <a:bodyPr/>
          <a:lstStyle/>
          <a:p>
            <a:endParaRPr lang="en-US" dirty="0"/>
          </a:p>
        </p:txBody>
      </p:sp>
      <p:sp>
        <p:nvSpPr>
          <p:cNvPr id="6" name="Slide Number Placeholder 5"/>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612422292"/>
      </p:ext>
    </p:extLst>
  </p:cSld>
  <p:clrMapOvr>
    <a:masterClrMapping/>
  </p:clrMapOvr>
  <p:transition spd="slow" advTm="6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2852737"/>
          </a:xfrm>
          <a:solidFill>
            <a:srgbClr val="8600D3"/>
          </a:solidFill>
        </p:spPr>
        <p:txBody>
          <a:bodyPr lIns="457200" rIns="457200"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0" y="4562475"/>
            <a:ext cx="12192000" cy="1500187"/>
          </a:xfrm>
          <a:solidFill>
            <a:srgbClr val="8600D3"/>
          </a:solidFill>
        </p:spPr>
        <p:txBody>
          <a:bodyPr lIns="548640" rIns="548640"/>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a:xfrm>
            <a:off x="2536723" y="6487884"/>
            <a:ext cx="7578827" cy="255816"/>
          </a:xfrm>
        </p:spPr>
        <p:txBody>
          <a:bodyPr/>
          <a:lstStyle/>
          <a:p>
            <a:endParaRPr lang="en-US"/>
          </a:p>
        </p:txBody>
      </p:sp>
      <p:sp>
        <p:nvSpPr>
          <p:cNvPr id="6" name="Slide Number Placeholder 5"/>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582177340"/>
      </p:ext>
    </p:extLst>
  </p:cSld>
  <p:clrMapOvr>
    <a:masterClrMapping/>
  </p:clrMapOvr>
  <p:transition spd="slow" advTm="6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329286788"/>
      </p:ext>
    </p:extLst>
  </p:cSld>
  <p:clrMapOvr>
    <a:masterClrMapping/>
  </p:clrMapOvr>
  <p:transition spd="slow" advTm="6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536723" y="6487884"/>
            <a:ext cx="7335407" cy="255816"/>
          </a:xfrm>
        </p:spPr>
        <p:txBody>
          <a:bodyPr/>
          <a:lstStyle/>
          <a:p>
            <a:endParaRPr lang="en-US" dirty="0"/>
          </a:p>
        </p:txBody>
      </p:sp>
      <p:sp>
        <p:nvSpPr>
          <p:cNvPr id="9" name="Slide Number Placeholder 8"/>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103322168"/>
      </p:ext>
    </p:extLst>
  </p:cSld>
  <p:clrMapOvr>
    <a:masterClrMapping/>
  </p:clrMapOvr>
  <p:transition spd="slow" advTm="6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2536723" y="6487884"/>
            <a:ext cx="7335407" cy="255816"/>
          </a:xfrm>
        </p:spPr>
        <p:txBody>
          <a:bodyPr/>
          <a:lstStyle/>
          <a:p>
            <a:endParaRPr lang="en-US" dirty="0"/>
          </a:p>
        </p:txBody>
      </p:sp>
      <p:sp>
        <p:nvSpPr>
          <p:cNvPr id="5" name="Slide Number Placeholder 4"/>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37202561"/>
      </p:ext>
    </p:extLst>
  </p:cSld>
  <p:clrMapOvr>
    <a:masterClrMapping/>
  </p:clrMapOvr>
  <p:transition spd="slow" advTm="6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916594696"/>
      </p:ext>
    </p:extLst>
  </p:cSld>
  <p:clrMapOvr>
    <a:masterClrMapping/>
  </p:clrMapOvr>
  <p:transition spd="slow" advTm="6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909557362"/>
      </p:ext>
    </p:extLst>
  </p:cSld>
  <p:clrMapOvr>
    <a:masterClrMapping/>
  </p:clrMapOvr>
  <p:transition spd="slow" advTm="6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143365974"/>
      </p:ext>
    </p:extLst>
  </p:cSld>
  <p:clrMapOvr>
    <a:masterClrMapping/>
  </p:clrMapOvr>
  <p:transition spd="slow" advTm="6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7AB21-D3D9-384F-815B-2D8B72915113}"/>
              </a:ext>
            </a:extLst>
          </p:cNvPr>
          <p:cNvPicPr>
            <a:picLocks noChangeAspect="1"/>
          </p:cNvPicPr>
          <p:nvPr userDrawn="1"/>
        </p:nvPicPr>
        <p:blipFill rotWithShape="1">
          <a:blip r:embed="rId11" cstate="email">
            <a:duotone>
              <a:schemeClr val="bg2">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l="27206"/>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9" name="TextBox 8">
            <a:extLst>
              <a:ext uri="{FF2B5EF4-FFF2-40B4-BE49-F238E27FC236}">
                <a16:creationId xmlns:a16="http://schemas.microsoft.com/office/drawing/2014/main" id="{EF5407A5-C8D3-C240-8F03-1C01073C8878}"/>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sp>
        <p:nvSpPr>
          <p:cNvPr id="10" name="TextBox 9">
            <a:extLst>
              <a:ext uri="{FF2B5EF4-FFF2-40B4-BE49-F238E27FC236}">
                <a16:creationId xmlns:a16="http://schemas.microsoft.com/office/drawing/2014/main" id="{01F50376-B5C7-1943-89D3-6C09089DA538}"/>
              </a:ext>
            </a:extLst>
          </p:cNvPr>
          <p:cNvSpPr txBox="1"/>
          <p:nvPr userDrawn="1"/>
        </p:nvSpPr>
        <p:spPr>
          <a:xfrm>
            <a:off x="11395704" y="-105049"/>
            <a:ext cx="838200" cy="6963049"/>
          </a:xfrm>
          <a:prstGeom prst="rect">
            <a:avLst/>
          </a:prstGeom>
          <a:solidFill>
            <a:srgbClr val="8600D3"/>
          </a:solidFill>
          <a:ln>
            <a:noFill/>
          </a:ln>
        </p:spPr>
        <p:txBody>
          <a:bodyPr wrap="square" rtlCol="0">
            <a:spAutoFit/>
          </a:bodyPr>
          <a:lstStyle/>
          <a:p>
            <a:endParaRPr lang="en-US" dirty="0"/>
          </a:p>
        </p:txBody>
      </p:sp>
      <p:pic>
        <p:nvPicPr>
          <p:cNvPr id="12" name="Picture 11">
            <a:extLst>
              <a:ext uri="{FF2B5EF4-FFF2-40B4-BE49-F238E27FC236}">
                <a16:creationId xmlns:a16="http://schemas.microsoft.com/office/drawing/2014/main" id="{C953E012-F222-954E-A147-50111FD1724C}"/>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52405" y="6478631"/>
            <a:ext cx="1936377" cy="274320"/>
          </a:xfrm>
          <a:prstGeom prst="rect">
            <a:avLst/>
          </a:prstGeom>
        </p:spPr>
      </p:pic>
      <p:sp>
        <p:nvSpPr>
          <p:cNvPr id="2" name="Title Placeholder 1"/>
          <p:cNvSpPr>
            <a:spLocks noGrp="1"/>
          </p:cNvSpPr>
          <p:nvPr userDrawn="1">
            <p:ph type="title"/>
          </p:nvPr>
        </p:nvSpPr>
        <p:spPr>
          <a:xfrm>
            <a:off x="419100" y="363537"/>
            <a:ext cx="1070299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userDrawn="1">
            <p:ph type="body" idx="1"/>
          </p:nvPr>
        </p:nvSpPr>
        <p:spPr>
          <a:xfrm>
            <a:off x="419100" y="1868487"/>
            <a:ext cx="1070299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2536723" y="6487884"/>
            <a:ext cx="8082807" cy="255816"/>
          </a:xfrm>
          <a:prstGeom prst="rect">
            <a:avLst/>
          </a:prstGeom>
        </p:spPr>
        <p:txBody>
          <a:bodyPr vert="horz" lIns="91440" tIns="45720" rIns="91440" bIns="45720" rtlCol="0" anchor="ctr"/>
          <a:lstStyle>
            <a:lvl1pPr algn="l">
              <a:defRPr sz="1000">
                <a:solidFill>
                  <a:schemeClr val="bg1">
                    <a:lumMod val="65000"/>
                  </a:schemeClr>
                </a:solidFill>
                <a:latin typeface="Gill Sans MT" panose="020B0502020104020203" pitchFamily="34" charset="77"/>
              </a:defRPr>
            </a:lvl1pPr>
          </a:lstStyle>
          <a:p>
            <a:endParaRPr lang="en-US" dirty="0"/>
          </a:p>
        </p:txBody>
      </p:sp>
      <p:sp>
        <p:nvSpPr>
          <p:cNvPr id="6" name="Slide Number Placeholder 5"/>
          <p:cNvSpPr>
            <a:spLocks noGrp="1"/>
          </p:cNvSpPr>
          <p:nvPr userDrawn="1">
            <p:ph type="sldNum" sz="quarter" idx="4"/>
          </p:nvPr>
        </p:nvSpPr>
        <p:spPr>
          <a:xfrm>
            <a:off x="10619530" y="6487884"/>
            <a:ext cx="497117" cy="255816"/>
          </a:xfrm>
          <a:prstGeom prst="rect">
            <a:avLst/>
          </a:prstGeom>
        </p:spPr>
        <p:txBody>
          <a:bodyPr vert="horz" lIns="91440" tIns="45720" rIns="91440" bIns="45720" rtlCol="0" anchor="ctr"/>
          <a:lstStyle>
            <a:lvl1pPr algn="r">
              <a:defRPr sz="1000">
                <a:solidFill>
                  <a:schemeClr val="bg1">
                    <a:lumMod val="65000"/>
                  </a:schemeClr>
                </a:solidFill>
                <a:latin typeface="Gill Sans MT" panose="020B0502020104020203" pitchFamily="34" charset="77"/>
              </a:defRPr>
            </a:lvl1pPr>
          </a:lstStyle>
          <a:p>
            <a:fld id="{176DE60A-6285-C447-8D6C-A8345AF5DFDD}" type="slidenum">
              <a:rPr lang="en-US" smtClean="0"/>
              <a:pPr/>
              <a:t>‹#›</a:t>
            </a:fld>
            <a:endParaRPr lang="en-US" dirty="0"/>
          </a:p>
        </p:txBody>
      </p:sp>
      <p:pic>
        <p:nvPicPr>
          <p:cNvPr id="11" name="Picture 10">
            <a:extLst>
              <a:ext uri="{FF2B5EF4-FFF2-40B4-BE49-F238E27FC236}">
                <a16:creationId xmlns:a16="http://schemas.microsoft.com/office/drawing/2014/main" id="{28836D65-B3F7-5A42-8C1B-94339A552609}"/>
              </a:ext>
            </a:extLst>
          </p:cNvPr>
          <p:cNvPicPr>
            <a:picLocks noChangeAspect="1"/>
          </p:cNvPicPr>
          <p:nvPr userDrawn="1"/>
        </p:nvPicPr>
        <p:blipFill rotWithShape="1">
          <a:blip r:embed="rId14" cstate="email">
            <a:clrChange>
              <a:clrFrom>
                <a:srgbClr val="6C6D6E"/>
              </a:clrFrom>
              <a:clrTo>
                <a:srgbClr val="6C6D6E">
                  <a:alpha val="0"/>
                </a:srgbClr>
              </a:clrTo>
            </a:clrChange>
            <a:extLst>
              <a:ext uri="{28A0092B-C50C-407E-A947-70E740481C1C}">
                <a14:useLocalDpi xmlns:a14="http://schemas.microsoft.com/office/drawing/2010/main"/>
              </a:ext>
            </a:extLst>
          </a:blip>
          <a:srcRect t="51161" b="35982"/>
          <a:stretch/>
        </p:blipFill>
        <p:spPr>
          <a:xfrm rot="16200000">
            <a:off x="8435048" y="2988128"/>
            <a:ext cx="6858000" cy="881743"/>
          </a:xfrm>
          <a:prstGeom prst="rect">
            <a:avLst/>
          </a:prstGeom>
        </p:spPr>
      </p:pic>
    </p:spTree>
    <p:extLst>
      <p:ext uri="{BB962C8B-B14F-4D97-AF65-F5344CB8AC3E}">
        <p14:creationId xmlns:p14="http://schemas.microsoft.com/office/powerpoint/2010/main" val="21918684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ransition spd="slow" advTm="6000">
    <p:fade/>
  </p:transition>
  <p:hf sldNum="0" hdr="0" ftr="0"/>
  <p:txStyles>
    <p:title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microsoft.com/office/2007/relationships/hdphoto" Target="../media/hdphoto6.wdp"/><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jfif"/></Relationships>
</file>

<file path=ppt/slides/_rels/slide3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9.wdp"/><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8.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animationlab.utah.edu/"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hyperlink" Target="https://animationlab.utah.ed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tiff"/></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7.png"/><Relationship Id="rId5" Type="http://schemas.microsoft.com/office/2007/relationships/hdphoto" Target="../media/hdphoto10.wdp"/><Relationship Id="rId4" Type="http://schemas.openxmlformats.org/officeDocument/2006/relationships/image" Target="../media/image86.png"/><Relationship Id="rId9" Type="http://schemas.microsoft.com/office/2007/relationships/hdphoto" Target="../media/hdphoto12.wdp"/></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https://animationlab.utah.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hyperlink" Target="https://animationlab.utah.ed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ZroXIBg8keA" TargetMode="External"/><Relationship Id="rId3" Type="http://schemas.openxmlformats.org/officeDocument/2006/relationships/hyperlink" Target="https://www.youtube.com/watch?v=IVLbIsEn_AA&amp;t=18s" TargetMode="External"/><Relationship Id="rId7" Type="http://schemas.openxmlformats.org/officeDocument/2006/relationships/hyperlink" Target="https://www.youtube.com/watch?v=horX8xLVpCg" TargetMode="External"/><Relationship Id="rId2" Type="http://schemas.openxmlformats.org/officeDocument/2006/relationships/hyperlink" Target="https://player.vimeo.com/video/341333676?autoplay=0&amp;badge=0&amp;byline=0&amp;portrait=0&amp;title=0&amp;api=1&amp;wmode=transparent&amp;fullscreen=1" TargetMode="External"/><Relationship Id="rId1" Type="http://schemas.openxmlformats.org/officeDocument/2006/relationships/slideLayout" Target="../slideLayouts/slideLayout5.xml"/><Relationship Id="rId6" Type="http://schemas.openxmlformats.org/officeDocument/2006/relationships/hyperlink" Target="https://www.youtube.com/watch?v=YUNVGCQVe2g" TargetMode="External"/><Relationship Id="rId5" Type="http://schemas.openxmlformats.org/officeDocument/2006/relationships/hyperlink" Target="https://www.youtube.com/watch?v=SgWjJeDBSaQ" TargetMode="External"/><Relationship Id="rId10" Type="http://schemas.openxmlformats.org/officeDocument/2006/relationships/hyperlink" Target="https://www.youtube.com/watch?v=Dr7werW5Or4&amp;t=26s" TargetMode="External"/><Relationship Id="rId4" Type="http://schemas.openxmlformats.org/officeDocument/2006/relationships/hyperlink" Target="https://www.youtube.com/watch?v=BxBGyrYoacU" TargetMode="External"/><Relationship Id="rId9" Type="http://schemas.openxmlformats.org/officeDocument/2006/relationships/hyperlink" Target="https://www.youtube.com/watch?v=XkQqE02gbVc"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E8vi_PdGrKg" TargetMode="External"/><Relationship Id="rId7"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5.xml"/><Relationship Id="rId6" Type="http://schemas.openxmlformats.org/officeDocument/2006/relationships/hyperlink" Target="https://www.youtube.com/watch?v=L61Gp_d7evo" TargetMode="External"/><Relationship Id="rId5" Type="http://schemas.openxmlformats.org/officeDocument/2006/relationships/hyperlink" Target="https://www.youtube.com/watch?v=SkT1ZxsVSGM" TargetMode="External"/><Relationship Id="rId4" Type="http://schemas.openxmlformats.org/officeDocument/2006/relationships/hyperlink" Target="https://www.youtube.com/watch?v=OadAW99s4Ik"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7.jpeg"/><Relationship Id="rId18" Type="http://schemas.openxmlformats.org/officeDocument/2006/relationships/image" Target="../media/image112.png"/><Relationship Id="rId3" Type="http://schemas.openxmlformats.org/officeDocument/2006/relationships/image" Target="../media/image98.png"/><Relationship Id="rId21" Type="http://schemas.openxmlformats.org/officeDocument/2006/relationships/image" Target="../media/image114.png"/><Relationship Id="rId7" Type="http://schemas.openxmlformats.org/officeDocument/2006/relationships/image" Target="../media/image102.png"/><Relationship Id="rId12" Type="http://schemas.openxmlformats.org/officeDocument/2006/relationships/image" Target="../media/image106.jpeg"/><Relationship Id="rId17" Type="http://schemas.openxmlformats.org/officeDocument/2006/relationships/image" Target="../media/image111.png"/><Relationship Id="rId2" Type="http://schemas.openxmlformats.org/officeDocument/2006/relationships/notesSlide" Target="../notesSlides/notesSlide46.xml"/><Relationship Id="rId16" Type="http://schemas.openxmlformats.org/officeDocument/2006/relationships/image" Target="../media/image110.jpeg"/><Relationship Id="rId20"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image" Target="../media/image101.png"/><Relationship Id="rId11" Type="http://schemas.microsoft.com/office/2007/relationships/hdphoto" Target="../media/hdphoto14.wdp"/><Relationship Id="rId24" Type="http://schemas.openxmlformats.org/officeDocument/2006/relationships/image" Target="../media/image117.png"/><Relationship Id="rId5" Type="http://schemas.openxmlformats.org/officeDocument/2006/relationships/image" Target="../media/image100.png"/><Relationship Id="rId15" Type="http://schemas.openxmlformats.org/officeDocument/2006/relationships/image" Target="../media/image109.jpeg"/><Relationship Id="rId23" Type="http://schemas.openxmlformats.org/officeDocument/2006/relationships/image" Target="../media/image116.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8.jpeg"/><Relationship Id="rId22"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a:xfrm>
            <a:off x="1524000" y="1766297"/>
            <a:ext cx="9144000" cy="2387600"/>
          </a:xfrm>
        </p:spPr>
        <p:txBody>
          <a:bodyPr>
            <a:normAutofit fontScale="90000"/>
          </a:bodyPr>
          <a:lstStyle/>
          <a:p>
            <a:r>
              <a:rPr lang="en-US" dirty="0">
                <a:cs typeface="Calibri" panose="020F0502020204030204" pitchFamily="34" charset="0"/>
              </a:rPr>
              <a:t>Introduction </a:t>
            </a:r>
            <a:br>
              <a:rPr lang="en-US" dirty="0">
                <a:cs typeface="Calibri" panose="020F0502020204030204" pitchFamily="34" charset="0"/>
              </a:rPr>
            </a:br>
            <a:r>
              <a:rPr lang="en-US" dirty="0">
                <a:cs typeface="Calibri" panose="020F0502020204030204" pitchFamily="34" charset="0"/>
              </a:rPr>
              <a:t>to HIV Cure-Related Research</a:t>
            </a:r>
            <a:endParaRPr lang="en-US" dirty="0"/>
          </a:p>
        </p:txBody>
      </p:sp>
    </p:spTree>
    <p:extLst>
      <p:ext uri="{BB962C8B-B14F-4D97-AF65-F5344CB8AC3E}">
        <p14:creationId xmlns:p14="http://schemas.microsoft.com/office/powerpoint/2010/main" val="2528265809"/>
      </p:ext>
    </p:extLst>
  </p:cSld>
  <p:clrMapOvr>
    <a:masterClrMapping/>
  </p:clrMapOvr>
  <p:transition spd="slow" advTm="6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1DDFDF-679C-CA44-AC73-8855F5F10F16}"/>
              </a:ext>
            </a:extLst>
          </p:cNvPr>
          <p:cNvSpPr>
            <a:spLocks noGrp="1"/>
          </p:cNvSpPr>
          <p:nvPr>
            <p:ph type="title"/>
          </p:nvPr>
        </p:nvSpPr>
        <p:spPr>
          <a:xfrm>
            <a:off x="419100" y="300807"/>
            <a:ext cx="10702990" cy="1325563"/>
          </a:xfrm>
        </p:spPr>
        <p:txBody>
          <a:bodyPr anchor="ctr" anchorCtr="0">
            <a:normAutofit fontScale="90000"/>
          </a:bodyPr>
          <a:lstStyle/>
          <a:p>
            <a:pPr algn="r"/>
            <a:r>
              <a:rPr lang="en-US" dirty="0">
                <a:solidFill>
                  <a:srgbClr val="000000"/>
                </a:solidFill>
                <a:cs typeface="Calibri Light" panose="020F0302020204030204" pitchFamily="34" charset="0"/>
              </a:rPr>
              <a:t>Current anti-HIV drugs do not eliminate HIV</a:t>
            </a:r>
            <a:endParaRPr lang="en-US" dirty="0"/>
          </a:p>
        </p:txBody>
      </p:sp>
      <p:sp>
        <p:nvSpPr>
          <p:cNvPr id="7" name="Content Placeholder 6">
            <a:extLst>
              <a:ext uri="{FF2B5EF4-FFF2-40B4-BE49-F238E27FC236}">
                <a16:creationId xmlns:a16="http://schemas.microsoft.com/office/drawing/2014/main" id="{629B7207-E376-D540-8DCC-3CA9A7C0CF8F}"/>
              </a:ext>
            </a:extLst>
          </p:cNvPr>
          <p:cNvSpPr>
            <a:spLocks noGrp="1"/>
          </p:cNvSpPr>
          <p:nvPr>
            <p:ph idx="1"/>
          </p:nvPr>
        </p:nvSpPr>
        <p:spPr/>
        <p:txBody>
          <a:bodyPr/>
          <a:lstStyle/>
          <a:p>
            <a:endParaRPr lang="en-US"/>
          </a:p>
        </p:txBody>
      </p:sp>
      <p:pic>
        <p:nvPicPr>
          <p:cNvPr id="8" name="Picture 7" descr="A close up of text on a white background&#10;&#10;Description automatically generated">
            <a:extLst>
              <a:ext uri="{FF2B5EF4-FFF2-40B4-BE49-F238E27FC236}">
                <a16:creationId xmlns:a16="http://schemas.microsoft.com/office/drawing/2014/main" id="{B015CC36-039E-7E49-8B53-AE518DC42F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8378" y="1432955"/>
            <a:ext cx="8008434" cy="4730370"/>
          </a:xfrm>
          <a:prstGeom prst="rect">
            <a:avLst/>
          </a:prstGeom>
          <a:effectLst/>
        </p:spPr>
      </p:pic>
      <p:grpSp>
        <p:nvGrpSpPr>
          <p:cNvPr id="11" name="Group 10">
            <a:extLst>
              <a:ext uri="{FF2B5EF4-FFF2-40B4-BE49-F238E27FC236}">
                <a16:creationId xmlns:a16="http://schemas.microsoft.com/office/drawing/2014/main" id="{475641E8-0F19-4B43-90F8-BAA37CA3F657}"/>
              </a:ext>
            </a:extLst>
          </p:cNvPr>
          <p:cNvGrpSpPr/>
          <p:nvPr/>
        </p:nvGrpSpPr>
        <p:grpSpPr>
          <a:xfrm>
            <a:off x="1766378" y="5937547"/>
            <a:ext cx="8682073" cy="461665"/>
            <a:chOff x="2290354" y="6083547"/>
            <a:chExt cx="8682073" cy="461665"/>
          </a:xfrm>
        </p:grpSpPr>
        <p:sp>
          <p:nvSpPr>
            <p:cNvPr id="9" name="Rectangle 36">
              <a:extLst>
                <a:ext uri="{FF2B5EF4-FFF2-40B4-BE49-F238E27FC236}">
                  <a16:creationId xmlns:a16="http://schemas.microsoft.com/office/drawing/2014/main" id="{50EB804F-D4FF-C248-B258-56628D0AFB03}"/>
                </a:ext>
              </a:extLst>
            </p:cNvPr>
            <p:cNvSpPr>
              <a:spLocks noChangeArrowheads="1"/>
            </p:cNvSpPr>
            <p:nvPr/>
          </p:nvSpPr>
          <p:spPr bwMode="auto">
            <a:xfrm>
              <a:off x="3740319" y="6083547"/>
              <a:ext cx="723210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i="1" dirty="0">
                  <a:latin typeface="Gill Sans MT" panose="020B0502020104020203" pitchFamily="34" charset="77"/>
                  <a:cs typeface="Calibri Light" panose="020F0302020204030204" pitchFamily="34" charset="0"/>
                </a:rPr>
                <a:t>HIV hides in places that are not sensitive to current therapies</a:t>
              </a:r>
            </a:p>
          </p:txBody>
        </p:sp>
        <p:sp>
          <p:nvSpPr>
            <p:cNvPr id="10" name="AutoShape 41">
              <a:extLst>
                <a:ext uri="{FF2B5EF4-FFF2-40B4-BE49-F238E27FC236}">
                  <a16:creationId xmlns:a16="http://schemas.microsoft.com/office/drawing/2014/main" id="{4342F739-8152-AD4D-844A-0EB5C3800BA8}"/>
                </a:ext>
              </a:extLst>
            </p:cNvPr>
            <p:cNvSpPr>
              <a:spLocks noChangeArrowheads="1"/>
            </p:cNvSpPr>
            <p:nvPr/>
          </p:nvSpPr>
          <p:spPr bwMode="auto">
            <a:xfrm>
              <a:off x="2290354" y="6134993"/>
              <a:ext cx="1428753" cy="348664"/>
            </a:xfrm>
            <a:prstGeom prst="rightArrow">
              <a:avLst>
                <a:gd name="adj1" fmla="val 50000"/>
                <a:gd name="adj2" fmla="val 35000"/>
              </a:avLst>
            </a:prstGeom>
            <a:solidFill>
              <a:srgbClr val="FFC000"/>
            </a:solidFill>
            <a:ln w="9525">
              <a:noFill/>
              <a:miter lim="800000"/>
              <a:headEnd/>
              <a:tailEnd/>
            </a:ln>
          </p:spPr>
          <p:txBody>
            <a:bodyPr wrap="none" anchor="ctr"/>
            <a:lstStyle/>
            <a:p>
              <a:endParaRPr lang="en-US" dirty="0">
                <a:latin typeface="Calibri"/>
                <a:cs typeface="Calibri"/>
              </a:endParaRPr>
            </a:p>
          </p:txBody>
        </p:sp>
      </p:grpSp>
    </p:spTree>
    <p:extLst>
      <p:ext uri="{BB962C8B-B14F-4D97-AF65-F5344CB8AC3E}">
        <p14:creationId xmlns:p14="http://schemas.microsoft.com/office/powerpoint/2010/main" val="1662580834"/>
      </p:ext>
    </p:extLst>
  </p:cSld>
  <p:clrMapOvr>
    <a:masterClrMapping/>
  </p:clrMapOvr>
  <p:transition spd="slow" advTm="6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9BDFAF-ECD2-6143-B928-EFF42A21D342}"/>
              </a:ext>
            </a:extLst>
          </p:cNvPr>
          <p:cNvPicPr>
            <a:picLocks noChangeAspect="1"/>
          </p:cNvPicPr>
          <p:nvPr/>
        </p:nvPicPr>
        <p:blipFill>
          <a:blip r:embed="rId3"/>
          <a:stretch>
            <a:fillRect/>
          </a:stretch>
        </p:blipFill>
        <p:spPr>
          <a:xfrm rot="20004754">
            <a:off x="9668998" y="-2603194"/>
            <a:ext cx="1943594" cy="1857212"/>
          </a:xfrm>
          <a:prstGeom prst="rect">
            <a:avLst/>
          </a:prstGeom>
        </p:spPr>
      </p:pic>
      <p:pic>
        <p:nvPicPr>
          <p:cNvPr id="9" name="Picture 8">
            <a:extLst>
              <a:ext uri="{FF2B5EF4-FFF2-40B4-BE49-F238E27FC236}">
                <a16:creationId xmlns:a16="http://schemas.microsoft.com/office/drawing/2014/main" id="{0ADF7281-BEA0-8A4C-8CB9-1CB7BA1FEC3A}"/>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5058" y="-175325"/>
            <a:ext cx="7182967" cy="7033325"/>
          </a:xfrm>
          <a:prstGeom prst="rect">
            <a:avLst/>
          </a:prstGeom>
          <a:effectLst/>
        </p:spPr>
      </p:pic>
      <p:pic>
        <p:nvPicPr>
          <p:cNvPr id="10" name="Picture 9">
            <a:extLst>
              <a:ext uri="{FF2B5EF4-FFF2-40B4-BE49-F238E27FC236}">
                <a16:creationId xmlns:a16="http://schemas.microsoft.com/office/drawing/2014/main" id="{6A5C1184-6094-4746-87DA-A122C27505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89673"/>
          <a:stretch/>
        </p:blipFill>
        <p:spPr>
          <a:xfrm>
            <a:off x="7390535" y="6324877"/>
            <a:ext cx="3454980" cy="402245"/>
          </a:xfrm>
          <a:prstGeom prst="rect">
            <a:avLst/>
          </a:prstGeom>
        </p:spPr>
      </p:pic>
    </p:spTree>
    <p:extLst>
      <p:ext uri="{BB962C8B-B14F-4D97-AF65-F5344CB8AC3E}">
        <p14:creationId xmlns:p14="http://schemas.microsoft.com/office/powerpoint/2010/main" val="2845552243"/>
      </p:ext>
    </p:extLst>
  </p:cSld>
  <p:clrMapOvr>
    <a:masterClrMapping/>
  </p:clrMapOvr>
  <p:transition spd="slow" advTm="6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79AB1-2A5C-6E49-9978-8F71B37C2FD3}"/>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3633" y="-81280"/>
            <a:ext cx="9315887" cy="6939280"/>
          </a:xfrm>
          <a:prstGeom prst="rect">
            <a:avLst/>
          </a:prstGeom>
        </p:spPr>
      </p:pic>
    </p:spTree>
    <p:extLst>
      <p:ext uri="{BB962C8B-B14F-4D97-AF65-F5344CB8AC3E}">
        <p14:creationId xmlns:p14="http://schemas.microsoft.com/office/powerpoint/2010/main" val="546259182"/>
      </p:ext>
    </p:extLst>
  </p:cSld>
  <p:clrMapOvr>
    <a:masterClrMapping/>
  </p:clrMapOvr>
  <p:transition spd="slow" advTm="6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you don't know about the Holy Grail | Salo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836" y="943399"/>
            <a:ext cx="7607969" cy="50556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6552113-D354-844F-BBD2-94A28AAE2B33}"/>
              </a:ext>
            </a:extLst>
          </p:cNvPr>
          <p:cNvSpPr txBox="1">
            <a:spLocks/>
          </p:cNvSpPr>
          <p:nvPr/>
        </p:nvSpPr>
        <p:spPr>
          <a:xfrm>
            <a:off x="4133943" y="17173"/>
            <a:ext cx="4192640" cy="1325563"/>
          </a:xfrm>
          <a:prstGeom prst="rect">
            <a:avLst/>
          </a:prstGeom>
        </p:spPr>
        <p:txBody>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The Holy Grail</a:t>
            </a:r>
            <a:endParaRPr lang="en-US" dirty="0"/>
          </a:p>
        </p:txBody>
      </p:sp>
    </p:spTree>
    <p:extLst>
      <p:ext uri="{BB962C8B-B14F-4D97-AF65-F5344CB8AC3E}">
        <p14:creationId xmlns:p14="http://schemas.microsoft.com/office/powerpoint/2010/main" val="1693234232"/>
      </p:ext>
    </p:extLst>
  </p:cSld>
  <p:clrMapOvr>
    <a:masterClrMapping/>
  </p:clrMapOvr>
  <p:transition spd="slow" advTm="6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60345C6-F818-D84D-B610-0BF9330F191E}"/>
              </a:ext>
            </a:extLst>
          </p:cNvPr>
          <p:cNvPicPr>
            <a:picLocks noChangeAspect="1" noChangeArrowheads="1"/>
          </p:cNvPicPr>
          <p:nvPr/>
        </p:nvPicPr>
        <p:blipFill rotWithShape="1">
          <a:blip r:embed="rId3">
            <a:clrChange>
              <a:clrFrom>
                <a:srgbClr val="FFFEFF"/>
              </a:clrFrom>
              <a:clrTo>
                <a:srgbClr val="FFFEFF">
                  <a:alpha val="0"/>
                </a:srgbClr>
              </a:clrTo>
            </a:clrChange>
            <a:extLst>
              <a:ext uri="{28A0092B-C50C-407E-A947-70E740481C1C}">
                <a14:useLocalDpi xmlns:a14="http://schemas.microsoft.com/office/drawing/2010/main"/>
              </a:ext>
            </a:extLst>
          </a:blip>
          <a:srcRect l="16196" t="29952" r="34565" b="21063"/>
          <a:stretch/>
        </p:blipFill>
        <p:spPr bwMode="auto">
          <a:xfrm>
            <a:off x="1141063" y="546417"/>
            <a:ext cx="9766361" cy="541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880CC24A-3B39-F246-9F24-96C1B7058647}"/>
              </a:ext>
            </a:extLst>
          </p:cNvPr>
          <p:cNvSpPr/>
          <p:nvPr/>
        </p:nvSpPr>
        <p:spPr>
          <a:xfrm>
            <a:off x="1324303" y="6438900"/>
            <a:ext cx="7577959" cy="246221"/>
          </a:xfrm>
          <a:prstGeom prst="rect">
            <a:avLst/>
          </a:prstGeom>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Dr. </a:t>
            </a:r>
            <a:r>
              <a:rPr lang="en-US" sz="1000" b="1" dirty="0" err="1">
                <a:solidFill>
                  <a:schemeClr val="bg1">
                    <a:lumMod val="65000"/>
                  </a:schemeClr>
                </a:solidFill>
                <a:latin typeface="Gill Sans MT" panose="020B0502020104020203" pitchFamily="34" charset="77"/>
                <a:cs typeface="Calibri Light" panose="020F0302020204030204" pitchFamily="34" charset="0"/>
              </a:rPr>
              <a:t>Fauci</a:t>
            </a:r>
            <a:r>
              <a:rPr lang="en-US" sz="1000" b="1" dirty="0">
                <a:solidFill>
                  <a:schemeClr val="bg1">
                    <a:lumMod val="65000"/>
                  </a:schemeClr>
                </a:solidFill>
                <a:latin typeface="Gill Sans MT" panose="020B0502020104020203" pitchFamily="34" charset="77"/>
                <a:cs typeface="Calibri Light" panose="020F0302020204030204" pitchFamily="34" charset="0"/>
              </a:rPr>
              <a:t>, NIH-Sponsored Workshop on HIV Cure Research, November 16, 2020</a:t>
            </a:r>
          </a:p>
        </p:txBody>
      </p:sp>
    </p:spTree>
    <p:extLst>
      <p:ext uri="{BB962C8B-B14F-4D97-AF65-F5344CB8AC3E}">
        <p14:creationId xmlns:p14="http://schemas.microsoft.com/office/powerpoint/2010/main" val="385649817"/>
      </p:ext>
    </p:extLst>
  </p:cSld>
  <p:clrMapOvr>
    <a:masterClrMapping/>
  </p:clrMapOvr>
  <p:transition spd="slow" advTm="6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0CC24A-3B39-F246-9F24-96C1B7058647}"/>
              </a:ext>
            </a:extLst>
          </p:cNvPr>
          <p:cNvSpPr/>
          <p:nvPr/>
        </p:nvSpPr>
        <p:spPr>
          <a:xfrm>
            <a:off x="1324303" y="6438900"/>
            <a:ext cx="7577959" cy="246221"/>
          </a:xfrm>
          <a:prstGeom prst="rect">
            <a:avLst/>
          </a:prstGeom>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Dr. </a:t>
            </a:r>
            <a:r>
              <a:rPr lang="en-US" sz="1000" b="1" dirty="0" err="1">
                <a:solidFill>
                  <a:schemeClr val="bg1">
                    <a:lumMod val="65000"/>
                  </a:schemeClr>
                </a:solidFill>
                <a:latin typeface="Gill Sans MT" panose="020B0502020104020203" pitchFamily="34" charset="77"/>
                <a:cs typeface="Calibri Light" panose="020F0302020204030204" pitchFamily="34" charset="0"/>
              </a:rPr>
              <a:t>Fauci</a:t>
            </a:r>
            <a:r>
              <a:rPr lang="en-US" sz="1000" b="1" dirty="0">
                <a:solidFill>
                  <a:schemeClr val="bg1">
                    <a:lumMod val="65000"/>
                  </a:schemeClr>
                </a:solidFill>
                <a:latin typeface="Gill Sans MT" panose="020B0502020104020203" pitchFamily="34" charset="77"/>
                <a:cs typeface="Calibri Light" panose="020F0302020204030204" pitchFamily="34" charset="0"/>
              </a:rPr>
              <a:t>, NIH-Sponsored Workshop on HIV Cure Research, November 16, 2020</a:t>
            </a:r>
          </a:p>
        </p:txBody>
      </p:sp>
      <p:pic>
        <p:nvPicPr>
          <p:cNvPr id="11" name="Picture 2">
            <a:extLst>
              <a:ext uri="{FF2B5EF4-FFF2-40B4-BE49-F238E27FC236}">
                <a16:creationId xmlns:a16="http://schemas.microsoft.com/office/drawing/2014/main" id="{39107617-EB7D-3A49-9237-5D658C8A1C71}"/>
              </a:ext>
            </a:extLst>
          </p:cNvPr>
          <p:cNvPicPr>
            <a:picLocks noChangeAspect="1" noChangeArrowheads="1"/>
          </p:cNvPicPr>
          <p:nvPr/>
        </p:nvPicPr>
        <p:blipFill rotWithShape="1">
          <a:blip r:embed="rId3">
            <a:clrChange>
              <a:clrFrom>
                <a:srgbClr val="FFFEFF"/>
              </a:clrFrom>
              <a:clrTo>
                <a:srgbClr val="FFFEFF">
                  <a:alpha val="0"/>
                </a:srgbClr>
              </a:clrTo>
            </a:clrChange>
            <a:extLst>
              <a:ext uri="{28A0092B-C50C-407E-A947-70E740481C1C}">
                <a14:useLocalDpi xmlns:a14="http://schemas.microsoft.com/office/drawing/2010/main"/>
              </a:ext>
            </a:extLst>
          </a:blip>
          <a:srcRect l="16033" t="30532" r="34402" b="20869"/>
          <a:stretch/>
        </p:blipFill>
        <p:spPr bwMode="auto">
          <a:xfrm>
            <a:off x="913311" y="579799"/>
            <a:ext cx="10208779" cy="563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00575"/>
      </p:ext>
    </p:extLst>
  </p:cSld>
  <p:clrMapOvr>
    <a:masterClrMapping/>
  </p:clrMapOvr>
  <p:transition spd="slow" advTm="6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89D277-393A-3E49-A0A9-E859B3992BAE}"/>
              </a:ext>
            </a:extLst>
          </p:cNvPr>
          <p:cNvSpPr>
            <a:spLocks noGrp="1"/>
          </p:cNvSpPr>
          <p:nvPr>
            <p:ph type="title"/>
          </p:nvPr>
        </p:nvSpPr>
        <p:spPr/>
        <p:txBody>
          <a:bodyPr anchor="t" anchorCtr="0"/>
          <a:lstStyle/>
          <a:p>
            <a:pPr algn="ctr"/>
            <a:r>
              <a:rPr lang="en-US" b="1" dirty="0">
                <a:solidFill>
                  <a:srgbClr val="8600D3"/>
                </a:solidFill>
                <a:ea typeface="Hiragino Kaku Gothic StdN W8" panose="020B0800000000000000" pitchFamily="34" charset="-128"/>
                <a:cs typeface="Calibri Light" panose="020F0302020204030204" pitchFamily="34" charset="0"/>
              </a:rPr>
              <a:t>Why Do We Need an HIV Cure?</a:t>
            </a:r>
            <a:endParaRPr lang="en-US" b="1" dirty="0">
              <a:solidFill>
                <a:srgbClr val="8600D3"/>
              </a:solidFill>
            </a:endParaRPr>
          </a:p>
        </p:txBody>
      </p:sp>
      <p:grpSp>
        <p:nvGrpSpPr>
          <p:cNvPr id="8" name="Group 7">
            <a:extLst>
              <a:ext uri="{FF2B5EF4-FFF2-40B4-BE49-F238E27FC236}">
                <a16:creationId xmlns:a16="http://schemas.microsoft.com/office/drawing/2014/main" id="{821921C6-4A2A-8641-A81B-AE9680F5A20B}"/>
              </a:ext>
            </a:extLst>
          </p:cNvPr>
          <p:cNvGrpSpPr/>
          <p:nvPr/>
        </p:nvGrpSpPr>
        <p:grpSpPr>
          <a:xfrm>
            <a:off x="2868694" y="1133779"/>
            <a:ext cx="5803802" cy="5210333"/>
            <a:chOff x="2283116" y="1127125"/>
            <a:chExt cx="5745795" cy="5526287"/>
          </a:xfrm>
        </p:grpSpPr>
        <p:sp>
          <p:nvSpPr>
            <p:cNvPr id="9" name="Ellipse 13">
              <a:extLst>
                <a:ext uri="{FF2B5EF4-FFF2-40B4-BE49-F238E27FC236}">
                  <a16:creationId xmlns:a16="http://schemas.microsoft.com/office/drawing/2014/main" id="{ED6A5196-880F-3247-B250-7B5274D2718E}"/>
                </a:ext>
              </a:extLst>
            </p:cNvPr>
            <p:cNvSpPr/>
            <p:nvPr/>
          </p:nvSpPr>
          <p:spPr bwMode="auto">
            <a:xfrm>
              <a:off x="3844806" y="2580046"/>
              <a:ext cx="2534731" cy="2715578"/>
            </a:xfrm>
            <a:prstGeom prst="ellipse">
              <a:avLst/>
            </a:prstGeom>
            <a:solidFill>
              <a:srgbClr val="8600D3">
                <a:alpha val="70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p>
              <a:pPr algn="ctr"/>
              <a:r>
                <a:rPr lang="en-CA" b="1" dirty="0">
                  <a:solidFill>
                    <a:srgbClr val="FFFFFF"/>
                  </a:solidFill>
                  <a:latin typeface="Gill Sans MT" panose="020B0502020104020203" pitchFamily="34" charset="77"/>
                  <a:cs typeface="Calibri Light" panose="020F0302020204030204" pitchFamily="34" charset="0"/>
                </a:rPr>
                <a:t>Chronic Inflammation*</a:t>
              </a:r>
            </a:p>
          </p:txBody>
        </p:sp>
        <p:grpSp>
          <p:nvGrpSpPr>
            <p:cNvPr id="10" name="Grouper 3">
              <a:extLst>
                <a:ext uri="{FF2B5EF4-FFF2-40B4-BE49-F238E27FC236}">
                  <a16:creationId xmlns:a16="http://schemas.microsoft.com/office/drawing/2014/main" id="{868A866A-EEA7-7240-AC62-EDCF8E6A34DA}"/>
                </a:ext>
              </a:extLst>
            </p:cNvPr>
            <p:cNvGrpSpPr/>
            <p:nvPr/>
          </p:nvGrpSpPr>
          <p:grpSpPr>
            <a:xfrm>
              <a:off x="2283116" y="1127125"/>
              <a:ext cx="5745795" cy="5526287"/>
              <a:chOff x="1726845" y="335121"/>
              <a:chExt cx="5634692" cy="5721295"/>
            </a:xfrm>
          </p:grpSpPr>
          <p:sp>
            <p:nvSpPr>
              <p:cNvPr id="11" name="Ellipse 4">
                <a:extLst>
                  <a:ext uri="{FF2B5EF4-FFF2-40B4-BE49-F238E27FC236}">
                    <a16:creationId xmlns:a16="http://schemas.microsoft.com/office/drawing/2014/main" id="{A82B40D4-FB23-7841-80C4-A48B18094667}"/>
                  </a:ext>
                </a:extLst>
              </p:cNvPr>
              <p:cNvSpPr/>
              <p:nvPr/>
            </p:nvSpPr>
            <p:spPr bwMode="auto">
              <a:xfrm>
                <a:off x="4875819" y="3245013"/>
                <a:ext cx="2485718" cy="2811403"/>
              </a:xfrm>
              <a:prstGeom prst="ellipse">
                <a:avLst/>
              </a:prstGeom>
              <a:solidFill>
                <a:schemeClr val="accent6">
                  <a:alpha val="70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p>
                <a:pPr algn="ctr"/>
                <a:r>
                  <a:rPr lang="en-CA" b="1" dirty="0">
                    <a:solidFill>
                      <a:schemeClr val="bg1"/>
                    </a:solidFill>
                    <a:latin typeface="Gill Sans MT" panose="020B0502020104020203" pitchFamily="34" charset="77"/>
                    <a:cs typeface="Calibri Light" panose="020F0302020204030204" pitchFamily="34" charset="0"/>
                  </a:rPr>
                  <a:t>Stigmatization</a:t>
                </a:r>
              </a:p>
              <a:p>
                <a:pPr algn="ctr"/>
                <a:r>
                  <a:rPr lang="en-CA" b="1" dirty="0">
                    <a:solidFill>
                      <a:schemeClr val="bg1"/>
                    </a:solidFill>
                    <a:latin typeface="Gill Sans MT" panose="020B0502020104020203" pitchFamily="34" charset="77"/>
                    <a:cs typeface="Calibri Light" panose="020F0302020204030204" pitchFamily="34" charset="0"/>
                  </a:rPr>
                  <a:t>Criminalization*</a:t>
                </a:r>
              </a:p>
            </p:txBody>
          </p:sp>
          <p:sp>
            <p:nvSpPr>
              <p:cNvPr id="12" name="Ellipse 14">
                <a:extLst>
                  <a:ext uri="{FF2B5EF4-FFF2-40B4-BE49-F238E27FC236}">
                    <a16:creationId xmlns:a16="http://schemas.microsoft.com/office/drawing/2014/main" id="{3FCCA5D2-3D25-EE42-A1A0-B3DCE2F7A2CE}"/>
                  </a:ext>
                </a:extLst>
              </p:cNvPr>
              <p:cNvSpPr/>
              <p:nvPr/>
            </p:nvSpPr>
            <p:spPr bwMode="auto">
              <a:xfrm>
                <a:off x="1726845" y="335121"/>
                <a:ext cx="2485718" cy="2811403"/>
              </a:xfrm>
              <a:prstGeom prst="ellipse">
                <a:avLst/>
              </a:prstGeom>
              <a:solidFill>
                <a:schemeClr val="accent5">
                  <a:alpha val="70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p>
                <a:pPr algn="ctr"/>
                <a:r>
                  <a:rPr lang="en-CA" b="1" dirty="0">
                    <a:solidFill>
                      <a:srgbClr val="FFFFFF"/>
                    </a:solidFill>
                    <a:latin typeface="Gill Sans MT" panose="020B0502020104020203" pitchFamily="34" charset="77"/>
                    <a:cs typeface="Calibri Light" panose="020F0302020204030204" pitchFamily="34" charset="0"/>
                  </a:rPr>
                  <a:t>Side effects of Antiretroviral therapy (ART)</a:t>
                </a:r>
              </a:p>
            </p:txBody>
          </p:sp>
          <p:sp>
            <p:nvSpPr>
              <p:cNvPr id="13" name="Ellipse 15">
                <a:extLst>
                  <a:ext uri="{FF2B5EF4-FFF2-40B4-BE49-F238E27FC236}">
                    <a16:creationId xmlns:a16="http://schemas.microsoft.com/office/drawing/2014/main" id="{4DD6E20C-8DFD-4B42-9D23-1DC27CD5AC8D}"/>
                  </a:ext>
                </a:extLst>
              </p:cNvPr>
              <p:cNvSpPr/>
              <p:nvPr/>
            </p:nvSpPr>
            <p:spPr bwMode="auto">
              <a:xfrm>
                <a:off x="4789831" y="335121"/>
                <a:ext cx="2485718" cy="2811403"/>
              </a:xfrm>
              <a:prstGeom prst="ellipse">
                <a:avLst/>
              </a:prstGeom>
              <a:solidFill>
                <a:schemeClr val="accent4">
                  <a:alpha val="70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p>
                <a:pPr algn="ctr"/>
                <a:r>
                  <a:rPr lang="en-CA" b="1" dirty="0">
                    <a:solidFill>
                      <a:srgbClr val="FFFFFF"/>
                    </a:solidFill>
                    <a:latin typeface="Gill Sans MT" panose="020B0502020104020203" pitchFamily="34" charset="77"/>
                    <a:cs typeface="Calibri Light" panose="020F0302020204030204" pitchFamily="34" charset="0"/>
                  </a:rPr>
                  <a:t>Access to ART</a:t>
                </a:r>
              </a:p>
            </p:txBody>
          </p:sp>
          <p:sp>
            <p:nvSpPr>
              <p:cNvPr id="14" name="Ellipse 7">
                <a:extLst>
                  <a:ext uri="{FF2B5EF4-FFF2-40B4-BE49-F238E27FC236}">
                    <a16:creationId xmlns:a16="http://schemas.microsoft.com/office/drawing/2014/main" id="{D7C6932C-FB27-B944-ABA8-57DF58D72E61}"/>
                  </a:ext>
                </a:extLst>
              </p:cNvPr>
              <p:cNvSpPr/>
              <p:nvPr/>
            </p:nvSpPr>
            <p:spPr bwMode="auto">
              <a:xfrm>
                <a:off x="1726845" y="3245013"/>
                <a:ext cx="2485718" cy="2811403"/>
              </a:xfrm>
              <a:prstGeom prst="ellipse">
                <a:avLst/>
              </a:prstGeom>
              <a:solidFill>
                <a:schemeClr val="accent1">
                  <a:lumMod val="60000"/>
                  <a:lumOff val="40000"/>
                  <a:alpha val="70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p>
                <a:pPr algn="ctr"/>
                <a:r>
                  <a:rPr lang="en-CA" b="1" dirty="0">
                    <a:solidFill>
                      <a:srgbClr val="FFFFFF"/>
                    </a:solidFill>
                    <a:latin typeface="Gill Sans MT" panose="020B0502020104020203" pitchFamily="34" charset="77"/>
                    <a:cs typeface="Calibri Light" panose="020F0302020204030204" pitchFamily="34" charset="0"/>
                  </a:rPr>
                  <a:t>Economic burden of ART</a:t>
                </a:r>
              </a:p>
            </p:txBody>
          </p:sp>
        </p:grpSp>
      </p:grpSp>
    </p:spTree>
    <p:extLst>
      <p:ext uri="{BB962C8B-B14F-4D97-AF65-F5344CB8AC3E}">
        <p14:creationId xmlns:p14="http://schemas.microsoft.com/office/powerpoint/2010/main" val="1057242149"/>
      </p:ext>
    </p:extLst>
  </p:cSld>
  <p:clrMapOvr>
    <a:masterClrMapping/>
  </p:clrMapOvr>
  <p:transition spd="slow" advTm="6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89D277-393A-3E49-A0A9-E859B3992BAE}"/>
              </a:ext>
            </a:extLst>
          </p:cNvPr>
          <p:cNvSpPr>
            <a:spLocks noGrp="1"/>
          </p:cNvSpPr>
          <p:nvPr>
            <p:ph type="title"/>
          </p:nvPr>
        </p:nvSpPr>
        <p:spPr/>
        <p:txBody>
          <a:bodyPr anchor="t" anchorCtr="0"/>
          <a:lstStyle/>
          <a:p>
            <a:pPr algn="ctr"/>
            <a:r>
              <a:rPr lang="en-US" b="1" dirty="0">
                <a:solidFill>
                  <a:srgbClr val="8600D3"/>
                </a:solidFill>
                <a:ea typeface="Hiragino Kaku Gothic StdN W8" panose="020B0800000000000000" pitchFamily="34" charset="-128"/>
                <a:cs typeface="Calibri Light" panose="020F0302020204030204" pitchFamily="34" charset="0"/>
              </a:rPr>
              <a:t>Why Do We Need an HIV Cure?</a:t>
            </a:r>
            <a:endParaRPr lang="en-US" b="1" dirty="0">
              <a:solidFill>
                <a:srgbClr val="8600D3"/>
              </a:solidFill>
            </a:endParaRPr>
          </a:p>
        </p:txBody>
      </p:sp>
      <p:grpSp>
        <p:nvGrpSpPr>
          <p:cNvPr id="15" name="Group 14">
            <a:extLst>
              <a:ext uri="{FF2B5EF4-FFF2-40B4-BE49-F238E27FC236}">
                <a16:creationId xmlns:a16="http://schemas.microsoft.com/office/drawing/2014/main" id="{64D89094-FBF2-4941-A7A5-0D82745D6F68}"/>
              </a:ext>
            </a:extLst>
          </p:cNvPr>
          <p:cNvGrpSpPr/>
          <p:nvPr/>
        </p:nvGrpSpPr>
        <p:grpSpPr>
          <a:xfrm>
            <a:off x="2005418" y="1273663"/>
            <a:ext cx="7530353" cy="4949489"/>
            <a:chOff x="550512" y="342900"/>
            <a:chExt cx="8309298" cy="6300234"/>
          </a:xfrm>
        </p:grpSpPr>
        <p:grpSp>
          <p:nvGrpSpPr>
            <p:cNvPr id="16" name="Group 15">
              <a:extLst>
                <a:ext uri="{FF2B5EF4-FFF2-40B4-BE49-F238E27FC236}">
                  <a16:creationId xmlns:a16="http://schemas.microsoft.com/office/drawing/2014/main" id="{C1BA0AC7-12B6-C246-AAFE-2DDA0B42B448}"/>
                </a:ext>
              </a:extLst>
            </p:cNvPr>
            <p:cNvGrpSpPr/>
            <p:nvPr/>
          </p:nvGrpSpPr>
          <p:grpSpPr>
            <a:xfrm>
              <a:off x="3525507" y="2403465"/>
              <a:ext cx="2504720" cy="1794163"/>
              <a:chOff x="3370339" y="2348664"/>
              <a:chExt cx="2504720" cy="1794163"/>
            </a:xfrm>
          </p:grpSpPr>
          <p:pic>
            <p:nvPicPr>
              <p:cNvPr id="50" name="Picture 3">
                <a:extLst>
                  <a:ext uri="{FF2B5EF4-FFF2-40B4-BE49-F238E27FC236}">
                    <a16:creationId xmlns:a16="http://schemas.microsoft.com/office/drawing/2014/main" id="{2678F35C-0117-6741-8C3E-96CA503D47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5951" y="2860769"/>
                <a:ext cx="2188085" cy="1282058"/>
              </a:xfrm>
              <a:prstGeom prst="ellipse">
                <a:avLst/>
              </a:prstGeom>
              <a:ln w="9525">
                <a:noFill/>
                <a:miter lim="800000"/>
                <a:headEnd/>
                <a:tailEnd/>
              </a:ln>
              <a:effectLst/>
              <a:scene3d>
                <a:camera prst="orthographicFront"/>
                <a:lightRig rig="contrasting" dir="t">
                  <a:rot lat="0" lon="0" rev="3000000"/>
                </a:lightRig>
              </a:scene3d>
              <a:sp3d contourW="7620">
                <a:bevelT w="95250" h="31750"/>
                <a:contourClr>
                  <a:srgbClr val="333333"/>
                </a:contourClr>
              </a:sp3d>
            </p:spPr>
          </p:pic>
          <p:sp>
            <p:nvSpPr>
              <p:cNvPr id="51" name="Rectangle 50">
                <a:extLst>
                  <a:ext uri="{FF2B5EF4-FFF2-40B4-BE49-F238E27FC236}">
                    <a16:creationId xmlns:a16="http://schemas.microsoft.com/office/drawing/2014/main" id="{8CC16D58-0CAA-644E-BA3B-64D624E70D65}"/>
                  </a:ext>
                </a:extLst>
              </p:cNvPr>
              <p:cNvSpPr/>
              <p:nvPr/>
            </p:nvSpPr>
            <p:spPr>
              <a:xfrm>
                <a:off x="3370339" y="2348664"/>
                <a:ext cx="2504720" cy="430948"/>
              </a:xfrm>
              <a:prstGeom prst="rect">
                <a:avLst/>
              </a:prstGeom>
            </p:spPr>
            <p:txBody>
              <a:bodyPr wrap="square">
                <a:spAutoFit/>
              </a:bodyPr>
              <a:lstStyle/>
              <a:p>
                <a:pPr algn="ctr"/>
                <a:r>
                  <a:rPr lang="en-US" sz="1600" i="1" dirty="0">
                    <a:latin typeface="Gill Sans MT" panose="020B0502020104020203" pitchFamily="34" charset="77"/>
                    <a:cs typeface="Calibri Light" panose="020F0302020204030204" pitchFamily="34" charset="0"/>
                  </a:rPr>
                  <a:t>Chronic Inflammation</a:t>
                </a:r>
              </a:p>
            </p:txBody>
          </p:sp>
        </p:grpSp>
        <p:grpSp>
          <p:nvGrpSpPr>
            <p:cNvPr id="17" name="Group 16">
              <a:extLst>
                <a:ext uri="{FF2B5EF4-FFF2-40B4-BE49-F238E27FC236}">
                  <a16:creationId xmlns:a16="http://schemas.microsoft.com/office/drawing/2014/main" id="{312E9335-9C4A-BA42-B59E-D7E7B3DBE41A}"/>
                </a:ext>
              </a:extLst>
            </p:cNvPr>
            <p:cNvGrpSpPr/>
            <p:nvPr/>
          </p:nvGrpSpPr>
          <p:grpSpPr>
            <a:xfrm>
              <a:off x="3584896" y="342900"/>
              <a:ext cx="2154238" cy="1143000"/>
              <a:chOff x="3616036" y="914400"/>
              <a:chExt cx="2154238" cy="1143000"/>
            </a:xfrm>
          </p:grpSpPr>
          <p:sp>
            <p:nvSpPr>
              <p:cNvPr id="48" name="Oval 47">
                <a:extLst>
                  <a:ext uri="{FF2B5EF4-FFF2-40B4-BE49-F238E27FC236}">
                    <a16:creationId xmlns:a16="http://schemas.microsoft.com/office/drawing/2014/main" id="{58B84067-2881-8E4D-A46D-459083A89CD2}"/>
                  </a:ext>
                </a:extLst>
              </p:cNvPr>
              <p:cNvSpPr/>
              <p:nvPr/>
            </p:nvSpPr>
            <p:spPr>
              <a:xfrm>
                <a:off x="3616036" y="914400"/>
                <a:ext cx="2154238" cy="1143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E00059C6-CA2D-0249-8841-AE62B4E6E941}"/>
                  </a:ext>
                </a:extLst>
              </p:cNvPr>
              <p:cNvSpPr/>
              <p:nvPr/>
            </p:nvSpPr>
            <p:spPr>
              <a:xfrm>
                <a:off x="3941964" y="1144368"/>
                <a:ext cx="1632690" cy="744364"/>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Cardiovascular </a:t>
                </a:r>
              </a:p>
              <a:p>
                <a:pPr algn="ctr"/>
                <a:r>
                  <a:rPr lang="en-US" sz="1600" dirty="0">
                    <a:solidFill>
                      <a:schemeClr val="bg1"/>
                    </a:solidFill>
                    <a:latin typeface="Gill Sans MT" panose="020B0502020104020203" pitchFamily="34" charset="77"/>
                    <a:cs typeface="Calibri Light" panose="020F0302020204030204" pitchFamily="34" charset="0"/>
                  </a:rPr>
                  <a:t>disease</a:t>
                </a:r>
              </a:p>
            </p:txBody>
          </p:sp>
        </p:grpSp>
        <p:grpSp>
          <p:nvGrpSpPr>
            <p:cNvPr id="18" name="Group 17">
              <a:extLst>
                <a:ext uri="{FF2B5EF4-FFF2-40B4-BE49-F238E27FC236}">
                  <a16:creationId xmlns:a16="http://schemas.microsoft.com/office/drawing/2014/main" id="{42363AA6-8E73-AB40-9169-67F2DC97E767}"/>
                </a:ext>
              </a:extLst>
            </p:cNvPr>
            <p:cNvGrpSpPr/>
            <p:nvPr/>
          </p:nvGrpSpPr>
          <p:grpSpPr>
            <a:xfrm>
              <a:off x="6207610" y="1210331"/>
              <a:ext cx="2154238" cy="1143000"/>
              <a:chOff x="6085158" y="1778367"/>
              <a:chExt cx="2154238" cy="1143000"/>
            </a:xfrm>
          </p:grpSpPr>
          <p:sp>
            <p:nvSpPr>
              <p:cNvPr id="46" name="Oval 45">
                <a:extLst>
                  <a:ext uri="{FF2B5EF4-FFF2-40B4-BE49-F238E27FC236}">
                    <a16:creationId xmlns:a16="http://schemas.microsoft.com/office/drawing/2014/main" id="{B39533DA-2D75-A04F-AEA1-D0211139B751}"/>
                  </a:ext>
                </a:extLst>
              </p:cNvPr>
              <p:cNvSpPr/>
              <p:nvPr/>
            </p:nvSpPr>
            <p:spPr>
              <a:xfrm>
                <a:off x="6085158" y="1778367"/>
                <a:ext cx="2154238" cy="1143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F5E5341-6335-4840-9B2E-4003423445A2}"/>
                  </a:ext>
                </a:extLst>
              </p:cNvPr>
              <p:cNvSpPr/>
              <p:nvPr/>
            </p:nvSpPr>
            <p:spPr>
              <a:xfrm>
                <a:off x="6277161" y="1923197"/>
                <a:ext cx="1770229" cy="744364"/>
              </a:xfrm>
              <a:prstGeom prst="rect">
                <a:avLst/>
              </a:prstGeom>
            </p:spPr>
            <p:txBody>
              <a:bodyPr wrap="squar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Premature</a:t>
                </a:r>
              </a:p>
              <a:p>
                <a:pPr algn="ctr"/>
                <a:r>
                  <a:rPr lang="en-US" sz="1600" dirty="0">
                    <a:solidFill>
                      <a:schemeClr val="bg1"/>
                    </a:solidFill>
                    <a:latin typeface="Gill Sans MT" panose="020B0502020104020203" pitchFamily="34" charset="77"/>
                    <a:cs typeface="Calibri Light" panose="020F0302020204030204" pitchFamily="34" charset="0"/>
                  </a:rPr>
                  <a:t>aging &amp; frailty</a:t>
                </a:r>
              </a:p>
            </p:txBody>
          </p:sp>
        </p:grpSp>
        <p:grpSp>
          <p:nvGrpSpPr>
            <p:cNvPr id="19" name="Group 18">
              <a:extLst>
                <a:ext uri="{FF2B5EF4-FFF2-40B4-BE49-F238E27FC236}">
                  <a16:creationId xmlns:a16="http://schemas.microsoft.com/office/drawing/2014/main" id="{8102A2E3-0823-7343-9B13-CAC28D37FCDD}"/>
                </a:ext>
              </a:extLst>
            </p:cNvPr>
            <p:cNvGrpSpPr/>
            <p:nvPr/>
          </p:nvGrpSpPr>
          <p:grpSpPr>
            <a:xfrm>
              <a:off x="6400812" y="4670373"/>
              <a:ext cx="2154238" cy="1143000"/>
              <a:chOff x="4540827" y="4648200"/>
              <a:chExt cx="2154238" cy="1143000"/>
            </a:xfrm>
          </p:grpSpPr>
          <p:sp>
            <p:nvSpPr>
              <p:cNvPr id="44" name="Oval 43">
                <a:extLst>
                  <a:ext uri="{FF2B5EF4-FFF2-40B4-BE49-F238E27FC236}">
                    <a16:creationId xmlns:a16="http://schemas.microsoft.com/office/drawing/2014/main" id="{0B73FC65-05C3-F543-9324-609F04228340}"/>
                  </a:ext>
                </a:extLst>
              </p:cNvPr>
              <p:cNvSpPr/>
              <p:nvPr/>
            </p:nvSpPr>
            <p:spPr>
              <a:xfrm>
                <a:off x="4540827" y="4648200"/>
                <a:ext cx="2154238"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B7878EE-56E8-B049-B9DA-B20C2E09C172}"/>
                  </a:ext>
                </a:extLst>
              </p:cNvPr>
              <p:cNvSpPr/>
              <p:nvPr/>
            </p:nvSpPr>
            <p:spPr>
              <a:xfrm>
                <a:off x="4969682" y="4896534"/>
                <a:ext cx="1296544" cy="744364"/>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Neurologic </a:t>
                </a:r>
              </a:p>
              <a:p>
                <a:pPr algn="ctr"/>
                <a:r>
                  <a:rPr lang="en-US" sz="1600" dirty="0">
                    <a:solidFill>
                      <a:schemeClr val="bg1"/>
                    </a:solidFill>
                    <a:latin typeface="Gill Sans MT" panose="020B0502020104020203" pitchFamily="34" charset="77"/>
                    <a:cs typeface="Calibri Light" panose="020F0302020204030204" pitchFamily="34" charset="0"/>
                  </a:rPr>
                  <a:t>disorders</a:t>
                </a:r>
              </a:p>
            </p:txBody>
          </p:sp>
        </p:grpSp>
        <p:grpSp>
          <p:nvGrpSpPr>
            <p:cNvPr id="20" name="Group 19">
              <a:extLst>
                <a:ext uri="{FF2B5EF4-FFF2-40B4-BE49-F238E27FC236}">
                  <a16:creationId xmlns:a16="http://schemas.microsoft.com/office/drawing/2014/main" id="{A1010D31-E882-F84C-B694-01226348C1F6}"/>
                </a:ext>
              </a:extLst>
            </p:cNvPr>
            <p:cNvGrpSpPr/>
            <p:nvPr/>
          </p:nvGrpSpPr>
          <p:grpSpPr>
            <a:xfrm>
              <a:off x="1068157" y="4564842"/>
              <a:ext cx="2154238" cy="1143000"/>
              <a:chOff x="1600200" y="4724400"/>
              <a:chExt cx="2154238" cy="1143000"/>
            </a:xfrm>
          </p:grpSpPr>
          <p:sp>
            <p:nvSpPr>
              <p:cNvPr id="42" name="Oval 41">
                <a:extLst>
                  <a:ext uri="{FF2B5EF4-FFF2-40B4-BE49-F238E27FC236}">
                    <a16:creationId xmlns:a16="http://schemas.microsoft.com/office/drawing/2014/main" id="{82D82561-BED2-A247-9A70-4ED5BFA03BD8}"/>
                  </a:ext>
                </a:extLst>
              </p:cNvPr>
              <p:cNvSpPr/>
              <p:nvPr/>
            </p:nvSpPr>
            <p:spPr>
              <a:xfrm>
                <a:off x="1600200" y="4724400"/>
                <a:ext cx="2154238" cy="1143000"/>
              </a:xfrm>
              <a:prstGeom prst="ellipse">
                <a:avLst/>
              </a:prstGeom>
              <a:solidFill>
                <a:srgbClr val="860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044FF2AD-B072-AA4A-99EF-6AE9E5AD92B1}"/>
                  </a:ext>
                </a:extLst>
              </p:cNvPr>
              <p:cNvSpPr/>
              <p:nvPr/>
            </p:nvSpPr>
            <p:spPr>
              <a:xfrm>
                <a:off x="2156861" y="5035034"/>
                <a:ext cx="1012118" cy="430948"/>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Diabetes</a:t>
                </a:r>
              </a:p>
            </p:txBody>
          </p:sp>
        </p:grpSp>
        <p:grpSp>
          <p:nvGrpSpPr>
            <p:cNvPr id="21" name="Group 20">
              <a:extLst>
                <a:ext uri="{FF2B5EF4-FFF2-40B4-BE49-F238E27FC236}">
                  <a16:creationId xmlns:a16="http://schemas.microsoft.com/office/drawing/2014/main" id="{BBF745F0-C986-8B4E-86D8-0EA4A0D6CCE3}"/>
                </a:ext>
              </a:extLst>
            </p:cNvPr>
            <p:cNvGrpSpPr/>
            <p:nvPr/>
          </p:nvGrpSpPr>
          <p:grpSpPr>
            <a:xfrm>
              <a:off x="550512" y="2856706"/>
              <a:ext cx="2154238" cy="1143000"/>
              <a:chOff x="838200" y="2856706"/>
              <a:chExt cx="2154238" cy="1143000"/>
            </a:xfrm>
          </p:grpSpPr>
          <p:sp>
            <p:nvSpPr>
              <p:cNvPr id="40" name="Oval 39">
                <a:extLst>
                  <a:ext uri="{FF2B5EF4-FFF2-40B4-BE49-F238E27FC236}">
                    <a16:creationId xmlns:a16="http://schemas.microsoft.com/office/drawing/2014/main" id="{A9743533-25F4-FE43-8B0D-3592A6381A7D}"/>
                  </a:ext>
                </a:extLst>
              </p:cNvPr>
              <p:cNvSpPr/>
              <p:nvPr/>
            </p:nvSpPr>
            <p:spPr>
              <a:xfrm>
                <a:off x="838200" y="2856706"/>
                <a:ext cx="2154238" cy="1143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BF8D5B5-B107-5A45-9EE5-14D285717A20}"/>
                  </a:ext>
                </a:extLst>
              </p:cNvPr>
              <p:cNvSpPr/>
              <p:nvPr/>
            </p:nvSpPr>
            <p:spPr>
              <a:xfrm>
                <a:off x="1155249" y="3208948"/>
                <a:ext cx="1507882" cy="430948"/>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Lipodystrophy</a:t>
                </a:r>
              </a:p>
            </p:txBody>
          </p:sp>
        </p:grpSp>
        <p:grpSp>
          <p:nvGrpSpPr>
            <p:cNvPr id="22" name="Group 21">
              <a:extLst>
                <a:ext uri="{FF2B5EF4-FFF2-40B4-BE49-F238E27FC236}">
                  <a16:creationId xmlns:a16="http://schemas.microsoft.com/office/drawing/2014/main" id="{BD3C6F31-06F4-E849-B412-B17F8749BA9D}"/>
                </a:ext>
              </a:extLst>
            </p:cNvPr>
            <p:cNvGrpSpPr/>
            <p:nvPr/>
          </p:nvGrpSpPr>
          <p:grpSpPr>
            <a:xfrm>
              <a:off x="1039560" y="1167863"/>
              <a:ext cx="2154238" cy="1267418"/>
              <a:chOff x="1143000" y="1219200"/>
              <a:chExt cx="2154238" cy="1267418"/>
            </a:xfrm>
          </p:grpSpPr>
          <p:sp>
            <p:nvSpPr>
              <p:cNvPr id="38" name="Oval 37">
                <a:extLst>
                  <a:ext uri="{FF2B5EF4-FFF2-40B4-BE49-F238E27FC236}">
                    <a16:creationId xmlns:a16="http://schemas.microsoft.com/office/drawing/2014/main" id="{FDB03A71-3150-3447-ABF3-33A21D23AAC7}"/>
                  </a:ext>
                </a:extLst>
              </p:cNvPr>
              <p:cNvSpPr/>
              <p:nvPr/>
            </p:nvSpPr>
            <p:spPr>
              <a:xfrm>
                <a:off x="1143000" y="1219200"/>
                <a:ext cx="2154238" cy="1267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AF0B2D-5889-CD42-87EF-81259787D5B1}"/>
                  </a:ext>
                </a:extLst>
              </p:cNvPr>
              <p:cNvSpPr/>
              <p:nvPr/>
            </p:nvSpPr>
            <p:spPr>
              <a:xfrm>
                <a:off x="1398224" y="1473415"/>
                <a:ext cx="1643797" cy="744363"/>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Immune system</a:t>
                </a:r>
              </a:p>
              <a:p>
                <a:pPr algn="ctr"/>
                <a:r>
                  <a:rPr lang="en-US" sz="1600" dirty="0">
                    <a:solidFill>
                      <a:schemeClr val="bg1"/>
                    </a:solidFill>
                    <a:latin typeface="Gill Sans MT" panose="020B0502020104020203" pitchFamily="34" charset="77"/>
                    <a:cs typeface="Calibri Light" panose="020F0302020204030204" pitchFamily="34" charset="0"/>
                  </a:rPr>
                  <a:t>exhaustion</a:t>
                </a:r>
              </a:p>
            </p:txBody>
          </p:sp>
        </p:grpSp>
        <p:grpSp>
          <p:nvGrpSpPr>
            <p:cNvPr id="23" name="Group 22">
              <a:extLst>
                <a:ext uri="{FF2B5EF4-FFF2-40B4-BE49-F238E27FC236}">
                  <a16:creationId xmlns:a16="http://schemas.microsoft.com/office/drawing/2014/main" id="{53FF1942-F2AB-334F-AD37-CFCCE6DA1956}"/>
                </a:ext>
              </a:extLst>
            </p:cNvPr>
            <p:cNvGrpSpPr/>
            <p:nvPr/>
          </p:nvGrpSpPr>
          <p:grpSpPr>
            <a:xfrm>
              <a:off x="6705572" y="2856706"/>
              <a:ext cx="2154238" cy="1143000"/>
              <a:chOff x="6838404" y="4896534"/>
              <a:chExt cx="2154238" cy="1143000"/>
            </a:xfrm>
          </p:grpSpPr>
          <p:sp>
            <p:nvSpPr>
              <p:cNvPr id="36" name="Oval 35">
                <a:extLst>
                  <a:ext uri="{FF2B5EF4-FFF2-40B4-BE49-F238E27FC236}">
                    <a16:creationId xmlns:a16="http://schemas.microsoft.com/office/drawing/2014/main" id="{9CBA19B0-2AEE-2E4E-A610-15A39717694B}"/>
                  </a:ext>
                </a:extLst>
              </p:cNvPr>
              <p:cNvSpPr/>
              <p:nvPr/>
            </p:nvSpPr>
            <p:spPr>
              <a:xfrm>
                <a:off x="6838404" y="4896534"/>
                <a:ext cx="2154238" cy="1143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289505F-50D7-354F-B057-49AAB40124A3}"/>
                  </a:ext>
                </a:extLst>
              </p:cNvPr>
              <p:cNvSpPr/>
              <p:nvPr/>
            </p:nvSpPr>
            <p:spPr>
              <a:xfrm>
                <a:off x="7191510" y="5073919"/>
                <a:ext cx="1448025" cy="705188"/>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Osteopenia</a:t>
                </a:r>
              </a:p>
              <a:p>
                <a:pPr algn="ctr"/>
                <a:r>
                  <a:rPr lang="en-US" sz="1400" dirty="0">
                    <a:solidFill>
                      <a:schemeClr val="bg1"/>
                    </a:solidFill>
                    <a:latin typeface="Gill Sans MT" panose="020B0502020104020203" pitchFamily="34" charset="77"/>
                    <a:cs typeface="Calibri Light" panose="020F0302020204030204" pitchFamily="34" charset="0"/>
                  </a:rPr>
                  <a:t>(weaker bones)</a:t>
                </a:r>
              </a:p>
            </p:txBody>
          </p:sp>
        </p:grpSp>
        <p:grpSp>
          <p:nvGrpSpPr>
            <p:cNvPr id="24" name="Group 23">
              <a:extLst>
                <a:ext uri="{FF2B5EF4-FFF2-40B4-BE49-F238E27FC236}">
                  <a16:creationId xmlns:a16="http://schemas.microsoft.com/office/drawing/2014/main" id="{CC1FEE52-A536-AE4D-A248-52DAC5B8507F}"/>
                </a:ext>
              </a:extLst>
            </p:cNvPr>
            <p:cNvGrpSpPr/>
            <p:nvPr/>
          </p:nvGrpSpPr>
          <p:grpSpPr>
            <a:xfrm>
              <a:off x="3642625" y="5500134"/>
              <a:ext cx="2154238" cy="1143000"/>
              <a:chOff x="696909" y="2872511"/>
              <a:chExt cx="2154238" cy="1143000"/>
            </a:xfrm>
          </p:grpSpPr>
          <p:sp>
            <p:nvSpPr>
              <p:cNvPr id="34" name="Oval 33">
                <a:extLst>
                  <a:ext uri="{FF2B5EF4-FFF2-40B4-BE49-F238E27FC236}">
                    <a16:creationId xmlns:a16="http://schemas.microsoft.com/office/drawing/2014/main" id="{7EE9EAE0-E47D-8D40-88A0-CBAF8E80D9D1}"/>
                  </a:ext>
                </a:extLst>
              </p:cNvPr>
              <p:cNvSpPr/>
              <p:nvPr/>
            </p:nvSpPr>
            <p:spPr>
              <a:xfrm>
                <a:off x="696909" y="2872511"/>
                <a:ext cx="2154238"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9DB4B67-C873-8C47-B3BE-569BE581D8E0}"/>
                  </a:ext>
                </a:extLst>
              </p:cNvPr>
              <p:cNvSpPr/>
              <p:nvPr/>
            </p:nvSpPr>
            <p:spPr>
              <a:xfrm>
                <a:off x="1337837" y="3208948"/>
                <a:ext cx="872381" cy="430948"/>
              </a:xfrm>
              <a:prstGeom prst="rect">
                <a:avLst/>
              </a:prstGeom>
            </p:spPr>
            <p:txBody>
              <a:bodyPr wrap="none">
                <a:spAutoFit/>
              </a:bodyPr>
              <a:lstStyle/>
              <a:p>
                <a:pPr algn="ctr"/>
                <a:r>
                  <a:rPr lang="en-US" sz="1600" dirty="0">
                    <a:solidFill>
                      <a:schemeClr val="bg1"/>
                    </a:solidFill>
                    <a:latin typeface="Gill Sans MT" panose="020B0502020104020203" pitchFamily="34" charset="77"/>
                    <a:cs typeface="Calibri Light" panose="020F0302020204030204" pitchFamily="34" charset="0"/>
                  </a:rPr>
                  <a:t>Cancer</a:t>
                </a:r>
              </a:p>
            </p:txBody>
          </p:sp>
        </p:grpSp>
        <p:sp>
          <p:nvSpPr>
            <p:cNvPr id="25" name="Rectangle 24">
              <a:extLst>
                <a:ext uri="{FF2B5EF4-FFF2-40B4-BE49-F238E27FC236}">
                  <a16:creationId xmlns:a16="http://schemas.microsoft.com/office/drawing/2014/main" id="{93319B11-7133-2D46-922F-3E7C4575B736}"/>
                </a:ext>
              </a:extLst>
            </p:cNvPr>
            <p:cNvSpPr/>
            <p:nvPr/>
          </p:nvSpPr>
          <p:spPr>
            <a:xfrm>
              <a:off x="3642624" y="4267199"/>
              <a:ext cx="2280078" cy="744364"/>
            </a:xfrm>
            <a:prstGeom prst="rect">
              <a:avLst/>
            </a:prstGeom>
          </p:spPr>
          <p:txBody>
            <a:bodyPr wrap="none">
              <a:spAutoFit/>
            </a:bodyPr>
            <a:lstStyle/>
            <a:p>
              <a:pPr algn="ctr"/>
              <a:r>
                <a:rPr lang="en-US" sz="1600" i="1" dirty="0">
                  <a:latin typeface="Gill Sans MT" panose="020B0502020104020203" pitchFamily="34" charset="77"/>
                  <a:cs typeface="Calibri Light" panose="020F0302020204030204" pitchFamily="34" charset="0"/>
                </a:rPr>
                <a:t>Leads to non-AIDS</a:t>
              </a:r>
            </a:p>
            <a:p>
              <a:pPr algn="ctr"/>
              <a:r>
                <a:rPr lang="en-US" sz="1600" i="1" dirty="0">
                  <a:latin typeface="Gill Sans MT" panose="020B0502020104020203" pitchFamily="34" charset="77"/>
                  <a:cs typeface="Calibri Light" panose="020F0302020204030204" pitchFamily="34" charset="0"/>
                </a:rPr>
                <a:t>life-threatening diseases </a:t>
              </a:r>
            </a:p>
          </p:txBody>
        </p:sp>
        <p:cxnSp>
          <p:nvCxnSpPr>
            <p:cNvPr id="26" name="Straight Arrow Connector 25">
              <a:extLst>
                <a:ext uri="{FF2B5EF4-FFF2-40B4-BE49-F238E27FC236}">
                  <a16:creationId xmlns:a16="http://schemas.microsoft.com/office/drawing/2014/main" id="{D490133E-E886-B24D-82D7-113AB932363F}"/>
                </a:ext>
              </a:extLst>
            </p:cNvPr>
            <p:cNvCxnSpPr/>
            <p:nvPr/>
          </p:nvCxnSpPr>
          <p:spPr>
            <a:xfrm flipV="1">
              <a:off x="4769744" y="1600200"/>
              <a:ext cx="0" cy="762000"/>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CA21B9-1895-DB47-947B-77E6A3619B5F}"/>
                </a:ext>
              </a:extLst>
            </p:cNvPr>
            <p:cNvCxnSpPr/>
            <p:nvPr/>
          </p:nvCxnSpPr>
          <p:spPr>
            <a:xfrm flipV="1">
              <a:off x="6014407" y="2310863"/>
              <a:ext cx="386405" cy="381001"/>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65DB320-252B-9C4A-AF8C-BFABE7F56BFB}"/>
                </a:ext>
              </a:extLst>
            </p:cNvPr>
            <p:cNvCxnSpPr/>
            <p:nvPr/>
          </p:nvCxnSpPr>
          <p:spPr>
            <a:xfrm>
              <a:off x="6060130" y="3428206"/>
              <a:ext cx="569270" cy="0"/>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BFDC13A-33BE-5941-9A52-1623A0AF2C45}"/>
                </a:ext>
              </a:extLst>
            </p:cNvPr>
            <p:cNvCxnSpPr/>
            <p:nvPr/>
          </p:nvCxnSpPr>
          <p:spPr>
            <a:xfrm>
              <a:off x="6060130" y="4331754"/>
              <a:ext cx="569270" cy="468846"/>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CFCC102-3942-F94B-A8F1-01086D6D626F}"/>
                </a:ext>
              </a:extLst>
            </p:cNvPr>
            <p:cNvCxnSpPr>
              <a:cxnSpLocks/>
            </p:cNvCxnSpPr>
            <p:nvPr/>
          </p:nvCxnSpPr>
          <p:spPr>
            <a:xfrm>
              <a:off x="4713537" y="5011563"/>
              <a:ext cx="0" cy="375054"/>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3B5A92-5DFF-5F4C-BC81-63AD207DC9E0}"/>
                </a:ext>
              </a:extLst>
            </p:cNvPr>
            <p:cNvCxnSpPr/>
            <p:nvPr/>
          </p:nvCxnSpPr>
          <p:spPr>
            <a:xfrm flipH="1">
              <a:off x="3079714" y="4331754"/>
              <a:ext cx="368534" cy="403173"/>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25CC97-7340-3341-8A24-B4C1B048C7AF}"/>
                </a:ext>
              </a:extLst>
            </p:cNvPr>
            <p:cNvCxnSpPr/>
            <p:nvPr/>
          </p:nvCxnSpPr>
          <p:spPr>
            <a:xfrm flipH="1" flipV="1">
              <a:off x="2961432" y="2209800"/>
              <a:ext cx="524221" cy="482064"/>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78BF174-B610-1E42-8277-6E75F02DCF3E}"/>
                </a:ext>
              </a:extLst>
            </p:cNvPr>
            <p:cNvCxnSpPr/>
            <p:nvPr/>
          </p:nvCxnSpPr>
          <p:spPr>
            <a:xfrm flipH="1">
              <a:off x="2800098" y="3432014"/>
              <a:ext cx="559231" cy="0"/>
            </a:xfrm>
            <a:prstGeom prst="straightConnector1">
              <a:avLst/>
            </a:prstGeom>
            <a:ln w="2857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22A95985-F484-5145-8F10-30D79460D69D}"/>
              </a:ext>
            </a:extLst>
          </p:cNvPr>
          <p:cNvSpPr/>
          <p:nvPr/>
        </p:nvSpPr>
        <p:spPr>
          <a:xfrm>
            <a:off x="2823318" y="6530555"/>
            <a:ext cx="8361167" cy="246221"/>
          </a:xfrm>
          <a:prstGeom prst="rect">
            <a:avLst/>
          </a:prstGeom>
        </p:spPr>
        <p:txBody>
          <a:bodyPr wrap="square">
            <a:spAutoFit/>
          </a:bodyPr>
          <a:lstStyle/>
          <a:p>
            <a:pPr algn="r"/>
            <a:r>
              <a:rPr lang="en-US" sz="1000" b="1" i="1" dirty="0">
                <a:solidFill>
                  <a:schemeClr val="bg1">
                    <a:lumMod val="65000"/>
                  </a:schemeClr>
                </a:solidFill>
                <a:latin typeface="Gill Sans MT" panose="020B0502020104020203" pitchFamily="34" charset="77"/>
                <a:cs typeface="Calibri Light" panose="020F0302020204030204" pitchFamily="34" charset="0"/>
              </a:rPr>
              <a:t>Inspired from: </a:t>
            </a:r>
            <a:r>
              <a:rPr lang="en-US" sz="1000" b="1" i="1" u="sng" dirty="0">
                <a:solidFill>
                  <a:schemeClr val="bg1">
                    <a:lumMod val="65000"/>
                  </a:schemeClr>
                </a:solidFill>
                <a:latin typeface="Gill Sans MT" panose="020B0502020104020203" pitchFamily="34" charset="77"/>
                <a:cs typeface="Calibri Light" panose="020F0302020204030204" pitchFamily="34" charset="0"/>
              </a:rPr>
              <a:t>https://www.cryophiladelphia.com/what-is-chronic-inflammation-how-can-it-damage-your-body/   </a:t>
            </a:r>
          </a:p>
        </p:txBody>
      </p:sp>
    </p:spTree>
    <p:extLst>
      <p:ext uri="{BB962C8B-B14F-4D97-AF65-F5344CB8AC3E}">
        <p14:creationId xmlns:p14="http://schemas.microsoft.com/office/powerpoint/2010/main" val="4137293529"/>
      </p:ext>
    </p:extLst>
  </p:cSld>
  <p:clrMapOvr>
    <a:masterClrMapping/>
  </p:clrMapOvr>
  <p:transition spd="slow" advTm="6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14CC-2235-1041-ADC1-980E1B66342C}"/>
              </a:ext>
            </a:extLst>
          </p:cNvPr>
          <p:cNvSpPr>
            <a:spLocks noGrp="1"/>
          </p:cNvSpPr>
          <p:nvPr>
            <p:ph type="title"/>
          </p:nvPr>
        </p:nvSpPr>
        <p:spPr/>
        <p:txBody>
          <a:bodyPr/>
          <a:lstStyle/>
          <a:p>
            <a:r>
              <a:rPr lang="en-US" dirty="0"/>
              <a:t>What is </a:t>
            </a:r>
            <a:r>
              <a:rPr lang="en-US" b="1" dirty="0">
                <a:solidFill>
                  <a:srgbClr val="1971A2"/>
                </a:solidFill>
              </a:rPr>
              <a:t>HIV stigma</a:t>
            </a:r>
            <a:r>
              <a:rPr lang="en-US" dirty="0"/>
              <a:t>?</a:t>
            </a:r>
          </a:p>
        </p:txBody>
      </p:sp>
      <p:sp>
        <p:nvSpPr>
          <p:cNvPr id="3" name="Content Placeholder 2">
            <a:extLst>
              <a:ext uri="{FF2B5EF4-FFF2-40B4-BE49-F238E27FC236}">
                <a16:creationId xmlns:a16="http://schemas.microsoft.com/office/drawing/2014/main" id="{F527A3A5-00A9-2E4A-A88E-664AC6C99632}"/>
              </a:ext>
            </a:extLst>
          </p:cNvPr>
          <p:cNvSpPr>
            <a:spLocks noGrp="1"/>
          </p:cNvSpPr>
          <p:nvPr>
            <p:ph idx="1"/>
          </p:nvPr>
        </p:nvSpPr>
        <p:spPr/>
        <p:txBody>
          <a:bodyPr/>
          <a:lstStyle/>
          <a:p>
            <a:pPr marL="457200" lvl="1" indent="0">
              <a:buNone/>
            </a:pPr>
            <a:r>
              <a:rPr lang="en-US" dirty="0"/>
              <a:t>HIV stigma is negative attitudes and beliefs about people with HIV.    It is the prejudice that comes with labeling an individual as part of a group that is believed to be socially unacceptable.</a:t>
            </a:r>
          </a:p>
          <a:p>
            <a:pPr lvl="2"/>
            <a:r>
              <a:rPr lang="en-US" dirty="0"/>
              <a:t>Here are a few examples:</a:t>
            </a:r>
          </a:p>
          <a:p>
            <a:pPr lvl="3"/>
            <a:r>
              <a:rPr lang="en-US" dirty="0"/>
              <a:t>Believing that only certain groups of people can get HIV</a:t>
            </a:r>
          </a:p>
          <a:p>
            <a:pPr lvl="3"/>
            <a:r>
              <a:rPr lang="en-US" dirty="0"/>
              <a:t>Making moral judgments about people who take steps to prevent HIV transmission</a:t>
            </a:r>
          </a:p>
          <a:p>
            <a:pPr lvl="3"/>
            <a:r>
              <a:rPr lang="en-US" dirty="0"/>
              <a:t>Feeling that people deserve to get HIV because of their choices</a:t>
            </a:r>
          </a:p>
          <a:p>
            <a:endParaRPr lang="en-US" dirty="0"/>
          </a:p>
        </p:txBody>
      </p:sp>
      <p:pic>
        <p:nvPicPr>
          <p:cNvPr id="4" name="Picture 3" descr="Screen Shot 2020-11-25 at 11.38.13 AM.png">
            <a:extLst>
              <a:ext uri="{FF2B5EF4-FFF2-40B4-BE49-F238E27FC236}">
                <a16:creationId xmlns:a16="http://schemas.microsoft.com/office/drawing/2014/main" id="{00E02B60-10F8-934E-A58D-B972A84364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0" t="7561" r="2484" b="19254"/>
          <a:stretch/>
        </p:blipFill>
        <p:spPr>
          <a:xfrm>
            <a:off x="240631" y="4828674"/>
            <a:ext cx="10881459" cy="1391151"/>
          </a:xfrm>
          <a:prstGeom prst="rect">
            <a:avLst/>
          </a:prstGeom>
        </p:spPr>
      </p:pic>
    </p:spTree>
    <p:extLst>
      <p:ext uri="{BB962C8B-B14F-4D97-AF65-F5344CB8AC3E}">
        <p14:creationId xmlns:p14="http://schemas.microsoft.com/office/powerpoint/2010/main" val="828068391"/>
      </p:ext>
    </p:extLst>
  </p:cSld>
  <p:clrMapOvr>
    <a:masterClrMapping/>
  </p:clrMapOvr>
  <p:transition spd="slow" advTm="6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3FD5-8D7B-844C-8CC9-8546B1ABF5BD}"/>
              </a:ext>
            </a:extLst>
          </p:cNvPr>
          <p:cNvSpPr>
            <a:spLocks noGrp="1"/>
          </p:cNvSpPr>
          <p:nvPr>
            <p:ph type="title"/>
          </p:nvPr>
        </p:nvSpPr>
        <p:spPr>
          <a:xfrm>
            <a:off x="419100" y="65021"/>
            <a:ext cx="10702990" cy="1325563"/>
          </a:xfrm>
        </p:spPr>
        <p:txBody>
          <a:bodyPr>
            <a:normAutofit/>
          </a:bodyPr>
          <a:lstStyle/>
          <a:p>
            <a:r>
              <a:rPr lang="en-US" dirty="0">
                <a:solidFill>
                  <a:srgbClr val="000000"/>
                </a:solidFill>
                <a:cs typeface="Calibri Light" panose="020F0302020204030204" pitchFamily="34" charset="0"/>
              </a:rPr>
              <a:t>What is </a:t>
            </a:r>
            <a:r>
              <a:rPr lang="en-US" b="1" dirty="0">
                <a:solidFill>
                  <a:schemeClr val="accent6"/>
                </a:solidFill>
                <a:cs typeface="Calibri Light" panose="020F0302020204030204" pitchFamily="34" charset="0"/>
              </a:rPr>
              <a:t>HIV Criminalization</a:t>
            </a:r>
            <a:r>
              <a:rPr lang="en-US" dirty="0">
                <a:solidFill>
                  <a:srgbClr val="000000"/>
                </a:solidFill>
                <a:cs typeface="Calibri Light" panose="020F0302020204030204" pitchFamily="34" charset="0"/>
              </a:rPr>
              <a:t>?</a:t>
            </a:r>
            <a:endParaRPr lang="en-US" dirty="0"/>
          </a:p>
        </p:txBody>
      </p:sp>
      <p:sp>
        <p:nvSpPr>
          <p:cNvPr id="3" name="Content Placeholder 2">
            <a:extLst>
              <a:ext uri="{FF2B5EF4-FFF2-40B4-BE49-F238E27FC236}">
                <a16:creationId xmlns:a16="http://schemas.microsoft.com/office/drawing/2014/main" id="{BFD217C2-29AA-FE4C-85E1-82AE8DDCED09}"/>
              </a:ext>
            </a:extLst>
          </p:cNvPr>
          <p:cNvSpPr>
            <a:spLocks noGrp="1"/>
          </p:cNvSpPr>
          <p:nvPr>
            <p:ph idx="1"/>
          </p:nvPr>
        </p:nvSpPr>
        <p:spPr>
          <a:xfrm>
            <a:off x="555171" y="1541980"/>
            <a:ext cx="10305662" cy="4351338"/>
          </a:xfrm>
        </p:spPr>
        <p:txBody>
          <a:bodyPr>
            <a:normAutofit/>
          </a:bodyPr>
          <a:lstStyle/>
          <a:p>
            <a:r>
              <a:rPr lang="en-US" sz="2400" dirty="0">
                <a:cs typeface="Calibri Light" panose="020F0302020204030204" pitchFamily="34" charset="0"/>
              </a:rPr>
              <a:t>the overly broad use of criminal law to penalize alleged, perceived or potential HIV exposure</a:t>
            </a:r>
          </a:p>
          <a:p>
            <a:r>
              <a:rPr lang="en-US" sz="2400" dirty="0">
                <a:cs typeface="Calibri Light" panose="020F0302020204030204" pitchFamily="34" charset="0"/>
              </a:rPr>
              <a:t>or alleged nondisclosure of a known HIV-positive status prior to sexual contact (including acts that do not risk HIV transmission)</a:t>
            </a:r>
          </a:p>
          <a:p>
            <a:r>
              <a:rPr lang="en-US" sz="2400" dirty="0">
                <a:cs typeface="Calibri Light" panose="020F0302020204030204" pitchFamily="34" charset="0"/>
              </a:rPr>
              <a:t>or nonintentional HIV transmission</a:t>
            </a:r>
          </a:p>
          <a:p>
            <a:r>
              <a:rPr lang="en-US" sz="2400" dirty="0">
                <a:cs typeface="Calibri Light" panose="020F0302020204030204" pitchFamily="34" charset="0"/>
              </a:rPr>
              <a:t>sentencing can involve decades in prison or required sex offender registration,  </a:t>
            </a:r>
            <a:r>
              <a:rPr lang="en-US" sz="2400" i="1" dirty="0">
                <a:cs typeface="Calibri Light" panose="020F0302020204030204" pitchFamily="34" charset="0"/>
              </a:rPr>
              <a:t>even when no HIV transmission occurred</a:t>
            </a:r>
            <a:endParaRPr lang="en-US" sz="2400" i="1" dirty="0"/>
          </a:p>
        </p:txBody>
      </p:sp>
      <p:grpSp>
        <p:nvGrpSpPr>
          <p:cNvPr id="7" name="Group 6">
            <a:extLst>
              <a:ext uri="{FF2B5EF4-FFF2-40B4-BE49-F238E27FC236}">
                <a16:creationId xmlns:a16="http://schemas.microsoft.com/office/drawing/2014/main" id="{0711DFFD-80FD-0C4E-A87F-26A05CB10778}"/>
              </a:ext>
            </a:extLst>
          </p:cNvPr>
          <p:cNvGrpSpPr/>
          <p:nvPr/>
        </p:nvGrpSpPr>
        <p:grpSpPr>
          <a:xfrm>
            <a:off x="419100" y="4564715"/>
            <a:ext cx="10441733" cy="2092881"/>
            <a:chOff x="419100" y="4564715"/>
            <a:chExt cx="10441733" cy="2092881"/>
          </a:xfrm>
        </p:grpSpPr>
        <p:sp>
          <p:nvSpPr>
            <p:cNvPr id="4" name="Rectangle 3">
              <a:extLst>
                <a:ext uri="{FF2B5EF4-FFF2-40B4-BE49-F238E27FC236}">
                  <a16:creationId xmlns:a16="http://schemas.microsoft.com/office/drawing/2014/main" id="{8E1CCCC9-4ED1-8B4F-AA99-4156933D4B99}"/>
                </a:ext>
              </a:extLst>
            </p:cNvPr>
            <p:cNvSpPr/>
            <p:nvPr/>
          </p:nvSpPr>
          <p:spPr>
            <a:xfrm>
              <a:off x="419100" y="4800855"/>
              <a:ext cx="3943335" cy="1384995"/>
            </a:xfrm>
            <a:prstGeom prst="rect">
              <a:avLst/>
            </a:prstGeom>
            <a:ln w="38100" cmpd="sng">
              <a:noFill/>
            </a:ln>
          </p:spPr>
          <p:txBody>
            <a:bodyPr wrap="square">
              <a:spAutoFit/>
            </a:bodyPr>
            <a:lstStyle/>
            <a:p>
              <a:pPr algn="ctr"/>
              <a:r>
                <a:rPr lang="en-US" sz="2800" b="1" dirty="0">
                  <a:solidFill>
                    <a:schemeClr val="accent6"/>
                  </a:solidFill>
                  <a:latin typeface="Gill Sans MT" panose="020B0502020104020203" pitchFamily="34" charset="77"/>
                  <a:cs typeface="Calibri Light" panose="020F0302020204030204" pitchFamily="34" charset="0"/>
                </a:rPr>
                <a:t>Nearly </a:t>
              </a:r>
              <a:r>
                <a:rPr lang="en-US" sz="2800" b="1" dirty="0">
                  <a:solidFill>
                    <a:schemeClr val="accent1">
                      <a:lumMod val="60000"/>
                      <a:lumOff val="40000"/>
                    </a:schemeClr>
                  </a:solidFill>
                  <a:latin typeface="Gill Sans MT" panose="020B0502020104020203" pitchFamily="34" charset="77"/>
                  <a:cs typeface="Calibri Light" panose="020F0302020204030204" pitchFamily="34" charset="0"/>
                </a:rPr>
                <a:t>200 </a:t>
              </a:r>
              <a:r>
                <a:rPr lang="en-US" sz="2800" b="1" dirty="0">
                  <a:solidFill>
                    <a:schemeClr val="accent6"/>
                  </a:solidFill>
                  <a:latin typeface="Gill Sans MT" panose="020B0502020104020203" pitchFamily="34" charset="77"/>
                  <a:cs typeface="Calibri Light" panose="020F0302020204030204" pitchFamily="34" charset="0"/>
                </a:rPr>
                <a:t>cases prosecuted in the US since 2008</a:t>
              </a:r>
            </a:p>
          </p:txBody>
        </p:sp>
        <p:sp>
          <p:nvSpPr>
            <p:cNvPr id="5" name="TextBox 4">
              <a:extLst>
                <a:ext uri="{FF2B5EF4-FFF2-40B4-BE49-F238E27FC236}">
                  <a16:creationId xmlns:a16="http://schemas.microsoft.com/office/drawing/2014/main" id="{AF1FBD32-A90B-4E48-99FA-72D30B4D194F}"/>
                </a:ext>
              </a:extLst>
            </p:cNvPr>
            <p:cNvSpPr txBox="1"/>
            <p:nvPr/>
          </p:nvSpPr>
          <p:spPr>
            <a:xfrm>
              <a:off x="4538410" y="4564715"/>
              <a:ext cx="6322423" cy="2092881"/>
            </a:xfrm>
            <a:prstGeom prst="rect">
              <a:avLst/>
            </a:prstGeom>
            <a:solidFill>
              <a:schemeClr val="accent6"/>
            </a:solidFill>
            <a:ln w="38100" cmpd="sng">
              <a:noFill/>
            </a:ln>
          </p:spPr>
          <p:txBody>
            <a:bodyPr wrap="square" lIns="182880" tIns="182880" rIns="182880" bIns="182880" rtlCol="0">
              <a:spAutoFit/>
            </a:bodyPr>
            <a:lstStyle/>
            <a:p>
              <a:pPr algn="ctr"/>
              <a:r>
                <a:rPr lang="en-US" b="1" dirty="0">
                  <a:latin typeface="Gill Sans MT" panose="020B0502020104020203" pitchFamily="34" charset="77"/>
                  <a:cs typeface="Calibri Light" panose="020F0302020204030204" pitchFamily="34" charset="0"/>
                </a:rPr>
                <a:t> </a:t>
              </a:r>
              <a:r>
                <a:rPr lang="en-US" b="1" i="1" dirty="0">
                  <a:solidFill>
                    <a:schemeClr val="bg1"/>
                  </a:solidFill>
                  <a:latin typeface="Gill Sans MT" panose="020B0502020104020203" pitchFamily="34" charset="77"/>
                  <a:cs typeface="Calibri Light" panose="020F0302020204030204" pitchFamily="34" charset="0"/>
                </a:rPr>
                <a:t>“Evidence also indicates that penalties associated with HIV specific statutes are unevenly imposed on the basis of race and sex.” Communities of color, particularly women of color, are singled out for harsh penalties and long prison sentences.</a:t>
              </a:r>
            </a:p>
            <a:p>
              <a:pPr algn="ctr"/>
              <a:endParaRPr lang="en-US" sz="800" b="1" i="1" dirty="0">
                <a:solidFill>
                  <a:schemeClr val="accent1">
                    <a:lumMod val="60000"/>
                    <a:lumOff val="40000"/>
                  </a:schemeClr>
                </a:solidFill>
                <a:latin typeface="Gill Sans MT" panose="020B0502020104020203" pitchFamily="34" charset="77"/>
                <a:cs typeface="Calibri Light" panose="020F0302020204030204" pitchFamily="34" charset="0"/>
              </a:endParaRPr>
            </a:p>
            <a:p>
              <a:pPr algn="r"/>
              <a:r>
                <a:rPr lang="en-US" sz="1400" b="1" i="1" dirty="0">
                  <a:solidFill>
                    <a:schemeClr val="bg1"/>
                  </a:solidFill>
                  <a:latin typeface="Gill Sans MT" panose="020B0502020104020203" pitchFamily="34" charset="77"/>
                  <a:cs typeface="Calibri Light" panose="020F0302020204030204" pitchFamily="34" charset="0"/>
                </a:rPr>
                <a:t>- Yang &amp; Underhill. 2018. New England Journal of Medicine</a:t>
              </a:r>
            </a:p>
          </p:txBody>
        </p:sp>
      </p:grpSp>
      <p:pic>
        <p:nvPicPr>
          <p:cNvPr id="10" name="Picture 9">
            <a:extLst>
              <a:ext uri="{FF2B5EF4-FFF2-40B4-BE49-F238E27FC236}">
                <a16:creationId xmlns:a16="http://schemas.microsoft.com/office/drawing/2014/main" id="{F31BC5D7-7F61-D44F-A636-23AE644EA2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0147" y="182354"/>
            <a:ext cx="1641747" cy="1208230"/>
          </a:xfrm>
          <a:prstGeom prst="rect">
            <a:avLst/>
          </a:prstGeom>
        </p:spPr>
      </p:pic>
    </p:spTree>
    <p:extLst>
      <p:ext uri="{BB962C8B-B14F-4D97-AF65-F5344CB8AC3E}">
        <p14:creationId xmlns:p14="http://schemas.microsoft.com/office/powerpoint/2010/main" val="1750509904"/>
      </p:ext>
    </p:extLst>
  </p:cSld>
  <p:clrMapOvr>
    <a:masterClrMapping/>
  </p:clrMapOvr>
  <p:transition spd="slow" advTm="6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419100" y="217518"/>
            <a:ext cx="10702990" cy="1325563"/>
          </a:xfrm>
        </p:spPr>
        <p:txBody>
          <a:bodyPr/>
          <a:lstStyle/>
          <a:p>
            <a:r>
              <a:rPr lang="en-US" dirty="0"/>
              <a:t>What is the                              </a:t>
            </a:r>
            <a:r>
              <a:rPr lang="en-US" sz="6000" dirty="0"/>
              <a:t>? </a:t>
            </a:r>
          </a:p>
        </p:txBody>
      </p:sp>
      <p:sp>
        <p:nvSpPr>
          <p:cNvPr id="6" name="Content Placeholder 5">
            <a:extLst>
              <a:ext uri="{FF2B5EF4-FFF2-40B4-BE49-F238E27FC236}">
                <a16:creationId xmlns:a16="http://schemas.microsoft.com/office/drawing/2014/main" id="{BC1785B3-C7AD-254C-B498-BDF444EDC1DE}"/>
              </a:ext>
            </a:extLst>
          </p:cNvPr>
          <p:cNvSpPr>
            <a:spLocks noGrp="1"/>
          </p:cNvSpPr>
          <p:nvPr>
            <p:ph idx="1"/>
          </p:nvPr>
        </p:nvSpPr>
        <p:spPr>
          <a:xfrm>
            <a:off x="419100" y="1631809"/>
            <a:ext cx="10702990" cy="4351338"/>
          </a:xfrm>
        </p:spPr>
        <p:txBody>
          <a:bodyPr/>
          <a:lstStyle/>
          <a:p>
            <a:pPr>
              <a:spcBef>
                <a:spcPts val="0"/>
              </a:spcBef>
              <a:buClr>
                <a:srgbClr val="8600D3"/>
              </a:buClr>
              <a:buSzPct val="110000"/>
            </a:pPr>
            <a:r>
              <a:rPr lang="en-US" sz="2800" dirty="0">
                <a:cs typeface="Calibri Light" panose="020F0302020204030204" pitchFamily="34" charset="0"/>
              </a:rPr>
              <a:t>Series of modules and tools to simplify the science of HIV cure-related research</a:t>
            </a:r>
          </a:p>
          <a:p>
            <a:pPr>
              <a:spcBef>
                <a:spcPts val="0"/>
              </a:spcBef>
              <a:buClr>
                <a:srgbClr val="8600D3"/>
              </a:buClr>
              <a:buSzPct val="110000"/>
            </a:pPr>
            <a:r>
              <a:rPr lang="en-US" sz="2800" dirty="0">
                <a:cs typeface="Calibri Light" panose="020F0302020204030204" pitchFamily="34" charset="0"/>
              </a:rPr>
              <a:t>Designed by </a:t>
            </a:r>
            <a:r>
              <a:rPr lang="en-US" sz="2800" b="1" dirty="0">
                <a:solidFill>
                  <a:srgbClr val="8600D3"/>
                </a:solidFill>
                <a:cs typeface="Calibri Light" panose="020F0302020204030204" pitchFamily="34" charset="0"/>
              </a:rPr>
              <a:t>community for community</a:t>
            </a:r>
            <a:endParaRPr lang="en-US" sz="2800" dirty="0">
              <a:solidFill>
                <a:srgbClr val="8600D3"/>
              </a:solidFill>
              <a:cs typeface="Calibri Light" panose="020F0302020204030204" pitchFamily="34" charset="0"/>
            </a:endParaRPr>
          </a:p>
          <a:p>
            <a:pPr>
              <a:spcBef>
                <a:spcPts val="0"/>
              </a:spcBef>
              <a:buClr>
                <a:srgbClr val="8600D3"/>
              </a:buClr>
              <a:buSzPct val="110000"/>
            </a:pPr>
            <a:r>
              <a:rPr lang="en-US" sz="2800" dirty="0">
                <a:cs typeface="Calibri Light" panose="020F0302020204030204" pitchFamily="34" charset="0"/>
              </a:rPr>
              <a:t>Hope it will lead to meaningful community-centered conversations </a:t>
            </a:r>
          </a:p>
          <a:p>
            <a:endParaRPr lang="en-US" dirty="0"/>
          </a:p>
        </p:txBody>
      </p:sp>
      <p:pic>
        <p:nvPicPr>
          <p:cNvPr id="8" name="Picture 7">
            <a:extLst>
              <a:ext uri="{FF2B5EF4-FFF2-40B4-BE49-F238E27FC236}">
                <a16:creationId xmlns:a16="http://schemas.microsoft.com/office/drawing/2014/main" id="{959C842F-7F41-5745-9A82-5DCA6672F1E0}"/>
              </a:ext>
            </a:extLst>
          </p:cNvPr>
          <p:cNvPicPr>
            <a:picLocks noChangeAspect="1"/>
          </p:cNvPicPr>
          <p:nvPr/>
        </p:nvPicPr>
        <p:blipFill>
          <a:blip r:embed="rId3"/>
          <a:stretch>
            <a:fillRect/>
          </a:stretch>
        </p:blipFill>
        <p:spPr>
          <a:xfrm>
            <a:off x="3617976" y="730719"/>
            <a:ext cx="4754880" cy="673608"/>
          </a:xfrm>
          <a:prstGeom prst="rect">
            <a:avLst/>
          </a:prstGeom>
        </p:spPr>
      </p:pic>
      <p:sp>
        <p:nvSpPr>
          <p:cNvPr id="9" name="Rectangle 8">
            <a:extLst>
              <a:ext uri="{FF2B5EF4-FFF2-40B4-BE49-F238E27FC236}">
                <a16:creationId xmlns:a16="http://schemas.microsoft.com/office/drawing/2014/main" id="{442ADA6C-BFAC-9A47-A31B-536B01EE038A}"/>
              </a:ext>
            </a:extLst>
          </p:cNvPr>
          <p:cNvSpPr/>
          <p:nvPr/>
        </p:nvSpPr>
        <p:spPr>
          <a:xfrm>
            <a:off x="1896236" y="3444700"/>
            <a:ext cx="8198360" cy="2809039"/>
          </a:xfrm>
          <a:prstGeom prst="rect">
            <a:avLst/>
          </a:prstGeom>
          <a:solidFill>
            <a:srgbClr val="8600D3"/>
          </a:solidFill>
        </p:spPr>
        <p:txBody>
          <a:bodyPr wrap="square" lIns="274320" tIns="91440" rIns="274320" bIns="91440">
            <a:spAutoFit/>
          </a:bodyPr>
          <a:lstStyle/>
          <a:p>
            <a:pPr>
              <a:spcBef>
                <a:spcPts val="0"/>
              </a:spcBef>
            </a:pPr>
            <a:r>
              <a:rPr lang="en-US" sz="3200" b="1" spc="300" dirty="0">
                <a:solidFill>
                  <a:schemeClr val="bg1"/>
                </a:solidFill>
                <a:latin typeface="Gill Sans MT" panose="020B0502020104020203" pitchFamily="34" charset="77"/>
                <a:cs typeface="Calibri Light" panose="020F0302020204030204" pitchFamily="34" charset="0"/>
              </a:rPr>
              <a:t>6 modules:</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Introduction to HIV cure-related research</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Analytical treatment interruptions (ATIs)</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HIV persistence</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HIV cure-related research strategies</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Ethics of HIV cure-related research</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Community, patient &amp; stakeholder engagement</a:t>
            </a:r>
          </a:p>
        </p:txBody>
      </p:sp>
    </p:spTree>
    <p:extLst>
      <p:ext uri="{BB962C8B-B14F-4D97-AF65-F5344CB8AC3E}">
        <p14:creationId xmlns:p14="http://schemas.microsoft.com/office/powerpoint/2010/main" val="257261711"/>
      </p:ext>
    </p:extLst>
  </p:cSld>
  <p:clrMapOvr>
    <a:masterClrMapping/>
  </p:clrMapOvr>
  <p:transition spd="slow" advTm="6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44303"/>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F58A5-A1DF-3E4E-AD7B-160692C1C9AF}"/>
              </a:ext>
            </a:extLst>
          </p:cNvPr>
          <p:cNvSpPr>
            <a:spLocks noGrp="1"/>
          </p:cNvSpPr>
          <p:nvPr>
            <p:ph type="title"/>
          </p:nvPr>
        </p:nvSpPr>
        <p:spPr/>
        <p:txBody>
          <a:bodyPr>
            <a:normAutofit/>
          </a:bodyPr>
          <a:lstStyle/>
          <a:p>
            <a:r>
              <a:rPr lang="en-US" dirty="0"/>
              <a:t>Why do we think a cure for HIV is possible?</a:t>
            </a:r>
          </a:p>
        </p:txBody>
      </p:sp>
      <p:pic>
        <p:nvPicPr>
          <p:cNvPr id="4" name="Picture 3">
            <a:extLst>
              <a:ext uri="{FF2B5EF4-FFF2-40B4-BE49-F238E27FC236}">
                <a16:creationId xmlns:a16="http://schemas.microsoft.com/office/drawing/2014/main" id="{03C5998D-65F6-1E40-B84A-62D2D114A8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081651">
            <a:off x="9275828" y="4026111"/>
            <a:ext cx="2460469" cy="1586824"/>
          </a:xfrm>
          <a:prstGeom prst="rect">
            <a:avLst/>
          </a:prstGeom>
        </p:spPr>
      </p:pic>
      <p:pic>
        <p:nvPicPr>
          <p:cNvPr id="6" name="Picture 5">
            <a:extLst>
              <a:ext uri="{FF2B5EF4-FFF2-40B4-BE49-F238E27FC236}">
                <a16:creationId xmlns:a16="http://schemas.microsoft.com/office/drawing/2014/main" id="{98AD9403-0279-9846-B5A4-68AE0E0CDD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262353">
            <a:off x="6994741" y="3829108"/>
            <a:ext cx="1534954" cy="1466734"/>
          </a:xfrm>
          <a:prstGeom prst="rect">
            <a:avLst/>
          </a:prstGeom>
        </p:spPr>
      </p:pic>
    </p:spTree>
    <p:extLst>
      <p:ext uri="{BB962C8B-B14F-4D97-AF65-F5344CB8AC3E}">
        <p14:creationId xmlns:p14="http://schemas.microsoft.com/office/powerpoint/2010/main" val="1206099035"/>
      </p:ext>
    </p:extLst>
  </p:cSld>
  <p:clrMapOvr>
    <a:masterClrMapping/>
  </p:clrMapOvr>
  <p:transition spd="slow" advTm="6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227A6-A9E0-304C-B888-8FC25C4DFC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2" r="947" b="34792"/>
          <a:stretch/>
        </p:blipFill>
        <p:spPr>
          <a:xfrm>
            <a:off x="0" y="-102712"/>
            <a:ext cx="11417968" cy="6960712"/>
          </a:xfrm>
          <a:prstGeom prst="rect">
            <a:avLst/>
          </a:prstGeom>
        </p:spPr>
      </p:pic>
    </p:spTree>
    <p:extLst>
      <p:ext uri="{BB962C8B-B14F-4D97-AF65-F5344CB8AC3E}">
        <p14:creationId xmlns:p14="http://schemas.microsoft.com/office/powerpoint/2010/main" val="1338145244"/>
      </p:ext>
    </p:extLst>
  </p:cSld>
  <p:clrMapOvr>
    <a:masterClrMapping/>
  </p:clrMapOvr>
  <p:transition spd="slow" advTm="6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75A7-8997-4F4F-906B-416EE1BFDFFC}"/>
              </a:ext>
            </a:extLst>
          </p:cNvPr>
          <p:cNvSpPr>
            <a:spLocks noGrp="1"/>
          </p:cNvSpPr>
          <p:nvPr>
            <p:ph type="title"/>
          </p:nvPr>
        </p:nvSpPr>
        <p:spPr/>
        <p:txBody>
          <a:bodyPr>
            <a:noAutofit/>
          </a:bodyPr>
          <a:lstStyle/>
          <a:p>
            <a:r>
              <a:rPr lang="en-US" dirty="0">
                <a:solidFill>
                  <a:srgbClr val="000000"/>
                </a:solidFill>
                <a:cs typeface="Calibri Light" panose="020F0302020204030204" pitchFamily="34" charset="0"/>
              </a:rPr>
              <a:t>Why We Believe a Cure</a:t>
            </a:r>
            <a:br>
              <a:rPr lang="en-US" dirty="0">
                <a:solidFill>
                  <a:srgbClr val="000000"/>
                </a:solidFill>
                <a:cs typeface="Calibri Light" panose="020F0302020204030204" pitchFamily="34" charset="0"/>
              </a:rPr>
            </a:br>
            <a:r>
              <a:rPr lang="en-US" dirty="0">
                <a:solidFill>
                  <a:srgbClr val="000000"/>
                </a:solidFill>
                <a:cs typeface="Calibri Light" panose="020F0302020204030204" pitchFamily="34" charset="0"/>
              </a:rPr>
              <a:t> Might be Possible</a:t>
            </a:r>
            <a:endParaRPr lang="en-US" dirty="0"/>
          </a:p>
        </p:txBody>
      </p:sp>
      <p:pic>
        <p:nvPicPr>
          <p:cNvPr id="4" name="Picture 3" descr="A screenshot of a cell phone screen with text&#10;&#10;Description automatically generated">
            <a:extLst>
              <a:ext uri="{FF2B5EF4-FFF2-40B4-BE49-F238E27FC236}">
                <a16:creationId xmlns:a16="http://schemas.microsoft.com/office/drawing/2014/main" id="{2386F806-8391-CC43-A43E-2B9838E79940}"/>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2921" y="-119013"/>
            <a:ext cx="2789659" cy="6962879"/>
          </a:xfrm>
          <a:prstGeom prst="rect">
            <a:avLst/>
          </a:prstGeom>
          <a:effectLst/>
        </p:spPr>
      </p:pic>
      <p:grpSp>
        <p:nvGrpSpPr>
          <p:cNvPr id="21" name="Group 20">
            <a:extLst>
              <a:ext uri="{FF2B5EF4-FFF2-40B4-BE49-F238E27FC236}">
                <a16:creationId xmlns:a16="http://schemas.microsoft.com/office/drawing/2014/main" id="{1306CB50-2B51-064D-B117-9A1295F97D86}"/>
              </a:ext>
            </a:extLst>
          </p:cNvPr>
          <p:cNvGrpSpPr/>
          <p:nvPr/>
        </p:nvGrpSpPr>
        <p:grpSpPr>
          <a:xfrm>
            <a:off x="419100" y="2157516"/>
            <a:ext cx="6627932" cy="4109036"/>
            <a:chOff x="1209752" y="2126960"/>
            <a:chExt cx="6627932" cy="4109036"/>
          </a:xfrm>
        </p:grpSpPr>
        <p:grpSp>
          <p:nvGrpSpPr>
            <p:cNvPr id="20" name="Group 19">
              <a:extLst>
                <a:ext uri="{FF2B5EF4-FFF2-40B4-BE49-F238E27FC236}">
                  <a16:creationId xmlns:a16="http://schemas.microsoft.com/office/drawing/2014/main" id="{DDFA49D4-5480-8B40-A63E-019D486B2284}"/>
                </a:ext>
              </a:extLst>
            </p:cNvPr>
            <p:cNvGrpSpPr/>
            <p:nvPr/>
          </p:nvGrpSpPr>
          <p:grpSpPr>
            <a:xfrm>
              <a:off x="4390428" y="3211955"/>
              <a:ext cx="3447256" cy="3024041"/>
              <a:chOff x="4415142" y="3456799"/>
              <a:chExt cx="3447256" cy="3024041"/>
            </a:xfrm>
          </p:grpSpPr>
          <p:sp>
            <p:nvSpPr>
              <p:cNvPr id="18" name="TextBox 17">
                <a:extLst>
                  <a:ext uri="{FF2B5EF4-FFF2-40B4-BE49-F238E27FC236}">
                    <a16:creationId xmlns:a16="http://schemas.microsoft.com/office/drawing/2014/main" id="{58BC3293-BBBC-F741-AEA7-0F6A74101F62}"/>
                  </a:ext>
                </a:extLst>
              </p:cNvPr>
              <p:cNvSpPr txBox="1"/>
              <p:nvPr/>
            </p:nvSpPr>
            <p:spPr>
              <a:xfrm>
                <a:off x="4425489" y="3456799"/>
                <a:ext cx="3411689" cy="681112"/>
              </a:xfrm>
              <a:prstGeom prst="rect">
                <a:avLst/>
              </a:prstGeom>
              <a:solidFill>
                <a:srgbClr val="C42E48"/>
              </a:solidFill>
            </p:spPr>
            <p:txBody>
              <a:bodyPr wrap="square" rtlCol="0">
                <a:spAutoFit/>
              </a:bodyPr>
              <a:lstStyle/>
              <a:p>
                <a:endParaRPr lang="en-US" dirty="0"/>
              </a:p>
            </p:txBody>
          </p:sp>
          <p:grpSp>
            <p:nvGrpSpPr>
              <p:cNvPr id="9" name="Group 8">
                <a:extLst>
                  <a:ext uri="{FF2B5EF4-FFF2-40B4-BE49-F238E27FC236}">
                    <a16:creationId xmlns:a16="http://schemas.microsoft.com/office/drawing/2014/main" id="{5C727CFA-7193-3544-8DA7-568F60DA75AE}"/>
                  </a:ext>
                </a:extLst>
              </p:cNvPr>
              <p:cNvGrpSpPr/>
              <p:nvPr/>
            </p:nvGrpSpPr>
            <p:grpSpPr>
              <a:xfrm>
                <a:off x="4415142" y="3727708"/>
                <a:ext cx="3447256" cy="2753132"/>
                <a:chOff x="4459013" y="3580222"/>
                <a:chExt cx="3447256" cy="2753132"/>
              </a:xfrm>
            </p:grpSpPr>
            <p:sp>
              <p:nvSpPr>
                <p:cNvPr id="6" name="TextBox 5">
                  <a:extLst>
                    <a:ext uri="{FF2B5EF4-FFF2-40B4-BE49-F238E27FC236}">
                      <a16:creationId xmlns:a16="http://schemas.microsoft.com/office/drawing/2014/main" id="{CA69170A-F130-164B-AC92-BCC77AF76516}"/>
                    </a:ext>
                  </a:extLst>
                </p:cNvPr>
                <p:cNvSpPr txBox="1"/>
                <p:nvPr/>
              </p:nvSpPr>
              <p:spPr>
                <a:xfrm>
                  <a:off x="4459013" y="5502357"/>
                  <a:ext cx="3432384" cy="830997"/>
                </a:xfrm>
                <a:prstGeom prst="rect">
                  <a:avLst/>
                </a:prstGeom>
                <a:solidFill>
                  <a:srgbClr val="C42E48"/>
                </a:solidFill>
              </p:spPr>
              <p:txBody>
                <a:bodyPr wrap="square" rtlCol="0">
                  <a:spAutoFit/>
                </a:bodyPr>
                <a:lstStyle/>
                <a:p>
                  <a:pPr algn="ctr"/>
                  <a:r>
                    <a:rPr lang="en-US" sz="2400" b="1" dirty="0">
                      <a:solidFill>
                        <a:schemeClr val="bg1"/>
                      </a:solidFill>
                      <a:latin typeface="Gill Sans MT" panose="020B0502020104020203" pitchFamily="34" charset="77"/>
                      <a:cs typeface="Calibri Light" panose="020F0302020204030204" pitchFamily="34" charset="0"/>
                    </a:rPr>
                    <a:t>Adam </a:t>
                  </a:r>
                  <a:r>
                    <a:rPr lang="en-US" sz="2400" b="1" dirty="0" err="1">
                      <a:solidFill>
                        <a:schemeClr val="bg1"/>
                      </a:solidFill>
                      <a:latin typeface="Gill Sans MT" panose="020B0502020104020203" pitchFamily="34" charset="77"/>
                      <a:cs typeface="Calibri Light" panose="020F0302020204030204" pitchFamily="34" charset="0"/>
                    </a:rPr>
                    <a:t>Castillejo</a:t>
                  </a:r>
                  <a:endParaRPr lang="en-US" sz="2400" b="1" dirty="0">
                    <a:solidFill>
                      <a:schemeClr val="bg1"/>
                    </a:solidFill>
                    <a:latin typeface="Gill Sans MT" panose="020B0502020104020203" pitchFamily="34" charset="77"/>
                    <a:cs typeface="Calibri Light" panose="020F0302020204030204" pitchFamily="34" charset="0"/>
                  </a:endParaRPr>
                </a:p>
                <a:p>
                  <a:pPr algn="ctr"/>
                  <a:r>
                    <a:rPr lang="en-US" sz="2400" b="1" dirty="0">
                      <a:solidFill>
                        <a:schemeClr val="bg1"/>
                      </a:solidFill>
                      <a:latin typeface="Gill Sans MT" panose="020B0502020104020203" pitchFamily="34" charset="77"/>
                      <a:cs typeface="Calibri Light" panose="020F0302020204030204" pitchFamily="34" charset="0"/>
                    </a:rPr>
                    <a:t>“The London Patient”</a:t>
                  </a:r>
                </a:p>
              </p:txBody>
            </p:sp>
            <p:pic>
              <p:nvPicPr>
                <p:cNvPr id="8" name="Picture 7" descr="A person wearing a suit and tie&#10;&#10;Description automatically generated">
                  <a:extLst>
                    <a:ext uri="{FF2B5EF4-FFF2-40B4-BE49-F238E27FC236}">
                      <a16:creationId xmlns:a16="http://schemas.microsoft.com/office/drawing/2014/main" id="{C419818A-9EC3-C14B-818C-C68C5FE74DF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3885" y="3580222"/>
                  <a:ext cx="3432384" cy="1922135"/>
                </a:xfrm>
                <a:prstGeom prst="rect">
                  <a:avLst/>
                </a:prstGeom>
                <a:effectLst/>
              </p:spPr>
            </p:pic>
          </p:grpSp>
        </p:grpSp>
        <p:grpSp>
          <p:nvGrpSpPr>
            <p:cNvPr id="19" name="Group 18">
              <a:extLst>
                <a:ext uri="{FF2B5EF4-FFF2-40B4-BE49-F238E27FC236}">
                  <a16:creationId xmlns:a16="http://schemas.microsoft.com/office/drawing/2014/main" id="{B66532B4-41BE-764D-8568-47F1DFF14FF3}"/>
                </a:ext>
              </a:extLst>
            </p:cNvPr>
            <p:cNvGrpSpPr/>
            <p:nvPr/>
          </p:nvGrpSpPr>
          <p:grpSpPr>
            <a:xfrm>
              <a:off x="1209752" y="2126960"/>
              <a:ext cx="3390993" cy="3181642"/>
              <a:chOff x="1108721" y="2560807"/>
              <a:chExt cx="3390993" cy="3181642"/>
            </a:xfrm>
          </p:grpSpPr>
          <p:sp>
            <p:nvSpPr>
              <p:cNvPr id="17" name="TextBox 16">
                <a:extLst>
                  <a:ext uri="{FF2B5EF4-FFF2-40B4-BE49-F238E27FC236}">
                    <a16:creationId xmlns:a16="http://schemas.microsoft.com/office/drawing/2014/main" id="{66D59FBA-A47F-7E44-8B1B-9E321B2D28BA}"/>
                  </a:ext>
                </a:extLst>
              </p:cNvPr>
              <p:cNvSpPr txBox="1"/>
              <p:nvPr/>
            </p:nvSpPr>
            <p:spPr>
              <a:xfrm>
                <a:off x="1108721" y="2560807"/>
                <a:ext cx="3390993" cy="647135"/>
              </a:xfrm>
              <a:prstGeom prst="rect">
                <a:avLst/>
              </a:prstGeom>
              <a:solidFill>
                <a:srgbClr val="652D68"/>
              </a:solidFill>
            </p:spPr>
            <p:txBody>
              <a:bodyPr wrap="square" rtlCol="0">
                <a:spAutoFit/>
              </a:bodyPr>
              <a:lstStyle/>
              <a:p>
                <a:endParaRPr lang="en-US" dirty="0"/>
              </a:p>
            </p:txBody>
          </p:sp>
          <p:grpSp>
            <p:nvGrpSpPr>
              <p:cNvPr id="13" name="Group 12">
                <a:extLst>
                  <a:ext uri="{FF2B5EF4-FFF2-40B4-BE49-F238E27FC236}">
                    <a16:creationId xmlns:a16="http://schemas.microsoft.com/office/drawing/2014/main" id="{CE4A2D55-0AEB-034D-8BC9-2F1A5B165CC1}"/>
                  </a:ext>
                </a:extLst>
              </p:cNvPr>
              <p:cNvGrpSpPr/>
              <p:nvPr/>
            </p:nvGrpSpPr>
            <p:grpSpPr>
              <a:xfrm>
                <a:off x="1108721" y="2804651"/>
                <a:ext cx="3390993" cy="2937798"/>
                <a:chOff x="2571954" y="2486119"/>
                <a:chExt cx="3390993" cy="2937798"/>
              </a:xfrm>
            </p:grpSpPr>
            <p:sp>
              <p:nvSpPr>
                <p:cNvPr id="5" name="TextBox 4">
                  <a:extLst>
                    <a:ext uri="{FF2B5EF4-FFF2-40B4-BE49-F238E27FC236}">
                      <a16:creationId xmlns:a16="http://schemas.microsoft.com/office/drawing/2014/main" id="{82B17576-86A0-5041-A528-DAF224C33E35}"/>
                    </a:ext>
                  </a:extLst>
                </p:cNvPr>
                <p:cNvSpPr txBox="1"/>
                <p:nvPr/>
              </p:nvSpPr>
              <p:spPr>
                <a:xfrm>
                  <a:off x="2571954" y="4408254"/>
                  <a:ext cx="3390993" cy="1015663"/>
                </a:xfrm>
                <a:prstGeom prst="rect">
                  <a:avLst/>
                </a:prstGeom>
                <a:solidFill>
                  <a:srgbClr val="652D68"/>
                </a:solidFill>
              </p:spPr>
              <p:txBody>
                <a:bodyPr wrap="square" rtlCol="0">
                  <a:spAutoFit/>
                </a:bodyPr>
                <a:lstStyle/>
                <a:p>
                  <a:pPr algn="ctr"/>
                  <a:r>
                    <a:rPr lang="en-US" sz="2400" b="1" dirty="0">
                      <a:solidFill>
                        <a:schemeClr val="bg1"/>
                      </a:solidFill>
                      <a:latin typeface="Gill Sans MT" panose="020B0502020104020203" pitchFamily="34" charset="77"/>
                      <a:cs typeface="Calibri Light" panose="020F0302020204030204" pitchFamily="34" charset="0"/>
                    </a:rPr>
                    <a:t>Timothy Ray Brown</a:t>
                  </a:r>
                </a:p>
                <a:p>
                  <a:pPr algn="ctr"/>
                  <a:r>
                    <a:rPr lang="en-US" sz="2400" b="1" dirty="0">
                      <a:solidFill>
                        <a:schemeClr val="bg1"/>
                      </a:solidFill>
                      <a:latin typeface="Gill Sans MT" panose="020B0502020104020203" pitchFamily="34" charset="77"/>
                      <a:cs typeface="Calibri Light" panose="020F0302020204030204" pitchFamily="34" charset="0"/>
                    </a:rPr>
                    <a:t>“The Berlin Patient” </a:t>
                  </a:r>
                </a:p>
                <a:p>
                  <a:pPr algn="ctr"/>
                  <a:r>
                    <a:rPr lang="en-US" sz="1200" b="1" dirty="0">
                      <a:solidFill>
                        <a:schemeClr val="bg1"/>
                      </a:solidFill>
                      <a:latin typeface="Gill Sans MT" panose="020B0502020104020203" pitchFamily="34" charset="77"/>
                      <a:cs typeface="Calibri Light" panose="020F0302020204030204" pitchFamily="34" charset="0"/>
                    </a:rPr>
                    <a:t>March 11, 1966 – September 29, 2020</a:t>
                  </a:r>
                </a:p>
              </p:txBody>
            </p:sp>
            <p:pic>
              <p:nvPicPr>
                <p:cNvPr id="12" name="Picture 11">
                  <a:extLst>
                    <a:ext uri="{FF2B5EF4-FFF2-40B4-BE49-F238E27FC236}">
                      <a16:creationId xmlns:a16="http://schemas.microsoft.com/office/drawing/2014/main" id="{0EAADED1-AD9A-BF48-AB62-0FBF6C51A227}"/>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b="43316"/>
                <a:stretch/>
              </p:blipFill>
              <p:spPr>
                <a:xfrm>
                  <a:off x="2571954" y="2486119"/>
                  <a:ext cx="3390993" cy="1922135"/>
                </a:xfrm>
                <a:prstGeom prst="rect">
                  <a:avLst/>
                </a:prstGeom>
              </p:spPr>
            </p:pic>
          </p:grpSp>
        </p:grpSp>
      </p:grpSp>
    </p:spTree>
    <p:extLst>
      <p:ext uri="{BB962C8B-B14F-4D97-AF65-F5344CB8AC3E}">
        <p14:creationId xmlns:p14="http://schemas.microsoft.com/office/powerpoint/2010/main" val="2922403564"/>
      </p:ext>
    </p:extLst>
  </p:cSld>
  <p:clrMapOvr>
    <a:masterClrMapping/>
  </p:clrMapOvr>
  <p:transition spd="slow" advTm="6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88883"/>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9D165-029D-D743-961E-445D056B19F1}"/>
              </a:ext>
            </a:extLst>
          </p:cNvPr>
          <p:cNvSpPr>
            <a:spLocks noGrp="1"/>
          </p:cNvSpPr>
          <p:nvPr>
            <p:ph type="title"/>
          </p:nvPr>
        </p:nvSpPr>
        <p:spPr>
          <a:effectLst/>
        </p:spPr>
        <p:txBody>
          <a:bodyPr/>
          <a:lstStyle/>
          <a:p>
            <a:r>
              <a:rPr lang="en-US" dirty="0"/>
              <a:t>What has been the pathway </a:t>
            </a:r>
            <a:br>
              <a:rPr lang="en-US" dirty="0"/>
            </a:br>
            <a:r>
              <a:rPr lang="en-US" dirty="0"/>
              <a:t>to an HIV cure?</a:t>
            </a:r>
          </a:p>
        </p:txBody>
      </p:sp>
      <p:pic>
        <p:nvPicPr>
          <p:cNvPr id="5" name="Picture 4">
            <a:extLst>
              <a:ext uri="{FF2B5EF4-FFF2-40B4-BE49-F238E27FC236}">
                <a16:creationId xmlns:a16="http://schemas.microsoft.com/office/drawing/2014/main" id="{356413F4-588D-E14B-B4E2-61C90BF25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08529">
            <a:off x="9898814" y="4170629"/>
            <a:ext cx="1752600" cy="1130300"/>
          </a:xfrm>
          <a:prstGeom prst="rect">
            <a:avLst/>
          </a:prstGeom>
        </p:spPr>
      </p:pic>
      <p:pic>
        <p:nvPicPr>
          <p:cNvPr id="6" name="Picture 5">
            <a:extLst>
              <a:ext uri="{FF2B5EF4-FFF2-40B4-BE49-F238E27FC236}">
                <a16:creationId xmlns:a16="http://schemas.microsoft.com/office/drawing/2014/main" id="{28617ABA-AF5E-B644-99F4-F39FBD8A0ACE}"/>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4705029">
            <a:off x="8591140" y="4505443"/>
            <a:ext cx="1076882" cy="1029021"/>
          </a:xfrm>
          <a:prstGeom prst="rect">
            <a:avLst/>
          </a:prstGeom>
        </p:spPr>
      </p:pic>
      <p:pic>
        <p:nvPicPr>
          <p:cNvPr id="9" name="Picture 8">
            <a:extLst>
              <a:ext uri="{FF2B5EF4-FFF2-40B4-BE49-F238E27FC236}">
                <a16:creationId xmlns:a16="http://schemas.microsoft.com/office/drawing/2014/main" id="{423CC348-D463-8E4F-B9D5-73C3B8A813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234908">
            <a:off x="10842568" y="2166959"/>
            <a:ext cx="1143000" cy="1092200"/>
          </a:xfrm>
          <a:prstGeom prst="rect">
            <a:avLst/>
          </a:prstGeom>
        </p:spPr>
      </p:pic>
    </p:spTree>
    <p:extLst>
      <p:ext uri="{BB962C8B-B14F-4D97-AF65-F5344CB8AC3E}">
        <p14:creationId xmlns:p14="http://schemas.microsoft.com/office/powerpoint/2010/main" val="3183964244"/>
      </p:ext>
    </p:extLst>
  </p:cSld>
  <p:clrMapOvr>
    <a:masterClrMapping/>
  </p:clrMapOvr>
  <p:transition spd="slow" advTm="6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22C94B-C69C-4743-AAB4-AABA1CF7C257}"/>
              </a:ext>
            </a:extLst>
          </p:cNvPr>
          <p:cNvSpPr>
            <a:spLocks noGrp="1"/>
          </p:cNvSpPr>
          <p:nvPr>
            <p:ph type="title"/>
          </p:nvPr>
        </p:nvSpPr>
        <p:spPr/>
        <p:txBody>
          <a:bodyPr>
            <a:normAutofit fontScale="90000"/>
          </a:bodyPr>
          <a:lstStyle/>
          <a:p>
            <a:pPr algn="ctr"/>
            <a:r>
              <a:rPr lang="en-US" dirty="0">
                <a:cs typeface="Calibri Light" panose="020F0302020204030204" pitchFamily="34" charset="0"/>
              </a:rPr>
              <a:t>Background to HIV Cure-Related Research</a:t>
            </a:r>
            <a:br>
              <a:rPr lang="en-US" dirty="0">
                <a:cs typeface="Calibri Light" panose="020F0302020204030204" pitchFamily="34" charset="0"/>
              </a:rPr>
            </a:br>
            <a:br>
              <a:rPr lang="en-US" sz="800" dirty="0">
                <a:cs typeface="Calibri Light" panose="020F0302020204030204" pitchFamily="34" charset="0"/>
              </a:rPr>
            </a:br>
            <a:r>
              <a:rPr lang="en-US" sz="4000" dirty="0">
                <a:cs typeface="Calibri Light" panose="020F0302020204030204" pitchFamily="34" charset="0"/>
              </a:rPr>
              <a:t>A Continuum </a:t>
            </a:r>
            <a:endParaRPr lang="en-US" sz="4000" dirty="0"/>
          </a:p>
        </p:txBody>
      </p:sp>
      <p:pic>
        <p:nvPicPr>
          <p:cNvPr id="54" name="Picture 53">
            <a:extLst>
              <a:ext uri="{FF2B5EF4-FFF2-40B4-BE49-F238E27FC236}">
                <a16:creationId xmlns:a16="http://schemas.microsoft.com/office/drawing/2014/main" id="{A7052FBB-A76A-1040-B7CD-E3401D7C99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334" y="1138405"/>
            <a:ext cx="10538522" cy="6660236"/>
          </a:xfrm>
          <a:prstGeom prst="rect">
            <a:avLst/>
          </a:prstGeom>
        </p:spPr>
      </p:pic>
    </p:spTree>
    <p:extLst>
      <p:ext uri="{BB962C8B-B14F-4D97-AF65-F5344CB8AC3E}">
        <p14:creationId xmlns:p14="http://schemas.microsoft.com/office/powerpoint/2010/main" val="3885994908"/>
      </p:ext>
    </p:extLst>
  </p:cSld>
  <p:clrMapOvr>
    <a:masterClrMapping/>
  </p:clrMapOvr>
  <p:transition spd="slow" advTm="6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2" y="1453584"/>
            <a:ext cx="9209087"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7222C94B-C69C-4743-AAB4-AABA1CF7C257}"/>
              </a:ext>
            </a:extLst>
          </p:cNvPr>
          <p:cNvSpPr>
            <a:spLocks noGrp="1"/>
          </p:cNvSpPr>
          <p:nvPr>
            <p:ph type="title"/>
          </p:nvPr>
        </p:nvSpPr>
        <p:spPr>
          <a:xfrm>
            <a:off x="418305" y="-121377"/>
            <a:ext cx="10702990" cy="1325563"/>
          </a:xfrm>
        </p:spPr>
        <p:txBody>
          <a:bodyPr>
            <a:normAutofit/>
          </a:bodyPr>
          <a:lstStyle/>
          <a:p>
            <a:pPr algn="ctr"/>
            <a:r>
              <a:rPr lang="en-US" dirty="0">
                <a:cs typeface="Calibri Light" panose="020F0302020204030204" pitchFamily="34" charset="0"/>
              </a:rPr>
              <a:t>Evolution of HIV Cure Research </a:t>
            </a:r>
            <a:endParaRPr lang="en-US" sz="4000" dirty="0"/>
          </a:p>
        </p:txBody>
      </p:sp>
    </p:spTree>
    <p:extLst>
      <p:ext uri="{BB962C8B-B14F-4D97-AF65-F5344CB8AC3E}">
        <p14:creationId xmlns:p14="http://schemas.microsoft.com/office/powerpoint/2010/main" val="2947989466"/>
      </p:ext>
    </p:extLst>
  </p:cSld>
  <p:clrMapOvr>
    <a:masterClrMapping/>
  </p:clrMapOvr>
  <p:transition spd="slow" advTm="6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265" y="281380"/>
            <a:ext cx="4370492" cy="769441"/>
          </a:xfrm>
          <a:prstGeom prst="rect">
            <a:avLst/>
          </a:prstGeom>
        </p:spPr>
        <p:txBody>
          <a:bodyPr wrap="none">
            <a:spAutoFit/>
          </a:bodyPr>
          <a:lstStyle/>
          <a:p>
            <a:r>
              <a:rPr lang="en-US" sz="4400" b="1" dirty="0">
                <a:latin typeface="Gill Sans MT" panose="020B0502020104020203" pitchFamily="34" charset="0"/>
                <a:cs typeface="Calibri Light" panose="020F0302020204030204" pitchFamily="34" charset="0"/>
              </a:rPr>
              <a:t>HIV </a:t>
            </a:r>
            <a:r>
              <a:rPr lang="en-US" sz="4400" b="1">
                <a:latin typeface="Gill Sans MT" panose="020B0502020104020203" pitchFamily="34" charset="0"/>
                <a:cs typeface="Calibri Light" panose="020F0302020204030204" pitchFamily="34" charset="0"/>
              </a:rPr>
              <a:t>Time-Line  </a:t>
            </a:r>
            <a:endParaRPr lang="en-US" sz="4400" dirty="0">
              <a:latin typeface="Gill Sans MT" panose="020B0502020104020203" pitchFamily="34" charset="0"/>
            </a:endParaRPr>
          </a:p>
        </p:txBody>
      </p:sp>
      <p:sp>
        <p:nvSpPr>
          <p:cNvPr id="6" name="Rectangle 5"/>
          <p:cNvSpPr/>
          <p:nvPr/>
        </p:nvSpPr>
        <p:spPr>
          <a:xfrm>
            <a:off x="7772715" y="6484518"/>
            <a:ext cx="3278462" cy="253916"/>
          </a:xfrm>
          <a:prstGeom prst="rect">
            <a:avLst/>
          </a:prstGeom>
        </p:spPr>
        <p:txBody>
          <a:bodyPr wrap="none">
            <a:spAutoFit/>
          </a:bodyPr>
          <a:lstStyle/>
          <a:p>
            <a:r>
              <a:rPr lang="en-US" sz="1050" dirty="0">
                <a:latin typeface="Gill Sans MT" panose="020B0502020104020203" pitchFamily="34" charset="0"/>
              </a:rPr>
              <a:t>https://www.nature.com/collections/mghkkdjlgx/timeline/</a:t>
            </a:r>
          </a:p>
        </p:txBody>
      </p:sp>
      <p:sp>
        <p:nvSpPr>
          <p:cNvPr id="7" name="Rectangle 6"/>
          <p:cNvSpPr/>
          <p:nvPr/>
        </p:nvSpPr>
        <p:spPr>
          <a:xfrm>
            <a:off x="622265" y="3928490"/>
            <a:ext cx="697249" cy="1015663"/>
          </a:xfrm>
          <a:prstGeom prst="rect">
            <a:avLst/>
          </a:prstGeom>
        </p:spPr>
        <p:txBody>
          <a:bodyPr wrap="square">
            <a:spAutoFit/>
          </a:bodyPr>
          <a:lstStyle/>
          <a:p>
            <a:pPr algn="ctr"/>
            <a:r>
              <a:rPr lang="en-US" sz="1200" dirty="0">
                <a:latin typeface="Gill Sans MT" panose="020B0502020104020203" pitchFamily="34" charset="0"/>
              </a:rPr>
              <a:t>First Reports of AIDS Cases</a:t>
            </a:r>
          </a:p>
          <a:p>
            <a:pPr algn="ctr"/>
            <a:r>
              <a:rPr lang="en-US" sz="1200" b="1" dirty="0">
                <a:latin typeface="Gill Sans MT" panose="020B0502020104020203" pitchFamily="34" charset="0"/>
              </a:rPr>
              <a:t>1981</a:t>
            </a:r>
          </a:p>
        </p:txBody>
      </p:sp>
      <p:sp>
        <p:nvSpPr>
          <p:cNvPr id="9" name="Rectangle 8"/>
          <p:cNvSpPr/>
          <p:nvPr/>
        </p:nvSpPr>
        <p:spPr>
          <a:xfrm>
            <a:off x="1379005" y="3727147"/>
            <a:ext cx="880496" cy="646331"/>
          </a:xfrm>
          <a:prstGeom prst="rect">
            <a:avLst/>
          </a:prstGeom>
        </p:spPr>
        <p:txBody>
          <a:bodyPr wrap="square">
            <a:spAutoFit/>
          </a:bodyPr>
          <a:lstStyle/>
          <a:p>
            <a:pPr algn="ctr"/>
            <a:r>
              <a:rPr lang="en-US" sz="1200" dirty="0">
                <a:latin typeface="Gill Sans MT" panose="020B0502020104020203" pitchFamily="34" charset="0"/>
              </a:rPr>
              <a:t>Discovery of HIV-1</a:t>
            </a:r>
          </a:p>
          <a:p>
            <a:pPr algn="ctr"/>
            <a:r>
              <a:rPr lang="en-US" sz="1200" b="1" dirty="0">
                <a:latin typeface="Gill Sans MT" panose="020B0502020104020203" pitchFamily="34" charset="0"/>
              </a:rPr>
              <a:t>1983</a:t>
            </a:r>
          </a:p>
        </p:txBody>
      </p:sp>
      <p:sp>
        <p:nvSpPr>
          <p:cNvPr id="11" name="Rectangle 10"/>
          <p:cNvSpPr/>
          <p:nvPr/>
        </p:nvSpPr>
        <p:spPr>
          <a:xfrm>
            <a:off x="2177165" y="3299406"/>
            <a:ext cx="880496" cy="830997"/>
          </a:xfrm>
          <a:prstGeom prst="rect">
            <a:avLst/>
          </a:prstGeom>
        </p:spPr>
        <p:txBody>
          <a:bodyPr wrap="square">
            <a:spAutoFit/>
          </a:bodyPr>
          <a:lstStyle/>
          <a:p>
            <a:pPr algn="ctr"/>
            <a:r>
              <a:rPr lang="en-US" sz="1200" dirty="0">
                <a:latin typeface="Gill Sans MT" panose="020B0502020104020203" pitchFamily="34" charset="0"/>
              </a:rPr>
              <a:t>CD4 is the Receptor for HIV-1</a:t>
            </a:r>
          </a:p>
          <a:p>
            <a:pPr algn="ctr"/>
            <a:r>
              <a:rPr lang="en-US" sz="1200" b="1" dirty="0">
                <a:latin typeface="Gill Sans MT" panose="020B0502020104020203" pitchFamily="34" charset="0"/>
              </a:rPr>
              <a:t>1984</a:t>
            </a:r>
          </a:p>
        </p:txBody>
      </p:sp>
      <p:sp>
        <p:nvSpPr>
          <p:cNvPr id="15" name="Rectangle 14"/>
          <p:cNvSpPr/>
          <p:nvPr/>
        </p:nvSpPr>
        <p:spPr>
          <a:xfrm>
            <a:off x="2899438" y="2763634"/>
            <a:ext cx="943414" cy="1015663"/>
          </a:xfrm>
          <a:prstGeom prst="rect">
            <a:avLst/>
          </a:prstGeom>
        </p:spPr>
        <p:txBody>
          <a:bodyPr wrap="square">
            <a:spAutoFit/>
          </a:bodyPr>
          <a:lstStyle/>
          <a:p>
            <a:pPr algn="ctr"/>
            <a:r>
              <a:rPr lang="en-US" sz="1200" dirty="0">
                <a:latin typeface="Gill Sans MT" panose="020B0502020104020203" pitchFamily="34" charset="0"/>
              </a:rPr>
              <a:t>Complete HIV-1 Sequence is described</a:t>
            </a:r>
          </a:p>
          <a:p>
            <a:pPr algn="ctr"/>
            <a:r>
              <a:rPr lang="en-US" sz="1200" b="1" dirty="0">
                <a:latin typeface="Gill Sans MT" panose="020B0502020104020203" pitchFamily="34" charset="0"/>
              </a:rPr>
              <a:t>1985</a:t>
            </a:r>
          </a:p>
        </p:txBody>
      </p:sp>
      <p:sp>
        <p:nvSpPr>
          <p:cNvPr id="17" name="Rectangle 16"/>
          <p:cNvSpPr/>
          <p:nvPr/>
        </p:nvSpPr>
        <p:spPr>
          <a:xfrm>
            <a:off x="3769488" y="2418315"/>
            <a:ext cx="943414" cy="830997"/>
          </a:xfrm>
          <a:prstGeom prst="rect">
            <a:avLst/>
          </a:prstGeom>
        </p:spPr>
        <p:txBody>
          <a:bodyPr wrap="square">
            <a:spAutoFit/>
          </a:bodyPr>
          <a:lstStyle/>
          <a:p>
            <a:pPr algn="ctr"/>
            <a:r>
              <a:rPr lang="en-US" sz="1200" dirty="0">
                <a:latin typeface="Gill Sans MT" panose="020B0502020104020203" pitchFamily="34" charset="0"/>
              </a:rPr>
              <a:t>Clinical test developed for HIV-1</a:t>
            </a:r>
          </a:p>
          <a:p>
            <a:pPr algn="ctr"/>
            <a:r>
              <a:rPr lang="en-US" sz="1200" b="1" dirty="0">
                <a:latin typeface="Gill Sans MT" panose="020B0502020104020203" pitchFamily="34" charset="0"/>
              </a:rPr>
              <a:t>1985</a:t>
            </a:r>
          </a:p>
        </p:txBody>
      </p:sp>
      <p:sp>
        <p:nvSpPr>
          <p:cNvPr id="20" name="Rectangle 19"/>
          <p:cNvSpPr/>
          <p:nvPr/>
        </p:nvSpPr>
        <p:spPr>
          <a:xfrm>
            <a:off x="5312506" y="1958575"/>
            <a:ext cx="943414" cy="830997"/>
          </a:xfrm>
          <a:prstGeom prst="rect">
            <a:avLst/>
          </a:prstGeom>
        </p:spPr>
        <p:txBody>
          <a:bodyPr wrap="square">
            <a:spAutoFit/>
          </a:bodyPr>
          <a:lstStyle/>
          <a:p>
            <a:pPr algn="ctr"/>
            <a:r>
              <a:rPr lang="en-US" sz="1200" dirty="0">
                <a:latin typeface="Gill Sans MT" panose="020B0502020104020203" pitchFamily="34" charset="0"/>
              </a:rPr>
              <a:t>CD8+ T cells control virus levels</a:t>
            </a:r>
          </a:p>
          <a:p>
            <a:pPr algn="ctr"/>
            <a:r>
              <a:rPr lang="en-US" sz="1200" b="1" dirty="0">
                <a:latin typeface="Gill Sans MT" panose="020B0502020104020203" pitchFamily="34" charset="0"/>
              </a:rPr>
              <a:t>1994</a:t>
            </a:r>
          </a:p>
        </p:txBody>
      </p:sp>
      <p:sp>
        <p:nvSpPr>
          <p:cNvPr id="22" name="Rectangle 21"/>
          <p:cNvSpPr/>
          <p:nvPr/>
        </p:nvSpPr>
        <p:spPr>
          <a:xfrm>
            <a:off x="4558513" y="2005209"/>
            <a:ext cx="943414" cy="1015663"/>
          </a:xfrm>
          <a:prstGeom prst="rect">
            <a:avLst/>
          </a:prstGeom>
        </p:spPr>
        <p:txBody>
          <a:bodyPr wrap="square">
            <a:spAutoFit/>
          </a:bodyPr>
          <a:lstStyle/>
          <a:p>
            <a:pPr algn="ctr"/>
            <a:r>
              <a:rPr lang="en-US" sz="1200" dirty="0">
                <a:latin typeface="Gill Sans MT" panose="020B0502020104020203" pitchFamily="34" charset="0"/>
              </a:rPr>
              <a:t>First Antiviral drug  approved</a:t>
            </a:r>
          </a:p>
          <a:p>
            <a:pPr algn="ctr"/>
            <a:r>
              <a:rPr lang="en-US" sz="1200" b="1" dirty="0">
                <a:latin typeface="Gill Sans MT" panose="020B0502020104020203" pitchFamily="34" charset="0"/>
              </a:rPr>
              <a:t>1987</a:t>
            </a:r>
          </a:p>
        </p:txBody>
      </p:sp>
      <p:sp>
        <p:nvSpPr>
          <p:cNvPr id="25" name="Rectangle 24"/>
          <p:cNvSpPr/>
          <p:nvPr/>
        </p:nvSpPr>
        <p:spPr>
          <a:xfrm>
            <a:off x="6217281" y="1566950"/>
            <a:ext cx="943414" cy="1015663"/>
          </a:xfrm>
          <a:prstGeom prst="rect">
            <a:avLst/>
          </a:prstGeom>
        </p:spPr>
        <p:txBody>
          <a:bodyPr wrap="square">
            <a:spAutoFit/>
          </a:bodyPr>
          <a:lstStyle/>
          <a:p>
            <a:pPr algn="ctr"/>
            <a:r>
              <a:rPr lang="en-US" sz="1200" dirty="0">
                <a:latin typeface="Gill Sans MT" panose="020B0502020104020203" pitchFamily="34" charset="0"/>
              </a:rPr>
              <a:t>First HIV Protease Inhibitor approved</a:t>
            </a:r>
          </a:p>
          <a:p>
            <a:pPr algn="ctr"/>
            <a:r>
              <a:rPr lang="en-US" sz="1200" b="1" dirty="0">
                <a:latin typeface="Gill Sans MT" panose="020B0502020104020203" pitchFamily="34" charset="0"/>
              </a:rPr>
              <a:t>1995</a:t>
            </a:r>
          </a:p>
        </p:txBody>
      </p:sp>
      <p:sp>
        <p:nvSpPr>
          <p:cNvPr id="27" name="Rectangle 26"/>
          <p:cNvSpPr/>
          <p:nvPr/>
        </p:nvSpPr>
        <p:spPr>
          <a:xfrm>
            <a:off x="7066536" y="702548"/>
            <a:ext cx="943414" cy="1569660"/>
          </a:xfrm>
          <a:prstGeom prst="rect">
            <a:avLst/>
          </a:prstGeom>
        </p:spPr>
        <p:txBody>
          <a:bodyPr wrap="square">
            <a:spAutoFit/>
          </a:bodyPr>
          <a:lstStyle/>
          <a:p>
            <a:pPr algn="ctr"/>
            <a:r>
              <a:rPr lang="en-US" sz="1200" dirty="0">
                <a:latin typeface="Gill Sans MT" panose="020B0502020104020203" pitchFamily="34" charset="0"/>
              </a:rPr>
              <a:t>Latent integrated HIV-1 forms a stable, inducible viral reservoir</a:t>
            </a:r>
          </a:p>
          <a:p>
            <a:pPr algn="ctr"/>
            <a:r>
              <a:rPr lang="en-US" sz="1200" b="1" dirty="0">
                <a:latin typeface="Gill Sans MT" panose="020B0502020104020203" pitchFamily="34" charset="0"/>
              </a:rPr>
              <a:t>1997</a:t>
            </a:r>
          </a:p>
        </p:txBody>
      </p:sp>
      <p:sp>
        <p:nvSpPr>
          <p:cNvPr id="30" name="Rectangle 29"/>
          <p:cNvSpPr/>
          <p:nvPr/>
        </p:nvSpPr>
        <p:spPr>
          <a:xfrm>
            <a:off x="7925011" y="716048"/>
            <a:ext cx="943414" cy="1200329"/>
          </a:xfrm>
          <a:prstGeom prst="rect">
            <a:avLst/>
          </a:prstGeom>
        </p:spPr>
        <p:txBody>
          <a:bodyPr wrap="square">
            <a:spAutoFit/>
          </a:bodyPr>
          <a:lstStyle/>
          <a:p>
            <a:pPr algn="ctr"/>
            <a:r>
              <a:rPr lang="en-US" sz="1200" dirty="0">
                <a:latin typeface="Gill Sans MT" panose="020B0502020104020203" pitchFamily="34" charset="0"/>
              </a:rPr>
              <a:t>First Man Cured of HIV-1 Timothy Ray Brown</a:t>
            </a:r>
          </a:p>
          <a:p>
            <a:pPr algn="ctr"/>
            <a:r>
              <a:rPr lang="en-US" sz="1200" b="1" dirty="0">
                <a:latin typeface="Gill Sans MT" panose="020B0502020104020203" pitchFamily="34" charset="0"/>
              </a:rPr>
              <a:t>2009</a:t>
            </a:r>
          </a:p>
        </p:txBody>
      </p:sp>
      <p:sp>
        <p:nvSpPr>
          <p:cNvPr id="32" name="Rectangle 31"/>
          <p:cNvSpPr/>
          <p:nvPr/>
        </p:nvSpPr>
        <p:spPr>
          <a:xfrm>
            <a:off x="8806636" y="521198"/>
            <a:ext cx="943414" cy="1200329"/>
          </a:xfrm>
          <a:prstGeom prst="rect">
            <a:avLst/>
          </a:prstGeom>
        </p:spPr>
        <p:txBody>
          <a:bodyPr wrap="square">
            <a:spAutoFit/>
          </a:bodyPr>
          <a:lstStyle/>
          <a:p>
            <a:pPr algn="ctr"/>
            <a:r>
              <a:rPr lang="en-US" sz="1200" dirty="0">
                <a:latin typeface="Gill Sans MT" panose="020B0502020104020203" pitchFamily="34" charset="0"/>
              </a:rPr>
              <a:t>Advancing Broadly </a:t>
            </a:r>
            <a:r>
              <a:rPr lang="en-US" sz="1200" dirty="0" err="1">
                <a:latin typeface="Gill Sans MT" panose="020B0502020104020203" pitchFamily="34" charset="0"/>
              </a:rPr>
              <a:t>Neutalizing</a:t>
            </a:r>
            <a:r>
              <a:rPr lang="en-US" sz="1200" dirty="0">
                <a:latin typeface="Gill Sans MT" panose="020B0502020104020203" pitchFamily="34" charset="0"/>
              </a:rPr>
              <a:t> Antibodies (</a:t>
            </a:r>
            <a:r>
              <a:rPr lang="en-US" sz="1200" dirty="0" err="1">
                <a:latin typeface="Gill Sans MT" panose="020B0502020104020203" pitchFamily="34" charset="0"/>
              </a:rPr>
              <a:t>bNabs</a:t>
            </a:r>
            <a:r>
              <a:rPr lang="en-US" sz="1200" dirty="0">
                <a:latin typeface="Gill Sans MT" panose="020B0502020104020203" pitchFamily="34" charset="0"/>
              </a:rPr>
              <a:t>)</a:t>
            </a:r>
          </a:p>
          <a:p>
            <a:pPr algn="ctr"/>
            <a:r>
              <a:rPr lang="en-US" sz="1200" b="1" dirty="0">
                <a:latin typeface="Gill Sans MT" panose="020B0502020104020203" pitchFamily="34" charset="0"/>
              </a:rPr>
              <a:t>2009</a:t>
            </a:r>
          </a:p>
        </p:txBody>
      </p:sp>
      <p:grpSp>
        <p:nvGrpSpPr>
          <p:cNvPr id="5" name="Group 4"/>
          <p:cNvGrpSpPr/>
          <p:nvPr/>
        </p:nvGrpSpPr>
        <p:grpSpPr>
          <a:xfrm>
            <a:off x="891001" y="1318478"/>
            <a:ext cx="10160176" cy="4208144"/>
            <a:chOff x="891001" y="1318478"/>
            <a:chExt cx="10160176" cy="4208144"/>
          </a:xfrm>
        </p:grpSpPr>
        <p:sp>
          <p:nvSpPr>
            <p:cNvPr id="2" name="Right Arrow 1"/>
            <p:cNvSpPr/>
            <p:nvPr/>
          </p:nvSpPr>
          <p:spPr>
            <a:xfrm>
              <a:off x="940526" y="5226176"/>
              <a:ext cx="10110651" cy="30044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6200000">
              <a:off x="799561" y="5004109"/>
              <a:ext cx="391885" cy="20900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1932139" y="4660707"/>
              <a:ext cx="1375430" cy="209010"/>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1242300" y="4791832"/>
              <a:ext cx="1111672" cy="209008"/>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6200000">
              <a:off x="2502342" y="4459729"/>
              <a:ext cx="1727705" cy="262542"/>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6200000">
              <a:off x="3158322" y="4253302"/>
              <a:ext cx="2109546" cy="26254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6200000">
              <a:off x="4464041" y="3934388"/>
              <a:ext cx="2700789" cy="336130"/>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6200000">
              <a:off x="3806196" y="4085523"/>
              <a:ext cx="2431976" cy="302674"/>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5240187" y="3800847"/>
              <a:ext cx="2941733" cy="366117"/>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6200000">
              <a:off x="5935834" y="3638249"/>
              <a:ext cx="3234357" cy="40253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6200000">
              <a:off x="6658714" y="3475355"/>
              <a:ext cx="3529222" cy="426210"/>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6200000">
              <a:off x="7423082" y="3335517"/>
              <a:ext cx="3759066" cy="467839"/>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6200000">
              <a:off x="8349532" y="3150767"/>
              <a:ext cx="4132417" cy="467839"/>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9750050" y="304342"/>
            <a:ext cx="1301845" cy="830997"/>
          </a:xfrm>
          <a:prstGeom prst="rect">
            <a:avLst/>
          </a:prstGeom>
        </p:spPr>
        <p:txBody>
          <a:bodyPr wrap="square">
            <a:spAutoFit/>
          </a:bodyPr>
          <a:lstStyle/>
          <a:p>
            <a:pPr algn="ctr"/>
            <a:r>
              <a:rPr lang="en-US" sz="1200" dirty="0">
                <a:latin typeface="Gill Sans MT" panose="020B0502020104020203" pitchFamily="34" charset="0"/>
              </a:rPr>
              <a:t>Second Man Cured of HIV Adam </a:t>
            </a:r>
            <a:r>
              <a:rPr lang="en-US" sz="1200" dirty="0" err="1">
                <a:latin typeface="Gill Sans MT" panose="020B0502020104020203" pitchFamily="34" charset="0"/>
              </a:rPr>
              <a:t>Castillejo</a:t>
            </a:r>
            <a:endParaRPr lang="en-US" sz="1200" dirty="0">
              <a:latin typeface="Gill Sans MT" panose="020B0502020104020203" pitchFamily="34" charset="0"/>
            </a:endParaRPr>
          </a:p>
          <a:p>
            <a:pPr algn="ctr"/>
            <a:r>
              <a:rPr lang="en-US" sz="1200" b="1" dirty="0">
                <a:latin typeface="Gill Sans MT" panose="020B0502020104020203" pitchFamily="34" charset="0"/>
              </a:rPr>
              <a:t>2016</a:t>
            </a:r>
          </a:p>
        </p:txBody>
      </p:sp>
    </p:spTree>
    <p:extLst>
      <p:ext uri="{BB962C8B-B14F-4D97-AF65-F5344CB8AC3E}">
        <p14:creationId xmlns:p14="http://schemas.microsoft.com/office/powerpoint/2010/main" val="161325393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EFB2B-D3EE-A345-A523-FA19308FE54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1290" y="3639253"/>
            <a:ext cx="11666529" cy="251115"/>
          </a:xfrm>
          <a:prstGeom prst="rect">
            <a:avLst/>
          </a:prstGeom>
        </p:spPr>
      </p:pic>
      <p:grpSp>
        <p:nvGrpSpPr>
          <p:cNvPr id="3" name="Group 2">
            <a:extLst>
              <a:ext uri="{FF2B5EF4-FFF2-40B4-BE49-F238E27FC236}">
                <a16:creationId xmlns:a16="http://schemas.microsoft.com/office/drawing/2014/main" id="{6C45AEBC-45C7-47DB-90A2-C6EBC9A7129F}"/>
              </a:ext>
            </a:extLst>
          </p:cNvPr>
          <p:cNvGrpSpPr/>
          <p:nvPr/>
        </p:nvGrpSpPr>
        <p:grpSpPr>
          <a:xfrm>
            <a:off x="3149721" y="1269344"/>
            <a:ext cx="3028655" cy="3383944"/>
            <a:chOff x="2297036" y="928980"/>
            <a:chExt cx="2271491" cy="2537958"/>
          </a:xfrm>
        </p:grpSpPr>
        <p:grpSp>
          <p:nvGrpSpPr>
            <p:cNvPr id="4" name="Google Shape;733;p5"/>
            <p:cNvGrpSpPr/>
            <p:nvPr/>
          </p:nvGrpSpPr>
          <p:grpSpPr>
            <a:xfrm>
              <a:off x="2297036" y="928980"/>
              <a:ext cx="2271491" cy="2537958"/>
              <a:chOff x="2297036" y="928980"/>
              <a:chExt cx="2271491" cy="2537958"/>
            </a:xfrm>
          </p:grpSpPr>
          <p:sp>
            <p:nvSpPr>
              <p:cNvPr id="6" name="Google Shape;735;p5"/>
              <p:cNvSpPr/>
              <p:nvPr/>
            </p:nvSpPr>
            <p:spPr>
              <a:xfrm>
                <a:off x="2822304" y="3097647"/>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2010</a:t>
                </a:r>
                <a:endParaRPr sz="2400" dirty="0">
                  <a:latin typeface="Calibri Light" panose="020F0302020204030204" pitchFamily="34" charset="0"/>
                  <a:ea typeface="Arial"/>
                  <a:cs typeface="Calibri Light" panose="020F0302020204030204" pitchFamily="34" charset="0"/>
                  <a:sym typeface="Arial"/>
                </a:endParaRPr>
              </a:p>
            </p:txBody>
          </p:sp>
          <p:sp>
            <p:nvSpPr>
              <p:cNvPr id="7" name="Google Shape;736;p5"/>
              <p:cNvSpPr/>
              <p:nvPr/>
            </p:nvSpPr>
            <p:spPr>
              <a:xfrm>
                <a:off x="2297036" y="1823460"/>
                <a:ext cx="1620180" cy="670134"/>
              </a:xfrm>
              <a:custGeom>
                <a:avLst/>
                <a:gdLst/>
                <a:ahLst/>
                <a:cxnLst/>
                <a:rect l="l" t="t" r="r" b="b"/>
                <a:pathLst>
                  <a:path w="1791780" h="893513" extrusionOk="0">
                    <a:moveTo>
                      <a:pt x="0" y="0"/>
                    </a:moveTo>
                    <a:lnTo>
                      <a:pt x="1791780" y="0"/>
                    </a:lnTo>
                    <a:lnTo>
                      <a:pt x="1791780" y="893513"/>
                    </a:lnTo>
                    <a:lnTo>
                      <a:pt x="0" y="893513"/>
                    </a:lnTo>
                    <a:lnTo>
                      <a:pt x="0" y="0"/>
                    </a:lnTo>
                    <a:close/>
                  </a:path>
                </a:pathLst>
              </a:custGeom>
              <a:noFill/>
              <a:ln>
                <a:noFill/>
              </a:ln>
            </p:spPr>
            <p:txBody>
              <a:bodyPr spcFirstLastPara="1" wrap="square" lIns="156867" tIns="0" rIns="0" bIns="0" anchor="t" anchorCtr="0">
                <a:noAutofit/>
              </a:bodyPr>
              <a:lstStyle/>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Post treatment control</a:t>
                </a:r>
                <a:endParaRPr sz="2400" dirty="0">
                  <a:latin typeface="Calibri Light" panose="020F0302020204030204" pitchFamily="34" charset="0"/>
                  <a:cs typeface="Calibri Light" panose="020F0302020204030204" pitchFamily="34" charset="0"/>
                </a:endParaRPr>
              </a:p>
            </p:txBody>
          </p:sp>
          <p:pic>
            <p:nvPicPr>
              <p:cNvPr id="8" name="Google Shape;737;p5"/>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505158" y="928980"/>
                <a:ext cx="601968" cy="810030"/>
              </a:xfrm>
              <a:prstGeom prst="rect">
                <a:avLst/>
              </a:prstGeom>
              <a:noFill/>
              <a:ln>
                <a:noFill/>
              </a:ln>
            </p:spPr>
          </p:pic>
          <p:sp>
            <p:nvSpPr>
              <p:cNvPr id="9" name="Google Shape;738;p5"/>
              <p:cNvSpPr txBox="1"/>
              <p:nvPr/>
            </p:nvSpPr>
            <p:spPr>
              <a:xfrm>
                <a:off x="3145652" y="1045980"/>
                <a:ext cx="1422875" cy="738767"/>
              </a:xfrm>
              <a:prstGeom prst="rect">
                <a:avLst/>
              </a:prstGeom>
              <a:noFill/>
              <a:ln>
                <a:noFill/>
              </a:ln>
            </p:spPr>
            <p:txBody>
              <a:bodyPr spcFirstLastPara="1" wrap="square" lIns="121900" tIns="60933" rIns="121900" bIns="60933" anchor="t" anchorCtr="0">
                <a:spAutoFit/>
              </a:bodyPr>
              <a:lstStyle/>
              <a:p>
                <a:r>
                  <a:rPr lang="en-AU" sz="1867" dirty="0">
                    <a:solidFill>
                      <a:srgbClr val="000000"/>
                    </a:solidFill>
                    <a:latin typeface="Calibri Light" panose="020F0302020204030204" pitchFamily="34" charset="0"/>
                    <a:ea typeface="Arial"/>
                    <a:cs typeface="Calibri Light" panose="020F0302020204030204" pitchFamily="34" charset="0"/>
                    <a:sym typeface="Arial"/>
                  </a:rPr>
                  <a:t>VISCONTI</a:t>
                </a:r>
                <a:endParaRPr sz="2400" dirty="0">
                  <a:latin typeface="Calibri Light" panose="020F0302020204030204" pitchFamily="34" charset="0"/>
                  <a:cs typeface="Calibri Light" panose="020F0302020204030204" pitchFamily="34" charset="0"/>
                </a:endParaRPr>
              </a:p>
              <a:p>
                <a:r>
                  <a:rPr lang="en-AU" sz="1867" dirty="0">
                    <a:solidFill>
                      <a:srgbClr val="000000"/>
                    </a:solidFill>
                    <a:latin typeface="Calibri Light" panose="020F0302020204030204" pitchFamily="34" charset="0"/>
                    <a:ea typeface="Arial"/>
                    <a:cs typeface="Calibri Light" panose="020F0302020204030204" pitchFamily="34" charset="0"/>
                    <a:sym typeface="Arial"/>
                  </a:rPr>
                  <a:t>SPARTAC</a:t>
                </a:r>
                <a:endParaRPr sz="2400" dirty="0">
                  <a:latin typeface="Calibri Light" panose="020F0302020204030204" pitchFamily="34" charset="0"/>
                  <a:cs typeface="Calibri Light" panose="020F0302020204030204" pitchFamily="34" charset="0"/>
                </a:endParaRPr>
              </a:p>
              <a:p>
                <a:r>
                  <a:rPr lang="en-AU" sz="1867" dirty="0">
                    <a:solidFill>
                      <a:srgbClr val="000000"/>
                    </a:solidFill>
                    <a:latin typeface="Calibri Light" panose="020F0302020204030204" pitchFamily="34" charset="0"/>
                    <a:ea typeface="Arial"/>
                    <a:cs typeface="Calibri Light" panose="020F0302020204030204" pitchFamily="34" charset="0"/>
                    <a:sym typeface="Arial"/>
                  </a:rPr>
                  <a:t>CHAMP</a:t>
                </a:r>
                <a:endParaRPr sz="2400" dirty="0">
                  <a:latin typeface="Calibri Light" panose="020F0302020204030204" pitchFamily="34" charset="0"/>
                  <a:cs typeface="Calibri Light" panose="020F0302020204030204" pitchFamily="34" charset="0"/>
                </a:endParaRPr>
              </a:p>
            </p:txBody>
          </p:sp>
        </p:grpSp>
        <p:pic>
          <p:nvPicPr>
            <p:cNvPr id="5" name="Picture 4" descr="A picture containing light, flower&#10;&#10;Description automatically generated">
              <a:extLst>
                <a:ext uri="{FF2B5EF4-FFF2-40B4-BE49-F238E27FC236}">
                  <a16:creationId xmlns:a16="http://schemas.microsoft.com/office/drawing/2014/main" id="{795E6BFC-BB81-4748-887D-405487173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779" y="2179810"/>
              <a:ext cx="838986" cy="864030"/>
            </a:xfrm>
            <a:prstGeom prst="rect">
              <a:avLst/>
            </a:prstGeom>
          </p:spPr>
        </p:pic>
      </p:grpSp>
      <p:grpSp>
        <p:nvGrpSpPr>
          <p:cNvPr id="10" name="Group 9">
            <a:extLst>
              <a:ext uri="{FF2B5EF4-FFF2-40B4-BE49-F238E27FC236}">
                <a16:creationId xmlns:a16="http://schemas.microsoft.com/office/drawing/2014/main" id="{ADDAC78D-826C-47B9-B6AD-816F14BE1938}"/>
              </a:ext>
            </a:extLst>
          </p:cNvPr>
          <p:cNvGrpSpPr/>
          <p:nvPr/>
        </p:nvGrpSpPr>
        <p:grpSpPr>
          <a:xfrm>
            <a:off x="215373" y="2624319"/>
            <a:ext cx="2653996" cy="3820893"/>
            <a:chOff x="138483" y="1950877"/>
            <a:chExt cx="1990497" cy="2865670"/>
          </a:xfrm>
        </p:grpSpPr>
        <p:grpSp>
          <p:nvGrpSpPr>
            <p:cNvPr id="11" name="Group 10">
              <a:extLst>
                <a:ext uri="{FF2B5EF4-FFF2-40B4-BE49-F238E27FC236}">
                  <a16:creationId xmlns:a16="http://schemas.microsoft.com/office/drawing/2014/main" id="{D41E1485-130F-4C84-B325-44805C561559}"/>
                </a:ext>
              </a:extLst>
            </p:cNvPr>
            <p:cNvGrpSpPr/>
            <p:nvPr/>
          </p:nvGrpSpPr>
          <p:grpSpPr>
            <a:xfrm>
              <a:off x="353912" y="1950877"/>
              <a:ext cx="1630550" cy="1548860"/>
              <a:chOff x="1025903" y="1918119"/>
              <a:chExt cx="1630550" cy="1548860"/>
            </a:xfrm>
          </p:grpSpPr>
          <p:grpSp>
            <p:nvGrpSpPr>
              <p:cNvPr id="13" name="Group 12">
                <a:extLst>
                  <a:ext uri="{FF2B5EF4-FFF2-40B4-BE49-F238E27FC236}">
                    <a16:creationId xmlns:a16="http://schemas.microsoft.com/office/drawing/2014/main" id="{34780532-68D0-4628-8982-B12FB9AB0CEA}"/>
                  </a:ext>
                </a:extLst>
              </p:cNvPr>
              <p:cNvGrpSpPr/>
              <p:nvPr/>
            </p:nvGrpSpPr>
            <p:grpSpPr>
              <a:xfrm>
                <a:off x="1025903" y="1918119"/>
                <a:ext cx="1630550" cy="703666"/>
                <a:chOff x="1025903" y="1904051"/>
                <a:chExt cx="1630550" cy="703666"/>
              </a:xfrm>
            </p:grpSpPr>
            <p:sp>
              <p:nvSpPr>
                <p:cNvPr id="15" name="Google Shape;725;p5"/>
                <p:cNvSpPr/>
                <p:nvPr/>
              </p:nvSpPr>
              <p:spPr>
                <a:xfrm>
                  <a:off x="1531332" y="2238426"/>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2009</a:t>
                  </a:r>
                  <a:endParaRPr sz="2400" dirty="0">
                    <a:latin typeface="Calibri Light" panose="020F0302020204030204" pitchFamily="34" charset="0"/>
                    <a:ea typeface="Arial"/>
                    <a:cs typeface="Calibri Light" panose="020F0302020204030204" pitchFamily="34" charset="0"/>
                    <a:sym typeface="Arial"/>
                  </a:endParaRPr>
                </a:p>
              </p:txBody>
            </p:sp>
            <p:sp>
              <p:nvSpPr>
                <p:cNvPr id="16" name="Google Shape;727;p5"/>
                <p:cNvSpPr/>
                <p:nvPr/>
              </p:nvSpPr>
              <p:spPr>
                <a:xfrm>
                  <a:off x="1025903" y="1904051"/>
                  <a:ext cx="1630550" cy="330372"/>
                </a:xfrm>
                <a:custGeom>
                  <a:avLst/>
                  <a:gdLst/>
                  <a:ahLst/>
                  <a:cxnLst/>
                  <a:rect l="l" t="t" r="r" b="b"/>
                  <a:pathLst>
                    <a:path w="1791780" h="893513" extrusionOk="0">
                      <a:moveTo>
                        <a:pt x="0" y="0"/>
                      </a:moveTo>
                      <a:lnTo>
                        <a:pt x="1791780" y="0"/>
                      </a:lnTo>
                      <a:lnTo>
                        <a:pt x="1791780" y="893513"/>
                      </a:lnTo>
                      <a:lnTo>
                        <a:pt x="0" y="893513"/>
                      </a:lnTo>
                      <a:lnTo>
                        <a:pt x="0" y="0"/>
                      </a:lnTo>
                      <a:close/>
                    </a:path>
                  </a:pathLst>
                </a:custGeom>
                <a:noFill/>
                <a:ln>
                  <a:noFill/>
                </a:ln>
              </p:spPr>
              <p:txBody>
                <a:bodyPr spcFirstLastPara="1" wrap="square" lIns="156867" tIns="0" rIns="0" bIns="0" anchor="t" anchorCtr="0">
                  <a:noAutofit/>
                </a:bodyPr>
                <a:lstStyle/>
                <a:p>
                  <a:pPr algn="ctr">
                    <a:lnSpc>
                      <a:spcPct val="90000"/>
                    </a:lnSpc>
                  </a:pPr>
                  <a:r>
                    <a:rPr lang="en-AU" sz="1867" b="1" dirty="0">
                      <a:solidFill>
                        <a:srgbClr val="000000"/>
                      </a:solidFill>
                      <a:latin typeface="Arial"/>
                      <a:ea typeface="Arial"/>
                      <a:cs typeface="Arial"/>
                      <a:sym typeface="Arial"/>
                    </a:rPr>
                    <a:t> </a:t>
                  </a:r>
                  <a:r>
                    <a:rPr lang="en-AU" sz="1867" dirty="0">
                      <a:solidFill>
                        <a:srgbClr val="000000"/>
                      </a:solidFill>
                      <a:latin typeface="Calibri Light" panose="020F0302020204030204" pitchFamily="34" charset="0"/>
                      <a:ea typeface="Arial"/>
                      <a:cs typeface="Calibri Light" panose="020F0302020204030204" pitchFamily="34" charset="0"/>
                      <a:sym typeface="Arial"/>
                    </a:rPr>
                    <a:t>Timothy Brown</a:t>
                  </a:r>
                </a:p>
                <a:p>
                  <a:pPr algn="ctr">
                    <a:lnSpc>
                      <a:spcPct val="90000"/>
                    </a:lnSpc>
                  </a:pPr>
                  <a:r>
                    <a:rPr lang="en-AU" sz="2400" dirty="0">
                      <a:latin typeface="Calibri Light" panose="020F0302020204030204" pitchFamily="34" charset="0"/>
                      <a:cs typeface="Calibri Light" panose="020F0302020204030204" pitchFamily="34" charset="0"/>
                    </a:rPr>
                    <a:t>Berlin</a:t>
                  </a:r>
                  <a:endParaRPr sz="1867" dirty="0">
                    <a:solidFill>
                      <a:srgbClr val="000000"/>
                    </a:solidFill>
                    <a:latin typeface="Calibri Light" panose="020F0302020204030204" pitchFamily="34" charset="0"/>
                    <a:ea typeface="Arial"/>
                    <a:cs typeface="Calibri Light" panose="020F0302020204030204" pitchFamily="34" charset="0"/>
                    <a:sym typeface="Arial"/>
                  </a:endParaRPr>
                </a:p>
              </p:txBody>
            </p:sp>
          </p:grpSp>
          <p:pic>
            <p:nvPicPr>
              <p:cNvPr id="14" name="Picture 13" descr="A picture containing light, flower&#10;&#10;Description automatically generated">
                <a:extLst>
                  <a:ext uri="{FF2B5EF4-FFF2-40B4-BE49-F238E27FC236}">
                    <a16:creationId xmlns:a16="http://schemas.microsoft.com/office/drawing/2014/main" id="{2ECCA5AB-A3D4-4D98-9FF6-484E74E92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460652" y="2602949"/>
                <a:ext cx="838986" cy="864030"/>
              </a:xfrm>
              <a:prstGeom prst="rect">
                <a:avLst/>
              </a:prstGeom>
            </p:spPr>
          </p:pic>
        </p:grpSp>
        <p:pic>
          <p:nvPicPr>
            <p:cNvPr id="12" name="Picture 11">
              <a:extLst>
                <a:ext uri="{FF2B5EF4-FFF2-40B4-BE49-F238E27FC236}">
                  <a16:creationId xmlns:a16="http://schemas.microsoft.com/office/drawing/2014/main" id="{0034A5C0-2134-4704-BE51-494FF686C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83" y="3515177"/>
              <a:ext cx="1990497" cy="1301370"/>
            </a:xfrm>
            <a:prstGeom prst="rect">
              <a:avLst/>
            </a:prstGeom>
          </p:spPr>
        </p:pic>
      </p:grpSp>
      <p:pic>
        <p:nvPicPr>
          <p:cNvPr id="17" name="Picture 16" descr="A picture containing device, food&#10;&#10;Description automatically generated">
            <a:extLst>
              <a:ext uri="{FF2B5EF4-FFF2-40B4-BE49-F238E27FC236}">
                <a16:creationId xmlns:a16="http://schemas.microsoft.com/office/drawing/2014/main" id="{0AF0B5DB-F4D2-4CB7-80ED-773905713D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111" y="1478244"/>
            <a:ext cx="1725247" cy="935369"/>
          </a:xfrm>
          <a:prstGeom prst="rect">
            <a:avLst/>
          </a:prstGeom>
        </p:spPr>
      </p:pic>
      <p:grpSp>
        <p:nvGrpSpPr>
          <p:cNvPr id="18" name="Group 17">
            <a:extLst>
              <a:ext uri="{FF2B5EF4-FFF2-40B4-BE49-F238E27FC236}">
                <a16:creationId xmlns:a16="http://schemas.microsoft.com/office/drawing/2014/main" id="{13997600-6E5C-454C-8395-0E3EB816E49F}"/>
              </a:ext>
            </a:extLst>
          </p:cNvPr>
          <p:cNvGrpSpPr/>
          <p:nvPr/>
        </p:nvGrpSpPr>
        <p:grpSpPr>
          <a:xfrm>
            <a:off x="6062594" y="1478244"/>
            <a:ext cx="2450956" cy="4920913"/>
            <a:chOff x="4546945" y="1108682"/>
            <a:chExt cx="1838217" cy="3690685"/>
          </a:xfrm>
        </p:grpSpPr>
        <p:grpSp>
          <p:nvGrpSpPr>
            <p:cNvPr id="19" name="Group 18">
              <a:extLst>
                <a:ext uri="{FF2B5EF4-FFF2-40B4-BE49-F238E27FC236}">
                  <a16:creationId xmlns:a16="http://schemas.microsoft.com/office/drawing/2014/main" id="{5799D525-AA5F-463D-8C33-03AA0CC9B05F}"/>
                </a:ext>
              </a:extLst>
            </p:cNvPr>
            <p:cNvGrpSpPr/>
            <p:nvPr/>
          </p:nvGrpSpPr>
          <p:grpSpPr>
            <a:xfrm>
              <a:off x="4546945" y="1913841"/>
              <a:ext cx="1838217" cy="2885526"/>
              <a:chOff x="5068815" y="1886543"/>
              <a:chExt cx="1838217" cy="2885526"/>
            </a:xfrm>
          </p:grpSpPr>
          <p:sp>
            <p:nvSpPr>
              <p:cNvPr id="21" name="Google Shape;731;p5">
                <a:extLst>
                  <a:ext uri="{FF2B5EF4-FFF2-40B4-BE49-F238E27FC236}">
                    <a16:creationId xmlns:a16="http://schemas.microsoft.com/office/drawing/2014/main" id="{EEABC61C-50A8-4A60-B81E-B270672FDAA6}"/>
                  </a:ext>
                </a:extLst>
              </p:cNvPr>
              <p:cNvSpPr/>
              <p:nvPr/>
            </p:nvSpPr>
            <p:spPr>
              <a:xfrm>
                <a:off x="5638955" y="2318111"/>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2019</a:t>
                </a:r>
                <a:endParaRPr sz="2400" dirty="0">
                  <a:latin typeface="Calibri Light" panose="020F0302020204030204" pitchFamily="34" charset="0"/>
                  <a:ea typeface="Arial"/>
                  <a:cs typeface="Calibri Light" panose="020F0302020204030204" pitchFamily="34" charset="0"/>
                  <a:sym typeface="Arial"/>
                </a:endParaRPr>
              </a:p>
            </p:txBody>
          </p:sp>
          <p:pic>
            <p:nvPicPr>
              <p:cNvPr id="22" name="Picture 21" descr="A picture containing light, flower&#10;&#10;Description automatically generated">
                <a:extLst>
                  <a:ext uri="{FF2B5EF4-FFF2-40B4-BE49-F238E27FC236}">
                    <a16:creationId xmlns:a16="http://schemas.microsoft.com/office/drawing/2014/main" id="{23E38C8A-7929-4A39-AEA8-0EE087C58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568275" y="2617929"/>
                <a:ext cx="838986" cy="864030"/>
              </a:xfrm>
              <a:prstGeom prst="rect">
                <a:avLst/>
              </a:prstGeom>
            </p:spPr>
          </p:pic>
          <p:sp>
            <p:nvSpPr>
              <p:cNvPr id="23" name="Google Shape;743;p5">
                <a:extLst>
                  <a:ext uri="{FF2B5EF4-FFF2-40B4-BE49-F238E27FC236}">
                    <a16:creationId xmlns:a16="http://schemas.microsoft.com/office/drawing/2014/main" id="{7D6F098D-E420-47E9-BEBF-AB48A95F9ABA}"/>
                  </a:ext>
                </a:extLst>
              </p:cNvPr>
              <p:cNvSpPr/>
              <p:nvPr/>
            </p:nvSpPr>
            <p:spPr>
              <a:xfrm>
                <a:off x="5119447" y="1886543"/>
                <a:ext cx="1736643" cy="535539"/>
              </a:xfrm>
              <a:prstGeom prst="rect">
                <a:avLst/>
              </a:prstGeom>
              <a:noFill/>
              <a:ln>
                <a:noFill/>
              </a:ln>
            </p:spPr>
            <p:txBody>
              <a:bodyPr spcFirstLastPara="1" wrap="square" lIns="121900" tIns="60933" rIns="121900" bIns="60933" anchor="t" anchorCtr="0">
                <a:spAutoFit/>
              </a:bodyPr>
              <a:lstStyle/>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Adam </a:t>
                </a:r>
                <a:r>
                  <a:rPr lang="en-AU" sz="1867" dirty="0" err="1">
                    <a:solidFill>
                      <a:srgbClr val="000000"/>
                    </a:solidFill>
                    <a:latin typeface="Calibri Light" panose="020F0302020204030204" pitchFamily="34" charset="0"/>
                    <a:ea typeface="Arial"/>
                    <a:cs typeface="Calibri Light" panose="020F0302020204030204" pitchFamily="34" charset="0"/>
                    <a:sym typeface="Arial"/>
                  </a:rPr>
                  <a:t>Castillejo</a:t>
                </a:r>
                <a:endParaRPr lang="en-AU" sz="1867" dirty="0">
                  <a:solidFill>
                    <a:srgbClr val="000000"/>
                  </a:solidFill>
                  <a:latin typeface="Calibri Light" panose="020F0302020204030204" pitchFamily="34" charset="0"/>
                  <a:ea typeface="Arial"/>
                  <a:cs typeface="Calibri Light" panose="020F0302020204030204" pitchFamily="34" charset="0"/>
                  <a:sym typeface="Arial"/>
                </a:endParaRPr>
              </a:p>
              <a:p>
                <a:pPr algn="ctr">
                  <a:lnSpc>
                    <a:spcPct val="90000"/>
                  </a:lnSpc>
                </a:pPr>
                <a:r>
                  <a:rPr lang="en-AU" sz="2400" dirty="0">
                    <a:latin typeface="Calibri Light" panose="020F0302020204030204" pitchFamily="34" charset="0"/>
                    <a:cs typeface="Calibri Light" panose="020F0302020204030204" pitchFamily="34" charset="0"/>
                  </a:rPr>
                  <a:t>London</a:t>
                </a:r>
                <a:endParaRPr lang="en-AU" sz="1867" dirty="0">
                  <a:solidFill>
                    <a:srgbClr val="000000"/>
                  </a:solidFill>
                  <a:latin typeface="Calibri Light" panose="020F0302020204030204" pitchFamily="34" charset="0"/>
                  <a:ea typeface="Arial"/>
                  <a:cs typeface="Calibri Light" panose="020F0302020204030204" pitchFamily="34" charset="0"/>
                  <a:sym typeface="Arial"/>
                </a:endParaRPr>
              </a:p>
            </p:txBody>
          </p:sp>
          <p:pic>
            <p:nvPicPr>
              <p:cNvPr id="24" name="Picture 23" descr="A person wearing a suit and tie&#10;&#10;Description automatically generated">
                <a:extLst>
                  <a:ext uri="{FF2B5EF4-FFF2-40B4-BE49-F238E27FC236}">
                    <a16:creationId xmlns:a16="http://schemas.microsoft.com/office/drawing/2014/main" id="{C118B5A3-7D4C-45B8-B807-3EF61D87311C}"/>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6607" r="12693"/>
              <a:stretch/>
            </p:blipFill>
            <p:spPr>
              <a:xfrm>
                <a:off x="5068815" y="3491831"/>
                <a:ext cx="1838217" cy="1280238"/>
              </a:xfrm>
              <a:prstGeom prst="rect">
                <a:avLst/>
              </a:prstGeom>
            </p:spPr>
          </p:pic>
        </p:grpSp>
        <p:pic>
          <p:nvPicPr>
            <p:cNvPr id="20" name="Picture 19" descr="A picture containing device, food&#10;&#10;Description automatically generated">
              <a:extLst>
                <a:ext uri="{FF2B5EF4-FFF2-40B4-BE49-F238E27FC236}">
                  <a16:creationId xmlns:a16="http://schemas.microsoft.com/office/drawing/2014/main" id="{D2E0CF16-6984-4837-A799-C0B512FFB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7000" y="1108682"/>
              <a:ext cx="1293935" cy="701527"/>
            </a:xfrm>
            <a:prstGeom prst="rect">
              <a:avLst/>
            </a:prstGeom>
          </p:spPr>
        </p:pic>
      </p:grpSp>
      <p:grpSp>
        <p:nvGrpSpPr>
          <p:cNvPr id="25" name="Group 24">
            <a:extLst>
              <a:ext uri="{FF2B5EF4-FFF2-40B4-BE49-F238E27FC236}">
                <a16:creationId xmlns:a16="http://schemas.microsoft.com/office/drawing/2014/main" id="{91BA3D42-A7D3-44E2-AB41-AF77C1F642D5}"/>
              </a:ext>
            </a:extLst>
          </p:cNvPr>
          <p:cNvGrpSpPr/>
          <p:nvPr/>
        </p:nvGrpSpPr>
        <p:grpSpPr>
          <a:xfrm>
            <a:off x="9245475" y="2624319"/>
            <a:ext cx="2315524" cy="3658563"/>
            <a:chOff x="6991691" y="2203275"/>
            <a:chExt cx="1736643" cy="2743922"/>
          </a:xfrm>
        </p:grpSpPr>
        <p:grpSp>
          <p:nvGrpSpPr>
            <p:cNvPr id="26" name="Google Shape;739;p5"/>
            <p:cNvGrpSpPr/>
            <p:nvPr/>
          </p:nvGrpSpPr>
          <p:grpSpPr>
            <a:xfrm>
              <a:off x="6991691" y="3081017"/>
              <a:ext cx="1736643" cy="790403"/>
              <a:chOff x="4723433" y="3097647"/>
              <a:chExt cx="1736643" cy="790403"/>
            </a:xfrm>
          </p:grpSpPr>
          <p:sp>
            <p:nvSpPr>
              <p:cNvPr id="29" name="Google Shape;741;p5"/>
              <p:cNvSpPr/>
              <p:nvPr/>
            </p:nvSpPr>
            <p:spPr>
              <a:xfrm>
                <a:off x="5219714" y="3097647"/>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2020</a:t>
                </a:r>
                <a:endParaRPr sz="2400" dirty="0">
                  <a:latin typeface="Calibri Light" panose="020F0302020204030204" pitchFamily="34" charset="0"/>
                  <a:ea typeface="Arial"/>
                  <a:cs typeface="Calibri Light" panose="020F0302020204030204" pitchFamily="34" charset="0"/>
                  <a:sym typeface="Arial"/>
                </a:endParaRPr>
              </a:p>
            </p:txBody>
          </p:sp>
          <p:sp>
            <p:nvSpPr>
              <p:cNvPr id="30" name="Google Shape;743;p5"/>
              <p:cNvSpPr/>
              <p:nvPr/>
            </p:nvSpPr>
            <p:spPr>
              <a:xfrm>
                <a:off x="4723433" y="3407863"/>
                <a:ext cx="1736643" cy="480187"/>
              </a:xfrm>
              <a:prstGeom prst="rect">
                <a:avLst/>
              </a:prstGeom>
              <a:noFill/>
              <a:ln>
                <a:noFill/>
              </a:ln>
            </p:spPr>
            <p:txBody>
              <a:bodyPr spcFirstLastPara="1" wrap="square" lIns="121900" tIns="60933" rIns="121900" bIns="60933" anchor="t" anchorCtr="0">
                <a:spAutoFit/>
              </a:bodyPr>
              <a:lstStyle/>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Lorraine Willenberg</a:t>
                </a:r>
              </a:p>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San Francisco</a:t>
                </a:r>
              </a:p>
            </p:txBody>
          </p:sp>
        </p:grpSp>
        <p:pic>
          <p:nvPicPr>
            <p:cNvPr id="27" name="Picture 26" descr="A picture containing light, flower&#10;&#10;Description automatically generated">
              <a:extLst>
                <a:ext uri="{FF2B5EF4-FFF2-40B4-BE49-F238E27FC236}">
                  <a16:creationId xmlns:a16="http://schemas.microsoft.com/office/drawing/2014/main" id="{A9102621-C7C3-5F4C-986F-E9F80FB6B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519" y="2203275"/>
              <a:ext cx="838986" cy="864030"/>
            </a:xfrm>
            <a:prstGeom prst="rect">
              <a:avLst/>
            </a:prstGeom>
          </p:spPr>
        </p:pic>
        <p:pic>
          <p:nvPicPr>
            <p:cNvPr id="28" name="Picture 27" descr="A picture containing clock&#10;&#10;Description automatically generated">
              <a:extLst>
                <a:ext uri="{FF2B5EF4-FFF2-40B4-BE49-F238E27FC236}">
                  <a16:creationId xmlns:a16="http://schemas.microsoft.com/office/drawing/2014/main" id="{25A543E8-3649-4127-B6EC-BD2EF94302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8095" y="3747084"/>
              <a:ext cx="1123834" cy="1200113"/>
            </a:xfrm>
            <a:prstGeom prst="rect">
              <a:avLst/>
            </a:prstGeom>
          </p:spPr>
        </p:pic>
      </p:grpSp>
      <p:sp>
        <p:nvSpPr>
          <p:cNvPr id="31" name="Text Placeholder 6">
            <a:extLst>
              <a:ext uri="{FF2B5EF4-FFF2-40B4-BE49-F238E27FC236}">
                <a16:creationId xmlns:a16="http://schemas.microsoft.com/office/drawing/2014/main" id="{6BF42406-E04D-406B-9279-B58A811BE910}"/>
              </a:ext>
            </a:extLst>
          </p:cNvPr>
          <p:cNvSpPr txBox="1">
            <a:spLocks/>
          </p:cNvSpPr>
          <p:nvPr/>
        </p:nvSpPr>
        <p:spPr>
          <a:xfrm>
            <a:off x="2092830" y="6485134"/>
            <a:ext cx="5285271" cy="340783"/>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6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dirty="0" err="1">
                <a:solidFill>
                  <a:schemeClr val="tx1"/>
                </a:solidFill>
                <a:latin typeface="Calibri Light" panose="020F0302020204030204" pitchFamily="34" charset="0"/>
                <a:cs typeface="Calibri Light" panose="020F0302020204030204" pitchFamily="34" charset="0"/>
              </a:rPr>
              <a:t>Hutter</a:t>
            </a:r>
            <a:r>
              <a:rPr lang="en-AU" sz="800" dirty="0">
                <a:solidFill>
                  <a:schemeClr val="tx1"/>
                </a:solidFill>
                <a:latin typeface="Calibri Light" panose="020F0302020204030204" pitchFamily="34" charset="0"/>
                <a:cs typeface="Calibri Light" panose="020F0302020204030204" pitchFamily="34" charset="0"/>
              </a:rPr>
              <a:t> et al., N </a:t>
            </a:r>
            <a:r>
              <a:rPr lang="en-AU" sz="800" dirty="0" err="1">
                <a:solidFill>
                  <a:schemeClr val="tx1"/>
                </a:solidFill>
                <a:latin typeface="Calibri Light" panose="020F0302020204030204" pitchFamily="34" charset="0"/>
                <a:cs typeface="Calibri Light" panose="020F0302020204030204" pitchFamily="34" charset="0"/>
              </a:rPr>
              <a:t>Engl</a:t>
            </a:r>
            <a:r>
              <a:rPr lang="en-AU" sz="800" dirty="0">
                <a:solidFill>
                  <a:schemeClr val="tx1"/>
                </a:solidFill>
                <a:latin typeface="Calibri Light" panose="020F0302020204030204" pitchFamily="34" charset="0"/>
                <a:cs typeface="Calibri Light" panose="020F0302020204030204" pitchFamily="34" charset="0"/>
              </a:rPr>
              <a:t> J Med 2010; Gupta et al., Nature 2019; Gupta et al, Lancet HIV 2019; Jiang et al., Nature 2020</a:t>
            </a:r>
            <a:endParaRPr lang="x-none" sz="800" dirty="0">
              <a:solidFill>
                <a:schemeClr val="tx1"/>
              </a:solidFill>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50C7CAB7-7670-41E5-8E64-D4FC26F75599}"/>
              </a:ext>
            </a:extLst>
          </p:cNvPr>
          <p:cNvSpPr txBox="1"/>
          <p:nvPr/>
        </p:nvSpPr>
        <p:spPr>
          <a:xfrm>
            <a:off x="7323697" y="6518352"/>
            <a:ext cx="4814193" cy="307777"/>
          </a:xfrm>
          <a:prstGeom prst="rect">
            <a:avLst/>
          </a:prstGeom>
          <a:noFill/>
        </p:spPr>
        <p:txBody>
          <a:bodyPr wrap="square" rtlCol="0">
            <a:spAutoFit/>
          </a:bodyPr>
          <a:lstStyle/>
          <a:p>
            <a:pPr algn="r"/>
            <a:r>
              <a:rPr lang="en-US" sz="1400" b="1" dirty="0">
                <a:latin typeface="Calibri Light" panose="020F0302020204030204" pitchFamily="34" charset="0"/>
                <a:cs typeface="Calibri Light" panose="020F0302020204030204" pitchFamily="34" charset="0"/>
              </a:rPr>
              <a:t>SLIDE CREDIT: Sharon Lewin, Singapore AIDS Conference 2020 </a:t>
            </a:r>
          </a:p>
        </p:txBody>
      </p:sp>
      <p:sp>
        <p:nvSpPr>
          <p:cNvPr id="33" name="TextBox 32">
            <a:extLst>
              <a:ext uri="{FF2B5EF4-FFF2-40B4-BE49-F238E27FC236}">
                <a16:creationId xmlns:a16="http://schemas.microsoft.com/office/drawing/2014/main" id="{2136779A-9F72-41D6-92F9-9393C3927B12}"/>
              </a:ext>
            </a:extLst>
          </p:cNvPr>
          <p:cNvSpPr txBox="1"/>
          <p:nvPr/>
        </p:nvSpPr>
        <p:spPr>
          <a:xfrm>
            <a:off x="199440" y="59689"/>
            <a:ext cx="10669459" cy="461665"/>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HIV Cure is Rare: Examples of Complete Elimination and Durable ART-Free Suppression</a:t>
            </a:r>
          </a:p>
        </p:txBody>
      </p:sp>
      <p:pic>
        <p:nvPicPr>
          <p:cNvPr id="34" name="Picture 33" descr="A picture containing tree, outdoor&#10;&#10;Description automatically generated">
            <a:extLst>
              <a:ext uri="{FF2B5EF4-FFF2-40B4-BE49-F238E27FC236}">
                <a16:creationId xmlns:a16="http://schemas.microsoft.com/office/drawing/2014/main" id="{6D0CF689-2E55-994B-A371-F119BBEBDD78}"/>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357587" y="1438568"/>
            <a:ext cx="1897167" cy="10998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585807"/>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http://www.avert.org/media/content/infographics/infographic90x90x90.png">
            <a:extLst>
              <a:ext uri="{FF2B5EF4-FFF2-40B4-BE49-F238E27FC236}">
                <a16:creationId xmlns:a16="http://schemas.microsoft.com/office/drawing/2014/main" id="{4CEEB43A-E064-F240-9DF8-666C8B62BE89}"/>
              </a:ext>
            </a:extLst>
          </p:cNvPr>
          <p:cNvPicPr>
            <a:picLocks noChangeAspect="1" noChangeArrowheads="1"/>
          </p:cNvPicPr>
          <p:nvPr/>
        </p:nvPicPr>
        <p:blipFill>
          <a:blip r:embed="rId3" cstate="email">
            <a:clrChange>
              <a:clrFrom>
                <a:srgbClr val="999999"/>
              </a:clrFrom>
              <a:clrTo>
                <a:srgbClr val="999999">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8642214" y="1339425"/>
            <a:ext cx="2261740" cy="11032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98E2CA-B022-664B-A65F-6B1F08FFE496}"/>
              </a:ext>
            </a:extLst>
          </p:cNvPr>
          <p:cNvSpPr>
            <a:spLocks noGrp="1"/>
          </p:cNvSpPr>
          <p:nvPr>
            <p:ph type="title"/>
          </p:nvPr>
        </p:nvSpPr>
        <p:spPr/>
        <p:txBody>
          <a:bodyPr>
            <a:noAutofit/>
          </a:bodyPr>
          <a:lstStyle/>
          <a:p>
            <a:r>
              <a:rPr lang="en-US" dirty="0">
                <a:cs typeface="Calibri Light" panose="020F0302020204030204" pitchFamily="34" charset="0"/>
              </a:rPr>
              <a:t>Evolving HIV Treatment </a:t>
            </a:r>
            <a:br>
              <a:rPr lang="en-US" dirty="0">
                <a:cs typeface="Calibri Light" panose="020F0302020204030204" pitchFamily="34" charset="0"/>
              </a:rPr>
            </a:br>
            <a:r>
              <a:rPr lang="en-US" dirty="0">
                <a:cs typeface="Calibri Light" panose="020F0302020204030204" pitchFamily="34" charset="0"/>
              </a:rPr>
              <a:t>Paradigm</a:t>
            </a:r>
            <a:endParaRPr lang="en-US" dirty="0"/>
          </a:p>
        </p:txBody>
      </p:sp>
      <p:grpSp>
        <p:nvGrpSpPr>
          <p:cNvPr id="3" name="Group 2">
            <a:extLst>
              <a:ext uri="{FF2B5EF4-FFF2-40B4-BE49-F238E27FC236}">
                <a16:creationId xmlns:a16="http://schemas.microsoft.com/office/drawing/2014/main" id="{3D920D33-6A6A-274A-820A-16A6AC35D2FF}"/>
              </a:ext>
            </a:extLst>
          </p:cNvPr>
          <p:cNvGrpSpPr/>
          <p:nvPr/>
        </p:nvGrpSpPr>
        <p:grpSpPr>
          <a:xfrm>
            <a:off x="638616" y="1067026"/>
            <a:ext cx="8327138" cy="5456297"/>
            <a:chOff x="1762657" y="755540"/>
            <a:chExt cx="8964755" cy="6197167"/>
          </a:xfrm>
        </p:grpSpPr>
        <p:sp>
          <p:nvSpPr>
            <p:cNvPr id="4" name="Text Placeholder 36">
              <a:extLst>
                <a:ext uri="{FF2B5EF4-FFF2-40B4-BE49-F238E27FC236}">
                  <a16:creationId xmlns:a16="http://schemas.microsoft.com/office/drawing/2014/main" id="{23C3F78D-CD16-1049-902D-1A48974D46DC}"/>
                </a:ext>
              </a:extLst>
            </p:cNvPr>
            <p:cNvSpPr txBox="1">
              <a:spLocks/>
            </p:cNvSpPr>
            <p:nvPr/>
          </p:nvSpPr>
          <p:spPr>
            <a:xfrm>
              <a:off x="3955404" y="6132557"/>
              <a:ext cx="1530902" cy="820150"/>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900" b="1" i="1" dirty="0">
                  <a:solidFill>
                    <a:schemeClr val="tx1"/>
                  </a:solidFill>
                  <a:latin typeface="Gill Sans MT" panose="020B0502020104020203" pitchFamily="34" charset="77"/>
                  <a:cs typeface="Calibri Light" panose="020F0302020204030204" pitchFamily="34" charset="0"/>
                </a:rPr>
                <a:t>3TC = </a:t>
              </a:r>
              <a:r>
                <a:rPr lang="en-US" sz="900" b="1" i="1" dirty="0">
                  <a:solidFill>
                    <a:schemeClr val="tx1"/>
                  </a:solidFill>
                  <a:latin typeface="Gill Sans MT" panose="020B0502020104020203" pitchFamily="34" charset="77"/>
                  <a:cs typeface="Calibri Light" panose="020F0302020204030204" pitchFamily="34" charset="0"/>
                </a:rPr>
                <a:t>lamivudine</a:t>
              </a:r>
              <a:r>
                <a:rPr lang="en-GB" sz="900" b="1" i="1" dirty="0">
                  <a:solidFill>
                    <a:schemeClr val="tx1"/>
                  </a:solidFill>
                  <a:latin typeface="Gill Sans MT" panose="020B0502020104020203" pitchFamily="34" charset="77"/>
                  <a:cs typeface="Calibri Light" panose="020F0302020204030204" pitchFamily="34" charset="0"/>
                </a:rPr>
                <a:t>   </a:t>
              </a:r>
            </a:p>
            <a:p>
              <a:pPr>
                <a:lnSpc>
                  <a:spcPct val="150000"/>
                </a:lnSpc>
              </a:pPr>
              <a:r>
                <a:rPr lang="en-GB" sz="900" b="1" i="1" dirty="0">
                  <a:solidFill>
                    <a:schemeClr val="tx1"/>
                  </a:solidFill>
                  <a:latin typeface="Gill Sans MT" panose="020B0502020104020203" pitchFamily="34" charset="77"/>
                  <a:cs typeface="Calibri Light" panose="020F0302020204030204" pitchFamily="34" charset="0"/>
                </a:rPr>
                <a:t>ZDV = </a:t>
              </a:r>
              <a:r>
                <a:rPr lang="en-US" sz="900" b="1" i="1" dirty="0">
                  <a:solidFill>
                    <a:schemeClr val="tx1"/>
                  </a:solidFill>
                  <a:latin typeface="Gill Sans MT" panose="020B0502020104020203" pitchFamily="34" charset="77"/>
                  <a:cs typeface="Calibri Light" panose="020F0302020204030204" pitchFamily="34" charset="0"/>
                </a:rPr>
                <a:t>zidovudine</a:t>
              </a:r>
              <a:endParaRPr lang="en-GB" sz="900" b="1" i="1" dirty="0">
                <a:solidFill>
                  <a:schemeClr val="tx1"/>
                </a:solidFill>
                <a:latin typeface="Gill Sans MT" panose="020B0502020104020203" pitchFamily="34" charset="77"/>
                <a:cs typeface="Calibri Light" panose="020F0302020204030204" pitchFamily="34" charset="0"/>
              </a:endParaRPr>
            </a:p>
          </p:txBody>
        </p:sp>
        <p:sp>
          <p:nvSpPr>
            <p:cNvPr id="5" name="Right Arrow 4">
              <a:extLst>
                <a:ext uri="{FF2B5EF4-FFF2-40B4-BE49-F238E27FC236}">
                  <a16:creationId xmlns:a16="http://schemas.microsoft.com/office/drawing/2014/main" id="{AF41890D-AAEF-0E40-BE4E-A196875A7894}"/>
                </a:ext>
              </a:extLst>
            </p:cNvPr>
            <p:cNvSpPr/>
            <p:nvPr/>
          </p:nvSpPr>
          <p:spPr>
            <a:xfrm>
              <a:off x="2533907" y="5451762"/>
              <a:ext cx="8193505" cy="301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6" name="Down Arrow 5">
              <a:extLst>
                <a:ext uri="{FF2B5EF4-FFF2-40B4-BE49-F238E27FC236}">
                  <a16:creationId xmlns:a16="http://schemas.microsoft.com/office/drawing/2014/main" id="{6B08F978-C549-C544-BAC5-359AC1040F7A}"/>
                </a:ext>
              </a:extLst>
            </p:cNvPr>
            <p:cNvSpPr/>
            <p:nvPr/>
          </p:nvSpPr>
          <p:spPr>
            <a:xfrm>
              <a:off x="2553005" y="3961059"/>
              <a:ext cx="96253" cy="1442555"/>
            </a:xfrm>
            <a:prstGeom prst="downArrow">
              <a:avLst/>
            </a:prstGeom>
            <a:ln w="12700"/>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7" name="TextBox 6">
              <a:extLst>
                <a:ext uri="{FF2B5EF4-FFF2-40B4-BE49-F238E27FC236}">
                  <a16:creationId xmlns:a16="http://schemas.microsoft.com/office/drawing/2014/main" id="{D8AAF8AF-66D2-204B-8BE8-7CA89DD32E72}"/>
                </a:ext>
              </a:extLst>
            </p:cNvPr>
            <p:cNvSpPr txBox="1"/>
            <p:nvPr/>
          </p:nvSpPr>
          <p:spPr>
            <a:xfrm>
              <a:off x="1944107" y="3721277"/>
              <a:ext cx="1341595"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HIV-1 discovered</a:t>
              </a:r>
            </a:p>
          </p:txBody>
        </p:sp>
        <p:sp>
          <p:nvSpPr>
            <p:cNvPr id="8" name="Down Arrow 7">
              <a:extLst>
                <a:ext uri="{FF2B5EF4-FFF2-40B4-BE49-F238E27FC236}">
                  <a16:creationId xmlns:a16="http://schemas.microsoft.com/office/drawing/2014/main" id="{090C09AE-A8CC-8049-871A-287EF7A06AA7}"/>
                </a:ext>
              </a:extLst>
            </p:cNvPr>
            <p:cNvSpPr/>
            <p:nvPr/>
          </p:nvSpPr>
          <p:spPr>
            <a:xfrm>
              <a:off x="3455360" y="3539962"/>
              <a:ext cx="108284" cy="1969401"/>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9" name="TextBox 8">
              <a:extLst>
                <a:ext uri="{FF2B5EF4-FFF2-40B4-BE49-F238E27FC236}">
                  <a16:creationId xmlns:a16="http://schemas.microsoft.com/office/drawing/2014/main" id="{AD12BB42-7788-4B43-A8D7-FCE83FE3B83A}"/>
                </a:ext>
              </a:extLst>
            </p:cNvPr>
            <p:cNvSpPr txBox="1"/>
            <p:nvPr/>
          </p:nvSpPr>
          <p:spPr>
            <a:xfrm>
              <a:off x="2774351" y="3284476"/>
              <a:ext cx="1483451"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ZDV monotherapy</a:t>
              </a:r>
            </a:p>
          </p:txBody>
        </p:sp>
        <p:sp>
          <p:nvSpPr>
            <p:cNvPr id="10" name="Down Arrow 9">
              <a:extLst>
                <a:ext uri="{FF2B5EF4-FFF2-40B4-BE49-F238E27FC236}">
                  <a16:creationId xmlns:a16="http://schemas.microsoft.com/office/drawing/2014/main" id="{F0EE79CA-1B8B-3D47-9DE2-97055DAE76EC}"/>
                </a:ext>
              </a:extLst>
            </p:cNvPr>
            <p:cNvSpPr/>
            <p:nvPr/>
          </p:nvSpPr>
          <p:spPr>
            <a:xfrm>
              <a:off x="4429918" y="3323394"/>
              <a:ext cx="132348" cy="2107383"/>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11" name="TextBox 10">
              <a:extLst>
                <a:ext uri="{FF2B5EF4-FFF2-40B4-BE49-F238E27FC236}">
                  <a16:creationId xmlns:a16="http://schemas.microsoft.com/office/drawing/2014/main" id="{E2B12437-4E6A-A642-AEB4-26F90A9ACE7B}"/>
                </a:ext>
              </a:extLst>
            </p:cNvPr>
            <p:cNvSpPr txBox="1"/>
            <p:nvPr/>
          </p:nvSpPr>
          <p:spPr>
            <a:xfrm>
              <a:off x="4105972" y="3055877"/>
              <a:ext cx="778105"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ZDV/3TC</a:t>
              </a:r>
            </a:p>
          </p:txBody>
        </p:sp>
        <p:sp>
          <p:nvSpPr>
            <p:cNvPr id="12" name="Down Arrow 11">
              <a:extLst>
                <a:ext uri="{FF2B5EF4-FFF2-40B4-BE49-F238E27FC236}">
                  <a16:creationId xmlns:a16="http://schemas.microsoft.com/office/drawing/2014/main" id="{A8CF91FA-03FE-5C4E-88BF-0F45FBDD8F79}"/>
                </a:ext>
              </a:extLst>
            </p:cNvPr>
            <p:cNvSpPr/>
            <p:nvPr/>
          </p:nvSpPr>
          <p:spPr>
            <a:xfrm>
              <a:off x="5199940" y="2890249"/>
              <a:ext cx="120316" cy="2558967"/>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13" name="TextBox 12">
              <a:extLst>
                <a:ext uri="{FF2B5EF4-FFF2-40B4-BE49-F238E27FC236}">
                  <a16:creationId xmlns:a16="http://schemas.microsoft.com/office/drawing/2014/main" id="{B87D7048-264B-CA44-8B45-A4514D0BC4B4}"/>
                </a:ext>
              </a:extLst>
            </p:cNvPr>
            <p:cNvSpPr txBox="1"/>
            <p:nvPr/>
          </p:nvSpPr>
          <p:spPr>
            <a:xfrm>
              <a:off x="4462104" y="2613525"/>
              <a:ext cx="1601354"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Triple-Drug Therapy</a:t>
              </a:r>
            </a:p>
          </p:txBody>
        </p:sp>
        <p:sp>
          <p:nvSpPr>
            <p:cNvPr id="14" name="Down Arrow 13">
              <a:extLst>
                <a:ext uri="{FF2B5EF4-FFF2-40B4-BE49-F238E27FC236}">
                  <a16:creationId xmlns:a16="http://schemas.microsoft.com/office/drawing/2014/main" id="{A3581C95-B1D6-6949-85EB-1F53567A5D58}"/>
                </a:ext>
              </a:extLst>
            </p:cNvPr>
            <p:cNvSpPr/>
            <p:nvPr/>
          </p:nvSpPr>
          <p:spPr>
            <a:xfrm>
              <a:off x="6535449" y="2300706"/>
              <a:ext cx="132347" cy="3173621"/>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15" name="TextBox 14">
              <a:extLst>
                <a:ext uri="{FF2B5EF4-FFF2-40B4-BE49-F238E27FC236}">
                  <a16:creationId xmlns:a16="http://schemas.microsoft.com/office/drawing/2014/main" id="{BEB4C6AE-EBDA-114C-9C0A-222BCB5A6ED2}"/>
                </a:ext>
              </a:extLst>
            </p:cNvPr>
            <p:cNvSpPr txBox="1"/>
            <p:nvPr/>
          </p:nvSpPr>
          <p:spPr>
            <a:xfrm>
              <a:off x="5681693" y="2037796"/>
              <a:ext cx="1845237"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Single-Tablet Regimens</a:t>
              </a:r>
            </a:p>
          </p:txBody>
        </p:sp>
        <p:sp>
          <p:nvSpPr>
            <p:cNvPr id="16" name="Down Arrow 15">
              <a:extLst>
                <a:ext uri="{FF2B5EF4-FFF2-40B4-BE49-F238E27FC236}">
                  <a16:creationId xmlns:a16="http://schemas.microsoft.com/office/drawing/2014/main" id="{6553A0B2-EFBD-AB40-B63F-CF109D36787E}"/>
                </a:ext>
              </a:extLst>
            </p:cNvPr>
            <p:cNvSpPr/>
            <p:nvPr/>
          </p:nvSpPr>
          <p:spPr>
            <a:xfrm>
              <a:off x="7895027" y="2011944"/>
              <a:ext cx="144379" cy="3474674"/>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17" name="TextBox 16">
              <a:extLst>
                <a:ext uri="{FF2B5EF4-FFF2-40B4-BE49-F238E27FC236}">
                  <a16:creationId xmlns:a16="http://schemas.microsoft.com/office/drawing/2014/main" id="{C1B43AA2-1270-9445-A4E7-3A51C5992D6E}"/>
                </a:ext>
              </a:extLst>
            </p:cNvPr>
            <p:cNvSpPr txBox="1"/>
            <p:nvPr/>
          </p:nvSpPr>
          <p:spPr>
            <a:xfrm>
              <a:off x="7283993" y="1462071"/>
              <a:ext cx="1429954"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The Integrase Era</a:t>
              </a:r>
            </a:p>
          </p:txBody>
        </p:sp>
        <p:sp>
          <p:nvSpPr>
            <p:cNvPr id="18" name="Down Arrow 17">
              <a:extLst>
                <a:ext uri="{FF2B5EF4-FFF2-40B4-BE49-F238E27FC236}">
                  <a16:creationId xmlns:a16="http://schemas.microsoft.com/office/drawing/2014/main" id="{F5121064-843D-D24A-8AC5-EDEFBAE7BA8C}"/>
                </a:ext>
              </a:extLst>
            </p:cNvPr>
            <p:cNvSpPr/>
            <p:nvPr/>
          </p:nvSpPr>
          <p:spPr>
            <a:xfrm>
              <a:off x="8905666" y="1590845"/>
              <a:ext cx="120316" cy="3913713"/>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19" name="TextBox 18">
              <a:extLst>
                <a:ext uri="{FF2B5EF4-FFF2-40B4-BE49-F238E27FC236}">
                  <a16:creationId xmlns:a16="http://schemas.microsoft.com/office/drawing/2014/main" id="{DF92454B-6C56-E547-A122-CC8542420E26}"/>
                </a:ext>
              </a:extLst>
            </p:cNvPr>
            <p:cNvSpPr txBox="1"/>
            <p:nvPr/>
          </p:nvSpPr>
          <p:spPr>
            <a:xfrm>
              <a:off x="8351470" y="755540"/>
              <a:ext cx="1948505" cy="229404"/>
            </a:xfrm>
            <a:prstGeom prst="rect">
              <a:avLst/>
            </a:prstGeom>
            <a:noFill/>
          </p:spPr>
          <p:txBody>
            <a:bodyPr wrap="none" lIns="17145" tIns="8573" rIns="17145" bIns="8573" rtlCol="0">
              <a:spAutoFit/>
            </a:bodyPr>
            <a:lstStyle/>
            <a:p>
              <a:pPr algn="ctr" defTabSz="576072"/>
              <a:r>
                <a:rPr lang="en-US" sz="1200" b="1" dirty="0">
                  <a:latin typeface="Gill Sans MT" panose="020B0502020104020203" pitchFamily="34" charset="77"/>
                  <a:cs typeface="Calibri Light" panose="020F0302020204030204" pitchFamily="34" charset="0"/>
                </a:rPr>
                <a:t>Long Acting Injectables ?</a:t>
              </a:r>
            </a:p>
          </p:txBody>
        </p:sp>
        <p:sp>
          <p:nvSpPr>
            <p:cNvPr id="20" name="Down Arrow 19">
              <a:extLst>
                <a:ext uri="{FF2B5EF4-FFF2-40B4-BE49-F238E27FC236}">
                  <a16:creationId xmlns:a16="http://schemas.microsoft.com/office/drawing/2014/main" id="{8B73C70E-90F5-864B-A0FA-294C4BC9731F}"/>
                </a:ext>
              </a:extLst>
            </p:cNvPr>
            <p:cNvSpPr/>
            <p:nvPr/>
          </p:nvSpPr>
          <p:spPr>
            <a:xfrm>
              <a:off x="9964457" y="1037395"/>
              <a:ext cx="133129" cy="4490734"/>
            </a:xfrm>
            <a:prstGeom prst="downArrow">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7145" tIns="8573" rIns="17145" bIns="8573" spcCol="0" rtlCol="0" anchor="ctr"/>
            <a:lstStyle/>
            <a:p>
              <a:pPr algn="ctr" defTabSz="576072"/>
              <a:endParaRPr lang="en-US" sz="1125" dirty="0">
                <a:solidFill>
                  <a:schemeClr val="tx1"/>
                </a:solidFill>
              </a:endParaRPr>
            </a:p>
          </p:txBody>
        </p:sp>
        <p:sp>
          <p:nvSpPr>
            <p:cNvPr id="21" name="TextBox 20">
              <a:extLst>
                <a:ext uri="{FF2B5EF4-FFF2-40B4-BE49-F238E27FC236}">
                  <a16:creationId xmlns:a16="http://schemas.microsoft.com/office/drawing/2014/main" id="{8DCBB55A-5A38-7549-BF50-3D452AE9EC2D}"/>
                </a:ext>
              </a:extLst>
            </p:cNvPr>
            <p:cNvSpPr txBox="1"/>
            <p:nvPr/>
          </p:nvSpPr>
          <p:spPr>
            <a:xfrm>
              <a:off x="2384562"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1983</a:t>
              </a:r>
            </a:p>
          </p:txBody>
        </p:sp>
        <p:sp>
          <p:nvSpPr>
            <p:cNvPr id="22" name="TextBox 21">
              <a:extLst>
                <a:ext uri="{FF2B5EF4-FFF2-40B4-BE49-F238E27FC236}">
                  <a16:creationId xmlns:a16="http://schemas.microsoft.com/office/drawing/2014/main" id="{FB650B2A-865E-994B-BE33-0BCFC14F51F3}"/>
                </a:ext>
              </a:extLst>
            </p:cNvPr>
            <p:cNvSpPr txBox="1"/>
            <p:nvPr/>
          </p:nvSpPr>
          <p:spPr>
            <a:xfrm>
              <a:off x="3300962"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1987</a:t>
              </a:r>
            </a:p>
          </p:txBody>
        </p:sp>
        <p:sp>
          <p:nvSpPr>
            <p:cNvPr id="23" name="TextBox 22">
              <a:extLst>
                <a:ext uri="{FF2B5EF4-FFF2-40B4-BE49-F238E27FC236}">
                  <a16:creationId xmlns:a16="http://schemas.microsoft.com/office/drawing/2014/main" id="{6E92C6C1-17B9-0642-80D0-4143FEE4FE34}"/>
                </a:ext>
              </a:extLst>
            </p:cNvPr>
            <p:cNvSpPr txBox="1"/>
            <p:nvPr/>
          </p:nvSpPr>
          <p:spPr>
            <a:xfrm>
              <a:off x="4289547"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1995</a:t>
              </a:r>
            </a:p>
          </p:txBody>
        </p:sp>
        <p:sp>
          <p:nvSpPr>
            <p:cNvPr id="24" name="TextBox 23">
              <a:extLst>
                <a:ext uri="{FF2B5EF4-FFF2-40B4-BE49-F238E27FC236}">
                  <a16:creationId xmlns:a16="http://schemas.microsoft.com/office/drawing/2014/main" id="{3FD1F700-1E8F-9942-9705-2E59AF1AC17B}"/>
                </a:ext>
              </a:extLst>
            </p:cNvPr>
            <p:cNvSpPr txBox="1"/>
            <p:nvPr/>
          </p:nvSpPr>
          <p:spPr>
            <a:xfrm>
              <a:off x="5049540"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1996</a:t>
              </a:r>
            </a:p>
          </p:txBody>
        </p:sp>
        <p:sp>
          <p:nvSpPr>
            <p:cNvPr id="25" name="TextBox 24">
              <a:extLst>
                <a:ext uri="{FF2B5EF4-FFF2-40B4-BE49-F238E27FC236}">
                  <a16:creationId xmlns:a16="http://schemas.microsoft.com/office/drawing/2014/main" id="{8B3DC8DC-3612-A24A-8E64-ACBA63711696}"/>
                </a:ext>
              </a:extLst>
            </p:cNvPr>
            <p:cNvSpPr txBox="1"/>
            <p:nvPr/>
          </p:nvSpPr>
          <p:spPr>
            <a:xfrm>
              <a:off x="6387042"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2006</a:t>
              </a:r>
            </a:p>
          </p:txBody>
        </p:sp>
        <p:sp>
          <p:nvSpPr>
            <p:cNvPr id="26" name="TextBox 25">
              <a:extLst>
                <a:ext uri="{FF2B5EF4-FFF2-40B4-BE49-F238E27FC236}">
                  <a16:creationId xmlns:a16="http://schemas.microsoft.com/office/drawing/2014/main" id="{F65D9200-7E4B-EF41-AB14-825C1DEE6B18}"/>
                </a:ext>
              </a:extLst>
            </p:cNvPr>
            <p:cNvSpPr txBox="1"/>
            <p:nvPr/>
          </p:nvSpPr>
          <p:spPr>
            <a:xfrm>
              <a:off x="7524595" y="5852026"/>
              <a:ext cx="928888"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2012–2013</a:t>
              </a:r>
            </a:p>
          </p:txBody>
        </p:sp>
        <p:sp>
          <p:nvSpPr>
            <p:cNvPr id="27" name="TextBox 26">
              <a:extLst>
                <a:ext uri="{FF2B5EF4-FFF2-40B4-BE49-F238E27FC236}">
                  <a16:creationId xmlns:a16="http://schemas.microsoft.com/office/drawing/2014/main" id="{31B17D0D-F812-CE4A-9F19-EFA98C86A2A0}"/>
                </a:ext>
              </a:extLst>
            </p:cNvPr>
            <p:cNvSpPr txBox="1"/>
            <p:nvPr/>
          </p:nvSpPr>
          <p:spPr>
            <a:xfrm>
              <a:off x="8749226"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2017</a:t>
              </a:r>
            </a:p>
          </p:txBody>
        </p:sp>
        <p:sp>
          <p:nvSpPr>
            <p:cNvPr id="28" name="TextBox 27">
              <a:extLst>
                <a:ext uri="{FF2B5EF4-FFF2-40B4-BE49-F238E27FC236}">
                  <a16:creationId xmlns:a16="http://schemas.microsoft.com/office/drawing/2014/main" id="{69B687BE-0426-524D-874F-672880B2CF54}"/>
                </a:ext>
              </a:extLst>
            </p:cNvPr>
            <p:cNvSpPr txBox="1"/>
            <p:nvPr/>
          </p:nvSpPr>
          <p:spPr>
            <a:xfrm>
              <a:off x="9822036" y="5852026"/>
              <a:ext cx="439436" cy="253917"/>
            </a:xfrm>
            <a:prstGeom prst="rect">
              <a:avLst/>
            </a:prstGeom>
            <a:noFill/>
          </p:spPr>
          <p:txBody>
            <a:bodyPr wrap="none" lIns="17145" tIns="8573" rIns="17145" bIns="8573" rtlCol="0">
              <a:spAutoFit/>
            </a:bodyPr>
            <a:lstStyle/>
            <a:p>
              <a:pPr defTabSz="576072"/>
              <a:r>
                <a:rPr lang="en-US" sz="1125" b="1" dirty="0">
                  <a:latin typeface="Calibri Light" panose="020F0302020204030204" pitchFamily="34" charset="0"/>
                  <a:cs typeface="Calibri Light" panose="020F0302020204030204" pitchFamily="34" charset="0"/>
                </a:rPr>
                <a:t>2020</a:t>
              </a:r>
            </a:p>
          </p:txBody>
        </p:sp>
        <p:pic>
          <p:nvPicPr>
            <p:cNvPr id="29" name="Picture 3">
              <a:extLst>
                <a:ext uri="{FF2B5EF4-FFF2-40B4-BE49-F238E27FC236}">
                  <a16:creationId xmlns:a16="http://schemas.microsoft.com/office/drawing/2014/main" id="{DE15A8B5-63D5-3944-A79A-BBD8882AE37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46952" y="1708043"/>
              <a:ext cx="859605" cy="84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a:extLst>
                <a:ext uri="{FF2B5EF4-FFF2-40B4-BE49-F238E27FC236}">
                  <a16:creationId xmlns:a16="http://schemas.microsoft.com/office/drawing/2014/main" id="{5324B980-5740-8149-9839-D5D6DE8ADB2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67077" y="1246494"/>
              <a:ext cx="921342" cy="78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a:extLst>
                <a:ext uri="{FF2B5EF4-FFF2-40B4-BE49-F238E27FC236}">
                  <a16:creationId xmlns:a16="http://schemas.microsoft.com/office/drawing/2014/main" id="{578E9A45-8D6A-ED4B-8964-33029C5598B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03258" y="2823790"/>
              <a:ext cx="1687569" cy="131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a:extLst>
                <a:ext uri="{FF2B5EF4-FFF2-40B4-BE49-F238E27FC236}">
                  <a16:creationId xmlns:a16="http://schemas.microsoft.com/office/drawing/2014/main" id="{3C70FF41-30F1-6149-8656-55F4F2A0BC8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62657" y="4260543"/>
              <a:ext cx="1565616" cy="54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a:extLst>
                <a:ext uri="{FF2B5EF4-FFF2-40B4-BE49-F238E27FC236}">
                  <a16:creationId xmlns:a16="http://schemas.microsoft.com/office/drawing/2014/main" id="{6AE28954-66CC-184C-9466-0DEE5956A3A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2909350" y="2540319"/>
              <a:ext cx="1166015" cy="68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a:extLst>
              <a:ext uri="{FF2B5EF4-FFF2-40B4-BE49-F238E27FC236}">
                <a16:creationId xmlns:a16="http://schemas.microsoft.com/office/drawing/2014/main" id="{56C7092F-D700-DF41-BB3D-E6BC13C37C38}"/>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063030" y="3235601"/>
            <a:ext cx="1307449" cy="1307449"/>
          </a:xfrm>
          <a:prstGeom prst="rect">
            <a:avLst/>
          </a:prstGeom>
        </p:spPr>
      </p:pic>
      <p:sp>
        <p:nvSpPr>
          <p:cNvPr id="36" name="Rectangle 35">
            <a:extLst>
              <a:ext uri="{FF2B5EF4-FFF2-40B4-BE49-F238E27FC236}">
                <a16:creationId xmlns:a16="http://schemas.microsoft.com/office/drawing/2014/main" id="{3D809C04-A202-3C49-BC1D-5FA30F922BC1}"/>
              </a:ext>
            </a:extLst>
          </p:cNvPr>
          <p:cNvSpPr/>
          <p:nvPr/>
        </p:nvSpPr>
        <p:spPr>
          <a:xfrm>
            <a:off x="9137494" y="5072738"/>
            <a:ext cx="1158522" cy="523220"/>
          </a:xfrm>
          <a:prstGeom prst="rect">
            <a:avLst/>
          </a:prstGeom>
        </p:spPr>
        <p:txBody>
          <a:bodyPr wrap="none">
            <a:spAutoFit/>
          </a:bodyPr>
          <a:lstStyle/>
          <a:p>
            <a:r>
              <a:rPr lang="en-US" sz="2800" b="1" dirty="0">
                <a:solidFill>
                  <a:schemeClr val="accent1"/>
                </a:solidFill>
                <a:latin typeface="Gill Sans MT" panose="020B0502020104020203" pitchFamily="34" charset="77"/>
                <a:cs typeface="Calibri Light" panose="020F0302020204030204" pitchFamily="34" charset="0"/>
              </a:rPr>
              <a:t>Cure?</a:t>
            </a:r>
            <a:endParaRPr lang="en-US" sz="2800" dirty="0">
              <a:solidFill>
                <a:schemeClr val="accent1"/>
              </a:solidFill>
              <a:latin typeface="Gill Sans MT" panose="020B0502020104020203" pitchFamily="34" charset="77"/>
              <a:cs typeface="Calibri Light" panose="020F0302020204030204" pitchFamily="34" charset="0"/>
            </a:endParaRPr>
          </a:p>
        </p:txBody>
      </p:sp>
      <p:sp>
        <p:nvSpPr>
          <p:cNvPr id="37" name="Rectangle 36">
            <a:extLst>
              <a:ext uri="{FF2B5EF4-FFF2-40B4-BE49-F238E27FC236}">
                <a16:creationId xmlns:a16="http://schemas.microsoft.com/office/drawing/2014/main" id="{007A492E-11A8-6943-9090-E2D40009047A}"/>
              </a:ext>
            </a:extLst>
          </p:cNvPr>
          <p:cNvSpPr/>
          <p:nvPr/>
        </p:nvSpPr>
        <p:spPr>
          <a:xfrm>
            <a:off x="5823724" y="5921843"/>
            <a:ext cx="4468339" cy="523220"/>
          </a:xfrm>
          <a:prstGeom prst="rect">
            <a:avLst/>
          </a:prstGeom>
        </p:spPr>
        <p:txBody>
          <a:bodyPr wrap="none">
            <a:spAutoFit/>
          </a:bodyPr>
          <a:lstStyle/>
          <a:p>
            <a:r>
              <a:rPr lang="en-US" sz="2800" b="1" dirty="0">
                <a:solidFill>
                  <a:schemeClr val="accent1"/>
                </a:solidFill>
                <a:latin typeface="Gill Sans MT" panose="020B0502020104020203" pitchFamily="34" charset="77"/>
                <a:cs typeface="Calibri Light" panose="020F0302020204030204" pitchFamily="34" charset="0"/>
              </a:rPr>
              <a:t>ART-free durable control?</a:t>
            </a:r>
            <a:endParaRPr lang="en-US" sz="2800" dirty="0">
              <a:solidFill>
                <a:schemeClr val="accent1"/>
              </a:solidFill>
              <a:latin typeface="Gill Sans MT" panose="020B0502020104020203" pitchFamily="34" charset="77"/>
              <a:cs typeface="Calibri Light" panose="020F0302020204030204" pitchFamily="34" charset="0"/>
            </a:endParaRPr>
          </a:p>
        </p:txBody>
      </p:sp>
    </p:spTree>
    <p:extLst>
      <p:ext uri="{BB962C8B-B14F-4D97-AF65-F5344CB8AC3E}">
        <p14:creationId xmlns:p14="http://schemas.microsoft.com/office/powerpoint/2010/main" val="278743117"/>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250" fill="hold"/>
                                        <p:tgtEl>
                                          <p:spTgt spid="38"/>
                                        </p:tgtEl>
                                        <p:attrNameLst>
                                          <p:attrName>ppt_x</p:attrName>
                                        </p:attrNameLst>
                                      </p:cBhvr>
                                      <p:tavLst>
                                        <p:tav tm="0">
                                          <p:val>
                                            <p:strVal val="#ppt_x"/>
                                          </p:val>
                                        </p:tav>
                                        <p:tav tm="100000">
                                          <p:val>
                                            <p:strVal val="#ppt_x"/>
                                          </p:val>
                                        </p:tav>
                                      </p:tavLst>
                                    </p:anim>
                                    <p:anim calcmode="lin" valueType="num">
                                      <p:cBhvr additive="base">
                                        <p:cTn id="14" dur="12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E18F-F8BB-A643-806C-42EB4AC4CAC1}"/>
              </a:ext>
            </a:extLst>
          </p:cNvPr>
          <p:cNvSpPr>
            <a:spLocks noGrp="1"/>
          </p:cNvSpPr>
          <p:nvPr>
            <p:ph type="title"/>
          </p:nvPr>
        </p:nvSpPr>
        <p:spPr>
          <a:xfrm>
            <a:off x="419099" y="233597"/>
            <a:ext cx="10702990" cy="1325563"/>
          </a:xfrm>
        </p:spPr>
        <p:txBody>
          <a:bodyPr>
            <a:normAutofit/>
          </a:bodyPr>
          <a:lstStyle/>
          <a:p>
            <a:r>
              <a:rPr lang="en-US" dirty="0"/>
              <a:t>Stages of Clinical Research</a:t>
            </a:r>
          </a:p>
        </p:txBody>
      </p:sp>
      <p:grpSp>
        <p:nvGrpSpPr>
          <p:cNvPr id="4" name="Group 3">
            <a:extLst>
              <a:ext uri="{FF2B5EF4-FFF2-40B4-BE49-F238E27FC236}">
                <a16:creationId xmlns:a16="http://schemas.microsoft.com/office/drawing/2014/main" id="{FF21924F-62AF-F140-8C67-DE7DA0B6A29B}"/>
              </a:ext>
            </a:extLst>
          </p:cNvPr>
          <p:cNvGrpSpPr/>
          <p:nvPr/>
        </p:nvGrpSpPr>
        <p:grpSpPr>
          <a:xfrm>
            <a:off x="2286244" y="1562856"/>
            <a:ext cx="8690643" cy="5101898"/>
            <a:chOff x="304800" y="999460"/>
            <a:chExt cx="8839200" cy="4639340"/>
          </a:xfrm>
        </p:grpSpPr>
        <p:grpSp>
          <p:nvGrpSpPr>
            <p:cNvPr id="5" name="Group 4">
              <a:extLst>
                <a:ext uri="{FF2B5EF4-FFF2-40B4-BE49-F238E27FC236}">
                  <a16:creationId xmlns:a16="http://schemas.microsoft.com/office/drawing/2014/main" id="{523FE8AC-A79A-8A44-8EF5-8C21AD8099F2}"/>
                </a:ext>
              </a:extLst>
            </p:cNvPr>
            <p:cNvGrpSpPr/>
            <p:nvPr/>
          </p:nvGrpSpPr>
          <p:grpSpPr>
            <a:xfrm>
              <a:off x="304800" y="999460"/>
              <a:ext cx="5943600" cy="4639340"/>
              <a:chOff x="1143000" y="999460"/>
              <a:chExt cx="5943600" cy="4639340"/>
            </a:xfrm>
          </p:grpSpPr>
          <p:pic>
            <p:nvPicPr>
              <p:cNvPr id="10" name="Picture 2" descr="3d_pyramid_4_pieces_powerpoint_presentation_slides_Slide01">
                <a:extLst>
                  <a:ext uri="{FF2B5EF4-FFF2-40B4-BE49-F238E27FC236}">
                    <a16:creationId xmlns:a16="http://schemas.microsoft.com/office/drawing/2014/main" id="{5767C9C2-D633-B648-AEC6-67A83C754B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6667" l="1042" r="64896"/>
                        </a14:imgEffect>
                      </a14:imgLayer>
                    </a14:imgProps>
                  </a:ext>
                  <a:ext uri="{28A0092B-C50C-407E-A947-70E740481C1C}">
                    <a14:useLocalDpi xmlns:a14="http://schemas.microsoft.com/office/drawing/2010/main" val="0"/>
                  </a:ext>
                </a:extLst>
              </a:blip>
              <a:srcRect t="15439" r="32485"/>
              <a:stretch/>
            </p:blipFill>
            <p:spPr bwMode="auto">
              <a:xfrm>
                <a:off x="1143000" y="999460"/>
                <a:ext cx="4938823" cy="463934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7D12E4C6-E679-224A-A4ED-B2C587ED25B8}"/>
                  </a:ext>
                </a:extLst>
              </p:cNvPr>
              <p:cNvCxnSpPr/>
              <p:nvPr/>
            </p:nvCxnSpPr>
            <p:spPr>
              <a:xfrm>
                <a:off x="4191000" y="1524000"/>
                <a:ext cx="1524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EAEF9F4-26F6-8A49-A8C5-48FB1EC56040}"/>
                  </a:ext>
                </a:extLst>
              </p:cNvPr>
              <p:cNvCxnSpPr/>
              <p:nvPr/>
            </p:nvCxnSpPr>
            <p:spPr>
              <a:xfrm>
                <a:off x="5486400" y="4343400"/>
                <a:ext cx="16002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70BF75-D67C-F142-B481-DC277C1DD976}"/>
                  </a:ext>
                </a:extLst>
              </p:cNvPr>
              <p:cNvCxnSpPr/>
              <p:nvPr/>
            </p:nvCxnSpPr>
            <p:spPr>
              <a:xfrm>
                <a:off x="5053123" y="3352800"/>
                <a:ext cx="165247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7D6640-E961-3247-9996-D58839720621}"/>
                  </a:ext>
                </a:extLst>
              </p:cNvPr>
              <p:cNvCxnSpPr/>
              <p:nvPr/>
            </p:nvCxnSpPr>
            <p:spPr>
              <a:xfrm>
                <a:off x="4572000" y="2438400"/>
                <a:ext cx="1676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1609D792-05A8-A240-885A-2D7BBB409402}"/>
                </a:ext>
              </a:extLst>
            </p:cNvPr>
            <p:cNvSpPr/>
            <p:nvPr/>
          </p:nvSpPr>
          <p:spPr>
            <a:xfrm>
              <a:off x="5042933" y="1306961"/>
              <a:ext cx="3741773" cy="338554"/>
            </a:xfrm>
            <a:prstGeom prst="rect">
              <a:avLst/>
            </a:prstGeom>
          </p:spPr>
          <p:txBody>
            <a:bodyPr wrap="square">
              <a:spAutoFit/>
            </a:bodyPr>
            <a:lstStyle/>
            <a:p>
              <a:r>
                <a:rPr lang="en-US" sz="1600" b="1" dirty="0">
                  <a:latin typeface="Arial Black" panose="020B0A04020102020204" pitchFamily="34" charset="0"/>
                </a:rPr>
                <a:t>Studies with cells in culture.</a:t>
              </a:r>
              <a:endParaRPr lang="en-US" sz="1600" dirty="0">
                <a:latin typeface="Arial Black" panose="020B0A04020102020204" pitchFamily="34" charset="0"/>
              </a:endParaRPr>
            </a:p>
          </p:txBody>
        </p:sp>
        <p:sp>
          <p:nvSpPr>
            <p:cNvPr id="7" name="Rectangle 6">
              <a:extLst>
                <a:ext uri="{FF2B5EF4-FFF2-40B4-BE49-F238E27FC236}">
                  <a16:creationId xmlns:a16="http://schemas.microsoft.com/office/drawing/2014/main" id="{7C4B407F-C31E-914F-9D62-4C30B7D43095}"/>
                </a:ext>
              </a:extLst>
            </p:cNvPr>
            <p:cNvSpPr/>
            <p:nvPr/>
          </p:nvSpPr>
          <p:spPr>
            <a:xfrm>
              <a:off x="5402227" y="2252246"/>
              <a:ext cx="3741773" cy="338554"/>
            </a:xfrm>
            <a:prstGeom prst="rect">
              <a:avLst/>
            </a:prstGeom>
          </p:spPr>
          <p:txBody>
            <a:bodyPr wrap="square">
              <a:spAutoFit/>
            </a:bodyPr>
            <a:lstStyle/>
            <a:p>
              <a:r>
                <a:rPr lang="en-US" sz="1600" b="1" dirty="0">
                  <a:latin typeface="Arial Black" panose="020B0A04020102020204" pitchFamily="34" charset="0"/>
                </a:rPr>
                <a:t>Studies in animal models.</a:t>
              </a:r>
              <a:endParaRPr lang="en-US" sz="1600" dirty="0">
                <a:latin typeface="Arial Black" panose="020B0A04020102020204" pitchFamily="34" charset="0"/>
              </a:endParaRPr>
            </a:p>
          </p:txBody>
        </p:sp>
        <p:sp>
          <p:nvSpPr>
            <p:cNvPr id="8" name="Rectangle 7">
              <a:extLst>
                <a:ext uri="{FF2B5EF4-FFF2-40B4-BE49-F238E27FC236}">
                  <a16:creationId xmlns:a16="http://schemas.microsoft.com/office/drawing/2014/main" id="{DA1026FF-E2FA-2146-B2AC-318C6B40D2A0}"/>
                </a:ext>
              </a:extLst>
            </p:cNvPr>
            <p:cNvSpPr/>
            <p:nvPr/>
          </p:nvSpPr>
          <p:spPr>
            <a:xfrm>
              <a:off x="5854995" y="3149853"/>
              <a:ext cx="2929711" cy="584775"/>
            </a:xfrm>
            <a:prstGeom prst="rect">
              <a:avLst/>
            </a:prstGeom>
          </p:spPr>
          <p:txBody>
            <a:bodyPr wrap="square">
              <a:spAutoFit/>
            </a:bodyPr>
            <a:lstStyle/>
            <a:p>
              <a:r>
                <a:rPr lang="en-US" sz="1600" b="1" dirty="0">
                  <a:latin typeface="Arial Black" panose="020B0A04020102020204" pitchFamily="34" charset="0"/>
                </a:rPr>
                <a:t>Pre-clinical studies looking at safety.</a:t>
              </a:r>
              <a:endParaRPr lang="en-US" sz="1600" dirty="0">
                <a:latin typeface="Arial Black" panose="020B0A04020102020204" pitchFamily="34" charset="0"/>
              </a:endParaRPr>
            </a:p>
          </p:txBody>
        </p:sp>
        <p:sp>
          <p:nvSpPr>
            <p:cNvPr id="9" name="Rectangle 8">
              <a:extLst>
                <a:ext uri="{FF2B5EF4-FFF2-40B4-BE49-F238E27FC236}">
                  <a16:creationId xmlns:a16="http://schemas.microsoft.com/office/drawing/2014/main" id="{5A6F313D-226F-2F44-8444-D91D5A2244A5}"/>
                </a:ext>
              </a:extLst>
            </p:cNvPr>
            <p:cNvSpPr/>
            <p:nvPr/>
          </p:nvSpPr>
          <p:spPr>
            <a:xfrm>
              <a:off x="6316627" y="4157246"/>
              <a:ext cx="2598773" cy="830997"/>
            </a:xfrm>
            <a:prstGeom prst="rect">
              <a:avLst/>
            </a:prstGeom>
          </p:spPr>
          <p:txBody>
            <a:bodyPr wrap="square">
              <a:spAutoFit/>
            </a:bodyPr>
            <a:lstStyle/>
            <a:p>
              <a:r>
                <a:rPr lang="en-US" sz="1600" b="1" dirty="0">
                  <a:latin typeface="Arial Black" panose="020B0A04020102020204" pitchFamily="34" charset="0"/>
                </a:rPr>
                <a:t>Larger clinical studies looking at efficacy.</a:t>
              </a:r>
              <a:endParaRPr lang="en-US" sz="1600" dirty="0">
                <a:latin typeface="Arial Black" panose="020B0A04020102020204" pitchFamily="34" charset="0"/>
              </a:endParaRPr>
            </a:p>
          </p:txBody>
        </p:sp>
      </p:grpSp>
    </p:spTree>
    <p:extLst>
      <p:ext uri="{BB962C8B-B14F-4D97-AF65-F5344CB8AC3E}">
        <p14:creationId xmlns:p14="http://schemas.microsoft.com/office/powerpoint/2010/main" val="387569139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113-D354-844F-BBD2-94A28AAE2B33}"/>
              </a:ext>
            </a:extLst>
          </p:cNvPr>
          <p:cNvSpPr>
            <a:spLocks noGrp="1"/>
          </p:cNvSpPr>
          <p:nvPr>
            <p:ph type="title"/>
          </p:nvPr>
        </p:nvSpPr>
        <p:spPr/>
        <p:txBody>
          <a:bodyPr/>
          <a:lstStyle/>
          <a:p>
            <a:r>
              <a:rPr lang="en-US" dirty="0">
                <a:cs typeface="Calibri Light" panose="020F0302020204030204" pitchFamily="34" charset="0"/>
              </a:rPr>
              <a:t>Glossary of Key Terms</a:t>
            </a:r>
            <a:endParaRPr lang="en-US" dirty="0"/>
          </a:p>
        </p:txBody>
      </p:sp>
      <p:sp>
        <p:nvSpPr>
          <p:cNvPr id="9" name="Rectangle 8">
            <a:extLst>
              <a:ext uri="{FF2B5EF4-FFF2-40B4-BE49-F238E27FC236}">
                <a16:creationId xmlns:a16="http://schemas.microsoft.com/office/drawing/2014/main" id="{E2E254E3-6778-854F-86AF-6A2D5B57802C}"/>
              </a:ext>
            </a:extLst>
          </p:cNvPr>
          <p:cNvSpPr/>
          <p:nvPr/>
        </p:nvSpPr>
        <p:spPr>
          <a:xfrm>
            <a:off x="1005840" y="3516586"/>
            <a:ext cx="10520110" cy="1107996"/>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Latency</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The ability of a virus to stay dormant (inactive) within a cell</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B8E61FB3-F80D-3C48-98C8-D96F153B5F1C}"/>
              </a:ext>
            </a:extLst>
          </p:cNvPr>
          <p:cNvSpPr/>
          <p:nvPr/>
        </p:nvSpPr>
        <p:spPr>
          <a:xfrm>
            <a:off x="1005840" y="4820428"/>
            <a:ext cx="10520110" cy="1538883"/>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Provirus</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A virus’ genetic material that has become integrated inside the DNA (deoxyribonucleic acid) of a cell </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9DB40AC8-0A4D-C74E-809D-CC002EB11A23}"/>
              </a:ext>
            </a:extLst>
          </p:cNvPr>
          <p:cNvSpPr/>
          <p:nvPr/>
        </p:nvSpPr>
        <p:spPr>
          <a:xfrm>
            <a:off x="-5943600" y="-1463100"/>
            <a:ext cx="6096000" cy="1077218"/>
          </a:xfrm>
          <a:prstGeom prst="rect">
            <a:avLst/>
          </a:prstGeom>
        </p:spPr>
        <p:txBody>
          <a:bodyPr>
            <a:spAutoFit/>
          </a:bodyPr>
          <a:lstStyle/>
          <a:p>
            <a:pPr>
              <a:tabLst>
                <a:tab pos="5943600" algn="l"/>
              </a:tabLst>
            </a:pPr>
            <a:r>
              <a:rPr lang="en-US" b="1" dirty="0">
                <a:solidFill>
                  <a:srgbClr val="FF0000"/>
                </a:solidFill>
                <a:latin typeface="Gill Sans MT" panose="020B0502020104020203" pitchFamily="34" charset="77"/>
                <a:ea typeface="Calibri" panose="020F0502020204030204" pitchFamily="34" charset="0"/>
                <a:cs typeface="Calibri Light" panose="020F0302020204030204" pitchFamily="34" charset="0"/>
              </a:rPr>
              <a:t>Antiretroviral (ART)-free HIV suppression</a:t>
            </a:r>
            <a:r>
              <a:rPr lang="en-US" dirty="0">
                <a:solidFill>
                  <a:srgbClr val="FF0000"/>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dirty="0">
                <a:latin typeface="Gill Sans MT" panose="020B0502020104020203" pitchFamily="34" charset="77"/>
                <a:ea typeface="Calibri" panose="020F0502020204030204" pitchFamily="34" charset="0"/>
                <a:cs typeface="Calibri Light" panose="020F0302020204030204" pitchFamily="34" charset="0"/>
              </a:rPr>
              <a:t>Control of virus in the absence of HIV treatment (also: ‘post-treatment control’ or ‘ART-free durable control’) </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B7B5766D-2501-A047-B926-C899E0BAF1CB}"/>
              </a:ext>
            </a:extLst>
          </p:cNvPr>
          <p:cNvSpPr/>
          <p:nvPr/>
        </p:nvSpPr>
        <p:spPr>
          <a:xfrm>
            <a:off x="1005840" y="1870409"/>
            <a:ext cx="10278110" cy="1538883"/>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Antiretroviral (ART)-free HIV suppression</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Control of virus in the absence of HIV treatment                           (also: </a:t>
            </a:r>
            <a:r>
              <a:rPr lang="en-US" sz="2800" b="1" i="1" dirty="0">
                <a:solidFill>
                  <a:schemeClr val="accent5"/>
                </a:solidFill>
                <a:latin typeface="Gill Sans MT" panose="020B0502020104020203" pitchFamily="34" charset="77"/>
                <a:ea typeface="Calibri" panose="020F0502020204030204" pitchFamily="34" charset="0"/>
                <a:cs typeface="Calibri Light" panose="020F0302020204030204" pitchFamily="34" charset="0"/>
              </a:rPr>
              <a:t>‘post-treatment control’</a:t>
            </a:r>
            <a:r>
              <a:rPr lang="en-US" sz="2800" b="1" i="1" dirty="0">
                <a:latin typeface="Gill Sans MT" panose="020B0502020104020203" pitchFamily="34" charset="77"/>
                <a:ea typeface="Calibri" panose="020F0502020204030204" pitchFamily="34" charset="0"/>
                <a:cs typeface="Calibri Light" panose="020F0302020204030204" pitchFamily="34" charset="0"/>
              </a:rPr>
              <a:t> </a:t>
            </a:r>
            <a:r>
              <a:rPr lang="en-US" sz="2800" i="1" dirty="0">
                <a:latin typeface="Gill Sans MT" panose="020B0502020104020203" pitchFamily="34" charset="77"/>
                <a:ea typeface="Calibri" panose="020F0502020204030204" pitchFamily="34" charset="0"/>
                <a:cs typeface="Calibri Light" panose="020F0302020204030204" pitchFamily="34" charset="0"/>
              </a:rPr>
              <a:t>or </a:t>
            </a:r>
            <a:r>
              <a:rPr lang="en-US" sz="2800" b="1" i="1" dirty="0">
                <a:solidFill>
                  <a:schemeClr val="accent5"/>
                </a:solidFill>
                <a:latin typeface="Gill Sans MT" panose="020B0502020104020203" pitchFamily="34" charset="77"/>
                <a:ea typeface="Calibri" panose="020F0502020204030204" pitchFamily="34" charset="0"/>
                <a:cs typeface="Calibri Light" panose="020F0302020204030204" pitchFamily="34" charset="0"/>
              </a:rPr>
              <a:t>‘ART-free durable control’</a:t>
            </a:r>
            <a:r>
              <a:rPr lang="en-US" sz="2800" i="1" dirty="0">
                <a:latin typeface="Gill Sans MT" panose="020B0502020104020203" pitchFamily="34" charset="77"/>
                <a:ea typeface="Calibri" panose="020F0502020204030204" pitchFamily="34" charset="0"/>
                <a:cs typeface="Calibri Light" panose="020F0302020204030204" pitchFamily="34" charset="0"/>
              </a:rPr>
              <a:t>)</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grpSp>
        <p:nvGrpSpPr>
          <p:cNvPr id="5" name="Group 4">
            <a:extLst>
              <a:ext uri="{FF2B5EF4-FFF2-40B4-BE49-F238E27FC236}">
                <a16:creationId xmlns:a16="http://schemas.microsoft.com/office/drawing/2014/main" id="{F68BC38C-4BF2-3A49-9254-50B962700F4B}"/>
              </a:ext>
            </a:extLst>
          </p:cNvPr>
          <p:cNvGrpSpPr/>
          <p:nvPr/>
        </p:nvGrpSpPr>
        <p:grpSpPr>
          <a:xfrm>
            <a:off x="7401436" y="126870"/>
            <a:ext cx="2488172" cy="2133730"/>
            <a:chOff x="7401436" y="126870"/>
            <a:chExt cx="2488172" cy="2133730"/>
          </a:xfrm>
        </p:grpSpPr>
        <p:pic>
          <p:nvPicPr>
            <p:cNvPr id="4" name="Picture 3">
              <a:extLst>
                <a:ext uri="{FF2B5EF4-FFF2-40B4-BE49-F238E27FC236}">
                  <a16:creationId xmlns:a16="http://schemas.microsoft.com/office/drawing/2014/main" id="{8C10041C-992D-2B47-B7A2-FA150C3B1C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908032">
              <a:off x="7401436" y="361967"/>
              <a:ext cx="1143000" cy="1092200"/>
            </a:xfrm>
            <a:prstGeom prst="rect">
              <a:avLst/>
            </a:prstGeom>
          </p:spPr>
        </p:pic>
        <p:pic>
          <p:nvPicPr>
            <p:cNvPr id="17" name="Picture 16">
              <a:extLst>
                <a:ext uri="{FF2B5EF4-FFF2-40B4-BE49-F238E27FC236}">
                  <a16:creationId xmlns:a16="http://schemas.microsoft.com/office/drawing/2014/main" id="{0CE2DE9D-0AD6-6144-9876-A73F7AA3C2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390735">
              <a:off x="8772008" y="1143000"/>
              <a:ext cx="1143000" cy="1092200"/>
            </a:xfrm>
            <a:prstGeom prst="rect">
              <a:avLst/>
            </a:prstGeom>
          </p:spPr>
        </p:pic>
        <p:pic>
          <p:nvPicPr>
            <p:cNvPr id="18" name="Picture 17">
              <a:extLst>
                <a:ext uri="{FF2B5EF4-FFF2-40B4-BE49-F238E27FC236}">
                  <a16:creationId xmlns:a16="http://schemas.microsoft.com/office/drawing/2014/main" id="{1E30065D-D92C-0B42-B4C4-E6AD73EE3A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875973">
              <a:off x="8466692" y="152270"/>
              <a:ext cx="1143000" cy="1092200"/>
            </a:xfrm>
            <a:prstGeom prst="rect">
              <a:avLst/>
            </a:prstGeom>
          </p:spPr>
        </p:pic>
      </p:grpSp>
    </p:spTree>
    <p:extLst>
      <p:ext uri="{BB962C8B-B14F-4D97-AF65-F5344CB8AC3E}">
        <p14:creationId xmlns:p14="http://schemas.microsoft.com/office/powerpoint/2010/main" val="996876114"/>
      </p:ext>
    </p:extLst>
  </p:cSld>
  <p:clrMapOvr>
    <a:masterClrMapping/>
  </p:clrMapOvr>
  <p:transition spd="slow" advTm="6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AE79ADC-DC77-2C41-A2E3-807FA43BE2A6}"/>
              </a:ext>
            </a:extLst>
          </p:cNvPr>
          <p:cNvSpPr/>
          <p:nvPr/>
        </p:nvSpPr>
        <p:spPr>
          <a:xfrm>
            <a:off x="3460858" y="6491171"/>
            <a:ext cx="6089937" cy="307777"/>
          </a:xfrm>
          <a:prstGeom prst="rect">
            <a:avLst/>
          </a:prstGeom>
        </p:spPr>
        <p:txBody>
          <a:bodyPr wrap="none">
            <a:spAutoFit/>
          </a:bodyPr>
          <a:lstStyle/>
          <a:p>
            <a:r>
              <a:rPr lang="en-AU" sz="1400" b="1" dirty="0">
                <a:solidFill>
                  <a:schemeClr val="bg1">
                    <a:lumMod val="65000"/>
                  </a:schemeClr>
                </a:solidFill>
                <a:latin typeface="Calibri Light" panose="020F0302020204030204" pitchFamily="34" charset="0"/>
                <a:cs typeface="Calibri Light" panose="020F0302020204030204" pitchFamily="34" charset="0"/>
              </a:rPr>
              <a:t>Adapted from </a:t>
            </a:r>
            <a:r>
              <a:rPr lang="en-AU" sz="1400" b="1" dirty="0" err="1">
                <a:solidFill>
                  <a:schemeClr val="bg1">
                    <a:lumMod val="65000"/>
                  </a:schemeClr>
                </a:solidFill>
                <a:latin typeface="Calibri Light" panose="020F0302020204030204" pitchFamily="34" charset="0"/>
                <a:cs typeface="Calibri Light" panose="020F0302020204030204" pitchFamily="34" charset="0"/>
              </a:rPr>
              <a:t>Jintanat</a:t>
            </a:r>
            <a:r>
              <a:rPr lang="en-AU" sz="1400" b="1" dirty="0">
                <a:solidFill>
                  <a:schemeClr val="bg1">
                    <a:lumMod val="65000"/>
                  </a:schemeClr>
                </a:solidFill>
                <a:latin typeface="Calibri Light" panose="020F0302020204030204" pitchFamily="34" charset="0"/>
                <a:cs typeface="Calibri Light" panose="020F0302020204030204" pitchFamily="34" charset="0"/>
              </a:rPr>
              <a:t> </a:t>
            </a:r>
            <a:r>
              <a:rPr lang="en-AU" sz="1400" b="1" dirty="0" err="1">
                <a:solidFill>
                  <a:schemeClr val="bg1">
                    <a:lumMod val="65000"/>
                  </a:schemeClr>
                </a:solidFill>
                <a:latin typeface="Calibri Light" panose="020F0302020204030204" pitchFamily="34" charset="0"/>
                <a:cs typeface="Calibri Light" panose="020F0302020204030204" pitchFamily="34" charset="0"/>
              </a:rPr>
              <a:t>Ananworanich</a:t>
            </a:r>
            <a:r>
              <a:rPr lang="en-AU" sz="1400" b="1" dirty="0">
                <a:solidFill>
                  <a:schemeClr val="bg1">
                    <a:lumMod val="65000"/>
                  </a:schemeClr>
                </a:solidFill>
                <a:latin typeface="Calibri Light" panose="020F0302020204030204" pitchFamily="34" charset="0"/>
                <a:cs typeface="Calibri Light" panose="020F0302020204030204" pitchFamily="34" charset="0"/>
              </a:rPr>
              <a:t>, Community HIV Cure Workshop, AIDS 2018 </a:t>
            </a:r>
            <a:endParaRPr lang="en-US" sz="1400" dirty="0">
              <a:solidFill>
                <a:schemeClr val="bg1">
                  <a:lumMod val="65000"/>
                </a:schemeClr>
              </a:solidFill>
              <a:latin typeface="Calibri Light" panose="020F0302020204030204" pitchFamily="34" charset="0"/>
              <a:cs typeface="Calibri Light" panose="020F0302020204030204" pitchFamily="34" charset="0"/>
            </a:endParaRPr>
          </a:p>
        </p:txBody>
      </p:sp>
      <p:grpSp>
        <p:nvGrpSpPr>
          <p:cNvPr id="40" name="Group 39">
            <a:extLst>
              <a:ext uri="{FF2B5EF4-FFF2-40B4-BE49-F238E27FC236}">
                <a16:creationId xmlns:a16="http://schemas.microsoft.com/office/drawing/2014/main" id="{F158EDD9-DD07-3047-86B9-0FA343046D06}"/>
              </a:ext>
            </a:extLst>
          </p:cNvPr>
          <p:cNvGrpSpPr/>
          <p:nvPr/>
        </p:nvGrpSpPr>
        <p:grpSpPr>
          <a:xfrm>
            <a:off x="2507316" y="296772"/>
            <a:ext cx="7304182" cy="5811398"/>
            <a:chOff x="1745400" y="215954"/>
            <a:chExt cx="7304182" cy="5811398"/>
          </a:xfrm>
        </p:grpSpPr>
        <p:sp>
          <p:nvSpPr>
            <p:cNvPr id="5" name="Isosceles Triangle 4">
              <a:extLst>
                <a:ext uri="{FF2B5EF4-FFF2-40B4-BE49-F238E27FC236}">
                  <a16:creationId xmlns:a16="http://schemas.microsoft.com/office/drawing/2014/main" id="{B7E9DD7B-0D32-3847-BB3A-8F4A7CFCD716}"/>
                </a:ext>
              </a:extLst>
            </p:cNvPr>
            <p:cNvSpPr/>
            <p:nvPr/>
          </p:nvSpPr>
          <p:spPr>
            <a:xfrm>
              <a:off x="1745400" y="215954"/>
              <a:ext cx="7304182" cy="1391798"/>
            </a:xfrm>
            <a:prstGeom prst="triangle">
              <a:avLst>
                <a:gd name="adj" fmla="val 5000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5"/>
                </a:solidFill>
              </a:endParaRPr>
            </a:p>
          </p:txBody>
        </p:sp>
        <p:sp>
          <p:nvSpPr>
            <p:cNvPr id="6" name="Rectangle 5">
              <a:extLst>
                <a:ext uri="{FF2B5EF4-FFF2-40B4-BE49-F238E27FC236}">
                  <a16:creationId xmlns:a16="http://schemas.microsoft.com/office/drawing/2014/main" id="{F42E3784-71C1-F24F-8CEB-926C41F2DD54}"/>
                </a:ext>
              </a:extLst>
            </p:cNvPr>
            <p:cNvSpPr/>
            <p:nvPr/>
          </p:nvSpPr>
          <p:spPr>
            <a:xfrm>
              <a:off x="2235190" y="2007202"/>
              <a:ext cx="1828800" cy="358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0D434F-8C73-F241-80F0-2F42D8E4F019}"/>
                </a:ext>
              </a:extLst>
            </p:cNvPr>
            <p:cNvSpPr/>
            <p:nvPr/>
          </p:nvSpPr>
          <p:spPr>
            <a:xfrm>
              <a:off x="4508142" y="1995218"/>
              <a:ext cx="1828800" cy="358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085B29D-7981-0148-9468-CCEF1E15F575}"/>
                </a:ext>
              </a:extLst>
            </p:cNvPr>
            <p:cNvSpPr/>
            <p:nvPr/>
          </p:nvSpPr>
          <p:spPr>
            <a:xfrm>
              <a:off x="6721366" y="1988752"/>
              <a:ext cx="1828800" cy="358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E16DEF-D2A1-7E48-AC8C-082DAE01E4A9}"/>
                </a:ext>
              </a:extLst>
            </p:cNvPr>
            <p:cNvSpPr/>
            <p:nvPr/>
          </p:nvSpPr>
          <p:spPr>
            <a:xfrm>
              <a:off x="2082791" y="5722552"/>
              <a:ext cx="6629400" cy="76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4AA3AF-E0F8-254B-84F0-300965ACB510}"/>
                </a:ext>
              </a:extLst>
            </p:cNvPr>
            <p:cNvSpPr/>
            <p:nvPr/>
          </p:nvSpPr>
          <p:spPr>
            <a:xfrm>
              <a:off x="1930391" y="5874952"/>
              <a:ext cx="6934200"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82F629-0B73-224B-8C53-1CB4126431D7}"/>
                </a:ext>
              </a:extLst>
            </p:cNvPr>
            <p:cNvSpPr/>
            <p:nvPr/>
          </p:nvSpPr>
          <p:spPr>
            <a:xfrm>
              <a:off x="2082791" y="1731277"/>
              <a:ext cx="6629400"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889CB037-BE11-8649-A0B0-242D49DF7BF6}"/>
                </a:ext>
              </a:extLst>
            </p:cNvPr>
            <p:cNvSpPr/>
            <p:nvPr/>
          </p:nvSpPr>
          <p:spPr>
            <a:xfrm>
              <a:off x="3348451" y="605941"/>
              <a:ext cx="4055854" cy="954107"/>
            </a:xfrm>
            <a:prstGeom prst="rect">
              <a:avLst/>
            </a:prstGeom>
          </p:spPr>
          <p:txBody>
            <a:bodyPr wrap="none">
              <a:spAutoFit/>
            </a:bodyPr>
            <a:lstStyle/>
            <a:p>
              <a:pPr algn="ctr"/>
              <a:r>
                <a:rPr lang="en-US" sz="2800" b="1" dirty="0">
                  <a:solidFill>
                    <a:schemeClr val="bg1"/>
                  </a:solidFill>
                  <a:latin typeface="Gill Sans MT" panose="020B0502020104020203" pitchFamily="34" charset="77"/>
                  <a:cs typeface="Calibri Light" panose="020F0302020204030204" pitchFamily="34" charset="0"/>
                </a:rPr>
                <a:t>HIV</a:t>
              </a:r>
            </a:p>
            <a:p>
              <a:pPr algn="ctr"/>
              <a:r>
                <a:rPr lang="en-US" sz="2800" b="1" dirty="0">
                  <a:solidFill>
                    <a:schemeClr val="bg1"/>
                  </a:solidFill>
                  <a:latin typeface="Gill Sans MT" panose="020B0502020104020203" pitchFamily="34" charset="77"/>
                  <a:cs typeface="Calibri Light" panose="020F0302020204030204" pitchFamily="34" charset="0"/>
                </a:rPr>
                <a:t>Cure-Related Research</a:t>
              </a:r>
            </a:p>
          </p:txBody>
        </p:sp>
        <p:sp>
          <p:nvSpPr>
            <p:cNvPr id="13" name="Rectangle 12">
              <a:extLst>
                <a:ext uri="{FF2B5EF4-FFF2-40B4-BE49-F238E27FC236}">
                  <a16:creationId xmlns:a16="http://schemas.microsoft.com/office/drawing/2014/main" id="{20DAD1DB-0604-FF46-BE53-D7991F796C8C}"/>
                </a:ext>
              </a:extLst>
            </p:cNvPr>
            <p:cNvSpPr/>
            <p:nvPr/>
          </p:nvSpPr>
          <p:spPr>
            <a:xfrm>
              <a:off x="2255187" y="2108101"/>
              <a:ext cx="1806905" cy="338554"/>
            </a:xfrm>
            <a:prstGeom prst="rect">
              <a:avLst/>
            </a:prstGeom>
          </p:spPr>
          <p:txBody>
            <a:bodyPr wrap="square">
              <a:spAutoFit/>
            </a:bodyPr>
            <a:lstStyle/>
            <a:p>
              <a:pPr algn="ctr"/>
              <a:r>
                <a:rPr lang="en-US" sz="1600" b="1" dirty="0">
                  <a:latin typeface="Gill Sans MT" panose="020B0502020104020203" pitchFamily="34" charset="77"/>
                  <a:cs typeface="Calibri Light" panose="020F0302020204030204" pitchFamily="34" charset="0"/>
                </a:rPr>
                <a:t>Bench Science </a:t>
              </a:r>
              <a:endParaRPr lang="en-US" sz="1600" dirty="0">
                <a:latin typeface="Gill Sans MT" panose="020B0502020104020203" pitchFamily="34" charset="77"/>
                <a:cs typeface="Calibri Light" panose="020F0302020204030204" pitchFamily="34" charset="0"/>
              </a:endParaRPr>
            </a:p>
          </p:txBody>
        </p:sp>
        <p:sp>
          <p:nvSpPr>
            <p:cNvPr id="14" name="Rectangle 13">
              <a:extLst>
                <a:ext uri="{FF2B5EF4-FFF2-40B4-BE49-F238E27FC236}">
                  <a16:creationId xmlns:a16="http://schemas.microsoft.com/office/drawing/2014/main" id="{5DD534AE-C4F8-614C-8F99-CC143683B9AF}"/>
                </a:ext>
              </a:extLst>
            </p:cNvPr>
            <p:cNvSpPr/>
            <p:nvPr/>
          </p:nvSpPr>
          <p:spPr>
            <a:xfrm>
              <a:off x="4482504" y="2112376"/>
              <a:ext cx="1933606" cy="338554"/>
            </a:xfrm>
            <a:prstGeom prst="rect">
              <a:avLst/>
            </a:prstGeom>
          </p:spPr>
          <p:txBody>
            <a:bodyPr wrap="none">
              <a:spAutoFit/>
            </a:bodyPr>
            <a:lstStyle/>
            <a:p>
              <a:r>
                <a:rPr lang="en-US" sz="1600" b="1" dirty="0">
                  <a:latin typeface="Gill Sans MT" panose="020B0502020104020203" pitchFamily="34" charset="77"/>
                  <a:cs typeface="Calibri Light" panose="020F0302020204030204" pitchFamily="34" charset="0"/>
                </a:rPr>
                <a:t>Intervention Trials</a:t>
              </a:r>
              <a:endParaRPr lang="en-US" sz="1600" dirty="0">
                <a:latin typeface="Gill Sans MT" panose="020B0502020104020203" pitchFamily="34" charset="77"/>
                <a:cs typeface="Calibri Light" panose="020F0302020204030204" pitchFamily="34" charset="0"/>
              </a:endParaRPr>
            </a:p>
          </p:txBody>
        </p:sp>
        <p:sp>
          <p:nvSpPr>
            <p:cNvPr id="15" name="Rectangle 14">
              <a:extLst>
                <a:ext uri="{FF2B5EF4-FFF2-40B4-BE49-F238E27FC236}">
                  <a16:creationId xmlns:a16="http://schemas.microsoft.com/office/drawing/2014/main" id="{66AF688F-1602-7344-BD78-CF36B1F5030E}"/>
                </a:ext>
              </a:extLst>
            </p:cNvPr>
            <p:cNvSpPr/>
            <p:nvPr/>
          </p:nvSpPr>
          <p:spPr>
            <a:xfrm>
              <a:off x="6721366" y="2086936"/>
              <a:ext cx="1839734" cy="830997"/>
            </a:xfrm>
            <a:prstGeom prst="rect">
              <a:avLst/>
            </a:prstGeom>
          </p:spPr>
          <p:txBody>
            <a:bodyPr wrap="none">
              <a:spAutoFit/>
            </a:bodyPr>
            <a:lstStyle/>
            <a:p>
              <a:pPr algn="ctr"/>
              <a:r>
                <a:rPr lang="en-US" sz="1600" b="1" dirty="0">
                  <a:latin typeface="Gill Sans MT" panose="020B0502020104020203" pitchFamily="34" charset="77"/>
                  <a:cs typeface="Calibri Light" panose="020F0302020204030204" pitchFamily="34" charset="0"/>
                </a:rPr>
                <a:t>Ethics &amp;</a:t>
              </a:r>
            </a:p>
            <a:p>
              <a:pPr algn="ctr"/>
              <a:r>
                <a:rPr lang="en-US" sz="1600" b="1" dirty="0">
                  <a:latin typeface="Gill Sans MT" panose="020B0502020104020203" pitchFamily="34" charset="77"/>
                  <a:cs typeface="Calibri Light" panose="020F0302020204030204" pitchFamily="34" charset="0"/>
                </a:rPr>
                <a:t>Social-Behavioral</a:t>
              </a:r>
            </a:p>
            <a:p>
              <a:pPr algn="ctr"/>
              <a:r>
                <a:rPr lang="en-US" sz="1600" b="1" dirty="0">
                  <a:latin typeface="Gill Sans MT" panose="020B0502020104020203" pitchFamily="34" charset="77"/>
                  <a:cs typeface="Calibri Light" panose="020F0302020204030204" pitchFamily="34" charset="0"/>
                </a:rPr>
                <a:t>Sciences</a:t>
              </a:r>
              <a:endParaRPr lang="en-US" sz="1600" dirty="0">
                <a:latin typeface="Gill Sans MT" panose="020B0502020104020203" pitchFamily="34" charset="77"/>
                <a:cs typeface="Calibri Light" panose="020F0302020204030204" pitchFamily="34" charset="0"/>
              </a:endParaRPr>
            </a:p>
          </p:txBody>
        </p:sp>
        <p:sp>
          <p:nvSpPr>
            <p:cNvPr id="16" name="Rectangle 15">
              <a:extLst>
                <a:ext uri="{FF2B5EF4-FFF2-40B4-BE49-F238E27FC236}">
                  <a16:creationId xmlns:a16="http://schemas.microsoft.com/office/drawing/2014/main" id="{2BBFBD12-D710-374B-8A7D-1BB74572531F}"/>
                </a:ext>
              </a:extLst>
            </p:cNvPr>
            <p:cNvSpPr/>
            <p:nvPr/>
          </p:nvSpPr>
          <p:spPr>
            <a:xfrm>
              <a:off x="4508142" y="2457183"/>
              <a:ext cx="1828800" cy="523220"/>
            </a:xfrm>
            <a:prstGeom prst="rect">
              <a:avLst/>
            </a:prstGeom>
          </p:spPr>
          <p:txBody>
            <a:bodyPr wrap="square">
              <a:spAutoFit/>
            </a:bodyPr>
            <a:lstStyle/>
            <a:p>
              <a:pPr algn="ctr"/>
              <a:r>
                <a:rPr lang="en-US" sz="1400" dirty="0">
                  <a:latin typeface="Gill Sans MT" panose="020B0502020104020203" pitchFamily="34" charset="77"/>
                  <a:cs typeface="Calibri Light" panose="020F0302020204030204" pitchFamily="34" charset="0"/>
                </a:rPr>
                <a:t>Animal &amp; Human Studies</a:t>
              </a:r>
            </a:p>
          </p:txBody>
        </p:sp>
        <p:sp>
          <p:nvSpPr>
            <p:cNvPr id="18" name="Rectangle 17">
              <a:extLst>
                <a:ext uri="{FF2B5EF4-FFF2-40B4-BE49-F238E27FC236}">
                  <a16:creationId xmlns:a16="http://schemas.microsoft.com/office/drawing/2014/main" id="{1286CBE7-8EFB-894D-AB01-F78144F96486}"/>
                </a:ext>
              </a:extLst>
            </p:cNvPr>
            <p:cNvSpPr/>
            <p:nvPr/>
          </p:nvSpPr>
          <p:spPr>
            <a:xfrm>
              <a:off x="2235190" y="2533820"/>
              <a:ext cx="1826903" cy="738664"/>
            </a:xfrm>
            <a:prstGeom prst="rect">
              <a:avLst/>
            </a:prstGeom>
          </p:spPr>
          <p:txBody>
            <a:bodyPr wrap="square">
              <a:spAutoFit/>
            </a:bodyPr>
            <a:lstStyle/>
            <a:p>
              <a:pPr algn="ctr"/>
              <a:r>
                <a:rPr lang="en-US" sz="1400" dirty="0">
                  <a:latin typeface="Gill Sans MT" panose="020B0502020104020203" pitchFamily="34" charset="77"/>
                  <a:cs typeface="Calibri Light" panose="020F0302020204030204" pitchFamily="34" charset="0"/>
                </a:rPr>
                <a:t>Understanding Persistence &amp;  Immune control</a:t>
              </a:r>
            </a:p>
          </p:txBody>
        </p:sp>
        <p:sp>
          <p:nvSpPr>
            <p:cNvPr id="19" name="Down Arrow 18">
              <a:extLst>
                <a:ext uri="{FF2B5EF4-FFF2-40B4-BE49-F238E27FC236}">
                  <a16:creationId xmlns:a16="http://schemas.microsoft.com/office/drawing/2014/main" id="{48F580BF-A4EB-9F42-B8B4-20C779A12B07}"/>
                </a:ext>
              </a:extLst>
            </p:cNvPr>
            <p:cNvSpPr/>
            <p:nvPr/>
          </p:nvSpPr>
          <p:spPr>
            <a:xfrm>
              <a:off x="5227456" y="3016657"/>
              <a:ext cx="340069" cy="35538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6D0062C-016E-0B47-97AE-5E5B70C19C73}"/>
                </a:ext>
              </a:extLst>
            </p:cNvPr>
            <p:cNvSpPr/>
            <p:nvPr/>
          </p:nvSpPr>
          <p:spPr>
            <a:xfrm>
              <a:off x="6744829" y="3117729"/>
              <a:ext cx="1828800" cy="1384995"/>
            </a:xfrm>
            <a:prstGeom prst="rect">
              <a:avLst/>
            </a:prstGeom>
          </p:spPr>
          <p:txBody>
            <a:bodyPr wrap="square">
              <a:spAutoFit/>
            </a:bodyPr>
            <a:lstStyle/>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Decision-making</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Perceptions of risks and benefits</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Attitudes about research</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Individual and societal impact</a:t>
              </a:r>
            </a:p>
          </p:txBody>
        </p:sp>
        <p:sp>
          <p:nvSpPr>
            <p:cNvPr id="21" name="Rectangle 20">
              <a:extLst>
                <a:ext uri="{FF2B5EF4-FFF2-40B4-BE49-F238E27FC236}">
                  <a16:creationId xmlns:a16="http://schemas.microsoft.com/office/drawing/2014/main" id="{F49E23DE-0BED-6B44-93B1-3F6B5086CC6A}"/>
                </a:ext>
              </a:extLst>
            </p:cNvPr>
            <p:cNvSpPr/>
            <p:nvPr/>
          </p:nvSpPr>
          <p:spPr>
            <a:xfrm>
              <a:off x="2248754" y="3303767"/>
              <a:ext cx="1828800" cy="1384995"/>
            </a:xfrm>
            <a:prstGeom prst="rect">
              <a:avLst/>
            </a:prstGeom>
          </p:spPr>
          <p:txBody>
            <a:bodyPr wrap="square">
              <a:spAutoFit/>
            </a:bodyPr>
            <a:lstStyle/>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Viral subtype</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Genetics</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Tissues</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Intervention Mechanism</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Analysis of preliminary work</a:t>
              </a:r>
            </a:p>
          </p:txBody>
        </p:sp>
        <p:grpSp>
          <p:nvGrpSpPr>
            <p:cNvPr id="22" name="Group 21">
              <a:extLst>
                <a:ext uri="{FF2B5EF4-FFF2-40B4-BE49-F238E27FC236}">
                  <a16:creationId xmlns:a16="http://schemas.microsoft.com/office/drawing/2014/main" id="{E7E314B5-96A3-CC4D-B06D-FFF02B289307}"/>
                </a:ext>
              </a:extLst>
            </p:cNvPr>
            <p:cNvGrpSpPr/>
            <p:nvPr/>
          </p:nvGrpSpPr>
          <p:grpSpPr>
            <a:xfrm>
              <a:off x="4680484" y="4208177"/>
              <a:ext cx="680226" cy="609599"/>
              <a:chOff x="412654" y="5648656"/>
              <a:chExt cx="680226" cy="609599"/>
            </a:xfrm>
          </p:grpSpPr>
          <p:sp>
            <p:nvSpPr>
              <p:cNvPr id="33" name="Rectangle 32">
                <a:extLst>
                  <a:ext uri="{FF2B5EF4-FFF2-40B4-BE49-F238E27FC236}">
                    <a16:creationId xmlns:a16="http://schemas.microsoft.com/office/drawing/2014/main" id="{B696E42F-7035-F645-940C-741BB042CA29}"/>
                  </a:ext>
                </a:extLst>
              </p:cNvPr>
              <p:cNvSpPr/>
              <p:nvPr/>
            </p:nvSpPr>
            <p:spPr>
              <a:xfrm>
                <a:off x="422747" y="5648656"/>
                <a:ext cx="670133" cy="6095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E702400-602E-9843-BBC5-88E294056B3E}"/>
                  </a:ext>
                </a:extLst>
              </p:cNvPr>
              <p:cNvSpPr/>
              <p:nvPr/>
            </p:nvSpPr>
            <p:spPr>
              <a:xfrm>
                <a:off x="412654" y="5742676"/>
                <a:ext cx="671122" cy="369332"/>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Early</a:t>
                </a:r>
              </a:p>
              <a:p>
                <a:pPr algn="ctr"/>
                <a:r>
                  <a:rPr lang="en-AU" sz="900" b="1" dirty="0">
                    <a:solidFill>
                      <a:schemeClr val="bg1"/>
                    </a:solidFill>
                    <a:latin typeface="Gill Sans MT" panose="020B0502020104020203" pitchFamily="34" charset="77"/>
                    <a:cs typeface="Calibri Light" panose="020F0302020204030204" pitchFamily="34" charset="0"/>
                  </a:rPr>
                  <a:t>ART</a:t>
                </a:r>
                <a:endParaRPr lang="en-US" sz="900" dirty="0">
                  <a:solidFill>
                    <a:schemeClr val="bg1"/>
                  </a:solidFill>
                  <a:latin typeface="Gill Sans MT" panose="020B0502020104020203" pitchFamily="34" charset="77"/>
                  <a:cs typeface="Calibri Light" panose="020F0302020204030204" pitchFamily="34" charset="0"/>
                </a:endParaRPr>
              </a:p>
            </p:txBody>
          </p:sp>
        </p:grpSp>
        <p:grpSp>
          <p:nvGrpSpPr>
            <p:cNvPr id="23" name="Group 22">
              <a:extLst>
                <a:ext uri="{FF2B5EF4-FFF2-40B4-BE49-F238E27FC236}">
                  <a16:creationId xmlns:a16="http://schemas.microsoft.com/office/drawing/2014/main" id="{C20FAEB1-A073-EE47-896F-58852FEFCA26}"/>
                </a:ext>
              </a:extLst>
            </p:cNvPr>
            <p:cNvGrpSpPr/>
            <p:nvPr/>
          </p:nvGrpSpPr>
          <p:grpSpPr>
            <a:xfrm>
              <a:off x="5379855" y="4208177"/>
              <a:ext cx="862992" cy="609600"/>
              <a:chOff x="387748" y="4572000"/>
              <a:chExt cx="862992" cy="609600"/>
            </a:xfrm>
          </p:grpSpPr>
          <p:sp>
            <p:nvSpPr>
              <p:cNvPr id="31" name="Rectangle 30">
                <a:extLst>
                  <a:ext uri="{FF2B5EF4-FFF2-40B4-BE49-F238E27FC236}">
                    <a16:creationId xmlns:a16="http://schemas.microsoft.com/office/drawing/2014/main" id="{13251A7B-55BB-DF42-95C9-CEABED3C8E55}"/>
                  </a:ext>
                </a:extLst>
              </p:cNvPr>
              <p:cNvSpPr/>
              <p:nvPr/>
            </p:nvSpPr>
            <p:spPr>
              <a:xfrm>
                <a:off x="484356" y="4572000"/>
                <a:ext cx="671040" cy="60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533123D-585B-CF40-A7CB-C06F2006AF9D}"/>
                  </a:ext>
                </a:extLst>
              </p:cNvPr>
              <p:cNvSpPr/>
              <p:nvPr/>
            </p:nvSpPr>
            <p:spPr>
              <a:xfrm>
                <a:off x="387748" y="4590219"/>
                <a:ext cx="862992" cy="507831"/>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Latency modifying agents</a:t>
                </a:r>
                <a:endParaRPr lang="en-US" sz="900" dirty="0">
                  <a:solidFill>
                    <a:schemeClr val="bg1"/>
                  </a:solidFill>
                  <a:latin typeface="Gill Sans MT" panose="020B0502020104020203" pitchFamily="34" charset="77"/>
                  <a:cs typeface="Calibri Light" panose="020F0302020204030204" pitchFamily="34" charset="0"/>
                </a:endParaRPr>
              </a:p>
            </p:txBody>
          </p:sp>
        </p:grpSp>
        <p:grpSp>
          <p:nvGrpSpPr>
            <p:cNvPr id="24" name="Group 23">
              <a:extLst>
                <a:ext uri="{FF2B5EF4-FFF2-40B4-BE49-F238E27FC236}">
                  <a16:creationId xmlns:a16="http://schemas.microsoft.com/office/drawing/2014/main" id="{17F80221-AF86-BF48-87A4-2BB0AA10FD18}"/>
                </a:ext>
              </a:extLst>
            </p:cNvPr>
            <p:cNvGrpSpPr/>
            <p:nvPr/>
          </p:nvGrpSpPr>
          <p:grpSpPr>
            <a:xfrm>
              <a:off x="4589345" y="4873511"/>
              <a:ext cx="864877" cy="609600"/>
              <a:chOff x="1863988" y="6083555"/>
              <a:chExt cx="864877" cy="609600"/>
            </a:xfrm>
          </p:grpSpPr>
          <p:sp>
            <p:nvSpPr>
              <p:cNvPr id="29" name="Rectangle 28">
                <a:extLst>
                  <a:ext uri="{FF2B5EF4-FFF2-40B4-BE49-F238E27FC236}">
                    <a16:creationId xmlns:a16="http://schemas.microsoft.com/office/drawing/2014/main" id="{8E4C4AC1-D519-9D4B-B2BF-9C4EBCFE6E49}"/>
                  </a:ext>
                </a:extLst>
              </p:cNvPr>
              <p:cNvSpPr/>
              <p:nvPr/>
            </p:nvSpPr>
            <p:spPr>
              <a:xfrm>
                <a:off x="1972400" y="6083555"/>
                <a:ext cx="662954" cy="60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92C32B-DA99-7343-9F6D-02A9F022AE3D}"/>
                  </a:ext>
                </a:extLst>
              </p:cNvPr>
              <p:cNvSpPr/>
              <p:nvPr/>
            </p:nvSpPr>
            <p:spPr>
              <a:xfrm>
                <a:off x="1863988" y="6203269"/>
                <a:ext cx="864877" cy="369332"/>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Immune Therapies</a:t>
                </a:r>
                <a:endParaRPr lang="en-US" sz="900" dirty="0">
                  <a:solidFill>
                    <a:schemeClr val="bg1"/>
                  </a:solidFill>
                  <a:latin typeface="Gill Sans MT" panose="020B0502020104020203" pitchFamily="34" charset="77"/>
                  <a:cs typeface="Calibri Light" panose="020F0302020204030204" pitchFamily="34" charset="0"/>
                </a:endParaRPr>
              </a:p>
            </p:txBody>
          </p:sp>
        </p:grpSp>
        <p:sp>
          <p:nvSpPr>
            <p:cNvPr id="27" name="Rectangle 26">
              <a:extLst>
                <a:ext uri="{FF2B5EF4-FFF2-40B4-BE49-F238E27FC236}">
                  <a16:creationId xmlns:a16="http://schemas.microsoft.com/office/drawing/2014/main" id="{76FF538B-9747-5044-BED4-9DFAD47ED309}"/>
                </a:ext>
              </a:extLst>
            </p:cNvPr>
            <p:cNvSpPr/>
            <p:nvPr/>
          </p:nvSpPr>
          <p:spPr>
            <a:xfrm>
              <a:off x="5461703" y="4873511"/>
              <a:ext cx="685800" cy="6154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D73FE9E-9607-9449-B459-9309D677E5D1}"/>
                </a:ext>
              </a:extLst>
            </p:cNvPr>
            <p:cNvSpPr/>
            <p:nvPr/>
          </p:nvSpPr>
          <p:spPr>
            <a:xfrm>
              <a:off x="5440579" y="4941556"/>
              <a:ext cx="728048" cy="507831"/>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Cell &amp; Gene Therapies</a:t>
              </a:r>
              <a:endParaRPr lang="en-US" sz="900" dirty="0">
                <a:solidFill>
                  <a:schemeClr val="bg1"/>
                </a:solidFill>
                <a:latin typeface="Gill Sans MT" panose="020B0502020104020203" pitchFamily="34" charset="77"/>
                <a:cs typeface="Calibri Light" panose="020F0302020204030204" pitchFamily="34" charset="0"/>
              </a:endParaRPr>
            </a:p>
          </p:txBody>
        </p:sp>
        <p:sp>
          <p:nvSpPr>
            <p:cNvPr id="36" name="TextBox 35">
              <a:extLst>
                <a:ext uri="{FF2B5EF4-FFF2-40B4-BE49-F238E27FC236}">
                  <a16:creationId xmlns:a16="http://schemas.microsoft.com/office/drawing/2014/main" id="{90F23DEA-85DA-5745-AA0D-FC67236946BB}"/>
                </a:ext>
              </a:extLst>
            </p:cNvPr>
            <p:cNvSpPr txBox="1"/>
            <p:nvPr/>
          </p:nvSpPr>
          <p:spPr>
            <a:xfrm>
              <a:off x="5341481" y="4007136"/>
              <a:ext cx="147767" cy="1530782"/>
            </a:xfrm>
            <a:prstGeom prst="rect">
              <a:avLst/>
            </a:prstGeom>
            <a:solidFill>
              <a:srgbClr val="D9D9D9"/>
            </a:solidFill>
          </p:spPr>
          <p:txBody>
            <a:bodyPr wrap="square" rtlCol="0">
              <a:spAutoFit/>
            </a:bodyPr>
            <a:lstStyle/>
            <a:p>
              <a:endParaRPr lang="en-US" dirty="0"/>
            </a:p>
          </p:txBody>
        </p:sp>
        <p:sp>
          <p:nvSpPr>
            <p:cNvPr id="39" name="TextBox 38">
              <a:extLst>
                <a:ext uri="{FF2B5EF4-FFF2-40B4-BE49-F238E27FC236}">
                  <a16:creationId xmlns:a16="http://schemas.microsoft.com/office/drawing/2014/main" id="{D7088530-4E6B-334C-9296-957C7A412F53}"/>
                </a:ext>
              </a:extLst>
            </p:cNvPr>
            <p:cNvSpPr txBox="1"/>
            <p:nvPr/>
          </p:nvSpPr>
          <p:spPr>
            <a:xfrm rot="16200000">
              <a:off x="5375424" y="4085825"/>
              <a:ext cx="147767" cy="1530782"/>
            </a:xfrm>
            <a:prstGeom prst="rect">
              <a:avLst/>
            </a:prstGeom>
            <a:solidFill>
              <a:srgbClr val="D9D9D9"/>
            </a:solidFill>
          </p:spPr>
          <p:txBody>
            <a:bodyPr wrap="square" rtlCol="0">
              <a:spAutoFit/>
            </a:bodyPr>
            <a:lstStyle/>
            <a:p>
              <a:endParaRPr lang="en-US" dirty="0"/>
            </a:p>
          </p:txBody>
        </p:sp>
        <p:sp>
          <p:nvSpPr>
            <p:cNvPr id="17" name="Rectangle 16">
              <a:extLst>
                <a:ext uri="{FF2B5EF4-FFF2-40B4-BE49-F238E27FC236}">
                  <a16:creationId xmlns:a16="http://schemas.microsoft.com/office/drawing/2014/main" id="{56448C4B-F8E1-664C-B74D-2A8CA86AD306}"/>
                </a:ext>
              </a:extLst>
            </p:cNvPr>
            <p:cNvSpPr/>
            <p:nvPr/>
          </p:nvSpPr>
          <p:spPr>
            <a:xfrm>
              <a:off x="4703096" y="3363953"/>
              <a:ext cx="1371600" cy="738664"/>
            </a:xfrm>
            <a:prstGeom prst="rect">
              <a:avLst/>
            </a:prstGeom>
          </p:spPr>
          <p:txBody>
            <a:bodyPr wrap="square">
              <a:spAutoFit/>
            </a:bodyPr>
            <a:lstStyle/>
            <a:p>
              <a:pPr algn="ctr"/>
              <a:r>
                <a:rPr lang="en-US" sz="1400" i="1" dirty="0">
                  <a:latin typeface="Gill Sans MT" panose="020B0502020104020203" pitchFamily="34" charset="77"/>
                  <a:cs typeface="Calibri Light" panose="020F0302020204030204" pitchFamily="34" charset="0"/>
                </a:rPr>
                <a:t>Single or Combination Interventions</a:t>
              </a:r>
            </a:p>
          </p:txBody>
        </p:sp>
      </p:grpSp>
    </p:spTree>
    <p:extLst>
      <p:ext uri="{BB962C8B-B14F-4D97-AF65-F5344CB8AC3E}">
        <p14:creationId xmlns:p14="http://schemas.microsoft.com/office/powerpoint/2010/main" val="420851370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a:extLst>
              <a:ext uri="{FF2B5EF4-FFF2-40B4-BE49-F238E27FC236}">
                <a16:creationId xmlns:a16="http://schemas.microsoft.com/office/drawing/2014/main" id="{F2084514-3E84-0749-A3F6-58B7AE1D9975}"/>
              </a:ext>
            </a:extLst>
          </p:cNvPr>
          <p:cNvSpPr>
            <a:spLocks noGrp="1"/>
          </p:cNvSpPr>
          <p:nvPr>
            <p:ph type="title"/>
          </p:nvPr>
        </p:nvSpPr>
        <p:spPr/>
        <p:txBody>
          <a:bodyPr anchor="t" anchorCtr="0"/>
          <a:lstStyle/>
          <a:p>
            <a:r>
              <a:rPr lang="en-US" dirty="0">
                <a:cs typeface="Calibri Light" panose="020F0302020204030204" pitchFamily="34" charset="0"/>
              </a:rPr>
              <a:t>Overview of Research Process</a:t>
            </a:r>
            <a:endParaRPr lang="en-US" dirty="0"/>
          </a:p>
        </p:txBody>
      </p:sp>
      <p:sp>
        <p:nvSpPr>
          <p:cNvPr id="68" name="TextBox 67">
            <a:extLst>
              <a:ext uri="{FF2B5EF4-FFF2-40B4-BE49-F238E27FC236}">
                <a16:creationId xmlns:a16="http://schemas.microsoft.com/office/drawing/2014/main" id="{35735CA8-F92E-9D42-A4E0-02B55D04D44A}"/>
              </a:ext>
            </a:extLst>
          </p:cNvPr>
          <p:cNvSpPr txBox="1"/>
          <p:nvPr/>
        </p:nvSpPr>
        <p:spPr>
          <a:xfrm>
            <a:off x="7064748" y="6497573"/>
            <a:ext cx="2254885" cy="246221"/>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Courtesy of AVAC</a:t>
            </a:r>
          </a:p>
        </p:txBody>
      </p:sp>
      <p:pic>
        <p:nvPicPr>
          <p:cNvPr id="70" name="Picture 69">
            <a:extLst>
              <a:ext uri="{FF2B5EF4-FFF2-40B4-BE49-F238E27FC236}">
                <a16:creationId xmlns:a16="http://schemas.microsoft.com/office/drawing/2014/main" id="{E9BD5928-324C-7447-9059-088E9E238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129" y="1333595"/>
            <a:ext cx="10944894" cy="4928479"/>
          </a:xfrm>
          <a:prstGeom prst="rect">
            <a:avLst/>
          </a:prstGeom>
        </p:spPr>
      </p:pic>
    </p:spTree>
    <p:extLst>
      <p:ext uri="{BB962C8B-B14F-4D97-AF65-F5344CB8AC3E}">
        <p14:creationId xmlns:p14="http://schemas.microsoft.com/office/powerpoint/2010/main" val="3125768546"/>
      </p:ext>
    </p:extLst>
  </p:cSld>
  <p:clrMapOvr>
    <a:masterClrMapping/>
  </p:clrMapOvr>
  <p:transition spd="slow" advTm="6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lobal Investment">
            <a:extLst>
              <a:ext uri="{FF2B5EF4-FFF2-40B4-BE49-F238E27FC236}">
                <a16:creationId xmlns:a16="http://schemas.microsoft.com/office/drawing/2014/main" id="{5F8A8A3C-B63B-844A-B4EE-2E6E8FDBD7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98059" y="1483100"/>
            <a:ext cx="6217282" cy="40248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C23B7BC-EF2A-4747-83B8-A345F2BA4655}"/>
              </a:ext>
            </a:extLst>
          </p:cNvPr>
          <p:cNvSpPr/>
          <p:nvPr/>
        </p:nvSpPr>
        <p:spPr>
          <a:xfrm>
            <a:off x="3039762" y="5611294"/>
            <a:ext cx="5733877" cy="584775"/>
          </a:xfrm>
          <a:prstGeom prst="rect">
            <a:avLst/>
          </a:prstGeom>
        </p:spPr>
        <p:txBody>
          <a:bodyPr wrap="none">
            <a:spAutoFit/>
          </a:bodyPr>
          <a:lstStyle/>
          <a:p>
            <a:pPr algn="ctr"/>
            <a:r>
              <a:rPr lang="en-US" sz="3200" i="1" dirty="0">
                <a:latin typeface="Gill Sans MT" panose="020B0502020104020203" pitchFamily="34" charset="77"/>
                <a:cs typeface="Calibri Light" panose="020F0302020204030204" pitchFamily="34" charset="0"/>
              </a:rPr>
              <a:t>approximately </a:t>
            </a:r>
            <a:r>
              <a:rPr lang="en-US" sz="3200" b="1" i="1" dirty="0">
                <a:solidFill>
                  <a:schemeClr val="accent5"/>
                </a:solidFill>
                <a:latin typeface="Gill Sans MT" panose="020B0502020104020203" pitchFamily="34" charset="77"/>
                <a:cs typeface="Calibri Light" panose="020F0302020204030204" pitchFamily="34" charset="0"/>
              </a:rPr>
              <a:t>US $323.9 million </a:t>
            </a:r>
          </a:p>
        </p:txBody>
      </p:sp>
      <p:sp>
        <p:nvSpPr>
          <p:cNvPr id="6" name="Rectangle 5">
            <a:extLst>
              <a:ext uri="{FF2B5EF4-FFF2-40B4-BE49-F238E27FC236}">
                <a16:creationId xmlns:a16="http://schemas.microsoft.com/office/drawing/2014/main" id="{89903B54-1CF5-1A4C-A033-792148EF063E}"/>
              </a:ext>
            </a:extLst>
          </p:cNvPr>
          <p:cNvSpPr/>
          <p:nvPr/>
        </p:nvSpPr>
        <p:spPr>
          <a:xfrm>
            <a:off x="6360624" y="6402795"/>
            <a:ext cx="4523129" cy="307777"/>
          </a:xfrm>
          <a:prstGeom prst="rect">
            <a:avLst/>
          </a:prstGeom>
          <a:solidFill>
            <a:schemeClr val="bg1"/>
          </a:solidFill>
        </p:spPr>
        <p:txBody>
          <a:bodyPr wrap="square">
            <a:spAutoFit/>
          </a:bodyPr>
          <a:lstStyle/>
          <a:p>
            <a:pPr algn="r"/>
            <a:r>
              <a:rPr lang="en-US" sz="1400" b="1" u="sng" dirty="0">
                <a:solidFill>
                  <a:schemeClr val="bg1">
                    <a:lumMod val="65000"/>
                  </a:schemeClr>
                </a:solidFill>
                <a:latin typeface="Calibri Light" panose="020F0302020204030204" pitchFamily="34" charset="0"/>
                <a:cs typeface="Calibri Light" panose="020F0302020204030204" pitchFamily="34" charset="0"/>
              </a:rPr>
              <a:t>http://www.adamco.com/innerpages.aspx?id=12&amp;Root=no</a:t>
            </a:r>
          </a:p>
        </p:txBody>
      </p:sp>
      <p:sp>
        <p:nvSpPr>
          <p:cNvPr id="9" name="Title 1">
            <a:extLst>
              <a:ext uri="{FF2B5EF4-FFF2-40B4-BE49-F238E27FC236}">
                <a16:creationId xmlns:a16="http://schemas.microsoft.com/office/drawing/2014/main" id="{88361FF3-5CB2-064E-BBF3-148F24170E2E}"/>
              </a:ext>
            </a:extLst>
          </p:cNvPr>
          <p:cNvSpPr>
            <a:spLocks noGrp="1"/>
          </p:cNvSpPr>
          <p:nvPr>
            <p:ph type="title"/>
          </p:nvPr>
        </p:nvSpPr>
        <p:spPr/>
        <p:txBody>
          <a:bodyPr>
            <a:normAutofit/>
          </a:bodyPr>
          <a:lstStyle/>
          <a:p>
            <a:r>
              <a:rPr lang="en-US" dirty="0">
                <a:solidFill>
                  <a:srgbClr val="000000"/>
                </a:solidFill>
                <a:cs typeface="Calibri Light" panose="020F0302020204030204" pitchFamily="34" charset="0"/>
              </a:rPr>
              <a:t>Global Investment in HIV Cure R &amp; D</a:t>
            </a:r>
            <a:br>
              <a:rPr lang="en-US" dirty="0">
                <a:solidFill>
                  <a:srgbClr val="000000"/>
                </a:solidFill>
                <a:cs typeface="Calibri Light" panose="020F0302020204030204" pitchFamily="34" charset="0"/>
              </a:rPr>
            </a:br>
            <a:r>
              <a:rPr lang="en-US" sz="3200" dirty="0">
                <a:solidFill>
                  <a:srgbClr val="000000"/>
                </a:solidFill>
                <a:cs typeface="Calibri Light" panose="020F0302020204030204" pitchFamily="34" charset="0"/>
              </a:rPr>
              <a:t>(2019)</a:t>
            </a:r>
            <a:endParaRPr lang="en-US" dirty="0"/>
          </a:p>
        </p:txBody>
      </p:sp>
    </p:spTree>
    <p:extLst>
      <p:ext uri="{BB962C8B-B14F-4D97-AF65-F5344CB8AC3E}">
        <p14:creationId xmlns:p14="http://schemas.microsoft.com/office/powerpoint/2010/main" val="3924251202"/>
      </p:ext>
    </p:extLst>
  </p:cSld>
  <p:clrMapOvr>
    <a:masterClrMapping/>
  </p:clrMapOvr>
  <p:transition spd="slow" advTm="6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79337D-51CB-1A4A-A240-AA96F5FAD466}"/>
              </a:ext>
            </a:extLst>
          </p:cNvPr>
          <p:cNvSpPr>
            <a:spLocks noGrp="1"/>
          </p:cNvSpPr>
          <p:nvPr>
            <p:ph type="title"/>
          </p:nvPr>
        </p:nvSpPr>
        <p:spPr>
          <a:xfrm>
            <a:off x="0" y="1709738"/>
            <a:ext cx="12192000" cy="4310062"/>
          </a:xfrm>
        </p:spPr>
        <p:txBody>
          <a:bodyPr anchor="ctr" anchorCtr="0"/>
          <a:lstStyle/>
          <a:p>
            <a:r>
              <a:rPr lang="en-US" dirty="0"/>
              <a:t>Why is it difficult to cure HIV?</a:t>
            </a:r>
          </a:p>
        </p:txBody>
      </p:sp>
      <p:pic>
        <p:nvPicPr>
          <p:cNvPr id="6" name="Picture 5">
            <a:extLst>
              <a:ext uri="{FF2B5EF4-FFF2-40B4-BE49-F238E27FC236}">
                <a16:creationId xmlns:a16="http://schemas.microsoft.com/office/drawing/2014/main" id="{4C30DCE8-A391-A64F-B3D5-CFF9262455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046679">
            <a:off x="9126961" y="2040283"/>
            <a:ext cx="1752600" cy="1130300"/>
          </a:xfrm>
          <a:prstGeom prst="rect">
            <a:avLst/>
          </a:prstGeom>
        </p:spPr>
      </p:pic>
      <p:pic>
        <p:nvPicPr>
          <p:cNvPr id="3" name="Picture 2">
            <a:extLst>
              <a:ext uri="{FF2B5EF4-FFF2-40B4-BE49-F238E27FC236}">
                <a16:creationId xmlns:a16="http://schemas.microsoft.com/office/drawing/2014/main" id="{57B50A14-6461-1745-AB72-9819A62D5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5785596" y="-3490454"/>
            <a:ext cx="1905000" cy="1727200"/>
          </a:xfrm>
          <a:prstGeom prst="rect">
            <a:avLst/>
          </a:prstGeom>
        </p:spPr>
      </p:pic>
      <p:pic>
        <p:nvPicPr>
          <p:cNvPr id="8" name="Picture 7">
            <a:extLst>
              <a:ext uri="{FF2B5EF4-FFF2-40B4-BE49-F238E27FC236}">
                <a16:creationId xmlns:a16="http://schemas.microsoft.com/office/drawing/2014/main" id="{398AA399-1FB6-BC44-95B0-73716DB37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09556">
            <a:off x="1576590" y="-2381726"/>
            <a:ext cx="1752600" cy="1130300"/>
          </a:xfrm>
          <a:prstGeom prst="rect">
            <a:avLst/>
          </a:prstGeom>
        </p:spPr>
      </p:pic>
      <p:pic>
        <p:nvPicPr>
          <p:cNvPr id="12" name="Picture 11">
            <a:extLst>
              <a:ext uri="{FF2B5EF4-FFF2-40B4-BE49-F238E27FC236}">
                <a16:creationId xmlns:a16="http://schemas.microsoft.com/office/drawing/2014/main" id="{461F7752-AC57-874C-A950-F0197D5211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1731277">
            <a:off x="10857725" y="2282114"/>
            <a:ext cx="1143000" cy="1092200"/>
          </a:xfrm>
          <a:prstGeom prst="rect">
            <a:avLst/>
          </a:prstGeom>
        </p:spPr>
      </p:pic>
      <p:pic>
        <p:nvPicPr>
          <p:cNvPr id="13" name="Picture 12">
            <a:extLst>
              <a:ext uri="{FF2B5EF4-FFF2-40B4-BE49-F238E27FC236}">
                <a16:creationId xmlns:a16="http://schemas.microsoft.com/office/drawing/2014/main" id="{9CC7F66C-56C7-4949-A73E-CA66E65EC7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139790">
            <a:off x="2817104" y="1893215"/>
            <a:ext cx="1143000" cy="1092200"/>
          </a:xfrm>
          <a:prstGeom prst="rect">
            <a:avLst/>
          </a:prstGeom>
        </p:spPr>
      </p:pic>
      <p:pic>
        <p:nvPicPr>
          <p:cNvPr id="14" name="Picture 13">
            <a:extLst>
              <a:ext uri="{FF2B5EF4-FFF2-40B4-BE49-F238E27FC236}">
                <a16:creationId xmlns:a16="http://schemas.microsoft.com/office/drawing/2014/main" id="{C45D2766-3AC6-2443-92D8-A7CCD3889B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08895">
            <a:off x="8019714" y="4426852"/>
            <a:ext cx="1143000" cy="1092200"/>
          </a:xfrm>
          <a:prstGeom prst="rect">
            <a:avLst/>
          </a:prstGeom>
        </p:spPr>
      </p:pic>
      <p:pic>
        <p:nvPicPr>
          <p:cNvPr id="18" name="Picture 17">
            <a:extLst>
              <a:ext uri="{FF2B5EF4-FFF2-40B4-BE49-F238E27FC236}">
                <a16:creationId xmlns:a16="http://schemas.microsoft.com/office/drawing/2014/main" id="{7C6A066D-3E1E-0147-BBFB-3568E3BFE2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8039456">
            <a:off x="1033902" y="1830428"/>
            <a:ext cx="1320800" cy="1727200"/>
          </a:xfrm>
          <a:prstGeom prst="rect">
            <a:avLst/>
          </a:prstGeom>
        </p:spPr>
      </p:pic>
      <p:pic>
        <p:nvPicPr>
          <p:cNvPr id="19" name="Picture 18">
            <a:extLst>
              <a:ext uri="{FF2B5EF4-FFF2-40B4-BE49-F238E27FC236}">
                <a16:creationId xmlns:a16="http://schemas.microsoft.com/office/drawing/2014/main" id="{8FD59374-0284-D840-855D-5AD45C0C9C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205411">
            <a:off x="6596704" y="4400514"/>
            <a:ext cx="1320800" cy="1727200"/>
          </a:xfrm>
          <a:prstGeom prst="rect">
            <a:avLst/>
          </a:prstGeom>
        </p:spPr>
      </p:pic>
    </p:spTree>
    <p:extLst>
      <p:ext uri="{BB962C8B-B14F-4D97-AF65-F5344CB8AC3E}">
        <p14:creationId xmlns:p14="http://schemas.microsoft.com/office/powerpoint/2010/main" val="4079343584"/>
      </p:ext>
    </p:extLst>
  </p:cSld>
  <p:clrMapOvr>
    <a:masterClrMapping/>
  </p:clrMapOvr>
  <p:transition spd="slow" advTm="6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4B1D-D09F-F042-B91E-115E8CD737C6}"/>
              </a:ext>
            </a:extLst>
          </p:cNvPr>
          <p:cNvSpPr>
            <a:spLocks noGrp="1"/>
          </p:cNvSpPr>
          <p:nvPr>
            <p:ph type="title"/>
          </p:nvPr>
        </p:nvSpPr>
        <p:spPr/>
        <p:txBody>
          <a:bodyPr anchor="t" anchorCtr="0"/>
          <a:lstStyle/>
          <a:p>
            <a:r>
              <a:rPr lang="en-US" dirty="0">
                <a:cs typeface="Calibri Light" panose="020F0302020204030204" pitchFamily="34" charset="0"/>
              </a:rPr>
              <a:t>Why is HIV so hard to cure? </a:t>
            </a:r>
            <a:endParaRPr lang="en-US" dirty="0"/>
          </a:p>
        </p:txBody>
      </p:sp>
      <p:sp>
        <p:nvSpPr>
          <p:cNvPr id="6" name="Rectangle 5">
            <a:extLst>
              <a:ext uri="{FF2B5EF4-FFF2-40B4-BE49-F238E27FC236}">
                <a16:creationId xmlns:a16="http://schemas.microsoft.com/office/drawing/2014/main" id="{4CC43ECC-E65E-C94B-A9C8-E04C2BACB0E9}"/>
              </a:ext>
            </a:extLst>
          </p:cNvPr>
          <p:cNvSpPr/>
          <p:nvPr/>
        </p:nvSpPr>
        <p:spPr>
          <a:xfrm>
            <a:off x="4487395" y="5515691"/>
            <a:ext cx="5901361" cy="300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1DD3E898-A285-FD41-A51C-BC66A1A3D8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4635" y="1072433"/>
            <a:ext cx="6911486" cy="4611672"/>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FFDD1640-BD08-774C-B57F-CE9F39BA889E}"/>
              </a:ext>
            </a:extLst>
          </p:cNvPr>
          <p:cNvSpPr/>
          <p:nvPr/>
        </p:nvSpPr>
        <p:spPr>
          <a:xfrm>
            <a:off x="2124634" y="5761955"/>
            <a:ext cx="7510745" cy="830997"/>
          </a:xfrm>
          <a:prstGeom prst="rect">
            <a:avLst/>
          </a:prstGeom>
        </p:spPr>
        <p:txBody>
          <a:bodyPr wrap="square">
            <a:spAutoFit/>
          </a:bodyPr>
          <a:lstStyle/>
          <a:p>
            <a:r>
              <a:rPr lang="en-US" sz="2400" dirty="0">
                <a:latin typeface="Gill Sans MT" panose="020B0502020104020203" pitchFamily="34" charset="77"/>
              </a:rPr>
              <a:t>So few cells harbor HIV in people on antivirals medications and these cells appear normal to our immune system</a:t>
            </a:r>
            <a:r>
              <a:rPr lang="en-US" sz="2000" dirty="0">
                <a:latin typeface="Gill Sans MT" panose="020B0502020104020203" pitchFamily="34" charset="77"/>
              </a:rPr>
              <a:t>.</a:t>
            </a:r>
          </a:p>
        </p:txBody>
      </p:sp>
      <p:pic>
        <p:nvPicPr>
          <p:cNvPr id="9" name="Picture 8">
            <a:extLst>
              <a:ext uri="{FF2B5EF4-FFF2-40B4-BE49-F238E27FC236}">
                <a16:creationId xmlns:a16="http://schemas.microsoft.com/office/drawing/2014/main" id="{998434E1-0479-9C44-BCDE-4498E8F8CC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78242" y="2011470"/>
            <a:ext cx="2515758" cy="1803751"/>
          </a:xfrm>
          <a:prstGeom prst="rect">
            <a:avLst/>
          </a:prstGeom>
          <a:effectLst/>
        </p:spPr>
      </p:pic>
    </p:spTree>
    <p:extLst>
      <p:ext uri="{BB962C8B-B14F-4D97-AF65-F5344CB8AC3E}">
        <p14:creationId xmlns:p14="http://schemas.microsoft.com/office/powerpoint/2010/main" val="2521504346"/>
      </p:ext>
    </p:extLst>
  </p:cSld>
  <p:clrMapOvr>
    <a:masterClrMapping/>
  </p:clrMapOvr>
  <p:transition spd="slow" advTm="6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
            <a:extLst>
              <a:ext uri="{FF2B5EF4-FFF2-40B4-BE49-F238E27FC236}">
                <a16:creationId xmlns:a16="http://schemas.microsoft.com/office/drawing/2014/main" id="{B9BA6A19-85A0-9549-A2F6-109CC6C9C6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9164" y="1138036"/>
            <a:ext cx="5671793" cy="5167953"/>
          </a:xfrm>
          <a:prstGeom prst="rect">
            <a:avLst/>
          </a:prstGeom>
          <a:effectLst/>
        </p:spPr>
      </p:pic>
      <p:sp>
        <p:nvSpPr>
          <p:cNvPr id="4" name="Title 3">
            <a:extLst>
              <a:ext uri="{FF2B5EF4-FFF2-40B4-BE49-F238E27FC236}">
                <a16:creationId xmlns:a16="http://schemas.microsoft.com/office/drawing/2014/main" id="{6F79A8BE-5084-944E-A04E-E0055242CDA3}"/>
              </a:ext>
            </a:extLst>
          </p:cNvPr>
          <p:cNvSpPr>
            <a:spLocks noGrp="1"/>
          </p:cNvSpPr>
          <p:nvPr>
            <p:ph type="title"/>
          </p:nvPr>
        </p:nvSpPr>
        <p:spPr>
          <a:xfrm>
            <a:off x="419100" y="229832"/>
            <a:ext cx="10702990" cy="1325563"/>
          </a:xfrm>
        </p:spPr>
        <p:txBody>
          <a:bodyPr anchor="ctr" anchorCtr="0"/>
          <a:lstStyle/>
          <a:p>
            <a:r>
              <a:rPr lang="en-US" dirty="0">
                <a:cs typeface="Calibri Light" panose="020F0302020204030204" pitchFamily="34" charset="0"/>
              </a:rPr>
              <a:t>Where is the HIV Reservoir?</a:t>
            </a:r>
            <a:endParaRPr lang="en-US" dirty="0"/>
          </a:p>
        </p:txBody>
      </p:sp>
      <p:sp>
        <p:nvSpPr>
          <p:cNvPr id="6" name="Content Placeholder 2">
            <a:extLst>
              <a:ext uri="{FF2B5EF4-FFF2-40B4-BE49-F238E27FC236}">
                <a16:creationId xmlns:a16="http://schemas.microsoft.com/office/drawing/2014/main" id="{2F7FF6B6-8BBC-B144-8817-4BA54D3669D0}"/>
              </a:ext>
            </a:extLst>
          </p:cNvPr>
          <p:cNvSpPr txBox="1">
            <a:spLocks/>
          </p:cNvSpPr>
          <p:nvPr/>
        </p:nvSpPr>
        <p:spPr>
          <a:xfrm>
            <a:off x="1932540" y="1870556"/>
            <a:ext cx="6206122" cy="3702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60"/>
              </a:lnSpc>
              <a:buClr>
                <a:srgbClr val="8600D3"/>
              </a:buClr>
            </a:pPr>
            <a:r>
              <a:rPr lang="en-US" sz="2800" dirty="0">
                <a:cs typeface="Calibri Light" panose="020F0302020204030204" pitchFamily="34" charset="0"/>
              </a:rPr>
              <a:t>Brain</a:t>
            </a:r>
          </a:p>
          <a:p>
            <a:pPr>
              <a:lnSpc>
                <a:spcPts val="3660"/>
              </a:lnSpc>
              <a:buClr>
                <a:srgbClr val="8600D3"/>
              </a:buClr>
            </a:pPr>
            <a:r>
              <a:rPr lang="en-US" sz="2800" dirty="0">
                <a:cs typeface="Calibri Light" panose="020F0302020204030204" pitchFamily="34" charset="0"/>
              </a:rPr>
              <a:t>Lymph nodes</a:t>
            </a:r>
          </a:p>
          <a:p>
            <a:pPr>
              <a:lnSpc>
                <a:spcPts val="3660"/>
              </a:lnSpc>
              <a:buClr>
                <a:srgbClr val="8600D3"/>
              </a:buClr>
            </a:pPr>
            <a:r>
              <a:rPr lang="en-US" sz="2800" dirty="0">
                <a:cs typeface="Calibri Light" panose="020F0302020204030204" pitchFamily="34" charset="0"/>
              </a:rPr>
              <a:t>Peripheral blood</a:t>
            </a:r>
          </a:p>
          <a:p>
            <a:pPr>
              <a:lnSpc>
                <a:spcPts val="3660"/>
              </a:lnSpc>
              <a:buClr>
                <a:srgbClr val="8600D3"/>
              </a:buClr>
            </a:pPr>
            <a:r>
              <a:rPr lang="en-US" sz="2800" dirty="0">
                <a:cs typeface="Calibri Light" panose="020F0302020204030204" pitchFamily="34" charset="0"/>
              </a:rPr>
              <a:t>Gut</a:t>
            </a:r>
          </a:p>
          <a:p>
            <a:pPr>
              <a:lnSpc>
                <a:spcPts val="3660"/>
              </a:lnSpc>
              <a:buClr>
                <a:srgbClr val="8600D3"/>
              </a:buClr>
            </a:pPr>
            <a:r>
              <a:rPr lang="en-US" sz="2800" dirty="0">
                <a:cs typeface="Calibri Light" panose="020F0302020204030204" pitchFamily="34" charset="0"/>
              </a:rPr>
              <a:t>Bone marrow</a:t>
            </a:r>
          </a:p>
          <a:p>
            <a:pPr>
              <a:lnSpc>
                <a:spcPts val="3660"/>
              </a:lnSpc>
              <a:buClr>
                <a:srgbClr val="8600D3"/>
              </a:buClr>
            </a:pPr>
            <a:r>
              <a:rPr lang="en-US" sz="2800" dirty="0">
                <a:cs typeface="Calibri Light" panose="020F0302020204030204" pitchFamily="34" charset="0"/>
              </a:rPr>
              <a:t>Genital tract</a:t>
            </a:r>
          </a:p>
        </p:txBody>
      </p:sp>
      <p:sp>
        <p:nvSpPr>
          <p:cNvPr id="7" name="Rectangle 6">
            <a:extLst>
              <a:ext uri="{FF2B5EF4-FFF2-40B4-BE49-F238E27FC236}">
                <a16:creationId xmlns:a16="http://schemas.microsoft.com/office/drawing/2014/main" id="{6E1DE06A-8A88-8447-B945-064D99C8AC9D}"/>
              </a:ext>
            </a:extLst>
          </p:cNvPr>
          <p:cNvSpPr/>
          <p:nvPr/>
        </p:nvSpPr>
        <p:spPr>
          <a:xfrm>
            <a:off x="4168032" y="6305989"/>
            <a:ext cx="6954058" cy="400110"/>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Chaillon A, Gianella S, </a:t>
            </a:r>
            <a:r>
              <a:rPr lang="en-US" sz="1000" b="1" dirty="0" err="1">
                <a:solidFill>
                  <a:schemeClr val="bg1">
                    <a:lumMod val="65000"/>
                  </a:schemeClr>
                </a:solidFill>
                <a:latin typeface="Gill Sans MT" panose="020B0502020104020203" pitchFamily="34" charset="77"/>
                <a:cs typeface="Calibri Light" panose="020F0302020204030204" pitchFamily="34" charset="0"/>
              </a:rPr>
              <a:t>Dellicour</a:t>
            </a:r>
            <a:r>
              <a:rPr lang="en-US" sz="1000" b="1" dirty="0">
                <a:solidFill>
                  <a:schemeClr val="bg1">
                    <a:lumMod val="65000"/>
                  </a:schemeClr>
                </a:solidFill>
                <a:latin typeface="Gill Sans MT" panose="020B0502020104020203" pitchFamily="34" charset="77"/>
                <a:cs typeface="Calibri Light" panose="020F0302020204030204" pitchFamily="34" charset="0"/>
              </a:rPr>
              <a:t> S, Rawlings SA, </a:t>
            </a:r>
            <a:r>
              <a:rPr lang="en-US" sz="1000" b="1" dirty="0" err="1">
                <a:solidFill>
                  <a:schemeClr val="bg1">
                    <a:lumMod val="65000"/>
                  </a:schemeClr>
                </a:solidFill>
                <a:latin typeface="Gill Sans MT" panose="020B0502020104020203" pitchFamily="34" charset="77"/>
                <a:cs typeface="Calibri Light" panose="020F0302020204030204" pitchFamily="34" charset="0"/>
              </a:rPr>
              <a:t>Schlug</a:t>
            </a:r>
            <a:r>
              <a:rPr lang="en-US" sz="1000" b="1" dirty="0">
                <a:solidFill>
                  <a:schemeClr val="bg1">
                    <a:lumMod val="65000"/>
                  </a:schemeClr>
                </a:solidFill>
                <a:latin typeface="Gill Sans MT" panose="020B0502020104020203" pitchFamily="34" charset="77"/>
                <a:cs typeface="Calibri Light" panose="020F0302020204030204" pitchFamily="34" charset="0"/>
              </a:rPr>
              <a:t> TE, De Oliveira MF, et al. HIV Persists Throughout Deep Tissues with Repopulation from Multiple Anatomical Compartments. </a:t>
            </a:r>
            <a:r>
              <a:rPr lang="en-US" sz="1000" b="1" i="1" dirty="0">
                <a:solidFill>
                  <a:schemeClr val="bg1">
                    <a:lumMod val="65000"/>
                  </a:schemeClr>
                </a:solidFill>
                <a:latin typeface="Gill Sans MT" panose="020B0502020104020203" pitchFamily="34" charset="77"/>
                <a:cs typeface="Calibri Light" panose="020F0302020204030204" pitchFamily="34" charset="0"/>
              </a:rPr>
              <a:t>Journal of Clinical Investigation </a:t>
            </a:r>
            <a:r>
              <a:rPr lang="en-US" sz="1000" b="1" dirty="0">
                <a:solidFill>
                  <a:schemeClr val="bg1">
                    <a:lumMod val="65000"/>
                  </a:schemeClr>
                </a:solidFill>
                <a:latin typeface="Gill Sans MT" panose="020B0502020104020203" pitchFamily="34" charset="77"/>
                <a:cs typeface="Calibri Light" panose="020F0302020204030204" pitchFamily="34" charset="0"/>
              </a:rPr>
              <a:t>2020.</a:t>
            </a:r>
          </a:p>
        </p:txBody>
      </p:sp>
    </p:spTree>
    <p:extLst>
      <p:ext uri="{BB962C8B-B14F-4D97-AF65-F5344CB8AC3E}">
        <p14:creationId xmlns:p14="http://schemas.microsoft.com/office/powerpoint/2010/main" val="827575482"/>
      </p:ext>
    </p:extLst>
  </p:cSld>
  <p:clrMapOvr>
    <a:masterClrMapping/>
  </p:clrMapOvr>
  <p:transition spd="slow" advTm="6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F8B7-6AD4-E04F-9B50-61975005A4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3CAAD7-36D7-9648-B5C4-2CE60ACF99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3DF76C-298A-4047-9C5E-EA266BEE7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2122" y="1056712"/>
            <a:ext cx="5925826" cy="329213"/>
          </a:xfrm>
          <a:prstGeom prst="rect">
            <a:avLst/>
          </a:prstGeom>
        </p:spPr>
      </p:pic>
      <p:pic>
        <p:nvPicPr>
          <p:cNvPr id="6" name="Picture 5">
            <a:extLst>
              <a:ext uri="{FF2B5EF4-FFF2-40B4-BE49-F238E27FC236}">
                <a16:creationId xmlns:a16="http://schemas.microsoft.com/office/drawing/2014/main" id="{D94F1E86-5D5B-844E-85EB-D6001271DA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226" r="4139"/>
          <a:stretch/>
        </p:blipFill>
        <p:spPr>
          <a:xfrm rot="5400000">
            <a:off x="2087461" y="-2466413"/>
            <a:ext cx="6980493" cy="11695540"/>
          </a:xfrm>
          <a:prstGeom prst="rect">
            <a:avLst/>
          </a:prstGeom>
        </p:spPr>
      </p:pic>
      <p:pic>
        <p:nvPicPr>
          <p:cNvPr id="7" name="Picture 6" descr="Eileen edits Fig.png">
            <a:extLst>
              <a:ext uri="{FF2B5EF4-FFF2-40B4-BE49-F238E27FC236}">
                <a16:creationId xmlns:a16="http://schemas.microsoft.com/office/drawing/2014/main" id="{A719C660-3CC2-6E47-953D-87898EC14DAF}"/>
              </a:ext>
            </a:extLst>
          </p:cNvPr>
          <p:cNvPicPr>
            <a:picLocks noChangeAspect="1"/>
          </p:cNvPicPr>
          <p:nvPr/>
        </p:nvPicPr>
        <p:blipFill rotWithShape="1">
          <a:blip r:embed="rId5" cstate="email">
            <a:clrChange>
              <a:clrFrom>
                <a:srgbClr val="FCFCFC"/>
              </a:clrFrom>
              <a:clrTo>
                <a:srgbClr val="FCFCFC">
                  <a:alpha val="0"/>
                </a:srgbClr>
              </a:clrTo>
            </a:clrChange>
            <a:extLst>
              <a:ext uri="{28A0092B-C50C-407E-A947-70E740481C1C}">
                <a14:useLocalDpi xmlns:a14="http://schemas.microsoft.com/office/drawing/2010/main"/>
              </a:ext>
            </a:extLst>
          </a:blip>
          <a:srcRect l="36382" r="33545" b="59768"/>
          <a:stretch/>
        </p:blipFill>
        <p:spPr>
          <a:xfrm>
            <a:off x="1273848" y="1469953"/>
            <a:ext cx="1916345" cy="4528057"/>
          </a:xfrm>
          <a:prstGeom prst="rect">
            <a:avLst/>
          </a:prstGeom>
        </p:spPr>
      </p:pic>
      <p:sp>
        <p:nvSpPr>
          <p:cNvPr id="8" name="Title 1">
            <a:extLst>
              <a:ext uri="{FF2B5EF4-FFF2-40B4-BE49-F238E27FC236}">
                <a16:creationId xmlns:a16="http://schemas.microsoft.com/office/drawing/2014/main" id="{14EC5067-FC65-9947-B134-71586F976B3D}"/>
              </a:ext>
            </a:extLst>
          </p:cNvPr>
          <p:cNvSpPr txBox="1">
            <a:spLocks/>
          </p:cNvSpPr>
          <p:nvPr/>
        </p:nvSpPr>
        <p:spPr>
          <a:xfrm>
            <a:off x="2554160" y="339529"/>
            <a:ext cx="5852690" cy="56267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4800" dirty="0">
                <a:latin typeface="Gill Sans MT" panose="020B0502020104020203" pitchFamily="34" charset="77"/>
                <a:cs typeface="Calibri Light" panose="020F0302020204030204" pitchFamily="34" charset="0"/>
              </a:rPr>
              <a:t>Sex Differences in HIV</a:t>
            </a:r>
          </a:p>
        </p:txBody>
      </p:sp>
      <p:sp>
        <p:nvSpPr>
          <p:cNvPr id="9" name="TextBox 8">
            <a:extLst>
              <a:ext uri="{FF2B5EF4-FFF2-40B4-BE49-F238E27FC236}">
                <a16:creationId xmlns:a16="http://schemas.microsoft.com/office/drawing/2014/main" id="{92800D49-BFFF-C847-84D3-E39067EF9A80}"/>
              </a:ext>
            </a:extLst>
          </p:cNvPr>
          <p:cNvSpPr txBox="1"/>
          <p:nvPr/>
        </p:nvSpPr>
        <p:spPr>
          <a:xfrm>
            <a:off x="3221055" y="2222775"/>
            <a:ext cx="2541242" cy="861774"/>
          </a:xfrm>
          <a:prstGeom prst="rect">
            <a:avLst/>
          </a:prstGeom>
          <a:noFill/>
        </p:spPr>
        <p:txBody>
          <a:bodyPr wrap="square" rtlCol="0">
            <a:spAutoFit/>
          </a:bodyPr>
          <a:lstStyle/>
          <a:p>
            <a:pPr algn="ctr" defTabSz="342900"/>
            <a:r>
              <a:rPr lang="en-US" sz="1600" b="1" dirty="0">
                <a:solidFill>
                  <a:prstClr val="black"/>
                </a:solidFill>
                <a:latin typeface="Gill Sans MT" panose="020B0502020104020203" pitchFamily="34" charset="77"/>
                <a:cs typeface="Calibri Light" panose="020F0302020204030204" pitchFamily="34" charset="0"/>
              </a:rPr>
              <a:t>Anatomic and hormonal differences</a:t>
            </a:r>
          </a:p>
          <a:p>
            <a:pPr defTabSz="342900"/>
            <a:endParaRPr lang="en-US" dirty="0">
              <a:solidFill>
                <a:prstClr val="black"/>
              </a:solidFill>
              <a:latin typeface="Calibri"/>
            </a:endParaRPr>
          </a:p>
        </p:txBody>
      </p:sp>
      <p:sp>
        <p:nvSpPr>
          <p:cNvPr id="10" name="TextBox 9">
            <a:extLst>
              <a:ext uri="{FF2B5EF4-FFF2-40B4-BE49-F238E27FC236}">
                <a16:creationId xmlns:a16="http://schemas.microsoft.com/office/drawing/2014/main" id="{BD51C333-393B-E24A-9400-295FD8F509A4}"/>
              </a:ext>
            </a:extLst>
          </p:cNvPr>
          <p:cNvSpPr txBox="1"/>
          <p:nvPr/>
        </p:nvSpPr>
        <p:spPr>
          <a:xfrm>
            <a:off x="3300415" y="4359799"/>
            <a:ext cx="2382521" cy="584775"/>
          </a:xfrm>
          <a:prstGeom prst="rect">
            <a:avLst/>
          </a:prstGeom>
          <a:noFill/>
        </p:spPr>
        <p:txBody>
          <a:bodyPr wrap="square" rtlCol="0">
            <a:spAutoFit/>
          </a:bodyPr>
          <a:lstStyle/>
          <a:p>
            <a:pPr algn="ctr" defTabSz="342900"/>
            <a:r>
              <a:rPr lang="en-US" sz="1600" b="1" dirty="0">
                <a:solidFill>
                  <a:prstClr val="black"/>
                </a:solidFill>
                <a:latin typeface="Gill Sans MT" panose="020B0502020104020203" pitchFamily="34" charset="77"/>
                <a:cs typeface="Calibri Light" panose="020F0302020204030204" pitchFamily="34" charset="0"/>
              </a:rPr>
              <a:t>Genetic differences (e.g. X chromosomes)</a:t>
            </a:r>
          </a:p>
        </p:txBody>
      </p:sp>
      <p:pic>
        <p:nvPicPr>
          <p:cNvPr id="11" name="Picture 10" descr="Eileen edits Fig.png">
            <a:extLst>
              <a:ext uri="{FF2B5EF4-FFF2-40B4-BE49-F238E27FC236}">
                <a16:creationId xmlns:a16="http://schemas.microsoft.com/office/drawing/2014/main" id="{CCA98E66-1B87-3E40-ACD7-E2BA66E4E016}"/>
              </a:ext>
            </a:extLst>
          </p:cNvPr>
          <p:cNvPicPr>
            <a:picLocks noChangeAspect="1"/>
          </p:cNvPicPr>
          <p:nvPr/>
        </p:nvPicPr>
        <p:blipFill rotWithShape="1">
          <a:blip r:embed="rId6" cstate="email">
            <a:clrChange>
              <a:clrFrom>
                <a:srgbClr val="FCFCFC"/>
              </a:clrFrom>
              <a:clrTo>
                <a:srgbClr val="FCFCFC">
                  <a:alpha val="0"/>
                </a:srgbClr>
              </a:clrTo>
            </a:clrChange>
            <a:extLst>
              <a:ext uri="{28A0092B-C50C-407E-A947-70E740481C1C}">
                <a14:useLocalDpi xmlns:a14="http://schemas.microsoft.com/office/drawing/2010/main"/>
              </a:ext>
            </a:extLst>
          </a:blip>
          <a:srcRect l="33915" t="40134" r="33243" b="171"/>
          <a:stretch/>
        </p:blipFill>
        <p:spPr>
          <a:xfrm>
            <a:off x="6357462" y="1091690"/>
            <a:ext cx="1597359" cy="5128135"/>
          </a:xfrm>
          <a:prstGeom prst="rect">
            <a:avLst/>
          </a:prstGeom>
        </p:spPr>
      </p:pic>
      <p:sp>
        <p:nvSpPr>
          <p:cNvPr id="12" name="TextBox 11">
            <a:extLst>
              <a:ext uri="{FF2B5EF4-FFF2-40B4-BE49-F238E27FC236}">
                <a16:creationId xmlns:a16="http://schemas.microsoft.com/office/drawing/2014/main" id="{4D1F1F6A-6026-A149-B50B-CD50791B2CF5}"/>
              </a:ext>
            </a:extLst>
          </p:cNvPr>
          <p:cNvSpPr txBox="1"/>
          <p:nvPr/>
        </p:nvSpPr>
        <p:spPr>
          <a:xfrm>
            <a:off x="8126450" y="1499588"/>
            <a:ext cx="2111810" cy="584775"/>
          </a:xfrm>
          <a:prstGeom prst="rect">
            <a:avLst/>
          </a:prstGeom>
          <a:noFill/>
        </p:spPr>
        <p:txBody>
          <a:bodyPr wrap="square" rtlCol="0">
            <a:spAutoFit/>
          </a:bodyPr>
          <a:lstStyle/>
          <a:p>
            <a:pPr algn="ctr" defTabSz="342900"/>
            <a:r>
              <a:rPr lang="en-US" sz="1600" b="1" dirty="0">
                <a:latin typeface="Gill Sans MT" panose="020B0502020104020203" pitchFamily="34" charset="77"/>
                <a:cs typeface="Calibri Light" panose="020F0302020204030204" pitchFamily="34" charset="0"/>
              </a:rPr>
              <a:t>Immune system differences</a:t>
            </a:r>
          </a:p>
        </p:txBody>
      </p:sp>
      <p:sp>
        <p:nvSpPr>
          <p:cNvPr id="13" name="TextBox 12">
            <a:extLst>
              <a:ext uri="{FF2B5EF4-FFF2-40B4-BE49-F238E27FC236}">
                <a16:creationId xmlns:a16="http://schemas.microsoft.com/office/drawing/2014/main" id="{6EAB9537-DE6A-D441-B2F4-CF311B6AD151}"/>
              </a:ext>
            </a:extLst>
          </p:cNvPr>
          <p:cNvSpPr txBox="1"/>
          <p:nvPr/>
        </p:nvSpPr>
        <p:spPr>
          <a:xfrm>
            <a:off x="8126450" y="3146468"/>
            <a:ext cx="2241923" cy="954107"/>
          </a:xfrm>
          <a:prstGeom prst="rect">
            <a:avLst/>
          </a:prstGeom>
          <a:noFill/>
        </p:spPr>
        <p:txBody>
          <a:bodyPr wrap="square" rtlCol="0">
            <a:spAutoFit/>
          </a:bodyPr>
          <a:lstStyle/>
          <a:p>
            <a:pPr algn="ctr" defTabSz="342900"/>
            <a:r>
              <a:rPr lang="en-US" sz="1600" b="1" dirty="0">
                <a:solidFill>
                  <a:prstClr val="black"/>
                </a:solidFill>
                <a:latin typeface="Gill Sans MT" panose="020B0502020104020203" pitchFamily="34" charset="77"/>
                <a:cs typeface="Calibri Light" panose="020F0302020204030204" pitchFamily="34" charset="0"/>
              </a:rPr>
              <a:t>Different epigenetic landscapes </a:t>
            </a:r>
            <a:r>
              <a:rPr lang="en-US" sz="1200" b="1" dirty="0">
                <a:solidFill>
                  <a:prstClr val="black"/>
                </a:solidFill>
                <a:latin typeface="Gill Sans MT" panose="020B0502020104020203" pitchFamily="34" charset="77"/>
                <a:cs typeface="Calibri Light" panose="020F0302020204030204" pitchFamily="34" charset="0"/>
              </a:rPr>
              <a:t>(environments that surrounds genes)</a:t>
            </a:r>
          </a:p>
        </p:txBody>
      </p:sp>
      <p:sp>
        <p:nvSpPr>
          <p:cNvPr id="14" name="TextBox 13">
            <a:extLst>
              <a:ext uri="{FF2B5EF4-FFF2-40B4-BE49-F238E27FC236}">
                <a16:creationId xmlns:a16="http://schemas.microsoft.com/office/drawing/2014/main" id="{143B4B5E-F1E2-6F44-A971-CFB3AEE4B937}"/>
              </a:ext>
            </a:extLst>
          </p:cNvPr>
          <p:cNvSpPr txBox="1"/>
          <p:nvPr/>
        </p:nvSpPr>
        <p:spPr>
          <a:xfrm>
            <a:off x="8061393" y="4854524"/>
            <a:ext cx="2467779" cy="523220"/>
          </a:xfrm>
          <a:prstGeom prst="rect">
            <a:avLst/>
          </a:prstGeom>
          <a:noFill/>
        </p:spPr>
        <p:txBody>
          <a:bodyPr wrap="square" rtlCol="0">
            <a:spAutoFit/>
          </a:bodyPr>
          <a:lstStyle/>
          <a:p>
            <a:pPr algn="ctr" defTabSz="342900"/>
            <a:r>
              <a:rPr lang="en-US" sz="1600" b="1" dirty="0">
                <a:solidFill>
                  <a:prstClr val="black"/>
                </a:solidFill>
                <a:latin typeface="Gill Sans MT" panose="020B0502020104020203" pitchFamily="34" charset="77"/>
                <a:cs typeface="Calibri Light" panose="020F0302020204030204" pitchFamily="34" charset="0"/>
              </a:rPr>
              <a:t>Different microbiomes </a:t>
            </a:r>
          </a:p>
          <a:p>
            <a:pPr algn="ctr" defTabSz="342900"/>
            <a:r>
              <a:rPr lang="en-US" sz="1200" b="1" dirty="0">
                <a:solidFill>
                  <a:prstClr val="black"/>
                </a:solidFill>
                <a:latin typeface="Gill Sans MT" panose="020B0502020104020203" pitchFamily="34" charset="77"/>
                <a:cs typeface="Calibri Light" panose="020F0302020204030204" pitchFamily="34" charset="0"/>
              </a:rPr>
              <a:t>(e.g. bacteria in the body)</a:t>
            </a:r>
          </a:p>
        </p:txBody>
      </p:sp>
      <p:sp>
        <p:nvSpPr>
          <p:cNvPr id="15" name="Title 1">
            <a:extLst>
              <a:ext uri="{FF2B5EF4-FFF2-40B4-BE49-F238E27FC236}">
                <a16:creationId xmlns:a16="http://schemas.microsoft.com/office/drawing/2014/main" id="{B7170753-D9FC-4C40-9C56-1E6F7891ACD7}"/>
              </a:ext>
            </a:extLst>
          </p:cNvPr>
          <p:cNvSpPr txBox="1">
            <a:spLocks/>
          </p:cNvSpPr>
          <p:nvPr/>
        </p:nvSpPr>
        <p:spPr>
          <a:xfrm>
            <a:off x="8147414" y="6015919"/>
            <a:ext cx="2557519" cy="31795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defRPr/>
            </a:pPr>
            <a:r>
              <a:rPr lang="en-US" sz="1400" b="1" dirty="0">
                <a:solidFill>
                  <a:schemeClr val="accent5">
                    <a:lumMod val="75000"/>
                  </a:schemeClr>
                </a:solidFill>
                <a:latin typeface="Calibri Light" panose="020F0302020204030204" pitchFamily="34" charset="0"/>
                <a:cs typeface="Calibri Light" panose="020F0302020204030204" pitchFamily="34" charset="0"/>
              </a:rPr>
              <a:t>Scully, </a:t>
            </a:r>
            <a:r>
              <a:rPr lang="en-US" sz="1400" b="1" i="1" dirty="0" err="1">
                <a:solidFill>
                  <a:schemeClr val="accent5">
                    <a:lumMod val="75000"/>
                  </a:schemeClr>
                </a:solidFill>
                <a:latin typeface="Calibri Light" panose="020F0302020204030204" pitchFamily="34" charset="0"/>
                <a:cs typeface="Calibri Light" panose="020F0302020204030204" pitchFamily="34" charset="0"/>
              </a:rPr>
              <a:t>Curr</a:t>
            </a:r>
            <a:r>
              <a:rPr lang="en-US" sz="1400" b="1" i="1" dirty="0">
                <a:solidFill>
                  <a:schemeClr val="accent5">
                    <a:lumMod val="75000"/>
                  </a:schemeClr>
                </a:solidFill>
                <a:latin typeface="Calibri Light" panose="020F0302020204030204" pitchFamily="34" charset="0"/>
                <a:cs typeface="Calibri Light" panose="020F0302020204030204" pitchFamily="34" charset="0"/>
              </a:rPr>
              <a:t> HIV/AIDS Rep</a:t>
            </a:r>
            <a:r>
              <a:rPr lang="en-US" sz="1400" b="1" dirty="0">
                <a:solidFill>
                  <a:schemeClr val="accent5">
                    <a:lumMod val="75000"/>
                  </a:schemeClr>
                </a:solidFill>
                <a:latin typeface="Calibri Light" panose="020F0302020204030204" pitchFamily="34" charset="0"/>
                <a:cs typeface="Calibri Light" panose="020F0302020204030204" pitchFamily="34" charset="0"/>
              </a:rPr>
              <a:t>, 2018</a:t>
            </a:r>
          </a:p>
        </p:txBody>
      </p:sp>
      <p:sp>
        <p:nvSpPr>
          <p:cNvPr id="16" name="TextBox 15">
            <a:extLst>
              <a:ext uri="{FF2B5EF4-FFF2-40B4-BE49-F238E27FC236}">
                <a16:creationId xmlns:a16="http://schemas.microsoft.com/office/drawing/2014/main" id="{CC9766B7-BDD4-F843-9840-090A5AE5AE25}"/>
              </a:ext>
            </a:extLst>
          </p:cNvPr>
          <p:cNvSpPr txBox="1"/>
          <p:nvPr/>
        </p:nvSpPr>
        <p:spPr>
          <a:xfrm>
            <a:off x="5142137" y="6423537"/>
            <a:ext cx="6135391" cy="246221"/>
          </a:xfrm>
          <a:prstGeom prst="rect">
            <a:avLst/>
          </a:prstGeom>
          <a:no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Ndung’u T. HIV Cure Research in Women. Community Cure Workshop. Saturday July 21, 2018.</a:t>
            </a:r>
          </a:p>
        </p:txBody>
      </p:sp>
      <p:pic>
        <p:nvPicPr>
          <p:cNvPr id="17" name="Picture 16">
            <a:extLst>
              <a:ext uri="{FF2B5EF4-FFF2-40B4-BE49-F238E27FC236}">
                <a16:creationId xmlns:a16="http://schemas.microsoft.com/office/drawing/2014/main" id="{B39B0177-CC8C-8944-B24F-BBB1E5612F77}"/>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1770" r="97345">
                        <a14:foregroundMark x1="9735" y1="37097" x2="9735" y2="37097"/>
                        <a14:foregroundMark x1="15929" y1="36290" x2="15929" y2="36290"/>
                        <a14:foregroundMark x1="18584" y1="36290" x2="18584" y2="36290"/>
                        <a14:foregroundMark x1="23009" y1="37097" x2="23009" y2="37097"/>
                        <a14:foregroundMark x1="89381" y1="33871" x2="89381" y2="33871"/>
                        <a14:foregroundMark x1="87611" y1="39516" x2="87611" y2="39516"/>
                        <a14:foregroundMark x1="79646" y1="33871" x2="79646" y2="33871"/>
                        <a14:foregroundMark x1="80531" y1="40323" x2="80531" y2="40323"/>
                        <a14:foregroundMark x1="81416" y1="33065" x2="81416" y2="33065"/>
                        <a14:foregroundMark x1="70796" y1="34677" x2="70796" y2="34677"/>
                        <a14:foregroundMark x1="72566" y1="29839" x2="72566" y2="29839"/>
                        <a14:foregroundMark x1="57522" y1="33871" x2="57522" y2="33871"/>
                        <a14:foregroundMark x1="60177" y1="37903" x2="60177" y2="37903"/>
                        <a14:foregroundMark x1="59292" y1="30645" x2="59292" y2="30645"/>
                        <a14:foregroundMark x1="59292" y1="35484" x2="59292" y2="35484"/>
                        <a14:foregroundMark x1="60177" y1="32258" x2="60177" y2="32258"/>
                        <a14:foregroundMark x1="49558" y1="35484" x2="49558" y2="35484"/>
                        <a14:foregroundMark x1="43363" y1="30645" x2="43363" y2="30645"/>
                        <a14:foregroundMark x1="44248" y1="37097" x2="44248" y2="37097"/>
                        <a14:foregroundMark x1="46018" y1="27419" x2="46018" y2="27419"/>
                        <a14:foregroundMark x1="41593" y1="29839" x2="41593" y2="29839"/>
                        <a14:foregroundMark x1="51327" y1="29839" x2="51327" y2="29839"/>
                        <a14:foregroundMark x1="28319" y1="37903" x2="28319" y2="37903"/>
                        <a14:foregroundMark x1="28319" y1="37903" x2="28319" y2="37903"/>
                        <a14:foregroundMark x1="28319" y1="35484" x2="28319" y2="35484"/>
                        <a14:foregroundMark x1="29204" y1="32258" x2="29204" y2="32258"/>
                        <a14:foregroundMark x1="23894" y1="33065" x2="23894" y2="33065"/>
                        <a14:foregroundMark x1="16814" y1="35484" x2="16814" y2="35484"/>
                        <a14:foregroundMark x1="18584" y1="33871" x2="18584" y2="33871"/>
                        <a14:foregroundMark x1="17699" y1="30645" x2="17699" y2="30645"/>
                        <a14:foregroundMark x1="20354" y1="33065" x2="20354" y2="33065"/>
                        <a14:foregroundMark x1="9735" y1="36290" x2="9735" y2="36290"/>
                        <a14:foregroundMark x1="8850" y1="34677" x2="8850" y2="34677"/>
                        <a14:foregroundMark x1="9735" y1="33065" x2="9735" y2="33065"/>
                        <a14:foregroundMark x1="3540" y1="33871" x2="3540" y2="33871"/>
                        <a14:foregroundMark x1="2655" y1="33065" x2="2655" y2="33065"/>
                        <a14:foregroundMark x1="4425" y1="33871" x2="4425" y2="33871"/>
                      </a14:backgroundRemoval>
                    </a14:imgEffect>
                  </a14:imgLayer>
                </a14:imgProps>
              </a:ext>
              <a:ext uri="{28A0092B-C50C-407E-A947-70E740481C1C}">
                <a14:useLocalDpi xmlns:a14="http://schemas.microsoft.com/office/drawing/2010/main"/>
              </a:ext>
            </a:extLst>
          </a:blip>
          <a:stretch>
            <a:fillRect/>
          </a:stretch>
        </p:blipFill>
        <p:spPr>
          <a:xfrm>
            <a:off x="1577690" y="167310"/>
            <a:ext cx="879236" cy="964827"/>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9BC44624-C956-3C4B-92CE-2BBF20F02A60}"/>
              </a:ext>
            </a:extLst>
          </p:cNvPr>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l="28206" t="47440" r="33641" b="41739"/>
          <a:stretch/>
        </p:blipFill>
        <p:spPr bwMode="auto">
          <a:xfrm>
            <a:off x="2325047" y="6318869"/>
            <a:ext cx="2635711" cy="42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137321"/>
      </p:ext>
    </p:extLst>
  </p:cSld>
  <p:clrMapOvr>
    <a:masterClrMapping/>
  </p:clrMapOvr>
  <p:transition spd="slow" advTm="6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419608"/>
            <a:ext cx="12192000" cy="1643055"/>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1EA519A-8B73-3640-9CF6-FD6884D2D29A}"/>
              </a:ext>
            </a:extLst>
          </p:cNvPr>
          <p:cNvSpPr>
            <a:spLocks noGrp="1"/>
          </p:cNvSpPr>
          <p:nvPr>
            <p:ph type="title"/>
          </p:nvPr>
        </p:nvSpPr>
        <p:spPr/>
        <p:txBody>
          <a:bodyPr/>
          <a:lstStyle/>
          <a:p>
            <a:r>
              <a:rPr lang="en-US" dirty="0"/>
              <a:t>What pathways are       currently being explored?</a:t>
            </a:r>
          </a:p>
        </p:txBody>
      </p:sp>
      <p:pic>
        <p:nvPicPr>
          <p:cNvPr id="3" name="Picture 2">
            <a:extLst>
              <a:ext uri="{FF2B5EF4-FFF2-40B4-BE49-F238E27FC236}">
                <a16:creationId xmlns:a16="http://schemas.microsoft.com/office/drawing/2014/main" id="{FC7F9F17-7734-5048-9608-A1FA32C68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29067">
            <a:off x="10087113" y="2048565"/>
            <a:ext cx="1320800" cy="1727200"/>
          </a:xfrm>
          <a:prstGeom prst="rect">
            <a:avLst/>
          </a:prstGeom>
        </p:spPr>
      </p:pic>
      <p:pic>
        <p:nvPicPr>
          <p:cNvPr id="7" name="Picture 6">
            <a:extLst>
              <a:ext uri="{FF2B5EF4-FFF2-40B4-BE49-F238E27FC236}">
                <a16:creationId xmlns:a16="http://schemas.microsoft.com/office/drawing/2014/main" id="{FB696BDA-41E8-844F-8D38-D41428CCD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615213">
            <a:off x="10315420" y="3828438"/>
            <a:ext cx="1752600" cy="1130300"/>
          </a:xfrm>
          <a:prstGeom prst="rect">
            <a:avLst/>
          </a:prstGeom>
        </p:spPr>
      </p:pic>
      <p:pic>
        <p:nvPicPr>
          <p:cNvPr id="9" name="Picture 8">
            <a:extLst>
              <a:ext uri="{FF2B5EF4-FFF2-40B4-BE49-F238E27FC236}">
                <a16:creationId xmlns:a16="http://schemas.microsoft.com/office/drawing/2014/main" id="{250B4CAB-B190-794B-AE9A-2ADE9F1CF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66509">
            <a:off x="8883626" y="4666118"/>
            <a:ext cx="1143000" cy="1092200"/>
          </a:xfrm>
          <a:prstGeom prst="rect">
            <a:avLst/>
          </a:prstGeom>
        </p:spPr>
      </p:pic>
      <p:pic>
        <p:nvPicPr>
          <p:cNvPr id="6" name="Picture 5">
            <a:extLst>
              <a:ext uri="{FF2B5EF4-FFF2-40B4-BE49-F238E27FC236}">
                <a16:creationId xmlns:a16="http://schemas.microsoft.com/office/drawing/2014/main" id="{5896760C-200C-304E-82B6-FB6D3597FB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2836">
            <a:off x="8183045" y="1955224"/>
            <a:ext cx="1143000" cy="1092200"/>
          </a:xfrm>
          <a:prstGeom prst="rect">
            <a:avLst/>
          </a:prstGeom>
        </p:spPr>
      </p:pic>
      <p:pic>
        <p:nvPicPr>
          <p:cNvPr id="10" name="Picture 9">
            <a:extLst>
              <a:ext uri="{FF2B5EF4-FFF2-40B4-BE49-F238E27FC236}">
                <a16:creationId xmlns:a16="http://schemas.microsoft.com/office/drawing/2014/main" id="{8663EBD4-CC4C-844F-86FB-1F8FA38BCD5A}"/>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rot="5997646">
            <a:off x="7416916" y="4859216"/>
            <a:ext cx="1143000" cy="1092200"/>
          </a:xfrm>
          <a:prstGeom prst="rect">
            <a:avLst/>
          </a:prstGeom>
        </p:spPr>
      </p:pic>
    </p:spTree>
    <p:extLst>
      <p:ext uri="{BB962C8B-B14F-4D97-AF65-F5344CB8AC3E}">
        <p14:creationId xmlns:p14="http://schemas.microsoft.com/office/powerpoint/2010/main" val="3598692159"/>
      </p:ext>
    </p:extLst>
  </p:cSld>
  <p:clrMapOvr>
    <a:masterClrMapping/>
  </p:clrMapOvr>
  <p:transition spd="slow" advTm="6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7357BA-531E-0940-A362-7895F5818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0929" y="1129075"/>
            <a:ext cx="5925826" cy="329213"/>
          </a:xfrm>
          <a:prstGeom prst="rect">
            <a:avLst/>
          </a:prstGeom>
        </p:spPr>
      </p:pic>
      <p:sp>
        <p:nvSpPr>
          <p:cNvPr id="26" name="Rectangle 25">
            <a:extLst>
              <a:ext uri="{FF2B5EF4-FFF2-40B4-BE49-F238E27FC236}">
                <a16:creationId xmlns:a16="http://schemas.microsoft.com/office/drawing/2014/main" id="{C4FDC999-B347-8248-A98B-0D6BF0341071}"/>
              </a:ext>
            </a:extLst>
          </p:cNvPr>
          <p:cNvSpPr/>
          <p:nvPr/>
        </p:nvSpPr>
        <p:spPr>
          <a:xfrm>
            <a:off x="4011545" y="6550223"/>
            <a:ext cx="6151418" cy="246221"/>
          </a:xfrm>
          <a:prstGeom prst="rect">
            <a:avLst/>
          </a:prstGeom>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Nicolas Chomont</a:t>
            </a:r>
          </a:p>
        </p:txBody>
      </p:sp>
      <p:sp>
        <p:nvSpPr>
          <p:cNvPr id="27" name="Title 1">
            <a:extLst>
              <a:ext uri="{FF2B5EF4-FFF2-40B4-BE49-F238E27FC236}">
                <a16:creationId xmlns:a16="http://schemas.microsoft.com/office/drawing/2014/main" id="{BEFC8988-A232-764D-B15C-A06B081BA170}"/>
              </a:ext>
            </a:extLst>
          </p:cNvPr>
          <p:cNvSpPr txBox="1">
            <a:spLocks/>
          </p:cNvSpPr>
          <p:nvPr/>
        </p:nvSpPr>
        <p:spPr>
          <a:xfrm>
            <a:off x="1296518" y="557770"/>
            <a:ext cx="9412086" cy="1218319"/>
          </a:xfrm>
          <a:prstGeom prst="rect">
            <a:avLst/>
          </a:prstGeom>
        </p:spPr>
        <p:txBody>
          <a:bodyPr>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algn="ctr"/>
            <a:r>
              <a:rPr lang="en-US" sz="4000" dirty="0">
                <a:cs typeface="Calibri Light" panose="020F0302020204030204" pitchFamily="34" charset="0"/>
              </a:rPr>
              <a:t>HIV Cure-Related Research Strategies Under Investigation</a:t>
            </a:r>
          </a:p>
        </p:txBody>
      </p:sp>
      <p:grpSp>
        <p:nvGrpSpPr>
          <p:cNvPr id="49" name="Group 48">
            <a:extLst>
              <a:ext uri="{FF2B5EF4-FFF2-40B4-BE49-F238E27FC236}">
                <a16:creationId xmlns:a16="http://schemas.microsoft.com/office/drawing/2014/main" id="{63FB1232-FEEB-9444-84FE-43A630A5E6CE}"/>
              </a:ext>
            </a:extLst>
          </p:cNvPr>
          <p:cNvGrpSpPr/>
          <p:nvPr/>
        </p:nvGrpSpPr>
        <p:grpSpPr>
          <a:xfrm>
            <a:off x="12992867" y="12166018"/>
            <a:ext cx="3767308" cy="1552200"/>
            <a:chOff x="7087254" y="120419"/>
            <a:chExt cx="4047892" cy="1871402"/>
          </a:xfrm>
        </p:grpSpPr>
        <p:pic>
          <p:nvPicPr>
            <p:cNvPr id="25" name="Picture 24">
              <a:extLst>
                <a:ext uri="{FF2B5EF4-FFF2-40B4-BE49-F238E27FC236}">
                  <a16:creationId xmlns:a16="http://schemas.microsoft.com/office/drawing/2014/main" id="{DFB14F05-E731-EE41-88FE-DD3E22E075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7254" y="120419"/>
              <a:ext cx="3852146" cy="1567106"/>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CD82EBC4-8EF1-9343-8A3E-68648240054D}"/>
                </a:ext>
              </a:extLst>
            </p:cNvPr>
            <p:cNvSpPr txBox="1"/>
            <p:nvPr/>
          </p:nvSpPr>
          <p:spPr>
            <a:xfrm>
              <a:off x="8427900" y="1745600"/>
              <a:ext cx="2707246" cy="246221"/>
            </a:xfrm>
            <a:prstGeom prst="rect">
              <a:avLst/>
            </a:prstGeom>
            <a:noFill/>
          </p:spPr>
          <p:txBody>
            <a:bodyPr wrap="square" rtlCol="0">
              <a:spAutoFit/>
            </a:bodyPr>
            <a:lstStyle/>
            <a:p>
              <a:pPr algn="ctr"/>
              <a:r>
                <a:rPr lang="en-US" sz="1000" dirty="0">
                  <a:cs typeface="Calibri Light" panose="020F0302020204030204" pitchFamily="34" charset="0"/>
                </a:rPr>
                <a:t>Cartoon Credit: BEAT-HIV Collaboratory</a:t>
              </a:r>
            </a:p>
          </p:txBody>
        </p:sp>
      </p:grpSp>
      <p:pic>
        <p:nvPicPr>
          <p:cNvPr id="53" name="Picture 52">
            <a:extLst>
              <a:ext uri="{FF2B5EF4-FFF2-40B4-BE49-F238E27FC236}">
                <a16:creationId xmlns:a16="http://schemas.microsoft.com/office/drawing/2014/main" id="{E1E4E358-6996-0549-986B-613200C498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9304" y="2071713"/>
            <a:ext cx="9639300" cy="4114800"/>
          </a:xfrm>
          <a:prstGeom prst="rect">
            <a:avLst/>
          </a:prstGeom>
        </p:spPr>
      </p:pic>
    </p:spTree>
    <p:extLst>
      <p:ext uri="{BB962C8B-B14F-4D97-AF65-F5344CB8AC3E}">
        <p14:creationId xmlns:p14="http://schemas.microsoft.com/office/powerpoint/2010/main" val="2466703048"/>
      </p:ext>
    </p:extLst>
  </p:cSld>
  <p:clrMapOvr>
    <a:masterClrMapping/>
  </p:clrMapOvr>
  <p:transition spd="slow" advTm="6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688" y="300635"/>
            <a:ext cx="4145110" cy="523220"/>
          </a:xfrm>
          <a:prstGeom prst="rect">
            <a:avLst/>
          </a:prstGeom>
          <a:noFill/>
        </p:spPr>
        <p:txBody>
          <a:bodyPr wrap="none" rtlCol="0">
            <a:spAutoFit/>
          </a:bodyPr>
          <a:lstStyle/>
          <a:p>
            <a:pPr algn="ctr"/>
            <a:r>
              <a:rPr lang="en-US" sz="2800" b="1" dirty="0">
                <a:latin typeface="Calibri Light" panose="020F0302020204030204" pitchFamily="34" charset="0"/>
                <a:cs typeface="Calibri Light" panose="020F0302020204030204" pitchFamily="34" charset="0"/>
              </a:rPr>
              <a:t>Strategies Towards HIV Cure</a:t>
            </a:r>
          </a:p>
        </p:txBody>
      </p:sp>
      <p:sp>
        <p:nvSpPr>
          <p:cNvPr id="3" name="TextBox 2"/>
          <p:cNvSpPr txBox="1"/>
          <p:nvPr/>
        </p:nvSpPr>
        <p:spPr>
          <a:xfrm>
            <a:off x="1873222" y="1599721"/>
            <a:ext cx="6907876" cy="338554"/>
          </a:xfrm>
          <a:prstGeom prst="rect">
            <a:avLst/>
          </a:prstGeom>
          <a:noFill/>
        </p:spPr>
        <p:txBody>
          <a:bodyPr wrap="square" rtlCol="0">
            <a:spAutoFit/>
          </a:bodyPr>
          <a:lstStyle/>
          <a:p>
            <a:r>
              <a:rPr lang="en-US" sz="1600" b="1" dirty="0">
                <a:latin typeface="Calibri Light" panose="020F0302020204030204" pitchFamily="34" charset="0"/>
                <a:cs typeface="Calibri Light" panose="020F0302020204030204" pitchFamily="34" charset="0"/>
              </a:rPr>
              <a:t>Latency reversal</a:t>
            </a:r>
            <a:r>
              <a:rPr lang="mr-IN" sz="1600" b="1" dirty="0">
                <a:latin typeface="Calibri Light" panose="020F0302020204030204" pitchFamily="34" charset="0"/>
              </a:rPr>
              <a:t>–</a:t>
            </a:r>
            <a:r>
              <a:rPr lang="en-US" sz="1600" b="1" dirty="0">
                <a:latin typeface="Calibri Light" panose="020F0302020204030204" pitchFamily="34" charset="0"/>
                <a:cs typeface="Calibri Light" panose="020F0302020204030204" pitchFamily="34" charset="0"/>
              </a:rPr>
              <a:t> reactivate latent HIV with drugs and kill with immune system </a:t>
            </a:r>
          </a:p>
        </p:txBody>
      </p:sp>
      <p:sp>
        <p:nvSpPr>
          <p:cNvPr id="4" name="TextBox 3"/>
          <p:cNvSpPr txBox="1"/>
          <p:nvPr/>
        </p:nvSpPr>
        <p:spPr>
          <a:xfrm>
            <a:off x="1873222" y="2303828"/>
            <a:ext cx="3414076" cy="346377"/>
          </a:xfrm>
          <a:prstGeom prst="rect">
            <a:avLst/>
          </a:prstGeom>
          <a:noFill/>
        </p:spPr>
        <p:txBody>
          <a:bodyPr wrap="none" rtlCol="0">
            <a:spAutoFit/>
          </a:bodyPr>
          <a:lstStyle/>
          <a:p>
            <a:r>
              <a:rPr lang="en-US" sz="1651" b="1" dirty="0">
                <a:latin typeface="Calibri Light" panose="020F0302020204030204" pitchFamily="34" charset="0"/>
                <a:cs typeface="Calibri Light" panose="020F0302020204030204" pitchFamily="34" charset="0"/>
              </a:rPr>
              <a:t>Gene therapy to delete HIV out of cells</a:t>
            </a:r>
          </a:p>
        </p:txBody>
      </p:sp>
      <p:sp>
        <p:nvSpPr>
          <p:cNvPr id="5" name="TextBox 4"/>
          <p:cNvSpPr txBox="1"/>
          <p:nvPr/>
        </p:nvSpPr>
        <p:spPr>
          <a:xfrm>
            <a:off x="1805551" y="4557739"/>
            <a:ext cx="6890989" cy="346377"/>
          </a:xfrm>
          <a:prstGeom prst="rect">
            <a:avLst/>
          </a:prstGeom>
          <a:noFill/>
        </p:spPr>
        <p:txBody>
          <a:bodyPr wrap="none" rtlCol="0">
            <a:spAutoFit/>
          </a:bodyPr>
          <a:lstStyle/>
          <a:p>
            <a:r>
              <a:rPr lang="en-US" sz="1651" dirty="0">
                <a:latin typeface="Calibri Light" panose="020F0302020204030204" pitchFamily="34" charset="0"/>
                <a:cs typeface="Calibri Light" panose="020F0302020204030204" pitchFamily="34" charset="0"/>
              </a:rPr>
              <a:t>‘</a:t>
            </a:r>
            <a:r>
              <a:rPr lang="en-US" sz="1651" b="1" dirty="0">
                <a:latin typeface="Calibri Light" panose="020F0302020204030204" pitchFamily="34" charset="0"/>
                <a:cs typeface="Calibri Light" panose="020F0302020204030204" pitchFamily="34" charset="0"/>
              </a:rPr>
              <a:t>Block and lock’ </a:t>
            </a:r>
            <a:r>
              <a:rPr lang="mr-IN" sz="1651" b="1" dirty="0">
                <a:latin typeface="Calibri Light" panose="020F0302020204030204" pitchFamily="34" charset="0"/>
              </a:rPr>
              <a:t>–</a:t>
            </a:r>
            <a:r>
              <a:rPr lang="en-US" sz="1651" b="1" dirty="0">
                <a:latin typeface="Calibri Light" panose="020F0302020204030204" pitchFamily="34" charset="0"/>
                <a:cs typeface="Calibri Light" panose="020F0302020204030204" pitchFamily="34" charset="0"/>
              </a:rPr>
              <a:t> permanently silence HIV expression (force into deeper latency)</a:t>
            </a:r>
          </a:p>
        </p:txBody>
      </p:sp>
      <p:pic>
        <p:nvPicPr>
          <p:cNvPr id="6" name="Picture 5" descr="bucket.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0883" y="1521322"/>
            <a:ext cx="578999" cy="604796"/>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1836970" y="3836330"/>
            <a:ext cx="6389441" cy="346377"/>
          </a:xfrm>
          <a:prstGeom prst="rect">
            <a:avLst/>
          </a:prstGeom>
          <a:noFill/>
        </p:spPr>
        <p:txBody>
          <a:bodyPr wrap="none" rtlCol="0">
            <a:spAutoFit/>
          </a:bodyPr>
          <a:lstStyle/>
          <a:p>
            <a:r>
              <a:rPr lang="en-US" sz="1651" b="1" dirty="0">
                <a:latin typeface="Calibri Light" panose="020F0302020204030204" pitchFamily="34" charset="0"/>
                <a:cs typeface="Calibri Light" panose="020F0302020204030204" pitchFamily="34" charset="0"/>
              </a:rPr>
              <a:t>Vaccines / Immunotherapies </a:t>
            </a:r>
            <a:r>
              <a:rPr lang="mr-IN" sz="1651" b="1" dirty="0">
                <a:latin typeface="Calibri Light" panose="020F0302020204030204" pitchFamily="34" charset="0"/>
              </a:rPr>
              <a:t>–</a:t>
            </a:r>
            <a:r>
              <a:rPr lang="en-US" sz="1651" b="1" dirty="0">
                <a:latin typeface="Calibri Light" panose="020F0302020204030204" pitchFamily="34" charset="0"/>
                <a:cs typeface="Calibri Light" panose="020F0302020204030204" pitchFamily="34" charset="0"/>
              </a:rPr>
              <a:t> enhance immune responses to control virus</a:t>
            </a:r>
          </a:p>
        </p:txBody>
      </p:sp>
      <p:pic>
        <p:nvPicPr>
          <p:cNvPr id="8" name="Picture 7" descr="bucket.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0883" y="2218598"/>
            <a:ext cx="578999" cy="604796"/>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1836970" y="3065467"/>
            <a:ext cx="3767378" cy="346377"/>
          </a:xfrm>
          <a:prstGeom prst="rect">
            <a:avLst/>
          </a:prstGeom>
          <a:noFill/>
        </p:spPr>
        <p:txBody>
          <a:bodyPr wrap="none" rtlCol="0">
            <a:spAutoFit/>
          </a:bodyPr>
          <a:lstStyle/>
          <a:p>
            <a:r>
              <a:rPr lang="en-US" sz="1651" b="1" dirty="0">
                <a:latin typeface="Calibri Light" panose="020F0302020204030204" pitchFamily="34" charset="0"/>
                <a:cs typeface="Calibri Light" panose="020F0302020204030204" pitchFamily="34" charset="0"/>
              </a:rPr>
              <a:t>Gene therapy to make cells resistant to HIV</a:t>
            </a:r>
          </a:p>
        </p:txBody>
      </p:sp>
      <p:pic>
        <p:nvPicPr>
          <p:cNvPr id="10" name="Picture 9" descr="crop.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0883" y="2944998"/>
            <a:ext cx="728448" cy="638175"/>
          </a:xfrm>
          <a:prstGeom prst="rect">
            <a:avLst/>
          </a:prstGeom>
          <a:effectLst>
            <a:outerShdw blurRad="50800" dist="38100" dir="2700000" algn="tl" rotWithShape="0">
              <a:prstClr val="black">
                <a:alpha val="40000"/>
              </a:prstClr>
            </a:outerShdw>
          </a:effectLst>
        </p:spPr>
      </p:pic>
      <p:pic>
        <p:nvPicPr>
          <p:cNvPr id="11" name="Picture 10" descr="crop.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631" y="3704777"/>
            <a:ext cx="757325" cy="663473"/>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4079163" y="6265736"/>
            <a:ext cx="7086600" cy="523220"/>
          </a:xfrm>
          <a:prstGeom prst="rect">
            <a:avLst/>
          </a:prstGeom>
          <a:noFill/>
        </p:spPr>
        <p:txBody>
          <a:bodyPr wrap="square" rtlCol="0">
            <a:spAutoFit/>
          </a:bodyPr>
          <a:lstStyle/>
          <a:p>
            <a:pPr algn="r"/>
            <a:r>
              <a:rPr lang="en-US" sz="1400" b="1" dirty="0">
                <a:latin typeface="Calibri Light" panose="020F0302020204030204" pitchFamily="34" charset="0"/>
                <a:cs typeface="Calibri Light" panose="020F0302020204030204" pitchFamily="34" charset="0"/>
              </a:rPr>
              <a:t>SLIDE CREDIT: Jones RB. The Newest Science in Cure and Vaccine. </a:t>
            </a:r>
          </a:p>
          <a:p>
            <a:pPr algn="r"/>
            <a:r>
              <a:rPr lang="en-US" sz="1400" b="1" dirty="0">
                <a:latin typeface="Calibri Light" panose="020F0302020204030204" pitchFamily="34" charset="0"/>
                <a:cs typeface="Calibri Light" panose="020F0302020204030204" pitchFamily="34" charset="0"/>
              </a:rPr>
              <a:t>Plenary Presentation Main IAS 2018 Conference.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883" y="4496101"/>
            <a:ext cx="684819" cy="64351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174369" y="159778"/>
            <a:ext cx="906155" cy="1209764"/>
          </a:xfrm>
          <a:prstGeom prst="rect">
            <a:avLst/>
          </a:prstGeom>
        </p:spPr>
      </p:pic>
      <p:sp>
        <p:nvSpPr>
          <p:cNvPr id="15" name="TextBox 14"/>
          <p:cNvSpPr txBox="1"/>
          <p:nvPr/>
        </p:nvSpPr>
        <p:spPr>
          <a:xfrm>
            <a:off x="9758997" y="1425008"/>
            <a:ext cx="1527115" cy="276999"/>
          </a:xfrm>
          <a:prstGeom prst="rect">
            <a:avLst/>
          </a:prstGeom>
          <a:noFill/>
        </p:spPr>
        <p:txBody>
          <a:bodyPr wrap="square" rtlCol="0">
            <a:spAutoFit/>
          </a:bodyPr>
          <a:lstStyle/>
          <a:p>
            <a:pPr algn="ctr"/>
            <a:r>
              <a:rPr lang="en-US" sz="1200" b="1" dirty="0">
                <a:latin typeface="Calibri Light" panose="020F0302020204030204" pitchFamily="34" charset="0"/>
                <a:cs typeface="Calibri Light" panose="020F0302020204030204" pitchFamily="34" charset="0"/>
              </a:rPr>
              <a:t>R. Brad Jones</a:t>
            </a:r>
          </a:p>
        </p:txBody>
      </p:sp>
    </p:spTree>
    <p:extLst>
      <p:ext uri="{BB962C8B-B14F-4D97-AF65-F5344CB8AC3E}">
        <p14:creationId xmlns:p14="http://schemas.microsoft.com/office/powerpoint/2010/main" val="717722542"/>
      </p:ext>
    </p:extLst>
  </p:cSld>
  <p:clrMapOvr>
    <a:masterClrMapping/>
  </p:clrMapOvr>
  <p:transition spd="slow" advTm="6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113-D354-844F-BBD2-94A28AAE2B33}"/>
              </a:ext>
            </a:extLst>
          </p:cNvPr>
          <p:cNvSpPr>
            <a:spLocks noGrp="1"/>
          </p:cNvSpPr>
          <p:nvPr>
            <p:ph type="title"/>
          </p:nvPr>
        </p:nvSpPr>
        <p:spPr/>
        <p:txBody>
          <a:bodyPr/>
          <a:lstStyle/>
          <a:p>
            <a:r>
              <a:rPr lang="en-US" dirty="0">
                <a:cs typeface="Calibri Light" panose="020F0302020204030204" pitchFamily="34" charset="0"/>
              </a:rPr>
              <a:t>Glossary of Key Terms</a:t>
            </a:r>
            <a:endParaRPr lang="en-US" dirty="0"/>
          </a:p>
        </p:txBody>
      </p:sp>
      <p:sp>
        <p:nvSpPr>
          <p:cNvPr id="11" name="Rectangle 10">
            <a:extLst>
              <a:ext uri="{FF2B5EF4-FFF2-40B4-BE49-F238E27FC236}">
                <a16:creationId xmlns:a16="http://schemas.microsoft.com/office/drawing/2014/main" id="{A03F31E8-123F-084A-83C3-54D5C17770C6}"/>
              </a:ext>
            </a:extLst>
          </p:cNvPr>
          <p:cNvSpPr/>
          <p:nvPr/>
        </p:nvSpPr>
        <p:spPr>
          <a:xfrm>
            <a:off x="1158240" y="1873250"/>
            <a:ext cx="9963850" cy="1538883"/>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Reservoirs</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Cells and compartments in the body where HIV can hide and not     be found, even in the presence of antiretroviral therapy</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10EE900F-4F29-394A-A544-81CB93ACCCA6}"/>
              </a:ext>
            </a:extLst>
          </p:cNvPr>
          <p:cNvSpPr/>
          <p:nvPr/>
        </p:nvSpPr>
        <p:spPr>
          <a:xfrm>
            <a:off x="1158240" y="3596283"/>
            <a:ext cx="9399970" cy="1538883"/>
          </a:xfrm>
          <a:prstGeom prst="rect">
            <a:avLst/>
          </a:prstGeom>
        </p:spPr>
        <p:txBody>
          <a:bodyPr wrap="square">
            <a:spAutoFit/>
          </a:bodyPr>
          <a:lstStyle/>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Viral rebound</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When a person has detectable levels of HIV in the blood after a period of having undetectable levels </a:t>
            </a:r>
          </a:p>
        </p:txBody>
      </p:sp>
      <p:sp>
        <p:nvSpPr>
          <p:cNvPr id="13" name="Rectangle 12">
            <a:extLst>
              <a:ext uri="{FF2B5EF4-FFF2-40B4-BE49-F238E27FC236}">
                <a16:creationId xmlns:a16="http://schemas.microsoft.com/office/drawing/2014/main" id="{9DB40AC8-0A4D-C74E-809D-CC002EB11A23}"/>
              </a:ext>
            </a:extLst>
          </p:cNvPr>
          <p:cNvSpPr/>
          <p:nvPr/>
        </p:nvSpPr>
        <p:spPr>
          <a:xfrm>
            <a:off x="-5943600" y="-1463100"/>
            <a:ext cx="6096000" cy="1077218"/>
          </a:xfrm>
          <a:prstGeom prst="rect">
            <a:avLst/>
          </a:prstGeom>
        </p:spPr>
        <p:txBody>
          <a:bodyPr>
            <a:spAutoFit/>
          </a:bodyPr>
          <a:lstStyle/>
          <a:p>
            <a:pPr>
              <a:tabLst>
                <a:tab pos="5943600" algn="l"/>
              </a:tabLst>
            </a:pPr>
            <a:r>
              <a:rPr lang="en-US" b="1" dirty="0">
                <a:solidFill>
                  <a:srgbClr val="FF0000"/>
                </a:solidFill>
                <a:latin typeface="Gill Sans MT" panose="020B0502020104020203" pitchFamily="34" charset="77"/>
                <a:ea typeface="Calibri" panose="020F0502020204030204" pitchFamily="34" charset="0"/>
                <a:cs typeface="Calibri Light" panose="020F0302020204030204" pitchFamily="34" charset="0"/>
              </a:rPr>
              <a:t>Antiretroviral (ART)-free HIV suppression</a:t>
            </a:r>
            <a:r>
              <a:rPr lang="en-US" dirty="0">
                <a:solidFill>
                  <a:srgbClr val="FF0000"/>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dirty="0">
                <a:latin typeface="Gill Sans MT" panose="020B0502020104020203" pitchFamily="34" charset="77"/>
                <a:ea typeface="Calibri" panose="020F0502020204030204" pitchFamily="34" charset="0"/>
                <a:cs typeface="Calibri Light" panose="020F0302020204030204" pitchFamily="34" charset="0"/>
              </a:rPr>
              <a:t>Control of virus in the absence of HIV treatment (also: ‘post-treatment control’ or ‘ART-free durable control’) </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187B59FD-1C17-0E40-B9D2-41395222A34F}"/>
              </a:ext>
            </a:extLst>
          </p:cNvPr>
          <p:cNvGrpSpPr/>
          <p:nvPr/>
        </p:nvGrpSpPr>
        <p:grpSpPr>
          <a:xfrm>
            <a:off x="7401436" y="126870"/>
            <a:ext cx="2488172" cy="2133730"/>
            <a:chOff x="7401436" y="126870"/>
            <a:chExt cx="2488172" cy="2133730"/>
          </a:xfrm>
        </p:grpSpPr>
        <p:pic>
          <p:nvPicPr>
            <p:cNvPr id="7" name="Picture 6">
              <a:extLst>
                <a:ext uri="{FF2B5EF4-FFF2-40B4-BE49-F238E27FC236}">
                  <a16:creationId xmlns:a16="http://schemas.microsoft.com/office/drawing/2014/main" id="{A5EA6C16-03C5-CE4A-9029-23A289EBEA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908032">
              <a:off x="7401436" y="361967"/>
              <a:ext cx="1143000" cy="1092200"/>
            </a:xfrm>
            <a:prstGeom prst="rect">
              <a:avLst/>
            </a:prstGeom>
          </p:spPr>
        </p:pic>
        <p:pic>
          <p:nvPicPr>
            <p:cNvPr id="8" name="Picture 7">
              <a:extLst>
                <a:ext uri="{FF2B5EF4-FFF2-40B4-BE49-F238E27FC236}">
                  <a16:creationId xmlns:a16="http://schemas.microsoft.com/office/drawing/2014/main" id="{CEE8F0E8-0234-EC43-9BEE-AF71FE832E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390735">
              <a:off x="8772008" y="1143000"/>
              <a:ext cx="1143000" cy="1092200"/>
            </a:xfrm>
            <a:prstGeom prst="rect">
              <a:avLst/>
            </a:prstGeom>
          </p:spPr>
        </p:pic>
        <p:pic>
          <p:nvPicPr>
            <p:cNvPr id="9" name="Picture 8">
              <a:extLst>
                <a:ext uri="{FF2B5EF4-FFF2-40B4-BE49-F238E27FC236}">
                  <a16:creationId xmlns:a16="http://schemas.microsoft.com/office/drawing/2014/main" id="{E3BCCB00-17AC-5E40-92FB-8421DFBAB6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875973">
              <a:off x="8466692" y="152270"/>
              <a:ext cx="1143000" cy="1092200"/>
            </a:xfrm>
            <a:prstGeom prst="rect">
              <a:avLst/>
            </a:prstGeom>
          </p:spPr>
        </p:pic>
      </p:grpSp>
    </p:spTree>
    <p:extLst>
      <p:ext uri="{BB962C8B-B14F-4D97-AF65-F5344CB8AC3E}">
        <p14:creationId xmlns:p14="http://schemas.microsoft.com/office/powerpoint/2010/main" val="3008709549"/>
      </p:ext>
    </p:extLst>
  </p:cSld>
  <p:clrMapOvr>
    <a:masterClrMapping/>
  </p:clrMapOvr>
  <p:transition spd="slow" advTm="6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96E4F-3C6D-004D-9192-178536BBACAF}"/>
              </a:ext>
            </a:extLst>
          </p:cNvPr>
          <p:cNvSpPr/>
          <p:nvPr/>
        </p:nvSpPr>
        <p:spPr>
          <a:xfrm>
            <a:off x="5262868" y="6411790"/>
            <a:ext cx="5844209" cy="400110"/>
          </a:xfrm>
          <a:prstGeom prst="rect">
            <a:avLst/>
          </a:prstGeom>
          <a:solidFill>
            <a:schemeClr val="bg1"/>
          </a:solidFill>
        </p:spPr>
        <p:txBody>
          <a:bodyPr wrap="square" rIns="27432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3">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
        <p:nvSpPr>
          <p:cNvPr id="5" name="Title 2">
            <a:extLst>
              <a:ext uri="{FF2B5EF4-FFF2-40B4-BE49-F238E27FC236}">
                <a16:creationId xmlns:a16="http://schemas.microsoft.com/office/drawing/2014/main" id="{6DDEEE66-F1FA-AC44-87CB-9B279AD2B439}"/>
              </a:ext>
            </a:extLst>
          </p:cNvPr>
          <p:cNvSpPr txBox="1">
            <a:spLocks/>
          </p:cNvSpPr>
          <p:nvPr/>
        </p:nvSpPr>
        <p:spPr>
          <a:xfrm>
            <a:off x="1384186" y="1660941"/>
            <a:ext cx="4859911" cy="7932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Cell &amp; </a:t>
            </a:r>
          </a:p>
          <a:p>
            <a:r>
              <a:rPr lang="en-US" dirty="0">
                <a:cs typeface="Calibri Light" panose="020F0302020204030204" pitchFamily="34" charset="0"/>
              </a:rPr>
              <a:t>Gene </a:t>
            </a:r>
          </a:p>
          <a:p>
            <a:r>
              <a:rPr lang="en-US" dirty="0">
                <a:cs typeface="Calibri Light" panose="020F0302020204030204" pitchFamily="34" charset="0"/>
              </a:rPr>
              <a:t>Approaches</a:t>
            </a:r>
          </a:p>
        </p:txBody>
      </p:sp>
      <p:pic>
        <p:nvPicPr>
          <p:cNvPr id="9" name="Picture 2" descr="C:\Users\Marc\AppData\Local\Temp\7zO8514DD9E\Cell_Gene_therapy_v02-01.jpg">
            <a:extLst>
              <a:ext uri="{FF2B5EF4-FFF2-40B4-BE49-F238E27FC236}">
                <a16:creationId xmlns:a16="http://schemas.microsoft.com/office/drawing/2014/main" id="{55DC07E2-C256-7842-809C-A476EDE30FC3}"/>
              </a:ext>
            </a:extLst>
          </p:cNvPr>
          <p:cNvPicPr>
            <a:picLocks noChangeAspect="1" noChangeArrowheads="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4126562" y="298175"/>
            <a:ext cx="6980515" cy="585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54316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c\AppData\Local\Temp\Activating_latent_infection_v02-01.jpg">
            <a:extLst>
              <a:ext uri="{FF2B5EF4-FFF2-40B4-BE49-F238E27FC236}">
                <a16:creationId xmlns:a16="http://schemas.microsoft.com/office/drawing/2014/main" id="{357886C6-AB30-D740-AB64-0759E0E651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753" y="2303299"/>
            <a:ext cx="8666043" cy="4006428"/>
          </a:xfrm>
          <a:prstGeom prst="rect">
            <a:avLst/>
          </a:prstGeom>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013325-E861-5D41-82E0-DA97AF8EF871}"/>
              </a:ext>
            </a:extLst>
          </p:cNvPr>
          <p:cNvSpPr/>
          <p:nvPr/>
        </p:nvSpPr>
        <p:spPr>
          <a:xfrm>
            <a:off x="5321178" y="6309727"/>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
        <p:nvSpPr>
          <p:cNvPr id="7" name="Title 2">
            <a:extLst>
              <a:ext uri="{FF2B5EF4-FFF2-40B4-BE49-F238E27FC236}">
                <a16:creationId xmlns:a16="http://schemas.microsoft.com/office/drawing/2014/main" id="{67922461-0466-EE44-B2CB-4B43DAADDF22}"/>
              </a:ext>
            </a:extLst>
          </p:cNvPr>
          <p:cNvSpPr txBox="1">
            <a:spLocks/>
          </p:cNvSpPr>
          <p:nvPr/>
        </p:nvSpPr>
        <p:spPr>
          <a:xfrm>
            <a:off x="2349963" y="811563"/>
            <a:ext cx="7116787" cy="1218319"/>
          </a:xfrm>
          <a:prstGeom prst="rect">
            <a:avLst/>
          </a:prstGeom>
        </p:spPr>
        <p:txBody>
          <a:bodyPr>
            <a:normAutofit lnSpcReduction="10000"/>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4400" dirty="0">
                <a:cs typeface="Calibri Light" panose="020F0302020204030204" pitchFamily="34" charset="0"/>
              </a:rPr>
              <a:t>Latency Reversing </a:t>
            </a:r>
          </a:p>
          <a:p>
            <a:r>
              <a:rPr lang="en-US" sz="4400" dirty="0">
                <a:cs typeface="Calibri Light" panose="020F0302020204030204" pitchFamily="34" charset="0"/>
              </a:rPr>
              <a:t>Agents</a:t>
            </a:r>
          </a:p>
        </p:txBody>
      </p:sp>
      <p:grpSp>
        <p:nvGrpSpPr>
          <p:cNvPr id="2" name="Group 1">
            <a:extLst>
              <a:ext uri="{FF2B5EF4-FFF2-40B4-BE49-F238E27FC236}">
                <a16:creationId xmlns:a16="http://schemas.microsoft.com/office/drawing/2014/main" id="{11B7A0A3-87CA-184B-9770-B52AED2226E0}"/>
              </a:ext>
            </a:extLst>
          </p:cNvPr>
          <p:cNvGrpSpPr/>
          <p:nvPr/>
        </p:nvGrpSpPr>
        <p:grpSpPr>
          <a:xfrm>
            <a:off x="7088372" y="347331"/>
            <a:ext cx="3550683" cy="2293603"/>
            <a:chOff x="7088372" y="347331"/>
            <a:chExt cx="3550683" cy="2293603"/>
          </a:xfrm>
        </p:grpSpPr>
        <p:pic>
          <p:nvPicPr>
            <p:cNvPr id="6" name="Content Placeholder 3">
              <a:extLst>
                <a:ext uri="{FF2B5EF4-FFF2-40B4-BE49-F238E27FC236}">
                  <a16:creationId xmlns:a16="http://schemas.microsoft.com/office/drawing/2014/main" id="{BB106DB1-851B-DB48-A52F-E73293B2F76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38904" t="36189" r="1601" b="14407"/>
            <a:stretch/>
          </p:blipFill>
          <p:spPr>
            <a:xfrm>
              <a:off x="7088372" y="347331"/>
              <a:ext cx="3550683" cy="202018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6C838E3-15A0-0043-AFE3-D7D3BD26C3AC}"/>
                </a:ext>
              </a:extLst>
            </p:cNvPr>
            <p:cNvSpPr txBox="1"/>
            <p:nvPr/>
          </p:nvSpPr>
          <p:spPr>
            <a:xfrm>
              <a:off x="7931809" y="2394713"/>
              <a:ext cx="2707246" cy="246221"/>
            </a:xfrm>
            <a:prstGeom prst="rect">
              <a:avLst/>
            </a:prstGeom>
            <a:noFill/>
          </p:spPr>
          <p:txBody>
            <a:bodyPr wrap="square" rtlCol="0">
              <a:spAutoFit/>
            </a:bodyPr>
            <a:lstStyle/>
            <a:p>
              <a:pPr algn="r"/>
              <a:r>
                <a:rPr lang="en-US" sz="1000" i="1" dirty="0">
                  <a:solidFill>
                    <a:schemeClr val="bg1">
                      <a:lumMod val="65000"/>
                    </a:schemeClr>
                  </a:solidFill>
                  <a:latin typeface="Gill Sans MT" panose="020B0502020104020203" pitchFamily="34" charset="77"/>
                  <a:cs typeface="Calibri Light" panose="020F0302020204030204" pitchFamily="34" charset="0"/>
                </a:rPr>
                <a:t>Image credit: The Economist, July 11</a:t>
              </a:r>
            </a:p>
          </p:txBody>
        </p:sp>
      </p:grpSp>
    </p:spTree>
    <p:extLst>
      <p:ext uri="{BB962C8B-B14F-4D97-AF65-F5344CB8AC3E}">
        <p14:creationId xmlns:p14="http://schemas.microsoft.com/office/powerpoint/2010/main" val="367469833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m.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79183" y="1984909"/>
            <a:ext cx="6533659" cy="3665309"/>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625987" y="302448"/>
            <a:ext cx="8701934" cy="523220"/>
          </a:xfrm>
          <a:prstGeom prst="rect">
            <a:avLst/>
          </a:prstGeom>
          <a:noFill/>
        </p:spPr>
        <p:txBody>
          <a:bodyPr wrap="none" rtlCol="0">
            <a:spAutoFit/>
          </a:bodyPr>
          <a:lstStyle/>
          <a:p>
            <a:r>
              <a:rPr lang="en-US" sz="2800" b="1" dirty="0">
                <a:latin typeface="Calibri Light" panose="020F0302020204030204" pitchFamily="34" charset="0"/>
                <a:cs typeface="Calibri Light" panose="020F0302020204030204" pitchFamily="34" charset="0"/>
              </a:rPr>
              <a:t>How Can We Prevent HIV From Rebounding Off of Therapy? </a:t>
            </a:r>
          </a:p>
        </p:txBody>
      </p:sp>
      <p:pic>
        <p:nvPicPr>
          <p:cNvPr id="4" name="Picture 3" descr="bucket.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76" y="1999896"/>
            <a:ext cx="684435" cy="714928"/>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879184" y="1979519"/>
            <a:ext cx="4974629" cy="888705"/>
          </a:xfrm>
          <a:prstGeom prst="rect">
            <a:avLst/>
          </a:prstGeom>
          <a:noFill/>
        </p:spPr>
        <p:txBody>
          <a:bodyPr wrap="square" rtlCol="0">
            <a:spAutoFit/>
          </a:bodyPr>
          <a:lstStyle/>
          <a:p>
            <a:pPr marL="342891" indent="-342891">
              <a:buAutoNum type="arabicParenR"/>
            </a:pPr>
            <a:r>
              <a:rPr lang="en-US" sz="1725" b="1" dirty="0">
                <a:latin typeface="Calibri Light" panose="020F0302020204030204" pitchFamily="34" charset="0"/>
                <a:cs typeface="Calibri Light" panose="020F0302020204030204" pitchFamily="34" charset="0"/>
              </a:rPr>
              <a:t>Drain the HIV reservoir</a:t>
            </a:r>
          </a:p>
          <a:p>
            <a:r>
              <a:rPr lang="en-US" sz="1725" b="1" dirty="0">
                <a:latin typeface="Calibri Light" panose="020F0302020204030204" pitchFamily="34" charset="0"/>
                <a:cs typeface="Calibri Light" panose="020F0302020204030204" pitchFamily="34" charset="0"/>
              </a:rPr>
              <a:t>       Eliminate HIV-infected cells</a:t>
            </a:r>
          </a:p>
          <a:p>
            <a:r>
              <a:rPr lang="en-US" sz="1725" b="1" dirty="0">
                <a:latin typeface="Calibri Light" panose="020F0302020204030204" pitchFamily="34" charset="0"/>
                <a:cs typeface="Calibri Light" panose="020F0302020204030204" pitchFamily="34" charset="0"/>
              </a:rPr>
              <a:t> </a:t>
            </a:r>
            <a:r>
              <a:rPr lang="en-US" sz="1725" b="1" dirty="0">
                <a:solidFill>
                  <a:srgbClr val="800000"/>
                </a:solidFill>
                <a:latin typeface="Calibri Light" panose="020F0302020204030204" pitchFamily="34" charset="0"/>
                <a:cs typeface="Calibri Light" panose="020F0302020204030204" pitchFamily="34" charset="0"/>
              </a:rPr>
              <a:t>     “Classic cure”</a:t>
            </a:r>
          </a:p>
        </p:txBody>
      </p:sp>
      <p:sp>
        <p:nvSpPr>
          <p:cNvPr id="6" name="TextBox 5"/>
          <p:cNvSpPr txBox="1"/>
          <p:nvPr/>
        </p:nvSpPr>
        <p:spPr>
          <a:xfrm>
            <a:off x="5566454" y="2714824"/>
            <a:ext cx="3948773" cy="888705"/>
          </a:xfrm>
          <a:prstGeom prst="rect">
            <a:avLst/>
          </a:prstGeom>
          <a:noFill/>
        </p:spPr>
        <p:txBody>
          <a:bodyPr wrap="none" rtlCol="0">
            <a:spAutoFit/>
          </a:bodyPr>
          <a:lstStyle/>
          <a:p>
            <a:r>
              <a:rPr lang="en-US" sz="1725" b="1" dirty="0">
                <a:latin typeface="+mj-lt"/>
              </a:rPr>
              <a:t>2</a:t>
            </a:r>
            <a:r>
              <a:rPr lang="en-US" sz="1725" b="1" dirty="0">
                <a:latin typeface="Calibri Light" panose="020F0302020204030204" pitchFamily="34" charset="0"/>
                <a:cs typeface="Calibri Light" panose="020F0302020204030204" pitchFamily="34" charset="0"/>
              </a:rPr>
              <a:t>) Reinforce the dam</a:t>
            </a:r>
          </a:p>
          <a:p>
            <a:r>
              <a:rPr lang="en-US" sz="1725" b="1" dirty="0">
                <a:latin typeface="Calibri Light" panose="020F0302020204030204" pitchFamily="34" charset="0"/>
                <a:cs typeface="Calibri Light" panose="020F0302020204030204" pitchFamily="34" charset="0"/>
              </a:rPr>
              <a:t>    Boost the immune response to HIV</a:t>
            </a:r>
          </a:p>
          <a:p>
            <a:r>
              <a:rPr lang="en-US" sz="1725" b="1" dirty="0">
                <a:latin typeface="Calibri Light" panose="020F0302020204030204" pitchFamily="34" charset="0"/>
                <a:cs typeface="Calibri Light" panose="020F0302020204030204" pitchFamily="34" charset="0"/>
              </a:rPr>
              <a:t>   </a:t>
            </a:r>
            <a:r>
              <a:rPr lang="en-US" sz="1725" b="1" dirty="0">
                <a:solidFill>
                  <a:srgbClr val="800000"/>
                </a:solidFill>
                <a:latin typeface="Calibri Light" panose="020F0302020204030204" pitchFamily="34" charset="0"/>
                <a:cs typeface="Calibri Light" panose="020F0302020204030204" pitchFamily="34" charset="0"/>
              </a:rPr>
              <a:t>“</a:t>
            </a:r>
            <a:r>
              <a:rPr lang="en-US" sz="1725" b="1" dirty="0" err="1">
                <a:solidFill>
                  <a:srgbClr val="800000"/>
                </a:solidFill>
                <a:latin typeface="Calibri Light" panose="020F0302020204030204" pitchFamily="34" charset="0"/>
                <a:cs typeface="Calibri Light" panose="020F0302020204030204" pitchFamily="34" charset="0"/>
              </a:rPr>
              <a:t>Virologic</a:t>
            </a:r>
            <a:r>
              <a:rPr lang="en-US" sz="1725" b="1" dirty="0">
                <a:solidFill>
                  <a:srgbClr val="800000"/>
                </a:solidFill>
                <a:latin typeface="Calibri Light" panose="020F0302020204030204" pitchFamily="34" charset="0"/>
                <a:cs typeface="Calibri Light" panose="020F0302020204030204" pitchFamily="34" charset="0"/>
              </a:rPr>
              <a:t> suppression off ART/remission”</a:t>
            </a:r>
            <a:endParaRPr lang="en-US" sz="1725" b="1" dirty="0">
              <a:latin typeface="Calibri Light" panose="020F0302020204030204" pitchFamily="34" charset="0"/>
              <a:cs typeface="Calibri Light" panose="020F0302020204030204" pitchFamily="34" charset="0"/>
            </a:endParaRPr>
          </a:p>
        </p:txBody>
      </p:sp>
      <p:pic>
        <p:nvPicPr>
          <p:cNvPr id="7" name="Picture 6" descr="crop.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15514" y="3897485"/>
            <a:ext cx="1938197" cy="1698007"/>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3946269" y="6293942"/>
            <a:ext cx="7086600" cy="523220"/>
          </a:xfrm>
          <a:prstGeom prst="rect">
            <a:avLst/>
          </a:prstGeom>
          <a:noFill/>
        </p:spPr>
        <p:txBody>
          <a:bodyPr wrap="square" rtlCol="0">
            <a:spAutoFit/>
          </a:bodyPr>
          <a:lstStyle/>
          <a:p>
            <a:pPr algn="r"/>
            <a:r>
              <a:rPr lang="en-US" sz="1400" b="1" dirty="0">
                <a:latin typeface="Calibri Light" panose="020F0302020204030204" pitchFamily="34" charset="0"/>
                <a:cs typeface="Calibri Light" panose="020F0302020204030204" pitchFamily="34" charset="0"/>
              </a:rPr>
              <a:t>SLIDE CREDIT: Jones RB. The Newest Science in Cure and Vaccine. </a:t>
            </a:r>
          </a:p>
          <a:p>
            <a:pPr algn="r"/>
            <a:r>
              <a:rPr lang="en-US" sz="1400" b="1" dirty="0">
                <a:latin typeface="Calibri Light" panose="020F0302020204030204" pitchFamily="34" charset="0"/>
                <a:cs typeface="Calibri Light" panose="020F0302020204030204" pitchFamily="34" charset="0"/>
              </a:rPr>
              <a:t>Plenary Presentation Main IAS 2018 Conference. </a:t>
            </a: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85607" y="288380"/>
            <a:ext cx="942031" cy="1257660"/>
          </a:xfrm>
          <a:prstGeom prst="rect">
            <a:avLst/>
          </a:prstGeom>
        </p:spPr>
      </p:pic>
      <p:sp>
        <p:nvSpPr>
          <p:cNvPr id="10" name="TextBox 9"/>
          <p:cNvSpPr txBox="1"/>
          <p:nvPr/>
        </p:nvSpPr>
        <p:spPr>
          <a:xfrm>
            <a:off x="9681180" y="1562997"/>
            <a:ext cx="1527115" cy="276999"/>
          </a:xfrm>
          <a:prstGeom prst="rect">
            <a:avLst/>
          </a:prstGeom>
          <a:noFill/>
        </p:spPr>
        <p:txBody>
          <a:bodyPr wrap="square" rtlCol="0">
            <a:spAutoFit/>
          </a:bodyPr>
          <a:lstStyle/>
          <a:p>
            <a:pPr algn="ctr"/>
            <a:r>
              <a:rPr lang="en-US" sz="1200" b="1" dirty="0">
                <a:latin typeface="Calibri Light" panose="020F0302020204030204" pitchFamily="34" charset="0"/>
                <a:cs typeface="Calibri Light" panose="020F0302020204030204" pitchFamily="34" charset="0"/>
              </a:rPr>
              <a:t>R. Brad Jones</a:t>
            </a:r>
          </a:p>
        </p:txBody>
      </p:sp>
    </p:spTree>
    <p:extLst>
      <p:ext uri="{BB962C8B-B14F-4D97-AF65-F5344CB8AC3E}">
        <p14:creationId xmlns:p14="http://schemas.microsoft.com/office/powerpoint/2010/main" val="2196946769"/>
      </p:ext>
    </p:extLst>
  </p:cSld>
  <p:clrMapOvr>
    <a:masterClrMapping/>
  </p:clrMapOvr>
  <p:transition spd="slow" advTm="6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98719" y="71342"/>
            <a:ext cx="8324851" cy="967840"/>
          </a:xfrm>
          <a:prstGeom prst="rect">
            <a:avLst/>
          </a:prstGeom>
        </p:spPr>
        <p:txBody>
          <a:bodyPr>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3200" dirty="0">
                <a:latin typeface="Gill Sans MT" panose="020B0502020104020203" pitchFamily="34" charset="0"/>
                <a:cs typeface="Calibri Light" panose="020F0302020204030204" pitchFamily="34" charset="0"/>
              </a:rPr>
              <a:t>The “Block and Lock” Approach</a:t>
            </a:r>
          </a:p>
        </p:txBody>
      </p:sp>
      <p:sp>
        <p:nvSpPr>
          <p:cNvPr id="3" name="TextBox 2"/>
          <p:cNvSpPr txBox="1"/>
          <p:nvPr/>
        </p:nvSpPr>
        <p:spPr>
          <a:xfrm>
            <a:off x="3182504" y="5864693"/>
            <a:ext cx="7518439" cy="492443"/>
          </a:xfrm>
          <a:prstGeom prst="rect">
            <a:avLst/>
          </a:prstGeom>
          <a:noFill/>
        </p:spPr>
        <p:txBody>
          <a:bodyPr wrap="square" rtlCol="0">
            <a:spAutoFit/>
          </a:bodyPr>
          <a:lstStyle/>
          <a:p>
            <a:pPr algn="ctr"/>
            <a:r>
              <a:rPr lang="en-US" sz="1400" b="1" dirty="0">
                <a:solidFill>
                  <a:schemeClr val="accent5">
                    <a:lumMod val="75000"/>
                  </a:schemeClr>
                </a:solidFill>
                <a:latin typeface="Gill Sans MT" panose="020B0502020104020203" pitchFamily="34" charset="0"/>
                <a:cs typeface="Calibri Light" panose="020F0302020204030204" pitchFamily="34" charset="0"/>
              </a:rPr>
              <a:t> </a:t>
            </a:r>
            <a:r>
              <a:rPr lang="en-US" sz="1400" b="1" baseline="30000" dirty="0">
                <a:solidFill>
                  <a:schemeClr val="accent5">
                    <a:lumMod val="75000"/>
                  </a:schemeClr>
                </a:solidFill>
                <a:latin typeface="Gill Sans MT" panose="020B0502020104020203" pitchFamily="34" charset="0"/>
                <a:cs typeface="Calibri Light" panose="020F0302020204030204" pitchFamily="34" charset="0"/>
              </a:rPr>
              <a:t>1</a:t>
            </a:r>
            <a:r>
              <a:rPr lang="en-US" sz="1400" b="1" dirty="0">
                <a:solidFill>
                  <a:schemeClr val="accent5">
                    <a:lumMod val="75000"/>
                  </a:schemeClr>
                </a:solidFill>
                <a:latin typeface="Gill Sans MT" panose="020B0502020104020203" pitchFamily="34" charset="0"/>
                <a:cs typeface="Calibri Light" panose="020F0302020204030204" pitchFamily="34" charset="0"/>
              </a:rPr>
              <a:t>Kessing, Cell Report 2017; </a:t>
            </a:r>
            <a:r>
              <a:rPr lang="en-US" sz="1400" b="1" baseline="30000" dirty="0">
                <a:solidFill>
                  <a:schemeClr val="accent5">
                    <a:lumMod val="75000"/>
                  </a:schemeClr>
                </a:solidFill>
                <a:latin typeface="Gill Sans MT" panose="020B0502020104020203" pitchFamily="34" charset="0"/>
                <a:cs typeface="Calibri Light" panose="020F0302020204030204" pitchFamily="34" charset="0"/>
              </a:rPr>
              <a:t>2</a:t>
            </a:r>
            <a:r>
              <a:rPr lang="en-US" sz="1400" b="1" dirty="0">
                <a:solidFill>
                  <a:schemeClr val="accent5">
                    <a:lumMod val="75000"/>
                  </a:schemeClr>
                </a:solidFill>
                <a:latin typeface="Gill Sans MT" panose="020B0502020104020203" pitchFamily="34" charset="0"/>
                <a:cs typeface="Calibri Light" panose="020F0302020204030204" pitchFamily="34" charset="0"/>
              </a:rPr>
              <a:t>Ahlenstiel, </a:t>
            </a:r>
            <a:r>
              <a:rPr lang="en-US" sz="1400" b="1" dirty="0" err="1">
                <a:solidFill>
                  <a:schemeClr val="accent5">
                    <a:lumMod val="75000"/>
                  </a:schemeClr>
                </a:solidFill>
                <a:latin typeface="Gill Sans MT" panose="020B0502020104020203" pitchFamily="34" charset="0"/>
                <a:cs typeface="Calibri Light" panose="020F0302020204030204" pitchFamily="34" charset="0"/>
              </a:rPr>
              <a:t>Mol</a:t>
            </a:r>
            <a:r>
              <a:rPr lang="en-US" sz="1400" b="1" dirty="0">
                <a:solidFill>
                  <a:schemeClr val="accent5">
                    <a:lumMod val="75000"/>
                  </a:schemeClr>
                </a:solidFill>
                <a:latin typeface="Gill Sans MT" panose="020B0502020104020203" pitchFamily="34" charset="0"/>
                <a:cs typeface="Calibri Light" panose="020F0302020204030204" pitchFamily="34" charset="0"/>
              </a:rPr>
              <a:t> </a:t>
            </a:r>
            <a:r>
              <a:rPr lang="en-US" sz="1400" b="1" dirty="0" err="1">
                <a:solidFill>
                  <a:schemeClr val="accent5">
                    <a:lumMod val="75000"/>
                  </a:schemeClr>
                </a:solidFill>
                <a:latin typeface="Gill Sans MT" panose="020B0502020104020203" pitchFamily="34" charset="0"/>
                <a:cs typeface="Calibri Light" panose="020F0302020204030204" pitchFamily="34" charset="0"/>
              </a:rPr>
              <a:t>Ther</a:t>
            </a:r>
            <a:r>
              <a:rPr lang="en-US" sz="1400" b="1" dirty="0">
                <a:solidFill>
                  <a:schemeClr val="accent5">
                    <a:lumMod val="75000"/>
                  </a:schemeClr>
                </a:solidFill>
                <a:latin typeface="Gill Sans MT" panose="020B0502020104020203" pitchFamily="34" charset="0"/>
                <a:cs typeface="Calibri Light" panose="020F0302020204030204" pitchFamily="34" charset="0"/>
              </a:rPr>
              <a:t> Nucleic Acid 2015</a:t>
            </a:r>
          </a:p>
          <a:p>
            <a:pPr algn="ctr"/>
            <a:endParaRPr lang="en-US" sz="1200" i="1" dirty="0">
              <a:solidFill>
                <a:schemeClr val="accent5">
                  <a:lumMod val="75000"/>
                </a:schemeClr>
              </a:solidFill>
              <a:latin typeface="Gill Sans MT" panose="020B0502020104020203" pitchFamily="34" charset="0"/>
            </a:endParaRPr>
          </a:p>
        </p:txBody>
      </p:sp>
      <p:grpSp>
        <p:nvGrpSpPr>
          <p:cNvPr id="4" name="Group 3"/>
          <p:cNvGrpSpPr/>
          <p:nvPr/>
        </p:nvGrpSpPr>
        <p:grpSpPr>
          <a:xfrm>
            <a:off x="3700315" y="2147897"/>
            <a:ext cx="5372319" cy="2277996"/>
            <a:chOff x="2250829" y="4180402"/>
            <a:chExt cx="4416756" cy="1835106"/>
          </a:xfrm>
        </p:grpSpPr>
        <p:pic>
          <p:nvPicPr>
            <p:cNvPr id="5" name="Picture 4" descr="Figure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0829" y="4318716"/>
              <a:ext cx="1330288" cy="1538765"/>
            </a:xfrm>
            <a:prstGeom prst="rect">
              <a:avLst/>
            </a:prstGeom>
          </p:spPr>
        </p:pic>
        <p:sp>
          <p:nvSpPr>
            <p:cNvPr id="6" name="TextBox 5"/>
            <p:cNvSpPr txBox="1"/>
            <p:nvPr/>
          </p:nvSpPr>
          <p:spPr>
            <a:xfrm>
              <a:off x="3566418" y="4180402"/>
              <a:ext cx="1714825" cy="371908"/>
            </a:xfrm>
            <a:prstGeom prst="rect">
              <a:avLst/>
            </a:prstGeom>
            <a:noFill/>
          </p:spPr>
          <p:txBody>
            <a:bodyPr wrap="none" rtlCol="0">
              <a:spAutoFit/>
            </a:bodyPr>
            <a:lstStyle/>
            <a:p>
              <a:pPr algn="ctr"/>
              <a:r>
                <a:rPr lang="en-US" sz="2400" b="1" dirty="0">
                  <a:latin typeface="Gill Sans MT" panose="020B0502020104020203" pitchFamily="34" charset="0"/>
                  <a:cs typeface="Calibri Light" panose="020F0302020204030204" pitchFamily="34" charset="0"/>
                </a:rPr>
                <a:t>Block &amp; Lock</a:t>
              </a:r>
            </a:p>
          </p:txBody>
        </p:sp>
        <p:sp>
          <p:nvSpPr>
            <p:cNvPr id="7" name="TextBox 6"/>
            <p:cNvSpPr txBox="1"/>
            <p:nvPr/>
          </p:nvSpPr>
          <p:spPr>
            <a:xfrm>
              <a:off x="3622117" y="4932373"/>
              <a:ext cx="1523733" cy="570258"/>
            </a:xfrm>
            <a:prstGeom prst="rect">
              <a:avLst/>
            </a:prstGeom>
            <a:noFill/>
          </p:spPr>
          <p:txBody>
            <a:bodyPr wrap="none" rtlCol="0">
              <a:spAutoFit/>
            </a:bodyPr>
            <a:lstStyle/>
            <a:p>
              <a:pPr algn="ctr"/>
              <a:r>
                <a:rPr lang="en-US" sz="2000" b="1" dirty="0">
                  <a:latin typeface="Gill Sans MT" panose="020B0502020104020203" pitchFamily="34" charset="0"/>
                  <a:cs typeface="Calibri Light" panose="020F0302020204030204" pitchFamily="34" charset="0"/>
                </a:rPr>
                <a:t>Transcription </a:t>
              </a:r>
            </a:p>
            <a:p>
              <a:pPr algn="ctr"/>
              <a:r>
                <a:rPr lang="en-US" sz="2000" b="1" dirty="0">
                  <a:latin typeface="Gill Sans MT" panose="020B0502020104020203" pitchFamily="34" charset="0"/>
                  <a:cs typeface="Calibri Light" panose="020F0302020204030204" pitchFamily="34" charset="0"/>
                </a:rPr>
                <a:t>inhibitor</a:t>
              </a:r>
            </a:p>
          </p:txBody>
        </p:sp>
        <p:pic>
          <p:nvPicPr>
            <p:cNvPr id="8" name="Picture 7" descr="Figure2.png"/>
            <p:cNvPicPr>
              <a:picLocks noChangeAspect="1"/>
            </p:cNvPicPr>
            <p:nvPr/>
          </p:nvPicPr>
          <p:blipFill>
            <a:blip r:embed="rId3" cstate="email">
              <a:duotone>
                <a:srgbClr val="223EA8">
                  <a:shade val="45000"/>
                  <a:satMod val="135000"/>
                </a:srgbClr>
                <a:prstClr val="white"/>
              </a:duotone>
              <a:extLst>
                <a:ext uri="{28A0092B-C50C-407E-A947-70E740481C1C}">
                  <a14:useLocalDpi xmlns:a14="http://schemas.microsoft.com/office/drawing/2010/main" val="0"/>
                </a:ext>
              </a:extLst>
            </a:blip>
            <a:stretch>
              <a:fillRect/>
            </a:stretch>
          </p:blipFill>
          <p:spPr>
            <a:xfrm>
              <a:off x="5337297" y="4476743"/>
              <a:ext cx="1330288" cy="1538765"/>
            </a:xfrm>
            <a:prstGeom prst="rect">
              <a:avLst/>
            </a:prstGeom>
          </p:spPr>
        </p:pic>
        <p:pic>
          <p:nvPicPr>
            <p:cNvPr id="9" name="Picture 8" descr="padlock-303266_960_720.png"/>
            <p:cNvPicPr>
              <a:picLocks noChangeAspect="1"/>
            </p:cNvPicPr>
            <p:nvPr/>
          </p:nvPicPr>
          <p:blipFill>
            <a:blip r:embed="rId4" cstate="print">
              <a:duotone>
                <a:srgbClr val="223EA8">
                  <a:shade val="45000"/>
                  <a:satMod val="135000"/>
                </a:srgbClr>
                <a:prstClr val="white"/>
              </a:duotone>
              <a:extLst>
                <a:ext uri="{28A0092B-C50C-407E-A947-70E740481C1C}">
                  <a14:useLocalDpi xmlns:a14="http://schemas.microsoft.com/office/drawing/2010/main" val="0"/>
                </a:ext>
              </a:extLst>
            </a:blip>
            <a:stretch>
              <a:fillRect/>
            </a:stretch>
          </p:blipFill>
          <p:spPr>
            <a:xfrm>
              <a:off x="5638800" y="4629143"/>
              <a:ext cx="723380" cy="1029315"/>
            </a:xfrm>
            <a:prstGeom prst="rect">
              <a:avLst/>
            </a:prstGeom>
          </p:spPr>
        </p:pic>
      </p:grpSp>
      <p:pic>
        <p:nvPicPr>
          <p:cNvPr id="10" name="Picture 9">
            <a:extLst>
              <a:ext uri="{FF2B5EF4-FFF2-40B4-BE49-F238E27FC236}">
                <a16:creationId xmlns:a16="http://schemas.microsoft.com/office/drawing/2014/main" id="{A9EA5316-B3C7-4013-ACAB-A6B2675F8C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1155" y="230286"/>
            <a:ext cx="2223413" cy="2089305"/>
          </a:xfrm>
          <a:prstGeom prst="rect">
            <a:avLst/>
          </a:prstGeom>
        </p:spPr>
      </p:pic>
      <p:sp>
        <p:nvSpPr>
          <p:cNvPr id="11" name="TextBox 10">
            <a:extLst>
              <a:ext uri="{FF2B5EF4-FFF2-40B4-BE49-F238E27FC236}">
                <a16:creationId xmlns:a16="http://schemas.microsoft.com/office/drawing/2014/main" id="{017FCA21-38FB-498B-834C-6FAFD5CEE0DA}"/>
              </a:ext>
            </a:extLst>
          </p:cNvPr>
          <p:cNvSpPr txBox="1"/>
          <p:nvPr/>
        </p:nvSpPr>
        <p:spPr>
          <a:xfrm>
            <a:off x="4509362" y="6374760"/>
            <a:ext cx="6520552" cy="400110"/>
          </a:xfrm>
          <a:prstGeom prst="rect">
            <a:avLst/>
          </a:prstGeom>
          <a:noFill/>
        </p:spPr>
        <p:txBody>
          <a:bodyPr wrap="square" rtlCol="0">
            <a:spAutoFit/>
          </a:bodyPr>
          <a:lstStyle/>
          <a:p>
            <a:r>
              <a:rPr lang="en-US" sz="1000" b="1" dirty="0">
                <a:latin typeface="Gill Sans MT" panose="020B0502020104020203" pitchFamily="34" charset="0"/>
                <a:cs typeface="Calibri Light" panose="020F0302020204030204" pitchFamily="34" charset="0"/>
              </a:rPr>
              <a:t>SLIDE CREDIT: Ananworanich, A. Overview of Ongoing Cure Research Globally.  </a:t>
            </a:r>
          </a:p>
          <a:p>
            <a:r>
              <a:rPr lang="en-US" sz="1000" b="1" dirty="0">
                <a:latin typeface="Gill Sans MT" panose="020B0502020104020203" pitchFamily="34" charset="0"/>
                <a:cs typeface="Calibri Light" panose="020F0302020204030204" pitchFamily="34" charset="0"/>
              </a:rPr>
              <a:t>Community Cure Workshop. Saturday July 21, 2018.</a:t>
            </a:r>
          </a:p>
        </p:txBody>
      </p:sp>
      <p:pic>
        <p:nvPicPr>
          <p:cNvPr id="12" name="Picture 11">
            <a:extLst>
              <a:ext uri="{FF2B5EF4-FFF2-40B4-BE49-F238E27FC236}">
                <a16:creationId xmlns:a16="http://schemas.microsoft.com/office/drawing/2014/main" id="{1976AF25-2BD2-44E5-88B1-A5179DECDB4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80087" y="4694926"/>
            <a:ext cx="1928289" cy="1079843"/>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8F0CB5F-26DE-4217-B44A-EFEE96A63A68}"/>
              </a:ext>
            </a:extLst>
          </p:cNvPr>
          <p:cNvSpPr txBox="1"/>
          <p:nvPr/>
        </p:nvSpPr>
        <p:spPr>
          <a:xfrm>
            <a:off x="3809211" y="4946967"/>
            <a:ext cx="5068465" cy="707886"/>
          </a:xfrm>
          <a:prstGeom prst="rect">
            <a:avLst/>
          </a:prstGeom>
          <a:noFill/>
        </p:spPr>
        <p:txBody>
          <a:bodyPr wrap="square" rtlCol="0">
            <a:spAutoFit/>
          </a:bodyPr>
          <a:lstStyle/>
          <a:p>
            <a:pPr algn="ctr"/>
            <a:r>
              <a:rPr lang="en-US" sz="2000" b="1" dirty="0">
                <a:latin typeface="Gill Sans MT" panose="020B0502020104020203" pitchFamily="34" charset="0"/>
                <a:cs typeface="Calibri Light" panose="020F0302020204030204" pitchFamily="34" charset="0"/>
              </a:rPr>
              <a:t>Sleeping beauty keeps on sleeping</a:t>
            </a:r>
          </a:p>
          <a:p>
            <a:pPr algn="ctr"/>
            <a:r>
              <a:rPr lang="en-US" sz="2000" b="1" dirty="0">
                <a:latin typeface="Gill Sans MT" panose="020B0502020104020203" pitchFamily="34" charset="0"/>
                <a:cs typeface="Calibri Light" panose="020F0302020204030204" pitchFamily="34" charset="0"/>
              </a:rPr>
              <a:t>She never wakes up for the prince</a:t>
            </a:r>
          </a:p>
        </p:txBody>
      </p:sp>
    </p:spTree>
    <p:extLst>
      <p:ext uri="{BB962C8B-B14F-4D97-AF65-F5344CB8AC3E}">
        <p14:creationId xmlns:p14="http://schemas.microsoft.com/office/powerpoint/2010/main" val="1043818307"/>
      </p:ext>
    </p:extLst>
  </p:cSld>
  <p:clrMapOvr>
    <a:masterClrMapping/>
  </p:clrMapOvr>
  <p:transition spd="slow" advTm="6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6377740"/>
            <a:ext cx="6802582" cy="369332"/>
          </a:xfrm>
          <a:prstGeom prst="rect">
            <a:avLst/>
          </a:prstGeom>
        </p:spPr>
        <p:txBody>
          <a:bodyPr wrap="square">
            <a:spAutoFit/>
          </a:bodyPr>
          <a:lstStyle/>
          <a:p>
            <a:r>
              <a:rPr lang="en-US" dirty="0">
                <a:latin typeface="Gill Sans MT" panose="020B0502020104020203" pitchFamily="34" charset="0"/>
              </a:rPr>
              <a:t>https://kirby.unsw.edu.au/news/block-lock-pathway-hiv-remission</a:t>
            </a:r>
          </a:p>
        </p:txBody>
      </p:sp>
      <p:sp>
        <p:nvSpPr>
          <p:cNvPr id="3" name="Title 1">
            <a:extLst>
              <a:ext uri="{FF2B5EF4-FFF2-40B4-BE49-F238E27FC236}">
                <a16:creationId xmlns:a16="http://schemas.microsoft.com/office/drawing/2014/main" id="{BEFC8988-A232-764D-B15C-A06B081BA170}"/>
              </a:ext>
            </a:extLst>
          </p:cNvPr>
          <p:cNvSpPr txBox="1">
            <a:spLocks/>
          </p:cNvSpPr>
          <p:nvPr/>
        </p:nvSpPr>
        <p:spPr>
          <a:xfrm>
            <a:off x="1157973" y="0"/>
            <a:ext cx="9288354" cy="609159"/>
          </a:xfrm>
          <a:prstGeom prst="rect">
            <a:avLst/>
          </a:prstGeom>
        </p:spPr>
        <p:txBody>
          <a:bodyPr>
            <a:normAutofit lnSpcReduction="10000"/>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algn="ctr"/>
            <a:r>
              <a:rPr lang="en-US" sz="4000" dirty="0">
                <a:cs typeface="Calibri Light" panose="020F0302020204030204" pitchFamily="34" charset="0"/>
              </a:rPr>
              <a:t>Block and Lock</a:t>
            </a:r>
          </a:p>
        </p:txBody>
      </p:sp>
      <p:sp>
        <p:nvSpPr>
          <p:cNvPr id="4" name="Rectangle 3"/>
          <p:cNvSpPr/>
          <p:nvPr/>
        </p:nvSpPr>
        <p:spPr>
          <a:xfrm>
            <a:off x="2161309" y="5875246"/>
            <a:ext cx="8575964" cy="307777"/>
          </a:xfrm>
          <a:prstGeom prst="rect">
            <a:avLst/>
          </a:prstGeom>
        </p:spPr>
        <p:txBody>
          <a:bodyPr wrap="square">
            <a:spAutoFit/>
          </a:bodyPr>
          <a:lstStyle/>
          <a:p>
            <a:r>
              <a:rPr lang="en-US" sz="1400" dirty="0">
                <a:latin typeface="Gill Sans MT" panose="020B0502020104020203" pitchFamily="34" charset="0"/>
              </a:rPr>
              <a:t>https://www.labroots.com/trending/health-and-medicine/7121/scientists-discover-block-and-lock-drug-cure-hiv</a:t>
            </a:r>
          </a:p>
        </p:txBody>
      </p:sp>
      <p:grpSp>
        <p:nvGrpSpPr>
          <p:cNvPr id="6" name="Group 5"/>
          <p:cNvGrpSpPr/>
          <p:nvPr/>
        </p:nvGrpSpPr>
        <p:grpSpPr>
          <a:xfrm>
            <a:off x="3538299" y="609159"/>
            <a:ext cx="5024718" cy="4838157"/>
            <a:chOff x="2747682" y="1447800"/>
            <a:chExt cx="5024718" cy="4838157"/>
          </a:xfrm>
        </p:grpSpPr>
        <p:pic>
          <p:nvPicPr>
            <p:cNvPr id="7" name="Picture 2" descr="Lymphocyte - Servier Medical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682" y="1447800"/>
              <a:ext cx="5024718" cy="48381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remium Vector | Stop sign cartoon character with a stop hand gestur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7990" y="3733800"/>
              <a:ext cx="1178410" cy="11784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iral DNA Integrati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2708" l="10000" r="88750">
                          <a14:backgroundMark x1="41875" y1="30000" x2="41875" y2="30000"/>
                          <a14:backgroundMark x1="46458" y1="36875" x2="46458" y2="36875"/>
                          <a14:backgroundMark x1="47292" y1="40000" x2="47292" y2="40000"/>
                          <a14:backgroundMark x1="47500" y1="49583" x2="47500" y2="49583"/>
                          <a14:backgroundMark x1="49792" y1="52917" x2="49792" y2="52917"/>
                          <a14:backgroundMark x1="51875" y1="73333" x2="51875" y2="73333"/>
                          <a14:backgroundMark x1="52292" y1="75833" x2="52292" y2="75833"/>
                          <a14:backgroundMark x1="52292" y1="49792" x2="52292" y2="49792"/>
                          <a14:backgroundMark x1="51458" y1="50000" x2="51458" y2="50000"/>
                          <a14:backgroundMark x1="45208" y1="47708" x2="45208" y2="47708"/>
                          <a14:backgroundMark x1="49583" y1="51250" x2="49583" y2="51250"/>
                          <a14:backgroundMark x1="45417" y1="56042" x2="45417" y2="56042"/>
                          <a14:backgroundMark x1="46250" y1="53125" x2="46250" y2="53125"/>
                          <a14:backgroundMark x1="51042" y1="53125" x2="51042" y2="53125"/>
                          <a14:backgroundMark x1="55000" y1="82292" x2="55000" y2="82292"/>
                          <a14:backgroundMark x1="61875" y1="80833" x2="61875" y2="80833"/>
                          <a14:backgroundMark x1="60625" y1="77083" x2="60625" y2="77083"/>
                        </a14:backgroundRemoval>
                      </a14:imgEffect>
                    </a14:imgLayer>
                  </a14:imgProps>
                </a:ext>
                <a:ext uri="{28A0092B-C50C-407E-A947-70E740481C1C}">
                  <a14:useLocalDpi xmlns:a14="http://schemas.microsoft.com/office/drawing/2010/main" val="0"/>
                </a:ext>
              </a:extLst>
            </a:blip>
            <a:srcRect/>
            <a:stretch>
              <a:fillRect/>
            </a:stretch>
          </p:blipFill>
          <p:spPr bwMode="auto">
            <a:xfrm>
              <a:off x="3810000" y="16764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est Access padlock, combination padlocks, keyed alaik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371" l="1719" r="95547">
                          <a14:foregroundMark x1="18125" y1="15247" x2="18125" y2="15247"/>
                        </a14:backgroundRemoval>
                      </a14:imgEffect>
                    </a14:imgLayer>
                  </a14:imgProps>
                </a:ext>
                <a:ext uri="{28A0092B-C50C-407E-A947-70E740481C1C}">
                  <a14:useLocalDpi xmlns:a14="http://schemas.microsoft.com/office/drawing/2010/main" val="0"/>
                </a:ext>
              </a:extLst>
            </a:blip>
            <a:srcRect/>
            <a:stretch>
              <a:fillRect/>
            </a:stretch>
          </p:blipFill>
          <p:spPr bwMode="auto">
            <a:xfrm rot="20129086">
              <a:off x="5320109" y="3197554"/>
              <a:ext cx="715137" cy="5313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1">
            <a:extLst>
              <a:ext uri="{FF2B5EF4-FFF2-40B4-BE49-F238E27FC236}">
                <a16:creationId xmlns:a16="http://schemas.microsoft.com/office/drawing/2014/main" id="{BEFC8988-A232-764D-B15C-A06B081BA170}"/>
              </a:ext>
            </a:extLst>
          </p:cNvPr>
          <p:cNvSpPr txBox="1">
            <a:spLocks/>
          </p:cNvSpPr>
          <p:nvPr/>
        </p:nvSpPr>
        <p:spPr>
          <a:xfrm>
            <a:off x="13854" y="2514159"/>
            <a:ext cx="3450200" cy="970205"/>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algn="ctr"/>
            <a:r>
              <a:rPr lang="en-US" sz="3200" dirty="0">
                <a:cs typeface="Calibri Light" panose="020F0302020204030204" pitchFamily="34" charset="0"/>
              </a:rPr>
              <a:t>Block the reading of the HIV DNA</a:t>
            </a:r>
          </a:p>
        </p:txBody>
      </p:sp>
      <p:sp>
        <p:nvSpPr>
          <p:cNvPr id="12" name="Title 1">
            <a:extLst>
              <a:ext uri="{FF2B5EF4-FFF2-40B4-BE49-F238E27FC236}">
                <a16:creationId xmlns:a16="http://schemas.microsoft.com/office/drawing/2014/main" id="{BEFC8988-A232-764D-B15C-A06B081BA170}"/>
              </a:ext>
            </a:extLst>
          </p:cNvPr>
          <p:cNvSpPr txBox="1">
            <a:spLocks/>
          </p:cNvSpPr>
          <p:nvPr/>
        </p:nvSpPr>
        <p:spPr>
          <a:xfrm>
            <a:off x="8563017" y="2229027"/>
            <a:ext cx="2963965" cy="2149009"/>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algn="ctr"/>
            <a:r>
              <a:rPr lang="en-US" sz="3200" dirty="0">
                <a:cs typeface="Calibri Light" panose="020F0302020204030204" pitchFamily="34" charset="0"/>
              </a:rPr>
              <a:t>Lock the HIV DNA from ever being read</a:t>
            </a:r>
          </a:p>
        </p:txBody>
      </p:sp>
    </p:spTree>
    <p:extLst>
      <p:ext uri="{BB962C8B-B14F-4D97-AF65-F5344CB8AC3E}">
        <p14:creationId xmlns:p14="http://schemas.microsoft.com/office/powerpoint/2010/main" val="2192282583"/>
      </p:ext>
    </p:extLst>
  </p:cSld>
  <p:clrMapOvr>
    <a:masterClrMapping/>
  </p:clrMapOvr>
  <p:transition spd="slow" advTm="6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iagram, timeline&#10;&#10;Description automatically generated">
            <a:extLst>
              <a:ext uri="{FF2B5EF4-FFF2-40B4-BE49-F238E27FC236}">
                <a16:creationId xmlns:a16="http://schemas.microsoft.com/office/drawing/2014/main" id="{991B47E3-EE66-544B-B2F1-F628FDABC57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237" y="1373646"/>
            <a:ext cx="9899177" cy="5026752"/>
          </a:xfrm>
          <a:prstGeom prst="rect">
            <a:avLst/>
          </a:prstGeom>
          <a:effectLst/>
        </p:spPr>
      </p:pic>
      <p:sp>
        <p:nvSpPr>
          <p:cNvPr id="5" name="Rectangle 4">
            <a:extLst>
              <a:ext uri="{FF2B5EF4-FFF2-40B4-BE49-F238E27FC236}">
                <a16:creationId xmlns:a16="http://schemas.microsoft.com/office/drawing/2014/main" id="{F00B63C8-C2E9-DC44-9190-E6593485E449}"/>
              </a:ext>
            </a:extLst>
          </p:cNvPr>
          <p:cNvSpPr/>
          <p:nvPr/>
        </p:nvSpPr>
        <p:spPr>
          <a:xfrm>
            <a:off x="5130205" y="6295873"/>
            <a:ext cx="5844209" cy="400110"/>
          </a:xfrm>
          <a:prstGeom prst="rect">
            <a:avLst/>
          </a:prstGeom>
          <a:solidFill>
            <a:schemeClr val="bg1"/>
          </a:solidFill>
        </p:spPr>
        <p:txBody>
          <a:bodyPr wrap="square" rIns="18288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6" name="Picture 5">
            <a:extLst>
              <a:ext uri="{FF2B5EF4-FFF2-40B4-BE49-F238E27FC236}">
                <a16:creationId xmlns:a16="http://schemas.microsoft.com/office/drawing/2014/main" id="{243321FE-8225-6046-AEBB-0221246DF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789" y="1056713"/>
            <a:ext cx="5925826" cy="329213"/>
          </a:xfrm>
          <a:prstGeom prst="rect">
            <a:avLst/>
          </a:prstGeom>
        </p:spPr>
      </p:pic>
      <p:sp>
        <p:nvSpPr>
          <p:cNvPr id="7" name="Title 2">
            <a:extLst>
              <a:ext uri="{FF2B5EF4-FFF2-40B4-BE49-F238E27FC236}">
                <a16:creationId xmlns:a16="http://schemas.microsoft.com/office/drawing/2014/main" id="{1B0D7281-FAD0-4D49-A9FE-510BB740E52A}"/>
              </a:ext>
            </a:extLst>
          </p:cNvPr>
          <p:cNvSpPr txBox="1">
            <a:spLocks/>
          </p:cNvSpPr>
          <p:nvPr/>
        </p:nvSpPr>
        <p:spPr>
          <a:xfrm>
            <a:off x="1312829" y="259851"/>
            <a:ext cx="7116787" cy="1218319"/>
          </a:xfrm>
          <a:prstGeom prst="rect">
            <a:avLst/>
          </a:prstGeom>
        </p:spPr>
        <p:txBody>
          <a:bodyPr anchor="b" anchorCtr="0">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Immune-Based Strategies</a:t>
            </a:r>
          </a:p>
        </p:txBody>
      </p:sp>
    </p:spTree>
    <p:extLst>
      <p:ext uri="{BB962C8B-B14F-4D97-AF65-F5344CB8AC3E}">
        <p14:creationId xmlns:p14="http://schemas.microsoft.com/office/powerpoint/2010/main" val="3278819108"/>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77CC415-078E-D54A-9262-96E44CCC007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21" y="2040130"/>
            <a:ext cx="10300780" cy="4662378"/>
          </a:xfrm>
          <a:prstGeom prst="rect">
            <a:avLst/>
          </a:prstGeom>
          <a:effectLst/>
        </p:spPr>
      </p:pic>
      <p:sp>
        <p:nvSpPr>
          <p:cNvPr id="5" name="Rectangle 4">
            <a:extLst>
              <a:ext uri="{FF2B5EF4-FFF2-40B4-BE49-F238E27FC236}">
                <a16:creationId xmlns:a16="http://schemas.microsoft.com/office/drawing/2014/main" id="{5A9E5E65-FD50-8C41-B912-A16F3BF9234E}"/>
              </a:ext>
            </a:extLst>
          </p:cNvPr>
          <p:cNvSpPr/>
          <p:nvPr/>
        </p:nvSpPr>
        <p:spPr>
          <a:xfrm>
            <a:off x="3820030" y="6308133"/>
            <a:ext cx="7437553" cy="402641"/>
          </a:xfrm>
          <a:prstGeom prst="rect">
            <a:avLst/>
          </a:prstGeom>
          <a:solidFill>
            <a:schemeClr val="bg1"/>
          </a:solidFill>
        </p:spPr>
        <p:txBody>
          <a:bodyPr wrap="square" rIns="27432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
        <p:nvSpPr>
          <p:cNvPr id="6" name="Title 2">
            <a:extLst>
              <a:ext uri="{FF2B5EF4-FFF2-40B4-BE49-F238E27FC236}">
                <a16:creationId xmlns:a16="http://schemas.microsoft.com/office/drawing/2014/main" id="{54EE2D29-DD33-6047-86DC-95D21227DD6A}"/>
              </a:ext>
            </a:extLst>
          </p:cNvPr>
          <p:cNvSpPr txBox="1">
            <a:spLocks/>
          </p:cNvSpPr>
          <p:nvPr/>
        </p:nvSpPr>
        <p:spPr>
          <a:xfrm>
            <a:off x="2207351" y="454839"/>
            <a:ext cx="7116787" cy="1218319"/>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Broadly Neutralizing Antibodies</a:t>
            </a:r>
          </a:p>
        </p:txBody>
      </p:sp>
      <p:pic>
        <p:nvPicPr>
          <p:cNvPr id="8" name="Picture 7">
            <a:extLst>
              <a:ext uri="{FF2B5EF4-FFF2-40B4-BE49-F238E27FC236}">
                <a16:creationId xmlns:a16="http://schemas.microsoft.com/office/drawing/2014/main" id="{4893F92D-80AA-A24C-A44F-29B783AB6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79050">
            <a:off x="8380786" y="154415"/>
            <a:ext cx="1356339" cy="1448935"/>
          </a:xfrm>
          <a:prstGeom prst="rect">
            <a:avLst/>
          </a:prstGeom>
        </p:spPr>
      </p:pic>
      <p:pic>
        <p:nvPicPr>
          <p:cNvPr id="9" name="Picture 8">
            <a:extLst>
              <a:ext uri="{FF2B5EF4-FFF2-40B4-BE49-F238E27FC236}">
                <a16:creationId xmlns:a16="http://schemas.microsoft.com/office/drawing/2014/main" id="{E18E8115-A2A9-6B46-845F-67438D30A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057755">
            <a:off x="9197534" y="869445"/>
            <a:ext cx="1394299" cy="1335592"/>
          </a:xfrm>
          <a:prstGeom prst="rect">
            <a:avLst/>
          </a:prstGeom>
        </p:spPr>
      </p:pic>
      <p:pic>
        <p:nvPicPr>
          <p:cNvPr id="10" name="Picture 9">
            <a:extLst>
              <a:ext uri="{FF2B5EF4-FFF2-40B4-BE49-F238E27FC236}">
                <a16:creationId xmlns:a16="http://schemas.microsoft.com/office/drawing/2014/main" id="{F796C9C8-2C22-EC45-9998-8C03DDEEE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61971">
            <a:off x="7405147" y="929042"/>
            <a:ext cx="1333987" cy="1277819"/>
          </a:xfrm>
          <a:prstGeom prst="rect">
            <a:avLst/>
          </a:prstGeom>
        </p:spPr>
      </p:pic>
    </p:spTree>
    <p:extLst>
      <p:ext uri="{BB962C8B-B14F-4D97-AF65-F5344CB8AC3E}">
        <p14:creationId xmlns:p14="http://schemas.microsoft.com/office/powerpoint/2010/main" val="244857962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94" y="1017632"/>
            <a:ext cx="8577250" cy="5275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1469" y="6292643"/>
            <a:ext cx="8480323" cy="253916"/>
          </a:xfrm>
          <a:prstGeom prst="rect">
            <a:avLst/>
          </a:prstGeom>
        </p:spPr>
        <p:txBody>
          <a:bodyPr wrap="square">
            <a:spAutoFit/>
          </a:bodyPr>
          <a:lstStyle/>
          <a:p>
            <a:r>
              <a:rPr lang="en-US" sz="1050" b="1" dirty="0">
                <a:latin typeface="Gill Sans MT" panose="020B0502020104020203" pitchFamily="34" charset="0"/>
              </a:rPr>
              <a:t>https://blog.seracare.com/ngs/aacr-2019-day-one-highlights-next-generation-car-t-cells?utm_medium=social&amp;utm_source=facebook</a:t>
            </a:r>
          </a:p>
        </p:txBody>
      </p:sp>
      <p:sp>
        <p:nvSpPr>
          <p:cNvPr id="4" name="Title 2">
            <a:extLst>
              <a:ext uri="{FF2B5EF4-FFF2-40B4-BE49-F238E27FC236}">
                <a16:creationId xmlns:a16="http://schemas.microsoft.com/office/drawing/2014/main" id="{54EE2D29-DD33-6047-86DC-95D21227DD6A}"/>
              </a:ext>
            </a:extLst>
          </p:cNvPr>
          <p:cNvSpPr txBox="1">
            <a:spLocks/>
          </p:cNvSpPr>
          <p:nvPr/>
        </p:nvSpPr>
        <p:spPr>
          <a:xfrm>
            <a:off x="235974" y="44683"/>
            <a:ext cx="10958052" cy="795977"/>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b="1" dirty="0">
                <a:cs typeface="Calibri Light" panose="020F0302020204030204" pitchFamily="34" charset="0"/>
              </a:rPr>
              <a:t>Chimeric Antigen T cells (CAR-T cell)</a:t>
            </a:r>
          </a:p>
        </p:txBody>
      </p:sp>
    </p:spTree>
    <p:extLst>
      <p:ext uri="{BB962C8B-B14F-4D97-AF65-F5344CB8AC3E}">
        <p14:creationId xmlns:p14="http://schemas.microsoft.com/office/powerpoint/2010/main" val="306708735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85972-357E-3845-8B98-E042A89300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0789" y="1056713"/>
            <a:ext cx="5925826" cy="329213"/>
          </a:xfrm>
          <a:prstGeom prst="rect">
            <a:avLst/>
          </a:prstGeom>
        </p:spPr>
      </p:pic>
      <p:sp>
        <p:nvSpPr>
          <p:cNvPr id="5" name="Title 1">
            <a:extLst>
              <a:ext uri="{FF2B5EF4-FFF2-40B4-BE49-F238E27FC236}">
                <a16:creationId xmlns:a16="http://schemas.microsoft.com/office/drawing/2014/main" id="{40A58193-8943-FE46-ACD3-5E167E6AFD20}"/>
              </a:ext>
            </a:extLst>
          </p:cNvPr>
          <p:cNvSpPr txBox="1">
            <a:spLocks/>
          </p:cNvSpPr>
          <p:nvPr/>
        </p:nvSpPr>
        <p:spPr>
          <a:xfrm>
            <a:off x="631006" y="309880"/>
            <a:ext cx="11352361" cy="1860980"/>
          </a:xfrm>
          <a:prstGeom prst="rect">
            <a:avLst/>
          </a:prstGeom>
        </p:spPr>
        <p:txBody>
          <a:bodyPr>
            <a:normAutofit fontScale="97500"/>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4400" dirty="0">
                <a:cs typeface="Calibri Light" panose="020F0302020204030204" pitchFamily="34" charset="0"/>
              </a:rPr>
              <a:t>Antiretroviral Treatment Interruptions (ATIs)</a:t>
            </a:r>
            <a:br>
              <a:rPr lang="en-US" sz="4400" dirty="0">
                <a:cs typeface="Calibri Light" panose="020F0302020204030204" pitchFamily="34" charset="0"/>
              </a:rPr>
            </a:br>
            <a:r>
              <a:rPr lang="en-US" sz="4400" dirty="0">
                <a:cs typeface="Calibri Light" panose="020F0302020204030204" pitchFamily="34" charset="0"/>
              </a:rPr>
              <a:t>to evaluate cure interventions</a:t>
            </a:r>
            <a:br>
              <a:rPr lang="en-US" sz="4400" dirty="0">
                <a:cs typeface="Calibri Light" panose="020F0302020204030204" pitchFamily="34" charset="0"/>
              </a:rPr>
            </a:br>
            <a:r>
              <a:rPr lang="en-US" sz="2100" i="1" dirty="0">
                <a:solidFill>
                  <a:schemeClr val="accent5">
                    <a:lumMod val="75000"/>
                  </a:schemeClr>
                </a:solidFill>
                <a:cs typeface="Calibri Light" panose="020F0302020204030204" pitchFamily="34" charset="0"/>
              </a:rPr>
              <a:t>See separate ATI module for further details</a:t>
            </a:r>
          </a:p>
        </p:txBody>
      </p:sp>
      <p:sp>
        <p:nvSpPr>
          <p:cNvPr id="6" name="Content Placeholder 2">
            <a:extLst>
              <a:ext uri="{FF2B5EF4-FFF2-40B4-BE49-F238E27FC236}">
                <a16:creationId xmlns:a16="http://schemas.microsoft.com/office/drawing/2014/main" id="{336C33EB-EF8A-4045-8657-D20429E0E0EB}"/>
              </a:ext>
            </a:extLst>
          </p:cNvPr>
          <p:cNvSpPr txBox="1">
            <a:spLocks/>
          </p:cNvSpPr>
          <p:nvPr/>
        </p:nvSpPr>
        <p:spPr>
          <a:xfrm>
            <a:off x="2218495" y="3233027"/>
            <a:ext cx="7324592" cy="390405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8600D3"/>
                </a:solidFill>
                <a:cs typeface="Calibri Light" panose="020F0302020204030204" pitchFamily="34" charset="0"/>
              </a:rPr>
              <a:t>Other terms</a:t>
            </a:r>
            <a:r>
              <a:rPr lang="en-US" sz="2800" dirty="0">
                <a:solidFill>
                  <a:srgbClr val="8600D3"/>
                </a:solidFill>
                <a:cs typeface="Calibri Light" panose="020F0302020204030204" pitchFamily="34" charset="0"/>
              </a:rPr>
              <a:t>:</a:t>
            </a:r>
          </a:p>
          <a:p>
            <a:pPr lvl="1"/>
            <a:r>
              <a:rPr lang="en-US" sz="2400" dirty="0">
                <a:cs typeface="Calibri Light" panose="020F0302020204030204" pitchFamily="34" charset="0"/>
              </a:rPr>
              <a:t>Structured treatment interruptions (STI)</a:t>
            </a:r>
          </a:p>
          <a:p>
            <a:pPr lvl="1"/>
            <a:r>
              <a:rPr lang="en-US" sz="2400" dirty="0">
                <a:cs typeface="Calibri Light" panose="020F0302020204030204" pitchFamily="34" charset="0"/>
              </a:rPr>
              <a:t>Intensively Monitored Antiretroviral Pause (IMAP)</a:t>
            </a:r>
          </a:p>
          <a:p>
            <a:r>
              <a:rPr lang="en-US" sz="2800" b="1" dirty="0">
                <a:solidFill>
                  <a:srgbClr val="8600D3"/>
                </a:solidFill>
                <a:cs typeface="Calibri Light" panose="020F0302020204030204" pitchFamily="34" charset="0"/>
              </a:rPr>
              <a:t>Why pause ART</a:t>
            </a:r>
            <a:r>
              <a:rPr lang="en-US" sz="2800" dirty="0">
                <a:solidFill>
                  <a:srgbClr val="8600D3"/>
                </a:solidFill>
                <a:cs typeface="Calibri Light" panose="020F0302020204030204" pitchFamily="34" charset="0"/>
              </a:rPr>
              <a:t>?</a:t>
            </a:r>
          </a:p>
          <a:p>
            <a:pPr lvl="1"/>
            <a:r>
              <a:rPr lang="en-US" sz="2400" dirty="0">
                <a:cs typeface="Calibri Light" panose="020F0302020204030204" pitchFamily="34" charset="0"/>
              </a:rPr>
              <a:t>We cannot easily measure the HIV reservoir</a:t>
            </a:r>
          </a:p>
          <a:p>
            <a:pPr lvl="1"/>
            <a:r>
              <a:rPr lang="en-US" sz="2400" dirty="0">
                <a:cs typeface="Calibri Light" panose="020F0302020204030204" pitchFamily="34" charset="0"/>
              </a:rPr>
              <a:t>We need to “jump start” the immune system</a:t>
            </a:r>
          </a:p>
        </p:txBody>
      </p:sp>
      <p:grpSp>
        <p:nvGrpSpPr>
          <p:cNvPr id="10" name="Group 9">
            <a:extLst>
              <a:ext uri="{FF2B5EF4-FFF2-40B4-BE49-F238E27FC236}">
                <a16:creationId xmlns:a16="http://schemas.microsoft.com/office/drawing/2014/main" id="{2D06341E-8505-E040-823D-4E58B7005FB6}"/>
              </a:ext>
            </a:extLst>
          </p:cNvPr>
          <p:cNvGrpSpPr/>
          <p:nvPr/>
        </p:nvGrpSpPr>
        <p:grpSpPr>
          <a:xfrm>
            <a:off x="5331125" y="1798320"/>
            <a:ext cx="5721477" cy="2584975"/>
            <a:chOff x="6013202" y="-25983"/>
            <a:chExt cx="5069679" cy="2784761"/>
          </a:xfrm>
        </p:grpSpPr>
        <p:pic>
          <p:nvPicPr>
            <p:cNvPr id="7" name="Picture 6">
              <a:extLst>
                <a:ext uri="{FF2B5EF4-FFF2-40B4-BE49-F238E27FC236}">
                  <a16:creationId xmlns:a16="http://schemas.microsoft.com/office/drawing/2014/main" id="{651B3833-636E-8445-8E9E-F87F09B7F6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3202" y="-25983"/>
              <a:ext cx="5069679" cy="2494603"/>
            </a:xfrm>
            <a:prstGeom prst="rect">
              <a:avLst/>
            </a:prstGeom>
          </p:spPr>
        </p:pic>
        <p:sp>
          <p:nvSpPr>
            <p:cNvPr id="8" name="TextBox 7">
              <a:extLst>
                <a:ext uri="{FF2B5EF4-FFF2-40B4-BE49-F238E27FC236}">
                  <a16:creationId xmlns:a16="http://schemas.microsoft.com/office/drawing/2014/main" id="{B32FE8E1-194B-1D49-B4D9-0D80BB39810B}"/>
                </a:ext>
              </a:extLst>
            </p:cNvPr>
            <p:cNvSpPr txBox="1"/>
            <p:nvPr/>
          </p:nvSpPr>
          <p:spPr>
            <a:xfrm>
              <a:off x="8375635" y="2512557"/>
              <a:ext cx="2707246" cy="246221"/>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Image credit: Michael Louella</a:t>
              </a:r>
            </a:p>
          </p:txBody>
        </p:sp>
      </p:grpSp>
      <p:sp>
        <p:nvSpPr>
          <p:cNvPr id="9" name="Content Placeholder 2">
            <a:extLst>
              <a:ext uri="{FF2B5EF4-FFF2-40B4-BE49-F238E27FC236}">
                <a16:creationId xmlns:a16="http://schemas.microsoft.com/office/drawing/2014/main" id="{F9DF71AE-F7D6-6645-B697-5424D7626E05}"/>
              </a:ext>
            </a:extLst>
          </p:cNvPr>
          <p:cNvSpPr txBox="1">
            <a:spLocks/>
          </p:cNvSpPr>
          <p:nvPr/>
        </p:nvSpPr>
        <p:spPr>
          <a:xfrm>
            <a:off x="855294" y="2251750"/>
            <a:ext cx="4475831" cy="1188170"/>
          </a:xfrm>
          <a:prstGeom prst="rect">
            <a:avLst/>
          </a:prstGeom>
        </p:spPr>
        <p:txBody>
          <a:bodyPr vert="horz" lIns="91440" tIns="45720" rIns="91440" bIns="45720" rtlCol="0" anchor="ctr">
            <a:normAutofit lnSpcReduction="10000"/>
          </a:bodyPr>
          <a:lstStyle>
            <a:lvl1pPr marL="284163" indent="-284163" algn="l" defTabSz="914400" rtl="0" eaLnBrk="1" latinLnBrk="0" hangingPunct="1">
              <a:spcBef>
                <a:spcPts val="1200"/>
              </a:spcBef>
              <a:spcAft>
                <a:spcPts val="0"/>
              </a:spcAft>
              <a:buClr>
                <a:schemeClr val="tx2"/>
              </a:buClr>
              <a:buSzPct val="140000"/>
              <a:buFont typeface="Arial" panose="020B0604020202020204" pitchFamily="34" charset="0"/>
              <a:buChar char="●"/>
              <a:defRPr lang="en-US" sz="2000" b="0" i="0"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bg2">
                  <a:lumMod val="50000"/>
                </a:schemeClr>
              </a:buClr>
              <a:buFont typeface="Arial" panose="020B0604020202020204" pitchFamily="34" charset="0"/>
              <a:buChar char="●"/>
              <a:defRPr lang="en-US" sz="1800" b="0" i="0" kern="1200" dirty="0" smtClean="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2800" i="1" dirty="0">
                <a:solidFill>
                  <a:schemeClr val="tx1"/>
                </a:solidFill>
                <a:latin typeface="Gill Sans MT" panose="020B0502020104020203" pitchFamily="34" charset="77"/>
                <a:cs typeface="Calibri Light" panose="020F0302020204030204" pitchFamily="34" charset="0"/>
              </a:rPr>
              <a:t>temporarily interrupting                or pausing ART in         someone who has HIV</a:t>
            </a:r>
          </a:p>
        </p:txBody>
      </p:sp>
    </p:spTree>
    <p:extLst>
      <p:ext uri="{BB962C8B-B14F-4D97-AF65-F5344CB8AC3E}">
        <p14:creationId xmlns:p14="http://schemas.microsoft.com/office/powerpoint/2010/main" val="2897910526"/>
      </p:ext>
    </p:extLst>
  </p:cSld>
  <p:clrMapOvr>
    <a:masterClrMapping/>
  </p:clrMapOvr>
  <p:transition spd="slow" advTm="6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3E1B70B-383C-084A-9DD0-18C7376C7A04}"/>
              </a:ext>
            </a:extLst>
          </p:cNvPr>
          <p:cNvSpPr txBox="1">
            <a:spLocks/>
          </p:cNvSpPr>
          <p:nvPr/>
        </p:nvSpPr>
        <p:spPr>
          <a:xfrm>
            <a:off x="2888039" y="2478419"/>
            <a:ext cx="9079758" cy="36970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8600D3"/>
              </a:buClr>
              <a:buSzPct val="110000"/>
            </a:pPr>
            <a:r>
              <a:rPr lang="en-US" dirty="0">
                <a:cs typeface="Calibri Light" panose="020F0302020204030204" pitchFamily="34" charset="0"/>
              </a:rPr>
              <a:t>Language of HIV cure-related research</a:t>
            </a:r>
          </a:p>
          <a:p>
            <a:pPr>
              <a:spcBef>
                <a:spcPts val="0"/>
              </a:spcBef>
              <a:buClr>
                <a:srgbClr val="8600D3"/>
              </a:buClr>
              <a:buSzPct val="110000"/>
            </a:pPr>
            <a:r>
              <a:rPr lang="en-US" dirty="0">
                <a:cs typeface="Calibri Light" panose="020F0302020204030204" pitchFamily="34" charset="0"/>
              </a:rPr>
              <a:t>Participation of people living with HIV</a:t>
            </a:r>
          </a:p>
          <a:p>
            <a:pPr lvl="1">
              <a:spcBef>
                <a:spcPts val="0"/>
              </a:spcBef>
              <a:buClr>
                <a:srgbClr val="8600D3"/>
              </a:buClr>
              <a:buSzPct val="110000"/>
            </a:pPr>
            <a:r>
              <a:rPr lang="en-US" sz="2000" dirty="0">
                <a:cs typeface="Calibri Light" panose="020F0302020204030204" pitchFamily="34" charset="0"/>
              </a:rPr>
              <a:t>Informed consent </a:t>
            </a:r>
          </a:p>
          <a:p>
            <a:pPr lvl="1">
              <a:spcBef>
                <a:spcPts val="0"/>
              </a:spcBef>
              <a:buClr>
                <a:srgbClr val="8600D3"/>
              </a:buClr>
              <a:buSzPct val="110000"/>
            </a:pPr>
            <a:r>
              <a:rPr lang="en-US" sz="2000" dirty="0">
                <a:cs typeface="Calibri Light" panose="020F0302020204030204" pitchFamily="34" charset="0"/>
              </a:rPr>
              <a:t>Background standard of care and U = U</a:t>
            </a:r>
          </a:p>
          <a:p>
            <a:pPr lvl="2">
              <a:spcBef>
                <a:spcPts val="0"/>
              </a:spcBef>
              <a:buClr>
                <a:srgbClr val="8600D3"/>
              </a:buClr>
              <a:buSzPct val="110000"/>
            </a:pPr>
            <a:r>
              <a:rPr lang="en-US" sz="2000" dirty="0">
                <a:cs typeface="Calibri Light" panose="020F0302020204030204" pitchFamily="34" charset="0"/>
              </a:rPr>
              <a:t>Biological and social context of HIV cure-related research</a:t>
            </a:r>
          </a:p>
          <a:p>
            <a:pPr lvl="1">
              <a:spcBef>
                <a:spcPts val="0"/>
              </a:spcBef>
              <a:buClr>
                <a:srgbClr val="8600D3"/>
              </a:buClr>
              <a:buSzPct val="110000"/>
            </a:pPr>
            <a:r>
              <a:rPr lang="en-US" sz="2000" dirty="0">
                <a:cs typeface="Calibri Light" panose="020F0302020204030204" pitchFamily="34" charset="0"/>
              </a:rPr>
              <a:t>Risks and benefit  </a:t>
            </a:r>
          </a:p>
          <a:p>
            <a:pPr lvl="1">
              <a:spcBef>
                <a:spcPts val="0"/>
              </a:spcBef>
              <a:buClr>
                <a:srgbClr val="8600D3"/>
              </a:buClr>
              <a:buSzPct val="110000"/>
            </a:pPr>
            <a:r>
              <a:rPr lang="en-US" sz="2000" dirty="0">
                <a:cs typeface="Calibri Light" panose="020F0302020204030204" pitchFamily="34" charset="0"/>
              </a:rPr>
              <a:t>Representation in research </a:t>
            </a:r>
          </a:p>
          <a:p>
            <a:pPr>
              <a:spcBef>
                <a:spcPts val="0"/>
              </a:spcBef>
              <a:buClr>
                <a:srgbClr val="8600D3"/>
              </a:buClr>
              <a:buSzPct val="110000"/>
            </a:pPr>
            <a:r>
              <a:rPr lang="en-US" dirty="0">
                <a:cs typeface="Calibri Light" panose="020F0302020204030204" pitchFamily="34" charset="0"/>
              </a:rPr>
              <a:t>ATIs and partner protections</a:t>
            </a:r>
            <a:r>
              <a:rPr lang="en-US" dirty="0">
                <a:solidFill>
                  <a:schemeClr val="accent5">
                    <a:lumMod val="75000"/>
                  </a:schemeClr>
                </a:solidFill>
                <a:ea typeface="+mj-ea"/>
                <a:cs typeface="Calibri Light" panose="020F0302020204030204" pitchFamily="34" charset="0"/>
              </a:rPr>
              <a:t> </a:t>
            </a:r>
            <a:r>
              <a:rPr lang="en-US" sz="1600" i="1" dirty="0">
                <a:solidFill>
                  <a:schemeClr val="accent5">
                    <a:lumMod val="75000"/>
                  </a:schemeClr>
                </a:solidFill>
                <a:ea typeface="+mj-ea"/>
                <a:cs typeface="Calibri Light" panose="020F0302020204030204" pitchFamily="34" charset="0"/>
              </a:rPr>
              <a:t>(see separate ATI module)</a:t>
            </a:r>
          </a:p>
          <a:p>
            <a:pPr>
              <a:spcBef>
                <a:spcPts val="0"/>
              </a:spcBef>
              <a:buClr>
                <a:srgbClr val="8600D3"/>
              </a:buClr>
              <a:buSzPct val="110000"/>
            </a:pPr>
            <a:r>
              <a:rPr lang="en-US" dirty="0">
                <a:cs typeface="Calibri Light" panose="020F0302020204030204" pitchFamily="34" charset="0"/>
              </a:rPr>
              <a:t>Scalability of interventions </a:t>
            </a:r>
          </a:p>
          <a:p>
            <a:pPr>
              <a:spcBef>
                <a:spcPts val="0"/>
              </a:spcBef>
              <a:buClr>
                <a:srgbClr val="8600D3"/>
              </a:buClr>
              <a:buSzPct val="110000"/>
            </a:pPr>
            <a:r>
              <a:rPr lang="en-US" dirty="0">
                <a:cs typeface="Calibri Light" panose="020F0302020204030204" pitchFamily="34" charset="0"/>
              </a:rPr>
              <a:t>Access and affordability</a:t>
            </a:r>
          </a:p>
          <a:p>
            <a:pPr>
              <a:spcBef>
                <a:spcPts val="0"/>
              </a:spcBef>
              <a:buClr>
                <a:srgbClr val="8600D3"/>
              </a:buClr>
              <a:buSzPct val="110000"/>
            </a:pPr>
            <a:r>
              <a:rPr lang="en-US" dirty="0">
                <a:cs typeface="Calibri Light" panose="020F0302020204030204" pitchFamily="34" charset="0"/>
              </a:rPr>
              <a:t>Structural inequities</a:t>
            </a:r>
          </a:p>
        </p:txBody>
      </p:sp>
      <p:sp>
        <p:nvSpPr>
          <p:cNvPr id="5" name="Title 1">
            <a:extLst>
              <a:ext uri="{FF2B5EF4-FFF2-40B4-BE49-F238E27FC236}">
                <a16:creationId xmlns:a16="http://schemas.microsoft.com/office/drawing/2014/main" id="{BA5760B1-2669-6E4A-95F1-957F7BA86C8F}"/>
              </a:ext>
            </a:extLst>
          </p:cNvPr>
          <p:cNvSpPr txBox="1">
            <a:spLocks/>
          </p:cNvSpPr>
          <p:nvPr/>
        </p:nvSpPr>
        <p:spPr>
          <a:xfrm>
            <a:off x="1314351" y="631500"/>
            <a:ext cx="9365151" cy="1877516"/>
          </a:xfrm>
          <a:prstGeom prst="rect">
            <a:avLst/>
          </a:prstGeom>
        </p:spPr>
        <p:txBody>
          <a:bodyPr>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4400" dirty="0">
                <a:cs typeface="Calibri Light" panose="020F0302020204030204" pitchFamily="34" charset="0"/>
              </a:rPr>
              <a:t>Ethical Challenges to                           HIV Cure-Related Research</a:t>
            </a:r>
            <a:br>
              <a:rPr lang="en-US" sz="3000" dirty="0">
                <a:cs typeface="Calibri Light" panose="020F0302020204030204" pitchFamily="34" charset="0"/>
              </a:rPr>
            </a:br>
            <a:r>
              <a:rPr lang="en-US" sz="2000" i="1" dirty="0">
                <a:solidFill>
                  <a:schemeClr val="accent5">
                    <a:lumMod val="75000"/>
                  </a:schemeClr>
                </a:solidFill>
                <a:cs typeface="Calibri Light" panose="020F0302020204030204" pitchFamily="34" charset="0"/>
              </a:rPr>
              <a:t>See separate Ethics module for further details</a:t>
            </a:r>
          </a:p>
        </p:txBody>
      </p:sp>
      <p:pic>
        <p:nvPicPr>
          <p:cNvPr id="9" name="Picture 8">
            <a:extLst>
              <a:ext uri="{FF2B5EF4-FFF2-40B4-BE49-F238E27FC236}">
                <a16:creationId xmlns:a16="http://schemas.microsoft.com/office/drawing/2014/main" id="{96FA0CAC-D9A8-CC42-9BEA-A229A918B9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7680" y="322215"/>
            <a:ext cx="2160085" cy="1867743"/>
          </a:xfrm>
          <a:prstGeom prst="rect">
            <a:avLst/>
          </a:prstGeom>
        </p:spPr>
      </p:pic>
      <p:pic>
        <p:nvPicPr>
          <p:cNvPr id="3" name="Picture 2">
            <a:extLst>
              <a:ext uri="{FF2B5EF4-FFF2-40B4-BE49-F238E27FC236}">
                <a16:creationId xmlns:a16="http://schemas.microsoft.com/office/drawing/2014/main" id="{E469A71A-C378-BC45-8F7D-FCC84E18A276}"/>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ackgroundRemoval t="3888" b="100000" l="0" r="97952">
                        <a14:foregroundMark x1="46867" y1="38608" x2="46867" y2="38608"/>
                        <a14:foregroundMark x1="46386" y1="68987" x2="46386" y2="68987"/>
                        <a14:foregroundMark x1="46145" y1="71157" x2="46627" y2="79114"/>
                        <a14:foregroundMark x1="66687" y1="55787" x2="77530" y2="63020"/>
                        <a14:foregroundMark x1="83976" y1="67179" x2="86205" y2="68807"/>
                        <a14:foregroundMark x1="86687" y1="69439" x2="88614" y2="74774"/>
                        <a14:foregroundMark x1="88976" y1="75949" x2="87289" y2="71248"/>
                        <a14:foregroundMark x1="89036" y1="75588" x2="86988" y2="69439"/>
                        <a14:foregroundMark x1="62711" y1="53165" x2="70181" y2="58499"/>
                        <a14:foregroundMark x1="70843" y1="58318" x2="63554" y2="54250"/>
                        <a14:foregroundMark x1="64337" y1="54250" x2="66807" y2="55877"/>
                        <a14:foregroundMark x1="2108" y1="21067" x2="5422" y2="32098"/>
                        <a14:foregroundMark x1="5482" y1="32459" x2="8976" y2="34087"/>
                        <a14:foregroundMark x1="7892" y1="34358" x2="13855" y2="37884"/>
                        <a14:foregroundMark x1="7771" y1="38788" x2="7771" y2="38788"/>
                        <a14:foregroundMark x1="36265" y1="57233" x2="18313" y2="71609"/>
                        <a14:foregroundMark x1="18373" y1="70344" x2="35783" y2="57505"/>
                        <a14:foregroundMark x1="33976" y1="58861" x2="39036" y2="55787"/>
                        <a14:foregroundMark x1="33976" y1="58318" x2="39699" y2="54521"/>
                        <a14:foregroundMark x1="38735" y1="54521" x2="34518" y2="58409"/>
                        <a14:foregroundMark x1="17108" y1="72061" x2="14036" y2="80018"/>
                        <a14:backgroundMark x1="39337" y1="37342" x2="39337" y2="37342"/>
                        <a14:backgroundMark x1="84157" y1="52984" x2="84157" y2="52984"/>
                        <a14:backgroundMark x1="44096" y1="36799" x2="44096" y2="36799"/>
                        <a14:backgroundMark x1="43735" y1="35895" x2="43735" y2="35895"/>
                        <a14:backgroundMark x1="40542" y1="36890" x2="40542" y2="36890"/>
                        <a14:backgroundMark x1="45542" y1="40778" x2="45542" y2="40778"/>
                        <a14:backgroundMark x1="37590" y1="54430" x2="37590" y2="54430"/>
                        <a14:backgroundMark x1="36988" y1="53978" x2="36988" y2="53978"/>
                        <a14:backgroundMark x1="10602" y1="71609" x2="10602" y2="71609"/>
                        <a14:backgroundMark x1="6084" y1="87523" x2="6084" y2="87523"/>
                        <a14:backgroundMark x1="10602" y1="81465" x2="10602" y2="81465"/>
                        <a14:backgroundMark x1="4819" y1="76040" x2="4819" y2="76040"/>
                        <a14:backgroundMark x1="24940" y1="88517" x2="24940" y2="88517"/>
                        <a14:backgroundMark x1="58795" y1="80741" x2="58795" y2="80741"/>
                        <a14:backgroundMark x1="43675" y1="72061" x2="43675" y2="72061"/>
                        <a14:backgroundMark x1="45602" y1="66637" x2="45602" y2="66637"/>
                        <a14:backgroundMark x1="41928" y1="85805" x2="41867" y2="77396"/>
                        <a14:backgroundMark x1="45120" y1="68716" x2="44759" y2="75136"/>
                        <a14:backgroundMark x1="45783" y1="73779" x2="45783" y2="71338"/>
                        <a14:backgroundMark x1="45783" y1="72152" x2="45904" y2="76221"/>
                        <a14:backgroundMark x1="45964" y1="72333" x2="45964" y2="72333"/>
                        <a14:backgroundMark x1="45904" y1="71338" x2="45904" y2="71338"/>
                        <a14:backgroundMark x1="46024" y1="71338" x2="46024" y2="71338"/>
                        <a14:backgroundMark x1="56205" y1="65371" x2="56205" y2="65371"/>
                        <a14:backgroundMark x1="56205" y1="65099" x2="56205" y2="65099"/>
                        <a14:backgroundMark x1="843" y1="21157" x2="3494" y2="32459"/>
                        <a14:backgroundMark x1="6506" y1="45389" x2="6506" y2="45389"/>
                        <a14:backgroundMark x1="8554" y1="39783" x2="8554" y2="39783"/>
                        <a14:backgroundMark x1="6325" y1="36257" x2="15120" y2="43128"/>
                        <a14:backgroundMark x1="5482" y1="34177" x2="8554" y2="36799"/>
                        <a14:backgroundMark x1="4458" y1="32640" x2="13675" y2="39060"/>
                        <a14:backgroundMark x1="13735" y1="38246" x2="6325" y2="33906"/>
                        <a14:backgroundMark x1="4518" y1="30651" x2="5843" y2="35443"/>
                        <a14:backgroundMark x1="5000" y1="31917" x2="5783" y2="34539"/>
                        <a14:backgroundMark x1="5663" y1="35172" x2="4458" y2="28843"/>
                        <a14:backgroundMark x1="4940" y1="34177" x2="18735" y2="41682"/>
                        <a14:backgroundMark x1="14157" y1="38788" x2="6566" y2="34268"/>
                        <a14:backgroundMark x1="6566" y1="34177" x2="11687" y2="37432"/>
                        <a14:backgroundMark x1="9217" y1="34720" x2="9217" y2="34720"/>
                        <a14:backgroundMark x1="8313" y1="34448" x2="8313" y2="34448"/>
                        <a14:backgroundMark x1="10422" y1="35986" x2="10422" y2="35986"/>
                        <a14:backgroundMark x1="11506" y1="36709" x2="11506" y2="36709"/>
                        <a14:backgroundMark x1="12590" y1="37432" x2="12590" y2="37432"/>
                        <a14:backgroundMark x1="13193" y1="37975" x2="13193" y2="37975"/>
                        <a14:backgroundMark x1="6928" y1="34177" x2="14759" y2="38608"/>
                        <a14:backgroundMark x1="13434" y1="38246" x2="11867" y2="37342"/>
                        <a14:backgroundMark x1="10361" y1="76492" x2="14819" y2="65190"/>
                        <a14:backgroundMark x1="7831" y1="92767" x2="12229" y2="72061"/>
                        <a14:backgroundMark x1="13795" y1="92405" x2="13795" y2="92405"/>
                        <a14:backgroundMark x1="27530" y1="49548" x2="34337" y2="53436"/>
                        <a14:backgroundMark x1="17108" y1="71609" x2="16928" y2="70705"/>
                        <a14:backgroundMark x1="27952" y1="83092" x2="27952" y2="83092"/>
                        <a14:backgroundMark x1="13916" y1="77396" x2="13916" y2="77396"/>
                        <a14:backgroundMark x1="14096" y1="79204" x2="14096" y2="79204"/>
                        <a14:backgroundMark x1="14036" y1="77215" x2="15422" y2="74503"/>
                        <a14:backgroundMark x1="15181" y1="75045" x2="13675" y2="82911"/>
                        <a14:backgroundMark x1="13675" y1="82459" x2="16747" y2="69892"/>
                        <a14:backgroundMark x1="16747" y1="71609" x2="12711" y2="84991"/>
                        <a14:backgroundMark x1="14096" y1="78029" x2="14096" y2="78029"/>
                        <a14:backgroundMark x1="14096" y1="78029" x2="14096" y2="78029"/>
                        <a14:backgroundMark x1="15241" y1="75316" x2="16627" y2="71519"/>
                        <a14:backgroundMark x1="15602" y1="74864" x2="15060" y2="76854"/>
                      </a14:backgroundRemoval>
                    </a14:imgEffect>
                  </a14:imgLayer>
                </a14:imgProps>
              </a:ext>
              <a:ext uri="{28A0092B-C50C-407E-A947-70E740481C1C}">
                <a14:useLocalDpi xmlns:a14="http://schemas.microsoft.com/office/drawing/2010/main"/>
              </a:ext>
            </a:extLst>
          </a:blip>
          <a:stretch>
            <a:fillRect/>
          </a:stretch>
        </p:blipFill>
        <p:spPr>
          <a:xfrm>
            <a:off x="229852" y="3128210"/>
            <a:ext cx="2750950" cy="2011680"/>
          </a:xfrm>
          <a:prstGeom prst="rect">
            <a:avLst/>
          </a:prstGeom>
        </p:spPr>
      </p:pic>
    </p:spTree>
    <p:extLst>
      <p:ext uri="{BB962C8B-B14F-4D97-AF65-F5344CB8AC3E}">
        <p14:creationId xmlns:p14="http://schemas.microsoft.com/office/powerpoint/2010/main" val="2336736046"/>
      </p:ext>
    </p:extLst>
  </p:cSld>
  <p:clrMapOvr>
    <a:masterClrMapping/>
  </p:clrMapOvr>
  <p:transition spd="slow" advTm="6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C84D-BF9D-4369-A7C4-78E793ACF69A}"/>
              </a:ext>
            </a:extLst>
          </p:cNvPr>
          <p:cNvSpPr>
            <a:spLocks noGrp="1"/>
          </p:cNvSpPr>
          <p:nvPr>
            <p:ph type="title"/>
          </p:nvPr>
        </p:nvSpPr>
        <p:spPr/>
        <p:txBody>
          <a:bodyPr/>
          <a:lstStyle/>
          <a:p>
            <a:r>
              <a:rPr lang="en-US" dirty="0">
                <a:solidFill>
                  <a:srgbClr val="7030A0"/>
                </a:solidFill>
              </a:rPr>
              <a:t>A Whirlwind Tour</a:t>
            </a:r>
          </a:p>
        </p:txBody>
      </p:sp>
      <p:sp>
        <p:nvSpPr>
          <p:cNvPr id="3" name="Content Placeholder 2">
            <a:extLst>
              <a:ext uri="{FF2B5EF4-FFF2-40B4-BE49-F238E27FC236}">
                <a16:creationId xmlns:a16="http://schemas.microsoft.com/office/drawing/2014/main" id="{59A6C3A6-5473-4363-A2C1-CA516654FEEF}"/>
              </a:ext>
            </a:extLst>
          </p:cNvPr>
          <p:cNvSpPr>
            <a:spLocks noGrp="1"/>
          </p:cNvSpPr>
          <p:nvPr>
            <p:ph idx="1"/>
          </p:nvPr>
        </p:nvSpPr>
        <p:spPr/>
        <p:txBody>
          <a:bodyPr/>
          <a:lstStyle/>
          <a:p>
            <a:r>
              <a:rPr lang="en-US" dirty="0"/>
              <a:t>What do we mean by cure</a:t>
            </a:r>
          </a:p>
          <a:p>
            <a:r>
              <a:rPr lang="en-US" dirty="0"/>
              <a:t>Why an HIV cure is needed</a:t>
            </a:r>
          </a:p>
          <a:p>
            <a:r>
              <a:rPr lang="en-US" dirty="0"/>
              <a:t>Why we believe an HIV cure is possible</a:t>
            </a:r>
          </a:p>
          <a:p>
            <a:r>
              <a:rPr lang="en-US" dirty="0"/>
              <a:t>Path to a cure</a:t>
            </a:r>
          </a:p>
          <a:p>
            <a:r>
              <a:rPr lang="en-US" dirty="0"/>
              <a:t>Why is curing HIV so difficult</a:t>
            </a:r>
          </a:p>
          <a:p>
            <a:r>
              <a:rPr lang="en-US" dirty="0"/>
              <a:t>Cure strategies being pursued</a:t>
            </a:r>
          </a:p>
          <a:p>
            <a:r>
              <a:rPr lang="en-US" dirty="0"/>
              <a:t>Ethical Issues</a:t>
            </a:r>
          </a:p>
          <a:p>
            <a:endParaRPr lang="en-US" dirty="0"/>
          </a:p>
        </p:txBody>
      </p:sp>
      <p:pic>
        <p:nvPicPr>
          <p:cNvPr id="5" name="Picture 4">
            <a:extLst>
              <a:ext uri="{FF2B5EF4-FFF2-40B4-BE49-F238E27FC236}">
                <a16:creationId xmlns:a16="http://schemas.microsoft.com/office/drawing/2014/main" id="{5A59BC3A-68A8-814F-A15E-80018A2AE305}"/>
              </a:ext>
            </a:extLst>
          </p:cNvPr>
          <p:cNvPicPr>
            <a:picLocks noChangeAspect="1"/>
          </p:cNvPicPr>
          <p:nvPr/>
        </p:nvPicPr>
        <p:blipFill rotWithShape="1">
          <a:blip r:embed="rId3">
            <a:duotone>
              <a:prstClr val="black"/>
              <a:srgbClr val="8600D3">
                <a:tint val="45000"/>
                <a:satMod val="400000"/>
              </a:srgbClr>
            </a:duotone>
          </a:blip>
          <a:srcRect l="62140"/>
          <a:stretch/>
        </p:blipFill>
        <p:spPr>
          <a:xfrm>
            <a:off x="6797614" y="363537"/>
            <a:ext cx="4557746" cy="5733930"/>
          </a:xfrm>
          <a:prstGeom prst="rect">
            <a:avLst/>
          </a:prstGeom>
        </p:spPr>
      </p:pic>
    </p:spTree>
    <p:extLst>
      <p:ext uri="{BB962C8B-B14F-4D97-AF65-F5344CB8AC3E}">
        <p14:creationId xmlns:p14="http://schemas.microsoft.com/office/powerpoint/2010/main" val="1571891713"/>
      </p:ext>
    </p:extLst>
  </p:cSld>
  <p:clrMapOvr>
    <a:masterClrMapping/>
  </p:clrMapOvr>
  <p:transition spd="slow" advTm="6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1D1C96-4DC0-9649-BF02-DDA22F74670F}"/>
              </a:ext>
            </a:extLst>
          </p:cNvPr>
          <p:cNvSpPr/>
          <p:nvPr/>
        </p:nvSpPr>
        <p:spPr>
          <a:xfrm>
            <a:off x="1414504" y="-1291656"/>
            <a:ext cx="8229600" cy="830997"/>
          </a:xfrm>
          <a:prstGeom prst="rect">
            <a:avLst/>
          </a:prstGeom>
        </p:spPr>
        <p:txBody>
          <a:bodyPr wrap="square">
            <a:spAutoFit/>
          </a:bodyPr>
          <a:lstStyle/>
          <a:p>
            <a:r>
              <a:rPr lang="en-US" sz="4800" dirty="0">
                <a:latin typeface="Gill Sans MT" panose="020B0502020104020203" pitchFamily="34" charset="77"/>
                <a:ea typeface="Adobe Gothic Std B" pitchFamily="34" charset="-128"/>
                <a:cs typeface="Calibri Light" panose="020F0302020204030204" pitchFamily="34" charset="0"/>
              </a:rPr>
              <a:t>Useful Video Links</a:t>
            </a:r>
          </a:p>
        </p:txBody>
      </p:sp>
      <p:sp>
        <p:nvSpPr>
          <p:cNvPr id="4" name="Title 3">
            <a:extLst>
              <a:ext uri="{FF2B5EF4-FFF2-40B4-BE49-F238E27FC236}">
                <a16:creationId xmlns:a16="http://schemas.microsoft.com/office/drawing/2014/main" id="{1B50FA58-2364-7D4B-897F-CD11D672A898}"/>
              </a:ext>
            </a:extLst>
          </p:cNvPr>
          <p:cNvSpPr>
            <a:spLocks noGrp="1"/>
          </p:cNvSpPr>
          <p:nvPr>
            <p:ph type="title"/>
          </p:nvPr>
        </p:nvSpPr>
        <p:spPr/>
        <p:txBody>
          <a:bodyPr anchor="ctr" anchorCtr="0">
            <a:normAutofit/>
          </a:bodyPr>
          <a:lstStyle/>
          <a:p>
            <a:r>
              <a:rPr lang="en-US" b="1" dirty="0">
                <a:solidFill>
                  <a:srgbClr val="8600D3"/>
                </a:solidFill>
                <a:ea typeface="Adobe Gothic Std B" pitchFamily="34" charset="-128"/>
                <a:cs typeface="Calibri Light" panose="020F0302020204030204" pitchFamily="34" charset="0"/>
              </a:rPr>
              <a:t>Useful Video Links</a:t>
            </a:r>
            <a:endParaRPr lang="en-US" b="1" dirty="0">
              <a:solidFill>
                <a:srgbClr val="8600D3"/>
              </a:solidFill>
            </a:endParaRPr>
          </a:p>
        </p:txBody>
      </p:sp>
      <p:sp>
        <p:nvSpPr>
          <p:cNvPr id="6" name="Content Placeholder 5">
            <a:extLst>
              <a:ext uri="{FF2B5EF4-FFF2-40B4-BE49-F238E27FC236}">
                <a16:creationId xmlns:a16="http://schemas.microsoft.com/office/drawing/2014/main" id="{149EC2DF-E93C-C948-9021-65157C13135E}"/>
              </a:ext>
            </a:extLst>
          </p:cNvPr>
          <p:cNvSpPr>
            <a:spLocks noGrp="1"/>
          </p:cNvSpPr>
          <p:nvPr>
            <p:ph sz="half" idx="2"/>
          </p:nvPr>
        </p:nvSpPr>
        <p:spPr>
          <a:xfrm>
            <a:off x="839788" y="1690688"/>
            <a:ext cx="5157787" cy="4498975"/>
          </a:xfrm>
        </p:spPr>
        <p:txBody>
          <a:bodyPr>
            <a:normAutofit fontScale="47500" lnSpcReduction="20000"/>
          </a:bodyPr>
          <a:lstStyle/>
          <a:p>
            <a:r>
              <a:rPr lang="en-US" sz="5100" b="1" dirty="0">
                <a:ea typeface="Adobe Gothic Std B" pitchFamily="34" charset="-128"/>
                <a:cs typeface="Calibri Light" panose="020F0302020204030204" pitchFamily="34" charset="0"/>
              </a:rPr>
              <a:t>Game Changers: Who &amp; What is Behind an HIV Cure-Directed Study </a:t>
            </a:r>
            <a:r>
              <a:rPr lang="en-US" u="sng" dirty="0">
                <a:solidFill>
                  <a:schemeClr val="accent5"/>
                </a:solidFill>
                <a:cs typeface="Calibri Light" panose="020F0302020204030204" pitchFamily="34" charset="0"/>
                <a:hlinkClick r:id="rId2">
                  <a:extLst>
                    <a:ext uri="{A12FA001-AC4F-418D-AE19-62706E023703}">
                      <ahyp:hlinkClr xmlns:ahyp="http://schemas.microsoft.com/office/drawing/2018/hyperlinkcolor" val="tx"/>
                    </a:ext>
                  </a:extLst>
                </a:hlinkClick>
              </a:rPr>
              <a:t>https://player.vimeo.com/video/341333676?autoplay=0&amp;badge=0&amp;byline=0&amp;portrait=0&amp;title=0&amp;api=1&amp;wmode=transparent&amp;fullscreen=1</a:t>
            </a:r>
            <a:endParaRPr lang="en-US" u="sng" dirty="0">
              <a:solidFill>
                <a:schemeClr val="accent5"/>
              </a:solidFill>
              <a:cs typeface="Calibri Light" panose="020F0302020204030204" pitchFamily="34" charset="0"/>
            </a:endParaRPr>
          </a:p>
          <a:p>
            <a:pPr marL="0" indent="0">
              <a:buNone/>
            </a:pPr>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Flower Lesson For HIV Cure: </a:t>
            </a:r>
            <a:r>
              <a:rPr lang="en-US" dirty="0">
                <a:solidFill>
                  <a:schemeClr val="accent5"/>
                </a:solidFill>
                <a:ea typeface="Adobe Gothic Std B" pitchFamily="34" charset="-128"/>
                <a:cs typeface="Calibri Light" panose="020F0302020204030204" pitchFamily="34" charset="0"/>
                <a:hlinkClick r:id="rId3">
                  <a:extLst>
                    <a:ext uri="{A12FA001-AC4F-418D-AE19-62706E023703}">
                      <ahyp:hlinkClr xmlns:ahyp="http://schemas.microsoft.com/office/drawing/2018/hyperlinkcolor" val="tx"/>
                    </a:ext>
                  </a:extLst>
                </a:hlinkClick>
              </a:rPr>
              <a:t>https://www.youtube.com/watch?v=IVLbIsEn_AA&amp;t=18s</a:t>
            </a:r>
            <a:endParaRPr lang="en-US" dirty="0">
              <a:solidFill>
                <a:schemeClr val="accent5"/>
              </a:solidFill>
              <a:ea typeface="Adobe Gothic Std B" pitchFamily="34" charset="-128"/>
              <a:cs typeface="Calibri Light" panose="020F0302020204030204" pitchFamily="34" charset="0"/>
            </a:endParaRPr>
          </a:p>
          <a:p>
            <a:pPr marL="0" indent="0">
              <a:buNone/>
            </a:pPr>
            <a:endParaRPr lang="en-US" dirty="0">
              <a:solidFill>
                <a:schemeClr val="accent5"/>
              </a:solidFill>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Who Has Been Cured of HIV?</a:t>
            </a:r>
            <a:r>
              <a:rPr lang="en-US" sz="3800" b="1" dirty="0">
                <a:ea typeface="Adobe Gothic Std B" pitchFamily="34" charset="-128"/>
                <a:cs typeface="Calibri Light" panose="020F0302020204030204" pitchFamily="34" charset="0"/>
              </a:rPr>
              <a:t> </a:t>
            </a:r>
            <a:r>
              <a:rPr lang="en-US" u="sng" dirty="0">
                <a:solidFill>
                  <a:schemeClr val="accent5"/>
                </a:solidFill>
                <a:cs typeface="Calibri Light" panose="020F0302020204030204" pitchFamily="34" charset="0"/>
                <a:hlinkClick r:id="rId4">
                  <a:extLst>
                    <a:ext uri="{A12FA001-AC4F-418D-AE19-62706E023703}">
                      <ahyp:hlinkClr xmlns:ahyp="http://schemas.microsoft.com/office/drawing/2018/hyperlinkcolor" val="tx"/>
                    </a:ext>
                  </a:extLst>
                </a:hlinkClick>
              </a:rPr>
              <a:t>https://www.youtube.com/watch?v=BxBGyrYoacU</a:t>
            </a:r>
            <a:endParaRPr lang="en-US" u="sng" dirty="0">
              <a:solidFill>
                <a:schemeClr val="accent5"/>
              </a:solidFill>
              <a:cs typeface="Calibri Light" panose="020F0302020204030204" pitchFamily="34" charset="0"/>
            </a:endParaRPr>
          </a:p>
          <a:p>
            <a:pPr marL="285750" indent="-285750"/>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HIV Criminalization: Masking Fear And Discrimination </a:t>
            </a:r>
            <a:r>
              <a:rPr lang="en-US" u="sng" dirty="0">
                <a:solidFill>
                  <a:schemeClr val="accent5"/>
                </a:solidFill>
                <a:cs typeface="Calibri Light" panose="020F0302020204030204" pitchFamily="34" charset="0"/>
                <a:hlinkClick r:id="rId5">
                  <a:extLst>
                    <a:ext uri="{A12FA001-AC4F-418D-AE19-62706E023703}">
                      <ahyp:hlinkClr xmlns:ahyp="http://schemas.microsoft.com/office/drawing/2018/hyperlinkcolor" val="tx"/>
                    </a:ext>
                  </a:extLst>
                </a:hlinkClick>
              </a:rPr>
              <a:t>https://www.youtube.com/watch?v=SgWjJeDBSaQ</a:t>
            </a:r>
            <a:endParaRPr lang="en-US" u="sng" dirty="0">
              <a:solidFill>
                <a:schemeClr val="accent5"/>
              </a:solidFill>
              <a:cs typeface="Calibri Light" panose="020F0302020204030204" pitchFamily="34" charset="0"/>
            </a:endParaRPr>
          </a:p>
          <a:p>
            <a:endParaRPr lang="en-US" dirty="0"/>
          </a:p>
        </p:txBody>
      </p:sp>
      <p:sp>
        <p:nvSpPr>
          <p:cNvPr id="8" name="Content Placeholder 7">
            <a:extLst>
              <a:ext uri="{FF2B5EF4-FFF2-40B4-BE49-F238E27FC236}">
                <a16:creationId xmlns:a16="http://schemas.microsoft.com/office/drawing/2014/main" id="{0060E2CD-221C-144F-AEFA-CDEA8518A473}"/>
              </a:ext>
            </a:extLst>
          </p:cNvPr>
          <p:cNvSpPr>
            <a:spLocks noGrp="1"/>
          </p:cNvSpPr>
          <p:nvPr>
            <p:ph sz="quarter" idx="4"/>
          </p:nvPr>
        </p:nvSpPr>
        <p:spPr>
          <a:xfrm>
            <a:off x="6172200" y="1690688"/>
            <a:ext cx="5183188" cy="5047569"/>
          </a:xfrm>
        </p:spPr>
        <p:txBody>
          <a:bodyPr>
            <a:normAutofit fontScale="47500" lnSpcReduction="20000"/>
          </a:bodyPr>
          <a:lstStyle/>
          <a:p>
            <a:r>
              <a:rPr lang="en-US" sz="5100" b="1" dirty="0">
                <a:ea typeface="Adobe Gothic Std B" pitchFamily="34" charset="-128"/>
                <a:cs typeface="Calibri Light" panose="020F0302020204030204" pitchFamily="34" charset="0"/>
              </a:rPr>
              <a:t>HIV: Basic Function Of The Immune System</a:t>
            </a:r>
            <a:r>
              <a:rPr lang="en-US" sz="4400" b="1" dirty="0">
                <a:ea typeface="Adobe Gothic Std B" pitchFamily="34" charset="-128"/>
                <a:cs typeface="Calibri Light" panose="020F0302020204030204" pitchFamily="34" charset="0"/>
              </a:rPr>
              <a:t> </a:t>
            </a:r>
            <a:r>
              <a:rPr lang="en-US" u="sng" dirty="0">
                <a:solidFill>
                  <a:schemeClr val="accent5"/>
                </a:solidFill>
                <a:cs typeface="Calibri Light" panose="020F0302020204030204" pitchFamily="34" charset="0"/>
                <a:hlinkClick r:id="rId6">
                  <a:extLst>
                    <a:ext uri="{A12FA001-AC4F-418D-AE19-62706E023703}">
                      <ahyp:hlinkClr xmlns:ahyp="http://schemas.microsoft.com/office/drawing/2018/hyperlinkcolor" val="tx"/>
                    </a:ext>
                  </a:extLst>
                </a:hlinkClick>
              </a:rPr>
              <a:t>https://www.youtube.com/watch?v=YUNVGCQVe2g</a:t>
            </a:r>
            <a:br>
              <a:rPr lang="en-US" u="sng" dirty="0">
                <a:solidFill>
                  <a:schemeClr val="accent5"/>
                </a:solidFill>
                <a:cs typeface="Calibri Light" panose="020F0302020204030204" pitchFamily="34" charset="0"/>
              </a:rPr>
            </a:br>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HIV Infection Stages, Pathology And Treatment </a:t>
            </a:r>
            <a:r>
              <a:rPr lang="en-US" u="sng" dirty="0">
                <a:solidFill>
                  <a:schemeClr val="accent5"/>
                </a:solidFill>
                <a:cs typeface="Calibri Light" panose="020F0302020204030204" pitchFamily="34" charset="0"/>
                <a:hlinkClick r:id="rId7">
                  <a:extLst>
                    <a:ext uri="{A12FA001-AC4F-418D-AE19-62706E023703}">
                      <ahyp:hlinkClr xmlns:ahyp="http://schemas.microsoft.com/office/drawing/2018/hyperlinkcolor" val="tx"/>
                    </a:ext>
                  </a:extLst>
                </a:hlinkClick>
              </a:rPr>
              <a:t>https://www.youtube.com/watch?v=horX8xLVpCg</a:t>
            </a:r>
            <a:br>
              <a:rPr lang="en-US" u="sng" dirty="0">
                <a:solidFill>
                  <a:schemeClr val="accent5"/>
                </a:solidFill>
                <a:cs typeface="Calibri Light" panose="020F0302020204030204" pitchFamily="34" charset="0"/>
              </a:rPr>
            </a:br>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HIV Infection Mechanism – Dendritic Cells </a:t>
            </a:r>
            <a:r>
              <a:rPr lang="en-US" u="sng" dirty="0">
                <a:solidFill>
                  <a:schemeClr val="accent5"/>
                </a:solidFill>
                <a:cs typeface="Calibri Light" panose="020F0302020204030204" pitchFamily="34" charset="0"/>
                <a:hlinkClick r:id="rId8">
                  <a:extLst>
                    <a:ext uri="{A12FA001-AC4F-418D-AE19-62706E023703}">
                      <ahyp:hlinkClr xmlns:ahyp="http://schemas.microsoft.com/office/drawing/2018/hyperlinkcolor" val="tx"/>
                    </a:ext>
                  </a:extLst>
                </a:hlinkClick>
              </a:rPr>
              <a:t>https://www.youtube.com/watch?v=ZroXIBg8keA</a:t>
            </a:r>
            <a:br>
              <a:rPr lang="en-US" u="sng" dirty="0">
                <a:solidFill>
                  <a:schemeClr val="accent5"/>
                </a:solidFill>
                <a:cs typeface="Calibri Light" panose="020F0302020204030204" pitchFamily="34" charset="0"/>
              </a:rPr>
            </a:br>
            <a:endParaRPr lang="en-US" dirty="0">
              <a:solidFill>
                <a:schemeClr val="accent5"/>
              </a:solidFill>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Understanding HIV Reservoirs </a:t>
            </a:r>
            <a:r>
              <a:rPr lang="en-US" u="sng" dirty="0">
                <a:solidFill>
                  <a:schemeClr val="accent5"/>
                </a:solidFill>
                <a:cs typeface="Calibri Light" panose="020F0302020204030204" pitchFamily="34" charset="0"/>
                <a:hlinkClick r:id="rId9">
                  <a:extLst>
                    <a:ext uri="{A12FA001-AC4F-418D-AE19-62706E023703}">
                      <ahyp:hlinkClr xmlns:ahyp="http://schemas.microsoft.com/office/drawing/2018/hyperlinkcolor" val="tx"/>
                    </a:ext>
                  </a:extLst>
                </a:hlinkClick>
              </a:rPr>
              <a:t>https://www.youtube.com/watch?v=XkQqE02gbVc</a:t>
            </a:r>
            <a:br>
              <a:rPr lang="en-US" u="sng" dirty="0">
                <a:solidFill>
                  <a:schemeClr val="accent5"/>
                </a:solidFill>
                <a:cs typeface="Calibri Light" panose="020F0302020204030204" pitchFamily="34" charset="0"/>
              </a:rPr>
            </a:br>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Understanding Broadly Neutralizing Antibodies</a:t>
            </a:r>
            <a:br>
              <a:rPr lang="en-US" sz="4400" b="1" dirty="0">
                <a:ea typeface="Adobe Gothic Std B" pitchFamily="34" charset="-128"/>
                <a:cs typeface="Calibri Light" panose="020F0302020204030204" pitchFamily="34" charset="0"/>
              </a:rPr>
            </a:br>
            <a:r>
              <a:rPr lang="en-US" sz="3800" b="1" dirty="0">
                <a:ea typeface="Adobe Gothic Std B" pitchFamily="34" charset="-128"/>
                <a:cs typeface="Calibri Light" panose="020F0302020204030204" pitchFamily="34" charset="0"/>
              </a:rPr>
              <a:t> </a:t>
            </a:r>
            <a:r>
              <a:rPr lang="en-US" u="sng" dirty="0">
                <a:solidFill>
                  <a:schemeClr val="accent5"/>
                </a:solidFill>
                <a:cs typeface="Calibri Light" panose="020F0302020204030204" pitchFamily="34" charset="0"/>
                <a:hlinkClick r:id="rId10">
                  <a:extLst>
                    <a:ext uri="{A12FA001-AC4F-418D-AE19-62706E023703}">
                      <ahyp:hlinkClr xmlns:ahyp="http://schemas.microsoft.com/office/drawing/2018/hyperlinkcolor" val="tx"/>
                    </a:ext>
                  </a:extLst>
                </a:hlinkClick>
              </a:rPr>
              <a:t>https://www.youtube.com/watch?v=Dr7werW5Or4&amp;t=26s</a:t>
            </a:r>
            <a:br>
              <a:rPr lang="en-US" u="sng" dirty="0">
                <a:solidFill>
                  <a:schemeClr val="accent5"/>
                </a:solidFill>
                <a:cs typeface="Calibri Light" panose="020F0302020204030204" pitchFamily="34" charset="0"/>
              </a:rPr>
            </a:br>
            <a:endParaRPr lang="en-US" u="sng" dirty="0">
              <a:solidFill>
                <a:schemeClr val="accent5"/>
              </a:solidFill>
              <a:cs typeface="Calibri Light" panose="020F0302020204030204" pitchFamily="34" charset="0"/>
            </a:endParaRPr>
          </a:p>
        </p:txBody>
      </p:sp>
    </p:spTree>
    <p:extLst>
      <p:ext uri="{BB962C8B-B14F-4D97-AF65-F5344CB8AC3E}">
        <p14:creationId xmlns:p14="http://schemas.microsoft.com/office/powerpoint/2010/main" val="3006076442"/>
      </p:ext>
    </p:extLst>
  </p:cSld>
  <p:clrMapOvr>
    <a:masterClrMapping/>
  </p:clrMapOvr>
  <p:transition spd="slow" advTm="6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12D3A-D6EA-374C-AECA-9B1F48B630D7}"/>
              </a:ext>
            </a:extLst>
          </p:cNvPr>
          <p:cNvPicPr>
            <a:picLocks noChangeAspect="1"/>
          </p:cNvPicPr>
          <p:nvPr/>
        </p:nvPicPr>
        <p:blipFill>
          <a:blip r:embed="rId2"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187273" y="0"/>
            <a:ext cx="5640819" cy="6858000"/>
          </a:xfrm>
          <a:prstGeom prst="rect">
            <a:avLst/>
          </a:prstGeom>
        </p:spPr>
      </p:pic>
      <p:sp>
        <p:nvSpPr>
          <p:cNvPr id="4" name="Title 3">
            <a:extLst>
              <a:ext uri="{FF2B5EF4-FFF2-40B4-BE49-F238E27FC236}">
                <a16:creationId xmlns:a16="http://schemas.microsoft.com/office/drawing/2014/main" id="{1B50FA58-2364-7D4B-897F-CD11D672A898}"/>
              </a:ext>
            </a:extLst>
          </p:cNvPr>
          <p:cNvSpPr>
            <a:spLocks noGrp="1"/>
          </p:cNvSpPr>
          <p:nvPr>
            <p:ph type="title"/>
          </p:nvPr>
        </p:nvSpPr>
        <p:spPr/>
        <p:txBody>
          <a:bodyPr anchor="ctr" anchorCtr="0">
            <a:normAutofit/>
          </a:bodyPr>
          <a:lstStyle/>
          <a:p>
            <a:r>
              <a:rPr lang="en-US" b="1" dirty="0">
                <a:solidFill>
                  <a:srgbClr val="8600D3"/>
                </a:solidFill>
                <a:ea typeface="Adobe Gothic Std B" pitchFamily="34" charset="-128"/>
                <a:cs typeface="Calibri Light" panose="020F0302020204030204" pitchFamily="34" charset="0"/>
              </a:rPr>
              <a:t>Useful Video Links </a:t>
            </a:r>
            <a:r>
              <a:rPr lang="en-US" sz="3200" dirty="0">
                <a:solidFill>
                  <a:srgbClr val="8600D3"/>
                </a:solidFill>
                <a:ea typeface="Adobe Gothic Std B" pitchFamily="34" charset="-128"/>
                <a:cs typeface="Calibri Light" panose="020F0302020204030204" pitchFamily="34" charset="0"/>
              </a:rPr>
              <a:t>(cont’d)</a:t>
            </a:r>
            <a:endParaRPr lang="en-US" sz="3200" dirty="0">
              <a:solidFill>
                <a:srgbClr val="8600D3"/>
              </a:solidFill>
            </a:endParaRPr>
          </a:p>
        </p:txBody>
      </p:sp>
      <p:sp>
        <p:nvSpPr>
          <p:cNvPr id="6" name="Content Placeholder 5">
            <a:extLst>
              <a:ext uri="{FF2B5EF4-FFF2-40B4-BE49-F238E27FC236}">
                <a16:creationId xmlns:a16="http://schemas.microsoft.com/office/drawing/2014/main" id="{149EC2DF-E93C-C948-9021-65157C13135E}"/>
              </a:ext>
            </a:extLst>
          </p:cNvPr>
          <p:cNvSpPr>
            <a:spLocks noGrp="1"/>
          </p:cNvSpPr>
          <p:nvPr>
            <p:ph sz="half" idx="2"/>
          </p:nvPr>
        </p:nvSpPr>
        <p:spPr>
          <a:xfrm>
            <a:off x="839788" y="1690688"/>
            <a:ext cx="5157787" cy="4498975"/>
          </a:xfrm>
        </p:spPr>
        <p:txBody>
          <a:bodyPr>
            <a:normAutofit fontScale="77500" lnSpcReduction="20000"/>
          </a:bodyPr>
          <a:lstStyle/>
          <a:p>
            <a:r>
              <a:rPr lang="en-US" sz="3100" b="1" dirty="0">
                <a:ea typeface="Adobe Gothic Std B" pitchFamily="34" charset="-128"/>
                <a:cs typeface="Calibri Light" panose="020F0302020204030204" pitchFamily="34" charset="0"/>
              </a:rPr>
              <a:t>Gene Editing explained </a:t>
            </a:r>
            <a:r>
              <a:rPr lang="en-US" sz="2600" dirty="0">
                <a:solidFill>
                  <a:schemeClr val="accent5"/>
                </a:solidFill>
                <a:ea typeface="Adobe Gothic Std B" pitchFamily="34" charset="-128"/>
                <a:cs typeface="Calibri Light" panose="020F0302020204030204" pitchFamily="34" charset="0"/>
                <a:hlinkClick r:id="rId3">
                  <a:extLst>
                    <a:ext uri="{A12FA001-AC4F-418D-AE19-62706E023703}">
                      <ahyp:hlinkClr xmlns:ahyp="http://schemas.microsoft.com/office/drawing/2018/hyperlinkcolor" val="tx"/>
                    </a:ext>
                  </a:extLst>
                </a:hlinkClick>
              </a:rPr>
              <a:t>https://www.youtube.com/watch?v=E8vi_PdGrKg</a:t>
            </a:r>
            <a:endParaRPr lang="en-US" sz="2600" dirty="0">
              <a:solidFill>
                <a:schemeClr val="accent5"/>
              </a:solidFill>
              <a:ea typeface="Adobe Gothic Std B" pitchFamily="34" charset="-128"/>
              <a:cs typeface="Calibri Light" panose="020F0302020204030204" pitchFamily="34" charset="0"/>
            </a:endParaRPr>
          </a:p>
          <a:p>
            <a:endParaRPr lang="en-US" sz="2600" dirty="0">
              <a:solidFill>
                <a:schemeClr val="accent5"/>
              </a:solidFill>
              <a:ea typeface="Adobe Gothic Std B" pitchFamily="34" charset="-128"/>
              <a:cs typeface="Calibri Light" panose="020F0302020204030204" pitchFamily="34" charset="0"/>
            </a:endParaRPr>
          </a:p>
          <a:p>
            <a:r>
              <a:rPr lang="en-US" sz="3100" b="1" dirty="0">
                <a:ea typeface="Adobe Gothic Std B" pitchFamily="34" charset="-128"/>
                <a:cs typeface="Calibri Light" panose="020F0302020204030204" pitchFamily="34" charset="0"/>
              </a:rPr>
              <a:t>CAR-T Cells in cancer</a:t>
            </a:r>
            <a:r>
              <a:rPr lang="en-US" sz="2800" b="1" dirty="0">
                <a:ea typeface="Adobe Gothic Std B" pitchFamily="34" charset="-128"/>
                <a:cs typeface="Calibri Light" panose="020F0302020204030204" pitchFamily="34" charset="0"/>
              </a:rPr>
              <a:t> </a:t>
            </a:r>
            <a:r>
              <a:rPr lang="en-US" sz="2300" dirty="0">
                <a:solidFill>
                  <a:schemeClr val="accent5"/>
                </a:solidFill>
                <a:ea typeface="Adobe Gothic Std B" pitchFamily="34" charset="-128"/>
                <a:cs typeface="Calibri Light" panose="020F0302020204030204" pitchFamily="34" charset="0"/>
                <a:hlinkClick r:id="rId4">
                  <a:extLst>
                    <a:ext uri="{A12FA001-AC4F-418D-AE19-62706E023703}">
                      <ahyp:hlinkClr xmlns:ahyp="http://schemas.microsoft.com/office/drawing/2018/hyperlinkcolor" val="tx"/>
                    </a:ext>
                  </a:extLst>
                </a:hlinkClick>
              </a:rPr>
              <a:t>https://www.youtube.com/watch?v=OadAW99s4Ik</a:t>
            </a:r>
            <a:endParaRPr lang="en-US" sz="2300" dirty="0">
              <a:solidFill>
                <a:schemeClr val="accent5"/>
              </a:solidFill>
              <a:ea typeface="Adobe Gothic Std B" pitchFamily="34" charset="-128"/>
              <a:cs typeface="Calibri Light" panose="020F0302020204030204" pitchFamily="34" charset="0"/>
            </a:endParaRPr>
          </a:p>
          <a:p>
            <a:endParaRPr lang="en-US" sz="2300" dirty="0">
              <a:solidFill>
                <a:schemeClr val="accent5"/>
              </a:solidFill>
              <a:ea typeface="Adobe Gothic Std B" pitchFamily="34" charset="-128"/>
              <a:cs typeface="Calibri Light" panose="020F0302020204030204" pitchFamily="34" charset="0"/>
            </a:endParaRPr>
          </a:p>
          <a:p>
            <a:r>
              <a:rPr lang="en-US" sz="3100" b="1" dirty="0">
                <a:ea typeface="Adobe Gothic Std B" pitchFamily="34" charset="-128"/>
                <a:cs typeface="Calibri Light" panose="020F0302020204030204" pitchFamily="34" charset="0"/>
              </a:rPr>
              <a:t>Live Cell Imagine T cells with Macrophages </a:t>
            </a:r>
            <a:r>
              <a:rPr lang="en-US" sz="2300" u="sng" dirty="0">
                <a:solidFill>
                  <a:schemeClr val="accent5"/>
                </a:solidFill>
                <a:cs typeface="Calibri Light" panose="020F0302020204030204" pitchFamily="34" charset="0"/>
                <a:hlinkClick r:id="rId5">
                  <a:extLst>
                    <a:ext uri="{A12FA001-AC4F-418D-AE19-62706E023703}">
                      <ahyp:hlinkClr xmlns:ahyp="http://schemas.microsoft.com/office/drawing/2018/hyperlinkcolor" val="tx"/>
                    </a:ext>
                  </a:extLst>
                </a:hlinkClick>
              </a:rPr>
              <a:t>https://www.youtube.com/watch?v=SkT1ZxsVSGM</a:t>
            </a:r>
            <a:endParaRPr lang="en-US" sz="2300" u="sng" dirty="0">
              <a:solidFill>
                <a:schemeClr val="accent5"/>
              </a:solidFill>
              <a:cs typeface="Calibri Light" panose="020F0302020204030204" pitchFamily="34" charset="0"/>
            </a:endParaRPr>
          </a:p>
          <a:p>
            <a:endParaRPr lang="en-US" sz="2300" u="sng" dirty="0">
              <a:solidFill>
                <a:schemeClr val="accent5"/>
              </a:solidFill>
              <a:cs typeface="Calibri Light" panose="020F0302020204030204" pitchFamily="34" charset="0"/>
            </a:endParaRPr>
          </a:p>
          <a:p>
            <a:pPr marL="285750" indent="-285750"/>
            <a:endParaRPr lang="en-US" sz="800" dirty="0">
              <a:ea typeface="Adobe Gothic Std B" pitchFamily="34" charset="-128"/>
              <a:cs typeface="Calibri Light" panose="020F0302020204030204" pitchFamily="34" charset="0"/>
            </a:endParaRPr>
          </a:p>
          <a:p>
            <a:r>
              <a:rPr lang="en-US" sz="3100" b="1" dirty="0">
                <a:ea typeface="Adobe Gothic Std B" pitchFamily="34" charset="-128"/>
                <a:cs typeface="Calibri Light" panose="020F0302020204030204" pitchFamily="34" charset="0"/>
              </a:rPr>
              <a:t>How One Cell Becomes Two Through Mitosis</a:t>
            </a:r>
            <a:r>
              <a:rPr lang="en-US" sz="4000" b="1" dirty="0">
                <a:ea typeface="Adobe Gothic Std B" pitchFamily="34" charset="-128"/>
                <a:cs typeface="Calibri Light" panose="020F0302020204030204" pitchFamily="34" charset="0"/>
              </a:rPr>
              <a:t> </a:t>
            </a:r>
            <a:r>
              <a:rPr lang="en-US" sz="2100" u="sng" dirty="0">
                <a:solidFill>
                  <a:schemeClr val="accent5"/>
                </a:solidFill>
                <a:cs typeface="Calibri Light" panose="020F0302020204030204" pitchFamily="34" charset="0"/>
                <a:hlinkClick r:id="rId6">
                  <a:extLst>
                    <a:ext uri="{A12FA001-AC4F-418D-AE19-62706E023703}">
                      <ahyp:hlinkClr xmlns:ahyp="http://schemas.microsoft.com/office/drawing/2018/hyperlinkcolor" val="tx"/>
                    </a:ext>
                  </a:extLst>
                </a:hlinkClick>
              </a:rPr>
              <a:t>https://www.youtube.com/watch?v=L61Gp_d7evo</a:t>
            </a:r>
            <a:endParaRPr lang="en-US" sz="2100" u="sng" dirty="0">
              <a:solidFill>
                <a:schemeClr val="accent5"/>
              </a:solidFill>
              <a:cs typeface="Calibri Light" panose="020F0302020204030204" pitchFamily="34" charset="0"/>
            </a:endParaRPr>
          </a:p>
          <a:p>
            <a:endParaRPr lang="en-US" dirty="0"/>
          </a:p>
        </p:txBody>
      </p:sp>
      <p:pic>
        <p:nvPicPr>
          <p:cNvPr id="5" name="Content Placeholder 4">
            <a:extLst>
              <a:ext uri="{FF2B5EF4-FFF2-40B4-BE49-F238E27FC236}">
                <a16:creationId xmlns:a16="http://schemas.microsoft.com/office/drawing/2014/main" id="{85DB9899-817A-7C47-B91A-EA9883F86F58}"/>
              </a:ext>
            </a:extLst>
          </p:cNvPr>
          <p:cNvPicPr>
            <a:picLocks noGrp="1" noChangeAspect="1"/>
          </p:cNvPicPr>
          <p:nvPr>
            <p:ph sz="quarter" idx="4"/>
          </p:nvPr>
        </p:nvPicPr>
        <p:blipFill>
          <a:blip r:embed="rId7" cstate="email">
            <a:extLst>
              <a:ext uri="{28A0092B-C50C-407E-A947-70E740481C1C}">
                <a14:useLocalDpi xmlns:a14="http://schemas.microsoft.com/office/drawing/2010/main"/>
              </a:ext>
            </a:extLst>
          </a:blip>
          <a:stretch>
            <a:fillRect/>
          </a:stretch>
        </p:blipFill>
        <p:spPr>
          <a:xfrm>
            <a:off x="2383812" y="-4456197"/>
            <a:ext cx="4695409" cy="2817245"/>
          </a:xfrm>
        </p:spPr>
      </p:pic>
    </p:spTree>
    <p:extLst>
      <p:ext uri="{BB962C8B-B14F-4D97-AF65-F5344CB8AC3E}">
        <p14:creationId xmlns:p14="http://schemas.microsoft.com/office/powerpoint/2010/main" val="1403836383"/>
      </p:ext>
    </p:extLst>
  </p:cSld>
  <p:clrMapOvr>
    <a:masterClrMapping/>
  </p:clrMapOvr>
  <p:transition spd="slow" advTm="6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72D477-2772-6E4F-B60C-9A320ADD0584}"/>
              </a:ext>
            </a:extLst>
          </p:cNvPr>
          <p:cNvSpPr txBox="1"/>
          <p:nvPr/>
        </p:nvSpPr>
        <p:spPr>
          <a:xfrm>
            <a:off x="866133" y="664236"/>
            <a:ext cx="10036668" cy="1071868"/>
          </a:xfrm>
          <a:prstGeom prst="rect">
            <a:avLst/>
          </a:prstGeom>
          <a:solidFill>
            <a:srgbClr val="8600D3"/>
          </a:solidFill>
        </p:spPr>
        <p:txBody>
          <a:bodyPr wrap="square" rtlCol="0">
            <a:spAutoFit/>
          </a:bodyPr>
          <a:lstStyle/>
          <a:p>
            <a:endParaRPr lang="en-US" dirty="0"/>
          </a:p>
        </p:txBody>
      </p:sp>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866133" y="698599"/>
            <a:ext cx="10036668" cy="1038476"/>
          </a:xfrm>
        </p:spPr>
        <p:txBody>
          <a:bodyPr anchor="ctr" anchorCtr="0">
            <a:normAutofit/>
          </a:bodyPr>
          <a:lstStyle/>
          <a:p>
            <a:pPr algn="ctr"/>
            <a:r>
              <a:rPr lang="en-US" b="1" i="1" dirty="0">
                <a:solidFill>
                  <a:schemeClr val="bg1"/>
                </a:solidFill>
                <a:cs typeface="Calibri" panose="020F0502020204030204" pitchFamily="34" charset="0"/>
              </a:rPr>
              <a:t>ACKNOWLEDGMENTS</a:t>
            </a:r>
            <a:endParaRPr lang="en-US" dirty="0">
              <a:solidFill>
                <a:schemeClr val="bg1"/>
              </a:solidFill>
            </a:endParaRPr>
          </a:p>
        </p:txBody>
      </p:sp>
      <p:grpSp>
        <p:nvGrpSpPr>
          <p:cNvPr id="22" name="Group 21">
            <a:extLst>
              <a:ext uri="{FF2B5EF4-FFF2-40B4-BE49-F238E27FC236}">
                <a16:creationId xmlns:a16="http://schemas.microsoft.com/office/drawing/2014/main" id="{6AD7BA6C-5896-2C4F-AFBE-A4C948B1057B}"/>
              </a:ext>
            </a:extLst>
          </p:cNvPr>
          <p:cNvGrpSpPr/>
          <p:nvPr/>
        </p:nvGrpSpPr>
        <p:grpSpPr>
          <a:xfrm>
            <a:off x="-3031123" y="7551176"/>
            <a:ext cx="2097110" cy="1172693"/>
            <a:chOff x="6894060" y="5080831"/>
            <a:chExt cx="2097110" cy="1172693"/>
          </a:xfrm>
        </p:grpSpPr>
        <p:pic>
          <p:nvPicPr>
            <p:cNvPr id="23" name="Picture 22" descr="A person smiling for the camera&#10;&#10;Description automatically generated">
              <a:extLst>
                <a:ext uri="{FF2B5EF4-FFF2-40B4-BE49-F238E27FC236}">
                  <a16:creationId xmlns:a16="http://schemas.microsoft.com/office/drawing/2014/main" id="{C2A074A8-D298-484A-9BB0-8B6EC6EFFC16}"/>
                </a:ext>
              </a:extLst>
            </p:cNvPr>
            <p:cNvPicPr/>
            <p:nvPr/>
          </p:nvPicPr>
          <p:blipFill>
            <a:blip r:embed="rId3" cstate="email">
              <a:extLst>
                <a:ext uri="{28A0092B-C50C-407E-A947-70E740481C1C}">
                  <a14:useLocalDpi xmlns:a14="http://schemas.microsoft.com/office/drawing/2010/main"/>
                </a:ext>
              </a:extLst>
            </a:blip>
            <a:stretch>
              <a:fillRect/>
            </a:stretch>
          </p:blipFill>
          <p:spPr>
            <a:xfrm>
              <a:off x="8119950" y="5098859"/>
              <a:ext cx="871220" cy="1154665"/>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60658CC3-4B70-5A46-B5AD-48A4658A9B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4060" y="5080831"/>
              <a:ext cx="1075774" cy="1154665"/>
            </a:xfrm>
            <a:prstGeom prst="rect">
              <a:avLst/>
            </a:prstGeom>
            <a:effectLst>
              <a:outerShdw blurRad="50800" dist="38100" dir="2700000" algn="tl" rotWithShape="0">
                <a:prstClr val="black">
                  <a:alpha val="40000"/>
                </a:prstClr>
              </a:outerShdw>
            </a:effectLst>
          </p:spPr>
        </p:pic>
      </p:grpSp>
      <p:pic>
        <p:nvPicPr>
          <p:cNvPr id="4" name="Picture 3">
            <a:extLst>
              <a:ext uri="{FF2B5EF4-FFF2-40B4-BE49-F238E27FC236}">
                <a16:creationId xmlns:a16="http://schemas.microsoft.com/office/drawing/2014/main" id="{8EC481C5-77E2-9A4A-A68C-E9E3BDE10A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013544" y="729079"/>
            <a:ext cx="1515697" cy="977515"/>
          </a:xfrm>
          <a:prstGeom prst="rect">
            <a:avLst/>
          </a:prstGeom>
        </p:spPr>
      </p:pic>
      <p:pic>
        <p:nvPicPr>
          <p:cNvPr id="25" name="Picture 24">
            <a:extLst>
              <a:ext uri="{FF2B5EF4-FFF2-40B4-BE49-F238E27FC236}">
                <a16:creationId xmlns:a16="http://schemas.microsoft.com/office/drawing/2014/main" id="{47D5A39E-30B3-7748-9E91-75C9A4AD7E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541638" y="524341"/>
            <a:ext cx="1035499" cy="1354114"/>
          </a:xfrm>
          <a:prstGeom prst="rect">
            <a:avLst/>
          </a:prstGeom>
        </p:spPr>
      </p:pic>
      <p:pic>
        <p:nvPicPr>
          <p:cNvPr id="51" name="Picture 50">
            <a:extLst>
              <a:ext uri="{FF2B5EF4-FFF2-40B4-BE49-F238E27FC236}">
                <a16:creationId xmlns:a16="http://schemas.microsoft.com/office/drawing/2014/main" id="{F8568D03-A387-A644-BA99-D2DE1EF96857}"/>
              </a:ext>
            </a:extLst>
          </p:cNvPr>
          <p:cNvPicPr>
            <a:picLocks noChangeAspect="1"/>
          </p:cNvPicPr>
          <p:nvPr/>
        </p:nvPicPr>
        <p:blipFill>
          <a:blip r:embed="rId7" cstate="email">
            <a:clrChange>
              <a:clrFrom>
                <a:srgbClr val="8700D4"/>
              </a:clrFrom>
              <a:clrTo>
                <a:srgbClr val="8700D4">
                  <a:alpha val="0"/>
                </a:srgbClr>
              </a:clrTo>
            </a:clrChange>
            <a:extLst>
              <a:ext uri="{28A0092B-C50C-407E-A947-70E740481C1C}">
                <a14:useLocalDpi xmlns:a14="http://schemas.microsoft.com/office/drawing/2010/main"/>
              </a:ext>
            </a:extLst>
          </a:blip>
          <a:stretch>
            <a:fillRect/>
          </a:stretch>
        </p:blipFill>
        <p:spPr>
          <a:xfrm>
            <a:off x="9869632" y="7769408"/>
            <a:ext cx="1346533" cy="1286686"/>
          </a:xfrm>
          <a:prstGeom prst="rect">
            <a:avLst/>
          </a:prstGeom>
        </p:spPr>
      </p:pic>
      <p:grpSp>
        <p:nvGrpSpPr>
          <p:cNvPr id="11" name="Group 10">
            <a:extLst>
              <a:ext uri="{FF2B5EF4-FFF2-40B4-BE49-F238E27FC236}">
                <a16:creationId xmlns:a16="http://schemas.microsoft.com/office/drawing/2014/main" id="{A14D8740-73F7-B845-B0CF-35914B1CF613}"/>
              </a:ext>
            </a:extLst>
          </p:cNvPr>
          <p:cNvGrpSpPr/>
          <p:nvPr/>
        </p:nvGrpSpPr>
        <p:grpSpPr>
          <a:xfrm>
            <a:off x="3279483" y="-2650372"/>
            <a:ext cx="3199631" cy="2259873"/>
            <a:chOff x="3510089" y="-2443311"/>
            <a:chExt cx="3199631" cy="2259873"/>
          </a:xfrm>
        </p:grpSpPr>
        <p:pic>
          <p:nvPicPr>
            <p:cNvPr id="20" name="Picture 2" descr="C:\Users\Marc\Desktop\my papers\Marc Wagner.jpg">
              <a:extLst>
                <a:ext uri="{FF2B5EF4-FFF2-40B4-BE49-F238E27FC236}">
                  <a16:creationId xmlns:a16="http://schemas.microsoft.com/office/drawing/2014/main" id="{81AC64BC-C9CC-E74C-885B-5383366560E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7922" t="15031" r="18417" b="24194"/>
            <a:stretch/>
          </p:blipFill>
          <p:spPr bwMode="auto">
            <a:xfrm>
              <a:off x="3510089" y="-2428013"/>
              <a:ext cx="725867" cy="108534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D48066A-824E-0946-8336-69DC1537EA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9622" t="239" r="15082" b="4311"/>
            <a:stretch/>
          </p:blipFill>
          <p:spPr>
            <a:xfrm>
              <a:off x="3510089" y="-1292898"/>
              <a:ext cx="725867" cy="1109459"/>
            </a:xfrm>
            <a:prstGeom prst="rect">
              <a:avLst/>
            </a:prstGeom>
            <a:effectLst/>
          </p:spPr>
        </p:pic>
        <p:pic>
          <p:nvPicPr>
            <p:cNvPr id="9" name="Picture 8">
              <a:extLst>
                <a:ext uri="{FF2B5EF4-FFF2-40B4-BE49-F238E27FC236}">
                  <a16:creationId xmlns:a16="http://schemas.microsoft.com/office/drawing/2014/main" id="{7635D175-5CF5-C842-B428-2B621FDBDB4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l="17252" t="-1136" r="15913" b="3208"/>
            <a:stretch/>
          </p:blipFill>
          <p:spPr>
            <a:xfrm>
              <a:off x="4327597" y="-2431124"/>
              <a:ext cx="740714" cy="1085339"/>
            </a:xfrm>
            <a:prstGeom prst="rect">
              <a:avLst/>
            </a:prstGeom>
          </p:spPr>
        </p:pic>
        <p:pic>
          <p:nvPicPr>
            <p:cNvPr id="15" name="Picture 14">
              <a:extLst>
                <a:ext uri="{FF2B5EF4-FFF2-40B4-BE49-F238E27FC236}">
                  <a16:creationId xmlns:a16="http://schemas.microsoft.com/office/drawing/2014/main" id="{67EA9006-CF3A-5F4B-B14F-F7868223661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0770" t="-385" r="11594" b="2053"/>
            <a:stretch/>
          </p:blipFill>
          <p:spPr>
            <a:xfrm>
              <a:off x="5158600" y="-2443311"/>
              <a:ext cx="725867" cy="1097526"/>
            </a:xfrm>
            <a:prstGeom prst="rect">
              <a:avLst/>
            </a:prstGeom>
            <a:effectLst/>
          </p:spPr>
        </p:pic>
        <p:pic>
          <p:nvPicPr>
            <p:cNvPr id="16" name="Picture 15" descr="Medium shot of a person smiling&#10;&#10;Description automatically generated">
              <a:extLst>
                <a:ext uri="{FF2B5EF4-FFF2-40B4-BE49-F238E27FC236}">
                  <a16:creationId xmlns:a16="http://schemas.microsoft.com/office/drawing/2014/main" id="{CB069CE7-C8D1-1148-A174-1BB8EEC91DD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15429" t="4936" r="16043" b="18230"/>
            <a:stretch/>
          </p:blipFill>
          <p:spPr>
            <a:xfrm>
              <a:off x="4334889" y="-1288392"/>
              <a:ext cx="725867" cy="1104953"/>
            </a:xfrm>
            <a:prstGeom prst="rect">
              <a:avLst/>
            </a:prstGeom>
            <a:effectLst/>
          </p:spPr>
        </p:pic>
        <p:pic>
          <p:nvPicPr>
            <p:cNvPr id="19" name="Picture 18">
              <a:extLst>
                <a:ext uri="{FF2B5EF4-FFF2-40B4-BE49-F238E27FC236}">
                  <a16:creationId xmlns:a16="http://schemas.microsoft.com/office/drawing/2014/main" id="{28BFDB01-FB67-D24D-BD3E-B67D139E13A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8776" t="12221" r="22812" b="2043"/>
            <a:stretch/>
          </p:blipFill>
          <p:spPr>
            <a:xfrm>
              <a:off x="5970376" y="-2419810"/>
              <a:ext cx="725867" cy="1074025"/>
            </a:xfrm>
            <a:prstGeom prst="rect">
              <a:avLst/>
            </a:prstGeom>
            <a:effectLst/>
          </p:spPr>
        </p:pic>
        <p:pic>
          <p:nvPicPr>
            <p:cNvPr id="17" name="Picture 16">
              <a:extLst>
                <a:ext uri="{FF2B5EF4-FFF2-40B4-BE49-F238E27FC236}">
                  <a16:creationId xmlns:a16="http://schemas.microsoft.com/office/drawing/2014/main" id="{C729E1E0-DE43-8247-ABA7-E599B9F2D0FD}"/>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l="18535" t="3466" r="21176" b="17813"/>
            <a:stretch/>
          </p:blipFill>
          <p:spPr>
            <a:xfrm>
              <a:off x="5158600" y="-1288391"/>
              <a:ext cx="725867" cy="1104953"/>
            </a:xfrm>
            <a:prstGeom prst="rect">
              <a:avLst/>
            </a:prstGeom>
            <a:effectLst/>
          </p:spPr>
        </p:pic>
        <p:pic>
          <p:nvPicPr>
            <p:cNvPr id="18" name="Picture 17">
              <a:extLst>
                <a:ext uri="{FF2B5EF4-FFF2-40B4-BE49-F238E27FC236}">
                  <a16:creationId xmlns:a16="http://schemas.microsoft.com/office/drawing/2014/main" id="{3342B746-8D6E-E94E-96A0-6BEC6AA0DFCA}"/>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17700" t="-1683" r="17632" b="3691"/>
            <a:stretch/>
          </p:blipFill>
          <p:spPr>
            <a:xfrm>
              <a:off x="5982311" y="-1317280"/>
              <a:ext cx="727409" cy="1133842"/>
            </a:xfrm>
            <a:prstGeom prst="rect">
              <a:avLst/>
            </a:prstGeom>
            <a:effectLst/>
          </p:spPr>
        </p:pic>
      </p:grpSp>
      <p:grpSp>
        <p:nvGrpSpPr>
          <p:cNvPr id="29" name="Group 28">
            <a:extLst>
              <a:ext uri="{FF2B5EF4-FFF2-40B4-BE49-F238E27FC236}">
                <a16:creationId xmlns:a16="http://schemas.microsoft.com/office/drawing/2014/main" id="{B472F258-0934-3C43-94EC-62DC54FF095A}"/>
              </a:ext>
            </a:extLst>
          </p:cNvPr>
          <p:cNvGrpSpPr/>
          <p:nvPr/>
        </p:nvGrpSpPr>
        <p:grpSpPr>
          <a:xfrm>
            <a:off x="781296" y="1880939"/>
            <a:ext cx="10764604" cy="4379987"/>
            <a:chOff x="781296" y="1880939"/>
            <a:chExt cx="10764604" cy="4379987"/>
          </a:xfrm>
        </p:grpSpPr>
        <p:sp>
          <p:nvSpPr>
            <p:cNvPr id="3" name="Rectangle 2">
              <a:extLst>
                <a:ext uri="{FF2B5EF4-FFF2-40B4-BE49-F238E27FC236}">
                  <a16:creationId xmlns:a16="http://schemas.microsoft.com/office/drawing/2014/main" id="{B5979EED-BDE8-1B4D-AE3B-BE7B09CEC888}"/>
                </a:ext>
              </a:extLst>
            </p:cNvPr>
            <p:cNvSpPr/>
            <p:nvPr/>
          </p:nvSpPr>
          <p:spPr>
            <a:xfrm>
              <a:off x="7925391" y="1880939"/>
              <a:ext cx="3620509" cy="3033946"/>
            </a:xfrm>
            <a:prstGeom prst="rect">
              <a:avLst/>
            </a:prstGeom>
          </p:spPr>
          <p:txBody>
            <a:bodyPr wrap="square">
              <a:spAutoFit/>
            </a:bodyPr>
            <a:lstStyle/>
            <a:p>
              <a:r>
                <a:rPr lang="en-US" sz="2000" b="1" dirty="0">
                  <a:solidFill>
                    <a:srgbClr val="8600D3"/>
                  </a:solidFill>
                  <a:latin typeface="Gill Sans MT" panose="020B0502020104020203" pitchFamily="34" charset="77"/>
                  <a:cs typeface="Calibri" panose="020F0502020204030204" pitchFamily="34" charset="0"/>
                </a:rPr>
                <a:t>Module developers</a:t>
              </a:r>
            </a:p>
            <a:p>
              <a:r>
                <a:rPr lang="en-US" dirty="0">
                  <a:latin typeface="Gill Sans MT" panose="020B0502020104020203" pitchFamily="34" charset="77"/>
                  <a:cs typeface="Calibri Light" panose="020F0302020204030204" pitchFamily="34" charset="0"/>
                </a:rPr>
                <a:t>Marc Wagner</a:t>
              </a:r>
              <a:r>
                <a:rPr lang="en-US" i="1"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I4C CAB (Community Lead)</a:t>
              </a:r>
            </a:p>
            <a:p>
              <a:r>
                <a:rPr lang="en-US" dirty="0">
                  <a:latin typeface="Gill Sans MT" panose="020B0502020104020203" pitchFamily="34" charset="77"/>
                  <a:cs typeface="Calibri Light" panose="020F0302020204030204" pitchFamily="34" charset="0"/>
                </a:rPr>
                <a:t>Laurie </a:t>
              </a:r>
              <a:r>
                <a:rPr lang="en-US" dirty="0" err="1">
                  <a:latin typeface="Gill Sans MT" panose="020B0502020104020203" pitchFamily="34" charset="77"/>
                  <a:cs typeface="Calibri Light" panose="020F0302020204030204" pitchFamily="34" charset="0"/>
                </a:rPr>
                <a:t>Sylla</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defeatHIV CAB</a:t>
              </a:r>
            </a:p>
            <a:p>
              <a:r>
                <a:rPr lang="en-US" dirty="0">
                  <a:latin typeface="Gill Sans MT" panose="020B0502020104020203" pitchFamily="34" charset="77"/>
                  <a:cs typeface="Calibri Light" panose="020F0302020204030204" pitchFamily="34" charset="0"/>
                </a:rPr>
                <a:t>Christopher Roebuck  </a:t>
              </a:r>
              <a:r>
                <a:rPr lang="en-US" sz="1400" i="1"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Richard </a:t>
              </a:r>
              <a:r>
                <a:rPr lang="en-US" dirty="0" err="1">
                  <a:latin typeface="Gill Sans MT" panose="020B0502020104020203" pitchFamily="34" charset="77"/>
                  <a:cs typeface="Calibri Light" panose="020F0302020204030204" pitchFamily="34" charset="0"/>
                </a:rPr>
                <a:t>Jefferys</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TAG</a:t>
              </a:r>
            </a:p>
            <a:p>
              <a:r>
                <a:rPr lang="en-US" dirty="0">
                  <a:latin typeface="Gill Sans MT" panose="020B0502020104020203" pitchFamily="34" charset="77"/>
                  <a:cs typeface="Calibri Light" panose="020F0302020204030204" pitchFamily="34" charset="0"/>
                </a:rPr>
                <a:t>Danielle Campbell  </a:t>
              </a:r>
              <a:r>
                <a:rPr lang="en-US" sz="1400" i="1" dirty="0">
                  <a:latin typeface="Gill Sans MT" panose="020B0502020104020203" pitchFamily="34" charset="77"/>
                  <a:cs typeface="Calibri Light" panose="020F0302020204030204" pitchFamily="34" charset="0"/>
                </a:rPr>
                <a:t>DARE CAB</a:t>
              </a:r>
            </a:p>
            <a:p>
              <a:r>
                <a:rPr lang="en-US" dirty="0">
                  <a:latin typeface="Gill Sans MT" panose="020B0502020104020203" pitchFamily="34" charset="77"/>
                  <a:cs typeface="Calibri Light" panose="020F0302020204030204" pitchFamily="34" charset="0"/>
                </a:rPr>
                <a:t>Michael Louella  </a:t>
              </a:r>
              <a:r>
                <a:rPr lang="en-US" sz="1400" i="1" dirty="0">
                  <a:latin typeface="Gill Sans MT" panose="020B0502020104020203" pitchFamily="34" charset="77"/>
                  <a:cs typeface="Calibri Light" panose="020F0302020204030204" pitchFamily="34" charset="0"/>
                </a:rPr>
                <a:t>defeatHIV CAB</a:t>
              </a:r>
            </a:p>
            <a:p>
              <a:r>
                <a:rPr lang="en-US" dirty="0">
                  <a:latin typeface="Gill Sans MT" panose="020B0502020104020203" pitchFamily="34" charset="77"/>
                  <a:cs typeface="Calibri Light" panose="020F0302020204030204" pitchFamily="34" charset="0"/>
                </a:rPr>
                <a:t>Lynda Dee  </a:t>
              </a:r>
              <a:r>
                <a:rPr lang="en-US" sz="1400" i="1" dirty="0">
                  <a:latin typeface="Gill Sans MT" panose="020B0502020104020203" pitchFamily="34" charset="77"/>
                  <a:cs typeface="Calibri Light" panose="020F0302020204030204" pitchFamily="34" charset="0"/>
                </a:rPr>
                <a:t>AIDS Action Baltimore</a:t>
              </a:r>
            </a:p>
            <a:p>
              <a:r>
                <a:rPr lang="en-US" dirty="0" err="1">
                  <a:latin typeface="Gill Sans MT" panose="020B0502020104020203" pitchFamily="34" charset="77"/>
                  <a:cs typeface="Calibri Light" panose="020F0302020204030204" pitchFamily="34" charset="0"/>
                </a:rPr>
                <a:t>Karine</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Dubé</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UNC Chapel Hill</a:t>
              </a:r>
              <a:endParaRPr lang="en-US" dirty="0">
                <a:latin typeface="Gill Sans MT" panose="020B0502020104020203" pitchFamily="34" charset="77"/>
              </a:endParaRPr>
            </a:p>
          </p:txBody>
        </p:sp>
        <p:sp>
          <p:nvSpPr>
            <p:cNvPr id="12" name="TextBox 11">
              <a:extLst>
                <a:ext uri="{FF2B5EF4-FFF2-40B4-BE49-F238E27FC236}">
                  <a16:creationId xmlns:a16="http://schemas.microsoft.com/office/drawing/2014/main" id="{FD92ACB1-80BC-CA43-955D-42ADCBDEB2D5}"/>
                </a:ext>
              </a:extLst>
            </p:cNvPr>
            <p:cNvSpPr txBox="1"/>
            <p:nvPr/>
          </p:nvSpPr>
          <p:spPr>
            <a:xfrm>
              <a:off x="7925391" y="4814376"/>
              <a:ext cx="3290774" cy="1446550"/>
            </a:xfrm>
            <a:prstGeom prst="rect">
              <a:avLst/>
            </a:prstGeom>
            <a:noFill/>
          </p:spPr>
          <p:txBody>
            <a:bodyPr wrap="square" rtlCol="0">
              <a:spAutoFit/>
            </a:bodyPr>
            <a:lstStyle/>
            <a:p>
              <a:r>
                <a:rPr lang="en-US" sz="2000" b="1" dirty="0">
                  <a:solidFill>
                    <a:srgbClr val="8600D3"/>
                  </a:solidFill>
                  <a:latin typeface="Gill Sans MT" panose="020B0502020104020203" pitchFamily="34" charset="77"/>
                  <a:cs typeface="Calibri" panose="020F0502020204030204" pitchFamily="34" charset="0"/>
                </a:rPr>
                <a:t>Biomedical Co-Leads</a:t>
              </a:r>
            </a:p>
            <a:p>
              <a:r>
                <a:rPr lang="en-US" dirty="0">
                  <a:latin typeface="Gill Sans MT" panose="020B0502020104020203" pitchFamily="34" charset="77"/>
                  <a:cs typeface="Calibri Light" panose="020F0302020204030204" pitchFamily="34" charset="0"/>
                </a:rPr>
                <a:t>Paula Cannon, </a:t>
              </a:r>
              <a:r>
                <a:rPr lang="en-US" sz="1400" i="1" dirty="0">
                  <a:latin typeface="Gill Sans MT" panose="020B0502020104020203" pitchFamily="34" charset="77"/>
                  <a:cs typeface="Calibri Light" panose="020F0302020204030204" pitchFamily="34" charset="0"/>
                </a:rPr>
                <a:t>Associate Professor of Microbiology,  Keck School of Medicine of USC</a:t>
              </a:r>
            </a:p>
            <a:p>
              <a:endParaRPr lang="en-US" sz="400" dirty="0">
                <a:latin typeface="Gill Sans MT" panose="020B0502020104020203" pitchFamily="34" charset="77"/>
                <a:cs typeface="Calibri Light" panose="020F0302020204030204" pitchFamily="34" charset="0"/>
              </a:endParaRPr>
            </a:p>
            <a:p>
              <a:r>
                <a:rPr lang="en-US" dirty="0">
                  <a:latin typeface="Gill Sans MT" panose="020B0502020104020203" pitchFamily="34" charset="77"/>
                  <a:cs typeface="Calibri Light" panose="020F0302020204030204" pitchFamily="34" charset="0"/>
                </a:rPr>
                <a:t>Nicolas Chomont, </a:t>
              </a:r>
              <a:r>
                <a:rPr lang="en-US" sz="1400" i="1" dirty="0">
                  <a:latin typeface="Gill Sans MT" panose="020B0502020104020203" pitchFamily="34" charset="77"/>
                  <a:cs typeface="Calibri Light" panose="020F0302020204030204" pitchFamily="34" charset="0"/>
                </a:rPr>
                <a:t>Associate Professor, </a:t>
              </a:r>
            </a:p>
            <a:p>
              <a:r>
                <a:rPr lang="en-US" sz="1400" i="1" dirty="0" err="1">
                  <a:latin typeface="Gill Sans MT" panose="020B0502020104020203" pitchFamily="34" charset="77"/>
                  <a:cs typeface="Calibri Light" panose="020F0302020204030204" pitchFamily="34" charset="0"/>
                </a:rPr>
                <a:t>Université</a:t>
              </a:r>
              <a:r>
                <a:rPr lang="en-US" sz="1400" i="1" dirty="0">
                  <a:latin typeface="Gill Sans MT" panose="020B0502020104020203" pitchFamily="34" charset="77"/>
                  <a:cs typeface="Calibri Light" panose="020F0302020204030204" pitchFamily="34" charset="0"/>
                </a:rPr>
                <a:t> de Montréal, Montréal, QC, Canada</a:t>
              </a:r>
            </a:p>
          </p:txBody>
        </p:sp>
        <p:pic>
          <p:nvPicPr>
            <p:cNvPr id="6" name="Picture 5">
              <a:extLst>
                <a:ext uri="{FF2B5EF4-FFF2-40B4-BE49-F238E27FC236}">
                  <a16:creationId xmlns:a16="http://schemas.microsoft.com/office/drawing/2014/main" id="{1E79A7B7-EF79-8141-90CD-E649877A694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5400000">
              <a:off x="6963446" y="4390256"/>
              <a:ext cx="646579" cy="617842"/>
            </a:xfrm>
            <a:prstGeom prst="rect">
              <a:avLst/>
            </a:prstGeom>
          </p:spPr>
        </p:pic>
        <p:sp>
          <p:nvSpPr>
            <p:cNvPr id="31" name="TextBox 30">
              <a:extLst>
                <a:ext uri="{FF2B5EF4-FFF2-40B4-BE49-F238E27FC236}">
                  <a16:creationId xmlns:a16="http://schemas.microsoft.com/office/drawing/2014/main" id="{E2F40D42-B6DF-E940-8C16-E3C58E03361C}"/>
                </a:ext>
              </a:extLst>
            </p:cNvPr>
            <p:cNvSpPr txBox="1"/>
            <p:nvPr/>
          </p:nvSpPr>
          <p:spPr>
            <a:xfrm>
              <a:off x="784831" y="4537377"/>
              <a:ext cx="5202193" cy="1723549"/>
            </a:xfrm>
            <a:prstGeom prst="rect">
              <a:avLst/>
            </a:prstGeom>
            <a:solidFill>
              <a:srgbClr val="8600D3"/>
            </a:solidFill>
          </p:spPr>
          <p:txBody>
            <a:bodyPr wrap="square" lIns="274320" tIns="182880" rIns="274320" bIns="182880" rtlCol="0">
              <a:spAutoFit/>
            </a:bodyPr>
            <a:lstStyle/>
            <a:p>
              <a:pPr algn="ctr"/>
              <a:r>
                <a:rPr lang="en-US" sz="1600" b="1" i="1" dirty="0">
                  <a:solidFill>
                    <a:schemeClr val="bg1"/>
                  </a:solidFill>
                  <a:latin typeface="Gill Sans MT" panose="020B0502020104020203" pitchFamily="34" charset="77"/>
                </a:rPr>
                <a:t>We wish to thank </a:t>
              </a:r>
              <a:r>
                <a:rPr lang="en-US" sz="1600" b="1" i="1" dirty="0">
                  <a:solidFill>
                    <a:srgbClr val="FFFF00"/>
                  </a:solidFill>
                  <a:latin typeface="Gill Sans MT" panose="020B0502020104020203" pitchFamily="34" charset="77"/>
                </a:rPr>
                <a:t>AIDS Treatment Activists Coalition </a:t>
              </a:r>
              <a:r>
                <a:rPr lang="en-US" sz="1600" b="1" i="1" dirty="0">
                  <a:solidFill>
                    <a:schemeClr val="bg1"/>
                  </a:solidFill>
                  <a:latin typeface="Gill Sans MT" panose="020B0502020104020203" pitchFamily="34" charset="77"/>
                </a:rPr>
                <a:t>for the funding to complete this module</a:t>
              </a:r>
            </a:p>
            <a:p>
              <a:pPr algn="ctr"/>
              <a:endParaRPr lang="en-US" sz="800" b="1" i="1" dirty="0">
                <a:solidFill>
                  <a:schemeClr val="bg1"/>
                </a:solidFill>
                <a:latin typeface="Gill Sans MT" panose="020B0502020104020203" pitchFamily="34" charset="77"/>
              </a:endParaRPr>
            </a:p>
            <a:p>
              <a:pPr algn="ctr"/>
              <a:r>
                <a:rPr lang="en-US" sz="1600" b="1" i="1" dirty="0">
                  <a:solidFill>
                    <a:schemeClr val="bg1"/>
                  </a:solidFill>
                  <a:latin typeface="Gill Sans MT" panose="020B0502020104020203" pitchFamily="34" charset="77"/>
                </a:rPr>
                <a:t>Their caring support of the </a:t>
              </a:r>
              <a:r>
                <a:rPr lang="en-US" sz="1600" b="1" i="1" dirty="0" err="1">
                  <a:solidFill>
                    <a:schemeClr val="bg1"/>
                  </a:solidFill>
                  <a:latin typeface="Gill Sans MT" panose="020B0502020104020203" pitchFamily="34" charset="77"/>
                </a:rPr>
                <a:t>CUREiculum</a:t>
              </a:r>
              <a:r>
                <a:rPr lang="en-US" sz="1600" b="1" i="1" dirty="0">
                  <a:solidFill>
                    <a:schemeClr val="bg1"/>
                  </a:solidFill>
                  <a:latin typeface="Gill Sans MT" panose="020B0502020104020203" pitchFamily="34" charset="77"/>
                </a:rPr>
                <a:t> 2.0.        will make a difference in the lives of thousands.         of people living with HIV</a:t>
              </a:r>
            </a:p>
          </p:txBody>
        </p:sp>
        <p:grpSp>
          <p:nvGrpSpPr>
            <p:cNvPr id="32" name="Group 31">
              <a:extLst>
                <a:ext uri="{FF2B5EF4-FFF2-40B4-BE49-F238E27FC236}">
                  <a16:creationId xmlns:a16="http://schemas.microsoft.com/office/drawing/2014/main" id="{18DB0674-9BA6-3347-944C-E838CE86D5E3}"/>
                </a:ext>
              </a:extLst>
            </p:cNvPr>
            <p:cNvGrpSpPr/>
            <p:nvPr/>
          </p:nvGrpSpPr>
          <p:grpSpPr>
            <a:xfrm>
              <a:off x="781296" y="2068090"/>
              <a:ext cx="3973122" cy="2165417"/>
              <a:chOff x="1366967" y="2090646"/>
              <a:chExt cx="3973122" cy="2165417"/>
            </a:xfrm>
          </p:grpSpPr>
          <p:pic>
            <p:nvPicPr>
              <p:cNvPr id="33" name="Picture 32" descr="A picture containing text, clipart&#10;&#10;Description automatically generated">
                <a:extLst>
                  <a:ext uri="{FF2B5EF4-FFF2-40B4-BE49-F238E27FC236}">
                    <a16:creationId xmlns:a16="http://schemas.microsoft.com/office/drawing/2014/main" id="{3C1865C5-83A0-964C-80AC-0DF14DC19E8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619447" y="2090646"/>
                <a:ext cx="1909020" cy="1131029"/>
              </a:xfrm>
              <a:prstGeom prst="rect">
                <a:avLst/>
              </a:prstGeom>
            </p:spPr>
          </p:pic>
          <p:pic>
            <p:nvPicPr>
              <p:cNvPr id="34" name="Picture 33" descr="Text&#10;&#10;Description automatically generated">
                <a:extLst>
                  <a:ext uri="{FF2B5EF4-FFF2-40B4-BE49-F238E27FC236}">
                    <a16:creationId xmlns:a16="http://schemas.microsoft.com/office/drawing/2014/main" id="{B1C87D93-CF7B-AE46-99EA-8D5132FAA5C7}"/>
                  </a:ext>
                </a:extLst>
              </p:cNvPr>
              <p:cNvPicPr>
                <a:picLocks noChangeAspect="1"/>
              </p:cNvPicPr>
              <p:nvPr/>
            </p:nvPicPr>
            <p:blipFill>
              <a:blip r:embed="rId19" cstate="email">
                <a:extLst>
                  <a:ext uri="{BEBA8EAE-BF5A-486C-A8C5-ECC9F3942E4B}">
                    <a14:imgProps xmlns:a14="http://schemas.microsoft.com/office/drawing/2010/main">
                      <a14:imgLayer r:embed="rId20">
                        <a14:imgEffect>
                          <a14:sharpenSoften amount="100000"/>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366967" y="3363726"/>
                <a:ext cx="2359690" cy="841623"/>
              </a:xfrm>
              <a:prstGeom prst="rect">
                <a:avLst/>
              </a:prstGeom>
            </p:spPr>
          </p:pic>
          <p:pic>
            <p:nvPicPr>
              <p:cNvPr id="35" name="Picture 34">
                <a:extLst>
                  <a:ext uri="{FF2B5EF4-FFF2-40B4-BE49-F238E27FC236}">
                    <a16:creationId xmlns:a16="http://schemas.microsoft.com/office/drawing/2014/main" id="{C5E92517-E833-F44F-BE79-58288F6FBFBF}"/>
                  </a:ext>
                </a:extLst>
              </p:cNvPr>
              <p:cNvPicPr>
                <a:picLocks noChangeAspect="1"/>
              </p:cNvPicPr>
              <p:nvPr/>
            </p:nvPicPr>
            <p:blipFill>
              <a:blip r:embed="rId2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6674" y="3420468"/>
                <a:ext cx="1473415" cy="835595"/>
              </a:xfrm>
              <a:prstGeom prst="rect">
                <a:avLst/>
              </a:prstGeom>
            </p:spPr>
          </p:pic>
          <p:pic>
            <p:nvPicPr>
              <p:cNvPr id="36" name="Picture 35">
                <a:extLst>
                  <a:ext uri="{FF2B5EF4-FFF2-40B4-BE49-F238E27FC236}">
                    <a16:creationId xmlns:a16="http://schemas.microsoft.com/office/drawing/2014/main" id="{6431CA51-D30E-094E-B1D9-18DD7839889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101145" y="2177311"/>
                <a:ext cx="1063167" cy="1063167"/>
              </a:xfrm>
              <a:prstGeom prst="rect">
                <a:avLst/>
              </a:prstGeom>
            </p:spPr>
          </p:pic>
        </p:grpSp>
        <p:pic>
          <p:nvPicPr>
            <p:cNvPr id="10" name="Picture 9">
              <a:extLst>
                <a:ext uri="{FF2B5EF4-FFF2-40B4-BE49-F238E27FC236}">
                  <a16:creationId xmlns:a16="http://schemas.microsoft.com/office/drawing/2014/main" id="{7C116755-8769-8746-A785-DC9D16AD902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285844" y="5088628"/>
              <a:ext cx="1544640" cy="898046"/>
            </a:xfrm>
            <a:prstGeom prst="rect">
              <a:avLst/>
            </a:prstGeom>
          </p:spPr>
        </p:pic>
        <p:pic>
          <p:nvPicPr>
            <p:cNvPr id="26" name="Picture 25">
              <a:extLst>
                <a:ext uri="{FF2B5EF4-FFF2-40B4-BE49-F238E27FC236}">
                  <a16:creationId xmlns:a16="http://schemas.microsoft.com/office/drawing/2014/main" id="{679F9740-2F4F-3A4C-B002-7802E3C60746}"/>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2649" b="1840"/>
            <a:stretch/>
          </p:blipFill>
          <p:spPr>
            <a:xfrm>
              <a:off x="5011035" y="2192055"/>
              <a:ext cx="2819449" cy="1891430"/>
            </a:xfrm>
            <a:prstGeom prst="rect">
              <a:avLst/>
            </a:prstGeom>
          </p:spPr>
        </p:pic>
        <p:pic>
          <p:nvPicPr>
            <p:cNvPr id="42" name="Picture 41">
              <a:extLst>
                <a:ext uri="{FF2B5EF4-FFF2-40B4-BE49-F238E27FC236}">
                  <a16:creationId xmlns:a16="http://schemas.microsoft.com/office/drawing/2014/main" id="{56F29DB0-ABC7-2F4D-93CD-253309A1A76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6200000">
              <a:off x="6376164" y="4257339"/>
              <a:ext cx="646579" cy="617842"/>
            </a:xfrm>
            <a:prstGeom prst="rect">
              <a:avLst/>
            </a:prstGeom>
          </p:spPr>
        </p:pic>
      </p:grpSp>
    </p:spTree>
    <p:extLst>
      <p:ext uri="{BB962C8B-B14F-4D97-AF65-F5344CB8AC3E}">
        <p14:creationId xmlns:p14="http://schemas.microsoft.com/office/powerpoint/2010/main" val="3585552081"/>
      </p:ext>
    </p:extLst>
  </p:cSld>
  <p:clrMapOvr>
    <a:masterClrMapping/>
  </p:clrMapOvr>
  <p:transition spd="slow" advTm="6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427260F2-D33D-4F31-B77F-7DD6C78FF977}"/>
              </a:ext>
            </a:extLst>
          </p:cNvPr>
          <p:cNvSpPr txBox="1">
            <a:spLocks/>
          </p:cNvSpPr>
          <p:nvPr/>
        </p:nvSpPr>
        <p:spPr>
          <a:xfrm>
            <a:off x="903428" y="0"/>
            <a:ext cx="10385144" cy="132556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algn="ctr"/>
            <a:r>
              <a:rPr lang="en-US" sz="4400">
                <a:solidFill>
                  <a:srgbClr val="000000"/>
                </a:solidFill>
                <a:cs typeface="Calibri Light" panose="020F0302020204030204" pitchFamily="34" charset="0"/>
              </a:rPr>
              <a:t>Why HIV is it so hard to cure in a nutshell!</a:t>
            </a:r>
            <a:endParaRPr lang="en-US" sz="4400" dirty="0"/>
          </a:p>
        </p:txBody>
      </p:sp>
      <p:grpSp>
        <p:nvGrpSpPr>
          <p:cNvPr id="8" name="Group 7">
            <a:extLst>
              <a:ext uri="{FF2B5EF4-FFF2-40B4-BE49-F238E27FC236}">
                <a16:creationId xmlns:a16="http://schemas.microsoft.com/office/drawing/2014/main" id="{705077C0-D92D-4445-98D5-CC86FD237569}"/>
              </a:ext>
            </a:extLst>
          </p:cNvPr>
          <p:cNvGrpSpPr/>
          <p:nvPr/>
        </p:nvGrpSpPr>
        <p:grpSpPr>
          <a:xfrm>
            <a:off x="2974295" y="2057606"/>
            <a:ext cx="6519329" cy="4477665"/>
            <a:chOff x="2974295" y="2057606"/>
            <a:chExt cx="5981445" cy="4009911"/>
          </a:xfrm>
        </p:grpSpPr>
        <p:grpSp>
          <p:nvGrpSpPr>
            <p:cNvPr id="3" name="Group 2">
              <a:extLst>
                <a:ext uri="{FF2B5EF4-FFF2-40B4-BE49-F238E27FC236}">
                  <a16:creationId xmlns:a16="http://schemas.microsoft.com/office/drawing/2014/main" id="{C603D90E-D13F-45CE-8E7D-CB75066C7700}"/>
                </a:ext>
              </a:extLst>
            </p:cNvPr>
            <p:cNvGrpSpPr/>
            <p:nvPr/>
          </p:nvGrpSpPr>
          <p:grpSpPr>
            <a:xfrm>
              <a:off x="2974295" y="2057606"/>
              <a:ext cx="5981445" cy="4009911"/>
              <a:chOff x="1248936" y="5178551"/>
              <a:chExt cx="5502296" cy="3644064"/>
            </a:xfrm>
          </p:grpSpPr>
          <p:pic>
            <p:nvPicPr>
              <p:cNvPr id="4" name="Picture 3" descr="A group of peanuts&#10;&#10;Description automatically generated with low confidence">
                <a:extLst>
                  <a:ext uri="{FF2B5EF4-FFF2-40B4-BE49-F238E27FC236}">
                    <a16:creationId xmlns:a16="http://schemas.microsoft.com/office/drawing/2014/main" id="{4857347B-D045-4B82-8E73-0A3457ABD4C6}"/>
                  </a:ext>
                </a:extLst>
              </p:cNvPr>
              <p:cNvPicPr>
                <a:picLocks noChangeAspect="1"/>
              </p:cNvPicPr>
              <p:nvPr/>
            </p:nvPicPr>
            <p:blipFill rotWithShape="1">
              <a:blip r:embed="rId3">
                <a:extLst>
                  <a:ext uri="{28A0092B-C50C-407E-A947-70E740481C1C}">
                    <a14:useLocalDpi xmlns:a14="http://schemas.microsoft.com/office/drawing/2010/main" val="0"/>
                  </a:ext>
                </a:extLst>
              </a:blip>
              <a:srcRect l="3954" t="3016" r="68617" b="-3016"/>
              <a:stretch/>
            </p:blipFill>
            <p:spPr>
              <a:xfrm>
                <a:off x="1248936" y="5178551"/>
                <a:ext cx="1494263" cy="3644064"/>
              </a:xfrm>
              <a:prstGeom prst="rect">
                <a:avLst/>
              </a:prstGeom>
            </p:spPr>
          </p:pic>
          <p:pic>
            <p:nvPicPr>
              <p:cNvPr id="5" name="Picture 4" descr="A group of peanuts&#10;&#10;Description automatically generated with low confidence">
                <a:extLst>
                  <a:ext uri="{FF2B5EF4-FFF2-40B4-BE49-F238E27FC236}">
                    <a16:creationId xmlns:a16="http://schemas.microsoft.com/office/drawing/2014/main" id="{20D6ED6E-F2BA-43A8-8BAD-6CBD552412BF}"/>
                  </a:ext>
                </a:extLst>
              </p:cNvPr>
              <p:cNvPicPr>
                <a:picLocks noChangeAspect="1"/>
              </p:cNvPicPr>
              <p:nvPr/>
            </p:nvPicPr>
            <p:blipFill rotWithShape="1">
              <a:blip r:embed="rId3">
                <a:extLst>
                  <a:ext uri="{28A0092B-C50C-407E-A947-70E740481C1C}">
                    <a14:useLocalDpi xmlns:a14="http://schemas.microsoft.com/office/drawing/2010/main" val="0"/>
                  </a:ext>
                </a:extLst>
              </a:blip>
              <a:srcRect l="68810"/>
              <a:stretch/>
            </p:blipFill>
            <p:spPr>
              <a:xfrm>
                <a:off x="5141364" y="5178551"/>
                <a:ext cx="1609868" cy="3452492"/>
              </a:xfrm>
              <a:prstGeom prst="rect">
                <a:avLst/>
              </a:prstGeom>
            </p:spPr>
          </p:pic>
          <p:pic>
            <p:nvPicPr>
              <p:cNvPr id="6" name="Picture 5" descr="A group of peanuts&#10;&#10;Description automatically generated with low confidence">
                <a:extLst>
                  <a:ext uri="{FF2B5EF4-FFF2-40B4-BE49-F238E27FC236}">
                    <a16:creationId xmlns:a16="http://schemas.microsoft.com/office/drawing/2014/main" id="{C1FE9A87-D13D-4F45-89DC-44E182FE3E51}"/>
                  </a:ext>
                </a:extLst>
              </p:cNvPr>
              <p:cNvPicPr>
                <a:picLocks noChangeAspect="1"/>
              </p:cNvPicPr>
              <p:nvPr/>
            </p:nvPicPr>
            <p:blipFill rotWithShape="1">
              <a:blip r:embed="rId4">
                <a:duotone>
                  <a:prstClr val="black"/>
                  <a:srgbClr val="FF00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0054" t="16290" r="24825"/>
              <a:stretch/>
            </p:blipFill>
            <p:spPr>
              <a:xfrm>
                <a:off x="2743199" y="5339389"/>
                <a:ext cx="2566988" cy="3044763"/>
              </a:xfrm>
              <a:prstGeom prst="rect">
                <a:avLst/>
              </a:prstGeom>
            </p:spPr>
          </p:pic>
        </p:grpSp>
        <p:sp>
          <p:nvSpPr>
            <p:cNvPr id="7" name="TextBox 6">
              <a:extLst>
                <a:ext uri="{FF2B5EF4-FFF2-40B4-BE49-F238E27FC236}">
                  <a16:creationId xmlns:a16="http://schemas.microsoft.com/office/drawing/2014/main" id="{DA541EE5-AFAC-4BFD-A9E7-0C24422EFF36}"/>
                </a:ext>
              </a:extLst>
            </p:cNvPr>
            <p:cNvSpPr txBox="1"/>
            <p:nvPr/>
          </p:nvSpPr>
          <p:spPr>
            <a:xfrm>
              <a:off x="5295355" y="3429000"/>
              <a:ext cx="1501305" cy="909563"/>
            </a:xfrm>
            <a:prstGeom prst="rect">
              <a:avLst/>
            </a:prstGeom>
            <a:noFill/>
          </p:spPr>
          <p:txBody>
            <a:bodyPr wrap="square">
              <a:spAutoFit/>
            </a:bodyPr>
            <a:lstStyle/>
            <a:p>
              <a:pPr algn="ctr"/>
              <a:r>
                <a:rPr lang="en-US" sz="6000" b="1" dirty="0">
                  <a:solidFill>
                    <a:schemeClr val="bg1"/>
                  </a:solidFill>
                  <a:latin typeface="Amasis MT Pro" panose="020B0604020202020204" pitchFamily="18" charset="0"/>
                </a:rPr>
                <a:t>HIV</a:t>
              </a:r>
              <a:endParaRPr lang="en-US" sz="6000" b="1" dirty="0">
                <a:solidFill>
                  <a:schemeClr val="bg1"/>
                </a:solidFill>
              </a:endParaRPr>
            </a:p>
          </p:txBody>
        </p:sp>
      </p:grpSp>
    </p:spTree>
    <p:extLst>
      <p:ext uri="{BB962C8B-B14F-4D97-AF65-F5344CB8AC3E}">
        <p14:creationId xmlns:p14="http://schemas.microsoft.com/office/powerpoint/2010/main" val="1242393642"/>
      </p:ext>
    </p:extLst>
  </p:cSld>
  <p:clrMapOvr>
    <a:masterClrMapping/>
  </p:clrMapOvr>
  <p:transition spd="slow" advTm="6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AA7F-6ACB-EF49-93FA-AD56B21A49EB}"/>
              </a:ext>
            </a:extLst>
          </p:cNvPr>
          <p:cNvSpPr>
            <a:spLocks noGrp="1"/>
          </p:cNvSpPr>
          <p:nvPr>
            <p:ph type="title"/>
          </p:nvPr>
        </p:nvSpPr>
        <p:spPr>
          <a:xfrm>
            <a:off x="561974" y="82787"/>
            <a:ext cx="10702990" cy="1310728"/>
          </a:xfrm>
        </p:spPr>
        <p:txBody>
          <a:bodyPr/>
          <a:lstStyle/>
          <a:p>
            <a:r>
              <a:rPr lang="en-US" dirty="0">
                <a:ea typeface="Hiragino Kaku Gothic StdN W8" panose="020B0800000000000000" pitchFamily="34" charset="-128"/>
                <a:cs typeface="Calibri Light" panose="020F0302020204030204" pitchFamily="34" charset="0"/>
              </a:rPr>
              <a:t>What Would HIV Cure </a:t>
            </a:r>
            <a:r>
              <a:rPr lang="en-US" b="1" dirty="0">
                <a:solidFill>
                  <a:srgbClr val="8600D3"/>
                </a:solidFill>
                <a:ea typeface="Hiragino Kaku Gothic StdN W8" panose="020B0800000000000000" pitchFamily="34" charset="-128"/>
                <a:cs typeface="Calibri Light" panose="020F0302020204030204" pitchFamily="34" charset="0"/>
              </a:rPr>
              <a:t>Mean</a:t>
            </a:r>
            <a:r>
              <a:rPr lang="en-US" dirty="0">
                <a:ea typeface="Hiragino Kaku Gothic StdN W8" panose="020B0800000000000000" pitchFamily="34" charset="-128"/>
                <a:cs typeface="Calibri Light" panose="020F0302020204030204" pitchFamily="34" charset="0"/>
              </a:rPr>
              <a:t>? </a:t>
            </a:r>
            <a:endParaRPr lang="en-US" dirty="0"/>
          </a:p>
        </p:txBody>
      </p:sp>
      <p:sp>
        <p:nvSpPr>
          <p:cNvPr id="8" name="Rectangle 7">
            <a:extLst>
              <a:ext uri="{FF2B5EF4-FFF2-40B4-BE49-F238E27FC236}">
                <a16:creationId xmlns:a16="http://schemas.microsoft.com/office/drawing/2014/main" id="{BB4A8C35-31CC-364C-BBB5-1FE44797BD65}"/>
              </a:ext>
            </a:extLst>
          </p:cNvPr>
          <p:cNvSpPr/>
          <p:nvPr/>
        </p:nvSpPr>
        <p:spPr>
          <a:xfrm>
            <a:off x="561975" y="1873250"/>
            <a:ext cx="6781800" cy="1631216"/>
          </a:xfrm>
          <a:prstGeom prst="rect">
            <a:avLst/>
          </a:prstGeom>
        </p:spPr>
        <p:txBody>
          <a:bodyPr wrap="square">
            <a:spAutoFit/>
          </a:bodyPr>
          <a:lstStyle/>
          <a:p>
            <a:r>
              <a:rPr lang="en-US" sz="2800" dirty="0">
                <a:solidFill>
                  <a:srgbClr val="8600D3"/>
                </a:solidFill>
                <a:latin typeface="Gill Sans MT" panose="020B0502020104020203" pitchFamily="34" charset="77"/>
                <a:cs typeface="Calibri Light" panose="020F0302020204030204" pitchFamily="34" charset="0"/>
              </a:rPr>
              <a:t>“</a:t>
            </a:r>
            <a:r>
              <a:rPr lang="en-US" sz="2800" b="1" dirty="0">
                <a:solidFill>
                  <a:srgbClr val="8600D3"/>
                </a:solidFill>
                <a:latin typeface="Gill Sans MT" panose="020B0502020104020203" pitchFamily="34" charset="77"/>
                <a:cs typeface="Calibri Light" panose="020F0302020204030204" pitchFamily="34" charset="0"/>
              </a:rPr>
              <a:t>Cure</a:t>
            </a:r>
            <a:r>
              <a:rPr lang="en-US" sz="2800" dirty="0">
                <a:solidFill>
                  <a:srgbClr val="8600D3"/>
                </a:solidFill>
                <a:latin typeface="Gill Sans MT" panose="020B0502020104020203" pitchFamily="34" charset="77"/>
                <a:cs typeface="Calibri Light" panose="020F0302020204030204" pitchFamily="34" charset="0"/>
              </a:rPr>
              <a:t>”</a:t>
            </a:r>
          </a:p>
          <a:p>
            <a:pPr lvl="1"/>
            <a:r>
              <a:rPr lang="en-US" sz="2400" i="1" dirty="0">
                <a:latin typeface="Gill Sans MT" panose="020B0502020104020203" pitchFamily="34" charset="77"/>
                <a:cs typeface="Calibri Light" panose="020F0302020204030204" pitchFamily="34" charset="0"/>
              </a:rPr>
              <a:t>A complete or permanent solution or remedy</a:t>
            </a:r>
          </a:p>
          <a:p>
            <a:pPr lvl="1"/>
            <a:r>
              <a:rPr lang="en-US" sz="2400" i="1" dirty="0">
                <a:latin typeface="Gill Sans MT" panose="020B0502020104020203" pitchFamily="34" charset="77"/>
                <a:cs typeface="Calibri Light" panose="020F0302020204030204" pitchFamily="34" charset="0"/>
              </a:rPr>
              <a:t>To bring about recovery from</a:t>
            </a:r>
          </a:p>
          <a:p>
            <a:pPr lvl="1"/>
            <a:r>
              <a:rPr lang="en-US" sz="2400" i="1" dirty="0">
                <a:latin typeface="Gill Sans MT" panose="020B0502020104020203" pitchFamily="34" charset="77"/>
                <a:cs typeface="Calibri Light" panose="020F0302020204030204" pitchFamily="34" charset="0"/>
              </a:rPr>
              <a:t>To permanently restore health</a:t>
            </a:r>
          </a:p>
        </p:txBody>
      </p:sp>
      <p:sp>
        <p:nvSpPr>
          <p:cNvPr id="9" name="Content Placeholder 2">
            <a:extLst>
              <a:ext uri="{FF2B5EF4-FFF2-40B4-BE49-F238E27FC236}">
                <a16:creationId xmlns:a16="http://schemas.microsoft.com/office/drawing/2014/main" id="{5E8FC258-9338-AF4C-9E21-4E8565E42500}"/>
              </a:ext>
            </a:extLst>
          </p:cNvPr>
          <p:cNvSpPr txBox="1">
            <a:spLocks/>
          </p:cNvSpPr>
          <p:nvPr/>
        </p:nvSpPr>
        <p:spPr>
          <a:xfrm>
            <a:off x="561974" y="3937981"/>
            <a:ext cx="10057555" cy="2129444"/>
          </a:xfrm>
          <a:prstGeom prst="rect">
            <a:avLst/>
          </a:prstGeom>
        </p:spPr>
        <p:txBody>
          <a:bodyPr vert="horz" lIns="91440" tIns="45720" rIns="91440" bIns="45720" rtlCol="0">
            <a:normAutofit/>
          </a:bodyPr>
          <a:lstStyle>
            <a:lvl1pPr marL="284163" indent="-284163" algn="l" defTabSz="914400" rtl="0" eaLnBrk="1" latinLnBrk="0" hangingPunct="1">
              <a:spcBef>
                <a:spcPts val="1200"/>
              </a:spcBef>
              <a:spcAft>
                <a:spcPts val="0"/>
              </a:spcAft>
              <a:buClr>
                <a:schemeClr val="tx2"/>
              </a:buClr>
              <a:buSzPct val="140000"/>
              <a:buFont typeface="Arial" panose="020B0604020202020204" pitchFamily="34" charset="0"/>
              <a:buChar char="●"/>
              <a:defRPr lang="en-US" sz="2000" b="0" i="0"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bg2">
                  <a:lumMod val="50000"/>
                </a:schemeClr>
              </a:buClr>
              <a:buFont typeface="Arial" panose="020B0604020202020204" pitchFamily="34" charset="0"/>
              <a:buChar char="●"/>
              <a:defRPr lang="en-US" sz="1800" b="0" i="0" kern="1200" dirty="0" smtClean="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2800" b="1" dirty="0">
                <a:solidFill>
                  <a:srgbClr val="8600D3"/>
                </a:solidFill>
                <a:latin typeface="Gill Sans MT" panose="020B0502020104020203" pitchFamily="34" charset="77"/>
                <a:cs typeface="Calibri Light" panose="020F0302020204030204" pitchFamily="34" charset="0"/>
              </a:rPr>
              <a:t>Two main pathways being investigated</a:t>
            </a:r>
            <a:r>
              <a:rPr lang="en-US" sz="2800" dirty="0">
                <a:solidFill>
                  <a:srgbClr val="8600D3"/>
                </a:solidFill>
                <a:latin typeface="Gill Sans MT" panose="020B0502020104020203" pitchFamily="34" charset="77"/>
                <a:cs typeface="Calibri Light" panose="020F0302020204030204" pitchFamily="34" charset="0"/>
              </a:rPr>
              <a:t>:</a:t>
            </a:r>
            <a:endParaRPr lang="en-US" sz="800" dirty="0">
              <a:solidFill>
                <a:srgbClr val="8600D3"/>
              </a:solidFill>
              <a:latin typeface="Gill Sans MT" panose="020B0502020104020203" pitchFamily="34" charset="77"/>
              <a:cs typeface="Calibri Light" panose="020F0302020204030204" pitchFamily="34" charset="0"/>
            </a:endParaRPr>
          </a:p>
          <a:p>
            <a:pPr marL="0" indent="0">
              <a:lnSpc>
                <a:spcPct val="110000"/>
              </a:lnSpc>
              <a:spcBef>
                <a:spcPts val="0"/>
              </a:spcBef>
              <a:buNone/>
            </a:pPr>
            <a:endParaRPr lang="en-US" sz="800" dirty="0">
              <a:solidFill>
                <a:srgbClr val="8600D3"/>
              </a:solidFill>
              <a:latin typeface="Gill Sans MT" panose="020B0502020104020203" pitchFamily="34" charset="77"/>
              <a:cs typeface="Calibri Light" panose="020F0302020204030204" pitchFamily="34" charset="0"/>
            </a:endParaRPr>
          </a:p>
          <a:p>
            <a:pPr lvl="1">
              <a:lnSpc>
                <a:spcPct val="110000"/>
              </a:lnSpc>
              <a:spcBef>
                <a:spcPts val="0"/>
              </a:spcBef>
              <a:buClr>
                <a:srgbClr val="8600D3"/>
              </a:buClr>
              <a:buSzPct val="110000"/>
            </a:pPr>
            <a:r>
              <a:rPr lang="en-US" sz="2200" b="1" dirty="0">
                <a:solidFill>
                  <a:schemeClr val="tx1"/>
                </a:solidFill>
                <a:latin typeface="Gill Sans MT" panose="020B0502020104020203" pitchFamily="34" charset="77"/>
                <a:cs typeface="Calibri Light" panose="020F0302020204030204" pitchFamily="34" charset="0"/>
              </a:rPr>
              <a:t>“Complete” or “classic” cure </a:t>
            </a:r>
            <a:r>
              <a:rPr lang="en-US" sz="2200" dirty="0">
                <a:solidFill>
                  <a:schemeClr val="tx1"/>
                </a:solidFill>
                <a:latin typeface="Gill Sans MT" panose="020B0502020104020203" pitchFamily="34" charset="77"/>
                <a:cs typeface="Calibri Light" panose="020F0302020204030204" pitchFamily="34" charset="0"/>
              </a:rPr>
              <a:t>= </a:t>
            </a:r>
            <a:r>
              <a:rPr lang="en-US" sz="2200" i="1" dirty="0">
                <a:solidFill>
                  <a:schemeClr val="tx1"/>
                </a:solidFill>
                <a:latin typeface="Gill Sans MT" panose="020B0502020104020203" pitchFamily="34" charset="77"/>
                <a:cs typeface="Calibri Light" panose="020F0302020204030204" pitchFamily="34" charset="0"/>
              </a:rPr>
              <a:t>complete elimination of the virus from the body</a:t>
            </a:r>
          </a:p>
          <a:p>
            <a:pPr marL="457200" lvl="1" indent="0">
              <a:lnSpc>
                <a:spcPct val="110000"/>
              </a:lnSpc>
              <a:spcBef>
                <a:spcPts val="0"/>
              </a:spcBef>
              <a:buClr>
                <a:srgbClr val="8600D3"/>
              </a:buClr>
              <a:buSzPct val="110000"/>
              <a:buNone/>
            </a:pPr>
            <a:endParaRPr lang="en-US" sz="1000" dirty="0">
              <a:solidFill>
                <a:schemeClr val="tx1"/>
              </a:solidFill>
              <a:latin typeface="Gill Sans MT" panose="020B0502020104020203" pitchFamily="34" charset="77"/>
              <a:cs typeface="Calibri Light" panose="020F0302020204030204" pitchFamily="34" charset="0"/>
            </a:endParaRPr>
          </a:p>
          <a:p>
            <a:pPr lvl="1">
              <a:lnSpc>
                <a:spcPct val="110000"/>
              </a:lnSpc>
              <a:spcBef>
                <a:spcPts val="0"/>
              </a:spcBef>
              <a:buClr>
                <a:srgbClr val="8600D3"/>
              </a:buClr>
              <a:buSzPct val="110000"/>
            </a:pPr>
            <a:r>
              <a:rPr lang="en-US" sz="2200" b="1" dirty="0">
                <a:solidFill>
                  <a:schemeClr val="tx1"/>
                </a:solidFill>
                <a:latin typeface="Gill Sans MT" panose="020B0502020104020203" pitchFamily="34" charset="77"/>
                <a:cs typeface="Calibri Light" panose="020F0302020204030204" pitchFamily="34" charset="0"/>
              </a:rPr>
              <a:t>ART-free durable suppression (</a:t>
            </a:r>
            <a:r>
              <a:rPr lang="en-US" sz="2200" dirty="0">
                <a:solidFill>
                  <a:schemeClr val="tx1"/>
                </a:solidFill>
                <a:latin typeface="Gill Sans MT" panose="020B0502020104020203" pitchFamily="34" charset="77"/>
                <a:cs typeface="Calibri Light" panose="020F0302020204030204" pitchFamily="34" charset="0"/>
              </a:rPr>
              <a:t>or</a:t>
            </a:r>
            <a:r>
              <a:rPr lang="en-US" sz="2200" b="1" dirty="0">
                <a:solidFill>
                  <a:schemeClr val="tx1"/>
                </a:solidFill>
                <a:latin typeface="Gill Sans MT" panose="020B0502020104020203" pitchFamily="34" charset="77"/>
                <a:cs typeface="Calibri Light" panose="020F0302020204030204" pitchFamily="34" charset="0"/>
              </a:rPr>
              <a:t> control) </a:t>
            </a:r>
            <a:r>
              <a:rPr lang="en-US" sz="2200" dirty="0">
                <a:solidFill>
                  <a:schemeClr val="tx1"/>
                </a:solidFill>
                <a:latin typeface="Gill Sans MT" panose="020B0502020104020203" pitchFamily="34" charset="77"/>
                <a:cs typeface="Calibri Light" panose="020F0302020204030204" pitchFamily="34" charset="0"/>
              </a:rPr>
              <a:t>= </a:t>
            </a:r>
            <a:r>
              <a:rPr lang="en-US" sz="2200" i="1" dirty="0">
                <a:solidFill>
                  <a:schemeClr val="tx1"/>
                </a:solidFill>
                <a:latin typeface="Gill Sans MT" panose="020B0502020104020203" pitchFamily="34" charset="77"/>
                <a:cs typeface="Calibri Light" panose="020F0302020204030204" pitchFamily="34" charset="0"/>
              </a:rPr>
              <a:t>the ability to control HIV replication without HIV treatment  </a:t>
            </a:r>
          </a:p>
          <a:p>
            <a:pPr marL="457200" lvl="1" indent="0">
              <a:buNone/>
            </a:pPr>
            <a:endParaRPr lang="en-US" sz="2400" dirty="0">
              <a:solidFill>
                <a:schemeClr val="tx1"/>
              </a:solidFill>
              <a:latin typeface="Calibri Light" panose="020F0302020204030204" pitchFamily="34" charset="0"/>
              <a:cs typeface="Calibri Light" panose="020F0302020204030204" pitchFamily="34" charset="0"/>
            </a:endParaRPr>
          </a:p>
        </p:txBody>
      </p:sp>
      <p:pic>
        <p:nvPicPr>
          <p:cNvPr id="10" name="Picture 9" descr="Text&#10;&#10;Description automatically generated">
            <a:extLst>
              <a:ext uri="{FF2B5EF4-FFF2-40B4-BE49-F238E27FC236}">
                <a16:creationId xmlns:a16="http://schemas.microsoft.com/office/drawing/2014/main" id="{B993E97A-4B2A-944B-B72F-15C7A5822E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3775" y="1610272"/>
            <a:ext cx="3710521" cy="2469184"/>
          </a:xfrm>
          <a:prstGeom prst="rect">
            <a:avLst/>
          </a:prstGeom>
          <a:effectLst/>
        </p:spPr>
      </p:pic>
    </p:spTree>
    <p:extLst>
      <p:ext uri="{BB962C8B-B14F-4D97-AF65-F5344CB8AC3E}">
        <p14:creationId xmlns:p14="http://schemas.microsoft.com/office/powerpoint/2010/main" val="3560992611"/>
      </p:ext>
    </p:extLst>
  </p:cSld>
  <p:clrMapOvr>
    <a:masterClrMapping/>
  </p:clrMapOvr>
  <p:transition spd="slow" advTm="6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9FA2BF-3BB8-7143-B093-E1AF71B180EE}"/>
              </a:ext>
            </a:extLst>
          </p:cNvPr>
          <p:cNvPicPr>
            <a:picLocks noChangeAspect="1"/>
          </p:cNvPicPr>
          <p:nvPr/>
        </p:nvPicPr>
        <p:blipFill rotWithShape="1">
          <a:blip r:embed="rId3"/>
          <a:srcRect l="11487" t="16105" r="8265"/>
          <a:stretch/>
        </p:blipFill>
        <p:spPr>
          <a:xfrm>
            <a:off x="6038491" y="-120770"/>
            <a:ext cx="5382883" cy="6978770"/>
          </a:xfrm>
          <a:prstGeom prst="rect">
            <a:avLst/>
          </a:prstGeom>
        </p:spPr>
      </p:pic>
      <p:sp>
        <p:nvSpPr>
          <p:cNvPr id="2" name="Title 1">
            <a:extLst>
              <a:ext uri="{FF2B5EF4-FFF2-40B4-BE49-F238E27FC236}">
                <a16:creationId xmlns:a16="http://schemas.microsoft.com/office/drawing/2014/main" id="{68F6C1F1-5FC1-437E-93DE-B55C59FC5990}"/>
              </a:ext>
            </a:extLst>
          </p:cNvPr>
          <p:cNvSpPr>
            <a:spLocks noGrp="1"/>
          </p:cNvSpPr>
          <p:nvPr>
            <p:ph type="title"/>
          </p:nvPr>
        </p:nvSpPr>
        <p:spPr/>
        <p:txBody>
          <a:bodyPr/>
          <a:lstStyle/>
          <a:p>
            <a:r>
              <a:rPr lang="en-US" b="1" dirty="0">
                <a:solidFill>
                  <a:srgbClr val="8600D3"/>
                </a:solidFill>
              </a:rPr>
              <a:t>What</a:t>
            </a:r>
            <a:r>
              <a:rPr lang="en-US" dirty="0">
                <a:solidFill>
                  <a:srgbClr val="8600D3"/>
                </a:solidFill>
              </a:rPr>
              <a:t> </a:t>
            </a:r>
            <a:r>
              <a:rPr lang="en-US" b="1" dirty="0">
                <a:solidFill>
                  <a:srgbClr val="8600D3"/>
                </a:solidFill>
              </a:rPr>
              <a:t>Kind of Cure </a:t>
            </a:r>
            <a:r>
              <a:rPr lang="en-US" b="1" dirty="0">
                <a:solidFill>
                  <a:srgbClr val="FFFFFF"/>
                </a:solidFill>
              </a:rPr>
              <a:t>Do PWH Want?</a:t>
            </a:r>
          </a:p>
        </p:txBody>
      </p:sp>
      <p:sp>
        <p:nvSpPr>
          <p:cNvPr id="3" name="Content Placeholder 2">
            <a:extLst>
              <a:ext uri="{FF2B5EF4-FFF2-40B4-BE49-F238E27FC236}">
                <a16:creationId xmlns:a16="http://schemas.microsoft.com/office/drawing/2014/main" id="{5F842605-6DA5-4943-A9B5-C7142A8BA0D5}"/>
              </a:ext>
            </a:extLst>
          </p:cNvPr>
          <p:cNvSpPr>
            <a:spLocks noGrp="1"/>
          </p:cNvSpPr>
          <p:nvPr>
            <p:ph idx="1"/>
          </p:nvPr>
        </p:nvSpPr>
        <p:spPr>
          <a:xfrm>
            <a:off x="1522275" y="1793240"/>
            <a:ext cx="11887199" cy="5806804"/>
          </a:xfrm>
        </p:spPr>
        <p:txBody>
          <a:bodyPr>
            <a:normAutofit/>
          </a:bodyPr>
          <a:lstStyle/>
          <a:p>
            <a:r>
              <a:rPr lang="en-US" dirty="0"/>
              <a:t>Safe</a:t>
            </a:r>
          </a:p>
          <a:p>
            <a:r>
              <a:rPr lang="en-US" dirty="0"/>
              <a:t>Simple</a:t>
            </a:r>
          </a:p>
          <a:p>
            <a:r>
              <a:rPr lang="en-US" dirty="0"/>
              <a:t>Affordable</a:t>
            </a:r>
          </a:p>
          <a:p>
            <a:r>
              <a:rPr lang="en-US" dirty="0"/>
              <a:t>Scalable</a:t>
            </a:r>
          </a:p>
          <a:p>
            <a:r>
              <a:rPr lang="en-US" dirty="0"/>
              <a:t>Complete</a:t>
            </a:r>
          </a:p>
          <a:p>
            <a:r>
              <a:rPr lang="en-US" dirty="0"/>
              <a:t>Durable</a:t>
            </a:r>
          </a:p>
          <a:p>
            <a:r>
              <a:rPr lang="en-US" dirty="0"/>
              <a:t>Prevents Transmission </a:t>
            </a:r>
          </a:p>
          <a:p>
            <a:pPr marL="0" indent="0">
              <a:buNone/>
            </a:pPr>
            <a:r>
              <a:rPr lang="en-US" dirty="0"/>
              <a:t>	(ideally both ways)</a:t>
            </a:r>
          </a:p>
        </p:txBody>
      </p:sp>
    </p:spTree>
    <p:extLst>
      <p:ext uri="{BB962C8B-B14F-4D97-AF65-F5344CB8AC3E}">
        <p14:creationId xmlns:p14="http://schemas.microsoft.com/office/powerpoint/2010/main" val="1780419317"/>
      </p:ext>
    </p:extLst>
  </p:cSld>
  <p:clrMapOvr>
    <a:masterClrMapping/>
  </p:clrMapOvr>
  <p:transition spd="slow" advTm="6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11783"/>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9"/>
            <a:ext cx="12192000" cy="2502044"/>
          </a:xfrm>
        </p:spPr>
        <p:txBody>
          <a:bodyPr/>
          <a:lstStyle/>
          <a:p>
            <a:r>
              <a:rPr lang="en-US" dirty="0"/>
              <a:t>Why do we need a cure?</a:t>
            </a:r>
          </a:p>
        </p:txBody>
      </p:sp>
      <p:sp>
        <p:nvSpPr>
          <p:cNvPr id="4" name="Date Placeholder 3">
            <a:extLst>
              <a:ext uri="{FF2B5EF4-FFF2-40B4-BE49-F238E27FC236}">
                <a16:creationId xmlns:a16="http://schemas.microsoft.com/office/drawing/2014/main" id="{86952254-E527-754B-ACD2-C418727FD145}"/>
              </a:ext>
            </a:extLst>
          </p:cNvPr>
          <p:cNvSpPr>
            <a:spLocks noGrp="1"/>
          </p:cNvSpPr>
          <p:nvPr>
            <p:ph type="dt" sz="half" idx="4294967295"/>
          </p:nvPr>
        </p:nvSpPr>
        <p:spPr>
          <a:xfrm>
            <a:off x="9872130" y="6487884"/>
            <a:ext cx="747400" cy="255815"/>
          </a:xfrm>
          <a:prstGeom prst="rect">
            <a:avLst/>
          </a:prstGeom>
        </p:spPr>
        <p:txBody>
          <a:bodyPr/>
          <a:lstStyle/>
          <a:p>
            <a:endParaRPr lang="en-US" dirty="0"/>
          </a:p>
        </p:txBody>
      </p:sp>
      <p:pic>
        <p:nvPicPr>
          <p:cNvPr id="9" name="Picture 8">
            <a:extLst>
              <a:ext uri="{FF2B5EF4-FFF2-40B4-BE49-F238E27FC236}">
                <a16:creationId xmlns:a16="http://schemas.microsoft.com/office/drawing/2014/main" id="{73141148-1DC2-5D4A-BC7E-4E874476B9D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9390649">
            <a:off x="9907591" y="3882179"/>
            <a:ext cx="1423875" cy="1360592"/>
          </a:xfrm>
          <a:prstGeom prst="rect">
            <a:avLst/>
          </a:prstGeom>
        </p:spPr>
      </p:pic>
      <p:pic>
        <p:nvPicPr>
          <p:cNvPr id="3" name="Picture 2">
            <a:extLst>
              <a:ext uri="{FF2B5EF4-FFF2-40B4-BE49-F238E27FC236}">
                <a16:creationId xmlns:a16="http://schemas.microsoft.com/office/drawing/2014/main" id="{8C80869D-3DF3-C940-B81B-04896BFBB7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063092">
            <a:off x="9179719" y="2171607"/>
            <a:ext cx="1525437" cy="1457640"/>
          </a:xfrm>
          <a:prstGeom prst="rect">
            <a:avLst/>
          </a:prstGeom>
        </p:spPr>
      </p:pic>
    </p:spTree>
    <p:extLst>
      <p:ext uri="{BB962C8B-B14F-4D97-AF65-F5344CB8AC3E}">
        <p14:creationId xmlns:p14="http://schemas.microsoft.com/office/powerpoint/2010/main" val="108366792"/>
      </p:ext>
    </p:extLst>
  </p:cSld>
  <p:clrMapOvr>
    <a:masterClrMapping/>
  </p:clrMapOvr>
  <p:transition spd="slow" advTm="6000">
    <p:fade/>
  </p:transition>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6785</TotalTime>
  <Words>7865</Words>
  <Application>Microsoft Macintosh PowerPoint</Application>
  <PresentationFormat>Widescreen</PresentationFormat>
  <Paragraphs>645</Paragraphs>
  <Slides>52</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Amasis MT Pro</vt:lpstr>
      <vt:lpstr>Arial</vt:lpstr>
      <vt:lpstr>Arial Black</vt:lpstr>
      <vt:lpstr>Calibri</vt:lpstr>
      <vt:lpstr>Calibri Light</vt:lpstr>
      <vt:lpstr>Gill Sans MT</vt:lpstr>
      <vt:lpstr>Office Theme</vt:lpstr>
      <vt:lpstr>Introduction  to HIV Cure-Related Research</vt:lpstr>
      <vt:lpstr>What is the                              ? </vt:lpstr>
      <vt:lpstr>Glossary of Key Terms</vt:lpstr>
      <vt:lpstr>Glossary of Key Terms</vt:lpstr>
      <vt:lpstr>A Whirlwind Tour</vt:lpstr>
      <vt:lpstr>PowerPoint Presentation</vt:lpstr>
      <vt:lpstr>What Would HIV Cure Mean? </vt:lpstr>
      <vt:lpstr>What Kind of Cure Do PWH Want?</vt:lpstr>
      <vt:lpstr>Why do we need a cure?</vt:lpstr>
      <vt:lpstr>Current anti-HIV drugs do not eliminate HIV</vt:lpstr>
      <vt:lpstr>PowerPoint Presentation</vt:lpstr>
      <vt:lpstr>PowerPoint Presentation</vt:lpstr>
      <vt:lpstr>PowerPoint Presentation</vt:lpstr>
      <vt:lpstr>PowerPoint Presentation</vt:lpstr>
      <vt:lpstr>PowerPoint Presentation</vt:lpstr>
      <vt:lpstr>Why Do We Need an HIV Cure?</vt:lpstr>
      <vt:lpstr>Why Do We Need an HIV Cure?</vt:lpstr>
      <vt:lpstr>What is HIV stigma?</vt:lpstr>
      <vt:lpstr>What is HIV Criminalization?</vt:lpstr>
      <vt:lpstr>Why do we think a cure for HIV is possible?</vt:lpstr>
      <vt:lpstr>PowerPoint Presentation</vt:lpstr>
      <vt:lpstr>Why We Believe a Cure  Might be Possible</vt:lpstr>
      <vt:lpstr>What has been the pathway  to an HIV cure?</vt:lpstr>
      <vt:lpstr>Background to HIV Cure-Related Research  A Continuum </vt:lpstr>
      <vt:lpstr>Evolution of HIV Cure Research </vt:lpstr>
      <vt:lpstr>PowerPoint Presentation</vt:lpstr>
      <vt:lpstr>PowerPoint Presentation</vt:lpstr>
      <vt:lpstr>Evolving HIV Treatment  Paradigm</vt:lpstr>
      <vt:lpstr>Stages of Clinical Research</vt:lpstr>
      <vt:lpstr>PowerPoint Presentation</vt:lpstr>
      <vt:lpstr>Overview of Research Process</vt:lpstr>
      <vt:lpstr>Global Investment in HIV Cure R &amp; D (2019)</vt:lpstr>
      <vt:lpstr>Why is it difficult to cure HIV?</vt:lpstr>
      <vt:lpstr>Why is HIV so hard to cure? </vt:lpstr>
      <vt:lpstr>Where is the HIV Reservoir?</vt:lpstr>
      <vt:lpstr>PowerPoint Presentation</vt:lpstr>
      <vt:lpstr>What pathways are       currently being explored?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Video Links</vt:lpstr>
      <vt:lpstr>Useful Video Links (cont’d)</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2</cp:lastModifiedBy>
  <cp:revision>183</cp:revision>
  <dcterms:created xsi:type="dcterms:W3CDTF">2020-12-09T18:43:53Z</dcterms:created>
  <dcterms:modified xsi:type="dcterms:W3CDTF">2021-12-17T00:06:14Z</dcterms:modified>
</cp:coreProperties>
</file>