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76"/>
  </p:notesMasterIdLst>
  <p:sldIdLst>
    <p:sldId id="256" r:id="rId2"/>
    <p:sldId id="337" r:id="rId3"/>
    <p:sldId id="258" r:id="rId4"/>
    <p:sldId id="259" r:id="rId5"/>
    <p:sldId id="268" r:id="rId6"/>
    <p:sldId id="271" r:id="rId7"/>
    <p:sldId id="366" r:id="rId8"/>
    <p:sldId id="367" r:id="rId9"/>
    <p:sldId id="368" r:id="rId10"/>
    <p:sldId id="369" r:id="rId11"/>
    <p:sldId id="370" r:id="rId12"/>
    <p:sldId id="257" r:id="rId13"/>
    <p:sldId id="372" r:id="rId14"/>
    <p:sldId id="371" r:id="rId15"/>
    <p:sldId id="348" r:id="rId16"/>
    <p:sldId id="345" r:id="rId17"/>
    <p:sldId id="350" r:id="rId18"/>
    <p:sldId id="352" r:id="rId19"/>
    <p:sldId id="306" r:id="rId20"/>
    <p:sldId id="356" r:id="rId21"/>
    <p:sldId id="341" r:id="rId22"/>
    <p:sldId id="357" r:id="rId23"/>
    <p:sldId id="358" r:id="rId24"/>
    <p:sldId id="359" r:id="rId25"/>
    <p:sldId id="360" r:id="rId26"/>
    <p:sldId id="361" r:id="rId27"/>
    <p:sldId id="362" r:id="rId28"/>
    <p:sldId id="363" r:id="rId29"/>
    <p:sldId id="287" r:id="rId30"/>
    <p:sldId id="320" r:id="rId31"/>
    <p:sldId id="339" r:id="rId32"/>
    <p:sldId id="342" r:id="rId33"/>
    <p:sldId id="340" r:id="rId34"/>
    <p:sldId id="338" r:id="rId35"/>
    <p:sldId id="321" r:id="rId36"/>
    <p:sldId id="344" r:id="rId37"/>
    <p:sldId id="288" r:id="rId38"/>
    <p:sldId id="319" r:id="rId39"/>
    <p:sldId id="349" r:id="rId40"/>
    <p:sldId id="351" r:id="rId41"/>
    <p:sldId id="323" r:id="rId42"/>
    <p:sldId id="354" r:id="rId43"/>
    <p:sldId id="346" r:id="rId44"/>
    <p:sldId id="347" r:id="rId45"/>
    <p:sldId id="353" r:id="rId46"/>
    <p:sldId id="301" r:id="rId47"/>
    <p:sldId id="291" r:id="rId48"/>
    <p:sldId id="365" r:id="rId49"/>
    <p:sldId id="283" r:id="rId50"/>
    <p:sldId id="375" r:id="rId51"/>
    <p:sldId id="376" r:id="rId52"/>
    <p:sldId id="364" r:id="rId53"/>
    <p:sldId id="302" r:id="rId54"/>
    <p:sldId id="292" r:id="rId55"/>
    <p:sldId id="293" r:id="rId56"/>
    <p:sldId id="299" r:id="rId57"/>
    <p:sldId id="311" r:id="rId58"/>
    <p:sldId id="312" r:id="rId59"/>
    <p:sldId id="313" r:id="rId60"/>
    <p:sldId id="316" r:id="rId61"/>
    <p:sldId id="317" r:id="rId62"/>
    <p:sldId id="318" r:id="rId63"/>
    <p:sldId id="377" r:id="rId64"/>
    <p:sldId id="325" r:id="rId65"/>
    <p:sldId id="378" r:id="rId66"/>
    <p:sldId id="326" r:id="rId67"/>
    <p:sldId id="355" r:id="rId68"/>
    <p:sldId id="374" r:id="rId69"/>
    <p:sldId id="327" r:id="rId70"/>
    <p:sldId id="331" r:id="rId71"/>
    <p:sldId id="332" r:id="rId72"/>
    <p:sldId id="333" r:id="rId73"/>
    <p:sldId id="334" r:id="rId74"/>
    <p:sldId id="26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D3"/>
    <a:srgbClr val="FFFFFF"/>
    <a:srgbClr val="D9D9D9"/>
    <a:srgbClr val="BC3B42"/>
    <a:srgbClr val="C42E48"/>
    <a:srgbClr val="652D68"/>
    <a:srgbClr val="84252E"/>
    <a:srgbClr val="19A496"/>
    <a:srgbClr val="1971A2"/>
    <a:srgbClr val="D7E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043"/>
    <p:restoredTop sz="84085" autoAdjust="0"/>
  </p:normalViewPr>
  <p:slideViewPr>
    <p:cSldViewPr snapToGrid="0" snapToObjects="1">
      <p:cViewPr varScale="1">
        <p:scale>
          <a:sx n="103" d="100"/>
          <a:sy n="103" d="100"/>
        </p:scale>
        <p:origin x="1616" y="1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118" d="100"/>
          <a:sy n="118" d="100"/>
        </p:scale>
        <p:origin x="3056" y="-4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7AEB3-C1BA-7A44-B401-6E6935F4D59F}"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62CC3-E4E7-7041-93D9-80A5EB7AAC13}" type="slidenum">
              <a:rPr lang="en-US" smtClean="0"/>
              <a:t>‹#›</a:t>
            </a:fld>
            <a:endParaRPr lang="en-US"/>
          </a:p>
        </p:txBody>
      </p:sp>
    </p:spTree>
    <p:extLst>
      <p:ext uri="{BB962C8B-B14F-4D97-AF65-F5344CB8AC3E}">
        <p14:creationId xmlns:p14="http://schemas.microsoft.com/office/powerpoint/2010/main" val="420573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verywellhealth.com/what-are-monocytes-2252110" TargetMode="External"/><Relationship Id="rId3" Type="http://schemas.openxmlformats.org/officeDocument/2006/relationships/hyperlink" Target="https://www.verywellhealth.com/what-are-neutrophils-p2-2249134" TargetMode="External"/><Relationship Id="rId7" Type="http://schemas.openxmlformats.org/officeDocument/2006/relationships/hyperlink" Target="https://www.verywellhealth.com/b-cells-2252132"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verywellhealth.com/what-is-a-lymphocyte-563190" TargetMode="External"/><Relationship Id="rId5" Type="http://schemas.openxmlformats.org/officeDocument/2006/relationships/hyperlink" Target="https://www.verywellhealth.com/what-is-a-basophil-201004" TargetMode="External"/><Relationship Id="rId4" Type="http://schemas.openxmlformats.org/officeDocument/2006/relationships/hyperlink" Target="https://www.verywellhealth.com/guide-to-eosinophils-797211"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8" Type="http://schemas.openxmlformats.org/officeDocument/2006/relationships/hyperlink" Target="https://en.wikipedia.org/wiki/Mutation" TargetMode="External"/><Relationship Id="rId3" Type="http://schemas.openxmlformats.org/officeDocument/2006/relationships/hyperlink" Target="https://en.wikipedia.org/wiki/HIV-1" TargetMode="External"/><Relationship Id="rId7" Type="http://schemas.openxmlformats.org/officeDocument/2006/relationships/hyperlink" Target="https://en.wikipedia.org/wiki/Epitope" TargetMode="External"/><Relationship Id="rId12" Type="http://schemas.openxmlformats.org/officeDocument/2006/relationships/hyperlink" Target="https://en.wikipedia.org/wiki/Influenza"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en.wikipedia.org/wiki/Conserved_sequence" TargetMode="External"/><Relationship Id="rId11" Type="http://schemas.openxmlformats.org/officeDocument/2006/relationships/hyperlink" Target="https://en.wikipedia.org/wiki/HIV" TargetMode="External"/><Relationship Id="rId5" Type="http://schemas.openxmlformats.org/officeDocument/2006/relationships/hyperlink" Target="https://en.wikipedia.org/wiki/Broadly_neutralizing_HIV-1_antibodies#cite_note-1" TargetMode="External"/><Relationship Id="rId10" Type="http://schemas.openxmlformats.org/officeDocument/2006/relationships/hyperlink" Target="https://en.wikipedia.org/wiki/Broadly_neutralizing_HIV-1_antibodies#cite_note-2" TargetMode="External"/><Relationship Id="rId4" Type="http://schemas.openxmlformats.org/officeDocument/2006/relationships/hyperlink" Target="https://en.wikipedia.org/wiki/Neutralizing_antibodies" TargetMode="External"/><Relationship Id="rId9" Type="http://schemas.openxmlformats.org/officeDocument/2006/relationships/hyperlink" Target="https://en.wikipedia.org/wiki/Biological_target"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a:t>
            </a:fld>
            <a:endParaRPr lang="en-US"/>
          </a:p>
        </p:txBody>
      </p:sp>
    </p:spTree>
    <p:extLst>
      <p:ext uri="{BB962C8B-B14F-4D97-AF65-F5344CB8AC3E}">
        <p14:creationId xmlns:p14="http://schemas.microsoft.com/office/powerpoint/2010/main" val="463733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8299">
              <a:buFont typeface="Arial" panose="020B0604020202020204" pitchFamily="34" charset="0"/>
              <a:buChar char="•"/>
              <a:defRPr/>
            </a:pPr>
            <a:r>
              <a:rPr lang="en-US" dirty="0"/>
              <a:t>The </a:t>
            </a:r>
            <a:r>
              <a:rPr lang="en-US" b="1" dirty="0"/>
              <a:t>NAMES Project AIDS Memorial Quilt </a:t>
            </a:r>
            <a:r>
              <a:rPr lang="en-US" dirty="0"/>
              <a:t>was conceived in 1985 as a way to remember those who have died from AIDS. Each square on the AIDS Memorial Quilt represents one person who has died of AIDS.   </a:t>
            </a:r>
            <a:r>
              <a:rPr lang="en-US" b="1" dirty="0"/>
              <a:t>https://</a:t>
            </a:r>
            <a:r>
              <a:rPr lang="en-US" b="1" dirty="0" err="1"/>
              <a:t>en.wikipedia.org</a:t>
            </a:r>
            <a:r>
              <a:rPr lang="en-US" b="1" dirty="0"/>
              <a:t>/wiki/</a:t>
            </a:r>
            <a:r>
              <a:rPr lang="en-US" b="1" dirty="0" err="1"/>
              <a:t>NAMES_Project_AIDS_Memorial_Quilt</a:t>
            </a:r>
            <a:endParaRPr lang="en-US" b="1"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has been a powerful way to show a fraction of the enormity of the loss of life HIV has caused.</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11</a:t>
            </a:fld>
            <a:endParaRPr lang="en-US"/>
          </a:p>
        </p:txBody>
      </p:sp>
    </p:spTree>
    <p:extLst>
      <p:ext uri="{BB962C8B-B14F-4D97-AF65-F5344CB8AC3E}">
        <p14:creationId xmlns:p14="http://schemas.microsoft.com/office/powerpoint/2010/main" val="2236438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12</a:t>
            </a:fld>
            <a:endParaRPr lang="en-US"/>
          </a:p>
        </p:txBody>
      </p:sp>
    </p:spTree>
    <p:extLst>
      <p:ext uri="{BB962C8B-B14F-4D97-AF65-F5344CB8AC3E}">
        <p14:creationId xmlns:p14="http://schemas.microsoft.com/office/powerpoint/2010/main" val="1460720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come along way from where we began.  There is more to do to get to where we want to be.</a:t>
            </a:r>
            <a:r>
              <a:rPr lang="en-US" baseline="0" dirty="0"/>
              <a:t>  The goal is a cure for everyone living with HIV.</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13</a:t>
            </a:fld>
            <a:endParaRPr lang="en-US"/>
          </a:p>
        </p:txBody>
      </p:sp>
    </p:spTree>
    <p:extLst>
      <p:ext uri="{BB962C8B-B14F-4D97-AF65-F5344CB8AC3E}">
        <p14:creationId xmlns:p14="http://schemas.microsoft.com/office/powerpoint/2010/main" val="960172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14</a:t>
            </a:fld>
            <a:endParaRPr lang="en-US"/>
          </a:p>
        </p:txBody>
      </p:sp>
    </p:spTree>
    <p:extLst>
      <p:ext uri="{BB962C8B-B14F-4D97-AF65-F5344CB8AC3E}">
        <p14:creationId xmlns:p14="http://schemas.microsoft.com/office/powerpoint/2010/main" val="1460720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immune system is poised to recognize</a:t>
            </a:r>
            <a:r>
              <a:rPr lang="en-US" baseline="0" dirty="0"/>
              <a:t> and remove pathogens by mounting an attacked.  Exposure leads to educating the immune cells to recognize a specific pathogen.  Some pathogens are more challenging to clear as we see with HIV.</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15</a:t>
            </a:fld>
            <a:endParaRPr lang="en-US"/>
          </a:p>
        </p:txBody>
      </p:sp>
    </p:spTree>
    <p:extLst>
      <p:ext uri="{BB962C8B-B14F-4D97-AF65-F5344CB8AC3E}">
        <p14:creationId xmlns:p14="http://schemas.microsoft.com/office/powerpoint/2010/main" val="3736055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immune</a:t>
            </a:r>
            <a:r>
              <a:rPr lang="en-US" baseline="0" dirty="0"/>
              <a:t> system is divided into two arms one being the innate or first response and the second being the adaptive which is the educated response.</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16</a:t>
            </a:fld>
            <a:endParaRPr lang="en-US"/>
          </a:p>
        </p:txBody>
      </p:sp>
    </p:spTree>
    <p:extLst>
      <p:ext uri="{BB962C8B-B14F-4D97-AF65-F5344CB8AC3E}">
        <p14:creationId xmlns:p14="http://schemas.microsoft.com/office/powerpoint/2010/main" val="471386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Immune response against viruses. (A) Innate immune response: NK cells recognize cells infected by viruses in an antigen-independent manner, exert cytotoxic activities and rapidly produce large amounts of IFN-</a:t>
            </a:r>
            <a:r>
              <a:rPr lang="el-GR" dirty="0"/>
              <a:t>γ </a:t>
            </a:r>
            <a:r>
              <a:rPr lang="en-US" dirty="0"/>
              <a:t>to eliminate infected cells. (B) Antibody production directed against viral antigens. T CD8+ cells eliminate virus-infected cells and secrete cytokines such as TNF-</a:t>
            </a:r>
            <a:r>
              <a:rPr lang="el-GR" dirty="0"/>
              <a:t>α </a:t>
            </a:r>
            <a:r>
              <a:rPr lang="en-US" dirty="0"/>
              <a:t>and IFN-</a:t>
            </a:r>
            <a:r>
              <a:rPr lang="el-GR" dirty="0"/>
              <a:t>γ.</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17</a:t>
            </a:fld>
            <a:endParaRPr lang="en-US"/>
          </a:p>
        </p:txBody>
      </p:sp>
    </p:spTree>
    <p:extLst>
      <p:ext uri="{BB962C8B-B14F-4D97-AF65-F5344CB8AC3E}">
        <p14:creationId xmlns:p14="http://schemas.microsoft.com/office/powerpoint/2010/main" val="110857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schematic shows</a:t>
            </a:r>
            <a:r>
              <a:rPr lang="en-US" baseline="0" dirty="0"/>
              <a:t> the progression of a response to a pathogen and the types of cells and proteins like antibodies that are involved.</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18</a:t>
            </a:fld>
            <a:endParaRPr lang="en-US"/>
          </a:p>
        </p:txBody>
      </p:sp>
    </p:spTree>
    <p:extLst>
      <p:ext uri="{BB962C8B-B14F-4D97-AF65-F5344CB8AC3E}">
        <p14:creationId xmlns:p14="http://schemas.microsoft.com/office/powerpoint/2010/main" val="2203816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19</a:t>
            </a:fld>
            <a:endParaRPr lang="en-US"/>
          </a:p>
        </p:txBody>
      </p:sp>
    </p:spTree>
    <p:extLst>
      <p:ext uri="{BB962C8B-B14F-4D97-AF65-F5344CB8AC3E}">
        <p14:creationId xmlns:p14="http://schemas.microsoft.com/office/powerpoint/2010/main" val="2534979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peripheral blood contains a wide array of cells with specific functions along with a liquid portion called plasma to help them flowing smoothly through all the blood vessels of the body.  </a:t>
            </a:r>
          </a:p>
          <a:p>
            <a:endParaRPr lang="en-US" dirty="0"/>
          </a:p>
          <a:p>
            <a:pPr marL="174056" indent="-174056">
              <a:buFont typeface="Arial" panose="020B0604020202020204" pitchFamily="34" charset="0"/>
              <a:buChar char="•"/>
            </a:pPr>
            <a:r>
              <a:rPr lang="en-US" dirty="0"/>
              <a:t>The lymphocytes and monocytes are infected and affected by HIV.</a:t>
            </a:r>
          </a:p>
          <a:p>
            <a:pPr marL="174056" indent="-174056">
              <a:buFont typeface="Arial" panose="020B0604020202020204" pitchFamily="34" charset="0"/>
              <a:buChar char="•"/>
            </a:pPr>
            <a:r>
              <a:rPr lang="en-US" dirty="0"/>
              <a:t>Neutrophils, eosinophils and basophils are of the granulocyte series of cells which fight bacteria and parasites. These cell types are not infected with HIV.</a:t>
            </a:r>
          </a:p>
          <a:p>
            <a:pPr marL="174056" indent="-174056">
              <a:buFont typeface="Arial" panose="020B0604020202020204" pitchFamily="34" charset="0"/>
              <a:buChar char="•"/>
            </a:pPr>
            <a:r>
              <a:rPr lang="en-US" dirty="0"/>
              <a:t>The </a:t>
            </a:r>
            <a:r>
              <a:rPr lang="en-US" dirty="0" err="1"/>
              <a:t>erthryocytes</a:t>
            </a:r>
            <a:r>
              <a:rPr lang="en-US" dirty="0"/>
              <a:t> are the red blood cells which carry oxygen throughout the body and remove carbon dioxide. Erythrocytes are not infected with HIV.</a:t>
            </a:r>
          </a:p>
          <a:p>
            <a:pPr marL="174056" indent="-174056">
              <a:buFont typeface="Arial" panose="020B0604020202020204" pitchFamily="34" charset="0"/>
              <a:buChar char="•"/>
            </a:pPr>
            <a:r>
              <a:rPr lang="en-US" dirty="0"/>
              <a:t>Platelets are fragments of a much larger cell called the megakaryocyte that resides in the bone marrow. The platelets are responsible for the formation of a clot should there be a cut or leaking of blood to a place it should not be.</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20</a:t>
            </a:fld>
            <a:endParaRPr lang="en-US"/>
          </a:p>
        </p:txBody>
      </p:sp>
    </p:spTree>
    <p:extLst>
      <p:ext uri="{BB962C8B-B14F-4D97-AF65-F5344CB8AC3E}">
        <p14:creationId xmlns:p14="http://schemas.microsoft.com/office/powerpoint/2010/main" val="2395616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defTabSz="928299">
              <a:buFont typeface="Arial" panose="020B0604020202020204" pitchFamily="34" charset="0"/>
              <a:buChar char="•"/>
              <a:defRPr/>
            </a:pPr>
            <a:r>
              <a:rPr lang="en-US" dirty="0">
                <a:cs typeface="Calibri Light" panose="020F0302020204030204" pitchFamily="34" charset="0"/>
              </a:rPr>
              <a:t>The following series of modules are designed to explain in simple detail key concepts relevant to HIV cure-related research. </a:t>
            </a:r>
          </a:p>
          <a:p>
            <a:endParaRPr lang="en-US" dirty="0">
              <a:ea typeface="Calibri" panose="020F0502020204030204" pitchFamily="34" charset="0"/>
              <a:cs typeface="Times New Roman" panose="02020603050405020304" pitchFamily="18" charset="0"/>
            </a:endParaRPr>
          </a:p>
          <a:p>
            <a:pPr marL="174056" indent="-174056">
              <a:buFont typeface="Arial" panose="020B0604020202020204" pitchFamily="34" charset="0"/>
              <a:buChar char="•"/>
            </a:pPr>
            <a:r>
              <a:rPr lang="en-US" dirty="0">
                <a:ea typeface="Calibri" panose="020F0502020204030204" pitchFamily="34" charset="0"/>
                <a:cs typeface="Times New Roman" panose="02020603050405020304" pitchFamily="18" charset="0"/>
              </a:rPr>
              <a:t>Several members of the National Martin Delaney Community Advisory Board (MDC CAB), which includes people living with HIV, community advocates and community educators from advocacy organizations, have formed a working group to create a well-rounded HIV cure research training tool (called the ‘</a:t>
            </a:r>
            <a:r>
              <a:rPr lang="en-US" dirty="0" err="1">
                <a:ea typeface="Calibri" panose="020F0502020204030204" pitchFamily="34" charset="0"/>
                <a:cs typeface="Times New Roman" panose="02020603050405020304" pitchFamily="18" charset="0"/>
              </a:rPr>
              <a:t>CUREiculum</a:t>
            </a:r>
            <a:r>
              <a:rPr lang="en-US" dirty="0">
                <a:ea typeface="Calibri" panose="020F0502020204030204" pitchFamily="34" charset="0"/>
                <a:cs typeface="Times New Roman" panose="02020603050405020304" pitchFamily="18" charset="0"/>
              </a:rPr>
              <a:t>’) to increase HIV cure research literacy of lay community members who do not have scientific or clinical training. </a:t>
            </a:r>
            <a:br>
              <a:rPr lang="en-US" dirty="0">
                <a:ea typeface="Calibri" panose="020F0502020204030204" pitchFamily="34" charset="0"/>
                <a:cs typeface="Times New Roman" panose="02020603050405020304" pitchFamily="18" charset="0"/>
              </a:rPr>
            </a:br>
            <a:endParaRPr lang="en-US" dirty="0">
              <a:ea typeface="Calibri" panose="020F0502020204030204" pitchFamily="34" charset="0"/>
              <a:cs typeface="Times New Roman" panose="02020603050405020304" pitchFamily="18" charset="0"/>
            </a:endParaRPr>
          </a:p>
          <a:p>
            <a:pPr marL="174056" indent="-174056">
              <a:buFont typeface="Arial" panose="020B0604020202020204" pitchFamily="34" charset="0"/>
              <a:buChar char="•"/>
            </a:pPr>
            <a:r>
              <a:rPr lang="en-US" dirty="0">
                <a:ea typeface="Calibri" panose="020F0502020204030204" pitchFamily="34" charset="0"/>
                <a:cs typeface="Times New Roman" panose="02020603050405020304" pitchFamily="18" charset="0"/>
              </a:rPr>
              <a:t>The goal of the </a:t>
            </a:r>
            <a:r>
              <a:rPr lang="en-US" dirty="0" err="1">
                <a:ea typeface="Calibri" panose="020F0502020204030204" pitchFamily="34" charset="0"/>
                <a:cs typeface="Times New Roman" panose="02020603050405020304" pitchFamily="18" charset="0"/>
              </a:rPr>
              <a:t>CUREiculum</a:t>
            </a:r>
            <a:r>
              <a:rPr lang="en-US" dirty="0">
                <a:ea typeface="Calibri" panose="020F0502020204030204" pitchFamily="34" charset="0"/>
                <a:cs typeface="Times New Roman" panose="02020603050405020304" pitchFamily="18" charset="0"/>
              </a:rPr>
              <a:t> is to strengthen community capacity to understand and engage in discussions about HIV cure-related research by providing basic information on a variety of topics in meaningful and accessible language, so that it is understandable to a wide variety of audiences and learning styles. </a:t>
            </a:r>
            <a:r>
              <a:rPr lang="en-US" dirty="0">
                <a:ea typeface="Times New Roman" panose="02020603050405020304" pitchFamily="18" charset="0"/>
                <a:cs typeface="Times New Roman" panose="02020603050405020304" pitchFamily="18" charset="0"/>
              </a:rPr>
              <a:t> The tools are designed for community educators, funders, media and other stakeholders interested to learn more about HIV cure-related research. Each module also has a set of current resources and blogs to connect individuals to the larger conversation about HIV cure-related research.</a:t>
            </a:r>
            <a:endParaRPr lang="en-US"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3</a:t>
            </a:fld>
            <a:endParaRPr lang="en-US"/>
          </a:p>
        </p:txBody>
      </p:sp>
    </p:spTree>
    <p:extLst>
      <p:ext uri="{BB962C8B-B14F-4D97-AF65-F5344CB8AC3E}">
        <p14:creationId xmlns:p14="http://schemas.microsoft.com/office/powerpoint/2010/main" val="1022617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Neutrophils </a:t>
            </a:r>
          </a:p>
          <a:p>
            <a:endParaRPr lang="en-US" b="1" dirty="0"/>
          </a:p>
          <a:p>
            <a:r>
              <a:rPr lang="en-US" dirty="0">
                <a:hlinkClick r:id="rId3"/>
              </a:rPr>
              <a:t>Neutrophils</a:t>
            </a:r>
            <a:r>
              <a:rPr lang="en-US" dirty="0"/>
              <a:t> make up roughly half of the white blood cell population. They are usually the first cells of the immune system to respond to an invader such as a bacteria or a virus. As first responders, they also send out signals alerting other cells in the immune system to respond to the scene. </a:t>
            </a:r>
          </a:p>
          <a:p>
            <a:endParaRPr lang="en-US" dirty="0"/>
          </a:p>
          <a:p>
            <a:r>
              <a:rPr lang="en-US" dirty="0"/>
              <a:t>You may be familiar with the appearance of neutrophils as they are the primary cells present in pus. Once released from the bone marrow these cells live for only around eight hours, but around 100 billion of these cells are produced by your body every day.﻿</a:t>
            </a:r>
          </a:p>
          <a:p>
            <a:endParaRPr lang="en-US" dirty="0"/>
          </a:p>
          <a:p>
            <a:r>
              <a:rPr lang="en-US" b="1" dirty="0" err="1"/>
              <a:t>Eosinophils</a:t>
            </a:r>
            <a:r>
              <a:rPr lang="en-US" b="1" dirty="0"/>
              <a:t> </a:t>
            </a:r>
          </a:p>
          <a:p>
            <a:endParaRPr lang="en-US" b="1" dirty="0"/>
          </a:p>
          <a:p>
            <a:r>
              <a:rPr lang="en-US" dirty="0" err="1">
                <a:hlinkClick r:id="rId4"/>
              </a:rPr>
              <a:t>Eosinophils</a:t>
            </a:r>
            <a:r>
              <a:rPr lang="en-US" dirty="0"/>
              <a:t> also play a role in fighting off bacteria and are very important in responding to infections with parasites (such as worms). They are perhaps best known for their role in producing allergy symptoms when they go overboard in mounting an immune response against something (like pollen) which is mistakenly believed to be an invader. </a:t>
            </a:r>
          </a:p>
          <a:p>
            <a:r>
              <a:rPr lang="en-US" dirty="0"/>
              <a:t>These cells account for no more than 5% of the white blood cells in your bloodstream but are present in high concentrations in the digestive tract﻿.</a:t>
            </a:r>
          </a:p>
          <a:p>
            <a:endParaRPr lang="en-US" dirty="0"/>
          </a:p>
          <a:p>
            <a:r>
              <a:rPr lang="en-US" b="1" dirty="0"/>
              <a:t>Basophils </a:t>
            </a:r>
          </a:p>
          <a:p>
            <a:endParaRPr lang="en-US" b="1" dirty="0"/>
          </a:p>
          <a:p>
            <a:r>
              <a:rPr lang="en-US" dirty="0">
                <a:hlinkClick r:id="rId5"/>
              </a:rPr>
              <a:t>Basophils</a:t>
            </a:r>
            <a:r>
              <a:rPr lang="en-US" dirty="0"/>
              <a:t>, accounting for only around 1% of white blood cells, are important in mounting a non-specific immune response to pathogens. These cells are perhaps best known for their role in asthma. </a:t>
            </a:r>
          </a:p>
          <a:p>
            <a:r>
              <a:rPr lang="en-US" dirty="0"/>
              <a:t>When stimulated these cells release histamine among other chemicals. The products can result in inflammation and bronchoconstriction in the airways.</a:t>
            </a:r>
          </a:p>
          <a:p>
            <a:endParaRPr lang="en-US" dirty="0"/>
          </a:p>
          <a:p>
            <a:r>
              <a:rPr lang="en-US" b="1" dirty="0"/>
              <a:t>Lymphocytes (B and T) </a:t>
            </a:r>
          </a:p>
          <a:p>
            <a:endParaRPr lang="en-US" b="1" dirty="0"/>
          </a:p>
          <a:p>
            <a:r>
              <a:rPr lang="en-US" dirty="0">
                <a:hlinkClick r:id="rId6"/>
              </a:rPr>
              <a:t>Lymphocytes</a:t>
            </a:r>
            <a:r>
              <a:rPr lang="en-US" dirty="0"/>
              <a:t> are also very important in the immune system, with T cells being responsible for directly killing many foreign invaders. </a:t>
            </a:r>
            <a:r>
              <a:rPr lang="en-US" dirty="0">
                <a:hlinkClick r:id="rId7"/>
              </a:rPr>
              <a:t>B lymphocytes (B cells)</a:t>
            </a:r>
            <a:r>
              <a:rPr lang="en-US" dirty="0"/>
              <a:t>, in contrast to the other types of white blood cells, are responsible for </a:t>
            </a:r>
            <a:r>
              <a:rPr lang="en-US" dirty="0" err="1"/>
              <a:t>humoral</a:t>
            </a:r>
            <a:r>
              <a:rPr lang="en-US" dirty="0"/>
              <a:t> immunity (in contrast to the non-specific immunity of other white blood cells). </a:t>
            </a:r>
          </a:p>
          <a:p>
            <a:endParaRPr lang="en-US" dirty="0"/>
          </a:p>
          <a:p>
            <a:r>
              <a:rPr lang="en-US" dirty="0"/>
              <a:t>They produce the antibodies that "remember" an infection and stand ready in case your body should be exposed.4﻿ B lymphocytes play the main role in the efficacy of the majority of the current vaccines but in some cases (i.e. tuberculosis and pertussis vaccines). T lymphocytes are also very important.</a:t>
            </a:r>
          </a:p>
          <a:p>
            <a:r>
              <a:rPr lang="en-US" dirty="0"/>
              <a:t> </a:t>
            </a:r>
          </a:p>
          <a:p>
            <a:r>
              <a:rPr lang="en-US" b="1" dirty="0"/>
              <a:t>Monocytes </a:t>
            </a:r>
          </a:p>
          <a:p>
            <a:r>
              <a:rPr lang="en-US" dirty="0">
                <a:hlinkClick r:id="rId8"/>
              </a:rPr>
              <a:t>Monocytes</a:t>
            </a:r>
            <a:r>
              <a:rPr lang="en-US" dirty="0"/>
              <a:t> are the garbage trucks of the immune system. Around 5% to 12% of white blood cells in your bloodstream are monocytes, but their most important function is to migrate into tissues and clean up dead cells (among other functions.)</a:t>
            </a:r>
          </a:p>
          <a:p>
            <a:endParaRPr lang="en-US" dirty="0"/>
          </a:p>
          <a:p>
            <a:r>
              <a:rPr lang="en-US" dirty="0"/>
              <a:t>https://www.verywellhealth.com/understanding-white-blood-cells-and-counts-2249217</a:t>
            </a:r>
          </a:p>
          <a:p>
            <a:endParaRPr lang="en-US" dirty="0"/>
          </a:p>
          <a:p>
            <a:r>
              <a:rPr lang="en-US" dirty="0"/>
              <a:t>﻿ </a:t>
            </a:r>
          </a:p>
        </p:txBody>
      </p:sp>
      <p:sp>
        <p:nvSpPr>
          <p:cNvPr id="4" name="Slide Number Placeholder 3"/>
          <p:cNvSpPr>
            <a:spLocks noGrp="1"/>
          </p:cNvSpPr>
          <p:nvPr>
            <p:ph type="sldNum" sz="quarter" idx="10"/>
          </p:nvPr>
        </p:nvSpPr>
        <p:spPr/>
        <p:txBody>
          <a:bodyPr/>
          <a:lstStyle/>
          <a:p>
            <a:fld id="{72A62CC3-E4E7-7041-93D9-80A5EB7AAC13}" type="slidenum">
              <a:rPr lang="en-US" smtClean="0"/>
              <a:t>21</a:t>
            </a:fld>
            <a:endParaRPr lang="en-US"/>
          </a:p>
        </p:txBody>
      </p:sp>
    </p:spTree>
    <p:extLst>
      <p:ext uri="{BB962C8B-B14F-4D97-AF65-F5344CB8AC3E}">
        <p14:creationId xmlns:p14="http://schemas.microsoft.com/office/powerpoint/2010/main" val="3640759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Adaptive or acquired immunity is when your B lymphocytes produce antibodies to attack the invading pathogen.  </a:t>
            </a:r>
          </a:p>
          <a:p>
            <a:pPr marL="174056" indent="-174056">
              <a:buFont typeface="Arial" panose="020B0604020202020204" pitchFamily="34" charset="0"/>
              <a:buChar char="•"/>
            </a:pPr>
            <a:r>
              <a:rPr lang="en-US" dirty="0"/>
              <a:t>This targets them for removal by other cells of the immune system.  </a:t>
            </a:r>
          </a:p>
          <a:p>
            <a:pPr marL="174056" indent="-174056">
              <a:buFont typeface="Arial" panose="020B0604020202020204" pitchFamily="34" charset="0"/>
              <a:buChar char="•"/>
            </a:pPr>
            <a:r>
              <a:rPr lang="en-US" dirty="0"/>
              <a:t>The innate arm is the initial cellular response like macrophages ingesting the pathogen.</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22</a:t>
            </a:fld>
            <a:endParaRPr lang="en-US"/>
          </a:p>
        </p:txBody>
      </p:sp>
    </p:spTree>
    <p:extLst>
      <p:ext uri="{BB962C8B-B14F-4D97-AF65-F5344CB8AC3E}">
        <p14:creationId xmlns:p14="http://schemas.microsoft.com/office/powerpoint/2010/main" val="1403468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Here are the key players of the immune system from the lymphocyte family.  </a:t>
            </a:r>
          </a:p>
          <a:p>
            <a:pPr marL="174056" indent="-174056">
              <a:buFont typeface="Arial" panose="020B0604020202020204" pitchFamily="34" charset="0"/>
              <a:buChar char="•"/>
            </a:pPr>
            <a:r>
              <a:rPr lang="en-US" dirty="0"/>
              <a:t>The CD4 Helper and Regulatory T cells are the cells that can be infected with HIV.  </a:t>
            </a:r>
          </a:p>
          <a:p>
            <a:pPr marL="174056" indent="-174056">
              <a:buFont typeface="Arial" panose="020B0604020202020204" pitchFamily="34" charset="0"/>
              <a:buChar char="•"/>
            </a:pPr>
            <a:r>
              <a:rPr lang="en-US" dirty="0"/>
              <a:t>These cells are crucial for the function of all cells of the immune system. </a:t>
            </a:r>
          </a:p>
          <a:p>
            <a:pPr marL="174056" indent="-174056">
              <a:buFont typeface="Arial" panose="020B0604020202020204" pitchFamily="34" charset="0"/>
              <a:buChar char="•"/>
            </a:pPr>
            <a:r>
              <a:rPr lang="en-US" dirty="0"/>
              <a:t>Regulatory T cells are present to limit the potential of self damage that may occur from an over-active immune response.</a:t>
            </a:r>
          </a:p>
          <a:p>
            <a:pPr marL="174056" indent="-174056">
              <a:buFont typeface="Arial" panose="020B0604020202020204" pitchFamily="34" charset="0"/>
              <a:buChar char="•"/>
            </a:pPr>
            <a:r>
              <a:rPr lang="en-US" dirty="0"/>
              <a:t>B cells produce the antibodies necessary to combat pathogens that make it past your barriers like your skin.  </a:t>
            </a:r>
          </a:p>
          <a:p>
            <a:pPr marL="174056" indent="-174056">
              <a:buFont typeface="Arial" panose="020B0604020202020204" pitchFamily="34" charset="0"/>
              <a:buChar char="•"/>
            </a:pPr>
            <a:r>
              <a:rPr lang="en-US" dirty="0"/>
              <a:t>CD8 cytotoxic T and Natural Killer cells work in concert are equipped to kill cells infected with pathogens as well as cancer cells.  </a:t>
            </a:r>
          </a:p>
          <a:p>
            <a:pPr marL="174056" indent="-174056">
              <a:buFont typeface="Arial" panose="020B0604020202020204" pitchFamily="34" charset="0"/>
              <a:buChar char="•"/>
            </a:pPr>
            <a:r>
              <a:rPr lang="en-US" dirty="0"/>
              <a:t>Regulatory T cells are present to limit the potential of self damage that may occur from an over-active immune response.</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23</a:t>
            </a:fld>
            <a:endParaRPr lang="en-US"/>
          </a:p>
        </p:txBody>
      </p:sp>
    </p:spTree>
    <p:extLst>
      <p:ext uri="{BB962C8B-B14F-4D97-AF65-F5344CB8AC3E}">
        <p14:creationId xmlns:p14="http://schemas.microsoft.com/office/powerpoint/2010/main" val="2085856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The CD4 Helper T cells jumps into action when it detects invaders in your body.  </a:t>
            </a:r>
          </a:p>
          <a:p>
            <a:pPr marL="174056" indent="-174056">
              <a:buFont typeface="Arial" panose="020B0604020202020204" pitchFamily="34" charset="0"/>
              <a:buChar char="•"/>
            </a:pPr>
            <a:r>
              <a:rPr lang="en-US" dirty="0"/>
              <a:t>These cells help with the production of antibodies by the B cells and alerted other immune cells to a call to action.  </a:t>
            </a:r>
          </a:p>
          <a:p>
            <a:pPr marL="174056" indent="-174056">
              <a:buFont typeface="Arial" panose="020B0604020202020204" pitchFamily="34" charset="0"/>
              <a:buChar char="•"/>
            </a:pPr>
            <a:r>
              <a:rPr lang="en-US" dirty="0"/>
              <a:t>However these cells are the ones that HIV can infect and destroy.  </a:t>
            </a:r>
          </a:p>
          <a:p>
            <a:pPr marL="174056" indent="-174056">
              <a:buFont typeface="Arial" panose="020B0604020202020204" pitchFamily="34" charset="0"/>
              <a:buChar char="•"/>
            </a:pPr>
            <a:r>
              <a:rPr lang="en-US" dirty="0"/>
              <a:t>HIV left untreated will lead to the loss of the CD4 T cells and thus such an important component of a properly functioning immune system.  </a:t>
            </a:r>
          </a:p>
          <a:p>
            <a:pPr marL="174056" indent="-174056">
              <a:buFont typeface="Arial" panose="020B0604020202020204" pitchFamily="34" charset="0"/>
              <a:buChar char="•"/>
            </a:pPr>
            <a:r>
              <a:rPr lang="en-US" dirty="0"/>
              <a:t>This leaves a person vulnerable to infections of all sorts as well as cancers.</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24</a:t>
            </a:fld>
            <a:endParaRPr lang="en-US"/>
          </a:p>
        </p:txBody>
      </p:sp>
    </p:spTree>
    <p:extLst>
      <p:ext uri="{BB962C8B-B14F-4D97-AF65-F5344CB8AC3E}">
        <p14:creationId xmlns:p14="http://schemas.microsoft.com/office/powerpoint/2010/main" val="4146226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Monocytes and macrophages can eat pathogens through a process called ‘phagocytosis’.  </a:t>
            </a:r>
          </a:p>
          <a:p>
            <a:pPr marL="174056" indent="-174056">
              <a:buFont typeface="Arial" panose="020B0604020202020204" pitchFamily="34" charset="0"/>
              <a:buChar char="•"/>
            </a:pPr>
            <a:r>
              <a:rPr lang="en-US" dirty="0"/>
              <a:t>There is a body of literature that speculate that these cells can also serve as a reservoir of HIV.  </a:t>
            </a:r>
          </a:p>
          <a:p>
            <a:pPr marL="174056" indent="-174056">
              <a:buFont typeface="Arial" panose="020B0604020202020204" pitchFamily="34" charset="0"/>
              <a:buChar char="•"/>
            </a:pPr>
            <a:r>
              <a:rPr lang="en-US" dirty="0"/>
              <a:t>Monocytes live in the peripheral blood and develop into macrophages as they move into the tissues of the body.  </a:t>
            </a:r>
          </a:p>
          <a:p>
            <a:pPr marL="174056" indent="-174056">
              <a:buFont typeface="Arial" panose="020B0604020202020204" pitchFamily="34" charset="0"/>
              <a:buChar char="•"/>
            </a:pPr>
            <a:r>
              <a:rPr lang="en-US" dirty="0"/>
              <a:t>Macrophages under the right conditions can become mature dendritic cells which are considered the most potent antigen presenting cells of the immune system.</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25</a:t>
            </a:fld>
            <a:endParaRPr lang="en-US"/>
          </a:p>
        </p:txBody>
      </p:sp>
    </p:spTree>
    <p:extLst>
      <p:ext uri="{BB962C8B-B14F-4D97-AF65-F5344CB8AC3E}">
        <p14:creationId xmlns:p14="http://schemas.microsoft.com/office/powerpoint/2010/main" val="2676325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Dendritic cells are the most power antigen presenting cells that help in educating other immune cells about pathogens they encounter in us.</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26</a:t>
            </a:fld>
            <a:endParaRPr lang="en-US"/>
          </a:p>
        </p:txBody>
      </p:sp>
    </p:spTree>
    <p:extLst>
      <p:ext uri="{BB962C8B-B14F-4D97-AF65-F5344CB8AC3E}">
        <p14:creationId xmlns:p14="http://schemas.microsoft.com/office/powerpoint/2010/main" val="4167015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the CD4 T lymphocyte is the primary target of HIV, it disrupts the orchestration of the entire immune system.</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27</a:t>
            </a:fld>
            <a:endParaRPr lang="en-US"/>
          </a:p>
        </p:txBody>
      </p:sp>
    </p:spTree>
    <p:extLst>
      <p:ext uri="{BB962C8B-B14F-4D97-AF65-F5344CB8AC3E}">
        <p14:creationId xmlns:p14="http://schemas.microsoft.com/office/powerpoint/2010/main" val="498217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Cells of the immune system rely on chemical messages to determine their responses.  The most common chemical messengers are called </a:t>
            </a:r>
            <a:r>
              <a:rPr lang="en-US" b="1" dirty="0"/>
              <a:t>chemokines</a:t>
            </a:r>
            <a:r>
              <a:rPr lang="en-US" dirty="0"/>
              <a:t> or </a:t>
            </a:r>
            <a:r>
              <a:rPr lang="en-US" b="1" dirty="0"/>
              <a:t>cytokines</a:t>
            </a:r>
            <a:r>
              <a:rPr lang="en-US" dirty="0"/>
              <a:t>.  </a:t>
            </a:r>
          </a:p>
          <a:p>
            <a:pPr marL="174056" indent="-174056">
              <a:buFont typeface="Arial" panose="020B0604020202020204" pitchFamily="34" charset="0"/>
              <a:buChar char="•"/>
            </a:pPr>
            <a:r>
              <a:rPr lang="en-US" dirty="0"/>
              <a:t>(https://</a:t>
            </a:r>
            <a:r>
              <a:rPr lang="en-US" dirty="0" err="1"/>
              <a:t>en.wikipedia.org</a:t>
            </a:r>
            <a:r>
              <a:rPr lang="en-US" dirty="0"/>
              <a:t>/wiki/Cytokine).  </a:t>
            </a:r>
          </a:p>
          <a:p>
            <a:pPr marL="174056" indent="-174056">
              <a:buFont typeface="Arial" panose="020B0604020202020204" pitchFamily="34" charset="0"/>
              <a:buChar char="•"/>
            </a:pPr>
            <a:r>
              <a:rPr lang="en-US" dirty="0"/>
              <a:t>Although they differ by function  were </a:t>
            </a:r>
            <a:r>
              <a:rPr lang="en-US" b="1" dirty="0"/>
              <a:t>Cytokines</a:t>
            </a:r>
            <a:r>
              <a:rPr lang="en-US" dirty="0"/>
              <a:t> are </a:t>
            </a:r>
            <a:r>
              <a:rPr lang="en-US" dirty="0" err="1"/>
              <a:t>signalling</a:t>
            </a:r>
            <a:r>
              <a:rPr lang="en-US" dirty="0"/>
              <a:t> molecules produced by cell for specific biological functions. </a:t>
            </a:r>
          </a:p>
          <a:p>
            <a:pPr marL="174056" indent="-174056">
              <a:buFont typeface="Arial" panose="020B0604020202020204" pitchFamily="34" charset="0"/>
              <a:buChar char="•"/>
            </a:pPr>
            <a:r>
              <a:rPr lang="en-US" b="1" dirty="0"/>
              <a:t>Cytokine</a:t>
            </a:r>
            <a:r>
              <a:rPr lang="en-US" dirty="0"/>
              <a:t> is a general term used for all </a:t>
            </a:r>
            <a:r>
              <a:rPr lang="en-US" dirty="0" err="1"/>
              <a:t>signalling</a:t>
            </a:r>
            <a:r>
              <a:rPr lang="en-US" dirty="0"/>
              <a:t> molecules while </a:t>
            </a:r>
            <a:r>
              <a:rPr lang="en-US" b="1" dirty="0"/>
              <a:t>chemokines</a:t>
            </a:r>
            <a:r>
              <a:rPr lang="en-US" dirty="0"/>
              <a:t> are specific </a:t>
            </a:r>
            <a:r>
              <a:rPr lang="en-US" b="1" dirty="0"/>
              <a:t>cytokines</a:t>
            </a:r>
            <a:r>
              <a:rPr lang="en-US" dirty="0"/>
              <a:t> that functions by attracting cells to sites of infection/inflammation. (https://</a:t>
            </a:r>
            <a:r>
              <a:rPr lang="en-US" dirty="0" err="1"/>
              <a:t>www.researchgate.net</a:t>
            </a:r>
            <a:r>
              <a:rPr lang="en-US" dirty="0"/>
              <a:t>/post/</a:t>
            </a:r>
            <a:r>
              <a:rPr lang="en-US" dirty="0" err="1"/>
              <a:t>What_is_the_difference_between_a_Chemokine_and_a_Cytokine</a:t>
            </a:r>
            <a:r>
              <a:rPr lang="en-US" dirty="0"/>
              <a:t>)</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28</a:t>
            </a:fld>
            <a:endParaRPr lang="en-US"/>
          </a:p>
        </p:txBody>
      </p:sp>
    </p:spTree>
    <p:extLst>
      <p:ext uri="{BB962C8B-B14F-4D97-AF65-F5344CB8AC3E}">
        <p14:creationId xmlns:p14="http://schemas.microsoft.com/office/powerpoint/2010/main" val="4210784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Even though these two types of lymphocytes look alike by eye, they are very different in their purpose.  T lymphocytes are further divided by:</a:t>
            </a:r>
          </a:p>
          <a:p>
            <a:pPr marL="174056" indent="-174056">
              <a:buFont typeface="Arial" panose="020B0604020202020204" pitchFamily="34" charset="0"/>
              <a:buChar char="•"/>
            </a:pPr>
            <a:r>
              <a:rPr lang="en-US" dirty="0"/>
              <a:t>CD4- Helper T</a:t>
            </a:r>
          </a:p>
          <a:p>
            <a:pPr marL="174056" indent="-174056">
              <a:buFont typeface="Arial" panose="020B0604020202020204" pitchFamily="34" charset="0"/>
              <a:buChar char="•"/>
            </a:pPr>
            <a:r>
              <a:rPr lang="en-US" dirty="0"/>
              <a:t>CD8 Cytotoxic T</a:t>
            </a:r>
          </a:p>
          <a:p>
            <a:pPr marL="174056" indent="-174056">
              <a:buFont typeface="Arial" panose="020B0604020202020204" pitchFamily="34" charset="0"/>
              <a:buChar char="•"/>
            </a:pPr>
            <a:r>
              <a:rPr lang="en-US" dirty="0"/>
              <a:t>Natural Killer T cells</a:t>
            </a:r>
          </a:p>
          <a:p>
            <a:pPr marL="174056" indent="-174056">
              <a:buFont typeface="Arial" panose="020B0604020202020204" pitchFamily="34" charset="0"/>
              <a:buChar char="•"/>
            </a:pPr>
            <a:r>
              <a:rPr lang="en-US" dirty="0"/>
              <a:t>B cells are responsible for the production of antibodies that aid the immune system in recognizing pathogens and targeting them for removal.</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29</a:t>
            </a:fld>
            <a:endParaRPr lang="en-US"/>
          </a:p>
        </p:txBody>
      </p:sp>
    </p:spTree>
    <p:extLst>
      <p:ext uri="{BB962C8B-B14F-4D97-AF65-F5344CB8AC3E}">
        <p14:creationId xmlns:p14="http://schemas.microsoft.com/office/powerpoint/2010/main" val="1392131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cells play an important job of producing antibodies that attach to pathogens targeting them for removal by the immune system.</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30</a:t>
            </a:fld>
            <a:endParaRPr lang="en-US"/>
          </a:p>
        </p:txBody>
      </p:sp>
    </p:spTree>
    <p:extLst>
      <p:ext uri="{BB962C8B-B14F-4D97-AF65-F5344CB8AC3E}">
        <p14:creationId xmlns:p14="http://schemas.microsoft.com/office/powerpoint/2010/main" val="921100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4</a:t>
            </a:fld>
            <a:endParaRPr lang="en-US"/>
          </a:p>
        </p:txBody>
      </p:sp>
    </p:spTree>
    <p:extLst>
      <p:ext uri="{BB962C8B-B14F-4D97-AF65-F5344CB8AC3E}">
        <p14:creationId xmlns:p14="http://schemas.microsoft.com/office/powerpoint/2010/main" val="3605382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immune system needs both T and B cells working together to fend off foreign</a:t>
            </a:r>
            <a:r>
              <a:rPr lang="en-US" baseline="0" dirty="0"/>
              <a:t> invaders that enter our bodies. </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31</a:t>
            </a:fld>
            <a:endParaRPr lang="en-US"/>
          </a:p>
        </p:txBody>
      </p:sp>
    </p:spTree>
    <p:extLst>
      <p:ext uri="{BB962C8B-B14F-4D97-AF65-F5344CB8AC3E}">
        <p14:creationId xmlns:p14="http://schemas.microsoft.com/office/powerpoint/2010/main" val="1625750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 and B lymphocytes live differ</a:t>
            </a:r>
            <a:r>
              <a:rPr lang="en-US" baseline="0" dirty="0"/>
              <a:t> dramatically.  The B-cell follicle in the lymphoid organs such as the lymph nodes and spleen is considered a barrier in the curing of HIV (https://www.frontiersin.org/articles/10.3389/fimmu.2018.00020/full).  (https://www.youtube.com/watch?v=iI5cMdsGf5U) (https://www.youtube.com/watch?v=RezL2xWFCe8)</a:t>
            </a:r>
          </a:p>
          <a:p>
            <a:endParaRPr lang="en-US" baseline="0" dirty="0"/>
          </a:p>
        </p:txBody>
      </p:sp>
      <p:sp>
        <p:nvSpPr>
          <p:cNvPr id="4" name="Slide Number Placeholder 3"/>
          <p:cNvSpPr>
            <a:spLocks noGrp="1"/>
          </p:cNvSpPr>
          <p:nvPr>
            <p:ph type="sldNum" sz="quarter" idx="10"/>
          </p:nvPr>
        </p:nvSpPr>
        <p:spPr/>
        <p:txBody>
          <a:bodyPr/>
          <a:lstStyle/>
          <a:p>
            <a:fld id="{72A62CC3-E4E7-7041-93D9-80A5EB7AAC13}" type="slidenum">
              <a:rPr lang="en-US" smtClean="0"/>
              <a:t>32</a:t>
            </a:fld>
            <a:endParaRPr lang="en-US"/>
          </a:p>
        </p:txBody>
      </p:sp>
    </p:spTree>
    <p:extLst>
      <p:ext uri="{BB962C8B-B14F-4D97-AF65-F5344CB8AC3E}">
        <p14:creationId xmlns:p14="http://schemas.microsoft.com/office/powerpoint/2010/main" val="437453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CD4 (T helper)</a:t>
            </a:r>
            <a:r>
              <a:rPr lang="en-US" baseline="0" dirty="0"/>
              <a:t> cells supply a chemical signal that is critical for B cells to become plasma cells which are the antibody producing powerhouse of the immune system.  Since HIV infects CD4 T helper cells, one can see how this may impact this response by the immune system.</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33</a:t>
            </a:fld>
            <a:endParaRPr lang="en-US"/>
          </a:p>
        </p:txBody>
      </p:sp>
    </p:spTree>
    <p:extLst>
      <p:ext uri="{BB962C8B-B14F-4D97-AF65-F5344CB8AC3E}">
        <p14:creationId xmlns:p14="http://schemas.microsoft.com/office/powerpoint/2010/main" val="221015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Antibodies are small proteins</a:t>
            </a:r>
            <a:r>
              <a:rPr lang="en-US" baseline="0" dirty="0"/>
              <a:t> where one end called the antigen biding site makes sure it is specific in attacking one pathogen.  These are produced by the B lymphocyte to target an unique structure on a pathogen.  They are part of the arsenal of measures our immune system takes against foreign invaders .</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34</a:t>
            </a:fld>
            <a:endParaRPr lang="en-US"/>
          </a:p>
        </p:txBody>
      </p:sp>
    </p:spTree>
    <p:extLst>
      <p:ext uri="{BB962C8B-B14F-4D97-AF65-F5344CB8AC3E}">
        <p14:creationId xmlns:p14="http://schemas.microsoft.com/office/powerpoint/2010/main" val="222404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 helper cells can exist in different states of TH1, TH2, TFH, TH17, </a:t>
            </a:r>
            <a:r>
              <a:rPr lang="en-US" dirty="0" err="1"/>
              <a:t>Treg</a:t>
            </a:r>
            <a:r>
              <a:rPr lang="en-US" dirty="0"/>
              <a:t>.  They are distinct in function which drives the type of effects it will have on other immune cells.</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35</a:t>
            </a:fld>
            <a:endParaRPr lang="en-US"/>
          </a:p>
        </p:txBody>
      </p:sp>
    </p:spTree>
    <p:extLst>
      <p:ext uri="{BB962C8B-B14F-4D97-AF65-F5344CB8AC3E}">
        <p14:creationId xmlns:p14="http://schemas.microsoft.com/office/powerpoint/2010/main" val="3215282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CD4 Helper T cells play many roles in our immune system.  Disruption or destruction of these cells by HIV can have significant consequences that can be life </a:t>
            </a:r>
            <a:r>
              <a:rPr lang="en-US" dirty="0" err="1"/>
              <a:t>threatning</a:t>
            </a:r>
            <a:r>
              <a:rPr lang="en-US" dirty="0"/>
              <a:t>.</a:t>
            </a:r>
            <a:r>
              <a:rPr lang="en-US" baseline="0" dirty="0"/>
              <a:t>  </a:t>
            </a:r>
            <a:r>
              <a:rPr lang="en-US" dirty="0"/>
              <a:t>Differentiation of effector CD4</a:t>
            </a:r>
            <a:r>
              <a:rPr lang="en-US" baseline="30000" dirty="0"/>
              <a:t>+</a:t>
            </a:r>
            <a:r>
              <a:rPr lang="en-US" dirty="0"/>
              <a:t> T cells. Following activation by a given antigen, cytokines secreted in the microenvironment dictate the type of effector cells subsequently induced from naive T cells. Th1, Th2, Th9, Th17, TH22, T</a:t>
            </a:r>
            <a:r>
              <a:rPr lang="en-US" baseline="-25000" dirty="0"/>
              <a:t>FH</a:t>
            </a:r>
            <a:r>
              <a:rPr lang="en-US" dirty="0"/>
              <a:t> and </a:t>
            </a:r>
            <a:r>
              <a:rPr lang="en-US" dirty="0" err="1"/>
              <a:t>Treg</a:t>
            </a:r>
            <a:r>
              <a:rPr lang="en-US" dirty="0"/>
              <a:t> lineages are defined depending on the expression of transcription factors, effector cytokines, and chemokine receptors. Fully functional </a:t>
            </a:r>
            <a:r>
              <a:rPr lang="en-US" dirty="0" err="1"/>
              <a:t>Th</a:t>
            </a:r>
            <a:r>
              <a:rPr lang="en-US" dirty="0"/>
              <a:t> cells contribute to the immune response.</a:t>
            </a:r>
          </a:p>
        </p:txBody>
      </p:sp>
      <p:sp>
        <p:nvSpPr>
          <p:cNvPr id="4" name="Slide Number Placeholder 3"/>
          <p:cNvSpPr>
            <a:spLocks noGrp="1"/>
          </p:cNvSpPr>
          <p:nvPr>
            <p:ph type="sldNum" sz="quarter" idx="10"/>
          </p:nvPr>
        </p:nvSpPr>
        <p:spPr/>
        <p:txBody>
          <a:bodyPr/>
          <a:lstStyle/>
          <a:p>
            <a:fld id="{D770F5DC-6C72-49AB-B7B4-70E90E545EC6}" type="slidenum">
              <a:rPr lang="en-US" smtClean="0"/>
              <a:t>36</a:t>
            </a:fld>
            <a:endParaRPr lang="en-US"/>
          </a:p>
        </p:txBody>
      </p:sp>
    </p:spTree>
    <p:extLst>
      <p:ext uri="{BB962C8B-B14F-4D97-AF65-F5344CB8AC3E}">
        <p14:creationId xmlns:p14="http://schemas.microsoft.com/office/powerpoint/2010/main" val="1241047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CD8 T cells are called cytotoxic  cells as they can deliver potent chemicals that can kill a target cell.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37</a:t>
            </a:fld>
            <a:endParaRPr lang="en-US"/>
          </a:p>
        </p:txBody>
      </p:sp>
    </p:spTree>
    <p:extLst>
      <p:ext uri="{BB962C8B-B14F-4D97-AF65-F5344CB8AC3E}">
        <p14:creationId xmlns:p14="http://schemas.microsoft.com/office/powerpoint/2010/main" val="862086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pathogen recognition leads to a process of clonal expansion to ramp up the specific response needed with the goal of eliminating the pathogen.</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38</a:t>
            </a:fld>
            <a:endParaRPr lang="en-US"/>
          </a:p>
        </p:txBody>
      </p:sp>
    </p:spTree>
    <p:extLst>
      <p:ext uri="{BB962C8B-B14F-4D97-AF65-F5344CB8AC3E}">
        <p14:creationId xmlns:p14="http://schemas.microsoft.com/office/powerpoint/2010/main" val="3113238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Cytokines are proteins released by cells of the immune system that help to direct responses both locally and globally  throughout the body.  These messengers are way cells communicate with each other.</a:t>
            </a:r>
          </a:p>
        </p:txBody>
      </p:sp>
      <p:sp>
        <p:nvSpPr>
          <p:cNvPr id="4" name="Slide Number Placeholder 3"/>
          <p:cNvSpPr>
            <a:spLocks noGrp="1"/>
          </p:cNvSpPr>
          <p:nvPr>
            <p:ph type="sldNum" sz="quarter" idx="10"/>
          </p:nvPr>
        </p:nvSpPr>
        <p:spPr/>
        <p:txBody>
          <a:bodyPr/>
          <a:lstStyle/>
          <a:p>
            <a:fld id="{72A62CC3-E4E7-7041-93D9-80A5EB7AAC13}" type="slidenum">
              <a:rPr lang="en-US" smtClean="0"/>
              <a:t>39</a:t>
            </a:fld>
            <a:endParaRPr lang="en-US"/>
          </a:p>
        </p:txBody>
      </p:sp>
    </p:spTree>
    <p:extLst>
      <p:ext uri="{BB962C8B-B14F-4D97-AF65-F5344CB8AC3E}">
        <p14:creationId xmlns:p14="http://schemas.microsoft.com/office/powerpoint/2010/main" val="3151508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longer ones immune system has been fighting HIV</a:t>
            </a:r>
            <a:r>
              <a:rPr lang="en-US" baseline="0" dirty="0"/>
              <a:t> often leads to a state of exhaustion.  This impairs the response it can deliver in the fight against HIV.</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40</a:t>
            </a:fld>
            <a:endParaRPr lang="en-US"/>
          </a:p>
        </p:txBody>
      </p:sp>
    </p:spTree>
    <p:extLst>
      <p:ext uri="{BB962C8B-B14F-4D97-AF65-F5344CB8AC3E}">
        <p14:creationId xmlns:p14="http://schemas.microsoft.com/office/powerpoint/2010/main" val="1564056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5</a:t>
            </a:fld>
            <a:endParaRPr lang="en-US"/>
          </a:p>
        </p:txBody>
      </p:sp>
    </p:spTree>
    <p:extLst>
      <p:ext uri="{BB962C8B-B14F-4D97-AF65-F5344CB8AC3E}">
        <p14:creationId xmlns:p14="http://schemas.microsoft.com/office/powerpoint/2010/main" val="3360534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Monocytes as they leave the peripheral blood stream develop into macrophages and can further mature into dendritic cells. </a:t>
            </a:r>
          </a:p>
          <a:p>
            <a:pPr marL="174056" indent="-174056">
              <a:buFont typeface="Arial" panose="020B0604020202020204" pitchFamily="34" charset="0"/>
              <a:buChar char="•"/>
            </a:pPr>
            <a:r>
              <a:rPr lang="en-US" b="1" dirty="0"/>
              <a:t>Dendritic cells</a:t>
            </a:r>
            <a:r>
              <a:rPr lang="en-US" dirty="0"/>
              <a:t> (DCs) are antigen-presenting </a:t>
            </a:r>
            <a:r>
              <a:rPr lang="en-US" b="1" dirty="0"/>
              <a:t>cells</a:t>
            </a:r>
            <a:r>
              <a:rPr lang="en-US" dirty="0"/>
              <a:t> (also known as accessory </a:t>
            </a:r>
            <a:r>
              <a:rPr lang="en-US" b="1" dirty="0"/>
              <a:t>cells</a:t>
            </a:r>
            <a:r>
              <a:rPr lang="en-US" dirty="0"/>
              <a:t>) of the mammalian </a:t>
            </a:r>
            <a:r>
              <a:rPr lang="en-US" b="1" dirty="0"/>
              <a:t>immune system</a:t>
            </a:r>
            <a:r>
              <a:rPr lang="en-US" dirty="0"/>
              <a:t>. </a:t>
            </a:r>
          </a:p>
          <a:p>
            <a:pPr marL="174056" indent="-174056">
              <a:buFont typeface="Arial" panose="020B0604020202020204" pitchFamily="34" charset="0"/>
              <a:buChar char="•"/>
            </a:pPr>
            <a:r>
              <a:rPr lang="en-US" dirty="0"/>
              <a:t>Their main </a:t>
            </a:r>
            <a:r>
              <a:rPr lang="en-US" b="1" dirty="0"/>
              <a:t>function</a:t>
            </a:r>
            <a:r>
              <a:rPr lang="en-US" dirty="0"/>
              <a:t> is to process antigen material and present it on the </a:t>
            </a:r>
            <a:r>
              <a:rPr lang="en-US" b="1" dirty="0"/>
              <a:t>cell</a:t>
            </a:r>
            <a:r>
              <a:rPr lang="en-US" dirty="0"/>
              <a:t> surface to the T </a:t>
            </a:r>
            <a:r>
              <a:rPr lang="en-US" b="1" dirty="0"/>
              <a:t>cells</a:t>
            </a:r>
            <a:r>
              <a:rPr lang="en-US" dirty="0"/>
              <a:t> of the </a:t>
            </a:r>
            <a:r>
              <a:rPr lang="en-US" b="1" dirty="0"/>
              <a:t>immune system</a:t>
            </a:r>
            <a:r>
              <a:rPr lang="en-US" dirty="0"/>
              <a:t>. </a:t>
            </a:r>
          </a:p>
          <a:p>
            <a:pPr marL="174056" indent="-174056">
              <a:buFont typeface="Arial" panose="020B0604020202020204" pitchFamily="34" charset="0"/>
              <a:buChar char="•"/>
            </a:pPr>
            <a:r>
              <a:rPr lang="en-US" dirty="0"/>
              <a:t>They act as messengers between the innate and the adaptive </a:t>
            </a:r>
            <a:r>
              <a:rPr lang="en-US" b="1" dirty="0"/>
              <a:t>immune</a:t>
            </a:r>
            <a:r>
              <a:rPr lang="en-US" dirty="0"/>
              <a:t> systems.</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41</a:t>
            </a:fld>
            <a:endParaRPr lang="en-US"/>
          </a:p>
        </p:txBody>
      </p:sp>
    </p:spTree>
    <p:extLst>
      <p:ext uri="{BB962C8B-B14F-4D97-AF65-F5344CB8AC3E}">
        <p14:creationId xmlns:p14="http://schemas.microsoft.com/office/powerpoint/2010/main" val="1190950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Dendritic cells link innate to adaptive immunity. Once in contact with microbial antigens, DCs mature and migrate to draining lymph nodes where they present antigens to naïve T lymphocytes. Different pathogens trigger distinct DCs maturation profiles, leading</a:t>
            </a:r>
          </a:p>
          <a:p>
            <a:r>
              <a:rPr lang="en-US" sz="1200" b="0" i="0" u="none" strike="noStrike" kern="1200" baseline="0" dirty="0">
                <a:solidFill>
                  <a:schemeClr val="tx1"/>
                </a:solidFill>
                <a:latin typeface="+mn-lt"/>
                <a:ea typeface="+mn-ea"/>
                <a:cs typeface="+mn-cs"/>
              </a:rPr>
              <a:t>to the polarization of different T-cell subsets. The adaptive immune response is therefore modulated, in some extent, to match the nature of the pathogen. Ag: antigen; CTL: cytotoxic T cell; DC: dendritic cell; M</a:t>
            </a:r>
            <a:r>
              <a:rPr lang="el-GR" sz="1200" b="0" i="0" u="none" strike="noStrike" kern="1200" baseline="0" dirty="0">
                <a:solidFill>
                  <a:schemeClr val="tx1"/>
                </a:solidFill>
                <a:latin typeface="+mn-lt"/>
                <a:ea typeface="+mn-ea"/>
                <a:cs typeface="+mn-cs"/>
              </a:rPr>
              <a:t>φ: </a:t>
            </a:r>
            <a:r>
              <a:rPr lang="en-US" sz="1200" b="0" i="0" u="none" strike="noStrike" kern="1200" baseline="0" dirty="0">
                <a:solidFill>
                  <a:schemeClr val="tx1"/>
                </a:solidFill>
                <a:latin typeface="+mn-lt"/>
                <a:ea typeface="+mn-ea"/>
                <a:cs typeface="+mn-cs"/>
              </a:rPr>
              <a:t>macrophage.</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42</a:t>
            </a:fld>
            <a:endParaRPr lang="en-US"/>
          </a:p>
        </p:txBody>
      </p:sp>
    </p:spTree>
    <p:extLst>
      <p:ext uri="{BB962C8B-B14F-4D97-AF65-F5344CB8AC3E}">
        <p14:creationId xmlns:p14="http://schemas.microsoft.com/office/powerpoint/2010/main" val="1374263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Infection of</a:t>
            </a:r>
            <a:r>
              <a:rPr lang="en-US" baseline="0" dirty="0"/>
              <a:t> CD4 T helper cells die through the process of apoptosis which occurs as the cell is actively producing more virus.  However a larger percentage of CD4 T helper cells are lost because of a profound inflammatory response termed </a:t>
            </a:r>
            <a:r>
              <a:rPr lang="en-US" baseline="0" dirty="0" err="1"/>
              <a:t>pyroptosis</a:t>
            </a:r>
            <a:r>
              <a:rPr lang="en-US" baseline="0" dirty="0"/>
              <a:t>.</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43</a:t>
            </a:fld>
            <a:endParaRPr lang="en-US"/>
          </a:p>
        </p:txBody>
      </p:sp>
    </p:spTree>
    <p:extLst>
      <p:ext uri="{BB962C8B-B14F-4D97-AF65-F5344CB8AC3E}">
        <p14:creationId xmlns:p14="http://schemas.microsoft.com/office/powerpoint/2010/main" val="2700777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release of pro-inflammatory cytokines and cellular contents cause other cells near by to also enter into this form of cell death without even being directly infected with HIV.  </a:t>
            </a:r>
            <a:r>
              <a:rPr lang="en-US" baseline="0" dirty="0" err="1"/>
              <a:t>Pyroptosis</a:t>
            </a:r>
            <a:r>
              <a:rPr lang="en-US" baseline="0" dirty="0"/>
              <a:t> is driven by inflammation and can cost a cell its life.</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44</a:t>
            </a:fld>
            <a:endParaRPr lang="en-US"/>
          </a:p>
        </p:txBody>
      </p:sp>
    </p:spTree>
    <p:extLst>
      <p:ext uri="{BB962C8B-B14F-4D97-AF65-F5344CB8AC3E}">
        <p14:creationId xmlns:p14="http://schemas.microsoft.com/office/powerpoint/2010/main" val="2459293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way that</a:t>
            </a:r>
            <a:r>
              <a:rPr lang="en-US" baseline="0" dirty="0"/>
              <a:t> HIV infected cells are killed involves CD8 T cells recognizing the infected CD4 T helper cells causing them to die.</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45</a:t>
            </a:fld>
            <a:endParaRPr lang="en-US"/>
          </a:p>
        </p:txBody>
      </p:sp>
    </p:spTree>
    <p:extLst>
      <p:ext uri="{BB962C8B-B14F-4D97-AF65-F5344CB8AC3E}">
        <p14:creationId xmlns:p14="http://schemas.microsoft.com/office/powerpoint/2010/main" val="32578629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46</a:t>
            </a:fld>
            <a:endParaRPr lang="en-US"/>
          </a:p>
        </p:txBody>
      </p:sp>
    </p:spTree>
    <p:extLst>
      <p:ext uri="{BB962C8B-B14F-4D97-AF65-F5344CB8AC3E}">
        <p14:creationId xmlns:p14="http://schemas.microsoft.com/office/powerpoint/2010/main" val="3470117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Elimination of intact virus: a new definition of HIV cure?</a:t>
            </a:r>
          </a:p>
          <a:p>
            <a:pPr marL="174056" indent="-174056">
              <a:buFont typeface="Arial" panose="020B0604020202020204" pitchFamily="34" charset="0"/>
              <a:buChar char="•"/>
            </a:pPr>
            <a:r>
              <a:rPr lang="en-US" dirty="0"/>
              <a:t>Exceptional elite control (EEC): no ART and infrequent intact DNA; natural control </a:t>
            </a:r>
          </a:p>
          <a:p>
            <a:pPr marL="174056" indent="-174056">
              <a:buFont typeface="Arial" panose="020B0604020202020204" pitchFamily="34" charset="0"/>
              <a:buChar char="•"/>
            </a:pPr>
            <a:r>
              <a:rPr lang="en-US" dirty="0"/>
              <a:t>Loreen </a:t>
            </a:r>
            <a:r>
              <a:rPr lang="en-US" dirty="0" err="1"/>
              <a:t>Willenberg</a:t>
            </a:r>
            <a:r>
              <a:rPr lang="en-US" dirty="0"/>
              <a:t>: diagnosed in 1992, no ART, undetectable HIV RNA for 24+ years</a:t>
            </a:r>
          </a:p>
          <a:p>
            <a:pPr marL="174056" indent="-174056">
              <a:buFont typeface="Arial" panose="020B0604020202020204" pitchFamily="34" charset="0"/>
              <a:buChar char="•"/>
            </a:pPr>
            <a:r>
              <a:rPr lang="en-US" dirty="0"/>
              <a:t>No intact HIV in her body.   This is a rare case.  No virus that is able to replicate itself in her body.</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47</a:t>
            </a:fld>
            <a:endParaRPr lang="en-US"/>
          </a:p>
        </p:txBody>
      </p:sp>
    </p:spTree>
    <p:extLst>
      <p:ext uri="{BB962C8B-B14F-4D97-AF65-F5344CB8AC3E}">
        <p14:creationId xmlns:p14="http://schemas.microsoft.com/office/powerpoint/2010/main" val="3536962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48</a:t>
            </a:fld>
            <a:endParaRPr lang="en-US"/>
          </a:p>
        </p:txBody>
      </p:sp>
    </p:spTree>
    <p:extLst>
      <p:ext uri="{BB962C8B-B14F-4D97-AF65-F5344CB8AC3E}">
        <p14:creationId xmlns:p14="http://schemas.microsoft.com/office/powerpoint/2010/main" val="3754031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There are 9 points in which the life cycle of HIV can be targeted by current drug therapies.</a:t>
            </a:r>
          </a:p>
          <a:p>
            <a:pPr marL="174056" indent="-174056">
              <a:buFont typeface="Arial" panose="020B0604020202020204" pitchFamily="34" charset="0"/>
              <a:buChar char="•"/>
            </a:pPr>
            <a:r>
              <a:rPr lang="en-US" dirty="0"/>
              <a:t>Current drug therapies have not led to a cure for HIV.</a:t>
            </a:r>
            <a:endParaRPr lang="en-US" dirty="0">
              <a:cs typeface="Times New Roman" panose="02020603050405020304" pitchFamily="18" charset="0"/>
            </a:endParaRPr>
          </a:p>
          <a:p>
            <a:endParaRPr lang="en-US" dirty="0">
              <a:cs typeface="Times New Roman" panose="02020603050405020304" pitchFamily="18" charset="0"/>
            </a:endParaRPr>
          </a:p>
          <a:p>
            <a:pPr marL="174056" indent="-174056">
              <a:buFont typeface="Arial" panose="020B0604020202020204" pitchFamily="34" charset="0"/>
              <a:buChar char="•"/>
            </a:pPr>
            <a:r>
              <a:rPr lang="en-US" dirty="0"/>
              <a:t>Successful infection of the target cells requires several criteria to be met.  Attachment to CD4 receptor followed by the co-receptors of either CCR5 or CXCR4 depending on the virus to allow for successful infection of the target cell.  For example if someone lacks CCR5 on their cells, they are essentially resistant to most major forms of HIV infection.  There are instances where HIV can use either CCR5 or CXCR4  in conjunction with CD4 to infect. </a:t>
            </a:r>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r>
              <a:rPr lang="en-US" dirty="0"/>
              <a:t>Each of these step creates an opportunity for intervention. Even though we can do all of this, we can not cure HIV with current drug therapies.  We need to develop strategies that either make immune cells resistant to infection by HIV or we need a means to get rid of the cells that are chronically infected that exists in the latent reservoir.</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49</a:t>
            </a:fld>
            <a:endParaRPr lang="en-US"/>
          </a:p>
        </p:txBody>
      </p:sp>
    </p:spTree>
    <p:extLst>
      <p:ext uri="{BB962C8B-B14F-4D97-AF65-F5344CB8AC3E}">
        <p14:creationId xmlns:p14="http://schemas.microsoft.com/office/powerpoint/2010/main" val="2353752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This is another</a:t>
            </a:r>
            <a:r>
              <a:rPr lang="en-US" sz="1200" baseline="0" dirty="0"/>
              <a:t> representation of the </a:t>
            </a:r>
            <a:r>
              <a:rPr lang="en-US" sz="1200" baseline="0" dirty="0" err="1"/>
              <a:t>Fiebig</a:t>
            </a:r>
            <a:r>
              <a:rPr lang="en-US" sz="1200" baseline="0" dirty="0"/>
              <a:t> stages. This system has helped us better understand the effect of early treatment at different stages. But we should also keep in mind that there is variability between people. </a:t>
            </a:r>
          </a:p>
          <a:p>
            <a:pPr marL="171450" indent="-171450">
              <a:buFont typeface="Arial" panose="020B0604020202020204" pitchFamily="34" charset="0"/>
              <a:buChar char="•"/>
            </a:pPr>
            <a:r>
              <a:rPr lang="en-US" sz="1200" baseline="0" dirty="0"/>
              <a:t>This time, we show the tests that are able to detect the infection.</a:t>
            </a:r>
          </a:p>
          <a:p>
            <a:pPr marL="171450" indent="-171450">
              <a:buFont typeface="Arial" panose="020B0604020202020204" pitchFamily="34" charset="0"/>
              <a:buChar char="•"/>
            </a:pPr>
            <a:r>
              <a:rPr lang="en-US" sz="1200" b="1" baseline="0" dirty="0"/>
              <a:t>Stage 1</a:t>
            </a:r>
            <a:r>
              <a:rPr lang="en-US" sz="1200" baseline="0" dirty="0"/>
              <a:t>: Only HIV RNA (around 10 days after infection)</a:t>
            </a:r>
          </a:p>
          <a:p>
            <a:pPr marL="171450" indent="-171450">
              <a:buFont typeface="Arial" panose="020B0604020202020204" pitchFamily="34" charset="0"/>
              <a:buChar char="•"/>
            </a:pPr>
            <a:r>
              <a:rPr lang="en-US" sz="1200" b="1" baseline="0" dirty="0"/>
              <a:t>Stage 2</a:t>
            </a:r>
            <a:r>
              <a:rPr lang="en-US" sz="1200" baseline="0" dirty="0"/>
              <a:t>: HIV RNA and p24 antigen (around 15 days after infection)</a:t>
            </a:r>
          </a:p>
          <a:p>
            <a:pPr marL="171450" indent="-171450">
              <a:buFont typeface="Arial" panose="020B0604020202020204" pitchFamily="34" charset="0"/>
              <a:buChar char="•"/>
            </a:pPr>
            <a:r>
              <a:rPr lang="en-US" sz="1200" b="1" baseline="0" dirty="0"/>
              <a:t>Stage 3</a:t>
            </a:r>
            <a:r>
              <a:rPr lang="en-US" sz="1200" baseline="0" dirty="0"/>
              <a:t>: HIV RNA, p24 antigen and specific enzyme </a:t>
            </a:r>
            <a:r>
              <a:rPr lang="en-US" sz="1200" baseline="0" dirty="0" err="1"/>
              <a:t>immuno</a:t>
            </a:r>
            <a:r>
              <a:rPr lang="en-US" sz="1200" baseline="0" dirty="0"/>
              <a:t>-assay (EIA) (around 21 days after infection)</a:t>
            </a:r>
          </a:p>
          <a:p>
            <a:pPr marL="171450" indent="-171450">
              <a:buFont typeface="Arial" panose="020B0604020202020204" pitchFamily="34" charset="0"/>
              <a:buChar char="•"/>
            </a:pPr>
            <a:r>
              <a:rPr lang="en-US" sz="1200" b="1" baseline="0" dirty="0"/>
              <a:t>Stage 4</a:t>
            </a:r>
            <a:r>
              <a:rPr lang="en-US" sz="1200" baseline="0" dirty="0"/>
              <a:t>: The HIV infection starts to appear on the Western Blot (around 25 days after infection) </a:t>
            </a:r>
            <a:endParaRPr lang="en-US" sz="1200" dirty="0"/>
          </a:p>
          <a:p>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50</a:t>
            </a:fld>
            <a:endParaRPr lang="en-US"/>
          </a:p>
        </p:txBody>
      </p:sp>
    </p:spTree>
    <p:extLst>
      <p:ext uri="{BB962C8B-B14F-4D97-AF65-F5344CB8AC3E}">
        <p14:creationId xmlns:p14="http://schemas.microsoft.com/office/powerpoint/2010/main" val="3286758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6</a:t>
            </a:fld>
            <a:endParaRPr lang="en-US"/>
          </a:p>
        </p:txBody>
      </p:sp>
    </p:spTree>
    <p:extLst>
      <p:ext uri="{BB962C8B-B14F-4D97-AF65-F5344CB8AC3E}">
        <p14:creationId xmlns:p14="http://schemas.microsoft.com/office/powerpoint/2010/main" val="36219928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medications</a:t>
            </a:r>
            <a:r>
              <a:rPr lang="en-US" baseline="0" dirty="0"/>
              <a:t> that can be employed to suppress the life cycle of HIV.  However these medications alone will not lead to a cure and require an individual to remain on them throughout their life.</a:t>
            </a:r>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52</a:t>
            </a:fld>
            <a:endParaRPr lang="en-US"/>
          </a:p>
        </p:txBody>
      </p:sp>
    </p:spTree>
    <p:extLst>
      <p:ext uri="{BB962C8B-B14F-4D97-AF65-F5344CB8AC3E}">
        <p14:creationId xmlns:p14="http://schemas.microsoft.com/office/powerpoint/2010/main" val="3526019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53</a:t>
            </a:fld>
            <a:endParaRPr lang="en-US"/>
          </a:p>
        </p:txBody>
      </p:sp>
    </p:spTree>
    <p:extLst>
      <p:ext uri="{BB962C8B-B14F-4D97-AF65-F5344CB8AC3E}">
        <p14:creationId xmlns:p14="http://schemas.microsoft.com/office/powerpoint/2010/main" val="1207654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It is important to understand the research process.  New interventions first undergo preclinical testing- first in a lab and then with animals, for indications of activity and safety.  Should an intervention look promising based on these studies, they move into small safety studies in humans, then larger safety studies, and finally into large scale efficacy studies to see if the intervention works. You may hear these referred to as Phase 1 (early safety), Phase 2 (expanded safety) and Phase 3 (Efficacy)</a:t>
            </a:r>
          </a:p>
        </p:txBody>
      </p:sp>
      <p:sp>
        <p:nvSpPr>
          <p:cNvPr id="4" name="Slide Number Placeholder 3"/>
          <p:cNvSpPr>
            <a:spLocks noGrp="1"/>
          </p:cNvSpPr>
          <p:nvPr>
            <p:ph type="sldNum" sz="quarter" idx="5"/>
          </p:nvPr>
        </p:nvSpPr>
        <p:spPr/>
        <p:txBody>
          <a:bodyPr/>
          <a:lstStyle/>
          <a:p>
            <a:fld id="{72A62CC3-E4E7-7041-93D9-80A5EB7AAC13}" type="slidenum">
              <a:rPr lang="en-US" smtClean="0"/>
              <a:t>54</a:t>
            </a:fld>
            <a:endParaRPr lang="en-US"/>
          </a:p>
        </p:txBody>
      </p:sp>
    </p:spTree>
    <p:extLst>
      <p:ext uri="{BB962C8B-B14F-4D97-AF65-F5344CB8AC3E}">
        <p14:creationId xmlns:p14="http://schemas.microsoft.com/office/powerpoint/2010/main" val="9415233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can think of cure research as including basic science research, clinical trials testing interventions in people, and importantly, social sciences and ethics studies as well</a:t>
            </a:r>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55</a:t>
            </a:fld>
            <a:endParaRPr lang="en-US"/>
          </a:p>
        </p:txBody>
      </p:sp>
    </p:spTree>
    <p:extLst>
      <p:ext uri="{BB962C8B-B14F-4D97-AF65-F5344CB8AC3E}">
        <p14:creationId xmlns:p14="http://schemas.microsoft.com/office/powerpoint/2010/main" val="2490746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a global increase in investment in HIV cure</a:t>
            </a:r>
            <a:r>
              <a:rPr lang="en-US" baseline="0" dirty="0"/>
              <a:t> with the United States making the largest commitment of funds.</a:t>
            </a:r>
            <a:endParaRPr lang="en-US" dirty="0"/>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56</a:t>
            </a:fld>
            <a:endParaRPr lang="en-US"/>
          </a:p>
        </p:txBody>
      </p:sp>
    </p:spTree>
    <p:extLst>
      <p:ext uri="{BB962C8B-B14F-4D97-AF65-F5344CB8AC3E}">
        <p14:creationId xmlns:p14="http://schemas.microsoft.com/office/powerpoint/2010/main" val="5654952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57</a:t>
            </a:fld>
            <a:endParaRPr lang="en-US"/>
          </a:p>
        </p:txBody>
      </p:sp>
    </p:spTree>
    <p:extLst>
      <p:ext uri="{BB962C8B-B14F-4D97-AF65-F5344CB8AC3E}">
        <p14:creationId xmlns:p14="http://schemas.microsoft.com/office/powerpoint/2010/main" val="19900895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b="1" dirty="0">
                <a:solidFill>
                  <a:srgbClr val="244061"/>
                </a:solidFill>
                <a:latin typeface="Calibri" panose="020F0502020204030204" pitchFamily="34" charset="0"/>
                <a:ea typeface="Calibri" panose="020F0502020204030204" pitchFamily="34" charset="0"/>
                <a:cs typeface="Times New Roman" panose="02020603050405020304" pitchFamily="18" charset="0"/>
              </a:rPr>
              <a:t>Why Is It So Hard to Cure HIV?</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The main reason HIV is so difficult to cure is because the virus persists inside stable reservoirs that cannot be detected by the immune system</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174056" indent="-174056" algn="just">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HIV is able to integrate within the genome of infected cells, and that is the main barrier to curing HIV.</a:t>
            </a:r>
          </a:p>
          <a:p>
            <a:pPr marL="174056" indent="-174056" algn="just">
              <a:lnSpc>
                <a:spcPct val="107000"/>
              </a:lnSpc>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These reservoirs are a source of what is called </a:t>
            </a:r>
            <a:r>
              <a:rPr lang="en-US" b="1" dirty="0">
                <a:latin typeface="Calibri" panose="020F0502020204030204" pitchFamily="34" charset="0"/>
                <a:ea typeface="Calibri" panose="020F0502020204030204" pitchFamily="34" charset="0"/>
                <a:cs typeface="Times New Roman" panose="02020603050405020304" pitchFamily="18" charset="0"/>
              </a:rPr>
              <a:t>low-level viremia</a:t>
            </a:r>
            <a:r>
              <a:rPr lang="en-US" dirty="0">
                <a:latin typeface="Calibri" panose="020F0502020204030204" pitchFamily="34" charset="0"/>
                <a:ea typeface="Calibri" panose="020F0502020204030204" pitchFamily="34" charset="0"/>
                <a:cs typeface="Times New Roman" panose="02020603050405020304" pitchFamily="18" charset="0"/>
              </a:rPr>
              <a:t> (virus replication) produced when the latent cells come alive and produce active virus even when a person is on ART. </a:t>
            </a:r>
          </a:p>
          <a:p>
            <a:pPr marL="174056" indent="-174056" algn="just">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Many of the HIV reservoirs are located in the lymph nodes, in the gut and other places where immune cells are produced. </a:t>
            </a:r>
          </a:p>
          <a:p>
            <a:pPr marL="174056" indent="-174056" algn="just">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Scientists think that very few cells (somewhere between 1/100,000 and 1/1,000,000) from patients on treatment contain these latent HIV </a:t>
            </a:r>
            <a:r>
              <a:rPr lang="en-US" b="1" dirty="0">
                <a:latin typeface="Calibri" panose="020F0502020204030204" pitchFamily="34" charset="0"/>
                <a:ea typeface="Calibri" panose="020F0502020204030204" pitchFamily="34" charset="0"/>
                <a:cs typeface="Times New Roman" panose="02020603050405020304" pitchFamily="18" charset="0"/>
              </a:rPr>
              <a:t>proviruses</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174056" indent="-174056" algn="just">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Given that the reservoirs are so rare, there are challenges when trying to measure them. </a:t>
            </a:r>
          </a:p>
          <a:p>
            <a:pPr marL="174056" indent="-174056" algn="just">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Different tests for measuring the reservoir are currently being studied. It is also possible for the reservoirs to be concealed below what is possible to detect with the currently available tools.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58</a:t>
            </a:fld>
            <a:endParaRPr lang="en-US"/>
          </a:p>
        </p:txBody>
      </p:sp>
    </p:spTree>
    <p:extLst>
      <p:ext uri="{BB962C8B-B14F-4D97-AF65-F5344CB8AC3E}">
        <p14:creationId xmlns:p14="http://schemas.microsoft.com/office/powerpoint/2010/main" val="3192696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Some of you may have heard of reservoirs- places where HIV hides out in the body and ARVs can’t find it.</a:t>
            </a:r>
          </a:p>
          <a:p>
            <a:endParaRPr lang="en-US" dirty="0"/>
          </a:p>
          <a:p>
            <a:pPr marL="174056" indent="-174056">
              <a:buFont typeface="Arial" panose="020B0604020202020204" pitchFamily="34" charset="0"/>
              <a:buChar char="•"/>
            </a:pPr>
            <a:r>
              <a:rPr lang="en-US" dirty="0"/>
              <a:t>Once HIV enters an immune cell (blue cell) it integrates into the cell’s DNA, the cell’s control center for reproducing itself. It hijacks the replication process, getting the cell to make more virus particles instead of more cells. Most cells realize that they are infected (yellow cell) so will die or send out a chemical signal to be killed</a:t>
            </a:r>
            <a:r>
              <a:rPr lang="en-US" i="1" dirty="0"/>
              <a:t>. But sometimes, </a:t>
            </a:r>
            <a:r>
              <a:rPr lang="en-US" dirty="0"/>
              <a:t>these cells turn into resting memory cells. </a:t>
            </a:r>
          </a:p>
          <a:p>
            <a:pPr marL="174056" indent="-174056">
              <a:buFont typeface="Arial" panose="020B0604020202020204" pitchFamily="34" charset="0"/>
              <a:buChar char="•"/>
            </a:pPr>
            <a:r>
              <a:rPr lang="en-US" dirty="0"/>
              <a:t>Long lived memory cells, (which are CD4 T cells) help the body fight off foreign invaders they have already seen. Long lived memory cells act like police patrolling with a most wanted list.</a:t>
            </a:r>
            <a:r>
              <a:rPr lang="en-US" b="1" dirty="0"/>
              <a:t> </a:t>
            </a:r>
            <a:endParaRPr lang="en-US" dirty="0"/>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r>
              <a:rPr lang="en-US" dirty="0"/>
              <a:t>HIV reservoir is the main barrier to finding a cure for HIV (also called replication-competent or rebound-competent HIV reservoir).</a:t>
            </a:r>
          </a:p>
          <a:p>
            <a:pPr marL="174056" indent="-174056">
              <a:buFont typeface="Arial" panose="020B0604020202020204" pitchFamily="34" charset="0"/>
              <a:buChar char="•"/>
            </a:pPr>
            <a:endParaRPr lang="en-US" dirty="0"/>
          </a:p>
          <a:p>
            <a:pPr marL="174056" indent="-174056" defTabSz="928299">
              <a:buFont typeface="Arial" panose="020B0604020202020204" pitchFamily="34" charset="0"/>
              <a:buChar char="•"/>
              <a:defRPr/>
            </a:pPr>
            <a:r>
              <a:rPr lang="en-US" dirty="0">
                <a:ea typeface="Calibri" panose="020F0502020204030204" pitchFamily="34" charset="0"/>
              </a:rPr>
              <a:t>Researchers are learning everyday on new ways HIV uses to persist. </a:t>
            </a:r>
          </a:p>
          <a:p>
            <a:pPr marL="174056" indent="-174056" defTabSz="928299">
              <a:buFont typeface="Arial" panose="020B0604020202020204" pitchFamily="34" charset="0"/>
              <a:buChar char="•"/>
              <a:defRPr/>
            </a:pPr>
            <a:r>
              <a:rPr lang="en-US" dirty="0">
                <a:ea typeface="Calibri" panose="020F0502020204030204" pitchFamily="34" charset="0"/>
              </a:rPr>
              <a:t>This actually creates new opportunities to eradicate the virus. </a:t>
            </a:r>
          </a:p>
          <a:p>
            <a:pPr marL="174056" indent="-174056" defTabSz="928299">
              <a:buFont typeface="Arial" panose="020B0604020202020204" pitchFamily="34" charset="0"/>
              <a:buChar char="•"/>
              <a:defRPr/>
            </a:pPr>
            <a:r>
              <a:rPr lang="en-US" dirty="0">
                <a:ea typeface="Calibri" panose="020F0502020204030204" pitchFamily="34" charset="0"/>
              </a:rPr>
              <a:t>A good example of this is the fact that we originally thought that the reservoir was a small pool of “resting” cells, carrying deep-sleeping proviruses. </a:t>
            </a:r>
          </a:p>
          <a:p>
            <a:pPr marL="174056" indent="-174056" defTabSz="928299">
              <a:buFont typeface="Arial" panose="020B0604020202020204" pitchFamily="34" charset="0"/>
              <a:buChar char="•"/>
              <a:defRPr/>
            </a:pPr>
            <a:r>
              <a:rPr lang="en-US" dirty="0">
                <a:ea typeface="Calibri" panose="020F0502020204030204" pitchFamily="34" charset="0"/>
              </a:rPr>
              <a:t>And the new reality is that this reservoir is actually quite dynamic, and therefore, possibly easier to target and eliminate.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59</a:t>
            </a:fld>
            <a:endParaRPr lang="en-US"/>
          </a:p>
        </p:txBody>
      </p:sp>
    </p:spTree>
    <p:extLst>
      <p:ext uri="{BB962C8B-B14F-4D97-AF65-F5344CB8AC3E}">
        <p14:creationId xmlns:p14="http://schemas.microsoft.com/office/powerpoint/2010/main" val="42481303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60</a:t>
            </a:fld>
            <a:endParaRPr lang="en-US"/>
          </a:p>
        </p:txBody>
      </p:sp>
    </p:spTree>
    <p:extLst>
      <p:ext uri="{BB962C8B-B14F-4D97-AF65-F5344CB8AC3E}">
        <p14:creationId xmlns:p14="http://schemas.microsoft.com/office/powerpoint/2010/main" val="1938120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b="1" dirty="0">
                <a:solidFill>
                  <a:srgbClr val="244061"/>
                </a:solidFill>
                <a:ea typeface="Calibri" panose="020F0502020204030204" pitchFamily="34" charset="0"/>
                <a:cs typeface="Times New Roman" panose="02020603050405020304" pitchFamily="18" charset="0"/>
              </a:rPr>
              <a:t>What are Some of the HIV Cure-Related Strategies Being Pursued?</a:t>
            </a:r>
            <a:endParaRPr lang="en-US" dirty="0">
              <a:ea typeface="Calibri" panose="020F0502020204030204" pitchFamily="34" charset="0"/>
              <a:cs typeface="Times New Roman" panose="02020603050405020304" pitchFamily="18" charset="0"/>
            </a:endParaRPr>
          </a:p>
          <a:p>
            <a:pPr algn="just">
              <a:lnSpc>
                <a:spcPct val="107000"/>
              </a:lnSpc>
            </a:pPr>
            <a:r>
              <a:rPr lang="en-US" b="1" dirty="0">
                <a:ea typeface="Calibri" panose="020F0502020204030204" pitchFamily="34" charset="0"/>
                <a:cs typeface="Times New Roman" panose="02020603050405020304" pitchFamily="18" charset="0"/>
              </a:rPr>
              <a:t>There are different strategies being explored to achieve ART-free HIV suppression or HIV cure</a:t>
            </a:r>
            <a:r>
              <a:rPr lang="en-US" dirty="0">
                <a:ea typeface="Calibri" panose="020F0502020204030204" pitchFamily="34" charset="0"/>
                <a:cs typeface="Times New Roman" panose="02020603050405020304" pitchFamily="18" charset="0"/>
              </a:rPr>
              <a:t>. </a:t>
            </a:r>
          </a:p>
          <a:p>
            <a:pPr algn="just">
              <a:lnSpc>
                <a:spcPct val="107000"/>
              </a:lnSpc>
            </a:pPr>
            <a:r>
              <a:rPr lang="en-US" dirty="0">
                <a:ea typeface="Calibri" panose="020F0502020204030204" pitchFamily="34" charset="0"/>
                <a:cs typeface="Times New Roman" panose="02020603050405020304" pitchFamily="18" charset="0"/>
              </a:rPr>
              <a:t>Each of these strategies takes a different approach to the challenge of bringing HIV under control without ART. </a:t>
            </a:r>
          </a:p>
          <a:p>
            <a:endParaRPr lang="en-CA" dirty="0"/>
          </a:p>
          <a:p>
            <a:pPr marL="174056" indent="-174056">
              <a:buFont typeface="Arial" panose="020B0604020202020204" pitchFamily="34" charset="0"/>
              <a:buChar char="•"/>
            </a:pPr>
            <a:r>
              <a:rPr lang="en-CA" dirty="0"/>
              <a:t>Most likely, we will need a combination of approaches, because HIV is very complex.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For example, latency-reversing agents could be used in combination with an immune-based approach to find cells that have dormant HIV inside them, and then boost the immune system to increase the body’s ability to clear the virus. Immune-based strategies or gene editing approaches could also be used in combination. Combining HIV cure research approaches may increase the risks of these interventions.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61</a:t>
            </a:fld>
            <a:endParaRPr lang="en-US"/>
          </a:p>
        </p:txBody>
      </p:sp>
    </p:spTree>
    <p:extLst>
      <p:ext uri="{BB962C8B-B14F-4D97-AF65-F5344CB8AC3E}">
        <p14:creationId xmlns:p14="http://schemas.microsoft.com/office/powerpoint/2010/main" val="1288620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is a process where</a:t>
            </a:r>
            <a:r>
              <a:rPr lang="en-US" baseline="0" dirty="0"/>
              <a:t> we move beyond what we know.  Our own experiences play an important role in how we will perceive our observations.</a:t>
            </a:r>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7</a:t>
            </a:fld>
            <a:endParaRPr lang="en-US"/>
          </a:p>
        </p:txBody>
      </p:sp>
    </p:spTree>
    <p:extLst>
      <p:ext uri="{BB962C8B-B14F-4D97-AF65-F5344CB8AC3E}">
        <p14:creationId xmlns:p14="http://schemas.microsoft.com/office/powerpoint/2010/main" val="3288055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lgn="just">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Latency Reversing Agents</a:t>
            </a:r>
          </a:p>
          <a:p>
            <a:pPr marL="174056" indent="-174056" algn="just">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This strategy attempts to flush the virus out of the resting cells by awakening the dormant viruses in the latent reservoirs. </a:t>
            </a:r>
          </a:p>
          <a:p>
            <a:pPr marL="174056" indent="-174056" algn="just">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This approach is usually accompanied by a second step which attempts to effectively clear the infected cells and wipe out any virus released.</a:t>
            </a:r>
          </a:p>
          <a:p>
            <a:pPr marL="174056" indent="-174056" algn="just">
              <a:lnSpc>
                <a:spcPct val="107000"/>
              </a:lnSpc>
              <a:buFont typeface="Arial" panose="020B0604020202020204" pitchFamily="34" charset="0"/>
              <a:buChar char="•"/>
            </a:pPr>
            <a:r>
              <a:rPr lang="en-US" sz="1200" dirty="0">
                <a:ea typeface="Calibri" panose="020F0502020204030204" pitchFamily="34" charset="0"/>
                <a:cs typeface="Times New Roman" panose="02020603050405020304" pitchFamily="18" charset="0"/>
              </a:rPr>
              <a:t>This strategy has sometimes been referred to as “kick and kill”</a:t>
            </a:r>
          </a:p>
          <a:p>
            <a:pPr marL="174056" indent="-174056" algn="just">
              <a:lnSpc>
                <a:spcPct val="107000"/>
              </a:lnSpc>
              <a:buFont typeface="Arial" panose="020B0604020202020204" pitchFamily="34" charset="0"/>
              <a:buChar char="•"/>
            </a:pPr>
            <a:endParaRPr lang="en-US" sz="1200" b="1"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sz="1200" b="0" dirty="0">
                <a:ea typeface="Calibri" panose="020F0502020204030204" pitchFamily="34" charset="0"/>
                <a:cs typeface="Times New Roman" panose="02020603050405020304" pitchFamily="18" charset="0"/>
              </a:rPr>
              <a:t>More recently, there has been some interest in an opposite approach called “block and lock”, with the idea of sealing HIV up in the cells they are inhabiting so they can’t wake up.</a:t>
            </a:r>
          </a:p>
          <a:p>
            <a:pPr marL="174056" indent="-174056" algn="just">
              <a:lnSpc>
                <a:spcPct val="107000"/>
              </a:lnSpc>
              <a:buFont typeface="Arial" panose="020B0604020202020204" pitchFamily="34" charset="0"/>
              <a:buChar char="•"/>
            </a:pPr>
            <a:endParaRPr lang="en-US" sz="1200" b="0"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b="1" dirty="0">
                <a:ea typeface="Calibri" panose="020F0502020204030204" pitchFamily="34" charset="0"/>
                <a:cs typeface="Times New Roman" panose="02020603050405020304" pitchFamily="18" charset="0"/>
              </a:rPr>
              <a:t>Latency-reversing agents (LRA)</a:t>
            </a:r>
            <a:r>
              <a:rPr lang="en-US" dirty="0">
                <a:ea typeface="Calibri" panose="020F0502020204030204" pitchFamily="34" charset="0"/>
                <a:cs typeface="Times New Roman" panose="02020603050405020304" pitchFamily="18" charset="0"/>
              </a:rPr>
              <a:t> can also be called the pharmacological approach to eliminating the HIV reservoirs.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This strategy attempts to flush the virus out of the resting cells by reawakening the dormant viruses in the latent reservoirs.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This approach is usually accompanied by a second step which attempt to effectively clear the infected cells. </a:t>
            </a:r>
          </a:p>
          <a:p>
            <a:pPr marL="174056" indent="-174056" algn="just" defTabSz="928299">
              <a:lnSpc>
                <a:spcPct val="107000"/>
              </a:lnSpc>
              <a:buFont typeface="Arial" panose="020B0604020202020204" pitchFamily="34" charset="0"/>
              <a:buChar char="•"/>
              <a:defRPr/>
            </a:pPr>
            <a:endParaRPr lang="en-US" dirty="0">
              <a:cs typeface="Times New Roman" panose="02020603050405020304" pitchFamily="18" charset="0"/>
            </a:endParaRPr>
          </a:p>
          <a:p>
            <a:pPr marL="174056" indent="-174056" algn="just" defTabSz="928299">
              <a:lnSpc>
                <a:spcPct val="107000"/>
              </a:lnSpc>
              <a:buFont typeface="Arial" panose="020B0604020202020204" pitchFamily="34" charset="0"/>
              <a:buChar char="•"/>
              <a:defRPr/>
            </a:pPr>
            <a:r>
              <a:rPr lang="en-US" dirty="0"/>
              <a:t>The main component of this strategy is determining how to “wake” the virus or stimulate the cells enough to begin producing virus so they can be eliminated by the immune system.</a:t>
            </a:r>
          </a:p>
          <a:p>
            <a:pPr marL="174056" indent="-174056" algn="just">
              <a:lnSpc>
                <a:spcPct val="107000"/>
              </a:lnSpc>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Most of the latency-reversing agents being investigated currently are repurposed therapeutic agents borrowed from the cancer field.</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The most famous class is called HDAC (histone deacetylate) inhibitors that might force latently infected cells to produce virus, but there are newer ones under development (e.g., SMAC mimetics).</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Some of the latency-reversing agents are known to produce significant toxicity and must be administered as a low dose.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Scientists will need to find molecules that are safe and able to be combined to reactivate the virus that has is dormant inside the cells.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If scientists detect a burst of virus after a latency-reversing agent is given, this is a signal of anti-latency activity.</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62</a:t>
            </a:fld>
            <a:endParaRPr lang="en-US"/>
          </a:p>
        </p:txBody>
      </p:sp>
    </p:spTree>
    <p:extLst>
      <p:ext uri="{BB962C8B-B14F-4D97-AF65-F5344CB8AC3E}">
        <p14:creationId xmlns:p14="http://schemas.microsoft.com/office/powerpoint/2010/main" val="13061140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Broadly Neutralizing </a:t>
            </a:r>
            <a:r>
              <a:rPr lang="en-US" sz="1200" b="1" dirty="0">
                <a:hlinkClick r:id="rId3" tooltip="HIV-1"/>
              </a:rPr>
              <a:t>HIV-1</a:t>
            </a:r>
            <a:r>
              <a:rPr lang="en-US" sz="1200" b="1" dirty="0"/>
              <a:t> Antibodies</a:t>
            </a:r>
            <a:r>
              <a:rPr lang="en-US" sz="1200" dirty="0"/>
              <a:t> (</a:t>
            </a:r>
            <a:r>
              <a:rPr lang="en-US" sz="1200" dirty="0" err="1"/>
              <a:t>bNAbs</a:t>
            </a:r>
            <a:r>
              <a:rPr lang="en-US" sz="1200" dirty="0"/>
              <a:t>) are </a:t>
            </a:r>
            <a:r>
              <a:rPr lang="en-US" sz="1200" dirty="0">
                <a:hlinkClick r:id="rId4" tooltip="Neutralizing antibodies"/>
              </a:rPr>
              <a:t>neutralizing antibodies</a:t>
            </a:r>
            <a:r>
              <a:rPr lang="en-US" sz="1200" dirty="0"/>
              <a:t> that are effective at killing multiple HIV-1 viral strains.</a:t>
            </a:r>
            <a:r>
              <a:rPr lang="en-US" sz="1200" baseline="30000" dirty="0">
                <a:hlinkClick r:id="rId5"/>
              </a:rPr>
              <a:t>[1]</a:t>
            </a:r>
            <a:r>
              <a:rPr lang="en-US" sz="1200" dirty="0"/>
              <a:t> This would be an example of strengthening the immune response.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Broadly Neutralizing </a:t>
            </a:r>
            <a:r>
              <a:rPr lang="en-US" b="1" dirty="0">
                <a:hlinkClick r:id="rId3" tooltip="HIV-1"/>
              </a:rPr>
              <a:t>HIV-1</a:t>
            </a:r>
            <a:r>
              <a:rPr lang="en-US" b="1" dirty="0"/>
              <a:t> Antibodies</a:t>
            </a:r>
            <a:r>
              <a:rPr lang="en-US" dirty="0"/>
              <a:t> (</a:t>
            </a:r>
            <a:r>
              <a:rPr lang="en-US" dirty="0" err="1"/>
              <a:t>bNAbs</a:t>
            </a:r>
            <a:r>
              <a:rPr lang="en-US" dirty="0"/>
              <a:t>) are </a:t>
            </a:r>
            <a:r>
              <a:rPr lang="en-US" dirty="0">
                <a:hlinkClick r:id="rId4" tooltip="Neutralizing antibodies"/>
              </a:rPr>
              <a:t>neutralizing antibodies</a:t>
            </a:r>
            <a:r>
              <a:rPr lang="en-US" dirty="0"/>
              <a:t> which neutralize multiple HIV-1 viral strains.</a:t>
            </a:r>
            <a:r>
              <a:rPr lang="en-US" baseline="30000" dirty="0">
                <a:hlinkClick r:id="rId5"/>
              </a:rPr>
              <a:t>[1]</a:t>
            </a:r>
            <a:r>
              <a:rPr lang="en-US" dirty="0"/>
              <a:t> </a:t>
            </a:r>
            <a:r>
              <a:rPr lang="en-US" dirty="0" err="1"/>
              <a:t>bNAbs</a:t>
            </a:r>
            <a:r>
              <a:rPr lang="en-US" dirty="0"/>
              <a:t> are unique in that they target </a:t>
            </a:r>
            <a:r>
              <a:rPr lang="en-US" dirty="0">
                <a:hlinkClick r:id="rId6" tooltip="Conserved sequence"/>
              </a:rPr>
              <a:t>conserved</a:t>
            </a:r>
            <a:r>
              <a:rPr lang="en-US" dirty="0"/>
              <a:t> </a:t>
            </a:r>
            <a:r>
              <a:rPr lang="en-US" dirty="0">
                <a:hlinkClick r:id="rId7" tooltip="Epitope"/>
              </a:rPr>
              <a:t>epitopes</a:t>
            </a:r>
            <a:r>
              <a:rPr lang="en-US" dirty="0"/>
              <a:t> of the virus, meaning the virus may </a:t>
            </a:r>
            <a:r>
              <a:rPr lang="en-US" dirty="0">
                <a:hlinkClick r:id="rId8" tooltip="Mutation"/>
              </a:rPr>
              <a:t>mutate</a:t>
            </a:r>
            <a:r>
              <a:rPr lang="en-US" dirty="0"/>
              <a:t>, but the </a:t>
            </a:r>
            <a:r>
              <a:rPr lang="en-US" dirty="0">
                <a:hlinkClick r:id="rId9" tooltip="Biological target"/>
              </a:rPr>
              <a:t>targeted</a:t>
            </a:r>
            <a:r>
              <a:rPr lang="en-US" dirty="0"/>
              <a:t> epitopes will still exist.</a:t>
            </a:r>
            <a:r>
              <a:rPr lang="en-US" baseline="30000" dirty="0">
                <a:hlinkClick r:id="rId10"/>
              </a:rPr>
              <a:t>[2]</a:t>
            </a:r>
            <a:r>
              <a:rPr lang="en-US" dirty="0"/>
              <a:t> In contrast, non-</a:t>
            </a:r>
            <a:r>
              <a:rPr lang="en-US" dirty="0" err="1"/>
              <a:t>bNAbs</a:t>
            </a:r>
            <a:r>
              <a:rPr lang="en-US" dirty="0"/>
              <a:t> are specific for individual viral strains with unique epitopes. The discovery of </a:t>
            </a:r>
            <a:r>
              <a:rPr lang="en-US" dirty="0" err="1"/>
              <a:t>bNAbs</a:t>
            </a:r>
            <a:r>
              <a:rPr lang="en-US" dirty="0"/>
              <a:t> has led to an important area of research, namely, discovery of a vaccine, not only limited to </a:t>
            </a:r>
            <a:r>
              <a:rPr lang="en-US" dirty="0">
                <a:hlinkClick r:id="rId11" tooltip="HIV"/>
              </a:rPr>
              <a:t>HIV</a:t>
            </a:r>
            <a:r>
              <a:rPr lang="en-US" dirty="0"/>
              <a:t>, but also other rapidly mutating viruses like </a:t>
            </a:r>
            <a:r>
              <a:rPr lang="en-US" dirty="0">
                <a:hlinkClick r:id="rId12" tooltip="Influenza"/>
              </a:rPr>
              <a:t>Influenza</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https://</a:t>
            </a:r>
            <a:r>
              <a:rPr lang="en-US" b="1" dirty="0" err="1"/>
              <a:t>en.wikipedia.org</a:t>
            </a:r>
            <a:r>
              <a:rPr lang="en-US" b="1" dirty="0"/>
              <a:t>/wiki/Broadly_neutralizing_HIV-1_antibodies</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64</a:t>
            </a:fld>
            <a:endParaRPr lang="en-US"/>
          </a:p>
        </p:txBody>
      </p:sp>
    </p:spTree>
    <p:extLst>
      <p:ext uri="{BB962C8B-B14F-4D97-AF65-F5344CB8AC3E}">
        <p14:creationId xmlns:p14="http://schemas.microsoft.com/office/powerpoint/2010/main" val="1770535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marR="0" indent="-174056"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cs typeface="Times New Roman" panose="02020603050405020304" pitchFamily="18" charset="0"/>
              </a:rPr>
              <a:t>There are other strategies designed to boost the immune response as well, including therapeutic vaccines or engineered antibodies.</a:t>
            </a:r>
          </a:p>
          <a:p>
            <a:pPr marL="174056" indent="-174056" algn="just">
              <a:lnSpc>
                <a:spcPct val="107000"/>
              </a:lnSpc>
              <a:buFont typeface="Arial" panose="020B0604020202020204" pitchFamily="34" charset="0"/>
              <a:buChar char="•"/>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Immune-based modulators are designed to boost or induce immune responses against HIV in someone who already has the virus.</a:t>
            </a:r>
            <a:r>
              <a:rPr lang="en-US" dirty="0">
                <a:latin typeface="Calibri" panose="020F0502020204030204" pitchFamily="34" charset="0"/>
                <a:ea typeface="Calibri" panose="020F0502020204030204" pitchFamily="34" charset="0"/>
                <a:cs typeface="Times New Roman" panose="02020603050405020304" pitchFamily="18" charset="0"/>
              </a:rPr>
              <a:t> Most of these strategies are aimed at increasing the potency of cells that can clear HIV from the body, such as HIV-specific CD8+ T cells or natural killer (NK) cells. The hope is that immune-based modulators might contribute to controlling the virus in the absence of antiretroviral treatment and perhaps allow one’s own immune system to help eliminate HIV infected cells. </a:t>
            </a:r>
          </a:p>
          <a:p>
            <a:pPr marL="174056" indent="-174056" algn="just">
              <a:lnSpc>
                <a:spcPct val="107000"/>
              </a:lnSpc>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Immune-based modulators might be used  alone or in combination with other strategies, such as latency-reversing agents or genetic modification. </a:t>
            </a:r>
          </a:p>
          <a:p>
            <a:pPr algn="just">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Examples include therapeutic vaccines, broadly naturalizing antibodies (</a:t>
            </a:r>
            <a:r>
              <a:rPr lang="en-US" dirty="0" err="1">
                <a:latin typeface="Calibri" panose="020F0502020204030204" pitchFamily="34" charset="0"/>
                <a:ea typeface="Calibri" panose="020F0502020204030204" pitchFamily="34" charset="0"/>
                <a:cs typeface="Times New Roman" panose="02020603050405020304" pitchFamily="18" charset="0"/>
              </a:rPr>
              <a:t>bnAbs</a:t>
            </a:r>
            <a:r>
              <a:rPr lang="en-US" dirty="0">
                <a:latin typeface="Calibri" panose="020F0502020204030204" pitchFamily="34" charset="0"/>
                <a:ea typeface="Calibri" panose="020F0502020204030204" pitchFamily="34" charset="0"/>
                <a:cs typeface="Times New Roman" panose="02020603050405020304" pitchFamily="18" charset="0"/>
              </a:rPr>
              <a:t>), or special antibodies with multiple functions (bi- or tri-specific antibodies).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66</a:t>
            </a:fld>
            <a:endParaRPr lang="en-US"/>
          </a:p>
        </p:txBody>
      </p:sp>
    </p:spTree>
    <p:extLst>
      <p:ext uri="{BB962C8B-B14F-4D97-AF65-F5344CB8AC3E}">
        <p14:creationId xmlns:p14="http://schemas.microsoft.com/office/powerpoint/2010/main" val="8577174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Chimeric Antigen T cells or CAR-T cells</a:t>
            </a:r>
            <a:r>
              <a:rPr lang="en-US" baseline="0" dirty="0"/>
              <a:t> are developed from the patients own blood.  They are modified using a virus to turn them into precise killing machines towards their target.  Most of the early work has been done in cancer but now this technology is being explored an HIV cure strategy.  </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67</a:t>
            </a:fld>
            <a:endParaRPr lang="en-US"/>
          </a:p>
        </p:txBody>
      </p:sp>
    </p:spTree>
    <p:extLst>
      <p:ext uri="{BB962C8B-B14F-4D97-AF65-F5344CB8AC3E}">
        <p14:creationId xmlns:p14="http://schemas.microsoft.com/office/powerpoint/2010/main" val="13898466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 found that</a:t>
            </a:r>
            <a:r>
              <a:rPr lang="en-US" baseline="0" dirty="0"/>
              <a:t> bacteria protected themselves from viruses through CRISPR/Cas9.  It would cut out viral DNA that managed to infect the bacteria saving its life.  This same technology is being applied in HIV by going after the source of the infection which remains that HIV incorporates its genetic code into the DNA of the cell it infects.  Ours cells do not have the machinery within itself to remove this foreign DNA like bacteria.  </a:t>
            </a:r>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68</a:t>
            </a:fld>
            <a:endParaRPr lang="en-US"/>
          </a:p>
        </p:txBody>
      </p:sp>
    </p:spTree>
    <p:extLst>
      <p:ext uri="{BB962C8B-B14F-4D97-AF65-F5344CB8AC3E}">
        <p14:creationId xmlns:p14="http://schemas.microsoft.com/office/powerpoint/2010/main" val="9389118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200" b="1" dirty="0">
                <a:ea typeface="Calibri" panose="020F0502020204030204" pitchFamily="34" charset="0"/>
                <a:cs typeface="Times New Roman" panose="02020603050405020304" pitchFamily="18" charset="0"/>
              </a:rPr>
              <a:t>Cell and Gene therapy </a:t>
            </a:r>
            <a:r>
              <a:rPr lang="en-US" sz="1200" b="0" dirty="0">
                <a:ea typeface="Calibri" panose="020F0502020204030204" pitchFamily="34" charset="0"/>
                <a:cs typeface="Times New Roman" panose="02020603050405020304" pitchFamily="18" charset="0"/>
              </a:rPr>
              <a:t>approaches may involve altering the body’s own cells </a:t>
            </a:r>
            <a:r>
              <a:rPr lang="en-US" sz="1200" dirty="0">
                <a:ea typeface="Calibri" panose="020F0502020204030204" pitchFamily="34" charset="0"/>
                <a:cs typeface="Times New Roman" panose="02020603050405020304" pitchFamily="18" charset="0"/>
              </a:rPr>
              <a:t>so that they become resistant to HIV or better at successfully fighting HIV, or to change the HIV virus itself so it becomes ineffective. You can think of this as using molecular scissors to cut out a portion of the gene and then stitching it back together.</a:t>
            </a:r>
          </a:p>
          <a:p>
            <a:pPr algn="just">
              <a:lnSpc>
                <a:spcPct val="107000"/>
              </a:lnSpc>
            </a:pPr>
            <a:endParaRPr lang="en-US" sz="1200" b="0" dirty="0">
              <a:ea typeface="Calibri" panose="020F0502020204030204" pitchFamily="34" charset="0"/>
              <a:cs typeface="Times New Roman" panose="02020603050405020304" pitchFamily="18" charset="0"/>
            </a:endParaRPr>
          </a:p>
          <a:p>
            <a:pPr algn="just">
              <a:lnSpc>
                <a:spcPct val="107000"/>
              </a:lnSpc>
            </a:pPr>
            <a:r>
              <a:rPr lang="en-US" sz="1200" b="0" dirty="0">
                <a:ea typeface="Calibri" panose="020F0502020204030204" pitchFamily="34" charset="0"/>
                <a:cs typeface="Times New Roman" panose="02020603050405020304" pitchFamily="18" charset="0"/>
              </a:rPr>
              <a:t>While some people are concerned about scalability of cell and gene therapy, rapid advances in the field continue to bring cost and complexity down. Researchers are hoping to one day be able to deliver this kind of treatment as a single shot- an aspirational goal.</a:t>
            </a:r>
          </a:p>
          <a:p>
            <a:pPr algn="just">
              <a:lnSpc>
                <a:spcPct val="107000"/>
              </a:lnSpc>
            </a:pPr>
            <a:endParaRPr lang="en-US" b="1" dirty="0">
              <a:ea typeface="Calibri" panose="020F0502020204030204" pitchFamily="34" charset="0"/>
              <a:cs typeface="Times New Roman" panose="02020603050405020304" pitchFamily="18" charset="0"/>
            </a:endParaRPr>
          </a:p>
          <a:p>
            <a:pPr algn="just">
              <a:lnSpc>
                <a:spcPct val="107000"/>
              </a:lnSpc>
            </a:pPr>
            <a:endParaRPr lang="en-US" b="1" dirty="0">
              <a:ea typeface="Calibri" panose="020F0502020204030204" pitchFamily="34" charset="0"/>
              <a:cs typeface="Times New Roman" panose="02020603050405020304" pitchFamily="18" charset="0"/>
            </a:endParaRPr>
          </a:p>
          <a:p>
            <a:pPr algn="just">
              <a:lnSpc>
                <a:spcPct val="107000"/>
              </a:lnSpc>
            </a:pPr>
            <a:r>
              <a:rPr lang="en-US" b="1" dirty="0">
                <a:ea typeface="Calibri" panose="020F0502020204030204" pitchFamily="34" charset="0"/>
                <a:cs typeface="Times New Roman" panose="02020603050405020304" pitchFamily="18" charset="0"/>
              </a:rPr>
              <a:t>Gene editing represents a technologically complex HIV cure-related strategy.</a:t>
            </a:r>
            <a:r>
              <a:rPr lang="en-US" dirty="0">
                <a:ea typeface="Calibri" panose="020F0502020204030204" pitchFamily="34" charset="0"/>
                <a:cs typeface="Times New Roman" panose="02020603050405020304" pitchFamily="18" charset="0"/>
              </a:rPr>
              <a:t> </a:t>
            </a:r>
          </a:p>
          <a:p>
            <a:pPr algn="just">
              <a:lnSpc>
                <a:spcPct val="107000"/>
              </a:lnSpc>
            </a:pPr>
            <a:endParaRPr lang="en-US"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The main goal is to change specific cells so that they become resistant to HIV or better at successfully fighting HIV, or to change the HIV virus itself so it becomes ineffective.</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This can be done by altering the genes of a person’s immune cells, as the genes are the blueprint for the cells’ architecture.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For example, an alteration that removes a key receptor or a protein that HIV uses for infection can make the cell resistant to HIV infection. </a:t>
            </a:r>
          </a:p>
          <a:p>
            <a:pPr algn="just">
              <a:lnSpc>
                <a:spcPct val="107000"/>
              </a:lnSpc>
            </a:pPr>
            <a:endParaRPr lang="en-US"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One of the gene therapy approaches being investigated involves extracting bone marrow stem cells from a person living with HIV and modifying them with a method that disables the gene that encodes the CCR5 receptor (which HIV uses as a foothold to gain entry into cells) and then putting them back into one’s own body.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Further, other examples of classes of DNA-editing enzymes being evaluated include the zing finger nucleases (ZFNs) and transcription activator-like effector nucleases (TALENs).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The gene sequence of HIV itself can also be altered. A useful analogy is the use of molecular scissors to “cut out” parts of the HIV gene.</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A number of gene therapy approaches will be able to be combined with other approaches.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For example, a latency-reversing agent could be combined with a genetically strengthened immune cells.</a:t>
            </a:r>
          </a:p>
          <a:p>
            <a:pPr algn="just">
              <a:lnSpc>
                <a:spcPct val="107000"/>
              </a:lnSpc>
            </a:pPr>
            <a:endParaRPr lang="en-US" dirty="0">
              <a:ea typeface="Calibri" panose="020F0502020204030204" pitchFamily="34" charset="0"/>
              <a:cs typeface="Times New Roman" panose="02020603050405020304" pitchFamily="18" charset="0"/>
            </a:endParaRP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It is important to note that these gene modifications would not be passed down to children. </a:t>
            </a:r>
          </a:p>
          <a:p>
            <a:pPr marL="174056" indent="-174056"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These would be ‘somatic’ changes and would not affect the germline.</a:t>
            </a:r>
          </a:p>
          <a:p>
            <a:pPr algn="just">
              <a:lnSpc>
                <a:spcPct val="107000"/>
              </a:lnSpc>
            </a:pPr>
            <a:endParaRPr lang="en-US" dirty="0">
              <a:ea typeface="Calibri" panose="020F0502020204030204" pitchFamily="34" charset="0"/>
              <a:cs typeface="Times New Roman" panose="02020603050405020304" pitchFamily="18" charset="0"/>
            </a:endParaRPr>
          </a:p>
          <a:p>
            <a:r>
              <a:rPr lang="en-US" dirty="0"/>
              <a:t>https://</a:t>
            </a:r>
            <a:r>
              <a:rPr lang="en-US" dirty="0" err="1"/>
              <a:t>www.youtube.com</a:t>
            </a:r>
            <a:r>
              <a:rPr lang="en-US" dirty="0"/>
              <a:t>/</a:t>
            </a:r>
            <a:r>
              <a:rPr lang="en-US" dirty="0" err="1"/>
              <a:t>watch?v</a:t>
            </a:r>
            <a:r>
              <a:rPr lang="en-US" dirty="0"/>
              <a:t>=4ym94wNlHAA</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69</a:t>
            </a:fld>
            <a:endParaRPr lang="en-US"/>
          </a:p>
        </p:txBody>
      </p:sp>
    </p:spTree>
    <p:extLst>
      <p:ext uri="{BB962C8B-B14F-4D97-AF65-F5344CB8AC3E}">
        <p14:creationId xmlns:p14="http://schemas.microsoft.com/office/powerpoint/2010/main" val="42634914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 editing of the CCR5 co-receptor can render T cells resistant to infection by the most common form of HIV.  HIV must bind to both the CD4 and CCR5 receptors to allow the</a:t>
            </a:r>
            <a:r>
              <a:rPr lang="en-US" baseline="0" dirty="0"/>
              <a:t> virus to enter into the cells.  </a:t>
            </a:r>
            <a:endParaRPr lang="en-US" dirty="0"/>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70</a:t>
            </a:fld>
            <a:endParaRPr lang="en-US"/>
          </a:p>
        </p:txBody>
      </p:sp>
    </p:spTree>
    <p:extLst>
      <p:ext uri="{BB962C8B-B14F-4D97-AF65-F5344CB8AC3E}">
        <p14:creationId xmlns:p14="http://schemas.microsoft.com/office/powerpoint/2010/main" val="41748954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HIV-specific CARs are being applied to peripheral T cells, NK cells, and stem cells to boost recognition and killing of HIV infected cells. In this review, we summarize current developments in engineering HIV directed CAR-expressing cells to facilitate HIV elimination.”  https://</a:t>
            </a:r>
            <a:r>
              <a:rPr lang="en-US" dirty="0" err="1"/>
              <a:t>www.frontiersin.org</a:t>
            </a:r>
            <a:r>
              <a:rPr lang="en-US" dirty="0"/>
              <a:t>/articles/10.3389/fcimb.2020.00410/full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71</a:t>
            </a:fld>
            <a:endParaRPr lang="en-US"/>
          </a:p>
        </p:txBody>
      </p:sp>
    </p:spTree>
    <p:extLst>
      <p:ext uri="{BB962C8B-B14F-4D97-AF65-F5344CB8AC3E}">
        <p14:creationId xmlns:p14="http://schemas.microsoft.com/office/powerpoint/2010/main" val="23488663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62CC3-E4E7-7041-93D9-80A5EB7AAC13}" type="slidenum">
              <a:rPr lang="en-US" smtClean="0"/>
              <a:t>73</a:t>
            </a:fld>
            <a:endParaRPr lang="en-US"/>
          </a:p>
        </p:txBody>
      </p:sp>
    </p:spTree>
    <p:extLst>
      <p:ext uri="{BB962C8B-B14F-4D97-AF65-F5344CB8AC3E}">
        <p14:creationId xmlns:p14="http://schemas.microsoft.com/office/powerpoint/2010/main" val="39815671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74</a:t>
            </a:fld>
            <a:endParaRPr lang="en-US"/>
          </a:p>
        </p:txBody>
      </p:sp>
    </p:spTree>
    <p:extLst>
      <p:ext uri="{BB962C8B-B14F-4D97-AF65-F5344CB8AC3E}">
        <p14:creationId xmlns:p14="http://schemas.microsoft.com/office/powerpoint/2010/main" val="45790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8</a:t>
            </a:fld>
            <a:endParaRPr lang="en-US"/>
          </a:p>
        </p:txBody>
      </p:sp>
    </p:spTree>
    <p:extLst>
      <p:ext uri="{BB962C8B-B14F-4D97-AF65-F5344CB8AC3E}">
        <p14:creationId xmlns:p14="http://schemas.microsoft.com/office/powerpoint/2010/main" val="646347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62CC3-E4E7-7041-93D9-80A5EB7AAC13}" type="slidenum">
              <a:rPr lang="en-US" smtClean="0"/>
              <a:t>9</a:t>
            </a:fld>
            <a:endParaRPr lang="en-US"/>
          </a:p>
        </p:txBody>
      </p:sp>
    </p:spTree>
    <p:extLst>
      <p:ext uri="{BB962C8B-B14F-4D97-AF65-F5344CB8AC3E}">
        <p14:creationId xmlns:p14="http://schemas.microsoft.com/office/powerpoint/2010/main" val="362199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b="1" dirty="0">
                <a:solidFill>
                  <a:srgbClr val="244061"/>
                </a:solidFill>
                <a:ea typeface="Calibri" panose="020F0502020204030204" pitchFamily="34" charset="0"/>
                <a:cs typeface="Times New Roman" panose="02020603050405020304" pitchFamily="18" charset="0"/>
              </a:rPr>
              <a:t>Is There an HIV Cure Available Now?</a:t>
            </a:r>
            <a:endParaRPr lang="en-US" dirty="0">
              <a:ea typeface="Calibri" panose="020F0502020204030204" pitchFamily="34" charset="0"/>
              <a:cs typeface="Times New Roman" panose="02020603050405020304" pitchFamily="18" charset="0"/>
            </a:endParaRPr>
          </a:p>
          <a:p>
            <a:pPr marL="290093" indent="-290093" algn="just">
              <a:lnSpc>
                <a:spcPct val="107000"/>
              </a:lnSpc>
              <a:buFont typeface="Arial" panose="020B0604020202020204" pitchFamily="34" charset="0"/>
              <a:buChar char="•"/>
            </a:pPr>
            <a:r>
              <a:rPr lang="en-US" b="1" dirty="0">
                <a:ea typeface="Calibri" panose="020F0502020204030204" pitchFamily="34" charset="0"/>
                <a:cs typeface="Times New Roman" panose="02020603050405020304" pitchFamily="18" charset="0"/>
              </a:rPr>
              <a:t>There is no HIV cure available today. </a:t>
            </a:r>
            <a:r>
              <a:rPr lang="en-US" dirty="0">
                <a:ea typeface="Calibri" panose="020F0502020204030204" pitchFamily="34" charset="0"/>
                <a:cs typeface="Times New Roman" panose="02020603050405020304" pitchFamily="18" charset="0"/>
              </a:rPr>
              <a:t>There is increasing scientific attention and funding to try to find a cure for HIV infection, or a regimen that could keep HIV suppressed in the absence of HIV treatment. There are people who believe that a cure or post-treatment control for HIV should become the ultimate goal of HIV therapy. </a:t>
            </a:r>
          </a:p>
          <a:p>
            <a:pPr algn="just">
              <a:lnSpc>
                <a:spcPct val="107000"/>
              </a:lnSpc>
            </a:pPr>
            <a:endParaRPr lang="en-US" dirty="0">
              <a:ea typeface="Calibri" panose="020F0502020204030204" pitchFamily="34" charset="0"/>
              <a:cs typeface="Times New Roman" panose="02020603050405020304" pitchFamily="18" charset="0"/>
            </a:endParaRPr>
          </a:p>
          <a:p>
            <a:pPr marL="290093" indent="-290093"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Interventions are being investigated in pre-clinical experiments–in the laboratory with cells or animal models, such as humanized mice or non-human primate models. Studies are also being conducted in humans. Most are early safety studies involving a small number of participants and are high-risk studies with no direct medical benefit expected for participants. As human trials expand, diverse groups of study participants, including young people, women and people from multiple racial and ethnic backgrounds, will need to be enrolled to ensure results will be applicable to different groups.</a:t>
            </a:r>
          </a:p>
          <a:p>
            <a:pPr algn="just">
              <a:lnSpc>
                <a:spcPct val="107000"/>
              </a:lnSpc>
            </a:pPr>
            <a:endParaRPr lang="en-US" dirty="0">
              <a:ea typeface="Calibri" panose="020F0502020204030204" pitchFamily="34" charset="0"/>
              <a:cs typeface="Times New Roman" panose="02020603050405020304" pitchFamily="18" charset="0"/>
            </a:endParaRPr>
          </a:p>
          <a:p>
            <a:pPr marL="290093" indent="-290093" algn="just">
              <a:lnSpc>
                <a:spcPct val="107000"/>
              </a:lnSpc>
              <a:buFont typeface="Arial" panose="020B0604020202020204" pitchFamily="34" charset="0"/>
              <a:buChar char="•"/>
            </a:pPr>
            <a:r>
              <a:rPr lang="en-US" dirty="0">
                <a:ea typeface="Calibri" panose="020F0502020204030204" pitchFamily="34" charset="0"/>
                <a:cs typeface="Times New Roman" panose="02020603050405020304" pitchFamily="18" charset="0"/>
              </a:rPr>
              <a:t>An ideal ART-free durable suppression regimen or cure for HIV infection would be affordable, accessible, acceptable, safe and durable. We are still a great distance away from realizing this dream. We must realize that science works in small increments and takes a long time. We hope knowing this information will help you discern the reality from the sensationalist hype that you may see in the media or hear from others. </a:t>
            </a:r>
          </a:p>
          <a:p>
            <a:pPr algn="just">
              <a:lnSpc>
                <a:spcPct val="107000"/>
              </a:lnSpc>
            </a:pPr>
            <a:r>
              <a:rPr lang="en-US" dirty="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10</a:t>
            </a:fld>
            <a:endParaRPr lang="en-US"/>
          </a:p>
        </p:txBody>
      </p:sp>
    </p:spTree>
    <p:extLst>
      <p:ext uri="{BB962C8B-B14F-4D97-AF65-F5344CB8AC3E}">
        <p14:creationId xmlns:p14="http://schemas.microsoft.com/office/powerpoint/2010/main" val="1287471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9C1436-2E08-C446-B93A-800585D203F8}"/>
              </a:ext>
            </a:extLst>
          </p:cNvPr>
          <p:cNvSpPr txBox="1"/>
          <p:nvPr userDrawn="1"/>
        </p:nvSpPr>
        <p:spPr>
          <a:xfrm>
            <a:off x="-1" y="1145593"/>
            <a:ext cx="12192001" cy="5087937"/>
          </a:xfrm>
          <a:prstGeom prst="rect">
            <a:avLst/>
          </a:prstGeom>
          <a:solidFill>
            <a:srgbClr val="8600D3"/>
          </a:solidFill>
        </p:spPr>
        <p:txBody>
          <a:bodyPr wrap="square" rtlCol="0">
            <a:spAutoFit/>
          </a:bodyPr>
          <a:lstStyle/>
          <a:p>
            <a:endParaRPr lang="en-US" dirty="0"/>
          </a:p>
        </p:txBody>
      </p:sp>
      <p:sp>
        <p:nvSpPr>
          <p:cNvPr id="2" name="Title 1"/>
          <p:cNvSpPr>
            <a:spLocks noGrp="1"/>
          </p:cNvSpPr>
          <p:nvPr>
            <p:ph type="ctrTitle"/>
          </p:nvPr>
        </p:nvSpPr>
        <p:spPr>
          <a:xfrm>
            <a:off x="1524000" y="1638028"/>
            <a:ext cx="9144000" cy="2387600"/>
          </a:xfrm>
          <a:noFill/>
        </p:spPr>
        <p:txBody>
          <a:bodyPr anchor="b"/>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4167980"/>
            <a:ext cx="9144000" cy="827881"/>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10" name="TextBox 9">
            <a:extLst>
              <a:ext uri="{FF2B5EF4-FFF2-40B4-BE49-F238E27FC236}">
                <a16:creationId xmlns:a16="http://schemas.microsoft.com/office/drawing/2014/main" id="{1AF6F17C-96E3-8343-A75C-22C3805BDCFA}"/>
              </a:ext>
            </a:extLst>
          </p:cNvPr>
          <p:cNvSpPr txBox="1"/>
          <p:nvPr userDrawn="1"/>
        </p:nvSpPr>
        <p:spPr>
          <a:xfrm>
            <a:off x="4465077" y="5658376"/>
            <a:ext cx="6454713" cy="43088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dirty="0">
                <a:solidFill>
                  <a:schemeClr val="bg1"/>
                </a:solidFill>
                <a:latin typeface="Gill Sans MT" panose="020B0502020104020203" pitchFamily="34" charset="77"/>
                <a:ea typeface="+mn-ea"/>
                <a:cs typeface="+mn-cs"/>
              </a:rPr>
              <a:t>This research training curriculum is a collaborative project aimed at making the science of HIV cure-related research accessible to the community and the HIV research field. </a:t>
            </a:r>
            <a:endParaRPr lang="en-US" sz="1100" b="1" dirty="0">
              <a:solidFill>
                <a:schemeClr val="bg1"/>
              </a:solidFill>
              <a:latin typeface="Gill Sans MT" panose="020B0502020104020203" pitchFamily="34" charset="77"/>
            </a:endParaRPr>
          </a:p>
        </p:txBody>
      </p:sp>
      <p:pic>
        <p:nvPicPr>
          <p:cNvPr id="16" name="Picture 15">
            <a:extLst>
              <a:ext uri="{FF2B5EF4-FFF2-40B4-BE49-F238E27FC236}">
                <a16:creationId xmlns:a16="http://schemas.microsoft.com/office/drawing/2014/main" id="{C66BCAE4-C1D2-8E4C-8B75-7849D710430C}"/>
              </a:ext>
            </a:extLst>
          </p:cNvPr>
          <p:cNvPicPr>
            <a:picLocks noChangeAspect="1"/>
          </p:cNvPicPr>
          <p:nvPr userDrawn="1"/>
        </p:nvPicPr>
        <p:blipFill>
          <a:blip r:embed="rId3"/>
          <a:stretch>
            <a:fillRect/>
          </a:stretch>
        </p:blipFill>
        <p:spPr>
          <a:xfrm>
            <a:off x="1524000" y="5612209"/>
            <a:ext cx="2807941" cy="389219"/>
          </a:xfrm>
          <a:prstGeom prst="rect">
            <a:avLst/>
          </a:prstGeom>
        </p:spPr>
      </p:pic>
    </p:spTree>
    <p:extLst>
      <p:ext uri="{BB962C8B-B14F-4D97-AF65-F5344CB8AC3E}">
        <p14:creationId xmlns:p14="http://schemas.microsoft.com/office/powerpoint/2010/main" val="2123774129"/>
      </p:ext>
    </p:extLst>
  </p:cSld>
  <p:clrMapOvr>
    <a:masterClrMapping/>
  </p:clrMapOvr>
  <p:transition spd="slow">
    <p:fade/>
  </p:transition>
  <p:extLst>
    <p:ext uri="{DCECCB84-F9BA-43D5-87BE-67443E8EF086}">
      <p15:sldGuideLst xmlns:p15="http://schemas.microsoft.com/office/powerpoint/2012/main">
        <p15:guide id="1" orient="horz" pos="420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536723" y="6487884"/>
            <a:ext cx="7193065" cy="312966"/>
          </a:xfrm>
        </p:spPr>
        <p:txBody>
          <a:bodyPr/>
          <a:lstStyle/>
          <a:p>
            <a:endParaRPr lang="en-US" dirty="0"/>
          </a:p>
        </p:txBody>
      </p:sp>
      <p:sp>
        <p:nvSpPr>
          <p:cNvPr id="6" name="Slide Number Placeholder 5"/>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361242229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09738"/>
            <a:ext cx="12192000" cy="2852737"/>
          </a:xfrm>
          <a:solidFill>
            <a:srgbClr val="8600D3"/>
          </a:solidFill>
        </p:spPr>
        <p:txBody>
          <a:bodyPr lIns="457200" rIns="457200" anchor="b"/>
          <a:lstStyle>
            <a:lvl1pP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0" y="4562475"/>
            <a:ext cx="12192000" cy="1500187"/>
          </a:xfrm>
          <a:solidFill>
            <a:srgbClr val="8600D3"/>
          </a:solidFill>
        </p:spPr>
        <p:txBody>
          <a:bodyPr lIns="548640" rIns="548640"/>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p:cNvSpPr>
            <a:spLocks noGrp="1"/>
          </p:cNvSpPr>
          <p:nvPr>
            <p:ph type="ftr" sz="quarter" idx="11"/>
          </p:nvPr>
        </p:nvSpPr>
        <p:spPr>
          <a:xfrm>
            <a:off x="2536723" y="6487884"/>
            <a:ext cx="7578827" cy="255816"/>
          </a:xfrm>
        </p:spPr>
        <p:txBody>
          <a:bodyPr/>
          <a:lstStyle/>
          <a:p>
            <a:endParaRPr lang="en-US"/>
          </a:p>
        </p:txBody>
      </p:sp>
      <p:sp>
        <p:nvSpPr>
          <p:cNvPr id="6" name="Slide Number Placeholder 5"/>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158217734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232928678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2536723" y="6487884"/>
            <a:ext cx="7335407" cy="255816"/>
          </a:xfrm>
        </p:spPr>
        <p:txBody>
          <a:bodyPr/>
          <a:lstStyle/>
          <a:p>
            <a:endParaRPr lang="en-US" dirty="0"/>
          </a:p>
        </p:txBody>
      </p:sp>
      <p:sp>
        <p:nvSpPr>
          <p:cNvPr id="9" name="Slide Number Placeholder 8"/>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410332216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2536723" y="6487884"/>
            <a:ext cx="7335407" cy="255816"/>
          </a:xfrm>
        </p:spPr>
        <p:txBody>
          <a:bodyPr/>
          <a:lstStyle/>
          <a:p>
            <a:endParaRPr lang="en-US" dirty="0"/>
          </a:p>
        </p:txBody>
      </p:sp>
      <p:sp>
        <p:nvSpPr>
          <p:cNvPr id="5" name="Slide Number Placeholder 4"/>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43720256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291659469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390955736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DE60A-6285-C447-8D6C-A8345AF5DFDD}" type="slidenum">
              <a:rPr lang="en-US" smtClean="0"/>
              <a:t>‹#›</a:t>
            </a:fld>
            <a:endParaRPr lang="en-US"/>
          </a:p>
        </p:txBody>
      </p:sp>
    </p:spTree>
    <p:extLst>
      <p:ext uri="{BB962C8B-B14F-4D97-AF65-F5344CB8AC3E}">
        <p14:creationId xmlns:p14="http://schemas.microsoft.com/office/powerpoint/2010/main" val="114336597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F7AB21-D3D9-384F-815B-2D8B72915113}"/>
              </a:ext>
            </a:extLst>
          </p:cNvPr>
          <p:cNvPicPr>
            <a:picLocks noChangeAspect="1"/>
          </p:cNvPicPr>
          <p:nvPr userDrawn="1"/>
        </p:nvPicPr>
        <p:blipFill rotWithShape="1">
          <a:blip r:embed="rId11">
            <a:duotone>
              <a:schemeClr val="bg2">
                <a:shade val="45000"/>
                <a:satMod val="135000"/>
              </a:schemeClr>
              <a:prstClr val="white"/>
            </a:duotone>
          </a:blip>
          <a:srcRect l="27206"/>
          <a:stretch/>
        </p:blipFill>
        <p:spPr>
          <a:xfrm rot="5400000">
            <a:off x="2667002" y="-2772050"/>
            <a:ext cx="6857999" cy="12192002"/>
          </a:xfrm>
          <a:prstGeom prst="rect">
            <a:avLst/>
          </a:prstGeom>
          <a:gradFill>
            <a:gsLst>
              <a:gs pos="0">
                <a:schemeClr val="bg1">
                  <a:lumMod val="56000"/>
                  <a:lumOff val="44000"/>
                </a:schemeClr>
              </a:gs>
              <a:gs pos="67000">
                <a:schemeClr val="bg1"/>
              </a:gs>
              <a:gs pos="100000">
                <a:schemeClr val="bg1">
                  <a:lumMod val="0"/>
                  <a:lumOff val="100000"/>
                  <a:alpha val="69000"/>
                </a:schemeClr>
              </a:gs>
            </a:gsLst>
            <a:path path="circle">
              <a:fillToRect l="100000" t="100000"/>
            </a:path>
          </a:gradFill>
        </p:spPr>
      </p:pic>
      <p:sp>
        <p:nvSpPr>
          <p:cNvPr id="9" name="TextBox 8">
            <a:extLst>
              <a:ext uri="{FF2B5EF4-FFF2-40B4-BE49-F238E27FC236}">
                <a16:creationId xmlns:a16="http://schemas.microsoft.com/office/drawing/2014/main" id="{EF5407A5-C8D3-C240-8F03-1C01073C8878}"/>
              </a:ext>
            </a:extLst>
          </p:cNvPr>
          <p:cNvSpPr txBox="1"/>
          <p:nvPr userDrawn="1"/>
        </p:nvSpPr>
        <p:spPr>
          <a:xfrm>
            <a:off x="41904" y="-105049"/>
            <a:ext cx="12192000" cy="6858000"/>
          </a:xfrm>
          <a:prstGeom prst="rect">
            <a:avLst/>
          </a:prstGeom>
          <a:gradFill flip="none" rotWithShape="1">
            <a:gsLst>
              <a:gs pos="59000">
                <a:schemeClr val="bg1"/>
              </a:gs>
              <a:gs pos="100000">
                <a:schemeClr val="bg1">
                  <a:lumMod val="0"/>
                  <a:lumOff val="100000"/>
                  <a:alpha val="0"/>
                </a:schemeClr>
              </a:gs>
            </a:gsLst>
            <a:path path="circle">
              <a:fillToRect l="50000" t="50000" r="50000" b="50000"/>
            </a:path>
            <a:tileRect/>
          </a:gradFill>
        </p:spPr>
        <p:txBody>
          <a:bodyPr wrap="square" rtlCol="0">
            <a:spAutoFit/>
          </a:bodyPr>
          <a:lstStyle/>
          <a:p>
            <a:endParaRPr lang="en-US" dirty="0"/>
          </a:p>
        </p:txBody>
      </p:sp>
      <p:sp>
        <p:nvSpPr>
          <p:cNvPr id="10" name="TextBox 9">
            <a:extLst>
              <a:ext uri="{FF2B5EF4-FFF2-40B4-BE49-F238E27FC236}">
                <a16:creationId xmlns:a16="http://schemas.microsoft.com/office/drawing/2014/main" id="{01F50376-B5C7-1943-89D3-6C09089DA538}"/>
              </a:ext>
            </a:extLst>
          </p:cNvPr>
          <p:cNvSpPr txBox="1"/>
          <p:nvPr userDrawn="1"/>
        </p:nvSpPr>
        <p:spPr>
          <a:xfrm>
            <a:off x="11395704" y="-105049"/>
            <a:ext cx="838200" cy="6963049"/>
          </a:xfrm>
          <a:prstGeom prst="rect">
            <a:avLst/>
          </a:prstGeom>
          <a:solidFill>
            <a:srgbClr val="8600D3"/>
          </a:solidFill>
          <a:ln>
            <a:noFill/>
          </a:ln>
        </p:spPr>
        <p:txBody>
          <a:bodyPr wrap="square" rtlCol="0">
            <a:spAutoFit/>
          </a:bodyPr>
          <a:lstStyle/>
          <a:p>
            <a:endParaRPr lang="en-US" dirty="0"/>
          </a:p>
        </p:txBody>
      </p:sp>
      <p:pic>
        <p:nvPicPr>
          <p:cNvPr id="12" name="Picture 11">
            <a:extLst>
              <a:ext uri="{FF2B5EF4-FFF2-40B4-BE49-F238E27FC236}">
                <a16:creationId xmlns:a16="http://schemas.microsoft.com/office/drawing/2014/main" id="{C953E012-F222-954E-A147-50111FD1724C}"/>
              </a:ext>
            </a:extLst>
          </p:cNvPr>
          <p:cNvPicPr>
            <a:picLocks noChangeAspect="1"/>
          </p:cNvPicPr>
          <p:nvPr userDrawn="1"/>
        </p:nvPicPr>
        <p:blipFill>
          <a:blip r:embed="rId12"/>
          <a:stretch>
            <a:fillRect/>
          </a:stretch>
        </p:blipFill>
        <p:spPr>
          <a:xfrm>
            <a:off x="452405" y="6478631"/>
            <a:ext cx="1936377" cy="274320"/>
          </a:xfrm>
          <a:prstGeom prst="rect">
            <a:avLst/>
          </a:prstGeom>
        </p:spPr>
      </p:pic>
      <p:sp>
        <p:nvSpPr>
          <p:cNvPr id="2" name="Title Placeholder 1"/>
          <p:cNvSpPr>
            <a:spLocks noGrp="1"/>
          </p:cNvSpPr>
          <p:nvPr userDrawn="1">
            <p:ph type="title"/>
          </p:nvPr>
        </p:nvSpPr>
        <p:spPr>
          <a:xfrm>
            <a:off x="419100" y="363537"/>
            <a:ext cx="10702990" cy="1325563"/>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p:cNvSpPr>
            <a:spLocks noGrp="1"/>
          </p:cNvSpPr>
          <p:nvPr userDrawn="1">
            <p:ph type="body" idx="1"/>
          </p:nvPr>
        </p:nvSpPr>
        <p:spPr>
          <a:xfrm>
            <a:off x="419100" y="1868487"/>
            <a:ext cx="1070299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userDrawn="1">
            <p:ph type="ftr" sz="quarter" idx="3"/>
          </p:nvPr>
        </p:nvSpPr>
        <p:spPr>
          <a:xfrm>
            <a:off x="2536723" y="6487884"/>
            <a:ext cx="8082807" cy="255816"/>
          </a:xfrm>
          <a:prstGeom prst="rect">
            <a:avLst/>
          </a:prstGeom>
        </p:spPr>
        <p:txBody>
          <a:bodyPr vert="horz" lIns="91440" tIns="45720" rIns="91440" bIns="45720" rtlCol="0" anchor="ctr"/>
          <a:lstStyle>
            <a:lvl1pPr algn="l">
              <a:defRPr sz="1000">
                <a:solidFill>
                  <a:schemeClr val="bg1">
                    <a:lumMod val="65000"/>
                  </a:schemeClr>
                </a:solidFill>
                <a:latin typeface="Gill Sans MT" panose="020B0502020104020203" pitchFamily="34" charset="77"/>
              </a:defRPr>
            </a:lvl1pPr>
          </a:lstStyle>
          <a:p>
            <a:endParaRPr lang="en-US" dirty="0"/>
          </a:p>
        </p:txBody>
      </p:sp>
      <p:sp>
        <p:nvSpPr>
          <p:cNvPr id="6" name="Slide Number Placeholder 5"/>
          <p:cNvSpPr>
            <a:spLocks noGrp="1"/>
          </p:cNvSpPr>
          <p:nvPr userDrawn="1">
            <p:ph type="sldNum" sz="quarter" idx="4"/>
          </p:nvPr>
        </p:nvSpPr>
        <p:spPr>
          <a:xfrm>
            <a:off x="10619530" y="6487884"/>
            <a:ext cx="497117" cy="255816"/>
          </a:xfrm>
          <a:prstGeom prst="rect">
            <a:avLst/>
          </a:prstGeom>
        </p:spPr>
        <p:txBody>
          <a:bodyPr vert="horz" lIns="91440" tIns="45720" rIns="91440" bIns="45720" rtlCol="0" anchor="ctr"/>
          <a:lstStyle>
            <a:lvl1pPr algn="r">
              <a:defRPr sz="1000">
                <a:solidFill>
                  <a:schemeClr val="bg1">
                    <a:lumMod val="65000"/>
                  </a:schemeClr>
                </a:solidFill>
                <a:latin typeface="Gill Sans MT" panose="020B0502020104020203" pitchFamily="34" charset="77"/>
              </a:defRPr>
            </a:lvl1pPr>
          </a:lstStyle>
          <a:p>
            <a:fld id="{176DE60A-6285-C447-8D6C-A8345AF5DFDD}" type="slidenum">
              <a:rPr lang="en-US" smtClean="0"/>
              <a:pPr/>
              <a:t>‹#›</a:t>
            </a:fld>
            <a:endParaRPr lang="en-US" dirty="0"/>
          </a:p>
        </p:txBody>
      </p:sp>
      <p:pic>
        <p:nvPicPr>
          <p:cNvPr id="11" name="Picture 10">
            <a:extLst>
              <a:ext uri="{FF2B5EF4-FFF2-40B4-BE49-F238E27FC236}">
                <a16:creationId xmlns:a16="http://schemas.microsoft.com/office/drawing/2014/main" id="{28836D65-B3F7-5A42-8C1B-94339A552609}"/>
              </a:ext>
            </a:extLst>
          </p:cNvPr>
          <p:cNvPicPr>
            <a:picLocks noChangeAspect="1"/>
          </p:cNvPicPr>
          <p:nvPr userDrawn="1"/>
        </p:nvPicPr>
        <p:blipFill rotWithShape="1">
          <a:blip r:embed="rId13">
            <a:clrChange>
              <a:clrFrom>
                <a:srgbClr val="6C6D6E"/>
              </a:clrFrom>
              <a:clrTo>
                <a:srgbClr val="6C6D6E">
                  <a:alpha val="0"/>
                </a:srgbClr>
              </a:clrTo>
            </a:clrChange>
          </a:blip>
          <a:srcRect t="51161" b="35982"/>
          <a:stretch/>
        </p:blipFill>
        <p:spPr>
          <a:xfrm rot="16200000">
            <a:off x="8435048" y="2988128"/>
            <a:ext cx="6858000" cy="881743"/>
          </a:xfrm>
          <a:prstGeom prst="rect">
            <a:avLst/>
          </a:prstGeom>
        </p:spPr>
      </p:pic>
    </p:spTree>
    <p:extLst>
      <p:ext uri="{BB962C8B-B14F-4D97-AF65-F5344CB8AC3E}">
        <p14:creationId xmlns:p14="http://schemas.microsoft.com/office/powerpoint/2010/main" val="21918684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ransition spd="slow">
    <p:fade/>
  </p:transition>
  <p:hf sldNum="0" hdr="0" ftr="0"/>
  <p:txStyles>
    <p:title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userDrawn="1">
          <p15:clr>
            <a:srgbClr val="F26B43"/>
          </p15:clr>
        </p15:guide>
        <p15:guide id="2" pos="96" userDrawn="1">
          <p15:clr>
            <a:srgbClr val="F26B43"/>
          </p15:clr>
        </p15:guide>
        <p15:guide id="3" pos="7560" userDrawn="1">
          <p15:clr>
            <a:srgbClr val="F26B43"/>
          </p15:clr>
        </p15:guide>
        <p15:guide id="4" orient="horz" pos="4248" userDrawn="1">
          <p15:clr>
            <a:srgbClr val="F26B43"/>
          </p15:clr>
        </p15:guide>
        <p15:guide id="5" orient="horz" pos="196" userDrawn="1">
          <p15:clr>
            <a:srgbClr val="F26B43"/>
          </p15:clr>
        </p15:guide>
        <p15:guide id="6" orient="horz" pos="1080" userDrawn="1">
          <p15:clr>
            <a:srgbClr val="F26B43"/>
          </p15:clr>
        </p15:guide>
        <p15:guide id="7" pos="264" userDrawn="1">
          <p15:clr>
            <a:srgbClr val="F26B43"/>
          </p15:clr>
        </p15:guide>
        <p15:guide id="8" pos="7108" userDrawn="1">
          <p15:clr>
            <a:srgbClr val="F26B43"/>
          </p15:clr>
        </p15:guide>
        <p15:guide id="9" orient="horz" pos="1180" userDrawn="1">
          <p15:clr>
            <a:srgbClr val="F26B43"/>
          </p15:clr>
        </p15:guide>
        <p15:guide id="10" orient="horz" pos="3912" userDrawn="1">
          <p15:clr>
            <a:srgbClr val="F26B43"/>
          </p15:clr>
        </p15:guide>
        <p15:guide id="11" orient="horz" pos="40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7.png"/><Relationship Id="rId7" Type="http://schemas.microsoft.com/office/2007/relationships/hdphoto" Target="../media/hdphoto4.wdp"/><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5" Type="http://schemas.microsoft.com/office/2007/relationships/hdphoto" Target="../media/hdphoto5.wdp"/><Relationship Id="rId10"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21.png"/><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9.jpeg"/><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65.jfi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8.tmp"/><Relationship Id="rId5"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s://animationlab.utah.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hyperlink" Target="https://aidsetc.org/resource/hiv-medication-chart-pad"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microsoft.com/office/2007/relationships/hdphoto" Target="../media/hdphoto8.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hyperlink" Target="https://animationlab.utah.edu/"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hyperlink" Target="https://animationlab.utah.edu/"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hyperlink" Target="https://animationlab.utah.edu/"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animationlab.utah.edu/"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hyperlink" Target="https://animationlab.utah.edu/" TargetMode="External"/><Relationship Id="rId4" Type="http://schemas.microsoft.com/office/2007/relationships/hdphoto" Target="../media/hdphoto9.wdp"/></Relationships>
</file>

<file path=ppt/slides/_rels/slide7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s://animationlab.utah.edu/"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YUNVGCQVe2g" TargetMode="External"/><Relationship Id="rId7" Type="http://schemas.openxmlformats.org/officeDocument/2006/relationships/hyperlink" Target="https://www.youtube.com/watch?v=Dr7werW5Or4&amp;t=26s" TargetMode="External"/><Relationship Id="rId2" Type="http://schemas.openxmlformats.org/officeDocument/2006/relationships/hyperlink" Target="https://www.yotube.com/watch?v=vKi95jdJLhs" TargetMode="External"/><Relationship Id="rId1" Type="http://schemas.openxmlformats.org/officeDocument/2006/relationships/slideLayout" Target="../slideLayouts/slideLayout5.xml"/><Relationship Id="rId6" Type="http://schemas.openxmlformats.org/officeDocument/2006/relationships/hyperlink" Target="https://www.youtube.com/watch?v=XkQqE02gbVc" TargetMode="External"/><Relationship Id="rId5" Type="http://schemas.openxmlformats.org/officeDocument/2006/relationships/hyperlink" Target="https://www.youtube.com/watch?v=ZroXIBg8keA" TargetMode="External"/><Relationship Id="rId4" Type="http://schemas.openxmlformats.org/officeDocument/2006/relationships/hyperlink" Target="https://www.youtube.com/watch?v=horX8xLVpCg"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E8vi_PdGrKg" TargetMode="External"/><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hyperlink" Target="https://www.youtube.com/watch?v=SkT1ZxsVSGM" TargetMode="External"/><Relationship Id="rId4" Type="http://schemas.openxmlformats.org/officeDocument/2006/relationships/hyperlink" Target="https://www.youtube.com/watch?v=OadAW99s4Ik"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125.jpg"/><Relationship Id="rId13" Type="http://schemas.openxmlformats.org/officeDocument/2006/relationships/image" Target="../media/image130.jfif"/><Relationship Id="rId18" Type="http://schemas.openxmlformats.org/officeDocument/2006/relationships/image" Target="../media/image135.png"/><Relationship Id="rId3" Type="http://schemas.openxmlformats.org/officeDocument/2006/relationships/image" Target="../media/image120.png"/><Relationship Id="rId21" Type="http://schemas.openxmlformats.org/officeDocument/2006/relationships/image" Target="../media/image138.png"/><Relationship Id="rId7" Type="http://schemas.openxmlformats.org/officeDocument/2006/relationships/image" Target="../media/image124.jfif"/><Relationship Id="rId12" Type="http://schemas.openxmlformats.org/officeDocument/2006/relationships/image" Target="../media/image129.tmp"/><Relationship Id="rId17" Type="http://schemas.openxmlformats.org/officeDocument/2006/relationships/image" Target="../media/image134.png"/><Relationship Id="rId2" Type="http://schemas.openxmlformats.org/officeDocument/2006/relationships/notesSlide" Target="../notesSlides/notesSlide69.xml"/><Relationship Id="rId16" Type="http://schemas.openxmlformats.org/officeDocument/2006/relationships/image" Target="../media/image133.png"/><Relationship Id="rId2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23.jfif"/><Relationship Id="rId11" Type="http://schemas.openxmlformats.org/officeDocument/2006/relationships/image" Target="../media/image128.jfif"/><Relationship Id="rId5" Type="http://schemas.openxmlformats.org/officeDocument/2006/relationships/image" Target="../media/image122.jpg"/><Relationship Id="rId15" Type="http://schemas.openxmlformats.org/officeDocument/2006/relationships/image" Target="../media/image132.png"/><Relationship Id="rId10" Type="http://schemas.openxmlformats.org/officeDocument/2006/relationships/image" Target="../media/image127.jpeg"/><Relationship Id="rId19" Type="http://schemas.openxmlformats.org/officeDocument/2006/relationships/image" Target="../media/image136.png"/><Relationship Id="rId4" Type="http://schemas.openxmlformats.org/officeDocument/2006/relationships/image" Target="../media/image121.jfif"/><Relationship Id="rId9" Type="http://schemas.openxmlformats.org/officeDocument/2006/relationships/image" Target="../media/image126.jfif"/><Relationship Id="rId14" Type="http://schemas.openxmlformats.org/officeDocument/2006/relationships/image" Target="../media/image13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91EA-22A8-584A-AF98-B3A2E3B9D3B4}"/>
              </a:ext>
            </a:extLst>
          </p:cNvPr>
          <p:cNvSpPr>
            <a:spLocks noGrp="1"/>
          </p:cNvSpPr>
          <p:nvPr>
            <p:ph type="ctrTitle"/>
          </p:nvPr>
        </p:nvSpPr>
        <p:spPr>
          <a:xfrm>
            <a:off x="1524000" y="1766297"/>
            <a:ext cx="9144000" cy="2387600"/>
          </a:xfrm>
        </p:spPr>
        <p:txBody>
          <a:bodyPr>
            <a:normAutofit fontScale="90000"/>
          </a:bodyPr>
          <a:lstStyle/>
          <a:p>
            <a:r>
              <a:rPr lang="en-US" dirty="0">
                <a:cs typeface="Calibri" panose="020F0502020204030204" pitchFamily="34" charset="0"/>
              </a:rPr>
              <a:t>Introduction </a:t>
            </a:r>
            <a:br>
              <a:rPr lang="en-US" dirty="0">
                <a:cs typeface="Calibri" panose="020F0502020204030204" pitchFamily="34" charset="0"/>
              </a:rPr>
            </a:br>
            <a:r>
              <a:rPr lang="en-US" dirty="0">
                <a:cs typeface="Calibri" panose="020F0502020204030204" pitchFamily="34" charset="0"/>
              </a:rPr>
              <a:t>to HIV Cure-Related Research</a:t>
            </a:r>
            <a:endParaRPr lang="en-US" dirty="0"/>
          </a:p>
        </p:txBody>
      </p:sp>
      <p:sp>
        <p:nvSpPr>
          <p:cNvPr id="3" name="Subtitle 2">
            <a:extLst>
              <a:ext uri="{FF2B5EF4-FFF2-40B4-BE49-F238E27FC236}">
                <a16:creationId xmlns:a16="http://schemas.microsoft.com/office/drawing/2014/main" id="{01E47A51-5919-CB4D-BCA0-1B870E809195}"/>
              </a:ext>
            </a:extLst>
          </p:cNvPr>
          <p:cNvSpPr>
            <a:spLocks noGrp="1"/>
          </p:cNvSpPr>
          <p:nvPr>
            <p:ph type="subTitle" idx="1"/>
          </p:nvPr>
        </p:nvSpPr>
        <p:spPr/>
        <p:txBody>
          <a:bodyPr/>
          <a:lstStyle/>
          <a:p>
            <a:r>
              <a:rPr lang="en-US">
                <a:cs typeface="Calibri" panose="020F0502020204030204" pitchFamily="34" charset="0"/>
              </a:rPr>
              <a:t>DEEPER DIVE</a:t>
            </a:r>
            <a:endParaRPr lang="en-US" dirty="0"/>
          </a:p>
        </p:txBody>
      </p:sp>
      <p:sp>
        <p:nvSpPr>
          <p:cNvPr id="4" name="Date Placeholder 3">
            <a:extLst>
              <a:ext uri="{FF2B5EF4-FFF2-40B4-BE49-F238E27FC236}">
                <a16:creationId xmlns:a16="http://schemas.microsoft.com/office/drawing/2014/main" id="{32F4EDC4-95FA-8048-AC02-B5DA5D619835}"/>
              </a:ext>
            </a:extLst>
          </p:cNvPr>
          <p:cNvSpPr>
            <a:spLocks noGrp="1"/>
          </p:cNvSpPr>
          <p:nvPr>
            <p:ph type="dt" sz="half" idx="4294967295"/>
          </p:nvPr>
        </p:nvSpPr>
        <p:spPr>
          <a:xfrm>
            <a:off x="9872130" y="6487884"/>
            <a:ext cx="747400" cy="255815"/>
          </a:xfrm>
          <a:prstGeom prst="rect">
            <a:avLst/>
          </a:prstGeom>
        </p:spPr>
        <p:txBody>
          <a:bodyPr/>
          <a:lstStyle/>
          <a:p>
            <a:endParaRPr lang="en-US" dirty="0"/>
          </a:p>
        </p:txBody>
      </p:sp>
      <p:pic>
        <p:nvPicPr>
          <p:cNvPr id="6" name="Picture 5">
            <a:extLst>
              <a:ext uri="{FF2B5EF4-FFF2-40B4-BE49-F238E27FC236}">
                <a16:creationId xmlns:a16="http://schemas.microsoft.com/office/drawing/2014/main" id="{DF527718-40E5-DF47-8026-E15AF0E71F42}"/>
              </a:ext>
            </a:extLst>
          </p:cNvPr>
          <p:cNvPicPr>
            <a:picLocks noChangeAspect="1"/>
          </p:cNvPicPr>
          <p:nvPr/>
        </p:nvPicPr>
        <p:blipFill>
          <a:blip r:embed="rId3"/>
          <a:stretch>
            <a:fillRect/>
          </a:stretch>
        </p:blipFill>
        <p:spPr>
          <a:xfrm>
            <a:off x="802745" y="1339578"/>
            <a:ext cx="1905000" cy="1727200"/>
          </a:xfrm>
          <a:prstGeom prst="rect">
            <a:avLst/>
          </a:prstGeom>
        </p:spPr>
      </p:pic>
      <p:pic>
        <p:nvPicPr>
          <p:cNvPr id="19" name="Picture 18">
            <a:extLst>
              <a:ext uri="{FF2B5EF4-FFF2-40B4-BE49-F238E27FC236}">
                <a16:creationId xmlns:a16="http://schemas.microsoft.com/office/drawing/2014/main" id="{92B7C993-F4AF-B647-A5AD-3E78D86AE092}"/>
              </a:ext>
            </a:extLst>
          </p:cNvPr>
          <p:cNvPicPr>
            <a:picLocks noChangeAspect="1"/>
          </p:cNvPicPr>
          <p:nvPr/>
        </p:nvPicPr>
        <p:blipFill>
          <a:blip r:embed="rId3"/>
          <a:stretch>
            <a:fillRect/>
          </a:stretch>
        </p:blipFill>
        <p:spPr>
          <a:xfrm rot="10800000">
            <a:off x="9533179" y="3367873"/>
            <a:ext cx="1905000" cy="1727200"/>
          </a:xfrm>
          <a:prstGeom prst="rect">
            <a:avLst/>
          </a:prstGeom>
        </p:spPr>
      </p:pic>
      <p:pic>
        <p:nvPicPr>
          <p:cNvPr id="7" name="Picture 6">
            <a:extLst>
              <a:ext uri="{FF2B5EF4-FFF2-40B4-BE49-F238E27FC236}">
                <a16:creationId xmlns:a16="http://schemas.microsoft.com/office/drawing/2014/main" id="{2CEF30AC-3D49-1847-856C-30AB44777813}"/>
              </a:ext>
            </a:extLst>
          </p:cNvPr>
          <p:cNvPicPr>
            <a:picLocks noChangeAspect="1"/>
          </p:cNvPicPr>
          <p:nvPr/>
        </p:nvPicPr>
        <p:blipFill>
          <a:blip r:embed="rId4"/>
          <a:stretch>
            <a:fillRect/>
          </a:stretch>
        </p:blipFill>
        <p:spPr>
          <a:xfrm rot="19144657">
            <a:off x="984216" y="3745450"/>
            <a:ext cx="1143000" cy="1092200"/>
          </a:xfrm>
          <a:prstGeom prst="rect">
            <a:avLst/>
          </a:prstGeom>
        </p:spPr>
      </p:pic>
      <p:pic>
        <p:nvPicPr>
          <p:cNvPr id="16" name="Picture 15">
            <a:extLst>
              <a:ext uri="{FF2B5EF4-FFF2-40B4-BE49-F238E27FC236}">
                <a16:creationId xmlns:a16="http://schemas.microsoft.com/office/drawing/2014/main" id="{2CE5C10C-4396-9544-8B15-E64B6430DAB8}"/>
              </a:ext>
            </a:extLst>
          </p:cNvPr>
          <p:cNvPicPr>
            <a:picLocks noChangeAspect="1"/>
          </p:cNvPicPr>
          <p:nvPr/>
        </p:nvPicPr>
        <p:blipFill>
          <a:blip r:embed="rId4"/>
          <a:stretch>
            <a:fillRect/>
          </a:stretch>
        </p:blipFill>
        <p:spPr>
          <a:xfrm rot="7411828">
            <a:off x="10095769" y="1688044"/>
            <a:ext cx="1143000" cy="1092200"/>
          </a:xfrm>
          <a:prstGeom prst="rect">
            <a:avLst/>
          </a:prstGeom>
        </p:spPr>
      </p:pic>
    </p:spTree>
    <p:extLst>
      <p:ext uri="{BB962C8B-B14F-4D97-AF65-F5344CB8AC3E}">
        <p14:creationId xmlns:p14="http://schemas.microsoft.com/office/powerpoint/2010/main" val="252826580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cond Patient Living with HIV Confirmed to Be Cured of Virus Following Bone -Marrow Transplant | BeLatina">
            <a:extLst>
              <a:ext uri="{FF2B5EF4-FFF2-40B4-BE49-F238E27FC236}">
                <a16:creationId xmlns:a16="http://schemas.microsoft.com/office/drawing/2014/main" id="{3386290D-213A-3A47-9D95-25B1FBD600BE}"/>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70336" y="0"/>
            <a:ext cx="7838409" cy="657092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738036"/>
      </p:ext>
    </p:extLst>
  </p:cSld>
  <p:clrMapOvr>
    <a:masterClrMapping/>
  </p:clrMapOvr>
  <p:transition spd="slow" advTm="6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7C9A2-DAE8-2D43-A63D-7653A460EE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BE97A0-E37D-6747-8B57-920E0663D7CB}"/>
              </a:ext>
            </a:extLst>
          </p:cNvPr>
          <p:cNvSpPr>
            <a:spLocks noGrp="1"/>
          </p:cNvSpPr>
          <p:nvPr>
            <p:ph idx="1"/>
          </p:nvPr>
        </p:nvSpPr>
        <p:spPr/>
        <p:txBody>
          <a:bodyPr/>
          <a:lstStyle/>
          <a:p>
            <a:endParaRPr lang="en-US"/>
          </a:p>
        </p:txBody>
      </p:sp>
      <p:pic>
        <p:nvPicPr>
          <p:cNvPr id="6" name="Picture 2" descr="NAMES Project AIDS Memorial Quilt - Wikipedia">
            <a:extLst>
              <a:ext uri="{FF2B5EF4-FFF2-40B4-BE49-F238E27FC236}">
                <a16:creationId xmlns:a16="http://schemas.microsoft.com/office/drawing/2014/main" id="{7BF87D81-578A-8A4F-A447-46258DFF575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26" t="6277" r="226" b="15844"/>
          <a:stretch/>
        </p:blipFill>
        <p:spPr bwMode="auto">
          <a:xfrm>
            <a:off x="-413508" y="-114299"/>
            <a:ext cx="11897295" cy="69722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454D4A5-3610-3349-A8FA-8D13C550898C}"/>
              </a:ext>
            </a:extLst>
          </p:cNvPr>
          <p:cNvSpPr/>
          <p:nvPr/>
        </p:nvSpPr>
        <p:spPr>
          <a:xfrm>
            <a:off x="1730187" y="922238"/>
            <a:ext cx="7225553" cy="2308324"/>
          </a:xfrm>
          <a:prstGeom prst="rect">
            <a:avLst/>
          </a:prstGeom>
        </p:spPr>
        <p:txBody>
          <a:bodyPr wrap="square">
            <a:spAutoFit/>
          </a:bodyPr>
          <a:lstStyle/>
          <a:p>
            <a:pPr algn="ctr"/>
            <a:r>
              <a:rPr lang="en-US" sz="3600" b="1" i="1" dirty="0">
                <a:solidFill>
                  <a:schemeClr val="bg1"/>
                </a:solidFill>
                <a:effectLst>
                  <a:outerShdw blurRad="50800" dist="76200" dir="2700000" algn="tl" rotWithShape="0">
                    <a:prstClr val="black">
                      <a:alpha val="50000"/>
                    </a:prstClr>
                  </a:outerShdw>
                </a:effectLst>
                <a:latin typeface="Gill Sans MT" panose="020B0502020104020203" pitchFamily="34" charset="77"/>
                <a:cs typeface="Calibri" panose="020F0502020204030204" pitchFamily="34" charset="0"/>
              </a:rPr>
              <a:t>Stopping the loss of life to AIDS needs a cure that is safe </a:t>
            </a:r>
          </a:p>
          <a:p>
            <a:pPr algn="ctr"/>
            <a:r>
              <a:rPr lang="en-US" sz="3600" b="1" i="1" dirty="0">
                <a:solidFill>
                  <a:schemeClr val="bg1"/>
                </a:solidFill>
                <a:effectLst>
                  <a:outerShdw blurRad="50800" dist="76200" dir="2700000" algn="tl" rotWithShape="0">
                    <a:prstClr val="black">
                      <a:alpha val="50000"/>
                    </a:prstClr>
                  </a:outerShdw>
                </a:effectLst>
                <a:latin typeface="Gill Sans MT" panose="020B0502020104020203" pitchFamily="34" charset="77"/>
                <a:cs typeface="Calibri" panose="020F0502020204030204" pitchFamily="34" charset="0"/>
              </a:rPr>
              <a:t>and scalable to reach </a:t>
            </a:r>
          </a:p>
          <a:p>
            <a:pPr algn="ctr"/>
            <a:r>
              <a:rPr lang="en-US" sz="3600" b="1" i="1" dirty="0">
                <a:solidFill>
                  <a:schemeClr val="bg1"/>
                </a:solidFill>
                <a:effectLst>
                  <a:outerShdw blurRad="50800" dist="76200" dir="2700000" algn="tl" rotWithShape="0">
                    <a:prstClr val="black">
                      <a:alpha val="50000"/>
                    </a:prstClr>
                  </a:outerShdw>
                </a:effectLst>
                <a:latin typeface="Gill Sans MT" panose="020B0502020104020203" pitchFamily="34" charset="77"/>
                <a:cs typeface="Calibri" panose="020F0502020204030204" pitchFamily="34" charset="0"/>
              </a:rPr>
              <a:t>everyone living with HIV</a:t>
            </a:r>
          </a:p>
        </p:txBody>
      </p:sp>
      <p:sp>
        <p:nvSpPr>
          <p:cNvPr id="7" name="Rectangle 6">
            <a:extLst>
              <a:ext uri="{FF2B5EF4-FFF2-40B4-BE49-F238E27FC236}">
                <a16:creationId xmlns:a16="http://schemas.microsoft.com/office/drawing/2014/main" id="{5724AE36-1F25-1F4A-BF48-11DCAC7DB7D1}"/>
              </a:ext>
            </a:extLst>
          </p:cNvPr>
          <p:cNvSpPr/>
          <p:nvPr/>
        </p:nvSpPr>
        <p:spPr>
          <a:xfrm>
            <a:off x="6974853" y="6399212"/>
            <a:ext cx="3961774" cy="246221"/>
          </a:xfrm>
          <a:prstGeom prst="rect">
            <a:avLst/>
          </a:prstGeom>
          <a:solidFill>
            <a:schemeClr val="accent5"/>
          </a:solidFill>
        </p:spPr>
        <p:txBody>
          <a:bodyPr wrap="square">
            <a:spAutoFit/>
          </a:bodyPr>
          <a:lstStyle/>
          <a:p>
            <a:pPr algn="ctr"/>
            <a:r>
              <a:rPr lang="en-US" sz="1000" b="1" u="sng" dirty="0">
                <a:solidFill>
                  <a:schemeClr val="bg1"/>
                </a:solidFill>
                <a:latin typeface="Calibri" panose="020F0502020204030204" pitchFamily="34" charset="0"/>
                <a:cs typeface="Calibri" panose="020F0502020204030204" pitchFamily="34" charset="0"/>
              </a:rPr>
              <a:t>https://en.wikipedia.org/wiki/NAMES_Project_AIDS_Memorial_Quilt</a:t>
            </a:r>
          </a:p>
        </p:txBody>
      </p:sp>
    </p:spTree>
    <p:extLst>
      <p:ext uri="{BB962C8B-B14F-4D97-AF65-F5344CB8AC3E}">
        <p14:creationId xmlns:p14="http://schemas.microsoft.com/office/powerpoint/2010/main" val="182478290"/>
      </p:ext>
    </p:extLst>
  </p:cSld>
  <p:clrMapOvr>
    <a:masterClrMapping/>
  </p:clrMapOvr>
  <p:transition spd="slow" advTm="6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211783"/>
            <a:ext cx="12192000" cy="1163781"/>
          </a:xfrm>
          <a:prstGeom prst="rect">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5395DCD-ACEE-7847-8F63-E5FCCFC2D46B}"/>
              </a:ext>
            </a:extLst>
          </p:cNvPr>
          <p:cNvSpPr>
            <a:spLocks noGrp="1"/>
          </p:cNvSpPr>
          <p:nvPr>
            <p:ph type="title"/>
          </p:nvPr>
        </p:nvSpPr>
        <p:spPr>
          <a:xfrm>
            <a:off x="0" y="1709738"/>
            <a:ext cx="12192000" cy="2852737"/>
          </a:xfrm>
        </p:spPr>
        <p:txBody>
          <a:bodyPr>
            <a:normAutofit/>
          </a:bodyPr>
          <a:lstStyle/>
          <a:p>
            <a:r>
              <a:rPr lang="en-US" sz="5400" dirty="0"/>
              <a:t>HIV Time-Line</a:t>
            </a:r>
          </a:p>
        </p:txBody>
      </p:sp>
      <p:pic>
        <p:nvPicPr>
          <p:cNvPr id="9" name="Picture 8">
            <a:extLst>
              <a:ext uri="{FF2B5EF4-FFF2-40B4-BE49-F238E27FC236}">
                <a16:creationId xmlns:a16="http://schemas.microsoft.com/office/drawing/2014/main" id="{73141148-1DC2-5D4A-BC7E-4E874476B9DD}"/>
              </a:ext>
            </a:extLst>
          </p:cNvPr>
          <p:cNvPicPr>
            <a:picLocks noChangeAspect="1"/>
          </p:cNvPicPr>
          <p:nvPr/>
        </p:nvPicPr>
        <p:blipFill>
          <a:blip r:embed="rId3"/>
          <a:stretch>
            <a:fillRect/>
          </a:stretch>
        </p:blipFill>
        <p:spPr>
          <a:xfrm rot="19390649">
            <a:off x="9907591" y="3882179"/>
            <a:ext cx="1423875" cy="1360592"/>
          </a:xfrm>
          <a:prstGeom prst="rect">
            <a:avLst/>
          </a:prstGeom>
        </p:spPr>
      </p:pic>
      <p:pic>
        <p:nvPicPr>
          <p:cNvPr id="3" name="Picture 2">
            <a:extLst>
              <a:ext uri="{FF2B5EF4-FFF2-40B4-BE49-F238E27FC236}">
                <a16:creationId xmlns:a16="http://schemas.microsoft.com/office/drawing/2014/main" id="{8C80869D-3DF3-C940-B81B-04896BFBB7AF}"/>
              </a:ext>
            </a:extLst>
          </p:cNvPr>
          <p:cNvPicPr>
            <a:picLocks noChangeAspect="1"/>
          </p:cNvPicPr>
          <p:nvPr/>
        </p:nvPicPr>
        <p:blipFill>
          <a:blip r:embed="rId4"/>
          <a:stretch>
            <a:fillRect/>
          </a:stretch>
        </p:blipFill>
        <p:spPr>
          <a:xfrm rot="17063092">
            <a:off x="9179719" y="2171607"/>
            <a:ext cx="1525437" cy="1457640"/>
          </a:xfrm>
          <a:prstGeom prst="rect">
            <a:avLst/>
          </a:prstGeom>
        </p:spPr>
      </p:pic>
    </p:spTree>
    <p:extLst>
      <p:ext uri="{BB962C8B-B14F-4D97-AF65-F5344CB8AC3E}">
        <p14:creationId xmlns:p14="http://schemas.microsoft.com/office/powerpoint/2010/main" val="10836679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2265" y="281380"/>
            <a:ext cx="4370492" cy="769441"/>
          </a:xfrm>
          <a:prstGeom prst="rect">
            <a:avLst/>
          </a:prstGeom>
        </p:spPr>
        <p:txBody>
          <a:bodyPr wrap="none">
            <a:spAutoFit/>
          </a:bodyPr>
          <a:lstStyle/>
          <a:p>
            <a:r>
              <a:rPr lang="en-US" sz="4400" b="1" dirty="0">
                <a:latin typeface="Gill Sans MT" panose="020B0502020104020203" pitchFamily="34" charset="0"/>
                <a:cs typeface="Calibri Light" panose="020F0302020204030204" pitchFamily="34" charset="0"/>
              </a:rPr>
              <a:t>HIV Time-Line  </a:t>
            </a:r>
            <a:endParaRPr lang="en-US" sz="4400" dirty="0">
              <a:latin typeface="Gill Sans MT" panose="020B0502020104020203" pitchFamily="34" charset="0"/>
            </a:endParaRPr>
          </a:p>
        </p:txBody>
      </p:sp>
      <p:sp>
        <p:nvSpPr>
          <p:cNvPr id="6" name="Rectangle 5"/>
          <p:cNvSpPr/>
          <p:nvPr/>
        </p:nvSpPr>
        <p:spPr>
          <a:xfrm>
            <a:off x="7772715" y="6484518"/>
            <a:ext cx="3278462" cy="253916"/>
          </a:xfrm>
          <a:prstGeom prst="rect">
            <a:avLst/>
          </a:prstGeom>
        </p:spPr>
        <p:txBody>
          <a:bodyPr wrap="none">
            <a:spAutoFit/>
          </a:bodyPr>
          <a:lstStyle/>
          <a:p>
            <a:r>
              <a:rPr lang="en-US" sz="1050" dirty="0">
                <a:latin typeface="Gill Sans MT" panose="020B0502020104020203" pitchFamily="34" charset="0"/>
              </a:rPr>
              <a:t>https://www.nature.com/collections/mghkkdjlgx/timeline/</a:t>
            </a:r>
          </a:p>
        </p:txBody>
      </p:sp>
      <p:sp>
        <p:nvSpPr>
          <p:cNvPr id="7" name="Rectangle 6"/>
          <p:cNvSpPr/>
          <p:nvPr/>
        </p:nvSpPr>
        <p:spPr>
          <a:xfrm>
            <a:off x="622265" y="3928490"/>
            <a:ext cx="697249" cy="1015663"/>
          </a:xfrm>
          <a:prstGeom prst="rect">
            <a:avLst/>
          </a:prstGeom>
        </p:spPr>
        <p:txBody>
          <a:bodyPr wrap="square">
            <a:spAutoFit/>
          </a:bodyPr>
          <a:lstStyle/>
          <a:p>
            <a:pPr algn="ctr"/>
            <a:r>
              <a:rPr lang="en-US" sz="1200" dirty="0">
                <a:latin typeface="Gill Sans MT" panose="020B0502020104020203" pitchFamily="34" charset="0"/>
              </a:rPr>
              <a:t>First Reports of AIDS Cases</a:t>
            </a:r>
          </a:p>
          <a:p>
            <a:pPr algn="ctr"/>
            <a:r>
              <a:rPr lang="en-US" sz="1200" b="1" dirty="0">
                <a:latin typeface="Gill Sans MT" panose="020B0502020104020203" pitchFamily="34" charset="0"/>
              </a:rPr>
              <a:t>1981</a:t>
            </a:r>
          </a:p>
        </p:txBody>
      </p:sp>
      <p:sp>
        <p:nvSpPr>
          <p:cNvPr id="9" name="Rectangle 8"/>
          <p:cNvSpPr/>
          <p:nvPr/>
        </p:nvSpPr>
        <p:spPr>
          <a:xfrm>
            <a:off x="1379005" y="3727147"/>
            <a:ext cx="880496" cy="646331"/>
          </a:xfrm>
          <a:prstGeom prst="rect">
            <a:avLst/>
          </a:prstGeom>
        </p:spPr>
        <p:txBody>
          <a:bodyPr wrap="square">
            <a:spAutoFit/>
          </a:bodyPr>
          <a:lstStyle/>
          <a:p>
            <a:pPr algn="ctr"/>
            <a:r>
              <a:rPr lang="en-US" sz="1200" dirty="0">
                <a:latin typeface="Gill Sans MT" panose="020B0502020104020203" pitchFamily="34" charset="0"/>
              </a:rPr>
              <a:t>Discovery of HIV-1</a:t>
            </a:r>
          </a:p>
          <a:p>
            <a:pPr algn="ctr"/>
            <a:r>
              <a:rPr lang="en-US" sz="1200" b="1" dirty="0">
                <a:latin typeface="Gill Sans MT" panose="020B0502020104020203" pitchFamily="34" charset="0"/>
              </a:rPr>
              <a:t>1983</a:t>
            </a:r>
          </a:p>
        </p:txBody>
      </p:sp>
      <p:sp>
        <p:nvSpPr>
          <p:cNvPr id="11" name="Rectangle 10"/>
          <p:cNvSpPr/>
          <p:nvPr/>
        </p:nvSpPr>
        <p:spPr>
          <a:xfrm>
            <a:off x="2177165" y="3299406"/>
            <a:ext cx="880496" cy="830997"/>
          </a:xfrm>
          <a:prstGeom prst="rect">
            <a:avLst/>
          </a:prstGeom>
        </p:spPr>
        <p:txBody>
          <a:bodyPr wrap="square">
            <a:spAutoFit/>
          </a:bodyPr>
          <a:lstStyle/>
          <a:p>
            <a:pPr algn="ctr"/>
            <a:r>
              <a:rPr lang="en-US" sz="1200" dirty="0">
                <a:latin typeface="Gill Sans MT" panose="020B0502020104020203" pitchFamily="34" charset="0"/>
              </a:rPr>
              <a:t>CD4 is the Receptor for HIV-1</a:t>
            </a:r>
          </a:p>
          <a:p>
            <a:pPr algn="ctr"/>
            <a:r>
              <a:rPr lang="en-US" sz="1200" b="1" dirty="0">
                <a:latin typeface="Gill Sans MT" panose="020B0502020104020203" pitchFamily="34" charset="0"/>
              </a:rPr>
              <a:t>1984</a:t>
            </a:r>
          </a:p>
        </p:txBody>
      </p:sp>
      <p:sp>
        <p:nvSpPr>
          <p:cNvPr id="15" name="Rectangle 14"/>
          <p:cNvSpPr/>
          <p:nvPr/>
        </p:nvSpPr>
        <p:spPr>
          <a:xfrm>
            <a:off x="2899438" y="2763634"/>
            <a:ext cx="943414" cy="1015663"/>
          </a:xfrm>
          <a:prstGeom prst="rect">
            <a:avLst/>
          </a:prstGeom>
        </p:spPr>
        <p:txBody>
          <a:bodyPr wrap="square">
            <a:spAutoFit/>
          </a:bodyPr>
          <a:lstStyle/>
          <a:p>
            <a:pPr algn="ctr"/>
            <a:r>
              <a:rPr lang="en-US" sz="1200" dirty="0">
                <a:latin typeface="Gill Sans MT" panose="020B0502020104020203" pitchFamily="34" charset="0"/>
              </a:rPr>
              <a:t>Complete HIV-1 Sequence is described</a:t>
            </a:r>
          </a:p>
          <a:p>
            <a:pPr algn="ctr"/>
            <a:r>
              <a:rPr lang="en-US" sz="1200" b="1" dirty="0">
                <a:latin typeface="Gill Sans MT" panose="020B0502020104020203" pitchFamily="34" charset="0"/>
              </a:rPr>
              <a:t>1985</a:t>
            </a:r>
          </a:p>
        </p:txBody>
      </p:sp>
      <p:sp>
        <p:nvSpPr>
          <p:cNvPr id="17" name="Rectangle 16"/>
          <p:cNvSpPr/>
          <p:nvPr/>
        </p:nvSpPr>
        <p:spPr>
          <a:xfrm>
            <a:off x="3769488" y="2418315"/>
            <a:ext cx="943414" cy="830997"/>
          </a:xfrm>
          <a:prstGeom prst="rect">
            <a:avLst/>
          </a:prstGeom>
        </p:spPr>
        <p:txBody>
          <a:bodyPr wrap="square">
            <a:spAutoFit/>
          </a:bodyPr>
          <a:lstStyle/>
          <a:p>
            <a:pPr algn="ctr"/>
            <a:r>
              <a:rPr lang="en-US" sz="1200" dirty="0">
                <a:latin typeface="Gill Sans MT" panose="020B0502020104020203" pitchFamily="34" charset="0"/>
              </a:rPr>
              <a:t>Clinical test developed for HIV-1</a:t>
            </a:r>
          </a:p>
          <a:p>
            <a:pPr algn="ctr"/>
            <a:r>
              <a:rPr lang="en-US" sz="1200" b="1" dirty="0">
                <a:latin typeface="Gill Sans MT" panose="020B0502020104020203" pitchFamily="34" charset="0"/>
              </a:rPr>
              <a:t>1985</a:t>
            </a:r>
          </a:p>
        </p:txBody>
      </p:sp>
      <p:sp>
        <p:nvSpPr>
          <p:cNvPr id="20" name="Rectangle 19"/>
          <p:cNvSpPr/>
          <p:nvPr/>
        </p:nvSpPr>
        <p:spPr>
          <a:xfrm>
            <a:off x="5312506" y="1958575"/>
            <a:ext cx="943414" cy="830997"/>
          </a:xfrm>
          <a:prstGeom prst="rect">
            <a:avLst/>
          </a:prstGeom>
        </p:spPr>
        <p:txBody>
          <a:bodyPr wrap="square">
            <a:spAutoFit/>
          </a:bodyPr>
          <a:lstStyle/>
          <a:p>
            <a:pPr algn="ctr"/>
            <a:r>
              <a:rPr lang="en-US" sz="1200" dirty="0">
                <a:latin typeface="Gill Sans MT" panose="020B0502020104020203" pitchFamily="34" charset="0"/>
              </a:rPr>
              <a:t>CD8+ T cells control virus levels</a:t>
            </a:r>
          </a:p>
          <a:p>
            <a:pPr algn="ctr"/>
            <a:r>
              <a:rPr lang="en-US" sz="1200" b="1" dirty="0">
                <a:latin typeface="Gill Sans MT" panose="020B0502020104020203" pitchFamily="34" charset="0"/>
              </a:rPr>
              <a:t>1994</a:t>
            </a:r>
          </a:p>
        </p:txBody>
      </p:sp>
      <p:sp>
        <p:nvSpPr>
          <p:cNvPr id="22" name="Rectangle 21"/>
          <p:cNvSpPr/>
          <p:nvPr/>
        </p:nvSpPr>
        <p:spPr>
          <a:xfrm>
            <a:off x="4558513" y="2005209"/>
            <a:ext cx="943414" cy="1015663"/>
          </a:xfrm>
          <a:prstGeom prst="rect">
            <a:avLst/>
          </a:prstGeom>
        </p:spPr>
        <p:txBody>
          <a:bodyPr wrap="square">
            <a:spAutoFit/>
          </a:bodyPr>
          <a:lstStyle/>
          <a:p>
            <a:pPr algn="ctr"/>
            <a:r>
              <a:rPr lang="en-US" sz="1200" dirty="0">
                <a:latin typeface="Gill Sans MT" panose="020B0502020104020203" pitchFamily="34" charset="0"/>
              </a:rPr>
              <a:t>First Antiviral drug  approved</a:t>
            </a:r>
          </a:p>
          <a:p>
            <a:pPr algn="ctr"/>
            <a:r>
              <a:rPr lang="en-US" sz="1200" b="1" dirty="0">
                <a:latin typeface="Gill Sans MT" panose="020B0502020104020203" pitchFamily="34" charset="0"/>
              </a:rPr>
              <a:t>1987</a:t>
            </a:r>
          </a:p>
        </p:txBody>
      </p:sp>
      <p:sp>
        <p:nvSpPr>
          <p:cNvPr id="25" name="Rectangle 24"/>
          <p:cNvSpPr/>
          <p:nvPr/>
        </p:nvSpPr>
        <p:spPr>
          <a:xfrm>
            <a:off x="6217281" y="1566950"/>
            <a:ext cx="943414" cy="1015663"/>
          </a:xfrm>
          <a:prstGeom prst="rect">
            <a:avLst/>
          </a:prstGeom>
        </p:spPr>
        <p:txBody>
          <a:bodyPr wrap="square">
            <a:spAutoFit/>
          </a:bodyPr>
          <a:lstStyle/>
          <a:p>
            <a:pPr algn="ctr"/>
            <a:r>
              <a:rPr lang="en-US" sz="1200" dirty="0">
                <a:latin typeface="Gill Sans MT" panose="020B0502020104020203" pitchFamily="34" charset="0"/>
              </a:rPr>
              <a:t>First HIV Protease Inhibitor approved</a:t>
            </a:r>
          </a:p>
          <a:p>
            <a:pPr algn="ctr"/>
            <a:r>
              <a:rPr lang="en-US" sz="1200" b="1" dirty="0">
                <a:latin typeface="Gill Sans MT" panose="020B0502020104020203" pitchFamily="34" charset="0"/>
              </a:rPr>
              <a:t>1995</a:t>
            </a:r>
          </a:p>
        </p:txBody>
      </p:sp>
      <p:sp>
        <p:nvSpPr>
          <p:cNvPr id="27" name="Rectangle 26"/>
          <p:cNvSpPr/>
          <p:nvPr/>
        </p:nvSpPr>
        <p:spPr>
          <a:xfrm>
            <a:off x="7066536" y="702548"/>
            <a:ext cx="943414" cy="1569660"/>
          </a:xfrm>
          <a:prstGeom prst="rect">
            <a:avLst/>
          </a:prstGeom>
        </p:spPr>
        <p:txBody>
          <a:bodyPr wrap="square">
            <a:spAutoFit/>
          </a:bodyPr>
          <a:lstStyle/>
          <a:p>
            <a:pPr algn="ctr"/>
            <a:r>
              <a:rPr lang="en-US" sz="1200" dirty="0">
                <a:latin typeface="Gill Sans MT" panose="020B0502020104020203" pitchFamily="34" charset="0"/>
              </a:rPr>
              <a:t>Latent integrated HIV-1 forms a stable, inducible viral reservoir</a:t>
            </a:r>
          </a:p>
          <a:p>
            <a:pPr algn="ctr"/>
            <a:r>
              <a:rPr lang="en-US" sz="1200" b="1" dirty="0">
                <a:latin typeface="Gill Sans MT" panose="020B0502020104020203" pitchFamily="34" charset="0"/>
              </a:rPr>
              <a:t>1997</a:t>
            </a:r>
          </a:p>
        </p:txBody>
      </p:sp>
      <p:sp>
        <p:nvSpPr>
          <p:cNvPr id="30" name="Rectangle 29"/>
          <p:cNvSpPr/>
          <p:nvPr/>
        </p:nvSpPr>
        <p:spPr>
          <a:xfrm>
            <a:off x="7925011" y="716048"/>
            <a:ext cx="943414" cy="1200329"/>
          </a:xfrm>
          <a:prstGeom prst="rect">
            <a:avLst/>
          </a:prstGeom>
        </p:spPr>
        <p:txBody>
          <a:bodyPr wrap="square">
            <a:spAutoFit/>
          </a:bodyPr>
          <a:lstStyle/>
          <a:p>
            <a:pPr algn="ctr"/>
            <a:r>
              <a:rPr lang="en-US" sz="1200" dirty="0">
                <a:latin typeface="Gill Sans MT" panose="020B0502020104020203" pitchFamily="34" charset="0"/>
              </a:rPr>
              <a:t>First Man Cured of HIV-1 Timothy Ray Brown</a:t>
            </a:r>
          </a:p>
          <a:p>
            <a:pPr algn="ctr"/>
            <a:r>
              <a:rPr lang="en-US" sz="1200" b="1" dirty="0">
                <a:latin typeface="Gill Sans MT" panose="020B0502020104020203" pitchFamily="34" charset="0"/>
              </a:rPr>
              <a:t>2009</a:t>
            </a:r>
          </a:p>
        </p:txBody>
      </p:sp>
      <p:sp>
        <p:nvSpPr>
          <p:cNvPr id="32" name="Rectangle 31"/>
          <p:cNvSpPr/>
          <p:nvPr/>
        </p:nvSpPr>
        <p:spPr>
          <a:xfrm>
            <a:off x="8806636" y="521198"/>
            <a:ext cx="943414" cy="1200329"/>
          </a:xfrm>
          <a:prstGeom prst="rect">
            <a:avLst/>
          </a:prstGeom>
        </p:spPr>
        <p:txBody>
          <a:bodyPr wrap="square">
            <a:spAutoFit/>
          </a:bodyPr>
          <a:lstStyle/>
          <a:p>
            <a:pPr algn="ctr"/>
            <a:r>
              <a:rPr lang="en-US" sz="1200" dirty="0">
                <a:latin typeface="Gill Sans MT" panose="020B0502020104020203" pitchFamily="34" charset="0"/>
              </a:rPr>
              <a:t>Advancing Broadly </a:t>
            </a:r>
            <a:r>
              <a:rPr lang="en-US" sz="1200" dirty="0" err="1">
                <a:latin typeface="Gill Sans MT" panose="020B0502020104020203" pitchFamily="34" charset="0"/>
              </a:rPr>
              <a:t>Neutalizing</a:t>
            </a:r>
            <a:r>
              <a:rPr lang="en-US" sz="1200" dirty="0">
                <a:latin typeface="Gill Sans MT" panose="020B0502020104020203" pitchFamily="34" charset="0"/>
              </a:rPr>
              <a:t> Antibodies (</a:t>
            </a:r>
            <a:r>
              <a:rPr lang="en-US" sz="1200" dirty="0" err="1">
                <a:latin typeface="Gill Sans MT" panose="020B0502020104020203" pitchFamily="34" charset="0"/>
              </a:rPr>
              <a:t>bNabs</a:t>
            </a:r>
            <a:r>
              <a:rPr lang="en-US" sz="1200" dirty="0">
                <a:latin typeface="Gill Sans MT" panose="020B0502020104020203" pitchFamily="34" charset="0"/>
              </a:rPr>
              <a:t>)</a:t>
            </a:r>
          </a:p>
          <a:p>
            <a:pPr algn="ctr"/>
            <a:r>
              <a:rPr lang="en-US" sz="1200" b="1" dirty="0">
                <a:latin typeface="Gill Sans MT" panose="020B0502020104020203" pitchFamily="34" charset="0"/>
              </a:rPr>
              <a:t>2009</a:t>
            </a:r>
          </a:p>
        </p:txBody>
      </p:sp>
      <p:grpSp>
        <p:nvGrpSpPr>
          <p:cNvPr id="5" name="Group 4"/>
          <p:cNvGrpSpPr/>
          <p:nvPr/>
        </p:nvGrpSpPr>
        <p:grpSpPr>
          <a:xfrm>
            <a:off x="891001" y="1318478"/>
            <a:ext cx="10160176" cy="4208144"/>
            <a:chOff x="891001" y="1318478"/>
            <a:chExt cx="10160176" cy="4208144"/>
          </a:xfrm>
        </p:grpSpPr>
        <p:sp>
          <p:nvSpPr>
            <p:cNvPr id="2" name="Right Arrow 1"/>
            <p:cNvSpPr/>
            <p:nvPr/>
          </p:nvSpPr>
          <p:spPr>
            <a:xfrm>
              <a:off x="940526" y="5226176"/>
              <a:ext cx="10110651" cy="300446"/>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6200000">
              <a:off x="799561" y="5004109"/>
              <a:ext cx="391885" cy="209006"/>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6200000">
              <a:off x="1932139" y="4660707"/>
              <a:ext cx="1375430" cy="209010"/>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6200000">
              <a:off x="1242300" y="4791832"/>
              <a:ext cx="1111672" cy="209008"/>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6200000">
              <a:off x="2502342" y="4459729"/>
              <a:ext cx="1727705" cy="262542"/>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6200000">
              <a:off x="3158322" y="4253302"/>
              <a:ext cx="2109546" cy="262546"/>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6200000">
              <a:off x="4464041" y="3934388"/>
              <a:ext cx="2700789" cy="336130"/>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6200000">
              <a:off x="3806196" y="4085523"/>
              <a:ext cx="2431976" cy="302674"/>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6200000">
              <a:off x="5240187" y="3800847"/>
              <a:ext cx="2941733" cy="366117"/>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6200000">
              <a:off x="5935834" y="3638249"/>
              <a:ext cx="3234357" cy="402536"/>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6200000">
              <a:off x="6658714" y="3475355"/>
              <a:ext cx="3529222" cy="426210"/>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Arrow 30"/>
            <p:cNvSpPr/>
            <p:nvPr/>
          </p:nvSpPr>
          <p:spPr>
            <a:xfrm rot="16200000">
              <a:off x="7423082" y="3335517"/>
              <a:ext cx="3759066" cy="467839"/>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6200000">
              <a:off x="8349532" y="3150767"/>
              <a:ext cx="4132417" cy="467839"/>
            </a:xfrm>
            <a:prstGeom prst="rightArrow">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9749332" y="485214"/>
            <a:ext cx="1301845" cy="830997"/>
          </a:xfrm>
          <a:prstGeom prst="rect">
            <a:avLst/>
          </a:prstGeom>
        </p:spPr>
        <p:txBody>
          <a:bodyPr wrap="square">
            <a:spAutoFit/>
          </a:bodyPr>
          <a:lstStyle/>
          <a:p>
            <a:pPr algn="ctr"/>
            <a:r>
              <a:rPr lang="en-US" sz="1200" dirty="0">
                <a:latin typeface="Gill Sans MT" panose="020B0502020104020203" pitchFamily="34" charset="0"/>
              </a:rPr>
              <a:t>Second Man Cured of HIV Adam </a:t>
            </a:r>
            <a:r>
              <a:rPr lang="en-US" sz="1200" dirty="0" err="1">
                <a:latin typeface="Gill Sans MT" panose="020B0502020104020203" pitchFamily="34" charset="0"/>
              </a:rPr>
              <a:t>Castillejo</a:t>
            </a:r>
            <a:endParaRPr lang="en-US" sz="1200" dirty="0">
              <a:latin typeface="Gill Sans MT" panose="020B0502020104020203" pitchFamily="34" charset="0"/>
            </a:endParaRPr>
          </a:p>
          <a:p>
            <a:pPr algn="ctr"/>
            <a:r>
              <a:rPr lang="en-US" sz="1200" b="1" dirty="0">
                <a:latin typeface="Gill Sans MT" panose="020B0502020104020203" pitchFamily="34" charset="0"/>
              </a:rPr>
              <a:t>2016</a:t>
            </a:r>
          </a:p>
        </p:txBody>
      </p:sp>
      <p:pic>
        <p:nvPicPr>
          <p:cNvPr id="8" name="doubledclip4mar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2501" y="5682204"/>
            <a:ext cx="609600" cy="609600"/>
          </a:xfrm>
          <a:prstGeom prst="rect">
            <a:avLst/>
          </a:prstGeom>
        </p:spPr>
      </p:pic>
    </p:spTree>
    <p:extLst>
      <p:ext uri="{BB962C8B-B14F-4D97-AF65-F5344CB8AC3E}">
        <p14:creationId xmlns:p14="http://schemas.microsoft.com/office/powerpoint/2010/main" val="398861282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8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223358"/>
            <a:ext cx="12192000" cy="1163781"/>
          </a:xfrm>
          <a:prstGeom prst="rect">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5395DCD-ACEE-7847-8F63-E5FCCFC2D46B}"/>
              </a:ext>
            </a:extLst>
          </p:cNvPr>
          <p:cNvSpPr>
            <a:spLocks noGrp="1"/>
          </p:cNvSpPr>
          <p:nvPr>
            <p:ph type="title"/>
          </p:nvPr>
        </p:nvSpPr>
        <p:spPr>
          <a:xfrm>
            <a:off x="0" y="1709738"/>
            <a:ext cx="12192000" cy="2852737"/>
          </a:xfrm>
        </p:spPr>
        <p:txBody>
          <a:bodyPr>
            <a:normAutofit/>
          </a:bodyPr>
          <a:lstStyle/>
          <a:p>
            <a:r>
              <a:rPr lang="en-US" sz="5400" dirty="0"/>
              <a:t>Our Immune System</a:t>
            </a:r>
          </a:p>
        </p:txBody>
      </p:sp>
      <p:pic>
        <p:nvPicPr>
          <p:cNvPr id="9" name="Picture 8">
            <a:extLst>
              <a:ext uri="{FF2B5EF4-FFF2-40B4-BE49-F238E27FC236}">
                <a16:creationId xmlns:a16="http://schemas.microsoft.com/office/drawing/2014/main" id="{73141148-1DC2-5D4A-BC7E-4E874476B9DD}"/>
              </a:ext>
            </a:extLst>
          </p:cNvPr>
          <p:cNvPicPr>
            <a:picLocks noChangeAspect="1"/>
          </p:cNvPicPr>
          <p:nvPr/>
        </p:nvPicPr>
        <p:blipFill>
          <a:blip r:embed="rId3"/>
          <a:stretch>
            <a:fillRect/>
          </a:stretch>
        </p:blipFill>
        <p:spPr>
          <a:xfrm rot="19390649">
            <a:off x="9907591" y="3882179"/>
            <a:ext cx="1423875" cy="1360592"/>
          </a:xfrm>
          <a:prstGeom prst="rect">
            <a:avLst/>
          </a:prstGeom>
        </p:spPr>
      </p:pic>
      <p:pic>
        <p:nvPicPr>
          <p:cNvPr id="3" name="Picture 2">
            <a:extLst>
              <a:ext uri="{FF2B5EF4-FFF2-40B4-BE49-F238E27FC236}">
                <a16:creationId xmlns:a16="http://schemas.microsoft.com/office/drawing/2014/main" id="{8C80869D-3DF3-C940-B81B-04896BFBB7AF}"/>
              </a:ext>
            </a:extLst>
          </p:cNvPr>
          <p:cNvPicPr>
            <a:picLocks noChangeAspect="1"/>
          </p:cNvPicPr>
          <p:nvPr/>
        </p:nvPicPr>
        <p:blipFill>
          <a:blip r:embed="rId4"/>
          <a:stretch>
            <a:fillRect/>
          </a:stretch>
        </p:blipFill>
        <p:spPr>
          <a:xfrm rot="17063092">
            <a:off x="9179719" y="2171607"/>
            <a:ext cx="1525437" cy="1457640"/>
          </a:xfrm>
          <a:prstGeom prst="rect">
            <a:avLst/>
          </a:prstGeom>
        </p:spPr>
      </p:pic>
    </p:spTree>
    <p:extLst>
      <p:ext uri="{BB962C8B-B14F-4D97-AF65-F5344CB8AC3E}">
        <p14:creationId xmlns:p14="http://schemas.microsoft.com/office/powerpoint/2010/main" val="232944686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47552" y="103417"/>
            <a:ext cx="8592094" cy="6008691"/>
            <a:chOff x="323306" y="87309"/>
            <a:chExt cx="8592094" cy="6008691"/>
          </a:xfrm>
        </p:grpSpPr>
        <p:pic>
          <p:nvPicPr>
            <p:cNvPr id="3" name="Picture 2" descr="How to Draw a Cartoon Man: 15 Steps (with Pictures) - wikiHow"/>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056" b="92639" l="10000" r="90000">
                          <a14:backgroundMark x1="43333" y1="48333" x2="43333" y2="48333"/>
                          <a14:backgroundMark x1="43438" y1="47222" x2="43438" y2="47222"/>
                          <a14:backgroundMark x1="56354" y1="47639" x2="56354" y2="47639"/>
                          <a14:backgroundMark x1="42083" y1="15833" x2="42083" y2="15833"/>
                          <a14:backgroundMark x1="58229" y1="16389" x2="58229" y2="16389"/>
                        </a14:backgroundRemoval>
                      </a14:imgEffect>
                    </a14:imgLayer>
                  </a14:imgProps>
                </a:ext>
                <a:ext uri="{28A0092B-C50C-407E-A947-70E740481C1C}">
                  <a14:useLocalDpi xmlns:a14="http://schemas.microsoft.com/office/drawing/2010/main" val="0"/>
                </a:ext>
              </a:extLst>
            </a:blip>
            <a:srcRect l="29466" t="2845" r="30267" b="4178"/>
            <a:stretch/>
          </p:blipFill>
          <p:spPr bwMode="auto">
            <a:xfrm>
              <a:off x="2846832" y="1371600"/>
              <a:ext cx="2410968" cy="417528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334000" y="609600"/>
              <a:ext cx="3581400" cy="5486400"/>
              <a:chOff x="5410200" y="914400"/>
              <a:chExt cx="3581400" cy="5486400"/>
            </a:xfrm>
          </p:grpSpPr>
          <p:sp>
            <p:nvSpPr>
              <p:cNvPr id="14" name="Rectangle 13"/>
              <p:cNvSpPr/>
              <p:nvPr/>
            </p:nvSpPr>
            <p:spPr>
              <a:xfrm>
                <a:off x="5638800" y="914400"/>
                <a:ext cx="2895600" cy="461665"/>
              </a:xfrm>
              <a:prstGeom prst="rect">
                <a:avLst/>
              </a:prstGeom>
            </p:spPr>
            <p:txBody>
              <a:bodyPr wrap="square">
                <a:spAutoFit/>
              </a:bodyPr>
              <a:lstStyle/>
              <a:p>
                <a:r>
                  <a:rPr lang="en-US" sz="2400" b="1" dirty="0">
                    <a:latin typeface="Gill Sans MT" panose="020B0502020104020203" pitchFamily="34" charset="0"/>
                  </a:rPr>
                  <a:t>Immune System</a:t>
                </a:r>
              </a:p>
            </p:txBody>
          </p:sp>
          <p:pic>
            <p:nvPicPr>
              <p:cNvPr id="15" name="Picture 4" descr="Squiggly Line Icons - Download Free Vector Icons | Noun Project"/>
              <p:cNvPicPr>
                <a:picLocks noChangeAspect="1" noChangeArrowheads="1"/>
              </p:cNvPicPr>
              <p:nvPr/>
            </p:nvPicPr>
            <p:blipFill rotWithShape="1">
              <a:blip r:embed="rId5">
                <a:extLst>
                  <a:ext uri="{28A0092B-C50C-407E-A947-70E740481C1C}">
                    <a14:useLocalDpi xmlns:a14="http://schemas.microsoft.com/office/drawing/2010/main" val="0"/>
                  </a:ext>
                </a:extLst>
              </a:blip>
              <a:srcRect t="37841" b="40306"/>
              <a:stretch/>
            </p:blipFill>
            <p:spPr bwMode="auto">
              <a:xfrm>
                <a:off x="5410200" y="1134603"/>
                <a:ext cx="2971800" cy="48292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019799" y="2057400"/>
                <a:ext cx="1515158" cy="1200329"/>
              </a:xfrm>
              <a:prstGeom prst="rect">
                <a:avLst/>
              </a:prstGeom>
            </p:spPr>
            <p:txBody>
              <a:bodyPr wrap="none">
                <a:spAutoFit/>
              </a:bodyPr>
              <a:lstStyle/>
              <a:p>
                <a:r>
                  <a:rPr lang="en-US" b="1" dirty="0">
                    <a:latin typeface="Gill Sans MT" panose="020B0502020104020203" pitchFamily="34" charset="0"/>
                  </a:rPr>
                  <a:t>~ Organs</a:t>
                </a:r>
              </a:p>
              <a:p>
                <a:r>
                  <a:rPr lang="en-US" b="1" dirty="0">
                    <a:latin typeface="Gill Sans MT" panose="020B0502020104020203" pitchFamily="34" charset="0"/>
                  </a:rPr>
                  <a:t>~  Tissues</a:t>
                </a:r>
              </a:p>
              <a:p>
                <a:r>
                  <a:rPr lang="en-US" b="1" dirty="0">
                    <a:latin typeface="Gill Sans MT" panose="020B0502020104020203" pitchFamily="34" charset="0"/>
                  </a:rPr>
                  <a:t>~  Cells</a:t>
                </a:r>
              </a:p>
              <a:p>
                <a:r>
                  <a:rPr lang="en-US" b="1" dirty="0">
                    <a:latin typeface="Gill Sans MT" panose="020B0502020104020203" pitchFamily="34" charset="0"/>
                  </a:rPr>
                  <a:t>~  Molecules</a:t>
                </a:r>
                <a:endParaRPr lang="en-US" dirty="0"/>
              </a:p>
            </p:txBody>
          </p:sp>
          <p:grpSp>
            <p:nvGrpSpPr>
              <p:cNvPr id="17" name="Group 16"/>
              <p:cNvGrpSpPr/>
              <p:nvPr/>
            </p:nvGrpSpPr>
            <p:grpSpPr>
              <a:xfrm>
                <a:off x="5486863" y="1443335"/>
                <a:ext cx="3199937" cy="689824"/>
                <a:chOff x="5486863" y="1443335"/>
                <a:chExt cx="3199937" cy="689824"/>
              </a:xfrm>
            </p:grpSpPr>
            <p:sp>
              <p:nvSpPr>
                <p:cNvPr id="29" name="Rectangle 28"/>
                <p:cNvSpPr/>
                <p:nvPr/>
              </p:nvSpPr>
              <p:spPr>
                <a:xfrm>
                  <a:off x="5791200" y="1443335"/>
                  <a:ext cx="2895600" cy="584775"/>
                </a:xfrm>
                <a:prstGeom prst="rect">
                  <a:avLst/>
                </a:prstGeom>
              </p:spPr>
              <p:txBody>
                <a:bodyPr wrap="square">
                  <a:spAutoFit/>
                </a:bodyPr>
                <a:lstStyle/>
                <a:p>
                  <a:r>
                    <a:rPr lang="en-US" sz="2000" b="1" dirty="0">
                      <a:latin typeface="Gill Sans MT" panose="020B0502020104020203" pitchFamily="34" charset="0"/>
                    </a:rPr>
                    <a:t>Made up of</a:t>
                  </a:r>
                  <a:r>
                    <a:rPr lang="en-US" sz="3200" b="1" dirty="0">
                      <a:latin typeface="Gill Sans MT" panose="020B0502020104020203" pitchFamily="34" charset="0"/>
                    </a:rPr>
                    <a:t>….</a:t>
                  </a:r>
                </a:p>
              </p:txBody>
            </p:sp>
            <p:sp>
              <p:nvSpPr>
                <p:cNvPr id="30" name="Rectangle 29"/>
                <p:cNvSpPr/>
                <p:nvPr/>
              </p:nvSpPr>
              <p:spPr>
                <a:xfrm>
                  <a:off x="5486863" y="1548384"/>
                  <a:ext cx="377026" cy="584775"/>
                </a:xfrm>
                <a:prstGeom prst="rect">
                  <a:avLst/>
                </a:prstGeom>
              </p:spPr>
              <p:txBody>
                <a:bodyPr wrap="none">
                  <a:spAutoFit/>
                </a:bodyPr>
                <a:lstStyle/>
                <a:p>
                  <a:r>
                    <a:rPr lang="en-US" sz="3200" b="1" dirty="0">
                      <a:latin typeface="Gill Sans MT" panose="020B0502020104020203" pitchFamily="34" charset="0"/>
                    </a:rPr>
                    <a:t>*</a:t>
                  </a:r>
                  <a:endParaRPr lang="en-US" sz="3200" dirty="0"/>
                </a:p>
              </p:txBody>
            </p:sp>
          </p:grpSp>
          <p:grpSp>
            <p:nvGrpSpPr>
              <p:cNvPr id="18" name="Group 17"/>
              <p:cNvGrpSpPr/>
              <p:nvPr/>
            </p:nvGrpSpPr>
            <p:grpSpPr>
              <a:xfrm>
                <a:off x="5486863" y="3120176"/>
                <a:ext cx="3199937" cy="689824"/>
                <a:chOff x="5639263" y="3120176"/>
                <a:chExt cx="3199937" cy="689824"/>
              </a:xfrm>
            </p:grpSpPr>
            <p:sp>
              <p:nvSpPr>
                <p:cNvPr id="27" name="Rectangle 26"/>
                <p:cNvSpPr/>
                <p:nvPr/>
              </p:nvSpPr>
              <p:spPr>
                <a:xfrm>
                  <a:off x="5943600" y="3120176"/>
                  <a:ext cx="2895600" cy="584775"/>
                </a:xfrm>
                <a:prstGeom prst="rect">
                  <a:avLst/>
                </a:prstGeom>
              </p:spPr>
              <p:txBody>
                <a:bodyPr wrap="square">
                  <a:spAutoFit/>
                </a:bodyPr>
                <a:lstStyle/>
                <a:p>
                  <a:r>
                    <a:rPr lang="en-US" sz="2000" b="1" dirty="0">
                      <a:latin typeface="Gill Sans MT" panose="020B0502020104020203" pitchFamily="34" charset="0"/>
                    </a:rPr>
                    <a:t>Can</a:t>
                  </a:r>
                  <a:r>
                    <a:rPr lang="en-US" sz="3200" b="1" dirty="0">
                      <a:latin typeface="Gill Sans MT" panose="020B0502020104020203" pitchFamily="34" charset="0"/>
                    </a:rPr>
                    <a:t>….</a:t>
                  </a:r>
                </a:p>
              </p:txBody>
            </p:sp>
            <p:sp>
              <p:nvSpPr>
                <p:cNvPr id="28" name="Rectangle 27"/>
                <p:cNvSpPr/>
                <p:nvPr/>
              </p:nvSpPr>
              <p:spPr>
                <a:xfrm>
                  <a:off x="5639263" y="3225225"/>
                  <a:ext cx="377026" cy="584775"/>
                </a:xfrm>
                <a:prstGeom prst="rect">
                  <a:avLst/>
                </a:prstGeom>
              </p:spPr>
              <p:txBody>
                <a:bodyPr wrap="none">
                  <a:spAutoFit/>
                </a:bodyPr>
                <a:lstStyle/>
                <a:p>
                  <a:r>
                    <a:rPr lang="en-US" sz="3200" b="1" dirty="0">
                      <a:latin typeface="Gill Sans MT" panose="020B0502020104020203" pitchFamily="34" charset="0"/>
                    </a:rPr>
                    <a:t>*</a:t>
                  </a:r>
                  <a:endParaRPr lang="en-US" sz="3200" dirty="0"/>
                </a:p>
              </p:txBody>
            </p:sp>
          </p:grpSp>
          <p:sp>
            <p:nvSpPr>
              <p:cNvPr id="19" name="Rectangle 18"/>
              <p:cNvSpPr/>
              <p:nvPr/>
            </p:nvSpPr>
            <p:spPr>
              <a:xfrm>
                <a:off x="6019800" y="3676471"/>
                <a:ext cx="2729722" cy="1200329"/>
              </a:xfrm>
              <a:prstGeom prst="rect">
                <a:avLst/>
              </a:prstGeom>
            </p:spPr>
            <p:txBody>
              <a:bodyPr wrap="none">
                <a:spAutoFit/>
              </a:bodyPr>
              <a:lstStyle/>
              <a:p>
                <a:r>
                  <a:rPr lang="en-US" b="1" dirty="0">
                    <a:latin typeface="Gill Sans MT" panose="020B0502020104020203" pitchFamily="34" charset="0"/>
                  </a:rPr>
                  <a:t>~  Identify a threat</a:t>
                </a:r>
              </a:p>
              <a:p>
                <a:r>
                  <a:rPr lang="en-US" b="1" dirty="0">
                    <a:latin typeface="Gill Sans MT" panose="020B0502020104020203" pitchFamily="34" charset="0"/>
                  </a:rPr>
                  <a:t>~  Mount an attack</a:t>
                </a:r>
              </a:p>
              <a:p>
                <a:r>
                  <a:rPr lang="en-US" b="1" dirty="0">
                    <a:latin typeface="Gill Sans MT" panose="020B0502020104020203" pitchFamily="34" charset="0"/>
                  </a:rPr>
                  <a:t>~  Eliminate a pathogen</a:t>
                </a:r>
              </a:p>
              <a:p>
                <a:r>
                  <a:rPr lang="en-US" b="1" dirty="0">
                    <a:latin typeface="Gill Sans MT" panose="020B0502020104020203" pitchFamily="34" charset="0"/>
                  </a:rPr>
                  <a:t>~  Remember</a:t>
                </a:r>
                <a:endParaRPr lang="en-US" dirty="0"/>
              </a:p>
            </p:txBody>
          </p:sp>
          <p:sp>
            <p:nvSpPr>
              <p:cNvPr id="20" name="Rectangle 19"/>
              <p:cNvSpPr/>
              <p:nvPr/>
            </p:nvSpPr>
            <p:spPr>
              <a:xfrm>
                <a:off x="7308256" y="4859852"/>
                <a:ext cx="1302344" cy="369332"/>
              </a:xfrm>
              <a:prstGeom prst="rect">
                <a:avLst/>
              </a:prstGeom>
            </p:spPr>
            <p:txBody>
              <a:bodyPr wrap="none">
                <a:spAutoFit/>
              </a:bodyPr>
              <a:lstStyle/>
              <a:p>
                <a:r>
                  <a:rPr lang="en-US" b="1" dirty="0">
                    <a:solidFill>
                      <a:schemeClr val="tx1">
                        <a:lumMod val="75000"/>
                        <a:lumOff val="25000"/>
                      </a:schemeClr>
                    </a:solidFill>
                    <a:latin typeface="Gill Sans MT" panose="020B0502020104020203" pitchFamily="34" charset="0"/>
                  </a:rPr>
                  <a:t>In 10 days!</a:t>
                </a:r>
                <a:endParaRPr lang="en-US" dirty="0">
                  <a:solidFill>
                    <a:schemeClr val="tx1">
                      <a:lumMod val="75000"/>
                      <a:lumOff val="25000"/>
                    </a:schemeClr>
                  </a:solidFill>
                </a:endParaRPr>
              </a:p>
            </p:txBody>
          </p:sp>
          <p:sp>
            <p:nvSpPr>
              <p:cNvPr id="21" name="Rectangle 20"/>
              <p:cNvSpPr/>
              <p:nvPr/>
            </p:nvSpPr>
            <p:spPr>
              <a:xfrm>
                <a:off x="6655613" y="4648200"/>
                <a:ext cx="771365" cy="646331"/>
              </a:xfrm>
              <a:prstGeom prst="rect">
                <a:avLst/>
              </a:prstGeom>
            </p:spPr>
            <p:txBody>
              <a:bodyPr wrap="none">
                <a:spAutoFit/>
              </a:bodyPr>
              <a:lstStyle/>
              <a:p>
                <a:r>
                  <a:rPr lang="en-US" sz="3600" b="1" dirty="0">
                    <a:solidFill>
                      <a:schemeClr val="tx1">
                        <a:lumMod val="75000"/>
                        <a:lumOff val="25000"/>
                      </a:schemeClr>
                    </a:solidFill>
                    <a:latin typeface="Gill Sans MT" panose="020B0502020104020203" pitchFamily="34" charset="0"/>
                  </a:rPr>
                  <a:t>….</a:t>
                </a:r>
                <a:endParaRPr lang="en-US" sz="3600" dirty="0">
                  <a:solidFill>
                    <a:schemeClr val="tx1">
                      <a:lumMod val="75000"/>
                      <a:lumOff val="25000"/>
                    </a:schemeClr>
                  </a:solidFill>
                </a:endParaRPr>
              </a:p>
            </p:txBody>
          </p:sp>
          <p:grpSp>
            <p:nvGrpSpPr>
              <p:cNvPr id="22" name="Group 21"/>
              <p:cNvGrpSpPr/>
              <p:nvPr/>
            </p:nvGrpSpPr>
            <p:grpSpPr>
              <a:xfrm>
                <a:off x="5486863" y="5025176"/>
                <a:ext cx="3504737" cy="689824"/>
                <a:chOff x="5791663" y="5025176"/>
                <a:chExt cx="3504737" cy="689824"/>
              </a:xfrm>
            </p:grpSpPr>
            <p:sp>
              <p:nvSpPr>
                <p:cNvPr id="25" name="Rectangle 24"/>
                <p:cNvSpPr/>
                <p:nvPr/>
              </p:nvSpPr>
              <p:spPr>
                <a:xfrm>
                  <a:off x="6096000" y="5025176"/>
                  <a:ext cx="3200400" cy="584775"/>
                </a:xfrm>
                <a:prstGeom prst="rect">
                  <a:avLst/>
                </a:prstGeom>
              </p:spPr>
              <p:txBody>
                <a:bodyPr wrap="square">
                  <a:spAutoFit/>
                </a:bodyPr>
                <a:lstStyle/>
                <a:p>
                  <a:r>
                    <a:rPr lang="en-US" sz="2000" b="1" dirty="0">
                      <a:latin typeface="Gill Sans MT" panose="020B0502020104020203" pitchFamily="34" charset="0"/>
                    </a:rPr>
                    <a:t>Prolonged reactions</a:t>
                  </a:r>
                  <a:r>
                    <a:rPr lang="en-US" sz="3200" b="1" dirty="0">
                      <a:latin typeface="Gill Sans MT" panose="020B0502020104020203" pitchFamily="34" charset="0"/>
                    </a:rPr>
                    <a:t>….</a:t>
                  </a:r>
                </a:p>
              </p:txBody>
            </p:sp>
            <p:sp>
              <p:nvSpPr>
                <p:cNvPr id="26" name="Rectangle 25"/>
                <p:cNvSpPr/>
                <p:nvPr/>
              </p:nvSpPr>
              <p:spPr>
                <a:xfrm>
                  <a:off x="5791663" y="5130225"/>
                  <a:ext cx="377026" cy="584775"/>
                </a:xfrm>
                <a:prstGeom prst="rect">
                  <a:avLst/>
                </a:prstGeom>
              </p:spPr>
              <p:txBody>
                <a:bodyPr wrap="none">
                  <a:spAutoFit/>
                </a:bodyPr>
                <a:lstStyle/>
                <a:p>
                  <a:r>
                    <a:rPr lang="en-US" sz="3200" b="1" dirty="0">
                      <a:latin typeface="Gill Sans MT" panose="020B0502020104020203" pitchFamily="34" charset="0"/>
                    </a:rPr>
                    <a:t>*</a:t>
                  </a:r>
                  <a:endParaRPr lang="en-US" sz="3200" dirty="0"/>
                </a:p>
              </p:txBody>
            </p:sp>
          </p:grpSp>
          <p:sp>
            <p:nvSpPr>
              <p:cNvPr id="23" name="Down Arrow 22"/>
              <p:cNvSpPr/>
              <p:nvPr/>
            </p:nvSpPr>
            <p:spPr>
              <a:xfrm>
                <a:off x="7041295" y="5609951"/>
                <a:ext cx="197705" cy="33364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791200" y="6000690"/>
                <a:ext cx="3200400" cy="400110"/>
              </a:xfrm>
              <a:prstGeom prst="rect">
                <a:avLst/>
              </a:prstGeom>
            </p:spPr>
            <p:txBody>
              <a:bodyPr wrap="square">
                <a:spAutoFit/>
              </a:bodyPr>
              <a:lstStyle/>
              <a:p>
                <a:r>
                  <a:rPr lang="en-US" sz="2000" b="1" dirty="0">
                    <a:solidFill>
                      <a:srgbClr val="FF0000"/>
                    </a:solidFill>
                    <a:latin typeface="Gill Sans MT" panose="020B0502020104020203" pitchFamily="34" charset="0"/>
                  </a:rPr>
                  <a:t>Chronic Inflammation</a:t>
                </a:r>
                <a:endParaRPr lang="en-US" sz="3200" b="1" dirty="0">
                  <a:solidFill>
                    <a:srgbClr val="FF0000"/>
                  </a:solidFill>
                  <a:latin typeface="Gill Sans MT" panose="020B0502020104020203" pitchFamily="34" charset="0"/>
                </a:endParaRPr>
              </a:p>
            </p:txBody>
          </p:sp>
        </p:grpSp>
        <p:pic>
          <p:nvPicPr>
            <p:cNvPr id="5" name="Picture 2" descr="ᐈ Microbe cartoon stock images, Royalty Free cartoon various microbes  vectors | download on Depositphoto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48853" t="47467" r="24907" b="24160"/>
            <a:stretch/>
          </p:blipFill>
          <p:spPr bwMode="auto">
            <a:xfrm>
              <a:off x="819019" y="4300649"/>
              <a:ext cx="1083257" cy="11713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ᐈ Microbe cartoon stock images, Royalty Free cartoon various microbes  vectors | download on Depositphotos®"/>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667" b="26667" l="73000" r="100000">
                          <a14:foregroundMark x1="87333" y1="11333" x2="87333" y2="11333"/>
                          <a14:foregroundMark x1="85000" y1="18500" x2="85000" y2="18500"/>
                        </a14:backgroundRemoval>
                      </a14:imgEffect>
                    </a14:imgLayer>
                  </a14:imgProps>
                </a:ext>
                <a:ext uri="{28A0092B-C50C-407E-A947-70E740481C1C}">
                  <a14:useLocalDpi xmlns:a14="http://schemas.microsoft.com/office/drawing/2010/main" val="0"/>
                </a:ext>
              </a:extLst>
            </a:blip>
            <a:srcRect l="71339" t="3907" r="4128" b="73304"/>
            <a:stretch/>
          </p:blipFill>
          <p:spPr bwMode="auto">
            <a:xfrm>
              <a:off x="1380380" y="3386580"/>
              <a:ext cx="1137059" cy="10381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ᐈ Microbe cartoon stock images, Royalty Free cartoon various microbes  vectors | download on Depositphotos®"/>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0" b="52167" l="14167" r="80500"/>
                      </a14:imgEffect>
                    </a14:imgLayer>
                  </a14:imgProps>
                </a:ext>
                <a:ext uri="{28A0092B-C50C-407E-A947-70E740481C1C}">
                  <a14:useLocalDpi xmlns:a14="http://schemas.microsoft.com/office/drawing/2010/main" val="0"/>
                </a:ext>
              </a:extLst>
            </a:blip>
            <a:srcRect l="31147" t="27173" r="50000" b="49787"/>
            <a:stretch/>
          </p:blipFill>
          <p:spPr bwMode="auto">
            <a:xfrm>
              <a:off x="838752" y="2394875"/>
              <a:ext cx="913296" cy="11161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ᐈ Microbe cartoon stock images, Royalty Free cartoon various microbes  vectors | download on Depositphotos®"/>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10000" b="51167" l="36167" r="80500"/>
                      </a14:imgEffect>
                    </a14:imgLayer>
                  </a14:imgProps>
                </a:ext>
                <a:ext uri="{28A0092B-C50C-407E-A947-70E740481C1C}">
                  <a14:useLocalDpi xmlns:a14="http://schemas.microsoft.com/office/drawing/2010/main" val="0"/>
                </a:ext>
              </a:extLst>
            </a:blip>
            <a:srcRect l="46560" t="13652" r="19093" b="47521"/>
            <a:stretch/>
          </p:blipFill>
          <p:spPr bwMode="auto">
            <a:xfrm rot="5682349">
              <a:off x="1363688" y="1263879"/>
              <a:ext cx="1636812" cy="1850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ᐈ Microbe cartoon stock images, Royalty Free cartoon various microbes  vectors | download on Depositphotos®"/>
            <p:cNvPicPr>
              <a:picLocks noChangeAspect="1" noChangeArrowheads="1"/>
            </p:cNvPicPr>
            <p:nvPr/>
          </p:nvPicPr>
          <p:blipFill rotWithShape="1">
            <a:blip r:embed="rId11">
              <a:extLst>
                <a:ext uri="{BEBA8EAE-BF5A-486C-A8C5-ECC9F3942E4B}">
                  <a14:imgProps xmlns:a14="http://schemas.microsoft.com/office/drawing/2010/main">
                    <a14:imgLayer r:embed="rId7">
                      <a14:imgEffect>
                        <a14:backgroundRemoval t="38667" b="90000" l="4667" r="40667"/>
                      </a14:imgEffect>
                    </a14:imgLayer>
                  </a14:imgProps>
                </a:ext>
                <a:ext uri="{28A0092B-C50C-407E-A947-70E740481C1C}">
                  <a14:useLocalDpi xmlns:a14="http://schemas.microsoft.com/office/drawing/2010/main" val="0"/>
                </a:ext>
              </a:extLst>
            </a:blip>
            <a:srcRect t="50000" r="68053" b="21699"/>
            <a:stretch/>
          </p:blipFill>
          <p:spPr bwMode="auto">
            <a:xfrm>
              <a:off x="323306" y="672084"/>
              <a:ext cx="129025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ᐈ Microbe cartoon stock images, Royalty Free cartoon various microbes  vectors | download on Depositphotos®"/>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39167" b="75500" l="28667" r="59500"/>
                      </a14:imgEffect>
                    </a14:imgLayer>
                  </a14:imgProps>
                </a:ext>
                <a:ext uri="{28A0092B-C50C-407E-A947-70E740481C1C}">
                  <a14:useLocalDpi xmlns:a14="http://schemas.microsoft.com/office/drawing/2010/main" val="0"/>
                </a:ext>
              </a:extLst>
            </a:blip>
            <a:srcRect l="31020" t="47486" r="47647" b="22506"/>
            <a:stretch/>
          </p:blipFill>
          <p:spPr bwMode="auto">
            <a:xfrm>
              <a:off x="1922009" y="4981545"/>
              <a:ext cx="65008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ᐈ Microbe cartoon stock images, Royalty Free cartoon various microbes  vectors | download on Depositphotos®"/>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167" b="32167" l="45000" r="86667">
                          <a14:foregroundMark x1="55833" y1="11000" x2="55833" y2="11000"/>
                          <a14:foregroundMark x1="64167" y1="23333" x2="64167" y2="23333"/>
                          <a14:foregroundMark x1="67500" y1="15833" x2="67500" y2="15833"/>
                          <a14:foregroundMark x1="66667" y1="14333" x2="66667" y2="14333"/>
                          <a14:foregroundMark x1="61000" y1="10833" x2="61000" y2="10833"/>
                          <a14:foregroundMark x1="58667" y1="11833" x2="58667" y2="11833"/>
                          <a14:foregroundMark x1="57167" y1="12500" x2="57167" y2="12500"/>
                          <a14:foregroundMark x1="55667" y1="13500" x2="55667" y2="13500"/>
                          <a14:foregroundMark x1="55167" y1="15833" x2="55167" y2="15833"/>
                          <a14:foregroundMark x1="55333" y1="18667" x2="55333" y2="18667"/>
                          <a14:foregroundMark x1="56333" y1="21667" x2="56333" y2="21667"/>
                          <a14:foregroundMark x1="59833" y1="22667" x2="59833" y2="22667"/>
                        </a14:backgroundRemoval>
                      </a14:imgEffect>
                    </a14:imgLayer>
                  </a14:imgProps>
                </a:ext>
                <a:ext uri="{28A0092B-C50C-407E-A947-70E740481C1C}">
                  <a14:useLocalDpi xmlns:a14="http://schemas.microsoft.com/office/drawing/2010/main" val="0"/>
                </a:ext>
              </a:extLst>
            </a:blip>
            <a:srcRect l="49013" t="4160" r="25387" b="70667"/>
            <a:stretch/>
          </p:blipFill>
          <p:spPr bwMode="auto">
            <a:xfrm>
              <a:off x="1837096" y="530143"/>
              <a:ext cx="819907" cy="8062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Parenthesis PNG and Parenthesis Transparent Clipart Free Download. -  CleanPNG / KissPN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9574" l="0" r="98462"/>
                      </a14:imgEffect>
                    </a14:imgLayer>
                  </a14:imgProps>
                </a:ext>
                <a:ext uri="{28A0092B-C50C-407E-A947-70E740481C1C}">
                  <a14:useLocalDpi xmlns:a14="http://schemas.microsoft.com/office/drawing/2010/main" val="0"/>
                </a:ext>
              </a:extLst>
            </a:blip>
            <a:srcRect/>
            <a:stretch>
              <a:fillRect/>
            </a:stretch>
          </p:blipFill>
          <p:spPr bwMode="auto">
            <a:xfrm rot="10800000">
              <a:off x="2441113" y="1349393"/>
              <a:ext cx="1140287" cy="41225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34102" y="87309"/>
              <a:ext cx="2158924" cy="584775"/>
            </a:xfrm>
            <a:prstGeom prst="rect">
              <a:avLst/>
            </a:prstGeom>
          </p:spPr>
          <p:txBody>
            <a:bodyPr wrap="none">
              <a:spAutoFit/>
            </a:bodyPr>
            <a:lstStyle/>
            <a:p>
              <a:r>
                <a:rPr lang="en-US" sz="3200" b="1" dirty="0">
                  <a:latin typeface="Gill Sans MT" panose="020B0502020104020203" pitchFamily="34" charset="0"/>
                </a:rPr>
                <a:t>Pathogens</a:t>
              </a:r>
            </a:p>
          </p:txBody>
        </p:sp>
      </p:grpSp>
    </p:spTree>
    <p:extLst>
      <p:ext uri="{BB962C8B-B14F-4D97-AF65-F5344CB8AC3E}">
        <p14:creationId xmlns:p14="http://schemas.microsoft.com/office/powerpoint/2010/main" val="92232878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 Table shows vertebrate immunity, with 2 columns for innate and adaptive immune system characteristics. The innate immune system if further divided into physical barriers and internal defenses. Under physical barriers are: skin, hairs, cilia, mucus membranes, mucus and chemical secretions, digestive enzymes in mouth, and stomach acid. Under internal defenses are: inflammatory response, complement proteins, phagocytic cells, and natural killer (NK) cells. In the adaptive immune system column are: antibodies and the humoral immune response, cell-mediated immune response, and memory respo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935" y="1068098"/>
            <a:ext cx="8759586" cy="51114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03747" y="6293943"/>
            <a:ext cx="6836664" cy="276999"/>
          </a:xfrm>
          <a:prstGeom prst="rect">
            <a:avLst/>
          </a:prstGeom>
        </p:spPr>
        <p:txBody>
          <a:bodyPr wrap="square">
            <a:spAutoFit/>
          </a:bodyPr>
          <a:lstStyle/>
          <a:p>
            <a:r>
              <a:rPr lang="en-US" sz="1200" b="1" dirty="0">
                <a:latin typeface="Gill Sans MT" panose="020B0502020104020203" pitchFamily="34" charset="0"/>
              </a:rPr>
              <a:t>https://courses.lumenlearning.com/os-conceptsofbio/chapter/innate-immunity/</a:t>
            </a:r>
          </a:p>
        </p:txBody>
      </p:sp>
      <p:sp>
        <p:nvSpPr>
          <p:cNvPr id="4" name="Rectangle 3"/>
          <p:cNvSpPr/>
          <p:nvPr/>
        </p:nvSpPr>
        <p:spPr>
          <a:xfrm>
            <a:off x="2076276" y="163531"/>
            <a:ext cx="7864135" cy="584775"/>
          </a:xfrm>
          <a:prstGeom prst="rect">
            <a:avLst/>
          </a:prstGeom>
        </p:spPr>
        <p:txBody>
          <a:bodyPr wrap="square">
            <a:spAutoFit/>
          </a:bodyPr>
          <a:lstStyle/>
          <a:p>
            <a:r>
              <a:rPr lang="en-US" sz="3200" b="1" dirty="0">
                <a:latin typeface="Gill Sans MT" panose="020B0502020104020203" pitchFamily="34" charset="0"/>
              </a:rPr>
              <a:t>Two main arms of the immune system.</a:t>
            </a:r>
          </a:p>
        </p:txBody>
      </p:sp>
    </p:spTree>
    <p:extLst>
      <p:ext uri="{BB962C8B-B14F-4D97-AF65-F5344CB8AC3E}">
        <p14:creationId xmlns:p14="http://schemas.microsoft.com/office/powerpoint/2010/main" val="273537913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intechopen.com/media/chapter/56849/media/F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4426" y="537889"/>
            <a:ext cx="6769510" cy="55015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64774" y="6183051"/>
            <a:ext cx="9158750" cy="246221"/>
          </a:xfrm>
          <a:prstGeom prst="rect">
            <a:avLst/>
          </a:prstGeom>
        </p:spPr>
        <p:txBody>
          <a:bodyPr wrap="square">
            <a:spAutoFit/>
          </a:bodyPr>
          <a:lstStyle/>
          <a:p>
            <a:r>
              <a:rPr lang="en-US" sz="1000" b="1" dirty="0">
                <a:latin typeface="Gill Sans MT" panose="020B0502020104020203" pitchFamily="34" charset="0"/>
              </a:rPr>
              <a:t>https://www.intechopen.com/books/physiology-and-pathology-of-immunology/physiology-and-pathology-of-innate-immune-response-against-pathogens</a:t>
            </a:r>
          </a:p>
        </p:txBody>
      </p:sp>
      <p:sp>
        <p:nvSpPr>
          <p:cNvPr id="4" name="Rectangle 3"/>
          <p:cNvSpPr/>
          <p:nvPr/>
        </p:nvSpPr>
        <p:spPr>
          <a:xfrm>
            <a:off x="2123766" y="-169997"/>
            <a:ext cx="8166210" cy="707886"/>
          </a:xfrm>
          <a:prstGeom prst="rect">
            <a:avLst/>
          </a:prstGeom>
        </p:spPr>
        <p:txBody>
          <a:bodyPr wrap="none">
            <a:spAutoFit/>
          </a:bodyPr>
          <a:lstStyle/>
          <a:p>
            <a:r>
              <a:rPr lang="en-US" sz="4000" b="1" dirty="0">
                <a:latin typeface="Gill Sans MT" panose="020B0502020104020203" pitchFamily="34" charset="0"/>
              </a:rPr>
              <a:t>Two arms of the immune system.</a:t>
            </a:r>
          </a:p>
        </p:txBody>
      </p:sp>
    </p:spTree>
    <p:extLst>
      <p:ext uri="{BB962C8B-B14F-4D97-AF65-F5344CB8AC3E}">
        <p14:creationId xmlns:p14="http://schemas.microsoft.com/office/powerpoint/2010/main" val="386481371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1.wp.com/theactivescientist.com/wp-content/uploads/2020/03/immune-system.jpg?resize=963%2C907&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560" y="228600"/>
            <a:ext cx="6321425" cy="59538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99359" y="6302472"/>
            <a:ext cx="5254625" cy="276999"/>
          </a:xfrm>
          <a:prstGeom prst="rect">
            <a:avLst/>
          </a:prstGeom>
        </p:spPr>
        <p:txBody>
          <a:bodyPr wrap="square">
            <a:spAutoFit/>
          </a:bodyPr>
          <a:lstStyle/>
          <a:p>
            <a:r>
              <a:rPr lang="en-US" sz="1200" b="1" dirty="0">
                <a:latin typeface="Gill Sans MT" panose="020B0502020104020203" pitchFamily="34" charset="0"/>
              </a:rPr>
              <a:t>https://theactivescientist.com/journal-club-001/</a:t>
            </a:r>
          </a:p>
        </p:txBody>
      </p:sp>
    </p:spTree>
    <p:extLst>
      <p:ext uri="{BB962C8B-B14F-4D97-AF65-F5344CB8AC3E}">
        <p14:creationId xmlns:p14="http://schemas.microsoft.com/office/powerpoint/2010/main" val="195039747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59033"/>
            <a:ext cx="12192000" cy="1286182"/>
          </a:xfrm>
          <a:prstGeom prst="rect">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32B0DB-1CC1-F04D-944C-14BE8B996F21}"/>
              </a:ext>
            </a:extLst>
          </p:cNvPr>
          <p:cNvSpPr>
            <a:spLocks noGrp="1"/>
          </p:cNvSpPr>
          <p:nvPr>
            <p:ph type="title"/>
          </p:nvPr>
        </p:nvSpPr>
        <p:spPr/>
        <p:txBody>
          <a:bodyPr>
            <a:normAutofit/>
          </a:bodyPr>
          <a:lstStyle/>
          <a:p>
            <a:r>
              <a:rPr lang="en-US" dirty="0"/>
              <a:t>What are the key components </a:t>
            </a:r>
            <a:br>
              <a:rPr lang="en-US" dirty="0"/>
            </a:br>
            <a:r>
              <a:rPr lang="en-US" dirty="0"/>
              <a:t>of the immune system?</a:t>
            </a:r>
          </a:p>
        </p:txBody>
      </p:sp>
      <p:pic>
        <p:nvPicPr>
          <p:cNvPr id="5" name="Picture 4">
            <a:extLst>
              <a:ext uri="{FF2B5EF4-FFF2-40B4-BE49-F238E27FC236}">
                <a16:creationId xmlns:a16="http://schemas.microsoft.com/office/drawing/2014/main" id="{B581ED09-B109-EB43-8EBA-63580C759079}"/>
              </a:ext>
            </a:extLst>
          </p:cNvPr>
          <p:cNvPicPr>
            <a:picLocks noChangeAspect="1"/>
          </p:cNvPicPr>
          <p:nvPr/>
        </p:nvPicPr>
        <p:blipFill>
          <a:blip r:embed="rId3"/>
          <a:stretch>
            <a:fillRect/>
          </a:stretch>
        </p:blipFill>
        <p:spPr>
          <a:xfrm rot="9431431">
            <a:off x="9754691" y="4033742"/>
            <a:ext cx="1905000" cy="1727200"/>
          </a:xfrm>
          <a:prstGeom prst="rect">
            <a:avLst/>
          </a:prstGeom>
        </p:spPr>
      </p:pic>
    </p:spTree>
    <p:extLst>
      <p:ext uri="{BB962C8B-B14F-4D97-AF65-F5344CB8AC3E}">
        <p14:creationId xmlns:p14="http://schemas.microsoft.com/office/powerpoint/2010/main" val="383561883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artoon wood sign png - blank sign clip art PNG image with transparent  background | TOP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651" l="4524" r="94762"/>
                    </a14:imgEffect>
                  </a14:imgLayer>
                </a14:imgProps>
              </a:ext>
              <a:ext uri="{28A0092B-C50C-407E-A947-70E740481C1C}">
                <a14:useLocalDpi xmlns:a14="http://schemas.microsoft.com/office/drawing/2010/main" val="0"/>
              </a:ext>
            </a:extLst>
          </a:blip>
          <a:srcRect/>
          <a:stretch>
            <a:fillRect/>
          </a:stretch>
        </p:blipFill>
        <p:spPr bwMode="auto">
          <a:xfrm>
            <a:off x="3839484" y="1828800"/>
            <a:ext cx="70104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20850" y="2224005"/>
            <a:ext cx="4478425" cy="1938992"/>
          </a:xfrm>
          <a:prstGeom prst="rect">
            <a:avLst/>
          </a:prstGeom>
        </p:spPr>
        <p:txBody>
          <a:bodyPr wrap="square">
            <a:spAutoFit/>
          </a:bodyPr>
          <a:lstStyle/>
          <a:p>
            <a:pPr algn="ctr"/>
            <a:r>
              <a:rPr lang="en-US" sz="4000" b="1" dirty="0">
                <a:latin typeface="Amienne" panose="04000508060000020003" pitchFamily="82" charset="0"/>
              </a:rPr>
              <a:t>If you can read this sign, You are in the Deeper Dive!</a:t>
            </a:r>
          </a:p>
        </p:txBody>
      </p:sp>
      <p:pic>
        <p:nvPicPr>
          <p:cNvPr id="6" name="Picture 6" descr="Deep sea diver clipart f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1166" y1="42122" x2="51166" y2="42122"/>
                        <a14:foregroundMark x1="50620" y1="41667" x2="50620" y2="41667"/>
                        <a14:foregroundMark x1="50073" y1="44531" x2="50073" y2="44531"/>
                        <a14:foregroundMark x1="48724" y1="42904" x2="48724" y2="42904"/>
                        <a14:foregroundMark x1="48615" y1="45768" x2="48615" y2="45768"/>
                        <a14:foregroundMark x1="48870" y1="41667" x2="48870" y2="41667"/>
                        <a14:foregroundMark x1="49162" y1="39974" x2="49162" y2="39974"/>
                        <a14:foregroundMark x1="58054" y1="38281" x2="58054" y2="38281"/>
                        <a14:foregroundMark x1="59402" y1="36393" x2="59402" y2="36393"/>
                        <a14:foregroundMark x1="67493" y1="38802" x2="67493" y2="38802"/>
                        <a14:foregroundMark x1="69242" y1="33464" x2="69242" y2="33464"/>
                        <a14:foregroundMark x1="71246" y1="33464" x2="71246" y2="33464"/>
                        <a14:foregroundMark x1="75437" y1="43620" x2="75437" y2="43620"/>
                        <a14:foregroundMark x1="72741" y1="42383" x2="72741" y2="42383"/>
                        <a14:foregroundMark x1="73542" y1="43620" x2="73542" y2="43620"/>
                        <a14:foregroundMark x1="74745" y1="43815" x2="74745" y2="43815"/>
                        <a14:foregroundMark x1="75838" y1="42383" x2="75838" y2="42383"/>
                        <a14:foregroundMark x1="71137" y1="42122" x2="71137" y2="42122"/>
                        <a14:foregroundMark x1="68841" y1="42904" x2="68841" y2="42904"/>
                        <a14:foregroundMark x1="57507" y1="62174" x2="57507" y2="62174"/>
                        <a14:foregroundMark x1="54410" y1="61914" x2="54410" y2="61914"/>
                        <a14:foregroundMark x1="52770" y1="59505" x2="52770" y2="59505"/>
                        <a14:foregroundMark x1="50510" y1="60221" x2="50510" y2="60221"/>
                        <a14:foregroundMark x1="51166" y1="59766" x2="51166" y2="59766"/>
                        <a14:foregroundMark x1="39832" y1="75651" x2="39832" y2="75651"/>
                        <a14:foregroundMark x1="39723" y1="77083" x2="39723" y2="77083"/>
                        <a14:foregroundMark x1="34439" y1="77344" x2="34439" y2="77344"/>
                        <a14:foregroundMark x1="34730" y1="76628" x2="34730" y2="76628"/>
                        <a14:foregroundMark x1="33382" y1="74935" x2="33382" y2="74935"/>
                        <a14:foregroundMark x1="34038" y1="74935" x2="34038" y2="74935"/>
                        <a14:foregroundMark x1="32690" y1="73958" x2="32690" y2="73958"/>
                        <a14:foregroundMark x1="33382" y1="72526" x2="33382" y2="72526"/>
                        <a14:foregroundMark x1="33783" y1="70573" x2="33783" y2="70573"/>
                        <a14:foregroundMark x1="34439" y1="68880" x2="34439" y2="68880"/>
                        <a14:foregroundMark x1="36188" y1="67708" x2="36188" y2="67708"/>
                        <a14:foregroundMark x1="38083" y1="67448" x2="38083" y2="67448"/>
                        <a14:foregroundMark x1="72194" y1="67188" x2="72194" y2="67188"/>
                        <a14:foregroundMark x1="74089" y1="63607" x2="74089" y2="63607"/>
                        <a14:foregroundMark x1="76385" y1="57552" x2="76385" y2="57552"/>
                        <a14:foregroundMark x1="76786" y1="51042" x2="76786" y2="51042"/>
                        <a14:foregroundMark x1="74636" y1="47201" x2="74636" y2="47201"/>
                        <a14:foregroundMark x1="76385" y1="39518" x2="76385" y2="39518"/>
                        <a14:foregroundMark x1="78790" y1="44076" x2="78790" y2="44076"/>
                        <a14:foregroundMark x1="64249" y1="25781" x2="64249" y2="25781"/>
                        <a14:foregroundMark x1="63848" y1="26237" x2="63848" y2="26237"/>
                        <a14:foregroundMark x1="63703" y1="20247" x2="63703" y2="20247"/>
                        <a14:foregroundMark x1="63848" y1="19531" x2="63848" y2="19531"/>
                        <a14:foregroundMark x1="58455" y1="13997" x2="58455" y2="13997"/>
                        <a14:foregroundMark x1="51859" y1="14193" x2="51859" y2="14193"/>
                        <a14:foregroundMark x1="53608" y1="20247" x2="53608" y2="20247"/>
                        <a14:foregroundMark x1="53316" y1="20247" x2="53316" y2="20247"/>
                        <a14:foregroundMark x1="46173" y1="19271" x2="46173" y2="19271"/>
                        <a14:foregroundMark x1="65853" y1="35417" x2="65853" y2="35417"/>
                        <a14:foregroundMark x1="65743" y1="38997" x2="65743" y2="38997"/>
                        <a14:foregroundMark x1="66254" y1="43099" x2="66254" y2="43099"/>
                        <a14:foregroundMark x1="69898" y1="42904" x2="69898" y2="42904"/>
                        <a14:foregroundMark x1="69789" y1="41211" x2="69789" y2="41211"/>
                        <a14:foregroundMark x1="70190" y1="41211" x2="70190" y2="41211"/>
                        <a14:foregroundMark x1="57762" y1="15169" x2="57762" y2="15169"/>
                        <a14:foregroundMark x1="51166" y1="15625" x2="51166" y2="15625"/>
                        <a14:foregroundMark x1="63047" y1="21224" x2="63047" y2="21224"/>
                        <a14:foregroundMark x1="62755" y1="20247" x2="62755" y2="20247"/>
                        <a14:foregroundMark x1="35241" y1="67448" x2="35241" y2="67448"/>
                        <a14:foregroundMark x1="37136" y1="66471" x2="37136" y2="66471"/>
                        <a14:foregroundMark x1="33892" y1="77539" x2="33892" y2="77539"/>
                        <a14:foregroundMark x1="33637" y1="75846" x2="33637" y2="75846"/>
                        <a14:foregroundMark x1="32835" y1="74219" x2="32835" y2="74219"/>
                        <a14:foregroundMark x1="32981" y1="71029" x2="32981" y2="71029"/>
                        <a14:foregroundMark x1="33382" y1="68620" x2="33382" y2="68620"/>
                        <a14:foregroundMark x1="36480" y1="68880" x2="36480" y2="68880"/>
                        <a14:foregroundMark x1="40379" y1="77083" x2="40379" y2="77083"/>
                        <a14:foregroundMark x1="73397" y1="38802" x2="73397" y2="38802"/>
                        <a14:foregroundMark x1="42675" y1="71289" x2="42675" y2="71289"/>
                        <a14:foregroundMark x1="42128" y1="73242" x2="42128" y2="73242"/>
                        <a14:foregroundMark x1="41873" y1="74414" x2="41873" y2="74414"/>
                        <a14:foregroundMark x1="41181" y1="75130" x2="41181" y2="75130"/>
                        <a14:foregroundMark x1="40780" y1="75651" x2="40780" y2="75651"/>
                        <a14:foregroundMark x1="39031" y1="74674" x2="39031" y2="74674"/>
                        <a14:foregroundMark x1="38083" y1="75391" x2="38083" y2="75391"/>
                        <a14:foregroundMark x1="37026" y1="76367" x2="37026" y2="76367"/>
                        <a14:foregroundMark x1="36589" y1="77083" x2="36589" y2="77083"/>
                        <a14:foregroundMark x1="35532" y1="78060" x2="35532" y2="78060"/>
                        <a14:foregroundMark x1="35131" y1="78255" x2="35131" y2="78255"/>
                        <a14:foregroundMark x1="38630" y1="66211" x2="38630" y2="66211"/>
                        <a14:foregroundMark x1="39723" y1="66211" x2="39723" y2="66211"/>
                        <a14:backgroundMark x1="77187" y1="69857" x2="77187" y2="69857"/>
                        <a14:backgroundMark x1="81232" y1="67708" x2="81232" y2="67708"/>
                        <a14:backgroundMark x1="81924" y1="65755" x2="81924" y2="65755"/>
                        <a14:backgroundMark x1="84184" y1="63802" x2="84184" y2="63802"/>
                        <a14:backgroundMark x1="85131" y1="62370" x2="85131" y2="62370"/>
                        <a14:backgroundMark x1="86224" y1="61393" x2="86224" y2="61393"/>
                        <a14:backgroundMark x1="82034" y1="68880" x2="82034" y2="68880"/>
                        <a14:backgroundMark x1="79483" y1="69857" x2="79483" y2="69857"/>
                        <a14:backgroundMark x1="79082" y1="66471" x2="79082" y2="66471"/>
                        <a14:backgroundMark x1="78389" y1="67448" x2="78389" y2="67448"/>
                        <a14:backgroundMark x1="76786" y1="72266" x2="76786" y2="72266"/>
                        <a14:backgroundMark x1="76640" y1="75846" x2="76931" y2="76628"/>
                        <a14:backgroundMark x1="77442" y1="77539" x2="77442" y2="77539"/>
                        <a14:backgroundMark x1="79337" y1="78060" x2="79337" y2="78060"/>
                        <a14:backgroundMark x1="79628" y1="78255" x2="79628" y2="78255"/>
                        <a14:backgroundMark x1="81086" y1="78255" x2="81086" y2="78255"/>
                        <a14:backgroundMark x1="82179" y1="79753" x2="82179" y2="79753"/>
                        <a14:backgroundMark x1="84074" y1="84310" x2="84074" y2="84310"/>
                        <a14:backgroundMark x1="84184" y1="80924" x2="84184" y2="80924"/>
                        <a14:backgroundMark x1="85131" y1="79036" x2="85131" y2="79036"/>
                        <a14:backgroundMark x1="85131" y1="77344" x2="85131" y2="77344"/>
                        <a14:backgroundMark x1="86224" y1="76367" x2="86224" y2="76367"/>
                        <a14:backgroundMark x1="88229" y1="75391" x2="88229" y2="75391"/>
                        <a14:backgroundMark x1="90926" y1="75391" x2="90926" y2="75391"/>
                        <a14:backgroundMark x1="92566" y1="75391" x2="92566" y2="75391"/>
                        <a14:backgroundMark x1="93768" y1="75391" x2="93768" y2="75391"/>
                        <a14:backgroundMark x1="94461" y1="75130" x2="94461" y2="75130"/>
                        <a14:backgroundMark x1="94862" y1="74219" x2="94862" y2="74219"/>
                        <a14:backgroundMark x1="95517" y1="72526" x2="95517" y2="72526"/>
                        <a14:backgroundMark x1="95809" y1="70833" x2="95809" y2="70833"/>
                        <a14:backgroundMark x1="88921" y1="72721" x2="88921" y2="72721"/>
                        <a14:backgroundMark x1="84876" y1="71029" x2="84876" y2="71029"/>
                        <a14:backgroundMark x1="83127" y1="70573" x2="83127" y2="70573"/>
                        <a14:backgroundMark x1="81778" y1="71289" x2="81778" y2="71289"/>
                        <a14:backgroundMark x1="80576" y1="71289" x2="80576" y2="71289"/>
                        <a14:backgroundMark x1="81487" y1="73242" x2="81487" y2="73242"/>
                        <a14:backgroundMark x1="82179" y1="74674" x2="82179" y2="74674"/>
                        <a14:backgroundMark x1="81232" y1="75391" x2="81232" y2="75391"/>
                        <a14:backgroundMark x1="82835" y1="75846" x2="82835" y2="75846"/>
                        <a14:backgroundMark x1="78280" y1="75130" x2="78280" y2="75130"/>
                        <a14:backgroundMark x1="84621" y1="73958" x2="84621" y2="73958"/>
                        <a14:backgroundMark x1="79738" y1="73242" x2="79738" y2="73242"/>
                        <a14:backgroundMark x1="83528" y1="68424" x2="83528" y2="68424"/>
                        <a14:backgroundMark x1="84475" y1="66992" x2="84475" y2="66992"/>
                        <a14:backgroundMark x1="83382" y1="65299" x2="83382" y2="65299"/>
                        <a14:backgroundMark x1="78389" y1="86003" x2="78389" y2="86003"/>
                        <a14:backgroundMark x1="74089" y1="86003" x2="74089" y2="86003"/>
                        <a14:backgroundMark x1="73397" y1="85742" x2="73397" y2="85742"/>
                        <a14:backgroundMark x1="71246" y1="84766" x2="71246" y2="84766"/>
                        <a14:backgroundMark x1="70991" y1="84049" x2="70991" y2="84049"/>
                        <a14:backgroundMark x1="70991" y1="82357" x2="70991" y2="82357"/>
                        <a14:backgroundMark x1="70590" y1="81641" x2="70590" y2="81641"/>
                        <a14:backgroundMark x1="70299" y1="81445" x2="70299" y2="81445"/>
                        <a14:backgroundMark x1="68294" y1="83073" x2="68294" y2="83073"/>
                        <a14:backgroundMark x1="67493" y1="83854" x2="67493" y2="83854"/>
                      </a14:backgroundRemoval>
                    </a14:imgEffect>
                  </a14:imgLayer>
                </a14:imgProps>
              </a:ext>
              <a:ext uri="{28A0092B-C50C-407E-A947-70E740481C1C}">
                <a14:useLocalDpi xmlns:a14="http://schemas.microsoft.com/office/drawing/2010/main" val="0"/>
              </a:ext>
            </a:extLst>
          </a:blip>
          <a:srcRect/>
          <a:stretch>
            <a:fillRect/>
          </a:stretch>
        </p:blipFill>
        <p:spPr bwMode="auto">
          <a:xfrm rot="1217392">
            <a:off x="1" y="881245"/>
            <a:ext cx="5648350" cy="31617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56830" y="4798887"/>
            <a:ext cx="5164483" cy="1200329"/>
          </a:xfrm>
          <a:prstGeom prst="rect">
            <a:avLst/>
          </a:prstGeom>
        </p:spPr>
        <p:txBody>
          <a:bodyPr wrap="square">
            <a:spAutoFit/>
          </a:bodyPr>
          <a:lstStyle/>
          <a:p>
            <a:pPr algn="ctr"/>
            <a:r>
              <a:rPr lang="en-US" sz="2400" b="1" dirty="0">
                <a:latin typeface="Gill Sans MT" panose="020B0502020104020203" pitchFamily="34" charset="0"/>
              </a:rPr>
              <a:t>This module is for anyone exploring a deeper understanding of the immune-system and HIV</a:t>
            </a:r>
          </a:p>
        </p:txBody>
      </p:sp>
    </p:spTree>
    <p:extLst>
      <p:ext uri="{BB962C8B-B14F-4D97-AF65-F5344CB8AC3E}">
        <p14:creationId xmlns:p14="http://schemas.microsoft.com/office/powerpoint/2010/main" val="288237506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A65C3-567A-124B-9FD9-629EC7FF104C}"/>
              </a:ext>
            </a:extLst>
          </p:cNvPr>
          <p:cNvSpPr>
            <a:spLocks noGrp="1"/>
          </p:cNvSpPr>
          <p:nvPr>
            <p:ph type="title"/>
          </p:nvPr>
        </p:nvSpPr>
        <p:spPr>
          <a:xfrm>
            <a:off x="419099" y="163482"/>
            <a:ext cx="10702990" cy="1325563"/>
          </a:xfrm>
        </p:spPr>
        <p:txBody>
          <a:bodyPr anchor="ctr" anchorCtr="0">
            <a:normAutofit fontScale="90000"/>
          </a:bodyPr>
          <a:lstStyle/>
          <a:p>
            <a:r>
              <a:rPr lang="en-US" dirty="0">
                <a:cs typeface="Calibri Light" panose="020F0302020204030204" pitchFamily="34" charset="0"/>
              </a:rPr>
              <a:t>Components of the Peripheral Blood System</a:t>
            </a:r>
            <a:endParaRPr lang="en-US" dirty="0"/>
          </a:p>
        </p:txBody>
      </p:sp>
      <p:pic>
        <p:nvPicPr>
          <p:cNvPr id="5" name="Picture 2" descr="https://www.physio-pedia.com/images/thumb/5/55/Blood_with_description.png/1000px-Blood_with_description.png">
            <a:extLst>
              <a:ext uri="{FF2B5EF4-FFF2-40B4-BE49-F238E27FC236}">
                <a16:creationId xmlns:a16="http://schemas.microsoft.com/office/drawing/2014/main" id="{65568E4A-A9B5-C244-A8BF-D6CBA9DA4FA3}"/>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37492" y="1394906"/>
            <a:ext cx="9266205" cy="5216873"/>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BAD844-7D79-AB45-AC54-B7C871F97CA0}"/>
              </a:ext>
            </a:extLst>
          </p:cNvPr>
          <p:cNvSpPr/>
          <p:nvPr/>
        </p:nvSpPr>
        <p:spPr>
          <a:xfrm>
            <a:off x="4286227" y="6611779"/>
            <a:ext cx="7065396" cy="246221"/>
          </a:xfrm>
          <a:prstGeom prst="rect">
            <a:avLst/>
          </a:prstGeom>
          <a:solidFill>
            <a:schemeClr val="bg1"/>
          </a:solidFill>
        </p:spPr>
        <p:txBody>
          <a:bodyPr wrap="square" rIns="182880" anchor="ctr" anchorCtr="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https://www.physio-pedia.com/images/thumb/5/55/Blood_with_description.png/1000px-Blood_with_description.png</a:t>
            </a:r>
          </a:p>
        </p:txBody>
      </p:sp>
      <p:sp>
        <p:nvSpPr>
          <p:cNvPr id="7" name="Rectangle 6">
            <a:extLst>
              <a:ext uri="{FF2B5EF4-FFF2-40B4-BE49-F238E27FC236}">
                <a16:creationId xmlns:a16="http://schemas.microsoft.com/office/drawing/2014/main" id="{B5C09D42-7164-3240-A4D2-577706EF6561}"/>
              </a:ext>
            </a:extLst>
          </p:cNvPr>
          <p:cNvSpPr/>
          <p:nvPr/>
        </p:nvSpPr>
        <p:spPr>
          <a:xfrm>
            <a:off x="4286227" y="1489045"/>
            <a:ext cx="6670609" cy="400110"/>
          </a:xfrm>
          <a:prstGeom prst="rect">
            <a:avLst/>
          </a:prstGeom>
        </p:spPr>
        <p:txBody>
          <a:bodyPr wrap="none">
            <a:spAutoFit/>
          </a:bodyPr>
          <a:lstStyle/>
          <a:p>
            <a:r>
              <a:rPr lang="en-US" sz="2000" dirty="0">
                <a:latin typeface="Gill Sans MT" panose="020B0502020104020203" pitchFamily="34" charset="77"/>
                <a:cs typeface="Calibri Light" panose="020F0302020204030204" pitchFamily="34" charset="0"/>
              </a:rPr>
              <a:t>The lymphocytes and monocytes are the most affected by HIV</a:t>
            </a:r>
          </a:p>
        </p:txBody>
      </p:sp>
    </p:spTree>
    <p:extLst>
      <p:ext uri="{BB962C8B-B14F-4D97-AF65-F5344CB8AC3E}">
        <p14:creationId xmlns:p14="http://schemas.microsoft.com/office/powerpoint/2010/main" val="2945553530"/>
      </p:ext>
    </p:extLst>
  </p:cSld>
  <p:clrMapOvr>
    <a:masterClrMapping/>
  </p:clrMapOvr>
  <p:transition spd="slow" advTm="6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59976" y="5700288"/>
            <a:ext cx="5359400" cy="369332"/>
          </a:xfrm>
          <a:prstGeom prst="rect">
            <a:avLst/>
          </a:prstGeom>
        </p:spPr>
        <p:txBody>
          <a:bodyPr wrap="square">
            <a:spAutoFit/>
          </a:bodyPr>
          <a:lstStyle/>
          <a:p>
            <a:r>
              <a:rPr lang="en-US" dirty="0"/>
              <a:t>https://www.medicalnewstoday.com/articles/327446</a:t>
            </a:r>
          </a:p>
        </p:txBody>
      </p:sp>
      <p:pic>
        <p:nvPicPr>
          <p:cNvPr id="5" name="Picture 2" descr="White blood cells: Function, ranges, types, and 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125" y="-12415"/>
            <a:ext cx="7569200"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52442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4E770B-F6BC-8D41-8D88-9AE7B8A1F62B}"/>
              </a:ext>
            </a:extLst>
          </p:cNvPr>
          <p:cNvSpPr>
            <a:spLocks noGrp="1"/>
          </p:cNvSpPr>
          <p:nvPr>
            <p:ph type="title"/>
          </p:nvPr>
        </p:nvSpPr>
        <p:spPr>
          <a:xfrm>
            <a:off x="419100" y="295804"/>
            <a:ext cx="10702990" cy="1325563"/>
          </a:xfrm>
        </p:spPr>
        <p:txBody>
          <a:bodyPr>
            <a:normAutofit fontScale="90000"/>
          </a:bodyPr>
          <a:lstStyle/>
          <a:p>
            <a:pPr algn="ctr"/>
            <a:r>
              <a:rPr lang="en-US" dirty="0">
                <a:cs typeface="Calibri Light" panose="020F0302020204030204" pitchFamily="34" charset="0"/>
              </a:rPr>
              <a:t>A glimpse at the adaptive (acquired) &amp; the innate arms of the immune system</a:t>
            </a:r>
            <a:endParaRPr lang="en-US" dirty="0"/>
          </a:p>
        </p:txBody>
      </p:sp>
      <p:pic>
        <p:nvPicPr>
          <p:cNvPr id="5" name="Picture 2" descr="https://www.macrophi.co.jp/english/lps/38.jpg">
            <a:extLst>
              <a:ext uri="{FF2B5EF4-FFF2-40B4-BE49-F238E27FC236}">
                <a16:creationId xmlns:a16="http://schemas.microsoft.com/office/drawing/2014/main" id="{85B81B9E-6DE2-1848-8600-C07FAA8B5A45}"/>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82795" y="1481854"/>
            <a:ext cx="7975600" cy="5376146"/>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08BD2F3-4196-BB4D-84F1-D5A2DC538992}"/>
              </a:ext>
            </a:extLst>
          </p:cNvPr>
          <p:cNvSpPr/>
          <p:nvPr/>
        </p:nvSpPr>
        <p:spPr>
          <a:xfrm>
            <a:off x="6792545" y="6500542"/>
            <a:ext cx="4329545" cy="246221"/>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https://www.macrophi.co.jp/english/lps/4-1.html</a:t>
            </a:r>
          </a:p>
        </p:txBody>
      </p:sp>
    </p:spTree>
    <p:extLst>
      <p:ext uri="{BB962C8B-B14F-4D97-AF65-F5344CB8AC3E}">
        <p14:creationId xmlns:p14="http://schemas.microsoft.com/office/powerpoint/2010/main" val="592480810"/>
      </p:ext>
    </p:extLst>
  </p:cSld>
  <p:clrMapOvr>
    <a:masterClrMapping/>
  </p:clrMapOvr>
  <p:transition spd="slow" advTm="6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B8DD74-1C28-874B-9519-EE3257AF8660}"/>
              </a:ext>
            </a:extLst>
          </p:cNvPr>
          <p:cNvSpPr>
            <a:spLocks noGrp="1"/>
          </p:cNvSpPr>
          <p:nvPr>
            <p:ph type="title"/>
          </p:nvPr>
        </p:nvSpPr>
        <p:spPr>
          <a:xfrm>
            <a:off x="419098" y="228071"/>
            <a:ext cx="10702990" cy="1325563"/>
          </a:xfrm>
        </p:spPr>
        <p:txBody>
          <a:bodyPr>
            <a:normAutofit fontScale="90000"/>
          </a:bodyPr>
          <a:lstStyle/>
          <a:p>
            <a:pPr algn="ctr"/>
            <a:r>
              <a:rPr lang="en-US" dirty="0">
                <a:cs typeface="Calibri Light" panose="020F0302020204030204" pitchFamily="34" charset="0"/>
              </a:rPr>
              <a:t>A functioning immune system requires all cells working together</a:t>
            </a:r>
            <a:endParaRPr lang="en-US" dirty="0"/>
          </a:p>
        </p:txBody>
      </p:sp>
      <p:sp>
        <p:nvSpPr>
          <p:cNvPr id="6" name="Rectangle 5">
            <a:extLst>
              <a:ext uri="{FF2B5EF4-FFF2-40B4-BE49-F238E27FC236}">
                <a16:creationId xmlns:a16="http://schemas.microsoft.com/office/drawing/2014/main" id="{F72B1183-3920-0A46-AB6C-15B1D98E046F}"/>
              </a:ext>
            </a:extLst>
          </p:cNvPr>
          <p:cNvSpPr/>
          <p:nvPr/>
        </p:nvSpPr>
        <p:spPr>
          <a:xfrm>
            <a:off x="8899549" y="6520599"/>
            <a:ext cx="2388795" cy="246221"/>
          </a:xfrm>
          <a:prstGeom prst="rect">
            <a:avLst/>
          </a:prstGeom>
          <a:solidFill>
            <a:schemeClr val="bg1"/>
          </a:solidFill>
        </p:spPr>
        <p:txBody>
          <a:bodyPr wrap="non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https://cellcartoons.net/lymphocytes</a:t>
            </a:r>
            <a:r>
              <a:rPr lang="en-US" sz="1000" dirty="0">
                <a:solidFill>
                  <a:schemeClr val="bg1">
                    <a:lumMod val="65000"/>
                  </a:schemeClr>
                </a:solidFill>
                <a:latin typeface="Gill Sans MT" panose="020B0502020104020203" pitchFamily="34" charset="77"/>
              </a:rPr>
              <a:t>/</a:t>
            </a:r>
          </a:p>
        </p:txBody>
      </p:sp>
      <p:grpSp>
        <p:nvGrpSpPr>
          <p:cNvPr id="2" name="Group 1">
            <a:extLst>
              <a:ext uri="{FF2B5EF4-FFF2-40B4-BE49-F238E27FC236}">
                <a16:creationId xmlns:a16="http://schemas.microsoft.com/office/drawing/2014/main" id="{EE9CC883-ED64-7B4B-A5C4-2CD515146759}"/>
              </a:ext>
            </a:extLst>
          </p:cNvPr>
          <p:cNvGrpSpPr/>
          <p:nvPr/>
        </p:nvGrpSpPr>
        <p:grpSpPr>
          <a:xfrm>
            <a:off x="2468762" y="1486326"/>
            <a:ext cx="6603661" cy="5034273"/>
            <a:chOff x="2831604" y="1397000"/>
            <a:chExt cx="6603661" cy="5034273"/>
          </a:xfrm>
        </p:grpSpPr>
        <p:pic>
          <p:nvPicPr>
            <p:cNvPr id="5" name="Picture 2" descr="Lymphocytes – Cell Cartoons">
              <a:extLst>
                <a:ext uri="{FF2B5EF4-FFF2-40B4-BE49-F238E27FC236}">
                  <a16:creationId xmlns:a16="http://schemas.microsoft.com/office/drawing/2014/main" id="{756373F0-C66D-4B4A-A0B9-FB6ECA647D8A}"/>
                </a:ext>
              </a:extLst>
            </p:cNvPr>
            <p:cNvPicPr>
              <a:picLocks noChangeAspect="1" noChangeArrowheads="1"/>
            </p:cNvPicPr>
            <p:nvPr/>
          </p:nvPicPr>
          <p:blipFill rotWithShape="1">
            <a:blip r:embed="rId3" cstate="email">
              <a:clrChange>
                <a:clrFrom>
                  <a:srgbClr val="C5CCC6"/>
                </a:clrFrom>
                <a:clrTo>
                  <a:srgbClr val="C5CCC6">
                    <a:alpha val="0"/>
                  </a:srgbClr>
                </a:clrTo>
              </a:clrChange>
              <a:extLst>
                <a:ext uri="{28A0092B-C50C-407E-A947-70E740481C1C}">
                  <a14:useLocalDpi xmlns:a14="http://schemas.microsoft.com/office/drawing/2010/main"/>
                </a:ext>
              </a:extLst>
            </a:blip>
            <a:srcRect t="10185" b="13580"/>
            <a:stretch/>
          </p:blipFill>
          <p:spPr bwMode="auto">
            <a:xfrm>
              <a:off x="2831604" y="1397000"/>
              <a:ext cx="6603661" cy="503427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2" descr="Lymphocytes – Cell Cartoons">
              <a:extLst>
                <a:ext uri="{FF2B5EF4-FFF2-40B4-BE49-F238E27FC236}">
                  <a16:creationId xmlns:a16="http://schemas.microsoft.com/office/drawing/2014/main" id="{D5153A17-05B0-C04B-8780-C59D43EFB48C}"/>
                </a:ext>
              </a:extLst>
            </p:cNvPr>
            <p:cNvPicPr>
              <a:picLocks noChangeAspect="1" noChangeArrowheads="1"/>
            </p:cNvPicPr>
            <p:nvPr/>
          </p:nvPicPr>
          <p:blipFill rotWithShape="1">
            <a:blip r:embed="rId4" cstate="email">
              <a:clrChange>
                <a:clrFrom>
                  <a:srgbClr val="C5CCC6"/>
                </a:clrFrom>
                <a:clrTo>
                  <a:srgbClr val="C5CCC6">
                    <a:alpha val="0"/>
                  </a:srgbClr>
                </a:clrTo>
              </a:clrChange>
              <a:extLst>
                <a:ext uri="{28A0092B-C50C-407E-A947-70E740481C1C}">
                  <a14:useLocalDpi xmlns:a14="http://schemas.microsoft.com/office/drawing/2010/main"/>
                </a:ext>
              </a:extLst>
            </a:blip>
            <a:srcRect l="71255" t="79548" b="13580"/>
            <a:stretch/>
          </p:blipFill>
          <p:spPr bwMode="auto">
            <a:xfrm>
              <a:off x="5184327" y="5977467"/>
              <a:ext cx="1898213" cy="453806"/>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42508"/>
      </p:ext>
    </p:extLst>
  </p:cSld>
  <p:clrMapOvr>
    <a:masterClrMapping/>
  </p:clrMapOvr>
  <p:transition spd="slow" advTm="6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75A7-8997-4F4F-906B-416EE1BFDFFC}"/>
              </a:ext>
            </a:extLst>
          </p:cNvPr>
          <p:cNvSpPr>
            <a:spLocks noGrp="1"/>
          </p:cNvSpPr>
          <p:nvPr>
            <p:ph type="title"/>
          </p:nvPr>
        </p:nvSpPr>
        <p:spPr/>
        <p:txBody>
          <a:bodyPr>
            <a:normAutofit/>
          </a:bodyPr>
          <a:lstStyle/>
          <a:p>
            <a:pPr algn="ctr"/>
            <a:r>
              <a:rPr lang="en-US" sz="4300" dirty="0">
                <a:cs typeface="Calibri Light" panose="020F0302020204030204" pitchFamily="34" charset="0"/>
              </a:rPr>
              <a:t>The CD4 T cell is an important player in a ‘League of Superhero Immune Cells’</a:t>
            </a:r>
            <a:endParaRPr lang="en-US" sz="4300" dirty="0"/>
          </a:p>
        </p:txBody>
      </p:sp>
      <p:pic>
        <p:nvPicPr>
          <p:cNvPr id="4" name="Picture 2" descr="Lymphocytes – Cell Cartoons">
            <a:extLst>
              <a:ext uri="{FF2B5EF4-FFF2-40B4-BE49-F238E27FC236}">
                <a16:creationId xmlns:a16="http://schemas.microsoft.com/office/drawing/2014/main" id="{8050D7DD-5B81-1F4D-A7E2-81CE20CEF7B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0959" y="1824800"/>
            <a:ext cx="8099272" cy="468239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674091"/>
      </p:ext>
    </p:extLst>
  </p:cSld>
  <p:clrMapOvr>
    <a:masterClrMapping/>
  </p:clrMapOvr>
  <p:transition spd="slow" advTm="6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01EA-45A0-DD49-9E83-9D14D90356E4}"/>
              </a:ext>
            </a:extLst>
          </p:cNvPr>
          <p:cNvSpPr>
            <a:spLocks noGrp="1"/>
          </p:cNvSpPr>
          <p:nvPr>
            <p:ph type="title"/>
          </p:nvPr>
        </p:nvSpPr>
        <p:spPr/>
        <p:txBody>
          <a:bodyPr>
            <a:noAutofit/>
          </a:bodyPr>
          <a:lstStyle/>
          <a:p>
            <a:pPr algn="ctr"/>
            <a:r>
              <a:rPr lang="en-US" sz="3600" dirty="0">
                <a:cs typeface="Calibri Light" panose="020F0302020204030204" pitchFamily="34" charset="0"/>
              </a:rPr>
              <a:t>Monocytes and macrophages are a type of </a:t>
            </a:r>
            <a:br>
              <a:rPr lang="en-US" sz="3600" dirty="0">
                <a:cs typeface="Calibri Light" panose="020F0302020204030204" pitchFamily="34" charset="0"/>
              </a:rPr>
            </a:br>
            <a:r>
              <a:rPr lang="en-US" sz="3600" dirty="0">
                <a:cs typeface="Calibri Light" panose="020F0302020204030204" pitchFamily="34" charset="0"/>
              </a:rPr>
              <a:t>white blood cell that love to eat (phagocytize) </a:t>
            </a:r>
            <a:br>
              <a:rPr lang="en-US" sz="3600" dirty="0">
                <a:cs typeface="Calibri Light" panose="020F0302020204030204" pitchFamily="34" charset="0"/>
              </a:rPr>
            </a:br>
            <a:r>
              <a:rPr lang="en-US" sz="3600" dirty="0">
                <a:cs typeface="Calibri Light" panose="020F0302020204030204" pitchFamily="34" charset="0"/>
              </a:rPr>
              <a:t>pathogens with their ferocious appetites</a:t>
            </a:r>
            <a:endParaRPr lang="en-US" sz="3600" dirty="0"/>
          </a:p>
        </p:txBody>
      </p:sp>
      <p:sp>
        <p:nvSpPr>
          <p:cNvPr id="4" name="Rectangle 3">
            <a:extLst>
              <a:ext uri="{FF2B5EF4-FFF2-40B4-BE49-F238E27FC236}">
                <a16:creationId xmlns:a16="http://schemas.microsoft.com/office/drawing/2014/main" id="{F14EC119-BC0B-A841-B1B9-6336F1E424D7}"/>
              </a:ext>
            </a:extLst>
          </p:cNvPr>
          <p:cNvSpPr/>
          <p:nvPr/>
        </p:nvSpPr>
        <p:spPr>
          <a:xfrm>
            <a:off x="2291862" y="1786446"/>
            <a:ext cx="6096000" cy="1200329"/>
          </a:xfrm>
          <a:prstGeom prst="rect">
            <a:avLst/>
          </a:prstGeom>
        </p:spPr>
        <p:txBody>
          <a:bodyPr>
            <a:spAutoFit/>
          </a:bodyPr>
          <a:lstStyle/>
          <a:p>
            <a:r>
              <a:rPr lang="en-US" sz="2400" dirty="0">
                <a:latin typeface="Gill Sans MT" panose="020B0502020104020203" pitchFamily="34" charset="77"/>
                <a:cs typeface="Calibri Light" panose="020F0302020204030204" pitchFamily="34" charset="0"/>
              </a:rPr>
              <a:t>These cells can act as a reservoir of HIV</a:t>
            </a:r>
          </a:p>
          <a:p>
            <a:endParaRPr lang="en-US" sz="2400" dirty="0">
              <a:latin typeface="Gill Sans MT" panose="020B0502020104020203" pitchFamily="34" charset="77"/>
              <a:cs typeface="Calibri Light" panose="020F0302020204030204" pitchFamily="34" charset="0"/>
            </a:endParaRPr>
          </a:p>
          <a:p>
            <a:r>
              <a:rPr lang="en-US" sz="2400" dirty="0">
                <a:latin typeface="Gill Sans MT" panose="020B0502020104020203" pitchFamily="34" charset="77"/>
                <a:cs typeface="Calibri Light" panose="020F0302020204030204" pitchFamily="34" charset="0"/>
              </a:rPr>
              <a:t>They express both CD4 and CCR5</a:t>
            </a:r>
            <a:endParaRPr lang="en-US" sz="2400" dirty="0">
              <a:latin typeface="Gill Sans MT" panose="020B0502020104020203" pitchFamily="34" charset="77"/>
            </a:endParaRPr>
          </a:p>
        </p:txBody>
      </p:sp>
      <p:pic>
        <p:nvPicPr>
          <p:cNvPr id="5" name="Picture 7">
            <a:extLst>
              <a:ext uri="{FF2B5EF4-FFF2-40B4-BE49-F238E27FC236}">
                <a16:creationId xmlns:a16="http://schemas.microsoft.com/office/drawing/2014/main" id="{B05732C3-6282-3849-B98C-6D41F3614F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71138" y="3122498"/>
            <a:ext cx="4037059" cy="264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C3DFBD6A-E928-E140-8FE1-7F9C1EF89A56}"/>
              </a:ext>
            </a:extLst>
          </p:cNvPr>
          <p:cNvSpPr/>
          <p:nvPr/>
        </p:nvSpPr>
        <p:spPr>
          <a:xfrm>
            <a:off x="8989667" y="5693185"/>
            <a:ext cx="1463157" cy="369332"/>
          </a:xfrm>
          <a:prstGeom prst="rect">
            <a:avLst/>
          </a:prstGeom>
        </p:spPr>
        <p:txBody>
          <a:bodyPr wrap="none">
            <a:spAutoFit/>
          </a:bodyPr>
          <a:lstStyle/>
          <a:p>
            <a:r>
              <a:rPr lang="en-US" b="1" dirty="0">
                <a:solidFill>
                  <a:schemeClr val="accent2"/>
                </a:solidFill>
                <a:latin typeface="Gill Sans MT" panose="020B0502020104020203" pitchFamily="34" charset="77"/>
                <a:cs typeface="Calibri Light" panose="020F0302020204030204" pitchFamily="34" charset="0"/>
              </a:rPr>
              <a:t>phagocytize</a:t>
            </a:r>
          </a:p>
        </p:txBody>
      </p:sp>
      <p:sp>
        <p:nvSpPr>
          <p:cNvPr id="7" name="Rectangle 6">
            <a:extLst>
              <a:ext uri="{FF2B5EF4-FFF2-40B4-BE49-F238E27FC236}">
                <a16:creationId xmlns:a16="http://schemas.microsoft.com/office/drawing/2014/main" id="{AD1F8E88-A062-A74C-8D17-DE90EF5B52CD}"/>
              </a:ext>
            </a:extLst>
          </p:cNvPr>
          <p:cNvSpPr/>
          <p:nvPr/>
        </p:nvSpPr>
        <p:spPr>
          <a:xfrm>
            <a:off x="7876986" y="2582218"/>
            <a:ext cx="1937325" cy="461665"/>
          </a:xfrm>
          <a:prstGeom prst="rect">
            <a:avLst/>
          </a:prstGeom>
        </p:spPr>
        <p:txBody>
          <a:bodyPr wrap="none">
            <a:spAutoFit/>
          </a:bodyPr>
          <a:lstStyle/>
          <a:p>
            <a:r>
              <a:rPr lang="en-US" sz="2400" b="1" dirty="0">
                <a:solidFill>
                  <a:schemeClr val="accent5">
                    <a:lumMod val="75000"/>
                  </a:schemeClr>
                </a:solidFill>
                <a:latin typeface="Gill Sans MT" panose="020B0502020104020203" pitchFamily="34" charset="77"/>
                <a:cs typeface="Calibri Light" panose="020F0302020204030204" pitchFamily="34" charset="0"/>
              </a:rPr>
              <a:t>Macrophage</a:t>
            </a:r>
          </a:p>
        </p:txBody>
      </p:sp>
      <p:pic>
        <p:nvPicPr>
          <p:cNvPr id="8" name="Picture 2" descr="https://justinroot.com/wp-content/uploads/2020/06/phagocytosis.jpg">
            <a:extLst>
              <a:ext uri="{FF2B5EF4-FFF2-40B4-BE49-F238E27FC236}">
                <a16:creationId xmlns:a16="http://schemas.microsoft.com/office/drawing/2014/main" id="{4AC5EEED-5216-F444-9F69-8624E75C338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76576" y="3324308"/>
            <a:ext cx="3712448" cy="21655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D68478E-EDA5-7946-8384-5EA42B129BA6}"/>
              </a:ext>
            </a:extLst>
          </p:cNvPr>
          <p:cNvSpPr/>
          <p:nvPr/>
        </p:nvSpPr>
        <p:spPr>
          <a:xfrm>
            <a:off x="4428734" y="3149556"/>
            <a:ext cx="1608133" cy="461665"/>
          </a:xfrm>
          <a:prstGeom prst="rect">
            <a:avLst/>
          </a:prstGeom>
        </p:spPr>
        <p:txBody>
          <a:bodyPr wrap="none">
            <a:spAutoFit/>
          </a:bodyPr>
          <a:lstStyle/>
          <a:p>
            <a:r>
              <a:rPr lang="en-US" sz="2400" b="1" dirty="0">
                <a:solidFill>
                  <a:schemeClr val="accent5">
                    <a:lumMod val="75000"/>
                  </a:schemeClr>
                </a:solidFill>
                <a:latin typeface="Gill Sans MT" panose="020B0502020104020203" pitchFamily="34" charset="77"/>
                <a:cs typeface="Calibri Light" panose="020F0302020204030204" pitchFamily="34" charset="0"/>
              </a:rPr>
              <a:t>Monocyte</a:t>
            </a:r>
          </a:p>
        </p:txBody>
      </p:sp>
      <p:pic>
        <p:nvPicPr>
          <p:cNvPr id="10" name="Picture 2" descr="Monocyte">
            <a:extLst>
              <a:ext uri="{FF2B5EF4-FFF2-40B4-BE49-F238E27FC236}">
                <a16:creationId xmlns:a16="http://schemas.microsoft.com/office/drawing/2014/main" id="{08B6A931-F484-5C46-B223-A9B4CAF9930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0563" t="23439" r="17786" b="22178"/>
          <a:stretch/>
        </p:blipFill>
        <p:spPr bwMode="auto">
          <a:xfrm>
            <a:off x="2054044" y="4946889"/>
            <a:ext cx="1322532" cy="1170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8B6616D-C4C5-0647-87AF-DEB62ABA697C}"/>
              </a:ext>
            </a:extLst>
          </p:cNvPr>
          <p:cNvSpPr/>
          <p:nvPr/>
        </p:nvSpPr>
        <p:spPr>
          <a:xfrm>
            <a:off x="2291862" y="4373675"/>
            <a:ext cx="1370888" cy="400110"/>
          </a:xfrm>
          <a:prstGeom prst="rect">
            <a:avLst/>
          </a:prstGeom>
        </p:spPr>
        <p:txBody>
          <a:bodyPr wrap="none">
            <a:spAutoFit/>
          </a:bodyPr>
          <a:lstStyle/>
          <a:p>
            <a:r>
              <a:rPr lang="en-US" sz="2000" b="1" dirty="0">
                <a:solidFill>
                  <a:schemeClr val="accent5">
                    <a:lumMod val="75000"/>
                  </a:schemeClr>
                </a:solidFill>
                <a:latin typeface="Gill Sans MT" panose="020B0502020104020203" pitchFamily="34" charset="77"/>
                <a:cs typeface="Calibri Light" panose="020F0302020204030204" pitchFamily="34" charset="0"/>
              </a:rPr>
              <a:t>Monocyte</a:t>
            </a:r>
          </a:p>
        </p:txBody>
      </p:sp>
      <p:sp>
        <p:nvSpPr>
          <p:cNvPr id="12" name="Rectangle 11">
            <a:extLst>
              <a:ext uri="{FF2B5EF4-FFF2-40B4-BE49-F238E27FC236}">
                <a16:creationId xmlns:a16="http://schemas.microsoft.com/office/drawing/2014/main" id="{A808D266-3074-874B-80C7-7767A09988C2}"/>
              </a:ext>
            </a:extLst>
          </p:cNvPr>
          <p:cNvSpPr/>
          <p:nvPr/>
        </p:nvSpPr>
        <p:spPr>
          <a:xfrm>
            <a:off x="5339862" y="6265798"/>
            <a:ext cx="5668335" cy="400110"/>
          </a:xfrm>
          <a:prstGeom prst="rect">
            <a:avLst/>
          </a:prstGeom>
          <a:solidFill>
            <a:schemeClr val="bg1"/>
          </a:solidFill>
        </p:spPr>
        <p:txBody>
          <a:bodyPr wrap="square">
            <a:spAutoFit/>
          </a:bodyPr>
          <a:lstStyle/>
          <a:p>
            <a:pPr algn="r"/>
            <a:r>
              <a:rPr lang="en-US" sz="1000" u="sng" dirty="0">
                <a:solidFill>
                  <a:schemeClr val="bg1">
                    <a:lumMod val="65000"/>
                  </a:schemeClr>
                </a:solidFill>
                <a:latin typeface="Gill Sans MT" panose="020B0502020104020203" pitchFamily="34" charset="77"/>
                <a:cs typeface="Calibri Light" panose="020F0302020204030204" pitchFamily="34" charset="0"/>
              </a:rPr>
              <a:t>https://justinroot.com/immune-cartoon</a:t>
            </a:r>
            <a:r>
              <a:rPr lang="en-US" sz="1000" dirty="0">
                <a:solidFill>
                  <a:schemeClr val="bg1">
                    <a:lumMod val="65000"/>
                  </a:schemeClr>
                </a:solidFill>
                <a:latin typeface="Gill Sans MT" panose="020B0502020104020203" pitchFamily="34" charset="77"/>
                <a:cs typeface="Calibri Light" panose="020F0302020204030204" pitchFamily="34" charset="0"/>
              </a:rPr>
              <a:t>/</a:t>
            </a:r>
            <a:endParaRPr lang="en-US" sz="1000" u="sng" dirty="0">
              <a:solidFill>
                <a:schemeClr val="bg1">
                  <a:lumMod val="65000"/>
                </a:schemeClr>
              </a:solidFill>
              <a:latin typeface="Gill Sans MT" panose="020B0502020104020203" pitchFamily="34" charset="77"/>
              <a:cs typeface="Calibri Light" panose="020F0302020204030204" pitchFamily="34" charset="0"/>
            </a:endParaRPr>
          </a:p>
          <a:p>
            <a:pPr algn="r"/>
            <a:r>
              <a:rPr lang="en-US" sz="1000" u="sng" dirty="0">
                <a:solidFill>
                  <a:schemeClr val="bg1">
                    <a:lumMod val="65000"/>
                  </a:schemeClr>
                </a:solidFill>
                <a:latin typeface="Gill Sans MT" panose="020B0502020104020203" pitchFamily="34" charset="77"/>
                <a:cs typeface="Calibri Light" panose="020F0302020204030204" pitchFamily="34" charset="0"/>
              </a:rPr>
              <a:t>https://www.melissalogies.com/3d?lightbox=dataItem-jd85i38s</a:t>
            </a:r>
          </a:p>
        </p:txBody>
      </p:sp>
    </p:spTree>
    <p:extLst>
      <p:ext uri="{BB962C8B-B14F-4D97-AF65-F5344CB8AC3E}">
        <p14:creationId xmlns:p14="http://schemas.microsoft.com/office/powerpoint/2010/main" val="945955788"/>
      </p:ext>
    </p:extLst>
  </p:cSld>
  <p:clrMapOvr>
    <a:masterClrMapping/>
  </p:clrMapOvr>
  <p:transition spd="slow" advTm="6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450B-55FA-8B4B-992B-479BED6E39F7}"/>
              </a:ext>
            </a:extLst>
          </p:cNvPr>
          <p:cNvSpPr>
            <a:spLocks noGrp="1"/>
          </p:cNvSpPr>
          <p:nvPr>
            <p:ph type="title"/>
          </p:nvPr>
        </p:nvSpPr>
        <p:spPr/>
        <p:txBody>
          <a:bodyPr>
            <a:normAutofit/>
          </a:bodyPr>
          <a:lstStyle/>
          <a:p>
            <a:pPr algn="ctr"/>
            <a:r>
              <a:rPr lang="en-US" altLang="en-US" sz="4000" dirty="0">
                <a:cs typeface="Calibri Light" panose="020F0302020204030204" pitchFamily="34" charset="0"/>
              </a:rPr>
              <a:t>A Dendritic Cell </a:t>
            </a:r>
            <a:r>
              <a:rPr lang="en-US" altLang="en-US" sz="4000" dirty="0">
                <a:solidFill>
                  <a:srgbClr val="0070C0"/>
                </a:solidFill>
                <a:cs typeface="Calibri Light" panose="020F0302020204030204" pitchFamily="34" charset="0"/>
              </a:rPr>
              <a:t>(blue) </a:t>
            </a:r>
            <a:r>
              <a:rPr lang="en-US" altLang="en-US" sz="4000" dirty="0">
                <a:cs typeface="Calibri Light" panose="020F0302020204030204" pitchFamily="34" charset="0"/>
              </a:rPr>
              <a:t>Engages                             a T cell </a:t>
            </a:r>
            <a:r>
              <a:rPr lang="en-US" altLang="en-US" sz="4000" dirty="0">
                <a:solidFill>
                  <a:srgbClr val="FFC000"/>
                </a:solidFill>
                <a:cs typeface="Calibri Light" panose="020F0302020204030204" pitchFamily="34" charset="0"/>
              </a:rPr>
              <a:t>(yellow)</a:t>
            </a:r>
            <a:endParaRPr lang="en-US" sz="4000" dirty="0"/>
          </a:p>
        </p:txBody>
      </p:sp>
      <p:pic>
        <p:nvPicPr>
          <p:cNvPr id="4" name="Picture 2" descr="A dendritic cell target for immunotherapy | Science">
            <a:extLst>
              <a:ext uri="{FF2B5EF4-FFF2-40B4-BE49-F238E27FC236}">
                <a16:creationId xmlns:a16="http://schemas.microsoft.com/office/drawing/2014/main" id="{A101BA65-3B83-E645-B3EA-D46D1A134DE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1418" y="1689100"/>
            <a:ext cx="5647581" cy="46945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2613EFE-982E-1C49-B583-AC1B52F48734}"/>
              </a:ext>
            </a:extLst>
          </p:cNvPr>
          <p:cNvSpPr/>
          <p:nvPr/>
        </p:nvSpPr>
        <p:spPr>
          <a:xfrm>
            <a:off x="8536595" y="5887393"/>
            <a:ext cx="2088007" cy="307777"/>
          </a:xfrm>
          <a:prstGeom prst="rect">
            <a:avLst/>
          </a:prstGeom>
          <a:solidFill>
            <a:schemeClr val="bg1"/>
          </a:solidFill>
        </p:spPr>
        <p:txBody>
          <a:bodyPr wrap="none">
            <a:spAutoFit/>
          </a:bodyPr>
          <a:lstStyle/>
          <a:p>
            <a:pPr lvl="0" eaLnBrk="0" fontAlgn="base" hangingPunct="0">
              <a:spcBef>
                <a:spcPct val="0"/>
              </a:spcBef>
              <a:spcAft>
                <a:spcPct val="0"/>
              </a:spcAft>
            </a:pPr>
            <a:r>
              <a:rPr lang="en-US" altLang="en-US" sz="1400" b="1" dirty="0">
                <a:solidFill>
                  <a:schemeClr val="accent5">
                    <a:lumMod val="75000"/>
                  </a:schemeClr>
                </a:solidFill>
                <a:latin typeface="Calibri Light" panose="020F0302020204030204" pitchFamily="34" charset="0"/>
                <a:cs typeface="Calibri Light" panose="020F0302020204030204" pitchFamily="34" charset="0"/>
              </a:rPr>
              <a:t>Credit: C. BICKEL/</a:t>
            </a:r>
            <a:r>
              <a:rPr lang="en-US" altLang="en-US" sz="1400" b="1" i="1" dirty="0">
                <a:solidFill>
                  <a:schemeClr val="accent5">
                    <a:lumMod val="75000"/>
                  </a:schemeClr>
                </a:solidFill>
                <a:latin typeface="Calibri Light" panose="020F0302020204030204" pitchFamily="34" charset="0"/>
                <a:cs typeface="Calibri Light" panose="020F0302020204030204" pitchFamily="34" charset="0"/>
              </a:rPr>
              <a:t>SCIENCE</a:t>
            </a:r>
            <a:r>
              <a:rPr lang="en-US" altLang="en-US" sz="1400" b="1" dirty="0">
                <a:solidFill>
                  <a:schemeClr val="accent5">
                    <a:lumMod val="75000"/>
                  </a:schemeClr>
                </a:solidFill>
                <a:latin typeface="Calibri Light" panose="020F0302020204030204" pitchFamily="34" charset="0"/>
                <a:cs typeface="Calibri Light" panose="020F0302020204030204" pitchFamily="34" charset="0"/>
              </a:rPr>
              <a:t> </a:t>
            </a:r>
          </a:p>
        </p:txBody>
      </p:sp>
      <p:sp>
        <p:nvSpPr>
          <p:cNvPr id="6" name="Rectangle 5">
            <a:extLst>
              <a:ext uri="{FF2B5EF4-FFF2-40B4-BE49-F238E27FC236}">
                <a16:creationId xmlns:a16="http://schemas.microsoft.com/office/drawing/2014/main" id="{6FFD52D7-5B49-1C4D-A886-69141C04332B}"/>
              </a:ext>
            </a:extLst>
          </p:cNvPr>
          <p:cNvSpPr/>
          <p:nvPr/>
        </p:nvSpPr>
        <p:spPr>
          <a:xfrm>
            <a:off x="4741595" y="6401635"/>
            <a:ext cx="5883007" cy="246221"/>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https://science.sciencemag.org/content/346/6209/597.1</a:t>
            </a:r>
          </a:p>
        </p:txBody>
      </p:sp>
    </p:spTree>
    <p:extLst>
      <p:ext uri="{BB962C8B-B14F-4D97-AF65-F5344CB8AC3E}">
        <p14:creationId xmlns:p14="http://schemas.microsoft.com/office/powerpoint/2010/main" val="4210968464"/>
      </p:ext>
    </p:extLst>
  </p:cSld>
  <p:clrMapOvr>
    <a:masterClrMapping/>
  </p:clrMapOvr>
  <p:transition spd="slow" advTm="6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C96E21-602F-1445-BCEF-5BDCA3FA9219}"/>
              </a:ext>
            </a:extLst>
          </p:cNvPr>
          <p:cNvSpPr>
            <a:spLocks noGrp="1"/>
          </p:cNvSpPr>
          <p:nvPr>
            <p:ph type="title"/>
          </p:nvPr>
        </p:nvSpPr>
        <p:spPr>
          <a:xfrm>
            <a:off x="419100" y="583671"/>
            <a:ext cx="10702990" cy="1325563"/>
          </a:xfrm>
        </p:spPr>
        <p:txBody>
          <a:bodyPr>
            <a:noAutofit/>
          </a:bodyPr>
          <a:lstStyle/>
          <a:p>
            <a:pPr algn="ctr"/>
            <a:r>
              <a:rPr lang="en-US" sz="4000" dirty="0">
                <a:cs typeface="Calibri Light" panose="020F0302020204030204" pitchFamily="34" charset="0"/>
              </a:rPr>
              <a:t>All the cells of the immune system work in </a:t>
            </a:r>
            <a:br>
              <a:rPr lang="en-US" sz="4000" dirty="0">
                <a:cs typeface="Calibri Light" panose="020F0302020204030204" pitchFamily="34" charset="0"/>
              </a:rPr>
            </a:br>
            <a:r>
              <a:rPr lang="en-US" sz="4000" dirty="0">
                <a:cs typeface="Calibri Light" panose="020F0302020204030204" pitchFamily="34" charset="0"/>
              </a:rPr>
              <a:t>perfect concert together under normal conditions making music for our ears</a:t>
            </a:r>
            <a:endParaRPr lang="en-US" sz="4000" dirty="0"/>
          </a:p>
        </p:txBody>
      </p:sp>
      <p:pic>
        <p:nvPicPr>
          <p:cNvPr id="5" name="Picture 2" descr="Understanding the Score: A Dynamic Interrogation of Acute HIV Infection">
            <a:extLst>
              <a:ext uri="{FF2B5EF4-FFF2-40B4-BE49-F238E27FC236}">
                <a16:creationId xmlns:a16="http://schemas.microsoft.com/office/drawing/2014/main" id="{C95249A7-E21E-9A46-BE5A-26B3F2C0FA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5384" y="2112434"/>
            <a:ext cx="8247487" cy="3834106"/>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55D62E3-4A4C-8949-89D9-0DA2C6333D98}"/>
              </a:ext>
            </a:extLst>
          </p:cNvPr>
          <p:cNvSpPr/>
          <p:nvPr/>
        </p:nvSpPr>
        <p:spPr>
          <a:xfrm>
            <a:off x="2736705" y="6476114"/>
            <a:ext cx="8385385" cy="246221"/>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https://www.ragoninstitute.org/understanding-the-score-a-dynamic-interrogation-of-acute-hiv-infection</a:t>
            </a:r>
            <a:r>
              <a:rPr lang="en-US" sz="1000" dirty="0">
                <a:solidFill>
                  <a:schemeClr val="bg1">
                    <a:lumMod val="65000"/>
                  </a:schemeClr>
                </a:solidFill>
                <a:latin typeface="Gill Sans MT" panose="020B0502020104020203" pitchFamily="34" charset="77"/>
              </a:rPr>
              <a:t>/</a:t>
            </a:r>
          </a:p>
        </p:txBody>
      </p:sp>
    </p:spTree>
    <p:extLst>
      <p:ext uri="{BB962C8B-B14F-4D97-AF65-F5344CB8AC3E}">
        <p14:creationId xmlns:p14="http://schemas.microsoft.com/office/powerpoint/2010/main" val="4042206089"/>
      </p:ext>
    </p:extLst>
  </p:cSld>
  <p:clrMapOvr>
    <a:masterClrMapping/>
  </p:clrMapOvr>
  <p:transition spd="slow" advTm="6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32814C-AC0A-DA46-B632-494A5133AEAB}"/>
              </a:ext>
            </a:extLst>
          </p:cNvPr>
          <p:cNvSpPr>
            <a:spLocks noGrp="1"/>
          </p:cNvSpPr>
          <p:nvPr>
            <p:ph type="title"/>
          </p:nvPr>
        </p:nvSpPr>
        <p:spPr>
          <a:xfrm>
            <a:off x="419100" y="205882"/>
            <a:ext cx="10702990" cy="1325563"/>
          </a:xfrm>
        </p:spPr>
        <p:txBody>
          <a:bodyPr>
            <a:normAutofit fontScale="90000"/>
          </a:bodyPr>
          <a:lstStyle/>
          <a:p>
            <a:pPr algn="ctr"/>
            <a:r>
              <a:rPr lang="en-US" dirty="0">
                <a:cs typeface="Calibri Light" panose="020F0302020204030204" pitchFamily="34" charset="0"/>
              </a:rPr>
              <a:t>Cells communicate through chemical signals much like we do through words</a:t>
            </a:r>
            <a:endParaRPr lang="en-US" dirty="0"/>
          </a:p>
        </p:txBody>
      </p:sp>
      <p:pic>
        <p:nvPicPr>
          <p:cNvPr id="5" name="Picture 2" descr="New clues found to immune system's misfiring in autoimmune diseases |  Scienmag: Latest Science and Health News">
            <a:extLst>
              <a:ext uri="{FF2B5EF4-FFF2-40B4-BE49-F238E27FC236}">
                <a16:creationId xmlns:a16="http://schemas.microsoft.com/office/drawing/2014/main" id="{AB9083C8-DB00-3349-B397-5C303A16339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10523" y="1531445"/>
            <a:ext cx="7154929" cy="4703857"/>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F032B17-6902-DE4B-8303-6E1CF896B94D}"/>
              </a:ext>
            </a:extLst>
          </p:cNvPr>
          <p:cNvSpPr/>
          <p:nvPr/>
        </p:nvSpPr>
        <p:spPr>
          <a:xfrm>
            <a:off x="2086497" y="6392957"/>
            <a:ext cx="9035593" cy="307777"/>
          </a:xfrm>
          <a:prstGeom prst="rect">
            <a:avLst/>
          </a:prstGeom>
          <a:solidFill>
            <a:schemeClr val="bg1"/>
          </a:solidFill>
        </p:spPr>
        <p:txBody>
          <a:bodyPr wrap="square">
            <a:spAutoFit/>
          </a:bodyPr>
          <a:lstStyle/>
          <a:p>
            <a:pPr algn="r"/>
            <a:r>
              <a:rPr lang="en-US" sz="1400" dirty="0">
                <a:solidFill>
                  <a:schemeClr val="bg1">
                    <a:lumMod val="65000"/>
                  </a:schemeClr>
                </a:solidFill>
                <a:latin typeface="Gill Sans MT" panose="020B0502020104020203" pitchFamily="34" charset="77"/>
                <a:cs typeface="Calibri Light" panose="020F0302020204030204" pitchFamily="34" charset="0"/>
              </a:rPr>
              <a:t>https://scienmag.com/new-clues-found-to-immune-systems-misfiring-in-autoimmune-diseases/</a:t>
            </a:r>
          </a:p>
        </p:txBody>
      </p:sp>
    </p:spTree>
    <p:extLst>
      <p:ext uri="{BB962C8B-B14F-4D97-AF65-F5344CB8AC3E}">
        <p14:creationId xmlns:p14="http://schemas.microsoft.com/office/powerpoint/2010/main" val="686152102"/>
      </p:ext>
    </p:extLst>
  </p:cSld>
  <p:clrMapOvr>
    <a:masterClrMapping/>
  </p:clrMapOvr>
  <p:transition spd="slow" advTm="6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4DB13-2F2F-3C40-A7CD-42F24ADCF296}"/>
              </a:ext>
            </a:extLst>
          </p:cNvPr>
          <p:cNvSpPr/>
          <p:nvPr/>
        </p:nvSpPr>
        <p:spPr>
          <a:xfrm>
            <a:off x="4166679" y="6518260"/>
            <a:ext cx="7100883" cy="246221"/>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https://www.alignable.com/sweetwater-tn/lifes-many-blessings/what-is-a-helper-t-cell-jul-2018</a:t>
            </a:r>
          </a:p>
        </p:txBody>
      </p:sp>
      <p:pic>
        <p:nvPicPr>
          <p:cNvPr id="7" name="Picture 2" descr="Immense Immunology Insight: Morphology of lymphocytes">
            <a:extLst>
              <a:ext uri="{FF2B5EF4-FFF2-40B4-BE49-F238E27FC236}">
                <a16:creationId xmlns:a16="http://schemas.microsoft.com/office/drawing/2014/main" id="{EE0AB31E-401B-5D45-8CA4-864C1EF5B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679" y="232395"/>
            <a:ext cx="6955412" cy="5991986"/>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BD04B0F-26EE-6A46-AA9B-6A7C15BD1056}"/>
              </a:ext>
            </a:extLst>
          </p:cNvPr>
          <p:cNvGrpSpPr/>
          <p:nvPr/>
        </p:nvGrpSpPr>
        <p:grpSpPr>
          <a:xfrm>
            <a:off x="808018" y="2106463"/>
            <a:ext cx="2969744" cy="3661936"/>
            <a:chOff x="1425535" y="2179672"/>
            <a:chExt cx="2969744" cy="3661936"/>
          </a:xfrm>
        </p:grpSpPr>
        <p:pic>
          <p:nvPicPr>
            <p:cNvPr id="8" name="Picture 2" descr="Lymphocyte">
              <a:extLst>
                <a:ext uri="{FF2B5EF4-FFF2-40B4-BE49-F238E27FC236}">
                  <a16:creationId xmlns:a16="http://schemas.microsoft.com/office/drawing/2014/main" id="{8190AAE6-4C85-994B-8FE3-A05249355D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748" t="31771" r="30699" b="28956"/>
            <a:stretch/>
          </p:blipFill>
          <p:spPr bwMode="auto">
            <a:xfrm>
              <a:off x="1425535" y="2641337"/>
              <a:ext cx="2969744" cy="32002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39D0BBD-E6B1-4E42-83D0-47A5FD5A6B1A}"/>
                </a:ext>
              </a:extLst>
            </p:cNvPr>
            <p:cNvSpPr/>
            <p:nvPr/>
          </p:nvSpPr>
          <p:spPr>
            <a:xfrm>
              <a:off x="1425535" y="2179672"/>
              <a:ext cx="2969743" cy="461665"/>
            </a:xfrm>
            <a:prstGeom prst="rect">
              <a:avLst/>
            </a:prstGeom>
          </p:spPr>
          <p:txBody>
            <a:bodyPr wrap="square">
              <a:spAutoFit/>
            </a:bodyPr>
            <a:lstStyle/>
            <a:p>
              <a:pPr algn="ctr"/>
              <a:r>
                <a:rPr lang="en-US" sz="2400" b="1" dirty="0">
                  <a:solidFill>
                    <a:schemeClr val="accent3"/>
                  </a:solidFill>
                  <a:latin typeface="Gill Sans MT" panose="020B0502020104020203" pitchFamily="34" charset="77"/>
                  <a:cs typeface="Calibri Light" panose="020F0302020204030204" pitchFamily="34" charset="0"/>
                </a:rPr>
                <a:t>Lymphocyte</a:t>
              </a:r>
            </a:p>
          </p:txBody>
        </p:sp>
      </p:grpSp>
    </p:spTree>
    <p:extLst>
      <p:ext uri="{BB962C8B-B14F-4D97-AF65-F5344CB8AC3E}">
        <p14:creationId xmlns:p14="http://schemas.microsoft.com/office/powerpoint/2010/main" val="380953429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5BC7A6-6118-0A45-AF04-28C25DA30218}"/>
              </a:ext>
            </a:extLst>
          </p:cNvPr>
          <p:cNvSpPr>
            <a:spLocks noGrp="1"/>
          </p:cNvSpPr>
          <p:nvPr>
            <p:ph type="title"/>
          </p:nvPr>
        </p:nvSpPr>
        <p:spPr>
          <a:xfrm>
            <a:off x="419100" y="217518"/>
            <a:ext cx="10702990" cy="1325563"/>
          </a:xfrm>
        </p:spPr>
        <p:txBody>
          <a:bodyPr/>
          <a:lstStyle/>
          <a:p>
            <a:r>
              <a:rPr lang="en-US" dirty="0"/>
              <a:t>Why take a deeper dive</a:t>
            </a:r>
            <a:r>
              <a:rPr lang="en-US" sz="6000" dirty="0"/>
              <a:t>? </a:t>
            </a:r>
          </a:p>
        </p:txBody>
      </p:sp>
      <p:sp>
        <p:nvSpPr>
          <p:cNvPr id="6" name="Content Placeholder 5">
            <a:extLst>
              <a:ext uri="{FF2B5EF4-FFF2-40B4-BE49-F238E27FC236}">
                <a16:creationId xmlns:a16="http://schemas.microsoft.com/office/drawing/2014/main" id="{BC1785B3-C7AD-254C-B498-BDF444EDC1DE}"/>
              </a:ext>
            </a:extLst>
          </p:cNvPr>
          <p:cNvSpPr>
            <a:spLocks noGrp="1"/>
          </p:cNvSpPr>
          <p:nvPr>
            <p:ph idx="1"/>
          </p:nvPr>
        </p:nvSpPr>
        <p:spPr>
          <a:xfrm>
            <a:off x="419100" y="1631809"/>
            <a:ext cx="10702990" cy="4351338"/>
          </a:xfrm>
        </p:spPr>
        <p:txBody>
          <a:bodyPr/>
          <a:lstStyle/>
          <a:p>
            <a:pPr>
              <a:spcBef>
                <a:spcPts val="0"/>
              </a:spcBef>
            </a:pPr>
            <a:r>
              <a:rPr lang="en-US" sz="2800" dirty="0">
                <a:cs typeface="Calibri Light" panose="020F0302020204030204" pitchFamily="34" charset="0"/>
              </a:rPr>
              <a:t>Following set of slides afford greater detail on some of the complex interaction between HIV and our immune system.</a:t>
            </a:r>
          </a:p>
          <a:p>
            <a:pPr>
              <a:spcBef>
                <a:spcPts val="0"/>
              </a:spcBef>
            </a:pPr>
            <a:r>
              <a:rPr lang="en-US" sz="2800" dirty="0">
                <a:cs typeface="Calibri Light" panose="020F0302020204030204" pitchFamily="34" charset="0"/>
              </a:rPr>
              <a:t>Designed by </a:t>
            </a:r>
            <a:r>
              <a:rPr lang="en-US" sz="2800" b="1" dirty="0">
                <a:solidFill>
                  <a:srgbClr val="8600D3"/>
                </a:solidFill>
                <a:cs typeface="Calibri Light" panose="020F0302020204030204" pitchFamily="34" charset="0"/>
              </a:rPr>
              <a:t>community for community</a:t>
            </a:r>
            <a:endParaRPr lang="en-US" sz="2800" dirty="0">
              <a:solidFill>
                <a:srgbClr val="8600D3"/>
              </a:solidFill>
              <a:cs typeface="Calibri Light" panose="020F0302020204030204" pitchFamily="34" charset="0"/>
            </a:endParaRPr>
          </a:p>
          <a:p>
            <a:pPr>
              <a:spcBef>
                <a:spcPts val="0"/>
              </a:spcBef>
            </a:pPr>
            <a:r>
              <a:rPr lang="en-US" sz="2800" dirty="0">
                <a:cs typeface="Calibri Light" panose="020F0302020204030204" pitchFamily="34" charset="0"/>
              </a:rPr>
              <a:t>Hope it will lead to meaningful community-centered conversations </a:t>
            </a:r>
          </a:p>
          <a:p>
            <a:endParaRPr lang="en-US" dirty="0"/>
          </a:p>
        </p:txBody>
      </p:sp>
      <p:sp>
        <p:nvSpPr>
          <p:cNvPr id="9" name="Rectangle 8">
            <a:extLst>
              <a:ext uri="{FF2B5EF4-FFF2-40B4-BE49-F238E27FC236}">
                <a16:creationId xmlns:a16="http://schemas.microsoft.com/office/drawing/2014/main" id="{442ADA6C-BFAC-9A47-A31B-536B01EE038A}"/>
              </a:ext>
            </a:extLst>
          </p:cNvPr>
          <p:cNvSpPr/>
          <p:nvPr/>
        </p:nvSpPr>
        <p:spPr>
          <a:xfrm>
            <a:off x="1896236" y="3444700"/>
            <a:ext cx="8198360" cy="2809039"/>
          </a:xfrm>
          <a:prstGeom prst="rect">
            <a:avLst/>
          </a:prstGeom>
          <a:solidFill>
            <a:srgbClr val="8600D3"/>
          </a:solidFill>
        </p:spPr>
        <p:txBody>
          <a:bodyPr wrap="square" lIns="274320" tIns="91440" rIns="274320" bIns="91440">
            <a:spAutoFit/>
          </a:bodyPr>
          <a:lstStyle/>
          <a:p>
            <a:pPr>
              <a:spcBef>
                <a:spcPts val="0"/>
              </a:spcBef>
            </a:pPr>
            <a:r>
              <a:rPr lang="en-US" sz="3200" b="1" spc="300" dirty="0">
                <a:solidFill>
                  <a:schemeClr val="bg1"/>
                </a:solidFill>
                <a:latin typeface="Gill Sans MT" panose="020B0502020104020203" pitchFamily="34" charset="77"/>
                <a:cs typeface="Calibri Light" panose="020F0302020204030204" pitchFamily="34" charset="0"/>
              </a:rPr>
              <a:t>6 modules:</a:t>
            </a:r>
          </a:p>
          <a:p>
            <a:pPr marL="914400" lvl="1" indent="-457200">
              <a:lnSpc>
                <a:spcPts val="2840"/>
              </a:lnSpc>
              <a:spcBef>
                <a:spcPts val="0"/>
              </a:spcBef>
              <a:buFont typeface="+mj-lt"/>
              <a:buAutoNum type="arabicPeriod"/>
            </a:pPr>
            <a:r>
              <a:rPr lang="en-US" sz="2200" b="1" dirty="0">
                <a:solidFill>
                  <a:schemeClr val="bg1"/>
                </a:solidFill>
                <a:latin typeface="Gill Sans MT" panose="020B0502020104020203" pitchFamily="34" charset="77"/>
                <a:cs typeface="Calibri Light" panose="020F0302020204030204" pitchFamily="34" charset="0"/>
              </a:rPr>
              <a:t>Introduction to HIV cure-related research</a:t>
            </a:r>
          </a:p>
          <a:p>
            <a:pPr marL="914400" lvl="1" indent="-457200">
              <a:lnSpc>
                <a:spcPts val="2840"/>
              </a:lnSpc>
              <a:spcBef>
                <a:spcPts val="0"/>
              </a:spcBef>
              <a:buFont typeface="+mj-lt"/>
              <a:buAutoNum type="arabicPeriod"/>
            </a:pPr>
            <a:r>
              <a:rPr lang="en-US" sz="2200" b="1" dirty="0">
                <a:solidFill>
                  <a:schemeClr val="bg1"/>
                </a:solidFill>
                <a:latin typeface="Gill Sans MT" panose="020B0502020104020203" pitchFamily="34" charset="77"/>
                <a:cs typeface="Calibri Light" panose="020F0302020204030204" pitchFamily="34" charset="0"/>
              </a:rPr>
              <a:t>Analytical treatment interruptions (ATIs)</a:t>
            </a:r>
          </a:p>
          <a:p>
            <a:pPr marL="914400" lvl="1" indent="-457200">
              <a:lnSpc>
                <a:spcPts val="2840"/>
              </a:lnSpc>
              <a:spcBef>
                <a:spcPts val="0"/>
              </a:spcBef>
              <a:buFont typeface="+mj-lt"/>
              <a:buAutoNum type="arabicPeriod"/>
            </a:pPr>
            <a:r>
              <a:rPr lang="en-US" sz="2200" b="1" dirty="0">
                <a:solidFill>
                  <a:schemeClr val="bg1"/>
                </a:solidFill>
                <a:latin typeface="Gill Sans MT" panose="020B0502020104020203" pitchFamily="34" charset="77"/>
                <a:cs typeface="Calibri Light" panose="020F0302020204030204" pitchFamily="34" charset="0"/>
              </a:rPr>
              <a:t>HIV persistence</a:t>
            </a:r>
          </a:p>
          <a:p>
            <a:pPr marL="914400" lvl="1" indent="-457200">
              <a:lnSpc>
                <a:spcPts val="2840"/>
              </a:lnSpc>
              <a:spcBef>
                <a:spcPts val="0"/>
              </a:spcBef>
              <a:buFont typeface="+mj-lt"/>
              <a:buAutoNum type="arabicPeriod"/>
            </a:pPr>
            <a:r>
              <a:rPr lang="en-US" sz="2200" b="1" dirty="0">
                <a:solidFill>
                  <a:schemeClr val="bg1"/>
                </a:solidFill>
                <a:latin typeface="Gill Sans MT" panose="020B0502020104020203" pitchFamily="34" charset="77"/>
                <a:cs typeface="Calibri Light" panose="020F0302020204030204" pitchFamily="34" charset="0"/>
              </a:rPr>
              <a:t>HIV cure-related research strategies</a:t>
            </a:r>
          </a:p>
          <a:p>
            <a:pPr marL="914400" lvl="1" indent="-457200">
              <a:lnSpc>
                <a:spcPts val="2840"/>
              </a:lnSpc>
              <a:spcBef>
                <a:spcPts val="0"/>
              </a:spcBef>
              <a:buFont typeface="+mj-lt"/>
              <a:buAutoNum type="arabicPeriod"/>
            </a:pPr>
            <a:r>
              <a:rPr lang="en-US" sz="2200" b="1" dirty="0">
                <a:solidFill>
                  <a:schemeClr val="bg1"/>
                </a:solidFill>
                <a:latin typeface="Gill Sans MT" panose="020B0502020104020203" pitchFamily="34" charset="77"/>
                <a:cs typeface="Calibri Light" panose="020F0302020204030204" pitchFamily="34" charset="0"/>
              </a:rPr>
              <a:t>Ethics of HIV cure-related research</a:t>
            </a:r>
          </a:p>
          <a:p>
            <a:pPr marL="914400" lvl="1" indent="-457200">
              <a:lnSpc>
                <a:spcPts val="2840"/>
              </a:lnSpc>
              <a:spcBef>
                <a:spcPts val="0"/>
              </a:spcBef>
              <a:buFont typeface="+mj-lt"/>
              <a:buAutoNum type="arabicPeriod"/>
            </a:pPr>
            <a:r>
              <a:rPr lang="en-US" sz="2200" b="1" dirty="0">
                <a:solidFill>
                  <a:schemeClr val="bg1"/>
                </a:solidFill>
                <a:latin typeface="Gill Sans MT" panose="020B0502020104020203" pitchFamily="34" charset="77"/>
                <a:cs typeface="Calibri Light" panose="020F0302020204030204" pitchFamily="34" charset="0"/>
              </a:rPr>
              <a:t>Community, patient &amp; stakeholder engagement</a:t>
            </a:r>
          </a:p>
        </p:txBody>
      </p:sp>
    </p:spTree>
    <p:extLst>
      <p:ext uri="{BB962C8B-B14F-4D97-AF65-F5344CB8AC3E}">
        <p14:creationId xmlns:p14="http://schemas.microsoft.com/office/powerpoint/2010/main" val="25726171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mense Immunology Insight: Function of B lymphocyte simplified">
            <a:extLst>
              <a:ext uri="{FF2B5EF4-FFF2-40B4-BE49-F238E27FC236}">
                <a16:creationId xmlns:a16="http://schemas.microsoft.com/office/drawing/2014/main" id="{F1B00F10-22C6-F240-B1A9-49009A7B4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225" y="230212"/>
            <a:ext cx="7975236" cy="5981428"/>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DC56386-8BD6-5149-BA3E-1052A9C6ABDC}"/>
              </a:ext>
            </a:extLst>
          </p:cNvPr>
          <p:cNvSpPr/>
          <p:nvPr/>
        </p:nvSpPr>
        <p:spPr>
          <a:xfrm>
            <a:off x="3693412" y="6401292"/>
            <a:ext cx="7100883" cy="246221"/>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https://www.alignable.com/sweetwater-tn/lifes-many-blessings/what-is-a-helper-t-cell-jul-2018</a:t>
            </a:r>
          </a:p>
        </p:txBody>
      </p:sp>
    </p:spTree>
    <p:extLst>
      <p:ext uri="{BB962C8B-B14F-4D97-AF65-F5344CB8AC3E}">
        <p14:creationId xmlns:p14="http://schemas.microsoft.com/office/powerpoint/2010/main" val="252610805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 and T cell compa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440" y="796413"/>
            <a:ext cx="6417632" cy="54421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28120" y="6267754"/>
            <a:ext cx="2295821" cy="261610"/>
          </a:xfrm>
          <a:prstGeom prst="rect">
            <a:avLst/>
          </a:prstGeom>
        </p:spPr>
        <p:txBody>
          <a:bodyPr wrap="none">
            <a:spAutoFit/>
          </a:bodyPr>
          <a:lstStyle/>
          <a:p>
            <a:r>
              <a:rPr lang="en-US" sz="1100" b="1" dirty="0"/>
              <a:t>https://askabiologist.asu.edu/b-cell</a:t>
            </a:r>
          </a:p>
        </p:txBody>
      </p:sp>
      <p:sp>
        <p:nvSpPr>
          <p:cNvPr id="3" name="Rectangle 2"/>
          <p:cNvSpPr/>
          <p:nvPr/>
        </p:nvSpPr>
        <p:spPr>
          <a:xfrm>
            <a:off x="1196009" y="70905"/>
            <a:ext cx="9841925" cy="769441"/>
          </a:xfrm>
          <a:prstGeom prst="rect">
            <a:avLst/>
          </a:prstGeom>
        </p:spPr>
        <p:txBody>
          <a:bodyPr wrap="none">
            <a:spAutoFit/>
          </a:bodyPr>
          <a:lstStyle/>
          <a:p>
            <a:r>
              <a:rPr lang="en-US" sz="4400" dirty="0">
                <a:latin typeface="Gill Sans MT" panose="020B0502020104020203" pitchFamily="34" charset="0"/>
                <a:cs typeface="Calibri Light" panose="020F0302020204030204" pitchFamily="34" charset="0"/>
              </a:rPr>
              <a:t> Unique differences between B and T cells.</a:t>
            </a:r>
            <a:endParaRPr lang="en-US" sz="4400" dirty="0">
              <a:latin typeface="Gill Sans MT" panose="020B0502020104020203" pitchFamily="34" charset="0"/>
            </a:endParaRPr>
          </a:p>
        </p:txBody>
      </p:sp>
    </p:spTree>
    <p:extLst>
      <p:ext uri="{BB962C8B-B14F-4D97-AF65-F5344CB8AC3E}">
        <p14:creationId xmlns:p14="http://schemas.microsoft.com/office/powerpoint/2010/main" val="371044036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639" y="1410929"/>
            <a:ext cx="9654811" cy="39899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95601" y="5918690"/>
            <a:ext cx="4891548" cy="261610"/>
          </a:xfrm>
          <a:prstGeom prst="rect">
            <a:avLst/>
          </a:prstGeom>
        </p:spPr>
        <p:txBody>
          <a:bodyPr wrap="square">
            <a:spAutoFit/>
          </a:bodyPr>
          <a:lstStyle/>
          <a:p>
            <a:r>
              <a:rPr lang="en-US" sz="1100" b="1" dirty="0">
                <a:latin typeface="Gill Sans MT" panose="020B0502020104020203" pitchFamily="34" charset="0"/>
              </a:rPr>
              <a:t>https://basicmedicalkey.com/the-immune-system-lymphoid-organs/</a:t>
            </a:r>
          </a:p>
        </p:txBody>
      </p:sp>
      <p:sp>
        <p:nvSpPr>
          <p:cNvPr id="4" name="Rectangle 3"/>
          <p:cNvSpPr/>
          <p:nvPr/>
        </p:nvSpPr>
        <p:spPr>
          <a:xfrm>
            <a:off x="412955" y="422458"/>
            <a:ext cx="10205884" cy="523220"/>
          </a:xfrm>
          <a:prstGeom prst="rect">
            <a:avLst/>
          </a:prstGeom>
        </p:spPr>
        <p:txBody>
          <a:bodyPr wrap="square">
            <a:spAutoFit/>
          </a:bodyPr>
          <a:lstStyle/>
          <a:p>
            <a:r>
              <a:rPr lang="en-US" sz="2800" b="1" dirty="0">
                <a:latin typeface="Gill Sans MT" panose="020B0502020104020203" pitchFamily="34" charset="0"/>
              </a:rPr>
              <a:t>T and B Lymphocyte distribution in different organ systems</a:t>
            </a:r>
          </a:p>
        </p:txBody>
      </p:sp>
    </p:spTree>
    <p:extLst>
      <p:ext uri="{BB962C8B-B14F-4D97-AF65-F5344CB8AC3E}">
        <p14:creationId xmlns:p14="http://schemas.microsoft.com/office/powerpoint/2010/main" val="4141838625"/>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Cell matu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651" y="2406445"/>
            <a:ext cx="9298697" cy="31684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28120" y="6267754"/>
            <a:ext cx="2295821" cy="261610"/>
          </a:xfrm>
          <a:prstGeom prst="rect">
            <a:avLst/>
          </a:prstGeom>
        </p:spPr>
        <p:txBody>
          <a:bodyPr wrap="none">
            <a:spAutoFit/>
          </a:bodyPr>
          <a:lstStyle/>
          <a:p>
            <a:r>
              <a:rPr lang="en-US" sz="1100" b="1" dirty="0"/>
              <a:t>https://askabiologist.asu.edu/b-cell</a:t>
            </a:r>
          </a:p>
        </p:txBody>
      </p:sp>
      <p:sp>
        <p:nvSpPr>
          <p:cNvPr id="4" name="Rectangle 3"/>
          <p:cNvSpPr/>
          <p:nvPr/>
        </p:nvSpPr>
        <p:spPr>
          <a:xfrm>
            <a:off x="-116598" y="68068"/>
            <a:ext cx="11710001" cy="769441"/>
          </a:xfrm>
          <a:prstGeom prst="rect">
            <a:avLst/>
          </a:prstGeom>
        </p:spPr>
        <p:txBody>
          <a:bodyPr wrap="none">
            <a:spAutoFit/>
          </a:bodyPr>
          <a:lstStyle/>
          <a:p>
            <a:r>
              <a:rPr lang="en-US" sz="4400" dirty="0">
                <a:latin typeface="Gill Sans MT" panose="020B0502020104020203" pitchFamily="34" charset="0"/>
                <a:cs typeface="Calibri Light" panose="020F0302020204030204" pitchFamily="34" charset="0"/>
              </a:rPr>
              <a:t> T helper cells provide an important link to B cells.</a:t>
            </a:r>
            <a:endParaRPr lang="en-US" sz="4400" dirty="0">
              <a:latin typeface="Gill Sans MT" panose="020B0502020104020203" pitchFamily="34" charset="0"/>
            </a:endParaRPr>
          </a:p>
        </p:txBody>
      </p:sp>
    </p:spTree>
    <p:extLst>
      <p:ext uri="{BB962C8B-B14F-4D97-AF65-F5344CB8AC3E}">
        <p14:creationId xmlns:p14="http://schemas.microsoft.com/office/powerpoint/2010/main" val="3733644848"/>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985" y="1047135"/>
            <a:ext cx="5797571" cy="46875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77304" y="6000120"/>
            <a:ext cx="4084488" cy="253916"/>
          </a:xfrm>
          <a:prstGeom prst="rect">
            <a:avLst/>
          </a:prstGeom>
        </p:spPr>
        <p:txBody>
          <a:bodyPr wrap="square">
            <a:spAutoFit/>
          </a:bodyPr>
          <a:lstStyle/>
          <a:p>
            <a:r>
              <a:rPr lang="en-US" sz="1050" dirty="0"/>
              <a:t>https://basicmedicalkey.com/the-immune-system-lymphoid-organs/</a:t>
            </a:r>
          </a:p>
        </p:txBody>
      </p:sp>
      <p:pic>
        <p:nvPicPr>
          <p:cNvPr id="4" name="Picture 4" descr="Antibodies bind antigens (From: http://en.wikipedia.org/wiki/Antibo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161" y="751151"/>
            <a:ext cx="3490411" cy="49392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44384" y="5985372"/>
            <a:ext cx="2629694" cy="276999"/>
          </a:xfrm>
          <a:prstGeom prst="rect">
            <a:avLst/>
          </a:prstGeom>
        </p:spPr>
        <p:txBody>
          <a:bodyPr wrap="none">
            <a:spAutoFit/>
          </a:bodyPr>
          <a:lstStyle/>
          <a:p>
            <a:r>
              <a:rPr lang="en-US" sz="1200" dirty="0"/>
              <a:t>https://en.wikipedia.org/wiki/Antibody</a:t>
            </a:r>
          </a:p>
        </p:txBody>
      </p:sp>
      <p:pic>
        <p:nvPicPr>
          <p:cNvPr id="6" name="Picture 2" descr="What are Dendritic Cell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542" b="90000" l="4032" r="90000"/>
                    </a14:imgEffect>
                  </a14:imgLayer>
                </a14:imgProps>
              </a:ext>
              <a:ext uri="{28A0092B-C50C-407E-A947-70E740481C1C}">
                <a14:useLocalDpi xmlns:a14="http://schemas.microsoft.com/office/drawing/2010/main" val="0"/>
              </a:ext>
            </a:extLst>
          </a:blip>
          <a:srcRect r="28387" b="9584"/>
          <a:stretch/>
        </p:blipFill>
        <p:spPr bwMode="auto">
          <a:xfrm rot="20219907">
            <a:off x="7116098" y="4760129"/>
            <a:ext cx="1352910" cy="13224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hat are Dendritic Cell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542" b="90000" l="4032" r="90000"/>
                    </a14:imgEffect>
                  </a14:imgLayer>
                </a14:imgProps>
              </a:ext>
              <a:ext uri="{28A0092B-C50C-407E-A947-70E740481C1C}">
                <a14:useLocalDpi xmlns:a14="http://schemas.microsoft.com/office/drawing/2010/main" val="0"/>
              </a:ext>
            </a:extLst>
          </a:blip>
          <a:srcRect r="28387" b="9584"/>
          <a:stretch/>
        </p:blipFill>
        <p:spPr bwMode="auto">
          <a:xfrm rot="3836994">
            <a:off x="1251155" y="4465923"/>
            <a:ext cx="1352910" cy="13224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hat are Dendritic Cell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542" b="90000" l="4032" r="90000"/>
                    </a14:imgEffect>
                  </a14:imgLayer>
                </a14:imgProps>
              </a:ext>
              <a:ext uri="{28A0092B-C50C-407E-A947-70E740481C1C}">
                <a14:useLocalDpi xmlns:a14="http://schemas.microsoft.com/office/drawing/2010/main" val="0"/>
              </a:ext>
            </a:extLst>
          </a:blip>
          <a:srcRect r="28387" b="9584"/>
          <a:stretch/>
        </p:blipFill>
        <p:spPr bwMode="auto">
          <a:xfrm rot="3614670">
            <a:off x="278661" y="75119"/>
            <a:ext cx="956162" cy="9346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135811" y="11916"/>
            <a:ext cx="5887446" cy="769441"/>
          </a:xfrm>
          <a:prstGeom prst="rect">
            <a:avLst/>
          </a:prstGeom>
        </p:spPr>
        <p:txBody>
          <a:bodyPr wrap="none">
            <a:spAutoFit/>
          </a:bodyPr>
          <a:lstStyle/>
          <a:p>
            <a:r>
              <a:rPr lang="en-US" sz="4400" dirty="0">
                <a:latin typeface="Gill Sans MT" panose="020B0502020104020203" pitchFamily="34" charset="0"/>
                <a:cs typeface="Calibri Light" panose="020F0302020204030204" pitchFamily="34" charset="0"/>
              </a:rPr>
              <a:t> Immunoglobulin G (</a:t>
            </a:r>
            <a:r>
              <a:rPr lang="en-US" sz="4400" dirty="0" err="1">
                <a:latin typeface="Gill Sans MT" panose="020B0502020104020203" pitchFamily="34" charset="0"/>
                <a:cs typeface="Calibri Light" panose="020F0302020204030204" pitchFamily="34" charset="0"/>
              </a:rPr>
              <a:t>IgG</a:t>
            </a:r>
            <a:r>
              <a:rPr lang="en-US" sz="4400" dirty="0">
                <a:latin typeface="Gill Sans MT" panose="020B0502020104020203" pitchFamily="34" charset="0"/>
                <a:cs typeface="Calibri Light" panose="020F0302020204030204" pitchFamily="34" charset="0"/>
              </a:rPr>
              <a:t>)</a:t>
            </a:r>
            <a:endParaRPr lang="en-US" sz="4400" dirty="0">
              <a:latin typeface="Gill Sans MT" panose="020B0502020104020203" pitchFamily="34" charset="0"/>
            </a:endParaRPr>
          </a:p>
        </p:txBody>
      </p:sp>
    </p:spTree>
    <p:extLst>
      <p:ext uri="{BB962C8B-B14F-4D97-AF65-F5344CB8AC3E}">
        <p14:creationId xmlns:p14="http://schemas.microsoft.com/office/powerpoint/2010/main" val="340327619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44C40D-B405-9F4B-B32A-05F338E15E66}"/>
              </a:ext>
            </a:extLst>
          </p:cNvPr>
          <p:cNvSpPr/>
          <p:nvPr/>
        </p:nvSpPr>
        <p:spPr>
          <a:xfrm>
            <a:off x="4269454" y="6532265"/>
            <a:ext cx="7100883" cy="246221"/>
          </a:xfrm>
          <a:prstGeom prst="rect">
            <a:avLst/>
          </a:prstGeom>
          <a:solidFill>
            <a:schemeClr val="bg1"/>
          </a:solidFill>
        </p:spPr>
        <p:txBody>
          <a:bodyPr wrap="square">
            <a:spAutoFit/>
          </a:bodyPr>
          <a:lstStyle/>
          <a:p>
            <a:pPr algn="r"/>
            <a:r>
              <a:rPr lang="en-US" sz="1000" dirty="0">
                <a:solidFill>
                  <a:schemeClr val="bg1">
                    <a:lumMod val="65000"/>
                  </a:schemeClr>
                </a:solidFill>
                <a:latin typeface="Calibri Light" panose="020F0302020204030204" pitchFamily="34" charset="0"/>
                <a:cs typeface="Calibri Light" panose="020F0302020204030204" pitchFamily="34" charset="0"/>
              </a:rPr>
              <a:t>https://</a:t>
            </a:r>
            <a:r>
              <a:rPr lang="en-US" sz="1000" dirty="0" err="1">
                <a:solidFill>
                  <a:schemeClr val="bg1">
                    <a:lumMod val="65000"/>
                  </a:schemeClr>
                </a:solidFill>
                <a:latin typeface="Calibri Light" panose="020F0302020204030204" pitchFamily="34" charset="0"/>
                <a:cs typeface="Calibri Light" panose="020F0302020204030204" pitchFamily="34" charset="0"/>
              </a:rPr>
              <a:t>www.alignable.com</a:t>
            </a:r>
            <a:r>
              <a:rPr lang="en-US" sz="1000" dirty="0">
                <a:solidFill>
                  <a:schemeClr val="bg1">
                    <a:lumMod val="65000"/>
                  </a:schemeClr>
                </a:solidFill>
                <a:latin typeface="Calibri Light" panose="020F0302020204030204" pitchFamily="34" charset="0"/>
                <a:cs typeface="Calibri Light" panose="020F0302020204030204" pitchFamily="34" charset="0"/>
              </a:rPr>
              <a:t>/</a:t>
            </a:r>
            <a:r>
              <a:rPr lang="en-US" sz="1000" dirty="0" err="1">
                <a:solidFill>
                  <a:schemeClr val="bg1">
                    <a:lumMod val="65000"/>
                  </a:schemeClr>
                </a:solidFill>
                <a:latin typeface="Calibri Light" panose="020F0302020204030204" pitchFamily="34" charset="0"/>
                <a:cs typeface="Calibri Light" panose="020F0302020204030204" pitchFamily="34" charset="0"/>
              </a:rPr>
              <a:t>sweetwater-tn</a:t>
            </a:r>
            <a:r>
              <a:rPr lang="en-US" sz="1000" dirty="0">
                <a:solidFill>
                  <a:schemeClr val="bg1">
                    <a:lumMod val="65000"/>
                  </a:schemeClr>
                </a:solidFill>
                <a:latin typeface="Calibri Light" panose="020F0302020204030204" pitchFamily="34" charset="0"/>
                <a:cs typeface="Calibri Light" panose="020F0302020204030204" pitchFamily="34" charset="0"/>
              </a:rPr>
              <a:t>/</a:t>
            </a:r>
            <a:r>
              <a:rPr lang="en-US" sz="1000" dirty="0" err="1">
                <a:solidFill>
                  <a:schemeClr val="bg1">
                    <a:lumMod val="65000"/>
                  </a:schemeClr>
                </a:solidFill>
                <a:latin typeface="Calibri Light" panose="020F0302020204030204" pitchFamily="34" charset="0"/>
                <a:cs typeface="Calibri Light" panose="020F0302020204030204" pitchFamily="34" charset="0"/>
              </a:rPr>
              <a:t>lifes</a:t>
            </a:r>
            <a:r>
              <a:rPr lang="en-US" sz="1000" dirty="0">
                <a:solidFill>
                  <a:schemeClr val="bg1">
                    <a:lumMod val="65000"/>
                  </a:schemeClr>
                </a:solidFill>
                <a:latin typeface="Calibri Light" panose="020F0302020204030204" pitchFamily="34" charset="0"/>
                <a:cs typeface="Calibri Light" panose="020F0302020204030204" pitchFamily="34" charset="0"/>
              </a:rPr>
              <a:t>-many-blessings/what-is-a-helper-t-cell-jul-2018</a:t>
            </a:r>
          </a:p>
        </p:txBody>
      </p:sp>
      <p:pic>
        <p:nvPicPr>
          <p:cNvPr id="8" name="Picture 2" descr="What is a Helper T-Cell? by Life's Many Blessings. in Sweetwater Area -  Alignable">
            <a:extLst>
              <a:ext uri="{FF2B5EF4-FFF2-40B4-BE49-F238E27FC236}">
                <a16:creationId xmlns:a16="http://schemas.microsoft.com/office/drawing/2014/main" id="{7A32E614-61BF-E941-BE78-DEF6A45A310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3962" y="396934"/>
            <a:ext cx="9603072" cy="599364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48158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125" t="13889" r="21198" b="11851"/>
          <a:stretch/>
        </p:blipFill>
        <p:spPr bwMode="auto">
          <a:xfrm>
            <a:off x="904568" y="619428"/>
            <a:ext cx="9702800" cy="5459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710859" y="6249889"/>
            <a:ext cx="5020187" cy="307777"/>
          </a:xfrm>
          <a:prstGeom prst="rect">
            <a:avLst/>
          </a:prstGeom>
        </p:spPr>
        <p:txBody>
          <a:bodyPr wrap="square">
            <a:spAutoFit/>
          </a:bodyPr>
          <a:lstStyle/>
          <a:p>
            <a:r>
              <a:rPr lang="en-US" sz="1400" b="1" dirty="0">
                <a:latin typeface="Gill Sans MT" panose="020B0502020104020203" pitchFamily="34" charset="0"/>
              </a:rPr>
              <a:t>https://www.ncbi.nlm.nih.gov/pmc/articles/PMC3185763/</a:t>
            </a:r>
          </a:p>
        </p:txBody>
      </p:sp>
      <p:sp>
        <p:nvSpPr>
          <p:cNvPr id="4" name="Rectangle 3"/>
          <p:cNvSpPr/>
          <p:nvPr/>
        </p:nvSpPr>
        <p:spPr>
          <a:xfrm>
            <a:off x="709325" y="-120819"/>
            <a:ext cx="10479087" cy="769441"/>
          </a:xfrm>
          <a:prstGeom prst="rect">
            <a:avLst/>
          </a:prstGeom>
        </p:spPr>
        <p:txBody>
          <a:bodyPr wrap="none">
            <a:spAutoFit/>
          </a:bodyPr>
          <a:lstStyle/>
          <a:p>
            <a:r>
              <a:rPr lang="en-US" sz="4400" dirty="0">
                <a:latin typeface="Gill Sans MT" panose="020B0502020104020203" pitchFamily="34" charset="0"/>
                <a:cs typeface="Calibri Light" panose="020F0302020204030204" pitchFamily="34" charset="0"/>
              </a:rPr>
              <a:t> The many functions of CD4 T Helper Cells.</a:t>
            </a:r>
            <a:endParaRPr lang="en-US" sz="4400" dirty="0">
              <a:latin typeface="Gill Sans MT" panose="020B0502020104020203" pitchFamily="34" charset="0"/>
            </a:endParaRPr>
          </a:p>
        </p:txBody>
      </p:sp>
    </p:spTree>
    <p:extLst>
      <p:ext uri="{BB962C8B-B14F-4D97-AF65-F5344CB8AC3E}">
        <p14:creationId xmlns:p14="http://schemas.microsoft.com/office/powerpoint/2010/main" val="74406962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mense Immunology Insight: Maturation of a wanna be T cell">
            <a:extLst>
              <a:ext uri="{FF2B5EF4-FFF2-40B4-BE49-F238E27FC236}">
                <a16:creationId xmlns:a16="http://schemas.microsoft.com/office/drawing/2014/main" id="{F840D43D-BCB6-B141-9183-81BBF8B41FF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9877" y="450193"/>
            <a:ext cx="7857894" cy="5893421"/>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44C40D-B405-9F4B-B32A-05F338E15E66}"/>
              </a:ext>
            </a:extLst>
          </p:cNvPr>
          <p:cNvSpPr/>
          <p:nvPr/>
        </p:nvSpPr>
        <p:spPr>
          <a:xfrm>
            <a:off x="4021207" y="6611779"/>
            <a:ext cx="7100883" cy="246221"/>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https://www.alignable.com/sweetwater-tn/lifes-many-blessings/what-is-a-helper-t-cell-jul-2018</a:t>
            </a:r>
          </a:p>
        </p:txBody>
      </p:sp>
    </p:spTree>
    <p:extLst>
      <p:ext uri="{BB962C8B-B14F-4D97-AF65-F5344CB8AC3E}">
        <p14:creationId xmlns:p14="http://schemas.microsoft.com/office/powerpoint/2010/main" val="3615228354"/>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sson 10 The Specific Immune Response - ppt download">
            <a:extLst>
              <a:ext uri="{FF2B5EF4-FFF2-40B4-BE49-F238E27FC236}">
                <a16:creationId xmlns:a16="http://schemas.microsoft.com/office/drawing/2014/main" id="{14404008-F0CB-D54C-8BD6-EBF9EC73B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28" y="464650"/>
            <a:ext cx="7491471" cy="561860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C7E59B-BBC4-A04B-B4AA-A181A04369DE}"/>
              </a:ext>
            </a:extLst>
          </p:cNvPr>
          <p:cNvSpPr/>
          <p:nvPr/>
        </p:nvSpPr>
        <p:spPr>
          <a:xfrm>
            <a:off x="8640320" y="6472202"/>
            <a:ext cx="2481770" cy="246221"/>
          </a:xfrm>
          <a:prstGeom prst="rect">
            <a:avLst/>
          </a:prstGeom>
          <a:solidFill>
            <a:schemeClr val="bg1"/>
          </a:solidFill>
        </p:spPr>
        <p:txBody>
          <a:bodyPr wrap="non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https://slideplayer.com/slide/14473568/</a:t>
            </a:r>
          </a:p>
        </p:txBody>
      </p:sp>
    </p:spTree>
    <p:extLst>
      <p:ext uri="{BB962C8B-B14F-4D97-AF65-F5344CB8AC3E}">
        <p14:creationId xmlns:p14="http://schemas.microsoft.com/office/powerpoint/2010/main" val="2584249093"/>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564" y="771833"/>
            <a:ext cx="5181600" cy="55199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55339" y="6471430"/>
            <a:ext cx="6705600" cy="307777"/>
          </a:xfrm>
          <a:prstGeom prst="rect">
            <a:avLst/>
          </a:prstGeom>
        </p:spPr>
        <p:txBody>
          <a:bodyPr wrap="square">
            <a:spAutoFit/>
          </a:bodyPr>
          <a:lstStyle/>
          <a:p>
            <a:r>
              <a:rPr lang="en-US" sz="1400" b="1" dirty="0">
                <a:latin typeface="Gill Sans MT" panose="020B0502020104020203" pitchFamily="34" charset="0"/>
              </a:rPr>
              <a:t>https://basicmedicalkey.com/the-immune-system-lymphoid-organs/</a:t>
            </a:r>
          </a:p>
        </p:txBody>
      </p:sp>
      <p:sp>
        <p:nvSpPr>
          <p:cNvPr id="4" name="Rectangle 3"/>
          <p:cNvSpPr/>
          <p:nvPr/>
        </p:nvSpPr>
        <p:spPr>
          <a:xfrm>
            <a:off x="914394" y="-34768"/>
            <a:ext cx="10651955" cy="769441"/>
          </a:xfrm>
          <a:prstGeom prst="rect">
            <a:avLst/>
          </a:prstGeom>
        </p:spPr>
        <p:txBody>
          <a:bodyPr wrap="none">
            <a:spAutoFit/>
          </a:bodyPr>
          <a:lstStyle/>
          <a:p>
            <a:r>
              <a:rPr lang="en-US" sz="4400" b="1" dirty="0">
                <a:latin typeface="Gill Sans MT" panose="020B0502020104020203" pitchFamily="34" charset="0"/>
                <a:cs typeface="Calibri Light" panose="020F0302020204030204" pitchFamily="34" charset="0"/>
              </a:rPr>
              <a:t> A sample of some important cytokines.</a:t>
            </a:r>
            <a:endParaRPr lang="en-US" sz="4400" b="1" dirty="0">
              <a:latin typeface="Gill Sans MT" panose="020B0502020104020203" pitchFamily="34" charset="0"/>
            </a:endParaRPr>
          </a:p>
        </p:txBody>
      </p:sp>
    </p:spTree>
    <p:extLst>
      <p:ext uri="{BB962C8B-B14F-4D97-AF65-F5344CB8AC3E}">
        <p14:creationId xmlns:p14="http://schemas.microsoft.com/office/powerpoint/2010/main" val="419059046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2113-D354-844F-BBD2-94A28AAE2B33}"/>
              </a:ext>
            </a:extLst>
          </p:cNvPr>
          <p:cNvSpPr>
            <a:spLocks noGrp="1"/>
          </p:cNvSpPr>
          <p:nvPr>
            <p:ph type="title"/>
          </p:nvPr>
        </p:nvSpPr>
        <p:spPr/>
        <p:txBody>
          <a:bodyPr/>
          <a:lstStyle/>
          <a:p>
            <a:r>
              <a:rPr lang="en-US" dirty="0">
                <a:cs typeface="Calibri Light" panose="020F0302020204030204" pitchFamily="34" charset="0"/>
              </a:rPr>
              <a:t>Glossary of Key Terms</a:t>
            </a:r>
            <a:endParaRPr lang="en-US" dirty="0"/>
          </a:p>
        </p:txBody>
      </p:sp>
      <p:sp>
        <p:nvSpPr>
          <p:cNvPr id="9" name="Rectangle 8">
            <a:extLst>
              <a:ext uri="{FF2B5EF4-FFF2-40B4-BE49-F238E27FC236}">
                <a16:creationId xmlns:a16="http://schemas.microsoft.com/office/drawing/2014/main" id="{E2E254E3-6778-854F-86AF-6A2D5B57802C}"/>
              </a:ext>
            </a:extLst>
          </p:cNvPr>
          <p:cNvSpPr/>
          <p:nvPr/>
        </p:nvSpPr>
        <p:spPr>
          <a:xfrm>
            <a:off x="1005840" y="3516586"/>
            <a:ext cx="10520110" cy="1107996"/>
          </a:xfrm>
          <a:prstGeom prst="rect">
            <a:avLst/>
          </a:prstGeom>
        </p:spPr>
        <p:txBody>
          <a:bodyPr wrap="square">
            <a:spAutoFit/>
          </a:bodyPr>
          <a:lstStyle/>
          <a:p>
            <a:pPr>
              <a:tabLst>
                <a:tab pos="5943600" algn="l"/>
              </a:tabLst>
            </a:pPr>
            <a:r>
              <a:rPr lang="en-US" sz="2800" b="1"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Latency</a:t>
            </a:r>
            <a:r>
              <a:rPr lang="en-US" sz="2800"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sz="2800" i="1" dirty="0">
                <a:latin typeface="Gill Sans MT" panose="020B0502020104020203" pitchFamily="34" charset="77"/>
                <a:ea typeface="Calibri" panose="020F0502020204030204" pitchFamily="34" charset="0"/>
                <a:cs typeface="Calibri Light" panose="020F0302020204030204" pitchFamily="34" charset="0"/>
              </a:rPr>
              <a:t>The ability of a virus to stay dormant (inactive) within a cell</a:t>
            </a:r>
          </a:p>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10" name="Rectangle 9">
            <a:extLst>
              <a:ext uri="{FF2B5EF4-FFF2-40B4-BE49-F238E27FC236}">
                <a16:creationId xmlns:a16="http://schemas.microsoft.com/office/drawing/2014/main" id="{B8E61FB3-F80D-3C48-98C8-D96F153B5F1C}"/>
              </a:ext>
            </a:extLst>
          </p:cNvPr>
          <p:cNvSpPr/>
          <p:nvPr/>
        </p:nvSpPr>
        <p:spPr>
          <a:xfrm>
            <a:off x="1005840" y="4820428"/>
            <a:ext cx="10520110" cy="1538883"/>
          </a:xfrm>
          <a:prstGeom prst="rect">
            <a:avLst/>
          </a:prstGeom>
        </p:spPr>
        <p:txBody>
          <a:bodyPr wrap="square">
            <a:spAutoFit/>
          </a:bodyPr>
          <a:lstStyle/>
          <a:p>
            <a:pPr>
              <a:tabLst>
                <a:tab pos="5943600" algn="l"/>
              </a:tabLst>
            </a:pPr>
            <a:r>
              <a:rPr lang="en-US" sz="2800" b="1"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Provirus</a:t>
            </a:r>
            <a:r>
              <a:rPr lang="en-US" sz="2800"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sz="2800" i="1" dirty="0">
                <a:latin typeface="Gill Sans MT" panose="020B0502020104020203" pitchFamily="34" charset="77"/>
                <a:ea typeface="Calibri" panose="020F0502020204030204" pitchFamily="34" charset="0"/>
                <a:cs typeface="Calibri Light" panose="020F0302020204030204" pitchFamily="34" charset="0"/>
              </a:rPr>
              <a:t>A virus’ genetic material that has become integrated inside the DNA (deoxyribonucleic acid) of a cell </a:t>
            </a:r>
          </a:p>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14" name="Rectangle 13">
            <a:extLst>
              <a:ext uri="{FF2B5EF4-FFF2-40B4-BE49-F238E27FC236}">
                <a16:creationId xmlns:a16="http://schemas.microsoft.com/office/drawing/2014/main" id="{B7B5766D-2501-A047-B926-C899E0BAF1CB}"/>
              </a:ext>
            </a:extLst>
          </p:cNvPr>
          <p:cNvSpPr/>
          <p:nvPr/>
        </p:nvSpPr>
        <p:spPr>
          <a:xfrm>
            <a:off x="1005840" y="1870409"/>
            <a:ext cx="10278110" cy="1538883"/>
          </a:xfrm>
          <a:prstGeom prst="rect">
            <a:avLst/>
          </a:prstGeom>
        </p:spPr>
        <p:txBody>
          <a:bodyPr wrap="square">
            <a:spAutoFit/>
          </a:bodyPr>
          <a:lstStyle/>
          <a:p>
            <a:pPr>
              <a:tabLst>
                <a:tab pos="5943600" algn="l"/>
              </a:tabLst>
            </a:pPr>
            <a:r>
              <a:rPr lang="en-US" sz="2800" b="1"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Antiretroviral (ART)-free HIV suppression</a:t>
            </a:r>
            <a:r>
              <a:rPr lang="en-US" sz="2800"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sz="2800" i="1" dirty="0">
                <a:latin typeface="Gill Sans MT" panose="020B0502020104020203" pitchFamily="34" charset="77"/>
                <a:ea typeface="Calibri" panose="020F0502020204030204" pitchFamily="34" charset="0"/>
                <a:cs typeface="Calibri Light" panose="020F0302020204030204" pitchFamily="34" charset="0"/>
              </a:rPr>
              <a:t>Control of virus in the absence of HIV treatment                           (also: </a:t>
            </a:r>
            <a:r>
              <a:rPr lang="en-US" sz="2800" i="1" dirty="0">
                <a:solidFill>
                  <a:schemeClr val="accent5"/>
                </a:solidFill>
                <a:latin typeface="Gill Sans MT" panose="020B0502020104020203" pitchFamily="34" charset="77"/>
                <a:ea typeface="Calibri" panose="020F0502020204030204" pitchFamily="34" charset="0"/>
                <a:cs typeface="Calibri Light" panose="020F0302020204030204" pitchFamily="34" charset="0"/>
              </a:rPr>
              <a:t>‘post-treatment control’</a:t>
            </a:r>
            <a:r>
              <a:rPr lang="en-US" sz="2800" i="1" dirty="0">
                <a:latin typeface="Gill Sans MT" panose="020B0502020104020203" pitchFamily="34" charset="77"/>
                <a:ea typeface="Calibri" panose="020F0502020204030204" pitchFamily="34" charset="0"/>
                <a:cs typeface="Calibri Light" panose="020F0302020204030204" pitchFamily="34" charset="0"/>
              </a:rPr>
              <a:t> or ‘</a:t>
            </a:r>
            <a:r>
              <a:rPr lang="en-US" sz="2800" i="1" dirty="0">
                <a:solidFill>
                  <a:schemeClr val="accent5"/>
                </a:solidFill>
                <a:latin typeface="Gill Sans MT" panose="020B0502020104020203" pitchFamily="34" charset="77"/>
                <a:ea typeface="Calibri" panose="020F0502020204030204" pitchFamily="34" charset="0"/>
                <a:cs typeface="Calibri Light" panose="020F0302020204030204" pitchFamily="34" charset="0"/>
              </a:rPr>
              <a:t>ART-free durable control’</a:t>
            </a:r>
            <a:r>
              <a:rPr lang="en-US" sz="2800" i="1" dirty="0">
                <a:latin typeface="Gill Sans MT" panose="020B0502020104020203" pitchFamily="34" charset="77"/>
                <a:ea typeface="Calibri" panose="020F0502020204030204" pitchFamily="34" charset="0"/>
                <a:cs typeface="Calibri Light" panose="020F0302020204030204" pitchFamily="34" charset="0"/>
              </a:rPr>
              <a:t>)</a:t>
            </a:r>
          </a:p>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p:txBody>
      </p:sp>
      <p:grpSp>
        <p:nvGrpSpPr>
          <p:cNvPr id="5" name="Group 4">
            <a:extLst>
              <a:ext uri="{FF2B5EF4-FFF2-40B4-BE49-F238E27FC236}">
                <a16:creationId xmlns:a16="http://schemas.microsoft.com/office/drawing/2014/main" id="{F68BC38C-4BF2-3A49-9254-50B962700F4B}"/>
              </a:ext>
            </a:extLst>
          </p:cNvPr>
          <p:cNvGrpSpPr/>
          <p:nvPr/>
        </p:nvGrpSpPr>
        <p:grpSpPr>
          <a:xfrm>
            <a:off x="7401436" y="126870"/>
            <a:ext cx="2488172" cy="2133730"/>
            <a:chOff x="7401436" y="126870"/>
            <a:chExt cx="2488172" cy="2133730"/>
          </a:xfrm>
        </p:grpSpPr>
        <p:pic>
          <p:nvPicPr>
            <p:cNvPr id="4" name="Picture 3">
              <a:extLst>
                <a:ext uri="{FF2B5EF4-FFF2-40B4-BE49-F238E27FC236}">
                  <a16:creationId xmlns:a16="http://schemas.microsoft.com/office/drawing/2014/main" id="{8C10041C-992D-2B47-B7A2-FA150C3B1C54}"/>
                </a:ext>
              </a:extLst>
            </p:cNvPr>
            <p:cNvPicPr>
              <a:picLocks noChangeAspect="1"/>
            </p:cNvPicPr>
            <p:nvPr/>
          </p:nvPicPr>
          <p:blipFill>
            <a:blip r:embed="rId3"/>
            <a:stretch>
              <a:fillRect/>
            </a:stretch>
          </p:blipFill>
          <p:spPr>
            <a:xfrm rot="8908032">
              <a:off x="7401436" y="361967"/>
              <a:ext cx="1143000" cy="1092200"/>
            </a:xfrm>
            <a:prstGeom prst="rect">
              <a:avLst/>
            </a:prstGeom>
          </p:spPr>
        </p:pic>
        <p:pic>
          <p:nvPicPr>
            <p:cNvPr id="17" name="Picture 16">
              <a:extLst>
                <a:ext uri="{FF2B5EF4-FFF2-40B4-BE49-F238E27FC236}">
                  <a16:creationId xmlns:a16="http://schemas.microsoft.com/office/drawing/2014/main" id="{0CE2DE9D-0AD6-6144-9876-A73F7AA3C246}"/>
                </a:ext>
              </a:extLst>
            </p:cNvPr>
            <p:cNvPicPr>
              <a:picLocks noChangeAspect="1"/>
            </p:cNvPicPr>
            <p:nvPr/>
          </p:nvPicPr>
          <p:blipFill>
            <a:blip r:embed="rId3"/>
            <a:stretch>
              <a:fillRect/>
            </a:stretch>
          </p:blipFill>
          <p:spPr>
            <a:xfrm rot="15390735">
              <a:off x="8772008" y="1143000"/>
              <a:ext cx="1143000" cy="1092200"/>
            </a:xfrm>
            <a:prstGeom prst="rect">
              <a:avLst/>
            </a:prstGeom>
          </p:spPr>
        </p:pic>
        <p:pic>
          <p:nvPicPr>
            <p:cNvPr id="18" name="Picture 17">
              <a:extLst>
                <a:ext uri="{FF2B5EF4-FFF2-40B4-BE49-F238E27FC236}">
                  <a16:creationId xmlns:a16="http://schemas.microsoft.com/office/drawing/2014/main" id="{1E30065D-D92C-0B42-B4C4-E6AD73EE3A7E}"/>
                </a:ext>
              </a:extLst>
            </p:cNvPr>
            <p:cNvPicPr>
              <a:picLocks noChangeAspect="1"/>
            </p:cNvPicPr>
            <p:nvPr/>
          </p:nvPicPr>
          <p:blipFill>
            <a:blip r:embed="rId3"/>
            <a:stretch>
              <a:fillRect/>
            </a:stretch>
          </p:blipFill>
          <p:spPr>
            <a:xfrm rot="3875973">
              <a:off x="8466692" y="152270"/>
              <a:ext cx="1143000" cy="1092200"/>
            </a:xfrm>
            <a:prstGeom prst="rect">
              <a:avLst/>
            </a:prstGeom>
          </p:spPr>
        </p:pic>
      </p:grpSp>
    </p:spTree>
    <p:extLst>
      <p:ext uri="{BB962C8B-B14F-4D97-AF65-F5344CB8AC3E}">
        <p14:creationId xmlns:p14="http://schemas.microsoft.com/office/powerpoint/2010/main" val="996876114"/>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rs.els-cdn.com/content/image/1-s2.0-S0042682214005820-fx1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090" y="693174"/>
            <a:ext cx="7032625" cy="32642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aman Maleki, PhD on Twitter | T cell, Cell, Immunothera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2338" y="4045878"/>
            <a:ext cx="4374126" cy="23391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50840" y="6483697"/>
            <a:ext cx="5124450" cy="276999"/>
          </a:xfrm>
          <a:prstGeom prst="rect">
            <a:avLst/>
          </a:prstGeom>
        </p:spPr>
        <p:txBody>
          <a:bodyPr wrap="square">
            <a:spAutoFit/>
          </a:bodyPr>
          <a:lstStyle/>
          <a:p>
            <a:r>
              <a:rPr lang="en-US" sz="1200" b="1" dirty="0">
                <a:latin typeface="Gill Sans MT" panose="020B0502020104020203" pitchFamily="34" charset="0"/>
              </a:rPr>
              <a:t>https://www.sciencedirect.com/science/article/pii/S0042682214005820</a:t>
            </a:r>
          </a:p>
        </p:txBody>
      </p:sp>
      <p:sp>
        <p:nvSpPr>
          <p:cNvPr id="5" name="Rectangle 4"/>
          <p:cNvSpPr/>
          <p:nvPr/>
        </p:nvSpPr>
        <p:spPr>
          <a:xfrm>
            <a:off x="2096922" y="-30078"/>
            <a:ext cx="8044959" cy="584775"/>
          </a:xfrm>
          <a:prstGeom prst="rect">
            <a:avLst/>
          </a:prstGeom>
        </p:spPr>
        <p:txBody>
          <a:bodyPr wrap="none">
            <a:spAutoFit/>
          </a:bodyPr>
          <a:lstStyle/>
          <a:p>
            <a:r>
              <a:rPr lang="en-US" sz="3200" dirty="0">
                <a:latin typeface="Gill Sans MT" panose="020B0502020104020203" pitchFamily="34" charset="0"/>
                <a:cs typeface="Calibri Light" panose="020F0302020204030204" pitchFamily="34" charset="0"/>
              </a:rPr>
              <a:t> The effect T cell exhaustion in fight against HIV.</a:t>
            </a:r>
            <a:endParaRPr lang="en-US" sz="3200" dirty="0">
              <a:latin typeface="Gill Sans MT" panose="020B0502020104020203" pitchFamily="34" charset="0"/>
            </a:endParaRPr>
          </a:p>
        </p:txBody>
      </p:sp>
    </p:spTree>
    <p:extLst>
      <p:ext uri="{BB962C8B-B14F-4D97-AF65-F5344CB8AC3E}">
        <p14:creationId xmlns:p14="http://schemas.microsoft.com/office/powerpoint/2010/main" val="2731351607"/>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X-ray film, plastic&#10;&#10;Description automatically generated">
            <a:extLst>
              <a:ext uri="{FF2B5EF4-FFF2-40B4-BE49-F238E27FC236}">
                <a16:creationId xmlns:a16="http://schemas.microsoft.com/office/drawing/2014/main" id="{0EE4AFA7-146A-4347-9971-137E6CB7C8A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4" t="8262" r="507" b="10792"/>
          <a:stretch/>
        </p:blipFill>
        <p:spPr>
          <a:xfrm>
            <a:off x="-171333" y="-98290"/>
            <a:ext cx="11591971" cy="6956290"/>
          </a:xfrm>
          <a:prstGeom prst="rect">
            <a:avLst/>
          </a:prstGeom>
        </p:spPr>
      </p:pic>
      <p:sp>
        <p:nvSpPr>
          <p:cNvPr id="3" name="Rectangle 2">
            <a:extLst>
              <a:ext uri="{FF2B5EF4-FFF2-40B4-BE49-F238E27FC236}">
                <a16:creationId xmlns:a16="http://schemas.microsoft.com/office/drawing/2014/main" id="{900641CE-EFE8-9540-963D-1A7DCE781301}"/>
              </a:ext>
            </a:extLst>
          </p:cNvPr>
          <p:cNvSpPr/>
          <p:nvPr/>
        </p:nvSpPr>
        <p:spPr>
          <a:xfrm>
            <a:off x="572823" y="348734"/>
            <a:ext cx="10419519" cy="707886"/>
          </a:xfrm>
          <a:prstGeom prst="rect">
            <a:avLst/>
          </a:prstGeom>
        </p:spPr>
        <p:txBody>
          <a:bodyPr wrap="none">
            <a:spAutoFit/>
          </a:bodyPr>
          <a:lstStyle/>
          <a:p>
            <a:r>
              <a:rPr lang="en-US" sz="4000" b="1" dirty="0">
                <a:solidFill>
                  <a:schemeClr val="bg1"/>
                </a:solidFill>
                <a:latin typeface="Gill Sans MT" panose="020B0502020104020203" pitchFamily="34" charset="77"/>
                <a:cs typeface="Calibri Light" panose="020F0302020204030204" pitchFamily="34" charset="0"/>
              </a:rPr>
              <a:t>Why Do We Love Dendritic Cells so Much?</a:t>
            </a:r>
          </a:p>
        </p:txBody>
      </p:sp>
      <p:pic>
        <p:nvPicPr>
          <p:cNvPr id="7" name="Picture 2" descr="WHERE ARE&#10;DENDRITIC CELLS&#10;FOUND?&#10;Most of the dendritic cells are found in the&#10;tissues of the external environment, such as...">
            <a:extLst>
              <a:ext uri="{FF2B5EF4-FFF2-40B4-BE49-F238E27FC236}">
                <a16:creationId xmlns:a16="http://schemas.microsoft.com/office/drawing/2014/main" id="{DE7C79E5-EB28-BE41-8716-7D5DAB328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620" y="2943425"/>
            <a:ext cx="6045652" cy="34018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64D1BF-7079-174E-BCB6-F05920C051EA}"/>
              </a:ext>
            </a:extLst>
          </p:cNvPr>
          <p:cNvSpPr txBox="1"/>
          <p:nvPr/>
        </p:nvSpPr>
        <p:spPr>
          <a:xfrm>
            <a:off x="2552083" y="1475075"/>
            <a:ext cx="4313635" cy="1661993"/>
          </a:xfrm>
          <a:prstGeom prst="rect">
            <a:avLst/>
          </a:prstGeom>
          <a:solidFill>
            <a:schemeClr val="accent6"/>
          </a:solidFill>
        </p:spPr>
        <p:txBody>
          <a:bodyPr wrap="square" lIns="182880" tIns="182880" bIns="182880" rtlCol="0" anchor="ctr" anchorCtr="0">
            <a:spAutoFit/>
          </a:bodyPr>
          <a:lstStyle/>
          <a:p>
            <a:pPr marL="285750" indent="-285750">
              <a:buFont typeface="Arial" panose="020B0604020202020204" pitchFamily="34" charset="0"/>
              <a:buChar char="•"/>
            </a:pPr>
            <a:r>
              <a:rPr lang="en-US" sz="2800" dirty="0">
                <a:solidFill>
                  <a:schemeClr val="bg1"/>
                </a:solidFill>
                <a:latin typeface="Gill Sans MT" panose="020B0502020104020203" pitchFamily="34" charset="77"/>
                <a:cs typeface="Calibri Light" panose="020F0302020204030204" pitchFamily="34" charset="0"/>
              </a:rPr>
              <a:t>Present antigens to the adaptive immune system</a:t>
            </a:r>
          </a:p>
          <a:p>
            <a:pPr marL="285750" indent="-285750">
              <a:buFont typeface="Arial" panose="020B0604020202020204" pitchFamily="34" charset="0"/>
              <a:buChar char="•"/>
            </a:pPr>
            <a:r>
              <a:rPr lang="en-US" sz="2800" dirty="0">
                <a:solidFill>
                  <a:schemeClr val="bg1"/>
                </a:solidFill>
                <a:latin typeface="Gill Sans MT" panose="020B0502020104020203" pitchFamily="34" charset="77"/>
                <a:cs typeface="Calibri Light" panose="020F0302020204030204" pitchFamily="34" charset="0"/>
              </a:rPr>
              <a:t>Act as messenger cells</a:t>
            </a:r>
          </a:p>
        </p:txBody>
      </p:sp>
      <p:sp>
        <p:nvSpPr>
          <p:cNvPr id="8" name="Rectangle 7">
            <a:extLst>
              <a:ext uri="{FF2B5EF4-FFF2-40B4-BE49-F238E27FC236}">
                <a16:creationId xmlns:a16="http://schemas.microsoft.com/office/drawing/2014/main" id="{D5FE6638-8BA1-6141-89ED-B363081AEE12}"/>
              </a:ext>
            </a:extLst>
          </p:cNvPr>
          <p:cNvSpPr/>
          <p:nvPr/>
        </p:nvSpPr>
        <p:spPr>
          <a:xfrm>
            <a:off x="7520960" y="6396088"/>
            <a:ext cx="3329694" cy="307777"/>
          </a:xfrm>
          <a:prstGeom prst="rect">
            <a:avLst/>
          </a:prstGeom>
        </p:spPr>
        <p:txBody>
          <a:bodyPr wrap="none">
            <a:spAutoFit/>
          </a:bodyPr>
          <a:lstStyle/>
          <a:p>
            <a:r>
              <a:rPr lang="en-US" sz="1400" b="1" u="sng" dirty="0">
                <a:solidFill>
                  <a:schemeClr val="bg1"/>
                </a:solidFill>
                <a:latin typeface="Calibri Light" panose="020F0302020204030204" pitchFamily="34" charset="0"/>
                <a:cs typeface="Calibri Light" panose="020F0302020204030204" pitchFamily="34" charset="0"/>
              </a:rPr>
              <a:t>https://en.wikipedia.org/wiki/Dendritic_cell</a:t>
            </a:r>
          </a:p>
        </p:txBody>
      </p:sp>
    </p:spTree>
    <p:extLst>
      <p:ext uri="{BB962C8B-B14F-4D97-AF65-F5344CB8AC3E}">
        <p14:creationId xmlns:p14="http://schemas.microsoft.com/office/powerpoint/2010/main" val="3062917425"/>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0968" y="6147587"/>
            <a:ext cx="8288593" cy="246221"/>
          </a:xfrm>
          <a:prstGeom prst="rect">
            <a:avLst/>
          </a:prstGeom>
        </p:spPr>
        <p:txBody>
          <a:bodyPr wrap="square">
            <a:spAutoFit/>
          </a:bodyPr>
          <a:lstStyle/>
          <a:p>
            <a:r>
              <a:rPr lang="en-US" sz="1000" dirty="0">
                <a:latin typeface="Gill Sans MT" panose="020B0502020104020203" pitchFamily="34" charset="0"/>
              </a:rPr>
              <a:t>https://www.researchgate.net/publication/256257651_Pathogen_Strategies_to_Evade_Innate_Immune_Response_A_Signaling_Point_of_View/figures?lo=1</a:t>
            </a:r>
          </a:p>
        </p:txBody>
      </p:sp>
      <p:pic>
        <p:nvPicPr>
          <p:cNvPr id="1026" name="Picture 2" descr="https://www.researchgate.net/profile/Bruno_Neves2/publication/256257651/figure/fig1/AS:298016918523912@1448064178543/Dendritic-cells-link-innate-to-adaptive-immunity-Once-in-contact-with-microbial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413" y="1212951"/>
            <a:ext cx="8800210" cy="45684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1946" y="-15329"/>
            <a:ext cx="10683502" cy="707886"/>
          </a:xfrm>
          <a:prstGeom prst="rect">
            <a:avLst/>
          </a:prstGeom>
        </p:spPr>
        <p:txBody>
          <a:bodyPr wrap="none">
            <a:spAutoFit/>
          </a:bodyPr>
          <a:lstStyle/>
          <a:p>
            <a:r>
              <a:rPr lang="en-US" sz="4000" b="1" dirty="0">
                <a:latin typeface="Gill Sans MT" panose="020B0502020104020203" pitchFamily="34" charset="0"/>
                <a:cs typeface="Calibri Light" panose="020F0302020204030204" pitchFamily="34" charset="0"/>
              </a:rPr>
              <a:t> The important role of dendritic (DC) cells.</a:t>
            </a:r>
            <a:endParaRPr lang="en-US" sz="4000" b="1" dirty="0">
              <a:latin typeface="Gill Sans MT" panose="020B0502020104020203" pitchFamily="34" charset="0"/>
            </a:endParaRPr>
          </a:p>
        </p:txBody>
      </p:sp>
    </p:spTree>
    <p:extLst>
      <p:ext uri="{BB962C8B-B14F-4D97-AF65-F5344CB8AC3E}">
        <p14:creationId xmlns:p14="http://schemas.microsoft.com/office/powerpoint/2010/main" val="364579086"/>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 descr="https://ars.els-cdn.com/content/image/1-s2.0-S2211124715008827-gr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925" y="597253"/>
            <a:ext cx="6631346" cy="55957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51123" y="6336890"/>
            <a:ext cx="4572000" cy="246221"/>
          </a:xfrm>
          <a:prstGeom prst="rect">
            <a:avLst/>
          </a:prstGeom>
        </p:spPr>
        <p:txBody>
          <a:bodyPr>
            <a:spAutoFit/>
          </a:bodyPr>
          <a:lstStyle/>
          <a:p>
            <a:r>
              <a:rPr lang="en-US" sz="1000" b="1" dirty="0">
                <a:latin typeface="Gill Sans MT" panose="020B0502020104020203" pitchFamily="34" charset="0"/>
              </a:rPr>
              <a:t>https://www.sciencedirect.com/science/article/pii/S2211124715008827</a:t>
            </a:r>
          </a:p>
        </p:txBody>
      </p:sp>
      <p:sp>
        <p:nvSpPr>
          <p:cNvPr id="5" name="Rectangle 4"/>
          <p:cNvSpPr/>
          <p:nvPr/>
        </p:nvSpPr>
        <p:spPr>
          <a:xfrm>
            <a:off x="221220" y="-51910"/>
            <a:ext cx="10904204" cy="584775"/>
          </a:xfrm>
          <a:prstGeom prst="rect">
            <a:avLst/>
          </a:prstGeom>
        </p:spPr>
        <p:txBody>
          <a:bodyPr wrap="none">
            <a:spAutoFit/>
          </a:bodyPr>
          <a:lstStyle/>
          <a:p>
            <a:r>
              <a:rPr lang="en-US" sz="3200" dirty="0">
                <a:latin typeface="Gill Sans MT" panose="020B0502020104020203" pitchFamily="34" charset="0"/>
                <a:cs typeface="Calibri Light" panose="020F0302020204030204" pitchFamily="34" charset="0"/>
              </a:rPr>
              <a:t> Two of three ways HIV causes the death of CD4 T Helper Cells.</a:t>
            </a:r>
            <a:endParaRPr lang="en-US" sz="3200" dirty="0">
              <a:latin typeface="Gill Sans MT" panose="020B0502020104020203" pitchFamily="34" charset="0"/>
            </a:endParaRPr>
          </a:p>
        </p:txBody>
      </p:sp>
    </p:spTree>
    <p:extLst>
      <p:ext uri="{BB962C8B-B14F-4D97-AF65-F5344CB8AC3E}">
        <p14:creationId xmlns:p14="http://schemas.microsoft.com/office/powerpoint/2010/main" val="960882836"/>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986" y="818535"/>
            <a:ext cx="6647518" cy="5175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3236" y="-51910"/>
            <a:ext cx="11486286" cy="584775"/>
          </a:xfrm>
          <a:prstGeom prst="rect">
            <a:avLst/>
          </a:prstGeom>
        </p:spPr>
        <p:txBody>
          <a:bodyPr wrap="none">
            <a:spAutoFit/>
          </a:bodyPr>
          <a:lstStyle/>
          <a:p>
            <a:r>
              <a:rPr lang="en-US" sz="3200" dirty="0">
                <a:latin typeface="Gill Sans MT" panose="020B0502020104020203" pitchFamily="34" charset="0"/>
                <a:cs typeface="Calibri Light" panose="020F0302020204030204" pitchFamily="34" charset="0"/>
              </a:rPr>
              <a:t> The role of HIV and </a:t>
            </a:r>
            <a:r>
              <a:rPr lang="en-US" sz="3200" dirty="0" err="1">
                <a:latin typeface="Gill Sans MT" panose="020B0502020104020203" pitchFamily="34" charset="0"/>
                <a:cs typeface="Calibri Light" panose="020F0302020204030204" pitchFamily="34" charset="0"/>
              </a:rPr>
              <a:t>pyroptosis</a:t>
            </a:r>
            <a:r>
              <a:rPr lang="en-US" sz="3200" dirty="0">
                <a:latin typeface="Gill Sans MT" panose="020B0502020104020203" pitchFamily="34" charset="0"/>
                <a:cs typeface="Calibri Light" panose="020F0302020204030204" pitchFamily="34" charset="0"/>
              </a:rPr>
              <a:t> in the death of CD4 T Helper Cells.</a:t>
            </a:r>
            <a:endParaRPr lang="en-US" sz="3200" dirty="0">
              <a:latin typeface="Gill Sans MT" panose="020B0502020104020203" pitchFamily="34" charset="0"/>
            </a:endParaRPr>
          </a:p>
        </p:txBody>
      </p:sp>
      <p:sp>
        <p:nvSpPr>
          <p:cNvPr id="4" name="Rectangle 3"/>
          <p:cNvSpPr/>
          <p:nvPr/>
        </p:nvSpPr>
        <p:spPr>
          <a:xfrm>
            <a:off x="3123745" y="6177201"/>
            <a:ext cx="6096000" cy="276999"/>
          </a:xfrm>
          <a:prstGeom prst="rect">
            <a:avLst/>
          </a:prstGeom>
        </p:spPr>
        <p:txBody>
          <a:bodyPr>
            <a:spAutoFit/>
          </a:bodyPr>
          <a:lstStyle/>
          <a:p>
            <a:r>
              <a:rPr lang="en-US" sz="1200" b="1" dirty="0">
                <a:latin typeface="Gill Sans MT" panose="020B0502020104020203" pitchFamily="34" charset="0"/>
              </a:rPr>
              <a:t>https://link.springer.com/referenceworkentry/10.1007%2F978-1-4614-9610-6_392-1</a:t>
            </a:r>
          </a:p>
        </p:txBody>
      </p:sp>
    </p:spTree>
    <p:extLst>
      <p:ext uri="{BB962C8B-B14F-4D97-AF65-F5344CB8AC3E}">
        <p14:creationId xmlns:p14="http://schemas.microsoft.com/office/powerpoint/2010/main" val="3782539201"/>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80" t="14368" r="55753" b="4050"/>
          <a:stretch/>
        </p:blipFill>
        <p:spPr bwMode="auto">
          <a:xfrm>
            <a:off x="3495368" y="456275"/>
            <a:ext cx="4940709" cy="5848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667671" y="6428209"/>
            <a:ext cx="4572000" cy="276999"/>
          </a:xfrm>
          <a:prstGeom prst="rect">
            <a:avLst/>
          </a:prstGeom>
        </p:spPr>
        <p:txBody>
          <a:bodyPr>
            <a:spAutoFit/>
          </a:bodyPr>
          <a:lstStyle/>
          <a:p>
            <a:r>
              <a:rPr lang="en-US" sz="1200" b="1" dirty="0">
                <a:latin typeface="Gill Sans MT" panose="020B0502020104020203" pitchFamily="34" charset="0"/>
              </a:rPr>
              <a:t>https://www.ncbi.nlm.nih.gov/pmc/articles/PMC3285570/</a:t>
            </a:r>
          </a:p>
        </p:txBody>
      </p:sp>
      <p:sp>
        <p:nvSpPr>
          <p:cNvPr id="4" name="Rectangle 3"/>
          <p:cNvSpPr/>
          <p:nvPr/>
        </p:nvSpPr>
        <p:spPr>
          <a:xfrm>
            <a:off x="1165120" y="-37161"/>
            <a:ext cx="9845259" cy="769441"/>
          </a:xfrm>
          <a:prstGeom prst="rect">
            <a:avLst/>
          </a:prstGeom>
        </p:spPr>
        <p:txBody>
          <a:bodyPr wrap="none">
            <a:spAutoFit/>
          </a:bodyPr>
          <a:lstStyle/>
          <a:p>
            <a:r>
              <a:rPr lang="en-US" sz="4400" dirty="0">
                <a:latin typeface="Gill Sans MT" panose="020B0502020104020203" pitchFamily="34" charset="0"/>
                <a:cs typeface="Calibri Light" panose="020F0302020204030204" pitchFamily="34" charset="0"/>
              </a:rPr>
              <a:t> Cell mediated killing of HIV infected cells.</a:t>
            </a:r>
            <a:endParaRPr lang="en-US" sz="4400" dirty="0">
              <a:latin typeface="Gill Sans MT" panose="020B0502020104020203" pitchFamily="34" charset="0"/>
            </a:endParaRPr>
          </a:p>
        </p:txBody>
      </p:sp>
    </p:spTree>
    <p:extLst>
      <p:ext uri="{BB962C8B-B14F-4D97-AF65-F5344CB8AC3E}">
        <p14:creationId xmlns:p14="http://schemas.microsoft.com/office/powerpoint/2010/main" val="3970141177"/>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362258"/>
            <a:ext cx="12192000" cy="1163781"/>
          </a:xfrm>
          <a:prstGeom prst="rect">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F58A5-A1DF-3E4E-AD7B-160692C1C9AF}"/>
              </a:ext>
            </a:extLst>
          </p:cNvPr>
          <p:cNvSpPr>
            <a:spLocks noGrp="1"/>
          </p:cNvSpPr>
          <p:nvPr>
            <p:ph type="title"/>
          </p:nvPr>
        </p:nvSpPr>
        <p:spPr/>
        <p:txBody>
          <a:bodyPr>
            <a:normAutofit/>
          </a:bodyPr>
          <a:lstStyle/>
          <a:p>
            <a:r>
              <a:rPr lang="en-US" dirty="0"/>
              <a:t>Why do we think a cure for HIV is possible?</a:t>
            </a:r>
          </a:p>
        </p:txBody>
      </p:sp>
      <p:pic>
        <p:nvPicPr>
          <p:cNvPr id="4" name="Picture 3">
            <a:extLst>
              <a:ext uri="{FF2B5EF4-FFF2-40B4-BE49-F238E27FC236}">
                <a16:creationId xmlns:a16="http://schemas.microsoft.com/office/drawing/2014/main" id="{03C5998D-65F6-1E40-B84A-62D2D114A887}"/>
              </a:ext>
            </a:extLst>
          </p:cNvPr>
          <p:cNvPicPr>
            <a:picLocks noChangeAspect="1"/>
          </p:cNvPicPr>
          <p:nvPr/>
        </p:nvPicPr>
        <p:blipFill>
          <a:blip r:embed="rId3"/>
          <a:stretch>
            <a:fillRect/>
          </a:stretch>
        </p:blipFill>
        <p:spPr>
          <a:xfrm rot="20081651">
            <a:off x="8858836" y="3769063"/>
            <a:ext cx="2460469" cy="1586824"/>
          </a:xfrm>
          <a:prstGeom prst="rect">
            <a:avLst/>
          </a:prstGeom>
        </p:spPr>
      </p:pic>
      <p:pic>
        <p:nvPicPr>
          <p:cNvPr id="6" name="Picture 5">
            <a:extLst>
              <a:ext uri="{FF2B5EF4-FFF2-40B4-BE49-F238E27FC236}">
                <a16:creationId xmlns:a16="http://schemas.microsoft.com/office/drawing/2014/main" id="{98AD9403-0279-9846-B5A4-68AE0E0CDD49}"/>
              </a:ext>
            </a:extLst>
          </p:cNvPr>
          <p:cNvPicPr>
            <a:picLocks noChangeAspect="1"/>
          </p:cNvPicPr>
          <p:nvPr/>
        </p:nvPicPr>
        <p:blipFill>
          <a:blip r:embed="rId4"/>
          <a:stretch>
            <a:fillRect/>
          </a:stretch>
        </p:blipFill>
        <p:spPr>
          <a:xfrm>
            <a:off x="7494746" y="-2374900"/>
            <a:ext cx="1143000" cy="1092200"/>
          </a:xfrm>
          <a:prstGeom prst="rect">
            <a:avLst/>
          </a:prstGeom>
        </p:spPr>
      </p:pic>
    </p:spTree>
    <p:extLst>
      <p:ext uri="{BB962C8B-B14F-4D97-AF65-F5344CB8AC3E}">
        <p14:creationId xmlns:p14="http://schemas.microsoft.com/office/powerpoint/2010/main" val="1206099035"/>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272E-51AC-2E49-BDEE-CA0CC5EB3BA0}"/>
              </a:ext>
            </a:extLst>
          </p:cNvPr>
          <p:cNvSpPr>
            <a:spLocks noGrp="1"/>
          </p:cNvSpPr>
          <p:nvPr>
            <p:ph type="title"/>
          </p:nvPr>
        </p:nvSpPr>
        <p:spPr/>
        <p:txBody>
          <a:bodyPr>
            <a:normAutofit fontScale="90000"/>
          </a:bodyPr>
          <a:lstStyle/>
          <a:p>
            <a:r>
              <a:rPr lang="en-US" dirty="0">
                <a:solidFill>
                  <a:srgbClr val="000000"/>
                </a:solidFill>
                <a:cs typeface="Calibri Light" panose="020F0302020204030204" pitchFamily="34" charset="0"/>
              </a:rPr>
              <a:t>Loreen </a:t>
            </a:r>
            <a:r>
              <a:rPr lang="en-US" dirty="0" err="1">
                <a:solidFill>
                  <a:srgbClr val="000000"/>
                </a:solidFill>
                <a:cs typeface="Calibri Light" panose="020F0302020204030204" pitchFamily="34" charset="0"/>
              </a:rPr>
              <a:t>Willenberg</a:t>
            </a:r>
            <a:r>
              <a:rPr lang="en-US" dirty="0">
                <a:solidFill>
                  <a:srgbClr val="000000"/>
                </a:solidFill>
                <a:cs typeface="Calibri Light" panose="020F0302020204030204" pitchFamily="34" charset="0"/>
              </a:rPr>
              <a:t>:  </a:t>
            </a:r>
            <a:br>
              <a:rPr lang="en-US" dirty="0">
                <a:solidFill>
                  <a:srgbClr val="000000"/>
                </a:solidFill>
                <a:cs typeface="Calibri Light" panose="020F0302020204030204" pitchFamily="34" charset="0"/>
              </a:rPr>
            </a:br>
            <a:r>
              <a:rPr lang="en-US" dirty="0">
                <a:solidFill>
                  <a:srgbClr val="000000"/>
                </a:solidFill>
                <a:cs typeface="Calibri Light" panose="020F0302020204030204" pitchFamily="34" charset="0"/>
              </a:rPr>
              <a:t>An Exceptional Elite Control</a:t>
            </a:r>
            <a:endParaRPr lang="en-US" dirty="0"/>
          </a:p>
        </p:txBody>
      </p:sp>
      <p:grpSp>
        <p:nvGrpSpPr>
          <p:cNvPr id="15" name="Group 14">
            <a:extLst>
              <a:ext uri="{FF2B5EF4-FFF2-40B4-BE49-F238E27FC236}">
                <a16:creationId xmlns:a16="http://schemas.microsoft.com/office/drawing/2014/main" id="{CE30382E-CDB2-8347-A453-04CE30FC305D}"/>
              </a:ext>
            </a:extLst>
          </p:cNvPr>
          <p:cNvGrpSpPr/>
          <p:nvPr/>
        </p:nvGrpSpPr>
        <p:grpSpPr>
          <a:xfrm>
            <a:off x="7120542" y="1466170"/>
            <a:ext cx="4001548" cy="2805439"/>
            <a:chOff x="7120542" y="268125"/>
            <a:chExt cx="4001548" cy="2805439"/>
          </a:xfrm>
        </p:grpSpPr>
        <p:pic>
          <p:nvPicPr>
            <p:cNvPr id="9" name="Picture 8" descr="A picture containing tree, outdoor&#10;&#10;Description automatically generated">
              <a:extLst>
                <a:ext uri="{FF2B5EF4-FFF2-40B4-BE49-F238E27FC236}">
                  <a16:creationId xmlns:a16="http://schemas.microsoft.com/office/drawing/2014/main" id="{6D0CF689-2E55-994B-A371-F119BBEBD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542" y="268125"/>
              <a:ext cx="4001548" cy="2248362"/>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AB36454-6FE5-D744-9A76-BAB299369263}"/>
                </a:ext>
              </a:extLst>
            </p:cNvPr>
            <p:cNvSpPr txBox="1"/>
            <p:nvPr/>
          </p:nvSpPr>
          <p:spPr>
            <a:xfrm>
              <a:off x="7566598" y="2611899"/>
              <a:ext cx="3201136" cy="461665"/>
            </a:xfrm>
            <a:prstGeom prst="rect">
              <a:avLst/>
            </a:prstGeom>
            <a:noFill/>
          </p:spPr>
          <p:txBody>
            <a:bodyPr wrap="square" rtlCol="0">
              <a:spAutoFit/>
            </a:bodyPr>
            <a:lstStyle/>
            <a:p>
              <a:pPr algn="ctr"/>
              <a:r>
                <a:rPr lang="en-US" sz="2400" i="1" dirty="0">
                  <a:latin typeface="Gill Sans MT" panose="020B0502020104020203" pitchFamily="34" charset="77"/>
                  <a:cs typeface="Calibri Light" panose="020F0302020204030204" pitchFamily="34" charset="0"/>
                </a:rPr>
                <a:t>Loreen Willenberg</a:t>
              </a:r>
            </a:p>
          </p:txBody>
        </p:sp>
      </p:grpSp>
      <p:sp>
        <p:nvSpPr>
          <p:cNvPr id="11" name="Rectangle 10">
            <a:extLst>
              <a:ext uri="{FF2B5EF4-FFF2-40B4-BE49-F238E27FC236}">
                <a16:creationId xmlns:a16="http://schemas.microsoft.com/office/drawing/2014/main" id="{67216B9D-2ED9-7C45-9E3A-FBAABBC17438}"/>
              </a:ext>
            </a:extLst>
          </p:cNvPr>
          <p:cNvSpPr/>
          <p:nvPr/>
        </p:nvSpPr>
        <p:spPr>
          <a:xfrm>
            <a:off x="1190295" y="2014645"/>
            <a:ext cx="6130004" cy="461665"/>
          </a:xfrm>
          <a:prstGeom prst="rect">
            <a:avLst/>
          </a:prstGeom>
        </p:spPr>
        <p:txBody>
          <a:bodyPr wrap="square">
            <a:spAutoFit/>
          </a:bodyPr>
          <a:lstStyle/>
          <a:p>
            <a:pPr marL="342900" indent="-342900">
              <a:spcAft>
                <a:spcPts val="1800"/>
              </a:spcAft>
              <a:buFont typeface="Arial" panose="020B0604020202020204" pitchFamily="34" charset="0"/>
              <a:buChar char="•"/>
            </a:pPr>
            <a:r>
              <a:rPr lang="en-US" sz="2400" dirty="0">
                <a:latin typeface="Gill Sans MT" panose="020B0502020104020203" pitchFamily="34" charset="77"/>
                <a:cs typeface="Calibri Light" panose="020F0302020204030204" pitchFamily="34" charset="0"/>
              </a:rPr>
              <a:t>Exceptional </a:t>
            </a:r>
            <a:r>
              <a:rPr lang="en-US" sz="2400" b="1" dirty="0">
                <a:solidFill>
                  <a:schemeClr val="accent5"/>
                </a:solidFill>
                <a:latin typeface="Gill Sans MT" panose="020B0502020104020203" pitchFamily="34" charset="77"/>
                <a:cs typeface="Calibri Light" panose="020F0302020204030204" pitchFamily="34" charset="0"/>
              </a:rPr>
              <a:t>spontaneous </a:t>
            </a:r>
            <a:r>
              <a:rPr lang="en-US" sz="2400" b="1" dirty="0">
                <a:latin typeface="Gill Sans MT" panose="020B0502020104020203" pitchFamily="34" charset="77"/>
                <a:cs typeface="Calibri Light" panose="020F0302020204030204" pitchFamily="34" charset="0"/>
              </a:rPr>
              <a:t>response</a:t>
            </a:r>
          </a:p>
        </p:txBody>
      </p:sp>
      <p:pic>
        <p:nvPicPr>
          <p:cNvPr id="4" name="Picture 3" descr="Table&#10;&#10;Description automatically generated">
            <a:extLst>
              <a:ext uri="{FF2B5EF4-FFF2-40B4-BE49-F238E27FC236}">
                <a16:creationId xmlns:a16="http://schemas.microsoft.com/office/drawing/2014/main" id="{35D5F4D3-8F83-8547-AA54-AA5A70DAF94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0295" y="2868890"/>
            <a:ext cx="5297100" cy="2227335"/>
          </a:xfrm>
          <a:prstGeom prst="rect">
            <a:avLst/>
          </a:prstGeom>
          <a:effectLst/>
        </p:spPr>
      </p:pic>
      <p:grpSp>
        <p:nvGrpSpPr>
          <p:cNvPr id="12" name="Group 11">
            <a:extLst>
              <a:ext uri="{FF2B5EF4-FFF2-40B4-BE49-F238E27FC236}">
                <a16:creationId xmlns:a16="http://schemas.microsoft.com/office/drawing/2014/main" id="{A4F4EBD7-2EB0-904F-831F-66A337974FAF}"/>
              </a:ext>
            </a:extLst>
          </p:cNvPr>
          <p:cNvGrpSpPr/>
          <p:nvPr/>
        </p:nvGrpSpPr>
        <p:grpSpPr>
          <a:xfrm>
            <a:off x="2536273" y="7853783"/>
            <a:ext cx="2605144" cy="2414678"/>
            <a:chOff x="486211" y="4336810"/>
            <a:chExt cx="1447800" cy="1447800"/>
          </a:xfrm>
        </p:grpSpPr>
        <p:pic>
          <p:nvPicPr>
            <p:cNvPr id="7" name="Picture 2" descr="File:Gold Star.svg - Wikimedia Commons">
              <a:extLst>
                <a:ext uri="{FF2B5EF4-FFF2-40B4-BE49-F238E27FC236}">
                  <a16:creationId xmlns:a16="http://schemas.microsoft.com/office/drawing/2014/main" id="{2BA29A85-6D8C-314E-A746-DD98F2EFD2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211" y="4336810"/>
              <a:ext cx="1447800" cy="14478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E8C06FF-9697-2242-ACCA-CAC34888A393}"/>
                </a:ext>
              </a:extLst>
            </p:cNvPr>
            <p:cNvSpPr/>
            <p:nvPr/>
          </p:nvSpPr>
          <p:spPr>
            <a:xfrm>
              <a:off x="917703" y="4971890"/>
              <a:ext cx="584815" cy="387529"/>
            </a:xfrm>
            <a:prstGeom prst="rect">
              <a:avLst/>
            </a:prstGeom>
          </p:spPr>
          <p:txBody>
            <a:bodyPr wrap="square" anchor="ctr" anchorCtr="0">
              <a:spAutoFit/>
            </a:bodyPr>
            <a:lstStyle/>
            <a:p>
              <a:pPr algn="ctr"/>
              <a:r>
                <a:rPr lang="en-US" b="1" dirty="0">
                  <a:solidFill>
                    <a:srgbClr val="BC3B42"/>
                  </a:solidFill>
                  <a:latin typeface="Gill Sans MT" panose="020B0502020104020203" pitchFamily="34" charset="77"/>
                  <a:cs typeface="Calibri Light" panose="020F0302020204030204" pitchFamily="34" charset="0"/>
                </a:rPr>
                <a:t>Go</a:t>
              </a:r>
            </a:p>
            <a:p>
              <a:pPr algn="ctr"/>
              <a:r>
                <a:rPr lang="en-US" b="1" dirty="0">
                  <a:solidFill>
                    <a:srgbClr val="BC3B42"/>
                  </a:solidFill>
                  <a:latin typeface="Gill Sans MT" panose="020B0502020104020203" pitchFamily="34" charset="77"/>
                  <a:cs typeface="Calibri Light" panose="020F0302020204030204" pitchFamily="34" charset="0"/>
                </a:rPr>
                <a:t>Deeper</a:t>
              </a:r>
            </a:p>
          </p:txBody>
        </p:sp>
      </p:grpSp>
      <p:pic>
        <p:nvPicPr>
          <p:cNvPr id="6" name="Picture 5" descr="Graphical user interface, text, application&#10;&#10;Description automatically generated">
            <a:extLst>
              <a:ext uri="{FF2B5EF4-FFF2-40B4-BE49-F238E27FC236}">
                <a16:creationId xmlns:a16="http://schemas.microsoft.com/office/drawing/2014/main" id="{9030A823-C301-124B-9656-290DD4BB7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5527" y="4499691"/>
            <a:ext cx="5096563" cy="1986455"/>
          </a:xfrm>
          <a:prstGeom prst="rect">
            <a:avLst/>
          </a:prstGeom>
          <a:effectLst/>
        </p:spPr>
      </p:pic>
    </p:spTree>
    <p:extLst>
      <p:ext uri="{BB962C8B-B14F-4D97-AF65-F5344CB8AC3E}">
        <p14:creationId xmlns:p14="http://schemas.microsoft.com/office/powerpoint/2010/main" val="2302718397"/>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454858"/>
            <a:ext cx="12192000" cy="1401932"/>
          </a:xfrm>
          <a:prstGeom prst="rect">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B1102E-1AB0-F246-A075-2F4A1A948D49}"/>
              </a:ext>
            </a:extLst>
          </p:cNvPr>
          <p:cNvSpPr>
            <a:spLocks noGrp="1"/>
          </p:cNvSpPr>
          <p:nvPr>
            <p:ph type="title"/>
          </p:nvPr>
        </p:nvSpPr>
        <p:spPr/>
        <p:txBody>
          <a:bodyPr>
            <a:normAutofit/>
          </a:bodyPr>
          <a:lstStyle/>
          <a:p>
            <a:r>
              <a:rPr lang="en-US" dirty="0"/>
              <a:t>How can HIV medications </a:t>
            </a:r>
            <a:br>
              <a:rPr lang="en-US" dirty="0"/>
            </a:br>
            <a:r>
              <a:rPr lang="en-US" dirty="0"/>
              <a:t>be helpful to a cure?</a:t>
            </a:r>
          </a:p>
        </p:txBody>
      </p:sp>
      <p:pic>
        <p:nvPicPr>
          <p:cNvPr id="7" name="Picture 6">
            <a:extLst>
              <a:ext uri="{FF2B5EF4-FFF2-40B4-BE49-F238E27FC236}">
                <a16:creationId xmlns:a16="http://schemas.microsoft.com/office/drawing/2014/main" id="{937CE709-ED0F-E94C-8A9F-2B0511CDAF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51440">
            <a:off x="10553122" y="2103118"/>
            <a:ext cx="1114911" cy="1457961"/>
          </a:xfrm>
          <a:prstGeom prst="rect">
            <a:avLst/>
          </a:prstGeom>
        </p:spPr>
      </p:pic>
      <p:pic>
        <p:nvPicPr>
          <p:cNvPr id="10" name="Picture 9">
            <a:extLst>
              <a:ext uri="{FF2B5EF4-FFF2-40B4-BE49-F238E27FC236}">
                <a16:creationId xmlns:a16="http://schemas.microsoft.com/office/drawing/2014/main" id="{5FAF7BA7-701B-1A49-9936-B7FDF57006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40742">
            <a:off x="9732817" y="4825510"/>
            <a:ext cx="1497973" cy="966084"/>
          </a:xfrm>
          <a:prstGeom prst="rect">
            <a:avLst/>
          </a:prstGeom>
        </p:spPr>
      </p:pic>
      <p:pic>
        <p:nvPicPr>
          <p:cNvPr id="5" name="Picture 4">
            <a:extLst>
              <a:ext uri="{FF2B5EF4-FFF2-40B4-BE49-F238E27FC236}">
                <a16:creationId xmlns:a16="http://schemas.microsoft.com/office/drawing/2014/main" id="{F21EB65D-1F68-3E45-B7FB-F66154813E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629469">
            <a:off x="10481803" y="3609314"/>
            <a:ext cx="1143000" cy="1092200"/>
          </a:xfrm>
          <a:prstGeom prst="rect">
            <a:avLst/>
          </a:prstGeom>
        </p:spPr>
      </p:pic>
    </p:spTree>
    <p:extLst>
      <p:ext uri="{BB962C8B-B14F-4D97-AF65-F5344CB8AC3E}">
        <p14:creationId xmlns:p14="http://schemas.microsoft.com/office/powerpoint/2010/main" val="1231924263"/>
      </p:ext>
    </p:extLst>
  </p:cSld>
  <p:clrMapOvr>
    <a:masterClrMapping/>
  </p:clrMapOvr>
  <p:transition spd="slow" advTm="600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27CDDC-0E9B-E14F-922F-4EAAFBF2A076}"/>
              </a:ext>
            </a:extLst>
          </p:cNvPr>
          <p:cNvSpPr>
            <a:spLocks noGrp="1"/>
          </p:cNvSpPr>
          <p:nvPr>
            <p:ph type="title"/>
          </p:nvPr>
        </p:nvSpPr>
        <p:spPr/>
        <p:txBody>
          <a:bodyPr anchor="t" anchorCtr="0">
            <a:normAutofit/>
          </a:bodyPr>
          <a:lstStyle/>
          <a:p>
            <a:pPr algn="ctr"/>
            <a:r>
              <a:rPr lang="en-US" sz="4400" dirty="0">
                <a:cs typeface="Calibri Light" panose="020F0302020204030204" pitchFamily="34" charset="0"/>
              </a:rPr>
              <a:t>HIV Life Cycle and Drug Targets</a:t>
            </a:r>
            <a:endParaRPr lang="en-US" sz="4400" dirty="0"/>
          </a:p>
        </p:txBody>
      </p:sp>
      <p:pic>
        <p:nvPicPr>
          <p:cNvPr id="5" name="Picture 2" descr="C:\Users\Marc\Downloads\HIV_lifeCycle_07-01.jpg">
            <a:extLst>
              <a:ext uri="{FF2B5EF4-FFF2-40B4-BE49-F238E27FC236}">
                <a16:creationId xmlns:a16="http://schemas.microsoft.com/office/drawing/2014/main" id="{2BE514FB-BEB6-FF40-8B1C-DEDE37A153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6279" y="1165952"/>
            <a:ext cx="6640602" cy="5086557"/>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72452C3-CA09-CC48-8611-AE8BEE828772}"/>
              </a:ext>
            </a:extLst>
          </p:cNvPr>
          <p:cNvSpPr/>
          <p:nvPr/>
        </p:nvSpPr>
        <p:spPr>
          <a:xfrm>
            <a:off x="6275615" y="6350426"/>
            <a:ext cx="5057908" cy="400110"/>
          </a:xfrm>
          <a:prstGeom prst="rect">
            <a:avLst/>
          </a:prstGeom>
          <a:solidFill>
            <a:schemeClr val="bg1"/>
          </a:solidFill>
        </p:spPr>
        <p:txBody>
          <a:bodyPr wrap="square" rIns="27432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spTree>
    <p:extLst>
      <p:ext uri="{BB962C8B-B14F-4D97-AF65-F5344CB8AC3E}">
        <p14:creationId xmlns:p14="http://schemas.microsoft.com/office/powerpoint/2010/main" val="152830471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2113-D354-844F-BBD2-94A28AAE2B33}"/>
              </a:ext>
            </a:extLst>
          </p:cNvPr>
          <p:cNvSpPr>
            <a:spLocks noGrp="1"/>
          </p:cNvSpPr>
          <p:nvPr>
            <p:ph type="title"/>
          </p:nvPr>
        </p:nvSpPr>
        <p:spPr/>
        <p:txBody>
          <a:bodyPr/>
          <a:lstStyle/>
          <a:p>
            <a:r>
              <a:rPr lang="en-US" dirty="0">
                <a:cs typeface="Calibri Light" panose="020F0302020204030204" pitchFamily="34" charset="0"/>
              </a:rPr>
              <a:t>Glossary of Key Terms</a:t>
            </a:r>
            <a:endParaRPr lang="en-US" dirty="0"/>
          </a:p>
        </p:txBody>
      </p:sp>
      <p:sp>
        <p:nvSpPr>
          <p:cNvPr id="11" name="Rectangle 10">
            <a:extLst>
              <a:ext uri="{FF2B5EF4-FFF2-40B4-BE49-F238E27FC236}">
                <a16:creationId xmlns:a16="http://schemas.microsoft.com/office/drawing/2014/main" id="{A03F31E8-123F-084A-83C3-54D5C17770C6}"/>
              </a:ext>
            </a:extLst>
          </p:cNvPr>
          <p:cNvSpPr/>
          <p:nvPr/>
        </p:nvSpPr>
        <p:spPr>
          <a:xfrm>
            <a:off x="1158240" y="1873250"/>
            <a:ext cx="9963850" cy="1538883"/>
          </a:xfrm>
          <a:prstGeom prst="rect">
            <a:avLst/>
          </a:prstGeom>
        </p:spPr>
        <p:txBody>
          <a:bodyPr wrap="square">
            <a:spAutoFit/>
          </a:bodyPr>
          <a:lstStyle/>
          <a:p>
            <a:pPr>
              <a:tabLst>
                <a:tab pos="5943600" algn="l"/>
              </a:tabLst>
            </a:pPr>
            <a:r>
              <a:rPr lang="en-US" sz="2800" b="1"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Reservoirs</a:t>
            </a:r>
            <a:r>
              <a:rPr lang="en-US" sz="2800"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sz="2800" i="1" dirty="0">
                <a:latin typeface="Gill Sans MT" panose="020B0502020104020203" pitchFamily="34" charset="77"/>
                <a:ea typeface="Calibri" panose="020F0502020204030204" pitchFamily="34" charset="0"/>
                <a:cs typeface="Calibri Light" panose="020F0302020204030204" pitchFamily="34" charset="0"/>
              </a:rPr>
              <a:t>Cells and compartments in the body where HIV can hide and not     be found, even in the presence of antiretroviral therapy</a:t>
            </a:r>
          </a:p>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12" name="Rectangle 11">
            <a:extLst>
              <a:ext uri="{FF2B5EF4-FFF2-40B4-BE49-F238E27FC236}">
                <a16:creationId xmlns:a16="http://schemas.microsoft.com/office/drawing/2014/main" id="{10EE900F-4F29-394A-A544-81CB93ACCCA6}"/>
              </a:ext>
            </a:extLst>
          </p:cNvPr>
          <p:cNvSpPr/>
          <p:nvPr/>
        </p:nvSpPr>
        <p:spPr>
          <a:xfrm>
            <a:off x="1158240" y="3596283"/>
            <a:ext cx="9399970" cy="1538883"/>
          </a:xfrm>
          <a:prstGeom prst="rect">
            <a:avLst/>
          </a:prstGeom>
        </p:spPr>
        <p:txBody>
          <a:bodyPr wrap="square">
            <a:spAutoFit/>
          </a:bodyPr>
          <a:lstStyle/>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a:p>
            <a:pPr>
              <a:tabLst>
                <a:tab pos="5943600" algn="l"/>
              </a:tabLst>
            </a:pPr>
            <a:r>
              <a:rPr lang="en-US" sz="2800" b="1"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Viral rebound</a:t>
            </a:r>
            <a:r>
              <a:rPr lang="en-US" sz="2800" dirty="0">
                <a:solidFill>
                  <a:srgbClr val="8600D3"/>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sz="2800" i="1" dirty="0">
                <a:latin typeface="Gill Sans MT" panose="020B0502020104020203" pitchFamily="34" charset="77"/>
                <a:ea typeface="Calibri" panose="020F0502020204030204" pitchFamily="34" charset="0"/>
                <a:cs typeface="Calibri Light" panose="020F0302020204030204" pitchFamily="34" charset="0"/>
              </a:rPr>
              <a:t>When a person has detectable levels of HIV in the blood after a period of having undetectable levels </a:t>
            </a:r>
          </a:p>
        </p:txBody>
      </p:sp>
      <p:sp>
        <p:nvSpPr>
          <p:cNvPr id="13" name="Rectangle 12">
            <a:extLst>
              <a:ext uri="{FF2B5EF4-FFF2-40B4-BE49-F238E27FC236}">
                <a16:creationId xmlns:a16="http://schemas.microsoft.com/office/drawing/2014/main" id="{9DB40AC8-0A4D-C74E-809D-CC002EB11A23}"/>
              </a:ext>
            </a:extLst>
          </p:cNvPr>
          <p:cNvSpPr/>
          <p:nvPr/>
        </p:nvSpPr>
        <p:spPr>
          <a:xfrm>
            <a:off x="-5943600" y="-1463100"/>
            <a:ext cx="6096000" cy="1077218"/>
          </a:xfrm>
          <a:prstGeom prst="rect">
            <a:avLst/>
          </a:prstGeom>
        </p:spPr>
        <p:txBody>
          <a:bodyPr>
            <a:spAutoFit/>
          </a:bodyPr>
          <a:lstStyle/>
          <a:p>
            <a:pPr>
              <a:tabLst>
                <a:tab pos="5943600" algn="l"/>
              </a:tabLst>
            </a:pPr>
            <a:r>
              <a:rPr lang="en-US" b="1" dirty="0">
                <a:solidFill>
                  <a:srgbClr val="FF0000"/>
                </a:solidFill>
                <a:latin typeface="Gill Sans MT" panose="020B0502020104020203" pitchFamily="34" charset="77"/>
                <a:ea typeface="Calibri" panose="020F0502020204030204" pitchFamily="34" charset="0"/>
                <a:cs typeface="Calibri Light" panose="020F0302020204030204" pitchFamily="34" charset="0"/>
              </a:rPr>
              <a:t>Antiretroviral (ART)-free HIV suppression</a:t>
            </a:r>
            <a:r>
              <a:rPr lang="en-US" dirty="0">
                <a:solidFill>
                  <a:srgbClr val="FF0000"/>
                </a:solidFill>
                <a:latin typeface="Gill Sans MT" panose="020B0502020104020203" pitchFamily="34" charset="77"/>
                <a:ea typeface="Calibri" panose="020F0502020204030204" pitchFamily="34" charset="0"/>
                <a:cs typeface="Calibri Light" panose="020F0302020204030204" pitchFamily="34" charset="0"/>
              </a:rPr>
              <a:t>: </a:t>
            </a:r>
          </a:p>
          <a:p>
            <a:pPr marL="458787" lvl="1">
              <a:spcBef>
                <a:spcPts val="0"/>
              </a:spcBef>
              <a:tabLst>
                <a:tab pos="5943600" algn="l"/>
              </a:tabLst>
            </a:pPr>
            <a:r>
              <a:rPr lang="en-US" dirty="0">
                <a:latin typeface="Gill Sans MT" panose="020B0502020104020203" pitchFamily="34" charset="77"/>
                <a:ea typeface="Calibri" panose="020F0502020204030204" pitchFamily="34" charset="0"/>
                <a:cs typeface="Calibri Light" panose="020F0302020204030204" pitchFamily="34" charset="0"/>
              </a:rPr>
              <a:t>Control of virus in the absence of HIV treatment (also: ‘post-treatment control’ or ‘ART-free durable control’) </a:t>
            </a:r>
          </a:p>
          <a:p>
            <a:pPr>
              <a:tabLst>
                <a:tab pos="5943600" algn="l"/>
              </a:tabLst>
            </a:pPr>
            <a:endParaRPr lang="en-US" sz="1000" dirty="0">
              <a:latin typeface="Gill Sans MT" panose="020B0502020104020203" pitchFamily="34" charset="77"/>
              <a:ea typeface="Calibri" panose="020F0502020204030204" pitchFamily="34" charset="0"/>
              <a:cs typeface="Calibri Light" panose="020F0302020204030204" pitchFamily="34" charset="0"/>
            </a:endParaRPr>
          </a:p>
        </p:txBody>
      </p:sp>
      <p:grpSp>
        <p:nvGrpSpPr>
          <p:cNvPr id="6" name="Group 5">
            <a:extLst>
              <a:ext uri="{FF2B5EF4-FFF2-40B4-BE49-F238E27FC236}">
                <a16:creationId xmlns:a16="http://schemas.microsoft.com/office/drawing/2014/main" id="{187B59FD-1C17-0E40-B9D2-41395222A34F}"/>
              </a:ext>
            </a:extLst>
          </p:cNvPr>
          <p:cNvGrpSpPr/>
          <p:nvPr/>
        </p:nvGrpSpPr>
        <p:grpSpPr>
          <a:xfrm>
            <a:off x="7401436" y="126870"/>
            <a:ext cx="2488172" cy="2133730"/>
            <a:chOff x="7401436" y="126870"/>
            <a:chExt cx="2488172" cy="2133730"/>
          </a:xfrm>
        </p:grpSpPr>
        <p:pic>
          <p:nvPicPr>
            <p:cNvPr id="7" name="Picture 6">
              <a:extLst>
                <a:ext uri="{FF2B5EF4-FFF2-40B4-BE49-F238E27FC236}">
                  <a16:creationId xmlns:a16="http://schemas.microsoft.com/office/drawing/2014/main" id="{A5EA6C16-03C5-CE4A-9029-23A289EBEA89}"/>
                </a:ext>
              </a:extLst>
            </p:cNvPr>
            <p:cNvPicPr>
              <a:picLocks noChangeAspect="1"/>
            </p:cNvPicPr>
            <p:nvPr/>
          </p:nvPicPr>
          <p:blipFill>
            <a:blip r:embed="rId3"/>
            <a:stretch>
              <a:fillRect/>
            </a:stretch>
          </p:blipFill>
          <p:spPr>
            <a:xfrm rot="8908032">
              <a:off x="7401436" y="361967"/>
              <a:ext cx="1143000" cy="1092200"/>
            </a:xfrm>
            <a:prstGeom prst="rect">
              <a:avLst/>
            </a:prstGeom>
          </p:spPr>
        </p:pic>
        <p:pic>
          <p:nvPicPr>
            <p:cNvPr id="8" name="Picture 7">
              <a:extLst>
                <a:ext uri="{FF2B5EF4-FFF2-40B4-BE49-F238E27FC236}">
                  <a16:creationId xmlns:a16="http://schemas.microsoft.com/office/drawing/2014/main" id="{CEE8F0E8-0234-EC43-9BEE-AF71FE832EB7}"/>
                </a:ext>
              </a:extLst>
            </p:cNvPr>
            <p:cNvPicPr>
              <a:picLocks noChangeAspect="1"/>
            </p:cNvPicPr>
            <p:nvPr/>
          </p:nvPicPr>
          <p:blipFill>
            <a:blip r:embed="rId3"/>
            <a:stretch>
              <a:fillRect/>
            </a:stretch>
          </p:blipFill>
          <p:spPr>
            <a:xfrm rot="15390735">
              <a:off x="8772008" y="1143000"/>
              <a:ext cx="1143000" cy="1092200"/>
            </a:xfrm>
            <a:prstGeom prst="rect">
              <a:avLst/>
            </a:prstGeom>
          </p:spPr>
        </p:pic>
        <p:pic>
          <p:nvPicPr>
            <p:cNvPr id="9" name="Picture 8">
              <a:extLst>
                <a:ext uri="{FF2B5EF4-FFF2-40B4-BE49-F238E27FC236}">
                  <a16:creationId xmlns:a16="http://schemas.microsoft.com/office/drawing/2014/main" id="{E3BCCB00-17AC-5E40-92FB-8421DFBAB6AD}"/>
                </a:ext>
              </a:extLst>
            </p:cNvPr>
            <p:cNvPicPr>
              <a:picLocks noChangeAspect="1"/>
            </p:cNvPicPr>
            <p:nvPr/>
          </p:nvPicPr>
          <p:blipFill>
            <a:blip r:embed="rId3"/>
            <a:stretch>
              <a:fillRect/>
            </a:stretch>
          </p:blipFill>
          <p:spPr>
            <a:xfrm rot="3875973">
              <a:off x="8466692" y="152270"/>
              <a:ext cx="1143000" cy="1092200"/>
            </a:xfrm>
            <a:prstGeom prst="rect">
              <a:avLst/>
            </a:prstGeom>
          </p:spPr>
        </p:pic>
      </p:grpSp>
    </p:spTree>
    <p:extLst>
      <p:ext uri="{BB962C8B-B14F-4D97-AF65-F5344CB8AC3E}">
        <p14:creationId xmlns:p14="http://schemas.microsoft.com/office/powerpoint/2010/main" val="3008709549"/>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74155" y="1642947"/>
            <a:ext cx="7543800" cy="3982535"/>
          </a:xfrm>
          <a:prstGeom prst="rect">
            <a:avLst/>
          </a:prstGeom>
        </p:spPr>
      </p:pic>
      <p:sp>
        <p:nvSpPr>
          <p:cNvPr id="4" name="TextBox 3"/>
          <p:cNvSpPr txBox="1"/>
          <p:nvPr/>
        </p:nvSpPr>
        <p:spPr>
          <a:xfrm>
            <a:off x="4469255" y="5603585"/>
            <a:ext cx="2644635" cy="300210"/>
          </a:xfrm>
          <a:prstGeom prst="rect">
            <a:avLst/>
          </a:prstGeom>
          <a:noFill/>
        </p:spPr>
        <p:txBody>
          <a:bodyPr wrap="none" rtlCol="0">
            <a:spAutoFit/>
          </a:bodyPr>
          <a:lstStyle/>
          <a:p>
            <a:r>
              <a:rPr lang="en-US" sz="1351" b="1" dirty="0">
                <a:latin typeface="Calibri" panose="020F0502020204030204" pitchFamily="34" charset="0"/>
              </a:rPr>
              <a:t>Days following HIV-1 Transmission</a:t>
            </a:r>
          </a:p>
        </p:txBody>
      </p:sp>
      <p:grpSp>
        <p:nvGrpSpPr>
          <p:cNvPr id="5" name="Group 4"/>
          <p:cNvGrpSpPr/>
          <p:nvPr/>
        </p:nvGrpSpPr>
        <p:grpSpPr>
          <a:xfrm>
            <a:off x="8623758" y="982854"/>
            <a:ext cx="1618078" cy="2063729"/>
            <a:chOff x="8247751" y="443818"/>
            <a:chExt cx="2157438" cy="2751639"/>
          </a:xfrm>
        </p:grpSpPr>
        <p:sp>
          <p:nvSpPr>
            <p:cNvPr id="6" name="Oval 5"/>
            <p:cNvSpPr/>
            <p:nvPr/>
          </p:nvSpPr>
          <p:spPr>
            <a:xfrm>
              <a:off x="8277927" y="2778055"/>
              <a:ext cx="346043" cy="327169"/>
            </a:xfrm>
            <a:prstGeom prst="ellipse">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Box 6"/>
            <p:cNvSpPr txBox="1"/>
            <p:nvPr/>
          </p:nvSpPr>
          <p:spPr>
            <a:xfrm>
              <a:off x="8715415" y="444053"/>
              <a:ext cx="594608" cy="369332"/>
            </a:xfrm>
            <a:prstGeom prst="rect">
              <a:avLst/>
            </a:prstGeom>
            <a:noFill/>
          </p:spPr>
          <p:txBody>
            <a:bodyPr wrap="none" rtlCol="0">
              <a:spAutoFit/>
            </a:bodyPr>
            <a:lstStyle/>
            <a:p>
              <a:r>
                <a:rPr lang="en-US" sz="1200" b="1" dirty="0">
                  <a:latin typeface="Calibri Light" panose="020F0302020204030204" pitchFamily="34" charset="0"/>
                  <a:cs typeface="Calibri Light" panose="020F0302020204030204" pitchFamily="34" charset="0"/>
                </a:rPr>
                <a:t>RNA</a:t>
              </a:r>
            </a:p>
          </p:txBody>
        </p:sp>
        <p:sp>
          <p:nvSpPr>
            <p:cNvPr id="8" name="TextBox 7"/>
            <p:cNvSpPr txBox="1"/>
            <p:nvPr/>
          </p:nvSpPr>
          <p:spPr>
            <a:xfrm>
              <a:off x="8707997" y="1043909"/>
              <a:ext cx="1223754" cy="369332"/>
            </a:xfrm>
            <a:prstGeom prst="rect">
              <a:avLst/>
            </a:prstGeom>
            <a:noFill/>
          </p:spPr>
          <p:txBody>
            <a:bodyPr wrap="none" rtlCol="0">
              <a:spAutoFit/>
            </a:bodyPr>
            <a:lstStyle/>
            <a:p>
              <a:r>
                <a:rPr lang="en-US" sz="1200" b="1" dirty="0">
                  <a:latin typeface="Calibri Light" panose="020F0302020204030204" pitchFamily="34" charset="0"/>
                  <a:cs typeface="Calibri Light" panose="020F0302020204030204" pitchFamily="34" charset="0"/>
                </a:rPr>
                <a:t>P24 Antigen</a:t>
              </a:r>
            </a:p>
          </p:txBody>
        </p:sp>
        <p:sp>
          <p:nvSpPr>
            <p:cNvPr id="9" name="TextBox 8"/>
            <p:cNvSpPr txBox="1"/>
            <p:nvPr/>
          </p:nvSpPr>
          <p:spPr>
            <a:xfrm>
              <a:off x="8737169" y="2189331"/>
              <a:ext cx="1169551" cy="369332"/>
            </a:xfrm>
            <a:prstGeom prst="rect">
              <a:avLst/>
            </a:prstGeom>
            <a:noFill/>
          </p:spPr>
          <p:txBody>
            <a:bodyPr wrap="none" rtlCol="0">
              <a:spAutoFit/>
            </a:bodyPr>
            <a:lstStyle/>
            <a:p>
              <a:r>
                <a:rPr lang="en-US" sz="1200" b="1" dirty="0">
                  <a:latin typeface="Calibri Light" panose="020F0302020204030204" pitchFamily="34" charset="0"/>
                  <a:cs typeface="Calibri Light" panose="020F0302020204030204" pitchFamily="34" charset="0"/>
                </a:rPr>
                <a:t>Specific EIA</a:t>
              </a:r>
            </a:p>
          </p:txBody>
        </p:sp>
        <p:sp>
          <p:nvSpPr>
            <p:cNvPr id="10" name="TextBox 9"/>
            <p:cNvSpPr txBox="1"/>
            <p:nvPr/>
          </p:nvSpPr>
          <p:spPr>
            <a:xfrm>
              <a:off x="8723787" y="1470435"/>
              <a:ext cx="1681402" cy="615553"/>
            </a:xfrm>
            <a:prstGeom prst="rect">
              <a:avLst/>
            </a:prstGeom>
            <a:noFill/>
          </p:spPr>
          <p:txBody>
            <a:bodyPr wrap="none" rtlCol="0">
              <a:spAutoFit/>
            </a:bodyPr>
            <a:lstStyle/>
            <a:p>
              <a:r>
                <a:rPr lang="en-US" sz="1200" b="1" dirty="0">
                  <a:latin typeface="Calibri Light" panose="020F0302020204030204" pitchFamily="34" charset="0"/>
                  <a:cs typeface="Calibri Light" panose="020F0302020204030204" pitchFamily="34" charset="0"/>
                </a:rPr>
                <a:t>Possible presence</a:t>
              </a:r>
            </a:p>
            <a:p>
              <a:r>
                <a:rPr lang="en-US" sz="1200" b="1" dirty="0">
                  <a:latin typeface="Calibri Light" panose="020F0302020204030204" pitchFamily="34" charset="0"/>
                  <a:cs typeface="Calibri Light" panose="020F0302020204030204" pitchFamily="34" charset="0"/>
                </a:rPr>
                <a:t>of P24 Antigen</a:t>
              </a:r>
            </a:p>
          </p:txBody>
        </p:sp>
        <p:sp>
          <p:nvSpPr>
            <p:cNvPr id="11" name="TextBox 10"/>
            <p:cNvSpPr txBox="1"/>
            <p:nvPr/>
          </p:nvSpPr>
          <p:spPr>
            <a:xfrm>
              <a:off x="8698529" y="2579904"/>
              <a:ext cx="1296510" cy="615553"/>
            </a:xfrm>
            <a:prstGeom prst="rect">
              <a:avLst/>
            </a:prstGeom>
            <a:noFill/>
          </p:spPr>
          <p:txBody>
            <a:bodyPr wrap="none" rtlCol="0">
              <a:spAutoFit/>
            </a:bodyPr>
            <a:lstStyle/>
            <a:p>
              <a:r>
                <a:rPr lang="en-US" sz="1200" b="1" dirty="0">
                  <a:latin typeface="Calibri Light" panose="020F0302020204030204" pitchFamily="34" charset="0"/>
                  <a:cs typeface="Calibri Light" panose="020F0302020204030204" pitchFamily="34" charset="0"/>
                </a:rPr>
                <a:t>Present on </a:t>
              </a:r>
            </a:p>
            <a:p>
              <a:r>
                <a:rPr lang="en-US" sz="1200" b="1" dirty="0">
                  <a:latin typeface="Calibri Light" panose="020F0302020204030204" pitchFamily="34" charset="0"/>
                  <a:cs typeface="Calibri Light" panose="020F0302020204030204" pitchFamily="34" charset="0"/>
                </a:rPr>
                <a:t>Western Blot</a:t>
              </a:r>
            </a:p>
          </p:txBody>
        </p:sp>
        <p:grpSp>
          <p:nvGrpSpPr>
            <p:cNvPr id="12" name="Group 11"/>
            <p:cNvGrpSpPr/>
            <p:nvPr/>
          </p:nvGrpSpPr>
          <p:grpSpPr>
            <a:xfrm>
              <a:off x="8247751" y="443818"/>
              <a:ext cx="346043" cy="371072"/>
              <a:chOff x="8277927" y="447206"/>
              <a:chExt cx="346043" cy="371072"/>
            </a:xfrm>
          </p:grpSpPr>
          <p:sp>
            <p:nvSpPr>
              <p:cNvPr id="22" name="Oval 21"/>
              <p:cNvSpPr/>
              <p:nvPr/>
            </p:nvSpPr>
            <p:spPr>
              <a:xfrm>
                <a:off x="8277927" y="454669"/>
                <a:ext cx="346043" cy="3271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463525">
                <a:off x="8303114" y="447206"/>
                <a:ext cx="232060" cy="371072"/>
              </a:xfrm>
              <a:prstGeom prst="rect">
                <a:avLst/>
              </a:prstGeom>
            </p:spPr>
          </p:pic>
        </p:grpSp>
        <p:grpSp>
          <p:nvGrpSpPr>
            <p:cNvPr id="13" name="Group 12"/>
            <p:cNvGrpSpPr/>
            <p:nvPr/>
          </p:nvGrpSpPr>
          <p:grpSpPr>
            <a:xfrm>
              <a:off x="8277927" y="1083972"/>
              <a:ext cx="346043" cy="327169"/>
              <a:chOff x="8277927" y="1083972"/>
              <a:chExt cx="346043" cy="327169"/>
            </a:xfrm>
          </p:grpSpPr>
          <p:sp>
            <p:nvSpPr>
              <p:cNvPr id="20" name="Oval 19"/>
              <p:cNvSpPr/>
              <p:nvPr/>
            </p:nvSpPr>
            <p:spPr>
              <a:xfrm>
                <a:off x="8277927" y="1083972"/>
                <a:ext cx="346043" cy="327169"/>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1" name="Picture 2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28445" y="1133636"/>
                <a:ext cx="295525" cy="247952"/>
              </a:xfrm>
              <a:prstGeom prst="rect">
                <a:avLst/>
              </a:prstGeom>
            </p:spPr>
          </p:pic>
        </p:grpSp>
        <p:grpSp>
          <p:nvGrpSpPr>
            <p:cNvPr id="14" name="Group 13"/>
            <p:cNvGrpSpPr/>
            <p:nvPr/>
          </p:nvGrpSpPr>
          <p:grpSpPr>
            <a:xfrm>
              <a:off x="8277927" y="1619481"/>
              <a:ext cx="346043" cy="327169"/>
              <a:chOff x="8277927" y="1619481"/>
              <a:chExt cx="346043" cy="327169"/>
            </a:xfrm>
          </p:grpSpPr>
          <p:sp>
            <p:nvSpPr>
              <p:cNvPr id="18" name="Oval 17"/>
              <p:cNvSpPr/>
              <p:nvPr/>
            </p:nvSpPr>
            <p:spPr>
              <a:xfrm>
                <a:off x="8277927" y="1619481"/>
                <a:ext cx="346043" cy="32716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9" name="Picture 1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28445" y="1664669"/>
                <a:ext cx="295525" cy="247952"/>
              </a:xfrm>
              <a:prstGeom prst="rect">
                <a:avLst/>
              </a:prstGeom>
            </p:spPr>
          </p:pic>
        </p:grpSp>
        <p:grpSp>
          <p:nvGrpSpPr>
            <p:cNvPr id="15" name="Group 14"/>
            <p:cNvGrpSpPr/>
            <p:nvPr/>
          </p:nvGrpSpPr>
          <p:grpSpPr>
            <a:xfrm>
              <a:off x="8253826" y="2164408"/>
              <a:ext cx="370144" cy="430887"/>
              <a:chOff x="8253826" y="2164408"/>
              <a:chExt cx="370144" cy="430887"/>
            </a:xfrm>
          </p:grpSpPr>
          <p:sp>
            <p:nvSpPr>
              <p:cNvPr id="16" name="Oval 15"/>
              <p:cNvSpPr/>
              <p:nvPr/>
            </p:nvSpPr>
            <p:spPr>
              <a:xfrm>
                <a:off x="8277927" y="2214670"/>
                <a:ext cx="346043" cy="32716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7" name="TextBox 16"/>
              <p:cNvSpPr txBox="1"/>
              <p:nvPr/>
            </p:nvSpPr>
            <p:spPr>
              <a:xfrm rot="10800000">
                <a:off x="8253826" y="2164408"/>
                <a:ext cx="355911" cy="430887"/>
              </a:xfrm>
              <a:prstGeom prst="rect">
                <a:avLst/>
              </a:prstGeom>
              <a:noFill/>
            </p:spPr>
            <p:txBody>
              <a:bodyPr wrap="square" rtlCol="0">
                <a:spAutoFit/>
              </a:bodyPr>
              <a:lstStyle/>
              <a:p>
                <a:r>
                  <a:rPr lang="en-US" sz="1500" b="1" dirty="0"/>
                  <a:t>Y  </a:t>
                </a:r>
              </a:p>
            </p:txBody>
          </p:sp>
        </p:grpSp>
      </p:grpSp>
      <p:sp>
        <p:nvSpPr>
          <p:cNvPr id="24" name="Title 1">
            <a:extLst>
              <a:ext uri="{FF2B5EF4-FFF2-40B4-BE49-F238E27FC236}">
                <a16:creationId xmlns:a16="http://schemas.microsoft.com/office/drawing/2014/main" id="{A1C4F066-8C52-414B-8E4A-81D9552E7462}"/>
              </a:ext>
            </a:extLst>
          </p:cNvPr>
          <p:cNvSpPr txBox="1">
            <a:spLocks/>
          </p:cNvSpPr>
          <p:nvPr/>
        </p:nvSpPr>
        <p:spPr>
          <a:xfrm>
            <a:off x="1634847" y="318544"/>
            <a:ext cx="7116787" cy="1218319"/>
          </a:xfrm>
          <a:prstGeom prst="rect">
            <a:avLst/>
          </a:prstGeom>
        </p:spPr>
        <p:txBody>
          <a:bodyPr>
            <a:normAutofit/>
          </a:bodyPr>
          <a:lstStyle>
            <a:lvl1pPr algn="ctr" defTabSz="914400" rtl="0" eaLnBrk="1" latinLnBrk="0" hangingPunct="1">
              <a:spcBef>
                <a:spcPct val="0"/>
              </a:spcBef>
              <a:buNone/>
              <a:defRPr sz="2800" b="1" i="0" kern="1200">
                <a:solidFill>
                  <a:schemeClr val="bg2">
                    <a:lumMod val="50000"/>
                  </a:schemeClr>
                </a:solidFill>
                <a:latin typeface="+mj-lt"/>
                <a:ea typeface="+mj-ea"/>
                <a:cs typeface="+mj-cs"/>
              </a:defRPr>
            </a:lvl1pPr>
          </a:lstStyle>
          <a:p>
            <a:pPr algn="l"/>
            <a:r>
              <a:rPr lang="en-US" sz="3200" dirty="0">
                <a:solidFill>
                  <a:schemeClr val="tx1"/>
                </a:solidFill>
                <a:latin typeface="Calibri Light" panose="020F0302020204030204" pitchFamily="34" charset="0"/>
                <a:cs typeface="Calibri Light" panose="020F0302020204030204" pitchFamily="34" charset="0"/>
              </a:rPr>
              <a:t>What are the </a:t>
            </a:r>
            <a:r>
              <a:rPr lang="en-US" sz="3200" dirty="0" err="1">
                <a:solidFill>
                  <a:schemeClr val="tx1"/>
                </a:solidFill>
                <a:latin typeface="Calibri Light" panose="020F0302020204030204" pitchFamily="34" charset="0"/>
                <a:cs typeface="Calibri Light" panose="020F0302020204030204" pitchFamily="34" charset="0"/>
              </a:rPr>
              <a:t>Fiebig</a:t>
            </a:r>
            <a:r>
              <a:rPr lang="en-US" sz="3200" dirty="0">
                <a:solidFill>
                  <a:schemeClr val="tx1"/>
                </a:solidFill>
                <a:latin typeface="Calibri Light" panose="020F0302020204030204" pitchFamily="34" charset="0"/>
                <a:cs typeface="Calibri Light" panose="020F0302020204030204" pitchFamily="34" charset="0"/>
              </a:rPr>
              <a:t> Stages?</a:t>
            </a:r>
          </a:p>
        </p:txBody>
      </p:sp>
    </p:spTree>
    <p:extLst>
      <p:ext uri="{BB962C8B-B14F-4D97-AF65-F5344CB8AC3E}">
        <p14:creationId xmlns:p14="http://schemas.microsoft.com/office/powerpoint/2010/main" val="111138084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18178" y="10329"/>
            <a:ext cx="7116787" cy="1218319"/>
          </a:xfrm>
          <a:prstGeom prst="rect">
            <a:avLst/>
          </a:prstGeom>
        </p:spPr>
        <p:txBody>
          <a:bodyPr>
            <a:norm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sz="3200" dirty="0">
                <a:latin typeface="Gill Sans MT" panose="020B0502020104020203" pitchFamily="34" charset="0"/>
                <a:cs typeface="Calibri Light" panose="020F0302020204030204" pitchFamily="34" charset="0"/>
              </a:rPr>
              <a:t>Early ART in Infants</a:t>
            </a:r>
          </a:p>
        </p:txBody>
      </p:sp>
      <p:sp>
        <p:nvSpPr>
          <p:cNvPr id="3" name="TextBox 2"/>
          <p:cNvSpPr txBox="1"/>
          <p:nvPr/>
        </p:nvSpPr>
        <p:spPr>
          <a:xfrm>
            <a:off x="7136217" y="6486514"/>
            <a:ext cx="4115807" cy="307777"/>
          </a:xfrm>
          <a:prstGeom prst="rect">
            <a:avLst/>
          </a:prstGeom>
          <a:noFill/>
        </p:spPr>
        <p:txBody>
          <a:bodyPr wrap="none" rtlCol="0">
            <a:spAutoFit/>
          </a:bodyPr>
          <a:lstStyle/>
          <a:p>
            <a:pPr algn="r"/>
            <a:r>
              <a:rPr lang="en-US" sz="1400" b="1" dirty="0">
                <a:latin typeface="Gill Sans MT" panose="020B0502020104020203" pitchFamily="34" charset="0"/>
                <a:cs typeface="Calibri Light" panose="020F0302020204030204" pitchFamily="34" charset="0"/>
              </a:rPr>
              <a:t>Rainwater-Lovett et al 2015 </a:t>
            </a:r>
            <a:r>
              <a:rPr lang="en-US" sz="1400" b="1" i="1" dirty="0" err="1">
                <a:latin typeface="Gill Sans MT" panose="020B0502020104020203" pitchFamily="34" charset="0"/>
                <a:cs typeface="Calibri Light" panose="020F0302020204030204" pitchFamily="34" charset="0"/>
              </a:rPr>
              <a:t>Curr</a:t>
            </a:r>
            <a:r>
              <a:rPr lang="en-US" sz="1400" b="1" i="1" dirty="0">
                <a:latin typeface="Gill Sans MT" panose="020B0502020104020203" pitchFamily="34" charset="0"/>
                <a:cs typeface="Calibri Light" panose="020F0302020204030204" pitchFamily="34" charset="0"/>
              </a:rPr>
              <a:t> </a:t>
            </a:r>
            <a:r>
              <a:rPr lang="en-US" sz="1400" b="1" i="1" dirty="0" err="1">
                <a:latin typeface="Gill Sans MT" panose="020B0502020104020203" pitchFamily="34" charset="0"/>
                <a:cs typeface="Calibri Light" panose="020F0302020204030204" pitchFamily="34" charset="0"/>
              </a:rPr>
              <a:t>Opin</a:t>
            </a:r>
            <a:r>
              <a:rPr lang="en-US" sz="1400" b="1" i="1" dirty="0">
                <a:latin typeface="Gill Sans MT" panose="020B0502020104020203" pitchFamily="34" charset="0"/>
                <a:cs typeface="Calibri Light" panose="020F0302020204030204" pitchFamily="34" charset="0"/>
              </a:rPr>
              <a:t> HIV AIDS</a:t>
            </a:r>
          </a:p>
        </p:txBody>
      </p:sp>
      <p:grpSp>
        <p:nvGrpSpPr>
          <p:cNvPr id="4" name="Group 3"/>
          <p:cNvGrpSpPr/>
          <p:nvPr/>
        </p:nvGrpSpPr>
        <p:grpSpPr>
          <a:xfrm>
            <a:off x="2804230" y="1329069"/>
            <a:ext cx="6853649" cy="5033146"/>
            <a:chOff x="831907" y="1143000"/>
            <a:chExt cx="7717689" cy="5460460"/>
          </a:xfrm>
        </p:grpSpPr>
        <p:sp>
          <p:nvSpPr>
            <p:cNvPr id="5" name="TextBox 4"/>
            <p:cNvSpPr txBox="1"/>
            <p:nvPr/>
          </p:nvSpPr>
          <p:spPr>
            <a:xfrm>
              <a:off x="1137148" y="1950375"/>
              <a:ext cx="1732240" cy="701205"/>
            </a:xfrm>
            <a:prstGeom prst="rect">
              <a:avLst/>
            </a:prstGeom>
            <a:noFill/>
          </p:spPr>
          <p:txBody>
            <a:bodyPr wrap="none" rtlCol="0">
              <a:spAutoFit/>
            </a:bodyPr>
            <a:lstStyle/>
            <a:p>
              <a:pPr algn="ctr"/>
              <a:r>
                <a:rPr lang="en-US" dirty="0">
                  <a:latin typeface="Calibri Light" panose="020F0302020204030204" pitchFamily="34" charset="0"/>
                  <a:cs typeface="Calibri Light" panose="020F0302020204030204" pitchFamily="34" charset="0"/>
                </a:rPr>
                <a:t>Very Early</a:t>
              </a:r>
            </a:p>
            <a:p>
              <a:pPr algn="ctr"/>
              <a:r>
                <a:rPr lang="en-US" dirty="0">
                  <a:latin typeface="Calibri Light" panose="020F0302020204030204" pitchFamily="34" charset="0"/>
                  <a:cs typeface="Calibri Light" panose="020F0302020204030204" pitchFamily="34" charset="0"/>
                </a:rPr>
                <a:t>(within 2 days)</a:t>
              </a:r>
            </a:p>
          </p:txBody>
        </p:sp>
        <p:sp>
          <p:nvSpPr>
            <p:cNvPr id="6" name="TextBox 5"/>
            <p:cNvSpPr txBox="1"/>
            <p:nvPr/>
          </p:nvSpPr>
          <p:spPr>
            <a:xfrm>
              <a:off x="1263356" y="4140530"/>
              <a:ext cx="1479816" cy="701205"/>
            </a:xfrm>
            <a:prstGeom prst="rect">
              <a:avLst/>
            </a:prstGeom>
            <a:noFill/>
          </p:spPr>
          <p:txBody>
            <a:bodyPr wrap="none" rtlCol="0">
              <a:spAutoFit/>
            </a:bodyPr>
            <a:lstStyle/>
            <a:p>
              <a:pPr algn="ctr"/>
              <a:r>
                <a:rPr lang="en-US" dirty="0">
                  <a:latin typeface="Calibri Light" panose="020F0302020204030204" pitchFamily="34" charset="0"/>
                  <a:cs typeface="Calibri Light" panose="020F0302020204030204" pitchFamily="34" charset="0"/>
                </a:rPr>
                <a:t>Late</a:t>
              </a:r>
            </a:p>
            <a:p>
              <a:pPr algn="ctr"/>
              <a:r>
                <a:rPr lang="en-US" dirty="0">
                  <a:latin typeface="Calibri Light" panose="020F0302020204030204" pitchFamily="34" charset="0"/>
                  <a:cs typeface="Calibri Light" panose="020F0302020204030204" pitchFamily="34" charset="0"/>
                </a:rPr>
                <a:t>(&gt;3 months)</a:t>
              </a:r>
            </a:p>
          </p:txBody>
        </p:sp>
        <p:sp>
          <p:nvSpPr>
            <p:cNvPr id="7" name="TextBox 6"/>
            <p:cNvSpPr txBox="1"/>
            <p:nvPr/>
          </p:nvSpPr>
          <p:spPr>
            <a:xfrm>
              <a:off x="1178843" y="5628234"/>
              <a:ext cx="1648845" cy="400688"/>
            </a:xfrm>
            <a:prstGeom prst="rect">
              <a:avLst/>
            </a:prstGeom>
            <a:noFill/>
          </p:spPr>
          <p:txBody>
            <a:bodyPr wrap="none" rtlCol="0">
              <a:spAutoFit/>
            </a:bodyPr>
            <a:lstStyle/>
            <a:p>
              <a:pPr algn="ctr"/>
              <a:r>
                <a:rPr lang="en-US" dirty="0">
                  <a:latin typeface="Calibri Light" panose="020F0302020204030204" pitchFamily="34" charset="0"/>
                  <a:cs typeface="Calibri Light" panose="020F0302020204030204" pitchFamily="34" charset="0"/>
                </a:rPr>
                <a:t>No Treatment</a:t>
              </a:r>
            </a:p>
          </p:txBody>
        </p:sp>
        <p:sp>
          <p:nvSpPr>
            <p:cNvPr id="8" name="TextBox 7"/>
            <p:cNvSpPr txBox="1"/>
            <p:nvPr/>
          </p:nvSpPr>
          <p:spPr>
            <a:xfrm>
              <a:off x="1064260" y="1143000"/>
              <a:ext cx="1878019" cy="701205"/>
            </a:xfrm>
            <a:prstGeom prst="rect">
              <a:avLst/>
            </a:prstGeom>
            <a:noFill/>
          </p:spPr>
          <p:txBody>
            <a:bodyPr wrap="none" rtlCol="0">
              <a:spAutoFit/>
            </a:bodyPr>
            <a:lstStyle/>
            <a:p>
              <a:pPr algn="ctr"/>
              <a:r>
                <a:rPr lang="en-US" b="1" dirty="0">
                  <a:latin typeface="Calibri Light" panose="020F0302020204030204" pitchFamily="34" charset="0"/>
                  <a:cs typeface="Calibri Light" panose="020F0302020204030204" pitchFamily="34" charset="0"/>
                </a:rPr>
                <a:t>Timing </a:t>
              </a:r>
            </a:p>
            <a:p>
              <a:pPr algn="ctr"/>
              <a:r>
                <a:rPr lang="en-US" b="1" dirty="0">
                  <a:latin typeface="Calibri Light" panose="020F0302020204030204" pitchFamily="34" charset="0"/>
                  <a:cs typeface="Calibri Light" panose="020F0302020204030204" pitchFamily="34" charset="0"/>
                </a:rPr>
                <a:t>Of ART Initiation</a:t>
              </a:r>
            </a:p>
          </p:txBody>
        </p:sp>
        <p:sp>
          <p:nvSpPr>
            <p:cNvPr id="9" name="TextBox 8"/>
            <p:cNvSpPr txBox="1"/>
            <p:nvPr/>
          </p:nvSpPr>
          <p:spPr>
            <a:xfrm>
              <a:off x="831907" y="2937426"/>
              <a:ext cx="2342722" cy="701205"/>
            </a:xfrm>
            <a:prstGeom prst="rect">
              <a:avLst/>
            </a:prstGeom>
            <a:noFill/>
          </p:spPr>
          <p:txBody>
            <a:bodyPr wrap="none" rtlCol="0">
              <a:spAutoFit/>
            </a:bodyPr>
            <a:lstStyle/>
            <a:p>
              <a:pPr algn="ctr"/>
              <a:r>
                <a:rPr lang="en-US" dirty="0">
                  <a:latin typeface="Calibri Light" panose="020F0302020204030204" pitchFamily="34" charset="0"/>
                  <a:cs typeface="Calibri Light" panose="020F0302020204030204" pitchFamily="34" charset="0"/>
                </a:rPr>
                <a:t>Early </a:t>
              </a:r>
            </a:p>
            <a:p>
              <a:pPr algn="ctr"/>
              <a:r>
                <a:rPr lang="en-US" dirty="0">
                  <a:latin typeface="Calibri Light" panose="020F0302020204030204" pitchFamily="34" charset="0"/>
                  <a:cs typeface="Calibri Light" panose="020F0302020204030204" pitchFamily="34" charset="0"/>
                </a:rPr>
                <a:t>(3 days to 3 months)</a:t>
              </a:r>
            </a:p>
          </p:txBody>
        </p:sp>
        <p:grpSp>
          <p:nvGrpSpPr>
            <p:cNvPr id="10" name="Group 9"/>
            <p:cNvGrpSpPr/>
            <p:nvPr/>
          </p:nvGrpSpPr>
          <p:grpSpPr>
            <a:xfrm>
              <a:off x="3844455" y="2014435"/>
              <a:ext cx="2224621" cy="4075936"/>
              <a:chOff x="3783224" y="628090"/>
              <a:chExt cx="2497068" cy="4903488"/>
            </a:xfrm>
          </p:grpSpPr>
          <p:pic>
            <p:nvPicPr>
              <p:cNvPr id="373" name="Picture 372" descr="ReservoirDevelopment.jpg"/>
              <p:cNvPicPr>
                <a:picLocks noChangeAspect="1"/>
              </p:cNvPicPr>
              <p:nvPr/>
            </p:nvPicPr>
            <p:blipFill rotWithShape="1">
              <a:blip r:embed="rId2" cstate="print">
                <a:extLst>
                  <a:ext uri="{28A0092B-C50C-407E-A947-70E740481C1C}">
                    <a14:useLocalDpi xmlns:a14="http://schemas.microsoft.com/office/drawing/2010/main" val="0"/>
                  </a:ext>
                </a:extLst>
              </a:blip>
              <a:srcRect l="5038" b="9399"/>
              <a:stretch/>
            </p:blipFill>
            <p:spPr>
              <a:xfrm rot="5400000">
                <a:off x="2722240" y="1973525"/>
                <a:ext cx="4837860" cy="2278245"/>
              </a:xfrm>
              <a:prstGeom prst="rect">
                <a:avLst/>
              </a:prstGeom>
            </p:spPr>
          </p:pic>
          <p:sp>
            <p:nvSpPr>
              <p:cNvPr id="374" name="Isosceles Triangle 373"/>
              <p:cNvSpPr/>
              <p:nvPr/>
            </p:nvSpPr>
            <p:spPr>
              <a:xfrm rot="10800000">
                <a:off x="3783224" y="628090"/>
                <a:ext cx="533400" cy="4226988"/>
              </a:xfrm>
              <a:prstGeom prst="triangle">
                <a:avLst>
                  <a:gd name="adj" fmla="val 552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cs typeface="Calibri Light" panose="020F0302020204030204" pitchFamily="34" charset="0"/>
                </a:endParaRPr>
              </a:p>
            </p:txBody>
          </p:sp>
        </p:grpSp>
        <p:sp>
          <p:nvSpPr>
            <p:cNvPr id="11" name="TextBox 10"/>
            <p:cNvSpPr txBox="1"/>
            <p:nvPr/>
          </p:nvSpPr>
          <p:spPr>
            <a:xfrm>
              <a:off x="3930032" y="1143000"/>
              <a:ext cx="1168617" cy="701205"/>
            </a:xfrm>
            <a:prstGeom prst="rect">
              <a:avLst/>
            </a:prstGeom>
            <a:noFill/>
          </p:spPr>
          <p:txBody>
            <a:bodyPr wrap="none" rtlCol="0">
              <a:spAutoFit/>
            </a:bodyPr>
            <a:lstStyle/>
            <a:p>
              <a:pPr algn="ctr"/>
              <a:r>
                <a:rPr lang="en-US" b="1" dirty="0">
                  <a:latin typeface="Calibri Light" panose="020F0302020204030204" pitchFamily="34" charset="0"/>
                  <a:cs typeface="Calibri Light" panose="020F0302020204030204" pitchFamily="34" charset="0"/>
                </a:rPr>
                <a:t>Latent</a:t>
              </a:r>
            </a:p>
            <a:p>
              <a:pPr algn="ctr"/>
              <a:r>
                <a:rPr lang="en-US" b="1" dirty="0">
                  <a:latin typeface="Calibri Light" panose="020F0302020204030204" pitchFamily="34" charset="0"/>
                  <a:cs typeface="Calibri Light" panose="020F0302020204030204" pitchFamily="34" charset="0"/>
                </a:rPr>
                <a:t>Reservoir</a:t>
              </a:r>
            </a:p>
          </p:txBody>
        </p:sp>
        <p:sp>
          <p:nvSpPr>
            <p:cNvPr id="12" name="TextBox 11"/>
            <p:cNvSpPr txBox="1"/>
            <p:nvPr/>
          </p:nvSpPr>
          <p:spPr>
            <a:xfrm>
              <a:off x="6570996" y="1143000"/>
              <a:ext cx="1978600" cy="701205"/>
            </a:xfrm>
            <a:prstGeom prst="rect">
              <a:avLst/>
            </a:prstGeom>
            <a:noFill/>
          </p:spPr>
          <p:txBody>
            <a:bodyPr wrap="none" rtlCol="0">
              <a:spAutoFit/>
            </a:bodyPr>
            <a:lstStyle/>
            <a:p>
              <a:pPr algn="ctr"/>
              <a:r>
                <a:rPr lang="en-US" b="1" dirty="0">
                  <a:latin typeface="Calibri Light" panose="020F0302020204030204" pitchFamily="34" charset="0"/>
                  <a:cs typeface="Calibri Light" panose="020F0302020204030204" pitchFamily="34" charset="0"/>
                </a:rPr>
                <a:t>Viremia </a:t>
              </a:r>
            </a:p>
            <a:p>
              <a:pPr algn="ctr"/>
              <a:r>
                <a:rPr lang="en-US" b="1" dirty="0">
                  <a:latin typeface="Calibri Light" panose="020F0302020204030204" pitchFamily="34" charset="0"/>
                  <a:cs typeface="Calibri Light" panose="020F0302020204030204" pitchFamily="34" charset="0"/>
                </a:rPr>
                <a:t>Re-Establishment</a:t>
              </a:r>
            </a:p>
          </p:txBody>
        </p:sp>
        <p:sp>
          <p:nvSpPr>
            <p:cNvPr id="13" name="Rectangle 12"/>
            <p:cNvSpPr/>
            <p:nvPr/>
          </p:nvSpPr>
          <p:spPr>
            <a:xfrm>
              <a:off x="3488320" y="5601825"/>
              <a:ext cx="339431" cy="144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pic>
          <p:nvPicPr>
            <p:cNvPr id="14" name="Picture 13" descr="LateART.jpg"/>
            <p:cNvPicPr>
              <a:picLocks noChangeAspect="1"/>
            </p:cNvPicPr>
            <p:nvPr/>
          </p:nvPicPr>
          <p:blipFill rotWithShape="1">
            <a:blip r:embed="rId3" cstate="email">
              <a:extLst>
                <a:ext uri="{28A0092B-C50C-407E-A947-70E740481C1C}">
                  <a14:useLocalDpi xmlns:a14="http://schemas.microsoft.com/office/drawing/2010/main" val="0"/>
                </a:ext>
              </a:extLst>
            </a:blip>
            <a:srcRect l="84467" t="67696"/>
            <a:stretch/>
          </p:blipFill>
          <p:spPr>
            <a:xfrm>
              <a:off x="6941565" y="4488115"/>
              <a:ext cx="863570" cy="456047"/>
            </a:xfrm>
            <a:prstGeom prst="rect">
              <a:avLst/>
            </a:prstGeom>
          </p:spPr>
        </p:pic>
        <p:grpSp>
          <p:nvGrpSpPr>
            <p:cNvPr id="15" name="Group 14"/>
            <p:cNvGrpSpPr/>
            <p:nvPr/>
          </p:nvGrpSpPr>
          <p:grpSpPr>
            <a:xfrm>
              <a:off x="7595136" y="4245768"/>
              <a:ext cx="339431" cy="378724"/>
              <a:chOff x="6095956" y="2744774"/>
              <a:chExt cx="380997" cy="455617"/>
            </a:xfrm>
          </p:grpSpPr>
          <p:pic>
            <p:nvPicPr>
              <p:cNvPr id="370" name="Picture 369" descr="LateART.jpg"/>
              <p:cNvPicPr>
                <a:picLocks noChangeAspect="1"/>
              </p:cNvPicPr>
              <p:nvPr/>
            </p:nvPicPr>
            <p:blipFill rotWithShape="1">
              <a:blip r:embed="rId4" cstate="email">
                <a:extLst>
                  <a:ext uri="{28A0092B-C50C-407E-A947-70E740481C1C}">
                    <a14:useLocalDpi xmlns:a14="http://schemas.microsoft.com/office/drawing/2010/main" val="0"/>
                  </a:ext>
                </a:extLst>
              </a:blip>
              <a:srcRect l="19257" t="53888" r="71131" b="10794"/>
              <a:stretch/>
            </p:blipFill>
            <p:spPr>
              <a:xfrm>
                <a:off x="6095956" y="2819393"/>
                <a:ext cx="380997" cy="380998"/>
              </a:xfrm>
              <a:prstGeom prst="rect">
                <a:avLst/>
              </a:prstGeom>
            </p:spPr>
          </p:pic>
          <p:sp>
            <p:nvSpPr>
              <p:cNvPr id="371" name="Rectangle 370"/>
              <p:cNvSpPr/>
              <p:nvPr/>
            </p:nvSpPr>
            <p:spPr>
              <a:xfrm rot="18791659">
                <a:off x="6027373" y="2820974"/>
                <a:ext cx="228600" cy="76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72" name="Rectangle 371"/>
              <p:cNvSpPr/>
              <p:nvPr/>
            </p:nvSpPr>
            <p:spPr>
              <a:xfrm>
                <a:off x="6400800" y="2814506"/>
                <a:ext cx="67911"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nvGrpSpPr>
            <p:cNvPr id="16" name="Group 15"/>
            <p:cNvGrpSpPr/>
            <p:nvPr/>
          </p:nvGrpSpPr>
          <p:grpSpPr>
            <a:xfrm>
              <a:off x="7077338" y="3981396"/>
              <a:ext cx="475203" cy="506719"/>
              <a:chOff x="8000993" y="2895595"/>
              <a:chExt cx="748084" cy="838201"/>
            </a:xfrm>
          </p:grpSpPr>
          <p:grpSp>
            <p:nvGrpSpPr>
              <p:cNvPr id="345" name="Group 344"/>
              <p:cNvGrpSpPr/>
              <p:nvPr/>
            </p:nvGrpSpPr>
            <p:grpSpPr>
              <a:xfrm rot="19034167">
                <a:off x="8153396" y="3352796"/>
                <a:ext cx="381000" cy="381000"/>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66" name="Oval 365"/>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67" name="Group 6"/>
                <p:cNvGrpSpPr>
                  <a:grpSpLocks noChangeAspect="1"/>
                </p:cNvGrpSpPr>
                <p:nvPr/>
              </p:nvGrpSpPr>
              <p:grpSpPr>
                <a:xfrm rot="365632" flipV="1">
                  <a:off x="3200400" y="4038600"/>
                  <a:ext cx="990600" cy="128966"/>
                  <a:chOff x="1082650" y="3421073"/>
                  <a:chExt cx="2041550" cy="265788"/>
                </a:xfrm>
                <a:grpFill/>
              </p:grpSpPr>
              <p:sp>
                <p:nvSpPr>
                  <p:cNvPr id="368"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69" name="Freeform 368"/>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46" name="Group 345"/>
              <p:cNvGrpSpPr/>
              <p:nvPr/>
            </p:nvGrpSpPr>
            <p:grpSpPr>
              <a:xfrm rot="1185835">
                <a:off x="8000993" y="3124196"/>
                <a:ext cx="381000" cy="381000"/>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62" name="Oval 361"/>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63" name="Group 6"/>
                <p:cNvGrpSpPr>
                  <a:grpSpLocks noChangeAspect="1"/>
                </p:cNvGrpSpPr>
                <p:nvPr/>
              </p:nvGrpSpPr>
              <p:grpSpPr>
                <a:xfrm rot="365632" flipV="1">
                  <a:off x="3200400" y="4038600"/>
                  <a:ext cx="990600" cy="128966"/>
                  <a:chOff x="1082650" y="3421073"/>
                  <a:chExt cx="2041550" cy="265788"/>
                </a:xfrm>
                <a:grpFill/>
              </p:grpSpPr>
              <p:sp>
                <p:nvSpPr>
                  <p:cNvPr id="364"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65" name="Freeform 364"/>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47" name="Group 346"/>
              <p:cNvGrpSpPr/>
              <p:nvPr/>
            </p:nvGrpSpPr>
            <p:grpSpPr>
              <a:xfrm rot="19946469">
                <a:off x="8229586" y="2895595"/>
                <a:ext cx="381000" cy="381000"/>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58" name="Oval 357"/>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59" name="Group 6"/>
                <p:cNvGrpSpPr>
                  <a:grpSpLocks noChangeAspect="1"/>
                </p:cNvGrpSpPr>
                <p:nvPr/>
              </p:nvGrpSpPr>
              <p:grpSpPr>
                <a:xfrm rot="365632" flipV="1">
                  <a:off x="3200400" y="4038600"/>
                  <a:ext cx="990600" cy="128966"/>
                  <a:chOff x="1082650" y="3421073"/>
                  <a:chExt cx="2041550" cy="265788"/>
                </a:xfrm>
                <a:grpFill/>
              </p:grpSpPr>
              <p:sp>
                <p:nvSpPr>
                  <p:cNvPr id="360"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61" name="Freeform 360"/>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48" name="Group 347"/>
              <p:cNvGrpSpPr/>
              <p:nvPr/>
            </p:nvGrpSpPr>
            <p:grpSpPr>
              <a:xfrm rot="21108189">
                <a:off x="8368077" y="3338884"/>
                <a:ext cx="381000" cy="381000"/>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54" name="Oval 353"/>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55" name="Group 6"/>
                <p:cNvGrpSpPr>
                  <a:grpSpLocks noChangeAspect="1"/>
                </p:cNvGrpSpPr>
                <p:nvPr/>
              </p:nvGrpSpPr>
              <p:grpSpPr>
                <a:xfrm rot="365632" flipV="1">
                  <a:off x="3200400" y="4038600"/>
                  <a:ext cx="990600" cy="128966"/>
                  <a:chOff x="1082650" y="3421073"/>
                  <a:chExt cx="2041550" cy="265788"/>
                </a:xfrm>
                <a:grpFill/>
              </p:grpSpPr>
              <p:sp>
                <p:nvSpPr>
                  <p:cNvPr id="356"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57" name="Freeform 356"/>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49" name="Group 348"/>
              <p:cNvGrpSpPr/>
              <p:nvPr/>
            </p:nvGrpSpPr>
            <p:grpSpPr>
              <a:xfrm>
                <a:off x="8229599" y="3200399"/>
                <a:ext cx="381000" cy="381000"/>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50" name="Oval 349"/>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51" name="Group 6"/>
                <p:cNvGrpSpPr>
                  <a:grpSpLocks noChangeAspect="1"/>
                </p:cNvGrpSpPr>
                <p:nvPr/>
              </p:nvGrpSpPr>
              <p:grpSpPr>
                <a:xfrm rot="365632" flipV="1">
                  <a:off x="3200400" y="4038600"/>
                  <a:ext cx="990600" cy="128966"/>
                  <a:chOff x="1082650" y="3421073"/>
                  <a:chExt cx="2041550" cy="265788"/>
                </a:xfrm>
                <a:grpFill/>
              </p:grpSpPr>
              <p:sp>
                <p:nvSpPr>
                  <p:cNvPr id="352"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53" name="Freeform 352"/>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grpSp>
          <p:nvGrpSpPr>
            <p:cNvPr id="17" name="Group 16"/>
            <p:cNvGrpSpPr>
              <a:grpSpLocks noChangeAspect="1"/>
            </p:cNvGrpSpPr>
            <p:nvPr/>
          </p:nvGrpSpPr>
          <p:grpSpPr>
            <a:xfrm rot="3000000">
              <a:off x="7701888" y="4124078"/>
              <a:ext cx="93060" cy="86273"/>
              <a:chOff x="6329375" y="4114804"/>
              <a:chExt cx="376238" cy="325438"/>
            </a:xfrm>
          </p:grpSpPr>
          <p:sp>
            <p:nvSpPr>
              <p:cNvPr id="341" name="Hexagon 340"/>
              <p:cNvSpPr/>
              <p:nvPr/>
            </p:nvSpPr>
            <p:spPr bwMode="auto">
              <a:xfrm>
                <a:off x="6329375" y="4114804"/>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42" name="Group 154"/>
              <p:cNvGrpSpPr/>
              <p:nvPr/>
            </p:nvGrpSpPr>
            <p:grpSpPr>
              <a:xfrm>
                <a:off x="6400802" y="4191000"/>
                <a:ext cx="228601" cy="122468"/>
                <a:chOff x="6324600" y="3907968"/>
                <a:chExt cx="389164" cy="122468"/>
              </a:xfrm>
            </p:grpSpPr>
            <p:sp>
              <p:nvSpPr>
                <p:cNvPr id="343" name="Freeform 342"/>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44" name="Freeform 343"/>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18" name="Group 17"/>
            <p:cNvGrpSpPr>
              <a:grpSpLocks noChangeAspect="1"/>
            </p:cNvGrpSpPr>
            <p:nvPr/>
          </p:nvGrpSpPr>
          <p:grpSpPr>
            <a:xfrm rot="5280000">
              <a:off x="7783854" y="4017666"/>
              <a:ext cx="93060" cy="86273"/>
              <a:chOff x="6329375" y="4114805"/>
              <a:chExt cx="376238" cy="325438"/>
            </a:xfrm>
          </p:grpSpPr>
          <p:sp>
            <p:nvSpPr>
              <p:cNvPr id="337" name="Hexagon 336"/>
              <p:cNvSpPr/>
              <p:nvPr/>
            </p:nvSpPr>
            <p:spPr bwMode="auto">
              <a:xfrm>
                <a:off x="6329375" y="4114805"/>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38" name="Group 154"/>
              <p:cNvGrpSpPr/>
              <p:nvPr/>
            </p:nvGrpSpPr>
            <p:grpSpPr>
              <a:xfrm>
                <a:off x="6400800" y="4191000"/>
                <a:ext cx="228601" cy="122468"/>
                <a:chOff x="6324600" y="3907968"/>
                <a:chExt cx="389164" cy="122468"/>
              </a:xfrm>
            </p:grpSpPr>
            <p:sp>
              <p:nvSpPr>
                <p:cNvPr id="339" name="Freeform 338"/>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40" name="Freeform 339"/>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19" name="Group 18"/>
            <p:cNvGrpSpPr>
              <a:grpSpLocks noChangeAspect="1"/>
            </p:cNvGrpSpPr>
            <p:nvPr/>
          </p:nvGrpSpPr>
          <p:grpSpPr>
            <a:xfrm rot="1380000">
              <a:off x="7628661" y="4030660"/>
              <a:ext cx="99739" cy="80495"/>
              <a:chOff x="6329362" y="4114788"/>
              <a:chExt cx="376237" cy="325437"/>
            </a:xfrm>
          </p:grpSpPr>
          <p:sp>
            <p:nvSpPr>
              <p:cNvPr id="333" name="Hexagon 332"/>
              <p:cNvSpPr/>
              <p:nvPr/>
            </p:nvSpPr>
            <p:spPr bwMode="auto">
              <a:xfrm>
                <a:off x="6329362" y="4114788"/>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34" name="Group 154"/>
              <p:cNvGrpSpPr/>
              <p:nvPr/>
            </p:nvGrpSpPr>
            <p:grpSpPr>
              <a:xfrm>
                <a:off x="6400802" y="4190999"/>
                <a:ext cx="228600" cy="122469"/>
                <a:chOff x="6324600" y="3907968"/>
                <a:chExt cx="389164" cy="122468"/>
              </a:xfrm>
            </p:grpSpPr>
            <p:sp>
              <p:nvSpPr>
                <p:cNvPr id="335" name="Freeform 334"/>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36" name="Freeform 335"/>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0" name="Group 19"/>
            <p:cNvGrpSpPr>
              <a:grpSpLocks noChangeAspect="1"/>
            </p:cNvGrpSpPr>
            <p:nvPr/>
          </p:nvGrpSpPr>
          <p:grpSpPr>
            <a:xfrm rot="3908464">
              <a:off x="7497808" y="4132181"/>
              <a:ext cx="93060" cy="86273"/>
              <a:chOff x="6329374" y="4114805"/>
              <a:chExt cx="376238" cy="325438"/>
            </a:xfrm>
          </p:grpSpPr>
          <p:sp>
            <p:nvSpPr>
              <p:cNvPr id="329" name="Hexagon 328"/>
              <p:cNvSpPr/>
              <p:nvPr/>
            </p:nvSpPr>
            <p:spPr bwMode="auto">
              <a:xfrm>
                <a:off x="6329374" y="4114805"/>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30" name="Group 154"/>
              <p:cNvGrpSpPr/>
              <p:nvPr/>
            </p:nvGrpSpPr>
            <p:grpSpPr>
              <a:xfrm>
                <a:off x="6400799" y="4190999"/>
                <a:ext cx="228601" cy="122468"/>
                <a:chOff x="6324600" y="3907968"/>
                <a:chExt cx="389164" cy="122468"/>
              </a:xfrm>
            </p:grpSpPr>
            <p:sp>
              <p:nvSpPr>
                <p:cNvPr id="331" name="Freeform 330"/>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32" name="Freeform 331"/>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1" name="Group 20"/>
            <p:cNvGrpSpPr>
              <a:grpSpLocks noChangeAspect="1"/>
            </p:cNvGrpSpPr>
            <p:nvPr/>
          </p:nvGrpSpPr>
          <p:grpSpPr>
            <a:xfrm rot="2520000">
              <a:off x="7618228" y="4216305"/>
              <a:ext cx="99739" cy="80495"/>
              <a:chOff x="6329364" y="4114789"/>
              <a:chExt cx="376237" cy="325437"/>
            </a:xfrm>
          </p:grpSpPr>
          <p:sp>
            <p:nvSpPr>
              <p:cNvPr id="325" name="Hexagon 324"/>
              <p:cNvSpPr/>
              <p:nvPr/>
            </p:nvSpPr>
            <p:spPr bwMode="auto">
              <a:xfrm>
                <a:off x="6329364" y="4114789"/>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26" name="Group 154"/>
              <p:cNvGrpSpPr/>
              <p:nvPr/>
            </p:nvGrpSpPr>
            <p:grpSpPr>
              <a:xfrm>
                <a:off x="6400803" y="4191000"/>
                <a:ext cx="228600" cy="122469"/>
                <a:chOff x="6324600" y="3907968"/>
                <a:chExt cx="389164" cy="122468"/>
              </a:xfrm>
            </p:grpSpPr>
            <p:sp>
              <p:nvSpPr>
                <p:cNvPr id="327" name="Freeform 326"/>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28" name="Freeform 327"/>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sp>
          <p:nvSpPr>
            <p:cNvPr id="22" name="Rectangle 21"/>
            <p:cNvSpPr/>
            <p:nvPr/>
          </p:nvSpPr>
          <p:spPr>
            <a:xfrm rot="18791659">
              <a:off x="6208420" y="3853758"/>
              <a:ext cx="190020" cy="6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pic>
          <p:nvPicPr>
            <p:cNvPr id="23" name="Picture 22" descr="EarlyART.jpg"/>
            <p:cNvPicPr>
              <a:picLocks noChangeAspect="1"/>
            </p:cNvPicPr>
            <p:nvPr/>
          </p:nvPicPr>
          <p:blipFill rotWithShape="1">
            <a:blip r:embed="rId5" cstate="print">
              <a:extLst>
                <a:ext uri="{28A0092B-C50C-407E-A947-70E740481C1C}">
                  <a14:useLocalDpi xmlns:a14="http://schemas.microsoft.com/office/drawing/2010/main" val="0"/>
                </a:ext>
              </a:extLst>
            </a:blip>
            <a:srcRect l="86409" t="67744" b="-4656"/>
            <a:stretch/>
          </p:blipFill>
          <p:spPr>
            <a:xfrm>
              <a:off x="7031204" y="3284657"/>
              <a:ext cx="684291" cy="456047"/>
            </a:xfrm>
            <a:prstGeom prst="rect">
              <a:avLst/>
            </a:prstGeom>
          </p:spPr>
        </p:pic>
        <p:grpSp>
          <p:nvGrpSpPr>
            <p:cNvPr id="24" name="Group 23"/>
            <p:cNvGrpSpPr>
              <a:grpSpLocks noChangeAspect="1"/>
            </p:cNvGrpSpPr>
            <p:nvPr/>
          </p:nvGrpSpPr>
          <p:grpSpPr>
            <a:xfrm rot="2940000">
              <a:off x="7428344" y="2940675"/>
              <a:ext cx="93060" cy="86273"/>
              <a:chOff x="6329375" y="4114805"/>
              <a:chExt cx="376238" cy="325438"/>
            </a:xfrm>
          </p:grpSpPr>
          <p:sp>
            <p:nvSpPr>
              <p:cNvPr id="321" name="Hexagon 320"/>
              <p:cNvSpPr/>
              <p:nvPr/>
            </p:nvSpPr>
            <p:spPr bwMode="auto">
              <a:xfrm>
                <a:off x="6329375" y="4114805"/>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22" name="Group 154"/>
              <p:cNvGrpSpPr/>
              <p:nvPr/>
            </p:nvGrpSpPr>
            <p:grpSpPr>
              <a:xfrm>
                <a:off x="6400799" y="4190999"/>
                <a:ext cx="228601" cy="122468"/>
                <a:chOff x="6324600" y="3907968"/>
                <a:chExt cx="389164" cy="122468"/>
              </a:xfrm>
            </p:grpSpPr>
            <p:sp>
              <p:nvSpPr>
                <p:cNvPr id="323" name="Freeform 322"/>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24" name="Freeform 323"/>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5" name="Group 24"/>
            <p:cNvGrpSpPr/>
            <p:nvPr/>
          </p:nvGrpSpPr>
          <p:grpSpPr>
            <a:xfrm>
              <a:off x="7484655" y="3064605"/>
              <a:ext cx="389077" cy="349343"/>
              <a:chOff x="7945272" y="1941935"/>
              <a:chExt cx="436734" cy="420275"/>
            </a:xfrm>
          </p:grpSpPr>
          <p:pic>
            <p:nvPicPr>
              <p:cNvPr id="318" name="Picture 317" descr="EarlyART.jpg"/>
              <p:cNvPicPr>
                <a:picLocks noChangeAspect="1"/>
              </p:cNvPicPr>
              <p:nvPr/>
            </p:nvPicPr>
            <p:blipFill rotWithShape="1">
              <a:blip r:embed="rId6" cstate="email">
                <a:extLst>
                  <a:ext uri="{28A0092B-C50C-407E-A947-70E740481C1C}">
                    <a14:useLocalDpi xmlns:a14="http://schemas.microsoft.com/office/drawing/2010/main" val="0"/>
                  </a:ext>
                </a:extLst>
              </a:blip>
              <a:srcRect l="18452" t="45597" r="71840" b="17491"/>
              <a:stretch/>
            </p:blipFill>
            <p:spPr>
              <a:xfrm>
                <a:off x="8001008" y="1981208"/>
                <a:ext cx="380998" cy="381002"/>
              </a:xfrm>
              <a:prstGeom prst="rect">
                <a:avLst/>
              </a:prstGeom>
            </p:spPr>
          </p:pic>
          <p:sp>
            <p:nvSpPr>
              <p:cNvPr id="319" name="Rectangle 318"/>
              <p:cNvSpPr/>
              <p:nvPr/>
            </p:nvSpPr>
            <p:spPr>
              <a:xfrm rot="18642722">
                <a:off x="7952120" y="2018136"/>
                <a:ext cx="228601"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20" name="Rectangle 319"/>
              <p:cNvSpPr/>
              <p:nvPr/>
            </p:nvSpPr>
            <p:spPr>
              <a:xfrm>
                <a:off x="7945272" y="2230272"/>
                <a:ext cx="762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nvGrpSpPr>
            <p:cNvPr id="26" name="Group 25"/>
            <p:cNvGrpSpPr/>
            <p:nvPr/>
          </p:nvGrpSpPr>
          <p:grpSpPr>
            <a:xfrm>
              <a:off x="7077338" y="2955349"/>
              <a:ext cx="339431" cy="316699"/>
              <a:chOff x="7162800" y="1752600"/>
              <a:chExt cx="380995" cy="380997"/>
            </a:xfrm>
          </p:grpSpPr>
          <p:grpSp>
            <p:nvGrpSpPr>
              <p:cNvPr id="308" name="Group 307"/>
              <p:cNvGrpSpPr/>
              <p:nvPr/>
            </p:nvGrpSpPr>
            <p:grpSpPr>
              <a:xfrm>
                <a:off x="7271652" y="1861454"/>
                <a:ext cx="272143" cy="272143"/>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14" name="Oval 313"/>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15" name="Group 6"/>
                <p:cNvGrpSpPr>
                  <a:grpSpLocks noChangeAspect="1"/>
                </p:cNvGrpSpPr>
                <p:nvPr/>
              </p:nvGrpSpPr>
              <p:grpSpPr>
                <a:xfrm rot="365632" flipV="1">
                  <a:off x="3200400" y="4038600"/>
                  <a:ext cx="990600" cy="128966"/>
                  <a:chOff x="1082650" y="3421073"/>
                  <a:chExt cx="2041550" cy="265788"/>
                </a:xfrm>
                <a:grpFill/>
              </p:grpSpPr>
              <p:sp>
                <p:nvSpPr>
                  <p:cNvPr id="316"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17" name="Freeform 316"/>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09" name="Group 308"/>
              <p:cNvGrpSpPr/>
              <p:nvPr/>
            </p:nvGrpSpPr>
            <p:grpSpPr>
              <a:xfrm rot="19264809">
                <a:off x="7162800" y="1752600"/>
                <a:ext cx="272143" cy="272143"/>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10" name="Oval 309"/>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11" name="Group 6"/>
                <p:cNvGrpSpPr>
                  <a:grpSpLocks noChangeAspect="1"/>
                </p:cNvGrpSpPr>
                <p:nvPr/>
              </p:nvGrpSpPr>
              <p:grpSpPr>
                <a:xfrm rot="365632" flipV="1">
                  <a:off x="3200400" y="4038600"/>
                  <a:ext cx="990600" cy="128966"/>
                  <a:chOff x="1082650" y="3421073"/>
                  <a:chExt cx="2041550" cy="265788"/>
                </a:xfrm>
                <a:grpFill/>
              </p:grpSpPr>
              <p:sp>
                <p:nvSpPr>
                  <p:cNvPr id="312"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13" name="Freeform 312"/>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grpSp>
          <p:nvGrpSpPr>
            <p:cNvPr id="27" name="Group 26"/>
            <p:cNvGrpSpPr>
              <a:grpSpLocks noChangeAspect="1"/>
            </p:cNvGrpSpPr>
            <p:nvPr/>
          </p:nvGrpSpPr>
          <p:grpSpPr>
            <a:xfrm rot="4920000">
              <a:off x="7517822" y="3021631"/>
              <a:ext cx="93060" cy="86273"/>
              <a:chOff x="6329374" y="4114805"/>
              <a:chExt cx="376238" cy="325438"/>
            </a:xfrm>
          </p:grpSpPr>
          <p:sp>
            <p:nvSpPr>
              <p:cNvPr id="304" name="Hexagon 303"/>
              <p:cNvSpPr/>
              <p:nvPr/>
            </p:nvSpPr>
            <p:spPr bwMode="auto">
              <a:xfrm>
                <a:off x="6329374" y="4114805"/>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05" name="Group 154"/>
              <p:cNvGrpSpPr/>
              <p:nvPr/>
            </p:nvGrpSpPr>
            <p:grpSpPr>
              <a:xfrm>
                <a:off x="6400798" y="4191001"/>
                <a:ext cx="228601" cy="122468"/>
                <a:chOff x="6324600" y="3907968"/>
                <a:chExt cx="389164" cy="122468"/>
              </a:xfrm>
            </p:grpSpPr>
            <p:sp>
              <p:nvSpPr>
                <p:cNvPr id="306" name="Freeform 305"/>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07" name="Freeform 306"/>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8" name="Group 27"/>
            <p:cNvGrpSpPr>
              <a:grpSpLocks noChangeAspect="1"/>
            </p:cNvGrpSpPr>
            <p:nvPr/>
          </p:nvGrpSpPr>
          <p:grpSpPr>
            <a:xfrm rot="4560000">
              <a:off x="7579096" y="2904853"/>
              <a:ext cx="93060" cy="86273"/>
              <a:chOff x="6329373" y="4114806"/>
              <a:chExt cx="376238" cy="325438"/>
            </a:xfrm>
          </p:grpSpPr>
          <p:sp>
            <p:nvSpPr>
              <p:cNvPr id="300" name="Hexagon 299"/>
              <p:cNvSpPr/>
              <p:nvPr/>
            </p:nvSpPr>
            <p:spPr bwMode="auto">
              <a:xfrm>
                <a:off x="6329373" y="4114806"/>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01" name="Group 154"/>
              <p:cNvGrpSpPr/>
              <p:nvPr/>
            </p:nvGrpSpPr>
            <p:grpSpPr>
              <a:xfrm>
                <a:off x="6400798" y="4190999"/>
                <a:ext cx="228601" cy="122468"/>
                <a:chOff x="6324600" y="3907968"/>
                <a:chExt cx="389164" cy="122468"/>
              </a:xfrm>
            </p:grpSpPr>
            <p:sp>
              <p:nvSpPr>
                <p:cNvPr id="302" name="Freeform 301"/>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03" name="Freeform 302"/>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pic>
          <p:nvPicPr>
            <p:cNvPr id="29" name="Picture 28" descr="VeryEarlyART.jpg"/>
            <p:cNvPicPr>
              <a:picLocks noChangeAspect="1"/>
            </p:cNvPicPr>
            <p:nvPr/>
          </p:nvPicPr>
          <p:blipFill rotWithShape="1">
            <a:blip r:embed="rId7" cstate="email">
              <a:extLst>
                <a:ext uri="{28A0092B-C50C-407E-A947-70E740481C1C}">
                  <a14:useLocalDpi xmlns:a14="http://schemas.microsoft.com/office/drawing/2010/main" val="0"/>
                </a:ext>
              </a:extLst>
            </a:blip>
            <a:srcRect l="20000" t="61345" r="72000" b="5084"/>
            <a:stretch/>
          </p:blipFill>
          <p:spPr>
            <a:xfrm>
              <a:off x="7533488" y="2207880"/>
              <a:ext cx="271544" cy="253359"/>
            </a:xfrm>
            <a:prstGeom prst="rect">
              <a:avLst/>
            </a:prstGeom>
          </p:spPr>
        </p:pic>
        <p:sp>
          <p:nvSpPr>
            <p:cNvPr id="30" name="Rectangle 29"/>
            <p:cNvSpPr/>
            <p:nvPr/>
          </p:nvSpPr>
          <p:spPr>
            <a:xfrm rot="18960000">
              <a:off x="7484655" y="2188539"/>
              <a:ext cx="154446" cy="43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pic>
          <p:nvPicPr>
            <p:cNvPr id="31" name="Picture 30" descr="VeryEarlyART.jpg"/>
            <p:cNvPicPr>
              <a:picLocks noChangeAspect="1"/>
            </p:cNvPicPr>
            <p:nvPr/>
          </p:nvPicPr>
          <p:blipFill rotWithShape="1">
            <a:blip r:embed="rId8" cstate="email">
              <a:extLst>
                <a:ext uri="{28A0092B-C50C-407E-A947-70E740481C1C}">
                  <a14:useLocalDpi xmlns:a14="http://schemas.microsoft.com/office/drawing/2010/main" val="0"/>
                </a:ext>
              </a:extLst>
            </a:blip>
            <a:srcRect l="89639" t="61345"/>
            <a:stretch/>
          </p:blipFill>
          <p:spPr>
            <a:xfrm>
              <a:off x="7009451" y="2271219"/>
              <a:ext cx="549800" cy="456047"/>
            </a:xfrm>
            <a:prstGeom prst="rect">
              <a:avLst/>
            </a:prstGeom>
          </p:spPr>
        </p:pic>
        <p:sp>
          <p:nvSpPr>
            <p:cNvPr id="32" name="Rectangle 31"/>
            <p:cNvSpPr/>
            <p:nvPr/>
          </p:nvSpPr>
          <p:spPr>
            <a:xfrm>
              <a:off x="7220193" y="2285764"/>
              <a:ext cx="135772" cy="633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3" name="Group 32"/>
            <p:cNvGrpSpPr/>
            <p:nvPr/>
          </p:nvGrpSpPr>
          <p:grpSpPr>
            <a:xfrm rot="1792383">
              <a:off x="7136464" y="2081199"/>
              <a:ext cx="249868" cy="224961"/>
              <a:chOff x="3048001" y="3429011"/>
              <a:chExt cx="1295399" cy="1295404"/>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96" name="Oval 295"/>
              <p:cNvSpPr>
                <a:spLocks noChangeAspect="1"/>
              </p:cNvSpPr>
              <p:nvPr/>
            </p:nvSpPr>
            <p:spPr>
              <a:xfrm>
                <a:off x="3048001" y="3429011"/>
                <a:ext cx="1295399" cy="1295404"/>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cs typeface="Calibri Light" panose="020F0302020204030204" pitchFamily="34" charset="0"/>
                </a:endParaRPr>
              </a:p>
            </p:txBody>
          </p:sp>
          <p:grpSp>
            <p:nvGrpSpPr>
              <p:cNvPr id="297" name="Group 6"/>
              <p:cNvGrpSpPr>
                <a:grpSpLocks noChangeAspect="1"/>
              </p:cNvGrpSpPr>
              <p:nvPr/>
            </p:nvGrpSpPr>
            <p:grpSpPr>
              <a:xfrm rot="365632" flipV="1">
                <a:off x="3200398" y="4038599"/>
                <a:ext cx="990602" cy="128964"/>
                <a:chOff x="1082650" y="3421073"/>
                <a:chExt cx="2041550" cy="265788"/>
              </a:xfrm>
              <a:grpFill/>
            </p:grpSpPr>
            <p:sp>
              <p:nvSpPr>
                <p:cNvPr id="298"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99" name="Freeform 298"/>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4" name="Group 33"/>
            <p:cNvGrpSpPr>
              <a:grpSpLocks noChangeAspect="1"/>
            </p:cNvGrpSpPr>
            <p:nvPr/>
          </p:nvGrpSpPr>
          <p:grpSpPr>
            <a:xfrm rot="1860000">
              <a:off x="7444732" y="2129392"/>
              <a:ext cx="99739" cy="80495"/>
              <a:chOff x="6329362" y="4114791"/>
              <a:chExt cx="376237" cy="325437"/>
            </a:xfrm>
          </p:grpSpPr>
          <p:sp>
            <p:nvSpPr>
              <p:cNvPr id="292" name="Hexagon 291"/>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93" name="Group 154"/>
              <p:cNvGrpSpPr/>
              <p:nvPr/>
            </p:nvGrpSpPr>
            <p:grpSpPr>
              <a:xfrm>
                <a:off x="6400801" y="4191001"/>
                <a:ext cx="228600" cy="122469"/>
                <a:chOff x="6324600" y="3907968"/>
                <a:chExt cx="389164" cy="122468"/>
              </a:xfrm>
            </p:grpSpPr>
            <p:sp>
              <p:nvSpPr>
                <p:cNvPr id="294" name="Freeform 293"/>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95" name="Freeform 294"/>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pic>
          <p:nvPicPr>
            <p:cNvPr id="35" name="Picture 34" descr="NoART.jpg"/>
            <p:cNvPicPr>
              <a:picLocks noChangeAspect="1"/>
            </p:cNvPicPr>
            <p:nvPr/>
          </p:nvPicPr>
          <p:blipFill rotWithShape="1">
            <a:blip r:embed="rId9" cstate="email">
              <a:extLst>
                <a:ext uri="{28A0092B-C50C-407E-A947-70E740481C1C}">
                  <a14:useLocalDpi xmlns:a14="http://schemas.microsoft.com/office/drawing/2010/main" val="0"/>
                </a:ext>
              </a:extLst>
            </a:blip>
            <a:srcRect l="84905" t="73582" r="3774" b="4518"/>
            <a:stretch/>
          </p:blipFill>
          <p:spPr>
            <a:xfrm>
              <a:off x="7047496" y="6134952"/>
              <a:ext cx="651708" cy="304031"/>
            </a:xfrm>
            <a:prstGeom prst="rect">
              <a:avLst/>
            </a:prstGeom>
          </p:spPr>
        </p:pic>
        <p:grpSp>
          <p:nvGrpSpPr>
            <p:cNvPr id="36" name="Group 35"/>
            <p:cNvGrpSpPr>
              <a:grpSpLocks noChangeAspect="1"/>
            </p:cNvGrpSpPr>
            <p:nvPr/>
          </p:nvGrpSpPr>
          <p:grpSpPr>
            <a:xfrm>
              <a:off x="7077338" y="5405892"/>
              <a:ext cx="475203" cy="663550"/>
              <a:chOff x="8229604" y="4422213"/>
              <a:chExt cx="762007" cy="1140387"/>
            </a:xfrm>
          </p:grpSpPr>
          <p:grpSp>
            <p:nvGrpSpPr>
              <p:cNvPr id="252" name="Group 251"/>
              <p:cNvGrpSpPr/>
              <p:nvPr/>
            </p:nvGrpSpPr>
            <p:grpSpPr>
              <a:xfrm rot="4750553">
                <a:off x="8537018" y="4422213"/>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88" name="Oval 287"/>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89" name="Group 6"/>
                <p:cNvGrpSpPr>
                  <a:grpSpLocks noChangeAspect="1"/>
                </p:cNvGrpSpPr>
                <p:nvPr/>
              </p:nvGrpSpPr>
              <p:grpSpPr>
                <a:xfrm rot="365632" flipV="1">
                  <a:off x="3200400" y="4038600"/>
                  <a:ext cx="990600" cy="128966"/>
                  <a:chOff x="1082650" y="3421073"/>
                  <a:chExt cx="2041550" cy="265788"/>
                </a:xfrm>
                <a:grpFill/>
              </p:grpSpPr>
              <p:sp>
                <p:nvSpPr>
                  <p:cNvPr id="290"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91" name="Freeform 290"/>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53" name="Group 252"/>
              <p:cNvGrpSpPr/>
              <p:nvPr/>
            </p:nvGrpSpPr>
            <p:grpSpPr>
              <a:xfrm rot="18387127">
                <a:off x="8610607" y="5105404"/>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84" name="Oval 283"/>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85" name="Group 6"/>
                <p:cNvGrpSpPr>
                  <a:grpSpLocks noChangeAspect="1"/>
                </p:cNvGrpSpPr>
                <p:nvPr/>
              </p:nvGrpSpPr>
              <p:grpSpPr>
                <a:xfrm rot="365632" flipV="1">
                  <a:off x="3200400" y="4038600"/>
                  <a:ext cx="990600" cy="128966"/>
                  <a:chOff x="1082650" y="3421073"/>
                  <a:chExt cx="2041550" cy="265788"/>
                </a:xfrm>
                <a:grpFill/>
              </p:grpSpPr>
              <p:sp>
                <p:nvSpPr>
                  <p:cNvPr id="286"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87" name="Freeform 286"/>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54" name="Group 253"/>
              <p:cNvGrpSpPr/>
              <p:nvPr/>
            </p:nvGrpSpPr>
            <p:grpSpPr>
              <a:xfrm rot="20591162">
                <a:off x="8229607" y="5105404"/>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80" name="Oval 279"/>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81" name="Group 6"/>
                <p:cNvGrpSpPr>
                  <a:grpSpLocks noChangeAspect="1"/>
                </p:cNvGrpSpPr>
                <p:nvPr/>
              </p:nvGrpSpPr>
              <p:grpSpPr>
                <a:xfrm rot="365632" flipV="1">
                  <a:off x="3200400" y="4038600"/>
                  <a:ext cx="990600" cy="128966"/>
                  <a:chOff x="1082650" y="3421073"/>
                  <a:chExt cx="2041550" cy="265788"/>
                </a:xfrm>
                <a:grpFill/>
              </p:grpSpPr>
              <p:sp>
                <p:nvSpPr>
                  <p:cNvPr id="282"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83" name="Freeform 282"/>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55" name="Group 254"/>
              <p:cNvGrpSpPr/>
              <p:nvPr/>
            </p:nvGrpSpPr>
            <p:grpSpPr>
              <a:xfrm rot="2745194">
                <a:off x="8229604" y="4876803"/>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76" name="Oval 275"/>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77" name="Group 6"/>
                <p:cNvGrpSpPr>
                  <a:grpSpLocks noChangeAspect="1"/>
                </p:cNvGrpSpPr>
                <p:nvPr/>
              </p:nvGrpSpPr>
              <p:grpSpPr>
                <a:xfrm rot="365632" flipV="1">
                  <a:off x="3200400" y="4038600"/>
                  <a:ext cx="990600" cy="128966"/>
                  <a:chOff x="1082650" y="3421073"/>
                  <a:chExt cx="2041550" cy="265788"/>
                </a:xfrm>
                <a:grpFill/>
              </p:grpSpPr>
              <p:sp>
                <p:nvSpPr>
                  <p:cNvPr id="278"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79" name="Freeform 278"/>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56" name="Group 255"/>
              <p:cNvGrpSpPr/>
              <p:nvPr/>
            </p:nvGrpSpPr>
            <p:grpSpPr>
              <a:xfrm rot="2137461">
                <a:off x="8305799" y="4572006"/>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72" name="Oval 271"/>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73" name="Group 6"/>
                <p:cNvGrpSpPr>
                  <a:grpSpLocks noChangeAspect="1"/>
                </p:cNvGrpSpPr>
                <p:nvPr/>
              </p:nvGrpSpPr>
              <p:grpSpPr>
                <a:xfrm rot="365632" flipV="1">
                  <a:off x="3200400" y="4038600"/>
                  <a:ext cx="990600" cy="128966"/>
                  <a:chOff x="1082650" y="3421073"/>
                  <a:chExt cx="2041550" cy="265788"/>
                </a:xfrm>
                <a:grpFill/>
              </p:grpSpPr>
              <p:sp>
                <p:nvSpPr>
                  <p:cNvPr id="274"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75" name="Freeform 274"/>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57" name="Group 256"/>
              <p:cNvGrpSpPr/>
              <p:nvPr/>
            </p:nvGrpSpPr>
            <p:grpSpPr>
              <a:xfrm rot="19053656">
                <a:off x="8610610" y="4724406"/>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68" name="Oval 267"/>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69" name="Group 6"/>
                <p:cNvGrpSpPr>
                  <a:grpSpLocks noChangeAspect="1"/>
                </p:cNvGrpSpPr>
                <p:nvPr/>
              </p:nvGrpSpPr>
              <p:grpSpPr>
                <a:xfrm rot="365632" flipV="1">
                  <a:off x="3200400" y="4038600"/>
                  <a:ext cx="990600" cy="128966"/>
                  <a:chOff x="1082650" y="3421073"/>
                  <a:chExt cx="2041550" cy="265788"/>
                </a:xfrm>
                <a:grpFill/>
              </p:grpSpPr>
              <p:sp>
                <p:nvSpPr>
                  <p:cNvPr id="270"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71" name="Freeform 270"/>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58" name="Group 257"/>
              <p:cNvGrpSpPr/>
              <p:nvPr/>
            </p:nvGrpSpPr>
            <p:grpSpPr>
              <a:xfrm rot="20425582">
                <a:off x="8458205" y="4876803"/>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64" name="Oval 263"/>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65" name="Group 6"/>
                <p:cNvGrpSpPr>
                  <a:grpSpLocks noChangeAspect="1"/>
                </p:cNvGrpSpPr>
                <p:nvPr/>
              </p:nvGrpSpPr>
              <p:grpSpPr>
                <a:xfrm rot="365632" flipV="1">
                  <a:off x="3200400" y="4038600"/>
                  <a:ext cx="990600" cy="128966"/>
                  <a:chOff x="1082650" y="3421073"/>
                  <a:chExt cx="2041550" cy="265788"/>
                </a:xfrm>
                <a:grpFill/>
              </p:grpSpPr>
              <p:sp>
                <p:nvSpPr>
                  <p:cNvPr id="266"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67" name="Freeform 266"/>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59" name="Group 258"/>
              <p:cNvGrpSpPr/>
              <p:nvPr/>
            </p:nvGrpSpPr>
            <p:grpSpPr>
              <a:xfrm>
                <a:off x="8458200" y="5181599"/>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60" name="Oval 259"/>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61" name="Group 6"/>
                <p:cNvGrpSpPr>
                  <a:grpSpLocks noChangeAspect="1"/>
                </p:cNvGrpSpPr>
                <p:nvPr/>
              </p:nvGrpSpPr>
              <p:grpSpPr>
                <a:xfrm rot="365632" flipV="1">
                  <a:off x="3200400" y="4038600"/>
                  <a:ext cx="990600" cy="128966"/>
                  <a:chOff x="1082650" y="3421073"/>
                  <a:chExt cx="2041550" cy="265788"/>
                </a:xfrm>
                <a:grpFill/>
              </p:grpSpPr>
              <p:sp>
                <p:nvSpPr>
                  <p:cNvPr id="262" name="Freeform 4"/>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63" name="Freeform 262"/>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grpSp>
          <p:nvGrpSpPr>
            <p:cNvPr id="37" name="Group 36"/>
            <p:cNvGrpSpPr>
              <a:grpSpLocks noChangeAspect="1"/>
            </p:cNvGrpSpPr>
            <p:nvPr/>
          </p:nvGrpSpPr>
          <p:grpSpPr>
            <a:xfrm rot="5364746">
              <a:off x="7749428" y="5437639"/>
              <a:ext cx="93060" cy="86273"/>
              <a:chOff x="6329375" y="4114804"/>
              <a:chExt cx="376238" cy="325438"/>
            </a:xfrm>
          </p:grpSpPr>
          <p:sp>
            <p:nvSpPr>
              <p:cNvPr id="248" name="Hexagon 247"/>
              <p:cNvSpPr/>
              <p:nvPr/>
            </p:nvSpPr>
            <p:spPr bwMode="auto">
              <a:xfrm>
                <a:off x="6329375" y="4114804"/>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49" name="Group 248"/>
              <p:cNvGrpSpPr/>
              <p:nvPr/>
            </p:nvGrpSpPr>
            <p:grpSpPr>
              <a:xfrm>
                <a:off x="6400801" y="4191001"/>
                <a:ext cx="228601" cy="122468"/>
                <a:chOff x="6324600" y="3907968"/>
                <a:chExt cx="389164" cy="122468"/>
              </a:xfrm>
            </p:grpSpPr>
            <p:sp>
              <p:nvSpPr>
                <p:cNvPr id="250" name="Freeform 249"/>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51" name="Freeform 250"/>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8" name="Group 37"/>
            <p:cNvGrpSpPr>
              <a:grpSpLocks noChangeAspect="1"/>
            </p:cNvGrpSpPr>
            <p:nvPr/>
          </p:nvGrpSpPr>
          <p:grpSpPr>
            <a:xfrm rot="5364746">
              <a:off x="7817389" y="5605194"/>
              <a:ext cx="93060" cy="86273"/>
              <a:chOff x="6329375" y="4114804"/>
              <a:chExt cx="376238" cy="325438"/>
            </a:xfrm>
          </p:grpSpPr>
          <p:sp>
            <p:nvSpPr>
              <p:cNvPr id="244" name="Hexagon 243"/>
              <p:cNvSpPr/>
              <p:nvPr/>
            </p:nvSpPr>
            <p:spPr bwMode="auto">
              <a:xfrm>
                <a:off x="6329375" y="4114804"/>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45" name="Group 154"/>
              <p:cNvGrpSpPr/>
              <p:nvPr/>
            </p:nvGrpSpPr>
            <p:grpSpPr>
              <a:xfrm>
                <a:off x="6400801" y="4191001"/>
                <a:ext cx="228601" cy="122468"/>
                <a:chOff x="6324600" y="3907968"/>
                <a:chExt cx="389164" cy="122468"/>
              </a:xfrm>
            </p:grpSpPr>
            <p:sp>
              <p:nvSpPr>
                <p:cNvPr id="246" name="Freeform 245"/>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47" name="Freeform 246"/>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9" name="Group 38"/>
            <p:cNvGrpSpPr>
              <a:grpSpLocks noChangeAspect="1"/>
            </p:cNvGrpSpPr>
            <p:nvPr/>
          </p:nvGrpSpPr>
          <p:grpSpPr>
            <a:xfrm rot="7216282">
              <a:off x="7594506" y="5444638"/>
              <a:ext cx="90271" cy="83687"/>
              <a:chOff x="6329367" y="4114784"/>
              <a:chExt cx="376237" cy="325437"/>
            </a:xfrm>
          </p:grpSpPr>
          <p:sp>
            <p:nvSpPr>
              <p:cNvPr id="240" name="Hexagon 239"/>
              <p:cNvSpPr/>
              <p:nvPr/>
            </p:nvSpPr>
            <p:spPr bwMode="auto">
              <a:xfrm>
                <a:off x="6329367" y="4114784"/>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41" name="Group 154"/>
              <p:cNvGrpSpPr/>
              <p:nvPr/>
            </p:nvGrpSpPr>
            <p:grpSpPr>
              <a:xfrm>
                <a:off x="6400800" y="4191000"/>
                <a:ext cx="228599" cy="122468"/>
                <a:chOff x="6324600" y="3907968"/>
                <a:chExt cx="389164" cy="122468"/>
              </a:xfrm>
            </p:grpSpPr>
            <p:sp>
              <p:nvSpPr>
                <p:cNvPr id="242" name="Freeform 241"/>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43" name="Freeform 242"/>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0" name="Group 39"/>
            <p:cNvGrpSpPr>
              <a:grpSpLocks noChangeAspect="1"/>
            </p:cNvGrpSpPr>
            <p:nvPr/>
          </p:nvGrpSpPr>
          <p:grpSpPr>
            <a:xfrm rot="5364746">
              <a:off x="7932222" y="5535265"/>
              <a:ext cx="93060" cy="86273"/>
              <a:chOff x="6329375" y="4114804"/>
              <a:chExt cx="376238" cy="325438"/>
            </a:xfrm>
          </p:grpSpPr>
          <p:sp>
            <p:nvSpPr>
              <p:cNvPr id="236" name="Hexagon 235"/>
              <p:cNvSpPr/>
              <p:nvPr/>
            </p:nvSpPr>
            <p:spPr bwMode="auto">
              <a:xfrm>
                <a:off x="6329375" y="4114804"/>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37" name="Group 154"/>
              <p:cNvGrpSpPr/>
              <p:nvPr/>
            </p:nvGrpSpPr>
            <p:grpSpPr>
              <a:xfrm>
                <a:off x="6400801" y="4191001"/>
                <a:ext cx="228601" cy="122468"/>
                <a:chOff x="6324600" y="3907968"/>
                <a:chExt cx="389164" cy="122468"/>
              </a:xfrm>
            </p:grpSpPr>
            <p:sp>
              <p:nvSpPr>
                <p:cNvPr id="238" name="Freeform 237"/>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39" name="Freeform 238"/>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1" name="Group 40"/>
            <p:cNvGrpSpPr>
              <a:grpSpLocks noChangeAspect="1"/>
            </p:cNvGrpSpPr>
            <p:nvPr/>
          </p:nvGrpSpPr>
          <p:grpSpPr>
            <a:xfrm rot="4396282">
              <a:off x="7726614" y="5696744"/>
              <a:ext cx="90271" cy="83687"/>
              <a:chOff x="6329368" y="4114785"/>
              <a:chExt cx="376237" cy="325437"/>
            </a:xfrm>
          </p:grpSpPr>
          <p:sp>
            <p:nvSpPr>
              <p:cNvPr id="232" name="Hexagon 231"/>
              <p:cNvSpPr/>
              <p:nvPr/>
            </p:nvSpPr>
            <p:spPr bwMode="auto">
              <a:xfrm>
                <a:off x="6329368" y="4114785"/>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33" name="Group 154"/>
              <p:cNvGrpSpPr/>
              <p:nvPr/>
            </p:nvGrpSpPr>
            <p:grpSpPr>
              <a:xfrm>
                <a:off x="6400800" y="4190999"/>
                <a:ext cx="228599" cy="122468"/>
                <a:chOff x="6324600" y="3907968"/>
                <a:chExt cx="389164" cy="122468"/>
              </a:xfrm>
            </p:grpSpPr>
            <p:sp>
              <p:nvSpPr>
                <p:cNvPr id="234" name="Freeform 233"/>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35" name="Freeform 234"/>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2" name="Group 41"/>
            <p:cNvGrpSpPr>
              <a:grpSpLocks noChangeAspect="1"/>
            </p:cNvGrpSpPr>
            <p:nvPr/>
          </p:nvGrpSpPr>
          <p:grpSpPr>
            <a:xfrm rot="4396282">
              <a:off x="7568643" y="5562344"/>
              <a:ext cx="90271" cy="83687"/>
              <a:chOff x="6329368" y="4114785"/>
              <a:chExt cx="376237" cy="325437"/>
            </a:xfrm>
          </p:grpSpPr>
          <p:sp>
            <p:nvSpPr>
              <p:cNvPr id="228" name="Hexagon 227"/>
              <p:cNvSpPr/>
              <p:nvPr/>
            </p:nvSpPr>
            <p:spPr bwMode="auto">
              <a:xfrm>
                <a:off x="6329368" y="4114785"/>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29" name="Group 154"/>
              <p:cNvGrpSpPr/>
              <p:nvPr/>
            </p:nvGrpSpPr>
            <p:grpSpPr>
              <a:xfrm>
                <a:off x="6400800" y="4190999"/>
                <a:ext cx="228599" cy="122468"/>
                <a:chOff x="6324600" y="3907968"/>
                <a:chExt cx="389164" cy="122468"/>
              </a:xfrm>
            </p:grpSpPr>
            <p:sp>
              <p:nvSpPr>
                <p:cNvPr id="230" name="Freeform 229"/>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31" name="Freeform 230"/>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3" name="Group 42"/>
            <p:cNvGrpSpPr>
              <a:grpSpLocks noChangeAspect="1"/>
            </p:cNvGrpSpPr>
            <p:nvPr/>
          </p:nvGrpSpPr>
          <p:grpSpPr>
            <a:xfrm rot="7216282">
              <a:off x="7693400" y="5555039"/>
              <a:ext cx="93060" cy="86273"/>
              <a:chOff x="6329374" y="4114803"/>
              <a:chExt cx="376238" cy="325438"/>
            </a:xfrm>
          </p:grpSpPr>
          <p:sp>
            <p:nvSpPr>
              <p:cNvPr id="224" name="Hexagon 223"/>
              <p:cNvSpPr/>
              <p:nvPr/>
            </p:nvSpPr>
            <p:spPr bwMode="auto">
              <a:xfrm>
                <a:off x="6329374" y="4114803"/>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25" name="Group 154"/>
              <p:cNvGrpSpPr/>
              <p:nvPr/>
            </p:nvGrpSpPr>
            <p:grpSpPr>
              <a:xfrm>
                <a:off x="6400800" y="4190998"/>
                <a:ext cx="228601" cy="122468"/>
                <a:chOff x="6324600" y="3907968"/>
                <a:chExt cx="389164" cy="122468"/>
              </a:xfrm>
            </p:grpSpPr>
            <p:sp>
              <p:nvSpPr>
                <p:cNvPr id="226" name="Freeform 225"/>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27" name="Freeform 226"/>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4" name="Group 43"/>
            <p:cNvGrpSpPr>
              <a:grpSpLocks noChangeAspect="1"/>
            </p:cNvGrpSpPr>
            <p:nvPr/>
          </p:nvGrpSpPr>
          <p:grpSpPr>
            <a:xfrm rot="5364746">
              <a:off x="8242062" y="5438613"/>
              <a:ext cx="93060" cy="86273"/>
              <a:chOff x="6329375" y="4114804"/>
              <a:chExt cx="376238" cy="325438"/>
            </a:xfrm>
          </p:grpSpPr>
          <p:sp>
            <p:nvSpPr>
              <p:cNvPr id="220" name="Hexagon 219"/>
              <p:cNvSpPr/>
              <p:nvPr/>
            </p:nvSpPr>
            <p:spPr bwMode="auto">
              <a:xfrm>
                <a:off x="6329375" y="4114804"/>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21" name="Group 154"/>
              <p:cNvGrpSpPr/>
              <p:nvPr/>
            </p:nvGrpSpPr>
            <p:grpSpPr>
              <a:xfrm>
                <a:off x="6400801" y="4191001"/>
                <a:ext cx="228601" cy="122468"/>
                <a:chOff x="6324600" y="3907968"/>
                <a:chExt cx="389164" cy="122468"/>
              </a:xfrm>
            </p:grpSpPr>
            <p:sp>
              <p:nvSpPr>
                <p:cNvPr id="222" name="Freeform 221"/>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23" name="Freeform 222"/>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5" name="Group 44"/>
            <p:cNvGrpSpPr>
              <a:grpSpLocks noChangeAspect="1"/>
            </p:cNvGrpSpPr>
            <p:nvPr/>
          </p:nvGrpSpPr>
          <p:grpSpPr>
            <a:xfrm rot="2640000">
              <a:off x="7596403" y="5674765"/>
              <a:ext cx="99739" cy="80495"/>
              <a:chOff x="6329363" y="4114789"/>
              <a:chExt cx="376237" cy="325437"/>
            </a:xfrm>
          </p:grpSpPr>
          <p:sp>
            <p:nvSpPr>
              <p:cNvPr id="216" name="Hexagon 215"/>
              <p:cNvSpPr/>
              <p:nvPr/>
            </p:nvSpPr>
            <p:spPr bwMode="auto">
              <a:xfrm>
                <a:off x="6329363" y="4114789"/>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17" name="Group 154"/>
              <p:cNvGrpSpPr/>
              <p:nvPr/>
            </p:nvGrpSpPr>
            <p:grpSpPr>
              <a:xfrm>
                <a:off x="6400799" y="4191000"/>
                <a:ext cx="228600" cy="122469"/>
                <a:chOff x="6324600" y="3907968"/>
                <a:chExt cx="389164" cy="122468"/>
              </a:xfrm>
            </p:grpSpPr>
            <p:sp>
              <p:nvSpPr>
                <p:cNvPr id="218" name="Freeform 217"/>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19" name="Freeform 218"/>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6" name="Group 45"/>
            <p:cNvGrpSpPr>
              <a:grpSpLocks noChangeAspect="1"/>
            </p:cNvGrpSpPr>
            <p:nvPr/>
          </p:nvGrpSpPr>
          <p:grpSpPr>
            <a:xfrm rot="4576282">
              <a:off x="7556748" y="5790359"/>
              <a:ext cx="93060" cy="86273"/>
              <a:chOff x="6329374" y="4114806"/>
              <a:chExt cx="376238" cy="325438"/>
            </a:xfrm>
          </p:grpSpPr>
          <p:sp>
            <p:nvSpPr>
              <p:cNvPr id="212" name="Hexagon 211"/>
              <p:cNvSpPr/>
              <p:nvPr/>
            </p:nvSpPr>
            <p:spPr bwMode="auto">
              <a:xfrm>
                <a:off x="6329374" y="4114806"/>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13" name="Group 154"/>
              <p:cNvGrpSpPr/>
              <p:nvPr/>
            </p:nvGrpSpPr>
            <p:grpSpPr>
              <a:xfrm>
                <a:off x="6400798" y="4191000"/>
                <a:ext cx="228601" cy="122468"/>
                <a:chOff x="6324600" y="3907968"/>
                <a:chExt cx="389164" cy="122468"/>
              </a:xfrm>
            </p:grpSpPr>
            <p:sp>
              <p:nvSpPr>
                <p:cNvPr id="214" name="Freeform 213"/>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15" name="Freeform 214"/>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7" name="Group 46"/>
            <p:cNvGrpSpPr/>
            <p:nvPr/>
          </p:nvGrpSpPr>
          <p:grpSpPr>
            <a:xfrm rot="13496198">
              <a:off x="7906118" y="5358108"/>
              <a:ext cx="234769" cy="283080"/>
              <a:chOff x="8100829" y="4600129"/>
              <a:chExt cx="263553" cy="340547"/>
            </a:xfrm>
          </p:grpSpPr>
          <p:grpSp>
            <p:nvGrpSpPr>
              <p:cNvPr id="192" name="Group 191"/>
              <p:cNvGrpSpPr>
                <a:grpSpLocks noChangeAspect="1"/>
              </p:cNvGrpSpPr>
              <p:nvPr/>
            </p:nvGrpSpPr>
            <p:grpSpPr>
              <a:xfrm rot="3000000">
                <a:off x="8246744" y="4749974"/>
                <a:ext cx="111954" cy="96839"/>
                <a:chOff x="6329363" y="4114800"/>
                <a:chExt cx="376237" cy="325438"/>
              </a:xfrm>
            </p:grpSpPr>
            <p:sp>
              <p:nvSpPr>
                <p:cNvPr id="208" name="Hexagon 207"/>
                <p:cNvSpPr/>
                <p:nvPr/>
              </p:nvSpPr>
              <p:spPr bwMode="auto">
                <a:xfrm>
                  <a:off x="6329363" y="4114800"/>
                  <a:ext cx="376237"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09" name="Group 154"/>
                <p:cNvGrpSpPr/>
                <p:nvPr/>
              </p:nvGrpSpPr>
              <p:grpSpPr>
                <a:xfrm>
                  <a:off x="6400800" y="4191000"/>
                  <a:ext cx="228600" cy="122468"/>
                  <a:chOff x="6324600" y="3907968"/>
                  <a:chExt cx="389164" cy="122468"/>
                </a:xfrm>
              </p:grpSpPr>
              <p:sp>
                <p:nvSpPr>
                  <p:cNvPr id="210" name="Freeform 209"/>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11" name="Freeform 210"/>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193" name="Group 192"/>
              <p:cNvGrpSpPr>
                <a:grpSpLocks noChangeAspect="1"/>
              </p:cNvGrpSpPr>
              <p:nvPr/>
            </p:nvGrpSpPr>
            <p:grpSpPr>
              <a:xfrm rot="5280000">
                <a:off x="8259986" y="4607686"/>
                <a:ext cx="111954" cy="96839"/>
                <a:chOff x="6329363" y="4114800"/>
                <a:chExt cx="376237" cy="325438"/>
              </a:xfrm>
            </p:grpSpPr>
            <p:sp>
              <p:nvSpPr>
                <p:cNvPr id="204" name="Hexagon 203"/>
                <p:cNvSpPr/>
                <p:nvPr/>
              </p:nvSpPr>
              <p:spPr bwMode="auto">
                <a:xfrm>
                  <a:off x="6329363" y="4114800"/>
                  <a:ext cx="376237"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05" name="Group 154"/>
                <p:cNvGrpSpPr/>
                <p:nvPr/>
              </p:nvGrpSpPr>
              <p:grpSpPr>
                <a:xfrm>
                  <a:off x="6400800" y="4191000"/>
                  <a:ext cx="228600" cy="122468"/>
                  <a:chOff x="6324600" y="3907968"/>
                  <a:chExt cx="389164" cy="122468"/>
                </a:xfrm>
              </p:grpSpPr>
              <p:sp>
                <p:nvSpPr>
                  <p:cNvPr id="206" name="Freeform 205"/>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07" name="Freeform 206"/>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194" name="Group 193"/>
              <p:cNvGrpSpPr>
                <a:grpSpLocks noChangeAspect="1"/>
              </p:cNvGrpSpPr>
              <p:nvPr/>
            </p:nvGrpSpPr>
            <p:grpSpPr>
              <a:xfrm rot="3908464">
                <a:off x="8107586" y="4836279"/>
                <a:ext cx="111954" cy="96839"/>
                <a:chOff x="6329363" y="4114800"/>
                <a:chExt cx="376237" cy="325438"/>
              </a:xfrm>
            </p:grpSpPr>
            <p:sp>
              <p:nvSpPr>
                <p:cNvPr id="200" name="Hexagon 199"/>
                <p:cNvSpPr/>
                <p:nvPr/>
              </p:nvSpPr>
              <p:spPr bwMode="auto">
                <a:xfrm>
                  <a:off x="6329363" y="4114800"/>
                  <a:ext cx="376237"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01" name="Group 154"/>
                <p:cNvGrpSpPr/>
                <p:nvPr/>
              </p:nvGrpSpPr>
              <p:grpSpPr>
                <a:xfrm>
                  <a:off x="6400800" y="4191000"/>
                  <a:ext cx="228600" cy="122468"/>
                  <a:chOff x="6324600" y="3907968"/>
                  <a:chExt cx="389164" cy="122468"/>
                </a:xfrm>
              </p:grpSpPr>
              <p:sp>
                <p:nvSpPr>
                  <p:cNvPr id="202" name="Freeform 201"/>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03" name="Freeform 202"/>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195" name="Group 194"/>
              <p:cNvGrpSpPr>
                <a:grpSpLocks noChangeAspect="1"/>
              </p:cNvGrpSpPr>
              <p:nvPr/>
            </p:nvGrpSpPr>
            <p:grpSpPr>
              <a:xfrm rot="2520000">
                <a:off x="8100829" y="4737367"/>
                <a:ext cx="111954" cy="96838"/>
                <a:chOff x="6329363" y="4114800"/>
                <a:chExt cx="376237" cy="325438"/>
              </a:xfrm>
            </p:grpSpPr>
            <p:sp>
              <p:nvSpPr>
                <p:cNvPr id="196" name="Hexagon 195"/>
                <p:cNvSpPr/>
                <p:nvPr/>
              </p:nvSpPr>
              <p:spPr bwMode="auto">
                <a:xfrm>
                  <a:off x="6329363" y="4114800"/>
                  <a:ext cx="376237"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97" name="Group 154"/>
                <p:cNvGrpSpPr/>
                <p:nvPr/>
              </p:nvGrpSpPr>
              <p:grpSpPr>
                <a:xfrm>
                  <a:off x="6400800" y="4191000"/>
                  <a:ext cx="228600" cy="122468"/>
                  <a:chOff x="6324600" y="3907968"/>
                  <a:chExt cx="389164" cy="122468"/>
                </a:xfrm>
              </p:grpSpPr>
              <p:sp>
                <p:nvSpPr>
                  <p:cNvPr id="198" name="Freeform 197"/>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99" name="Freeform 198"/>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grpSp>
          <p:nvGrpSpPr>
            <p:cNvPr id="48" name="Group 47"/>
            <p:cNvGrpSpPr/>
            <p:nvPr/>
          </p:nvGrpSpPr>
          <p:grpSpPr>
            <a:xfrm>
              <a:off x="3449425" y="2198507"/>
              <a:ext cx="565073" cy="95716"/>
              <a:chOff x="2948932" y="686733"/>
              <a:chExt cx="634275" cy="197001"/>
            </a:xfrm>
          </p:grpSpPr>
          <p:sp>
            <p:nvSpPr>
              <p:cNvPr id="190" name="Rectangle 189"/>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91" name="Straight Arrow Connector 190"/>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425372" y="2198507"/>
              <a:ext cx="565073" cy="95716"/>
              <a:chOff x="2948932" y="686733"/>
              <a:chExt cx="634275" cy="197001"/>
            </a:xfrm>
          </p:grpSpPr>
          <p:sp>
            <p:nvSpPr>
              <p:cNvPr id="188" name="Rectangle 187"/>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89" name="Straight Arrow Connector 188"/>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3449425" y="3072435"/>
              <a:ext cx="565073" cy="95716"/>
              <a:chOff x="2948932" y="686733"/>
              <a:chExt cx="634275" cy="197001"/>
            </a:xfrm>
          </p:grpSpPr>
          <p:sp>
            <p:nvSpPr>
              <p:cNvPr id="186" name="Rectangle 185"/>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87" name="Straight Arrow Connector 186"/>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6425372" y="3072435"/>
              <a:ext cx="565073" cy="95716"/>
              <a:chOff x="2948932" y="686733"/>
              <a:chExt cx="634275" cy="197001"/>
            </a:xfrm>
          </p:grpSpPr>
          <p:sp>
            <p:nvSpPr>
              <p:cNvPr id="184" name="Rectangle 183"/>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85" name="Straight Arrow Connector 184"/>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3428174" y="4265720"/>
              <a:ext cx="565073" cy="95716"/>
              <a:chOff x="2948932" y="686733"/>
              <a:chExt cx="634275" cy="197001"/>
            </a:xfrm>
          </p:grpSpPr>
          <p:sp>
            <p:nvSpPr>
              <p:cNvPr id="182" name="Rectangle 181"/>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83" name="Straight Arrow Connector 182"/>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6425372" y="4265720"/>
              <a:ext cx="565073" cy="95716"/>
              <a:chOff x="2948932" y="686733"/>
              <a:chExt cx="634275" cy="197001"/>
            </a:xfrm>
          </p:grpSpPr>
          <p:sp>
            <p:nvSpPr>
              <p:cNvPr id="180" name="Rectangle 179"/>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81" name="Straight Arrow Connector 180"/>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6425372" y="5715217"/>
              <a:ext cx="565073" cy="95716"/>
              <a:chOff x="2948932" y="686733"/>
              <a:chExt cx="634275" cy="197001"/>
            </a:xfrm>
          </p:grpSpPr>
          <p:sp>
            <p:nvSpPr>
              <p:cNvPr id="178" name="Rectangle 177"/>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79" name="Straight Arrow Connector 178"/>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3449425" y="5715217"/>
              <a:ext cx="565073" cy="95716"/>
              <a:chOff x="2948932" y="686733"/>
              <a:chExt cx="634275" cy="197001"/>
            </a:xfrm>
          </p:grpSpPr>
          <p:sp>
            <p:nvSpPr>
              <p:cNvPr id="176" name="Rectangle 175"/>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77" name="Straight Arrow Connector 176"/>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56" name="Right Triangle 55"/>
            <p:cNvSpPr/>
            <p:nvPr/>
          </p:nvSpPr>
          <p:spPr>
            <a:xfrm rot="10800000">
              <a:off x="5149662" y="2081199"/>
              <a:ext cx="1113040" cy="3988078"/>
            </a:xfrm>
            <a:prstGeom prst="rtTriangle">
              <a:avLst/>
            </a:prstGeom>
            <a:gradFill flip="none" rotWithShape="1">
              <a:gsLst>
                <a:gs pos="0">
                  <a:schemeClr val="accent5"/>
                </a:gs>
                <a:gs pos="50000">
                  <a:schemeClr val="accent5"/>
                </a:gs>
                <a:gs pos="100000">
                  <a:schemeClr val="accent1"/>
                </a:gs>
              </a:gsLst>
              <a:lin ang="5400000" scaled="1"/>
              <a:tileRect/>
            </a:gra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57" name="TextBox 56"/>
            <p:cNvSpPr txBox="1"/>
            <p:nvPr/>
          </p:nvSpPr>
          <p:spPr>
            <a:xfrm>
              <a:off x="5132686" y="1143000"/>
              <a:ext cx="1242626" cy="701205"/>
            </a:xfrm>
            <a:prstGeom prst="rect">
              <a:avLst/>
            </a:prstGeom>
            <a:noFill/>
          </p:spPr>
          <p:txBody>
            <a:bodyPr wrap="none" rtlCol="0">
              <a:spAutoFit/>
            </a:bodyPr>
            <a:lstStyle/>
            <a:p>
              <a:pPr algn="ctr"/>
              <a:r>
                <a:rPr lang="en-US" b="1" dirty="0">
                  <a:latin typeface="Calibri Light" panose="020F0302020204030204" pitchFamily="34" charset="0"/>
                  <a:cs typeface="Calibri Light" panose="020F0302020204030204" pitchFamily="34" charset="0"/>
                </a:rPr>
                <a:t>Remission</a:t>
              </a:r>
            </a:p>
            <a:p>
              <a:pPr algn="ctr"/>
              <a:r>
                <a:rPr lang="en-US" b="1" dirty="0">
                  <a:latin typeface="Calibri Light" panose="020F0302020204030204" pitchFamily="34" charset="0"/>
                  <a:cs typeface="Calibri Light" panose="020F0302020204030204" pitchFamily="34" charset="0"/>
                </a:rPr>
                <a:t>Duration</a:t>
              </a:r>
            </a:p>
          </p:txBody>
        </p:sp>
        <p:pic>
          <p:nvPicPr>
            <p:cNvPr id="58" name="Picture 57" descr="VeryEarlyART.jpg"/>
            <p:cNvPicPr>
              <a:picLocks noChangeAspect="1"/>
            </p:cNvPicPr>
            <p:nvPr/>
          </p:nvPicPr>
          <p:blipFill rotWithShape="1">
            <a:blip r:embed="rId10" cstate="email">
              <a:extLst>
                <a:ext uri="{28A0092B-C50C-407E-A947-70E740481C1C}">
                  <a14:useLocalDpi xmlns:a14="http://schemas.microsoft.com/office/drawing/2010/main" val="0"/>
                </a:ext>
              </a:extLst>
            </a:blip>
            <a:srcRect t="19382" r="90720" b="34458"/>
            <a:stretch/>
          </p:blipFill>
          <p:spPr>
            <a:xfrm>
              <a:off x="3111156" y="2079544"/>
              <a:ext cx="315010" cy="348369"/>
            </a:xfrm>
            <a:prstGeom prst="rect">
              <a:avLst/>
            </a:prstGeom>
          </p:spPr>
        </p:pic>
        <p:sp>
          <p:nvSpPr>
            <p:cNvPr id="59" name="TextBox 58"/>
            <p:cNvSpPr txBox="1"/>
            <p:nvPr/>
          </p:nvSpPr>
          <p:spPr>
            <a:xfrm>
              <a:off x="3195313" y="2349104"/>
              <a:ext cx="794602" cy="651118"/>
            </a:xfrm>
            <a:prstGeom prst="rect">
              <a:avLst/>
            </a:prstGeom>
            <a:noFill/>
          </p:spPr>
          <p:txBody>
            <a:bodyPr wrap="none" rtlCol="0">
              <a:spAutoFit/>
            </a:bodyPr>
            <a:lstStyle/>
            <a:p>
              <a:pPr algn="ctr"/>
              <a:r>
                <a:rPr lang="en-US" sz="1100" dirty="0">
                  <a:latin typeface="Calibri Light" panose="020F0302020204030204" pitchFamily="34" charset="0"/>
                  <a:cs typeface="Calibri Light" panose="020F0302020204030204" pitchFamily="34" charset="0"/>
                </a:rPr>
                <a:t>Minimal</a:t>
              </a:r>
            </a:p>
            <a:p>
              <a:pPr algn="ctr"/>
              <a:r>
                <a:rPr lang="en-US" sz="1100" dirty="0">
                  <a:latin typeface="Calibri Light" panose="020F0302020204030204" pitchFamily="34" charset="0"/>
                  <a:cs typeface="Calibri Light" panose="020F0302020204030204" pitchFamily="34" charset="0"/>
                </a:rPr>
                <a:t>HIV </a:t>
              </a:r>
            </a:p>
            <a:p>
              <a:pPr algn="ctr"/>
              <a:r>
                <a:rPr lang="en-US" sz="1100" dirty="0">
                  <a:latin typeface="Calibri Light" panose="020F0302020204030204" pitchFamily="34" charset="0"/>
                  <a:cs typeface="Calibri Light" panose="020F0302020204030204" pitchFamily="34" charset="0"/>
                </a:rPr>
                <a:t>Exposure</a:t>
              </a:r>
            </a:p>
          </p:txBody>
        </p:sp>
        <p:grpSp>
          <p:nvGrpSpPr>
            <p:cNvPr id="60" name="Group 59"/>
            <p:cNvGrpSpPr>
              <a:grpSpLocks noChangeAspect="1"/>
            </p:cNvGrpSpPr>
            <p:nvPr/>
          </p:nvGrpSpPr>
          <p:grpSpPr>
            <a:xfrm rot="1860000">
              <a:off x="3225560" y="2609916"/>
              <a:ext cx="99739" cy="80495"/>
              <a:chOff x="6329362" y="4114791"/>
              <a:chExt cx="376237" cy="325437"/>
            </a:xfrm>
          </p:grpSpPr>
          <p:sp>
            <p:nvSpPr>
              <p:cNvPr id="172" name="Hexagon 171"/>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73" name="Group 154"/>
              <p:cNvGrpSpPr/>
              <p:nvPr/>
            </p:nvGrpSpPr>
            <p:grpSpPr>
              <a:xfrm>
                <a:off x="6400801" y="4191001"/>
                <a:ext cx="228600" cy="122469"/>
                <a:chOff x="6324600" y="3907968"/>
                <a:chExt cx="389164" cy="122468"/>
              </a:xfrm>
            </p:grpSpPr>
            <p:sp>
              <p:nvSpPr>
                <p:cNvPr id="174" name="Freeform 173"/>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75" name="Freeform 174"/>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cxnSp>
          <p:nvCxnSpPr>
            <p:cNvPr id="61" name="Straight Arrow Connector 60"/>
            <p:cNvCxnSpPr/>
            <p:nvPr/>
          </p:nvCxnSpPr>
          <p:spPr>
            <a:xfrm rot="18971655">
              <a:off x="3799223" y="2528556"/>
              <a:ext cx="252334"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pic>
          <p:nvPicPr>
            <p:cNvPr id="62" name="Picture 61" descr="EarlyART.jpg"/>
            <p:cNvPicPr>
              <a:picLocks noChangeAspect="1"/>
            </p:cNvPicPr>
            <p:nvPr/>
          </p:nvPicPr>
          <p:blipFill rotWithShape="1">
            <a:blip r:embed="rId11" cstate="email">
              <a:extLst>
                <a:ext uri="{28A0092B-C50C-407E-A947-70E740481C1C}">
                  <a14:useLocalDpi xmlns:a14="http://schemas.microsoft.com/office/drawing/2010/main" val="0"/>
                </a:ext>
              </a:extLst>
            </a:blip>
            <a:srcRect t="18810" r="90584" b="44059"/>
            <a:stretch/>
          </p:blipFill>
          <p:spPr>
            <a:xfrm>
              <a:off x="3104056" y="2961002"/>
              <a:ext cx="329212" cy="318579"/>
            </a:xfrm>
            <a:prstGeom prst="rect">
              <a:avLst/>
            </a:prstGeom>
          </p:spPr>
        </p:pic>
        <p:sp>
          <p:nvSpPr>
            <p:cNvPr id="63" name="TextBox 62"/>
            <p:cNvSpPr txBox="1"/>
            <p:nvPr/>
          </p:nvSpPr>
          <p:spPr>
            <a:xfrm>
              <a:off x="3232429" y="3183926"/>
              <a:ext cx="794602" cy="651118"/>
            </a:xfrm>
            <a:prstGeom prst="rect">
              <a:avLst/>
            </a:prstGeom>
            <a:noFill/>
          </p:spPr>
          <p:txBody>
            <a:bodyPr wrap="none" rtlCol="0">
              <a:spAutoFit/>
            </a:bodyPr>
            <a:lstStyle/>
            <a:p>
              <a:pPr algn="ctr"/>
              <a:r>
                <a:rPr lang="en-US" sz="1100" dirty="0">
                  <a:latin typeface="Calibri Light" panose="020F0302020204030204" pitchFamily="34" charset="0"/>
                  <a:cs typeface="Calibri Light" panose="020F0302020204030204" pitchFamily="34" charset="0"/>
                </a:rPr>
                <a:t>Limited</a:t>
              </a:r>
            </a:p>
            <a:p>
              <a:pPr algn="ctr"/>
              <a:r>
                <a:rPr lang="en-US" sz="1100" dirty="0">
                  <a:latin typeface="Calibri Light" panose="020F0302020204030204" pitchFamily="34" charset="0"/>
                  <a:cs typeface="Calibri Light" panose="020F0302020204030204" pitchFamily="34" charset="0"/>
                </a:rPr>
                <a:t>HIV </a:t>
              </a:r>
            </a:p>
            <a:p>
              <a:pPr algn="ctr"/>
              <a:r>
                <a:rPr lang="en-US" sz="1100" dirty="0">
                  <a:latin typeface="Calibri Light" panose="020F0302020204030204" pitchFamily="34" charset="0"/>
                  <a:cs typeface="Calibri Light" panose="020F0302020204030204" pitchFamily="34" charset="0"/>
                </a:rPr>
                <a:t>Exposure</a:t>
              </a:r>
            </a:p>
          </p:txBody>
        </p:sp>
        <p:grpSp>
          <p:nvGrpSpPr>
            <p:cNvPr id="64" name="Group 63"/>
            <p:cNvGrpSpPr/>
            <p:nvPr/>
          </p:nvGrpSpPr>
          <p:grpSpPr>
            <a:xfrm>
              <a:off x="3869424" y="3252012"/>
              <a:ext cx="389077" cy="349342"/>
              <a:chOff x="7945272" y="1941935"/>
              <a:chExt cx="436734" cy="420275"/>
            </a:xfrm>
          </p:grpSpPr>
          <p:pic>
            <p:nvPicPr>
              <p:cNvPr id="169" name="Picture 168" descr="EarlyART.jpg"/>
              <p:cNvPicPr>
                <a:picLocks noChangeAspect="1"/>
              </p:cNvPicPr>
              <p:nvPr/>
            </p:nvPicPr>
            <p:blipFill rotWithShape="1">
              <a:blip r:embed="rId6" cstate="email">
                <a:extLst>
                  <a:ext uri="{28A0092B-C50C-407E-A947-70E740481C1C}">
                    <a14:useLocalDpi xmlns:a14="http://schemas.microsoft.com/office/drawing/2010/main" val="0"/>
                  </a:ext>
                </a:extLst>
              </a:blip>
              <a:srcRect l="18452" t="45597" r="71840" b="17491"/>
              <a:stretch/>
            </p:blipFill>
            <p:spPr>
              <a:xfrm>
                <a:off x="8001008" y="1981208"/>
                <a:ext cx="380998" cy="381002"/>
              </a:xfrm>
              <a:prstGeom prst="rect">
                <a:avLst/>
              </a:prstGeom>
            </p:spPr>
          </p:pic>
          <p:sp>
            <p:nvSpPr>
              <p:cNvPr id="170" name="Rectangle 169"/>
              <p:cNvSpPr/>
              <p:nvPr/>
            </p:nvSpPr>
            <p:spPr>
              <a:xfrm rot="18642722">
                <a:off x="7952120" y="2018136"/>
                <a:ext cx="228601"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71" name="Rectangle 170"/>
              <p:cNvSpPr/>
              <p:nvPr/>
            </p:nvSpPr>
            <p:spPr>
              <a:xfrm>
                <a:off x="7945272" y="2230272"/>
                <a:ext cx="762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cxnSp>
          <p:nvCxnSpPr>
            <p:cNvPr id="65" name="Straight Arrow Connector 64"/>
            <p:cNvCxnSpPr/>
            <p:nvPr/>
          </p:nvCxnSpPr>
          <p:spPr>
            <a:xfrm rot="18971655">
              <a:off x="3828404" y="3347021"/>
              <a:ext cx="252334"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nvGrpSpPr>
            <p:cNvPr id="66" name="Group 65"/>
            <p:cNvGrpSpPr>
              <a:grpSpLocks noChangeAspect="1"/>
            </p:cNvGrpSpPr>
            <p:nvPr/>
          </p:nvGrpSpPr>
          <p:grpSpPr>
            <a:xfrm rot="1860000">
              <a:off x="3169524" y="3420804"/>
              <a:ext cx="99739" cy="80495"/>
              <a:chOff x="6329362" y="4114791"/>
              <a:chExt cx="376237" cy="325437"/>
            </a:xfrm>
          </p:grpSpPr>
          <p:sp>
            <p:nvSpPr>
              <p:cNvPr id="165" name="Hexagon 164"/>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66" name="Group 154"/>
              <p:cNvGrpSpPr/>
              <p:nvPr/>
            </p:nvGrpSpPr>
            <p:grpSpPr>
              <a:xfrm>
                <a:off x="6400801" y="4191001"/>
                <a:ext cx="228600" cy="122469"/>
                <a:chOff x="6324600" y="3907968"/>
                <a:chExt cx="389164" cy="122468"/>
              </a:xfrm>
            </p:grpSpPr>
            <p:sp>
              <p:nvSpPr>
                <p:cNvPr id="167" name="Freeform 166"/>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68" name="Freeform 167"/>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67" name="Group 66"/>
            <p:cNvGrpSpPr>
              <a:grpSpLocks noChangeAspect="1"/>
            </p:cNvGrpSpPr>
            <p:nvPr/>
          </p:nvGrpSpPr>
          <p:grpSpPr>
            <a:xfrm rot="1860000">
              <a:off x="3363352" y="3474788"/>
              <a:ext cx="99739" cy="80495"/>
              <a:chOff x="6329362" y="4114791"/>
              <a:chExt cx="376237" cy="325437"/>
            </a:xfrm>
          </p:grpSpPr>
          <p:sp>
            <p:nvSpPr>
              <p:cNvPr id="161" name="Hexagon 160"/>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62" name="Group 154"/>
              <p:cNvGrpSpPr/>
              <p:nvPr/>
            </p:nvGrpSpPr>
            <p:grpSpPr>
              <a:xfrm>
                <a:off x="6400801" y="4191001"/>
                <a:ext cx="228600" cy="122469"/>
                <a:chOff x="6324600" y="3907968"/>
                <a:chExt cx="389164" cy="122468"/>
              </a:xfrm>
            </p:grpSpPr>
            <p:sp>
              <p:nvSpPr>
                <p:cNvPr id="163" name="Freeform 162"/>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64" name="Freeform 163"/>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68" name="Group 67"/>
            <p:cNvGrpSpPr>
              <a:grpSpLocks noChangeAspect="1"/>
            </p:cNvGrpSpPr>
            <p:nvPr/>
          </p:nvGrpSpPr>
          <p:grpSpPr>
            <a:xfrm rot="1860000">
              <a:off x="3137806" y="3296537"/>
              <a:ext cx="99739" cy="80495"/>
              <a:chOff x="6329362" y="4114791"/>
              <a:chExt cx="376237" cy="325437"/>
            </a:xfrm>
          </p:grpSpPr>
          <p:sp>
            <p:nvSpPr>
              <p:cNvPr id="157" name="Hexagon 156"/>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58" name="Group 154"/>
              <p:cNvGrpSpPr/>
              <p:nvPr/>
            </p:nvGrpSpPr>
            <p:grpSpPr>
              <a:xfrm>
                <a:off x="6400801" y="4191001"/>
                <a:ext cx="228600" cy="122469"/>
                <a:chOff x="6324600" y="3907968"/>
                <a:chExt cx="389164" cy="122468"/>
              </a:xfrm>
            </p:grpSpPr>
            <p:sp>
              <p:nvSpPr>
                <p:cNvPr id="159" name="Freeform 158"/>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60" name="Freeform 159"/>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pic>
          <p:nvPicPr>
            <p:cNvPr id="69" name="Picture 68" descr="LateART.jpg"/>
            <p:cNvPicPr>
              <a:picLocks noChangeAspect="1"/>
            </p:cNvPicPr>
            <p:nvPr/>
          </p:nvPicPr>
          <p:blipFill rotWithShape="1">
            <a:blip r:embed="rId12" cstate="email">
              <a:extLst>
                <a:ext uri="{28A0092B-C50C-407E-A947-70E740481C1C}">
                  <a14:useLocalDpi xmlns:a14="http://schemas.microsoft.com/office/drawing/2010/main" val="0"/>
                </a:ext>
              </a:extLst>
            </a:blip>
            <a:srcRect t="19216" r="90933" b="42492"/>
            <a:stretch/>
          </p:blipFill>
          <p:spPr>
            <a:xfrm>
              <a:off x="3110159" y="4142992"/>
              <a:ext cx="317005" cy="339979"/>
            </a:xfrm>
            <a:prstGeom prst="rect">
              <a:avLst/>
            </a:prstGeom>
          </p:spPr>
        </p:pic>
        <p:sp>
          <p:nvSpPr>
            <p:cNvPr id="70" name="TextBox 69"/>
            <p:cNvSpPr txBox="1"/>
            <p:nvPr/>
          </p:nvSpPr>
          <p:spPr>
            <a:xfrm>
              <a:off x="3232429" y="4441913"/>
              <a:ext cx="794602" cy="651118"/>
            </a:xfrm>
            <a:prstGeom prst="rect">
              <a:avLst/>
            </a:prstGeom>
            <a:noFill/>
          </p:spPr>
          <p:txBody>
            <a:bodyPr wrap="none" rtlCol="0">
              <a:spAutoFit/>
            </a:bodyPr>
            <a:lstStyle/>
            <a:p>
              <a:pPr algn="ctr"/>
              <a:r>
                <a:rPr lang="en-US" sz="1100" dirty="0">
                  <a:latin typeface="Calibri Light" panose="020F0302020204030204" pitchFamily="34" charset="0"/>
                  <a:cs typeface="Calibri Light" panose="020F0302020204030204" pitchFamily="34" charset="0"/>
                </a:rPr>
                <a:t>Arrested</a:t>
              </a:r>
            </a:p>
            <a:p>
              <a:pPr algn="ctr"/>
              <a:r>
                <a:rPr lang="en-US" sz="1100" dirty="0">
                  <a:latin typeface="Calibri Light" panose="020F0302020204030204" pitchFamily="34" charset="0"/>
                  <a:cs typeface="Calibri Light" panose="020F0302020204030204" pitchFamily="34" charset="0"/>
                </a:rPr>
                <a:t>HIV </a:t>
              </a:r>
            </a:p>
            <a:p>
              <a:pPr algn="ctr"/>
              <a:r>
                <a:rPr lang="en-US" sz="1100" dirty="0">
                  <a:latin typeface="Calibri Light" panose="020F0302020204030204" pitchFamily="34" charset="0"/>
                  <a:cs typeface="Calibri Light" panose="020F0302020204030204" pitchFamily="34" charset="0"/>
                </a:rPr>
                <a:t>Exposure</a:t>
              </a:r>
            </a:p>
          </p:txBody>
        </p:sp>
        <p:grpSp>
          <p:nvGrpSpPr>
            <p:cNvPr id="71" name="Group 70"/>
            <p:cNvGrpSpPr>
              <a:grpSpLocks noChangeAspect="1"/>
            </p:cNvGrpSpPr>
            <p:nvPr/>
          </p:nvGrpSpPr>
          <p:grpSpPr>
            <a:xfrm rot="1860000">
              <a:off x="3158290" y="4640002"/>
              <a:ext cx="99739" cy="80495"/>
              <a:chOff x="6329362" y="4114791"/>
              <a:chExt cx="376237" cy="325437"/>
            </a:xfrm>
          </p:grpSpPr>
          <p:sp>
            <p:nvSpPr>
              <p:cNvPr id="153" name="Hexagon 152"/>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54" name="Group 153"/>
              <p:cNvGrpSpPr/>
              <p:nvPr/>
            </p:nvGrpSpPr>
            <p:grpSpPr>
              <a:xfrm>
                <a:off x="6400801" y="4191001"/>
                <a:ext cx="228600" cy="122469"/>
                <a:chOff x="6324600" y="3907968"/>
                <a:chExt cx="389164" cy="122468"/>
              </a:xfrm>
            </p:grpSpPr>
            <p:sp>
              <p:nvSpPr>
                <p:cNvPr id="155" name="Freeform 154"/>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56" name="Freeform 155"/>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72" name="Group 71"/>
            <p:cNvGrpSpPr>
              <a:grpSpLocks noChangeAspect="1"/>
            </p:cNvGrpSpPr>
            <p:nvPr/>
          </p:nvGrpSpPr>
          <p:grpSpPr>
            <a:xfrm rot="1860000">
              <a:off x="3352118" y="4693987"/>
              <a:ext cx="99739" cy="80495"/>
              <a:chOff x="6329362" y="4114791"/>
              <a:chExt cx="376237" cy="325437"/>
            </a:xfrm>
          </p:grpSpPr>
          <p:sp>
            <p:nvSpPr>
              <p:cNvPr id="149" name="Hexagon 148"/>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50" name="Group 154"/>
              <p:cNvGrpSpPr/>
              <p:nvPr/>
            </p:nvGrpSpPr>
            <p:grpSpPr>
              <a:xfrm>
                <a:off x="6400801" y="4191001"/>
                <a:ext cx="228600" cy="122469"/>
                <a:chOff x="6324600" y="3907968"/>
                <a:chExt cx="389164" cy="122468"/>
              </a:xfrm>
            </p:grpSpPr>
            <p:sp>
              <p:nvSpPr>
                <p:cNvPr id="151" name="Freeform 150"/>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52" name="Freeform 151"/>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73" name="Group 72"/>
            <p:cNvGrpSpPr>
              <a:grpSpLocks noChangeAspect="1"/>
            </p:cNvGrpSpPr>
            <p:nvPr/>
          </p:nvGrpSpPr>
          <p:grpSpPr>
            <a:xfrm rot="1860000">
              <a:off x="3126572" y="4515737"/>
              <a:ext cx="99739" cy="80495"/>
              <a:chOff x="6329362" y="4114791"/>
              <a:chExt cx="376237" cy="325437"/>
            </a:xfrm>
          </p:grpSpPr>
          <p:sp>
            <p:nvSpPr>
              <p:cNvPr id="145" name="Hexagon 144"/>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46" name="Group 154"/>
              <p:cNvGrpSpPr/>
              <p:nvPr/>
            </p:nvGrpSpPr>
            <p:grpSpPr>
              <a:xfrm>
                <a:off x="6400801" y="4191001"/>
                <a:ext cx="228600" cy="122469"/>
                <a:chOff x="6324600" y="3907968"/>
                <a:chExt cx="389164" cy="122468"/>
              </a:xfrm>
            </p:grpSpPr>
            <p:sp>
              <p:nvSpPr>
                <p:cNvPr id="147" name="Freeform 146"/>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48" name="Freeform 147"/>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74" name="Group 73"/>
            <p:cNvGrpSpPr>
              <a:grpSpLocks noChangeAspect="1"/>
            </p:cNvGrpSpPr>
            <p:nvPr/>
          </p:nvGrpSpPr>
          <p:grpSpPr>
            <a:xfrm rot="1860000">
              <a:off x="3245192" y="4741214"/>
              <a:ext cx="99739" cy="80495"/>
              <a:chOff x="6329362" y="4114791"/>
              <a:chExt cx="376237" cy="325437"/>
            </a:xfrm>
          </p:grpSpPr>
          <p:sp>
            <p:nvSpPr>
              <p:cNvPr id="141" name="Hexagon 140"/>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42" name="Group 154"/>
              <p:cNvGrpSpPr/>
              <p:nvPr/>
            </p:nvGrpSpPr>
            <p:grpSpPr>
              <a:xfrm>
                <a:off x="6400801" y="4191001"/>
                <a:ext cx="228600" cy="122469"/>
                <a:chOff x="6324600" y="3907968"/>
                <a:chExt cx="389164" cy="122468"/>
              </a:xfrm>
            </p:grpSpPr>
            <p:sp>
              <p:nvSpPr>
                <p:cNvPr id="143" name="Freeform 142"/>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44" name="Freeform 143"/>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75" name="Group 74"/>
            <p:cNvGrpSpPr>
              <a:grpSpLocks noChangeAspect="1"/>
            </p:cNvGrpSpPr>
            <p:nvPr/>
          </p:nvGrpSpPr>
          <p:grpSpPr>
            <a:xfrm rot="1860000">
              <a:off x="3061606" y="4719861"/>
              <a:ext cx="99739" cy="80495"/>
              <a:chOff x="6329362" y="4114791"/>
              <a:chExt cx="376237" cy="325437"/>
            </a:xfrm>
          </p:grpSpPr>
          <p:sp>
            <p:nvSpPr>
              <p:cNvPr id="137" name="Hexagon 136"/>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38" name="Group 154"/>
              <p:cNvGrpSpPr/>
              <p:nvPr/>
            </p:nvGrpSpPr>
            <p:grpSpPr>
              <a:xfrm>
                <a:off x="6400801" y="4191001"/>
                <a:ext cx="228600" cy="122469"/>
                <a:chOff x="6324600" y="3907968"/>
                <a:chExt cx="389164" cy="122468"/>
              </a:xfrm>
            </p:grpSpPr>
            <p:sp>
              <p:nvSpPr>
                <p:cNvPr id="139" name="Freeform 138"/>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40" name="Freeform 139"/>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pic>
          <p:nvPicPr>
            <p:cNvPr id="76" name="Picture 75" descr="NoART.jpg"/>
            <p:cNvPicPr>
              <a:picLocks noChangeAspect="1"/>
            </p:cNvPicPr>
            <p:nvPr/>
          </p:nvPicPr>
          <p:blipFill rotWithShape="1">
            <a:blip r:embed="rId13" cstate="print">
              <a:extLst>
                <a:ext uri="{28A0092B-C50C-407E-A947-70E740481C1C}">
                  <a14:useLocalDpi xmlns:a14="http://schemas.microsoft.com/office/drawing/2010/main" val="0"/>
                </a:ext>
              </a:extLst>
            </a:blip>
            <a:srcRect l="-443" t="20322" r="90921" b="42179"/>
            <a:stretch/>
          </p:blipFill>
          <p:spPr>
            <a:xfrm>
              <a:off x="3102197" y="5610099"/>
              <a:ext cx="332928" cy="316189"/>
            </a:xfrm>
            <a:prstGeom prst="rect">
              <a:avLst/>
            </a:prstGeom>
          </p:spPr>
        </p:pic>
        <p:sp>
          <p:nvSpPr>
            <p:cNvPr id="77" name="TextBox 76"/>
            <p:cNvSpPr txBox="1"/>
            <p:nvPr/>
          </p:nvSpPr>
          <p:spPr>
            <a:xfrm>
              <a:off x="3147721" y="5952342"/>
              <a:ext cx="809042" cy="651118"/>
            </a:xfrm>
            <a:prstGeom prst="rect">
              <a:avLst/>
            </a:prstGeom>
            <a:noFill/>
          </p:spPr>
          <p:txBody>
            <a:bodyPr wrap="none" rtlCol="0">
              <a:spAutoFit/>
            </a:bodyPr>
            <a:lstStyle/>
            <a:p>
              <a:pPr algn="ctr"/>
              <a:r>
                <a:rPr lang="en-US" sz="1100" dirty="0">
                  <a:latin typeface="Calibri Light" panose="020F0302020204030204" pitchFamily="34" charset="0"/>
                  <a:cs typeface="Calibri Light" panose="020F0302020204030204" pitchFamily="34" charset="0"/>
                </a:rPr>
                <a:t>Extensive</a:t>
              </a:r>
            </a:p>
            <a:p>
              <a:pPr algn="ctr"/>
              <a:r>
                <a:rPr lang="en-US" sz="1100" dirty="0">
                  <a:latin typeface="Calibri Light" panose="020F0302020204030204" pitchFamily="34" charset="0"/>
                  <a:cs typeface="Calibri Light" panose="020F0302020204030204" pitchFamily="34" charset="0"/>
                </a:rPr>
                <a:t>HIV </a:t>
              </a:r>
            </a:p>
            <a:p>
              <a:pPr algn="ctr"/>
              <a:r>
                <a:rPr lang="en-US" sz="1100" dirty="0">
                  <a:latin typeface="Calibri Light" panose="020F0302020204030204" pitchFamily="34" charset="0"/>
                  <a:cs typeface="Calibri Light" panose="020F0302020204030204" pitchFamily="34" charset="0"/>
                </a:rPr>
                <a:t>Exposure</a:t>
              </a:r>
            </a:p>
          </p:txBody>
        </p:sp>
        <p:grpSp>
          <p:nvGrpSpPr>
            <p:cNvPr id="78" name="Group 77"/>
            <p:cNvGrpSpPr>
              <a:grpSpLocks noChangeAspect="1"/>
            </p:cNvGrpSpPr>
            <p:nvPr/>
          </p:nvGrpSpPr>
          <p:grpSpPr>
            <a:xfrm rot="1860000">
              <a:off x="3172897" y="6279482"/>
              <a:ext cx="99739" cy="80495"/>
              <a:chOff x="6329362" y="4114791"/>
              <a:chExt cx="376237" cy="325437"/>
            </a:xfrm>
          </p:grpSpPr>
          <p:sp>
            <p:nvSpPr>
              <p:cNvPr id="133" name="Hexagon 132"/>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34" name="Group 154"/>
              <p:cNvGrpSpPr/>
              <p:nvPr/>
            </p:nvGrpSpPr>
            <p:grpSpPr>
              <a:xfrm>
                <a:off x="6400801" y="4191001"/>
                <a:ext cx="228600" cy="122469"/>
                <a:chOff x="6324600" y="3907968"/>
                <a:chExt cx="389164" cy="122468"/>
              </a:xfrm>
            </p:grpSpPr>
            <p:sp>
              <p:nvSpPr>
                <p:cNvPr id="135" name="Freeform 134"/>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36" name="Freeform 135"/>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79" name="Group 78"/>
            <p:cNvGrpSpPr>
              <a:grpSpLocks noChangeAspect="1"/>
            </p:cNvGrpSpPr>
            <p:nvPr/>
          </p:nvGrpSpPr>
          <p:grpSpPr>
            <a:xfrm rot="1860000">
              <a:off x="2866514" y="6251335"/>
              <a:ext cx="99739" cy="80495"/>
              <a:chOff x="6329362" y="4114791"/>
              <a:chExt cx="376237" cy="325437"/>
            </a:xfrm>
          </p:grpSpPr>
          <p:sp>
            <p:nvSpPr>
              <p:cNvPr id="129" name="Hexagon 128"/>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30" name="Group 154"/>
              <p:cNvGrpSpPr/>
              <p:nvPr/>
            </p:nvGrpSpPr>
            <p:grpSpPr>
              <a:xfrm>
                <a:off x="6400801" y="4191001"/>
                <a:ext cx="228600" cy="122469"/>
                <a:chOff x="6324600" y="3907968"/>
                <a:chExt cx="389164" cy="122468"/>
              </a:xfrm>
            </p:grpSpPr>
            <p:sp>
              <p:nvSpPr>
                <p:cNvPr id="131" name="Freeform 130"/>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32" name="Freeform 131"/>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0" name="Group 79"/>
            <p:cNvGrpSpPr>
              <a:grpSpLocks noChangeAspect="1"/>
            </p:cNvGrpSpPr>
            <p:nvPr/>
          </p:nvGrpSpPr>
          <p:grpSpPr>
            <a:xfrm rot="1860000">
              <a:off x="3105647" y="6166981"/>
              <a:ext cx="99739" cy="80495"/>
              <a:chOff x="6329362" y="4114791"/>
              <a:chExt cx="376237" cy="325437"/>
            </a:xfrm>
          </p:grpSpPr>
          <p:sp>
            <p:nvSpPr>
              <p:cNvPr id="125" name="Hexagon 124"/>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26" name="Group 154"/>
              <p:cNvGrpSpPr/>
              <p:nvPr/>
            </p:nvGrpSpPr>
            <p:grpSpPr>
              <a:xfrm>
                <a:off x="6400801" y="4191001"/>
                <a:ext cx="228600" cy="122469"/>
                <a:chOff x="6324600" y="3907968"/>
                <a:chExt cx="389164" cy="122468"/>
              </a:xfrm>
            </p:grpSpPr>
            <p:sp>
              <p:nvSpPr>
                <p:cNvPr id="127" name="Freeform 126"/>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28" name="Freeform 127"/>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1" name="Group 80"/>
            <p:cNvGrpSpPr>
              <a:grpSpLocks noChangeAspect="1"/>
            </p:cNvGrpSpPr>
            <p:nvPr/>
          </p:nvGrpSpPr>
          <p:grpSpPr>
            <a:xfrm rot="1860000">
              <a:off x="3037147" y="6318213"/>
              <a:ext cx="99739" cy="80495"/>
              <a:chOff x="6329362" y="4114791"/>
              <a:chExt cx="376237" cy="325437"/>
            </a:xfrm>
          </p:grpSpPr>
          <p:sp>
            <p:nvSpPr>
              <p:cNvPr id="121" name="Hexagon 120"/>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22" name="Group 154"/>
              <p:cNvGrpSpPr/>
              <p:nvPr/>
            </p:nvGrpSpPr>
            <p:grpSpPr>
              <a:xfrm>
                <a:off x="6400801" y="4191001"/>
                <a:ext cx="228600" cy="122469"/>
                <a:chOff x="6324600" y="3907968"/>
                <a:chExt cx="389164" cy="122468"/>
              </a:xfrm>
            </p:grpSpPr>
            <p:sp>
              <p:nvSpPr>
                <p:cNvPr id="123" name="Freeform 122"/>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24" name="Freeform 123"/>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2" name="Group 81"/>
            <p:cNvGrpSpPr>
              <a:grpSpLocks noChangeAspect="1"/>
            </p:cNvGrpSpPr>
            <p:nvPr/>
          </p:nvGrpSpPr>
          <p:grpSpPr>
            <a:xfrm rot="1860000">
              <a:off x="2862978" y="6127739"/>
              <a:ext cx="99739" cy="80495"/>
              <a:chOff x="6329362" y="4114791"/>
              <a:chExt cx="376237" cy="325437"/>
            </a:xfrm>
          </p:grpSpPr>
          <p:sp>
            <p:nvSpPr>
              <p:cNvPr id="117" name="Hexagon 116"/>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18" name="Group 154"/>
              <p:cNvGrpSpPr/>
              <p:nvPr/>
            </p:nvGrpSpPr>
            <p:grpSpPr>
              <a:xfrm>
                <a:off x="6400801" y="4191001"/>
                <a:ext cx="228600" cy="122469"/>
                <a:chOff x="6324600" y="3907968"/>
                <a:chExt cx="389164" cy="122468"/>
              </a:xfrm>
            </p:grpSpPr>
            <p:sp>
              <p:nvSpPr>
                <p:cNvPr id="119" name="Freeform 118"/>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20" name="Freeform 119"/>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3" name="Group 82"/>
            <p:cNvGrpSpPr/>
            <p:nvPr/>
          </p:nvGrpSpPr>
          <p:grpSpPr>
            <a:xfrm rot="18971655">
              <a:off x="3724175" y="6177835"/>
              <a:ext cx="305815" cy="136052"/>
              <a:chOff x="2948933" y="883733"/>
              <a:chExt cx="634275" cy="228451"/>
            </a:xfrm>
          </p:grpSpPr>
          <p:sp>
            <p:nvSpPr>
              <p:cNvPr id="115" name="Rectangle 114"/>
              <p:cNvSpPr/>
              <p:nvPr/>
            </p:nvSpPr>
            <p:spPr>
              <a:xfrm>
                <a:off x="2948933" y="976132"/>
                <a:ext cx="634275" cy="13605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16" name="Straight Arrow Connector 115"/>
              <p:cNvCxnSpPr/>
              <p:nvPr/>
            </p:nvCxnSpPr>
            <p:spPr>
              <a:xfrm>
                <a:off x="3004391" y="883733"/>
                <a:ext cx="523353"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4" name="Group 83"/>
            <p:cNvGrpSpPr>
              <a:grpSpLocks noChangeAspect="1"/>
            </p:cNvGrpSpPr>
            <p:nvPr/>
          </p:nvGrpSpPr>
          <p:grpSpPr>
            <a:xfrm rot="1860000">
              <a:off x="3018611" y="6080388"/>
              <a:ext cx="99739" cy="80495"/>
              <a:chOff x="6329362" y="4114791"/>
              <a:chExt cx="376237" cy="325437"/>
            </a:xfrm>
          </p:grpSpPr>
          <p:sp>
            <p:nvSpPr>
              <p:cNvPr id="111" name="Hexagon 110"/>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12" name="Group 154"/>
              <p:cNvGrpSpPr/>
              <p:nvPr/>
            </p:nvGrpSpPr>
            <p:grpSpPr>
              <a:xfrm>
                <a:off x="6400801" y="4191001"/>
                <a:ext cx="228600" cy="122469"/>
                <a:chOff x="6324600" y="3907968"/>
                <a:chExt cx="389164" cy="122468"/>
              </a:xfrm>
            </p:grpSpPr>
            <p:sp>
              <p:nvSpPr>
                <p:cNvPr id="113" name="Freeform 112"/>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14" name="Freeform 113"/>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5" name="Group 84"/>
            <p:cNvGrpSpPr>
              <a:grpSpLocks noChangeAspect="1"/>
            </p:cNvGrpSpPr>
            <p:nvPr/>
          </p:nvGrpSpPr>
          <p:grpSpPr>
            <a:xfrm rot="1860000">
              <a:off x="3131353" y="6036243"/>
              <a:ext cx="99739" cy="80495"/>
              <a:chOff x="6329362" y="4114791"/>
              <a:chExt cx="376237" cy="325437"/>
            </a:xfrm>
          </p:grpSpPr>
          <p:sp>
            <p:nvSpPr>
              <p:cNvPr id="107" name="Hexagon 106"/>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08" name="Group 154"/>
              <p:cNvGrpSpPr/>
              <p:nvPr/>
            </p:nvGrpSpPr>
            <p:grpSpPr>
              <a:xfrm>
                <a:off x="6400801" y="4191001"/>
                <a:ext cx="228600" cy="122469"/>
                <a:chOff x="6324600" y="3907968"/>
                <a:chExt cx="389164" cy="122468"/>
              </a:xfrm>
            </p:grpSpPr>
            <p:sp>
              <p:nvSpPr>
                <p:cNvPr id="109" name="Freeform 108"/>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10" name="Freeform 109"/>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6" name="Group 85"/>
            <p:cNvGrpSpPr>
              <a:grpSpLocks noChangeAspect="1"/>
            </p:cNvGrpSpPr>
            <p:nvPr/>
          </p:nvGrpSpPr>
          <p:grpSpPr>
            <a:xfrm rot="1860000">
              <a:off x="3247261" y="6155797"/>
              <a:ext cx="99739" cy="80495"/>
              <a:chOff x="6329362" y="4114791"/>
              <a:chExt cx="376237" cy="325437"/>
            </a:xfrm>
          </p:grpSpPr>
          <p:sp>
            <p:nvSpPr>
              <p:cNvPr id="103" name="Hexagon 102"/>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04" name="Group 154"/>
              <p:cNvGrpSpPr/>
              <p:nvPr/>
            </p:nvGrpSpPr>
            <p:grpSpPr>
              <a:xfrm>
                <a:off x="6400801" y="4191001"/>
                <a:ext cx="228600" cy="122469"/>
                <a:chOff x="6324600" y="3907968"/>
                <a:chExt cx="389164" cy="122468"/>
              </a:xfrm>
            </p:grpSpPr>
            <p:sp>
              <p:nvSpPr>
                <p:cNvPr id="105" name="Freeform 104"/>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06" name="Freeform 105"/>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7" name="Group 86"/>
            <p:cNvGrpSpPr>
              <a:grpSpLocks noChangeAspect="1"/>
            </p:cNvGrpSpPr>
            <p:nvPr/>
          </p:nvGrpSpPr>
          <p:grpSpPr>
            <a:xfrm rot="1860000">
              <a:off x="3010187" y="6217251"/>
              <a:ext cx="99739" cy="80495"/>
              <a:chOff x="6329362" y="4114791"/>
              <a:chExt cx="376237" cy="325437"/>
            </a:xfrm>
          </p:grpSpPr>
          <p:sp>
            <p:nvSpPr>
              <p:cNvPr id="99" name="Hexagon 98"/>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00" name="Group 154"/>
              <p:cNvGrpSpPr/>
              <p:nvPr/>
            </p:nvGrpSpPr>
            <p:grpSpPr>
              <a:xfrm>
                <a:off x="6400801" y="4191001"/>
                <a:ext cx="228600" cy="122469"/>
                <a:chOff x="6324600" y="3907968"/>
                <a:chExt cx="389164" cy="122468"/>
              </a:xfrm>
            </p:grpSpPr>
            <p:sp>
              <p:nvSpPr>
                <p:cNvPr id="101" name="Freeform 100"/>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02" name="Freeform 101"/>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8" name="Group 87"/>
            <p:cNvGrpSpPr>
              <a:grpSpLocks noChangeAspect="1"/>
            </p:cNvGrpSpPr>
            <p:nvPr/>
          </p:nvGrpSpPr>
          <p:grpSpPr>
            <a:xfrm rot="1860000">
              <a:off x="2907210" y="6012003"/>
              <a:ext cx="99739" cy="80495"/>
              <a:chOff x="6329362" y="4114791"/>
              <a:chExt cx="376237" cy="325437"/>
            </a:xfrm>
          </p:grpSpPr>
          <p:sp>
            <p:nvSpPr>
              <p:cNvPr id="95" name="Hexagon 94"/>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96" name="Group 154"/>
              <p:cNvGrpSpPr/>
              <p:nvPr/>
            </p:nvGrpSpPr>
            <p:grpSpPr>
              <a:xfrm>
                <a:off x="6400801" y="4191001"/>
                <a:ext cx="228600" cy="122469"/>
                <a:chOff x="6324600" y="3907968"/>
                <a:chExt cx="389164" cy="122468"/>
              </a:xfrm>
            </p:grpSpPr>
            <p:sp>
              <p:nvSpPr>
                <p:cNvPr id="97" name="Freeform 96"/>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98" name="Freeform 97"/>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9" name="Group 88"/>
            <p:cNvGrpSpPr/>
            <p:nvPr/>
          </p:nvGrpSpPr>
          <p:grpSpPr>
            <a:xfrm>
              <a:off x="3886685" y="4552766"/>
              <a:ext cx="339431" cy="378724"/>
              <a:chOff x="6095956" y="2744774"/>
              <a:chExt cx="380997" cy="455617"/>
            </a:xfrm>
          </p:grpSpPr>
          <p:pic>
            <p:nvPicPr>
              <p:cNvPr id="92" name="Picture 91" descr="LateART.jpg"/>
              <p:cNvPicPr>
                <a:picLocks noChangeAspect="1"/>
              </p:cNvPicPr>
              <p:nvPr/>
            </p:nvPicPr>
            <p:blipFill rotWithShape="1">
              <a:blip r:embed="rId4" cstate="email">
                <a:extLst>
                  <a:ext uri="{28A0092B-C50C-407E-A947-70E740481C1C}">
                    <a14:useLocalDpi xmlns:a14="http://schemas.microsoft.com/office/drawing/2010/main" val="0"/>
                  </a:ext>
                </a:extLst>
              </a:blip>
              <a:srcRect l="19257" t="53888" r="71131" b="10794"/>
              <a:stretch/>
            </p:blipFill>
            <p:spPr>
              <a:xfrm>
                <a:off x="6095956" y="2819393"/>
                <a:ext cx="380997" cy="380998"/>
              </a:xfrm>
              <a:prstGeom prst="rect">
                <a:avLst/>
              </a:prstGeom>
            </p:spPr>
          </p:pic>
          <p:sp>
            <p:nvSpPr>
              <p:cNvPr id="93" name="Rectangle 92"/>
              <p:cNvSpPr/>
              <p:nvPr/>
            </p:nvSpPr>
            <p:spPr>
              <a:xfrm rot="18791659">
                <a:off x="6027373" y="2820974"/>
                <a:ext cx="228600" cy="76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94" name="Rectangle 93"/>
              <p:cNvSpPr/>
              <p:nvPr/>
            </p:nvSpPr>
            <p:spPr>
              <a:xfrm>
                <a:off x="6400800" y="2814506"/>
                <a:ext cx="67911"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cxnSp>
          <p:nvCxnSpPr>
            <p:cNvPr id="90" name="Straight Arrow Connector 89"/>
            <p:cNvCxnSpPr/>
            <p:nvPr/>
          </p:nvCxnSpPr>
          <p:spPr>
            <a:xfrm rot="18971655">
              <a:off x="3781315" y="4630221"/>
              <a:ext cx="252334"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pic>
          <p:nvPicPr>
            <p:cNvPr id="91" name="Picture 90" descr="VeryEarlyART.jpg"/>
            <p:cNvPicPr>
              <a:picLocks noChangeAspect="1"/>
            </p:cNvPicPr>
            <p:nvPr/>
          </p:nvPicPr>
          <p:blipFill rotWithShape="1">
            <a:blip r:embed="rId7" cstate="email">
              <a:extLst>
                <a:ext uri="{28A0092B-C50C-407E-A947-70E740481C1C}">
                  <a14:useLocalDpi xmlns:a14="http://schemas.microsoft.com/office/drawing/2010/main" val="0"/>
                </a:ext>
              </a:extLst>
            </a:blip>
            <a:srcRect l="20000" t="61345" r="72000" b="5084"/>
            <a:stretch/>
          </p:blipFill>
          <p:spPr>
            <a:xfrm>
              <a:off x="3930865" y="2555860"/>
              <a:ext cx="271544" cy="253359"/>
            </a:xfrm>
            <a:prstGeom prst="snip2SameRect">
              <a:avLst>
                <a:gd name="adj1" fmla="val 40907"/>
                <a:gd name="adj2" fmla="val 0"/>
              </a:avLst>
            </a:prstGeom>
          </p:spPr>
        </p:pic>
      </p:grpSp>
    </p:spTree>
    <p:extLst>
      <p:ext uri="{BB962C8B-B14F-4D97-AF65-F5344CB8AC3E}">
        <p14:creationId xmlns:p14="http://schemas.microsoft.com/office/powerpoint/2010/main" val="1156706444"/>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993B0-E3CF-B54F-97A8-69EDFEF1B513}"/>
              </a:ext>
            </a:extLst>
          </p:cNvPr>
          <p:cNvSpPr>
            <a:spLocks noGrp="1"/>
          </p:cNvSpPr>
          <p:nvPr>
            <p:ph type="title"/>
          </p:nvPr>
        </p:nvSpPr>
        <p:spPr/>
        <p:txBody>
          <a:bodyPr anchor="t" anchorCtr="0">
            <a:normAutofit/>
          </a:bodyPr>
          <a:lstStyle/>
          <a:p>
            <a:pPr algn="ctr"/>
            <a:r>
              <a:rPr lang="en-US" sz="4400" dirty="0">
                <a:cs typeface="Calibri Light" panose="020F0302020204030204" pitchFamily="34" charset="0"/>
              </a:rPr>
              <a:t>Common Medications Used to Treat HIV</a:t>
            </a:r>
            <a:endParaRPr lang="en-US" sz="4400" dirty="0"/>
          </a:p>
        </p:txBody>
      </p:sp>
      <p:pic>
        <p:nvPicPr>
          <p:cNvPr id="5" name="Picture 4" descr="Graphical user interface, application&#10;&#10;Description automatically generated">
            <a:extLst>
              <a:ext uri="{FF2B5EF4-FFF2-40B4-BE49-F238E27FC236}">
                <a16:creationId xmlns:a16="http://schemas.microsoft.com/office/drawing/2014/main" id="{FF032EA6-880E-7B4D-B7FF-374C664F01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7259" y="1100202"/>
            <a:ext cx="6910253" cy="5314183"/>
          </a:xfrm>
          <a:prstGeom prst="rect">
            <a:avLst/>
          </a:prstGeom>
          <a:effectLst/>
        </p:spPr>
      </p:pic>
      <p:sp>
        <p:nvSpPr>
          <p:cNvPr id="6" name="Rectangle 5">
            <a:extLst>
              <a:ext uri="{FF2B5EF4-FFF2-40B4-BE49-F238E27FC236}">
                <a16:creationId xmlns:a16="http://schemas.microsoft.com/office/drawing/2014/main" id="{4F0E35C6-0588-7241-A578-948B0DF3090C}"/>
              </a:ext>
            </a:extLst>
          </p:cNvPr>
          <p:cNvSpPr/>
          <p:nvPr/>
        </p:nvSpPr>
        <p:spPr>
          <a:xfrm>
            <a:off x="5497758" y="6414385"/>
            <a:ext cx="5844209" cy="307777"/>
          </a:xfrm>
          <a:prstGeom prst="rect">
            <a:avLst/>
          </a:prstGeom>
          <a:solidFill>
            <a:schemeClr val="bg1"/>
          </a:solidFill>
        </p:spPr>
        <p:txBody>
          <a:bodyPr wrap="square">
            <a:spAutoFit/>
          </a:bodyPr>
          <a:lstStyle/>
          <a:p>
            <a:pPr algn="r"/>
            <a:r>
              <a:rPr lang="en-US" sz="1400" b="1" dirty="0">
                <a:solidFill>
                  <a:schemeClr val="bg1">
                    <a:lumMod val="65000"/>
                  </a:schemeClr>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https://aidsetc.org/resource/hiv-medication-chart-pad</a:t>
            </a:r>
            <a:endParaRPr lang="en-US" sz="1400" b="1" dirty="0">
              <a:solidFill>
                <a:schemeClr val="bg1">
                  <a:lumMod val="6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37510511"/>
      </p:ext>
    </p:extLst>
  </p:cSld>
  <p:clrMapOvr>
    <a:masterClrMapping/>
  </p:clrMapOvr>
  <p:transition spd="slow" advTm="6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43283"/>
            <a:ext cx="12192000" cy="1163781"/>
          </a:xfrm>
          <a:prstGeom prst="rect">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9D165-029D-D743-961E-445D056B19F1}"/>
              </a:ext>
            </a:extLst>
          </p:cNvPr>
          <p:cNvSpPr>
            <a:spLocks noGrp="1"/>
          </p:cNvSpPr>
          <p:nvPr>
            <p:ph type="title"/>
          </p:nvPr>
        </p:nvSpPr>
        <p:spPr>
          <a:effectLst/>
        </p:spPr>
        <p:txBody>
          <a:bodyPr/>
          <a:lstStyle/>
          <a:p>
            <a:r>
              <a:rPr lang="en-US" dirty="0"/>
              <a:t>What has been the pathway </a:t>
            </a:r>
            <a:br>
              <a:rPr lang="en-US" dirty="0"/>
            </a:br>
            <a:r>
              <a:rPr lang="en-US" dirty="0"/>
              <a:t>to an HIV cure?</a:t>
            </a:r>
          </a:p>
        </p:txBody>
      </p:sp>
      <p:pic>
        <p:nvPicPr>
          <p:cNvPr id="5" name="Picture 4">
            <a:extLst>
              <a:ext uri="{FF2B5EF4-FFF2-40B4-BE49-F238E27FC236}">
                <a16:creationId xmlns:a16="http://schemas.microsoft.com/office/drawing/2014/main" id="{356413F4-588D-E14B-B4E2-61C90BF256B8}"/>
              </a:ext>
            </a:extLst>
          </p:cNvPr>
          <p:cNvPicPr>
            <a:picLocks noChangeAspect="1"/>
          </p:cNvPicPr>
          <p:nvPr/>
        </p:nvPicPr>
        <p:blipFill>
          <a:blip r:embed="rId3"/>
          <a:stretch>
            <a:fillRect/>
          </a:stretch>
        </p:blipFill>
        <p:spPr>
          <a:xfrm rot="1508529">
            <a:off x="9898814" y="4170629"/>
            <a:ext cx="1752600" cy="1130300"/>
          </a:xfrm>
          <a:prstGeom prst="rect">
            <a:avLst/>
          </a:prstGeom>
        </p:spPr>
      </p:pic>
      <p:pic>
        <p:nvPicPr>
          <p:cNvPr id="6" name="Picture 5">
            <a:extLst>
              <a:ext uri="{FF2B5EF4-FFF2-40B4-BE49-F238E27FC236}">
                <a16:creationId xmlns:a16="http://schemas.microsoft.com/office/drawing/2014/main" id="{28617ABA-AF5E-B644-99F4-F39FBD8A0ACE}"/>
              </a:ext>
            </a:extLst>
          </p:cNvPr>
          <p:cNvPicPr>
            <a:picLocks noChangeAspect="1"/>
          </p:cNvPicPr>
          <p:nvPr/>
        </p:nvPicPr>
        <p:blipFill>
          <a:blip r:embed="rId4"/>
          <a:stretch>
            <a:fillRect/>
          </a:stretch>
        </p:blipFill>
        <p:spPr>
          <a:xfrm rot="4705029">
            <a:off x="8591140" y="4505443"/>
            <a:ext cx="1076882" cy="1029021"/>
          </a:xfrm>
          <a:prstGeom prst="rect">
            <a:avLst/>
          </a:prstGeom>
        </p:spPr>
      </p:pic>
    </p:spTree>
    <p:extLst>
      <p:ext uri="{BB962C8B-B14F-4D97-AF65-F5344CB8AC3E}">
        <p14:creationId xmlns:p14="http://schemas.microsoft.com/office/powerpoint/2010/main" val="3183964244"/>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6E18F-F8BB-A643-806C-42EB4AC4CAC1}"/>
              </a:ext>
            </a:extLst>
          </p:cNvPr>
          <p:cNvSpPr>
            <a:spLocks noGrp="1"/>
          </p:cNvSpPr>
          <p:nvPr>
            <p:ph type="title"/>
          </p:nvPr>
        </p:nvSpPr>
        <p:spPr>
          <a:xfrm>
            <a:off x="419099" y="233597"/>
            <a:ext cx="10702990" cy="1325563"/>
          </a:xfrm>
        </p:spPr>
        <p:txBody>
          <a:bodyPr>
            <a:normAutofit/>
          </a:bodyPr>
          <a:lstStyle/>
          <a:p>
            <a:r>
              <a:rPr lang="en-US" dirty="0"/>
              <a:t>Stages of Clinical Research</a:t>
            </a:r>
          </a:p>
        </p:txBody>
      </p:sp>
      <p:grpSp>
        <p:nvGrpSpPr>
          <p:cNvPr id="4" name="Group 3">
            <a:extLst>
              <a:ext uri="{FF2B5EF4-FFF2-40B4-BE49-F238E27FC236}">
                <a16:creationId xmlns:a16="http://schemas.microsoft.com/office/drawing/2014/main" id="{FF21924F-62AF-F140-8C67-DE7DA0B6A29B}"/>
              </a:ext>
            </a:extLst>
          </p:cNvPr>
          <p:cNvGrpSpPr/>
          <p:nvPr/>
        </p:nvGrpSpPr>
        <p:grpSpPr>
          <a:xfrm>
            <a:off x="2286244" y="1562856"/>
            <a:ext cx="8690643" cy="5101898"/>
            <a:chOff x="304800" y="999460"/>
            <a:chExt cx="8839200" cy="4639340"/>
          </a:xfrm>
        </p:grpSpPr>
        <p:grpSp>
          <p:nvGrpSpPr>
            <p:cNvPr id="5" name="Group 4">
              <a:extLst>
                <a:ext uri="{FF2B5EF4-FFF2-40B4-BE49-F238E27FC236}">
                  <a16:creationId xmlns:a16="http://schemas.microsoft.com/office/drawing/2014/main" id="{523FE8AC-A79A-8A44-8EF5-8C21AD8099F2}"/>
                </a:ext>
              </a:extLst>
            </p:cNvPr>
            <p:cNvGrpSpPr/>
            <p:nvPr/>
          </p:nvGrpSpPr>
          <p:grpSpPr>
            <a:xfrm>
              <a:off x="304800" y="999460"/>
              <a:ext cx="5943600" cy="4639340"/>
              <a:chOff x="1143000" y="999460"/>
              <a:chExt cx="5943600" cy="4639340"/>
            </a:xfrm>
          </p:grpSpPr>
          <p:pic>
            <p:nvPicPr>
              <p:cNvPr id="10" name="Picture 2" descr="3d_pyramid_4_pieces_powerpoint_presentation_slides_Slide01">
                <a:extLst>
                  <a:ext uri="{FF2B5EF4-FFF2-40B4-BE49-F238E27FC236}">
                    <a16:creationId xmlns:a16="http://schemas.microsoft.com/office/drawing/2014/main" id="{5767C9C2-D633-B648-AEC6-67A83C754B2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6667" l="1042" r="64896"/>
                        </a14:imgEffect>
                      </a14:imgLayer>
                    </a14:imgProps>
                  </a:ext>
                  <a:ext uri="{28A0092B-C50C-407E-A947-70E740481C1C}">
                    <a14:useLocalDpi xmlns:a14="http://schemas.microsoft.com/office/drawing/2010/main" val="0"/>
                  </a:ext>
                </a:extLst>
              </a:blip>
              <a:srcRect t="15439" r="32485"/>
              <a:stretch/>
            </p:blipFill>
            <p:spPr bwMode="auto">
              <a:xfrm>
                <a:off x="1143000" y="999460"/>
                <a:ext cx="4938823" cy="463934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7D12E4C6-E679-224A-A4ED-B2C587ED25B8}"/>
                  </a:ext>
                </a:extLst>
              </p:cNvPr>
              <p:cNvCxnSpPr/>
              <p:nvPr/>
            </p:nvCxnSpPr>
            <p:spPr>
              <a:xfrm>
                <a:off x="4191000" y="1524000"/>
                <a:ext cx="15240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EAEF9F4-26F6-8A49-A8C5-48FB1EC56040}"/>
                  </a:ext>
                </a:extLst>
              </p:cNvPr>
              <p:cNvCxnSpPr/>
              <p:nvPr/>
            </p:nvCxnSpPr>
            <p:spPr>
              <a:xfrm>
                <a:off x="5486400" y="4343400"/>
                <a:ext cx="16002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270BF75-D67C-F142-B481-DC277C1DD976}"/>
                  </a:ext>
                </a:extLst>
              </p:cNvPr>
              <p:cNvCxnSpPr/>
              <p:nvPr/>
            </p:nvCxnSpPr>
            <p:spPr>
              <a:xfrm>
                <a:off x="5053123" y="3352800"/>
                <a:ext cx="1652477"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47D6640-E961-3247-9996-D58839720621}"/>
                  </a:ext>
                </a:extLst>
              </p:cNvPr>
              <p:cNvCxnSpPr/>
              <p:nvPr/>
            </p:nvCxnSpPr>
            <p:spPr>
              <a:xfrm>
                <a:off x="4572000" y="2438400"/>
                <a:ext cx="16764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1609D792-05A8-A240-885A-2D7BBB409402}"/>
                </a:ext>
              </a:extLst>
            </p:cNvPr>
            <p:cNvSpPr/>
            <p:nvPr/>
          </p:nvSpPr>
          <p:spPr>
            <a:xfrm>
              <a:off x="5042933" y="1306961"/>
              <a:ext cx="3741773" cy="338554"/>
            </a:xfrm>
            <a:prstGeom prst="rect">
              <a:avLst/>
            </a:prstGeom>
          </p:spPr>
          <p:txBody>
            <a:bodyPr wrap="square">
              <a:spAutoFit/>
            </a:bodyPr>
            <a:lstStyle/>
            <a:p>
              <a:r>
                <a:rPr lang="en-US" sz="1600" b="1" dirty="0">
                  <a:latin typeface="Arial Black" panose="020B0A04020102020204" pitchFamily="34" charset="0"/>
                </a:rPr>
                <a:t>Studies with cells in culture.</a:t>
              </a:r>
              <a:endParaRPr lang="en-US" sz="1600" dirty="0">
                <a:latin typeface="Arial Black" panose="020B0A04020102020204" pitchFamily="34" charset="0"/>
              </a:endParaRPr>
            </a:p>
          </p:txBody>
        </p:sp>
        <p:sp>
          <p:nvSpPr>
            <p:cNvPr id="7" name="Rectangle 6">
              <a:extLst>
                <a:ext uri="{FF2B5EF4-FFF2-40B4-BE49-F238E27FC236}">
                  <a16:creationId xmlns:a16="http://schemas.microsoft.com/office/drawing/2014/main" id="{7C4B407F-C31E-914F-9D62-4C30B7D43095}"/>
                </a:ext>
              </a:extLst>
            </p:cNvPr>
            <p:cNvSpPr/>
            <p:nvPr/>
          </p:nvSpPr>
          <p:spPr>
            <a:xfrm>
              <a:off x="5402227" y="2252246"/>
              <a:ext cx="3741773" cy="338554"/>
            </a:xfrm>
            <a:prstGeom prst="rect">
              <a:avLst/>
            </a:prstGeom>
          </p:spPr>
          <p:txBody>
            <a:bodyPr wrap="square">
              <a:spAutoFit/>
            </a:bodyPr>
            <a:lstStyle/>
            <a:p>
              <a:r>
                <a:rPr lang="en-US" sz="1600" b="1" dirty="0">
                  <a:latin typeface="Arial Black" panose="020B0A04020102020204" pitchFamily="34" charset="0"/>
                </a:rPr>
                <a:t>Studies in animal models.</a:t>
              </a:r>
              <a:endParaRPr lang="en-US" sz="1600" dirty="0">
                <a:latin typeface="Arial Black" panose="020B0A04020102020204" pitchFamily="34" charset="0"/>
              </a:endParaRPr>
            </a:p>
          </p:txBody>
        </p:sp>
        <p:sp>
          <p:nvSpPr>
            <p:cNvPr id="8" name="Rectangle 7">
              <a:extLst>
                <a:ext uri="{FF2B5EF4-FFF2-40B4-BE49-F238E27FC236}">
                  <a16:creationId xmlns:a16="http://schemas.microsoft.com/office/drawing/2014/main" id="{DA1026FF-E2FA-2146-B2AC-318C6B40D2A0}"/>
                </a:ext>
              </a:extLst>
            </p:cNvPr>
            <p:cNvSpPr/>
            <p:nvPr/>
          </p:nvSpPr>
          <p:spPr>
            <a:xfrm>
              <a:off x="5854995" y="3149853"/>
              <a:ext cx="2929711" cy="584775"/>
            </a:xfrm>
            <a:prstGeom prst="rect">
              <a:avLst/>
            </a:prstGeom>
          </p:spPr>
          <p:txBody>
            <a:bodyPr wrap="square">
              <a:spAutoFit/>
            </a:bodyPr>
            <a:lstStyle/>
            <a:p>
              <a:r>
                <a:rPr lang="en-US" sz="1600" b="1" dirty="0">
                  <a:latin typeface="Arial Black" panose="020B0A04020102020204" pitchFamily="34" charset="0"/>
                </a:rPr>
                <a:t>Pre-clinical studies looking at safety.</a:t>
              </a:r>
              <a:endParaRPr lang="en-US" sz="1600" dirty="0">
                <a:latin typeface="Arial Black" panose="020B0A04020102020204" pitchFamily="34" charset="0"/>
              </a:endParaRPr>
            </a:p>
          </p:txBody>
        </p:sp>
        <p:sp>
          <p:nvSpPr>
            <p:cNvPr id="9" name="Rectangle 8">
              <a:extLst>
                <a:ext uri="{FF2B5EF4-FFF2-40B4-BE49-F238E27FC236}">
                  <a16:creationId xmlns:a16="http://schemas.microsoft.com/office/drawing/2014/main" id="{5A6F313D-226F-2F44-8444-D91D5A2244A5}"/>
                </a:ext>
              </a:extLst>
            </p:cNvPr>
            <p:cNvSpPr/>
            <p:nvPr/>
          </p:nvSpPr>
          <p:spPr>
            <a:xfrm>
              <a:off x="6316627" y="4157246"/>
              <a:ext cx="2598773" cy="830997"/>
            </a:xfrm>
            <a:prstGeom prst="rect">
              <a:avLst/>
            </a:prstGeom>
          </p:spPr>
          <p:txBody>
            <a:bodyPr wrap="square">
              <a:spAutoFit/>
            </a:bodyPr>
            <a:lstStyle/>
            <a:p>
              <a:r>
                <a:rPr lang="en-US" sz="1600" b="1" dirty="0">
                  <a:latin typeface="Arial Black" panose="020B0A04020102020204" pitchFamily="34" charset="0"/>
                </a:rPr>
                <a:t>Larger clinical studies looking at efficacy.</a:t>
              </a:r>
              <a:endParaRPr lang="en-US" sz="1600" dirty="0">
                <a:latin typeface="Arial Black" panose="020B0A04020102020204" pitchFamily="34" charset="0"/>
              </a:endParaRPr>
            </a:p>
          </p:txBody>
        </p:sp>
      </p:grpSp>
    </p:spTree>
    <p:extLst>
      <p:ext uri="{BB962C8B-B14F-4D97-AF65-F5344CB8AC3E}">
        <p14:creationId xmlns:p14="http://schemas.microsoft.com/office/powerpoint/2010/main" val="3693002974"/>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AE79ADC-DC77-2C41-A2E3-807FA43BE2A6}"/>
              </a:ext>
            </a:extLst>
          </p:cNvPr>
          <p:cNvSpPr/>
          <p:nvPr/>
        </p:nvSpPr>
        <p:spPr>
          <a:xfrm>
            <a:off x="3460858" y="6491171"/>
            <a:ext cx="6089937" cy="307777"/>
          </a:xfrm>
          <a:prstGeom prst="rect">
            <a:avLst/>
          </a:prstGeom>
        </p:spPr>
        <p:txBody>
          <a:bodyPr wrap="none">
            <a:spAutoFit/>
          </a:bodyPr>
          <a:lstStyle/>
          <a:p>
            <a:r>
              <a:rPr lang="en-AU" sz="1400" b="1" dirty="0">
                <a:solidFill>
                  <a:schemeClr val="bg1">
                    <a:lumMod val="65000"/>
                  </a:schemeClr>
                </a:solidFill>
                <a:latin typeface="Calibri Light" panose="020F0302020204030204" pitchFamily="34" charset="0"/>
                <a:cs typeface="Calibri Light" panose="020F0302020204030204" pitchFamily="34" charset="0"/>
              </a:rPr>
              <a:t>Adapted from </a:t>
            </a:r>
            <a:r>
              <a:rPr lang="en-AU" sz="1400" b="1" dirty="0" err="1">
                <a:solidFill>
                  <a:schemeClr val="bg1">
                    <a:lumMod val="65000"/>
                  </a:schemeClr>
                </a:solidFill>
                <a:latin typeface="Calibri Light" panose="020F0302020204030204" pitchFamily="34" charset="0"/>
                <a:cs typeface="Calibri Light" panose="020F0302020204030204" pitchFamily="34" charset="0"/>
              </a:rPr>
              <a:t>Jintanat</a:t>
            </a:r>
            <a:r>
              <a:rPr lang="en-AU" sz="1400" b="1" dirty="0">
                <a:solidFill>
                  <a:schemeClr val="bg1">
                    <a:lumMod val="65000"/>
                  </a:schemeClr>
                </a:solidFill>
                <a:latin typeface="Calibri Light" panose="020F0302020204030204" pitchFamily="34" charset="0"/>
                <a:cs typeface="Calibri Light" panose="020F0302020204030204" pitchFamily="34" charset="0"/>
              </a:rPr>
              <a:t> </a:t>
            </a:r>
            <a:r>
              <a:rPr lang="en-AU" sz="1400" b="1" dirty="0" err="1">
                <a:solidFill>
                  <a:schemeClr val="bg1">
                    <a:lumMod val="65000"/>
                  </a:schemeClr>
                </a:solidFill>
                <a:latin typeface="Calibri Light" panose="020F0302020204030204" pitchFamily="34" charset="0"/>
                <a:cs typeface="Calibri Light" panose="020F0302020204030204" pitchFamily="34" charset="0"/>
              </a:rPr>
              <a:t>Ananworanich</a:t>
            </a:r>
            <a:r>
              <a:rPr lang="en-AU" sz="1400" b="1" dirty="0">
                <a:solidFill>
                  <a:schemeClr val="bg1">
                    <a:lumMod val="65000"/>
                  </a:schemeClr>
                </a:solidFill>
                <a:latin typeface="Calibri Light" panose="020F0302020204030204" pitchFamily="34" charset="0"/>
                <a:cs typeface="Calibri Light" panose="020F0302020204030204" pitchFamily="34" charset="0"/>
              </a:rPr>
              <a:t>, Community HIV Cure Workshop, AIDS 2018 </a:t>
            </a:r>
            <a:endParaRPr lang="en-US" sz="1400" dirty="0">
              <a:solidFill>
                <a:schemeClr val="bg1">
                  <a:lumMod val="65000"/>
                </a:schemeClr>
              </a:solidFill>
              <a:latin typeface="Calibri Light" panose="020F0302020204030204" pitchFamily="34" charset="0"/>
              <a:cs typeface="Calibri Light" panose="020F0302020204030204" pitchFamily="34" charset="0"/>
            </a:endParaRPr>
          </a:p>
        </p:txBody>
      </p:sp>
      <p:grpSp>
        <p:nvGrpSpPr>
          <p:cNvPr id="40" name="Group 39">
            <a:extLst>
              <a:ext uri="{FF2B5EF4-FFF2-40B4-BE49-F238E27FC236}">
                <a16:creationId xmlns:a16="http://schemas.microsoft.com/office/drawing/2014/main" id="{F158EDD9-DD07-3047-86B9-0FA343046D06}"/>
              </a:ext>
            </a:extLst>
          </p:cNvPr>
          <p:cNvGrpSpPr/>
          <p:nvPr/>
        </p:nvGrpSpPr>
        <p:grpSpPr>
          <a:xfrm>
            <a:off x="2507316" y="296772"/>
            <a:ext cx="7304182" cy="5811398"/>
            <a:chOff x="1745400" y="215954"/>
            <a:chExt cx="7304182" cy="5811398"/>
          </a:xfrm>
        </p:grpSpPr>
        <p:sp>
          <p:nvSpPr>
            <p:cNvPr id="5" name="Isosceles Triangle 4">
              <a:extLst>
                <a:ext uri="{FF2B5EF4-FFF2-40B4-BE49-F238E27FC236}">
                  <a16:creationId xmlns:a16="http://schemas.microsoft.com/office/drawing/2014/main" id="{B7E9DD7B-0D32-3847-BB3A-8F4A7CFCD716}"/>
                </a:ext>
              </a:extLst>
            </p:cNvPr>
            <p:cNvSpPr/>
            <p:nvPr/>
          </p:nvSpPr>
          <p:spPr>
            <a:xfrm>
              <a:off x="1745400" y="215954"/>
              <a:ext cx="7304182" cy="1391798"/>
            </a:xfrm>
            <a:prstGeom prst="triangle">
              <a:avLst>
                <a:gd name="adj" fmla="val 5000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5"/>
                </a:solidFill>
              </a:endParaRPr>
            </a:p>
          </p:txBody>
        </p:sp>
        <p:sp>
          <p:nvSpPr>
            <p:cNvPr id="6" name="Rectangle 5">
              <a:extLst>
                <a:ext uri="{FF2B5EF4-FFF2-40B4-BE49-F238E27FC236}">
                  <a16:creationId xmlns:a16="http://schemas.microsoft.com/office/drawing/2014/main" id="{F42E3784-71C1-F24F-8CEB-926C41F2DD54}"/>
                </a:ext>
              </a:extLst>
            </p:cNvPr>
            <p:cNvSpPr/>
            <p:nvPr/>
          </p:nvSpPr>
          <p:spPr>
            <a:xfrm>
              <a:off x="2235190" y="2007202"/>
              <a:ext cx="1828800" cy="3581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0D434F-8C73-F241-80F0-2F42D8E4F019}"/>
                </a:ext>
              </a:extLst>
            </p:cNvPr>
            <p:cNvSpPr/>
            <p:nvPr/>
          </p:nvSpPr>
          <p:spPr>
            <a:xfrm>
              <a:off x="4508142" y="1995218"/>
              <a:ext cx="1828800" cy="3581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085B29D-7981-0148-9468-CCEF1E15F575}"/>
                </a:ext>
              </a:extLst>
            </p:cNvPr>
            <p:cNvSpPr/>
            <p:nvPr/>
          </p:nvSpPr>
          <p:spPr>
            <a:xfrm>
              <a:off x="6721366" y="1988752"/>
              <a:ext cx="1828800" cy="3581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E16DEF-D2A1-7E48-AC8C-082DAE01E4A9}"/>
                </a:ext>
              </a:extLst>
            </p:cNvPr>
            <p:cNvSpPr/>
            <p:nvPr/>
          </p:nvSpPr>
          <p:spPr>
            <a:xfrm>
              <a:off x="2082791" y="5722552"/>
              <a:ext cx="6629400" cy="76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4AA3AF-E0F8-254B-84F0-300965ACB510}"/>
                </a:ext>
              </a:extLst>
            </p:cNvPr>
            <p:cNvSpPr/>
            <p:nvPr/>
          </p:nvSpPr>
          <p:spPr>
            <a:xfrm>
              <a:off x="1930391" y="5874952"/>
              <a:ext cx="6934200" cy="152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82F629-0B73-224B-8C53-1CB4126431D7}"/>
                </a:ext>
              </a:extLst>
            </p:cNvPr>
            <p:cNvSpPr/>
            <p:nvPr/>
          </p:nvSpPr>
          <p:spPr>
            <a:xfrm>
              <a:off x="2082791" y="1731277"/>
              <a:ext cx="6629400" cy="152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889CB037-BE11-8649-A0B0-242D49DF7BF6}"/>
                </a:ext>
              </a:extLst>
            </p:cNvPr>
            <p:cNvSpPr/>
            <p:nvPr/>
          </p:nvSpPr>
          <p:spPr>
            <a:xfrm>
              <a:off x="3348451" y="605941"/>
              <a:ext cx="4055854" cy="954107"/>
            </a:xfrm>
            <a:prstGeom prst="rect">
              <a:avLst/>
            </a:prstGeom>
          </p:spPr>
          <p:txBody>
            <a:bodyPr wrap="none">
              <a:spAutoFit/>
            </a:bodyPr>
            <a:lstStyle/>
            <a:p>
              <a:pPr algn="ctr"/>
              <a:r>
                <a:rPr lang="en-US" sz="2800" b="1" dirty="0">
                  <a:solidFill>
                    <a:schemeClr val="bg1"/>
                  </a:solidFill>
                  <a:latin typeface="Gill Sans MT" panose="020B0502020104020203" pitchFamily="34" charset="77"/>
                  <a:cs typeface="Calibri Light" panose="020F0302020204030204" pitchFamily="34" charset="0"/>
                </a:rPr>
                <a:t>HIV</a:t>
              </a:r>
            </a:p>
            <a:p>
              <a:pPr algn="ctr"/>
              <a:r>
                <a:rPr lang="en-US" sz="2800" b="1" dirty="0">
                  <a:solidFill>
                    <a:schemeClr val="bg1"/>
                  </a:solidFill>
                  <a:latin typeface="Gill Sans MT" panose="020B0502020104020203" pitchFamily="34" charset="77"/>
                  <a:cs typeface="Calibri Light" panose="020F0302020204030204" pitchFamily="34" charset="0"/>
                </a:rPr>
                <a:t>Cure-Related Research</a:t>
              </a:r>
            </a:p>
          </p:txBody>
        </p:sp>
        <p:sp>
          <p:nvSpPr>
            <p:cNvPr id="13" name="Rectangle 12">
              <a:extLst>
                <a:ext uri="{FF2B5EF4-FFF2-40B4-BE49-F238E27FC236}">
                  <a16:creationId xmlns:a16="http://schemas.microsoft.com/office/drawing/2014/main" id="{20DAD1DB-0604-FF46-BE53-D7991F796C8C}"/>
                </a:ext>
              </a:extLst>
            </p:cNvPr>
            <p:cNvSpPr/>
            <p:nvPr/>
          </p:nvSpPr>
          <p:spPr>
            <a:xfrm>
              <a:off x="2255187" y="2108101"/>
              <a:ext cx="1806905" cy="338554"/>
            </a:xfrm>
            <a:prstGeom prst="rect">
              <a:avLst/>
            </a:prstGeom>
          </p:spPr>
          <p:txBody>
            <a:bodyPr wrap="square">
              <a:spAutoFit/>
            </a:bodyPr>
            <a:lstStyle/>
            <a:p>
              <a:pPr algn="ctr"/>
              <a:r>
                <a:rPr lang="en-US" sz="1600" b="1" dirty="0">
                  <a:latin typeface="Gill Sans MT" panose="020B0502020104020203" pitchFamily="34" charset="77"/>
                  <a:cs typeface="Calibri Light" panose="020F0302020204030204" pitchFamily="34" charset="0"/>
                </a:rPr>
                <a:t>Bench Science </a:t>
              </a:r>
              <a:endParaRPr lang="en-US" sz="1600" dirty="0">
                <a:latin typeface="Gill Sans MT" panose="020B0502020104020203" pitchFamily="34" charset="77"/>
                <a:cs typeface="Calibri Light" panose="020F0302020204030204" pitchFamily="34" charset="0"/>
              </a:endParaRPr>
            </a:p>
          </p:txBody>
        </p:sp>
        <p:sp>
          <p:nvSpPr>
            <p:cNvPr id="14" name="Rectangle 13">
              <a:extLst>
                <a:ext uri="{FF2B5EF4-FFF2-40B4-BE49-F238E27FC236}">
                  <a16:creationId xmlns:a16="http://schemas.microsoft.com/office/drawing/2014/main" id="{5DD534AE-C4F8-614C-8F99-CC143683B9AF}"/>
                </a:ext>
              </a:extLst>
            </p:cNvPr>
            <p:cNvSpPr/>
            <p:nvPr/>
          </p:nvSpPr>
          <p:spPr>
            <a:xfrm>
              <a:off x="4482504" y="2112376"/>
              <a:ext cx="1933606" cy="338554"/>
            </a:xfrm>
            <a:prstGeom prst="rect">
              <a:avLst/>
            </a:prstGeom>
          </p:spPr>
          <p:txBody>
            <a:bodyPr wrap="none">
              <a:spAutoFit/>
            </a:bodyPr>
            <a:lstStyle/>
            <a:p>
              <a:r>
                <a:rPr lang="en-US" sz="1600" b="1" dirty="0">
                  <a:latin typeface="Gill Sans MT" panose="020B0502020104020203" pitchFamily="34" charset="77"/>
                  <a:cs typeface="Calibri Light" panose="020F0302020204030204" pitchFamily="34" charset="0"/>
                </a:rPr>
                <a:t>Intervention Trials</a:t>
              </a:r>
              <a:endParaRPr lang="en-US" sz="1600" dirty="0">
                <a:latin typeface="Gill Sans MT" panose="020B0502020104020203" pitchFamily="34" charset="77"/>
                <a:cs typeface="Calibri Light" panose="020F0302020204030204" pitchFamily="34" charset="0"/>
              </a:endParaRPr>
            </a:p>
          </p:txBody>
        </p:sp>
        <p:sp>
          <p:nvSpPr>
            <p:cNvPr id="15" name="Rectangle 14">
              <a:extLst>
                <a:ext uri="{FF2B5EF4-FFF2-40B4-BE49-F238E27FC236}">
                  <a16:creationId xmlns:a16="http://schemas.microsoft.com/office/drawing/2014/main" id="{66AF688F-1602-7344-BD78-CF36B1F5030E}"/>
                </a:ext>
              </a:extLst>
            </p:cNvPr>
            <p:cNvSpPr/>
            <p:nvPr/>
          </p:nvSpPr>
          <p:spPr>
            <a:xfrm>
              <a:off x="6721366" y="2086936"/>
              <a:ext cx="1839734" cy="830997"/>
            </a:xfrm>
            <a:prstGeom prst="rect">
              <a:avLst/>
            </a:prstGeom>
          </p:spPr>
          <p:txBody>
            <a:bodyPr wrap="none">
              <a:spAutoFit/>
            </a:bodyPr>
            <a:lstStyle/>
            <a:p>
              <a:pPr algn="ctr"/>
              <a:r>
                <a:rPr lang="en-US" sz="1600" b="1" dirty="0">
                  <a:latin typeface="Gill Sans MT" panose="020B0502020104020203" pitchFamily="34" charset="77"/>
                  <a:cs typeface="Calibri Light" panose="020F0302020204030204" pitchFamily="34" charset="0"/>
                </a:rPr>
                <a:t>Ethics &amp;</a:t>
              </a:r>
            </a:p>
            <a:p>
              <a:pPr algn="ctr"/>
              <a:r>
                <a:rPr lang="en-US" sz="1600" b="1" dirty="0">
                  <a:latin typeface="Gill Sans MT" panose="020B0502020104020203" pitchFamily="34" charset="77"/>
                  <a:cs typeface="Calibri Light" panose="020F0302020204030204" pitchFamily="34" charset="0"/>
                </a:rPr>
                <a:t>Social-Behavioral</a:t>
              </a:r>
            </a:p>
            <a:p>
              <a:pPr algn="ctr"/>
              <a:r>
                <a:rPr lang="en-US" sz="1600" b="1" dirty="0">
                  <a:latin typeface="Gill Sans MT" panose="020B0502020104020203" pitchFamily="34" charset="77"/>
                  <a:cs typeface="Calibri Light" panose="020F0302020204030204" pitchFamily="34" charset="0"/>
                </a:rPr>
                <a:t>Sciences</a:t>
              </a:r>
              <a:endParaRPr lang="en-US" sz="1600" dirty="0">
                <a:latin typeface="Gill Sans MT" panose="020B0502020104020203" pitchFamily="34" charset="77"/>
                <a:cs typeface="Calibri Light" panose="020F0302020204030204" pitchFamily="34" charset="0"/>
              </a:endParaRPr>
            </a:p>
          </p:txBody>
        </p:sp>
        <p:sp>
          <p:nvSpPr>
            <p:cNvPr id="16" name="Rectangle 15">
              <a:extLst>
                <a:ext uri="{FF2B5EF4-FFF2-40B4-BE49-F238E27FC236}">
                  <a16:creationId xmlns:a16="http://schemas.microsoft.com/office/drawing/2014/main" id="{2BBFBD12-D710-374B-8A7D-1BB74572531F}"/>
                </a:ext>
              </a:extLst>
            </p:cNvPr>
            <p:cNvSpPr/>
            <p:nvPr/>
          </p:nvSpPr>
          <p:spPr>
            <a:xfrm>
              <a:off x="4508142" y="2457183"/>
              <a:ext cx="1828800" cy="523220"/>
            </a:xfrm>
            <a:prstGeom prst="rect">
              <a:avLst/>
            </a:prstGeom>
          </p:spPr>
          <p:txBody>
            <a:bodyPr wrap="square">
              <a:spAutoFit/>
            </a:bodyPr>
            <a:lstStyle/>
            <a:p>
              <a:pPr algn="ctr"/>
              <a:r>
                <a:rPr lang="en-US" sz="1400" dirty="0">
                  <a:latin typeface="Gill Sans MT" panose="020B0502020104020203" pitchFamily="34" charset="77"/>
                  <a:cs typeface="Calibri Light" panose="020F0302020204030204" pitchFamily="34" charset="0"/>
                </a:rPr>
                <a:t>Animal &amp; Human Studies</a:t>
              </a:r>
            </a:p>
          </p:txBody>
        </p:sp>
        <p:sp>
          <p:nvSpPr>
            <p:cNvPr id="18" name="Rectangle 17">
              <a:extLst>
                <a:ext uri="{FF2B5EF4-FFF2-40B4-BE49-F238E27FC236}">
                  <a16:creationId xmlns:a16="http://schemas.microsoft.com/office/drawing/2014/main" id="{1286CBE7-8EFB-894D-AB01-F78144F96486}"/>
                </a:ext>
              </a:extLst>
            </p:cNvPr>
            <p:cNvSpPr/>
            <p:nvPr/>
          </p:nvSpPr>
          <p:spPr>
            <a:xfrm>
              <a:off x="2235190" y="2533820"/>
              <a:ext cx="1826903" cy="738664"/>
            </a:xfrm>
            <a:prstGeom prst="rect">
              <a:avLst/>
            </a:prstGeom>
          </p:spPr>
          <p:txBody>
            <a:bodyPr wrap="square">
              <a:spAutoFit/>
            </a:bodyPr>
            <a:lstStyle/>
            <a:p>
              <a:pPr algn="ctr"/>
              <a:r>
                <a:rPr lang="en-US" sz="1400" dirty="0">
                  <a:latin typeface="Gill Sans MT" panose="020B0502020104020203" pitchFamily="34" charset="77"/>
                  <a:cs typeface="Calibri Light" panose="020F0302020204030204" pitchFamily="34" charset="0"/>
                </a:rPr>
                <a:t>Understanding Persistence &amp;  Immune control</a:t>
              </a:r>
            </a:p>
          </p:txBody>
        </p:sp>
        <p:sp>
          <p:nvSpPr>
            <p:cNvPr id="19" name="Down Arrow 18">
              <a:extLst>
                <a:ext uri="{FF2B5EF4-FFF2-40B4-BE49-F238E27FC236}">
                  <a16:creationId xmlns:a16="http://schemas.microsoft.com/office/drawing/2014/main" id="{48F580BF-A4EB-9F42-B8B4-20C779A12B07}"/>
                </a:ext>
              </a:extLst>
            </p:cNvPr>
            <p:cNvSpPr/>
            <p:nvPr/>
          </p:nvSpPr>
          <p:spPr>
            <a:xfrm>
              <a:off x="5227456" y="3016657"/>
              <a:ext cx="340069" cy="355386"/>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6D0062C-016E-0B47-97AE-5E5B70C19C73}"/>
                </a:ext>
              </a:extLst>
            </p:cNvPr>
            <p:cNvSpPr/>
            <p:nvPr/>
          </p:nvSpPr>
          <p:spPr>
            <a:xfrm>
              <a:off x="6744829" y="3117729"/>
              <a:ext cx="1828800" cy="1384995"/>
            </a:xfrm>
            <a:prstGeom prst="rect">
              <a:avLst/>
            </a:prstGeom>
          </p:spPr>
          <p:txBody>
            <a:bodyPr wrap="square">
              <a:spAutoFit/>
            </a:bodyPr>
            <a:lstStyle/>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Decision-making</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Perceptions of risks and benefits</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Attitudes about research</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Individual and societal impact</a:t>
              </a:r>
            </a:p>
          </p:txBody>
        </p:sp>
        <p:sp>
          <p:nvSpPr>
            <p:cNvPr id="21" name="Rectangle 20">
              <a:extLst>
                <a:ext uri="{FF2B5EF4-FFF2-40B4-BE49-F238E27FC236}">
                  <a16:creationId xmlns:a16="http://schemas.microsoft.com/office/drawing/2014/main" id="{F49E23DE-0BED-6B44-93B1-3F6B5086CC6A}"/>
                </a:ext>
              </a:extLst>
            </p:cNvPr>
            <p:cNvSpPr/>
            <p:nvPr/>
          </p:nvSpPr>
          <p:spPr>
            <a:xfrm>
              <a:off x="2248754" y="3303767"/>
              <a:ext cx="1828800" cy="1384995"/>
            </a:xfrm>
            <a:prstGeom prst="rect">
              <a:avLst/>
            </a:prstGeom>
          </p:spPr>
          <p:txBody>
            <a:bodyPr wrap="square">
              <a:spAutoFit/>
            </a:bodyPr>
            <a:lstStyle/>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Viral subtype</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Genetics</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Tissues</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Intervention Mechanism</a:t>
              </a:r>
            </a:p>
            <a:p>
              <a:pPr marL="174056" indent="-174056">
                <a:buFont typeface="Arial" panose="020B0604020202020204" pitchFamily="34" charset="0"/>
                <a:buChar char="•"/>
              </a:pPr>
              <a:r>
                <a:rPr lang="en-AU" sz="1200" dirty="0">
                  <a:latin typeface="Gill Sans MT" panose="020B0502020104020203" pitchFamily="34" charset="77"/>
                  <a:cs typeface="Calibri Light" panose="020F0302020204030204" pitchFamily="34" charset="0"/>
                </a:rPr>
                <a:t>Analysis of preliminary work</a:t>
              </a:r>
            </a:p>
          </p:txBody>
        </p:sp>
        <p:grpSp>
          <p:nvGrpSpPr>
            <p:cNvPr id="22" name="Group 21">
              <a:extLst>
                <a:ext uri="{FF2B5EF4-FFF2-40B4-BE49-F238E27FC236}">
                  <a16:creationId xmlns:a16="http://schemas.microsoft.com/office/drawing/2014/main" id="{E7E314B5-96A3-CC4D-B06D-FFF02B289307}"/>
                </a:ext>
              </a:extLst>
            </p:cNvPr>
            <p:cNvGrpSpPr/>
            <p:nvPr/>
          </p:nvGrpSpPr>
          <p:grpSpPr>
            <a:xfrm>
              <a:off x="4680484" y="4208177"/>
              <a:ext cx="680226" cy="609599"/>
              <a:chOff x="412654" y="5648656"/>
              <a:chExt cx="680226" cy="609599"/>
            </a:xfrm>
          </p:grpSpPr>
          <p:sp>
            <p:nvSpPr>
              <p:cNvPr id="33" name="Rectangle 32">
                <a:extLst>
                  <a:ext uri="{FF2B5EF4-FFF2-40B4-BE49-F238E27FC236}">
                    <a16:creationId xmlns:a16="http://schemas.microsoft.com/office/drawing/2014/main" id="{B696E42F-7035-F645-940C-741BB042CA29}"/>
                  </a:ext>
                </a:extLst>
              </p:cNvPr>
              <p:cNvSpPr/>
              <p:nvPr/>
            </p:nvSpPr>
            <p:spPr>
              <a:xfrm>
                <a:off x="422747" y="5648656"/>
                <a:ext cx="670133" cy="6095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E702400-602E-9843-BBC5-88E294056B3E}"/>
                  </a:ext>
                </a:extLst>
              </p:cNvPr>
              <p:cNvSpPr/>
              <p:nvPr/>
            </p:nvSpPr>
            <p:spPr>
              <a:xfrm>
                <a:off x="412654" y="5742676"/>
                <a:ext cx="671122" cy="369332"/>
              </a:xfrm>
              <a:prstGeom prst="rect">
                <a:avLst/>
              </a:prstGeom>
            </p:spPr>
            <p:txBody>
              <a:bodyPr wrap="square">
                <a:spAutoFit/>
              </a:bodyPr>
              <a:lstStyle/>
              <a:p>
                <a:pPr algn="ctr"/>
                <a:r>
                  <a:rPr lang="en-AU" sz="900" b="1" dirty="0">
                    <a:solidFill>
                      <a:schemeClr val="bg1"/>
                    </a:solidFill>
                    <a:latin typeface="Gill Sans MT" panose="020B0502020104020203" pitchFamily="34" charset="77"/>
                    <a:cs typeface="Calibri Light" panose="020F0302020204030204" pitchFamily="34" charset="0"/>
                  </a:rPr>
                  <a:t>Early</a:t>
                </a:r>
              </a:p>
              <a:p>
                <a:pPr algn="ctr"/>
                <a:r>
                  <a:rPr lang="en-AU" sz="900" b="1" dirty="0">
                    <a:solidFill>
                      <a:schemeClr val="bg1"/>
                    </a:solidFill>
                    <a:latin typeface="Gill Sans MT" panose="020B0502020104020203" pitchFamily="34" charset="77"/>
                    <a:cs typeface="Calibri Light" panose="020F0302020204030204" pitchFamily="34" charset="0"/>
                  </a:rPr>
                  <a:t>ART</a:t>
                </a:r>
                <a:endParaRPr lang="en-US" sz="900" dirty="0">
                  <a:solidFill>
                    <a:schemeClr val="bg1"/>
                  </a:solidFill>
                  <a:latin typeface="Gill Sans MT" panose="020B0502020104020203" pitchFamily="34" charset="77"/>
                  <a:cs typeface="Calibri Light" panose="020F0302020204030204" pitchFamily="34" charset="0"/>
                </a:endParaRPr>
              </a:p>
            </p:txBody>
          </p:sp>
        </p:grpSp>
        <p:grpSp>
          <p:nvGrpSpPr>
            <p:cNvPr id="23" name="Group 22">
              <a:extLst>
                <a:ext uri="{FF2B5EF4-FFF2-40B4-BE49-F238E27FC236}">
                  <a16:creationId xmlns:a16="http://schemas.microsoft.com/office/drawing/2014/main" id="{C20FAEB1-A073-EE47-896F-58852FEFCA26}"/>
                </a:ext>
              </a:extLst>
            </p:cNvPr>
            <p:cNvGrpSpPr/>
            <p:nvPr/>
          </p:nvGrpSpPr>
          <p:grpSpPr>
            <a:xfrm>
              <a:off x="5379855" y="4208177"/>
              <a:ext cx="862992" cy="609600"/>
              <a:chOff x="387748" y="4572000"/>
              <a:chExt cx="862992" cy="609600"/>
            </a:xfrm>
          </p:grpSpPr>
          <p:sp>
            <p:nvSpPr>
              <p:cNvPr id="31" name="Rectangle 30">
                <a:extLst>
                  <a:ext uri="{FF2B5EF4-FFF2-40B4-BE49-F238E27FC236}">
                    <a16:creationId xmlns:a16="http://schemas.microsoft.com/office/drawing/2014/main" id="{13251A7B-55BB-DF42-95C9-CEABED3C8E55}"/>
                  </a:ext>
                </a:extLst>
              </p:cNvPr>
              <p:cNvSpPr/>
              <p:nvPr/>
            </p:nvSpPr>
            <p:spPr>
              <a:xfrm>
                <a:off x="484356" y="4572000"/>
                <a:ext cx="671040" cy="60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533123D-585B-CF40-A7CB-C06F2006AF9D}"/>
                  </a:ext>
                </a:extLst>
              </p:cNvPr>
              <p:cNvSpPr/>
              <p:nvPr/>
            </p:nvSpPr>
            <p:spPr>
              <a:xfrm>
                <a:off x="387748" y="4590219"/>
                <a:ext cx="862992" cy="507831"/>
              </a:xfrm>
              <a:prstGeom prst="rect">
                <a:avLst/>
              </a:prstGeom>
            </p:spPr>
            <p:txBody>
              <a:bodyPr wrap="square">
                <a:spAutoFit/>
              </a:bodyPr>
              <a:lstStyle/>
              <a:p>
                <a:pPr algn="ctr"/>
                <a:r>
                  <a:rPr lang="en-AU" sz="900" b="1" dirty="0">
                    <a:solidFill>
                      <a:schemeClr val="bg1"/>
                    </a:solidFill>
                    <a:latin typeface="Gill Sans MT" panose="020B0502020104020203" pitchFamily="34" charset="77"/>
                    <a:cs typeface="Calibri Light" panose="020F0302020204030204" pitchFamily="34" charset="0"/>
                  </a:rPr>
                  <a:t>Latency modifying agents</a:t>
                </a:r>
                <a:endParaRPr lang="en-US" sz="900" dirty="0">
                  <a:solidFill>
                    <a:schemeClr val="bg1"/>
                  </a:solidFill>
                  <a:latin typeface="Gill Sans MT" panose="020B0502020104020203" pitchFamily="34" charset="77"/>
                  <a:cs typeface="Calibri Light" panose="020F0302020204030204" pitchFamily="34" charset="0"/>
                </a:endParaRPr>
              </a:p>
            </p:txBody>
          </p:sp>
        </p:grpSp>
        <p:grpSp>
          <p:nvGrpSpPr>
            <p:cNvPr id="24" name="Group 23">
              <a:extLst>
                <a:ext uri="{FF2B5EF4-FFF2-40B4-BE49-F238E27FC236}">
                  <a16:creationId xmlns:a16="http://schemas.microsoft.com/office/drawing/2014/main" id="{17F80221-AF86-BF48-87A4-2BB0AA10FD18}"/>
                </a:ext>
              </a:extLst>
            </p:cNvPr>
            <p:cNvGrpSpPr/>
            <p:nvPr/>
          </p:nvGrpSpPr>
          <p:grpSpPr>
            <a:xfrm>
              <a:off x="4589345" y="4873511"/>
              <a:ext cx="864877" cy="609600"/>
              <a:chOff x="1863988" y="6083555"/>
              <a:chExt cx="864877" cy="609600"/>
            </a:xfrm>
          </p:grpSpPr>
          <p:sp>
            <p:nvSpPr>
              <p:cNvPr id="29" name="Rectangle 28">
                <a:extLst>
                  <a:ext uri="{FF2B5EF4-FFF2-40B4-BE49-F238E27FC236}">
                    <a16:creationId xmlns:a16="http://schemas.microsoft.com/office/drawing/2014/main" id="{8E4C4AC1-D519-9D4B-B2BF-9C4EBCFE6E49}"/>
                  </a:ext>
                </a:extLst>
              </p:cNvPr>
              <p:cNvSpPr/>
              <p:nvPr/>
            </p:nvSpPr>
            <p:spPr>
              <a:xfrm>
                <a:off x="1972400" y="6083555"/>
                <a:ext cx="662954" cy="60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492C32B-DA99-7343-9F6D-02A9F022AE3D}"/>
                  </a:ext>
                </a:extLst>
              </p:cNvPr>
              <p:cNvSpPr/>
              <p:nvPr/>
            </p:nvSpPr>
            <p:spPr>
              <a:xfrm>
                <a:off x="1863988" y="6203269"/>
                <a:ext cx="864877" cy="369332"/>
              </a:xfrm>
              <a:prstGeom prst="rect">
                <a:avLst/>
              </a:prstGeom>
            </p:spPr>
            <p:txBody>
              <a:bodyPr wrap="square">
                <a:spAutoFit/>
              </a:bodyPr>
              <a:lstStyle/>
              <a:p>
                <a:pPr algn="ctr"/>
                <a:r>
                  <a:rPr lang="en-AU" sz="900" b="1" dirty="0">
                    <a:solidFill>
                      <a:schemeClr val="bg1"/>
                    </a:solidFill>
                    <a:latin typeface="Gill Sans MT" panose="020B0502020104020203" pitchFamily="34" charset="77"/>
                    <a:cs typeface="Calibri Light" panose="020F0302020204030204" pitchFamily="34" charset="0"/>
                  </a:rPr>
                  <a:t>Immune Therapies</a:t>
                </a:r>
                <a:endParaRPr lang="en-US" sz="900" dirty="0">
                  <a:solidFill>
                    <a:schemeClr val="bg1"/>
                  </a:solidFill>
                  <a:latin typeface="Gill Sans MT" panose="020B0502020104020203" pitchFamily="34" charset="77"/>
                  <a:cs typeface="Calibri Light" panose="020F0302020204030204" pitchFamily="34" charset="0"/>
                </a:endParaRPr>
              </a:p>
            </p:txBody>
          </p:sp>
        </p:grpSp>
        <p:sp>
          <p:nvSpPr>
            <p:cNvPr id="27" name="Rectangle 26">
              <a:extLst>
                <a:ext uri="{FF2B5EF4-FFF2-40B4-BE49-F238E27FC236}">
                  <a16:creationId xmlns:a16="http://schemas.microsoft.com/office/drawing/2014/main" id="{76FF538B-9747-5044-BED4-9DFAD47ED309}"/>
                </a:ext>
              </a:extLst>
            </p:cNvPr>
            <p:cNvSpPr/>
            <p:nvPr/>
          </p:nvSpPr>
          <p:spPr>
            <a:xfrm>
              <a:off x="5461703" y="4873511"/>
              <a:ext cx="685800" cy="6154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D73FE9E-9607-9449-B459-9309D677E5D1}"/>
                </a:ext>
              </a:extLst>
            </p:cNvPr>
            <p:cNvSpPr/>
            <p:nvPr/>
          </p:nvSpPr>
          <p:spPr>
            <a:xfrm>
              <a:off x="5440579" y="4941556"/>
              <a:ext cx="728048" cy="507831"/>
            </a:xfrm>
            <a:prstGeom prst="rect">
              <a:avLst/>
            </a:prstGeom>
          </p:spPr>
          <p:txBody>
            <a:bodyPr wrap="square">
              <a:spAutoFit/>
            </a:bodyPr>
            <a:lstStyle/>
            <a:p>
              <a:pPr algn="ctr"/>
              <a:r>
                <a:rPr lang="en-AU" sz="900" b="1" dirty="0">
                  <a:solidFill>
                    <a:schemeClr val="bg1"/>
                  </a:solidFill>
                  <a:latin typeface="Gill Sans MT" panose="020B0502020104020203" pitchFamily="34" charset="77"/>
                  <a:cs typeface="Calibri Light" panose="020F0302020204030204" pitchFamily="34" charset="0"/>
                </a:rPr>
                <a:t>Cell &amp; Gene Therapies</a:t>
              </a:r>
              <a:endParaRPr lang="en-US" sz="900" dirty="0">
                <a:solidFill>
                  <a:schemeClr val="bg1"/>
                </a:solidFill>
                <a:latin typeface="Gill Sans MT" panose="020B0502020104020203" pitchFamily="34" charset="77"/>
                <a:cs typeface="Calibri Light" panose="020F0302020204030204" pitchFamily="34" charset="0"/>
              </a:endParaRPr>
            </a:p>
          </p:txBody>
        </p:sp>
        <p:sp>
          <p:nvSpPr>
            <p:cNvPr id="36" name="TextBox 35">
              <a:extLst>
                <a:ext uri="{FF2B5EF4-FFF2-40B4-BE49-F238E27FC236}">
                  <a16:creationId xmlns:a16="http://schemas.microsoft.com/office/drawing/2014/main" id="{90F23DEA-85DA-5745-AA0D-FC67236946BB}"/>
                </a:ext>
              </a:extLst>
            </p:cNvPr>
            <p:cNvSpPr txBox="1"/>
            <p:nvPr/>
          </p:nvSpPr>
          <p:spPr>
            <a:xfrm>
              <a:off x="5341481" y="4007136"/>
              <a:ext cx="147767" cy="1530782"/>
            </a:xfrm>
            <a:prstGeom prst="rect">
              <a:avLst/>
            </a:prstGeom>
            <a:solidFill>
              <a:srgbClr val="D9D9D9"/>
            </a:solidFill>
          </p:spPr>
          <p:txBody>
            <a:bodyPr wrap="square" rtlCol="0">
              <a:spAutoFit/>
            </a:bodyPr>
            <a:lstStyle/>
            <a:p>
              <a:endParaRPr lang="en-US" dirty="0"/>
            </a:p>
          </p:txBody>
        </p:sp>
        <p:sp>
          <p:nvSpPr>
            <p:cNvPr id="39" name="TextBox 38">
              <a:extLst>
                <a:ext uri="{FF2B5EF4-FFF2-40B4-BE49-F238E27FC236}">
                  <a16:creationId xmlns:a16="http://schemas.microsoft.com/office/drawing/2014/main" id="{D7088530-4E6B-334C-9296-957C7A412F53}"/>
                </a:ext>
              </a:extLst>
            </p:cNvPr>
            <p:cNvSpPr txBox="1"/>
            <p:nvPr/>
          </p:nvSpPr>
          <p:spPr>
            <a:xfrm rot="16200000">
              <a:off x="5375424" y="4085825"/>
              <a:ext cx="147767" cy="1530782"/>
            </a:xfrm>
            <a:prstGeom prst="rect">
              <a:avLst/>
            </a:prstGeom>
            <a:solidFill>
              <a:srgbClr val="D9D9D9"/>
            </a:solidFill>
          </p:spPr>
          <p:txBody>
            <a:bodyPr wrap="square" rtlCol="0">
              <a:spAutoFit/>
            </a:bodyPr>
            <a:lstStyle/>
            <a:p>
              <a:endParaRPr lang="en-US" dirty="0"/>
            </a:p>
          </p:txBody>
        </p:sp>
        <p:sp>
          <p:nvSpPr>
            <p:cNvPr id="17" name="Rectangle 16">
              <a:extLst>
                <a:ext uri="{FF2B5EF4-FFF2-40B4-BE49-F238E27FC236}">
                  <a16:creationId xmlns:a16="http://schemas.microsoft.com/office/drawing/2014/main" id="{56448C4B-F8E1-664C-B74D-2A8CA86AD306}"/>
                </a:ext>
              </a:extLst>
            </p:cNvPr>
            <p:cNvSpPr/>
            <p:nvPr/>
          </p:nvSpPr>
          <p:spPr>
            <a:xfrm>
              <a:off x="4703096" y="3363953"/>
              <a:ext cx="1371600" cy="738664"/>
            </a:xfrm>
            <a:prstGeom prst="rect">
              <a:avLst/>
            </a:prstGeom>
          </p:spPr>
          <p:txBody>
            <a:bodyPr wrap="square">
              <a:spAutoFit/>
            </a:bodyPr>
            <a:lstStyle/>
            <a:p>
              <a:pPr algn="ctr"/>
              <a:r>
                <a:rPr lang="en-US" sz="1400" i="1" dirty="0">
                  <a:latin typeface="Gill Sans MT" panose="020B0502020104020203" pitchFamily="34" charset="77"/>
                  <a:cs typeface="Calibri Light" panose="020F0302020204030204" pitchFamily="34" charset="0"/>
                </a:rPr>
                <a:t>Single or Combination Interventions</a:t>
              </a:r>
            </a:p>
          </p:txBody>
        </p:sp>
      </p:grpSp>
    </p:spTree>
    <p:extLst>
      <p:ext uri="{BB962C8B-B14F-4D97-AF65-F5344CB8AC3E}">
        <p14:creationId xmlns:p14="http://schemas.microsoft.com/office/powerpoint/2010/main" val="2020254933"/>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F91A-1314-1543-AEC6-F274D4C9277F}"/>
              </a:ext>
            </a:extLst>
          </p:cNvPr>
          <p:cNvSpPr>
            <a:spLocks noGrp="1"/>
          </p:cNvSpPr>
          <p:nvPr>
            <p:ph type="title"/>
          </p:nvPr>
        </p:nvSpPr>
        <p:spPr/>
        <p:txBody>
          <a:bodyPr>
            <a:normAutofit/>
          </a:bodyPr>
          <a:lstStyle/>
          <a:p>
            <a:r>
              <a:rPr lang="en-US" dirty="0">
                <a:solidFill>
                  <a:srgbClr val="000000"/>
                </a:solidFill>
                <a:cs typeface="Calibri Light" panose="020F0302020204030204" pitchFamily="34" charset="0"/>
              </a:rPr>
              <a:t>Global Investment in HIV Cure R &amp; D</a:t>
            </a:r>
            <a:br>
              <a:rPr lang="en-US" dirty="0">
                <a:solidFill>
                  <a:srgbClr val="000000"/>
                </a:solidFill>
                <a:cs typeface="Calibri Light" panose="020F0302020204030204" pitchFamily="34" charset="0"/>
              </a:rPr>
            </a:br>
            <a:r>
              <a:rPr lang="en-US" sz="3200" dirty="0">
                <a:solidFill>
                  <a:srgbClr val="000000"/>
                </a:solidFill>
                <a:cs typeface="Calibri Light" panose="020F0302020204030204" pitchFamily="34" charset="0"/>
              </a:rPr>
              <a:t>(2019)</a:t>
            </a:r>
            <a:endParaRPr lang="en-US" dirty="0"/>
          </a:p>
        </p:txBody>
      </p:sp>
      <p:pic>
        <p:nvPicPr>
          <p:cNvPr id="5" name="Picture 4" descr="Chart, line chart&#10;&#10;Description automatically generated">
            <a:extLst>
              <a:ext uri="{FF2B5EF4-FFF2-40B4-BE49-F238E27FC236}">
                <a16:creationId xmlns:a16="http://schemas.microsoft.com/office/drawing/2014/main" id="{58795A8A-9442-F542-BD7A-9402C43D5CB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70595" y="1279282"/>
            <a:ext cx="4974705" cy="5069161"/>
          </a:xfrm>
          <a:prstGeom prst="rect">
            <a:avLst/>
          </a:prstGeom>
          <a:effectLst/>
        </p:spPr>
      </p:pic>
      <p:pic>
        <p:nvPicPr>
          <p:cNvPr id="6" name="Content Placeholder 4" descr="Chart, scatter chart&#10;&#10;Description automatically generated">
            <a:extLst>
              <a:ext uri="{FF2B5EF4-FFF2-40B4-BE49-F238E27FC236}">
                <a16:creationId xmlns:a16="http://schemas.microsoft.com/office/drawing/2014/main" id="{3E3342BB-6872-5547-B081-33AF5642C6FF}"/>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314" t="870" b="839"/>
          <a:stretch/>
        </p:blipFill>
        <p:spPr>
          <a:xfrm>
            <a:off x="2362171" y="1316421"/>
            <a:ext cx="3021874" cy="4239573"/>
          </a:xfrm>
          <a:effectLst/>
        </p:spPr>
      </p:pic>
      <p:sp>
        <p:nvSpPr>
          <p:cNvPr id="7" name="TextBox 6">
            <a:extLst>
              <a:ext uri="{FF2B5EF4-FFF2-40B4-BE49-F238E27FC236}">
                <a16:creationId xmlns:a16="http://schemas.microsoft.com/office/drawing/2014/main" id="{973BC4DC-1AD0-724C-810B-4FF67E4690AB}"/>
              </a:ext>
            </a:extLst>
          </p:cNvPr>
          <p:cNvSpPr txBox="1"/>
          <p:nvPr/>
        </p:nvSpPr>
        <p:spPr>
          <a:xfrm>
            <a:off x="3911608" y="6487474"/>
            <a:ext cx="7024254" cy="307777"/>
          </a:xfrm>
          <a:prstGeom prst="rect">
            <a:avLst/>
          </a:prstGeom>
          <a:noFill/>
        </p:spPr>
        <p:txBody>
          <a:bodyPr wrap="square">
            <a:spAutoFit/>
          </a:bodyPr>
          <a:lstStyle/>
          <a:p>
            <a:pPr algn="r"/>
            <a:r>
              <a:rPr lang="en-US" sz="1400" b="1" dirty="0">
                <a:solidFill>
                  <a:schemeClr val="bg1">
                    <a:lumMod val="65000"/>
                  </a:schemeClr>
                </a:solidFill>
                <a:latin typeface="Calibri Light" panose="020F0302020204030204" pitchFamily="34" charset="0"/>
                <a:cs typeface="Calibri Light" panose="020F0302020204030204" pitchFamily="34" charset="0"/>
              </a:rPr>
              <a:t>https://www.avac.org/blog/new-report-global-investment-hiv-cure-research-and-development</a:t>
            </a:r>
          </a:p>
        </p:txBody>
      </p:sp>
      <p:sp>
        <p:nvSpPr>
          <p:cNvPr id="8" name="TextBox 7">
            <a:extLst>
              <a:ext uri="{FF2B5EF4-FFF2-40B4-BE49-F238E27FC236}">
                <a16:creationId xmlns:a16="http://schemas.microsoft.com/office/drawing/2014/main" id="{AA2799E1-FA0F-554D-A98C-F1124F411F7B}"/>
              </a:ext>
            </a:extLst>
          </p:cNvPr>
          <p:cNvSpPr txBox="1"/>
          <p:nvPr/>
        </p:nvSpPr>
        <p:spPr>
          <a:xfrm>
            <a:off x="1544621" y="5639698"/>
            <a:ext cx="4656973" cy="769441"/>
          </a:xfrm>
          <a:prstGeom prst="rect">
            <a:avLst/>
          </a:prstGeom>
          <a:noFill/>
        </p:spPr>
        <p:txBody>
          <a:bodyPr wrap="square" rtlCol="0">
            <a:spAutoFit/>
          </a:bodyPr>
          <a:lstStyle/>
          <a:p>
            <a:pPr algn="ctr"/>
            <a:r>
              <a:rPr lang="en-US" sz="2200" dirty="0">
                <a:latin typeface="Gill Sans MT" panose="020B0502020104020203" pitchFamily="34" charset="77"/>
                <a:cs typeface="Calibri Light" panose="020F0302020204030204" pitchFamily="34" charset="0"/>
              </a:rPr>
              <a:t>Global investment: </a:t>
            </a:r>
          </a:p>
          <a:p>
            <a:pPr algn="ctr"/>
            <a:r>
              <a:rPr lang="en-US" sz="2200" i="1" dirty="0">
                <a:latin typeface="Gill Sans MT" panose="020B0502020104020203" pitchFamily="34" charset="77"/>
                <a:cs typeface="Calibri Light" panose="020F0302020204030204" pitchFamily="34" charset="0"/>
              </a:rPr>
              <a:t>approximately </a:t>
            </a:r>
            <a:r>
              <a:rPr lang="en-US" sz="2200" b="1" i="1" dirty="0">
                <a:solidFill>
                  <a:schemeClr val="accent5"/>
                </a:solidFill>
                <a:latin typeface="Gill Sans MT" panose="020B0502020104020203" pitchFamily="34" charset="77"/>
                <a:cs typeface="Calibri Light" panose="020F0302020204030204" pitchFamily="34" charset="0"/>
              </a:rPr>
              <a:t>US $323.9 million </a:t>
            </a:r>
          </a:p>
        </p:txBody>
      </p:sp>
    </p:spTree>
    <p:extLst>
      <p:ext uri="{BB962C8B-B14F-4D97-AF65-F5344CB8AC3E}">
        <p14:creationId xmlns:p14="http://schemas.microsoft.com/office/powerpoint/2010/main" val="2669906159"/>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79337D-51CB-1A4A-A240-AA96F5FAD466}"/>
              </a:ext>
            </a:extLst>
          </p:cNvPr>
          <p:cNvSpPr>
            <a:spLocks noGrp="1"/>
          </p:cNvSpPr>
          <p:nvPr>
            <p:ph type="title"/>
          </p:nvPr>
        </p:nvSpPr>
        <p:spPr>
          <a:xfrm>
            <a:off x="0" y="1709738"/>
            <a:ext cx="12192000" cy="4320359"/>
          </a:xfrm>
        </p:spPr>
        <p:txBody>
          <a:bodyPr anchor="ctr" anchorCtr="0"/>
          <a:lstStyle/>
          <a:p>
            <a:r>
              <a:rPr lang="en-US" dirty="0"/>
              <a:t>Why is it difficult to cure HIV?</a:t>
            </a:r>
          </a:p>
        </p:txBody>
      </p:sp>
      <p:pic>
        <p:nvPicPr>
          <p:cNvPr id="6" name="Picture 5">
            <a:extLst>
              <a:ext uri="{FF2B5EF4-FFF2-40B4-BE49-F238E27FC236}">
                <a16:creationId xmlns:a16="http://schemas.microsoft.com/office/drawing/2014/main" id="{4C30DCE8-A391-A64F-B3D5-CFF9262455A9}"/>
              </a:ext>
            </a:extLst>
          </p:cNvPr>
          <p:cNvPicPr>
            <a:picLocks noChangeAspect="1"/>
          </p:cNvPicPr>
          <p:nvPr/>
        </p:nvPicPr>
        <p:blipFill>
          <a:blip r:embed="rId3"/>
          <a:stretch>
            <a:fillRect/>
          </a:stretch>
        </p:blipFill>
        <p:spPr>
          <a:xfrm rot="19046679">
            <a:off x="9126961" y="2040283"/>
            <a:ext cx="1752600" cy="1130300"/>
          </a:xfrm>
          <a:prstGeom prst="rect">
            <a:avLst/>
          </a:prstGeom>
        </p:spPr>
      </p:pic>
      <p:pic>
        <p:nvPicPr>
          <p:cNvPr id="12" name="Picture 11">
            <a:extLst>
              <a:ext uri="{FF2B5EF4-FFF2-40B4-BE49-F238E27FC236}">
                <a16:creationId xmlns:a16="http://schemas.microsoft.com/office/drawing/2014/main" id="{461F7752-AC57-874C-A950-F0197D5211A1}"/>
              </a:ext>
            </a:extLst>
          </p:cNvPr>
          <p:cNvPicPr>
            <a:picLocks noChangeAspect="1"/>
          </p:cNvPicPr>
          <p:nvPr/>
        </p:nvPicPr>
        <p:blipFill>
          <a:blip r:embed="rId4"/>
          <a:stretch>
            <a:fillRect/>
          </a:stretch>
        </p:blipFill>
        <p:spPr>
          <a:xfrm rot="11731277">
            <a:off x="10857725" y="2285937"/>
            <a:ext cx="1143000" cy="1092200"/>
          </a:xfrm>
          <a:prstGeom prst="rect">
            <a:avLst/>
          </a:prstGeom>
        </p:spPr>
      </p:pic>
      <p:pic>
        <p:nvPicPr>
          <p:cNvPr id="13" name="Picture 12">
            <a:extLst>
              <a:ext uri="{FF2B5EF4-FFF2-40B4-BE49-F238E27FC236}">
                <a16:creationId xmlns:a16="http://schemas.microsoft.com/office/drawing/2014/main" id="{9CC7F66C-56C7-4949-A73E-CA66E65EC750}"/>
              </a:ext>
            </a:extLst>
          </p:cNvPr>
          <p:cNvPicPr>
            <a:picLocks noChangeAspect="1"/>
          </p:cNvPicPr>
          <p:nvPr/>
        </p:nvPicPr>
        <p:blipFill>
          <a:blip r:embed="rId4"/>
          <a:stretch>
            <a:fillRect/>
          </a:stretch>
        </p:blipFill>
        <p:spPr>
          <a:xfrm rot="7139790">
            <a:off x="2817104" y="1893215"/>
            <a:ext cx="1143000" cy="1092200"/>
          </a:xfrm>
          <a:prstGeom prst="rect">
            <a:avLst/>
          </a:prstGeom>
        </p:spPr>
      </p:pic>
      <p:pic>
        <p:nvPicPr>
          <p:cNvPr id="14" name="Picture 13">
            <a:extLst>
              <a:ext uri="{FF2B5EF4-FFF2-40B4-BE49-F238E27FC236}">
                <a16:creationId xmlns:a16="http://schemas.microsoft.com/office/drawing/2014/main" id="{C45D2766-3AC6-2443-92D8-A7CCD3889B9D}"/>
              </a:ext>
            </a:extLst>
          </p:cNvPr>
          <p:cNvPicPr>
            <a:picLocks noChangeAspect="1"/>
          </p:cNvPicPr>
          <p:nvPr/>
        </p:nvPicPr>
        <p:blipFill>
          <a:blip r:embed="rId4"/>
          <a:stretch>
            <a:fillRect/>
          </a:stretch>
        </p:blipFill>
        <p:spPr>
          <a:xfrm rot="1508895">
            <a:off x="8019714" y="4426852"/>
            <a:ext cx="1143000" cy="1092200"/>
          </a:xfrm>
          <a:prstGeom prst="rect">
            <a:avLst/>
          </a:prstGeom>
        </p:spPr>
      </p:pic>
      <p:pic>
        <p:nvPicPr>
          <p:cNvPr id="18" name="Picture 17">
            <a:extLst>
              <a:ext uri="{FF2B5EF4-FFF2-40B4-BE49-F238E27FC236}">
                <a16:creationId xmlns:a16="http://schemas.microsoft.com/office/drawing/2014/main" id="{7C6A066D-3E1E-0147-BBFB-3568E3BFE23A}"/>
              </a:ext>
            </a:extLst>
          </p:cNvPr>
          <p:cNvPicPr>
            <a:picLocks noChangeAspect="1"/>
          </p:cNvPicPr>
          <p:nvPr/>
        </p:nvPicPr>
        <p:blipFill>
          <a:blip r:embed="rId5"/>
          <a:stretch>
            <a:fillRect/>
          </a:stretch>
        </p:blipFill>
        <p:spPr>
          <a:xfrm rot="8039456">
            <a:off x="1033902" y="1791593"/>
            <a:ext cx="1320800" cy="1727200"/>
          </a:xfrm>
          <a:prstGeom prst="rect">
            <a:avLst/>
          </a:prstGeom>
        </p:spPr>
      </p:pic>
      <p:pic>
        <p:nvPicPr>
          <p:cNvPr id="19" name="Picture 18">
            <a:extLst>
              <a:ext uri="{FF2B5EF4-FFF2-40B4-BE49-F238E27FC236}">
                <a16:creationId xmlns:a16="http://schemas.microsoft.com/office/drawing/2014/main" id="{8FD59374-0284-D840-855D-5AD45C0C9CBF}"/>
              </a:ext>
            </a:extLst>
          </p:cNvPr>
          <p:cNvPicPr>
            <a:picLocks noChangeAspect="1"/>
          </p:cNvPicPr>
          <p:nvPr/>
        </p:nvPicPr>
        <p:blipFill>
          <a:blip r:embed="rId5"/>
          <a:stretch>
            <a:fillRect/>
          </a:stretch>
        </p:blipFill>
        <p:spPr>
          <a:xfrm rot="17205411">
            <a:off x="6596704" y="4400514"/>
            <a:ext cx="1320800" cy="1727200"/>
          </a:xfrm>
          <a:prstGeom prst="rect">
            <a:avLst/>
          </a:prstGeom>
        </p:spPr>
      </p:pic>
    </p:spTree>
    <p:extLst>
      <p:ext uri="{BB962C8B-B14F-4D97-AF65-F5344CB8AC3E}">
        <p14:creationId xmlns:p14="http://schemas.microsoft.com/office/powerpoint/2010/main" val="4079343584"/>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E4B1D-D09F-F042-B91E-115E8CD737C6}"/>
              </a:ext>
            </a:extLst>
          </p:cNvPr>
          <p:cNvSpPr>
            <a:spLocks noGrp="1"/>
          </p:cNvSpPr>
          <p:nvPr>
            <p:ph type="title"/>
          </p:nvPr>
        </p:nvSpPr>
        <p:spPr/>
        <p:txBody>
          <a:bodyPr/>
          <a:lstStyle/>
          <a:p>
            <a:r>
              <a:rPr lang="en-US" dirty="0">
                <a:cs typeface="Calibri Light" panose="020F0302020204030204" pitchFamily="34" charset="0"/>
              </a:rPr>
              <a:t>Why is HIV </a:t>
            </a:r>
            <a:r>
              <a:rPr lang="en-US" b="1" dirty="0">
                <a:solidFill>
                  <a:schemeClr val="accent5"/>
                </a:solidFill>
                <a:cs typeface="Calibri Light" panose="020F0302020204030204" pitchFamily="34" charset="0"/>
              </a:rPr>
              <a:t>so hard </a:t>
            </a:r>
            <a:r>
              <a:rPr lang="en-US" dirty="0">
                <a:cs typeface="Calibri Light" panose="020F0302020204030204" pitchFamily="34" charset="0"/>
              </a:rPr>
              <a:t>to cure? </a:t>
            </a:r>
            <a:endParaRPr lang="en-US" dirty="0"/>
          </a:p>
        </p:txBody>
      </p:sp>
      <p:sp>
        <p:nvSpPr>
          <p:cNvPr id="3" name="Content Placeholder 2">
            <a:extLst>
              <a:ext uri="{FF2B5EF4-FFF2-40B4-BE49-F238E27FC236}">
                <a16:creationId xmlns:a16="http://schemas.microsoft.com/office/drawing/2014/main" id="{2D6E09ED-9058-104D-9084-8873B670EB6B}"/>
              </a:ext>
            </a:extLst>
          </p:cNvPr>
          <p:cNvSpPr>
            <a:spLocks noGrp="1"/>
          </p:cNvSpPr>
          <p:nvPr>
            <p:ph idx="1"/>
          </p:nvPr>
        </p:nvSpPr>
        <p:spPr/>
        <p:txBody>
          <a:bodyPr/>
          <a:lstStyle/>
          <a:p>
            <a:pPr>
              <a:spcAft>
                <a:spcPts val="1200"/>
              </a:spcAft>
            </a:pPr>
            <a:r>
              <a:rPr lang="en-US" dirty="0">
                <a:cs typeface="Calibri Light" panose="020F0302020204030204" pitchFamily="34" charset="0"/>
              </a:rPr>
              <a:t>HIV enters a cell and integrates into the cell’s DNA</a:t>
            </a:r>
          </a:p>
          <a:p>
            <a:pPr>
              <a:spcAft>
                <a:spcPts val="1200"/>
              </a:spcAft>
            </a:pPr>
            <a:r>
              <a:rPr lang="en-US" b="1" dirty="0">
                <a:solidFill>
                  <a:schemeClr val="accent5"/>
                </a:solidFill>
                <a:cs typeface="Calibri Light" panose="020F0302020204030204" pitchFamily="34" charset="0"/>
              </a:rPr>
              <a:t>Most</a:t>
            </a:r>
            <a:r>
              <a:rPr lang="en-US" b="1" dirty="0">
                <a:cs typeface="Calibri Light" panose="020F0302020204030204" pitchFamily="34" charset="0"/>
              </a:rPr>
              <a:t> </a:t>
            </a:r>
            <a:r>
              <a:rPr lang="en-US" dirty="0">
                <a:cs typeface="Calibri Light" panose="020F0302020204030204" pitchFamily="34" charset="0"/>
              </a:rPr>
              <a:t>cells recognize infection – causing cell death</a:t>
            </a:r>
          </a:p>
          <a:p>
            <a:pPr>
              <a:spcAft>
                <a:spcPts val="1200"/>
              </a:spcAft>
            </a:pPr>
            <a:r>
              <a:rPr lang="en-US" b="1" dirty="0">
                <a:solidFill>
                  <a:schemeClr val="accent5"/>
                </a:solidFill>
                <a:cs typeface="Calibri Light" panose="020F0302020204030204" pitchFamily="34" charset="0"/>
              </a:rPr>
              <a:t>A few </a:t>
            </a:r>
            <a:r>
              <a:rPr lang="en-US" dirty="0">
                <a:cs typeface="Calibri Light" panose="020F0302020204030204" pitchFamily="34" charset="0"/>
              </a:rPr>
              <a:t>infected cells become “long-lived” memory cells or “resting memory” cells</a:t>
            </a:r>
          </a:p>
          <a:p>
            <a:pPr>
              <a:spcAft>
                <a:spcPts val="1200"/>
              </a:spcAft>
            </a:pPr>
            <a:r>
              <a:rPr lang="en-US" dirty="0">
                <a:cs typeface="Calibri Light" panose="020F0302020204030204" pitchFamily="34" charset="0"/>
              </a:rPr>
              <a:t>The collection of long-lived memory cells is called               the </a:t>
            </a:r>
            <a:r>
              <a:rPr lang="en-US" b="1" dirty="0">
                <a:solidFill>
                  <a:schemeClr val="accent5"/>
                </a:solidFill>
                <a:cs typeface="Calibri Light" panose="020F0302020204030204" pitchFamily="34" charset="0"/>
              </a:rPr>
              <a:t>Latent Reservoir</a:t>
            </a:r>
            <a:r>
              <a:rPr lang="en-US" b="1" dirty="0">
                <a:solidFill>
                  <a:srgbClr val="0070C0"/>
                </a:solidFill>
                <a:cs typeface="Calibri Light" panose="020F0302020204030204" pitchFamily="34" charset="0"/>
              </a:rPr>
              <a:t> </a:t>
            </a:r>
            <a:r>
              <a:rPr lang="en-US" dirty="0">
                <a:cs typeface="Calibri Light" panose="020F0302020204030204" pitchFamily="34" charset="0"/>
              </a:rPr>
              <a:t>= main barrier to curing HIV </a:t>
            </a:r>
          </a:p>
          <a:p>
            <a:endParaRPr lang="en-US" dirty="0"/>
          </a:p>
        </p:txBody>
      </p:sp>
    </p:spTree>
    <p:extLst>
      <p:ext uri="{BB962C8B-B14F-4D97-AF65-F5344CB8AC3E}">
        <p14:creationId xmlns:p14="http://schemas.microsoft.com/office/powerpoint/2010/main" val="168966426"/>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82B397-6A2A-2648-B561-E056C01E8D45}"/>
              </a:ext>
            </a:extLst>
          </p:cNvPr>
          <p:cNvSpPr>
            <a:spLocks noGrp="1"/>
          </p:cNvSpPr>
          <p:nvPr>
            <p:ph type="title"/>
          </p:nvPr>
        </p:nvSpPr>
        <p:spPr/>
        <p:txBody>
          <a:bodyPr/>
          <a:lstStyle/>
          <a:p>
            <a:r>
              <a:rPr lang="en-US" dirty="0">
                <a:cs typeface="Calibri Light" panose="020F0302020204030204" pitchFamily="34" charset="0"/>
              </a:rPr>
              <a:t>Establishing the Reservoir</a:t>
            </a:r>
            <a:endParaRPr lang="en-US" dirty="0"/>
          </a:p>
        </p:txBody>
      </p:sp>
      <p:grpSp>
        <p:nvGrpSpPr>
          <p:cNvPr id="5" name="Group 4">
            <a:extLst>
              <a:ext uri="{FF2B5EF4-FFF2-40B4-BE49-F238E27FC236}">
                <a16:creationId xmlns:a16="http://schemas.microsoft.com/office/drawing/2014/main" id="{47C82376-2961-174F-90C8-AA89F985B6C4}"/>
              </a:ext>
            </a:extLst>
          </p:cNvPr>
          <p:cNvGrpSpPr/>
          <p:nvPr/>
        </p:nvGrpSpPr>
        <p:grpSpPr>
          <a:xfrm>
            <a:off x="2539054" y="2048805"/>
            <a:ext cx="4773265" cy="1890322"/>
            <a:chOff x="1524000" y="1155310"/>
            <a:chExt cx="5638800" cy="2215314"/>
          </a:xfrm>
        </p:grpSpPr>
        <p:pic>
          <p:nvPicPr>
            <p:cNvPr id="6" name="Picture 5" descr="Figure3.png">
              <a:extLst>
                <a:ext uri="{FF2B5EF4-FFF2-40B4-BE49-F238E27FC236}">
                  <a16:creationId xmlns:a16="http://schemas.microsoft.com/office/drawing/2014/main" id="{DA1B85D0-8E61-2E41-8905-56F0797305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029" y="1366937"/>
              <a:ext cx="1862740" cy="1948773"/>
            </a:xfrm>
            <a:prstGeom prst="rect">
              <a:avLst/>
            </a:prstGeom>
          </p:spPr>
        </p:pic>
        <p:sp>
          <p:nvSpPr>
            <p:cNvPr id="7" name="Right Arrow 6">
              <a:extLst>
                <a:ext uri="{FF2B5EF4-FFF2-40B4-BE49-F238E27FC236}">
                  <a16:creationId xmlns:a16="http://schemas.microsoft.com/office/drawing/2014/main" id="{36BE5900-E2D3-0643-8330-43BDFC05A56C}"/>
                </a:ext>
              </a:extLst>
            </p:cNvPr>
            <p:cNvSpPr/>
            <p:nvPr/>
          </p:nvSpPr>
          <p:spPr>
            <a:xfrm>
              <a:off x="3657600" y="2058372"/>
              <a:ext cx="1207148" cy="694244"/>
            </a:xfrm>
            <a:prstGeom prst="rightArrow">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green virus.png">
              <a:extLst>
                <a:ext uri="{FF2B5EF4-FFF2-40B4-BE49-F238E27FC236}">
                  <a16:creationId xmlns:a16="http://schemas.microsoft.com/office/drawing/2014/main" id="{C06EF416-ECC3-5D4C-9F5A-3496A7D6C4C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553200" y="1155310"/>
              <a:ext cx="609600" cy="618008"/>
            </a:xfrm>
            <a:prstGeom prst="rect">
              <a:avLst/>
            </a:prstGeom>
          </p:spPr>
        </p:pic>
        <p:pic>
          <p:nvPicPr>
            <p:cNvPr id="9" name="Picture 8" descr="green virus.png">
              <a:extLst>
                <a:ext uri="{FF2B5EF4-FFF2-40B4-BE49-F238E27FC236}">
                  <a16:creationId xmlns:a16="http://schemas.microsoft.com/office/drawing/2014/main" id="{043A12A4-6E46-4E49-BBC9-37D25A6EC1C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553200" y="2752616"/>
              <a:ext cx="609600" cy="618008"/>
            </a:xfrm>
            <a:prstGeom prst="rect">
              <a:avLst/>
            </a:prstGeom>
          </p:spPr>
        </p:pic>
        <p:pic>
          <p:nvPicPr>
            <p:cNvPr id="10" name="Picture 9" descr="green virus.png">
              <a:extLst>
                <a:ext uri="{FF2B5EF4-FFF2-40B4-BE49-F238E27FC236}">
                  <a16:creationId xmlns:a16="http://schemas.microsoft.com/office/drawing/2014/main" id="{8862395C-B376-0E49-B67A-7CD73242CA9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14800" y="1464314"/>
              <a:ext cx="609600" cy="618008"/>
            </a:xfrm>
            <a:prstGeom prst="rect">
              <a:avLst/>
            </a:prstGeom>
          </p:spPr>
        </p:pic>
        <p:pic>
          <p:nvPicPr>
            <p:cNvPr id="11" name="Picture 10" descr="BlueCell+line.png">
              <a:extLst>
                <a:ext uri="{FF2B5EF4-FFF2-40B4-BE49-F238E27FC236}">
                  <a16:creationId xmlns:a16="http://schemas.microsoft.com/office/drawing/2014/main" id="{F759BE49-566F-3B40-982B-E138D8B30FA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524000" y="1371600"/>
              <a:ext cx="1828800" cy="1901778"/>
            </a:xfrm>
            <a:prstGeom prst="rect">
              <a:avLst/>
            </a:prstGeom>
          </p:spPr>
        </p:pic>
      </p:grpSp>
      <p:pic>
        <p:nvPicPr>
          <p:cNvPr id="12" name="Picture 11" descr="Figure6.png">
            <a:extLst>
              <a:ext uri="{FF2B5EF4-FFF2-40B4-BE49-F238E27FC236}">
                <a16:creationId xmlns:a16="http://schemas.microsoft.com/office/drawing/2014/main" id="{29DD72BF-2C68-9844-A586-3BCB732BFE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6295" y="5187296"/>
            <a:ext cx="1040221" cy="986049"/>
          </a:xfrm>
          <a:prstGeom prst="rect">
            <a:avLst/>
          </a:prstGeom>
          <a:noFill/>
        </p:spPr>
      </p:pic>
      <p:sp>
        <p:nvSpPr>
          <p:cNvPr id="13" name="TextBox 12">
            <a:extLst>
              <a:ext uri="{FF2B5EF4-FFF2-40B4-BE49-F238E27FC236}">
                <a16:creationId xmlns:a16="http://schemas.microsoft.com/office/drawing/2014/main" id="{14321A18-1DE3-8C48-BEED-2D439028D645}"/>
              </a:ext>
            </a:extLst>
          </p:cNvPr>
          <p:cNvSpPr txBox="1"/>
          <p:nvPr/>
        </p:nvSpPr>
        <p:spPr>
          <a:xfrm>
            <a:off x="6998375" y="5462291"/>
            <a:ext cx="1850699" cy="461665"/>
          </a:xfrm>
          <a:prstGeom prst="rect">
            <a:avLst/>
          </a:prstGeom>
          <a:noFill/>
        </p:spPr>
        <p:txBody>
          <a:bodyPr wrap="none" rtlCol="0">
            <a:spAutoFit/>
          </a:bodyPr>
          <a:lstStyle/>
          <a:p>
            <a:r>
              <a:rPr lang="en-US" sz="2400" b="1" dirty="0">
                <a:latin typeface="Calibri Light" panose="020F0302020204030204" pitchFamily="34" charset="0"/>
                <a:cs typeface="Calibri Light" panose="020F0302020204030204" pitchFamily="34" charset="0"/>
              </a:rPr>
              <a:t>Resting State </a:t>
            </a:r>
          </a:p>
        </p:txBody>
      </p:sp>
      <p:sp>
        <p:nvSpPr>
          <p:cNvPr id="14" name="Right Arrow 13">
            <a:extLst>
              <a:ext uri="{FF2B5EF4-FFF2-40B4-BE49-F238E27FC236}">
                <a16:creationId xmlns:a16="http://schemas.microsoft.com/office/drawing/2014/main" id="{F6F67479-2532-1447-A729-DB76E825B927}"/>
              </a:ext>
            </a:extLst>
          </p:cNvPr>
          <p:cNvSpPr/>
          <p:nvPr/>
        </p:nvSpPr>
        <p:spPr>
          <a:xfrm rot="5400000">
            <a:off x="5931090" y="4275190"/>
            <a:ext cx="750628" cy="288213"/>
          </a:xfrm>
          <a:prstGeom prst="rightArrow">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A3A1D04B-AD38-194A-8024-086EBEB6E0C0}"/>
              </a:ext>
            </a:extLst>
          </p:cNvPr>
          <p:cNvSpPr/>
          <p:nvPr/>
        </p:nvSpPr>
        <p:spPr>
          <a:xfrm>
            <a:off x="7351250" y="2815010"/>
            <a:ext cx="1021856" cy="592396"/>
          </a:xfrm>
          <a:prstGeom prst="rightArrow">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E485951-13BE-5146-9140-947936D09816}"/>
              </a:ext>
            </a:extLst>
          </p:cNvPr>
          <p:cNvSpPr txBox="1"/>
          <p:nvPr/>
        </p:nvSpPr>
        <p:spPr>
          <a:xfrm>
            <a:off x="8472500" y="2839824"/>
            <a:ext cx="1350803" cy="830997"/>
          </a:xfrm>
          <a:prstGeom prst="rect">
            <a:avLst/>
          </a:prstGeom>
          <a:noFill/>
        </p:spPr>
        <p:txBody>
          <a:bodyPr wrap="square" rtlCol="0">
            <a:spAutoFit/>
          </a:bodyPr>
          <a:lstStyle/>
          <a:p>
            <a:r>
              <a:rPr lang="en-US" sz="2400" b="1" dirty="0">
                <a:latin typeface="Calibri Light" panose="020F0302020204030204" pitchFamily="34" charset="0"/>
                <a:cs typeface="Calibri Light" panose="020F0302020204030204" pitchFamily="34" charset="0"/>
              </a:rPr>
              <a:t>Cell Death</a:t>
            </a:r>
          </a:p>
        </p:txBody>
      </p:sp>
    </p:spTree>
    <p:extLst>
      <p:ext uri="{BB962C8B-B14F-4D97-AF65-F5344CB8AC3E}">
        <p14:creationId xmlns:p14="http://schemas.microsoft.com/office/powerpoint/2010/main" val="185283202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B395A-F397-BE4C-96D7-CBA574DF156A}"/>
              </a:ext>
            </a:extLst>
          </p:cNvPr>
          <p:cNvSpPr>
            <a:spLocks noGrp="1"/>
          </p:cNvSpPr>
          <p:nvPr>
            <p:ph idx="1"/>
          </p:nvPr>
        </p:nvSpPr>
        <p:spPr>
          <a:xfrm>
            <a:off x="0" y="-166255"/>
            <a:ext cx="11409218" cy="7024255"/>
          </a:xfrm>
          <a:solidFill>
            <a:srgbClr val="D7EFF1"/>
          </a:solidFill>
        </p:spPr>
        <p:txBody>
          <a:bodyPr/>
          <a:lstStyle/>
          <a:p>
            <a:pPr marL="0" indent="0">
              <a:buNone/>
            </a:pPr>
            <a:endParaRPr lang="en-US" dirty="0"/>
          </a:p>
        </p:txBody>
      </p:sp>
      <p:pic>
        <p:nvPicPr>
          <p:cNvPr id="5" name="Picture 4" descr="A cartoon dendritic cell in pink with a lilac nucleus, on a light blue background. The cell has a thought bubble reading &quot;I'm complicated and that's OK&quot; above it, and the words &quot;complicated cell is complicated&quot; written under it.">
            <a:extLst>
              <a:ext uri="{FF2B5EF4-FFF2-40B4-BE49-F238E27FC236}">
                <a16:creationId xmlns:a16="http://schemas.microsoft.com/office/drawing/2014/main" id="{24C415F0-A79D-444F-B805-481A3BA2B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641" y="1296491"/>
            <a:ext cx="6469342" cy="4977026"/>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2DBB9EB0-5BBC-8347-8B55-816DEE75AAFD}"/>
              </a:ext>
            </a:extLst>
          </p:cNvPr>
          <p:cNvSpPr>
            <a:spLocks noGrp="1"/>
          </p:cNvSpPr>
          <p:nvPr>
            <p:ph type="title"/>
          </p:nvPr>
        </p:nvSpPr>
        <p:spPr>
          <a:xfrm>
            <a:off x="419100" y="276803"/>
            <a:ext cx="10702990" cy="1325563"/>
          </a:xfrm>
        </p:spPr>
        <p:txBody>
          <a:bodyPr anchor="ctr" anchorCtr="0">
            <a:normAutofit/>
          </a:bodyPr>
          <a:lstStyle/>
          <a:p>
            <a:r>
              <a:rPr lang="en-US" sz="4000" b="1" dirty="0">
                <a:cs typeface="Calibri Light" panose="020F0302020204030204" pitchFamily="34" charset="0"/>
              </a:rPr>
              <a:t>Understanding HIV cure-related research                      can be </a:t>
            </a:r>
            <a:r>
              <a:rPr lang="en-US" sz="4000" b="1" dirty="0">
                <a:solidFill>
                  <a:srgbClr val="8600D3"/>
                </a:solidFill>
                <a:cs typeface="Calibri Light" panose="020F0302020204030204" pitchFamily="34" charset="0"/>
              </a:rPr>
              <a:t>complicated…</a:t>
            </a:r>
            <a:endParaRPr lang="en-US" sz="4000" b="1" dirty="0"/>
          </a:p>
        </p:txBody>
      </p:sp>
      <p:sp>
        <p:nvSpPr>
          <p:cNvPr id="11" name="Footer Placeholder 10">
            <a:extLst>
              <a:ext uri="{FF2B5EF4-FFF2-40B4-BE49-F238E27FC236}">
                <a16:creationId xmlns:a16="http://schemas.microsoft.com/office/drawing/2014/main" id="{D2516A3F-02D0-8142-BB7F-A4D9B9AF6306}"/>
              </a:ext>
            </a:extLst>
          </p:cNvPr>
          <p:cNvSpPr>
            <a:spLocks noGrp="1"/>
          </p:cNvSpPr>
          <p:nvPr>
            <p:ph type="ftr" sz="quarter" idx="11"/>
          </p:nvPr>
        </p:nvSpPr>
        <p:spPr>
          <a:xfrm>
            <a:off x="6531429" y="6471137"/>
            <a:ext cx="4590661" cy="312966"/>
          </a:xfrm>
        </p:spPr>
        <p:txBody>
          <a:bodyPr/>
          <a:lstStyle/>
          <a:p>
            <a:pPr algn="r"/>
            <a:r>
              <a:rPr lang="en-US" dirty="0"/>
              <a:t> https://</a:t>
            </a:r>
            <a:r>
              <a:rPr lang="en-US" dirty="0" err="1"/>
              <a:t>twitter.com</a:t>
            </a:r>
            <a:r>
              <a:rPr lang="en-US" dirty="0"/>
              <a:t>/</a:t>
            </a:r>
            <a:r>
              <a:rPr lang="en-US" dirty="0" err="1"/>
              <a:t>cartoon_neuron</a:t>
            </a:r>
            <a:r>
              <a:rPr lang="en-US" dirty="0"/>
              <a:t>/status/997479403478224897</a:t>
            </a:r>
          </a:p>
        </p:txBody>
      </p:sp>
      <p:sp>
        <p:nvSpPr>
          <p:cNvPr id="2" name="Rectangle 1">
            <a:extLst>
              <a:ext uri="{FF2B5EF4-FFF2-40B4-BE49-F238E27FC236}">
                <a16:creationId xmlns:a16="http://schemas.microsoft.com/office/drawing/2014/main" id="{DE4E0092-FCC3-834A-BD56-2E9B283737FB}"/>
              </a:ext>
            </a:extLst>
          </p:cNvPr>
          <p:cNvSpPr/>
          <p:nvPr/>
        </p:nvSpPr>
        <p:spPr>
          <a:xfrm>
            <a:off x="5434251" y="4491742"/>
            <a:ext cx="5687839" cy="1938992"/>
          </a:xfrm>
          <a:prstGeom prst="rect">
            <a:avLst/>
          </a:prstGeom>
        </p:spPr>
        <p:txBody>
          <a:bodyPr wrap="none">
            <a:spAutoFit/>
          </a:bodyPr>
          <a:lstStyle/>
          <a:p>
            <a:pPr algn="r"/>
            <a:r>
              <a:rPr lang="en-US" sz="4000" b="1" dirty="0">
                <a:latin typeface="Gill Sans MT" panose="020B0502020104020203" pitchFamily="34" charset="77"/>
                <a:cs typeface="Calibri Light" panose="020F0302020204030204" pitchFamily="34" charset="0"/>
              </a:rPr>
              <a:t>…but we are</a:t>
            </a:r>
          </a:p>
          <a:p>
            <a:pPr algn="r"/>
            <a:r>
              <a:rPr lang="en-US" sz="4000" b="1" dirty="0">
                <a:latin typeface="Gill Sans MT" panose="020B0502020104020203" pitchFamily="34" charset="77"/>
                <a:cs typeface="Calibri Light" panose="020F0302020204030204" pitchFamily="34" charset="0"/>
              </a:rPr>
              <a:t>working hard to</a:t>
            </a:r>
          </a:p>
          <a:p>
            <a:pPr algn="r"/>
            <a:r>
              <a:rPr lang="en-US" sz="4000" b="1" dirty="0">
                <a:latin typeface="Gill Sans MT" panose="020B0502020104020203" pitchFamily="34" charset="77"/>
                <a:cs typeface="Calibri Light" panose="020F0302020204030204" pitchFamily="34" charset="0"/>
              </a:rPr>
              <a:t>help you understand it!</a:t>
            </a:r>
            <a:endParaRPr lang="en-US" sz="4000" dirty="0">
              <a:latin typeface="Gill Sans MT" panose="020B0502020104020203" pitchFamily="34" charset="77"/>
            </a:endParaRPr>
          </a:p>
        </p:txBody>
      </p:sp>
    </p:spTree>
    <p:extLst>
      <p:ext uri="{BB962C8B-B14F-4D97-AF65-F5344CB8AC3E}">
        <p14:creationId xmlns:p14="http://schemas.microsoft.com/office/powerpoint/2010/main" val="1783323088"/>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350683"/>
            <a:ext cx="12192000" cy="1579486"/>
          </a:xfrm>
          <a:prstGeom prst="rect">
            <a:avLst/>
          </a:prstGeom>
          <a:solidFill>
            <a:srgbClr val="8600D3"/>
          </a:solidFill>
          <a:ln>
            <a:solidFill>
              <a:srgbClr val="860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1EA519A-8B73-3640-9CF6-FD6884D2D29A}"/>
              </a:ext>
            </a:extLst>
          </p:cNvPr>
          <p:cNvSpPr>
            <a:spLocks noGrp="1"/>
          </p:cNvSpPr>
          <p:nvPr>
            <p:ph type="title"/>
          </p:nvPr>
        </p:nvSpPr>
        <p:spPr/>
        <p:txBody>
          <a:bodyPr/>
          <a:lstStyle/>
          <a:p>
            <a:r>
              <a:rPr lang="en-US" dirty="0"/>
              <a:t>What pathways are       currently being explored?</a:t>
            </a:r>
          </a:p>
        </p:txBody>
      </p:sp>
      <p:pic>
        <p:nvPicPr>
          <p:cNvPr id="3" name="Picture 2">
            <a:extLst>
              <a:ext uri="{FF2B5EF4-FFF2-40B4-BE49-F238E27FC236}">
                <a16:creationId xmlns:a16="http://schemas.microsoft.com/office/drawing/2014/main" id="{FC7F9F17-7734-5048-9608-A1FA32C68657}"/>
              </a:ext>
            </a:extLst>
          </p:cNvPr>
          <p:cNvPicPr>
            <a:picLocks noChangeAspect="1"/>
          </p:cNvPicPr>
          <p:nvPr/>
        </p:nvPicPr>
        <p:blipFill>
          <a:blip r:embed="rId3"/>
          <a:stretch>
            <a:fillRect/>
          </a:stretch>
        </p:blipFill>
        <p:spPr>
          <a:xfrm rot="1029067">
            <a:off x="10087113" y="2048565"/>
            <a:ext cx="1320800" cy="1727200"/>
          </a:xfrm>
          <a:prstGeom prst="rect">
            <a:avLst/>
          </a:prstGeom>
        </p:spPr>
      </p:pic>
      <p:pic>
        <p:nvPicPr>
          <p:cNvPr id="7" name="Picture 6">
            <a:extLst>
              <a:ext uri="{FF2B5EF4-FFF2-40B4-BE49-F238E27FC236}">
                <a16:creationId xmlns:a16="http://schemas.microsoft.com/office/drawing/2014/main" id="{FB696BDA-41E8-844F-8D38-D41428CCDEC2}"/>
              </a:ext>
            </a:extLst>
          </p:cNvPr>
          <p:cNvPicPr>
            <a:picLocks noChangeAspect="1"/>
          </p:cNvPicPr>
          <p:nvPr/>
        </p:nvPicPr>
        <p:blipFill>
          <a:blip r:embed="rId4"/>
          <a:stretch>
            <a:fillRect/>
          </a:stretch>
        </p:blipFill>
        <p:spPr>
          <a:xfrm rot="20615213">
            <a:off x="10315420" y="3828438"/>
            <a:ext cx="1752600" cy="1130300"/>
          </a:xfrm>
          <a:prstGeom prst="rect">
            <a:avLst/>
          </a:prstGeom>
        </p:spPr>
      </p:pic>
      <p:pic>
        <p:nvPicPr>
          <p:cNvPr id="9" name="Picture 8">
            <a:extLst>
              <a:ext uri="{FF2B5EF4-FFF2-40B4-BE49-F238E27FC236}">
                <a16:creationId xmlns:a16="http://schemas.microsoft.com/office/drawing/2014/main" id="{250B4CAB-B190-794B-AE9A-2ADE9F1CFAD2}"/>
              </a:ext>
            </a:extLst>
          </p:cNvPr>
          <p:cNvPicPr>
            <a:picLocks noChangeAspect="1"/>
          </p:cNvPicPr>
          <p:nvPr/>
        </p:nvPicPr>
        <p:blipFill>
          <a:blip r:embed="rId5"/>
          <a:stretch>
            <a:fillRect/>
          </a:stretch>
        </p:blipFill>
        <p:spPr>
          <a:xfrm rot="966509">
            <a:off x="8883626" y="4666118"/>
            <a:ext cx="1143000" cy="1092200"/>
          </a:xfrm>
          <a:prstGeom prst="rect">
            <a:avLst/>
          </a:prstGeom>
        </p:spPr>
      </p:pic>
    </p:spTree>
    <p:extLst>
      <p:ext uri="{BB962C8B-B14F-4D97-AF65-F5344CB8AC3E}">
        <p14:creationId xmlns:p14="http://schemas.microsoft.com/office/powerpoint/2010/main" val="3598692159"/>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7357BA-531E-0940-A362-7895F5818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929" y="1129075"/>
            <a:ext cx="5925826" cy="329213"/>
          </a:xfrm>
          <a:prstGeom prst="rect">
            <a:avLst/>
          </a:prstGeom>
        </p:spPr>
      </p:pic>
      <p:sp>
        <p:nvSpPr>
          <p:cNvPr id="26" name="Rectangle 25">
            <a:extLst>
              <a:ext uri="{FF2B5EF4-FFF2-40B4-BE49-F238E27FC236}">
                <a16:creationId xmlns:a16="http://schemas.microsoft.com/office/drawing/2014/main" id="{C4FDC999-B347-8248-A98B-0D6BF0341071}"/>
              </a:ext>
            </a:extLst>
          </p:cNvPr>
          <p:cNvSpPr/>
          <p:nvPr/>
        </p:nvSpPr>
        <p:spPr>
          <a:xfrm>
            <a:off x="4011545" y="6550223"/>
            <a:ext cx="6151418" cy="246221"/>
          </a:xfrm>
          <a:prstGeom prst="rect">
            <a:avLst/>
          </a:prstGeom>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Slide Credit: Nicolas Chomont</a:t>
            </a:r>
          </a:p>
        </p:txBody>
      </p:sp>
      <p:sp>
        <p:nvSpPr>
          <p:cNvPr id="27" name="Title 1">
            <a:extLst>
              <a:ext uri="{FF2B5EF4-FFF2-40B4-BE49-F238E27FC236}">
                <a16:creationId xmlns:a16="http://schemas.microsoft.com/office/drawing/2014/main" id="{BEFC8988-A232-764D-B15C-A06B081BA170}"/>
              </a:ext>
            </a:extLst>
          </p:cNvPr>
          <p:cNvSpPr txBox="1">
            <a:spLocks/>
          </p:cNvSpPr>
          <p:nvPr/>
        </p:nvSpPr>
        <p:spPr>
          <a:xfrm>
            <a:off x="1296518" y="557770"/>
            <a:ext cx="9412086" cy="1218319"/>
          </a:xfrm>
          <a:prstGeom prst="rect">
            <a:avLst/>
          </a:prstGeom>
        </p:spPr>
        <p:txBody>
          <a:bodyPr>
            <a:norm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pPr algn="ctr"/>
            <a:r>
              <a:rPr lang="en-US" sz="4000" dirty="0">
                <a:cs typeface="Calibri Light" panose="020F0302020204030204" pitchFamily="34" charset="0"/>
              </a:rPr>
              <a:t>HIV Cure-Related Research Strategies Under Investigation</a:t>
            </a:r>
          </a:p>
        </p:txBody>
      </p:sp>
      <p:grpSp>
        <p:nvGrpSpPr>
          <p:cNvPr id="49" name="Group 48">
            <a:extLst>
              <a:ext uri="{FF2B5EF4-FFF2-40B4-BE49-F238E27FC236}">
                <a16:creationId xmlns:a16="http://schemas.microsoft.com/office/drawing/2014/main" id="{63FB1232-FEEB-9444-84FE-43A630A5E6CE}"/>
              </a:ext>
            </a:extLst>
          </p:cNvPr>
          <p:cNvGrpSpPr/>
          <p:nvPr/>
        </p:nvGrpSpPr>
        <p:grpSpPr>
          <a:xfrm>
            <a:off x="12992867" y="12166018"/>
            <a:ext cx="3767308" cy="1552200"/>
            <a:chOff x="7087254" y="120419"/>
            <a:chExt cx="4047892" cy="1871402"/>
          </a:xfrm>
        </p:grpSpPr>
        <p:pic>
          <p:nvPicPr>
            <p:cNvPr id="25" name="Picture 24">
              <a:extLst>
                <a:ext uri="{FF2B5EF4-FFF2-40B4-BE49-F238E27FC236}">
                  <a16:creationId xmlns:a16="http://schemas.microsoft.com/office/drawing/2014/main" id="{DFB14F05-E731-EE41-88FE-DD3E22E07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7254" y="120419"/>
              <a:ext cx="3852146" cy="1567106"/>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CD82EBC4-8EF1-9343-8A3E-68648240054D}"/>
                </a:ext>
              </a:extLst>
            </p:cNvPr>
            <p:cNvSpPr txBox="1"/>
            <p:nvPr/>
          </p:nvSpPr>
          <p:spPr>
            <a:xfrm>
              <a:off x="8427900" y="1745600"/>
              <a:ext cx="2707246" cy="246221"/>
            </a:xfrm>
            <a:prstGeom prst="rect">
              <a:avLst/>
            </a:prstGeom>
            <a:noFill/>
          </p:spPr>
          <p:txBody>
            <a:bodyPr wrap="square" rtlCol="0">
              <a:spAutoFit/>
            </a:bodyPr>
            <a:lstStyle/>
            <a:p>
              <a:pPr algn="ctr"/>
              <a:r>
                <a:rPr lang="en-US" sz="1000" dirty="0">
                  <a:cs typeface="Calibri Light" panose="020F0302020204030204" pitchFamily="34" charset="0"/>
                </a:rPr>
                <a:t>Cartoon Credit: BEAT-HIV Collaboratory</a:t>
              </a:r>
            </a:p>
          </p:txBody>
        </p:sp>
      </p:grpSp>
      <p:pic>
        <p:nvPicPr>
          <p:cNvPr id="53" name="Picture 52">
            <a:extLst>
              <a:ext uri="{FF2B5EF4-FFF2-40B4-BE49-F238E27FC236}">
                <a16:creationId xmlns:a16="http://schemas.microsoft.com/office/drawing/2014/main" id="{E1E4E358-6996-0549-986B-613200C49821}"/>
              </a:ext>
            </a:extLst>
          </p:cNvPr>
          <p:cNvPicPr>
            <a:picLocks noChangeAspect="1"/>
          </p:cNvPicPr>
          <p:nvPr/>
        </p:nvPicPr>
        <p:blipFill>
          <a:blip r:embed="rId5"/>
          <a:stretch>
            <a:fillRect/>
          </a:stretch>
        </p:blipFill>
        <p:spPr>
          <a:xfrm>
            <a:off x="1069304" y="2071713"/>
            <a:ext cx="9639300" cy="4114800"/>
          </a:xfrm>
          <a:prstGeom prst="rect">
            <a:avLst/>
          </a:prstGeom>
        </p:spPr>
      </p:pic>
    </p:spTree>
    <p:extLst>
      <p:ext uri="{BB962C8B-B14F-4D97-AF65-F5344CB8AC3E}">
        <p14:creationId xmlns:p14="http://schemas.microsoft.com/office/powerpoint/2010/main" val="2466703048"/>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c\AppData\Local\Temp\Activating_latent_infection_v02-01.jpg">
            <a:extLst>
              <a:ext uri="{FF2B5EF4-FFF2-40B4-BE49-F238E27FC236}">
                <a16:creationId xmlns:a16="http://schemas.microsoft.com/office/drawing/2014/main" id="{357886C6-AB30-D740-AB64-0759E0E651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753" y="2303299"/>
            <a:ext cx="8666043" cy="4006428"/>
          </a:xfrm>
          <a:prstGeom prst="rect">
            <a:avLst/>
          </a:prstGeom>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7013325-E861-5D41-82E0-DA97AF8EF871}"/>
              </a:ext>
            </a:extLst>
          </p:cNvPr>
          <p:cNvSpPr/>
          <p:nvPr/>
        </p:nvSpPr>
        <p:spPr>
          <a:xfrm>
            <a:off x="5321178" y="6309727"/>
            <a:ext cx="5844209" cy="400110"/>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sp>
        <p:nvSpPr>
          <p:cNvPr id="7" name="Title 2">
            <a:extLst>
              <a:ext uri="{FF2B5EF4-FFF2-40B4-BE49-F238E27FC236}">
                <a16:creationId xmlns:a16="http://schemas.microsoft.com/office/drawing/2014/main" id="{67922461-0466-EE44-B2CB-4B43DAADDF22}"/>
              </a:ext>
            </a:extLst>
          </p:cNvPr>
          <p:cNvSpPr txBox="1">
            <a:spLocks/>
          </p:cNvSpPr>
          <p:nvPr/>
        </p:nvSpPr>
        <p:spPr>
          <a:xfrm>
            <a:off x="2349963" y="811563"/>
            <a:ext cx="7116787" cy="1218319"/>
          </a:xfrm>
          <a:prstGeom prst="rect">
            <a:avLst/>
          </a:prstGeom>
        </p:spPr>
        <p:txBody>
          <a:bodyPr>
            <a:normAutofit lnSpcReduction="10000"/>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sz="4400" dirty="0">
                <a:cs typeface="Calibri Light" panose="020F0302020204030204" pitchFamily="34" charset="0"/>
              </a:rPr>
              <a:t>Latency Reversing </a:t>
            </a:r>
          </a:p>
          <a:p>
            <a:r>
              <a:rPr lang="en-US" sz="4400" dirty="0">
                <a:cs typeface="Calibri Light" panose="020F0302020204030204" pitchFamily="34" charset="0"/>
              </a:rPr>
              <a:t>Agents</a:t>
            </a:r>
          </a:p>
        </p:txBody>
      </p:sp>
      <p:grpSp>
        <p:nvGrpSpPr>
          <p:cNvPr id="2" name="Group 1">
            <a:extLst>
              <a:ext uri="{FF2B5EF4-FFF2-40B4-BE49-F238E27FC236}">
                <a16:creationId xmlns:a16="http://schemas.microsoft.com/office/drawing/2014/main" id="{11B7A0A3-87CA-184B-9770-B52AED2226E0}"/>
              </a:ext>
            </a:extLst>
          </p:cNvPr>
          <p:cNvGrpSpPr/>
          <p:nvPr/>
        </p:nvGrpSpPr>
        <p:grpSpPr>
          <a:xfrm>
            <a:off x="7088372" y="347331"/>
            <a:ext cx="3550683" cy="2293603"/>
            <a:chOff x="7088372" y="347331"/>
            <a:chExt cx="3550683" cy="2293603"/>
          </a:xfrm>
        </p:grpSpPr>
        <p:pic>
          <p:nvPicPr>
            <p:cNvPr id="6" name="Content Placeholder 3">
              <a:extLst>
                <a:ext uri="{FF2B5EF4-FFF2-40B4-BE49-F238E27FC236}">
                  <a16:creationId xmlns:a16="http://schemas.microsoft.com/office/drawing/2014/main" id="{BB106DB1-851B-DB48-A52F-E73293B2F763}"/>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38904" t="36189" r="1601" b="14407"/>
            <a:stretch/>
          </p:blipFill>
          <p:spPr>
            <a:xfrm>
              <a:off x="7088372" y="347331"/>
              <a:ext cx="3550683" cy="202018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56C838E3-15A0-0043-AFE3-D7D3BD26C3AC}"/>
                </a:ext>
              </a:extLst>
            </p:cNvPr>
            <p:cNvSpPr txBox="1"/>
            <p:nvPr/>
          </p:nvSpPr>
          <p:spPr>
            <a:xfrm>
              <a:off x="7931809" y="2394713"/>
              <a:ext cx="2707246" cy="246221"/>
            </a:xfrm>
            <a:prstGeom prst="rect">
              <a:avLst/>
            </a:prstGeom>
            <a:noFill/>
          </p:spPr>
          <p:txBody>
            <a:bodyPr wrap="square" rtlCol="0">
              <a:spAutoFit/>
            </a:bodyPr>
            <a:lstStyle/>
            <a:p>
              <a:pPr algn="r"/>
              <a:r>
                <a:rPr lang="en-US" sz="1000" i="1" dirty="0">
                  <a:solidFill>
                    <a:schemeClr val="bg1">
                      <a:lumMod val="65000"/>
                    </a:schemeClr>
                  </a:solidFill>
                  <a:latin typeface="Gill Sans MT" panose="020B0502020104020203" pitchFamily="34" charset="77"/>
                  <a:cs typeface="Calibri Light" panose="020F0302020204030204" pitchFamily="34" charset="0"/>
                </a:rPr>
                <a:t>Image credit: The Economist, July 11</a:t>
              </a:r>
            </a:p>
          </p:txBody>
        </p:sp>
      </p:grpSp>
    </p:spTree>
    <p:extLst>
      <p:ext uri="{BB962C8B-B14F-4D97-AF65-F5344CB8AC3E}">
        <p14:creationId xmlns:p14="http://schemas.microsoft.com/office/powerpoint/2010/main" val="2741590595"/>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69763" y="1200100"/>
            <a:ext cx="5166113" cy="4736199"/>
          </a:xfrm>
          <a:prstGeom prst="rect">
            <a:avLst/>
          </a:prstGeom>
          <a:effectLst>
            <a:outerShdw blurRad="50800" dist="38100" dir="2700000" algn="tl" rotWithShape="0">
              <a:prstClr val="black">
                <a:alpha val="40000"/>
              </a:prstClr>
            </a:outerShdw>
          </a:effectLst>
        </p:spPr>
      </p:pic>
      <p:sp>
        <p:nvSpPr>
          <p:cNvPr id="3" name="Title 1"/>
          <p:cNvSpPr txBox="1">
            <a:spLocks/>
          </p:cNvSpPr>
          <p:nvPr/>
        </p:nvSpPr>
        <p:spPr>
          <a:xfrm>
            <a:off x="496588" y="284269"/>
            <a:ext cx="8229600" cy="512851"/>
          </a:xfrm>
          <a:prstGeom prst="rect">
            <a:avLst/>
          </a:prstGeom>
        </p:spPr>
        <p:txBody>
          <a:bodyPr>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AU" sz="3200">
                <a:latin typeface="Gill Sans MT" panose="020B0502020104020203" pitchFamily="34" charset="0"/>
                <a:cs typeface="Calibri Light" panose="020F0302020204030204" pitchFamily="34" charset="0"/>
              </a:rPr>
              <a:t>Latency-Reversing Agents</a:t>
            </a:r>
            <a:endParaRPr lang="en-AU" sz="3200" dirty="0">
              <a:latin typeface="Gill Sans MT" panose="020B0502020104020203" pitchFamily="34" charset="0"/>
              <a:cs typeface="Calibri Light" panose="020F0302020204030204" pitchFamily="34" charset="0"/>
            </a:endParaRPr>
          </a:p>
        </p:txBody>
      </p:sp>
      <p:sp>
        <p:nvSpPr>
          <p:cNvPr id="4" name="TextBox 3"/>
          <p:cNvSpPr txBox="1"/>
          <p:nvPr/>
        </p:nvSpPr>
        <p:spPr>
          <a:xfrm>
            <a:off x="7305155" y="5990794"/>
            <a:ext cx="3701398" cy="276999"/>
          </a:xfrm>
          <a:prstGeom prst="rect">
            <a:avLst/>
          </a:prstGeom>
          <a:noFill/>
        </p:spPr>
        <p:txBody>
          <a:bodyPr wrap="none" rtlCol="0">
            <a:spAutoFit/>
          </a:bodyPr>
          <a:lstStyle/>
          <a:p>
            <a:r>
              <a:rPr lang="en-AU" sz="1200" b="1" dirty="0">
                <a:solidFill>
                  <a:schemeClr val="accent5">
                    <a:lumMod val="75000"/>
                  </a:schemeClr>
                </a:solidFill>
                <a:latin typeface="Gill Sans MT" panose="020B0502020104020203" pitchFamily="34" charset="0"/>
                <a:cs typeface="Calibri Light" panose="020F0302020204030204" pitchFamily="34" charset="0"/>
              </a:rPr>
              <a:t>Kim, Anderson and Lewin. </a:t>
            </a:r>
            <a:r>
              <a:rPr lang="en-AU" sz="1200" b="1" i="1" dirty="0">
                <a:solidFill>
                  <a:schemeClr val="accent5">
                    <a:lumMod val="75000"/>
                  </a:schemeClr>
                </a:solidFill>
                <a:latin typeface="Gill Sans MT" panose="020B0502020104020203" pitchFamily="34" charset="0"/>
                <a:cs typeface="Calibri Light" panose="020F0302020204030204" pitchFamily="34" charset="0"/>
              </a:rPr>
              <a:t>Cell Host Microbe </a:t>
            </a:r>
            <a:r>
              <a:rPr lang="en-AU" sz="1200" b="1" dirty="0">
                <a:solidFill>
                  <a:schemeClr val="accent5">
                    <a:lumMod val="75000"/>
                  </a:schemeClr>
                </a:solidFill>
                <a:latin typeface="Gill Sans MT" panose="020B0502020104020203" pitchFamily="34" charset="0"/>
                <a:cs typeface="Calibri Light" panose="020F0302020204030204" pitchFamily="34" charset="0"/>
              </a:rPr>
              <a:t>2018</a:t>
            </a:r>
          </a:p>
        </p:txBody>
      </p:sp>
      <p:pic>
        <p:nvPicPr>
          <p:cNvPr id="5" name="Picture 4" descr="Image result for person waking up  alarm">
            <a:extLst>
              <a:ext uri="{FF2B5EF4-FFF2-40B4-BE49-F238E27FC236}">
                <a16:creationId xmlns:a16="http://schemas.microsoft.com/office/drawing/2014/main" id="{E57E8FF9-ACD6-417C-B422-65901CA9311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8926"/>
          <a:stretch/>
        </p:blipFill>
        <p:spPr bwMode="auto">
          <a:xfrm>
            <a:off x="273269" y="3015071"/>
            <a:ext cx="1527115" cy="141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2394AA05-83E0-44A9-8A15-0532C6604533}"/>
              </a:ext>
            </a:extLst>
          </p:cNvPr>
          <p:cNvSpPr txBox="1">
            <a:spLocks/>
          </p:cNvSpPr>
          <p:nvPr/>
        </p:nvSpPr>
        <p:spPr>
          <a:xfrm>
            <a:off x="7712943" y="1769187"/>
            <a:ext cx="3501696" cy="3809809"/>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68" indent="-257168">
              <a:spcBef>
                <a:spcPts val="0"/>
              </a:spcBef>
            </a:pPr>
            <a:r>
              <a:rPr lang="en-AU" sz="2400" dirty="0">
                <a:latin typeface="Gill Sans MT" panose="020B0502020104020203" pitchFamily="34" charset="0"/>
                <a:cs typeface="Calibri Light" panose="020F0302020204030204" pitchFamily="34" charset="0"/>
              </a:rPr>
              <a:t>None are HIV specific</a:t>
            </a:r>
          </a:p>
          <a:p>
            <a:pPr>
              <a:spcBef>
                <a:spcPts val="0"/>
              </a:spcBef>
            </a:pPr>
            <a:endParaRPr lang="en-AU" sz="2400" dirty="0">
              <a:latin typeface="Gill Sans MT" panose="020B0502020104020203" pitchFamily="34" charset="0"/>
              <a:cs typeface="Calibri Light" panose="020F0302020204030204" pitchFamily="34" charset="0"/>
            </a:endParaRPr>
          </a:p>
          <a:p>
            <a:pPr marL="257168" indent="-257168">
              <a:spcBef>
                <a:spcPts val="0"/>
              </a:spcBef>
            </a:pPr>
            <a:r>
              <a:rPr lang="en-AU" sz="2400" dirty="0">
                <a:latin typeface="Gill Sans MT" panose="020B0502020104020203" pitchFamily="34" charset="0"/>
                <a:cs typeface="Calibri Light" panose="020F0302020204030204" pitchFamily="34" charset="0"/>
              </a:rPr>
              <a:t>None are as potent as T-cell activation</a:t>
            </a:r>
          </a:p>
          <a:p>
            <a:pPr marL="257168" indent="-257168">
              <a:spcBef>
                <a:spcPts val="0"/>
              </a:spcBef>
            </a:pPr>
            <a:endParaRPr lang="en-AU" sz="2400" dirty="0">
              <a:latin typeface="Gill Sans MT" panose="020B0502020104020203" pitchFamily="34" charset="0"/>
              <a:cs typeface="Calibri Light" panose="020F0302020204030204" pitchFamily="34" charset="0"/>
            </a:endParaRPr>
          </a:p>
          <a:p>
            <a:pPr marL="257168" indent="-257168">
              <a:spcBef>
                <a:spcPts val="0"/>
              </a:spcBef>
            </a:pPr>
            <a:r>
              <a:rPr lang="en-AU" sz="2400" dirty="0">
                <a:latin typeface="Gill Sans MT" panose="020B0502020104020203" pitchFamily="34" charset="0"/>
                <a:cs typeface="Calibri Light" panose="020F0302020204030204" pitchFamily="34" charset="0"/>
              </a:rPr>
              <a:t>Unclear if virus is coming from all cells or just a few</a:t>
            </a:r>
          </a:p>
          <a:p>
            <a:pPr marL="257168" indent="-257168">
              <a:spcBef>
                <a:spcPts val="0"/>
              </a:spcBef>
            </a:pPr>
            <a:endParaRPr lang="en-AU" sz="2400" dirty="0">
              <a:latin typeface="Gill Sans MT" panose="020B0502020104020203" pitchFamily="34" charset="0"/>
              <a:cs typeface="Calibri Light" panose="020F0302020204030204" pitchFamily="34" charset="0"/>
            </a:endParaRPr>
          </a:p>
          <a:p>
            <a:pPr marL="257168" indent="-257168">
              <a:spcBef>
                <a:spcPts val="0"/>
              </a:spcBef>
            </a:pPr>
            <a:r>
              <a:rPr lang="en-AU" sz="2400" dirty="0">
                <a:latin typeface="Gill Sans MT" panose="020B0502020104020203" pitchFamily="34" charset="0"/>
                <a:cs typeface="Calibri Light" panose="020F0302020204030204" pitchFamily="34" charset="0"/>
              </a:rPr>
              <a:t>Still need better latency-reversing agents</a:t>
            </a:r>
          </a:p>
        </p:txBody>
      </p:sp>
      <p:sp>
        <p:nvSpPr>
          <p:cNvPr id="7" name="TextBox 6"/>
          <p:cNvSpPr txBox="1"/>
          <p:nvPr/>
        </p:nvSpPr>
        <p:spPr>
          <a:xfrm>
            <a:off x="2963119" y="6383042"/>
            <a:ext cx="8029187" cy="261610"/>
          </a:xfrm>
          <a:prstGeom prst="rect">
            <a:avLst/>
          </a:prstGeom>
          <a:noFill/>
        </p:spPr>
        <p:txBody>
          <a:bodyPr wrap="square" rtlCol="0">
            <a:spAutoFit/>
          </a:bodyPr>
          <a:lstStyle/>
          <a:p>
            <a:pPr algn="r"/>
            <a:r>
              <a:rPr lang="en-US" sz="1100" b="1" dirty="0">
                <a:latin typeface="Gill Sans MT" panose="020B0502020104020203" pitchFamily="34" charset="0"/>
                <a:cs typeface="Calibri Light" panose="020F0302020204030204" pitchFamily="34" charset="0"/>
              </a:rPr>
              <a:t>Lewin SR. Why Should We ‘Shock and Kill’. Community Cure Workshop. Saturday July 21, 2018.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7768" y="176900"/>
            <a:ext cx="934539" cy="1084064"/>
          </a:xfrm>
          <a:prstGeom prst="rect">
            <a:avLst/>
          </a:prstGeom>
        </p:spPr>
      </p:pic>
      <p:sp>
        <p:nvSpPr>
          <p:cNvPr id="9" name="TextBox 8"/>
          <p:cNvSpPr txBox="1"/>
          <p:nvPr/>
        </p:nvSpPr>
        <p:spPr>
          <a:xfrm>
            <a:off x="9706695" y="1328448"/>
            <a:ext cx="1527115" cy="276999"/>
          </a:xfrm>
          <a:prstGeom prst="rect">
            <a:avLst/>
          </a:prstGeom>
          <a:noFill/>
        </p:spPr>
        <p:txBody>
          <a:bodyPr wrap="square" rtlCol="0">
            <a:spAutoFit/>
          </a:bodyPr>
          <a:lstStyle/>
          <a:p>
            <a:pPr algn="ctr"/>
            <a:r>
              <a:rPr lang="en-US" sz="1200" b="1" dirty="0">
                <a:latin typeface="Gill Sans MT" panose="020B0502020104020203" pitchFamily="34" charset="0"/>
                <a:cs typeface="Calibri Light" panose="020F0302020204030204" pitchFamily="34" charset="0"/>
              </a:rPr>
              <a:t>Sharon Lewin </a:t>
            </a:r>
          </a:p>
        </p:txBody>
      </p:sp>
    </p:spTree>
    <p:extLst>
      <p:ext uri="{BB962C8B-B14F-4D97-AF65-F5344CB8AC3E}">
        <p14:creationId xmlns:p14="http://schemas.microsoft.com/office/powerpoint/2010/main" val="303022597"/>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777CC415-078E-D54A-9262-96E44CCC007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521" y="2040130"/>
            <a:ext cx="10300780" cy="4662378"/>
          </a:xfrm>
          <a:prstGeom prst="rect">
            <a:avLst/>
          </a:prstGeom>
          <a:effectLst/>
        </p:spPr>
      </p:pic>
      <p:sp>
        <p:nvSpPr>
          <p:cNvPr id="5" name="Rectangle 4">
            <a:extLst>
              <a:ext uri="{FF2B5EF4-FFF2-40B4-BE49-F238E27FC236}">
                <a16:creationId xmlns:a16="http://schemas.microsoft.com/office/drawing/2014/main" id="{5A9E5E65-FD50-8C41-B912-A16F3BF9234E}"/>
              </a:ext>
            </a:extLst>
          </p:cNvPr>
          <p:cNvSpPr/>
          <p:nvPr/>
        </p:nvSpPr>
        <p:spPr>
          <a:xfrm>
            <a:off x="3820030" y="6308133"/>
            <a:ext cx="7437553" cy="402641"/>
          </a:xfrm>
          <a:prstGeom prst="rect">
            <a:avLst/>
          </a:prstGeom>
          <a:solidFill>
            <a:schemeClr val="bg1"/>
          </a:solidFill>
        </p:spPr>
        <p:txBody>
          <a:bodyPr wrap="square" rIns="27432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sp>
        <p:nvSpPr>
          <p:cNvPr id="6" name="Title 2">
            <a:extLst>
              <a:ext uri="{FF2B5EF4-FFF2-40B4-BE49-F238E27FC236}">
                <a16:creationId xmlns:a16="http://schemas.microsoft.com/office/drawing/2014/main" id="{54EE2D29-DD33-6047-86DC-95D21227DD6A}"/>
              </a:ext>
            </a:extLst>
          </p:cNvPr>
          <p:cNvSpPr txBox="1">
            <a:spLocks/>
          </p:cNvSpPr>
          <p:nvPr/>
        </p:nvSpPr>
        <p:spPr>
          <a:xfrm>
            <a:off x="2207351" y="454839"/>
            <a:ext cx="7116787" cy="1218319"/>
          </a:xfrm>
          <a:prstGeom prst="rect">
            <a:avLst/>
          </a:prstGeom>
        </p:spPr>
        <p:txBody>
          <a:bodyPr>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dirty="0">
                <a:cs typeface="Calibri Light" panose="020F0302020204030204" pitchFamily="34" charset="0"/>
              </a:rPr>
              <a:t>Broadly Neutralizing Antibodies</a:t>
            </a:r>
          </a:p>
        </p:txBody>
      </p:sp>
      <p:pic>
        <p:nvPicPr>
          <p:cNvPr id="8" name="Picture 7">
            <a:extLst>
              <a:ext uri="{FF2B5EF4-FFF2-40B4-BE49-F238E27FC236}">
                <a16:creationId xmlns:a16="http://schemas.microsoft.com/office/drawing/2014/main" id="{4893F92D-80AA-A24C-A44F-29B783AB6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79050">
            <a:off x="8380786" y="154415"/>
            <a:ext cx="1356339" cy="1448935"/>
          </a:xfrm>
          <a:prstGeom prst="rect">
            <a:avLst/>
          </a:prstGeom>
        </p:spPr>
      </p:pic>
      <p:pic>
        <p:nvPicPr>
          <p:cNvPr id="9" name="Picture 8">
            <a:extLst>
              <a:ext uri="{FF2B5EF4-FFF2-40B4-BE49-F238E27FC236}">
                <a16:creationId xmlns:a16="http://schemas.microsoft.com/office/drawing/2014/main" id="{E18E8115-A2A9-6B46-845F-67438D30A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057755">
            <a:off x="9197534" y="869445"/>
            <a:ext cx="1394299" cy="1335592"/>
          </a:xfrm>
          <a:prstGeom prst="rect">
            <a:avLst/>
          </a:prstGeom>
        </p:spPr>
      </p:pic>
      <p:pic>
        <p:nvPicPr>
          <p:cNvPr id="10" name="Picture 9">
            <a:extLst>
              <a:ext uri="{FF2B5EF4-FFF2-40B4-BE49-F238E27FC236}">
                <a16:creationId xmlns:a16="http://schemas.microsoft.com/office/drawing/2014/main" id="{F796C9C8-2C22-EC45-9998-8C03DDEEE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561971">
            <a:off x="7405147" y="929042"/>
            <a:ext cx="1333987" cy="1277819"/>
          </a:xfrm>
          <a:prstGeom prst="rect">
            <a:avLst/>
          </a:prstGeom>
        </p:spPr>
      </p:pic>
    </p:spTree>
    <p:extLst>
      <p:ext uri="{BB962C8B-B14F-4D97-AF65-F5344CB8AC3E}">
        <p14:creationId xmlns:p14="http://schemas.microsoft.com/office/powerpoint/2010/main" val="1532542188"/>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1036194" y="-74845"/>
            <a:ext cx="8229600" cy="1143000"/>
          </a:xfrm>
          <a:prstGeom prst="rect">
            <a:avLst/>
          </a:prstGeom>
        </p:spPr>
        <p:txBody>
          <a:bodyPr>
            <a:norm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sz="3200">
                <a:latin typeface="Gill Sans MT" panose="020B0502020104020203" pitchFamily="34" charset="0"/>
                <a:cs typeface="Calibri Light" panose="020F0302020204030204" pitchFamily="34" charset="0"/>
              </a:rPr>
              <a:t>Broadly Neutralizing Antibodies (bNAbs)</a:t>
            </a:r>
            <a:endParaRPr lang="en-US" sz="3200" dirty="0">
              <a:latin typeface="Gill Sans MT" panose="020B0502020104020203" pitchFamily="34" charset="0"/>
              <a:cs typeface="Calibri Light" panose="020F0302020204030204" pitchFamily="34" charset="0"/>
            </a:endParaRPr>
          </a:p>
        </p:txBody>
      </p:sp>
      <p:sp>
        <p:nvSpPr>
          <p:cNvPr id="3" name="TextBox 2"/>
          <p:cNvSpPr txBox="1"/>
          <p:nvPr/>
        </p:nvSpPr>
        <p:spPr>
          <a:xfrm>
            <a:off x="2871783" y="6012382"/>
            <a:ext cx="8170465" cy="1061829"/>
          </a:xfrm>
          <a:prstGeom prst="rect">
            <a:avLst/>
          </a:prstGeom>
          <a:noFill/>
        </p:spPr>
        <p:txBody>
          <a:bodyPr wrap="square" rtlCol="0">
            <a:spAutoFit/>
          </a:bodyPr>
          <a:lstStyle/>
          <a:p>
            <a:pPr algn="ctr"/>
            <a:r>
              <a:rPr lang="en-US" sz="1050" dirty="0">
                <a:solidFill>
                  <a:schemeClr val="accent5">
                    <a:lumMod val="75000"/>
                  </a:schemeClr>
                </a:solidFill>
                <a:latin typeface="Gill Sans MT" panose="020B0502020104020203" pitchFamily="34" charset="0"/>
                <a:cs typeface="Calibri Light" panose="020F0302020204030204" pitchFamily="34" charset="0"/>
              </a:rPr>
              <a:t>Kong, J </a:t>
            </a:r>
            <a:r>
              <a:rPr lang="en-US" sz="1050" dirty="0" err="1">
                <a:solidFill>
                  <a:schemeClr val="accent5">
                    <a:lumMod val="75000"/>
                  </a:schemeClr>
                </a:solidFill>
                <a:latin typeface="Gill Sans MT" panose="020B0502020104020203" pitchFamily="34" charset="0"/>
                <a:cs typeface="Calibri Light" panose="020F0302020204030204" pitchFamily="34" charset="0"/>
              </a:rPr>
              <a:t>Virol</a:t>
            </a:r>
            <a:r>
              <a:rPr lang="en-US" sz="1050" dirty="0">
                <a:solidFill>
                  <a:schemeClr val="accent5">
                    <a:lumMod val="75000"/>
                  </a:schemeClr>
                </a:solidFill>
                <a:latin typeface="Gill Sans MT" panose="020B0502020104020203" pitchFamily="34" charset="0"/>
                <a:cs typeface="Calibri Light" panose="020F0302020204030204" pitchFamily="34" charset="0"/>
              </a:rPr>
              <a:t> 2015; Barr, NEJM 2016; </a:t>
            </a:r>
            <a:r>
              <a:rPr lang="en-US" sz="1050" dirty="0" err="1">
                <a:solidFill>
                  <a:schemeClr val="accent5">
                    <a:lumMod val="75000"/>
                  </a:schemeClr>
                </a:solidFill>
                <a:latin typeface="Gill Sans MT" panose="020B0502020104020203" pitchFamily="34" charset="0"/>
                <a:cs typeface="Calibri Light" panose="020F0302020204030204" pitchFamily="34" charset="0"/>
              </a:rPr>
              <a:t>Scheid</a:t>
            </a:r>
            <a:r>
              <a:rPr lang="en-US" sz="1050" dirty="0">
                <a:solidFill>
                  <a:schemeClr val="accent5">
                    <a:lumMod val="75000"/>
                  </a:schemeClr>
                </a:solidFill>
                <a:latin typeface="Gill Sans MT" panose="020B0502020104020203" pitchFamily="34" charset="0"/>
                <a:cs typeface="Calibri Light" panose="020F0302020204030204" pitchFamily="34" charset="0"/>
              </a:rPr>
              <a:t>, Nature 2016; </a:t>
            </a:r>
            <a:r>
              <a:rPr lang="en-US" sz="1050" dirty="0" err="1">
                <a:solidFill>
                  <a:schemeClr val="accent5">
                    <a:lumMod val="75000"/>
                  </a:schemeClr>
                </a:solidFill>
                <a:latin typeface="Gill Sans MT" panose="020B0502020104020203" pitchFamily="34" charset="0"/>
                <a:cs typeface="Calibri Light" panose="020F0302020204030204" pitchFamily="34" charset="0"/>
              </a:rPr>
              <a:t>Caskey</a:t>
            </a:r>
            <a:r>
              <a:rPr lang="en-US" sz="1050" dirty="0">
                <a:solidFill>
                  <a:schemeClr val="accent5">
                    <a:lumMod val="75000"/>
                  </a:schemeClr>
                </a:solidFill>
                <a:latin typeface="Gill Sans MT" panose="020B0502020104020203" pitchFamily="34" charset="0"/>
                <a:cs typeface="Calibri Light" panose="020F0302020204030204" pitchFamily="34" charset="0"/>
              </a:rPr>
              <a:t>, Nature Med 2017; </a:t>
            </a:r>
            <a:r>
              <a:rPr lang="en-US" sz="1050" dirty="0" err="1">
                <a:solidFill>
                  <a:schemeClr val="accent5">
                    <a:lumMod val="75000"/>
                  </a:schemeClr>
                </a:solidFill>
                <a:latin typeface="Gill Sans MT" panose="020B0502020104020203" pitchFamily="34" charset="0"/>
                <a:cs typeface="Calibri Light" panose="020F0302020204030204" pitchFamily="34" charset="0"/>
              </a:rPr>
              <a:t>Hessell</a:t>
            </a:r>
            <a:r>
              <a:rPr lang="en-US" sz="1050" dirty="0">
                <a:solidFill>
                  <a:schemeClr val="accent5">
                    <a:lumMod val="75000"/>
                  </a:schemeClr>
                </a:solidFill>
                <a:latin typeface="Gill Sans MT" panose="020B0502020104020203" pitchFamily="34" charset="0"/>
                <a:cs typeface="Calibri Light" panose="020F0302020204030204" pitchFamily="34" charset="0"/>
              </a:rPr>
              <a:t>, Nature Med 2016;  Liu, Science 2016;</a:t>
            </a:r>
          </a:p>
          <a:p>
            <a:pPr algn="ctr"/>
            <a:r>
              <a:rPr lang="en-US" sz="1050" dirty="0">
                <a:solidFill>
                  <a:schemeClr val="accent5">
                    <a:lumMod val="75000"/>
                  </a:schemeClr>
                </a:solidFill>
                <a:latin typeface="Gill Sans MT" panose="020B0502020104020203" pitchFamily="34" charset="0"/>
                <a:cs typeface="Calibri Light" panose="020F0302020204030204" pitchFamily="34" charset="0"/>
              </a:rPr>
              <a:t> Nishimura, Nature 2017; </a:t>
            </a:r>
            <a:r>
              <a:rPr lang="en-US" sz="1050" dirty="0" err="1">
                <a:solidFill>
                  <a:schemeClr val="accent5">
                    <a:lumMod val="75000"/>
                  </a:schemeClr>
                </a:solidFill>
                <a:latin typeface="Gill Sans MT" panose="020B0502020104020203" pitchFamily="34" charset="0"/>
                <a:cs typeface="Calibri Light" panose="020F0302020204030204" pitchFamily="34" charset="0"/>
              </a:rPr>
              <a:t>Pardi</a:t>
            </a:r>
            <a:r>
              <a:rPr lang="en-US" sz="1050" dirty="0">
                <a:solidFill>
                  <a:schemeClr val="accent5">
                    <a:lumMod val="75000"/>
                  </a:schemeClr>
                </a:solidFill>
                <a:latin typeface="Gill Sans MT" panose="020B0502020104020203" pitchFamily="34" charset="0"/>
                <a:cs typeface="Calibri Light" panose="020F0302020204030204" pitchFamily="34" charset="0"/>
              </a:rPr>
              <a:t>, Nature Communications 2017; Gardner, Nature 2015; Pitman, Lancet 2018</a:t>
            </a:r>
          </a:p>
          <a:p>
            <a:pPr algn="ctr"/>
            <a:endParaRPr lang="en-US" sz="1050" dirty="0">
              <a:solidFill>
                <a:schemeClr val="accent5">
                  <a:lumMod val="75000"/>
                </a:schemeClr>
              </a:solidFill>
              <a:latin typeface="Gill Sans MT" panose="020B0502020104020203" pitchFamily="34" charset="0"/>
              <a:cs typeface="Calibri Light" panose="020F0302020204030204" pitchFamily="34" charset="0"/>
            </a:endParaRPr>
          </a:p>
          <a:p>
            <a:pPr algn="ctr"/>
            <a:endParaRPr lang="en-US" sz="1050" i="1" dirty="0">
              <a:latin typeface="Gill Sans MT" panose="020B0502020104020203" pitchFamily="34" charset="0"/>
            </a:endParaRPr>
          </a:p>
          <a:p>
            <a:pPr algn="ctr"/>
            <a:endParaRPr lang="en-US" sz="1050" i="1" dirty="0">
              <a:latin typeface="Gill Sans MT" panose="020B0502020104020203" pitchFamily="34" charset="0"/>
            </a:endParaRPr>
          </a:p>
          <a:p>
            <a:pPr algn="ctr"/>
            <a:endParaRPr lang="en-US" sz="1050" i="1" dirty="0">
              <a:latin typeface="Gill Sans MT" panose="020B0502020104020203" pitchFamily="34" charset="0"/>
            </a:endParaRPr>
          </a:p>
        </p:txBody>
      </p:sp>
      <p:grpSp>
        <p:nvGrpSpPr>
          <p:cNvPr id="4" name="Group 3"/>
          <p:cNvGrpSpPr/>
          <p:nvPr/>
        </p:nvGrpSpPr>
        <p:grpSpPr>
          <a:xfrm>
            <a:off x="97935" y="1077134"/>
            <a:ext cx="6590524" cy="4649841"/>
            <a:chOff x="3080177" y="943480"/>
            <a:chExt cx="6590526" cy="4649841"/>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8338" y="4183486"/>
              <a:ext cx="1997391" cy="1038304"/>
            </a:xfrm>
            <a:prstGeom prst="rect">
              <a:avLst/>
            </a:prstGeom>
          </p:spPr>
        </p:pic>
        <p:grpSp>
          <p:nvGrpSpPr>
            <p:cNvPr id="6" name="Group 5"/>
            <p:cNvGrpSpPr/>
            <p:nvPr/>
          </p:nvGrpSpPr>
          <p:grpSpPr>
            <a:xfrm>
              <a:off x="6245487" y="5091020"/>
              <a:ext cx="1666180" cy="502301"/>
              <a:chOff x="6889048" y="3679276"/>
              <a:chExt cx="1471758" cy="744829"/>
            </a:xfrm>
          </p:grpSpPr>
          <p:pic>
            <p:nvPicPr>
              <p:cNvPr id="48" name="Picture 4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89048" y="3749137"/>
                <a:ext cx="495300" cy="674968"/>
              </a:xfrm>
              <a:prstGeom prst="rect">
                <a:avLst/>
              </a:prstGeom>
              <a:scene3d>
                <a:camera prst="orthographicFront">
                  <a:rot lat="0" lon="0" rev="2100000"/>
                </a:camera>
                <a:lightRig rig="threePt" dir="t"/>
              </a:scene3d>
            </p:spPr>
          </p:pic>
          <p:pic>
            <p:nvPicPr>
              <p:cNvPr id="49" name="Picture 4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65506" y="3679276"/>
                <a:ext cx="495300" cy="674968"/>
              </a:xfrm>
              <a:prstGeom prst="rect">
                <a:avLst/>
              </a:prstGeom>
              <a:scene3d>
                <a:camera prst="orthographicFront">
                  <a:rot lat="0" lon="0" rev="2100000"/>
                </a:camera>
                <a:lightRig rig="threePt" dir="t"/>
              </a:scene3d>
            </p:spPr>
          </p:pic>
        </p:grpSp>
        <p:sp>
          <p:nvSpPr>
            <p:cNvPr id="7" name="TextBox 6"/>
            <p:cNvSpPr txBox="1"/>
            <p:nvPr/>
          </p:nvSpPr>
          <p:spPr>
            <a:xfrm>
              <a:off x="6868525" y="3962965"/>
              <a:ext cx="2802178" cy="757130"/>
            </a:xfrm>
            <a:prstGeom prst="rect">
              <a:avLst/>
            </a:prstGeom>
            <a:noFill/>
          </p:spPr>
          <p:txBody>
            <a:bodyPr wrap="square" rtlCol="0">
              <a:spAutoFit/>
            </a:bodyPr>
            <a:lstStyle/>
            <a:p>
              <a:pPr algn="ctr">
                <a:lnSpc>
                  <a:spcPct val="120000"/>
                </a:lnSpc>
              </a:pPr>
              <a:r>
                <a:rPr lang="en-US" dirty="0" err="1">
                  <a:latin typeface="Gill Sans MT" panose="020B0502020104020203" pitchFamily="34" charset="0"/>
                  <a:cs typeface="Calibri Light" panose="020F0302020204030204" pitchFamily="34" charset="0"/>
                </a:rPr>
                <a:t>bNAbs</a:t>
              </a:r>
              <a:r>
                <a:rPr lang="en-US" dirty="0">
                  <a:latin typeface="Gill Sans MT" panose="020B0502020104020203" pitchFamily="34" charset="0"/>
                  <a:cs typeface="Calibri Light" panose="020F0302020204030204" pitchFamily="34" charset="0"/>
                </a:rPr>
                <a:t> can bind </a:t>
              </a:r>
            </a:p>
            <a:p>
              <a:pPr algn="ctr">
                <a:lnSpc>
                  <a:spcPct val="120000"/>
                </a:lnSpc>
              </a:pPr>
              <a:r>
                <a:rPr lang="en-US" dirty="0">
                  <a:latin typeface="Gill Sans MT" panose="020B0502020104020203" pitchFamily="34" charset="0"/>
                  <a:cs typeface="Calibri Light" panose="020F0302020204030204" pitchFamily="34" charset="0"/>
                </a:rPr>
                <a:t>many HIV strains</a:t>
              </a:r>
            </a:p>
          </p:txBody>
        </p:sp>
        <p:grpSp>
          <p:nvGrpSpPr>
            <p:cNvPr id="8" name="Group 7"/>
            <p:cNvGrpSpPr/>
            <p:nvPr/>
          </p:nvGrpSpPr>
          <p:grpSpPr>
            <a:xfrm>
              <a:off x="5975557" y="943480"/>
              <a:ext cx="2118243" cy="3019485"/>
              <a:chOff x="5791200" y="2012340"/>
              <a:chExt cx="2118243" cy="3019485"/>
            </a:xfrm>
          </p:grpSpPr>
          <p:grpSp>
            <p:nvGrpSpPr>
              <p:cNvPr id="23" name="Group 22"/>
              <p:cNvGrpSpPr/>
              <p:nvPr/>
            </p:nvGrpSpPr>
            <p:grpSpPr>
              <a:xfrm>
                <a:off x="6533774" y="3760118"/>
                <a:ext cx="1375669" cy="1271707"/>
                <a:chOff x="4953000" y="2302973"/>
                <a:chExt cx="2286000" cy="2215314"/>
              </a:xfrm>
            </p:grpSpPr>
            <p:pic>
              <p:nvPicPr>
                <p:cNvPr id="44" name="Picture 43" descr="Figure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2229" y="2514600"/>
                  <a:ext cx="1862740" cy="1948773"/>
                </a:xfrm>
                <a:prstGeom prst="rect">
                  <a:avLst/>
                </a:prstGeom>
              </p:spPr>
            </p:pic>
            <p:pic>
              <p:nvPicPr>
                <p:cNvPr id="45" name="Picture 44" descr="green viru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29400" y="2302973"/>
                  <a:ext cx="609600" cy="618008"/>
                </a:xfrm>
                <a:prstGeom prst="rect">
                  <a:avLst/>
                </a:prstGeom>
              </p:spPr>
            </p:pic>
            <p:pic>
              <p:nvPicPr>
                <p:cNvPr id="46" name="Picture 45" descr="green viru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29400" y="3900279"/>
                  <a:ext cx="609600" cy="618008"/>
                </a:xfrm>
                <a:prstGeom prst="rect">
                  <a:avLst/>
                </a:prstGeom>
              </p:spPr>
            </p:pic>
            <p:pic>
              <p:nvPicPr>
                <p:cNvPr id="47" name="Picture 46" descr="green viru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53000" y="2341073"/>
                  <a:ext cx="609600" cy="618008"/>
                </a:xfrm>
                <a:prstGeom prst="rect">
                  <a:avLst/>
                </a:prstGeom>
              </p:spPr>
            </p:pic>
          </p:gr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856171">
                <a:off x="6375430" y="3249081"/>
                <a:ext cx="408042" cy="556058"/>
              </a:xfrm>
              <a:prstGeom prst="rect">
                <a:avLst/>
              </a:prstGeom>
              <a:scene3d>
                <a:camera prst="orthographicFront">
                  <a:rot lat="0" lon="0" rev="2100000"/>
                </a:camera>
                <a:lightRig rig="threePt" dir="t"/>
              </a:scene3d>
            </p:spPr>
          </p:pic>
          <p:grpSp>
            <p:nvGrpSpPr>
              <p:cNvPr id="25" name="Group 24"/>
              <p:cNvGrpSpPr/>
              <p:nvPr/>
            </p:nvGrpSpPr>
            <p:grpSpPr>
              <a:xfrm>
                <a:off x="5791200" y="2012340"/>
                <a:ext cx="1094765" cy="1569060"/>
                <a:chOff x="3347245" y="1838944"/>
                <a:chExt cx="1094765" cy="1569060"/>
              </a:xfrm>
            </p:grpSpPr>
            <p:grpSp>
              <p:nvGrpSpPr>
                <p:cNvPr id="26" name="Group 25"/>
                <p:cNvGrpSpPr/>
                <p:nvPr/>
              </p:nvGrpSpPr>
              <p:grpSpPr>
                <a:xfrm rot="10352525">
                  <a:off x="3347245" y="1838944"/>
                  <a:ext cx="1094765" cy="1105387"/>
                  <a:chOff x="6296635" y="4152413"/>
                  <a:chExt cx="1094765" cy="1105387"/>
                </a:xfrm>
              </p:grpSpPr>
              <p:grpSp>
                <p:nvGrpSpPr>
                  <p:cNvPr id="28" name="Group 27"/>
                  <p:cNvGrpSpPr/>
                  <p:nvPr/>
                </p:nvGrpSpPr>
                <p:grpSpPr>
                  <a:xfrm>
                    <a:off x="6296635" y="4152413"/>
                    <a:ext cx="1094765" cy="1105387"/>
                    <a:chOff x="3248635" y="1301476"/>
                    <a:chExt cx="395538" cy="413511"/>
                  </a:xfrm>
                </p:grpSpPr>
                <p:sp>
                  <p:nvSpPr>
                    <p:cNvPr id="42" name="Oval 41"/>
                    <p:cNvSpPr/>
                    <p:nvPr/>
                  </p:nvSpPr>
                  <p:spPr>
                    <a:xfrm>
                      <a:off x="3248635" y="1301476"/>
                      <a:ext cx="395538" cy="413511"/>
                    </a:xfrm>
                    <a:prstGeom prst="ellipse">
                      <a:avLst/>
                    </a:prstGeom>
                    <a:solidFill>
                      <a:srgbClr val="CB67F2"/>
                    </a:solidFill>
                    <a:ln w="12700" cmpd="sng">
                      <a:solidFill>
                        <a:srgbClr val="CB67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3" name="Oval 42"/>
                    <p:cNvSpPr/>
                    <p:nvPr/>
                  </p:nvSpPr>
                  <p:spPr>
                    <a:xfrm>
                      <a:off x="3341332" y="1441904"/>
                      <a:ext cx="243138" cy="261111"/>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MT" panose="020B0502020104020203" pitchFamily="34" charset="0"/>
                      </a:endParaRPr>
                    </a:p>
                  </p:txBody>
                </p:sp>
              </p:grpSp>
              <p:sp>
                <p:nvSpPr>
                  <p:cNvPr id="29" name="Oval 28"/>
                  <p:cNvSpPr/>
                  <p:nvPr/>
                </p:nvSpPr>
                <p:spPr>
                  <a:xfrm>
                    <a:off x="6394314" y="46482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0" name="Oval 29"/>
                  <p:cNvSpPr/>
                  <p:nvPr/>
                </p:nvSpPr>
                <p:spPr>
                  <a:xfrm>
                    <a:off x="6507481" y="45720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1" name="Oval 30"/>
                  <p:cNvSpPr/>
                  <p:nvPr/>
                </p:nvSpPr>
                <p:spPr>
                  <a:xfrm>
                    <a:off x="6400800" y="452628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2" name="Oval 31"/>
                  <p:cNvSpPr/>
                  <p:nvPr/>
                </p:nvSpPr>
                <p:spPr>
                  <a:xfrm>
                    <a:off x="6477000" y="4419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3" name="Oval 32"/>
                  <p:cNvSpPr/>
                  <p:nvPr/>
                </p:nvSpPr>
                <p:spPr>
                  <a:xfrm>
                    <a:off x="6629400" y="445008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4" name="Oval 33"/>
                  <p:cNvSpPr/>
                  <p:nvPr/>
                </p:nvSpPr>
                <p:spPr>
                  <a:xfrm>
                    <a:off x="6583681" y="429768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5" name="Oval 34"/>
                  <p:cNvSpPr/>
                  <p:nvPr/>
                </p:nvSpPr>
                <p:spPr>
                  <a:xfrm>
                    <a:off x="6781800" y="4419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6" name="Oval 35"/>
                  <p:cNvSpPr/>
                  <p:nvPr/>
                </p:nvSpPr>
                <p:spPr>
                  <a:xfrm>
                    <a:off x="6736081" y="42672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7" name="Oval 36"/>
                  <p:cNvSpPr/>
                  <p:nvPr/>
                </p:nvSpPr>
                <p:spPr>
                  <a:xfrm>
                    <a:off x="6934200" y="4419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8" name="Oval 37"/>
                  <p:cNvSpPr/>
                  <p:nvPr/>
                </p:nvSpPr>
                <p:spPr>
                  <a:xfrm>
                    <a:off x="6934200" y="42672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9" name="Oval 38"/>
                  <p:cNvSpPr/>
                  <p:nvPr/>
                </p:nvSpPr>
                <p:spPr>
                  <a:xfrm>
                    <a:off x="7040881" y="43434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0" name="Oval 39"/>
                  <p:cNvSpPr/>
                  <p:nvPr/>
                </p:nvSpPr>
                <p:spPr>
                  <a:xfrm>
                    <a:off x="7117081" y="44958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1" name="Oval 40"/>
                  <p:cNvSpPr/>
                  <p:nvPr/>
                </p:nvSpPr>
                <p:spPr>
                  <a:xfrm>
                    <a:off x="6431281" y="4800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sp>
              <p:nvSpPr>
                <p:cNvPr id="27" name="Block Arc 26"/>
                <p:cNvSpPr/>
                <p:nvPr/>
              </p:nvSpPr>
              <p:spPr>
                <a:xfrm rot="20476913">
                  <a:off x="3952551" y="2943274"/>
                  <a:ext cx="262056" cy="464730"/>
                </a:xfrm>
                <a:prstGeom prst="blockArc">
                  <a:avLst>
                    <a:gd name="adj1" fmla="val 10800000"/>
                    <a:gd name="adj2" fmla="val 436157"/>
                    <a:gd name="adj3" fmla="val 9581"/>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ill Sans MT" panose="020B0502020104020203" pitchFamily="34" charset="0"/>
                  </a:endParaRPr>
                </a:p>
              </p:txBody>
            </p:sp>
          </p:grpSp>
        </p:grpSp>
        <p:sp>
          <p:nvSpPr>
            <p:cNvPr id="9" name="TextBox 8"/>
            <p:cNvSpPr txBox="1"/>
            <p:nvPr/>
          </p:nvSpPr>
          <p:spPr>
            <a:xfrm>
              <a:off x="6782073" y="1401479"/>
              <a:ext cx="2483117" cy="923330"/>
            </a:xfrm>
            <a:prstGeom prst="rect">
              <a:avLst/>
            </a:prstGeom>
            <a:noFill/>
          </p:spPr>
          <p:txBody>
            <a:bodyPr wrap="none" rtlCol="0">
              <a:spAutoFit/>
            </a:bodyPr>
            <a:lstStyle/>
            <a:p>
              <a:pPr algn="ctr"/>
              <a:r>
                <a:rPr lang="en-US" dirty="0" err="1">
                  <a:latin typeface="Gill Sans MT" panose="020B0502020104020203" pitchFamily="34" charset="0"/>
                  <a:cs typeface="Calibri Light" panose="020F0302020204030204" pitchFamily="34" charset="0"/>
                </a:rPr>
                <a:t>bNAbs</a:t>
              </a:r>
              <a:r>
                <a:rPr lang="en-US" dirty="0">
                  <a:latin typeface="Gill Sans MT" panose="020B0502020104020203" pitchFamily="34" charset="0"/>
                  <a:cs typeface="Calibri Light" panose="020F0302020204030204" pitchFamily="34" charset="0"/>
                </a:rPr>
                <a:t> facilitate </a:t>
              </a:r>
            </a:p>
            <a:p>
              <a:pPr algn="ctr"/>
              <a:r>
                <a:rPr lang="en-US" dirty="0">
                  <a:latin typeface="Gill Sans MT" panose="020B0502020104020203" pitchFamily="34" charset="0"/>
                  <a:cs typeface="Calibri Light" panose="020F0302020204030204" pitchFamily="34" charset="0"/>
                </a:rPr>
                <a:t>antibody-dependent </a:t>
              </a:r>
            </a:p>
            <a:p>
              <a:pPr algn="ctr"/>
              <a:r>
                <a:rPr lang="en-US" dirty="0">
                  <a:latin typeface="Gill Sans MT" panose="020B0502020104020203" pitchFamily="34" charset="0"/>
                  <a:cs typeface="Calibri Light" panose="020F0302020204030204" pitchFamily="34" charset="0"/>
                </a:rPr>
                <a:t>cell </a:t>
              </a:r>
              <a:r>
                <a:rPr lang="en-US" dirty="0" err="1">
                  <a:latin typeface="Gill Sans MT" panose="020B0502020104020203" pitchFamily="34" charset="0"/>
                  <a:cs typeface="Calibri Light" panose="020F0302020204030204" pitchFamily="34" charset="0"/>
                </a:rPr>
                <a:t>cytotoxicty</a:t>
              </a:r>
              <a:r>
                <a:rPr lang="en-US" dirty="0">
                  <a:latin typeface="Gill Sans MT" panose="020B0502020104020203" pitchFamily="34" charset="0"/>
                  <a:cs typeface="Calibri Light" panose="020F0302020204030204" pitchFamily="34" charset="0"/>
                </a:rPr>
                <a:t> (ADCC)</a:t>
              </a:r>
            </a:p>
          </p:txBody>
        </p:sp>
        <p:grpSp>
          <p:nvGrpSpPr>
            <p:cNvPr id="10" name="Group 9"/>
            <p:cNvGrpSpPr/>
            <p:nvPr/>
          </p:nvGrpSpPr>
          <p:grpSpPr>
            <a:xfrm>
              <a:off x="3080177" y="1691130"/>
              <a:ext cx="4495800" cy="2490281"/>
              <a:chOff x="2847183" y="2281044"/>
              <a:chExt cx="4495800" cy="2490281"/>
            </a:xfrm>
          </p:grpSpPr>
          <p:grpSp>
            <p:nvGrpSpPr>
              <p:cNvPr id="11" name="Group 10"/>
              <p:cNvGrpSpPr/>
              <p:nvPr/>
            </p:nvGrpSpPr>
            <p:grpSpPr>
              <a:xfrm>
                <a:off x="5054565" y="3296721"/>
                <a:ext cx="1604991" cy="1474604"/>
                <a:chOff x="5054565" y="3296721"/>
                <a:chExt cx="1604991" cy="1474604"/>
              </a:xfrm>
            </p:grpSpPr>
            <p:grpSp>
              <p:nvGrpSpPr>
                <p:cNvPr id="13" name="Group 12"/>
                <p:cNvGrpSpPr/>
                <p:nvPr/>
              </p:nvGrpSpPr>
              <p:grpSpPr>
                <a:xfrm rot="18134778">
                  <a:off x="5069999" y="3281287"/>
                  <a:ext cx="1187647" cy="1218515"/>
                  <a:chOff x="2285999" y="3200256"/>
                  <a:chExt cx="1187647" cy="1218515"/>
                </a:xfrm>
              </p:grpSpPr>
              <p:grpSp>
                <p:nvGrpSpPr>
                  <p:cNvPr id="17" name="Group 16"/>
                  <p:cNvGrpSpPr/>
                  <p:nvPr/>
                </p:nvGrpSpPr>
                <p:grpSpPr>
                  <a:xfrm>
                    <a:off x="2285999" y="3200256"/>
                    <a:ext cx="1066800" cy="1066945"/>
                    <a:chOff x="3452660" y="2287184"/>
                    <a:chExt cx="395538" cy="413511"/>
                  </a:xfrm>
                </p:grpSpPr>
                <p:sp>
                  <p:nvSpPr>
                    <p:cNvPr id="21" name="Oval 20"/>
                    <p:cNvSpPr/>
                    <p:nvPr/>
                  </p:nvSpPr>
                  <p:spPr>
                    <a:xfrm>
                      <a:off x="3452660" y="2287184"/>
                      <a:ext cx="395538" cy="413511"/>
                    </a:xfrm>
                    <a:prstGeom prst="ellipse">
                      <a:avLst/>
                    </a:prstGeom>
                    <a:solidFill>
                      <a:schemeClr val="accent1">
                        <a:lumMod val="40000"/>
                        <a:lumOff val="60000"/>
                      </a:schemeClr>
                    </a:solidFill>
                    <a:ln w="31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2" name="Oval 21"/>
                    <p:cNvSpPr/>
                    <p:nvPr/>
                  </p:nvSpPr>
                  <p:spPr>
                    <a:xfrm>
                      <a:off x="3536297" y="2322353"/>
                      <a:ext cx="243138" cy="261111"/>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grpSp>
                <p:nvGrpSpPr>
                  <p:cNvPr id="18" name="Group 17"/>
                  <p:cNvGrpSpPr/>
                  <p:nvPr/>
                </p:nvGrpSpPr>
                <p:grpSpPr>
                  <a:xfrm rot="19032473">
                    <a:off x="3212308" y="4056980"/>
                    <a:ext cx="261338" cy="361791"/>
                    <a:chOff x="5181598" y="1600200"/>
                    <a:chExt cx="261338" cy="361791"/>
                  </a:xfrm>
                </p:grpSpPr>
                <p:cxnSp>
                  <p:nvCxnSpPr>
                    <p:cNvPr id="19" name="Straight Connector 18"/>
                    <p:cNvCxnSpPr/>
                    <p:nvPr/>
                  </p:nvCxnSpPr>
                  <p:spPr>
                    <a:xfrm flipV="1">
                      <a:off x="5294376" y="1600200"/>
                      <a:ext cx="0" cy="7620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20" name="Block Arc 19"/>
                    <p:cNvSpPr/>
                    <p:nvPr/>
                  </p:nvSpPr>
                  <p:spPr>
                    <a:xfrm>
                      <a:off x="5181598" y="1676401"/>
                      <a:ext cx="261338" cy="285590"/>
                    </a:xfrm>
                    <a:prstGeom prst="blockArc">
                      <a:avLst>
                        <a:gd name="adj1" fmla="val 10800000"/>
                        <a:gd name="adj2" fmla="val 0"/>
                        <a:gd name="adj3" fmla="val 8552"/>
                      </a:avLst>
                    </a:prstGeom>
                    <a:solidFill>
                      <a:schemeClr val="accent1">
                        <a:lumMod val="75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ill Sans MT" panose="020B0502020104020203" pitchFamily="34" charset="0"/>
                      </a:endParaRPr>
                    </a:p>
                  </p:txBody>
                </p:sp>
              </p:grpSp>
            </p:grpSp>
            <p:pic>
              <p:nvPicPr>
                <p:cNvPr id="14" name="Picture 13" descr="Screen Shot 2017-05-17 at 2.10.01 PM.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9347587">
                  <a:off x="6354021" y="3592559"/>
                  <a:ext cx="305535" cy="303247"/>
                </a:xfrm>
                <a:prstGeom prst="rect">
                  <a:avLst/>
                </a:prstGeom>
              </p:spPr>
            </p:pic>
            <p:sp>
              <p:nvSpPr>
                <p:cNvPr id="15" name="TextBox 14"/>
                <p:cNvSpPr txBox="1"/>
                <p:nvPr/>
              </p:nvSpPr>
              <p:spPr>
                <a:xfrm>
                  <a:off x="5232290" y="3629408"/>
                  <a:ext cx="594552" cy="646331"/>
                </a:xfrm>
                <a:prstGeom prst="rect">
                  <a:avLst/>
                </a:prstGeom>
                <a:noFill/>
              </p:spPr>
              <p:txBody>
                <a:bodyPr wrap="square" rtlCol="0">
                  <a:spAutoFit/>
                </a:bodyPr>
                <a:lstStyle/>
                <a:p>
                  <a:r>
                    <a:rPr lang="en-US" dirty="0">
                      <a:solidFill>
                        <a:schemeClr val="bg1"/>
                      </a:solidFill>
                      <a:latin typeface="Gill Sans MT" panose="020B0502020104020203" pitchFamily="34" charset="0"/>
                    </a:rPr>
                    <a:t>CD8</a:t>
                  </a:r>
                </a:p>
              </p:txBody>
            </p:sp>
            <p:sp>
              <p:nvSpPr>
                <p:cNvPr id="16" name="Flèche vers la droite 149"/>
                <p:cNvSpPr/>
                <p:nvPr/>
              </p:nvSpPr>
              <p:spPr bwMode="auto">
                <a:xfrm rot="3794557" flipH="1" flipV="1">
                  <a:off x="5926967" y="4329202"/>
                  <a:ext cx="518700" cy="365546"/>
                </a:xfrm>
                <a:prstGeom prst="rightArrow">
                  <a:avLst>
                    <a:gd name="adj1" fmla="val 45403"/>
                    <a:gd name="adj2" fmla="val 50000"/>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CA">
                    <a:solidFill>
                      <a:srgbClr val="000000"/>
                    </a:solidFill>
                    <a:latin typeface="Gill Sans MT" panose="020B0502020104020203" pitchFamily="34" charset="0"/>
                    <a:ea typeface="ＭＳ Ｐゴシック" charset="0"/>
                    <a:cs typeface="ＭＳ Ｐゴシック" charset="0"/>
                  </a:endParaRPr>
                </a:p>
              </p:txBody>
            </p:sp>
          </p:grpSp>
          <p:sp>
            <p:nvSpPr>
              <p:cNvPr id="12" name="TextBox 11"/>
              <p:cNvSpPr txBox="1"/>
              <p:nvPr/>
            </p:nvSpPr>
            <p:spPr>
              <a:xfrm>
                <a:off x="2847183" y="2281044"/>
                <a:ext cx="4495800" cy="1089529"/>
              </a:xfrm>
              <a:prstGeom prst="rect">
                <a:avLst/>
              </a:prstGeom>
              <a:noFill/>
            </p:spPr>
            <p:txBody>
              <a:bodyPr wrap="square" rtlCol="0">
                <a:spAutoFit/>
              </a:bodyPr>
              <a:lstStyle/>
              <a:p>
                <a:pPr algn="ctr">
                  <a:lnSpc>
                    <a:spcPct val="120000"/>
                  </a:lnSpc>
                </a:pPr>
                <a:r>
                  <a:rPr lang="en-US" dirty="0">
                    <a:latin typeface="Gill Sans MT" panose="020B0502020104020203" pitchFamily="34" charset="0"/>
                    <a:cs typeface="Calibri Light" panose="020F0302020204030204" pitchFamily="34" charset="0"/>
                  </a:rPr>
                  <a:t>Enhance </a:t>
                </a:r>
              </a:p>
              <a:p>
                <a:pPr algn="ctr">
                  <a:lnSpc>
                    <a:spcPct val="120000"/>
                  </a:lnSpc>
                </a:pPr>
                <a:r>
                  <a:rPr lang="en-US" dirty="0">
                    <a:latin typeface="Gill Sans MT" panose="020B0502020104020203" pitchFamily="34" charset="0"/>
                    <a:cs typeface="Calibri Light" panose="020F0302020204030204" pitchFamily="34" charset="0"/>
                  </a:rPr>
                  <a:t>CD8 T cell </a:t>
                </a:r>
              </a:p>
              <a:p>
                <a:pPr algn="ctr">
                  <a:lnSpc>
                    <a:spcPct val="120000"/>
                  </a:lnSpc>
                </a:pPr>
                <a:r>
                  <a:rPr lang="en-US" dirty="0">
                    <a:latin typeface="Gill Sans MT" panose="020B0502020104020203" pitchFamily="34" charset="0"/>
                    <a:cs typeface="Calibri Light" panose="020F0302020204030204" pitchFamily="34" charset="0"/>
                  </a:rPr>
                  <a:t>function</a:t>
                </a:r>
              </a:p>
            </p:txBody>
          </p:sp>
        </p:grpSp>
      </p:grpSp>
      <p:sp>
        <p:nvSpPr>
          <p:cNvPr id="50" name="TextBox 49"/>
          <p:cNvSpPr txBox="1"/>
          <p:nvPr/>
        </p:nvSpPr>
        <p:spPr>
          <a:xfrm>
            <a:off x="7054821" y="1685243"/>
            <a:ext cx="3191899" cy="3539430"/>
          </a:xfrm>
          <a:prstGeom prst="rect">
            <a:avLst/>
          </a:prstGeom>
          <a:noFill/>
        </p:spPr>
        <p:txBody>
          <a:bodyPr wrap="none" rtlCol="0">
            <a:spAutoFit/>
          </a:bodyPr>
          <a:lstStyle/>
          <a:p>
            <a:r>
              <a:rPr lang="en-US" sz="2200" b="1" dirty="0">
                <a:latin typeface="Gill Sans MT" panose="020B0502020104020203" pitchFamily="34" charset="0"/>
                <a:cs typeface="Calibri Light" panose="020F0302020204030204" pitchFamily="34" charset="0"/>
              </a:rPr>
              <a:t>Main obstacle</a:t>
            </a:r>
          </a:p>
          <a:p>
            <a:r>
              <a:rPr lang="en-US" sz="2000" dirty="0">
                <a:latin typeface="Gill Sans MT" panose="020B0502020104020203" pitchFamily="34" charset="0"/>
                <a:cs typeface="Calibri Light" panose="020F0302020204030204" pitchFamily="34" charset="0"/>
              </a:rPr>
              <a:t>- Pre-existing resistance</a:t>
            </a:r>
          </a:p>
          <a:p>
            <a:endParaRPr lang="en-US" sz="2000" dirty="0">
              <a:latin typeface="Gill Sans MT" panose="020B0502020104020203" pitchFamily="34" charset="0"/>
              <a:cs typeface="Calibri Light" panose="020F0302020204030204" pitchFamily="34" charset="0"/>
            </a:endParaRPr>
          </a:p>
          <a:p>
            <a:r>
              <a:rPr lang="en-US" sz="2200" b="1" dirty="0">
                <a:latin typeface="Gill Sans MT" panose="020B0502020104020203" pitchFamily="34" charset="0"/>
                <a:cs typeface="Calibri Light" panose="020F0302020204030204" pitchFamily="34" charset="0"/>
              </a:rPr>
              <a:t>Strategies </a:t>
            </a:r>
          </a:p>
          <a:p>
            <a:r>
              <a:rPr lang="en-US" sz="2000" dirty="0">
                <a:latin typeface="Gill Sans MT" panose="020B0502020104020203" pitchFamily="34" charset="0"/>
                <a:cs typeface="Calibri Light" panose="020F0302020204030204" pitchFamily="34" charset="0"/>
              </a:rPr>
              <a:t>- Broad and potent</a:t>
            </a:r>
          </a:p>
          <a:p>
            <a:r>
              <a:rPr lang="en-US" sz="2000" dirty="0">
                <a:latin typeface="Gill Sans MT" panose="020B0502020104020203" pitchFamily="34" charset="0"/>
                <a:cs typeface="Calibri Light" panose="020F0302020204030204" pitchFamily="34" charset="0"/>
              </a:rPr>
              <a:t>- Multiple</a:t>
            </a:r>
          </a:p>
          <a:p>
            <a:r>
              <a:rPr lang="en-US" sz="2000" dirty="0">
                <a:latin typeface="Gill Sans MT" panose="020B0502020104020203" pitchFamily="34" charset="0"/>
                <a:cs typeface="Calibri Light" panose="020F0302020204030204" pitchFamily="34" charset="0"/>
              </a:rPr>
              <a:t>- Tri-specific</a:t>
            </a:r>
          </a:p>
          <a:p>
            <a:r>
              <a:rPr lang="en-US" sz="2000" dirty="0">
                <a:latin typeface="Gill Sans MT" panose="020B0502020104020203" pitchFamily="34" charset="0"/>
                <a:cs typeface="Calibri Light" panose="020F0302020204030204" pitchFamily="34" charset="0"/>
              </a:rPr>
              <a:t>- Long-acting </a:t>
            </a:r>
          </a:p>
          <a:p>
            <a:r>
              <a:rPr lang="en-US" sz="2000" dirty="0">
                <a:latin typeface="Gill Sans MT" panose="020B0502020104020203" pitchFamily="34" charset="0"/>
                <a:cs typeface="Calibri Light" panose="020F0302020204030204" pitchFamily="34" charset="0"/>
              </a:rPr>
              <a:t>- Novel delivery platforms</a:t>
            </a:r>
          </a:p>
          <a:p>
            <a:r>
              <a:rPr lang="en-US" sz="2000" dirty="0">
                <a:latin typeface="Gill Sans MT" panose="020B0502020104020203" pitchFamily="34" charset="0"/>
                <a:cs typeface="Calibri Light" panose="020F0302020204030204" pitchFamily="34" charset="0"/>
              </a:rPr>
              <a:t>- Early administration</a:t>
            </a:r>
          </a:p>
          <a:p>
            <a:r>
              <a:rPr lang="en-US" sz="2000" dirty="0">
                <a:latin typeface="Gill Sans MT" panose="020B0502020104020203" pitchFamily="34" charset="0"/>
                <a:cs typeface="Calibri Light" panose="020F0302020204030204" pitchFamily="34" charset="0"/>
              </a:rPr>
              <a:t>- Combine with other agents</a:t>
            </a:r>
          </a:p>
        </p:txBody>
      </p:sp>
    </p:spTree>
    <p:extLst>
      <p:ext uri="{BB962C8B-B14F-4D97-AF65-F5344CB8AC3E}">
        <p14:creationId xmlns:p14="http://schemas.microsoft.com/office/powerpoint/2010/main" val="18341290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Diagram, timeline&#10;&#10;Description automatically generated">
            <a:extLst>
              <a:ext uri="{FF2B5EF4-FFF2-40B4-BE49-F238E27FC236}">
                <a16:creationId xmlns:a16="http://schemas.microsoft.com/office/drawing/2014/main" id="{991B47E3-EE66-544B-B2F1-F628FDABC57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237" y="1373646"/>
            <a:ext cx="9899177" cy="5026752"/>
          </a:xfrm>
          <a:prstGeom prst="rect">
            <a:avLst/>
          </a:prstGeom>
          <a:effectLst/>
        </p:spPr>
      </p:pic>
      <p:sp>
        <p:nvSpPr>
          <p:cNvPr id="5" name="Rectangle 4">
            <a:extLst>
              <a:ext uri="{FF2B5EF4-FFF2-40B4-BE49-F238E27FC236}">
                <a16:creationId xmlns:a16="http://schemas.microsoft.com/office/drawing/2014/main" id="{F00B63C8-C2E9-DC44-9190-E6593485E449}"/>
              </a:ext>
            </a:extLst>
          </p:cNvPr>
          <p:cNvSpPr/>
          <p:nvPr/>
        </p:nvSpPr>
        <p:spPr>
          <a:xfrm>
            <a:off x="5130205" y="6295873"/>
            <a:ext cx="5844209" cy="400110"/>
          </a:xfrm>
          <a:prstGeom prst="rect">
            <a:avLst/>
          </a:prstGeom>
          <a:solidFill>
            <a:schemeClr val="bg1"/>
          </a:solidFill>
        </p:spPr>
        <p:txBody>
          <a:bodyPr wrap="square" rIns="18288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pic>
        <p:nvPicPr>
          <p:cNvPr id="6" name="Picture 5">
            <a:extLst>
              <a:ext uri="{FF2B5EF4-FFF2-40B4-BE49-F238E27FC236}">
                <a16:creationId xmlns:a16="http://schemas.microsoft.com/office/drawing/2014/main" id="{243321FE-8225-6046-AEBB-0221246DF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789" y="1056713"/>
            <a:ext cx="5925826" cy="329213"/>
          </a:xfrm>
          <a:prstGeom prst="rect">
            <a:avLst/>
          </a:prstGeom>
        </p:spPr>
      </p:pic>
      <p:sp>
        <p:nvSpPr>
          <p:cNvPr id="7" name="Title 2">
            <a:extLst>
              <a:ext uri="{FF2B5EF4-FFF2-40B4-BE49-F238E27FC236}">
                <a16:creationId xmlns:a16="http://schemas.microsoft.com/office/drawing/2014/main" id="{1B0D7281-FAD0-4D49-A9FE-510BB740E52A}"/>
              </a:ext>
            </a:extLst>
          </p:cNvPr>
          <p:cNvSpPr txBox="1">
            <a:spLocks/>
          </p:cNvSpPr>
          <p:nvPr/>
        </p:nvSpPr>
        <p:spPr>
          <a:xfrm>
            <a:off x="1312829" y="259851"/>
            <a:ext cx="7116787" cy="1218319"/>
          </a:xfrm>
          <a:prstGeom prst="rect">
            <a:avLst/>
          </a:prstGeom>
        </p:spPr>
        <p:txBody>
          <a:bodyPr anchor="b" anchorCtr="0">
            <a:norm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dirty="0">
                <a:cs typeface="Calibri Light" panose="020F0302020204030204" pitchFamily="34" charset="0"/>
              </a:rPr>
              <a:t>Immune-Based Strategies</a:t>
            </a:r>
          </a:p>
        </p:txBody>
      </p:sp>
    </p:spTree>
    <p:extLst>
      <p:ext uri="{BB962C8B-B14F-4D97-AF65-F5344CB8AC3E}">
        <p14:creationId xmlns:p14="http://schemas.microsoft.com/office/powerpoint/2010/main" val="4244244109"/>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r-t c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094" y="1017632"/>
            <a:ext cx="8577250" cy="52750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51469" y="6292643"/>
            <a:ext cx="8480323" cy="253916"/>
          </a:xfrm>
          <a:prstGeom prst="rect">
            <a:avLst/>
          </a:prstGeom>
        </p:spPr>
        <p:txBody>
          <a:bodyPr wrap="square">
            <a:spAutoFit/>
          </a:bodyPr>
          <a:lstStyle/>
          <a:p>
            <a:r>
              <a:rPr lang="en-US" sz="1050" b="1" dirty="0">
                <a:latin typeface="Gill Sans MT" panose="020B0502020104020203" pitchFamily="34" charset="0"/>
              </a:rPr>
              <a:t>https://blog.seracare.com/ngs/aacr-2019-day-one-highlights-next-generation-car-t-cells?utm_medium=social&amp;utm_source=facebook</a:t>
            </a:r>
          </a:p>
        </p:txBody>
      </p:sp>
      <p:sp>
        <p:nvSpPr>
          <p:cNvPr id="4" name="Title 2">
            <a:extLst>
              <a:ext uri="{FF2B5EF4-FFF2-40B4-BE49-F238E27FC236}">
                <a16:creationId xmlns:a16="http://schemas.microsoft.com/office/drawing/2014/main" id="{54EE2D29-DD33-6047-86DC-95D21227DD6A}"/>
              </a:ext>
            </a:extLst>
          </p:cNvPr>
          <p:cNvSpPr txBox="1">
            <a:spLocks/>
          </p:cNvSpPr>
          <p:nvPr/>
        </p:nvSpPr>
        <p:spPr>
          <a:xfrm>
            <a:off x="235974" y="44683"/>
            <a:ext cx="10958052" cy="795977"/>
          </a:xfrm>
          <a:prstGeom prst="rect">
            <a:avLst/>
          </a:prstGeom>
        </p:spPr>
        <p:txBody>
          <a:bodyPr>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b="1" dirty="0">
                <a:cs typeface="Calibri Light" panose="020F0302020204030204" pitchFamily="34" charset="0"/>
              </a:rPr>
              <a:t>Chimeric Antigen T cells (CAR-T cell)</a:t>
            </a:r>
          </a:p>
        </p:txBody>
      </p:sp>
    </p:spTree>
    <p:extLst>
      <p:ext uri="{BB962C8B-B14F-4D97-AF65-F5344CB8AC3E}">
        <p14:creationId xmlns:p14="http://schemas.microsoft.com/office/powerpoint/2010/main" val="1046207148"/>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frontiersin.org/files/Articles/538112/fcimb-10-00424-HTML/image_m/fcimb-10-00424-g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50554" t="3832" r="1009" b="45397"/>
          <a:stretch/>
        </p:blipFill>
        <p:spPr bwMode="auto">
          <a:xfrm>
            <a:off x="2843513" y="1745761"/>
            <a:ext cx="7083707" cy="397094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DDEEE66-F1FA-AC44-87CB-9B279AD2B439}"/>
              </a:ext>
            </a:extLst>
          </p:cNvPr>
          <p:cNvSpPr txBox="1">
            <a:spLocks/>
          </p:cNvSpPr>
          <p:nvPr/>
        </p:nvSpPr>
        <p:spPr>
          <a:xfrm>
            <a:off x="955923" y="115747"/>
            <a:ext cx="3650802" cy="159051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dirty="0">
                <a:cs typeface="Calibri Light" panose="020F0302020204030204" pitchFamily="34" charset="0"/>
              </a:rPr>
              <a:t>Cell &amp; Gene </a:t>
            </a:r>
          </a:p>
          <a:p>
            <a:r>
              <a:rPr lang="en-US" dirty="0">
                <a:cs typeface="Calibri Light" panose="020F0302020204030204" pitchFamily="34" charset="0"/>
              </a:rPr>
              <a:t>Approaches</a:t>
            </a:r>
          </a:p>
        </p:txBody>
      </p:sp>
      <p:sp>
        <p:nvSpPr>
          <p:cNvPr id="2" name="Rectangle 1"/>
          <p:cNvSpPr/>
          <p:nvPr/>
        </p:nvSpPr>
        <p:spPr>
          <a:xfrm>
            <a:off x="3337367" y="6126828"/>
            <a:ext cx="6096000" cy="253916"/>
          </a:xfrm>
          <a:prstGeom prst="rect">
            <a:avLst/>
          </a:prstGeom>
        </p:spPr>
        <p:txBody>
          <a:bodyPr>
            <a:spAutoFit/>
          </a:bodyPr>
          <a:lstStyle/>
          <a:p>
            <a:r>
              <a:rPr lang="en-US" sz="1050" dirty="0">
                <a:latin typeface="Gill Sans MT" panose="020B0502020104020203" pitchFamily="34" charset="0"/>
              </a:rPr>
              <a:t>https://www.frontiersin.org/articles/10.3389/fcimb.2020.00424/full</a:t>
            </a:r>
          </a:p>
        </p:txBody>
      </p:sp>
    </p:spTree>
    <p:extLst>
      <p:ext uri="{BB962C8B-B14F-4D97-AF65-F5344CB8AC3E}">
        <p14:creationId xmlns:p14="http://schemas.microsoft.com/office/powerpoint/2010/main" val="841454055"/>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96E4F-3C6D-004D-9192-178536BBACAF}"/>
              </a:ext>
            </a:extLst>
          </p:cNvPr>
          <p:cNvSpPr/>
          <p:nvPr/>
        </p:nvSpPr>
        <p:spPr>
          <a:xfrm>
            <a:off x="5262868" y="6411790"/>
            <a:ext cx="5844209" cy="400110"/>
          </a:xfrm>
          <a:prstGeom prst="rect">
            <a:avLst/>
          </a:prstGeom>
          <a:solidFill>
            <a:schemeClr val="bg1"/>
          </a:solidFill>
        </p:spPr>
        <p:txBody>
          <a:bodyPr wrap="square" rIns="27432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3">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sp>
        <p:nvSpPr>
          <p:cNvPr id="5" name="Title 2">
            <a:extLst>
              <a:ext uri="{FF2B5EF4-FFF2-40B4-BE49-F238E27FC236}">
                <a16:creationId xmlns:a16="http://schemas.microsoft.com/office/drawing/2014/main" id="{6DDEEE66-F1FA-AC44-87CB-9B279AD2B439}"/>
              </a:ext>
            </a:extLst>
          </p:cNvPr>
          <p:cNvSpPr txBox="1">
            <a:spLocks/>
          </p:cNvSpPr>
          <p:nvPr/>
        </p:nvSpPr>
        <p:spPr>
          <a:xfrm>
            <a:off x="1384186" y="1660941"/>
            <a:ext cx="4859911" cy="7932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dirty="0">
                <a:cs typeface="Calibri Light" panose="020F0302020204030204" pitchFamily="34" charset="0"/>
              </a:rPr>
              <a:t>Cell &amp; </a:t>
            </a:r>
          </a:p>
          <a:p>
            <a:r>
              <a:rPr lang="en-US" dirty="0">
                <a:cs typeface="Calibri Light" panose="020F0302020204030204" pitchFamily="34" charset="0"/>
              </a:rPr>
              <a:t>Gene </a:t>
            </a:r>
          </a:p>
          <a:p>
            <a:r>
              <a:rPr lang="en-US" dirty="0">
                <a:cs typeface="Calibri Light" panose="020F0302020204030204" pitchFamily="34" charset="0"/>
              </a:rPr>
              <a:t>Approaches</a:t>
            </a:r>
          </a:p>
        </p:txBody>
      </p:sp>
      <p:pic>
        <p:nvPicPr>
          <p:cNvPr id="9" name="Picture 2" descr="C:\Users\Marc\AppData\Local\Temp\7zO8514DD9E\Cell_Gene_therapy_v02-01.jpg">
            <a:extLst>
              <a:ext uri="{FF2B5EF4-FFF2-40B4-BE49-F238E27FC236}">
                <a16:creationId xmlns:a16="http://schemas.microsoft.com/office/drawing/2014/main" id="{55DC07E2-C256-7842-809C-A476EDE30FC3}"/>
              </a:ext>
            </a:extLst>
          </p:cNvPr>
          <p:cNvPicPr>
            <a:picLocks noChangeAspect="1" noChangeArrowheads="1"/>
          </p:cNvPicPr>
          <p:nvPr/>
        </p:nvPicPr>
        <p:blipFill>
          <a:blip r:embed="rId4">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4126562" y="298175"/>
            <a:ext cx="6980515" cy="5858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1044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B7BCD-1795-7D46-BB58-AC58A3A7C0B9}"/>
              </a:ext>
            </a:extLst>
          </p:cNvPr>
          <p:cNvSpPr>
            <a:spLocks noGrp="1"/>
          </p:cNvSpPr>
          <p:nvPr>
            <p:ph type="title"/>
          </p:nvPr>
        </p:nvSpPr>
        <p:spPr/>
        <p:txBody>
          <a:bodyPr>
            <a:noAutofit/>
          </a:bodyPr>
          <a:lstStyle/>
          <a:p>
            <a:pPr algn="ctr"/>
            <a:r>
              <a:rPr lang="en-US" sz="3200" b="1" dirty="0">
                <a:solidFill>
                  <a:schemeClr val="accent5"/>
                </a:solidFill>
              </a:rPr>
              <a:t>Perception</a:t>
            </a:r>
            <a:r>
              <a:rPr lang="en-US" sz="3200" b="1" dirty="0"/>
              <a:t> plays a role in HIV cure research because every individual comes with their own views and experiences.</a:t>
            </a:r>
            <a:endParaRPr lang="en-US" sz="3200" dirty="0"/>
          </a:p>
        </p:txBody>
      </p:sp>
      <p:pic>
        <p:nvPicPr>
          <p:cNvPr id="4" name="Picture 2" descr="Wanna have fun? Play with people's perceptions | Ubi &amp; Orbi International  Business Partner &amp; Developer">
            <a:extLst>
              <a:ext uri="{FF2B5EF4-FFF2-40B4-BE49-F238E27FC236}">
                <a16:creationId xmlns:a16="http://schemas.microsoft.com/office/drawing/2014/main" id="{0F845099-9D6D-B043-83D8-898FA678C97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72180" y="1310594"/>
            <a:ext cx="6450264" cy="5555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175597"/>
      </p:ext>
    </p:extLst>
  </p:cSld>
  <p:clrMapOvr>
    <a:masterClrMapping/>
  </p:clrMapOvr>
  <p:transition spd="slow" advTm="6000">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DDEEE66-F1FA-AC44-87CB-9B279AD2B439}"/>
              </a:ext>
            </a:extLst>
          </p:cNvPr>
          <p:cNvSpPr txBox="1">
            <a:spLocks/>
          </p:cNvSpPr>
          <p:nvPr/>
        </p:nvSpPr>
        <p:spPr>
          <a:xfrm>
            <a:off x="1384186" y="1660941"/>
            <a:ext cx="4859911" cy="7932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dirty="0">
                <a:cs typeface="Calibri Light" panose="020F0302020204030204" pitchFamily="34" charset="0"/>
              </a:rPr>
              <a:t>Cell &amp; </a:t>
            </a:r>
          </a:p>
          <a:p>
            <a:r>
              <a:rPr lang="en-US" dirty="0">
                <a:cs typeface="Calibri Light" panose="020F0302020204030204" pitchFamily="34" charset="0"/>
              </a:rPr>
              <a:t>Gene </a:t>
            </a:r>
          </a:p>
          <a:p>
            <a:r>
              <a:rPr lang="en-US" dirty="0">
                <a:cs typeface="Calibri Light" panose="020F0302020204030204" pitchFamily="34" charset="0"/>
              </a:rPr>
              <a:t>Approaches</a:t>
            </a:r>
          </a:p>
        </p:txBody>
      </p:sp>
      <p:pic>
        <p:nvPicPr>
          <p:cNvPr id="6" name="Picture 2" descr="C:\Users\Marc\AppData\Local\Temp\7zO8BD1E4A1\Cell_Gene_therapy_v02-03.jpg">
            <a:extLst>
              <a:ext uri="{FF2B5EF4-FFF2-40B4-BE49-F238E27FC236}">
                <a16:creationId xmlns:a16="http://schemas.microsoft.com/office/drawing/2014/main" id="{C0B54194-C398-EB46-B879-E0C8006477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 b="99733" l="322" r="100000">
                        <a14:foregroundMark x1="41094" y1="70463" x2="41094" y2="70463"/>
                        <a14:foregroundMark x1="44850" y1="67616" x2="44850" y2="67616"/>
                        <a14:foregroundMark x1="47532" y1="67616" x2="47532" y2="67616"/>
                        <a14:foregroundMark x1="46030" y1="64769" x2="46030" y2="64769"/>
                        <a14:foregroundMark x1="49464" y1="64769" x2="49464" y2="64769"/>
                        <a14:foregroundMark x1="50966" y1="63701" x2="50966" y2="63701"/>
                        <a14:foregroundMark x1="44206" y1="64146" x2="44206" y2="64146"/>
                        <a14:foregroundMark x1="39807" y1="63345" x2="39807" y2="63345"/>
                        <a14:foregroundMark x1="33691" y1="64769" x2="33691" y2="64769"/>
                        <a14:foregroundMark x1="35086" y1="77135" x2="35086" y2="77135"/>
                        <a14:foregroundMark x1="39163" y1="74555" x2="39163" y2="74555"/>
                        <a14:foregroundMark x1="42382" y1="75534" x2="42382" y2="75534"/>
                        <a14:foregroundMark x1="50000" y1="71530" x2="50000" y2="71530"/>
                        <a14:foregroundMark x1="50536" y1="68683" x2="50536" y2="68683"/>
                        <a14:foregroundMark x1="36695" y1="73577" x2="36695" y2="73577"/>
                        <a14:foregroundMark x1="51502" y1="80160" x2="51502" y2="80160"/>
                        <a14:foregroundMark x1="51609" y1="79270" x2="51609" y2="79270"/>
                        <a14:foregroundMark x1="52361" y1="78559" x2="52361" y2="78559"/>
                        <a14:foregroundMark x1="38627" y1="73399" x2="38627" y2="73399"/>
                        <a14:foregroundMark x1="59764" y1="78915" x2="59764" y2="78915"/>
                        <a14:foregroundMark x1="56116" y1="81050" x2="56116" y2="81050"/>
                        <a14:foregroundMark x1="44421" y1="81406" x2="44421" y2="81406"/>
                        <a14:foregroundMark x1="41202" y1="81228" x2="41202" y2="81228"/>
                        <a14:foregroundMark x1="55472" y1="81050" x2="55472" y2="81050"/>
                        <a14:foregroundMark x1="56009" y1="80338" x2="56009" y2="80338"/>
                        <a14:foregroundMark x1="53326" y1="81228" x2="53326" y2="81228"/>
                        <a14:foregroundMark x1="38519" y1="83986" x2="38519" y2="83986"/>
                        <a14:foregroundMark x1="53863" y1="83719" x2="53863" y2="83719"/>
                        <a14:foregroundMark x1="63090" y1="84964" x2="63090" y2="84964"/>
                        <a14:foregroundMark x1="72854" y1="86210" x2="72854" y2="86210"/>
                        <a14:foregroundMark x1="80687" y1="85409" x2="80687" y2="85409"/>
                        <a14:foregroundMark x1="90451" y1="85676" x2="90451" y2="85676"/>
                        <a14:foregroundMark x1="90451" y1="85676" x2="90451" y2="85676"/>
                        <a14:foregroundMark x1="97532" y1="84964" x2="97532" y2="84964"/>
                        <a14:foregroundMark x1="98176" y1="91281" x2="98176" y2="91281"/>
                        <a14:foregroundMark x1="20494" y1="34431" x2="20494" y2="34431"/>
                        <a14:foregroundMark x1="51717" y1="34609" x2="51717" y2="34609"/>
                        <a14:foregroundMark x1="74034" y1="35676" x2="74034" y2="35676"/>
                        <a14:foregroundMark x1="88412" y1="32384" x2="88412" y2="32384"/>
                        <a14:foregroundMark x1="80258" y1="29537" x2="80258" y2="29537"/>
                        <a14:foregroundMark x1="77361" y1="27402" x2="77361" y2="27402"/>
                        <a14:foregroundMark x1="87661" y1="26246" x2="87661" y2="26246"/>
                        <a14:foregroundMark x1="87876" y1="23577" x2="87876" y2="23577"/>
                        <a14:foregroundMark x1="85086" y1="25801" x2="85086" y2="25801"/>
                        <a14:foregroundMark x1="66524" y1="26957" x2="66524" y2="26957"/>
                        <a14:foregroundMark x1="83369" y1="10765" x2="83369" y2="10765"/>
                        <a14:foregroundMark x1="89056" y1="15391" x2="89056" y2="15391"/>
                        <a14:foregroundMark x1="65665" y1="14591" x2="65665" y2="14591"/>
                        <a14:foregroundMark x1="74356" y1="17883" x2="74356" y2="17883"/>
                        <a14:foregroundMark x1="76288" y1="15302" x2="76288" y2="15302"/>
                        <a14:foregroundMark x1="83047" y1="15747" x2="83047" y2="15747"/>
                        <a14:foregroundMark x1="85837" y1="21263" x2="85837" y2="21263"/>
                        <a14:foregroundMark x1="83906" y1="18505" x2="83906" y2="18505"/>
                        <a14:foregroundMark x1="78112" y1="13701" x2="78112" y2="13701"/>
                        <a14:foregroundMark x1="72639" y1="14680" x2="71567" y2="16370"/>
                        <a14:foregroundMark x1="71137" y1="26779" x2="71137" y2="26779"/>
                        <a14:foregroundMark x1="84764" y1="29093" x2="84764" y2="29093"/>
                        <a14:foregroundMark x1="92382" y1="29270" x2="92382" y2="29270"/>
                        <a14:foregroundMark x1="96137" y1="31762" x2="96137" y2="31762"/>
                        <a14:foregroundMark x1="26288" y1="21619" x2="26288" y2="21619"/>
                        <a14:foregroundMark x1="22425" y1="18950" x2="22425" y2="18950"/>
                        <a14:foregroundMark x1="20708" y1="15569" x2="20708" y2="15569"/>
                        <a14:foregroundMark x1="28970" y1="11833" x2="28970" y2="11833"/>
                        <a14:foregroundMark x1="33584" y1="8719" x2="33584" y2="8719"/>
                        <a14:foregroundMark x1="39163" y1="15747" x2="39163" y2="15747"/>
                        <a14:foregroundMark x1="35944" y1="16815" x2="35944" y2="16815"/>
                        <a14:foregroundMark x1="34657" y1="15925" x2="34657" y2="15925"/>
                        <a14:foregroundMark x1="32725" y1="12367" x2="32725" y2="12367"/>
                        <a14:foregroundMark x1="31009" y1="10142" x2="31009" y2="10142"/>
                        <a14:foregroundMark x1="22854" y1="10498" x2="22854" y2="10498"/>
                        <a14:foregroundMark x1="21567" y1="13434" x2="21567" y2="13434"/>
                        <a14:foregroundMark x1="25429" y1="10943" x2="25429" y2="10943"/>
                        <a14:foregroundMark x1="26288" y1="9875" x2="26288" y2="9875"/>
                        <a14:foregroundMark x1="18991" y1="15658" x2="18991" y2="15658"/>
                        <a14:foregroundMark x1="29077" y1="22687" x2="29077" y2="22687"/>
                        <a14:foregroundMark x1="38841" y1="27135" x2="38841" y2="27135"/>
                        <a14:foregroundMark x1="43670" y1="26957" x2="43670" y2="26957"/>
                        <a14:foregroundMark x1="52575" y1="26512" x2="52575" y2="26512"/>
                        <a14:foregroundMark x1="47854" y1="27046" x2="47854" y2="27046"/>
                        <a14:foregroundMark x1="48605" y1="26779" x2="48605" y2="26779"/>
                        <a14:foregroundMark x1="50107" y1="26957" x2="50107" y2="26957"/>
                        <a14:foregroundMark x1="49678" y1="26690" x2="49678" y2="26690"/>
                        <a14:foregroundMark x1="50000" y1="26779" x2="50000" y2="26779"/>
                        <a14:foregroundMark x1="50000" y1="26779" x2="50000" y2="26779"/>
                        <a14:foregroundMark x1="50429" y1="26601" x2="48069" y2="27046"/>
                        <a14:foregroundMark x1="50429" y1="26601" x2="50429" y2="26601"/>
                        <a14:foregroundMark x1="7940" y1="9609" x2="7940" y2="9609"/>
                        <a14:foregroundMark x1="5365" y1="8007" x2="5365" y2="8007"/>
                        <a14:foregroundMark x1="4936" y1="8007" x2="4936" y2="8007"/>
                        <a14:foregroundMark x1="6223" y1="7562" x2="6223" y2="7562"/>
                        <a14:foregroundMark x1="6974" y1="9964" x2="6974" y2="9964"/>
                        <a14:foregroundMark x1="6009" y1="12544" x2="6009" y2="12544"/>
                        <a14:foregroundMark x1="9227" y1="12722" x2="9227" y2="12722"/>
                        <a14:foregroundMark x1="9227" y1="12722" x2="9227" y2="12722"/>
                        <a14:foregroundMark x1="10300" y1="11299" x2="10300" y2="11299"/>
                        <a14:foregroundMark x1="38627" y1="81940" x2="38627" y2="81940"/>
                        <a14:foregroundMark x1="38948" y1="81762" x2="38948" y2="81762"/>
                        <a14:foregroundMark x1="46674" y1="81851" x2="46674" y2="81851"/>
                        <a14:foregroundMark x1="49785" y1="81495" x2="49785" y2="81495"/>
                        <a14:foregroundMark x1="49571" y1="82117" x2="49571" y2="82117"/>
                        <a14:foregroundMark x1="49356" y1="82829" x2="49356" y2="82829"/>
                        <a14:foregroundMark x1="48927" y1="83541" x2="48927" y2="83541"/>
                        <a14:foregroundMark x1="45172" y1="84253" x2="45172" y2="84253"/>
                        <a14:foregroundMark x1="66631" y1="20996" x2="66631" y2="20996"/>
                        <a14:foregroundMark x1="35300" y1="27402" x2="35300" y2="27402"/>
                        <a14:foregroundMark x1="36159" y1="27491" x2="36159" y2="27491"/>
                        <a14:foregroundMark x1="35730" y1="27491" x2="35730" y2="27491"/>
                        <a14:foregroundMark x1="37017" y1="27491" x2="34227" y2="27580"/>
                        <a14:foregroundMark x1="23176" y1="27669" x2="24571" y2="27491"/>
                        <a14:foregroundMark x1="24034" y1="27491" x2="24034" y2="27491"/>
                        <a14:foregroundMark x1="22103" y1="27847" x2="22103" y2="27847"/>
                        <a14:foregroundMark x1="22210" y1="28025" x2="22210" y2="28025"/>
                        <a14:foregroundMark x1="23712" y1="28025" x2="23712" y2="28025"/>
                        <a14:foregroundMark x1="26288" y1="27402" x2="26288" y2="27402"/>
                        <a14:foregroundMark x1="35944" y1="25534" x2="35944" y2="25534"/>
                        <a14:foregroundMark x1="48391" y1="77758" x2="48391" y2="77758"/>
                        <a14:foregroundMark x1="47747" y1="77936" x2="47747" y2="77936"/>
                        <a14:foregroundMark x1="2682" y1="4982" x2="2682" y2="4982"/>
                        <a14:foregroundMark x1="2575" y1="10320" x2="2575" y2="10320"/>
                        <a14:foregroundMark x1="13734" y1="9342" x2="13734" y2="9342"/>
                        <a14:foregroundMark x1="13841" y1="5516" x2="13841" y2="5516"/>
                        <a14:foregroundMark x1="10944" y1="3292" x2="10944" y2="3292"/>
                        <a14:foregroundMark x1="11052" y1="3203" x2="11052" y2="3203"/>
                        <a14:foregroundMark x1="6330" y1="3826" x2="6330" y2="3826"/>
                        <a14:foregroundMark x1="6330" y1="2758" x2="6330" y2="2758"/>
                        <a14:foregroundMark x1="6116" y1="2135" x2="6867" y2="2313"/>
                        <a14:foregroundMark x1="8155" y1="1957" x2="8155" y2="1957"/>
                        <a14:foregroundMark x1="5365" y1="2046" x2="5365" y2="2046"/>
                        <a14:foregroundMark x1="10837" y1="3470" x2="10837" y2="3470"/>
                        <a14:foregroundMark x1="7940" y1="5783" x2="7940" y2="5783"/>
                        <a14:foregroundMark x1="7833" y1="5338" x2="7833" y2="5338"/>
                        <a14:foregroundMark x1="7725" y1="4715" x2="7725" y2="4715"/>
                        <a14:foregroundMark x1="18026" y1="21619" x2="18026" y2="21619"/>
                        <a14:foregroundMark x1="17275" y1="20463" x2="17275" y2="20463"/>
                        <a14:foregroundMark x1="17275" y1="20196" x2="17275" y2="20196"/>
                        <a14:foregroundMark x1="17489" y1="19929" x2="17489" y2="19929"/>
                        <a14:foregroundMark x1="17060" y1="17972" x2="17060" y2="17972"/>
                        <a14:foregroundMark x1="15021" y1="17705" x2="15021" y2="17705"/>
                        <a14:foregroundMark x1="71781" y1="20730" x2="71781" y2="20730"/>
                        <a14:foregroundMark x1="71352" y1="19128" x2="71352" y2="19128"/>
                        <a14:foregroundMark x1="76180" y1="15125" x2="76180" y2="15125"/>
                        <a14:foregroundMark x1="80043" y1="17972" x2="80043" y2="17972"/>
                        <a14:foregroundMark x1="84979" y1="28292" x2="84979" y2="28292"/>
                        <a14:foregroundMark x1="71567" y1="31673" x2="71567" y2="31673"/>
                        <a14:foregroundMark x1="61373" y1="30872" x2="61373" y2="30872"/>
                        <a14:backgroundMark x1="79828" y1="70107" x2="79828" y2="70107"/>
                        <a14:backgroundMark x1="21781" y1="5427" x2="21781" y2="5427"/>
                        <a14:backgroundMark x1="45494" y1="6940" x2="45494" y2="6940"/>
                        <a14:backgroundMark x1="48391" y1="15925" x2="48391" y2="15925"/>
                        <a14:backgroundMark x1="49034" y1="20996" x2="49034" y2="20996"/>
                        <a14:backgroundMark x1="40773" y1="20107" x2="40773" y2="20107"/>
                        <a14:backgroundMark x1="31223" y1="25356" x2="31223" y2="25356"/>
                        <a14:backgroundMark x1="42597" y1="78292" x2="42597" y2="78292"/>
                        <a14:backgroundMark x1="58798" y1="80783" x2="58798" y2="80783"/>
                        <a14:backgroundMark x1="55687" y1="80783" x2="55687" y2="80783"/>
                        <a14:backgroundMark x1="47961" y1="80961" x2="47961" y2="80961"/>
                        <a14:backgroundMark x1="49142" y1="79893" x2="49142" y2="79893"/>
                        <a14:backgroundMark x1="26931" y1="1957" x2="26931" y2="1957"/>
                        <a14:backgroundMark x1="58798" y1="14235" x2="58798" y2="14235"/>
                        <a14:backgroundMark x1="89163" y1="26246" x2="89163" y2="26246"/>
                        <a14:backgroundMark x1="31438" y1="24644" x2="31438" y2="24644"/>
                        <a14:backgroundMark x1="25536" y1="26068" x2="25536" y2="26068"/>
                        <a14:backgroundMark x1="26502" y1="26068" x2="26502" y2="26068"/>
                        <a14:backgroundMark x1="27468" y1="25534" x2="27468" y2="25534"/>
                        <a14:backgroundMark x1="20279" y1="26512" x2="20279" y2="26512"/>
                        <a14:backgroundMark x1="20923" y1="24911" x2="20923" y2="24911"/>
                        <a14:backgroundMark x1="22532" y1="26779" x2="22532" y2="26779"/>
                        <a14:backgroundMark x1="19099" y1="26512" x2="19099" y2="26512"/>
                        <a14:backgroundMark x1="19206" y1="24911" x2="19206" y2="24911"/>
                        <a14:backgroundMark x1="19421" y1="25000" x2="19421" y2="25000"/>
                        <a14:backgroundMark x1="19206" y1="24199" x2="19206" y2="24199"/>
                        <a14:backgroundMark x1="19528" y1="24644" x2="19528" y2="24644"/>
                        <a14:backgroundMark x1="19528" y1="24644" x2="19528" y2="24644"/>
                        <a14:backgroundMark x1="5365" y1="54715" x2="5365" y2="54715"/>
                        <a14:backgroundMark x1="12876" y1="57562" x2="12876" y2="57562"/>
                        <a14:backgroundMark x1="55258" y1="8363" x2="55258" y2="8363"/>
                        <a14:backgroundMark x1="68455" y1="7562" x2="68455" y2="7562"/>
                        <a14:backgroundMark x1="86803" y1="6228" x2="86803" y2="6228"/>
                      </a14:backgroundRemoval>
                    </a14:imgEffect>
                  </a14:imgLayer>
                </a14:imgProps>
              </a:ext>
              <a:ext uri="{28A0092B-C50C-407E-A947-70E740481C1C}">
                <a14:useLocalDpi xmlns:a14="http://schemas.microsoft.com/office/drawing/2010/main" val="0"/>
              </a:ext>
            </a:extLst>
          </a:blip>
          <a:srcRect/>
          <a:stretch>
            <a:fillRect/>
          </a:stretch>
        </p:blipFill>
        <p:spPr bwMode="auto">
          <a:xfrm>
            <a:off x="4867312" y="190821"/>
            <a:ext cx="5054425" cy="60956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D180E3E-84C5-814B-9981-14307C5B0186}"/>
              </a:ext>
            </a:extLst>
          </p:cNvPr>
          <p:cNvSpPr/>
          <p:nvPr/>
        </p:nvSpPr>
        <p:spPr>
          <a:xfrm>
            <a:off x="5088133" y="6367718"/>
            <a:ext cx="5844209" cy="400110"/>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5">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spTree>
    <p:extLst>
      <p:ext uri="{BB962C8B-B14F-4D97-AF65-F5344CB8AC3E}">
        <p14:creationId xmlns:p14="http://schemas.microsoft.com/office/powerpoint/2010/main" val="2086111450"/>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arc\AppData\Local\Temp\7zO8BDDBD20\Cell_Gene_therapy_v02-02.jpg">
            <a:extLst>
              <a:ext uri="{FF2B5EF4-FFF2-40B4-BE49-F238E27FC236}">
                <a16:creationId xmlns:a16="http://schemas.microsoft.com/office/drawing/2014/main" id="{140FE94A-90C4-3943-A060-5E44B5B19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142" y="1934232"/>
            <a:ext cx="7399564" cy="354337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6DDEEE66-F1FA-AC44-87CB-9B279AD2B439}"/>
              </a:ext>
            </a:extLst>
          </p:cNvPr>
          <p:cNvSpPr txBox="1">
            <a:spLocks/>
          </p:cNvSpPr>
          <p:nvPr/>
        </p:nvSpPr>
        <p:spPr>
          <a:xfrm>
            <a:off x="1384186" y="1660941"/>
            <a:ext cx="4859911" cy="7932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0" kern="1200">
                <a:solidFill>
                  <a:schemeClr val="tx1"/>
                </a:solidFill>
                <a:latin typeface="Gill Sans MT" panose="020B0502020104020203" pitchFamily="34" charset="77"/>
                <a:ea typeface="+mj-ea"/>
                <a:cs typeface="+mj-cs"/>
              </a:defRPr>
            </a:lvl1pPr>
          </a:lstStyle>
          <a:p>
            <a:r>
              <a:rPr lang="en-US" dirty="0">
                <a:cs typeface="Calibri Light" panose="020F0302020204030204" pitchFamily="34" charset="0"/>
              </a:rPr>
              <a:t>Cell &amp; </a:t>
            </a:r>
          </a:p>
          <a:p>
            <a:r>
              <a:rPr lang="en-US" dirty="0">
                <a:cs typeface="Calibri Light" panose="020F0302020204030204" pitchFamily="34" charset="0"/>
              </a:rPr>
              <a:t>Gene </a:t>
            </a:r>
          </a:p>
          <a:p>
            <a:r>
              <a:rPr lang="en-US" dirty="0">
                <a:cs typeface="Calibri Light" panose="020F0302020204030204" pitchFamily="34" charset="0"/>
              </a:rPr>
              <a:t>Approaches</a:t>
            </a:r>
          </a:p>
        </p:txBody>
      </p:sp>
      <p:sp>
        <p:nvSpPr>
          <p:cNvPr id="7" name="Rectangle 6">
            <a:extLst>
              <a:ext uri="{FF2B5EF4-FFF2-40B4-BE49-F238E27FC236}">
                <a16:creationId xmlns:a16="http://schemas.microsoft.com/office/drawing/2014/main" id="{ED180E3E-84C5-814B-9981-14307C5B0186}"/>
              </a:ext>
            </a:extLst>
          </p:cNvPr>
          <p:cNvSpPr/>
          <p:nvPr/>
        </p:nvSpPr>
        <p:spPr>
          <a:xfrm>
            <a:off x="5088133" y="6367718"/>
            <a:ext cx="5844209" cy="400110"/>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spTree>
    <p:extLst>
      <p:ext uri="{BB962C8B-B14F-4D97-AF65-F5344CB8AC3E}">
        <p14:creationId xmlns:p14="http://schemas.microsoft.com/office/powerpoint/2010/main" val="2196107339"/>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1D1C96-4DC0-9649-BF02-DDA22F74670F}"/>
              </a:ext>
            </a:extLst>
          </p:cNvPr>
          <p:cNvSpPr/>
          <p:nvPr/>
        </p:nvSpPr>
        <p:spPr>
          <a:xfrm>
            <a:off x="1414504" y="-1291656"/>
            <a:ext cx="8229600" cy="830997"/>
          </a:xfrm>
          <a:prstGeom prst="rect">
            <a:avLst/>
          </a:prstGeom>
        </p:spPr>
        <p:txBody>
          <a:bodyPr wrap="square">
            <a:spAutoFit/>
          </a:bodyPr>
          <a:lstStyle/>
          <a:p>
            <a:r>
              <a:rPr lang="en-US" sz="4800" dirty="0">
                <a:latin typeface="Gill Sans MT" panose="020B0502020104020203" pitchFamily="34" charset="77"/>
                <a:ea typeface="Adobe Gothic Std B" pitchFamily="34" charset="-128"/>
                <a:cs typeface="Calibri Light" panose="020F0302020204030204" pitchFamily="34" charset="0"/>
              </a:rPr>
              <a:t>Useful Video Links</a:t>
            </a:r>
          </a:p>
        </p:txBody>
      </p:sp>
      <p:sp>
        <p:nvSpPr>
          <p:cNvPr id="4" name="Title 3">
            <a:extLst>
              <a:ext uri="{FF2B5EF4-FFF2-40B4-BE49-F238E27FC236}">
                <a16:creationId xmlns:a16="http://schemas.microsoft.com/office/drawing/2014/main" id="{1B50FA58-2364-7D4B-897F-CD11D672A898}"/>
              </a:ext>
            </a:extLst>
          </p:cNvPr>
          <p:cNvSpPr>
            <a:spLocks noGrp="1"/>
          </p:cNvSpPr>
          <p:nvPr>
            <p:ph type="title"/>
          </p:nvPr>
        </p:nvSpPr>
        <p:spPr>
          <a:xfrm>
            <a:off x="839788" y="25912"/>
            <a:ext cx="10515600" cy="1325563"/>
          </a:xfrm>
        </p:spPr>
        <p:txBody>
          <a:bodyPr anchor="ctr" anchorCtr="0">
            <a:normAutofit/>
          </a:bodyPr>
          <a:lstStyle/>
          <a:p>
            <a:r>
              <a:rPr lang="en-US" dirty="0">
                <a:ea typeface="Adobe Gothic Std B" pitchFamily="34" charset="-128"/>
                <a:cs typeface="Calibri Light" panose="020F0302020204030204" pitchFamily="34" charset="0"/>
              </a:rPr>
              <a:t>Useful Video Links</a:t>
            </a:r>
            <a:endParaRPr lang="en-US" dirty="0"/>
          </a:p>
        </p:txBody>
      </p:sp>
      <p:sp>
        <p:nvSpPr>
          <p:cNvPr id="6" name="Content Placeholder 5">
            <a:extLst>
              <a:ext uri="{FF2B5EF4-FFF2-40B4-BE49-F238E27FC236}">
                <a16:creationId xmlns:a16="http://schemas.microsoft.com/office/drawing/2014/main" id="{149EC2DF-E93C-C948-9021-65157C13135E}"/>
              </a:ext>
            </a:extLst>
          </p:cNvPr>
          <p:cNvSpPr>
            <a:spLocks noGrp="1"/>
          </p:cNvSpPr>
          <p:nvPr>
            <p:ph sz="half" idx="2"/>
          </p:nvPr>
        </p:nvSpPr>
        <p:spPr>
          <a:xfrm>
            <a:off x="839788" y="1375595"/>
            <a:ext cx="5157787" cy="4498975"/>
          </a:xfrm>
        </p:spPr>
        <p:txBody>
          <a:bodyPr>
            <a:normAutofit fontScale="47500" lnSpcReduction="20000"/>
          </a:bodyPr>
          <a:lstStyle/>
          <a:p>
            <a:r>
              <a:rPr lang="en-US" sz="5100" b="1" dirty="0">
                <a:ea typeface="Adobe Gothic Std B" pitchFamily="34" charset="-128"/>
                <a:cs typeface="Calibri Light" panose="020F0302020204030204" pitchFamily="34" charset="0"/>
              </a:rPr>
              <a:t>Understanding Apoptosis and </a:t>
            </a:r>
            <a:r>
              <a:rPr lang="en-US" sz="5100" b="1" dirty="0" err="1">
                <a:ea typeface="Adobe Gothic Std B" pitchFamily="34" charset="-128"/>
                <a:cs typeface="Calibri Light" panose="020F0302020204030204" pitchFamily="34" charset="0"/>
              </a:rPr>
              <a:t>Pyroptosis</a:t>
            </a:r>
            <a:r>
              <a:rPr lang="en-US" sz="5100" b="1" dirty="0">
                <a:ea typeface="Adobe Gothic Std B" pitchFamily="34" charset="-128"/>
                <a:cs typeface="Calibri Light" panose="020F0302020204030204" pitchFamily="34" charset="0"/>
              </a:rPr>
              <a:t>:</a:t>
            </a:r>
          </a:p>
          <a:p>
            <a:pPr marL="0" indent="0">
              <a:buNone/>
            </a:pPr>
            <a:r>
              <a:rPr lang="en-US" dirty="0"/>
              <a:t>     </a:t>
            </a:r>
            <a:r>
              <a:rPr lang="en-US" dirty="0">
                <a:hlinkClick r:id="rId2"/>
              </a:rPr>
              <a:t>https://www.yotube.com/watch?v=vKi95jdJLhs</a:t>
            </a:r>
            <a:r>
              <a:rPr lang="en-US" dirty="0"/>
              <a:t> </a:t>
            </a:r>
          </a:p>
          <a:p>
            <a:pPr marL="0" indent="0">
              <a:buNone/>
            </a:pPr>
            <a:endParaRPr lang="en-US" dirty="0">
              <a:ea typeface="Adobe Gothic Std B" pitchFamily="34" charset="-128"/>
              <a:cs typeface="Calibri Light" panose="020F0302020204030204" pitchFamily="34" charset="0"/>
            </a:endParaRPr>
          </a:p>
          <a:p>
            <a:r>
              <a:rPr lang="en-US" sz="4400" b="1" dirty="0"/>
              <a:t>Khan Academy - How HIV Kills So Many CD4 T Cells</a:t>
            </a:r>
          </a:p>
          <a:p>
            <a:r>
              <a:rPr lang="en-US" dirty="0">
                <a:solidFill>
                  <a:schemeClr val="accent5"/>
                </a:solidFill>
                <a:ea typeface="Adobe Gothic Std B" pitchFamily="34" charset="-128"/>
                <a:cs typeface="Calibri Light" panose="020F0302020204030204" pitchFamily="34" charset="0"/>
              </a:rPr>
              <a:t>https://www.youtube.com/watch?v=vKi95jdJLhs</a:t>
            </a:r>
          </a:p>
          <a:p>
            <a:pPr marL="0" indent="0">
              <a:buNone/>
            </a:pPr>
            <a:endParaRPr lang="en-US" dirty="0">
              <a:solidFill>
                <a:schemeClr val="accent5"/>
              </a:solidFill>
              <a:ea typeface="Adobe Gothic Std B" pitchFamily="34" charset="-128"/>
              <a:cs typeface="Calibri Light" panose="020F0302020204030204" pitchFamily="34" charset="0"/>
            </a:endParaRPr>
          </a:p>
          <a:p>
            <a:r>
              <a:rPr lang="en-US" sz="5100" b="1" dirty="0"/>
              <a:t>Khan Academy - How HIV infects us 1: mucous membranes, dendritic cells, and lymph nodes.</a:t>
            </a:r>
          </a:p>
          <a:p>
            <a:r>
              <a:rPr lang="en-US" u="sng" dirty="0">
                <a:solidFill>
                  <a:schemeClr val="accent5"/>
                </a:solidFill>
                <a:cs typeface="Calibri Light" panose="020F0302020204030204" pitchFamily="34" charset="0"/>
              </a:rPr>
              <a:t>https://www.youtube.com/watch?v=QEvjvpvLxmQ</a:t>
            </a:r>
          </a:p>
          <a:p>
            <a:pPr marL="285750" indent="-285750"/>
            <a:endParaRPr lang="en-US" dirty="0">
              <a:ea typeface="Adobe Gothic Std B" pitchFamily="34" charset="-128"/>
              <a:cs typeface="Calibri Light" panose="020F0302020204030204" pitchFamily="34" charset="0"/>
            </a:endParaRPr>
          </a:p>
          <a:p>
            <a:r>
              <a:rPr lang="en-US" sz="5100" b="1" dirty="0"/>
              <a:t>What is CAR T-Cell Therapy?</a:t>
            </a:r>
          </a:p>
          <a:p>
            <a:r>
              <a:rPr lang="en-US" u="sng" dirty="0">
                <a:solidFill>
                  <a:schemeClr val="accent5"/>
                </a:solidFill>
                <a:cs typeface="Calibri Light" panose="020F0302020204030204" pitchFamily="34" charset="0"/>
              </a:rPr>
              <a:t>https://www.youtube.com/watch?v=LNX-ywebx-0</a:t>
            </a:r>
          </a:p>
          <a:p>
            <a:endParaRPr lang="en-US" dirty="0"/>
          </a:p>
        </p:txBody>
      </p:sp>
      <p:sp>
        <p:nvSpPr>
          <p:cNvPr id="8" name="Content Placeholder 7">
            <a:extLst>
              <a:ext uri="{FF2B5EF4-FFF2-40B4-BE49-F238E27FC236}">
                <a16:creationId xmlns:a16="http://schemas.microsoft.com/office/drawing/2014/main" id="{0060E2CD-221C-144F-AEFA-CDEA8518A473}"/>
              </a:ext>
            </a:extLst>
          </p:cNvPr>
          <p:cNvSpPr>
            <a:spLocks noGrp="1"/>
          </p:cNvSpPr>
          <p:nvPr>
            <p:ph sz="quarter" idx="4"/>
          </p:nvPr>
        </p:nvSpPr>
        <p:spPr>
          <a:xfrm>
            <a:off x="5997575" y="1351475"/>
            <a:ext cx="5183188" cy="5370630"/>
          </a:xfrm>
        </p:spPr>
        <p:txBody>
          <a:bodyPr>
            <a:normAutofit fontScale="47500" lnSpcReduction="20000"/>
          </a:bodyPr>
          <a:lstStyle/>
          <a:p>
            <a:r>
              <a:rPr lang="en-US" sz="5100" b="1" dirty="0">
                <a:ea typeface="Adobe Gothic Std B" pitchFamily="34" charset="-128"/>
                <a:cs typeface="Calibri Light" panose="020F0302020204030204" pitchFamily="34" charset="0"/>
              </a:rPr>
              <a:t>HIV: Basic Function Of The Immune System </a:t>
            </a:r>
            <a:r>
              <a:rPr lang="en-US" u="sng" dirty="0">
                <a:solidFill>
                  <a:schemeClr val="accent5"/>
                </a:solidFill>
                <a:cs typeface="Calibri Light" panose="020F0302020204030204" pitchFamily="34" charset="0"/>
                <a:hlinkClick r:id="rId3">
                  <a:extLst>
                    <a:ext uri="{A12FA001-AC4F-418D-AE19-62706E023703}">
                      <ahyp:hlinkClr xmlns:ahyp="http://schemas.microsoft.com/office/drawing/2018/hyperlinkcolor" val="tx"/>
                    </a:ext>
                  </a:extLst>
                </a:hlinkClick>
              </a:rPr>
              <a:t>https://www.youtube.com/watch?v=YUNVGCQVe2g</a:t>
            </a:r>
            <a:endParaRPr lang="en-US" u="sng" dirty="0">
              <a:solidFill>
                <a:schemeClr val="accent5"/>
              </a:solidFill>
              <a:cs typeface="Calibri Light" panose="020F0302020204030204" pitchFamily="34" charset="0"/>
            </a:endParaRPr>
          </a:p>
          <a:p>
            <a:pPr marL="285750" indent="-285750"/>
            <a:endParaRPr lang="en-US" dirty="0">
              <a:ea typeface="Adobe Gothic Std B" pitchFamily="34" charset="-128"/>
              <a:cs typeface="Calibri Light" panose="020F0302020204030204" pitchFamily="34" charset="0"/>
            </a:endParaRPr>
          </a:p>
          <a:p>
            <a:r>
              <a:rPr lang="en-US" sz="5100" b="1" dirty="0">
                <a:ea typeface="Adobe Gothic Std B" pitchFamily="34" charset="-128"/>
                <a:cs typeface="Calibri Light" panose="020F0302020204030204" pitchFamily="34" charset="0"/>
              </a:rPr>
              <a:t>HIV Infection Stages, Pathology And Treatment</a:t>
            </a:r>
            <a:r>
              <a:rPr lang="en-US" sz="3800" b="1" dirty="0">
                <a:ea typeface="Adobe Gothic Std B" pitchFamily="34" charset="-128"/>
                <a:cs typeface="Calibri Light" panose="020F0302020204030204" pitchFamily="34" charset="0"/>
              </a:rPr>
              <a:t> </a:t>
            </a:r>
            <a:r>
              <a:rPr lang="en-US" u="sng" dirty="0">
                <a:solidFill>
                  <a:schemeClr val="accent5"/>
                </a:solidFill>
                <a:cs typeface="Calibri Light" panose="020F0302020204030204" pitchFamily="34" charset="0"/>
                <a:hlinkClick r:id="rId4">
                  <a:extLst>
                    <a:ext uri="{A12FA001-AC4F-418D-AE19-62706E023703}">
                      <ahyp:hlinkClr xmlns:ahyp="http://schemas.microsoft.com/office/drawing/2018/hyperlinkcolor" val="tx"/>
                    </a:ext>
                  </a:extLst>
                </a:hlinkClick>
              </a:rPr>
              <a:t>https://www.youtube.com/watch?v=horX8xLVpCg</a:t>
            </a:r>
            <a:endParaRPr lang="en-US" u="sng" dirty="0">
              <a:solidFill>
                <a:schemeClr val="accent5"/>
              </a:solidFill>
              <a:cs typeface="Calibri Light" panose="020F0302020204030204" pitchFamily="34" charset="0"/>
            </a:endParaRPr>
          </a:p>
          <a:p>
            <a:pPr marL="285750" indent="-285750"/>
            <a:endParaRPr lang="en-US" dirty="0">
              <a:ea typeface="Adobe Gothic Std B" pitchFamily="34" charset="-128"/>
              <a:cs typeface="Calibri Light" panose="020F0302020204030204" pitchFamily="34" charset="0"/>
            </a:endParaRPr>
          </a:p>
          <a:p>
            <a:r>
              <a:rPr lang="en-US" sz="5100" b="1" dirty="0">
                <a:ea typeface="Adobe Gothic Std B" pitchFamily="34" charset="-128"/>
                <a:cs typeface="Calibri Light" panose="020F0302020204030204" pitchFamily="34" charset="0"/>
              </a:rPr>
              <a:t>HIV Infection Mechanism – Dendritic Cells </a:t>
            </a:r>
            <a:r>
              <a:rPr lang="en-US" u="sng" dirty="0">
                <a:solidFill>
                  <a:schemeClr val="accent5"/>
                </a:solidFill>
                <a:cs typeface="Calibri Light" panose="020F0302020204030204" pitchFamily="34" charset="0"/>
                <a:hlinkClick r:id="rId5">
                  <a:extLst>
                    <a:ext uri="{A12FA001-AC4F-418D-AE19-62706E023703}">
                      <ahyp:hlinkClr xmlns:ahyp="http://schemas.microsoft.com/office/drawing/2018/hyperlinkcolor" val="tx"/>
                    </a:ext>
                  </a:extLst>
                </a:hlinkClick>
              </a:rPr>
              <a:t>https://www.youtube.com/watch?v=ZroXIBg8keA</a:t>
            </a:r>
            <a:endParaRPr lang="en-US" u="sng" dirty="0">
              <a:solidFill>
                <a:schemeClr val="accent5"/>
              </a:solidFill>
              <a:cs typeface="Calibri Light" panose="020F0302020204030204" pitchFamily="34" charset="0"/>
            </a:endParaRPr>
          </a:p>
          <a:p>
            <a:pPr marL="285750" indent="-285750"/>
            <a:endParaRPr lang="en-US" dirty="0">
              <a:solidFill>
                <a:schemeClr val="accent5"/>
              </a:solidFill>
              <a:ea typeface="Adobe Gothic Std B" pitchFamily="34" charset="-128"/>
              <a:cs typeface="Calibri Light" panose="020F0302020204030204" pitchFamily="34" charset="0"/>
            </a:endParaRPr>
          </a:p>
          <a:p>
            <a:r>
              <a:rPr lang="en-US" sz="5100" b="1" dirty="0">
                <a:ea typeface="Adobe Gothic Std B" pitchFamily="34" charset="-128"/>
                <a:cs typeface="Calibri Light" panose="020F0302020204030204" pitchFamily="34" charset="0"/>
              </a:rPr>
              <a:t>Understanding HIV Reservoirs</a:t>
            </a:r>
            <a:r>
              <a:rPr lang="en-US" sz="3800" b="1" dirty="0">
                <a:ea typeface="Adobe Gothic Std B" pitchFamily="34" charset="-128"/>
                <a:cs typeface="Calibri Light" panose="020F0302020204030204" pitchFamily="34" charset="0"/>
              </a:rPr>
              <a:t> </a:t>
            </a:r>
            <a:r>
              <a:rPr lang="en-US" u="sng" dirty="0">
                <a:solidFill>
                  <a:schemeClr val="accent5"/>
                </a:solidFill>
                <a:cs typeface="Calibri Light" panose="020F0302020204030204" pitchFamily="34" charset="0"/>
                <a:hlinkClick r:id="rId6">
                  <a:extLst>
                    <a:ext uri="{A12FA001-AC4F-418D-AE19-62706E023703}">
                      <ahyp:hlinkClr xmlns:ahyp="http://schemas.microsoft.com/office/drawing/2018/hyperlinkcolor" val="tx"/>
                    </a:ext>
                  </a:extLst>
                </a:hlinkClick>
              </a:rPr>
              <a:t>https://www.youtube.com/watch?v=XkQqE02gbVc</a:t>
            </a:r>
            <a:endParaRPr lang="en-US" u="sng" dirty="0">
              <a:solidFill>
                <a:schemeClr val="accent5"/>
              </a:solidFill>
              <a:cs typeface="Calibri Light" panose="020F0302020204030204" pitchFamily="34" charset="0"/>
            </a:endParaRPr>
          </a:p>
          <a:p>
            <a:pPr marL="285750" indent="-285750"/>
            <a:endParaRPr lang="en-US" dirty="0">
              <a:ea typeface="Adobe Gothic Std B" pitchFamily="34" charset="-128"/>
              <a:cs typeface="Calibri Light" panose="020F0302020204030204" pitchFamily="34" charset="0"/>
            </a:endParaRPr>
          </a:p>
          <a:p>
            <a:r>
              <a:rPr lang="en-US" sz="5100" b="1" dirty="0">
                <a:ea typeface="Adobe Gothic Std B" pitchFamily="34" charset="-128"/>
                <a:cs typeface="Calibri Light" panose="020F0302020204030204" pitchFamily="34" charset="0"/>
              </a:rPr>
              <a:t>Understanding Broadly Neutralizing Antibodies</a:t>
            </a:r>
            <a:r>
              <a:rPr lang="en-US" sz="3800" b="1" dirty="0">
                <a:ea typeface="Adobe Gothic Std B" pitchFamily="34" charset="-128"/>
                <a:cs typeface="Calibri Light" panose="020F0302020204030204" pitchFamily="34" charset="0"/>
              </a:rPr>
              <a:t> </a:t>
            </a:r>
            <a:r>
              <a:rPr lang="en-US" u="sng" dirty="0">
                <a:solidFill>
                  <a:schemeClr val="accent5"/>
                </a:solidFill>
                <a:cs typeface="Calibri Light" panose="020F0302020204030204" pitchFamily="34" charset="0"/>
                <a:hlinkClick r:id="rId7">
                  <a:extLst>
                    <a:ext uri="{A12FA001-AC4F-418D-AE19-62706E023703}">
                      <ahyp:hlinkClr xmlns:ahyp="http://schemas.microsoft.com/office/drawing/2018/hyperlinkcolor" val="tx"/>
                    </a:ext>
                  </a:extLst>
                </a:hlinkClick>
              </a:rPr>
              <a:t>https://www.youtube.com/watch?v=Dr7werW5Or4&amp;t=26s</a:t>
            </a:r>
            <a:endParaRPr lang="en-US" u="sng" dirty="0">
              <a:solidFill>
                <a:schemeClr val="accent5"/>
              </a:solidFill>
              <a:cs typeface="Calibri Light" panose="020F0302020204030204" pitchFamily="34" charset="0"/>
            </a:endParaRPr>
          </a:p>
          <a:p>
            <a:pPr marL="285750" indent="-285750"/>
            <a:endParaRPr lang="en-US" dirty="0">
              <a:solidFill>
                <a:schemeClr val="accent5"/>
              </a:solidFill>
              <a:ea typeface="Adobe Gothic Std B" pitchFamily="34" charset="-128"/>
              <a:cs typeface="Calibri Light" panose="020F0302020204030204" pitchFamily="34" charset="0"/>
            </a:endParaRPr>
          </a:p>
          <a:p>
            <a:pPr marL="285750" indent="-285750"/>
            <a:endParaRPr lang="en-US" dirty="0">
              <a:ea typeface="Adobe Gothic Std B" pitchFamily="34" charset="-128"/>
              <a:cs typeface="Calibri Light" panose="020F0302020204030204" pitchFamily="34" charset="0"/>
            </a:endParaRPr>
          </a:p>
          <a:p>
            <a:endParaRPr lang="en-US" dirty="0"/>
          </a:p>
        </p:txBody>
      </p:sp>
    </p:spTree>
    <p:extLst>
      <p:ext uri="{BB962C8B-B14F-4D97-AF65-F5344CB8AC3E}">
        <p14:creationId xmlns:p14="http://schemas.microsoft.com/office/powerpoint/2010/main" val="3006076442"/>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1D1C96-4DC0-9649-BF02-DDA22F74670F}"/>
              </a:ext>
            </a:extLst>
          </p:cNvPr>
          <p:cNvSpPr/>
          <p:nvPr/>
        </p:nvSpPr>
        <p:spPr>
          <a:xfrm>
            <a:off x="1414504" y="-1291656"/>
            <a:ext cx="8229600" cy="830997"/>
          </a:xfrm>
          <a:prstGeom prst="rect">
            <a:avLst/>
          </a:prstGeom>
        </p:spPr>
        <p:txBody>
          <a:bodyPr wrap="square">
            <a:spAutoFit/>
          </a:bodyPr>
          <a:lstStyle/>
          <a:p>
            <a:r>
              <a:rPr lang="en-US" sz="4800" dirty="0">
                <a:latin typeface="Gill Sans MT" panose="020B0502020104020203" pitchFamily="34" charset="77"/>
                <a:ea typeface="Adobe Gothic Std B" pitchFamily="34" charset="-128"/>
                <a:cs typeface="Calibri Light" panose="020F0302020204030204" pitchFamily="34" charset="0"/>
              </a:rPr>
              <a:t>Useful Video Links</a:t>
            </a:r>
          </a:p>
        </p:txBody>
      </p:sp>
      <p:sp>
        <p:nvSpPr>
          <p:cNvPr id="4" name="Title 3">
            <a:extLst>
              <a:ext uri="{FF2B5EF4-FFF2-40B4-BE49-F238E27FC236}">
                <a16:creationId xmlns:a16="http://schemas.microsoft.com/office/drawing/2014/main" id="{1B50FA58-2364-7D4B-897F-CD11D672A898}"/>
              </a:ext>
            </a:extLst>
          </p:cNvPr>
          <p:cNvSpPr>
            <a:spLocks noGrp="1"/>
          </p:cNvSpPr>
          <p:nvPr>
            <p:ph type="title"/>
          </p:nvPr>
        </p:nvSpPr>
        <p:spPr/>
        <p:txBody>
          <a:bodyPr anchor="ctr" anchorCtr="0">
            <a:normAutofit/>
          </a:bodyPr>
          <a:lstStyle/>
          <a:p>
            <a:r>
              <a:rPr lang="en-US" dirty="0">
                <a:ea typeface="Adobe Gothic Std B" pitchFamily="34" charset="-128"/>
                <a:cs typeface="Calibri Light" panose="020F0302020204030204" pitchFamily="34" charset="0"/>
              </a:rPr>
              <a:t>Useful Video Links </a:t>
            </a:r>
            <a:r>
              <a:rPr lang="en-US" sz="3200" dirty="0">
                <a:ea typeface="Adobe Gothic Std B" pitchFamily="34" charset="-128"/>
                <a:cs typeface="Calibri Light" panose="020F0302020204030204" pitchFamily="34" charset="0"/>
              </a:rPr>
              <a:t>(cont’d)</a:t>
            </a:r>
            <a:endParaRPr lang="en-US" sz="3200" dirty="0"/>
          </a:p>
        </p:txBody>
      </p:sp>
      <p:sp>
        <p:nvSpPr>
          <p:cNvPr id="6" name="Content Placeholder 5">
            <a:extLst>
              <a:ext uri="{FF2B5EF4-FFF2-40B4-BE49-F238E27FC236}">
                <a16:creationId xmlns:a16="http://schemas.microsoft.com/office/drawing/2014/main" id="{149EC2DF-E93C-C948-9021-65157C13135E}"/>
              </a:ext>
            </a:extLst>
          </p:cNvPr>
          <p:cNvSpPr>
            <a:spLocks noGrp="1"/>
          </p:cNvSpPr>
          <p:nvPr>
            <p:ph sz="half" idx="2"/>
          </p:nvPr>
        </p:nvSpPr>
        <p:spPr>
          <a:xfrm>
            <a:off x="839788" y="1690688"/>
            <a:ext cx="5157787" cy="4498975"/>
          </a:xfrm>
        </p:spPr>
        <p:txBody>
          <a:bodyPr>
            <a:normAutofit fontScale="77500" lnSpcReduction="20000"/>
          </a:bodyPr>
          <a:lstStyle/>
          <a:p>
            <a:r>
              <a:rPr lang="en-US" sz="3100" b="1" dirty="0">
                <a:ea typeface="Adobe Gothic Std B" pitchFamily="34" charset="-128"/>
                <a:cs typeface="Calibri Light" panose="020F0302020204030204" pitchFamily="34" charset="0"/>
              </a:rPr>
              <a:t>Gene Editing explained </a:t>
            </a:r>
            <a:r>
              <a:rPr lang="en-US" sz="2600" dirty="0">
                <a:solidFill>
                  <a:schemeClr val="accent5"/>
                </a:solidFill>
                <a:ea typeface="Adobe Gothic Std B" pitchFamily="34" charset="-128"/>
                <a:cs typeface="Calibri Light" panose="020F0302020204030204" pitchFamily="34" charset="0"/>
                <a:hlinkClick r:id="rId3">
                  <a:extLst>
                    <a:ext uri="{A12FA001-AC4F-418D-AE19-62706E023703}">
                      <ahyp:hlinkClr xmlns:ahyp="http://schemas.microsoft.com/office/drawing/2018/hyperlinkcolor" val="tx"/>
                    </a:ext>
                  </a:extLst>
                </a:hlinkClick>
              </a:rPr>
              <a:t>https://www.youtube.com/watch?v=E8vi_PdGrKg</a:t>
            </a:r>
            <a:endParaRPr lang="en-US" sz="2600" dirty="0">
              <a:solidFill>
                <a:schemeClr val="accent5"/>
              </a:solidFill>
              <a:ea typeface="Adobe Gothic Std B" pitchFamily="34" charset="-128"/>
              <a:cs typeface="Calibri Light" panose="020F0302020204030204" pitchFamily="34" charset="0"/>
            </a:endParaRPr>
          </a:p>
          <a:p>
            <a:endParaRPr lang="en-US" sz="2600" dirty="0">
              <a:solidFill>
                <a:schemeClr val="accent5"/>
              </a:solidFill>
              <a:ea typeface="Adobe Gothic Std B" pitchFamily="34" charset="-128"/>
              <a:cs typeface="Calibri Light" panose="020F0302020204030204" pitchFamily="34" charset="0"/>
            </a:endParaRPr>
          </a:p>
          <a:p>
            <a:r>
              <a:rPr lang="en-US" sz="3100" b="1" dirty="0">
                <a:ea typeface="Adobe Gothic Std B" pitchFamily="34" charset="-128"/>
                <a:cs typeface="Calibri Light" panose="020F0302020204030204" pitchFamily="34" charset="0"/>
              </a:rPr>
              <a:t>CAR-T Cells in cancer</a:t>
            </a:r>
            <a:r>
              <a:rPr lang="en-US" sz="2800" b="1" dirty="0">
                <a:ea typeface="Adobe Gothic Std B" pitchFamily="34" charset="-128"/>
                <a:cs typeface="Calibri Light" panose="020F0302020204030204" pitchFamily="34" charset="0"/>
              </a:rPr>
              <a:t> </a:t>
            </a:r>
            <a:r>
              <a:rPr lang="en-US" sz="2300" dirty="0">
                <a:solidFill>
                  <a:schemeClr val="accent5"/>
                </a:solidFill>
                <a:ea typeface="Adobe Gothic Std B" pitchFamily="34" charset="-128"/>
                <a:cs typeface="Calibri Light" panose="020F0302020204030204" pitchFamily="34" charset="0"/>
                <a:hlinkClick r:id="rId4">
                  <a:extLst>
                    <a:ext uri="{A12FA001-AC4F-418D-AE19-62706E023703}">
                      <ahyp:hlinkClr xmlns:ahyp="http://schemas.microsoft.com/office/drawing/2018/hyperlinkcolor" val="tx"/>
                    </a:ext>
                  </a:extLst>
                </a:hlinkClick>
              </a:rPr>
              <a:t>https://www.youtube.com/watch?v=OadAW99s4Ik</a:t>
            </a:r>
            <a:endParaRPr lang="en-US" sz="2300" dirty="0">
              <a:solidFill>
                <a:schemeClr val="accent5"/>
              </a:solidFill>
              <a:ea typeface="Adobe Gothic Std B" pitchFamily="34" charset="-128"/>
              <a:cs typeface="Calibri Light" panose="020F0302020204030204" pitchFamily="34" charset="0"/>
            </a:endParaRPr>
          </a:p>
          <a:p>
            <a:endParaRPr lang="en-US" sz="2300" dirty="0">
              <a:solidFill>
                <a:schemeClr val="accent5"/>
              </a:solidFill>
              <a:ea typeface="Adobe Gothic Std B" pitchFamily="34" charset="-128"/>
              <a:cs typeface="Calibri Light" panose="020F0302020204030204" pitchFamily="34" charset="0"/>
            </a:endParaRPr>
          </a:p>
          <a:p>
            <a:r>
              <a:rPr lang="en-US" sz="3100" b="1" dirty="0">
                <a:ea typeface="Adobe Gothic Std B" pitchFamily="34" charset="-128"/>
                <a:cs typeface="Calibri Light" panose="020F0302020204030204" pitchFamily="34" charset="0"/>
              </a:rPr>
              <a:t>Live Cell Imagine T cells with Macrophages </a:t>
            </a:r>
            <a:r>
              <a:rPr lang="en-US" sz="2300" u="sng" dirty="0">
                <a:solidFill>
                  <a:schemeClr val="accent5"/>
                </a:solidFill>
                <a:cs typeface="Calibri Light" panose="020F0302020204030204" pitchFamily="34" charset="0"/>
                <a:hlinkClick r:id="rId5">
                  <a:extLst>
                    <a:ext uri="{A12FA001-AC4F-418D-AE19-62706E023703}">
                      <ahyp:hlinkClr xmlns:ahyp="http://schemas.microsoft.com/office/drawing/2018/hyperlinkcolor" val="tx"/>
                    </a:ext>
                  </a:extLst>
                </a:hlinkClick>
              </a:rPr>
              <a:t>https://www.youtube.com/watch?v=SkT1ZxsVSGM</a:t>
            </a:r>
            <a:endParaRPr lang="en-US" sz="2300" u="sng" dirty="0">
              <a:solidFill>
                <a:schemeClr val="accent5"/>
              </a:solidFill>
              <a:cs typeface="Calibri Light" panose="020F0302020204030204" pitchFamily="34" charset="0"/>
            </a:endParaRPr>
          </a:p>
          <a:p>
            <a:endParaRPr lang="en-US" sz="2300" u="sng" dirty="0">
              <a:solidFill>
                <a:schemeClr val="accent5"/>
              </a:solidFill>
              <a:cs typeface="Calibri Light" panose="020F0302020204030204" pitchFamily="34" charset="0"/>
            </a:endParaRPr>
          </a:p>
          <a:p>
            <a:pPr marL="285750" indent="-285750"/>
            <a:endParaRPr lang="en-US" sz="800" dirty="0">
              <a:ea typeface="Adobe Gothic Std B" pitchFamily="34" charset="-128"/>
              <a:cs typeface="Calibri Light" panose="020F0302020204030204" pitchFamily="34" charset="0"/>
            </a:endParaRPr>
          </a:p>
          <a:p>
            <a:r>
              <a:rPr lang="en-US" sz="3100" b="1" dirty="0"/>
              <a:t>Cytotoxic T cell function</a:t>
            </a:r>
          </a:p>
          <a:p>
            <a:r>
              <a:rPr lang="en-US" sz="2100" u="sng" dirty="0">
                <a:solidFill>
                  <a:schemeClr val="accent5"/>
                </a:solidFill>
                <a:cs typeface="Calibri Light" panose="020F0302020204030204" pitchFamily="34" charset="0"/>
              </a:rPr>
              <a:t>https://www.youtube.com/watch?v=WdCiaIS2LV4</a:t>
            </a:r>
            <a:endParaRPr lang="en-US" dirty="0"/>
          </a:p>
        </p:txBody>
      </p:sp>
      <p:pic>
        <p:nvPicPr>
          <p:cNvPr id="5" name="Content Placeholder 4">
            <a:extLst>
              <a:ext uri="{FF2B5EF4-FFF2-40B4-BE49-F238E27FC236}">
                <a16:creationId xmlns:a16="http://schemas.microsoft.com/office/drawing/2014/main" id="{85DB9899-817A-7C47-B91A-EA9883F86F58}"/>
              </a:ext>
            </a:extLst>
          </p:cNvPr>
          <p:cNvPicPr>
            <a:picLocks noGrp="1" noChangeAspect="1"/>
          </p:cNvPicPr>
          <p:nvPr>
            <p:ph sz="quarter" idx="4"/>
          </p:nvPr>
        </p:nvPicPr>
        <p:blipFill>
          <a:blip r:embed="rId6"/>
          <a:stretch>
            <a:fillRect/>
          </a:stretch>
        </p:blipFill>
        <p:spPr>
          <a:xfrm>
            <a:off x="6415050" y="2188029"/>
            <a:ext cx="4695409" cy="2817245"/>
          </a:xfrm>
        </p:spPr>
      </p:pic>
    </p:spTree>
    <p:extLst>
      <p:ext uri="{BB962C8B-B14F-4D97-AF65-F5344CB8AC3E}">
        <p14:creationId xmlns:p14="http://schemas.microsoft.com/office/powerpoint/2010/main" val="1403836383"/>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5BC7A6-6118-0A45-AF04-28C25DA30218}"/>
              </a:ext>
            </a:extLst>
          </p:cNvPr>
          <p:cNvSpPr>
            <a:spLocks noGrp="1"/>
          </p:cNvSpPr>
          <p:nvPr>
            <p:ph type="title"/>
          </p:nvPr>
        </p:nvSpPr>
        <p:spPr/>
        <p:txBody>
          <a:bodyPr>
            <a:normAutofit/>
          </a:bodyPr>
          <a:lstStyle/>
          <a:p>
            <a:r>
              <a:rPr lang="en-US" b="1" i="1" dirty="0">
                <a:cs typeface="Calibri" panose="020F0502020204030204" pitchFamily="34" charset="0"/>
              </a:rPr>
              <a:t>ACKNOWLEDGMENTS</a:t>
            </a:r>
            <a:endParaRPr lang="en-US" dirty="0"/>
          </a:p>
        </p:txBody>
      </p:sp>
      <p:pic>
        <p:nvPicPr>
          <p:cNvPr id="7" name="Picture 6">
            <a:extLst>
              <a:ext uri="{FF2B5EF4-FFF2-40B4-BE49-F238E27FC236}">
                <a16:creationId xmlns:a16="http://schemas.microsoft.com/office/drawing/2014/main" id="{85A6E1BD-A3B3-3C45-91AB-FAB61FEF6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0697" y="-2369851"/>
            <a:ext cx="3621255" cy="506076"/>
          </a:xfrm>
          <a:prstGeom prst="rect">
            <a:avLst/>
          </a:prstGeom>
        </p:spPr>
      </p:pic>
      <p:grpSp>
        <p:nvGrpSpPr>
          <p:cNvPr id="30" name="Group 29">
            <a:extLst>
              <a:ext uri="{FF2B5EF4-FFF2-40B4-BE49-F238E27FC236}">
                <a16:creationId xmlns:a16="http://schemas.microsoft.com/office/drawing/2014/main" id="{8B9E75FF-637A-AD4F-94A1-E39803B5B035}"/>
              </a:ext>
            </a:extLst>
          </p:cNvPr>
          <p:cNvGrpSpPr/>
          <p:nvPr/>
        </p:nvGrpSpPr>
        <p:grpSpPr>
          <a:xfrm>
            <a:off x="3808149" y="2053271"/>
            <a:ext cx="7094718" cy="3033946"/>
            <a:chOff x="4125334" y="2059503"/>
            <a:chExt cx="7094718" cy="2616101"/>
          </a:xfrm>
        </p:grpSpPr>
        <p:sp>
          <p:nvSpPr>
            <p:cNvPr id="3" name="Rectangle 2">
              <a:extLst>
                <a:ext uri="{FF2B5EF4-FFF2-40B4-BE49-F238E27FC236}">
                  <a16:creationId xmlns:a16="http://schemas.microsoft.com/office/drawing/2014/main" id="{B5979EED-BDE8-1B4D-AE3B-BE7B09CEC888}"/>
                </a:ext>
              </a:extLst>
            </p:cNvPr>
            <p:cNvSpPr/>
            <p:nvPr/>
          </p:nvSpPr>
          <p:spPr>
            <a:xfrm>
              <a:off x="7599543" y="2059503"/>
              <a:ext cx="3620509" cy="2616101"/>
            </a:xfrm>
            <a:prstGeom prst="rect">
              <a:avLst/>
            </a:prstGeom>
          </p:spPr>
          <p:txBody>
            <a:bodyPr wrap="square">
              <a:spAutoFit/>
            </a:bodyPr>
            <a:lstStyle/>
            <a:p>
              <a:r>
                <a:rPr lang="en-US" sz="2000" b="1" dirty="0">
                  <a:solidFill>
                    <a:srgbClr val="8600D3"/>
                  </a:solidFill>
                  <a:latin typeface="Gill Sans MT" panose="020B0502020104020203" pitchFamily="34" charset="77"/>
                  <a:cs typeface="Calibri" panose="020F0502020204030204" pitchFamily="34" charset="0"/>
                </a:rPr>
                <a:t>Module developers</a:t>
              </a:r>
            </a:p>
            <a:p>
              <a:r>
                <a:rPr lang="en-US" dirty="0">
                  <a:latin typeface="Gill Sans MT" panose="020B0502020104020203" pitchFamily="34" charset="77"/>
                  <a:cs typeface="Calibri Light" panose="020F0302020204030204" pitchFamily="34" charset="0"/>
                </a:rPr>
                <a:t>Marc Wagner</a:t>
              </a:r>
              <a:r>
                <a:rPr lang="en-US" i="1"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I4C CAB (Community Lead)</a:t>
              </a:r>
            </a:p>
            <a:p>
              <a:r>
                <a:rPr lang="en-US" dirty="0">
                  <a:latin typeface="Gill Sans MT" panose="020B0502020104020203" pitchFamily="34" charset="77"/>
                  <a:cs typeface="Calibri Light" panose="020F0302020204030204" pitchFamily="34" charset="0"/>
                </a:rPr>
                <a:t>Laurie </a:t>
              </a:r>
              <a:r>
                <a:rPr lang="en-US" dirty="0" err="1">
                  <a:latin typeface="Gill Sans MT" panose="020B0502020104020203" pitchFamily="34" charset="77"/>
                  <a:cs typeface="Calibri Light" panose="020F0302020204030204" pitchFamily="34" charset="0"/>
                </a:rPr>
                <a:t>Sylla</a:t>
              </a:r>
              <a:r>
                <a:rPr lang="en-US"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defeatHIV CAB</a:t>
              </a:r>
            </a:p>
            <a:p>
              <a:r>
                <a:rPr lang="en-US" dirty="0">
                  <a:latin typeface="Gill Sans MT" panose="020B0502020104020203" pitchFamily="34" charset="77"/>
                  <a:cs typeface="Calibri Light" panose="020F0302020204030204" pitchFamily="34" charset="0"/>
                </a:rPr>
                <a:t>Christopher Roebuck  </a:t>
              </a:r>
              <a:r>
                <a:rPr lang="en-US" sz="1400" i="1" dirty="0">
                  <a:latin typeface="Gill Sans MT" panose="020B0502020104020203" pitchFamily="34" charset="77"/>
                  <a:cs typeface="Calibri Light" panose="020F0302020204030204" pitchFamily="34" charset="0"/>
                </a:rPr>
                <a:t>BEAT-HIV CAB</a:t>
              </a:r>
            </a:p>
            <a:p>
              <a:r>
                <a:rPr lang="en-US" dirty="0">
                  <a:latin typeface="Gill Sans MT" panose="020B0502020104020203" pitchFamily="34" charset="77"/>
                  <a:cs typeface="Calibri Light" panose="020F0302020204030204" pitchFamily="34" charset="0"/>
                </a:rPr>
                <a:t>Richard </a:t>
              </a:r>
              <a:r>
                <a:rPr lang="en-US" dirty="0" err="1">
                  <a:latin typeface="Gill Sans MT" panose="020B0502020104020203" pitchFamily="34" charset="77"/>
                  <a:cs typeface="Calibri Light" panose="020F0302020204030204" pitchFamily="34" charset="0"/>
                </a:rPr>
                <a:t>Jefferys</a:t>
              </a:r>
              <a:r>
                <a:rPr lang="en-US"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TAG</a:t>
              </a:r>
            </a:p>
            <a:p>
              <a:r>
                <a:rPr lang="en-US" dirty="0">
                  <a:latin typeface="Gill Sans MT" panose="020B0502020104020203" pitchFamily="34" charset="77"/>
                  <a:cs typeface="Calibri Light" panose="020F0302020204030204" pitchFamily="34" charset="0"/>
                </a:rPr>
                <a:t>Danielle Campbell  </a:t>
              </a:r>
              <a:r>
                <a:rPr lang="en-US" sz="1400" i="1" dirty="0">
                  <a:latin typeface="Gill Sans MT" panose="020B0502020104020203" pitchFamily="34" charset="77"/>
                  <a:cs typeface="Calibri Light" panose="020F0302020204030204" pitchFamily="34" charset="0"/>
                </a:rPr>
                <a:t>DARE CAB</a:t>
              </a:r>
            </a:p>
            <a:p>
              <a:r>
                <a:rPr lang="en-US" dirty="0">
                  <a:latin typeface="Gill Sans MT" panose="020B0502020104020203" pitchFamily="34" charset="77"/>
                  <a:cs typeface="Calibri Light" panose="020F0302020204030204" pitchFamily="34" charset="0"/>
                </a:rPr>
                <a:t>Michael Louella  </a:t>
              </a:r>
              <a:r>
                <a:rPr lang="en-US" sz="1400" i="1" dirty="0">
                  <a:latin typeface="Gill Sans MT" panose="020B0502020104020203" pitchFamily="34" charset="77"/>
                  <a:cs typeface="Calibri Light" panose="020F0302020204030204" pitchFamily="34" charset="0"/>
                </a:rPr>
                <a:t>defeatHIV CAB</a:t>
              </a:r>
            </a:p>
            <a:p>
              <a:r>
                <a:rPr lang="en-US" dirty="0">
                  <a:latin typeface="Gill Sans MT" panose="020B0502020104020203" pitchFamily="34" charset="77"/>
                  <a:cs typeface="Calibri Light" panose="020F0302020204030204" pitchFamily="34" charset="0"/>
                </a:rPr>
                <a:t>Lynda Dee  </a:t>
              </a:r>
              <a:r>
                <a:rPr lang="en-US" sz="1400" i="1" dirty="0">
                  <a:latin typeface="Gill Sans MT" panose="020B0502020104020203" pitchFamily="34" charset="77"/>
                  <a:cs typeface="Calibri Light" panose="020F0302020204030204" pitchFamily="34" charset="0"/>
                </a:rPr>
                <a:t>AIDS Action Baltimore</a:t>
              </a:r>
            </a:p>
            <a:p>
              <a:r>
                <a:rPr lang="en-US" dirty="0" err="1">
                  <a:latin typeface="Gill Sans MT" panose="020B0502020104020203" pitchFamily="34" charset="77"/>
                  <a:cs typeface="Calibri Light" panose="020F0302020204030204" pitchFamily="34" charset="0"/>
                </a:rPr>
                <a:t>Karine</a:t>
              </a:r>
              <a:r>
                <a:rPr lang="en-US" dirty="0">
                  <a:latin typeface="Gill Sans MT" panose="020B0502020104020203" pitchFamily="34" charset="77"/>
                  <a:cs typeface="Calibri Light" panose="020F0302020204030204" pitchFamily="34" charset="0"/>
                </a:rPr>
                <a:t> </a:t>
              </a:r>
              <a:r>
                <a:rPr lang="en-US" dirty="0" err="1">
                  <a:latin typeface="Gill Sans MT" panose="020B0502020104020203" pitchFamily="34" charset="77"/>
                  <a:cs typeface="Calibri Light" panose="020F0302020204030204" pitchFamily="34" charset="0"/>
                </a:rPr>
                <a:t>Dubé</a:t>
              </a:r>
              <a:r>
                <a:rPr lang="en-US"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UNC Chapel Hill</a:t>
              </a:r>
              <a:endParaRPr lang="en-US" dirty="0">
                <a:latin typeface="Gill Sans MT" panose="020B0502020104020203" pitchFamily="34" charset="77"/>
              </a:endParaRPr>
            </a:p>
          </p:txBody>
        </p:sp>
        <p:grpSp>
          <p:nvGrpSpPr>
            <p:cNvPr id="27" name="Group 26">
              <a:extLst>
                <a:ext uri="{FF2B5EF4-FFF2-40B4-BE49-F238E27FC236}">
                  <a16:creationId xmlns:a16="http://schemas.microsoft.com/office/drawing/2014/main" id="{A27AA686-0310-144F-98A0-38E3CDFF2E90}"/>
                </a:ext>
              </a:extLst>
            </p:cNvPr>
            <p:cNvGrpSpPr/>
            <p:nvPr/>
          </p:nvGrpSpPr>
          <p:grpSpPr>
            <a:xfrm>
              <a:off x="4125334" y="2181413"/>
              <a:ext cx="3290522" cy="1995748"/>
              <a:chOff x="4621683" y="3782253"/>
              <a:chExt cx="3290522" cy="1995748"/>
            </a:xfrm>
          </p:grpSpPr>
          <p:pic>
            <p:nvPicPr>
              <p:cNvPr id="14" name="Picture 13">
                <a:extLst>
                  <a:ext uri="{FF2B5EF4-FFF2-40B4-BE49-F238E27FC236}">
                    <a16:creationId xmlns:a16="http://schemas.microsoft.com/office/drawing/2014/main" id="{438B3F8A-F121-F845-8039-6B7066E95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9065" y="3811659"/>
                <a:ext cx="664723" cy="882581"/>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67EA9006-CF3A-5F4B-B14F-F78682236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0010" y="3805151"/>
                <a:ext cx="818468" cy="882581"/>
              </a:xfrm>
              <a:prstGeom prst="rect">
                <a:avLst/>
              </a:prstGeom>
              <a:effectLst>
                <a:outerShdw blurRad="50800" dist="38100" dir="2700000" algn="tl" rotWithShape="0">
                  <a:prstClr val="black">
                    <a:alpha val="40000"/>
                  </a:prstClr>
                </a:outerShdw>
              </a:effectLst>
            </p:spPr>
          </p:pic>
          <p:pic>
            <p:nvPicPr>
              <p:cNvPr id="16" name="Picture 15" descr="Medium shot of a person smiling&#10;&#10;Description automatically generated">
                <a:extLst>
                  <a:ext uri="{FF2B5EF4-FFF2-40B4-BE49-F238E27FC236}">
                    <a16:creationId xmlns:a16="http://schemas.microsoft.com/office/drawing/2014/main" id="{CB069CE7-C8D1-1148-A174-1BB8EEC91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4673" y="4818770"/>
                <a:ext cx="667241" cy="954521"/>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C729E1E0-DE43-8247-ABA7-E599B9F2D0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7410" y="4825750"/>
                <a:ext cx="841068" cy="952251"/>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3342B746-8D6E-E94E-96A0-6BEC6AA0DFC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54" r="16896" b="5971"/>
              <a:stretch/>
            </p:blipFill>
            <p:spPr>
              <a:xfrm>
                <a:off x="7214699" y="4835131"/>
                <a:ext cx="697505" cy="938160"/>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8BFDB01-FB67-D24D-BD3E-B67D139E13A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677" t="9743" r="16419" b="4521"/>
              <a:stretch/>
            </p:blipFill>
            <p:spPr>
              <a:xfrm>
                <a:off x="7214700" y="3792009"/>
                <a:ext cx="697505" cy="926107"/>
              </a:xfrm>
              <a:prstGeom prst="rect">
                <a:avLst/>
              </a:prstGeom>
              <a:effectLst>
                <a:outerShdw blurRad="50800" dist="38100" dir="2700000" algn="tl" rotWithShape="0">
                  <a:prstClr val="black">
                    <a:alpha val="40000"/>
                  </a:prstClr>
                </a:outerShdw>
              </a:effectLst>
            </p:spPr>
          </p:pic>
          <p:pic>
            <p:nvPicPr>
              <p:cNvPr id="20" name="Picture 2" descr="C:\Users\Marc\Desktop\my papers\Marc Wagner.jpg">
                <a:extLst>
                  <a:ext uri="{FF2B5EF4-FFF2-40B4-BE49-F238E27FC236}">
                    <a16:creationId xmlns:a16="http://schemas.microsoft.com/office/drawing/2014/main" id="{81AC64BC-C9CC-E74C-885B-5383366560E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714" t="8917" r="17452" b="30307"/>
              <a:stretch/>
            </p:blipFill>
            <p:spPr bwMode="auto">
              <a:xfrm>
                <a:off x="4623309" y="3782253"/>
                <a:ext cx="725867" cy="9358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D48066A-824E-0946-8336-69DC1537EA9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354" r="12808"/>
              <a:stretch/>
            </p:blipFill>
            <p:spPr>
              <a:xfrm>
                <a:off x="4621683" y="4805066"/>
                <a:ext cx="703848" cy="970872"/>
              </a:xfrm>
              <a:prstGeom prst="rect">
                <a:avLst/>
              </a:prstGeom>
              <a:effectLst>
                <a:outerShdw blurRad="50800" dist="38100" dir="2700000" algn="tl" rotWithShape="0">
                  <a:prstClr val="black">
                    <a:alpha val="40000"/>
                  </a:prstClr>
                </a:outerShdw>
              </a:effectLst>
            </p:spPr>
          </p:pic>
        </p:grpSp>
      </p:grpSp>
      <p:grpSp>
        <p:nvGrpSpPr>
          <p:cNvPr id="29" name="Group 28">
            <a:extLst>
              <a:ext uri="{FF2B5EF4-FFF2-40B4-BE49-F238E27FC236}">
                <a16:creationId xmlns:a16="http://schemas.microsoft.com/office/drawing/2014/main" id="{CC93F90B-6D3A-F547-9AD7-80632BE79A39}"/>
              </a:ext>
            </a:extLst>
          </p:cNvPr>
          <p:cNvGrpSpPr/>
          <p:nvPr/>
        </p:nvGrpSpPr>
        <p:grpSpPr>
          <a:xfrm>
            <a:off x="5375842" y="4858469"/>
            <a:ext cx="5578373" cy="1446550"/>
            <a:chOff x="3404321" y="4752934"/>
            <a:chExt cx="5578373" cy="1446550"/>
          </a:xfrm>
        </p:grpSpPr>
        <p:sp>
          <p:nvSpPr>
            <p:cNvPr id="12" name="TextBox 11">
              <a:extLst>
                <a:ext uri="{FF2B5EF4-FFF2-40B4-BE49-F238E27FC236}">
                  <a16:creationId xmlns:a16="http://schemas.microsoft.com/office/drawing/2014/main" id="{FD92ACB1-80BC-CA43-955D-42ADCBDEB2D5}"/>
                </a:ext>
              </a:extLst>
            </p:cNvPr>
            <p:cNvSpPr txBox="1"/>
            <p:nvPr/>
          </p:nvSpPr>
          <p:spPr>
            <a:xfrm>
              <a:off x="5691920" y="4752934"/>
              <a:ext cx="3290774" cy="1446550"/>
            </a:xfrm>
            <a:prstGeom prst="rect">
              <a:avLst/>
            </a:prstGeom>
            <a:noFill/>
          </p:spPr>
          <p:txBody>
            <a:bodyPr wrap="square" rtlCol="0">
              <a:spAutoFit/>
            </a:bodyPr>
            <a:lstStyle/>
            <a:p>
              <a:r>
                <a:rPr lang="en-US" sz="2000" b="1" dirty="0">
                  <a:solidFill>
                    <a:srgbClr val="8600D3"/>
                  </a:solidFill>
                  <a:latin typeface="Gill Sans MT" panose="020B0502020104020203" pitchFamily="34" charset="77"/>
                  <a:cs typeface="Calibri" panose="020F0502020204030204" pitchFamily="34" charset="0"/>
                </a:rPr>
                <a:t>Biomedical Co-Leads</a:t>
              </a:r>
            </a:p>
            <a:p>
              <a:r>
                <a:rPr lang="en-US" dirty="0">
                  <a:latin typeface="Gill Sans MT" panose="020B0502020104020203" pitchFamily="34" charset="77"/>
                  <a:cs typeface="Calibri Light" panose="020F0302020204030204" pitchFamily="34" charset="0"/>
                </a:rPr>
                <a:t>Paula Cannon, </a:t>
              </a:r>
              <a:r>
                <a:rPr lang="en-US" sz="1400" i="1" dirty="0">
                  <a:latin typeface="Gill Sans MT" panose="020B0502020104020203" pitchFamily="34" charset="77"/>
                  <a:cs typeface="Calibri Light" panose="020F0302020204030204" pitchFamily="34" charset="0"/>
                </a:rPr>
                <a:t>Associate Professor of Microbiology,  Keck School of Medicine of USC</a:t>
              </a:r>
            </a:p>
            <a:p>
              <a:endParaRPr lang="en-US" sz="400" dirty="0">
                <a:latin typeface="Gill Sans MT" panose="020B0502020104020203" pitchFamily="34" charset="77"/>
                <a:cs typeface="Calibri Light" panose="020F0302020204030204" pitchFamily="34" charset="0"/>
              </a:endParaRPr>
            </a:p>
            <a:p>
              <a:r>
                <a:rPr lang="en-US" dirty="0">
                  <a:latin typeface="Gill Sans MT" panose="020B0502020104020203" pitchFamily="34" charset="77"/>
                  <a:cs typeface="Calibri Light" panose="020F0302020204030204" pitchFamily="34" charset="0"/>
                </a:rPr>
                <a:t>Nicolas Chomont, </a:t>
              </a:r>
              <a:r>
                <a:rPr lang="en-US" sz="1400" i="1" dirty="0">
                  <a:latin typeface="Gill Sans MT" panose="020B0502020104020203" pitchFamily="34" charset="77"/>
                  <a:cs typeface="Calibri Light" panose="020F0302020204030204" pitchFamily="34" charset="0"/>
                </a:rPr>
                <a:t>Associate Professor, </a:t>
              </a:r>
            </a:p>
            <a:p>
              <a:r>
                <a:rPr lang="en-US" sz="1400" i="1" dirty="0" err="1">
                  <a:latin typeface="Gill Sans MT" panose="020B0502020104020203" pitchFamily="34" charset="77"/>
                  <a:cs typeface="Calibri Light" panose="020F0302020204030204" pitchFamily="34" charset="0"/>
                </a:rPr>
                <a:t>Université</a:t>
              </a:r>
              <a:r>
                <a:rPr lang="en-US" sz="1400" i="1" dirty="0">
                  <a:latin typeface="Gill Sans MT" panose="020B0502020104020203" pitchFamily="34" charset="77"/>
                  <a:cs typeface="Calibri Light" panose="020F0302020204030204" pitchFamily="34" charset="0"/>
                </a:rPr>
                <a:t> de Montréal, Montréal, QC, Canada</a:t>
              </a:r>
            </a:p>
          </p:txBody>
        </p:sp>
        <p:grpSp>
          <p:nvGrpSpPr>
            <p:cNvPr id="22" name="Group 21">
              <a:extLst>
                <a:ext uri="{FF2B5EF4-FFF2-40B4-BE49-F238E27FC236}">
                  <a16:creationId xmlns:a16="http://schemas.microsoft.com/office/drawing/2014/main" id="{6AD7BA6C-5896-2C4F-AFBE-A4C948B1057B}"/>
                </a:ext>
              </a:extLst>
            </p:cNvPr>
            <p:cNvGrpSpPr/>
            <p:nvPr/>
          </p:nvGrpSpPr>
          <p:grpSpPr>
            <a:xfrm>
              <a:off x="3404321" y="4865241"/>
              <a:ext cx="2097110" cy="1172693"/>
              <a:chOff x="6894060" y="5080831"/>
              <a:chExt cx="2097110" cy="1172693"/>
            </a:xfrm>
          </p:grpSpPr>
          <p:pic>
            <p:nvPicPr>
              <p:cNvPr id="23" name="Picture 22" descr="A person smiling for the camera&#10;&#10;Description automatically generated">
                <a:extLst>
                  <a:ext uri="{FF2B5EF4-FFF2-40B4-BE49-F238E27FC236}">
                    <a16:creationId xmlns:a16="http://schemas.microsoft.com/office/drawing/2014/main" id="{C2A074A8-D298-484A-9BB0-8B6EC6EFFC16}"/>
                  </a:ext>
                </a:extLst>
              </p:cNvPr>
              <p:cNvPicPr/>
              <p:nvPr/>
            </p:nvPicPr>
            <p:blipFill>
              <a:blip r:embed="rId12">
                <a:extLst>
                  <a:ext uri="{28A0092B-C50C-407E-A947-70E740481C1C}">
                    <a14:useLocalDpi xmlns:a14="http://schemas.microsoft.com/office/drawing/2010/main" val="0"/>
                  </a:ext>
                </a:extLst>
              </a:blip>
              <a:stretch>
                <a:fillRect/>
              </a:stretch>
            </p:blipFill>
            <p:spPr>
              <a:xfrm>
                <a:off x="8119950" y="5098859"/>
                <a:ext cx="871220" cy="1154665"/>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60658CC3-4B70-5A46-B5AD-48A4658A9B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94060" y="5080831"/>
                <a:ext cx="1075774" cy="1154665"/>
              </a:xfrm>
              <a:prstGeom prst="rect">
                <a:avLst/>
              </a:prstGeom>
              <a:effectLst>
                <a:outerShdw blurRad="50800" dist="38100" dir="2700000" algn="tl" rotWithShape="0">
                  <a:prstClr val="black">
                    <a:alpha val="40000"/>
                  </a:prstClr>
                </a:outerShdw>
              </a:effectLst>
            </p:spPr>
          </p:pic>
        </p:grpSp>
      </p:grpSp>
      <p:grpSp>
        <p:nvGrpSpPr>
          <p:cNvPr id="31" name="Group 30">
            <a:extLst>
              <a:ext uri="{FF2B5EF4-FFF2-40B4-BE49-F238E27FC236}">
                <a16:creationId xmlns:a16="http://schemas.microsoft.com/office/drawing/2014/main" id="{73D4D3FD-575F-DD4A-A9C9-FB9F71E273BC}"/>
              </a:ext>
            </a:extLst>
          </p:cNvPr>
          <p:cNvGrpSpPr/>
          <p:nvPr/>
        </p:nvGrpSpPr>
        <p:grpSpPr>
          <a:xfrm>
            <a:off x="-2554080" y="-1863775"/>
            <a:ext cx="4102040" cy="588057"/>
            <a:chOff x="4606984" y="277537"/>
            <a:chExt cx="4102040" cy="588057"/>
          </a:xfrm>
        </p:grpSpPr>
        <p:pic>
          <p:nvPicPr>
            <p:cNvPr id="32" name="Picture 31" descr="A picture containing text, clipart&#10;&#10;Description automatically generated">
              <a:extLst>
                <a:ext uri="{FF2B5EF4-FFF2-40B4-BE49-F238E27FC236}">
                  <a16:creationId xmlns:a16="http://schemas.microsoft.com/office/drawing/2014/main" id="{CA0153C2-4438-CE4B-9993-CCF5295066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6047" y="327516"/>
              <a:ext cx="824032" cy="488211"/>
            </a:xfrm>
            <a:prstGeom prst="rect">
              <a:avLst/>
            </a:prstGeom>
          </p:spPr>
        </p:pic>
        <p:pic>
          <p:nvPicPr>
            <p:cNvPr id="33" name="Picture 32" descr="Text&#10;&#10;Description automatically generated">
              <a:extLst>
                <a:ext uri="{FF2B5EF4-FFF2-40B4-BE49-F238E27FC236}">
                  <a16:creationId xmlns:a16="http://schemas.microsoft.com/office/drawing/2014/main" id="{37ADFBE4-7540-C847-B203-D889BB44088F}"/>
                </a:ext>
              </a:extLst>
            </p:cNvPr>
            <p:cNvPicPr>
              <a:picLocks noChangeAspect="1"/>
            </p:cNvPicPr>
            <p:nvPr/>
          </p:nvPicPr>
          <p:blipFill>
            <a:blip r:embed="rId1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606984" y="339816"/>
              <a:ext cx="1299845" cy="463612"/>
            </a:xfrm>
            <a:prstGeom prst="rect">
              <a:avLst/>
            </a:prstGeom>
          </p:spPr>
        </p:pic>
        <p:pic>
          <p:nvPicPr>
            <p:cNvPr id="34" name="Picture 33">
              <a:extLst>
                <a:ext uri="{FF2B5EF4-FFF2-40B4-BE49-F238E27FC236}">
                  <a16:creationId xmlns:a16="http://schemas.microsoft.com/office/drawing/2014/main" id="{7AB0D47A-B0E4-6945-A171-BA5A6EC8590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72095" y="277537"/>
              <a:ext cx="1036929" cy="588057"/>
            </a:xfrm>
            <a:prstGeom prst="rect">
              <a:avLst/>
            </a:prstGeom>
          </p:spPr>
        </p:pic>
        <p:pic>
          <p:nvPicPr>
            <p:cNvPr id="35" name="Picture 34">
              <a:extLst>
                <a:ext uri="{FF2B5EF4-FFF2-40B4-BE49-F238E27FC236}">
                  <a16:creationId xmlns:a16="http://schemas.microsoft.com/office/drawing/2014/main" id="{9AE6166E-3705-9E43-888C-5CC82095B65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89297" y="292322"/>
              <a:ext cx="553580" cy="553580"/>
            </a:xfrm>
            <a:prstGeom prst="rect">
              <a:avLst/>
            </a:prstGeom>
          </p:spPr>
        </p:pic>
      </p:grpSp>
      <p:grpSp>
        <p:nvGrpSpPr>
          <p:cNvPr id="46" name="Group 45">
            <a:extLst>
              <a:ext uri="{FF2B5EF4-FFF2-40B4-BE49-F238E27FC236}">
                <a16:creationId xmlns:a16="http://schemas.microsoft.com/office/drawing/2014/main" id="{E5CB626B-5B61-5445-A2C7-85B327BCD607}"/>
              </a:ext>
            </a:extLst>
          </p:cNvPr>
          <p:cNvGrpSpPr/>
          <p:nvPr/>
        </p:nvGrpSpPr>
        <p:grpSpPr>
          <a:xfrm>
            <a:off x="866133" y="1896656"/>
            <a:ext cx="2439108" cy="4420630"/>
            <a:chOff x="1421072" y="2166372"/>
            <a:chExt cx="2439108" cy="4420630"/>
          </a:xfrm>
        </p:grpSpPr>
        <p:pic>
          <p:nvPicPr>
            <p:cNvPr id="37" name="Picture 36" descr="A picture containing text, clipart&#10;&#10;Description automatically generated">
              <a:extLst>
                <a:ext uri="{FF2B5EF4-FFF2-40B4-BE49-F238E27FC236}">
                  <a16:creationId xmlns:a16="http://schemas.microsoft.com/office/drawing/2014/main" id="{45A36DA4-516F-7E43-A463-74F71E4AF4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21973" y="3174060"/>
              <a:ext cx="1409155" cy="834876"/>
            </a:xfrm>
            <a:prstGeom prst="rect">
              <a:avLst/>
            </a:prstGeom>
          </p:spPr>
        </p:pic>
        <p:pic>
          <p:nvPicPr>
            <p:cNvPr id="38" name="Picture 37" descr="Text&#10;&#10;Description automatically generated">
              <a:extLst>
                <a:ext uri="{FF2B5EF4-FFF2-40B4-BE49-F238E27FC236}">
                  <a16:creationId xmlns:a16="http://schemas.microsoft.com/office/drawing/2014/main" id="{916E741B-5EBA-ED49-8BF4-F87D517BF4F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21072" y="2166372"/>
              <a:ext cx="2439108" cy="869949"/>
            </a:xfrm>
            <a:prstGeom prst="rect">
              <a:avLst/>
            </a:prstGeom>
          </p:spPr>
        </p:pic>
        <p:pic>
          <p:nvPicPr>
            <p:cNvPr id="39" name="Picture 38">
              <a:extLst>
                <a:ext uri="{FF2B5EF4-FFF2-40B4-BE49-F238E27FC236}">
                  <a16:creationId xmlns:a16="http://schemas.microsoft.com/office/drawing/2014/main" id="{4FB1A824-9E93-7343-98FC-27872AC764E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68483" y="5363608"/>
              <a:ext cx="2157226" cy="1223394"/>
            </a:xfrm>
            <a:prstGeom prst="rect">
              <a:avLst/>
            </a:prstGeom>
          </p:spPr>
        </p:pic>
        <p:pic>
          <p:nvPicPr>
            <p:cNvPr id="40" name="Picture 39">
              <a:extLst>
                <a:ext uri="{FF2B5EF4-FFF2-40B4-BE49-F238E27FC236}">
                  <a16:creationId xmlns:a16="http://schemas.microsoft.com/office/drawing/2014/main" id="{DC819C7D-E196-D34C-BAC0-F9083C53469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01840" y="4284414"/>
              <a:ext cx="1049423" cy="1049423"/>
            </a:xfrm>
            <a:prstGeom prst="rect">
              <a:avLst/>
            </a:prstGeom>
          </p:spPr>
        </p:pic>
      </p:grpSp>
      <p:grpSp>
        <p:nvGrpSpPr>
          <p:cNvPr id="41" name="Group 40">
            <a:extLst>
              <a:ext uri="{FF2B5EF4-FFF2-40B4-BE49-F238E27FC236}">
                <a16:creationId xmlns:a16="http://schemas.microsoft.com/office/drawing/2014/main" id="{9CD55F1F-26C1-C84E-82D3-7E95B99AEBF7}"/>
              </a:ext>
            </a:extLst>
          </p:cNvPr>
          <p:cNvGrpSpPr/>
          <p:nvPr/>
        </p:nvGrpSpPr>
        <p:grpSpPr>
          <a:xfrm>
            <a:off x="-7772256" y="-3936415"/>
            <a:ext cx="4102040" cy="588057"/>
            <a:chOff x="4606984" y="277537"/>
            <a:chExt cx="4102040" cy="588057"/>
          </a:xfrm>
        </p:grpSpPr>
        <p:pic>
          <p:nvPicPr>
            <p:cNvPr id="42" name="Picture 41" descr="A picture containing text, clipart&#10;&#10;Description automatically generated">
              <a:extLst>
                <a:ext uri="{FF2B5EF4-FFF2-40B4-BE49-F238E27FC236}">
                  <a16:creationId xmlns:a16="http://schemas.microsoft.com/office/drawing/2014/main" id="{37DE16DF-5A77-0A49-B48F-95DF56B819E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6047" y="327516"/>
              <a:ext cx="824032" cy="488211"/>
            </a:xfrm>
            <a:prstGeom prst="rect">
              <a:avLst/>
            </a:prstGeom>
          </p:spPr>
        </p:pic>
        <p:pic>
          <p:nvPicPr>
            <p:cNvPr id="43" name="Picture 42" descr="Text&#10;&#10;Description automatically generated">
              <a:extLst>
                <a:ext uri="{FF2B5EF4-FFF2-40B4-BE49-F238E27FC236}">
                  <a16:creationId xmlns:a16="http://schemas.microsoft.com/office/drawing/2014/main" id="{FFCBBD26-AB42-9A48-9836-56BA4E4ED783}"/>
                </a:ext>
              </a:extLst>
            </p:cNvPr>
            <p:cNvPicPr>
              <a:picLocks noChangeAspect="1"/>
            </p:cNvPicPr>
            <p:nvPr/>
          </p:nvPicPr>
          <p:blipFill>
            <a:blip r:embed="rId1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606984" y="339816"/>
              <a:ext cx="1299845" cy="463612"/>
            </a:xfrm>
            <a:prstGeom prst="rect">
              <a:avLst/>
            </a:prstGeom>
          </p:spPr>
        </p:pic>
        <p:pic>
          <p:nvPicPr>
            <p:cNvPr id="44" name="Picture 43">
              <a:extLst>
                <a:ext uri="{FF2B5EF4-FFF2-40B4-BE49-F238E27FC236}">
                  <a16:creationId xmlns:a16="http://schemas.microsoft.com/office/drawing/2014/main" id="{7E79BDA8-D548-5C40-935A-FC6FDE2AD2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72095" y="277537"/>
              <a:ext cx="1036929" cy="588057"/>
            </a:xfrm>
            <a:prstGeom prst="rect">
              <a:avLst/>
            </a:prstGeom>
          </p:spPr>
        </p:pic>
        <p:pic>
          <p:nvPicPr>
            <p:cNvPr id="45" name="Picture 44">
              <a:extLst>
                <a:ext uri="{FF2B5EF4-FFF2-40B4-BE49-F238E27FC236}">
                  <a16:creationId xmlns:a16="http://schemas.microsoft.com/office/drawing/2014/main" id="{C1EC9302-7164-D44B-997D-C991B8B7F82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89297" y="292322"/>
              <a:ext cx="553580" cy="553580"/>
            </a:xfrm>
            <a:prstGeom prst="rect">
              <a:avLst/>
            </a:prstGeom>
          </p:spPr>
        </p:pic>
      </p:grpSp>
      <p:grpSp>
        <p:nvGrpSpPr>
          <p:cNvPr id="9" name="Group 8">
            <a:extLst>
              <a:ext uri="{FF2B5EF4-FFF2-40B4-BE49-F238E27FC236}">
                <a16:creationId xmlns:a16="http://schemas.microsoft.com/office/drawing/2014/main" id="{A9555D1C-AD86-4D4A-97C0-2B3AA1E44269}"/>
              </a:ext>
            </a:extLst>
          </p:cNvPr>
          <p:cNvGrpSpPr/>
          <p:nvPr/>
        </p:nvGrpSpPr>
        <p:grpSpPr>
          <a:xfrm>
            <a:off x="5751337" y="-3410524"/>
            <a:ext cx="1795040" cy="1696808"/>
            <a:chOff x="5751337" y="-3410524"/>
            <a:chExt cx="1795040" cy="1696808"/>
          </a:xfrm>
        </p:grpSpPr>
        <p:pic>
          <p:nvPicPr>
            <p:cNvPr id="48" name="Picture 47">
              <a:extLst>
                <a:ext uri="{FF2B5EF4-FFF2-40B4-BE49-F238E27FC236}">
                  <a16:creationId xmlns:a16="http://schemas.microsoft.com/office/drawing/2014/main" id="{67380557-0D2D-4340-9C98-D9FE4E9EDC35}"/>
                </a:ext>
              </a:extLst>
            </p:cNvPr>
            <p:cNvPicPr>
              <a:picLocks noChangeAspect="1"/>
            </p:cNvPicPr>
            <p:nvPr/>
          </p:nvPicPr>
          <p:blipFill>
            <a:blip r:embed="rId19"/>
            <a:stretch>
              <a:fillRect/>
            </a:stretch>
          </p:blipFill>
          <p:spPr>
            <a:xfrm>
              <a:off x="5751337" y="-2805916"/>
              <a:ext cx="1143000" cy="1092200"/>
            </a:xfrm>
            <a:prstGeom prst="rect">
              <a:avLst/>
            </a:prstGeom>
          </p:spPr>
        </p:pic>
        <p:pic>
          <p:nvPicPr>
            <p:cNvPr id="49" name="Picture 48">
              <a:extLst>
                <a:ext uri="{FF2B5EF4-FFF2-40B4-BE49-F238E27FC236}">
                  <a16:creationId xmlns:a16="http://schemas.microsoft.com/office/drawing/2014/main" id="{AD3B73DE-A152-DA4B-8CA2-2D8258A4731A}"/>
                </a:ext>
              </a:extLst>
            </p:cNvPr>
            <p:cNvPicPr>
              <a:picLocks noChangeAspect="1"/>
            </p:cNvPicPr>
            <p:nvPr/>
          </p:nvPicPr>
          <p:blipFill>
            <a:blip r:embed="rId19"/>
            <a:stretch>
              <a:fillRect/>
            </a:stretch>
          </p:blipFill>
          <p:spPr>
            <a:xfrm>
              <a:off x="6403377" y="-3410524"/>
              <a:ext cx="1143000" cy="1092200"/>
            </a:xfrm>
            <a:prstGeom prst="rect">
              <a:avLst/>
            </a:prstGeom>
          </p:spPr>
        </p:pic>
        <p:pic>
          <p:nvPicPr>
            <p:cNvPr id="47" name="Picture 46">
              <a:extLst>
                <a:ext uri="{FF2B5EF4-FFF2-40B4-BE49-F238E27FC236}">
                  <a16:creationId xmlns:a16="http://schemas.microsoft.com/office/drawing/2014/main" id="{040D9618-FF98-1A44-BD32-BACEF612C919}"/>
                </a:ext>
              </a:extLst>
            </p:cNvPr>
            <p:cNvPicPr>
              <a:picLocks noChangeAspect="1"/>
            </p:cNvPicPr>
            <p:nvPr/>
          </p:nvPicPr>
          <p:blipFill>
            <a:blip r:embed="rId20"/>
            <a:stretch>
              <a:fillRect/>
            </a:stretch>
          </p:blipFill>
          <p:spPr>
            <a:xfrm>
              <a:off x="5770595" y="-3410524"/>
              <a:ext cx="1143000" cy="1092200"/>
            </a:xfrm>
            <a:prstGeom prst="rect">
              <a:avLst/>
            </a:prstGeom>
          </p:spPr>
        </p:pic>
      </p:grpSp>
      <p:pic>
        <p:nvPicPr>
          <p:cNvPr id="6" name="Picture 5">
            <a:extLst>
              <a:ext uri="{FF2B5EF4-FFF2-40B4-BE49-F238E27FC236}">
                <a16:creationId xmlns:a16="http://schemas.microsoft.com/office/drawing/2014/main" id="{1E79A7B7-EF79-8141-90CD-E649877A694C}"/>
              </a:ext>
            </a:extLst>
          </p:cNvPr>
          <p:cNvPicPr>
            <a:picLocks noChangeAspect="1"/>
          </p:cNvPicPr>
          <p:nvPr/>
        </p:nvPicPr>
        <p:blipFill>
          <a:blip r:embed="rId21"/>
          <a:stretch>
            <a:fillRect/>
          </a:stretch>
        </p:blipFill>
        <p:spPr>
          <a:xfrm rot="5400000">
            <a:off x="3814272" y="4986421"/>
            <a:ext cx="1346533" cy="1286686"/>
          </a:xfrm>
          <a:prstGeom prst="rect">
            <a:avLst/>
          </a:prstGeom>
        </p:spPr>
      </p:pic>
      <p:pic>
        <p:nvPicPr>
          <p:cNvPr id="50" name="Picture 49">
            <a:extLst>
              <a:ext uri="{FF2B5EF4-FFF2-40B4-BE49-F238E27FC236}">
                <a16:creationId xmlns:a16="http://schemas.microsoft.com/office/drawing/2014/main" id="{22BD161D-0032-F84F-8847-6B589C04E7DC}"/>
              </a:ext>
            </a:extLst>
          </p:cNvPr>
          <p:cNvPicPr>
            <a:picLocks noChangeAspect="1"/>
          </p:cNvPicPr>
          <p:nvPr/>
        </p:nvPicPr>
        <p:blipFill>
          <a:blip r:embed="rId21"/>
          <a:stretch>
            <a:fillRect/>
          </a:stretch>
        </p:blipFill>
        <p:spPr>
          <a:xfrm rot="16200000">
            <a:off x="7320146" y="580046"/>
            <a:ext cx="1346533" cy="1286686"/>
          </a:xfrm>
          <a:prstGeom prst="rect">
            <a:avLst/>
          </a:prstGeom>
        </p:spPr>
      </p:pic>
    </p:spTree>
    <p:extLst>
      <p:ext uri="{BB962C8B-B14F-4D97-AF65-F5344CB8AC3E}">
        <p14:creationId xmlns:p14="http://schemas.microsoft.com/office/powerpoint/2010/main" val="358555208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B7BCD-1795-7D46-BB58-AC58A3A7C0B9}"/>
              </a:ext>
            </a:extLst>
          </p:cNvPr>
          <p:cNvSpPr>
            <a:spLocks noGrp="1"/>
          </p:cNvSpPr>
          <p:nvPr>
            <p:ph type="title"/>
          </p:nvPr>
        </p:nvSpPr>
        <p:spPr/>
        <p:txBody>
          <a:bodyPr>
            <a:noAutofit/>
          </a:bodyPr>
          <a:lstStyle/>
          <a:p>
            <a:pPr algn="ctr"/>
            <a:r>
              <a:rPr lang="en-US" sz="3200" b="1" dirty="0"/>
              <a:t>Perception plays a role in HIV cure research because every individual  comes with their own views and experiences.</a:t>
            </a:r>
            <a:endParaRPr lang="en-US" sz="3200" dirty="0"/>
          </a:p>
        </p:txBody>
      </p:sp>
      <p:sp>
        <p:nvSpPr>
          <p:cNvPr id="3" name="Date Placeholder 2">
            <a:extLst>
              <a:ext uri="{FF2B5EF4-FFF2-40B4-BE49-F238E27FC236}">
                <a16:creationId xmlns:a16="http://schemas.microsoft.com/office/drawing/2014/main" id="{4E1945A0-E9E7-B648-8160-2B86AE35A04F}"/>
              </a:ext>
            </a:extLst>
          </p:cNvPr>
          <p:cNvSpPr>
            <a:spLocks noGrp="1"/>
          </p:cNvSpPr>
          <p:nvPr>
            <p:ph type="dt" sz="half" idx="4294967295"/>
          </p:nvPr>
        </p:nvSpPr>
        <p:spPr>
          <a:xfrm>
            <a:off x="9872130" y="6487884"/>
            <a:ext cx="747400" cy="255815"/>
          </a:xfrm>
          <a:prstGeom prst="rect">
            <a:avLst/>
          </a:prstGeom>
        </p:spPr>
        <p:txBody>
          <a:bodyPr/>
          <a:lstStyle/>
          <a:p>
            <a:endParaRPr lang="en-US" dirty="0"/>
          </a:p>
        </p:txBody>
      </p:sp>
      <p:pic>
        <p:nvPicPr>
          <p:cNvPr id="6" name="Picture 2" descr="Finding common ground in order to come together – Scholars Together  Learning Community">
            <a:extLst>
              <a:ext uri="{FF2B5EF4-FFF2-40B4-BE49-F238E27FC236}">
                <a16:creationId xmlns:a16="http://schemas.microsoft.com/office/drawing/2014/main" id="{59A37CDB-5E00-8D43-9BB9-B0F0534907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331" y="-114302"/>
            <a:ext cx="11655354" cy="697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37557"/>
      </p:ext>
    </p:extLst>
  </p:cSld>
  <p:clrMapOvr>
    <a:masterClrMapping/>
  </p:clrMapOvr>
  <p:transition spd="slow" advTm="6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B395A-F397-BE4C-96D7-CBA574DF156A}"/>
              </a:ext>
            </a:extLst>
          </p:cNvPr>
          <p:cNvSpPr>
            <a:spLocks noGrp="1"/>
          </p:cNvSpPr>
          <p:nvPr>
            <p:ph idx="1"/>
          </p:nvPr>
        </p:nvSpPr>
        <p:spPr>
          <a:xfrm>
            <a:off x="0" y="-166255"/>
            <a:ext cx="11409218" cy="7024255"/>
          </a:xfrm>
          <a:solidFill>
            <a:srgbClr val="D7EFF1"/>
          </a:solidFill>
        </p:spPr>
        <p:txBody>
          <a:bodyPr/>
          <a:lstStyle/>
          <a:p>
            <a:endParaRPr lang="en-US" dirty="0"/>
          </a:p>
        </p:txBody>
      </p:sp>
      <p:pic>
        <p:nvPicPr>
          <p:cNvPr id="5" name="Picture 4" descr="A cartoon dendritic cell in pink with a lilac nucleus, on a light blue background. The cell has a thought bubble reading &quot;I'm complicated and that's OK&quot; above it, and the words &quot;complicated cell is complicated&quot; written under it.">
            <a:extLst>
              <a:ext uri="{FF2B5EF4-FFF2-40B4-BE49-F238E27FC236}">
                <a16:creationId xmlns:a16="http://schemas.microsoft.com/office/drawing/2014/main" id="{24C415F0-A79D-444F-B805-481A3BA2B9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9380" y="1140742"/>
            <a:ext cx="6469342" cy="4977026"/>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2DBB9EB0-5BBC-8347-8B55-816DEE75AAFD}"/>
              </a:ext>
            </a:extLst>
          </p:cNvPr>
          <p:cNvSpPr>
            <a:spLocks noGrp="1"/>
          </p:cNvSpPr>
          <p:nvPr>
            <p:ph type="title"/>
          </p:nvPr>
        </p:nvSpPr>
        <p:spPr>
          <a:xfrm>
            <a:off x="419100" y="276803"/>
            <a:ext cx="10702990" cy="1325563"/>
          </a:xfrm>
        </p:spPr>
        <p:txBody>
          <a:bodyPr anchor="ctr" anchorCtr="0">
            <a:normAutofit/>
          </a:bodyPr>
          <a:lstStyle/>
          <a:p>
            <a:r>
              <a:rPr lang="en-US" sz="4000" b="1" dirty="0">
                <a:cs typeface="Calibri Light" panose="020F0302020204030204" pitchFamily="34" charset="0"/>
              </a:rPr>
              <a:t>Understanding HIV cure-related research                      can be </a:t>
            </a:r>
            <a:r>
              <a:rPr lang="en-US" sz="4000" b="1" dirty="0">
                <a:solidFill>
                  <a:srgbClr val="8600D3"/>
                </a:solidFill>
                <a:cs typeface="Calibri Light" panose="020F0302020204030204" pitchFamily="34" charset="0"/>
              </a:rPr>
              <a:t>complicated…</a:t>
            </a:r>
            <a:endParaRPr lang="en-US" sz="4000" b="1" dirty="0"/>
          </a:p>
        </p:txBody>
      </p:sp>
      <p:sp>
        <p:nvSpPr>
          <p:cNvPr id="8" name="Rectangle 7">
            <a:extLst>
              <a:ext uri="{FF2B5EF4-FFF2-40B4-BE49-F238E27FC236}">
                <a16:creationId xmlns:a16="http://schemas.microsoft.com/office/drawing/2014/main" id="{0CEDA088-F7DD-B546-8D4E-D11D10174537}"/>
              </a:ext>
            </a:extLst>
          </p:cNvPr>
          <p:cNvSpPr/>
          <p:nvPr/>
        </p:nvSpPr>
        <p:spPr>
          <a:xfrm>
            <a:off x="3812615" y="7564738"/>
            <a:ext cx="5058045" cy="307777"/>
          </a:xfrm>
          <a:prstGeom prst="rect">
            <a:avLst/>
          </a:prstGeom>
        </p:spPr>
        <p:txBody>
          <a:bodyPr wrap="square">
            <a:spAutoFit/>
          </a:bodyPr>
          <a:lstStyle/>
          <a:p>
            <a:pPr algn="r"/>
            <a:r>
              <a:rPr lang="en-US" sz="1400" b="1" dirty="0">
                <a:solidFill>
                  <a:schemeClr val="accent5">
                    <a:lumMod val="75000"/>
                  </a:schemeClr>
                </a:solidFill>
                <a:latin typeface="Calibri Light" panose="020F0302020204030204" pitchFamily="34" charset="0"/>
                <a:cs typeface="Calibri Light" panose="020F0302020204030204" pitchFamily="34" charset="0"/>
              </a:rPr>
              <a:t>https://twitter.com/cartoon_neuron/status/997479403478224897</a:t>
            </a:r>
          </a:p>
        </p:txBody>
      </p:sp>
      <p:sp>
        <p:nvSpPr>
          <p:cNvPr id="11" name="Footer Placeholder 10">
            <a:extLst>
              <a:ext uri="{FF2B5EF4-FFF2-40B4-BE49-F238E27FC236}">
                <a16:creationId xmlns:a16="http://schemas.microsoft.com/office/drawing/2014/main" id="{D2516A3F-02D0-8142-BB7F-A4D9B9AF6306}"/>
              </a:ext>
            </a:extLst>
          </p:cNvPr>
          <p:cNvSpPr>
            <a:spLocks noGrp="1"/>
          </p:cNvSpPr>
          <p:nvPr>
            <p:ph type="ftr" sz="quarter" idx="11"/>
          </p:nvPr>
        </p:nvSpPr>
        <p:spPr>
          <a:xfrm>
            <a:off x="3929025" y="6471137"/>
            <a:ext cx="7193065" cy="312966"/>
          </a:xfrm>
        </p:spPr>
        <p:txBody>
          <a:bodyPr/>
          <a:lstStyle/>
          <a:p>
            <a:pPr algn="r"/>
            <a:r>
              <a:rPr lang="en-US" dirty="0"/>
              <a:t> https://</a:t>
            </a:r>
            <a:r>
              <a:rPr lang="en-US" dirty="0" err="1"/>
              <a:t>twitter.com</a:t>
            </a:r>
            <a:r>
              <a:rPr lang="en-US" dirty="0"/>
              <a:t>/</a:t>
            </a:r>
            <a:r>
              <a:rPr lang="en-US" dirty="0" err="1"/>
              <a:t>cartoon_neuron</a:t>
            </a:r>
            <a:r>
              <a:rPr lang="en-US" dirty="0"/>
              <a:t>/status/997479403478224897</a:t>
            </a:r>
          </a:p>
        </p:txBody>
      </p:sp>
      <p:sp>
        <p:nvSpPr>
          <p:cNvPr id="2" name="Rectangle 1">
            <a:extLst>
              <a:ext uri="{FF2B5EF4-FFF2-40B4-BE49-F238E27FC236}">
                <a16:creationId xmlns:a16="http://schemas.microsoft.com/office/drawing/2014/main" id="{DE4E0092-FCC3-834A-BD56-2E9B283737FB}"/>
              </a:ext>
            </a:extLst>
          </p:cNvPr>
          <p:cNvSpPr/>
          <p:nvPr/>
        </p:nvSpPr>
        <p:spPr>
          <a:xfrm>
            <a:off x="5434251" y="4491742"/>
            <a:ext cx="5687839" cy="1938992"/>
          </a:xfrm>
          <a:prstGeom prst="rect">
            <a:avLst/>
          </a:prstGeom>
        </p:spPr>
        <p:txBody>
          <a:bodyPr wrap="none">
            <a:spAutoFit/>
          </a:bodyPr>
          <a:lstStyle/>
          <a:p>
            <a:pPr algn="r"/>
            <a:r>
              <a:rPr lang="en-US" sz="4000" b="1" dirty="0">
                <a:latin typeface="Gill Sans MT" panose="020B0502020104020203" pitchFamily="34" charset="77"/>
                <a:cs typeface="Calibri Light" panose="020F0302020204030204" pitchFamily="34" charset="0"/>
              </a:rPr>
              <a:t>…but we are</a:t>
            </a:r>
          </a:p>
          <a:p>
            <a:pPr algn="r"/>
            <a:r>
              <a:rPr lang="en-US" sz="4000" b="1" dirty="0">
                <a:latin typeface="Gill Sans MT" panose="020B0502020104020203" pitchFamily="34" charset="77"/>
                <a:cs typeface="Calibri Light" panose="020F0302020204030204" pitchFamily="34" charset="0"/>
              </a:rPr>
              <a:t>working hard to</a:t>
            </a:r>
          </a:p>
          <a:p>
            <a:pPr algn="r"/>
            <a:r>
              <a:rPr lang="en-US" sz="4000" b="1" dirty="0">
                <a:latin typeface="Gill Sans MT" panose="020B0502020104020203" pitchFamily="34" charset="77"/>
                <a:cs typeface="Calibri Light" panose="020F0302020204030204" pitchFamily="34" charset="0"/>
              </a:rPr>
              <a:t>help you understand it!</a:t>
            </a:r>
            <a:endParaRPr lang="en-US" sz="4000" dirty="0">
              <a:latin typeface="Gill Sans MT" panose="020B0502020104020203" pitchFamily="34" charset="77"/>
            </a:endParaRPr>
          </a:p>
        </p:txBody>
      </p:sp>
    </p:spTree>
    <p:extLst>
      <p:ext uri="{BB962C8B-B14F-4D97-AF65-F5344CB8AC3E}">
        <p14:creationId xmlns:p14="http://schemas.microsoft.com/office/powerpoint/2010/main" val="1054489850"/>
      </p:ext>
    </p:extLst>
  </p:cSld>
  <p:clrMapOvr>
    <a:masterClrMapping/>
  </p:clrMapOvr>
  <p:transition spd="slow" advTm="6000">
    <p:fade/>
  </p:transition>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7946</TotalTime>
  <Words>7474</Words>
  <Application>Microsoft Macintosh PowerPoint</Application>
  <PresentationFormat>Widescreen</PresentationFormat>
  <Paragraphs>649</Paragraphs>
  <Slides>74</Slides>
  <Notes>69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Amienne</vt:lpstr>
      <vt:lpstr>Arial</vt:lpstr>
      <vt:lpstr>Arial Black</vt:lpstr>
      <vt:lpstr>Calibri</vt:lpstr>
      <vt:lpstr>Calibri Light</vt:lpstr>
      <vt:lpstr>Gill Sans MT</vt:lpstr>
      <vt:lpstr>Office Theme</vt:lpstr>
      <vt:lpstr>Introduction  to HIV Cure-Related Research</vt:lpstr>
      <vt:lpstr>PowerPoint Presentation</vt:lpstr>
      <vt:lpstr>Why take a deeper dive? </vt:lpstr>
      <vt:lpstr>Glossary of Key Terms</vt:lpstr>
      <vt:lpstr>Glossary of Key Terms</vt:lpstr>
      <vt:lpstr>Understanding HIV cure-related research                      can be complicated…</vt:lpstr>
      <vt:lpstr>Perception plays a role in HIV cure research because every individual comes with their own views and experiences.</vt:lpstr>
      <vt:lpstr>Perception plays a role in HIV cure research because every individual  comes with their own views and experiences.</vt:lpstr>
      <vt:lpstr>Understanding HIV cure-related research                      can be complicated…</vt:lpstr>
      <vt:lpstr>PowerPoint Presentation</vt:lpstr>
      <vt:lpstr>PowerPoint Presentation</vt:lpstr>
      <vt:lpstr>HIV Time-Line</vt:lpstr>
      <vt:lpstr>PowerPoint Presentation</vt:lpstr>
      <vt:lpstr>Our Immune System</vt:lpstr>
      <vt:lpstr>PowerPoint Presentation</vt:lpstr>
      <vt:lpstr>PowerPoint Presentation</vt:lpstr>
      <vt:lpstr>PowerPoint Presentation</vt:lpstr>
      <vt:lpstr>PowerPoint Presentation</vt:lpstr>
      <vt:lpstr>What are the key components  of the immune system?</vt:lpstr>
      <vt:lpstr>Components of the Peripheral Blood System</vt:lpstr>
      <vt:lpstr>PowerPoint Presentation</vt:lpstr>
      <vt:lpstr>A glimpse at the adaptive (acquired) &amp; the innate arms of the immune system</vt:lpstr>
      <vt:lpstr>A functioning immune system requires all cells working together</vt:lpstr>
      <vt:lpstr>The CD4 T cell is an important player in a ‘League of Superhero Immune Cells’</vt:lpstr>
      <vt:lpstr>Monocytes and macrophages are a type of  white blood cell that love to eat (phagocytize)  pathogens with their ferocious appetites</vt:lpstr>
      <vt:lpstr>A Dendritic Cell (blue) Engages                             a T cell (yellow)</vt:lpstr>
      <vt:lpstr>All the cells of the immune system work in  perfect concert together under normal conditions making music for our ears</vt:lpstr>
      <vt:lpstr>Cells communicate through chemical signals much like we do through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think a cure for HIV is possible?</vt:lpstr>
      <vt:lpstr>Loreen Willenberg:   An Exceptional Elite Control</vt:lpstr>
      <vt:lpstr>How can HIV medications  be helpful to a cure?</vt:lpstr>
      <vt:lpstr>HIV Life Cycle and Drug Targets</vt:lpstr>
      <vt:lpstr>PowerPoint Presentation</vt:lpstr>
      <vt:lpstr>PowerPoint Presentation</vt:lpstr>
      <vt:lpstr>Common Medications Used to Treat HIV</vt:lpstr>
      <vt:lpstr>What has been the pathway  to an HIV cure?</vt:lpstr>
      <vt:lpstr>Stages of Clinical Research</vt:lpstr>
      <vt:lpstr>PowerPoint Presentation</vt:lpstr>
      <vt:lpstr>Global Investment in HIV Cure R &amp; D (2019)</vt:lpstr>
      <vt:lpstr>Why is it difficult to cure HIV?</vt:lpstr>
      <vt:lpstr>Why is HIV so hard to cure? </vt:lpstr>
      <vt:lpstr>Establishing the Reservoir</vt:lpstr>
      <vt:lpstr>What pathways are       currently being explored?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Video Links</vt:lpstr>
      <vt:lpstr>Useful Video Links (cont’d)</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Louella, Michael W</dc:creator>
  <cp:lastModifiedBy>Tag 2</cp:lastModifiedBy>
  <cp:revision>219</cp:revision>
  <dcterms:created xsi:type="dcterms:W3CDTF">2020-12-09T18:43:53Z</dcterms:created>
  <dcterms:modified xsi:type="dcterms:W3CDTF">2021-12-17T00:06:09Z</dcterms:modified>
</cp:coreProperties>
</file>