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0" r:id="rId3"/>
    <p:sldId id="257" r:id="rId4"/>
    <p:sldId id="281" r:id="rId5"/>
    <p:sldId id="282" r:id="rId6"/>
    <p:sldId id="284" r:id="rId7"/>
    <p:sldId id="283" r:id="rId8"/>
    <p:sldId id="286" r:id="rId9"/>
    <p:sldId id="290" r:id="rId10"/>
    <p:sldId id="291" r:id="rId11"/>
    <p:sldId id="292" r:id="rId12"/>
    <p:sldId id="293" r:id="rId13"/>
    <p:sldId id="294" r:id="rId14"/>
    <p:sldId id="295" r:id="rId15"/>
    <p:sldId id="297" r:id="rId16"/>
    <p:sldId id="299" r:id="rId17"/>
  </p:sldIdLst>
  <p:sldSz cx="12192000" cy="6858000"/>
  <p:notesSz cx="6858000" cy="91440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9BFB4B-09E9-BFD7-D5DE-FB1D64BAE507}" name="Lynette Mtimkulu-Eyde" initials="LME" userId="89812880097c4ef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83" autoAdjust="0"/>
    <p:restoredTop sz="91565"/>
  </p:normalViewPr>
  <p:slideViewPr>
    <p:cSldViewPr snapToGrid="0">
      <p:cViewPr varScale="1">
        <p:scale>
          <a:sx n="117" d="100"/>
          <a:sy n="117" d="100"/>
        </p:scale>
        <p:origin x="70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89A2B1-2A0F-BF4B-A5ED-23B23EC585AA}" type="datetimeFigureOut">
              <a:rPr lang="en-US" smtClean="0"/>
              <a:t>10/11/22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A83209-4F7F-5841-9E60-780D5CA706E3}" type="slidenum">
              <a:rPr lang="en-US" smtClean="0"/>
              <a:t>‹#›</a:t>
            </a:fld>
            <a:endParaRPr lang="en-US"/>
          </a:p>
        </p:txBody>
      </p:sp>
    </p:spTree>
    <p:extLst>
      <p:ext uri="{BB962C8B-B14F-4D97-AF65-F5344CB8AC3E}">
        <p14:creationId xmlns:p14="http://schemas.microsoft.com/office/powerpoint/2010/main" val="853786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A83209-4F7F-5841-9E60-780D5CA706E3}" type="slidenum">
              <a:rPr lang="en-US" smtClean="0"/>
              <a:t>1</a:t>
            </a:fld>
            <a:endParaRPr lang="en-US"/>
          </a:p>
        </p:txBody>
      </p:sp>
    </p:spTree>
    <p:extLst>
      <p:ext uri="{BB962C8B-B14F-4D97-AF65-F5344CB8AC3E}">
        <p14:creationId xmlns:p14="http://schemas.microsoft.com/office/powerpoint/2010/main" val="108776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W" dirty="0"/>
          </a:p>
        </p:txBody>
      </p:sp>
      <p:sp>
        <p:nvSpPr>
          <p:cNvPr id="4" name="Slide Number Placeholder 3"/>
          <p:cNvSpPr>
            <a:spLocks noGrp="1"/>
          </p:cNvSpPr>
          <p:nvPr>
            <p:ph type="sldNum" sz="quarter" idx="5"/>
          </p:nvPr>
        </p:nvSpPr>
        <p:spPr/>
        <p:txBody>
          <a:bodyPr/>
          <a:lstStyle/>
          <a:p>
            <a:fld id="{9AA83209-4F7F-5841-9E60-780D5CA706E3}" type="slidenum">
              <a:rPr lang="en-US" smtClean="0"/>
              <a:t>5</a:t>
            </a:fld>
            <a:endParaRPr lang="en-US"/>
          </a:p>
        </p:txBody>
      </p:sp>
    </p:spTree>
    <p:extLst>
      <p:ext uri="{BB962C8B-B14F-4D97-AF65-F5344CB8AC3E}">
        <p14:creationId xmlns:p14="http://schemas.microsoft.com/office/powerpoint/2010/main" val="2038678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A83209-4F7F-5841-9E60-780D5CA706E3}" type="slidenum">
              <a:rPr lang="en-US" smtClean="0"/>
              <a:t>10</a:t>
            </a:fld>
            <a:endParaRPr lang="en-US"/>
          </a:p>
        </p:txBody>
      </p:sp>
    </p:spTree>
    <p:extLst>
      <p:ext uri="{BB962C8B-B14F-4D97-AF65-F5344CB8AC3E}">
        <p14:creationId xmlns:p14="http://schemas.microsoft.com/office/powerpoint/2010/main" val="2214354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A83209-4F7F-5841-9E60-780D5CA706E3}" type="slidenum">
              <a:rPr lang="en-US" smtClean="0"/>
              <a:t>11</a:t>
            </a:fld>
            <a:endParaRPr lang="en-US"/>
          </a:p>
        </p:txBody>
      </p:sp>
    </p:spTree>
    <p:extLst>
      <p:ext uri="{BB962C8B-B14F-4D97-AF65-F5344CB8AC3E}">
        <p14:creationId xmlns:p14="http://schemas.microsoft.com/office/powerpoint/2010/main" val="1599544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A83209-4F7F-5841-9E60-780D5CA706E3}" type="slidenum">
              <a:rPr lang="en-US" smtClean="0"/>
              <a:t>16</a:t>
            </a:fld>
            <a:endParaRPr lang="en-US"/>
          </a:p>
        </p:txBody>
      </p:sp>
    </p:spTree>
    <p:extLst>
      <p:ext uri="{BB962C8B-B14F-4D97-AF65-F5344CB8AC3E}">
        <p14:creationId xmlns:p14="http://schemas.microsoft.com/office/powerpoint/2010/main" val="3709787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3FC1-3F1C-41BD-A1C6-C67A4207BF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G"/>
          </a:p>
        </p:txBody>
      </p:sp>
      <p:sp>
        <p:nvSpPr>
          <p:cNvPr id="3" name="Subtitle 2">
            <a:extLst>
              <a:ext uri="{FF2B5EF4-FFF2-40B4-BE49-F238E27FC236}">
                <a16:creationId xmlns:a16="http://schemas.microsoft.com/office/drawing/2014/main" id="{2D341D02-2E1C-45AF-83DC-32ACEFFF3B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G"/>
          </a:p>
        </p:txBody>
      </p:sp>
      <p:sp>
        <p:nvSpPr>
          <p:cNvPr id="4" name="Date Placeholder 3">
            <a:extLst>
              <a:ext uri="{FF2B5EF4-FFF2-40B4-BE49-F238E27FC236}">
                <a16:creationId xmlns:a16="http://schemas.microsoft.com/office/drawing/2014/main" id="{61F1B9E8-651C-40B1-B7AD-63EBA4CDCCA8}"/>
              </a:ext>
            </a:extLst>
          </p:cNvPr>
          <p:cNvSpPr>
            <a:spLocks noGrp="1"/>
          </p:cNvSpPr>
          <p:nvPr>
            <p:ph type="dt" sz="half" idx="10"/>
          </p:nvPr>
        </p:nvSpPr>
        <p:spPr/>
        <p:txBody>
          <a:bodyPr/>
          <a:lstStyle/>
          <a:p>
            <a:fld id="{940A6D75-060F-4188-8881-3DD212B3738D}" type="datetimeFigureOut">
              <a:rPr lang="en-NG" smtClean="0"/>
              <a:t>10/11/22</a:t>
            </a:fld>
            <a:endParaRPr lang="en-NG"/>
          </a:p>
        </p:txBody>
      </p:sp>
      <p:sp>
        <p:nvSpPr>
          <p:cNvPr id="5" name="Footer Placeholder 4">
            <a:extLst>
              <a:ext uri="{FF2B5EF4-FFF2-40B4-BE49-F238E27FC236}">
                <a16:creationId xmlns:a16="http://schemas.microsoft.com/office/drawing/2014/main" id="{5275B6A0-A805-4A98-BBF9-ED7034748CF3}"/>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402E48D2-5016-4C87-B642-EE86CB72CFD3}"/>
              </a:ext>
            </a:extLst>
          </p:cNvPr>
          <p:cNvSpPr>
            <a:spLocks noGrp="1"/>
          </p:cNvSpPr>
          <p:nvPr>
            <p:ph type="sldNum" sz="quarter" idx="12"/>
          </p:nvPr>
        </p:nvSpPr>
        <p:spPr/>
        <p:txBody>
          <a:bodyPr/>
          <a:lstStyle/>
          <a:p>
            <a:fld id="{BEB60359-6394-4B0B-A6E6-32D650E197BD}" type="slidenum">
              <a:rPr lang="en-NG" smtClean="0"/>
              <a:t>‹#›</a:t>
            </a:fld>
            <a:endParaRPr lang="en-NG"/>
          </a:p>
        </p:txBody>
      </p:sp>
    </p:spTree>
    <p:extLst>
      <p:ext uri="{BB962C8B-B14F-4D97-AF65-F5344CB8AC3E}">
        <p14:creationId xmlns:p14="http://schemas.microsoft.com/office/powerpoint/2010/main" val="1973250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80BE-B22C-402D-A0F1-C00EF3A9EE27}"/>
              </a:ext>
            </a:extLst>
          </p:cNvPr>
          <p:cNvSpPr>
            <a:spLocks noGrp="1"/>
          </p:cNvSpPr>
          <p:nvPr>
            <p:ph type="title"/>
          </p:nvPr>
        </p:nvSpPr>
        <p:spPr/>
        <p:txBody>
          <a:bodyPr/>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E8C9FA14-0D02-4AB2-A85A-C76ED10285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D7AA7714-D725-4649-8EEF-EC0398D7F8A6}"/>
              </a:ext>
            </a:extLst>
          </p:cNvPr>
          <p:cNvSpPr>
            <a:spLocks noGrp="1"/>
          </p:cNvSpPr>
          <p:nvPr>
            <p:ph type="dt" sz="half" idx="10"/>
          </p:nvPr>
        </p:nvSpPr>
        <p:spPr/>
        <p:txBody>
          <a:bodyPr/>
          <a:lstStyle/>
          <a:p>
            <a:fld id="{940A6D75-060F-4188-8881-3DD212B3738D}" type="datetimeFigureOut">
              <a:rPr lang="en-NG" smtClean="0"/>
              <a:t>10/11/22</a:t>
            </a:fld>
            <a:endParaRPr lang="en-NG"/>
          </a:p>
        </p:txBody>
      </p:sp>
      <p:sp>
        <p:nvSpPr>
          <p:cNvPr id="5" name="Footer Placeholder 4">
            <a:extLst>
              <a:ext uri="{FF2B5EF4-FFF2-40B4-BE49-F238E27FC236}">
                <a16:creationId xmlns:a16="http://schemas.microsoft.com/office/drawing/2014/main" id="{7F9C465E-3CE1-4578-8823-0CC4E48CFD4A}"/>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B62D00FD-790B-45B0-96EB-419ABB8C5CB2}"/>
              </a:ext>
            </a:extLst>
          </p:cNvPr>
          <p:cNvSpPr>
            <a:spLocks noGrp="1"/>
          </p:cNvSpPr>
          <p:nvPr>
            <p:ph type="sldNum" sz="quarter" idx="12"/>
          </p:nvPr>
        </p:nvSpPr>
        <p:spPr/>
        <p:txBody>
          <a:bodyPr/>
          <a:lstStyle/>
          <a:p>
            <a:fld id="{BEB60359-6394-4B0B-A6E6-32D650E197BD}" type="slidenum">
              <a:rPr lang="en-NG" smtClean="0"/>
              <a:t>‹#›</a:t>
            </a:fld>
            <a:endParaRPr lang="en-NG"/>
          </a:p>
        </p:txBody>
      </p:sp>
    </p:spTree>
    <p:extLst>
      <p:ext uri="{BB962C8B-B14F-4D97-AF65-F5344CB8AC3E}">
        <p14:creationId xmlns:p14="http://schemas.microsoft.com/office/powerpoint/2010/main" val="2527636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C20D13-7697-4B82-908C-6F99A3C489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22920187-7D70-4099-AF22-D7945A6463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70771DB3-142B-4206-B97D-BB7859F4986D}"/>
              </a:ext>
            </a:extLst>
          </p:cNvPr>
          <p:cNvSpPr>
            <a:spLocks noGrp="1"/>
          </p:cNvSpPr>
          <p:nvPr>
            <p:ph type="dt" sz="half" idx="10"/>
          </p:nvPr>
        </p:nvSpPr>
        <p:spPr/>
        <p:txBody>
          <a:bodyPr/>
          <a:lstStyle/>
          <a:p>
            <a:fld id="{940A6D75-060F-4188-8881-3DD212B3738D}" type="datetimeFigureOut">
              <a:rPr lang="en-NG" smtClean="0"/>
              <a:t>10/11/22</a:t>
            </a:fld>
            <a:endParaRPr lang="en-NG"/>
          </a:p>
        </p:txBody>
      </p:sp>
      <p:sp>
        <p:nvSpPr>
          <p:cNvPr id="5" name="Footer Placeholder 4">
            <a:extLst>
              <a:ext uri="{FF2B5EF4-FFF2-40B4-BE49-F238E27FC236}">
                <a16:creationId xmlns:a16="http://schemas.microsoft.com/office/drawing/2014/main" id="{90A78DCA-EE11-4380-B351-920C0631DB08}"/>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E71285B8-70BD-411B-9D03-EE73099B064B}"/>
              </a:ext>
            </a:extLst>
          </p:cNvPr>
          <p:cNvSpPr>
            <a:spLocks noGrp="1"/>
          </p:cNvSpPr>
          <p:nvPr>
            <p:ph type="sldNum" sz="quarter" idx="12"/>
          </p:nvPr>
        </p:nvSpPr>
        <p:spPr/>
        <p:txBody>
          <a:bodyPr/>
          <a:lstStyle/>
          <a:p>
            <a:fld id="{BEB60359-6394-4B0B-A6E6-32D650E197BD}" type="slidenum">
              <a:rPr lang="en-NG" smtClean="0"/>
              <a:t>‹#›</a:t>
            </a:fld>
            <a:endParaRPr lang="en-NG"/>
          </a:p>
        </p:txBody>
      </p:sp>
    </p:spTree>
    <p:extLst>
      <p:ext uri="{BB962C8B-B14F-4D97-AF65-F5344CB8AC3E}">
        <p14:creationId xmlns:p14="http://schemas.microsoft.com/office/powerpoint/2010/main" val="1123614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82B8E-B11C-4F92-A6DD-ACC26946A957}"/>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53175475-CD04-4190-9D50-85E71DA98C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FA2BCF98-10CB-47BC-9CED-BA6EFC88FE50}"/>
              </a:ext>
            </a:extLst>
          </p:cNvPr>
          <p:cNvSpPr>
            <a:spLocks noGrp="1"/>
          </p:cNvSpPr>
          <p:nvPr>
            <p:ph type="dt" sz="half" idx="10"/>
          </p:nvPr>
        </p:nvSpPr>
        <p:spPr/>
        <p:txBody>
          <a:bodyPr/>
          <a:lstStyle/>
          <a:p>
            <a:fld id="{940A6D75-060F-4188-8881-3DD212B3738D}" type="datetimeFigureOut">
              <a:rPr lang="en-NG" smtClean="0"/>
              <a:t>10/11/22</a:t>
            </a:fld>
            <a:endParaRPr lang="en-NG"/>
          </a:p>
        </p:txBody>
      </p:sp>
      <p:sp>
        <p:nvSpPr>
          <p:cNvPr id="5" name="Footer Placeholder 4">
            <a:extLst>
              <a:ext uri="{FF2B5EF4-FFF2-40B4-BE49-F238E27FC236}">
                <a16:creationId xmlns:a16="http://schemas.microsoft.com/office/drawing/2014/main" id="{E648F332-EDCD-4761-857B-554A95CDDD5F}"/>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09161BDC-A4C7-4B86-8E58-86789B2CD579}"/>
              </a:ext>
            </a:extLst>
          </p:cNvPr>
          <p:cNvSpPr>
            <a:spLocks noGrp="1"/>
          </p:cNvSpPr>
          <p:nvPr>
            <p:ph type="sldNum" sz="quarter" idx="12"/>
          </p:nvPr>
        </p:nvSpPr>
        <p:spPr/>
        <p:txBody>
          <a:bodyPr/>
          <a:lstStyle/>
          <a:p>
            <a:fld id="{BEB60359-6394-4B0B-A6E6-32D650E197BD}" type="slidenum">
              <a:rPr lang="en-NG" smtClean="0"/>
              <a:t>‹#›</a:t>
            </a:fld>
            <a:endParaRPr lang="en-NG"/>
          </a:p>
        </p:txBody>
      </p:sp>
    </p:spTree>
    <p:extLst>
      <p:ext uri="{BB962C8B-B14F-4D97-AF65-F5344CB8AC3E}">
        <p14:creationId xmlns:p14="http://schemas.microsoft.com/office/powerpoint/2010/main" val="2994269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3F9AC-E5F5-4A50-80FE-909544C47E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G"/>
          </a:p>
        </p:txBody>
      </p:sp>
      <p:sp>
        <p:nvSpPr>
          <p:cNvPr id="3" name="Text Placeholder 2">
            <a:extLst>
              <a:ext uri="{FF2B5EF4-FFF2-40B4-BE49-F238E27FC236}">
                <a16:creationId xmlns:a16="http://schemas.microsoft.com/office/drawing/2014/main" id="{F99A32D6-AAE6-46CC-B9E3-7AA24E430F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AC06B7-A211-43C5-A68C-B1F69F162476}"/>
              </a:ext>
            </a:extLst>
          </p:cNvPr>
          <p:cNvSpPr>
            <a:spLocks noGrp="1"/>
          </p:cNvSpPr>
          <p:nvPr>
            <p:ph type="dt" sz="half" idx="10"/>
          </p:nvPr>
        </p:nvSpPr>
        <p:spPr/>
        <p:txBody>
          <a:bodyPr/>
          <a:lstStyle/>
          <a:p>
            <a:fld id="{940A6D75-060F-4188-8881-3DD212B3738D}" type="datetimeFigureOut">
              <a:rPr lang="en-NG" smtClean="0"/>
              <a:t>10/11/22</a:t>
            </a:fld>
            <a:endParaRPr lang="en-NG"/>
          </a:p>
        </p:txBody>
      </p:sp>
      <p:sp>
        <p:nvSpPr>
          <p:cNvPr id="5" name="Footer Placeholder 4">
            <a:extLst>
              <a:ext uri="{FF2B5EF4-FFF2-40B4-BE49-F238E27FC236}">
                <a16:creationId xmlns:a16="http://schemas.microsoft.com/office/drawing/2014/main" id="{FCD0B67B-3758-498B-AEB9-BE204822F7DE}"/>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89628C7B-07C1-4114-8FB5-806D5AE2E8E9}"/>
              </a:ext>
            </a:extLst>
          </p:cNvPr>
          <p:cNvSpPr>
            <a:spLocks noGrp="1"/>
          </p:cNvSpPr>
          <p:nvPr>
            <p:ph type="sldNum" sz="quarter" idx="12"/>
          </p:nvPr>
        </p:nvSpPr>
        <p:spPr/>
        <p:txBody>
          <a:bodyPr/>
          <a:lstStyle/>
          <a:p>
            <a:fld id="{BEB60359-6394-4B0B-A6E6-32D650E197BD}" type="slidenum">
              <a:rPr lang="en-NG" smtClean="0"/>
              <a:t>‹#›</a:t>
            </a:fld>
            <a:endParaRPr lang="en-NG"/>
          </a:p>
        </p:txBody>
      </p:sp>
    </p:spTree>
    <p:extLst>
      <p:ext uri="{BB962C8B-B14F-4D97-AF65-F5344CB8AC3E}">
        <p14:creationId xmlns:p14="http://schemas.microsoft.com/office/powerpoint/2010/main" val="423723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8DF41-2C17-41CC-9EAF-7CF4DCF27CCB}"/>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45F7B518-240A-4DB9-8854-67C6AE3E75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Content Placeholder 3">
            <a:extLst>
              <a:ext uri="{FF2B5EF4-FFF2-40B4-BE49-F238E27FC236}">
                <a16:creationId xmlns:a16="http://schemas.microsoft.com/office/drawing/2014/main" id="{492365CB-7188-429A-9757-F69F03A043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Date Placeholder 4">
            <a:extLst>
              <a:ext uri="{FF2B5EF4-FFF2-40B4-BE49-F238E27FC236}">
                <a16:creationId xmlns:a16="http://schemas.microsoft.com/office/drawing/2014/main" id="{4186701F-3ABD-4756-8741-C323EFA5BC53}"/>
              </a:ext>
            </a:extLst>
          </p:cNvPr>
          <p:cNvSpPr>
            <a:spLocks noGrp="1"/>
          </p:cNvSpPr>
          <p:nvPr>
            <p:ph type="dt" sz="half" idx="10"/>
          </p:nvPr>
        </p:nvSpPr>
        <p:spPr/>
        <p:txBody>
          <a:bodyPr/>
          <a:lstStyle/>
          <a:p>
            <a:fld id="{940A6D75-060F-4188-8881-3DD212B3738D}" type="datetimeFigureOut">
              <a:rPr lang="en-NG" smtClean="0"/>
              <a:t>10/11/22</a:t>
            </a:fld>
            <a:endParaRPr lang="en-NG"/>
          </a:p>
        </p:txBody>
      </p:sp>
      <p:sp>
        <p:nvSpPr>
          <p:cNvPr id="6" name="Footer Placeholder 5">
            <a:extLst>
              <a:ext uri="{FF2B5EF4-FFF2-40B4-BE49-F238E27FC236}">
                <a16:creationId xmlns:a16="http://schemas.microsoft.com/office/drawing/2014/main" id="{7FA09B69-3D57-4BCE-9C29-58A025D9AF7E}"/>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9F263910-A679-4F6F-A658-0BB9E7D3669A}"/>
              </a:ext>
            </a:extLst>
          </p:cNvPr>
          <p:cNvSpPr>
            <a:spLocks noGrp="1"/>
          </p:cNvSpPr>
          <p:nvPr>
            <p:ph type="sldNum" sz="quarter" idx="12"/>
          </p:nvPr>
        </p:nvSpPr>
        <p:spPr/>
        <p:txBody>
          <a:bodyPr/>
          <a:lstStyle/>
          <a:p>
            <a:fld id="{BEB60359-6394-4B0B-A6E6-32D650E197BD}" type="slidenum">
              <a:rPr lang="en-NG" smtClean="0"/>
              <a:t>‹#›</a:t>
            </a:fld>
            <a:endParaRPr lang="en-NG"/>
          </a:p>
        </p:txBody>
      </p:sp>
    </p:spTree>
    <p:extLst>
      <p:ext uri="{BB962C8B-B14F-4D97-AF65-F5344CB8AC3E}">
        <p14:creationId xmlns:p14="http://schemas.microsoft.com/office/powerpoint/2010/main" val="829453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CCE72-BD24-4994-AD87-2AE82F6ACC82}"/>
              </a:ext>
            </a:extLst>
          </p:cNvPr>
          <p:cNvSpPr>
            <a:spLocks noGrp="1"/>
          </p:cNvSpPr>
          <p:nvPr>
            <p:ph type="title"/>
          </p:nvPr>
        </p:nvSpPr>
        <p:spPr>
          <a:xfrm>
            <a:off x="839788" y="365125"/>
            <a:ext cx="10515600" cy="1325563"/>
          </a:xfrm>
        </p:spPr>
        <p:txBody>
          <a:bodyPr/>
          <a:lstStyle/>
          <a:p>
            <a:r>
              <a:rPr lang="en-US"/>
              <a:t>Click to edit Master title style</a:t>
            </a:r>
            <a:endParaRPr lang="en-NG"/>
          </a:p>
        </p:txBody>
      </p:sp>
      <p:sp>
        <p:nvSpPr>
          <p:cNvPr id="3" name="Text Placeholder 2">
            <a:extLst>
              <a:ext uri="{FF2B5EF4-FFF2-40B4-BE49-F238E27FC236}">
                <a16:creationId xmlns:a16="http://schemas.microsoft.com/office/drawing/2014/main" id="{6AD4D46C-C7DC-41C3-BC1A-BDA4BDF115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474D6C-BCDF-4E72-B3FF-DA251EC5B6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Text Placeholder 4">
            <a:extLst>
              <a:ext uri="{FF2B5EF4-FFF2-40B4-BE49-F238E27FC236}">
                <a16:creationId xmlns:a16="http://schemas.microsoft.com/office/drawing/2014/main" id="{DEA8C1FF-5D62-4767-B16A-42F84D14AE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CF28E4-0CCC-4B33-9621-399EC2C65E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7" name="Date Placeholder 6">
            <a:extLst>
              <a:ext uri="{FF2B5EF4-FFF2-40B4-BE49-F238E27FC236}">
                <a16:creationId xmlns:a16="http://schemas.microsoft.com/office/drawing/2014/main" id="{8E3F63B9-5FE0-4119-BECE-84847AA20E2F}"/>
              </a:ext>
            </a:extLst>
          </p:cNvPr>
          <p:cNvSpPr>
            <a:spLocks noGrp="1"/>
          </p:cNvSpPr>
          <p:nvPr>
            <p:ph type="dt" sz="half" idx="10"/>
          </p:nvPr>
        </p:nvSpPr>
        <p:spPr/>
        <p:txBody>
          <a:bodyPr/>
          <a:lstStyle/>
          <a:p>
            <a:fld id="{940A6D75-060F-4188-8881-3DD212B3738D}" type="datetimeFigureOut">
              <a:rPr lang="en-NG" smtClean="0"/>
              <a:t>10/11/22</a:t>
            </a:fld>
            <a:endParaRPr lang="en-NG"/>
          </a:p>
        </p:txBody>
      </p:sp>
      <p:sp>
        <p:nvSpPr>
          <p:cNvPr id="8" name="Footer Placeholder 7">
            <a:extLst>
              <a:ext uri="{FF2B5EF4-FFF2-40B4-BE49-F238E27FC236}">
                <a16:creationId xmlns:a16="http://schemas.microsoft.com/office/drawing/2014/main" id="{12A0D3D2-AD77-4555-ACAF-3962B18408F1}"/>
              </a:ext>
            </a:extLst>
          </p:cNvPr>
          <p:cNvSpPr>
            <a:spLocks noGrp="1"/>
          </p:cNvSpPr>
          <p:nvPr>
            <p:ph type="ftr" sz="quarter" idx="11"/>
          </p:nvPr>
        </p:nvSpPr>
        <p:spPr/>
        <p:txBody>
          <a:bodyPr/>
          <a:lstStyle/>
          <a:p>
            <a:endParaRPr lang="en-NG"/>
          </a:p>
        </p:txBody>
      </p:sp>
      <p:sp>
        <p:nvSpPr>
          <p:cNvPr id="9" name="Slide Number Placeholder 8">
            <a:extLst>
              <a:ext uri="{FF2B5EF4-FFF2-40B4-BE49-F238E27FC236}">
                <a16:creationId xmlns:a16="http://schemas.microsoft.com/office/drawing/2014/main" id="{172CAC9F-84DC-4D90-870C-D01A6E170E4D}"/>
              </a:ext>
            </a:extLst>
          </p:cNvPr>
          <p:cNvSpPr>
            <a:spLocks noGrp="1"/>
          </p:cNvSpPr>
          <p:nvPr>
            <p:ph type="sldNum" sz="quarter" idx="12"/>
          </p:nvPr>
        </p:nvSpPr>
        <p:spPr/>
        <p:txBody>
          <a:bodyPr/>
          <a:lstStyle/>
          <a:p>
            <a:fld id="{BEB60359-6394-4B0B-A6E6-32D650E197BD}" type="slidenum">
              <a:rPr lang="en-NG" smtClean="0"/>
              <a:t>‹#›</a:t>
            </a:fld>
            <a:endParaRPr lang="en-NG"/>
          </a:p>
        </p:txBody>
      </p:sp>
    </p:spTree>
    <p:extLst>
      <p:ext uri="{BB962C8B-B14F-4D97-AF65-F5344CB8AC3E}">
        <p14:creationId xmlns:p14="http://schemas.microsoft.com/office/powerpoint/2010/main" val="91846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8933E-4803-4AC8-9073-13DBFF5E77D2}"/>
              </a:ext>
            </a:extLst>
          </p:cNvPr>
          <p:cNvSpPr>
            <a:spLocks noGrp="1"/>
          </p:cNvSpPr>
          <p:nvPr>
            <p:ph type="title"/>
          </p:nvPr>
        </p:nvSpPr>
        <p:spPr/>
        <p:txBody>
          <a:bodyPr/>
          <a:lstStyle/>
          <a:p>
            <a:r>
              <a:rPr lang="en-US"/>
              <a:t>Click to edit Master title style</a:t>
            </a:r>
            <a:endParaRPr lang="en-NG"/>
          </a:p>
        </p:txBody>
      </p:sp>
      <p:sp>
        <p:nvSpPr>
          <p:cNvPr id="3" name="Date Placeholder 2">
            <a:extLst>
              <a:ext uri="{FF2B5EF4-FFF2-40B4-BE49-F238E27FC236}">
                <a16:creationId xmlns:a16="http://schemas.microsoft.com/office/drawing/2014/main" id="{284D1551-5959-466C-843B-7FE4C270447B}"/>
              </a:ext>
            </a:extLst>
          </p:cNvPr>
          <p:cNvSpPr>
            <a:spLocks noGrp="1"/>
          </p:cNvSpPr>
          <p:nvPr>
            <p:ph type="dt" sz="half" idx="10"/>
          </p:nvPr>
        </p:nvSpPr>
        <p:spPr/>
        <p:txBody>
          <a:bodyPr/>
          <a:lstStyle/>
          <a:p>
            <a:fld id="{940A6D75-060F-4188-8881-3DD212B3738D}" type="datetimeFigureOut">
              <a:rPr lang="en-NG" smtClean="0"/>
              <a:t>10/11/22</a:t>
            </a:fld>
            <a:endParaRPr lang="en-NG"/>
          </a:p>
        </p:txBody>
      </p:sp>
      <p:sp>
        <p:nvSpPr>
          <p:cNvPr id="4" name="Footer Placeholder 3">
            <a:extLst>
              <a:ext uri="{FF2B5EF4-FFF2-40B4-BE49-F238E27FC236}">
                <a16:creationId xmlns:a16="http://schemas.microsoft.com/office/drawing/2014/main" id="{647CC800-0A17-432F-9BC0-7080E2927067}"/>
              </a:ext>
            </a:extLst>
          </p:cNvPr>
          <p:cNvSpPr>
            <a:spLocks noGrp="1"/>
          </p:cNvSpPr>
          <p:nvPr>
            <p:ph type="ftr" sz="quarter" idx="11"/>
          </p:nvPr>
        </p:nvSpPr>
        <p:spPr/>
        <p:txBody>
          <a:bodyPr/>
          <a:lstStyle/>
          <a:p>
            <a:endParaRPr lang="en-NG"/>
          </a:p>
        </p:txBody>
      </p:sp>
      <p:sp>
        <p:nvSpPr>
          <p:cNvPr id="5" name="Slide Number Placeholder 4">
            <a:extLst>
              <a:ext uri="{FF2B5EF4-FFF2-40B4-BE49-F238E27FC236}">
                <a16:creationId xmlns:a16="http://schemas.microsoft.com/office/drawing/2014/main" id="{70E192EF-CC09-4587-B60E-D56CCB0C78BB}"/>
              </a:ext>
            </a:extLst>
          </p:cNvPr>
          <p:cNvSpPr>
            <a:spLocks noGrp="1"/>
          </p:cNvSpPr>
          <p:nvPr>
            <p:ph type="sldNum" sz="quarter" idx="12"/>
          </p:nvPr>
        </p:nvSpPr>
        <p:spPr/>
        <p:txBody>
          <a:bodyPr/>
          <a:lstStyle/>
          <a:p>
            <a:fld id="{BEB60359-6394-4B0B-A6E6-32D650E197BD}" type="slidenum">
              <a:rPr lang="en-NG" smtClean="0"/>
              <a:t>‹#›</a:t>
            </a:fld>
            <a:endParaRPr lang="en-NG"/>
          </a:p>
        </p:txBody>
      </p:sp>
    </p:spTree>
    <p:extLst>
      <p:ext uri="{BB962C8B-B14F-4D97-AF65-F5344CB8AC3E}">
        <p14:creationId xmlns:p14="http://schemas.microsoft.com/office/powerpoint/2010/main" val="1059267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C67549-65E9-4E7A-BCA4-FCBB421FB7FB}"/>
              </a:ext>
            </a:extLst>
          </p:cNvPr>
          <p:cNvSpPr>
            <a:spLocks noGrp="1"/>
          </p:cNvSpPr>
          <p:nvPr>
            <p:ph type="dt" sz="half" idx="10"/>
          </p:nvPr>
        </p:nvSpPr>
        <p:spPr/>
        <p:txBody>
          <a:bodyPr/>
          <a:lstStyle/>
          <a:p>
            <a:fld id="{940A6D75-060F-4188-8881-3DD212B3738D}" type="datetimeFigureOut">
              <a:rPr lang="en-NG" smtClean="0"/>
              <a:t>10/11/22</a:t>
            </a:fld>
            <a:endParaRPr lang="en-NG"/>
          </a:p>
        </p:txBody>
      </p:sp>
      <p:sp>
        <p:nvSpPr>
          <p:cNvPr id="3" name="Footer Placeholder 2">
            <a:extLst>
              <a:ext uri="{FF2B5EF4-FFF2-40B4-BE49-F238E27FC236}">
                <a16:creationId xmlns:a16="http://schemas.microsoft.com/office/drawing/2014/main" id="{6046D78E-6876-4961-81EB-9ED0D8A2237B}"/>
              </a:ext>
            </a:extLst>
          </p:cNvPr>
          <p:cNvSpPr>
            <a:spLocks noGrp="1"/>
          </p:cNvSpPr>
          <p:nvPr>
            <p:ph type="ftr" sz="quarter" idx="11"/>
          </p:nvPr>
        </p:nvSpPr>
        <p:spPr/>
        <p:txBody>
          <a:bodyPr/>
          <a:lstStyle/>
          <a:p>
            <a:endParaRPr lang="en-NG"/>
          </a:p>
        </p:txBody>
      </p:sp>
      <p:sp>
        <p:nvSpPr>
          <p:cNvPr id="4" name="Slide Number Placeholder 3">
            <a:extLst>
              <a:ext uri="{FF2B5EF4-FFF2-40B4-BE49-F238E27FC236}">
                <a16:creationId xmlns:a16="http://schemas.microsoft.com/office/drawing/2014/main" id="{48548911-EF69-42E1-A5D1-BC2F8FE29F12}"/>
              </a:ext>
            </a:extLst>
          </p:cNvPr>
          <p:cNvSpPr>
            <a:spLocks noGrp="1"/>
          </p:cNvSpPr>
          <p:nvPr>
            <p:ph type="sldNum" sz="quarter" idx="12"/>
          </p:nvPr>
        </p:nvSpPr>
        <p:spPr/>
        <p:txBody>
          <a:bodyPr/>
          <a:lstStyle/>
          <a:p>
            <a:fld id="{BEB60359-6394-4B0B-A6E6-32D650E197BD}" type="slidenum">
              <a:rPr lang="en-NG" smtClean="0"/>
              <a:t>‹#›</a:t>
            </a:fld>
            <a:endParaRPr lang="en-NG"/>
          </a:p>
        </p:txBody>
      </p:sp>
    </p:spTree>
    <p:extLst>
      <p:ext uri="{BB962C8B-B14F-4D97-AF65-F5344CB8AC3E}">
        <p14:creationId xmlns:p14="http://schemas.microsoft.com/office/powerpoint/2010/main" val="1686129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3FDE-5446-408A-9869-6922D6B832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Content Placeholder 2">
            <a:extLst>
              <a:ext uri="{FF2B5EF4-FFF2-40B4-BE49-F238E27FC236}">
                <a16:creationId xmlns:a16="http://schemas.microsoft.com/office/drawing/2014/main" id="{EF5B89F9-B6BF-4EED-83EB-03BCC5622F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Text Placeholder 3">
            <a:extLst>
              <a:ext uri="{FF2B5EF4-FFF2-40B4-BE49-F238E27FC236}">
                <a16:creationId xmlns:a16="http://schemas.microsoft.com/office/drawing/2014/main" id="{3F75E6F5-EB16-46A6-A0F4-2F1754160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AB9DDA-785B-487A-B278-3EAAD5CC172D}"/>
              </a:ext>
            </a:extLst>
          </p:cNvPr>
          <p:cNvSpPr>
            <a:spLocks noGrp="1"/>
          </p:cNvSpPr>
          <p:nvPr>
            <p:ph type="dt" sz="half" idx="10"/>
          </p:nvPr>
        </p:nvSpPr>
        <p:spPr/>
        <p:txBody>
          <a:bodyPr/>
          <a:lstStyle/>
          <a:p>
            <a:fld id="{940A6D75-060F-4188-8881-3DD212B3738D}" type="datetimeFigureOut">
              <a:rPr lang="en-NG" smtClean="0"/>
              <a:t>10/11/22</a:t>
            </a:fld>
            <a:endParaRPr lang="en-NG"/>
          </a:p>
        </p:txBody>
      </p:sp>
      <p:sp>
        <p:nvSpPr>
          <p:cNvPr id="6" name="Footer Placeholder 5">
            <a:extLst>
              <a:ext uri="{FF2B5EF4-FFF2-40B4-BE49-F238E27FC236}">
                <a16:creationId xmlns:a16="http://schemas.microsoft.com/office/drawing/2014/main" id="{8C7296CC-4FB1-48FB-B326-1300F4664D3F}"/>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93DE4D7D-74F4-45D2-88DE-12D04F46DDFC}"/>
              </a:ext>
            </a:extLst>
          </p:cNvPr>
          <p:cNvSpPr>
            <a:spLocks noGrp="1"/>
          </p:cNvSpPr>
          <p:nvPr>
            <p:ph type="sldNum" sz="quarter" idx="12"/>
          </p:nvPr>
        </p:nvSpPr>
        <p:spPr/>
        <p:txBody>
          <a:bodyPr/>
          <a:lstStyle/>
          <a:p>
            <a:fld id="{BEB60359-6394-4B0B-A6E6-32D650E197BD}" type="slidenum">
              <a:rPr lang="en-NG" smtClean="0"/>
              <a:t>‹#›</a:t>
            </a:fld>
            <a:endParaRPr lang="en-NG"/>
          </a:p>
        </p:txBody>
      </p:sp>
    </p:spTree>
    <p:extLst>
      <p:ext uri="{BB962C8B-B14F-4D97-AF65-F5344CB8AC3E}">
        <p14:creationId xmlns:p14="http://schemas.microsoft.com/office/powerpoint/2010/main" val="237853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5E36-5B3A-440B-BD77-8A7A4F5D35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Picture Placeholder 2">
            <a:extLst>
              <a:ext uri="{FF2B5EF4-FFF2-40B4-BE49-F238E27FC236}">
                <a16:creationId xmlns:a16="http://schemas.microsoft.com/office/drawing/2014/main" id="{52E500FC-6672-4680-99AD-C45E8F4EA5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G"/>
          </a:p>
        </p:txBody>
      </p:sp>
      <p:sp>
        <p:nvSpPr>
          <p:cNvPr id="4" name="Text Placeholder 3">
            <a:extLst>
              <a:ext uri="{FF2B5EF4-FFF2-40B4-BE49-F238E27FC236}">
                <a16:creationId xmlns:a16="http://schemas.microsoft.com/office/drawing/2014/main" id="{9EDE3FBA-4BA5-4E57-AECF-9181FDFF56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A36363-0A7E-4CFA-8986-F0C42BD04D9E}"/>
              </a:ext>
            </a:extLst>
          </p:cNvPr>
          <p:cNvSpPr>
            <a:spLocks noGrp="1"/>
          </p:cNvSpPr>
          <p:nvPr>
            <p:ph type="dt" sz="half" idx="10"/>
          </p:nvPr>
        </p:nvSpPr>
        <p:spPr/>
        <p:txBody>
          <a:bodyPr/>
          <a:lstStyle/>
          <a:p>
            <a:fld id="{940A6D75-060F-4188-8881-3DD212B3738D}" type="datetimeFigureOut">
              <a:rPr lang="en-NG" smtClean="0"/>
              <a:t>10/11/22</a:t>
            </a:fld>
            <a:endParaRPr lang="en-NG"/>
          </a:p>
        </p:txBody>
      </p:sp>
      <p:sp>
        <p:nvSpPr>
          <p:cNvPr id="6" name="Footer Placeholder 5">
            <a:extLst>
              <a:ext uri="{FF2B5EF4-FFF2-40B4-BE49-F238E27FC236}">
                <a16:creationId xmlns:a16="http://schemas.microsoft.com/office/drawing/2014/main" id="{7B5E4C9E-5F9D-4A84-A285-64168604C0F0}"/>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AE880412-D675-4767-9CAC-DD6A8F0ADF1A}"/>
              </a:ext>
            </a:extLst>
          </p:cNvPr>
          <p:cNvSpPr>
            <a:spLocks noGrp="1"/>
          </p:cNvSpPr>
          <p:nvPr>
            <p:ph type="sldNum" sz="quarter" idx="12"/>
          </p:nvPr>
        </p:nvSpPr>
        <p:spPr/>
        <p:txBody>
          <a:bodyPr/>
          <a:lstStyle/>
          <a:p>
            <a:fld id="{BEB60359-6394-4B0B-A6E6-32D650E197BD}" type="slidenum">
              <a:rPr lang="en-NG" smtClean="0"/>
              <a:t>‹#›</a:t>
            </a:fld>
            <a:endParaRPr lang="en-NG"/>
          </a:p>
        </p:txBody>
      </p:sp>
    </p:spTree>
    <p:extLst>
      <p:ext uri="{BB962C8B-B14F-4D97-AF65-F5344CB8AC3E}">
        <p14:creationId xmlns:p14="http://schemas.microsoft.com/office/powerpoint/2010/main" val="350598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EB1856-BE0E-427F-9016-6C03643AC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G"/>
          </a:p>
        </p:txBody>
      </p:sp>
      <p:sp>
        <p:nvSpPr>
          <p:cNvPr id="3" name="Text Placeholder 2">
            <a:extLst>
              <a:ext uri="{FF2B5EF4-FFF2-40B4-BE49-F238E27FC236}">
                <a16:creationId xmlns:a16="http://schemas.microsoft.com/office/drawing/2014/main" id="{B660EAB1-70E7-451F-B30C-AD983F6A1C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8BDB0E96-5CFD-4EC8-97D0-CEA2359099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A6D75-060F-4188-8881-3DD212B3738D}" type="datetimeFigureOut">
              <a:rPr lang="en-NG" smtClean="0"/>
              <a:t>10/11/22</a:t>
            </a:fld>
            <a:endParaRPr lang="en-NG"/>
          </a:p>
        </p:txBody>
      </p:sp>
      <p:sp>
        <p:nvSpPr>
          <p:cNvPr id="5" name="Footer Placeholder 4">
            <a:extLst>
              <a:ext uri="{FF2B5EF4-FFF2-40B4-BE49-F238E27FC236}">
                <a16:creationId xmlns:a16="http://schemas.microsoft.com/office/drawing/2014/main" id="{96E5434F-A357-430C-B9B6-15FC8C386C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G"/>
          </a:p>
        </p:txBody>
      </p:sp>
      <p:sp>
        <p:nvSpPr>
          <p:cNvPr id="6" name="Slide Number Placeholder 5">
            <a:extLst>
              <a:ext uri="{FF2B5EF4-FFF2-40B4-BE49-F238E27FC236}">
                <a16:creationId xmlns:a16="http://schemas.microsoft.com/office/drawing/2014/main" id="{F964C2AE-9889-4005-B0D3-428EAF5BFD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B60359-6394-4B0B-A6E6-32D650E197BD}" type="slidenum">
              <a:rPr lang="en-NG" smtClean="0"/>
              <a:t>‹#›</a:t>
            </a:fld>
            <a:endParaRPr lang="en-NG"/>
          </a:p>
        </p:txBody>
      </p:sp>
    </p:spTree>
    <p:extLst>
      <p:ext uri="{BB962C8B-B14F-4D97-AF65-F5344CB8AC3E}">
        <p14:creationId xmlns:p14="http://schemas.microsoft.com/office/powerpoint/2010/main" val="1719843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8.xml"/><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1BCB6-2F95-4CD3-AAE6-A6E7FFD59D1D}"/>
              </a:ext>
            </a:extLst>
          </p:cNvPr>
          <p:cNvSpPr>
            <a:spLocks noGrp="1"/>
          </p:cNvSpPr>
          <p:nvPr>
            <p:ph type="title"/>
          </p:nvPr>
        </p:nvSpPr>
        <p:spPr>
          <a:xfrm>
            <a:off x="1594797" y="2238363"/>
            <a:ext cx="9051432" cy="1738568"/>
          </a:xfrm>
        </p:spPr>
        <p:txBody>
          <a:bodyPr>
            <a:noAutofit/>
          </a:bodyPr>
          <a:lstStyle/>
          <a:p>
            <a:r>
              <a:rPr lang="en-GB" sz="8800" b="1" dirty="0">
                <a:effectLst/>
                <a:latin typeface="Arial" panose="020B0604020202020204" pitchFamily="34" charset="0"/>
                <a:ea typeface="Arial" panose="020B0604020202020204" pitchFamily="34" charset="0"/>
                <a:cs typeface="Arial" panose="020B0604020202020204" pitchFamily="34" charset="0"/>
              </a:rPr>
              <a:t>Daud </a:t>
            </a:r>
            <a:r>
              <a:rPr lang="en-GB" sz="8800" b="1" dirty="0" err="1">
                <a:effectLst/>
                <a:latin typeface="Arial" panose="020B0604020202020204" pitchFamily="34" charset="0"/>
                <a:ea typeface="Arial" panose="020B0604020202020204" pitchFamily="34" charset="0"/>
                <a:cs typeface="Arial" panose="020B0604020202020204" pitchFamily="34" charset="0"/>
              </a:rPr>
              <a:t>Yamikani</a:t>
            </a:r>
            <a:r>
              <a:rPr lang="en-GB" sz="8800" b="1" dirty="0">
                <a:effectLst/>
                <a:latin typeface="Arial" panose="020B0604020202020204" pitchFamily="34" charset="0"/>
                <a:ea typeface="Arial" panose="020B0604020202020204" pitchFamily="34" charset="0"/>
                <a:cs typeface="Arial" panose="020B0604020202020204" pitchFamily="34" charset="0"/>
              </a:rPr>
              <a:t> </a:t>
            </a:r>
            <a:r>
              <a:rPr lang="en-GB" sz="4800" b="1" dirty="0">
                <a:effectLst/>
                <a:latin typeface="Arial" panose="020B0604020202020204" pitchFamily="34" charset="0"/>
                <a:ea typeface="Arial" panose="020B0604020202020204" pitchFamily="34" charset="0"/>
                <a:cs typeface="Arial" panose="020B0604020202020204" pitchFamily="34" charset="0"/>
              </a:rPr>
              <a:t>3HP in a Malawi household</a:t>
            </a:r>
            <a:endParaRPr lang="en-NG" sz="8000" b="1" dirty="0">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8999E33-8B0D-4476-A541-82F155BEC5BF}"/>
              </a:ext>
            </a:extLst>
          </p:cNvPr>
          <p:cNvSpPr>
            <a:spLocks noGrp="1"/>
          </p:cNvSpPr>
          <p:nvPr>
            <p:ph type="body" sz="half" idx="2"/>
          </p:nvPr>
        </p:nvSpPr>
        <p:spPr>
          <a:xfrm>
            <a:off x="1464169" y="4532974"/>
            <a:ext cx="9595717" cy="673217"/>
          </a:xfrm>
        </p:spPr>
        <p:txBody>
          <a:bodyPr>
            <a:noAutofit/>
          </a:bodyPr>
          <a:lstStyle/>
          <a:p>
            <a:r>
              <a:rPr lang="en-US" sz="3200" i="1" dirty="0">
                <a:solidFill>
                  <a:schemeClr val="bg2">
                    <a:lumMod val="50000"/>
                  </a:schemeClr>
                </a:solidFill>
                <a:latin typeface="Arial" panose="020B0604020202020204" pitchFamily="34" charset="0"/>
                <a:cs typeface="Arial" panose="020B0604020202020204" pitchFamily="34" charset="0"/>
              </a:rPr>
              <a:t>Pathways to TB preventive treatment among household contacts illustrated story series</a:t>
            </a:r>
          </a:p>
        </p:txBody>
      </p:sp>
      <p:sp>
        <p:nvSpPr>
          <p:cNvPr id="13" name="Rectangle 12">
            <a:extLst>
              <a:ext uri="{FF2B5EF4-FFF2-40B4-BE49-F238E27FC236}">
                <a16:creationId xmlns:a16="http://schemas.microsoft.com/office/drawing/2014/main" id="{23251E8B-DC3A-4F26-9D81-BA22ED2E87BD}"/>
              </a:ext>
            </a:extLst>
          </p:cNvPr>
          <p:cNvSpPr/>
          <p:nvPr/>
        </p:nvSpPr>
        <p:spPr>
          <a:xfrm>
            <a:off x="1594797" y="4187979"/>
            <a:ext cx="8698495" cy="5033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5544272-3F60-9048-B0DC-EBE7D20FA49A}"/>
              </a:ext>
            </a:extLst>
          </p:cNvPr>
          <p:cNvPicPr>
            <a:picLocks noChangeAspect="1"/>
          </p:cNvPicPr>
          <p:nvPr/>
        </p:nvPicPr>
        <p:blipFill>
          <a:blip r:embed="rId3"/>
          <a:stretch>
            <a:fillRect/>
          </a:stretch>
        </p:blipFill>
        <p:spPr>
          <a:xfrm>
            <a:off x="629242" y="6122644"/>
            <a:ext cx="1373729" cy="437782"/>
          </a:xfrm>
          <a:prstGeom prst="rect">
            <a:avLst/>
          </a:prstGeom>
        </p:spPr>
      </p:pic>
      <p:pic>
        <p:nvPicPr>
          <p:cNvPr id="7" name="Picture 6">
            <a:extLst>
              <a:ext uri="{FF2B5EF4-FFF2-40B4-BE49-F238E27FC236}">
                <a16:creationId xmlns:a16="http://schemas.microsoft.com/office/drawing/2014/main" id="{C6A38ECD-361B-244A-8BB0-C3D91FE60957}"/>
              </a:ext>
            </a:extLst>
          </p:cNvPr>
          <p:cNvPicPr>
            <a:picLocks noChangeAspect="1"/>
          </p:cNvPicPr>
          <p:nvPr/>
        </p:nvPicPr>
        <p:blipFill>
          <a:blip r:embed="rId4"/>
          <a:stretch>
            <a:fillRect/>
          </a:stretch>
        </p:blipFill>
        <p:spPr>
          <a:xfrm>
            <a:off x="9190228" y="6122644"/>
            <a:ext cx="2541886" cy="401351"/>
          </a:xfrm>
          <a:prstGeom prst="rect">
            <a:avLst/>
          </a:prstGeom>
        </p:spPr>
      </p:pic>
      <p:pic>
        <p:nvPicPr>
          <p:cNvPr id="3" name="Picture 2">
            <a:extLst>
              <a:ext uri="{FF2B5EF4-FFF2-40B4-BE49-F238E27FC236}">
                <a16:creationId xmlns:a16="http://schemas.microsoft.com/office/drawing/2014/main" id="{3A285758-4F44-2F42-B8AD-8D21E711CF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74"/>
            <a:ext cx="12192000" cy="1480705"/>
          </a:xfrm>
          <a:prstGeom prst="rect">
            <a:avLst/>
          </a:prstGeom>
        </p:spPr>
      </p:pic>
      <p:pic>
        <p:nvPicPr>
          <p:cNvPr id="2" name="Picture 1">
            <a:extLst>
              <a:ext uri="{FF2B5EF4-FFF2-40B4-BE49-F238E27FC236}">
                <a16:creationId xmlns:a16="http://schemas.microsoft.com/office/drawing/2014/main" id="{3B546DF9-DF5D-C9FD-3A13-C75C5E9719FE}"/>
              </a:ext>
            </a:extLst>
          </p:cNvPr>
          <p:cNvPicPr>
            <a:picLocks noChangeAspect="1"/>
          </p:cNvPicPr>
          <p:nvPr/>
        </p:nvPicPr>
        <p:blipFill>
          <a:blip r:embed="rId6"/>
          <a:stretch>
            <a:fillRect/>
          </a:stretch>
        </p:blipFill>
        <p:spPr>
          <a:xfrm>
            <a:off x="4953990" y="6045534"/>
            <a:ext cx="1567543" cy="555569"/>
          </a:xfrm>
          <a:prstGeom prst="rect">
            <a:avLst/>
          </a:prstGeom>
        </p:spPr>
      </p:pic>
    </p:spTree>
    <p:extLst>
      <p:ext uri="{BB962C8B-B14F-4D97-AF65-F5344CB8AC3E}">
        <p14:creationId xmlns:p14="http://schemas.microsoft.com/office/powerpoint/2010/main" val="649543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5210900" y="743905"/>
            <a:ext cx="6172190" cy="4350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403401" y="743905"/>
            <a:ext cx="4403377" cy="3811588"/>
          </a:xfrm>
        </p:spPr>
        <p:txBody>
          <a:bodyPr>
            <a:normAutofit fontScale="92500"/>
          </a:bodyPr>
          <a:lstStyle/>
          <a:p>
            <a:pPr marL="285750" indent="-285750">
              <a:lnSpc>
                <a:spcPct val="115000"/>
              </a:lnSpc>
              <a:spcBef>
                <a:spcPts val="0"/>
              </a:spcBef>
              <a:buFont typeface="Arial" panose="020B0604020202020204" pitchFamily="34" charset="0"/>
              <a:buChar char="•"/>
            </a:pPr>
            <a:r>
              <a:rPr lang="en-US" sz="1800" dirty="0">
                <a:latin typeface="Arial" panose="020B0604020202020204" pitchFamily="34" charset="0"/>
                <a:ea typeface="Arial" panose="020B0604020202020204" pitchFamily="34" charset="0"/>
                <a:cs typeface="Arial" panose="020B0604020202020204" pitchFamily="34" charset="0"/>
              </a:rPr>
              <a:t>When not working or caring for Alima, Daud liked to spend time playing </a:t>
            </a:r>
            <a:r>
              <a:rPr lang="en-US" sz="1800" i="1" dirty="0">
                <a:latin typeface="Arial" panose="020B0604020202020204" pitchFamily="34" charset="0"/>
                <a:ea typeface="Arial" panose="020B0604020202020204" pitchFamily="34" charset="0"/>
                <a:cs typeface="Arial" panose="020B0604020202020204" pitchFamily="34" charset="0"/>
              </a:rPr>
              <a:t>bawo</a:t>
            </a:r>
            <a:r>
              <a:rPr lang="en-US" sz="1800" dirty="0">
                <a:latin typeface="Arial" panose="020B0604020202020204" pitchFamily="34" charset="0"/>
                <a:ea typeface="Arial" panose="020B0604020202020204" pitchFamily="34" charset="0"/>
                <a:cs typeface="Arial" panose="020B0604020202020204" pitchFamily="34" charset="0"/>
              </a:rPr>
              <a:t> with friends around his community and here men would discuss social and health issues like TB. </a:t>
            </a:r>
          </a:p>
          <a:p>
            <a:pPr marL="285750" indent="-285750">
              <a:lnSpc>
                <a:spcPct val="115000"/>
              </a:lnSpc>
              <a:spcBef>
                <a:spcPts val="0"/>
              </a:spcBef>
              <a:buFont typeface="Arial" panose="020B0604020202020204" pitchFamily="34" charset="0"/>
              <a:buChar char="•"/>
            </a:pPr>
            <a:r>
              <a:rPr lang="en-US" sz="1800" dirty="0">
                <a:latin typeface="Arial" panose="020B0604020202020204" pitchFamily="34" charset="0"/>
                <a:ea typeface="Arial" panose="020B0604020202020204" pitchFamily="34" charset="0"/>
                <a:cs typeface="Arial" panose="020B0604020202020204" pitchFamily="34" charset="0"/>
              </a:rPr>
              <a:t>It was during a </a:t>
            </a:r>
            <a:r>
              <a:rPr lang="en-US" sz="1800" i="1" dirty="0" err="1">
                <a:latin typeface="Arial" panose="020B0604020202020204" pitchFamily="34" charset="0"/>
                <a:ea typeface="Arial" panose="020B0604020202020204" pitchFamily="34" charset="0"/>
                <a:cs typeface="Arial" panose="020B0604020202020204" pitchFamily="34" charset="0"/>
              </a:rPr>
              <a:t>bawo</a:t>
            </a:r>
            <a:r>
              <a:rPr lang="en-US" sz="1800" dirty="0">
                <a:latin typeface="Arial" panose="020B0604020202020204" pitchFamily="34" charset="0"/>
                <a:ea typeface="Arial" panose="020B0604020202020204" pitchFamily="34" charset="0"/>
                <a:cs typeface="Arial" panose="020B0604020202020204" pitchFamily="34" charset="0"/>
              </a:rPr>
              <a:t> game that Daud learnt </a:t>
            </a:r>
            <a:r>
              <a:rPr lang="en-US" sz="1800" dirty="0">
                <a:latin typeface="Arial" panose="020B0604020202020204" pitchFamily="34" charset="0"/>
                <a:cs typeface="Arial" panose="020B0604020202020204" pitchFamily="34" charset="0"/>
              </a:rPr>
              <a:t>about TB preventive treatment (TPT) from volunteers with Baylor Foundation Malawi, a local NGO. They were working under the </a:t>
            </a:r>
            <a:r>
              <a:rPr lang="en-US" sz="1800" dirty="0" err="1">
                <a:latin typeface="Arial" panose="020B0604020202020204" pitchFamily="34" charset="0"/>
                <a:cs typeface="Arial" panose="020B0604020202020204" pitchFamily="34" charset="0"/>
              </a:rPr>
              <a:t>Unitaid</a:t>
            </a:r>
            <a:r>
              <a:rPr lang="en-US" sz="1800" dirty="0">
                <a:latin typeface="Arial" panose="020B0604020202020204" pitchFamily="34" charset="0"/>
                <a:cs typeface="Arial" panose="020B0604020202020204" pitchFamily="34" charset="0"/>
              </a:rPr>
              <a:t>-funded IMPAACT4TB project </a:t>
            </a:r>
            <a:r>
              <a:rPr lang="en-US" sz="1800" dirty="0">
                <a:latin typeface="Arial" panose="020B0604020202020204" pitchFamily="34" charset="0"/>
                <a:ea typeface="Arial" panose="020B0604020202020204" pitchFamily="34" charset="0"/>
                <a:cs typeface="Arial" panose="020B0604020202020204" pitchFamily="34" charset="0"/>
              </a:rPr>
              <a:t>to raise awareness about TPT in Mangochi district. </a:t>
            </a:r>
          </a:p>
          <a:p>
            <a:pPr marL="285750" indent="-285750">
              <a:lnSpc>
                <a:spcPct val="115000"/>
              </a:lnSpc>
              <a:spcBef>
                <a:spcPts val="0"/>
              </a:spcBef>
              <a:buFont typeface="Arial" panose="020B0604020202020204" pitchFamily="34" charset="0"/>
              <a:buChar char="•"/>
            </a:pPr>
            <a:endParaRPr lang="en-US" sz="1800" dirty="0">
              <a:effectLst/>
              <a:latin typeface="Arial" panose="020B0604020202020204" pitchFamily="34" charset="0"/>
              <a:ea typeface="Arial" panose="020B0604020202020204" pitchFamily="34" charset="0"/>
              <a:cs typeface="Arial" panose="020B0604020202020204" pitchFamily="34" charset="0"/>
            </a:endParaRPr>
          </a:p>
          <a:p>
            <a:pPr>
              <a:lnSpc>
                <a:spcPct val="115000"/>
              </a:lnSpc>
              <a:spcBef>
                <a:spcPts val="0"/>
              </a:spcBef>
            </a:pPr>
            <a:endParaRPr lang="en-US" sz="1800" dirty="0">
              <a:latin typeface="Arial" panose="020B0604020202020204" pitchFamily="34" charset="0"/>
              <a:ea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2" name="Speech Bubble: Oval 1">
            <a:extLst>
              <a:ext uri="{FF2B5EF4-FFF2-40B4-BE49-F238E27FC236}">
                <a16:creationId xmlns:a16="http://schemas.microsoft.com/office/drawing/2014/main" id="{F772C3EB-86F4-28B1-8C1F-A3A4B24E1D7A}"/>
              </a:ext>
            </a:extLst>
          </p:cNvPr>
          <p:cNvSpPr/>
          <p:nvPr/>
        </p:nvSpPr>
        <p:spPr>
          <a:xfrm>
            <a:off x="7151194" y="505832"/>
            <a:ext cx="3602976" cy="1015663"/>
          </a:xfrm>
          <a:prstGeom prst="wedgeEllipseCallout">
            <a:avLst>
              <a:gd name="adj1" fmla="val -33646"/>
              <a:gd name="adj2" fmla="val 67057"/>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5BCD4FD-81BC-D6A6-AB8D-4126BF6B1C34}"/>
              </a:ext>
            </a:extLst>
          </p:cNvPr>
          <p:cNvSpPr txBox="1"/>
          <p:nvPr/>
        </p:nvSpPr>
        <p:spPr>
          <a:xfrm>
            <a:off x="7354634" y="696088"/>
            <a:ext cx="3196095" cy="707886"/>
          </a:xfrm>
          <a:prstGeom prst="rect">
            <a:avLst/>
          </a:prstGeom>
          <a:noFill/>
        </p:spPr>
        <p:txBody>
          <a:bodyPr wrap="square" rtlCol="0">
            <a:spAutoFit/>
          </a:bodyPr>
          <a:lstStyle/>
          <a:p>
            <a:pPr algn="ctr"/>
            <a:r>
              <a:rPr lang="en-ZA" sz="1000" b="1" dirty="0">
                <a:latin typeface="Arial" panose="020B0604020202020204" pitchFamily="34" charset="0"/>
                <a:cs typeface="Arial" panose="020B0604020202020204" pitchFamily="34" charset="0"/>
              </a:rPr>
              <a:t>3HP is a medication that protects the whole family from contracting tuberculosis. 3HP is taken as 12 once-weekly doses of isoniazid and rifapentine to prevent TB. </a:t>
            </a:r>
            <a:endParaRPr lang="en-US" sz="4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7412158-779A-5171-06FC-2A45CB509232}"/>
              </a:ext>
            </a:extLst>
          </p:cNvPr>
          <p:cNvSpPr txBox="1"/>
          <p:nvPr/>
        </p:nvSpPr>
        <p:spPr>
          <a:xfrm>
            <a:off x="411892" y="4897047"/>
            <a:ext cx="6096000" cy="702308"/>
          </a:xfrm>
          <a:prstGeom prst="rect">
            <a:avLst/>
          </a:prstGeom>
          <a:noFill/>
        </p:spPr>
        <p:txBody>
          <a:bodyPr wrap="square">
            <a:spAutoFit/>
          </a:bodyPr>
          <a:lstStyle/>
          <a:p>
            <a:pPr marL="0" marR="0">
              <a:lnSpc>
                <a:spcPct val="115000"/>
              </a:lnSpc>
              <a:spcBef>
                <a:spcPts val="0"/>
              </a:spcBef>
              <a:spcAft>
                <a:spcPts val="0"/>
              </a:spcAft>
            </a:pPr>
            <a:r>
              <a:rPr lang="en-US" sz="1800" b="1" dirty="0">
                <a:solidFill>
                  <a:srgbClr val="FF0000"/>
                </a:solidFill>
                <a:effectLst/>
                <a:latin typeface="Arial" panose="020B0604020202020204" pitchFamily="34" charset="0"/>
                <a:ea typeface="Arial" panose="020B0604020202020204" pitchFamily="34" charset="0"/>
              </a:rPr>
              <a:t>Discussion Points:</a:t>
            </a:r>
          </a:p>
          <a:p>
            <a:pPr marL="0" marR="0">
              <a:lnSpc>
                <a:spcPct val="115000"/>
              </a:lnSpc>
              <a:spcBef>
                <a:spcPts val="0"/>
              </a:spcBef>
              <a:spcAft>
                <a:spcPts val="0"/>
              </a:spcAft>
            </a:pPr>
            <a:r>
              <a:rPr lang="en-US" sz="1800" b="1" dirty="0">
                <a:solidFill>
                  <a:srgbClr val="FF0000"/>
                </a:solidFill>
                <a:effectLst/>
                <a:latin typeface="Arial" panose="020B0604020202020204" pitchFamily="34" charset="0"/>
                <a:ea typeface="Arial" panose="020B0604020202020204" pitchFamily="34" charset="0"/>
              </a:rPr>
              <a:t> </a:t>
            </a:r>
            <a:endParaRPr lang="en-US" sz="1800" dirty="0">
              <a:solidFill>
                <a:srgbClr val="FF0000"/>
              </a:solidFill>
              <a:effectLst/>
              <a:latin typeface="Arial" panose="020B0604020202020204" pitchFamily="34" charset="0"/>
              <a:ea typeface="Arial" panose="020B0604020202020204" pitchFamily="34" charset="0"/>
            </a:endParaRPr>
          </a:p>
        </p:txBody>
      </p:sp>
      <p:sp>
        <p:nvSpPr>
          <p:cNvPr id="9" name="TextBox 8">
            <a:extLst>
              <a:ext uri="{FF2B5EF4-FFF2-40B4-BE49-F238E27FC236}">
                <a16:creationId xmlns:a16="http://schemas.microsoft.com/office/drawing/2014/main" id="{5F937779-1523-D251-D658-0CCC1DE5DAC9}"/>
              </a:ext>
            </a:extLst>
          </p:cNvPr>
          <p:cNvSpPr txBox="1"/>
          <p:nvPr/>
        </p:nvSpPr>
        <p:spPr>
          <a:xfrm>
            <a:off x="411892" y="5268840"/>
            <a:ext cx="9770076" cy="1384995"/>
          </a:xfrm>
          <a:prstGeom prst="rect">
            <a:avLst/>
          </a:prstGeom>
          <a:noFill/>
        </p:spPr>
        <p:txBody>
          <a:bodyPr wrap="square">
            <a:spAutoFit/>
          </a:bodyPr>
          <a:lstStyle/>
          <a:p>
            <a:pPr marL="285750" indent="-285750">
              <a:buFont typeface="Arial" panose="020B0604020202020204" pitchFamily="34" charset="0"/>
              <a:buChar char="•"/>
            </a:pPr>
            <a:r>
              <a:rPr lang="en-US" sz="1200" dirty="0">
                <a:effectLst/>
                <a:latin typeface="Arial" panose="020B0604020202020204" pitchFamily="34" charset="0"/>
                <a:ea typeface="Arial" panose="020B0604020202020204" pitchFamily="34" charset="0"/>
              </a:rPr>
              <a:t>There are multiple different drug regimens used as TB preventive treatment. The community health volunteers Daud met were raising awareness about a regimen called 3HP. </a:t>
            </a:r>
          </a:p>
          <a:p>
            <a:pPr marL="285750" indent="-285750">
              <a:buFont typeface="Arial" panose="020B0604020202020204" pitchFamily="34" charset="0"/>
              <a:buChar char="•"/>
            </a:pPr>
            <a:r>
              <a:rPr lang="en-US" sz="1200" dirty="0">
                <a:latin typeface="Arial" panose="020B0604020202020204" pitchFamily="34" charset="0"/>
              </a:rPr>
              <a:t>The 3HP regimen is taken once-a-week for 12 weeks. It combines two drugs: rifapentine and isoniazid. 3HP can be taken by many people, including adults, children, and people living with HIV. </a:t>
            </a:r>
          </a:p>
          <a:p>
            <a:pPr marL="285750" indent="-285750">
              <a:buFont typeface="Arial" panose="020B0604020202020204" pitchFamily="34" charset="0"/>
              <a:buChar char="•"/>
            </a:pPr>
            <a:r>
              <a:rPr lang="en-US" sz="1200" dirty="0">
                <a:latin typeface="Arial" panose="020B0604020202020204" pitchFamily="34" charset="0"/>
              </a:rPr>
              <a:t>3HP and other TPT regimens are taken by people at risk of TB to stop them from developing TB disease. </a:t>
            </a:r>
          </a:p>
          <a:p>
            <a:pPr marL="285750" indent="-285750">
              <a:buFont typeface="Arial" panose="020B0604020202020204" pitchFamily="34" charset="0"/>
              <a:buChar char="•"/>
            </a:pPr>
            <a:r>
              <a:rPr lang="en-US" sz="1200" b="1" u="sng" dirty="0">
                <a:solidFill>
                  <a:srgbClr val="FF0000"/>
                </a:solidFill>
                <a:latin typeface="Arial" panose="020B0604020202020204" pitchFamily="34" charset="0"/>
              </a:rPr>
              <a:t>Discussion question</a:t>
            </a:r>
            <a:r>
              <a:rPr lang="en-US" sz="1200" b="1" dirty="0">
                <a:solidFill>
                  <a:srgbClr val="17365D"/>
                </a:solidFill>
                <a:latin typeface="Arial" panose="020B0604020202020204" pitchFamily="34" charset="0"/>
              </a:rPr>
              <a:t>: </a:t>
            </a:r>
            <a:r>
              <a:rPr lang="en-US" sz="1200" b="1" dirty="0">
                <a:latin typeface="Arial" panose="020B0604020202020204" pitchFamily="34" charset="0"/>
              </a:rPr>
              <a:t>Is 3HP available in your community? Aside from 3HP, what other TPT regimens have you heard about? How do they compare to 3HP?</a:t>
            </a:r>
            <a:endParaRPr lang="en-US" sz="1200" dirty="0"/>
          </a:p>
        </p:txBody>
      </p:sp>
    </p:spTree>
    <p:extLst>
      <p:ext uri="{BB962C8B-B14F-4D97-AF65-F5344CB8AC3E}">
        <p14:creationId xmlns:p14="http://schemas.microsoft.com/office/powerpoint/2010/main" val="1715623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5210899" y="549966"/>
            <a:ext cx="6172192" cy="4350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325484" y="549966"/>
            <a:ext cx="4348116" cy="3775291"/>
          </a:xfrm>
        </p:spPr>
        <p:txBody>
          <a:bodyPr>
            <a:normAutofit fontScale="85000" lnSpcReduction="10000"/>
          </a:bodyPr>
          <a:lstStyle/>
          <a:p>
            <a:pPr marL="342900" indent="-342900">
              <a:lnSpc>
                <a:spcPct val="115000"/>
              </a:lnSpc>
              <a:spcBef>
                <a:spcPts val="0"/>
              </a:spcBef>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After talking to the community volunteers, Daud returned to the clinic to ask about 3HP. Realizing that Daud’s wife Alima had TB disease, health workers knew Daud might be eligible for TPT as a “household contact.”</a:t>
            </a:r>
          </a:p>
          <a:p>
            <a:pPr marL="342900" indent="-342900">
              <a:lnSpc>
                <a:spcPct val="115000"/>
              </a:lnSpc>
              <a:spcBef>
                <a:spcPts val="0"/>
              </a:spcBef>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Before initiating Daud on 3HP, healthcare workers first had to rule out active TB disease, which is part of guidelines for TB preventive treatment.</a:t>
            </a:r>
            <a:r>
              <a:rPr lang="en-US" sz="1800" dirty="0">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Health workers first screened Daud and ruled out TB disease</a:t>
            </a:r>
            <a:r>
              <a:rPr lang="en-US" sz="1800" dirty="0">
                <a:latin typeface="Arial" panose="020B0604020202020204" pitchFamily="34" charset="0"/>
                <a:ea typeface="Arial" panose="020B0604020202020204" pitchFamily="34" charset="0"/>
              </a:rPr>
              <a:t> using a chest X-ray.</a:t>
            </a:r>
            <a:r>
              <a:rPr lang="en-US" sz="1800" dirty="0">
                <a:effectLst/>
                <a:latin typeface="Arial" panose="020B0604020202020204" pitchFamily="34" charset="0"/>
                <a:ea typeface="Arial" panose="020B0604020202020204" pitchFamily="34" charset="0"/>
              </a:rPr>
              <a:t>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Upon hearing that Daud was a household contact of someone with TB, </a:t>
            </a:r>
            <a:r>
              <a:rPr lang="en-US" sz="1800" dirty="0">
                <a:latin typeface="Arial" panose="020B0604020202020204" pitchFamily="34" charset="0"/>
                <a:ea typeface="Arial" panose="020B0604020202020204" pitchFamily="34" charset="0"/>
              </a:rPr>
              <a:t>health workers</a:t>
            </a:r>
            <a:r>
              <a:rPr lang="en-US" sz="1800" dirty="0">
                <a:effectLst/>
                <a:latin typeface="Arial" panose="020B0604020202020204" pitchFamily="34" charset="0"/>
                <a:ea typeface="Arial" panose="020B0604020202020204" pitchFamily="34" charset="0"/>
              </a:rPr>
              <a:t> should have immediately </a:t>
            </a:r>
            <a:r>
              <a:rPr lang="en-US" sz="1800" dirty="0">
                <a:latin typeface="Arial" panose="020B0604020202020204" pitchFamily="34" charset="0"/>
                <a:ea typeface="Arial" panose="020B0604020202020204" pitchFamily="34" charset="0"/>
              </a:rPr>
              <a:t>offered</a:t>
            </a:r>
            <a:r>
              <a:rPr lang="en-US" sz="1800" dirty="0">
                <a:effectLst/>
                <a:latin typeface="Arial" panose="020B0604020202020204" pitchFamily="34" charset="0"/>
                <a:ea typeface="Arial" panose="020B0604020202020204" pitchFamily="34" charset="0"/>
              </a:rPr>
              <a:t> him 3HP. Instead, he had to request TPT for himself.</a:t>
            </a: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7" name="TextBox 6">
            <a:extLst>
              <a:ext uri="{FF2B5EF4-FFF2-40B4-BE49-F238E27FC236}">
                <a16:creationId xmlns:a16="http://schemas.microsoft.com/office/drawing/2014/main" id="{8DB4F313-3B24-E418-8791-5C1ABFD01867}"/>
              </a:ext>
            </a:extLst>
          </p:cNvPr>
          <p:cNvSpPr txBox="1"/>
          <p:nvPr/>
        </p:nvSpPr>
        <p:spPr>
          <a:xfrm>
            <a:off x="217715" y="5153837"/>
            <a:ext cx="10737668" cy="1384995"/>
          </a:xfrm>
          <a:prstGeom prst="rect">
            <a:avLst/>
          </a:prstGeom>
          <a:noFill/>
        </p:spPr>
        <p:txBody>
          <a:bodyPr wrap="square" rtlCol="0">
            <a:spAutoFit/>
          </a:bodyPr>
          <a:lstStyle/>
          <a:p>
            <a:pPr marL="342900" indent="-342900">
              <a:buFont typeface="Symbol" panose="05050102010706020507" pitchFamily="18" charset="2"/>
              <a:buChar char=""/>
            </a:pPr>
            <a:r>
              <a:rPr lang="en-US" sz="1200" dirty="0">
                <a:latin typeface="Arial" panose="020B0604020202020204" pitchFamily="34" charset="0"/>
                <a:ea typeface="Arial" panose="020B0604020202020204" pitchFamily="34" charset="0"/>
              </a:rPr>
              <a:t>Daud and his daughters were eligible for TPT because they were what is called “</a:t>
            </a:r>
            <a:r>
              <a:rPr lang="en-US" sz="1200" b="1" dirty="0">
                <a:latin typeface="Arial" panose="020B0604020202020204" pitchFamily="34" charset="0"/>
                <a:ea typeface="Arial" panose="020B0604020202020204" pitchFamily="34" charset="0"/>
              </a:rPr>
              <a:t>household contacts</a:t>
            </a:r>
            <a:r>
              <a:rPr lang="en-US" sz="1200" dirty="0">
                <a:latin typeface="Arial" panose="020B0604020202020204" pitchFamily="34" charset="0"/>
                <a:ea typeface="Arial" panose="020B0604020202020204" pitchFamily="34" charset="0"/>
              </a:rPr>
              <a:t>.” That is, people who live with–or share air with—people who have TB disease. </a:t>
            </a:r>
          </a:p>
          <a:p>
            <a:pPr marL="342900" indent="-342900">
              <a:buFont typeface="Symbol" panose="05050102010706020507" pitchFamily="18" charset="2"/>
              <a:buChar char=""/>
            </a:pPr>
            <a:r>
              <a:rPr lang="en-US" sz="1200" dirty="0">
                <a:effectLst/>
                <a:latin typeface="Arial" panose="020B0604020202020204" pitchFamily="34" charset="0"/>
                <a:ea typeface="Arial" panose="020B0604020202020204" pitchFamily="34" charset="0"/>
              </a:rPr>
              <a:t>Low awareness of TPT among household contacts is very common, with most people unaware of the benefits of taking TPT regimens such as 3HP. </a:t>
            </a:r>
          </a:p>
          <a:p>
            <a:pPr marL="342900" marR="0" lvl="0" indent="-342900">
              <a:spcBef>
                <a:spcPts val="0"/>
              </a:spcBef>
              <a:spcAft>
                <a:spcPts val="0"/>
              </a:spcAft>
              <a:buFont typeface="Symbol" panose="05050102010706020507" pitchFamily="18" charset="2"/>
              <a:buChar char=""/>
            </a:pPr>
            <a:r>
              <a:rPr lang="en-US" sz="1200" dirty="0">
                <a:latin typeface="Arial" panose="020B0604020202020204" pitchFamily="34" charset="0"/>
                <a:ea typeface="Arial" panose="020B0604020202020204" pitchFamily="34" charset="0"/>
              </a:rPr>
              <a:t>Ideally, Daud and his daughters should have been screened for TB and offered 3HP soon after Alima’s TB diagnosis. In actuality, Daud only learned about 3HP some time after Alima began TB treatment.</a:t>
            </a:r>
          </a:p>
          <a:p>
            <a:pPr marL="342900" marR="0" lvl="0" indent="-342900">
              <a:spcBef>
                <a:spcPts val="0"/>
              </a:spcBef>
              <a:spcAft>
                <a:spcPts val="0"/>
              </a:spcAft>
              <a:buFont typeface="Symbol" panose="05050102010706020507" pitchFamily="18" charset="2"/>
              <a:buChar char=""/>
            </a:pPr>
            <a:r>
              <a:rPr lang="en-US" sz="1200" dirty="0">
                <a:latin typeface="Arial" panose="020B0604020202020204" pitchFamily="34" charset="0"/>
              </a:rPr>
              <a:t>Daud’s daughters, Bertha and Yamikani, who were both living at home with Alima and Daud, were not started on 3HP – another missed opportunity to prevent TB in the home with screening and TB preventive treatment. </a:t>
            </a:r>
          </a:p>
        </p:txBody>
      </p:sp>
      <p:sp>
        <p:nvSpPr>
          <p:cNvPr id="9" name="TextBox 8">
            <a:extLst>
              <a:ext uri="{FF2B5EF4-FFF2-40B4-BE49-F238E27FC236}">
                <a16:creationId xmlns:a16="http://schemas.microsoft.com/office/drawing/2014/main" id="{7D0ECECB-FF92-C73B-AE6F-A6FECE946EE1}"/>
              </a:ext>
            </a:extLst>
          </p:cNvPr>
          <p:cNvSpPr txBox="1"/>
          <p:nvPr/>
        </p:nvSpPr>
        <p:spPr>
          <a:xfrm>
            <a:off x="209006" y="4743289"/>
            <a:ext cx="3240577" cy="383823"/>
          </a:xfrm>
          <a:prstGeom prst="rect">
            <a:avLst/>
          </a:prstGeom>
          <a:noFill/>
        </p:spPr>
        <p:txBody>
          <a:bodyPr wrap="square">
            <a:spAutoFit/>
          </a:bodyPr>
          <a:lstStyle/>
          <a:p>
            <a:pPr marL="0" marR="0">
              <a:lnSpc>
                <a:spcPct val="115000"/>
              </a:lnSpc>
              <a:spcBef>
                <a:spcPts val="0"/>
              </a:spcBef>
              <a:spcAft>
                <a:spcPts val="0"/>
              </a:spcAft>
            </a:pPr>
            <a:r>
              <a:rPr lang="en-US" sz="1800" b="1" dirty="0">
                <a:solidFill>
                  <a:srgbClr val="FF0000"/>
                </a:solidFill>
                <a:effectLst/>
                <a:latin typeface="Arial" panose="020B0604020202020204" pitchFamily="34" charset="0"/>
                <a:ea typeface="Arial" panose="020B0604020202020204" pitchFamily="34" charset="0"/>
              </a:rPr>
              <a:t>Discussion Points: </a:t>
            </a:r>
            <a:endParaRPr lang="en-US" sz="1800" dirty="0">
              <a:solidFill>
                <a:srgbClr val="FF0000"/>
              </a:solidFill>
              <a:effectLst/>
              <a:latin typeface="Arial" panose="020B0604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D3A88BB6-17C9-4001-717F-F8E083E80A53}"/>
              </a:ext>
            </a:extLst>
          </p:cNvPr>
          <p:cNvSpPr txBox="1"/>
          <p:nvPr/>
        </p:nvSpPr>
        <p:spPr>
          <a:xfrm>
            <a:off x="8076113" y="1484266"/>
            <a:ext cx="1307918" cy="707886"/>
          </a:xfrm>
          <a:prstGeom prst="rect">
            <a:avLst/>
          </a:prstGeom>
          <a:noFill/>
        </p:spPr>
        <p:txBody>
          <a:bodyPr wrap="square" rtlCol="0">
            <a:spAutoFit/>
          </a:bodyPr>
          <a:lstStyle/>
          <a:p>
            <a:r>
              <a:rPr lang="en-US" sz="1000" b="1" dirty="0">
                <a:effectLst/>
                <a:latin typeface="Arial" panose="020B0604020202020204" pitchFamily="34" charset="0"/>
                <a:cs typeface="Arial" panose="020B0604020202020204" pitchFamily="34" charset="0"/>
              </a:rPr>
              <a:t>This is how you take 3HP… it is easy and with little side effects. </a:t>
            </a: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8980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210900" y="805690"/>
            <a:ext cx="6172189" cy="43503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411893" y="790608"/>
            <a:ext cx="3985936" cy="4279456"/>
          </a:xfrm>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In 2020, shortly after starting the 3HP, Daud experienced a persistent mild headache, which resolved on its own in the course of treatment after a few weeks.</a:t>
            </a:r>
          </a:p>
          <a:p>
            <a:pPr marL="342900" indent="-342900">
              <a:lnSpc>
                <a:spcPct val="115000"/>
              </a:lnSpc>
              <a:spcBef>
                <a:spcPts val="0"/>
              </a:spcBef>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However, there were no clear </a:t>
            </a:r>
            <a:r>
              <a:rPr lang="en-US" sz="1800" dirty="0">
                <a:latin typeface="Arial" panose="020B0604020202020204" pitchFamily="34" charset="0"/>
                <a:ea typeface="Arial" panose="020B0604020202020204" pitchFamily="34" charset="0"/>
              </a:rPr>
              <a:t>plan from the health workers </a:t>
            </a:r>
            <a:r>
              <a:rPr lang="en-US" sz="1800" dirty="0">
                <a:effectLst/>
                <a:latin typeface="Arial" panose="020B0604020202020204" pitchFamily="34" charset="0"/>
                <a:ea typeface="Arial" panose="020B0604020202020204" pitchFamily="34" charset="0"/>
              </a:rPr>
              <a:t>for monitoring side effects. Luckily, aside from the headaches, the 3HP short regimen was tolerable and short. </a:t>
            </a: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10" name="TextBox 9">
            <a:extLst>
              <a:ext uri="{FF2B5EF4-FFF2-40B4-BE49-F238E27FC236}">
                <a16:creationId xmlns:a16="http://schemas.microsoft.com/office/drawing/2014/main" id="{4D9FD5E7-4F38-9066-DFCE-D076F8C91E69}"/>
              </a:ext>
            </a:extLst>
          </p:cNvPr>
          <p:cNvSpPr txBox="1"/>
          <p:nvPr/>
        </p:nvSpPr>
        <p:spPr>
          <a:xfrm>
            <a:off x="411894" y="5285339"/>
            <a:ext cx="10212564" cy="1348446"/>
          </a:xfrm>
          <a:prstGeom prst="rect">
            <a:avLst/>
          </a:prstGeom>
          <a:noFill/>
        </p:spPr>
        <p:txBody>
          <a:bodyPr wrap="square" rtlCol="0">
            <a:spAutoFit/>
          </a:bodyPr>
          <a:lstStyle/>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Arial" panose="020B0604020202020204" pitchFamily="34" charset="0"/>
              </a:rPr>
              <a:t>Malawi’s healthcare system is plagued with a shortage of healthcare workers and poorly equipped with information technologies for monitoring adverse effects.</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Arial" panose="020B0604020202020204" pitchFamily="34" charset="0"/>
              </a:rPr>
              <a:t>The WHO TPT implementation handbook recommends national TPT programs to use communication technology, including SMS and video-calls, for early reporting of adverse events and prompt action by health care workers. </a:t>
            </a:r>
          </a:p>
          <a:p>
            <a:pPr marL="342900" marR="0" lvl="0" indent="-342900">
              <a:lnSpc>
                <a:spcPct val="115000"/>
              </a:lnSpc>
              <a:spcBef>
                <a:spcPts val="0"/>
              </a:spcBef>
              <a:spcAft>
                <a:spcPts val="0"/>
              </a:spcAft>
              <a:buFont typeface="Symbol" panose="05050102010706020507" pitchFamily="18" charset="2"/>
              <a:buChar char=""/>
            </a:pPr>
            <a:r>
              <a:rPr lang="en-US" sz="1200" b="1" dirty="0">
                <a:solidFill>
                  <a:srgbClr val="FF0000"/>
                </a:solidFill>
                <a:latin typeface="Arial" panose="020B0604020202020204" pitchFamily="34" charset="0"/>
                <a:ea typeface="Arial" panose="020B0604020202020204" pitchFamily="34" charset="0"/>
              </a:rPr>
              <a:t>Discussion question</a:t>
            </a:r>
            <a:r>
              <a:rPr lang="en-US" sz="1200" b="1" dirty="0">
                <a:solidFill>
                  <a:srgbClr val="17365D"/>
                </a:solidFill>
                <a:latin typeface="Arial" panose="020B0604020202020204" pitchFamily="34" charset="0"/>
                <a:ea typeface="Arial" panose="020B0604020202020204" pitchFamily="34" charset="0"/>
              </a:rPr>
              <a:t>: </a:t>
            </a:r>
            <a:r>
              <a:rPr lang="en-US" sz="1200" b="1" dirty="0">
                <a:latin typeface="Arial" panose="020B0604020202020204" pitchFamily="34" charset="0"/>
                <a:ea typeface="Arial" panose="020B0604020202020204" pitchFamily="34" charset="0"/>
              </a:rPr>
              <a:t>What information do you think someone should receive when starting 3HP? What would successful counselling for TB preventive treatment look like?</a:t>
            </a:r>
            <a:endParaRPr lang="en-US" sz="1200" b="1" dirty="0">
              <a:effectLst/>
              <a:latin typeface="Arial" panose="020B0604020202020204" pitchFamily="34" charset="0"/>
              <a:ea typeface="Arial" panose="020B0604020202020204" pitchFamily="34" charset="0"/>
            </a:endParaRPr>
          </a:p>
        </p:txBody>
      </p:sp>
      <p:sp>
        <p:nvSpPr>
          <p:cNvPr id="11" name="TextBox 10">
            <a:extLst>
              <a:ext uri="{FF2B5EF4-FFF2-40B4-BE49-F238E27FC236}">
                <a16:creationId xmlns:a16="http://schemas.microsoft.com/office/drawing/2014/main" id="{9C710772-0125-9E88-A50B-65C4611DA3A8}"/>
              </a:ext>
            </a:extLst>
          </p:cNvPr>
          <p:cNvSpPr txBox="1"/>
          <p:nvPr/>
        </p:nvSpPr>
        <p:spPr>
          <a:xfrm>
            <a:off x="411893" y="4878153"/>
            <a:ext cx="6096000" cy="383823"/>
          </a:xfrm>
          <a:prstGeom prst="rect">
            <a:avLst/>
          </a:prstGeom>
          <a:noFill/>
        </p:spPr>
        <p:txBody>
          <a:bodyPr wrap="square">
            <a:spAutoFit/>
          </a:bodyPr>
          <a:lstStyle/>
          <a:p>
            <a:pPr marL="0" marR="0">
              <a:lnSpc>
                <a:spcPct val="115000"/>
              </a:lnSpc>
              <a:spcBef>
                <a:spcPts val="0"/>
              </a:spcBef>
              <a:spcAft>
                <a:spcPts val="0"/>
              </a:spcAft>
            </a:pPr>
            <a:r>
              <a:rPr lang="en-US" sz="1800" b="1" dirty="0">
                <a:solidFill>
                  <a:srgbClr val="FF0000"/>
                </a:solidFill>
                <a:effectLst/>
                <a:latin typeface="Arial" panose="020B0604020202020204" pitchFamily="34" charset="0"/>
                <a:ea typeface="Arial" panose="020B0604020202020204" pitchFamily="34" charset="0"/>
              </a:rPr>
              <a:t>Discussion Points: </a:t>
            </a:r>
            <a:endParaRPr lang="en-US" sz="1800" dirty="0">
              <a:solidFill>
                <a:srgbClr val="FF0000"/>
              </a:solidFill>
              <a:effectLst/>
              <a:latin typeface="Arial" panose="020B0604020202020204" pitchFamily="34" charset="0"/>
              <a:ea typeface="Arial" panose="020B0604020202020204" pitchFamily="34" charset="0"/>
            </a:endParaRPr>
          </a:p>
        </p:txBody>
      </p:sp>
      <p:sp>
        <p:nvSpPr>
          <p:cNvPr id="9" name="Thought Bubble: Cloud 8">
            <a:extLst>
              <a:ext uri="{FF2B5EF4-FFF2-40B4-BE49-F238E27FC236}">
                <a16:creationId xmlns:a16="http://schemas.microsoft.com/office/drawing/2014/main" id="{D98C9967-1C00-89FC-9B0A-8F68A313EF0C}"/>
              </a:ext>
            </a:extLst>
          </p:cNvPr>
          <p:cNvSpPr/>
          <p:nvPr/>
        </p:nvSpPr>
        <p:spPr>
          <a:xfrm>
            <a:off x="9976757" y="947057"/>
            <a:ext cx="1577935" cy="1377211"/>
          </a:xfrm>
          <a:prstGeom prst="cloudCallou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effectLst/>
                <a:latin typeface="Arial" panose="020B0604020202020204" pitchFamily="34" charset="0"/>
                <a:cs typeface="Arial" panose="020B0604020202020204" pitchFamily="34" charset="0"/>
              </a:rPr>
              <a:t>Taking 3HP once a week for 3 months is not that bad.</a:t>
            </a:r>
            <a:endParaRPr lang="en-US" sz="11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061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50143" y="701488"/>
            <a:ext cx="6506492" cy="45860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535365" y="921763"/>
            <a:ext cx="4159354" cy="3811588"/>
          </a:xfrm>
        </p:spPr>
        <p:txBody>
          <a:bodyPr>
            <a:normAutofit/>
          </a:bodyPr>
          <a:lstStyle/>
          <a:p>
            <a:pPr marL="342900" indent="-342900">
              <a:lnSpc>
                <a:spcPct val="115000"/>
              </a:lnSpc>
              <a:spcBef>
                <a:spcPts val="0"/>
              </a:spcBef>
              <a:buFont typeface="Symbol" panose="05050102010706020507" pitchFamily="18" charset="2"/>
              <a:buChar char=""/>
            </a:pPr>
            <a:r>
              <a:rPr lang="en-US" sz="1800" dirty="0">
                <a:latin typeface="Arial" panose="020B0604020202020204" pitchFamily="34" charset="0"/>
                <a:ea typeface="Arial" panose="020B0604020202020204" pitchFamily="34" charset="0"/>
              </a:rPr>
              <a:t>Daud and his wife were able to continue working on the farm during their treatments and generated money from cassava produce.</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The income </a:t>
            </a:r>
            <a:r>
              <a:rPr lang="en-US" sz="1800" dirty="0">
                <a:latin typeface="Arial" panose="020B0604020202020204" pitchFamily="34" charset="0"/>
                <a:ea typeface="Arial" panose="020B0604020202020204" pitchFamily="34" charset="0"/>
              </a:rPr>
              <a:t>Daud</a:t>
            </a:r>
            <a:r>
              <a:rPr lang="en-US" sz="1800" dirty="0">
                <a:effectLst/>
                <a:latin typeface="Arial" panose="020B0604020202020204" pitchFamily="34" charset="0"/>
                <a:ea typeface="Arial" panose="020B0604020202020204" pitchFamily="34" charset="0"/>
              </a:rPr>
              <a:t> earned during this time was necessary to cover the out-of-pocket payments for his and Alima’s care due to recurring transportation costs from his home to the hospital.</a:t>
            </a:r>
          </a:p>
          <a:p>
            <a:pPr marL="342900" indent="-342900">
              <a:lnSpc>
                <a:spcPct val="115000"/>
              </a:lnSpc>
              <a:spcBef>
                <a:spcPts val="0"/>
              </a:spcBef>
              <a:buFont typeface="Symbol" panose="05050102010706020507" pitchFamily="18" charset="2"/>
              <a:buChar char=""/>
            </a:pPr>
            <a:endParaRPr lang="en-US" sz="1800" dirty="0">
              <a:effectLst/>
              <a:latin typeface="Arial" panose="020B0604020202020204" pitchFamily="34" charset="0"/>
              <a:ea typeface="Arial" panose="020B0604020202020204" pitchFamily="34" charset="0"/>
            </a:endParaRP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7" name="TextBox 6">
            <a:extLst>
              <a:ext uri="{FF2B5EF4-FFF2-40B4-BE49-F238E27FC236}">
                <a16:creationId xmlns:a16="http://schemas.microsoft.com/office/drawing/2014/main" id="{8DB4F313-3B24-E418-8791-5C1ABFD01867}"/>
              </a:ext>
            </a:extLst>
          </p:cNvPr>
          <p:cNvSpPr txBox="1"/>
          <p:nvPr/>
        </p:nvSpPr>
        <p:spPr>
          <a:xfrm>
            <a:off x="458651" y="5041663"/>
            <a:ext cx="10451606" cy="1136145"/>
          </a:xfrm>
          <a:prstGeom prst="rect">
            <a:avLst/>
          </a:prstGeom>
          <a:noFill/>
        </p:spPr>
        <p:txBody>
          <a:bodyPr wrap="square" rtlCol="0">
            <a:spAutoFit/>
          </a:bodyPr>
          <a:lstStyle/>
          <a:p>
            <a:pPr marR="0" lvl="0">
              <a:lnSpc>
                <a:spcPct val="115000"/>
              </a:lnSpc>
              <a:spcBef>
                <a:spcPts val="0"/>
              </a:spcBef>
              <a:spcAft>
                <a:spcPts val="0"/>
              </a:spcAft>
            </a:pPr>
            <a:endParaRPr lang="en-US" b="1" dirty="0">
              <a:solidFill>
                <a:srgbClr val="FF0000"/>
              </a:solidFill>
              <a:effectLst/>
              <a:latin typeface="Arial" panose="020B0604020202020204" pitchFamily="34" charset="0"/>
              <a:ea typeface="Arial" panose="020B0604020202020204" pitchFamily="34" charset="0"/>
            </a:endParaRPr>
          </a:p>
          <a:p>
            <a:pPr marR="0" lvl="0">
              <a:lnSpc>
                <a:spcPct val="115000"/>
              </a:lnSpc>
              <a:spcBef>
                <a:spcPts val="0"/>
              </a:spcBef>
              <a:spcAft>
                <a:spcPts val="0"/>
              </a:spcAft>
            </a:pPr>
            <a:r>
              <a:rPr lang="en-US" b="1" dirty="0">
                <a:solidFill>
                  <a:srgbClr val="FF0000"/>
                </a:solidFill>
                <a:effectLst/>
                <a:latin typeface="Arial" panose="020B0604020202020204" pitchFamily="34" charset="0"/>
                <a:ea typeface="Arial" panose="020B0604020202020204" pitchFamily="34" charset="0"/>
              </a:rPr>
              <a:t>Discussion </a:t>
            </a:r>
            <a:r>
              <a:rPr lang="en-US" b="1" dirty="0">
                <a:solidFill>
                  <a:srgbClr val="FF0000"/>
                </a:solidFill>
                <a:latin typeface="Arial" panose="020B0604020202020204" pitchFamily="34" charset="0"/>
                <a:ea typeface="Arial" panose="020B0604020202020204" pitchFamily="34" charset="0"/>
              </a:rPr>
              <a:t>P</a:t>
            </a:r>
            <a:r>
              <a:rPr lang="en-US" b="1" dirty="0">
                <a:solidFill>
                  <a:srgbClr val="FF0000"/>
                </a:solidFill>
                <a:effectLst/>
                <a:latin typeface="Arial" panose="020B0604020202020204" pitchFamily="34" charset="0"/>
                <a:ea typeface="Arial" panose="020B0604020202020204" pitchFamily="34" charset="0"/>
              </a:rPr>
              <a:t>oints:</a:t>
            </a:r>
            <a:endParaRPr lang="en-US" b="1" dirty="0">
              <a:solidFill>
                <a:srgbClr val="17365D"/>
              </a:solidFill>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Arial" panose="020B0604020202020204" pitchFamily="34" charset="0"/>
              </a:rPr>
              <a:t>Short-course TB preventive therapy regimens like 3HP are better tolerated than older options like isoniazid preventive treatment. They are easier to take and have fewer side effects</a:t>
            </a:r>
            <a:r>
              <a:rPr lang="en-US" sz="1200" dirty="0">
                <a:latin typeface="Arial" panose="020B0604020202020204" pitchFamily="34" charset="0"/>
                <a:ea typeface="Arial" panose="020B0604020202020204" pitchFamily="34" charset="0"/>
              </a:rPr>
              <a:t> and enable patients generate income to cover health costs such as transport fares. </a:t>
            </a:r>
            <a:endParaRPr lang="en-US" sz="1200" dirty="0">
              <a:effectLst/>
              <a:latin typeface="Arial" panose="020B0604020202020204" pitchFamily="34" charset="0"/>
              <a:ea typeface="Arial" panose="020B0604020202020204" pitchFamily="34" charset="0"/>
            </a:endParaRPr>
          </a:p>
        </p:txBody>
      </p:sp>
      <p:sp>
        <p:nvSpPr>
          <p:cNvPr id="10" name="Thought Bubble: Cloud 9">
            <a:extLst>
              <a:ext uri="{FF2B5EF4-FFF2-40B4-BE49-F238E27FC236}">
                <a16:creationId xmlns:a16="http://schemas.microsoft.com/office/drawing/2014/main" id="{19AD457C-6C73-1258-07CB-268A39CB1BAE}"/>
              </a:ext>
            </a:extLst>
          </p:cNvPr>
          <p:cNvSpPr/>
          <p:nvPr/>
        </p:nvSpPr>
        <p:spPr>
          <a:xfrm flipH="1">
            <a:off x="6952343" y="588628"/>
            <a:ext cx="3730171" cy="959031"/>
          </a:xfrm>
          <a:prstGeom prst="cloudCallou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effectLst/>
                <a:latin typeface="Arial" panose="020B0604020202020204" pitchFamily="34" charset="0"/>
                <a:cs typeface="Arial" panose="020B0604020202020204" pitchFamily="34" charset="0"/>
              </a:rPr>
              <a:t>I’m so grateful that my wife and I won the fight against TB and are healthy now.</a:t>
            </a:r>
            <a:endParaRPr lang="en-US" sz="1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9736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210900" y="805690"/>
            <a:ext cx="6172189" cy="43503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564323" y="805690"/>
            <a:ext cx="3981551" cy="3811588"/>
          </a:xfrm>
        </p:spPr>
        <p:txBody>
          <a:bodyPr>
            <a:normAutofit fontScale="92500" lnSpcReduction="10000"/>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Towards the end of April 2020, Daud returned to Mangochi district hospital to receive counselling for the completion of his 12-week 3HP regimen.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Health workers at the facility were satisfied that indeed he had completed treatment successfully.</a:t>
            </a:r>
          </a:p>
          <a:p>
            <a:pPr marL="342900" marR="0" lvl="0" indent="-342900">
              <a:lnSpc>
                <a:spcPct val="115000"/>
              </a:lnSpc>
              <a:spcBef>
                <a:spcPts val="0"/>
              </a:spcBef>
              <a:spcAft>
                <a:spcPts val="0"/>
              </a:spcAft>
              <a:buFont typeface="Symbol" panose="05050102010706020507" pitchFamily="18" charset="2"/>
              <a:buChar char=""/>
            </a:pPr>
            <a:r>
              <a:rPr lang="en-US" sz="1800" dirty="0">
                <a:latin typeface="Arial" panose="020B0604020202020204" pitchFamily="34" charset="0"/>
                <a:ea typeface="Arial" panose="020B0604020202020204" pitchFamily="34" charset="0"/>
              </a:rPr>
              <a:t>T</a:t>
            </a:r>
            <a:r>
              <a:rPr lang="en-US" sz="1800" dirty="0">
                <a:effectLst/>
                <a:latin typeface="Arial" panose="020B0604020202020204" pitchFamily="34" charset="0"/>
                <a:ea typeface="Arial" panose="020B0604020202020204" pitchFamily="34" charset="0"/>
              </a:rPr>
              <a:t>he health workers encouraged Daud and his family to live a healthy life and to educate others in the family and the neighborhood on the benefits of 3HP to prevent TB.</a:t>
            </a:r>
          </a:p>
          <a:p>
            <a:pPr marL="342900" marR="0" lvl="0" indent="-342900">
              <a:lnSpc>
                <a:spcPct val="115000"/>
              </a:lnSpc>
              <a:spcBef>
                <a:spcPts val="0"/>
              </a:spcBef>
              <a:spcAft>
                <a:spcPts val="0"/>
              </a:spcAft>
              <a:buFont typeface="Symbol" panose="05050102010706020507" pitchFamily="18" charset="2"/>
              <a:buChar char=""/>
            </a:pPr>
            <a:endParaRPr lang="en-US" sz="1800" dirty="0">
              <a:effectLst/>
              <a:latin typeface="Arial" panose="020B0604020202020204" pitchFamily="34" charset="0"/>
              <a:ea typeface="Arial" panose="020B0604020202020204" pitchFamily="34" charset="0"/>
            </a:endParaRP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2" name="Speech Bubble: Oval 1">
            <a:extLst>
              <a:ext uri="{FF2B5EF4-FFF2-40B4-BE49-F238E27FC236}">
                <a16:creationId xmlns:a16="http://schemas.microsoft.com/office/drawing/2014/main" id="{D0DE7702-5EAA-E39E-AE22-1585FE900376}"/>
              </a:ext>
            </a:extLst>
          </p:cNvPr>
          <p:cNvSpPr/>
          <p:nvPr/>
        </p:nvSpPr>
        <p:spPr>
          <a:xfrm flipV="1">
            <a:off x="8497092" y="378524"/>
            <a:ext cx="2396836" cy="1536339"/>
          </a:xfrm>
          <a:prstGeom prst="wedgeEllipseCallout">
            <a:avLst>
              <a:gd name="adj1" fmla="val -1688"/>
              <a:gd name="adj2" fmla="val -6514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58DDA504-0EE3-2D37-3050-80F4E361F1B8}"/>
              </a:ext>
            </a:extLst>
          </p:cNvPr>
          <p:cNvSpPr txBox="1"/>
          <p:nvPr/>
        </p:nvSpPr>
        <p:spPr>
          <a:xfrm>
            <a:off x="8656419" y="677333"/>
            <a:ext cx="2078181" cy="1107996"/>
          </a:xfrm>
          <a:prstGeom prst="rect">
            <a:avLst/>
          </a:prstGeom>
          <a:noFill/>
        </p:spPr>
        <p:txBody>
          <a:bodyPr wrap="square">
            <a:spAutoFit/>
          </a:bodyPr>
          <a:lstStyle/>
          <a:p>
            <a:pPr algn="ctr"/>
            <a:r>
              <a:rPr lang="en-US" sz="1100" b="1" i="1" dirty="0">
                <a:solidFill>
                  <a:schemeClr val="tx1"/>
                </a:solidFill>
                <a:effectLst/>
                <a:latin typeface="Arial" panose="020B0604020202020204" pitchFamily="34" charset="0"/>
                <a:ea typeface="Arial" panose="020B0604020202020204" pitchFamily="34" charset="0"/>
              </a:rPr>
              <a:t>Thank you so much for completing your 3HP treatment</a:t>
            </a:r>
            <a:r>
              <a:rPr lang="en-US" sz="1100" b="1" i="1" dirty="0">
                <a:latin typeface="Arial" panose="020B0604020202020204" pitchFamily="34" charset="0"/>
                <a:ea typeface="Arial" panose="020B0604020202020204" pitchFamily="34" charset="0"/>
              </a:rPr>
              <a:t>. K</a:t>
            </a:r>
            <a:r>
              <a:rPr lang="en-US" sz="1100" b="1" i="1" dirty="0">
                <a:solidFill>
                  <a:schemeClr val="tx1"/>
                </a:solidFill>
                <a:effectLst/>
                <a:latin typeface="Arial" panose="020B0604020202020204" pitchFamily="34" charset="0"/>
                <a:ea typeface="Arial" panose="020B0604020202020204" pitchFamily="34" charset="0"/>
              </a:rPr>
              <a:t>eep yourself and your family well</a:t>
            </a:r>
            <a:r>
              <a:rPr lang="en-US" sz="1100" b="1" dirty="0">
                <a:solidFill>
                  <a:schemeClr val="tx1"/>
                </a:solidFill>
                <a:effectLst/>
                <a:latin typeface="Arial" panose="020B0604020202020204" pitchFamily="34" charset="0"/>
                <a:ea typeface="Arial" panose="020B0604020202020204" pitchFamily="34" charset="0"/>
              </a:rPr>
              <a:t>. </a:t>
            </a:r>
            <a:r>
              <a:rPr lang="en-US" sz="1100" b="1" i="1" dirty="0">
                <a:solidFill>
                  <a:schemeClr val="tx1"/>
                </a:solidFill>
                <a:effectLst/>
                <a:latin typeface="Arial" panose="020B0604020202020204" pitchFamily="34" charset="0"/>
                <a:ea typeface="Arial" panose="020B0604020202020204" pitchFamily="34" charset="0"/>
              </a:rPr>
              <a:t>It’s possible to beat TB in the households</a:t>
            </a:r>
            <a:r>
              <a:rPr lang="en-US" sz="1100" b="1" i="1" dirty="0">
                <a:latin typeface="Arial" panose="020B0604020202020204" pitchFamily="34" charset="0"/>
                <a:ea typeface="Arial" panose="020B0604020202020204" pitchFamily="34" charset="0"/>
              </a:rPr>
              <a:t>.</a:t>
            </a:r>
            <a:endParaRPr lang="en-US" sz="1100" b="1" dirty="0">
              <a:solidFill>
                <a:schemeClr val="tx1"/>
              </a:solidFill>
            </a:endParaRPr>
          </a:p>
        </p:txBody>
      </p:sp>
    </p:spTree>
    <p:extLst>
      <p:ext uri="{BB962C8B-B14F-4D97-AF65-F5344CB8AC3E}">
        <p14:creationId xmlns:p14="http://schemas.microsoft.com/office/powerpoint/2010/main" val="1831923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E945CC2-A726-49AC-DB2A-885D13E8ED32}"/>
              </a:ext>
            </a:extLst>
          </p:cNvPr>
          <p:cNvSpPr>
            <a:spLocks noGrp="1"/>
          </p:cNvSpPr>
          <p:nvPr>
            <p:ph type="body" sz="half" idx="2"/>
          </p:nvPr>
        </p:nvSpPr>
        <p:spPr>
          <a:xfrm>
            <a:off x="637288" y="1268361"/>
            <a:ext cx="4011425" cy="2861187"/>
          </a:xfrm>
        </p:spPr>
        <p:txBody>
          <a:bodyPr>
            <a:normAutofit/>
          </a:bodyPr>
          <a:lstStyle/>
          <a:p>
            <a:pPr marL="285750" indent="-285750">
              <a:buFont typeface="Arial" panose="020B0604020202020204" pitchFamily="34" charset="0"/>
              <a:buChar char="•"/>
            </a:pPr>
            <a:r>
              <a:rPr lang="en-US" sz="1700" dirty="0">
                <a:latin typeface="Arial" panose="020B0604020202020204" pitchFamily="34" charset="0"/>
                <a:ea typeface="Arial" panose="020B0604020202020204" pitchFamily="34" charset="0"/>
              </a:rPr>
              <a:t>Alima now works with a women’s group in her community who work with the Coalition of Women Living with HIV (COWLHA), where she advises fellow women to encourage their husbands to embrace TPT in their households to stop TB, just like she did with Daud.</a:t>
            </a:r>
          </a:p>
        </p:txBody>
      </p:sp>
      <p:pic>
        <p:nvPicPr>
          <p:cNvPr id="6" name="Content Placeholder 7">
            <a:extLst>
              <a:ext uri="{FF2B5EF4-FFF2-40B4-BE49-F238E27FC236}">
                <a16:creationId xmlns:a16="http://schemas.microsoft.com/office/drawing/2014/main" id="{6DF5F736-EAB8-7795-0404-9516BD0DC82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252201" y="818874"/>
            <a:ext cx="6172187" cy="4350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Graphic 10" descr="Music note with solid fill">
            <a:extLst>
              <a:ext uri="{FF2B5EF4-FFF2-40B4-BE49-F238E27FC236}">
                <a16:creationId xmlns:a16="http://schemas.microsoft.com/office/drawing/2014/main" id="{504E2645-B5CA-5A6D-B9F0-E0AB82D491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9374" y="1881952"/>
            <a:ext cx="180102" cy="180102"/>
          </a:xfrm>
          <a:prstGeom prst="rect">
            <a:avLst/>
          </a:prstGeom>
        </p:spPr>
      </p:pic>
      <p:pic>
        <p:nvPicPr>
          <p:cNvPr id="15" name="Graphic 14" descr="Music note with solid fill">
            <a:extLst>
              <a:ext uri="{FF2B5EF4-FFF2-40B4-BE49-F238E27FC236}">
                <a16:creationId xmlns:a16="http://schemas.microsoft.com/office/drawing/2014/main" id="{983D8837-6E01-DF6B-F028-4D8ECD01F6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95293" y="2062054"/>
            <a:ext cx="378086" cy="301539"/>
          </a:xfrm>
          <a:prstGeom prst="rect">
            <a:avLst/>
          </a:prstGeom>
        </p:spPr>
      </p:pic>
      <p:pic>
        <p:nvPicPr>
          <p:cNvPr id="18" name="Graphic 17" descr="Music note with solid fill">
            <a:extLst>
              <a:ext uri="{FF2B5EF4-FFF2-40B4-BE49-F238E27FC236}">
                <a16:creationId xmlns:a16="http://schemas.microsoft.com/office/drawing/2014/main" id="{DE58215B-5AD5-AFCF-B33F-459965E6E3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12964" y="1688730"/>
            <a:ext cx="243159" cy="243159"/>
          </a:xfrm>
          <a:prstGeom prst="rect">
            <a:avLst/>
          </a:prstGeom>
        </p:spPr>
      </p:pic>
      <p:sp>
        <p:nvSpPr>
          <p:cNvPr id="7" name="TextBox 6">
            <a:extLst>
              <a:ext uri="{FF2B5EF4-FFF2-40B4-BE49-F238E27FC236}">
                <a16:creationId xmlns:a16="http://schemas.microsoft.com/office/drawing/2014/main" id="{74E600D9-C56E-8C40-E843-A76E6BD1162A}"/>
              </a:ext>
            </a:extLst>
          </p:cNvPr>
          <p:cNvSpPr txBox="1"/>
          <p:nvPr/>
        </p:nvSpPr>
        <p:spPr>
          <a:xfrm>
            <a:off x="446636" y="5824893"/>
            <a:ext cx="10487891" cy="711413"/>
          </a:xfrm>
          <a:prstGeom prst="rect">
            <a:avLst/>
          </a:prstGeom>
          <a:noFill/>
        </p:spPr>
        <p:txBody>
          <a:bodyPr wrap="square" rtlCol="0">
            <a:spAutoFit/>
          </a:bodyPr>
          <a:lstStyle/>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Arial" panose="020B0604020202020204" pitchFamily="34" charset="0"/>
              </a:rPr>
              <a:t>Health workers and civil society organizations should encourage people who have completed their TPT treatment successfully to engage others on the benefits of TB prevention. Former patients can even form TPT community platforms as a group of ex-TPT patients who are raising awareness to rapidly mobilize hesitant TB household contacts to initiate TPT. </a:t>
            </a:r>
          </a:p>
        </p:txBody>
      </p:sp>
      <p:sp>
        <p:nvSpPr>
          <p:cNvPr id="8" name="TextBox 7">
            <a:extLst>
              <a:ext uri="{FF2B5EF4-FFF2-40B4-BE49-F238E27FC236}">
                <a16:creationId xmlns:a16="http://schemas.microsoft.com/office/drawing/2014/main" id="{0CAF4B34-D2FC-0DEA-7A5A-789647D8D7A4}"/>
              </a:ext>
            </a:extLst>
          </p:cNvPr>
          <p:cNvSpPr txBox="1"/>
          <p:nvPr/>
        </p:nvSpPr>
        <p:spPr>
          <a:xfrm>
            <a:off x="446636" y="5397727"/>
            <a:ext cx="6096000" cy="383823"/>
          </a:xfrm>
          <a:prstGeom prst="rect">
            <a:avLst/>
          </a:prstGeom>
          <a:noFill/>
        </p:spPr>
        <p:txBody>
          <a:bodyPr wrap="square">
            <a:spAutoFit/>
          </a:bodyPr>
          <a:lstStyle/>
          <a:p>
            <a:pPr marL="0" marR="0">
              <a:lnSpc>
                <a:spcPct val="115000"/>
              </a:lnSpc>
              <a:spcBef>
                <a:spcPts val="0"/>
              </a:spcBef>
              <a:spcAft>
                <a:spcPts val="0"/>
              </a:spcAft>
            </a:pPr>
            <a:r>
              <a:rPr lang="en-US" sz="1800" b="1" dirty="0">
                <a:solidFill>
                  <a:srgbClr val="FF0000"/>
                </a:solidFill>
                <a:effectLst/>
                <a:latin typeface="Arial" panose="020B0604020202020204" pitchFamily="34" charset="0"/>
                <a:ea typeface="Arial" panose="020B0604020202020204" pitchFamily="34" charset="0"/>
              </a:rPr>
              <a:t>Discussion Points:</a:t>
            </a:r>
            <a:endParaRPr lang="en-US" sz="1800" dirty="0">
              <a:solidFill>
                <a:srgbClr val="FF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465026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544272-3F60-9048-B0DC-EBE7D20FA49A}"/>
              </a:ext>
            </a:extLst>
          </p:cNvPr>
          <p:cNvPicPr>
            <a:picLocks noChangeAspect="1"/>
          </p:cNvPicPr>
          <p:nvPr/>
        </p:nvPicPr>
        <p:blipFill>
          <a:blip r:embed="rId3"/>
          <a:stretch>
            <a:fillRect/>
          </a:stretch>
        </p:blipFill>
        <p:spPr>
          <a:xfrm>
            <a:off x="629242" y="6122644"/>
            <a:ext cx="1373729" cy="437782"/>
          </a:xfrm>
          <a:prstGeom prst="rect">
            <a:avLst/>
          </a:prstGeom>
        </p:spPr>
      </p:pic>
      <p:pic>
        <p:nvPicPr>
          <p:cNvPr id="7" name="Picture 6">
            <a:extLst>
              <a:ext uri="{FF2B5EF4-FFF2-40B4-BE49-F238E27FC236}">
                <a16:creationId xmlns:a16="http://schemas.microsoft.com/office/drawing/2014/main" id="{C6A38ECD-361B-244A-8BB0-C3D91FE60957}"/>
              </a:ext>
            </a:extLst>
          </p:cNvPr>
          <p:cNvPicPr>
            <a:picLocks noChangeAspect="1"/>
          </p:cNvPicPr>
          <p:nvPr/>
        </p:nvPicPr>
        <p:blipFill>
          <a:blip r:embed="rId4"/>
          <a:stretch>
            <a:fillRect/>
          </a:stretch>
        </p:blipFill>
        <p:spPr>
          <a:xfrm>
            <a:off x="9190228" y="6122644"/>
            <a:ext cx="2541886" cy="401351"/>
          </a:xfrm>
          <a:prstGeom prst="rect">
            <a:avLst/>
          </a:prstGeom>
        </p:spPr>
      </p:pic>
      <p:pic>
        <p:nvPicPr>
          <p:cNvPr id="3" name="Picture 2">
            <a:extLst>
              <a:ext uri="{FF2B5EF4-FFF2-40B4-BE49-F238E27FC236}">
                <a16:creationId xmlns:a16="http://schemas.microsoft.com/office/drawing/2014/main" id="{3A285758-4F44-2F42-B8AD-8D21E711CF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74"/>
            <a:ext cx="12192000" cy="1480705"/>
          </a:xfrm>
          <a:prstGeom prst="rect">
            <a:avLst/>
          </a:prstGeom>
        </p:spPr>
      </p:pic>
      <p:pic>
        <p:nvPicPr>
          <p:cNvPr id="2" name="Picture 1">
            <a:extLst>
              <a:ext uri="{FF2B5EF4-FFF2-40B4-BE49-F238E27FC236}">
                <a16:creationId xmlns:a16="http://schemas.microsoft.com/office/drawing/2014/main" id="{3B546DF9-DF5D-C9FD-3A13-C75C5E9719FE}"/>
              </a:ext>
            </a:extLst>
          </p:cNvPr>
          <p:cNvPicPr>
            <a:picLocks noChangeAspect="1"/>
          </p:cNvPicPr>
          <p:nvPr/>
        </p:nvPicPr>
        <p:blipFill>
          <a:blip r:embed="rId6"/>
          <a:stretch>
            <a:fillRect/>
          </a:stretch>
        </p:blipFill>
        <p:spPr>
          <a:xfrm>
            <a:off x="4844143" y="6043248"/>
            <a:ext cx="1567543" cy="555569"/>
          </a:xfrm>
          <a:prstGeom prst="rect">
            <a:avLst/>
          </a:prstGeom>
        </p:spPr>
      </p:pic>
      <p:sp>
        <p:nvSpPr>
          <p:cNvPr id="11" name="Title 1">
            <a:extLst>
              <a:ext uri="{FF2B5EF4-FFF2-40B4-BE49-F238E27FC236}">
                <a16:creationId xmlns:a16="http://schemas.microsoft.com/office/drawing/2014/main" id="{702995A7-701F-0DBF-B8FB-6747AE26784D}"/>
              </a:ext>
            </a:extLst>
          </p:cNvPr>
          <p:cNvSpPr>
            <a:spLocks noGrp="1"/>
          </p:cNvSpPr>
          <p:nvPr>
            <p:ph type="title"/>
          </p:nvPr>
        </p:nvSpPr>
        <p:spPr>
          <a:xfrm>
            <a:off x="839788" y="457200"/>
            <a:ext cx="3932237" cy="1600200"/>
          </a:xfrm>
        </p:spPr>
        <p:txBody>
          <a:bodyPr/>
          <a:lstStyle/>
          <a:p>
            <a:r>
              <a:rPr lang="en-US" dirty="0">
                <a:latin typeface="Arial" panose="020B0604020202020204" pitchFamily="34" charset="0"/>
                <a:cs typeface="Arial" panose="020B0604020202020204" pitchFamily="34" charset="0"/>
              </a:rPr>
              <a:t>Acknowledgments</a:t>
            </a:r>
          </a:p>
        </p:txBody>
      </p:sp>
      <p:sp>
        <p:nvSpPr>
          <p:cNvPr id="12" name="Text Placeholder 3">
            <a:extLst>
              <a:ext uri="{FF2B5EF4-FFF2-40B4-BE49-F238E27FC236}">
                <a16:creationId xmlns:a16="http://schemas.microsoft.com/office/drawing/2014/main" id="{41317036-C68C-CF75-2239-31BE4B04253D}"/>
              </a:ext>
            </a:extLst>
          </p:cNvPr>
          <p:cNvSpPr txBox="1">
            <a:spLocks/>
          </p:cNvSpPr>
          <p:nvPr/>
        </p:nvSpPr>
        <p:spPr>
          <a:xfrm>
            <a:off x="839789" y="2416628"/>
            <a:ext cx="5571898" cy="38115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Story: Daud and Alima </a:t>
            </a:r>
            <a:r>
              <a:rPr lang="en-US" dirty="0" err="1">
                <a:latin typeface="Arial" panose="020B0604020202020204" pitchFamily="34" charset="0"/>
                <a:cs typeface="Arial" panose="020B0604020202020204" pitchFamily="34" charset="0"/>
              </a:rPr>
              <a:t>Yamikani</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Narrative: Dingaan Mithi. </a:t>
            </a:r>
          </a:p>
          <a:p>
            <a:r>
              <a:rPr lang="en-US" dirty="0">
                <a:latin typeface="Arial" panose="020B0604020202020204" pitchFamily="34" charset="0"/>
                <a:cs typeface="Arial" panose="020B0604020202020204" pitchFamily="34" charset="0"/>
              </a:rPr>
              <a:t>Illustration: Peter </a:t>
            </a:r>
            <a:r>
              <a:rPr lang="en-US" dirty="0" err="1">
                <a:latin typeface="Arial" panose="020B0604020202020204" pitchFamily="34" charset="0"/>
                <a:cs typeface="Arial" panose="020B0604020202020204" pitchFamily="34" charset="0"/>
              </a:rPr>
              <a:t>Olawoyin</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Project management: Lynette </a:t>
            </a:r>
            <a:r>
              <a:rPr lang="en-US" dirty="0" err="1">
                <a:latin typeface="Arial" panose="020B0604020202020204" pitchFamily="34" charset="0"/>
                <a:cs typeface="Arial" panose="020B0604020202020204" pitchFamily="34" charset="0"/>
              </a:rPr>
              <a:t>Mabote</a:t>
            </a:r>
            <a:r>
              <a:rPr lang="en-US" dirty="0">
                <a:latin typeface="Arial" panose="020B0604020202020204" pitchFamily="34" charset="0"/>
                <a:cs typeface="Arial" panose="020B0604020202020204" pitchFamily="34" charset="0"/>
              </a:rPr>
              <a:t> and Mike Frick. </a:t>
            </a:r>
          </a:p>
          <a:p>
            <a:r>
              <a:rPr lang="en-US" dirty="0">
                <a:latin typeface="Arial" panose="020B0604020202020204" pitchFamily="34" charset="0"/>
                <a:cs typeface="Arial" panose="020B0604020202020204" pitchFamily="34" charset="0"/>
              </a:rPr>
              <a:t>Funding provided to TAG by Aurum Institute under the </a:t>
            </a:r>
            <a:r>
              <a:rPr lang="en-US" dirty="0" err="1">
                <a:latin typeface="Arial" panose="020B0604020202020204" pitchFamily="34" charset="0"/>
                <a:cs typeface="Arial" panose="020B0604020202020204" pitchFamily="34" charset="0"/>
              </a:rPr>
              <a:t>Unitaid</a:t>
            </a:r>
            <a:r>
              <a:rPr lang="en-US" dirty="0">
                <a:latin typeface="Arial" panose="020B0604020202020204" pitchFamily="34" charset="0"/>
                <a:cs typeface="Arial" panose="020B0604020202020204" pitchFamily="34" charset="0"/>
              </a:rPr>
              <a:t>-supported IMPAACT4TB project. </a:t>
            </a:r>
          </a:p>
          <a:p>
            <a:r>
              <a:rPr lang="en-US" dirty="0">
                <a:latin typeface="Arial" panose="020B0604020202020204" pitchFamily="34" charset="0"/>
                <a:cs typeface="Arial" panose="020B0604020202020204" pitchFamily="34" charset="0"/>
              </a:rPr>
              <a:t>Special thanks to the Coalition of Women Living with HIV/AIDS, Malawi for support working with Daud and Alima.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https://www.impaact4tb.org/</a:t>
            </a:r>
          </a:p>
        </p:txBody>
      </p:sp>
    </p:spTree>
    <p:extLst>
      <p:ext uri="{BB962C8B-B14F-4D97-AF65-F5344CB8AC3E}">
        <p14:creationId xmlns:p14="http://schemas.microsoft.com/office/powerpoint/2010/main" val="3324576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89" y="1249035"/>
            <a:ext cx="6172197" cy="43504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p:txBody>
          <a:bodyPr>
            <a:normAutofit/>
          </a:bodyPr>
          <a:lstStyle/>
          <a:p>
            <a:pPr marL="342900" indent="-342900">
              <a:lnSpc>
                <a:spcPct val="115000"/>
              </a:lnSpc>
              <a:spcBef>
                <a:spcPts val="0"/>
              </a:spcBef>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In 1996 Daud at the age of 45 married Alima, aged </a:t>
            </a:r>
            <a:r>
              <a:rPr lang="en-US" sz="1800" dirty="0">
                <a:latin typeface="Arial" panose="020B0604020202020204" pitchFamily="34" charset="0"/>
                <a:ea typeface="Arial" panose="020B0604020202020204" pitchFamily="34" charset="0"/>
              </a:rPr>
              <a:t>22. </a:t>
            </a:r>
            <a:r>
              <a:rPr lang="en-US" sz="1800" dirty="0">
                <a:effectLst/>
                <a:latin typeface="Arial" panose="020B0604020202020204" pitchFamily="34" charset="0"/>
                <a:ea typeface="Arial" panose="020B0604020202020204" pitchFamily="34" charset="0"/>
              </a:rPr>
              <a:t>At that time, he was staying in </a:t>
            </a:r>
            <a:r>
              <a:rPr lang="en-US" sz="1800" dirty="0" err="1">
                <a:effectLst/>
                <a:latin typeface="Arial" panose="020B0604020202020204" pitchFamily="34" charset="0"/>
                <a:ea typeface="Arial" panose="020B0604020202020204" pitchFamily="34" charset="0"/>
              </a:rPr>
              <a:t>M’baluku</a:t>
            </a:r>
            <a:r>
              <a:rPr lang="en-US" sz="1800" dirty="0">
                <a:effectLst/>
                <a:latin typeface="Arial" panose="020B0604020202020204" pitchFamily="34" charset="0"/>
                <a:ea typeface="Arial" panose="020B0604020202020204" pitchFamily="34" charset="0"/>
              </a:rPr>
              <a:t> in the lake shore district of Mangochi, Southern Malawi.</a:t>
            </a:r>
          </a:p>
          <a:p>
            <a:pPr marL="342900" indent="-342900">
              <a:lnSpc>
                <a:spcPct val="115000"/>
              </a:lnSpc>
              <a:spcBef>
                <a:spcPts val="0"/>
              </a:spcBef>
              <a:buFont typeface="Symbol" panose="05050102010706020507" pitchFamily="18" charset="2"/>
              <a:buChar char=""/>
            </a:pPr>
            <a:r>
              <a:rPr lang="en-US" sz="1800" dirty="0">
                <a:latin typeface="Arial" panose="020B0604020202020204" pitchFamily="34" charset="0"/>
                <a:ea typeface="Arial" panose="020B0604020202020204" pitchFamily="34" charset="0"/>
              </a:rPr>
              <a:t>Daud and Alima are both Muslim and Yao by culture. </a:t>
            </a:r>
            <a:r>
              <a:rPr lang="en-US" sz="1800" dirty="0">
                <a:effectLst/>
                <a:latin typeface="Arial" panose="020B0604020202020204" pitchFamily="34" charset="0"/>
                <a:ea typeface="Arial" panose="020B0604020202020204" pitchFamily="34" charset="0"/>
              </a:rPr>
              <a:t>Daud works as a tailor and also grows rice and maize to earn a living.  </a:t>
            </a:r>
          </a:p>
        </p:txBody>
      </p:sp>
      <p:sp>
        <p:nvSpPr>
          <p:cNvPr id="2" name="Rectangle 1">
            <a:extLst>
              <a:ext uri="{FF2B5EF4-FFF2-40B4-BE49-F238E27FC236}">
                <a16:creationId xmlns:a16="http://schemas.microsoft.com/office/drawing/2014/main" id="{05D42B74-9942-46EA-BBF9-E31F5332859B}"/>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Tree>
    <p:extLst>
      <p:ext uri="{BB962C8B-B14F-4D97-AF65-F5344CB8AC3E}">
        <p14:creationId xmlns:p14="http://schemas.microsoft.com/office/powerpoint/2010/main" val="1198797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89" y="1249035"/>
            <a:ext cx="6172197" cy="43504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The income in their home as a newly wedded couple was not good. Daud was earning a living through tailoring and he and Alima seized the opportunity to leave their home to seek a better living outside Mangochi district. </a:t>
            </a: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3" name="Thought Bubble: Cloud 2">
            <a:extLst>
              <a:ext uri="{FF2B5EF4-FFF2-40B4-BE49-F238E27FC236}">
                <a16:creationId xmlns:a16="http://schemas.microsoft.com/office/drawing/2014/main" id="{426873EA-B7E8-5F89-9A09-3BB8A667A997}"/>
              </a:ext>
            </a:extLst>
          </p:cNvPr>
          <p:cNvSpPr/>
          <p:nvPr/>
        </p:nvSpPr>
        <p:spPr>
          <a:xfrm flipH="1">
            <a:off x="5017770" y="1131913"/>
            <a:ext cx="2160270" cy="1338943"/>
          </a:xfrm>
          <a:prstGeom prst="cloudCallou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ysClr val="windowText" lastClr="000000"/>
                </a:solidFill>
                <a:effectLst/>
                <a:latin typeface="Arial" panose="020B0604020202020204" pitchFamily="34" charset="0"/>
                <a:cs typeface="Arial" panose="020B0604020202020204" pitchFamily="34" charset="0"/>
              </a:rPr>
              <a:t>How will I feed my family? Maybe we should seek other opportunities outside of Mangochi.</a:t>
            </a:r>
            <a:endParaRPr lang="en-US" sz="1100" b="1"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8983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89" y="1249035"/>
            <a:ext cx="6172196" cy="43504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839788" y="1132114"/>
            <a:ext cx="3932237" cy="4736874"/>
          </a:xfrm>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1800" dirty="0">
                <a:latin typeface="Arial" panose="020B0604020202020204" pitchFamily="34" charset="0"/>
                <a:ea typeface="Arial" panose="020B0604020202020204" pitchFamily="34" charset="0"/>
              </a:rPr>
              <a:t>In 1997, </a:t>
            </a:r>
            <a:r>
              <a:rPr lang="en-US" sz="1800" dirty="0">
                <a:effectLst/>
                <a:latin typeface="Arial" panose="020B0604020202020204" pitchFamily="34" charset="0"/>
                <a:ea typeface="Arial" panose="020B0604020202020204" pitchFamily="34" charset="0"/>
              </a:rPr>
              <a:t>Daud and Alima moved to the vast tobacco </a:t>
            </a:r>
            <a:r>
              <a:rPr lang="en-US" sz="1800" dirty="0">
                <a:latin typeface="Arial" panose="020B0604020202020204" pitchFamily="34" charset="0"/>
                <a:ea typeface="Arial" panose="020B0604020202020204" pitchFamily="34" charset="0"/>
              </a:rPr>
              <a:t>estates of Kasungu district</a:t>
            </a:r>
            <a:r>
              <a:rPr lang="en-US" sz="1800" dirty="0">
                <a:effectLst/>
                <a:latin typeface="Arial" panose="020B0604020202020204" pitchFamily="34" charset="0"/>
                <a:ea typeface="Arial" panose="020B0604020202020204" pitchFamily="34" charset="0"/>
              </a:rPr>
              <a:t>, where money flowed easily. They worked harvesting and drying tobacco.</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Sometimes they felt sick, including having coughs which they thought could be ‘green tobacco sickness.’ No one at the time thought that TB might one day visit their family. </a:t>
            </a:r>
          </a:p>
        </p:txBody>
      </p:sp>
      <p:sp>
        <p:nvSpPr>
          <p:cNvPr id="5" name="Rectangle 4">
            <a:extLst>
              <a:ext uri="{FF2B5EF4-FFF2-40B4-BE49-F238E27FC236}">
                <a16:creationId xmlns:a16="http://schemas.microsoft.com/office/drawing/2014/main" id="{5EBB4EE7-D597-47A0-948E-BB5993AF1983}"/>
              </a:ext>
            </a:extLst>
          </p:cNvPr>
          <p:cNvSpPr/>
          <p:nvPr/>
        </p:nvSpPr>
        <p:spPr>
          <a:xfrm>
            <a:off x="0" y="6681605"/>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Tree>
    <p:extLst>
      <p:ext uri="{BB962C8B-B14F-4D97-AF65-F5344CB8AC3E}">
        <p14:creationId xmlns:p14="http://schemas.microsoft.com/office/powerpoint/2010/main" val="1074388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5183189" y="1249035"/>
            <a:ext cx="6172196" cy="43504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575188" y="1249035"/>
            <a:ext cx="4193664" cy="3811588"/>
          </a:xfrm>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In 2003, after working for 7 years on the tobacco farms in Kasungu, Daud and Alima decided to leave the harsh tobacco estate conditions and returned to their home district of Mangochi with their first-born daughter, </a:t>
            </a:r>
            <a:r>
              <a:rPr lang="en-US" sz="1800" dirty="0" err="1">
                <a:effectLst/>
                <a:latin typeface="Arial" panose="020B0604020202020204" pitchFamily="34" charset="0"/>
                <a:ea typeface="Arial" panose="020B0604020202020204" pitchFamily="34" charset="0"/>
              </a:rPr>
              <a:t>Fatsani</a:t>
            </a:r>
            <a:r>
              <a:rPr lang="en-US" sz="1800" dirty="0">
                <a:effectLst/>
                <a:latin typeface="Arial" panose="020B0604020202020204" pitchFamily="34" charset="0"/>
                <a:ea typeface="Arial" panose="020B0604020202020204" pitchFamily="34" charset="0"/>
              </a:rPr>
              <a:t>.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Back in Mangochi, Daud used some of the savings from his work on the tobacco estate to build their own house to avoid paying rentals.</a:t>
            </a: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Tree>
    <p:extLst>
      <p:ext uri="{BB962C8B-B14F-4D97-AF65-F5344CB8AC3E}">
        <p14:creationId xmlns:p14="http://schemas.microsoft.com/office/powerpoint/2010/main" val="2072651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89" y="1249035"/>
            <a:ext cx="6172195" cy="4350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1800" dirty="0">
                <a:latin typeface="Arial" panose="020B0604020202020204" pitchFamily="34" charset="0"/>
                <a:ea typeface="Arial" panose="020B0604020202020204" pitchFamily="34" charset="0"/>
              </a:rPr>
              <a:t>In </a:t>
            </a:r>
            <a:r>
              <a:rPr lang="en-US" sz="1800" dirty="0">
                <a:effectLst/>
                <a:latin typeface="Arial" panose="020B0604020202020204" pitchFamily="34" charset="0"/>
                <a:ea typeface="Arial" panose="020B0604020202020204" pitchFamily="34" charset="0"/>
              </a:rPr>
              <a:t>2005, back in Mangochi, the family earned their income from farming, selling agricultural produce including rice, cassava, and maize.</a:t>
            </a: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Tree>
    <p:extLst>
      <p:ext uri="{BB962C8B-B14F-4D97-AF65-F5344CB8AC3E}">
        <p14:creationId xmlns:p14="http://schemas.microsoft.com/office/powerpoint/2010/main" val="1927169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89" y="1249035"/>
            <a:ext cx="6172195" cy="43504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836615" y="1249035"/>
            <a:ext cx="3932237" cy="3811588"/>
          </a:xfrm>
        </p:spPr>
        <p:txBody>
          <a:bodyPr>
            <a:normAutofit lnSpcReduction="10000"/>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Time passed and the family grew. Daud completed his dream of building </a:t>
            </a:r>
            <a:r>
              <a:rPr lang="en-US" sz="1800" dirty="0">
                <a:latin typeface="Arial" panose="020B0604020202020204" pitchFamily="34" charset="0"/>
                <a:ea typeface="Arial" panose="020B0604020202020204" pitchFamily="34" charset="0"/>
              </a:rPr>
              <a:t>a</a:t>
            </a:r>
            <a:r>
              <a:rPr lang="en-US" sz="1800" dirty="0">
                <a:effectLst/>
                <a:latin typeface="Arial" panose="020B0604020202020204" pitchFamily="34" charset="0"/>
                <a:ea typeface="Arial" panose="020B0604020202020204" pitchFamily="34" charset="0"/>
              </a:rPr>
              <a:t> two-bedroom home in Traditional Authority </a:t>
            </a:r>
            <a:r>
              <a:rPr lang="en-US" sz="1800" dirty="0" err="1">
                <a:effectLst/>
                <a:latin typeface="Arial" panose="020B0604020202020204" pitchFamily="34" charset="0"/>
                <a:ea typeface="Arial" panose="020B0604020202020204" pitchFamily="34" charset="0"/>
              </a:rPr>
              <a:t>Mponda</a:t>
            </a:r>
            <a:r>
              <a:rPr lang="en-US" sz="1800" dirty="0">
                <a:effectLst/>
                <a:latin typeface="Arial" panose="020B0604020202020204" pitchFamily="34" charset="0"/>
                <a:ea typeface="Arial" panose="020B0604020202020204" pitchFamily="34" charset="0"/>
              </a:rPr>
              <a:t>. Daud and Alima raised their family in this home.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By 2019, their oldest daughter, </a:t>
            </a:r>
            <a:r>
              <a:rPr lang="en-US" sz="1800" dirty="0" err="1">
                <a:effectLst/>
                <a:latin typeface="Arial" panose="020B0604020202020204" pitchFamily="34" charset="0"/>
                <a:ea typeface="Arial" panose="020B0604020202020204" pitchFamily="34" charset="0"/>
              </a:rPr>
              <a:t>Fatsani</a:t>
            </a:r>
            <a:r>
              <a:rPr lang="en-US" sz="1800" dirty="0">
                <a:effectLst/>
                <a:latin typeface="Arial" panose="020B0604020202020204" pitchFamily="34" charset="0"/>
                <a:ea typeface="Arial" panose="020B0604020202020204" pitchFamily="34" charset="0"/>
              </a:rPr>
              <a:t>, had left to live on her own, leaving four people in the household: Alima, Daud, and their younger daughters Bertha and Yamikani.</a:t>
            </a: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Tree>
    <p:extLst>
      <p:ext uri="{BB962C8B-B14F-4D97-AF65-F5344CB8AC3E}">
        <p14:creationId xmlns:p14="http://schemas.microsoft.com/office/powerpoint/2010/main" val="1595542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90" y="494587"/>
            <a:ext cx="6172192" cy="435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490383" y="559903"/>
            <a:ext cx="4523472" cy="3215149"/>
          </a:xfrm>
        </p:spPr>
        <p:txBody>
          <a:bodyPr>
            <a:normAutofit lnSpcReduction="10000"/>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In 2019, Alima </a:t>
            </a:r>
            <a:r>
              <a:rPr lang="en-US" sz="1800" dirty="0">
                <a:latin typeface="Arial" panose="020B0604020202020204" pitchFamily="34" charset="0"/>
                <a:ea typeface="Arial" panose="020B0604020202020204" pitchFamily="34" charset="0"/>
              </a:rPr>
              <a:t>started </a:t>
            </a:r>
            <a:r>
              <a:rPr lang="en-US" sz="1800" dirty="0">
                <a:effectLst/>
                <a:latin typeface="Arial" panose="020B0604020202020204" pitchFamily="34" charset="0"/>
                <a:ea typeface="Arial" panose="020B0604020202020204" pitchFamily="34" charset="0"/>
              </a:rPr>
              <a:t>complaining of joint and chest pains and prolonged body weakness. </a:t>
            </a:r>
          </a:p>
          <a:p>
            <a:pPr marL="342900" indent="-342900">
              <a:lnSpc>
                <a:spcPct val="115000"/>
              </a:lnSpc>
              <a:spcBef>
                <a:spcPts val="0"/>
              </a:spcBef>
              <a:buFont typeface="Symbol" panose="05050102010706020507" pitchFamily="18" charset="2"/>
              <a:buChar char=""/>
            </a:pPr>
            <a:r>
              <a:rPr lang="en-US" sz="1800" dirty="0">
                <a:latin typeface="Arial" panose="020B0604020202020204" pitchFamily="34" charset="0"/>
                <a:ea typeface="Arial" panose="020B0604020202020204" pitchFamily="34" charset="0"/>
              </a:rPr>
              <a:t>The family spent a lot of money on transport fares seeking a diagnosis for Alima, amounting to a dollar a day for the two to move to and from their home and the Mangochi district hospital. During this time, the family’s income declined sharply.</a:t>
            </a: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7" name="TextBox 6">
            <a:extLst>
              <a:ext uri="{FF2B5EF4-FFF2-40B4-BE49-F238E27FC236}">
                <a16:creationId xmlns:a16="http://schemas.microsoft.com/office/drawing/2014/main" id="{9E3FD571-837F-E245-31BC-A3AAD1275896}"/>
              </a:ext>
            </a:extLst>
          </p:cNvPr>
          <p:cNvSpPr txBox="1"/>
          <p:nvPr/>
        </p:nvSpPr>
        <p:spPr>
          <a:xfrm rot="10800000" flipV="1">
            <a:off x="448710" y="4675525"/>
            <a:ext cx="2964425" cy="383823"/>
          </a:xfrm>
          <a:prstGeom prst="rect">
            <a:avLst/>
          </a:prstGeom>
          <a:noFill/>
        </p:spPr>
        <p:txBody>
          <a:bodyPr wrap="square">
            <a:spAutoFit/>
          </a:bodyPr>
          <a:lstStyle/>
          <a:p>
            <a:pPr marL="0" marR="0">
              <a:lnSpc>
                <a:spcPct val="115000"/>
              </a:lnSpc>
              <a:spcBef>
                <a:spcPts val="0"/>
              </a:spcBef>
              <a:spcAft>
                <a:spcPts val="0"/>
              </a:spcAft>
            </a:pPr>
            <a:r>
              <a:rPr lang="en-US" sz="1800" b="1" dirty="0">
                <a:solidFill>
                  <a:srgbClr val="FF0000"/>
                </a:solidFill>
                <a:effectLst/>
                <a:latin typeface="Arial" panose="020B0604020202020204" pitchFamily="34" charset="0"/>
                <a:ea typeface="Arial" panose="020B0604020202020204" pitchFamily="34" charset="0"/>
              </a:rPr>
              <a:t>Discussion Points: </a:t>
            </a:r>
            <a:endParaRPr lang="en-US" sz="1800" dirty="0">
              <a:solidFill>
                <a:srgbClr val="FF0000"/>
              </a:solidFill>
              <a:effectLst/>
              <a:latin typeface="Arial" panose="020B0604020202020204" pitchFamily="34" charset="0"/>
              <a:ea typeface="Arial" panose="020B0604020202020204" pitchFamily="34" charset="0"/>
            </a:endParaRPr>
          </a:p>
        </p:txBody>
      </p:sp>
      <p:sp>
        <p:nvSpPr>
          <p:cNvPr id="9" name="TextBox 8">
            <a:extLst>
              <a:ext uri="{FF2B5EF4-FFF2-40B4-BE49-F238E27FC236}">
                <a16:creationId xmlns:a16="http://schemas.microsoft.com/office/drawing/2014/main" id="{2F0F543F-F9F6-0913-EDAE-7DC60A646D57}"/>
              </a:ext>
            </a:extLst>
          </p:cNvPr>
          <p:cNvSpPr txBox="1"/>
          <p:nvPr/>
        </p:nvSpPr>
        <p:spPr>
          <a:xfrm>
            <a:off x="448710" y="5037174"/>
            <a:ext cx="9968919" cy="1566391"/>
          </a:xfrm>
          <a:prstGeom prst="rect">
            <a:avLst/>
          </a:prstGeom>
          <a:noFill/>
        </p:spPr>
        <p:txBody>
          <a:bodyPr wrap="square" rtlCol="0">
            <a:spAutoFit/>
          </a:bodyPr>
          <a:lstStyle/>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Arial" panose="020B0604020202020204" pitchFamily="34" charset="0"/>
              </a:rPr>
              <a:t>Long wait times at health facilities </a:t>
            </a:r>
            <a:r>
              <a:rPr lang="en-US" sz="1200" dirty="0">
                <a:latin typeface="Arial" panose="020B0604020202020204" pitchFamily="34" charset="0"/>
                <a:ea typeface="Arial" panose="020B0604020202020204" pitchFamily="34" charset="0"/>
              </a:rPr>
              <a:t>are</a:t>
            </a:r>
            <a:r>
              <a:rPr lang="en-US" sz="1200" dirty="0">
                <a:effectLst/>
                <a:latin typeface="Arial" panose="020B0604020202020204" pitchFamily="34" charset="0"/>
                <a:ea typeface="Arial" panose="020B0604020202020204" pitchFamily="34" charset="0"/>
              </a:rPr>
              <a:t> a huge barrier to accessing TB care. Wait times are often due to staff shortages, which are acute across all health facilities in Malawi and especially district hospitals. </a:t>
            </a:r>
            <a:endParaRPr lang="en-US" sz="1200" dirty="0">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Arial" panose="020B0604020202020204" pitchFamily="34" charset="0"/>
              </a:rPr>
              <a:t>Out-of-pocket payments to access TB care are very common and expose people with TB and their households to financial risks. Even when diagnosis or treatment are free, people can still spend significant amounts of money on other costs such as transportation. </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Arial" panose="020B0604020202020204" pitchFamily="34" charset="0"/>
              </a:rPr>
              <a:t>Coupled together, long wait times and out-of-pocket costs derail the promise of universal health coverage and equitable, universal access to TB diagnosis and treatment within that.  </a:t>
            </a:r>
          </a:p>
          <a:p>
            <a:pPr marL="342900" marR="0" lvl="0" indent="-342900">
              <a:lnSpc>
                <a:spcPct val="115000"/>
              </a:lnSpc>
              <a:spcBef>
                <a:spcPts val="0"/>
              </a:spcBef>
              <a:spcAft>
                <a:spcPts val="0"/>
              </a:spcAft>
              <a:buFont typeface="Symbol" panose="05050102010706020507" pitchFamily="18" charset="2"/>
              <a:buChar char=""/>
            </a:pPr>
            <a:r>
              <a:rPr lang="en-US" sz="1200" b="1" u="sng" dirty="0">
                <a:solidFill>
                  <a:srgbClr val="FF0000"/>
                </a:solidFill>
                <a:latin typeface="Arial" panose="020B0604020202020204" pitchFamily="34" charset="0"/>
              </a:rPr>
              <a:t>Discussion question</a:t>
            </a:r>
            <a:r>
              <a:rPr lang="en-US" sz="1200" b="1" dirty="0">
                <a:solidFill>
                  <a:srgbClr val="FF0000"/>
                </a:solidFill>
                <a:latin typeface="Arial" panose="020B0604020202020204" pitchFamily="34" charset="0"/>
              </a:rPr>
              <a:t>: </a:t>
            </a:r>
            <a:r>
              <a:rPr lang="en-US" sz="1200" b="1" dirty="0">
                <a:latin typeface="Arial" panose="020B0604020202020204" pitchFamily="34" charset="0"/>
              </a:rPr>
              <a:t>What are some of the barriers to accessing affordable TB prevention, treatment, and care where you live?</a:t>
            </a:r>
            <a:endParaRPr lang="en-US" sz="1200" dirty="0"/>
          </a:p>
        </p:txBody>
      </p:sp>
    </p:spTree>
    <p:extLst>
      <p:ext uri="{BB962C8B-B14F-4D97-AF65-F5344CB8AC3E}">
        <p14:creationId xmlns:p14="http://schemas.microsoft.com/office/powerpoint/2010/main" val="3618957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7943457-1AA7-4357-8341-2ED8579A6E6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210900" y="805690"/>
            <a:ext cx="6172190" cy="4350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5">
            <a:extLst>
              <a:ext uri="{FF2B5EF4-FFF2-40B4-BE49-F238E27FC236}">
                <a16:creationId xmlns:a16="http://schemas.microsoft.com/office/drawing/2014/main" id="{1A10AC5D-4F51-4ED5-9CDC-78A533BC09E0}"/>
              </a:ext>
            </a:extLst>
          </p:cNvPr>
          <p:cNvSpPr>
            <a:spLocks noGrp="1"/>
          </p:cNvSpPr>
          <p:nvPr>
            <p:ph type="body" sz="half" idx="2"/>
          </p:nvPr>
        </p:nvSpPr>
        <p:spPr>
          <a:xfrm>
            <a:off x="808910" y="805690"/>
            <a:ext cx="3932237" cy="3811588"/>
          </a:xfrm>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Finally, after many months of pain and multiple visits to the district hospital, Alima was diagnosed with bone TB.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Daud was devastated to hear Alima’s diagnosis.  </a:t>
            </a:r>
          </a:p>
          <a:p>
            <a:pPr marL="342900" marR="0" lvl="0" indent="-342900">
              <a:lnSpc>
                <a:spcPct val="115000"/>
              </a:lnSpc>
              <a:spcBef>
                <a:spcPts val="0"/>
              </a:spcBef>
              <a:spcAft>
                <a:spcPts val="0"/>
              </a:spcAft>
              <a:buFont typeface="Symbol" panose="05050102010706020507" pitchFamily="18" charset="2"/>
              <a:buChar char=""/>
            </a:pPr>
            <a:r>
              <a:rPr lang="en-US" sz="1800" dirty="0">
                <a:latin typeface="Arial" panose="020B0604020202020204" pitchFamily="34" charset="0"/>
                <a:ea typeface="Arial" panose="020B0604020202020204" pitchFamily="34" charset="0"/>
              </a:rPr>
              <a:t>Alima was</a:t>
            </a:r>
            <a:r>
              <a:rPr lang="en-US" sz="1800" dirty="0">
                <a:effectLst/>
                <a:latin typeface="Arial" panose="020B0604020202020204" pitchFamily="34" charset="0"/>
                <a:ea typeface="Arial" panose="020B0604020202020204" pitchFamily="34" charset="0"/>
              </a:rPr>
              <a:t> initiated on a 6-month TB treatment regimen, which she would go on to complete successfully.</a:t>
            </a:r>
          </a:p>
          <a:p>
            <a:pPr marL="342900" marR="0" lvl="0" indent="-342900">
              <a:lnSpc>
                <a:spcPct val="115000"/>
              </a:lnSpc>
              <a:spcBef>
                <a:spcPts val="0"/>
              </a:spcBef>
              <a:spcAft>
                <a:spcPts val="0"/>
              </a:spcAft>
              <a:buFont typeface="Symbol" panose="05050102010706020507" pitchFamily="18" charset="2"/>
              <a:buChar char=""/>
            </a:pPr>
            <a:endParaRPr lang="en-US" sz="1800" dirty="0">
              <a:latin typeface="Arial" panose="020B0604020202020204" pitchFamily="34" charset="0"/>
              <a:ea typeface="Arial" panose="020B0604020202020204" pitchFamily="34" charset="0"/>
            </a:endParaRPr>
          </a:p>
          <a:p>
            <a:pPr marR="0" lvl="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p:txBody>
      </p:sp>
      <p:sp>
        <p:nvSpPr>
          <p:cNvPr id="5" name="Rectangle 4">
            <a:extLst>
              <a:ext uri="{FF2B5EF4-FFF2-40B4-BE49-F238E27FC236}">
                <a16:creationId xmlns:a16="http://schemas.microsoft.com/office/drawing/2014/main" id="{5EBB4EE7-D597-47A0-948E-BB5993AF1983}"/>
              </a:ext>
            </a:extLst>
          </p:cNvPr>
          <p:cNvSpPr/>
          <p:nvPr/>
        </p:nvSpPr>
        <p:spPr>
          <a:xfrm>
            <a:off x="0" y="6669248"/>
            <a:ext cx="12192000" cy="1887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9" name="Text Placeholder 5">
            <a:extLst>
              <a:ext uri="{FF2B5EF4-FFF2-40B4-BE49-F238E27FC236}">
                <a16:creationId xmlns:a16="http://schemas.microsoft.com/office/drawing/2014/main" id="{38A175DF-1DFC-3BAD-E54A-E4961FEB10E3}"/>
              </a:ext>
            </a:extLst>
          </p:cNvPr>
          <p:cNvSpPr txBox="1">
            <a:spLocks/>
          </p:cNvSpPr>
          <p:nvPr/>
        </p:nvSpPr>
        <p:spPr>
          <a:xfrm>
            <a:off x="869668" y="2194555"/>
            <a:ext cx="3932237" cy="38115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15000"/>
              </a:lnSpc>
              <a:spcBef>
                <a:spcPts val="0"/>
              </a:spcBef>
              <a:buFont typeface="Symbol" panose="05050102010706020507" pitchFamily="18" charset="2"/>
              <a:buChar char=""/>
            </a:pPr>
            <a:endParaRPr lang="en-US" sz="18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719641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1342</TotalTime>
  <Words>1663</Words>
  <Application>Microsoft Macintosh PowerPoint</Application>
  <PresentationFormat>Widescreen</PresentationFormat>
  <Paragraphs>75</Paragraphs>
  <Slides>16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Symbol</vt:lpstr>
      <vt:lpstr>Office Theme</vt:lpstr>
      <vt:lpstr>Daud Yamikani 3HP in a Malawi household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olawoyin</dc:creator>
  <cp:lastModifiedBy>Tag 1</cp:lastModifiedBy>
  <cp:revision>102</cp:revision>
  <dcterms:created xsi:type="dcterms:W3CDTF">2021-03-25T00:12:16Z</dcterms:created>
  <dcterms:modified xsi:type="dcterms:W3CDTF">2022-10-11T12:50:00Z</dcterms:modified>
</cp:coreProperties>
</file>