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04" r:id="rId2"/>
    <p:sldId id="257" r:id="rId3"/>
    <p:sldId id="281" r:id="rId4"/>
    <p:sldId id="282" r:id="rId5"/>
    <p:sldId id="300" r:id="rId6"/>
    <p:sldId id="284" r:id="rId7"/>
    <p:sldId id="283" r:id="rId8"/>
    <p:sldId id="286" r:id="rId9"/>
    <p:sldId id="290" r:id="rId10"/>
    <p:sldId id="297" r:id="rId11"/>
    <p:sldId id="295" r:id="rId12"/>
    <p:sldId id="291" r:id="rId13"/>
    <p:sldId id="293" r:id="rId14"/>
    <p:sldId id="294" r:id="rId15"/>
    <p:sldId id="298" r:id="rId16"/>
    <p:sldId id="299" r:id="rId17"/>
    <p:sldId id="306" r:id="rId18"/>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0B760D-2EF2-D470-5B50-06E1316A4169}" name="Tag 3" initials="T3" userId="S::tag3@sabrinagmtag.onmicrosoft.com::bb3c653e-1c8d-4525-90b3-f7b5acf1ca00" providerId="AD"/>
  <p188:author id="{A3B8963D-95E4-0783-E834-FF69B6DC4C1B}" name="D. Mithi" initials="DM" userId="D. Mithi" providerId="None"/>
  <p188:author id="{2D9BFB4B-09E9-BFD7-D5DE-FB1D64BAE507}" name="Lynette Mtimkulu-Eyde" initials="LME" userId="89812880097c4ef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80" autoAdjust="0"/>
    <p:restoredTop sz="93969" autoAdjust="0"/>
  </p:normalViewPr>
  <p:slideViewPr>
    <p:cSldViewPr snapToGrid="0">
      <p:cViewPr>
        <p:scale>
          <a:sx n="130" d="100"/>
          <a:sy n="130" d="100"/>
        </p:scale>
        <p:origin x="1656"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89A2B1-2A0F-BF4B-A5ED-23B23EC585AA}" type="datetimeFigureOut">
              <a:rPr lang="en-US" smtClean="0"/>
              <a:t>10/7/22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A83209-4F7F-5841-9E60-780D5CA706E3}" type="slidenum">
              <a:rPr lang="en-US" smtClean="0"/>
              <a:t>‹#›</a:t>
            </a:fld>
            <a:endParaRPr lang="en-US"/>
          </a:p>
        </p:txBody>
      </p:sp>
    </p:spTree>
    <p:extLst>
      <p:ext uri="{BB962C8B-B14F-4D97-AF65-F5344CB8AC3E}">
        <p14:creationId xmlns:p14="http://schemas.microsoft.com/office/powerpoint/2010/main" val="853786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A83209-4F7F-5841-9E60-780D5CA706E3}" type="slidenum">
              <a:rPr lang="en-US" smtClean="0"/>
              <a:t>1</a:t>
            </a:fld>
            <a:endParaRPr lang="en-US"/>
          </a:p>
        </p:txBody>
      </p:sp>
    </p:spTree>
    <p:extLst>
      <p:ext uri="{BB962C8B-B14F-4D97-AF65-F5344CB8AC3E}">
        <p14:creationId xmlns:p14="http://schemas.microsoft.com/office/powerpoint/2010/main" val="108776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Correction- Shree</a:t>
            </a:r>
          </a:p>
        </p:txBody>
      </p:sp>
      <p:sp>
        <p:nvSpPr>
          <p:cNvPr id="4" name="Slide Number Placeholder 3"/>
          <p:cNvSpPr>
            <a:spLocks noGrp="1"/>
          </p:cNvSpPr>
          <p:nvPr>
            <p:ph type="sldNum" sz="quarter" idx="10"/>
          </p:nvPr>
        </p:nvSpPr>
        <p:spPr/>
        <p:txBody>
          <a:bodyPr/>
          <a:lstStyle/>
          <a:p>
            <a:fld id="{9AA83209-4F7F-5841-9E60-780D5CA706E3}" type="slidenum">
              <a:rPr lang="en-US" smtClean="0"/>
              <a:t>3</a:t>
            </a:fld>
            <a:endParaRPr lang="en-US"/>
          </a:p>
        </p:txBody>
      </p:sp>
    </p:spTree>
    <p:extLst>
      <p:ext uri="{BB962C8B-B14F-4D97-AF65-F5344CB8AC3E}">
        <p14:creationId xmlns:p14="http://schemas.microsoft.com/office/powerpoint/2010/main" val="1237639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Correction- Manohar</a:t>
            </a:r>
          </a:p>
        </p:txBody>
      </p:sp>
      <p:sp>
        <p:nvSpPr>
          <p:cNvPr id="4" name="Slide Number Placeholder 3"/>
          <p:cNvSpPr>
            <a:spLocks noGrp="1"/>
          </p:cNvSpPr>
          <p:nvPr>
            <p:ph type="sldNum" sz="quarter" idx="10"/>
          </p:nvPr>
        </p:nvSpPr>
        <p:spPr/>
        <p:txBody>
          <a:bodyPr/>
          <a:lstStyle/>
          <a:p>
            <a:fld id="{9AA83209-4F7F-5841-9E60-780D5CA706E3}" type="slidenum">
              <a:rPr lang="en-US" smtClean="0"/>
              <a:t>7</a:t>
            </a:fld>
            <a:endParaRPr lang="en-US"/>
          </a:p>
        </p:txBody>
      </p:sp>
    </p:spTree>
    <p:extLst>
      <p:ext uri="{BB962C8B-B14F-4D97-AF65-F5344CB8AC3E}">
        <p14:creationId xmlns:p14="http://schemas.microsoft.com/office/powerpoint/2010/main" val="1928203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Correction</a:t>
            </a:r>
            <a:r>
              <a:rPr lang="en-US" baseline="0" dirty="0"/>
              <a:t> -</a:t>
            </a:r>
            <a:r>
              <a:rPr lang="en-US" dirty="0"/>
              <a:t>Manohar</a:t>
            </a:r>
          </a:p>
        </p:txBody>
      </p:sp>
      <p:sp>
        <p:nvSpPr>
          <p:cNvPr id="4" name="Slide Number Placeholder 3"/>
          <p:cNvSpPr>
            <a:spLocks noGrp="1"/>
          </p:cNvSpPr>
          <p:nvPr>
            <p:ph type="sldNum" sz="quarter" idx="5"/>
          </p:nvPr>
        </p:nvSpPr>
        <p:spPr/>
        <p:txBody>
          <a:bodyPr/>
          <a:lstStyle/>
          <a:p>
            <a:fld id="{9AA83209-4F7F-5841-9E60-780D5CA706E3}" type="slidenum">
              <a:rPr lang="en-US" smtClean="0"/>
              <a:t>12</a:t>
            </a:fld>
            <a:endParaRPr lang="en-US"/>
          </a:p>
        </p:txBody>
      </p:sp>
    </p:spTree>
    <p:extLst>
      <p:ext uri="{BB962C8B-B14F-4D97-AF65-F5344CB8AC3E}">
        <p14:creationId xmlns:p14="http://schemas.microsoft.com/office/powerpoint/2010/main" val="2214354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Add Third World Network</a:t>
            </a:r>
          </a:p>
        </p:txBody>
      </p:sp>
      <p:sp>
        <p:nvSpPr>
          <p:cNvPr id="4" name="Slide Number Placeholder 3"/>
          <p:cNvSpPr>
            <a:spLocks noGrp="1"/>
          </p:cNvSpPr>
          <p:nvPr>
            <p:ph type="sldNum" sz="quarter" idx="10"/>
          </p:nvPr>
        </p:nvSpPr>
        <p:spPr/>
        <p:txBody>
          <a:bodyPr/>
          <a:lstStyle/>
          <a:p>
            <a:fld id="{9AA83209-4F7F-5841-9E60-780D5CA706E3}" type="slidenum">
              <a:rPr lang="en-US" smtClean="0"/>
              <a:t>16</a:t>
            </a:fld>
            <a:endParaRPr lang="en-US"/>
          </a:p>
        </p:txBody>
      </p:sp>
    </p:spTree>
    <p:extLst>
      <p:ext uri="{BB962C8B-B14F-4D97-AF65-F5344CB8AC3E}">
        <p14:creationId xmlns:p14="http://schemas.microsoft.com/office/powerpoint/2010/main" val="1338167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A83209-4F7F-5841-9E60-780D5CA706E3}" type="slidenum">
              <a:rPr lang="en-US" smtClean="0"/>
              <a:t>17</a:t>
            </a:fld>
            <a:endParaRPr lang="en-US"/>
          </a:p>
        </p:txBody>
      </p:sp>
    </p:spTree>
    <p:extLst>
      <p:ext uri="{BB962C8B-B14F-4D97-AF65-F5344CB8AC3E}">
        <p14:creationId xmlns:p14="http://schemas.microsoft.com/office/powerpoint/2010/main" val="3709787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43FC1-3F1C-41BD-A1C6-C67A4207BF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2D341D02-2E1C-45AF-83DC-32ACEFFF3B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61F1B9E8-651C-40B1-B7AD-63EBA4CDCCA8}"/>
              </a:ext>
            </a:extLst>
          </p:cNvPr>
          <p:cNvSpPr>
            <a:spLocks noGrp="1"/>
          </p:cNvSpPr>
          <p:nvPr>
            <p:ph type="dt" sz="half" idx="10"/>
          </p:nvPr>
        </p:nvSpPr>
        <p:spPr/>
        <p:txBody>
          <a:bodyPr/>
          <a:lstStyle/>
          <a:p>
            <a:fld id="{940A6D75-060F-4188-8881-3DD212B3738D}" type="datetimeFigureOut">
              <a:rPr lang="x-none" smtClean="0"/>
              <a:t>10/7/22</a:t>
            </a:fld>
            <a:endParaRPr lang="x-none"/>
          </a:p>
        </p:txBody>
      </p:sp>
      <p:sp>
        <p:nvSpPr>
          <p:cNvPr id="5" name="Footer Placeholder 4">
            <a:extLst>
              <a:ext uri="{FF2B5EF4-FFF2-40B4-BE49-F238E27FC236}">
                <a16:creationId xmlns:a16="http://schemas.microsoft.com/office/drawing/2014/main" id="{5275B6A0-A805-4A98-BBF9-ED7034748CF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402E48D2-5016-4C87-B642-EE86CB72CFD3}"/>
              </a:ext>
            </a:extLst>
          </p:cNvPr>
          <p:cNvSpPr>
            <a:spLocks noGrp="1"/>
          </p:cNvSpPr>
          <p:nvPr>
            <p:ph type="sldNum" sz="quarter" idx="12"/>
          </p:nvPr>
        </p:nvSpPr>
        <p:spPr/>
        <p:txBody>
          <a:bodyPr/>
          <a:lstStyle/>
          <a:p>
            <a:fld id="{BEB60359-6394-4B0B-A6E6-32D650E197BD}" type="slidenum">
              <a:rPr lang="x-none" smtClean="0"/>
              <a:t>‹#›</a:t>
            </a:fld>
            <a:endParaRPr lang="x-none"/>
          </a:p>
        </p:txBody>
      </p:sp>
    </p:spTree>
    <p:extLst>
      <p:ext uri="{BB962C8B-B14F-4D97-AF65-F5344CB8AC3E}">
        <p14:creationId xmlns:p14="http://schemas.microsoft.com/office/powerpoint/2010/main" val="1973250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280BE-B22C-402D-A0F1-C00EF3A9EE27}"/>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E8C9FA14-0D02-4AB2-A85A-C76ED10285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D7AA7714-D725-4649-8EEF-EC0398D7F8A6}"/>
              </a:ext>
            </a:extLst>
          </p:cNvPr>
          <p:cNvSpPr>
            <a:spLocks noGrp="1"/>
          </p:cNvSpPr>
          <p:nvPr>
            <p:ph type="dt" sz="half" idx="10"/>
          </p:nvPr>
        </p:nvSpPr>
        <p:spPr/>
        <p:txBody>
          <a:bodyPr/>
          <a:lstStyle/>
          <a:p>
            <a:fld id="{940A6D75-060F-4188-8881-3DD212B3738D}" type="datetimeFigureOut">
              <a:rPr lang="x-none" smtClean="0"/>
              <a:t>10/7/22</a:t>
            </a:fld>
            <a:endParaRPr lang="x-none"/>
          </a:p>
        </p:txBody>
      </p:sp>
      <p:sp>
        <p:nvSpPr>
          <p:cNvPr id="5" name="Footer Placeholder 4">
            <a:extLst>
              <a:ext uri="{FF2B5EF4-FFF2-40B4-BE49-F238E27FC236}">
                <a16:creationId xmlns:a16="http://schemas.microsoft.com/office/drawing/2014/main" id="{7F9C465E-3CE1-4578-8823-0CC4E48CFD4A}"/>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B62D00FD-790B-45B0-96EB-419ABB8C5CB2}"/>
              </a:ext>
            </a:extLst>
          </p:cNvPr>
          <p:cNvSpPr>
            <a:spLocks noGrp="1"/>
          </p:cNvSpPr>
          <p:nvPr>
            <p:ph type="sldNum" sz="quarter" idx="12"/>
          </p:nvPr>
        </p:nvSpPr>
        <p:spPr/>
        <p:txBody>
          <a:bodyPr/>
          <a:lstStyle/>
          <a:p>
            <a:fld id="{BEB60359-6394-4B0B-A6E6-32D650E197BD}" type="slidenum">
              <a:rPr lang="x-none" smtClean="0"/>
              <a:t>‹#›</a:t>
            </a:fld>
            <a:endParaRPr lang="x-none"/>
          </a:p>
        </p:txBody>
      </p:sp>
    </p:spTree>
    <p:extLst>
      <p:ext uri="{BB962C8B-B14F-4D97-AF65-F5344CB8AC3E}">
        <p14:creationId xmlns:p14="http://schemas.microsoft.com/office/powerpoint/2010/main" val="2527636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C20D13-7697-4B82-908C-6F99A3C489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22920187-7D70-4099-AF22-D7945A6463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70771DB3-142B-4206-B97D-BB7859F4986D}"/>
              </a:ext>
            </a:extLst>
          </p:cNvPr>
          <p:cNvSpPr>
            <a:spLocks noGrp="1"/>
          </p:cNvSpPr>
          <p:nvPr>
            <p:ph type="dt" sz="half" idx="10"/>
          </p:nvPr>
        </p:nvSpPr>
        <p:spPr/>
        <p:txBody>
          <a:bodyPr/>
          <a:lstStyle/>
          <a:p>
            <a:fld id="{940A6D75-060F-4188-8881-3DD212B3738D}" type="datetimeFigureOut">
              <a:rPr lang="x-none" smtClean="0"/>
              <a:t>10/7/22</a:t>
            </a:fld>
            <a:endParaRPr lang="x-none"/>
          </a:p>
        </p:txBody>
      </p:sp>
      <p:sp>
        <p:nvSpPr>
          <p:cNvPr id="5" name="Footer Placeholder 4">
            <a:extLst>
              <a:ext uri="{FF2B5EF4-FFF2-40B4-BE49-F238E27FC236}">
                <a16:creationId xmlns:a16="http://schemas.microsoft.com/office/drawing/2014/main" id="{90A78DCA-EE11-4380-B351-920C0631DB0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E71285B8-70BD-411B-9D03-EE73099B064B}"/>
              </a:ext>
            </a:extLst>
          </p:cNvPr>
          <p:cNvSpPr>
            <a:spLocks noGrp="1"/>
          </p:cNvSpPr>
          <p:nvPr>
            <p:ph type="sldNum" sz="quarter" idx="12"/>
          </p:nvPr>
        </p:nvSpPr>
        <p:spPr/>
        <p:txBody>
          <a:bodyPr/>
          <a:lstStyle/>
          <a:p>
            <a:fld id="{BEB60359-6394-4B0B-A6E6-32D650E197BD}" type="slidenum">
              <a:rPr lang="x-none" smtClean="0"/>
              <a:t>‹#›</a:t>
            </a:fld>
            <a:endParaRPr lang="x-none"/>
          </a:p>
        </p:txBody>
      </p:sp>
    </p:spTree>
    <p:extLst>
      <p:ext uri="{BB962C8B-B14F-4D97-AF65-F5344CB8AC3E}">
        <p14:creationId xmlns:p14="http://schemas.microsoft.com/office/powerpoint/2010/main" val="1123614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82B8E-B11C-4F92-A6DD-ACC26946A957}"/>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53175475-CD04-4190-9D50-85E71DA98C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FA2BCF98-10CB-47BC-9CED-BA6EFC88FE50}"/>
              </a:ext>
            </a:extLst>
          </p:cNvPr>
          <p:cNvSpPr>
            <a:spLocks noGrp="1"/>
          </p:cNvSpPr>
          <p:nvPr>
            <p:ph type="dt" sz="half" idx="10"/>
          </p:nvPr>
        </p:nvSpPr>
        <p:spPr/>
        <p:txBody>
          <a:bodyPr/>
          <a:lstStyle/>
          <a:p>
            <a:fld id="{940A6D75-060F-4188-8881-3DD212B3738D}" type="datetimeFigureOut">
              <a:rPr lang="x-none" smtClean="0"/>
              <a:t>10/7/22</a:t>
            </a:fld>
            <a:endParaRPr lang="x-none"/>
          </a:p>
        </p:txBody>
      </p:sp>
      <p:sp>
        <p:nvSpPr>
          <p:cNvPr id="5" name="Footer Placeholder 4">
            <a:extLst>
              <a:ext uri="{FF2B5EF4-FFF2-40B4-BE49-F238E27FC236}">
                <a16:creationId xmlns:a16="http://schemas.microsoft.com/office/drawing/2014/main" id="{E648F332-EDCD-4761-857B-554A95CDDD5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09161BDC-A4C7-4B86-8E58-86789B2CD579}"/>
              </a:ext>
            </a:extLst>
          </p:cNvPr>
          <p:cNvSpPr>
            <a:spLocks noGrp="1"/>
          </p:cNvSpPr>
          <p:nvPr>
            <p:ph type="sldNum" sz="quarter" idx="12"/>
          </p:nvPr>
        </p:nvSpPr>
        <p:spPr/>
        <p:txBody>
          <a:bodyPr/>
          <a:lstStyle/>
          <a:p>
            <a:fld id="{BEB60359-6394-4B0B-A6E6-32D650E197BD}" type="slidenum">
              <a:rPr lang="x-none" smtClean="0"/>
              <a:t>‹#›</a:t>
            </a:fld>
            <a:endParaRPr lang="x-none"/>
          </a:p>
        </p:txBody>
      </p:sp>
    </p:spTree>
    <p:extLst>
      <p:ext uri="{BB962C8B-B14F-4D97-AF65-F5344CB8AC3E}">
        <p14:creationId xmlns:p14="http://schemas.microsoft.com/office/powerpoint/2010/main" val="2994269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3F9AC-E5F5-4A50-80FE-909544C47E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F99A32D6-AAE6-46CC-B9E3-7AA24E430F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AC06B7-A211-43C5-A68C-B1F69F162476}"/>
              </a:ext>
            </a:extLst>
          </p:cNvPr>
          <p:cNvSpPr>
            <a:spLocks noGrp="1"/>
          </p:cNvSpPr>
          <p:nvPr>
            <p:ph type="dt" sz="half" idx="10"/>
          </p:nvPr>
        </p:nvSpPr>
        <p:spPr/>
        <p:txBody>
          <a:bodyPr/>
          <a:lstStyle/>
          <a:p>
            <a:fld id="{940A6D75-060F-4188-8881-3DD212B3738D}" type="datetimeFigureOut">
              <a:rPr lang="x-none" smtClean="0"/>
              <a:t>10/7/22</a:t>
            </a:fld>
            <a:endParaRPr lang="x-none"/>
          </a:p>
        </p:txBody>
      </p:sp>
      <p:sp>
        <p:nvSpPr>
          <p:cNvPr id="5" name="Footer Placeholder 4">
            <a:extLst>
              <a:ext uri="{FF2B5EF4-FFF2-40B4-BE49-F238E27FC236}">
                <a16:creationId xmlns:a16="http://schemas.microsoft.com/office/drawing/2014/main" id="{FCD0B67B-3758-498B-AEB9-BE204822F7DE}"/>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89628C7B-07C1-4114-8FB5-806D5AE2E8E9}"/>
              </a:ext>
            </a:extLst>
          </p:cNvPr>
          <p:cNvSpPr>
            <a:spLocks noGrp="1"/>
          </p:cNvSpPr>
          <p:nvPr>
            <p:ph type="sldNum" sz="quarter" idx="12"/>
          </p:nvPr>
        </p:nvSpPr>
        <p:spPr/>
        <p:txBody>
          <a:bodyPr/>
          <a:lstStyle/>
          <a:p>
            <a:fld id="{BEB60359-6394-4B0B-A6E6-32D650E197BD}" type="slidenum">
              <a:rPr lang="x-none" smtClean="0"/>
              <a:t>‹#›</a:t>
            </a:fld>
            <a:endParaRPr lang="x-none"/>
          </a:p>
        </p:txBody>
      </p:sp>
    </p:spTree>
    <p:extLst>
      <p:ext uri="{BB962C8B-B14F-4D97-AF65-F5344CB8AC3E}">
        <p14:creationId xmlns:p14="http://schemas.microsoft.com/office/powerpoint/2010/main" val="4237235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8DF41-2C17-41CC-9EAF-7CF4DCF27CCB}"/>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45F7B518-240A-4DB9-8854-67C6AE3E75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492365CB-7188-429A-9757-F69F03A043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4186701F-3ABD-4756-8741-C323EFA5BC53}"/>
              </a:ext>
            </a:extLst>
          </p:cNvPr>
          <p:cNvSpPr>
            <a:spLocks noGrp="1"/>
          </p:cNvSpPr>
          <p:nvPr>
            <p:ph type="dt" sz="half" idx="10"/>
          </p:nvPr>
        </p:nvSpPr>
        <p:spPr/>
        <p:txBody>
          <a:bodyPr/>
          <a:lstStyle/>
          <a:p>
            <a:fld id="{940A6D75-060F-4188-8881-3DD212B3738D}" type="datetimeFigureOut">
              <a:rPr lang="x-none" smtClean="0"/>
              <a:t>10/7/22</a:t>
            </a:fld>
            <a:endParaRPr lang="x-none"/>
          </a:p>
        </p:txBody>
      </p:sp>
      <p:sp>
        <p:nvSpPr>
          <p:cNvPr id="6" name="Footer Placeholder 5">
            <a:extLst>
              <a:ext uri="{FF2B5EF4-FFF2-40B4-BE49-F238E27FC236}">
                <a16:creationId xmlns:a16="http://schemas.microsoft.com/office/drawing/2014/main" id="{7FA09B69-3D57-4BCE-9C29-58A025D9AF7E}"/>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9F263910-A679-4F6F-A658-0BB9E7D3669A}"/>
              </a:ext>
            </a:extLst>
          </p:cNvPr>
          <p:cNvSpPr>
            <a:spLocks noGrp="1"/>
          </p:cNvSpPr>
          <p:nvPr>
            <p:ph type="sldNum" sz="quarter" idx="12"/>
          </p:nvPr>
        </p:nvSpPr>
        <p:spPr/>
        <p:txBody>
          <a:bodyPr/>
          <a:lstStyle/>
          <a:p>
            <a:fld id="{BEB60359-6394-4B0B-A6E6-32D650E197BD}" type="slidenum">
              <a:rPr lang="x-none" smtClean="0"/>
              <a:t>‹#›</a:t>
            </a:fld>
            <a:endParaRPr lang="x-none"/>
          </a:p>
        </p:txBody>
      </p:sp>
    </p:spTree>
    <p:extLst>
      <p:ext uri="{BB962C8B-B14F-4D97-AF65-F5344CB8AC3E}">
        <p14:creationId xmlns:p14="http://schemas.microsoft.com/office/powerpoint/2010/main" val="829453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CCE72-BD24-4994-AD87-2AE82F6ACC82}"/>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6AD4D46C-C7DC-41C3-BC1A-BDA4BDF115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474D6C-BCDF-4E72-B3FF-DA251EC5B6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DEA8C1FF-5D62-4767-B16A-42F84D14AE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CF28E4-0CCC-4B33-9621-399EC2C65E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8E3F63B9-5FE0-4119-BECE-84847AA20E2F}"/>
              </a:ext>
            </a:extLst>
          </p:cNvPr>
          <p:cNvSpPr>
            <a:spLocks noGrp="1"/>
          </p:cNvSpPr>
          <p:nvPr>
            <p:ph type="dt" sz="half" idx="10"/>
          </p:nvPr>
        </p:nvSpPr>
        <p:spPr/>
        <p:txBody>
          <a:bodyPr/>
          <a:lstStyle/>
          <a:p>
            <a:fld id="{940A6D75-060F-4188-8881-3DD212B3738D}" type="datetimeFigureOut">
              <a:rPr lang="x-none" smtClean="0"/>
              <a:t>10/7/22</a:t>
            </a:fld>
            <a:endParaRPr lang="x-none"/>
          </a:p>
        </p:txBody>
      </p:sp>
      <p:sp>
        <p:nvSpPr>
          <p:cNvPr id="8" name="Footer Placeholder 7">
            <a:extLst>
              <a:ext uri="{FF2B5EF4-FFF2-40B4-BE49-F238E27FC236}">
                <a16:creationId xmlns:a16="http://schemas.microsoft.com/office/drawing/2014/main" id="{12A0D3D2-AD77-4555-ACAF-3962B18408F1}"/>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172CAC9F-84DC-4D90-870C-D01A6E170E4D}"/>
              </a:ext>
            </a:extLst>
          </p:cNvPr>
          <p:cNvSpPr>
            <a:spLocks noGrp="1"/>
          </p:cNvSpPr>
          <p:nvPr>
            <p:ph type="sldNum" sz="quarter" idx="12"/>
          </p:nvPr>
        </p:nvSpPr>
        <p:spPr/>
        <p:txBody>
          <a:bodyPr/>
          <a:lstStyle/>
          <a:p>
            <a:fld id="{BEB60359-6394-4B0B-A6E6-32D650E197BD}" type="slidenum">
              <a:rPr lang="x-none" smtClean="0"/>
              <a:t>‹#›</a:t>
            </a:fld>
            <a:endParaRPr lang="x-none"/>
          </a:p>
        </p:txBody>
      </p:sp>
    </p:spTree>
    <p:extLst>
      <p:ext uri="{BB962C8B-B14F-4D97-AF65-F5344CB8AC3E}">
        <p14:creationId xmlns:p14="http://schemas.microsoft.com/office/powerpoint/2010/main" val="918460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8933E-4803-4AC8-9073-13DBFF5E77D2}"/>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284D1551-5959-466C-843B-7FE4C270447B}"/>
              </a:ext>
            </a:extLst>
          </p:cNvPr>
          <p:cNvSpPr>
            <a:spLocks noGrp="1"/>
          </p:cNvSpPr>
          <p:nvPr>
            <p:ph type="dt" sz="half" idx="10"/>
          </p:nvPr>
        </p:nvSpPr>
        <p:spPr/>
        <p:txBody>
          <a:bodyPr/>
          <a:lstStyle/>
          <a:p>
            <a:fld id="{940A6D75-060F-4188-8881-3DD212B3738D}" type="datetimeFigureOut">
              <a:rPr lang="x-none" smtClean="0"/>
              <a:t>10/7/22</a:t>
            </a:fld>
            <a:endParaRPr lang="x-none"/>
          </a:p>
        </p:txBody>
      </p:sp>
      <p:sp>
        <p:nvSpPr>
          <p:cNvPr id="4" name="Footer Placeholder 3">
            <a:extLst>
              <a:ext uri="{FF2B5EF4-FFF2-40B4-BE49-F238E27FC236}">
                <a16:creationId xmlns:a16="http://schemas.microsoft.com/office/drawing/2014/main" id="{647CC800-0A17-432F-9BC0-7080E2927067}"/>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70E192EF-CC09-4587-B60E-D56CCB0C78BB}"/>
              </a:ext>
            </a:extLst>
          </p:cNvPr>
          <p:cNvSpPr>
            <a:spLocks noGrp="1"/>
          </p:cNvSpPr>
          <p:nvPr>
            <p:ph type="sldNum" sz="quarter" idx="12"/>
          </p:nvPr>
        </p:nvSpPr>
        <p:spPr/>
        <p:txBody>
          <a:bodyPr/>
          <a:lstStyle/>
          <a:p>
            <a:fld id="{BEB60359-6394-4B0B-A6E6-32D650E197BD}" type="slidenum">
              <a:rPr lang="x-none" smtClean="0"/>
              <a:t>‹#›</a:t>
            </a:fld>
            <a:endParaRPr lang="x-none"/>
          </a:p>
        </p:txBody>
      </p:sp>
    </p:spTree>
    <p:extLst>
      <p:ext uri="{BB962C8B-B14F-4D97-AF65-F5344CB8AC3E}">
        <p14:creationId xmlns:p14="http://schemas.microsoft.com/office/powerpoint/2010/main" val="1059267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C67549-65E9-4E7A-BCA4-FCBB421FB7FB}"/>
              </a:ext>
            </a:extLst>
          </p:cNvPr>
          <p:cNvSpPr>
            <a:spLocks noGrp="1"/>
          </p:cNvSpPr>
          <p:nvPr>
            <p:ph type="dt" sz="half" idx="10"/>
          </p:nvPr>
        </p:nvSpPr>
        <p:spPr/>
        <p:txBody>
          <a:bodyPr/>
          <a:lstStyle/>
          <a:p>
            <a:fld id="{940A6D75-060F-4188-8881-3DD212B3738D}" type="datetimeFigureOut">
              <a:rPr lang="x-none" smtClean="0"/>
              <a:t>10/7/22</a:t>
            </a:fld>
            <a:endParaRPr lang="x-none"/>
          </a:p>
        </p:txBody>
      </p:sp>
      <p:sp>
        <p:nvSpPr>
          <p:cNvPr id="3" name="Footer Placeholder 2">
            <a:extLst>
              <a:ext uri="{FF2B5EF4-FFF2-40B4-BE49-F238E27FC236}">
                <a16:creationId xmlns:a16="http://schemas.microsoft.com/office/drawing/2014/main" id="{6046D78E-6876-4961-81EB-9ED0D8A2237B}"/>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48548911-EF69-42E1-A5D1-BC2F8FE29F12}"/>
              </a:ext>
            </a:extLst>
          </p:cNvPr>
          <p:cNvSpPr>
            <a:spLocks noGrp="1"/>
          </p:cNvSpPr>
          <p:nvPr>
            <p:ph type="sldNum" sz="quarter" idx="12"/>
          </p:nvPr>
        </p:nvSpPr>
        <p:spPr/>
        <p:txBody>
          <a:bodyPr/>
          <a:lstStyle/>
          <a:p>
            <a:fld id="{BEB60359-6394-4B0B-A6E6-32D650E197BD}" type="slidenum">
              <a:rPr lang="x-none" smtClean="0"/>
              <a:t>‹#›</a:t>
            </a:fld>
            <a:endParaRPr lang="x-none"/>
          </a:p>
        </p:txBody>
      </p:sp>
    </p:spTree>
    <p:extLst>
      <p:ext uri="{BB962C8B-B14F-4D97-AF65-F5344CB8AC3E}">
        <p14:creationId xmlns:p14="http://schemas.microsoft.com/office/powerpoint/2010/main" val="1686129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93FDE-5446-408A-9869-6922D6B832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EF5B89F9-B6BF-4EED-83EB-03BCC5622F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3F75E6F5-EB16-46A6-A0F4-2F17541605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AB9DDA-785B-487A-B278-3EAAD5CC172D}"/>
              </a:ext>
            </a:extLst>
          </p:cNvPr>
          <p:cNvSpPr>
            <a:spLocks noGrp="1"/>
          </p:cNvSpPr>
          <p:nvPr>
            <p:ph type="dt" sz="half" idx="10"/>
          </p:nvPr>
        </p:nvSpPr>
        <p:spPr/>
        <p:txBody>
          <a:bodyPr/>
          <a:lstStyle/>
          <a:p>
            <a:fld id="{940A6D75-060F-4188-8881-3DD212B3738D}" type="datetimeFigureOut">
              <a:rPr lang="x-none" smtClean="0"/>
              <a:t>10/7/22</a:t>
            </a:fld>
            <a:endParaRPr lang="x-none"/>
          </a:p>
        </p:txBody>
      </p:sp>
      <p:sp>
        <p:nvSpPr>
          <p:cNvPr id="6" name="Footer Placeholder 5">
            <a:extLst>
              <a:ext uri="{FF2B5EF4-FFF2-40B4-BE49-F238E27FC236}">
                <a16:creationId xmlns:a16="http://schemas.microsoft.com/office/drawing/2014/main" id="{8C7296CC-4FB1-48FB-B326-1300F4664D3F}"/>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93DE4D7D-74F4-45D2-88DE-12D04F46DDFC}"/>
              </a:ext>
            </a:extLst>
          </p:cNvPr>
          <p:cNvSpPr>
            <a:spLocks noGrp="1"/>
          </p:cNvSpPr>
          <p:nvPr>
            <p:ph type="sldNum" sz="quarter" idx="12"/>
          </p:nvPr>
        </p:nvSpPr>
        <p:spPr/>
        <p:txBody>
          <a:bodyPr/>
          <a:lstStyle/>
          <a:p>
            <a:fld id="{BEB60359-6394-4B0B-A6E6-32D650E197BD}" type="slidenum">
              <a:rPr lang="x-none" smtClean="0"/>
              <a:t>‹#›</a:t>
            </a:fld>
            <a:endParaRPr lang="x-none"/>
          </a:p>
        </p:txBody>
      </p:sp>
    </p:spTree>
    <p:extLst>
      <p:ext uri="{BB962C8B-B14F-4D97-AF65-F5344CB8AC3E}">
        <p14:creationId xmlns:p14="http://schemas.microsoft.com/office/powerpoint/2010/main" val="237853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75E36-5B3A-440B-BD77-8A7A4F5D35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52E500FC-6672-4680-99AD-C45E8F4EA5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9EDE3FBA-4BA5-4E57-AECF-9181FDFF56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A36363-0A7E-4CFA-8986-F0C42BD04D9E}"/>
              </a:ext>
            </a:extLst>
          </p:cNvPr>
          <p:cNvSpPr>
            <a:spLocks noGrp="1"/>
          </p:cNvSpPr>
          <p:nvPr>
            <p:ph type="dt" sz="half" idx="10"/>
          </p:nvPr>
        </p:nvSpPr>
        <p:spPr/>
        <p:txBody>
          <a:bodyPr/>
          <a:lstStyle/>
          <a:p>
            <a:fld id="{940A6D75-060F-4188-8881-3DD212B3738D}" type="datetimeFigureOut">
              <a:rPr lang="x-none" smtClean="0"/>
              <a:t>10/7/22</a:t>
            </a:fld>
            <a:endParaRPr lang="x-none"/>
          </a:p>
        </p:txBody>
      </p:sp>
      <p:sp>
        <p:nvSpPr>
          <p:cNvPr id="6" name="Footer Placeholder 5">
            <a:extLst>
              <a:ext uri="{FF2B5EF4-FFF2-40B4-BE49-F238E27FC236}">
                <a16:creationId xmlns:a16="http://schemas.microsoft.com/office/drawing/2014/main" id="{7B5E4C9E-5F9D-4A84-A285-64168604C0F0}"/>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AE880412-D675-4767-9CAC-DD6A8F0ADF1A}"/>
              </a:ext>
            </a:extLst>
          </p:cNvPr>
          <p:cNvSpPr>
            <a:spLocks noGrp="1"/>
          </p:cNvSpPr>
          <p:nvPr>
            <p:ph type="sldNum" sz="quarter" idx="12"/>
          </p:nvPr>
        </p:nvSpPr>
        <p:spPr/>
        <p:txBody>
          <a:bodyPr/>
          <a:lstStyle/>
          <a:p>
            <a:fld id="{BEB60359-6394-4B0B-A6E6-32D650E197BD}" type="slidenum">
              <a:rPr lang="x-none" smtClean="0"/>
              <a:t>‹#›</a:t>
            </a:fld>
            <a:endParaRPr lang="x-none"/>
          </a:p>
        </p:txBody>
      </p:sp>
    </p:spTree>
    <p:extLst>
      <p:ext uri="{BB962C8B-B14F-4D97-AF65-F5344CB8AC3E}">
        <p14:creationId xmlns:p14="http://schemas.microsoft.com/office/powerpoint/2010/main" val="350598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EB1856-BE0E-427F-9016-6C03643AC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B660EAB1-70E7-451F-B30C-AD983F6A1C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8BDB0E96-5CFD-4EC8-97D0-CEA2359099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A6D75-060F-4188-8881-3DD212B3738D}" type="datetimeFigureOut">
              <a:rPr lang="x-none" smtClean="0"/>
              <a:t>10/7/22</a:t>
            </a:fld>
            <a:endParaRPr lang="x-none"/>
          </a:p>
        </p:txBody>
      </p:sp>
      <p:sp>
        <p:nvSpPr>
          <p:cNvPr id="5" name="Footer Placeholder 4">
            <a:extLst>
              <a:ext uri="{FF2B5EF4-FFF2-40B4-BE49-F238E27FC236}">
                <a16:creationId xmlns:a16="http://schemas.microsoft.com/office/drawing/2014/main" id="{96E5434F-A357-430C-B9B6-15FC8C386C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F964C2AE-9889-4005-B0D3-428EAF5BFD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B60359-6394-4B0B-A6E6-32D650E197BD}" type="slidenum">
              <a:rPr lang="x-none" smtClean="0"/>
              <a:t>‹#›</a:t>
            </a:fld>
            <a:endParaRPr lang="x-none"/>
          </a:p>
        </p:txBody>
      </p:sp>
    </p:spTree>
    <p:extLst>
      <p:ext uri="{BB962C8B-B14F-4D97-AF65-F5344CB8AC3E}">
        <p14:creationId xmlns:p14="http://schemas.microsoft.com/office/powerpoint/2010/main" val="1719843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8.xml"/><Relationship Id="rId4" Type="http://schemas.openxmlformats.org/officeDocument/2006/relationships/hyperlink" Target="https://express.adobe.com/page/pc7PYUNzuzts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s://www.treatmentactiongroup.org/publication/isoniazid-rifapentine-3hp-access-roadmap-and-patent-landscape/" TargetMode="Externa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8999E33-8B0D-4476-A541-82F155BEC5BF}"/>
              </a:ext>
            </a:extLst>
          </p:cNvPr>
          <p:cNvSpPr>
            <a:spLocks noGrp="1"/>
          </p:cNvSpPr>
          <p:nvPr>
            <p:ph type="body" sz="half" idx="2"/>
          </p:nvPr>
        </p:nvSpPr>
        <p:spPr>
          <a:xfrm>
            <a:off x="1464169" y="4532974"/>
            <a:ext cx="9595717" cy="673217"/>
          </a:xfrm>
        </p:spPr>
        <p:txBody>
          <a:bodyPr>
            <a:noAutofit/>
          </a:bodyPr>
          <a:lstStyle/>
          <a:p>
            <a:r>
              <a:rPr lang="en-US" sz="3200" i="1" dirty="0">
                <a:solidFill>
                  <a:schemeClr val="bg2">
                    <a:lumMod val="50000"/>
                  </a:schemeClr>
                </a:solidFill>
                <a:latin typeface="Arial" panose="020B0604020202020204" pitchFamily="34" charset="0"/>
                <a:cs typeface="Arial" panose="020B0604020202020204" pitchFamily="34" charset="0"/>
              </a:rPr>
              <a:t>Pathways to TB preventive treatment among household contacts illustrated story series</a:t>
            </a:r>
          </a:p>
        </p:txBody>
      </p:sp>
      <p:sp>
        <p:nvSpPr>
          <p:cNvPr id="13" name="Rectangle 12">
            <a:extLst>
              <a:ext uri="{FF2B5EF4-FFF2-40B4-BE49-F238E27FC236}">
                <a16:creationId xmlns:a16="http://schemas.microsoft.com/office/drawing/2014/main" id="{23251E8B-DC3A-4F26-9D81-BA22ED2E87BD}"/>
              </a:ext>
            </a:extLst>
          </p:cNvPr>
          <p:cNvSpPr/>
          <p:nvPr/>
        </p:nvSpPr>
        <p:spPr>
          <a:xfrm>
            <a:off x="1594797" y="4187979"/>
            <a:ext cx="8698495" cy="5033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5544272-3F60-9048-B0DC-EBE7D20FA49A}"/>
              </a:ext>
            </a:extLst>
          </p:cNvPr>
          <p:cNvPicPr>
            <a:picLocks noChangeAspect="1"/>
          </p:cNvPicPr>
          <p:nvPr/>
        </p:nvPicPr>
        <p:blipFill>
          <a:blip r:embed="rId3"/>
          <a:stretch>
            <a:fillRect/>
          </a:stretch>
        </p:blipFill>
        <p:spPr>
          <a:xfrm>
            <a:off x="629242" y="6122644"/>
            <a:ext cx="1373729" cy="437782"/>
          </a:xfrm>
          <a:prstGeom prst="rect">
            <a:avLst/>
          </a:prstGeom>
        </p:spPr>
      </p:pic>
      <p:pic>
        <p:nvPicPr>
          <p:cNvPr id="7" name="Picture 6">
            <a:extLst>
              <a:ext uri="{FF2B5EF4-FFF2-40B4-BE49-F238E27FC236}">
                <a16:creationId xmlns:a16="http://schemas.microsoft.com/office/drawing/2014/main" id="{C6A38ECD-361B-244A-8BB0-C3D91FE60957}"/>
              </a:ext>
            </a:extLst>
          </p:cNvPr>
          <p:cNvPicPr>
            <a:picLocks noChangeAspect="1"/>
          </p:cNvPicPr>
          <p:nvPr/>
        </p:nvPicPr>
        <p:blipFill>
          <a:blip r:embed="rId4"/>
          <a:stretch>
            <a:fillRect/>
          </a:stretch>
        </p:blipFill>
        <p:spPr>
          <a:xfrm>
            <a:off x="9190228" y="6122644"/>
            <a:ext cx="2541886" cy="401351"/>
          </a:xfrm>
          <a:prstGeom prst="rect">
            <a:avLst/>
          </a:prstGeom>
        </p:spPr>
      </p:pic>
      <p:pic>
        <p:nvPicPr>
          <p:cNvPr id="3" name="Picture 2">
            <a:extLst>
              <a:ext uri="{FF2B5EF4-FFF2-40B4-BE49-F238E27FC236}">
                <a16:creationId xmlns:a16="http://schemas.microsoft.com/office/drawing/2014/main" id="{3A285758-4F44-2F42-B8AD-8D21E711CF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74"/>
            <a:ext cx="12192000" cy="1480705"/>
          </a:xfrm>
          <a:prstGeom prst="rect">
            <a:avLst/>
          </a:prstGeom>
        </p:spPr>
      </p:pic>
      <p:pic>
        <p:nvPicPr>
          <p:cNvPr id="2" name="Picture 1">
            <a:extLst>
              <a:ext uri="{FF2B5EF4-FFF2-40B4-BE49-F238E27FC236}">
                <a16:creationId xmlns:a16="http://schemas.microsoft.com/office/drawing/2014/main" id="{3B546DF9-DF5D-C9FD-3A13-C75C5E9719FE}"/>
              </a:ext>
            </a:extLst>
          </p:cNvPr>
          <p:cNvPicPr>
            <a:picLocks noChangeAspect="1"/>
          </p:cNvPicPr>
          <p:nvPr/>
        </p:nvPicPr>
        <p:blipFill>
          <a:blip r:embed="rId6"/>
          <a:stretch>
            <a:fillRect/>
          </a:stretch>
        </p:blipFill>
        <p:spPr>
          <a:xfrm>
            <a:off x="4856018" y="6043248"/>
            <a:ext cx="1567543" cy="555569"/>
          </a:xfrm>
          <a:prstGeom prst="rect">
            <a:avLst/>
          </a:prstGeom>
        </p:spPr>
      </p:pic>
      <p:sp>
        <p:nvSpPr>
          <p:cNvPr id="9" name="Title 3">
            <a:extLst>
              <a:ext uri="{FF2B5EF4-FFF2-40B4-BE49-F238E27FC236}">
                <a16:creationId xmlns:a16="http://schemas.microsoft.com/office/drawing/2014/main" id="{3179520B-065F-EF8B-B612-DAE94A35C18D}"/>
              </a:ext>
            </a:extLst>
          </p:cNvPr>
          <p:cNvSpPr txBox="1">
            <a:spLocks/>
          </p:cNvSpPr>
          <p:nvPr/>
        </p:nvSpPr>
        <p:spPr>
          <a:xfrm>
            <a:off x="1503357" y="2064237"/>
            <a:ext cx="9752907" cy="16002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sz="8800" b="1" dirty="0">
                <a:latin typeface="Arial" panose="020B0604020202020204" pitchFamily="34" charset="0"/>
                <a:ea typeface="Arial" panose="020B0604020202020204" pitchFamily="34" charset="0"/>
              </a:rPr>
              <a:t>Ganesh Acharya</a:t>
            </a:r>
            <a:br>
              <a:rPr lang="en-GB" sz="8000" b="1" dirty="0">
                <a:latin typeface="Arial" panose="020B0604020202020204" pitchFamily="34" charset="0"/>
                <a:ea typeface="Arial" panose="020B0604020202020204" pitchFamily="34" charset="0"/>
              </a:rPr>
            </a:br>
            <a:r>
              <a:rPr lang="en-GB" sz="4800" b="1" dirty="0">
                <a:latin typeface="Arial" panose="020B0604020202020204" pitchFamily="34" charset="0"/>
                <a:ea typeface="Arial" panose="020B0604020202020204" pitchFamily="34" charset="0"/>
              </a:rPr>
              <a:t>TPT in Mumbai, India</a:t>
            </a:r>
            <a:endParaRPr lang="en-NG" sz="4800" b="1" dirty="0"/>
          </a:p>
        </p:txBody>
      </p:sp>
    </p:spTree>
    <p:extLst>
      <p:ext uri="{BB962C8B-B14F-4D97-AF65-F5344CB8AC3E}">
        <p14:creationId xmlns:p14="http://schemas.microsoft.com/office/powerpoint/2010/main" val="2117289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E945CC2-A726-49AC-DB2A-885D13E8ED32}"/>
              </a:ext>
            </a:extLst>
          </p:cNvPr>
          <p:cNvSpPr>
            <a:spLocks noGrp="1"/>
          </p:cNvSpPr>
          <p:nvPr>
            <p:ph type="body" sz="half" idx="2"/>
          </p:nvPr>
        </p:nvSpPr>
        <p:spPr>
          <a:xfrm>
            <a:off x="375291" y="1002258"/>
            <a:ext cx="4449928" cy="3847952"/>
          </a:xfrm>
        </p:spPr>
        <p:txBody>
          <a:bodyPr>
            <a:normAutofit/>
          </a:bodyPr>
          <a:lstStyle/>
          <a:p>
            <a:pPr marL="285750" indent="-285750">
              <a:buFont typeface="Arial" panose="020B0604020202020204" pitchFamily="34" charset="0"/>
              <a:buChar char="•"/>
            </a:pPr>
            <a:r>
              <a:rPr lang="en-US" sz="2000" dirty="0">
                <a:latin typeface="Arial" panose="020B0604020202020204" pitchFamily="34" charset="0"/>
                <a:ea typeface="Arial" panose="020B0604020202020204" pitchFamily="34" charset="0"/>
              </a:rPr>
              <a:t>Despite the challenges and missed appointments, Ganesh persevered and completed his long IPT treatment.</a:t>
            </a:r>
          </a:p>
          <a:p>
            <a:pPr marL="285750" indent="-285750">
              <a:buFont typeface="Arial" panose="020B0604020202020204" pitchFamily="34" charset="0"/>
              <a:buChar char="•"/>
            </a:pPr>
            <a:r>
              <a:rPr lang="en-US" sz="2000" dirty="0">
                <a:effectLst/>
                <a:latin typeface="Arial" panose="020B0604020202020204" pitchFamily="34" charset="0"/>
                <a:ea typeface="Arial" panose="020B0604020202020204" pitchFamily="34" charset="0"/>
              </a:rPr>
              <a:t>Ganesh was very worried that the long IPT treatment might have damaged his liver, as he had heard this was a common side effect, although there were no any clinical signs of liver damage. </a:t>
            </a:r>
          </a:p>
        </p:txBody>
      </p:sp>
      <p:pic>
        <p:nvPicPr>
          <p:cNvPr id="5" name="Content Placeholder 7">
            <a:extLst>
              <a:ext uri="{FF2B5EF4-FFF2-40B4-BE49-F238E27FC236}">
                <a16:creationId xmlns:a16="http://schemas.microsoft.com/office/drawing/2014/main" id="{DC911DC8-BDE8-8772-96C9-5FDE3BD5CAB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055883" y="486585"/>
            <a:ext cx="6605806" cy="46560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FCF15596-0C4A-5BD5-84E1-20958C1232B0}"/>
              </a:ext>
            </a:extLst>
          </p:cNvPr>
          <p:cNvSpPr txBox="1"/>
          <p:nvPr/>
        </p:nvSpPr>
        <p:spPr>
          <a:xfrm>
            <a:off x="530310" y="5329697"/>
            <a:ext cx="11131379" cy="1453155"/>
          </a:xfrm>
          <a:prstGeom prst="rect">
            <a:avLst/>
          </a:prstGeom>
          <a:noFill/>
        </p:spPr>
        <p:txBody>
          <a:bodyPr wrap="square" rtlCol="0">
            <a:spAutoFit/>
          </a:bodyPr>
          <a:lstStyle/>
          <a:p>
            <a:pPr marL="342900" marR="0" lvl="0" indent="-342900">
              <a:lnSpc>
                <a:spcPct val="115000"/>
              </a:lnSpc>
              <a:spcBef>
                <a:spcPts val="0"/>
              </a:spcBef>
              <a:spcAft>
                <a:spcPts val="0"/>
              </a:spcAft>
              <a:buFont typeface="Symbol" panose="05050102010706020507" pitchFamily="18" charset="2"/>
              <a:buChar char=""/>
            </a:pPr>
            <a:r>
              <a:rPr lang="en-US" sz="1300" dirty="0">
                <a:effectLst/>
                <a:latin typeface="Arial" panose="020B0604020202020204" pitchFamily="34" charset="0"/>
                <a:ea typeface="Arial" panose="020B0604020202020204" pitchFamily="34" charset="0"/>
              </a:rPr>
              <a:t>To mitigate the risk of liver toxicity and injury due to prolonged use of IPT, </a:t>
            </a:r>
            <a:r>
              <a:rPr lang="en-US" sz="1300" dirty="0">
                <a:latin typeface="Arial" panose="020B0604020202020204" pitchFamily="34" charset="0"/>
                <a:ea typeface="Arial" panose="020B0604020202020204" pitchFamily="34" charset="0"/>
              </a:rPr>
              <a:t>t</a:t>
            </a:r>
            <a:r>
              <a:rPr lang="en-US" sz="1300" dirty="0">
                <a:effectLst/>
                <a:latin typeface="Arial" panose="020B0604020202020204" pitchFamily="34" charset="0"/>
                <a:ea typeface="Arial" panose="020B0604020202020204" pitchFamily="34" charset="0"/>
              </a:rPr>
              <a:t>he World Health Organization recommended countries introduce a six-month course of daily IPT</a:t>
            </a:r>
            <a:r>
              <a:rPr lang="en-US" sz="1300" dirty="0">
                <a:latin typeface="Arial" panose="020B0604020202020204" pitchFamily="34" charset="0"/>
                <a:ea typeface="Arial" panose="020B0604020202020204" pitchFamily="34" charset="0"/>
              </a:rPr>
              <a:t>, </a:t>
            </a:r>
            <a:r>
              <a:rPr lang="en-US" sz="1300" dirty="0">
                <a:effectLst/>
                <a:latin typeface="Arial" panose="020B0604020202020204" pitchFamily="34" charset="0"/>
                <a:ea typeface="Arial" panose="020B0604020202020204" pitchFamily="34" charset="0"/>
              </a:rPr>
              <a:t>and India adopted the shorter regimen in 2018. </a:t>
            </a:r>
          </a:p>
          <a:p>
            <a:pPr marL="342900" marR="0" lvl="0" indent="-342900">
              <a:lnSpc>
                <a:spcPct val="115000"/>
              </a:lnSpc>
              <a:spcBef>
                <a:spcPts val="0"/>
              </a:spcBef>
              <a:spcAft>
                <a:spcPts val="0"/>
              </a:spcAft>
              <a:buFont typeface="Symbol" panose="05050102010706020507" pitchFamily="18" charset="2"/>
              <a:buChar char=""/>
            </a:pPr>
            <a:r>
              <a:rPr lang="en-US" sz="1300" dirty="0">
                <a:latin typeface="Arial" panose="020B0604020202020204" pitchFamily="34" charset="0"/>
                <a:ea typeface="Arial" panose="020B0604020202020204" pitchFamily="34" charset="0"/>
              </a:rPr>
              <a:t>Short-course regimens based on rifapentine such as 3HP have a lower risk of liver toxicity than IPT and are quickly becoming the preferred standard of care for TB preventive treatment around the world. </a:t>
            </a:r>
          </a:p>
          <a:p>
            <a:pPr marL="342900" marR="0" lvl="0" indent="-342900">
              <a:lnSpc>
                <a:spcPct val="115000"/>
              </a:lnSpc>
              <a:spcBef>
                <a:spcPts val="0"/>
              </a:spcBef>
              <a:spcAft>
                <a:spcPts val="0"/>
              </a:spcAft>
              <a:buFont typeface="Symbol" panose="05050102010706020507" pitchFamily="18" charset="2"/>
              <a:buChar char=""/>
            </a:pPr>
            <a:r>
              <a:rPr lang="en-US" sz="1300" dirty="0">
                <a:effectLst/>
                <a:latin typeface="Arial" panose="020B0604020202020204" pitchFamily="34" charset="0"/>
                <a:ea typeface="Arial" panose="020B0604020202020204" pitchFamily="34" charset="0"/>
              </a:rPr>
              <a:t>The Government of India’s 2021 </a:t>
            </a:r>
            <a:r>
              <a:rPr lang="en-US" sz="1300" i="1" dirty="0">
                <a:effectLst/>
                <a:latin typeface="Arial" panose="020B0604020202020204" pitchFamily="34" charset="0"/>
                <a:ea typeface="Arial" panose="020B0604020202020204" pitchFamily="34" charset="0"/>
              </a:rPr>
              <a:t>Revised Guidelines for Programmatic Management of TB Preventive Treatment </a:t>
            </a:r>
            <a:r>
              <a:rPr lang="en-US" sz="1300" dirty="0">
                <a:effectLst/>
                <a:latin typeface="Arial" panose="020B0604020202020204" pitchFamily="34" charset="0"/>
                <a:ea typeface="Arial" panose="020B0604020202020204" pitchFamily="34" charset="0"/>
              </a:rPr>
              <a:t>now recommend 3HP as an alternative to six-month IPT. </a:t>
            </a:r>
            <a:endParaRPr lang="en-US" sz="1300" i="1" dirty="0">
              <a:effectLst/>
              <a:latin typeface="Arial" panose="020B0604020202020204" pitchFamily="34" charset="0"/>
              <a:ea typeface="Arial" panose="020B0604020202020204" pitchFamily="34" charset="0"/>
            </a:endParaRPr>
          </a:p>
        </p:txBody>
      </p:sp>
      <p:sp>
        <p:nvSpPr>
          <p:cNvPr id="8" name="TextBox 7">
            <a:extLst>
              <a:ext uri="{FF2B5EF4-FFF2-40B4-BE49-F238E27FC236}">
                <a16:creationId xmlns:a16="http://schemas.microsoft.com/office/drawing/2014/main" id="{2440B590-2172-E65E-81B0-0F62C82C771B}"/>
              </a:ext>
            </a:extLst>
          </p:cNvPr>
          <p:cNvSpPr txBox="1"/>
          <p:nvPr/>
        </p:nvSpPr>
        <p:spPr>
          <a:xfrm>
            <a:off x="530310" y="4909859"/>
            <a:ext cx="6096000" cy="383823"/>
          </a:xfrm>
          <a:prstGeom prst="rect">
            <a:avLst/>
          </a:prstGeom>
          <a:noFill/>
        </p:spPr>
        <p:txBody>
          <a:bodyPr wrap="square">
            <a:spAutoFit/>
          </a:bodyPr>
          <a:lstStyle/>
          <a:p>
            <a:pPr marL="0" marR="0">
              <a:lnSpc>
                <a:spcPct val="115000"/>
              </a:lnSpc>
              <a:spcBef>
                <a:spcPts val="0"/>
              </a:spcBef>
              <a:spcAft>
                <a:spcPts val="0"/>
              </a:spcAft>
            </a:pPr>
            <a:r>
              <a:rPr lang="en-US" sz="1800" b="1" dirty="0">
                <a:solidFill>
                  <a:srgbClr val="FF0000"/>
                </a:solidFill>
                <a:effectLst/>
                <a:latin typeface="Arial" panose="020B0604020202020204" pitchFamily="34" charset="0"/>
                <a:ea typeface="Arial" panose="020B0604020202020204" pitchFamily="34" charset="0"/>
              </a:rPr>
              <a:t>Discussion Points:</a:t>
            </a:r>
            <a:endParaRPr lang="en-US" sz="1800" dirty="0">
              <a:solidFill>
                <a:srgbClr val="FF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465026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210901" y="805690"/>
            <a:ext cx="6172186" cy="43503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a:xfrm>
            <a:off x="538198" y="805689"/>
            <a:ext cx="4393031" cy="4207241"/>
          </a:xfrm>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Thankfully, when Ganesh went back to the MSF clinic in Mumbai to report his treatment completion, healthcare workers also checked his liver function and found it was normal. </a:t>
            </a:r>
          </a:p>
          <a:p>
            <a:pPr marR="0" lvl="0">
              <a:lnSpc>
                <a:spcPct val="115000"/>
              </a:lnSpc>
              <a:spcBef>
                <a:spcPts val="0"/>
              </a:spcBef>
              <a:spcAft>
                <a:spcPts val="0"/>
              </a:spcAft>
            </a:pPr>
            <a:endParaRPr lang="en-US" dirty="0">
              <a:effectLst/>
              <a:latin typeface="Arial" panose="020B0604020202020204" pitchFamily="34" charset="0"/>
              <a:ea typeface="Arial" panose="020B0604020202020204" pitchFamily="34" charset="0"/>
            </a:endParaRPr>
          </a:p>
        </p:txBody>
      </p:sp>
      <p:sp>
        <p:nvSpPr>
          <p:cNvPr id="5" name="Rectangle 4">
            <a:extLst>
              <a:ext uri="{FF2B5EF4-FFF2-40B4-BE49-F238E27FC236}">
                <a16:creationId xmlns:a16="http://schemas.microsoft.com/office/drawing/2014/main" id="{5EBB4EE7-D597-47A0-948E-BB5993AF1983}"/>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 name="Speech Bubble: Oval 1">
            <a:extLst>
              <a:ext uri="{FF2B5EF4-FFF2-40B4-BE49-F238E27FC236}">
                <a16:creationId xmlns:a16="http://schemas.microsoft.com/office/drawing/2014/main" id="{D0DE7702-5EAA-E39E-AE22-1585FE900376}"/>
              </a:ext>
            </a:extLst>
          </p:cNvPr>
          <p:cNvSpPr/>
          <p:nvPr/>
        </p:nvSpPr>
        <p:spPr>
          <a:xfrm flipV="1">
            <a:off x="8497092" y="805689"/>
            <a:ext cx="2396836" cy="1109173"/>
          </a:xfrm>
          <a:prstGeom prst="wedgeEllipseCallout">
            <a:avLst>
              <a:gd name="adj1" fmla="val -1688"/>
              <a:gd name="adj2" fmla="val -6514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a:extLst>
              <a:ext uri="{FF2B5EF4-FFF2-40B4-BE49-F238E27FC236}">
                <a16:creationId xmlns:a16="http://schemas.microsoft.com/office/drawing/2014/main" id="{58DDA504-0EE3-2D37-3050-80F4E361F1B8}"/>
              </a:ext>
            </a:extLst>
          </p:cNvPr>
          <p:cNvSpPr txBox="1"/>
          <p:nvPr/>
        </p:nvSpPr>
        <p:spPr>
          <a:xfrm>
            <a:off x="8656419" y="1146693"/>
            <a:ext cx="2078181" cy="600164"/>
          </a:xfrm>
          <a:prstGeom prst="rect">
            <a:avLst/>
          </a:prstGeom>
          <a:noFill/>
        </p:spPr>
        <p:txBody>
          <a:bodyPr wrap="square">
            <a:spAutoFit/>
          </a:bodyPr>
          <a:lstStyle/>
          <a:p>
            <a:pPr algn="ctr"/>
            <a:r>
              <a:rPr lang="en-US" sz="1100" dirty="0">
                <a:solidFill>
                  <a:schemeClr val="tx1"/>
                </a:solidFill>
                <a:effectLst/>
                <a:latin typeface="Arial" panose="020B0604020202020204" pitchFamily="34" charset="0"/>
                <a:ea typeface="Arial" panose="020B0604020202020204" pitchFamily="34" charset="0"/>
              </a:rPr>
              <a:t>Your liver function is very fine, thanks for completing the IPT treatment.</a:t>
            </a:r>
            <a:endParaRPr lang="en-US" sz="1100" dirty="0">
              <a:solidFill>
                <a:schemeClr val="tx1"/>
              </a:solidFill>
            </a:endParaRPr>
          </a:p>
        </p:txBody>
      </p:sp>
      <p:sp>
        <p:nvSpPr>
          <p:cNvPr id="7" name="TextBox 6">
            <a:extLst>
              <a:ext uri="{FF2B5EF4-FFF2-40B4-BE49-F238E27FC236}">
                <a16:creationId xmlns:a16="http://schemas.microsoft.com/office/drawing/2014/main" id="{E24D1281-0631-492F-8350-63282E857B59}"/>
              </a:ext>
            </a:extLst>
          </p:cNvPr>
          <p:cNvSpPr txBox="1"/>
          <p:nvPr/>
        </p:nvSpPr>
        <p:spPr>
          <a:xfrm>
            <a:off x="530310" y="5237066"/>
            <a:ext cx="6096000" cy="383823"/>
          </a:xfrm>
          <a:prstGeom prst="rect">
            <a:avLst/>
          </a:prstGeom>
          <a:noFill/>
        </p:spPr>
        <p:txBody>
          <a:bodyPr wrap="square">
            <a:spAutoFit/>
          </a:bodyPr>
          <a:lstStyle/>
          <a:p>
            <a:pPr marL="0" marR="0">
              <a:lnSpc>
                <a:spcPct val="115000"/>
              </a:lnSpc>
              <a:spcBef>
                <a:spcPts val="0"/>
              </a:spcBef>
              <a:spcAft>
                <a:spcPts val="0"/>
              </a:spcAft>
            </a:pPr>
            <a:r>
              <a:rPr lang="en-US" sz="1800" b="1" dirty="0">
                <a:solidFill>
                  <a:srgbClr val="FF0000"/>
                </a:solidFill>
                <a:effectLst/>
                <a:latin typeface="Arial" panose="020B0604020202020204" pitchFamily="34" charset="0"/>
                <a:ea typeface="Arial" panose="020B0604020202020204" pitchFamily="34" charset="0"/>
              </a:rPr>
              <a:t>Discussion Points:</a:t>
            </a:r>
            <a:endParaRPr lang="en-US" sz="1800" dirty="0">
              <a:solidFill>
                <a:srgbClr val="FF0000"/>
              </a:solidFill>
              <a:effectLst/>
              <a:latin typeface="Arial" panose="020B0604020202020204" pitchFamily="34" charset="0"/>
              <a:ea typeface="Arial" panose="020B0604020202020204" pitchFamily="34" charset="0"/>
            </a:endParaRPr>
          </a:p>
        </p:txBody>
      </p:sp>
      <p:sp>
        <p:nvSpPr>
          <p:cNvPr id="10" name="TextBox 9">
            <a:extLst>
              <a:ext uri="{FF2B5EF4-FFF2-40B4-BE49-F238E27FC236}">
                <a16:creationId xmlns:a16="http://schemas.microsoft.com/office/drawing/2014/main" id="{791D63F0-5703-5905-192F-7A58AAF1CFD2}"/>
              </a:ext>
            </a:extLst>
          </p:cNvPr>
          <p:cNvSpPr txBox="1"/>
          <p:nvPr/>
        </p:nvSpPr>
        <p:spPr>
          <a:xfrm>
            <a:off x="538197" y="5620889"/>
            <a:ext cx="10603415" cy="975652"/>
          </a:xfrm>
          <a:prstGeom prst="rect">
            <a:avLst/>
          </a:prstGeom>
          <a:noFill/>
        </p:spPr>
        <p:txBody>
          <a:bodyPr wrap="square">
            <a:spAutoFit/>
          </a:bodyPr>
          <a:lstStyle/>
          <a:p>
            <a:pPr marL="342900" marR="0" lvl="0" indent="-342900">
              <a:lnSpc>
                <a:spcPct val="115000"/>
              </a:lnSpc>
              <a:spcBef>
                <a:spcPts val="0"/>
              </a:spcBef>
              <a:spcAft>
                <a:spcPts val="0"/>
              </a:spcAft>
              <a:buFont typeface="Symbol" panose="05050102010706020507" pitchFamily="18" charset="2"/>
              <a:buChar char=""/>
            </a:pPr>
            <a:r>
              <a:rPr lang="en-US" sz="1200" dirty="0">
                <a:latin typeface="Arial" panose="020B0604020202020204" pitchFamily="34" charset="0"/>
              </a:rPr>
              <a:t>Because of the risk of liver toxicity, IPT should not be given to people who drink excessive alcohol or are known to have existing liver disease. TPT regimens with less risk of liver toxicity, such as 3HP, are better options in these populations. </a:t>
            </a:r>
          </a:p>
          <a:p>
            <a:pPr marL="342900" marR="0" lvl="0" indent="-342900">
              <a:lnSpc>
                <a:spcPct val="115000"/>
              </a:lnSpc>
              <a:spcBef>
                <a:spcPts val="0"/>
              </a:spcBef>
              <a:spcAft>
                <a:spcPts val="0"/>
              </a:spcAft>
              <a:buFont typeface="Symbol" panose="05050102010706020507" pitchFamily="18" charset="2"/>
              <a:buChar char=""/>
            </a:pPr>
            <a:r>
              <a:rPr lang="en-US" sz="1200" dirty="0">
                <a:latin typeface="Arial" panose="020B0604020202020204" pitchFamily="34" charset="0"/>
              </a:rPr>
              <a:t>People who develop new symptoms of nausea, abdominal pain, or jaundice while taking IPT should stop treatment and seek medical advice promptly. </a:t>
            </a:r>
          </a:p>
          <a:p>
            <a:pPr marL="342900" marR="0" lvl="0" indent="-342900">
              <a:spcBef>
                <a:spcPts val="0"/>
              </a:spcBef>
              <a:spcAft>
                <a:spcPts val="0"/>
              </a:spcAft>
              <a:buFont typeface="Symbol" panose="05050102010706020507" pitchFamily="18" charset="2"/>
              <a:buChar char=""/>
            </a:pPr>
            <a:endParaRPr lang="en-US" sz="16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831923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413075" y="602870"/>
            <a:ext cx="7279503" cy="51308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a:xfrm>
            <a:off x="391045" y="805690"/>
            <a:ext cx="3463504" cy="4350397"/>
          </a:xfrm>
        </p:spPr>
        <p:txBody>
          <a:bodyPr>
            <a:normAutofit/>
          </a:bodyPr>
          <a:lstStyle/>
          <a:p>
            <a:pPr marL="285750" indent="-285750">
              <a:lnSpc>
                <a:spcPct val="115000"/>
              </a:lnSpc>
              <a:spcBef>
                <a:spcPts val="0"/>
              </a:spcBef>
              <a:buFont typeface="Arial" panose="020B0604020202020204" pitchFamily="34" charset="0"/>
              <a:buChar char="•"/>
            </a:pPr>
            <a:r>
              <a:rPr lang="en-US" dirty="0">
                <a:effectLst/>
                <a:latin typeface="Arial" panose="020B0604020202020204" pitchFamily="34" charset="0"/>
                <a:ea typeface="Arial" panose="020B0604020202020204" pitchFamily="34" charset="0"/>
              </a:rPr>
              <a:t>Ganesh successfully completed his political science degree and graduated at the Dr. Ram </a:t>
            </a:r>
            <a:r>
              <a:rPr lang="en-US" dirty="0">
                <a:latin typeface="Arial" panose="020B0604020202020204" pitchFamily="34" charset="0"/>
                <a:ea typeface="Arial" panose="020B0604020202020204" pitchFamily="34" charset="0"/>
              </a:rPr>
              <a:t>Manohar</a:t>
            </a:r>
            <a:r>
              <a:rPr lang="en-US" dirty="0">
                <a:effectLst/>
                <a:latin typeface="Arial" panose="020B0604020202020204" pitchFamily="34" charset="0"/>
                <a:ea typeface="Arial" panose="020B0604020202020204" pitchFamily="34" charset="0"/>
              </a:rPr>
              <a:t> Lohia Avadh University in Uttar Pradesh.</a:t>
            </a:r>
          </a:p>
          <a:p>
            <a:pPr marL="285750" indent="-285750">
              <a:lnSpc>
                <a:spcPct val="115000"/>
              </a:lnSpc>
              <a:spcBef>
                <a:spcPts val="0"/>
              </a:spcBef>
              <a:buFont typeface="Arial" panose="020B0604020202020204" pitchFamily="34" charset="0"/>
              <a:buChar char="•"/>
            </a:pPr>
            <a:r>
              <a:rPr lang="en-US" dirty="0">
                <a:effectLst/>
                <a:latin typeface="Arial" panose="020B0604020202020204" pitchFamily="34" charset="0"/>
                <a:ea typeface="Arial" panose="020B0604020202020204" pitchFamily="34" charset="0"/>
              </a:rPr>
              <a:t>Ganesh’s mother, his brother, and sisters were all delighte</a:t>
            </a:r>
            <a:r>
              <a:rPr lang="en-US" dirty="0">
                <a:latin typeface="Arial" panose="020B0604020202020204" pitchFamily="34" charset="0"/>
                <a:ea typeface="Arial" panose="020B0604020202020204" pitchFamily="34" charset="0"/>
              </a:rPr>
              <a:t>d at his success and attended his graduation ceremony. It was one of the greatest days in the life of their family.  </a:t>
            </a:r>
            <a:endParaRPr lang="en-US" dirty="0">
              <a:effectLst/>
              <a:latin typeface="Arial" panose="020B0604020202020204" pitchFamily="34" charset="0"/>
              <a:ea typeface="Arial" panose="020B0604020202020204" pitchFamily="34" charset="0"/>
            </a:endParaRPr>
          </a:p>
          <a:p>
            <a:pPr marL="285750" indent="-285750">
              <a:lnSpc>
                <a:spcPct val="115000"/>
              </a:lnSpc>
              <a:spcBef>
                <a:spcPts val="0"/>
              </a:spcBef>
              <a:buFont typeface="Arial" panose="020B0604020202020204" pitchFamily="34" charset="0"/>
              <a:buChar char="•"/>
            </a:pPr>
            <a:endParaRPr lang="en-US" sz="1800" dirty="0">
              <a:latin typeface="Arial" panose="020B0604020202020204" pitchFamily="34" charset="0"/>
              <a:ea typeface="Arial" panose="020B0604020202020204" pitchFamily="34" charset="0"/>
              <a:cs typeface="Arial" panose="020B0604020202020204" pitchFamily="34" charset="0"/>
            </a:endParaRPr>
          </a:p>
          <a:p>
            <a:pPr>
              <a:lnSpc>
                <a:spcPct val="115000"/>
              </a:lnSpc>
              <a:spcBef>
                <a:spcPts val="0"/>
              </a:spcBef>
            </a:pPr>
            <a:endParaRPr lang="en-US" sz="1800" dirty="0">
              <a:latin typeface="Arial" panose="020B0604020202020204" pitchFamily="34" charset="0"/>
              <a:ea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EBB4EE7-D597-47A0-948E-BB5993AF1983}"/>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Tree>
    <p:extLst>
      <p:ext uri="{BB962C8B-B14F-4D97-AF65-F5344CB8AC3E}">
        <p14:creationId xmlns:p14="http://schemas.microsoft.com/office/powerpoint/2010/main" val="1715623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210901" y="805690"/>
            <a:ext cx="6172187" cy="43503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a:xfrm>
            <a:off x="226330" y="805691"/>
            <a:ext cx="4276844" cy="4350396"/>
          </a:xfrm>
        </p:spPr>
        <p:txBody>
          <a:bodyPr>
            <a:normAutofit lnSpcReduction="10000"/>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Ganesh decided to move to Mumbai to look for job opportunities. Unfortunately, his political science degree did not help him find a suitable job as he</a:t>
            </a:r>
            <a:r>
              <a:rPr lang="en-US" sz="1800" dirty="0">
                <a:latin typeface="Arial" panose="020B0604020202020204" pitchFamily="34" charset="0"/>
                <a:ea typeface="Arial" panose="020B0604020202020204" pitchFamily="34" charset="0"/>
              </a:rPr>
              <a:t> would have</a:t>
            </a:r>
            <a:r>
              <a:rPr lang="en-US" sz="1800" dirty="0">
                <a:effectLst/>
                <a:latin typeface="Arial" panose="020B0604020202020204" pitchFamily="34" charset="0"/>
                <a:ea typeface="Arial" panose="020B0604020202020204" pitchFamily="34" charset="0"/>
              </a:rPr>
              <a:t> hoped.</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Instead, he ventured into a career of </a:t>
            </a:r>
            <a:r>
              <a:rPr lang="en-US" sz="1800" dirty="0">
                <a:latin typeface="Arial" panose="020B0604020202020204" pitchFamily="34" charset="0"/>
                <a:ea typeface="Arial" panose="020B0604020202020204" pitchFamily="34" charset="0"/>
              </a:rPr>
              <a:t>development and public health. Based on his history, Ganesh believed his experiences of living with HIV and having undergone TB preventive treatment for three years would enable him become a formidable health rights advocate. </a:t>
            </a:r>
            <a:endParaRPr lang="en-US" sz="1800" dirty="0">
              <a:effectLst/>
              <a:latin typeface="Arial" panose="020B0604020202020204" pitchFamily="34" charset="0"/>
              <a:ea typeface="Arial" panose="020B0604020202020204" pitchFamily="34" charset="0"/>
            </a:endParaRPr>
          </a:p>
        </p:txBody>
      </p:sp>
      <p:sp>
        <p:nvSpPr>
          <p:cNvPr id="5" name="Rectangle 4">
            <a:extLst>
              <a:ext uri="{FF2B5EF4-FFF2-40B4-BE49-F238E27FC236}">
                <a16:creationId xmlns:a16="http://schemas.microsoft.com/office/drawing/2014/main" id="{5EBB4EE7-D597-47A0-948E-BB5993AF1983}"/>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2" name="Speech Bubble: Oval 11">
            <a:extLst>
              <a:ext uri="{FF2B5EF4-FFF2-40B4-BE49-F238E27FC236}">
                <a16:creationId xmlns:a16="http://schemas.microsoft.com/office/drawing/2014/main" id="{61479C24-3880-7981-272D-C19A5C909B4D}"/>
              </a:ext>
            </a:extLst>
          </p:cNvPr>
          <p:cNvSpPr/>
          <p:nvPr/>
        </p:nvSpPr>
        <p:spPr>
          <a:xfrm>
            <a:off x="8122919" y="805690"/>
            <a:ext cx="2894125" cy="896223"/>
          </a:xfrm>
          <a:prstGeom prst="wedgeEllipseCallout">
            <a:avLst>
              <a:gd name="adj1" fmla="val 167"/>
              <a:gd name="adj2" fmla="val 86672"/>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effectLst/>
                <a:latin typeface="Arial" panose="020B0604020202020204" pitchFamily="34" charset="0"/>
                <a:cs typeface="Arial" panose="020B0604020202020204" pitchFamily="34" charset="0"/>
              </a:rPr>
              <a:t>What are you planning to do in this city? Mumbai is overpopulated and has few jobs around.</a:t>
            </a:r>
            <a:endParaRPr lang="en-US" sz="1200" dirty="0">
              <a:latin typeface="Arial" panose="020B0604020202020204" pitchFamily="34" charset="0"/>
              <a:cs typeface="Arial" panose="020B0604020202020204" pitchFamily="34" charset="0"/>
            </a:endParaRPr>
          </a:p>
        </p:txBody>
      </p:sp>
      <p:sp>
        <p:nvSpPr>
          <p:cNvPr id="13" name="Speech Bubble: Oval 12">
            <a:extLst>
              <a:ext uri="{FF2B5EF4-FFF2-40B4-BE49-F238E27FC236}">
                <a16:creationId xmlns:a16="http://schemas.microsoft.com/office/drawing/2014/main" id="{A42194A6-9571-46BB-F3BD-9E05521B3D29}"/>
              </a:ext>
            </a:extLst>
          </p:cNvPr>
          <p:cNvSpPr/>
          <p:nvPr/>
        </p:nvSpPr>
        <p:spPr>
          <a:xfrm rot="357374">
            <a:off x="5286483" y="2489494"/>
            <a:ext cx="2013450" cy="866808"/>
          </a:xfrm>
          <a:prstGeom prst="wedgeEllipseCallout">
            <a:avLst>
              <a:gd name="adj1" fmla="val 73920"/>
              <a:gd name="adj2" fmla="val -85081"/>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effectLst/>
                <a:latin typeface="Segoe UI" panose="020B0502040204020203" pitchFamily="34" charset="0"/>
              </a:rPr>
              <a:t>Hopefully I will get a job here in the city.</a:t>
            </a:r>
            <a:endParaRPr lang="en-US" sz="1200" dirty="0"/>
          </a:p>
        </p:txBody>
      </p:sp>
    </p:spTree>
    <p:extLst>
      <p:ext uri="{BB962C8B-B14F-4D97-AF65-F5344CB8AC3E}">
        <p14:creationId xmlns:p14="http://schemas.microsoft.com/office/powerpoint/2010/main" val="43061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210901" y="805690"/>
            <a:ext cx="6172186" cy="43503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a:xfrm>
            <a:off x="453390" y="805690"/>
            <a:ext cx="4212751" cy="4350396"/>
          </a:xfrm>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dirty="0">
                <a:effectLst/>
                <a:latin typeface="Arial" panose="020B0604020202020204" pitchFamily="34" charset="0"/>
                <a:ea typeface="Arial" panose="020B0604020202020204" pitchFamily="34" charset="0"/>
              </a:rPr>
              <a:t>Luckily, Ganesh linked up with Sathi Nepal Community Based Organization in Mumbai that offered him a small consultancy that gave him some earnings to support his mother back in the Mumbai slums.</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Arial" panose="020B0604020202020204" pitchFamily="34" charset="0"/>
                <a:ea typeface="Arial" panose="020B0604020202020204" pitchFamily="34" charset="0"/>
              </a:rPr>
              <a:t>Thereafter, he also worked for MSF and Sanjeevani PLHIV Support Group and other organizations. </a:t>
            </a:r>
            <a:r>
              <a:rPr lang="en-US" dirty="0">
                <a:latin typeface="Arial" panose="020B0604020202020204" pitchFamily="34" charset="0"/>
                <a:ea typeface="Arial" panose="020B0604020202020204" pitchFamily="34" charset="0"/>
              </a:rPr>
              <a:t>Ganesh had already developed passion and technical expertise in TB and HIV activism that made it easier for him to adapt to this kind of work. </a:t>
            </a:r>
            <a:endParaRPr lang="en-US" dirty="0">
              <a:effectLst/>
              <a:latin typeface="Arial" panose="020B0604020202020204" pitchFamily="34" charset="0"/>
              <a:ea typeface="Arial" panose="020B0604020202020204" pitchFamily="34" charset="0"/>
            </a:endParaRPr>
          </a:p>
        </p:txBody>
      </p:sp>
      <p:sp>
        <p:nvSpPr>
          <p:cNvPr id="5" name="Rectangle 4">
            <a:extLst>
              <a:ext uri="{FF2B5EF4-FFF2-40B4-BE49-F238E27FC236}">
                <a16:creationId xmlns:a16="http://schemas.microsoft.com/office/drawing/2014/main" id="{5EBB4EE7-D597-47A0-948E-BB5993AF1983}"/>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9" name="Speech Bubble: Oval 8">
            <a:extLst>
              <a:ext uri="{FF2B5EF4-FFF2-40B4-BE49-F238E27FC236}">
                <a16:creationId xmlns:a16="http://schemas.microsoft.com/office/drawing/2014/main" id="{906D4170-67A1-111B-E440-4EC6BAE22AED}"/>
              </a:ext>
            </a:extLst>
          </p:cNvPr>
          <p:cNvSpPr/>
          <p:nvPr/>
        </p:nvSpPr>
        <p:spPr>
          <a:xfrm>
            <a:off x="9027912" y="205740"/>
            <a:ext cx="2710698" cy="946710"/>
          </a:xfrm>
          <a:prstGeom prst="wedgeEllipseCallout">
            <a:avLst>
              <a:gd name="adj1" fmla="val -20333"/>
              <a:gd name="adj2" fmla="val 92166"/>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ysClr val="windowText" lastClr="000000"/>
                </a:solidFill>
                <a:effectLst/>
                <a:latin typeface="Arial" panose="020B0604020202020204" pitchFamily="34" charset="0"/>
                <a:cs typeface="Arial" panose="020B0604020202020204" pitchFamily="34" charset="0"/>
              </a:rPr>
              <a:t>Ganesh, we were impressed with your CV. We </a:t>
            </a:r>
            <a:r>
              <a:rPr lang="en-US" sz="1000" b="1" dirty="0">
                <a:solidFill>
                  <a:sysClr val="windowText" lastClr="000000"/>
                </a:solidFill>
                <a:latin typeface="Arial" panose="020B0604020202020204" pitchFamily="34" charset="0"/>
                <a:cs typeface="Arial" panose="020B0604020202020204" pitchFamily="34" charset="0"/>
              </a:rPr>
              <a:t>are </a:t>
            </a:r>
            <a:r>
              <a:rPr lang="en-US" sz="1000" b="1" dirty="0">
                <a:solidFill>
                  <a:sysClr val="windowText" lastClr="000000"/>
                </a:solidFill>
                <a:effectLst/>
                <a:latin typeface="Arial" panose="020B0604020202020204" pitchFamily="34" charset="0"/>
                <a:cs typeface="Arial" panose="020B0604020202020204" pitchFamily="34" charset="0"/>
              </a:rPr>
              <a:t>offering you a consultancy to help us to develop a TB community campaign</a:t>
            </a:r>
            <a:endParaRPr lang="en-US" sz="1000" b="1" dirty="0">
              <a:latin typeface="Arial" panose="020B0604020202020204" pitchFamily="34" charset="0"/>
              <a:cs typeface="Arial" panose="020B0604020202020204" pitchFamily="34" charset="0"/>
            </a:endParaRPr>
          </a:p>
        </p:txBody>
      </p:sp>
      <p:sp>
        <p:nvSpPr>
          <p:cNvPr id="2" name="Speech Bubble: Oval 8">
            <a:extLst>
              <a:ext uri="{FF2B5EF4-FFF2-40B4-BE49-F238E27FC236}">
                <a16:creationId xmlns:a16="http://schemas.microsoft.com/office/drawing/2014/main" id="{10858C12-2173-DD1A-43F9-B051886CAF68}"/>
              </a:ext>
            </a:extLst>
          </p:cNvPr>
          <p:cNvSpPr/>
          <p:nvPr/>
        </p:nvSpPr>
        <p:spPr>
          <a:xfrm>
            <a:off x="6583680" y="400050"/>
            <a:ext cx="1931670" cy="752400"/>
          </a:xfrm>
          <a:prstGeom prst="wedgeEllipseCallout">
            <a:avLst>
              <a:gd name="adj1" fmla="val -20333"/>
              <a:gd name="adj2" fmla="val 92166"/>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ysClr val="windowText" lastClr="000000"/>
                </a:solidFill>
                <a:latin typeface="Arial" panose="020B0604020202020204" pitchFamily="34" charset="0"/>
                <a:cs typeface="Arial" panose="020B0604020202020204" pitchFamily="34" charset="0"/>
              </a:rPr>
              <a:t>I am very thankful for this opportunity. I will do my best, sir.</a:t>
            </a:r>
            <a:endParaRPr lang="en-US"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9736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E945CC2-A726-49AC-DB2A-885D13E8ED32}"/>
              </a:ext>
            </a:extLst>
          </p:cNvPr>
          <p:cNvSpPr>
            <a:spLocks noGrp="1"/>
          </p:cNvSpPr>
          <p:nvPr>
            <p:ph type="body" sz="half" idx="2"/>
          </p:nvPr>
        </p:nvSpPr>
        <p:spPr>
          <a:xfrm>
            <a:off x="206478" y="805690"/>
            <a:ext cx="4565548" cy="4863590"/>
          </a:xfrm>
        </p:spPr>
        <p:txBody>
          <a:bodyPr>
            <a:normAutofit/>
          </a:bodyPr>
          <a:lstStyle/>
          <a:p>
            <a:pPr marL="285750" indent="-285750">
              <a:buFont typeface="Arial" panose="020B0604020202020204" pitchFamily="34" charset="0"/>
              <a:buChar char="•"/>
            </a:pPr>
            <a:r>
              <a:rPr lang="en-US" dirty="0">
                <a:effectLst/>
                <a:latin typeface="Arial" panose="020B0604020202020204" pitchFamily="34" charset="0"/>
                <a:ea typeface="Arial" panose="020B0604020202020204" pitchFamily="34" charset="0"/>
              </a:rPr>
              <a:t>Now aged 42, Ganesh speaks at various TB related events, conferences, and seminars and is also a regular participant in international online courses in TB prevention and diagnostics. He also appears in the media regularly. </a:t>
            </a:r>
          </a:p>
          <a:p>
            <a:pPr marL="285750" indent="-285750">
              <a:buFont typeface="Arial" panose="020B0604020202020204" pitchFamily="34" charset="0"/>
              <a:buChar char="•"/>
            </a:pPr>
            <a:r>
              <a:rPr lang="en-US" dirty="0">
                <a:latin typeface="Arial" panose="020B0604020202020204" pitchFamily="34" charset="0"/>
                <a:ea typeface="Arial" panose="020B0604020202020204" pitchFamily="34" charset="0"/>
                <a:cs typeface="Arial" panose="020B0604020202020204" pitchFamily="34" charset="0"/>
              </a:rPr>
              <a:t>Recently, Ganesh was part of Indian HIV and TB activists who signed a letter </a:t>
            </a:r>
            <a:r>
              <a:rPr lang="en-US" dirty="0">
                <a:latin typeface="Arial" panose="020B0604020202020204" pitchFamily="34" charset="0"/>
                <a:cs typeface="Arial" panose="020B0604020202020204" pitchFamily="34" charset="0"/>
              </a:rPr>
              <a:t>to the Union health secretary Rajesh Bhushan and National AIDS Control Organization (NACO). </a:t>
            </a:r>
            <a:endParaRPr lang="en-US" dirty="0">
              <a:effectLst/>
              <a:latin typeface="Arial" panose="020B0604020202020204" pitchFamily="34" charset="0"/>
              <a:ea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Acharya and his fellow activists observed in the letter that essential drugs for preventing opportunistic infections among PLHIV such as TB are unavailable or irregularly available in the public health sector. For instance, fluconazole, a common and cheap medication to treat fungal infections is frequently unavailable in Indian health facilities. </a:t>
            </a:r>
            <a:endParaRPr lang="en-US" dirty="0">
              <a:effectLst/>
              <a:latin typeface="Arial" panose="020B0604020202020204" pitchFamily="34" charset="0"/>
              <a:ea typeface="Arial" panose="020B0604020202020204" pitchFamily="34" charset="0"/>
              <a:cs typeface="Arial" panose="020B0604020202020204" pitchFamily="34" charset="0"/>
            </a:endParaRPr>
          </a:p>
        </p:txBody>
      </p:sp>
      <p:pic>
        <p:nvPicPr>
          <p:cNvPr id="6" name="Content Placeholder 7">
            <a:extLst>
              <a:ext uri="{FF2B5EF4-FFF2-40B4-BE49-F238E27FC236}">
                <a16:creationId xmlns:a16="http://schemas.microsoft.com/office/drawing/2014/main" id="{6DF5F736-EAB8-7795-0404-9516BD0DC82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5210901" y="805690"/>
            <a:ext cx="6172187" cy="43503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Content Placeholder 7">
            <a:extLst>
              <a:ext uri="{FF2B5EF4-FFF2-40B4-BE49-F238E27FC236}">
                <a16:creationId xmlns:a16="http://schemas.microsoft.com/office/drawing/2014/main" id="{DC911DC8-BDE8-8772-96C9-5FDE3BD5CAB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10902" y="805690"/>
            <a:ext cx="6172183" cy="43503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D83FA04A-3B22-1FC5-6E69-0DF06442E8E7}"/>
              </a:ext>
            </a:extLst>
          </p:cNvPr>
          <p:cNvSpPr txBox="1"/>
          <p:nvPr/>
        </p:nvSpPr>
        <p:spPr>
          <a:xfrm>
            <a:off x="516243" y="5477368"/>
            <a:ext cx="6096000" cy="383823"/>
          </a:xfrm>
          <a:prstGeom prst="rect">
            <a:avLst/>
          </a:prstGeom>
          <a:noFill/>
        </p:spPr>
        <p:txBody>
          <a:bodyPr wrap="square">
            <a:spAutoFit/>
          </a:bodyPr>
          <a:lstStyle/>
          <a:p>
            <a:pPr marL="0" marR="0">
              <a:lnSpc>
                <a:spcPct val="115000"/>
              </a:lnSpc>
              <a:spcBef>
                <a:spcPts val="0"/>
              </a:spcBef>
              <a:spcAft>
                <a:spcPts val="0"/>
              </a:spcAft>
            </a:pPr>
            <a:r>
              <a:rPr lang="en-US" sz="1800" b="1" dirty="0">
                <a:solidFill>
                  <a:srgbClr val="FF0000"/>
                </a:solidFill>
                <a:effectLst/>
                <a:latin typeface="Arial" panose="020B0604020202020204" pitchFamily="34" charset="0"/>
                <a:ea typeface="Arial" panose="020B0604020202020204" pitchFamily="34" charset="0"/>
              </a:rPr>
              <a:t>Learn More:</a:t>
            </a:r>
            <a:endParaRPr lang="en-US" sz="1800" dirty="0">
              <a:solidFill>
                <a:srgbClr val="FF0000"/>
              </a:solidFill>
              <a:effectLst/>
              <a:latin typeface="Arial" panose="020B0604020202020204" pitchFamily="34" charset="0"/>
              <a:ea typeface="Arial" panose="020B0604020202020204" pitchFamily="34" charset="0"/>
            </a:endParaRPr>
          </a:p>
        </p:txBody>
      </p:sp>
      <p:sp>
        <p:nvSpPr>
          <p:cNvPr id="8" name="TextBox 7">
            <a:extLst>
              <a:ext uri="{FF2B5EF4-FFF2-40B4-BE49-F238E27FC236}">
                <a16:creationId xmlns:a16="http://schemas.microsoft.com/office/drawing/2014/main" id="{FEDCFBE7-76EC-D7E4-F83F-2070CDDDDEF3}"/>
              </a:ext>
            </a:extLst>
          </p:cNvPr>
          <p:cNvSpPr txBox="1"/>
          <p:nvPr/>
        </p:nvSpPr>
        <p:spPr>
          <a:xfrm>
            <a:off x="516243" y="5830287"/>
            <a:ext cx="10603415" cy="830997"/>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1200" dirty="0">
                <a:latin typeface="Arial" panose="020B0604020202020204" pitchFamily="34" charset="0"/>
                <a:cs typeface="Arial" panose="020B0604020202020204" pitchFamily="34" charset="0"/>
              </a:rPr>
              <a:t>You can learn more about advocacy for TB preventive treatments like 3HP by visiting the #</a:t>
            </a:r>
            <a:r>
              <a:rPr lang="en-US" sz="1200" dirty="0" err="1">
                <a:latin typeface="Arial" panose="020B0604020202020204" pitchFamily="34" charset="0"/>
                <a:cs typeface="Arial" panose="020B0604020202020204" pitchFamily="34" charset="0"/>
              </a:rPr>
              <a:t>RightToPreventTB</a:t>
            </a:r>
            <a:r>
              <a:rPr lang="en-US" sz="1200" dirty="0">
                <a:latin typeface="Arial" panose="020B0604020202020204" pitchFamily="34" charset="0"/>
                <a:cs typeface="Arial" panose="020B0604020202020204" pitchFamily="34" charset="0"/>
              </a:rPr>
              <a:t> resource page: </a:t>
            </a:r>
            <a:r>
              <a:rPr lang="en-US" sz="1200" dirty="0">
                <a:latin typeface="Arial" panose="020B0604020202020204" pitchFamily="34" charset="0"/>
                <a:cs typeface="Arial" panose="020B0604020202020204" pitchFamily="34" charset="0"/>
                <a:hlinkClick r:id="rId4"/>
              </a:rPr>
              <a:t>https://express.adobe.com/page/pc7PYUNzuztsD/</a:t>
            </a:r>
            <a:r>
              <a:rPr lang="en-US" sz="1200" dirty="0">
                <a:latin typeface="Arial" panose="020B0604020202020204" pitchFamily="34" charset="0"/>
                <a:cs typeface="Arial" panose="020B0604020202020204" pitchFamily="34" charset="0"/>
              </a:rPr>
              <a:t>. </a:t>
            </a:r>
          </a:p>
          <a:p>
            <a:pPr marL="342900" marR="0" lvl="0" indent="-342900">
              <a:spcBef>
                <a:spcPts val="0"/>
              </a:spcBef>
              <a:spcAft>
                <a:spcPts val="0"/>
              </a:spcAft>
              <a:buFont typeface="Symbol" panose="05050102010706020507" pitchFamily="18" charset="2"/>
              <a:buChar char=""/>
            </a:pPr>
            <a:r>
              <a:rPr lang="en-US" sz="1200" dirty="0">
                <a:latin typeface="Arial" panose="020B0604020202020204" pitchFamily="34" charset="0"/>
                <a:cs typeface="Arial" panose="020B0604020202020204" pitchFamily="34" charset="0"/>
              </a:rPr>
              <a:t>This website has resources for advocates who want to expand access to 3HP and TPT among their communities, including fact sheets, patient video testimonials, social media graphics, and sample advocacy letters. </a:t>
            </a:r>
          </a:p>
        </p:txBody>
      </p:sp>
    </p:spTree>
    <p:extLst>
      <p:ext uri="{BB962C8B-B14F-4D97-AF65-F5344CB8AC3E}">
        <p14:creationId xmlns:p14="http://schemas.microsoft.com/office/powerpoint/2010/main" val="2509944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E945CC2-A726-49AC-DB2A-885D13E8ED32}"/>
              </a:ext>
            </a:extLst>
          </p:cNvPr>
          <p:cNvSpPr>
            <a:spLocks noGrp="1"/>
          </p:cNvSpPr>
          <p:nvPr>
            <p:ph type="body" sz="half" idx="2"/>
          </p:nvPr>
        </p:nvSpPr>
        <p:spPr>
          <a:xfrm>
            <a:off x="206478" y="805687"/>
            <a:ext cx="4565548" cy="4807321"/>
          </a:xfrm>
        </p:spPr>
        <p:txBody>
          <a:bodyPr>
            <a:normAutofit fontScale="92500"/>
          </a:bodyPr>
          <a:lstStyle/>
          <a:p>
            <a:pPr marL="285750" indent="-285750">
              <a:buFont typeface="Arial" panose="020B0604020202020204" pitchFamily="34" charset="0"/>
              <a:buChar char="•"/>
            </a:pPr>
            <a:r>
              <a:rPr lang="en-US" dirty="0">
                <a:latin typeface="Arial" panose="020B0604020202020204" pitchFamily="34" charset="0"/>
                <a:ea typeface="Arial" panose="020B0604020202020204" pitchFamily="34" charset="0"/>
              </a:rPr>
              <a:t>Ganesh </a:t>
            </a:r>
            <a:r>
              <a:rPr lang="en-US" dirty="0">
                <a:effectLst/>
                <a:latin typeface="Arial" panose="020B0604020202020204" pitchFamily="34" charset="0"/>
                <a:ea typeface="Arial" panose="020B0604020202020204" pitchFamily="34" charset="0"/>
              </a:rPr>
              <a:t>joined a group of organizations including Treatment Action Group, MSF, Third World Network, and the Delhi Network of People Living Positively to oppose a patent application by Sanofi, the French pharmaceutical giant who claimed that 3HP was their discovery, which could have delayed the development of cheaper versions of the drug made by Indian generic manufacturers. </a:t>
            </a:r>
            <a:r>
              <a:rPr lang="en-US" dirty="0">
                <a:latin typeface="Arial" panose="020B0604020202020204" pitchFamily="34" charset="0"/>
                <a:ea typeface="Arial" panose="020B0604020202020204" pitchFamily="34" charset="0"/>
              </a:rPr>
              <a:t>If granted, these patent applications could have</a:t>
            </a:r>
            <a:r>
              <a:rPr lang="en-US" dirty="0">
                <a:effectLst/>
                <a:latin typeface="Arial" panose="020B0604020202020204" pitchFamily="34" charset="0"/>
                <a:ea typeface="Arial" panose="020B0604020202020204" pitchFamily="34" charset="0"/>
              </a:rPr>
              <a:t> blocked access among many Indians to the shorter 3HP TPT regimen.</a:t>
            </a:r>
          </a:p>
          <a:p>
            <a:pPr marL="285750" indent="-285750">
              <a:buFont typeface="Arial" panose="020B0604020202020204" pitchFamily="34" charset="0"/>
              <a:buChar char="•"/>
            </a:pPr>
            <a:r>
              <a:rPr lang="en-US" dirty="0">
                <a:latin typeface="Arial" panose="020B0604020202020204" pitchFamily="34" charset="0"/>
                <a:ea typeface="Arial" panose="020B0604020202020204" pitchFamily="34" charset="0"/>
              </a:rPr>
              <a:t>In the patent opposition, Ganesh and fellow activists argued that isoniazid was never patented, and the primary patents on rifapentine had long expired and Sanofi’s move was like trying to privatize two drugs that belonged in the public domain as a right of everyone. </a:t>
            </a:r>
          </a:p>
          <a:p>
            <a:pPr marL="285750" indent="-285750">
              <a:buFont typeface="Arial" panose="020B0604020202020204" pitchFamily="34" charset="0"/>
              <a:buChar char="•"/>
            </a:pPr>
            <a:r>
              <a:rPr lang="en-US" dirty="0">
                <a:latin typeface="Arial" panose="020B0604020202020204" pitchFamily="34" charset="0"/>
              </a:rPr>
              <a:t>The campaign was a success, and later on Sanofi withdrew the patent applications due to this public pressure. </a:t>
            </a:r>
          </a:p>
          <a:p>
            <a:pPr marL="285750" indent="-285750">
              <a:buFont typeface="Arial" panose="020B0604020202020204" pitchFamily="34" charset="0"/>
              <a:buChar char="•"/>
            </a:pPr>
            <a:endParaRPr lang="en-US" sz="1200" dirty="0">
              <a:latin typeface="Arial" panose="020B0604020202020204" pitchFamily="34" charset="0"/>
              <a:ea typeface="Arial" panose="020B0604020202020204" pitchFamily="34" charset="0"/>
            </a:endParaRPr>
          </a:p>
        </p:txBody>
      </p:sp>
      <p:pic>
        <p:nvPicPr>
          <p:cNvPr id="6" name="Content Placeholder 7">
            <a:extLst>
              <a:ext uri="{FF2B5EF4-FFF2-40B4-BE49-F238E27FC236}">
                <a16:creationId xmlns:a16="http://schemas.microsoft.com/office/drawing/2014/main" id="{6DF5F736-EAB8-7795-0404-9516BD0DC82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5210901" y="805690"/>
            <a:ext cx="6172187" cy="43503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Content Placeholder 7">
            <a:extLst>
              <a:ext uri="{FF2B5EF4-FFF2-40B4-BE49-F238E27FC236}">
                <a16:creationId xmlns:a16="http://schemas.microsoft.com/office/drawing/2014/main" id="{DC911DC8-BDE8-8772-96C9-5FDE3BD5CAB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210902" y="805690"/>
            <a:ext cx="6172183" cy="43503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3D498D31-30BF-500F-B081-42BAC66943BC}"/>
              </a:ext>
            </a:extLst>
          </p:cNvPr>
          <p:cNvSpPr txBox="1"/>
          <p:nvPr/>
        </p:nvSpPr>
        <p:spPr>
          <a:xfrm>
            <a:off x="530310" y="5613008"/>
            <a:ext cx="6096000" cy="383823"/>
          </a:xfrm>
          <a:prstGeom prst="rect">
            <a:avLst/>
          </a:prstGeom>
          <a:noFill/>
        </p:spPr>
        <p:txBody>
          <a:bodyPr wrap="square">
            <a:spAutoFit/>
          </a:bodyPr>
          <a:lstStyle/>
          <a:p>
            <a:pPr marL="0" marR="0">
              <a:lnSpc>
                <a:spcPct val="115000"/>
              </a:lnSpc>
              <a:spcBef>
                <a:spcPts val="0"/>
              </a:spcBef>
              <a:spcAft>
                <a:spcPts val="0"/>
              </a:spcAft>
            </a:pPr>
            <a:r>
              <a:rPr lang="en-US" sz="1800" b="1" dirty="0">
                <a:solidFill>
                  <a:srgbClr val="FF0000"/>
                </a:solidFill>
                <a:effectLst/>
                <a:latin typeface="Arial" panose="020B0604020202020204" pitchFamily="34" charset="0"/>
                <a:ea typeface="Arial" panose="020B0604020202020204" pitchFamily="34" charset="0"/>
              </a:rPr>
              <a:t>Learn More:</a:t>
            </a:r>
            <a:endParaRPr lang="en-US" sz="1800" dirty="0">
              <a:solidFill>
                <a:srgbClr val="FF0000"/>
              </a:solidFill>
              <a:effectLst/>
              <a:latin typeface="Arial" panose="020B0604020202020204" pitchFamily="34" charset="0"/>
              <a:ea typeface="Arial" panose="020B0604020202020204" pitchFamily="34" charset="0"/>
            </a:endParaRPr>
          </a:p>
        </p:txBody>
      </p:sp>
      <p:sp>
        <p:nvSpPr>
          <p:cNvPr id="8" name="TextBox 7">
            <a:extLst>
              <a:ext uri="{FF2B5EF4-FFF2-40B4-BE49-F238E27FC236}">
                <a16:creationId xmlns:a16="http://schemas.microsoft.com/office/drawing/2014/main" id="{A8C8F1EF-0DAD-70D5-0F26-A6024918B57D}"/>
              </a:ext>
            </a:extLst>
          </p:cNvPr>
          <p:cNvSpPr txBox="1"/>
          <p:nvPr/>
        </p:nvSpPr>
        <p:spPr>
          <a:xfrm>
            <a:off x="530310" y="5965927"/>
            <a:ext cx="10603415" cy="830997"/>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1200" dirty="0">
                <a:latin typeface="Arial" panose="020B0604020202020204" pitchFamily="34" charset="0"/>
                <a:cs typeface="Arial" panose="020B0604020202020204" pitchFamily="34" charset="0"/>
              </a:rPr>
              <a:t>To learn more about patents and how they affected access to medicines for TB prevention, read </a:t>
            </a:r>
            <a:r>
              <a:rPr lang="en-US" sz="1200" dirty="0">
                <a:latin typeface="Arial" panose="020B0604020202020204" pitchFamily="34" charset="0"/>
                <a:cs typeface="Arial" panose="020B0604020202020204" pitchFamily="34" charset="0"/>
                <a:hlinkClick r:id="rId5"/>
              </a:rPr>
              <a:t>No Patents on Prevention!</a:t>
            </a:r>
            <a:r>
              <a:rPr lang="en-US" sz="1200" dirty="0">
                <a:latin typeface="Arial" panose="020B0604020202020204" pitchFamily="34" charset="0"/>
                <a:cs typeface="Arial" panose="020B0604020202020204" pitchFamily="34" charset="0"/>
              </a:rPr>
              <a:t> Published by the ARK Foundation of Nagaland, India, this document is a community guidebook intended to help grassroots activists understand how pharmaceutical corporations’ patenting practices impede access to crucial medicines such as rifapentine and isoniazid used in preventive treatment for TB. </a:t>
            </a:r>
          </a:p>
          <a:p>
            <a:pPr marL="342900" marR="0" lvl="0" indent="-342900">
              <a:spcBef>
                <a:spcPts val="0"/>
              </a:spcBef>
              <a:spcAft>
                <a:spcPts val="0"/>
              </a:spcAft>
              <a:buFont typeface="Symbol" panose="05050102010706020507" pitchFamily="18" charset="2"/>
              <a:buChar char=""/>
            </a:pPr>
            <a:r>
              <a:rPr lang="en-US" sz="1200" dirty="0">
                <a:latin typeface="Arial" panose="020B0604020202020204" pitchFamily="34" charset="0"/>
                <a:cs typeface="Arial" panose="020B0604020202020204" pitchFamily="34" charset="0"/>
              </a:rPr>
              <a:t>You can read the guide here: https://</a:t>
            </a:r>
            <a:r>
              <a:rPr lang="en-US" sz="1200" dirty="0" err="1">
                <a:latin typeface="Arial" panose="020B0604020202020204" pitchFamily="34" charset="0"/>
                <a:cs typeface="Arial" panose="020B0604020202020204" pitchFamily="34" charset="0"/>
              </a:rPr>
              <a:t>www.treatmentactiongroup.org</a:t>
            </a:r>
            <a:r>
              <a:rPr lang="en-US" sz="1200" dirty="0">
                <a:latin typeface="Arial" panose="020B0604020202020204" pitchFamily="34" charset="0"/>
                <a:cs typeface="Arial" panose="020B0604020202020204" pitchFamily="34" charset="0"/>
              </a:rPr>
              <a:t>/publication/isoniazid-rifapentine-3hp-access-roadmap-and-patent-landscape/</a:t>
            </a:r>
          </a:p>
        </p:txBody>
      </p:sp>
    </p:spTree>
    <p:extLst>
      <p:ext uri="{BB962C8B-B14F-4D97-AF65-F5344CB8AC3E}">
        <p14:creationId xmlns:p14="http://schemas.microsoft.com/office/powerpoint/2010/main" val="4256209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544272-3F60-9048-B0DC-EBE7D20FA49A}"/>
              </a:ext>
            </a:extLst>
          </p:cNvPr>
          <p:cNvPicPr>
            <a:picLocks noChangeAspect="1"/>
          </p:cNvPicPr>
          <p:nvPr/>
        </p:nvPicPr>
        <p:blipFill>
          <a:blip r:embed="rId3"/>
          <a:stretch>
            <a:fillRect/>
          </a:stretch>
        </p:blipFill>
        <p:spPr>
          <a:xfrm>
            <a:off x="629242" y="6122644"/>
            <a:ext cx="1373729" cy="437782"/>
          </a:xfrm>
          <a:prstGeom prst="rect">
            <a:avLst/>
          </a:prstGeom>
        </p:spPr>
      </p:pic>
      <p:pic>
        <p:nvPicPr>
          <p:cNvPr id="7" name="Picture 6">
            <a:extLst>
              <a:ext uri="{FF2B5EF4-FFF2-40B4-BE49-F238E27FC236}">
                <a16:creationId xmlns:a16="http://schemas.microsoft.com/office/drawing/2014/main" id="{C6A38ECD-361B-244A-8BB0-C3D91FE60957}"/>
              </a:ext>
            </a:extLst>
          </p:cNvPr>
          <p:cNvPicPr>
            <a:picLocks noChangeAspect="1"/>
          </p:cNvPicPr>
          <p:nvPr/>
        </p:nvPicPr>
        <p:blipFill>
          <a:blip r:embed="rId4"/>
          <a:stretch>
            <a:fillRect/>
          </a:stretch>
        </p:blipFill>
        <p:spPr>
          <a:xfrm>
            <a:off x="9190228" y="6122644"/>
            <a:ext cx="2541886" cy="401351"/>
          </a:xfrm>
          <a:prstGeom prst="rect">
            <a:avLst/>
          </a:prstGeom>
        </p:spPr>
      </p:pic>
      <p:pic>
        <p:nvPicPr>
          <p:cNvPr id="3" name="Picture 2">
            <a:extLst>
              <a:ext uri="{FF2B5EF4-FFF2-40B4-BE49-F238E27FC236}">
                <a16:creationId xmlns:a16="http://schemas.microsoft.com/office/drawing/2014/main" id="{3A285758-4F44-2F42-B8AD-8D21E711CF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74"/>
            <a:ext cx="12192000" cy="1480705"/>
          </a:xfrm>
          <a:prstGeom prst="rect">
            <a:avLst/>
          </a:prstGeom>
        </p:spPr>
      </p:pic>
      <p:pic>
        <p:nvPicPr>
          <p:cNvPr id="2" name="Picture 1">
            <a:extLst>
              <a:ext uri="{FF2B5EF4-FFF2-40B4-BE49-F238E27FC236}">
                <a16:creationId xmlns:a16="http://schemas.microsoft.com/office/drawing/2014/main" id="{3B546DF9-DF5D-C9FD-3A13-C75C5E9719FE}"/>
              </a:ext>
            </a:extLst>
          </p:cNvPr>
          <p:cNvPicPr>
            <a:picLocks noChangeAspect="1"/>
          </p:cNvPicPr>
          <p:nvPr/>
        </p:nvPicPr>
        <p:blipFill>
          <a:blip r:embed="rId6"/>
          <a:stretch>
            <a:fillRect/>
          </a:stretch>
        </p:blipFill>
        <p:spPr>
          <a:xfrm>
            <a:off x="4844143" y="6043248"/>
            <a:ext cx="1567543" cy="555569"/>
          </a:xfrm>
          <a:prstGeom prst="rect">
            <a:avLst/>
          </a:prstGeom>
        </p:spPr>
      </p:pic>
      <p:sp>
        <p:nvSpPr>
          <p:cNvPr id="11" name="Title 1">
            <a:extLst>
              <a:ext uri="{FF2B5EF4-FFF2-40B4-BE49-F238E27FC236}">
                <a16:creationId xmlns:a16="http://schemas.microsoft.com/office/drawing/2014/main" id="{702995A7-701F-0DBF-B8FB-6747AE26784D}"/>
              </a:ext>
            </a:extLst>
          </p:cNvPr>
          <p:cNvSpPr>
            <a:spLocks noGrp="1"/>
          </p:cNvSpPr>
          <p:nvPr>
            <p:ph type="title"/>
          </p:nvPr>
        </p:nvSpPr>
        <p:spPr>
          <a:xfrm>
            <a:off x="839788" y="457200"/>
            <a:ext cx="3932237" cy="1600200"/>
          </a:xfrm>
        </p:spPr>
        <p:txBody>
          <a:bodyPr/>
          <a:lstStyle/>
          <a:p>
            <a:r>
              <a:rPr lang="en-US" dirty="0">
                <a:latin typeface="Arial" panose="020B0604020202020204" pitchFamily="34" charset="0"/>
                <a:cs typeface="Arial" panose="020B0604020202020204" pitchFamily="34" charset="0"/>
              </a:rPr>
              <a:t>Acknowledgments</a:t>
            </a:r>
          </a:p>
        </p:txBody>
      </p:sp>
      <p:sp>
        <p:nvSpPr>
          <p:cNvPr id="12" name="Text Placeholder 3">
            <a:extLst>
              <a:ext uri="{FF2B5EF4-FFF2-40B4-BE49-F238E27FC236}">
                <a16:creationId xmlns:a16="http://schemas.microsoft.com/office/drawing/2014/main" id="{41317036-C68C-CF75-2239-31BE4B04253D}"/>
              </a:ext>
            </a:extLst>
          </p:cNvPr>
          <p:cNvSpPr txBox="1">
            <a:spLocks/>
          </p:cNvSpPr>
          <p:nvPr/>
        </p:nvSpPr>
        <p:spPr>
          <a:xfrm>
            <a:off x="839789" y="2416628"/>
            <a:ext cx="5571898" cy="38115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Story: Ganesh Acharya. </a:t>
            </a:r>
          </a:p>
          <a:p>
            <a:r>
              <a:rPr lang="en-US" dirty="0">
                <a:latin typeface="Arial" panose="020B0604020202020204" pitchFamily="34" charset="0"/>
                <a:cs typeface="Arial" panose="020B0604020202020204" pitchFamily="34" charset="0"/>
              </a:rPr>
              <a:t>Narrative: Dingaan Mithi. </a:t>
            </a:r>
          </a:p>
          <a:p>
            <a:r>
              <a:rPr lang="en-US" dirty="0">
                <a:latin typeface="Arial" panose="020B0604020202020204" pitchFamily="34" charset="0"/>
                <a:cs typeface="Arial" panose="020B0604020202020204" pitchFamily="34" charset="0"/>
              </a:rPr>
              <a:t>Illustration: Peter </a:t>
            </a:r>
            <a:r>
              <a:rPr lang="en-US" dirty="0" err="1">
                <a:latin typeface="Arial" panose="020B0604020202020204" pitchFamily="34" charset="0"/>
                <a:cs typeface="Arial" panose="020B0604020202020204" pitchFamily="34" charset="0"/>
              </a:rPr>
              <a:t>Olawoyin</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Project management: Lynette </a:t>
            </a:r>
            <a:r>
              <a:rPr lang="en-US" dirty="0" err="1">
                <a:latin typeface="Arial" panose="020B0604020202020204" pitchFamily="34" charset="0"/>
                <a:cs typeface="Arial" panose="020B0604020202020204" pitchFamily="34" charset="0"/>
              </a:rPr>
              <a:t>Mabote</a:t>
            </a:r>
            <a:r>
              <a:rPr lang="en-US" dirty="0">
                <a:latin typeface="Arial" panose="020B0604020202020204" pitchFamily="34" charset="0"/>
                <a:cs typeface="Arial" panose="020B0604020202020204" pitchFamily="34" charset="0"/>
              </a:rPr>
              <a:t> and Mike Frick. </a:t>
            </a:r>
          </a:p>
          <a:p>
            <a:r>
              <a:rPr lang="en-US" dirty="0">
                <a:latin typeface="Arial" panose="020B0604020202020204" pitchFamily="34" charset="0"/>
                <a:cs typeface="Arial" panose="020B0604020202020204" pitchFamily="34" charset="0"/>
              </a:rPr>
              <a:t>Funding provided to TAG by Aurum Institute under the </a:t>
            </a:r>
            <a:r>
              <a:rPr lang="en-US" dirty="0" err="1">
                <a:latin typeface="Arial" panose="020B0604020202020204" pitchFamily="34" charset="0"/>
                <a:cs typeface="Arial" panose="020B0604020202020204" pitchFamily="34" charset="0"/>
              </a:rPr>
              <a:t>Unitaid</a:t>
            </a:r>
            <a:r>
              <a:rPr lang="en-US" dirty="0">
                <a:latin typeface="Arial" panose="020B0604020202020204" pitchFamily="34" charset="0"/>
                <a:cs typeface="Arial" panose="020B0604020202020204" pitchFamily="34" charset="0"/>
              </a:rPr>
              <a:t>-supported IMPAACT4TB project.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https://www.impaact4tb.org/</a:t>
            </a:r>
          </a:p>
        </p:txBody>
      </p:sp>
    </p:spTree>
    <p:extLst>
      <p:ext uri="{BB962C8B-B14F-4D97-AF65-F5344CB8AC3E}">
        <p14:creationId xmlns:p14="http://schemas.microsoft.com/office/powerpoint/2010/main" val="3324576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83189" y="1046480"/>
            <a:ext cx="6459573" cy="45529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a:xfrm>
            <a:off x="436155" y="1102037"/>
            <a:ext cx="4308566" cy="4653926"/>
          </a:xfrm>
        </p:spPr>
        <p:txBody>
          <a:bodyPr>
            <a:normAutofit fontScale="92500" lnSpcReduction="10000"/>
          </a:bodyPr>
          <a:lstStyle/>
          <a:p>
            <a:pPr marR="0" lvl="0">
              <a:lnSpc>
                <a:spcPct val="115000"/>
              </a:lnSpc>
              <a:spcBef>
                <a:spcPts val="0"/>
              </a:spcBef>
              <a:spcAft>
                <a:spcPts val="0"/>
              </a:spcAft>
            </a:pPr>
            <a:endParaRPr lang="en-US" dirty="0">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Ganesh Acharya was born in 1980 in the Southwestern Indian state of Maharashtra. He comes from a family of four – his mother is still alive, but he lost his father in the 1990s.</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When his father passed away, the family went through serious financial problems based on the fact his mother had no other source of income to support the household.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He lived in the slums of Mumbai (Bombay at that time</a:t>
            </a:r>
            <a:r>
              <a:rPr lang="en-US" sz="1800" dirty="0">
                <a:latin typeface="Arial" panose="020B0604020202020204" pitchFamily="34" charset="0"/>
                <a:ea typeface="Arial" panose="020B0604020202020204" pitchFamily="34" charset="0"/>
              </a:rPr>
              <a:t>), India’s most populous city with an estimated population of 22 million, with </a:t>
            </a:r>
            <a:r>
              <a:rPr lang="en-US" sz="1800" dirty="0">
                <a:effectLst/>
                <a:latin typeface="Arial" panose="020B0604020202020204" pitchFamily="34" charset="0"/>
                <a:ea typeface="Arial" panose="020B0604020202020204" pitchFamily="34" charset="0"/>
              </a:rPr>
              <a:t>his mother, brother, and sisters. </a:t>
            </a:r>
          </a:p>
          <a:p>
            <a:pPr marL="342900" marR="0" lvl="0" indent="-342900">
              <a:lnSpc>
                <a:spcPct val="115000"/>
              </a:lnSpc>
              <a:spcBef>
                <a:spcPts val="0"/>
              </a:spcBef>
              <a:spcAft>
                <a:spcPts val="0"/>
              </a:spcAft>
              <a:buFont typeface="Symbol" panose="05050102010706020507" pitchFamily="18" charset="2"/>
              <a:buChar char=""/>
            </a:pPr>
            <a:endParaRPr lang="en-US" sz="1800" dirty="0">
              <a:effectLst/>
              <a:latin typeface="Arial" panose="020B0604020202020204" pitchFamily="34" charset="0"/>
              <a:ea typeface="Arial" panose="020B0604020202020204" pitchFamily="34" charset="0"/>
            </a:endParaRPr>
          </a:p>
        </p:txBody>
      </p:sp>
      <p:sp>
        <p:nvSpPr>
          <p:cNvPr id="5" name="Rectangle 4">
            <a:extLst>
              <a:ext uri="{FF2B5EF4-FFF2-40B4-BE49-F238E27FC236}">
                <a16:creationId xmlns:a16="http://schemas.microsoft.com/office/drawing/2014/main" id="{5EBB4EE7-D597-47A0-948E-BB5993AF1983}"/>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Tree>
    <p:extLst>
      <p:ext uri="{BB962C8B-B14F-4D97-AF65-F5344CB8AC3E}">
        <p14:creationId xmlns:p14="http://schemas.microsoft.com/office/powerpoint/2010/main" val="498983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5180019" y="1102077"/>
            <a:ext cx="6172193" cy="435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a:xfrm>
            <a:off x="391887" y="1102077"/>
            <a:ext cx="4230914" cy="4350401"/>
          </a:xfrm>
        </p:spPr>
        <p:txBody>
          <a:bodyPr>
            <a:normAutofit/>
          </a:bodyPr>
          <a:lstStyle/>
          <a:p>
            <a:pPr marL="285750" marR="0" lvl="0" indent="-285750">
              <a:lnSpc>
                <a:spcPct val="115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rPr>
              <a:t>As a young man in his teens, Ganesh worked hard to finish secondary school at the Shree Ram Janaki High School. He had dreams of studying in the university.</a:t>
            </a:r>
          </a:p>
          <a:p>
            <a:pPr marL="285750" marR="0" lvl="0" indent="-285750">
              <a:lnSpc>
                <a:spcPct val="115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rPr>
              <a:t>Although Ganesh came from a female-headed household having lost his father, his mother worked hard selling food stuffs to earn income to support his studies</a:t>
            </a:r>
          </a:p>
          <a:p>
            <a:pPr marR="0" lvl="0">
              <a:lnSpc>
                <a:spcPct val="115000"/>
              </a:lnSpc>
              <a:spcBef>
                <a:spcPts val="0"/>
              </a:spcBef>
              <a:spcAft>
                <a:spcPts val="0"/>
              </a:spcAft>
            </a:pPr>
            <a:endParaRPr lang="en-US" dirty="0">
              <a:effectLst/>
              <a:latin typeface="Arial" panose="020B0604020202020204" pitchFamily="34" charset="0"/>
              <a:ea typeface="Arial" panose="020B0604020202020204" pitchFamily="34" charset="0"/>
            </a:endParaRPr>
          </a:p>
        </p:txBody>
      </p:sp>
      <p:sp>
        <p:nvSpPr>
          <p:cNvPr id="5" name="Rectangle 4">
            <a:extLst>
              <a:ext uri="{FF2B5EF4-FFF2-40B4-BE49-F238E27FC236}">
                <a16:creationId xmlns:a16="http://schemas.microsoft.com/office/drawing/2014/main" id="{5EBB4EE7-D597-47A0-948E-BB5993AF1983}"/>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Tree>
    <p:extLst>
      <p:ext uri="{BB962C8B-B14F-4D97-AF65-F5344CB8AC3E}">
        <p14:creationId xmlns:p14="http://schemas.microsoft.com/office/powerpoint/2010/main" val="1074388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a:xfrm>
            <a:off x="293913" y="1249035"/>
            <a:ext cx="4653643" cy="4350400"/>
          </a:xfrm>
        </p:spPr>
        <p:txBody>
          <a:bodyPr>
            <a:normAutofit/>
          </a:bodyPr>
          <a:lstStyle/>
          <a:p>
            <a:pPr marL="285750" indent="-285750">
              <a:lnSpc>
                <a:spcPct val="115000"/>
              </a:lnSpc>
              <a:spcBef>
                <a:spcPts val="0"/>
              </a:spcBef>
              <a:buFont typeface="Arial" panose="020B0604020202020204" pitchFamily="34" charset="0"/>
              <a:buChar char="•"/>
            </a:pPr>
            <a:r>
              <a:rPr lang="en-US" dirty="0">
                <a:effectLst/>
                <a:latin typeface="Arial" panose="020B0604020202020204" pitchFamily="34" charset="0"/>
                <a:ea typeface="Arial" panose="020B0604020202020204" pitchFamily="34" charset="0"/>
              </a:rPr>
              <a:t>During his high school days, Ganesh lived in Govandi and King Circle slums in a small dwelling with no ventilation that he shared with friends</a:t>
            </a:r>
            <a:r>
              <a:rPr lang="en-US" dirty="0">
                <a:latin typeface="Arial" panose="020B0604020202020204" pitchFamily="34" charset="0"/>
                <a:ea typeface="Arial" panose="020B0604020202020204" pitchFamily="34" charset="0"/>
              </a:rPr>
              <a:t> who were incessantly coughing. He linked the coughs to tuberculosis (TB), which is very common in India.</a:t>
            </a:r>
          </a:p>
          <a:p>
            <a:pPr marL="285750" indent="-285750">
              <a:lnSpc>
                <a:spcPct val="115000"/>
              </a:lnSpc>
              <a:spcBef>
                <a:spcPts val="0"/>
              </a:spcBef>
              <a:buFont typeface="Arial" panose="020B0604020202020204" pitchFamily="34" charset="0"/>
              <a:buChar char="•"/>
            </a:pPr>
            <a:r>
              <a:rPr lang="en" dirty="0">
                <a:effectLst/>
                <a:latin typeface="Arial" panose="020B0604020202020204" pitchFamily="34" charset="0"/>
                <a:ea typeface="Arial" panose="020B0604020202020204" pitchFamily="34" charset="0"/>
              </a:rPr>
              <a:t>TB is a serious public health challenge in Mumbai’s slums, with the city experiencing an explosion in population growth over the past 20 years with more slum dwellings without proper ventilation</a:t>
            </a:r>
          </a:p>
          <a:p>
            <a:pPr marL="285750" indent="-285750">
              <a:lnSpc>
                <a:spcPct val="115000"/>
              </a:lnSpc>
              <a:spcBef>
                <a:spcPts val="0"/>
              </a:spcBef>
              <a:buFont typeface="Arial" panose="020B0604020202020204" pitchFamily="34" charset="0"/>
              <a:buChar char="•"/>
            </a:pPr>
            <a:r>
              <a:rPr lang="en" dirty="0">
                <a:effectLst/>
                <a:latin typeface="Arial" panose="020B0604020202020204" pitchFamily="34" charset="0"/>
                <a:ea typeface="Arial" panose="020B0604020202020204" pitchFamily="34" charset="0"/>
              </a:rPr>
              <a:t>The rapid population growth is attributed to migration from other regions in the country, driven by migrants seeking business and employment opportunities in city.</a:t>
            </a:r>
            <a:endParaRPr lang="en-MW" dirty="0">
              <a:effectLst/>
              <a:latin typeface="Arial" panose="020B0604020202020204" pitchFamily="34" charset="0"/>
              <a:ea typeface="Arial" panose="020B0604020202020204" pitchFamily="34" charset="0"/>
            </a:endParaRPr>
          </a:p>
          <a:p>
            <a:pPr marL="342900" indent="-342900">
              <a:lnSpc>
                <a:spcPct val="115000"/>
              </a:lnSpc>
              <a:spcBef>
                <a:spcPts val="0"/>
              </a:spcBef>
              <a:buFont typeface="Symbol" panose="05050102010706020507" pitchFamily="18" charset="2"/>
              <a:buChar char=""/>
            </a:pPr>
            <a:endParaRPr lang="en-US" sz="1800" dirty="0">
              <a:effectLst/>
              <a:latin typeface="Arial" panose="020B0604020202020204" pitchFamily="34" charset="0"/>
              <a:ea typeface="Arial" panose="020B0604020202020204" pitchFamily="34" charset="0"/>
            </a:endParaRPr>
          </a:p>
          <a:p>
            <a:pPr marL="342900" indent="-342900">
              <a:lnSpc>
                <a:spcPct val="115000"/>
              </a:lnSpc>
              <a:spcBef>
                <a:spcPts val="0"/>
              </a:spcBef>
              <a:buFont typeface="Symbol" panose="05050102010706020507" pitchFamily="18" charset="2"/>
              <a:buChar char=""/>
            </a:pPr>
            <a:endParaRPr lang="en-US" sz="1800" dirty="0">
              <a:effectLst/>
              <a:latin typeface="Arial" panose="020B0604020202020204" pitchFamily="34" charset="0"/>
              <a:ea typeface="Arial" panose="020B0604020202020204" pitchFamily="34" charset="0"/>
            </a:endParaRPr>
          </a:p>
          <a:p>
            <a:pPr marR="0" lvl="0">
              <a:lnSpc>
                <a:spcPct val="115000"/>
              </a:lnSpc>
              <a:spcBef>
                <a:spcPts val="0"/>
              </a:spcBef>
              <a:spcAft>
                <a:spcPts val="0"/>
              </a:spcAft>
            </a:pPr>
            <a:endParaRPr lang="en-US" sz="1800" dirty="0">
              <a:solidFill>
                <a:srgbClr val="FF0000"/>
              </a:solidFill>
              <a:effectLst/>
              <a:latin typeface="Arial" panose="020B0604020202020204" pitchFamily="34" charset="0"/>
              <a:ea typeface="Arial" panose="020B0604020202020204" pitchFamily="34" charset="0"/>
            </a:endParaRPr>
          </a:p>
        </p:txBody>
      </p:sp>
      <p:sp>
        <p:nvSpPr>
          <p:cNvPr id="5" name="Rectangle 4">
            <a:extLst>
              <a:ext uri="{FF2B5EF4-FFF2-40B4-BE49-F238E27FC236}">
                <a16:creationId xmlns:a16="http://schemas.microsoft.com/office/drawing/2014/main" id="{5EBB4EE7-D597-47A0-948E-BB5993AF1983}"/>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pic>
        <p:nvPicPr>
          <p:cNvPr id="7" name="Content Placeholder 7">
            <a:extLst>
              <a:ext uri="{FF2B5EF4-FFF2-40B4-BE49-F238E27FC236}">
                <a16:creationId xmlns:a16="http://schemas.microsoft.com/office/drawing/2014/main" id="{5601424F-2BD6-FEAE-DA51-F918E37F29A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83190" y="1249035"/>
            <a:ext cx="6172193" cy="435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hought Bubble: Cloud 1">
            <a:extLst>
              <a:ext uri="{FF2B5EF4-FFF2-40B4-BE49-F238E27FC236}">
                <a16:creationId xmlns:a16="http://schemas.microsoft.com/office/drawing/2014/main" id="{6D2DD68A-526B-7267-11C5-E2AB120278E8}"/>
              </a:ext>
            </a:extLst>
          </p:cNvPr>
          <p:cNvSpPr/>
          <p:nvPr/>
        </p:nvSpPr>
        <p:spPr>
          <a:xfrm>
            <a:off x="9755869" y="1715157"/>
            <a:ext cx="2142218" cy="1124020"/>
          </a:xfrm>
          <a:prstGeom prst="cloudCallou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2">
                    <a:lumMod val="10000"/>
                  </a:schemeClr>
                </a:solidFill>
                <a:effectLst/>
                <a:latin typeface="Segoe UI" panose="020B0502040204020203" pitchFamily="34" charset="0"/>
              </a:rPr>
              <a:t>This cough won’t go away.</a:t>
            </a:r>
            <a:endParaRPr lang="en-US" sz="1400"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2651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a:xfrm>
            <a:off x="271053" y="798675"/>
            <a:ext cx="4866419" cy="4474850"/>
          </a:xfrm>
        </p:spPr>
        <p:txBody>
          <a:bodyPr>
            <a:normAutofit fontScale="92500" lnSpcReduction="10000"/>
          </a:bodyPr>
          <a:lstStyle/>
          <a:p>
            <a:pPr marL="342900" marR="0" lvl="0" indent="-342900">
              <a:lnSpc>
                <a:spcPct val="115000"/>
              </a:lnSpc>
              <a:spcBef>
                <a:spcPts val="0"/>
              </a:spcBef>
              <a:spcAft>
                <a:spcPts val="0"/>
              </a:spcAft>
              <a:buFont typeface="Symbol" panose="05050102010706020507" pitchFamily="18" charset="2"/>
              <a:buChar char=""/>
            </a:pPr>
            <a:r>
              <a:rPr lang="en-US" dirty="0">
                <a:latin typeface="Arial" panose="020B0604020202020204" pitchFamily="34" charset="0"/>
                <a:ea typeface="Arial" panose="020B0604020202020204" pitchFamily="34" charset="0"/>
              </a:rPr>
              <a:t>Ganesh</a:t>
            </a:r>
            <a:r>
              <a:rPr lang="en-US" dirty="0">
                <a:effectLst/>
                <a:latin typeface="Arial" panose="020B0604020202020204" pitchFamily="34" charset="0"/>
                <a:ea typeface="Arial" panose="020B0604020202020204" pitchFamily="34" charset="0"/>
              </a:rPr>
              <a:t> started to feel unwell and heard about the TB work of a leading medical charity, Médecins Sans Frontières (MSF), which operates one of the largest TB clinics in Mumbai. Ganesh decided to visit the MSF clinic and got screened for TB. </a:t>
            </a:r>
            <a:endParaRPr lang="en-US" dirty="0">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effectLst/>
                <a:latin typeface="Arial" panose="020B0604020202020204" pitchFamily="34" charset="0"/>
                <a:ea typeface="Arial" panose="020B0604020202020204" pitchFamily="34" charset="0"/>
              </a:rPr>
              <a:t>Although he had no TB symptoms, health workers at </a:t>
            </a:r>
            <a:r>
              <a:rPr lang="en-US" dirty="0">
                <a:latin typeface="Arial" panose="020B0604020202020204" pitchFamily="34" charset="0"/>
                <a:ea typeface="Arial" panose="020B0604020202020204" pitchFamily="34" charset="0"/>
              </a:rPr>
              <a:t>the MSF clinic in Mumbai </a:t>
            </a:r>
            <a:r>
              <a:rPr lang="en-US" dirty="0">
                <a:effectLst/>
                <a:latin typeface="Arial" panose="020B0604020202020204" pitchFamily="34" charset="0"/>
                <a:ea typeface="Arial" panose="020B0604020202020204" pitchFamily="34" charset="0"/>
              </a:rPr>
              <a:t>determined that he was eligible for Isoniazid Preventive Therapy (IPT) as some of the people he lived with had TB in the slums and Ganesh was living with HIV. </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Arial" panose="020B0604020202020204" pitchFamily="34" charset="0"/>
                <a:ea typeface="Arial" panose="020B0604020202020204" pitchFamily="34" charset="0"/>
              </a:rPr>
              <a:t>Based on his HIV status, the health workers at the MSF clinic determined that IPT for 36 months was the right regimen for him. TB disease progresses rapidly in people living with HIV, making TB prevention with TPT a priority in this population. </a:t>
            </a:r>
          </a:p>
          <a:p>
            <a:pPr marL="342900" marR="0" lvl="0" indent="-342900">
              <a:lnSpc>
                <a:spcPct val="115000"/>
              </a:lnSpc>
              <a:spcBef>
                <a:spcPts val="0"/>
              </a:spcBef>
              <a:spcAft>
                <a:spcPts val="0"/>
              </a:spcAft>
              <a:buFont typeface="Symbol" panose="05050102010706020507" pitchFamily="18" charset="2"/>
              <a:buChar char=""/>
            </a:pPr>
            <a:r>
              <a:rPr lang="en-US" dirty="0">
                <a:latin typeface="Arial" panose="020B0604020202020204" pitchFamily="34" charset="0"/>
                <a:ea typeface="Arial" panose="020B0604020202020204" pitchFamily="34" charset="0"/>
              </a:rPr>
              <a:t>In 2009, there were no short course TB preventive therapy drugs in India like 3HP.</a:t>
            </a:r>
            <a:endParaRPr lang="en-US"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endParaRPr lang="en-US" dirty="0">
              <a:effectLst/>
              <a:latin typeface="Arial" panose="020B0604020202020204" pitchFamily="34" charset="0"/>
              <a:ea typeface="Arial" panose="020B0604020202020204" pitchFamily="34" charset="0"/>
            </a:endParaRPr>
          </a:p>
        </p:txBody>
      </p:sp>
      <p:sp>
        <p:nvSpPr>
          <p:cNvPr id="5" name="Rectangle 4">
            <a:extLst>
              <a:ext uri="{FF2B5EF4-FFF2-40B4-BE49-F238E27FC236}">
                <a16:creationId xmlns:a16="http://schemas.microsoft.com/office/drawing/2014/main" id="{5EBB4EE7-D597-47A0-948E-BB5993AF1983}"/>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pic>
        <p:nvPicPr>
          <p:cNvPr id="7" name="Content Placeholder 7">
            <a:extLst>
              <a:ext uri="{FF2B5EF4-FFF2-40B4-BE49-F238E27FC236}">
                <a16:creationId xmlns:a16="http://schemas.microsoft.com/office/drawing/2014/main" id="{4E7FEA9B-F1DA-B4D0-4416-54C8EC29D64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11790" y="798675"/>
            <a:ext cx="6348757" cy="4474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09464DBE-A84A-9BAB-1C3F-89737E95A8C3}"/>
              </a:ext>
            </a:extLst>
          </p:cNvPr>
          <p:cNvSpPr txBox="1"/>
          <p:nvPr/>
        </p:nvSpPr>
        <p:spPr>
          <a:xfrm>
            <a:off x="271053" y="5643826"/>
            <a:ext cx="11138848" cy="830997"/>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Before the development of short-course TPT regimens like 3HP the only option for TB preventive treatment was isoniazid preventive therapy (IPT). </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IPT must be taken for very long durations, anywhere from 6 months to 36 months (what was sometimes called “lifelong IPT”). </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Although IPT is very effective at preventing TB, many people struggle to take it due to the long duration, requirement of daily pill taking, and side effects.</a:t>
            </a:r>
          </a:p>
          <a:p>
            <a:pPr marL="285750" indent="-285750">
              <a:buFont typeface="Arial" panose="020B0604020202020204" pitchFamily="34" charset="0"/>
              <a:buChar char="•"/>
            </a:pPr>
            <a:r>
              <a:rPr lang="en-US" sz="1200" b="1" u="sng" dirty="0">
                <a:solidFill>
                  <a:srgbClr val="FF0000"/>
                </a:solidFill>
                <a:latin typeface="Arial" panose="020B0604020202020204" pitchFamily="34" charset="0"/>
                <a:cs typeface="Arial" panose="020B0604020202020204" pitchFamily="34" charset="0"/>
              </a:rPr>
              <a:t>Discussion question</a:t>
            </a:r>
            <a:r>
              <a:rPr lang="en-US" sz="1200" dirty="0">
                <a:latin typeface="Arial" panose="020B0604020202020204" pitchFamily="34" charset="0"/>
                <a:cs typeface="Arial" panose="020B0604020202020204" pitchFamily="34" charset="0"/>
              </a:rPr>
              <a:t>: Have you heard of IPT? Is it used and accepted by people in your community?</a:t>
            </a:r>
          </a:p>
        </p:txBody>
      </p:sp>
      <p:sp>
        <p:nvSpPr>
          <p:cNvPr id="8" name="TextBox 7">
            <a:extLst>
              <a:ext uri="{FF2B5EF4-FFF2-40B4-BE49-F238E27FC236}">
                <a16:creationId xmlns:a16="http://schemas.microsoft.com/office/drawing/2014/main" id="{F2084F14-B9C6-2871-3707-26DC8AC2A62A}"/>
              </a:ext>
            </a:extLst>
          </p:cNvPr>
          <p:cNvSpPr txBox="1"/>
          <p:nvPr/>
        </p:nvSpPr>
        <p:spPr>
          <a:xfrm>
            <a:off x="271053" y="5295830"/>
            <a:ext cx="6096000" cy="383759"/>
          </a:xfrm>
          <a:prstGeom prst="rect">
            <a:avLst/>
          </a:prstGeom>
          <a:noFill/>
        </p:spPr>
        <p:txBody>
          <a:bodyPr wrap="square">
            <a:spAutoFit/>
          </a:bodyPr>
          <a:lstStyle/>
          <a:p>
            <a:pPr marL="0" marR="0">
              <a:lnSpc>
                <a:spcPct val="115000"/>
              </a:lnSpc>
              <a:spcBef>
                <a:spcPts val="0"/>
              </a:spcBef>
              <a:spcAft>
                <a:spcPts val="0"/>
              </a:spcAft>
            </a:pPr>
            <a:r>
              <a:rPr lang="en-US" sz="1800" b="1" dirty="0">
                <a:solidFill>
                  <a:srgbClr val="FF0000"/>
                </a:solidFill>
                <a:effectLst/>
                <a:latin typeface="Arial" panose="020B0604020202020204" pitchFamily="34" charset="0"/>
                <a:ea typeface="Arial" panose="020B0604020202020204" pitchFamily="34" charset="0"/>
              </a:rPr>
              <a:t>Discussion Points:</a:t>
            </a:r>
            <a:endParaRPr lang="en-US"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080357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259391" y="547995"/>
            <a:ext cx="6172190" cy="4350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a:xfrm>
            <a:off x="369389" y="487036"/>
            <a:ext cx="4537891" cy="4350400"/>
          </a:xfrm>
        </p:spPr>
        <p:txBody>
          <a:bodyPr>
            <a:normAutofit/>
          </a:bodyPr>
          <a:lstStyle/>
          <a:p>
            <a:pPr marL="342900" marR="0" lvl="0" indent="-342900">
              <a:lnSpc>
                <a:spcPct val="115000"/>
              </a:lnSpc>
              <a:spcBef>
                <a:spcPts val="0"/>
              </a:spcBef>
              <a:spcAft>
                <a:spcPts val="0"/>
              </a:spcAft>
              <a:buFont typeface="Symbol" panose="05050102010706020507" pitchFamily="18" charset="2"/>
              <a:buChar char=""/>
            </a:pPr>
            <a:endParaRPr lang="en-US" sz="15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500" dirty="0">
                <a:effectLst/>
                <a:latin typeface="Arial" panose="020B0604020202020204" pitchFamily="34" charset="0"/>
                <a:ea typeface="Arial" panose="020B0604020202020204" pitchFamily="34" charset="0"/>
              </a:rPr>
              <a:t>Hea</a:t>
            </a:r>
            <a:r>
              <a:rPr lang="en-US" sz="1500" dirty="0">
                <a:latin typeface="Arial" panose="020B0604020202020204" pitchFamily="34" charset="0"/>
                <a:ea typeface="Arial" panose="020B0604020202020204" pitchFamily="34" charset="0"/>
              </a:rPr>
              <a:t>lth workers at the MSF clinic informed </a:t>
            </a:r>
            <a:r>
              <a:rPr lang="en-US" sz="1500" dirty="0">
                <a:effectLst/>
                <a:latin typeface="Arial" panose="020B0604020202020204" pitchFamily="34" charset="0"/>
                <a:ea typeface="Arial" panose="020B0604020202020204" pitchFamily="34" charset="0"/>
              </a:rPr>
              <a:t>Ganesh that he would be initiated on a daily IPT regimen and told him to take it for 36 months. </a:t>
            </a:r>
          </a:p>
          <a:p>
            <a:pPr marL="342900" marR="0" lvl="0" indent="-342900">
              <a:lnSpc>
                <a:spcPct val="115000"/>
              </a:lnSpc>
              <a:spcBef>
                <a:spcPts val="0"/>
              </a:spcBef>
              <a:spcAft>
                <a:spcPts val="0"/>
              </a:spcAft>
              <a:buFont typeface="Symbol" panose="05050102010706020507" pitchFamily="18" charset="2"/>
              <a:buChar char=""/>
            </a:pPr>
            <a:r>
              <a:rPr lang="en-US" sz="1500" dirty="0">
                <a:effectLst/>
                <a:latin typeface="Arial" panose="020B0604020202020204" pitchFamily="34" charset="0"/>
                <a:ea typeface="Arial" panose="020B0604020202020204" pitchFamily="34" charset="0"/>
              </a:rPr>
              <a:t>At that time in India, there were no policies in place for shorter 6-month IPT regimens. Moreover, short-course TPT regimens used preferentially today, such as 3HP, had yet to be developed. </a:t>
            </a:r>
          </a:p>
          <a:p>
            <a:pPr marL="342900" marR="0" lvl="0" indent="-342900">
              <a:lnSpc>
                <a:spcPct val="115000"/>
              </a:lnSpc>
              <a:spcBef>
                <a:spcPts val="0"/>
              </a:spcBef>
              <a:spcAft>
                <a:spcPts val="0"/>
              </a:spcAft>
              <a:buFont typeface="Symbol" panose="05050102010706020507" pitchFamily="18" charset="2"/>
              <a:buChar char=""/>
            </a:pPr>
            <a:r>
              <a:rPr lang="en-US" sz="1500" dirty="0">
                <a:latin typeface="Arial" panose="020B0604020202020204" pitchFamily="34" charset="0"/>
                <a:ea typeface="Arial" panose="020B0604020202020204" pitchFamily="34" charset="0"/>
              </a:rPr>
              <a:t>Ganesh understood the need to prevent TB from developing into active disease, so he quickly accepted the 36-month IPT regimen, although he had fears of side effects, including liver toxicity. </a:t>
            </a:r>
            <a:endParaRPr lang="en-US" sz="1500" dirty="0">
              <a:effectLst/>
              <a:latin typeface="Arial" panose="020B0604020202020204" pitchFamily="34" charset="0"/>
              <a:ea typeface="Arial" panose="020B0604020202020204" pitchFamily="34" charset="0"/>
            </a:endParaRPr>
          </a:p>
        </p:txBody>
      </p:sp>
      <p:sp>
        <p:nvSpPr>
          <p:cNvPr id="5" name="Rectangle 4">
            <a:extLst>
              <a:ext uri="{FF2B5EF4-FFF2-40B4-BE49-F238E27FC236}">
                <a16:creationId xmlns:a16="http://schemas.microsoft.com/office/drawing/2014/main" id="{5EBB4EE7-D597-47A0-948E-BB5993AF1983}"/>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7" name="Text Placeholder 5">
            <a:extLst>
              <a:ext uri="{FF2B5EF4-FFF2-40B4-BE49-F238E27FC236}">
                <a16:creationId xmlns:a16="http://schemas.microsoft.com/office/drawing/2014/main" id="{BC9E2ED4-A181-01FA-B840-8DE0573A26F5}"/>
              </a:ext>
            </a:extLst>
          </p:cNvPr>
          <p:cNvSpPr txBox="1">
            <a:spLocks/>
          </p:cNvSpPr>
          <p:nvPr/>
        </p:nvSpPr>
        <p:spPr>
          <a:xfrm>
            <a:off x="359229" y="5158271"/>
            <a:ext cx="11072352" cy="177085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marR="0" lvl="0" indent="-342900">
              <a:lnSpc>
                <a:spcPct val="115000"/>
              </a:lnSpc>
              <a:spcBef>
                <a:spcPts val="0"/>
              </a:spcBef>
              <a:spcAft>
                <a:spcPts val="0"/>
              </a:spcAft>
              <a:buFont typeface="Symbol" panose="05050102010706020507" pitchFamily="18" charset="2"/>
              <a:buChar char=""/>
            </a:pPr>
            <a:r>
              <a:rPr lang="en-US" sz="1100" dirty="0">
                <a:latin typeface="Arial" panose="020B0604020202020204" pitchFamily="34" charset="0"/>
                <a:ea typeface="Arial" panose="020B0604020202020204" pitchFamily="34" charset="0"/>
              </a:rPr>
              <a:t>A</a:t>
            </a:r>
            <a:r>
              <a:rPr lang="en-US" sz="1100" dirty="0">
                <a:effectLst/>
                <a:latin typeface="Arial" panose="020B0604020202020204" pitchFamily="34" charset="0"/>
                <a:ea typeface="Arial" panose="020B0604020202020204" pitchFamily="34" charset="0"/>
              </a:rPr>
              <a:t>ccess to quality TB healthcare and TB preventive therapy and IPT is very challenging in slum areas. TB screening, diagnosis, prevention, and treatment are all hampered by inadequate information and a lack of access to health services.</a:t>
            </a:r>
          </a:p>
          <a:p>
            <a:pPr marL="342900" marR="0" lvl="0" indent="-342900">
              <a:lnSpc>
                <a:spcPct val="115000"/>
              </a:lnSpc>
              <a:spcBef>
                <a:spcPts val="0"/>
              </a:spcBef>
              <a:spcAft>
                <a:spcPts val="0"/>
              </a:spcAft>
              <a:buFont typeface="Symbol" panose="05050102010706020507" pitchFamily="18" charset="2"/>
              <a:buChar char=""/>
            </a:pPr>
            <a:r>
              <a:rPr lang="en-US" sz="1100" dirty="0">
                <a:latin typeface="Arial" panose="020B0604020202020204" pitchFamily="34" charset="0"/>
                <a:ea typeface="Arial" panose="020B0604020202020204" pitchFamily="34" charset="0"/>
              </a:rPr>
              <a:t>A</a:t>
            </a:r>
            <a:r>
              <a:rPr lang="en-US" sz="1100" dirty="0">
                <a:effectLst/>
                <a:latin typeface="Arial" panose="020B0604020202020204" pitchFamily="34" charset="0"/>
                <a:ea typeface="Arial" panose="020B0604020202020204" pitchFamily="34" charset="0"/>
              </a:rPr>
              <a:t>lthough now there are shorter courses of IPT </a:t>
            </a:r>
            <a:r>
              <a:rPr lang="en-US" sz="1100" dirty="0">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6 months instead of 36 months – and shorter, less toxic alternative regimens such as 3HP, these better options are not yet available widely. </a:t>
            </a:r>
          </a:p>
          <a:p>
            <a:pPr marL="342900" marR="0" lvl="0" indent="-342900">
              <a:lnSpc>
                <a:spcPct val="115000"/>
              </a:lnSpc>
              <a:spcBef>
                <a:spcPts val="0"/>
              </a:spcBef>
              <a:spcAft>
                <a:spcPts val="0"/>
              </a:spcAft>
              <a:buFont typeface="Symbol" panose="05050102010706020507" pitchFamily="18" charset="2"/>
              <a:buChar char=""/>
            </a:pPr>
            <a:r>
              <a:rPr lang="en-US" sz="1100" b="1" dirty="0">
                <a:latin typeface="Arial" panose="020B0604020202020204" pitchFamily="34" charset="0"/>
                <a:ea typeface="Arial" panose="020B0604020202020204" pitchFamily="34" charset="0"/>
              </a:rPr>
              <a:t>3HP</a:t>
            </a:r>
            <a:r>
              <a:rPr lang="en-US" sz="1100" dirty="0">
                <a:latin typeface="Arial" panose="020B0604020202020204" pitchFamily="34" charset="0"/>
                <a:ea typeface="Arial" panose="020B0604020202020204" pitchFamily="34" charset="0"/>
              </a:rPr>
              <a:t> is a short-course TPT regimen that consist of 12 doses of medicine taken once-a-week for 12 weeks. 3HP combines two TB drugs: isoniazid and rifapentine. Clinical trials have shown that 3HP is as good as IPT in preventing TB and that it has fewer side effects and can be completed in less time. </a:t>
            </a:r>
          </a:p>
          <a:p>
            <a:pPr marL="342900" marR="0" lvl="0" indent="-342900">
              <a:lnSpc>
                <a:spcPct val="115000"/>
              </a:lnSpc>
              <a:spcBef>
                <a:spcPts val="0"/>
              </a:spcBef>
              <a:spcAft>
                <a:spcPts val="0"/>
              </a:spcAft>
              <a:buFont typeface="Symbol" panose="05050102010706020507" pitchFamily="18" charset="2"/>
              <a:buChar char=""/>
            </a:pPr>
            <a:r>
              <a:rPr lang="en-US" sz="1100" b="1" u="sng" dirty="0">
                <a:solidFill>
                  <a:srgbClr val="FF0000"/>
                </a:solidFill>
                <a:latin typeface="Arial" panose="020B0604020202020204" pitchFamily="34" charset="0"/>
                <a:ea typeface="Arial" panose="020B0604020202020204" pitchFamily="34" charset="0"/>
              </a:rPr>
              <a:t>Discussion questions</a:t>
            </a:r>
            <a:r>
              <a:rPr lang="en-US" sz="1100" dirty="0">
                <a:latin typeface="Arial" panose="020B0604020202020204" pitchFamily="34" charset="0"/>
                <a:ea typeface="Arial" panose="020B0604020202020204" pitchFamily="34" charset="0"/>
              </a:rPr>
              <a:t>: What are some of the differences between 3HP and IPT? Is 3HP or are other shorter TPT regimens (1HP, 3HR) available in your community?</a:t>
            </a:r>
          </a:p>
        </p:txBody>
      </p:sp>
      <p:sp>
        <p:nvSpPr>
          <p:cNvPr id="2" name="Thought Bubble: Cloud 1">
            <a:extLst>
              <a:ext uri="{FF2B5EF4-FFF2-40B4-BE49-F238E27FC236}">
                <a16:creationId xmlns:a16="http://schemas.microsoft.com/office/drawing/2014/main" id="{8B363281-3A0B-AA2A-CF0E-DC747A33DEFD}"/>
              </a:ext>
            </a:extLst>
          </p:cNvPr>
          <p:cNvSpPr/>
          <p:nvPr/>
        </p:nvSpPr>
        <p:spPr>
          <a:xfrm flipH="1">
            <a:off x="5094514" y="580623"/>
            <a:ext cx="2530929" cy="1124020"/>
          </a:xfrm>
          <a:prstGeom prst="cloudCallou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95000"/>
                    <a:lumOff val="5000"/>
                  </a:schemeClr>
                </a:solidFill>
                <a:effectLst/>
                <a:latin typeface="Segoe UI" panose="020B0502040204020203" pitchFamily="34" charset="0"/>
              </a:rPr>
              <a:t>How can I sustain TB preventive treatment for 36 months?</a:t>
            </a:r>
            <a:endParaRPr lang="en-US" sz="14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B706211-AA5E-25FE-FE96-859B672C8BE0}"/>
              </a:ext>
            </a:extLst>
          </p:cNvPr>
          <p:cNvSpPr txBox="1"/>
          <p:nvPr/>
        </p:nvSpPr>
        <p:spPr>
          <a:xfrm>
            <a:off x="359229" y="4782714"/>
            <a:ext cx="6096000" cy="383759"/>
          </a:xfrm>
          <a:prstGeom prst="rect">
            <a:avLst/>
          </a:prstGeom>
          <a:noFill/>
        </p:spPr>
        <p:txBody>
          <a:bodyPr wrap="square">
            <a:spAutoFit/>
          </a:bodyPr>
          <a:lstStyle/>
          <a:p>
            <a:pPr marL="0" marR="0">
              <a:lnSpc>
                <a:spcPct val="115000"/>
              </a:lnSpc>
              <a:spcBef>
                <a:spcPts val="0"/>
              </a:spcBef>
              <a:spcAft>
                <a:spcPts val="0"/>
              </a:spcAft>
            </a:pPr>
            <a:r>
              <a:rPr lang="en-US" sz="1800" b="1" dirty="0">
                <a:solidFill>
                  <a:srgbClr val="FF0000"/>
                </a:solidFill>
                <a:effectLst/>
                <a:latin typeface="Arial" panose="020B0604020202020204" pitchFamily="34" charset="0"/>
                <a:ea typeface="Arial" panose="020B0604020202020204" pitchFamily="34" charset="0"/>
              </a:rPr>
              <a:t>Discussion Points:</a:t>
            </a:r>
            <a:endParaRPr lang="en-US"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927169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815840" y="990113"/>
            <a:ext cx="6539543" cy="46093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a:xfrm>
            <a:off x="489482" y="1253800"/>
            <a:ext cx="3932237" cy="4350399"/>
          </a:xfrm>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dirty="0">
                <a:effectLst/>
                <a:latin typeface="Arial" panose="020B0604020202020204" pitchFamily="34" charset="0"/>
                <a:ea typeface="Arial" panose="020B0604020202020204" pitchFamily="34" charset="0"/>
              </a:rPr>
              <a:t>Finally, Ganesh’s dream of attending university came true and he enrolled at Dr. Ram Manohar Lohia Avadh University to study for a bachelor’s degree in political science. During this time, he continued to take his IPT regimen, although he sometimes had to take time off from college due to severe IPT side effects. </a:t>
            </a:r>
          </a:p>
          <a:p>
            <a:pPr marL="342900" marR="0" lvl="0" indent="-342900">
              <a:lnSpc>
                <a:spcPct val="115000"/>
              </a:lnSpc>
              <a:spcBef>
                <a:spcPts val="0"/>
              </a:spcBef>
              <a:spcAft>
                <a:spcPts val="0"/>
              </a:spcAft>
              <a:buFont typeface="Symbol" panose="05050102010706020507" pitchFamily="18" charset="2"/>
              <a:buChar char=""/>
            </a:pPr>
            <a:r>
              <a:rPr lang="en-US" dirty="0">
                <a:latin typeface="Arial" panose="020B0604020202020204" pitchFamily="34" charset="0"/>
                <a:ea typeface="Arial" panose="020B0604020202020204" pitchFamily="34" charset="0"/>
              </a:rPr>
              <a:t>Ganesh was repeatedly worried that side effects from the prolonged IPT regimen would jeopardize his chances of completing his university education. However, he continued with his studies under duress. </a:t>
            </a:r>
            <a:endParaRPr lang="en-US"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endParaRPr lang="en-US" sz="1400" dirty="0">
              <a:effectLst/>
              <a:latin typeface="Arial" panose="020B0604020202020204" pitchFamily="34" charset="0"/>
              <a:ea typeface="Arial" panose="020B0604020202020204" pitchFamily="34" charset="0"/>
            </a:endParaRPr>
          </a:p>
        </p:txBody>
      </p:sp>
      <p:sp>
        <p:nvSpPr>
          <p:cNvPr id="5" name="Rectangle 4">
            <a:extLst>
              <a:ext uri="{FF2B5EF4-FFF2-40B4-BE49-F238E27FC236}">
                <a16:creationId xmlns:a16="http://schemas.microsoft.com/office/drawing/2014/main" id="{5EBB4EE7-D597-47A0-948E-BB5993AF1983}"/>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7" name="Thought Bubble: Cloud 6">
            <a:extLst>
              <a:ext uri="{FF2B5EF4-FFF2-40B4-BE49-F238E27FC236}">
                <a16:creationId xmlns:a16="http://schemas.microsoft.com/office/drawing/2014/main" id="{C9018F41-5293-59AD-21FE-90D0F7392598}"/>
              </a:ext>
            </a:extLst>
          </p:cNvPr>
          <p:cNvSpPr/>
          <p:nvPr/>
        </p:nvSpPr>
        <p:spPr>
          <a:xfrm flipH="1">
            <a:off x="5201400" y="1101832"/>
            <a:ext cx="3083969" cy="1496299"/>
          </a:xfrm>
          <a:prstGeom prst="cloudCallou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effectLst/>
                <a:latin typeface="Segoe UI" panose="020B0502040204020203" pitchFamily="34" charset="0"/>
              </a:rPr>
              <a:t>I am so proud of myself for sticking with my TB prevention treatment.</a:t>
            </a:r>
            <a:endParaRPr lang="en-US" sz="1400" dirty="0">
              <a:solidFill>
                <a:schemeClr val="tx1"/>
              </a:solidFill>
            </a:endParaRPr>
          </a:p>
        </p:txBody>
      </p:sp>
    </p:spTree>
    <p:extLst>
      <p:ext uri="{BB962C8B-B14F-4D97-AF65-F5344CB8AC3E}">
        <p14:creationId xmlns:p14="http://schemas.microsoft.com/office/powerpoint/2010/main" val="1595542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272445" y="728422"/>
            <a:ext cx="6172190" cy="43503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a:xfrm>
            <a:off x="532056" y="728422"/>
            <a:ext cx="4523472" cy="4350398"/>
          </a:xfrm>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panose="020B0604020202020204" pitchFamily="34" charset="0"/>
                <a:ea typeface="Arial" panose="020B0604020202020204" pitchFamily="34" charset="0"/>
              </a:rPr>
              <a:t>Ganesh went back to the MSF clinic in Mumbai after experiencing numbness and tingling in his hands and feet, a symptom of IPT called peripheral neuropathy.</a:t>
            </a:r>
          </a:p>
          <a:p>
            <a:pPr marL="342900" marR="0" lvl="0" indent="-342900">
              <a:lnSpc>
                <a:spcPct val="115000"/>
              </a:lnSpc>
              <a:spcBef>
                <a:spcPts val="0"/>
              </a:spcBef>
              <a:spcAft>
                <a:spcPts val="0"/>
              </a:spcAft>
              <a:buFont typeface="Symbol" panose="05050102010706020507" pitchFamily="18" charset="2"/>
              <a:buChar char=""/>
            </a:pPr>
            <a:r>
              <a:rPr lang="en-US" sz="1400" dirty="0">
                <a:latin typeface="Arial" panose="020B0604020202020204" pitchFamily="34" charset="0"/>
                <a:ea typeface="Arial" panose="020B0604020202020204" pitchFamily="34" charset="0"/>
              </a:rPr>
              <a:t>This feeling</a:t>
            </a:r>
            <a:r>
              <a:rPr lang="en-US" sz="1400" dirty="0">
                <a:effectLst/>
                <a:latin typeface="Arial" panose="020B0604020202020204" pitchFamily="34" charset="0"/>
                <a:ea typeface="Arial" panose="020B0604020202020204" pitchFamily="34" charset="0"/>
              </a:rPr>
              <a:t> made his life worse as he had problems studying effectively</a:t>
            </a:r>
            <a:r>
              <a:rPr lang="en-US" sz="1400" dirty="0">
                <a:latin typeface="Arial" panose="020B0604020202020204" pitchFamily="34" charset="0"/>
                <a:ea typeface="Arial" panose="020B0604020202020204" pitchFamily="34" charset="0"/>
              </a:rPr>
              <a:t> and sometimes he lost concentration. At this point, he decided to seek a clear explanation from medical doctors at the MSF clinic to find a way to relieve the neuropathy. </a:t>
            </a:r>
            <a:endParaRPr lang="en-US" sz="1400" dirty="0">
              <a:effectLst/>
              <a:latin typeface="Arial" panose="020B0604020202020204" pitchFamily="34" charset="0"/>
              <a:ea typeface="Arial" panose="020B0604020202020204" pitchFamily="34" charset="0"/>
            </a:endParaRPr>
          </a:p>
          <a:p>
            <a:pPr marL="342900" indent="-342900">
              <a:lnSpc>
                <a:spcPct val="115000"/>
              </a:lnSpc>
              <a:spcBef>
                <a:spcPts val="0"/>
              </a:spcBef>
              <a:buFont typeface="Symbol" panose="05050102010706020507" pitchFamily="18" charset="2"/>
              <a:buChar char=""/>
            </a:pPr>
            <a:r>
              <a:rPr lang="en-US" sz="1400" dirty="0">
                <a:effectLst/>
                <a:latin typeface="Arial" panose="020B0604020202020204" pitchFamily="34" charset="0"/>
                <a:ea typeface="Arial" panose="020B0604020202020204" pitchFamily="34" charset="0"/>
              </a:rPr>
              <a:t>He was given pyridoxine (vitamin B6) to reduce the neuropathy and told to take it with his IPT, but there were no clear follow ups due to the facility being overwhelmed</a:t>
            </a:r>
            <a:r>
              <a:rPr lang="en-US" sz="1400" dirty="0">
                <a:latin typeface="Arial" panose="020B0604020202020204" pitchFamily="34" charset="0"/>
                <a:ea typeface="Arial" panose="020B0604020202020204" pitchFamily="34" charset="0"/>
              </a:rPr>
              <a:t> by patients with TB in Mumbai. </a:t>
            </a:r>
          </a:p>
          <a:p>
            <a:pPr marL="342900" indent="-342900">
              <a:lnSpc>
                <a:spcPct val="115000"/>
              </a:lnSpc>
              <a:spcBef>
                <a:spcPts val="0"/>
              </a:spcBef>
              <a:buFont typeface="Symbol" panose="05050102010706020507" pitchFamily="18" charset="2"/>
              <a:buChar char=""/>
            </a:pPr>
            <a:r>
              <a:rPr lang="en-US" sz="1400" dirty="0">
                <a:latin typeface="Arial" panose="020B0604020202020204" pitchFamily="34" charset="0"/>
                <a:ea typeface="Arial" panose="020B0604020202020204" pitchFamily="34" charset="0"/>
              </a:rPr>
              <a:t>The vitamin B6 helped Ganesh to concentrate on his studies as the tingling in his hands and feet had disappeared slightly. </a:t>
            </a:r>
            <a:endParaRPr lang="en-US" sz="14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endParaRPr lang="en-US" sz="1800" dirty="0">
              <a:effectLst/>
              <a:latin typeface="Arial" panose="020B0604020202020204" pitchFamily="34" charset="0"/>
              <a:ea typeface="Arial" panose="020B0604020202020204" pitchFamily="34" charset="0"/>
            </a:endParaRPr>
          </a:p>
        </p:txBody>
      </p:sp>
      <p:sp>
        <p:nvSpPr>
          <p:cNvPr id="5" name="Rectangle 4">
            <a:extLst>
              <a:ext uri="{FF2B5EF4-FFF2-40B4-BE49-F238E27FC236}">
                <a16:creationId xmlns:a16="http://schemas.microsoft.com/office/drawing/2014/main" id="{5EBB4EE7-D597-47A0-948E-BB5993AF1983}"/>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3" name="Speech Bubble: Oval 2">
            <a:extLst>
              <a:ext uri="{FF2B5EF4-FFF2-40B4-BE49-F238E27FC236}">
                <a16:creationId xmlns:a16="http://schemas.microsoft.com/office/drawing/2014/main" id="{EC3F781E-8939-CB9A-4592-3940F5784C4D}"/>
              </a:ext>
            </a:extLst>
          </p:cNvPr>
          <p:cNvSpPr/>
          <p:nvPr/>
        </p:nvSpPr>
        <p:spPr>
          <a:xfrm>
            <a:off x="6861033" y="509286"/>
            <a:ext cx="3048000" cy="1238491"/>
          </a:xfrm>
          <a:prstGeom prst="wedgeEllipseCallout">
            <a:avLst>
              <a:gd name="adj1" fmla="val 38167"/>
              <a:gd name="adj2" fmla="val 109745"/>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ysClr val="windowText" lastClr="000000"/>
              </a:solidFill>
              <a:effectLst/>
              <a:latin typeface="Segoe UI" panose="020B0502040204020203" pitchFamily="34" charset="0"/>
            </a:endParaRPr>
          </a:p>
          <a:p>
            <a:pPr algn="ctr"/>
            <a:endParaRPr lang="en-US" sz="1400" dirty="0">
              <a:solidFill>
                <a:sysClr val="windowText" lastClr="000000"/>
              </a:solidFill>
              <a:latin typeface="Segoe UI" panose="020B0502040204020203" pitchFamily="34" charset="0"/>
            </a:endParaRPr>
          </a:p>
          <a:p>
            <a:pPr algn="ctr"/>
            <a:r>
              <a:rPr lang="en-US" sz="1200" dirty="0">
                <a:solidFill>
                  <a:sysClr val="windowText" lastClr="000000"/>
                </a:solidFill>
                <a:effectLst/>
                <a:latin typeface="Segoe UI" panose="020B0502040204020203" pitchFamily="34" charset="0"/>
              </a:rPr>
              <a:t>I </a:t>
            </a:r>
            <a:r>
              <a:rPr lang="en-US" sz="1200" dirty="0">
                <a:solidFill>
                  <a:sysClr val="windowText" lastClr="000000"/>
                </a:solidFill>
                <a:latin typeface="Segoe UI" panose="020B0502040204020203" pitchFamily="34" charset="0"/>
              </a:rPr>
              <a:t>often</a:t>
            </a:r>
            <a:r>
              <a:rPr lang="en-US" sz="1200" dirty="0">
                <a:solidFill>
                  <a:sysClr val="windowText" lastClr="000000"/>
                </a:solidFill>
                <a:effectLst/>
                <a:latin typeface="Segoe UI" panose="020B0502040204020203" pitchFamily="34" charset="0"/>
              </a:rPr>
              <a:t> fee tingling or spikes in my feet and I can’t walk properly. What do you think it is?</a:t>
            </a:r>
            <a:endParaRPr lang="en-US" sz="1200" dirty="0">
              <a:solidFill>
                <a:sysClr val="windowText" lastClr="000000"/>
              </a:solidFill>
            </a:endParaRPr>
          </a:p>
          <a:p>
            <a:pPr algn="ctr"/>
            <a:endParaRPr lang="en-US" sz="1400" dirty="0"/>
          </a:p>
        </p:txBody>
      </p:sp>
      <p:sp>
        <p:nvSpPr>
          <p:cNvPr id="2" name="Text Placeholder 5">
            <a:extLst>
              <a:ext uri="{FF2B5EF4-FFF2-40B4-BE49-F238E27FC236}">
                <a16:creationId xmlns:a16="http://schemas.microsoft.com/office/drawing/2014/main" id="{DA412558-C5A6-EA12-3755-0044D741C565}"/>
              </a:ext>
            </a:extLst>
          </p:cNvPr>
          <p:cNvSpPr txBox="1">
            <a:spLocks/>
          </p:cNvSpPr>
          <p:nvPr/>
        </p:nvSpPr>
        <p:spPr>
          <a:xfrm>
            <a:off x="457200" y="5654630"/>
            <a:ext cx="10574967" cy="116732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a:lnSpc>
                <a:spcPct val="115000"/>
              </a:lnSpc>
              <a:spcBef>
                <a:spcPts val="0"/>
              </a:spcBef>
              <a:spcAft>
                <a:spcPts val="0"/>
              </a:spcAft>
            </a:pPr>
            <a:endParaRPr lang="en-US" sz="1200" b="1"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b="1" dirty="0">
                <a:effectLst/>
                <a:latin typeface="Arial" panose="020B0604020202020204" pitchFamily="34" charset="0"/>
                <a:ea typeface="Arial" panose="020B0604020202020204" pitchFamily="34" charset="0"/>
              </a:rPr>
              <a:t> </a:t>
            </a:r>
          </a:p>
        </p:txBody>
      </p:sp>
      <p:sp>
        <p:nvSpPr>
          <p:cNvPr id="9" name="TextBox 8">
            <a:extLst>
              <a:ext uri="{FF2B5EF4-FFF2-40B4-BE49-F238E27FC236}">
                <a16:creationId xmlns:a16="http://schemas.microsoft.com/office/drawing/2014/main" id="{BD444420-6BA5-5789-27C4-F479750586A8}"/>
              </a:ext>
            </a:extLst>
          </p:cNvPr>
          <p:cNvSpPr txBox="1"/>
          <p:nvPr/>
        </p:nvSpPr>
        <p:spPr>
          <a:xfrm>
            <a:off x="457200" y="5086610"/>
            <a:ext cx="6096000" cy="383759"/>
          </a:xfrm>
          <a:prstGeom prst="rect">
            <a:avLst/>
          </a:prstGeom>
          <a:noFill/>
        </p:spPr>
        <p:txBody>
          <a:bodyPr wrap="square">
            <a:spAutoFit/>
          </a:bodyPr>
          <a:lstStyle/>
          <a:p>
            <a:pPr marL="0" marR="0">
              <a:lnSpc>
                <a:spcPct val="115000"/>
              </a:lnSpc>
              <a:spcBef>
                <a:spcPts val="0"/>
              </a:spcBef>
              <a:spcAft>
                <a:spcPts val="0"/>
              </a:spcAft>
            </a:pPr>
            <a:r>
              <a:rPr lang="en-US" sz="1800" b="1" dirty="0">
                <a:solidFill>
                  <a:srgbClr val="FF0000"/>
                </a:solidFill>
                <a:latin typeface="Arial" panose="020B0604020202020204" pitchFamily="34" charset="0"/>
                <a:ea typeface="Arial" panose="020B0604020202020204" pitchFamily="34" charset="0"/>
              </a:rPr>
              <a:t>D</a:t>
            </a:r>
            <a:r>
              <a:rPr lang="en-US" sz="1800" b="1" dirty="0">
                <a:solidFill>
                  <a:srgbClr val="FF0000"/>
                </a:solidFill>
                <a:effectLst/>
                <a:latin typeface="Arial" panose="020B0604020202020204" pitchFamily="34" charset="0"/>
                <a:ea typeface="Arial" panose="020B0604020202020204" pitchFamily="34" charset="0"/>
              </a:rPr>
              <a:t>iscussion </a:t>
            </a:r>
            <a:r>
              <a:rPr lang="en-US" sz="1800" b="1" dirty="0">
                <a:solidFill>
                  <a:srgbClr val="FF0000"/>
                </a:solidFill>
                <a:latin typeface="Arial" panose="020B0604020202020204" pitchFamily="34" charset="0"/>
                <a:ea typeface="Arial" panose="020B0604020202020204" pitchFamily="34" charset="0"/>
              </a:rPr>
              <a:t>P</a:t>
            </a:r>
            <a:r>
              <a:rPr lang="en-US" sz="1800" b="1" dirty="0">
                <a:solidFill>
                  <a:srgbClr val="FF0000"/>
                </a:solidFill>
                <a:effectLst/>
                <a:latin typeface="Arial" panose="020B0604020202020204" pitchFamily="34" charset="0"/>
                <a:ea typeface="Arial" panose="020B0604020202020204" pitchFamily="34" charset="0"/>
              </a:rPr>
              <a:t>oints: </a:t>
            </a:r>
          </a:p>
        </p:txBody>
      </p:sp>
      <p:sp>
        <p:nvSpPr>
          <p:cNvPr id="11" name="Text Placeholder 5">
            <a:extLst>
              <a:ext uri="{FF2B5EF4-FFF2-40B4-BE49-F238E27FC236}">
                <a16:creationId xmlns:a16="http://schemas.microsoft.com/office/drawing/2014/main" id="{84E680F9-2D43-0F5F-20D7-598100C8047E}"/>
              </a:ext>
            </a:extLst>
          </p:cNvPr>
          <p:cNvSpPr txBox="1">
            <a:spLocks/>
          </p:cNvSpPr>
          <p:nvPr/>
        </p:nvSpPr>
        <p:spPr>
          <a:xfrm>
            <a:off x="372282" y="5244152"/>
            <a:ext cx="11535238" cy="177085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endParaRPr lang="en-US" sz="1150" b="1" dirty="0">
              <a:latin typeface="Arial" panose="020B0604020202020204" pitchFamily="34" charset="0"/>
              <a:ea typeface="Arial" panose="020B0604020202020204" pitchFamily="34" charset="0"/>
            </a:endParaRPr>
          </a:p>
          <a:p>
            <a:pPr marL="342900" indent="-342900">
              <a:lnSpc>
                <a:spcPct val="100000"/>
              </a:lnSpc>
              <a:spcBef>
                <a:spcPts val="0"/>
              </a:spcBef>
              <a:buFont typeface="Symbol" panose="05050102010706020507" pitchFamily="18" charset="2"/>
              <a:buChar char=""/>
            </a:pPr>
            <a:r>
              <a:rPr lang="en-US" sz="1150" dirty="0">
                <a:latin typeface="Arial" panose="020B0604020202020204" pitchFamily="34" charset="0"/>
                <a:ea typeface="Arial" panose="020B0604020202020204" pitchFamily="34" charset="0"/>
              </a:rPr>
              <a:t>In slum areas, lack of proper monitoring of side effects of IPT such as neuropathy among patients is challenging and decreases treatment completion rates.</a:t>
            </a:r>
          </a:p>
          <a:p>
            <a:pPr marL="342900" indent="-342900">
              <a:lnSpc>
                <a:spcPct val="100000"/>
              </a:lnSpc>
              <a:spcBef>
                <a:spcPts val="0"/>
              </a:spcBef>
              <a:buFont typeface="Symbol" panose="05050102010706020507" pitchFamily="18" charset="2"/>
              <a:buChar char=""/>
            </a:pPr>
            <a:r>
              <a:rPr lang="en-US" sz="1150" dirty="0">
                <a:latin typeface="Arial" panose="020B0604020202020204" pitchFamily="34" charset="0"/>
                <a:ea typeface="Arial" panose="020B0604020202020204" pitchFamily="34" charset="0"/>
              </a:rPr>
              <a:t>Simple tools for managing side effects – like providing vitamin B6 to take with IPT to lessen the tingling of peripheral neuropathy – are often not provided.</a:t>
            </a:r>
          </a:p>
          <a:p>
            <a:pPr marL="342900" indent="-342900">
              <a:lnSpc>
                <a:spcPct val="100000"/>
              </a:lnSpc>
              <a:spcBef>
                <a:spcPts val="0"/>
              </a:spcBef>
              <a:buFont typeface="Symbol" panose="05050102010706020507" pitchFamily="18" charset="2"/>
              <a:buChar char=""/>
            </a:pPr>
            <a:r>
              <a:rPr lang="en-US" sz="1150" dirty="0">
                <a:latin typeface="Arial" panose="020B0604020202020204" pitchFamily="34" charset="0"/>
                <a:ea typeface="Arial" panose="020B0604020202020204" pitchFamily="34" charset="0"/>
              </a:rPr>
              <a:t>Another common side effect of taking IPT is liver toxicity. This is one of the reasons for the high number of people who stop taking IPT before completing the full regimen. </a:t>
            </a:r>
          </a:p>
          <a:p>
            <a:pPr marL="342900" marR="0" lvl="0" indent="-342900">
              <a:lnSpc>
                <a:spcPct val="100000"/>
              </a:lnSpc>
              <a:spcBef>
                <a:spcPts val="0"/>
              </a:spcBef>
              <a:spcAft>
                <a:spcPts val="0"/>
              </a:spcAft>
              <a:buFont typeface="Symbol" panose="05050102010706020507" pitchFamily="18" charset="2"/>
              <a:buChar char=""/>
            </a:pPr>
            <a:r>
              <a:rPr lang="en-US" sz="1150" dirty="0">
                <a:latin typeface="Arial" panose="020B0604020202020204" pitchFamily="34" charset="0"/>
                <a:ea typeface="Arial" panose="020B0604020202020204" pitchFamily="34" charset="0"/>
              </a:rPr>
              <a:t>People who start TPT should be counselled about common side effects, and TB programs should develop ways to track and follow side effects and adverse events among people taking TPT. </a:t>
            </a:r>
          </a:p>
          <a:p>
            <a:pPr marL="342900" marR="0" lvl="0" indent="-342900">
              <a:lnSpc>
                <a:spcPct val="100000"/>
              </a:lnSpc>
              <a:spcBef>
                <a:spcPts val="0"/>
              </a:spcBef>
              <a:spcAft>
                <a:spcPts val="0"/>
              </a:spcAft>
              <a:buFont typeface="Symbol" panose="05050102010706020507" pitchFamily="18" charset="2"/>
              <a:buChar char=""/>
            </a:pPr>
            <a:r>
              <a:rPr lang="en-US" sz="1150" b="1" u="sng" dirty="0">
                <a:solidFill>
                  <a:srgbClr val="FF0000"/>
                </a:solidFill>
                <a:latin typeface="Arial" panose="020B0604020202020204" pitchFamily="34" charset="0"/>
                <a:ea typeface="Arial" panose="020B0604020202020204" pitchFamily="34" charset="0"/>
              </a:rPr>
              <a:t>Discussion questions</a:t>
            </a:r>
            <a:r>
              <a:rPr lang="en-US" sz="1150" dirty="0">
                <a:latin typeface="Arial" panose="020B0604020202020204" pitchFamily="34" charset="0"/>
                <a:ea typeface="Arial" panose="020B0604020202020204" pitchFamily="34" charset="0"/>
              </a:rPr>
              <a:t>: What information about side effects do you think people need to know before beginning TPT? </a:t>
            </a:r>
          </a:p>
        </p:txBody>
      </p:sp>
    </p:spTree>
    <p:extLst>
      <p:ext uri="{BB962C8B-B14F-4D97-AF65-F5344CB8AC3E}">
        <p14:creationId xmlns:p14="http://schemas.microsoft.com/office/powerpoint/2010/main" val="3618957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50142" y="771698"/>
            <a:ext cx="6172189" cy="43503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a:xfrm>
            <a:off x="384314" y="771698"/>
            <a:ext cx="4417592" cy="4238308"/>
          </a:xfrm>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dirty="0">
                <a:effectLst/>
                <a:latin typeface="Arial" panose="020B0604020202020204" pitchFamily="34" charset="0"/>
                <a:ea typeface="Arial" panose="020B0604020202020204" pitchFamily="34" charset="0"/>
              </a:rPr>
              <a:t>The movements between his home to the MSF clinic subjected Ganesh to unreasonable financial costs given that he was not working and had no real source of income. The financial burden made continuing his IPT treatment difficult at times as he had to miss appointments.</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Arial" panose="020B0604020202020204" pitchFamily="34" charset="0"/>
                <a:ea typeface="Arial" panose="020B0604020202020204" pitchFamily="34" charset="0"/>
              </a:rPr>
              <a:t>Any patient on TB treatment</a:t>
            </a:r>
            <a:r>
              <a:rPr lang="en-US" dirty="0">
                <a:latin typeface="Arial" panose="020B0604020202020204" pitchFamily="34" charset="0"/>
                <a:ea typeface="Arial" panose="020B0604020202020204" pitchFamily="34" charset="0"/>
              </a:rPr>
              <a:t> n</a:t>
            </a:r>
            <a:r>
              <a:rPr lang="en-US" dirty="0">
                <a:effectLst/>
                <a:latin typeface="Arial" panose="020B0604020202020204" pitchFamily="34" charset="0"/>
                <a:ea typeface="Arial" panose="020B0604020202020204" pitchFamily="34" charset="0"/>
              </a:rPr>
              <a:t>eeds adequate and nutr</a:t>
            </a:r>
            <a:r>
              <a:rPr lang="en-US" dirty="0">
                <a:latin typeface="Arial" panose="020B0604020202020204" pitchFamily="34" charset="0"/>
                <a:ea typeface="Arial" panose="020B0604020202020204" pitchFamily="34" charset="0"/>
              </a:rPr>
              <a:t>itious food, which is vital in aiding treatment adherence and completion. In the case of Ganesh, he had worries that the financial costs associated with IPT would also affect his chances of completing his university education. </a:t>
            </a:r>
            <a:endParaRPr lang="en-US" dirty="0">
              <a:effectLst/>
              <a:latin typeface="Arial" panose="020B0604020202020204" pitchFamily="34" charset="0"/>
              <a:ea typeface="Arial" panose="020B0604020202020204" pitchFamily="34" charset="0"/>
            </a:endParaRPr>
          </a:p>
        </p:txBody>
      </p:sp>
      <p:sp>
        <p:nvSpPr>
          <p:cNvPr id="5" name="Rectangle 4">
            <a:extLst>
              <a:ext uri="{FF2B5EF4-FFF2-40B4-BE49-F238E27FC236}">
                <a16:creationId xmlns:a16="http://schemas.microsoft.com/office/drawing/2014/main" id="{5EBB4EE7-D597-47A0-948E-BB5993AF1983}"/>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9" name="Text Placeholder 5">
            <a:extLst>
              <a:ext uri="{FF2B5EF4-FFF2-40B4-BE49-F238E27FC236}">
                <a16:creationId xmlns:a16="http://schemas.microsoft.com/office/drawing/2014/main" id="{38A175DF-1DFC-3BAD-E54A-E4961FEB10E3}"/>
              </a:ext>
            </a:extLst>
          </p:cNvPr>
          <p:cNvSpPr txBox="1">
            <a:spLocks/>
          </p:cNvSpPr>
          <p:nvPr/>
        </p:nvSpPr>
        <p:spPr>
          <a:xfrm>
            <a:off x="869668" y="2194555"/>
            <a:ext cx="3932237" cy="38115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nSpc>
                <a:spcPct val="115000"/>
              </a:lnSpc>
              <a:spcBef>
                <a:spcPts val="0"/>
              </a:spcBef>
              <a:buFont typeface="Symbol" panose="05050102010706020507" pitchFamily="18" charset="2"/>
              <a:buChar char=""/>
            </a:pPr>
            <a:endParaRPr lang="en-US" sz="1800" dirty="0">
              <a:latin typeface="Arial" panose="020B0604020202020204" pitchFamily="34" charset="0"/>
              <a:ea typeface="Arial" panose="020B0604020202020204" pitchFamily="34" charset="0"/>
            </a:endParaRPr>
          </a:p>
        </p:txBody>
      </p:sp>
      <p:sp>
        <p:nvSpPr>
          <p:cNvPr id="7" name="Thought Bubble: Cloud 6">
            <a:extLst>
              <a:ext uri="{FF2B5EF4-FFF2-40B4-BE49-F238E27FC236}">
                <a16:creationId xmlns:a16="http://schemas.microsoft.com/office/drawing/2014/main" id="{C6DE9FA1-AE83-887C-A4A6-E675FC83CF9A}"/>
              </a:ext>
            </a:extLst>
          </p:cNvPr>
          <p:cNvSpPr/>
          <p:nvPr/>
        </p:nvSpPr>
        <p:spPr>
          <a:xfrm flipH="1">
            <a:off x="5612438" y="580623"/>
            <a:ext cx="3458083" cy="1124020"/>
          </a:xfrm>
          <a:prstGeom prst="cloudCallou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latin typeface="Arial" panose="020B0604020202020204" pitchFamily="34" charset="0"/>
                <a:cs typeface="Arial" panose="020B0604020202020204" pitchFamily="34" charset="0"/>
              </a:rPr>
              <a:t>This IPT treatment feels endless. I can’t afford food and books …I hope it ends soon.</a:t>
            </a:r>
          </a:p>
        </p:txBody>
      </p:sp>
      <p:sp>
        <p:nvSpPr>
          <p:cNvPr id="10" name="Text Placeholder 5">
            <a:extLst>
              <a:ext uri="{FF2B5EF4-FFF2-40B4-BE49-F238E27FC236}">
                <a16:creationId xmlns:a16="http://schemas.microsoft.com/office/drawing/2014/main" id="{4538E5BC-66DA-7504-45E6-CE4784D917D5}"/>
              </a:ext>
            </a:extLst>
          </p:cNvPr>
          <p:cNvSpPr txBox="1">
            <a:spLocks/>
          </p:cNvSpPr>
          <p:nvPr/>
        </p:nvSpPr>
        <p:spPr>
          <a:xfrm>
            <a:off x="384314" y="5568643"/>
            <a:ext cx="10574967" cy="96420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a:lnSpc>
                <a:spcPct val="115000"/>
              </a:lnSpc>
              <a:spcBef>
                <a:spcPts val="0"/>
              </a:spcBef>
              <a:spcAft>
                <a:spcPts val="0"/>
              </a:spcAft>
            </a:pPr>
            <a:r>
              <a:rPr lang="en-US" sz="1400" dirty="0">
                <a:effectLst/>
                <a:latin typeface="Arial" panose="020B0604020202020204" pitchFamily="34" charset="0"/>
                <a:ea typeface="Arial" panose="020B0604020202020204" pitchFamily="34" charset="0"/>
              </a:rPr>
              <a:t>•   Financial costs and the out-of-pocket payments are a huge barrier to patients to access treatment adequately and can lead to treatment fatigue.</a:t>
            </a:r>
          </a:p>
          <a:p>
            <a:pPr marL="171450" marR="0" indent="-171450">
              <a:lnSpc>
                <a:spcPct val="115000"/>
              </a:lnSpc>
              <a:spcBef>
                <a:spcPts val="0"/>
              </a:spcBef>
              <a:spcAft>
                <a:spcPts val="0"/>
              </a:spcAft>
              <a:buFont typeface="Arial" panose="020B0604020202020204" pitchFamily="34" charset="0"/>
              <a:buChar char="•"/>
            </a:pPr>
            <a:r>
              <a:rPr lang="en-US" sz="1400" b="1" u="sng" dirty="0">
                <a:solidFill>
                  <a:srgbClr val="FF0000"/>
                </a:solidFill>
                <a:latin typeface="Arial" panose="020B0604020202020204" pitchFamily="34" charset="0"/>
                <a:ea typeface="Arial" panose="020B0604020202020204" pitchFamily="34" charset="0"/>
              </a:rPr>
              <a:t>Discussion question</a:t>
            </a:r>
            <a:r>
              <a:rPr lang="en-US" sz="1400" dirty="0">
                <a:latin typeface="Arial" panose="020B0604020202020204" pitchFamily="34" charset="0"/>
                <a:ea typeface="Arial" panose="020B0604020202020204" pitchFamily="34" charset="0"/>
              </a:rPr>
              <a:t>: Aside from information, what type of support should people taking TPT receive?</a:t>
            </a:r>
            <a:endParaRPr lang="en-US" sz="1400" dirty="0">
              <a:effectLst/>
              <a:latin typeface="Arial" panose="020B0604020202020204" pitchFamily="34" charset="0"/>
              <a:ea typeface="Arial" panose="020B0604020202020204" pitchFamily="34" charset="0"/>
            </a:endParaRPr>
          </a:p>
        </p:txBody>
      </p:sp>
      <p:sp>
        <p:nvSpPr>
          <p:cNvPr id="11" name="TextBox 10">
            <a:extLst>
              <a:ext uri="{FF2B5EF4-FFF2-40B4-BE49-F238E27FC236}">
                <a16:creationId xmlns:a16="http://schemas.microsoft.com/office/drawing/2014/main" id="{62C34F84-9C13-26DB-874D-1AE94353B155}"/>
              </a:ext>
            </a:extLst>
          </p:cNvPr>
          <p:cNvSpPr txBox="1"/>
          <p:nvPr/>
        </p:nvSpPr>
        <p:spPr>
          <a:xfrm>
            <a:off x="384314" y="5132418"/>
            <a:ext cx="6098344" cy="383759"/>
          </a:xfrm>
          <a:prstGeom prst="rect">
            <a:avLst/>
          </a:prstGeom>
          <a:noFill/>
        </p:spPr>
        <p:txBody>
          <a:bodyPr wrap="square">
            <a:spAutoFit/>
          </a:bodyPr>
          <a:lstStyle/>
          <a:p>
            <a:pPr marL="0" marR="0">
              <a:lnSpc>
                <a:spcPct val="115000"/>
              </a:lnSpc>
              <a:spcBef>
                <a:spcPts val="0"/>
              </a:spcBef>
              <a:spcAft>
                <a:spcPts val="0"/>
              </a:spcAft>
            </a:pPr>
            <a:r>
              <a:rPr lang="en-US" sz="1800" b="1" dirty="0">
                <a:solidFill>
                  <a:srgbClr val="FF0000"/>
                </a:solidFill>
                <a:effectLst/>
                <a:latin typeface="Arial" panose="020B0604020202020204" pitchFamily="34" charset="0"/>
                <a:ea typeface="Arial" panose="020B0604020202020204" pitchFamily="34" charset="0"/>
              </a:rPr>
              <a:t>Discussion Points: </a:t>
            </a:r>
          </a:p>
        </p:txBody>
      </p:sp>
    </p:spTree>
    <p:extLst>
      <p:ext uri="{BB962C8B-B14F-4D97-AF65-F5344CB8AC3E}">
        <p14:creationId xmlns:p14="http://schemas.microsoft.com/office/powerpoint/2010/main" val="1719641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3134</TotalTime>
  <Words>2444</Words>
  <Application>Microsoft Macintosh PowerPoint</Application>
  <PresentationFormat>Widescreen</PresentationFormat>
  <Paragraphs>108</Paragraphs>
  <Slides>17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Segoe UI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olawoyin</dc:creator>
  <cp:lastModifiedBy>Tag 3</cp:lastModifiedBy>
  <cp:revision>179</cp:revision>
  <dcterms:created xsi:type="dcterms:W3CDTF">2021-03-25T00:12:16Z</dcterms:created>
  <dcterms:modified xsi:type="dcterms:W3CDTF">2022-10-07T13:41:31Z</dcterms:modified>
</cp:coreProperties>
</file>