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4" r:id="rId2"/>
    <p:sldId id="257" r:id="rId3"/>
    <p:sldId id="281" r:id="rId4"/>
    <p:sldId id="303" r:id="rId5"/>
    <p:sldId id="282" r:id="rId6"/>
    <p:sldId id="283" r:id="rId7"/>
    <p:sldId id="284" r:id="rId8"/>
    <p:sldId id="285" r:id="rId9"/>
    <p:sldId id="286" r:id="rId10"/>
    <p:sldId id="297" r:id="rId11"/>
    <p:sldId id="298" r:id="rId12"/>
    <p:sldId id="299" r:id="rId13"/>
    <p:sldId id="290" r:id="rId14"/>
    <p:sldId id="301" r:id="rId15"/>
    <p:sldId id="305" r:id="rId1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B760D-2EF2-D470-5B50-06E1316A4169}" name="Tag 3" initials="T3" userId="S::tag3@sabrinagmtag.onmicrosoft.com::bb3c653e-1c8d-4525-90b3-f7b5acf1ca00" providerId="AD"/>
  <p188:author id="{A3B8963D-95E4-0783-E834-FF69B6DC4C1B}" name="D. Mithi" initials="DM" userId="D. Mithi" providerId="None"/>
  <p188:author id="{2D9BFB4B-09E9-BFD7-D5DE-FB1D64BAE507}" name="Lynette Mtimkulu-Eyde" initials="LME" userId="89812880097c4e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94660"/>
  </p:normalViewPr>
  <p:slideViewPr>
    <p:cSldViewPr snapToGrid="0">
      <p:cViewPr varScale="1">
        <p:scale>
          <a:sx n="128" d="100"/>
          <a:sy n="128"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230C5-3635-FF40-A5C4-8761AFE95793}"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A27E6-54E8-6841-A49D-4EE7573B09A4}" type="slidenum">
              <a:rPr lang="en-US" smtClean="0"/>
              <a:t>‹#›</a:t>
            </a:fld>
            <a:endParaRPr lang="en-US"/>
          </a:p>
        </p:txBody>
      </p:sp>
    </p:spTree>
    <p:extLst>
      <p:ext uri="{BB962C8B-B14F-4D97-AF65-F5344CB8AC3E}">
        <p14:creationId xmlns:p14="http://schemas.microsoft.com/office/powerpoint/2010/main" val="32958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83209-4F7F-5841-9E60-780D5CA706E3}" type="slidenum">
              <a:rPr lang="en-US" smtClean="0"/>
              <a:t>1</a:t>
            </a:fld>
            <a:endParaRPr lang="en-US"/>
          </a:p>
        </p:txBody>
      </p:sp>
    </p:spTree>
    <p:extLst>
      <p:ext uri="{BB962C8B-B14F-4D97-AF65-F5344CB8AC3E}">
        <p14:creationId xmlns:p14="http://schemas.microsoft.com/office/powerpoint/2010/main" val="108776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83209-4F7F-5841-9E60-780D5CA706E3}" type="slidenum">
              <a:rPr lang="en-US" smtClean="0"/>
              <a:t>15</a:t>
            </a:fld>
            <a:endParaRPr lang="en-US"/>
          </a:p>
        </p:txBody>
      </p:sp>
    </p:spTree>
    <p:extLst>
      <p:ext uri="{BB962C8B-B14F-4D97-AF65-F5344CB8AC3E}">
        <p14:creationId xmlns:p14="http://schemas.microsoft.com/office/powerpoint/2010/main" val="370978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3FC1-3F1C-41BD-A1C6-C67A4207B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2D341D02-2E1C-45AF-83DC-32ACEFFF3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61F1B9E8-651C-40B1-B7AD-63EBA4CDCCA8}"/>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5275B6A0-A805-4A98-BBF9-ED7034748CF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02E48D2-5016-4C87-B642-EE86CB72CFD3}"/>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97325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80BE-B22C-402D-A0F1-C00EF3A9EE27}"/>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E8C9FA14-0D02-4AB2-A85A-C76ED1028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D7AA7714-D725-4649-8EEF-EC0398D7F8A6}"/>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7F9C465E-3CE1-4578-8823-0CC4E48CFD4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62D00FD-790B-45B0-96EB-419ABB8C5CB2}"/>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52763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0D13-7697-4B82-908C-6F99A3C489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22920187-7D70-4099-AF22-D7945A646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70771DB3-142B-4206-B97D-BB7859F4986D}"/>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90A78DCA-EE11-4380-B351-920C0631DB0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71285B8-70BD-411B-9D03-EE73099B064B}"/>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12361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2B8E-B11C-4F92-A6DD-ACC26946A957}"/>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3175475-CD04-4190-9D50-85E71DA98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A2BCF98-10CB-47BC-9CED-BA6EFC88FE50}"/>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E648F332-EDCD-4761-857B-554A95CDDD5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9161BDC-A4C7-4B86-8E58-86789B2CD579}"/>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99426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F9AC-E5F5-4A50-80FE-909544C47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F99A32D6-AAE6-46CC-B9E3-7AA24E430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C06B7-A211-43C5-A68C-B1F69F162476}"/>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FCD0B67B-3758-498B-AEB9-BE204822F7D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9628C7B-07C1-4114-8FB5-806D5AE2E8E9}"/>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42372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F41-2C17-41CC-9EAF-7CF4DCF27CCB}"/>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45F7B518-240A-4DB9-8854-67C6AE3E75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492365CB-7188-429A-9757-F69F03A04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186701F-3ABD-4756-8741-C323EFA5BC53}"/>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6" name="Footer Placeholder 5">
            <a:extLst>
              <a:ext uri="{FF2B5EF4-FFF2-40B4-BE49-F238E27FC236}">
                <a16:creationId xmlns:a16="http://schemas.microsoft.com/office/drawing/2014/main" id="{7FA09B69-3D57-4BCE-9C29-58A025D9AF7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F263910-A679-4F6F-A658-0BB9E7D3669A}"/>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8294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CE72-BD24-4994-AD87-2AE82F6ACC82}"/>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6AD4D46C-C7DC-41C3-BC1A-BDA4BDF11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74D6C-BCDF-4E72-B3FF-DA251EC5B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EA8C1FF-5D62-4767-B16A-42F84D14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F28E4-0CCC-4B33-9621-399EC2C65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8E3F63B9-5FE0-4119-BECE-84847AA20E2F}"/>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8" name="Footer Placeholder 7">
            <a:extLst>
              <a:ext uri="{FF2B5EF4-FFF2-40B4-BE49-F238E27FC236}">
                <a16:creationId xmlns:a16="http://schemas.microsoft.com/office/drawing/2014/main" id="{12A0D3D2-AD77-4555-ACAF-3962B18408F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172CAC9F-84DC-4D90-870C-D01A6E170E4D}"/>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9184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33E-4803-4AC8-9073-13DBFF5E77D2}"/>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284D1551-5959-466C-843B-7FE4C270447B}"/>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4" name="Footer Placeholder 3">
            <a:extLst>
              <a:ext uri="{FF2B5EF4-FFF2-40B4-BE49-F238E27FC236}">
                <a16:creationId xmlns:a16="http://schemas.microsoft.com/office/drawing/2014/main" id="{647CC800-0A17-432F-9BC0-7080E2927067}"/>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70E192EF-CC09-4587-B60E-D56CCB0C78BB}"/>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0592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67549-65E9-4E7A-BCA4-FCBB421FB7FB}"/>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3" name="Footer Placeholder 2">
            <a:extLst>
              <a:ext uri="{FF2B5EF4-FFF2-40B4-BE49-F238E27FC236}">
                <a16:creationId xmlns:a16="http://schemas.microsoft.com/office/drawing/2014/main" id="{6046D78E-6876-4961-81EB-9ED0D8A2237B}"/>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48548911-EF69-42E1-A5D1-BC2F8FE29F12}"/>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686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FDE-5446-408A-9869-6922D6B83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EF5B89F9-B6BF-4EED-83EB-03BCC5622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3F75E6F5-EB16-46A6-A0F4-2F175416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9DDA-785B-487A-B278-3EAAD5CC172D}"/>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6" name="Footer Placeholder 5">
            <a:extLst>
              <a:ext uri="{FF2B5EF4-FFF2-40B4-BE49-F238E27FC236}">
                <a16:creationId xmlns:a16="http://schemas.microsoft.com/office/drawing/2014/main" id="{8C7296CC-4FB1-48FB-B326-1300F4664D3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3DE4D7D-74F4-45D2-88DE-12D04F46DDFC}"/>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3785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5E36-5B3A-440B-BD77-8A7A4F5D3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52E500FC-6672-4680-99AD-C45E8F4EA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9EDE3FBA-4BA5-4E57-AECF-9181FDFF5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6363-0A7E-4CFA-8986-F0C42BD04D9E}"/>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6" name="Footer Placeholder 5">
            <a:extLst>
              <a:ext uri="{FF2B5EF4-FFF2-40B4-BE49-F238E27FC236}">
                <a16:creationId xmlns:a16="http://schemas.microsoft.com/office/drawing/2014/main" id="{7B5E4C9E-5F9D-4A84-A285-64168604C0F0}"/>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AE880412-D675-4767-9CAC-DD6A8F0ADF1A}"/>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35059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B1856-BE0E-427F-9016-6C03643AC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660EAB1-70E7-451F-B30C-AD983F6A1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BDB0E96-5CFD-4EC8-97D0-CEA235909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96E5434F-A357-430C-B9B6-15FC8C386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F964C2AE-9889-4005-B0D3-428EAF5BF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60359-6394-4B0B-A6E6-32D650E197BD}" type="slidenum">
              <a:rPr lang="en-NG" smtClean="0"/>
              <a:t>‹#›</a:t>
            </a:fld>
            <a:endParaRPr lang="en-NG"/>
          </a:p>
        </p:txBody>
      </p:sp>
    </p:spTree>
    <p:extLst>
      <p:ext uri="{BB962C8B-B14F-4D97-AF65-F5344CB8AC3E}">
        <p14:creationId xmlns:p14="http://schemas.microsoft.com/office/powerpoint/2010/main" val="171984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8999E33-8B0D-4476-A541-82F155BEC5BF}"/>
              </a:ext>
            </a:extLst>
          </p:cNvPr>
          <p:cNvSpPr>
            <a:spLocks noGrp="1"/>
          </p:cNvSpPr>
          <p:nvPr>
            <p:ph type="body" sz="half" idx="2"/>
          </p:nvPr>
        </p:nvSpPr>
        <p:spPr>
          <a:xfrm>
            <a:off x="1464169" y="4532974"/>
            <a:ext cx="9595717" cy="673217"/>
          </a:xfrm>
        </p:spPr>
        <p:txBody>
          <a:bodyPr>
            <a:noAutofit/>
          </a:bodyPr>
          <a:lstStyle/>
          <a:p>
            <a:r>
              <a:rPr lang="en-US" sz="3200" i="1" dirty="0">
                <a:solidFill>
                  <a:schemeClr val="bg2">
                    <a:lumMod val="50000"/>
                  </a:schemeClr>
                </a:solidFill>
                <a:latin typeface="Arial" panose="020B0604020202020204" pitchFamily="34" charset="0"/>
                <a:cs typeface="Arial" panose="020B0604020202020204" pitchFamily="34" charset="0"/>
              </a:rPr>
              <a:t>Pathways to TB preventive treatment among household contacts illustrated story series</a:t>
            </a:r>
          </a:p>
        </p:txBody>
      </p:sp>
      <p:sp>
        <p:nvSpPr>
          <p:cNvPr id="13" name="Rectangle 12">
            <a:extLst>
              <a:ext uri="{FF2B5EF4-FFF2-40B4-BE49-F238E27FC236}">
                <a16:creationId xmlns:a16="http://schemas.microsoft.com/office/drawing/2014/main" id="{23251E8B-DC3A-4F26-9D81-BA22ED2E87BD}"/>
              </a:ext>
            </a:extLst>
          </p:cNvPr>
          <p:cNvSpPr/>
          <p:nvPr/>
        </p:nvSpPr>
        <p:spPr>
          <a:xfrm>
            <a:off x="1594797" y="4187979"/>
            <a:ext cx="8698495" cy="503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5544272-3F60-9048-B0DC-EBE7D20FA49A}"/>
              </a:ext>
            </a:extLst>
          </p:cNvPr>
          <p:cNvPicPr>
            <a:picLocks noChangeAspect="1"/>
          </p:cNvPicPr>
          <p:nvPr/>
        </p:nvPicPr>
        <p:blipFill>
          <a:blip r:embed="rId3"/>
          <a:stretch>
            <a:fillRect/>
          </a:stretch>
        </p:blipFill>
        <p:spPr>
          <a:xfrm>
            <a:off x="629242" y="6122644"/>
            <a:ext cx="1373729" cy="437782"/>
          </a:xfrm>
          <a:prstGeom prst="rect">
            <a:avLst/>
          </a:prstGeom>
        </p:spPr>
      </p:pic>
      <p:pic>
        <p:nvPicPr>
          <p:cNvPr id="7" name="Picture 6">
            <a:extLst>
              <a:ext uri="{FF2B5EF4-FFF2-40B4-BE49-F238E27FC236}">
                <a16:creationId xmlns:a16="http://schemas.microsoft.com/office/drawing/2014/main" id="{C6A38ECD-361B-244A-8BB0-C3D91FE60957}"/>
              </a:ext>
            </a:extLst>
          </p:cNvPr>
          <p:cNvPicPr>
            <a:picLocks noChangeAspect="1"/>
          </p:cNvPicPr>
          <p:nvPr/>
        </p:nvPicPr>
        <p:blipFill>
          <a:blip r:embed="rId4"/>
          <a:stretch>
            <a:fillRect/>
          </a:stretch>
        </p:blipFill>
        <p:spPr>
          <a:xfrm>
            <a:off x="9190228" y="6122644"/>
            <a:ext cx="2541886" cy="401351"/>
          </a:xfrm>
          <a:prstGeom prst="rect">
            <a:avLst/>
          </a:prstGeom>
        </p:spPr>
      </p:pic>
      <p:pic>
        <p:nvPicPr>
          <p:cNvPr id="3" name="Picture 2">
            <a:extLst>
              <a:ext uri="{FF2B5EF4-FFF2-40B4-BE49-F238E27FC236}">
                <a16:creationId xmlns:a16="http://schemas.microsoft.com/office/drawing/2014/main" id="{3A285758-4F44-2F42-B8AD-8D21E711C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74"/>
            <a:ext cx="12192000" cy="1480705"/>
          </a:xfrm>
          <a:prstGeom prst="rect">
            <a:avLst/>
          </a:prstGeom>
        </p:spPr>
      </p:pic>
      <p:pic>
        <p:nvPicPr>
          <p:cNvPr id="2" name="Picture 1">
            <a:extLst>
              <a:ext uri="{FF2B5EF4-FFF2-40B4-BE49-F238E27FC236}">
                <a16:creationId xmlns:a16="http://schemas.microsoft.com/office/drawing/2014/main" id="{3B546DF9-DF5D-C9FD-3A13-C75C5E9719FE}"/>
              </a:ext>
            </a:extLst>
          </p:cNvPr>
          <p:cNvPicPr>
            <a:picLocks noChangeAspect="1"/>
          </p:cNvPicPr>
          <p:nvPr/>
        </p:nvPicPr>
        <p:blipFill>
          <a:blip r:embed="rId6"/>
          <a:stretch>
            <a:fillRect/>
          </a:stretch>
        </p:blipFill>
        <p:spPr>
          <a:xfrm>
            <a:off x="4945471" y="6045534"/>
            <a:ext cx="1567543" cy="555569"/>
          </a:xfrm>
          <a:prstGeom prst="rect">
            <a:avLst/>
          </a:prstGeom>
        </p:spPr>
      </p:pic>
      <p:sp>
        <p:nvSpPr>
          <p:cNvPr id="9" name="Title 3">
            <a:extLst>
              <a:ext uri="{FF2B5EF4-FFF2-40B4-BE49-F238E27FC236}">
                <a16:creationId xmlns:a16="http://schemas.microsoft.com/office/drawing/2014/main" id="{3179520B-065F-EF8B-B612-DAE94A35C18D}"/>
              </a:ext>
            </a:extLst>
          </p:cNvPr>
          <p:cNvSpPr txBox="1">
            <a:spLocks/>
          </p:cNvSpPr>
          <p:nvPr/>
        </p:nvSpPr>
        <p:spPr>
          <a:xfrm>
            <a:off x="1503357" y="2064237"/>
            <a:ext cx="975290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8800" b="1">
                <a:latin typeface="Arial" panose="020B0604020202020204" pitchFamily="34" charset="0"/>
                <a:ea typeface="Arial" panose="020B0604020202020204" pitchFamily="34" charset="0"/>
              </a:rPr>
              <a:t>Josephat Asande</a:t>
            </a:r>
            <a:br>
              <a:rPr lang="en-GB" sz="8000" b="1">
                <a:latin typeface="Arial" panose="020B0604020202020204" pitchFamily="34" charset="0"/>
                <a:ea typeface="Arial" panose="020B0604020202020204" pitchFamily="34" charset="0"/>
              </a:rPr>
            </a:br>
            <a:r>
              <a:rPr lang="en-GB" sz="4800" b="1">
                <a:latin typeface="Arial" panose="020B0604020202020204" pitchFamily="34" charset="0"/>
                <a:ea typeface="Arial" panose="020B0604020202020204" pitchFamily="34" charset="0"/>
              </a:rPr>
              <a:t>3HP in Nairobi, Kenya</a:t>
            </a:r>
            <a:endParaRPr lang="en-NG" sz="4800" b="1" dirty="0"/>
          </a:p>
        </p:txBody>
      </p:sp>
    </p:spTree>
    <p:extLst>
      <p:ext uri="{BB962C8B-B14F-4D97-AF65-F5344CB8AC3E}">
        <p14:creationId xmlns:p14="http://schemas.microsoft.com/office/powerpoint/2010/main" val="211728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899" y="805690"/>
            <a:ext cx="6427341" cy="4530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78734" y="699653"/>
            <a:ext cx="4375231" cy="5675747"/>
          </a:xfrm>
        </p:spPr>
        <p:txBody>
          <a:bodyPr>
            <a:normAutofit fontScale="925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Josephat returned to </a:t>
            </a:r>
            <a:r>
              <a:rPr lang="en-US" sz="1800" dirty="0" err="1">
                <a:effectLst/>
                <a:latin typeface="Arial" panose="020B0604020202020204" pitchFamily="34" charset="0"/>
                <a:ea typeface="Arial" panose="020B0604020202020204" pitchFamily="34" charset="0"/>
              </a:rPr>
              <a:t>Kangemi</a:t>
            </a:r>
            <a:r>
              <a:rPr lang="en-US" sz="1800" dirty="0">
                <a:effectLst/>
                <a:latin typeface="Arial" panose="020B0604020202020204" pitchFamily="34" charset="0"/>
                <a:ea typeface="Arial" panose="020B0604020202020204" pitchFamily="34" charset="0"/>
              </a:rPr>
              <a:t> </a:t>
            </a:r>
            <a:r>
              <a:rPr lang="en-US" sz="1800" dirty="0">
                <a:latin typeface="Arial" panose="020B0604020202020204" pitchFamily="34" charset="0"/>
                <a:ea typeface="Arial" panose="020B0604020202020204" pitchFamily="34" charset="0"/>
              </a:rPr>
              <a:t>Health Center where h</a:t>
            </a:r>
            <a:r>
              <a:rPr lang="en-US" sz="1800" dirty="0">
                <a:effectLst/>
                <a:latin typeface="Arial" panose="020B0604020202020204" pitchFamily="34" charset="0"/>
                <a:ea typeface="Arial" panose="020B0604020202020204" pitchFamily="34" charset="0"/>
              </a:rPr>
              <a:t>e was screened for TB and started on TPT.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He received a prescription for the 3HP regimen with drugs made by a company called </a:t>
            </a:r>
            <a:r>
              <a:rPr lang="en-US" sz="1800" dirty="0" err="1">
                <a:effectLst/>
                <a:latin typeface="Arial" panose="020B0604020202020204" pitchFamily="34" charset="0"/>
                <a:ea typeface="Arial" panose="020B0604020202020204" pitchFamily="34" charset="0"/>
              </a:rPr>
              <a:t>Macleods</a:t>
            </a:r>
            <a:r>
              <a:rPr lang="en-US" sz="1800" dirty="0">
                <a:effectLst/>
                <a:latin typeface="Arial" panose="020B0604020202020204" pitchFamily="34" charset="0"/>
                <a:ea typeface="Arial" panose="020B0604020202020204" pitchFamily="34" charset="0"/>
              </a:rPr>
              <a:t>. Each pill combined the two drugs in 3HP, isoniazid and rifapentine.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the first three weeks of taking 3HP, Josephat felt some mild chest congestion after taking 3HP. He was afraid this symptom would worsen, but the side effects soon resolved and completely disappeared.</a:t>
            </a:r>
          </a:p>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Josephat continued to work at Clean City Cleaning Company without missing a day of work as the drugs </a:t>
            </a:r>
            <a:r>
              <a:rPr lang="en-US" sz="1800" dirty="0">
                <a:effectLst/>
                <a:latin typeface="Arial" panose="020B0604020202020204" pitchFamily="34" charset="0"/>
                <a:ea typeface="Arial" panose="020B0604020202020204" pitchFamily="34" charset="0"/>
              </a:rPr>
              <a:t>did not make him tired or affect his physical ability to work as usual. </a:t>
            </a:r>
          </a:p>
          <a:p>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403571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0" y="805690"/>
            <a:ext cx="6172190" cy="435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08908" y="699654"/>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Josephat’s wife and his 5-year-old son, Adrian, returned to Nairobi. Josephat told his wife about taking TB preventive treatment. She was supportive and not negative or fearful, as others might have been, as she understood the importance of keeping TB out of their family.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TextBox 6">
            <a:extLst>
              <a:ext uri="{FF2B5EF4-FFF2-40B4-BE49-F238E27FC236}">
                <a16:creationId xmlns:a16="http://schemas.microsoft.com/office/drawing/2014/main" id="{8F11816A-E5A6-ACD8-7BA9-98C41EA3BEBB}"/>
              </a:ext>
            </a:extLst>
          </p:cNvPr>
          <p:cNvSpPr txBox="1"/>
          <p:nvPr/>
        </p:nvSpPr>
        <p:spPr>
          <a:xfrm>
            <a:off x="536379" y="5156089"/>
            <a:ext cx="6096000"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3C6C92B8-4A99-C3C3-9DCD-38809C2D0B30}"/>
              </a:ext>
            </a:extLst>
          </p:cNvPr>
          <p:cNvSpPr txBox="1"/>
          <p:nvPr/>
        </p:nvSpPr>
        <p:spPr>
          <a:xfrm>
            <a:off x="647049" y="5585523"/>
            <a:ext cx="10117408" cy="830997"/>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Stigma and discrimination remain major problems for people affected by TB. Many people may struggle to disclose that they are taking 3HP to friends, family, or coworkers for fear of stigma and discrimination. </a:t>
            </a:r>
          </a:p>
          <a:p>
            <a:pPr marL="171450" indent="-171450">
              <a:buFont typeface="Arial" panose="020B0604020202020204" pitchFamily="34" charset="0"/>
              <a:buChar char="•"/>
            </a:pPr>
            <a:r>
              <a:rPr lang="en-US" sz="1200" b="1" u="sng" dirty="0">
                <a:solidFill>
                  <a:srgbClr val="FF0000"/>
                </a:solidFill>
                <a:latin typeface="Arial" panose="020B0604020202020204" pitchFamily="34" charset="0"/>
              </a:rPr>
              <a:t>Discussion question</a:t>
            </a:r>
            <a:r>
              <a:rPr lang="en-US" sz="1200" b="1" dirty="0">
                <a:solidFill>
                  <a:srgbClr val="17365D"/>
                </a:solidFill>
                <a:latin typeface="Arial" panose="020B0604020202020204" pitchFamily="34" charset="0"/>
              </a:rPr>
              <a:t>: </a:t>
            </a:r>
            <a:r>
              <a:rPr lang="en-US" sz="1200" b="1" dirty="0">
                <a:latin typeface="Arial" panose="020B0604020202020204" pitchFamily="34" charset="0"/>
              </a:rPr>
              <a:t>In this case, Josephat felt comfortable telling his wife he was taking 3HP. Why? What needs to happen to decrease stigma surrounding taking TB preventive treatment?</a:t>
            </a:r>
          </a:p>
        </p:txBody>
      </p:sp>
    </p:spTree>
    <p:extLst>
      <p:ext uri="{BB962C8B-B14F-4D97-AF65-F5344CB8AC3E}">
        <p14:creationId xmlns:p14="http://schemas.microsoft.com/office/powerpoint/2010/main" val="108273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0" y="805690"/>
            <a:ext cx="6172189" cy="435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08908" y="699654"/>
            <a:ext cx="3932237" cy="3811588"/>
          </a:xfrm>
        </p:spPr>
        <p:txBody>
          <a:bodyPr>
            <a:normAutofit/>
          </a:bodyPr>
          <a:lstStyle/>
          <a:p>
            <a:pPr marR="0" lvl="0">
              <a:lnSpc>
                <a:spcPct val="115000"/>
              </a:lnSpc>
              <a:spcBef>
                <a:spcPts val="0"/>
              </a:spcBef>
              <a:spcAft>
                <a:spcPts val="0"/>
              </a:spcAft>
            </a:pPr>
            <a:endParaRPr lang="en-US" sz="1800"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Zipporah prepared </a:t>
            </a:r>
            <a:r>
              <a:rPr lang="en-US" sz="1800" dirty="0">
                <a:effectLst/>
                <a:latin typeface="Arial" panose="020B0604020202020204" pitchFamily="34" charset="0"/>
                <a:ea typeface="Arial" panose="020B0604020202020204" pitchFamily="34" charset="0"/>
              </a:rPr>
              <a:t>good balanced meals inform of rice and ugali (maize meal) and other dishes to help Josephat adhere to 3HP and finish in good time.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TextBox 6">
            <a:extLst>
              <a:ext uri="{FF2B5EF4-FFF2-40B4-BE49-F238E27FC236}">
                <a16:creationId xmlns:a16="http://schemas.microsoft.com/office/drawing/2014/main" id="{12B54786-E1CB-3F2F-4222-DC7BC68FC6C9}"/>
              </a:ext>
            </a:extLst>
          </p:cNvPr>
          <p:cNvSpPr txBox="1"/>
          <p:nvPr/>
        </p:nvSpPr>
        <p:spPr>
          <a:xfrm>
            <a:off x="518391" y="5544804"/>
            <a:ext cx="9771503" cy="711349"/>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a:latin typeface="Arial" panose="020B0604020202020204" pitchFamily="34" charset="0"/>
                <a:ea typeface="Arial" panose="020B0604020202020204" pitchFamily="34" charset="0"/>
              </a:rPr>
              <a:t>If possible, 3HP should be taken with a meal. This is because one of the two drugs in 3HP, rifapentine, works better in the body when taken together with food. </a:t>
            </a: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FF0000"/>
                </a:solidFill>
                <a:latin typeface="Arial" panose="020B0604020202020204" pitchFamily="34" charset="0"/>
              </a:rPr>
              <a:t>Discussion question: </a:t>
            </a:r>
            <a:r>
              <a:rPr lang="en-US" sz="1200" b="1" dirty="0">
                <a:latin typeface="Arial" panose="020B0604020202020204" pitchFamily="34" charset="0"/>
              </a:rPr>
              <a:t>What are your recommendations for incorporating food support into TB preventive treatment programs?</a:t>
            </a:r>
          </a:p>
        </p:txBody>
      </p:sp>
      <p:sp>
        <p:nvSpPr>
          <p:cNvPr id="9" name="TextBox 8">
            <a:extLst>
              <a:ext uri="{FF2B5EF4-FFF2-40B4-BE49-F238E27FC236}">
                <a16:creationId xmlns:a16="http://schemas.microsoft.com/office/drawing/2014/main" id="{38DC3194-181A-CC56-6EB6-3B322C6B7790}"/>
              </a:ext>
            </a:extLst>
          </p:cNvPr>
          <p:cNvSpPr txBox="1"/>
          <p:nvPr/>
        </p:nvSpPr>
        <p:spPr>
          <a:xfrm>
            <a:off x="518391" y="5099060"/>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1716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0" y="713090"/>
            <a:ext cx="6172190" cy="435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70744" y="1114623"/>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After three </a:t>
            </a:r>
            <a:r>
              <a:rPr lang="en-US" sz="1800" dirty="0">
                <a:latin typeface="Arial" panose="020B0604020202020204" pitchFamily="34" charset="0"/>
                <a:ea typeface="Arial" panose="020B0604020202020204" pitchFamily="34" charset="0"/>
              </a:rPr>
              <a:t>months, in January 2022, </a:t>
            </a:r>
            <a:r>
              <a:rPr lang="en-US" sz="1800" dirty="0">
                <a:effectLst/>
                <a:latin typeface="Arial" panose="020B0604020202020204" pitchFamily="34" charset="0"/>
                <a:ea typeface="Arial" panose="020B0604020202020204" pitchFamily="34" charset="0"/>
              </a:rPr>
              <a:t>Josephat returned to </a:t>
            </a:r>
            <a:r>
              <a:rPr lang="en-US" sz="1800" dirty="0" err="1">
                <a:effectLst/>
                <a:latin typeface="Arial" panose="020B0604020202020204" pitchFamily="34" charset="0"/>
                <a:ea typeface="Arial" panose="020B0604020202020204" pitchFamily="34" charset="0"/>
              </a:rPr>
              <a:t>Kangemi</a:t>
            </a:r>
            <a:r>
              <a:rPr lang="en-US" sz="1800" dirty="0">
                <a:effectLst/>
                <a:latin typeface="Arial" panose="020B0604020202020204" pitchFamily="34" charset="0"/>
                <a:ea typeface="Arial" panose="020B0604020202020204" pitchFamily="34" charset="0"/>
              </a:rPr>
              <a:t> Health Center where the health workers were satisfied that he had indeed completed his 3HP preventive treatment.</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At the end of treatment, he was feeling more motivated that he would help other people like him learn about the benefits of 3HP.</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Speech Bubble: Oval 6">
            <a:extLst>
              <a:ext uri="{FF2B5EF4-FFF2-40B4-BE49-F238E27FC236}">
                <a16:creationId xmlns:a16="http://schemas.microsoft.com/office/drawing/2014/main" id="{6BF526E6-2FB1-DBB4-06A6-02BC3811EDDD}"/>
              </a:ext>
            </a:extLst>
          </p:cNvPr>
          <p:cNvSpPr/>
          <p:nvPr/>
        </p:nvSpPr>
        <p:spPr>
          <a:xfrm rot="10800000" flipV="1">
            <a:off x="6626737" y="389786"/>
            <a:ext cx="3051153" cy="1248978"/>
          </a:xfrm>
          <a:prstGeom prst="wedgeEllipseCallout">
            <a:avLst>
              <a:gd name="adj1" fmla="val 25324"/>
              <a:gd name="adj2" fmla="val 63770"/>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Congratulations! You’ve completed TB preventive treatment and protected yourself from TB!</a:t>
            </a:r>
          </a:p>
        </p:txBody>
      </p:sp>
      <p:sp>
        <p:nvSpPr>
          <p:cNvPr id="9" name="TextBox 8">
            <a:extLst>
              <a:ext uri="{FF2B5EF4-FFF2-40B4-BE49-F238E27FC236}">
                <a16:creationId xmlns:a16="http://schemas.microsoft.com/office/drawing/2014/main" id="{3DF9AF59-2C63-120D-EADA-B3C27396D0CC}"/>
              </a:ext>
            </a:extLst>
          </p:cNvPr>
          <p:cNvSpPr txBox="1"/>
          <p:nvPr/>
        </p:nvSpPr>
        <p:spPr>
          <a:xfrm>
            <a:off x="519162" y="4845186"/>
            <a:ext cx="5872765"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DB0D8CE7-DDCA-9A3D-6FC5-71C08A82F7F8}"/>
              </a:ext>
            </a:extLst>
          </p:cNvPr>
          <p:cNvSpPr txBox="1"/>
          <p:nvPr/>
        </p:nvSpPr>
        <p:spPr>
          <a:xfrm>
            <a:off x="530737" y="5228945"/>
            <a:ext cx="10048524" cy="1384995"/>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It is important to monitor TPT completion both for individual care and </a:t>
            </a:r>
            <a:r>
              <a:rPr lang="en-US" sz="1200" dirty="0" err="1">
                <a:latin typeface="Arial" panose="020B0604020202020204" pitchFamily="34" charset="0"/>
              </a:rPr>
              <a:t>programme</a:t>
            </a:r>
            <a:r>
              <a:rPr lang="en-US" sz="1200" dirty="0">
                <a:latin typeface="Arial" panose="020B0604020202020204" pitchFamily="34" charset="0"/>
              </a:rPr>
              <a:t> management. Whether using electronic tools or paper records, there should be a record of treatment outcomes for each person who starts TPT. </a:t>
            </a:r>
          </a:p>
          <a:p>
            <a:pPr marL="171450" indent="-171450">
              <a:buFont typeface="Arial" panose="020B0604020202020204" pitchFamily="34" charset="0"/>
              <a:buChar char="•"/>
            </a:pPr>
            <a:r>
              <a:rPr lang="en-US" sz="1200" dirty="0">
                <a:latin typeface="Arial" panose="020B0604020202020204" pitchFamily="34" charset="0"/>
              </a:rPr>
              <a:t>TPT may be considered completed when an individual takes 80% or more of the prescribed number of doses of treatment within a certain scheduled duration of the respective TPT regimen and remains well or asymptomatic during the entire period. </a:t>
            </a:r>
          </a:p>
          <a:p>
            <a:pPr marL="171450" indent="-171450">
              <a:buFont typeface="Arial" panose="020B0604020202020204" pitchFamily="34" charset="0"/>
              <a:buChar char="•"/>
            </a:pPr>
            <a:r>
              <a:rPr lang="en-US" sz="1200" dirty="0">
                <a:latin typeface="Arial" panose="020B0604020202020204" pitchFamily="34" charset="0"/>
              </a:rPr>
              <a:t>For 3HP, this means completing at least 11 of 12 doses.  </a:t>
            </a:r>
          </a:p>
          <a:p>
            <a:pPr marL="171450" indent="-171450">
              <a:buFont typeface="Arial" panose="020B0604020202020204" pitchFamily="34" charset="0"/>
              <a:buChar char="•"/>
            </a:pPr>
            <a:r>
              <a:rPr lang="en-US" sz="1200" b="1" u="sng" dirty="0">
                <a:solidFill>
                  <a:srgbClr val="FF0000"/>
                </a:solidFill>
                <a:latin typeface="Arial" panose="020B0604020202020204" pitchFamily="34" charset="0"/>
              </a:rPr>
              <a:t>Discussion question</a:t>
            </a:r>
            <a:r>
              <a:rPr lang="en-US" sz="1200" b="1" dirty="0">
                <a:solidFill>
                  <a:srgbClr val="17365D"/>
                </a:solidFill>
                <a:latin typeface="Arial" panose="020B0604020202020204" pitchFamily="34" charset="0"/>
              </a:rPr>
              <a:t>: </a:t>
            </a:r>
            <a:r>
              <a:rPr lang="en-US" sz="1200" b="1" dirty="0">
                <a:latin typeface="Arial" panose="020B0604020202020204" pitchFamily="34" charset="0"/>
              </a:rPr>
              <a:t>What can </a:t>
            </a:r>
            <a:r>
              <a:rPr lang="en-US" sz="1200" b="1" dirty="0" err="1">
                <a:latin typeface="Arial" panose="020B0604020202020204" pitchFamily="34" charset="0"/>
              </a:rPr>
              <a:t>programmes</a:t>
            </a:r>
            <a:r>
              <a:rPr lang="en-US" sz="1200" b="1" dirty="0">
                <a:latin typeface="Arial" panose="020B0604020202020204" pitchFamily="34" charset="0"/>
              </a:rPr>
              <a:t> do to encourage completion of 3HP? What support do people with 3HP need to complete treatment?</a:t>
            </a:r>
          </a:p>
        </p:txBody>
      </p:sp>
    </p:spTree>
    <p:extLst>
      <p:ext uri="{BB962C8B-B14F-4D97-AF65-F5344CB8AC3E}">
        <p14:creationId xmlns:p14="http://schemas.microsoft.com/office/powerpoint/2010/main" val="171964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80349" y="966641"/>
            <a:ext cx="6425732" cy="4529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08910" y="1523206"/>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Around the same time that Josephat finished 3HP, his cousin Jackson also completed his TB treatment using a combination of four drugs: rifampicin, </a:t>
            </a:r>
            <a:r>
              <a:rPr lang="en-US" sz="1800" dirty="0">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soniazid, ethambutol, and pyrazinamide.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Jackson visited Josephat’s household and discovered their happy moments are back to normal times before TB cast a dark shadow on their family.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2" name="Speech Bubble: Oval 1">
            <a:extLst>
              <a:ext uri="{FF2B5EF4-FFF2-40B4-BE49-F238E27FC236}">
                <a16:creationId xmlns:a16="http://schemas.microsoft.com/office/drawing/2014/main" id="{1928609C-8AFE-0E88-A0BC-211BAFAEB983}"/>
              </a:ext>
            </a:extLst>
          </p:cNvPr>
          <p:cNvSpPr/>
          <p:nvPr/>
        </p:nvSpPr>
        <p:spPr>
          <a:xfrm>
            <a:off x="8090831" y="785478"/>
            <a:ext cx="2556770" cy="1153554"/>
          </a:xfrm>
          <a:prstGeom prst="wedgeEllipseCallout">
            <a:avLst>
              <a:gd name="adj1" fmla="val -33646"/>
              <a:gd name="adj2" fmla="val 6705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schemeClr val="tx1"/>
              </a:solidFill>
            </a:endParaRPr>
          </a:p>
          <a:p>
            <a:pPr algn="ctr"/>
            <a:endParaRPr lang="en-ZA" sz="1200" dirty="0">
              <a:solidFill>
                <a:schemeClr val="tx1"/>
              </a:solidFill>
            </a:endParaRPr>
          </a:p>
          <a:p>
            <a:pPr algn="ctr"/>
            <a:r>
              <a:rPr lang="en-ZA" sz="1200" b="1" dirty="0">
                <a:solidFill>
                  <a:schemeClr val="tx1"/>
                </a:solidFill>
              </a:rPr>
              <a:t>It feels so good to have completed my 3HP treatment. You look amazing too, brother Jackson. </a:t>
            </a:r>
          </a:p>
          <a:p>
            <a:pPr algn="ctr"/>
            <a:endParaRPr lang="en-US" dirty="0"/>
          </a:p>
        </p:txBody>
      </p:sp>
      <p:sp>
        <p:nvSpPr>
          <p:cNvPr id="7" name="TextBox 6">
            <a:extLst>
              <a:ext uri="{FF2B5EF4-FFF2-40B4-BE49-F238E27FC236}">
                <a16:creationId xmlns:a16="http://schemas.microsoft.com/office/drawing/2014/main" id="{24B9E696-3A93-0C4B-AA29-2DB5FDDB0DD3}"/>
              </a:ext>
            </a:extLst>
          </p:cNvPr>
          <p:cNvSpPr txBox="1"/>
          <p:nvPr/>
        </p:nvSpPr>
        <p:spPr>
          <a:xfrm>
            <a:off x="485919" y="5495745"/>
            <a:ext cx="6096000"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1C238E85-CEE2-7ACF-B7A0-A66C070CC70C}"/>
              </a:ext>
            </a:extLst>
          </p:cNvPr>
          <p:cNvSpPr txBox="1"/>
          <p:nvPr/>
        </p:nvSpPr>
        <p:spPr>
          <a:xfrm>
            <a:off x="497494" y="5879504"/>
            <a:ext cx="10974498" cy="461665"/>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Many household contacts who take 3HP, like Josephat, will be living together with people who are on TB treatment, like cousin Jackson. </a:t>
            </a:r>
          </a:p>
          <a:p>
            <a:pPr marL="171450" indent="-171450">
              <a:buFont typeface="Arial" panose="020B0604020202020204" pitchFamily="34" charset="0"/>
              <a:buChar char="•"/>
            </a:pPr>
            <a:r>
              <a:rPr lang="en-US" sz="1200" b="1" u="sng" dirty="0">
                <a:solidFill>
                  <a:srgbClr val="FF0000"/>
                </a:solidFill>
                <a:latin typeface="Arial" panose="020B0604020202020204" pitchFamily="34" charset="0"/>
              </a:rPr>
              <a:t>Discussion question</a:t>
            </a:r>
            <a:r>
              <a:rPr lang="en-US" sz="1200" b="1" dirty="0">
                <a:solidFill>
                  <a:srgbClr val="17365D"/>
                </a:solidFill>
                <a:latin typeface="Arial" panose="020B0604020202020204" pitchFamily="34" charset="0"/>
              </a:rPr>
              <a:t>: </a:t>
            </a:r>
            <a:r>
              <a:rPr lang="en-US" sz="1200" b="1" dirty="0">
                <a:latin typeface="Arial" panose="020B0604020202020204" pitchFamily="34" charset="0"/>
              </a:rPr>
              <a:t>What can people taking TPT and TB treatment do to support each other through treatment?</a:t>
            </a:r>
          </a:p>
        </p:txBody>
      </p:sp>
    </p:spTree>
    <p:extLst>
      <p:ext uri="{BB962C8B-B14F-4D97-AF65-F5344CB8AC3E}">
        <p14:creationId xmlns:p14="http://schemas.microsoft.com/office/powerpoint/2010/main" val="265935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544272-3F60-9048-B0DC-EBE7D20FA49A}"/>
              </a:ext>
            </a:extLst>
          </p:cNvPr>
          <p:cNvPicPr>
            <a:picLocks noChangeAspect="1"/>
          </p:cNvPicPr>
          <p:nvPr/>
        </p:nvPicPr>
        <p:blipFill>
          <a:blip r:embed="rId3"/>
          <a:stretch>
            <a:fillRect/>
          </a:stretch>
        </p:blipFill>
        <p:spPr>
          <a:xfrm>
            <a:off x="629242" y="6122644"/>
            <a:ext cx="1373729" cy="437782"/>
          </a:xfrm>
          <a:prstGeom prst="rect">
            <a:avLst/>
          </a:prstGeom>
        </p:spPr>
      </p:pic>
      <p:pic>
        <p:nvPicPr>
          <p:cNvPr id="7" name="Picture 6">
            <a:extLst>
              <a:ext uri="{FF2B5EF4-FFF2-40B4-BE49-F238E27FC236}">
                <a16:creationId xmlns:a16="http://schemas.microsoft.com/office/drawing/2014/main" id="{C6A38ECD-361B-244A-8BB0-C3D91FE60957}"/>
              </a:ext>
            </a:extLst>
          </p:cNvPr>
          <p:cNvPicPr>
            <a:picLocks noChangeAspect="1"/>
          </p:cNvPicPr>
          <p:nvPr/>
        </p:nvPicPr>
        <p:blipFill>
          <a:blip r:embed="rId4"/>
          <a:stretch>
            <a:fillRect/>
          </a:stretch>
        </p:blipFill>
        <p:spPr>
          <a:xfrm>
            <a:off x="9190228" y="6122644"/>
            <a:ext cx="2541886" cy="401351"/>
          </a:xfrm>
          <a:prstGeom prst="rect">
            <a:avLst/>
          </a:prstGeom>
        </p:spPr>
      </p:pic>
      <p:pic>
        <p:nvPicPr>
          <p:cNvPr id="3" name="Picture 2">
            <a:extLst>
              <a:ext uri="{FF2B5EF4-FFF2-40B4-BE49-F238E27FC236}">
                <a16:creationId xmlns:a16="http://schemas.microsoft.com/office/drawing/2014/main" id="{3A285758-4F44-2F42-B8AD-8D21E711C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74"/>
            <a:ext cx="12192000" cy="1480705"/>
          </a:xfrm>
          <a:prstGeom prst="rect">
            <a:avLst/>
          </a:prstGeom>
        </p:spPr>
      </p:pic>
      <p:pic>
        <p:nvPicPr>
          <p:cNvPr id="2" name="Picture 1">
            <a:extLst>
              <a:ext uri="{FF2B5EF4-FFF2-40B4-BE49-F238E27FC236}">
                <a16:creationId xmlns:a16="http://schemas.microsoft.com/office/drawing/2014/main" id="{3B546DF9-DF5D-C9FD-3A13-C75C5E9719FE}"/>
              </a:ext>
            </a:extLst>
          </p:cNvPr>
          <p:cNvPicPr>
            <a:picLocks noChangeAspect="1"/>
          </p:cNvPicPr>
          <p:nvPr/>
        </p:nvPicPr>
        <p:blipFill>
          <a:blip r:embed="rId6"/>
          <a:stretch>
            <a:fillRect/>
          </a:stretch>
        </p:blipFill>
        <p:spPr>
          <a:xfrm>
            <a:off x="4844143" y="6043248"/>
            <a:ext cx="1567543" cy="555569"/>
          </a:xfrm>
          <a:prstGeom prst="rect">
            <a:avLst/>
          </a:prstGeom>
        </p:spPr>
      </p:pic>
      <p:sp>
        <p:nvSpPr>
          <p:cNvPr id="11" name="Title 1">
            <a:extLst>
              <a:ext uri="{FF2B5EF4-FFF2-40B4-BE49-F238E27FC236}">
                <a16:creationId xmlns:a16="http://schemas.microsoft.com/office/drawing/2014/main" id="{702995A7-701F-0DBF-B8FB-6747AE26784D}"/>
              </a:ext>
            </a:extLst>
          </p:cNvPr>
          <p:cNvSpPr>
            <a:spLocks noGrp="1"/>
          </p:cNvSpPr>
          <p:nvPr>
            <p:ph type="title"/>
          </p:nvPr>
        </p:nvSpPr>
        <p:spPr>
          <a:xfrm>
            <a:off x="839788" y="457200"/>
            <a:ext cx="3932237" cy="1600200"/>
          </a:xfrm>
        </p:spPr>
        <p:txBody>
          <a:bodyPr/>
          <a:lstStyle/>
          <a:p>
            <a:r>
              <a:rPr lang="en-US" dirty="0">
                <a:latin typeface="Arial" panose="020B0604020202020204" pitchFamily="34" charset="0"/>
                <a:cs typeface="Arial" panose="020B0604020202020204" pitchFamily="34" charset="0"/>
              </a:rPr>
              <a:t>Acknowledgments</a:t>
            </a:r>
          </a:p>
        </p:txBody>
      </p:sp>
      <p:sp>
        <p:nvSpPr>
          <p:cNvPr id="12" name="Text Placeholder 3">
            <a:extLst>
              <a:ext uri="{FF2B5EF4-FFF2-40B4-BE49-F238E27FC236}">
                <a16:creationId xmlns:a16="http://schemas.microsoft.com/office/drawing/2014/main" id="{41317036-C68C-CF75-2239-31BE4B04253D}"/>
              </a:ext>
            </a:extLst>
          </p:cNvPr>
          <p:cNvSpPr txBox="1">
            <a:spLocks/>
          </p:cNvSpPr>
          <p:nvPr/>
        </p:nvSpPr>
        <p:spPr>
          <a:xfrm>
            <a:off x="839789" y="2416628"/>
            <a:ext cx="5571898"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Story: Josephat </a:t>
            </a:r>
            <a:r>
              <a:rPr lang="en-US" dirty="0" err="1">
                <a:latin typeface="Arial" panose="020B0604020202020204" pitchFamily="34" charset="0"/>
                <a:cs typeface="Arial" panose="020B0604020202020204" pitchFamily="34" charset="0"/>
              </a:rPr>
              <a:t>Asande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Narrative: Dingaan Mithi. </a:t>
            </a:r>
          </a:p>
          <a:p>
            <a:r>
              <a:rPr lang="en-US" dirty="0">
                <a:latin typeface="Arial" panose="020B0604020202020204" pitchFamily="34" charset="0"/>
                <a:cs typeface="Arial" panose="020B0604020202020204" pitchFamily="34" charset="0"/>
              </a:rPr>
              <a:t>Illustration: Peter </a:t>
            </a:r>
            <a:r>
              <a:rPr lang="en-US" dirty="0" err="1">
                <a:latin typeface="Arial" panose="020B0604020202020204" pitchFamily="34" charset="0"/>
                <a:cs typeface="Arial" panose="020B0604020202020204" pitchFamily="34" charset="0"/>
              </a:rPr>
              <a:t>Olawoyin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Project management: Lynette </a:t>
            </a:r>
            <a:r>
              <a:rPr lang="en-US" dirty="0" err="1">
                <a:latin typeface="Arial" panose="020B0604020202020204" pitchFamily="34" charset="0"/>
                <a:cs typeface="Arial" panose="020B0604020202020204" pitchFamily="34" charset="0"/>
              </a:rPr>
              <a:t>Mabote</a:t>
            </a:r>
            <a:r>
              <a:rPr lang="en-US" dirty="0">
                <a:latin typeface="Arial" panose="020B0604020202020204" pitchFamily="34" charset="0"/>
                <a:cs typeface="Arial" panose="020B0604020202020204" pitchFamily="34" charset="0"/>
              </a:rPr>
              <a:t> and Mike Frick. </a:t>
            </a:r>
          </a:p>
          <a:p>
            <a:r>
              <a:rPr lang="en-US" dirty="0">
                <a:latin typeface="Arial" panose="020B0604020202020204" pitchFamily="34" charset="0"/>
                <a:cs typeface="Arial" panose="020B0604020202020204" pitchFamily="34" charset="0"/>
              </a:rPr>
              <a:t>Funding provided to TAG by Aurum Institute under the </a:t>
            </a:r>
            <a:r>
              <a:rPr lang="en-US" dirty="0" err="1">
                <a:latin typeface="Arial" panose="020B0604020202020204" pitchFamily="34" charset="0"/>
                <a:cs typeface="Arial" panose="020B0604020202020204" pitchFamily="34" charset="0"/>
              </a:rPr>
              <a:t>Unitaid</a:t>
            </a:r>
            <a:r>
              <a:rPr lang="en-US" dirty="0">
                <a:latin typeface="Arial" panose="020B0604020202020204" pitchFamily="34" charset="0"/>
                <a:cs typeface="Arial" panose="020B0604020202020204" pitchFamily="34" charset="0"/>
              </a:rPr>
              <a:t>-supported IMPAACT4TB project. </a:t>
            </a:r>
          </a:p>
          <a:p>
            <a:r>
              <a:rPr lang="en-US" dirty="0">
                <a:latin typeface="Arial" panose="020B0604020202020204" pitchFamily="34" charset="0"/>
                <a:cs typeface="Arial" panose="020B0604020202020204" pitchFamily="34" charset="0"/>
              </a:rPr>
              <a:t>Special thanks Pamoja TB Group and Stephen </a:t>
            </a:r>
            <a:r>
              <a:rPr lang="en-US" dirty="0" err="1">
                <a:latin typeface="Arial" panose="020B0604020202020204" pitchFamily="34" charset="0"/>
                <a:cs typeface="Arial" panose="020B0604020202020204" pitchFamily="34" charset="0"/>
              </a:rPr>
              <a:t>Anguva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Shikoli</a:t>
            </a:r>
            <a:r>
              <a:rPr lang="en-US" dirty="0">
                <a:latin typeface="Arial" panose="020B0604020202020204" pitchFamily="34" charset="0"/>
                <a:cs typeface="Arial" panose="020B0604020202020204" pitchFamily="34" charset="0"/>
              </a:rPr>
              <a:t> for support working with Josephat.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https://www.impaact4tb.org/</a:t>
            </a:r>
          </a:p>
        </p:txBody>
      </p:sp>
    </p:spTree>
    <p:extLst>
      <p:ext uri="{BB962C8B-B14F-4D97-AF65-F5344CB8AC3E}">
        <p14:creationId xmlns:p14="http://schemas.microsoft.com/office/powerpoint/2010/main" val="332457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029545" y="728175"/>
            <a:ext cx="6701537" cy="4723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49343" y="936520"/>
            <a:ext cx="4180530" cy="5283200"/>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Josephat </a:t>
            </a:r>
            <a:r>
              <a:rPr lang="en-US" sz="1800" dirty="0" err="1">
                <a:latin typeface="Arial" panose="020B0604020202020204" pitchFamily="34" charset="0"/>
                <a:ea typeface="Arial" panose="020B0604020202020204" pitchFamily="34" charset="0"/>
              </a:rPr>
              <a:t>Asande</a:t>
            </a:r>
            <a:r>
              <a:rPr lang="en-US" sz="1800" dirty="0">
                <a:latin typeface="Arial" panose="020B0604020202020204" pitchFamily="34" charset="0"/>
                <a:ea typeface="Arial" panose="020B0604020202020204" pitchFamily="34" charset="0"/>
              </a:rPr>
              <a:t> grew up in </a:t>
            </a:r>
            <a:r>
              <a:rPr lang="en-US" sz="1800" dirty="0" err="1">
                <a:latin typeface="Arial" panose="020B0604020202020204" pitchFamily="34" charset="0"/>
                <a:ea typeface="Arial" panose="020B0604020202020204" pitchFamily="34" charset="0"/>
              </a:rPr>
              <a:t>Nyamira</a:t>
            </a:r>
            <a:r>
              <a:rPr lang="en-US" sz="1800" dirty="0">
                <a:latin typeface="Arial" panose="020B0604020202020204" pitchFamily="34" charset="0"/>
                <a:ea typeface="Arial" panose="020B0604020202020204" pitchFamily="34" charset="0"/>
              </a:rPr>
              <a:t> County, Kenya as a devout member of the Seventh Day Adventist Church and </a:t>
            </a:r>
            <a:r>
              <a:rPr lang="en-US" sz="1800" dirty="0" err="1">
                <a:latin typeface="Arial" panose="020B0604020202020204" pitchFamily="34" charset="0"/>
                <a:ea typeface="Arial" panose="020B0604020202020204" pitchFamily="34" charset="0"/>
              </a:rPr>
              <a:t>Kisii</a:t>
            </a:r>
            <a:r>
              <a:rPr lang="en-US" sz="1800" dirty="0">
                <a:latin typeface="Arial" panose="020B0604020202020204" pitchFamily="34" charset="0"/>
                <a:ea typeface="Arial" panose="020B0604020202020204" pitchFamily="34" charset="0"/>
              </a:rPr>
              <a:t> by tribe.</a:t>
            </a:r>
          </a:p>
          <a:p>
            <a:pPr marL="342900" indent="-342900">
              <a:lnSpc>
                <a:spcPct val="115000"/>
              </a:lnSpc>
              <a:spcBef>
                <a:spcPts val="0"/>
              </a:spcBef>
              <a:buFont typeface="Symbol" panose="05050102010706020507" pitchFamily="18" charset="2"/>
              <a:buChar char=""/>
            </a:pPr>
            <a:r>
              <a:rPr lang="en-US" sz="1800" dirty="0">
                <a:latin typeface="Arial" panose="020B0604020202020204" pitchFamily="34" charset="0"/>
                <a:ea typeface="Arial" panose="020B0604020202020204" pitchFamily="34" charset="0"/>
              </a:rPr>
              <a:t>The </a:t>
            </a:r>
            <a:r>
              <a:rPr lang="en-US" sz="1800" dirty="0" err="1">
                <a:latin typeface="Arial" panose="020B0604020202020204" pitchFamily="34" charset="0"/>
                <a:ea typeface="Arial" panose="020B0604020202020204" pitchFamily="34" charset="0"/>
              </a:rPr>
              <a:t>Kisii</a:t>
            </a:r>
            <a:r>
              <a:rPr lang="en-US" sz="1800" dirty="0">
                <a:latin typeface="Arial" panose="020B0604020202020204" pitchFamily="34" charset="0"/>
                <a:ea typeface="Arial" panose="020B0604020202020204" pitchFamily="34" charset="0"/>
              </a:rPr>
              <a:t> people are an East African ethnic group and indigenous to </a:t>
            </a:r>
            <a:r>
              <a:rPr lang="en-US" sz="1800" dirty="0" err="1">
                <a:latin typeface="Arial" panose="020B0604020202020204" pitchFamily="34" charset="0"/>
                <a:ea typeface="Arial" panose="020B0604020202020204" pitchFamily="34" charset="0"/>
              </a:rPr>
              <a:t>Kisii</a:t>
            </a:r>
            <a:r>
              <a:rPr lang="en-US" sz="1800" dirty="0">
                <a:latin typeface="Arial" panose="020B0604020202020204" pitchFamily="34" charset="0"/>
                <a:ea typeface="Arial" panose="020B0604020202020204" pitchFamily="34" charset="0"/>
              </a:rPr>
              <a:t> (formerly </a:t>
            </a:r>
            <a:r>
              <a:rPr lang="en-US" sz="1800" dirty="0" err="1">
                <a:latin typeface="Arial" panose="020B0604020202020204" pitchFamily="34" charset="0"/>
                <a:ea typeface="Arial" panose="020B0604020202020204" pitchFamily="34" charset="0"/>
              </a:rPr>
              <a:t>Kisii</a:t>
            </a:r>
            <a:r>
              <a:rPr lang="en-US" sz="1800" dirty="0">
                <a:latin typeface="Arial" panose="020B0604020202020204" pitchFamily="34" charset="0"/>
                <a:ea typeface="Arial" panose="020B0604020202020204" pitchFamily="34" charset="0"/>
              </a:rPr>
              <a:t> District). They are well known for their music and traditionally play a large bass lyre called </a:t>
            </a:r>
            <a:r>
              <a:rPr lang="en-US" sz="1800" dirty="0" err="1">
                <a:latin typeface="Arial" panose="020B0604020202020204" pitchFamily="34" charset="0"/>
                <a:ea typeface="Arial" panose="020B0604020202020204" pitchFamily="34" charset="0"/>
              </a:rPr>
              <a:t>Obokano</a:t>
            </a:r>
            <a:r>
              <a:rPr lang="en-US" sz="1800" dirty="0">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One of the cash crops of the county is tea and there are many tea plantations around which Josephat would frequently play with friends.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49898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076447"/>
            <a:ext cx="6417059" cy="4522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96720" y="1637071"/>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After completing his secondary school education in </a:t>
            </a:r>
            <a:r>
              <a:rPr lang="en-US" sz="1800" dirty="0" err="1">
                <a:effectLst/>
                <a:latin typeface="Arial" panose="020B0604020202020204" pitchFamily="34" charset="0"/>
                <a:ea typeface="Arial" panose="020B0604020202020204" pitchFamily="34" charset="0"/>
              </a:rPr>
              <a:t>Nyamira</a:t>
            </a:r>
            <a:r>
              <a:rPr lang="en-US" sz="1800" dirty="0">
                <a:effectLst/>
                <a:latin typeface="Arial" panose="020B0604020202020204" pitchFamily="34" charset="0"/>
                <a:ea typeface="Arial" panose="020B0604020202020204" pitchFamily="34" charset="0"/>
              </a:rPr>
              <a:t> County, Josephat moved to the capital of Kenya, Nairobi, to try to find better job opportunities.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3" name="Thought Bubble: Cloud 2">
            <a:extLst>
              <a:ext uri="{FF2B5EF4-FFF2-40B4-BE49-F238E27FC236}">
                <a16:creationId xmlns:a16="http://schemas.microsoft.com/office/drawing/2014/main" id="{209135FD-6485-3F4D-EFFC-7BF826B5F968}"/>
              </a:ext>
            </a:extLst>
          </p:cNvPr>
          <p:cNvSpPr/>
          <p:nvPr/>
        </p:nvSpPr>
        <p:spPr>
          <a:xfrm>
            <a:off x="5427405" y="713794"/>
            <a:ext cx="2743965" cy="1778683"/>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effectLst/>
                <a:latin typeface="Segoe UI" panose="020B0502040204020203" pitchFamily="34" charset="0"/>
              </a:rPr>
              <a:t>Nairobi, work opportunities…here I come!</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107438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5" cy="435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36616" y="1518441"/>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2014, Josephat married Zipporah. Later, Zipporah would leave Nairobi with their then 5-year-old son, Adrian, to visit their </a:t>
            </a:r>
            <a:r>
              <a:rPr lang="en-US" sz="1800" dirty="0">
                <a:latin typeface="Arial" panose="020B0604020202020204" pitchFamily="34" charset="0"/>
                <a:ea typeface="Arial" panose="020B0604020202020204" pitchFamily="34" charset="0"/>
              </a:rPr>
              <a:t>home </a:t>
            </a:r>
            <a:r>
              <a:rPr lang="en-US" sz="1800" dirty="0">
                <a:effectLst/>
                <a:latin typeface="Arial" panose="020B0604020202020204" pitchFamily="34" charset="0"/>
                <a:ea typeface="Arial" panose="020B0604020202020204" pitchFamily="34" charset="0"/>
              </a:rPr>
              <a:t>village for some farming work. Josephat stayed in Nairobi </a:t>
            </a:r>
            <a:r>
              <a:rPr lang="en-US" sz="1800" dirty="0">
                <a:latin typeface="Arial" panose="020B0604020202020204" pitchFamily="34" charset="0"/>
                <a:ea typeface="Arial" panose="020B0604020202020204" pitchFamily="34" charset="0"/>
              </a:rPr>
              <a:t>where he was </a:t>
            </a:r>
            <a:r>
              <a:rPr lang="en-US" sz="1800" dirty="0">
                <a:effectLst/>
                <a:latin typeface="Arial" panose="020B0604020202020204" pitchFamily="34" charset="0"/>
                <a:ea typeface="Arial" panose="020B0604020202020204" pitchFamily="34" charset="0"/>
              </a:rPr>
              <a:t>later joined by his cousin, Jackson </a:t>
            </a:r>
            <a:r>
              <a:rPr lang="en-US" sz="1800" dirty="0" err="1">
                <a:effectLst/>
                <a:latin typeface="Arial" panose="020B0604020202020204" pitchFamily="34" charset="0"/>
                <a:ea typeface="Arial" panose="020B0604020202020204" pitchFamily="34" charset="0"/>
              </a:rPr>
              <a:t>Moyenga</a:t>
            </a:r>
            <a:r>
              <a:rPr lang="en-US" sz="1800" dirty="0">
                <a:effectLst/>
                <a:latin typeface="Arial" panose="020B0604020202020204" pitchFamily="34" charset="0"/>
                <a:ea typeface="Arial" panose="020B0604020202020204" pitchFamily="34" charset="0"/>
              </a:rPr>
              <a:t>. </a:t>
            </a:r>
          </a:p>
          <a:p>
            <a:pPr marR="0" lvl="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380263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0" y="995423"/>
            <a:ext cx="6534845" cy="4606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636608" y="1437124"/>
            <a:ext cx="4071537" cy="4470121"/>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Josephat eventually found work in Nairobi as a cleaner with Clean City Cleaning Company.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While at home one afternoon in August 2021, Josephat discovered that his cousin Jackson was unwell and coughing persistently.</a:t>
            </a:r>
          </a:p>
          <a:p>
            <a:pPr marL="342900" indent="-342900">
              <a:lnSpc>
                <a:spcPct val="115000"/>
              </a:lnSpc>
              <a:spcBef>
                <a:spcPts val="0"/>
              </a:spcBef>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The coughing was making his cousin weak. In addition to the cough, Jackson was also experiencing night sweats, to such an extent that his bed was wet at times. </a:t>
            </a:r>
          </a:p>
          <a:p>
            <a:pPr marR="0" lvl="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207265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5" cy="435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Josephat accompanied Jackson to </a:t>
            </a:r>
            <a:r>
              <a:rPr lang="en-US" sz="1800" dirty="0" err="1">
                <a:effectLst/>
                <a:latin typeface="Arial" panose="020B0604020202020204" pitchFamily="34" charset="0"/>
                <a:ea typeface="Arial" panose="020B0604020202020204" pitchFamily="34" charset="0"/>
              </a:rPr>
              <a:t>Kangemi</a:t>
            </a:r>
            <a:r>
              <a:rPr lang="en-US" sz="1800" dirty="0">
                <a:effectLst/>
                <a:latin typeface="Arial" panose="020B0604020202020204" pitchFamily="34" charset="0"/>
                <a:ea typeface="Arial" panose="020B0604020202020204" pitchFamily="34" charset="0"/>
              </a:rPr>
              <a:t> Health Center for diagnosis. At this point, his cousin was looking frail and struggled to walk.</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159554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0" y="1249035"/>
            <a:ext cx="6172193"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At </a:t>
            </a:r>
            <a:r>
              <a:rPr lang="en-US" sz="1800" dirty="0" err="1">
                <a:effectLst/>
                <a:latin typeface="Arial" panose="020B0604020202020204" pitchFamily="34" charset="0"/>
                <a:ea typeface="Arial" panose="020B0604020202020204" pitchFamily="34" charset="0"/>
              </a:rPr>
              <a:t>Kangemi</a:t>
            </a:r>
            <a:r>
              <a:rPr lang="en-US" sz="1800" dirty="0">
                <a:effectLst/>
                <a:latin typeface="Arial" panose="020B0604020202020204" pitchFamily="34" charset="0"/>
                <a:ea typeface="Arial" panose="020B0604020202020204" pitchFamily="34" charset="0"/>
              </a:rPr>
              <a:t> Health Center, Jackson was diagnosed with TB.</a:t>
            </a:r>
          </a:p>
          <a:p>
            <a:pPr marL="342900" indent="-342900">
              <a:lnSpc>
                <a:spcPct val="115000"/>
              </a:lnSpc>
              <a:spcBef>
                <a:spcPts val="0"/>
              </a:spcBef>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Josephat was worried that he may have been infected with TB, too, but at this point, his focus was on getting his cousin to full health. </a:t>
            </a:r>
            <a:r>
              <a:rPr lang="en-US" sz="1800" dirty="0">
                <a:latin typeface="Arial" panose="020B0604020202020204" pitchFamily="34" charset="0"/>
                <a:ea typeface="Arial" panose="020B0604020202020204" pitchFamily="34" charset="0"/>
              </a:rPr>
              <a:t>Luckily, his wife and son had been living outside of Nairobi, so he did not worry about them having TB.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192716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55481" y="714841"/>
            <a:ext cx="6172193"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677572" y="714841"/>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The financial costs were also a constant challenge in the family. Josephat and his cousin both had low-paying jobs, and even though the TB drugs for Jackson were free, the costs of transport and food added up quickly.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Speech Bubble: Oval 6">
            <a:extLst>
              <a:ext uri="{FF2B5EF4-FFF2-40B4-BE49-F238E27FC236}">
                <a16:creationId xmlns:a16="http://schemas.microsoft.com/office/drawing/2014/main" id="{D78DCBC5-B881-6787-F828-76695B26D7F0}"/>
              </a:ext>
            </a:extLst>
          </p:cNvPr>
          <p:cNvSpPr/>
          <p:nvPr/>
        </p:nvSpPr>
        <p:spPr>
          <a:xfrm>
            <a:off x="8686800" y="796066"/>
            <a:ext cx="2827628" cy="603243"/>
          </a:xfrm>
          <a:prstGeom prst="wedgeEllipseCallout">
            <a:avLst>
              <a:gd name="adj1" fmla="val -17843"/>
              <a:gd name="adj2" fmla="val 75371"/>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You don’t have enough money, are you serious?</a:t>
            </a:r>
          </a:p>
        </p:txBody>
      </p:sp>
      <p:sp>
        <p:nvSpPr>
          <p:cNvPr id="9" name="TextBox 8">
            <a:extLst>
              <a:ext uri="{FF2B5EF4-FFF2-40B4-BE49-F238E27FC236}">
                <a16:creationId xmlns:a16="http://schemas.microsoft.com/office/drawing/2014/main" id="{AA9F654A-423C-97D3-3BE5-C4366733C2AD}"/>
              </a:ext>
            </a:extLst>
          </p:cNvPr>
          <p:cNvSpPr txBox="1"/>
          <p:nvPr/>
        </p:nvSpPr>
        <p:spPr>
          <a:xfrm>
            <a:off x="677572" y="5234675"/>
            <a:ext cx="10399400" cy="1348446"/>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Long distances to health facilities and long health facility wait times delay TB diagnosis and treatment.</a:t>
            </a:r>
          </a:p>
          <a:p>
            <a:pPr marL="342900" indent="-342900">
              <a:lnSpc>
                <a:spcPct val="115000"/>
              </a:lnSpc>
              <a:buFont typeface="Symbol" panose="05050102010706020507" pitchFamily="18" charset="2"/>
              <a:buChar char=""/>
            </a:pPr>
            <a:r>
              <a:rPr lang="en-US" sz="1200" dirty="0">
                <a:latin typeface="Arial" panose="020B0604020202020204" pitchFamily="34" charset="0"/>
                <a:ea typeface="Arial" panose="020B0604020202020204" pitchFamily="34" charset="0"/>
              </a:rPr>
              <a:t>Out-of-pocket payments are very common and expose people with TB and their households to financial risks. Even when diagnosis and treatment are free, people can still spend significant amounts of money on other costs such as transportation and food.</a:t>
            </a:r>
          </a:p>
          <a:p>
            <a:pPr marL="342900" indent="-342900">
              <a:lnSpc>
                <a:spcPct val="115000"/>
              </a:lnSpc>
              <a:buFont typeface="Symbol" panose="05050102010706020507" pitchFamily="18" charset="2"/>
              <a:buChar char=""/>
            </a:pPr>
            <a:r>
              <a:rPr lang="en-US" sz="1200" dirty="0">
                <a:latin typeface="Arial" panose="020B0604020202020204" pitchFamily="34" charset="0"/>
                <a:ea typeface="Arial" panose="020B0604020202020204" pitchFamily="34" charset="0"/>
              </a:rPr>
              <a:t>Undernutrition is a leading risk factor for TB. Food support and nutritional supplementation help people with TB get well sooner while on treatment and help people without TB lower their risk of disease.</a:t>
            </a:r>
          </a:p>
          <a:p>
            <a:pPr marL="342900" indent="-342900">
              <a:lnSpc>
                <a:spcPct val="115000"/>
              </a:lnSpc>
              <a:buFont typeface="Symbol" panose="05050102010706020507" pitchFamily="18" charset="2"/>
              <a:buChar char=""/>
            </a:pPr>
            <a:r>
              <a:rPr lang="en-US" sz="1200" b="1" dirty="0">
                <a:solidFill>
                  <a:srgbClr val="FF0000"/>
                </a:solidFill>
                <a:latin typeface="Arial" panose="020B0604020202020204" pitchFamily="34" charset="0"/>
                <a:ea typeface="Arial" panose="020B0604020202020204" pitchFamily="34" charset="0"/>
              </a:rPr>
              <a:t>Discussion question</a:t>
            </a:r>
            <a:r>
              <a:rPr lang="en-US" sz="1200" b="1" dirty="0">
                <a:solidFill>
                  <a:srgbClr val="17365D"/>
                </a:solidFill>
                <a:latin typeface="Arial" panose="020B0604020202020204" pitchFamily="34" charset="0"/>
                <a:ea typeface="Arial" panose="020B0604020202020204" pitchFamily="34" charset="0"/>
              </a:rPr>
              <a:t>: </a:t>
            </a:r>
            <a:r>
              <a:rPr lang="en-US" sz="1200" b="1" dirty="0">
                <a:latin typeface="Arial" panose="020B0604020202020204" pitchFamily="34" charset="0"/>
                <a:ea typeface="Arial" panose="020B0604020202020204" pitchFamily="34" charset="0"/>
              </a:rPr>
              <a:t>What should be done to overcome the financial costs that make it difficult financially for families to cope with TB?</a:t>
            </a:r>
          </a:p>
        </p:txBody>
      </p:sp>
      <p:sp>
        <p:nvSpPr>
          <p:cNvPr id="10" name="TextBox 9">
            <a:extLst>
              <a:ext uri="{FF2B5EF4-FFF2-40B4-BE49-F238E27FC236}">
                <a16:creationId xmlns:a16="http://schemas.microsoft.com/office/drawing/2014/main" id="{61FB7183-0FAD-41B7-A377-A8E91C7EA8B1}"/>
              </a:ext>
            </a:extLst>
          </p:cNvPr>
          <p:cNvSpPr txBox="1"/>
          <p:nvPr/>
        </p:nvSpPr>
        <p:spPr>
          <a:xfrm>
            <a:off x="591054" y="4849393"/>
            <a:ext cx="6168476"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3312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093" y="490948"/>
            <a:ext cx="6172193"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27634" y="434647"/>
            <a:ext cx="3932237" cy="3811588"/>
          </a:xfrm>
        </p:spPr>
        <p:txBody>
          <a:bodyPr>
            <a:normAutofit fontScale="92500" lnSpcReduction="2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Soon after Jackson started treatment, Josephat was visited by </a:t>
            </a:r>
            <a:r>
              <a:rPr lang="en-US" sz="1800" dirty="0">
                <a:latin typeface="Arial" panose="020B0604020202020204" pitchFamily="34" charset="0"/>
                <a:ea typeface="Arial" panose="020B0604020202020204" pitchFamily="34" charset="0"/>
              </a:rPr>
              <a:t>Pamoja TB Group, a community organization that </a:t>
            </a:r>
            <a:r>
              <a:rPr lang="en-US" sz="1800" dirty="0">
                <a:effectLst/>
                <a:latin typeface="Arial" panose="020B0604020202020204" pitchFamily="34" charset="0"/>
                <a:ea typeface="Arial" panose="020B0604020202020204" pitchFamily="34" charset="0"/>
              </a:rPr>
              <a:t>raises awareness </a:t>
            </a:r>
            <a:r>
              <a:rPr lang="en-US" sz="1800" dirty="0">
                <a:latin typeface="Arial" panose="020B0604020202020204" pitchFamily="34" charset="0"/>
                <a:ea typeface="Arial" panose="020B0604020202020204" pitchFamily="34" charset="0"/>
              </a:rPr>
              <a:t>of</a:t>
            </a:r>
            <a:r>
              <a:rPr lang="en-US" sz="1800" dirty="0">
                <a:effectLst/>
                <a:latin typeface="Arial" panose="020B0604020202020204" pitchFamily="34" charset="0"/>
                <a:ea typeface="Arial" panose="020B0604020202020204" pitchFamily="34" charset="0"/>
              </a:rPr>
              <a:t> TB preventive therapy (TPT).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The outreach workers advised him to get screened for TB and to enroll on a TPT regimen called 3HP to prevent TB.</a:t>
            </a:r>
          </a:p>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The Pamoja TB Group members assured him that the three-month 3HP TB preventive treatment regimen had few side effects and could stop TB in his household. </a:t>
            </a: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TextBox 6">
            <a:extLst>
              <a:ext uri="{FF2B5EF4-FFF2-40B4-BE49-F238E27FC236}">
                <a16:creationId xmlns:a16="http://schemas.microsoft.com/office/drawing/2014/main" id="{FCA974A1-19B2-414A-4F23-5CB5C5F15275}"/>
              </a:ext>
            </a:extLst>
          </p:cNvPr>
          <p:cNvSpPr txBox="1"/>
          <p:nvPr/>
        </p:nvSpPr>
        <p:spPr>
          <a:xfrm>
            <a:off x="342438" y="5038673"/>
            <a:ext cx="11382716" cy="1560812"/>
          </a:xfrm>
          <a:prstGeom prst="rect">
            <a:avLst/>
          </a:prstGeom>
          <a:noFill/>
        </p:spPr>
        <p:txBody>
          <a:bodyPr wrap="square" rtlCol="0">
            <a:spAutoFit/>
          </a:bodyPr>
          <a:lstStyle/>
          <a:p>
            <a:pPr marL="342900" indent="-342900">
              <a:lnSpc>
                <a:spcPct val="115000"/>
              </a:lnSpc>
              <a:buFont typeface="Symbol" panose="05050102010706020507" pitchFamily="18" charset="2"/>
              <a:buChar char=""/>
            </a:pPr>
            <a:r>
              <a:rPr lang="en-US" sz="1200" dirty="0">
                <a:latin typeface="Arial" panose="020B0604020202020204" pitchFamily="34" charset="0"/>
                <a:ea typeface="Arial" panose="020B0604020202020204" pitchFamily="34" charset="0"/>
              </a:rPr>
              <a:t>Josephat was eligible to take 3HP because he was a “</a:t>
            </a:r>
            <a:r>
              <a:rPr lang="en-US" sz="1200" b="1" dirty="0">
                <a:latin typeface="Arial" panose="020B0604020202020204" pitchFamily="34" charset="0"/>
                <a:ea typeface="Arial" panose="020B0604020202020204" pitchFamily="34" charset="0"/>
              </a:rPr>
              <a:t>household contact,</a:t>
            </a:r>
            <a:r>
              <a:rPr lang="en-US" sz="1200" dirty="0">
                <a:latin typeface="Arial" panose="020B0604020202020204" pitchFamily="34" charset="0"/>
                <a:ea typeface="Arial" panose="020B0604020202020204" pitchFamily="34" charset="0"/>
              </a:rPr>
              <a:t>” or a person who lives with–or shares air with—someone who has TB disease (his cousin Jackson). </a:t>
            </a:r>
            <a:r>
              <a:rPr lang="en-US" sz="1200" dirty="0">
                <a:effectLst/>
                <a:latin typeface="Arial" panose="020B0604020202020204" pitchFamily="34" charset="0"/>
                <a:ea typeface="Arial" panose="020B0604020202020204" pitchFamily="34" charset="0"/>
              </a:rPr>
              <a:t>Lack of awareness on TPT </a:t>
            </a:r>
            <a:r>
              <a:rPr lang="en-US" sz="1200" dirty="0">
                <a:latin typeface="Arial" panose="020B0604020202020204" pitchFamily="34" charset="0"/>
                <a:ea typeface="Arial" panose="020B0604020202020204" pitchFamily="34" charset="0"/>
              </a:rPr>
              <a:t>among</a:t>
            </a:r>
            <a:r>
              <a:rPr lang="en-US" sz="1200" dirty="0">
                <a:effectLst/>
                <a:latin typeface="Arial" panose="020B0604020202020204" pitchFamily="34" charset="0"/>
                <a:ea typeface="Arial" panose="020B0604020202020204" pitchFamily="34" charset="0"/>
              </a:rPr>
              <a:t> household contacts means that many people exposed to TB in the home are never screened for TB or offered 3HP or other TPT regimens.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One of the concerns raised historically against the large-scale use of TPT is its potential risk of propagating drug resistance. These concerns have not been supported by evidence till date. Multiple trials have failed to find any evidence of a significant association between TB drug resistance and the use of TPT drugs like isoniazid or rifapentine. </a:t>
            </a:r>
            <a:r>
              <a:rPr lang="en-US" sz="1200" dirty="0">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Concerns such as these have effectively deprived countless populations from the benefit of a life-saving intervention.</a:t>
            </a:r>
          </a:p>
          <a:p>
            <a:pPr marL="342900" marR="0" lvl="0" indent="-342900">
              <a:lnSpc>
                <a:spcPct val="115000"/>
              </a:lnSpc>
              <a:spcBef>
                <a:spcPts val="0"/>
              </a:spcBef>
              <a:spcAft>
                <a:spcPts val="0"/>
              </a:spcAft>
              <a:buFont typeface="Symbol" panose="05050102010706020507" pitchFamily="18" charset="2"/>
              <a:buChar char=""/>
            </a:pPr>
            <a:r>
              <a:rPr lang="en-US" sz="1200" b="1" u="sng" dirty="0">
                <a:solidFill>
                  <a:srgbClr val="FF0000"/>
                </a:solidFill>
                <a:latin typeface="Arial" panose="020B0604020202020204" pitchFamily="34" charset="0"/>
                <a:ea typeface="Arial" panose="020B0604020202020204" pitchFamily="34" charset="0"/>
              </a:rPr>
              <a:t>Discussion question</a:t>
            </a:r>
            <a:r>
              <a:rPr lang="en-US" sz="1200" b="1" dirty="0">
                <a:latin typeface="Arial" panose="020B0604020202020204" pitchFamily="34" charset="0"/>
                <a:ea typeface="Arial" panose="020B0604020202020204" pitchFamily="34" charset="0"/>
              </a:rPr>
              <a:t>: what fears or misconceptions about TPT exist in your community?</a:t>
            </a:r>
            <a:r>
              <a:rPr lang="en-US" sz="1200" b="1" dirty="0">
                <a:effectLst/>
                <a:latin typeface="Arial" panose="020B0604020202020204" pitchFamily="34" charset="0"/>
                <a:ea typeface="Arial" panose="020B0604020202020204" pitchFamily="34" charset="0"/>
              </a:rPr>
              <a:t> </a:t>
            </a:r>
          </a:p>
        </p:txBody>
      </p:sp>
      <p:sp>
        <p:nvSpPr>
          <p:cNvPr id="9" name="TextBox 8">
            <a:extLst>
              <a:ext uri="{FF2B5EF4-FFF2-40B4-BE49-F238E27FC236}">
                <a16:creationId xmlns:a16="http://schemas.microsoft.com/office/drawing/2014/main" id="{7D578518-72B7-2BE5-A011-2C2BE8C64E98}"/>
              </a:ext>
            </a:extLst>
          </p:cNvPr>
          <p:cNvSpPr txBox="1"/>
          <p:nvPr/>
        </p:nvSpPr>
        <p:spPr>
          <a:xfrm>
            <a:off x="342438" y="4661713"/>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2" name="Speech Bubble: Oval 1">
            <a:extLst>
              <a:ext uri="{FF2B5EF4-FFF2-40B4-BE49-F238E27FC236}">
                <a16:creationId xmlns:a16="http://schemas.microsoft.com/office/drawing/2014/main" id="{C16414AB-642E-E845-4977-9E581C3492BC}"/>
              </a:ext>
            </a:extLst>
          </p:cNvPr>
          <p:cNvSpPr/>
          <p:nvPr/>
        </p:nvSpPr>
        <p:spPr>
          <a:xfrm>
            <a:off x="8595359" y="99430"/>
            <a:ext cx="3315805" cy="1108038"/>
          </a:xfrm>
          <a:prstGeom prst="wedgeEllipseCallout">
            <a:avLst>
              <a:gd name="adj1" fmla="val -33646"/>
              <a:gd name="adj2" fmla="val 6705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schemeClr val="tx1"/>
              </a:solidFill>
            </a:endParaRPr>
          </a:p>
          <a:p>
            <a:pPr algn="ctr"/>
            <a:endParaRPr lang="en-ZA" sz="1200" dirty="0">
              <a:solidFill>
                <a:schemeClr val="tx1"/>
              </a:solidFill>
            </a:endParaRPr>
          </a:p>
          <a:p>
            <a:pPr algn="ctr"/>
            <a:r>
              <a:rPr lang="en-ZA" sz="1200" dirty="0">
                <a:solidFill>
                  <a:schemeClr val="tx1"/>
                </a:solidFill>
              </a:rPr>
              <a:t> 3HP is a medication that protects the whole family from contracting Tuberculosis (TB). 3HP is taken as 12 once-weekly doses of isoniazid and rifapentine to prevent TB. </a:t>
            </a:r>
          </a:p>
          <a:p>
            <a:pPr algn="ctr"/>
            <a:endParaRPr lang="en-US" dirty="0"/>
          </a:p>
        </p:txBody>
      </p:sp>
    </p:spTree>
    <p:extLst>
      <p:ext uri="{BB962C8B-B14F-4D97-AF65-F5344CB8AC3E}">
        <p14:creationId xmlns:p14="http://schemas.microsoft.com/office/powerpoint/2010/main" val="3618957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1486</Words>
  <Application>Microsoft Macintosh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olawoyin</dc:creator>
  <cp:lastModifiedBy>Tag 1</cp:lastModifiedBy>
  <cp:revision>59</cp:revision>
  <dcterms:created xsi:type="dcterms:W3CDTF">2021-03-25T00:12:16Z</dcterms:created>
  <dcterms:modified xsi:type="dcterms:W3CDTF">2022-10-11T12:50:12Z</dcterms:modified>
</cp:coreProperties>
</file>