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87" r:id="rId9"/>
    <p:sldId id="270" r:id="rId10"/>
    <p:sldId id="271" r:id="rId11"/>
    <p:sldId id="284" r:id="rId12"/>
    <p:sldId id="285" r:id="rId13"/>
    <p:sldId id="286" r:id="rId14"/>
    <p:sldId id="275" r:id="rId15"/>
    <p:sldId id="276" r:id="rId16"/>
    <p:sldId id="280" r:id="rId17"/>
    <p:sldId id="277" r:id="rId18"/>
    <p:sldId id="278" r:id="rId19"/>
    <p:sldId id="279" r:id="rId20"/>
    <p:sldId id="288" r:id="rId21"/>
    <p:sldId id="64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6134FB6-A0F6-D626-1D5C-8D6AFEDC2E07}" name="Tag 1" initials="T1" userId="S::tag1@sabrinagmtag.onmicrosoft.com::256f8fdb-0a0c-4f85-8a75-2674b8ced68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85" autoAdjust="0"/>
    <p:restoredTop sz="94930"/>
  </p:normalViewPr>
  <p:slideViewPr>
    <p:cSldViewPr snapToGrid="0">
      <p:cViewPr varScale="1">
        <p:scale>
          <a:sx n="113" d="100"/>
          <a:sy n="113" d="100"/>
        </p:scale>
        <p:origin x="20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5F338-7C52-46E3-99A8-4BA46AD9131F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D29EF-824F-4673-957B-B66216A86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75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29EF-824F-4673-957B-B66216A866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97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29EF-824F-4673-957B-B66216A866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19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29EF-824F-4673-957B-B66216A866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64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29EF-824F-4673-957B-B66216A866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547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29EF-824F-4673-957B-B66216A866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20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29EF-824F-4673-957B-B66216A866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68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29EF-824F-4673-957B-B66216A866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314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8F3C2-1EDB-1809-42B9-2FA72182A8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866E7A-2405-F088-F834-60632191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43D52-CEE5-33BC-A69E-C45B9527A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AF5B89-200E-BEB7-59BA-04261EF09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38110-3269-8DBF-4F3F-60FA70F9D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61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B28B6-98EE-A71D-502B-34E11D6D0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8134A-4503-BB48-FED1-9BCCE6A551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F6F87A-EAE0-B3CE-4733-8D52369E5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E8C80-FB6D-6539-8D30-21BC56991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C9B22C-E1E0-5834-9529-826E37491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83E7D-4BF4-8ACA-8454-E3A9779A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5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51F00-5710-C9D1-83AA-B9564DA9A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123FCB-B2FE-C91C-B5DD-EF5DC44C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ED866-C53E-C7E9-E023-A1ADCE0D0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CA413-FED5-EE55-A9C8-69563E9C7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00F85-B1DB-4AC3-0D9B-C1A474916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26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08E951-0F19-3605-4C6C-5637F5D72E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50D0DA-761F-2BAA-0F44-5A7733F41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09B70-5CB8-9B0D-3D03-56D6C432A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0B828-5A2C-C2A6-B7B6-3F4B65FAE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0346D-5E33-7472-9716-6A45808A8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2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32C0D78-A12A-4748-E6B0-CFC363EF645D}"/>
              </a:ext>
            </a:extLst>
          </p:cNvPr>
          <p:cNvSpPr/>
          <p:nvPr userDrawn="1"/>
        </p:nvSpPr>
        <p:spPr>
          <a:xfrm>
            <a:off x="135172" y="135172"/>
            <a:ext cx="11921656" cy="65916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8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78393-950D-1D9E-9042-8C6FC4B7A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2EC2C-5197-AA68-1E00-029E25409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0694D-0B58-4DE8-3DE9-A400CA1F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3CA93-85FE-3220-7F06-24D122C85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1F837-668A-8D9C-A6ED-70DAE34D4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7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10C35-F672-CDAC-A709-D30DF3326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3B8DE-C4A4-5F82-E7CE-173006206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B5AC2-4904-DE10-1ED4-F382727F9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18632-279A-40C0-BCCC-EF9725677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38F84-D47C-350A-E974-65D36A5EA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11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F4DF8-7670-C517-EF16-97AC9EC04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DED91-55F2-E2A0-5F9B-F0400B1633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A45BF6-92AD-2444-7193-83DDFB9AC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B2443-635A-B10E-8CB7-B83BFF634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05575D-CCFD-E1C2-D592-E30F5A1DA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0F37FC-D770-81CE-59DA-8670CC406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93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9A608-6DEF-3D1C-89E7-334F432F5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BA72B-EF64-3744-7E34-09DF321B3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A734FE-4A5E-D2D7-12F1-620822320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C135CE-F9BE-53F3-66A3-8D9AB346B0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FCBE86-89FA-1A44-BC16-AFE87CC740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C90ECF-769D-696D-84B9-CA4EA0835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DE06A2-595C-5B97-11CE-44BF5F3D8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D0EE19-F78F-A31B-D844-4E2F37776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35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BD083-EF11-58E9-0937-46E967E0C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B0BAB3-CCC2-9B39-415C-C93103847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8E64C1-AA7D-9C88-D190-2696FC5FB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99E733-6D34-4BA9-D607-AEB043A4D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58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3C9BA9-25A9-A405-8E0A-E3F3C354A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13B758-E19C-C17B-5492-E3B648B78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6C6EE-D104-ECDA-B8AE-FDEE2BE66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0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94B58-2037-C66C-24E4-1A56C5FB9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A7250-810B-30AA-F244-2B0A9E097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2CF77-E432-5F83-8DB4-3D80A5FE85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98BD2-DCA9-ECB3-A5AC-56FE859F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B09EF2-6B83-E3A6-DF13-8A1391604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D2712-0E5D-DE99-79CE-691FC8AA4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83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92460-D339-1FA6-7CE8-532DFC8C2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2D3CE-7E84-BC97-ECC6-0A17B8431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C92CB-5E0A-D644-5572-46983AD05E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97838-2001-482E-8E35-37D139EDD279}" type="datetimeFigureOut">
              <a:rPr lang="en-US" smtClean="0"/>
              <a:t>10/16/23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AEB09-33A6-00C1-097D-3D1003379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AD6E4A-CE1E-6808-1194-C7968A83C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72FB9-B778-48B5-B2B8-F5AA0A1ED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69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8.svg"/><Relationship Id="rId7" Type="http://schemas.openxmlformats.org/officeDocument/2006/relationships/image" Target="../media/image5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62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sv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6.svg"/><Relationship Id="rId5" Type="http://schemas.openxmlformats.org/officeDocument/2006/relationships/image" Target="../media/image65.png"/><Relationship Id="rId10" Type="http://schemas.openxmlformats.org/officeDocument/2006/relationships/image" Target="../media/image70.svg"/><Relationship Id="rId4" Type="http://schemas.openxmlformats.org/officeDocument/2006/relationships/image" Target="../media/image64.svg"/><Relationship Id="rId9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svg"/><Relationship Id="rId7" Type="http://schemas.openxmlformats.org/officeDocument/2006/relationships/image" Target="../media/image76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5.png"/><Relationship Id="rId11" Type="http://schemas.openxmlformats.org/officeDocument/2006/relationships/image" Target="../media/image80.svg"/><Relationship Id="rId5" Type="http://schemas.openxmlformats.org/officeDocument/2006/relationships/image" Target="../media/image74.sv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sv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sv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12" Type="http://schemas.openxmlformats.org/officeDocument/2006/relationships/image" Target="../media/image93.sv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7.svg"/><Relationship Id="rId11" Type="http://schemas.openxmlformats.org/officeDocument/2006/relationships/image" Target="../media/image92.png"/><Relationship Id="rId5" Type="http://schemas.openxmlformats.org/officeDocument/2006/relationships/image" Target="../media/image86.png"/><Relationship Id="rId10" Type="http://schemas.openxmlformats.org/officeDocument/2006/relationships/image" Target="../media/image91.svg"/><Relationship Id="rId4" Type="http://schemas.openxmlformats.org/officeDocument/2006/relationships/image" Target="../media/image85.svg"/><Relationship Id="rId9" Type="http://schemas.openxmlformats.org/officeDocument/2006/relationships/image" Target="../media/image9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svg"/><Relationship Id="rId13" Type="http://schemas.openxmlformats.org/officeDocument/2006/relationships/image" Target="../media/image102.png"/><Relationship Id="rId18" Type="http://schemas.openxmlformats.org/officeDocument/2006/relationships/image" Target="../media/image107.sv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12" Type="http://schemas.openxmlformats.org/officeDocument/2006/relationships/image" Target="../media/image50.svg"/><Relationship Id="rId17" Type="http://schemas.openxmlformats.org/officeDocument/2006/relationships/image" Target="../media/image10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05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7.svg"/><Relationship Id="rId11" Type="http://schemas.openxmlformats.org/officeDocument/2006/relationships/image" Target="../media/image49.png"/><Relationship Id="rId5" Type="http://schemas.openxmlformats.org/officeDocument/2006/relationships/image" Target="../media/image96.png"/><Relationship Id="rId15" Type="http://schemas.openxmlformats.org/officeDocument/2006/relationships/image" Target="../media/image104.png"/><Relationship Id="rId10" Type="http://schemas.openxmlformats.org/officeDocument/2006/relationships/image" Target="../media/image101.svg"/><Relationship Id="rId4" Type="http://schemas.openxmlformats.org/officeDocument/2006/relationships/image" Target="../media/image95.svg"/><Relationship Id="rId9" Type="http://schemas.openxmlformats.org/officeDocument/2006/relationships/image" Target="../media/image100.png"/><Relationship Id="rId14" Type="http://schemas.openxmlformats.org/officeDocument/2006/relationships/image" Target="../media/image103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1.svg"/><Relationship Id="rId4" Type="http://schemas.openxmlformats.org/officeDocument/2006/relationships/image" Target="../media/image1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reatmentactiongroup.org/publication/an-activists-guide-to-shorter-treatment-for-drug-sensitive-tuberculosis/" TargetMode="External"/><Relationship Id="rId3" Type="http://schemas.openxmlformats.org/officeDocument/2006/relationships/image" Target="../media/image113.svg"/><Relationship Id="rId7" Type="http://schemas.openxmlformats.org/officeDocument/2006/relationships/hyperlink" Target="https://www.treatmentactiongroup.org/publication/an-activists-guide-to-rifapentine-for-the-treatment-of-tb-infection/" TargetMode="External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hyperlink" Target="https://www.globalfundadvocatesnetwork.org/resource/advocacy-guides-to-1-4-6x24-shorter-regimens-for-tb/" TargetMode="External"/><Relationship Id="rId5" Type="http://schemas.openxmlformats.org/officeDocument/2006/relationships/image" Target="../media/image97.svg"/><Relationship Id="rId10" Type="http://schemas.openxmlformats.org/officeDocument/2006/relationships/image" Target="../media/image115.png"/><Relationship Id="rId4" Type="http://schemas.openxmlformats.org/officeDocument/2006/relationships/image" Target="../media/image96.png"/><Relationship Id="rId9" Type="http://schemas.openxmlformats.org/officeDocument/2006/relationships/hyperlink" Target="https://www.treatmentactiongroup.org/publication/an-activists-guide-to-tuberculosis-diagnostic-tools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svg"/><Relationship Id="rId7" Type="http://schemas.openxmlformats.org/officeDocument/2006/relationships/image" Target="../media/image11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97.svg"/><Relationship Id="rId4" Type="http://schemas.openxmlformats.org/officeDocument/2006/relationships/image" Target="../media/image9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hyperlink" Target="https://www.who.int/publications/i/item/9789240046764" TargetMode="External"/><Relationship Id="rId7" Type="http://schemas.openxmlformats.org/officeDocument/2006/relationships/image" Target="../media/image120.png"/><Relationship Id="rId2" Type="http://schemas.openxmlformats.org/officeDocument/2006/relationships/hyperlink" Target="https://www.who.int/publications/i/item/978924004812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11" Type="http://schemas.openxmlformats.org/officeDocument/2006/relationships/image" Target="../media/image97.svg"/><Relationship Id="rId5" Type="http://schemas.openxmlformats.org/officeDocument/2006/relationships/image" Target="../media/image118.png"/><Relationship Id="rId10" Type="http://schemas.openxmlformats.org/officeDocument/2006/relationships/image" Target="../media/image96.png"/><Relationship Id="rId4" Type="http://schemas.openxmlformats.org/officeDocument/2006/relationships/hyperlink" Target="https://www.theglobalfund.org/media/4762/core_tuberculosis_infonote_en.pdf" TargetMode="External"/><Relationship Id="rId9" Type="http://schemas.openxmlformats.org/officeDocument/2006/relationships/image" Target="../media/image11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Relationship Id="rId14" Type="http://schemas.openxmlformats.org/officeDocument/2006/relationships/image" Target="../media/image3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27.png"/><Relationship Id="rId7" Type="http://schemas.openxmlformats.org/officeDocument/2006/relationships/image" Target="../media/image39.png"/><Relationship Id="rId12" Type="http://schemas.openxmlformats.org/officeDocument/2006/relationships/image" Target="../media/image4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svg"/><Relationship Id="rId11" Type="http://schemas.openxmlformats.org/officeDocument/2006/relationships/image" Target="../media/image43.png"/><Relationship Id="rId5" Type="http://schemas.openxmlformats.org/officeDocument/2006/relationships/image" Target="../media/image29.png"/><Relationship Id="rId10" Type="http://schemas.openxmlformats.org/officeDocument/2006/relationships/image" Target="../media/image42.svg"/><Relationship Id="rId4" Type="http://schemas.openxmlformats.org/officeDocument/2006/relationships/image" Target="../media/image28.svg"/><Relationship Id="rId9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51.png"/><Relationship Id="rId3" Type="http://schemas.openxmlformats.org/officeDocument/2006/relationships/image" Target="../media/image45.png"/><Relationship Id="rId7" Type="http://schemas.openxmlformats.org/officeDocument/2006/relationships/image" Target="../media/image7.png"/><Relationship Id="rId12" Type="http://schemas.openxmlformats.org/officeDocument/2006/relationships/image" Target="../media/image24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4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svg"/><Relationship Id="rId11" Type="http://schemas.openxmlformats.org/officeDocument/2006/relationships/image" Target="../media/image23.png"/><Relationship Id="rId5" Type="http://schemas.openxmlformats.org/officeDocument/2006/relationships/image" Target="../media/image47.png"/><Relationship Id="rId15" Type="http://schemas.openxmlformats.org/officeDocument/2006/relationships/image" Target="../media/image53.png"/><Relationship Id="rId10" Type="http://schemas.openxmlformats.org/officeDocument/2006/relationships/image" Target="../media/image50.svg"/><Relationship Id="rId4" Type="http://schemas.openxmlformats.org/officeDocument/2006/relationships/image" Target="../media/image46.svg"/><Relationship Id="rId9" Type="http://schemas.openxmlformats.org/officeDocument/2006/relationships/image" Target="../media/image49.png"/><Relationship Id="rId14" Type="http://schemas.openxmlformats.org/officeDocument/2006/relationships/image" Target="../media/image52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svg"/><Relationship Id="rId3" Type="http://schemas.openxmlformats.org/officeDocument/2006/relationships/image" Target="../media/image8.svg"/><Relationship Id="rId7" Type="http://schemas.openxmlformats.org/officeDocument/2006/relationships/image" Target="../media/image5.svg"/><Relationship Id="rId12" Type="http://schemas.openxmlformats.org/officeDocument/2006/relationships/image" Target="../media/image5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11" Type="http://schemas.openxmlformats.org/officeDocument/2006/relationships/image" Target="../media/image58.svg"/><Relationship Id="rId5" Type="http://schemas.openxmlformats.org/officeDocument/2006/relationships/image" Target="../media/image3.svg"/><Relationship Id="rId10" Type="http://schemas.openxmlformats.org/officeDocument/2006/relationships/image" Target="../media/image57.png"/><Relationship Id="rId4" Type="http://schemas.openxmlformats.org/officeDocument/2006/relationships/image" Target="../media/image2.png"/><Relationship Id="rId9" Type="http://schemas.openxmlformats.org/officeDocument/2006/relationships/image" Target="../media/image5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F9CAD2-AD47-17E4-A673-0A4714C4B07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F81F98-03FF-7C9E-A6DF-E0DD7D4D23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248" y="1675400"/>
            <a:ext cx="10789919" cy="38561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DFCC1C-26D5-FA0D-C4E3-04E81575DCBE}"/>
              </a:ext>
            </a:extLst>
          </p:cNvPr>
          <p:cNvSpPr txBox="1"/>
          <p:nvPr/>
        </p:nvSpPr>
        <p:spPr>
          <a:xfrm>
            <a:off x="7509970" y="3942303"/>
            <a:ext cx="379519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solidFill>
                  <a:schemeClr val="bg1"/>
                </a:solidFill>
                <a:latin typeface="+mj-lt"/>
                <a:ea typeface="Arial Black" charset="0"/>
                <a:cs typeface="Arial" panose="020B0604020202020204" pitchFamily="34" charset="0"/>
              </a:defRPr>
            </a:pPr>
            <a:r>
              <a:rPr sz="2000" dirty="0"/>
              <a:t>Une </a:t>
            </a:r>
            <a:r>
              <a:rPr sz="2000" dirty="0" err="1"/>
              <a:t>campagne</a:t>
            </a:r>
            <a:r>
              <a:rPr sz="2000" dirty="0"/>
              <a:t> </a:t>
            </a:r>
            <a:r>
              <a:rPr sz="2000" dirty="0" err="1"/>
              <a:t>visant</a:t>
            </a:r>
            <a:r>
              <a:rPr sz="2000" dirty="0"/>
              <a:t> à mobiliser </a:t>
            </a:r>
            <a:br>
              <a:rPr lang="en-US" sz="2000" b="1" dirty="0">
                <a:solidFill>
                  <a:schemeClr val="bg1"/>
                </a:solidFill>
                <a:latin typeface="+mj-lt"/>
                <a:ea typeface="Arial Black" charset="0"/>
                <a:cs typeface="Arial" panose="020B0604020202020204" pitchFamily="34" charset="0"/>
              </a:rPr>
            </a:br>
            <a:r>
              <a:rPr sz="2000" dirty="0" err="1"/>
              <a:t>l’énergie</a:t>
            </a:r>
            <a:r>
              <a:rPr sz="2000" dirty="0"/>
              <a:t>, </a:t>
            </a:r>
            <a:r>
              <a:rPr sz="2000" dirty="0" err="1"/>
              <a:t>l’engagement</a:t>
            </a:r>
            <a:r>
              <a:rPr sz="2000" dirty="0"/>
              <a:t> politique et les </a:t>
            </a:r>
            <a:r>
              <a:rPr sz="2000" dirty="0" err="1"/>
              <a:t>financements</a:t>
            </a:r>
            <a:r>
              <a:rPr sz="2000" dirty="0"/>
              <a:t> pour </a:t>
            </a:r>
            <a:r>
              <a:rPr sz="2000" dirty="0" err="1"/>
              <a:t>mettre</a:t>
            </a:r>
            <a:r>
              <a:rPr sz="2000" dirty="0"/>
              <a:t> fin à la </a:t>
            </a:r>
            <a:r>
              <a:rPr sz="2000" dirty="0" err="1"/>
              <a:t>tuberculose</a:t>
            </a:r>
            <a:r>
              <a:rPr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9750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AF61186B-B50D-6BD1-9AE3-6187EA5E02B9}"/>
              </a:ext>
            </a:extLst>
          </p:cNvPr>
          <p:cNvGrpSpPr/>
          <p:nvPr/>
        </p:nvGrpSpPr>
        <p:grpSpPr>
          <a:xfrm>
            <a:off x="7928508" y="1134793"/>
            <a:ext cx="3614913" cy="5114696"/>
            <a:chOff x="7928508" y="1134793"/>
            <a:chExt cx="3614913" cy="5114696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1FE2CD40-7F75-046F-F5E1-2FF4F301203B}"/>
                </a:ext>
              </a:extLst>
            </p:cNvPr>
            <p:cNvSpPr/>
            <p:nvPr/>
          </p:nvSpPr>
          <p:spPr>
            <a:xfrm>
              <a:off x="8046854" y="1134793"/>
              <a:ext cx="3496567" cy="5044846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A9E034E4-DD7B-6796-0EFA-AD89705FD074}"/>
                </a:ext>
              </a:extLst>
            </p:cNvPr>
            <p:cNvSpPr/>
            <p:nvPr/>
          </p:nvSpPr>
          <p:spPr>
            <a:xfrm>
              <a:off x="7977496" y="1152846"/>
              <a:ext cx="3496568" cy="5096643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576A5B1-DFA2-0BE2-1CB1-4B835EABA7FB}"/>
                </a:ext>
              </a:extLst>
            </p:cNvPr>
            <p:cNvGrpSpPr/>
            <p:nvPr/>
          </p:nvGrpSpPr>
          <p:grpSpPr>
            <a:xfrm>
              <a:off x="7928508" y="3564016"/>
              <a:ext cx="91440" cy="428560"/>
              <a:chOff x="8311168" y="2917354"/>
              <a:chExt cx="91440" cy="428560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C924D3C-9B65-75D8-73A8-EB323DACD122}"/>
                  </a:ext>
                </a:extLst>
              </p:cNvPr>
              <p:cNvSpPr/>
              <p:nvPr/>
            </p:nvSpPr>
            <p:spPr>
              <a:xfrm>
                <a:off x="8334029" y="29173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E25AB1D-2293-F8AC-0826-13897A0ADAD6}"/>
                  </a:ext>
                </a:extLst>
              </p:cNvPr>
              <p:cNvSpPr/>
              <p:nvPr/>
            </p:nvSpPr>
            <p:spPr>
              <a:xfrm>
                <a:off x="8338799" y="3300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8D4BB31-46DC-0CE0-485D-7FF8889C96D5}"/>
                  </a:ext>
                </a:extLst>
              </p:cNvPr>
              <p:cNvSpPr/>
              <p:nvPr/>
            </p:nvSpPr>
            <p:spPr>
              <a:xfrm>
                <a:off x="8311168" y="3079468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2D7DF24-7A60-994F-4FBD-ABA606553A49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8516949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>
                <a:ea typeface="Arial Black" charset="0"/>
                <a:cs typeface="Arial Black" charset="0"/>
              </a:defRPr>
            </a:pPr>
            <a:r>
              <a:rPr sz="3200" b="1">
                <a:latin typeface="Arial Black" charset="0"/>
              </a:rPr>
              <a:t>LA SCIENCE À L’APPUI :</a:t>
            </a:r>
            <a:br>
              <a:rPr lang="en-US" sz="3200" b="1" dirty="0">
                <a:solidFill>
                  <a:srgbClr val="FF0000"/>
                </a:solidFill>
                <a:latin typeface="Arial Black" charset="0"/>
                <a:ea typeface="Arial Black" charset="0"/>
                <a:cs typeface="Arial Black" charset="0"/>
              </a:rPr>
            </a:br>
            <a:r>
              <a:rPr sz="2400" i="1">
                <a:latin typeface="+mn-lt"/>
              </a:rPr>
              <a:t> SHINE - Traitement plus court pour les </a:t>
            </a:r>
            <a:br>
              <a:rPr lang="en-US" sz="2400" i="1" dirty="0">
                <a:latin typeface="+mn-lt"/>
                <a:ea typeface="Arial Black" charset="0"/>
                <a:cs typeface="Arial Black" charset="0"/>
              </a:rPr>
            </a:br>
            <a:r>
              <a:rPr sz="2400" i="1">
                <a:latin typeface="+mn-lt"/>
              </a:rPr>
              <a:t>enfants atteints de tuberculose</a:t>
            </a:r>
            <a:r>
              <a:rPr sz="3200" b="1">
                <a:latin typeface="Arial Black" charset="0"/>
              </a:rPr>
              <a:t> non grave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050CF56C-23B8-DF85-C205-898993685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93079" y="3733864"/>
            <a:ext cx="1188720" cy="57428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7F85D664-3BA7-B932-DF7A-F676F3208ED9}"/>
              </a:ext>
            </a:extLst>
          </p:cNvPr>
          <p:cNvGrpSpPr/>
          <p:nvPr/>
        </p:nvGrpSpPr>
        <p:grpSpPr>
          <a:xfrm>
            <a:off x="858102" y="5031229"/>
            <a:ext cx="2062465" cy="844068"/>
            <a:chOff x="976971" y="4922420"/>
            <a:chExt cx="2062465" cy="84406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7149691-CF15-6C0D-DE75-1E82533C10F0}"/>
                </a:ext>
              </a:extLst>
            </p:cNvPr>
            <p:cNvSpPr txBox="1"/>
            <p:nvPr/>
          </p:nvSpPr>
          <p:spPr>
            <a:xfrm>
              <a:off x="976971" y="4922420"/>
              <a:ext cx="204068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800">
                  <a:solidFill>
                    <a:schemeClr val="accent4"/>
                  </a:solidFill>
                  <a:latin typeface="+mj-lt"/>
                </a:defRPr>
              </a:pPr>
              <a:r>
                <a:t>1 204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4ADD31B-652C-DCF7-095A-755FB88B50A0}"/>
                </a:ext>
              </a:extLst>
            </p:cNvPr>
            <p:cNvSpPr txBox="1"/>
            <p:nvPr/>
          </p:nvSpPr>
          <p:spPr>
            <a:xfrm>
              <a:off x="998748" y="4935491"/>
              <a:ext cx="204068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800">
                  <a:ln>
                    <a:solidFill>
                      <a:sysClr val="windowText" lastClr="000000"/>
                    </a:solidFill>
                  </a:ln>
                  <a:noFill/>
                  <a:latin typeface="+mj-lt"/>
                </a:defRPr>
              </a:pPr>
              <a:r>
                <a:t>1 204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60EF2C03-954C-2A3E-8CA7-E04F39176A98}"/>
              </a:ext>
            </a:extLst>
          </p:cNvPr>
          <p:cNvSpPr txBox="1"/>
          <p:nvPr/>
        </p:nvSpPr>
        <p:spPr>
          <a:xfrm>
            <a:off x="959663" y="5778594"/>
            <a:ext cx="18202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participants randomisés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CB67C86-0CA6-CAA6-ECE0-5C7D2A49D8C8}"/>
              </a:ext>
            </a:extLst>
          </p:cNvPr>
          <p:cNvSpPr txBox="1"/>
          <p:nvPr/>
        </p:nvSpPr>
        <p:spPr>
          <a:xfrm>
            <a:off x="8351788" y="1470658"/>
            <a:ext cx="296289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defRPr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pPr>
            <a:r>
              <a:rPr sz="1600" dirty="0"/>
              <a:t>Après 1,5 </a:t>
            </a:r>
            <a:r>
              <a:rPr sz="1600" dirty="0" err="1"/>
              <a:t>ans</a:t>
            </a:r>
            <a:r>
              <a:rPr sz="1600" dirty="0"/>
              <a:t> de </a:t>
            </a:r>
            <a:r>
              <a:rPr sz="1600" dirty="0" err="1"/>
              <a:t>suivi</a:t>
            </a:r>
            <a:r>
              <a:rPr sz="1600" dirty="0"/>
              <a:t>…</a:t>
            </a:r>
          </a:p>
          <a:p>
            <a:pPr>
              <a:spcAft>
                <a:spcPts val="1800"/>
              </a:spcAft>
              <a:defRPr sz="1800">
                <a:solidFill>
                  <a:schemeClr val="bg1"/>
                </a:solidFill>
                <a:cs typeface="Arial" panose="020B0604020202020204" pitchFamily="34" charset="0"/>
              </a:defRPr>
            </a:pPr>
            <a:r>
              <a:rPr sz="1600" dirty="0">
                <a:latin typeface="Arial" panose="020B0604020202020204" pitchFamily="34" charset="0"/>
              </a:rPr>
              <a:t>Les </a:t>
            </a:r>
            <a:r>
              <a:rPr sz="1600" dirty="0" err="1">
                <a:latin typeface="Arial" panose="020B0604020202020204" pitchFamily="34" charset="0"/>
              </a:rPr>
              <a:t>résultats</a:t>
            </a:r>
            <a:r>
              <a:rPr sz="1600" dirty="0">
                <a:latin typeface="Arial" panose="020B0604020202020204" pitchFamily="34" charset="0"/>
              </a:rPr>
              <a:t> après un </a:t>
            </a:r>
            <a:r>
              <a:rPr sz="1600" dirty="0" err="1">
                <a:latin typeface="Arial" panose="020B0604020202020204" pitchFamily="34" charset="0"/>
              </a:rPr>
              <a:t>traitement</a:t>
            </a:r>
            <a:r>
              <a:rPr sz="1600" dirty="0">
                <a:latin typeface="Arial" panose="020B0604020202020204" pitchFamily="34" charset="0"/>
              </a:rPr>
              <a:t> sur quatre 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 se </a:t>
            </a:r>
            <a:r>
              <a:rPr sz="1600" dirty="0" err="1">
                <a:latin typeface="Arial" panose="020B0604020202020204" pitchFamily="34" charset="0"/>
              </a:rPr>
              <a:t>sont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avérés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>
                <a:latin typeface="+mj-lt"/>
              </a:rPr>
              <a:t>non </a:t>
            </a:r>
            <a:r>
              <a:rPr sz="1600" dirty="0" err="1">
                <a:latin typeface="+mj-lt"/>
              </a:rPr>
              <a:t>inférieur</a:t>
            </a:r>
            <a:r>
              <a:rPr sz="1600" dirty="0">
                <a:latin typeface="Arial" panose="020B0604020202020204" pitchFamily="34" charset="0"/>
              </a:rPr>
              <a:t> à </a:t>
            </a:r>
            <a:r>
              <a:rPr sz="1600" dirty="0" err="1">
                <a:latin typeface="Arial" panose="020B0604020202020204" pitchFamily="34" charset="0"/>
              </a:rPr>
              <a:t>ceux</a:t>
            </a:r>
            <a:r>
              <a:rPr sz="1600" dirty="0">
                <a:latin typeface="Arial" panose="020B0604020202020204" pitchFamily="34" charset="0"/>
              </a:rPr>
              <a:t> du </a:t>
            </a:r>
            <a:r>
              <a:rPr sz="1600" dirty="0" err="1">
                <a:latin typeface="Arial" panose="020B0604020202020204" pitchFamily="34" charset="0"/>
              </a:rPr>
              <a:t>traitement</a:t>
            </a:r>
            <a:r>
              <a:rPr sz="1600" dirty="0">
                <a:latin typeface="Arial" panose="020B0604020202020204" pitchFamily="34" charset="0"/>
              </a:rPr>
              <a:t> sur six 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 dans les </a:t>
            </a:r>
            <a:r>
              <a:rPr sz="1600" dirty="0" err="1">
                <a:latin typeface="Arial" panose="020B0604020202020204" pitchFamily="34" charset="0"/>
              </a:rPr>
              <a:t>cas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tuberculose</a:t>
            </a:r>
            <a:r>
              <a:rPr sz="1600" dirty="0">
                <a:latin typeface="Arial" panose="020B0604020202020204" pitchFamily="34" charset="0"/>
              </a:rPr>
              <a:t> non grave </a:t>
            </a:r>
            <a:r>
              <a:rPr sz="1600" dirty="0" err="1">
                <a:latin typeface="Arial" panose="020B0604020202020204" pitchFamily="34" charset="0"/>
              </a:rPr>
              <a:t>pharmacosensible</a:t>
            </a:r>
            <a:r>
              <a:rPr sz="1600" dirty="0">
                <a:latin typeface="Arial" panose="020B0604020202020204" pitchFamily="34" charset="0"/>
              </a:rPr>
              <a:t> chez les enfants – les deux </a:t>
            </a:r>
            <a:r>
              <a:rPr sz="1600" dirty="0" err="1">
                <a:latin typeface="Arial" panose="020B0604020202020204" pitchFamily="34" charset="0"/>
              </a:rPr>
              <a:t>protocoles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ont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permis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guérir</a:t>
            </a:r>
            <a:r>
              <a:rPr sz="1600" dirty="0">
                <a:latin typeface="Arial" panose="020B0604020202020204" pitchFamily="34" charset="0"/>
              </a:rPr>
              <a:t> environ 93 % des enfants. </a:t>
            </a:r>
          </a:p>
          <a:p>
            <a:pPr>
              <a:spcAft>
                <a:spcPts val="1800"/>
              </a:spcAft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En </a:t>
            </a:r>
            <a:r>
              <a:rPr sz="1600" dirty="0" err="1"/>
              <a:t>termes</a:t>
            </a:r>
            <a:r>
              <a:rPr sz="1600" dirty="0"/>
              <a:t> de </a:t>
            </a:r>
            <a:r>
              <a:rPr sz="1600" dirty="0" err="1"/>
              <a:t>sécurité</a:t>
            </a:r>
            <a:r>
              <a:rPr sz="1600" dirty="0"/>
              <a:t>, </a:t>
            </a:r>
            <a:r>
              <a:rPr sz="1600" dirty="0" err="1"/>
              <a:t>aucune</a:t>
            </a:r>
            <a:r>
              <a:rPr sz="1600" dirty="0"/>
              <a:t> </a:t>
            </a:r>
            <a:r>
              <a:rPr sz="1600" dirty="0" err="1"/>
              <a:t>différence</a:t>
            </a:r>
            <a:r>
              <a:rPr sz="1600" dirty="0"/>
              <a:t> </a:t>
            </a:r>
            <a:r>
              <a:rPr sz="1600" dirty="0" err="1"/>
              <a:t>n’a</a:t>
            </a:r>
            <a:r>
              <a:rPr sz="1600" dirty="0"/>
              <a:t> </a:t>
            </a:r>
            <a:r>
              <a:rPr sz="1600" dirty="0" err="1"/>
              <a:t>été</a:t>
            </a:r>
            <a:r>
              <a:rPr sz="1600" dirty="0"/>
              <a:t> </a:t>
            </a:r>
            <a:r>
              <a:rPr sz="1600" dirty="0" err="1"/>
              <a:t>observée</a:t>
            </a:r>
            <a:r>
              <a:rPr sz="1600" dirty="0"/>
              <a:t> entre les </a:t>
            </a:r>
            <a:r>
              <a:rPr sz="1600" dirty="0" err="1"/>
              <a:t>protocoles</a:t>
            </a:r>
            <a:r>
              <a:rPr sz="1600" dirty="0"/>
              <a:t> de quatre et six </a:t>
            </a:r>
            <a:r>
              <a:rPr sz="1600" dirty="0" err="1"/>
              <a:t>mois</a:t>
            </a:r>
            <a:r>
              <a:rPr sz="1600" dirty="0"/>
              <a:t>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8A1CE6-11F9-8C07-CEA0-7B28B589FA28}"/>
              </a:ext>
            </a:extLst>
          </p:cNvPr>
          <p:cNvSpPr txBox="1"/>
          <p:nvPr/>
        </p:nvSpPr>
        <p:spPr>
          <a:xfrm>
            <a:off x="7439331" y="6570597"/>
            <a:ext cx="4629743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 sz="700">
                <a:cs typeface="Gotham Book" pitchFamily="50" charset="0"/>
              </a:defRPr>
            </a:pPr>
            <a:r>
              <a:t>H = isoniazide | Z = pyrazinamide | E = éthambutol | R = rifampicine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B6DEB08-AAF3-588A-052D-B1C04BC61D79}"/>
              </a:ext>
            </a:extLst>
          </p:cNvPr>
          <p:cNvGrpSpPr/>
          <p:nvPr/>
        </p:nvGrpSpPr>
        <p:grpSpPr>
          <a:xfrm rot="20060576">
            <a:off x="3312971" y="3232368"/>
            <a:ext cx="1724092" cy="798249"/>
            <a:chOff x="3176002" y="3575896"/>
            <a:chExt cx="1724092" cy="798249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3E10935-BBC2-05FC-694D-46D6AA183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9138">
              <a:off x="3525383" y="3575896"/>
              <a:ext cx="1374711" cy="66413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38E11596-6611-FCD1-3D43-90CF0E0AE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616585" flipV="1">
              <a:off x="3176002" y="4307732"/>
              <a:ext cx="1374711" cy="66413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79D5920-EF3A-03E7-1BB9-0EB9C6223947}"/>
              </a:ext>
            </a:extLst>
          </p:cNvPr>
          <p:cNvGrpSpPr/>
          <p:nvPr/>
        </p:nvGrpSpPr>
        <p:grpSpPr>
          <a:xfrm>
            <a:off x="4638978" y="1692075"/>
            <a:ext cx="2062465" cy="1645034"/>
            <a:chOff x="4638978" y="1635630"/>
            <a:chExt cx="2062465" cy="1645034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774B4D8-8FC3-E06C-4AAC-98DC7983B5E6}"/>
                </a:ext>
              </a:extLst>
            </p:cNvPr>
            <p:cNvSpPr/>
            <p:nvPr/>
          </p:nvSpPr>
          <p:spPr>
            <a:xfrm>
              <a:off x="4929724" y="1635630"/>
              <a:ext cx="1480975" cy="1480975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510B80A7-D451-324A-523C-AE2086579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935188" y="1672880"/>
              <a:ext cx="1622951" cy="1607784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0672315-B3F1-37CE-4BA8-C99264C4F501}"/>
                </a:ext>
              </a:extLst>
            </p:cNvPr>
            <p:cNvGrpSpPr/>
            <p:nvPr/>
          </p:nvGrpSpPr>
          <p:grpSpPr>
            <a:xfrm>
              <a:off x="4638978" y="2107512"/>
              <a:ext cx="2062465" cy="720957"/>
              <a:chOff x="976971" y="4922420"/>
              <a:chExt cx="2062465" cy="720957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E75E7E-16C9-F5F4-D356-83BD54B2DB46}"/>
                  </a:ext>
                </a:extLst>
              </p:cNvPr>
              <p:cNvSpPr txBox="1"/>
              <p:nvPr/>
            </p:nvSpPr>
            <p:spPr>
              <a:xfrm>
                <a:off x="976971" y="4922420"/>
                <a:ext cx="204068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 sz="2000">
                    <a:solidFill>
                      <a:schemeClr val="accent4"/>
                    </a:solidFill>
                    <a:latin typeface="+mj-lt"/>
                  </a:defRPr>
                </a:pPr>
                <a:r>
                  <a:t>4HRZ[E]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8F20BA9-6D7F-F7BA-AE50-5DC07D1CFBBB}"/>
                  </a:ext>
                </a:extLst>
              </p:cNvPr>
              <p:cNvSpPr txBox="1"/>
              <p:nvPr/>
            </p:nvSpPr>
            <p:spPr>
              <a:xfrm>
                <a:off x="998748" y="4935491"/>
                <a:ext cx="2040688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 sz="2000">
                    <a:ln>
                      <a:solidFill>
                        <a:sysClr val="windowText" lastClr="000000"/>
                      </a:solidFill>
                    </a:ln>
                    <a:noFill/>
                    <a:latin typeface="+mj-lt"/>
                  </a:defRPr>
                </a:pPr>
                <a:r>
                  <a:rPr dirty="0"/>
                  <a:t>4HRZ[E]</a:t>
                </a:r>
                <a:br>
                  <a:rPr lang="en-US" sz="2000" dirty="0">
                    <a:ln>
                      <a:solidFill>
                        <a:sysClr val="windowText" lastClr="000000"/>
                      </a:solidFill>
                    </a:ln>
                    <a:noFill/>
                    <a:latin typeface="+mj-lt"/>
                  </a:rPr>
                </a:br>
                <a:endParaRPr lang="en-US" sz="2000" dirty="0">
                  <a:ln>
                    <a:solidFill>
                      <a:sysClr val="windowText" lastClr="000000"/>
                    </a:solidFill>
                  </a:ln>
                  <a:noFill/>
                  <a:latin typeface="+mj-lt"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39BF10B-C108-88AD-80FF-6020A81C77CA}"/>
              </a:ext>
            </a:extLst>
          </p:cNvPr>
          <p:cNvGrpSpPr/>
          <p:nvPr/>
        </p:nvGrpSpPr>
        <p:grpSpPr>
          <a:xfrm>
            <a:off x="4638978" y="4093471"/>
            <a:ext cx="2062465" cy="1671424"/>
            <a:chOff x="4638978" y="4093471"/>
            <a:chExt cx="2062465" cy="167142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F574A2D-A209-C84A-5579-DF2D6CBE38FE}"/>
                </a:ext>
              </a:extLst>
            </p:cNvPr>
            <p:cNvGrpSpPr/>
            <p:nvPr/>
          </p:nvGrpSpPr>
          <p:grpSpPr>
            <a:xfrm>
              <a:off x="4799303" y="4093471"/>
              <a:ext cx="1638324" cy="1671424"/>
              <a:chOff x="5034098" y="1050773"/>
              <a:chExt cx="1638324" cy="1671424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4943ACC-AE21-423A-702E-B943409B9A69}"/>
                  </a:ext>
                </a:extLst>
              </p:cNvPr>
              <p:cNvSpPr/>
              <p:nvPr/>
            </p:nvSpPr>
            <p:spPr>
              <a:xfrm>
                <a:off x="5191447" y="1050773"/>
                <a:ext cx="1480975" cy="1480975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accent3">
                      <a:lumMod val="20000"/>
                      <a:lumOff val="80000"/>
                    </a:schemeClr>
                  </a:solidFill>
                </a:endParaRPr>
              </a:p>
            </p:txBody>
          </p:sp>
          <p:pic>
            <p:nvPicPr>
              <p:cNvPr id="13" name="Graphic 12">
                <a:extLst>
                  <a:ext uri="{FF2B5EF4-FFF2-40B4-BE49-F238E27FC236}">
                    <a16:creationId xmlns:a16="http://schemas.microsoft.com/office/drawing/2014/main" id="{7F6D9BA2-F980-01F3-167A-68A320CC71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5015123">
                <a:off x="5026514" y="1106830"/>
                <a:ext cx="1622951" cy="1607784"/>
              </a:xfrm>
              <a:prstGeom prst="rect">
                <a:avLst/>
              </a:prstGeom>
            </p:spPr>
          </p:pic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F27E220-83B6-AC90-651F-462530DDDF5A}"/>
                </a:ext>
              </a:extLst>
            </p:cNvPr>
            <p:cNvGrpSpPr/>
            <p:nvPr/>
          </p:nvGrpSpPr>
          <p:grpSpPr>
            <a:xfrm>
              <a:off x="4638978" y="4567883"/>
              <a:ext cx="2062465" cy="413181"/>
              <a:chOff x="976971" y="4922420"/>
              <a:chExt cx="2062465" cy="413181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F80767-8957-0C11-7602-02C53503E6C8}"/>
                  </a:ext>
                </a:extLst>
              </p:cNvPr>
              <p:cNvSpPr txBox="1"/>
              <p:nvPr/>
            </p:nvSpPr>
            <p:spPr>
              <a:xfrm>
                <a:off x="976971" y="4922420"/>
                <a:ext cx="204068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 sz="2000">
                    <a:solidFill>
                      <a:schemeClr val="accent4"/>
                    </a:solidFill>
                    <a:latin typeface="+mj-lt"/>
                  </a:defRPr>
                </a:pPr>
                <a:r>
                  <a:t>6HRZ[E]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8E791F4-9283-F918-B26E-34EC79CBBF0C}"/>
                  </a:ext>
                </a:extLst>
              </p:cNvPr>
              <p:cNvSpPr txBox="1"/>
              <p:nvPr/>
            </p:nvSpPr>
            <p:spPr>
              <a:xfrm>
                <a:off x="998748" y="4935491"/>
                <a:ext cx="204068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 sz="2000">
                    <a:ln>
                      <a:solidFill>
                        <a:sysClr val="windowText" lastClr="000000"/>
                      </a:solidFill>
                    </a:ln>
                    <a:noFill/>
                    <a:latin typeface="+mj-lt"/>
                  </a:defRPr>
                </a:pPr>
                <a:r>
                  <a:t>6HRZ[E]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7405D16-5127-D2E0-833C-3D71DF089D42}"/>
              </a:ext>
            </a:extLst>
          </p:cNvPr>
          <p:cNvGrpSpPr/>
          <p:nvPr/>
        </p:nvGrpSpPr>
        <p:grpSpPr>
          <a:xfrm>
            <a:off x="585007" y="2021341"/>
            <a:ext cx="2961134" cy="2998555"/>
            <a:chOff x="585007" y="2021341"/>
            <a:chExt cx="2961134" cy="29985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FF9386F-F3CE-4581-7189-95E9684772E9}"/>
                </a:ext>
              </a:extLst>
            </p:cNvPr>
            <p:cNvSpPr/>
            <p:nvPr/>
          </p:nvSpPr>
          <p:spPr>
            <a:xfrm>
              <a:off x="585007" y="2204350"/>
              <a:ext cx="2815546" cy="28155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DCFDE7CF-A977-2E00-6001-96C746499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19843" y="2021341"/>
              <a:ext cx="2926298" cy="2954299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83491E9F-6B95-459C-89E4-655AB4DDF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289300" y="2903610"/>
              <a:ext cx="1311531" cy="1371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9034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D41E21E-86C5-9129-F147-5AC0895E771D}"/>
              </a:ext>
            </a:extLst>
          </p:cNvPr>
          <p:cNvGrpSpPr/>
          <p:nvPr/>
        </p:nvGrpSpPr>
        <p:grpSpPr>
          <a:xfrm>
            <a:off x="436135" y="1442885"/>
            <a:ext cx="5098767" cy="2240875"/>
            <a:chOff x="436135" y="1744224"/>
            <a:chExt cx="5098767" cy="2240875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23666ACC-0996-2741-FF44-5F01E176F9D7}"/>
                </a:ext>
              </a:extLst>
            </p:cNvPr>
            <p:cNvSpPr/>
            <p:nvPr/>
          </p:nvSpPr>
          <p:spPr>
            <a:xfrm>
              <a:off x="555090" y="1785805"/>
              <a:ext cx="4979812" cy="2199294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65E6E38-C05E-B55A-49CD-3BB80B5C2672}"/>
                </a:ext>
              </a:extLst>
            </p:cNvPr>
            <p:cNvSpPr/>
            <p:nvPr/>
          </p:nvSpPr>
          <p:spPr>
            <a:xfrm>
              <a:off x="481740" y="1744224"/>
              <a:ext cx="4979812" cy="2199294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55A9A0D-9508-9A57-1F9A-9B774D5801B4}"/>
                </a:ext>
              </a:extLst>
            </p:cNvPr>
            <p:cNvGrpSpPr/>
            <p:nvPr/>
          </p:nvGrpSpPr>
          <p:grpSpPr>
            <a:xfrm>
              <a:off x="436135" y="2629591"/>
              <a:ext cx="91440" cy="428560"/>
              <a:chOff x="8311168" y="2917354"/>
              <a:chExt cx="91440" cy="42856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7B451FD9-A4FD-DD20-9DAB-BC4B9AC6E0A4}"/>
                  </a:ext>
                </a:extLst>
              </p:cNvPr>
              <p:cNvSpPr/>
              <p:nvPr/>
            </p:nvSpPr>
            <p:spPr>
              <a:xfrm>
                <a:off x="8334029" y="29173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F72FDDA-CE63-0E01-AB60-98229C8792D0}"/>
                  </a:ext>
                </a:extLst>
              </p:cNvPr>
              <p:cNvSpPr/>
              <p:nvPr/>
            </p:nvSpPr>
            <p:spPr>
              <a:xfrm>
                <a:off x="8338799" y="3300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483A567-B596-9857-9A54-5BB404C902C1}"/>
                  </a:ext>
                </a:extLst>
              </p:cNvPr>
              <p:cNvSpPr/>
              <p:nvPr/>
            </p:nvSpPr>
            <p:spPr>
              <a:xfrm>
                <a:off x="8311168" y="3079468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18873C-E48B-2E9C-0CF0-00CD487FF4FB}"/>
              </a:ext>
            </a:extLst>
          </p:cNvPr>
          <p:cNvGrpSpPr/>
          <p:nvPr/>
        </p:nvGrpSpPr>
        <p:grpSpPr>
          <a:xfrm>
            <a:off x="5790252" y="1440578"/>
            <a:ext cx="5106650" cy="2240875"/>
            <a:chOff x="5790252" y="1741917"/>
            <a:chExt cx="5106650" cy="2240875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E881D29B-779C-15D0-2DE7-24F65FC1FE96}"/>
                </a:ext>
              </a:extLst>
            </p:cNvPr>
            <p:cNvSpPr/>
            <p:nvPr/>
          </p:nvSpPr>
          <p:spPr>
            <a:xfrm>
              <a:off x="5917090" y="1783498"/>
              <a:ext cx="4979812" cy="2199294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9C55D56C-B38C-91B7-06E3-43C8DFD34895}"/>
                </a:ext>
              </a:extLst>
            </p:cNvPr>
            <p:cNvSpPr/>
            <p:nvPr/>
          </p:nvSpPr>
          <p:spPr>
            <a:xfrm>
              <a:off x="5843740" y="1741917"/>
              <a:ext cx="4979812" cy="2199294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1BF7DED-7EE2-7288-4373-D5BF1398C7F0}"/>
                </a:ext>
              </a:extLst>
            </p:cNvPr>
            <p:cNvGrpSpPr/>
            <p:nvPr/>
          </p:nvGrpSpPr>
          <p:grpSpPr>
            <a:xfrm>
              <a:off x="5790252" y="2627284"/>
              <a:ext cx="91440" cy="428560"/>
              <a:chOff x="8311168" y="2917354"/>
              <a:chExt cx="91440" cy="428560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B235A79F-C8D6-21B3-B89D-EDF25F407D92}"/>
                  </a:ext>
                </a:extLst>
              </p:cNvPr>
              <p:cNvSpPr/>
              <p:nvPr/>
            </p:nvSpPr>
            <p:spPr>
              <a:xfrm>
                <a:off x="8334029" y="29173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E07A161D-9947-CC1A-61EA-21E7DA5086AB}"/>
                  </a:ext>
                </a:extLst>
              </p:cNvPr>
              <p:cNvSpPr/>
              <p:nvPr/>
            </p:nvSpPr>
            <p:spPr>
              <a:xfrm>
                <a:off x="8338799" y="3300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C22F7BD-AD68-7C9D-449F-F8BA6FAE4189}"/>
                  </a:ext>
                </a:extLst>
              </p:cNvPr>
              <p:cNvSpPr/>
              <p:nvPr/>
            </p:nvSpPr>
            <p:spPr>
              <a:xfrm>
                <a:off x="8311168" y="3079468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1E291-788F-278E-A27A-F274332A855A}"/>
              </a:ext>
            </a:extLst>
          </p:cNvPr>
          <p:cNvGrpSpPr/>
          <p:nvPr/>
        </p:nvGrpSpPr>
        <p:grpSpPr>
          <a:xfrm>
            <a:off x="436135" y="3883625"/>
            <a:ext cx="5098767" cy="2240875"/>
            <a:chOff x="436135" y="4184964"/>
            <a:chExt cx="5098767" cy="2240875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CFB616AB-C5E1-A726-3D39-A366B34A0571}"/>
                </a:ext>
              </a:extLst>
            </p:cNvPr>
            <p:cNvSpPr/>
            <p:nvPr/>
          </p:nvSpPr>
          <p:spPr>
            <a:xfrm>
              <a:off x="555090" y="4226545"/>
              <a:ext cx="4979812" cy="2199294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71A9FC2-4F13-9F11-C2E4-B2893C6548B1}"/>
                </a:ext>
              </a:extLst>
            </p:cNvPr>
            <p:cNvSpPr/>
            <p:nvPr/>
          </p:nvSpPr>
          <p:spPr>
            <a:xfrm>
              <a:off x="481740" y="4184964"/>
              <a:ext cx="4979812" cy="2199294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581877E-2A6F-5B3A-B557-9FDF7DB91D37}"/>
                </a:ext>
              </a:extLst>
            </p:cNvPr>
            <p:cNvGrpSpPr/>
            <p:nvPr/>
          </p:nvGrpSpPr>
          <p:grpSpPr>
            <a:xfrm>
              <a:off x="436135" y="5070331"/>
              <a:ext cx="91440" cy="428560"/>
              <a:chOff x="8311168" y="2917354"/>
              <a:chExt cx="91440" cy="428560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B5E377DD-E44E-32F1-01CA-12098D72069E}"/>
                  </a:ext>
                </a:extLst>
              </p:cNvPr>
              <p:cNvSpPr/>
              <p:nvPr/>
            </p:nvSpPr>
            <p:spPr>
              <a:xfrm>
                <a:off x="8334029" y="29173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1381FB47-7137-D642-3CFC-80AC2AA1DCCE}"/>
                  </a:ext>
                </a:extLst>
              </p:cNvPr>
              <p:cNvSpPr/>
              <p:nvPr/>
            </p:nvSpPr>
            <p:spPr>
              <a:xfrm>
                <a:off x="8338799" y="3300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BD18E36-C565-59A5-F012-89D6B43B6202}"/>
                  </a:ext>
                </a:extLst>
              </p:cNvPr>
              <p:cNvSpPr/>
              <p:nvPr/>
            </p:nvSpPr>
            <p:spPr>
              <a:xfrm>
                <a:off x="8311168" y="3079468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8A684FA-AA72-7692-AF17-58A2B0B776A9}"/>
              </a:ext>
            </a:extLst>
          </p:cNvPr>
          <p:cNvGrpSpPr/>
          <p:nvPr/>
        </p:nvGrpSpPr>
        <p:grpSpPr>
          <a:xfrm>
            <a:off x="5798135" y="3879011"/>
            <a:ext cx="5098767" cy="2240875"/>
            <a:chOff x="5798135" y="4180350"/>
            <a:chExt cx="5098767" cy="2240875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75695E30-49DB-441E-9839-D934EC1F8201}"/>
                </a:ext>
              </a:extLst>
            </p:cNvPr>
            <p:cNvSpPr/>
            <p:nvPr/>
          </p:nvSpPr>
          <p:spPr>
            <a:xfrm>
              <a:off x="5917090" y="4221931"/>
              <a:ext cx="4979812" cy="2199294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34CF6BED-703B-6B65-0F46-9E041FE52AF2}"/>
                </a:ext>
              </a:extLst>
            </p:cNvPr>
            <p:cNvSpPr/>
            <p:nvPr/>
          </p:nvSpPr>
          <p:spPr>
            <a:xfrm>
              <a:off x="5843740" y="4180350"/>
              <a:ext cx="4979812" cy="2199294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0BF9A90-231C-6FBD-8BB8-3966E29F754D}"/>
                </a:ext>
              </a:extLst>
            </p:cNvPr>
            <p:cNvGrpSpPr/>
            <p:nvPr/>
          </p:nvGrpSpPr>
          <p:grpSpPr>
            <a:xfrm>
              <a:off x="5798135" y="5065717"/>
              <a:ext cx="91440" cy="428560"/>
              <a:chOff x="8311168" y="2917354"/>
              <a:chExt cx="91440" cy="428560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6667DD5-47C6-FF6C-2158-37B987D1C4EE}"/>
                  </a:ext>
                </a:extLst>
              </p:cNvPr>
              <p:cNvSpPr/>
              <p:nvPr/>
            </p:nvSpPr>
            <p:spPr>
              <a:xfrm>
                <a:off x="8334029" y="29173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D968062-7D7B-21EA-FFE2-A8487797BE0E}"/>
                  </a:ext>
                </a:extLst>
              </p:cNvPr>
              <p:cNvSpPr/>
              <p:nvPr/>
            </p:nvSpPr>
            <p:spPr>
              <a:xfrm>
                <a:off x="8338799" y="3300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5CBFC6C2-BF2E-1588-2C8F-3415A32BDBA2}"/>
                  </a:ext>
                </a:extLst>
              </p:cNvPr>
              <p:cNvSpPr/>
              <p:nvPr/>
            </p:nvSpPr>
            <p:spPr>
              <a:xfrm>
                <a:off x="8311168" y="3079468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" name="Rectangle 2">
            <a:extLst>
              <a:ext uri="{FF2B5EF4-FFF2-40B4-BE49-F238E27FC236}">
                <a16:creationId xmlns:a16="http://schemas.microsoft.com/office/drawing/2014/main" id="{40B23A09-2656-0F6C-710B-F0A0D2054A44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8516949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PRIORITÉS DE RECHERCHE POUR LE</a:t>
            </a:r>
            <a:r>
              <a:rPr>
                <a:solidFill>
                  <a:schemeClr val="accent4"/>
                </a:solidFill>
              </a:rPr>
              <a:t> « 4 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3E6AD6-67C6-AA37-F265-667129850999}"/>
              </a:ext>
            </a:extLst>
          </p:cNvPr>
          <p:cNvSpPr txBox="1"/>
          <p:nvPr/>
        </p:nvSpPr>
        <p:spPr>
          <a:xfrm>
            <a:off x="713206" y="1738883"/>
            <a:ext cx="43805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defRPr b="1">
                <a:latin typeface="+mj-lt"/>
                <a:cs typeface="Arial" panose="020B0604020202020204" pitchFamily="34" charset="0"/>
              </a:defRPr>
            </a:pPr>
            <a:r>
              <a:t>S’assurer que les P/EVVIH puissent suivre le traitement HPMZ de 4 mois avec ARV en toute sécurité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72FC6C-5946-BE6E-71FE-6A5D69969889}"/>
              </a:ext>
            </a:extLst>
          </p:cNvPr>
          <p:cNvSpPr txBox="1"/>
          <p:nvPr/>
        </p:nvSpPr>
        <p:spPr>
          <a:xfrm>
            <a:off x="6075206" y="1736576"/>
            <a:ext cx="43805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defRPr b="1">
                <a:latin typeface="+mj-lt"/>
                <a:cs typeface="Arial" panose="020B0604020202020204" pitchFamily="34" charset="0"/>
              </a:defRPr>
            </a:pPr>
            <a:r>
              <a:t>S’assurer que les jeunes adolescents, les enfants et les femmes enceintes puissent suivre le traitement HPMZ de 4 mois en toute sécurité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C353CB-3957-A17E-9C0F-D91EE0FBA141}"/>
              </a:ext>
            </a:extLst>
          </p:cNvPr>
          <p:cNvSpPr txBox="1"/>
          <p:nvPr/>
        </p:nvSpPr>
        <p:spPr>
          <a:xfrm>
            <a:off x="713206" y="4179623"/>
            <a:ext cx="43805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defRPr b="1">
                <a:latin typeface="+mj-lt"/>
                <a:cs typeface="Arial" panose="020B0604020202020204" pitchFamily="34" charset="0"/>
              </a:defRPr>
            </a:pPr>
            <a:r>
              <a:t>Évaluer les facteurs de risque ou les populations susceptibles de bénéficier d’une extension du traitement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0DD8DEB-601E-E670-C2F6-C53F86A11A98}"/>
              </a:ext>
            </a:extLst>
          </p:cNvPr>
          <p:cNvSpPr txBox="1"/>
          <p:nvPr/>
        </p:nvSpPr>
        <p:spPr>
          <a:xfrm>
            <a:off x="6075206" y="4175009"/>
            <a:ext cx="43805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defRPr b="1">
                <a:latin typeface="+mj-lt"/>
                <a:cs typeface="Arial" panose="020B0604020202020204" pitchFamily="34" charset="0"/>
              </a:defRPr>
            </a:pPr>
            <a:r>
              <a:t>Évaluer les préférences et les besoins des populations cibles pour comprendre ce qu’elles veulent et utiliseront 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A86C075-3E83-4967-FF04-31259464F979}"/>
              </a:ext>
            </a:extLst>
          </p:cNvPr>
          <p:cNvSpPr/>
          <p:nvPr/>
        </p:nvSpPr>
        <p:spPr>
          <a:xfrm>
            <a:off x="4285161" y="2590633"/>
            <a:ext cx="857611" cy="8576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D09AF1-6927-74ED-9ED4-B74B94133F4D}"/>
              </a:ext>
            </a:extLst>
          </p:cNvPr>
          <p:cNvSpPr/>
          <p:nvPr/>
        </p:nvSpPr>
        <p:spPr>
          <a:xfrm>
            <a:off x="9647161" y="2588326"/>
            <a:ext cx="857611" cy="8576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321BFF5-419E-4F0B-A56D-C325CEB48DD0}"/>
              </a:ext>
            </a:extLst>
          </p:cNvPr>
          <p:cNvSpPr/>
          <p:nvPr/>
        </p:nvSpPr>
        <p:spPr>
          <a:xfrm>
            <a:off x="9647161" y="5026759"/>
            <a:ext cx="857611" cy="8576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6DBA4FA-36D2-AB13-97E4-89501E790623}"/>
              </a:ext>
            </a:extLst>
          </p:cNvPr>
          <p:cNvSpPr/>
          <p:nvPr/>
        </p:nvSpPr>
        <p:spPr>
          <a:xfrm>
            <a:off x="4285161" y="5031373"/>
            <a:ext cx="857611" cy="8576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7E335BB4-DBDB-BE58-7141-6C328361DE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49342" y="2682350"/>
            <a:ext cx="914400" cy="739036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307B3616-752F-77B0-72E9-2D24272E72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431875" y="2628139"/>
            <a:ext cx="1097280" cy="735675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F6B3538B-E1F1-8C87-4A17-948E313E25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325466" y="5102060"/>
            <a:ext cx="731520" cy="809897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8D9CA53E-AFE7-0713-8BA2-EC94E1A6C162}"/>
              </a:ext>
            </a:extLst>
          </p:cNvPr>
          <p:cNvGrpSpPr/>
          <p:nvPr/>
        </p:nvGrpSpPr>
        <p:grpSpPr>
          <a:xfrm>
            <a:off x="9664486" y="5062053"/>
            <a:ext cx="822960" cy="769867"/>
            <a:chOff x="9664486" y="5363392"/>
            <a:chExt cx="822960" cy="769867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478D5786-8BB6-5838-08A5-FCBA3F15A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664486" y="5363392"/>
              <a:ext cx="822960" cy="769867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F3AFDC0-C11F-8A25-F24D-61B69E1ACE7F}"/>
                </a:ext>
              </a:extLst>
            </p:cNvPr>
            <p:cNvSpPr txBox="1"/>
            <p:nvPr/>
          </p:nvSpPr>
          <p:spPr>
            <a:xfrm>
              <a:off x="9998022" y="5405477"/>
              <a:ext cx="34260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 sz="1400">
                  <a:latin typeface="+mj-lt"/>
                </a:defRPr>
              </a:pPr>
              <a: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4068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C048C883-322B-72F2-0F8F-08450B89DBF8}"/>
              </a:ext>
            </a:extLst>
          </p:cNvPr>
          <p:cNvSpPr/>
          <p:nvPr/>
        </p:nvSpPr>
        <p:spPr>
          <a:xfrm>
            <a:off x="187036" y="4621199"/>
            <a:ext cx="11745573" cy="20722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6BC80EC3-860B-77FD-4FE2-E0E18022E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45557" y="1194954"/>
            <a:ext cx="12070080" cy="104184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F6EC27A-F431-A0D8-F22C-59D914B30F84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11475230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DE QUELLES FORMULATIONS DISPOSONS-NOUS ? </a:t>
            </a:r>
            <a:r>
              <a:rPr>
                <a:solidFill>
                  <a:schemeClr val="accent4"/>
                </a:solidFill>
              </a:rPr>
              <a:t>S31/A5349</a:t>
            </a:r>
            <a:br>
              <a:rPr lang="en-US" sz="3200" b="1" dirty="0">
                <a:latin typeface="Arial Black" charset="0"/>
                <a:ea typeface="Arial Black" charset="0"/>
                <a:cs typeface="Arial Black" charset="0"/>
              </a:rPr>
            </a:br>
            <a:r>
              <a:t> </a:t>
            </a:r>
            <a:endParaRPr lang="en-US" sz="3200" b="1" dirty="0">
              <a:solidFill>
                <a:schemeClr val="accent4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B7CFCBB-4E38-A1E2-8529-203816337F17}"/>
              </a:ext>
            </a:extLst>
          </p:cNvPr>
          <p:cNvGrpSpPr/>
          <p:nvPr/>
        </p:nvGrpSpPr>
        <p:grpSpPr>
          <a:xfrm>
            <a:off x="510762" y="1562086"/>
            <a:ext cx="342900" cy="285750"/>
            <a:chOff x="5867400" y="3314700"/>
            <a:chExt cx="342900" cy="28575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6EEBB44-D040-4A99-7F18-DAC425048E1E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7CE55F55-138F-18F7-56E0-DD1841CB4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037D047-F7F1-71C9-305C-038989ED26EB}"/>
              </a:ext>
            </a:extLst>
          </p:cNvPr>
          <p:cNvSpPr txBox="1"/>
          <p:nvPr/>
        </p:nvSpPr>
        <p:spPr>
          <a:xfrm>
            <a:off x="853662" y="1510770"/>
            <a:ext cx="2440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= Rifapentine (RPT)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A48EBA8-DD58-3A6B-B2E2-6824AA0A1383}"/>
              </a:ext>
            </a:extLst>
          </p:cNvPr>
          <p:cNvGrpSpPr/>
          <p:nvPr/>
        </p:nvGrpSpPr>
        <p:grpSpPr>
          <a:xfrm>
            <a:off x="3329119" y="1489577"/>
            <a:ext cx="2865426" cy="390525"/>
            <a:chOff x="3461047" y="1558685"/>
            <a:chExt cx="2865426" cy="390525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D50634D-87ED-9D1B-A5EF-4F0C98CF2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461047" y="1558685"/>
              <a:ext cx="466725" cy="390525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0953D7F-38B5-D337-D0A3-FBDCEFC28B4A}"/>
                </a:ext>
              </a:extLst>
            </p:cNvPr>
            <p:cNvSpPr txBox="1"/>
            <p:nvPr/>
          </p:nvSpPr>
          <p:spPr>
            <a:xfrm>
              <a:off x="3885583" y="1579878"/>
              <a:ext cx="24408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 sz="1800">
                  <a:latin typeface="Arial" panose="020B0604020202020204" pitchFamily="34" charset="0"/>
                  <a:cs typeface="Arial" panose="020B0604020202020204" pitchFamily="34" charset="0"/>
                </a:defRPr>
              </a:pPr>
              <a:r>
                <a:t>= Isoniazide (INH)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5C3D0E-A6BB-6A3E-8C7A-745E6B426853}"/>
              </a:ext>
            </a:extLst>
          </p:cNvPr>
          <p:cNvGrpSpPr/>
          <p:nvPr/>
        </p:nvGrpSpPr>
        <p:grpSpPr>
          <a:xfrm>
            <a:off x="8219624" y="1588574"/>
            <a:ext cx="325677" cy="250674"/>
            <a:chOff x="5434542" y="2776959"/>
            <a:chExt cx="325677" cy="250674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F1399C9-47BC-D96E-E83F-8444C6E6EC78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B0411D1F-C339-749F-CC92-E73AB1053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9BC45F8-8B42-414E-F78D-7B6AD4F64815}"/>
              </a:ext>
            </a:extLst>
          </p:cNvPr>
          <p:cNvSpPr txBox="1"/>
          <p:nvPr/>
        </p:nvSpPr>
        <p:spPr>
          <a:xfrm>
            <a:off x="6310804" y="1500173"/>
            <a:ext cx="1676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= Moxifloxacine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0A5B41F-BE89-A297-525B-73860B7C4E41}"/>
              </a:ext>
            </a:extLst>
          </p:cNvPr>
          <p:cNvGrpSpPr/>
          <p:nvPr/>
        </p:nvGrpSpPr>
        <p:grpSpPr>
          <a:xfrm>
            <a:off x="5865621" y="1571318"/>
            <a:ext cx="446623" cy="295275"/>
            <a:chOff x="5868452" y="3281362"/>
            <a:chExt cx="446623" cy="295275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A1CF0D6C-922D-DE1C-0382-F24822F6FDC9}"/>
                </a:ext>
              </a:extLst>
            </p:cNvPr>
            <p:cNvSpPr/>
            <p:nvPr/>
          </p:nvSpPr>
          <p:spPr>
            <a:xfrm rot="20751250">
              <a:off x="5868452" y="3315466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C18C46D9-D7C3-95DF-459C-4E19ED2668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876925" y="3281362"/>
              <a:ext cx="438150" cy="295275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4F9FDED-B26C-3784-E1A4-B63B45112547}"/>
              </a:ext>
            </a:extLst>
          </p:cNvPr>
          <p:cNvSpPr txBox="1"/>
          <p:nvPr/>
        </p:nvSpPr>
        <p:spPr>
          <a:xfrm>
            <a:off x="8549538" y="1510770"/>
            <a:ext cx="2440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= Pyrazinamide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E52D361-A946-118A-3DC9-CA29904F0DDA}"/>
              </a:ext>
            </a:extLst>
          </p:cNvPr>
          <p:cNvGrpSpPr/>
          <p:nvPr/>
        </p:nvGrpSpPr>
        <p:grpSpPr>
          <a:xfrm>
            <a:off x="10538866" y="1547798"/>
            <a:ext cx="458021" cy="295275"/>
            <a:chOff x="8326226" y="2900784"/>
            <a:chExt cx="458021" cy="295275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06F5E2CA-C0EC-F6F0-EB2B-7C94959ED1AD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07B272C6-1567-21A5-A221-A9F555E00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C4D5F28-B915-F627-FD24-5637FA79DDB9}"/>
              </a:ext>
            </a:extLst>
          </p:cNvPr>
          <p:cNvSpPr txBox="1"/>
          <p:nvPr/>
        </p:nvSpPr>
        <p:spPr>
          <a:xfrm>
            <a:off x="11003347" y="1520295"/>
            <a:ext cx="24408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= CDF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B0E74F9-825B-5A74-848E-17A51B739B3F}"/>
              </a:ext>
            </a:extLst>
          </p:cNvPr>
          <p:cNvSpPr txBox="1"/>
          <p:nvPr/>
        </p:nvSpPr>
        <p:spPr>
          <a:xfrm>
            <a:off x="1139339" y="2390155"/>
            <a:ext cx="5053648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Nombre de pillules avec comprimés de rifapentine = 150 mg, isoniazide = 300 mg, moxifloxacine = 400 mg, pyrazinamide = 500 mg</a:t>
            </a:r>
          </a:p>
          <a:p>
            <a:pPr algn="l">
              <a:spcAft>
                <a:spcPts val="3600"/>
              </a:spcAft>
              <a:defRPr sz="2000" u="sng">
                <a:latin typeface="+mj-lt"/>
                <a:cs typeface="Arial" panose="020B0604020202020204" pitchFamily="34" charset="0"/>
              </a:defRPr>
            </a:pPr>
            <a:r>
              <a:t>RPT-150</a:t>
            </a:r>
          </a:p>
          <a:p>
            <a:pPr algn="l">
              <a:spcAft>
                <a:spcPts val="3600"/>
              </a:spcAft>
            </a:pPr>
            <a:endParaRPr lang="en-US" sz="2000" u="sng" dirty="0"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t>Nombre de pillules avec comprimés de rifapentine/isoniazide/moxifloxacine (300/75/100 mg), pyrazinamide = 500 mg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3600"/>
              </a:spcAft>
              <a:buClrTx/>
              <a:buSzTx/>
              <a:buFontTx/>
              <a:buNone/>
              <a:tabLst/>
              <a:defRPr sz="2000" u="sng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/>
                <a:ea typeface="+mn-ea"/>
                <a:cs typeface="Arial" panose="020B0604020202020204" pitchFamily="34" charset="0"/>
              </a:defRPr>
            </a:pPr>
            <a:r>
              <a:t>3-CDF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946C0A9-47BB-D670-4B01-39A178A1DB2E}"/>
              </a:ext>
            </a:extLst>
          </p:cNvPr>
          <p:cNvGrpSpPr/>
          <p:nvPr/>
        </p:nvGrpSpPr>
        <p:grpSpPr>
          <a:xfrm>
            <a:off x="1218903" y="3371913"/>
            <a:ext cx="342900" cy="285750"/>
            <a:chOff x="5867400" y="3314700"/>
            <a:chExt cx="342900" cy="28575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61A91D9-7DA4-E487-B204-C2B8353EED91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118E3BF3-57E2-57A3-F8DB-E37E30799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3D0FD9C-605B-0AF7-E1EB-A18DE940BD4F}"/>
              </a:ext>
            </a:extLst>
          </p:cNvPr>
          <p:cNvGrpSpPr/>
          <p:nvPr/>
        </p:nvGrpSpPr>
        <p:grpSpPr>
          <a:xfrm>
            <a:off x="1720624" y="3369464"/>
            <a:ext cx="342900" cy="285750"/>
            <a:chOff x="5867400" y="3314700"/>
            <a:chExt cx="342900" cy="28575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455CC20-9707-1FBD-CCC2-824B6C3E1BE9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F044DEAC-E561-4931-B524-FC8A4768E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61E149D-2805-4298-42C6-9F8131439A37}"/>
              </a:ext>
            </a:extLst>
          </p:cNvPr>
          <p:cNvGrpSpPr/>
          <p:nvPr/>
        </p:nvGrpSpPr>
        <p:grpSpPr>
          <a:xfrm>
            <a:off x="2222345" y="3378905"/>
            <a:ext cx="342900" cy="285750"/>
            <a:chOff x="5867400" y="3314700"/>
            <a:chExt cx="342900" cy="28575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29C565D-0BF1-0D74-196F-2C6E68ABA8AF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1A6CDE81-5DBE-37DA-82BC-6B32953D3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06FB931-BEEF-8ABF-53DE-3515373B6992}"/>
              </a:ext>
            </a:extLst>
          </p:cNvPr>
          <p:cNvGrpSpPr/>
          <p:nvPr/>
        </p:nvGrpSpPr>
        <p:grpSpPr>
          <a:xfrm>
            <a:off x="2732947" y="3369464"/>
            <a:ext cx="342900" cy="285750"/>
            <a:chOff x="5867400" y="3314700"/>
            <a:chExt cx="342900" cy="28575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25CBEAF-F42C-0594-1206-A39AB750F8A0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75BBC737-9AEF-3324-5817-A586399E5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F77A44E-3F3B-DF4B-5251-B4F9FF4CF237}"/>
              </a:ext>
            </a:extLst>
          </p:cNvPr>
          <p:cNvGrpSpPr/>
          <p:nvPr/>
        </p:nvGrpSpPr>
        <p:grpSpPr>
          <a:xfrm>
            <a:off x="3230877" y="3378905"/>
            <a:ext cx="342900" cy="285750"/>
            <a:chOff x="5867400" y="3314700"/>
            <a:chExt cx="342900" cy="28575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A5921E2-B17B-D09D-FBC6-F554270B9D46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695C385C-5ECE-98E1-223A-114E90E45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2E21A71-4A1D-DE9C-F360-138E8EEB21A8}"/>
              </a:ext>
            </a:extLst>
          </p:cNvPr>
          <p:cNvGrpSpPr/>
          <p:nvPr/>
        </p:nvGrpSpPr>
        <p:grpSpPr>
          <a:xfrm>
            <a:off x="3732598" y="3376456"/>
            <a:ext cx="342900" cy="285750"/>
            <a:chOff x="5867400" y="3314700"/>
            <a:chExt cx="342900" cy="285750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03C9ACC6-3D0E-CEFD-253F-CCF010A26B5E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05097728-3100-DED2-317A-AF62BD9C4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765F205-9CA4-570D-23F9-BA49894F0E39}"/>
              </a:ext>
            </a:extLst>
          </p:cNvPr>
          <p:cNvGrpSpPr/>
          <p:nvPr/>
        </p:nvGrpSpPr>
        <p:grpSpPr>
          <a:xfrm>
            <a:off x="4234319" y="3385897"/>
            <a:ext cx="342900" cy="285750"/>
            <a:chOff x="5867400" y="3314700"/>
            <a:chExt cx="342900" cy="285750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D63D25E-40E2-776D-6F24-FFD3F356AC78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55" name="Graphic 54">
              <a:extLst>
                <a:ext uri="{FF2B5EF4-FFF2-40B4-BE49-F238E27FC236}">
                  <a16:creationId xmlns:a16="http://schemas.microsoft.com/office/drawing/2014/main" id="{9C2754EC-B701-36BC-E3D5-CC03CB82D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3B443A0-123A-8CFA-B963-F579F2F12346}"/>
              </a:ext>
            </a:extLst>
          </p:cNvPr>
          <p:cNvGrpSpPr/>
          <p:nvPr/>
        </p:nvGrpSpPr>
        <p:grpSpPr>
          <a:xfrm>
            <a:off x="4744921" y="3376456"/>
            <a:ext cx="342900" cy="285750"/>
            <a:chOff x="5867400" y="3314700"/>
            <a:chExt cx="342900" cy="285750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4F28EC3-F5D1-A9A8-8DC8-EAE94601E08B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7A929900-EB02-9130-D7D4-BBD8FF924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pic>
        <p:nvPicPr>
          <p:cNvPr id="59" name="Graphic 58">
            <a:extLst>
              <a:ext uri="{FF2B5EF4-FFF2-40B4-BE49-F238E27FC236}">
                <a16:creationId xmlns:a16="http://schemas.microsoft.com/office/drawing/2014/main" id="{8A86F4FE-D7C6-1C16-A43D-9D6EE775CA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436" y="3812337"/>
            <a:ext cx="466725" cy="390525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2C0B0766-0D6A-ABA2-5E3B-D27567094E4E}"/>
              </a:ext>
            </a:extLst>
          </p:cNvPr>
          <p:cNvGrpSpPr/>
          <p:nvPr/>
        </p:nvGrpSpPr>
        <p:grpSpPr>
          <a:xfrm>
            <a:off x="1717212" y="3882871"/>
            <a:ext cx="446623" cy="295275"/>
            <a:chOff x="5868452" y="3281362"/>
            <a:chExt cx="446623" cy="295275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704E291F-2E8C-B9A0-1A81-B47E61B9A2F8}"/>
                </a:ext>
              </a:extLst>
            </p:cNvPr>
            <p:cNvSpPr/>
            <p:nvPr/>
          </p:nvSpPr>
          <p:spPr>
            <a:xfrm rot="20751250">
              <a:off x="5868452" y="3315466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62" name="Graphic 61">
              <a:extLst>
                <a:ext uri="{FF2B5EF4-FFF2-40B4-BE49-F238E27FC236}">
                  <a16:creationId xmlns:a16="http://schemas.microsoft.com/office/drawing/2014/main" id="{2B48B2F0-5E9B-1D8F-8560-89C2683FB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876925" y="3281362"/>
              <a:ext cx="438150" cy="295275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0E27A85-0ECB-D369-B319-D69284C66E28}"/>
              </a:ext>
            </a:extLst>
          </p:cNvPr>
          <p:cNvGrpSpPr/>
          <p:nvPr/>
        </p:nvGrpSpPr>
        <p:grpSpPr>
          <a:xfrm>
            <a:off x="2350281" y="3882871"/>
            <a:ext cx="325677" cy="250674"/>
            <a:chOff x="5434542" y="2776959"/>
            <a:chExt cx="325677" cy="250674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C58BF86-27CD-DCC9-5144-55D48F0AC814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65" name="Graphic 64">
              <a:extLst>
                <a:ext uri="{FF2B5EF4-FFF2-40B4-BE49-F238E27FC236}">
                  <a16:creationId xmlns:a16="http://schemas.microsoft.com/office/drawing/2014/main" id="{E4281C5B-6554-CF62-6C48-1824A242C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B510DC7-914A-F567-5702-0E867B9F4B47}"/>
              </a:ext>
            </a:extLst>
          </p:cNvPr>
          <p:cNvGrpSpPr/>
          <p:nvPr/>
        </p:nvGrpSpPr>
        <p:grpSpPr>
          <a:xfrm>
            <a:off x="2849179" y="3868045"/>
            <a:ext cx="325677" cy="250674"/>
            <a:chOff x="5434542" y="2776959"/>
            <a:chExt cx="325677" cy="250674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72997B86-965B-848D-955B-785124283866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68" name="Graphic 67">
              <a:extLst>
                <a:ext uri="{FF2B5EF4-FFF2-40B4-BE49-F238E27FC236}">
                  <a16:creationId xmlns:a16="http://schemas.microsoft.com/office/drawing/2014/main" id="{5B8D9C47-2288-DBD9-4034-E3EBBEB05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4C8DB67-EE31-F248-BB5E-71E17CBCD936}"/>
              </a:ext>
            </a:extLst>
          </p:cNvPr>
          <p:cNvGrpSpPr/>
          <p:nvPr/>
        </p:nvGrpSpPr>
        <p:grpSpPr>
          <a:xfrm>
            <a:off x="3340486" y="3865021"/>
            <a:ext cx="325677" cy="250674"/>
            <a:chOff x="5434542" y="2776959"/>
            <a:chExt cx="325677" cy="250674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ACE486E-ED4F-DF91-8D1A-56212CDAA19C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9D833F21-0B88-AF98-A10C-3F64607B77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A3BB2A1-3B27-4851-1798-3648CEE76E3E}"/>
              </a:ext>
            </a:extLst>
          </p:cNvPr>
          <p:cNvGrpSpPr/>
          <p:nvPr/>
        </p:nvGrpSpPr>
        <p:grpSpPr>
          <a:xfrm>
            <a:off x="1155436" y="5695617"/>
            <a:ext cx="458021" cy="295275"/>
            <a:chOff x="8326226" y="2900784"/>
            <a:chExt cx="458021" cy="295275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51D7FCA0-0213-960F-2554-59F53EFD210C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74" name="Graphic 73">
              <a:extLst>
                <a:ext uri="{FF2B5EF4-FFF2-40B4-BE49-F238E27FC236}">
                  <a16:creationId xmlns:a16="http://schemas.microsoft.com/office/drawing/2014/main" id="{86066054-2008-9642-D04B-0F3A50883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09C1573-3304-2C70-A7A3-5DBB66E80DBF}"/>
              </a:ext>
            </a:extLst>
          </p:cNvPr>
          <p:cNvGrpSpPr/>
          <p:nvPr/>
        </p:nvGrpSpPr>
        <p:grpSpPr>
          <a:xfrm>
            <a:off x="1744992" y="5695617"/>
            <a:ext cx="458021" cy="295275"/>
            <a:chOff x="8326226" y="2900784"/>
            <a:chExt cx="458021" cy="295275"/>
          </a:xfrm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97599E1D-BD92-F123-79A9-9CFED476A3A5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77" name="Graphic 76">
              <a:extLst>
                <a:ext uri="{FF2B5EF4-FFF2-40B4-BE49-F238E27FC236}">
                  <a16:creationId xmlns:a16="http://schemas.microsoft.com/office/drawing/2014/main" id="{B97E0C58-87A3-2D97-E8BE-21013AB1E6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742247D-29C6-DDEF-7213-97C0B00F50A9}"/>
              </a:ext>
            </a:extLst>
          </p:cNvPr>
          <p:cNvGrpSpPr/>
          <p:nvPr/>
        </p:nvGrpSpPr>
        <p:grpSpPr>
          <a:xfrm>
            <a:off x="2347529" y="5693810"/>
            <a:ext cx="458021" cy="295275"/>
            <a:chOff x="8326226" y="2900784"/>
            <a:chExt cx="458021" cy="295275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D690E796-751B-DAF3-FB61-A08096AAB074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80" name="Graphic 79">
              <a:extLst>
                <a:ext uri="{FF2B5EF4-FFF2-40B4-BE49-F238E27FC236}">
                  <a16:creationId xmlns:a16="http://schemas.microsoft.com/office/drawing/2014/main" id="{261ABAED-FB12-D2B2-E521-FF034C6174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4A36F65-115C-0EB7-2B5D-334671E41402}"/>
              </a:ext>
            </a:extLst>
          </p:cNvPr>
          <p:cNvGrpSpPr/>
          <p:nvPr/>
        </p:nvGrpSpPr>
        <p:grpSpPr>
          <a:xfrm>
            <a:off x="2956956" y="5697368"/>
            <a:ext cx="458021" cy="295275"/>
            <a:chOff x="8326226" y="2900784"/>
            <a:chExt cx="458021" cy="295275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2AAD6374-2BE6-65D8-AF44-3586314F751F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83" name="Graphic 82">
              <a:extLst>
                <a:ext uri="{FF2B5EF4-FFF2-40B4-BE49-F238E27FC236}">
                  <a16:creationId xmlns:a16="http://schemas.microsoft.com/office/drawing/2014/main" id="{CD8A45C2-7DE6-4E94-C23F-0F4D94418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97CE436-A28A-0DC0-E7EF-2FB373128817}"/>
              </a:ext>
            </a:extLst>
          </p:cNvPr>
          <p:cNvGrpSpPr/>
          <p:nvPr/>
        </p:nvGrpSpPr>
        <p:grpSpPr>
          <a:xfrm>
            <a:off x="1178599" y="6189666"/>
            <a:ext cx="325677" cy="250674"/>
            <a:chOff x="5434542" y="2776959"/>
            <a:chExt cx="325677" cy="250674"/>
          </a:xfrm>
        </p:grpSpPr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22B76906-CD68-8FD1-54B7-AD5FAF89ED22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86" name="Graphic 85">
              <a:extLst>
                <a:ext uri="{FF2B5EF4-FFF2-40B4-BE49-F238E27FC236}">
                  <a16:creationId xmlns:a16="http://schemas.microsoft.com/office/drawing/2014/main" id="{F337A5B1-FB59-4BED-C98A-EA0F50CCC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DF47001-E39A-7B28-C554-942974C1CBFC}"/>
              </a:ext>
            </a:extLst>
          </p:cNvPr>
          <p:cNvGrpSpPr/>
          <p:nvPr/>
        </p:nvGrpSpPr>
        <p:grpSpPr>
          <a:xfrm>
            <a:off x="1677497" y="6174840"/>
            <a:ext cx="325677" cy="250674"/>
            <a:chOff x="5434542" y="2776959"/>
            <a:chExt cx="325677" cy="250674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AB892770-0B92-E76F-0EB2-43EC0E1E7255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89" name="Graphic 88">
              <a:extLst>
                <a:ext uri="{FF2B5EF4-FFF2-40B4-BE49-F238E27FC236}">
                  <a16:creationId xmlns:a16="http://schemas.microsoft.com/office/drawing/2014/main" id="{468307C4-7AA9-9E33-8398-D5407B829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E5FDFCC-55C9-0D7E-90D0-183AA91511AE}"/>
              </a:ext>
            </a:extLst>
          </p:cNvPr>
          <p:cNvGrpSpPr/>
          <p:nvPr/>
        </p:nvGrpSpPr>
        <p:grpSpPr>
          <a:xfrm>
            <a:off x="2168804" y="6171816"/>
            <a:ext cx="325677" cy="250674"/>
            <a:chOff x="5434542" y="2776959"/>
            <a:chExt cx="325677" cy="250674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0C537293-89D8-2268-1B6A-92987C7C955B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92" name="Graphic 91">
              <a:extLst>
                <a:ext uri="{FF2B5EF4-FFF2-40B4-BE49-F238E27FC236}">
                  <a16:creationId xmlns:a16="http://schemas.microsoft.com/office/drawing/2014/main" id="{0D74C4FA-07F8-A6A4-78D0-D78F14DF0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F28E507F-7AFC-F3AB-3379-EAFF29A2B533}"/>
              </a:ext>
            </a:extLst>
          </p:cNvPr>
          <p:cNvSpPr txBox="1"/>
          <p:nvPr/>
        </p:nvSpPr>
        <p:spPr>
          <a:xfrm>
            <a:off x="6480109" y="2390155"/>
            <a:ext cx="5053648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Nombre de pillules avec comprimés de rifapentine = 300 mg, isoniazide = 300 mg, moxifloxacine = 400 mg, pyrazinamide = 500 mg</a:t>
            </a:r>
          </a:p>
          <a:p>
            <a:pPr algn="l">
              <a:spcAft>
                <a:spcPts val="3600"/>
              </a:spcAft>
              <a:defRPr sz="2000" u="sng">
                <a:latin typeface="+mj-lt"/>
                <a:cs typeface="Arial" panose="020B0604020202020204" pitchFamily="34" charset="0"/>
              </a:defRPr>
            </a:pPr>
            <a:r>
              <a:t>RPT-300</a:t>
            </a:r>
          </a:p>
          <a:p>
            <a:pPr algn="l">
              <a:spcAft>
                <a:spcPts val="3600"/>
              </a:spcAft>
            </a:pPr>
            <a:endParaRPr lang="en-US" sz="2000" u="sng" dirty="0"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t>Nombre de pilules avec comprimés de rifapentine/isoniazide/moxifloxacine/pyrazinamide (300/75/100/375 mg)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3600"/>
              </a:spcAft>
              <a:buClrTx/>
              <a:buSzTx/>
              <a:buFontTx/>
              <a:buNone/>
              <a:tabLst/>
              <a:defRPr sz="2000" u="sng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/>
                <a:ea typeface="+mn-ea"/>
                <a:cs typeface="Arial" panose="020B0604020202020204" pitchFamily="34" charset="0"/>
              </a:defRPr>
            </a:pPr>
            <a:r>
              <a:t>4-CDF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944CE105-BC17-CACB-B41A-71137EBF31DF}"/>
              </a:ext>
            </a:extLst>
          </p:cNvPr>
          <p:cNvGrpSpPr/>
          <p:nvPr/>
        </p:nvGrpSpPr>
        <p:grpSpPr>
          <a:xfrm>
            <a:off x="6572424" y="3429000"/>
            <a:ext cx="342900" cy="285750"/>
            <a:chOff x="5867400" y="3314700"/>
            <a:chExt cx="342900" cy="285750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3F74E19-0D77-D89F-A409-EE27496FE299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05" name="Graphic 104">
              <a:extLst>
                <a:ext uri="{FF2B5EF4-FFF2-40B4-BE49-F238E27FC236}">
                  <a16:creationId xmlns:a16="http://schemas.microsoft.com/office/drawing/2014/main" id="{E3920C43-C969-4A9B-9492-3D1FFB7EE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F0EBEC4-4397-5BCB-0FA3-E2D1B4E90EB9}"/>
              </a:ext>
            </a:extLst>
          </p:cNvPr>
          <p:cNvGrpSpPr/>
          <p:nvPr/>
        </p:nvGrpSpPr>
        <p:grpSpPr>
          <a:xfrm>
            <a:off x="7074145" y="3426551"/>
            <a:ext cx="342900" cy="285750"/>
            <a:chOff x="5867400" y="3314700"/>
            <a:chExt cx="342900" cy="285750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28098260-D226-F3CD-9C8B-3B713B851A09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08" name="Graphic 107">
              <a:extLst>
                <a:ext uri="{FF2B5EF4-FFF2-40B4-BE49-F238E27FC236}">
                  <a16:creationId xmlns:a16="http://schemas.microsoft.com/office/drawing/2014/main" id="{2AB9D369-407E-6330-5A8C-45CC1875A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569B730-3C97-D066-6112-05F1E63587FF}"/>
              </a:ext>
            </a:extLst>
          </p:cNvPr>
          <p:cNvGrpSpPr/>
          <p:nvPr/>
        </p:nvGrpSpPr>
        <p:grpSpPr>
          <a:xfrm>
            <a:off x="7575866" y="3435992"/>
            <a:ext cx="342900" cy="285750"/>
            <a:chOff x="5867400" y="3314700"/>
            <a:chExt cx="342900" cy="285750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3A6C7678-5A36-10E5-56FB-39686E273E82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11" name="Graphic 110">
              <a:extLst>
                <a:ext uri="{FF2B5EF4-FFF2-40B4-BE49-F238E27FC236}">
                  <a16:creationId xmlns:a16="http://schemas.microsoft.com/office/drawing/2014/main" id="{1E187900-FF83-CC47-621E-CC9B444C8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95A0B7E-5EE1-3FD2-FE47-0FDECC4A49F3}"/>
              </a:ext>
            </a:extLst>
          </p:cNvPr>
          <p:cNvGrpSpPr/>
          <p:nvPr/>
        </p:nvGrpSpPr>
        <p:grpSpPr>
          <a:xfrm>
            <a:off x="8086468" y="3426551"/>
            <a:ext cx="342900" cy="285750"/>
            <a:chOff x="5867400" y="3314700"/>
            <a:chExt cx="342900" cy="285750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28D54E22-6E05-5DE9-AB7B-8BD725DB75DA}"/>
                </a:ext>
              </a:extLst>
            </p:cNvPr>
            <p:cNvSpPr/>
            <p:nvPr/>
          </p:nvSpPr>
          <p:spPr>
            <a:xfrm>
              <a:off x="5867400" y="3314700"/>
              <a:ext cx="342900" cy="2857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14" name="Graphic 113">
              <a:extLst>
                <a:ext uri="{FF2B5EF4-FFF2-40B4-BE49-F238E27FC236}">
                  <a16:creationId xmlns:a16="http://schemas.microsoft.com/office/drawing/2014/main" id="{9C8ABA7B-91D1-E52B-4C33-90DAFFE6B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67400" y="3314700"/>
              <a:ext cx="342900" cy="285750"/>
            </a:xfrm>
            <a:prstGeom prst="rect">
              <a:avLst/>
            </a:prstGeom>
          </p:spPr>
        </p:pic>
      </p:grpSp>
      <p:pic>
        <p:nvPicPr>
          <p:cNvPr id="115" name="Graphic 114">
            <a:extLst>
              <a:ext uri="{FF2B5EF4-FFF2-40B4-BE49-F238E27FC236}">
                <a16:creationId xmlns:a16="http://schemas.microsoft.com/office/drawing/2014/main" id="{ED6E1639-3A69-1B9A-412A-1CF993B8BA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08957" y="3869424"/>
            <a:ext cx="466725" cy="390525"/>
          </a:xfrm>
          <a:prstGeom prst="rect">
            <a:avLst/>
          </a:prstGeom>
        </p:spPr>
      </p:pic>
      <p:grpSp>
        <p:nvGrpSpPr>
          <p:cNvPr id="116" name="Group 115">
            <a:extLst>
              <a:ext uri="{FF2B5EF4-FFF2-40B4-BE49-F238E27FC236}">
                <a16:creationId xmlns:a16="http://schemas.microsoft.com/office/drawing/2014/main" id="{F64FFCF1-D26C-59F5-C0B1-9033CFC473AC}"/>
              </a:ext>
            </a:extLst>
          </p:cNvPr>
          <p:cNvGrpSpPr/>
          <p:nvPr/>
        </p:nvGrpSpPr>
        <p:grpSpPr>
          <a:xfrm>
            <a:off x="7070733" y="3939958"/>
            <a:ext cx="446623" cy="295275"/>
            <a:chOff x="5868452" y="3281362"/>
            <a:chExt cx="446623" cy="295275"/>
          </a:xfrm>
        </p:grpSpPr>
        <p:sp>
          <p:nvSpPr>
            <p:cNvPr id="117" name="Rectangle: Rounded Corners 116">
              <a:extLst>
                <a:ext uri="{FF2B5EF4-FFF2-40B4-BE49-F238E27FC236}">
                  <a16:creationId xmlns:a16="http://schemas.microsoft.com/office/drawing/2014/main" id="{81A72C61-8ED6-8942-0A79-E0958288C7F2}"/>
                </a:ext>
              </a:extLst>
            </p:cNvPr>
            <p:cNvSpPr/>
            <p:nvPr/>
          </p:nvSpPr>
          <p:spPr>
            <a:xfrm rot="20751250">
              <a:off x="5868452" y="3315466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18" name="Graphic 117">
              <a:extLst>
                <a:ext uri="{FF2B5EF4-FFF2-40B4-BE49-F238E27FC236}">
                  <a16:creationId xmlns:a16="http://schemas.microsoft.com/office/drawing/2014/main" id="{FBA0B181-7BD4-2422-2D2A-04690F2E1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876925" y="3281362"/>
              <a:ext cx="438150" cy="295275"/>
            </a:xfrm>
            <a:prstGeom prst="rect">
              <a:avLst/>
            </a:prstGeom>
          </p:spPr>
        </p:pic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A6A20E7A-2EF2-523A-3555-0BC957806BCF}"/>
              </a:ext>
            </a:extLst>
          </p:cNvPr>
          <p:cNvGrpSpPr/>
          <p:nvPr/>
        </p:nvGrpSpPr>
        <p:grpSpPr>
          <a:xfrm>
            <a:off x="7703802" y="3939958"/>
            <a:ext cx="325677" cy="250674"/>
            <a:chOff x="5434542" y="2776959"/>
            <a:chExt cx="325677" cy="250674"/>
          </a:xfrm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838EE68-8D41-ED4E-81FA-BBA43410D055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21" name="Graphic 120">
              <a:extLst>
                <a:ext uri="{FF2B5EF4-FFF2-40B4-BE49-F238E27FC236}">
                  <a16:creationId xmlns:a16="http://schemas.microsoft.com/office/drawing/2014/main" id="{68E29616-7F60-FB52-E040-CC86E97FA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075C3F7-032B-A028-E63C-649166F3B479}"/>
              </a:ext>
            </a:extLst>
          </p:cNvPr>
          <p:cNvGrpSpPr/>
          <p:nvPr/>
        </p:nvGrpSpPr>
        <p:grpSpPr>
          <a:xfrm>
            <a:off x="8202700" y="3925132"/>
            <a:ext cx="325677" cy="250674"/>
            <a:chOff x="5434542" y="2776959"/>
            <a:chExt cx="325677" cy="250674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1EC1B653-64DB-E20A-FAFE-F0F6C7681E9A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24" name="Graphic 123">
              <a:extLst>
                <a:ext uri="{FF2B5EF4-FFF2-40B4-BE49-F238E27FC236}">
                  <a16:creationId xmlns:a16="http://schemas.microsoft.com/office/drawing/2014/main" id="{6244489A-DB0E-88D9-0703-70BE5E430B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7BBBCF3-341B-CE48-D3AC-312B75FDC8BF}"/>
              </a:ext>
            </a:extLst>
          </p:cNvPr>
          <p:cNvGrpSpPr/>
          <p:nvPr/>
        </p:nvGrpSpPr>
        <p:grpSpPr>
          <a:xfrm>
            <a:off x="8694007" y="3922108"/>
            <a:ext cx="325677" cy="250674"/>
            <a:chOff x="5434542" y="2776959"/>
            <a:chExt cx="325677" cy="250674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9B093D10-CB49-4046-A404-A4C6809D2BD8}"/>
                </a:ext>
              </a:extLst>
            </p:cNvPr>
            <p:cNvSpPr/>
            <p:nvPr/>
          </p:nvSpPr>
          <p:spPr>
            <a:xfrm>
              <a:off x="5434542" y="2779983"/>
              <a:ext cx="323850" cy="2476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27" name="Graphic 126">
              <a:extLst>
                <a:ext uri="{FF2B5EF4-FFF2-40B4-BE49-F238E27FC236}">
                  <a16:creationId xmlns:a16="http://schemas.microsoft.com/office/drawing/2014/main" id="{47E03996-77C7-D742-766F-7E23DB6DE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6369" y="2776959"/>
              <a:ext cx="323850" cy="247650"/>
            </a:xfrm>
            <a:prstGeom prst="rect">
              <a:avLst/>
            </a:prstGeom>
          </p:spPr>
        </p:pic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1CE7870C-191D-B96E-B9AC-22E76129C7DF}"/>
              </a:ext>
            </a:extLst>
          </p:cNvPr>
          <p:cNvGrpSpPr/>
          <p:nvPr/>
        </p:nvGrpSpPr>
        <p:grpSpPr>
          <a:xfrm>
            <a:off x="6498462" y="5698520"/>
            <a:ext cx="458021" cy="295275"/>
            <a:chOff x="8326226" y="2900784"/>
            <a:chExt cx="458021" cy="295275"/>
          </a:xfrm>
        </p:grpSpPr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id="{AF0F2E29-44DB-B536-50CD-0BEEB4008D1C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30" name="Graphic 129">
              <a:extLst>
                <a:ext uri="{FF2B5EF4-FFF2-40B4-BE49-F238E27FC236}">
                  <a16:creationId xmlns:a16="http://schemas.microsoft.com/office/drawing/2014/main" id="{A8F275F2-3AB7-E39E-16F6-04C1CA4B3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2A594D27-D5D8-AB84-3CC5-9B1DEB50BFFA}"/>
              </a:ext>
            </a:extLst>
          </p:cNvPr>
          <p:cNvGrpSpPr/>
          <p:nvPr/>
        </p:nvGrpSpPr>
        <p:grpSpPr>
          <a:xfrm>
            <a:off x="7088018" y="5698520"/>
            <a:ext cx="458021" cy="295275"/>
            <a:chOff x="8326226" y="2900784"/>
            <a:chExt cx="458021" cy="295275"/>
          </a:xfrm>
        </p:grpSpPr>
        <p:sp>
          <p:nvSpPr>
            <p:cNvPr id="132" name="Rectangle: Rounded Corners 131">
              <a:extLst>
                <a:ext uri="{FF2B5EF4-FFF2-40B4-BE49-F238E27FC236}">
                  <a16:creationId xmlns:a16="http://schemas.microsoft.com/office/drawing/2014/main" id="{FF8E7C6E-304C-422B-A66A-12EB0FAB9038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33" name="Graphic 132">
              <a:extLst>
                <a:ext uri="{FF2B5EF4-FFF2-40B4-BE49-F238E27FC236}">
                  <a16:creationId xmlns:a16="http://schemas.microsoft.com/office/drawing/2014/main" id="{600EAFB9-94DF-D217-439F-F5F89B8B7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0215AE4-DC31-38D3-6D18-DC2A1C2CAF3F}"/>
              </a:ext>
            </a:extLst>
          </p:cNvPr>
          <p:cNvGrpSpPr/>
          <p:nvPr/>
        </p:nvGrpSpPr>
        <p:grpSpPr>
          <a:xfrm>
            <a:off x="7690555" y="5696713"/>
            <a:ext cx="458021" cy="295275"/>
            <a:chOff x="8326226" y="2900784"/>
            <a:chExt cx="458021" cy="295275"/>
          </a:xfrm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84CDA236-1994-46E4-FC6D-A450E28CEAD6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36" name="Graphic 135">
              <a:extLst>
                <a:ext uri="{FF2B5EF4-FFF2-40B4-BE49-F238E27FC236}">
                  <a16:creationId xmlns:a16="http://schemas.microsoft.com/office/drawing/2014/main" id="{E879CCF2-F73F-BCA8-875E-1191477BF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13C8AEF4-76BA-89B4-58EC-18F617AC1979}"/>
              </a:ext>
            </a:extLst>
          </p:cNvPr>
          <p:cNvGrpSpPr/>
          <p:nvPr/>
        </p:nvGrpSpPr>
        <p:grpSpPr>
          <a:xfrm>
            <a:off x="8299982" y="5700271"/>
            <a:ext cx="458021" cy="295275"/>
            <a:chOff x="8326226" y="2900784"/>
            <a:chExt cx="458021" cy="295275"/>
          </a:xfrm>
        </p:grpSpPr>
        <p:sp>
          <p:nvSpPr>
            <p:cNvPr id="138" name="Rectangle: Rounded Corners 137">
              <a:extLst>
                <a:ext uri="{FF2B5EF4-FFF2-40B4-BE49-F238E27FC236}">
                  <a16:creationId xmlns:a16="http://schemas.microsoft.com/office/drawing/2014/main" id="{7FB1FB73-6FD7-C60F-CD1F-32EC7C6C6347}"/>
                </a:ext>
              </a:extLst>
            </p:cNvPr>
            <p:cNvSpPr/>
            <p:nvPr/>
          </p:nvSpPr>
          <p:spPr>
            <a:xfrm rot="20751250">
              <a:off x="8326226" y="2951329"/>
              <a:ext cx="438150" cy="21697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39" name="Graphic 138">
              <a:extLst>
                <a:ext uri="{FF2B5EF4-FFF2-40B4-BE49-F238E27FC236}">
                  <a16:creationId xmlns:a16="http://schemas.microsoft.com/office/drawing/2014/main" id="{D6B50067-9C89-B5D4-1621-934C9A471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46097" y="2900784"/>
              <a:ext cx="438150" cy="295275"/>
            </a:xfrm>
            <a:prstGeom prst="rect">
              <a:avLst/>
            </a:prstGeom>
          </p:spPr>
        </p:pic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id="{4860351C-44AC-34DD-D78C-9A4E9FB3E6CE}"/>
              </a:ext>
            </a:extLst>
          </p:cNvPr>
          <p:cNvSpPr txBox="1"/>
          <p:nvPr/>
        </p:nvSpPr>
        <p:spPr>
          <a:xfrm rot="16200000">
            <a:off x="-507567" y="5475110"/>
            <a:ext cx="21940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>
                <a:latin typeface="+mj-lt"/>
              </a:defRPr>
            </a:pPr>
            <a:r>
              <a:t>PERSPECTIVE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3F5F3AF-EDF9-D576-1C22-132A4B5065BD}"/>
              </a:ext>
            </a:extLst>
          </p:cNvPr>
          <p:cNvSpPr txBox="1"/>
          <p:nvPr/>
        </p:nvSpPr>
        <p:spPr>
          <a:xfrm rot="16200000">
            <a:off x="-581366" y="3210671"/>
            <a:ext cx="23347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>
                <a:latin typeface="+mj-lt"/>
              </a:defRPr>
            </a:pPr>
            <a:r>
              <a:t>SITUATION ACTUELLE</a:t>
            </a:r>
          </a:p>
        </p:txBody>
      </p:sp>
    </p:spTree>
    <p:extLst>
      <p:ext uri="{BB962C8B-B14F-4D97-AF65-F5344CB8AC3E}">
        <p14:creationId xmlns:p14="http://schemas.microsoft.com/office/powerpoint/2010/main" val="1487504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72F1CE46-E80B-2796-53BC-D1908D016ED8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9263698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COMBIEN CELA COÛTE-T-IL ?</a:t>
            </a:r>
            <a:br>
              <a:rPr lang="en-US" sz="3200" b="1" dirty="0">
                <a:latin typeface="Arial Black" charset="0"/>
                <a:ea typeface="Arial Black" charset="0"/>
                <a:cs typeface="Arial Black" charset="0"/>
              </a:rPr>
            </a:br>
            <a:r>
              <a:rPr>
                <a:solidFill>
                  <a:schemeClr val="accent4"/>
                </a:solidFill>
              </a:rPr>
              <a:t>Étude 31/A5349</a:t>
            </a:r>
            <a:endParaRPr lang="en-US" sz="3200" b="1" dirty="0"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E7C296-6D24-F516-6489-8D38C532E7CF}"/>
              </a:ext>
            </a:extLst>
          </p:cNvPr>
          <p:cNvSpPr txBox="1"/>
          <p:nvPr/>
        </p:nvSpPr>
        <p:spPr>
          <a:xfrm>
            <a:off x="1122054" y="1937294"/>
            <a:ext cx="428058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sz="2800" b="1">
                <a:solidFill>
                  <a:schemeClr val="accent4"/>
                </a:solidFill>
                <a:latin typeface="+mj-lt"/>
                <a:cs typeface="Arial" panose="020B0604020202020204" pitchFamily="34" charset="0"/>
              </a:defRPr>
            </a:pPr>
            <a:r>
              <a:rPr sz="2800" dirty="0"/>
              <a:t>Sanofi</a:t>
            </a:r>
            <a:r>
              <a:rPr sz="2000" dirty="0"/>
              <a:t> </a:t>
            </a:r>
            <a:endParaRPr lang="en-US" sz="24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algn="l">
              <a:defRPr sz="2000" b="1">
                <a:latin typeface="+mj-lt"/>
                <a:cs typeface="Arial" panose="020B0604020202020204" pitchFamily="34" charset="0"/>
              </a:defRPr>
            </a:pPr>
            <a:r>
              <a:rPr dirty="0" err="1"/>
              <a:t>Comprimé</a:t>
            </a:r>
            <a:r>
              <a:rPr dirty="0"/>
              <a:t> P </a:t>
            </a:r>
            <a:r>
              <a:rPr dirty="0" err="1"/>
              <a:t>autonome</a:t>
            </a:r>
            <a:r>
              <a:rPr dirty="0"/>
              <a:t> de 150 mg</a:t>
            </a:r>
          </a:p>
          <a:p>
            <a:pPr algn="l"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dirty="0"/>
              <a:t>6,00 US$/plaquette </a:t>
            </a:r>
            <a:r>
              <a:rPr dirty="0" err="1"/>
              <a:t>alvéolée</a:t>
            </a:r>
            <a:r>
              <a:rPr dirty="0"/>
              <a:t> de 24 </a:t>
            </a:r>
            <a:r>
              <a:rPr dirty="0" err="1"/>
              <a:t>comprimés</a:t>
            </a:r>
            <a:endParaRPr dirty="0"/>
          </a:p>
          <a:p>
            <a:pPr algn="l"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dirty="0"/>
              <a:t>240 US$ pour le </a:t>
            </a:r>
            <a:r>
              <a:rPr dirty="0" err="1"/>
              <a:t>protocole</a:t>
            </a:r>
            <a:r>
              <a:rPr dirty="0"/>
              <a:t> S31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755F922-D0F7-BA5F-CFBB-BBD6A6440716}"/>
              </a:ext>
            </a:extLst>
          </p:cNvPr>
          <p:cNvGrpSpPr/>
          <p:nvPr/>
        </p:nvGrpSpPr>
        <p:grpSpPr>
          <a:xfrm>
            <a:off x="972806" y="4161379"/>
            <a:ext cx="1895059" cy="1099725"/>
            <a:chOff x="621819" y="1198811"/>
            <a:chExt cx="1895059" cy="1099725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35D6754-96B5-FCBF-1F9A-A4E2CD1A9A51}"/>
                </a:ext>
              </a:extLst>
            </p:cNvPr>
            <p:cNvSpPr/>
            <p:nvPr/>
          </p:nvSpPr>
          <p:spPr>
            <a:xfrm>
              <a:off x="839206" y="1198811"/>
              <a:ext cx="1099725" cy="1099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A7C492B-3B51-BF0A-65C5-C7A60DEEE2A2}"/>
                </a:ext>
              </a:extLst>
            </p:cNvPr>
            <p:cNvSpPr txBox="1"/>
            <p:nvPr/>
          </p:nvSpPr>
          <p:spPr>
            <a:xfrm>
              <a:off x="621819" y="1228663"/>
              <a:ext cx="1895059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3200">
                  <a:solidFill>
                    <a:schemeClr val="accent4"/>
                  </a:solidFill>
                  <a:latin typeface="+mj-lt"/>
                </a:defRPr>
              </a:pPr>
              <a:r>
                <a:rPr sz="2800" dirty="0"/>
                <a:t>240 US$</a:t>
              </a:r>
              <a:endParaRPr lang="en-US" sz="4000" spc="-300" dirty="0">
                <a:solidFill>
                  <a:schemeClr val="accent4"/>
                </a:solidFill>
                <a:latin typeface="+mj-lt"/>
              </a:endParaRP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B2FC035D-AA0D-01B0-1D04-032EDAD11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7118" y="1702954"/>
              <a:ext cx="723900" cy="55245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BEE6DD8-09AD-22E9-3B90-2D7AE53FF829}"/>
              </a:ext>
            </a:extLst>
          </p:cNvPr>
          <p:cNvSpPr txBox="1"/>
          <p:nvPr/>
        </p:nvSpPr>
        <p:spPr>
          <a:xfrm>
            <a:off x="6909219" y="3322007"/>
            <a:ext cx="498340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sz="2800" b="1">
                <a:solidFill>
                  <a:schemeClr val="accent4"/>
                </a:solidFill>
                <a:latin typeface="+mj-lt"/>
                <a:cs typeface="Arial" panose="020B0604020202020204" pitchFamily="34" charset="0"/>
              </a:defRPr>
            </a:pPr>
            <a:r>
              <a:rPr dirty="0"/>
              <a:t>Lupin</a:t>
            </a:r>
            <a:endParaRPr lang="en-US" sz="2000" b="1" dirty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algn="l">
              <a:defRPr sz="2000" b="1">
                <a:latin typeface="+mj-lt"/>
                <a:cs typeface="Arial" panose="020B0604020202020204" pitchFamily="34" charset="0"/>
              </a:defRPr>
            </a:pPr>
            <a:r>
              <a:rPr dirty="0" err="1"/>
              <a:t>Comprimé</a:t>
            </a:r>
            <a:r>
              <a:rPr dirty="0"/>
              <a:t> P </a:t>
            </a:r>
            <a:r>
              <a:rPr dirty="0" err="1"/>
              <a:t>autonome</a:t>
            </a:r>
            <a:r>
              <a:rPr dirty="0"/>
              <a:t> de 300 mg</a:t>
            </a:r>
          </a:p>
          <a:p>
            <a:pPr algn="l"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dirty="0"/>
              <a:t>33,90 $ US/</a:t>
            </a:r>
            <a:r>
              <a:rPr dirty="0" err="1"/>
              <a:t>boîte</a:t>
            </a:r>
            <a:r>
              <a:rPr dirty="0"/>
              <a:t> de 100 </a:t>
            </a:r>
            <a:r>
              <a:rPr dirty="0" err="1"/>
              <a:t>comprimés</a:t>
            </a:r>
            <a:endParaRPr dirty="0"/>
          </a:p>
          <a:p>
            <a:pPr algn="l"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dirty="0"/>
              <a:t>163 $ US pour le </a:t>
            </a:r>
            <a:r>
              <a:rPr dirty="0" err="1"/>
              <a:t>protocole</a:t>
            </a:r>
            <a:r>
              <a:rPr dirty="0"/>
              <a:t> S31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89ADEB4-4AD5-7188-E274-94B27366CFC5}"/>
              </a:ext>
            </a:extLst>
          </p:cNvPr>
          <p:cNvGrpSpPr/>
          <p:nvPr/>
        </p:nvGrpSpPr>
        <p:grpSpPr>
          <a:xfrm>
            <a:off x="6707246" y="1961530"/>
            <a:ext cx="1482404" cy="1120645"/>
            <a:chOff x="637233" y="1177891"/>
            <a:chExt cx="1482404" cy="1120645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578D187-F0C5-9AF8-E277-977C5A23698E}"/>
                </a:ext>
              </a:extLst>
            </p:cNvPr>
            <p:cNvSpPr/>
            <p:nvPr/>
          </p:nvSpPr>
          <p:spPr>
            <a:xfrm>
              <a:off x="839206" y="1198811"/>
              <a:ext cx="1099725" cy="1099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FAF326E-8DE4-93B0-3BA8-8A50B164F131}"/>
                </a:ext>
              </a:extLst>
            </p:cNvPr>
            <p:cNvGrpSpPr/>
            <p:nvPr/>
          </p:nvGrpSpPr>
          <p:grpSpPr>
            <a:xfrm>
              <a:off x="637233" y="1177891"/>
              <a:ext cx="1482404" cy="612877"/>
              <a:chOff x="360871" y="1305950"/>
              <a:chExt cx="1482404" cy="61287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2E3FAA0-D530-D972-F176-C410401D67BB}"/>
                  </a:ext>
                </a:extLst>
              </p:cNvPr>
              <p:cNvSpPr txBox="1"/>
              <p:nvPr/>
            </p:nvSpPr>
            <p:spPr>
              <a:xfrm>
                <a:off x="360872" y="1334052"/>
                <a:ext cx="148240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 sz="3200">
                    <a:solidFill>
                      <a:schemeClr val="accent4"/>
                    </a:solidFill>
                    <a:latin typeface="+mj-lt"/>
                  </a:defRPr>
                </a:pPr>
                <a:r>
                  <a:t>163 $ US</a:t>
                </a:r>
                <a:endParaRPr lang="en-US" sz="4400" spc="-300" dirty="0">
                  <a:solidFill>
                    <a:schemeClr val="accent4"/>
                  </a:solidFill>
                  <a:latin typeface="+mj-lt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C9AEC02-F9FD-FC00-93A5-E920BF93647B}"/>
                  </a:ext>
                </a:extLst>
              </p:cNvPr>
              <p:cNvSpPr txBox="1"/>
              <p:nvPr/>
            </p:nvSpPr>
            <p:spPr>
              <a:xfrm>
                <a:off x="360871" y="1305950"/>
                <a:ext cx="148240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 sz="3200">
                    <a:ln>
                      <a:solidFill>
                        <a:schemeClr val="tx1"/>
                      </a:solidFill>
                    </a:ln>
                    <a:noFill/>
                    <a:latin typeface="+mj-lt"/>
                  </a:defRPr>
                </a:pPr>
                <a:r>
                  <a:t>163 $ US</a:t>
                </a:r>
              </a:p>
            </p:txBody>
          </p:sp>
        </p:grpSp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87B8D8F7-BFB3-3F73-2EE3-97D797ED8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7118" y="1702954"/>
              <a:ext cx="723900" cy="552450"/>
            </a:xfrm>
            <a:prstGeom prst="rect">
              <a:avLst/>
            </a:prstGeom>
          </p:spPr>
        </p:pic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CA5D10E-2623-2474-E35E-D199415DC95F}"/>
              </a:ext>
            </a:extLst>
          </p:cNvPr>
          <p:cNvCxnSpPr>
            <a:cxnSpLocks/>
          </p:cNvCxnSpPr>
          <p:nvPr/>
        </p:nvCxnSpPr>
        <p:spPr>
          <a:xfrm>
            <a:off x="5780508" y="1611308"/>
            <a:ext cx="0" cy="39931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5D10948-668F-57EC-0F4E-13F1F43CEB56}"/>
              </a:ext>
            </a:extLst>
          </p:cNvPr>
          <p:cNvGrpSpPr/>
          <p:nvPr/>
        </p:nvGrpSpPr>
        <p:grpSpPr>
          <a:xfrm rot="5400000">
            <a:off x="5607636" y="5290290"/>
            <a:ext cx="345744" cy="91440"/>
            <a:chOff x="4846009" y="4995321"/>
            <a:chExt cx="345744" cy="9144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8842FB7-4F9D-056F-2A12-9A2B701947E5}"/>
                </a:ext>
              </a:extLst>
            </p:cNvPr>
            <p:cNvSpPr/>
            <p:nvPr/>
          </p:nvSpPr>
          <p:spPr>
            <a:xfrm rot="16200000">
              <a:off x="4973161" y="4995321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3B91F897-5E99-4E12-26EF-4E188D883500}"/>
                </a:ext>
              </a:extLst>
            </p:cNvPr>
            <p:cNvSpPr/>
            <p:nvPr/>
          </p:nvSpPr>
          <p:spPr>
            <a:xfrm rot="16200000">
              <a:off x="5146033" y="5018180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CFADA13-B56E-4524-C6E7-2FA8F9851D16}"/>
                </a:ext>
              </a:extLst>
            </p:cNvPr>
            <p:cNvSpPr/>
            <p:nvPr/>
          </p:nvSpPr>
          <p:spPr>
            <a:xfrm rot="16200000">
              <a:off x="4846009" y="5016258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36AE9D2-288D-EC53-B73A-196FB9C3B76E}"/>
              </a:ext>
            </a:extLst>
          </p:cNvPr>
          <p:cNvSpPr txBox="1"/>
          <p:nvPr/>
        </p:nvSpPr>
        <p:spPr>
          <a:xfrm>
            <a:off x="6378656" y="5829654"/>
            <a:ext cx="562693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000">
                <a:latin typeface="Arial" panose="020B0604020202020204" pitchFamily="34" charset="0"/>
              </a:defRPr>
            </a:pPr>
            <a:r>
              <a:rPr dirty="0"/>
              <a:t>*</a:t>
            </a:r>
            <a:r>
              <a:rPr dirty="0">
                <a:effectLst/>
              </a:rPr>
              <a:t>Les prix </a:t>
            </a:r>
            <a:r>
              <a:rPr dirty="0" err="1">
                <a:effectLst/>
              </a:rPr>
              <a:t>estimés</a:t>
            </a:r>
            <a:r>
              <a:rPr dirty="0">
                <a:effectLst/>
              </a:rPr>
              <a:t> des </a:t>
            </a:r>
            <a:r>
              <a:rPr dirty="0" err="1">
                <a:effectLst/>
              </a:rPr>
              <a:t>traitements</a:t>
            </a:r>
            <a:r>
              <a:rPr dirty="0">
                <a:effectLst/>
              </a:rPr>
              <a:t> </a:t>
            </a:r>
            <a:r>
              <a:rPr dirty="0" err="1">
                <a:effectLst/>
                <a:cs typeface="Arial" panose="020B0604020202020204" pitchFamily="34" charset="0"/>
              </a:rPr>
              <a:t>sont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calculés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en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utilisant</a:t>
            </a:r>
            <a:r>
              <a:rPr dirty="0">
                <a:effectLst/>
              </a:rPr>
              <a:t> le prix </a:t>
            </a:r>
            <a:r>
              <a:rPr dirty="0" err="1">
                <a:effectLst/>
              </a:rPr>
              <a:t>moyen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pondéré</a:t>
            </a:r>
            <a:r>
              <a:rPr dirty="0">
                <a:effectLst/>
              </a:rPr>
              <a:t> pour </a:t>
            </a:r>
            <a:r>
              <a:rPr dirty="0" err="1">
                <a:effectLst/>
              </a:rPr>
              <a:t>chaque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médicament</a:t>
            </a:r>
            <a:r>
              <a:rPr dirty="0">
                <a:effectLst/>
              </a:rPr>
              <a:t> (le prix </a:t>
            </a:r>
            <a:r>
              <a:rPr dirty="0" err="1">
                <a:effectLst/>
              </a:rPr>
              <a:t>moyen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pondéré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tient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compte</a:t>
            </a:r>
            <a:r>
              <a:rPr dirty="0">
                <a:effectLst/>
              </a:rPr>
              <a:t> des </a:t>
            </a:r>
            <a:r>
              <a:rPr dirty="0" err="1">
                <a:effectLst/>
              </a:rPr>
              <a:t>différents</a:t>
            </a:r>
            <a:r>
              <a:rPr dirty="0">
                <a:effectLst/>
              </a:rPr>
              <a:t> prix pour </a:t>
            </a:r>
            <a:r>
              <a:rPr dirty="0" err="1">
                <a:effectLst/>
              </a:rPr>
              <a:t>chaque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fournisseur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dudit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médicament</a:t>
            </a:r>
            <a:r>
              <a:rPr dirty="0">
                <a:effectLst/>
              </a:rPr>
              <a:t>, </a:t>
            </a:r>
            <a:r>
              <a:rPr dirty="0" err="1">
                <a:effectLst/>
              </a:rPr>
              <a:t>pondérés</a:t>
            </a:r>
            <a:r>
              <a:rPr dirty="0">
                <a:effectLst/>
              </a:rPr>
              <a:t> par </a:t>
            </a:r>
            <a:r>
              <a:rPr dirty="0" err="1">
                <a:effectLst/>
              </a:rPr>
              <a:t>l’allocation</a:t>
            </a:r>
            <a:r>
              <a:rPr dirty="0">
                <a:effectLst/>
              </a:rPr>
              <a:t> de part de </a:t>
            </a:r>
            <a:r>
              <a:rPr dirty="0" err="1">
                <a:effectLst/>
              </a:rPr>
              <a:t>marché</a:t>
            </a:r>
            <a:r>
              <a:rPr dirty="0">
                <a:effectLst/>
              </a:rPr>
              <a:t> reçue de </a:t>
            </a:r>
            <a:r>
              <a:rPr dirty="0" err="1">
                <a:effectLst/>
              </a:rPr>
              <a:t>chaque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appel</a:t>
            </a:r>
            <a:r>
              <a:rPr dirty="0">
                <a:effectLst/>
              </a:rPr>
              <a:t> </a:t>
            </a:r>
            <a:r>
              <a:rPr dirty="0" err="1">
                <a:effectLst/>
              </a:rPr>
              <a:t>d’offres</a:t>
            </a:r>
            <a:r>
              <a:rPr dirty="0">
                <a:effectLst/>
              </a:rPr>
              <a:t> aux </a:t>
            </a:r>
            <a:r>
              <a:rPr dirty="0" err="1">
                <a:effectLst/>
              </a:rPr>
              <a:t>producteurs</a:t>
            </a:r>
            <a:r>
              <a:rPr dirty="0">
                <a:effectLst/>
              </a:rPr>
              <a:t> de </a:t>
            </a:r>
            <a:r>
              <a:rPr dirty="0" err="1">
                <a:effectLst/>
              </a:rPr>
              <a:t>médicaments</a:t>
            </a:r>
            <a:r>
              <a:rPr dirty="0">
                <a:effectLst/>
              </a:rPr>
              <a:t>).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70499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CD7CE830-AE86-5597-0EA6-A5C032681406}"/>
              </a:ext>
            </a:extLst>
          </p:cNvPr>
          <p:cNvSpPr/>
          <p:nvPr/>
        </p:nvSpPr>
        <p:spPr>
          <a:xfrm>
            <a:off x="0" y="2105247"/>
            <a:ext cx="12192000" cy="426897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581082A-BFF1-E027-E62F-0DB010B87D24}"/>
              </a:ext>
            </a:extLst>
          </p:cNvPr>
          <p:cNvSpPr txBox="1">
            <a:spLocks noChangeArrowheads="1"/>
          </p:cNvSpPr>
          <p:nvPr/>
        </p:nvSpPr>
        <p:spPr>
          <a:xfrm>
            <a:off x="432751" y="464286"/>
            <a:ext cx="10322081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rPr sz="2400" dirty="0">
                <a:solidFill>
                  <a:schemeClr val="accent4"/>
                </a:solidFill>
              </a:rPr>
              <a:t>S</a:t>
            </a:r>
            <a:r>
              <a:rPr sz="2400" dirty="0"/>
              <a:t>TAFF, </a:t>
            </a:r>
            <a:r>
              <a:rPr sz="2400" dirty="0">
                <a:solidFill>
                  <a:schemeClr val="accent4"/>
                </a:solidFill>
              </a:rPr>
              <a:t>S</a:t>
            </a:r>
            <a:r>
              <a:rPr sz="2400" dirty="0"/>
              <a:t>TUFF, </a:t>
            </a:r>
            <a:r>
              <a:rPr sz="2400" dirty="0">
                <a:solidFill>
                  <a:schemeClr val="accent4"/>
                </a:solidFill>
              </a:rPr>
              <a:t>S</a:t>
            </a:r>
            <a:r>
              <a:rPr sz="2400" dirty="0"/>
              <a:t>PACE, </a:t>
            </a:r>
            <a:r>
              <a:rPr sz="2400" dirty="0">
                <a:solidFill>
                  <a:schemeClr val="accent4"/>
                </a:solidFill>
              </a:rPr>
              <a:t>S</a:t>
            </a:r>
            <a:r>
              <a:rPr sz="2400" dirty="0"/>
              <a:t>YSTEMS, </a:t>
            </a:r>
            <a:r>
              <a:rPr sz="2400" dirty="0">
                <a:solidFill>
                  <a:schemeClr val="accent4"/>
                </a:solidFill>
              </a:rPr>
              <a:t>S</a:t>
            </a:r>
            <a:r>
              <a:rPr sz="2400" dirty="0"/>
              <a:t>UPPORT (EFFECTIFS, MOYENS, ESPACE, SYSTÈMES, SOUTIEN)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6FB4E9-A790-96C6-7189-552FACCA919A}"/>
              </a:ext>
            </a:extLst>
          </p:cNvPr>
          <p:cNvSpPr txBox="1"/>
          <p:nvPr/>
        </p:nvSpPr>
        <p:spPr>
          <a:xfrm>
            <a:off x="448699" y="2415625"/>
            <a:ext cx="210312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sz="1800" b="1">
                <a:solidFill>
                  <a:schemeClr val="accent3"/>
                </a:solidFill>
                <a:latin typeface="+mj-lt"/>
                <a:cs typeface="Arial" panose="020B0604020202020204" pitchFamily="34" charset="0"/>
              </a:defRPr>
            </a:pPr>
            <a:r>
              <a:rPr sz="1600" dirty="0"/>
              <a:t>EFFECTIFS (STAFF)</a:t>
            </a:r>
            <a:endParaRPr lang="en-US" sz="1600" b="1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 algn="l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400" dirty="0" err="1"/>
              <a:t>Travailleurs</a:t>
            </a:r>
            <a:r>
              <a:rPr sz="1400" dirty="0"/>
              <a:t> de la </a:t>
            </a:r>
            <a:r>
              <a:rPr sz="1400" dirty="0" err="1"/>
              <a:t>santé</a:t>
            </a:r>
            <a:r>
              <a:rPr sz="1400" dirty="0"/>
              <a:t> et de la </a:t>
            </a:r>
            <a:r>
              <a:rPr sz="1400" dirty="0" err="1"/>
              <a:t>communauté</a:t>
            </a:r>
            <a:r>
              <a:rPr sz="1400" dirty="0"/>
              <a:t> qui </a:t>
            </a:r>
            <a:r>
              <a:rPr sz="1400" dirty="0" err="1"/>
              <a:t>effectuent</a:t>
            </a:r>
            <a:r>
              <a:rPr sz="1400" dirty="0"/>
              <a:t> des </a:t>
            </a:r>
            <a:r>
              <a:rPr sz="1400" dirty="0" err="1"/>
              <a:t>recherches</a:t>
            </a:r>
            <a:r>
              <a:rPr sz="1400" dirty="0"/>
              <a:t> actives de </a:t>
            </a:r>
            <a:r>
              <a:rPr sz="1400" dirty="0" err="1"/>
              <a:t>cas</a:t>
            </a:r>
            <a:r>
              <a:rPr sz="1400" dirty="0"/>
              <a:t> dans les </a:t>
            </a:r>
            <a:r>
              <a:rPr sz="1400" dirty="0" err="1"/>
              <a:t>cliniques</a:t>
            </a:r>
            <a:r>
              <a:rPr sz="1400" dirty="0"/>
              <a:t> et les </a:t>
            </a:r>
            <a:r>
              <a:rPr sz="1400" dirty="0" err="1"/>
              <a:t>communautés</a:t>
            </a:r>
            <a:r>
              <a:rPr sz="1400" dirty="0"/>
              <a:t>, </a:t>
            </a:r>
            <a:r>
              <a:rPr sz="1400" dirty="0" err="1"/>
              <a:t>afin</a:t>
            </a:r>
            <a:r>
              <a:rPr sz="1400" dirty="0"/>
              <a:t> de </a:t>
            </a:r>
            <a:r>
              <a:rPr sz="1400" dirty="0" err="1"/>
              <a:t>fournir</a:t>
            </a:r>
            <a:r>
              <a:rPr sz="1400" dirty="0"/>
              <a:t> des </a:t>
            </a:r>
            <a:r>
              <a:rPr sz="1400" dirty="0" err="1"/>
              <a:t>informations</a:t>
            </a:r>
            <a:r>
              <a:rPr sz="1400" dirty="0"/>
              <a:t> sur le </a:t>
            </a:r>
            <a:r>
              <a:rPr sz="1400" dirty="0" err="1"/>
              <a:t>traitement</a:t>
            </a:r>
            <a:r>
              <a:rPr sz="1400" dirty="0"/>
              <a:t> de la </a:t>
            </a:r>
            <a:r>
              <a:rPr sz="1400" dirty="0" err="1"/>
              <a:t>tuberculose</a:t>
            </a:r>
            <a:r>
              <a:rPr sz="1400" dirty="0"/>
              <a:t> et </a:t>
            </a:r>
            <a:r>
              <a:rPr sz="1400" dirty="0" err="1"/>
              <a:t>soutenir</a:t>
            </a:r>
            <a:r>
              <a:rPr sz="1400" dirty="0"/>
              <a:t> les </a:t>
            </a:r>
            <a:r>
              <a:rPr sz="1400" dirty="0" err="1"/>
              <a:t>personnes</a:t>
            </a:r>
            <a:r>
              <a:rPr sz="1400" dirty="0"/>
              <a:t> qui </a:t>
            </a:r>
            <a:r>
              <a:rPr sz="1400" dirty="0" err="1"/>
              <a:t>ont</a:t>
            </a:r>
            <a:r>
              <a:rPr sz="1400" dirty="0"/>
              <a:t> </a:t>
            </a:r>
            <a:r>
              <a:rPr sz="1400" dirty="0" err="1"/>
              <a:t>besoin</a:t>
            </a:r>
            <a:r>
              <a:rPr sz="1400" dirty="0"/>
              <a:t> d’un </a:t>
            </a:r>
            <a:r>
              <a:rPr sz="1400" dirty="0" err="1"/>
              <a:t>traitement</a:t>
            </a:r>
            <a:r>
              <a:rPr sz="1400" dirty="0"/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7E8B3F-7FEC-EF2C-16E2-CFA25D1D85AD}"/>
              </a:ext>
            </a:extLst>
          </p:cNvPr>
          <p:cNvSpPr txBox="1"/>
          <p:nvPr/>
        </p:nvSpPr>
        <p:spPr>
          <a:xfrm>
            <a:off x="2806197" y="2415625"/>
            <a:ext cx="2103120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sz="1800">
                <a:cs typeface="Arial" panose="020B0604020202020204" pitchFamily="34" charset="0"/>
              </a:defRPr>
            </a:pPr>
            <a:r>
              <a:rPr sz="1600" b="1" dirty="0">
                <a:solidFill>
                  <a:schemeClr val="accent3"/>
                </a:solidFill>
                <a:latin typeface="+mj-lt"/>
              </a:rPr>
              <a:t>MOYENS (STUFF)</a:t>
            </a:r>
            <a:r>
              <a:rPr sz="1600" dirty="0">
                <a:solidFill>
                  <a:srgbClr val="EF3E42"/>
                </a:solidFill>
                <a:latin typeface="Arial" panose="020B0604020202020204" pitchFamily="34" charset="0"/>
              </a:rPr>
              <a:t> </a:t>
            </a:r>
          </a:p>
          <a:p>
            <a:pPr algn="l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400" dirty="0"/>
              <a:t>Tests de </a:t>
            </a:r>
            <a:r>
              <a:rPr sz="1400" dirty="0" err="1"/>
              <a:t>dépistage</a:t>
            </a:r>
            <a:r>
              <a:rPr sz="1400" dirty="0"/>
              <a:t> de la </a:t>
            </a:r>
            <a:r>
              <a:rPr sz="1400" dirty="0" err="1"/>
              <a:t>tuberculose</a:t>
            </a:r>
            <a:r>
              <a:rPr sz="1400" dirty="0"/>
              <a:t> pour </a:t>
            </a:r>
            <a:r>
              <a:rPr sz="1400" dirty="0" err="1"/>
              <a:t>diagnostiquer</a:t>
            </a:r>
            <a:r>
              <a:rPr sz="1400" dirty="0"/>
              <a:t> la </a:t>
            </a:r>
            <a:r>
              <a:rPr sz="1400" dirty="0" err="1"/>
              <a:t>tuberculose</a:t>
            </a:r>
            <a:r>
              <a:rPr sz="1400" dirty="0"/>
              <a:t>, </a:t>
            </a:r>
            <a:r>
              <a:rPr sz="1400" dirty="0" err="1"/>
              <a:t>sa</a:t>
            </a:r>
            <a:r>
              <a:rPr sz="1400" dirty="0"/>
              <a:t> </a:t>
            </a:r>
            <a:r>
              <a:rPr sz="1400" dirty="0" err="1"/>
              <a:t>résistance</a:t>
            </a:r>
            <a:r>
              <a:rPr sz="1400" dirty="0"/>
              <a:t> aux </a:t>
            </a:r>
            <a:r>
              <a:rPr sz="1400" dirty="0" err="1"/>
              <a:t>médicaments</a:t>
            </a:r>
            <a:r>
              <a:rPr sz="1400" dirty="0"/>
              <a:t> et pour </a:t>
            </a:r>
            <a:r>
              <a:rPr sz="1400" dirty="0" err="1"/>
              <a:t>surveiller</a:t>
            </a:r>
            <a:r>
              <a:rPr sz="1400" dirty="0"/>
              <a:t> le </a:t>
            </a:r>
            <a:r>
              <a:rPr sz="1400" dirty="0" err="1"/>
              <a:t>traitement</a:t>
            </a:r>
            <a:r>
              <a:rPr sz="1400" dirty="0"/>
              <a:t> ; formulations </a:t>
            </a:r>
            <a:r>
              <a:rPr sz="1400" dirty="0" err="1"/>
              <a:t>combinées</a:t>
            </a:r>
            <a:r>
              <a:rPr sz="1400" dirty="0"/>
              <a:t> à dose fixe pour </a:t>
            </a:r>
            <a:r>
              <a:rPr sz="1400" dirty="0" err="1"/>
              <a:t>soutenir</a:t>
            </a:r>
            <a:r>
              <a:rPr sz="1400" dirty="0"/>
              <a:t> le </a:t>
            </a:r>
            <a:r>
              <a:rPr sz="1400" dirty="0" err="1"/>
              <a:t>traitement</a:t>
            </a:r>
            <a:r>
              <a:rPr sz="1400" dirty="0"/>
              <a:t> de quatre </a:t>
            </a:r>
            <a:r>
              <a:rPr sz="1400" dirty="0" err="1"/>
              <a:t>mois</a:t>
            </a:r>
            <a:r>
              <a:rPr sz="1400" dirty="0"/>
              <a:t> à base de rifapentine et de </a:t>
            </a:r>
            <a:r>
              <a:rPr sz="1400" dirty="0" err="1"/>
              <a:t>moxifloxacine</a:t>
            </a:r>
            <a:r>
              <a:rPr sz="1400" dirty="0"/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BA1A92-9194-79EC-F55B-859002DE95CB}"/>
              </a:ext>
            </a:extLst>
          </p:cNvPr>
          <p:cNvSpPr txBox="1"/>
          <p:nvPr/>
        </p:nvSpPr>
        <p:spPr>
          <a:xfrm>
            <a:off x="5163695" y="2415625"/>
            <a:ext cx="210312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sz="1800" b="1">
                <a:solidFill>
                  <a:schemeClr val="accent3"/>
                </a:solidFill>
                <a:latin typeface="+mj-lt"/>
                <a:cs typeface="Arial" panose="020B0604020202020204" pitchFamily="34" charset="0"/>
              </a:defRPr>
            </a:pPr>
            <a:r>
              <a:t>ESPACE (SPACE)</a:t>
            </a:r>
            <a:endParaRPr lang="en-US" b="1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 algn="l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Un lieu pour les personnes subissant un test de dépistage de la tuberculose ; où collecter les schémas thérapeutiques ; où rencontrer des prestataires de soins.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CB9A38-085F-8BF6-7DD0-FD8123D51BC1}"/>
              </a:ext>
            </a:extLst>
          </p:cNvPr>
          <p:cNvSpPr txBox="1"/>
          <p:nvPr/>
        </p:nvSpPr>
        <p:spPr>
          <a:xfrm>
            <a:off x="7521193" y="2401703"/>
            <a:ext cx="2103120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sz="1800" b="1">
                <a:solidFill>
                  <a:schemeClr val="accent3"/>
                </a:solidFill>
                <a:latin typeface="+mj-lt"/>
                <a:cs typeface="Arial" panose="020B0604020202020204" pitchFamily="34" charset="0"/>
              </a:defRPr>
            </a:pPr>
            <a:r>
              <a:rPr sz="1600" dirty="0"/>
              <a:t>SYSTÈMES (SYSTEMS)</a:t>
            </a:r>
            <a:endParaRPr lang="en-US" sz="1600" b="1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 algn="l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400" dirty="0"/>
              <a:t>Mise à jour des directives </a:t>
            </a:r>
            <a:r>
              <a:rPr sz="1400" dirty="0" err="1"/>
              <a:t>nationales</a:t>
            </a:r>
            <a:r>
              <a:rPr sz="1400" dirty="0"/>
              <a:t>, des </a:t>
            </a:r>
            <a:r>
              <a:rPr sz="1400" dirty="0" err="1"/>
              <a:t>listes</a:t>
            </a:r>
            <a:r>
              <a:rPr sz="1400" dirty="0"/>
              <a:t> de </a:t>
            </a:r>
            <a:r>
              <a:rPr sz="1400" dirty="0" err="1"/>
              <a:t>médicaments</a:t>
            </a:r>
            <a:r>
              <a:rPr sz="1400" dirty="0"/>
              <a:t> et des formations des agents de </a:t>
            </a:r>
            <a:r>
              <a:rPr sz="1400" dirty="0" err="1"/>
              <a:t>santé</a:t>
            </a:r>
            <a:r>
              <a:rPr sz="1400" dirty="0"/>
              <a:t> ; </a:t>
            </a:r>
            <a:r>
              <a:rPr sz="1400" dirty="0" err="1"/>
              <a:t>enregistrement</a:t>
            </a:r>
            <a:r>
              <a:rPr sz="1400" dirty="0"/>
              <a:t> des </a:t>
            </a:r>
            <a:r>
              <a:rPr sz="1400" dirty="0" err="1"/>
              <a:t>médicaments</a:t>
            </a:r>
            <a:r>
              <a:rPr sz="1400" dirty="0"/>
              <a:t> </a:t>
            </a:r>
            <a:r>
              <a:rPr sz="1400" dirty="0" err="1"/>
              <a:t>ou</a:t>
            </a:r>
            <a:r>
              <a:rPr sz="1400" dirty="0"/>
              <a:t> </a:t>
            </a:r>
            <a:r>
              <a:rPr sz="1400" dirty="0" err="1"/>
              <a:t>dérogations</a:t>
            </a:r>
            <a:r>
              <a:rPr sz="1400" dirty="0"/>
              <a:t> par le </a:t>
            </a:r>
            <a:r>
              <a:rPr sz="1400" dirty="0" err="1"/>
              <a:t>biais</a:t>
            </a:r>
            <a:r>
              <a:rPr sz="1400" dirty="0"/>
              <a:t> des </a:t>
            </a:r>
            <a:r>
              <a:rPr sz="1400" dirty="0" err="1"/>
              <a:t>autorités</a:t>
            </a:r>
            <a:r>
              <a:rPr sz="1400" dirty="0"/>
              <a:t> </a:t>
            </a:r>
            <a:r>
              <a:rPr sz="1400" dirty="0" err="1"/>
              <a:t>nationales</a:t>
            </a:r>
            <a:r>
              <a:rPr sz="1400" dirty="0"/>
              <a:t> de </a:t>
            </a:r>
            <a:r>
              <a:rPr sz="1400" dirty="0" err="1"/>
              <a:t>réglementation</a:t>
            </a:r>
            <a:r>
              <a:rPr sz="1400" dirty="0"/>
              <a:t> ; mises à jour des </a:t>
            </a:r>
            <a:r>
              <a:rPr sz="1400" dirty="0" err="1"/>
              <a:t>appels</a:t>
            </a:r>
            <a:r>
              <a:rPr sz="1400" dirty="0"/>
              <a:t> </a:t>
            </a:r>
            <a:r>
              <a:rPr sz="1400" dirty="0" err="1"/>
              <a:t>d’offres</a:t>
            </a:r>
            <a:r>
              <a:rPr sz="1400" dirty="0"/>
              <a:t> pour </a:t>
            </a:r>
            <a:r>
              <a:rPr sz="1400" dirty="0" err="1"/>
              <a:t>l’achat</a:t>
            </a:r>
            <a:r>
              <a:rPr sz="1400" dirty="0"/>
              <a:t> de « </a:t>
            </a:r>
            <a:r>
              <a:rPr sz="1400" dirty="0" err="1"/>
              <a:t>moyens</a:t>
            </a:r>
            <a:r>
              <a:rPr sz="1400" dirty="0"/>
              <a:t> » </a:t>
            </a:r>
            <a:r>
              <a:rPr sz="1400" dirty="0" err="1"/>
              <a:t>en</a:t>
            </a:r>
            <a:r>
              <a:rPr sz="1400" dirty="0"/>
              <a:t> </a:t>
            </a:r>
            <a:r>
              <a:rPr sz="1400" dirty="0" err="1"/>
              <a:t>soutien</a:t>
            </a:r>
            <a:r>
              <a:rPr sz="1400" dirty="0"/>
              <a:t> du </a:t>
            </a:r>
            <a:r>
              <a:rPr sz="1400" dirty="0" err="1"/>
              <a:t>traitement</a:t>
            </a:r>
            <a:r>
              <a:rPr sz="1400" dirty="0"/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84278E-D5D7-0A0D-ABE2-EA578998601A}"/>
              </a:ext>
            </a:extLst>
          </p:cNvPr>
          <p:cNvSpPr txBox="1"/>
          <p:nvPr/>
        </p:nvSpPr>
        <p:spPr>
          <a:xfrm>
            <a:off x="9878691" y="2415625"/>
            <a:ext cx="210312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 sz="1800" b="1">
                <a:solidFill>
                  <a:schemeClr val="accent3"/>
                </a:solidFill>
                <a:latin typeface="+mj-lt"/>
                <a:cs typeface="Arial" panose="020B0604020202020204" pitchFamily="34" charset="0"/>
              </a:defRPr>
            </a:pPr>
            <a:r>
              <a:rPr sz="1600" dirty="0"/>
              <a:t>SOUTIEN (SUPPORT)</a:t>
            </a:r>
            <a:endParaRPr lang="en-US" sz="1600" b="1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 algn="l"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400" dirty="0" err="1"/>
              <a:t>Modèles</a:t>
            </a:r>
            <a:r>
              <a:rPr sz="1400" dirty="0"/>
              <a:t> </a:t>
            </a:r>
            <a:r>
              <a:rPr sz="1400" dirty="0" err="1"/>
              <a:t>centrés</a:t>
            </a:r>
            <a:r>
              <a:rPr sz="1400" dirty="0"/>
              <a:t> sur le patient pour </a:t>
            </a:r>
            <a:r>
              <a:rPr sz="1400" dirty="0" err="1"/>
              <a:t>l’administration</a:t>
            </a:r>
            <a:r>
              <a:rPr sz="1400" dirty="0"/>
              <a:t> du </a:t>
            </a:r>
            <a:r>
              <a:rPr sz="1400" dirty="0" err="1"/>
              <a:t>traitement</a:t>
            </a:r>
            <a:r>
              <a:rPr sz="1400" dirty="0"/>
              <a:t> </a:t>
            </a:r>
            <a:r>
              <a:rPr sz="1400" dirty="0" err="1"/>
              <a:t>contre</a:t>
            </a:r>
            <a:r>
              <a:rPr sz="1400" dirty="0"/>
              <a:t> la </a:t>
            </a:r>
            <a:r>
              <a:rPr sz="1400" dirty="0" err="1"/>
              <a:t>tuberculose</a:t>
            </a:r>
            <a:r>
              <a:rPr sz="1400" dirty="0"/>
              <a:t>, y </a:t>
            </a:r>
            <a:r>
              <a:rPr sz="1400" dirty="0" err="1"/>
              <a:t>compris</a:t>
            </a:r>
            <a:r>
              <a:rPr sz="1400" dirty="0"/>
              <a:t> les packages </a:t>
            </a:r>
            <a:r>
              <a:rPr sz="1400" dirty="0" err="1"/>
              <a:t>nutritionnels</a:t>
            </a:r>
            <a:r>
              <a:rPr sz="1400" dirty="0"/>
              <a:t>, </a:t>
            </a:r>
            <a:r>
              <a:rPr sz="1400" dirty="0" err="1"/>
              <a:t>psychosociaux</a:t>
            </a:r>
            <a:r>
              <a:rPr sz="1400" dirty="0"/>
              <a:t> et </a:t>
            </a:r>
            <a:r>
              <a:rPr sz="1400" dirty="0" err="1"/>
              <a:t>autres</a:t>
            </a:r>
            <a:r>
              <a:rPr sz="1400" dirty="0"/>
              <a:t> </a:t>
            </a:r>
            <a:r>
              <a:rPr sz="1400" dirty="0" err="1"/>
              <a:t>capables</a:t>
            </a:r>
            <a:r>
              <a:rPr sz="1400" dirty="0"/>
              <a:t> de </a:t>
            </a:r>
            <a:r>
              <a:rPr sz="1400" dirty="0" err="1"/>
              <a:t>garantir</a:t>
            </a:r>
            <a:r>
              <a:rPr sz="1400" dirty="0"/>
              <a:t> </a:t>
            </a:r>
            <a:r>
              <a:rPr sz="1400" dirty="0" err="1"/>
              <a:t>une</a:t>
            </a:r>
            <a:r>
              <a:rPr sz="1400" dirty="0"/>
              <a:t> </a:t>
            </a:r>
            <a:r>
              <a:rPr sz="1400" dirty="0" err="1"/>
              <a:t>approche</a:t>
            </a:r>
            <a:r>
              <a:rPr sz="1400" dirty="0"/>
              <a:t> </a:t>
            </a:r>
            <a:r>
              <a:rPr sz="1400" dirty="0" err="1"/>
              <a:t>holistique</a:t>
            </a:r>
            <a:r>
              <a:rPr sz="1400" dirty="0"/>
              <a:t> du </a:t>
            </a:r>
            <a:r>
              <a:rPr sz="1400" dirty="0" err="1"/>
              <a:t>soutien</a:t>
            </a:r>
            <a:r>
              <a:rPr sz="1400" dirty="0"/>
              <a:t> au </a:t>
            </a:r>
            <a:r>
              <a:rPr sz="1400" dirty="0" err="1"/>
              <a:t>traitement</a:t>
            </a:r>
            <a:r>
              <a:rPr sz="1400" dirty="0"/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592335C-169D-6D52-BE4A-E653A1652CA3}"/>
              </a:ext>
            </a:extLst>
          </p:cNvPr>
          <p:cNvGrpSpPr/>
          <p:nvPr/>
        </p:nvGrpSpPr>
        <p:grpSpPr>
          <a:xfrm>
            <a:off x="583328" y="1311853"/>
            <a:ext cx="1005840" cy="1005840"/>
            <a:chOff x="583328" y="1311853"/>
            <a:chExt cx="1005840" cy="1005840"/>
          </a:xfrm>
        </p:grpSpPr>
        <p:pic>
          <p:nvPicPr>
            <p:cNvPr id="4" name="Picture 3" descr="Shape, circle  Description automatically generated">
              <a:extLst>
                <a:ext uri="{FF2B5EF4-FFF2-40B4-BE49-F238E27FC236}">
                  <a16:creationId xmlns:a16="http://schemas.microsoft.com/office/drawing/2014/main" id="{D79D0877-0F37-6420-F271-ACBAA6DA1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328" y="1311853"/>
              <a:ext cx="1005840" cy="1005840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5E7E7B1F-C2F8-A732-CA22-C30BB426F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99169" y="1510147"/>
              <a:ext cx="574158" cy="54864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9AD3999-A0F3-B58E-93F0-4356C9436B2A}"/>
              </a:ext>
            </a:extLst>
          </p:cNvPr>
          <p:cNvGrpSpPr/>
          <p:nvPr/>
        </p:nvGrpSpPr>
        <p:grpSpPr>
          <a:xfrm>
            <a:off x="5316230" y="1310404"/>
            <a:ext cx="1005840" cy="1005840"/>
            <a:chOff x="5316230" y="1310404"/>
            <a:chExt cx="1005840" cy="1005840"/>
          </a:xfrm>
        </p:grpSpPr>
        <p:pic>
          <p:nvPicPr>
            <p:cNvPr id="12" name="Picture 11" descr="Shape, circle  Description automatically generated">
              <a:extLst>
                <a:ext uri="{FF2B5EF4-FFF2-40B4-BE49-F238E27FC236}">
                  <a16:creationId xmlns:a16="http://schemas.microsoft.com/office/drawing/2014/main" id="{DDEAFDFF-7E8F-5FBF-3845-607A7CBC8A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6230" y="1310404"/>
              <a:ext cx="1005840" cy="1005840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24372000-0FF3-789E-733E-B915F8E04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571500" y="1574916"/>
              <a:ext cx="495300" cy="4572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B4AAE95-D524-8B9F-85B6-3BE1690905D1}"/>
              </a:ext>
            </a:extLst>
          </p:cNvPr>
          <p:cNvGrpSpPr/>
          <p:nvPr/>
        </p:nvGrpSpPr>
        <p:grpSpPr>
          <a:xfrm>
            <a:off x="2940827" y="1310404"/>
            <a:ext cx="1005840" cy="1005840"/>
            <a:chOff x="2940827" y="1310404"/>
            <a:chExt cx="1005840" cy="1005840"/>
          </a:xfrm>
        </p:grpSpPr>
        <p:pic>
          <p:nvPicPr>
            <p:cNvPr id="5" name="Picture 4" descr="Shape, circle  Description automatically generated">
              <a:extLst>
                <a:ext uri="{FF2B5EF4-FFF2-40B4-BE49-F238E27FC236}">
                  <a16:creationId xmlns:a16="http://schemas.microsoft.com/office/drawing/2014/main" id="{73DA26B2-AE22-5BFE-078B-7BBAC5DC1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0827" y="1310404"/>
              <a:ext cx="1005840" cy="1005840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2C8B76FD-35F7-49C4-05DF-5073C5CD5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211399" y="1574564"/>
              <a:ext cx="482600" cy="4572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E024172-5D2F-C3E0-4EE2-88C101D64058}"/>
              </a:ext>
            </a:extLst>
          </p:cNvPr>
          <p:cNvGrpSpPr/>
          <p:nvPr/>
        </p:nvGrpSpPr>
        <p:grpSpPr>
          <a:xfrm>
            <a:off x="7655823" y="1310404"/>
            <a:ext cx="1005840" cy="1005840"/>
            <a:chOff x="7655823" y="1310404"/>
            <a:chExt cx="1005840" cy="1005840"/>
          </a:xfrm>
        </p:grpSpPr>
        <p:pic>
          <p:nvPicPr>
            <p:cNvPr id="14" name="Picture 13" descr="Shape, circle  Description automatically generated">
              <a:extLst>
                <a:ext uri="{FF2B5EF4-FFF2-40B4-BE49-F238E27FC236}">
                  <a16:creationId xmlns:a16="http://schemas.microsoft.com/office/drawing/2014/main" id="{3BA08584-BEBC-18CB-DEC2-79A2016E9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5823" y="1310404"/>
              <a:ext cx="1005840" cy="1005840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AACDB86F-FB58-303A-46EB-4C75B16E1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932204" y="1528371"/>
              <a:ext cx="548640" cy="54864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BB709F4-2EB2-24C4-7B12-2CE89AE81079}"/>
              </a:ext>
            </a:extLst>
          </p:cNvPr>
          <p:cNvGrpSpPr/>
          <p:nvPr/>
        </p:nvGrpSpPr>
        <p:grpSpPr>
          <a:xfrm>
            <a:off x="10013321" y="1310404"/>
            <a:ext cx="1005840" cy="1005840"/>
            <a:chOff x="10013321" y="1310404"/>
            <a:chExt cx="1005840" cy="1005840"/>
          </a:xfrm>
        </p:grpSpPr>
        <p:pic>
          <p:nvPicPr>
            <p:cNvPr id="16" name="Picture 15" descr="Shape, circle  Description automatically generated">
              <a:extLst>
                <a:ext uri="{FF2B5EF4-FFF2-40B4-BE49-F238E27FC236}">
                  <a16:creationId xmlns:a16="http://schemas.microsoft.com/office/drawing/2014/main" id="{0110B78D-A90E-C05C-EFA3-41620946B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3321" y="1310404"/>
              <a:ext cx="1005840" cy="1005840"/>
            </a:xfrm>
            <a:prstGeom prst="rect">
              <a:avLst/>
            </a:prstGeom>
          </p:spPr>
        </p:pic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731F07E2-18BE-9EE9-3677-56547673C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0235541" y="1542975"/>
              <a:ext cx="561400" cy="5486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8630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51715E4-968F-A006-490E-C0541F9DDB60}"/>
              </a:ext>
            </a:extLst>
          </p:cNvPr>
          <p:cNvGrpSpPr/>
          <p:nvPr/>
        </p:nvGrpSpPr>
        <p:grpSpPr>
          <a:xfrm>
            <a:off x="340083" y="3396762"/>
            <a:ext cx="894285" cy="842335"/>
            <a:chOff x="340083" y="3396762"/>
            <a:chExt cx="894285" cy="842335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6C0F48D0-7ED1-B6CF-B430-C4DE7BA28984}"/>
                </a:ext>
              </a:extLst>
            </p:cNvPr>
            <p:cNvSpPr/>
            <p:nvPr/>
          </p:nvSpPr>
          <p:spPr>
            <a:xfrm>
              <a:off x="514113" y="3467490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60" name="Graphic 59" descr="Megaphone1 with solid fill">
              <a:extLst>
                <a:ext uri="{FF2B5EF4-FFF2-40B4-BE49-F238E27FC236}">
                  <a16:creationId xmlns:a16="http://schemas.microsoft.com/office/drawing/2014/main" id="{91AF0830-627B-17D8-AB54-FC2FC22E9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0083" y="3396762"/>
              <a:ext cx="822960" cy="822960"/>
            </a:xfrm>
            <a:prstGeom prst="rect">
              <a:avLst/>
            </a:prstGeom>
          </p:spPr>
        </p:pic>
        <p:pic>
          <p:nvPicPr>
            <p:cNvPr id="62" name="Graphic 61" descr="Megaphone1 outline">
              <a:extLst>
                <a:ext uri="{FF2B5EF4-FFF2-40B4-BE49-F238E27FC236}">
                  <a16:creationId xmlns:a16="http://schemas.microsoft.com/office/drawing/2014/main" id="{3F4C72DE-C023-8A99-00D8-F9BDA30CA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89777" y="3416137"/>
              <a:ext cx="822960" cy="822960"/>
            </a:xfrm>
            <a:prstGeom prst="rect">
              <a:avLst/>
            </a:prstGeom>
          </p:spPr>
        </p:pic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A4FD6FA8-88D8-BB84-6EDF-A322251B1498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10049718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solidFill>
                  <a:schemeClr val="accent3"/>
                </a:solidFill>
                <a:latin typeface="Arial Black" charset="0"/>
                <a:ea typeface="Arial Black" charset="0"/>
                <a:cs typeface="Arial Black" charset="0"/>
              </a:defRPr>
            </a:pPr>
            <a:r>
              <a:rPr sz="2800" dirty="0"/>
              <a:t>QUE PEUVENT FAIRE LES ORGANISATIONS DE LA SOCIÉTÉ CIVILE ET LES GROUPES COMMUNAUTAIRES 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C3AE21-7397-5C29-5A37-AD9CFBE277C0}"/>
              </a:ext>
            </a:extLst>
          </p:cNvPr>
          <p:cNvSpPr txBox="1"/>
          <p:nvPr/>
        </p:nvSpPr>
        <p:spPr>
          <a:xfrm>
            <a:off x="1425272" y="1679968"/>
            <a:ext cx="3766328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800">
                <a:cs typeface="Arial" panose="020B0604020202020204" pitchFamily="34" charset="0"/>
              </a:defRPr>
            </a:pPr>
            <a:r>
              <a:rPr sz="1600" dirty="0">
                <a:latin typeface="Arial" panose="020B0604020202020204" pitchFamily="34" charset="0"/>
              </a:rPr>
              <a:t>Faire pression pour que les </a:t>
            </a:r>
            <a:r>
              <a:rPr sz="1600" dirty="0" err="1">
                <a:latin typeface="Arial" panose="020B0604020202020204" pitchFamily="34" charset="0"/>
              </a:rPr>
              <a:t>schémas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thérapeutiques</a:t>
            </a:r>
            <a:r>
              <a:rPr sz="1600" dirty="0">
                <a:latin typeface="Arial" panose="020B0604020202020204" pitchFamily="34" charset="0"/>
              </a:rPr>
              <a:t> de 4 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soient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inclus</a:t>
            </a:r>
            <a:r>
              <a:rPr sz="1600" dirty="0">
                <a:latin typeface="Arial" panose="020B0604020202020204" pitchFamily="34" charset="0"/>
              </a:rPr>
              <a:t> dans les directives et plans </a:t>
            </a:r>
            <a:r>
              <a:rPr sz="1600" dirty="0" err="1">
                <a:latin typeface="Arial" panose="020B0604020202020204" pitchFamily="34" charset="0"/>
              </a:rPr>
              <a:t>stratégiques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nationaux</a:t>
            </a:r>
            <a:r>
              <a:rPr sz="1600" dirty="0">
                <a:latin typeface="Arial" panose="020B0604020202020204" pitchFamily="34" charset="0"/>
              </a:rPr>
              <a:t> (PSN) </a:t>
            </a:r>
            <a:r>
              <a:rPr sz="1600" dirty="0">
                <a:latin typeface="+mj-lt"/>
              </a:rPr>
              <a:t>et les budgets des </a:t>
            </a:r>
            <a:r>
              <a:rPr sz="1600" dirty="0" err="1">
                <a:latin typeface="+mj-lt"/>
              </a:rPr>
              <a:t>programmes</a:t>
            </a:r>
            <a:r>
              <a:rPr sz="1600" dirty="0">
                <a:latin typeface="+mj-lt"/>
              </a:rPr>
              <a:t>.</a:t>
            </a:r>
          </a:p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 err="1"/>
              <a:t>Plaider</a:t>
            </a:r>
            <a:r>
              <a:rPr sz="1600" dirty="0"/>
              <a:t> pour des formulations de </a:t>
            </a:r>
            <a:r>
              <a:rPr sz="1600" dirty="0" err="1"/>
              <a:t>combinaisons</a:t>
            </a:r>
            <a:r>
              <a:rPr sz="1600" dirty="0"/>
              <a:t> à dose fixe </a:t>
            </a:r>
            <a:r>
              <a:rPr sz="1600" dirty="0" err="1"/>
              <a:t>abordables</a:t>
            </a:r>
            <a:r>
              <a:rPr sz="1600" dirty="0"/>
              <a:t> dans le cadre du </a:t>
            </a:r>
            <a:r>
              <a:rPr sz="1600" dirty="0" err="1"/>
              <a:t>traitement</a:t>
            </a:r>
            <a:r>
              <a:rPr sz="1600" dirty="0"/>
              <a:t> sur 4 </a:t>
            </a:r>
            <a:r>
              <a:rPr sz="1600" dirty="0" err="1"/>
              <a:t>mois</a:t>
            </a:r>
            <a:r>
              <a:rPr sz="1600" dirty="0"/>
              <a:t> à base de rifapentine et de </a:t>
            </a:r>
            <a:r>
              <a:rPr sz="1600" dirty="0" err="1"/>
              <a:t>moxifloxacine</a:t>
            </a:r>
            <a:r>
              <a:rPr sz="1600" dirty="0"/>
              <a:t>. </a:t>
            </a:r>
          </a:p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Encourager </a:t>
            </a:r>
            <a:r>
              <a:rPr sz="1600" dirty="0" err="1"/>
              <a:t>l’accélération</a:t>
            </a:r>
            <a:r>
              <a:rPr sz="1600" dirty="0"/>
              <a:t> des </a:t>
            </a:r>
            <a:r>
              <a:rPr sz="1600" dirty="0" err="1"/>
              <a:t>recherches</a:t>
            </a:r>
            <a:r>
              <a:rPr sz="1600" dirty="0"/>
              <a:t> </a:t>
            </a:r>
            <a:r>
              <a:rPr sz="1600" dirty="0" err="1"/>
              <a:t>nécessaires</a:t>
            </a:r>
            <a:r>
              <a:rPr sz="1600" dirty="0"/>
              <a:t> pour </a:t>
            </a:r>
            <a:r>
              <a:rPr sz="1600" dirty="0" err="1"/>
              <a:t>déterminer</a:t>
            </a:r>
            <a:r>
              <a:rPr sz="1600" dirty="0"/>
              <a:t> la dose et </a:t>
            </a:r>
            <a:r>
              <a:rPr sz="1600" dirty="0" err="1"/>
              <a:t>l’innocuité</a:t>
            </a:r>
            <a:r>
              <a:rPr sz="1600" dirty="0"/>
              <a:t> du </a:t>
            </a:r>
            <a:r>
              <a:rPr sz="1600" dirty="0" err="1"/>
              <a:t>traitement</a:t>
            </a:r>
            <a:r>
              <a:rPr sz="1600" dirty="0"/>
              <a:t> de 4 </a:t>
            </a:r>
            <a:r>
              <a:rPr sz="1600" dirty="0" err="1"/>
              <a:t>mois</a:t>
            </a:r>
            <a:r>
              <a:rPr sz="1600" dirty="0"/>
              <a:t> à base de rifapentine et de </a:t>
            </a:r>
            <a:r>
              <a:rPr sz="1600" dirty="0" err="1"/>
              <a:t>moxifloxacine</a:t>
            </a:r>
            <a:r>
              <a:rPr sz="1600" dirty="0"/>
              <a:t> chez les enfants.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16CD97-E9D1-BC62-7C78-D05CF804BB2F}"/>
              </a:ext>
            </a:extLst>
          </p:cNvPr>
          <p:cNvSpPr txBox="1"/>
          <p:nvPr/>
        </p:nvSpPr>
        <p:spPr>
          <a:xfrm>
            <a:off x="6828185" y="1676180"/>
            <a:ext cx="4980649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Faire pression pour un </a:t>
            </a:r>
            <a:r>
              <a:rPr sz="1600" dirty="0" err="1"/>
              <a:t>accès</a:t>
            </a:r>
            <a:r>
              <a:rPr sz="1600" dirty="0"/>
              <a:t> </a:t>
            </a:r>
            <a:r>
              <a:rPr sz="1600" dirty="0" err="1"/>
              <a:t>élargi</a:t>
            </a:r>
            <a:r>
              <a:rPr sz="1600" dirty="0"/>
              <a:t> à la </a:t>
            </a:r>
            <a:r>
              <a:rPr sz="1600" dirty="0" err="1"/>
              <a:t>radiographie</a:t>
            </a:r>
            <a:r>
              <a:rPr sz="1600" dirty="0"/>
              <a:t> </a:t>
            </a:r>
            <a:r>
              <a:rPr sz="1600" dirty="0" err="1"/>
              <a:t>pulmonaire</a:t>
            </a:r>
            <a:r>
              <a:rPr sz="1600" dirty="0"/>
              <a:t>, </a:t>
            </a:r>
            <a:r>
              <a:rPr sz="1600" dirty="0" err="1"/>
              <a:t>importante</a:t>
            </a:r>
            <a:r>
              <a:rPr sz="1600" dirty="0"/>
              <a:t> pour </a:t>
            </a:r>
            <a:r>
              <a:rPr sz="1600" dirty="0" err="1"/>
              <a:t>déterminer</a:t>
            </a:r>
            <a:r>
              <a:rPr sz="1600" dirty="0"/>
              <a:t> le </a:t>
            </a:r>
            <a:r>
              <a:rPr sz="1600" dirty="0" err="1"/>
              <a:t>caractère</a:t>
            </a:r>
            <a:r>
              <a:rPr sz="1600" dirty="0"/>
              <a:t> admissible de </a:t>
            </a:r>
            <a:r>
              <a:rPr sz="1600" dirty="0" err="1"/>
              <a:t>l’enfant</a:t>
            </a:r>
            <a:r>
              <a:rPr sz="1600" dirty="0"/>
              <a:t> au </a:t>
            </a:r>
            <a:r>
              <a:rPr sz="1600" dirty="0" err="1"/>
              <a:t>protocole</a:t>
            </a:r>
            <a:r>
              <a:rPr sz="1600" dirty="0"/>
              <a:t> SHINE de 4 </a:t>
            </a:r>
            <a:r>
              <a:rPr sz="1600" dirty="0" err="1"/>
              <a:t>mois</a:t>
            </a:r>
            <a:r>
              <a:rPr sz="1600" dirty="0"/>
              <a:t>, et aux tests </a:t>
            </a:r>
            <a:r>
              <a:rPr sz="1600" dirty="0" err="1"/>
              <a:t>rapides</a:t>
            </a:r>
            <a:r>
              <a:rPr sz="1600" dirty="0"/>
              <a:t> de </a:t>
            </a:r>
            <a:r>
              <a:rPr sz="1600" dirty="0" err="1"/>
              <a:t>sensibilité</a:t>
            </a:r>
            <a:r>
              <a:rPr sz="1600" dirty="0"/>
              <a:t> aux </a:t>
            </a:r>
            <a:r>
              <a:rPr sz="1600" dirty="0" err="1"/>
              <a:t>médicaments</a:t>
            </a:r>
            <a:r>
              <a:rPr sz="1600" dirty="0"/>
              <a:t>, </a:t>
            </a:r>
            <a:r>
              <a:rPr sz="1600" dirty="0" err="1"/>
              <a:t>lesquels</a:t>
            </a:r>
            <a:r>
              <a:rPr sz="1600" dirty="0"/>
              <a:t> </a:t>
            </a:r>
            <a:r>
              <a:rPr sz="1600" dirty="0" err="1"/>
              <a:t>sont</a:t>
            </a:r>
            <a:r>
              <a:rPr sz="1600" dirty="0"/>
              <a:t> </a:t>
            </a:r>
            <a:r>
              <a:rPr sz="1600" dirty="0" err="1"/>
              <a:t>importants</a:t>
            </a:r>
            <a:r>
              <a:rPr sz="1600" dirty="0"/>
              <a:t> pour </a:t>
            </a:r>
            <a:r>
              <a:rPr sz="1600" dirty="0" err="1"/>
              <a:t>détecter</a:t>
            </a:r>
            <a:r>
              <a:rPr sz="1600" dirty="0"/>
              <a:t> la </a:t>
            </a:r>
            <a:r>
              <a:rPr sz="1600" dirty="0" err="1"/>
              <a:t>résistance</a:t>
            </a:r>
            <a:r>
              <a:rPr sz="1600" dirty="0"/>
              <a:t> aux </a:t>
            </a:r>
            <a:r>
              <a:rPr sz="1600" dirty="0" err="1"/>
              <a:t>rifamycines</a:t>
            </a:r>
            <a:r>
              <a:rPr sz="1600" dirty="0"/>
              <a:t> et à la </a:t>
            </a:r>
            <a:r>
              <a:rPr sz="1600" dirty="0" err="1"/>
              <a:t>moxifloxacine</a:t>
            </a:r>
            <a:r>
              <a:rPr sz="1600" dirty="0"/>
              <a:t>.</a:t>
            </a:r>
          </a:p>
          <a:p>
            <a:pPr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 err="1"/>
              <a:t>Surveiller</a:t>
            </a:r>
            <a:r>
              <a:rPr sz="1600" dirty="0"/>
              <a:t> la </a:t>
            </a:r>
            <a:r>
              <a:rPr sz="1600" dirty="0" err="1"/>
              <a:t>disponibilité</a:t>
            </a:r>
            <a:r>
              <a:rPr sz="1600" dirty="0"/>
              <a:t> et la mise </a:t>
            </a:r>
            <a:r>
              <a:rPr sz="1600" dirty="0" err="1"/>
              <a:t>en</a:t>
            </a:r>
            <a:r>
              <a:rPr sz="1600" dirty="0"/>
              <a:t> </a:t>
            </a:r>
            <a:r>
              <a:rPr sz="1600" dirty="0" err="1"/>
              <a:t>œuvre</a:t>
            </a:r>
            <a:r>
              <a:rPr sz="1600" dirty="0"/>
              <a:t> des </a:t>
            </a:r>
            <a:r>
              <a:rPr sz="1600" dirty="0" err="1"/>
              <a:t>schémas</a:t>
            </a:r>
            <a:r>
              <a:rPr sz="1600" dirty="0"/>
              <a:t> </a:t>
            </a:r>
            <a:r>
              <a:rPr sz="1600" dirty="0" err="1"/>
              <a:t>thérapeutiques</a:t>
            </a:r>
            <a:r>
              <a:rPr sz="1600" dirty="0"/>
              <a:t> de 4 </a:t>
            </a:r>
            <a:r>
              <a:rPr sz="1600" dirty="0" err="1"/>
              <a:t>mois</a:t>
            </a:r>
            <a:r>
              <a:rPr sz="1600" dirty="0"/>
              <a:t> (ex : via des </a:t>
            </a:r>
            <a:r>
              <a:rPr sz="1600" dirty="0" err="1"/>
              <a:t>mécanismes</a:t>
            </a:r>
            <a:r>
              <a:rPr sz="1600" dirty="0"/>
              <a:t> de </a:t>
            </a:r>
            <a:r>
              <a:rPr sz="1600" dirty="0" err="1"/>
              <a:t>suivi</a:t>
            </a:r>
            <a:r>
              <a:rPr sz="1600" dirty="0"/>
              <a:t> </a:t>
            </a:r>
            <a:r>
              <a:rPr sz="1600" dirty="0" err="1"/>
              <a:t>dirigés</a:t>
            </a:r>
            <a:r>
              <a:rPr sz="1600" dirty="0"/>
              <a:t> par la </a:t>
            </a:r>
            <a:r>
              <a:rPr sz="1600" dirty="0" err="1"/>
              <a:t>communauté</a:t>
            </a:r>
            <a:r>
              <a:rPr sz="1600" dirty="0"/>
              <a:t>). </a:t>
            </a:r>
          </a:p>
          <a:p>
            <a:pPr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 err="1"/>
              <a:t>Créer</a:t>
            </a:r>
            <a:r>
              <a:rPr sz="1600" dirty="0"/>
              <a:t> </a:t>
            </a:r>
            <a:r>
              <a:rPr sz="1600" dirty="0" err="1"/>
              <a:t>une</a:t>
            </a:r>
            <a:r>
              <a:rPr sz="1600" dirty="0"/>
              <a:t> </a:t>
            </a:r>
            <a:r>
              <a:rPr sz="1600" dirty="0" err="1"/>
              <a:t>demande</a:t>
            </a:r>
            <a:r>
              <a:rPr sz="1600" dirty="0"/>
              <a:t> pour des </a:t>
            </a:r>
            <a:r>
              <a:rPr sz="1600" dirty="0" err="1"/>
              <a:t>schémas</a:t>
            </a:r>
            <a:r>
              <a:rPr sz="1600" dirty="0"/>
              <a:t> </a:t>
            </a:r>
            <a:r>
              <a:rPr sz="1600" dirty="0" err="1"/>
              <a:t>thérapeutiques</a:t>
            </a:r>
            <a:r>
              <a:rPr sz="1600" dirty="0"/>
              <a:t> de quatre </a:t>
            </a:r>
            <a:r>
              <a:rPr sz="1600" dirty="0" err="1"/>
              <a:t>mois</a:t>
            </a:r>
            <a:r>
              <a:rPr sz="1600" dirty="0"/>
              <a:t> au sein des </a:t>
            </a:r>
            <a:r>
              <a:rPr sz="1600" dirty="0" err="1"/>
              <a:t>communautés</a:t>
            </a:r>
            <a:r>
              <a:rPr sz="1600" dirty="0"/>
              <a:t>. </a:t>
            </a:r>
          </a:p>
          <a:p>
            <a:pPr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Demander aux </a:t>
            </a:r>
            <a:r>
              <a:rPr sz="1600" dirty="0" err="1"/>
              <a:t>gouvernements</a:t>
            </a:r>
            <a:r>
              <a:rPr sz="1600" dirty="0"/>
              <a:t> </a:t>
            </a:r>
            <a:r>
              <a:rPr sz="1600" dirty="0" err="1"/>
              <a:t>d’étendre</a:t>
            </a:r>
            <a:r>
              <a:rPr sz="1600" dirty="0"/>
              <a:t> les </a:t>
            </a:r>
            <a:r>
              <a:rPr sz="1600" dirty="0" err="1"/>
              <a:t>traitements</a:t>
            </a:r>
            <a:r>
              <a:rPr sz="1600" dirty="0"/>
              <a:t> de quatre </a:t>
            </a:r>
            <a:r>
              <a:rPr sz="1600" dirty="0" err="1"/>
              <a:t>mois</a:t>
            </a:r>
            <a:r>
              <a:rPr sz="1600" dirty="0"/>
              <a:t> par le </a:t>
            </a:r>
            <a:r>
              <a:rPr sz="1600" dirty="0" err="1"/>
              <a:t>biais</a:t>
            </a:r>
            <a:r>
              <a:rPr sz="1600" dirty="0"/>
              <a:t> de </a:t>
            </a:r>
            <a:r>
              <a:rPr sz="1600" dirty="0" err="1"/>
              <a:t>systèmes</a:t>
            </a:r>
            <a:r>
              <a:rPr sz="1600" dirty="0"/>
              <a:t> de </a:t>
            </a:r>
            <a:r>
              <a:rPr sz="1600" dirty="0" err="1"/>
              <a:t>soins</a:t>
            </a:r>
            <a:r>
              <a:rPr sz="1600" dirty="0"/>
              <a:t> </a:t>
            </a:r>
            <a:r>
              <a:rPr sz="1600" dirty="0" err="1"/>
              <a:t>centrés</a:t>
            </a:r>
            <a:r>
              <a:rPr sz="1600" dirty="0"/>
              <a:t> sur le patient.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30EA1F2-5C07-70D7-D7D6-4DE6FCA6B7D5}"/>
              </a:ext>
            </a:extLst>
          </p:cNvPr>
          <p:cNvGrpSpPr/>
          <p:nvPr/>
        </p:nvGrpSpPr>
        <p:grpSpPr>
          <a:xfrm>
            <a:off x="432752" y="1640184"/>
            <a:ext cx="11250696" cy="4840359"/>
            <a:chOff x="432752" y="1640184"/>
            <a:chExt cx="11250696" cy="4840359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14DC71F-2B6C-648D-BA47-A60091EA6450}"/>
                </a:ext>
              </a:extLst>
            </p:cNvPr>
            <p:cNvCxnSpPr>
              <a:cxnSpLocks/>
            </p:cNvCxnSpPr>
            <p:nvPr/>
          </p:nvCxnSpPr>
          <p:spPr>
            <a:xfrm>
              <a:off x="5551002" y="1640184"/>
              <a:ext cx="0" cy="484035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5DC28FF-70A8-BA9D-7400-780EABD7C55A}"/>
                </a:ext>
              </a:extLst>
            </p:cNvPr>
            <p:cNvCxnSpPr/>
            <p:nvPr/>
          </p:nvCxnSpPr>
          <p:spPr>
            <a:xfrm flipH="1">
              <a:off x="432752" y="3065185"/>
              <a:ext cx="51182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C9C1BC8-E772-0A78-1B9A-B329A5BCE8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2752" y="4619228"/>
              <a:ext cx="112506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F39577-8751-2FD8-25A4-73345FDA1D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1002" y="3363554"/>
              <a:ext cx="613244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382D911-A395-0DDD-50CA-DC228AAE11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51002" y="5640844"/>
              <a:ext cx="613244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BC706AF-BC9D-3DFA-7429-EDBEDD8B833D}"/>
                </a:ext>
              </a:extLst>
            </p:cNvPr>
            <p:cNvGrpSpPr/>
            <p:nvPr/>
          </p:nvGrpSpPr>
          <p:grpSpPr>
            <a:xfrm>
              <a:off x="5505282" y="1929119"/>
              <a:ext cx="91440" cy="428560"/>
              <a:chOff x="5810509" y="4712822"/>
              <a:chExt cx="91440" cy="428560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A44356C-9C5C-0412-380A-FCF63A0E7A52}"/>
                  </a:ext>
                </a:extLst>
              </p:cNvPr>
              <p:cNvSpPr/>
              <p:nvPr/>
            </p:nvSpPr>
            <p:spPr>
              <a:xfrm>
                <a:off x="5833370" y="471282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E0B0EAD-C4EE-CF9F-CCBA-412414840BF1}"/>
                  </a:ext>
                </a:extLst>
              </p:cNvPr>
              <p:cNvSpPr/>
              <p:nvPr/>
            </p:nvSpPr>
            <p:spPr>
              <a:xfrm>
                <a:off x="5830257" y="509566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00A55B7B-5028-886E-3713-30C98C33F286}"/>
                  </a:ext>
                </a:extLst>
              </p:cNvPr>
              <p:cNvSpPr/>
              <p:nvPr/>
            </p:nvSpPr>
            <p:spPr>
              <a:xfrm>
                <a:off x="5810509" y="4874936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9258A9E-4903-603A-34FC-A1C3A6DDE200}"/>
                </a:ext>
              </a:extLst>
            </p:cNvPr>
            <p:cNvGrpSpPr/>
            <p:nvPr/>
          </p:nvGrpSpPr>
          <p:grpSpPr>
            <a:xfrm rot="16200000">
              <a:off x="11334555" y="5426564"/>
              <a:ext cx="91440" cy="428560"/>
              <a:chOff x="5810509" y="4712822"/>
              <a:chExt cx="91440" cy="42856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E34025D-0699-788B-3702-6E1C671CAE3A}"/>
                  </a:ext>
                </a:extLst>
              </p:cNvPr>
              <p:cNvSpPr/>
              <p:nvPr/>
            </p:nvSpPr>
            <p:spPr>
              <a:xfrm>
                <a:off x="5833370" y="471282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4076AC73-C8BB-D947-D7B7-4C00452DFF4A}"/>
                  </a:ext>
                </a:extLst>
              </p:cNvPr>
              <p:cNvSpPr/>
              <p:nvPr/>
            </p:nvSpPr>
            <p:spPr>
              <a:xfrm>
                <a:off x="5830257" y="509566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95FB8240-ACE5-1E6F-A31C-980F297BA077}"/>
                  </a:ext>
                </a:extLst>
              </p:cNvPr>
              <p:cNvSpPr/>
              <p:nvPr/>
            </p:nvSpPr>
            <p:spPr>
              <a:xfrm>
                <a:off x="5810509" y="4874936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6D4808-43E2-6094-8EBD-613AE74C411E}"/>
              </a:ext>
            </a:extLst>
          </p:cNvPr>
          <p:cNvGrpSpPr/>
          <p:nvPr/>
        </p:nvGrpSpPr>
        <p:grpSpPr>
          <a:xfrm>
            <a:off x="514113" y="1655260"/>
            <a:ext cx="804892" cy="836336"/>
            <a:chOff x="514113" y="1655260"/>
            <a:chExt cx="804892" cy="83633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D42E563-664F-46A1-9FAD-5DE32EE493E0}"/>
                </a:ext>
              </a:extLst>
            </p:cNvPr>
            <p:cNvSpPr/>
            <p:nvPr/>
          </p:nvSpPr>
          <p:spPr>
            <a:xfrm>
              <a:off x="514113" y="1655260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9786C641-FDE0-E6D4-C005-282FEBF3FA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24001" y="1851516"/>
              <a:ext cx="595004" cy="64008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1AB82DC-BE84-7950-C737-E9D6B66E375F}"/>
              </a:ext>
            </a:extLst>
          </p:cNvPr>
          <p:cNvGrpSpPr/>
          <p:nvPr/>
        </p:nvGrpSpPr>
        <p:grpSpPr>
          <a:xfrm>
            <a:off x="514112" y="5241745"/>
            <a:ext cx="789747" cy="931526"/>
            <a:chOff x="514112" y="5241745"/>
            <a:chExt cx="789747" cy="93152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0F7FD18-3EB8-2683-1149-D77E62A5B072}"/>
                </a:ext>
              </a:extLst>
            </p:cNvPr>
            <p:cNvSpPr/>
            <p:nvPr/>
          </p:nvSpPr>
          <p:spPr>
            <a:xfrm>
              <a:off x="514112" y="5453016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D3645A7C-27FA-2A06-63A3-7F659148E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44560" y="5241745"/>
              <a:ext cx="759299" cy="73152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DE19CC6-C7D5-99F1-73B4-564D76DF1B3F}"/>
              </a:ext>
            </a:extLst>
          </p:cNvPr>
          <p:cNvGrpSpPr/>
          <p:nvPr/>
        </p:nvGrpSpPr>
        <p:grpSpPr>
          <a:xfrm>
            <a:off x="5964073" y="1757964"/>
            <a:ext cx="720255" cy="881843"/>
            <a:chOff x="5964073" y="1757964"/>
            <a:chExt cx="720255" cy="881843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BCD8260-909F-C60A-A57A-C72B7E5E97D4}"/>
                </a:ext>
              </a:extLst>
            </p:cNvPr>
            <p:cNvSpPr/>
            <p:nvPr/>
          </p:nvSpPr>
          <p:spPr>
            <a:xfrm>
              <a:off x="5964073" y="1757964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C4634F72-87E9-67D0-EDD8-042300D53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092359" y="1908287"/>
              <a:ext cx="548640" cy="731520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EEBA089-0F8D-7899-F507-AC0A4770DDFE}"/>
              </a:ext>
            </a:extLst>
          </p:cNvPr>
          <p:cNvGrpSpPr/>
          <p:nvPr/>
        </p:nvGrpSpPr>
        <p:grpSpPr>
          <a:xfrm>
            <a:off x="5964071" y="3648327"/>
            <a:ext cx="745747" cy="751303"/>
            <a:chOff x="5964071" y="3648327"/>
            <a:chExt cx="745747" cy="75130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3EF6BC5-6F41-3FBD-0EC5-511481356444}"/>
                </a:ext>
              </a:extLst>
            </p:cNvPr>
            <p:cNvSpPr/>
            <p:nvPr/>
          </p:nvSpPr>
          <p:spPr>
            <a:xfrm>
              <a:off x="5964071" y="3648327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A5B4ED88-041E-C080-DFA3-76F3A4460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6058100" y="3759550"/>
              <a:ext cx="651718" cy="64008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9683CB5-4B07-593C-6CB9-F886A2D6F3B1}"/>
              </a:ext>
            </a:extLst>
          </p:cNvPr>
          <p:cNvGrpSpPr/>
          <p:nvPr/>
        </p:nvGrpSpPr>
        <p:grpSpPr>
          <a:xfrm>
            <a:off x="5961514" y="4745952"/>
            <a:ext cx="744583" cy="720255"/>
            <a:chOff x="5961514" y="4745952"/>
            <a:chExt cx="744583" cy="72025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CB329EC-A684-BD50-30F4-B03F07E02A8E}"/>
                </a:ext>
              </a:extLst>
            </p:cNvPr>
            <p:cNvSpPr/>
            <p:nvPr/>
          </p:nvSpPr>
          <p:spPr>
            <a:xfrm>
              <a:off x="5964070" y="4745952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1607FDCF-E91B-EC0B-F40B-F3346A0098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5961514" y="4868322"/>
              <a:ext cx="744583" cy="54864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4F65743-EC70-51DB-F6E1-00E279545C87}"/>
              </a:ext>
            </a:extLst>
          </p:cNvPr>
          <p:cNvGrpSpPr/>
          <p:nvPr/>
        </p:nvGrpSpPr>
        <p:grpSpPr>
          <a:xfrm>
            <a:off x="5964069" y="5741719"/>
            <a:ext cx="720255" cy="720255"/>
            <a:chOff x="5964069" y="5741719"/>
            <a:chExt cx="720255" cy="72025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D573D88-0FB2-39E9-FFCD-5802C05301A2}"/>
                </a:ext>
              </a:extLst>
            </p:cNvPr>
            <p:cNvSpPr/>
            <p:nvPr/>
          </p:nvSpPr>
          <p:spPr>
            <a:xfrm>
              <a:off x="5964069" y="5741719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8D967189-174D-776E-7585-BD9643603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6052354" y="5838502"/>
              <a:ext cx="628650" cy="6000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7222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circle  Description automatically generated">
            <a:extLst>
              <a:ext uri="{FF2B5EF4-FFF2-40B4-BE49-F238E27FC236}">
                <a16:creationId xmlns:a16="http://schemas.microsoft.com/office/drawing/2014/main" id="{D273A18D-5C26-F306-225E-608558A457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12" b="5219"/>
          <a:stretch/>
        </p:blipFill>
        <p:spPr>
          <a:xfrm>
            <a:off x="8287045" y="2834500"/>
            <a:ext cx="3904955" cy="4023500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4929F95E-82E3-CF34-34C2-D32B951BC899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10553300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rPr sz="2800" dirty="0"/>
              <a:t>AUTRES IDÉES POUR </a:t>
            </a:r>
            <a:r>
              <a:rPr sz="2800" dirty="0">
                <a:solidFill>
                  <a:schemeClr val="accent4"/>
                </a:solidFill>
              </a:rPr>
              <a:t>LES PROCHAINES ÉTAPES</a:t>
            </a:r>
            <a:r>
              <a:rPr sz="2800" dirty="0"/>
              <a:t> ? </a:t>
            </a:r>
            <a:br>
              <a:rPr lang="en-US" sz="2800" b="1" dirty="0">
                <a:latin typeface="Arial Black" charset="0"/>
                <a:ea typeface="Arial Black" charset="0"/>
                <a:cs typeface="Arial Black" charset="0"/>
              </a:rPr>
            </a:br>
            <a:r>
              <a:rPr sz="2800" dirty="0"/>
              <a:t>CONSIDÉRATIONS SPÉCIFIQUES AU PAYS ?</a:t>
            </a:r>
            <a:br>
              <a:rPr lang="en-US" sz="2800" b="1" dirty="0">
                <a:latin typeface="Arial Black" charset="0"/>
                <a:ea typeface="Arial Black" charset="0"/>
                <a:cs typeface="Arial Black" charset="0"/>
              </a:rPr>
            </a:br>
            <a:r>
              <a:rPr sz="2800" dirty="0"/>
              <a:t>OPPORTUNITÉS SPÉCIFIQUES AU PAYS ?</a:t>
            </a:r>
          </a:p>
        </p:txBody>
      </p:sp>
      <p:pic>
        <p:nvPicPr>
          <p:cNvPr id="16" name="Picture 15" descr="Shape  Description automatically generated with medium confidence">
            <a:extLst>
              <a:ext uri="{FF2B5EF4-FFF2-40B4-BE49-F238E27FC236}">
                <a16:creationId xmlns:a16="http://schemas.microsoft.com/office/drawing/2014/main" id="{F35B9F44-164C-9ED0-CB87-E5AA7A8F40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120"/>
          <a:stretch/>
        </p:blipFill>
        <p:spPr>
          <a:xfrm>
            <a:off x="8287044" y="2889969"/>
            <a:ext cx="3904955" cy="3912562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507DFB29-271A-6F3C-8A0D-E46DAA9D2C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01776" y="3720731"/>
            <a:ext cx="2468880" cy="248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16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295B311-1A1A-F103-1418-7717EC0E6C9C}"/>
              </a:ext>
            </a:extLst>
          </p:cNvPr>
          <p:cNvGrpSpPr/>
          <p:nvPr/>
        </p:nvGrpSpPr>
        <p:grpSpPr>
          <a:xfrm>
            <a:off x="10886594" y="239699"/>
            <a:ext cx="894285" cy="842335"/>
            <a:chOff x="10886594" y="239699"/>
            <a:chExt cx="894285" cy="84233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1605CD8-F9B3-7B59-F043-89F73858D29F}"/>
                </a:ext>
              </a:extLst>
            </p:cNvPr>
            <p:cNvSpPr/>
            <p:nvPr/>
          </p:nvSpPr>
          <p:spPr>
            <a:xfrm>
              <a:off x="11060624" y="310427"/>
              <a:ext cx="720255" cy="720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0" name="Graphic 9" descr="Megaphone1 with solid fill">
              <a:extLst>
                <a:ext uri="{FF2B5EF4-FFF2-40B4-BE49-F238E27FC236}">
                  <a16:creationId xmlns:a16="http://schemas.microsoft.com/office/drawing/2014/main" id="{4F32623B-AF2D-5BF4-71AC-4EF75BFEE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886594" y="239699"/>
              <a:ext cx="822960" cy="822960"/>
            </a:xfrm>
            <a:prstGeom prst="rect">
              <a:avLst/>
            </a:prstGeom>
          </p:spPr>
        </p:pic>
        <p:pic>
          <p:nvPicPr>
            <p:cNvPr id="11" name="Graphic 10" descr="Megaphone1 outline">
              <a:extLst>
                <a:ext uri="{FF2B5EF4-FFF2-40B4-BE49-F238E27FC236}">
                  <a16:creationId xmlns:a16="http://schemas.microsoft.com/office/drawing/2014/main" id="{7D6AED8B-B2BA-373B-DC4E-280401A2C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936288" y="259074"/>
              <a:ext cx="822960" cy="822960"/>
            </a:xfrm>
            <a:prstGeom prst="rect">
              <a:avLst/>
            </a:prstGeom>
          </p:spPr>
        </p:pic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CC4A2DC9-9FC4-3198-A4BF-4BAB492403D7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9263698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RESSOURCES DE LA CAMPAGNE (1/3)</a:t>
            </a:r>
            <a:br>
              <a:rPr lang="en-US" sz="3200" b="1" dirty="0">
                <a:latin typeface="Arial Black" charset="0"/>
                <a:ea typeface="Arial Black" charset="0"/>
                <a:cs typeface="Arial Black" charset="0"/>
              </a:rPr>
            </a:br>
            <a:r>
              <a:rPr>
                <a:solidFill>
                  <a:schemeClr val="accent4"/>
                </a:solidFill>
              </a:rPr>
              <a:t>GUIDES ACTIVISTES</a:t>
            </a:r>
          </a:p>
        </p:txBody>
      </p:sp>
      <p:pic>
        <p:nvPicPr>
          <p:cNvPr id="4" name="Picture 3" descr="Graphical user interface, application  Description automatically generated">
            <a:extLst>
              <a:ext uri="{FF2B5EF4-FFF2-40B4-BE49-F238E27FC236}">
                <a16:creationId xmlns:a16="http://schemas.microsoft.com/office/drawing/2014/main" id="{488044F2-292A-D2A3-BDE9-44F32A6E08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37" y="1697927"/>
            <a:ext cx="8116841" cy="33528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ED9116-C3C5-C567-F468-FB0BEF4D794D}"/>
              </a:ext>
            </a:extLst>
          </p:cNvPr>
          <p:cNvSpPr txBox="1"/>
          <p:nvPr/>
        </p:nvSpPr>
        <p:spPr>
          <a:xfrm>
            <a:off x="363316" y="5236637"/>
            <a:ext cx="2806562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200">
                <a:latin typeface="+mj-lt"/>
                <a:cs typeface="Arial" panose="020B0604020202020204" pitchFamily="34" charset="0"/>
              </a:defRPr>
            </a:pPr>
            <a:r>
              <a:t>Guide de l’activiste sur la rifapentine pour l’infection tuberculeuse :</a:t>
            </a:r>
          </a:p>
          <a:p>
            <a:pPr algn="ctr">
              <a:spcAft>
                <a:spcPts val="600"/>
              </a:spcAft>
              <a:defRPr sz="1000">
                <a:latin typeface="Arial" panose="020B0604020202020204" pitchFamily="34" charset="0"/>
                <a:cs typeface="Arial" panose="020B0604020202020204" pitchFamily="34" charset="0"/>
                <a:hlinkClick r:id="rId7"/>
              </a:defRPr>
            </a:pPr>
            <a:r>
              <a:t>https://www.treatmentactiongroup.org/publication/an-activists-guide-to-rifapentine-for-the-treatment-of-tb-infection/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825394-2DBD-51E0-95A6-7F98A6846E3F}"/>
              </a:ext>
            </a:extLst>
          </p:cNvPr>
          <p:cNvSpPr txBox="1"/>
          <p:nvPr/>
        </p:nvSpPr>
        <p:spPr>
          <a:xfrm>
            <a:off x="3129706" y="5236637"/>
            <a:ext cx="2806562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200">
                <a:latin typeface="+mj-lt"/>
                <a:cs typeface="Arial" panose="020B0604020202020204" pitchFamily="34" charset="0"/>
              </a:defRPr>
            </a:pPr>
            <a:r>
              <a:t>Guide de l’activiste pour un traitement plus court de la tuberculose pharmacosensible :</a:t>
            </a:r>
          </a:p>
          <a:p>
            <a:pPr algn="ctr">
              <a:spcAft>
                <a:spcPts val="600"/>
              </a:spcAft>
              <a:defRPr sz="1000">
                <a:latin typeface="Arial" panose="020B0604020202020204" pitchFamily="34" charset="0"/>
                <a:cs typeface="Arial" panose="020B0604020202020204" pitchFamily="34" charset="0"/>
                <a:hlinkClick r:id="rId8"/>
              </a:defRPr>
            </a:pPr>
            <a:r>
              <a:t>https://www.treatmentactiongroup.org/publication/an-activists-guide-to-shorter-treatment-for-drug-sensitive-tuberculosis/</a:t>
            </a:r>
            <a:endParaRPr lang="en-US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1EF02C-221A-590D-9CF3-44CCEB8A2ED3}"/>
              </a:ext>
            </a:extLst>
          </p:cNvPr>
          <p:cNvSpPr txBox="1"/>
          <p:nvPr/>
        </p:nvSpPr>
        <p:spPr>
          <a:xfrm>
            <a:off x="5986680" y="5236637"/>
            <a:ext cx="2806562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200">
                <a:latin typeface="+mj-lt"/>
                <a:cs typeface="Arial" panose="020B0604020202020204" pitchFamily="34" charset="0"/>
              </a:defRPr>
            </a:pPr>
            <a:r>
              <a:t>Guide de l’activiste sur les outils de diagnostic de la tuberculose :</a:t>
            </a:r>
          </a:p>
          <a:p>
            <a:pPr algn="ctr">
              <a:spcAft>
                <a:spcPts val="600"/>
              </a:spcAft>
              <a:defRPr sz="1000">
                <a:latin typeface="Arial" panose="020B0604020202020204" pitchFamily="34" charset="0"/>
                <a:cs typeface="Arial" panose="020B0604020202020204" pitchFamily="34" charset="0"/>
                <a:hlinkClick r:id="rId9"/>
              </a:defRPr>
            </a:pPr>
            <a:r>
              <a:t>https://www.treatmentactiongroup.org/publication/an-activists-guide-to-tuberculosis-diagnostic-tools/</a:t>
            </a:r>
            <a:endParaRPr lang="en-US" sz="1000" dirty="0"/>
          </a:p>
        </p:txBody>
      </p:sp>
      <p:pic>
        <p:nvPicPr>
          <p:cNvPr id="5" name="Picture 4" descr="Text  Description automatically generated">
            <a:extLst>
              <a:ext uri="{FF2B5EF4-FFF2-40B4-BE49-F238E27FC236}">
                <a16:creationId xmlns:a16="http://schemas.microsoft.com/office/drawing/2014/main" id="{0A124BB1-0BC4-4817-FAF7-FD884ACB86E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1959" y="1697928"/>
            <a:ext cx="2443309" cy="3352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9D78C4-6FB4-E8E3-9CE6-FB368A5316D6}"/>
              </a:ext>
            </a:extLst>
          </p:cNvPr>
          <p:cNvSpPr txBox="1"/>
          <p:nvPr/>
        </p:nvSpPr>
        <p:spPr>
          <a:xfrm>
            <a:off x="9011958" y="5236637"/>
            <a:ext cx="2443309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200">
                <a:latin typeface="+mj-lt"/>
                <a:cs typeface="Arial" panose="020B0604020202020204" pitchFamily="34" charset="0"/>
              </a:defRPr>
            </a:pPr>
            <a:r>
              <a:t>Mémoires de plaidoyer du GFAN (Réseau des défenseurs du Fonds mondial) :</a:t>
            </a:r>
          </a:p>
          <a:p>
            <a:pPr algn="ctr">
              <a:spcAft>
                <a:spcPts val="600"/>
              </a:spcAft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>
                <a:hlinkClick r:id="rId11"/>
              </a:rPr>
              <a:t>https://www.globalfundadvocatesnetwork.org/resource/advocacy-guides-to-1-4-6x24-shorter-regimens-for-tb/</a:t>
            </a:r>
            <a:r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64017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CC4A2DC9-9FC4-3198-A4BF-4BAB492403D7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9263698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RESSOURCES DE LA CAMPAGNE (2/3)</a:t>
            </a:r>
            <a:br>
              <a:rPr lang="en-US" sz="3200" b="1" dirty="0">
                <a:latin typeface="Arial Black" charset="0"/>
                <a:ea typeface="Arial Black" charset="0"/>
                <a:cs typeface="Arial Black" charset="0"/>
              </a:rPr>
            </a:br>
            <a:r>
              <a:rPr>
                <a:solidFill>
                  <a:schemeClr val="accent4"/>
                </a:solidFill>
              </a:rPr>
              <a:t> ÉTUDES DES REPÈRES</a:t>
            </a: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00D942EE-E227-D5BB-834D-844C0A5D4C63}"/>
              </a:ext>
            </a:extLst>
          </p:cNvPr>
          <p:cNvSpPr txBox="1">
            <a:spLocks/>
          </p:cNvSpPr>
          <p:nvPr/>
        </p:nvSpPr>
        <p:spPr>
          <a:xfrm>
            <a:off x="5463332" y="1955452"/>
            <a:ext cx="5884436" cy="165207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1800" b="1">
                <a:latin typeface="+mj-lt"/>
                <a:cs typeface="Arial" panose="020B0604020202020204" pitchFamily="34" charset="0"/>
              </a:defRPr>
            </a:pPr>
            <a:r>
              <a:rPr sz="1600" dirty="0" err="1"/>
              <a:t>Traitements</a:t>
            </a:r>
            <a:r>
              <a:rPr sz="1600" dirty="0"/>
              <a:t> de quatre </a:t>
            </a:r>
            <a:r>
              <a:rPr sz="1600" dirty="0" err="1"/>
              <a:t>mois</a:t>
            </a:r>
            <a:r>
              <a:rPr sz="1600" dirty="0"/>
              <a:t> à base de rifapentine avec </a:t>
            </a:r>
            <a:r>
              <a:rPr sz="1600" dirty="0" err="1"/>
              <a:t>ou</a:t>
            </a:r>
            <a:r>
              <a:rPr sz="1600" dirty="0"/>
              <a:t> sans </a:t>
            </a:r>
            <a:r>
              <a:rPr sz="1600" dirty="0" err="1"/>
              <a:t>moxifloxacine</a:t>
            </a:r>
            <a:r>
              <a:rPr sz="1600" dirty="0"/>
              <a:t> pour </a:t>
            </a:r>
            <a:r>
              <a:rPr sz="1600" dirty="0" err="1"/>
              <a:t>tuberculose</a:t>
            </a:r>
            <a:r>
              <a:rPr sz="1600" dirty="0"/>
              <a:t> </a:t>
            </a:r>
          </a:p>
          <a:p>
            <a:pPr marL="0" indent="0">
              <a:buNone/>
              <a:defRPr sz="1800">
                <a:cs typeface="Arial" panose="020B0604020202020204" pitchFamily="34" charset="0"/>
              </a:defRPr>
            </a:pPr>
            <a:r>
              <a:rPr sz="1600" dirty="0"/>
              <a:t>Dorman SE, Nahid P, </a:t>
            </a:r>
            <a:r>
              <a:rPr sz="1600" dirty="0" err="1"/>
              <a:t>Kurbatova</a:t>
            </a:r>
            <a:r>
              <a:rPr sz="1600" dirty="0"/>
              <a:t> EV, et al. </a:t>
            </a:r>
            <a:r>
              <a:rPr sz="1600" dirty="0" err="1"/>
              <a:t>Traitements</a:t>
            </a:r>
            <a:r>
              <a:rPr sz="1600" dirty="0"/>
              <a:t> de quatre </a:t>
            </a:r>
            <a:r>
              <a:rPr sz="1600" dirty="0" err="1"/>
              <a:t>mois</a:t>
            </a:r>
            <a:r>
              <a:rPr sz="1600" dirty="0"/>
              <a:t> à base de rifapentine avec </a:t>
            </a:r>
            <a:r>
              <a:rPr sz="1600" dirty="0" err="1"/>
              <a:t>ou</a:t>
            </a:r>
            <a:r>
              <a:rPr sz="1600" dirty="0"/>
              <a:t> sans </a:t>
            </a:r>
            <a:r>
              <a:rPr sz="1600" dirty="0" err="1"/>
              <a:t>moxifloxacine</a:t>
            </a:r>
            <a:r>
              <a:rPr sz="1600" dirty="0"/>
              <a:t> pour </a:t>
            </a:r>
            <a:r>
              <a:rPr sz="1600" dirty="0" err="1"/>
              <a:t>tuberculose</a:t>
            </a:r>
            <a:r>
              <a:rPr sz="1600" dirty="0"/>
              <a:t> N Engl J Med. 2021 May 6;384(18):1705-1718. </a:t>
            </a:r>
            <a:r>
              <a:rPr sz="1600" dirty="0" err="1"/>
              <a:t>doi</a:t>
            </a:r>
            <a:r>
              <a:rPr sz="1600" dirty="0"/>
              <a:t>: 10.1056/NEJMoa2033400.</a:t>
            </a:r>
          </a:p>
          <a:p>
            <a:pPr marL="0" indent="0">
              <a:buNone/>
            </a:pPr>
            <a:br>
              <a:rPr lang="en-US" sz="1600" b="1" dirty="0">
                <a:latin typeface="+mj-lt"/>
                <a:cs typeface="Arial" panose="020B0604020202020204" pitchFamily="34" charset="0"/>
              </a:rPr>
            </a:br>
            <a:br>
              <a:rPr lang="en-US" sz="1600" b="1" dirty="0">
                <a:latin typeface="+mj-lt"/>
                <a:cs typeface="Arial" panose="020B0604020202020204" pitchFamily="34" charset="0"/>
              </a:rPr>
            </a:br>
            <a:endParaRPr lang="en-US" sz="1600" b="1" dirty="0"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br>
              <a:rPr lang="en-US" sz="1600" b="1" dirty="0">
                <a:latin typeface="+mj-lt"/>
                <a:cs typeface="Arial" panose="020B0604020202020204" pitchFamily="34" charset="0"/>
              </a:rPr>
            </a:br>
            <a:endParaRPr lang="en-US" sz="18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Subtitle 1">
            <a:extLst>
              <a:ext uri="{FF2B5EF4-FFF2-40B4-BE49-F238E27FC236}">
                <a16:creationId xmlns:a16="http://schemas.microsoft.com/office/drawing/2014/main" id="{5A8C3E53-0909-3DF9-C11E-7A878846101B}"/>
              </a:ext>
            </a:extLst>
          </p:cNvPr>
          <p:cNvSpPr txBox="1">
            <a:spLocks/>
          </p:cNvSpPr>
          <p:nvPr/>
        </p:nvSpPr>
        <p:spPr>
          <a:xfrm>
            <a:off x="5463332" y="4297975"/>
            <a:ext cx="5884436" cy="165207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1800" b="1">
                <a:latin typeface="+mj-lt"/>
                <a:cs typeface="Arial" panose="020B0604020202020204" pitchFamily="34" charset="0"/>
              </a:defRPr>
            </a:pPr>
            <a:r>
              <a:rPr sz="1600" dirty="0" err="1"/>
              <a:t>Traitement</a:t>
            </a:r>
            <a:r>
              <a:rPr sz="1600" dirty="0"/>
              <a:t> plus court </a:t>
            </a:r>
            <a:r>
              <a:rPr sz="1600" dirty="0" err="1"/>
              <a:t>en</a:t>
            </a:r>
            <a:r>
              <a:rPr sz="1600" dirty="0"/>
              <a:t> </a:t>
            </a:r>
            <a:r>
              <a:rPr sz="1600" dirty="0" err="1"/>
              <a:t>cas</a:t>
            </a:r>
            <a:r>
              <a:rPr sz="1600" dirty="0"/>
              <a:t> de </a:t>
            </a:r>
            <a:r>
              <a:rPr sz="1600" dirty="0" err="1"/>
              <a:t>tuberculose</a:t>
            </a:r>
            <a:r>
              <a:rPr sz="1600" dirty="0"/>
              <a:t> non grave chez les enfants </a:t>
            </a:r>
            <a:r>
              <a:rPr sz="1600" dirty="0" err="1"/>
              <a:t>africains</a:t>
            </a:r>
            <a:r>
              <a:rPr sz="1600" dirty="0"/>
              <a:t> et </a:t>
            </a:r>
            <a:r>
              <a:rPr sz="1600" dirty="0" err="1"/>
              <a:t>indiens</a:t>
            </a:r>
            <a:r>
              <a:rPr sz="1600" dirty="0"/>
              <a:t> </a:t>
            </a:r>
          </a:p>
          <a:p>
            <a:pPr marL="0" indent="0">
              <a:buNone/>
              <a:defRPr sz="1800">
                <a:cs typeface="Arial" panose="020B0604020202020204" pitchFamily="34" charset="0"/>
              </a:defRPr>
            </a:pPr>
            <a:r>
              <a:rPr sz="1600" dirty="0" err="1"/>
              <a:t>Turkova</a:t>
            </a:r>
            <a:r>
              <a:rPr sz="1600" dirty="0"/>
              <a:t> A, Wills GH, </a:t>
            </a:r>
            <a:r>
              <a:rPr sz="1600" dirty="0" err="1"/>
              <a:t>Wobudeya</a:t>
            </a:r>
            <a:r>
              <a:rPr sz="1600" dirty="0"/>
              <a:t> E, et al. </a:t>
            </a:r>
            <a:r>
              <a:rPr sz="1600" dirty="0" err="1"/>
              <a:t>Traitement</a:t>
            </a:r>
            <a:r>
              <a:rPr sz="1600" dirty="0"/>
              <a:t> plus court </a:t>
            </a:r>
            <a:r>
              <a:rPr sz="1600" dirty="0" err="1"/>
              <a:t>en</a:t>
            </a:r>
            <a:r>
              <a:rPr sz="1600" dirty="0"/>
              <a:t> </a:t>
            </a:r>
            <a:r>
              <a:rPr sz="1600" dirty="0" err="1"/>
              <a:t>cas</a:t>
            </a:r>
            <a:r>
              <a:rPr sz="1600" dirty="0"/>
              <a:t> de </a:t>
            </a:r>
            <a:r>
              <a:rPr sz="1600" dirty="0" err="1"/>
              <a:t>tuberculose</a:t>
            </a:r>
            <a:r>
              <a:rPr sz="1600" dirty="0"/>
              <a:t> non grave chez les enfants </a:t>
            </a:r>
            <a:r>
              <a:rPr sz="1600" dirty="0" err="1"/>
              <a:t>africains</a:t>
            </a:r>
            <a:r>
              <a:rPr sz="1600" dirty="0"/>
              <a:t> et </a:t>
            </a:r>
            <a:r>
              <a:rPr sz="1600" dirty="0" err="1"/>
              <a:t>indiens</a:t>
            </a:r>
            <a:r>
              <a:rPr sz="1600" dirty="0"/>
              <a:t> N Engl J Med. 2022 Mar 10;386(10):911-922. </a:t>
            </a:r>
            <a:r>
              <a:rPr sz="1600" dirty="0" err="1"/>
              <a:t>doi</a:t>
            </a:r>
            <a:r>
              <a:rPr sz="1600" dirty="0"/>
              <a:t>: 10.1056/NEJMoa2104535.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E7E4B7E-C039-B96A-8F21-B6333F0A3903}"/>
              </a:ext>
            </a:extLst>
          </p:cNvPr>
          <p:cNvCxnSpPr/>
          <p:nvPr/>
        </p:nvCxnSpPr>
        <p:spPr>
          <a:xfrm>
            <a:off x="650287" y="3965710"/>
            <a:ext cx="110083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E6C66E1D-FD2F-BD42-5A38-C7E25C3150DB}"/>
              </a:ext>
            </a:extLst>
          </p:cNvPr>
          <p:cNvGrpSpPr/>
          <p:nvPr/>
        </p:nvGrpSpPr>
        <p:grpSpPr>
          <a:xfrm rot="16200000">
            <a:off x="11146099" y="3751430"/>
            <a:ext cx="91440" cy="428560"/>
            <a:chOff x="5810509" y="4712822"/>
            <a:chExt cx="91440" cy="42856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760318F-64EA-48C7-7B5C-2E4D5FDF17A9}"/>
                </a:ext>
              </a:extLst>
            </p:cNvPr>
            <p:cNvSpPr/>
            <p:nvPr/>
          </p:nvSpPr>
          <p:spPr>
            <a:xfrm>
              <a:off x="5833370" y="4712822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361E95A-36B5-CBCE-AA12-90A176CD431A}"/>
                </a:ext>
              </a:extLst>
            </p:cNvPr>
            <p:cNvSpPr/>
            <p:nvPr/>
          </p:nvSpPr>
          <p:spPr>
            <a:xfrm>
              <a:off x="5830257" y="509566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4D40938-24FC-B77C-34B4-629E104891F0}"/>
                </a:ext>
              </a:extLst>
            </p:cNvPr>
            <p:cNvSpPr/>
            <p:nvPr/>
          </p:nvSpPr>
          <p:spPr>
            <a:xfrm>
              <a:off x="5810509" y="4874936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6A3CBB8-92D1-1DD1-0738-68C5ECD33A9B}"/>
              </a:ext>
            </a:extLst>
          </p:cNvPr>
          <p:cNvGrpSpPr/>
          <p:nvPr/>
        </p:nvGrpSpPr>
        <p:grpSpPr>
          <a:xfrm>
            <a:off x="10886594" y="239699"/>
            <a:ext cx="894285" cy="842335"/>
            <a:chOff x="10886594" y="239699"/>
            <a:chExt cx="894285" cy="842335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995AFF0-EBBC-8F5F-4188-74DB7B017359}"/>
                </a:ext>
              </a:extLst>
            </p:cNvPr>
            <p:cNvSpPr/>
            <p:nvPr/>
          </p:nvSpPr>
          <p:spPr>
            <a:xfrm>
              <a:off x="11060624" y="310427"/>
              <a:ext cx="720255" cy="720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6" name="Graphic 5" descr="Megaphone1 with solid fill">
              <a:extLst>
                <a:ext uri="{FF2B5EF4-FFF2-40B4-BE49-F238E27FC236}">
                  <a16:creationId xmlns:a16="http://schemas.microsoft.com/office/drawing/2014/main" id="{07C599D0-13A7-4AA0-2EC4-7058D5A1C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886594" y="239699"/>
              <a:ext cx="822960" cy="822960"/>
            </a:xfrm>
            <a:prstGeom prst="rect">
              <a:avLst/>
            </a:prstGeom>
          </p:spPr>
        </p:pic>
        <p:pic>
          <p:nvPicPr>
            <p:cNvPr id="7" name="Graphic 6" descr="Megaphone1 outline">
              <a:extLst>
                <a:ext uri="{FF2B5EF4-FFF2-40B4-BE49-F238E27FC236}">
                  <a16:creationId xmlns:a16="http://schemas.microsoft.com/office/drawing/2014/main" id="{805278AA-5732-6BCA-4C7A-2737DC42D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936288" y="259074"/>
              <a:ext cx="822960" cy="822960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496FC6F5-D6B7-145B-7D7A-BEBAA14EA9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287" y="2055156"/>
            <a:ext cx="4520623" cy="15045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8EB0FD-1D45-9A73-1D0C-E7628DCBDF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287" y="4418308"/>
            <a:ext cx="4520623" cy="14400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14492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CC4A2DC9-9FC4-3198-A4BF-4BAB492403D7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9263698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b="1">
                <a:latin typeface="Arial Black" charset="0"/>
                <a:ea typeface="Arial Black" charset="0"/>
                <a:cs typeface="Arial Black" charset="0"/>
              </a:defRPr>
            </a:pPr>
            <a:r>
              <a:rPr sz="3200"/>
              <a:t>RESSOURCES DE LA CAMPAGNE (3/3)</a:t>
            </a:r>
            <a:br>
              <a:rPr lang="en-US" sz="3200" b="1" dirty="0">
                <a:latin typeface="Arial Black" charset="0"/>
                <a:ea typeface="Arial Black" charset="0"/>
                <a:cs typeface="Arial Black" charset="0"/>
              </a:rPr>
            </a:br>
            <a:r>
              <a:rPr sz="2400">
                <a:solidFill>
                  <a:schemeClr val="accent4"/>
                </a:solidFill>
              </a:rPr>
              <a:t>DIRECTIVES DE L’ORGANISATION MONDIALE DE LA SANTÉ+</a:t>
            </a:r>
            <a:endParaRPr lang="en-US" sz="3200" b="1" dirty="0">
              <a:solidFill>
                <a:schemeClr val="accent4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ED9116-C3C5-C567-F468-FB0BEF4D794D}"/>
              </a:ext>
            </a:extLst>
          </p:cNvPr>
          <p:cNvSpPr txBox="1"/>
          <p:nvPr/>
        </p:nvSpPr>
        <p:spPr>
          <a:xfrm>
            <a:off x="1729458" y="5236637"/>
            <a:ext cx="2806562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200">
                <a:latin typeface="+mj-lt"/>
                <a:cs typeface="Arial" panose="020B0604020202020204" pitchFamily="34" charset="0"/>
              </a:defRPr>
            </a:pPr>
            <a:r>
              <a:t>Directives consolidées de l’OMS sur la tuberculose - Module 4 : Traitement : traitement de la tuberculose pharmacosensible :</a:t>
            </a:r>
          </a:p>
          <a:p>
            <a:pPr algn="ctr">
              <a:spcAft>
                <a:spcPts val="600"/>
              </a:spcAft>
              <a:defRPr sz="1000">
                <a:latin typeface="Arial" panose="020B0604020202020204" pitchFamily="34" charset="0"/>
                <a:cs typeface="Arial" panose="020B0604020202020204" pitchFamily="34" charset="0"/>
                <a:hlinkClick r:id="rId2"/>
              </a:defRPr>
            </a:pPr>
            <a:r>
              <a:t>https://www.who.int/publications/i/item/9789240048126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825394-2DBD-51E0-95A6-7F98A6846E3F}"/>
              </a:ext>
            </a:extLst>
          </p:cNvPr>
          <p:cNvSpPr txBox="1"/>
          <p:nvPr/>
        </p:nvSpPr>
        <p:spPr>
          <a:xfrm>
            <a:off x="4595248" y="5236637"/>
            <a:ext cx="2806562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200">
                <a:latin typeface="+mj-lt"/>
                <a:cs typeface="Arial" panose="020B0604020202020204" pitchFamily="34" charset="0"/>
              </a:defRPr>
            </a:pPr>
            <a:r>
              <a:t>Directives consolidées de l’OMS sur la tuberculose, Module 5 : Prise en charge de la tuberculose chez les enfants et les adolescents :</a:t>
            </a:r>
          </a:p>
          <a:p>
            <a:pPr algn="ctr">
              <a:spcAft>
                <a:spcPts val="600"/>
              </a:spcAft>
              <a:defRPr sz="1000">
                <a:hlinkClick r:id="rId3"/>
              </a:defRPr>
            </a:pPr>
            <a:r>
              <a:t>https://www.who.int/publications/i/item/9789240046764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1EF02C-221A-590D-9CF3-44CCEB8A2ED3}"/>
              </a:ext>
            </a:extLst>
          </p:cNvPr>
          <p:cNvSpPr txBox="1"/>
          <p:nvPr/>
        </p:nvSpPr>
        <p:spPr>
          <a:xfrm>
            <a:off x="7551622" y="5236637"/>
            <a:ext cx="2806562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 sz="1200">
                <a:latin typeface="+mj-lt"/>
                <a:cs typeface="Arial" panose="020B0604020202020204" pitchFamily="34" charset="0"/>
              </a:defRPr>
            </a:pPr>
            <a:r>
              <a:t>Note d’information du Fonds mondial sur la tuberculose, période d’allocation 2023-2025 :</a:t>
            </a:r>
          </a:p>
          <a:p>
            <a:pPr algn="ctr">
              <a:spcAft>
                <a:spcPts val="600"/>
              </a:spcAft>
              <a:defRPr sz="1000">
                <a:hlinkClick r:id="rId4"/>
              </a:defRPr>
            </a:pPr>
            <a:r>
              <a:t>https://www.theglobalfund.org/media/4762/core_tuberculosis_infonote_en.pdf</a:t>
            </a:r>
            <a:endParaRPr lang="en-US" sz="1000" dirty="0"/>
          </a:p>
        </p:txBody>
      </p:sp>
      <p:pic>
        <p:nvPicPr>
          <p:cNvPr id="4" name="Picture 3" descr="A picture containing website  Description automatically generated">
            <a:extLst>
              <a:ext uri="{FF2B5EF4-FFF2-40B4-BE49-F238E27FC236}">
                <a16:creationId xmlns:a16="http://schemas.microsoft.com/office/drawing/2014/main" id="{7C440720-F61F-63B4-76A0-FF93CAF033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137" y="1874520"/>
            <a:ext cx="2198784" cy="31089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Diagram  Description automatically generated with medium confidence">
            <a:extLst>
              <a:ext uri="{FF2B5EF4-FFF2-40B4-BE49-F238E27FC236}">
                <a16:creationId xmlns:a16="http://schemas.microsoft.com/office/drawing/2014/main" id="{B85DE653-91C7-2C70-4F80-40EC574474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511" y="1874520"/>
            <a:ext cx="2198783" cy="31089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Diagram  Description automatically generated">
            <a:extLst>
              <a:ext uri="{FF2B5EF4-FFF2-40B4-BE49-F238E27FC236}">
                <a16:creationId xmlns:a16="http://schemas.microsoft.com/office/drawing/2014/main" id="{3BAABB88-724A-1FDE-8C70-587FCFF45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347" y="1874520"/>
            <a:ext cx="2198783" cy="310896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B769EE1-BC37-504E-9ADE-56214E1962D6}"/>
              </a:ext>
            </a:extLst>
          </p:cNvPr>
          <p:cNvGrpSpPr/>
          <p:nvPr/>
        </p:nvGrpSpPr>
        <p:grpSpPr>
          <a:xfrm>
            <a:off x="10886594" y="239699"/>
            <a:ext cx="894285" cy="842335"/>
            <a:chOff x="10886594" y="239699"/>
            <a:chExt cx="894285" cy="84233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EFBF0EA-206C-56C9-58F7-60B8708A095D}"/>
                </a:ext>
              </a:extLst>
            </p:cNvPr>
            <p:cNvSpPr/>
            <p:nvPr/>
          </p:nvSpPr>
          <p:spPr>
            <a:xfrm>
              <a:off x="11060624" y="310427"/>
              <a:ext cx="720255" cy="720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6" name="Graphic 15" descr="Megaphone1 with solid fill">
              <a:extLst>
                <a:ext uri="{FF2B5EF4-FFF2-40B4-BE49-F238E27FC236}">
                  <a16:creationId xmlns:a16="http://schemas.microsoft.com/office/drawing/2014/main" id="{6D63914F-95D0-B09F-8724-3918B7CFB5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886594" y="239699"/>
              <a:ext cx="822960" cy="822960"/>
            </a:xfrm>
            <a:prstGeom prst="rect">
              <a:avLst/>
            </a:prstGeom>
          </p:spPr>
        </p:pic>
        <p:pic>
          <p:nvPicPr>
            <p:cNvPr id="17" name="Graphic 16" descr="Megaphone1 outline">
              <a:extLst>
                <a:ext uri="{FF2B5EF4-FFF2-40B4-BE49-F238E27FC236}">
                  <a16:creationId xmlns:a16="http://schemas.microsoft.com/office/drawing/2014/main" id="{6AB1EACC-C63C-A196-E63D-36CB53C73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936288" y="259074"/>
              <a:ext cx="822960" cy="8229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2943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181EFE9-2C1C-52A7-A9D9-F1515C29EA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38687" y="1808524"/>
            <a:ext cx="1280160" cy="1268196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3495E72-EAAD-7C39-6B32-8831AA152023}"/>
              </a:ext>
            </a:extLst>
          </p:cNvPr>
          <p:cNvSpPr/>
          <p:nvPr/>
        </p:nvSpPr>
        <p:spPr>
          <a:xfrm>
            <a:off x="3461334" y="1159955"/>
            <a:ext cx="2253371" cy="336654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9FD80D4-CBDB-DFE1-55D0-4656910457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11409" y="1391122"/>
            <a:ext cx="1585033" cy="16002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17A12D3-0E0E-9595-DEC2-2F7EDDB2D34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6"/>
          <a:stretch/>
        </p:blipFill>
        <p:spPr>
          <a:xfrm>
            <a:off x="-1" y="5094362"/>
            <a:ext cx="9971591" cy="1561082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FAE578DC-9C31-A733-0398-FE9E37C7D6A3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8516949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QU’EST-CE QUE CELA SIGNIFIE ?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90AA279-8CAE-2E9F-220F-39155B2E79CF}"/>
              </a:ext>
            </a:extLst>
          </p:cNvPr>
          <p:cNvGrpSpPr/>
          <p:nvPr/>
        </p:nvGrpSpPr>
        <p:grpSpPr>
          <a:xfrm>
            <a:off x="6888236" y="2059023"/>
            <a:ext cx="1080594" cy="739690"/>
            <a:chOff x="6888236" y="1717377"/>
            <a:chExt cx="1080594" cy="73969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CBD11A1-F2EF-BA5B-6B21-985F0D01FC99}"/>
                </a:ext>
              </a:extLst>
            </p:cNvPr>
            <p:cNvSpPr txBox="1"/>
            <p:nvPr/>
          </p:nvSpPr>
          <p:spPr>
            <a:xfrm>
              <a:off x="6888236" y="1717377"/>
              <a:ext cx="105752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000">
                  <a:solidFill>
                    <a:schemeClr val="accent4"/>
                  </a:solidFill>
                  <a:latin typeface="+mj-lt"/>
                </a:defRPr>
              </a:pPr>
              <a:r>
                <a:t>6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03E7AF3-8011-6A1D-3CDF-F69EF3136735}"/>
                </a:ext>
              </a:extLst>
            </p:cNvPr>
            <p:cNvSpPr txBox="1"/>
            <p:nvPr/>
          </p:nvSpPr>
          <p:spPr>
            <a:xfrm>
              <a:off x="6911306" y="1749181"/>
              <a:ext cx="105752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000">
                  <a:ln>
                    <a:solidFill>
                      <a:schemeClr val="tx1"/>
                    </a:solidFill>
                  </a:ln>
                  <a:noFill/>
                  <a:latin typeface="+mj-lt"/>
                </a:defRPr>
              </a:pPr>
              <a:r>
                <a:t>6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F35CD9E-412B-71A0-87B3-290C0A79CF32}"/>
              </a:ext>
            </a:extLst>
          </p:cNvPr>
          <p:cNvGrpSpPr/>
          <p:nvPr/>
        </p:nvGrpSpPr>
        <p:grpSpPr>
          <a:xfrm>
            <a:off x="4021600" y="1653860"/>
            <a:ext cx="1080594" cy="1139800"/>
            <a:chOff x="4021600" y="1780985"/>
            <a:chExt cx="1080594" cy="113980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0F21C90-F88C-CBA6-6C30-60EDCECCFE41}"/>
                </a:ext>
              </a:extLst>
            </p:cNvPr>
            <p:cNvSpPr txBox="1"/>
            <p:nvPr/>
          </p:nvSpPr>
          <p:spPr>
            <a:xfrm>
              <a:off x="4021600" y="1780985"/>
              <a:ext cx="1057524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6600">
                  <a:solidFill>
                    <a:schemeClr val="accent4"/>
                  </a:solidFill>
                  <a:latin typeface="+mj-lt"/>
                </a:defRPr>
              </a:pPr>
              <a:r>
                <a:t>4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1C3F92-0A7B-01EF-EA16-A6C8FD4F154B}"/>
                </a:ext>
              </a:extLst>
            </p:cNvPr>
            <p:cNvSpPr txBox="1"/>
            <p:nvPr/>
          </p:nvSpPr>
          <p:spPr>
            <a:xfrm>
              <a:off x="4044670" y="1812789"/>
              <a:ext cx="1057524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6600">
                  <a:ln>
                    <a:solidFill>
                      <a:schemeClr val="tx1"/>
                    </a:solidFill>
                  </a:ln>
                  <a:noFill/>
                  <a:latin typeface="+mj-lt"/>
                </a:defRPr>
              </a:pPr>
              <a:r>
                <a:t>4</a:t>
              </a:r>
            </a:p>
          </p:txBody>
        </p:sp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1EF0F299-37E3-BE88-4303-901D3A7FF1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7192" y="1856832"/>
            <a:ext cx="1280160" cy="126819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74E82D55-3C88-5197-C2A1-64718E3708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25341" y="2210032"/>
            <a:ext cx="1188720" cy="57428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E22B029-7CD4-33B2-BA3E-0E15B36A14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42002" y="1764199"/>
            <a:ext cx="1280160" cy="129241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C4E9F8DD-48A4-CE6E-A10A-FE8B79878D6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45116" y="2608069"/>
            <a:ext cx="1188720" cy="57428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5E031203-4F5F-7166-A865-7A0EAE5CDB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05461" y="2205565"/>
            <a:ext cx="1188720" cy="57428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5934563B-78C9-AC48-3314-76EDD66015F0}"/>
              </a:ext>
            </a:extLst>
          </p:cNvPr>
          <p:cNvGrpSpPr/>
          <p:nvPr/>
        </p:nvGrpSpPr>
        <p:grpSpPr>
          <a:xfrm>
            <a:off x="1089328" y="2090827"/>
            <a:ext cx="1080594" cy="722329"/>
            <a:chOff x="1089328" y="1749181"/>
            <a:chExt cx="1080594" cy="72232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B1189F-5181-DC17-5A9D-6A5C4E6BEF99}"/>
                </a:ext>
              </a:extLst>
            </p:cNvPr>
            <p:cNvSpPr txBox="1"/>
            <p:nvPr/>
          </p:nvSpPr>
          <p:spPr>
            <a:xfrm>
              <a:off x="1089328" y="1749181"/>
              <a:ext cx="105752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000">
                  <a:solidFill>
                    <a:schemeClr val="accent4"/>
                  </a:solidFill>
                  <a:latin typeface="+mj-lt"/>
                </a:defRPr>
              </a:pPr>
              <a:r>
                <a:t>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5F55185-35E9-2DBE-0536-09ECCA92B0A2}"/>
                </a:ext>
              </a:extLst>
            </p:cNvPr>
            <p:cNvSpPr txBox="1"/>
            <p:nvPr/>
          </p:nvSpPr>
          <p:spPr>
            <a:xfrm>
              <a:off x="1112398" y="1763624"/>
              <a:ext cx="105752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000">
                  <a:ln>
                    <a:solidFill>
                      <a:schemeClr val="tx1"/>
                    </a:solidFill>
                  </a:ln>
                  <a:noFill/>
                  <a:latin typeface="+mj-lt"/>
                </a:defRPr>
              </a:pPr>
              <a:r>
                <a:t>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EF97A48-CD1F-B48D-A7E2-0C5F4C0DF267}"/>
              </a:ext>
            </a:extLst>
          </p:cNvPr>
          <p:cNvGrpSpPr/>
          <p:nvPr/>
        </p:nvGrpSpPr>
        <p:grpSpPr>
          <a:xfrm>
            <a:off x="9895575" y="2154435"/>
            <a:ext cx="1069020" cy="537663"/>
            <a:chOff x="9797191" y="2051332"/>
            <a:chExt cx="1069020" cy="53766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8B3180A-8401-B0F0-256F-61256B61944B}"/>
                </a:ext>
              </a:extLst>
            </p:cNvPr>
            <p:cNvSpPr txBox="1"/>
            <p:nvPr/>
          </p:nvSpPr>
          <p:spPr>
            <a:xfrm>
              <a:off x="9797191" y="2051332"/>
              <a:ext cx="105752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2800">
                  <a:solidFill>
                    <a:schemeClr val="accent4"/>
                  </a:solidFill>
                  <a:latin typeface="+mj-lt"/>
                </a:defRPr>
              </a:pPr>
              <a:r>
                <a:t>x24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CBDB35F-9FF1-1EE9-669F-EC0A8B1950B0}"/>
                </a:ext>
              </a:extLst>
            </p:cNvPr>
            <p:cNvSpPr txBox="1"/>
            <p:nvPr/>
          </p:nvSpPr>
          <p:spPr>
            <a:xfrm>
              <a:off x="9808687" y="2065775"/>
              <a:ext cx="105752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2800">
                  <a:ln>
                    <a:solidFill>
                      <a:schemeClr val="tx1"/>
                    </a:solidFill>
                  </a:ln>
                  <a:noFill/>
                  <a:latin typeface="+mj-lt"/>
                </a:defRPr>
              </a:pPr>
              <a:r>
                <a:t>x24</a:t>
              </a:r>
            </a:p>
          </p:txBody>
        </p:sp>
      </p:grpSp>
      <p:sp>
        <p:nvSpPr>
          <p:cNvPr id="28" name="Rectangle 2">
            <a:extLst>
              <a:ext uri="{FF2B5EF4-FFF2-40B4-BE49-F238E27FC236}">
                <a16:creationId xmlns:a16="http://schemas.microsoft.com/office/drawing/2014/main" id="{B84042AE-423E-EEF7-8A9F-4433A6E92D28}"/>
              </a:ext>
            </a:extLst>
          </p:cNvPr>
          <p:cNvSpPr txBox="1">
            <a:spLocks noChangeArrowheads="1"/>
          </p:cNvSpPr>
          <p:nvPr/>
        </p:nvSpPr>
        <p:spPr>
          <a:xfrm>
            <a:off x="642663" y="3401331"/>
            <a:ext cx="1950854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defRPr>
            </a:pPr>
            <a:r>
              <a:rPr dirty="0" err="1"/>
              <a:t>traitement</a:t>
            </a:r>
            <a:r>
              <a:rPr dirty="0"/>
              <a:t> d’un </a:t>
            </a:r>
            <a:r>
              <a:rPr dirty="0" err="1"/>
              <a:t>mois</a:t>
            </a:r>
            <a:r>
              <a:rPr dirty="0"/>
              <a:t> </a:t>
            </a:r>
            <a:r>
              <a:rPr dirty="0" err="1"/>
              <a:t>ou</a:t>
            </a:r>
            <a:r>
              <a:rPr dirty="0"/>
              <a:t> </a:t>
            </a:r>
            <a:r>
              <a:rPr dirty="0" err="1"/>
              <a:t>d’une</a:t>
            </a:r>
            <a:r>
              <a:rPr dirty="0"/>
              <a:t> </a:t>
            </a:r>
            <a:r>
              <a:rPr dirty="0" err="1"/>
              <a:t>fois</a:t>
            </a:r>
            <a:r>
              <a:rPr dirty="0"/>
              <a:t> par </a:t>
            </a:r>
            <a:r>
              <a:rPr dirty="0" err="1"/>
              <a:t>semaine</a:t>
            </a:r>
            <a:r>
              <a:rPr dirty="0"/>
              <a:t> pour </a:t>
            </a:r>
            <a:r>
              <a:rPr u="sng" dirty="0"/>
              <a:t>la </a:t>
            </a:r>
            <a:r>
              <a:rPr u="sng" dirty="0" err="1"/>
              <a:t>prévention</a:t>
            </a:r>
            <a:r>
              <a:rPr u="sng" dirty="0"/>
              <a:t> </a:t>
            </a:r>
            <a:r>
              <a:rPr u="sng" dirty="0" err="1"/>
              <a:t>contre</a:t>
            </a:r>
            <a:r>
              <a:rPr u="sng" dirty="0"/>
              <a:t> la </a:t>
            </a:r>
            <a:r>
              <a:rPr u="sng" dirty="0" err="1"/>
              <a:t>tuberculose</a:t>
            </a:r>
            <a:r>
              <a:rPr dirty="0"/>
              <a:t>. </a:t>
            </a:r>
            <a:endParaRPr lang="en-US" sz="1200" b="1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">
            <a:extLst>
              <a:ext uri="{FF2B5EF4-FFF2-40B4-BE49-F238E27FC236}">
                <a16:creationId xmlns:a16="http://schemas.microsoft.com/office/drawing/2014/main" id="{9B16FA46-D82C-B443-9D12-82A2CF6A40F2}"/>
              </a:ext>
            </a:extLst>
          </p:cNvPr>
          <p:cNvSpPr txBox="1">
            <a:spLocks noChangeArrowheads="1"/>
          </p:cNvSpPr>
          <p:nvPr/>
        </p:nvSpPr>
        <p:spPr>
          <a:xfrm>
            <a:off x="3477239" y="3111962"/>
            <a:ext cx="2253371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defRPr>
            </a:pPr>
            <a:r>
              <a:rPr sz="1400" dirty="0" err="1"/>
              <a:t>traitement</a:t>
            </a:r>
            <a:r>
              <a:rPr sz="1400" dirty="0"/>
              <a:t> de quatre </a:t>
            </a:r>
            <a:r>
              <a:rPr sz="1400" dirty="0" err="1"/>
              <a:t>mois</a:t>
            </a:r>
            <a:r>
              <a:rPr sz="1400" dirty="0"/>
              <a:t> </a:t>
            </a:r>
            <a:r>
              <a:rPr sz="1400" dirty="0" err="1"/>
              <a:t>en</a:t>
            </a:r>
            <a:r>
              <a:rPr sz="1400" dirty="0"/>
              <a:t> </a:t>
            </a:r>
            <a:r>
              <a:rPr sz="1400" dirty="0" err="1"/>
              <a:t>cas</a:t>
            </a:r>
            <a:r>
              <a:rPr sz="1400" dirty="0"/>
              <a:t> de 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</a:br>
            <a:r>
              <a:rPr sz="1400" dirty="0" err="1"/>
              <a:t>tuberculose</a:t>
            </a:r>
            <a:r>
              <a:rPr sz="1400" dirty="0"/>
              <a:t> </a:t>
            </a:r>
            <a:r>
              <a:rPr sz="1400" dirty="0" err="1"/>
              <a:t>pharmacosensible</a:t>
            </a:r>
            <a:r>
              <a:rPr sz="1400" dirty="0"/>
              <a:t>. </a:t>
            </a:r>
            <a:endParaRPr lang="en-US" sz="1400" b="1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Rectangle 2">
            <a:extLst>
              <a:ext uri="{FF2B5EF4-FFF2-40B4-BE49-F238E27FC236}">
                <a16:creationId xmlns:a16="http://schemas.microsoft.com/office/drawing/2014/main" id="{C6EE183F-A025-52E2-5FD2-760FDC400562}"/>
              </a:ext>
            </a:extLst>
          </p:cNvPr>
          <p:cNvSpPr txBox="1">
            <a:spLocks noChangeArrowheads="1"/>
          </p:cNvSpPr>
          <p:nvPr/>
        </p:nvSpPr>
        <p:spPr>
          <a:xfrm>
            <a:off x="6313382" y="3401329"/>
            <a:ext cx="2253371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defRPr>
            </a:pPr>
            <a:r>
              <a:t>traitement de six mois en cas de 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</a:br>
            <a:r>
              <a:t>tuberculose pharmacorésistante. </a:t>
            </a:r>
            <a:endParaRPr lang="en-US" sz="1200" b="1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Rectangle 2">
            <a:extLst>
              <a:ext uri="{FF2B5EF4-FFF2-40B4-BE49-F238E27FC236}">
                <a16:creationId xmlns:a16="http://schemas.microsoft.com/office/drawing/2014/main" id="{800740CF-BE0E-D28D-596C-08A7DBA747A8}"/>
              </a:ext>
            </a:extLst>
          </p:cNvPr>
          <p:cNvSpPr txBox="1">
            <a:spLocks noChangeArrowheads="1"/>
          </p:cNvSpPr>
          <p:nvPr/>
        </p:nvSpPr>
        <p:spPr>
          <a:xfrm>
            <a:off x="9199267" y="3401329"/>
            <a:ext cx="2253371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b="1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defRPr>
            </a:pPr>
            <a:r>
              <a:rPr dirty="0" err="1"/>
              <a:t>avant</a:t>
            </a:r>
            <a:r>
              <a:rPr dirty="0"/>
              <a:t> fin 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</a:br>
            <a:r>
              <a:rPr dirty="0"/>
              <a:t>2024. </a:t>
            </a:r>
            <a:endParaRPr lang="en-US" sz="1200" b="1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i="1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defRPr>
            </a:pPr>
            <a:r>
              <a:rPr sz="1100" dirty="0"/>
              <a:t>Un </a:t>
            </a:r>
            <a:r>
              <a:rPr sz="1100" dirty="0" err="1"/>
              <a:t>délai</a:t>
            </a:r>
            <a:r>
              <a:rPr sz="1100" dirty="0"/>
              <a:t> pour </a:t>
            </a:r>
            <a:r>
              <a:rPr sz="1100" dirty="0" err="1"/>
              <a:t>pouvoir</a:t>
            </a:r>
            <a:r>
              <a:rPr sz="1100" dirty="0"/>
              <a:t> </a:t>
            </a:r>
            <a:r>
              <a:rPr sz="1100" dirty="0" err="1"/>
              <a:t>mettre</a:t>
            </a:r>
            <a:r>
              <a:rPr sz="1100" dirty="0"/>
              <a:t> </a:t>
            </a:r>
            <a:r>
              <a:rPr sz="1100" dirty="0" err="1"/>
              <a:t>en</a:t>
            </a:r>
            <a:r>
              <a:rPr sz="1100" dirty="0"/>
              <a:t> place « le personnel, le matériel, </a:t>
            </a:r>
            <a:r>
              <a:rPr sz="1100" dirty="0" err="1"/>
              <a:t>l’espace</a:t>
            </a:r>
            <a:r>
              <a:rPr sz="1100" dirty="0"/>
              <a:t>, les </a:t>
            </a:r>
            <a:r>
              <a:rPr sz="1100" dirty="0" err="1"/>
              <a:t>systèmes</a:t>
            </a:r>
            <a:r>
              <a:rPr sz="1100" dirty="0"/>
              <a:t> et le </a:t>
            </a:r>
            <a:r>
              <a:rPr sz="1100" dirty="0" err="1"/>
              <a:t>soutien</a:t>
            </a:r>
            <a:r>
              <a:rPr sz="1100" dirty="0"/>
              <a:t> » </a:t>
            </a:r>
            <a:r>
              <a:rPr sz="1100" dirty="0" err="1"/>
              <a:t>nécessaires</a:t>
            </a:r>
            <a:r>
              <a:rPr sz="1100" dirty="0"/>
              <a:t> pour que les </a:t>
            </a:r>
            <a:r>
              <a:rPr sz="1100" dirty="0" err="1"/>
              <a:t>traitements</a:t>
            </a:r>
            <a:r>
              <a:rPr sz="1100" dirty="0"/>
              <a:t> de </a:t>
            </a:r>
            <a:r>
              <a:rPr sz="1100" dirty="0" err="1"/>
              <a:t>lutte</a:t>
            </a:r>
            <a:r>
              <a:rPr sz="1100" dirty="0"/>
              <a:t> </a:t>
            </a:r>
            <a:r>
              <a:rPr sz="1100" dirty="0" err="1"/>
              <a:t>contre</a:t>
            </a:r>
            <a:r>
              <a:rPr sz="1100" dirty="0"/>
              <a:t> la </a:t>
            </a:r>
            <a:r>
              <a:rPr sz="1100" dirty="0" err="1"/>
              <a:t>tuberculose</a:t>
            </a:r>
            <a:r>
              <a:rPr sz="1100" dirty="0"/>
              <a:t> plus courts </a:t>
            </a:r>
            <a:r>
              <a:rPr sz="1100" dirty="0" err="1"/>
              <a:t>soient</a:t>
            </a:r>
            <a:r>
              <a:rPr sz="1100" dirty="0"/>
              <a:t> </a:t>
            </a:r>
            <a:r>
              <a:rPr sz="1100" dirty="0" err="1"/>
              <a:t>rendus</a:t>
            </a:r>
            <a:r>
              <a:rPr sz="1100" dirty="0"/>
              <a:t> </a:t>
            </a:r>
            <a:r>
              <a:rPr sz="1100" dirty="0" err="1"/>
              <a:t>accessibles</a:t>
            </a:r>
            <a:r>
              <a:rPr sz="1100" dirty="0"/>
              <a:t> à </a:t>
            </a:r>
            <a:r>
              <a:rPr sz="1100" dirty="0" err="1"/>
              <a:t>tous</a:t>
            </a:r>
            <a:r>
              <a:rPr sz="1100" dirty="0"/>
              <a:t>, </a:t>
            </a:r>
            <a:r>
              <a:rPr sz="1100" dirty="0" err="1"/>
              <a:t>partout</a:t>
            </a:r>
            <a:r>
              <a:rPr sz="1100" dirty="0"/>
              <a:t>, </a:t>
            </a:r>
            <a:r>
              <a:rPr sz="1100" dirty="0" err="1"/>
              <a:t>en</a:t>
            </a:r>
            <a:r>
              <a:rPr sz="1100" dirty="0"/>
              <a:t> tant que droit </a:t>
            </a:r>
            <a:r>
              <a:rPr sz="1100" dirty="0" err="1"/>
              <a:t>humain</a:t>
            </a:r>
            <a:r>
              <a:rPr sz="1100" dirty="0"/>
              <a:t>.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F4D09781-725B-BBB4-994B-0947CA0315B0}"/>
              </a:ext>
            </a:extLst>
          </p:cNvPr>
          <p:cNvSpPr txBox="1">
            <a:spLocks noChangeArrowheads="1"/>
          </p:cNvSpPr>
          <p:nvPr/>
        </p:nvSpPr>
        <p:spPr>
          <a:xfrm>
            <a:off x="248856" y="5331454"/>
            <a:ext cx="9433367" cy="11084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kern="120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defRPr>
            </a:pPr>
            <a:r>
              <a:rPr sz="1400" dirty="0"/>
              <a:t>Les </a:t>
            </a:r>
            <a:r>
              <a:rPr sz="1400" dirty="0" err="1"/>
              <a:t>schémas</a:t>
            </a:r>
            <a:r>
              <a:rPr sz="1400" dirty="0"/>
              <a:t> </a:t>
            </a:r>
            <a:r>
              <a:rPr sz="1400" dirty="0" err="1"/>
              <a:t>thérapeutiques</a:t>
            </a:r>
            <a:r>
              <a:rPr sz="1400" dirty="0"/>
              <a:t> de </a:t>
            </a:r>
            <a:r>
              <a:rPr sz="1400" dirty="0" err="1"/>
              <a:t>courte</a:t>
            </a:r>
            <a:r>
              <a:rPr sz="1400" dirty="0"/>
              <a:t> durée </a:t>
            </a:r>
            <a:r>
              <a:rPr sz="1400" dirty="0" err="1"/>
              <a:t>correspondant</a:t>
            </a:r>
            <a:r>
              <a:rPr sz="1400" dirty="0"/>
              <a:t> au « 4 » </a:t>
            </a:r>
            <a:r>
              <a:rPr sz="1400" dirty="0" err="1"/>
              <a:t>comprennent</a:t>
            </a:r>
            <a:r>
              <a:rPr sz="1400" dirty="0"/>
              <a:t> 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i="1" kern="120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defRPr>
            </a:pPr>
            <a:r>
              <a:rPr sz="1400" b="1" dirty="0"/>
              <a:t>4HPMZ</a:t>
            </a:r>
            <a:r>
              <a:rPr sz="1400" dirty="0"/>
              <a:t> : </a:t>
            </a:r>
            <a:r>
              <a:rPr sz="1400" b="1" dirty="0"/>
              <a:t>quatre </a:t>
            </a:r>
            <a:r>
              <a:rPr sz="1400" b="1" dirty="0" err="1"/>
              <a:t>mois</a:t>
            </a:r>
            <a:r>
              <a:rPr sz="1400" b="1" dirty="0"/>
              <a:t> </a:t>
            </a:r>
            <a:r>
              <a:rPr sz="1400" dirty="0" err="1">
                <a:latin typeface="+mn-lt"/>
              </a:rPr>
              <a:t>d’isoniazide</a:t>
            </a:r>
            <a:r>
              <a:rPr sz="1400" dirty="0">
                <a:latin typeface="+mn-lt"/>
              </a:rPr>
              <a:t>, rifapentine, </a:t>
            </a:r>
            <a:r>
              <a:rPr sz="1400" dirty="0" err="1">
                <a:latin typeface="+mn-lt"/>
              </a:rPr>
              <a:t>moxifloxacine</a:t>
            </a:r>
            <a:r>
              <a:rPr sz="1400" dirty="0">
                <a:latin typeface="+mn-lt"/>
              </a:rPr>
              <a:t> + pyrazinamide pendant les deux premiers </a:t>
            </a:r>
            <a:r>
              <a:rPr sz="1400" dirty="0" err="1">
                <a:latin typeface="+mn-lt"/>
              </a:rPr>
              <a:t>mois</a:t>
            </a:r>
            <a:endParaRPr sz="1400" dirty="0">
              <a:latin typeface="+mn-lt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i="1" kern="120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defRPr>
            </a:pPr>
            <a:r>
              <a:rPr sz="1400" b="1" dirty="0"/>
              <a:t>4HRZ[E]</a:t>
            </a:r>
            <a:r>
              <a:rPr sz="1400" dirty="0"/>
              <a:t> : </a:t>
            </a:r>
            <a:r>
              <a:rPr sz="1400" b="1" dirty="0"/>
              <a:t>quatre </a:t>
            </a:r>
            <a:r>
              <a:rPr sz="1400" b="1" dirty="0" err="1"/>
              <a:t>mois</a:t>
            </a:r>
            <a:r>
              <a:rPr sz="1400" b="1" dirty="0"/>
              <a:t> </a:t>
            </a:r>
            <a:r>
              <a:rPr sz="1400" dirty="0" err="1">
                <a:latin typeface="+mn-lt"/>
              </a:rPr>
              <a:t>d’isoniazide</a:t>
            </a:r>
            <a:r>
              <a:rPr sz="1400" dirty="0">
                <a:latin typeface="+mn-lt"/>
              </a:rPr>
              <a:t>, </a:t>
            </a:r>
            <a:r>
              <a:rPr sz="1400" dirty="0" err="1">
                <a:latin typeface="+mn-lt"/>
              </a:rPr>
              <a:t>rifampicine</a:t>
            </a:r>
            <a:r>
              <a:rPr sz="1400" dirty="0">
                <a:latin typeface="+mn-lt"/>
              </a:rPr>
              <a:t> + pyrazinamide pendant les deux premiers </a:t>
            </a:r>
            <a:r>
              <a:rPr sz="1400" dirty="0" err="1">
                <a:latin typeface="+mn-lt"/>
              </a:rPr>
              <a:t>mois</a:t>
            </a:r>
            <a:r>
              <a:rPr sz="1400" dirty="0">
                <a:latin typeface="+mn-lt"/>
              </a:rPr>
              <a:t> </a:t>
            </a:r>
            <a:b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</a:br>
            <a:r>
              <a:rPr sz="1400" dirty="0">
                <a:latin typeface="+mn-lt"/>
              </a:rPr>
              <a:t>(+ </a:t>
            </a:r>
            <a:r>
              <a:rPr sz="1400" dirty="0" err="1">
                <a:latin typeface="+mn-lt"/>
              </a:rPr>
              <a:t>éthambutol</a:t>
            </a:r>
            <a:r>
              <a:rPr sz="1400" dirty="0">
                <a:latin typeface="+mn-lt"/>
              </a:rPr>
              <a:t> dans </a:t>
            </a:r>
            <a:r>
              <a:rPr sz="1400" dirty="0" err="1">
                <a:latin typeface="+mn-lt"/>
              </a:rPr>
              <a:t>certains</a:t>
            </a:r>
            <a:r>
              <a:rPr sz="1400" dirty="0">
                <a:latin typeface="+mn-lt"/>
              </a:rPr>
              <a:t> </a:t>
            </a:r>
            <a:r>
              <a:rPr sz="1400" dirty="0" err="1">
                <a:latin typeface="+mn-lt"/>
              </a:rPr>
              <a:t>cas</a:t>
            </a:r>
            <a:r>
              <a:rPr sz="1400" dirty="0">
                <a:latin typeface="+mn-lt"/>
              </a:rPr>
              <a:t>)</a:t>
            </a: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182A6AD3-DD41-7AE2-B0F2-1F23B4F345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964595" y="5788125"/>
            <a:ext cx="838200" cy="73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353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D8D3799-D6BB-B1B0-2F26-59D4DE4F1919}"/>
              </a:ext>
            </a:extLst>
          </p:cNvPr>
          <p:cNvSpPr txBox="1"/>
          <p:nvPr/>
        </p:nvSpPr>
        <p:spPr>
          <a:xfrm>
            <a:off x="203780" y="305067"/>
            <a:ext cx="1174604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000">
                <a:solidFill>
                  <a:srgbClr val="222222"/>
                </a:solidFill>
                <a:effectLst/>
              </a:defRPr>
            </a:pPr>
            <a:r>
              <a:rPr b="1" dirty="0" err="1"/>
              <a:t>Ces</a:t>
            </a:r>
            <a:r>
              <a:rPr b="1" dirty="0"/>
              <a:t> diapositives </a:t>
            </a:r>
            <a:r>
              <a:rPr b="1" dirty="0" err="1"/>
              <a:t>ont</a:t>
            </a:r>
            <a:r>
              <a:rPr b="1" dirty="0"/>
              <a:t> </a:t>
            </a:r>
            <a:r>
              <a:rPr b="1" dirty="0" err="1"/>
              <a:t>été</a:t>
            </a:r>
            <a:r>
              <a:rPr b="1" dirty="0"/>
              <a:t> </a:t>
            </a:r>
            <a:r>
              <a:rPr b="1" dirty="0" err="1"/>
              <a:t>développées</a:t>
            </a:r>
            <a:r>
              <a:rPr b="1" dirty="0"/>
              <a:t> par Treatment Action Group (TAG) et </a:t>
            </a:r>
            <a:r>
              <a:rPr b="1" dirty="0" err="1"/>
              <a:t>examinées</a:t>
            </a:r>
            <a:r>
              <a:rPr b="1" dirty="0"/>
              <a:t> par des </a:t>
            </a:r>
            <a:r>
              <a:rPr b="1" dirty="0" err="1"/>
              <a:t>membres</a:t>
            </a:r>
            <a:r>
              <a:rPr b="1" dirty="0"/>
              <a:t> de la 1/4/6x24 Campaign Coalition, un </a:t>
            </a:r>
            <a:r>
              <a:rPr b="1" dirty="0" err="1"/>
              <a:t>réseau</a:t>
            </a:r>
            <a:r>
              <a:rPr b="1" dirty="0"/>
              <a:t> international de </a:t>
            </a:r>
            <a:r>
              <a:rPr b="1" dirty="0" err="1"/>
              <a:t>survivants</a:t>
            </a:r>
            <a:r>
              <a:rPr b="1" dirty="0"/>
              <a:t> à la </a:t>
            </a:r>
            <a:r>
              <a:rPr b="1" dirty="0" err="1"/>
              <a:t>tuberculose</a:t>
            </a:r>
            <a:r>
              <a:rPr b="1" dirty="0"/>
              <a:t>, de </a:t>
            </a:r>
            <a:r>
              <a:rPr b="1" dirty="0" err="1"/>
              <a:t>chercheurs</a:t>
            </a:r>
            <a:r>
              <a:rPr b="1" dirty="0"/>
              <a:t>, de </a:t>
            </a:r>
            <a:r>
              <a:rPr b="1" dirty="0" err="1"/>
              <a:t>cliniciens</a:t>
            </a:r>
            <a:r>
              <a:rPr b="1" dirty="0"/>
              <a:t>, </a:t>
            </a:r>
            <a:r>
              <a:rPr b="1" dirty="0" err="1"/>
              <a:t>d’activistes</a:t>
            </a:r>
            <a:r>
              <a:rPr b="1" dirty="0"/>
              <a:t> et de </a:t>
            </a:r>
            <a:r>
              <a:rPr b="1" dirty="0" err="1"/>
              <a:t>professionnels</a:t>
            </a:r>
            <a:r>
              <a:rPr b="1" dirty="0"/>
              <a:t> de la </a:t>
            </a:r>
            <a:r>
              <a:rPr b="1" dirty="0" err="1"/>
              <a:t>société</a:t>
            </a:r>
            <a:r>
              <a:rPr b="1" dirty="0"/>
              <a:t> civile qui </a:t>
            </a:r>
            <a:r>
              <a:rPr b="1" dirty="0" err="1"/>
              <a:t>défendent</a:t>
            </a:r>
            <a:r>
              <a:rPr b="1" dirty="0"/>
              <a:t> les </a:t>
            </a:r>
            <a:r>
              <a:rPr b="1" dirty="0" err="1"/>
              <a:t>communautés</a:t>
            </a:r>
            <a:r>
              <a:rPr b="1" dirty="0"/>
              <a:t> </a:t>
            </a:r>
            <a:r>
              <a:rPr b="1" dirty="0" err="1"/>
              <a:t>touchées</a:t>
            </a:r>
            <a:r>
              <a:rPr b="1" dirty="0"/>
              <a:t> par la </a:t>
            </a:r>
            <a:r>
              <a:rPr b="1" dirty="0" err="1"/>
              <a:t>tuberculose</a:t>
            </a:r>
            <a:r>
              <a:rPr b="1" dirty="0"/>
              <a:t>. </a:t>
            </a:r>
            <a:r>
              <a:rPr b="1" dirty="0" err="1"/>
              <a:t>Leurs</a:t>
            </a:r>
            <a:r>
              <a:rPr b="1" dirty="0"/>
              <a:t> affiliations </a:t>
            </a:r>
            <a:r>
              <a:rPr b="1" dirty="0" err="1"/>
              <a:t>institutionnelles</a:t>
            </a:r>
            <a:r>
              <a:rPr b="1" dirty="0"/>
              <a:t> </a:t>
            </a:r>
            <a:r>
              <a:rPr b="1" dirty="0" err="1"/>
              <a:t>comprennent</a:t>
            </a:r>
            <a:r>
              <a:rPr b="1" dirty="0"/>
              <a:t> :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56476-D695-D769-18D4-6ED74522A0A6}"/>
              </a:ext>
            </a:extLst>
          </p:cNvPr>
          <p:cNvSpPr txBox="1"/>
          <p:nvPr/>
        </p:nvSpPr>
        <p:spPr>
          <a:xfrm>
            <a:off x="225778" y="2043293"/>
            <a:ext cx="1177431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222222"/>
                </a:solidFill>
                <a:effectLst/>
              </a:rPr>
              <a:t>Treatment Action Group (TAG)			Lean on Me Foundation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Partners In Health (PIH)				TB Women Global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Médecins Sans Frontières (MSF)			</a:t>
            </a:r>
            <a:r>
              <a:rPr lang="en-US" b="0" i="0" dirty="0" err="1">
                <a:solidFill>
                  <a:srgbClr val="222222"/>
                </a:solidFill>
                <a:effectLst/>
              </a:rPr>
              <a:t>Wote</a:t>
            </a:r>
            <a:r>
              <a:rPr lang="en-US" b="0" i="0" dirty="0">
                <a:solidFill>
                  <a:srgbClr val="222222"/>
                </a:solidFill>
                <a:effectLst/>
              </a:rPr>
              <a:t> Youth Development Projects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Global Coalition of TB Advocates (GCTA)		Zambia Association for Prevention of HIV and TB (ZAPHIT)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Treatment Action Campaign (TAC)			SMART4TB Consortium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Global TB Community Advisory Board (TB CAB)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Stop TB Partnership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Survivors Against TB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Results Canada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The Sentinel Project on Pediatric Drug-Resistant TB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We Are TB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TBPPM Learning Network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Asia Pacific Counsel of AIDS Service Organizations (APCASO)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African Coalition on TB (ACT)</a:t>
            </a:r>
            <a:br>
              <a:rPr lang="en-US" dirty="0"/>
            </a:br>
            <a:r>
              <a:rPr lang="en-US" b="0" i="0" dirty="0">
                <a:solidFill>
                  <a:srgbClr val="222222"/>
                </a:solidFill>
                <a:effectLst/>
              </a:rPr>
              <a:t>TB Europe Coalition (TBEC)</a:t>
            </a:r>
          </a:p>
          <a:p>
            <a:r>
              <a:rPr lang="en-US" dirty="0"/>
              <a:t>O’Neill Institute for National and Global Health Law at Georgetown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586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6865F9-39CE-1B20-1FF8-4638B2731389}"/>
              </a:ext>
            </a:extLst>
          </p:cNvPr>
          <p:cNvSpPr txBox="1"/>
          <p:nvPr/>
        </p:nvSpPr>
        <p:spPr>
          <a:xfrm>
            <a:off x="638881" y="4501453"/>
            <a:ext cx="10909640" cy="1065836"/>
          </a:xfrm>
          <a:prstGeom prst="rect">
            <a:avLst/>
          </a:prstGeom>
        </p:spPr>
        <p:txBody>
          <a:bodyPr vert="horz" lIns="91440" tIns="45720" rIns="91440" bIns="45720" anchor="ctr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 sz="2600" b="1">
                <a:latin typeface="+mj-lt"/>
                <a:ea typeface="+mj-ea"/>
                <a:cs typeface="+mj-cs"/>
              </a:defRPr>
            </a:pPr>
            <a:r>
              <a:t>POUR PLUS D’INFORMATIONS ET POUR TROUVER DES ENGAGEMENTS ET D’AUTRES RESSOURCES DE CAMPAGNE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95F9C1-E6EF-94C5-817E-70790C9CB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783" y="320040"/>
            <a:ext cx="3612930" cy="3895344"/>
          </a:xfrm>
          <a:prstGeom prst="rect">
            <a:avLst/>
          </a:prstGeom>
        </p:spPr>
      </p:pic>
      <p:pic>
        <p:nvPicPr>
          <p:cNvPr id="5" name="Picture 2" descr="QR Feedback Creator | Get Honest Customer Feedback With a Simple QR Code">
            <a:extLst>
              <a:ext uri="{FF2B5EF4-FFF2-40B4-BE49-F238E27FC236}">
                <a16:creationId xmlns:a16="http://schemas.microsoft.com/office/drawing/2014/main" id="{25287176-757E-9721-A89E-692F23998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4496" y="1061105"/>
            <a:ext cx="5614416" cy="241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637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Icon  Description automatically generated with medium confidence">
            <a:extLst>
              <a:ext uri="{FF2B5EF4-FFF2-40B4-BE49-F238E27FC236}">
                <a16:creationId xmlns:a16="http://schemas.microsoft.com/office/drawing/2014/main" id="{6954D634-338B-CC3E-6AE6-BD33E955B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5098" y="635619"/>
            <a:ext cx="12192000" cy="6138747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43B112F-82E6-C730-ABEA-0B5D40A02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0589" y="354121"/>
            <a:ext cx="534924" cy="713232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F5270ECA-95D1-231F-A195-8BCF93246DD2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9355304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QU’EST-CE QUE LA </a:t>
            </a:r>
            <a:r>
              <a:rPr>
                <a:solidFill>
                  <a:schemeClr val="accent4"/>
                </a:solidFill>
              </a:rPr>
              <a:t>TUBERCULOSE</a:t>
            </a:r>
            <a:r>
              <a:t> ?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81D232-DBF0-A17C-A20C-838269A1D47E}"/>
              </a:ext>
            </a:extLst>
          </p:cNvPr>
          <p:cNvGrpSpPr/>
          <p:nvPr/>
        </p:nvGrpSpPr>
        <p:grpSpPr>
          <a:xfrm>
            <a:off x="4415444" y="2100930"/>
            <a:ext cx="3242146" cy="3242146"/>
            <a:chOff x="4474927" y="2075290"/>
            <a:chExt cx="3242146" cy="324214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39C8EB7-01C0-198E-38EC-205B731DBA55}"/>
                </a:ext>
              </a:extLst>
            </p:cNvPr>
            <p:cNvSpPr/>
            <p:nvPr/>
          </p:nvSpPr>
          <p:spPr>
            <a:xfrm>
              <a:off x="4474927" y="2075290"/>
              <a:ext cx="3242146" cy="32421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" name="Picture 3" descr="A pair of red shoes  Description automatically generated with low confidence">
              <a:extLst>
                <a:ext uri="{FF2B5EF4-FFF2-40B4-BE49-F238E27FC236}">
                  <a16:creationId xmlns:a16="http://schemas.microsoft.com/office/drawing/2014/main" id="{B3BF2828-AFB7-DACC-0A92-B5F5B9757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1043" y="2728685"/>
              <a:ext cx="2164338" cy="1920240"/>
            </a:xfrm>
            <a:prstGeom prst="rect">
              <a:avLst/>
            </a:prstGeom>
          </p:spPr>
        </p:pic>
      </p:grpSp>
      <p:sp>
        <p:nvSpPr>
          <p:cNvPr id="13" name="Rectangle 2">
            <a:extLst>
              <a:ext uri="{FF2B5EF4-FFF2-40B4-BE49-F238E27FC236}">
                <a16:creationId xmlns:a16="http://schemas.microsoft.com/office/drawing/2014/main" id="{E6A6155D-95A7-1E2C-6184-E22082A7649D}"/>
              </a:ext>
            </a:extLst>
          </p:cNvPr>
          <p:cNvSpPr txBox="1">
            <a:spLocks noChangeArrowheads="1"/>
          </p:cNvSpPr>
          <p:nvPr/>
        </p:nvSpPr>
        <p:spPr>
          <a:xfrm rot="16200000">
            <a:off x="521879" y="3336865"/>
            <a:ext cx="4282376" cy="846697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3200" b="1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pPr>
            <a:r>
              <a:rPr sz="2800" dirty="0"/>
              <a:t>L’INFECTION TUBERCULEUSE </a:t>
            </a:r>
            <a:endParaRPr dirty="0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06FD5C2A-CE30-149F-1AEB-7BBD96A5C063}"/>
              </a:ext>
            </a:extLst>
          </p:cNvPr>
          <p:cNvSpPr txBox="1">
            <a:spLocks noChangeArrowheads="1"/>
          </p:cNvSpPr>
          <p:nvPr/>
        </p:nvSpPr>
        <p:spPr>
          <a:xfrm rot="5400000">
            <a:off x="7246006" y="3359353"/>
            <a:ext cx="4282376" cy="801723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3200" b="1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defRPr>
            </a:pPr>
            <a:r>
              <a:rPr sz="2800" dirty="0"/>
              <a:t>LA</a:t>
            </a:r>
            <a:r>
              <a:rPr dirty="0"/>
              <a:t> </a:t>
            </a:r>
            <a:r>
              <a:rPr sz="2800" dirty="0"/>
              <a:t>TUBERCULOSE </a:t>
            </a:r>
            <a:endParaRPr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C47555-3EC0-6EB7-FE3F-0A9397734E86}"/>
              </a:ext>
            </a:extLst>
          </p:cNvPr>
          <p:cNvSpPr/>
          <p:nvPr/>
        </p:nvSpPr>
        <p:spPr>
          <a:xfrm>
            <a:off x="2900459" y="2383175"/>
            <a:ext cx="18681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 sz="1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pPr>
            <a:r>
              <a:rPr dirty="0"/>
              <a:t>La </a:t>
            </a:r>
            <a:r>
              <a:rPr dirty="0" err="1"/>
              <a:t>tuberculose</a:t>
            </a:r>
            <a:r>
              <a:rPr dirty="0"/>
              <a:t> vit </a:t>
            </a:r>
            <a:r>
              <a:rPr dirty="0" err="1"/>
              <a:t>mais</a:t>
            </a:r>
            <a:r>
              <a:rPr dirty="0"/>
              <a:t> ne se </a:t>
            </a:r>
            <a:r>
              <a:rPr dirty="0" err="1"/>
              <a:t>développe</a:t>
            </a:r>
            <a:r>
              <a:rPr dirty="0"/>
              <a:t> pas dans le corps</a:t>
            </a:r>
          </a:p>
          <a:p>
            <a:pPr algn="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dirty="0"/>
              <a:t>Le </a:t>
            </a:r>
            <a:r>
              <a:rPr dirty="0" err="1"/>
              <a:t>malade</a:t>
            </a:r>
            <a:r>
              <a:rPr dirty="0"/>
              <a:t> ne se sent pas mal et ne </a:t>
            </a:r>
            <a:r>
              <a:rPr dirty="0" err="1"/>
              <a:t>présente</a:t>
            </a:r>
            <a:r>
              <a:rPr dirty="0"/>
              <a:t> pas de </a:t>
            </a:r>
            <a:r>
              <a:rPr dirty="0" err="1"/>
              <a:t>symptômes</a:t>
            </a:r>
            <a:endParaRPr dirty="0"/>
          </a:p>
          <a:p>
            <a:pPr algn="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 sz="1400">
                <a:cs typeface="Arial" panose="020B0604020202020204" pitchFamily="34" charset="0"/>
              </a:defRPr>
            </a:pPr>
            <a:r>
              <a:rPr b="1" u="sng" dirty="0">
                <a:latin typeface="+mj-lt"/>
              </a:rPr>
              <a:t>Elle </a:t>
            </a:r>
            <a:r>
              <a:rPr b="1" u="sng" dirty="0" err="1">
                <a:latin typeface="+mj-lt"/>
              </a:rPr>
              <a:t>n’est</a:t>
            </a:r>
            <a:r>
              <a:rPr b="1" u="sng" dirty="0">
                <a:latin typeface="+mj-lt"/>
              </a:rPr>
              <a:t> pas</a:t>
            </a:r>
            <a:r>
              <a:rPr dirty="0">
                <a:latin typeface="Arial" panose="020B0604020202020204" pitchFamily="34" charset="0"/>
              </a:rPr>
              <a:t> </a:t>
            </a:r>
            <a:r>
              <a:rPr dirty="0" err="1">
                <a:latin typeface="Arial" panose="020B0604020202020204" pitchFamily="34" charset="0"/>
              </a:rPr>
              <a:t>contagieuse</a:t>
            </a:r>
            <a:endParaRPr dirty="0">
              <a:latin typeface="Arial" panose="020B0604020202020204" pitchFamily="34" charset="0"/>
            </a:endParaRPr>
          </a:p>
          <a:p>
            <a:pPr algn="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dirty="0"/>
              <a:t>Elle </a:t>
            </a:r>
            <a:r>
              <a:rPr dirty="0" err="1"/>
              <a:t>peut</a:t>
            </a:r>
            <a:r>
              <a:rPr dirty="0"/>
              <a:t> </a:t>
            </a:r>
            <a:r>
              <a:rPr dirty="0" err="1"/>
              <a:t>évoluer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tuberculose</a:t>
            </a:r>
            <a:endParaRPr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291EF8F-4437-438F-830B-1AA265EE9BE5}"/>
              </a:ext>
            </a:extLst>
          </p:cNvPr>
          <p:cNvSpPr/>
          <p:nvPr/>
        </p:nvSpPr>
        <p:spPr>
          <a:xfrm>
            <a:off x="7135898" y="2158678"/>
            <a:ext cx="1868193" cy="318439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73DBC5-F663-C2E5-0E44-038222B9ED1F}"/>
              </a:ext>
            </a:extLst>
          </p:cNvPr>
          <p:cNvSpPr/>
          <p:nvPr/>
        </p:nvSpPr>
        <p:spPr>
          <a:xfrm>
            <a:off x="7295425" y="2383175"/>
            <a:ext cx="17376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40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pPr>
            <a:r>
              <a:rPr sz="1200" dirty="0"/>
              <a:t>La </a:t>
            </a:r>
            <a:r>
              <a:rPr sz="1200" dirty="0" err="1"/>
              <a:t>tuberculose</a:t>
            </a:r>
            <a:r>
              <a:rPr sz="1200" dirty="0"/>
              <a:t> </a:t>
            </a:r>
            <a:r>
              <a:rPr sz="1200" dirty="0" err="1"/>
              <a:t>est</a:t>
            </a:r>
            <a:r>
              <a:rPr sz="1200" dirty="0"/>
              <a:t> active et se </a:t>
            </a:r>
            <a:r>
              <a:rPr sz="1200" dirty="0" err="1"/>
              <a:t>développe</a:t>
            </a:r>
            <a:r>
              <a:rPr sz="1200" dirty="0"/>
              <a:t> dans le corps</a:t>
            </a: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200" dirty="0"/>
              <a:t>La </a:t>
            </a:r>
            <a:r>
              <a:rPr sz="1200" dirty="0" err="1"/>
              <a:t>personne</a:t>
            </a:r>
            <a:r>
              <a:rPr sz="1200" dirty="0"/>
              <a:t> </a:t>
            </a:r>
            <a:r>
              <a:rPr sz="1200" dirty="0" err="1"/>
              <a:t>malade</a:t>
            </a:r>
            <a:r>
              <a:rPr sz="1200" dirty="0"/>
              <a:t> se sent mal et </a:t>
            </a:r>
            <a:r>
              <a:rPr sz="1200" dirty="0" err="1"/>
              <a:t>présente</a:t>
            </a:r>
            <a:r>
              <a:rPr sz="1200" dirty="0"/>
              <a:t> des </a:t>
            </a:r>
            <a:r>
              <a:rPr sz="1200" dirty="0" err="1"/>
              <a:t>symptômes</a:t>
            </a:r>
            <a:endParaRPr sz="1200" dirty="0"/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 sz="1400">
                <a:solidFill>
                  <a:schemeClr val="bg1"/>
                </a:solidFill>
                <a:cs typeface="Arial" panose="020B0604020202020204" pitchFamily="34" charset="0"/>
              </a:defRPr>
            </a:pPr>
            <a:r>
              <a:rPr sz="1200" b="1" u="sng" dirty="0">
                <a:latin typeface="+mj-lt"/>
              </a:rPr>
              <a:t>Elle </a:t>
            </a:r>
            <a:r>
              <a:rPr sz="1200" b="1" u="sng" dirty="0" err="1">
                <a:latin typeface="+mj-lt"/>
              </a:rPr>
              <a:t>est</a:t>
            </a:r>
            <a:r>
              <a:rPr sz="1200" b="1" dirty="0">
                <a:latin typeface="Arial" panose="020B0604020202020204" pitchFamily="34" charset="0"/>
              </a:rPr>
              <a:t> </a:t>
            </a:r>
            <a:r>
              <a:rPr sz="1200" dirty="0" err="1">
                <a:latin typeface="Arial" panose="020B0604020202020204" pitchFamily="34" charset="0"/>
              </a:rPr>
              <a:t>contagieuse</a:t>
            </a:r>
            <a:r>
              <a:rPr sz="1200" dirty="0">
                <a:latin typeface="Arial" panose="020B0604020202020204" pitchFamily="34" charset="0"/>
              </a:rPr>
              <a:t> </a:t>
            </a:r>
          </a:p>
          <a:p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200" dirty="0"/>
              <a:t>En absence de </a:t>
            </a:r>
            <a:r>
              <a:rPr sz="1200" dirty="0" err="1"/>
              <a:t>traitement</a:t>
            </a:r>
            <a:r>
              <a:rPr sz="1200" dirty="0"/>
              <a:t>, </a:t>
            </a:r>
            <a:b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1200" dirty="0" err="1"/>
              <a:t>elle</a:t>
            </a:r>
            <a:r>
              <a:rPr sz="1200" dirty="0"/>
              <a:t> </a:t>
            </a:r>
            <a:r>
              <a:rPr sz="1200" dirty="0" err="1"/>
              <a:t>peut</a:t>
            </a:r>
            <a:r>
              <a:rPr sz="1200" dirty="0"/>
              <a:t> </a:t>
            </a:r>
            <a:r>
              <a:rPr sz="1200" dirty="0" err="1"/>
              <a:t>entraîner</a:t>
            </a:r>
            <a:r>
              <a:rPr sz="1200" dirty="0"/>
              <a:t> la mort</a:t>
            </a:r>
          </a:p>
        </p:txBody>
      </p:sp>
    </p:spTree>
    <p:extLst>
      <p:ext uri="{BB962C8B-B14F-4D97-AF65-F5344CB8AC3E}">
        <p14:creationId xmlns:p14="http://schemas.microsoft.com/office/powerpoint/2010/main" val="2075290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9557B8BB-41E0-7AB0-16D4-959DED737E04}"/>
              </a:ext>
            </a:extLst>
          </p:cNvPr>
          <p:cNvSpPr txBox="1"/>
          <p:nvPr/>
        </p:nvSpPr>
        <p:spPr>
          <a:xfrm>
            <a:off x="8066296" y="1402240"/>
            <a:ext cx="3763278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La </a:t>
            </a:r>
            <a:r>
              <a:rPr sz="1600" dirty="0" err="1"/>
              <a:t>tuberculose</a:t>
            </a:r>
            <a:r>
              <a:rPr sz="1600" dirty="0"/>
              <a:t> </a:t>
            </a:r>
            <a:r>
              <a:rPr sz="1600" dirty="0" err="1"/>
              <a:t>pharmacosensible</a:t>
            </a:r>
            <a:r>
              <a:rPr sz="1600" dirty="0"/>
              <a:t> ne </a:t>
            </a:r>
            <a:r>
              <a:rPr sz="1600" dirty="0" err="1"/>
              <a:t>résiste</a:t>
            </a:r>
            <a:r>
              <a:rPr sz="1600" dirty="0"/>
              <a:t> à </a:t>
            </a:r>
            <a:r>
              <a:rPr sz="1600" dirty="0" err="1"/>
              <a:t>aucun</a:t>
            </a:r>
            <a:r>
              <a:rPr sz="1600" dirty="0"/>
              <a:t> </a:t>
            </a:r>
            <a:r>
              <a:rPr sz="1600" dirty="0" err="1"/>
              <a:t>médicament</a:t>
            </a:r>
            <a:r>
              <a:rPr sz="1600" dirty="0"/>
              <a:t>. Elle </a:t>
            </a:r>
            <a:r>
              <a:rPr sz="1600" dirty="0" err="1"/>
              <a:t>peut</a:t>
            </a:r>
            <a:r>
              <a:rPr sz="1600" dirty="0"/>
              <a:t> </a:t>
            </a:r>
            <a:r>
              <a:rPr sz="1600" dirty="0" err="1"/>
              <a:t>être</a:t>
            </a:r>
            <a:r>
              <a:rPr sz="1600" dirty="0"/>
              <a:t> </a:t>
            </a:r>
            <a:r>
              <a:rPr sz="1600" dirty="0" err="1"/>
              <a:t>traitée</a:t>
            </a:r>
            <a:r>
              <a:rPr sz="1600" dirty="0"/>
              <a:t> avec </a:t>
            </a:r>
            <a:r>
              <a:rPr sz="1600" dirty="0" err="1"/>
              <a:t>nos</a:t>
            </a:r>
            <a:r>
              <a:rPr sz="1600" dirty="0"/>
              <a:t> </a:t>
            </a:r>
            <a:r>
              <a:rPr sz="1600" dirty="0" err="1"/>
              <a:t>médicaments</a:t>
            </a:r>
            <a:r>
              <a:rPr sz="1600" dirty="0"/>
              <a:t> de première intention les plus </a:t>
            </a:r>
            <a:r>
              <a:rPr sz="1600" dirty="0" err="1"/>
              <a:t>puissants</a:t>
            </a:r>
            <a:r>
              <a:rPr sz="1600" dirty="0"/>
              <a:t>, à savoir </a:t>
            </a:r>
            <a:r>
              <a:rPr sz="1600" dirty="0" err="1"/>
              <a:t>l’isoniazide</a:t>
            </a:r>
            <a:r>
              <a:rPr sz="1600" dirty="0"/>
              <a:t> et les </a:t>
            </a:r>
            <a:r>
              <a:rPr sz="1600" dirty="0" err="1"/>
              <a:t>rifamycines</a:t>
            </a:r>
            <a:r>
              <a:rPr sz="1600" dirty="0"/>
              <a:t> (</a:t>
            </a:r>
            <a:r>
              <a:rPr sz="1600" dirty="0" err="1"/>
              <a:t>rifampicine</a:t>
            </a:r>
            <a:r>
              <a:rPr sz="1600" dirty="0"/>
              <a:t>, rifapentine)</a:t>
            </a:r>
          </a:p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La </a:t>
            </a:r>
            <a:r>
              <a:rPr sz="1600" dirty="0" err="1"/>
              <a:t>plupart</a:t>
            </a:r>
            <a:r>
              <a:rPr sz="1600" dirty="0"/>
              <a:t> de </a:t>
            </a:r>
            <a:r>
              <a:rPr sz="1600" dirty="0" err="1"/>
              <a:t>ces</a:t>
            </a:r>
            <a:r>
              <a:rPr sz="1600" dirty="0"/>
              <a:t> tests </a:t>
            </a:r>
            <a:r>
              <a:rPr sz="1600" dirty="0" err="1"/>
              <a:t>sont</a:t>
            </a:r>
            <a:r>
              <a:rPr sz="1600" dirty="0"/>
              <a:t> </a:t>
            </a:r>
            <a:r>
              <a:rPr sz="1600" dirty="0" err="1"/>
              <a:t>effectués</a:t>
            </a:r>
            <a:r>
              <a:rPr sz="1600" dirty="0"/>
              <a:t> à </a:t>
            </a:r>
            <a:r>
              <a:rPr sz="1600" dirty="0" err="1"/>
              <a:t>partir</a:t>
            </a:r>
            <a:r>
              <a:rPr sz="1600" dirty="0"/>
              <a:t> </a:t>
            </a:r>
            <a:r>
              <a:rPr sz="1600" dirty="0" err="1"/>
              <a:t>d’expectorations</a:t>
            </a:r>
            <a:r>
              <a:rPr sz="1600" dirty="0"/>
              <a:t>, bien que </a:t>
            </a:r>
            <a:r>
              <a:rPr sz="1600" dirty="0" err="1"/>
              <a:t>d’autres</a:t>
            </a:r>
            <a:r>
              <a:rPr sz="1600" dirty="0"/>
              <a:t> types </a:t>
            </a:r>
            <a:r>
              <a:rPr sz="1600" dirty="0" err="1"/>
              <a:t>d’échantillons</a:t>
            </a:r>
            <a:r>
              <a:rPr sz="1600" dirty="0"/>
              <a:t> </a:t>
            </a:r>
            <a:r>
              <a:rPr sz="1600" dirty="0" err="1"/>
              <a:t>soient</a:t>
            </a:r>
            <a:r>
              <a:rPr sz="1600" dirty="0"/>
              <a:t> </a:t>
            </a:r>
            <a:r>
              <a:rPr sz="1600" dirty="0" err="1"/>
              <a:t>importants</a:t>
            </a:r>
            <a:r>
              <a:rPr sz="1600" dirty="0"/>
              <a:t> pour les enfants, </a:t>
            </a:r>
            <a:r>
              <a:rPr sz="1600" dirty="0" err="1"/>
              <a:t>lesquels</a:t>
            </a:r>
            <a:r>
              <a:rPr sz="1600" dirty="0"/>
              <a:t> </a:t>
            </a:r>
            <a:r>
              <a:rPr sz="1600" dirty="0" err="1"/>
              <a:t>ont</a:t>
            </a:r>
            <a:r>
              <a:rPr sz="1600" dirty="0"/>
              <a:t> du mal à </a:t>
            </a:r>
            <a:r>
              <a:rPr sz="1600" dirty="0" err="1"/>
              <a:t>produire</a:t>
            </a:r>
            <a:r>
              <a:rPr sz="1600" dirty="0"/>
              <a:t> des expectorations. </a:t>
            </a:r>
            <a:r>
              <a:rPr sz="1600" dirty="0" err="1"/>
              <a:t>Ces</a:t>
            </a:r>
            <a:r>
              <a:rPr sz="1600" dirty="0"/>
              <a:t> </a:t>
            </a:r>
            <a:r>
              <a:rPr sz="1600" dirty="0" err="1"/>
              <a:t>autres</a:t>
            </a:r>
            <a:r>
              <a:rPr sz="1600" dirty="0"/>
              <a:t> types </a:t>
            </a:r>
            <a:r>
              <a:rPr sz="1600" dirty="0" err="1"/>
              <a:t>d’échantillons</a:t>
            </a:r>
            <a:r>
              <a:rPr sz="1600" dirty="0"/>
              <a:t> </a:t>
            </a:r>
            <a:r>
              <a:rPr sz="1600" dirty="0" err="1"/>
              <a:t>comprennent</a:t>
            </a:r>
            <a:r>
              <a:rPr sz="1600" dirty="0"/>
              <a:t> les </a:t>
            </a:r>
            <a:r>
              <a:rPr sz="1600" dirty="0" err="1"/>
              <a:t>selles</a:t>
            </a:r>
            <a:r>
              <a:rPr sz="1600" dirty="0"/>
              <a:t>.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9CA1D2F-CFE0-935B-FFB2-282365E7A34A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8516949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COMMENT LA TUBERCULOSE EST-ELLE DIAGNOSTIQUÉE 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46AE59-C70C-3C4B-39BA-72A5B650337D}"/>
              </a:ext>
            </a:extLst>
          </p:cNvPr>
          <p:cNvSpPr txBox="1"/>
          <p:nvPr/>
        </p:nvSpPr>
        <p:spPr>
          <a:xfrm>
            <a:off x="1425271" y="1351791"/>
            <a:ext cx="5103768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800">
                <a:cs typeface="Arial" panose="020B0604020202020204" pitchFamily="34" charset="0"/>
              </a:defRPr>
            </a:pPr>
            <a:r>
              <a:rPr sz="1600" dirty="0">
                <a:latin typeface="+mj-lt"/>
              </a:rPr>
              <a:t>Confirmation </a:t>
            </a:r>
            <a:r>
              <a:rPr sz="1600" dirty="0" err="1">
                <a:latin typeface="Arial" panose="020B0604020202020204" pitchFamily="34" charset="0"/>
              </a:rPr>
              <a:t>microbiologique</a:t>
            </a:r>
            <a:r>
              <a:rPr sz="1600" dirty="0">
                <a:latin typeface="Arial" panose="020B0604020202020204" pitchFamily="34" charset="0"/>
              </a:rPr>
              <a:t> de la </a:t>
            </a:r>
            <a:r>
              <a:rPr sz="1600" dirty="0" err="1">
                <a:latin typeface="Arial" panose="020B0604020202020204" pitchFamily="34" charset="0"/>
              </a:rPr>
              <a:t>présence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bactéries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tuberculeuses</a:t>
            </a:r>
            <a:r>
              <a:rPr sz="1600" dirty="0">
                <a:latin typeface="Arial" panose="020B0604020202020204" pitchFamily="34" charset="0"/>
              </a:rPr>
              <a:t> par le </a:t>
            </a:r>
            <a:r>
              <a:rPr sz="1600" dirty="0" err="1">
                <a:latin typeface="Arial" panose="020B0604020202020204" pitchFamily="34" charset="0"/>
              </a:rPr>
              <a:t>biais</a:t>
            </a:r>
            <a:r>
              <a:rPr sz="1600" dirty="0">
                <a:latin typeface="Arial" panose="020B0604020202020204" pitchFamily="34" charset="0"/>
              </a:rPr>
              <a:t> d’un test de diagnostic </a:t>
            </a:r>
            <a:r>
              <a:rPr sz="1600" dirty="0" err="1">
                <a:latin typeface="Arial" panose="020B0604020202020204" pitchFamily="34" charset="0"/>
              </a:rPr>
              <a:t>recommandé</a:t>
            </a:r>
            <a:r>
              <a:rPr sz="1600" dirty="0">
                <a:latin typeface="Arial" panose="020B0604020202020204" pitchFamily="34" charset="0"/>
              </a:rPr>
              <a:t> par </a:t>
            </a:r>
            <a:r>
              <a:rPr sz="1600" dirty="0" err="1">
                <a:latin typeface="Arial" panose="020B0604020202020204" pitchFamily="34" charset="0"/>
              </a:rPr>
              <a:t>l’OMS</a:t>
            </a:r>
            <a:r>
              <a:rPr sz="1600" dirty="0">
                <a:latin typeface="Arial" panose="020B0604020202020204" pitchFamily="34" charset="0"/>
              </a:rPr>
              <a:t> (ex : test </a:t>
            </a:r>
            <a:r>
              <a:rPr sz="1600" dirty="0" err="1">
                <a:latin typeface="Arial" panose="020B0604020202020204" pitchFamily="34" charset="0"/>
              </a:rPr>
              <a:t>moléculaire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rapide</a:t>
            </a:r>
            <a:r>
              <a:rPr sz="1600" dirty="0">
                <a:latin typeface="Arial" panose="020B0604020202020204" pitchFamily="34" charset="0"/>
              </a:rPr>
              <a:t> de type </a:t>
            </a:r>
            <a:r>
              <a:rPr sz="1600" dirty="0" err="1">
                <a:latin typeface="Arial" panose="020B0604020202020204" pitchFamily="34" charset="0"/>
              </a:rPr>
              <a:t>Xpert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ou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Truenat</a:t>
            </a:r>
            <a:r>
              <a:rPr sz="1600" dirty="0">
                <a:latin typeface="Arial" panose="020B0604020202020204" pitchFamily="34" charset="0"/>
              </a:rPr>
              <a:t>, </a:t>
            </a:r>
            <a:r>
              <a:rPr sz="1600" dirty="0" err="1">
                <a:latin typeface="Arial" panose="020B0604020202020204" pitchFamily="34" charset="0"/>
              </a:rPr>
              <a:t>ou</a:t>
            </a:r>
            <a:r>
              <a:rPr sz="1600" dirty="0">
                <a:latin typeface="Arial" panose="020B0604020202020204" pitchFamily="34" charset="0"/>
              </a:rPr>
              <a:t>, sur </a:t>
            </a:r>
            <a:r>
              <a:rPr sz="1600" dirty="0" err="1">
                <a:latin typeface="Arial" panose="020B0604020202020204" pitchFamily="34" charset="0"/>
              </a:rPr>
              <a:t>certaines</a:t>
            </a:r>
            <a:r>
              <a:rPr sz="1600" dirty="0">
                <a:latin typeface="Arial" panose="020B0604020202020204" pitchFamily="34" charset="0"/>
              </a:rPr>
              <a:t> PVVIH, par tests </a:t>
            </a:r>
            <a:r>
              <a:rPr sz="1600" dirty="0" err="1">
                <a:latin typeface="Arial" panose="020B0604020202020204" pitchFamily="34" charset="0"/>
              </a:rPr>
              <a:t>urinaires</a:t>
            </a:r>
            <a:r>
              <a:rPr sz="1600" dirty="0">
                <a:latin typeface="Arial" panose="020B0604020202020204" pitchFamily="34" charset="0"/>
              </a:rPr>
              <a:t> TB-LAM) ; </a:t>
            </a:r>
            <a:r>
              <a:rPr sz="1600" dirty="0" err="1">
                <a:latin typeface="Arial" panose="020B0604020202020204" pitchFamily="34" charset="0"/>
              </a:rPr>
              <a:t>ou</a:t>
            </a:r>
            <a:endParaRPr sz="1600" dirty="0">
              <a:latin typeface="Arial" panose="020B0604020202020204" pitchFamily="34" charset="0"/>
            </a:endParaRPr>
          </a:p>
          <a:p>
            <a:pPr algn="l">
              <a:spcAft>
                <a:spcPts val="3600"/>
              </a:spcAft>
              <a:defRPr sz="1800">
                <a:cs typeface="Arial" panose="020B0604020202020204" pitchFamily="34" charset="0"/>
              </a:defRPr>
            </a:pPr>
            <a:r>
              <a:rPr sz="1600" dirty="0" err="1">
                <a:latin typeface="+mj-lt"/>
              </a:rPr>
              <a:t>Jugement</a:t>
            </a:r>
            <a:r>
              <a:rPr sz="1600" dirty="0">
                <a:latin typeface="+mj-lt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clinique</a:t>
            </a:r>
            <a:r>
              <a:rPr sz="1600" dirty="0">
                <a:latin typeface="Arial" panose="020B0604020202020204" pitchFamily="34" charset="0"/>
              </a:rPr>
              <a:t> de la </a:t>
            </a:r>
            <a:r>
              <a:rPr sz="1600" dirty="0" err="1">
                <a:latin typeface="Arial" panose="020B0604020202020204" pitchFamily="34" charset="0"/>
              </a:rPr>
              <a:t>présence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tuberculose</a:t>
            </a:r>
            <a:r>
              <a:rPr sz="1600" dirty="0">
                <a:latin typeface="Arial" panose="020B0604020202020204" pitchFamily="34" charset="0"/>
              </a:rPr>
              <a:t> sur la base de </a:t>
            </a:r>
            <a:r>
              <a:rPr sz="1600" dirty="0" err="1">
                <a:latin typeface="Arial" panose="020B0604020202020204" pitchFamily="34" charset="0"/>
              </a:rPr>
              <a:t>signes</a:t>
            </a:r>
            <a:r>
              <a:rPr sz="1600" dirty="0">
                <a:latin typeface="Arial" panose="020B0604020202020204" pitchFamily="34" charset="0"/>
              </a:rPr>
              <a:t>, </a:t>
            </a:r>
            <a:r>
              <a:rPr sz="1600" dirty="0" err="1">
                <a:latin typeface="Arial" panose="020B0604020202020204" pitchFamily="34" charset="0"/>
              </a:rPr>
              <a:t>symptômes</a:t>
            </a:r>
            <a:r>
              <a:rPr sz="1600" dirty="0">
                <a:latin typeface="Arial" panose="020B0604020202020204" pitchFamily="34" charset="0"/>
              </a:rPr>
              <a:t> et sur </a:t>
            </a:r>
            <a:r>
              <a:rPr sz="1600" dirty="0" err="1">
                <a:latin typeface="Arial" panose="020B0604020202020204" pitchFamily="34" charset="0"/>
              </a:rPr>
              <a:t>l’évaluation</a:t>
            </a:r>
            <a:r>
              <a:rPr sz="1600" dirty="0">
                <a:latin typeface="Arial" panose="020B0604020202020204" pitchFamily="34" charset="0"/>
              </a:rPr>
              <a:t> du </a:t>
            </a:r>
            <a:r>
              <a:rPr sz="1600" dirty="0" err="1">
                <a:latin typeface="Arial" panose="020B0604020202020204" pitchFamily="34" charset="0"/>
              </a:rPr>
              <a:t>risque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tuberculose</a:t>
            </a:r>
            <a:r>
              <a:rPr sz="1600" dirty="0">
                <a:latin typeface="Arial" panose="020B0604020202020204" pitchFamily="34" charset="0"/>
              </a:rPr>
              <a:t>, </a:t>
            </a:r>
            <a:r>
              <a:rPr sz="1600" dirty="0" err="1">
                <a:latin typeface="Arial" panose="020B0604020202020204" pitchFamily="34" charset="0"/>
              </a:rPr>
              <a:t>également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en</a:t>
            </a:r>
            <a:r>
              <a:rPr sz="1600" dirty="0">
                <a:latin typeface="Arial" panose="020B0604020202020204" pitchFamily="34" charset="0"/>
              </a:rPr>
              <a:t> absence de </a:t>
            </a:r>
            <a:r>
              <a:rPr sz="1600" dirty="0" err="1">
                <a:latin typeface="Arial" panose="020B0604020202020204" pitchFamily="34" charset="0"/>
              </a:rPr>
              <a:t>résultat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positif</a:t>
            </a:r>
            <a:r>
              <a:rPr sz="1600" dirty="0">
                <a:latin typeface="Arial" panose="020B0604020202020204" pitchFamily="34" charset="0"/>
              </a:rPr>
              <a:t> au test de diagnostic de la </a:t>
            </a:r>
            <a:r>
              <a:rPr sz="1600" dirty="0" err="1">
                <a:latin typeface="Arial" panose="020B0604020202020204" pitchFamily="34" charset="0"/>
              </a:rPr>
              <a:t>tuberculose</a:t>
            </a:r>
            <a:r>
              <a:rPr sz="1600" dirty="0">
                <a:latin typeface="Arial" panose="020B0604020202020204" pitchFamily="34" charset="0"/>
              </a:rPr>
              <a:t> (</a:t>
            </a:r>
            <a:r>
              <a:rPr sz="1600" dirty="0" err="1">
                <a:latin typeface="Arial" panose="020B0604020202020204" pitchFamily="34" charset="0"/>
              </a:rPr>
              <a:t>en</a:t>
            </a:r>
            <a:r>
              <a:rPr sz="1600" dirty="0">
                <a:latin typeface="Arial" panose="020B0604020202020204" pitchFamily="34" charset="0"/>
              </a:rPr>
              <a:t> particulier chez les enfants et les PVVIH).</a:t>
            </a:r>
          </a:p>
          <a:p>
            <a:pPr algn="l">
              <a:spcAft>
                <a:spcPts val="3600"/>
              </a:spcAft>
              <a:defRPr sz="1800">
                <a:cs typeface="Arial" panose="020B0604020202020204" pitchFamily="34" charset="0"/>
              </a:defRPr>
            </a:pPr>
            <a:r>
              <a:rPr sz="1600" dirty="0">
                <a:latin typeface="Arial" panose="020B0604020202020204" pitchFamily="34" charset="0"/>
              </a:rPr>
              <a:t>Après un diagnostic </a:t>
            </a:r>
            <a:r>
              <a:rPr sz="1600" dirty="0" err="1">
                <a:latin typeface="Arial" panose="020B0604020202020204" pitchFamily="34" charset="0"/>
              </a:rPr>
              <a:t>positif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tuberculose</a:t>
            </a:r>
            <a:r>
              <a:rPr sz="1600" dirty="0">
                <a:latin typeface="Arial" panose="020B0604020202020204" pitchFamily="34" charset="0"/>
              </a:rPr>
              <a:t>, </a:t>
            </a:r>
            <a:r>
              <a:rPr sz="1600" dirty="0" err="1">
                <a:latin typeface="Arial" panose="020B0604020202020204" pitchFamily="34" charset="0"/>
              </a:rPr>
              <a:t>d’autres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>
                <a:latin typeface="+mj-lt"/>
              </a:rPr>
              <a:t>tests de </a:t>
            </a:r>
            <a:r>
              <a:rPr sz="1600" dirty="0" err="1">
                <a:latin typeface="+mj-lt"/>
              </a:rPr>
              <a:t>sensibilité</a:t>
            </a:r>
            <a:r>
              <a:rPr sz="1600" dirty="0">
                <a:latin typeface="+mj-lt"/>
              </a:rPr>
              <a:t> aux </a:t>
            </a:r>
            <a:r>
              <a:rPr sz="1600" dirty="0" err="1">
                <a:latin typeface="+mj-lt"/>
              </a:rPr>
              <a:t>médicaments</a:t>
            </a:r>
            <a:r>
              <a:rPr sz="1600" dirty="0">
                <a:latin typeface="+mj-lt"/>
              </a:rPr>
              <a:t> </a:t>
            </a:r>
            <a:r>
              <a:rPr sz="1600" dirty="0">
                <a:latin typeface="Arial" panose="020B0604020202020204" pitchFamily="34" charset="0"/>
              </a:rPr>
              <a:t>(TSM) </a:t>
            </a:r>
            <a:r>
              <a:rPr sz="1600" dirty="0" err="1">
                <a:latin typeface="Arial" panose="020B0604020202020204" pitchFamily="34" charset="0"/>
              </a:rPr>
              <a:t>sont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nécessaires</a:t>
            </a:r>
            <a:r>
              <a:rPr sz="1600" dirty="0">
                <a:latin typeface="Arial" panose="020B0604020202020204" pitchFamily="34" charset="0"/>
              </a:rPr>
              <a:t> pour identifier le </a:t>
            </a:r>
            <a:r>
              <a:rPr sz="1600" dirty="0" err="1">
                <a:latin typeface="Arial" panose="020B0604020202020204" pitchFamily="34" charset="0"/>
              </a:rPr>
              <a:t>traitement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médicamenteux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antituberculeux</a:t>
            </a:r>
            <a:r>
              <a:rPr sz="1600" dirty="0">
                <a:latin typeface="Arial" panose="020B0604020202020204" pitchFamily="34" charset="0"/>
              </a:rPr>
              <a:t> le plus </a:t>
            </a:r>
            <a:r>
              <a:rPr sz="1600" dirty="0" err="1">
                <a:latin typeface="Arial" panose="020B0604020202020204" pitchFamily="34" charset="0"/>
              </a:rPr>
              <a:t>approprié</a:t>
            </a:r>
            <a:r>
              <a:rPr sz="1600" dirty="0">
                <a:latin typeface="Arial" panose="020B0604020202020204" pitchFamily="34" charset="0"/>
              </a:rPr>
              <a:t> (ex : </a:t>
            </a:r>
            <a:r>
              <a:rPr sz="1600" dirty="0" err="1">
                <a:latin typeface="Arial" panose="020B0604020202020204" pitchFamily="34" charset="0"/>
              </a:rPr>
              <a:t>en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utilisant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une</a:t>
            </a:r>
            <a:r>
              <a:rPr sz="1600" dirty="0">
                <a:latin typeface="Arial" panose="020B0604020202020204" pitchFamily="34" charset="0"/>
              </a:rPr>
              <a:t> culture, des tests </a:t>
            </a:r>
            <a:r>
              <a:rPr sz="1600" dirty="0" err="1">
                <a:latin typeface="Arial" panose="020B0604020202020204" pitchFamily="34" charset="0"/>
              </a:rPr>
              <a:t>moléculaires</a:t>
            </a:r>
            <a:r>
              <a:rPr sz="1600" dirty="0">
                <a:latin typeface="Arial" panose="020B0604020202020204" pitchFamily="34" charset="0"/>
              </a:rPr>
              <a:t>).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1BEDDC-A015-9AE9-0E56-14304E7BEDE9}"/>
              </a:ext>
            </a:extLst>
          </p:cNvPr>
          <p:cNvGrpSpPr/>
          <p:nvPr/>
        </p:nvGrpSpPr>
        <p:grpSpPr>
          <a:xfrm>
            <a:off x="596590" y="1422851"/>
            <a:ext cx="11107207" cy="4927769"/>
            <a:chOff x="596590" y="1422851"/>
            <a:chExt cx="11107207" cy="4927769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7746EA7-8CB0-5739-0D2C-EE02A82E47B9}"/>
                </a:ext>
              </a:extLst>
            </p:cNvPr>
            <p:cNvCxnSpPr>
              <a:cxnSpLocks/>
            </p:cNvCxnSpPr>
            <p:nvPr/>
          </p:nvCxnSpPr>
          <p:spPr>
            <a:xfrm>
              <a:off x="596590" y="4835450"/>
              <a:ext cx="63302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D6DD32E-5769-E5FA-1288-D9FED6409299}"/>
                </a:ext>
              </a:extLst>
            </p:cNvPr>
            <p:cNvCxnSpPr>
              <a:cxnSpLocks/>
            </p:cNvCxnSpPr>
            <p:nvPr/>
          </p:nvCxnSpPr>
          <p:spPr>
            <a:xfrm>
              <a:off x="596590" y="3031165"/>
              <a:ext cx="111072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84DF383-F06F-7D98-0E5F-A4DF283C6FE2}"/>
                </a:ext>
              </a:extLst>
            </p:cNvPr>
            <p:cNvCxnSpPr>
              <a:cxnSpLocks/>
            </p:cNvCxnSpPr>
            <p:nvPr/>
          </p:nvCxnSpPr>
          <p:spPr>
            <a:xfrm>
              <a:off x="6926843" y="1422851"/>
              <a:ext cx="0" cy="49277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317D96F-6F9D-72E0-69F2-3B842B8043F6}"/>
                </a:ext>
              </a:extLst>
            </p:cNvPr>
            <p:cNvGrpSpPr/>
            <p:nvPr/>
          </p:nvGrpSpPr>
          <p:grpSpPr>
            <a:xfrm>
              <a:off x="6881123" y="3484811"/>
              <a:ext cx="91440" cy="428560"/>
              <a:chOff x="5810509" y="4712822"/>
              <a:chExt cx="91440" cy="42856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9430FDF-C5B4-BE8E-8FAC-E871C78A50DD}"/>
                  </a:ext>
                </a:extLst>
              </p:cNvPr>
              <p:cNvSpPr/>
              <p:nvPr/>
            </p:nvSpPr>
            <p:spPr>
              <a:xfrm>
                <a:off x="5833370" y="471282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D14842A1-38E7-8693-7D41-B6141DE1FEC2}"/>
                  </a:ext>
                </a:extLst>
              </p:cNvPr>
              <p:cNvSpPr/>
              <p:nvPr/>
            </p:nvSpPr>
            <p:spPr>
              <a:xfrm>
                <a:off x="5830257" y="509566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FF72753-C696-B594-A0AA-9D99A89C7CF5}"/>
                  </a:ext>
                </a:extLst>
              </p:cNvPr>
              <p:cNvSpPr/>
              <p:nvPr/>
            </p:nvSpPr>
            <p:spPr>
              <a:xfrm>
                <a:off x="5810509" y="4874936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2E9C658-3593-5EEB-A18F-004F194CC7E9}"/>
                </a:ext>
              </a:extLst>
            </p:cNvPr>
            <p:cNvGrpSpPr/>
            <p:nvPr/>
          </p:nvGrpSpPr>
          <p:grpSpPr>
            <a:xfrm rot="16200000">
              <a:off x="11443797" y="2816885"/>
              <a:ext cx="91440" cy="428560"/>
              <a:chOff x="5810509" y="4712822"/>
              <a:chExt cx="91440" cy="428560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25A1AF9-5EFA-6A60-6EC7-46D467AC6C0F}"/>
                  </a:ext>
                </a:extLst>
              </p:cNvPr>
              <p:cNvSpPr/>
              <p:nvPr/>
            </p:nvSpPr>
            <p:spPr>
              <a:xfrm>
                <a:off x="5833370" y="471282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D13103D6-69BF-0D2F-F034-E303F179A9DB}"/>
                  </a:ext>
                </a:extLst>
              </p:cNvPr>
              <p:cNvSpPr/>
              <p:nvPr/>
            </p:nvSpPr>
            <p:spPr>
              <a:xfrm>
                <a:off x="5830257" y="509566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B3FA6F3-C9EF-9539-BA48-323986EF24C1}"/>
                  </a:ext>
                </a:extLst>
              </p:cNvPr>
              <p:cNvSpPr/>
              <p:nvPr/>
            </p:nvSpPr>
            <p:spPr>
              <a:xfrm>
                <a:off x="5810509" y="4874936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62288A26-E6B9-8B98-29AD-E35940D0CB49}"/>
              </a:ext>
            </a:extLst>
          </p:cNvPr>
          <p:cNvSpPr/>
          <p:nvPr/>
        </p:nvSpPr>
        <p:spPr>
          <a:xfrm>
            <a:off x="7192606" y="4140705"/>
            <a:ext cx="720255" cy="72025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A57D94C-0C2D-0764-AEC1-0D89F38768B6}"/>
              </a:ext>
            </a:extLst>
          </p:cNvPr>
          <p:cNvSpPr/>
          <p:nvPr/>
        </p:nvSpPr>
        <p:spPr>
          <a:xfrm>
            <a:off x="506114" y="5455760"/>
            <a:ext cx="720255" cy="72025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52B721-37EB-F7F6-FA24-6F63629D497B}"/>
              </a:ext>
            </a:extLst>
          </p:cNvPr>
          <p:cNvGrpSpPr/>
          <p:nvPr/>
        </p:nvGrpSpPr>
        <p:grpSpPr>
          <a:xfrm>
            <a:off x="517341" y="3562852"/>
            <a:ext cx="720255" cy="724054"/>
            <a:chOff x="517341" y="3562852"/>
            <a:chExt cx="720255" cy="72405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6336EBE-5300-B73C-3FFD-9D90144559C4}"/>
                </a:ext>
              </a:extLst>
            </p:cNvPr>
            <p:cNvSpPr/>
            <p:nvPr/>
          </p:nvSpPr>
          <p:spPr>
            <a:xfrm>
              <a:off x="517341" y="3566651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8249576-9DAE-E253-082D-9E3DF751AB12}"/>
                </a:ext>
              </a:extLst>
            </p:cNvPr>
            <p:cNvGrpSpPr/>
            <p:nvPr/>
          </p:nvGrpSpPr>
          <p:grpSpPr>
            <a:xfrm>
              <a:off x="662609" y="3562852"/>
              <a:ext cx="574987" cy="656938"/>
              <a:chOff x="662609" y="3562852"/>
              <a:chExt cx="574987" cy="656938"/>
            </a:xfrm>
          </p:grpSpPr>
          <p:pic>
            <p:nvPicPr>
              <p:cNvPr id="34" name="Graphic 33">
                <a:extLst>
                  <a:ext uri="{FF2B5EF4-FFF2-40B4-BE49-F238E27FC236}">
                    <a16:creationId xmlns:a16="http://schemas.microsoft.com/office/drawing/2014/main" id="{CB14EF8E-546A-0852-2B73-69BBCB888E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62609" y="3579710"/>
                <a:ext cx="574987" cy="640080"/>
              </a:xfrm>
              <a:prstGeom prst="rect">
                <a:avLst/>
              </a:prstGeom>
            </p:spPr>
          </p:pic>
          <p:pic>
            <p:nvPicPr>
              <p:cNvPr id="31" name="Graphic 30">
                <a:extLst>
                  <a:ext uri="{FF2B5EF4-FFF2-40B4-BE49-F238E27FC236}">
                    <a16:creationId xmlns:a16="http://schemas.microsoft.com/office/drawing/2014/main" id="{B58253E5-FFFB-B946-5303-AFB25BE424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65866" y="3562852"/>
                <a:ext cx="438150" cy="609600"/>
              </a:xfrm>
              <a:prstGeom prst="rect">
                <a:avLst/>
              </a:prstGeom>
            </p:spPr>
          </p:pic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64457A3-8FB9-DAEE-D70D-75860C8004FF}"/>
              </a:ext>
            </a:extLst>
          </p:cNvPr>
          <p:cNvGrpSpPr/>
          <p:nvPr/>
        </p:nvGrpSpPr>
        <p:grpSpPr>
          <a:xfrm>
            <a:off x="7192606" y="1402240"/>
            <a:ext cx="720255" cy="720255"/>
            <a:chOff x="7192606" y="1402240"/>
            <a:chExt cx="720255" cy="7202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751AFAA-DDC5-57E4-BA51-0552945D017F}"/>
                </a:ext>
              </a:extLst>
            </p:cNvPr>
            <p:cNvSpPr/>
            <p:nvPr/>
          </p:nvSpPr>
          <p:spPr>
            <a:xfrm>
              <a:off x="7192606" y="1402240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5DECF62-E3E7-98D6-B607-C94577752737}"/>
                </a:ext>
              </a:extLst>
            </p:cNvPr>
            <p:cNvGrpSpPr/>
            <p:nvPr/>
          </p:nvGrpSpPr>
          <p:grpSpPr>
            <a:xfrm>
              <a:off x="7252108" y="1422851"/>
              <a:ext cx="643103" cy="594003"/>
              <a:chOff x="7252108" y="1422851"/>
              <a:chExt cx="643103" cy="594003"/>
            </a:xfrm>
          </p:grpSpPr>
          <p:pic>
            <p:nvPicPr>
              <p:cNvPr id="28" name="Graphic 27">
                <a:extLst>
                  <a:ext uri="{FF2B5EF4-FFF2-40B4-BE49-F238E27FC236}">
                    <a16:creationId xmlns:a16="http://schemas.microsoft.com/office/drawing/2014/main" id="{B0131071-717F-C472-0225-EF925853AA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252108" y="1468214"/>
                <a:ext cx="601250" cy="548640"/>
              </a:xfrm>
              <a:prstGeom prst="rect">
                <a:avLst/>
              </a:prstGeom>
            </p:spPr>
          </p:pic>
          <p:pic>
            <p:nvPicPr>
              <p:cNvPr id="36" name="Graphic 35">
                <a:extLst>
                  <a:ext uri="{FF2B5EF4-FFF2-40B4-BE49-F238E27FC236}">
                    <a16:creationId xmlns:a16="http://schemas.microsoft.com/office/drawing/2014/main" id="{5FC702E3-04C5-091A-460F-6769A66A5F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l="40446"/>
              <a:stretch/>
            </p:blipFill>
            <p:spPr>
              <a:xfrm rot="5400000">
                <a:off x="7459943" y="1248519"/>
                <a:ext cx="260936" cy="609600"/>
              </a:xfrm>
              <a:prstGeom prst="rect">
                <a:avLst/>
              </a:prstGeom>
            </p:spPr>
          </p:pic>
        </p:grp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024C15D0-91B3-6E60-83E1-3D9EC762E0BC}"/>
              </a:ext>
            </a:extLst>
          </p:cNvPr>
          <p:cNvSpPr/>
          <p:nvPr/>
        </p:nvSpPr>
        <p:spPr>
          <a:xfrm>
            <a:off x="517342" y="1402240"/>
            <a:ext cx="720255" cy="72025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E0016AAC-7870-2D0D-88EE-108E3D146A5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8485" y="1451810"/>
            <a:ext cx="597966" cy="612731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FF3C7B98-A2CA-9BF5-B636-4FDF4B5F9A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8485" y="5553949"/>
            <a:ext cx="581025" cy="523875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B2D9DB62-5858-5028-254B-A76D2FD91B7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303779" y="4172452"/>
            <a:ext cx="457200" cy="60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636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C5D4ECC-3C61-10C6-BE6E-A1C155724B0A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8516949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t>COMMENT LA TUBERCULOSE PHARMACOSENSIBLE EST-ELLE TRAITÉE 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0F4600-B976-3856-041E-82D4E4F14950}"/>
              </a:ext>
            </a:extLst>
          </p:cNvPr>
          <p:cNvSpPr txBox="1"/>
          <p:nvPr/>
        </p:nvSpPr>
        <p:spPr>
          <a:xfrm>
            <a:off x="475706" y="1730806"/>
            <a:ext cx="43442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80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 err="1"/>
              <a:t>Depuis</a:t>
            </a:r>
            <a:r>
              <a:rPr sz="1600" dirty="0"/>
              <a:t> plus de 50 </a:t>
            </a:r>
            <a:r>
              <a:rPr sz="1600" dirty="0" err="1"/>
              <a:t>ans</a:t>
            </a:r>
            <a:r>
              <a:rPr sz="1600" dirty="0"/>
              <a:t>, la </a:t>
            </a:r>
            <a:r>
              <a:rPr sz="1600" dirty="0" err="1"/>
              <a:t>tuberculose</a:t>
            </a:r>
            <a:r>
              <a:rPr sz="1600" dirty="0"/>
              <a:t> </a:t>
            </a:r>
            <a:r>
              <a:rPr sz="1600" dirty="0" err="1"/>
              <a:t>pharmacosensible</a:t>
            </a:r>
            <a:r>
              <a:rPr sz="1600" dirty="0"/>
              <a:t> </a:t>
            </a:r>
            <a:r>
              <a:rPr sz="1600" dirty="0" err="1"/>
              <a:t>est</a:t>
            </a:r>
            <a:r>
              <a:rPr sz="1600" dirty="0"/>
              <a:t> </a:t>
            </a:r>
            <a:r>
              <a:rPr sz="1600" dirty="0" err="1"/>
              <a:t>traitée</a:t>
            </a:r>
            <a:r>
              <a:rPr sz="1600" dirty="0"/>
              <a:t> </a:t>
            </a:r>
            <a:r>
              <a:rPr sz="1600" dirty="0" err="1"/>
              <a:t>selon</a:t>
            </a:r>
            <a:r>
              <a:rPr sz="1600" dirty="0"/>
              <a:t> un </a:t>
            </a:r>
            <a:r>
              <a:rPr sz="1600" dirty="0" err="1"/>
              <a:t>programme</a:t>
            </a:r>
            <a:r>
              <a:rPr sz="1600" dirty="0"/>
              <a:t> </a:t>
            </a:r>
            <a:r>
              <a:rPr sz="1600" dirty="0" err="1"/>
              <a:t>médicamenteux</a:t>
            </a:r>
            <a:r>
              <a:rPr sz="1600" dirty="0"/>
              <a:t> de 6 </a:t>
            </a:r>
            <a:r>
              <a:rPr sz="1600" dirty="0" err="1"/>
              <a:t>mois</a:t>
            </a:r>
            <a:r>
              <a:rPr sz="1600" dirty="0"/>
              <a:t> - 6HRZE - six </a:t>
            </a:r>
            <a:r>
              <a:rPr sz="1600" dirty="0" err="1"/>
              <a:t>mois</a:t>
            </a:r>
            <a:r>
              <a:rPr sz="1600" dirty="0"/>
              <a:t> de </a:t>
            </a:r>
            <a:r>
              <a:rPr sz="1600" dirty="0" err="1"/>
              <a:t>traitement</a:t>
            </a:r>
            <a:r>
              <a:rPr sz="1600" dirty="0"/>
              <a:t> </a:t>
            </a:r>
            <a:r>
              <a:rPr sz="1600" dirty="0" err="1"/>
              <a:t>quotidien</a:t>
            </a:r>
            <a:r>
              <a:rPr sz="1600" dirty="0"/>
              <a:t> avec </a:t>
            </a:r>
            <a:r>
              <a:rPr sz="1600" dirty="0" err="1"/>
              <a:t>isoniazide</a:t>
            </a:r>
            <a:r>
              <a:rPr sz="1600" dirty="0"/>
              <a:t>, </a:t>
            </a:r>
            <a:r>
              <a:rPr sz="1600" dirty="0" err="1"/>
              <a:t>rifampicine</a:t>
            </a:r>
            <a:r>
              <a:rPr sz="1600" dirty="0"/>
              <a:t> + pyrazinamide et </a:t>
            </a:r>
            <a:r>
              <a:rPr sz="1600" dirty="0" err="1"/>
              <a:t>éthambutol</a:t>
            </a:r>
            <a:r>
              <a:rPr sz="1600" dirty="0"/>
              <a:t> pendant les deux premiers </a:t>
            </a:r>
            <a:r>
              <a:rPr sz="1600" dirty="0" err="1"/>
              <a:t>mois</a:t>
            </a:r>
            <a:r>
              <a:rPr sz="1600" dirty="0"/>
              <a:t>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555DFB-B603-7038-991D-B308F929F1CA}"/>
              </a:ext>
            </a:extLst>
          </p:cNvPr>
          <p:cNvSpPr txBox="1"/>
          <p:nvPr/>
        </p:nvSpPr>
        <p:spPr>
          <a:xfrm>
            <a:off x="5723796" y="1719868"/>
            <a:ext cx="560228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1800"/>
              </a:spcAft>
              <a:defRPr sz="1800">
                <a:cs typeface="Arial" panose="020B0604020202020204" pitchFamily="34" charset="0"/>
              </a:defRPr>
            </a:pPr>
            <a:r>
              <a:rPr sz="1600" dirty="0" err="1">
                <a:latin typeface="Arial" panose="020B0604020202020204" pitchFamily="34" charset="0"/>
              </a:rPr>
              <a:t>L’étude</a:t>
            </a:r>
            <a:r>
              <a:rPr sz="1600" dirty="0">
                <a:latin typeface="Arial" panose="020B0604020202020204" pitchFamily="34" charset="0"/>
              </a:rPr>
              <a:t> TBTC 31/ACTG A5349 et les </a:t>
            </a:r>
            <a:r>
              <a:rPr sz="1600" dirty="0" err="1">
                <a:latin typeface="Arial" panose="020B0604020202020204" pitchFamily="34" charset="0"/>
              </a:rPr>
              <a:t>essais</a:t>
            </a:r>
            <a:r>
              <a:rPr sz="1600" dirty="0">
                <a:latin typeface="Arial" panose="020B0604020202020204" pitchFamily="34" charset="0"/>
              </a:rPr>
              <a:t> SHINE </a:t>
            </a:r>
            <a:r>
              <a:rPr sz="1600" dirty="0" err="1">
                <a:latin typeface="Arial" panose="020B0604020202020204" pitchFamily="34" charset="0"/>
              </a:rPr>
              <a:t>ont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démontré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qu’il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est</a:t>
            </a:r>
            <a:r>
              <a:rPr sz="1600" dirty="0">
                <a:latin typeface="Arial" panose="020B0604020202020204" pitchFamily="34" charset="0"/>
              </a:rPr>
              <a:t> possible de </a:t>
            </a:r>
            <a:r>
              <a:rPr sz="1600" dirty="0" err="1">
                <a:latin typeface="Arial" panose="020B0604020202020204" pitchFamily="34" charset="0"/>
              </a:rPr>
              <a:t>guérir</a:t>
            </a:r>
            <a:r>
              <a:rPr sz="1600" dirty="0">
                <a:latin typeface="Arial" panose="020B0604020202020204" pitchFamily="34" charset="0"/>
              </a:rPr>
              <a:t> la </a:t>
            </a:r>
            <a:r>
              <a:rPr sz="1600" dirty="0" err="1">
                <a:latin typeface="Arial" panose="020B0604020202020204" pitchFamily="34" charset="0"/>
              </a:rPr>
              <a:t>tuberculose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en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toute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sécurité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en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seulement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>
                <a:latin typeface="+mj-lt"/>
              </a:rPr>
              <a:t>quatre </a:t>
            </a:r>
            <a:r>
              <a:rPr sz="1600" dirty="0" err="1">
                <a:latin typeface="+mj-lt"/>
              </a:rPr>
              <a:t>mois</a:t>
            </a:r>
            <a:r>
              <a:rPr sz="1600" dirty="0">
                <a:latin typeface="+mj-lt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en</a:t>
            </a:r>
            <a:r>
              <a:rPr sz="1600" dirty="0">
                <a:latin typeface="Arial" panose="020B0604020202020204" pitchFamily="34" charset="0"/>
              </a:rPr>
              <a:t> : (1) </a:t>
            </a:r>
            <a:r>
              <a:rPr sz="1600" dirty="0" err="1">
                <a:latin typeface="Arial" panose="020B0604020202020204" pitchFamily="34" charset="0"/>
              </a:rPr>
              <a:t>en</a:t>
            </a:r>
            <a:r>
              <a:rPr sz="1600" dirty="0">
                <a:latin typeface="Arial" panose="020B0604020202020204" pitchFamily="34" charset="0"/>
              </a:rPr>
              <a:t> passant à des </a:t>
            </a:r>
            <a:r>
              <a:rPr sz="1600" dirty="0" err="1">
                <a:latin typeface="Arial" panose="020B0604020202020204" pitchFamily="34" charset="0"/>
              </a:rPr>
              <a:t>médicaments</a:t>
            </a:r>
            <a:r>
              <a:rPr sz="1600" dirty="0">
                <a:latin typeface="Arial" panose="020B0604020202020204" pitchFamily="34" charset="0"/>
              </a:rPr>
              <a:t> plus </a:t>
            </a:r>
            <a:r>
              <a:rPr sz="1600" dirty="0" err="1">
                <a:latin typeface="Arial" panose="020B0604020202020204" pitchFamily="34" charset="0"/>
              </a:rPr>
              <a:t>puissants</a:t>
            </a:r>
            <a:r>
              <a:rPr sz="1600" dirty="0">
                <a:latin typeface="Arial" panose="020B0604020202020204" pitchFamily="34" charset="0"/>
              </a:rPr>
              <a:t> (ex : la rifapentine à la place de la </a:t>
            </a:r>
            <a:r>
              <a:rPr sz="1600" dirty="0" err="1">
                <a:latin typeface="Arial" panose="020B0604020202020204" pitchFamily="34" charset="0"/>
              </a:rPr>
              <a:t>rifampicine</a:t>
            </a:r>
            <a:r>
              <a:rPr sz="1600" dirty="0">
                <a:latin typeface="Arial" panose="020B0604020202020204" pitchFamily="34" charset="0"/>
              </a:rPr>
              <a:t> et la </a:t>
            </a:r>
            <a:r>
              <a:rPr sz="1600" dirty="0" err="1">
                <a:latin typeface="Arial" panose="020B0604020202020204" pitchFamily="34" charset="0"/>
              </a:rPr>
              <a:t>moxifloxacine</a:t>
            </a:r>
            <a:r>
              <a:rPr sz="1600" dirty="0">
                <a:latin typeface="Arial" panose="020B0604020202020204" pitchFamily="34" charset="0"/>
              </a:rPr>
              <a:t> à la place de </a:t>
            </a:r>
            <a:r>
              <a:rPr sz="1600" dirty="0" err="1">
                <a:latin typeface="Arial" panose="020B0604020202020204" pitchFamily="34" charset="0"/>
              </a:rPr>
              <a:t>l’éthambutol</a:t>
            </a:r>
            <a:r>
              <a:rPr sz="1600" dirty="0">
                <a:latin typeface="Arial" panose="020B0604020202020204" pitchFamily="34" charset="0"/>
              </a:rPr>
              <a:t>) </a:t>
            </a:r>
            <a:r>
              <a:rPr sz="1600" dirty="0" err="1">
                <a:latin typeface="Arial" panose="020B0604020202020204" pitchFamily="34" charset="0"/>
              </a:rPr>
              <a:t>ou</a:t>
            </a:r>
            <a:r>
              <a:rPr sz="1600" dirty="0">
                <a:latin typeface="Arial" panose="020B0604020202020204" pitchFamily="34" charset="0"/>
              </a:rPr>
              <a:t> (2) </a:t>
            </a:r>
            <a:r>
              <a:rPr sz="1600" dirty="0" err="1">
                <a:latin typeface="Arial" panose="020B0604020202020204" pitchFamily="34" charset="0"/>
              </a:rPr>
              <a:t>en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sélectionnant</a:t>
            </a:r>
            <a:r>
              <a:rPr sz="1600" dirty="0">
                <a:latin typeface="Arial" panose="020B0604020202020204" pitchFamily="34" charset="0"/>
              </a:rPr>
              <a:t> des patients </a:t>
            </a:r>
            <a:r>
              <a:rPr sz="1600" dirty="0" err="1">
                <a:latin typeface="Arial" panose="020B0604020202020204" pitchFamily="34" charset="0"/>
              </a:rPr>
              <a:t>souffrant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d’une</a:t>
            </a:r>
            <a:r>
              <a:rPr sz="1600" dirty="0">
                <a:latin typeface="Arial" panose="020B0604020202020204" pitchFamily="34" charset="0"/>
              </a:rPr>
              <a:t> TB plus </a:t>
            </a:r>
            <a:r>
              <a:rPr sz="1600" dirty="0" err="1">
                <a:latin typeface="Arial" panose="020B0604020202020204" pitchFamily="34" charset="0"/>
              </a:rPr>
              <a:t>légère</a:t>
            </a:r>
            <a:r>
              <a:rPr sz="1600" dirty="0">
                <a:latin typeface="Arial" panose="020B0604020202020204" pitchFamily="34" charset="0"/>
              </a:rPr>
              <a:t> (enfants avec TB non grave).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F5B0D30-71B1-69CC-B8A0-100615AD022C}"/>
              </a:ext>
            </a:extLst>
          </p:cNvPr>
          <p:cNvGrpSpPr/>
          <p:nvPr/>
        </p:nvGrpSpPr>
        <p:grpSpPr>
          <a:xfrm>
            <a:off x="1292088" y="3990601"/>
            <a:ext cx="7681138" cy="911545"/>
            <a:chOff x="1292088" y="3990601"/>
            <a:chExt cx="7681138" cy="911545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9E14BED-8BFA-B0EB-533E-B01A1AFBC7B6}"/>
                </a:ext>
              </a:extLst>
            </p:cNvPr>
            <p:cNvSpPr txBox="1"/>
            <p:nvPr/>
          </p:nvSpPr>
          <p:spPr>
            <a:xfrm>
              <a:off x="1292088" y="4005859"/>
              <a:ext cx="286292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800">
                  <a:solidFill>
                    <a:schemeClr val="accent3"/>
                  </a:solidFill>
                  <a:latin typeface="+mj-lt"/>
                </a:defRPr>
              </a:pPr>
              <a:r>
                <a:rPr sz="3200" dirty="0"/>
                <a:t>NOUVEAU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E6BC1C4-F34B-A0F3-A020-B04F80A588E5}"/>
                </a:ext>
              </a:extLst>
            </p:cNvPr>
            <p:cNvGrpSpPr/>
            <p:nvPr/>
          </p:nvGrpSpPr>
          <p:grpSpPr>
            <a:xfrm>
              <a:off x="4668697" y="3990601"/>
              <a:ext cx="1016744" cy="911545"/>
              <a:chOff x="8227662" y="1613577"/>
              <a:chExt cx="795769" cy="713435"/>
            </a:xfrm>
          </p:grpSpPr>
          <p:pic>
            <p:nvPicPr>
              <p:cNvPr id="22" name="Graphic 21">
                <a:extLst>
                  <a:ext uri="{FF2B5EF4-FFF2-40B4-BE49-F238E27FC236}">
                    <a16:creationId xmlns:a16="http://schemas.microsoft.com/office/drawing/2014/main" id="{B0762B33-28A4-7ED7-31FB-8F9742DA4E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23" name="Subtitle 1">
                <a:extLst>
                  <a:ext uri="{FF2B5EF4-FFF2-40B4-BE49-F238E27FC236}">
                    <a16:creationId xmlns:a16="http://schemas.microsoft.com/office/drawing/2014/main" id="{4F532C65-2610-A746-C9E2-40C5560ABCB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5296" y="1631378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1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C297CCD-5012-A2C7-9EA9-BA69F386ADBD}"/>
                </a:ext>
              </a:extLst>
            </p:cNvPr>
            <p:cNvGrpSpPr/>
            <p:nvPr/>
          </p:nvGrpSpPr>
          <p:grpSpPr>
            <a:xfrm>
              <a:off x="5768939" y="3990601"/>
              <a:ext cx="1005840" cy="911545"/>
              <a:chOff x="8227662" y="1613577"/>
              <a:chExt cx="787235" cy="713435"/>
            </a:xfrm>
          </p:grpSpPr>
          <p:pic>
            <p:nvPicPr>
              <p:cNvPr id="38" name="Graphic 37">
                <a:extLst>
                  <a:ext uri="{FF2B5EF4-FFF2-40B4-BE49-F238E27FC236}">
                    <a16:creationId xmlns:a16="http://schemas.microsoft.com/office/drawing/2014/main" id="{6D31D151-E521-AA8D-A46F-EF81CE7D66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39" name="Subtitle 1">
                <a:extLst>
                  <a:ext uri="{FF2B5EF4-FFF2-40B4-BE49-F238E27FC236}">
                    <a16:creationId xmlns:a16="http://schemas.microsoft.com/office/drawing/2014/main" id="{502D9671-CD1A-5F0B-478D-AA9BDB8ECC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36762" y="1631378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2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62497D0-D61B-6C3F-E5CD-5486EAED9391}"/>
                </a:ext>
              </a:extLst>
            </p:cNvPr>
            <p:cNvGrpSpPr/>
            <p:nvPr/>
          </p:nvGrpSpPr>
          <p:grpSpPr>
            <a:xfrm>
              <a:off x="6858281" y="3990601"/>
              <a:ext cx="1016624" cy="911545"/>
              <a:chOff x="8219222" y="1613577"/>
              <a:chExt cx="795675" cy="713435"/>
            </a:xfrm>
          </p:grpSpPr>
          <p:pic>
            <p:nvPicPr>
              <p:cNvPr id="41" name="Graphic 40">
                <a:extLst>
                  <a:ext uri="{FF2B5EF4-FFF2-40B4-BE49-F238E27FC236}">
                    <a16:creationId xmlns:a16="http://schemas.microsoft.com/office/drawing/2014/main" id="{78A55A3F-3C2A-C1F5-FF9B-2BEED471B7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42" name="Subtitle 1">
                <a:extLst>
                  <a:ext uri="{FF2B5EF4-FFF2-40B4-BE49-F238E27FC236}">
                    <a16:creationId xmlns:a16="http://schemas.microsoft.com/office/drawing/2014/main" id="{E47B231E-CA85-5A40-8EB2-24403A2EEB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19222" y="1633652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3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8EA663E7-14A0-7877-D74C-128D4BF4A03A}"/>
                </a:ext>
              </a:extLst>
            </p:cNvPr>
            <p:cNvGrpSpPr/>
            <p:nvPr/>
          </p:nvGrpSpPr>
          <p:grpSpPr>
            <a:xfrm>
              <a:off x="7967386" y="3990601"/>
              <a:ext cx="1005840" cy="911545"/>
              <a:chOff x="8227662" y="1613577"/>
              <a:chExt cx="787235" cy="713435"/>
            </a:xfrm>
          </p:grpSpPr>
          <p:pic>
            <p:nvPicPr>
              <p:cNvPr id="44" name="Graphic 43">
                <a:extLst>
                  <a:ext uri="{FF2B5EF4-FFF2-40B4-BE49-F238E27FC236}">
                    <a16:creationId xmlns:a16="http://schemas.microsoft.com/office/drawing/2014/main" id="{4740FF41-58B1-2B06-2D95-5A4951C68A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45" name="Subtitle 1">
                <a:extLst>
                  <a:ext uri="{FF2B5EF4-FFF2-40B4-BE49-F238E27FC236}">
                    <a16:creationId xmlns:a16="http://schemas.microsoft.com/office/drawing/2014/main" id="{76E357BA-82A9-F5DB-4CAF-BDC055FC0F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36762" y="1631378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4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16AF3E0-62F6-AD23-5406-432E66375D22}"/>
              </a:ext>
            </a:extLst>
          </p:cNvPr>
          <p:cNvGrpSpPr/>
          <p:nvPr/>
        </p:nvGrpSpPr>
        <p:grpSpPr>
          <a:xfrm>
            <a:off x="542396" y="1730806"/>
            <a:ext cx="11107207" cy="1929541"/>
            <a:chOff x="542396" y="1730806"/>
            <a:chExt cx="11107207" cy="192954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2987AA08-ED1A-2EF0-E188-790214E7CD78}"/>
                </a:ext>
              </a:extLst>
            </p:cNvPr>
            <p:cNvCxnSpPr>
              <a:cxnSpLocks/>
            </p:cNvCxnSpPr>
            <p:nvPr/>
          </p:nvCxnSpPr>
          <p:spPr>
            <a:xfrm>
              <a:off x="542396" y="3660347"/>
              <a:ext cx="111072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5D263F9C-2DAF-B7C0-5FD4-EDC182E64578}"/>
                </a:ext>
              </a:extLst>
            </p:cNvPr>
            <p:cNvCxnSpPr>
              <a:cxnSpLocks/>
            </p:cNvCxnSpPr>
            <p:nvPr/>
          </p:nvCxnSpPr>
          <p:spPr>
            <a:xfrm>
              <a:off x="5255698" y="1730806"/>
              <a:ext cx="0" cy="19164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F71B1E1-FAF8-0EEF-6346-1BE427888B00}"/>
                </a:ext>
              </a:extLst>
            </p:cNvPr>
            <p:cNvGrpSpPr/>
            <p:nvPr/>
          </p:nvGrpSpPr>
          <p:grpSpPr>
            <a:xfrm rot="10800000">
              <a:off x="5209978" y="1870970"/>
              <a:ext cx="91440" cy="428560"/>
              <a:chOff x="6881123" y="3484811"/>
              <a:chExt cx="91440" cy="42856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2DF4992D-47EE-D583-8DE8-02B47BD4BF3C}"/>
                  </a:ext>
                </a:extLst>
              </p:cNvPr>
              <p:cNvSpPr/>
              <p:nvPr/>
            </p:nvSpPr>
            <p:spPr>
              <a:xfrm>
                <a:off x="6903984" y="348481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C07250CB-A3A9-BD77-BD84-1C87539F9FDF}"/>
                  </a:ext>
                </a:extLst>
              </p:cNvPr>
              <p:cNvSpPr/>
              <p:nvPr/>
            </p:nvSpPr>
            <p:spPr>
              <a:xfrm>
                <a:off x="6900871" y="386765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79163C02-06FE-7E4B-1653-9B45D54D1669}"/>
                  </a:ext>
                </a:extLst>
              </p:cNvPr>
              <p:cNvSpPr/>
              <p:nvPr/>
            </p:nvSpPr>
            <p:spPr>
              <a:xfrm>
                <a:off x="6881123" y="3646925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41F736-DDBD-A8E5-371D-C7656DF096F9}"/>
              </a:ext>
            </a:extLst>
          </p:cNvPr>
          <p:cNvGrpSpPr/>
          <p:nvPr/>
        </p:nvGrpSpPr>
        <p:grpSpPr>
          <a:xfrm>
            <a:off x="550279" y="5125011"/>
            <a:ext cx="11107207" cy="91440"/>
            <a:chOff x="566045" y="5187357"/>
            <a:chExt cx="11107207" cy="91440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52A7428-2335-9F67-8827-3DD52DEF12DD}"/>
                </a:ext>
              </a:extLst>
            </p:cNvPr>
            <p:cNvCxnSpPr>
              <a:cxnSpLocks/>
            </p:cNvCxnSpPr>
            <p:nvPr/>
          </p:nvCxnSpPr>
          <p:spPr>
            <a:xfrm>
              <a:off x="566045" y="5233077"/>
              <a:ext cx="1110720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49DC9E5F-D642-F7E2-815A-E435EAB9CAEF}"/>
                </a:ext>
              </a:extLst>
            </p:cNvPr>
            <p:cNvGrpSpPr/>
            <p:nvPr/>
          </p:nvGrpSpPr>
          <p:grpSpPr>
            <a:xfrm rot="5400000">
              <a:off x="11008131" y="5018797"/>
              <a:ext cx="91440" cy="428560"/>
              <a:chOff x="6881123" y="3484811"/>
              <a:chExt cx="91440" cy="42856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2A4D9321-E4E1-9321-ADE1-BA90EA9FF99A}"/>
                  </a:ext>
                </a:extLst>
              </p:cNvPr>
              <p:cNvSpPr/>
              <p:nvPr/>
            </p:nvSpPr>
            <p:spPr>
              <a:xfrm>
                <a:off x="6903984" y="348481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B769377B-6FE4-C42D-CE86-C6020C4720C7}"/>
                  </a:ext>
                </a:extLst>
              </p:cNvPr>
              <p:cNvSpPr/>
              <p:nvPr/>
            </p:nvSpPr>
            <p:spPr>
              <a:xfrm>
                <a:off x="6900871" y="386765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7D728C5-5219-7870-557D-A4147C329526}"/>
                  </a:ext>
                </a:extLst>
              </p:cNvPr>
              <p:cNvSpPr/>
              <p:nvPr/>
            </p:nvSpPr>
            <p:spPr>
              <a:xfrm>
                <a:off x="6881123" y="3646925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6CE41BF-B8B1-8A90-8F8E-B6CE27E45396}"/>
              </a:ext>
            </a:extLst>
          </p:cNvPr>
          <p:cNvGrpSpPr/>
          <p:nvPr/>
        </p:nvGrpSpPr>
        <p:grpSpPr>
          <a:xfrm>
            <a:off x="1570383" y="5471818"/>
            <a:ext cx="9610269" cy="911545"/>
            <a:chOff x="1570383" y="5471818"/>
            <a:chExt cx="9610269" cy="91154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BA1882-DF0A-8AE4-7E40-280306EF4C7A}"/>
                </a:ext>
              </a:extLst>
            </p:cNvPr>
            <p:cNvSpPr txBox="1"/>
            <p:nvPr/>
          </p:nvSpPr>
          <p:spPr>
            <a:xfrm>
              <a:off x="1570383" y="5534699"/>
              <a:ext cx="2529443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800">
                  <a:solidFill>
                    <a:schemeClr val="accent3"/>
                  </a:solidFill>
                  <a:latin typeface="+mj-lt"/>
                </a:defRPr>
              </a:pPr>
              <a:r>
                <a:rPr sz="4000" dirty="0"/>
                <a:t>ANCIEN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0017985-6399-C295-6DD5-C5A9E2087A3D}"/>
                </a:ext>
              </a:extLst>
            </p:cNvPr>
            <p:cNvGrpSpPr/>
            <p:nvPr/>
          </p:nvGrpSpPr>
          <p:grpSpPr>
            <a:xfrm>
              <a:off x="4668697" y="5471818"/>
              <a:ext cx="1016744" cy="911545"/>
              <a:chOff x="8227662" y="1613577"/>
              <a:chExt cx="795769" cy="713435"/>
            </a:xfrm>
          </p:grpSpPr>
          <p:pic>
            <p:nvPicPr>
              <p:cNvPr id="15" name="Graphic 14">
                <a:extLst>
                  <a:ext uri="{FF2B5EF4-FFF2-40B4-BE49-F238E27FC236}">
                    <a16:creationId xmlns:a16="http://schemas.microsoft.com/office/drawing/2014/main" id="{41B29F9F-E5DA-0DC2-DF05-0BB62F5D1A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16" name="Subtitle 1">
                <a:extLst>
                  <a:ext uri="{FF2B5EF4-FFF2-40B4-BE49-F238E27FC236}">
                    <a16:creationId xmlns:a16="http://schemas.microsoft.com/office/drawing/2014/main" id="{156B5044-87C6-D2D1-B9ED-7C96D16F21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45296" y="1631378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1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33859B7-EE43-5245-C6AB-552FB9A0CE26}"/>
                </a:ext>
              </a:extLst>
            </p:cNvPr>
            <p:cNvGrpSpPr/>
            <p:nvPr/>
          </p:nvGrpSpPr>
          <p:grpSpPr>
            <a:xfrm>
              <a:off x="5768939" y="5471818"/>
              <a:ext cx="1005840" cy="911545"/>
              <a:chOff x="8227662" y="1613577"/>
              <a:chExt cx="787235" cy="713435"/>
            </a:xfrm>
          </p:grpSpPr>
          <p:pic>
            <p:nvPicPr>
              <p:cNvPr id="18" name="Graphic 17">
                <a:extLst>
                  <a:ext uri="{FF2B5EF4-FFF2-40B4-BE49-F238E27FC236}">
                    <a16:creationId xmlns:a16="http://schemas.microsoft.com/office/drawing/2014/main" id="{D92CE0BF-0B29-49BF-3A55-797CB0DC7B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19" name="Subtitle 1">
                <a:extLst>
                  <a:ext uri="{FF2B5EF4-FFF2-40B4-BE49-F238E27FC236}">
                    <a16:creationId xmlns:a16="http://schemas.microsoft.com/office/drawing/2014/main" id="{89486355-C1EA-FDD6-D810-468BF34CFE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36762" y="1631378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2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136B9C-0280-05CD-1449-A01FBCAE80CB}"/>
                </a:ext>
              </a:extLst>
            </p:cNvPr>
            <p:cNvGrpSpPr/>
            <p:nvPr/>
          </p:nvGrpSpPr>
          <p:grpSpPr>
            <a:xfrm>
              <a:off x="6858281" y="5471818"/>
              <a:ext cx="1016624" cy="911545"/>
              <a:chOff x="8219222" y="1613577"/>
              <a:chExt cx="795675" cy="713435"/>
            </a:xfrm>
          </p:grpSpPr>
          <p:pic>
            <p:nvPicPr>
              <p:cNvPr id="21" name="Graphic 20">
                <a:extLst>
                  <a:ext uri="{FF2B5EF4-FFF2-40B4-BE49-F238E27FC236}">
                    <a16:creationId xmlns:a16="http://schemas.microsoft.com/office/drawing/2014/main" id="{053EF9C6-7416-5D24-8FF0-676EB6B776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25" name="Subtitle 1">
                <a:extLst>
                  <a:ext uri="{FF2B5EF4-FFF2-40B4-BE49-F238E27FC236}">
                    <a16:creationId xmlns:a16="http://schemas.microsoft.com/office/drawing/2014/main" id="{CCA6F73D-4069-D0C1-703C-3089D7B8C23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19222" y="1633652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3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9195A26-E2F1-25DC-FFA5-A650DDD6CA7E}"/>
                </a:ext>
              </a:extLst>
            </p:cNvPr>
            <p:cNvGrpSpPr/>
            <p:nvPr/>
          </p:nvGrpSpPr>
          <p:grpSpPr>
            <a:xfrm>
              <a:off x="7967386" y="5471818"/>
              <a:ext cx="1005840" cy="911545"/>
              <a:chOff x="8227662" y="1613577"/>
              <a:chExt cx="787235" cy="713435"/>
            </a:xfrm>
          </p:grpSpPr>
          <p:pic>
            <p:nvPicPr>
              <p:cNvPr id="27" name="Graphic 26">
                <a:extLst>
                  <a:ext uri="{FF2B5EF4-FFF2-40B4-BE49-F238E27FC236}">
                    <a16:creationId xmlns:a16="http://schemas.microsoft.com/office/drawing/2014/main" id="{C56AF094-C298-6943-9BC5-57A09EC6F3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28" name="Subtitle 1">
                <a:extLst>
                  <a:ext uri="{FF2B5EF4-FFF2-40B4-BE49-F238E27FC236}">
                    <a16:creationId xmlns:a16="http://schemas.microsoft.com/office/drawing/2014/main" id="{9DF0C44C-D235-C694-0A80-CDFEA598911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36762" y="1631378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4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63BE140-1A89-01D4-5C29-8B5A40878615}"/>
                </a:ext>
              </a:extLst>
            </p:cNvPr>
            <p:cNvGrpSpPr/>
            <p:nvPr/>
          </p:nvGrpSpPr>
          <p:grpSpPr>
            <a:xfrm>
              <a:off x="9065707" y="5471818"/>
              <a:ext cx="1016624" cy="911545"/>
              <a:chOff x="8219222" y="1613577"/>
              <a:chExt cx="795675" cy="713435"/>
            </a:xfrm>
          </p:grpSpPr>
          <p:pic>
            <p:nvPicPr>
              <p:cNvPr id="30" name="Graphic 29">
                <a:extLst>
                  <a:ext uri="{FF2B5EF4-FFF2-40B4-BE49-F238E27FC236}">
                    <a16:creationId xmlns:a16="http://schemas.microsoft.com/office/drawing/2014/main" id="{B43CC9E8-33AB-E44B-AA1D-25ED32F37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31" name="Subtitle 1">
                <a:extLst>
                  <a:ext uri="{FF2B5EF4-FFF2-40B4-BE49-F238E27FC236}">
                    <a16:creationId xmlns:a16="http://schemas.microsoft.com/office/drawing/2014/main" id="{7BA0ECF7-9D6B-59FA-CC5C-7C5E06D1F6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19222" y="1633652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5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2B7F563-C6A1-A73E-5124-7B8C72331B1A}"/>
                </a:ext>
              </a:extLst>
            </p:cNvPr>
            <p:cNvGrpSpPr/>
            <p:nvPr/>
          </p:nvGrpSpPr>
          <p:grpSpPr>
            <a:xfrm>
              <a:off x="10174812" y="5471818"/>
              <a:ext cx="1005840" cy="911545"/>
              <a:chOff x="8227662" y="1613577"/>
              <a:chExt cx="787235" cy="713435"/>
            </a:xfrm>
          </p:grpSpPr>
          <p:pic>
            <p:nvPicPr>
              <p:cNvPr id="33" name="Graphic 32">
                <a:extLst>
                  <a:ext uri="{FF2B5EF4-FFF2-40B4-BE49-F238E27FC236}">
                    <a16:creationId xmlns:a16="http://schemas.microsoft.com/office/drawing/2014/main" id="{A4072FEE-EEF5-8B7C-6591-6FB6C87BDF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227662" y="1613577"/>
                <a:ext cx="787235" cy="713435"/>
              </a:xfrm>
              <a:prstGeom prst="rect">
                <a:avLst/>
              </a:prstGeom>
            </p:spPr>
          </p:pic>
          <p:sp>
            <p:nvSpPr>
              <p:cNvPr id="66" name="Subtitle 1">
                <a:extLst>
                  <a:ext uri="{FF2B5EF4-FFF2-40B4-BE49-F238E27FC236}">
                    <a16:creationId xmlns:a16="http://schemas.microsoft.com/office/drawing/2014/main" id="{53940B57-3056-4359-8F8A-8412B078113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36762" y="1631378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800" b="1">
                    <a:latin typeface="+mj-lt"/>
                    <a:cs typeface="Arial" panose="020B0604020202020204" pitchFamily="34" charset="0"/>
                  </a:defRPr>
                </a:pPr>
                <a:r>
                  <a:t>MOIS 6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8514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9557B8BB-41E0-7AB0-16D4-959DED737E04}"/>
              </a:ext>
            </a:extLst>
          </p:cNvPr>
          <p:cNvSpPr txBox="1"/>
          <p:nvPr/>
        </p:nvSpPr>
        <p:spPr>
          <a:xfrm>
            <a:off x="7015562" y="1703146"/>
            <a:ext cx="4348293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 err="1"/>
              <a:t>L’isoniazide</a:t>
            </a:r>
            <a:r>
              <a:rPr sz="1600" dirty="0"/>
              <a:t>, le pyrazinamide, la </a:t>
            </a:r>
            <a:r>
              <a:rPr sz="1600" dirty="0" err="1"/>
              <a:t>moxifloxacine</a:t>
            </a:r>
            <a:r>
              <a:rPr sz="1600" dirty="0"/>
              <a:t> </a:t>
            </a:r>
            <a:r>
              <a:rPr sz="1600" dirty="0" err="1"/>
              <a:t>devraient</a:t>
            </a:r>
            <a:r>
              <a:rPr sz="1600" dirty="0"/>
              <a:t> </a:t>
            </a:r>
            <a:r>
              <a:rPr sz="1600" dirty="0" err="1"/>
              <a:t>être</a:t>
            </a:r>
            <a:r>
              <a:rPr sz="1600" dirty="0"/>
              <a:t> </a:t>
            </a:r>
            <a:r>
              <a:rPr sz="1600" dirty="0" err="1"/>
              <a:t>familiers</a:t>
            </a:r>
            <a:r>
              <a:rPr sz="1600" dirty="0"/>
              <a:t>. </a:t>
            </a:r>
            <a:r>
              <a:rPr sz="1600" dirty="0" err="1"/>
              <a:t>Ces</a:t>
            </a:r>
            <a:r>
              <a:rPr sz="1600" dirty="0"/>
              <a:t> </a:t>
            </a:r>
            <a:r>
              <a:rPr sz="1600" dirty="0" err="1"/>
              <a:t>médicaments</a:t>
            </a:r>
            <a:r>
              <a:rPr sz="1600" dirty="0"/>
              <a:t> </a:t>
            </a:r>
            <a:r>
              <a:rPr sz="1600" dirty="0" err="1"/>
              <a:t>sont</a:t>
            </a:r>
            <a:r>
              <a:rPr sz="1600" dirty="0"/>
              <a:t> </a:t>
            </a:r>
            <a:r>
              <a:rPr sz="1600" dirty="0" err="1"/>
              <a:t>utilisés</a:t>
            </a:r>
            <a:r>
              <a:rPr sz="1600" dirty="0"/>
              <a:t> </a:t>
            </a:r>
            <a:r>
              <a:rPr sz="1600" dirty="0" err="1"/>
              <a:t>depuis</a:t>
            </a:r>
            <a:r>
              <a:rPr sz="1600" dirty="0"/>
              <a:t> </a:t>
            </a:r>
            <a:r>
              <a:rPr sz="1600" dirty="0" err="1"/>
              <a:t>longtemps</a:t>
            </a:r>
            <a:r>
              <a:rPr sz="1600" dirty="0"/>
              <a:t> et déjà </a:t>
            </a:r>
            <a:r>
              <a:rPr sz="1600" dirty="0" err="1"/>
              <a:t>disponibles</a:t>
            </a:r>
            <a:r>
              <a:rPr sz="1600" dirty="0"/>
              <a:t> dans la </a:t>
            </a:r>
            <a:r>
              <a:rPr sz="1600" dirty="0" err="1"/>
              <a:t>plupart</a:t>
            </a:r>
            <a:r>
              <a:rPr sz="1600" dirty="0"/>
              <a:t> des </a:t>
            </a:r>
            <a:r>
              <a:rPr sz="1600" dirty="0" err="1"/>
              <a:t>programmes</a:t>
            </a:r>
            <a:r>
              <a:rPr sz="1600" dirty="0"/>
              <a:t> de </a:t>
            </a:r>
            <a:r>
              <a:rPr sz="1600" dirty="0" err="1"/>
              <a:t>lutte</a:t>
            </a:r>
            <a:r>
              <a:rPr sz="1600" dirty="0"/>
              <a:t> </a:t>
            </a:r>
            <a:r>
              <a:rPr sz="1600" dirty="0" err="1"/>
              <a:t>contre</a:t>
            </a:r>
            <a:r>
              <a:rPr sz="1600" dirty="0"/>
              <a:t> la </a:t>
            </a:r>
            <a:r>
              <a:rPr sz="1600" dirty="0" err="1"/>
              <a:t>tuberculose</a:t>
            </a:r>
            <a:r>
              <a:rPr sz="1600" dirty="0"/>
              <a:t>. La </a:t>
            </a:r>
            <a:r>
              <a:rPr sz="1600" dirty="0" err="1"/>
              <a:t>seule</a:t>
            </a:r>
            <a:r>
              <a:rPr sz="1600" dirty="0"/>
              <a:t> nouvelle formulation </a:t>
            </a:r>
            <a:r>
              <a:rPr sz="1600" dirty="0" err="1"/>
              <a:t>est</a:t>
            </a:r>
            <a:r>
              <a:rPr sz="1600" dirty="0"/>
              <a:t> un </a:t>
            </a:r>
            <a:r>
              <a:rPr sz="1600" dirty="0" err="1"/>
              <a:t>comprimé</a:t>
            </a:r>
            <a:r>
              <a:rPr sz="1600" dirty="0"/>
              <a:t> de rifapentine 300 mg </a:t>
            </a:r>
            <a:r>
              <a:rPr sz="1600" dirty="0" err="1"/>
              <a:t>fabriqué</a:t>
            </a:r>
            <a:r>
              <a:rPr sz="1600" dirty="0"/>
              <a:t> par Lupin.</a:t>
            </a:r>
          </a:p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Impact sur la charge </a:t>
            </a:r>
            <a:r>
              <a:rPr sz="1600" dirty="0" err="1"/>
              <a:t>en</a:t>
            </a:r>
            <a:r>
              <a:rPr sz="1600" dirty="0"/>
              <a:t> pilules et les </a:t>
            </a:r>
            <a:r>
              <a:rPr sz="1600" dirty="0" err="1"/>
              <a:t>coûts</a:t>
            </a:r>
            <a:r>
              <a:rPr sz="1600" dirty="0"/>
              <a:t>  : les pilules </a:t>
            </a:r>
            <a:r>
              <a:rPr sz="1600" dirty="0" err="1"/>
              <a:t>passent</a:t>
            </a:r>
            <a:r>
              <a:rPr sz="1600" dirty="0"/>
              <a:t> de 4 à 6/9 </a:t>
            </a:r>
            <a:r>
              <a:rPr sz="1600" dirty="0" err="1"/>
              <a:t>comprimés</a:t>
            </a:r>
            <a:r>
              <a:rPr sz="1600" dirty="0"/>
              <a:t> par jour (</a:t>
            </a:r>
            <a:r>
              <a:rPr sz="1600" dirty="0" err="1"/>
              <a:t>jusqu’à</a:t>
            </a:r>
            <a:r>
              <a:rPr sz="1600" dirty="0"/>
              <a:t> obtention </a:t>
            </a:r>
            <a:r>
              <a:rPr sz="1600" dirty="0" err="1"/>
              <a:t>d’une</a:t>
            </a:r>
            <a:r>
              <a:rPr sz="1600" dirty="0"/>
              <a:t> </a:t>
            </a:r>
            <a:r>
              <a:rPr sz="1600" dirty="0" err="1"/>
              <a:t>combinaison</a:t>
            </a:r>
            <a:r>
              <a:rPr sz="1600" dirty="0"/>
              <a:t> à dose fixe), le </a:t>
            </a:r>
            <a:r>
              <a:rPr sz="1600" dirty="0" err="1"/>
              <a:t>coût</a:t>
            </a:r>
            <a:r>
              <a:rPr sz="1600" dirty="0"/>
              <a:t> du </a:t>
            </a:r>
            <a:r>
              <a:rPr sz="1600" dirty="0" err="1"/>
              <a:t>traitement</a:t>
            </a:r>
            <a:r>
              <a:rPr sz="1600" dirty="0"/>
              <a:t> passe de 40 à 200 dollars </a:t>
            </a:r>
            <a:r>
              <a:rPr sz="1600" dirty="0" err="1"/>
              <a:t>américains</a:t>
            </a:r>
            <a:r>
              <a:rPr sz="1600" dirty="0"/>
              <a:t>, </a:t>
            </a:r>
            <a:r>
              <a:rPr sz="1600" dirty="0" err="1"/>
              <a:t>mais</a:t>
            </a:r>
            <a:r>
              <a:rPr sz="1600" dirty="0"/>
              <a:t> avec deux </a:t>
            </a:r>
            <a:r>
              <a:rPr sz="1600" dirty="0" err="1"/>
              <a:t>mois</a:t>
            </a:r>
            <a:r>
              <a:rPr sz="1600" dirty="0"/>
              <a:t> de </a:t>
            </a:r>
            <a:r>
              <a:rPr sz="1600" dirty="0" err="1"/>
              <a:t>moins</a:t>
            </a:r>
            <a:r>
              <a:rPr sz="1600" dirty="0"/>
              <a:t> de </a:t>
            </a:r>
            <a:r>
              <a:rPr sz="1600" dirty="0" err="1"/>
              <a:t>ressources</a:t>
            </a:r>
            <a:r>
              <a:rPr sz="1600" dirty="0"/>
              <a:t> </a:t>
            </a:r>
            <a:r>
              <a:rPr sz="1600" dirty="0" err="1"/>
              <a:t>humaines</a:t>
            </a:r>
            <a:r>
              <a:rPr sz="1600" dirty="0"/>
              <a:t> et </a:t>
            </a:r>
            <a:r>
              <a:rPr sz="1600" dirty="0" err="1"/>
              <a:t>autres</a:t>
            </a:r>
            <a:r>
              <a:rPr sz="1600" dirty="0"/>
              <a:t> </a:t>
            </a:r>
            <a:r>
              <a:rPr sz="1600" dirty="0" err="1"/>
              <a:t>ressources</a:t>
            </a:r>
            <a:r>
              <a:rPr sz="1600" dirty="0"/>
              <a:t> </a:t>
            </a:r>
            <a:r>
              <a:rPr sz="1600" dirty="0" err="1"/>
              <a:t>éventuelles</a:t>
            </a:r>
            <a:r>
              <a:rPr sz="1600" dirty="0"/>
              <a:t>. 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9CA1D2F-CFE0-935B-FFB2-282365E7A34A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11143022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rPr sz="2800" dirty="0"/>
              <a:t>COMMENT LA TUBERCULOSE PHARMACOSENSIBLE EST-ELLE TRAITÉE ?</a:t>
            </a:r>
            <a:r>
              <a:rPr sz="2800" dirty="0">
                <a:solidFill>
                  <a:schemeClr val="accent4"/>
                </a:solidFill>
              </a:rPr>
              <a:t> S31/A5349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46AE59-C70C-3C4B-39BA-72A5B650337D}"/>
              </a:ext>
            </a:extLst>
          </p:cNvPr>
          <p:cNvSpPr txBox="1"/>
          <p:nvPr/>
        </p:nvSpPr>
        <p:spPr>
          <a:xfrm>
            <a:off x="1425271" y="1711334"/>
            <a:ext cx="4171488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800">
                <a:cs typeface="Arial" panose="020B0604020202020204" pitchFamily="34" charset="0"/>
              </a:defRPr>
            </a:pPr>
            <a:r>
              <a:rPr sz="1600" dirty="0">
                <a:latin typeface="+mj-lt"/>
              </a:rPr>
              <a:t>4HPMZ </a:t>
            </a:r>
            <a:r>
              <a:rPr sz="1600" dirty="0">
                <a:latin typeface="Arial" panose="020B0604020202020204" pitchFamily="34" charset="0"/>
              </a:rPr>
              <a:t>– quatre 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traitement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quotidien</a:t>
            </a:r>
            <a:r>
              <a:rPr sz="1600" dirty="0">
                <a:latin typeface="Arial" panose="020B0604020202020204" pitchFamily="34" charset="0"/>
              </a:rPr>
              <a:t> par </a:t>
            </a:r>
            <a:r>
              <a:rPr sz="1600" dirty="0" err="1">
                <a:latin typeface="Arial" panose="020B0604020202020204" pitchFamily="34" charset="0"/>
              </a:rPr>
              <a:t>isoniazide</a:t>
            </a:r>
            <a:r>
              <a:rPr sz="1600" dirty="0">
                <a:latin typeface="Arial" panose="020B0604020202020204" pitchFamily="34" charset="0"/>
              </a:rPr>
              <a:t>, rifapentine, </a:t>
            </a:r>
            <a:r>
              <a:rPr sz="1600" dirty="0" err="1">
                <a:latin typeface="Arial" panose="020B0604020202020204" pitchFamily="34" charset="0"/>
              </a:rPr>
              <a:t>moxifloxacine</a:t>
            </a:r>
            <a:r>
              <a:rPr sz="1600" dirty="0">
                <a:latin typeface="Arial" panose="020B0604020202020204" pitchFamily="34" charset="0"/>
              </a:rPr>
              <a:t> + pyrazinamide pendant les deux premiers 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.</a:t>
            </a:r>
          </a:p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En </a:t>
            </a:r>
            <a:r>
              <a:rPr sz="1600" dirty="0" err="1"/>
              <a:t>comparaison</a:t>
            </a:r>
            <a:r>
              <a:rPr sz="1600" dirty="0"/>
              <a:t> avec le </a:t>
            </a:r>
            <a:r>
              <a:rPr sz="1600" dirty="0" err="1"/>
              <a:t>traitement</a:t>
            </a:r>
            <a:r>
              <a:rPr sz="1600" dirty="0"/>
              <a:t> de six </a:t>
            </a:r>
            <a:r>
              <a:rPr sz="1600" dirty="0" err="1"/>
              <a:t>mois</a:t>
            </a:r>
            <a:r>
              <a:rPr sz="1600" dirty="0"/>
              <a:t>, la rifapentine </a:t>
            </a:r>
            <a:r>
              <a:rPr sz="1600" dirty="0" err="1"/>
              <a:t>vient</a:t>
            </a:r>
            <a:r>
              <a:rPr sz="1600" dirty="0"/>
              <a:t> </a:t>
            </a:r>
            <a:r>
              <a:rPr sz="1600" dirty="0" err="1"/>
              <a:t>remplacer</a:t>
            </a:r>
            <a:r>
              <a:rPr sz="1600" dirty="0"/>
              <a:t> la </a:t>
            </a:r>
            <a:r>
              <a:rPr sz="1600" dirty="0" err="1"/>
              <a:t>rifampicine</a:t>
            </a:r>
            <a:r>
              <a:rPr sz="1600" dirty="0"/>
              <a:t> et la </a:t>
            </a:r>
            <a:r>
              <a:rPr sz="1600" dirty="0" err="1"/>
              <a:t>moxifloxacine</a:t>
            </a:r>
            <a:r>
              <a:rPr sz="1600" dirty="0"/>
              <a:t> </a:t>
            </a:r>
            <a:r>
              <a:rPr sz="1600" dirty="0" err="1"/>
              <a:t>substitue</a:t>
            </a:r>
            <a:r>
              <a:rPr sz="1600" dirty="0"/>
              <a:t> </a:t>
            </a:r>
            <a:r>
              <a:rPr sz="1600" dirty="0" err="1"/>
              <a:t>l’éthambutol</a:t>
            </a:r>
            <a:r>
              <a:rPr sz="1600" dirty="0"/>
              <a:t>.</a:t>
            </a:r>
          </a:p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sz="1600" dirty="0"/>
              <a:t>Nous ne </a:t>
            </a:r>
            <a:r>
              <a:rPr sz="1600" dirty="0" err="1"/>
              <a:t>disposons</a:t>
            </a:r>
            <a:r>
              <a:rPr sz="1600" dirty="0"/>
              <a:t> pas encore de </a:t>
            </a:r>
            <a:r>
              <a:rPr sz="1600" dirty="0" err="1"/>
              <a:t>combinaison</a:t>
            </a:r>
            <a:r>
              <a:rPr sz="1600" dirty="0"/>
              <a:t> à dose fixe (CDF) pour </a:t>
            </a:r>
            <a:r>
              <a:rPr sz="1600" dirty="0" err="1"/>
              <a:t>ce</a:t>
            </a:r>
            <a:r>
              <a:rPr sz="1600" dirty="0"/>
              <a:t> </a:t>
            </a:r>
            <a:r>
              <a:rPr sz="1600" dirty="0" err="1"/>
              <a:t>traitement</a:t>
            </a:r>
            <a:r>
              <a:rPr sz="1600" dirty="0"/>
              <a:t>, </a:t>
            </a:r>
            <a:r>
              <a:rPr sz="1600" dirty="0" err="1"/>
              <a:t>mais</a:t>
            </a:r>
            <a:r>
              <a:rPr sz="1600" dirty="0"/>
              <a:t> il </a:t>
            </a:r>
            <a:r>
              <a:rPr sz="1600" dirty="0" err="1"/>
              <a:t>peut</a:t>
            </a:r>
            <a:r>
              <a:rPr sz="1600" dirty="0"/>
              <a:t> </a:t>
            </a:r>
            <a:r>
              <a:rPr sz="1600" dirty="0" err="1"/>
              <a:t>être</a:t>
            </a:r>
            <a:r>
              <a:rPr sz="1600" dirty="0"/>
              <a:t> </a:t>
            </a:r>
            <a:r>
              <a:rPr sz="1600" dirty="0" err="1"/>
              <a:t>administré</a:t>
            </a:r>
            <a:r>
              <a:rPr sz="1600" dirty="0"/>
              <a:t> </a:t>
            </a:r>
            <a:r>
              <a:rPr sz="1600" dirty="0" err="1"/>
              <a:t>en</a:t>
            </a:r>
            <a:r>
              <a:rPr sz="1600" dirty="0"/>
              <a:t> </a:t>
            </a:r>
            <a:r>
              <a:rPr sz="1600" dirty="0" err="1"/>
              <a:t>utilisant</a:t>
            </a:r>
            <a:r>
              <a:rPr sz="1600" dirty="0"/>
              <a:t> des formulations </a:t>
            </a:r>
            <a:r>
              <a:rPr sz="1600" dirty="0" err="1"/>
              <a:t>existantes</a:t>
            </a:r>
            <a:r>
              <a:rPr sz="1600" dirty="0"/>
              <a:t> de </a:t>
            </a:r>
            <a:r>
              <a:rPr sz="1600" dirty="0" err="1"/>
              <a:t>qualité</a:t>
            </a:r>
            <a:r>
              <a:rPr sz="1600" dirty="0"/>
              <a:t> </a:t>
            </a:r>
            <a:r>
              <a:rPr sz="1600" dirty="0" err="1"/>
              <a:t>garantie</a:t>
            </a:r>
            <a:r>
              <a:rPr sz="1600" dirty="0"/>
              <a:t>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7746EA7-8CB0-5739-0D2C-EE02A82E47B9}"/>
              </a:ext>
            </a:extLst>
          </p:cNvPr>
          <p:cNvCxnSpPr>
            <a:cxnSpLocks/>
          </p:cNvCxnSpPr>
          <p:nvPr/>
        </p:nvCxnSpPr>
        <p:spPr>
          <a:xfrm>
            <a:off x="596590" y="4379323"/>
            <a:ext cx="51762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6DD32E-5769-E5FA-1288-D9FED6409299}"/>
              </a:ext>
            </a:extLst>
          </p:cNvPr>
          <p:cNvCxnSpPr>
            <a:cxnSpLocks/>
          </p:cNvCxnSpPr>
          <p:nvPr/>
        </p:nvCxnSpPr>
        <p:spPr>
          <a:xfrm>
            <a:off x="5772842" y="3622371"/>
            <a:ext cx="5548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4DF383-F06F-7D98-0E5F-A4DF283C6FE2}"/>
              </a:ext>
            </a:extLst>
          </p:cNvPr>
          <p:cNvCxnSpPr>
            <a:cxnSpLocks/>
          </p:cNvCxnSpPr>
          <p:nvPr/>
        </p:nvCxnSpPr>
        <p:spPr>
          <a:xfrm>
            <a:off x="5775955" y="1762367"/>
            <a:ext cx="0" cy="45882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17D96F-6F9D-72E0-69F2-3B842B8043F6}"/>
              </a:ext>
            </a:extLst>
          </p:cNvPr>
          <p:cNvGrpSpPr/>
          <p:nvPr/>
        </p:nvGrpSpPr>
        <p:grpSpPr>
          <a:xfrm>
            <a:off x="5730235" y="1847976"/>
            <a:ext cx="91440" cy="428560"/>
            <a:chOff x="5810509" y="4712822"/>
            <a:chExt cx="91440" cy="42856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9430FDF-C5B4-BE8E-8FAC-E871C78A50DD}"/>
                </a:ext>
              </a:extLst>
            </p:cNvPr>
            <p:cNvSpPr/>
            <p:nvPr/>
          </p:nvSpPr>
          <p:spPr>
            <a:xfrm>
              <a:off x="5833370" y="4712822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14842A1-38E7-8693-7D41-B6141DE1FEC2}"/>
                </a:ext>
              </a:extLst>
            </p:cNvPr>
            <p:cNvSpPr/>
            <p:nvPr/>
          </p:nvSpPr>
          <p:spPr>
            <a:xfrm>
              <a:off x="5830257" y="509566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FF72753-C696-B594-A0AA-9D99A89C7CF5}"/>
                </a:ext>
              </a:extLst>
            </p:cNvPr>
            <p:cNvSpPr/>
            <p:nvPr/>
          </p:nvSpPr>
          <p:spPr>
            <a:xfrm>
              <a:off x="5810509" y="4874936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E9C658-3593-5EEB-A18F-004F194CC7E9}"/>
              </a:ext>
            </a:extLst>
          </p:cNvPr>
          <p:cNvGrpSpPr/>
          <p:nvPr/>
        </p:nvGrpSpPr>
        <p:grpSpPr>
          <a:xfrm rot="16200000">
            <a:off x="10980201" y="3408091"/>
            <a:ext cx="91440" cy="428560"/>
            <a:chOff x="5810509" y="4712822"/>
            <a:chExt cx="91440" cy="42856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25A1AF9-5EFA-6A60-6EC7-46D467AC6C0F}"/>
                </a:ext>
              </a:extLst>
            </p:cNvPr>
            <p:cNvSpPr/>
            <p:nvPr/>
          </p:nvSpPr>
          <p:spPr>
            <a:xfrm>
              <a:off x="5833370" y="4712822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3103D6-69BF-0D2F-F034-E303F179A9DB}"/>
                </a:ext>
              </a:extLst>
            </p:cNvPr>
            <p:cNvSpPr/>
            <p:nvPr/>
          </p:nvSpPr>
          <p:spPr>
            <a:xfrm>
              <a:off x="5830257" y="509566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B3FA6F3-C9EF-9539-BA48-323986EF24C1}"/>
                </a:ext>
              </a:extLst>
            </p:cNvPr>
            <p:cNvSpPr/>
            <p:nvPr/>
          </p:nvSpPr>
          <p:spPr>
            <a:xfrm>
              <a:off x="5810509" y="4874936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446BCA3-CD68-49E0-47E5-18E256458003}"/>
              </a:ext>
            </a:extLst>
          </p:cNvPr>
          <p:cNvGrpSpPr/>
          <p:nvPr/>
        </p:nvGrpSpPr>
        <p:grpSpPr>
          <a:xfrm>
            <a:off x="399744" y="1702129"/>
            <a:ext cx="959079" cy="720255"/>
            <a:chOff x="399744" y="1702129"/>
            <a:chExt cx="959079" cy="72025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24C15D0-91B3-6E60-83E1-3D9EC762E0BC}"/>
                </a:ext>
              </a:extLst>
            </p:cNvPr>
            <p:cNvSpPr/>
            <p:nvPr/>
          </p:nvSpPr>
          <p:spPr>
            <a:xfrm>
              <a:off x="517341" y="1702129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777BA1D-5C75-D51C-91D1-33A80A29DAB3}"/>
                </a:ext>
              </a:extLst>
            </p:cNvPr>
            <p:cNvSpPr/>
            <p:nvPr/>
          </p:nvSpPr>
          <p:spPr>
            <a:xfrm>
              <a:off x="470384" y="1778536"/>
              <a:ext cx="511014" cy="463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5EAF9BC-1BEA-73C0-493B-08E76CCF5493}"/>
                </a:ext>
              </a:extLst>
            </p:cNvPr>
            <p:cNvGrpSpPr/>
            <p:nvPr/>
          </p:nvGrpSpPr>
          <p:grpSpPr>
            <a:xfrm>
              <a:off x="399744" y="1762366"/>
              <a:ext cx="652293" cy="479276"/>
              <a:chOff x="8143398" y="1594289"/>
              <a:chExt cx="778135" cy="571740"/>
            </a:xfrm>
          </p:grpSpPr>
          <p:pic>
            <p:nvPicPr>
              <p:cNvPr id="21" name="Graphic 20">
                <a:extLst>
                  <a:ext uri="{FF2B5EF4-FFF2-40B4-BE49-F238E27FC236}">
                    <a16:creationId xmlns:a16="http://schemas.microsoft.com/office/drawing/2014/main" id="{C1877A08-DB08-B59C-30A2-2B7ACFD6D5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227666" y="1613579"/>
                <a:ext cx="609600" cy="552450"/>
              </a:xfrm>
              <a:prstGeom prst="rect">
                <a:avLst/>
              </a:prstGeom>
            </p:spPr>
          </p:pic>
          <p:sp>
            <p:nvSpPr>
              <p:cNvPr id="23" name="Subtitle 1">
                <a:extLst>
                  <a:ext uri="{FF2B5EF4-FFF2-40B4-BE49-F238E27FC236}">
                    <a16:creationId xmlns:a16="http://schemas.microsoft.com/office/drawing/2014/main" id="{010B5B65-CEF3-1201-B13C-166E0ECD4F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3398" y="1594289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500" b="1">
                    <a:latin typeface="+mj-lt"/>
                    <a:cs typeface="Arial" panose="020B0604020202020204" pitchFamily="34" charset="0"/>
                  </a:defRPr>
                </a:pPr>
                <a:r>
                  <a:t>MOIS 2+2</a:t>
                </a:r>
                <a:endParaRPr 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3A9CAE96-3073-FC07-0CEB-B4D66F5D0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28144" y="1949734"/>
              <a:ext cx="530679" cy="4572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F707763-B111-6100-C033-4208D5DA8E5F}"/>
              </a:ext>
            </a:extLst>
          </p:cNvPr>
          <p:cNvGrpSpPr/>
          <p:nvPr/>
        </p:nvGrpSpPr>
        <p:grpSpPr>
          <a:xfrm>
            <a:off x="6138794" y="1702128"/>
            <a:ext cx="720255" cy="807928"/>
            <a:chOff x="6138794" y="1702128"/>
            <a:chExt cx="720255" cy="807928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751AFAA-DDC5-57E4-BA51-0552945D017F}"/>
                </a:ext>
              </a:extLst>
            </p:cNvPr>
            <p:cNvSpPr/>
            <p:nvPr/>
          </p:nvSpPr>
          <p:spPr>
            <a:xfrm>
              <a:off x="6138794" y="1702128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51B7D686-2F1D-10A7-E873-DD2C38B39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286464" y="1778536"/>
              <a:ext cx="362580" cy="73152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7FB4A2-52F6-3110-2C3F-4A43E53721A4}"/>
              </a:ext>
            </a:extLst>
          </p:cNvPr>
          <p:cNvGrpSpPr/>
          <p:nvPr/>
        </p:nvGrpSpPr>
        <p:grpSpPr>
          <a:xfrm>
            <a:off x="6138793" y="3807730"/>
            <a:ext cx="720255" cy="720255"/>
            <a:chOff x="6138793" y="3807730"/>
            <a:chExt cx="720255" cy="7202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2288A26-E6B9-8B98-29AD-E35940D0CB49}"/>
                </a:ext>
              </a:extLst>
            </p:cNvPr>
            <p:cNvSpPr/>
            <p:nvPr/>
          </p:nvSpPr>
          <p:spPr>
            <a:xfrm>
              <a:off x="6138793" y="3807730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55" name="Graphic 54">
              <a:extLst>
                <a:ext uri="{FF2B5EF4-FFF2-40B4-BE49-F238E27FC236}">
                  <a16:creationId xmlns:a16="http://schemas.microsoft.com/office/drawing/2014/main" id="{D31F913F-DB63-EC99-EE93-9EFD2E8D6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151120" y="3874972"/>
              <a:ext cx="548640" cy="548640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573D1F6-CA1A-04B5-AFE3-5D6C1DCE69AE}"/>
              </a:ext>
            </a:extLst>
          </p:cNvPr>
          <p:cNvGrpSpPr/>
          <p:nvPr/>
        </p:nvGrpSpPr>
        <p:grpSpPr>
          <a:xfrm>
            <a:off x="506114" y="4988165"/>
            <a:ext cx="720255" cy="720255"/>
            <a:chOff x="506114" y="5455760"/>
            <a:chExt cx="720255" cy="720255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A57D94C-0C2D-0764-AEC1-0D89F38768B6}"/>
                </a:ext>
              </a:extLst>
            </p:cNvPr>
            <p:cNvSpPr/>
            <p:nvPr/>
          </p:nvSpPr>
          <p:spPr>
            <a:xfrm>
              <a:off x="506114" y="5455760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FA0B0690-3DDB-DC50-75F6-8191DCFB8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00755" y="5581131"/>
              <a:ext cx="548640" cy="52341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61100B8-6090-13A2-5508-EB2AEDF1A660}"/>
              </a:ext>
            </a:extLst>
          </p:cNvPr>
          <p:cNvGrpSpPr/>
          <p:nvPr/>
        </p:nvGrpSpPr>
        <p:grpSpPr>
          <a:xfrm>
            <a:off x="506114" y="3328686"/>
            <a:ext cx="731482" cy="800100"/>
            <a:chOff x="506114" y="3900191"/>
            <a:chExt cx="731482" cy="80010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6336EBE-5300-B73C-3FFD-9D90144559C4}"/>
                </a:ext>
              </a:extLst>
            </p:cNvPr>
            <p:cNvSpPr/>
            <p:nvPr/>
          </p:nvSpPr>
          <p:spPr>
            <a:xfrm>
              <a:off x="506114" y="3935179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D2EBE50-B252-E9E3-3C8C-883561F570E1}"/>
                </a:ext>
              </a:extLst>
            </p:cNvPr>
            <p:cNvGrpSpPr/>
            <p:nvPr/>
          </p:nvGrpSpPr>
          <p:grpSpPr>
            <a:xfrm>
              <a:off x="540093" y="4050790"/>
              <a:ext cx="652293" cy="477195"/>
              <a:chOff x="540093" y="4050790"/>
              <a:chExt cx="652293" cy="477195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3BF5475-B955-C83B-A6EA-DD11AFC5F80B}"/>
                  </a:ext>
                </a:extLst>
              </p:cNvPr>
              <p:cNvSpPr/>
              <p:nvPr/>
            </p:nvSpPr>
            <p:spPr>
              <a:xfrm>
                <a:off x="610733" y="4066960"/>
                <a:ext cx="511014" cy="4610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58D64E53-ED0A-00F9-C497-BA23E18DDAB5}"/>
                  </a:ext>
                </a:extLst>
              </p:cNvPr>
              <p:cNvGrpSpPr/>
              <p:nvPr/>
            </p:nvGrpSpPr>
            <p:grpSpPr>
              <a:xfrm>
                <a:off x="540093" y="4050790"/>
                <a:ext cx="652293" cy="473370"/>
                <a:chOff x="8143398" y="1594289"/>
                <a:chExt cx="778135" cy="564695"/>
              </a:xfrm>
            </p:grpSpPr>
            <p:pic>
              <p:nvPicPr>
                <p:cNvPr id="41" name="Graphic 40">
                  <a:extLst>
                    <a:ext uri="{FF2B5EF4-FFF2-40B4-BE49-F238E27FC236}">
                      <a16:creationId xmlns:a16="http://schemas.microsoft.com/office/drawing/2014/main" id="{34D4140A-D059-7E42-1F88-ADA99B6CBF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27667" y="1613579"/>
                  <a:ext cx="601826" cy="545405"/>
                </a:xfrm>
                <a:prstGeom prst="rect">
                  <a:avLst/>
                </a:prstGeom>
              </p:spPr>
            </p:pic>
            <p:sp>
              <p:nvSpPr>
                <p:cNvPr id="42" name="Subtitle 1">
                  <a:extLst>
                    <a:ext uri="{FF2B5EF4-FFF2-40B4-BE49-F238E27FC236}">
                      <a16:creationId xmlns:a16="http://schemas.microsoft.com/office/drawing/2014/main" id="{109DFCAC-0568-2573-2C5B-E3D96F5FFBD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143398" y="1594289"/>
                  <a:ext cx="778135" cy="270541"/>
                </a:xfrm>
                <a:prstGeom prst="rect">
                  <a:avLst/>
                </a:prstGeom>
              </p:spPr>
              <p:txBody>
                <a:bodyPr vert="horz" lIns="91440" tIns="45720" rIns="91440" bIns="45720">
                  <a:noAutofit/>
                </a:bodyPr>
                <a:lstStyle>
                  <a:lvl1pPr marL="0" indent="0" algn="ctr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None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defRPr sz="500" b="1">
                      <a:latin typeface="+mj-lt"/>
                      <a:cs typeface="Arial" panose="020B0604020202020204" pitchFamily="34" charset="0"/>
                    </a:defRPr>
                  </a:pPr>
                  <a:r>
                    <a:t>MOIS 6</a:t>
                  </a:r>
                  <a:endParaRPr lang="en-US" sz="5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ED30F704-44FF-3113-0525-D2DFB27C9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23221" y="3900191"/>
              <a:ext cx="714375" cy="800100"/>
            </a:xfrm>
            <a:prstGeom prst="rect">
              <a:avLst/>
            </a:prstGeom>
          </p:spPr>
        </p:pic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A169ADE-938E-A91B-B429-D36808338FD7}"/>
              </a:ext>
            </a:extLst>
          </p:cNvPr>
          <p:cNvCxnSpPr>
            <a:cxnSpLocks/>
          </p:cNvCxnSpPr>
          <p:nvPr/>
        </p:nvCxnSpPr>
        <p:spPr>
          <a:xfrm>
            <a:off x="596590" y="3076996"/>
            <a:ext cx="51762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2502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9CA1D2F-CFE0-935B-FFB2-282365E7A34A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9870813" cy="720255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rPr sz="2800" dirty="0"/>
              <a:t>COMMENT LA TUBERCULOSE SENSIBLE AUX MÉDICAMENTS EST-ELLE TRAITÉE ?</a:t>
            </a:r>
            <a:r>
              <a:rPr sz="2800" dirty="0">
                <a:solidFill>
                  <a:schemeClr val="accent4"/>
                </a:solidFill>
              </a:rPr>
              <a:t> SHINE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57B8BB-41E0-7AB0-16D4-959DED737E04}"/>
              </a:ext>
            </a:extLst>
          </p:cNvPr>
          <p:cNvSpPr txBox="1"/>
          <p:nvPr/>
        </p:nvSpPr>
        <p:spPr>
          <a:xfrm>
            <a:off x="7015562" y="1947513"/>
            <a:ext cx="4224637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L’éthambutol [E] est entre parenthèses car il est ajouté au traitement seulement dans certains cas, par exemple, lorsqu’il existe une forte prévalence de résistance à l’isoniazide et/ou de co-infection par VIH. </a:t>
            </a:r>
          </a:p>
          <a:p>
            <a:pPr algn="l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La charge quotidienne en pilules reste la même, mais le coût du traitement est moindre car le patient nécessite deux mois de moins de médicaments et de ressources humaines et autres.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46AE59-C70C-3C4B-39BA-72A5B650337D}"/>
              </a:ext>
            </a:extLst>
          </p:cNvPr>
          <p:cNvSpPr txBox="1"/>
          <p:nvPr/>
        </p:nvSpPr>
        <p:spPr>
          <a:xfrm>
            <a:off x="1425270" y="1943001"/>
            <a:ext cx="4175677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  <a:defRPr>
                <a:cs typeface="Arial" panose="020B0604020202020204" pitchFamily="34" charset="0"/>
              </a:defRPr>
            </a:pPr>
            <a:r>
              <a:rPr sz="1800">
                <a:latin typeface="+mj-lt"/>
              </a:rPr>
              <a:t>4HRZ [E] </a:t>
            </a:r>
            <a:r>
              <a:rPr sz="1800">
                <a:latin typeface="Arial" panose="020B0604020202020204" pitchFamily="34" charset="0"/>
              </a:rPr>
              <a:t>– quatre mois de traitement quotidien par isoniazide et rifampicine + </a:t>
            </a:r>
            <a:r>
              <a:rPr>
                <a:latin typeface="Arial" panose="020B0604020202020204" pitchFamily="34" charset="0"/>
              </a:rPr>
              <a:t>pyrazinamide (et éthambutol dans certains cas) pendant </a:t>
            </a:r>
            <a:r>
              <a:rPr sz="1800">
                <a:latin typeface="Arial" panose="020B0604020202020204" pitchFamily="34" charset="0"/>
              </a:rPr>
              <a:t>les deux premiers mois.</a:t>
            </a:r>
          </a:p>
          <a:p>
            <a:pPr algn="l">
              <a:spcAft>
                <a:spcPts val="3600"/>
              </a:spcAft>
              <a:defRPr sz="1800">
                <a:cs typeface="Arial" panose="020B0604020202020204" pitchFamily="34" charset="0"/>
              </a:defRPr>
            </a:pPr>
            <a:r>
              <a:rPr>
                <a:latin typeface="Arial" panose="020B0604020202020204" pitchFamily="34" charset="0"/>
              </a:rPr>
              <a:t>Ce traitement est identique à celui standard de 6 mois en place depuis plus de 50 ans. Il utiliser exactement les mêmes formulations pédiatriques, </a:t>
            </a:r>
            <a:r>
              <a:rPr>
                <a:latin typeface="+mj-lt"/>
              </a:rPr>
              <a:t>mais la phase de poursuite du traitement est de 2 mois plus courte.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6CD75DF-5DB4-1855-FB37-DF286012A127}"/>
              </a:ext>
            </a:extLst>
          </p:cNvPr>
          <p:cNvGrpSpPr/>
          <p:nvPr/>
        </p:nvGrpSpPr>
        <p:grpSpPr>
          <a:xfrm>
            <a:off x="399744" y="2006734"/>
            <a:ext cx="11139993" cy="4196999"/>
            <a:chOff x="399744" y="2006734"/>
            <a:chExt cx="11139993" cy="419699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84DF383-F06F-7D98-0E5F-A4DF283C6FE2}"/>
                </a:ext>
              </a:extLst>
            </p:cNvPr>
            <p:cNvCxnSpPr>
              <a:cxnSpLocks/>
            </p:cNvCxnSpPr>
            <p:nvPr/>
          </p:nvCxnSpPr>
          <p:spPr>
            <a:xfrm>
              <a:off x="5775955" y="2006734"/>
              <a:ext cx="0" cy="41969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317D96F-6F9D-72E0-69F2-3B842B8043F6}"/>
                </a:ext>
              </a:extLst>
            </p:cNvPr>
            <p:cNvGrpSpPr/>
            <p:nvPr/>
          </p:nvGrpSpPr>
          <p:grpSpPr>
            <a:xfrm>
              <a:off x="5730235" y="5627884"/>
              <a:ext cx="91440" cy="428560"/>
              <a:chOff x="5810509" y="4712822"/>
              <a:chExt cx="91440" cy="42856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9430FDF-C5B4-BE8E-8FAC-E871C78A50DD}"/>
                  </a:ext>
                </a:extLst>
              </p:cNvPr>
              <p:cNvSpPr/>
              <p:nvPr/>
            </p:nvSpPr>
            <p:spPr>
              <a:xfrm>
                <a:off x="5833370" y="471282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D14842A1-38E7-8693-7D41-B6141DE1FEC2}"/>
                  </a:ext>
                </a:extLst>
              </p:cNvPr>
              <p:cNvSpPr/>
              <p:nvPr/>
            </p:nvSpPr>
            <p:spPr>
              <a:xfrm>
                <a:off x="5830257" y="509566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FF72753-C696-B594-A0AA-9D99A89C7CF5}"/>
                  </a:ext>
                </a:extLst>
              </p:cNvPr>
              <p:cNvSpPr/>
              <p:nvPr/>
            </p:nvSpPr>
            <p:spPr>
              <a:xfrm>
                <a:off x="5810509" y="4874936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5F36783-34C7-C8EC-BA30-CFAC97660AAA}"/>
                </a:ext>
              </a:extLst>
            </p:cNvPr>
            <p:cNvCxnSpPr>
              <a:cxnSpLocks/>
            </p:cNvCxnSpPr>
            <p:nvPr/>
          </p:nvCxnSpPr>
          <p:spPr>
            <a:xfrm>
              <a:off x="399744" y="3568243"/>
              <a:ext cx="111399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E9C658-3593-5EEB-A18F-004F194CC7E9}"/>
              </a:ext>
            </a:extLst>
          </p:cNvPr>
          <p:cNvGrpSpPr/>
          <p:nvPr/>
        </p:nvGrpSpPr>
        <p:grpSpPr>
          <a:xfrm rot="16200000">
            <a:off x="691801" y="3348302"/>
            <a:ext cx="91440" cy="428560"/>
            <a:chOff x="5810509" y="4712822"/>
            <a:chExt cx="91440" cy="42856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25A1AF9-5EFA-6A60-6EC7-46D467AC6C0F}"/>
                </a:ext>
              </a:extLst>
            </p:cNvPr>
            <p:cNvSpPr/>
            <p:nvPr/>
          </p:nvSpPr>
          <p:spPr>
            <a:xfrm>
              <a:off x="5833370" y="4712822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13103D6-69BF-0D2F-F034-E303F179A9DB}"/>
                </a:ext>
              </a:extLst>
            </p:cNvPr>
            <p:cNvSpPr/>
            <p:nvPr/>
          </p:nvSpPr>
          <p:spPr>
            <a:xfrm>
              <a:off x="5830257" y="509566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B3FA6F3-C9EF-9539-BA48-323986EF24C1}"/>
                </a:ext>
              </a:extLst>
            </p:cNvPr>
            <p:cNvSpPr/>
            <p:nvPr/>
          </p:nvSpPr>
          <p:spPr>
            <a:xfrm>
              <a:off x="5810509" y="4874936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9F74517-0A8E-E3CA-8116-692DCEBD22CF}"/>
              </a:ext>
            </a:extLst>
          </p:cNvPr>
          <p:cNvGrpSpPr/>
          <p:nvPr/>
        </p:nvGrpSpPr>
        <p:grpSpPr>
          <a:xfrm>
            <a:off x="399744" y="1962261"/>
            <a:ext cx="959079" cy="720255"/>
            <a:chOff x="399744" y="1962261"/>
            <a:chExt cx="959079" cy="72025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3E6627D-09DC-0679-0D23-199D52027FE1}"/>
                </a:ext>
              </a:extLst>
            </p:cNvPr>
            <p:cNvSpPr/>
            <p:nvPr/>
          </p:nvSpPr>
          <p:spPr>
            <a:xfrm>
              <a:off x="517341" y="1962261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2FEDE05-2D1F-E622-B44B-8D572FE51281}"/>
                </a:ext>
              </a:extLst>
            </p:cNvPr>
            <p:cNvSpPr/>
            <p:nvPr/>
          </p:nvSpPr>
          <p:spPr>
            <a:xfrm>
              <a:off x="470384" y="2038668"/>
              <a:ext cx="511014" cy="4631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E5C2B95-D9C9-9530-8F49-922ABE9D672D}"/>
                </a:ext>
              </a:extLst>
            </p:cNvPr>
            <p:cNvGrpSpPr/>
            <p:nvPr/>
          </p:nvGrpSpPr>
          <p:grpSpPr>
            <a:xfrm>
              <a:off x="399744" y="2022498"/>
              <a:ext cx="652293" cy="479276"/>
              <a:chOff x="8143398" y="1594289"/>
              <a:chExt cx="778135" cy="571740"/>
            </a:xfrm>
          </p:grpSpPr>
          <p:pic>
            <p:nvPicPr>
              <p:cNvPr id="31" name="Graphic 30">
                <a:extLst>
                  <a:ext uri="{FF2B5EF4-FFF2-40B4-BE49-F238E27FC236}">
                    <a16:creationId xmlns:a16="http://schemas.microsoft.com/office/drawing/2014/main" id="{7763D776-D66E-F174-FB52-DB9A10EBBE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227666" y="1613579"/>
                <a:ext cx="609600" cy="552450"/>
              </a:xfrm>
              <a:prstGeom prst="rect">
                <a:avLst/>
              </a:prstGeom>
            </p:spPr>
          </p:pic>
          <p:sp>
            <p:nvSpPr>
              <p:cNvPr id="32" name="Subtitle 1">
                <a:extLst>
                  <a:ext uri="{FF2B5EF4-FFF2-40B4-BE49-F238E27FC236}">
                    <a16:creationId xmlns:a16="http://schemas.microsoft.com/office/drawing/2014/main" id="{276F8A53-2A56-D73F-86AA-72C1812E9E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43398" y="1594289"/>
                <a:ext cx="778135" cy="270541"/>
              </a:xfrm>
              <a:prstGeom prst="rect">
                <a:avLst/>
              </a:prstGeom>
            </p:spPr>
            <p:txBody>
              <a:bodyPr vert="horz" lIns="91440" tIns="45720" rIns="91440" bIns="4572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500" b="1">
                    <a:latin typeface="+mj-lt"/>
                    <a:cs typeface="Arial" panose="020B0604020202020204" pitchFamily="34" charset="0"/>
                  </a:defRPr>
                </a:pPr>
                <a:r>
                  <a:t>MOIS 2+2</a:t>
                </a:r>
                <a:endParaRPr 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E5E21802-C765-6086-3F79-0C174D76D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28144" y="2209866"/>
              <a:ext cx="530679" cy="457200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96D9605-7346-D403-9BDD-47553D4D313D}"/>
              </a:ext>
            </a:extLst>
          </p:cNvPr>
          <p:cNvGrpSpPr/>
          <p:nvPr/>
        </p:nvGrpSpPr>
        <p:grpSpPr>
          <a:xfrm>
            <a:off x="264794" y="3847399"/>
            <a:ext cx="1145454" cy="754413"/>
            <a:chOff x="264794" y="4179911"/>
            <a:chExt cx="1145454" cy="754413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6336EBE-5300-B73C-3FFD-9D90144559C4}"/>
                </a:ext>
              </a:extLst>
            </p:cNvPr>
            <p:cNvSpPr/>
            <p:nvPr/>
          </p:nvSpPr>
          <p:spPr>
            <a:xfrm>
              <a:off x="506113" y="4179911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8D3116CE-C23D-EDD9-0BAB-630AFB664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61885" y="4439051"/>
              <a:ext cx="408135" cy="274320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8991DFA-9B62-DC9B-3E9E-F22DD2854805}"/>
                </a:ext>
              </a:extLst>
            </p:cNvPr>
            <p:cNvGrpSpPr/>
            <p:nvPr/>
          </p:nvGrpSpPr>
          <p:grpSpPr>
            <a:xfrm>
              <a:off x="264794" y="4198562"/>
              <a:ext cx="1126700" cy="282256"/>
              <a:chOff x="5983544" y="5906088"/>
              <a:chExt cx="1126700" cy="282256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18120C3-C1F2-15EC-5519-1A28F6A50A6D}"/>
                  </a:ext>
                </a:extLst>
              </p:cNvPr>
              <p:cNvSpPr txBox="1"/>
              <p:nvPr/>
            </p:nvSpPr>
            <p:spPr>
              <a:xfrm>
                <a:off x="5983544" y="5906088"/>
                <a:ext cx="111356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 sz="1200" b="1" kern="1200">
                    <a:solidFill>
                      <a:schemeClr val="accent4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Arial Black" charset="0"/>
                    <a:ea typeface="Arial Black" charset="0"/>
                    <a:cs typeface="Arial Black" charset="0"/>
                  </a:defRPr>
                </a:pPr>
                <a:r>
                  <a:t>6 MOIS</a:t>
                </a:r>
                <a:endParaRPr lang="en-US" sz="900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F75CD51-2A7F-7B78-6973-305D5D4EEE36}"/>
                  </a:ext>
                </a:extLst>
              </p:cNvPr>
              <p:cNvSpPr txBox="1"/>
              <p:nvPr/>
            </p:nvSpPr>
            <p:spPr>
              <a:xfrm>
                <a:off x="5996683" y="5911345"/>
                <a:ext cx="111356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 sz="1200" b="1" kern="1200">
                    <a:ln>
                      <a:solidFill>
                        <a:schemeClr val="tx1"/>
                      </a:solidFill>
                    </a:ln>
                    <a:noFill/>
                    <a:effectLst/>
                    <a:uLnTx/>
                    <a:uFillTx/>
                    <a:latin typeface="Arial Black" charset="0"/>
                    <a:ea typeface="Arial Black" charset="0"/>
                    <a:cs typeface="Arial Black" charset="0"/>
                  </a:defRPr>
                </a:pPr>
                <a:r>
                  <a:t>6 MOIS</a:t>
                </a:r>
                <a:endParaRPr lang="en-US" sz="900" dirty="0">
                  <a:ln>
                    <a:solidFill>
                      <a:schemeClr val="tx1"/>
                    </a:solidFill>
                  </a:ln>
                  <a:noFill/>
                </a:endParaRP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967E80F-E196-AE2D-881E-0DA76D0288B3}"/>
                </a:ext>
              </a:extLst>
            </p:cNvPr>
            <p:cNvGrpSpPr/>
            <p:nvPr/>
          </p:nvGrpSpPr>
          <p:grpSpPr>
            <a:xfrm>
              <a:off x="283548" y="4652068"/>
              <a:ext cx="1126700" cy="282256"/>
              <a:chOff x="7083966" y="6261479"/>
              <a:chExt cx="1126700" cy="282256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4C54DE6-971E-3CE1-9963-03D541F8D371}"/>
                  </a:ext>
                </a:extLst>
              </p:cNvPr>
              <p:cNvSpPr txBox="1"/>
              <p:nvPr/>
            </p:nvSpPr>
            <p:spPr>
              <a:xfrm>
                <a:off x="7083966" y="6261479"/>
                <a:ext cx="111356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 sz="1200" b="1" kern="1200">
                    <a:solidFill>
                      <a:schemeClr val="accent4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Arial Black" charset="0"/>
                    <a:ea typeface="Arial Black" charset="0"/>
                    <a:cs typeface="Arial Black" charset="0"/>
                  </a:defRPr>
                </a:pPr>
                <a:r>
                  <a:t>4 MOIS</a:t>
                </a:r>
                <a:endParaRPr lang="en-US" sz="900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0096AE1-C992-459E-E245-CC5CBAB26428}"/>
                  </a:ext>
                </a:extLst>
              </p:cNvPr>
              <p:cNvSpPr txBox="1"/>
              <p:nvPr/>
            </p:nvSpPr>
            <p:spPr>
              <a:xfrm>
                <a:off x="7097105" y="6266736"/>
                <a:ext cx="1113561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 sz="1200" b="1" kern="1200">
                    <a:ln>
                      <a:solidFill>
                        <a:schemeClr val="tx1"/>
                      </a:solidFill>
                    </a:ln>
                    <a:noFill/>
                    <a:effectLst/>
                    <a:uLnTx/>
                    <a:uFillTx/>
                    <a:latin typeface="Arial Black" charset="0"/>
                    <a:ea typeface="Arial Black" charset="0"/>
                    <a:cs typeface="Arial Black" charset="0"/>
                  </a:defRPr>
                </a:pPr>
                <a:r>
                  <a:t>4 MOIS</a:t>
                </a:r>
                <a:endParaRPr lang="en-US" sz="900" dirty="0">
                  <a:ln>
                    <a:solidFill>
                      <a:schemeClr val="tx1"/>
                    </a:solidFill>
                  </a:ln>
                  <a:noFill/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21BD791-08F5-E91C-107B-99BF28343CF7}"/>
              </a:ext>
            </a:extLst>
          </p:cNvPr>
          <p:cNvGrpSpPr/>
          <p:nvPr/>
        </p:nvGrpSpPr>
        <p:grpSpPr>
          <a:xfrm>
            <a:off x="6138794" y="1946495"/>
            <a:ext cx="720255" cy="720255"/>
            <a:chOff x="6138794" y="1946495"/>
            <a:chExt cx="720255" cy="7202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751AFAA-DDC5-57E4-BA51-0552945D017F}"/>
                </a:ext>
              </a:extLst>
            </p:cNvPr>
            <p:cNvSpPr/>
            <p:nvPr/>
          </p:nvSpPr>
          <p:spPr>
            <a:xfrm>
              <a:off x="6138794" y="1946495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F06CD5C9-776C-3540-B40A-30B855A0E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250725" y="2113495"/>
              <a:ext cx="496389" cy="36576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57F6D86-A97F-E489-8FE4-70FEE6E08297}"/>
              </a:ext>
            </a:extLst>
          </p:cNvPr>
          <p:cNvGrpSpPr/>
          <p:nvPr/>
        </p:nvGrpSpPr>
        <p:grpSpPr>
          <a:xfrm>
            <a:off x="6138793" y="4052097"/>
            <a:ext cx="720255" cy="748761"/>
            <a:chOff x="6138793" y="4052097"/>
            <a:chExt cx="720255" cy="74876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2288A26-E6B9-8B98-29AD-E35940D0CB49}"/>
                </a:ext>
              </a:extLst>
            </p:cNvPr>
            <p:cNvSpPr/>
            <p:nvPr/>
          </p:nvSpPr>
          <p:spPr>
            <a:xfrm>
              <a:off x="6138793" y="4052097"/>
              <a:ext cx="720255" cy="7202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CE51ACEE-397B-3063-396C-5007647DFB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268052" y="4160778"/>
              <a:ext cx="463296" cy="640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547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4437B5D-1066-F50D-E49E-4FBDC0E3B57F}"/>
              </a:ext>
            </a:extLst>
          </p:cNvPr>
          <p:cNvSpPr/>
          <p:nvPr/>
        </p:nvSpPr>
        <p:spPr>
          <a:xfrm>
            <a:off x="224256" y="1715104"/>
            <a:ext cx="4122252" cy="4890921"/>
          </a:xfrm>
          <a:prstGeom prst="roundRect">
            <a:avLst/>
          </a:prstGeom>
          <a:solidFill>
            <a:schemeClr val="accent4">
              <a:lumMod val="20000"/>
              <a:lumOff val="80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8BE444-34FF-A087-4EAA-3FA140D17AC8}"/>
              </a:ext>
            </a:extLst>
          </p:cNvPr>
          <p:cNvSpPr txBox="1"/>
          <p:nvPr/>
        </p:nvSpPr>
        <p:spPr>
          <a:xfrm>
            <a:off x="578995" y="2153749"/>
            <a:ext cx="32145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600">
                <a:cs typeface="Arial" panose="020B0604020202020204" pitchFamily="34" charset="0"/>
              </a:defRPr>
            </a:pPr>
            <a:r>
              <a:rPr dirty="0">
                <a:latin typeface="Arial" panose="020B0604020202020204" pitchFamily="34" charset="0"/>
              </a:rPr>
              <a:t>Les </a:t>
            </a:r>
            <a:r>
              <a:rPr dirty="0" err="1">
                <a:latin typeface="Arial" panose="020B0604020202020204" pitchFamily="34" charset="0"/>
              </a:rPr>
              <a:t>adultes</a:t>
            </a:r>
            <a:r>
              <a:rPr dirty="0">
                <a:latin typeface="Arial" panose="020B0604020202020204" pitchFamily="34" charset="0"/>
              </a:rPr>
              <a:t> et les adolescents de plus de 12 </a:t>
            </a:r>
            <a:r>
              <a:rPr dirty="0" err="1">
                <a:latin typeface="Arial" panose="020B0604020202020204" pitchFamily="34" charset="0"/>
              </a:rPr>
              <a:t>ans</a:t>
            </a:r>
            <a:r>
              <a:rPr dirty="0">
                <a:latin typeface="Arial" panose="020B0604020202020204" pitchFamily="34" charset="0"/>
              </a:rPr>
              <a:t> </a:t>
            </a:r>
            <a:r>
              <a:rPr dirty="0" err="1">
                <a:latin typeface="Arial" panose="020B0604020202020204" pitchFamily="34" charset="0"/>
              </a:rPr>
              <a:t>sont</a:t>
            </a:r>
            <a:r>
              <a:rPr dirty="0">
                <a:latin typeface="Arial" panose="020B0604020202020204" pitchFamily="34" charset="0"/>
              </a:rPr>
              <a:t> </a:t>
            </a:r>
            <a:r>
              <a:rPr dirty="0" err="1">
                <a:latin typeface="Arial" panose="020B0604020202020204" pitchFamily="34" charset="0"/>
              </a:rPr>
              <a:t>éligibles</a:t>
            </a:r>
            <a:r>
              <a:rPr dirty="0">
                <a:latin typeface="Arial" panose="020B0604020202020204" pitchFamily="34" charset="0"/>
              </a:rPr>
              <a:t> au </a:t>
            </a:r>
            <a:r>
              <a:rPr dirty="0" err="1">
                <a:latin typeface="+mj-lt"/>
              </a:rPr>
              <a:t>traitement</a:t>
            </a:r>
            <a:r>
              <a:rPr dirty="0">
                <a:latin typeface="+mj-lt"/>
              </a:rPr>
              <a:t> de 4 </a:t>
            </a:r>
            <a:r>
              <a:rPr dirty="0" err="1">
                <a:latin typeface="+mj-lt"/>
              </a:rPr>
              <a:t>mois</a:t>
            </a:r>
            <a:r>
              <a:rPr dirty="0">
                <a:latin typeface="+mj-lt"/>
              </a:rPr>
              <a:t> à base de rifapentine et de </a:t>
            </a:r>
            <a:r>
              <a:rPr dirty="0" err="1">
                <a:latin typeface="+mj-lt"/>
              </a:rPr>
              <a:t>moxifloxacine</a:t>
            </a:r>
            <a:r>
              <a:rPr dirty="0">
                <a:latin typeface="+mj-lt"/>
              </a:rPr>
              <a:t> </a:t>
            </a:r>
            <a:r>
              <a:rPr dirty="0" err="1">
                <a:latin typeface="+mj-lt"/>
              </a:rPr>
              <a:t>selon</a:t>
            </a:r>
            <a:r>
              <a:rPr dirty="0">
                <a:latin typeface="+mj-lt"/>
              </a:rPr>
              <a:t> </a:t>
            </a:r>
            <a:r>
              <a:rPr dirty="0">
                <a:latin typeface="Arial" panose="020B0604020202020204" pitchFamily="34" charset="0"/>
              </a:rPr>
              <a:t> 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dirty="0" err="1">
                <a:latin typeface="Arial" panose="020B0604020202020204" pitchFamily="34" charset="0"/>
              </a:rPr>
              <a:t>l’étude</a:t>
            </a:r>
            <a:r>
              <a:rPr dirty="0">
                <a:latin typeface="Arial" panose="020B0604020202020204" pitchFamily="34" charset="0"/>
              </a:rPr>
              <a:t> TBTC 31/ACTG A5349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DE0431F-D09E-B77E-4BE9-BB39691C20B1}"/>
              </a:ext>
            </a:extLst>
          </p:cNvPr>
          <p:cNvSpPr/>
          <p:nvPr/>
        </p:nvSpPr>
        <p:spPr>
          <a:xfrm>
            <a:off x="5042968" y="1715105"/>
            <a:ext cx="6889641" cy="48909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578E735A-9F5C-5797-0844-435DB9205D40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8516949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 sz="3200" b="1">
                <a:latin typeface="Arial Black" charset="0"/>
                <a:ea typeface="Arial Black" charset="0"/>
                <a:cs typeface="Arial Black" charset="0"/>
              </a:defRPr>
            </a:pPr>
            <a:r>
              <a:rPr sz="2800" dirty="0"/>
              <a:t>QUELS SONT LES PATIENTS ADMISSIBLES AUX PROGRAMMES DE TRAITEMENT DE 4 MOIS 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DBF925-6FDE-8D7D-D0C1-43B810EF98DD}"/>
              </a:ext>
            </a:extLst>
          </p:cNvPr>
          <p:cNvSpPr txBox="1"/>
          <p:nvPr/>
        </p:nvSpPr>
        <p:spPr>
          <a:xfrm>
            <a:off x="5516581" y="2768991"/>
            <a:ext cx="290886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600">
                <a:cs typeface="Arial" panose="020B0604020202020204" pitchFamily="34" charset="0"/>
              </a:defRPr>
            </a:pPr>
            <a:r>
              <a:rPr>
                <a:latin typeface="Arial" panose="020B0604020202020204" pitchFamily="34" charset="0"/>
              </a:rPr>
              <a:t>Les enfants de 0 à 16 ans atteints de tuberculose « non grave » sont admissibles </a:t>
            </a:r>
            <a:r>
              <a:rPr>
                <a:latin typeface="+mj-lt"/>
              </a:rPr>
              <a:t>au traitement de 4 mois de l’essai SHINE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0B1073-431B-F129-C284-55946A1ED30F}"/>
              </a:ext>
            </a:extLst>
          </p:cNvPr>
          <p:cNvSpPr txBox="1"/>
          <p:nvPr/>
        </p:nvSpPr>
        <p:spPr>
          <a:xfrm>
            <a:off x="549728" y="4509989"/>
            <a:ext cx="338180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Les PVVIH sont admissibles au traitement de 4 mois, mais les personnes sous TAR à base de DTG pourraient nécessiter un ajustement de la dose pendant le traitement antituberculeux.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DFA873-A7AC-C6A2-9253-19A056590B63}"/>
              </a:ext>
            </a:extLst>
          </p:cNvPr>
          <p:cNvSpPr txBox="1"/>
          <p:nvPr/>
        </p:nvSpPr>
        <p:spPr>
          <a:xfrm>
            <a:off x="6176515" y="4271077"/>
            <a:ext cx="23641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Les EVVIH sont admissibles au traitement de 4 mois s’il est déterminé qu’ils présentent une tuberculose non grave 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CC54D4B-99CC-995C-3FAE-6475A40A928F}"/>
              </a:ext>
            </a:extLst>
          </p:cNvPr>
          <p:cNvCxnSpPr>
            <a:cxnSpLocks/>
          </p:cNvCxnSpPr>
          <p:nvPr/>
        </p:nvCxnSpPr>
        <p:spPr>
          <a:xfrm>
            <a:off x="8845454" y="1956170"/>
            <a:ext cx="0" cy="4403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7D0A8D4-0F00-0F05-C728-BD5B8D12FF83}"/>
              </a:ext>
            </a:extLst>
          </p:cNvPr>
          <p:cNvCxnSpPr>
            <a:cxnSpLocks/>
          </p:cNvCxnSpPr>
          <p:nvPr/>
        </p:nvCxnSpPr>
        <p:spPr>
          <a:xfrm flipH="1">
            <a:off x="516782" y="4271077"/>
            <a:ext cx="35371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E9CF40D-BCF6-7CF2-62E9-0291765796C7}"/>
              </a:ext>
            </a:extLst>
          </p:cNvPr>
          <p:cNvCxnSpPr>
            <a:cxnSpLocks/>
          </p:cNvCxnSpPr>
          <p:nvPr/>
        </p:nvCxnSpPr>
        <p:spPr>
          <a:xfrm flipH="1">
            <a:off x="5268190" y="4019615"/>
            <a:ext cx="35718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79CC7A-CF78-1436-C6E8-3DB9837D6DCD}"/>
              </a:ext>
            </a:extLst>
          </p:cNvPr>
          <p:cNvGrpSpPr/>
          <p:nvPr/>
        </p:nvGrpSpPr>
        <p:grpSpPr>
          <a:xfrm>
            <a:off x="4665333" y="1706786"/>
            <a:ext cx="91440" cy="4890920"/>
            <a:chOff x="4426340" y="1706786"/>
            <a:chExt cx="91440" cy="489092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98908E7-1FCF-7341-4C23-C07E0EDA13D8}"/>
                </a:ext>
              </a:extLst>
            </p:cNvPr>
            <p:cNvCxnSpPr>
              <a:cxnSpLocks/>
            </p:cNvCxnSpPr>
            <p:nvPr/>
          </p:nvCxnSpPr>
          <p:spPr>
            <a:xfrm>
              <a:off x="4462902" y="1706786"/>
              <a:ext cx="0" cy="489092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3E087E7-68DD-2C4C-C2F1-1EC0F12D724F}"/>
                </a:ext>
              </a:extLst>
            </p:cNvPr>
            <p:cNvGrpSpPr/>
            <p:nvPr/>
          </p:nvGrpSpPr>
          <p:grpSpPr>
            <a:xfrm>
              <a:off x="4426340" y="4351658"/>
              <a:ext cx="91440" cy="428560"/>
              <a:chOff x="5810509" y="4712822"/>
              <a:chExt cx="91440" cy="428560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D3622949-BC85-95CF-7DE8-64A156069E71}"/>
                  </a:ext>
                </a:extLst>
              </p:cNvPr>
              <p:cNvSpPr/>
              <p:nvPr/>
            </p:nvSpPr>
            <p:spPr>
              <a:xfrm>
                <a:off x="5833370" y="471282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77120AF-7191-C653-F5F3-430827202DEF}"/>
                  </a:ext>
                </a:extLst>
              </p:cNvPr>
              <p:cNvSpPr/>
              <p:nvPr/>
            </p:nvSpPr>
            <p:spPr>
              <a:xfrm>
                <a:off x="5830257" y="509566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DD73635-E4EE-DC15-1C62-716065FFCA3A}"/>
                  </a:ext>
                </a:extLst>
              </p:cNvPr>
              <p:cNvSpPr/>
              <p:nvPr/>
            </p:nvSpPr>
            <p:spPr>
              <a:xfrm>
                <a:off x="5810509" y="4874936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66AED19-77BE-480C-DFAC-9474BB1423EC}"/>
              </a:ext>
            </a:extLst>
          </p:cNvPr>
          <p:cNvGrpSpPr/>
          <p:nvPr/>
        </p:nvGrpSpPr>
        <p:grpSpPr>
          <a:xfrm rot="16200000">
            <a:off x="5417899" y="3807565"/>
            <a:ext cx="91440" cy="428560"/>
            <a:chOff x="5810509" y="4712822"/>
            <a:chExt cx="91440" cy="42856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A6539EA-A229-6406-0416-F35C55FE3EA2}"/>
                </a:ext>
              </a:extLst>
            </p:cNvPr>
            <p:cNvSpPr/>
            <p:nvPr/>
          </p:nvSpPr>
          <p:spPr>
            <a:xfrm>
              <a:off x="5833370" y="4712822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9062A8E-3501-0D10-60E7-57DFCFB17313}"/>
                </a:ext>
              </a:extLst>
            </p:cNvPr>
            <p:cNvSpPr/>
            <p:nvPr/>
          </p:nvSpPr>
          <p:spPr>
            <a:xfrm>
              <a:off x="5830257" y="5095663"/>
              <a:ext cx="45719" cy="45719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7B8A80F0-3C92-703B-F4F9-CCBFB1998D13}"/>
                </a:ext>
              </a:extLst>
            </p:cNvPr>
            <p:cNvSpPr/>
            <p:nvPr/>
          </p:nvSpPr>
          <p:spPr>
            <a:xfrm>
              <a:off x="5810509" y="4874936"/>
              <a:ext cx="91440" cy="9144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10CC9338-C3F2-E172-8C68-45438F5DDF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37824" y="5530378"/>
            <a:ext cx="615142" cy="64008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B67C52D-E949-FE3A-1222-DAA6F16EDE14}"/>
              </a:ext>
            </a:extLst>
          </p:cNvPr>
          <p:cNvGrpSpPr/>
          <p:nvPr/>
        </p:nvGrpSpPr>
        <p:grpSpPr>
          <a:xfrm>
            <a:off x="3244698" y="3279617"/>
            <a:ext cx="720255" cy="739998"/>
            <a:chOff x="3617311" y="3090690"/>
            <a:chExt cx="720255" cy="739998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4668094-4A1A-DB1F-9C64-3E48EA09E852}"/>
                </a:ext>
              </a:extLst>
            </p:cNvPr>
            <p:cNvSpPr/>
            <p:nvPr/>
          </p:nvSpPr>
          <p:spPr>
            <a:xfrm>
              <a:off x="3617311" y="3090690"/>
              <a:ext cx="720255" cy="72025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70B4D0BC-1C42-3005-802D-A4D7175AC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757262" y="3163938"/>
              <a:ext cx="457200" cy="666750"/>
            </a:xfrm>
            <a:prstGeom prst="rect">
              <a:avLst/>
            </a:prstGeom>
          </p:spPr>
        </p:pic>
      </p:grpSp>
      <p:pic>
        <p:nvPicPr>
          <p:cNvPr id="48" name="Graphic 47">
            <a:extLst>
              <a:ext uri="{FF2B5EF4-FFF2-40B4-BE49-F238E27FC236}">
                <a16:creationId xmlns:a16="http://schemas.microsoft.com/office/drawing/2014/main" id="{C5C374C9-D52E-6C37-C341-F6FFFA48AE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5400000">
            <a:off x="8751190" y="3600669"/>
            <a:ext cx="1188720" cy="574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67E156-4E69-5147-D75B-A6198A8AB1B7}"/>
              </a:ext>
            </a:extLst>
          </p:cNvPr>
          <p:cNvSpPr txBox="1"/>
          <p:nvPr/>
        </p:nvSpPr>
        <p:spPr>
          <a:xfrm>
            <a:off x="9646415" y="2026472"/>
            <a:ext cx="223423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36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La tuberculose « non grave » est négative au frottis et limitée aux ganglions lymphatiques ou à un lobe des poumons sans cavitation (déterminée par radiographie).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47DCF1-9ED0-726D-EA3C-1868E6946C5A}"/>
              </a:ext>
            </a:extLst>
          </p:cNvPr>
          <p:cNvSpPr txBox="1"/>
          <p:nvPr/>
        </p:nvSpPr>
        <p:spPr>
          <a:xfrm>
            <a:off x="9072543" y="4440354"/>
            <a:ext cx="228350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600"/>
              </a:spcAft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Ces facteurs combinés indiquent une moindre quantité de bactéries tuberculeuses dans le corps de l’enfant, nécessitant ainsi une durée de traitement plus courte.</a:t>
            </a: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F1C43410-278F-1D98-04B9-AF8A7F516B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064802" y="2095986"/>
            <a:ext cx="548640" cy="73152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5C5B4D8-0E78-53F6-D0C3-A8F0351D4C72}"/>
              </a:ext>
            </a:extLst>
          </p:cNvPr>
          <p:cNvGrpSpPr/>
          <p:nvPr/>
        </p:nvGrpSpPr>
        <p:grpSpPr>
          <a:xfrm>
            <a:off x="11166776" y="3967336"/>
            <a:ext cx="773989" cy="720255"/>
            <a:chOff x="7089111" y="5863730"/>
            <a:chExt cx="773989" cy="720255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897AC69-A521-19B8-1182-C6D0C2B686D3}"/>
                </a:ext>
              </a:extLst>
            </p:cNvPr>
            <p:cNvSpPr/>
            <p:nvPr/>
          </p:nvSpPr>
          <p:spPr>
            <a:xfrm>
              <a:off x="7142845" y="5863730"/>
              <a:ext cx="720255" cy="72025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FA167DAB-D9E6-9885-9A59-63553D79C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089111" y="5956804"/>
              <a:ext cx="581025" cy="52387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5831BE4-C0F9-BC23-61E4-203F1EA73A56}"/>
              </a:ext>
            </a:extLst>
          </p:cNvPr>
          <p:cNvGrpSpPr/>
          <p:nvPr/>
        </p:nvGrpSpPr>
        <p:grpSpPr>
          <a:xfrm>
            <a:off x="5245758" y="4261206"/>
            <a:ext cx="805007" cy="840879"/>
            <a:chOff x="10842785" y="1808613"/>
            <a:chExt cx="805007" cy="84087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D36157D-34FB-B63A-8D13-78B1780DEE47}"/>
                </a:ext>
              </a:extLst>
            </p:cNvPr>
            <p:cNvSpPr/>
            <p:nvPr/>
          </p:nvSpPr>
          <p:spPr>
            <a:xfrm>
              <a:off x="10927537" y="1808613"/>
              <a:ext cx="720255" cy="720255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A5B54B5B-4D59-D85B-C5F6-B2B753E5B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10842785" y="1915350"/>
              <a:ext cx="639414" cy="734142"/>
            </a:xfrm>
            <a:prstGeom prst="rect">
              <a:avLst/>
            </a:prstGeom>
          </p:spPr>
        </p:pic>
      </p:grpSp>
      <p:pic>
        <p:nvPicPr>
          <p:cNvPr id="57" name="Graphic 56">
            <a:extLst>
              <a:ext uri="{FF2B5EF4-FFF2-40B4-BE49-F238E27FC236}">
                <a16:creationId xmlns:a16="http://schemas.microsoft.com/office/drawing/2014/main" id="{98EC1D2F-5282-6EE8-2991-CD05012B750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509802" y="2034870"/>
            <a:ext cx="657225" cy="619125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4079F5E-A175-E3C6-62B0-6E6076C361B1}"/>
              </a:ext>
            </a:extLst>
          </p:cNvPr>
          <p:cNvGrpSpPr/>
          <p:nvPr/>
        </p:nvGrpSpPr>
        <p:grpSpPr>
          <a:xfrm>
            <a:off x="5366330" y="1494771"/>
            <a:ext cx="2560786" cy="597592"/>
            <a:chOff x="454216" y="1402207"/>
            <a:chExt cx="2560786" cy="59759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527A8A0-B20B-BEAB-2D2D-FCD87B90E8A9}"/>
                </a:ext>
              </a:extLst>
            </p:cNvPr>
            <p:cNvSpPr txBox="1"/>
            <p:nvPr/>
          </p:nvSpPr>
          <p:spPr>
            <a:xfrm>
              <a:off x="454216" y="1402207"/>
              <a:ext cx="254000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 sz="3200" b="1" kern="1200">
                  <a:solidFill>
                    <a:schemeClr val="bg2">
                      <a:lumMod val="50000"/>
                    </a:schemeClr>
                  </a:solidFill>
                  <a:effectLst/>
                  <a:uLnTx/>
                  <a:uFillTx/>
                  <a:latin typeface="Arial Black" charset="0"/>
                  <a:ea typeface="Arial Black" charset="0"/>
                  <a:cs typeface="Arial Black" charset="0"/>
                </a:defRPr>
              </a:pPr>
              <a:r>
                <a:t>SHINE</a:t>
              </a:r>
              <a:endParaRPr lang="en-US" sz="3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D2A7A46-F51C-9A87-E621-EE5A4297B0DA}"/>
                </a:ext>
              </a:extLst>
            </p:cNvPr>
            <p:cNvSpPr txBox="1"/>
            <p:nvPr/>
          </p:nvSpPr>
          <p:spPr>
            <a:xfrm>
              <a:off x="474999" y="1415024"/>
              <a:ext cx="254000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 sz="3200" b="1" kern="1200">
                  <a:ln>
                    <a:solidFill>
                      <a:schemeClr val="tx1"/>
                    </a:solidFill>
                  </a:ln>
                  <a:noFill/>
                  <a:effectLst/>
                  <a:uLnTx/>
                  <a:uFillTx/>
                  <a:latin typeface="Arial Black" charset="0"/>
                  <a:ea typeface="Arial Black" charset="0"/>
                  <a:cs typeface="Arial Black" charset="0"/>
                </a:defRPr>
              </a:pPr>
              <a:r>
                <a:rPr dirty="0"/>
                <a:t>SHINE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906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5CDE070-5E27-3FB3-B0B8-59CFFB247DE1}"/>
              </a:ext>
            </a:extLst>
          </p:cNvPr>
          <p:cNvGrpSpPr/>
          <p:nvPr/>
        </p:nvGrpSpPr>
        <p:grpSpPr>
          <a:xfrm>
            <a:off x="7928508" y="1134793"/>
            <a:ext cx="3988509" cy="5114696"/>
            <a:chOff x="7928508" y="1134793"/>
            <a:chExt cx="3988509" cy="5114696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1FE2CD40-7F75-046F-F5E1-2FF4F301203B}"/>
                </a:ext>
              </a:extLst>
            </p:cNvPr>
            <p:cNvSpPr/>
            <p:nvPr/>
          </p:nvSpPr>
          <p:spPr>
            <a:xfrm>
              <a:off x="8046854" y="1134793"/>
              <a:ext cx="3870163" cy="5044846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A9E034E4-DD7B-6796-0EFA-AD89705FD074}"/>
                </a:ext>
              </a:extLst>
            </p:cNvPr>
            <p:cNvSpPr/>
            <p:nvPr/>
          </p:nvSpPr>
          <p:spPr>
            <a:xfrm>
              <a:off x="7977495" y="1152846"/>
              <a:ext cx="3830191" cy="5096643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576A5B1-DFA2-0BE2-1CB1-4B835EABA7FB}"/>
                </a:ext>
              </a:extLst>
            </p:cNvPr>
            <p:cNvGrpSpPr/>
            <p:nvPr/>
          </p:nvGrpSpPr>
          <p:grpSpPr>
            <a:xfrm>
              <a:off x="7928508" y="3399214"/>
              <a:ext cx="91440" cy="428560"/>
              <a:chOff x="8311168" y="2917354"/>
              <a:chExt cx="91440" cy="428560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8C924D3C-9B65-75D8-73A8-EB323DACD122}"/>
                  </a:ext>
                </a:extLst>
              </p:cNvPr>
              <p:cNvSpPr/>
              <p:nvPr/>
            </p:nvSpPr>
            <p:spPr>
              <a:xfrm>
                <a:off x="8334029" y="29173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FE25AB1D-2293-F8AC-0826-13897A0ADAD6}"/>
                  </a:ext>
                </a:extLst>
              </p:cNvPr>
              <p:cNvSpPr/>
              <p:nvPr/>
            </p:nvSpPr>
            <p:spPr>
              <a:xfrm>
                <a:off x="8338799" y="330019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8D4BB31-46DC-0CE0-485D-7FF8889C96D5}"/>
                  </a:ext>
                </a:extLst>
              </p:cNvPr>
              <p:cNvSpPr/>
              <p:nvPr/>
            </p:nvSpPr>
            <p:spPr>
              <a:xfrm>
                <a:off x="8311168" y="3079468"/>
                <a:ext cx="91440" cy="9144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42D7DF24-7A60-994F-4FBD-ABA606553A49}"/>
              </a:ext>
            </a:extLst>
          </p:cNvPr>
          <p:cNvSpPr txBox="1">
            <a:spLocks noChangeArrowheads="1"/>
          </p:cNvSpPr>
          <p:nvPr/>
        </p:nvSpPr>
        <p:spPr>
          <a:xfrm>
            <a:off x="432752" y="464286"/>
            <a:ext cx="8516949" cy="72025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>
                <a:ea typeface="Arial Black" charset="0"/>
                <a:cs typeface="Arial Black" charset="0"/>
              </a:defRPr>
            </a:pPr>
            <a:r>
              <a:rPr sz="3200" b="1">
                <a:latin typeface="Arial Black" charset="0"/>
              </a:rPr>
              <a:t>LA SCIENCE À L’APPUI :</a:t>
            </a:r>
            <a:br>
              <a:rPr lang="en-US" sz="3200" b="1" dirty="0">
                <a:solidFill>
                  <a:srgbClr val="FF0000"/>
                </a:solidFill>
                <a:latin typeface="Arial Black" charset="0"/>
                <a:ea typeface="Arial Black" charset="0"/>
                <a:cs typeface="Arial Black" charset="0"/>
              </a:rPr>
            </a:br>
            <a:r>
              <a:rPr sz="2400" i="1">
                <a:latin typeface="+mn-lt"/>
              </a:rPr>
              <a:t> Étude TBTC 31/ACTG A5349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050CF56C-23B8-DF85-C205-898993685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6651" y="3590706"/>
            <a:ext cx="1188720" cy="57428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7F85D664-3BA7-B932-DF7A-F676F3208ED9}"/>
              </a:ext>
            </a:extLst>
          </p:cNvPr>
          <p:cNvGrpSpPr/>
          <p:nvPr/>
        </p:nvGrpSpPr>
        <p:grpSpPr>
          <a:xfrm>
            <a:off x="858102" y="4855794"/>
            <a:ext cx="2062465" cy="844068"/>
            <a:chOff x="976971" y="4922420"/>
            <a:chExt cx="2062465" cy="84406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7149691-CF15-6C0D-DE75-1E82533C10F0}"/>
                </a:ext>
              </a:extLst>
            </p:cNvPr>
            <p:cNvSpPr txBox="1"/>
            <p:nvPr/>
          </p:nvSpPr>
          <p:spPr>
            <a:xfrm>
              <a:off x="976971" y="4922420"/>
              <a:ext cx="204068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800">
                  <a:solidFill>
                    <a:schemeClr val="accent4"/>
                  </a:solidFill>
                  <a:latin typeface="+mj-lt"/>
                </a:defRPr>
              </a:pPr>
              <a:r>
                <a:t>2 516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4ADD31B-652C-DCF7-095A-755FB88B50A0}"/>
                </a:ext>
              </a:extLst>
            </p:cNvPr>
            <p:cNvSpPr txBox="1"/>
            <p:nvPr/>
          </p:nvSpPr>
          <p:spPr>
            <a:xfrm>
              <a:off x="998748" y="4935491"/>
              <a:ext cx="204068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4800">
                  <a:ln>
                    <a:solidFill>
                      <a:sysClr val="windowText" lastClr="000000"/>
                    </a:solidFill>
                  </a:ln>
                  <a:noFill/>
                  <a:latin typeface="+mj-lt"/>
                </a:defRPr>
              </a:pPr>
              <a:r>
                <a:t>2 516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60EF2C03-954C-2A3E-8CA7-E04F39176A98}"/>
              </a:ext>
            </a:extLst>
          </p:cNvPr>
          <p:cNvSpPr txBox="1"/>
          <p:nvPr/>
        </p:nvSpPr>
        <p:spPr>
          <a:xfrm>
            <a:off x="959663" y="5603159"/>
            <a:ext cx="18202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3600"/>
              </a:spcAft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t>participants randomisés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CFB11A4-2C12-4FA2-8FB2-6F3367DF8367}"/>
              </a:ext>
            </a:extLst>
          </p:cNvPr>
          <p:cNvSpPr/>
          <p:nvPr/>
        </p:nvSpPr>
        <p:spPr>
          <a:xfrm>
            <a:off x="4751339" y="1138051"/>
            <a:ext cx="1480975" cy="148097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C53C78F8-7C10-6B27-22DE-4E45A96B89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015123">
            <a:off x="4586406" y="1194108"/>
            <a:ext cx="1622951" cy="1607784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B391ECF3-7C20-965A-8AFB-B6F0B69511BF}"/>
              </a:ext>
            </a:extLst>
          </p:cNvPr>
          <p:cNvGrpSpPr/>
          <p:nvPr/>
        </p:nvGrpSpPr>
        <p:grpSpPr>
          <a:xfrm>
            <a:off x="4427878" y="1687319"/>
            <a:ext cx="2062465" cy="474736"/>
            <a:chOff x="976971" y="4922420"/>
            <a:chExt cx="2062465" cy="47473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A7CD74C-93B8-6144-8169-0463E016F9A0}"/>
                </a:ext>
              </a:extLst>
            </p:cNvPr>
            <p:cNvSpPr txBox="1"/>
            <p:nvPr/>
          </p:nvSpPr>
          <p:spPr>
            <a:xfrm>
              <a:off x="976971" y="4922420"/>
              <a:ext cx="204068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2400">
                  <a:solidFill>
                    <a:schemeClr val="accent4"/>
                  </a:solidFill>
                  <a:latin typeface="+mj-lt"/>
                </a:defRPr>
              </a:pPr>
              <a:r>
                <a:t>4HPMZ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3A514D9-7843-C9D0-E446-D098F68B1683}"/>
                </a:ext>
              </a:extLst>
            </p:cNvPr>
            <p:cNvSpPr txBox="1"/>
            <p:nvPr/>
          </p:nvSpPr>
          <p:spPr>
            <a:xfrm>
              <a:off x="998748" y="4935491"/>
              <a:ext cx="204068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2400">
                  <a:ln>
                    <a:solidFill>
                      <a:sysClr val="windowText" lastClr="000000"/>
                    </a:solidFill>
                  </a:ln>
                  <a:noFill/>
                  <a:latin typeface="+mj-lt"/>
                </a:defRPr>
              </a:pPr>
              <a:r>
                <a:t>4HPMZ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CB67C86-0CA6-CAA6-ECE0-5C7D2A49D8C8}"/>
              </a:ext>
            </a:extLst>
          </p:cNvPr>
          <p:cNvSpPr txBox="1"/>
          <p:nvPr/>
        </p:nvSpPr>
        <p:spPr>
          <a:xfrm>
            <a:off x="8176351" y="1470658"/>
            <a:ext cx="3526975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defRPr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pPr>
            <a:r>
              <a:rPr sz="1600" dirty="0"/>
              <a:t>Après 1,5 </a:t>
            </a:r>
            <a:r>
              <a:rPr sz="1600" dirty="0" err="1"/>
              <a:t>ans</a:t>
            </a:r>
            <a:r>
              <a:rPr sz="1600" dirty="0"/>
              <a:t> de </a:t>
            </a:r>
            <a:br>
              <a:rPr lang="en-US" sz="16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</a:br>
            <a:r>
              <a:rPr sz="1600" dirty="0" err="1"/>
              <a:t>suivi</a:t>
            </a:r>
            <a:r>
              <a:rPr sz="1600" dirty="0"/>
              <a:t>…</a:t>
            </a:r>
          </a:p>
          <a:p>
            <a:pPr>
              <a:spcAft>
                <a:spcPts val="1800"/>
              </a:spcAft>
              <a:defRPr sz="1800">
                <a:solidFill>
                  <a:schemeClr val="bg1"/>
                </a:solidFill>
                <a:cs typeface="Arial" panose="020B0604020202020204" pitchFamily="34" charset="0"/>
              </a:defRPr>
            </a:pPr>
            <a:r>
              <a:rPr sz="1600" dirty="0">
                <a:latin typeface="Arial" panose="020B0604020202020204" pitchFamily="34" charset="0"/>
              </a:rPr>
              <a:t>Le </a:t>
            </a:r>
            <a:r>
              <a:rPr sz="1600" dirty="0" err="1">
                <a:latin typeface="Arial" panose="020B0604020202020204" pitchFamily="34" charset="0"/>
              </a:rPr>
              <a:t>traitement</a:t>
            </a:r>
            <a:r>
              <a:rPr sz="1600" dirty="0">
                <a:latin typeface="Arial" panose="020B0604020202020204" pitchFamily="34" charset="0"/>
              </a:rPr>
              <a:t> de quatre 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 avec rifapentine et </a:t>
            </a:r>
            <a:r>
              <a:rPr sz="1600" dirty="0" err="1">
                <a:latin typeface="Arial" panose="020B0604020202020204" pitchFamily="34" charset="0"/>
              </a:rPr>
              <a:t>moxifloxacine</a:t>
            </a:r>
            <a:r>
              <a:rPr sz="1600" dirty="0">
                <a:latin typeface="Arial" panose="020B0604020202020204" pitchFamily="34" charset="0"/>
              </a:rPr>
              <a:t> a </a:t>
            </a:r>
            <a:r>
              <a:rPr sz="1600" dirty="0" err="1">
                <a:latin typeface="Arial" panose="020B0604020202020204" pitchFamily="34" charset="0"/>
              </a:rPr>
              <a:t>été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>
                <a:latin typeface="+mj-lt"/>
              </a:rPr>
              <a:t>non </a:t>
            </a:r>
            <a:r>
              <a:rPr sz="1600" dirty="0" err="1">
                <a:latin typeface="+mj-lt"/>
              </a:rPr>
              <a:t>inférieur</a:t>
            </a:r>
            <a:r>
              <a:rPr sz="1600" dirty="0">
                <a:latin typeface="Arial" panose="020B0604020202020204" pitchFamily="34" charset="0"/>
              </a:rPr>
              <a:t> à la </a:t>
            </a:r>
            <a:r>
              <a:rPr sz="1600" dirty="0" err="1">
                <a:latin typeface="Arial" panose="020B0604020202020204" pitchFamily="34" charset="0"/>
              </a:rPr>
              <a:t>norme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soins</a:t>
            </a:r>
            <a:r>
              <a:rPr sz="1600" dirty="0">
                <a:latin typeface="Arial" panose="020B0604020202020204" pitchFamily="34" charset="0"/>
              </a:rPr>
              <a:t> de six 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 - les deux </a:t>
            </a:r>
            <a:r>
              <a:rPr sz="1600" dirty="0" err="1">
                <a:latin typeface="Arial" panose="020B0604020202020204" pitchFamily="34" charset="0"/>
              </a:rPr>
              <a:t>protocoles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ont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permis</a:t>
            </a:r>
            <a:r>
              <a:rPr sz="1600" dirty="0">
                <a:latin typeface="Arial" panose="020B0604020202020204" pitchFamily="34" charset="0"/>
              </a:rPr>
              <a:t> de </a:t>
            </a:r>
            <a:r>
              <a:rPr sz="1600" dirty="0" err="1">
                <a:latin typeface="Arial" panose="020B0604020202020204" pitchFamily="34" charset="0"/>
              </a:rPr>
              <a:t>guérir</a:t>
            </a:r>
            <a:r>
              <a:rPr sz="1600" dirty="0">
                <a:latin typeface="Arial" panose="020B0604020202020204" pitchFamily="34" charset="0"/>
              </a:rPr>
              <a:t> environ 90 % des patients. </a:t>
            </a:r>
          </a:p>
          <a:p>
            <a:pPr>
              <a:spcAft>
                <a:spcPts val="1800"/>
              </a:spcAft>
              <a:defRPr sz="1800">
                <a:solidFill>
                  <a:schemeClr val="bg1"/>
                </a:solidFill>
                <a:cs typeface="Arial" panose="020B0604020202020204" pitchFamily="34" charset="0"/>
              </a:defRPr>
            </a:pPr>
            <a:r>
              <a:rPr sz="1600" dirty="0">
                <a:latin typeface="Arial" panose="020B0604020202020204" pitchFamily="34" charset="0"/>
              </a:rPr>
              <a:t>Le </a:t>
            </a:r>
            <a:r>
              <a:rPr sz="1600" dirty="0" err="1">
                <a:latin typeface="Arial" panose="020B0604020202020204" pitchFamily="34" charset="0"/>
              </a:rPr>
              <a:t>traitement</a:t>
            </a:r>
            <a:r>
              <a:rPr sz="1600" dirty="0">
                <a:latin typeface="Arial" panose="020B0604020202020204" pitchFamily="34" charset="0"/>
              </a:rPr>
              <a:t> de quatre 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 par rifapentine et </a:t>
            </a:r>
            <a:r>
              <a:rPr sz="1600" dirty="0" err="1">
                <a:latin typeface="Arial" panose="020B0604020202020204" pitchFamily="34" charset="0"/>
              </a:rPr>
              <a:t>moxifloxacine</a:t>
            </a:r>
            <a:r>
              <a:rPr sz="1600" dirty="0">
                <a:latin typeface="Arial" panose="020B0604020202020204" pitchFamily="34" charset="0"/>
              </a:rPr>
              <a:t> a </a:t>
            </a:r>
            <a:r>
              <a:rPr sz="1600" dirty="0" err="1">
                <a:latin typeface="Arial" panose="020B0604020202020204" pitchFamily="34" charset="0"/>
              </a:rPr>
              <a:t>présenté</a:t>
            </a:r>
            <a:r>
              <a:rPr sz="1600" dirty="0">
                <a:latin typeface="Arial" panose="020B0604020202020204" pitchFamily="34" charset="0"/>
              </a:rPr>
              <a:t> le </a:t>
            </a:r>
            <a:r>
              <a:rPr sz="1600" dirty="0" err="1">
                <a:latin typeface="+mj-lt"/>
              </a:rPr>
              <a:t>même</a:t>
            </a:r>
            <a:r>
              <a:rPr sz="1600" dirty="0">
                <a:latin typeface="+mj-lt"/>
              </a:rPr>
              <a:t> </a:t>
            </a:r>
            <a:r>
              <a:rPr sz="1600" dirty="0" err="1">
                <a:latin typeface="+mj-lt"/>
              </a:rPr>
              <a:t>niveau</a:t>
            </a:r>
            <a:r>
              <a:rPr sz="1600" dirty="0">
                <a:latin typeface="+mj-lt"/>
              </a:rPr>
              <a:t> de </a:t>
            </a:r>
            <a:r>
              <a:rPr sz="1600" dirty="0" err="1">
                <a:latin typeface="+mj-lt"/>
              </a:rPr>
              <a:t>sécurité</a:t>
            </a:r>
            <a:r>
              <a:rPr sz="1600" dirty="0">
                <a:latin typeface="+mj-lt"/>
              </a:rPr>
              <a:t> que </a:t>
            </a:r>
            <a:r>
              <a:rPr sz="1600" dirty="0" err="1">
                <a:latin typeface="Arial" panose="020B0604020202020204" pitchFamily="34" charset="0"/>
              </a:rPr>
              <a:t>celui</a:t>
            </a:r>
            <a:r>
              <a:rPr sz="1600" dirty="0">
                <a:latin typeface="Arial" panose="020B0604020202020204" pitchFamily="34" charset="0"/>
              </a:rPr>
              <a:t> de six </a:t>
            </a:r>
            <a:r>
              <a:rPr sz="1600" dirty="0" err="1">
                <a:latin typeface="Arial" panose="020B0604020202020204" pitchFamily="34" charset="0"/>
              </a:rPr>
              <a:t>mois</a:t>
            </a:r>
            <a:r>
              <a:rPr sz="1600" dirty="0">
                <a:latin typeface="Arial" panose="020B0604020202020204" pitchFamily="34" charset="0"/>
              </a:rPr>
              <a:t> (le </a:t>
            </a:r>
            <a:r>
              <a:rPr sz="1600" dirty="0" err="1">
                <a:latin typeface="Arial" panose="020B0604020202020204" pitchFamily="34" charset="0"/>
              </a:rPr>
              <a:t>nombre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d’évènements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indésirables</a:t>
            </a:r>
            <a:r>
              <a:rPr sz="1600" dirty="0">
                <a:latin typeface="Arial" panose="020B0604020202020204" pitchFamily="34" charset="0"/>
              </a:rPr>
              <a:t> et de </a:t>
            </a:r>
            <a:r>
              <a:rPr sz="1600" dirty="0" err="1">
                <a:latin typeface="Arial" panose="020B0604020202020204" pitchFamily="34" charset="0"/>
              </a:rPr>
              <a:t>décès</a:t>
            </a:r>
            <a:r>
              <a:rPr sz="1600" dirty="0">
                <a:latin typeface="Arial" panose="020B0604020202020204" pitchFamily="34" charset="0"/>
              </a:rPr>
              <a:t> a </a:t>
            </a:r>
            <a:r>
              <a:rPr sz="1600" dirty="0" err="1">
                <a:latin typeface="Arial" panose="020B0604020202020204" pitchFamily="34" charset="0"/>
              </a:rPr>
              <a:t>été</a:t>
            </a:r>
            <a:r>
              <a:rPr sz="1600" dirty="0">
                <a:latin typeface="Arial" panose="020B0604020202020204" pitchFamily="34" charset="0"/>
              </a:rPr>
              <a:t> </a:t>
            </a:r>
            <a:r>
              <a:rPr sz="1600" dirty="0" err="1">
                <a:latin typeface="Arial" panose="020B0604020202020204" pitchFamily="34" charset="0"/>
              </a:rPr>
              <a:t>similaire</a:t>
            </a:r>
            <a:r>
              <a:rPr sz="1600" dirty="0">
                <a:latin typeface="Arial" panose="020B0604020202020204" pitchFamily="34" charset="0"/>
              </a:rPr>
              <a:t> pour les deux </a:t>
            </a:r>
            <a:r>
              <a:rPr sz="1600" dirty="0" err="1">
                <a:latin typeface="Arial" panose="020B0604020202020204" pitchFamily="34" charset="0"/>
              </a:rPr>
              <a:t>protocoles</a:t>
            </a:r>
            <a:r>
              <a:rPr sz="1600" dirty="0">
                <a:latin typeface="Arial" panose="020B0604020202020204" pitchFamily="34" charset="0"/>
              </a:rPr>
              <a:t>).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8A1CE6-11F9-8C07-CEA0-7B28B589FA28}"/>
              </a:ext>
            </a:extLst>
          </p:cNvPr>
          <p:cNvSpPr txBox="1"/>
          <p:nvPr/>
        </p:nvSpPr>
        <p:spPr>
          <a:xfrm>
            <a:off x="7439331" y="6570597"/>
            <a:ext cx="4629743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 sz="700">
                <a:cs typeface="Gotham Book" pitchFamily="50" charset="0"/>
              </a:defRPr>
            </a:pPr>
            <a:r>
              <a:t>H = isoniazide | P = rifapentine | M = moxifloxacine | Z = pyrazinamide | E = éthambutol | R = rifampicine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49DFB2B-EACF-CD79-417A-7485D2312FBD}"/>
              </a:ext>
            </a:extLst>
          </p:cNvPr>
          <p:cNvGrpSpPr/>
          <p:nvPr/>
        </p:nvGrpSpPr>
        <p:grpSpPr>
          <a:xfrm rot="1090783">
            <a:off x="3603618" y="2295794"/>
            <a:ext cx="1374712" cy="2150134"/>
            <a:chOff x="3791594" y="1613813"/>
            <a:chExt cx="1374712" cy="2150134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3E10935-BBC2-05FC-694D-46D6AA183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538355">
              <a:off x="3791595" y="2906432"/>
              <a:ext cx="1374711" cy="66413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38E11596-6611-FCD1-3D43-90CF0E0AE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61645" flipV="1">
              <a:off x="3791594" y="3697534"/>
              <a:ext cx="1374711" cy="66413"/>
            </a:xfrm>
            <a:prstGeom prst="rect">
              <a:avLst/>
            </a:prstGeom>
          </p:spPr>
        </p:pic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8AF4F94B-DFC6-B875-957A-D9512C795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8567440">
              <a:off x="3412829" y="2267962"/>
              <a:ext cx="1374711" cy="66413"/>
            </a:xfrm>
            <a:prstGeom prst="rect">
              <a:avLst/>
            </a:prstGeom>
          </p:spPr>
        </p:pic>
      </p:grpSp>
      <p:sp>
        <p:nvSpPr>
          <p:cNvPr id="44" name="Oval 43">
            <a:extLst>
              <a:ext uri="{FF2B5EF4-FFF2-40B4-BE49-F238E27FC236}">
                <a16:creationId xmlns:a16="http://schemas.microsoft.com/office/drawing/2014/main" id="{F774B4D8-8FC3-E06C-4AAC-98DC7983B5E6}"/>
              </a:ext>
            </a:extLst>
          </p:cNvPr>
          <p:cNvSpPr/>
          <p:nvPr/>
        </p:nvSpPr>
        <p:spPr>
          <a:xfrm>
            <a:off x="5002287" y="2943968"/>
            <a:ext cx="1480975" cy="14809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510B80A7-D451-324A-523C-AE2086579D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7751" y="2981218"/>
            <a:ext cx="1622951" cy="160778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0672315-B3F1-37CE-4BA8-C99264C4F501}"/>
              </a:ext>
            </a:extLst>
          </p:cNvPr>
          <p:cNvGrpSpPr/>
          <p:nvPr/>
        </p:nvGrpSpPr>
        <p:grpSpPr>
          <a:xfrm>
            <a:off x="4711541" y="3502057"/>
            <a:ext cx="2062465" cy="474736"/>
            <a:chOff x="976971" y="4922420"/>
            <a:chExt cx="2062465" cy="47473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3E75E7E-16C9-F5F4-D356-83BD54B2DB46}"/>
                </a:ext>
              </a:extLst>
            </p:cNvPr>
            <p:cNvSpPr txBox="1"/>
            <p:nvPr/>
          </p:nvSpPr>
          <p:spPr>
            <a:xfrm>
              <a:off x="976971" y="4922420"/>
              <a:ext cx="204068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2400">
                  <a:solidFill>
                    <a:schemeClr val="accent4"/>
                  </a:solidFill>
                  <a:latin typeface="+mj-lt"/>
                </a:defRPr>
              </a:pPr>
              <a:r>
                <a:t>4HPZE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8F20BA9-6D7F-F7BA-AE50-5DC07D1CFBBB}"/>
                </a:ext>
              </a:extLst>
            </p:cNvPr>
            <p:cNvSpPr txBox="1"/>
            <p:nvPr/>
          </p:nvSpPr>
          <p:spPr>
            <a:xfrm>
              <a:off x="998748" y="4935491"/>
              <a:ext cx="204068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2400">
                  <a:ln>
                    <a:solidFill>
                      <a:sysClr val="windowText" lastClr="000000"/>
                    </a:solidFill>
                  </a:ln>
                  <a:noFill/>
                  <a:latin typeface="+mj-lt"/>
                </a:defRPr>
              </a:pPr>
              <a:r>
                <a:t>4HPZE</a:t>
              </a: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74943ACC-AE21-423A-702E-B943409B9A69}"/>
              </a:ext>
            </a:extLst>
          </p:cNvPr>
          <p:cNvSpPr/>
          <p:nvPr/>
        </p:nvSpPr>
        <p:spPr>
          <a:xfrm>
            <a:off x="4430770" y="4679640"/>
            <a:ext cx="1480975" cy="148097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F6D9BA2-F980-01F3-167A-68A320CC71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015123">
            <a:off x="4265837" y="4735697"/>
            <a:ext cx="1622951" cy="160778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6A0F6B5-AF44-8C70-E3A9-D4DCCEE5A1DB}"/>
              </a:ext>
            </a:extLst>
          </p:cNvPr>
          <p:cNvGrpSpPr/>
          <p:nvPr/>
        </p:nvGrpSpPr>
        <p:grpSpPr>
          <a:xfrm>
            <a:off x="4110571" y="5232705"/>
            <a:ext cx="2062465" cy="474736"/>
            <a:chOff x="976971" y="4922420"/>
            <a:chExt cx="2062465" cy="47473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9895DDC-526B-B7CC-99D7-91FE476B4746}"/>
                </a:ext>
              </a:extLst>
            </p:cNvPr>
            <p:cNvSpPr txBox="1"/>
            <p:nvPr/>
          </p:nvSpPr>
          <p:spPr>
            <a:xfrm>
              <a:off x="976971" y="4922420"/>
              <a:ext cx="204068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2400">
                  <a:solidFill>
                    <a:schemeClr val="accent4"/>
                  </a:solidFill>
                  <a:latin typeface="+mj-lt"/>
                </a:defRPr>
              </a:pPr>
              <a:r>
                <a:t>6HRZE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22E7679-CC0B-DCE1-2C65-277A1FEDE39A}"/>
                </a:ext>
              </a:extLst>
            </p:cNvPr>
            <p:cNvSpPr txBox="1"/>
            <p:nvPr/>
          </p:nvSpPr>
          <p:spPr>
            <a:xfrm>
              <a:off x="998748" y="4935491"/>
              <a:ext cx="204068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 sz="2400">
                  <a:ln>
                    <a:solidFill>
                      <a:sysClr val="windowText" lastClr="000000"/>
                    </a:solidFill>
                  </a:ln>
                  <a:noFill/>
                  <a:latin typeface="+mj-lt"/>
                </a:defRPr>
              </a:pPr>
              <a:r>
                <a:t>6HRZE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0883685-0D35-629F-CF5B-7B5BFF1D8476}"/>
              </a:ext>
            </a:extLst>
          </p:cNvPr>
          <p:cNvGrpSpPr/>
          <p:nvPr/>
        </p:nvGrpSpPr>
        <p:grpSpPr>
          <a:xfrm>
            <a:off x="585007" y="1845906"/>
            <a:ext cx="2961134" cy="2998555"/>
            <a:chOff x="585007" y="1845906"/>
            <a:chExt cx="2961134" cy="299855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FF9386F-F3CE-4581-7189-95E9684772E9}"/>
                </a:ext>
              </a:extLst>
            </p:cNvPr>
            <p:cNvSpPr/>
            <p:nvPr/>
          </p:nvSpPr>
          <p:spPr>
            <a:xfrm>
              <a:off x="585007" y="2028915"/>
              <a:ext cx="2815546" cy="28155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DCFDE7CF-A977-2E00-6001-96C746499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19843" y="1845906"/>
              <a:ext cx="2926298" cy="2954299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5647FF5D-A63A-6010-802C-6AC3829E3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17644" y="2764933"/>
              <a:ext cx="1573968" cy="13716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89DD5CA-73D3-3959-89D2-16B7682DC0EF}"/>
              </a:ext>
            </a:extLst>
          </p:cNvPr>
          <p:cNvGrpSpPr/>
          <p:nvPr/>
        </p:nvGrpSpPr>
        <p:grpSpPr>
          <a:xfrm>
            <a:off x="4497668" y="1211624"/>
            <a:ext cx="387116" cy="392950"/>
            <a:chOff x="6543180" y="1835235"/>
            <a:chExt cx="387116" cy="392950"/>
          </a:xfrm>
        </p:grpSpPr>
        <p:pic>
          <p:nvPicPr>
            <p:cNvPr id="28" name="Graphic 27" descr="Star with solid fill">
              <a:extLst>
                <a:ext uri="{FF2B5EF4-FFF2-40B4-BE49-F238E27FC236}">
                  <a16:creationId xmlns:a16="http://schemas.microsoft.com/office/drawing/2014/main" id="{C56994AB-59E8-569A-ED83-30A671E29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564536" y="1862425"/>
              <a:ext cx="365760" cy="365760"/>
            </a:xfrm>
            <a:prstGeom prst="rect">
              <a:avLst/>
            </a:prstGeom>
          </p:spPr>
        </p:pic>
        <p:pic>
          <p:nvPicPr>
            <p:cNvPr id="24" name="Graphic 23" descr="Star outline">
              <a:extLst>
                <a:ext uri="{FF2B5EF4-FFF2-40B4-BE49-F238E27FC236}">
                  <a16:creationId xmlns:a16="http://schemas.microsoft.com/office/drawing/2014/main" id="{B58EF019-C44D-168A-7C7C-1C6C17EE6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543180" y="1835235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0235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8002A"/>
      </a:accent1>
      <a:accent2>
        <a:srgbClr val="EE9499"/>
      </a:accent2>
      <a:accent3>
        <a:srgbClr val="504068"/>
      </a:accent3>
      <a:accent4>
        <a:srgbClr val="714875"/>
      </a:accent4>
      <a:accent5>
        <a:srgbClr val="5694A9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2744</Words>
  <Application>Microsoft Macintosh PowerPoint</Application>
  <PresentationFormat>Widescreen</PresentationFormat>
  <Paragraphs>202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Arial Black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Hollis</dc:creator>
  <cp:lastModifiedBy>Tag 2</cp:lastModifiedBy>
  <cp:revision>22</cp:revision>
  <dcterms:created xsi:type="dcterms:W3CDTF">2022-09-16T01:15:30Z</dcterms:created>
  <dcterms:modified xsi:type="dcterms:W3CDTF">2023-10-16T17:34:50Z</dcterms:modified>
</cp:coreProperties>
</file>