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6"/>
  </p:notesMasterIdLst>
  <p:sldIdLst>
    <p:sldId id="256" r:id="rId2"/>
    <p:sldId id="258" r:id="rId3"/>
    <p:sldId id="296" r:id="rId4"/>
    <p:sldId id="257" r:id="rId5"/>
    <p:sldId id="292" r:id="rId6"/>
    <p:sldId id="293" r:id="rId7"/>
    <p:sldId id="260" r:id="rId8"/>
    <p:sldId id="277" r:id="rId9"/>
    <p:sldId id="295" r:id="rId10"/>
    <p:sldId id="265" r:id="rId11"/>
    <p:sldId id="276" r:id="rId12"/>
    <p:sldId id="294" r:id="rId13"/>
    <p:sldId id="278" r:id="rId14"/>
    <p:sldId id="279" r:id="rId15"/>
    <p:sldId id="280" r:id="rId16"/>
    <p:sldId id="281" r:id="rId17"/>
    <p:sldId id="286" r:id="rId18"/>
    <p:sldId id="291" r:id="rId19"/>
    <p:sldId id="287" r:id="rId20"/>
    <p:sldId id="288" r:id="rId21"/>
    <p:sldId id="289" r:id="rId22"/>
    <p:sldId id="290" r:id="rId23"/>
    <p:sldId id="297" r:id="rId24"/>
    <p:sldId id="646" r:id="rId2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C6134FB6-A0F6-D626-1D5C-8D6AFEDC2E07}" name="Tag 1" initials="T1" userId="S::tag1@sabrinagmtag.onmicrosoft.com::256f8fdb-0a0c-4f85-8a75-2674b8ced686" providerId="AD"/>
  <p188:author id="{AEAF09CD-A3BF-EC6A-04E4-4A5175C6D1EF}" name="Sarah Hollis" initials="SH" userId="Sarah Hollis" providerId="None"/>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04624F"/>
    <a:srgbClr val="504068"/>
    <a:srgbClr val="D7FDF6"/>
    <a:srgbClr val="C9BFD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315" autoAdjust="0"/>
    <p:restoredTop sz="94830"/>
  </p:normalViewPr>
  <p:slideViewPr>
    <p:cSldViewPr snapToGrid="0">
      <p:cViewPr varScale="1">
        <p:scale>
          <a:sx n="118" d="100"/>
          <a:sy n="118" d="100"/>
        </p:scale>
        <p:origin x="208" y="26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microsoft.com/office/2018/10/relationships/authors" Targe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F55F338-7C52-46E3-99A8-4BA46AD9131F}" type="datetimeFigureOut">
              <a:rPr lang="en-US" smtClean="0"/>
              <a:t>10/16/23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07D29EF-824F-4673-957B-B66216A866B0}" type="slidenum">
              <a:rPr lang="en-US" smtClean="0"/>
              <a:t>‹#›</a:t>
            </a:fld>
            <a:endParaRPr lang="en-US"/>
          </a:p>
        </p:txBody>
      </p:sp>
    </p:spTree>
    <p:extLst>
      <p:ext uri="{BB962C8B-B14F-4D97-AF65-F5344CB8AC3E}">
        <p14:creationId xmlns:p14="http://schemas.microsoft.com/office/powerpoint/2010/main" val="19987584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07D29EF-824F-4673-957B-B66216A866B0}" type="slidenum">
              <a:rPr lang="en-US" smtClean="0"/>
              <a:t>2</a:t>
            </a:fld>
            <a:endParaRPr lang="en-US"/>
          </a:p>
        </p:txBody>
      </p:sp>
    </p:spTree>
    <p:extLst>
      <p:ext uri="{BB962C8B-B14F-4D97-AF65-F5344CB8AC3E}">
        <p14:creationId xmlns:p14="http://schemas.microsoft.com/office/powerpoint/2010/main" val="60093812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07D29EF-824F-4673-957B-B66216A866B0}" type="slidenum">
              <a:rPr lang="en-US" smtClean="0"/>
              <a:t>7</a:t>
            </a:fld>
            <a:endParaRPr lang="en-US"/>
          </a:p>
        </p:txBody>
      </p:sp>
    </p:spTree>
    <p:extLst>
      <p:ext uri="{BB962C8B-B14F-4D97-AF65-F5344CB8AC3E}">
        <p14:creationId xmlns:p14="http://schemas.microsoft.com/office/powerpoint/2010/main" val="16289423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07D29EF-824F-4673-957B-B66216A866B0}" type="slidenum">
              <a:rPr lang="en-US" smtClean="0"/>
              <a:t>8</a:t>
            </a:fld>
            <a:endParaRPr lang="en-US"/>
          </a:p>
        </p:txBody>
      </p:sp>
    </p:spTree>
    <p:extLst>
      <p:ext uri="{BB962C8B-B14F-4D97-AF65-F5344CB8AC3E}">
        <p14:creationId xmlns:p14="http://schemas.microsoft.com/office/powerpoint/2010/main" val="151096537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07D29EF-824F-4673-957B-B66216A866B0}" type="slidenum">
              <a:rPr lang="en-US" smtClean="0"/>
              <a:t>13</a:t>
            </a:fld>
            <a:endParaRPr lang="en-US"/>
          </a:p>
        </p:txBody>
      </p:sp>
    </p:spTree>
    <p:extLst>
      <p:ext uri="{BB962C8B-B14F-4D97-AF65-F5344CB8AC3E}">
        <p14:creationId xmlns:p14="http://schemas.microsoft.com/office/powerpoint/2010/main" val="169178661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07D29EF-824F-4673-957B-B66216A866B0}" type="slidenum">
              <a:rPr lang="en-US" smtClean="0"/>
              <a:t>14</a:t>
            </a:fld>
            <a:endParaRPr lang="en-US"/>
          </a:p>
        </p:txBody>
      </p:sp>
    </p:spTree>
    <p:extLst>
      <p:ext uri="{BB962C8B-B14F-4D97-AF65-F5344CB8AC3E}">
        <p14:creationId xmlns:p14="http://schemas.microsoft.com/office/powerpoint/2010/main" val="25703420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07D29EF-824F-4673-957B-B66216A866B0}" type="slidenum">
              <a:rPr lang="en-US" smtClean="0"/>
              <a:t>15</a:t>
            </a:fld>
            <a:endParaRPr lang="en-US"/>
          </a:p>
        </p:txBody>
      </p:sp>
    </p:spTree>
    <p:extLst>
      <p:ext uri="{BB962C8B-B14F-4D97-AF65-F5344CB8AC3E}">
        <p14:creationId xmlns:p14="http://schemas.microsoft.com/office/powerpoint/2010/main" val="276822642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07D29EF-824F-4673-957B-B66216A866B0}" type="slidenum">
              <a:rPr lang="en-US" smtClean="0"/>
              <a:t>16</a:t>
            </a:fld>
            <a:endParaRPr lang="en-US"/>
          </a:p>
        </p:txBody>
      </p:sp>
    </p:spTree>
    <p:extLst>
      <p:ext uri="{BB962C8B-B14F-4D97-AF65-F5344CB8AC3E}">
        <p14:creationId xmlns:p14="http://schemas.microsoft.com/office/powerpoint/2010/main" val="217295276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07D29EF-824F-4673-957B-B66216A866B0}" type="slidenum">
              <a:rPr lang="en-US" smtClean="0"/>
              <a:t>17</a:t>
            </a:fld>
            <a:endParaRPr lang="en-US"/>
          </a:p>
        </p:txBody>
      </p:sp>
    </p:spTree>
    <p:extLst>
      <p:ext uri="{BB962C8B-B14F-4D97-AF65-F5344CB8AC3E}">
        <p14:creationId xmlns:p14="http://schemas.microsoft.com/office/powerpoint/2010/main" val="222086798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07D29EF-824F-4673-957B-B66216A866B0}" type="slidenum">
              <a:rPr lang="en-US" smtClean="0"/>
              <a:t>21</a:t>
            </a:fld>
            <a:endParaRPr lang="en-US"/>
          </a:p>
        </p:txBody>
      </p:sp>
    </p:spTree>
    <p:extLst>
      <p:ext uri="{BB962C8B-B14F-4D97-AF65-F5344CB8AC3E}">
        <p14:creationId xmlns:p14="http://schemas.microsoft.com/office/powerpoint/2010/main" val="170124315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C8F3C2-1EDB-1809-42B9-2FA72182A8E4}"/>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84866E7A-2405-F088-F834-6063219124D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61443D52-CEE5-33BC-A69E-C45B9527ADD7}"/>
              </a:ext>
            </a:extLst>
          </p:cNvPr>
          <p:cNvSpPr>
            <a:spLocks noGrp="1"/>
          </p:cNvSpPr>
          <p:nvPr>
            <p:ph type="dt" sz="half" idx="10"/>
          </p:nvPr>
        </p:nvSpPr>
        <p:spPr/>
        <p:txBody>
          <a:bodyPr/>
          <a:lstStyle/>
          <a:p>
            <a:fld id="{5DE97838-2001-482E-8E35-37D139EDD279}" type="datetimeFigureOut">
              <a:rPr lang="en-US" smtClean="0"/>
              <a:t>10/16/23</a:t>
            </a:fld>
            <a:endParaRPr lang="en-US"/>
          </a:p>
        </p:txBody>
      </p:sp>
      <p:sp>
        <p:nvSpPr>
          <p:cNvPr id="5" name="Footer Placeholder 4">
            <a:extLst>
              <a:ext uri="{FF2B5EF4-FFF2-40B4-BE49-F238E27FC236}">
                <a16:creationId xmlns:a16="http://schemas.microsoft.com/office/drawing/2014/main" id="{3FAF5B89-200E-BEB7-59BA-04261EF09D3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7E38110-3269-8DBF-4F3F-60FA70F9D2A1}"/>
              </a:ext>
            </a:extLst>
          </p:cNvPr>
          <p:cNvSpPr>
            <a:spLocks noGrp="1"/>
          </p:cNvSpPr>
          <p:nvPr>
            <p:ph type="sldNum" sz="quarter" idx="12"/>
          </p:nvPr>
        </p:nvSpPr>
        <p:spPr/>
        <p:txBody>
          <a:bodyPr/>
          <a:lstStyle/>
          <a:p>
            <a:fld id="{64272FB9-B778-48B5-B2B8-F5AA0A1ED55A}" type="slidenum">
              <a:rPr lang="en-US" smtClean="0"/>
              <a:t>‹#›</a:t>
            </a:fld>
            <a:endParaRPr lang="en-US"/>
          </a:p>
        </p:txBody>
      </p:sp>
    </p:spTree>
    <p:extLst>
      <p:ext uri="{BB962C8B-B14F-4D97-AF65-F5344CB8AC3E}">
        <p14:creationId xmlns:p14="http://schemas.microsoft.com/office/powerpoint/2010/main" val="34983613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6B28B6-98EE-A71D-502B-34E11D6D07D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27C8134A-4503-BB48-FED1-9BCCE6A5513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A7F6F87A-EAE0-B3CE-4733-8D52369E51D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BEE8C80-FB6D-6539-8D30-21BC56991E9C}"/>
              </a:ext>
            </a:extLst>
          </p:cNvPr>
          <p:cNvSpPr>
            <a:spLocks noGrp="1"/>
          </p:cNvSpPr>
          <p:nvPr>
            <p:ph type="dt" sz="half" idx="10"/>
          </p:nvPr>
        </p:nvSpPr>
        <p:spPr/>
        <p:txBody>
          <a:bodyPr/>
          <a:lstStyle/>
          <a:p>
            <a:fld id="{5DE97838-2001-482E-8E35-37D139EDD279}" type="datetimeFigureOut">
              <a:rPr lang="en-US" smtClean="0"/>
              <a:t>10/16/23</a:t>
            </a:fld>
            <a:endParaRPr lang="en-US"/>
          </a:p>
        </p:txBody>
      </p:sp>
      <p:sp>
        <p:nvSpPr>
          <p:cNvPr id="6" name="Footer Placeholder 5">
            <a:extLst>
              <a:ext uri="{FF2B5EF4-FFF2-40B4-BE49-F238E27FC236}">
                <a16:creationId xmlns:a16="http://schemas.microsoft.com/office/drawing/2014/main" id="{0DC9B22C-E1E0-5834-9529-826E374918E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5B83E7D-4BF4-8ACA-8454-E3A9779A3E23}"/>
              </a:ext>
            </a:extLst>
          </p:cNvPr>
          <p:cNvSpPr>
            <a:spLocks noGrp="1"/>
          </p:cNvSpPr>
          <p:nvPr>
            <p:ph type="sldNum" sz="quarter" idx="12"/>
          </p:nvPr>
        </p:nvSpPr>
        <p:spPr/>
        <p:txBody>
          <a:bodyPr/>
          <a:lstStyle/>
          <a:p>
            <a:fld id="{64272FB9-B778-48B5-B2B8-F5AA0A1ED55A}" type="slidenum">
              <a:rPr lang="en-US" smtClean="0"/>
              <a:t>‹#›</a:t>
            </a:fld>
            <a:endParaRPr lang="en-US"/>
          </a:p>
        </p:txBody>
      </p:sp>
    </p:spTree>
    <p:extLst>
      <p:ext uri="{BB962C8B-B14F-4D97-AF65-F5344CB8AC3E}">
        <p14:creationId xmlns:p14="http://schemas.microsoft.com/office/powerpoint/2010/main" val="290175105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551F00-5710-C9D1-83AA-B9564DA9AEB6}"/>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81123FCB-B2FE-C91C-B5DD-EF5DC44C7663}"/>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63ED866-C53E-C7E9-E023-A1ADCE0D0C62}"/>
              </a:ext>
            </a:extLst>
          </p:cNvPr>
          <p:cNvSpPr>
            <a:spLocks noGrp="1"/>
          </p:cNvSpPr>
          <p:nvPr>
            <p:ph type="dt" sz="half" idx="10"/>
          </p:nvPr>
        </p:nvSpPr>
        <p:spPr/>
        <p:txBody>
          <a:bodyPr/>
          <a:lstStyle/>
          <a:p>
            <a:fld id="{5DE97838-2001-482E-8E35-37D139EDD279}" type="datetimeFigureOut">
              <a:rPr lang="en-US" smtClean="0"/>
              <a:t>10/16/23</a:t>
            </a:fld>
            <a:endParaRPr lang="en-US"/>
          </a:p>
        </p:txBody>
      </p:sp>
      <p:sp>
        <p:nvSpPr>
          <p:cNvPr id="5" name="Footer Placeholder 4">
            <a:extLst>
              <a:ext uri="{FF2B5EF4-FFF2-40B4-BE49-F238E27FC236}">
                <a16:creationId xmlns:a16="http://schemas.microsoft.com/office/drawing/2014/main" id="{662CA413-FED5-EE55-A9C8-69563E9C7B6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3300F85-B1DB-4AC3-0D9B-C1A474916F65}"/>
              </a:ext>
            </a:extLst>
          </p:cNvPr>
          <p:cNvSpPr>
            <a:spLocks noGrp="1"/>
          </p:cNvSpPr>
          <p:nvPr>
            <p:ph type="sldNum" sz="quarter" idx="12"/>
          </p:nvPr>
        </p:nvSpPr>
        <p:spPr/>
        <p:txBody>
          <a:bodyPr/>
          <a:lstStyle/>
          <a:p>
            <a:fld id="{64272FB9-B778-48B5-B2B8-F5AA0A1ED55A}" type="slidenum">
              <a:rPr lang="en-US" smtClean="0"/>
              <a:t>‹#›</a:t>
            </a:fld>
            <a:endParaRPr lang="en-US"/>
          </a:p>
        </p:txBody>
      </p:sp>
    </p:spTree>
    <p:extLst>
      <p:ext uri="{BB962C8B-B14F-4D97-AF65-F5344CB8AC3E}">
        <p14:creationId xmlns:p14="http://schemas.microsoft.com/office/powerpoint/2010/main" val="320952634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5E08E951-0F19-3605-4C6C-5637F5D72E1A}"/>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9250D0DA-761F-2BAA-0F44-5A7733F4143B}"/>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E909B70-5CB8-9B0D-3D03-56D6C432AF9A}"/>
              </a:ext>
            </a:extLst>
          </p:cNvPr>
          <p:cNvSpPr>
            <a:spLocks noGrp="1"/>
          </p:cNvSpPr>
          <p:nvPr>
            <p:ph type="dt" sz="half" idx="10"/>
          </p:nvPr>
        </p:nvSpPr>
        <p:spPr/>
        <p:txBody>
          <a:bodyPr/>
          <a:lstStyle/>
          <a:p>
            <a:fld id="{5DE97838-2001-482E-8E35-37D139EDD279}" type="datetimeFigureOut">
              <a:rPr lang="en-US" smtClean="0"/>
              <a:t>10/16/23</a:t>
            </a:fld>
            <a:endParaRPr lang="en-US"/>
          </a:p>
        </p:txBody>
      </p:sp>
      <p:sp>
        <p:nvSpPr>
          <p:cNvPr id="5" name="Footer Placeholder 4">
            <a:extLst>
              <a:ext uri="{FF2B5EF4-FFF2-40B4-BE49-F238E27FC236}">
                <a16:creationId xmlns:a16="http://schemas.microsoft.com/office/drawing/2014/main" id="{1B40B828-5A2C-C2A6-B7B6-3F4B65FAE07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980346D-5E33-7472-9716-6A45808A8829}"/>
              </a:ext>
            </a:extLst>
          </p:cNvPr>
          <p:cNvSpPr>
            <a:spLocks noGrp="1"/>
          </p:cNvSpPr>
          <p:nvPr>
            <p:ph type="sldNum" sz="quarter" idx="12"/>
          </p:nvPr>
        </p:nvSpPr>
        <p:spPr/>
        <p:txBody>
          <a:bodyPr/>
          <a:lstStyle/>
          <a:p>
            <a:fld id="{64272FB9-B778-48B5-B2B8-F5AA0A1ED55A}" type="slidenum">
              <a:rPr lang="en-US" smtClean="0"/>
              <a:t>‹#›</a:t>
            </a:fld>
            <a:endParaRPr lang="en-US"/>
          </a:p>
        </p:txBody>
      </p:sp>
    </p:spTree>
    <p:extLst>
      <p:ext uri="{BB962C8B-B14F-4D97-AF65-F5344CB8AC3E}">
        <p14:creationId xmlns:p14="http://schemas.microsoft.com/office/powerpoint/2010/main" val="374752434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332C0D78-A12A-4748-E6B0-CFC363EF645D}"/>
              </a:ext>
            </a:extLst>
          </p:cNvPr>
          <p:cNvSpPr/>
          <p:nvPr userDrawn="1"/>
        </p:nvSpPr>
        <p:spPr>
          <a:xfrm>
            <a:off x="135172" y="135172"/>
            <a:ext cx="11921656" cy="6591631"/>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06668010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378393-950D-1D9E-9042-8C6FC4B7ABD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012EC2C-5197-AA68-1E00-029E25409AAA}"/>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200694D-0B58-4DE8-3DE9-A400CA1F8CDC}"/>
              </a:ext>
            </a:extLst>
          </p:cNvPr>
          <p:cNvSpPr>
            <a:spLocks noGrp="1"/>
          </p:cNvSpPr>
          <p:nvPr>
            <p:ph type="dt" sz="half" idx="10"/>
          </p:nvPr>
        </p:nvSpPr>
        <p:spPr/>
        <p:txBody>
          <a:bodyPr/>
          <a:lstStyle/>
          <a:p>
            <a:fld id="{5DE97838-2001-482E-8E35-37D139EDD279}" type="datetimeFigureOut">
              <a:rPr lang="en-US" smtClean="0"/>
              <a:t>10/16/23</a:t>
            </a:fld>
            <a:endParaRPr lang="en-US"/>
          </a:p>
        </p:txBody>
      </p:sp>
      <p:sp>
        <p:nvSpPr>
          <p:cNvPr id="5" name="Footer Placeholder 4">
            <a:extLst>
              <a:ext uri="{FF2B5EF4-FFF2-40B4-BE49-F238E27FC236}">
                <a16:creationId xmlns:a16="http://schemas.microsoft.com/office/drawing/2014/main" id="{C1F3CA93-85FE-3220-7F06-24D122C8512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F71F837-668A-8D9C-A6ED-70DAE34D4502}"/>
              </a:ext>
            </a:extLst>
          </p:cNvPr>
          <p:cNvSpPr>
            <a:spLocks noGrp="1"/>
          </p:cNvSpPr>
          <p:nvPr>
            <p:ph type="sldNum" sz="quarter" idx="12"/>
          </p:nvPr>
        </p:nvSpPr>
        <p:spPr/>
        <p:txBody>
          <a:bodyPr/>
          <a:lstStyle/>
          <a:p>
            <a:fld id="{64272FB9-B778-48B5-B2B8-F5AA0A1ED55A}" type="slidenum">
              <a:rPr lang="en-US" smtClean="0"/>
              <a:t>‹#›</a:t>
            </a:fld>
            <a:endParaRPr lang="en-US"/>
          </a:p>
        </p:txBody>
      </p:sp>
    </p:spTree>
    <p:extLst>
      <p:ext uri="{BB962C8B-B14F-4D97-AF65-F5344CB8AC3E}">
        <p14:creationId xmlns:p14="http://schemas.microsoft.com/office/powerpoint/2010/main" val="196047954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F10C35-F672-CDAC-A709-D30DF33267F9}"/>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CA83B8DE-C4A4-5F82-E7CE-1730062066D5}"/>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B2EB5AC2-4904-DE10-1ED4-F382727F90F5}"/>
              </a:ext>
            </a:extLst>
          </p:cNvPr>
          <p:cNvSpPr>
            <a:spLocks noGrp="1"/>
          </p:cNvSpPr>
          <p:nvPr>
            <p:ph type="dt" sz="half" idx="10"/>
          </p:nvPr>
        </p:nvSpPr>
        <p:spPr/>
        <p:txBody>
          <a:bodyPr/>
          <a:lstStyle/>
          <a:p>
            <a:fld id="{5DE97838-2001-482E-8E35-37D139EDD279}" type="datetimeFigureOut">
              <a:rPr lang="en-US" smtClean="0"/>
              <a:t>10/16/23</a:t>
            </a:fld>
            <a:endParaRPr lang="en-US"/>
          </a:p>
        </p:txBody>
      </p:sp>
      <p:sp>
        <p:nvSpPr>
          <p:cNvPr id="5" name="Footer Placeholder 4">
            <a:extLst>
              <a:ext uri="{FF2B5EF4-FFF2-40B4-BE49-F238E27FC236}">
                <a16:creationId xmlns:a16="http://schemas.microsoft.com/office/drawing/2014/main" id="{09818632-279A-40C0-BCCC-EF972567721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F838F84-D47C-350A-E974-65D36A5EA9F4}"/>
              </a:ext>
            </a:extLst>
          </p:cNvPr>
          <p:cNvSpPr>
            <a:spLocks noGrp="1"/>
          </p:cNvSpPr>
          <p:nvPr>
            <p:ph type="sldNum" sz="quarter" idx="12"/>
          </p:nvPr>
        </p:nvSpPr>
        <p:spPr/>
        <p:txBody>
          <a:bodyPr/>
          <a:lstStyle/>
          <a:p>
            <a:fld id="{64272FB9-B778-48B5-B2B8-F5AA0A1ED55A}" type="slidenum">
              <a:rPr lang="en-US" smtClean="0"/>
              <a:t>‹#›</a:t>
            </a:fld>
            <a:endParaRPr lang="en-US"/>
          </a:p>
        </p:txBody>
      </p:sp>
    </p:spTree>
    <p:extLst>
      <p:ext uri="{BB962C8B-B14F-4D97-AF65-F5344CB8AC3E}">
        <p14:creationId xmlns:p14="http://schemas.microsoft.com/office/powerpoint/2010/main" val="362411651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4F4DF8-7670-C517-EF16-97AC9EC04C2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82DED91-55F2-E2A0-5F9B-F0400B1633DD}"/>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CCA45BF6-92AD-2444-7193-83DDFB9AC71D}"/>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206B2443-635A-B10E-8CB7-B83BFF634290}"/>
              </a:ext>
            </a:extLst>
          </p:cNvPr>
          <p:cNvSpPr>
            <a:spLocks noGrp="1"/>
          </p:cNvSpPr>
          <p:nvPr>
            <p:ph type="dt" sz="half" idx="10"/>
          </p:nvPr>
        </p:nvSpPr>
        <p:spPr/>
        <p:txBody>
          <a:bodyPr/>
          <a:lstStyle/>
          <a:p>
            <a:fld id="{5DE97838-2001-482E-8E35-37D139EDD279}" type="datetimeFigureOut">
              <a:rPr lang="en-US" smtClean="0"/>
              <a:t>10/16/23</a:t>
            </a:fld>
            <a:endParaRPr lang="en-US"/>
          </a:p>
        </p:txBody>
      </p:sp>
      <p:sp>
        <p:nvSpPr>
          <p:cNvPr id="6" name="Footer Placeholder 5">
            <a:extLst>
              <a:ext uri="{FF2B5EF4-FFF2-40B4-BE49-F238E27FC236}">
                <a16:creationId xmlns:a16="http://schemas.microsoft.com/office/drawing/2014/main" id="{A205575D-CCFD-E1C2-D592-E30F5A1DAE0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30F37FC-D770-81CE-59DA-8670CC406CA3}"/>
              </a:ext>
            </a:extLst>
          </p:cNvPr>
          <p:cNvSpPr>
            <a:spLocks noGrp="1"/>
          </p:cNvSpPr>
          <p:nvPr>
            <p:ph type="sldNum" sz="quarter" idx="12"/>
          </p:nvPr>
        </p:nvSpPr>
        <p:spPr/>
        <p:txBody>
          <a:bodyPr/>
          <a:lstStyle/>
          <a:p>
            <a:fld id="{64272FB9-B778-48B5-B2B8-F5AA0A1ED55A}" type="slidenum">
              <a:rPr lang="en-US" smtClean="0"/>
              <a:t>‹#›</a:t>
            </a:fld>
            <a:endParaRPr lang="en-US"/>
          </a:p>
        </p:txBody>
      </p:sp>
    </p:spTree>
    <p:extLst>
      <p:ext uri="{BB962C8B-B14F-4D97-AF65-F5344CB8AC3E}">
        <p14:creationId xmlns:p14="http://schemas.microsoft.com/office/powerpoint/2010/main" val="12449328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D9A608-6DEF-3D1C-89E7-334F432F5608}"/>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8CDBA72B-EF64-3744-7E34-09DF321B364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4AA734FE-4A5E-D2D7-12F1-6208223205CD}"/>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ECC135CE-F9BE-53F3-66A3-8D9AB346B05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35FCBE86-89FA-1A44-BC16-AFE87CC74036}"/>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7EC90ECF-769D-696D-84B9-CA4EA0835680}"/>
              </a:ext>
            </a:extLst>
          </p:cNvPr>
          <p:cNvSpPr>
            <a:spLocks noGrp="1"/>
          </p:cNvSpPr>
          <p:nvPr>
            <p:ph type="dt" sz="half" idx="10"/>
          </p:nvPr>
        </p:nvSpPr>
        <p:spPr/>
        <p:txBody>
          <a:bodyPr/>
          <a:lstStyle/>
          <a:p>
            <a:fld id="{5DE97838-2001-482E-8E35-37D139EDD279}" type="datetimeFigureOut">
              <a:rPr lang="en-US" smtClean="0"/>
              <a:t>10/16/23</a:t>
            </a:fld>
            <a:endParaRPr lang="en-US"/>
          </a:p>
        </p:txBody>
      </p:sp>
      <p:sp>
        <p:nvSpPr>
          <p:cNvPr id="8" name="Footer Placeholder 7">
            <a:extLst>
              <a:ext uri="{FF2B5EF4-FFF2-40B4-BE49-F238E27FC236}">
                <a16:creationId xmlns:a16="http://schemas.microsoft.com/office/drawing/2014/main" id="{92DE06A2-595C-5B97-11CE-44BF5F3D886C}"/>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F0D0EE19-F78F-A31B-D844-4E2F37776CD6}"/>
              </a:ext>
            </a:extLst>
          </p:cNvPr>
          <p:cNvSpPr>
            <a:spLocks noGrp="1"/>
          </p:cNvSpPr>
          <p:nvPr>
            <p:ph type="sldNum" sz="quarter" idx="12"/>
          </p:nvPr>
        </p:nvSpPr>
        <p:spPr/>
        <p:txBody>
          <a:bodyPr/>
          <a:lstStyle/>
          <a:p>
            <a:fld id="{64272FB9-B778-48B5-B2B8-F5AA0A1ED55A}" type="slidenum">
              <a:rPr lang="en-US" smtClean="0"/>
              <a:t>‹#›</a:t>
            </a:fld>
            <a:endParaRPr lang="en-US"/>
          </a:p>
        </p:txBody>
      </p:sp>
    </p:spTree>
    <p:extLst>
      <p:ext uri="{BB962C8B-B14F-4D97-AF65-F5344CB8AC3E}">
        <p14:creationId xmlns:p14="http://schemas.microsoft.com/office/powerpoint/2010/main" val="306935559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5BD083-EF11-58E9-0937-46E967E0C4DE}"/>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40B0BAB3-CCC2-9B39-415C-C9310384796A}"/>
              </a:ext>
            </a:extLst>
          </p:cNvPr>
          <p:cNvSpPr>
            <a:spLocks noGrp="1"/>
          </p:cNvSpPr>
          <p:nvPr>
            <p:ph type="dt" sz="half" idx="10"/>
          </p:nvPr>
        </p:nvSpPr>
        <p:spPr/>
        <p:txBody>
          <a:bodyPr/>
          <a:lstStyle/>
          <a:p>
            <a:fld id="{5DE97838-2001-482E-8E35-37D139EDD279}" type="datetimeFigureOut">
              <a:rPr lang="en-US" smtClean="0"/>
              <a:t>10/16/23</a:t>
            </a:fld>
            <a:endParaRPr lang="en-US"/>
          </a:p>
        </p:txBody>
      </p:sp>
      <p:sp>
        <p:nvSpPr>
          <p:cNvPr id="4" name="Footer Placeholder 3">
            <a:extLst>
              <a:ext uri="{FF2B5EF4-FFF2-40B4-BE49-F238E27FC236}">
                <a16:creationId xmlns:a16="http://schemas.microsoft.com/office/drawing/2014/main" id="{898E64C1-AA7D-9C88-D190-2696FC5FB1D0}"/>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6199E733-6D34-4BA9-D607-AEB043A4D32D}"/>
              </a:ext>
            </a:extLst>
          </p:cNvPr>
          <p:cNvSpPr>
            <a:spLocks noGrp="1"/>
          </p:cNvSpPr>
          <p:nvPr>
            <p:ph type="sldNum" sz="quarter" idx="12"/>
          </p:nvPr>
        </p:nvSpPr>
        <p:spPr/>
        <p:txBody>
          <a:bodyPr/>
          <a:lstStyle/>
          <a:p>
            <a:fld id="{64272FB9-B778-48B5-B2B8-F5AA0A1ED55A}" type="slidenum">
              <a:rPr lang="en-US" smtClean="0"/>
              <a:t>‹#›</a:t>
            </a:fld>
            <a:endParaRPr lang="en-US"/>
          </a:p>
        </p:txBody>
      </p:sp>
    </p:spTree>
    <p:extLst>
      <p:ext uri="{BB962C8B-B14F-4D97-AF65-F5344CB8AC3E}">
        <p14:creationId xmlns:p14="http://schemas.microsoft.com/office/powerpoint/2010/main" val="392158357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F3C9BA9-25A9-A405-8E0A-E3F3C354A0B3}"/>
              </a:ext>
            </a:extLst>
          </p:cNvPr>
          <p:cNvSpPr>
            <a:spLocks noGrp="1"/>
          </p:cNvSpPr>
          <p:nvPr>
            <p:ph type="dt" sz="half" idx="10"/>
          </p:nvPr>
        </p:nvSpPr>
        <p:spPr/>
        <p:txBody>
          <a:bodyPr/>
          <a:lstStyle/>
          <a:p>
            <a:fld id="{5DE97838-2001-482E-8E35-37D139EDD279}" type="datetimeFigureOut">
              <a:rPr lang="en-US" smtClean="0"/>
              <a:t>10/16/23</a:t>
            </a:fld>
            <a:endParaRPr lang="en-US"/>
          </a:p>
        </p:txBody>
      </p:sp>
      <p:sp>
        <p:nvSpPr>
          <p:cNvPr id="3" name="Footer Placeholder 2">
            <a:extLst>
              <a:ext uri="{FF2B5EF4-FFF2-40B4-BE49-F238E27FC236}">
                <a16:creationId xmlns:a16="http://schemas.microsoft.com/office/drawing/2014/main" id="{2013B758-E19C-C17B-5492-E3B648B78215}"/>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4766C6EE-D104-ECDA-B8AE-FDEE2BE66DF2}"/>
              </a:ext>
            </a:extLst>
          </p:cNvPr>
          <p:cNvSpPr>
            <a:spLocks noGrp="1"/>
          </p:cNvSpPr>
          <p:nvPr>
            <p:ph type="sldNum" sz="quarter" idx="12"/>
          </p:nvPr>
        </p:nvSpPr>
        <p:spPr/>
        <p:txBody>
          <a:bodyPr/>
          <a:lstStyle/>
          <a:p>
            <a:fld id="{64272FB9-B778-48B5-B2B8-F5AA0A1ED55A}" type="slidenum">
              <a:rPr lang="en-US" smtClean="0"/>
              <a:t>‹#›</a:t>
            </a:fld>
            <a:endParaRPr lang="en-US"/>
          </a:p>
        </p:txBody>
      </p:sp>
    </p:spTree>
    <p:extLst>
      <p:ext uri="{BB962C8B-B14F-4D97-AF65-F5344CB8AC3E}">
        <p14:creationId xmlns:p14="http://schemas.microsoft.com/office/powerpoint/2010/main" val="38845064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994B58-2037-C66C-24E4-1A56C5FB9C9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1E0A7250-810B-30AA-F244-2B0A9E09701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9882CF77-E432-5F83-8DB4-3D80A5FE851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75198BD2-DCA9-ECB3-A5AC-56FE859FD77E}"/>
              </a:ext>
            </a:extLst>
          </p:cNvPr>
          <p:cNvSpPr>
            <a:spLocks noGrp="1"/>
          </p:cNvSpPr>
          <p:nvPr>
            <p:ph type="dt" sz="half" idx="10"/>
          </p:nvPr>
        </p:nvSpPr>
        <p:spPr/>
        <p:txBody>
          <a:bodyPr/>
          <a:lstStyle/>
          <a:p>
            <a:fld id="{5DE97838-2001-482E-8E35-37D139EDD279}" type="datetimeFigureOut">
              <a:rPr lang="en-US" smtClean="0"/>
              <a:t>10/16/23</a:t>
            </a:fld>
            <a:endParaRPr lang="en-US"/>
          </a:p>
        </p:txBody>
      </p:sp>
      <p:sp>
        <p:nvSpPr>
          <p:cNvPr id="6" name="Footer Placeholder 5">
            <a:extLst>
              <a:ext uri="{FF2B5EF4-FFF2-40B4-BE49-F238E27FC236}">
                <a16:creationId xmlns:a16="http://schemas.microsoft.com/office/drawing/2014/main" id="{75B09EF2-6B83-E3A6-DF13-8A13916043E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BBD2712-0E5D-DE99-79CE-691FC8AA44C8}"/>
              </a:ext>
            </a:extLst>
          </p:cNvPr>
          <p:cNvSpPr>
            <a:spLocks noGrp="1"/>
          </p:cNvSpPr>
          <p:nvPr>
            <p:ph type="sldNum" sz="quarter" idx="12"/>
          </p:nvPr>
        </p:nvSpPr>
        <p:spPr/>
        <p:txBody>
          <a:bodyPr/>
          <a:lstStyle/>
          <a:p>
            <a:fld id="{64272FB9-B778-48B5-B2B8-F5AA0A1ED55A}" type="slidenum">
              <a:rPr lang="en-US" smtClean="0"/>
              <a:t>‹#›</a:t>
            </a:fld>
            <a:endParaRPr lang="en-US"/>
          </a:p>
        </p:txBody>
      </p:sp>
    </p:spTree>
    <p:extLst>
      <p:ext uri="{BB962C8B-B14F-4D97-AF65-F5344CB8AC3E}">
        <p14:creationId xmlns:p14="http://schemas.microsoft.com/office/powerpoint/2010/main" val="325248317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B392460-D339-1FA6-7CE8-532DFC8C218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A622D3CE-7E84-BC97-ECC6-0A17B8431A4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BBC92CB-5E0A-D644-5572-46983AD05E4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DE97838-2001-482E-8E35-37D139EDD279}" type="datetimeFigureOut">
              <a:rPr lang="en-US" smtClean="0"/>
              <a:t>10/16/23</a:t>
            </a:fld>
            <a:endParaRPr lang="en-US"/>
          </a:p>
        </p:txBody>
      </p:sp>
      <p:sp>
        <p:nvSpPr>
          <p:cNvPr id="5" name="Footer Placeholder 4">
            <a:extLst>
              <a:ext uri="{FF2B5EF4-FFF2-40B4-BE49-F238E27FC236}">
                <a16:creationId xmlns:a16="http://schemas.microsoft.com/office/drawing/2014/main" id="{D24AEB09-33A6-00C1-097D-3D1003379E0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36AD6E4A-CE1E-6808-1194-C7968A83C14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4272FB9-B778-48B5-B2B8-F5AA0A1ED55A}" type="slidenum">
              <a:rPr lang="en-US" smtClean="0"/>
              <a:t>‹#›</a:t>
            </a:fld>
            <a:endParaRPr lang="en-US"/>
          </a:p>
        </p:txBody>
      </p:sp>
    </p:spTree>
    <p:extLst>
      <p:ext uri="{BB962C8B-B14F-4D97-AF65-F5344CB8AC3E}">
        <p14:creationId xmlns:p14="http://schemas.microsoft.com/office/powerpoint/2010/main" val="1384969185"/>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8.xml"/><Relationship Id="rId4" Type="http://schemas.openxmlformats.org/officeDocument/2006/relationships/image" Target="../media/image40.svg"/></Relationships>
</file>

<file path=ppt/slides/_rels/slide11.xml.rels><?xml version="1.0" encoding="UTF-8" standalone="yes"?>
<Relationships xmlns="http://schemas.openxmlformats.org/package/2006/relationships"><Relationship Id="rId8" Type="http://schemas.openxmlformats.org/officeDocument/2006/relationships/image" Target="../media/image47.svg"/><Relationship Id="rId3" Type="http://schemas.openxmlformats.org/officeDocument/2006/relationships/image" Target="../media/image42.png"/><Relationship Id="rId7" Type="http://schemas.openxmlformats.org/officeDocument/2006/relationships/image" Target="../media/image46.png"/><Relationship Id="rId2" Type="http://schemas.openxmlformats.org/officeDocument/2006/relationships/image" Target="../media/image41.png"/><Relationship Id="rId1" Type="http://schemas.openxmlformats.org/officeDocument/2006/relationships/slideLayout" Target="../slideLayouts/slideLayout8.xml"/><Relationship Id="rId6" Type="http://schemas.openxmlformats.org/officeDocument/2006/relationships/image" Target="../media/image45.svg"/><Relationship Id="rId5" Type="http://schemas.openxmlformats.org/officeDocument/2006/relationships/image" Target="../media/image44.png"/><Relationship Id="rId10" Type="http://schemas.openxmlformats.org/officeDocument/2006/relationships/image" Target="../media/image49.svg"/><Relationship Id="rId4" Type="http://schemas.openxmlformats.org/officeDocument/2006/relationships/image" Target="../media/image43.svg"/><Relationship Id="rId9" Type="http://schemas.openxmlformats.org/officeDocument/2006/relationships/image" Target="../media/image48.png"/></Relationships>
</file>

<file path=ppt/slides/_rels/slide12.xml.rels><?xml version="1.0" encoding="UTF-8" standalone="yes"?>
<Relationships xmlns="http://schemas.openxmlformats.org/package/2006/relationships"><Relationship Id="rId8" Type="http://schemas.openxmlformats.org/officeDocument/2006/relationships/image" Target="../media/image56.svg"/><Relationship Id="rId3" Type="http://schemas.openxmlformats.org/officeDocument/2006/relationships/image" Target="../media/image51.png"/><Relationship Id="rId7" Type="http://schemas.openxmlformats.org/officeDocument/2006/relationships/image" Target="../media/image55.png"/><Relationship Id="rId12" Type="http://schemas.openxmlformats.org/officeDocument/2006/relationships/image" Target="../media/image60.svg"/><Relationship Id="rId2" Type="http://schemas.openxmlformats.org/officeDocument/2006/relationships/image" Target="../media/image50.png"/><Relationship Id="rId1" Type="http://schemas.openxmlformats.org/officeDocument/2006/relationships/slideLayout" Target="../slideLayouts/slideLayout3.xml"/><Relationship Id="rId6" Type="http://schemas.openxmlformats.org/officeDocument/2006/relationships/image" Target="../media/image54.svg"/><Relationship Id="rId11" Type="http://schemas.openxmlformats.org/officeDocument/2006/relationships/image" Target="../media/image59.png"/><Relationship Id="rId5" Type="http://schemas.openxmlformats.org/officeDocument/2006/relationships/image" Target="../media/image53.png"/><Relationship Id="rId10" Type="http://schemas.openxmlformats.org/officeDocument/2006/relationships/image" Target="../media/image58.svg"/><Relationship Id="rId4" Type="http://schemas.openxmlformats.org/officeDocument/2006/relationships/image" Target="../media/image52.svg"/><Relationship Id="rId9" Type="http://schemas.openxmlformats.org/officeDocument/2006/relationships/image" Target="../media/image57.png"/></Relationships>
</file>

<file path=ppt/slides/_rels/slide13.xml.rels><?xml version="1.0" encoding="UTF-8" standalone="yes"?>
<Relationships xmlns="http://schemas.openxmlformats.org/package/2006/relationships"><Relationship Id="rId8" Type="http://schemas.openxmlformats.org/officeDocument/2006/relationships/image" Target="../media/image66.svg"/><Relationship Id="rId3" Type="http://schemas.openxmlformats.org/officeDocument/2006/relationships/image" Target="../media/image61.png"/><Relationship Id="rId7" Type="http://schemas.openxmlformats.org/officeDocument/2006/relationships/image" Target="../media/image65.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64.svg"/><Relationship Id="rId5" Type="http://schemas.openxmlformats.org/officeDocument/2006/relationships/image" Target="../media/image63.png"/><Relationship Id="rId10" Type="http://schemas.openxmlformats.org/officeDocument/2006/relationships/image" Target="../media/image68.svg"/><Relationship Id="rId4" Type="http://schemas.openxmlformats.org/officeDocument/2006/relationships/image" Target="../media/image62.svg"/><Relationship Id="rId9" Type="http://schemas.openxmlformats.org/officeDocument/2006/relationships/image" Target="../media/image67.png"/></Relationships>
</file>

<file path=ppt/slides/_rels/slide14.xml.rels><?xml version="1.0" encoding="UTF-8" standalone="yes"?>
<Relationships xmlns="http://schemas.openxmlformats.org/package/2006/relationships"><Relationship Id="rId8" Type="http://schemas.openxmlformats.org/officeDocument/2006/relationships/image" Target="../media/image74.svg"/><Relationship Id="rId3" Type="http://schemas.openxmlformats.org/officeDocument/2006/relationships/image" Target="../media/image69.png"/><Relationship Id="rId7" Type="http://schemas.openxmlformats.org/officeDocument/2006/relationships/image" Target="../media/image73.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72.svg"/><Relationship Id="rId5" Type="http://schemas.openxmlformats.org/officeDocument/2006/relationships/image" Target="../media/image71.png"/><Relationship Id="rId4" Type="http://schemas.openxmlformats.org/officeDocument/2006/relationships/image" Target="../media/image70.svg"/></Relationships>
</file>

<file path=ppt/slides/_rels/slide15.xml.rels><?xml version="1.0" encoding="UTF-8" standalone="yes"?>
<Relationships xmlns="http://schemas.openxmlformats.org/package/2006/relationships"><Relationship Id="rId8" Type="http://schemas.openxmlformats.org/officeDocument/2006/relationships/image" Target="../media/image80.svg"/><Relationship Id="rId13" Type="http://schemas.openxmlformats.org/officeDocument/2006/relationships/image" Target="../media/image83.png"/><Relationship Id="rId3" Type="http://schemas.openxmlformats.org/officeDocument/2006/relationships/image" Target="../media/image75.png"/><Relationship Id="rId7" Type="http://schemas.openxmlformats.org/officeDocument/2006/relationships/image" Target="../media/image79.png"/><Relationship Id="rId12" Type="http://schemas.openxmlformats.org/officeDocument/2006/relationships/image" Target="../media/image7.sv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78.svg"/><Relationship Id="rId11" Type="http://schemas.openxmlformats.org/officeDocument/2006/relationships/image" Target="../media/image6.png"/><Relationship Id="rId5" Type="http://schemas.openxmlformats.org/officeDocument/2006/relationships/image" Target="../media/image77.png"/><Relationship Id="rId10" Type="http://schemas.openxmlformats.org/officeDocument/2006/relationships/image" Target="../media/image82.svg"/><Relationship Id="rId4" Type="http://schemas.openxmlformats.org/officeDocument/2006/relationships/image" Target="../media/image76.svg"/><Relationship Id="rId9" Type="http://schemas.openxmlformats.org/officeDocument/2006/relationships/image" Target="../media/image81.png"/><Relationship Id="rId14" Type="http://schemas.openxmlformats.org/officeDocument/2006/relationships/image" Target="../media/image84.svg"/></Relationships>
</file>

<file path=ppt/slides/_rels/slide16.xml.rels><?xml version="1.0" encoding="UTF-8" standalone="yes"?>
<Relationships xmlns="http://schemas.openxmlformats.org/package/2006/relationships"><Relationship Id="rId8" Type="http://schemas.openxmlformats.org/officeDocument/2006/relationships/image" Target="../media/image90.svg"/><Relationship Id="rId13" Type="http://schemas.openxmlformats.org/officeDocument/2006/relationships/image" Target="../media/image95.png"/><Relationship Id="rId3" Type="http://schemas.openxmlformats.org/officeDocument/2006/relationships/image" Target="../media/image85.png"/><Relationship Id="rId7" Type="http://schemas.openxmlformats.org/officeDocument/2006/relationships/image" Target="../media/image89.png"/><Relationship Id="rId12" Type="http://schemas.openxmlformats.org/officeDocument/2006/relationships/image" Target="../media/image94.sv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88.svg"/><Relationship Id="rId11" Type="http://schemas.openxmlformats.org/officeDocument/2006/relationships/image" Target="../media/image93.png"/><Relationship Id="rId5" Type="http://schemas.openxmlformats.org/officeDocument/2006/relationships/image" Target="../media/image87.png"/><Relationship Id="rId10" Type="http://schemas.openxmlformats.org/officeDocument/2006/relationships/image" Target="../media/image92.svg"/><Relationship Id="rId4" Type="http://schemas.openxmlformats.org/officeDocument/2006/relationships/image" Target="../media/image86.svg"/><Relationship Id="rId9" Type="http://schemas.openxmlformats.org/officeDocument/2006/relationships/image" Target="../media/image91.png"/><Relationship Id="rId14" Type="http://schemas.openxmlformats.org/officeDocument/2006/relationships/image" Target="../media/image96.sv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3" Type="http://schemas.openxmlformats.org/officeDocument/2006/relationships/image" Target="../media/image98.png"/><Relationship Id="rId2" Type="http://schemas.openxmlformats.org/officeDocument/2006/relationships/image" Target="../media/image97.png"/><Relationship Id="rId1" Type="http://schemas.openxmlformats.org/officeDocument/2006/relationships/slideLayout" Target="../slideLayouts/slideLayout8.xml"/><Relationship Id="rId5" Type="http://schemas.openxmlformats.org/officeDocument/2006/relationships/image" Target="../media/image100.svg"/><Relationship Id="rId4" Type="http://schemas.openxmlformats.org/officeDocument/2006/relationships/image" Target="../media/image99.png"/></Relationships>
</file>

<file path=ppt/slides/_rels/slide19.xml.rels><?xml version="1.0" encoding="UTF-8" standalone="yes"?>
<Relationships xmlns="http://schemas.openxmlformats.org/package/2006/relationships"><Relationship Id="rId8" Type="http://schemas.openxmlformats.org/officeDocument/2006/relationships/image" Target="../media/image104.png"/><Relationship Id="rId3" Type="http://schemas.openxmlformats.org/officeDocument/2006/relationships/image" Target="../media/image102.svg"/><Relationship Id="rId7" Type="http://schemas.openxmlformats.org/officeDocument/2006/relationships/hyperlink" Target="https://www.treatmentactiongroup.org/1-4-6-x-24/" TargetMode="External"/><Relationship Id="rId2" Type="http://schemas.openxmlformats.org/officeDocument/2006/relationships/image" Target="../media/image101.png"/><Relationship Id="rId1" Type="http://schemas.openxmlformats.org/officeDocument/2006/relationships/slideLayout" Target="../slideLayouts/slideLayout2.xml"/><Relationship Id="rId6" Type="http://schemas.openxmlformats.org/officeDocument/2006/relationships/hyperlink" Target="https://www.treatmentactiongroup.org/publication/an-activists-guide-to-shorter-treatment-for-drug-sensitive-tuberculosis/" TargetMode="External"/><Relationship Id="rId5" Type="http://schemas.openxmlformats.org/officeDocument/2006/relationships/hyperlink" Target="https://www.treatmentactiongroup.org/publication/an-activists-guide-to-rifapentine-for-the-treatment-of-tb-infection/" TargetMode="External"/><Relationship Id="rId10" Type="http://schemas.openxmlformats.org/officeDocument/2006/relationships/hyperlink" Target="https://www.globalfundadvocatesnetwork.org/resource/advocacy-guides-to-1-4-6x24-shorter-regimens-for-tb/" TargetMode="External"/><Relationship Id="rId4" Type="http://schemas.openxmlformats.org/officeDocument/2006/relationships/image" Target="../media/image103.png"/><Relationship Id="rId9" Type="http://schemas.openxmlformats.org/officeDocument/2006/relationships/image" Target="../media/image105.png"/></Relationships>
</file>

<file path=ppt/slides/_rels/slide2.xml.rels><?xml version="1.0" encoding="UTF-8" standalone="yes"?>
<Relationships xmlns="http://schemas.openxmlformats.org/package/2006/relationships"><Relationship Id="rId8" Type="http://schemas.openxmlformats.org/officeDocument/2006/relationships/image" Target="../media/image7.svg"/><Relationship Id="rId13" Type="http://schemas.openxmlformats.org/officeDocument/2006/relationships/image" Target="../media/image12.png"/><Relationship Id="rId3" Type="http://schemas.openxmlformats.org/officeDocument/2006/relationships/image" Target="../media/image2.png"/><Relationship Id="rId7" Type="http://schemas.openxmlformats.org/officeDocument/2006/relationships/image" Target="../media/image6.png"/><Relationship Id="rId12" Type="http://schemas.openxmlformats.org/officeDocument/2006/relationships/image" Target="../media/image11.svg"/><Relationship Id="rId2" Type="http://schemas.openxmlformats.org/officeDocument/2006/relationships/notesSlide" Target="../notesSlides/notesSlide1.xml"/><Relationship Id="rId1" Type="http://schemas.openxmlformats.org/officeDocument/2006/relationships/slideLayout" Target="../slideLayouts/slideLayout8.xml"/><Relationship Id="rId6" Type="http://schemas.openxmlformats.org/officeDocument/2006/relationships/image" Target="../media/image5.svg"/><Relationship Id="rId11" Type="http://schemas.openxmlformats.org/officeDocument/2006/relationships/image" Target="../media/image10.png"/><Relationship Id="rId5" Type="http://schemas.openxmlformats.org/officeDocument/2006/relationships/image" Target="../media/image4.png"/><Relationship Id="rId10" Type="http://schemas.openxmlformats.org/officeDocument/2006/relationships/image" Target="../media/image9.svg"/><Relationship Id="rId4" Type="http://schemas.openxmlformats.org/officeDocument/2006/relationships/image" Target="../media/image3.svg"/><Relationship Id="rId9" Type="http://schemas.openxmlformats.org/officeDocument/2006/relationships/image" Target="../media/image8.png"/><Relationship Id="rId14" Type="http://schemas.openxmlformats.org/officeDocument/2006/relationships/image" Target="../media/image13.svg"/></Relationships>
</file>

<file path=ppt/slides/_rels/slide20.xml.rels><?xml version="1.0" encoding="UTF-8" standalone="yes"?>
<Relationships xmlns="http://schemas.openxmlformats.org/package/2006/relationships"><Relationship Id="rId3" Type="http://schemas.openxmlformats.org/officeDocument/2006/relationships/image" Target="../media/image102.svg"/><Relationship Id="rId2" Type="http://schemas.openxmlformats.org/officeDocument/2006/relationships/image" Target="../media/image101.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8" Type="http://schemas.openxmlformats.org/officeDocument/2006/relationships/image" Target="../media/image106.png"/><Relationship Id="rId13" Type="http://schemas.openxmlformats.org/officeDocument/2006/relationships/image" Target="../media/image109.png"/><Relationship Id="rId3" Type="http://schemas.openxmlformats.org/officeDocument/2006/relationships/image" Target="../media/image101.png"/><Relationship Id="rId7" Type="http://schemas.openxmlformats.org/officeDocument/2006/relationships/hyperlink" Target="https://www.theglobalfund.org/media/4762/core_tuberculosis_infonote_en.pdf" TargetMode="External"/><Relationship Id="rId12" Type="http://schemas.openxmlformats.org/officeDocument/2006/relationships/hyperlink" Target="https://www.who.int/publications/i/item/9789240063129" TargetMode="External"/><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hyperlink" Target="https://www.who.int/publications/i/item/9789240046764" TargetMode="External"/><Relationship Id="rId11" Type="http://schemas.openxmlformats.org/officeDocument/2006/relationships/hyperlink" Target="https://www.who.int/publications/i/item/9789240048126" TargetMode="External"/><Relationship Id="rId5" Type="http://schemas.openxmlformats.org/officeDocument/2006/relationships/hyperlink" Target="https://www.who.int/publications/i/item/9789240001503" TargetMode="External"/><Relationship Id="rId10" Type="http://schemas.openxmlformats.org/officeDocument/2006/relationships/image" Target="../media/image108.png"/><Relationship Id="rId4" Type="http://schemas.openxmlformats.org/officeDocument/2006/relationships/image" Target="../media/image102.svg"/><Relationship Id="rId9" Type="http://schemas.openxmlformats.org/officeDocument/2006/relationships/image" Target="../media/image107.png"/><Relationship Id="rId14" Type="http://schemas.openxmlformats.org/officeDocument/2006/relationships/image" Target="../media/image110.jpe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12.png"/><Relationship Id="rId2" Type="http://schemas.openxmlformats.org/officeDocument/2006/relationships/image" Target="../media/image11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8" Type="http://schemas.openxmlformats.org/officeDocument/2006/relationships/image" Target="../media/image21.svg"/><Relationship Id="rId3" Type="http://schemas.openxmlformats.org/officeDocument/2006/relationships/image" Target="../media/image16.png"/><Relationship Id="rId7" Type="http://schemas.openxmlformats.org/officeDocument/2006/relationships/image" Target="../media/image20.png"/><Relationship Id="rId2" Type="http://schemas.openxmlformats.org/officeDocument/2006/relationships/image" Target="../media/image15.png"/><Relationship Id="rId1" Type="http://schemas.openxmlformats.org/officeDocument/2006/relationships/slideLayout" Target="../slideLayouts/slideLayout2.xml"/><Relationship Id="rId6" Type="http://schemas.openxmlformats.org/officeDocument/2006/relationships/image" Target="../media/image19.svg"/><Relationship Id="rId5" Type="http://schemas.openxmlformats.org/officeDocument/2006/relationships/image" Target="../media/image18.png"/><Relationship Id="rId4" Type="http://schemas.openxmlformats.org/officeDocument/2006/relationships/image" Target="../media/image17.svg"/></Relationships>
</file>

<file path=ppt/slides/_rels/slide5.xml.rels><?xml version="1.0" encoding="UTF-8" standalone="yes"?>
<Relationships xmlns="http://schemas.openxmlformats.org/package/2006/relationships"><Relationship Id="rId3" Type="http://schemas.openxmlformats.org/officeDocument/2006/relationships/image" Target="../media/image23.svg"/><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5.svg"/><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21.svg"/><Relationship Id="rId5" Type="http://schemas.openxmlformats.org/officeDocument/2006/relationships/image" Target="../media/image20.png"/><Relationship Id="rId4" Type="http://schemas.openxmlformats.org/officeDocument/2006/relationships/image" Target="../media/image27.svg"/></Relationships>
</file>

<file path=ppt/slides/_rels/slide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xml"/><Relationship Id="rId1" Type="http://schemas.openxmlformats.org/officeDocument/2006/relationships/slideLayout" Target="../slideLayouts/slideLayout8.xml"/><Relationship Id="rId6" Type="http://schemas.openxmlformats.org/officeDocument/2006/relationships/image" Target="../media/image31.svg"/><Relationship Id="rId5" Type="http://schemas.openxmlformats.org/officeDocument/2006/relationships/image" Target="../media/image30.png"/><Relationship Id="rId4" Type="http://schemas.openxmlformats.org/officeDocument/2006/relationships/image" Target="../media/image29.svg"/></Relationships>
</file>

<file path=ppt/slides/_rels/slide9.xml.rels><?xml version="1.0" encoding="UTF-8" standalone="yes"?>
<Relationships xmlns="http://schemas.openxmlformats.org/package/2006/relationships"><Relationship Id="rId3" Type="http://schemas.openxmlformats.org/officeDocument/2006/relationships/image" Target="../media/image33.svg"/><Relationship Id="rId7" Type="http://schemas.openxmlformats.org/officeDocument/2006/relationships/image" Target="../media/image37.svg"/><Relationship Id="rId2" Type="http://schemas.openxmlformats.org/officeDocument/2006/relationships/image" Target="../media/image32.png"/><Relationship Id="rId1" Type="http://schemas.openxmlformats.org/officeDocument/2006/relationships/slideLayout" Target="../slideLayouts/slideLayout3.xml"/><Relationship Id="rId6" Type="http://schemas.openxmlformats.org/officeDocument/2006/relationships/image" Target="../media/image36.png"/><Relationship Id="rId5" Type="http://schemas.openxmlformats.org/officeDocument/2006/relationships/image" Target="../media/image35.svg"/><Relationship Id="rId4" Type="http://schemas.openxmlformats.org/officeDocument/2006/relationships/image" Target="../media/image3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EACF8170-DC5A-D0AF-05E5-2D6E71B550DF}"/>
              </a:ext>
            </a:extLst>
          </p:cNvPr>
          <p:cNvSpPr/>
          <p:nvPr/>
        </p:nvSpPr>
        <p:spPr>
          <a:xfrm>
            <a:off x="0" y="0"/>
            <a:ext cx="12192000"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p>
        </p:txBody>
      </p:sp>
      <p:pic>
        <p:nvPicPr>
          <p:cNvPr id="3" name="Picture 2">
            <a:extLst>
              <a:ext uri="{FF2B5EF4-FFF2-40B4-BE49-F238E27FC236}">
                <a16:creationId xmlns:a16="http://schemas.microsoft.com/office/drawing/2014/main" id="{9AFE7C9C-A3A7-2A91-70F2-9FC609A61BA8}"/>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515248" y="1675400"/>
            <a:ext cx="10789919" cy="3856182"/>
          </a:xfrm>
          <a:prstGeom prst="rect">
            <a:avLst/>
          </a:prstGeom>
        </p:spPr>
      </p:pic>
      <p:sp>
        <p:nvSpPr>
          <p:cNvPr id="5" name="TextBox 4">
            <a:extLst>
              <a:ext uri="{FF2B5EF4-FFF2-40B4-BE49-F238E27FC236}">
                <a16:creationId xmlns:a16="http://schemas.microsoft.com/office/drawing/2014/main" id="{1754EB2B-E852-2D03-9D24-6358119D049A}"/>
              </a:ext>
            </a:extLst>
          </p:cNvPr>
          <p:cNvSpPr txBox="1"/>
          <p:nvPr/>
        </p:nvSpPr>
        <p:spPr>
          <a:xfrm>
            <a:off x="7509970" y="3942303"/>
            <a:ext cx="3795198" cy="2246769"/>
          </a:xfrm>
          <a:prstGeom prst="rect">
            <a:avLst/>
          </a:prstGeom>
          <a:noFill/>
        </p:spPr>
        <p:txBody>
          <a:bodyPr wrap="square">
            <a:spAutoFit/>
          </a:bodyPr>
          <a:lstStyle/>
          <a:p>
            <a:pPr>
              <a:defRPr sz="2400" b="1">
                <a:solidFill>
                  <a:schemeClr val="bg1"/>
                </a:solidFill>
                <a:latin typeface="+mj-lt"/>
                <a:ea typeface="Arial Black" charset="0"/>
                <a:cs typeface="Arial" panose="020B0604020202020204" pitchFamily="34" charset="0"/>
              </a:defRPr>
            </a:pPr>
            <a:r>
              <a:rPr sz="2000" dirty="0"/>
              <a:t>Une </a:t>
            </a:r>
            <a:r>
              <a:rPr sz="2000" dirty="0" err="1"/>
              <a:t>campagne</a:t>
            </a:r>
            <a:r>
              <a:rPr sz="2000" dirty="0"/>
              <a:t> </a:t>
            </a:r>
            <a:r>
              <a:rPr sz="2000" dirty="0" err="1"/>
              <a:t>visant</a:t>
            </a:r>
            <a:r>
              <a:rPr sz="2000" dirty="0"/>
              <a:t> à mobiliser </a:t>
            </a:r>
            <a:br>
              <a:rPr lang="en-US" sz="2000" b="1" dirty="0">
                <a:solidFill>
                  <a:schemeClr val="bg1"/>
                </a:solidFill>
                <a:latin typeface="+mj-lt"/>
                <a:ea typeface="Arial Black" charset="0"/>
                <a:cs typeface="Arial" panose="020B0604020202020204" pitchFamily="34" charset="0"/>
              </a:rPr>
            </a:br>
            <a:r>
              <a:rPr sz="2000" dirty="0" err="1"/>
              <a:t>l’énergie</a:t>
            </a:r>
            <a:r>
              <a:rPr sz="2000" dirty="0"/>
              <a:t>, </a:t>
            </a:r>
            <a:r>
              <a:rPr sz="2000" dirty="0" err="1"/>
              <a:t>l’engagement</a:t>
            </a:r>
            <a:r>
              <a:rPr sz="2000" dirty="0"/>
              <a:t> politique et les </a:t>
            </a:r>
            <a:r>
              <a:rPr sz="2000" dirty="0" err="1"/>
              <a:t>financements</a:t>
            </a:r>
            <a:r>
              <a:rPr sz="2000" dirty="0"/>
              <a:t> pour </a:t>
            </a:r>
            <a:r>
              <a:rPr sz="2000" dirty="0" err="1"/>
              <a:t>mettre</a:t>
            </a:r>
            <a:r>
              <a:rPr sz="2000" dirty="0"/>
              <a:t> fin à la </a:t>
            </a:r>
            <a:r>
              <a:rPr sz="2000" dirty="0" err="1"/>
              <a:t>tuberculose</a:t>
            </a:r>
            <a:r>
              <a:rPr sz="2000" dirty="0"/>
              <a:t> </a:t>
            </a:r>
          </a:p>
        </p:txBody>
      </p:sp>
      <p:grpSp>
        <p:nvGrpSpPr>
          <p:cNvPr id="39" name="Group 38">
            <a:extLst>
              <a:ext uri="{FF2B5EF4-FFF2-40B4-BE49-F238E27FC236}">
                <a16:creationId xmlns:a16="http://schemas.microsoft.com/office/drawing/2014/main" id="{E4B50C63-BBBC-2239-8A09-F99D1091AAB2}"/>
              </a:ext>
            </a:extLst>
          </p:cNvPr>
          <p:cNvGrpSpPr/>
          <p:nvPr/>
        </p:nvGrpSpPr>
        <p:grpSpPr>
          <a:xfrm>
            <a:off x="533577" y="372787"/>
            <a:ext cx="7536459" cy="1043819"/>
            <a:chOff x="533577" y="372787"/>
            <a:chExt cx="7536459" cy="1043819"/>
          </a:xfrm>
        </p:grpSpPr>
        <p:sp>
          <p:nvSpPr>
            <p:cNvPr id="40" name="TextBox 39">
              <a:extLst>
                <a:ext uri="{FF2B5EF4-FFF2-40B4-BE49-F238E27FC236}">
                  <a16:creationId xmlns:a16="http://schemas.microsoft.com/office/drawing/2014/main" id="{51F290BD-CF6D-44C5-CD7D-202B563D2D78}"/>
                </a:ext>
              </a:extLst>
            </p:cNvPr>
            <p:cNvSpPr txBox="1"/>
            <p:nvPr/>
          </p:nvSpPr>
          <p:spPr>
            <a:xfrm>
              <a:off x="533577" y="372787"/>
              <a:ext cx="7536459" cy="1015663"/>
            </a:xfrm>
            <a:prstGeom prst="rect">
              <a:avLst/>
            </a:prstGeom>
            <a:noFill/>
          </p:spPr>
          <p:txBody>
            <a:bodyPr wrap="square">
              <a:spAutoFit/>
            </a:bodyPr>
            <a:lstStyle/>
            <a:p>
              <a:pPr>
                <a:defRPr sz="6000" b="1">
                  <a:solidFill>
                    <a:schemeClr val="bg1"/>
                  </a:solidFill>
                  <a:latin typeface="+mj-lt"/>
                </a:defRPr>
              </a:pPr>
              <a:r>
                <a:t>INTRODUCTION :</a:t>
              </a:r>
            </a:p>
          </p:txBody>
        </p:sp>
        <p:sp>
          <p:nvSpPr>
            <p:cNvPr id="41" name="TextBox 40">
              <a:extLst>
                <a:ext uri="{FF2B5EF4-FFF2-40B4-BE49-F238E27FC236}">
                  <a16:creationId xmlns:a16="http://schemas.microsoft.com/office/drawing/2014/main" id="{EE40018A-E259-1462-78BA-71EE3850CF6D}"/>
                </a:ext>
              </a:extLst>
            </p:cNvPr>
            <p:cNvSpPr txBox="1"/>
            <p:nvPr/>
          </p:nvSpPr>
          <p:spPr>
            <a:xfrm>
              <a:off x="566705" y="400943"/>
              <a:ext cx="7366006" cy="1015663"/>
            </a:xfrm>
            <a:prstGeom prst="rect">
              <a:avLst/>
            </a:prstGeom>
            <a:noFill/>
          </p:spPr>
          <p:txBody>
            <a:bodyPr wrap="square">
              <a:spAutoFit/>
            </a:bodyPr>
            <a:lstStyle/>
            <a:p>
              <a:pPr>
                <a:defRPr sz="6000" b="1">
                  <a:ln>
                    <a:solidFill>
                      <a:schemeClr val="tx1"/>
                    </a:solidFill>
                  </a:ln>
                  <a:noFill/>
                  <a:latin typeface="+mj-lt"/>
                </a:defRPr>
              </a:pPr>
              <a:r>
                <a:t>INTRODUCTION :</a:t>
              </a:r>
            </a:p>
          </p:txBody>
        </p:sp>
      </p:grpSp>
    </p:spTree>
    <p:extLst>
      <p:ext uri="{BB962C8B-B14F-4D97-AF65-F5344CB8AC3E}">
        <p14:creationId xmlns:p14="http://schemas.microsoft.com/office/powerpoint/2010/main" val="171975059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C4C595F4-3962-F5ED-8514-16EF00E5B244}"/>
              </a:ext>
            </a:extLst>
          </p:cNvPr>
          <p:cNvSpPr/>
          <p:nvPr/>
        </p:nvSpPr>
        <p:spPr>
          <a:xfrm>
            <a:off x="0" y="1930968"/>
            <a:ext cx="6848166" cy="2085367"/>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p>
        </p:txBody>
      </p:sp>
      <p:sp>
        <p:nvSpPr>
          <p:cNvPr id="11" name="TextBox 10">
            <a:extLst>
              <a:ext uri="{FF2B5EF4-FFF2-40B4-BE49-F238E27FC236}">
                <a16:creationId xmlns:a16="http://schemas.microsoft.com/office/drawing/2014/main" id="{746B0FA2-1CE8-A672-C18D-85CB8C3B5144}"/>
              </a:ext>
            </a:extLst>
          </p:cNvPr>
          <p:cNvSpPr txBox="1"/>
          <p:nvPr/>
        </p:nvSpPr>
        <p:spPr>
          <a:xfrm>
            <a:off x="310537" y="2685730"/>
            <a:ext cx="1202634" cy="3785652"/>
          </a:xfrm>
          <a:prstGeom prst="rect">
            <a:avLst/>
          </a:prstGeom>
          <a:noFill/>
        </p:spPr>
        <p:txBody>
          <a:bodyPr wrap="square">
            <a:spAutoFit/>
          </a:bodyPr>
          <a:lstStyle/>
          <a:p>
            <a:pPr>
              <a:defRPr sz="24000">
                <a:solidFill>
                  <a:schemeClr val="accent5"/>
                </a:solidFill>
              </a:defRPr>
            </a:pPr>
            <a:r>
              <a:t>“</a:t>
            </a:r>
          </a:p>
        </p:txBody>
      </p:sp>
      <p:sp>
        <p:nvSpPr>
          <p:cNvPr id="2" name="Rectangle 2">
            <a:extLst>
              <a:ext uri="{FF2B5EF4-FFF2-40B4-BE49-F238E27FC236}">
                <a16:creationId xmlns:a16="http://schemas.microsoft.com/office/drawing/2014/main" id="{388F68C3-287F-A506-D160-61ADC2A159E4}"/>
              </a:ext>
            </a:extLst>
          </p:cNvPr>
          <p:cNvSpPr txBox="1">
            <a:spLocks noChangeArrowheads="1"/>
          </p:cNvSpPr>
          <p:nvPr/>
        </p:nvSpPr>
        <p:spPr>
          <a:xfrm>
            <a:off x="432751" y="464286"/>
            <a:ext cx="4983925" cy="720255"/>
          </a:xfrm>
          <a:prstGeom prst="rect">
            <a:avLst/>
          </a:prstGeom>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defRPr b="1">
                <a:latin typeface="Arial Black" charset="0"/>
                <a:ea typeface="Arial Black" charset="0"/>
                <a:cs typeface="Arial Black" charset="0"/>
              </a:defRPr>
            </a:pPr>
            <a:r>
              <a:rPr sz="3200" dirty="0"/>
              <a:t>EN MÉMOIRE </a:t>
            </a:r>
            <a:br>
              <a:rPr lang="en-US" sz="3200" b="1" dirty="0">
                <a:latin typeface="Arial Black" charset="0"/>
                <a:ea typeface="Arial Black" charset="0"/>
                <a:cs typeface="Arial Black" charset="0"/>
              </a:rPr>
            </a:br>
            <a:r>
              <a:rPr sz="3200" dirty="0"/>
              <a:t>DE PAUL FARMER</a:t>
            </a:r>
            <a:br>
              <a:rPr lang="en-US" sz="3200" b="1" dirty="0">
                <a:latin typeface="Arial Black" charset="0"/>
                <a:ea typeface="Arial Black" charset="0"/>
                <a:cs typeface="Arial Black" charset="0"/>
              </a:rPr>
            </a:br>
            <a:r>
              <a:rPr sz="1800" dirty="0">
                <a:solidFill>
                  <a:schemeClr val="accent5"/>
                </a:solidFill>
              </a:rPr>
              <a:t> (1959-2022)</a:t>
            </a:r>
          </a:p>
        </p:txBody>
      </p:sp>
      <p:pic>
        <p:nvPicPr>
          <p:cNvPr id="3" name="Picture 2">
            <a:extLst>
              <a:ext uri="{FF2B5EF4-FFF2-40B4-BE49-F238E27FC236}">
                <a16:creationId xmlns:a16="http://schemas.microsoft.com/office/drawing/2014/main" id="{05B82FA8-08AB-794C-F1C3-9C53AD743759}"/>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6848166" y="-5293"/>
            <a:ext cx="5343834" cy="6868586"/>
          </a:xfrm>
          <a:prstGeom prst="rect">
            <a:avLst/>
          </a:prstGeom>
        </p:spPr>
      </p:pic>
      <p:sp>
        <p:nvSpPr>
          <p:cNvPr id="8" name="TextBox 7">
            <a:extLst>
              <a:ext uri="{FF2B5EF4-FFF2-40B4-BE49-F238E27FC236}">
                <a16:creationId xmlns:a16="http://schemas.microsoft.com/office/drawing/2014/main" id="{65F4DC7F-88EA-BF00-FB50-4F7A178F459D}"/>
              </a:ext>
            </a:extLst>
          </p:cNvPr>
          <p:cNvSpPr txBox="1"/>
          <p:nvPr/>
        </p:nvSpPr>
        <p:spPr>
          <a:xfrm>
            <a:off x="432752" y="2065974"/>
            <a:ext cx="5809022" cy="1538883"/>
          </a:xfrm>
          <a:prstGeom prst="rect">
            <a:avLst/>
          </a:prstGeom>
          <a:noFill/>
        </p:spPr>
        <p:txBody>
          <a:bodyPr wrap="square">
            <a:spAutoFit/>
          </a:bodyPr>
          <a:lstStyle/>
          <a:p>
            <a:pPr marL="0" indent="0">
              <a:buNone/>
              <a:defRPr sz="1600">
                <a:latin typeface="Arial" panose="020B0604020202020204" pitchFamily="34" charset="0"/>
                <a:cs typeface="Arial" panose="020B0604020202020204" pitchFamily="34" charset="0"/>
              </a:defRPr>
            </a:pPr>
            <a:r>
              <a:rPr sz="1400" dirty="0"/>
              <a:t>« Si tout le monde a le droit de </a:t>
            </a:r>
            <a:r>
              <a:rPr sz="1400" dirty="0" err="1"/>
              <a:t>participer</a:t>
            </a:r>
            <a:r>
              <a:rPr sz="1400" dirty="0"/>
              <a:t> au </a:t>
            </a:r>
            <a:r>
              <a:rPr sz="1400" dirty="0" err="1"/>
              <a:t>progrès</a:t>
            </a:r>
            <a:r>
              <a:rPr sz="1400" dirty="0"/>
              <a:t> </a:t>
            </a:r>
            <a:r>
              <a:rPr sz="1400" dirty="0" err="1"/>
              <a:t>scientifique</a:t>
            </a:r>
            <a:r>
              <a:rPr sz="1400" dirty="0"/>
              <a:t> et à </a:t>
            </a:r>
            <a:r>
              <a:rPr sz="1400" dirty="0" err="1"/>
              <a:t>ses</a:t>
            </a:r>
            <a:r>
              <a:rPr sz="1400" dirty="0"/>
              <a:t> </a:t>
            </a:r>
            <a:r>
              <a:rPr sz="1400" dirty="0" err="1"/>
              <a:t>bénéfices</a:t>
            </a:r>
            <a:r>
              <a:rPr sz="1400" dirty="0"/>
              <a:t>, </a:t>
            </a:r>
            <a:r>
              <a:rPr sz="1400" dirty="0" err="1"/>
              <a:t>qu’en</a:t>
            </a:r>
            <a:r>
              <a:rPr sz="1400" dirty="0"/>
              <a:t> </a:t>
            </a:r>
            <a:r>
              <a:rPr sz="1400" dirty="0" err="1"/>
              <a:t>est</a:t>
            </a:r>
            <a:r>
              <a:rPr sz="1400" dirty="0"/>
              <a:t>-il de </a:t>
            </a:r>
            <a:r>
              <a:rPr sz="1400" dirty="0" err="1"/>
              <a:t>nos</a:t>
            </a:r>
            <a:r>
              <a:rPr sz="1400" dirty="0"/>
              <a:t> efforts </a:t>
            </a:r>
            <a:r>
              <a:rPr sz="1400" dirty="0" err="1"/>
              <a:t>pragmatiques</a:t>
            </a:r>
            <a:r>
              <a:rPr sz="1400" dirty="0"/>
              <a:t> pour </a:t>
            </a:r>
            <a:r>
              <a:rPr sz="1400" dirty="0" err="1"/>
              <a:t>améliorer</a:t>
            </a:r>
            <a:r>
              <a:rPr sz="1400" dirty="0"/>
              <a:t> la diffusion de </a:t>
            </a:r>
            <a:r>
              <a:rPr sz="1400" dirty="0" err="1"/>
              <a:t>ces</a:t>
            </a:r>
            <a:r>
              <a:rPr sz="1400" dirty="0"/>
              <a:t> </a:t>
            </a:r>
            <a:r>
              <a:rPr sz="1400" dirty="0" err="1"/>
              <a:t>progrès</a:t>
            </a:r>
            <a:r>
              <a:rPr sz="1400" dirty="0"/>
              <a:t> ? … Alors que </a:t>
            </a:r>
            <a:r>
              <a:rPr sz="1400" dirty="0" err="1"/>
              <a:t>nos</a:t>
            </a:r>
            <a:r>
              <a:rPr sz="1400" dirty="0"/>
              <a:t> interventions </a:t>
            </a:r>
            <a:r>
              <a:rPr sz="1400" dirty="0" err="1"/>
              <a:t>biomédicales</a:t>
            </a:r>
            <a:r>
              <a:rPr sz="1400" dirty="0"/>
              <a:t> </a:t>
            </a:r>
            <a:r>
              <a:rPr sz="1400" dirty="0" err="1"/>
              <a:t>deviennent</a:t>
            </a:r>
            <a:r>
              <a:rPr sz="1400" dirty="0"/>
              <a:t> plus </a:t>
            </a:r>
            <a:r>
              <a:rPr sz="1400" dirty="0" err="1"/>
              <a:t>efficaces</a:t>
            </a:r>
            <a:r>
              <a:rPr sz="1400" dirty="0"/>
              <a:t>, </a:t>
            </a:r>
            <a:r>
              <a:rPr sz="1400" dirty="0" err="1"/>
              <a:t>notre</a:t>
            </a:r>
            <a:r>
              <a:rPr sz="1400" dirty="0"/>
              <a:t> </a:t>
            </a:r>
            <a:r>
              <a:rPr sz="1400" dirty="0" err="1"/>
              <a:t>capacité</a:t>
            </a:r>
            <a:r>
              <a:rPr sz="1400" dirty="0"/>
              <a:t> à les </a:t>
            </a:r>
            <a:r>
              <a:rPr sz="1400" dirty="0" err="1"/>
              <a:t>répartir</a:t>
            </a:r>
            <a:r>
              <a:rPr sz="1400" dirty="0"/>
              <a:t> </a:t>
            </a:r>
            <a:r>
              <a:rPr sz="1400" dirty="0" err="1"/>
              <a:t>équitablement</a:t>
            </a:r>
            <a:r>
              <a:rPr sz="1400" dirty="0"/>
              <a:t> continue de </a:t>
            </a:r>
            <a:r>
              <a:rPr sz="1400" dirty="0" err="1"/>
              <a:t>s’éroder</a:t>
            </a:r>
            <a:r>
              <a:rPr sz="1400" dirty="0"/>
              <a:t> ».</a:t>
            </a:r>
          </a:p>
          <a:p>
            <a:pPr lvl="4" algn="r">
              <a:defRPr sz="1400" i="1">
                <a:latin typeface="Arial" panose="020B0604020202020204" pitchFamily="34" charset="0"/>
                <a:cs typeface="Arial" panose="020B0604020202020204" pitchFamily="34" charset="0"/>
              </a:defRPr>
            </a:pPr>
            <a:r>
              <a:rPr sz="1200" dirty="0"/>
              <a:t>— Pathologies du </a:t>
            </a:r>
            <a:r>
              <a:rPr sz="1200" dirty="0" err="1"/>
              <a:t>pouvoir</a:t>
            </a:r>
            <a:r>
              <a:rPr sz="1200" dirty="0"/>
              <a:t> : </a:t>
            </a:r>
            <a:r>
              <a:rPr sz="1200" dirty="0" err="1"/>
              <a:t>Repenser</a:t>
            </a:r>
            <a:r>
              <a:rPr sz="1200" dirty="0"/>
              <a:t> la </a:t>
            </a:r>
            <a:r>
              <a:rPr sz="1200" dirty="0" err="1"/>
              <a:t>santé</a:t>
            </a:r>
            <a:r>
              <a:rPr sz="1200" dirty="0"/>
              <a:t> et les droits </a:t>
            </a:r>
            <a:r>
              <a:rPr sz="1200" dirty="0" err="1"/>
              <a:t>humains</a:t>
            </a:r>
            <a:r>
              <a:rPr sz="1200" dirty="0"/>
              <a:t>, AJPH 1999</a:t>
            </a:r>
          </a:p>
        </p:txBody>
      </p:sp>
      <p:sp>
        <p:nvSpPr>
          <p:cNvPr id="9" name="TextBox 8">
            <a:extLst>
              <a:ext uri="{FF2B5EF4-FFF2-40B4-BE49-F238E27FC236}">
                <a16:creationId xmlns:a16="http://schemas.microsoft.com/office/drawing/2014/main" id="{781F02D2-34BF-2973-E6AA-2AB904AA0C0F}"/>
              </a:ext>
            </a:extLst>
          </p:cNvPr>
          <p:cNvSpPr txBox="1"/>
          <p:nvPr/>
        </p:nvSpPr>
        <p:spPr>
          <a:xfrm>
            <a:off x="432752" y="4286886"/>
            <a:ext cx="5774235" cy="2108269"/>
          </a:xfrm>
          <a:prstGeom prst="rect">
            <a:avLst/>
          </a:prstGeom>
          <a:noFill/>
        </p:spPr>
        <p:txBody>
          <a:bodyPr wrap="square">
            <a:spAutoFit/>
          </a:bodyPr>
          <a:lstStyle/>
          <a:p>
            <a:pPr marL="0" indent="0">
              <a:buNone/>
              <a:defRPr sz="1600">
                <a:cs typeface="Arial" panose="020B0604020202020204" pitchFamily="34" charset="0"/>
              </a:defRPr>
            </a:pPr>
            <a:r>
              <a:rPr sz="1400" dirty="0">
                <a:latin typeface="Arial" panose="020B0604020202020204" pitchFamily="34" charset="0"/>
              </a:rPr>
              <a:t>Le droit de chacun de </a:t>
            </a:r>
            <a:r>
              <a:rPr sz="1400" dirty="0" err="1">
                <a:latin typeface="Arial" panose="020B0604020202020204" pitchFamily="34" charset="0"/>
              </a:rPr>
              <a:t>bénéficier</a:t>
            </a:r>
            <a:r>
              <a:rPr sz="1400" dirty="0">
                <a:latin typeface="Arial" panose="020B0604020202020204" pitchFamily="34" charset="0"/>
              </a:rPr>
              <a:t> des </a:t>
            </a:r>
            <a:r>
              <a:rPr sz="1400" dirty="0" err="1">
                <a:latin typeface="Arial" panose="020B0604020202020204" pitchFamily="34" charset="0"/>
              </a:rPr>
              <a:t>avantages</a:t>
            </a:r>
            <a:r>
              <a:rPr sz="1400" dirty="0">
                <a:latin typeface="Arial" panose="020B0604020202020204" pitchFamily="34" charset="0"/>
              </a:rPr>
              <a:t> du </a:t>
            </a:r>
            <a:r>
              <a:rPr sz="1400" dirty="0" err="1">
                <a:latin typeface="Arial" panose="020B0604020202020204" pitchFamily="34" charset="0"/>
              </a:rPr>
              <a:t>progrès</a:t>
            </a:r>
            <a:r>
              <a:rPr sz="1400" dirty="0">
                <a:latin typeface="Arial" panose="020B0604020202020204" pitchFamily="34" charset="0"/>
              </a:rPr>
              <a:t> </a:t>
            </a:r>
            <a:r>
              <a:rPr sz="1400" dirty="0" err="1">
                <a:latin typeface="Arial" panose="020B0604020202020204" pitchFamily="34" charset="0"/>
              </a:rPr>
              <a:t>scientifique</a:t>
            </a:r>
            <a:r>
              <a:rPr sz="1400" dirty="0">
                <a:latin typeface="Arial" panose="020B0604020202020204" pitchFamily="34" charset="0"/>
              </a:rPr>
              <a:t> et de </a:t>
            </a:r>
            <a:r>
              <a:rPr sz="1400" dirty="0" err="1">
                <a:latin typeface="Arial" panose="020B0604020202020204" pitchFamily="34" charset="0"/>
              </a:rPr>
              <a:t>ses</a:t>
            </a:r>
            <a:r>
              <a:rPr sz="1400" dirty="0">
                <a:latin typeface="Arial" panose="020B0604020202020204" pitchFamily="34" charset="0"/>
              </a:rPr>
              <a:t> applications, </a:t>
            </a:r>
            <a:r>
              <a:rPr sz="1400" dirty="0" err="1">
                <a:latin typeface="Arial" panose="020B0604020202020204" pitchFamily="34" charset="0"/>
              </a:rPr>
              <a:t>c’est</a:t>
            </a:r>
            <a:r>
              <a:rPr sz="1400" dirty="0">
                <a:latin typeface="Arial" panose="020B0604020202020204" pitchFamily="34" charset="0"/>
              </a:rPr>
              <a:t>-à-dire </a:t>
            </a:r>
            <a:r>
              <a:rPr sz="1400" dirty="0">
                <a:latin typeface="+mj-lt"/>
              </a:rPr>
              <a:t>le droit à la science</a:t>
            </a:r>
            <a:r>
              <a:rPr sz="1400" dirty="0">
                <a:latin typeface="Arial" panose="020B0604020202020204" pitchFamily="34" charset="0"/>
              </a:rPr>
              <a:t>.</a:t>
            </a:r>
          </a:p>
          <a:p>
            <a:pPr marL="0" indent="0">
              <a:spcBef>
                <a:spcPts val="600"/>
              </a:spcBef>
              <a:buNone/>
              <a:defRPr sz="1600">
                <a:latin typeface="Arial" panose="020B0604020202020204" pitchFamily="34" charset="0"/>
                <a:cs typeface="Arial" panose="020B0604020202020204" pitchFamily="34" charset="0"/>
              </a:defRPr>
            </a:pPr>
            <a:r>
              <a:rPr sz="1400" dirty="0"/>
              <a:t>Les </a:t>
            </a:r>
            <a:r>
              <a:rPr sz="1400" dirty="0" err="1"/>
              <a:t>gouvernements</a:t>
            </a:r>
            <a:r>
              <a:rPr sz="1400" dirty="0"/>
              <a:t> </a:t>
            </a:r>
            <a:r>
              <a:rPr sz="1400" dirty="0" err="1"/>
              <a:t>ont</a:t>
            </a:r>
            <a:r>
              <a:rPr sz="1400" dirty="0"/>
              <a:t> « le devoir de </a:t>
            </a:r>
            <a:r>
              <a:rPr sz="1400" dirty="0" err="1"/>
              <a:t>rendre</a:t>
            </a:r>
            <a:r>
              <a:rPr sz="1400" dirty="0"/>
              <a:t> </a:t>
            </a:r>
            <a:r>
              <a:rPr sz="1400" dirty="0" err="1"/>
              <a:t>disponibles</a:t>
            </a:r>
            <a:r>
              <a:rPr sz="1400" dirty="0"/>
              <a:t> et </a:t>
            </a:r>
            <a:r>
              <a:rPr sz="1400" dirty="0" err="1"/>
              <a:t>accessibles</a:t>
            </a:r>
            <a:r>
              <a:rPr sz="1400" dirty="0"/>
              <a:t> à </a:t>
            </a:r>
            <a:r>
              <a:rPr sz="1400" dirty="0" err="1"/>
              <a:t>toutes</a:t>
            </a:r>
            <a:r>
              <a:rPr sz="1400" dirty="0"/>
              <a:t> les </a:t>
            </a:r>
            <a:r>
              <a:rPr sz="1400" dirty="0" err="1"/>
              <a:t>personnes</a:t>
            </a:r>
            <a:r>
              <a:rPr sz="1400" dirty="0"/>
              <a:t>, sans discrimination, </a:t>
            </a:r>
            <a:r>
              <a:rPr sz="1400" dirty="0" err="1"/>
              <a:t>en</a:t>
            </a:r>
            <a:r>
              <a:rPr sz="1400" dirty="0"/>
              <a:t> particulier aux plus </a:t>
            </a:r>
            <a:r>
              <a:rPr sz="1400" dirty="0" err="1"/>
              <a:t>vulnérables</a:t>
            </a:r>
            <a:r>
              <a:rPr sz="1400" dirty="0"/>
              <a:t>, </a:t>
            </a:r>
            <a:r>
              <a:rPr sz="1400" dirty="0" err="1"/>
              <a:t>toutes</a:t>
            </a:r>
            <a:r>
              <a:rPr sz="1400" dirty="0"/>
              <a:t> les </a:t>
            </a:r>
            <a:r>
              <a:rPr sz="1400" dirty="0" err="1"/>
              <a:t>meilleures</a:t>
            </a:r>
            <a:r>
              <a:rPr sz="1400" dirty="0"/>
              <a:t> applications </a:t>
            </a:r>
            <a:r>
              <a:rPr sz="1400" dirty="0" err="1"/>
              <a:t>disponibles</a:t>
            </a:r>
            <a:r>
              <a:rPr sz="1400" dirty="0"/>
              <a:t> du </a:t>
            </a:r>
            <a:r>
              <a:rPr sz="1400" dirty="0" err="1"/>
              <a:t>progrès</a:t>
            </a:r>
            <a:r>
              <a:rPr sz="1400" dirty="0"/>
              <a:t> </a:t>
            </a:r>
            <a:r>
              <a:rPr sz="1400" dirty="0" err="1"/>
              <a:t>scientifique</a:t>
            </a:r>
            <a:r>
              <a:rPr sz="1400" dirty="0"/>
              <a:t> </a:t>
            </a:r>
            <a:r>
              <a:rPr sz="1400" dirty="0" err="1"/>
              <a:t>nécessaires</a:t>
            </a:r>
            <a:r>
              <a:rPr sz="1400" dirty="0"/>
              <a:t> pour </a:t>
            </a:r>
            <a:r>
              <a:rPr sz="1400" dirty="0" err="1"/>
              <a:t>jouir</a:t>
            </a:r>
            <a:r>
              <a:rPr sz="1400" dirty="0"/>
              <a:t> du </a:t>
            </a:r>
            <a:r>
              <a:rPr sz="1400" dirty="0" err="1"/>
              <a:t>meilleur</a:t>
            </a:r>
            <a:r>
              <a:rPr sz="1400" dirty="0"/>
              <a:t> </a:t>
            </a:r>
            <a:r>
              <a:rPr sz="1400" dirty="0" err="1"/>
              <a:t>état</a:t>
            </a:r>
            <a:r>
              <a:rPr sz="1400" dirty="0"/>
              <a:t> de </a:t>
            </a:r>
            <a:r>
              <a:rPr sz="1400" dirty="0" err="1"/>
              <a:t>santé</a:t>
            </a:r>
            <a:r>
              <a:rPr sz="1400" dirty="0"/>
              <a:t> possible ». </a:t>
            </a:r>
          </a:p>
          <a:p>
            <a:pPr lvl="4" algn="r">
              <a:defRPr sz="1400" i="1">
                <a:latin typeface="Arial" panose="020B0604020202020204" pitchFamily="34" charset="0"/>
                <a:cs typeface="Arial" panose="020B0604020202020204" pitchFamily="34" charset="0"/>
              </a:defRPr>
            </a:pPr>
            <a:r>
              <a:rPr sz="1200" dirty="0"/>
              <a:t>— Observation </a:t>
            </a:r>
            <a:r>
              <a:rPr sz="1200" dirty="0" err="1"/>
              <a:t>générale</a:t>
            </a:r>
            <a:r>
              <a:rPr sz="1200" dirty="0"/>
              <a:t> 25, </a:t>
            </a:r>
            <a:r>
              <a:rPr sz="1200" dirty="0" err="1"/>
              <a:t>Comité</a:t>
            </a:r>
            <a:r>
              <a:rPr sz="1200" dirty="0"/>
              <a:t> des droits </a:t>
            </a:r>
            <a:r>
              <a:rPr sz="1200" dirty="0" err="1"/>
              <a:t>économiques</a:t>
            </a:r>
            <a:r>
              <a:rPr sz="1200" dirty="0"/>
              <a:t>, </a:t>
            </a:r>
            <a:r>
              <a:rPr sz="1200" dirty="0" err="1"/>
              <a:t>sociaux</a:t>
            </a:r>
            <a:r>
              <a:rPr sz="1200" dirty="0"/>
              <a:t> et </a:t>
            </a:r>
            <a:r>
              <a:rPr sz="1200" dirty="0" err="1"/>
              <a:t>culturels</a:t>
            </a:r>
            <a:endParaRPr sz="1200" dirty="0"/>
          </a:p>
        </p:txBody>
      </p:sp>
      <p:grpSp>
        <p:nvGrpSpPr>
          <p:cNvPr id="4" name="Group 3">
            <a:extLst>
              <a:ext uri="{FF2B5EF4-FFF2-40B4-BE49-F238E27FC236}">
                <a16:creationId xmlns:a16="http://schemas.microsoft.com/office/drawing/2014/main" id="{D9B8D994-D1D1-DFBC-B50C-30D364BF437A}"/>
              </a:ext>
            </a:extLst>
          </p:cNvPr>
          <p:cNvGrpSpPr/>
          <p:nvPr/>
        </p:nvGrpSpPr>
        <p:grpSpPr>
          <a:xfrm>
            <a:off x="5302526" y="464286"/>
            <a:ext cx="904461" cy="904461"/>
            <a:chOff x="5302526" y="464286"/>
            <a:chExt cx="904461" cy="904461"/>
          </a:xfrm>
        </p:grpSpPr>
        <p:sp>
          <p:nvSpPr>
            <p:cNvPr id="6" name="Oval 5">
              <a:extLst>
                <a:ext uri="{FF2B5EF4-FFF2-40B4-BE49-F238E27FC236}">
                  <a16:creationId xmlns:a16="http://schemas.microsoft.com/office/drawing/2014/main" id="{3EBB71EF-C3F7-E8B7-93A9-691D4A033881}"/>
                </a:ext>
              </a:extLst>
            </p:cNvPr>
            <p:cNvSpPr/>
            <p:nvPr/>
          </p:nvSpPr>
          <p:spPr>
            <a:xfrm>
              <a:off x="5302526" y="464286"/>
              <a:ext cx="904461" cy="904461"/>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p>
          </p:txBody>
        </p:sp>
        <p:pic>
          <p:nvPicPr>
            <p:cNvPr id="7" name="Graphic 6">
              <a:extLst>
                <a:ext uri="{FF2B5EF4-FFF2-40B4-BE49-F238E27FC236}">
                  <a16:creationId xmlns:a16="http://schemas.microsoft.com/office/drawing/2014/main" id="{2601F6BD-78B9-738C-5A14-FC23F2E549A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416677" y="569475"/>
              <a:ext cx="676158" cy="720255"/>
            </a:xfrm>
            <a:prstGeom prst="rect">
              <a:avLst/>
            </a:prstGeom>
          </p:spPr>
        </p:pic>
      </p:grpSp>
    </p:spTree>
    <p:extLst>
      <p:ext uri="{BB962C8B-B14F-4D97-AF65-F5344CB8AC3E}">
        <p14:creationId xmlns:p14="http://schemas.microsoft.com/office/powerpoint/2010/main" val="151432533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 name="Picture 36" descr="Shape, rectangle  Description automatically generated">
            <a:extLst>
              <a:ext uri="{FF2B5EF4-FFF2-40B4-BE49-F238E27FC236}">
                <a16:creationId xmlns:a16="http://schemas.microsoft.com/office/drawing/2014/main" id="{0A6A0FB0-677D-E0F5-A700-FD69A2627C26}"/>
              </a:ext>
            </a:extLst>
          </p:cNvPr>
          <p:cNvPicPr>
            <a:picLocks noChangeAspect="1"/>
          </p:cNvPicPr>
          <p:nvPr/>
        </p:nvPicPr>
        <p:blipFill rotWithShape="1">
          <a:blip r:embed="rId2">
            <a:extLst>
              <a:ext uri="{28A0092B-C50C-407E-A947-70E740481C1C}">
                <a14:useLocalDpi xmlns:a14="http://schemas.microsoft.com/office/drawing/2010/main" val="0"/>
              </a:ext>
            </a:extLst>
          </a:blip>
          <a:srcRect r="9147"/>
          <a:stretch/>
        </p:blipFill>
        <p:spPr>
          <a:xfrm>
            <a:off x="3935324" y="4784262"/>
            <a:ext cx="8254828" cy="1712438"/>
          </a:xfrm>
          <a:prstGeom prst="rect">
            <a:avLst/>
          </a:prstGeom>
        </p:spPr>
      </p:pic>
      <p:sp>
        <p:nvSpPr>
          <p:cNvPr id="3" name="Rectangle 2">
            <a:extLst>
              <a:ext uri="{FF2B5EF4-FFF2-40B4-BE49-F238E27FC236}">
                <a16:creationId xmlns:a16="http://schemas.microsoft.com/office/drawing/2014/main" id="{6E4DE722-6774-33B1-5D2C-89636A7B1855}"/>
              </a:ext>
            </a:extLst>
          </p:cNvPr>
          <p:cNvSpPr txBox="1">
            <a:spLocks noChangeArrowheads="1"/>
          </p:cNvSpPr>
          <p:nvPr/>
        </p:nvSpPr>
        <p:spPr>
          <a:xfrm>
            <a:off x="432751" y="464286"/>
            <a:ext cx="10322081" cy="720255"/>
          </a:xfrm>
          <a:prstGeom prst="rect">
            <a:avLst/>
          </a:prstGeom>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defRPr sz="3200" b="1">
                <a:latin typeface="Arial Black" charset="0"/>
                <a:ea typeface="Arial Black" charset="0"/>
                <a:cs typeface="Arial Black" charset="0"/>
              </a:defRPr>
            </a:pPr>
            <a:r>
              <a:rPr sz="2400" dirty="0">
                <a:solidFill>
                  <a:schemeClr val="accent5"/>
                </a:solidFill>
              </a:rPr>
              <a:t>S</a:t>
            </a:r>
            <a:r>
              <a:rPr sz="2400" dirty="0"/>
              <a:t>TAFF, </a:t>
            </a:r>
            <a:r>
              <a:rPr sz="2400" dirty="0">
                <a:solidFill>
                  <a:schemeClr val="accent5"/>
                </a:solidFill>
              </a:rPr>
              <a:t>S</a:t>
            </a:r>
            <a:r>
              <a:rPr sz="2400" dirty="0"/>
              <a:t>TUFF, </a:t>
            </a:r>
            <a:r>
              <a:rPr sz="2400" dirty="0">
                <a:solidFill>
                  <a:schemeClr val="accent5"/>
                </a:solidFill>
              </a:rPr>
              <a:t>S</a:t>
            </a:r>
            <a:r>
              <a:rPr sz="2400" dirty="0"/>
              <a:t>PACE, </a:t>
            </a:r>
            <a:r>
              <a:rPr sz="2400" dirty="0">
                <a:solidFill>
                  <a:schemeClr val="accent5"/>
                </a:solidFill>
              </a:rPr>
              <a:t>S</a:t>
            </a:r>
            <a:r>
              <a:rPr sz="2400" dirty="0"/>
              <a:t>YSTEMS, </a:t>
            </a:r>
            <a:r>
              <a:rPr sz="2400" dirty="0">
                <a:solidFill>
                  <a:schemeClr val="accent5"/>
                </a:solidFill>
              </a:rPr>
              <a:t>S</a:t>
            </a:r>
            <a:r>
              <a:rPr sz="2400" dirty="0"/>
              <a:t>UPPORT (EFFECTIFS, MOYENS, ESPACE, SYSTÈMES, SOUTIEN)</a:t>
            </a:r>
          </a:p>
        </p:txBody>
      </p:sp>
      <p:sp>
        <p:nvSpPr>
          <p:cNvPr id="9" name="TextBox 8">
            <a:extLst>
              <a:ext uri="{FF2B5EF4-FFF2-40B4-BE49-F238E27FC236}">
                <a16:creationId xmlns:a16="http://schemas.microsoft.com/office/drawing/2014/main" id="{31C6A71F-CB47-F69D-F909-9FF6F91870C5}"/>
              </a:ext>
            </a:extLst>
          </p:cNvPr>
          <p:cNvSpPr txBox="1"/>
          <p:nvPr/>
        </p:nvSpPr>
        <p:spPr>
          <a:xfrm>
            <a:off x="370324" y="1918661"/>
            <a:ext cx="2103120" cy="1600438"/>
          </a:xfrm>
          <a:prstGeom prst="rect">
            <a:avLst/>
          </a:prstGeom>
          <a:noFill/>
        </p:spPr>
        <p:txBody>
          <a:bodyPr wrap="square">
            <a:spAutoFit/>
          </a:bodyPr>
          <a:lstStyle/>
          <a:p>
            <a:pPr algn="l">
              <a:defRPr sz="1600">
                <a:latin typeface="Arial" panose="020B0604020202020204" pitchFamily="34" charset="0"/>
                <a:cs typeface="Arial" panose="020B0604020202020204" pitchFamily="34" charset="0"/>
              </a:defRPr>
            </a:pPr>
            <a:r>
              <a:rPr sz="1400" dirty="0"/>
              <a:t>Mais la </a:t>
            </a:r>
            <a:r>
              <a:rPr sz="1400" dirty="0" err="1"/>
              <a:t>campagne</a:t>
            </a:r>
            <a:r>
              <a:rPr sz="1400" dirty="0"/>
              <a:t> 1/4/6x24 ne se </a:t>
            </a:r>
            <a:r>
              <a:rPr sz="1400" dirty="0" err="1"/>
              <a:t>limite</a:t>
            </a:r>
            <a:r>
              <a:rPr sz="1400" dirty="0"/>
              <a:t> pas aux </a:t>
            </a:r>
            <a:r>
              <a:rPr sz="1400" dirty="0" err="1"/>
              <a:t>protocoles</a:t>
            </a:r>
            <a:r>
              <a:rPr sz="1400" dirty="0"/>
              <a:t> de </a:t>
            </a:r>
            <a:r>
              <a:rPr sz="1400" dirty="0" err="1"/>
              <a:t>prévention</a:t>
            </a:r>
            <a:r>
              <a:rPr sz="1400" dirty="0"/>
              <a:t> et de </a:t>
            </a:r>
            <a:r>
              <a:rPr sz="1400" dirty="0" err="1"/>
              <a:t>traitement</a:t>
            </a:r>
            <a:r>
              <a:rPr sz="1400" dirty="0"/>
              <a:t> de </a:t>
            </a:r>
            <a:r>
              <a:rPr sz="1400" dirty="0" err="1"/>
              <a:t>courte</a:t>
            </a:r>
            <a:r>
              <a:rPr sz="1400" dirty="0"/>
              <a:t> durée…</a:t>
            </a:r>
          </a:p>
        </p:txBody>
      </p:sp>
      <p:sp>
        <p:nvSpPr>
          <p:cNvPr id="10" name="TextBox 9">
            <a:extLst>
              <a:ext uri="{FF2B5EF4-FFF2-40B4-BE49-F238E27FC236}">
                <a16:creationId xmlns:a16="http://schemas.microsoft.com/office/drawing/2014/main" id="{74E6885F-68B4-6911-3DAF-6618065C353B}"/>
              </a:ext>
            </a:extLst>
          </p:cNvPr>
          <p:cNvSpPr txBox="1"/>
          <p:nvPr/>
        </p:nvSpPr>
        <p:spPr>
          <a:xfrm>
            <a:off x="2675572" y="1918661"/>
            <a:ext cx="2103120" cy="2308324"/>
          </a:xfrm>
          <a:prstGeom prst="rect">
            <a:avLst/>
          </a:prstGeom>
          <a:noFill/>
        </p:spPr>
        <p:txBody>
          <a:bodyPr wrap="square">
            <a:spAutoFit/>
          </a:bodyPr>
          <a:lstStyle/>
          <a:p>
            <a:pPr algn="l">
              <a:defRPr sz="1600">
                <a:latin typeface="Arial" panose="020B0604020202020204" pitchFamily="34" charset="0"/>
                <a:cs typeface="Arial" panose="020B0604020202020204" pitchFamily="34" charset="0"/>
              </a:defRPr>
            </a:pPr>
            <a:r>
              <a:rPr dirty="0" err="1"/>
              <a:t>Cette</a:t>
            </a:r>
            <a:r>
              <a:rPr dirty="0"/>
              <a:t> </a:t>
            </a:r>
            <a:r>
              <a:rPr dirty="0" err="1"/>
              <a:t>campagne</a:t>
            </a:r>
            <a:r>
              <a:rPr dirty="0"/>
              <a:t> vise à </a:t>
            </a:r>
            <a:r>
              <a:rPr dirty="0" err="1"/>
              <a:t>revendiquer</a:t>
            </a:r>
            <a:r>
              <a:rPr dirty="0"/>
              <a:t> le droit des </a:t>
            </a:r>
            <a:r>
              <a:rPr dirty="0" err="1"/>
              <a:t>personnes</a:t>
            </a:r>
            <a:r>
              <a:rPr dirty="0"/>
              <a:t> </a:t>
            </a:r>
            <a:r>
              <a:rPr dirty="0" err="1"/>
              <a:t>atteintes</a:t>
            </a:r>
            <a:r>
              <a:rPr dirty="0"/>
              <a:t> de </a:t>
            </a:r>
            <a:r>
              <a:rPr dirty="0" err="1"/>
              <a:t>tuberculose</a:t>
            </a:r>
            <a:r>
              <a:rPr dirty="0"/>
              <a:t> à </a:t>
            </a:r>
            <a:r>
              <a:rPr dirty="0" err="1"/>
              <a:t>bénéficier</a:t>
            </a:r>
            <a:r>
              <a:rPr dirty="0"/>
              <a:t> des </a:t>
            </a:r>
            <a:r>
              <a:rPr dirty="0" err="1"/>
              <a:t>avantages</a:t>
            </a:r>
            <a:r>
              <a:rPr dirty="0"/>
              <a:t> du </a:t>
            </a:r>
            <a:r>
              <a:rPr dirty="0" err="1"/>
              <a:t>progrès</a:t>
            </a:r>
            <a:r>
              <a:rPr dirty="0"/>
              <a:t> </a:t>
            </a:r>
            <a:r>
              <a:rPr dirty="0" err="1"/>
              <a:t>scientifique</a:t>
            </a:r>
            <a:r>
              <a:rPr dirty="0"/>
              <a:t>, condition </a:t>
            </a:r>
            <a:r>
              <a:rPr dirty="0" err="1"/>
              <a:t>préalable</a:t>
            </a:r>
            <a:r>
              <a:rPr dirty="0"/>
              <a:t> à la </a:t>
            </a:r>
            <a:r>
              <a:rPr dirty="0" err="1"/>
              <a:t>réalisation</a:t>
            </a:r>
            <a:r>
              <a:rPr dirty="0"/>
              <a:t> du droit à la </a:t>
            </a:r>
            <a:r>
              <a:rPr dirty="0" err="1"/>
              <a:t>santé</a:t>
            </a:r>
            <a:r>
              <a:rPr dirty="0"/>
              <a:t>. </a:t>
            </a:r>
          </a:p>
        </p:txBody>
      </p:sp>
      <p:sp>
        <p:nvSpPr>
          <p:cNvPr id="11" name="TextBox 10">
            <a:extLst>
              <a:ext uri="{FF2B5EF4-FFF2-40B4-BE49-F238E27FC236}">
                <a16:creationId xmlns:a16="http://schemas.microsoft.com/office/drawing/2014/main" id="{AD21D1A7-B968-69F7-6922-D65997908C7B}"/>
              </a:ext>
            </a:extLst>
          </p:cNvPr>
          <p:cNvSpPr txBox="1"/>
          <p:nvPr/>
        </p:nvSpPr>
        <p:spPr>
          <a:xfrm>
            <a:off x="4980820" y="1918661"/>
            <a:ext cx="2103120" cy="1754326"/>
          </a:xfrm>
          <a:prstGeom prst="rect">
            <a:avLst/>
          </a:prstGeom>
          <a:noFill/>
        </p:spPr>
        <p:txBody>
          <a:bodyPr wrap="square">
            <a:spAutoFit/>
          </a:bodyPr>
          <a:lstStyle/>
          <a:p>
            <a:pPr algn="l">
              <a:defRPr sz="1600">
                <a:latin typeface="Arial" panose="020B0604020202020204" pitchFamily="34" charset="0"/>
                <a:cs typeface="Arial" panose="020B0604020202020204" pitchFamily="34" charset="0"/>
              </a:defRPr>
            </a:pPr>
            <a:r>
              <a:rPr sz="1200" dirty="0"/>
              <a:t>Il </a:t>
            </a:r>
            <a:r>
              <a:rPr sz="1200" dirty="0" err="1"/>
              <a:t>s’agit</a:t>
            </a:r>
            <a:r>
              <a:rPr sz="1200" dirty="0"/>
              <a:t> de </a:t>
            </a:r>
            <a:r>
              <a:rPr sz="1200" dirty="0" err="1"/>
              <a:t>mettre</a:t>
            </a:r>
            <a:r>
              <a:rPr sz="1200" dirty="0"/>
              <a:t> </a:t>
            </a:r>
            <a:r>
              <a:rPr sz="1200" dirty="0" err="1"/>
              <a:t>en</a:t>
            </a:r>
            <a:r>
              <a:rPr sz="1200" dirty="0"/>
              <a:t> place « le personnel, les </a:t>
            </a:r>
            <a:r>
              <a:rPr sz="1200" dirty="0" err="1"/>
              <a:t>moyens</a:t>
            </a:r>
            <a:r>
              <a:rPr sz="1200" dirty="0"/>
              <a:t>, </a:t>
            </a:r>
            <a:r>
              <a:rPr sz="1200" dirty="0" err="1"/>
              <a:t>l’espace</a:t>
            </a:r>
            <a:r>
              <a:rPr sz="1200" dirty="0"/>
              <a:t>, les </a:t>
            </a:r>
            <a:r>
              <a:rPr sz="1200" dirty="0" err="1"/>
              <a:t>systèmes</a:t>
            </a:r>
            <a:r>
              <a:rPr sz="1200" dirty="0"/>
              <a:t> et le </a:t>
            </a:r>
            <a:r>
              <a:rPr sz="1200" dirty="0" err="1"/>
              <a:t>soutien</a:t>
            </a:r>
            <a:r>
              <a:rPr sz="1200" dirty="0"/>
              <a:t> » </a:t>
            </a:r>
            <a:r>
              <a:rPr sz="1200" dirty="0" err="1"/>
              <a:t>nécessaires</a:t>
            </a:r>
            <a:r>
              <a:rPr sz="1200" dirty="0"/>
              <a:t> pour </a:t>
            </a:r>
            <a:r>
              <a:rPr sz="1200" dirty="0" err="1"/>
              <a:t>mettre</a:t>
            </a:r>
            <a:r>
              <a:rPr sz="1200" dirty="0"/>
              <a:t> </a:t>
            </a:r>
            <a:r>
              <a:rPr sz="1200" dirty="0" err="1"/>
              <a:t>correctement</a:t>
            </a:r>
            <a:r>
              <a:rPr sz="1200" dirty="0"/>
              <a:t> à disposition les </a:t>
            </a:r>
            <a:r>
              <a:rPr sz="1200" dirty="0" err="1"/>
              <a:t>schémas</a:t>
            </a:r>
            <a:r>
              <a:rPr sz="1200" dirty="0"/>
              <a:t> de </a:t>
            </a:r>
            <a:r>
              <a:rPr sz="1200" dirty="0" err="1"/>
              <a:t>courte</a:t>
            </a:r>
            <a:r>
              <a:rPr sz="1200" dirty="0"/>
              <a:t> durée </a:t>
            </a:r>
            <a:r>
              <a:rPr sz="1200" dirty="0" err="1"/>
              <a:t>aujourd’hui</a:t>
            </a:r>
            <a:r>
              <a:rPr sz="1200" dirty="0"/>
              <a:t> </a:t>
            </a:r>
            <a:r>
              <a:rPr sz="1200" dirty="0" err="1"/>
              <a:t>disponibles</a:t>
            </a:r>
            <a:r>
              <a:rPr sz="1200" dirty="0"/>
              <a:t> – pour </a:t>
            </a:r>
            <a:r>
              <a:rPr sz="1200" dirty="0" err="1"/>
              <a:t>tous</a:t>
            </a:r>
            <a:r>
              <a:rPr sz="1200" dirty="0"/>
              <a:t>, </a:t>
            </a:r>
            <a:r>
              <a:rPr sz="1200" dirty="0" err="1"/>
              <a:t>partout</a:t>
            </a:r>
            <a:r>
              <a:rPr sz="1200" dirty="0"/>
              <a:t>. </a:t>
            </a:r>
          </a:p>
        </p:txBody>
      </p:sp>
      <p:sp>
        <p:nvSpPr>
          <p:cNvPr id="12" name="TextBox 11">
            <a:extLst>
              <a:ext uri="{FF2B5EF4-FFF2-40B4-BE49-F238E27FC236}">
                <a16:creationId xmlns:a16="http://schemas.microsoft.com/office/drawing/2014/main" id="{5849BB3F-AAAC-F288-2D85-60A2FA326B3F}"/>
              </a:ext>
            </a:extLst>
          </p:cNvPr>
          <p:cNvSpPr txBox="1"/>
          <p:nvPr/>
        </p:nvSpPr>
        <p:spPr>
          <a:xfrm>
            <a:off x="7286068" y="1904739"/>
            <a:ext cx="2103120" cy="2308324"/>
          </a:xfrm>
          <a:prstGeom prst="rect">
            <a:avLst/>
          </a:prstGeom>
          <a:noFill/>
        </p:spPr>
        <p:txBody>
          <a:bodyPr wrap="square">
            <a:spAutoFit/>
          </a:bodyPr>
          <a:lstStyle/>
          <a:p>
            <a:pPr algn="l">
              <a:defRPr sz="1600">
                <a:latin typeface="Arial" panose="020B0604020202020204" pitchFamily="34" charset="0"/>
                <a:cs typeface="Arial" panose="020B0604020202020204" pitchFamily="34" charset="0"/>
              </a:defRPr>
            </a:pPr>
            <a:r>
              <a:t>Et ce faisant, apporter à la lutte mondiale contre la tuberculose, d’ici fin 2024, l’énergie, les ressources et la cause commune nécessaires pour se remettre sur la voie de l’éradication de la tuberculose.</a:t>
            </a:r>
          </a:p>
        </p:txBody>
      </p:sp>
      <p:sp>
        <p:nvSpPr>
          <p:cNvPr id="13" name="TextBox 12">
            <a:extLst>
              <a:ext uri="{FF2B5EF4-FFF2-40B4-BE49-F238E27FC236}">
                <a16:creationId xmlns:a16="http://schemas.microsoft.com/office/drawing/2014/main" id="{9B288572-C842-2923-5383-36F0E8912002}"/>
              </a:ext>
            </a:extLst>
          </p:cNvPr>
          <p:cNvSpPr txBox="1"/>
          <p:nvPr/>
        </p:nvSpPr>
        <p:spPr>
          <a:xfrm>
            <a:off x="9591316" y="1918661"/>
            <a:ext cx="2207064" cy="1815882"/>
          </a:xfrm>
          <a:prstGeom prst="rect">
            <a:avLst/>
          </a:prstGeom>
          <a:noFill/>
        </p:spPr>
        <p:txBody>
          <a:bodyPr wrap="square">
            <a:spAutoFit/>
          </a:bodyPr>
          <a:lstStyle/>
          <a:p>
            <a:pPr algn="l">
              <a:defRPr sz="1600">
                <a:latin typeface="Arial" panose="020B0604020202020204" pitchFamily="34" charset="0"/>
                <a:cs typeface="Arial" panose="020B0604020202020204" pitchFamily="34" charset="0"/>
              </a:defRPr>
            </a:pPr>
            <a:r>
              <a:rPr sz="1400" dirty="0" err="1"/>
              <a:t>InspiréE</a:t>
            </a:r>
            <a:r>
              <a:rPr sz="1400" dirty="0"/>
              <a:t> par </a:t>
            </a:r>
            <a:r>
              <a:rPr sz="1400" dirty="0" err="1"/>
              <a:t>l’initiative</a:t>
            </a:r>
            <a:r>
              <a:rPr sz="1400" dirty="0"/>
              <a:t> 3x5 par </a:t>
            </a:r>
            <a:r>
              <a:rPr sz="1400" dirty="0" err="1"/>
              <a:t>laquelle</a:t>
            </a:r>
            <a:r>
              <a:rPr sz="1400" dirty="0"/>
              <a:t> </a:t>
            </a:r>
            <a:r>
              <a:rPr sz="1400" dirty="0" err="1"/>
              <a:t>l’OMS</a:t>
            </a:r>
            <a:r>
              <a:rPr sz="1400" dirty="0"/>
              <a:t> et </a:t>
            </a:r>
            <a:r>
              <a:rPr sz="1400" dirty="0" err="1"/>
              <a:t>l’ONUSIDA</a:t>
            </a:r>
            <a:r>
              <a:rPr sz="1400" dirty="0"/>
              <a:t> </a:t>
            </a:r>
            <a:r>
              <a:rPr sz="1400" dirty="0" err="1"/>
              <a:t>ont</a:t>
            </a:r>
            <a:r>
              <a:rPr sz="1400" dirty="0"/>
              <a:t> </a:t>
            </a:r>
            <a:r>
              <a:rPr sz="1400" dirty="0" err="1"/>
              <a:t>cherché</a:t>
            </a:r>
            <a:r>
              <a:rPr sz="1400" dirty="0"/>
              <a:t> à </a:t>
            </a:r>
            <a:r>
              <a:rPr sz="1400" dirty="0" err="1"/>
              <a:t>fournir</a:t>
            </a:r>
            <a:r>
              <a:rPr sz="1400" dirty="0"/>
              <a:t> un </a:t>
            </a:r>
            <a:r>
              <a:rPr sz="1400" dirty="0" err="1"/>
              <a:t>traitement</a:t>
            </a:r>
            <a:r>
              <a:rPr sz="1400" dirty="0"/>
              <a:t> </a:t>
            </a:r>
            <a:r>
              <a:rPr sz="1400" dirty="0" err="1"/>
              <a:t>contre</a:t>
            </a:r>
            <a:r>
              <a:rPr sz="1400" dirty="0"/>
              <a:t> le VIH à 3 millions de </a:t>
            </a:r>
            <a:r>
              <a:rPr sz="1400" dirty="0" err="1"/>
              <a:t>personnes</a:t>
            </a:r>
            <a:r>
              <a:rPr sz="1400" dirty="0"/>
              <a:t> dans les PRITI </a:t>
            </a:r>
            <a:r>
              <a:rPr sz="1400" dirty="0" err="1"/>
              <a:t>d’ici</a:t>
            </a:r>
            <a:r>
              <a:rPr sz="1400" dirty="0"/>
              <a:t> la fin de 2005…</a:t>
            </a:r>
            <a:endParaRPr lang="en-US" sz="1400" dirty="0">
              <a:latin typeface="+mj-lt"/>
              <a:cs typeface="Arial" panose="020B0604020202020204" pitchFamily="34" charset="0"/>
            </a:endParaRPr>
          </a:p>
        </p:txBody>
      </p:sp>
      <p:sp>
        <p:nvSpPr>
          <p:cNvPr id="16" name="TextBox 15">
            <a:extLst>
              <a:ext uri="{FF2B5EF4-FFF2-40B4-BE49-F238E27FC236}">
                <a16:creationId xmlns:a16="http://schemas.microsoft.com/office/drawing/2014/main" id="{ECDB2F4F-3538-51CA-398C-2AF3275FC518}"/>
              </a:ext>
            </a:extLst>
          </p:cNvPr>
          <p:cNvSpPr txBox="1"/>
          <p:nvPr/>
        </p:nvSpPr>
        <p:spPr>
          <a:xfrm>
            <a:off x="4754697" y="5024174"/>
            <a:ext cx="6836992" cy="1323439"/>
          </a:xfrm>
          <a:prstGeom prst="rect">
            <a:avLst/>
          </a:prstGeom>
          <a:noFill/>
        </p:spPr>
        <p:txBody>
          <a:bodyPr wrap="square">
            <a:spAutoFit/>
          </a:bodyPr>
          <a:lstStyle/>
          <a:p>
            <a:pPr>
              <a:defRPr sz="2400">
                <a:solidFill>
                  <a:schemeClr val="bg1"/>
                </a:solidFill>
                <a:latin typeface="+mj-lt"/>
                <a:cs typeface="Arial" panose="020B0604020202020204" pitchFamily="34" charset="0"/>
              </a:defRPr>
            </a:pPr>
            <a:r>
              <a:rPr sz="2000" dirty="0"/>
              <a:t>1/4/6x24 </a:t>
            </a:r>
            <a:r>
              <a:rPr sz="2000" dirty="0" err="1"/>
              <a:t>consiste</a:t>
            </a:r>
            <a:r>
              <a:rPr sz="2000" dirty="0"/>
              <a:t> à fixer un </a:t>
            </a:r>
            <a:r>
              <a:rPr sz="2000" dirty="0" err="1"/>
              <a:t>nouvel</a:t>
            </a:r>
            <a:r>
              <a:rPr sz="2000" dirty="0"/>
              <a:t> </a:t>
            </a:r>
            <a:r>
              <a:rPr sz="2000" dirty="0" err="1"/>
              <a:t>objectif</a:t>
            </a:r>
            <a:r>
              <a:rPr sz="2000" dirty="0"/>
              <a:t> </a:t>
            </a:r>
            <a:r>
              <a:rPr sz="2000" dirty="0" err="1"/>
              <a:t>inspiré</a:t>
            </a:r>
            <a:r>
              <a:rPr sz="2000" dirty="0"/>
              <a:t> </a:t>
            </a:r>
            <a:r>
              <a:rPr sz="2000" dirty="0" err="1"/>
              <a:t>autour</a:t>
            </a:r>
            <a:r>
              <a:rPr sz="2000" dirty="0"/>
              <a:t> </a:t>
            </a:r>
            <a:r>
              <a:rPr sz="2000" dirty="0" err="1"/>
              <a:t>duquel</a:t>
            </a:r>
            <a:r>
              <a:rPr sz="2000" dirty="0"/>
              <a:t> se </a:t>
            </a:r>
            <a:r>
              <a:rPr sz="2000" dirty="0" err="1"/>
              <a:t>rallier</a:t>
            </a:r>
            <a:r>
              <a:rPr sz="2000" dirty="0"/>
              <a:t> pour nous aider à nous </a:t>
            </a:r>
            <a:r>
              <a:rPr sz="2000" dirty="0" err="1"/>
              <a:t>remettre</a:t>
            </a:r>
            <a:r>
              <a:rPr sz="2000" dirty="0"/>
              <a:t> sur la bonne </a:t>
            </a:r>
            <a:r>
              <a:rPr sz="2000" dirty="0" err="1"/>
              <a:t>voie</a:t>
            </a:r>
            <a:r>
              <a:rPr sz="2000" dirty="0"/>
              <a:t> pour </a:t>
            </a:r>
            <a:r>
              <a:rPr sz="2000" dirty="0" err="1"/>
              <a:t>éradiquer</a:t>
            </a:r>
            <a:r>
              <a:rPr sz="2000" dirty="0"/>
              <a:t> la </a:t>
            </a:r>
            <a:r>
              <a:rPr sz="2000" dirty="0" err="1"/>
              <a:t>tuberculose</a:t>
            </a:r>
            <a:r>
              <a:rPr sz="2000" dirty="0"/>
              <a:t>.</a:t>
            </a:r>
            <a:endParaRPr lang="en-US" sz="2000" dirty="0">
              <a:solidFill>
                <a:schemeClr val="bg1"/>
              </a:solidFill>
            </a:endParaRPr>
          </a:p>
        </p:txBody>
      </p:sp>
      <p:grpSp>
        <p:nvGrpSpPr>
          <p:cNvPr id="29" name="Group 28">
            <a:extLst>
              <a:ext uri="{FF2B5EF4-FFF2-40B4-BE49-F238E27FC236}">
                <a16:creationId xmlns:a16="http://schemas.microsoft.com/office/drawing/2014/main" id="{EC83049F-BDCA-1B77-008A-9C6871227712}"/>
              </a:ext>
            </a:extLst>
          </p:cNvPr>
          <p:cNvGrpSpPr/>
          <p:nvPr/>
        </p:nvGrpSpPr>
        <p:grpSpPr>
          <a:xfrm>
            <a:off x="1433085" y="3195933"/>
            <a:ext cx="927868" cy="736059"/>
            <a:chOff x="1433085" y="3528899"/>
            <a:chExt cx="927868" cy="736059"/>
          </a:xfrm>
        </p:grpSpPr>
        <p:sp>
          <p:nvSpPr>
            <p:cNvPr id="25" name="Oval 24">
              <a:extLst>
                <a:ext uri="{FF2B5EF4-FFF2-40B4-BE49-F238E27FC236}">
                  <a16:creationId xmlns:a16="http://schemas.microsoft.com/office/drawing/2014/main" id="{D8D29B55-ABFE-3ECE-82FC-2D7C1FCB0887}"/>
                </a:ext>
              </a:extLst>
            </p:cNvPr>
            <p:cNvSpPr/>
            <p:nvPr/>
          </p:nvSpPr>
          <p:spPr>
            <a:xfrm>
              <a:off x="1624894" y="3528899"/>
              <a:ext cx="736059" cy="736059"/>
            </a:xfrm>
            <a:prstGeom prst="ellipse">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p>
          </p:txBody>
        </p:sp>
        <p:pic>
          <p:nvPicPr>
            <p:cNvPr id="18" name="Graphic 17">
              <a:extLst>
                <a:ext uri="{FF2B5EF4-FFF2-40B4-BE49-F238E27FC236}">
                  <a16:creationId xmlns:a16="http://schemas.microsoft.com/office/drawing/2014/main" id="{F36171FD-BBD1-D8E7-2447-B9D38BED2DB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433085" y="3733613"/>
              <a:ext cx="866775" cy="438150"/>
            </a:xfrm>
            <a:prstGeom prst="rect">
              <a:avLst/>
            </a:prstGeom>
          </p:spPr>
        </p:pic>
      </p:grpSp>
      <p:grpSp>
        <p:nvGrpSpPr>
          <p:cNvPr id="30" name="Group 29">
            <a:extLst>
              <a:ext uri="{FF2B5EF4-FFF2-40B4-BE49-F238E27FC236}">
                <a16:creationId xmlns:a16="http://schemas.microsoft.com/office/drawing/2014/main" id="{E7AE38F4-11A8-D388-A282-72D9258B5D49}"/>
              </a:ext>
            </a:extLst>
          </p:cNvPr>
          <p:cNvGrpSpPr/>
          <p:nvPr/>
        </p:nvGrpSpPr>
        <p:grpSpPr>
          <a:xfrm>
            <a:off x="4015435" y="1271772"/>
            <a:ext cx="811905" cy="736059"/>
            <a:chOff x="4015435" y="1604738"/>
            <a:chExt cx="811905" cy="736059"/>
          </a:xfrm>
        </p:grpSpPr>
        <p:sp>
          <p:nvSpPr>
            <p:cNvPr id="26" name="Oval 25">
              <a:extLst>
                <a:ext uri="{FF2B5EF4-FFF2-40B4-BE49-F238E27FC236}">
                  <a16:creationId xmlns:a16="http://schemas.microsoft.com/office/drawing/2014/main" id="{BAA45CBC-B88C-84B5-3900-EEDEE8542BE1}"/>
                </a:ext>
              </a:extLst>
            </p:cNvPr>
            <p:cNvSpPr/>
            <p:nvPr/>
          </p:nvSpPr>
          <p:spPr>
            <a:xfrm>
              <a:off x="4015435" y="1604738"/>
              <a:ext cx="736059" cy="736059"/>
            </a:xfrm>
            <a:prstGeom prst="ellipse">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p>
          </p:txBody>
        </p:sp>
        <p:pic>
          <p:nvPicPr>
            <p:cNvPr id="20" name="Graphic 19">
              <a:extLst>
                <a:ext uri="{FF2B5EF4-FFF2-40B4-BE49-F238E27FC236}">
                  <a16:creationId xmlns:a16="http://schemas.microsoft.com/office/drawing/2014/main" id="{CB63340F-3203-6EB4-EC44-D323C21D27CC}"/>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rot="3372152">
              <a:off x="4189165" y="1615581"/>
              <a:ext cx="561975" cy="714375"/>
            </a:xfrm>
            <a:prstGeom prst="rect">
              <a:avLst/>
            </a:prstGeom>
          </p:spPr>
        </p:pic>
      </p:grpSp>
      <p:grpSp>
        <p:nvGrpSpPr>
          <p:cNvPr id="31" name="Group 30">
            <a:extLst>
              <a:ext uri="{FF2B5EF4-FFF2-40B4-BE49-F238E27FC236}">
                <a16:creationId xmlns:a16="http://schemas.microsoft.com/office/drawing/2014/main" id="{7E94F28B-142F-D524-FFAD-62D31C2910B1}"/>
              </a:ext>
            </a:extLst>
          </p:cNvPr>
          <p:cNvGrpSpPr/>
          <p:nvPr/>
        </p:nvGrpSpPr>
        <p:grpSpPr>
          <a:xfrm>
            <a:off x="6358200" y="3838797"/>
            <a:ext cx="736059" cy="736913"/>
            <a:chOff x="6358200" y="4171763"/>
            <a:chExt cx="736059" cy="736913"/>
          </a:xfrm>
        </p:grpSpPr>
        <p:sp>
          <p:nvSpPr>
            <p:cNvPr id="27" name="Oval 26">
              <a:extLst>
                <a:ext uri="{FF2B5EF4-FFF2-40B4-BE49-F238E27FC236}">
                  <a16:creationId xmlns:a16="http://schemas.microsoft.com/office/drawing/2014/main" id="{0FFB777C-A981-DD5A-79AC-8EE0D7D943D8}"/>
                </a:ext>
              </a:extLst>
            </p:cNvPr>
            <p:cNvSpPr/>
            <p:nvPr/>
          </p:nvSpPr>
          <p:spPr>
            <a:xfrm>
              <a:off x="6358200" y="4172617"/>
              <a:ext cx="736059" cy="736059"/>
            </a:xfrm>
            <a:prstGeom prst="ellipse">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p>
          </p:txBody>
        </p:sp>
        <p:pic>
          <p:nvPicPr>
            <p:cNvPr id="22" name="Graphic 21">
              <a:extLst>
                <a:ext uri="{FF2B5EF4-FFF2-40B4-BE49-F238E27FC236}">
                  <a16:creationId xmlns:a16="http://schemas.microsoft.com/office/drawing/2014/main" id="{58274C7C-45FB-6471-FACF-EB402F333220}"/>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6460639" y="4171763"/>
              <a:ext cx="633620" cy="633620"/>
            </a:xfrm>
            <a:prstGeom prst="rect">
              <a:avLst/>
            </a:prstGeom>
          </p:spPr>
        </p:pic>
      </p:grpSp>
      <p:grpSp>
        <p:nvGrpSpPr>
          <p:cNvPr id="32" name="Group 31">
            <a:extLst>
              <a:ext uri="{FF2B5EF4-FFF2-40B4-BE49-F238E27FC236}">
                <a16:creationId xmlns:a16="http://schemas.microsoft.com/office/drawing/2014/main" id="{AC432E4A-FFE2-314E-1F84-948B4CA207D4}"/>
              </a:ext>
            </a:extLst>
          </p:cNvPr>
          <p:cNvGrpSpPr/>
          <p:nvPr/>
        </p:nvGrpSpPr>
        <p:grpSpPr>
          <a:xfrm>
            <a:off x="8953346" y="1231274"/>
            <a:ext cx="736059" cy="793344"/>
            <a:chOff x="8953346" y="1564240"/>
            <a:chExt cx="736059" cy="793344"/>
          </a:xfrm>
        </p:grpSpPr>
        <p:sp>
          <p:nvSpPr>
            <p:cNvPr id="28" name="Oval 27">
              <a:extLst>
                <a:ext uri="{FF2B5EF4-FFF2-40B4-BE49-F238E27FC236}">
                  <a16:creationId xmlns:a16="http://schemas.microsoft.com/office/drawing/2014/main" id="{87E0F837-9FE2-2BBD-E777-7918514290E3}"/>
                </a:ext>
              </a:extLst>
            </p:cNvPr>
            <p:cNvSpPr/>
            <p:nvPr/>
          </p:nvSpPr>
          <p:spPr>
            <a:xfrm>
              <a:off x="8953346" y="1621525"/>
              <a:ext cx="736059" cy="736059"/>
            </a:xfrm>
            <a:prstGeom prst="ellipse">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p>
          </p:txBody>
        </p:sp>
        <p:pic>
          <p:nvPicPr>
            <p:cNvPr id="24" name="Graphic 23">
              <a:extLst>
                <a:ext uri="{FF2B5EF4-FFF2-40B4-BE49-F238E27FC236}">
                  <a16:creationId xmlns:a16="http://schemas.microsoft.com/office/drawing/2014/main" id="{B67B48A9-9009-FEB0-72A6-32CBB46CEE5D}"/>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rot="20902134">
              <a:off x="9025389" y="1564240"/>
              <a:ext cx="602583" cy="670800"/>
            </a:xfrm>
            <a:prstGeom prst="rect">
              <a:avLst/>
            </a:prstGeom>
          </p:spPr>
        </p:pic>
      </p:grpSp>
      <p:grpSp>
        <p:nvGrpSpPr>
          <p:cNvPr id="21" name="Group 20">
            <a:extLst>
              <a:ext uri="{FF2B5EF4-FFF2-40B4-BE49-F238E27FC236}">
                <a16:creationId xmlns:a16="http://schemas.microsoft.com/office/drawing/2014/main" id="{CCA72B9E-8A73-2D2B-F0C5-CC91C335D70F}"/>
              </a:ext>
            </a:extLst>
          </p:cNvPr>
          <p:cNvGrpSpPr/>
          <p:nvPr/>
        </p:nvGrpSpPr>
        <p:grpSpPr>
          <a:xfrm rot="16200000">
            <a:off x="11545969" y="4575534"/>
            <a:ext cx="91440" cy="428560"/>
            <a:chOff x="8311168" y="2917354"/>
            <a:chExt cx="91440" cy="428560"/>
          </a:xfrm>
        </p:grpSpPr>
        <p:sp>
          <p:nvSpPr>
            <p:cNvPr id="23" name="Oval 22">
              <a:extLst>
                <a:ext uri="{FF2B5EF4-FFF2-40B4-BE49-F238E27FC236}">
                  <a16:creationId xmlns:a16="http://schemas.microsoft.com/office/drawing/2014/main" id="{B6152596-A6D9-A79B-07D2-55E2B43F781B}"/>
                </a:ext>
              </a:extLst>
            </p:cNvPr>
            <p:cNvSpPr/>
            <p:nvPr/>
          </p:nvSpPr>
          <p:spPr>
            <a:xfrm>
              <a:off x="8334029" y="2917354"/>
              <a:ext cx="45719" cy="45719"/>
            </a:xfrm>
            <a:prstGeom prst="ellipse">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p>
          </p:txBody>
        </p:sp>
        <p:sp>
          <p:nvSpPr>
            <p:cNvPr id="33" name="Oval 32">
              <a:extLst>
                <a:ext uri="{FF2B5EF4-FFF2-40B4-BE49-F238E27FC236}">
                  <a16:creationId xmlns:a16="http://schemas.microsoft.com/office/drawing/2014/main" id="{E57ABFC2-B467-79D2-58F4-18AFF7515204}"/>
                </a:ext>
              </a:extLst>
            </p:cNvPr>
            <p:cNvSpPr/>
            <p:nvPr/>
          </p:nvSpPr>
          <p:spPr>
            <a:xfrm>
              <a:off x="8330916" y="3300195"/>
              <a:ext cx="45719" cy="45719"/>
            </a:xfrm>
            <a:prstGeom prst="ellipse">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p>
          </p:txBody>
        </p:sp>
        <p:sp>
          <p:nvSpPr>
            <p:cNvPr id="34" name="Oval 33">
              <a:extLst>
                <a:ext uri="{FF2B5EF4-FFF2-40B4-BE49-F238E27FC236}">
                  <a16:creationId xmlns:a16="http://schemas.microsoft.com/office/drawing/2014/main" id="{DA248F32-B4E2-3DF7-6EB3-EE36C338F942}"/>
                </a:ext>
              </a:extLst>
            </p:cNvPr>
            <p:cNvSpPr/>
            <p:nvPr/>
          </p:nvSpPr>
          <p:spPr>
            <a:xfrm>
              <a:off x="8311168" y="3079468"/>
              <a:ext cx="91440" cy="91440"/>
            </a:xfrm>
            <a:prstGeom prst="ellipse">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p>
          </p:txBody>
        </p:sp>
      </p:grpSp>
    </p:spTree>
    <p:extLst>
      <p:ext uri="{BB962C8B-B14F-4D97-AF65-F5344CB8AC3E}">
        <p14:creationId xmlns:p14="http://schemas.microsoft.com/office/powerpoint/2010/main" val="85978172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Rectangle 39">
            <a:extLst>
              <a:ext uri="{FF2B5EF4-FFF2-40B4-BE49-F238E27FC236}">
                <a16:creationId xmlns:a16="http://schemas.microsoft.com/office/drawing/2014/main" id="{8EA89B83-FE7F-0DB4-6CF8-05C3ADBE5665}"/>
              </a:ext>
            </a:extLst>
          </p:cNvPr>
          <p:cNvSpPr/>
          <p:nvPr/>
        </p:nvSpPr>
        <p:spPr>
          <a:xfrm>
            <a:off x="0" y="2105247"/>
            <a:ext cx="12192000" cy="4268972"/>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p>
        </p:txBody>
      </p:sp>
      <p:sp>
        <p:nvSpPr>
          <p:cNvPr id="42" name="Rectangle 2">
            <a:extLst>
              <a:ext uri="{FF2B5EF4-FFF2-40B4-BE49-F238E27FC236}">
                <a16:creationId xmlns:a16="http://schemas.microsoft.com/office/drawing/2014/main" id="{A8790B40-A3BF-D391-DE43-4E1FCC73FA61}"/>
              </a:ext>
            </a:extLst>
          </p:cNvPr>
          <p:cNvSpPr txBox="1">
            <a:spLocks noChangeArrowheads="1"/>
          </p:cNvSpPr>
          <p:nvPr/>
        </p:nvSpPr>
        <p:spPr>
          <a:xfrm>
            <a:off x="432751" y="464286"/>
            <a:ext cx="10322081" cy="720255"/>
          </a:xfrm>
          <a:prstGeom prst="rect">
            <a:avLst/>
          </a:prstGeom>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defRPr sz="3200" b="1">
                <a:latin typeface="Arial Black" charset="0"/>
                <a:ea typeface="Arial Black" charset="0"/>
                <a:cs typeface="Arial Black" charset="0"/>
              </a:defRPr>
            </a:pPr>
            <a:r>
              <a:rPr sz="2400" dirty="0">
                <a:solidFill>
                  <a:schemeClr val="accent5"/>
                </a:solidFill>
              </a:rPr>
              <a:t>STAFF</a:t>
            </a:r>
            <a:r>
              <a:rPr sz="2400" dirty="0"/>
              <a:t>, STUFF, SPACE, SYSTEMS, SUPPORT </a:t>
            </a:r>
            <a:r>
              <a:rPr sz="2400" dirty="0">
                <a:solidFill>
                  <a:schemeClr val="accent5"/>
                </a:solidFill>
              </a:rPr>
              <a:t>(</a:t>
            </a:r>
            <a:r>
              <a:rPr sz="2400" dirty="0"/>
              <a:t>EFFECTIFS, MOYENS,</a:t>
            </a:r>
            <a:r>
              <a:rPr sz="2400" dirty="0">
                <a:solidFill>
                  <a:schemeClr val="accent5"/>
                </a:solidFill>
              </a:rPr>
              <a:t> ESPACE</a:t>
            </a:r>
            <a:r>
              <a:rPr sz="2400" dirty="0"/>
              <a:t>, SYSTÈMES,</a:t>
            </a:r>
            <a:r>
              <a:rPr sz="2400" dirty="0">
                <a:solidFill>
                  <a:schemeClr val="accent5"/>
                </a:solidFill>
              </a:rPr>
              <a:t> SOUTIEN)</a:t>
            </a:r>
          </a:p>
        </p:txBody>
      </p:sp>
      <p:sp>
        <p:nvSpPr>
          <p:cNvPr id="48" name="TextBox 47">
            <a:extLst>
              <a:ext uri="{FF2B5EF4-FFF2-40B4-BE49-F238E27FC236}">
                <a16:creationId xmlns:a16="http://schemas.microsoft.com/office/drawing/2014/main" id="{D7B8DBEF-094A-97B1-F0F2-41C63DAE2D5E}"/>
              </a:ext>
            </a:extLst>
          </p:cNvPr>
          <p:cNvSpPr txBox="1"/>
          <p:nvPr/>
        </p:nvSpPr>
        <p:spPr>
          <a:xfrm>
            <a:off x="448699" y="2415625"/>
            <a:ext cx="2103120" cy="2800767"/>
          </a:xfrm>
          <a:prstGeom prst="rect">
            <a:avLst/>
          </a:prstGeom>
          <a:noFill/>
        </p:spPr>
        <p:txBody>
          <a:bodyPr wrap="square">
            <a:spAutoFit/>
          </a:bodyPr>
          <a:lstStyle/>
          <a:p>
            <a:pPr algn="l">
              <a:defRPr sz="1800" b="1">
                <a:solidFill>
                  <a:schemeClr val="accent5"/>
                </a:solidFill>
                <a:latin typeface="+mj-lt"/>
                <a:cs typeface="Arial" panose="020B0604020202020204" pitchFamily="34" charset="0"/>
              </a:defRPr>
            </a:pPr>
            <a:r>
              <a:rPr dirty="0"/>
              <a:t>EFFECTIFS (STAFF)</a:t>
            </a:r>
            <a:endParaRPr lang="en-US" b="1" dirty="0">
              <a:solidFill>
                <a:schemeClr val="accent5"/>
              </a:solidFill>
              <a:latin typeface="+mj-lt"/>
              <a:cs typeface="Arial" panose="020B0604020202020204" pitchFamily="34" charset="0"/>
            </a:endParaRPr>
          </a:p>
          <a:p>
            <a:pPr algn="l">
              <a:defRPr sz="1600">
                <a:latin typeface="Arial" panose="020B0604020202020204" pitchFamily="34" charset="0"/>
                <a:cs typeface="Arial" panose="020B0604020202020204" pitchFamily="34" charset="0"/>
              </a:defRPr>
            </a:pPr>
            <a:r>
              <a:rPr sz="1400" dirty="0"/>
              <a:t>Les </a:t>
            </a:r>
            <a:r>
              <a:rPr sz="1400" dirty="0" err="1"/>
              <a:t>effectifs</a:t>
            </a:r>
            <a:r>
              <a:rPr sz="1400" dirty="0"/>
              <a:t> </a:t>
            </a:r>
            <a:r>
              <a:rPr sz="1400" dirty="0" err="1"/>
              <a:t>comprennent</a:t>
            </a:r>
            <a:r>
              <a:rPr sz="1400" dirty="0"/>
              <a:t> </a:t>
            </a:r>
            <a:r>
              <a:rPr sz="1400" dirty="0" err="1"/>
              <a:t>tous</a:t>
            </a:r>
            <a:r>
              <a:rPr sz="1400" dirty="0"/>
              <a:t> les </a:t>
            </a:r>
            <a:r>
              <a:rPr sz="1400" dirty="0" err="1"/>
              <a:t>prestataires</a:t>
            </a:r>
            <a:r>
              <a:rPr sz="1400" dirty="0"/>
              <a:t> de </a:t>
            </a:r>
            <a:r>
              <a:rPr sz="1400" dirty="0" err="1"/>
              <a:t>soins</a:t>
            </a:r>
            <a:r>
              <a:rPr sz="1400" dirty="0"/>
              <a:t>, y </a:t>
            </a:r>
            <a:r>
              <a:rPr sz="1400" dirty="0" err="1"/>
              <a:t>compris</a:t>
            </a:r>
            <a:r>
              <a:rPr sz="1400" dirty="0"/>
              <a:t> les </a:t>
            </a:r>
            <a:r>
              <a:rPr sz="1400" dirty="0" err="1"/>
              <a:t>médecins</a:t>
            </a:r>
            <a:r>
              <a:rPr sz="1400" dirty="0"/>
              <a:t>, les </a:t>
            </a:r>
            <a:r>
              <a:rPr sz="1400" dirty="0" err="1"/>
              <a:t>infirmières</a:t>
            </a:r>
            <a:r>
              <a:rPr sz="1400" dirty="0"/>
              <a:t>, les agents de </a:t>
            </a:r>
            <a:r>
              <a:rPr sz="1400" dirty="0" err="1"/>
              <a:t>santé</a:t>
            </a:r>
            <a:r>
              <a:rPr sz="1400" dirty="0"/>
              <a:t> </a:t>
            </a:r>
            <a:r>
              <a:rPr sz="1400" dirty="0" err="1"/>
              <a:t>communautaires</a:t>
            </a:r>
            <a:r>
              <a:rPr sz="1400" dirty="0"/>
              <a:t> (ex : publics, </a:t>
            </a:r>
            <a:r>
              <a:rPr sz="1400" dirty="0" err="1"/>
              <a:t>privés</a:t>
            </a:r>
            <a:r>
              <a:rPr sz="1400" dirty="0"/>
              <a:t>, </a:t>
            </a:r>
            <a:r>
              <a:rPr sz="1400" dirty="0" err="1"/>
              <a:t>informels</a:t>
            </a:r>
            <a:r>
              <a:rPr sz="1400" dirty="0"/>
              <a:t>, </a:t>
            </a:r>
            <a:r>
              <a:rPr sz="1400" dirty="0" err="1"/>
              <a:t>communautaires</a:t>
            </a:r>
            <a:r>
              <a:rPr sz="1400" dirty="0"/>
              <a:t>, etc.)</a:t>
            </a:r>
          </a:p>
        </p:txBody>
      </p:sp>
      <p:sp>
        <p:nvSpPr>
          <p:cNvPr id="49" name="TextBox 48">
            <a:extLst>
              <a:ext uri="{FF2B5EF4-FFF2-40B4-BE49-F238E27FC236}">
                <a16:creationId xmlns:a16="http://schemas.microsoft.com/office/drawing/2014/main" id="{EE41AC05-0494-A423-1A96-8938C737E5ED}"/>
              </a:ext>
            </a:extLst>
          </p:cNvPr>
          <p:cNvSpPr txBox="1"/>
          <p:nvPr/>
        </p:nvSpPr>
        <p:spPr>
          <a:xfrm>
            <a:off x="2806197" y="2415625"/>
            <a:ext cx="2103120" cy="1938992"/>
          </a:xfrm>
          <a:prstGeom prst="rect">
            <a:avLst/>
          </a:prstGeom>
          <a:noFill/>
        </p:spPr>
        <p:txBody>
          <a:bodyPr wrap="square">
            <a:spAutoFit/>
          </a:bodyPr>
          <a:lstStyle/>
          <a:p>
            <a:pPr algn="l">
              <a:defRPr sz="1800">
                <a:cs typeface="Arial" panose="020B0604020202020204" pitchFamily="34" charset="0"/>
              </a:defRPr>
            </a:pPr>
            <a:r>
              <a:rPr b="1" dirty="0">
                <a:solidFill>
                  <a:schemeClr val="accent5"/>
                </a:solidFill>
                <a:latin typeface="+mj-lt"/>
              </a:rPr>
              <a:t>MOYENS (STUFF)</a:t>
            </a:r>
            <a:r>
              <a:rPr dirty="0">
                <a:solidFill>
                  <a:srgbClr val="EF3E42"/>
                </a:solidFill>
                <a:latin typeface="Arial" panose="020B0604020202020204" pitchFamily="34" charset="0"/>
              </a:rPr>
              <a:t> </a:t>
            </a:r>
          </a:p>
          <a:p>
            <a:pPr algn="l">
              <a:defRPr sz="1600">
                <a:latin typeface="Arial" panose="020B0604020202020204" pitchFamily="34" charset="0"/>
                <a:cs typeface="Arial" panose="020B0604020202020204" pitchFamily="34" charset="0"/>
              </a:defRPr>
            </a:pPr>
            <a:r>
              <a:rPr sz="1400" dirty="0"/>
              <a:t>Tests de diagnostic et </a:t>
            </a:r>
            <a:r>
              <a:rPr sz="1400" dirty="0" err="1"/>
              <a:t>consommables</a:t>
            </a:r>
            <a:r>
              <a:rPr sz="1400" dirty="0"/>
              <a:t> </a:t>
            </a:r>
            <a:r>
              <a:rPr sz="1400" dirty="0" err="1"/>
              <a:t>connexes</a:t>
            </a:r>
            <a:r>
              <a:rPr sz="1400" dirty="0"/>
              <a:t>, technologies </a:t>
            </a:r>
            <a:r>
              <a:rPr sz="1400" dirty="0" err="1"/>
              <a:t>d’imagerie</a:t>
            </a:r>
            <a:r>
              <a:rPr sz="1400" dirty="0"/>
              <a:t>, </a:t>
            </a:r>
            <a:r>
              <a:rPr sz="1400" dirty="0" err="1"/>
              <a:t>médicaments</a:t>
            </a:r>
            <a:r>
              <a:rPr sz="1400" dirty="0"/>
              <a:t>, </a:t>
            </a:r>
            <a:r>
              <a:rPr sz="1400" dirty="0" err="1"/>
              <a:t>autres</a:t>
            </a:r>
            <a:r>
              <a:rPr sz="1400" dirty="0"/>
              <a:t> </a:t>
            </a:r>
            <a:r>
              <a:rPr sz="1400" dirty="0" err="1"/>
              <a:t>équipements</a:t>
            </a:r>
            <a:endParaRPr sz="1400" dirty="0"/>
          </a:p>
        </p:txBody>
      </p:sp>
      <p:sp>
        <p:nvSpPr>
          <p:cNvPr id="50" name="TextBox 49">
            <a:extLst>
              <a:ext uri="{FF2B5EF4-FFF2-40B4-BE49-F238E27FC236}">
                <a16:creationId xmlns:a16="http://schemas.microsoft.com/office/drawing/2014/main" id="{137CA874-B588-AE8D-5643-F8950021DA2B}"/>
              </a:ext>
            </a:extLst>
          </p:cNvPr>
          <p:cNvSpPr txBox="1"/>
          <p:nvPr/>
        </p:nvSpPr>
        <p:spPr>
          <a:xfrm>
            <a:off x="5163695" y="2415625"/>
            <a:ext cx="2103120" cy="2369880"/>
          </a:xfrm>
          <a:prstGeom prst="rect">
            <a:avLst/>
          </a:prstGeom>
          <a:noFill/>
        </p:spPr>
        <p:txBody>
          <a:bodyPr wrap="square">
            <a:spAutoFit/>
          </a:bodyPr>
          <a:lstStyle/>
          <a:p>
            <a:pPr algn="l">
              <a:defRPr sz="1800" b="1">
                <a:solidFill>
                  <a:schemeClr val="accent5"/>
                </a:solidFill>
                <a:latin typeface="+mj-lt"/>
                <a:cs typeface="Arial" panose="020B0604020202020204" pitchFamily="34" charset="0"/>
              </a:defRPr>
            </a:pPr>
            <a:r>
              <a:rPr dirty="0"/>
              <a:t>ESPACE (SPACE)</a:t>
            </a:r>
            <a:endParaRPr lang="en-US" b="1" dirty="0">
              <a:solidFill>
                <a:schemeClr val="accent5"/>
              </a:solidFill>
              <a:latin typeface="+mj-lt"/>
              <a:cs typeface="Arial" panose="020B0604020202020204" pitchFamily="34" charset="0"/>
            </a:endParaRPr>
          </a:p>
          <a:p>
            <a:pPr algn="l">
              <a:defRPr sz="1600">
                <a:latin typeface="Arial" panose="020B0604020202020204" pitchFamily="34" charset="0"/>
                <a:cs typeface="Arial" panose="020B0604020202020204" pitchFamily="34" charset="0"/>
              </a:defRPr>
            </a:pPr>
            <a:r>
              <a:rPr sz="1400" dirty="0" err="1"/>
              <a:t>L’espace</a:t>
            </a:r>
            <a:r>
              <a:rPr sz="1400" dirty="0"/>
              <a:t> correspond aux structures de </a:t>
            </a:r>
            <a:r>
              <a:rPr sz="1400" dirty="0" err="1"/>
              <a:t>soins</a:t>
            </a:r>
            <a:r>
              <a:rPr sz="1400" dirty="0"/>
              <a:t> </a:t>
            </a:r>
            <a:r>
              <a:rPr sz="1400" dirty="0" err="1"/>
              <a:t>appropriées</a:t>
            </a:r>
            <a:r>
              <a:rPr sz="1400" dirty="0"/>
              <a:t> et </a:t>
            </a:r>
            <a:r>
              <a:rPr sz="1400" dirty="0" err="1"/>
              <a:t>dignes</a:t>
            </a:r>
            <a:r>
              <a:rPr sz="1400" dirty="0"/>
              <a:t> à disposition des patients dans </a:t>
            </a:r>
            <a:r>
              <a:rPr sz="1400" dirty="0" err="1"/>
              <a:t>une</a:t>
            </a:r>
            <a:r>
              <a:rPr sz="1400" dirty="0"/>
              <a:t> </a:t>
            </a:r>
            <a:r>
              <a:rPr sz="1400" dirty="0" err="1"/>
              <a:t>clinique</a:t>
            </a:r>
            <a:r>
              <a:rPr sz="1400" dirty="0"/>
              <a:t>, un </a:t>
            </a:r>
            <a:r>
              <a:rPr sz="1400" dirty="0" err="1"/>
              <a:t>hôpital</a:t>
            </a:r>
            <a:r>
              <a:rPr sz="1400" dirty="0"/>
              <a:t> </a:t>
            </a:r>
            <a:r>
              <a:rPr sz="1400" dirty="0" err="1"/>
              <a:t>ou</a:t>
            </a:r>
            <a:r>
              <a:rPr sz="1400" dirty="0"/>
              <a:t> un </a:t>
            </a:r>
            <a:r>
              <a:rPr sz="1400" dirty="0" err="1"/>
              <a:t>établissement</a:t>
            </a:r>
            <a:r>
              <a:rPr sz="1400" dirty="0"/>
              <a:t> de </a:t>
            </a:r>
            <a:r>
              <a:rPr sz="1400" dirty="0" err="1"/>
              <a:t>soins</a:t>
            </a:r>
            <a:r>
              <a:rPr sz="1400" dirty="0"/>
              <a:t> </a:t>
            </a:r>
            <a:r>
              <a:rPr sz="1400" dirty="0" err="1"/>
              <a:t>communautaires</a:t>
            </a:r>
            <a:endParaRPr sz="1400" dirty="0"/>
          </a:p>
        </p:txBody>
      </p:sp>
      <p:sp>
        <p:nvSpPr>
          <p:cNvPr id="51" name="TextBox 50">
            <a:extLst>
              <a:ext uri="{FF2B5EF4-FFF2-40B4-BE49-F238E27FC236}">
                <a16:creationId xmlns:a16="http://schemas.microsoft.com/office/drawing/2014/main" id="{7D272327-D751-73C8-2019-C8FC58FFEEA9}"/>
              </a:ext>
            </a:extLst>
          </p:cNvPr>
          <p:cNvSpPr txBox="1"/>
          <p:nvPr/>
        </p:nvSpPr>
        <p:spPr>
          <a:xfrm>
            <a:off x="7521193" y="2401703"/>
            <a:ext cx="2103120" cy="2585323"/>
          </a:xfrm>
          <a:prstGeom prst="rect">
            <a:avLst/>
          </a:prstGeom>
          <a:noFill/>
        </p:spPr>
        <p:txBody>
          <a:bodyPr wrap="square">
            <a:spAutoFit/>
          </a:bodyPr>
          <a:lstStyle/>
          <a:p>
            <a:pPr algn="l">
              <a:defRPr sz="1800" b="1">
                <a:solidFill>
                  <a:schemeClr val="accent5"/>
                </a:solidFill>
                <a:latin typeface="+mj-lt"/>
                <a:cs typeface="Arial" panose="020B0604020202020204" pitchFamily="34" charset="0"/>
              </a:defRPr>
            </a:pPr>
            <a:r>
              <a:rPr dirty="0"/>
              <a:t>SYSTÈMES (SYSTEMS)</a:t>
            </a:r>
            <a:endParaRPr lang="en-US" b="1" dirty="0">
              <a:solidFill>
                <a:schemeClr val="accent5"/>
              </a:solidFill>
              <a:latin typeface="+mj-lt"/>
              <a:cs typeface="Arial" panose="020B0604020202020204" pitchFamily="34" charset="0"/>
            </a:endParaRPr>
          </a:p>
          <a:p>
            <a:pPr algn="l">
              <a:defRPr sz="1600">
                <a:latin typeface="Arial" panose="020B0604020202020204" pitchFamily="34" charset="0"/>
                <a:cs typeface="Arial" panose="020B0604020202020204" pitchFamily="34" charset="0"/>
              </a:defRPr>
            </a:pPr>
            <a:r>
              <a:rPr sz="1400" dirty="0"/>
              <a:t>Les </a:t>
            </a:r>
            <a:r>
              <a:rPr sz="1400" dirty="0" err="1"/>
              <a:t>systèmes</a:t>
            </a:r>
            <a:r>
              <a:rPr sz="1400" dirty="0"/>
              <a:t> </a:t>
            </a:r>
            <a:r>
              <a:rPr sz="1400" dirty="0" err="1"/>
              <a:t>sont</a:t>
            </a:r>
            <a:r>
              <a:rPr sz="1400" dirty="0"/>
              <a:t> les </a:t>
            </a:r>
            <a:r>
              <a:rPr sz="1400" dirty="0" err="1"/>
              <a:t>mécanismes</a:t>
            </a:r>
            <a:r>
              <a:rPr sz="1400" dirty="0"/>
              <a:t> </a:t>
            </a:r>
            <a:r>
              <a:rPr sz="1400" dirty="0" err="1"/>
              <a:t>d’élaboration</a:t>
            </a:r>
            <a:r>
              <a:rPr sz="1400" dirty="0"/>
              <a:t> de politiques et de </a:t>
            </a:r>
            <a:r>
              <a:rPr sz="1400" dirty="0" err="1"/>
              <a:t>réglementation</a:t>
            </a:r>
            <a:r>
              <a:rPr sz="1400" dirty="0"/>
              <a:t>, </a:t>
            </a:r>
            <a:r>
              <a:rPr sz="1400" dirty="0" err="1"/>
              <a:t>programmes</a:t>
            </a:r>
            <a:r>
              <a:rPr sz="1400" dirty="0"/>
              <a:t> de recherche active de </a:t>
            </a:r>
            <a:r>
              <a:rPr sz="1400" dirty="0" err="1"/>
              <a:t>cas</a:t>
            </a:r>
            <a:r>
              <a:rPr sz="1400" dirty="0"/>
              <a:t>, services </a:t>
            </a:r>
            <a:r>
              <a:rPr sz="1400" dirty="0" err="1"/>
              <a:t>d’orientation</a:t>
            </a:r>
            <a:endParaRPr sz="1400" dirty="0"/>
          </a:p>
        </p:txBody>
      </p:sp>
      <p:sp>
        <p:nvSpPr>
          <p:cNvPr id="52" name="TextBox 51">
            <a:extLst>
              <a:ext uri="{FF2B5EF4-FFF2-40B4-BE49-F238E27FC236}">
                <a16:creationId xmlns:a16="http://schemas.microsoft.com/office/drawing/2014/main" id="{EDA30722-5D46-7D36-FE38-8DDD2AE50FF8}"/>
              </a:ext>
            </a:extLst>
          </p:cNvPr>
          <p:cNvSpPr txBox="1"/>
          <p:nvPr/>
        </p:nvSpPr>
        <p:spPr>
          <a:xfrm>
            <a:off x="9878691" y="2415625"/>
            <a:ext cx="2103120" cy="3323987"/>
          </a:xfrm>
          <a:prstGeom prst="rect">
            <a:avLst/>
          </a:prstGeom>
          <a:noFill/>
        </p:spPr>
        <p:txBody>
          <a:bodyPr wrap="square">
            <a:spAutoFit/>
          </a:bodyPr>
          <a:lstStyle/>
          <a:p>
            <a:pPr algn="l">
              <a:defRPr sz="1800" b="1">
                <a:solidFill>
                  <a:schemeClr val="accent5"/>
                </a:solidFill>
                <a:latin typeface="+mj-lt"/>
                <a:cs typeface="Arial" panose="020B0604020202020204" pitchFamily="34" charset="0"/>
              </a:defRPr>
            </a:pPr>
            <a:r>
              <a:rPr dirty="0"/>
              <a:t>SOUTIEN (SUPPORT)</a:t>
            </a:r>
            <a:endParaRPr lang="en-US" b="1" dirty="0">
              <a:solidFill>
                <a:schemeClr val="accent5"/>
              </a:solidFill>
              <a:latin typeface="+mj-lt"/>
              <a:cs typeface="Arial" panose="020B0604020202020204" pitchFamily="34" charset="0"/>
            </a:endParaRPr>
          </a:p>
          <a:p>
            <a:pPr algn="l">
              <a:defRPr sz="1600">
                <a:latin typeface="Arial" panose="020B0604020202020204" pitchFamily="34" charset="0"/>
                <a:cs typeface="Arial" panose="020B0604020202020204" pitchFamily="34" charset="0"/>
              </a:defRPr>
            </a:pPr>
            <a:r>
              <a:rPr sz="1400" dirty="0"/>
              <a:t>Le </a:t>
            </a:r>
            <a:r>
              <a:rPr sz="1400" dirty="0" err="1"/>
              <a:t>soutien</a:t>
            </a:r>
            <a:r>
              <a:rPr sz="1400" dirty="0"/>
              <a:t> correspond à </a:t>
            </a:r>
            <a:r>
              <a:rPr sz="1400" dirty="0" err="1"/>
              <a:t>l’accompagnement</a:t>
            </a:r>
            <a:r>
              <a:rPr sz="1400" dirty="0"/>
              <a:t> au patient </a:t>
            </a:r>
            <a:r>
              <a:rPr sz="1400" dirty="0" err="1"/>
              <a:t>afin</a:t>
            </a:r>
            <a:r>
              <a:rPr sz="1400" dirty="0"/>
              <a:t> que </a:t>
            </a:r>
            <a:r>
              <a:rPr sz="1400" dirty="0" err="1"/>
              <a:t>celui</a:t>
            </a:r>
            <a:r>
              <a:rPr sz="1400" dirty="0"/>
              <a:t>-ci se sente </a:t>
            </a:r>
            <a:r>
              <a:rPr sz="1400" dirty="0" err="1"/>
              <a:t>mieux</a:t>
            </a:r>
            <a:r>
              <a:rPr sz="1400" dirty="0"/>
              <a:t> (</a:t>
            </a:r>
            <a:r>
              <a:rPr sz="1400" dirty="0" err="1"/>
              <a:t>nourriture</a:t>
            </a:r>
            <a:r>
              <a:rPr sz="1400" dirty="0"/>
              <a:t>, </a:t>
            </a:r>
            <a:r>
              <a:rPr sz="1400" dirty="0" err="1"/>
              <a:t>logement</a:t>
            </a:r>
            <a:r>
              <a:rPr sz="1400" dirty="0"/>
              <a:t>, conseils et </a:t>
            </a:r>
            <a:r>
              <a:rPr sz="1400" dirty="0" err="1"/>
              <a:t>d’autres</a:t>
            </a:r>
            <a:r>
              <a:rPr sz="1400" dirty="0"/>
              <a:t> services </a:t>
            </a:r>
            <a:r>
              <a:rPr sz="1400" dirty="0" err="1"/>
              <a:t>psychosociaux</a:t>
            </a:r>
            <a:r>
              <a:rPr sz="1400" dirty="0"/>
              <a:t>). </a:t>
            </a:r>
            <a:r>
              <a:rPr sz="1400" dirty="0" err="1"/>
              <a:t>Cette</a:t>
            </a:r>
            <a:r>
              <a:rPr sz="1400" dirty="0"/>
              <a:t> </a:t>
            </a:r>
            <a:r>
              <a:rPr sz="1400" dirty="0" err="1"/>
              <a:t>approche</a:t>
            </a:r>
            <a:r>
              <a:rPr sz="1400" dirty="0"/>
              <a:t> </a:t>
            </a:r>
            <a:r>
              <a:rPr sz="1400" dirty="0" err="1"/>
              <a:t>nécessite</a:t>
            </a:r>
            <a:r>
              <a:rPr sz="1400" dirty="0"/>
              <a:t> </a:t>
            </a:r>
            <a:r>
              <a:rPr sz="1400" dirty="0" err="1"/>
              <a:t>une</a:t>
            </a:r>
            <a:r>
              <a:rPr sz="1400" dirty="0"/>
              <a:t> riposte </a:t>
            </a:r>
            <a:r>
              <a:rPr sz="1400" dirty="0" err="1"/>
              <a:t>multisectorielle</a:t>
            </a:r>
            <a:r>
              <a:rPr sz="1400" dirty="0"/>
              <a:t> et </a:t>
            </a:r>
            <a:r>
              <a:rPr sz="1400" dirty="0" err="1"/>
              <a:t>entièrement</a:t>
            </a:r>
            <a:r>
              <a:rPr sz="1400" dirty="0"/>
              <a:t> </a:t>
            </a:r>
            <a:r>
              <a:rPr sz="1400" dirty="0" err="1"/>
              <a:t>financée</a:t>
            </a:r>
            <a:r>
              <a:rPr sz="1400" dirty="0"/>
              <a:t> </a:t>
            </a:r>
            <a:r>
              <a:rPr sz="1400" dirty="0" err="1"/>
              <a:t>contre</a:t>
            </a:r>
            <a:r>
              <a:rPr sz="1400" dirty="0"/>
              <a:t> la </a:t>
            </a:r>
            <a:r>
              <a:rPr sz="1400" dirty="0" err="1"/>
              <a:t>tuberculose</a:t>
            </a:r>
            <a:r>
              <a:rPr sz="1400" dirty="0"/>
              <a:t>.</a:t>
            </a:r>
          </a:p>
        </p:txBody>
      </p:sp>
      <p:pic>
        <p:nvPicPr>
          <p:cNvPr id="71" name="Picture 70" descr="Shape, circle  Description automatically generated">
            <a:extLst>
              <a:ext uri="{FF2B5EF4-FFF2-40B4-BE49-F238E27FC236}">
                <a16:creationId xmlns:a16="http://schemas.microsoft.com/office/drawing/2014/main" id="{C01A4BBA-7E5E-69EC-7727-B5A2F31D17C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0204" y="1339359"/>
            <a:ext cx="914400" cy="914400"/>
          </a:xfrm>
          <a:prstGeom prst="rect">
            <a:avLst/>
          </a:prstGeom>
        </p:spPr>
      </p:pic>
      <p:pic>
        <p:nvPicPr>
          <p:cNvPr id="72" name="Picture 71" descr="Shape, circle  Description automatically generated">
            <a:extLst>
              <a:ext uri="{FF2B5EF4-FFF2-40B4-BE49-F238E27FC236}">
                <a16:creationId xmlns:a16="http://schemas.microsoft.com/office/drawing/2014/main" id="{168190A4-979A-68E5-217E-B82EAB9AC91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21435" y="1339359"/>
            <a:ext cx="914400" cy="914400"/>
          </a:xfrm>
          <a:prstGeom prst="rect">
            <a:avLst/>
          </a:prstGeom>
        </p:spPr>
      </p:pic>
      <p:pic>
        <p:nvPicPr>
          <p:cNvPr id="73" name="Picture 72" descr="Shape, circle  Description automatically generated">
            <a:extLst>
              <a:ext uri="{FF2B5EF4-FFF2-40B4-BE49-F238E27FC236}">
                <a16:creationId xmlns:a16="http://schemas.microsoft.com/office/drawing/2014/main" id="{DE59C23F-40C1-5E49-7C7E-9141DCA8981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202870" y="1344033"/>
            <a:ext cx="914400" cy="914400"/>
          </a:xfrm>
          <a:prstGeom prst="rect">
            <a:avLst/>
          </a:prstGeom>
        </p:spPr>
      </p:pic>
      <p:pic>
        <p:nvPicPr>
          <p:cNvPr id="74" name="Picture 73" descr="Shape, circle  Description automatically generated">
            <a:extLst>
              <a:ext uri="{FF2B5EF4-FFF2-40B4-BE49-F238E27FC236}">
                <a16:creationId xmlns:a16="http://schemas.microsoft.com/office/drawing/2014/main" id="{F6DE3C0A-DEC9-7500-B20E-A5691EC47B3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41767" y="1339075"/>
            <a:ext cx="914400" cy="914400"/>
          </a:xfrm>
          <a:prstGeom prst="rect">
            <a:avLst/>
          </a:prstGeom>
        </p:spPr>
      </p:pic>
      <p:pic>
        <p:nvPicPr>
          <p:cNvPr id="75" name="Picture 74" descr="Shape, circle  Description automatically generated">
            <a:extLst>
              <a:ext uri="{FF2B5EF4-FFF2-40B4-BE49-F238E27FC236}">
                <a16:creationId xmlns:a16="http://schemas.microsoft.com/office/drawing/2014/main" id="{57D19139-3EA7-5184-532F-E83A0B53B28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896327" y="1349991"/>
            <a:ext cx="914400" cy="914400"/>
          </a:xfrm>
          <a:prstGeom prst="rect">
            <a:avLst/>
          </a:prstGeom>
        </p:spPr>
      </p:pic>
      <p:pic>
        <p:nvPicPr>
          <p:cNvPr id="77" name="Graphic 76">
            <a:extLst>
              <a:ext uri="{FF2B5EF4-FFF2-40B4-BE49-F238E27FC236}">
                <a16:creationId xmlns:a16="http://schemas.microsoft.com/office/drawing/2014/main" id="{6967DD38-CB4C-7576-B8B7-8F4546AB1FA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72240" y="1557764"/>
            <a:ext cx="457200" cy="436418"/>
          </a:xfrm>
          <a:prstGeom prst="rect">
            <a:avLst/>
          </a:prstGeom>
        </p:spPr>
      </p:pic>
      <p:pic>
        <p:nvPicPr>
          <p:cNvPr id="79" name="Graphic 78">
            <a:extLst>
              <a:ext uri="{FF2B5EF4-FFF2-40B4-BE49-F238E27FC236}">
                <a16:creationId xmlns:a16="http://schemas.microsoft.com/office/drawing/2014/main" id="{5079B280-8D71-ECB6-6B02-235F05E29F4E}"/>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3056651" y="1580032"/>
            <a:ext cx="457200" cy="432486"/>
          </a:xfrm>
          <a:prstGeom prst="rect">
            <a:avLst/>
          </a:prstGeom>
        </p:spPr>
      </p:pic>
      <p:pic>
        <p:nvPicPr>
          <p:cNvPr id="81" name="Graphic 80">
            <a:extLst>
              <a:ext uri="{FF2B5EF4-FFF2-40B4-BE49-F238E27FC236}">
                <a16:creationId xmlns:a16="http://schemas.microsoft.com/office/drawing/2014/main" id="{387C88C1-10A3-4010-1465-7E78EF1BDC5F}"/>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5431470" y="1564903"/>
            <a:ext cx="457200" cy="432486"/>
          </a:xfrm>
          <a:prstGeom prst="rect">
            <a:avLst/>
          </a:prstGeom>
        </p:spPr>
      </p:pic>
      <p:pic>
        <p:nvPicPr>
          <p:cNvPr id="83" name="Graphic 82">
            <a:extLst>
              <a:ext uri="{FF2B5EF4-FFF2-40B4-BE49-F238E27FC236}">
                <a16:creationId xmlns:a16="http://schemas.microsoft.com/office/drawing/2014/main" id="{A95C2EA7-430E-AD39-9B67-53B121C7526E}"/>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7791633" y="1564903"/>
            <a:ext cx="457200" cy="457200"/>
          </a:xfrm>
          <a:prstGeom prst="rect">
            <a:avLst/>
          </a:prstGeom>
        </p:spPr>
      </p:pic>
      <p:pic>
        <p:nvPicPr>
          <p:cNvPr id="85" name="Graphic 84">
            <a:extLst>
              <a:ext uri="{FF2B5EF4-FFF2-40B4-BE49-F238E27FC236}">
                <a16:creationId xmlns:a16="http://schemas.microsoft.com/office/drawing/2014/main" id="{546923F5-0D22-4D2E-F80E-CE2790E306F9}"/>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10124927" y="1581516"/>
            <a:ext cx="457200" cy="457200"/>
          </a:xfrm>
          <a:prstGeom prst="rect">
            <a:avLst/>
          </a:prstGeom>
        </p:spPr>
      </p:pic>
    </p:spTree>
    <p:extLst>
      <p:ext uri="{BB962C8B-B14F-4D97-AF65-F5344CB8AC3E}">
        <p14:creationId xmlns:p14="http://schemas.microsoft.com/office/powerpoint/2010/main" val="181227701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a:extLst>
              <a:ext uri="{FF2B5EF4-FFF2-40B4-BE49-F238E27FC236}">
                <a16:creationId xmlns:a16="http://schemas.microsoft.com/office/drawing/2014/main" id="{A4FD6FA8-88D8-BB84-6EDF-A322251B1498}"/>
              </a:ext>
            </a:extLst>
          </p:cNvPr>
          <p:cNvSpPr txBox="1">
            <a:spLocks noChangeArrowheads="1"/>
          </p:cNvSpPr>
          <p:nvPr/>
        </p:nvSpPr>
        <p:spPr>
          <a:xfrm>
            <a:off x="432752" y="464286"/>
            <a:ext cx="8516949" cy="720255"/>
          </a:xfrm>
          <a:prstGeom prst="rect">
            <a:avLst/>
          </a:prstGeom>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defRPr sz="3200" b="1">
                <a:latin typeface="Arial Black" charset="0"/>
                <a:ea typeface="Arial Black" charset="0"/>
                <a:cs typeface="Arial Black" charset="0"/>
              </a:defRPr>
            </a:pPr>
            <a:r>
              <a:rPr>
                <a:solidFill>
                  <a:schemeClr val="accent5"/>
                </a:solidFill>
              </a:rPr>
              <a:t>DEMANDES ET ACTEURS DE LA CAMPAGNE :</a:t>
            </a:r>
            <a:br>
              <a:rPr lang="en-US" sz="3200" b="1" dirty="0">
                <a:latin typeface="Arial Black" charset="0"/>
                <a:ea typeface="Arial Black" charset="0"/>
                <a:cs typeface="Arial Black" charset="0"/>
              </a:rPr>
            </a:br>
            <a:r>
              <a:t> GOUVERNEMENTS NATIONAUX</a:t>
            </a:r>
          </a:p>
        </p:txBody>
      </p:sp>
      <p:sp>
        <p:nvSpPr>
          <p:cNvPr id="4" name="TextBox 3">
            <a:extLst>
              <a:ext uri="{FF2B5EF4-FFF2-40B4-BE49-F238E27FC236}">
                <a16:creationId xmlns:a16="http://schemas.microsoft.com/office/drawing/2014/main" id="{3BC3AE21-7397-5C29-5A37-AD9CFBE277C0}"/>
              </a:ext>
            </a:extLst>
          </p:cNvPr>
          <p:cNvSpPr txBox="1"/>
          <p:nvPr/>
        </p:nvSpPr>
        <p:spPr>
          <a:xfrm>
            <a:off x="1425271" y="2225286"/>
            <a:ext cx="4577964" cy="3108543"/>
          </a:xfrm>
          <a:prstGeom prst="rect">
            <a:avLst/>
          </a:prstGeom>
          <a:noFill/>
        </p:spPr>
        <p:txBody>
          <a:bodyPr wrap="square">
            <a:spAutoFit/>
          </a:bodyPr>
          <a:lstStyle/>
          <a:p>
            <a:pPr>
              <a:spcAft>
                <a:spcPts val="3600"/>
              </a:spcAft>
              <a:defRPr sz="1800">
                <a:latin typeface="Arial" panose="020B0604020202020204" pitchFamily="34" charset="0"/>
                <a:cs typeface="Arial" panose="020B0604020202020204" pitchFamily="34" charset="0"/>
              </a:defRPr>
            </a:pPr>
            <a:r>
              <a:rPr sz="1600" dirty="0" err="1"/>
              <a:t>Accélérer</a:t>
            </a:r>
            <a:r>
              <a:rPr sz="1600" dirty="0"/>
              <a:t> </a:t>
            </a:r>
            <a:r>
              <a:rPr sz="1600" dirty="0" err="1"/>
              <a:t>l’adoption</a:t>
            </a:r>
            <a:r>
              <a:rPr sz="1600" dirty="0"/>
              <a:t> de </a:t>
            </a:r>
            <a:r>
              <a:rPr sz="1600" dirty="0" err="1"/>
              <a:t>nouvelles</a:t>
            </a:r>
            <a:r>
              <a:rPr sz="1600" dirty="0"/>
              <a:t> innovations grâce à 1) des mises à jour </a:t>
            </a:r>
            <a:r>
              <a:rPr sz="1600" dirty="0" err="1"/>
              <a:t>rapides</a:t>
            </a:r>
            <a:r>
              <a:rPr sz="1600" dirty="0"/>
              <a:t> des directives </a:t>
            </a:r>
            <a:r>
              <a:rPr sz="1600" dirty="0" err="1"/>
              <a:t>nationales</a:t>
            </a:r>
            <a:r>
              <a:rPr sz="1600" dirty="0"/>
              <a:t>, des plans </a:t>
            </a:r>
            <a:r>
              <a:rPr sz="1600" dirty="0" err="1"/>
              <a:t>stratégiques</a:t>
            </a:r>
            <a:r>
              <a:rPr sz="1600" dirty="0"/>
              <a:t> et des </a:t>
            </a:r>
            <a:r>
              <a:rPr sz="1600" dirty="0" err="1"/>
              <a:t>listes</a:t>
            </a:r>
            <a:r>
              <a:rPr sz="1600" dirty="0"/>
              <a:t> de </a:t>
            </a:r>
            <a:r>
              <a:rPr sz="1600" dirty="0" err="1"/>
              <a:t>médicaments</a:t>
            </a:r>
            <a:r>
              <a:rPr sz="1600" dirty="0"/>
              <a:t> </a:t>
            </a:r>
            <a:r>
              <a:rPr sz="1600" dirty="0" err="1"/>
              <a:t>essentiels</a:t>
            </a:r>
            <a:r>
              <a:rPr sz="1600" dirty="0"/>
              <a:t> ; et 2) formations des agents de </a:t>
            </a:r>
            <a:r>
              <a:rPr sz="1600" dirty="0" err="1"/>
              <a:t>santé</a:t>
            </a:r>
            <a:r>
              <a:rPr sz="1600" dirty="0"/>
              <a:t> sur les </a:t>
            </a:r>
            <a:r>
              <a:rPr sz="1600" dirty="0" err="1"/>
              <a:t>schémas</a:t>
            </a:r>
            <a:r>
              <a:rPr sz="1600" dirty="0"/>
              <a:t> </a:t>
            </a:r>
            <a:r>
              <a:rPr sz="1600" dirty="0" err="1"/>
              <a:t>thérapeutiques</a:t>
            </a:r>
            <a:r>
              <a:rPr sz="1600" dirty="0"/>
              <a:t> de </a:t>
            </a:r>
            <a:r>
              <a:rPr sz="1600" dirty="0" err="1"/>
              <a:t>courte</a:t>
            </a:r>
            <a:r>
              <a:rPr sz="1600" dirty="0"/>
              <a:t> durée de </a:t>
            </a:r>
            <a:r>
              <a:rPr sz="1600" dirty="0" err="1"/>
              <a:t>prévention</a:t>
            </a:r>
            <a:r>
              <a:rPr sz="1600" dirty="0"/>
              <a:t> et de </a:t>
            </a:r>
            <a:r>
              <a:rPr sz="1600" dirty="0" err="1"/>
              <a:t>traitement</a:t>
            </a:r>
            <a:r>
              <a:rPr sz="1600" dirty="0"/>
              <a:t> de la </a:t>
            </a:r>
            <a:r>
              <a:rPr sz="1600" dirty="0" err="1"/>
              <a:t>tuberculose</a:t>
            </a:r>
            <a:r>
              <a:rPr sz="1600" dirty="0"/>
              <a:t>. </a:t>
            </a:r>
          </a:p>
          <a:p>
            <a:pPr algn="l">
              <a:spcAft>
                <a:spcPts val="3600"/>
              </a:spcAft>
              <a:defRPr sz="1800">
                <a:latin typeface="Arial" panose="020B0604020202020204" pitchFamily="34" charset="0"/>
                <a:cs typeface="Arial" panose="020B0604020202020204" pitchFamily="34" charset="0"/>
              </a:defRPr>
            </a:pPr>
            <a:r>
              <a:rPr sz="1600" dirty="0" err="1"/>
              <a:t>Accroître</a:t>
            </a:r>
            <a:r>
              <a:rPr sz="1600" dirty="0"/>
              <a:t> les </a:t>
            </a:r>
            <a:r>
              <a:rPr sz="1600" dirty="0" err="1"/>
              <a:t>investissements</a:t>
            </a:r>
            <a:r>
              <a:rPr sz="1600" dirty="0"/>
              <a:t> </a:t>
            </a:r>
            <a:r>
              <a:rPr sz="1600" dirty="0" err="1"/>
              <a:t>nationaux</a:t>
            </a:r>
            <a:r>
              <a:rPr sz="1600" dirty="0"/>
              <a:t> et </a:t>
            </a:r>
            <a:r>
              <a:rPr sz="1600" dirty="0" err="1"/>
              <a:t>internationaux</a:t>
            </a:r>
            <a:r>
              <a:rPr sz="1600" dirty="0"/>
              <a:t> dans les </a:t>
            </a:r>
            <a:r>
              <a:rPr sz="1600" dirty="0" err="1"/>
              <a:t>programmes</a:t>
            </a:r>
            <a:r>
              <a:rPr sz="1600" dirty="0"/>
              <a:t> de </a:t>
            </a:r>
            <a:r>
              <a:rPr sz="1600" dirty="0" err="1"/>
              <a:t>lutte</a:t>
            </a:r>
            <a:r>
              <a:rPr sz="1600" dirty="0"/>
              <a:t> </a:t>
            </a:r>
            <a:r>
              <a:rPr sz="1600" dirty="0" err="1"/>
              <a:t>contre</a:t>
            </a:r>
            <a:r>
              <a:rPr sz="1600" dirty="0"/>
              <a:t> la </a:t>
            </a:r>
            <a:r>
              <a:rPr sz="1600" dirty="0" err="1"/>
              <a:t>tuberculose</a:t>
            </a:r>
            <a:r>
              <a:rPr sz="1600" dirty="0"/>
              <a:t>. </a:t>
            </a:r>
          </a:p>
        </p:txBody>
      </p:sp>
      <p:sp>
        <p:nvSpPr>
          <p:cNvPr id="7" name="TextBox 6">
            <a:extLst>
              <a:ext uri="{FF2B5EF4-FFF2-40B4-BE49-F238E27FC236}">
                <a16:creationId xmlns:a16="http://schemas.microsoft.com/office/drawing/2014/main" id="{EC16CD97-E9D1-BC62-7C78-D05CF804BB2F}"/>
              </a:ext>
            </a:extLst>
          </p:cNvPr>
          <p:cNvSpPr txBox="1"/>
          <p:nvPr/>
        </p:nvSpPr>
        <p:spPr>
          <a:xfrm>
            <a:off x="7439440" y="2048639"/>
            <a:ext cx="4020388" cy="3016210"/>
          </a:xfrm>
          <a:prstGeom prst="rect">
            <a:avLst/>
          </a:prstGeom>
          <a:noFill/>
        </p:spPr>
        <p:txBody>
          <a:bodyPr wrap="square">
            <a:spAutoFit/>
          </a:bodyPr>
          <a:lstStyle/>
          <a:p>
            <a:pPr algn="l">
              <a:spcAft>
                <a:spcPts val="3600"/>
              </a:spcAft>
              <a:defRPr sz="1800">
                <a:latin typeface="Arial" panose="020B0604020202020204" pitchFamily="34" charset="0"/>
                <a:cs typeface="Arial" panose="020B0604020202020204" pitchFamily="34" charset="0"/>
              </a:defRPr>
            </a:pPr>
            <a:r>
              <a:rPr sz="1600" dirty="0" err="1"/>
              <a:t>Tirer</a:t>
            </a:r>
            <a:r>
              <a:rPr sz="1600" dirty="0"/>
              <a:t> parti des </a:t>
            </a:r>
            <a:r>
              <a:rPr sz="1600" dirty="0" err="1"/>
              <a:t>stratégies</a:t>
            </a:r>
            <a:r>
              <a:rPr sz="1600" dirty="0"/>
              <a:t> </a:t>
            </a:r>
            <a:r>
              <a:rPr sz="1600" dirty="0" err="1"/>
              <a:t>juridiques</a:t>
            </a:r>
            <a:r>
              <a:rPr sz="1600" dirty="0"/>
              <a:t> et </a:t>
            </a:r>
            <a:r>
              <a:rPr sz="1600" dirty="0" err="1"/>
              <a:t>autres</a:t>
            </a:r>
            <a:r>
              <a:rPr sz="1600" dirty="0"/>
              <a:t> </a:t>
            </a:r>
            <a:r>
              <a:rPr sz="1600" dirty="0" err="1"/>
              <a:t>susceptibles</a:t>
            </a:r>
            <a:r>
              <a:rPr sz="1600" dirty="0"/>
              <a:t> </a:t>
            </a:r>
            <a:r>
              <a:rPr sz="1600" dirty="0" err="1"/>
              <a:t>d’aider</a:t>
            </a:r>
            <a:r>
              <a:rPr sz="1600" dirty="0"/>
              <a:t> à </a:t>
            </a:r>
            <a:r>
              <a:rPr sz="1600" dirty="0" err="1"/>
              <a:t>améliorer</a:t>
            </a:r>
            <a:r>
              <a:rPr sz="1600" dirty="0"/>
              <a:t> </a:t>
            </a:r>
            <a:r>
              <a:rPr sz="1600" dirty="0" err="1"/>
              <a:t>l’accès</a:t>
            </a:r>
            <a:r>
              <a:rPr sz="1600" dirty="0"/>
              <a:t> aux </a:t>
            </a:r>
            <a:r>
              <a:rPr sz="1600" dirty="0" err="1"/>
              <a:t>médicaments</a:t>
            </a:r>
            <a:r>
              <a:rPr sz="1600" dirty="0"/>
              <a:t> </a:t>
            </a:r>
            <a:r>
              <a:rPr sz="1600" dirty="0" err="1"/>
              <a:t>antituberculeux</a:t>
            </a:r>
            <a:r>
              <a:rPr sz="1600" dirty="0"/>
              <a:t> et aux technologies de diagnostic. </a:t>
            </a:r>
          </a:p>
          <a:p>
            <a:pPr algn="l">
              <a:spcAft>
                <a:spcPts val="3600"/>
              </a:spcAft>
              <a:defRPr sz="1800">
                <a:latin typeface="Arial" panose="020B0604020202020204" pitchFamily="34" charset="0"/>
                <a:cs typeface="Arial" panose="020B0604020202020204" pitchFamily="34" charset="0"/>
              </a:defRPr>
            </a:pPr>
            <a:r>
              <a:rPr sz="1600" dirty="0" err="1"/>
              <a:t>Développer</a:t>
            </a:r>
            <a:r>
              <a:rPr sz="1600" dirty="0"/>
              <a:t> des </a:t>
            </a:r>
            <a:r>
              <a:rPr sz="1600" dirty="0" err="1"/>
              <a:t>modèles</a:t>
            </a:r>
            <a:r>
              <a:rPr sz="1600" dirty="0"/>
              <a:t> de </a:t>
            </a:r>
            <a:r>
              <a:rPr sz="1600" dirty="0" err="1"/>
              <a:t>traitement</a:t>
            </a:r>
            <a:r>
              <a:rPr sz="1600" dirty="0"/>
              <a:t> et de </a:t>
            </a:r>
            <a:r>
              <a:rPr sz="1600" dirty="0" err="1"/>
              <a:t>prévention</a:t>
            </a:r>
            <a:r>
              <a:rPr sz="1600" dirty="0"/>
              <a:t> </a:t>
            </a:r>
            <a:r>
              <a:rPr sz="1600" dirty="0" err="1"/>
              <a:t>centrés</a:t>
            </a:r>
            <a:r>
              <a:rPr sz="1600" dirty="0"/>
              <a:t> sur le patient </a:t>
            </a:r>
            <a:r>
              <a:rPr sz="1600" dirty="0" err="1"/>
              <a:t>capables</a:t>
            </a:r>
            <a:r>
              <a:rPr sz="1600" dirty="0"/>
              <a:t> de </a:t>
            </a:r>
            <a:r>
              <a:rPr sz="1600" dirty="0" err="1"/>
              <a:t>fournir</a:t>
            </a:r>
            <a:r>
              <a:rPr sz="1600" dirty="0"/>
              <a:t> des </a:t>
            </a:r>
            <a:r>
              <a:rPr sz="1600" dirty="0" err="1"/>
              <a:t>soins</a:t>
            </a:r>
            <a:r>
              <a:rPr sz="1600" dirty="0"/>
              <a:t> par le </a:t>
            </a:r>
            <a:r>
              <a:rPr sz="1600" dirty="0" err="1"/>
              <a:t>biais</a:t>
            </a:r>
            <a:r>
              <a:rPr sz="1600" dirty="0"/>
              <a:t> de </a:t>
            </a:r>
            <a:r>
              <a:rPr sz="1600" dirty="0" err="1"/>
              <a:t>systèmes</a:t>
            </a:r>
            <a:r>
              <a:rPr sz="1600" dirty="0"/>
              <a:t> </a:t>
            </a:r>
            <a:r>
              <a:rPr sz="1600" dirty="0" err="1"/>
              <a:t>communautaires</a:t>
            </a:r>
            <a:r>
              <a:rPr sz="1600" dirty="0"/>
              <a:t> </a:t>
            </a:r>
            <a:r>
              <a:rPr sz="1600" dirty="0" err="1"/>
              <a:t>différenciés</a:t>
            </a:r>
            <a:r>
              <a:rPr sz="1600" dirty="0"/>
              <a:t>, y </a:t>
            </a:r>
            <a:r>
              <a:rPr sz="1600" dirty="0" err="1"/>
              <a:t>compris</a:t>
            </a:r>
            <a:r>
              <a:rPr sz="1600" dirty="0"/>
              <a:t> dans le cadre du </a:t>
            </a:r>
            <a:r>
              <a:rPr sz="1600" dirty="0" err="1"/>
              <a:t>soutien</a:t>
            </a:r>
            <a:r>
              <a:rPr sz="1600" dirty="0"/>
              <a:t> post-TB. </a:t>
            </a:r>
          </a:p>
        </p:txBody>
      </p:sp>
      <p:grpSp>
        <p:nvGrpSpPr>
          <p:cNvPr id="17" name="Group 16">
            <a:extLst>
              <a:ext uri="{FF2B5EF4-FFF2-40B4-BE49-F238E27FC236}">
                <a16:creationId xmlns:a16="http://schemas.microsoft.com/office/drawing/2014/main" id="{7DBEB9BC-0613-BC51-732C-350FD1503535}"/>
              </a:ext>
            </a:extLst>
          </p:cNvPr>
          <p:cNvGrpSpPr/>
          <p:nvPr/>
        </p:nvGrpSpPr>
        <p:grpSpPr>
          <a:xfrm>
            <a:off x="510802" y="2070273"/>
            <a:ext cx="771898" cy="769580"/>
            <a:chOff x="510802" y="2070273"/>
            <a:chExt cx="771898" cy="769580"/>
          </a:xfrm>
        </p:grpSpPr>
        <p:sp>
          <p:nvSpPr>
            <p:cNvPr id="10" name="Oval 9">
              <a:extLst>
                <a:ext uri="{FF2B5EF4-FFF2-40B4-BE49-F238E27FC236}">
                  <a16:creationId xmlns:a16="http://schemas.microsoft.com/office/drawing/2014/main" id="{4D42E563-664F-46A1-9FAD-5DE32EE493E0}"/>
                </a:ext>
              </a:extLst>
            </p:cNvPr>
            <p:cNvSpPr/>
            <p:nvPr/>
          </p:nvSpPr>
          <p:spPr>
            <a:xfrm>
              <a:off x="510802" y="2070273"/>
              <a:ext cx="720255" cy="720255"/>
            </a:xfrm>
            <a:prstGeom prst="ellipse">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p>
          </p:txBody>
        </p:sp>
        <p:pic>
          <p:nvPicPr>
            <p:cNvPr id="24" name="Graphic 23">
              <a:extLst>
                <a:ext uri="{FF2B5EF4-FFF2-40B4-BE49-F238E27FC236}">
                  <a16:creationId xmlns:a16="http://schemas.microsoft.com/office/drawing/2014/main" id="{C37A16E1-6CA1-32F2-CEF6-A975A50CA9C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54050" y="2163578"/>
              <a:ext cx="628650" cy="676275"/>
            </a:xfrm>
            <a:prstGeom prst="rect">
              <a:avLst/>
            </a:prstGeom>
          </p:spPr>
        </p:pic>
      </p:grpSp>
      <p:grpSp>
        <p:nvGrpSpPr>
          <p:cNvPr id="18" name="Group 17">
            <a:extLst>
              <a:ext uri="{FF2B5EF4-FFF2-40B4-BE49-F238E27FC236}">
                <a16:creationId xmlns:a16="http://schemas.microsoft.com/office/drawing/2014/main" id="{BCBB7E1D-A462-8F26-D700-B5585216CE9E}"/>
              </a:ext>
            </a:extLst>
          </p:cNvPr>
          <p:cNvGrpSpPr/>
          <p:nvPr/>
        </p:nvGrpSpPr>
        <p:grpSpPr>
          <a:xfrm>
            <a:off x="520566" y="4368562"/>
            <a:ext cx="728686" cy="858992"/>
            <a:chOff x="520566" y="4368562"/>
            <a:chExt cx="728686" cy="858992"/>
          </a:xfrm>
        </p:grpSpPr>
        <p:sp>
          <p:nvSpPr>
            <p:cNvPr id="3" name="Oval 2">
              <a:extLst>
                <a:ext uri="{FF2B5EF4-FFF2-40B4-BE49-F238E27FC236}">
                  <a16:creationId xmlns:a16="http://schemas.microsoft.com/office/drawing/2014/main" id="{7BD252D7-4CF2-4369-4B1F-504579ECF00E}"/>
                </a:ext>
              </a:extLst>
            </p:cNvPr>
            <p:cNvSpPr/>
            <p:nvPr/>
          </p:nvSpPr>
          <p:spPr>
            <a:xfrm>
              <a:off x="528997" y="4507299"/>
              <a:ext cx="720255" cy="720255"/>
            </a:xfrm>
            <a:prstGeom prst="ellipse">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p>
          </p:txBody>
        </p:sp>
        <p:pic>
          <p:nvPicPr>
            <p:cNvPr id="26" name="Graphic 25">
              <a:extLst>
                <a:ext uri="{FF2B5EF4-FFF2-40B4-BE49-F238E27FC236}">
                  <a16:creationId xmlns:a16="http://schemas.microsoft.com/office/drawing/2014/main" id="{B203F60B-5053-4FBB-3949-0360948F224E}"/>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20566" y="4368562"/>
              <a:ext cx="647700" cy="704850"/>
            </a:xfrm>
            <a:prstGeom prst="rect">
              <a:avLst/>
            </a:prstGeom>
          </p:spPr>
        </p:pic>
      </p:grpSp>
      <p:grpSp>
        <p:nvGrpSpPr>
          <p:cNvPr id="19" name="Group 18">
            <a:extLst>
              <a:ext uri="{FF2B5EF4-FFF2-40B4-BE49-F238E27FC236}">
                <a16:creationId xmlns:a16="http://schemas.microsoft.com/office/drawing/2014/main" id="{94FA4699-AB6C-6521-BA89-FB6048A9606A}"/>
              </a:ext>
            </a:extLst>
          </p:cNvPr>
          <p:cNvGrpSpPr/>
          <p:nvPr/>
        </p:nvGrpSpPr>
        <p:grpSpPr>
          <a:xfrm>
            <a:off x="6532765" y="2070273"/>
            <a:ext cx="762000" cy="799856"/>
            <a:chOff x="6532765" y="2070273"/>
            <a:chExt cx="762000" cy="799856"/>
          </a:xfrm>
        </p:grpSpPr>
        <p:sp>
          <p:nvSpPr>
            <p:cNvPr id="12" name="Oval 11">
              <a:extLst>
                <a:ext uri="{FF2B5EF4-FFF2-40B4-BE49-F238E27FC236}">
                  <a16:creationId xmlns:a16="http://schemas.microsoft.com/office/drawing/2014/main" id="{AEC2620A-A9C7-3F63-7703-886A03B9E02A}"/>
                </a:ext>
              </a:extLst>
            </p:cNvPr>
            <p:cNvSpPr/>
            <p:nvPr/>
          </p:nvSpPr>
          <p:spPr>
            <a:xfrm>
              <a:off x="6553639" y="2070273"/>
              <a:ext cx="720255" cy="720255"/>
            </a:xfrm>
            <a:prstGeom prst="ellipse">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p>
          </p:txBody>
        </p:sp>
        <p:pic>
          <p:nvPicPr>
            <p:cNvPr id="31" name="Graphic 30">
              <a:extLst>
                <a:ext uri="{FF2B5EF4-FFF2-40B4-BE49-F238E27FC236}">
                  <a16:creationId xmlns:a16="http://schemas.microsoft.com/office/drawing/2014/main" id="{DC6D91C3-D12B-3B6D-CB21-6B2CEB3362F4}"/>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6532765" y="2212904"/>
              <a:ext cx="762000" cy="657225"/>
            </a:xfrm>
            <a:prstGeom prst="rect">
              <a:avLst/>
            </a:prstGeom>
          </p:spPr>
        </p:pic>
      </p:grpSp>
      <p:grpSp>
        <p:nvGrpSpPr>
          <p:cNvPr id="20" name="Group 19">
            <a:extLst>
              <a:ext uri="{FF2B5EF4-FFF2-40B4-BE49-F238E27FC236}">
                <a16:creationId xmlns:a16="http://schemas.microsoft.com/office/drawing/2014/main" id="{BE873761-EAC4-0E49-4A15-D4CB2C65B2CD}"/>
              </a:ext>
            </a:extLst>
          </p:cNvPr>
          <p:cNvGrpSpPr/>
          <p:nvPr/>
        </p:nvGrpSpPr>
        <p:grpSpPr>
          <a:xfrm>
            <a:off x="6401056" y="3655117"/>
            <a:ext cx="872837" cy="720255"/>
            <a:chOff x="6401056" y="3655117"/>
            <a:chExt cx="872837" cy="720255"/>
          </a:xfrm>
        </p:grpSpPr>
        <p:sp>
          <p:nvSpPr>
            <p:cNvPr id="14" name="Oval 13">
              <a:extLst>
                <a:ext uri="{FF2B5EF4-FFF2-40B4-BE49-F238E27FC236}">
                  <a16:creationId xmlns:a16="http://schemas.microsoft.com/office/drawing/2014/main" id="{D9500DF4-8676-46C6-F0E8-C5E2632C36F6}"/>
                </a:ext>
              </a:extLst>
            </p:cNvPr>
            <p:cNvSpPr/>
            <p:nvPr/>
          </p:nvSpPr>
          <p:spPr>
            <a:xfrm>
              <a:off x="6553638" y="3655117"/>
              <a:ext cx="720255" cy="720255"/>
            </a:xfrm>
            <a:prstGeom prst="ellipse">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p>
          </p:txBody>
        </p:sp>
        <p:pic>
          <p:nvPicPr>
            <p:cNvPr id="33" name="Graphic 32">
              <a:extLst>
                <a:ext uri="{FF2B5EF4-FFF2-40B4-BE49-F238E27FC236}">
                  <a16:creationId xmlns:a16="http://schemas.microsoft.com/office/drawing/2014/main" id="{A8633E40-B39E-5E7F-C815-114546470C17}"/>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6401056" y="3680047"/>
              <a:ext cx="733425" cy="695325"/>
            </a:xfrm>
            <a:prstGeom prst="rect">
              <a:avLst/>
            </a:prstGeom>
          </p:spPr>
        </p:pic>
      </p:grpSp>
      <p:grpSp>
        <p:nvGrpSpPr>
          <p:cNvPr id="21" name="Group 20">
            <a:extLst>
              <a:ext uri="{FF2B5EF4-FFF2-40B4-BE49-F238E27FC236}">
                <a16:creationId xmlns:a16="http://schemas.microsoft.com/office/drawing/2014/main" id="{4E647E07-B379-BED8-6DC0-6D6F80D6A88D}"/>
              </a:ext>
            </a:extLst>
          </p:cNvPr>
          <p:cNvGrpSpPr/>
          <p:nvPr/>
        </p:nvGrpSpPr>
        <p:grpSpPr>
          <a:xfrm>
            <a:off x="432752" y="2048639"/>
            <a:ext cx="10917636" cy="3269439"/>
            <a:chOff x="432752" y="2048639"/>
            <a:chExt cx="10917636" cy="3269439"/>
          </a:xfrm>
        </p:grpSpPr>
        <p:grpSp>
          <p:nvGrpSpPr>
            <p:cNvPr id="44" name="Group 43">
              <a:extLst>
                <a:ext uri="{FF2B5EF4-FFF2-40B4-BE49-F238E27FC236}">
                  <a16:creationId xmlns:a16="http://schemas.microsoft.com/office/drawing/2014/main" id="{99B90658-9F8C-3799-40EF-3D4DA5DD3CAD}"/>
                </a:ext>
              </a:extLst>
            </p:cNvPr>
            <p:cNvGrpSpPr/>
            <p:nvPr/>
          </p:nvGrpSpPr>
          <p:grpSpPr>
            <a:xfrm>
              <a:off x="432752" y="2048639"/>
              <a:ext cx="10917636" cy="3269439"/>
              <a:chOff x="432752" y="1884865"/>
              <a:chExt cx="10917636" cy="3269439"/>
            </a:xfrm>
          </p:grpSpPr>
          <p:cxnSp>
            <p:nvCxnSpPr>
              <p:cNvPr id="36" name="Straight Connector 35">
                <a:extLst>
                  <a:ext uri="{FF2B5EF4-FFF2-40B4-BE49-F238E27FC236}">
                    <a16:creationId xmlns:a16="http://schemas.microsoft.com/office/drawing/2014/main" id="{EA779A8F-D030-D762-9712-04984BC6DEE1}"/>
                  </a:ext>
                </a:extLst>
              </p:cNvPr>
              <p:cNvCxnSpPr>
                <a:cxnSpLocks/>
              </p:cNvCxnSpPr>
              <p:nvPr/>
            </p:nvCxnSpPr>
            <p:spPr>
              <a:xfrm>
                <a:off x="6096000" y="1884865"/>
                <a:ext cx="0" cy="326943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E1C4FA74-1DE3-84B5-0C83-7AC3BA92E6A9}"/>
                  </a:ext>
                </a:extLst>
              </p:cNvPr>
              <p:cNvCxnSpPr>
                <a:cxnSpLocks/>
              </p:cNvCxnSpPr>
              <p:nvPr/>
            </p:nvCxnSpPr>
            <p:spPr>
              <a:xfrm>
                <a:off x="432752" y="4078409"/>
                <a:ext cx="566324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BFDA7710-A60E-9813-391F-4224B6EC80FE}"/>
                  </a:ext>
                </a:extLst>
              </p:cNvPr>
              <p:cNvCxnSpPr>
                <a:cxnSpLocks/>
              </p:cNvCxnSpPr>
              <p:nvPr/>
            </p:nvCxnSpPr>
            <p:spPr>
              <a:xfrm>
                <a:off x="6096000" y="3243620"/>
                <a:ext cx="525438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5" name="Group 4">
              <a:extLst>
                <a:ext uri="{FF2B5EF4-FFF2-40B4-BE49-F238E27FC236}">
                  <a16:creationId xmlns:a16="http://schemas.microsoft.com/office/drawing/2014/main" id="{4EFA7EE8-DDFF-A8FB-3F61-A2E8720EE5D4}"/>
                </a:ext>
              </a:extLst>
            </p:cNvPr>
            <p:cNvGrpSpPr/>
            <p:nvPr/>
          </p:nvGrpSpPr>
          <p:grpSpPr>
            <a:xfrm>
              <a:off x="6046483" y="2520269"/>
              <a:ext cx="91440" cy="428560"/>
              <a:chOff x="8311168" y="2917354"/>
              <a:chExt cx="91440" cy="428560"/>
            </a:xfrm>
          </p:grpSpPr>
          <p:sp>
            <p:nvSpPr>
              <p:cNvPr id="6" name="Oval 5">
                <a:extLst>
                  <a:ext uri="{FF2B5EF4-FFF2-40B4-BE49-F238E27FC236}">
                    <a16:creationId xmlns:a16="http://schemas.microsoft.com/office/drawing/2014/main" id="{BAEE5DF1-391C-3E2F-9B92-273C42F41AE3}"/>
                  </a:ext>
                </a:extLst>
              </p:cNvPr>
              <p:cNvSpPr/>
              <p:nvPr/>
            </p:nvSpPr>
            <p:spPr>
              <a:xfrm>
                <a:off x="8334029" y="2917354"/>
                <a:ext cx="45719" cy="45719"/>
              </a:xfrm>
              <a:prstGeom prst="ellipse">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p>
            </p:txBody>
          </p:sp>
          <p:sp>
            <p:nvSpPr>
              <p:cNvPr id="8" name="Oval 7">
                <a:extLst>
                  <a:ext uri="{FF2B5EF4-FFF2-40B4-BE49-F238E27FC236}">
                    <a16:creationId xmlns:a16="http://schemas.microsoft.com/office/drawing/2014/main" id="{2E74DCEC-BE47-78FD-0A8A-F35626CBBA91}"/>
                  </a:ext>
                </a:extLst>
              </p:cNvPr>
              <p:cNvSpPr/>
              <p:nvPr/>
            </p:nvSpPr>
            <p:spPr>
              <a:xfrm>
                <a:off x="8330916" y="3300195"/>
                <a:ext cx="45719" cy="45719"/>
              </a:xfrm>
              <a:prstGeom prst="ellipse">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p>
            </p:txBody>
          </p:sp>
          <p:sp>
            <p:nvSpPr>
              <p:cNvPr id="9" name="Oval 8">
                <a:extLst>
                  <a:ext uri="{FF2B5EF4-FFF2-40B4-BE49-F238E27FC236}">
                    <a16:creationId xmlns:a16="http://schemas.microsoft.com/office/drawing/2014/main" id="{435B6254-3AF9-D27F-BEF0-13A1E62AEBC7}"/>
                  </a:ext>
                </a:extLst>
              </p:cNvPr>
              <p:cNvSpPr/>
              <p:nvPr/>
            </p:nvSpPr>
            <p:spPr>
              <a:xfrm>
                <a:off x="8311168" y="3079468"/>
                <a:ext cx="91440" cy="91440"/>
              </a:xfrm>
              <a:prstGeom prst="ellipse">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p>
            </p:txBody>
          </p:sp>
        </p:grpSp>
        <p:grpSp>
          <p:nvGrpSpPr>
            <p:cNvPr id="11" name="Group 10">
              <a:extLst>
                <a:ext uri="{FF2B5EF4-FFF2-40B4-BE49-F238E27FC236}">
                  <a16:creationId xmlns:a16="http://schemas.microsoft.com/office/drawing/2014/main" id="{9B4976C7-C7CF-0EC5-BB1B-F75398151BDC}"/>
                </a:ext>
              </a:extLst>
            </p:cNvPr>
            <p:cNvGrpSpPr/>
            <p:nvPr/>
          </p:nvGrpSpPr>
          <p:grpSpPr>
            <a:xfrm rot="16200000">
              <a:off x="10897029" y="3193114"/>
              <a:ext cx="91440" cy="428560"/>
              <a:chOff x="8311168" y="2917354"/>
              <a:chExt cx="91440" cy="428560"/>
            </a:xfrm>
          </p:grpSpPr>
          <p:sp>
            <p:nvSpPr>
              <p:cNvPr id="13" name="Oval 12">
                <a:extLst>
                  <a:ext uri="{FF2B5EF4-FFF2-40B4-BE49-F238E27FC236}">
                    <a16:creationId xmlns:a16="http://schemas.microsoft.com/office/drawing/2014/main" id="{FE221C10-1068-FDE6-6CCE-2FEB667EBC4D}"/>
                  </a:ext>
                </a:extLst>
              </p:cNvPr>
              <p:cNvSpPr/>
              <p:nvPr/>
            </p:nvSpPr>
            <p:spPr>
              <a:xfrm>
                <a:off x="8334029" y="2917354"/>
                <a:ext cx="45719" cy="45719"/>
              </a:xfrm>
              <a:prstGeom prst="ellipse">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p>
            </p:txBody>
          </p:sp>
          <p:sp>
            <p:nvSpPr>
              <p:cNvPr id="15" name="Oval 14">
                <a:extLst>
                  <a:ext uri="{FF2B5EF4-FFF2-40B4-BE49-F238E27FC236}">
                    <a16:creationId xmlns:a16="http://schemas.microsoft.com/office/drawing/2014/main" id="{AF1FDC40-A6E4-7366-9E43-782C3251BA8E}"/>
                  </a:ext>
                </a:extLst>
              </p:cNvPr>
              <p:cNvSpPr/>
              <p:nvPr/>
            </p:nvSpPr>
            <p:spPr>
              <a:xfrm>
                <a:off x="8330916" y="3300195"/>
                <a:ext cx="45719" cy="45719"/>
              </a:xfrm>
              <a:prstGeom prst="ellipse">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p>
            </p:txBody>
          </p:sp>
          <p:sp>
            <p:nvSpPr>
              <p:cNvPr id="16" name="Oval 15">
                <a:extLst>
                  <a:ext uri="{FF2B5EF4-FFF2-40B4-BE49-F238E27FC236}">
                    <a16:creationId xmlns:a16="http://schemas.microsoft.com/office/drawing/2014/main" id="{2DF5EFA8-F1C2-1A79-9088-84F5A6FC3AAD}"/>
                  </a:ext>
                </a:extLst>
              </p:cNvPr>
              <p:cNvSpPr/>
              <p:nvPr/>
            </p:nvSpPr>
            <p:spPr>
              <a:xfrm>
                <a:off x="8311168" y="3079468"/>
                <a:ext cx="91440" cy="91440"/>
              </a:xfrm>
              <a:prstGeom prst="ellipse">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p>
            </p:txBody>
          </p:sp>
        </p:grpSp>
      </p:grpSp>
    </p:spTree>
    <p:extLst>
      <p:ext uri="{BB962C8B-B14F-4D97-AF65-F5344CB8AC3E}">
        <p14:creationId xmlns:p14="http://schemas.microsoft.com/office/powerpoint/2010/main" val="71785765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a:extLst>
              <a:ext uri="{FF2B5EF4-FFF2-40B4-BE49-F238E27FC236}">
                <a16:creationId xmlns:a16="http://schemas.microsoft.com/office/drawing/2014/main" id="{A4FD6FA8-88D8-BB84-6EDF-A322251B1498}"/>
              </a:ext>
            </a:extLst>
          </p:cNvPr>
          <p:cNvSpPr txBox="1">
            <a:spLocks noChangeArrowheads="1"/>
          </p:cNvSpPr>
          <p:nvPr/>
        </p:nvSpPr>
        <p:spPr>
          <a:xfrm>
            <a:off x="432752" y="464286"/>
            <a:ext cx="10662920" cy="720255"/>
          </a:xfrm>
          <a:prstGeom prst="rect">
            <a:avLst/>
          </a:prstGeom>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defRPr sz="3200" b="1">
                <a:latin typeface="Arial Black" charset="0"/>
                <a:ea typeface="Arial Black" charset="0"/>
                <a:cs typeface="Arial Black" charset="0"/>
              </a:defRPr>
            </a:pPr>
            <a:r>
              <a:rPr dirty="0">
                <a:solidFill>
                  <a:schemeClr val="accent5"/>
                </a:solidFill>
              </a:rPr>
              <a:t>DEMANDES ET ACTEURS DE LA CAMPAGNE :</a:t>
            </a:r>
            <a:br>
              <a:rPr lang="en-US" sz="3200" b="1" dirty="0">
                <a:latin typeface="Arial Black" charset="0"/>
                <a:ea typeface="Arial Black" charset="0"/>
                <a:cs typeface="Arial Black" charset="0"/>
              </a:rPr>
            </a:br>
            <a:r>
              <a:rPr dirty="0"/>
              <a:t> DONATEURS/MÉCANISMES DE FINANCEMENT</a:t>
            </a:r>
          </a:p>
        </p:txBody>
      </p:sp>
      <p:sp>
        <p:nvSpPr>
          <p:cNvPr id="4" name="TextBox 3">
            <a:extLst>
              <a:ext uri="{FF2B5EF4-FFF2-40B4-BE49-F238E27FC236}">
                <a16:creationId xmlns:a16="http://schemas.microsoft.com/office/drawing/2014/main" id="{3BC3AE21-7397-5C29-5A37-AD9CFBE277C0}"/>
              </a:ext>
            </a:extLst>
          </p:cNvPr>
          <p:cNvSpPr txBox="1"/>
          <p:nvPr/>
        </p:nvSpPr>
        <p:spPr>
          <a:xfrm>
            <a:off x="432752" y="3002485"/>
            <a:ext cx="3017520" cy="2031325"/>
          </a:xfrm>
          <a:prstGeom prst="rect">
            <a:avLst/>
          </a:prstGeom>
          <a:noFill/>
        </p:spPr>
        <p:txBody>
          <a:bodyPr wrap="square">
            <a:spAutoFit/>
          </a:bodyPr>
          <a:lstStyle/>
          <a:p>
            <a:pPr algn="l">
              <a:spcAft>
                <a:spcPts val="3600"/>
              </a:spcAft>
              <a:defRPr sz="1800">
                <a:latin typeface="Arial" panose="020B0604020202020204" pitchFamily="34" charset="0"/>
                <a:cs typeface="Arial" panose="020B0604020202020204" pitchFamily="34" charset="0"/>
              </a:defRPr>
            </a:pPr>
            <a:r>
              <a:t>Accroître les investissements dans les programmes de lutte contre la tuberculose pour soutenir les coûts plus élevés des médicaments et l’augmentation des besoins des systèmes de santé, des ressources humaines, des infrastructures de laboratoire et des technologies de diagnostic. </a:t>
            </a:r>
          </a:p>
        </p:txBody>
      </p:sp>
      <p:sp>
        <p:nvSpPr>
          <p:cNvPr id="7" name="TextBox 6">
            <a:extLst>
              <a:ext uri="{FF2B5EF4-FFF2-40B4-BE49-F238E27FC236}">
                <a16:creationId xmlns:a16="http://schemas.microsoft.com/office/drawing/2014/main" id="{EC16CD97-E9D1-BC62-7C78-D05CF804BB2F}"/>
              </a:ext>
            </a:extLst>
          </p:cNvPr>
          <p:cNvSpPr txBox="1"/>
          <p:nvPr/>
        </p:nvSpPr>
        <p:spPr>
          <a:xfrm>
            <a:off x="4255452" y="3002485"/>
            <a:ext cx="3017520" cy="1754326"/>
          </a:xfrm>
          <a:prstGeom prst="rect">
            <a:avLst/>
          </a:prstGeom>
          <a:noFill/>
        </p:spPr>
        <p:txBody>
          <a:bodyPr wrap="square">
            <a:spAutoFit/>
          </a:bodyPr>
          <a:lstStyle/>
          <a:p>
            <a:pPr algn="l">
              <a:spcAft>
                <a:spcPts val="3600"/>
              </a:spcAft>
              <a:defRPr sz="1800">
                <a:latin typeface="Arial" panose="020B0604020202020204" pitchFamily="34" charset="0"/>
                <a:cs typeface="Arial" panose="020B0604020202020204" pitchFamily="34" charset="0"/>
              </a:defRPr>
            </a:pPr>
            <a:r>
              <a:t>Établir de nouvelles sources de financement et élargir les sources existantes pour la société civile et les organisations communautaires, afin de travailler sur des campagnes 1/4/6x24 nationales et des initiatives de responsabilisation. </a:t>
            </a:r>
          </a:p>
        </p:txBody>
      </p:sp>
      <p:sp>
        <p:nvSpPr>
          <p:cNvPr id="5" name="TextBox 4">
            <a:extLst>
              <a:ext uri="{FF2B5EF4-FFF2-40B4-BE49-F238E27FC236}">
                <a16:creationId xmlns:a16="http://schemas.microsoft.com/office/drawing/2014/main" id="{61FED431-4E74-23E5-023B-8A0F354D9FB7}"/>
              </a:ext>
            </a:extLst>
          </p:cNvPr>
          <p:cNvSpPr txBox="1"/>
          <p:nvPr/>
        </p:nvSpPr>
        <p:spPr>
          <a:xfrm>
            <a:off x="8078152" y="3002485"/>
            <a:ext cx="3017520" cy="1200329"/>
          </a:xfrm>
          <a:prstGeom prst="rect">
            <a:avLst/>
          </a:prstGeom>
          <a:noFill/>
        </p:spPr>
        <p:txBody>
          <a:bodyPr wrap="square">
            <a:spAutoFit/>
          </a:bodyPr>
          <a:lstStyle/>
          <a:p>
            <a:pPr algn="l">
              <a:spcAft>
                <a:spcPts val="3600"/>
              </a:spcAft>
              <a:defRPr>
                <a:latin typeface="Arial" panose="020B0604020202020204" pitchFamily="34" charset="0"/>
                <a:cs typeface="Arial" panose="020B0604020202020204" pitchFamily="34" charset="0"/>
              </a:defRPr>
            </a:pPr>
            <a:r>
              <a:t>Accroître les ressources et les capacités pour accélérer la recherche afin de combler les lacunes en matière de données et de raccourcir encore plus le traitement.</a:t>
            </a:r>
            <a:endParaRPr lang="en-US" sz="1800" dirty="0">
              <a:latin typeface="Arial" panose="020B0604020202020204" pitchFamily="34" charset="0"/>
              <a:cs typeface="Arial" panose="020B0604020202020204" pitchFamily="34" charset="0"/>
            </a:endParaRPr>
          </a:p>
        </p:txBody>
      </p:sp>
      <p:grpSp>
        <p:nvGrpSpPr>
          <p:cNvPr id="13" name="Group 12">
            <a:extLst>
              <a:ext uri="{FF2B5EF4-FFF2-40B4-BE49-F238E27FC236}">
                <a16:creationId xmlns:a16="http://schemas.microsoft.com/office/drawing/2014/main" id="{1A742212-4A64-8D15-9242-12A30398D4E9}"/>
              </a:ext>
            </a:extLst>
          </p:cNvPr>
          <p:cNvGrpSpPr/>
          <p:nvPr/>
        </p:nvGrpSpPr>
        <p:grpSpPr>
          <a:xfrm>
            <a:off x="510802" y="1980903"/>
            <a:ext cx="720255" cy="809625"/>
            <a:chOff x="510802" y="1980903"/>
            <a:chExt cx="720255" cy="809625"/>
          </a:xfrm>
        </p:grpSpPr>
        <p:sp>
          <p:nvSpPr>
            <p:cNvPr id="10" name="Oval 9">
              <a:extLst>
                <a:ext uri="{FF2B5EF4-FFF2-40B4-BE49-F238E27FC236}">
                  <a16:creationId xmlns:a16="http://schemas.microsoft.com/office/drawing/2014/main" id="{4D42E563-664F-46A1-9FAD-5DE32EE493E0}"/>
                </a:ext>
              </a:extLst>
            </p:cNvPr>
            <p:cNvSpPr/>
            <p:nvPr/>
          </p:nvSpPr>
          <p:spPr>
            <a:xfrm>
              <a:off x="510802" y="2070273"/>
              <a:ext cx="720255" cy="720255"/>
            </a:xfrm>
            <a:prstGeom prst="ellipse">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p>
          </p:txBody>
        </p:sp>
        <p:pic>
          <p:nvPicPr>
            <p:cNvPr id="9" name="Graphic 8">
              <a:extLst>
                <a:ext uri="{FF2B5EF4-FFF2-40B4-BE49-F238E27FC236}">
                  <a16:creationId xmlns:a16="http://schemas.microsoft.com/office/drawing/2014/main" id="{74424E28-937B-BCDE-DDB2-CBF6CE7BB03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6321" y="1980903"/>
              <a:ext cx="485775" cy="809625"/>
            </a:xfrm>
            <a:prstGeom prst="rect">
              <a:avLst/>
            </a:prstGeom>
          </p:spPr>
        </p:pic>
      </p:grpSp>
      <p:grpSp>
        <p:nvGrpSpPr>
          <p:cNvPr id="14" name="Group 13">
            <a:extLst>
              <a:ext uri="{FF2B5EF4-FFF2-40B4-BE49-F238E27FC236}">
                <a16:creationId xmlns:a16="http://schemas.microsoft.com/office/drawing/2014/main" id="{B09992AD-169F-2B48-1020-DB389C07D054}"/>
              </a:ext>
            </a:extLst>
          </p:cNvPr>
          <p:cNvGrpSpPr/>
          <p:nvPr/>
        </p:nvGrpSpPr>
        <p:grpSpPr>
          <a:xfrm>
            <a:off x="4255452" y="2025587"/>
            <a:ext cx="952951" cy="720255"/>
            <a:chOff x="4255452" y="2025587"/>
            <a:chExt cx="952951" cy="720255"/>
          </a:xfrm>
        </p:grpSpPr>
        <p:sp>
          <p:nvSpPr>
            <p:cNvPr id="11" name="Oval 10">
              <a:extLst>
                <a:ext uri="{FF2B5EF4-FFF2-40B4-BE49-F238E27FC236}">
                  <a16:creationId xmlns:a16="http://schemas.microsoft.com/office/drawing/2014/main" id="{8561F397-138A-F96B-8760-587C13EB206C}"/>
                </a:ext>
              </a:extLst>
            </p:cNvPr>
            <p:cNvSpPr/>
            <p:nvPr/>
          </p:nvSpPr>
          <p:spPr>
            <a:xfrm>
              <a:off x="4255452" y="2025587"/>
              <a:ext cx="720255" cy="720255"/>
            </a:xfrm>
            <a:prstGeom prst="ellipse">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p>
          </p:txBody>
        </p:sp>
        <p:pic>
          <p:nvPicPr>
            <p:cNvPr id="15" name="Graphic 14">
              <a:extLst>
                <a:ext uri="{FF2B5EF4-FFF2-40B4-BE49-F238E27FC236}">
                  <a16:creationId xmlns:a16="http://schemas.microsoft.com/office/drawing/2014/main" id="{89417745-DE65-7C8C-EEEA-D0D65700DDA7}"/>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4389253" y="2041536"/>
              <a:ext cx="819150" cy="695325"/>
            </a:xfrm>
            <a:prstGeom prst="rect">
              <a:avLst/>
            </a:prstGeom>
          </p:spPr>
        </p:pic>
      </p:grpSp>
      <p:grpSp>
        <p:nvGrpSpPr>
          <p:cNvPr id="17" name="Group 16">
            <a:extLst>
              <a:ext uri="{FF2B5EF4-FFF2-40B4-BE49-F238E27FC236}">
                <a16:creationId xmlns:a16="http://schemas.microsoft.com/office/drawing/2014/main" id="{3C6BA8A6-A43F-B5B3-FCA2-5E1BC2935BD2}"/>
              </a:ext>
            </a:extLst>
          </p:cNvPr>
          <p:cNvGrpSpPr/>
          <p:nvPr/>
        </p:nvGrpSpPr>
        <p:grpSpPr>
          <a:xfrm>
            <a:off x="8147261" y="2029514"/>
            <a:ext cx="863797" cy="720255"/>
            <a:chOff x="8147261" y="2029514"/>
            <a:chExt cx="863797" cy="720255"/>
          </a:xfrm>
        </p:grpSpPr>
        <p:sp>
          <p:nvSpPr>
            <p:cNvPr id="16" name="Oval 15">
              <a:extLst>
                <a:ext uri="{FF2B5EF4-FFF2-40B4-BE49-F238E27FC236}">
                  <a16:creationId xmlns:a16="http://schemas.microsoft.com/office/drawing/2014/main" id="{11F24CBF-1CB6-8B22-0B9F-C55D86502D5B}"/>
                </a:ext>
              </a:extLst>
            </p:cNvPr>
            <p:cNvSpPr/>
            <p:nvPr/>
          </p:nvSpPr>
          <p:spPr>
            <a:xfrm>
              <a:off x="8290803" y="2029514"/>
              <a:ext cx="720255" cy="720255"/>
            </a:xfrm>
            <a:prstGeom prst="ellipse">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p>
          </p:txBody>
        </p:sp>
        <p:pic>
          <p:nvPicPr>
            <p:cNvPr id="18" name="Graphic 17">
              <a:extLst>
                <a:ext uri="{FF2B5EF4-FFF2-40B4-BE49-F238E27FC236}">
                  <a16:creationId xmlns:a16="http://schemas.microsoft.com/office/drawing/2014/main" id="{9CC529CE-DB47-EF60-C59C-7F1703A3D6C5}"/>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8147261" y="2070111"/>
              <a:ext cx="752475" cy="666750"/>
            </a:xfrm>
            <a:prstGeom prst="rect">
              <a:avLst/>
            </a:prstGeom>
          </p:spPr>
        </p:pic>
      </p:grpSp>
      <p:cxnSp>
        <p:nvCxnSpPr>
          <p:cNvPr id="19" name="Straight Connector 18">
            <a:extLst>
              <a:ext uri="{FF2B5EF4-FFF2-40B4-BE49-F238E27FC236}">
                <a16:creationId xmlns:a16="http://schemas.microsoft.com/office/drawing/2014/main" id="{986FA6F9-CA91-F431-3F38-DFFD70071D80}"/>
              </a:ext>
            </a:extLst>
          </p:cNvPr>
          <p:cNvCxnSpPr>
            <a:cxnSpLocks/>
          </p:cNvCxnSpPr>
          <p:nvPr/>
        </p:nvCxnSpPr>
        <p:spPr>
          <a:xfrm>
            <a:off x="3815342" y="1928287"/>
            <a:ext cx="0" cy="387709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nvGrpSpPr>
          <p:cNvPr id="20" name="Group 19">
            <a:extLst>
              <a:ext uri="{FF2B5EF4-FFF2-40B4-BE49-F238E27FC236}">
                <a16:creationId xmlns:a16="http://schemas.microsoft.com/office/drawing/2014/main" id="{025FDE9C-CF85-27BF-7421-FF65A746B7A5}"/>
              </a:ext>
            </a:extLst>
          </p:cNvPr>
          <p:cNvGrpSpPr/>
          <p:nvPr/>
        </p:nvGrpSpPr>
        <p:grpSpPr>
          <a:xfrm>
            <a:off x="7616836" y="1928287"/>
            <a:ext cx="91440" cy="3877090"/>
            <a:chOff x="7616836" y="1928287"/>
            <a:chExt cx="91440" cy="3877090"/>
          </a:xfrm>
        </p:grpSpPr>
        <p:cxnSp>
          <p:nvCxnSpPr>
            <p:cNvPr id="21" name="Straight Connector 20">
              <a:extLst>
                <a:ext uri="{FF2B5EF4-FFF2-40B4-BE49-F238E27FC236}">
                  <a16:creationId xmlns:a16="http://schemas.microsoft.com/office/drawing/2014/main" id="{0F18E169-FEB5-366E-5B46-B060B52FDB4C}"/>
                </a:ext>
              </a:extLst>
            </p:cNvPr>
            <p:cNvCxnSpPr>
              <a:cxnSpLocks/>
            </p:cNvCxnSpPr>
            <p:nvPr/>
          </p:nvCxnSpPr>
          <p:spPr>
            <a:xfrm>
              <a:off x="7662556" y="1928287"/>
              <a:ext cx="0" cy="387709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nvGrpSpPr>
            <p:cNvPr id="3" name="Group 2">
              <a:extLst>
                <a:ext uri="{FF2B5EF4-FFF2-40B4-BE49-F238E27FC236}">
                  <a16:creationId xmlns:a16="http://schemas.microsoft.com/office/drawing/2014/main" id="{CE4836FA-CAA9-965B-0FC3-4D5164213345}"/>
                </a:ext>
              </a:extLst>
            </p:cNvPr>
            <p:cNvGrpSpPr/>
            <p:nvPr/>
          </p:nvGrpSpPr>
          <p:grpSpPr>
            <a:xfrm>
              <a:off x="7616836" y="3879648"/>
              <a:ext cx="91440" cy="428560"/>
              <a:chOff x="8311168" y="2917354"/>
              <a:chExt cx="91440" cy="428560"/>
            </a:xfrm>
          </p:grpSpPr>
          <p:sp>
            <p:nvSpPr>
              <p:cNvPr id="6" name="Oval 5">
                <a:extLst>
                  <a:ext uri="{FF2B5EF4-FFF2-40B4-BE49-F238E27FC236}">
                    <a16:creationId xmlns:a16="http://schemas.microsoft.com/office/drawing/2014/main" id="{C7963EF1-FE8A-67CD-0175-4514711E743B}"/>
                  </a:ext>
                </a:extLst>
              </p:cNvPr>
              <p:cNvSpPr/>
              <p:nvPr/>
            </p:nvSpPr>
            <p:spPr>
              <a:xfrm>
                <a:off x="8334029" y="2917354"/>
                <a:ext cx="45719" cy="45719"/>
              </a:xfrm>
              <a:prstGeom prst="ellipse">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p>
            </p:txBody>
          </p:sp>
          <p:sp>
            <p:nvSpPr>
              <p:cNvPr id="8" name="Oval 7">
                <a:extLst>
                  <a:ext uri="{FF2B5EF4-FFF2-40B4-BE49-F238E27FC236}">
                    <a16:creationId xmlns:a16="http://schemas.microsoft.com/office/drawing/2014/main" id="{5554B926-67DB-CE8A-5BD5-F0791C71F1D0}"/>
                  </a:ext>
                </a:extLst>
              </p:cNvPr>
              <p:cNvSpPr/>
              <p:nvPr/>
            </p:nvSpPr>
            <p:spPr>
              <a:xfrm>
                <a:off x="8330916" y="3300195"/>
                <a:ext cx="45719" cy="45719"/>
              </a:xfrm>
              <a:prstGeom prst="ellipse">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p>
            </p:txBody>
          </p:sp>
          <p:sp>
            <p:nvSpPr>
              <p:cNvPr id="12" name="Oval 11">
                <a:extLst>
                  <a:ext uri="{FF2B5EF4-FFF2-40B4-BE49-F238E27FC236}">
                    <a16:creationId xmlns:a16="http://schemas.microsoft.com/office/drawing/2014/main" id="{44CFDC06-F28E-9EA4-4C96-93E76E631822}"/>
                  </a:ext>
                </a:extLst>
              </p:cNvPr>
              <p:cNvSpPr/>
              <p:nvPr/>
            </p:nvSpPr>
            <p:spPr>
              <a:xfrm>
                <a:off x="8311168" y="3079468"/>
                <a:ext cx="91440" cy="91440"/>
              </a:xfrm>
              <a:prstGeom prst="ellipse">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p>
            </p:txBody>
          </p:sp>
        </p:grpSp>
      </p:grpSp>
    </p:spTree>
    <p:extLst>
      <p:ext uri="{BB962C8B-B14F-4D97-AF65-F5344CB8AC3E}">
        <p14:creationId xmlns:p14="http://schemas.microsoft.com/office/powerpoint/2010/main" val="191200031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a:extLst>
              <a:ext uri="{FF2B5EF4-FFF2-40B4-BE49-F238E27FC236}">
                <a16:creationId xmlns:a16="http://schemas.microsoft.com/office/drawing/2014/main" id="{A4FD6FA8-88D8-BB84-6EDF-A322251B1498}"/>
              </a:ext>
            </a:extLst>
          </p:cNvPr>
          <p:cNvSpPr txBox="1">
            <a:spLocks noChangeArrowheads="1"/>
          </p:cNvSpPr>
          <p:nvPr/>
        </p:nvSpPr>
        <p:spPr>
          <a:xfrm>
            <a:off x="432752" y="464286"/>
            <a:ext cx="11047190" cy="720255"/>
          </a:xfrm>
          <a:prstGeom prst="rect">
            <a:avLst/>
          </a:prstGeom>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defRPr sz="3200" b="1">
                <a:latin typeface="Arial Black" charset="0"/>
                <a:ea typeface="Arial Black" charset="0"/>
                <a:cs typeface="Arial Black" charset="0"/>
              </a:defRPr>
            </a:pPr>
            <a:r>
              <a:rPr dirty="0">
                <a:solidFill>
                  <a:schemeClr val="accent5"/>
                </a:solidFill>
              </a:rPr>
              <a:t>DEMANDES ET ACTEURS DE LA CAMPAGNE :</a:t>
            </a:r>
            <a:br>
              <a:rPr lang="en-US" sz="3200" b="1" dirty="0">
                <a:latin typeface="Arial Black" charset="0"/>
                <a:ea typeface="Arial Black" charset="0"/>
                <a:cs typeface="Arial Black" charset="0"/>
              </a:rPr>
            </a:br>
            <a:r>
              <a:rPr dirty="0"/>
              <a:t> ENTREPRISES PHARMACOLOGIQUES ET DE DIAGNOSTIC</a:t>
            </a:r>
          </a:p>
        </p:txBody>
      </p:sp>
      <p:sp>
        <p:nvSpPr>
          <p:cNvPr id="4" name="TextBox 3">
            <a:extLst>
              <a:ext uri="{FF2B5EF4-FFF2-40B4-BE49-F238E27FC236}">
                <a16:creationId xmlns:a16="http://schemas.microsoft.com/office/drawing/2014/main" id="{3BC3AE21-7397-5C29-5A37-AD9CFBE277C0}"/>
              </a:ext>
            </a:extLst>
          </p:cNvPr>
          <p:cNvSpPr txBox="1"/>
          <p:nvPr/>
        </p:nvSpPr>
        <p:spPr>
          <a:xfrm>
            <a:off x="1425271" y="1830672"/>
            <a:ext cx="4213091" cy="3262432"/>
          </a:xfrm>
          <a:prstGeom prst="rect">
            <a:avLst/>
          </a:prstGeom>
          <a:noFill/>
        </p:spPr>
        <p:txBody>
          <a:bodyPr wrap="square">
            <a:spAutoFit/>
          </a:bodyPr>
          <a:lstStyle/>
          <a:p>
            <a:pPr algn="l">
              <a:spcAft>
                <a:spcPts val="3600"/>
              </a:spcAft>
              <a:defRPr sz="1800">
                <a:latin typeface="Arial" panose="020B0604020202020204" pitchFamily="34" charset="0"/>
                <a:cs typeface="Arial" panose="020B0604020202020204" pitchFamily="34" charset="0"/>
              </a:defRPr>
            </a:pPr>
            <a:r>
              <a:rPr sz="1600" dirty="0" err="1"/>
              <a:t>Développer</a:t>
            </a:r>
            <a:r>
              <a:rPr sz="1600" dirty="0"/>
              <a:t> des formulations </a:t>
            </a:r>
            <a:r>
              <a:rPr sz="1600" dirty="0" err="1"/>
              <a:t>adaptées</a:t>
            </a:r>
            <a:r>
              <a:rPr sz="1600" dirty="0"/>
              <a:t> aux </a:t>
            </a:r>
            <a:r>
              <a:rPr sz="1600" dirty="0" err="1"/>
              <a:t>schémas</a:t>
            </a:r>
            <a:r>
              <a:rPr sz="1600" dirty="0"/>
              <a:t> </a:t>
            </a:r>
            <a:r>
              <a:rPr sz="1600" dirty="0" err="1"/>
              <a:t>thérapeutiques</a:t>
            </a:r>
            <a:r>
              <a:rPr sz="1600" dirty="0"/>
              <a:t> de </a:t>
            </a:r>
            <a:r>
              <a:rPr sz="1600" dirty="0" err="1"/>
              <a:t>prévention</a:t>
            </a:r>
            <a:r>
              <a:rPr sz="1600" dirty="0"/>
              <a:t> et de </a:t>
            </a:r>
            <a:r>
              <a:rPr sz="1600" dirty="0" err="1"/>
              <a:t>traitement</a:t>
            </a:r>
            <a:r>
              <a:rPr sz="1600" dirty="0"/>
              <a:t> de </a:t>
            </a:r>
            <a:r>
              <a:rPr sz="1600" dirty="0" err="1"/>
              <a:t>courte</a:t>
            </a:r>
            <a:r>
              <a:rPr sz="1600" dirty="0"/>
              <a:t> durée, </a:t>
            </a:r>
            <a:r>
              <a:rPr sz="1600" dirty="0" err="1"/>
              <a:t>incluant</a:t>
            </a:r>
            <a:r>
              <a:rPr sz="1600" dirty="0"/>
              <a:t> des </a:t>
            </a:r>
            <a:r>
              <a:rPr sz="1600" dirty="0" err="1"/>
              <a:t>combinaisons</a:t>
            </a:r>
            <a:r>
              <a:rPr sz="1600" dirty="0"/>
              <a:t> à dose fixe et des formulations </a:t>
            </a:r>
            <a:r>
              <a:rPr sz="1600" dirty="0" err="1"/>
              <a:t>adaptées</a:t>
            </a:r>
            <a:r>
              <a:rPr sz="1600" dirty="0"/>
              <a:t> aux enfants. </a:t>
            </a:r>
          </a:p>
          <a:p>
            <a:pPr algn="l">
              <a:spcAft>
                <a:spcPts val="3600"/>
              </a:spcAft>
              <a:defRPr sz="1800">
                <a:latin typeface="Arial" panose="020B0604020202020204" pitchFamily="34" charset="0"/>
                <a:cs typeface="Arial" panose="020B0604020202020204" pitchFamily="34" charset="0"/>
              </a:defRPr>
            </a:pPr>
            <a:r>
              <a:rPr sz="1600" dirty="0" err="1"/>
              <a:t>Développer</a:t>
            </a:r>
            <a:r>
              <a:rPr sz="1600" dirty="0"/>
              <a:t> des technologies de diagnostic </a:t>
            </a:r>
            <a:r>
              <a:rPr sz="1600" dirty="0" err="1"/>
              <a:t>adaptées</a:t>
            </a:r>
            <a:r>
              <a:rPr sz="1600" dirty="0"/>
              <a:t>, y </a:t>
            </a:r>
            <a:r>
              <a:rPr sz="1600" dirty="0" err="1"/>
              <a:t>compris</a:t>
            </a:r>
            <a:r>
              <a:rPr sz="1600" dirty="0"/>
              <a:t> des tests </a:t>
            </a:r>
            <a:r>
              <a:rPr sz="1600" dirty="0" err="1"/>
              <a:t>moléculaires</a:t>
            </a:r>
            <a:r>
              <a:rPr sz="1600" dirty="0"/>
              <a:t> </a:t>
            </a:r>
            <a:r>
              <a:rPr sz="1600" dirty="0" err="1"/>
              <a:t>rapides</a:t>
            </a:r>
            <a:r>
              <a:rPr sz="1600" dirty="0"/>
              <a:t> </a:t>
            </a:r>
            <a:r>
              <a:rPr sz="1600" dirty="0" err="1"/>
              <a:t>capables</a:t>
            </a:r>
            <a:r>
              <a:rPr sz="1600" dirty="0"/>
              <a:t> de </a:t>
            </a:r>
            <a:r>
              <a:rPr sz="1600" dirty="0" err="1"/>
              <a:t>détecter</a:t>
            </a:r>
            <a:r>
              <a:rPr sz="1600" dirty="0"/>
              <a:t> la </a:t>
            </a:r>
            <a:r>
              <a:rPr sz="1600" dirty="0" err="1"/>
              <a:t>tuberculose</a:t>
            </a:r>
            <a:r>
              <a:rPr sz="1600" dirty="0"/>
              <a:t> et la </a:t>
            </a:r>
            <a:r>
              <a:rPr sz="1600" dirty="0" err="1"/>
              <a:t>résistance</a:t>
            </a:r>
            <a:r>
              <a:rPr sz="1600" dirty="0"/>
              <a:t> aux </a:t>
            </a:r>
            <a:r>
              <a:rPr sz="1600" dirty="0" err="1"/>
              <a:t>médicaments</a:t>
            </a:r>
            <a:r>
              <a:rPr sz="1600" dirty="0"/>
              <a:t> </a:t>
            </a:r>
            <a:r>
              <a:rPr sz="1600" dirty="0" err="1"/>
              <a:t>clés</a:t>
            </a:r>
            <a:r>
              <a:rPr sz="1600" dirty="0"/>
              <a:t> (</a:t>
            </a:r>
            <a:r>
              <a:rPr sz="1600" dirty="0" err="1"/>
              <a:t>rifampicine</a:t>
            </a:r>
            <a:r>
              <a:rPr sz="1600" dirty="0"/>
              <a:t>, </a:t>
            </a:r>
            <a:r>
              <a:rPr sz="1600" dirty="0" err="1"/>
              <a:t>isoniazide</a:t>
            </a:r>
            <a:r>
              <a:rPr sz="1600" dirty="0"/>
              <a:t>, fluoroquinolones, </a:t>
            </a:r>
            <a:r>
              <a:rPr sz="1600" dirty="0" err="1"/>
              <a:t>bédaquiline</a:t>
            </a:r>
            <a:r>
              <a:rPr sz="1600" dirty="0"/>
              <a:t>) sur le lieu de </a:t>
            </a:r>
            <a:r>
              <a:rPr sz="1600" dirty="0" err="1"/>
              <a:t>soin</a:t>
            </a:r>
            <a:r>
              <a:rPr sz="1600" dirty="0"/>
              <a:t>. </a:t>
            </a:r>
          </a:p>
        </p:txBody>
      </p:sp>
      <p:sp>
        <p:nvSpPr>
          <p:cNvPr id="7" name="TextBox 6">
            <a:extLst>
              <a:ext uri="{FF2B5EF4-FFF2-40B4-BE49-F238E27FC236}">
                <a16:creationId xmlns:a16="http://schemas.microsoft.com/office/drawing/2014/main" id="{EC16CD97-E9D1-BC62-7C78-D05CF804BB2F}"/>
              </a:ext>
            </a:extLst>
          </p:cNvPr>
          <p:cNvSpPr txBox="1"/>
          <p:nvPr/>
        </p:nvSpPr>
        <p:spPr>
          <a:xfrm>
            <a:off x="7136410" y="1830672"/>
            <a:ext cx="4633831" cy="4462760"/>
          </a:xfrm>
          <a:prstGeom prst="rect">
            <a:avLst/>
          </a:prstGeom>
          <a:noFill/>
        </p:spPr>
        <p:txBody>
          <a:bodyPr wrap="square">
            <a:spAutoFit/>
          </a:bodyPr>
          <a:lstStyle/>
          <a:p>
            <a:pPr algn="l">
              <a:spcAft>
                <a:spcPts val="3600"/>
              </a:spcAft>
              <a:defRPr sz="1800">
                <a:latin typeface="Arial" panose="020B0604020202020204" pitchFamily="34" charset="0"/>
                <a:cs typeface="Arial" panose="020B0604020202020204" pitchFamily="34" charset="0"/>
              </a:defRPr>
            </a:pPr>
            <a:r>
              <a:rPr sz="1600" dirty="0" err="1"/>
              <a:t>S’engager</a:t>
            </a:r>
            <a:r>
              <a:rPr sz="1600" dirty="0"/>
              <a:t> à </a:t>
            </a:r>
            <a:r>
              <a:rPr sz="1600" dirty="0" err="1"/>
              <a:t>s’enregistrer</a:t>
            </a:r>
            <a:r>
              <a:rPr sz="1600" dirty="0"/>
              <a:t> </a:t>
            </a:r>
            <a:r>
              <a:rPr sz="1600" dirty="0" err="1"/>
              <a:t>rapidement</a:t>
            </a:r>
            <a:r>
              <a:rPr sz="1600" dirty="0"/>
              <a:t> </a:t>
            </a:r>
            <a:r>
              <a:rPr sz="1600" dirty="0" err="1"/>
              <a:t>auprès</a:t>
            </a:r>
            <a:r>
              <a:rPr sz="1600" dirty="0"/>
              <a:t> </a:t>
            </a:r>
            <a:r>
              <a:rPr sz="1600" dirty="0" err="1"/>
              <a:t>d’autorités</a:t>
            </a:r>
            <a:r>
              <a:rPr sz="1600" dirty="0"/>
              <a:t> </a:t>
            </a:r>
            <a:r>
              <a:rPr sz="1600" dirty="0" err="1"/>
              <a:t>réglementaires</a:t>
            </a:r>
            <a:r>
              <a:rPr sz="1600" dirty="0"/>
              <a:t> </a:t>
            </a:r>
            <a:r>
              <a:rPr sz="1600" dirty="0" err="1"/>
              <a:t>rigoureuses</a:t>
            </a:r>
            <a:r>
              <a:rPr sz="1600" dirty="0"/>
              <a:t> et </a:t>
            </a:r>
            <a:r>
              <a:rPr sz="1600" dirty="0" err="1"/>
              <a:t>d’autres</a:t>
            </a:r>
            <a:r>
              <a:rPr sz="1600" dirty="0"/>
              <a:t> </a:t>
            </a:r>
            <a:r>
              <a:rPr sz="1600" dirty="0" err="1"/>
              <a:t>autorités</a:t>
            </a:r>
            <a:r>
              <a:rPr sz="1600" dirty="0"/>
              <a:t> </a:t>
            </a:r>
            <a:r>
              <a:rPr sz="1600" dirty="0" err="1"/>
              <a:t>réglementaires</a:t>
            </a:r>
            <a:r>
              <a:rPr sz="1600" dirty="0"/>
              <a:t> </a:t>
            </a:r>
            <a:r>
              <a:rPr sz="1600" dirty="0" err="1"/>
              <a:t>nationales</a:t>
            </a:r>
            <a:r>
              <a:rPr sz="1600" dirty="0"/>
              <a:t>, le </a:t>
            </a:r>
            <a:r>
              <a:rPr sz="1600" dirty="0" err="1"/>
              <a:t>cas</a:t>
            </a:r>
            <a:r>
              <a:rPr sz="1600" dirty="0"/>
              <a:t> </a:t>
            </a:r>
            <a:r>
              <a:rPr sz="1600" dirty="0" err="1"/>
              <a:t>échéant</a:t>
            </a:r>
            <a:r>
              <a:rPr sz="1600" dirty="0"/>
              <a:t>, et à se </a:t>
            </a:r>
            <a:r>
              <a:rPr sz="1600" dirty="0" err="1"/>
              <a:t>soumettre</a:t>
            </a:r>
            <a:r>
              <a:rPr sz="1600" dirty="0"/>
              <a:t> </a:t>
            </a:r>
            <a:r>
              <a:rPr sz="1600" dirty="0" err="1"/>
              <a:t>rapidement</a:t>
            </a:r>
            <a:r>
              <a:rPr sz="1600" dirty="0"/>
              <a:t> au </a:t>
            </a:r>
            <a:r>
              <a:rPr sz="1600" dirty="0" err="1"/>
              <a:t>programme</a:t>
            </a:r>
            <a:r>
              <a:rPr sz="1600" dirty="0"/>
              <a:t> de </a:t>
            </a:r>
            <a:r>
              <a:rPr sz="1600" dirty="0" err="1"/>
              <a:t>préqualification</a:t>
            </a:r>
            <a:r>
              <a:rPr sz="1600" dirty="0"/>
              <a:t> de </a:t>
            </a:r>
            <a:r>
              <a:rPr sz="1600" dirty="0" err="1"/>
              <a:t>l’Organisation</a:t>
            </a:r>
            <a:r>
              <a:rPr sz="1600" dirty="0"/>
              <a:t> </a:t>
            </a:r>
            <a:r>
              <a:rPr sz="1600" dirty="0" err="1"/>
              <a:t>mondiale</a:t>
            </a:r>
            <a:r>
              <a:rPr sz="1600" dirty="0"/>
              <a:t> de la </a:t>
            </a:r>
            <a:r>
              <a:rPr sz="1600" dirty="0" err="1"/>
              <a:t>santé</a:t>
            </a:r>
            <a:r>
              <a:rPr sz="1600" dirty="0"/>
              <a:t>. </a:t>
            </a:r>
          </a:p>
          <a:p>
            <a:pPr algn="l">
              <a:spcAft>
                <a:spcPts val="3600"/>
              </a:spcAft>
              <a:defRPr sz="1800">
                <a:latin typeface="Arial" panose="020B0604020202020204" pitchFamily="34" charset="0"/>
                <a:cs typeface="Arial" panose="020B0604020202020204" pitchFamily="34" charset="0"/>
              </a:defRPr>
            </a:pPr>
            <a:r>
              <a:rPr sz="1600" dirty="0" err="1"/>
              <a:t>S’engager</a:t>
            </a:r>
            <a:r>
              <a:rPr sz="1600" dirty="0"/>
              <a:t> à </a:t>
            </a:r>
            <a:r>
              <a:rPr sz="1600" dirty="0" err="1"/>
              <a:t>pratiquer</a:t>
            </a:r>
            <a:r>
              <a:rPr sz="1600" dirty="0"/>
              <a:t> </a:t>
            </a:r>
            <a:r>
              <a:rPr sz="1600" dirty="0" err="1"/>
              <a:t>une</a:t>
            </a:r>
            <a:r>
              <a:rPr sz="1600" dirty="0"/>
              <a:t> </a:t>
            </a:r>
            <a:r>
              <a:rPr sz="1600" dirty="0" err="1"/>
              <a:t>tarification</a:t>
            </a:r>
            <a:r>
              <a:rPr sz="1600" dirty="0"/>
              <a:t> </a:t>
            </a:r>
            <a:r>
              <a:rPr sz="1600" dirty="0" err="1"/>
              <a:t>transparente</a:t>
            </a:r>
            <a:r>
              <a:rPr sz="1600" dirty="0"/>
              <a:t>, </a:t>
            </a:r>
            <a:r>
              <a:rPr sz="1600" dirty="0" err="1"/>
              <a:t>fondée</a:t>
            </a:r>
            <a:r>
              <a:rPr sz="1600" dirty="0"/>
              <a:t> sur des </a:t>
            </a:r>
            <a:r>
              <a:rPr sz="1600" dirty="0" err="1"/>
              <a:t>données</a:t>
            </a:r>
            <a:r>
              <a:rPr sz="1600" dirty="0"/>
              <a:t> </a:t>
            </a:r>
            <a:r>
              <a:rPr sz="1600" dirty="0" err="1"/>
              <a:t>probantes</a:t>
            </a:r>
            <a:r>
              <a:rPr sz="1600" dirty="0"/>
              <a:t> et </a:t>
            </a:r>
            <a:r>
              <a:rPr sz="1600" dirty="0" err="1"/>
              <a:t>déterminée</a:t>
            </a:r>
            <a:r>
              <a:rPr sz="1600" dirty="0"/>
              <a:t> par le </a:t>
            </a:r>
            <a:r>
              <a:rPr sz="1600" dirty="0" err="1"/>
              <a:t>coût</a:t>
            </a:r>
            <a:r>
              <a:rPr sz="1600" dirty="0"/>
              <a:t> des </a:t>
            </a:r>
            <a:r>
              <a:rPr sz="1600" dirty="0" err="1"/>
              <a:t>marchandises</a:t>
            </a:r>
            <a:r>
              <a:rPr sz="1600" dirty="0"/>
              <a:t> vendues (COGS - cost-of-goods-sold) </a:t>
            </a:r>
            <a:r>
              <a:rPr sz="1600" dirty="0" err="1"/>
              <a:t>majoré</a:t>
            </a:r>
            <a:r>
              <a:rPr sz="1600" dirty="0"/>
              <a:t> </a:t>
            </a:r>
            <a:r>
              <a:rPr sz="1600" dirty="0" err="1"/>
              <a:t>d’une</a:t>
            </a:r>
            <a:r>
              <a:rPr sz="1600" dirty="0"/>
              <a:t> marge </a:t>
            </a:r>
            <a:r>
              <a:rPr sz="1600" dirty="0" err="1"/>
              <a:t>bénéficiaire</a:t>
            </a:r>
            <a:r>
              <a:rPr sz="1600" dirty="0"/>
              <a:t> </a:t>
            </a:r>
            <a:r>
              <a:rPr sz="1600" dirty="0" err="1"/>
              <a:t>raisonnable</a:t>
            </a:r>
            <a:r>
              <a:rPr sz="1600" dirty="0"/>
              <a:t>, </a:t>
            </a:r>
            <a:r>
              <a:rPr sz="1600" dirty="0" err="1"/>
              <a:t>ou</a:t>
            </a:r>
            <a:r>
              <a:rPr sz="1600" dirty="0"/>
              <a:t> à la non-application des brevets. </a:t>
            </a:r>
          </a:p>
          <a:p>
            <a:pPr algn="l">
              <a:spcAft>
                <a:spcPts val="3600"/>
              </a:spcAft>
              <a:defRPr sz="1800">
                <a:latin typeface="Arial" panose="020B0604020202020204" pitchFamily="34" charset="0"/>
                <a:cs typeface="Arial" panose="020B0604020202020204" pitchFamily="34" charset="0"/>
              </a:defRPr>
            </a:pPr>
            <a:r>
              <a:rPr sz="1600" dirty="0" err="1"/>
              <a:t>S’engager</a:t>
            </a:r>
            <a:r>
              <a:rPr sz="1600" dirty="0"/>
              <a:t> à </a:t>
            </a:r>
            <a:r>
              <a:rPr sz="1600" dirty="0" err="1"/>
              <a:t>traiter</a:t>
            </a:r>
            <a:r>
              <a:rPr sz="1600" dirty="0"/>
              <a:t> les </a:t>
            </a:r>
            <a:r>
              <a:rPr sz="1600" dirty="0" err="1"/>
              <a:t>priorités</a:t>
            </a:r>
            <a:r>
              <a:rPr sz="1600" dirty="0"/>
              <a:t> de recherche </a:t>
            </a:r>
            <a:r>
              <a:rPr sz="1600" dirty="0" err="1"/>
              <a:t>en</a:t>
            </a:r>
            <a:r>
              <a:rPr sz="1600" dirty="0"/>
              <a:t> </a:t>
            </a:r>
            <a:r>
              <a:rPr sz="1600" dirty="0" err="1"/>
              <a:t>suspens</a:t>
            </a:r>
            <a:r>
              <a:rPr sz="1600" dirty="0"/>
              <a:t> (</a:t>
            </a:r>
            <a:r>
              <a:rPr sz="1600" dirty="0" err="1"/>
              <a:t>voir</a:t>
            </a:r>
            <a:r>
              <a:rPr sz="1600" dirty="0"/>
              <a:t> la diapositive </a:t>
            </a:r>
            <a:r>
              <a:rPr sz="1600" dirty="0" err="1"/>
              <a:t>suivante</a:t>
            </a:r>
            <a:r>
              <a:rPr sz="1600" dirty="0"/>
              <a:t>). </a:t>
            </a:r>
          </a:p>
        </p:txBody>
      </p:sp>
      <p:grpSp>
        <p:nvGrpSpPr>
          <p:cNvPr id="19" name="Group 18">
            <a:extLst>
              <a:ext uri="{FF2B5EF4-FFF2-40B4-BE49-F238E27FC236}">
                <a16:creationId xmlns:a16="http://schemas.microsoft.com/office/drawing/2014/main" id="{35D12948-295C-B09D-1A9A-5F8587A5461F}"/>
              </a:ext>
            </a:extLst>
          </p:cNvPr>
          <p:cNvGrpSpPr/>
          <p:nvPr/>
        </p:nvGrpSpPr>
        <p:grpSpPr>
          <a:xfrm>
            <a:off x="486469" y="1852306"/>
            <a:ext cx="744588" cy="784565"/>
            <a:chOff x="486469" y="1852306"/>
            <a:chExt cx="744588" cy="784565"/>
          </a:xfrm>
        </p:grpSpPr>
        <p:sp>
          <p:nvSpPr>
            <p:cNvPr id="10" name="Oval 9">
              <a:extLst>
                <a:ext uri="{FF2B5EF4-FFF2-40B4-BE49-F238E27FC236}">
                  <a16:creationId xmlns:a16="http://schemas.microsoft.com/office/drawing/2014/main" id="{4D42E563-664F-46A1-9FAD-5DE32EE493E0}"/>
                </a:ext>
              </a:extLst>
            </p:cNvPr>
            <p:cNvSpPr/>
            <p:nvPr/>
          </p:nvSpPr>
          <p:spPr>
            <a:xfrm>
              <a:off x="510802" y="1852306"/>
              <a:ext cx="720255" cy="720255"/>
            </a:xfrm>
            <a:prstGeom prst="ellipse">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p>
          </p:txBody>
        </p:sp>
        <p:pic>
          <p:nvPicPr>
            <p:cNvPr id="6" name="Graphic 5" descr="School girl outline">
              <a:extLst>
                <a:ext uri="{FF2B5EF4-FFF2-40B4-BE49-F238E27FC236}">
                  <a16:creationId xmlns:a16="http://schemas.microsoft.com/office/drawing/2014/main" id="{8F511724-C90A-A86E-4F78-1C0A65B13AAB}"/>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86469" y="2280680"/>
              <a:ext cx="356191" cy="356191"/>
            </a:xfrm>
            <a:prstGeom prst="rect">
              <a:avLst/>
            </a:prstGeom>
          </p:spPr>
        </p:pic>
      </p:grpSp>
      <p:grpSp>
        <p:nvGrpSpPr>
          <p:cNvPr id="23" name="Group 22">
            <a:extLst>
              <a:ext uri="{FF2B5EF4-FFF2-40B4-BE49-F238E27FC236}">
                <a16:creationId xmlns:a16="http://schemas.microsoft.com/office/drawing/2014/main" id="{CAB497D3-813F-12CA-E0C6-4974806695E1}"/>
              </a:ext>
            </a:extLst>
          </p:cNvPr>
          <p:cNvGrpSpPr/>
          <p:nvPr/>
        </p:nvGrpSpPr>
        <p:grpSpPr>
          <a:xfrm>
            <a:off x="528997" y="3800240"/>
            <a:ext cx="757136" cy="740416"/>
            <a:chOff x="528997" y="3800240"/>
            <a:chExt cx="757136" cy="740416"/>
          </a:xfrm>
        </p:grpSpPr>
        <p:sp>
          <p:nvSpPr>
            <p:cNvPr id="3" name="Oval 2">
              <a:extLst>
                <a:ext uri="{FF2B5EF4-FFF2-40B4-BE49-F238E27FC236}">
                  <a16:creationId xmlns:a16="http://schemas.microsoft.com/office/drawing/2014/main" id="{7BD252D7-4CF2-4369-4B1F-504579ECF00E}"/>
                </a:ext>
              </a:extLst>
            </p:cNvPr>
            <p:cNvSpPr/>
            <p:nvPr/>
          </p:nvSpPr>
          <p:spPr>
            <a:xfrm>
              <a:off x="528997" y="3800240"/>
              <a:ext cx="720255" cy="720255"/>
            </a:xfrm>
            <a:prstGeom prst="ellipse">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p>
          </p:txBody>
        </p:sp>
        <p:pic>
          <p:nvPicPr>
            <p:cNvPr id="17" name="Graphic 16">
              <a:extLst>
                <a:ext uri="{FF2B5EF4-FFF2-40B4-BE49-F238E27FC236}">
                  <a16:creationId xmlns:a16="http://schemas.microsoft.com/office/drawing/2014/main" id="{261A8374-7BEE-52D5-57BB-1FC317694251}"/>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74195" y="3800240"/>
              <a:ext cx="711938" cy="740416"/>
            </a:xfrm>
            <a:prstGeom prst="rect">
              <a:avLst/>
            </a:prstGeom>
          </p:spPr>
        </p:pic>
      </p:grpSp>
      <p:grpSp>
        <p:nvGrpSpPr>
          <p:cNvPr id="24" name="Group 23">
            <a:extLst>
              <a:ext uri="{FF2B5EF4-FFF2-40B4-BE49-F238E27FC236}">
                <a16:creationId xmlns:a16="http://schemas.microsoft.com/office/drawing/2014/main" id="{AB9BFFB5-1B09-74DC-9F28-9ACF3CC8FCD2}"/>
              </a:ext>
            </a:extLst>
          </p:cNvPr>
          <p:cNvGrpSpPr/>
          <p:nvPr/>
        </p:nvGrpSpPr>
        <p:grpSpPr>
          <a:xfrm>
            <a:off x="6242547" y="1875620"/>
            <a:ext cx="746514" cy="762005"/>
            <a:chOff x="6242547" y="1875620"/>
            <a:chExt cx="746514" cy="762005"/>
          </a:xfrm>
        </p:grpSpPr>
        <p:sp>
          <p:nvSpPr>
            <p:cNvPr id="18" name="Oval 17">
              <a:extLst>
                <a:ext uri="{FF2B5EF4-FFF2-40B4-BE49-F238E27FC236}">
                  <a16:creationId xmlns:a16="http://schemas.microsoft.com/office/drawing/2014/main" id="{688F7639-74B8-70FE-2F9E-08EA4B3FC7E5}"/>
                </a:ext>
              </a:extLst>
            </p:cNvPr>
            <p:cNvSpPr/>
            <p:nvPr/>
          </p:nvSpPr>
          <p:spPr>
            <a:xfrm>
              <a:off x="6268806" y="1875620"/>
              <a:ext cx="720255" cy="720255"/>
            </a:xfrm>
            <a:prstGeom prst="ellipse">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p>
          </p:txBody>
        </p:sp>
        <p:pic>
          <p:nvPicPr>
            <p:cNvPr id="20" name="Graphic 19">
              <a:extLst>
                <a:ext uri="{FF2B5EF4-FFF2-40B4-BE49-F238E27FC236}">
                  <a16:creationId xmlns:a16="http://schemas.microsoft.com/office/drawing/2014/main" id="{3AB1D227-EBDB-9835-7387-E4A8B443EDF4}"/>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6242547" y="1997545"/>
              <a:ext cx="613410" cy="640080"/>
            </a:xfrm>
            <a:prstGeom prst="rect">
              <a:avLst/>
            </a:prstGeom>
          </p:spPr>
        </p:pic>
      </p:grpSp>
      <p:sp>
        <p:nvSpPr>
          <p:cNvPr id="22" name="Oval 21">
            <a:extLst>
              <a:ext uri="{FF2B5EF4-FFF2-40B4-BE49-F238E27FC236}">
                <a16:creationId xmlns:a16="http://schemas.microsoft.com/office/drawing/2014/main" id="{2DB91B66-B24A-9DDE-E7BE-29E3B35DF1C0}"/>
              </a:ext>
            </a:extLst>
          </p:cNvPr>
          <p:cNvSpPr/>
          <p:nvPr/>
        </p:nvSpPr>
        <p:spPr>
          <a:xfrm>
            <a:off x="6268806" y="3628437"/>
            <a:ext cx="720255" cy="720255"/>
          </a:xfrm>
          <a:prstGeom prst="ellipse">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p>
        </p:txBody>
      </p:sp>
      <p:grpSp>
        <p:nvGrpSpPr>
          <p:cNvPr id="27" name="Group 26">
            <a:extLst>
              <a:ext uri="{FF2B5EF4-FFF2-40B4-BE49-F238E27FC236}">
                <a16:creationId xmlns:a16="http://schemas.microsoft.com/office/drawing/2014/main" id="{2D69C4C7-2307-951F-0F89-241A61F2943B}"/>
              </a:ext>
            </a:extLst>
          </p:cNvPr>
          <p:cNvGrpSpPr/>
          <p:nvPr/>
        </p:nvGrpSpPr>
        <p:grpSpPr>
          <a:xfrm>
            <a:off x="6220960" y="5281583"/>
            <a:ext cx="720255" cy="720255"/>
            <a:chOff x="6220960" y="5281583"/>
            <a:chExt cx="720255" cy="720255"/>
          </a:xfrm>
        </p:grpSpPr>
        <p:sp>
          <p:nvSpPr>
            <p:cNvPr id="21" name="Oval 20">
              <a:extLst>
                <a:ext uri="{FF2B5EF4-FFF2-40B4-BE49-F238E27FC236}">
                  <a16:creationId xmlns:a16="http://schemas.microsoft.com/office/drawing/2014/main" id="{0B71325F-BF1F-A7C1-9BDF-27C50DC595C0}"/>
                </a:ext>
              </a:extLst>
            </p:cNvPr>
            <p:cNvSpPr/>
            <p:nvPr/>
          </p:nvSpPr>
          <p:spPr>
            <a:xfrm>
              <a:off x="6220960" y="5281583"/>
              <a:ext cx="720255" cy="720255"/>
            </a:xfrm>
            <a:prstGeom prst="ellipse">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p>
          </p:txBody>
        </p:sp>
        <p:pic>
          <p:nvPicPr>
            <p:cNvPr id="28" name="Graphic 27">
              <a:extLst>
                <a:ext uri="{FF2B5EF4-FFF2-40B4-BE49-F238E27FC236}">
                  <a16:creationId xmlns:a16="http://schemas.microsoft.com/office/drawing/2014/main" id="{42945010-4F8D-2046-E1B0-498A46E0145C}"/>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6342976" y="5364998"/>
              <a:ext cx="463891" cy="548640"/>
            </a:xfrm>
            <a:prstGeom prst="rect">
              <a:avLst/>
            </a:prstGeom>
          </p:spPr>
        </p:pic>
      </p:grpSp>
      <p:grpSp>
        <p:nvGrpSpPr>
          <p:cNvPr id="30" name="Group 29">
            <a:extLst>
              <a:ext uri="{FF2B5EF4-FFF2-40B4-BE49-F238E27FC236}">
                <a16:creationId xmlns:a16="http://schemas.microsoft.com/office/drawing/2014/main" id="{BAA1A445-834D-11E7-EB5C-B2F1312E5343}"/>
              </a:ext>
            </a:extLst>
          </p:cNvPr>
          <p:cNvGrpSpPr/>
          <p:nvPr/>
        </p:nvGrpSpPr>
        <p:grpSpPr>
          <a:xfrm>
            <a:off x="574195" y="1852306"/>
            <a:ext cx="11047191" cy="4318016"/>
            <a:chOff x="574195" y="1852306"/>
            <a:chExt cx="11047191" cy="4318016"/>
          </a:xfrm>
        </p:grpSpPr>
        <p:grpSp>
          <p:nvGrpSpPr>
            <p:cNvPr id="41" name="Group 40">
              <a:extLst>
                <a:ext uri="{FF2B5EF4-FFF2-40B4-BE49-F238E27FC236}">
                  <a16:creationId xmlns:a16="http://schemas.microsoft.com/office/drawing/2014/main" id="{37C718E1-54CC-C102-5CD2-D906BA8E85B8}"/>
                </a:ext>
              </a:extLst>
            </p:cNvPr>
            <p:cNvGrpSpPr/>
            <p:nvPr/>
          </p:nvGrpSpPr>
          <p:grpSpPr>
            <a:xfrm>
              <a:off x="5812491" y="1852306"/>
              <a:ext cx="5808895" cy="4318016"/>
              <a:chOff x="5812491" y="2070273"/>
              <a:chExt cx="5808895" cy="4318016"/>
            </a:xfrm>
          </p:grpSpPr>
          <p:cxnSp>
            <p:nvCxnSpPr>
              <p:cNvPr id="29" name="Straight Connector 28">
                <a:extLst>
                  <a:ext uri="{FF2B5EF4-FFF2-40B4-BE49-F238E27FC236}">
                    <a16:creationId xmlns:a16="http://schemas.microsoft.com/office/drawing/2014/main" id="{4B2CCA84-DDED-EABD-3DDB-76CAF5C4B497}"/>
                  </a:ext>
                </a:extLst>
              </p:cNvPr>
              <p:cNvCxnSpPr>
                <a:cxnSpLocks/>
              </p:cNvCxnSpPr>
              <p:nvPr/>
            </p:nvCxnSpPr>
            <p:spPr>
              <a:xfrm>
                <a:off x="5812491" y="2070273"/>
                <a:ext cx="0" cy="431801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9352CFF7-300B-46FD-8EE7-D8CAF32767D7}"/>
                  </a:ext>
                </a:extLst>
              </p:cNvPr>
              <p:cNvCxnSpPr>
                <a:cxnSpLocks/>
              </p:cNvCxnSpPr>
              <p:nvPr/>
            </p:nvCxnSpPr>
            <p:spPr>
              <a:xfrm>
                <a:off x="5812491" y="5258241"/>
                <a:ext cx="580889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32" name="Straight Connector 31">
              <a:extLst>
                <a:ext uri="{FF2B5EF4-FFF2-40B4-BE49-F238E27FC236}">
                  <a16:creationId xmlns:a16="http://schemas.microsoft.com/office/drawing/2014/main" id="{4368EDD0-921E-8949-7E6B-E0537F1C417A}"/>
                </a:ext>
              </a:extLst>
            </p:cNvPr>
            <p:cNvCxnSpPr>
              <a:cxnSpLocks/>
            </p:cNvCxnSpPr>
            <p:nvPr/>
          </p:nvCxnSpPr>
          <p:spPr>
            <a:xfrm>
              <a:off x="574195" y="3505094"/>
              <a:ext cx="11047191"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5" name="Group 4">
            <a:extLst>
              <a:ext uri="{FF2B5EF4-FFF2-40B4-BE49-F238E27FC236}">
                <a16:creationId xmlns:a16="http://schemas.microsoft.com/office/drawing/2014/main" id="{CEC7AD07-30AC-6086-878B-FD27F5AE7AB3}"/>
              </a:ext>
            </a:extLst>
          </p:cNvPr>
          <p:cNvGrpSpPr/>
          <p:nvPr/>
        </p:nvGrpSpPr>
        <p:grpSpPr>
          <a:xfrm>
            <a:off x="5764247" y="2994542"/>
            <a:ext cx="91440" cy="428560"/>
            <a:chOff x="8311168" y="2917354"/>
            <a:chExt cx="91440" cy="428560"/>
          </a:xfrm>
        </p:grpSpPr>
        <p:sp>
          <p:nvSpPr>
            <p:cNvPr id="8" name="Oval 7">
              <a:extLst>
                <a:ext uri="{FF2B5EF4-FFF2-40B4-BE49-F238E27FC236}">
                  <a16:creationId xmlns:a16="http://schemas.microsoft.com/office/drawing/2014/main" id="{7628C313-C10C-8F58-088B-292798B2907E}"/>
                </a:ext>
              </a:extLst>
            </p:cNvPr>
            <p:cNvSpPr/>
            <p:nvPr/>
          </p:nvSpPr>
          <p:spPr>
            <a:xfrm>
              <a:off x="8334029" y="2917354"/>
              <a:ext cx="45719" cy="45719"/>
            </a:xfrm>
            <a:prstGeom prst="ellipse">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p>
          </p:txBody>
        </p:sp>
        <p:sp>
          <p:nvSpPr>
            <p:cNvPr id="9" name="Oval 8">
              <a:extLst>
                <a:ext uri="{FF2B5EF4-FFF2-40B4-BE49-F238E27FC236}">
                  <a16:creationId xmlns:a16="http://schemas.microsoft.com/office/drawing/2014/main" id="{75101A32-1B78-55A8-5505-9AA75384EC4D}"/>
                </a:ext>
              </a:extLst>
            </p:cNvPr>
            <p:cNvSpPr/>
            <p:nvPr/>
          </p:nvSpPr>
          <p:spPr>
            <a:xfrm>
              <a:off x="8330916" y="3300195"/>
              <a:ext cx="45719" cy="45719"/>
            </a:xfrm>
            <a:prstGeom prst="ellipse">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p>
          </p:txBody>
        </p:sp>
        <p:sp>
          <p:nvSpPr>
            <p:cNvPr id="11" name="Oval 10">
              <a:extLst>
                <a:ext uri="{FF2B5EF4-FFF2-40B4-BE49-F238E27FC236}">
                  <a16:creationId xmlns:a16="http://schemas.microsoft.com/office/drawing/2014/main" id="{A816A64B-807D-0193-7916-9B35E7FEE8DC}"/>
                </a:ext>
              </a:extLst>
            </p:cNvPr>
            <p:cNvSpPr/>
            <p:nvPr/>
          </p:nvSpPr>
          <p:spPr>
            <a:xfrm>
              <a:off x="8311168" y="3079468"/>
              <a:ext cx="91440" cy="91440"/>
            </a:xfrm>
            <a:prstGeom prst="ellipse">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p>
          </p:txBody>
        </p:sp>
      </p:grpSp>
      <p:grpSp>
        <p:nvGrpSpPr>
          <p:cNvPr id="12" name="Group 11">
            <a:extLst>
              <a:ext uri="{FF2B5EF4-FFF2-40B4-BE49-F238E27FC236}">
                <a16:creationId xmlns:a16="http://schemas.microsoft.com/office/drawing/2014/main" id="{851ACED6-FF0B-B0A1-25D8-EBE26840CE92}"/>
              </a:ext>
            </a:extLst>
          </p:cNvPr>
          <p:cNvGrpSpPr/>
          <p:nvPr/>
        </p:nvGrpSpPr>
        <p:grpSpPr>
          <a:xfrm rot="16200000">
            <a:off x="11040343" y="4818111"/>
            <a:ext cx="91440" cy="428560"/>
            <a:chOff x="8311168" y="2917354"/>
            <a:chExt cx="91440" cy="428560"/>
          </a:xfrm>
        </p:grpSpPr>
        <p:sp>
          <p:nvSpPr>
            <p:cNvPr id="13" name="Oval 12">
              <a:extLst>
                <a:ext uri="{FF2B5EF4-FFF2-40B4-BE49-F238E27FC236}">
                  <a16:creationId xmlns:a16="http://schemas.microsoft.com/office/drawing/2014/main" id="{9E447275-0040-91C7-0ED8-8CB7B8BD4570}"/>
                </a:ext>
              </a:extLst>
            </p:cNvPr>
            <p:cNvSpPr/>
            <p:nvPr/>
          </p:nvSpPr>
          <p:spPr>
            <a:xfrm>
              <a:off x="8334029" y="2917354"/>
              <a:ext cx="45719" cy="45719"/>
            </a:xfrm>
            <a:prstGeom prst="ellipse">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p>
          </p:txBody>
        </p:sp>
        <p:sp>
          <p:nvSpPr>
            <p:cNvPr id="14" name="Oval 13">
              <a:extLst>
                <a:ext uri="{FF2B5EF4-FFF2-40B4-BE49-F238E27FC236}">
                  <a16:creationId xmlns:a16="http://schemas.microsoft.com/office/drawing/2014/main" id="{B86BAC7E-FF0B-D869-2778-E91E081910DA}"/>
                </a:ext>
              </a:extLst>
            </p:cNvPr>
            <p:cNvSpPr/>
            <p:nvPr/>
          </p:nvSpPr>
          <p:spPr>
            <a:xfrm>
              <a:off x="8330916" y="3300195"/>
              <a:ext cx="45719" cy="45719"/>
            </a:xfrm>
            <a:prstGeom prst="ellipse">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p>
          </p:txBody>
        </p:sp>
        <p:sp>
          <p:nvSpPr>
            <p:cNvPr id="16" name="Oval 15">
              <a:extLst>
                <a:ext uri="{FF2B5EF4-FFF2-40B4-BE49-F238E27FC236}">
                  <a16:creationId xmlns:a16="http://schemas.microsoft.com/office/drawing/2014/main" id="{21AB9172-2B5B-2549-8C15-A7AA196FF7EB}"/>
                </a:ext>
              </a:extLst>
            </p:cNvPr>
            <p:cNvSpPr/>
            <p:nvPr/>
          </p:nvSpPr>
          <p:spPr>
            <a:xfrm>
              <a:off x="8311168" y="3079468"/>
              <a:ext cx="91440" cy="91440"/>
            </a:xfrm>
            <a:prstGeom prst="ellipse">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p>
          </p:txBody>
        </p:sp>
      </p:grpSp>
      <p:pic>
        <p:nvPicPr>
          <p:cNvPr id="31" name="Graphic 30">
            <a:extLst>
              <a:ext uri="{FF2B5EF4-FFF2-40B4-BE49-F238E27FC236}">
                <a16:creationId xmlns:a16="http://schemas.microsoft.com/office/drawing/2014/main" id="{BC40FFBE-ED86-9E77-D2EC-3CB29AA53469}"/>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678955" y="1948945"/>
            <a:ext cx="570297" cy="548640"/>
          </a:xfrm>
          <a:prstGeom prst="rect">
            <a:avLst/>
          </a:prstGeom>
        </p:spPr>
      </p:pic>
      <p:pic>
        <p:nvPicPr>
          <p:cNvPr id="34" name="Graphic 33">
            <a:extLst>
              <a:ext uri="{FF2B5EF4-FFF2-40B4-BE49-F238E27FC236}">
                <a16:creationId xmlns:a16="http://schemas.microsoft.com/office/drawing/2014/main" id="{69385B97-E449-90CC-6E4D-4FCB77DF11B7}"/>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6352956" y="3736994"/>
            <a:ext cx="636105" cy="548640"/>
          </a:xfrm>
          <a:prstGeom prst="rect">
            <a:avLst/>
          </a:prstGeom>
        </p:spPr>
      </p:pic>
    </p:spTree>
    <p:extLst>
      <p:ext uri="{BB962C8B-B14F-4D97-AF65-F5344CB8AC3E}">
        <p14:creationId xmlns:p14="http://schemas.microsoft.com/office/powerpoint/2010/main" val="273584442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a:extLst>
              <a:ext uri="{FF2B5EF4-FFF2-40B4-BE49-F238E27FC236}">
                <a16:creationId xmlns:a16="http://schemas.microsoft.com/office/drawing/2014/main" id="{A4FD6FA8-88D8-BB84-6EDF-A322251B1498}"/>
              </a:ext>
            </a:extLst>
          </p:cNvPr>
          <p:cNvSpPr txBox="1">
            <a:spLocks noChangeArrowheads="1"/>
          </p:cNvSpPr>
          <p:nvPr/>
        </p:nvSpPr>
        <p:spPr>
          <a:xfrm>
            <a:off x="432752" y="464286"/>
            <a:ext cx="10455565" cy="720255"/>
          </a:xfrm>
          <a:prstGeom prst="rect">
            <a:avLst/>
          </a:prstGeom>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defRPr sz="3200" b="1">
                <a:latin typeface="Arial Black" charset="0"/>
                <a:ea typeface="Arial Black" charset="0"/>
                <a:cs typeface="Arial Black" charset="0"/>
              </a:defRPr>
            </a:pPr>
            <a:r>
              <a:rPr>
                <a:solidFill>
                  <a:schemeClr val="accent5"/>
                </a:solidFill>
              </a:rPr>
              <a:t>DEMANDES ET ACTEURS DE LA CAMPAGNE :</a:t>
            </a:r>
            <a:br>
              <a:rPr lang="en-US" sz="3200" b="1" dirty="0">
                <a:latin typeface="Arial Black" charset="0"/>
                <a:ea typeface="Arial Black" charset="0"/>
                <a:cs typeface="Arial Black" charset="0"/>
              </a:rPr>
            </a:br>
            <a:r>
              <a:t> RÉSEAUX DE RECHERCHE/INSTITUTIONS</a:t>
            </a:r>
          </a:p>
        </p:txBody>
      </p:sp>
      <p:sp>
        <p:nvSpPr>
          <p:cNvPr id="4" name="TextBox 3">
            <a:extLst>
              <a:ext uri="{FF2B5EF4-FFF2-40B4-BE49-F238E27FC236}">
                <a16:creationId xmlns:a16="http://schemas.microsoft.com/office/drawing/2014/main" id="{3BC3AE21-7397-5C29-5A37-AD9CFBE277C0}"/>
              </a:ext>
            </a:extLst>
          </p:cNvPr>
          <p:cNvSpPr txBox="1"/>
          <p:nvPr/>
        </p:nvSpPr>
        <p:spPr>
          <a:xfrm>
            <a:off x="1307761" y="2088082"/>
            <a:ext cx="4869755" cy="3508653"/>
          </a:xfrm>
          <a:prstGeom prst="rect">
            <a:avLst/>
          </a:prstGeom>
          <a:noFill/>
        </p:spPr>
        <p:txBody>
          <a:bodyPr wrap="square">
            <a:spAutoFit/>
          </a:bodyPr>
          <a:lstStyle/>
          <a:p>
            <a:pPr algn="l">
              <a:spcAft>
                <a:spcPts val="3600"/>
              </a:spcAft>
              <a:defRPr sz="1800">
                <a:latin typeface="Arial" panose="020B0604020202020204" pitchFamily="34" charset="0"/>
                <a:cs typeface="Arial" panose="020B0604020202020204" pitchFamily="34" charset="0"/>
              </a:defRPr>
            </a:pPr>
            <a:r>
              <a:t>Concevoir et mettre en œuvre des études capables de combler les lacunes restantes en matière de recherche et de données</a:t>
            </a:r>
          </a:p>
          <a:p>
            <a:pPr>
              <a:spcAft>
                <a:spcPts val="3600"/>
              </a:spcAft>
              <a:defRPr sz="1800">
                <a:latin typeface="Arial" panose="020B0604020202020204" pitchFamily="34" charset="0"/>
                <a:cs typeface="Arial" panose="020B0604020202020204" pitchFamily="34" charset="0"/>
              </a:defRPr>
            </a:pPr>
            <a:r>
              <a:t>Faire progresser la recherche quantitative et qualitative adaptée à l’objectif pour soutenir l’introduction et la mise à l’échelle des schémas thérapeutiques plus courts et des technologies de soutien.</a:t>
            </a:r>
          </a:p>
          <a:p>
            <a:pPr>
              <a:spcAft>
                <a:spcPts val="3600"/>
              </a:spcAft>
              <a:defRPr sz="1800">
                <a:latin typeface="Arial" panose="020B0604020202020204" pitchFamily="34" charset="0"/>
                <a:cs typeface="Arial" panose="020B0604020202020204" pitchFamily="34" charset="0"/>
              </a:defRPr>
            </a:pPr>
            <a:r>
              <a:t>S’assurer que les schémas thérapeutiques ne présentent pas de risques et que les doses sont optimisées pour les PVVIH, les jeunes adolescents, les enfants et les femmes enceintes. </a:t>
            </a:r>
          </a:p>
        </p:txBody>
      </p:sp>
      <p:sp>
        <p:nvSpPr>
          <p:cNvPr id="7" name="TextBox 6">
            <a:extLst>
              <a:ext uri="{FF2B5EF4-FFF2-40B4-BE49-F238E27FC236}">
                <a16:creationId xmlns:a16="http://schemas.microsoft.com/office/drawing/2014/main" id="{EC16CD97-E9D1-BC62-7C78-D05CF804BB2F}"/>
              </a:ext>
            </a:extLst>
          </p:cNvPr>
          <p:cNvSpPr txBox="1"/>
          <p:nvPr/>
        </p:nvSpPr>
        <p:spPr>
          <a:xfrm>
            <a:off x="7532665" y="2088082"/>
            <a:ext cx="4120619" cy="3508653"/>
          </a:xfrm>
          <a:prstGeom prst="rect">
            <a:avLst/>
          </a:prstGeom>
          <a:noFill/>
        </p:spPr>
        <p:txBody>
          <a:bodyPr wrap="square">
            <a:spAutoFit/>
          </a:bodyPr>
          <a:lstStyle/>
          <a:p>
            <a:pPr>
              <a:spcAft>
                <a:spcPts val="3600"/>
              </a:spcAft>
              <a:defRPr>
                <a:cs typeface="Arial" panose="020B0604020202020204" pitchFamily="34" charset="0"/>
              </a:defRPr>
            </a:pPr>
            <a:r>
              <a:t>Évaluer les facteurs de risque ou les populations susceptibles de bénéficier d’une extension du traitement </a:t>
            </a:r>
          </a:p>
          <a:p>
            <a:pPr>
              <a:spcAft>
                <a:spcPts val="3600"/>
              </a:spcAft>
              <a:defRPr>
                <a:cs typeface="Arial" panose="020B0604020202020204" pitchFamily="34" charset="0"/>
              </a:defRPr>
            </a:pPr>
            <a:r>
              <a:t>Évaluer les préférences et les besoins des populations cibles pour comprendre ce qu’elles veulent et utiliseront </a:t>
            </a:r>
          </a:p>
          <a:p>
            <a:pPr>
              <a:spcAft>
                <a:spcPts val="3600"/>
              </a:spcAft>
              <a:defRPr>
                <a:cs typeface="Arial" panose="020B0604020202020204" pitchFamily="34" charset="0"/>
              </a:defRPr>
            </a:pPr>
            <a:r>
              <a:t>Investir dans le développement de meilleurs diagnostics de la tuberculose sur le lieu de traitement ainsi que dans de nouveaux vaccins contre la tuberculose </a:t>
            </a:r>
          </a:p>
        </p:txBody>
      </p:sp>
      <p:grpSp>
        <p:nvGrpSpPr>
          <p:cNvPr id="3" name="Group 2">
            <a:extLst>
              <a:ext uri="{FF2B5EF4-FFF2-40B4-BE49-F238E27FC236}">
                <a16:creationId xmlns:a16="http://schemas.microsoft.com/office/drawing/2014/main" id="{D8BE294C-6712-D67E-DA29-A075E3635884}"/>
              </a:ext>
            </a:extLst>
          </p:cNvPr>
          <p:cNvGrpSpPr/>
          <p:nvPr/>
        </p:nvGrpSpPr>
        <p:grpSpPr>
          <a:xfrm>
            <a:off x="421445" y="2121172"/>
            <a:ext cx="720255" cy="720255"/>
            <a:chOff x="510802" y="2070273"/>
            <a:chExt cx="720255" cy="720255"/>
          </a:xfrm>
        </p:grpSpPr>
        <p:sp>
          <p:nvSpPr>
            <p:cNvPr id="10" name="Oval 9">
              <a:extLst>
                <a:ext uri="{FF2B5EF4-FFF2-40B4-BE49-F238E27FC236}">
                  <a16:creationId xmlns:a16="http://schemas.microsoft.com/office/drawing/2014/main" id="{4D42E563-664F-46A1-9FAD-5DE32EE493E0}"/>
                </a:ext>
              </a:extLst>
            </p:cNvPr>
            <p:cNvSpPr/>
            <p:nvPr/>
          </p:nvSpPr>
          <p:spPr>
            <a:xfrm>
              <a:off x="510802" y="2070273"/>
              <a:ext cx="720255" cy="720255"/>
            </a:xfrm>
            <a:prstGeom prst="ellipse">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p>
          </p:txBody>
        </p:sp>
        <p:pic>
          <p:nvPicPr>
            <p:cNvPr id="6" name="Graphic 5">
              <a:extLst>
                <a:ext uri="{FF2B5EF4-FFF2-40B4-BE49-F238E27FC236}">
                  <a16:creationId xmlns:a16="http://schemas.microsoft.com/office/drawing/2014/main" id="{8C830719-3AEA-B8A9-033D-3163D08F9D0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33765" y="2154978"/>
              <a:ext cx="457200" cy="550843"/>
            </a:xfrm>
            <a:prstGeom prst="rect">
              <a:avLst/>
            </a:prstGeom>
          </p:spPr>
        </p:pic>
      </p:grpSp>
      <p:grpSp>
        <p:nvGrpSpPr>
          <p:cNvPr id="5" name="Group 4">
            <a:extLst>
              <a:ext uri="{FF2B5EF4-FFF2-40B4-BE49-F238E27FC236}">
                <a16:creationId xmlns:a16="http://schemas.microsoft.com/office/drawing/2014/main" id="{59192410-232D-A3BA-6818-A55985C228AC}"/>
              </a:ext>
            </a:extLst>
          </p:cNvPr>
          <p:cNvGrpSpPr/>
          <p:nvPr/>
        </p:nvGrpSpPr>
        <p:grpSpPr>
          <a:xfrm>
            <a:off x="421445" y="3273668"/>
            <a:ext cx="720255" cy="720255"/>
            <a:chOff x="4255452" y="2025587"/>
            <a:chExt cx="720255" cy="720255"/>
          </a:xfrm>
        </p:grpSpPr>
        <p:sp>
          <p:nvSpPr>
            <p:cNvPr id="11" name="Oval 10">
              <a:extLst>
                <a:ext uri="{FF2B5EF4-FFF2-40B4-BE49-F238E27FC236}">
                  <a16:creationId xmlns:a16="http://schemas.microsoft.com/office/drawing/2014/main" id="{8561F397-138A-F96B-8760-587C13EB206C}"/>
                </a:ext>
              </a:extLst>
            </p:cNvPr>
            <p:cNvSpPr/>
            <p:nvPr/>
          </p:nvSpPr>
          <p:spPr>
            <a:xfrm>
              <a:off x="4255452" y="2025587"/>
              <a:ext cx="720255" cy="720255"/>
            </a:xfrm>
            <a:prstGeom prst="ellipse">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p>
          </p:txBody>
        </p:sp>
        <p:pic>
          <p:nvPicPr>
            <p:cNvPr id="12" name="Graphic 11">
              <a:extLst>
                <a:ext uri="{FF2B5EF4-FFF2-40B4-BE49-F238E27FC236}">
                  <a16:creationId xmlns:a16="http://schemas.microsoft.com/office/drawing/2014/main" id="{5D379074-C633-C88D-173C-98AE539AAC30}"/>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4342238" y="2190067"/>
              <a:ext cx="548640" cy="404260"/>
            </a:xfrm>
            <a:prstGeom prst="rect">
              <a:avLst/>
            </a:prstGeom>
          </p:spPr>
        </p:pic>
      </p:grpSp>
      <p:sp>
        <p:nvSpPr>
          <p:cNvPr id="9" name="Oval 8">
            <a:extLst>
              <a:ext uri="{FF2B5EF4-FFF2-40B4-BE49-F238E27FC236}">
                <a16:creationId xmlns:a16="http://schemas.microsoft.com/office/drawing/2014/main" id="{838DEB3E-999A-B27C-F171-EB803C85A973}"/>
              </a:ext>
            </a:extLst>
          </p:cNvPr>
          <p:cNvSpPr/>
          <p:nvPr/>
        </p:nvSpPr>
        <p:spPr>
          <a:xfrm>
            <a:off x="464030" y="4724865"/>
            <a:ext cx="720255" cy="720255"/>
          </a:xfrm>
          <a:prstGeom prst="ellipse">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p>
        </p:txBody>
      </p:sp>
      <p:pic>
        <p:nvPicPr>
          <p:cNvPr id="73" name="Graphic 72">
            <a:extLst>
              <a:ext uri="{FF2B5EF4-FFF2-40B4-BE49-F238E27FC236}">
                <a16:creationId xmlns:a16="http://schemas.microsoft.com/office/drawing/2014/main" id="{0A80614A-10C5-A477-AF4E-0826198A15FE}"/>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401771" y="4809058"/>
            <a:ext cx="822960" cy="551867"/>
          </a:xfrm>
          <a:prstGeom prst="rect">
            <a:avLst/>
          </a:prstGeom>
        </p:spPr>
      </p:pic>
      <p:sp>
        <p:nvSpPr>
          <p:cNvPr id="15" name="Oval 14">
            <a:extLst>
              <a:ext uri="{FF2B5EF4-FFF2-40B4-BE49-F238E27FC236}">
                <a16:creationId xmlns:a16="http://schemas.microsoft.com/office/drawing/2014/main" id="{B8AAECD8-CE66-DF1A-51D8-72CB585C1AD8}"/>
              </a:ext>
            </a:extLst>
          </p:cNvPr>
          <p:cNvSpPr/>
          <p:nvPr/>
        </p:nvSpPr>
        <p:spPr>
          <a:xfrm>
            <a:off x="6645035" y="2088082"/>
            <a:ext cx="720255" cy="720255"/>
          </a:xfrm>
          <a:prstGeom prst="ellipse">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p>
        </p:txBody>
      </p:sp>
      <p:sp>
        <p:nvSpPr>
          <p:cNvPr id="16" name="Oval 15">
            <a:extLst>
              <a:ext uri="{FF2B5EF4-FFF2-40B4-BE49-F238E27FC236}">
                <a16:creationId xmlns:a16="http://schemas.microsoft.com/office/drawing/2014/main" id="{42009F08-387A-FA95-2FD7-AB8B47E74C63}"/>
              </a:ext>
            </a:extLst>
          </p:cNvPr>
          <p:cNvSpPr/>
          <p:nvPr/>
        </p:nvSpPr>
        <p:spPr>
          <a:xfrm>
            <a:off x="6645034" y="3438148"/>
            <a:ext cx="720255" cy="720255"/>
          </a:xfrm>
          <a:prstGeom prst="ellipse">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p>
        </p:txBody>
      </p:sp>
      <p:sp>
        <p:nvSpPr>
          <p:cNvPr id="18" name="Oval 17">
            <a:extLst>
              <a:ext uri="{FF2B5EF4-FFF2-40B4-BE49-F238E27FC236}">
                <a16:creationId xmlns:a16="http://schemas.microsoft.com/office/drawing/2014/main" id="{A796A006-C14F-DC60-84A2-7DE9912FB572}"/>
              </a:ext>
            </a:extLst>
          </p:cNvPr>
          <p:cNvSpPr/>
          <p:nvPr/>
        </p:nvSpPr>
        <p:spPr>
          <a:xfrm>
            <a:off x="6645033" y="4758447"/>
            <a:ext cx="720255" cy="720255"/>
          </a:xfrm>
          <a:prstGeom prst="ellipse">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p>
        </p:txBody>
      </p:sp>
      <p:pic>
        <p:nvPicPr>
          <p:cNvPr id="70" name="Graphic 69">
            <a:extLst>
              <a:ext uri="{FF2B5EF4-FFF2-40B4-BE49-F238E27FC236}">
                <a16:creationId xmlns:a16="http://schemas.microsoft.com/office/drawing/2014/main" id="{10D1C8BE-A5DB-0FB1-67D5-5A7578A4E77C}"/>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6730840" y="3541653"/>
            <a:ext cx="548640" cy="513243"/>
          </a:xfrm>
          <a:prstGeom prst="rect">
            <a:avLst/>
          </a:prstGeom>
        </p:spPr>
      </p:pic>
      <p:pic>
        <p:nvPicPr>
          <p:cNvPr id="90" name="Graphic 89">
            <a:extLst>
              <a:ext uri="{FF2B5EF4-FFF2-40B4-BE49-F238E27FC236}">
                <a16:creationId xmlns:a16="http://schemas.microsoft.com/office/drawing/2014/main" id="{485BAE6F-C531-DEC2-BA64-38688707B4B5}"/>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6730840" y="2205877"/>
            <a:ext cx="548640" cy="601394"/>
          </a:xfrm>
          <a:prstGeom prst="rect">
            <a:avLst/>
          </a:prstGeom>
        </p:spPr>
      </p:pic>
      <p:pic>
        <p:nvPicPr>
          <p:cNvPr id="26" name="Graphic 25">
            <a:extLst>
              <a:ext uri="{FF2B5EF4-FFF2-40B4-BE49-F238E27FC236}">
                <a16:creationId xmlns:a16="http://schemas.microsoft.com/office/drawing/2014/main" id="{769966F5-C20A-6BE9-139D-CE04484311AB}"/>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6720273" y="4887489"/>
            <a:ext cx="685800" cy="462170"/>
          </a:xfrm>
          <a:prstGeom prst="rect">
            <a:avLst/>
          </a:prstGeom>
        </p:spPr>
      </p:pic>
      <p:cxnSp>
        <p:nvCxnSpPr>
          <p:cNvPr id="27" name="Straight Connector 26">
            <a:extLst>
              <a:ext uri="{FF2B5EF4-FFF2-40B4-BE49-F238E27FC236}">
                <a16:creationId xmlns:a16="http://schemas.microsoft.com/office/drawing/2014/main" id="{34240CA6-CD84-EF53-3BE7-F7688960B5D3}"/>
              </a:ext>
            </a:extLst>
          </p:cNvPr>
          <p:cNvCxnSpPr>
            <a:cxnSpLocks/>
          </p:cNvCxnSpPr>
          <p:nvPr/>
        </p:nvCxnSpPr>
        <p:spPr>
          <a:xfrm>
            <a:off x="6322854" y="1913860"/>
            <a:ext cx="0" cy="408887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nvGrpSpPr>
          <p:cNvPr id="28" name="Group 27">
            <a:extLst>
              <a:ext uri="{FF2B5EF4-FFF2-40B4-BE49-F238E27FC236}">
                <a16:creationId xmlns:a16="http://schemas.microsoft.com/office/drawing/2014/main" id="{9652FCF5-62EE-CF07-F396-644A4B96284C}"/>
              </a:ext>
            </a:extLst>
          </p:cNvPr>
          <p:cNvGrpSpPr/>
          <p:nvPr/>
        </p:nvGrpSpPr>
        <p:grpSpPr>
          <a:xfrm>
            <a:off x="6279726" y="5382455"/>
            <a:ext cx="91440" cy="428560"/>
            <a:chOff x="8311168" y="2917354"/>
            <a:chExt cx="91440" cy="428560"/>
          </a:xfrm>
        </p:grpSpPr>
        <p:sp>
          <p:nvSpPr>
            <p:cNvPr id="29" name="Oval 28">
              <a:extLst>
                <a:ext uri="{FF2B5EF4-FFF2-40B4-BE49-F238E27FC236}">
                  <a16:creationId xmlns:a16="http://schemas.microsoft.com/office/drawing/2014/main" id="{87761322-A19C-39E7-8BE4-CBC799B3C875}"/>
                </a:ext>
              </a:extLst>
            </p:cNvPr>
            <p:cNvSpPr/>
            <p:nvPr/>
          </p:nvSpPr>
          <p:spPr>
            <a:xfrm>
              <a:off x="8334029" y="2917354"/>
              <a:ext cx="45719" cy="45719"/>
            </a:xfrm>
            <a:prstGeom prst="ellipse">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p>
          </p:txBody>
        </p:sp>
        <p:sp>
          <p:nvSpPr>
            <p:cNvPr id="30" name="Oval 29">
              <a:extLst>
                <a:ext uri="{FF2B5EF4-FFF2-40B4-BE49-F238E27FC236}">
                  <a16:creationId xmlns:a16="http://schemas.microsoft.com/office/drawing/2014/main" id="{D257BD28-24DF-FA3C-ECCA-D9A86964CD74}"/>
                </a:ext>
              </a:extLst>
            </p:cNvPr>
            <p:cNvSpPr/>
            <p:nvPr/>
          </p:nvSpPr>
          <p:spPr>
            <a:xfrm>
              <a:off x="8330916" y="3300195"/>
              <a:ext cx="45719" cy="45719"/>
            </a:xfrm>
            <a:prstGeom prst="ellipse">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p>
          </p:txBody>
        </p:sp>
        <p:sp>
          <p:nvSpPr>
            <p:cNvPr id="31" name="Oval 30">
              <a:extLst>
                <a:ext uri="{FF2B5EF4-FFF2-40B4-BE49-F238E27FC236}">
                  <a16:creationId xmlns:a16="http://schemas.microsoft.com/office/drawing/2014/main" id="{FAA070C1-7D1F-BDD5-CB03-5221C26C14D1}"/>
                </a:ext>
              </a:extLst>
            </p:cNvPr>
            <p:cNvSpPr/>
            <p:nvPr/>
          </p:nvSpPr>
          <p:spPr>
            <a:xfrm>
              <a:off x="8311168" y="3079468"/>
              <a:ext cx="91440" cy="91440"/>
            </a:xfrm>
            <a:prstGeom prst="ellipse">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p>
          </p:txBody>
        </p:sp>
      </p:grpSp>
      <p:cxnSp>
        <p:nvCxnSpPr>
          <p:cNvPr id="32" name="Straight Connector 31">
            <a:extLst>
              <a:ext uri="{FF2B5EF4-FFF2-40B4-BE49-F238E27FC236}">
                <a16:creationId xmlns:a16="http://schemas.microsoft.com/office/drawing/2014/main" id="{FACA0A20-6C79-9C79-6E4E-F6FE1D50D949}"/>
              </a:ext>
            </a:extLst>
          </p:cNvPr>
          <p:cNvCxnSpPr>
            <a:cxnSpLocks/>
          </p:cNvCxnSpPr>
          <p:nvPr/>
        </p:nvCxnSpPr>
        <p:spPr>
          <a:xfrm>
            <a:off x="6322854" y="3216787"/>
            <a:ext cx="533043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FF6A4874-9AC5-71AA-EE02-807BCD410963}"/>
              </a:ext>
            </a:extLst>
          </p:cNvPr>
          <p:cNvCxnSpPr>
            <a:cxnSpLocks/>
          </p:cNvCxnSpPr>
          <p:nvPr/>
        </p:nvCxnSpPr>
        <p:spPr>
          <a:xfrm>
            <a:off x="421445" y="4506871"/>
            <a:ext cx="11231839"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2C3B18B4-55AB-0C5F-D4BA-329DE042D77A}"/>
              </a:ext>
            </a:extLst>
          </p:cNvPr>
          <p:cNvCxnSpPr>
            <a:cxnSpLocks/>
          </p:cNvCxnSpPr>
          <p:nvPr/>
        </p:nvCxnSpPr>
        <p:spPr>
          <a:xfrm>
            <a:off x="401771" y="2943885"/>
            <a:ext cx="592108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0025821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a:extLst>
              <a:ext uri="{FF2B5EF4-FFF2-40B4-BE49-F238E27FC236}">
                <a16:creationId xmlns:a16="http://schemas.microsoft.com/office/drawing/2014/main" id="{A4FD6FA8-88D8-BB84-6EDF-A322251B1498}"/>
              </a:ext>
            </a:extLst>
          </p:cNvPr>
          <p:cNvSpPr txBox="1">
            <a:spLocks noChangeArrowheads="1"/>
          </p:cNvSpPr>
          <p:nvPr/>
        </p:nvSpPr>
        <p:spPr>
          <a:xfrm>
            <a:off x="432751" y="464286"/>
            <a:ext cx="11185051" cy="720255"/>
          </a:xfrm>
          <a:prstGeom prst="rect">
            <a:avLst/>
          </a:prstGeom>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defRPr sz="3200" b="1">
                <a:latin typeface="Arial Black" charset="0"/>
                <a:ea typeface="Arial Black" charset="0"/>
                <a:cs typeface="Arial Black" charset="0"/>
              </a:defRPr>
            </a:pPr>
            <a:r>
              <a:rPr dirty="0"/>
              <a:t>OPPORTUNITÉS CLÉS ET PROCHAINES ÉTAPES</a:t>
            </a:r>
          </a:p>
        </p:txBody>
      </p:sp>
      <p:sp>
        <p:nvSpPr>
          <p:cNvPr id="4" name="TextBox 3">
            <a:extLst>
              <a:ext uri="{FF2B5EF4-FFF2-40B4-BE49-F238E27FC236}">
                <a16:creationId xmlns:a16="http://schemas.microsoft.com/office/drawing/2014/main" id="{3BC3AE21-7397-5C29-5A37-AD9CFBE277C0}"/>
              </a:ext>
            </a:extLst>
          </p:cNvPr>
          <p:cNvSpPr txBox="1"/>
          <p:nvPr/>
        </p:nvSpPr>
        <p:spPr>
          <a:xfrm>
            <a:off x="953812" y="1381352"/>
            <a:ext cx="4945827" cy="4031873"/>
          </a:xfrm>
          <a:prstGeom prst="rect">
            <a:avLst/>
          </a:prstGeom>
          <a:noFill/>
        </p:spPr>
        <p:txBody>
          <a:bodyPr wrap="square">
            <a:spAutoFit/>
          </a:bodyPr>
          <a:lstStyle/>
          <a:p>
            <a:pPr algn="l">
              <a:spcAft>
                <a:spcPts val="3600"/>
              </a:spcAft>
              <a:defRPr sz="1600">
                <a:latin typeface="Arial" panose="020B0604020202020204" pitchFamily="34" charset="0"/>
                <a:cs typeface="Arial" panose="020B0604020202020204" pitchFamily="34" charset="0"/>
              </a:defRPr>
            </a:pPr>
            <a:r>
              <a:rPr sz="1400" dirty="0" err="1"/>
              <a:t>Faites</a:t>
            </a:r>
            <a:r>
              <a:rPr sz="1400" dirty="0"/>
              <a:t> le point sur </a:t>
            </a:r>
            <a:r>
              <a:rPr sz="1400" dirty="0" err="1"/>
              <a:t>l’état</a:t>
            </a:r>
            <a:r>
              <a:rPr sz="1400" dirty="0"/>
              <a:t> </a:t>
            </a:r>
            <a:r>
              <a:rPr sz="1400" dirty="0" err="1"/>
              <a:t>d’avancement</a:t>
            </a:r>
            <a:r>
              <a:rPr sz="1400" dirty="0"/>
              <a:t> de </a:t>
            </a:r>
            <a:r>
              <a:rPr sz="1400" dirty="0" err="1"/>
              <a:t>votre</a:t>
            </a:r>
            <a:r>
              <a:rPr sz="1400" dirty="0"/>
              <a:t> </a:t>
            </a:r>
            <a:r>
              <a:rPr sz="1400" dirty="0" err="1"/>
              <a:t>gouvernement</a:t>
            </a:r>
            <a:r>
              <a:rPr sz="1400" dirty="0"/>
              <a:t> national </a:t>
            </a:r>
            <a:r>
              <a:rPr sz="1400" dirty="0" err="1"/>
              <a:t>en</a:t>
            </a:r>
            <a:r>
              <a:rPr sz="1400" dirty="0"/>
              <a:t> </a:t>
            </a:r>
            <a:r>
              <a:rPr sz="1400" dirty="0" err="1"/>
              <a:t>termes</a:t>
            </a:r>
            <a:r>
              <a:rPr sz="1400" dirty="0"/>
              <a:t> </a:t>
            </a:r>
            <a:r>
              <a:rPr sz="1400" dirty="0" err="1"/>
              <a:t>d’introduction</a:t>
            </a:r>
            <a:r>
              <a:rPr sz="1400" dirty="0"/>
              <a:t> et de mise </a:t>
            </a:r>
            <a:r>
              <a:rPr sz="1400" dirty="0" err="1"/>
              <a:t>en</a:t>
            </a:r>
            <a:r>
              <a:rPr sz="1400" dirty="0"/>
              <a:t> </a:t>
            </a:r>
            <a:r>
              <a:rPr sz="1400" dirty="0" err="1"/>
              <a:t>œuvre</a:t>
            </a:r>
            <a:r>
              <a:rPr sz="1400" dirty="0"/>
              <a:t> des </a:t>
            </a:r>
            <a:r>
              <a:rPr sz="1400" dirty="0" err="1"/>
              <a:t>schémas</a:t>
            </a:r>
            <a:r>
              <a:rPr sz="1400" dirty="0"/>
              <a:t> de </a:t>
            </a:r>
            <a:r>
              <a:rPr sz="1400" dirty="0" err="1"/>
              <a:t>prévention</a:t>
            </a:r>
            <a:r>
              <a:rPr sz="1400" dirty="0"/>
              <a:t> et de </a:t>
            </a:r>
            <a:r>
              <a:rPr sz="1400" dirty="0" err="1"/>
              <a:t>traitement</a:t>
            </a:r>
            <a:r>
              <a:rPr sz="1400" dirty="0"/>
              <a:t> de </a:t>
            </a:r>
            <a:r>
              <a:rPr sz="1400" dirty="0" err="1"/>
              <a:t>courte</a:t>
            </a:r>
            <a:r>
              <a:rPr sz="1400" dirty="0"/>
              <a:t> durée 1/4/6 </a:t>
            </a:r>
            <a:r>
              <a:rPr sz="1400" dirty="0" err="1"/>
              <a:t>ainsi</a:t>
            </a:r>
            <a:r>
              <a:rPr sz="1400" dirty="0"/>
              <a:t> que sur les obstacles à </a:t>
            </a:r>
            <a:r>
              <a:rPr sz="1400" dirty="0" err="1"/>
              <a:t>surmonter</a:t>
            </a:r>
            <a:r>
              <a:rPr sz="1400" dirty="0"/>
              <a:t> - </a:t>
            </a:r>
            <a:r>
              <a:rPr sz="1400" dirty="0" err="1"/>
              <a:t>qu’est-ce</a:t>
            </a:r>
            <a:r>
              <a:rPr sz="1400" dirty="0"/>
              <a:t> qui </a:t>
            </a:r>
            <a:r>
              <a:rPr sz="1400" dirty="0" err="1"/>
              <a:t>n’est</a:t>
            </a:r>
            <a:r>
              <a:rPr sz="1400" dirty="0"/>
              <a:t> pas encore fait et </a:t>
            </a:r>
            <a:r>
              <a:rPr sz="1400" dirty="0" err="1"/>
              <a:t>pourquoi</a:t>
            </a:r>
            <a:r>
              <a:rPr sz="1400" dirty="0"/>
              <a:t> ?</a:t>
            </a:r>
          </a:p>
          <a:p>
            <a:pPr algn="l">
              <a:spcAft>
                <a:spcPts val="3600"/>
              </a:spcAft>
              <a:defRPr sz="1600">
                <a:latin typeface="Arial" panose="020B0604020202020204" pitchFamily="34" charset="0"/>
                <a:cs typeface="Arial" panose="020B0604020202020204" pitchFamily="34" charset="0"/>
              </a:defRPr>
            </a:pPr>
            <a:r>
              <a:rPr sz="1400" dirty="0"/>
              <a:t>Porter la </a:t>
            </a:r>
            <a:r>
              <a:rPr sz="1400" dirty="0" err="1"/>
              <a:t>campagne</a:t>
            </a:r>
            <a:r>
              <a:rPr sz="1400" dirty="0"/>
              <a:t> à </a:t>
            </a:r>
            <a:r>
              <a:rPr sz="1400" dirty="0" err="1"/>
              <a:t>l’attention</a:t>
            </a:r>
            <a:r>
              <a:rPr sz="1400" dirty="0"/>
              <a:t> du </a:t>
            </a:r>
            <a:r>
              <a:rPr sz="1400" dirty="0" err="1"/>
              <a:t>ministre</a:t>
            </a:r>
            <a:r>
              <a:rPr sz="1400" dirty="0"/>
              <a:t> de la </a:t>
            </a:r>
            <a:r>
              <a:rPr sz="1400" dirty="0" err="1"/>
              <a:t>Santé</a:t>
            </a:r>
            <a:r>
              <a:rPr sz="1400" dirty="0"/>
              <a:t> et des </a:t>
            </a:r>
            <a:r>
              <a:rPr sz="1400" dirty="0" err="1"/>
              <a:t>autres</a:t>
            </a:r>
            <a:r>
              <a:rPr sz="1400" dirty="0"/>
              <a:t> </a:t>
            </a:r>
            <a:r>
              <a:rPr sz="1400" dirty="0" err="1"/>
              <a:t>détenteurs</a:t>
            </a:r>
            <a:r>
              <a:rPr sz="1400" dirty="0"/>
              <a:t> </a:t>
            </a:r>
            <a:r>
              <a:rPr sz="1400" dirty="0" err="1"/>
              <a:t>d’obligations</a:t>
            </a:r>
            <a:r>
              <a:rPr sz="1400" dirty="0"/>
              <a:t> - </a:t>
            </a:r>
            <a:r>
              <a:rPr sz="1400" dirty="0" err="1"/>
              <a:t>quelles</a:t>
            </a:r>
            <a:r>
              <a:rPr sz="1400" dirty="0"/>
              <a:t> </a:t>
            </a:r>
            <a:r>
              <a:rPr sz="1400" dirty="0" err="1"/>
              <a:t>stratégies</a:t>
            </a:r>
            <a:r>
              <a:rPr sz="1400" dirty="0"/>
              <a:t> de plaidoyer, de communication et </a:t>
            </a:r>
            <a:r>
              <a:rPr sz="1400" dirty="0" err="1"/>
              <a:t>autres</a:t>
            </a:r>
            <a:r>
              <a:rPr sz="1400" dirty="0"/>
              <a:t> </a:t>
            </a:r>
            <a:r>
              <a:rPr sz="1400" dirty="0" err="1"/>
              <a:t>moyens</a:t>
            </a:r>
            <a:r>
              <a:rPr sz="1400" dirty="0"/>
              <a:t> </a:t>
            </a:r>
            <a:r>
              <a:rPr sz="1400" dirty="0" err="1"/>
              <a:t>peuvent-ils</a:t>
            </a:r>
            <a:r>
              <a:rPr sz="1400" dirty="0"/>
              <a:t> </a:t>
            </a:r>
            <a:r>
              <a:rPr sz="1400" dirty="0" err="1"/>
              <a:t>être</a:t>
            </a:r>
            <a:r>
              <a:rPr sz="1400" dirty="0"/>
              <a:t> </a:t>
            </a:r>
            <a:r>
              <a:rPr sz="1400" dirty="0" err="1"/>
              <a:t>utilisées</a:t>
            </a:r>
            <a:r>
              <a:rPr sz="1400" dirty="0"/>
              <a:t> pour </a:t>
            </a:r>
            <a:r>
              <a:rPr sz="1400" dirty="0" err="1"/>
              <a:t>générer</a:t>
            </a:r>
            <a:r>
              <a:rPr sz="1400" dirty="0"/>
              <a:t> des engagements politiques et </a:t>
            </a:r>
            <a:r>
              <a:rPr sz="1400" dirty="0" err="1"/>
              <a:t>surmonter</a:t>
            </a:r>
            <a:r>
              <a:rPr sz="1400" dirty="0"/>
              <a:t> les obstacles </a:t>
            </a:r>
            <a:r>
              <a:rPr sz="1400" dirty="0" err="1"/>
              <a:t>connus</a:t>
            </a:r>
            <a:r>
              <a:rPr sz="1400" dirty="0"/>
              <a:t> ?</a:t>
            </a:r>
          </a:p>
          <a:p>
            <a:pPr algn="l">
              <a:spcAft>
                <a:spcPts val="3600"/>
              </a:spcAft>
              <a:defRPr sz="1600">
                <a:latin typeface="Arial" panose="020B0604020202020204" pitchFamily="34" charset="0"/>
                <a:cs typeface="Arial" panose="020B0604020202020204" pitchFamily="34" charset="0"/>
              </a:defRPr>
            </a:pPr>
            <a:r>
              <a:rPr sz="1400" dirty="0" err="1"/>
              <a:t>Élaboration</a:t>
            </a:r>
            <a:r>
              <a:rPr sz="1400" dirty="0"/>
              <a:t> du Plan </a:t>
            </a:r>
            <a:r>
              <a:rPr sz="1400" dirty="0" err="1"/>
              <a:t>stratégique</a:t>
            </a:r>
            <a:r>
              <a:rPr sz="1400" dirty="0"/>
              <a:t> national (PSN) – </a:t>
            </a:r>
            <a:r>
              <a:rPr sz="1400" dirty="0" err="1"/>
              <a:t>quel</a:t>
            </a:r>
            <a:r>
              <a:rPr sz="1400" dirty="0"/>
              <a:t> </a:t>
            </a:r>
            <a:r>
              <a:rPr sz="1400" dirty="0" err="1"/>
              <a:t>est</a:t>
            </a:r>
            <a:r>
              <a:rPr sz="1400" dirty="0"/>
              <a:t> le </a:t>
            </a:r>
            <a:r>
              <a:rPr sz="1400" dirty="0" err="1"/>
              <a:t>calendrier</a:t>
            </a:r>
            <a:r>
              <a:rPr sz="1400" dirty="0"/>
              <a:t>, qui </a:t>
            </a:r>
            <a:r>
              <a:rPr sz="1400" dirty="0" err="1"/>
              <a:t>est</a:t>
            </a:r>
            <a:r>
              <a:rPr sz="1400" dirty="0"/>
              <a:t> </a:t>
            </a:r>
            <a:r>
              <a:rPr sz="1400" dirty="0" err="1"/>
              <a:t>impliqué</a:t>
            </a:r>
            <a:r>
              <a:rPr sz="1400" dirty="0"/>
              <a:t> et comment </a:t>
            </a:r>
            <a:r>
              <a:rPr sz="1400" dirty="0" err="1"/>
              <a:t>pouvez-vous</a:t>
            </a:r>
            <a:r>
              <a:rPr sz="1400" dirty="0"/>
              <a:t> influencer son </a:t>
            </a:r>
            <a:r>
              <a:rPr sz="1400" dirty="0" err="1"/>
              <a:t>contenu</a:t>
            </a:r>
            <a:r>
              <a:rPr sz="1400" dirty="0"/>
              <a:t> </a:t>
            </a:r>
            <a:r>
              <a:rPr sz="1400" dirty="0" err="1"/>
              <a:t>ou</a:t>
            </a:r>
            <a:r>
              <a:rPr sz="1400" dirty="0"/>
              <a:t> </a:t>
            </a:r>
            <a:r>
              <a:rPr sz="1400" dirty="0" err="1"/>
              <a:t>vous</a:t>
            </a:r>
            <a:r>
              <a:rPr sz="1400" dirty="0"/>
              <a:t> </a:t>
            </a:r>
            <a:r>
              <a:rPr sz="1400" dirty="0" err="1"/>
              <a:t>impliquer</a:t>
            </a:r>
            <a:r>
              <a:rPr sz="1400" dirty="0"/>
              <a:t> </a:t>
            </a:r>
            <a:r>
              <a:rPr sz="1400" dirty="0" err="1"/>
              <a:t>directement</a:t>
            </a:r>
            <a:r>
              <a:rPr sz="1400" dirty="0"/>
              <a:t> dans son </a:t>
            </a:r>
            <a:r>
              <a:rPr sz="1400" dirty="0" err="1"/>
              <a:t>processus</a:t>
            </a:r>
            <a:r>
              <a:rPr sz="1400" dirty="0"/>
              <a:t> </a:t>
            </a:r>
            <a:r>
              <a:rPr sz="1400" dirty="0" err="1"/>
              <a:t>d’élaboration</a:t>
            </a:r>
            <a:r>
              <a:rPr sz="1400" dirty="0"/>
              <a:t> ?</a:t>
            </a:r>
            <a:endParaRPr dirty="0"/>
          </a:p>
        </p:txBody>
      </p:sp>
      <p:sp>
        <p:nvSpPr>
          <p:cNvPr id="7" name="TextBox 6">
            <a:extLst>
              <a:ext uri="{FF2B5EF4-FFF2-40B4-BE49-F238E27FC236}">
                <a16:creationId xmlns:a16="http://schemas.microsoft.com/office/drawing/2014/main" id="{EC16CD97-E9D1-BC62-7C78-D05CF804BB2F}"/>
              </a:ext>
            </a:extLst>
          </p:cNvPr>
          <p:cNvSpPr txBox="1"/>
          <p:nvPr/>
        </p:nvSpPr>
        <p:spPr>
          <a:xfrm>
            <a:off x="6996147" y="1381352"/>
            <a:ext cx="4621656" cy="4678204"/>
          </a:xfrm>
          <a:prstGeom prst="rect">
            <a:avLst/>
          </a:prstGeom>
          <a:noFill/>
        </p:spPr>
        <p:txBody>
          <a:bodyPr wrap="square">
            <a:spAutoFit/>
          </a:bodyPr>
          <a:lstStyle/>
          <a:p>
            <a:pPr algn="l">
              <a:spcAft>
                <a:spcPts val="3600"/>
              </a:spcAft>
              <a:defRPr sz="1600">
                <a:latin typeface="Arial" panose="020B0604020202020204" pitchFamily="34" charset="0"/>
                <a:cs typeface="Arial" panose="020B0604020202020204" pitchFamily="34" charset="0"/>
              </a:defRPr>
            </a:pPr>
            <a:r>
              <a:rPr sz="1400" dirty="0"/>
              <a:t>Budget national de la </a:t>
            </a:r>
            <a:r>
              <a:rPr sz="1400" dirty="0" err="1"/>
              <a:t>santé</a:t>
            </a:r>
            <a:r>
              <a:rPr sz="1400" dirty="0"/>
              <a:t> et de la recherche - </a:t>
            </a:r>
            <a:r>
              <a:rPr sz="1400" dirty="0" err="1"/>
              <a:t>quel</a:t>
            </a:r>
            <a:r>
              <a:rPr sz="1400" dirty="0"/>
              <a:t> </a:t>
            </a:r>
            <a:r>
              <a:rPr sz="1400" dirty="0" err="1"/>
              <a:t>est</a:t>
            </a:r>
            <a:r>
              <a:rPr sz="1400" dirty="0"/>
              <a:t> le </a:t>
            </a:r>
            <a:r>
              <a:rPr sz="1400" dirty="0" err="1"/>
              <a:t>calendrier</a:t>
            </a:r>
            <a:r>
              <a:rPr sz="1400" dirty="0"/>
              <a:t>/le </a:t>
            </a:r>
            <a:r>
              <a:rPr sz="1400" dirty="0" err="1"/>
              <a:t>processus</a:t>
            </a:r>
            <a:r>
              <a:rPr sz="1400" dirty="0"/>
              <a:t> </a:t>
            </a:r>
            <a:r>
              <a:rPr sz="1400" dirty="0" err="1"/>
              <a:t>d’élaboration</a:t>
            </a:r>
            <a:r>
              <a:rPr sz="1400" dirty="0"/>
              <a:t> et </a:t>
            </a:r>
            <a:r>
              <a:rPr sz="1400" dirty="0" err="1"/>
              <a:t>d’adoption</a:t>
            </a:r>
            <a:r>
              <a:rPr sz="1400" dirty="0"/>
              <a:t> du (des) </a:t>
            </a:r>
            <a:r>
              <a:rPr sz="1400" dirty="0" err="1"/>
              <a:t>projet</a:t>
            </a:r>
            <a:r>
              <a:rPr sz="1400" dirty="0"/>
              <a:t>(s) de </a:t>
            </a:r>
            <a:r>
              <a:rPr sz="1400" dirty="0" err="1"/>
              <a:t>loi</a:t>
            </a:r>
            <a:r>
              <a:rPr sz="1400" dirty="0"/>
              <a:t>(s) de finances </a:t>
            </a:r>
            <a:r>
              <a:rPr sz="1400" dirty="0" err="1"/>
              <a:t>annuel</a:t>
            </a:r>
            <a:r>
              <a:rPr sz="1400" dirty="0"/>
              <a:t>(s) ? </a:t>
            </a:r>
            <a:r>
              <a:rPr sz="1400" dirty="0" err="1"/>
              <a:t>Existe</a:t>
            </a:r>
            <a:r>
              <a:rPr sz="1400" dirty="0"/>
              <a:t>-t-il des </a:t>
            </a:r>
            <a:r>
              <a:rPr sz="1400" dirty="0" err="1"/>
              <a:t>législateurs</a:t>
            </a:r>
            <a:r>
              <a:rPr sz="1400" dirty="0"/>
              <a:t> </a:t>
            </a:r>
            <a:r>
              <a:rPr sz="1400" dirty="0" err="1"/>
              <a:t>capables</a:t>
            </a:r>
            <a:r>
              <a:rPr sz="1400" dirty="0"/>
              <a:t> de se mobiliser pour </a:t>
            </a:r>
            <a:r>
              <a:rPr sz="1400" dirty="0" err="1"/>
              <a:t>l’augmentation</a:t>
            </a:r>
            <a:r>
              <a:rPr sz="1400" dirty="0"/>
              <a:t> du </a:t>
            </a:r>
            <a:r>
              <a:rPr sz="1400" dirty="0" err="1"/>
              <a:t>financement</a:t>
            </a:r>
            <a:r>
              <a:rPr sz="1400" dirty="0"/>
              <a:t> national des </a:t>
            </a:r>
            <a:r>
              <a:rPr sz="1400" dirty="0" err="1"/>
              <a:t>programmes</a:t>
            </a:r>
            <a:r>
              <a:rPr sz="1400" dirty="0"/>
              <a:t> et de la recherche sur la </a:t>
            </a:r>
            <a:r>
              <a:rPr sz="1400" dirty="0" err="1"/>
              <a:t>tuberculose</a:t>
            </a:r>
            <a:r>
              <a:rPr sz="1400" dirty="0"/>
              <a:t> (ex : pour </a:t>
            </a:r>
            <a:r>
              <a:rPr sz="1400" dirty="0" err="1"/>
              <a:t>garantir</a:t>
            </a:r>
            <a:r>
              <a:rPr sz="1400" dirty="0"/>
              <a:t> un </a:t>
            </a:r>
            <a:r>
              <a:rPr sz="1400" dirty="0" err="1"/>
              <a:t>financement</a:t>
            </a:r>
            <a:r>
              <a:rPr sz="1400" dirty="0"/>
              <a:t> </a:t>
            </a:r>
            <a:r>
              <a:rPr sz="1400" dirty="0" err="1"/>
              <a:t>complet</a:t>
            </a:r>
            <a:r>
              <a:rPr sz="1400" dirty="0"/>
              <a:t> du PNS) ? </a:t>
            </a:r>
          </a:p>
          <a:p>
            <a:pPr algn="l">
              <a:spcAft>
                <a:spcPts val="3600"/>
              </a:spcAft>
              <a:defRPr sz="1600">
                <a:latin typeface="Arial" panose="020B0604020202020204" pitchFamily="34" charset="0"/>
                <a:cs typeface="Arial" panose="020B0604020202020204" pitchFamily="34" charset="0"/>
              </a:defRPr>
            </a:pPr>
            <a:r>
              <a:rPr sz="1400" dirty="0" err="1"/>
              <a:t>Optimisation</a:t>
            </a:r>
            <a:r>
              <a:rPr sz="1400" dirty="0"/>
              <a:t> du </a:t>
            </a:r>
            <a:r>
              <a:rPr sz="1400" dirty="0" err="1"/>
              <a:t>portefeuille</a:t>
            </a:r>
            <a:r>
              <a:rPr sz="1400" dirty="0"/>
              <a:t> du Fonds </a:t>
            </a:r>
            <a:r>
              <a:rPr sz="1400" dirty="0" err="1"/>
              <a:t>mondial</a:t>
            </a:r>
            <a:r>
              <a:rPr sz="1400" dirty="0"/>
              <a:t>/</a:t>
            </a:r>
            <a:r>
              <a:rPr sz="1400" dirty="0" err="1"/>
              <a:t>investissements</a:t>
            </a:r>
            <a:r>
              <a:rPr sz="1400" dirty="0"/>
              <a:t> </a:t>
            </a:r>
            <a:r>
              <a:rPr sz="1400" dirty="0" err="1"/>
              <a:t>catalytiques</a:t>
            </a:r>
            <a:r>
              <a:rPr sz="1400" dirty="0"/>
              <a:t> et NFM4 - </a:t>
            </a:r>
            <a:r>
              <a:rPr sz="1400" dirty="0" err="1"/>
              <a:t>quel</a:t>
            </a:r>
            <a:r>
              <a:rPr sz="1400" dirty="0"/>
              <a:t> </a:t>
            </a:r>
            <a:r>
              <a:rPr sz="1400" dirty="0" err="1"/>
              <a:t>est</a:t>
            </a:r>
            <a:r>
              <a:rPr sz="1400" dirty="0"/>
              <a:t> le </a:t>
            </a:r>
            <a:r>
              <a:rPr sz="1400" dirty="0" err="1"/>
              <a:t>calendrier</a:t>
            </a:r>
            <a:r>
              <a:rPr sz="1400" dirty="0"/>
              <a:t>, qui </a:t>
            </a:r>
            <a:r>
              <a:rPr sz="1400" dirty="0" err="1"/>
              <a:t>est</a:t>
            </a:r>
            <a:r>
              <a:rPr sz="1400" dirty="0"/>
              <a:t> </a:t>
            </a:r>
            <a:r>
              <a:rPr sz="1400" dirty="0" err="1"/>
              <a:t>impliqué</a:t>
            </a:r>
            <a:r>
              <a:rPr sz="1400" dirty="0"/>
              <a:t> dans le </a:t>
            </a:r>
            <a:r>
              <a:rPr sz="1400" dirty="0" err="1"/>
              <a:t>mécanisme</a:t>
            </a:r>
            <a:r>
              <a:rPr sz="1400" dirty="0"/>
              <a:t> de coordination </a:t>
            </a:r>
            <a:r>
              <a:rPr sz="1400" dirty="0" err="1"/>
              <a:t>nationale</a:t>
            </a:r>
            <a:r>
              <a:rPr sz="1400" dirty="0"/>
              <a:t> (CCM), comment </a:t>
            </a:r>
            <a:r>
              <a:rPr sz="1400" dirty="0" err="1"/>
              <a:t>pouvez-vous</a:t>
            </a:r>
            <a:r>
              <a:rPr sz="1400" dirty="0"/>
              <a:t> influencer les </a:t>
            </a:r>
            <a:r>
              <a:rPr sz="1400" dirty="0" err="1"/>
              <a:t>priorités</a:t>
            </a:r>
            <a:r>
              <a:rPr sz="1400" dirty="0"/>
              <a:t> </a:t>
            </a:r>
            <a:r>
              <a:rPr sz="1400" dirty="0" err="1"/>
              <a:t>en</a:t>
            </a:r>
            <a:r>
              <a:rPr sz="1400" dirty="0"/>
              <a:t> </a:t>
            </a:r>
            <a:r>
              <a:rPr sz="1400" dirty="0" err="1"/>
              <a:t>termes</a:t>
            </a:r>
            <a:r>
              <a:rPr sz="1400" dirty="0"/>
              <a:t> de </a:t>
            </a:r>
            <a:r>
              <a:rPr sz="1400" dirty="0" err="1"/>
              <a:t>tuberculose</a:t>
            </a:r>
            <a:r>
              <a:rPr sz="1400" dirty="0"/>
              <a:t> </a:t>
            </a:r>
            <a:r>
              <a:rPr sz="1400" dirty="0" err="1"/>
              <a:t>ou</a:t>
            </a:r>
            <a:r>
              <a:rPr sz="1400" dirty="0"/>
              <a:t> </a:t>
            </a:r>
            <a:r>
              <a:rPr sz="1400" dirty="0" err="1"/>
              <a:t>vous</a:t>
            </a:r>
            <a:r>
              <a:rPr sz="1400" dirty="0"/>
              <a:t> </a:t>
            </a:r>
            <a:r>
              <a:rPr sz="1400" dirty="0" err="1"/>
              <a:t>impliquer</a:t>
            </a:r>
            <a:r>
              <a:rPr sz="1400" dirty="0"/>
              <a:t> </a:t>
            </a:r>
            <a:r>
              <a:rPr sz="1400" dirty="0" err="1"/>
              <a:t>directement</a:t>
            </a:r>
            <a:r>
              <a:rPr sz="1400" dirty="0"/>
              <a:t> dans </a:t>
            </a:r>
            <a:r>
              <a:rPr sz="1400" dirty="0" err="1"/>
              <a:t>ces</a:t>
            </a:r>
            <a:r>
              <a:rPr sz="1400" dirty="0"/>
              <a:t> discussions et </a:t>
            </a:r>
            <a:r>
              <a:rPr sz="1400" dirty="0" err="1"/>
              <a:t>décisions</a:t>
            </a:r>
            <a:r>
              <a:rPr sz="1400" dirty="0"/>
              <a:t> ?</a:t>
            </a:r>
          </a:p>
          <a:p>
            <a:pPr algn="l">
              <a:spcAft>
                <a:spcPts val="3600"/>
              </a:spcAft>
              <a:defRPr sz="1600">
                <a:latin typeface="Arial" panose="020B0604020202020204" pitchFamily="34" charset="0"/>
                <a:cs typeface="Arial" panose="020B0604020202020204" pitchFamily="34" charset="0"/>
              </a:defRPr>
            </a:pPr>
            <a:r>
              <a:rPr sz="1400" dirty="0" err="1"/>
              <a:t>Existe</a:t>
            </a:r>
            <a:r>
              <a:rPr sz="1400" dirty="0"/>
              <a:t>-t-il </a:t>
            </a:r>
            <a:r>
              <a:rPr sz="1400" dirty="0" err="1"/>
              <a:t>d’autres</a:t>
            </a:r>
            <a:r>
              <a:rPr sz="1400" dirty="0"/>
              <a:t> parties </a:t>
            </a:r>
            <a:r>
              <a:rPr sz="1400" dirty="0" err="1"/>
              <a:t>prenantes</a:t>
            </a:r>
            <a:r>
              <a:rPr sz="1400" dirty="0"/>
              <a:t> et/</a:t>
            </a:r>
            <a:r>
              <a:rPr sz="1400" dirty="0" err="1"/>
              <a:t>ou</a:t>
            </a:r>
            <a:r>
              <a:rPr sz="1400" dirty="0"/>
              <a:t> </a:t>
            </a:r>
            <a:r>
              <a:rPr sz="1400" dirty="0" err="1"/>
              <a:t>mécanismes</a:t>
            </a:r>
            <a:r>
              <a:rPr sz="1400" dirty="0"/>
              <a:t> de </a:t>
            </a:r>
            <a:r>
              <a:rPr sz="1400" dirty="0" err="1"/>
              <a:t>financement</a:t>
            </a:r>
            <a:r>
              <a:rPr sz="1400" dirty="0"/>
              <a:t> </a:t>
            </a:r>
            <a:r>
              <a:rPr sz="1400" dirty="0" err="1"/>
              <a:t>importants</a:t>
            </a:r>
            <a:r>
              <a:rPr sz="1400" dirty="0"/>
              <a:t> vis-à-vis </a:t>
            </a:r>
            <a:r>
              <a:rPr sz="1400" dirty="0" err="1"/>
              <a:t>desquels</a:t>
            </a:r>
            <a:r>
              <a:rPr sz="1400" dirty="0"/>
              <a:t> </a:t>
            </a:r>
            <a:r>
              <a:rPr sz="1400" dirty="0" err="1"/>
              <a:t>s’impliquer</a:t>
            </a:r>
            <a:r>
              <a:rPr sz="1400" dirty="0"/>
              <a:t> dans </a:t>
            </a:r>
            <a:r>
              <a:rPr sz="1400" dirty="0" err="1"/>
              <a:t>votre</a:t>
            </a:r>
            <a:r>
              <a:rPr sz="1400" dirty="0"/>
              <a:t> </a:t>
            </a:r>
            <a:r>
              <a:rPr sz="1400" dirty="0" err="1"/>
              <a:t>contexte</a:t>
            </a:r>
            <a:r>
              <a:rPr sz="1400" dirty="0"/>
              <a:t> national ? </a:t>
            </a:r>
          </a:p>
        </p:txBody>
      </p:sp>
      <p:grpSp>
        <p:nvGrpSpPr>
          <p:cNvPr id="9" name="Group 8">
            <a:extLst>
              <a:ext uri="{FF2B5EF4-FFF2-40B4-BE49-F238E27FC236}">
                <a16:creationId xmlns:a16="http://schemas.microsoft.com/office/drawing/2014/main" id="{08DF68E6-C2B9-548A-3DF9-CE8892F8FCCF}"/>
              </a:ext>
            </a:extLst>
          </p:cNvPr>
          <p:cNvGrpSpPr/>
          <p:nvPr/>
        </p:nvGrpSpPr>
        <p:grpSpPr>
          <a:xfrm>
            <a:off x="432752" y="1357893"/>
            <a:ext cx="494268" cy="594237"/>
            <a:chOff x="509211" y="1230100"/>
            <a:chExt cx="494268" cy="594237"/>
          </a:xfrm>
        </p:grpSpPr>
        <p:sp>
          <p:nvSpPr>
            <p:cNvPr id="10" name="Oval 9">
              <a:extLst>
                <a:ext uri="{FF2B5EF4-FFF2-40B4-BE49-F238E27FC236}">
                  <a16:creationId xmlns:a16="http://schemas.microsoft.com/office/drawing/2014/main" id="{4D42E563-664F-46A1-9FAD-5DE32EE493E0}"/>
                </a:ext>
              </a:extLst>
            </p:cNvPr>
            <p:cNvSpPr/>
            <p:nvPr/>
          </p:nvSpPr>
          <p:spPr>
            <a:xfrm>
              <a:off x="509211" y="1275353"/>
              <a:ext cx="494268" cy="494268"/>
            </a:xfrm>
            <a:prstGeom prst="ellipse">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p>
          </p:txBody>
        </p:sp>
        <p:sp>
          <p:nvSpPr>
            <p:cNvPr id="5" name="TextBox 4">
              <a:extLst>
                <a:ext uri="{FF2B5EF4-FFF2-40B4-BE49-F238E27FC236}">
                  <a16:creationId xmlns:a16="http://schemas.microsoft.com/office/drawing/2014/main" id="{E20C04EF-09A4-3B94-2239-861C93E26145}"/>
                </a:ext>
              </a:extLst>
            </p:cNvPr>
            <p:cNvSpPr txBox="1"/>
            <p:nvPr/>
          </p:nvSpPr>
          <p:spPr>
            <a:xfrm>
              <a:off x="515258" y="1230100"/>
              <a:ext cx="362607" cy="584775"/>
            </a:xfrm>
            <a:prstGeom prst="rect">
              <a:avLst/>
            </a:prstGeom>
            <a:noFill/>
          </p:spPr>
          <p:txBody>
            <a:bodyPr wrap="square">
              <a:spAutoFit/>
            </a:bodyPr>
            <a:lstStyle/>
            <a:p>
              <a:pPr>
                <a:defRPr sz="3200">
                  <a:solidFill>
                    <a:schemeClr val="bg1"/>
                  </a:solidFill>
                  <a:latin typeface="+mj-lt"/>
                </a:defRPr>
              </a:pPr>
              <a:r>
                <a:t>1</a:t>
              </a:r>
            </a:p>
          </p:txBody>
        </p:sp>
        <p:sp>
          <p:nvSpPr>
            <p:cNvPr id="8" name="TextBox 7">
              <a:extLst>
                <a:ext uri="{FF2B5EF4-FFF2-40B4-BE49-F238E27FC236}">
                  <a16:creationId xmlns:a16="http://schemas.microsoft.com/office/drawing/2014/main" id="{7A9E7759-C6EA-9321-AE22-BC9F6B34B49A}"/>
                </a:ext>
              </a:extLst>
            </p:cNvPr>
            <p:cNvSpPr txBox="1"/>
            <p:nvPr/>
          </p:nvSpPr>
          <p:spPr>
            <a:xfrm>
              <a:off x="534229" y="1239562"/>
              <a:ext cx="362607" cy="584775"/>
            </a:xfrm>
            <a:prstGeom prst="rect">
              <a:avLst/>
            </a:prstGeom>
            <a:noFill/>
          </p:spPr>
          <p:txBody>
            <a:bodyPr wrap="square">
              <a:spAutoFit/>
            </a:bodyPr>
            <a:lstStyle/>
            <a:p>
              <a:pPr>
                <a:defRPr sz="3200">
                  <a:ln>
                    <a:solidFill>
                      <a:schemeClr val="tx1"/>
                    </a:solidFill>
                  </a:ln>
                  <a:noFill/>
                  <a:latin typeface="+mj-lt"/>
                </a:defRPr>
              </a:pPr>
              <a:r>
                <a:t>1</a:t>
              </a:r>
            </a:p>
          </p:txBody>
        </p:sp>
      </p:grpSp>
      <p:grpSp>
        <p:nvGrpSpPr>
          <p:cNvPr id="26" name="Group 25">
            <a:extLst>
              <a:ext uri="{FF2B5EF4-FFF2-40B4-BE49-F238E27FC236}">
                <a16:creationId xmlns:a16="http://schemas.microsoft.com/office/drawing/2014/main" id="{A51375B2-2417-47E7-8F80-F6675F5D1A55}"/>
              </a:ext>
            </a:extLst>
          </p:cNvPr>
          <p:cNvGrpSpPr/>
          <p:nvPr/>
        </p:nvGrpSpPr>
        <p:grpSpPr>
          <a:xfrm>
            <a:off x="432752" y="3054128"/>
            <a:ext cx="494268" cy="594237"/>
            <a:chOff x="509211" y="1230100"/>
            <a:chExt cx="494268" cy="594237"/>
          </a:xfrm>
        </p:grpSpPr>
        <p:sp>
          <p:nvSpPr>
            <p:cNvPr id="27" name="Oval 26">
              <a:extLst>
                <a:ext uri="{FF2B5EF4-FFF2-40B4-BE49-F238E27FC236}">
                  <a16:creationId xmlns:a16="http://schemas.microsoft.com/office/drawing/2014/main" id="{0D381D5D-C1C8-E5AC-28D4-4250F3D397BB}"/>
                </a:ext>
              </a:extLst>
            </p:cNvPr>
            <p:cNvSpPr/>
            <p:nvPr/>
          </p:nvSpPr>
          <p:spPr>
            <a:xfrm>
              <a:off x="509211" y="1275353"/>
              <a:ext cx="494268" cy="494268"/>
            </a:xfrm>
            <a:prstGeom prst="ellipse">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p>
          </p:txBody>
        </p:sp>
        <p:sp>
          <p:nvSpPr>
            <p:cNvPr id="30" name="TextBox 29">
              <a:extLst>
                <a:ext uri="{FF2B5EF4-FFF2-40B4-BE49-F238E27FC236}">
                  <a16:creationId xmlns:a16="http://schemas.microsoft.com/office/drawing/2014/main" id="{5790F6C5-62EB-1C36-2512-FF80091AE89B}"/>
                </a:ext>
              </a:extLst>
            </p:cNvPr>
            <p:cNvSpPr txBox="1"/>
            <p:nvPr/>
          </p:nvSpPr>
          <p:spPr>
            <a:xfrm>
              <a:off x="515258" y="1230100"/>
              <a:ext cx="362607" cy="584775"/>
            </a:xfrm>
            <a:prstGeom prst="rect">
              <a:avLst/>
            </a:prstGeom>
            <a:noFill/>
          </p:spPr>
          <p:txBody>
            <a:bodyPr wrap="square">
              <a:spAutoFit/>
            </a:bodyPr>
            <a:lstStyle/>
            <a:p>
              <a:pPr>
                <a:defRPr sz="3200">
                  <a:solidFill>
                    <a:schemeClr val="bg1"/>
                  </a:solidFill>
                  <a:latin typeface="+mj-lt"/>
                </a:defRPr>
              </a:pPr>
              <a:r>
                <a:t>2</a:t>
              </a:r>
            </a:p>
          </p:txBody>
        </p:sp>
        <p:sp>
          <p:nvSpPr>
            <p:cNvPr id="31" name="TextBox 30">
              <a:extLst>
                <a:ext uri="{FF2B5EF4-FFF2-40B4-BE49-F238E27FC236}">
                  <a16:creationId xmlns:a16="http://schemas.microsoft.com/office/drawing/2014/main" id="{C7F5B468-03DC-7A0A-BDEC-136F5BBA21B4}"/>
                </a:ext>
              </a:extLst>
            </p:cNvPr>
            <p:cNvSpPr txBox="1"/>
            <p:nvPr/>
          </p:nvSpPr>
          <p:spPr>
            <a:xfrm>
              <a:off x="534229" y="1239562"/>
              <a:ext cx="362607" cy="584775"/>
            </a:xfrm>
            <a:prstGeom prst="rect">
              <a:avLst/>
            </a:prstGeom>
            <a:noFill/>
          </p:spPr>
          <p:txBody>
            <a:bodyPr wrap="square">
              <a:spAutoFit/>
            </a:bodyPr>
            <a:lstStyle/>
            <a:p>
              <a:pPr>
                <a:defRPr sz="3200">
                  <a:ln>
                    <a:solidFill>
                      <a:schemeClr val="tx1"/>
                    </a:solidFill>
                  </a:ln>
                  <a:noFill/>
                  <a:latin typeface="+mj-lt"/>
                </a:defRPr>
              </a:pPr>
              <a:r>
                <a:t>2</a:t>
              </a:r>
            </a:p>
          </p:txBody>
        </p:sp>
      </p:grpSp>
      <p:grpSp>
        <p:nvGrpSpPr>
          <p:cNvPr id="33" name="Group 32">
            <a:extLst>
              <a:ext uri="{FF2B5EF4-FFF2-40B4-BE49-F238E27FC236}">
                <a16:creationId xmlns:a16="http://schemas.microsoft.com/office/drawing/2014/main" id="{0F6F3576-7871-7E04-71B0-7A9107C4C574}"/>
              </a:ext>
            </a:extLst>
          </p:cNvPr>
          <p:cNvGrpSpPr/>
          <p:nvPr/>
        </p:nvGrpSpPr>
        <p:grpSpPr>
          <a:xfrm>
            <a:off x="432752" y="4744800"/>
            <a:ext cx="494268" cy="594237"/>
            <a:chOff x="509211" y="1230100"/>
            <a:chExt cx="494268" cy="594237"/>
          </a:xfrm>
        </p:grpSpPr>
        <p:sp>
          <p:nvSpPr>
            <p:cNvPr id="34" name="Oval 33">
              <a:extLst>
                <a:ext uri="{FF2B5EF4-FFF2-40B4-BE49-F238E27FC236}">
                  <a16:creationId xmlns:a16="http://schemas.microsoft.com/office/drawing/2014/main" id="{B39C2A64-5C58-9EBB-AEAC-A9B748C53E93}"/>
                </a:ext>
              </a:extLst>
            </p:cNvPr>
            <p:cNvSpPr/>
            <p:nvPr/>
          </p:nvSpPr>
          <p:spPr>
            <a:xfrm>
              <a:off x="509211" y="1275353"/>
              <a:ext cx="494268" cy="494268"/>
            </a:xfrm>
            <a:prstGeom prst="ellipse">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p>
          </p:txBody>
        </p:sp>
        <p:sp>
          <p:nvSpPr>
            <p:cNvPr id="35" name="TextBox 34">
              <a:extLst>
                <a:ext uri="{FF2B5EF4-FFF2-40B4-BE49-F238E27FC236}">
                  <a16:creationId xmlns:a16="http://schemas.microsoft.com/office/drawing/2014/main" id="{036410E3-0E01-93C5-DB04-CEF00F68DC55}"/>
                </a:ext>
              </a:extLst>
            </p:cNvPr>
            <p:cNvSpPr txBox="1"/>
            <p:nvPr/>
          </p:nvSpPr>
          <p:spPr>
            <a:xfrm>
              <a:off x="515258" y="1230100"/>
              <a:ext cx="362607" cy="584775"/>
            </a:xfrm>
            <a:prstGeom prst="rect">
              <a:avLst/>
            </a:prstGeom>
            <a:noFill/>
          </p:spPr>
          <p:txBody>
            <a:bodyPr wrap="square">
              <a:spAutoFit/>
            </a:bodyPr>
            <a:lstStyle/>
            <a:p>
              <a:pPr>
                <a:defRPr sz="3200">
                  <a:solidFill>
                    <a:schemeClr val="bg1"/>
                  </a:solidFill>
                  <a:latin typeface="+mj-lt"/>
                </a:defRPr>
              </a:pPr>
              <a:r>
                <a:t>3</a:t>
              </a:r>
            </a:p>
          </p:txBody>
        </p:sp>
        <p:sp>
          <p:nvSpPr>
            <p:cNvPr id="36" name="TextBox 35">
              <a:extLst>
                <a:ext uri="{FF2B5EF4-FFF2-40B4-BE49-F238E27FC236}">
                  <a16:creationId xmlns:a16="http://schemas.microsoft.com/office/drawing/2014/main" id="{6AB21D28-5714-6FFD-F332-BCFF952B595E}"/>
                </a:ext>
              </a:extLst>
            </p:cNvPr>
            <p:cNvSpPr txBox="1"/>
            <p:nvPr/>
          </p:nvSpPr>
          <p:spPr>
            <a:xfrm>
              <a:off x="534229" y="1239562"/>
              <a:ext cx="362607" cy="584775"/>
            </a:xfrm>
            <a:prstGeom prst="rect">
              <a:avLst/>
            </a:prstGeom>
            <a:noFill/>
          </p:spPr>
          <p:txBody>
            <a:bodyPr wrap="square">
              <a:spAutoFit/>
            </a:bodyPr>
            <a:lstStyle/>
            <a:p>
              <a:pPr>
                <a:defRPr sz="3200">
                  <a:ln>
                    <a:solidFill>
                      <a:schemeClr val="tx1"/>
                    </a:solidFill>
                  </a:ln>
                  <a:noFill/>
                  <a:latin typeface="+mj-lt"/>
                </a:defRPr>
              </a:pPr>
              <a:r>
                <a:t>3</a:t>
              </a:r>
            </a:p>
          </p:txBody>
        </p:sp>
      </p:grpSp>
      <p:grpSp>
        <p:nvGrpSpPr>
          <p:cNvPr id="51" name="Group 50">
            <a:extLst>
              <a:ext uri="{FF2B5EF4-FFF2-40B4-BE49-F238E27FC236}">
                <a16:creationId xmlns:a16="http://schemas.microsoft.com/office/drawing/2014/main" id="{CB063F8C-ACE7-FD5F-2A01-5B9AAF599FBA}"/>
              </a:ext>
            </a:extLst>
          </p:cNvPr>
          <p:cNvGrpSpPr/>
          <p:nvPr/>
        </p:nvGrpSpPr>
        <p:grpSpPr>
          <a:xfrm>
            <a:off x="6477851" y="1403146"/>
            <a:ext cx="494268" cy="594237"/>
            <a:chOff x="509211" y="1230100"/>
            <a:chExt cx="494268" cy="594237"/>
          </a:xfrm>
        </p:grpSpPr>
        <p:sp>
          <p:nvSpPr>
            <p:cNvPr id="52" name="Oval 51">
              <a:extLst>
                <a:ext uri="{FF2B5EF4-FFF2-40B4-BE49-F238E27FC236}">
                  <a16:creationId xmlns:a16="http://schemas.microsoft.com/office/drawing/2014/main" id="{E4226D83-E6BC-BEA4-607C-47C18BD58FF8}"/>
                </a:ext>
              </a:extLst>
            </p:cNvPr>
            <p:cNvSpPr/>
            <p:nvPr/>
          </p:nvSpPr>
          <p:spPr>
            <a:xfrm>
              <a:off x="509211" y="1275353"/>
              <a:ext cx="494268" cy="494268"/>
            </a:xfrm>
            <a:prstGeom prst="ellipse">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p>
          </p:txBody>
        </p:sp>
        <p:sp>
          <p:nvSpPr>
            <p:cNvPr id="53" name="TextBox 52">
              <a:extLst>
                <a:ext uri="{FF2B5EF4-FFF2-40B4-BE49-F238E27FC236}">
                  <a16:creationId xmlns:a16="http://schemas.microsoft.com/office/drawing/2014/main" id="{817838A4-5C4F-D4FC-19F2-AC10384416F4}"/>
                </a:ext>
              </a:extLst>
            </p:cNvPr>
            <p:cNvSpPr txBox="1"/>
            <p:nvPr/>
          </p:nvSpPr>
          <p:spPr>
            <a:xfrm>
              <a:off x="515258" y="1230100"/>
              <a:ext cx="362607" cy="584775"/>
            </a:xfrm>
            <a:prstGeom prst="rect">
              <a:avLst/>
            </a:prstGeom>
            <a:noFill/>
          </p:spPr>
          <p:txBody>
            <a:bodyPr wrap="square">
              <a:spAutoFit/>
            </a:bodyPr>
            <a:lstStyle/>
            <a:p>
              <a:pPr>
                <a:defRPr sz="3200">
                  <a:solidFill>
                    <a:schemeClr val="bg1"/>
                  </a:solidFill>
                  <a:latin typeface="+mj-lt"/>
                </a:defRPr>
              </a:pPr>
              <a:r>
                <a:t>4</a:t>
              </a:r>
            </a:p>
          </p:txBody>
        </p:sp>
        <p:sp>
          <p:nvSpPr>
            <p:cNvPr id="54" name="TextBox 53">
              <a:extLst>
                <a:ext uri="{FF2B5EF4-FFF2-40B4-BE49-F238E27FC236}">
                  <a16:creationId xmlns:a16="http://schemas.microsoft.com/office/drawing/2014/main" id="{E8828A24-4721-5B66-A5E6-38BAA84828FD}"/>
                </a:ext>
              </a:extLst>
            </p:cNvPr>
            <p:cNvSpPr txBox="1"/>
            <p:nvPr/>
          </p:nvSpPr>
          <p:spPr>
            <a:xfrm>
              <a:off x="534229" y="1239562"/>
              <a:ext cx="362607" cy="584775"/>
            </a:xfrm>
            <a:prstGeom prst="rect">
              <a:avLst/>
            </a:prstGeom>
            <a:noFill/>
          </p:spPr>
          <p:txBody>
            <a:bodyPr wrap="square">
              <a:spAutoFit/>
            </a:bodyPr>
            <a:lstStyle/>
            <a:p>
              <a:pPr>
                <a:defRPr sz="3200">
                  <a:ln>
                    <a:solidFill>
                      <a:schemeClr val="tx1"/>
                    </a:solidFill>
                  </a:ln>
                  <a:noFill/>
                  <a:latin typeface="+mj-lt"/>
                </a:defRPr>
              </a:pPr>
              <a:r>
                <a:t>4</a:t>
              </a:r>
            </a:p>
          </p:txBody>
        </p:sp>
      </p:grpSp>
      <p:grpSp>
        <p:nvGrpSpPr>
          <p:cNvPr id="55" name="Group 54">
            <a:extLst>
              <a:ext uri="{FF2B5EF4-FFF2-40B4-BE49-F238E27FC236}">
                <a16:creationId xmlns:a16="http://schemas.microsoft.com/office/drawing/2014/main" id="{7B9F8DB2-9EE7-A84F-7288-F00F947E6C96}"/>
              </a:ext>
            </a:extLst>
          </p:cNvPr>
          <p:cNvGrpSpPr/>
          <p:nvPr/>
        </p:nvGrpSpPr>
        <p:grpSpPr>
          <a:xfrm>
            <a:off x="6477851" y="3572037"/>
            <a:ext cx="494268" cy="594237"/>
            <a:chOff x="509211" y="1230100"/>
            <a:chExt cx="494268" cy="594237"/>
          </a:xfrm>
        </p:grpSpPr>
        <p:sp>
          <p:nvSpPr>
            <p:cNvPr id="56" name="Oval 55">
              <a:extLst>
                <a:ext uri="{FF2B5EF4-FFF2-40B4-BE49-F238E27FC236}">
                  <a16:creationId xmlns:a16="http://schemas.microsoft.com/office/drawing/2014/main" id="{5EE2340E-17FA-BAA5-46D1-4BEEA2FBA368}"/>
                </a:ext>
              </a:extLst>
            </p:cNvPr>
            <p:cNvSpPr/>
            <p:nvPr/>
          </p:nvSpPr>
          <p:spPr>
            <a:xfrm>
              <a:off x="509211" y="1275353"/>
              <a:ext cx="494268" cy="494268"/>
            </a:xfrm>
            <a:prstGeom prst="ellipse">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p>
          </p:txBody>
        </p:sp>
        <p:sp>
          <p:nvSpPr>
            <p:cNvPr id="57" name="TextBox 56">
              <a:extLst>
                <a:ext uri="{FF2B5EF4-FFF2-40B4-BE49-F238E27FC236}">
                  <a16:creationId xmlns:a16="http://schemas.microsoft.com/office/drawing/2014/main" id="{1314F74D-A810-492C-9751-6B3F7AAFFF89}"/>
                </a:ext>
              </a:extLst>
            </p:cNvPr>
            <p:cNvSpPr txBox="1"/>
            <p:nvPr/>
          </p:nvSpPr>
          <p:spPr>
            <a:xfrm>
              <a:off x="515258" y="1230100"/>
              <a:ext cx="362607" cy="584775"/>
            </a:xfrm>
            <a:prstGeom prst="rect">
              <a:avLst/>
            </a:prstGeom>
            <a:noFill/>
          </p:spPr>
          <p:txBody>
            <a:bodyPr wrap="square">
              <a:spAutoFit/>
            </a:bodyPr>
            <a:lstStyle/>
            <a:p>
              <a:pPr>
                <a:defRPr sz="3200">
                  <a:solidFill>
                    <a:schemeClr val="bg1"/>
                  </a:solidFill>
                  <a:latin typeface="+mj-lt"/>
                </a:defRPr>
              </a:pPr>
              <a:r>
                <a:t>5</a:t>
              </a:r>
            </a:p>
          </p:txBody>
        </p:sp>
        <p:sp>
          <p:nvSpPr>
            <p:cNvPr id="58" name="TextBox 57">
              <a:extLst>
                <a:ext uri="{FF2B5EF4-FFF2-40B4-BE49-F238E27FC236}">
                  <a16:creationId xmlns:a16="http://schemas.microsoft.com/office/drawing/2014/main" id="{07861F23-9DA7-ACCD-CF39-BC3395E986FB}"/>
                </a:ext>
              </a:extLst>
            </p:cNvPr>
            <p:cNvSpPr txBox="1"/>
            <p:nvPr/>
          </p:nvSpPr>
          <p:spPr>
            <a:xfrm>
              <a:off x="534229" y="1239562"/>
              <a:ext cx="362607" cy="584775"/>
            </a:xfrm>
            <a:prstGeom prst="rect">
              <a:avLst/>
            </a:prstGeom>
            <a:noFill/>
          </p:spPr>
          <p:txBody>
            <a:bodyPr wrap="square">
              <a:spAutoFit/>
            </a:bodyPr>
            <a:lstStyle/>
            <a:p>
              <a:pPr>
                <a:defRPr sz="3200">
                  <a:ln>
                    <a:solidFill>
                      <a:schemeClr val="tx1"/>
                    </a:solidFill>
                  </a:ln>
                  <a:noFill/>
                  <a:latin typeface="+mj-lt"/>
                </a:defRPr>
              </a:pPr>
              <a:r>
                <a:t>5</a:t>
              </a:r>
            </a:p>
          </p:txBody>
        </p:sp>
      </p:grpSp>
      <p:grpSp>
        <p:nvGrpSpPr>
          <p:cNvPr id="59" name="Group 58">
            <a:extLst>
              <a:ext uri="{FF2B5EF4-FFF2-40B4-BE49-F238E27FC236}">
                <a16:creationId xmlns:a16="http://schemas.microsoft.com/office/drawing/2014/main" id="{36FE94C1-7288-FA99-7A5C-EF2B52BAB569}"/>
              </a:ext>
            </a:extLst>
          </p:cNvPr>
          <p:cNvGrpSpPr/>
          <p:nvPr/>
        </p:nvGrpSpPr>
        <p:grpSpPr>
          <a:xfrm>
            <a:off x="6477851" y="5459778"/>
            <a:ext cx="494268" cy="594237"/>
            <a:chOff x="509211" y="1230100"/>
            <a:chExt cx="494268" cy="594237"/>
          </a:xfrm>
        </p:grpSpPr>
        <p:sp>
          <p:nvSpPr>
            <p:cNvPr id="60" name="Oval 59">
              <a:extLst>
                <a:ext uri="{FF2B5EF4-FFF2-40B4-BE49-F238E27FC236}">
                  <a16:creationId xmlns:a16="http://schemas.microsoft.com/office/drawing/2014/main" id="{9739B913-0EE9-AAE4-0FAC-4788DBB58AD3}"/>
                </a:ext>
              </a:extLst>
            </p:cNvPr>
            <p:cNvSpPr/>
            <p:nvPr/>
          </p:nvSpPr>
          <p:spPr>
            <a:xfrm>
              <a:off x="509211" y="1275353"/>
              <a:ext cx="494268" cy="494268"/>
            </a:xfrm>
            <a:prstGeom prst="ellipse">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p>
          </p:txBody>
        </p:sp>
        <p:sp>
          <p:nvSpPr>
            <p:cNvPr id="61" name="TextBox 60">
              <a:extLst>
                <a:ext uri="{FF2B5EF4-FFF2-40B4-BE49-F238E27FC236}">
                  <a16:creationId xmlns:a16="http://schemas.microsoft.com/office/drawing/2014/main" id="{28A79E51-C96E-7889-DE83-6F72A1C3F359}"/>
                </a:ext>
              </a:extLst>
            </p:cNvPr>
            <p:cNvSpPr txBox="1"/>
            <p:nvPr/>
          </p:nvSpPr>
          <p:spPr>
            <a:xfrm>
              <a:off x="515258" y="1230100"/>
              <a:ext cx="362607" cy="584775"/>
            </a:xfrm>
            <a:prstGeom prst="rect">
              <a:avLst/>
            </a:prstGeom>
            <a:noFill/>
          </p:spPr>
          <p:txBody>
            <a:bodyPr wrap="square">
              <a:spAutoFit/>
            </a:bodyPr>
            <a:lstStyle/>
            <a:p>
              <a:pPr>
                <a:defRPr sz="3200">
                  <a:solidFill>
                    <a:schemeClr val="bg1"/>
                  </a:solidFill>
                  <a:latin typeface="+mj-lt"/>
                </a:defRPr>
              </a:pPr>
              <a:r>
                <a:t>6</a:t>
              </a:r>
            </a:p>
          </p:txBody>
        </p:sp>
        <p:sp>
          <p:nvSpPr>
            <p:cNvPr id="62" name="TextBox 61">
              <a:extLst>
                <a:ext uri="{FF2B5EF4-FFF2-40B4-BE49-F238E27FC236}">
                  <a16:creationId xmlns:a16="http://schemas.microsoft.com/office/drawing/2014/main" id="{D7C5D6D3-C6FE-05E5-54BA-CDAD282EFA7E}"/>
                </a:ext>
              </a:extLst>
            </p:cNvPr>
            <p:cNvSpPr txBox="1"/>
            <p:nvPr/>
          </p:nvSpPr>
          <p:spPr>
            <a:xfrm>
              <a:off x="534229" y="1239562"/>
              <a:ext cx="362607" cy="584775"/>
            </a:xfrm>
            <a:prstGeom prst="rect">
              <a:avLst/>
            </a:prstGeom>
            <a:noFill/>
          </p:spPr>
          <p:txBody>
            <a:bodyPr wrap="square">
              <a:spAutoFit/>
            </a:bodyPr>
            <a:lstStyle/>
            <a:p>
              <a:pPr>
                <a:defRPr sz="3200">
                  <a:ln>
                    <a:solidFill>
                      <a:schemeClr val="tx1"/>
                    </a:solidFill>
                  </a:ln>
                  <a:noFill/>
                  <a:latin typeface="+mj-lt"/>
                </a:defRPr>
              </a:pPr>
              <a:r>
                <a:t>6</a:t>
              </a:r>
            </a:p>
          </p:txBody>
        </p:sp>
      </p:grpSp>
      <p:grpSp>
        <p:nvGrpSpPr>
          <p:cNvPr id="71" name="Group 70">
            <a:extLst>
              <a:ext uri="{FF2B5EF4-FFF2-40B4-BE49-F238E27FC236}">
                <a16:creationId xmlns:a16="http://schemas.microsoft.com/office/drawing/2014/main" id="{200C04F5-D576-43C5-45AC-BB271E171024}"/>
              </a:ext>
            </a:extLst>
          </p:cNvPr>
          <p:cNvGrpSpPr/>
          <p:nvPr/>
        </p:nvGrpSpPr>
        <p:grpSpPr>
          <a:xfrm>
            <a:off x="574195" y="1476686"/>
            <a:ext cx="11047191" cy="4859869"/>
            <a:chOff x="574195" y="1476686"/>
            <a:chExt cx="11047191" cy="4859869"/>
          </a:xfrm>
        </p:grpSpPr>
        <p:cxnSp>
          <p:nvCxnSpPr>
            <p:cNvPr id="32" name="Straight Connector 31">
              <a:extLst>
                <a:ext uri="{FF2B5EF4-FFF2-40B4-BE49-F238E27FC236}">
                  <a16:creationId xmlns:a16="http://schemas.microsoft.com/office/drawing/2014/main" id="{4368EDD0-921E-8949-7E6B-E0537F1C417A}"/>
                </a:ext>
              </a:extLst>
            </p:cNvPr>
            <p:cNvCxnSpPr>
              <a:cxnSpLocks/>
            </p:cNvCxnSpPr>
            <p:nvPr/>
          </p:nvCxnSpPr>
          <p:spPr>
            <a:xfrm>
              <a:off x="574195" y="2890238"/>
              <a:ext cx="569550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4B2CCA84-DDED-EABD-3DDB-76CAF5C4B497}"/>
                </a:ext>
              </a:extLst>
            </p:cNvPr>
            <p:cNvCxnSpPr>
              <a:cxnSpLocks/>
            </p:cNvCxnSpPr>
            <p:nvPr/>
          </p:nvCxnSpPr>
          <p:spPr>
            <a:xfrm>
              <a:off x="6269697" y="1476686"/>
              <a:ext cx="0" cy="485986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9352CFF7-300B-46FD-8EE7-D8CAF32767D7}"/>
                </a:ext>
              </a:extLst>
            </p:cNvPr>
            <p:cNvCxnSpPr>
              <a:cxnSpLocks/>
            </p:cNvCxnSpPr>
            <p:nvPr/>
          </p:nvCxnSpPr>
          <p:spPr>
            <a:xfrm>
              <a:off x="6269697" y="5279511"/>
              <a:ext cx="5351689"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B5FEC75-85D4-AEB1-18B1-BB61177B19F7}"/>
                </a:ext>
              </a:extLst>
            </p:cNvPr>
            <p:cNvCxnSpPr>
              <a:cxnSpLocks/>
            </p:cNvCxnSpPr>
            <p:nvPr/>
          </p:nvCxnSpPr>
          <p:spPr>
            <a:xfrm>
              <a:off x="574195" y="4524597"/>
              <a:ext cx="569550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69BA4D2E-2D7B-39BD-6992-238E70BCCD66}"/>
                </a:ext>
              </a:extLst>
            </p:cNvPr>
            <p:cNvCxnSpPr>
              <a:cxnSpLocks/>
            </p:cNvCxnSpPr>
            <p:nvPr/>
          </p:nvCxnSpPr>
          <p:spPr>
            <a:xfrm>
              <a:off x="6269697" y="3382396"/>
              <a:ext cx="5351689"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nvGrpSpPr>
            <p:cNvPr id="63" name="Group 62">
              <a:extLst>
                <a:ext uri="{FF2B5EF4-FFF2-40B4-BE49-F238E27FC236}">
                  <a16:creationId xmlns:a16="http://schemas.microsoft.com/office/drawing/2014/main" id="{F3065955-98E5-1433-33BB-80609FB14DB2}"/>
                </a:ext>
              </a:extLst>
            </p:cNvPr>
            <p:cNvGrpSpPr/>
            <p:nvPr/>
          </p:nvGrpSpPr>
          <p:grpSpPr>
            <a:xfrm>
              <a:off x="6223977" y="2023562"/>
              <a:ext cx="91440" cy="428560"/>
              <a:chOff x="8311168" y="2917354"/>
              <a:chExt cx="91440" cy="428560"/>
            </a:xfrm>
          </p:grpSpPr>
          <p:sp>
            <p:nvSpPr>
              <p:cNvPr id="64" name="Oval 63">
                <a:extLst>
                  <a:ext uri="{FF2B5EF4-FFF2-40B4-BE49-F238E27FC236}">
                    <a16:creationId xmlns:a16="http://schemas.microsoft.com/office/drawing/2014/main" id="{3D668E73-829D-7851-112A-BC64571728CD}"/>
                  </a:ext>
                </a:extLst>
              </p:cNvPr>
              <p:cNvSpPr/>
              <p:nvPr/>
            </p:nvSpPr>
            <p:spPr>
              <a:xfrm>
                <a:off x="8334029" y="2917354"/>
                <a:ext cx="45719" cy="45719"/>
              </a:xfrm>
              <a:prstGeom prst="ellipse">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p>
            </p:txBody>
          </p:sp>
          <p:sp>
            <p:nvSpPr>
              <p:cNvPr id="65" name="Oval 64">
                <a:extLst>
                  <a:ext uri="{FF2B5EF4-FFF2-40B4-BE49-F238E27FC236}">
                    <a16:creationId xmlns:a16="http://schemas.microsoft.com/office/drawing/2014/main" id="{DB6D59C6-89F7-4D3E-D9CB-ACEB478F5950}"/>
                  </a:ext>
                </a:extLst>
              </p:cNvPr>
              <p:cNvSpPr/>
              <p:nvPr/>
            </p:nvSpPr>
            <p:spPr>
              <a:xfrm>
                <a:off x="8330916" y="3300195"/>
                <a:ext cx="45719" cy="45719"/>
              </a:xfrm>
              <a:prstGeom prst="ellipse">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p>
            </p:txBody>
          </p:sp>
          <p:sp>
            <p:nvSpPr>
              <p:cNvPr id="66" name="Oval 65">
                <a:extLst>
                  <a:ext uri="{FF2B5EF4-FFF2-40B4-BE49-F238E27FC236}">
                    <a16:creationId xmlns:a16="http://schemas.microsoft.com/office/drawing/2014/main" id="{54260290-ACAA-3656-9C55-7B9140ACB022}"/>
                  </a:ext>
                </a:extLst>
              </p:cNvPr>
              <p:cNvSpPr/>
              <p:nvPr/>
            </p:nvSpPr>
            <p:spPr>
              <a:xfrm>
                <a:off x="8311168" y="3079468"/>
                <a:ext cx="91440" cy="91440"/>
              </a:xfrm>
              <a:prstGeom prst="ellipse">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p>
            </p:txBody>
          </p:sp>
        </p:grpSp>
        <p:grpSp>
          <p:nvGrpSpPr>
            <p:cNvPr id="67" name="Group 66">
              <a:extLst>
                <a:ext uri="{FF2B5EF4-FFF2-40B4-BE49-F238E27FC236}">
                  <a16:creationId xmlns:a16="http://schemas.microsoft.com/office/drawing/2014/main" id="{EAFF03F5-0F8F-E447-7E2E-73892F43DAA8}"/>
                </a:ext>
              </a:extLst>
            </p:cNvPr>
            <p:cNvGrpSpPr/>
            <p:nvPr/>
          </p:nvGrpSpPr>
          <p:grpSpPr>
            <a:xfrm rot="16200000">
              <a:off x="3590506" y="4310317"/>
              <a:ext cx="91440" cy="428560"/>
              <a:chOff x="8311168" y="2917354"/>
              <a:chExt cx="91440" cy="428560"/>
            </a:xfrm>
          </p:grpSpPr>
          <p:sp>
            <p:nvSpPr>
              <p:cNvPr id="68" name="Oval 67">
                <a:extLst>
                  <a:ext uri="{FF2B5EF4-FFF2-40B4-BE49-F238E27FC236}">
                    <a16:creationId xmlns:a16="http://schemas.microsoft.com/office/drawing/2014/main" id="{084DBD36-4C17-647B-41A7-1ABCAC39BA34}"/>
                  </a:ext>
                </a:extLst>
              </p:cNvPr>
              <p:cNvSpPr/>
              <p:nvPr/>
            </p:nvSpPr>
            <p:spPr>
              <a:xfrm>
                <a:off x="8334029" y="2917354"/>
                <a:ext cx="45719" cy="45719"/>
              </a:xfrm>
              <a:prstGeom prst="ellipse">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p>
            </p:txBody>
          </p:sp>
          <p:sp>
            <p:nvSpPr>
              <p:cNvPr id="69" name="Oval 68">
                <a:extLst>
                  <a:ext uri="{FF2B5EF4-FFF2-40B4-BE49-F238E27FC236}">
                    <a16:creationId xmlns:a16="http://schemas.microsoft.com/office/drawing/2014/main" id="{71198961-3D38-8058-1156-7584A3BE327A}"/>
                  </a:ext>
                </a:extLst>
              </p:cNvPr>
              <p:cNvSpPr/>
              <p:nvPr/>
            </p:nvSpPr>
            <p:spPr>
              <a:xfrm>
                <a:off x="8330916" y="3300195"/>
                <a:ext cx="45719" cy="45719"/>
              </a:xfrm>
              <a:prstGeom prst="ellipse">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p>
            </p:txBody>
          </p:sp>
          <p:sp>
            <p:nvSpPr>
              <p:cNvPr id="70" name="Oval 69">
                <a:extLst>
                  <a:ext uri="{FF2B5EF4-FFF2-40B4-BE49-F238E27FC236}">
                    <a16:creationId xmlns:a16="http://schemas.microsoft.com/office/drawing/2014/main" id="{2E865DB2-63EB-41D1-8375-46D6EA6FD7B3}"/>
                  </a:ext>
                </a:extLst>
              </p:cNvPr>
              <p:cNvSpPr/>
              <p:nvPr/>
            </p:nvSpPr>
            <p:spPr>
              <a:xfrm>
                <a:off x="8311168" y="3079468"/>
                <a:ext cx="91440" cy="91440"/>
              </a:xfrm>
              <a:prstGeom prst="ellipse">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p>
            </p:txBody>
          </p:sp>
        </p:grpSp>
      </p:grpSp>
    </p:spTree>
    <p:extLst>
      <p:ext uri="{BB962C8B-B14F-4D97-AF65-F5344CB8AC3E}">
        <p14:creationId xmlns:p14="http://schemas.microsoft.com/office/powerpoint/2010/main" val="382747521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a:extLst>
              <a:ext uri="{FF2B5EF4-FFF2-40B4-BE49-F238E27FC236}">
                <a16:creationId xmlns:a16="http://schemas.microsoft.com/office/drawing/2014/main" id="{27807EDF-63CD-F4E4-AFF1-692B41E48D87}"/>
              </a:ext>
            </a:extLst>
          </p:cNvPr>
          <p:cNvSpPr txBox="1">
            <a:spLocks noChangeArrowheads="1"/>
          </p:cNvSpPr>
          <p:nvPr/>
        </p:nvSpPr>
        <p:spPr>
          <a:xfrm>
            <a:off x="432752" y="464286"/>
            <a:ext cx="9184396" cy="720255"/>
          </a:xfrm>
          <a:prstGeom prst="rect">
            <a:avLst/>
          </a:prstGeom>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defRPr sz="3200" b="1">
                <a:latin typeface="Arial Black" charset="0"/>
                <a:ea typeface="Arial Black" charset="0"/>
                <a:cs typeface="Arial Black" charset="0"/>
              </a:defRPr>
            </a:pPr>
            <a:r>
              <a:rPr sz="2800" dirty="0"/>
              <a:t>AUTRES IDÉES POUR </a:t>
            </a:r>
            <a:r>
              <a:rPr sz="2800" dirty="0">
                <a:solidFill>
                  <a:schemeClr val="accent5"/>
                </a:solidFill>
              </a:rPr>
              <a:t>LES PROCHAINES ÉTAPES</a:t>
            </a:r>
            <a:r>
              <a:rPr sz="2800" dirty="0"/>
              <a:t> ? </a:t>
            </a:r>
            <a:br>
              <a:rPr lang="en-US" sz="2800" b="1" dirty="0">
                <a:latin typeface="Arial Black" charset="0"/>
                <a:ea typeface="Arial Black" charset="0"/>
                <a:cs typeface="Arial Black" charset="0"/>
              </a:rPr>
            </a:br>
            <a:r>
              <a:rPr sz="2800" dirty="0"/>
              <a:t>CONSIDÉRATIONS SPÉCIFIQUES AU PAYS ?</a:t>
            </a:r>
            <a:br>
              <a:rPr lang="en-US" sz="2800" b="1" dirty="0">
                <a:latin typeface="Arial Black" charset="0"/>
                <a:ea typeface="Arial Black" charset="0"/>
                <a:cs typeface="Arial Black" charset="0"/>
              </a:rPr>
            </a:br>
            <a:r>
              <a:rPr sz="2800" dirty="0"/>
              <a:t>OPPORTUNITÉS SPÉCIFIQUES AU PAYS ?</a:t>
            </a:r>
          </a:p>
        </p:txBody>
      </p:sp>
      <p:grpSp>
        <p:nvGrpSpPr>
          <p:cNvPr id="4" name="Group 3">
            <a:extLst>
              <a:ext uri="{FF2B5EF4-FFF2-40B4-BE49-F238E27FC236}">
                <a16:creationId xmlns:a16="http://schemas.microsoft.com/office/drawing/2014/main" id="{1C3A722C-68B7-AD7C-9FE3-D73FB15A2329}"/>
              </a:ext>
            </a:extLst>
          </p:cNvPr>
          <p:cNvGrpSpPr/>
          <p:nvPr/>
        </p:nvGrpSpPr>
        <p:grpSpPr>
          <a:xfrm>
            <a:off x="8287045" y="2834500"/>
            <a:ext cx="3904955" cy="4023500"/>
            <a:chOff x="8287045" y="2834500"/>
            <a:chExt cx="3904955" cy="4023500"/>
          </a:xfrm>
        </p:grpSpPr>
        <p:pic>
          <p:nvPicPr>
            <p:cNvPr id="13" name="Picture 12" descr="Shape, circle  Description automatically generated">
              <a:extLst>
                <a:ext uri="{FF2B5EF4-FFF2-40B4-BE49-F238E27FC236}">
                  <a16:creationId xmlns:a16="http://schemas.microsoft.com/office/drawing/2014/main" id="{CEE78102-9CA0-E510-9769-B964BE7F5BE3}"/>
                </a:ext>
              </a:extLst>
            </p:cNvPr>
            <p:cNvPicPr>
              <a:picLocks noChangeAspect="1"/>
            </p:cNvPicPr>
            <p:nvPr/>
          </p:nvPicPr>
          <p:blipFill rotWithShape="1">
            <a:blip r:embed="rId2">
              <a:extLst>
                <a:ext uri="{28A0092B-C50C-407E-A947-70E740481C1C}">
                  <a14:useLocalDpi xmlns:a14="http://schemas.microsoft.com/office/drawing/2010/main" val="0"/>
                </a:ext>
              </a:extLst>
            </a:blip>
            <a:srcRect r="8012" b="5219"/>
            <a:stretch/>
          </p:blipFill>
          <p:spPr>
            <a:xfrm>
              <a:off x="8287045" y="2834500"/>
              <a:ext cx="3904955" cy="4023500"/>
            </a:xfrm>
            <a:prstGeom prst="rect">
              <a:avLst/>
            </a:prstGeom>
          </p:spPr>
        </p:pic>
        <p:pic>
          <p:nvPicPr>
            <p:cNvPr id="16" name="Picture 15" descr="Shape  Description automatically generated with medium confidence">
              <a:extLst>
                <a:ext uri="{FF2B5EF4-FFF2-40B4-BE49-F238E27FC236}">
                  <a16:creationId xmlns:a16="http://schemas.microsoft.com/office/drawing/2014/main" id="{064301F0-2711-6FDE-11D4-AA6C865344F6}"/>
                </a:ext>
              </a:extLst>
            </p:cNvPr>
            <p:cNvPicPr>
              <a:picLocks noChangeAspect="1"/>
            </p:cNvPicPr>
            <p:nvPr/>
          </p:nvPicPr>
          <p:blipFill rotWithShape="1">
            <a:blip r:embed="rId3">
              <a:extLst>
                <a:ext uri="{28A0092B-C50C-407E-A947-70E740481C1C}">
                  <a14:useLocalDpi xmlns:a14="http://schemas.microsoft.com/office/drawing/2010/main" val="0"/>
                </a:ext>
              </a:extLst>
            </a:blip>
            <a:srcRect r="-2120"/>
            <a:stretch/>
          </p:blipFill>
          <p:spPr>
            <a:xfrm>
              <a:off x="8287045" y="2889969"/>
              <a:ext cx="3904954" cy="3912562"/>
            </a:xfrm>
            <a:prstGeom prst="rect">
              <a:avLst/>
            </a:prstGeom>
          </p:spPr>
        </p:pic>
      </p:grpSp>
      <p:pic>
        <p:nvPicPr>
          <p:cNvPr id="5" name="Graphic 4">
            <a:extLst>
              <a:ext uri="{FF2B5EF4-FFF2-40B4-BE49-F238E27FC236}">
                <a16:creationId xmlns:a16="http://schemas.microsoft.com/office/drawing/2014/main" id="{6AB406C1-0FA7-A14B-1CD4-444010E22D26}"/>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8882837" y="3922085"/>
            <a:ext cx="2468880" cy="2290713"/>
          </a:xfrm>
          <a:prstGeom prst="rect">
            <a:avLst/>
          </a:prstGeom>
        </p:spPr>
      </p:pic>
    </p:spTree>
    <p:extLst>
      <p:ext uri="{BB962C8B-B14F-4D97-AF65-F5344CB8AC3E}">
        <p14:creationId xmlns:p14="http://schemas.microsoft.com/office/powerpoint/2010/main" val="30333606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Group 20">
            <a:extLst>
              <a:ext uri="{FF2B5EF4-FFF2-40B4-BE49-F238E27FC236}">
                <a16:creationId xmlns:a16="http://schemas.microsoft.com/office/drawing/2014/main" id="{33E2A406-B5A9-4D56-C6C6-8D233AFFF1B0}"/>
              </a:ext>
            </a:extLst>
          </p:cNvPr>
          <p:cNvGrpSpPr/>
          <p:nvPr/>
        </p:nvGrpSpPr>
        <p:grpSpPr>
          <a:xfrm>
            <a:off x="10886594" y="239699"/>
            <a:ext cx="894285" cy="822960"/>
            <a:chOff x="10886594" y="239699"/>
            <a:chExt cx="894285" cy="822960"/>
          </a:xfrm>
        </p:grpSpPr>
        <p:sp>
          <p:nvSpPr>
            <p:cNvPr id="9" name="Oval 8">
              <a:extLst>
                <a:ext uri="{FF2B5EF4-FFF2-40B4-BE49-F238E27FC236}">
                  <a16:creationId xmlns:a16="http://schemas.microsoft.com/office/drawing/2014/main" id="{11605CD8-F9B3-7B59-F043-89F73858D29F}"/>
                </a:ext>
              </a:extLst>
            </p:cNvPr>
            <p:cNvSpPr/>
            <p:nvPr/>
          </p:nvSpPr>
          <p:spPr>
            <a:xfrm>
              <a:off x="11060624" y="310427"/>
              <a:ext cx="720255" cy="72025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p>
          </p:txBody>
        </p:sp>
        <p:pic>
          <p:nvPicPr>
            <p:cNvPr id="10" name="Graphic 9" descr="Megaphone1 with solid fill">
              <a:extLst>
                <a:ext uri="{FF2B5EF4-FFF2-40B4-BE49-F238E27FC236}">
                  <a16:creationId xmlns:a16="http://schemas.microsoft.com/office/drawing/2014/main" id="{4F32623B-AF2D-5BF4-71AC-4EF75BFEE4DE}"/>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886594" y="239699"/>
              <a:ext cx="822960" cy="822960"/>
            </a:xfrm>
            <a:prstGeom prst="rect">
              <a:avLst/>
            </a:prstGeom>
          </p:spPr>
        </p:pic>
        <p:sp>
          <p:nvSpPr>
            <p:cNvPr id="5" name="Freeform: Shape 4">
              <a:extLst>
                <a:ext uri="{FF2B5EF4-FFF2-40B4-BE49-F238E27FC236}">
                  <a16:creationId xmlns:a16="http://schemas.microsoft.com/office/drawing/2014/main" id="{F014F2C0-C1D9-A5E1-9BCD-C103C024AB90}"/>
                </a:ext>
              </a:extLst>
            </p:cNvPr>
            <p:cNvSpPr/>
            <p:nvPr/>
          </p:nvSpPr>
          <p:spPr>
            <a:xfrm>
              <a:off x="11010947" y="457267"/>
              <a:ext cx="549886" cy="447457"/>
            </a:xfrm>
            <a:custGeom>
              <a:avLst/>
              <a:gdLst>
                <a:gd name="connsiteX0" fmla="*/ 393495 w 549886"/>
                <a:gd name="connsiteY0" fmla="*/ 10578 h 447457"/>
                <a:gd name="connsiteX1" fmla="*/ 376847 w 549886"/>
                <a:gd name="connsiteY1" fmla="*/ 145 h 447457"/>
                <a:gd name="connsiteX2" fmla="*/ 359128 w 549886"/>
                <a:gd name="connsiteY2" fmla="*/ 6283 h 447457"/>
                <a:gd name="connsiteX3" fmla="*/ 47329 w 549886"/>
                <a:gd name="connsiteY3" fmla="*/ 307178 h 447457"/>
                <a:gd name="connsiteX4" fmla="*/ 0 w 549886"/>
                <a:gd name="connsiteY4" fmla="*/ 352518 h 447457"/>
                <a:gd name="connsiteX5" fmla="*/ 54787 w 549886"/>
                <a:gd name="connsiteY5" fmla="*/ 447458 h 447457"/>
                <a:gd name="connsiteX6" fmla="*/ 117520 w 549886"/>
                <a:gd name="connsiteY6" fmla="*/ 427921 h 447457"/>
                <a:gd name="connsiteX7" fmla="*/ 201111 w 549886"/>
                <a:gd name="connsiteY7" fmla="*/ 404210 h 447457"/>
                <a:gd name="connsiteX8" fmla="*/ 200579 w 549886"/>
                <a:gd name="connsiteY8" fmla="*/ 404698 h 447457"/>
                <a:gd name="connsiteX9" fmla="*/ 239018 w 549886"/>
                <a:gd name="connsiteY9" fmla="*/ 447089 h 447457"/>
                <a:gd name="connsiteX10" fmla="*/ 360122 w 549886"/>
                <a:gd name="connsiteY10" fmla="*/ 413657 h 447457"/>
                <a:gd name="connsiteX11" fmla="*/ 371266 w 549886"/>
                <a:gd name="connsiteY11" fmla="*/ 356367 h 447457"/>
                <a:gd name="connsiteX12" fmla="*/ 370409 w 549886"/>
                <a:gd name="connsiteY12" fmla="*/ 356204 h 447457"/>
                <a:gd name="connsiteX13" fmla="*/ 534075 w 549886"/>
                <a:gd name="connsiteY13" fmla="*/ 309784 h 447457"/>
                <a:gd name="connsiteX14" fmla="*/ 535035 w 549886"/>
                <a:gd name="connsiteY14" fmla="*/ 309449 h 447457"/>
                <a:gd name="connsiteX15" fmla="*/ 548794 w 549886"/>
                <a:gd name="connsiteY15" fmla="*/ 294336 h 447457"/>
                <a:gd name="connsiteX16" fmla="*/ 546677 w 549886"/>
                <a:gd name="connsiteY16" fmla="*/ 276068 h 447457"/>
                <a:gd name="connsiteX17" fmla="*/ 21577 w 549886"/>
                <a:gd name="connsiteY17" fmla="*/ 355569 h 447457"/>
                <a:gd name="connsiteX18" fmla="*/ 51581 w 549886"/>
                <a:gd name="connsiteY18" fmla="*/ 326851 h 447457"/>
                <a:gd name="connsiteX19" fmla="*/ 102261 w 549886"/>
                <a:gd name="connsiteY19" fmla="*/ 414694 h 447457"/>
                <a:gd name="connsiteX20" fmla="*/ 62828 w 549886"/>
                <a:gd name="connsiteY20" fmla="*/ 426987 h 447457"/>
                <a:gd name="connsiteX21" fmla="*/ 345326 w 549886"/>
                <a:gd name="connsiteY21" fmla="*/ 399898 h 447457"/>
                <a:gd name="connsiteX22" fmla="*/ 244599 w 549886"/>
                <a:gd name="connsiteY22" fmla="*/ 427724 h 447457"/>
                <a:gd name="connsiteX23" fmla="*/ 218710 w 549886"/>
                <a:gd name="connsiteY23" fmla="*/ 399178 h 447457"/>
                <a:gd name="connsiteX24" fmla="*/ 352870 w 549886"/>
                <a:gd name="connsiteY24" fmla="*/ 361124 h 447457"/>
                <a:gd name="connsiteX25" fmla="*/ 532498 w 549886"/>
                <a:gd name="connsiteY25" fmla="*/ 289141 h 447457"/>
                <a:gd name="connsiteX26" fmla="*/ 528863 w 549886"/>
                <a:gd name="connsiteY26" fmla="*/ 293427 h 447457"/>
                <a:gd name="connsiteX27" fmla="*/ 119098 w 549886"/>
                <a:gd name="connsiteY27" fmla="*/ 409645 h 447457"/>
                <a:gd name="connsiteX28" fmla="*/ 64277 w 549886"/>
                <a:gd name="connsiteY28" fmla="*/ 314618 h 447457"/>
                <a:gd name="connsiteX29" fmla="*/ 371172 w 549886"/>
                <a:gd name="connsiteY29" fmla="*/ 18524 h 447457"/>
                <a:gd name="connsiteX30" fmla="*/ 374978 w 549886"/>
                <a:gd name="connsiteY30" fmla="*/ 17153 h 447457"/>
                <a:gd name="connsiteX31" fmla="*/ 378844 w 549886"/>
                <a:gd name="connsiteY31" fmla="*/ 19442 h 447457"/>
                <a:gd name="connsiteX32" fmla="*/ 532087 w 549886"/>
                <a:gd name="connsiteY32" fmla="*/ 284898 h 447457"/>
                <a:gd name="connsiteX33" fmla="*/ 532498 w 549886"/>
                <a:gd name="connsiteY33" fmla="*/ 289141 h 4474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549886" h="447457">
                  <a:moveTo>
                    <a:pt x="393495" y="10578"/>
                  </a:moveTo>
                  <a:cubicBezTo>
                    <a:pt x="389826" y="4744"/>
                    <a:pt x="383697" y="904"/>
                    <a:pt x="376847" y="145"/>
                  </a:cubicBezTo>
                  <a:cubicBezTo>
                    <a:pt x="370314" y="-615"/>
                    <a:pt x="363790" y="1644"/>
                    <a:pt x="359128" y="6283"/>
                  </a:cubicBezTo>
                  <a:lnTo>
                    <a:pt x="47329" y="307178"/>
                  </a:lnTo>
                  <a:lnTo>
                    <a:pt x="0" y="352518"/>
                  </a:lnTo>
                  <a:lnTo>
                    <a:pt x="54787" y="447458"/>
                  </a:lnTo>
                  <a:lnTo>
                    <a:pt x="117520" y="427921"/>
                  </a:lnTo>
                  <a:lnTo>
                    <a:pt x="201111" y="404210"/>
                  </a:lnTo>
                  <a:lnTo>
                    <a:pt x="200579" y="404698"/>
                  </a:lnTo>
                  <a:lnTo>
                    <a:pt x="239018" y="447089"/>
                  </a:lnTo>
                  <a:lnTo>
                    <a:pt x="360122" y="413657"/>
                  </a:lnTo>
                  <a:lnTo>
                    <a:pt x="371266" y="356367"/>
                  </a:lnTo>
                  <a:lnTo>
                    <a:pt x="370409" y="356204"/>
                  </a:lnTo>
                  <a:lnTo>
                    <a:pt x="534075" y="309784"/>
                  </a:lnTo>
                  <a:lnTo>
                    <a:pt x="535035" y="309449"/>
                  </a:lnTo>
                  <a:cubicBezTo>
                    <a:pt x="541606" y="306659"/>
                    <a:pt x="546632" y="301139"/>
                    <a:pt x="548794" y="294336"/>
                  </a:cubicBezTo>
                  <a:cubicBezTo>
                    <a:pt x="550796" y="288230"/>
                    <a:pt x="550022" y="281554"/>
                    <a:pt x="546677" y="276068"/>
                  </a:cubicBezTo>
                  <a:close/>
                  <a:moveTo>
                    <a:pt x="21577" y="355569"/>
                  </a:moveTo>
                  <a:lnTo>
                    <a:pt x="51581" y="326851"/>
                  </a:lnTo>
                  <a:lnTo>
                    <a:pt x="102261" y="414694"/>
                  </a:lnTo>
                  <a:lnTo>
                    <a:pt x="62828" y="426987"/>
                  </a:lnTo>
                  <a:close/>
                  <a:moveTo>
                    <a:pt x="345326" y="399898"/>
                  </a:moveTo>
                  <a:lnTo>
                    <a:pt x="244599" y="427724"/>
                  </a:lnTo>
                  <a:lnTo>
                    <a:pt x="218710" y="399178"/>
                  </a:lnTo>
                  <a:lnTo>
                    <a:pt x="352870" y="361124"/>
                  </a:lnTo>
                  <a:close/>
                  <a:moveTo>
                    <a:pt x="532498" y="289141"/>
                  </a:moveTo>
                  <a:cubicBezTo>
                    <a:pt x="531909" y="290999"/>
                    <a:pt x="530600" y="292543"/>
                    <a:pt x="528863" y="293427"/>
                  </a:cubicBezTo>
                  <a:lnTo>
                    <a:pt x="119098" y="409645"/>
                  </a:lnTo>
                  <a:lnTo>
                    <a:pt x="64277" y="314618"/>
                  </a:lnTo>
                  <a:lnTo>
                    <a:pt x="371172" y="18524"/>
                  </a:lnTo>
                  <a:cubicBezTo>
                    <a:pt x="372162" y="17505"/>
                    <a:pt x="373566" y="16999"/>
                    <a:pt x="374978" y="17153"/>
                  </a:cubicBezTo>
                  <a:cubicBezTo>
                    <a:pt x="376539" y="17316"/>
                    <a:pt x="377950" y="18152"/>
                    <a:pt x="378844" y="19442"/>
                  </a:cubicBezTo>
                  <a:lnTo>
                    <a:pt x="532087" y="284898"/>
                  </a:lnTo>
                  <a:cubicBezTo>
                    <a:pt x="532848" y="286180"/>
                    <a:pt x="532999" y="287736"/>
                    <a:pt x="532498" y="289141"/>
                  </a:cubicBezTo>
                  <a:close/>
                </a:path>
              </a:pathLst>
            </a:custGeom>
            <a:solidFill>
              <a:schemeClr val="tx1"/>
            </a:solidFill>
            <a:ln w="8533" cap="flat">
              <a:noFill/>
              <a:prstDash val="solid"/>
              <a:miter/>
            </a:ln>
          </p:spPr>
          <p:txBody>
            <a:bodyPr anchor="ctr"/>
            <a:lstStyle/>
            <a:p>
              <a:endParaRPr lang="en-US"/>
            </a:p>
          </p:txBody>
        </p:sp>
        <p:sp>
          <p:nvSpPr>
            <p:cNvPr id="12" name="Freeform: Shape 11">
              <a:extLst>
                <a:ext uri="{FF2B5EF4-FFF2-40B4-BE49-F238E27FC236}">
                  <a16:creationId xmlns:a16="http://schemas.microsoft.com/office/drawing/2014/main" id="{6612A6E0-E98B-0956-EA94-62A4C6B4C427}"/>
                </a:ext>
              </a:extLst>
            </p:cNvPr>
            <p:cNvSpPr/>
            <p:nvPr/>
          </p:nvSpPr>
          <p:spPr>
            <a:xfrm rot="19838221">
              <a:off x="11570729" y="524013"/>
              <a:ext cx="98069" cy="17136"/>
            </a:xfrm>
            <a:custGeom>
              <a:avLst/>
              <a:gdLst>
                <a:gd name="connsiteX0" fmla="*/ 0 w 98069"/>
                <a:gd name="connsiteY0" fmla="*/ 0 h 17136"/>
                <a:gd name="connsiteX1" fmla="*/ 98069 w 98069"/>
                <a:gd name="connsiteY1" fmla="*/ 0 h 17136"/>
                <a:gd name="connsiteX2" fmla="*/ 98069 w 98069"/>
                <a:gd name="connsiteY2" fmla="*/ 17136 h 17136"/>
                <a:gd name="connsiteX3" fmla="*/ 0 w 98069"/>
                <a:gd name="connsiteY3" fmla="*/ 17136 h 17136"/>
              </a:gdLst>
              <a:ahLst/>
              <a:cxnLst>
                <a:cxn ang="0">
                  <a:pos x="connsiteX0" y="connsiteY0"/>
                </a:cxn>
                <a:cxn ang="0">
                  <a:pos x="connsiteX1" y="connsiteY1"/>
                </a:cxn>
                <a:cxn ang="0">
                  <a:pos x="connsiteX2" y="connsiteY2"/>
                </a:cxn>
                <a:cxn ang="0">
                  <a:pos x="connsiteX3" y="connsiteY3"/>
                </a:cxn>
              </a:cxnLst>
              <a:rect l="l" t="t" r="r" b="b"/>
              <a:pathLst>
                <a:path w="98069" h="17136">
                  <a:moveTo>
                    <a:pt x="0" y="0"/>
                  </a:moveTo>
                  <a:lnTo>
                    <a:pt x="98069" y="0"/>
                  </a:lnTo>
                  <a:lnTo>
                    <a:pt x="98069" y="17136"/>
                  </a:lnTo>
                  <a:lnTo>
                    <a:pt x="0" y="17136"/>
                  </a:lnTo>
                  <a:close/>
                </a:path>
              </a:pathLst>
            </a:custGeom>
            <a:solidFill>
              <a:schemeClr val="tx1"/>
            </a:solidFill>
            <a:ln w="8533" cap="flat">
              <a:noFill/>
              <a:prstDash val="solid"/>
              <a:miter/>
            </a:ln>
          </p:spPr>
          <p:txBody>
            <a:bodyPr anchor="ctr"/>
            <a:lstStyle/>
            <a:p>
              <a:endParaRPr lang="en-US"/>
            </a:p>
          </p:txBody>
        </p:sp>
        <p:sp>
          <p:nvSpPr>
            <p:cNvPr id="13" name="Freeform: Shape 12">
              <a:extLst>
                <a:ext uri="{FF2B5EF4-FFF2-40B4-BE49-F238E27FC236}">
                  <a16:creationId xmlns:a16="http://schemas.microsoft.com/office/drawing/2014/main" id="{5F8A5181-B38D-5546-067A-C71B9F49AA75}"/>
                </a:ext>
              </a:extLst>
            </p:cNvPr>
            <p:cNvSpPr/>
            <p:nvPr/>
          </p:nvSpPr>
          <p:spPr>
            <a:xfrm rot="17139726">
              <a:off x="11626620" y="582261"/>
              <a:ext cx="17147" cy="98082"/>
            </a:xfrm>
            <a:custGeom>
              <a:avLst/>
              <a:gdLst>
                <a:gd name="connsiteX0" fmla="*/ 0 w 17147"/>
                <a:gd name="connsiteY0" fmla="*/ 0 h 98082"/>
                <a:gd name="connsiteX1" fmla="*/ 17147 w 17147"/>
                <a:gd name="connsiteY1" fmla="*/ 0 h 98082"/>
                <a:gd name="connsiteX2" fmla="*/ 17147 w 17147"/>
                <a:gd name="connsiteY2" fmla="*/ 98083 h 98082"/>
                <a:gd name="connsiteX3" fmla="*/ 0 w 17147"/>
                <a:gd name="connsiteY3" fmla="*/ 98083 h 98082"/>
              </a:gdLst>
              <a:ahLst/>
              <a:cxnLst>
                <a:cxn ang="0">
                  <a:pos x="connsiteX0" y="connsiteY0"/>
                </a:cxn>
                <a:cxn ang="0">
                  <a:pos x="connsiteX1" y="connsiteY1"/>
                </a:cxn>
                <a:cxn ang="0">
                  <a:pos x="connsiteX2" y="connsiteY2"/>
                </a:cxn>
                <a:cxn ang="0">
                  <a:pos x="connsiteX3" y="connsiteY3"/>
                </a:cxn>
              </a:cxnLst>
              <a:rect l="l" t="t" r="r" b="b"/>
              <a:pathLst>
                <a:path w="17147" h="98082">
                  <a:moveTo>
                    <a:pt x="0" y="0"/>
                  </a:moveTo>
                  <a:lnTo>
                    <a:pt x="17147" y="0"/>
                  </a:lnTo>
                  <a:lnTo>
                    <a:pt x="17147" y="98083"/>
                  </a:lnTo>
                  <a:lnTo>
                    <a:pt x="0" y="98083"/>
                  </a:lnTo>
                  <a:close/>
                </a:path>
              </a:pathLst>
            </a:custGeom>
            <a:solidFill>
              <a:schemeClr val="tx1"/>
            </a:solidFill>
            <a:ln w="8534" cap="flat">
              <a:noFill/>
              <a:prstDash val="solid"/>
              <a:miter/>
            </a:ln>
          </p:spPr>
          <p:txBody>
            <a:bodyPr anchor="ctr"/>
            <a:lstStyle/>
            <a:p>
              <a:endParaRPr lang="en-US"/>
            </a:p>
          </p:txBody>
        </p:sp>
        <p:sp>
          <p:nvSpPr>
            <p:cNvPr id="14" name="Freeform: Shape 13">
              <a:extLst>
                <a:ext uri="{FF2B5EF4-FFF2-40B4-BE49-F238E27FC236}">
                  <a16:creationId xmlns:a16="http://schemas.microsoft.com/office/drawing/2014/main" id="{3223F5A8-EAD7-DFFF-E2EA-7F6C8EE0E531}"/>
                </a:ext>
              </a:extLst>
            </p:cNvPr>
            <p:cNvSpPr/>
            <p:nvPr/>
          </p:nvSpPr>
          <p:spPr>
            <a:xfrm rot="17139726">
              <a:off x="11494022" y="460688"/>
              <a:ext cx="98082" cy="17147"/>
            </a:xfrm>
            <a:custGeom>
              <a:avLst/>
              <a:gdLst>
                <a:gd name="connsiteX0" fmla="*/ 0 w 98082"/>
                <a:gd name="connsiteY0" fmla="*/ 0 h 17147"/>
                <a:gd name="connsiteX1" fmla="*/ 98083 w 98082"/>
                <a:gd name="connsiteY1" fmla="*/ 0 h 17147"/>
                <a:gd name="connsiteX2" fmla="*/ 98083 w 98082"/>
                <a:gd name="connsiteY2" fmla="*/ 17147 h 17147"/>
                <a:gd name="connsiteX3" fmla="*/ 0 w 98082"/>
                <a:gd name="connsiteY3" fmla="*/ 17147 h 17147"/>
              </a:gdLst>
              <a:ahLst/>
              <a:cxnLst>
                <a:cxn ang="0">
                  <a:pos x="connsiteX0" y="connsiteY0"/>
                </a:cxn>
                <a:cxn ang="0">
                  <a:pos x="connsiteX1" y="connsiteY1"/>
                </a:cxn>
                <a:cxn ang="0">
                  <a:pos x="connsiteX2" y="connsiteY2"/>
                </a:cxn>
                <a:cxn ang="0">
                  <a:pos x="connsiteX3" y="connsiteY3"/>
                </a:cxn>
              </a:cxnLst>
              <a:rect l="l" t="t" r="r" b="b"/>
              <a:pathLst>
                <a:path w="98082" h="17147">
                  <a:moveTo>
                    <a:pt x="0" y="0"/>
                  </a:moveTo>
                  <a:lnTo>
                    <a:pt x="98083" y="0"/>
                  </a:lnTo>
                  <a:lnTo>
                    <a:pt x="98083" y="17147"/>
                  </a:lnTo>
                  <a:lnTo>
                    <a:pt x="0" y="17147"/>
                  </a:lnTo>
                  <a:close/>
                </a:path>
              </a:pathLst>
            </a:custGeom>
            <a:solidFill>
              <a:schemeClr val="tx1"/>
            </a:solidFill>
            <a:ln w="8534" cap="flat">
              <a:noFill/>
              <a:prstDash val="solid"/>
              <a:miter/>
            </a:ln>
          </p:spPr>
          <p:txBody>
            <a:bodyPr anchor="ctr"/>
            <a:lstStyle/>
            <a:p>
              <a:endParaRPr lang="en-US"/>
            </a:p>
          </p:txBody>
        </p:sp>
      </p:grpSp>
      <p:sp>
        <p:nvSpPr>
          <p:cNvPr id="2" name="Rectangle 2">
            <a:extLst>
              <a:ext uri="{FF2B5EF4-FFF2-40B4-BE49-F238E27FC236}">
                <a16:creationId xmlns:a16="http://schemas.microsoft.com/office/drawing/2014/main" id="{CC4A2DC9-9FC4-3198-A4BF-4BAB492403D7}"/>
              </a:ext>
            </a:extLst>
          </p:cNvPr>
          <p:cNvSpPr txBox="1">
            <a:spLocks noChangeArrowheads="1"/>
          </p:cNvSpPr>
          <p:nvPr/>
        </p:nvSpPr>
        <p:spPr>
          <a:xfrm>
            <a:off x="432752" y="464286"/>
            <a:ext cx="9263698" cy="720255"/>
          </a:xfrm>
          <a:prstGeom prst="rect">
            <a:avLst/>
          </a:prstGeom>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defRPr sz="3200" b="1">
                <a:latin typeface="Arial Black" charset="0"/>
                <a:ea typeface="Arial Black" charset="0"/>
                <a:cs typeface="Arial Black" charset="0"/>
              </a:defRPr>
            </a:pPr>
            <a:r>
              <a:t>RESSOURCES DE LA CAMPAGNE (1/3)</a:t>
            </a:r>
            <a:br>
              <a:rPr lang="en-US" sz="3200" b="1" dirty="0">
                <a:latin typeface="Arial Black" charset="0"/>
                <a:ea typeface="Arial Black" charset="0"/>
                <a:cs typeface="Arial Black" charset="0"/>
              </a:rPr>
            </a:br>
            <a:r>
              <a:rPr>
                <a:solidFill>
                  <a:schemeClr val="accent5"/>
                </a:solidFill>
              </a:rPr>
              <a:t>GUIDES ACTIVISTES</a:t>
            </a:r>
          </a:p>
        </p:txBody>
      </p:sp>
      <p:pic>
        <p:nvPicPr>
          <p:cNvPr id="4" name="Picture 3" descr="Graphical user interface, application  Description automatically generated">
            <a:extLst>
              <a:ext uri="{FF2B5EF4-FFF2-40B4-BE49-F238E27FC236}">
                <a16:creationId xmlns:a16="http://schemas.microsoft.com/office/drawing/2014/main" id="{488044F2-292A-D2A3-BDE9-44F32A6E08C3}"/>
              </a:ext>
            </a:extLst>
          </p:cNvPr>
          <p:cNvPicPr>
            <a:picLocks noChangeAspect="1"/>
          </p:cNvPicPr>
          <p:nvPr/>
        </p:nvPicPr>
        <p:blipFill rotWithShape="1">
          <a:blip r:embed="rId4">
            <a:extLst>
              <a:ext uri="{28A0092B-C50C-407E-A947-70E740481C1C}">
                <a14:useLocalDpi xmlns:a14="http://schemas.microsoft.com/office/drawing/2010/main" val="0"/>
              </a:ext>
            </a:extLst>
          </a:blip>
          <a:srcRect r="32260"/>
          <a:stretch/>
        </p:blipFill>
        <p:spPr>
          <a:xfrm>
            <a:off x="440012" y="1697927"/>
            <a:ext cx="5498338" cy="3352807"/>
          </a:xfrm>
          <a:prstGeom prst="rect">
            <a:avLst/>
          </a:prstGeom>
        </p:spPr>
      </p:pic>
      <p:sp>
        <p:nvSpPr>
          <p:cNvPr id="6" name="TextBox 5">
            <a:extLst>
              <a:ext uri="{FF2B5EF4-FFF2-40B4-BE49-F238E27FC236}">
                <a16:creationId xmlns:a16="http://schemas.microsoft.com/office/drawing/2014/main" id="{D0ED9116-C3C5-C567-F468-FB0BEF4D794D}"/>
              </a:ext>
            </a:extLst>
          </p:cNvPr>
          <p:cNvSpPr txBox="1"/>
          <p:nvPr/>
        </p:nvSpPr>
        <p:spPr>
          <a:xfrm>
            <a:off x="231290" y="5236637"/>
            <a:ext cx="2806562" cy="1000274"/>
          </a:xfrm>
          <a:prstGeom prst="rect">
            <a:avLst/>
          </a:prstGeom>
          <a:noFill/>
        </p:spPr>
        <p:txBody>
          <a:bodyPr wrap="square">
            <a:spAutoFit/>
          </a:bodyPr>
          <a:lstStyle/>
          <a:p>
            <a:pPr algn="ctr">
              <a:spcAft>
                <a:spcPts val="600"/>
              </a:spcAft>
              <a:defRPr sz="1200">
                <a:latin typeface="+mj-lt"/>
                <a:cs typeface="Arial" panose="020B0604020202020204" pitchFamily="34" charset="0"/>
              </a:defRPr>
            </a:pPr>
            <a:r>
              <a:t>Guide de l’activiste sur la rifapentine pour l’infection tuberculeuse :</a:t>
            </a:r>
          </a:p>
          <a:p>
            <a:pPr algn="ctr">
              <a:spcAft>
                <a:spcPts val="600"/>
              </a:spcAft>
              <a:defRPr sz="1000">
                <a:latin typeface="Arial" panose="020B0604020202020204" pitchFamily="34" charset="0"/>
                <a:cs typeface="Arial" panose="020B0604020202020204" pitchFamily="34" charset="0"/>
                <a:hlinkClick r:id="rId5"/>
              </a:defRPr>
            </a:pPr>
            <a:r>
              <a:t>https://www.treatmentactiongroup.org/publication/an-activists-guide-to-rifapentine-for-the-treatment-of-tb-infection/</a:t>
            </a:r>
            <a:endParaRPr lang="en-US" sz="1000" dirty="0"/>
          </a:p>
        </p:txBody>
      </p:sp>
      <p:sp>
        <p:nvSpPr>
          <p:cNvPr id="7" name="TextBox 6">
            <a:extLst>
              <a:ext uri="{FF2B5EF4-FFF2-40B4-BE49-F238E27FC236}">
                <a16:creationId xmlns:a16="http://schemas.microsoft.com/office/drawing/2014/main" id="{B0825394-2DBD-51E0-95A6-7F98A6846E3F}"/>
              </a:ext>
            </a:extLst>
          </p:cNvPr>
          <p:cNvSpPr txBox="1"/>
          <p:nvPr/>
        </p:nvSpPr>
        <p:spPr>
          <a:xfrm>
            <a:off x="2997680" y="5236637"/>
            <a:ext cx="2806562" cy="1184940"/>
          </a:xfrm>
          <a:prstGeom prst="rect">
            <a:avLst/>
          </a:prstGeom>
          <a:noFill/>
        </p:spPr>
        <p:txBody>
          <a:bodyPr wrap="square">
            <a:spAutoFit/>
          </a:bodyPr>
          <a:lstStyle/>
          <a:p>
            <a:pPr algn="ctr">
              <a:spcAft>
                <a:spcPts val="600"/>
              </a:spcAft>
              <a:defRPr sz="1200">
                <a:latin typeface="+mj-lt"/>
                <a:cs typeface="Arial" panose="020B0604020202020204" pitchFamily="34" charset="0"/>
              </a:defRPr>
            </a:pPr>
            <a:r>
              <a:t>Guide de l’activiste pour un traitement plus court de la tuberculose pharmacosensible :</a:t>
            </a:r>
          </a:p>
          <a:p>
            <a:pPr algn="ctr">
              <a:spcAft>
                <a:spcPts val="600"/>
              </a:spcAft>
              <a:defRPr sz="1000">
                <a:latin typeface="Arial" panose="020B0604020202020204" pitchFamily="34" charset="0"/>
                <a:cs typeface="Arial" panose="020B0604020202020204" pitchFamily="34" charset="0"/>
                <a:hlinkClick r:id="rId6"/>
              </a:defRPr>
            </a:pPr>
            <a:r>
              <a:t>https://www.treatmentactiongroup.org/publication/an-activists-guide-to-shorter-treatment-for-drug-sensitive-tuberculosis/</a:t>
            </a:r>
            <a:endParaRPr lang="en-US" sz="1000" dirty="0"/>
          </a:p>
        </p:txBody>
      </p:sp>
      <p:sp>
        <p:nvSpPr>
          <p:cNvPr id="8" name="TextBox 7">
            <a:extLst>
              <a:ext uri="{FF2B5EF4-FFF2-40B4-BE49-F238E27FC236}">
                <a16:creationId xmlns:a16="http://schemas.microsoft.com/office/drawing/2014/main" id="{A41EF02C-221A-590D-9CF3-44CCEB8A2ED3}"/>
              </a:ext>
            </a:extLst>
          </p:cNvPr>
          <p:cNvSpPr txBox="1"/>
          <p:nvPr/>
        </p:nvSpPr>
        <p:spPr>
          <a:xfrm>
            <a:off x="8763488" y="5239122"/>
            <a:ext cx="2806562" cy="661720"/>
          </a:xfrm>
          <a:prstGeom prst="rect">
            <a:avLst/>
          </a:prstGeom>
          <a:noFill/>
        </p:spPr>
        <p:txBody>
          <a:bodyPr wrap="square">
            <a:spAutoFit/>
          </a:bodyPr>
          <a:lstStyle/>
          <a:p>
            <a:pPr algn="ctr">
              <a:spcAft>
                <a:spcPts val="600"/>
              </a:spcAft>
              <a:defRPr sz="1200">
                <a:latin typeface="+mj-lt"/>
                <a:cs typeface="Arial" panose="020B0604020202020204" pitchFamily="34" charset="0"/>
              </a:defRPr>
            </a:pPr>
            <a:r>
              <a:t>Plus de ressources de campagne :</a:t>
            </a:r>
          </a:p>
          <a:p>
            <a:pPr algn="ctr">
              <a:spcAft>
                <a:spcPts val="600"/>
              </a:spcAft>
              <a:defRPr sz="1000">
                <a:latin typeface="Arial" panose="020B0604020202020204" pitchFamily="34" charset="0"/>
                <a:cs typeface="Arial" panose="020B0604020202020204" pitchFamily="34" charset="0"/>
              </a:defRPr>
            </a:pPr>
            <a:r>
              <a:rPr>
                <a:hlinkClick r:id="rId7"/>
              </a:rPr>
              <a:t>https://www.treatmentactiongroup.org/1-4-6-x-24/</a:t>
            </a:r>
            <a:r>
              <a:t> </a:t>
            </a:r>
            <a:endParaRPr lang="en-US" sz="1000" dirty="0"/>
          </a:p>
        </p:txBody>
      </p:sp>
      <p:pic>
        <p:nvPicPr>
          <p:cNvPr id="11" name="Picture 10" descr="Graphical user interface, text, application  Description automatically generated">
            <a:extLst>
              <a:ext uri="{FF2B5EF4-FFF2-40B4-BE49-F238E27FC236}">
                <a16:creationId xmlns:a16="http://schemas.microsoft.com/office/drawing/2014/main" id="{83282561-816C-A009-A5EC-A9C79AF25F87}"/>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8763489" y="1697928"/>
            <a:ext cx="2892478" cy="3352806"/>
          </a:xfrm>
          <a:prstGeom prst="rect">
            <a:avLst/>
          </a:prstGeom>
          <a:ln>
            <a:solidFill>
              <a:schemeClr val="tx1"/>
            </a:solidFill>
          </a:ln>
        </p:spPr>
      </p:pic>
      <p:pic>
        <p:nvPicPr>
          <p:cNvPr id="18" name="Picture 17" descr="Text  Description automatically generated">
            <a:extLst>
              <a:ext uri="{FF2B5EF4-FFF2-40B4-BE49-F238E27FC236}">
                <a16:creationId xmlns:a16="http://schemas.microsoft.com/office/drawing/2014/main" id="{1F5C1069-B415-7FEE-1C66-67E6B2F271A4}"/>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6053962" y="1697928"/>
            <a:ext cx="2443309" cy="3352806"/>
          </a:xfrm>
          <a:prstGeom prst="rect">
            <a:avLst/>
          </a:prstGeom>
          <a:ln>
            <a:solidFill>
              <a:schemeClr val="tx1"/>
            </a:solidFill>
          </a:ln>
        </p:spPr>
      </p:pic>
      <p:sp>
        <p:nvSpPr>
          <p:cNvPr id="19" name="TextBox 18">
            <a:extLst>
              <a:ext uri="{FF2B5EF4-FFF2-40B4-BE49-F238E27FC236}">
                <a16:creationId xmlns:a16="http://schemas.microsoft.com/office/drawing/2014/main" id="{0EEAA414-2739-F996-0F6C-6FAEC5628F44}"/>
              </a:ext>
            </a:extLst>
          </p:cNvPr>
          <p:cNvSpPr txBox="1"/>
          <p:nvPr/>
        </p:nvSpPr>
        <p:spPr>
          <a:xfrm>
            <a:off x="6053961" y="5236637"/>
            <a:ext cx="2443309" cy="815608"/>
          </a:xfrm>
          <a:prstGeom prst="rect">
            <a:avLst/>
          </a:prstGeom>
          <a:noFill/>
        </p:spPr>
        <p:txBody>
          <a:bodyPr wrap="square">
            <a:spAutoFit/>
          </a:bodyPr>
          <a:lstStyle/>
          <a:p>
            <a:pPr algn="ctr">
              <a:spcAft>
                <a:spcPts val="600"/>
              </a:spcAft>
              <a:defRPr sz="1200">
                <a:latin typeface="+mj-lt"/>
                <a:cs typeface="Arial" panose="020B0604020202020204" pitchFamily="34" charset="0"/>
              </a:defRPr>
            </a:pPr>
            <a:r>
              <a:t>Mémoires de plaidoyer du GFAN (Réseau des défenseurs du Fonds mondial) :</a:t>
            </a:r>
          </a:p>
          <a:p>
            <a:pPr algn="ctr">
              <a:spcAft>
                <a:spcPts val="600"/>
              </a:spcAft>
              <a:defRPr sz="1000">
                <a:latin typeface="Arial" panose="020B0604020202020204" pitchFamily="34" charset="0"/>
                <a:cs typeface="Arial" panose="020B0604020202020204" pitchFamily="34" charset="0"/>
              </a:defRPr>
            </a:pPr>
            <a:r>
              <a:rPr>
                <a:hlinkClick r:id="rId10"/>
              </a:rPr>
              <a:t>https://www.globalfundadvocatesnetwork.org/resource/advocacy-guides-to-1-4-6x24-shorter-regimens-for-tb/</a:t>
            </a:r>
            <a:r>
              <a:t> </a:t>
            </a:r>
            <a:endParaRPr lang="en-US" sz="1000" dirty="0"/>
          </a:p>
        </p:txBody>
      </p:sp>
    </p:spTree>
    <p:extLst>
      <p:ext uri="{BB962C8B-B14F-4D97-AF65-F5344CB8AC3E}">
        <p14:creationId xmlns:p14="http://schemas.microsoft.com/office/powerpoint/2010/main" val="146401716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a:extLst>
              <a:ext uri="{FF2B5EF4-FFF2-40B4-BE49-F238E27FC236}">
                <a16:creationId xmlns:a16="http://schemas.microsoft.com/office/drawing/2014/main" id="{A4FD6FA8-88D8-BB84-6EDF-A322251B1498}"/>
              </a:ext>
            </a:extLst>
          </p:cNvPr>
          <p:cNvSpPr txBox="1">
            <a:spLocks noChangeArrowheads="1"/>
          </p:cNvSpPr>
          <p:nvPr/>
        </p:nvSpPr>
        <p:spPr>
          <a:xfrm>
            <a:off x="432752" y="464286"/>
            <a:ext cx="8516949" cy="720255"/>
          </a:xfrm>
          <a:prstGeom prst="rect">
            <a:avLst/>
          </a:prstGeom>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defRPr sz="3200" b="1">
                <a:latin typeface="Arial Black" charset="0"/>
                <a:ea typeface="Arial Black" charset="0"/>
                <a:cs typeface="Arial Black" charset="0"/>
              </a:defRPr>
            </a:pPr>
            <a:r>
              <a:t>POURQUOI AVONS-NOUS BESOIN DE CETTE CAMPAGNE ?</a:t>
            </a:r>
          </a:p>
        </p:txBody>
      </p:sp>
      <p:sp>
        <p:nvSpPr>
          <p:cNvPr id="4" name="TextBox 3">
            <a:extLst>
              <a:ext uri="{FF2B5EF4-FFF2-40B4-BE49-F238E27FC236}">
                <a16:creationId xmlns:a16="http://schemas.microsoft.com/office/drawing/2014/main" id="{3BC3AE21-7397-5C29-5A37-AD9CFBE277C0}"/>
              </a:ext>
            </a:extLst>
          </p:cNvPr>
          <p:cNvSpPr txBox="1"/>
          <p:nvPr/>
        </p:nvSpPr>
        <p:spPr>
          <a:xfrm>
            <a:off x="1425271" y="1464881"/>
            <a:ext cx="4577964" cy="4708981"/>
          </a:xfrm>
          <a:prstGeom prst="rect">
            <a:avLst/>
          </a:prstGeom>
          <a:noFill/>
        </p:spPr>
        <p:txBody>
          <a:bodyPr wrap="square">
            <a:spAutoFit/>
          </a:bodyPr>
          <a:lstStyle/>
          <a:p>
            <a:pPr algn="l">
              <a:spcAft>
                <a:spcPts val="3600"/>
              </a:spcAft>
              <a:defRPr sz="1800">
                <a:latin typeface="Arial" panose="020B0604020202020204" pitchFamily="34" charset="0"/>
                <a:cs typeface="Arial" panose="020B0604020202020204" pitchFamily="34" charset="0"/>
              </a:defRPr>
            </a:pPr>
            <a:r>
              <a:rPr sz="1600" dirty="0"/>
              <a:t>La </a:t>
            </a:r>
            <a:r>
              <a:rPr sz="1600" dirty="0" err="1"/>
              <a:t>pandémie</a:t>
            </a:r>
            <a:r>
              <a:rPr sz="1600" dirty="0"/>
              <a:t> de COVID-19 et </a:t>
            </a:r>
            <a:r>
              <a:rPr sz="1600" dirty="0" err="1"/>
              <a:t>d’autres</a:t>
            </a:r>
            <a:r>
              <a:rPr sz="1600" dirty="0"/>
              <a:t> crises </a:t>
            </a:r>
            <a:r>
              <a:rPr sz="1600" dirty="0" err="1"/>
              <a:t>sanitaires</a:t>
            </a:r>
            <a:r>
              <a:rPr sz="1600" dirty="0"/>
              <a:t>, </a:t>
            </a:r>
            <a:r>
              <a:rPr sz="1600" dirty="0" err="1"/>
              <a:t>économiques</a:t>
            </a:r>
            <a:r>
              <a:rPr sz="1600" dirty="0"/>
              <a:t>, </a:t>
            </a:r>
            <a:r>
              <a:rPr sz="1600" dirty="0" err="1"/>
              <a:t>sociales</a:t>
            </a:r>
            <a:r>
              <a:rPr sz="1600" dirty="0"/>
              <a:t> et politiques </a:t>
            </a:r>
            <a:r>
              <a:rPr sz="1600" dirty="0" err="1"/>
              <a:t>mondiales</a:t>
            </a:r>
            <a:r>
              <a:rPr sz="1600" dirty="0"/>
              <a:t> </a:t>
            </a:r>
            <a:r>
              <a:rPr sz="1600" dirty="0" err="1"/>
              <a:t>concomitantes</a:t>
            </a:r>
            <a:r>
              <a:rPr sz="1600" dirty="0"/>
              <a:t> </a:t>
            </a:r>
            <a:r>
              <a:rPr sz="1600" dirty="0" err="1"/>
              <a:t>ont</a:t>
            </a:r>
            <a:r>
              <a:rPr sz="1600" dirty="0"/>
              <a:t> fait </a:t>
            </a:r>
            <a:r>
              <a:rPr sz="1600" dirty="0" err="1"/>
              <a:t>reculer</a:t>
            </a:r>
            <a:r>
              <a:rPr sz="1600" dirty="0"/>
              <a:t> et </a:t>
            </a:r>
            <a:r>
              <a:rPr sz="1600" dirty="0" err="1"/>
              <a:t>continuent</a:t>
            </a:r>
            <a:r>
              <a:rPr sz="1600" dirty="0"/>
              <a:t> de </a:t>
            </a:r>
            <a:r>
              <a:rPr sz="1600" dirty="0" err="1"/>
              <a:t>menacer</a:t>
            </a:r>
            <a:r>
              <a:rPr sz="1600" dirty="0"/>
              <a:t> les </a:t>
            </a:r>
            <a:r>
              <a:rPr sz="1600" dirty="0" err="1"/>
              <a:t>progrès</a:t>
            </a:r>
            <a:r>
              <a:rPr sz="1600" dirty="0"/>
              <a:t> </a:t>
            </a:r>
            <a:r>
              <a:rPr sz="1600" dirty="0" err="1"/>
              <a:t>réalisés</a:t>
            </a:r>
            <a:r>
              <a:rPr sz="1600" dirty="0"/>
              <a:t> dans la </a:t>
            </a:r>
            <a:r>
              <a:rPr sz="1600" dirty="0" err="1"/>
              <a:t>lutte</a:t>
            </a:r>
            <a:r>
              <a:rPr sz="1600" dirty="0"/>
              <a:t> </a:t>
            </a:r>
            <a:r>
              <a:rPr sz="1600" dirty="0" err="1"/>
              <a:t>contre</a:t>
            </a:r>
            <a:r>
              <a:rPr sz="1600" dirty="0"/>
              <a:t> la </a:t>
            </a:r>
            <a:r>
              <a:rPr sz="1600" dirty="0" err="1"/>
              <a:t>tuberculose</a:t>
            </a:r>
            <a:r>
              <a:rPr sz="1600" dirty="0"/>
              <a:t>.</a:t>
            </a:r>
          </a:p>
          <a:p>
            <a:pPr algn="l">
              <a:spcAft>
                <a:spcPts val="3600"/>
              </a:spcAft>
              <a:defRPr sz="1800">
                <a:latin typeface="Arial" panose="020B0604020202020204" pitchFamily="34" charset="0"/>
                <a:cs typeface="Arial" panose="020B0604020202020204" pitchFamily="34" charset="0"/>
              </a:defRPr>
            </a:pPr>
            <a:r>
              <a:rPr sz="1600" dirty="0"/>
              <a:t>Nous </a:t>
            </a:r>
            <a:r>
              <a:rPr sz="1600" dirty="0" err="1"/>
              <a:t>avons</a:t>
            </a:r>
            <a:r>
              <a:rPr sz="1600" dirty="0"/>
              <a:t> déjà manqué à la quasi-</a:t>
            </a:r>
            <a:r>
              <a:rPr sz="1600" dirty="0" err="1"/>
              <a:t>totalité</a:t>
            </a:r>
            <a:r>
              <a:rPr sz="1600" dirty="0"/>
              <a:t> des </a:t>
            </a:r>
            <a:r>
              <a:rPr sz="1600" dirty="0" err="1"/>
              <a:t>objectifs</a:t>
            </a:r>
            <a:r>
              <a:rPr sz="1600" dirty="0"/>
              <a:t> de </a:t>
            </a:r>
            <a:r>
              <a:rPr sz="1600" dirty="0" err="1"/>
              <a:t>traitement</a:t>
            </a:r>
            <a:r>
              <a:rPr sz="1600" dirty="0"/>
              <a:t> et de </a:t>
            </a:r>
            <a:r>
              <a:rPr sz="1600" dirty="0" err="1"/>
              <a:t>prévention</a:t>
            </a:r>
            <a:r>
              <a:rPr sz="1600" dirty="0"/>
              <a:t> </a:t>
            </a:r>
            <a:r>
              <a:rPr sz="1600" dirty="0" err="1"/>
              <a:t>fixés</a:t>
            </a:r>
            <a:r>
              <a:rPr sz="1600" dirty="0"/>
              <a:t> </a:t>
            </a:r>
            <a:r>
              <a:rPr sz="1600" dirty="0" err="1"/>
              <a:t>lors</a:t>
            </a:r>
            <a:r>
              <a:rPr sz="1600" dirty="0"/>
              <a:t> de la </a:t>
            </a:r>
            <a:r>
              <a:rPr sz="1600" dirty="0" err="1"/>
              <a:t>conférence</a:t>
            </a:r>
            <a:r>
              <a:rPr sz="1600" dirty="0"/>
              <a:t> de haut </a:t>
            </a:r>
            <a:r>
              <a:rPr sz="1600" dirty="0" err="1"/>
              <a:t>niveau</a:t>
            </a:r>
            <a:r>
              <a:rPr sz="1600" dirty="0"/>
              <a:t> des Nations </a:t>
            </a:r>
            <a:r>
              <a:rPr sz="1600" dirty="0" err="1"/>
              <a:t>unies</a:t>
            </a:r>
            <a:r>
              <a:rPr sz="1600" dirty="0"/>
              <a:t> sur la </a:t>
            </a:r>
            <a:r>
              <a:rPr sz="1600" dirty="0" err="1"/>
              <a:t>tuberculose</a:t>
            </a:r>
            <a:r>
              <a:rPr sz="1600" dirty="0"/>
              <a:t> </a:t>
            </a:r>
            <a:r>
              <a:rPr sz="1600" dirty="0" err="1"/>
              <a:t>en</a:t>
            </a:r>
            <a:r>
              <a:rPr sz="1600" dirty="0"/>
              <a:t> 2018. </a:t>
            </a:r>
          </a:p>
          <a:p>
            <a:pPr algn="l">
              <a:spcAft>
                <a:spcPts val="3600"/>
              </a:spcAft>
              <a:defRPr sz="1800">
                <a:cs typeface="Arial" panose="020B0604020202020204" pitchFamily="34" charset="0"/>
              </a:defRPr>
            </a:pPr>
            <a:r>
              <a:rPr sz="1600" dirty="0">
                <a:latin typeface="Arial" panose="020B0604020202020204" pitchFamily="34" charset="0"/>
              </a:rPr>
              <a:t>Pour se </a:t>
            </a:r>
            <a:r>
              <a:rPr sz="1600" dirty="0" err="1">
                <a:latin typeface="Arial" panose="020B0604020202020204" pitchFamily="34" charset="0"/>
              </a:rPr>
              <a:t>remettre</a:t>
            </a:r>
            <a:r>
              <a:rPr sz="1600" dirty="0">
                <a:latin typeface="Arial" panose="020B0604020202020204" pitchFamily="34" charset="0"/>
              </a:rPr>
              <a:t> sur la </a:t>
            </a:r>
            <a:r>
              <a:rPr sz="1600" dirty="0" err="1">
                <a:latin typeface="Arial" panose="020B0604020202020204" pitchFamily="34" charset="0"/>
              </a:rPr>
              <a:t>voie</a:t>
            </a:r>
            <a:r>
              <a:rPr sz="1600" dirty="0">
                <a:latin typeface="Arial" panose="020B0604020202020204" pitchFamily="34" charset="0"/>
              </a:rPr>
              <a:t> de </a:t>
            </a:r>
            <a:r>
              <a:rPr sz="1600" dirty="0" err="1">
                <a:latin typeface="Arial" panose="020B0604020202020204" pitchFamily="34" charset="0"/>
              </a:rPr>
              <a:t>l’éradication</a:t>
            </a:r>
            <a:r>
              <a:rPr sz="1600" dirty="0">
                <a:latin typeface="Arial" panose="020B0604020202020204" pitchFamily="34" charset="0"/>
              </a:rPr>
              <a:t> de la </a:t>
            </a:r>
            <a:r>
              <a:rPr sz="1600" dirty="0" err="1">
                <a:latin typeface="Arial" panose="020B0604020202020204" pitchFamily="34" charset="0"/>
              </a:rPr>
              <a:t>tuberculose</a:t>
            </a:r>
            <a:r>
              <a:rPr sz="1600" dirty="0">
                <a:latin typeface="Arial" panose="020B0604020202020204" pitchFamily="34" charset="0"/>
              </a:rPr>
              <a:t> </a:t>
            </a:r>
            <a:r>
              <a:rPr sz="1600" dirty="0" err="1">
                <a:latin typeface="Arial" panose="020B0604020202020204" pitchFamily="34" charset="0"/>
              </a:rPr>
              <a:t>d’ici</a:t>
            </a:r>
            <a:r>
              <a:rPr sz="1600" dirty="0">
                <a:latin typeface="Arial" panose="020B0604020202020204" pitchFamily="34" charset="0"/>
              </a:rPr>
              <a:t> 2030, nous </a:t>
            </a:r>
            <a:r>
              <a:rPr sz="1600" dirty="0" err="1">
                <a:latin typeface="Arial" panose="020B0604020202020204" pitchFamily="34" charset="0"/>
              </a:rPr>
              <a:t>avons</a:t>
            </a:r>
            <a:r>
              <a:rPr sz="1600" dirty="0">
                <a:latin typeface="Arial" panose="020B0604020202020204" pitchFamily="34" charset="0"/>
              </a:rPr>
              <a:t> </a:t>
            </a:r>
            <a:r>
              <a:rPr sz="1600" dirty="0" err="1">
                <a:latin typeface="Arial" panose="020B0604020202020204" pitchFamily="34" charset="0"/>
              </a:rPr>
              <a:t>besoin</a:t>
            </a:r>
            <a:r>
              <a:rPr sz="1600" dirty="0">
                <a:latin typeface="Arial" panose="020B0604020202020204" pitchFamily="34" charset="0"/>
              </a:rPr>
              <a:t> </a:t>
            </a:r>
            <a:r>
              <a:rPr sz="1600" dirty="0" err="1">
                <a:latin typeface="Arial" panose="020B0604020202020204" pitchFamily="34" charset="0"/>
              </a:rPr>
              <a:t>d’une</a:t>
            </a:r>
            <a:r>
              <a:rPr sz="1600" dirty="0">
                <a:latin typeface="Arial" panose="020B0604020202020204" pitchFamily="34" charset="0"/>
              </a:rPr>
              <a:t> infusion </a:t>
            </a:r>
            <a:r>
              <a:rPr sz="1600" dirty="0" err="1">
                <a:latin typeface="Arial" panose="020B0604020202020204" pitchFamily="34" charset="0"/>
              </a:rPr>
              <a:t>d’énergie</a:t>
            </a:r>
            <a:r>
              <a:rPr sz="1600" dirty="0">
                <a:latin typeface="Arial" panose="020B0604020202020204" pitchFamily="34" charset="0"/>
              </a:rPr>
              <a:t>, de </a:t>
            </a:r>
            <a:r>
              <a:rPr sz="1600" dirty="0" err="1">
                <a:latin typeface="Arial" panose="020B0604020202020204" pitchFamily="34" charset="0"/>
              </a:rPr>
              <a:t>volonté</a:t>
            </a:r>
            <a:r>
              <a:rPr sz="1600" dirty="0">
                <a:latin typeface="Arial" panose="020B0604020202020204" pitchFamily="34" charset="0"/>
              </a:rPr>
              <a:t> politique et de </a:t>
            </a:r>
            <a:r>
              <a:rPr sz="1600" dirty="0" err="1">
                <a:latin typeface="Arial" panose="020B0604020202020204" pitchFamily="34" charset="0"/>
              </a:rPr>
              <a:t>financement</a:t>
            </a:r>
            <a:r>
              <a:rPr sz="1600" dirty="0">
                <a:latin typeface="Arial" panose="020B0604020202020204" pitchFamily="34" charset="0"/>
              </a:rPr>
              <a:t> - </a:t>
            </a:r>
            <a:r>
              <a:rPr sz="1600" dirty="0" err="1">
                <a:latin typeface="Arial" panose="020B0604020202020204" pitchFamily="34" charset="0"/>
              </a:rPr>
              <a:t>dont</a:t>
            </a:r>
            <a:r>
              <a:rPr sz="1600" dirty="0">
                <a:latin typeface="Arial" panose="020B0604020202020204" pitchFamily="34" charset="0"/>
              </a:rPr>
              <a:t> la </a:t>
            </a:r>
            <a:r>
              <a:rPr sz="1600" dirty="0" err="1">
                <a:latin typeface="Arial" panose="020B0604020202020204" pitchFamily="34" charset="0"/>
              </a:rPr>
              <a:t>génération</a:t>
            </a:r>
            <a:r>
              <a:rPr sz="1600" dirty="0">
                <a:latin typeface="Arial" panose="020B0604020202020204" pitchFamily="34" charset="0"/>
              </a:rPr>
              <a:t> </a:t>
            </a:r>
            <a:r>
              <a:rPr sz="1600" dirty="0" err="1">
                <a:latin typeface="Arial" panose="020B0604020202020204" pitchFamily="34" charset="0"/>
              </a:rPr>
              <a:t>nécessite</a:t>
            </a:r>
            <a:r>
              <a:rPr sz="1600" dirty="0">
                <a:latin typeface="Arial" panose="020B0604020202020204" pitchFamily="34" charset="0"/>
              </a:rPr>
              <a:t> </a:t>
            </a:r>
            <a:r>
              <a:rPr sz="1600" dirty="0">
                <a:latin typeface="+mj-lt"/>
              </a:rPr>
              <a:t>un </a:t>
            </a:r>
            <a:r>
              <a:rPr sz="1600" dirty="0" err="1">
                <a:latin typeface="+mj-lt"/>
              </a:rPr>
              <a:t>élément</a:t>
            </a:r>
            <a:r>
              <a:rPr sz="1600" dirty="0">
                <a:latin typeface="+mj-lt"/>
              </a:rPr>
              <a:t> </a:t>
            </a:r>
            <a:r>
              <a:rPr sz="1600" dirty="0" err="1">
                <a:latin typeface="+mj-lt"/>
              </a:rPr>
              <a:t>d’inspiration</a:t>
            </a:r>
            <a:r>
              <a:rPr sz="1600" dirty="0">
                <a:latin typeface="+mj-lt"/>
              </a:rPr>
              <a:t> </a:t>
            </a:r>
            <a:r>
              <a:rPr sz="1600" dirty="0" err="1">
                <a:latin typeface="+mj-lt"/>
              </a:rPr>
              <a:t>autour</a:t>
            </a:r>
            <a:r>
              <a:rPr sz="1600" dirty="0">
                <a:latin typeface="+mj-lt"/>
              </a:rPr>
              <a:t> </a:t>
            </a:r>
            <a:r>
              <a:rPr sz="1600" dirty="0" err="1">
                <a:latin typeface="+mj-lt"/>
              </a:rPr>
              <a:t>duquel</a:t>
            </a:r>
            <a:r>
              <a:rPr sz="1600" dirty="0">
                <a:latin typeface="+mj-lt"/>
              </a:rPr>
              <a:t> se </a:t>
            </a:r>
            <a:r>
              <a:rPr sz="1600" dirty="0" err="1">
                <a:latin typeface="+mj-lt"/>
              </a:rPr>
              <a:t>rallier</a:t>
            </a:r>
            <a:r>
              <a:rPr sz="1600" dirty="0">
                <a:latin typeface="+mj-lt"/>
              </a:rPr>
              <a:t>.</a:t>
            </a:r>
          </a:p>
        </p:txBody>
      </p:sp>
      <p:sp>
        <p:nvSpPr>
          <p:cNvPr id="7" name="TextBox 6">
            <a:extLst>
              <a:ext uri="{FF2B5EF4-FFF2-40B4-BE49-F238E27FC236}">
                <a16:creationId xmlns:a16="http://schemas.microsoft.com/office/drawing/2014/main" id="{EC16CD97-E9D1-BC62-7C78-D05CF804BB2F}"/>
              </a:ext>
            </a:extLst>
          </p:cNvPr>
          <p:cNvSpPr txBox="1"/>
          <p:nvPr/>
        </p:nvSpPr>
        <p:spPr>
          <a:xfrm>
            <a:off x="7439440" y="1464881"/>
            <a:ext cx="4020388" cy="3508653"/>
          </a:xfrm>
          <a:prstGeom prst="rect">
            <a:avLst/>
          </a:prstGeom>
          <a:noFill/>
        </p:spPr>
        <p:txBody>
          <a:bodyPr wrap="square">
            <a:spAutoFit/>
          </a:bodyPr>
          <a:lstStyle/>
          <a:p>
            <a:pPr algn="l">
              <a:spcAft>
                <a:spcPts val="3600"/>
              </a:spcAft>
              <a:defRPr sz="1800">
                <a:latin typeface="Arial" panose="020B0604020202020204" pitchFamily="34" charset="0"/>
                <a:cs typeface="Arial" panose="020B0604020202020204" pitchFamily="34" charset="0"/>
              </a:defRPr>
            </a:pPr>
            <a:r>
              <a:rPr sz="1600" dirty="0"/>
              <a:t>Après plus de 20 ANS (!!!) de recherche et </a:t>
            </a:r>
            <a:r>
              <a:rPr sz="1600" dirty="0" err="1"/>
              <a:t>développement</a:t>
            </a:r>
            <a:r>
              <a:rPr sz="1600" dirty="0"/>
              <a:t>, nous </a:t>
            </a:r>
            <a:r>
              <a:rPr sz="1600" dirty="0" err="1"/>
              <a:t>pouvons</a:t>
            </a:r>
            <a:r>
              <a:rPr sz="1600" dirty="0"/>
              <a:t> </a:t>
            </a:r>
            <a:r>
              <a:rPr sz="1600" dirty="0" err="1"/>
              <a:t>enfin</a:t>
            </a:r>
            <a:r>
              <a:rPr sz="1600" dirty="0"/>
              <a:t> </a:t>
            </a:r>
            <a:r>
              <a:rPr sz="1600" dirty="0" err="1"/>
              <a:t>traiter</a:t>
            </a:r>
            <a:r>
              <a:rPr sz="1600" dirty="0"/>
              <a:t> </a:t>
            </a:r>
            <a:r>
              <a:rPr sz="1600" dirty="0" err="1"/>
              <a:t>l’infection</a:t>
            </a:r>
            <a:r>
              <a:rPr sz="1600" dirty="0"/>
              <a:t> </a:t>
            </a:r>
            <a:r>
              <a:rPr sz="1600" dirty="0" err="1"/>
              <a:t>tuberculeuse</a:t>
            </a:r>
            <a:r>
              <a:rPr sz="1600" dirty="0"/>
              <a:t> </a:t>
            </a:r>
            <a:r>
              <a:rPr sz="1600" dirty="0" err="1"/>
              <a:t>en</a:t>
            </a:r>
            <a:r>
              <a:rPr sz="1600" dirty="0"/>
              <a:t> un </a:t>
            </a:r>
            <a:r>
              <a:rPr sz="1600" dirty="0" err="1"/>
              <a:t>mois</a:t>
            </a:r>
            <a:r>
              <a:rPr sz="1600" dirty="0"/>
              <a:t> </a:t>
            </a:r>
            <a:r>
              <a:rPr sz="1600" dirty="0" err="1"/>
              <a:t>seulement</a:t>
            </a:r>
            <a:r>
              <a:rPr sz="1600" dirty="0"/>
              <a:t>, et la </a:t>
            </a:r>
            <a:r>
              <a:rPr sz="1600" dirty="0" err="1"/>
              <a:t>plupart</a:t>
            </a:r>
            <a:r>
              <a:rPr sz="1600" dirty="0"/>
              <a:t> des </a:t>
            </a:r>
            <a:r>
              <a:rPr sz="1600" dirty="0" err="1"/>
              <a:t>formes</a:t>
            </a:r>
            <a:r>
              <a:rPr sz="1600" dirty="0"/>
              <a:t> de </a:t>
            </a:r>
            <a:r>
              <a:rPr sz="1600" dirty="0" err="1"/>
              <a:t>tuberculose</a:t>
            </a:r>
            <a:r>
              <a:rPr sz="1600" dirty="0"/>
              <a:t> sensible et </a:t>
            </a:r>
            <a:r>
              <a:rPr sz="1600" dirty="0" err="1"/>
              <a:t>résistante</a:t>
            </a:r>
            <a:r>
              <a:rPr sz="1600" dirty="0"/>
              <a:t> aux </a:t>
            </a:r>
            <a:r>
              <a:rPr sz="1600" dirty="0" err="1"/>
              <a:t>médicaments</a:t>
            </a:r>
            <a:r>
              <a:rPr sz="1600" dirty="0"/>
              <a:t> </a:t>
            </a:r>
            <a:r>
              <a:rPr sz="1600" dirty="0" err="1"/>
              <a:t>en</a:t>
            </a:r>
            <a:r>
              <a:rPr sz="1600" dirty="0"/>
              <a:t> quatre et six </a:t>
            </a:r>
            <a:r>
              <a:rPr sz="1600" dirty="0" err="1"/>
              <a:t>mois</a:t>
            </a:r>
            <a:r>
              <a:rPr sz="1600" dirty="0"/>
              <a:t>. </a:t>
            </a:r>
          </a:p>
          <a:p>
            <a:pPr algn="l">
              <a:spcAft>
                <a:spcPts val="3600"/>
              </a:spcAft>
              <a:defRPr sz="1800">
                <a:cs typeface="Arial" panose="020B0604020202020204" pitchFamily="34" charset="0"/>
              </a:defRPr>
            </a:pPr>
            <a:r>
              <a:rPr sz="1600" dirty="0" err="1">
                <a:latin typeface="Arial" panose="020B0604020202020204" pitchFamily="34" charset="0"/>
              </a:rPr>
              <a:t>Pourtant</a:t>
            </a:r>
            <a:r>
              <a:rPr sz="1600" dirty="0">
                <a:latin typeface="Arial" panose="020B0604020202020204" pitchFamily="34" charset="0"/>
              </a:rPr>
              <a:t>, </a:t>
            </a:r>
            <a:r>
              <a:rPr sz="1600" dirty="0" err="1">
                <a:latin typeface="Arial" panose="020B0604020202020204" pitchFamily="34" charset="0"/>
              </a:rPr>
              <a:t>relativement</a:t>
            </a:r>
            <a:r>
              <a:rPr sz="1600" dirty="0">
                <a:latin typeface="Arial" panose="020B0604020202020204" pitchFamily="34" charset="0"/>
              </a:rPr>
              <a:t> </a:t>
            </a:r>
            <a:r>
              <a:rPr sz="1600" dirty="0" err="1">
                <a:latin typeface="Arial" panose="020B0604020202020204" pitchFamily="34" charset="0"/>
              </a:rPr>
              <a:t>peu</a:t>
            </a:r>
            <a:r>
              <a:rPr sz="1600" dirty="0">
                <a:latin typeface="Arial" panose="020B0604020202020204" pitchFamily="34" charset="0"/>
              </a:rPr>
              <a:t> de </a:t>
            </a:r>
            <a:r>
              <a:rPr sz="1600" dirty="0" err="1">
                <a:latin typeface="Arial" panose="020B0604020202020204" pitchFamily="34" charset="0"/>
              </a:rPr>
              <a:t>personnes</a:t>
            </a:r>
            <a:r>
              <a:rPr sz="1600" dirty="0">
                <a:latin typeface="Arial" panose="020B0604020202020204" pitchFamily="34" charset="0"/>
              </a:rPr>
              <a:t> </a:t>
            </a:r>
            <a:r>
              <a:rPr sz="1600" dirty="0" err="1">
                <a:latin typeface="Arial" panose="020B0604020202020204" pitchFamily="34" charset="0"/>
              </a:rPr>
              <a:t>ont</a:t>
            </a:r>
            <a:r>
              <a:rPr sz="1600" dirty="0">
                <a:latin typeface="Arial" panose="020B0604020202020204" pitchFamily="34" charset="0"/>
              </a:rPr>
              <a:t> </a:t>
            </a:r>
            <a:r>
              <a:rPr sz="1600" dirty="0" err="1">
                <a:latin typeface="Arial" panose="020B0604020202020204" pitchFamily="34" charset="0"/>
              </a:rPr>
              <a:t>accès</a:t>
            </a:r>
            <a:r>
              <a:rPr sz="1600" dirty="0">
                <a:latin typeface="Arial" panose="020B0604020202020204" pitchFamily="34" charset="0"/>
              </a:rPr>
              <a:t> à </a:t>
            </a:r>
            <a:r>
              <a:rPr sz="1600" dirty="0" err="1">
                <a:latin typeface="Arial" panose="020B0604020202020204" pitchFamily="34" charset="0"/>
              </a:rPr>
              <a:t>ces</a:t>
            </a:r>
            <a:r>
              <a:rPr sz="1600" dirty="0">
                <a:latin typeface="Arial" panose="020B0604020202020204" pitchFamily="34" charset="0"/>
              </a:rPr>
              <a:t> </a:t>
            </a:r>
            <a:r>
              <a:rPr sz="1600" dirty="0" err="1">
                <a:latin typeface="Arial" panose="020B0604020202020204" pitchFamily="34" charset="0"/>
              </a:rPr>
              <a:t>traitements</a:t>
            </a:r>
            <a:r>
              <a:rPr sz="1600" dirty="0">
                <a:latin typeface="Arial" panose="020B0604020202020204" pitchFamily="34" charset="0"/>
              </a:rPr>
              <a:t> plus courts, et </a:t>
            </a:r>
            <a:r>
              <a:rPr sz="1600" dirty="0">
                <a:latin typeface="+mj-lt"/>
              </a:rPr>
              <a:t>le manque </a:t>
            </a:r>
            <a:r>
              <a:rPr sz="1600" dirty="0" err="1">
                <a:latin typeface="+mj-lt"/>
              </a:rPr>
              <a:t>d’accès</a:t>
            </a:r>
            <a:r>
              <a:rPr sz="1600" dirty="0">
                <a:latin typeface="+mj-lt"/>
              </a:rPr>
              <a:t> à </a:t>
            </a:r>
            <a:r>
              <a:rPr sz="1600" dirty="0" err="1">
                <a:latin typeface="+mj-lt"/>
              </a:rPr>
              <a:t>ces</a:t>
            </a:r>
            <a:r>
              <a:rPr sz="1600" dirty="0">
                <a:latin typeface="+mj-lt"/>
              </a:rPr>
              <a:t> </a:t>
            </a:r>
            <a:r>
              <a:rPr sz="1600" dirty="0" err="1">
                <a:latin typeface="+mj-lt"/>
              </a:rPr>
              <a:t>avancées</a:t>
            </a:r>
            <a:r>
              <a:rPr sz="1600" dirty="0">
                <a:latin typeface="+mj-lt"/>
              </a:rPr>
              <a:t> </a:t>
            </a:r>
            <a:r>
              <a:rPr sz="1600" dirty="0" err="1">
                <a:latin typeface="+mj-lt"/>
              </a:rPr>
              <a:t>est</a:t>
            </a:r>
            <a:r>
              <a:rPr sz="1600" dirty="0">
                <a:latin typeface="+mj-lt"/>
              </a:rPr>
              <a:t> </a:t>
            </a:r>
            <a:r>
              <a:rPr sz="1600" dirty="0" err="1">
                <a:latin typeface="+mj-lt"/>
              </a:rPr>
              <a:t>une</a:t>
            </a:r>
            <a:r>
              <a:rPr sz="1600" dirty="0">
                <a:latin typeface="+mj-lt"/>
              </a:rPr>
              <a:t> question de droits </a:t>
            </a:r>
            <a:r>
              <a:rPr sz="1600" dirty="0" err="1">
                <a:latin typeface="+mj-lt"/>
              </a:rPr>
              <a:t>humains</a:t>
            </a:r>
            <a:r>
              <a:rPr sz="1600" dirty="0">
                <a:latin typeface="+mj-lt"/>
              </a:rPr>
              <a:t> qui </a:t>
            </a:r>
            <a:r>
              <a:rPr sz="1600" dirty="0" err="1">
                <a:latin typeface="+mj-lt"/>
              </a:rPr>
              <a:t>devrait</a:t>
            </a:r>
            <a:r>
              <a:rPr sz="1600" dirty="0">
                <a:latin typeface="+mj-lt"/>
              </a:rPr>
              <a:t> </a:t>
            </a:r>
            <a:r>
              <a:rPr sz="1600" dirty="0" err="1">
                <a:latin typeface="+mj-lt"/>
              </a:rPr>
              <a:t>susciter</a:t>
            </a:r>
            <a:r>
              <a:rPr sz="1600" dirty="0">
                <a:latin typeface="+mj-lt"/>
              </a:rPr>
              <a:t> </a:t>
            </a:r>
            <a:r>
              <a:rPr sz="1600" dirty="0" err="1">
                <a:latin typeface="+mj-lt"/>
              </a:rPr>
              <a:t>l’indignation</a:t>
            </a:r>
            <a:r>
              <a:rPr sz="1600" dirty="0">
                <a:latin typeface="+mj-lt"/>
              </a:rPr>
              <a:t>.</a:t>
            </a:r>
          </a:p>
        </p:txBody>
      </p:sp>
      <p:grpSp>
        <p:nvGrpSpPr>
          <p:cNvPr id="14" name="Group 13">
            <a:extLst>
              <a:ext uri="{FF2B5EF4-FFF2-40B4-BE49-F238E27FC236}">
                <a16:creationId xmlns:a16="http://schemas.microsoft.com/office/drawing/2014/main" id="{66E4045E-7FF9-8597-549C-41C0A16EAC08}"/>
              </a:ext>
            </a:extLst>
          </p:cNvPr>
          <p:cNvGrpSpPr/>
          <p:nvPr/>
        </p:nvGrpSpPr>
        <p:grpSpPr>
          <a:xfrm>
            <a:off x="510801" y="1426265"/>
            <a:ext cx="797558" cy="822482"/>
            <a:chOff x="510801" y="1426265"/>
            <a:chExt cx="797558" cy="822482"/>
          </a:xfrm>
        </p:grpSpPr>
        <p:sp>
          <p:nvSpPr>
            <p:cNvPr id="10" name="Oval 9">
              <a:extLst>
                <a:ext uri="{FF2B5EF4-FFF2-40B4-BE49-F238E27FC236}">
                  <a16:creationId xmlns:a16="http://schemas.microsoft.com/office/drawing/2014/main" id="{4D42E563-664F-46A1-9FAD-5DE32EE493E0}"/>
                </a:ext>
              </a:extLst>
            </p:cNvPr>
            <p:cNvSpPr/>
            <p:nvPr/>
          </p:nvSpPr>
          <p:spPr>
            <a:xfrm>
              <a:off x="510802" y="1502462"/>
              <a:ext cx="720255" cy="720255"/>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p>
          </p:txBody>
        </p:sp>
        <p:pic>
          <p:nvPicPr>
            <p:cNvPr id="12" name="Graphic 11">
              <a:extLst>
                <a:ext uri="{FF2B5EF4-FFF2-40B4-BE49-F238E27FC236}">
                  <a16:creationId xmlns:a16="http://schemas.microsoft.com/office/drawing/2014/main" id="{A4F0797F-9ACA-68BA-073C-71761BF639E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10801" y="1426265"/>
              <a:ext cx="797558" cy="822482"/>
            </a:xfrm>
            <a:prstGeom prst="rect">
              <a:avLst/>
            </a:prstGeom>
          </p:spPr>
        </p:pic>
      </p:grpSp>
      <p:sp>
        <p:nvSpPr>
          <p:cNvPr id="6" name="Oval 5">
            <a:extLst>
              <a:ext uri="{FF2B5EF4-FFF2-40B4-BE49-F238E27FC236}">
                <a16:creationId xmlns:a16="http://schemas.microsoft.com/office/drawing/2014/main" id="{EFCBBDA8-1E53-830C-93CB-8AAEAD402083}"/>
              </a:ext>
            </a:extLst>
          </p:cNvPr>
          <p:cNvSpPr/>
          <p:nvPr/>
        </p:nvSpPr>
        <p:spPr>
          <a:xfrm>
            <a:off x="525307" y="3429000"/>
            <a:ext cx="720255" cy="720255"/>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p>
        </p:txBody>
      </p:sp>
      <p:grpSp>
        <p:nvGrpSpPr>
          <p:cNvPr id="16" name="Group 15">
            <a:extLst>
              <a:ext uri="{FF2B5EF4-FFF2-40B4-BE49-F238E27FC236}">
                <a16:creationId xmlns:a16="http://schemas.microsoft.com/office/drawing/2014/main" id="{22BAEB2A-250B-3239-153D-1127A811529A}"/>
              </a:ext>
            </a:extLst>
          </p:cNvPr>
          <p:cNvGrpSpPr/>
          <p:nvPr/>
        </p:nvGrpSpPr>
        <p:grpSpPr>
          <a:xfrm>
            <a:off x="525307" y="4635283"/>
            <a:ext cx="788145" cy="733071"/>
            <a:chOff x="525307" y="4635283"/>
            <a:chExt cx="788145" cy="733071"/>
          </a:xfrm>
        </p:grpSpPr>
        <p:sp>
          <p:nvSpPr>
            <p:cNvPr id="8" name="Oval 7">
              <a:extLst>
                <a:ext uri="{FF2B5EF4-FFF2-40B4-BE49-F238E27FC236}">
                  <a16:creationId xmlns:a16="http://schemas.microsoft.com/office/drawing/2014/main" id="{4350E94D-F708-9898-0918-0837CB8B2FA4}"/>
                </a:ext>
              </a:extLst>
            </p:cNvPr>
            <p:cNvSpPr/>
            <p:nvPr/>
          </p:nvSpPr>
          <p:spPr>
            <a:xfrm>
              <a:off x="525307" y="4635283"/>
              <a:ext cx="720255" cy="720255"/>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p>
          </p:txBody>
        </p:sp>
        <p:pic>
          <p:nvPicPr>
            <p:cNvPr id="21" name="Graphic 20">
              <a:extLst>
                <a:ext uri="{FF2B5EF4-FFF2-40B4-BE49-F238E27FC236}">
                  <a16:creationId xmlns:a16="http://schemas.microsoft.com/office/drawing/2014/main" id="{0482AE93-A430-8885-379B-E93E206BB531}"/>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653028" y="4734614"/>
              <a:ext cx="660424" cy="633740"/>
            </a:xfrm>
            <a:prstGeom prst="rect">
              <a:avLst/>
            </a:prstGeom>
          </p:spPr>
        </p:pic>
      </p:grpSp>
      <p:grpSp>
        <p:nvGrpSpPr>
          <p:cNvPr id="17" name="Group 16">
            <a:extLst>
              <a:ext uri="{FF2B5EF4-FFF2-40B4-BE49-F238E27FC236}">
                <a16:creationId xmlns:a16="http://schemas.microsoft.com/office/drawing/2014/main" id="{A3195E0A-A549-4A79-3AC9-9A424AC65C20}"/>
              </a:ext>
            </a:extLst>
          </p:cNvPr>
          <p:cNvGrpSpPr/>
          <p:nvPr/>
        </p:nvGrpSpPr>
        <p:grpSpPr>
          <a:xfrm>
            <a:off x="6497170" y="1544537"/>
            <a:ext cx="828229" cy="753683"/>
            <a:chOff x="6497170" y="1544537"/>
            <a:chExt cx="828229" cy="753683"/>
          </a:xfrm>
        </p:grpSpPr>
        <p:sp>
          <p:nvSpPr>
            <p:cNvPr id="9" name="Oval 8">
              <a:extLst>
                <a:ext uri="{FF2B5EF4-FFF2-40B4-BE49-F238E27FC236}">
                  <a16:creationId xmlns:a16="http://schemas.microsoft.com/office/drawing/2014/main" id="{BA7AE21C-A4C8-6D37-0003-86291B0211CD}"/>
                </a:ext>
              </a:extLst>
            </p:cNvPr>
            <p:cNvSpPr/>
            <p:nvPr/>
          </p:nvSpPr>
          <p:spPr>
            <a:xfrm>
              <a:off x="6605144" y="1544537"/>
              <a:ext cx="720255" cy="720255"/>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p>
          </p:txBody>
        </p:sp>
        <p:pic>
          <p:nvPicPr>
            <p:cNvPr id="23" name="Graphic 22">
              <a:extLst>
                <a:ext uri="{FF2B5EF4-FFF2-40B4-BE49-F238E27FC236}">
                  <a16:creationId xmlns:a16="http://schemas.microsoft.com/office/drawing/2014/main" id="{1BDD08DB-F945-F297-5CBE-EC95B355F6E1}"/>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6497170" y="1574320"/>
              <a:ext cx="752475" cy="723900"/>
            </a:xfrm>
            <a:prstGeom prst="rect">
              <a:avLst/>
            </a:prstGeom>
          </p:spPr>
        </p:pic>
      </p:grpSp>
      <p:grpSp>
        <p:nvGrpSpPr>
          <p:cNvPr id="19" name="Group 18">
            <a:extLst>
              <a:ext uri="{FF2B5EF4-FFF2-40B4-BE49-F238E27FC236}">
                <a16:creationId xmlns:a16="http://schemas.microsoft.com/office/drawing/2014/main" id="{03C0BCB9-A6CA-F2F7-8EFF-9F54BD3BDF60}"/>
              </a:ext>
            </a:extLst>
          </p:cNvPr>
          <p:cNvGrpSpPr/>
          <p:nvPr/>
        </p:nvGrpSpPr>
        <p:grpSpPr>
          <a:xfrm>
            <a:off x="6453099" y="3570133"/>
            <a:ext cx="914400" cy="914400"/>
            <a:chOff x="6579224" y="3570133"/>
            <a:chExt cx="914400" cy="914400"/>
          </a:xfrm>
        </p:grpSpPr>
        <p:sp>
          <p:nvSpPr>
            <p:cNvPr id="11" name="Oval 10">
              <a:extLst>
                <a:ext uri="{FF2B5EF4-FFF2-40B4-BE49-F238E27FC236}">
                  <a16:creationId xmlns:a16="http://schemas.microsoft.com/office/drawing/2014/main" id="{24A11DB6-39C3-0C1D-E7B8-B79842356ED6}"/>
                </a:ext>
              </a:extLst>
            </p:cNvPr>
            <p:cNvSpPr/>
            <p:nvPr/>
          </p:nvSpPr>
          <p:spPr>
            <a:xfrm>
              <a:off x="6605143" y="3630098"/>
              <a:ext cx="720255" cy="720255"/>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p>
          </p:txBody>
        </p:sp>
        <p:pic>
          <p:nvPicPr>
            <p:cNvPr id="25" name="Graphic 24">
              <a:extLst>
                <a:ext uri="{FF2B5EF4-FFF2-40B4-BE49-F238E27FC236}">
                  <a16:creationId xmlns:a16="http://schemas.microsoft.com/office/drawing/2014/main" id="{D30B787F-4A2B-7247-0450-8C041B88EC9A}"/>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6776881" y="3720159"/>
              <a:ext cx="519087" cy="540131"/>
            </a:xfrm>
            <a:prstGeom prst="rect">
              <a:avLst/>
            </a:prstGeom>
          </p:spPr>
        </p:pic>
        <p:pic>
          <p:nvPicPr>
            <p:cNvPr id="27" name="Graphic 26" descr="No sign outline">
              <a:extLst>
                <a:ext uri="{FF2B5EF4-FFF2-40B4-BE49-F238E27FC236}">
                  <a16:creationId xmlns:a16="http://schemas.microsoft.com/office/drawing/2014/main" id="{F2964013-F623-067C-383E-0DDB885FEC00}"/>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6579224" y="3570133"/>
              <a:ext cx="914400" cy="914400"/>
            </a:xfrm>
            <a:prstGeom prst="rect">
              <a:avLst/>
            </a:prstGeom>
          </p:spPr>
        </p:pic>
      </p:grpSp>
      <p:grpSp>
        <p:nvGrpSpPr>
          <p:cNvPr id="24" name="Group 23">
            <a:extLst>
              <a:ext uri="{FF2B5EF4-FFF2-40B4-BE49-F238E27FC236}">
                <a16:creationId xmlns:a16="http://schemas.microsoft.com/office/drawing/2014/main" id="{6226F735-2047-6568-8686-AEC86EB4BB06}"/>
              </a:ext>
            </a:extLst>
          </p:cNvPr>
          <p:cNvGrpSpPr/>
          <p:nvPr/>
        </p:nvGrpSpPr>
        <p:grpSpPr>
          <a:xfrm>
            <a:off x="590903" y="1426265"/>
            <a:ext cx="11271940" cy="4655264"/>
            <a:chOff x="590903" y="1426265"/>
            <a:chExt cx="11271940" cy="4655264"/>
          </a:xfrm>
        </p:grpSpPr>
        <p:cxnSp>
          <p:nvCxnSpPr>
            <p:cNvPr id="60" name="Straight Connector 59">
              <a:extLst>
                <a:ext uri="{FF2B5EF4-FFF2-40B4-BE49-F238E27FC236}">
                  <a16:creationId xmlns:a16="http://schemas.microsoft.com/office/drawing/2014/main" id="{939E3859-CFE2-8288-C863-086758B5DFE4}"/>
                </a:ext>
              </a:extLst>
            </p:cNvPr>
            <p:cNvCxnSpPr>
              <a:cxnSpLocks/>
            </p:cNvCxnSpPr>
            <p:nvPr/>
          </p:nvCxnSpPr>
          <p:spPr>
            <a:xfrm>
              <a:off x="590903" y="3118012"/>
              <a:ext cx="563597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3" name="Straight Connector 62">
              <a:extLst>
                <a:ext uri="{FF2B5EF4-FFF2-40B4-BE49-F238E27FC236}">
                  <a16:creationId xmlns:a16="http://schemas.microsoft.com/office/drawing/2014/main" id="{B9C055A4-DF11-26DE-BCF5-0E65666B2968}"/>
                </a:ext>
              </a:extLst>
            </p:cNvPr>
            <p:cNvCxnSpPr>
              <a:cxnSpLocks/>
            </p:cNvCxnSpPr>
            <p:nvPr/>
          </p:nvCxnSpPr>
          <p:spPr>
            <a:xfrm>
              <a:off x="590903" y="4408442"/>
              <a:ext cx="563597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6DA1D66F-F0D5-AB80-5D19-02FA679A0F33}"/>
                </a:ext>
              </a:extLst>
            </p:cNvPr>
            <p:cNvGrpSpPr/>
            <p:nvPr/>
          </p:nvGrpSpPr>
          <p:grpSpPr>
            <a:xfrm>
              <a:off x="6180817" y="1426265"/>
              <a:ext cx="91440" cy="4655264"/>
              <a:chOff x="6180817" y="1426265"/>
              <a:chExt cx="91440" cy="4655264"/>
            </a:xfrm>
          </p:grpSpPr>
          <p:cxnSp>
            <p:nvCxnSpPr>
              <p:cNvPr id="57" name="Straight Connector 56">
                <a:extLst>
                  <a:ext uri="{FF2B5EF4-FFF2-40B4-BE49-F238E27FC236}">
                    <a16:creationId xmlns:a16="http://schemas.microsoft.com/office/drawing/2014/main" id="{A622A5C7-A3AE-FB3E-7DDD-8AD92A20AF8B}"/>
                  </a:ext>
                </a:extLst>
              </p:cNvPr>
              <p:cNvCxnSpPr>
                <a:cxnSpLocks/>
              </p:cNvCxnSpPr>
              <p:nvPr/>
            </p:nvCxnSpPr>
            <p:spPr>
              <a:xfrm>
                <a:off x="6226873" y="1426265"/>
                <a:ext cx="0" cy="465526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nvGrpSpPr>
              <p:cNvPr id="41" name="Group 40">
                <a:extLst>
                  <a:ext uri="{FF2B5EF4-FFF2-40B4-BE49-F238E27FC236}">
                    <a16:creationId xmlns:a16="http://schemas.microsoft.com/office/drawing/2014/main" id="{0A732872-A108-5F41-2478-37085CECDC3D}"/>
                  </a:ext>
                </a:extLst>
              </p:cNvPr>
              <p:cNvGrpSpPr/>
              <p:nvPr/>
            </p:nvGrpSpPr>
            <p:grpSpPr>
              <a:xfrm>
                <a:off x="6180817" y="1827583"/>
                <a:ext cx="91440" cy="428560"/>
                <a:chOff x="8311168" y="2917354"/>
                <a:chExt cx="91440" cy="428560"/>
              </a:xfrm>
            </p:grpSpPr>
            <p:sp>
              <p:nvSpPr>
                <p:cNvPr id="42" name="Oval 41">
                  <a:extLst>
                    <a:ext uri="{FF2B5EF4-FFF2-40B4-BE49-F238E27FC236}">
                      <a16:creationId xmlns:a16="http://schemas.microsoft.com/office/drawing/2014/main" id="{E2FA1D8E-C6B9-8F6B-B7DF-E38E40D10162}"/>
                    </a:ext>
                  </a:extLst>
                </p:cNvPr>
                <p:cNvSpPr/>
                <p:nvPr/>
              </p:nvSpPr>
              <p:spPr>
                <a:xfrm>
                  <a:off x="8334029" y="2917354"/>
                  <a:ext cx="45719" cy="45719"/>
                </a:xfrm>
                <a:prstGeom prst="ellipse">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p>
              </p:txBody>
            </p:sp>
            <p:sp>
              <p:nvSpPr>
                <p:cNvPr id="43" name="Oval 42">
                  <a:extLst>
                    <a:ext uri="{FF2B5EF4-FFF2-40B4-BE49-F238E27FC236}">
                      <a16:creationId xmlns:a16="http://schemas.microsoft.com/office/drawing/2014/main" id="{BB41F53D-7DB2-6B54-B1F8-630203336575}"/>
                    </a:ext>
                  </a:extLst>
                </p:cNvPr>
                <p:cNvSpPr/>
                <p:nvPr/>
              </p:nvSpPr>
              <p:spPr>
                <a:xfrm>
                  <a:off x="8330916" y="3300195"/>
                  <a:ext cx="45719" cy="45719"/>
                </a:xfrm>
                <a:prstGeom prst="ellipse">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p>
              </p:txBody>
            </p:sp>
            <p:sp>
              <p:nvSpPr>
                <p:cNvPr id="44" name="Oval 43">
                  <a:extLst>
                    <a:ext uri="{FF2B5EF4-FFF2-40B4-BE49-F238E27FC236}">
                      <a16:creationId xmlns:a16="http://schemas.microsoft.com/office/drawing/2014/main" id="{DBCFB5AD-0CB8-2937-C871-0FFFE7DC26B7}"/>
                    </a:ext>
                  </a:extLst>
                </p:cNvPr>
                <p:cNvSpPr/>
                <p:nvPr/>
              </p:nvSpPr>
              <p:spPr>
                <a:xfrm>
                  <a:off x="8311168" y="3079468"/>
                  <a:ext cx="91440" cy="91440"/>
                </a:xfrm>
                <a:prstGeom prst="ellipse">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p>
              </p:txBody>
            </p:sp>
          </p:grpSp>
        </p:grpSp>
        <p:grpSp>
          <p:nvGrpSpPr>
            <p:cNvPr id="22" name="Group 21">
              <a:extLst>
                <a:ext uri="{FF2B5EF4-FFF2-40B4-BE49-F238E27FC236}">
                  <a16:creationId xmlns:a16="http://schemas.microsoft.com/office/drawing/2014/main" id="{7FA2E3C1-5980-2361-DD0E-63E7AEDA6C71}"/>
                </a:ext>
              </a:extLst>
            </p:cNvPr>
            <p:cNvGrpSpPr/>
            <p:nvPr/>
          </p:nvGrpSpPr>
          <p:grpSpPr>
            <a:xfrm>
              <a:off x="6226873" y="3328874"/>
              <a:ext cx="5635970" cy="91440"/>
              <a:chOff x="6226873" y="3328874"/>
              <a:chExt cx="5635970" cy="91440"/>
            </a:xfrm>
          </p:grpSpPr>
          <p:cxnSp>
            <p:nvCxnSpPr>
              <p:cNvPr id="64" name="Straight Connector 63">
                <a:extLst>
                  <a:ext uri="{FF2B5EF4-FFF2-40B4-BE49-F238E27FC236}">
                    <a16:creationId xmlns:a16="http://schemas.microsoft.com/office/drawing/2014/main" id="{3F59F2CE-54FD-8ECE-8CFB-26D0E09ED9D5}"/>
                  </a:ext>
                </a:extLst>
              </p:cNvPr>
              <p:cNvCxnSpPr>
                <a:cxnSpLocks/>
              </p:cNvCxnSpPr>
              <p:nvPr/>
            </p:nvCxnSpPr>
            <p:spPr>
              <a:xfrm>
                <a:off x="6226873" y="3374662"/>
                <a:ext cx="563597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nvGrpSpPr>
              <p:cNvPr id="20" name="Group 19">
                <a:extLst>
                  <a:ext uri="{FF2B5EF4-FFF2-40B4-BE49-F238E27FC236}">
                    <a16:creationId xmlns:a16="http://schemas.microsoft.com/office/drawing/2014/main" id="{B446331F-D4F5-9EAB-AFB6-06E5D671BE02}"/>
                  </a:ext>
                </a:extLst>
              </p:cNvPr>
              <p:cNvGrpSpPr/>
              <p:nvPr/>
            </p:nvGrpSpPr>
            <p:grpSpPr>
              <a:xfrm>
                <a:off x="11145309" y="3328874"/>
                <a:ext cx="428560" cy="91440"/>
                <a:chOff x="11145309" y="3328874"/>
                <a:chExt cx="428560" cy="91440"/>
              </a:xfrm>
            </p:grpSpPr>
            <p:sp>
              <p:nvSpPr>
                <p:cNvPr id="46" name="Oval 45">
                  <a:extLst>
                    <a:ext uri="{FF2B5EF4-FFF2-40B4-BE49-F238E27FC236}">
                      <a16:creationId xmlns:a16="http://schemas.microsoft.com/office/drawing/2014/main" id="{70DF1447-98C1-C7F0-172C-121D671111D0}"/>
                    </a:ext>
                  </a:extLst>
                </p:cNvPr>
                <p:cNvSpPr/>
                <p:nvPr/>
              </p:nvSpPr>
              <p:spPr>
                <a:xfrm rot="16200000">
                  <a:off x="11145309" y="3351734"/>
                  <a:ext cx="45719" cy="45719"/>
                </a:xfrm>
                <a:prstGeom prst="ellipse">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p>
              </p:txBody>
            </p:sp>
            <p:sp>
              <p:nvSpPr>
                <p:cNvPr id="47" name="Oval 46">
                  <a:extLst>
                    <a:ext uri="{FF2B5EF4-FFF2-40B4-BE49-F238E27FC236}">
                      <a16:creationId xmlns:a16="http://schemas.microsoft.com/office/drawing/2014/main" id="{25D5B9D4-AF4A-D57C-522E-30F19B4F937F}"/>
                    </a:ext>
                  </a:extLst>
                </p:cNvPr>
                <p:cNvSpPr/>
                <p:nvPr/>
              </p:nvSpPr>
              <p:spPr>
                <a:xfrm rot="16200000">
                  <a:off x="11528150" y="3354847"/>
                  <a:ext cx="45719" cy="45719"/>
                </a:xfrm>
                <a:prstGeom prst="ellipse">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p>
              </p:txBody>
            </p:sp>
            <p:sp>
              <p:nvSpPr>
                <p:cNvPr id="48" name="Oval 47">
                  <a:extLst>
                    <a:ext uri="{FF2B5EF4-FFF2-40B4-BE49-F238E27FC236}">
                      <a16:creationId xmlns:a16="http://schemas.microsoft.com/office/drawing/2014/main" id="{7199BB46-E39F-0B14-F851-7983FB415339}"/>
                    </a:ext>
                  </a:extLst>
                </p:cNvPr>
                <p:cNvSpPr/>
                <p:nvPr/>
              </p:nvSpPr>
              <p:spPr>
                <a:xfrm rot="16200000">
                  <a:off x="11307423" y="3328874"/>
                  <a:ext cx="91440" cy="91440"/>
                </a:xfrm>
                <a:prstGeom prst="ellipse">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dirty="0"/>
                </a:p>
              </p:txBody>
            </p:sp>
          </p:grpSp>
        </p:grpSp>
      </p:grpSp>
      <p:pic>
        <p:nvPicPr>
          <p:cNvPr id="28" name="Graphic 27">
            <a:extLst>
              <a:ext uri="{FF2B5EF4-FFF2-40B4-BE49-F238E27FC236}">
                <a16:creationId xmlns:a16="http://schemas.microsoft.com/office/drawing/2014/main" id="{8B4099EF-90E9-6884-3299-F8525F97DD2B}"/>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558966" y="3395885"/>
            <a:ext cx="640080" cy="729916"/>
          </a:xfrm>
          <a:prstGeom prst="rect">
            <a:avLst/>
          </a:prstGeom>
        </p:spPr>
      </p:pic>
    </p:spTree>
    <p:extLst>
      <p:ext uri="{BB962C8B-B14F-4D97-AF65-F5344CB8AC3E}">
        <p14:creationId xmlns:p14="http://schemas.microsoft.com/office/powerpoint/2010/main" val="75047705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8" name="Group 37">
            <a:extLst>
              <a:ext uri="{FF2B5EF4-FFF2-40B4-BE49-F238E27FC236}">
                <a16:creationId xmlns:a16="http://schemas.microsoft.com/office/drawing/2014/main" id="{4EADE50F-60AC-AC61-98FA-38729ECECAEC}"/>
              </a:ext>
            </a:extLst>
          </p:cNvPr>
          <p:cNvGrpSpPr/>
          <p:nvPr/>
        </p:nvGrpSpPr>
        <p:grpSpPr>
          <a:xfrm>
            <a:off x="10886594" y="239699"/>
            <a:ext cx="894285" cy="822960"/>
            <a:chOff x="10886594" y="239699"/>
            <a:chExt cx="894285" cy="822960"/>
          </a:xfrm>
        </p:grpSpPr>
        <p:sp>
          <p:nvSpPr>
            <p:cNvPr id="9" name="Oval 8">
              <a:extLst>
                <a:ext uri="{FF2B5EF4-FFF2-40B4-BE49-F238E27FC236}">
                  <a16:creationId xmlns:a16="http://schemas.microsoft.com/office/drawing/2014/main" id="{11605CD8-F9B3-7B59-F043-89F73858D29F}"/>
                </a:ext>
              </a:extLst>
            </p:cNvPr>
            <p:cNvSpPr/>
            <p:nvPr/>
          </p:nvSpPr>
          <p:spPr>
            <a:xfrm>
              <a:off x="11060624" y="310427"/>
              <a:ext cx="720255" cy="72025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p>
          </p:txBody>
        </p:sp>
        <p:pic>
          <p:nvPicPr>
            <p:cNvPr id="10" name="Graphic 9" descr="Megaphone1 with solid fill">
              <a:extLst>
                <a:ext uri="{FF2B5EF4-FFF2-40B4-BE49-F238E27FC236}">
                  <a16:creationId xmlns:a16="http://schemas.microsoft.com/office/drawing/2014/main" id="{4F32623B-AF2D-5BF4-71AC-4EF75BFEE4DE}"/>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886594" y="239699"/>
              <a:ext cx="822960" cy="822960"/>
            </a:xfrm>
            <a:prstGeom prst="rect">
              <a:avLst/>
            </a:prstGeom>
          </p:spPr>
        </p:pic>
        <p:sp>
          <p:nvSpPr>
            <p:cNvPr id="5" name="Freeform: Shape 4">
              <a:extLst>
                <a:ext uri="{FF2B5EF4-FFF2-40B4-BE49-F238E27FC236}">
                  <a16:creationId xmlns:a16="http://schemas.microsoft.com/office/drawing/2014/main" id="{F014F2C0-C1D9-A5E1-9BCD-C103C024AB90}"/>
                </a:ext>
              </a:extLst>
            </p:cNvPr>
            <p:cNvSpPr/>
            <p:nvPr/>
          </p:nvSpPr>
          <p:spPr>
            <a:xfrm>
              <a:off x="11010947" y="457267"/>
              <a:ext cx="549886" cy="447457"/>
            </a:xfrm>
            <a:custGeom>
              <a:avLst/>
              <a:gdLst>
                <a:gd name="connsiteX0" fmla="*/ 393495 w 549886"/>
                <a:gd name="connsiteY0" fmla="*/ 10578 h 447457"/>
                <a:gd name="connsiteX1" fmla="*/ 376847 w 549886"/>
                <a:gd name="connsiteY1" fmla="*/ 145 h 447457"/>
                <a:gd name="connsiteX2" fmla="*/ 359128 w 549886"/>
                <a:gd name="connsiteY2" fmla="*/ 6283 h 447457"/>
                <a:gd name="connsiteX3" fmla="*/ 47329 w 549886"/>
                <a:gd name="connsiteY3" fmla="*/ 307178 h 447457"/>
                <a:gd name="connsiteX4" fmla="*/ 0 w 549886"/>
                <a:gd name="connsiteY4" fmla="*/ 352518 h 447457"/>
                <a:gd name="connsiteX5" fmla="*/ 54787 w 549886"/>
                <a:gd name="connsiteY5" fmla="*/ 447458 h 447457"/>
                <a:gd name="connsiteX6" fmla="*/ 117520 w 549886"/>
                <a:gd name="connsiteY6" fmla="*/ 427921 h 447457"/>
                <a:gd name="connsiteX7" fmla="*/ 201111 w 549886"/>
                <a:gd name="connsiteY7" fmla="*/ 404210 h 447457"/>
                <a:gd name="connsiteX8" fmla="*/ 200579 w 549886"/>
                <a:gd name="connsiteY8" fmla="*/ 404698 h 447457"/>
                <a:gd name="connsiteX9" fmla="*/ 239018 w 549886"/>
                <a:gd name="connsiteY9" fmla="*/ 447089 h 447457"/>
                <a:gd name="connsiteX10" fmla="*/ 360122 w 549886"/>
                <a:gd name="connsiteY10" fmla="*/ 413657 h 447457"/>
                <a:gd name="connsiteX11" fmla="*/ 371266 w 549886"/>
                <a:gd name="connsiteY11" fmla="*/ 356367 h 447457"/>
                <a:gd name="connsiteX12" fmla="*/ 370409 w 549886"/>
                <a:gd name="connsiteY12" fmla="*/ 356204 h 447457"/>
                <a:gd name="connsiteX13" fmla="*/ 534075 w 549886"/>
                <a:gd name="connsiteY13" fmla="*/ 309784 h 447457"/>
                <a:gd name="connsiteX14" fmla="*/ 535035 w 549886"/>
                <a:gd name="connsiteY14" fmla="*/ 309449 h 447457"/>
                <a:gd name="connsiteX15" fmla="*/ 548794 w 549886"/>
                <a:gd name="connsiteY15" fmla="*/ 294336 h 447457"/>
                <a:gd name="connsiteX16" fmla="*/ 546677 w 549886"/>
                <a:gd name="connsiteY16" fmla="*/ 276068 h 447457"/>
                <a:gd name="connsiteX17" fmla="*/ 21577 w 549886"/>
                <a:gd name="connsiteY17" fmla="*/ 355569 h 447457"/>
                <a:gd name="connsiteX18" fmla="*/ 51581 w 549886"/>
                <a:gd name="connsiteY18" fmla="*/ 326851 h 447457"/>
                <a:gd name="connsiteX19" fmla="*/ 102261 w 549886"/>
                <a:gd name="connsiteY19" fmla="*/ 414694 h 447457"/>
                <a:gd name="connsiteX20" fmla="*/ 62828 w 549886"/>
                <a:gd name="connsiteY20" fmla="*/ 426987 h 447457"/>
                <a:gd name="connsiteX21" fmla="*/ 345326 w 549886"/>
                <a:gd name="connsiteY21" fmla="*/ 399898 h 447457"/>
                <a:gd name="connsiteX22" fmla="*/ 244599 w 549886"/>
                <a:gd name="connsiteY22" fmla="*/ 427724 h 447457"/>
                <a:gd name="connsiteX23" fmla="*/ 218710 w 549886"/>
                <a:gd name="connsiteY23" fmla="*/ 399178 h 447457"/>
                <a:gd name="connsiteX24" fmla="*/ 352870 w 549886"/>
                <a:gd name="connsiteY24" fmla="*/ 361124 h 447457"/>
                <a:gd name="connsiteX25" fmla="*/ 532498 w 549886"/>
                <a:gd name="connsiteY25" fmla="*/ 289141 h 447457"/>
                <a:gd name="connsiteX26" fmla="*/ 528863 w 549886"/>
                <a:gd name="connsiteY26" fmla="*/ 293427 h 447457"/>
                <a:gd name="connsiteX27" fmla="*/ 119098 w 549886"/>
                <a:gd name="connsiteY27" fmla="*/ 409645 h 447457"/>
                <a:gd name="connsiteX28" fmla="*/ 64277 w 549886"/>
                <a:gd name="connsiteY28" fmla="*/ 314618 h 447457"/>
                <a:gd name="connsiteX29" fmla="*/ 371172 w 549886"/>
                <a:gd name="connsiteY29" fmla="*/ 18524 h 447457"/>
                <a:gd name="connsiteX30" fmla="*/ 374978 w 549886"/>
                <a:gd name="connsiteY30" fmla="*/ 17153 h 447457"/>
                <a:gd name="connsiteX31" fmla="*/ 378844 w 549886"/>
                <a:gd name="connsiteY31" fmla="*/ 19442 h 447457"/>
                <a:gd name="connsiteX32" fmla="*/ 532087 w 549886"/>
                <a:gd name="connsiteY32" fmla="*/ 284898 h 447457"/>
                <a:gd name="connsiteX33" fmla="*/ 532498 w 549886"/>
                <a:gd name="connsiteY33" fmla="*/ 289141 h 4474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549886" h="447457">
                  <a:moveTo>
                    <a:pt x="393495" y="10578"/>
                  </a:moveTo>
                  <a:cubicBezTo>
                    <a:pt x="389826" y="4744"/>
                    <a:pt x="383697" y="904"/>
                    <a:pt x="376847" y="145"/>
                  </a:cubicBezTo>
                  <a:cubicBezTo>
                    <a:pt x="370314" y="-615"/>
                    <a:pt x="363790" y="1644"/>
                    <a:pt x="359128" y="6283"/>
                  </a:cubicBezTo>
                  <a:lnTo>
                    <a:pt x="47329" y="307178"/>
                  </a:lnTo>
                  <a:lnTo>
                    <a:pt x="0" y="352518"/>
                  </a:lnTo>
                  <a:lnTo>
                    <a:pt x="54787" y="447458"/>
                  </a:lnTo>
                  <a:lnTo>
                    <a:pt x="117520" y="427921"/>
                  </a:lnTo>
                  <a:lnTo>
                    <a:pt x="201111" y="404210"/>
                  </a:lnTo>
                  <a:lnTo>
                    <a:pt x="200579" y="404698"/>
                  </a:lnTo>
                  <a:lnTo>
                    <a:pt x="239018" y="447089"/>
                  </a:lnTo>
                  <a:lnTo>
                    <a:pt x="360122" y="413657"/>
                  </a:lnTo>
                  <a:lnTo>
                    <a:pt x="371266" y="356367"/>
                  </a:lnTo>
                  <a:lnTo>
                    <a:pt x="370409" y="356204"/>
                  </a:lnTo>
                  <a:lnTo>
                    <a:pt x="534075" y="309784"/>
                  </a:lnTo>
                  <a:lnTo>
                    <a:pt x="535035" y="309449"/>
                  </a:lnTo>
                  <a:cubicBezTo>
                    <a:pt x="541606" y="306659"/>
                    <a:pt x="546632" y="301139"/>
                    <a:pt x="548794" y="294336"/>
                  </a:cubicBezTo>
                  <a:cubicBezTo>
                    <a:pt x="550796" y="288230"/>
                    <a:pt x="550022" y="281554"/>
                    <a:pt x="546677" y="276068"/>
                  </a:cubicBezTo>
                  <a:close/>
                  <a:moveTo>
                    <a:pt x="21577" y="355569"/>
                  </a:moveTo>
                  <a:lnTo>
                    <a:pt x="51581" y="326851"/>
                  </a:lnTo>
                  <a:lnTo>
                    <a:pt x="102261" y="414694"/>
                  </a:lnTo>
                  <a:lnTo>
                    <a:pt x="62828" y="426987"/>
                  </a:lnTo>
                  <a:close/>
                  <a:moveTo>
                    <a:pt x="345326" y="399898"/>
                  </a:moveTo>
                  <a:lnTo>
                    <a:pt x="244599" y="427724"/>
                  </a:lnTo>
                  <a:lnTo>
                    <a:pt x="218710" y="399178"/>
                  </a:lnTo>
                  <a:lnTo>
                    <a:pt x="352870" y="361124"/>
                  </a:lnTo>
                  <a:close/>
                  <a:moveTo>
                    <a:pt x="532498" y="289141"/>
                  </a:moveTo>
                  <a:cubicBezTo>
                    <a:pt x="531909" y="290999"/>
                    <a:pt x="530600" y="292543"/>
                    <a:pt x="528863" y="293427"/>
                  </a:cubicBezTo>
                  <a:lnTo>
                    <a:pt x="119098" y="409645"/>
                  </a:lnTo>
                  <a:lnTo>
                    <a:pt x="64277" y="314618"/>
                  </a:lnTo>
                  <a:lnTo>
                    <a:pt x="371172" y="18524"/>
                  </a:lnTo>
                  <a:cubicBezTo>
                    <a:pt x="372162" y="17505"/>
                    <a:pt x="373566" y="16999"/>
                    <a:pt x="374978" y="17153"/>
                  </a:cubicBezTo>
                  <a:cubicBezTo>
                    <a:pt x="376539" y="17316"/>
                    <a:pt x="377950" y="18152"/>
                    <a:pt x="378844" y="19442"/>
                  </a:cubicBezTo>
                  <a:lnTo>
                    <a:pt x="532087" y="284898"/>
                  </a:lnTo>
                  <a:cubicBezTo>
                    <a:pt x="532848" y="286180"/>
                    <a:pt x="532999" y="287736"/>
                    <a:pt x="532498" y="289141"/>
                  </a:cubicBezTo>
                  <a:close/>
                </a:path>
              </a:pathLst>
            </a:custGeom>
            <a:solidFill>
              <a:schemeClr val="tx1"/>
            </a:solidFill>
            <a:ln w="8533" cap="flat">
              <a:noFill/>
              <a:prstDash val="solid"/>
              <a:miter/>
            </a:ln>
          </p:spPr>
          <p:txBody>
            <a:bodyPr anchor="ctr"/>
            <a:lstStyle/>
            <a:p>
              <a:endParaRPr lang="en-US"/>
            </a:p>
          </p:txBody>
        </p:sp>
        <p:sp>
          <p:nvSpPr>
            <p:cNvPr id="12" name="Freeform: Shape 11">
              <a:extLst>
                <a:ext uri="{FF2B5EF4-FFF2-40B4-BE49-F238E27FC236}">
                  <a16:creationId xmlns:a16="http://schemas.microsoft.com/office/drawing/2014/main" id="{6612A6E0-E98B-0956-EA94-62A4C6B4C427}"/>
                </a:ext>
              </a:extLst>
            </p:cNvPr>
            <p:cNvSpPr/>
            <p:nvPr/>
          </p:nvSpPr>
          <p:spPr>
            <a:xfrm rot="19838221">
              <a:off x="11570729" y="524013"/>
              <a:ext cx="98069" cy="17136"/>
            </a:xfrm>
            <a:custGeom>
              <a:avLst/>
              <a:gdLst>
                <a:gd name="connsiteX0" fmla="*/ 0 w 98069"/>
                <a:gd name="connsiteY0" fmla="*/ 0 h 17136"/>
                <a:gd name="connsiteX1" fmla="*/ 98069 w 98069"/>
                <a:gd name="connsiteY1" fmla="*/ 0 h 17136"/>
                <a:gd name="connsiteX2" fmla="*/ 98069 w 98069"/>
                <a:gd name="connsiteY2" fmla="*/ 17136 h 17136"/>
                <a:gd name="connsiteX3" fmla="*/ 0 w 98069"/>
                <a:gd name="connsiteY3" fmla="*/ 17136 h 17136"/>
              </a:gdLst>
              <a:ahLst/>
              <a:cxnLst>
                <a:cxn ang="0">
                  <a:pos x="connsiteX0" y="connsiteY0"/>
                </a:cxn>
                <a:cxn ang="0">
                  <a:pos x="connsiteX1" y="connsiteY1"/>
                </a:cxn>
                <a:cxn ang="0">
                  <a:pos x="connsiteX2" y="connsiteY2"/>
                </a:cxn>
                <a:cxn ang="0">
                  <a:pos x="connsiteX3" y="connsiteY3"/>
                </a:cxn>
              </a:cxnLst>
              <a:rect l="l" t="t" r="r" b="b"/>
              <a:pathLst>
                <a:path w="98069" h="17136">
                  <a:moveTo>
                    <a:pt x="0" y="0"/>
                  </a:moveTo>
                  <a:lnTo>
                    <a:pt x="98069" y="0"/>
                  </a:lnTo>
                  <a:lnTo>
                    <a:pt x="98069" y="17136"/>
                  </a:lnTo>
                  <a:lnTo>
                    <a:pt x="0" y="17136"/>
                  </a:lnTo>
                  <a:close/>
                </a:path>
              </a:pathLst>
            </a:custGeom>
            <a:solidFill>
              <a:schemeClr val="tx1"/>
            </a:solidFill>
            <a:ln w="8533" cap="flat">
              <a:noFill/>
              <a:prstDash val="solid"/>
              <a:miter/>
            </a:ln>
          </p:spPr>
          <p:txBody>
            <a:bodyPr anchor="ctr"/>
            <a:lstStyle/>
            <a:p>
              <a:endParaRPr lang="en-US"/>
            </a:p>
          </p:txBody>
        </p:sp>
        <p:sp>
          <p:nvSpPr>
            <p:cNvPr id="13" name="Freeform: Shape 12">
              <a:extLst>
                <a:ext uri="{FF2B5EF4-FFF2-40B4-BE49-F238E27FC236}">
                  <a16:creationId xmlns:a16="http://schemas.microsoft.com/office/drawing/2014/main" id="{5F8A5181-B38D-5546-067A-C71B9F49AA75}"/>
                </a:ext>
              </a:extLst>
            </p:cNvPr>
            <p:cNvSpPr/>
            <p:nvPr/>
          </p:nvSpPr>
          <p:spPr>
            <a:xfrm rot="17139726">
              <a:off x="11626620" y="582261"/>
              <a:ext cx="17147" cy="98082"/>
            </a:xfrm>
            <a:custGeom>
              <a:avLst/>
              <a:gdLst>
                <a:gd name="connsiteX0" fmla="*/ 0 w 17147"/>
                <a:gd name="connsiteY0" fmla="*/ 0 h 98082"/>
                <a:gd name="connsiteX1" fmla="*/ 17147 w 17147"/>
                <a:gd name="connsiteY1" fmla="*/ 0 h 98082"/>
                <a:gd name="connsiteX2" fmla="*/ 17147 w 17147"/>
                <a:gd name="connsiteY2" fmla="*/ 98083 h 98082"/>
                <a:gd name="connsiteX3" fmla="*/ 0 w 17147"/>
                <a:gd name="connsiteY3" fmla="*/ 98083 h 98082"/>
              </a:gdLst>
              <a:ahLst/>
              <a:cxnLst>
                <a:cxn ang="0">
                  <a:pos x="connsiteX0" y="connsiteY0"/>
                </a:cxn>
                <a:cxn ang="0">
                  <a:pos x="connsiteX1" y="connsiteY1"/>
                </a:cxn>
                <a:cxn ang="0">
                  <a:pos x="connsiteX2" y="connsiteY2"/>
                </a:cxn>
                <a:cxn ang="0">
                  <a:pos x="connsiteX3" y="connsiteY3"/>
                </a:cxn>
              </a:cxnLst>
              <a:rect l="l" t="t" r="r" b="b"/>
              <a:pathLst>
                <a:path w="17147" h="98082">
                  <a:moveTo>
                    <a:pt x="0" y="0"/>
                  </a:moveTo>
                  <a:lnTo>
                    <a:pt x="17147" y="0"/>
                  </a:lnTo>
                  <a:lnTo>
                    <a:pt x="17147" y="98083"/>
                  </a:lnTo>
                  <a:lnTo>
                    <a:pt x="0" y="98083"/>
                  </a:lnTo>
                  <a:close/>
                </a:path>
              </a:pathLst>
            </a:custGeom>
            <a:solidFill>
              <a:schemeClr val="tx1"/>
            </a:solidFill>
            <a:ln w="8534" cap="flat">
              <a:noFill/>
              <a:prstDash val="solid"/>
              <a:miter/>
            </a:ln>
          </p:spPr>
          <p:txBody>
            <a:bodyPr anchor="ctr"/>
            <a:lstStyle/>
            <a:p>
              <a:endParaRPr lang="en-US"/>
            </a:p>
          </p:txBody>
        </p:sp>
        <p:sp>
          <p:nvSpPr>
            <p:cNvPr id="14" name="Freeform: Shape 13">
              <a:extLst>
                <a:ext uri="{FF2B5EF4-FFF2-40B4-BE49-F238E27FC236}">
                  <a16:creationId xmlns:a16="http://schemas.microsoft.com/office/drawing/2014/main" id="{3223F5A8-EAD7-DFFF-E2EA-7F6C8EE0E531}"/>
                </a:ext>
              </a:extLst>
            </p:cNvPr>
            <p:cNvSpPr/>
            <p:nvPr/>
          </p:nvSpPr>
          <p:spPr>
            <a:xfrm rot="17139726">
              <a:off x="11494022" y="460688"/>
              <a:ext cx="98082" cy="17147"/>
            </a:xfrm>
            <a:custGeom>
              <a:avLst/>
              <a:gdLst>
                <a:gd name="connsiteX0" fmla="*/ 0 w 98082"/>
                <a:gd name="connsiteY0" fmla="*/ 0 h 17147"/>
                <a:gd name="connsiteX1" fmla="*/ 98083 w 98082"/>
                <a:gd name="connsiteY1" fmla="*/ 0 h 17147"/>
                <a:gd name="connsiteX2" fmla="*/ 98083 w 98082"/>
                <a:gd name="connsiteY2" fmla="*/ 17147 h 17147"/>
                <a:gd name="connsiteX3" fmla="*/ 0 w 98082"/>
                <a:gd name="connsiteY3" fmla="*/ 17147 h 17147"/>
              </a:gdLst>
              <a:ahLst/>
              <a:cxnLst>
                <a:cxn ang="0">
                  <a:pos x="connsiteX0" y="connsiteY0"/>
                </a:cxn>
                <a:cxn ang="0">
                  <a:pos x="connsiteX1" y="connsiteY1"/>
                </a:cxn>
                <a:cxn ang="0">
                  <a:pos x="connsiteX2" y="connsiteY2"/>
                </a:cxn>
                <a:cxn ang="0">
                  <a:pos x="connsiteX3" y="connsiteY3"/>
                </a:cxn>
              </a:cxnLst>
              <a:rect l="l" t="t" r="r" b="b"/>
              <a:pathLst>
                <a:path w="98082" h="17147">
                  <a:moveTo>
                    <a:pt x="0" y="0"/>
                  </a:moveTo>
                  <a:lnTo>
                    <a:pt x="98083" y="0"/>
                  </a:lnTo>
                  <a:lnTo>
                    <a:pt x="98083" y="17147"/>
                  </a:lnTo>
                  <a:lnTo>
                    <a:pt x="0" y="17147"/>
                  </a:lnTo>
                  <a:close/>
                </a:path>
              </a:pathLst>
            </a:custGeom>
            <a:solidFill>
              <a:schemeClr val="tx1"/>
            </a:solidFill>
            <a:ln w="8534" cap="flat">
              <a:noFill/>
              <a:prstDash val="solid"/>
              <a:miter/>
            </a:ln>
          </p:spPr>
          <p:txBody>
            <a:bodyPr anchor="ctr"/>
            <a:lstStyle/>
            <a:p>
              <a:endParaRPr lang="en-US"/>
            </a:p>
          </p:txBody>
        </p:sp>
      </p:grpSp>
      <p:sp>
        <p:nvSpPr>
          <p:cNvPr id="2" name="Rectangle 2">
            <a:extLst>
              <a:ext uri="{FF2B5EF4-FFF2-40B4-BE49-F238E27FC236}">
                <a16:creationId xmlns:a16="http://schemas.microsoft.com/office/drawing/2014/main" id="{CC4A2DC9-9FC4-3198-A4BF-4BAB492403D7}"/>
              </a:ext>
            </a:extLst>
          </p:cNvPr>
          <p:cNvSpPr txBox="1">
            <a:spLocks noChangeArrowheads="1"/>
          </p:cNvSpPr>
          <p:nvPr/>
        </p:nvSpPr>
        <p:spPr>
          <a:xfrm>
            <a:off x="432752" y="464286"/>
            <a:ext cx="9263698" cy="720255"/>
          </a:xfrm>
          <a:prstGeom prst="rect">
            <a:avLst/>
          </a:prstGeom>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defRPr sz="3200" b="1">
                <a:latin typeface="Arial Black" charset="0"/>
                <a:ea typeface="Arial Black" charset="0"/>
                <a:cs typeface="Arial Black" charset="0"/>
              </a:defRPr>
            </a:pPr>
            <a:r>
              <a:t>RESSOURCES DE LA CAMPAGNE (2/3)</a:t>
            </a:r>
            <a:br>
              <a:rPr lang="en-US" sz="3200" b="1" dirty="0">
                <a:latin typeface="Arial Black" charset="0"/>
                <a:ea typeface="Arial Black" charset="0"/>
                <a:cs typeface="Arial Black" charset="0"/>
              </a:rPr>
            </a:br>
            <a:r>
              <a:rPr>
                <a:solidFill>
                  <a:schemeClr val="accent5"/>
                </a:solidFill>
              </a:rPr>
              <a:t> ÉTUDES DES REPÈRES</a:t>
            </a:r>
          </a:p>
        </p:txBody>
      </p:sp>
      <p:sp>
        <p:nvSpPr>
          <p:cNvPr id="3" name="TextBox 2">
            <a:extLst>
              <a:ext uri="{FF2B5EF4-FFF2-40B4-BE49-F238E27FC236}">
                <a16:creationId xmlns:a16="http://schemas.microsoft.com/office/drawing/2014/main" id="{ADA0415E-1ECE-A23F-B935-E285382AFE47}"/>
              </a:ext>
            </a:extLst>
          </p:cNvPr>
          <p:cNvSpPr txBox="1"/>
          <p:nvPr/>
        </p:nvSpPr>
        <p:spPr>
          <a:xfrm>
            <a:off x="432752" y="1739162"/>
            <a:ext cx="5084523" cy="4231928"/>
          </a:xfrm>
          <a:prstGeom prst="rect">
            <a:avLst/>
          </a:prstGeom>
          <a:noFill/>
        </p:spPr>
        <p:txBody>
          <a:bodyPr wrap="square">
            <a:spAutoFit/>
          </a:bodyPr>
          <a:lstStyle/>
          <a:p>
            <a:pPr algn="l">
              <a:spcAft>
                <a:spcPts val="1800"/>
              </a:spcAft>
              <a:defRPr sz="1400">
                <a:cs typeface="Arial" panose="020B0604020202020204" pitchFamily="34" charset="0"/>
              </a:defRPr>
            </a:pPr>
            <a:r>
              <a:rPr>
                <a:latin typeface="Arial" panose="020B0604020202020204" pitchFamily="34" charset="0"/>
              </a:rPr>
              <a:t>Swindells S, Ramchandani R, Gupta A, et al. </a:t>
            </a:r>
            <a:r>
              <a:rPr>
                <a:latin typeface="+mj-lt"/>
              </a:rPr>
              <a:t>Un mois de rifapentine plus isoniazide pour prévenir la tuberculose liée au VIH. </a:t>
            </a:r>
            <a:r>
              <a:rPr>
                <a:latin typeface="Arial" panose="020B0604020202020204" pitchFamily="34" charset="0"/>
              </a:rPr>
              <a:t>N Engl J Med. 2019 Mar 14;380(11):1001-1011. doi: 10.1056/NEJMoa1806808.</a:t>
            </a:r>
          </a:p>
          <a:p>
            <a:pPr algn="l">
              <a:spcAft>
                <a:spcPts val="1800"/>
              </a:spcAft>
              <a:defRPr sz="1400">
                <a:cs typeface="Arial" panose="020B0604020202020204" pitchFamily="34" charset="0"/>
              </a:defRPr>
            </a:pPr>
            <a:r>
              <a:rPr>
                <a:latin typeface="Arial" panose="020B0604020202020204" pitchFamily="34" charset="0"/>
              </a:rPr>
              <a:t>Sterling TR, Villarino ME, Borisov AS, et al. </a:t>
            </a:r>
            <a:r>
              <a:rPr>
                <a:latin typeface="+mj-lt"/>
              </a:rPr>
              <a:t>Trois mois de rifapentine et d’isoniazide en cas d’infection tuberculeuse latente. </a:t>
            </a:r>
            <a:r>
              <a:rPr>
                <a:latin typeface="Arial" panose="020B0604020202020204" pitchFamily="34" charset="0"/>
              </a:rPr>
              <a:t>N Engl J Med. 2011 Dec 8;365(23):2155-66. Doi: 10.1056/NEJMoa1104875.</a:t>
            </a:r>
          </a:p>
          <a:p>
            <a:pPr algn="l">
              <a:spcAft>
                <a:spcPts val="1800"/>
              </a:spcAft>
              <a:defRPr sz="1400">
                <a:cs typeface="Arial" panose="020B0604020202020204" pitchFamily="34" charset="0"/>
              </a:defRPr>
            </a:pPr>
            <a:r>
              <a:rPr>
                <a:latin typeface="Arial" panose="020B0604020202020204" pitchFamily="34" charset="0"/>
              </a:rPr>
              <a:t>Dorman SE, Nahid P, Kurbatova EV, et al. </a:t>
            </a:r>
            <a:r>
              <a:rPr>
                <a:latin typeface="+mj-lt"/>
              </a:rPr>
              <a:t>Traitements de quatre mois à base de rifapentine avec ou sans moxifloxacine pour tuberculose.</a:t>
            </a:r>
            <a:r>
              <a:rPr>
                <a:latin typeface="Arial" panose="020B0604020202020204" pitchFamily="34" charset="0"/>
              </a:rPr>
              <a:t> N Engl J Med. 2021 May 6;384(18):1705-1718. doi: 10.1056/NEJMoa2033400.</a:t>
            </a:r>
          </a:p>
          <a:p>
            <a:pPr>
              <a:spcAft>
                <a:spcPts val="1800"/>
              </a:spcAft>
              <a:defRPr sz="1400">
                <a:cs typeface="Arial" panose="020B0604020202020204" pitchFamily="34" charset="0"/>
              </a:defRPr>
            </a:pPr>
            <a:r>
              <a:rPr>
                <a:latin typeface="Arial" panose="020B0604020202020204" pitchFamily="34" charset="0"/>
              </a:rPr>
              <a:t>Turkova A, Wills GH, Wobudeya E, et al. </a:t>
            </a:r>
            <a:r>
              <a:rPr>
                <a:latin typeface="+mj-lt"/>
              </a:rPr>
              <a:t>Traitement plus court en cas de tuberculose non grave chez les enfants africains et indiens. </a:t>
            </a:r>
            <a:r>
              <a:rPr>
                <a:latin typeface="Arial" panose="020B0604020202020204" pitchFamily="34" charset="0"/>
              </a:rPr>
              <a:t>N Engl J Med. 2022 Mar 10;386(10):911-922. doi: 10.1056/NEJMoa2104535.</a:t>
            </a:r>
          </a:p>
        </p:txBody>
      </p:sp>
      <p:sp>
        <p:nvSpPr>
          <p:cNvPr id="11" name="TextBox 10">
            <a:extLst>
              <a:ext uri="{FF2B5EF4-FFF2-40B4-BE49-F238E27FC236}">
                <a16:creationId xmlns:a16="http://schemas.microsoft.com/office/drawing/2014/main" id="{1E3645DC-3815-9FF7-F682-732E8EB79F35}"/>
              </a:ext>
            </a:extLst>
          </p:cNvPr>
          <p:cNvSpPr txBox="1"/>
          <p:nvPr/>
        </p:nvSpPr>
        <p:spPr>
          <a:xfrm>
            <a:off x="6289445" y="1739162"/>
            <a:ext cx="5084524" cy="2046714"/>
          </a:xfrm>
          <a:prstGeom prst="rect">
            <a:avLst/>
          </a:prstGeom>
          <a:noFill/>
        </p:spPr>
        <p:txBody>
          <a:bodyPr wrap="square">
            <a:spAutoFit/>
          </a:bodyPr>
          <a:lstStyle/>
          <a:p>
            <a:pPr>
              <a:spcAft>
                <a:spcPts val="1800"/>
              </a:spcAft>
              <a:defRPr sz="1400">
                <a:cs typeface="Arial" panose="020B0604020202020204" pitchFamily="34" charset="0"/>
              </a:defRPr>
            </a:pPr>
            <a:r>
              <a:rPr>
                <a:latin typeface="Arial" panose="020B0604020202020204" pitchFamily="34" charset="0"/>
              </a:rPr>
              <a:t>Conradie F, Bagdasaryan TR, Borisov S, et al. </a:t>
            </a:r>
            <a:r>
              <a:rPr>
                <a:latin typeface="+mj-lt"/>
              </a:rPr>
              <a:t>Traitement par bédaquiline-prétomanide-linézolide en cas de tuberculose pharmacorésistante. </a:t>
            </a:r>
            <a:r>
              <a:t>N Engl J Med. 2022 Sep 1;387(9):810-823. doi: 10.1056/NEJMoa2119430.</a:t>
            </a:r>
            <a:endParaRPr lang="en-US" sz="1400" dirty="0">
              <a:latin typeface="+mj-lt"/>
              <a:cs typeface="Arial" panose="020B0604020202020204" pitchFamily="34" charset="0"/>
            </a:endParaRPr>
          </a:p>
          <a:p>
            <a:pPr>
              <a:spcAft>
                <a:spcPts val="1800"/>
              </a:spcAft>
              <a:defRPr sz="1400">
                <a:latin typeface="Arial" panose="020B0604020202020204" pitchFamily="34" charset="0"/>
                <a:cs typeface="Arial" panose="020B0604020202020204" pitchFamily="34" charset="0"/>
              </a:defRPr>
            </a:pPr>
            <a:r>
              <a:t>Nyang’wa BT, Berry C, Kazounis E, et al. </a:t>
            </a:r>
            <a:r>
              <a:rPr b="1"/>
              <a:t>Un traitement par voie orale uniquement de 24 semaines en cas de tuberculose résistante à la rifampicine</a:t>
            </a:r>
            <a:r>
              <a:t>. 2022 December 22. N Engl J Med;387:2331-2343. doi: 10.1056/NEJMoa2117166. </a:t>
            </a:r>
          </a:p>
        </p:txBody>
      </p:sp>
      <p:grpSp>
        <p:nvGrpSpPr>
          <p:cNvPr id="43" name="Group 42">
            <a:extLst>
              <a:ext uri="{FF2B5EF4-FFF2-40B4-BE49-F238E27FC236}">
                <a16:creationId xmlns:a16="http://schemas.microsoft.com/office/drawing/2014/main" id="{C8D50584-5EDC-E550-28FA-B8A9A08CEC64}"/>
              </a:ext>
            </a:extLst>
          </p:cNvPr>
          <p:cNvGrpSpPr/>
          <p:nvPr/>
        </p:nvGrpSpPr>
        <p:grpSpPr>
          <a:xfrm>
            <a:off x="423120" y="1739162"/>
            <a:ext cx="11137713" cy="4231928"/>
            <a:chOff x="423120" y="1739162"/>
            <a:chExt cx="11137713" cy="4231928"/>
          </a:xfrm>
        </p:grpSpPr>
        <p:cxnSp>
          <p:nvCxnSpPr>
            <p:cNvPr id="18" name="Straight Connector 17">
              <a:extLst>
                <a:ext uri="{FF2B5EF4-FFF2-40B4-BE49-F238E27FC236}">
                  <a16:creationId xmlns:a16="http://schemas.microsoft.com/office/drawing/2014/main" id="{573B03ED-7D68-F04C-493E-B18BFE141209}"/>
                </a:ext>
              </a:extLst>
            </p:cNvPr>
            <p:cNvCxnSpPr>
              <a:cxnSpLocks/>
            </p:cNvCxnSpPr>
            <p:nvPr/>
          </p:nvCxnSpPr>
          <p:spPr>
            <a:xfrm>
              <a:off x="423120" y="2763022"/>
              <a:ext cx="1113771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FA17A489-00BF-8E3A-4FDF-3347D58D1457}"/>
                </a:ext>
              </a:extLst>
            </p:cNvPr>
            <p:cNvCxnSpPr>
              <a:cxnSpLocks/>
            </p:cNvCxnSpPr>
            <p:nvPr/>
          </p:nvCxnSpPr>
          <p:spPr>
            <a:xfrm>
              <a:off x="5856228" y="1739162"/>
              <a:ext cx="0" cy="423192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B333F3F-0994-4476-0DCF-360D57B2AD24}"/>
                </a:ext>
              </a:extLst>
            </p:cNvPr>
            <p:cNvCxnSpPr>
              <a:cxnSpLocks/>
            </p:cNvCxnSpPr>
            <p:nvPr/>
          </p:nvCxnSpPr>
          <p:spPr>
            <a:xfrm>
              <a:off x="432752" y="3816934"/>
              <a:ext cx="5423476"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ECAE7509-5F6B-CC70-AAC6-479E961BADF3}"/>
                </a:ext>
              </a:extLst>
            </p:cNvPr>
            <p:cNvCxnSpPr>
              <a:cxnSpLocks/>
            </p:cNvCxnSpPr>
            <p:nvPr/>
          </p:nvCxnSpPr>
          <p:spPr>
            <a:xfrm>
              <a:off x="423120" y="4927102"/>
              <a:ext cx="543310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nvGrpSpPr>
            <p:cNvPr id="24" name="Group 23">
              <a:extLst>
                <a:ext uri="{FF2B5EF4-FFF2-40B4-BE49-F238E27FC236}">
                  <a16:creationId xmlns:a16="http://schemas.microsoft.com/office/drawing/2014/main" id="{28208961-C99E-D0F4-71D4-7C4518DCA1B3}"/>
                </a:ext>
              </a:extLst>
            </p:cNvPr>
            <p:cNvGrpSpPr/>
            <p:nvPr/>
          </p:nvGrpSpPr>
          <p:grpSpPr>
            <a:xfrm>
              <a:off x="5810509" y="4712822"/>
              <a:ext cx="91440" cy="428560"/>
              <a:chOff x="8311168" y="2917354"/>
              <a:chExt cx="91440" cy="428560"/>
            </a:xfrm>
          </p:grpSpPr>
          <p:sp>
            <p:nvSpPr>
              <p:cNvPr id="29" name="Oval 28">
                <a:extLst>
                  <a:ext uri="{FF2B5EF4-FFF2-40B4-BE49-F238E27FC236}">
                    <a16:creationId xmlns:a16="http://schemas.microsoft.com/office/drawing/2014/main" id="{69AD5DDF-38E7-4CFA-A705-6B274D7F86E0}"/>
                  </a:ext>
                </a:extLst>
              </p:cNvPr>
              <p:cNvSpPr/>
              <p:nvPr/>
            </p:nvSpPr>
            <p:spPr>
              <a:xfrm>
                <a:off x="8334029" y="2917354"/>
                <a:ext cx="45719" cy="45719"/>
              </a:xfrm>
              <a:prstGeom prst="ellipse">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p>
            </p:txBody>
          </p:sp>
          <p:sp>
            <p:nvSpPr>
              <p:cNvPr id="30" name="Oval 29">
                <a:extLst>
                  <a:ext uri="{FF2B5EF4-FFF2-40B4-BE49-F238E27FC236}">
                    <a16:creationId xmlns:a16="http://schemas.microsoft.com/office/drawing/2014/main" id="{0FB97B86-3B1D-33F6-0378-9C3ED0DED82E}"/>
                  </a:ext>
                </a:extLst>
              </p:cNvPr>
              <p:cNvSpPr/>
              <p:nvPr/>
            </p:nvSpPr>
            <p:spPr>
              <a:xfrm>
                <a:off x="8330916" y="3300195"/>
                <a:ext cx="45719" cy="45719"/>
              </a:xfrm>
              <a:prstGeom prst="ellipse">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p>
            </p:txBody>
          </p:sp>
          <p:sp>
            <p:nvSpPr>
              <p:cNvPr id="31" name="Oval 30">
                <a:extLst>
                  <a:ext uri="{FF2B5EF4-FFF2-40B4-BE49-F238E27FC236}">
                    <a16:creationId xmlns:a16="http://schemas.microsoft.com/office/drawing/2014/main" id="{39AF74FE-AFC2-A78A-9774-B4246047260C}"/>
                  </a:ext>
                </a:extLst>
              </p:cNvPr>
              <p:cNvSpPr/>
              <p:nvPr/>
            </p:nvSpPr>
            <p:spPr>
              <a:xfrm>
                <a:off x="8311168" y="3079468"/>
                <a:ext cx="91440" cy="91440"/>
              </a:xfrm>
              <a:prstGeom prst="ellipse">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p>
            </p:txBody>
          </p:sp>
        </p:grpSp>
      </p:grpSp>
    </p:spTree>
    <p:extLst>
      <p:ext uri="{BB962C8B-B14F-4D97-AF65-F5344CB8AC3E}">
        <p14:creationId xmlns:p14="http://schemas.microsoft.com/office/powerpoint/2010/main" val="333864903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8" name="Group 37">
            <a:extLst>
              <a:ext uri="{FF2B5EF4-FFF2-40B4-BE49-F238E27FC236}">
                <a16:creationId xmlns:a16="http://schemas.microsoft.com/office/drawing/2014/main" id="{4EADE50F-60AC-AC61-98FA-38729ECECAEC}"/>
              </a:ext>
            </a:extLst>
          </p:cNvPr>
          <p:cNvGrpSpPr/>
          <p:nvPr/>
        </p:nvGrpSpPr>
        <p:grpSpPr>
          <a:xfrm>
            <a:off x="10886594" y="239699"/>
            <a:ext cx="894285" cy="822960"/>
            <a:chOff x="10886594" y="239699"/>
            <a:chExt cx="894285" cy="822960"/>
          </a:xfrm>
        </p:grpSpPr>
        <p:sp>
          <p:nvSpPr>
            <p:cNvPr id="9" name="Oval 8">
              <a:extLst>
                <a:ext uri="{FF2B5EF4-FFF2-40B4-BE49-F238E27FC236}">
                  <a16:creationId xmlns:a16="http://schemas.microsoft.com/office/drawing/2014/main" id="{11605CD8-F9B3-7B59-F043-89F73858D29F}"/>
                </a:ext>
              </a:extLst>
            </p:cNvPr>
            <p:cNvSpPr/>
            <p:nvPr/>
          </p:nvSpPr>
          <p:spPr>
            <a:xfrm>
              <a:off x="11060624" y="310427"/>
              <a:ext cx="720255" cy="72025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p>
          </p:txBody>
        </p:sp>
        <p:pic>
          <p:nvPicPr>
            <p:cNvPr id="10" name="Graphic 9" descr="Megaphone1 with solid fill">
              <a:extLst>
                <a:ext uri="{FF2B5EF4-FFF2-40B4-BE49-F238E27FC236}">
                  <a16:creationId xmlns:a16="http://schemas.microsoft.com/office/drawing/2014/main" id="{4F32623B-AF2D-5BF4-71AC-4EF75BFEE4DE}"/>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886594" y="239699"/>
              <a:ext cx="822960" cy="822960"/>
            </a:xfrm>
            <a:prstGeom prst="rect">
              <a:avLst/>
            </a:prstGeom>
          </p:spPr>
        </p:pic>
        <p:sp>
          <p:nvSpPr>
            <p:cNvPr id="5" name="Freeform: Shape 4">
              <a:extLst>
                <a:ext uri="{FF2B5EF4-FFF2-40B4-BE49-F238E27FC236}">
                  <a16:creationId xmlns:a16="http://schemas.microsoft.com/office/drawing/2014/main" id="{F014F2C0-C1D9-A5E1-9BCD-C103C024AB90}"/>
                </a:ext>
              </a:extLst>
            </p:cNvPr>
            <p:cNvSpPr/>
            <p:nvPr/>
          </p:nvSpPr>
          <p:spPr>
            <a:xfrm>
              <a:off x="11010947" y="457267"/>
              <a:ext cx="549886" cy="447457"/>
            </a:xfrm>
            <a:custGeom>
              <a:avLst/>
              <a:gdLst>
                <a:gd name="connsiteX0" fmla="*/ 393495 w 549886"/>
                <a:gd name="connsiteY0" fmla="*/ 10578 h 447457"/>
                <a:gd name="connsiteX1" fmla="*/ 376847 w 549886"/>
                <a:gd name="connsiteY1" fmla="*/ 145 h 447457"/>
                <a:gd name="connsiteX2" fmla="*/ 359128 w 549886"/>
                <a:gd name="connsiteY2" fmla="*/ 6283 h 447457"/>
                <a:gd name="connsiteX3" fmla="*/ 47329 w 549886"/>
                <a:gd name="connsiteY3" fmla="*/ 307178 h 447457"/>
                <a:gd name="connsiteX4" fmla="*/ 0 w 549886"/>
                <a:gd name="connsiteY4" fmla="*/ 352518 h 447457"/>
                <a:gd name="connsiteX5" fmla="*/ 54787 w 549886"/>
                <a:gd name="connsiteY5" fmla="*/ 447458 h 447457"/>
                <a:gd name="connsiteX6" fmla="*/ 117520 w 549886"/>
                <a:gd name="connsiteY6" fmla="*/ 427921 h 447457"/>
                <a:gd name="connsiteX7" fmla="*/ 201111 w 549886"/>
                <a:gd name="connsiteY7" fmla="*/ 404210 h 447457"/>
                <a:gd name="connsiteX8" fmla="*/ 200579 w 549886"/>
                <a:gd name="connsiteY8" fmla="*/ 404698 h 447457"/>
                <a:gd name="connsiteX9" fmla="*/ 239018 w 549886"/>
                <a:gd name="connsiteY9" fmla="*/ 447089 h 447457"/>
                <a:gd name="connsiteX10" fmla="*/ 360122 w 549886"/>
                <a:gd name="connsiteY10" fmla="*/ 413657 h 447457"/>
                <a:gd name="connsiteX11" fmla="*/ 371266 w 549886"/>
                <a:gd name="connsiteY11" fmla="*/ 356367 h 447457"/>
                <a:gd name="connsiteX12" fmla="*/ 370409 w 549886"/>
                <a:gd name="connsiteY12" fmla="*/ 356204 h 447457"/>
                <a:gd name="connsiteX13" fmla="*/ 534075 w 549886"/>
                <a:gd name="connsiteY13" fmla="*/ 309784 h 447457"/>
                <a:gd name="connsiteX14" fmla="*/ 535035 w 549886"/>
                <a:gd name="connsiteY14" fmla="*/ 309449 h 447457"/>
                <a:gd name="connsiteX15" fmla="*/ 548794 w 549886"/>
                <a:gd name="connsiteY15" fmla="*/ 294336 h 447457"/>
                <a:gd name="connsiteX16" fmla="*/ 546677 w 549886"/>
                <a:gd name="connsiteY16" fmla="*/ 276068 h 447457"/>
                <a:gd name="connsiteX17" fmla="*/ 21577 w 549886"/>
                <a:gd name="connsiteY17" fmla="*/ 355569 h 447457"/>
                <a:gd name="connsiteX18" fmla="*/ 51581 w 549886"/>
                <a:gd name="connsiteY18" fmla="*/ 326851 h 447457"/>
                <a:gd name="connsiteX19" fmla="*/ 102261 w 549886"/>
                <a:gd name="connsiteY19" fmla="*/ 414694 h 447457"/>
                <a:gd name="connsiteX20" fmla="*/ 62828 w 549886"/>
                <a:gd name="connsiteY20" fmla="*/ 426987 h 447457"/>
                <a:gd name="connsiteX21" fmla="*/ 345326 w 549886"/>
                <a:gd name="connsiteY21" fmla="*/ 399898 h 447457"/>
                <a:gd name="connsiteX22" fmla="*/ 244599 w 549886"/>
                <a:gd name="connsiteY22" fmla="*/ 427724 h 447457"/>
                <a:gd name="connsiteX23" fmla="*/ 218710 w 549886"/>
                <a:gd name="connsiteY23" fmla="*/ 399178 h 447457"/>
                <a:gd name="connsiteX24" fmla="*/ 352870 w 549886"/>
                <a:gd name="connsiteY24" fmla="*/ 361124 h 447457"/>
                <a:gd name="connsiteX25" fmla="*/ 532498 w 549886"/>
                <a:gd name="connsiteY25" fmla="*/ 289141 h 447457"/>
                <a:gd name="connsiteX26" fmla="*/ 528863 w 549886"/>
                <a:gd name="connsiteY26" fmla="*/ 293427 h 447457"/>
                <a:gd name="connsiteX27" fmla="*/ 119098 w 549886"/>
                <a:gd name="connsiteY27" fmla="*/ 409645 h 447457"/>
                <a:gd name="connsiteX28" fmla="*/ 64277 w 549886"/>
                <a:gd name="connsiteY28" fmla="*/ 314618 h 447457"/>
                <a:gd name="connsiteX29" fmla="*/ 371172 w 549886"/>
                <a:gd name="connsiteY29" fmla="*/ 18524 h 447457"/>
                <a:gd name="connsiteX30" fmla="*/ 374978 w 549886"/>
                <a:gd name="connsiteY30" fmla="*/ 17153 h 447457"/>
                <a:gd name="connsiteX31" fmla="*/ 378844 w 549886"/>
                <a:gd name="connsiteY31" fmla="*/ 19442 h 447457"/>
                <a:gd name="connsiteX32" fmla="*/ 532087 w 549886"/>
                <a:gd name="connsiteY32" fmla="*/ 284898 h 447457"/>
                <a:gd name="connsiteX33" fmla="*/ 532498 w 549886"/>
                <a:gd name="connsiteY33" fmla="*/ 289141 h 4474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549886" h="447457">
                  <a:moveTo>
                    <a:pt x="393495" y="10578"/>
                  </a:moveTo>
                  <a:cubicBezTo>
                    <a:pt x="389826" y="4744"/>
                    <a:pt x="383697" y="904"/>
                    <a:pt x="376847" y="145"/>
                  </a:cubicBezTo>
                  <a:cubicBezTo>
                    <a:pt x="370314" y="-615"/>
                    <a:pt x="363790" y="1644"/>
                    <a:pt x="359128" y="6283"/>
                  </a:cubicBezTo>
                  <a:lnTo>
                    <a:pt x="47329" y="307178"/>
                  </a:lnTo>
                  <a:lnTo>
                    <a:pt x="0" y="352518"/>
                  </a:lnTo>
                  <a:lnTo>
                    <a:pt x="54787" y="447458"/>
                  </a:lnTo>
                  <a:lnTo>
                    <a:pt x="117520" y="427921"/>
                  </a:lnTo>
                  <a:lnTo>
                    <a:pt x="201111" y="404210"/>
                  </a:lnTo>
                  <a:lnTo>
                    <a:pt x="200579" y="404698"/>
                  </a:lnTo>
                  <a:lnTo>
                    <a:pt x="239018" y="447089"/>
                  </a:lnTo>
                  <a:lnTo>
                    <a:pt x="360122" y="413657"/>
                  </a:lnTo>
                  <a:lnTo>
                    <a:pt x="371266" y="356367"/>
                  </a:lnTo>
                  <a:lnTo>
                    <a:pt x="370409" y="356204"/>
                  </a:lnTo>
                  <a:lnTo>
                    <a:pt x="534075" y="309784"/>
                  </a:lnTo>
                  <a:lnTo>
                    <a:pt x="535035" y="309449"/>
                  </a:lnTo>
                  <a:cubicBezTo>
                    <a:pt x="541606" y="306659"/>
                    <a:pt x="546632" y="301139"/>
                    <a:pt x="548794" y="294336"/>
                  </a:cubicBezTo>
                  <a:cubicBezTo>
                    <a:pt x="550796" y="288230"/>
                    <a:pt x="550022" y="281554"/>
                    <a:pt x="546677" y="276068"/>
                  </a:cubicBezTo>
                  <a:close/>
                  <a:moveTo>
                    <a:pt x="21577" y="355569"/>
                  </a:moveTo>
                  <a:lnTo>
                    <a:pt x="51581" y="326851"/>
                  </a:lnTo>
                  <a:lnTo>
                    <a:pt x="102261" y="414694"/>
                  </a:lnTo>
                  <a:lnTo>
                    <a:pt x="62828" y="426987"/>
                  </a:lnTo>
                  <a:close/>
                  <a:moveTo>
                    <a:pt x="345326" y="399898"/>
                  </a:moveTo>
                  <a:lnTo>
                    <a:pt x="244599" y="427724"/>
                  </a:lnTo>
                  <a:lnTo>
                    <a:pt x="218710" y="399178"/>
                  </a:lnTo>
                  <a:lnTo>
                    <a:pt x="352870" y="361124"/>
                  </a:lnTo>
                  <a:close/>
                  <a:moveTo>
                    <a:pt x="532498" y="289141"/>
                  </a:moveTo>
                  <a:cubicBezTo>
                    <a:pt x="531909" y="290999"/>
                    <a:pt x="530600" y="292543"/>
                    <a:pt x="528863" y="293427"/>
                  </a:cubicBezTo>
                  <a:lnTo>
                    <a:pt x="119098" y="409645"/>
                  </a:lnTo>
                  <a:lnTo>
                    <a:pt x="64277" y="314618"/>
                  </a:lnTo>
                  <a:lnTo>
                    <a:pt x="371172" y="18524"/>
                  </a:lnTo>
                  <a:cubicBezTo>
                    <a:pt x="372162" y="17505"/>
                    <a:pt x="373566" y="16999"/>
                    <a:pt x="374978" y="17153"/>
                  </a:cubicBezTo>
                  <a:cubicBezTo>
                    <a:pt x="376539" y="17316"/>
                    <a:pt x="377950" y="18152"/>
                    <a:pt x="378844" y="19442"/>
                  </a:cubicBezTo>
                  <a:lnTo>
                    <a:pt x="532087" y="284898"/>
                  </a:lnTo>
                  <a:cubicBezTo>
                    <a:pt x="532848" y="286180"/>
                    <a:pt x="532999" y="287736"/>
                    <a:pt x="532498" y="289141"/>
                  </a:cubicBezTo>
                  <a:close/>
                </a:path>
              </a:pathLst>
            </a:custGeom>
            <a:solidFill>
              <a:schemeClr val="tx1"/>
            </a:solidFill>
            <a:ln w="8533" cap="flat">
              <a:noFill/>
              <a:prstDash val="solid"/>
              <a:miter/>
            </a:ln>
          </p:spPr>
          <p:txBody>
            <a:bodyPr anchor="ctr"/>
            <a:lstStyle/>
            <a:p>
              <a:endParaRPr lang="en-US"/>
            </a:p>
          </p:txBody>
        </p:sp>
        <p:sp>
          <p:nvSpPr>
            <p:cNvPr id="12" name="Freeform: Shape 11">
              <a:extLst>
                <a:ext uri="{FF2B5EF4-FFF2-40B4-BE49-F238E27FC236}">
                  <a16:creationId xmlns:a16="http://schemas.microsoft.com/office/drawing/2014/main" id="{6612A6E0-E98B-0956-EA94-62A4C6B4C427}"/>
                </a:ext>
              </a:extLst>
            </p:cNvPr>
            <p:cNvSpPr/>
            <p:nvPr/>
          </p:nvSpPr>
          <p:spPr>
            <a:xfrm rot="19838221">
              <a:off x="11570729" y="524013"/>
              <a:ext cx="98069" cy="17136"/>
            </a:xfrm>
            <a:custGeom>
              <a:avLst/>
              <a:gdLst>
                <a:gd name="connsiteX0" fmla="*/ 0 w 98069"/>
                <a:gd name="connsiteY0" fmla="*/ 0 h 17136"/>
                <a:gd name="connsiteX1" fmla="*/ 98069 w 98069"/>
                <a:gd name="connsiteY1" fmla="*/ 0 h 17136"/>
                <a:gd name="connsiteX2" fmla="*/ 98069 w 98069"/>
                <a:gd name="connsiteY2" fmla="*/ 17136 h 17136"/>
                <a:gd name="connsiteX3" fmla="*/ 0 w 98069"/>
                <a:gd name="connsiteY3" fmla="*/ 17136 h 17136"/>
              </a:gdLst>
              <a:ahLst/>
              <a:cxnLst>
                <a:cxn ang="0">
                  <a:pos x="connsiteX0" y="connsiteY0"/>
                </a:cxn>
                <a:cxn ang="0">
                  <a:pos x="connsiteX1" y="connsiteY1"/>
                </a:cxn>
                <a:cxn ang="0">
                  <a:pos x="connsiteX2" y="connsiteY2"/>
                </a:cxn>
                <a:cxn ang="0">
                  <a:pos x="connsiteX3" y="connsiteY3"/>
                </a:cxn>
              </a:cxnLst>
              <a:rect l="l" t="t" r="r" b="b"/>
              <a:pathLst>
                <a:path w="98069" h="17136">
                  <a:moveTo>
                    <a:pt x="0" y="0"/>
                  </a:moveTo>
                  <a:lnTo>
                    <a:pt x="98069" y="0"/>
                  </a:lnTo>
                  <a:lnTo>
                    <a:pt x="98069" y="17136"/>
                  </a:lnTo>
                  <a:lnTo>
                    <a:pt x="0" y="17136"/>
                  </a:lnTo>
                  <a:close/>
                </a:path>
              </a:pathLst>
            </a:custGeom>
            <a:solidFill>
              <a:schemeClr val="tx1"/>
            </a:solidFill>
            <a:ln w="8533" cap="flat">
              <a:noFill/>
              <a:prstDash val="solid"/>
              <a:miter/>
            </a:ln>
          </p:spPr>
          <p:txBody>
            <a:bodyPr anchor="ctr"/>
            <a:lstStyle/>
            <a:p>
              <a:endParaRPr lang="en-US"/>
            </a:p>
          </p:txBody>
        </p:sp>
        <p:sp>
          <p:nvSpPr>
            <p:cNvPr id="13" name="Freeform: Shape 12">
              <a:extLst>
                <a:ext uri="{FF2B5EF4-FFF2-40B4-BE49-F238E27FC236}">
                  <a16:creationId xmlns:a16="http://schemas.microsoft.com/office/drawing/2014/main" id="{5F8A5181-B38D-5546-067A-C71B9F49AA75}"/>
                </a:ext>
              </a:extLst>
            </p:cNvPr>
            <p:cNvSpPr/>
            <p:nvPr/>
          </p:nvSpPr>
          <p:spPr>
            <a:xfrm rot="17139726">
              <a:off x="11626620" y="582261"/>
              <a:ext cx="17147" cy="98082"/>
            </a:xfrm>
            <a:custGeom>
              <a:avLst/>
              <a:gdLst>
                <a:gd name="connsiteX0" fmla="*/ 0 w 17147"/>
                <a:gd name="connsiteY0" fmla="*/ 0 h 98082"/>
                <a:gd name="connsiteX1" fmla="*/ 17147 w 17147"/>
                <a:gd name="connsiteY1" fmla="*/ 0 h 98082"/>
                <a:gd name="connsiteX2" fmla="*/ 17147 w 17147"/>
                <a:gd name="connsiteY2" fmla="*/ 98083 h 98082"/>
                <a:gd name="connsiteX3" fmla="*/ 0 w 17147"/>
                <a:gd name="connsiteY3" fmla="*/ 98083 h 98082"/>
              </a:gdLst>
              <a:ahLst/>
              <a:cxnLst>
                <a:cxn ang="0">
                  <a:pos x="connsiteX0" y="connsiteY0"/>
                </a:cxn>
                <a:cxn ang="0">
                  <a:pos x="connsiteX1" y="connsiteY1"/>
                </a:cxn>
                <a:cxn ang="0">
                  <a:pos x="connsiteX2" y="connsiteY2"/>
                </a:cxn>
                <a:cxn ang="0">
                  <a:pos x="connsiteX3" y="connsiteY3"/>
                </a:cxn>
              </a:cxnLst>
              <a:rect l="l" t="t" r="r" b="b"/>
              <a:pathLst>
                <a:path w="17147" h="98082">
                  <a:moveTo>
                    <a:pt x="0" y="0"/>
                  </a:moveTo>
                  <a:lnTo>
                    <a:pt x="17147" y="0"/>
                  </a:lnTo>
                  <a:lnTo>
                    <a:pt x="17147" y="98083"/>
                  </a:lnTo>
                  <a:lnTo>
                    <a:pt x="0" y="98083"/>
                  </a:lnTo>
                  <a:close/>
                </a:path>
              </a:pathLst>
            </a:custGeom>
            <a:solidFill>
              <a:schemeClr val="tx1"/>
            </a:solidFill>
            <a:ln w="8534" cap="flat">
              <a:noFill/>
              <a:prstDash val="solid"/>
              <a:miter/>
            </a:ln>
          </p:spPr>
          <p:txBody>
            <a:bodyPr anchor="ctr"/>
            <a:lstStyle/>
            <a:p>
              <a:endParaRPr lang="en-US"/>
            </a:p>
          </p:txBody>
        </p:sp>
        <p:sp>
          <p:nvSpPr>
            <p:cNvPr id="14" name="Freeform: Shape 13">
              <a:extLst>
                <a:ext uri="{FF2B5EF4-FFF2-40B4-BE49-F238E27FC236}">
                  <a16:creationId xmlns:a16="http://schemas.microsoft.com/office/drawing/2014/main" id="{3223F5A8-EAD7-DFFF-E2EA-7F6C8EE0E531}"/>
                </a:ext>
              </a:extLst>
            </p:cNvPr>
            <p:cNvSpPr/>
            <p:nvPr/>
          </p:nvSpPr>
          <p:spPr>
            <a:xfrm rot="17139726">
              <a:off x="11494022" y="460688"/>
              <a:ext cx="98082" cy="17147"/>
            </a:xfrm>
            <a:custGeom>
              <a:avLst/>
              <a:gdLst>
                <a:gd name="connsiteX0" fmla="*/ 0 w 98082"/>
                <a:gd name="connsiteY0" fmla="*/ 0 h 17147"/>
                <a:gd name="connsiteX1" fmla="*/ 98083 w 98082"/>
                <a:gd name="connsiteY1" fmla="*/ 0 h 17147"/>
                <a:gd name="connsiteX2" fmla="*/ 98083 w 98082"/>
                <a:gd name="connsiteY2" fmla="*/ 17147 h 17147"/>
                <a:gd name="connsiteX3" fmla="*/ 0 w 98082"/>
                <a:gd name="connsiteY3" fmla="*/ 17147 h 17147"/>
              </a:gdLst>
              <a:ahLst/>
              <a:cxnLst>
                <a:cxn ang="0">
                  <a:pos x="connsiteX0" y="connsiteY0"/>
                </a:cxn>
                <a:cxn ang="0">
                  <a:pos x="connsiteX1" y="connsiteY1"/>
                </a:cxn>
                <a:cxn ang="0">
                  <a:pos x="connsiteX2" y="connsiteY2"/>
                </a:cxn>
                <a:cxn ang="0">
                  <a:pos x="connsiteX3" y="connsiteY3"/>
                </a:cxn>
              </a:cxnLst>
              <a:rect l="l" t="t" r="r" b="b"/>
              <a:pathLst>
                <a:path w="98082" h="17147">
                  <a:moveTo>
                    <a:pt x="0" y="0"/>
                  </a:moveTo>
                  <a:lnTo>
                    <a:pt x="98083" y="0"/>
                  </a:lnTo>
                  <a:lnTo>
                    <a:pt x="98083" y="17147"/>
                  </a:lnTo>
                  <a:lnTo>
                    <a:pt x="0" y="17147"/>
                  </a:lnTo>
                  <a:close/>
                </a:path>
              </a:pathLst>
            </a:custGeom>
            <a:solidFill>
              <a:schemeClr val="tx1"/>
            </a:solidFill>
            <a:ln w="8534" cap="flat">
              <a:noFill/>
              <a:prstDash val="solid"/>
              <a:miter/>
            </a:ln>
          </p:spPr>
          <p:txBody>
            <a:bodyPr anchor="ctr"/>
            <a:lstStyle/>
            <a:p>
              <a:endParaRPr lang="en-US"/>
            </a:p>
          </p:txBody>
        </p:sp>
      </p:grpSp>
      <p:sp>
        <p:nvSpPr>
          <p:cNvPr id="2" name="Rectangle 2">
            <a:extLst>
              <a:ext uri="{FF2B5EF4-FFF2-40B4-BE49-F238E27FC236}">
                <a16:creationId xmlns:a16="http://schemas.microsoft.com/office/drawing/2014/main" id="{CC4A2DC9-9FC4-3198-A4BF-4BAB492403D7}"/>
              </a:ext>
            </a:extLst>
          </p:cNvPr>
          <p:cNvSpPr txBox="1">
            <a:spLocks noChangeArrowheads="1"/>
          </p:cNvSpPr>
          <p:nvPr/>
        </p:nvSpPr>
        <p:spPr>
          <a:xfrm>
            <a:off x="432752" y="464286"/>
            <a:ext cx="9263698" cy="720255"/>
          </a:xfrm>
          <a:prstGeom prst="rect">
            <a:avLst/>
          </a:prstGeom>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defRPr b="1">
                <a:latin typeface="Arial Black" charset="0"/>
                <a:ea typeface="Arial Black" charset="0"/>
                <a:cs typeface="Arial Black" charset="0"/>
              </a:defRPr>
            </a:pPr>
            <a:r>
              <a:rPr sz="3200"/>
              <a:t>RESSOURCES DE LA CAMPAGNE (3/3)</a:t>
            </a:r>
            <a:br>
              <a:rPr lang="en-US" sz="3200" b="1" dirty="0">
                <a:latin typeface="Arial Black" charset="0"/>
                <a:ea typeface="Arial Black" charset="0"/>
                <a:cs typeface="Arial Black" charset="0"/>
              </a:rPr>
            </a:br>
            <a:r>
              <a:rPr sz="2400" kern="1200">
                <a:ln>
                  <a:noFill/>
                </a:ln>
                <a:solidFill>
                  <a:schemeClr val="accent5"/>
                </a:solidFill>
                <a:effectLst/>
                <a:uLnTx/>
                <a:uFillTx/>
              </a:rPr>
              <a:t>DIRECTIVES DE L’ORGANISATION MONDIALE DE LA SANTÉ+</a:t>
            </a:r>
            <a:endParaRPr lang="en-US" sz="3200" b="1" dirty="0">
              <a:solidFill>
                <a:schemeClr val="accent5"/>
              </a:solidFill>
              <a:latin typeface="Arial Black" charset="0"/>
              <a:ea typeface="Arial Black" charset="0"/>
              <a:cs typeface="Arial Black" charset="0"/>
            </a:endParaRPr>
          </a:p>
        </p:txBody>
      </p:sp>
      <p:sp>
        <p:nvSpPr>
          <p:cNvPr id="4" name="TextBox 3">
            <a:extLst>
              <a:ext uri="{FF2B5EF4-FFF2-40B4-BE49-F238E27FC236}">
                <a16:creationId xmlns:a16="http://schemas.microsoft.com/office/drawing/2014/main" id="{914F3C51-ED39-B1BE-4D7D-7954C6580249}"/>
              </a:ext>
            </a:extLst>
          </p:cNvPr>
          <p:cNvSpPr txBox="1"/>
          <p:nvPr/>
        </p:nvSpPr>
        <p:spPr>
          <a:xfrm>
            <a:off x="432752" y="4314866"/>
            <a:ext cx="2109508" cy="1585049"/>
          </a:xfrm>
          <a:prstGeom prst="rect">
            <a:avLst/>
          </a:prstGeom>
          <a:noFill/>
        </p:spPr>
        <p:txBody>
          <a:bodyPr wrap="square">
            <a:spAutoFit/>
          </a:bodyPr>
          <a:lstStyle/>
          <a:p>
            <a:pPr algn="ctr">
              <a:spcAft>
                <a:spcPts val="600"/>
              </a:spcAft>
              <a:defRPr sz="1200">
                <a:latin typeface="+mj-lt"/>
                <a:cs typeface="Arial" panose="020B0604020202020204" pitchFamily="34" charset="0"/>
              </a:defRPr>
            </a:pPr>
            <a:r>
              <a:t>Directives consolidées de l’OMS sur la tuberculose, Module 1 : Prévention : Traitement préventif de la tuberculose :</a:t>
            </a:r>
          </a:p>
          <a:p>
            <a:pPr algn="ctr">
              <a:spcAft>
                <a:spcPts val="600"/>
              </a:spcAft>
              <a:defRPr sz="1000">
                <a:latin typeface="Arial" panose="020B0604020202020204" pitchFamily="34" charset="0"/>
                <a:cs typeface="Arial" panose="020B0604020202020204" pitchFamily="34" charset="0"/>
                <a:hlinkClick r:id="rId5"/>
              </a:defRPr>
            </a:pPr>
            <a:r>
              <a:t>https://www.who.int/publications/i/item/9789240001503 </a:t>
            </a:r>
            <a:endParaRPr lang="en-US" sz="1000" dirty="0"/>
          </a:p>
        </p:txBody>
      </p:sp>
      <p:sp>
        <p:nvSpPr>
          <p:cNvPr id="6" name="TextBox 5">
            <a:extLst>
              <a:ext uri="{FF2B5EF4-FFF2-40B4-BE49-F238E27FC236}">
                <a16:creationId xmlns:a16="http://schemas.microsoft.com/office/drawing/2014/main" id="{B81D4F21-FD13-75B3-983C-A8BA23B74F01}"/>
              </a:ext>
            </a:extLst>
          </p:cNvPr>
          <p:cNvSpPr txBox="1"/>
          <p:nvPr/>
        </p:nvSpPr>
        <p:spPr>
          <a:xfrm>
            <a:off x="4965269" y="4287086"/>
            <a:ext cx="2109508" cy="1769715"/>
          </a:xfrm>
          <a:prstGeom prst="rect">
            <a:avLst/>
          </a:prstGeom>
          <a:noFill/>
        </p:spPr>
        <p:txBody>
          <a:bodyPr wrap="square">
            <a:spAutoFit/>
          </a:bodyPr>
          <a:lstStyle/>
          <a:p>
            <a:pPr algn="ctr">
              <a:spcAft>
                <a:spcPts val="600"/>
              </a:spcAft>
              <a:defRPr sz="1200">
                <a:latin typeface="+mj-lt"/>
                <a:cs typeface="Arial" panose="020B0604020202020204" pitchFamily="34" charset="0"/>
              </a:defRPr>
            </a:pPr>
            <a:r>
              <a:t>Directives consolidées de l’OMS sur la tuberculose, Module 5 : Prise en charge de la tuberculose chez les enfants et les adolescents :</a:t>
            </a:r>
          </a:p>
          <a:p>
            <a:pPr algn="ctr">
              <a:spcAft>
                <a:spcPts val="600"/>
              </a:spcAft>
              <a:defRPr sz="1000">
                <a:hlinkClick r:id="rId6"/>
              </a:defRPr>
            </a:pPr>
            <a:r>
              <a:t>https://www.who.int/publications/i/item/9789240046764</a:t>
            </a:r>
            <a:endParaRPr lang="en-US" sz="1000" dirty="0">
              <a:latin typeface="+mj-lt"/>
              <a:cs typeface="Arial" panose="020B0604020202020204" pitchFamily="34" charset="0"/>
            </a:endParaRPr>
          </a:p>
        </p:txBody>
      </p:sp>
      <p:sp>
        <p:nvSpPr>
          <p:cNvPr id="7" name="TextBox 6">
            <a:extLst>
              <a:ext uri="{FF2B5EF4-FFF2-40B4-BE49-F238E27FC236}">
                <a16:creationId xmlns:a16="http://schemas.microsoft.com/office/drawing/2014/main" id="{E193C82F-14AA-57F0-8A75-41516A7C4475}"/>
              </a:ext>
            </a:extLst>
          </p:cNvPr>
          <p:cNvSpPr txBox="1"/>
          <p:nvPr/>
        </p:nvSpPr>
        <p:spPr>
          <a:xfrm>
            <a:off x="9497786" y="4314866"/>
            <a:ext cx="2109508" cy="1554272"/>
          </a:xfrm>
          <a:prstGeom prst="rect">
            <a:avLst/>
          </a:prstGeom>
          <a:noFill/>
        </p:spPr>
        <p:txBody>
          <a:bodyPr wrap="square">
            <a:spAutoFit/>
          </a:bodyPr>
          <a:lstStyle/>
          <a:p>
            <a:pPr algn="ctr">
              <a:spcAft>
                <a:spcPts val="600"/>
              </a:spcAft>
              <a:defRPr sz="1200">
                <a:latin typeface="+mj-lt"/>
                <a:cs typeface="Arial" panose="020B0604020202020204" pitchFamily="34" charset="0"/>
              </a:defRPr>
            </a:pPr>
            <a:r>
              <a:t>Note d’information du Fonds mondial sur la tuberculose, période d’allocation 2023-2025 :</a:t>
            </a:r>
          </a:p>
          <a:p>
            <a:pPr algn="ctr">
              <a:spcAft>
                <a:spcPts val="600"/>
              </a:spcAft>
              <a:defRPr sz="1000">
                <a:hlinkClick r:id="rId7"/>
              </a:defRPr>
            </a:pPr>
            <a:r>
              <a:t>https://www.theglobalfund.org/media/4762/core_tuberculosis_infonote_en.pdf</a:t>
            </a:r>
            <a:endParaRPr lang="en-US" sz="1000" dirty="0"/>
          </a:p>
        </p:txBody>
      </p:sp>
      <p:pic>
        <p:nvPicPr>
          <p:cNvPr id="8" name="Picture 7" descr="A picture containing website  Description automatically generated">
            <a:extLst>
              <a:ext uri="{FF2B5EF4-FFF2-40B4-BE49-F238E27FC236}">
                <a16:creationId xmlns:a16="http://schemas.microsoft.com/office/drawing/2014/main" id="{F719CF64-F7A6-1A84-A075-806B11B4933E}"/>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269627" y="1993404"/>
            <a:ext cx="1500793" cy="2122039"/>
          </a:xfrm>
          <a:prstGeom prst="rect">
            <a:avLst/>
          </a:prstGeom>
          <a:ln>
            <a:solidFill>
              <a:schemeClr val="tx1"/>
            </a:solidFill>
          </a:ln>
        </p:spPr>
      </p:pic>
      <p:pic>
        <p:nvPicPr>
          <p:cNvPr id="15" name="Picture 14" descr="Diagram  Description automatically generated">
            <a:extLst>
              <a:ext uri="{FF2B5EF4-FFF2-40B4-BE49-F238E27FC236}">
                <a16:creationId xmlns:a16="http://schemas.microsoft.com/office/drawing/2014/main" id="{661D181F-D89B-5B37-F806-B08115F16E64}"/>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779984" y="1993404"/>
            <a:ext cx="1500792" cy="2122039"/>
          </a:xfrm>
          <a:prstGeom prst="rect">
            <a:avLst/>
          </a:prstGeom>
          <a:ln>
            <a:solidFill>
              <a:schemeClr val="tx1"/>
            </a:solidFill>
          </a:ln>
        </p:spPr>
      </p:pic>
      <p:pic>
        <p:nvPicPr>
          <p:cNvPr id="16" name="Picture 15" descr="Diagram  Description automatically generated with medium confidence">
            <a:extLst>
              <a:ext uri="{FF2B5EF4-FFF2-40B4-BE49-F238E27FC236}">
                <a16:creationId xmlns:a16="http://schemas.microsoft.com/office/drawing/2014/main" id="{60435272-31B3-3738-E4F0-6493D47FEDEE}"/>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9804481" y="1993404"/>
            <a:ext cx="1500792" cy="2122039"/>
          </a:xfrm>
          <a:prstGeom prst="rect">
            <a:avLst/>
          </a:prstGeom>
          <a:ln>
            <a:solidFill>
              <a:schemeClr val="tx1"/>
            </a:solidFill>
          </a:ln>
        </p:spPr>
      </p:pic>
      <p:sp>
        <p:nvSpPr>
          <p:cNvPr id="23" name="TextBox 22">
            <a:extLst>
              <a:ext uri="{FF2B5EF4-FFF2-40B4-BE49-F238E27FC236}">
                <a16:creationId xmlns:a16="http://schemas.microsoft.com/office/drawing/2014/main" id="{4CD2DB33-580A-DE8F-5C4E-90E5EA9647FE}"/>
              </a:ext>
            </a:extLst>
          </p:cNvPr>
          <p:cNvSpPr txBox="1"/>
          <p:nvPr/>
        </p:nvSpPr>
        <p:spPr>
          <a:xfrm>
            <a:off x="2697843" y="4284089"/>
            <a:ext cx="2109508" cy="1769715"/>
          </a:xfrm>
          <a:prstGeom prst="rect">
            <a:avLst/>
          </a:prstGeom>
          <a:noFill/>
        </p:spPr>
        <p:txBody>
          <a:bodyPr wrap="square">
            <a:spAutoFit/>
          </a:bodyPr>
          <a:lstStyle/>
          <a:p>
            <a:pPr algn="ctr">
              <a:spcAft>
                <a:spcPts val="600"/>
              </a:spcAft>
              <a:defRPr sz="1200">
                <a:latin typeface="+mj-lt"/>
                <a:cs typeface="Arial" panose="020B0604020202020204" pitchFamily="34" charset="0"/>
              </a:defRPr>
            </a:pPr>
            <a:r>
              <a:t>Directives consolidées de l’OMS sur la tuberculose - Module 4 : traitement : traitement de la tuberculose pharmacosensible :</a:t>
            </a:r>
          </a:p>
          <a:p>
            <a:pPr algn="ctr">
              <a:spcAft>
                <a:spcPts val="600"/>
              </a:spcAft>
              <a:defRPr sz="1000">
                <a:latin typeface="Arial" panose="020B0604020202020204" pitchFamily="34" charset="0"/>
                <a:cs typeface="Arial" panose="020B0604020202020204" pitchFamily="34" charset="0"/>
                <a:hlinkClick r:id="rId11"/>
              </a:defRPr>
            </a:pPr>
            <a:r>
              <a:t>https://www.who.int/publications/i/item/9789240048126 </a:t>
            </a:r>
            <a:endParaRPr lang="en-US" sz="1000" dirty="0"/>
          </a:p>
        </p:txBody>
      </p:sp>
      <p:sp>
        <p:nvSpPr>
          <p:cNvPr id="32" name="TextBox 31">
            <a:extLst>
              <a:ext uri="{FF2B5EF4-FFF2-40B4-BE49-F238E27FC236}">
                <a16:creationId xmlns:a16="http://schemas.microsoft.com/office/drawing/2014/main" id="{4709CD35-E837-FB95-DF6E-53FFE1976D38}"/>
              </a:ext>
            </a:extLst>
          </p:cNvPr>
          <p:cNvSpPr txBox="1"/>
          <p:nvPr/>
        </p:nvSpPr>
        <p:spPr>
          <a:xfrm>
            <a:off x="7230359" y="4284088"/>
            <a:ext cx="2263797" cy="1585049"/>
          </a:xfrm>
          <a:prstGeom prst="rect">
            <a:avLst/>
          </a:prstGeom>
          <a:noFill/>
        </p:spPr>
        <p:txBody>
          <a:bodyPr wrap="square">
            <a:spAutoFit/>
          </a:bodyPr>
          <a:lstStyle/>
          <a:p>
            <a:pPr algn="ctr">
              <a:spcAft>
                <a:spcPts val="600"/>
              </a:spcAft>
              <a:defRPr sz="1200">
                <a:latin typeface="+mj-lt"/>
                <a:cs typeface="Arial" panose="020B0604020202020204" pitchFamily="34" charset="0"/>
              </a:defRPr>
            </a:pPr>
            <a:r>
              <a:t>Directives consolidées de l’OMS sur la tuberculose - Module 4 : </a:t>
            </a:r>
            <a:br>
              <a:rPr lang="en-US" sz="1200" dirty="0">
                <a:latin typeface="+mj-lt"/>
                <a:cs typeface="Arial" panose="020B0604020202020204" pitchFamily="34" charset="0"/>
              </a:rPr>
            </a:br>
            <a:r>
              <a:t>Traitement de tuberculose </a:t>
            </a:r>
            <a:br>
              <a:rPr lang="en-US" sz="1200" dirty="0">
                <a:latin typeface="+mj-lt"/>
                <a:cs typeface="Arial" panose="020B0604020202020204" pitchFamily="34" charset="0"/>
              </a:rPr>
            </a:br>
            <a:r>
              <a:t>pharmacorésistante :</a:t>
            </a:r>
          </a:p>
          <a:p>
            <a:pPr algn="ctr">
              <a:spcAft>
                <a:spcPts val="600"/>
              </a:spcAft>
              <a:defRPr sz="1000"/>
            </a:pPr>
            <a:r>
              <a:rPr>
                <a:hlinkClick r:id="rId12"/>
              </a:rPr>
              <a:t>https://www.who.int/publications/i/item/9789240063129</a:t>
            </a:r>
            <a:r>
              <a:t> </a:t>
            </a:r>
          </a:p>
        </p:txBody>
      </p:sp>
      <p:pic>
        <p:nvPicPr>
          <p:cNvPr id="34" name="Picture 33" descr="Diagram  Description automatically generated">
            <a:extLst>
              <a:ext uri="{FF2B5EF4-FFF2-40B4-BE49-F238E27FC236}">
                <a16:creationId xmlns:a16="http://schemas.microsoft.com/office/drawing/2014/main" id="{D077D348-CAFD-6BEF-87E9-14DDF3353E5F}"/>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3025028" y="1994035"/>
            <a:ext cx="1500346" cy="2121408"/>
          </a:xfrm>
          <a:prstGeom prst="rect">
            <a:avLst/>
          </a:prstGeom>
          <a:ln>
            <a:solidFill>
              <a:schemeClr val="tx1"/>
            </a:solidFill>
          </a:ln>
        </p:spPr>
      </p:pic>
      <p:pic>
        <p:nvPicPr>
          <p:cNvPr id="1026" name="Picture 2" descr="WHO consolidated guidelines on tuberculosis. Module 4: treatment - drug-resistant tuberculosis treatment, 2022 update">
            <a:extLst>
              <a:ext uri="{FF2B5EF4-FFF2-40B4-BE49-F238E27FC236}">
                <a16:creationId xmlns:a16="http://schemas.microsoft.com/office/drawing/2014/main" id="{A0E5A649-4A7E-F792-0B3B-FCFF108E2318}"/>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7514224" y="1993404"/>
            <a:ext cx="1526179" cy="2154605"/>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5959102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a:extLst>
              <a:ext uri="{FF2B5EF4-FFF2-40B4-BE49-F238E27FC236}">
                <a16:creationId xmlns:a16="http://schemas.microsoft.com/office/drawing/2014/main" id="{E419C251-F9F4-3DDF-BA7B-40BBA1A11D5B}"/>
              </a:ext>
            </a:extLst>
          </p:cNvPr>
          <p:cNvSpPr txBox="1">
            <a:spLocks noChangeArrowheads="1"/>
          </p:cNvSpPr>
          <p:nvPr/>
        </p:nvSpPr>
        <p:spPr>
          <a:xfrm>
            <a:off x="432752" y="464286"/>
            <a:ext cx="9184396" cy="720255"/>
          </a:xfrm>
          <a:prstGeom prst="rect">
            <a:avLst/>
          </a:prstGeom>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defRPr sz="3200" b="1">
                <a:latin typeface="Arial Black" charset="0"/>
                <a:ea typeface="Arial Black" charset="0"/>
                <a:cs typeface="Arial Black" charset="0"/>
              </a:defRPr>
            </a:pPr>
            <a:r>
              <a:t>COORDONNÉES DES COORDINATEURS DE CAMPAGNE</a:t>
            </a:r>
          </a:p>
        </p:txBody>
      </p:sp>
      <p:cxnSp>
        <p:nvCxnSpPr>
          <p:cNvPr id="5" name="Straight Connector 4">
            <a:extLst>
              <a:ext uri="{FF2B5EF4-FFF2-40B4-BE49-F238E27FC236}">
                <a16:creationId xmlns:a16="http://schemas.microsoft.com/office/drawing/2014/main" id="{4A6A1F90-1459-2CD3-C980-83736112653E}"/>
              </a:ext>
            </a:extLst>
          </p:cNvPr>
          <p:cNvCxnSpPr>
            <a:cxnSpLocks/>
          </p:cNvCxnSpPr>
          <p:nvPr/>
        </p:nvCxnSpPr>
        <p:spPr>
          <a:xfrm>
            <a:off x="432752" y="4008503"/>
            <a:ext cx="543310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F57C674F-B51B-76C5-44C1-30C08BF20E58}"/>
              </a:ext>
            </a:extLst>
          </p:cNvPr>
          <p:cNvCxnSpPr>
            <a:cxnSpLocks/>
          </p:cNvCxnSpPr>
          <p:nvPr/>
        </p:nvCxnSpPr>
        <p:spPr>
          <a:xfrm>
            <a:off x="432752" y="5209310"/>
            <a:ext cx="543310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3" name="Group 12">
            <a:extLst>
              <a:ext uri="{FF2B5EF4-FFF2-40B4-BE49-F238E27FC236}">
                <a16:creationId xmlns:a16="http://schemas.microsoft.com/office/drawing/2014/main" id="{281F04CC-5C17-CB5F-AD85-4AC866E1496E}"/>
              </a:ext>
            </a:extLst>
          </p:cNvPr>
          <p:cNvGrpSpPr/>
          <p:nvPr/>
        </p:nvGrpSpPr>
        <p:grpSpPr>
          <a:xfrm rot="16200000">
            <a:off x="5487316" y="4995030"/>
            <a:ext cx="91440" cy="428560"/>
            <a:chOff x="5810509" y="4712822"/>
            <a:chExt cx="91440" cy="428560"/>
          </a:xfrm>
        </p:grpSpPr>
        <p:sp>
          <p:nvSpPr>
            <p:cNvPr id="10" name="Oval 9">
              <a:extLst>
                <a:ext uri="{FF2B5EF4-FFF2-40B4-BE49-F238E27FC236}">
                  <a16:creationId xmlns:a16="http://schemas.microsoft.com/office/drawing/2014/main" id="{2A3E3F4B-3A5D-3F2A-CDE9-F93B0104FF9D}"/>
                </a:ext>
              </a:extLst>
            </p:cNvPr>
            <p:cNvSpPr/>
            <p:nvPr/>
          </p:nvSpPr>
          <p:spPr>
            <a:xfrm>
              <a:off x="5833370" y="4712822"/>
              <a:ext cx="45719" cy="45719"/>
            </a:xfrm>
            <a:prstGeom prst="ellipse">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p>
          </p:txBody>
        </p:sp>
        <p:sp>
          <p:nvSpPr>
            <p:cNvPr id="11" name="Oval 10">
              <a:extLst>
                <a:ext uri="{FF2B5EF4-FFF2-40B4-BE49-F238E27FC236}">
                  <a16:creationId xmlns:a16="http://schemas.microsoft.com/office/drawing/2014/main" id="{320F1D12-68E2-BF37-FDDF-870DB60715EB}"/>
                </a:ext>
              </a:extLst>
            </p:cNvPr>
            <p:cNvSpPr/>
            <p:nvPr/>
          </p:nvSpPr>
          <p:spPr>
            <a:xfrm>
              <a:off x="5830257" y="5095663"/>
              <a:ext cx="45719" cy="45719"/>
            </a:xfrm>
            <a:prstGeom prst="ellipse">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p>
          </p:txBody>
        </p:sp>
        <p:sp>
          <p:nvSpPr>
            <p:cNvPr id="12" name="Oval 11">
              <a:extLst>
                <a:ext uri="{FF2B5EF4-FFF2-40B4-BE49-F238E27FC236}">
                  <a16:creationId xmlns:a16="http://schemas.microsoft.com/office/drawing/2014/main" id="{A3664286-E475-DEB4-2EB9-B3575E05BD01}"/>
                </a:ext>
              </a:extLst>
            </p:cNvPr>
            <p:cNvSpPr/>
            <p:nvPr/>
          </p:nvSpPr>
          <p:spPr>
            <a:xfrm>
              <a:off x="5810509" y="4874936"/>
              <a:ext cx="91440" cy="91440"/>
            </a:xfrm>
            <a:prstGeom prst="ellipse">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p>
          </p:txBody>
        </p:sp>
      </p:grpSp>
      <p:sp>
        <p:nvSpPr>
          <p:cNvPr id="14" name="TextBox 13">
            <a:extLst>
              <a:ext uri="{FF2B5EF4-FFF2-40B4-BE49-F238E27FC236}">
                <a16:creationId xmlns:a16="http://schemas.microsoft.com/office/drawing/2014/main" id="{EA157187-AFB6-5CBE-CE6F-DC24DEE85BB2}"/>
              </a:ext>
            </a:extLst>
          </p:cNvPr>
          <p:cNvSpPr txBox="1"/>
          <p:nvPr/>
        </p:nvSpPr>
        <p:spPr>
          <a:xfrm>
            <a:off x="528145" y="2686897"/>
            <a:ext cx="8174421" cy="3631763"/>
          </a:xfrm>
          <a:prstGeom prst="rect">
            <a:avLst/>
          </a:prstGeom>
          <a:noFill/>
        </p:spPr>
        <p:txBody>
          <a:bodyPr wrap="square" rtlCol="0">
            <a:spAutoFit/>
          </a:bodyPr>
          <a:lstStyle/>
          <a:p>
            <a:r>
              <a:rPr lang="en-US" dirty="0">
                <a:solidFill>
                  <a:schemeClr val="accent5"/>
                </a:solidFill>
                <a:latin typeface="+mj-lt"/>
              </a:rPr>
              <a:t>Treatment Action Group (TAG)</a:t>
            </a:r>
          </a:p>
          <a:p>
            <a:r>
              <a:rPr lang="en-US" dirty="0" err="1"/>
              <a:t>David.Branigan@treatmentactiongroup.org</a:t>
            </a:r>
            <a:endParaRPr lang="en-US" dirty="0"/>
          </a:p>
          <a:p>
            <a:r>
              <a:rPr lang="en-US" dirty="0" err="1"/>
              <a:t>Lindsay.McKenna@treatmentactiongroup.org</a:t>
            </a:r>
            <a:endParaRPr lang="en-US" dirty="0"/>
          </a:p>
          <a:p>
            <a:r>
              <a:rPr lang="en-US" dirty="0"/>
              <a:t>Mike.Frick@treatmentactiongroup.org</a:t>
            </a:r>
          </a:p>
          <a:p>
            <a:pPr>
              <a:spcBef>
                <a:spcPts val="3000"/>
              </a:spcBef>
            </a:pPr>
            <a:r>
              <a:rPr lang="en-US" dirty="0">
                <a:solidFill>
                  <a:schemeClr val="accent5"/>
                </a:solidFill>
                <a:latin typeface="+mj-lt"/>
              </a:rPr>
              <a:t>Partners In Health (PIH)</a:t>
            </a:r>
          </a:p>
          <a:p>
            <a:r>
              <a:rPr lang="en-US" dirty="0"/>
              <a:t>LPalazuelos@pih.org </a:t>
            </a:r>
          </a:p>
          <a:p>
            <a:r>
              <a:rPr lang="en-US" dirty="0" err="1"/>
              <a:t>COswald@pih.org</a:t>
            </a:r>
            <a:r>
              <a:rPr lang="en-US" dirty="0"/>
              <a:t> </a:t>
            </a:r>
          </a:p>
          <a:p>
            <a:pPr>
              <a:spcBef>
                <a:spcPts val="3000"/>
              </a:spcBef>
            </a:pPr>
            <a:r>
              <a:rPr lang="en-US" dirty="0">
                <a:solidFill>
                  <a:schemeClr val="accent5"/>
                </a:solidFill>
                <a:latin typeface="+mj-lt"/>
              </a:rPr>
              <a:t>Médecins Sans Frontières (MSF)</a:t>
            </a:r>
          </a:p>
          <a:p>
            <a:r>
              <a:rPr lang="en-US" dirty="0" err="1"/>
              <a:t>Amanda.Banda@geneva.msf.org</a:t>
            </a:r>
            <a:r>
              <a:rPr lang="en-US" dirty="0"/>
              <a:t> </a:t>
            </a:r>
          </a:p>
          <a:p>
            <a:r>
              <a:rPr lang="en-US" dirty="0" err="1"/>
              <a:t>Manuel.Martin@geneva.msf.org</a:t>
            </a:r>
            <a:r>
              <a:rPr lang="en-US" dirty="0"/>
              <a:t> </a:t>
            </a:r>
          </a:p>
        </p:txBody>
      </p:sp>
    </p:spTree>
    <p:extLst>
      <p:ext uri="{BB962C8B-B14F-4D97-AF65-F5344CB8AC3E}">
        <p14:creationId xmlns:p14="http://schemas.microsoft.com/office/powerpoint/2010/main" val="369419861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281F04CC-5C17-CB5F-AD85-4AC866E1496E}"/>
              </a:ext>
            </a:extLst>
          </p:cNvPr>
          <p:cNvGrpSpPr/>
          <p:nvPr/>
        </p:nvGrpSpPr>
        <p:grpSpPr>
          <a:xfrm rot="16200000">
            <a:off x="5487316" y="4995030"/>
            <a:ext cx="91440" cy="428560"/>
            <a:chOff x="5810509" y="4712822"/>
            <a:chExt cx="91440" cy="428560"/>
          </a:xfrm>
        </p:grpSpPr>
        <p:sp>
          <p:nvSpPr>
            <p:cNvPr id="10" name="Oval 9">
              <a:extLst>
                <a:ext uri="{FF2B5EF4-FFF2-40B4-BE49-F238E27FC236}">
                  <a16:creationId xmlns:a16="http://schemas.microsoft.com/office/drawing/2014/main" id="{2A3E3F4B-3A5D-3F2A-CDE9-F93B0104FF9D}"/>
                </a:ext>
              </a:extLst>
            </p:cNvPr>
            <p:cNvSpPr/>
            <p:nvPr/>
          </p:nvSpPr>
          <p:spPr>
            <a:xfrm>
              <a:off x="5833370" y="4712822"/>
              <a:ext cx="45719" cy="45719"/>
            </a:xfrm>
            <a:prstGeom prst="ellipse">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p>
          </p:txBody>
        </p:sp>
        <p:sp>
          <p:nvSpPr>
            <p:cNvPr id="11" name="Oval 10">
              <a:extLst>
                <a:ext uri="{FF2B5EF4-FFF2-40B4-BE49-F238E27FC236}">
                  <a16:creationId xmlns:a16="http://schemas.microsoft.com/office/drawing/2014/main" id="{320F1D12-68E2-BF37-FDDF-870DB60715EB}"/>
                </a:ext>
              </a:extLst>
            </p:cNvPr>
            <p:cNvSpPr/>
            <p:nvPr/>
          </p:nvSpPr>
          <p:spPr>
            <a:xfrm>
              <a:off x="5830257" y="5095663"/>
              <a:ext cx="45719" cy="45719"/>
            </a:xfrm>
            <a:prstGeom prst="ellipse">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p>
          </p:txBody>
        </p:sp>
        <p:sp>
          <p:nvSpPr>
            <p:cNvPr id="12" name="Oval 11">
              <a:extLst>
                <a:ext uri="{FF2B5EF4-FFF2-40B4-BE49-F238E27FC236}">
                  <a16:creationId xmlns:a16="http://schemas.microsoft.com/office/drawing/2014/main" id="{A3664286-E475-DEB4-2EB9-B3575E05BD01}"/>
                </a:ext>
              </a:extLst>
            </p:cNvPr>
            <p:cNvSpPr/>
            <p:nvPr/>
          </p:nvSpPr>
          <p:spPr>
            <a:xfrm>
              <a:off x="5810509" y="4874936"/>
              <a:ext cx="91440" cy="91440"/>
            </a:xfrm>
            <a:prstGeom prst="ellipse">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p>
          </p:txBody>
        </p:sp>
      </p:grpSp>
      <p:sp>
        <p:nvSpPr>
          <p:cNvPr id="7" name="TextBox 6">
            <a:extLst>
              <a:ext uri="{FF2B5EF4-FFF2-40B4-BE49-F238E27FC236}">
                <a16:creationId xmlns:a16="http://schemas.microsoft.com/office/drawing/2014/main" id="{CFBD02E9-E361-5AF3-393B-72372EA8D9F2}"/>
              </a:ext>
            </a:extLst>
          </p:cNvPr>
          <p:cNvSpPr txBox="1"/>
          <p:nvPr/>
        </p:nvSpPr>
        <p:spPr>
          <a:xfrm>
            <a:off x="354301" y="338277"/>
            <a:ext cx="11449601" cy="1631216"/>
          </a:xfrm>
          <a:prstGeom prst="rect">
            <a:avLst/>
          </a:prstGeom>
          <a:noFill/>
        </p:spPr>
        <p:txBody>
          <a:bodyPr wrap="square">
            <a:spAutoFit/>
          </a:bodyPr>
          <a:lstStyle/>
          <a:p>
            <a:pPr>
              <a:defRPr sz="2000">
                <a:solidFill>
                  <a:srgbClr val="222222"/>
                </a:solidFill>
                <a:effectLst/>
              </a:defRPr>
            </a:pPr>
            <a:r>
              <a:rPr b="1" dirty="0" err="1"/>
              <a:t>Ces</a:t>
            </a:r>
            <a:r>
              <a:rPr b="1" dirty="0"/>
              <a:t> diapositives </a:t>
            </a:r>
            <a:r>
              <a:rPr b="1" dirty="0" err="1"/>
              <a:t>ont</a:t>
            </a:r>
            <a:r>
              <a:rPr b="1" dirty="0"/>
              <a:t> </a:t>
            </a:r>
            <a:r>
              <a:rPr b="1" dirty="0" err="1"/>
              <a:t>été</a:t>
            </a:r>
            <a:r>
              <a:rPr b="1" dirty="0"/>
              <a:t> </a:t>
            </a:r>
            <a:r>
              <a:rPr b="1" dirty="0" err="1"/>
              <a:t>développées</a:t>
            </a:r>
            <a:r>
              <a:rPr b="1" dirty="0"/>
              <a:t> par Treatment Action Group (TAG) et </a:t>
            </a:r>
            <a:r>
              <a:rPr b="1" dirty="0" err="1"/>
              <a:t>examinées</a:t>
            </a:r>
            <a:r>
              <a:rPr b="1" dirty="0"/>
              <a:t> par des </a:t>
            </a:r>
            <a:r>
              <a:rPr b="1" dirty="0" err="1"/>
              <a:t>membres</a:t>
            </a:r>
            <a:r>
              <a:rPr b="1" dirty="0"/>
              <a:t> de la 1/4/6x24 Campaign Coalition, un </a:t>
            </a:r>
            <a:r>
              <a:rPr b="1" dirty="0" err="1"/>
              <a:t>réseau</a:t>
            </a:r>
            <a:r>
              <a:rPr b="1" dirty="0"/>
              <a:t> international de </a:t>
            </a:r>
            <a:r>
              <a:rPr b="1" dirty="0" err="1"/>
              <a:t>survivants</a:t>
            </a:r>
            <a:r>
              <a:rPr b="1" dirty="0"/>
              <a:t> </a:t>
            </a:r>
            <a:r>
              <a:rPr b="1" dirty="0" err="1"/>
              <a:t>à</a:t>
            </a:r>
            <a:r>
              <a:rPr b="1" dirty="0"/>
              <a:t> la </a:t>
            </a:r>
            <a:r>
              <a:rPr b="1" dirty="0" err="1"/>
              <a:t>tuberculose</a:t>
            </a:r>
            <a:r>
              <a:rPr b="1" dirty="0"/>
              <a:t>, de </a:t>
            </a:r>
            <a:r>
              <a:rPr b="1" dirty="0" err="1"/>
              <a:t>chercheurs</a:t>
            </a:r>
            <a:r>
              <a:rPr b="1" dirty="0"/>
              <a:t>, de </a:t>
            </a:r>
            <a:r>
              <a:rPr b="1" dirty="0" err="1"/>
              <a:t>cliniciens</a:t>
            </a:r>
            <a:r>
              <a:rPr b="1" dirty="0"/>
              <a:t>, </a:t>
            </a:r>
            <a:r>
              <a:rPr b="1" dirty="0" err="1"/>
              <a:t>d’activistes</a:t>
            </a:r>
            <a:r>
              <a:rPr b="1" dirty="0"/>
              <a:t> et de </a:t>
            </a:r>
            <a:r>
              <a:rPr b="1" dirty="0" err="1"/>
              <a:t>professionnels</a:t>
            </a:r>
            <a:r>
              <a:rPr b="1" dirty="0"/>
              <a:t> de la </a:t>
            </a:r>
            <a:r>
              <a:rPr b="1" dirty="0" err="1"/>
              <a:t>société</a:t>
            </a:r>
            <a:r>
              <a:rPr b="1" dirty="0"/>
              <a:t> civile qui </a:t>
            </a:r>
            <a:r>
              <a:rPr b="1" dirty="0" err="1"/>
              <a:t>défendent</a:t>
            </a:r>
            <a:r>
              <a:rPr b="1" dirty="0"/>
              <a:t> les </a:t>
            </a:r>
            <a:r>
              <a:rPr b="1" dirty="0" err="1"/>
              <a:t>communautés</a:t>
            </a:r>
            <a:r>
              <a:rPr b="1" dirty="0"/>
              <a:t> </a:t>
            </a:r>
            <a:r>
              <a:rPr b="1" dirty="0" err="1"/>
              <a:t>touchées</a:t>
            </a:r>
            <a:r>
              <a:rPr b="1" dirty="0"/>
              <a:t> par la </a:t>
            </a:r>
            <a:r>
              <a:rPr b="1" dirty="0" err="1"/>
              <a:t>tuberculose</a:t>
            </a:r>
            <a:r>
              <a:rPr b="1" dirty="0"/>
              <a:t>. </a:t>
            </a:r>
            <a:r>
              <a:rPr b="1" dirty="0" err="1"/>
              <a:t>Leurs</a:t>
            </a:r>
            <a:r>
              <a:rPr b="1" dirty="0"/>
              <a:t> affiliations </a:t>
            </a:r>
            <a:r>
              <a:rPr b="1" dirty="0" err="1"/>
              <a:t>institutionnelles</a:t>
            </a:r>
            <a:r>
              <a:rPr b="1" dirty="0"/>
              <a:t> </a:t>
            </a:r>
            <a:r>
              <a:rPr b="1" dirty="0" err="1"/>
              <a:t>comprennent</a:t>
            </a:r>
            <a:r>
              <a:rPr b="1" dirty="0"/>
              <a:t> :</a:t>
            </a:r>
            <a:endParaRPr lang="en-US" sz="2000" dirty="0"/>
          </a:p>
        </p:txBody>
      </p:sp>
      <p:sp>
        <p:nvSpPr>
          <p:cNvPr id="9" name="TextBox 8">
            <a:extLst>
              <a:ext uri="{FF2B5EF4-FFF2-40B4-BE49-F238E27FC236}">
                <a16:creationId xmlns:a16="http://schemas.microsoft.com/office/drawing/2014/main" id="{58324373-8021-4B9C-3897-B800C5016A11}"/>
              </a:ext>
            </a:extLst>
          </p:cNvPr>
          <p:cNvSpPr txBox="1"/>
          <p:nvPr/>
        </p:nvSpPr>
        <p:spPr>
          <a:xfrm>
            <a:off x="337457" y="2024743"/>
            <a:ext cx="11723914" cy="4669971"/>
          </a:xfrm>
          <a:prstGeom prst="rect">
            <a:avLst/>
          </a:prstGeom>
          <a:noFill/>
        </p:spPr>
        <p:txBody>
          <a:bodyPr wrap="square" rtlCol="0">
            <a:spAutoFit/>
          </a:bodyPr>
          <a:lstStyle/>
          <a:p>
            <a:r>
              <a:rPr lang="en-US" b="0" i="0" dirty="0">
                <a:solidFill>
                  <a:srgbClr val="222222"/>
                </a:solidFill>
                <a:effectLst/>
              </a:rPr>
              <a:t>Treatment Action Group (TAG)			Lean on Me Foundation</a:t>
            </a:r>
            <a:br>
              <a:rPr lang="en-US" dirty="0"/>
            </a:br>
            <a:r>
              <a:rPr lang="en-US" b="0" i="0" dirty="0">
                <a:solidFill>
                  <a:srgbClr val="222222"/>
                </a:solidFill>
                <a:effectLst/>
              </a:rPr>
              <a:t>Partners In Health (PIH)				TB Women Global</a:t>
            </a:r>
            <a:br>
              <a:rPr lang="en-US" dirty="0"/>
            </a:br>
            <a:r>
              <a:rPr lang="en-US" b="0" i="0" dirty="0">
                <a:solidFill>
                  <a:srgbClr val="222222"/>
                </a:solidFill>
                <a:effectLst/>
              </a:rPr>
              <a:t>Médecins Sans Frontières (MSF)			</a:t>
            </a:r>
            <a:r>
              <a:rPr lang="en-US" b="0" i="0" dirty="0" err="1">
                <a:solidFill>
                  <a:srgbClr val="222222"/>
                </a:solidFill>
                <a:effectLst/>
              </a:rPr>
              <a:t>Wote</a:t>
            </a:r>
            <a:r>
              <a:rPr lang="en-US" b="0" i="0" dirty="0">
                <a:solidFill>
                  <a:srgbClr val="222222"/>
                </a:solidFill>
                <a:effectLst/>
              </a:rPr>
              <a:t> Youth Development Projects</a:t>
            </a:r>
            <a:br>
              <a:rPr lang="en-US" dirty="0"/>
            </a:br>
            <a:r>
              <a:rPr lang="en-US" b="0" i="0" dirty="0">
                <a:solidFill>
                  <a:srgbClr val="222222"/>
                </a:solidFill>
                <a:effectLst/>
              </a:rPr>
              <a:t>Global Coalition of TB Advocates (GCTA)		Zambia Association for Prevention of HIV and TB (ZAPHIT)</a:t>
            </a:r>
            <a:br>
              <a:rPr lang="en-US" dirty="0"/>
            </a:br>
            <a:r>
              <a:rPr lang="en-US" b="0" i="0" dirty="0">
                <a:solidFill>
                  <a:srgbClr val="222222"/>
                </a:solidFill>
                <a:effectLst/>
              </a:rPr>
              <a:t>Treatment Action Campaign (TAC)			SMART4TB Consortium</a:t>
            </a:r>
            <a:br>
              <a:rPr lang="en-US" dirty="0"/>
            </a:br>
            <a:r>
              <a:rPr lang="en-US" b="0" i="0" dirty="0">
                <a:solidFill>
                  <a:srgbClr val="222222"/>
                </a:solidFill>
                <a:effectLst/>
              </a:rPr>
              <a:t>Global TB Community Advisory Board (TB CAB)</a:t>
            </a:r>
            <a:br>
              <a:rPr lang="en-US" dirty="0"/>
            </a:br>
            <a:r>
              <a:rPr lang="en-US" b="0" i="0" dirty="0">
                <a:solidFill>
                  <a:srgbClr val="222222"/>
                </a:solidFill>
                <a:effectLst/>
              </a:rPr>
              <a:t>Stop TB Partnership</a:t>
            </a:r>
            <a:br>
              <a:rPr lang="en-US" dirty="0"/>
            </a:br>
            <a:r>
              <a:rPr lang="en-US" b="0" i="0" dirty="0">
                <a:solidFill>
                  <a:srgbClr val="222222"/>
                </a:solidFill>
                <a:effectLst/>
              </a:rPr>
              <a:t>Survivors Against TB</a:t>
            </a:r>
            <a:br>
              <a:rPr lang="en-US" dirty="0"/>
            </a:br>
            <a:r>
              <a:rPr lang="en-US" b="0" i="0" dirty="0">
                <a:solidFill>
                  <a:srgbClr val="222222"/>
                </a:solidFill>
                <a:effectLst/>
              </a:rPr>
              <a:t>Results Canada</a:t>
            </a:r>
            <a:br>
              <a:rPr lang="en-US" dirty="0"/>
            </a:br>
            <a:r>
              <a:rPr lang="en-US" b="0" i="0" dirty="0">
                <a:solidFill>
                  <a:srgbClr val="222222"/>
                </a:solidFill>
                <a:effectLst/>
              </a:rPr>
              <a:t>The Sentinel Project on Pediatric Drug-Resistant TB</a:t>
            </a:r>
            <a:br>
              <a:rPr lang="en-US" dirty="0"/>
            </a:br>
            <a:r>
              <a:rPr lang="en-US" b="0" i="0" dirty="0">
                <a:solidFill>
                  <a:srgbClr val="222222"/>
                </a:solidFill>
                <a:effectLst/>
              </a:rPr>
              <a:t>We Are TB</a:t>
            </a:r>
            <a:br>
              <a:rPr lang="en-US" dirty="0"/>
            </a:br>
            <a:r>
              <a:rPr lang="en-US" b="0" i="0" dirty="0">
                <a:solidFill>
                  <a:srgbClr val="222222"/>
                </a:solidFill>
                <a:effectLst/>
              </a:rPr>
              <a:t>TBPPM Learning Network</a:t>
            </a:r>
            <a:br>
              <a:rPr lang="en-US" dirty="0"/>
            </a:br>
            <a:r>
              <a:rPr lang="en-US" b="0" i="0" dirty="0">
                <a:solidFill>
                  <a:srgbClr val="222222"/>
                </a:solidFill>
                <a:effectLst/>
              </a:rPr>
              <a:t>Asia Pacific Counsel of AIDS Service Organizations (APCASO)</a:t>
            </a:r>
            <a:br>
              <a:rPr lang="en-US" dirty="0"/>
            </a:br>
            <a:r>
              <a:rPr lang="en-US" b="0" i="0" dirty="0">
                <a:solidFill>
                  <a:srgbClr val="222222"/>
                </a:solidFill>
                <a:effectLst/>
              </a:rPr>
              <a:t>African Coalition on TB (ACT)</a:t>
            </a:r>
            <a:br>
              <a:rPr lang="en-US" dirty="0"/>
            </a:br>
            <a:r>
              <a:rPr lang="en-US" b="0" i="0" dirty="0">
                <a:solidFill>
                  <a:srgbClr val="222222"/>
                </a:solidFill>
                <a:effectLst/>
              </a:rPr>
              <a:t>TB Europe Coalition (TBEC)</a:t>
            </a:r>
          </a:p>
          <a:p>
            <a:r>
              <a:rPr lang="en-US" dirty="0"/>
              <a:t>O’Neill Institute for National and Global Health Law at Georgetown University</a:t>
            </a:r>
          </a:p>
        </p:txBody>
      </p:sp>
    </p:spTree>
    <p:extLst>
      <p:ext uri="{BB962C8B-B14F-4D97-AF65-F5344CB8AC3E}">
        <p14:creationId xmlns:p14="http://schemas.microsoft.com/office/powerpoint/2010/main" val="429053625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46865F9-39CE-1B20-1FF8-4638B2731389}"/>
              </a:ext>
            </a:extLst>
          </p:cNvPr>
          <p:cNvSpPr txBox="1"/>
          <p:nvPr/>
        </p:nvSpPr>
        <p:spPr>
          <a:xfrm>
            <a:off x="638881" y="4501453"/>
            <a:ext cx="10909640" cy="1065836"/>
          </a:xfrm>
          <a:prstGeom prst="rect">
            <a:avLst/>
          </a:prstGeom>
        </p:spPr>
        <p:txBody>
          <a:bodyPr vert="horz" lIns="91440" tIns="45720" rIns="91440" bIns="45720" anchor="ctr">
            <a:normAutofit lnSpcReduction="10000"/>
          </a:bodyPr>
          <a:lstStyle/>
          <a:p>
            <a:pPr algn="ctr">
              <a:lnSpc>
                <a:spcPct val="90000"/>
              </a:lnSpc>
              <a:spcBef>
                <a:spcPct val="0"/>
              </a:spcBef>
              <a:spcAft>
                <a:spcPts val="600"/>
              </a:spcAft>
              <a:defRPr sz="2600" b="1">
                <a:latin typeface="+mj-lt"/>
                <a:ea typeface="+mj-ea"/>
                <a:cs typeface="+mj-cs"/>
              </a:defRPr>
            </a:pPr>
            <a:r>
              <a:t>POUR PLUS D’INFORMATIONS ET POUR TROUVER DES ENGAGEMENTS ET D’AUTRES RESSOURCES DE CAMPAGNE</a:t>
            </a:r>
          </a:p>
        </p:txBody>
      </p:sp>
      <p:pic>
        <p:nvPicPr>
          <p:cNvPr id="3" name="Picture 2">
            <a:extLst>
              <a:ext uri="{FF2B5EF4-FFF2-40B4-BE49-F238E27FC236}">
                <a16:creationId xmlns:a16="http://schemas.microsoft.com/office/drawing/2014/main" id="{7995F9C1-E6EF-94C5-817E-70790C9CB5A5}"/>
              </a:ext>
            </a:extLst>
          </p:cNvPr>
          <p:cNvPicPr>
            <a:picLocks noChangeAspect="1"/>
          </p:cNvPicPr>
          <p:nvPr/>
        </p:nvPicPr>
        <p:blipFill>
          <a:blip r:embed="rId2"/>
          <a:stretch>
            <a:fillRect/>
          </a:stretch>
        </p:blipFill>
        <p:spPr>
          <a:xfrm>
            <a:off x="1320783" y="320040"/>
            <a:ext cx="3612930" cy="3895344"/>
          </a:xfrm>
          <a:prstGeom prst="rect">
            <a:avLst/>
          </a:prstGeom>
        </p:spPr>
      </p:pic>
      <p:pic>
        <p:nvPicPr>
          <p:cNvPr id="5" name="Picture 2" descr="QR Feedback Creator | Get Honest Customer Feedback With a Simple QR Code">
            <a:extLst>
              <a:ext uri="{FF2B5EF4-FFF2-40B4-BE49-F238E27FC236}">
                <a16:creationId xmlns:a16="http://schemas.microsoft.com/office/drawing/2014/main" id="{25287176-757E-9721-A89E-692F2399822C}"/>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6254496" y="1061105"/>
            <a:ext cx="5614416" cy="24132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4363751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AC30E786-78F7-37E8-85F4-38B302A7003C}"/>
              </a:ext>
            </a:extLst>
          </p:cNvPr>
          <p:cNvSpPr/>
          <p:nvPr/>
        </p:nvSpPr>
        <p:spPr>
          <a:xfrm>
            <a:off x="0" y="5007935"/>
            <a:ext cx="12192000" cy="1081362"/>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p>
        </p:txBody>
      </p:sp>
      <p:sp>
        <p:nvSpPr>
          <p:cNvPr id="2" name="Rectangle 2">
            <a:extLst>
              <a:ext uri="{FF2B5EF4-FFF2-40B4-BE49-F238E27FC236}">
                <a16:creationId xmlns:a16="http://schemas.microsoft.com/office/drawing/2014/main" id="{BE99C24C-982D-9B91-8C11-9887EE04D24C}"/>
              </a:ext>
            </a:extLst>
          </p:cNvPr>
          <p:cNvSpPr txBox="1">
            <a:spLocks noChangeArrowheads="1"/>
          </p:cNvSpPr>
          <p:nvPr/>
        </p:nvSpPr>
        <p:spPr>
          <a:xfrm>
            <a:off x="432752" y="464286"/>
            <a:ext cx="8516949" cy="720255"/>
          </a:xfrm>
          <a:prstGeom prst="rect">
            <a:avLst/>
          </a:prstGeom>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defRPr sz="3200" b="1">
                <a:latin typeface="Arial Black" charset="0"/>
                <a:ea typeface="Arial Black" charset="0"/>
                <a:cs typeface="Arial Black" charset="0"/>
              </a:defRPr>
            </a:pPr>
            <a:r>
              <a:t>POURQUOI AVONS-NOUS BESOIN DE CETTE CAMPAGNE ?</a:t>
            </a:r>
          </a:p>
        </p:txBody>
      </p:sp>
      <p:sp>
        <p:nvSpPr>
          <p:cNvPr id="16" name="TextBox 15">
            <a:extLst>
              <a:ext uri="{FF2B5EF4-FFF2-40B4-BE49-F238E27FC236}">
                <a16:creationId xmlns:a16="http://schemas.microsoft.com/office/drawing/2014/main" id="{28C77479-DBB5-E4C6-9B5C-28088F87493A}"/>
              </a:ext>
            </a:extLst>
          </p:cNvPr>
          <p:cNvSpPr txBox="1"/>
          <p:nvPr/>
        </p:nvSpPr>
        <p:spPr>
          <a:xfrm>
            <a:off x="9421413" y="6489407"/>
            <a:ext cx="2576945" cy="215444"/>
          </a:xfrm>
          <a:prstGeom prst="rect">
            <a:avLst/>
          </a:prstGeom>
          <a:noFill/>
        </p:spPr>
        <p:txBody>
          <a:bodyPr wrap="square">
            <a:spAutoFit/>
          </a:bodyPr>
          <a:lstStyle/>
          <a:p>
            <a:pPr algn="r">
              <a:defRPr sz="800" i="1"/>
            </a:pPr>
            <a:r>
              <a:t>Plan global STBP, 2023-2030</a:t>
            </a:r>
          </a:p>
        </p:txBody>
      </p:sp>
      <p:sp>
        <p:nvSpPr>
          <p:cNvPr id="3" name="TextBox 2">
            <a:extLst>
              <a:ext uri="{FF2B5EF4-FFF2-40B4-BE49-F238E27FC236}">
                <a16:creationId xmlns:a16="http://schemas.microsoft.com/office/drawing/2014/main" id="{2D344D33-11FE-FA1D-3548-5CF8980D2E8C}"/>
              </a:ext>
            </a:extLst>
          </p:cNvPr>
          <p:cNvSpPr txBox="1"/>
          <p:nvPr/>
        </p:nvSpPr>
        <p:spPr>
          <a:xfrm>
            <a:off x="294528" y="1473088"/>
            <a:ext cx="3724579" cy="400110"/>
          </a:xfrm>
          <a:prstGeom prst="rect">
            <a:avLst/>
          </a:prstGeom>
          <a:noFill/>
        </p:spPr>
        <p:txBody>
          <a:bodyPr wrap="square">
            <a:spAutoFit/>
          </a:bodyPr>
          <a:lstStyle/>
          <a:p>
            <a:pPr algn="ctr">
              <a:defRPr sz="1000" b="1">
                <a:latin typeface="+mj-lt"/>
              </a:defRPr>
            </a:pPr>
            <a:r>
              <a:t>Impact projeté des interventions globales contre la tuberculose en Indonésie, 2019-2030</a:t>
            </a:r>
          </a:p>
        </p:txBody>
      </p:sp>
      <p:sp>
        <p:nvSpPr>
          <p:cNvPr id="5" name="TextBox 4">
            <a:extLst>
              <a:ext uri="{FF2B5EF4-FFF2-40B4-BE49-F238E27FC236}">
                <a16:creationId xmlns:a16="http://schemas.microsoft.com/office/drawing/2014/main" id="{B91022BD-8593-8334-A212-C2825429254A}"/>
              </a:ext>
            </a:extLst>
          </p:cNvPr>
          <p:cNvSpPr txBox="1"/>
          <p:nvPr/>
        </p:nvSpPr>
        <p:spPr>
          <a:xfrm>
            <a:off x="4410648" y="1473088"/>
            <a:ext cx="3724579" cy="553998"/>
          </a:xfrm>
          <a:prstGeom prst="rect">
            <a:avLst/>
          </a:prstGeom>
          <a:noFill/>
        </p:spPr>
        <p:txBody>
          <a:bodyPr wrap="square">
            <a:spAutoFit/>
          </a:bodyPr>
          <a:lstStyle/>
          <a:p>
            <a:pPr algn="ctr">
              <a:defRPr sz="1000" b="1">
                <a:latin typeface="+mj-lt"/>
              </a:defRPr>
            </a:pPr>
            <a:r>
              <a:t>Impact projeté des </a:t>
            </a:r>
            <a:br>
              <a:rPr lang="en-US" sz="1000" b="1" dirty="0">
                <a:latin typeface="+mj-lt"/>
              </a:rPr>
            </a:br>
            <a:r>
              <a:t>interventions antituberculeuses au Kenya, avec détection de la tuberculose subclinique, 2019-2030</a:t>
            </a:r>
          </a:p>
        </p:txBody>
      </p:sp>
      <p:sp>
        <p:nvSpPr>
          <p:cNvPr id="6" name="TextBox 5">
            <a:extLst>
              <a:ext uri="{FF2B5EF4-FFF2-40B4-BE49-F238E27FC236}">
                <a16:creationId xmlns:a16="http://schemas.microsoft.com/office/drawing/2014/main" id="{4C889B54-C8B4-D47A-77A2-7937A0C1FCB5}"/>
              </a:ext>
            </a:extLst>
          </p:cNvPr>
          <p:cNvSpPr txBox="1"/>
          <p:nvPr/>
        </p:nvSpPr>
        <p:spPr>
          <a:xfrm>
            <a:off x="8595827" y="1473088"/>
            <a:ext cx="3301645" cy="400110"/>
          </a:xfrm>
          <a:prstGeom prst="rect">
            <a:avLst/>
          </a:prstGeom>
          <a:noFill/>
        </p:spPr>
        <p:txBody>
          <a:bodyPr wrap="square">
            <a:spAutoFit/>
          </a:bodyPr>
          <a:lstStyle/>
          <a:p>
            <a:pPr algn="ctr">
              <a:defRPr sz="1000" b="1">
                <a:latin typeface="+mj-lt"/>
              </a:defRPr>
            </a:pPr>
            <a:r>
              <a:t>Impact projeté des interventions mondiales contre la tuberculose en Ukraine, 2019-2030</a:t>
            </a:r>
          </a:p>
        </p:txBody>
      </p:sp>
      <p:pic>
        <p:nvPicPr>
          <p:cNvPr id="15" name="Picture 14" descr="A screenshot of a computer  Description automatically generated with low confidence">
            <a:extLst>
              <a:ext uri="{FF2B5EF4-FFF2-40B4-BE49-F238E27FC236}">
                <a16:creationId xmlns:a16="http://schemas.microsoft.com/office/drawing/2014/main" id="{20FD19E2-9D92-BDA9-0959-B889DB88F0CD}"/>
              </a:ext>
            </a:extLst>
          </p:cNvPr>
          <p:cNvPicPr>
            <a:picLocks noChangeAspect="1"/>
          </p:cNvPicPr>
          <p:nvPr/>
        </p:nvPicPr>
        <p:blipFill rotWithShape="1">
          <a:blip r:embed="rId2">
            <a:extLst>
              <a:ext uri="{28A0092B-C50C-407E-A947-70E740481C1C}">
                <a14:useLocalDpi xmlns:a14="http://schemas.microsoft.com/office/drawing/2010/main" val="0"/>
              </a:ext>
            </a:extLst>
          </a:blip>
          <a:srcRect t="11334" b="29897"/>
          <a:stretch/>
        </p:blipFill>
        <p:spPr>
          <a:xfrm>
            <a:off x="0" y="2108580"/>
            <a:ext cx="12192000" cy="3745335"/>
          </a:xfrm>
          <a:prstGeom prst="rect">
            <a:avLst/>
          </a:prstGeom>
        </p:spPr>
      </p:pic>
    </p:spTree>
    <p:extLst>
      <p:ext uri="{BB962C8B-B14F-4D97-AF65-F5344CB8AC3E}">
        <p14:creationId xmlns:p14="http://schemas.microsoft.com/office/powerpoint/2010/main" val="404234045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 name="Picture 35" descr="Background pattern  Description automatically generated with low confidence">
            <a:extLst>
              <a:ext uri="{FF2B5EF4-FFF2-40B4-BE49-F238E27FC236}">
                <a16:creationId xmlns:a16="http://schemas.microsoft.com/office/drawing/2014/main" id="{87BF516B-257B-C9C8-CA32-C4E5431C0A08}"/>
              </a:ext>
            </a:extLst>
          </p:cNvPr>
          <p:cNvPicPr>
            <a:picLocks noChangeAspect="1"/>
          </p:cNvPicPr>
          <p:nvPr/>
        </p:nvPicPr>
        <p:blipFill rotWithShape="1">
          <a:blip r:embed="rId2">
            <a:extLst>
              <a:ext uri="{28A0092B-C50C-407E-A947-70E740481C1C}">
                <a14:useLocalDpi xmlns:a14="http://schemas.microsoft.com/office/drawing/2010/main" val="0"/>
              </a:ext>
            </a:extLst>
          </a:blip>
          <a:srcRect l="7831"/>
          <a:stretch/>
        </p:blipFill>
        <p:spPr>
          <a:xfrm>
            <a:off x="-1" y="5331454"/>
            <a:ext cx="8305461" cy="1160007"/>
          </a:xfrm>
          <a:prstGeom prst="rect">
            <a:avLst/>
          </a:prstGeom>
        </p:spPr>
      </p:pic>
      <p:sp>
        <p:nvSpPr>
          <p:cNvPr id="2" name="Rectangle 2">
            <a:extLst>
              <a:ext uri="{FF2B5EF4-FFF2-40B4-BE49-F238E27FC236}">
                <a16:creationId xmlns:a16="http://schemas.microsoft.com/office/drawing/2014/main" id="{FAE578DC-9C31-A733-0398-FE9E37C7D6A3}"/>
              </a:ext>
            </a:extLst>
          </p:cNvPr>
          <p:cNvSpPr txBox="1">
            <a:spLocks noChangeArrowheads="1"/>
          </p:cNvSpPr>
          <p:nvPr/>
        </p:nvSpPr>
        <p:spPr>
          <a:xfrm>
            <a:off x="432752" y="464286"/>
            <a:ext cx="8516949" cy="720255"/>
          </a:xfrm>
          <a:prstGeom prst="rect">
            <a:avLst/>
          </a:prstGeom>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defRPr sz="3200" b="1">
                <a:latin typeface="Arial Black" charset="0"/>
                <a:ea typeface="Arial Black" charset="0"/>
                <a:cs typeface="Arial Black" charset="0"/>
              </a:defRPr>
            </a:pPr>
            <a:r>
              <a:t>QU’EST-CE QUE CELA SIGNIFIE ?</a:t>
            </a:r>
          </a:p>
        </p:txBody>
      </p:sp>
      <p:grpSp>
        <p:nvGrpSpPr>
          <p:cNvPr id="3" name="Group 2">
            <a:extLst>
              <a:ext uri="{FF2B5EF4-FFF2-40B4-BE49-F238E27FC236}">
                <a16:creationId xmlns:a16="http://schemas.microsoft.com/office/drawing/2014/main" id="{8F4342EE-B926-5EC9-599C-6A30E5DF9B1D}"/>
              </a:ext>
            </a:extLst>
          </p:cNvPr>
          <p:cNvGrpSpPr/>
          <p:nvPr/>
        </p:nvGrpSpPr>
        <p:grpSpPr>
          <a:xfrm>
            <a:off x="902390" y="1248640"/>
            <a:ext cx="10274172" cy="1622952"/>
            <a:chOff x="902390" y="1248640"/>
            <a:chExt cx="10274172" cy="1622952"/>
          </a:xfrm>
        </p:grpSpPr>
        <p:pic>
          <p:nvPicPr>
            <p:cNvPr id="9" name="Graphic 8">
              <a:extLst>
                <a:ext uri="{FF2B5EF4-FFF2-40B4-BE49-F238E27FC236}">
                  <a16:creationId xmlns:a16="http://schemas.microsoft.com/office/drawing/2014/main" id="{5181EFE9-2C1C-52A7-A9D9-F1515C29EA3C}"/>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682510" y="1263808"/>
              <a:ext cx="1622951" cy="1607784"/>
            </a:xfrm>
            <a:prstGeom prst="rect">
              <a:avLst/>
            </a:prstGeom>
          </p:spPr>
        </p:pic>
        <p:pic>
          <p:nvPicPr>
            <p:cNvPr id="6" name="Graphic 5">
              <a:extLst>
                <a:ext uri="{FF2B5EF4-FFF2-40B4-BE49-F238E27FC236}">
                  <a16:creationId xmlns:a16="http://schemas.microsoft.com/office/drawing/2014/main" id="{B9FD80D4-CBDB-DFE1-55D0-4656910457F1}"/>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3811409" y="1263808"/>
              <a:ext cx="1585033" cy="1600200"/>
            </a:xfrm>
            <a:prstGeom prst="rect">
              <a:avLst/>
            </a:prstGeom>
          </p:spPr>
        </p:pic>
        <p:grpSp>
          <p:nvGrpSpPr>
            <p:cNvPr id="25" name="Group 24">
              <a:extLst>
                <a:ext uri="{FF2B5EF4-FFF2-40B4-BE49-F238E27FC236}">
                  <a16:creationId xmlns:a16="http://schemas.microsoft.com/office/drawing/2014/main" id="{C90AA279-8CAE-2E9F-220F-39155B2E79CF}"/>
                </a:ext>
              </a:extLst>
            </p:cNvPr>
            <p:cNvGrpSpPr/>
            <p:nvPr/>
          </p:nvGrpSpPr>
          <p:grpSpPr>
            <a:xfrm>
              <a:off x="6888236" y="1462938"/>
              <a:ext cx="1080594" cy="1139800"/>
              <a:chOff x="6888236" y="1717377"/>
              <a:chExt cx="1080594" cy="1139800"/>
            </a:xfrm>
          </p:grpSpPr>
          <p:sp>
            <p:nvSpPr>
              <p:cNvPr id="19" name="TextBox 18">
                <a:extLst>
                  <a:ext uri="{FF2B5EF4-FFF2-40B4-BE49-F238E27FC236}">
                    <a16:creationId xmlns:a16="http://schemas.microsoft.com/office/drawing/2014/main" id="{2CBD11A1-F2EF-BA5B-6B21-985F0D01FC99}"/>
                  </a:ext>
                </a:extLst>
              </p:cNvPr>
              <p:cNvSpPr txBox="1"/>
              <p:nvPr/>
            </p:nvSpPr>
            <p:spPr>
              <a:xfrm>
                <a:off x="6888236" y="1717377"/>
                <a:ext cx="1057524" cy="1107996"/>
              </a:xfrm>
              <a:prstGeom prst="rect">
                <a:avLst/>
              </a:prstGeom>
              <a:noFill/>
            </p:spPr>
            <p:txBody>
              <a:bodyPr wrap="square">
                <a:spAutoFit/>
              </a:bodyPr>
              <a:lstStyle/>
              <a:p>
                <a:pPr algn="ctr">
                  <a:defRPr sz="6600">
                    <a:solidFill>
                      <a:schemeClr val="accent5"/>
                    </a:solidFill>
                    <a:latin typeface="+mj-lt"/>
                  </a:defRPr>
                </a:pPr>
                <a:r>
                  <a:t>6</a:t>
                </a:r>
              </a:p>
            </p:txBody>
          </p:sp>
          <p:sp>
            <p:nvSpPr>
              <p:cNvPr id="20" name="TextBox 19">
                <a:extLst>
                  <a:ext uri="{FF2B5EF4-FFF2-40B4-BE49-F238E27FC236}">
                    <a16:creationId xmlns:a16="http://schemas.microsoft.com/office/drawing/2014/main" id="{203E7AF3-8011-6A1D-3CDF-F69EF3136735}"/>
                  </a:ext>
                </a:extLst>
              </p:cNvPr>
              <p:cNvSpPr txBox="1"/>
              <p:nvPr/>
            </p:nvSpPr>
            <p:spPr>
              <a:xfrm>
                <a:off x="6911306" y="1749181"/>
                <a:ext cx="1057524" cy="1107996"/>
              </a:xfrm>
              <a:prstGeom prst="rect">
                <a:avLst/>
              </a:prstGeom>
              <a:noFill/>
            </p:spPr>
            <p:txBody>
              <a:bodyPr wrap="square">
                <a:spAutoFit/>
              </a:bodyPr>
              <a:lstStyle/>
              <a:p>
                <a:pPr algn="ctr">
                  <a:defRPr sz="6600">
                    <a:ln>
                      <a:solidFill>
                        <a:schemeClr val="tx1"/>
                      </a:solidFill>
                    </a:ln>
                    <a:noFill/>
                    <a:latin typeface="+mj-lt"/>
                  </a:defRPr>
                </a:pPr>
                <a:r>
                  <a:t>6</a:t>
                </a:r>
              </a:p>
            </p:txBody>
          </p:sp>
        </p:grpSp>
        <p:grpSp>
          <p:nvGrpSpPr>
            <p:cNvPr id="24" name="Group 23">
              <a:extLst>
                <a:ext uri="{FF2B5EF4-FFF2-40B4-BE49-F238E27FC236}">
                  <a16:creationId xmlns:a16="http://schemas.microsoft.com/office/drawing/2014/main" id="{CF35CD9E-412B-71A0-87B3-290C0A79CF32}"/>
                </a:ext>
              </a:extLst>
            </p:cNvPr>
            <p:cNvGrpSpPr/>
            <p:nvPr/>
          </p:nvGrpSpPr>
          <p:grpSpPr>
            <a:xfrm>
              <a:off x="4021600" y="1526546"/>
              <a:ext cx="1080594" cy="1139800"/>
              <a:chOff x="4021600" y="1780985"/>
              <a:chExt cx="1080594" cy="1139800"/>
            </a:xfrm>
          </p:grpSpPr>
          <p:sp>
            <p:nvSpPr>
              <p:cNvPr id="17" name="TextBox 16">
                <a:extLst>
                  <a:ext uri="{FF2B5EF4-FFF2-40B4-BE49-F238E27FC236}">
                    <a16:creationId xmlns:a16="http://schemas.microsoft.com/office/drawing/2014/main" id="{C0F21C90-F88C-CBA6-6C30-60EDCECCFE41}"/>
                  </a:ext>
                </a:extLst>
              </p:cNvPr>
              <p:cNvSpPr txBox="1"/>
              <p:nvPr/>
            </p:nvSpPr>
            <p:spPr>
              <a:xfrm>
                <a:off x="4021600" y="1780985"/>
                <a:ext cx="1057524" cy="1107996"/>
              </a:xfrm>
              <a:prstGeom prst="rect">
                <a:avLst/>
              </a:prstGeom>
              <a:noFill/>
            </p:spPr>
            <p:txBody>
              <a:bodyPr wrap="square">
                <a:spAutoFit/>
              </a:bodyPr>
              <a:lstStyle/>
              <a:p>
                <a:pPr algn="ctr">
                  <a:defRPr sz="6600">
                    <a:solidFill>
                      <a:schemeClr val="accent5"/>
                    </a:solidFill>
                    <a:latin typeface="+mj-lt"/>
                  </a:defRPr>
                </a:pPr>
                <a:r>
                  <a:t>4</a:t>
                </a:r>
              </a:p>
            </p:txBody>
          </p:sp>
          <p:sp>
            <p:nvSpPr>
              <p:cNvPr id="18" name="TextBox 17">
                <a:extLst>
                  <a:ext uri="{FF2B5EF4-FFF2-40B4-BE49-F238E27FC236}">
                    <a16:creationId xmlns:a16="http://schemas.microsoft.com/office/drawing/2014/main" id="{C01C3F92-0A7B-01EF-EA16-A6C8FD4F154B}"/>
                  </a:ext>
                </a:extLst>
              </p:cNvPr>
              <p:cNvSpPr txBox="1"/>
              <p:nvPr/>
            </p:nvSpPr>
            <p:spPr>
              <a:xfrm>
                <a:off x="4044670" y="1812789"/>
                <a:ext cx="1057524" cy="1107996"/>
              </a:xfrm>
              <a:prstGeom prst="rect">
                <a:avLst/>
              </a:prstGeom>
              <a:noFill/>
            </p:spPr>
            <p:txBody>
              <a:bodyPr wrap="square">
                <a:spAutoFit/>
              </a:bodyPr>
              <a:lstStyle/>
              <a:p>
                <a:pPr algn="ctr">
                  <a:defRPr sz="6600">
                    <a:ln>
                      <a:solidFill>
                        <a:schemeClr val="tx1"/>
                      </a:solidFill>
                    </a:ln>
                    <a:noFill/>
                    <a:latin typeface="+mj-lt"/>
                  </a:defRPr>
                </a:pPr>
                <a:r>
                  <a:t>4</a:t>
                </a:r>
              </a:p>
            </p:txBody>
          </p:sp>
        </p:grpSp>
        <p:pic>
          <p:nvPicPr>
            <p:cNvPr id="4" name="Graphic 3">
              <a:extLst>
                <a:ext uri="{FF2B5EF4-FFF2-40B4-BE49-F238E27FC236}">
                  <a16:creationId xmlns:a16="http://schemas.microsoft.com/office/drawing/2014/main" id="{1EF0F299-37E3-BE88-4303-901D3A7FF17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02390" y="1248640"/>
              <a:ext cx="1622951" cy="1607784"/>
            </a:xfrm>
            <a:prstGeom prst="rect">
              <a:avLst/>
            </a:prstGeom>
          </p:spPr>
        </p:pic>
        <p:pic>
          <p:nvPicPr>
            <p:cNvPr id="8" name="Graphic 7">
              <a:extLst>
                <a:ext uri="{FF2B5EF4-FFF2-40B4-BE49-F238E27FC236}">
                  <a16:creationId xmlns:a16="http://schemas.microsoft.com/office/drawing/2014/main" id="{74E82D55-3C88-5197-C2A1-64718E37087B}"/>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2525341" y="1822290"/>
              <a:ext cx="1188720" cy="57428"/>
            </a:xfrm>
            <a:prstGeom prst="rect">
              <a:avLst/>
            </a:prstGeom>
          </p:spPr>
        </p:pic>
        <p:pic>
          <p:nvPicPr>
            <p:cNvPr id="10" name="Graphic 9">
              <a:extLst>
                <a:ext uri="{FF2B5EF4-FFF2-40B4-BE49-F238E27FC236}">
                  <a16:creationId xmlns:a16="http://schemas.microsoft.com/office/drawing/2014/main" id="{AE22B029-7CD4-33B2-BA3E-0E15B36A14AB}"/>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9591529" y="1248640"/>
              <a:ext cx="1585033" cy="1600200"/>
            </a:xfrm>
            <a:prstGeom prst="rect">
              <a:avLst/>
            </a:prstGeom>
          </p:spPr>
        </p:pic>
        <p:pic>
          <p:nvPicPr>
            <p:cNvPr id="12" name="Graphic 11">
              <a:extLst>
                <a:ext uri="{FF2B5EF4-FFF2-40B4-BE49-F238E27FC236}">
                  <a16:creationId xmlns:a16="http://schemas.microsoft.com/office/drawing/2014/main" id="{C4E9F8DD-48A4-CE6E-A10A-FE8B79878D6C}"/>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5445116" y="2388158"/>
              <a:ext cx="1188720" cy="57428"/>
            </a:xfrm>
            <a:prstGeom prst="rect">
              <a:avLst/>
            </a:prstGeom>
          </p:spPr>
        </p:pic>
        <p:pic>
          <p:nvPicPr>
            <p:cNvPr id="13" name="Graphic 12">
              <a:extLst>
                <a:ext uri="{FF2B5EF4-FFF2-40B4-BE49-F238E27FC236}">
                  <a16:creationId xmlns:a16="http://schemas.microsoft.com/office/drawing/2014/main" id="{5E031203-4F5F-7166-A865-7A0EAE5CDB77}"/>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8305461" y="1817823"/>
              <a:ext cx="1188720" cy="57428"/>
            </a:xfrm>
            <a:prstGeom prst="rect">
              <a:avLst/>
            </a:prstGeom>
          </p:spPr>
        </p:pic>
        <p:grpSp>
          <p:nvGrpSpPr>
            <p:cNvPr id="23" name="Group 22">
              <a:extLst>
                <a:ext uri="{FF2B5EF4-FFF2-40B4-BE49-F238E27FC236}">
                  <a16:creationId xmlns:a16="http://schemas.microsoft.com/office/drawing/2014/main" id="{5934563B-78C9-AC48-3314-76EDD66015F0}"/>
                </a:ext>
              </a:extLst>
            </p:cNvPr>
            <p:cNvGrpSpPr/>
            <p:nvPr/>
          </p:nvGrpSpPr>
          <p:grpSpPr>
            <a:xfrm>
              <a:off x="1089328" y="1494742"/>
              <a:ext cx="1080594" cy="1139800"/>
              <a:chOff x="1089328" y="1749181"/>
              <a:chExt cx="1080594" cy="1139800"/>
            </a:xfrm>
          </p:grpSpPr>
          <p:sp>
            <p:nvSpPr>
              <p:cNvPr id="15" name="TextBox 14">
                <a:extLst>
                  <a:ext uri="{FF2B5EF4-FFF2-40B4-BE49-F238E27FC236}">
                    <a16:creationId xmlns:a16="http://schemas.microsoft.com/office/drawing/2014/main" id="{ABB1189F-5181-DC17-5A9D-6A5C4E6BEF99}"/>
                  </a:ext>
                </a:extLst>
              </p:cNvPr>
              <p:cNvSpPr txBox="1"/>
              <p:nvPr/>
            </p:nvSpPr>
            <p:spPr>
              <a:xfrm>
                <a:off x="1089328" y="1749181"/>
                <a:ext cx="1057524" cy="1107996"/>
              </a:xfrm>
              <a:prstGeom prst="rect">
                <a:avLst/>
              </a:prstGeom>
              <a:noFill/>
            </p:spPr>
            <p:txBody>
              <a:bodyPr wrap="square">
                <a:spAutoFit/>
              </a:bodyPr>
              <a:lstStyle/>
              <a:p>
                <a:pPr algn="ctr">
                  <a:defRPr sz="6600">
                    <a:solidFill>
                      <a:schemeClr val="accent5"/>
                    </a:solidFill>
                    <a:latin typeface="+mj-lt"/>
                  </a:defRPr>
                </a:pPr>
                <a:r>
                  <a:t>1</a:t>
                </a:r>
              </a:p>
            </p:txBody>
          </p:sp>
          <p:sp>
            <p:nvSpPr>
              <p:cNvPr id="16" name="TextBox 15">
                <a:extLst>
                  <a:ext uri="{FF2B5EF4-FFF2-40B4-BE49-F238E27FC236}">
                    <a16:creationId xmlns:a16="http://schemas.microsoft.com/office/drawing/2014/main" id="{B5F55185-35E9-2DBE-0536-09ECCA92B0A2}"/>
                  </a:ext>
                </a:extLst>
              </p:cNvPr>
              <p:cNvSpPr txBox="1"/>
              <p:nvPr/>
            </p:nvSpPr>
            <p:spPr>
              <a:xfrm>
                <a:off x="1112398" y="1780985"/>
                <a:ext cx="1057524" cy="1107996"/>
              </a:xfrm>
              <a:prstGeom prst="rect">
                <a:avLst/>
              </a:prstGeom>
              <a:noFill/>
            </p:spPr>
            <p:txBody>
              <a:bodyPr wrap="square">
                <a:spAutoFit/>
              </a:bodyPr>
              <a:lstStyle/>
              <a:p>
                <a:pPr algn="ctr">
                  <a:defRPr sz="6600">
                    <a:ln>
                      <a:solidFill>
                        <a:schemeClr val="tx1"/>
                      </a:solidFill>
                    </a:ln>
                    <a:noFill/>
                    <a:latin typeface="+mj-lt"/>
                  </a:defRPr>
                </a:pPr>
                <a:r>
                  <a:t>1</a:t>
                </a:r>
              </a:p>
            </p:txBody>
          </p:sp>
        </p:grpSp>
        <p:grpSp>
          <p:nvGrpSpPr>
            <p:cNvPr id="26" name="Group 25">
              <a:extLst>
                <a:ext uri="{FF2B5EF4-FFF2-40B4-BE49-F238E27FC236}">
                  <a16:creationId xmlns:a16="http://schemas.microsoft.com/office/drawing/2014/main" id="{3EF97A48-CD1F-B48D-A7E2-0C5F4C0DF267}"/>
                </a:ext>
              </a:extLst>
            </p:cNvPr>
            <p:cNvGrpSpPr/>
            <p:nvPr/>
          </p:nvGrpSpPr>
          <p:grpSpPr>
            <a:xfrm>
              <a:off x="9797191" y="1796893"/>
              <a:ext cx="1080594" cy="601669"/>
              <a:chOff x="9797191" y="2051332"/>
              <a:chExt cx="1080594" cy="601669"/>
            </a:xfrm>
          </p:grpSpPr>
          <p:sp>
            <p:nvSpPr>
              <p:cNvPr id="21" name="TextBox 20">
                <a:extLst>
                  <a:ext uri="{FF2B5EF4-FFF2-40B4-BE49-F238E27FC236}">
                    <a16:creationId xmlns:a16="http://schemas.microsoft.com/office/drawing/2014/main" id="{98B3180A-8401-B0F0-256F-61256B61944B}"/>
                  </a:ext>
                </a:extLst>
              </p:cNvPr>
              <p:cNvSpPr txBox="1"/>
              <p:nvPr/>
            </p:nvSpPr>
            <p:spPr>
              <a:xfrm>
                <a:off x="9797191" y="2051332"/>
                <a:ext cx="1057524" cy="584775"/>
              </a:xfrm>
              <a:prstGeom prst="rect">
                <a:avLst/>
              </a:prstGeom>
              <a:noFill/>
            </p:spPr>
            <p:txBody>
              <a:bodyPr wrap="square">
                <a:spAutoFit/>
              </a:bodyPr>
              <a:lstStyle/>
              <a:p>
                <a:pPr algn="ctr">
                  <a:defRPr sz="3200">
                    <a:solidFill>
                      <a:schemeClr val="accent5"/>
                    </a:solidFill>
                    <a:latin typeface="+mj-lt"/>
                  </a:defRPr>
                </a:pPr>
                <a:r>
                  <a:t>x24</a:t>
                </a:r>
              </a:p>
            </p:txBody>
          </p:sp>
          <p:sp>
            <p:nvSpPr>
              <p:cNvPr id="22" name="TextBox 21">
                <a:extLst>
                  <a:ext uri="{FF2B5EF4-FFF2-40B4-BE49-F238E27FC236}">
                    <a16:creationId xmlns:a16="http://schemas.microsoft.com/office/drawing/2014/main" id="{CCBDB35F-9FF1-1EE9-669F-EC0A8B1950B0}"/>
                  </a:ext>
                </a:extLst>
              </p:cNvPr>
              <p:cNvSpPr txBox="1"/>
              <p:nvPr/>
            </p:nvSpPr>
            <p:spPr>
              <a:xfrm>
                <a:off x="9820261" y="2068226"/>
                <a:ext cx="1057524" cy="584775"/>
              </a:xfrm>
              <a:prstGeom prst="rect">
                <a:avLst/>
              </a:prstGeom>
              <a:noFill/>
            </p:spPr>
            <p:txBody>
              <a:bodyPr wrap="square">
                <a:spAutoFit/>
              </a:bodyPr>
              <a:lstStyle/>
              <a:p>
                <a:pPr algn="ctr">
                  <a:defRPr sz="3200">
                    <a:ln>
                      <a:solidFill>
                        <a:schemeClr val="tx1"/>
                      </a:solidFill>
                    </a:ln>
                    <a:noFill/>
                    <a:latin typeface="+mj-lt"/>
                  </a:defRPr>
                </a:pPr>
                <a:r>
                  <a:t>x24</a:t>
                </a:r>
              </a:p>
            </p:txBody>
          </p:sp>
        </p:grpSp>
      </p:grpSp>
      <p:sp>
        <p:nvSpPr>
          <p:cNvPr id="28" name="Rectangle 2">
            <a:extLst>
              <a:ext uri="{FF2B5EF4-FFF2-40B4-BE49-F238E27FC236}">
                <a16:creationId xmlns:a16="http://schemas.microsoft.com/office/drawing/2014/main" id="{B84042AE-423E-EEF7-8A9F-4433A6E92D28}"/>
              </a:ext>
            </a:extLst>
          </p:cNvPr>
          <p:cNvSpPr txBox="1">
            <a:spLocks noChangeArrowheads="1"/>
          </p:cNvSpPr>
          <p:nvPr/>
        </p:nvSpPr>
        <p:spPr>
          <a:xfrm>
            <a:off x="642663" y="2984649"/>
            <a:ext cx="1950854" cy="720255"/>
          </a:xfrm>
          <a:prstGeom prst="rect">
            <a:avLst/>
          </a:prstGeom>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600" b="1" kern="1200">
                <a:ln>
                  <a:noFill/>
                </a:ln>
                <a:solidFill>
                  <a:prstClr val="black"/>
                </a:solidFill>
                <a:effectLst/>
                <a:uLnTx/>
                <a:uFillTx/>
                <a:ea typeface="+mn-ea"/>
                <a:cs typeface="Arial" panose="020B0604020202020204" pitchFamily="34" charset="0"/>
              </a:defRPr>
            </a:pPr>
            <a:r>
              <a:t>traitement d’un mois ou d’une fois par semaine pour la prévention contre la tuberculose. </a:t>
            </a:r>
            <a:endParaRPr lang="en-US" sz="1600" b="1" dirty="0">
              <a:solidFill>
                <a:prstClr val="black"/>
              </a:solidFill>
              <a:ea typeface="+mn-ea"/>
              <a:cs typeface="Arial" panose="020B0604020202020204" pitchFamily="34" charset="0"/>
            </a:endParaRPr>
          </a:p>
        </p:txBody>
      </p:sp>
      <p:sp>
        <p:nvSpPr>
          <p:cNvPr id="29" name="Rectangle 2">
            <a:extLst>
              <a:ext uri="{FF2B5EF4-FFF2-40B4-BE49-F238E27FC236}">
                <a16:creationId xmlns:a16="http://schemas.microsoft.com/office/drawing/2014/main" id="{9B16FA46-D82C-B443-9D12-82A2CF6A40F2}"/>
              </a:ext>
            </a:extLst>
          </p:cNvPr>
          <p:cNvSpPr txBox="1">
            <a:spLocks noChangeArrowheads="1"/>
          </p:cNvSpPr>
          <p:nvPr/>
        </p:nvSpPr>
        <p:spPr>
          <a:xfrm>
            <a:off x="3477239" y="2984648"/>
            <a:ext cx="2401380" cy="720255"/>
          </a:xfrm>
          <a:prstGeom prst="rect">
            <a:avLst/>
          </a:prstGeom>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600" b="1" kern="1200">
                <a:ln>
                  <a:noFill/>
                </a:ln>
                <a:solidFill>
                  <a:prstClr val="black"/>
                </a:solidFill>
                <a:effectLst/>
                <a:uLnTx/>
                <a:uFillTx/>
                <a:ea typeface="+mn-ea"/>
                <a:cs typeface="Arial" panose="020B0604020202020204" pitchFamily="34" charset="0"/>
              </a:defRPr>
            </a:pPr>
            <a:r>
              <a:rPr dirty="0" err="1"/>
              <a:t>traitement</a:t>
            </a:r>
            <a:r>
              <a:rPr dirty="0"/>
              <a:t> de quatre </a:t>
            </a:r>
            <a:r>
              <a:rPr dirty="0" err="1"/>
              <a:t>mois</a:t>
            </a:r>
            <a:r>
              <a:rPr dirty="0"/>
              <a:t> </a:t>
            </a:r>
            <a:r>
              <a:rPr dirty="0" err="1"/>
              <a:t>en</a:t>
            </a:r>
            <a:r>
              <a:rPr dirty="0"/>
              <a:t> </a:t>
            </a:r>
            <a:r>
              <a:rPr dirty="0" err="1"/>
              <a:t>cas</a:t>
            </a:r>
            <a:r>
              <a:rPr dirty="0"/>
              <a:t> de </a:t>
            </a:r>
            <a:br>
              <a:rPr kumimoji="0" lang="en-US" sz="1600" b="1" i="0" u="none" strike="noStrike" kern="1200" cap="none" spc="0" normalizeH="0" baseline="0" noProof="0" dirty="0">
                <a:ln>
                  <a:noFill/>
                </a:ln>
                <a:solidFill>
                  <a:prstClr val="black"/>
                </a:solidFill>
                <a:effectLst/>
                <a:uLnTx/>
                <a:uFillTx/>
                <a:ea typeface="+mn-ea"/>
                <a:cs typeface="Arial" panose="020B0604020202020204" pitchFamily="34" charset="0"/>
              </a:rPr>
            </a:br>
            <a:r>
              <a:rPr dirty="0" err="1"/>
              <a:t>tuberculose</a:t>
            </a:r>
            <a:r>
              <a:rPr dirty="0"/>
              <a:t> </a:t>
            </a:r>
            <a:r>
              <a:rPr dirty="0" err="1"/>
              <a:t>pharmacosensible</a:t>
            </a:r>
            <a:r>
              <a:rPr dirty="0"/>
              <a:t>. </a:t>
            </a:r>
            <a:endParaRPr lang="en-US" sz="1600" b="1" dirty="0">
              <a:solidFill>
                <a:prstClr val="black"/>
              </a:solidFill>
              <a:ea typeface="+mn-ea"/>
              <a:cs typeface="Arial" panose="020B0604020202020204" pitchFamily="34" charset="0"/>
            </a:endParaRPr>
          </a:p>
        </p:txBody>
      </p:sp>
      <p:sp>
        <p:nvSpPr>
          <p:cNvPr id="30" name="Rectangle 2">
            <a:extLst>
              <a:ext uri="{FF2B5EF4-FFF2-40B4-BE49-F238E27FC236}">
                <a16:creationId xmlns:a16="http://schemas.microsoft.com/office/drawing/2014/main" id="{C6EE183F-A025-52E2-5FD2-760FDC400562}"/>
              </a:ext>
            </a:extLst>
          </p:cNvPr>
          <p:cNvSpPr txBox="1">
            <a:spLocks noChangeArrowheads="1"/>
          </p:cNvSpPr>
          <p:nvPr/>
        </p:nvSpPr>
        <p:spPr>
          <a:xfrm>
            <a:off x="6313382" y="2984647"/>
            <a:ext cx="2698096" cy="720255"/>
          </a:xfrm>
          <a:prstGeom prst="rect">
            <a:avLst/>
          </a:prstGeom>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600" b="1" kern="1200">
                <a:ln>
                  <a:noFill/>
                </a:ln>
                <a:solidFill>
                  <a:prstClr val="black"/>
                </a:solidFill>
                <a:effectLst/>
                <a:uLnTx/>
                <a:uFillTx/>
                <a:ea typeface="+mn-ea"/>
                <a:cs typeface="Arial" panose="020B0604020202020204" pitchFamily="34" charset="0"/>
              </a:defRPr>
            </a:pPr>
            <a:r>
              <a:rPr dirty="0" err="1"/>
              <a:t>traitement</a:t>
            </a:r>
            <a:r>
              <a:rPr dirty="0"/>
              <a:t> de six </a:t>
            </a:r>
            <a:r>
              <a:rPr dirty="0" err="1"/>
              <a:t>mois</a:t>
            </a:r>
            <a:r>
              <a:rPr dirty="0"/>
              <a:t> </a:t>
            </a:r>
            <a:r>
              <a:rPr dirty="0" err="1"/>
              <a:t>en</a:t>
            </a:r>
            <a:r>
              <a:rPr dirty="0"/>
              <a:t> </a:t>
            </a:r>
            <a:r>
              <a:rPr dirty="0" err="1"/>
              <a:t>cas</a:t>
            </a:r>
            <a:r>
              <a:rPr dirty="0"/>
              <a:t> de </a:t>
            </a:r>
            <a:br>
              <a:rPr kumimoji="0" lang="en-US" sz="1600" b="1" i="0" u="none" strike="noStrike" kern="1200" cap="none" spc="0" normalizeH="0" baseline="0" noProof="0" dirty="0">
                <a:ln>
                  <a:noFill/>
                </a:ln>
                <a:solidFill>
                  <a:prstClr val="black"/>
                </a:solidFill>
                <a:effectLst/>
                <a:uLnTx/>
                <a:uFillTx/>
                <a:ea typeface="+mn-ea"/>
                <a:cs typeface="Arial" panose="020B0604020202020204" pitchFamily="34" charset="0"/>
              </a:rPr>
            </a:br>
            <a:r>
              <a:rPr dirty="0" err="1"/>
              <a:t>tuberculose</a:t>
            </a:r>
            <a:r>
              <a:rPr dirty="0"/>
              <a:t> </a:t>
            </a:r>
            <a:r>
              <a:rPr dirty="0" err="1"/>
              <a:t>pharmacorésistante</a:t>
            </a:r>
            <a:r>
              <a:rPr dirty="0"/>
              <a:t>. </a:t>
            </a:r>
            <a:endParaRPr lang="en-US" sz="1600" b="1" dirty="0">
              <a:solidFill>
                <a:prstClr val="black"/>
              </a:solidFill>
              <a:ea typeface="+mn-ea"/>
              <a:cs typeface="Arial" panose="020B0604020202020204" pitchFamily="34" charset="0"/>
            </a:endParaRPr>
          </a:p>
        </p:txBody>
      </p:sp>
      <p:sp>
        <p:nvSpPr>
          <p:cNvPr id="32" name="Rectangle 2">
            <a:extLst>
              <a:ext uri="{FF2B5EF4-FFF2-40B4-BE49-F238E27FC236}">
                <a16:creationId xmlns:a16="http://schemas.microsoft.com/office/drawing/2014/main" id="{800740CF-BE0E-D28D-596C-08A7DBA747A8}"/>
              </a:ext>
            </a:extLst>
          </p:cNvPr>
          <p:cNvSpPr txBox="1">
            <a:spLocks noChangeArrowheads="1"/>
          </p:cNvSpPr>
          <p:nvPr/>
        </p:nvSpPr>
        <p:spPr>
          <a:xfrm>
            <a:off x="9199267" y="2984647"/>
            <a:ext cx="2253371" cy="720255"/>
          </a:xfrm>
          <a:prstGeom prst="rect">
            <a:avLst/>
          </a:prstGeom>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600" b="1" kern="1200">
                <a:ln>
                  <a:noFill/>
                </a:ln>
                <a:solidFill>
                  <a:prstClr val="black"/>
                </a:solidFill>
                <a:effectLst/>
                <a:uLnTx/>
                <a:uFillTx/>
                <a:ea typeface="+mn-ea"/>
                <a:cs typeface="Arial" panose="020B0604020202020204" pitchFamily="34" charset="0"/>
              </a:defRPr>
            </a:pPr>
            <a:r>
              <a:t>avant fin </a:t>
            </a:r>
            <a:br>
              <a:rPr kumimoji="0" lang="en-US" sz="1600" b="1" i="0" u="none" strike="noStrike" kern="1200" cap="none" spc="0" normalizeH="0" baseline="0" noProof="0" dirty="0">
                <a:ln>
                  <a:noFill/>
                </a:ln>
                <a:solidFill>
                  <a:prstClr val="black"/>
                </a:solidFill>
                <a:effectLst/>
                <a:uLnTx/>
                <a:uFillTx/>
                <a:ea typeface="+mn-ea"/>
                <a:cs typeface="Arial" panose="020B0604020202020204" pitchFamily="34" charset="0"/>
              </a:rPr>
            </a:br>
            <a:r>
              <a:t>2024. </a:t>
            </a:r>
            <a:endParaRPr lang="en-US" sz="1600" b="1" dirty="0">
              <a:solidFill>
                <a:prstClr val="black"/>
              </a:solidFill>
              <a:ea typeface="+mn-ea"/>
              <a:cs typeface="Arial" panose="020B0604020202020204" pitchFamily="34" charset="0"/>
            </a:endParaRPr>
          </a:p>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i="1" kern="1200">
                <a:ln>
                  <a:noFill/>
                </a:ln>
                <a:solidFill>
                  <a:prstClr val="black"/>
                </a:solidFill>
                <a:effectLst/>
                <a:uLnTx/>
                <a:uFillTx/>
                <a:latin typeface="+mn-lt"/>
                <a:ea typeface="+mn-ea"/>
                <a:cs typeface="Arial" panose="020B0604020202020204" pitchFamily="34" charset="0"/>
              </a:defRPr>
            </a:pPr>
            <a:r>
              <a:t>Un délai pour pouvoir mettre en place « le personnel, le matériel, l’espace, les systèmes et le soutien » nécessaires pour que les traitements de lutte contre la tuberculose plus courts soient rendus accessibles à tous, partout, en tant que droit humain.</a:t>
            </a:r>
          </a:p>
        </p:txBody>
      </p:sp>
      <p:sp>
        <p:nvSpPr>
          <p:cNvPr id="41" name="Rectangle 2">
            <a:extLst>
              <a:ext uri="{FF2B5EF4-FFF2-40B4-BE49-F238E27FC236}">
                <a16:creationId xmlns:a16="http://schemas.microsoft.com/office/drawing/2014/main" id="{372BF60D-38BB-D927-FD41-4C99EB886AC3}"/>
              </a:ext>
            </a:extLst>
          </p:cNvPr>
          <p:cNvSpPr txBox="1">
            <a:spLocks noChangeArrowheads="1"/>
          </p:cNvSpPr>
          <p:nvPr/>
        </p:nvSpPr>
        <p:spPr>
          <a:xfrm>
            <a:off x="574486" y="5552214"/>
            <a:ext cx="7394344" cy="720255"/>
          </a:xfrm>
          <a:prstGeom prst="rect">
            <a:avLst/>
          </a:prstGeom>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defTabSz="914400" rtl="0" eaLnBrk="1" fontAlgn="auto" latinLnBrk="0" hangingPunct="1">
              <a:lnSpc>
                <a:spcPct val="90000"/>
              </a:lnSpc>
              <a:spcBef>
                <a:spcPts val="1000"/>
              </a:spcBef>
              <a:spcAft>
                <a:spcPts val="0"/>
              </a:spcAft>
              <a:buClrTx/>
              <a:buSzTx/>
              <a:buFont typeface="Arial" panose="020B0604020202020204" pitchFamily="34" charset="0"/>
              <a:buNone/>
              <a:tabLst/>
              <a:defRPr sz="1600" kern="1200">
                <a:ln>
                  <a:noFill/>
                </a:ln>
                <a:solidFill>
                  <a:prstClr val="black"/>
                </a:solidFill>
                <a:effectLst/>
                <a:uLnTx/>
                <a:uFillTx/>
                <a:ea typeface="+mn-ea"/>
                <a:cs typeface="Arial" panose="020B0604020202020204" pitchFamily="34" charset="0"/>
              </a:defRPr>
            </a:pPr>
            <a:r>
              <a:rPr b="1" dirty="0"/>
              <a:t>&amp; </a:t>
            </a:r>
            <a:r>
              <a:rPr b="1" dirty="0" err="1"/>
              <a:t>une</a:t>
            </a:r>
            <a:r>
              <a:rPr b="1" dirty="0"/>
              <a:t> recherche </a:t>
            </a:r>
            <a:r>
              <a:rPr b="1" dirty="0" err="1"/>
              <a:t>prioritaire</a:t>
            </a:r>
            <a:r>
              <a:rPr b="1" dirty="0"/>
              <a:t> </a:t>
            </a:r>
            <a:r>
              <a:rPr dirty="0" err="1">
                <a:latin typeface="+mn-lt"/>
              </a:rPr>
              <a:t>visant</a:t>
            </a:r>
            <a:r>
              <a:rPr dirty="0">
                <a:latin typeface="+mn-lt"/>
              </a:rPr>
              <a:t> à </a:t>
            </a:r>
            <a:r>
              <a:rPr dirty="0" err="1">
                <a:latin typeface="+mn-lt"/>
              </a:rPr>
              <a:t>étendre</a:t>
            </a:r>
            <a:r>
              <a:rPr dirty="0">
                <a:latin typeface="+mn-lt"/>
              </a:rPr>
              <a:t> les </a:t>
            </a:r>
            <a:r>
              <a:rPr dirty="0" err="1">
                <a:latin typeface="+mn-lt"/>
              </a:rPr>
              <a:t>avantages</a:t>
            </a:r>
            <a:r>
              <a:rPr dirty="0">
                <a:latin typeface="+mn-lt"/>
              </a:rPr>
              <a:t> des </a:t>
            </a:r>
            <a:r>
              <a:rPr dirty="0" err="1">
                <a:latin typeface="+mn-lt"/>
              </a:rPr>
              <a:t>protocoles</a:t>
            </a:r>
            <a:r>
              <a:rPr dirty="0">
                <a:latin typeface="+mn-lt"/>
              </a:rPr>
              <a:t> de </a:t>
            </a:r>
            <a:r>
              <a:rPr dirty="0" err="1">
                <a:latin typeface="+mn-lt"/>
              </a:rPr>
              <a:t>traitement</a:t>
            </a:r>
            <a:r>
              <a:rPr dirty="0">
                <a:latin typeface="+mn-lt"/>
              </a:rPr>
              <a:t> et de </a:t>
            </a:r>
            <a:r>
              <a:rPr dirty="0" err="1">
                <a:latin typeface="+mn-lt"/>
              </a:rPr>
              <a:t>prévention</a:t>
            </a:r>
            <a:r>
              <a:rPr dirty="0">
                <a:latin typeface="+mn-lt"/>
              </a:rPr>
              <a:t> de </a:t>
            </a:r>
            <a:r>
              <a:rPr dirty="0" err="1">
                <a:latin typeface="+mn-lt"/>
              </a:rPr>
              <a:t>courte</a:t>
            </a:r>
            <a:r>
              <a:rPr dirty="0">
                <a:latin typeface="+mn-lt"/>
              </a:rPr>
              <a:t> durée à </a:t>
            </a:r>
            <a:r>
              <a:rPr dirty="0" err="1">
                <a:latin typeface="+mn-lt"/>
              </a:rPr>
              <a:t>tous</a:t>
            </a:r>
            <a:r>
              <a:rPr dirty="0">
                <a:latin typeface="+mn-lt"/>
              </a:rPr>
              <a:t> les </a:t>
            </a:r>
            <a:r>
              <a:rPr dirty="0" err="1">
                <a:latin typeface="+mn-lt"/>
              </a:rPr>
              <a:t>groupes</a:t>
            </a:r>
            <a:r>
              <a:rPr dirty="0">
                <a:latin typeface="+mn-lt"/>
              </a:rPr>
              <a:t> qui </a:t>
            </a:r>
            <a:r>
              <a:rPr dirty="0" err="1">
                <a:latin typeface="+mn-lt"/>
              </a:rPr>
              <a:t>n’y</a:t>
            </a:r>
            <a:r>
              <a:rPr dirty="0">
                <a:latin typeface="+mn-lt"/>
              </a:rPr>
              <a:t> </a:t>
            </a:r>
            <a:r>
              <a:rPr dirty="0" err="1">
                <a:latin typeface="+mn-lt"/>
              </a:rPr>
              <a:t>ont</a:t>
            </a:r>
            <a:r>
              <a:rPr dirty="0">
                <a:latin typeface="+mn-lt"/>
              </a:rPr>
              <a:t> </a:t>
            </a:r>
            <a:r>
              <a:rPr dirty="0" err="1">
                <a:latin typeface="+mn-lt"/>
              </a:rPr>
              <a:t>actuellement</a:t>
            </a:r>
            <a:r>
              <a:rPr dirty="0">
                <a:latin typeface="+mn-lt"/>
              </a:rPr>
              <a:t> pas </a:t>
            </a:r>
            <a:r>
              <a:rPr dirty="0" err="1">
                <a:latin typeface="+mn-lt"/>
              </a:rPr>
              <a:t>accès</a:t>
            </a:r>
            <a:r>
              <a:rPr dirty="0">
                <a:latin typeface="+mn-lt"/>
              </a:rPr>
              <a:t> </a:t>
            </a:r>
            <a:r>
              <a:rPr dirty="0" err="1">
                <a:latin typeface="+mn-lt"/>
              </a:rPr>
              <a:t>en</a:t>
            </a:r>
            <a:r>
              <a:rPr dirty="0">
                <a:latin typeface="+mn-lt"/>
              </a:rPr>
              <a:t> raison de lacunes dans les </a:t>
            </a:r>
            <a:r>
              <a:rPr dirty="0" err="1">
                <a:latin typeface="+mn-lt"/>
              </a:rPr>
              <a:t>données</a:t>
            </a:r>
            <a:r>
              <a:rPr dirty="0">
                <a:latin typeface="+mn-lt"/>
              </a:rPr>
              <a:t> </a:t>
            </a:r>
            <a:r>
              <a:rPr dirty="0" err="1">
                <a:latin typeface="+mn-lt"/>
              </a:rPr>
              <a:t>ou</a:t>
            </a:r>
            <a:r>
              <a:rPr dirty="0">
                <a:latin typeface="+mn-lt"/>
              </a:rPr>
              <a:t> </a:t>
            </a:r>
            <a:r>
              <a:rPr dirty="0" err="1">
                <a:latin typeface="+mn-lt"/>
              </a:rPr>
              <a:t>d’exclusions</a:t>
            </a:r>
            <a:r>
              <a:rPr dirty="0">
                <a:latin typeface="+mn-lt"/>
              </a:rPr>
              <a:t> de la recherche.</a:t>
            </a:r>
          </a:p>
        </p:txBody>
      </p:sp>
    </p:spTree>
    <p:extLst>
      <p:ext uri="{BB962C8B-B14F-4D97-AF65-F5344CB8AC3E}">
        <p14:creationId xmlns:p14="http://schemas.microsoft.com/office/powerpoint/2010/main" val="300923538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A878496-EF26-4012-B161-D729936531BB}"/>
              </a:ext>
            </a:extLst>
          </p:cNvPr>
          <p:cNvSpPr>
            <a:spLocks noGrp="1"/>
          </p:cNvSpPr>
          <p:nvPr>
            <p:ph idx="4294967295"/>
          </p:nvPr>
        </p:nvSpPr>
        <p:spPr>
          <a:xfrm>
            <a:off x="432752" y="1287168"/>
            <a:ext cx="10515600" cy="4486275"/>
          </a:xfrm>
        </p:spPr>
        <p:txBody>
          <a:bodyPr>
            <a:normAutofit fontScale="77500" lnSpcReduction="20000"/>
          </a:bodyPr>
          <a:lstStyle/>
          <a:p>
            <a:pPr marL="0" indent="0">
              <a:lnSpc>
                <a:spcPct val="120000"/>
              </a:lnSpc>
              <a:spcBef>
                <a:spcPts val="0"/>
              </a:spcBef>
              <a:buNone/>
              <a:defRPr sz="2600"/>
            </a:pPr>
            <a:r>
              <a:t>Dans ces documents, les protocoles sont représentés sous une forme abrégée, où les nombres représentent la durée du traitement en mois et les lettres représentent chaque médicament composant utilisé dans le protocole. </a:t>
            </a:r>
          </a:p>
          <a:p>
            <a:pPr marL="0" indent="0">
              <a:lnSpc>
                <a:spcPct val="120000"/>
              </a:lnSpc>
              <a:spcBef>
                <a:spcPts val="0"/>
              </a:spcBef>
              <a:buNone/>
            </a:pPr>
            <a:endParaRPr lang="en-US" sz="2600" dirty="0"/>
          </a:p>
          <a:p>
            <a:pPr marL="0" indent="0">
              <a:lnSpc>
                <a:spcPct val="120000"/>
              </a:lnSpc>
              <a:spcBef>
                <a:spcPts val="0"/>
              </a:spcBef>
              <a:buNone/>
              <a:defRPr sz="2600">
                <a:latin typeface="+mj-lt"/>
              </a:defRPr>
            </a:pPr>
            <a:r>
              <a:t>Par exemple : </a:t>
            </a:r>
          </a:p>
          <a:p>
            <a:pPr marL="0" indent="0">
              <a:lnSpc>
                <a:spcPct val="120000"/>
              </a:lnSpc>
              <a:spcBef>
                <a:spcPts val="0"/>
              </a:spcBef>
              <a:buNone/>
            </a:pPr>
            <a:endParaRPr lang="en-US" sz="2600" dirty="0">
              <a:latin typeface="+mj-lt"/>
            </a:endParaRPr>
          </a:p>
          <a:p>
            <a:pPr marL="0" indent="0">
              <a:lnSpc>
                <a:spcPct val="120000"/>
              </a:lnSpc>
              <a:spcBef>
                <a:spcPts val="0"/>
              </a:spcBef>
              <a:buNone/>
              <a:defRPr sz="2600"/>
            </a:pPr>
            <a:r>
              <a:rPr b="1"/>
              <a:t>3HP</a:t>
            </a:r>
            <a:r>
              <a:t> = </a:t>
            </a:r>
            <a:r>
              <a:rPr b="1"/>
              <a:t>3</a:t>
            </a:r>
            <a:r>
              <a:t> mois d’isoniazide (</a:t>
            </a:r>
            <a:r>
              <a:rPr b="1"/>
              <a:t>H</a:t>
            </a:r>
            <a:r>
              <a:t>) et rifapentine (</a:t>
            </a:r>
            <a:r>
              <a:rPr b="1"/>
              <a:t>P</a:t>
            </a:r>
            <a:r>
              <a:t>)</a:t>
            </a:r>
          </a:p>
          <a:p>
            <a:pPr marL="0" indent="0">
              <a:lnSpc>
                <a:spcPct val="120000"/>
              </a:lnSpc>
              <a:spcBef>
                <a:spcPts val="0"/>
              </a:spcBef>
              <a:buNone/>
              <a:defRPr sz="2600"/>
            </a:pPr>
            <a:r>
              <a:rPr b="1"/>
              <a:t>4HPMZ</a:t>
            </a:r>
            <a:r>
              <a:t> = </a:t>
            </a:r>
            <a:r>
              <a:rPr b="1"/>
              <a:t>4</a:t>
            </a:r>
            <a:r>
              <a:t> mois d’isoniazide (</a:t>
            </a:r>
            <a:r>
              <a:rPr b="1"/>
              <a:t>H</a:t>
            </a:r>
            <a:r>
              <a:t>), rifapentine (</a:t>
            </a:r>
            <a:r>
              <a:rPr b="1"/>
              <a:t>P</a:t>
            </a:r>
            <a:r>
              <a:t>), moxifloxacine (</a:t>
            </a:r>
            <a:r>
              <a:rPr b="1"/>
              <a:t>M</a:t>
            </a:r>
            <a:r>
              <a:t>), pyrazinamide (</a:t>
            </a:r>
            <a:r>
              <a:rPr b="1"/>
              <a:t>Z</a:t>
            </a:r>
            <a:r>
              <a:t>)</a:t>
            </a:r>
          </a:p>
          <a:p>
            <a:pPr marL="0" indent="0">
              <a:lnSpc>
                <a:spcPct val="120000"/>
              </a:lnSpc>
              <a:spcBef>
                <a:spcPts val="0"/>
              </a:spcBef>
              <a:buNone/>
              <a:defRPr sz="2600"/>
            </a:pPr>
            <a:r>
              <a:rPr b="1"/>
              <a:t>6BPalM</a:t>
            </a:r>
            <a:r>
              <a:t> = 6 mois de bédaquiline (</a:t>
            </a:r>
            <a:r>
              <a:rPr b="1"/>
              <a:t>B</a:t>
            </a:r>
            <a:r>
              <a:t>), prétomanide (</a:t>
            </a:r>
            <a:r>
              <a:rPr b="1"/>
              <a:t>Pa</a:t>
            </a:r>
            <a:r>
              <a:t>), linézolide (</a:t>
            </a:r>
            <a:r>
              <a:rPr b="1"/>
              <a:t>L</a:t>
            </a:r>
            <a:r>
              <a:t>), moxifloxacine (</a:t>
            </a:r>
            <a:r>
              <a:rPr b="1"/>
              <a:t>M</a:t>
            </a:r>
            <a:r>
              <a:t>)</a:t>
            </a:r>
          </a:p>
          <a:p>
            <a:pPr marL="0" indent="0">
              <a:lnSpc>
                <a:spcPct val="120000"/>
              </a:lnSpc>
              <a:spcBef>
                <a:spcPts val="0"/>
              </a:spcBef>
              <a:buNone/>
            </a:pPr>
            <a:endParaRPr lang="en-US" sz="2600" dirty="0"/>
          </a:p>
          <a:p>
            <a:pPr marL="0" indent="0">
              <a:lnSpc>
                <a:spcPct val="120000"/>
              </a:lnSpc>
              <a:spcBef>
                <a:spcPts val="0"/>
              </a:spcBef>
              <a:buNone/>
              <a:defRPr sz="2600"/>
            </a:pPr>
            <a:r>
              <a:rPr b="1"/>
              <a:t>B</a:t>
            </a:r>
            <a:r>
              <a:t>, Bdq = bédaquiline </a:t>
            </a:r>
            <a:r>
              <a:rPr b="1"/>
              <a:t>Cfz</a:t>
            </a:r>
            <a:r>
              <a:t> = clofazimine </a:t>
            </a:r>
            <a:r>
              <a:rPr b="1"/>
              <a:t>Cs</a:t>
            </a:r>
            <a:r>
              <a:t> = cyclosérine</a:t>
            </a:r>
            <a:endParaRPr lang="en-US" sz="2600" dirty="0"/>
          </a:p>
          <a:p>
            <a:pPr marL="0" indent="0">
              <a:lnSpc>
                <a:spcPct val="120000"/>
              </a:lnSpc>
              <a:spcBef>
                <a:spcPts val="0"/>
              </a:spcBef>
              <a:buNone/>
              <a:defRPr sz="2600"/>
            </a:pPr>
            <a:r>
              <a:rPr b="1"/>
              <a:t>E</a:t>
            </a:r>
            <a:r>
              <a:t>, Emb = éthambutol </a:t>
            </a:r>
            <a:r>
              <a:rPr b="1"/>
              <a:t>H</a:t>
            </a:r>
            <a:r>
              <a:t>, Inh = isoniazide </a:t>
            </a:r>
            <a:r>
              <a:rPr b="1"/>
              <a:t>L</a:t>
            </a:r>
            <a:r>
              <a:t>, Lzd = linézolide </a:t>
            </a:r>
          </a:p>
          <a:p>
            <a:pPr marL="0" indent="0">
              <a:lnSpc>
                <a:spcPct val="120000"/>
              </a:lnSpc>
              <a:spcBef>
                <a:spcPts val="0"/>
              </a:spcBef>
              <a:buNone/>
              <a:defRPr sz="2600"/>
            </a:pPr>
            <a:r>
              <a:rPr b="1"/>
              <a:t>Lfx</a:t>
            </a:r>
            <a:r>
              <a:t> = lévofloxacine </a:t>
            </a:r>
            <a:r>
              <a:rPr b="1"/>
              <a:t>M</a:t>
            </a:r>
            <a:r>
              <a:t>, Mfx = moxifloxacine </a:t>
            </a:r>
            <a:r>
              <a:rPr b="1"/>
              <a:t>R</a:t>
            </a:r>
            <a:r>
              <a:t>, Rif = rifampicine </a:t>
            </a:r>
          </a:p>
          <a:p>
            <a:pPr marL="0" indent="0">
              <a:lnSpc>
                <a:spcPct val="120000"/>
              </a:lnSpc>
              <a:spcBef>
                <a:spcPts val="0"/>
              </a:spcBef>
              <a:buNone/>
              <a:defRPr sz="2600"/>
            </a:pPr>
            <a:r>
              <a:rPr b="1"/>
              <a:t>P</a:t>
            </a:r>
            <a:r>
              <a:t>, Rpt = rifapentine </a:t>
            </a:r>
            <a:r>
              <a:rPr b="1"/>
              <a:t>Pa</a:t>
            </a:r>
            <a:r>
              <a:t> = prétomanide </a:t>
            </a:r>
            <a:r>
              <a:rPr b="1"/>
              <a:t>Z</a:t>
            </a:r>
            <a:r>
              <a:t>, Pza = pyrazinamide </a:t>
            </a:r>
          </a:p>
          <a:p>
            <a:pPr marL="0" indent="0">
              <a:lnSpc>
                <a:spcPct val="120000"/>
              </a:lnSpc>
              <a:spcBef>
                <a:spcPts val="0"/>
              </a:spcBef>
              <a:buNone/>
            </a:pPr>
            <a:endParaRPr lang="en-US" sz="2600" dirty="0"/>
          </a:p>
          <a:p>
            <a:pPr marL="0" indent="0">
              <a:lnSpc>
                <a:spcPct val="120000"/>
              </a:lnSpc>
              <a:spcBef>
                <a:spcPts val="0"/>
              </a:spcBef>
              <a:buNone/>
            </a:pPr>
            <a:endParaRPr lang="en-US" sz="2600" dirty="0"/>
          </a:p>
        </p:txBody>
      </p:sp>
      <p:sp>
        <p:nvSpPr>
          <p:cNvPr id="4" name="Rectangle 2">
            <a:extLst>
              <a:ext uri="{FF2B5EF4-FFF2-40B4-BE49-F238E27FC236}">
                <a16:creationId xmlns:a16="http://schemas.microsoft.com/office/drawing/2014/main" id="{8EB89AED-6579-4C59-2411-B78E15120B69}"/>
              </a:ext>
            </a:extLst>
          </p:cNvPr>
          <p:cNvSpPr txBox="1">
            <a:spLocks noChangeArrowheads="1"/>
          </p:cNvSpPr>
          <p:nvPr/>
        </p:nvSpPr>
        <p:spPr>
          <a:xfrm>
            <a:off x="432752" y="464286"/>
            <a:ext cx="10104113" cy="720255"/>
          </a:xfrm>
          <a:prstGeom prst="rect">
            <a:avLst/>
          </a:prstGeom>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defRPr sz="3200" b="1">
                <a:latin typeface="Arial Black" charset="0"/>
                <a:ea typeface="Arial Black" charset="0"/>
                <a:cs typeface="Arial Black" charset="0"/>
              </a:defRPr>
            </a:pPr>
            <a:r>
              <a:t>ABRÉVIATIONS DES MÉDICAMENTS ET DES TRAITEMENTS</a:t>
            </a:r>
          </a:p>
        </p:txBody>
      </p:sp>
      <p:pic>
        <p:nvPicPr>
          <p:cNvPr id="5" name="Graphic 4">
            <a:extLst>
              <a:ext uri="{FF2B5EF4-FFF2-40B4-BE49-F238E27FC236}">
                <a16:creationId xmlns:a16="http://schemas.microsoft.com/office/drawing/2014/main" id="{DA78DF63-BF7F-BF2F-8CB2-DC67BEE0677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0930573" y="429125"/>
            <a:ext cx="828675" cy="790575"/>
          </a:xfrm>
          <a:prstGeom prst="rect">
            <a:avLst/>
          </a:prstGeom>
        </p:spPr>
      </p:pic>
    </p:spTree>
    <p:extLst>
      <p:ext uri="{BB962C8B-B14F-4D97-AF65-F5344CB8AC3E}">
        <p14:creationId xmlns:p14="http://schemas.microsoft.com/office/powerpoint/2010/main" val="372112991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A878496-EF26-4012-B161-D729936531BB}"/>
              </a:ext>
            </a:extLst>
          </p:cNvPr>
          <p:cNvSpPr>
            <a:spLocks noGrp="1"/>
          </p:cNvSpPr>
          <p:nvPr>
            <p:ph idx="4294967295"/>
          </p:nvPr>
        </p:nvSpPr>
        <p:spPr>
          <a:xfrm>
            <a:off x="432752" y="1185862"/>
            <a:ext cx="10515600" cy="4486275"/>
          </a:xfrm>
        </p:spPr>
        <p:txBody>
          <a:bodyPr>
            <a:normAutofit/>
          </a:bodyPr>
          <a:lstStyle/>
          <a:p>
            <a:pPr marL="0" indent="0">
              <a:buNone/>
              <a:defRPr sz="1800"/>
            </a:pPr>
            <a:r>
              <a:t>ACTG = AIDS Clinical Trials Group (NIH supported) (Groupe d’essais cliniques sur le sida (soutenu par les NIH))</a:t>
            </a:r>
          </a:p>
          <a:p>
            <a:pPr marL="0" indent="0">
              <a:buNone/>
              <a:defRPr sz="1800"/>
            </a:pPr>
            <a:r>
              <a:t>CDC = United States Centers for Disease Control and Prevention (Centres pour le contrôle et la prévention des maladies des États-Unis)</a:t>
            </a:r>
          </a:p>
          <a:p>
            <a:pPr marL="0" indent="0">
              <a:buNone/>
              <a:defRPr sz="1800"/>
            </a:pPr>
            <a:r>
              <a:t>EVHIV = Enfants vivant avec le VIH</a:t>
            </a:r>
          </a:p>
          <a:p>
            <a:pPr marL="0" indent="0">
              <a:buNone/>
              <a:defRPr sz="1800"/>
            </a:pPr>
            <a:r>
              <a:t>TB-PS (tuberculose pharmacosensible)</a:t>
            </a:r>
          </a:p>
          <a:p>
            <a:pPr marL="0" indent="0">
              <a:buNone/>
              <a:defRPr sz="1800"/>
            </a:pPr>
            <a:r>
              <a:t>DR-TB = drug-resistant TB (tuberculose pharmacorésistante)</a:t>
            </a:r>
          </a:p>
          <a:p>
            <a:pPr marL="0" indent="0">
              <a:buNone/>
              <a:defRPr sz="1800"/>
            </a:pPr>
            <a:r>
              <a:t>LMICs = Low- and Middle-Income Countries (pays à revenu faible et intermédiaire)</a:t>
            </a:r>
          </a:p>
          <a:p>
            <a:pPr marL="0" indent="0">
              <a:buNone/>
              <a:defRPr sz="1800"/>
            </a:pPr>
            <a:r>
              <a:t>NIH = United States National Institutes of Health (Institut national de la santé américain)</a:t>
            </a:r>
          </a:p>
          <a:p>
            <a:pPr marL="0" indent="0">
              <a:buNone/>
              <a:defRPr sz="1800"/>
            </a:pPr>
            <a:r>
              <a:t>PVVIH = Personnes vivant avec le VIH</a:t>
            </a:r>
          </a:p>
          <a:p>
            <a:pPr marL="0" indent="0">
              <a:buNone/>
              <a:defRPr sz="1800"/>
            </a:pPr>
            <a:r>
              <a:t>TBTC = Tuberculosis Trials Consortium (CDC supported) (Consortium pour les essais de tuberculose (soutenu par les CDC))</a:t>
            </a:r>
          </a:p>
          <a:p>
            <a:pPr marL="0" indent="0">
              <a:buNone/>
              <a:defRPr sz="1800"/>
            </a:pPr>
            <a:r>
              <a:t>TPT = Traitement Préventif de la Tuberculose</a:t>
            </a:r>
          </a:p>
        </p:txBody>
      </p:sp>
      <p:sp>
        <p:nvSpPr>
          <p:cNvPr id="4" name="Rectangle 2">
            <a:extLst>
              <a:ext uri="{FF2B5EF4-FFF2-40B4-BE49-F238E27FC236}">
                <a16:creationId xmlns:a16="http://schemas.microsoft.com/office/drawing/2014/main" id="{77006EFA-D878-D323-01EA-614FE54A43C2}"/>
              </a:ext>
            </a:extLst>
          </p:cNvPr>
          <p:cNvSpPr txBox="1">
            <a:spLocks noChangeArrowheads="1"/>
          </p:cNvSpPr>
          <p:nvPr/>
        </p:nvSpPr>
        <p:spPr>
          <a:xfrm>
            <a:off x="432752" y="464286"/>
            <a:ext cx="10104113" cy="720255"/>
          </a:xfrm>
          <a:prstGeom prst="rect">
            <a:avLst/>
          </a:prstGeom>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defRPr sz="3200" b="1">
                <a:latin typeface="Arial Black" charset="0"/>
                <a:ea typeface="Arial Black" charset="0"/>
                <a:cs typeface="Arial Black" charset="0"/>
              </a:defRPr>
            </a:pPr>
            <a:r>
              <a:t>AUTRES ABRÉVIATIONS</a:t>
            </a:r>
          </a:p>
        </p:txBody>
      </p:sp>
      <p:pic>
        <p:nvPicPr>
          <p:cNvPr id="5" name="Graphic 4">
            <a:extLst>
              <a:ext uri="{FF2B5EF4-FFF2-40B4-BE49-F238E27FC236}">
                <a16:creationId xmlns:a16="http://schemas.microsoft.com/office/drawing/2014/main" id="{E168D5AE-F650-C40D-B75B-C0E3DEBD1F5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0883071" y="395788"/>
            <a:ext cx="841375" cy="857250"/>
          </a:xfrm>
          <a:prstGeom prst="rect">
            <a:avLst/>
          </a:prstGeom>
        </p:spPr>
      </p:pic>
    </p:spTree>
    <p:extLst>
      <p:ext uri="{BB962C8B-B14F-4D97-AF65-F5344CB8AC3E}">
        <p14:creationId xmlns:p14="http://schemas.microsoft.com/office/powerpoint/2010/main" val="363137422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a:extLst>
              <a:ext uri="{FF2B5EF4-FFF2-40B4-BE49-F238E27FC236}">
                <a16:creationId xmlns:a16="http://schemas.microsoft.com/office/drawing/2014/main" id="{F5270ECA-95D1-231F-A195-8BCF93246DD2}"/>
              </a:ext>
            </a:extLst>
          </p:cNvPr>
          <p:cNvSpPr txBox="1">
            <a:spLocks noChangeArrowheads="1"/>
          </p:cNvSpPr>
          <p:nvPr/>
        </p:nvSpPr>
        <p:spPr>
          <a:xfrm>
            <a:off x="432752" y="464286"/>
            <a:ext cx="11017126" cy="720255"/>
          </a:xfrm>
          <a:prstGeom prst="rect">
            <a:avLst/>
          </a:prstGeom>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defRPr sz="3200" b="1">
                <a:latin typeface="Arial Black" charset="0"/>
                <a:ea typeface="Arial Black" charset="0"/>
                <a:cs typeface="Arial Black" charset="0"/>
              </a:defRPr>
            </a:pPr>
            <a:r>
              <a:rPr sz="2800" dirty="0"/>
              <a:t>MAINTENANT ET AVANT : BÉNÉFICES DE LA SCIENCE</a:t>
            </a:r>
          </a:p>
        </p:txBody>
      </p:sp>
      <p:pic>
        <p:nvPicPr>
          <p:cNvPr id="8" name="Graphic 7">
            <a:extLst>
              <a:ext uri="{FF2B5EF4-FFF2-40B4-BE49-F238E27FC236}">
                <a16:creationId xmlns:a16="http://schemas.microsoft.com/office/drawing/2014/main" id="{FBCB5024-732C-7022-6CE7-89F91B28D35C}"/>
              </a:ext>
            </a:extLst>
          </p:cNvPr>
          <p:cNvPicPr>
            <a:picLocks noGrp="1" noRot="1" noChangeAspect="1" noMove="1" noResize="1" noEditPoints="1" noAdjustHandles="1" noChangeArrowheads="1" noChangeShapeType="1" noCrop="1"/>
          </p:cNvPicPr>
          <p:nvPr/>
        </p:nvPicPr>
        <p:blipFill>
          <a:blip r:embed="rId3">
            <a:extLst>
              <a:ext uri="{96DAC541-7B7A-43D3-8B79-37D633B846F1}">
                <asvg:svgBlip xmlns:asvg="http://schemas.microsoft.com/office/drawing/2016/SVG/main" r:embed="rId4"/>
              </a:ext>
            </a:extLst>
          </a:blip>
          <a:stretch>
            <a:fillRect/>
          </a:stretch>
        </p:blipFill>
        <p:spPr>
          <a:xfrm>
            <a:off x="432752" y="1108220"/>
            <a:ext cx="11181122" cy="5476101"/>
          </a:xfrm>
          <a:prstGeom prst="rect">
            <a:avLst/>
          </a:prstGeom>
        </p:spPr>
      </p:pic>
      <p:sp>
        <p:nvSpPr>
          <p:cNvPr id="39" name="Rectangle: Rounded Corners 38">
            <a:extLst>
              <a:ext uri="{FF2B5EF4-FFF2-40B4-BE49-F238E27FC236}">
                <a16:creationId xmlns:a16="http://schemas.microsoft.com/office/drawing/2014/main" id="{F45E0D57-1C05-8178-65BE-16D6B3370718}"/>
              </a:ext>
            </a:extLst>
          </p:cNvPr>
          <p:cNvSpPr/>
          <p:nvPr/>
        </p:nvSpPr>
        <p:spPr>
          <a:xfrm>
            <a:off x="1425547" y="5755567"/>
            <a:ext cx="2425954" cy="737265"/>
          </a:xfrm>
          <a:prstGeom prst="round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p>
        </p:txBody>
      </p:sp>
      <p:sp>
        <p:nvSpPr>
          <p:cNvPr id="38" name="Rectangle: Rounded Corners 37">
            <a:extLst>
              <a:ext uri="{FF2B5EF4-FFF2-40B4-BE49-F238E27FC236}">
                <a16:creationId xmlns:a16="http://schemas.microsoft.com/office/drawing/2014/main" id="{D92D2220-08F3-1304-0360-82CF2B82FC27}"/>
              </a:ext>
            </a:extLst>
          </p:cNvPr>
          <p:cNvSpPr/>
          <p:nvPr/>
        </p:nvSpPr>
        <p:spPr>
          <a:xfrm>
            <a:off x="1422025" y="4933545"/>
            <a:ext cx="2425954" cy="726752"/>
          </a:xfrm>
          <a:prstGeom prst="round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p>
        </p:txBody>
      </p:sp>
      <p:sp>
        <p:nvSpPr>
          <p:cNvPr id="36" name="Rectangle: Rounded Corners 35">
            <a:extLst>
              <a:ext uri="{FF2B5EF4-FFF2-40B4-BE49-F238E27FC236}">
                <a16:creationId xmlns:a16="http://schemas.microsoft.com/office/drawing/2014/main" id="{2A9A7A21-4222-7B89-85AB-8A9CFF072FC2}"/>
              </a:ext>
            </a:extLst>
          </p:cNvPr>
          <p:cNvSpPr/>
          <p:nvPr/>
        </p:nvSpPr>
        <p:spPr>
          <a:xfrm>
            <a:off x="1417217" y="3547512"/>
            <a:ext cx="2425954" cy="787671"/>
          </a:xfrm>
          <a:prstGeom prst="round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p>
        </p:txBody>
      </p:sp>
      <p:sp>
        <p:nvSpPr>
          <p:cNvPr id="33" name="Rectangle: Rounded Corners 32">
            <a:extLst>
              <a:ext uri="{FF2B5EF4-FFF2-40B4-BE49-F238E27FC236}">
                <a16:creationId xmlns:a16="http://schemas.microsoft.com/office/drawing/2014/main" id="{118DA031-23C1-58C2-2F9F-04466E849067}"/>
              </a:ext>
            </a:extLst>
          </p:cNvPr>
          <p:cNvSpPr/>
          <p:nvPr/>
        </p:nvSpPr>
        <p:spPr>
          <a:xfrm>
            <a:off x="1828799" y="1798669"/>
            <a:ext cx="1486987" cy="556660"/>
          </a:xfrm>
          <a:prstGeom prst="round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p>
        </p:txBody>
      </p:sp>
      <p:sp>
        <p:nvSpPr>
          <p:cNvPr id="32" name="Rectangle: Rounded Corners 31">
            <a:extLst>
              <a:ext uri="{FF2B5EF4-FFF2-40B4-BE49-F238E27FC236}">
                <a16:creationId xmlns:a16="http://schemas.microsoft.com/office/drawing/2014/main" id="{90E215A8-20D2-B743-D03B-75875D474E8C}"/>
              </a:ext>
            </a:extLst>
          </p:cNvPr>
          <p:cNvSpPr/>
          <p:nvPr/>
        </p:nvSpPr>
        <p:spPr>
          <a:xfrm>
            <a:off x="1828799" y="1209709"/>
            <a:ext cx="1486987" cy="317492"/>
          </a:xfrm>
          <a:prstGeom prst="round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p>
        </p:txBody>
      </p:sp>
      <p:sp>
        <p:nvSpPr>
          <p:cNvPr id="30" name="Rectangle: Rounded Corners 29">
            <a:extLst>
              <a:ext uri="{FF2B5EF4-FFF2-40B4-BE49-F238E27FC236}">
                <a16:creationId xmlns:a16="http://schemas.microsoft.com/office/drawing/2014/main" id="{2F9C8546-34AF-29A8-5E8C-BB38557E03A0}"/>
              </a:ext>
            </a:extLst>
          </p:cNvPr>
          <p:cNvSpPr/>
          <p:nvPr/>
        </p:nvSpPr>
        <p:spPr>
          <a:xfrm>
            <a:off x="7995760" y="5728817"/>
            <a:ext cx="2914240" cy="704885"/>
          </a:xfrm>
          <a:prstGeom prst="roundRect">
            <a:avLst/>
          </a:prstGeom>
          <a:solidFill>
            <a:srgbClr val="04624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p>
        </p:txBody>
      </p:sp>
      <p:sp>
        <p:nvSpPr>
          <p:cNvPr id="27" name="Rectangle: Rounded Corners 26">
            <a:extLst>
              <a:ext uri="{FF2B5EF4-FFF2-40B4-BE49-F238E27FC236}">
                <a16:creationId xmlns:a16="http://schemas.microsoft.com/office/drawing/2014/main" id="{6FAB7D5C-605E-7F36-5389-01E97E7D26AE}"/>
              </a:ext>
            </a:extLst>
          </p:cNvPr>
          <p:cNvSpPr/>
          <p:nvPr/>
        </p:nvSpPr>
        <p:spPr>
          <a:xfrm>
            <a:off x="8002804" y="5088699"/>
            <a:ext cx="2914240" cy="555113"/>
          </a:xfrm>
          <a:prstGeom prst="roundRect">
            <a:avLst/>
          </a:prstGeom>
          <a:solidFill>
            <a:srgbClr val="04624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p>
        </p:txBody>
      </p:sp>
      <p:sp>
        <p:nvSpPr>
          <p:cNvPr id="26" name="Rectangle: Rounded Corners 25">
            <a:extLst>
              <a:ext uri="{FF2B5EF4-FFF2-40B4-BE49-F238E27FC236}">
                <a16:creationId xmlns:a16="http://schemas.microsoft.com/office/drawing/2014/main" id="{94CA00BF-E240-9AB9-93A1-53DB43EFC0E7}"/>
              </a:ext>
            </a:extLst>
          </p:cNvPr>
          <p:cNvSpPr/>
          <p:nvPr/>
        </p:nvSpPr>
        <p:spPr>
          <a:xfrm>
            <a:off x="7973148" y="3610480"/>
            <a:ext cx="2914240" cy="918990"/>
          </a:xfrm>
          <a:prstGeom prst="roundRect">
            <a:avLst/>
          </a:prstGeom>
          <a:solidFill>
            <a:srgbClr val="04624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p>
        </p:txBody>
      </p:sp>
      <p:sp>
        <p:nvSpPr>
          <p:cNvPr id="17" name="Rectangle: Rounded Corners 16">
            <a:extLst>
              <a:ext uri="{FF2B5EF4-FFF2-40B4-BE49-F238E27FC236}">
                <a16:creationId xmlns:a16="http://schemas.microsoft.com/office/drawing/2014/main" id="{F43D8978-8512-0655-3DB0-9428CCD19532}"/>
              </a:ext>
            </a:extLst>
          </p:cNvPr>
          <p:cNvSpPr/>
          <p:nvPr/>
        </p:nvSpPr>
        <p:spPr>
          <a:xfrm>
            <a:off x="8156578" y="1894718"/>
            <a:ext cx="2280019" cy="1124447"/>
          </a:xfrm>
          <a:prstGeom prst="roundRect">
            <a:avLst/>
          </a:prstGeom>
          <a:solidFill>
            <a:srgbClr val="50406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p>
        </p:txBody>
      </p:sp>
      <p:sp>
        <p:nvSpPr>
          <p:cNvPr id="16" name="Rectangle: Rounded Corners 15">
            <a:extLst>
              <a:ext uri="{FF2B5EF4-FFF2-40B4-BE49-F238E27FC236}">
                <a16:creationId xmlns:a16="http://schemas.microsoft.com/office/drawing/2014/main" id="{C0AF665A-0C94-5955-99F2-FC87C94A8C57}"/>
              </a:ext>
            </a:extLst>
          </p:cNvPr>
          <p:cNvSpPr/>
          <p:nvPr/>
        </p:nvSpPr>
        <p:spPr>
          <a:xfrm>
            <a:off x="8442251" y="1181086"/>
            <a:ext cx="1728339" cy="646331"/>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p>
        </p:txBody>
      </p:sp>
      <p:sp>
        <p:nvSpPr>
          <p:cNvPr id="10" name="TextBox 9">
            <a:extLst>
              <a:ext uri="{FF2B5EF4-FFF2-40B4-BE49-F238E27FC236}">
                <a16:creationId xmlns:a16="http://schemas.microsoft.com/office/drawing/2014/main" id="{2A7DDB3B-5F66-3837-DA69-EAB20BCBFDA4}"/>
              </a:ext>
            </a:extLst>
          </p:cNvPr>
          <p:cNvSpPr txBox="1"/>
          <p:nvPr/>
        </p:nvSpPr>
        <p:spPr>
          <a:xfrm rot="16200000">
            <a:off x="-811954" y="2576233"/>
            <a:ext cx="3051313" cy="369332"/>
          </a:xfrm>
          <a:prstGeom prst="rect">
            <a:avLst/>
          </a:prstGeom>
          <a:noFill/>
        </p:spPr>
        <p:txBody>
          <a:bodyPr wrap="square">
            <a:spAutoFit/>
          </a:bodyPr>
          <a:lstStyle/>
          <a:p>
            <a:pPr algn="r">
              <a:defRPr>
                <a:solidFill>
                  <a:schemeClr val="accent4">
                    <a:lumMod val="20000"/>
                    <a:lumOff val="80000"/>
                  </a:schemeClr>
                </a:solidFill>
                <a:latin typeface="+mj-lt"/>
              </a:defRPr>
            </a:pPr>
            <a:r>
              <a:t>AVANT : AVANT 2016</a:t>
            </a:r>
          </a:p>
        </p:txBody>
      </p:sp>
      <p:sp>
        <p:nvSpPr>
          <p:cNvPr id="34" name="TextBox 33">
            <a:extLst>
              <a:ext uri="{FF2B5EF4-FFF2-40B4-BE49-F238E27FC236}">
                <a16:creationId xmlns:a16="http://schemas.microsoft.com/office/drawing/2014/main" id="{7B958E0B-4270-DCAF-2D95-F85CA10FCCE7}"/>
              </a:ext>
            </a:extLst>
          </p:cNvPr>
          <p:cNvSpPr txBox="1"/>
          <p:nvPr/>
        </p:nvSpPr>
        <p:spPr>
          <a:xfrm>
            <a:off x="1355128" y="1217746"/>
            <a:ext cx="2480791" cy="276999"/>
          </a:xfrm>
          <a:prstGeom prst="rect">
            <a:avLst/>
          </a:prstGeom>
          <a:noFill/>
        </p:spPr>
        <p:txBody>
          <a:bodyPr wrap="square">
            <a:spAutoFit/>
          </a:bodyPr>
          <a:lstStyle/>
          <a:p>
            <a:pPr algn="ctr" defTabSz="685800">
              <a:buClrTx/>
              <a:defRPr sz="1200" kern="1200">
                <a:latin typeface="Arial Narrow" panose="020B0604020202020204" pitchFamily="34" charset="0"/>
                <a:ea typeface="+mn-ea"/>
                <a:cs typeface="Arial Narrow" panose="020B0604020202020204" pitchFamily="34" charset="0"/>
              </a:defRPr>
            </a:pPr>
            <a:r>
              <a:rPr b="1"/>
              <a:t>6-36 IPT </a:t>
            </a:r>
            <a:r>
              <a:t>(Inh quotidien)</a:t>
            </a:r>
          </a:p>
        </p:txBody>
      </p:sp>
      <p:grpSp>
        <p:nvGrpSpPr>
          <p:cNvPr id="78" name="Group 77">
            <a:extLst>
              <a:ext uri="{FF2B5EF4-FFF2-40B4-BE49-F238E27FC236}">
                <a16:creationId xmlns:a16="http://schemas.microsoft.com/office/drawing/2014/main" id="{EF31A2F5-6119-B785-4BBD-F3B292DA5243}"/>
              </a:ext>
            </a:extLst>
          </p:cNvPr>
          <p:cNvGrpSpPr/>
          <p:nvPr/>
        </p:nvGrpSpPr>
        <p:grpSpPr>
          <a:xfrm>
            <a:off x="4821498" y="1239567"/>
            <a:ext cx="2261164" cy="619386"/>
            <a:chOff x="4821498" y="1358844"/>
            <a:chExt cx="2261164" cy="619386"/>
          </a:xfrm>
        </p:grpSpPr>
        <p:sp>
          <p:nvSpPr>
            <p:cNvPr id="19" name="Rectangle: Rounded Corners 18">
              <a:extLst>
                <a:ext uri="{FF2B5EF4-FFF2-40B4-BE49-F238E27FC236}">
                  <a16:creationId xmlns:a16="http://schemas.microsoft.com/office/drawing/2014/main" id="{543ECD0B-A836-6458-03F6-BFCA98DBECC3}"/>
                </a:ext>
              </a:extLst>
            </p:cNvPr>
            <p:cNvSpPr/>
            <p:nvPr/>
          </p:nvSpPr>
          <p:spPr>
            <a:xfrm>
              <a:off x="4860304" y="1392784"/>
              <a:ext cx="2183552" cy="564246"/>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1200">
                <a:solidFill>
                  <a:schemeClr val="accent1"/>
                </a:solidFill>
              </a:endParaRPr>
            </a:p>
          </p:txBody>
        </p:sp>
        <p:sp>
          <p:nvSpPr>
            <p:cNvPr id="21" name="Rectangle: Rounded Corners 20">
              <a:extLst>
                <a:ext uri="{FF2B5EF4-FFF2-40B4-BE49-F238E27FC236}">
                  <a16:creationId xmlns:a16="http://schemas.microsoft.com/office/drawing/2014/main" id="{AB859306-3539-9FE6-DC7D-22748DC5EACF}"/>
                </a:ext>
              </a:extLst>
            </p:cNvPr>
            <p:cNvSpPr/>
            <p:nvPr/>
          </p:nvSpPr>
          <p:spPr>
            <a:xfrm>
              <a:off x="4870486" y="1358844"/>
              <a:ext cx="2212176" cy="619386"/>
            </a:xfrm>
            <a:prstGeom prst="round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1200"/>
            </a:p>
          </p:txBody>
        </p:sp>
        <p:grpSp>
          <p:nvGrpSpPr>
            <p:cNvPr id="22" name="Group 21">
              <a:extLst>
                <a:ext uri="{FF2B5EF4-FFF2-40B4-BE49-F238E27FC236}">
                  <a16:creationId xmlns:a16="http://schemas.microsoft.com/office/drawing/2014/main" id="{283B8257-92EC-0BF2-A179-AFB199D866EB}"/>
                </a:ext>
              </a:extLst>
            </p:cNvPr>
            <p:cNvGrpSpPr/>
            <p:nvPr/>
          </p:nvGrpSpPr>
          <p:grpSpPr>
            <a:xfrm>
              <a:off x="4821498" y="1456722"/>
              <a:ext cx="91440" cy="428560"/>
              <a:chOff x="8311168" y="2917354"/>
              <a:chExt cx="91440" cy="428560"/>
            </a:xfrm>
          </p:grpSpPr>
          <p:sp>
            <p:nvSpPr>
              <p:cNvPr id="23" name="Oval 22">
                <a:extLst>
                  <a:ext uri="{FF2B5EF4-FFF2-40B4-BE49-F238E27FC236}">
                    <a16:creationId xmlns:a16="http://schemas.microsoft.com/office/drawing/2014/main" id="{61E77938-1A88-B14E-C2D9-2CEB60CB7E05}"/>
                  </a:ext>
                </a:extLst>
              </p:cNvPr>
              <p:cNvSpPr/>
              <p:nvPr/>
            </p:nvSpPr>
            <p:spPr>
              <a:xfrm>
                <a:off x="8334029" y="2917354"/>
                <a:ext cx="45719" cy="45719"/>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1200"/>
              </a:p>
            </p:txBody>
          </p:sp>
          <p:sp>
            <p:nvSpPr>
              <p:cNvPr id="24" name="Oval 23">
                <a:extLst>
                  <a:ext uri="{FF2B5EF4-FFF2-40B4-BE49-F238E27FC236}">
                    <a16:creationId xmlns:a16="http://schemas.microsoft.com/office/drawing/2014/main" id="{A8FF3175-D64F-6271-CEFC-37A9A9818501}"/>
                  </a:ext>
                </a:extLst>
              </p:cNvPr>
              <p:cNvSpPr/>
              <p:nvPr/>
            </p:nvSpPr>
            <p:spPr>
              <a:xfrm>
                <a:off x="8338799" y="3300195"/>
                <a:ext cx="45719" cy="45719"/>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1200"/>
              </a:p>
            </p:txBody>
          </p:sp>
          <p:sp>
            <p:nvSpPr>
              <p:cNvPr id="25" name="Oval 24">
                <a:extLst>
                  <a:ext uri="{FF2B5EF4-FFF2-40B4-BE49-F238E27FC236}">
                    <a16:creationId xmlns:a16="http://schemas.microsoft.com/office/drawing/2014/main" id="{19312F8B-4BB2-06E9-EEA0-0B6958BCCA0F}"/>
                  </a:ext>
                </a:extLst>
              </p:cNvPr>
              <p:cNvSpPr/>
              <p:nvPr/>
            </p:nvSpPr>
            <p:spPr>
              <a:xfrm>
                <a:off x="8311168" y="3079468"/>
                <a:ext cx="91440" cy="91440"/>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1200"/>
              </a:p>
            </p:txBody>
          </p:sp>
        </p:grpSp>
        <p:sp>
          <p:nvSpPr>
            <p:cNvPr id="28" name="TextBox 27">
              <a:extLst>
                <a:ext uri="{FF2B5EF4-FFF2-40B4-BE49-F238E27FC236}">
                  <a16:creationId xmlns:a16="http://schemas.microsoft.com/office/drawing/2014/main" id="{529A5B54-3711-A11A-AD06-6FB22BB6E93C}"/>
                </a:ext>
              </a:extLst>
            </p:cNvPr>
            <p:cNvSpPr txBox="1"/>
            <p:nvPr/>
          </p:nvSpPr>
          <p:spPr>
            <a:xfrm>
              <a:off x="4951745" y="1475962"/>
              <a:ext cx="2012678" cy="425758"/>
            </a:xfrm>
            <a:prstGeom prst="rect">
              <a:avLst/>
            </a:prstGeom>
            <a:noFill/>
          </p:spPr>
          <p:txBody>
            <a:bodyPr wrap="square">
              <a:spAutoFit/>
            </a:bodyPr>
            <a:lstStyle/>
            <a:p>
              <a:pPr algn="ctr" defTabSz="685800">
                <a:lnSpc>
                  <a:spcPts val="1300"/>
                </a:lnSpc>
                <a:buClrTx/>
                <a:defRPr sz="1200" b="1" kern="1200">
                  <a:latin typeface="Arial Narrow" panose="020B0604020202020204" pitchFamily="34" charset="0"/>
                  <a:ea typeface="+mn-ea"/>
                  <a:cs typeface="Arial Narrow" panose="020B0604020202020204" pitchFamily="34" charset="0"/>
                </a:defRPr>
              </a:pPr>
              <a:r>
                <a:t>Infection tuberculeuse</a:t>
              </a:r>
            </a:p>
            <a:p>
              <a:pPr algn="ctr" defTabSz="685800">
                <a:lnSpc>
                  <a:spcPts val="1300"/>
                </a:lnSpc>
                <a:buClrTx/>
                <a:defRPr sz="1200" kern="1200">
                  <a:latin typeface="Arial Narrow" panose="020B0604020202020204" pitchFamily="34" charset="0"/>
                  <a:ea typeface="+mn-ea"/>
                  <a:cs typeface="Arial Narrow" panose="020B0604020202020204" pitchFamily="34" charset="0"/>
                </a:defRPr>
              </a:pPr>
              <a:r>
                <a:t>contacts sensibles</a:t>
              </a:r>
            </a:p>
          </p:txBody>
        </p:sp>
      </p:grpSp>
      <p:sp>
        <p:nvSpPr>
          <p:cNvPr id="62" name="TextBox 61">
            <a:extLst>
              <a:ext uri="{FF2B5EF4-FFF2-40B4-BE49-F238E27FC236}">
                <a16:creationId xmlns:a16="http://schemas.microsoft.com/office/drawing/2014/main" id="{BCD3F6C9-8DCF-3D3E-B113-3EDE3EC324EA}"/>
              </a:ext>
            </a:extLst>
          </p:cNvPr>
          <p:cNvSpPr txBox="1"/>
          <p:nvPr/>
        </p:nvSpPr>
        <p:spPr>
          <a:xfrm>
            <a:off x="1355128" y="1832708"/>
            <a:ext cx="2476148" cy="461665"/>
          </a:xfrm>
          <a:prstGeom prst="rect">
            <a:avLst/>
          </a:prstGeom>
          <a:noFill/>
        </p:spPr>
        <p:txBody>
          <a:bodyPr wrap="square">
            <a:spAutoFit/>
          </a:bodyPr>
          <a:lstStyle/>
          <a:p>
            <a:pPr algn="ctr" defTabSz="685800">
              <a:buClrTx/>
              <a:defRPr sz="1200" b="1" kern="1200">
                <a:latin typeface="Arial Narrow" panose="020B0604020202020204" pitchFamily="34" charset="0"/>
                <a:ea typeface="+mn-ea"/>
                <a:cs typeface="Arial Narrow" panose="020B0604020202020204" pitchFamily="34" charset="0"/>
              </a:defRPr>
            </a:pPr>
            <a:r>
              <a:t>Traitement de 6 mois</a:t>
            </a:r>
          </a:p>
          <a:p>
            <a:pPr algn="ctr" defTabSz="685800">
              <a:buClrTx/>
              <a:defRPr sz="1200" kern="1200">
                <a:latin typeface="Arial Narrow" panose="020B0604020202020204" pitchFamily="34" charset="0"/>
                <a:ea typeface="+mn-ea"/>
                <a:cs typeface="Arial Narrow" panose="020B0604020202020204" pitchFamily="34" charset="0"/>
              </a:defRPr>
            </a:pPr>
            <a:r>
              <a:t>Rif Inh Pza Emb</a:t>
            </a:r>
            <a:endParaRPr lang="en-US" sz="1200" kern="1200" dirty="0">
              <a:latin typeface="Arial Narrow" panose="020B0604020202020204" pitchFamily="34" charset="0"/>
              <a:ea typeface="+mn-ea"/>
              <a:cs typeface="Arial Narrow" panose="020B0604020202020204" pitchFamily="34" charset="0"/>
            </a:endParaRPr>
          </a:p>
        </p:txBody>
      </p:sp>
      <p:sp>
        <p:nvSpPr>
          <p:cNvPr id="77" name="TextBox 76">
            <a:extLst>
              <a:ext uri="{FF2B5EF4-FFF2-40B4-BE49-F238E27FC236}">
                <a16:creationId xmlns:a16="http://schemas.microsoft.com/office/drawing/2014/main" id="{7097084E-CC01-6DB2-0B1A-62C14B62DA7B}"/>
              </a:ext>
            </a:extLst>
          </p:cNvPr>
          <p:cNvSpPr txBox="1"/>
          <p:nvPr/>
        </p:nvSpPr>
        <p:spPr>
          <a:xfrm>
            <a:off x="1355128" y="3643536"/>
            <a:ext cx="2528014" cy="615553"/>
          </a:xfrm>
          <a:prstGeom prst="rect">
            <a:avLst/>
          </a:prstGeom>
          <a:noFill/>
        </p:spPr>
        <p:txBody>
          <a:bodyPr wrap="square">
            <a:spAutoFit/>
          </a:bodyPr>
          <a:lstStyle/>
          <a:p>
            <a:pPr algn="ctr" defTabSz="685800">
              <a:buClrTx/>
              <a:defRPr sz="1200" b="1" kern="1200">
                <a:latin typeface="Arial Narrow" panose="020B0604020202020204" pitchFamily="34" charset="0"/>
                <a:ea typeface="+mn-ea"/>
                <a:cs typeface="Arial Narrow" panose="020B0604020202020204" pitchFamily="34" charset="0"/>
              </a:defRPr>
            </a:pPr>
            <a:r>
              <a:rPr sz="1100" dirty="0" err="1"/>
              <a:t>Traitements</a:t>
            </a:r>
            <a:r>
              <a:rPr sz="1100" dirty="0"/>
              <a:t> </a:t>
            </a:r>
            <a:r>
              <a:rPr sz="1100" dirty="0" err="1"/>
              <a:t>individualisés</a:t>
            </a:r>
            <a:r>
              <a:rPr sz="1100" dirty="0"/>
              <a:t> de 18 à 24 </a:t>
            </a:r>
            <a:r>
              <a:rPr sz="1100" dirty="0" err="1"/>
              <a:t>mois</a:t>
            </a:r>
            <a:endParaRPr sz="1100" dirty="0"/>
          </a:p>
          <a:p>
            <a:pPr algn="ctr" defTabSz="685800">
              <a:buClrTx/>
              <a:defRPr sz="1200" kern="1200">
                <a:latin typeface="Arial Narrow" panose="020B0604020202020204" pitchFamily="34" charset="0"/>
                <a:ea typeface="+mn-ea"/>
                <a:cs typeface="Arial Narrow" panose="020B0604020202020204" pitchFamily="34" charset="0"/>
              </a:defRPr>
            </a:pPr>
            <a:r>
              <a:rPr sz="1100" dirty="0" err="1"/>
              <a:t>Amk</a:t>
            </a:r>
            <a:r>
              <a:rPr sz="1100" dirty="0"/>
              <a:t> (</a:t>
            </a:r>
            <a:r>
              <a:rPr sz="1100" dirty="0" err="1"/>
              <a:t>ou</a:t>
            </a:r>
            <a:r>
              <a:rPr sz="1100" dirty="0"/>
              <a:t> Kan </a:t>
            </a:r>
            <a:r>
              <a:rPr sz="1100" dirty="0" err="1"/>
              <a:t>ou</a:t>
            </a:r>
            <a:r>
              <a:rPr sz="1100" dirty="0"/>
              <a:t> Cap) </a:t>
            </a:r>
            <a:r>
              <a:rPr sz="1100" dirty="0" err="1"/>
              <a:t>Mfx</a:t>
            </a:r>
            <a:r>
              <a:rPr sz="1100" dirty="0"/>
              <a:t> (</a:t>
            </a:r>
            <a:r>
              <a:rPr sz="1100" dirty="0" err="1"/>
              <a:t>ou</a:t>
            </a:r>
            <a:r>
              <a:rPr sz="1100" dirty="0"/>
              <a:t> </a:t>
            </a:r>
            <a:r>
              <a:rPr sz="1100" dirty="0" err="1"/>
              <a:t>Lfx</a:t>
            </a:r>
            <a:r>
              <a:rPr sz="1100" dirty="0"/>
              <a:t>) </a:t>
            </a:r>
          </a:p>
          <a:p>
            <a:pPr algn="ctr" defTabSz="685800">
              <a:buClrTx/>
              <a:defRPr sz="1200" kern="1200">
                <a:latin typeface="Arial Narrow" panose="020B0604020202020204" pitchFamily="34" charset="0"/>
                <a:ea typeface="+mn-ea"/>
                <a:cs typeface="Arial Narrow" panose="020B0604020202020204" pitchFamily="34" charset="0"/>
              </a:defRPr>
            </a:pPr>
            <a:r>
              <a:rPr sz="1100" dirty="0"/>
              <a:t>Eth (</a:t>
            </a:r>
            <a:r>
              <a:rPr sz="1100" dirty="0" err="1"/>
              <a:t>ou</a:t>
            </a:r>
            <a:r>
              <a:rPr sz="1100" dirty="0"/>
              <a:t> Pro) Cs PAS</a:t>
            </a:r>
          </a:p>
        </p:txBody>
      </p:sp>
      <p:sp>
        <p:nvSpPr>
          <p:cNvPr id="9" name="TextBox 8">
            <a:extLst>
              <a:ext uri="{FF2B5EF4-FFF2-40B4-BE49-F238E27FC236}">
                <a16:creationId xmlns:a16="http://schemas.microsoft.com/office/drawing/2014/main" id="{C55D4F7F-9DDB-48F0-FD2A-2897A8066708}"/>
              </a:ext>
            </a:extLst>
          </p:cNvPr>
          <p:cNvSpPr txBox="1"/>
          <p:nvPr/>
        </p:nvSpPr>
        <p:spPr>
          <a:xfrm rot="5400000">
            <a:off x="9802607" y="2576233"/>
            <a:ext cx="3051313" cy="369332"/>
          </a:xfrm>
          <a:prstGeom prst="rect">
            <a:avLst/>
          </a:prstGeom>
          <a:noFill/>
        </p:spPr>
        <p:txBody>
          <a:bodyPr wrap="square">
            <a:spAutoFit/>
          </a:bodyPr>
          <a:lstStyle/>
          <a:p>
            <a:pPr>
              <a:defRPr>
                <a:solidFill>
                  <a:schemeClr val="accent4">
                    <a:lumMod val="20000"/>
                    <a:lumOff val="80000"/>
                  </a:schemeClr>
                </a:solidFill>
                <a:latin typeface="+mj-lt"/>
              </a:defRPr>
            </a:pPr>
            <a:r>
              <a:t>MAINTENANT : 2022</a:t>
            </a:r>
          </a:p>
        </p:txBody>
      </p:sp>
      <p:sp>
        <p:nvSpPr>
          <p:cNvPr id="31" name="TextBox 30">
            <a:extLst>
              <a:ext uri="{FF2B5EF4-FFF2-40B4-BE49-F238E27FC236}">
                <a16:creationId xmlns:a16="http://schemas.microsoft.com/office/drawing/2014/main" id="{612CF758-A56D-D29C-7ECB-BD7381807A02}"/>
              </a:ext>
            </a:extLst>
          </p:cNvPr>
          <p:cNvSpPr txBox="1"/>
          <p:nvPr/>
        </p:nvSpPr>
        <p:spPr>
          <a:xfrm>
            <a:off x="7840945" y="1181086"/>
            <a:ext cx="2920118" cy="577081"/>
          </a:xfrm>
          <a:prstGeom prst="rect">
            <a:avLst/>
          </a:prstGeom>
          <a:noFill/>
        </p:spPr>
        <p:txBody>
          <a:bodyPr wrap="square">
            <a:spAutoFit/>
          </a:bodyPr>
          <a:lstStyle/>
          <a:p>
            <a:pPr algn="ctr" defTabSz="685800">
              <a:buClrTx/>
              <a:defRPr sz="1200" kern="1200">
                <a:solidFill>
                  <a:schemeClr val="bg1"/>
                </a:solidFill>
                <a:latin typeface="Arial Narrow" panose="020B0604020202020204" pitchFamily="34" charset="0"/>
                <a:ea typeface="+mn-ea"/>
                <a:cs typeface="Arial Narrow" panose="020B0604020202020204" pitchFamily="34" charset="0"/>
              </a:defRPr>
            </a:pPr>
            <a:r>
              <a:rPr sz="1050" b="1" dirty="0"/>
              <a:t>1HP </a:t>
            </a:r>
            <a:r>
              <a:rPr sz="1050" dirty="0"/>
              <a:t>(</a:t>
            </a:r>
            <a:r>
              <a:rPr sz="1050" dirty="0" err="1"/>
              <a:t>Rpt</a:t>
            </a:r>
            <a:r>
              <a:rPr sz="1050" dirty="0"/>
              <a:t> </a:t>
            </a:r>
            <a:r>
              <a:rPr sz="1050" dirty="0" err="1"/>
              <a:t>Inh</a:t>
            </a:r>
            <a:r>
              <a:rPr sz="1050" dirty="0"/>
              <a:t> </a:t>
            </a:r>
            <a:r>
              <a:rPr sz="1050" dirty="0" err="1"/>
              <a:t>quotidien</a:t>
            </a:r>
            <a:r>
              <a:rPr sz="1050" dirty="0"/>
              <a:t>)</a:t>
            </a:r>
          </a:p>
          <a:p>
            <a:pPr algn="ctr" defTabSz="685800">
              <a:buClrTx/>
              <a:defRPr sz="1200" kern="1200">
                <a:solidFill>
                  <a:schemeClr val="bg1"/>
                </a:solidFill>
                <a:latin typeface="Arial Narrow" panose="020B0604020202020204" pitchFamily="34" charset="0"/>
                <a:ea typeface="+mn-ea"/>
                <a:cs typeface="Arial Narrow" panose="020B0604020202020204" pitchFamily="34" charset="0"/>
              </a:defRPr>
            </a:pPr>
            <a:r>
              <a:rPr sz="1050" b="1" dirty="0"/>
              <a:t>3HP </a:t>
            </a:r>
            <a:r>
              <a:rPr sz="1050" dirty="0"/>
              <a:t>(</a:t>
            </a:r>
            <a:r>
              <a:rPr sz="1050" dirty="0" err="1"/>
              <a:t>Rpt</a:t>
            </a:r>
            <a:r>
              <a:rPr sz="1050" dirty="0"/>
              <a:t> </a:t>
            </a:r>
            <a:r>
              <a:rPr sz="1050" dirty="0" err="1"/>
              <a:t>Inh</a:t>
            </a:r>
            <a:r>
              <a:rPr sz="1050" dirty="0"/>
              <a:t> </a:t>
            </a:r>
            <a:r>
              <a:rPr sz="1050" dirty="0" err="1"/>
              <a:t>une</a:t>
            </a:r>
            <a:r>
              <a:rPr sz="1050" dirty="0"/>
              <a:t> </a:t>
            </a:r>
            <a:r>
              <a:rPr sz="1050" dirty="0" err="1"/>
              <a:t>fois</a:t>
            </a:r>
            <a:r>
              <a:rPr sz="1050" dirty="0"/>
              <a:t> par </a:t>
            </a:r>
            <a:r>
              <a:rPr sz="1050" dirty="0" err="1"/>
              <a:t>semaine</a:t>
            </a:r>
            <a:r>
              <a:rPr sz="1050" dirty="0"/>
              <a:t>) </a:t>
            </a:r>
            <a:br>
              <a:rPr lang="en-US" sz="1050" kern="1200" dirty="0">
                <a:solidFill>
                  <a:schemeClr val="bg1"/>
                </a:solidFill>
                <a:latin typeface="Arial Narrow" panose="020B0604020202020204" pitchFamily="34" charset="0"/>
                <a:ea typeface="+mn-ea"/>
                <a:cs typeface="Arial Narrow" panose="020B0604020202020204" pitchFamily="34" charset="0"/>
              </a:rPr>
            </a:br>
            <a:r>
              <a:rPr sz="1050" b="1" dirty="0"/>
              <a:t>3HR </a:t>
            </a:r>
            <a:r>
              <a:rPr sz="1050" dirty="0"/>
              <a:t>(Rif </a:t>
            </a:r>
            <a:r>
              <a:rPr sz="1050" dirty="0" err="1"/>
              <a:t>Inh</a:t>
            </a:r>
            <a:r>
              <a:rPr sz="1050" dirty="0"/>
              <a:t> </a:t>
            </a:r>
            <a:r>
              <a:rPr sz="1050" dirty="0" err="1"/>
              <a:t>quotidien</a:t>
            </a:r>
            <a:r>
              <a:rPr sz="1050" dirty="0"/>
              <a:t>)</a:t>
            </a:r>
          </a:p>
        </p:txBody>
      </p:sp>
      <p:sp>
        <p:nvSpPr>
          <p:cNvPr id="50" name="TextBox 49">
            <a:extLst>
              <a:ext uri="{FF2B5EF4-FFF2-40B4-BE49-F238E27FC236}">
                <a16:creationId xmlns:a16="http://schemas.microsoft.com/office/drawing/2014/main" id="{CF73A5FB-9D9A-9295-66B4-CDD208F69B48}"/>
              </a:ext>
            </a:extLst>
          </p:cNvPr>
          <p:cNvSpPr txBox="1"/>
          <p:nvPr/>
        </p:nvSpPr>
        <p:spPr>
          <a:xfrm>
            <a:off x="7840945" y="1900904"/>
            <a:ext cx="2896584" cy="1138773"/>
          </a:xfrm>
          <a:prstGeom prst="rect">
            <a:avLst/>
          </a:prstGeom>
          <a:noFill/>
        </p:spPr>
        <p:txBody>
          <a:bodyPr wrap="square">
            <a:spAutoFit/>
          </a:bodyPr>
          <a:lstStyle/>
          <a:p>
            <a:pPr algn="ctr" defTabSz="685800">
              <a:buClrTx/>
              <a:defRPr sz="1200" b="1" kern="1200">
                <a:solidFill>
                  <a:schemeClr val="bg1"/>
                </a:solidFill>
                <a:latin typeface="Arial Narrow" panose="020B0604020202020204" pitchFamily="34" charset="0"/>
                <a:ea typeface="+mn-ea"/>
                <a:cs typeface="Arial Narrow" panose="020B0604020202020204" pitchFamily="34" charset="0"/>
              </a:defRPr>
            </a:pPr>
            <a:r>
              <a:rPr sz="1050" dirty="0" err="1"/>
              <a:t>Traitement</a:t>
            </a:r>
            <a:r>
              <a:rPr sz="1050" dirty="0"/>
              <a:t> HPMZ de 4 </a:t>
            </a:r>
            <a:r>
              <a:rPr sz="1050" dirty="0" err="1"/>
              <a:t>mois</a:t>
            </a:r>
            <a:r>
              <a:rPr sz="1050" dirty="0"/>
              <a:t> (S31/A5349)</a:t>
            </a:r>
          </a:p>
          <a:p>
            <a:pPr algn="ctr" defTabSz="685800">
              <a:buClrTx/>
              <a:defRPr sz="1200" kern="1200">
                <a:solidFill>
                  <a:schemeClr val="bg1"/>
                </a:solidFill>
                <a:latin typeface="Arial Narrow" panose="020B0604020202020204" pitchFamily="34" charset="0"/>
                <a:ea typeface="+mn-ea"/>
                <a:cs typeface="Arial Narrow" panose="020B0604020202020204" pitchFamily="34" charset="0"/>
              </a:defRPr>
            </a:pPr>
            <a:r>
              <a:rPr sz="1050" dirty="0" err="1"/>
              <a:t>Rpt</a:t>
            </a:r>
            <a:r>
              <a:rPr sz="1050" dirty="0"/>
              <a:t> </a:t>
            </a:r>
            <a:r>
              <a:rPr sz="1050" dirty="0" err="1"/>
              <a:t>Inh</a:t>
            </a:r>
            <a:r>
              <a:rPr sz="1050" dirty="0"/>
              <a:t> </a:t>
            </a:r>
            <a:r>
              <a:rPr sz="1050" dirty="0" err="1"/>
              <a:t>Pza</a:t>
            </a:r>
            <a:r>
              <a:rPr sz="1050" dirty="0"/>
              <a:t> </a:t>
            </a:r>
            <a:r>
              <a:rPr sz="1050" dirty="0" err="1"/>
              <a:t>Mfx</a:t>
            </a:r>
            <a:endParaRPr lang="en-US" sz="1050" kern="1200" dirty="0">
              <a:solidFill>
                <a:schemeClr val="bg1"/>
              </a:solidFill>
              <a:latin typeface="Arial Narrow" panose="020B0604020202020204" pitchFamily="34" charset="0"/>
              <a:ea typeface="+mn-ea"/>
              <a:cs typeface="Arial Narrow" panose="020B0604020202020204" pitchFamily="34" charset="0"/>
            </a:endParaRPr>
          </a:p>
          <a:p>
            <a:pPr algn="ctr" defTabSz="685800">
              <a:spcBef>
                <a:spcPts val="600"/>
              </a:spcBef>
              <a:buClrTx/>
              <a:defRPr sz="1200" kern="1200">
                <a:solidFill>
                  <a:schemeClr val="bg1"/>
                </a:solidFill>
                <a:latin typeface="Arial Narrow" panose="020B0604020202020204" pitchFamily="34" charset="0"/>
                <a:ea typeface="+mn-ea"/>
                <a:cs typeface="Arial Narrow" panose="020B0604020202020204" pitchFamily="34" charset="0"/>
              </a:defRPr>
            </a:pPr>
            <a:r>
              <a:rPr sz="1050" b="1" dirty="0" err="1"/>
              <a:t>Traitement</a:t>
            </a:r>
            <a:r>
              <a:rPr sz="1050" b="1" dirty="0"/>
              <a:t> HRZE de 4 </a:t>
            </a:r>
            <a:r>
              <a:rPr sz="1050" b="1" dirty="0" err="1"/>
              <a:t>mois</a:t>
            </a:r>
            <a:r>
              <a:rPr sz="1050" b="1" dirty="0"/>
              <a:t> (SHINE)</a:t>
            </a:r>
            <a:br>
              <a:rPr lang="en-US" sz="1050" b="1" kern="1200" dirty="0">
                <a:solidFill>
                  <a:schemeClr val="bg1"/>
                </a:solidFill>
                <a:latin typeface="Arial Narrow" panose="020B0604020202020204" pitchFamily="34" charset="0"/>
                <a:ea typeface="+mn-ea"/>
                <a:cs typeface="Arial Narrow" panose="020B0604020202020204" pitchFamily="34" charset="0"/>
              </a:rPr>
            </a:br>
            <a:r>
              <a:rPr sz="1050" dirty="0"/>
              <a:t>Rif </a:t>
            </a:r>
            <a:r>
              <a:rPr sz="1050" dirty="0" err="1"/>
              <a:t>Inh</a:t>
            </a:r>
            <a:r>
              <a:rPr sz="1050" dirty="0"/>
              <a:t> </a:t>
            </a:r>
            <a:r>
              <a:rPr sz="1050" dirty="0" err="1"/>
              <a:t>Pza</a:t>
            </a:r>
            <a:r>
              <a:rPr sz="1050" dirty="0"/>
              <a:t> +/- </a:t>
            </a:r>
            <a:r>
              <a:rPr sz="1050" dirty="0" err="1"/>
              <a:t>Emb</a:t>
            </a:r>
            <a:endParaRPr lang="en-US" sz="1050" kern="1200" dirty="0">
              <a:solidFill>
                <a:schemeClr val="bg1"/>
              </a:solidFill>
              <a:latin typeface="Arial Narrow" panose="020B0604020202020204" pitchFamily="34" charset="0"/>
              <a:ea typeface="+mn-ea"/>
              <a:cs typeface="Arial Narrow" panose="020B0604020202020204" pitchFamily="34" charset="0"/>
            </a:endParaRPr>
          </a:p>
          <a:p>
            <a:pPr algn="ctr" defTabSz="685800">
              <a:buClrTx/>
              <a:defRPr sz="1200" kern="1200">
                <a:solidFill>
                  <a:schemeClr val="bg1"/>
                </a:solidFill>
                <a:latin typeface="Arial Narrow" panose="020B0604020202020204" pitchFamily="34" charset="0"/>
                <a:ea typeface="+mn-ea"/>
                <a:cs typeface="Arial Narrow" panose="020B0604020202020204" pitchFamily="34" charset="0"/>
              </a:defRPr>
            </a:pPr>
            <a:r>
              <a:rPr sz="1050" dirty="0"/>
              <a:t>(</a:t>
            </a:r>
            <a:r>
              <a:rPr sz="1050" dirty="0" err="1"/>
              <a:t>uniquement</a:t>
            </a:r>
            <a:r>
              <a:rPr sz="1050" dirty="0"/>
              <a:t> pour les enfants </a:t>
            </a:r>
            <a:r>
              <a:rPr sz="1050" dirty="0" err="1"/>
              <a:t>atteints</a:t>
            </a:r>
            <a:r>
              <a:rPr sz="1050" dirty="0"/>
              <a:t> de </a:t>
            </a:r>
            <a:r>
              <a:rPr sz="1050" dirty="0" err="1"/>
              <a:t>tuberculose</a:t>
            </a:r>
            <a:r>
              <a:rPr sz="1050" dirty="0"/>
              <a:t> non grave)</a:t>
            </a:r>
          </a:p>
        </p:txBody>
      </p:sp>
      <p:sp>
        <p:nvSpPr>
          <p:cNvPr id="73" name="TextBox 72">
            <a:extLst>
              <a:ext uri="{FF2B5EF4-FFF2-40B4-BE49-F238E27FC236}">
                <a16:creationId xmlns:a16="http://schemas.microsoft.com/office/drawing/2014/main" id="{84ABB5CC-DE31-0D89-AD38-BFE40E06B32F}"/>
              </a:ext>
            </a:extLst>
          </p:cNvPr>
          <p:cNvSpPr txBox="1"/>
          <p:nvPr/>
        </p:nvSpPr>
        <p:spPr>
          <a:xfrm>
            <a:off x="7840945" y="3617877"/>
            <a:ext cx="3132774" cy="861774"/>
          </a:xfrm>
          <a:prstGeom prst="rect">
            <a:avLst/>
          </a:prstGeom>
          <a:noFill/>
        </p:spPr>
        <p:txBody>
          <a:bodyPr wrap="square">
            <a:spAutoFit/>
          </a:bodyPr>
          <a:lstStyle/>
          <a:p>
            <a:pPr algn="ctr" defTabSz="685800">
              <a:buClrTx/>
              <a:defRPr sz="1200" b="1" kern="1200">
                <a:solidFill>
                  <a:schemeClr val="bg1"/>
                </a:solidFill>
                <a:latin typeface="Arial Narrow" panose="020B0604020202020204" pitchFamily="34" charset="0"/>
                <a:ea typeface="+mn-ea"/>
                <a:cs typeface="Arial Narrow" panose="020B0604020202020204" pitchFamily="34" charset="0"/>
              </a:defRPr>
            </a:pPr>
            <a:r>
              <a:rPr sz="1100" dirty="0" err="1"/>
              <a:t>Traitement</a:t>
            </a:r>
            <a:r>
              <a:rPr sz="1100" dirty="0"/>
              <a:t> </a:t>
            </a:r>
            <a:r>
              <a:rPr sz="1100" dirty="0" err="1"/>
              <a:t>BPaLM</a:t>
            </a:r>
            <a:r>
              <a:rPr sz="1100" dirty="0"/>
              <a:t> de 6 à 9 </a:t>
            </a:r>
            <a:r>
              <a:rPr sz="1100" dirty="0" err="1"/>
              <a:t>mois</a:t>
            </a:r>
            <a:r>
              <a:rPr sz="1100" dirty="0"/>
              <a:t> (TB-PRACTECAL)</a:t>
            </a:r>
          </a:p>
          <a:p>
            <a:pPr algn="ctr" defTabSz="685800">
              <a:buClrTx/>
              <a:defRPr sz="1200" kern="1200">
                <a:solidFill>
                  <a:schemeClr val="bg1"/>
                </a:solidFill>
                <a:latin typeface="Arial Narrow" panose="020B0604020202020204" pitchFamily="34" charset="0"/>
                <a:ea typeface="+mn-ea"/>
                <a:cs typeface="Arial Narrow" panose="020B0604020202020204" pitchFamily="34" charset="0"/>
              </a:defRPr>
            </a:pPr>
            <a:r>
              <a:rPr sz="1100" dirty="0" err="1"/>
              <a:t>Bdq</a:t>
            </a:r>
            <a:r>
              <a:rPr sz="1100" dirty="0"/>
              <a:t> Pa </a:t>
            </a:r>
            <a:r>
              <a:rPr sz="1100" dirty="0" err="1"/>
              <a:t>Lzd</a:t>
            </a:r>
            <a:r>
              <a:rPr sz="1100" b="1" dirty="0"/>
              <a:t> </a:t>
            </a:r>
            <a:r>
              <a:rPr sz="1100" dirty="0" err="1"/>
              <a:t>Mfx</a:t>
            </a:r>
            <a:endParaRPr lang="en-US" sz="1100" kern="1200" dirty="0">
              <a:solidFill>
                <a:schemeClr val="bg1"/>
              </a:solidFill>
              <a:latin typeface="Arial Narrow" panose="020B0604020202020204" pitchFamily="34" charset="0"/>
              <a:ea typeface="+mn-ea"/>
              <a:cs typeface="Arial Narrow" panose="020B0604020202020204" pitchFamily="34" charset="0"/>
            </a:endParaRPr>
          </a:p>
          <a:p>
            <a:pPr algn="ctr" defTabSz="685800">
              <a:spcBef>
                <a:spcPts val="600"/>
              </a:spcBef>
              <a:buClrTx/>
              <a:defRPr sz="1200" b="1" kern="1200">
                <a:solidFill>
                  <a:schemeClr val="bg1"/>
                </a:solidFill>
                <a:latin typeface="Arial Narrow" panose="020B0604020202020204" pitchFamily="34" charset="0"/>
                <a:ea typeface="+mn-ea"/>
                <a:cs typeface="Arial Narrow" panose="020B0604020202020204" pitchFamily="34" charset="0"/>
              </a:defRPr>
            </a:pPr>
            <a:r>
              <a:rPr sz="1100" dirty="0" err="1"/>
              <a:t>Traitement</a:t>
            </a:r>
            <a:r>
              <a:rPr sz="1100" dirty="0"/>
              <a:t> </a:t>
            </a:r>
            <a:r>
              <a:rPr sz="1100" dirty="0" err="1"/>
              <a:t>standardisé</a:t>
            </a:r>
            <a:r>
              <a:rPr sz="1100" dirty="0"/>
              <a:t> de 9 à 12 </a:t>
            </a:r>
            <a:r>
              <a:rPr sz="1100" dirty="0" err="1"/>
              <a:t>mois</a:t>
            </a:r>
            <a:endParaRPr sz="1100" dirty="0"/>
          </a:p>
          <a:p>
            <a:pPr algn="ctr" defTabSz="685800">
              <a:buClrTx/>
              <a:defRPr sz="1200" kern="1200">
                <a:solidFill>
                  <a:schemeClr val="bg1"/>
                </a:solidFill>
                <a:latin typeface="Arial Narrow" panose="020B0604020202020204" pitchFamily="34" charset="0"/>
                <a:ea typeface="+mn-ea"/>
                <a:cs typeface="Arial Narrow" panose="020B0604020202020204" pitchFamily="34" charset="0"/>
              </a:defRPr>
            </a:pPr>
            <a:r>
              <a:rPr sz="1100" dirty="0" err="1"/>
              <a:t>Bdq</a:t>
            </a:r>
            <a:r>
              <a:rPr sz="1100" dirty="0"/>
              <a:t> </a:t>
            </a:r>
            <a:r>
              <a:rPr sz="1100" dirty="0" err="1"/>
              <a:t>Lzd</a:t>
            </a:r>
            <a:r>
              <a:rPr sz="1100" dirty="0"/>
              <a:t> </a:t>
            </a:r>
            <a:r>
              <a:rPr sz="1100" dirty="0" err="1"/>
              <a:t>hdH</a:t>
            </a:r>
            <a:r>
              <a:rPr sz="1100" dirty="0"/>
              <a:t> </a:t>
            </a:r>
            <a:r>
              <a:rPr sz="1100" dirty="0" err="1"/>
              <a:t>Lfx</a:t>
            </a:r>
            <a:r>
              <a:rPr sz="1100" dirty="0"/>
              <a:t> </a:t>
            </a:r>
            <a:r>
              <a:rPr sz="1100" dirty="0" err="1"/>
              <a:t>Cfz</a:t>
            </a:r>
            <a:r>
              <a:rPr sz="1100" dirty="0"/>
              <a:t> </a:t>
            </a:r>
            <a:r>
              <a:rPr sz="1100" dirty="0" err="1"/>
              <a:t>Pza</a:t>
            </a:r>
            <a:r>
              <a:rPr sz="1100" dirty="0"/>
              <a:t> </a:t>
            </a:r>
            <a:r>
              <a:rPr sz="1100" dirty="0" err="1"/>
              <a:t>Emb</a:t>
            </a:r>
            <a:endParaRPr lang="en-US" sz="1100" kern="1200" dirty="0">
              <a:solidFill>
                <a:schemeClr val="bg1"/>
              </a:solidFill>
              <a:latin typeface="Arial Narrow" panose="020B0604020202020204" pitchFamily="34" charset="0"/>
              <a:ea typeface="+mn-ea"/>
              <a:cs typeface="Arial Narrow" panose="020B0604020202020204" pitchFamily="34" charset="0"/>
            </a:endParaRPr>
          </a:p>
        </p:txBody>
      </p:sp>
      <p:sp>
        <p:nvSpPr>
          <p:cNvPr id="101" name="TextBox 100">
            <a:extLst>
              <a:ext uri="{FF2B5EF4-FFF2-40B4-BE49-F238E27FC236}">
                <a16:creationId xmlns:a16="http://schemas.microsoft.com/office/drawing/2014/main" id="{1E9A7BC7-C5B0-DFBE-5C5C-148BA197B977}"/>
              </a:ext>
            </a:extLst>
          </p:cNvPr>
          <p:cNvSpPr txBox="1"/>
          <p:nvPr/>
        </p:nvSpPr>
        <p:spPr>
          <a:xfrm>
            <a:off x="7840945" y="5124530"/>
            <a:ext cx="3132774" cy="1231106"/>
          </a:xfrm>
          <a:prstGeom prst="rect">
            <a:avLst/>
          </a:prstGeom>
          <a:noFill/>
        </p:spPr>
        <p:txBody>
          <a:bodyPr wrap="square">
            <a:spAutoFit/>
          </a:bodyPr>
          <a:lstStyle/>
          <a:p>
            <a:pPr algn="ctr" defTabSz="685800">
              <a:buClrTx/>
              <a:defRPr sz="1200" b="1" kern="1200">
                <a:solidFill>
                  <a:schemeClr val="bg1"/>
                </a:solidFill>
                <a:latin typeface="Arial Narrow" panose="020B0604020202020204" pitchFamily="34" charset="0"/>
                <a:ea typeface="+mn-ea"/>
                <a:cs typeface="Arial Narrow" panose="020B0604020202020204" pitchFamily="34" charset="0"/>
              </a:defRPr>
            </a:pPr>
            <a:r>
              <a:rPr dirty="0" err="1"/>
              <a:t>Traitement</a:t>
            </a:r>
            <a:r>
              <a:rPr dirty="0"/>
              <a:t> </a:t>
            </a:r>
            <a:r>
              <a:rPr dirty="0" err="1"/>
              <a:t>BPaL</a:t>
            </a:r>
            <a:r>
              <a:rPr dirty="0"/>
              <a:t> de 6 à 9 </a:t>
            </a:r>
            <a:r>
              <a:rPr dirty="0" err="1"/>
              <a:t>mois</a:t>
            </a:r>
            <a:r>
              <a:rPr dirty="0"/>
              <a:t> (Nix-TB, </a:t>
            </a:r>
            <a:r>
              <a:rPr dirty="0" err="1"/>
              <a:t>ZeNix</a:t>
            </a:r>
            <a:r>
              <a:rPr dirty="0"/>
              <a:t>)</a:t>
            </a:r>
          </a:p>
          <a:p>
            <a:pPr algn="ctr" defTabSz="685800">
              <a:buClrTx/>
              <a:defRPr sz="1200" kern="1200">
                <a:solidFill>
                  <a:schemeClr val="bg1"/>
                </a:solidFill>
                <a:latin typeface="Arial Narrow" panose="020B0604020202020204" pitchFamily="34" charset="0"/>
                <a:ea typeface="+mn-ea"/>
                <a:cs typeface="Arial Narrow" panose="020B0604020202020204" pitchFamily="34" charset="0"/>
              </a:defRPr>
            </a:pPr>
            <a:r>
              <a:rPr dirty="0" err="1"/>
              <a:t>Bdq</a:t>
            </a:r>
            <a:r>
              <a:rPr dirty="0"/>
              <a:t> Pa </a:t>
            </a:r>
            <a:r>
              <a:rPr dirty="0" err="1"/>
              <a:t>Lzd</a:t>
            </a:r>
            <a:endParaRPr lang="en-US" sz="1200" kern="1200" dirty="0">
              <a:solidFill>
                <a:schemeClr val="bg1"/>
              </a:solidFill>
              <a:latin typeface="Arial Narrow" panose="020B0604020202020204" pitchFamily="34" charset="0"/>
              <a:ea typeface="+mn-ea"/>
              <a:cs typeface="Arial Narrow" panose="020B0604020202020204" pitchFamily="34" charset="0"/>
            </a:endParaRPr>
          </a:p>
          <a:p>
            <a:pPr algn="ctr" defTabSz="685800">
              <a:buClrTx/>
            </a:pPr>
            <a:endParaRPr lang="en-US" sz="1200" kern="1200" dirty="0">
              <a:solidFill>
                <a:schemeClr val="bg1"/>
              </a:solidFill>
              <a:latin typeface="Arial Narrow" panose="020B0604020202020204" pitchFamily="34" charset="0"/>
              <a:ea typeface="+mn-ea"/>
              <a:cs typeface="Arial Narrow" panose="020B0604020202020204" pitchFamily="34" charset="0"/>
            </a:endParaRPr>
          </a:p>
          <a:p>
            <a:pPr algn="ctr" defTabSz="685800">
              <a:spcBef>
                <a:spcPts val="600"/>
              </a:spcBef>
              <a:buClrTx/>
              <a:defRPr sz="1200" b="1" kern="1200">
                <a:solidFill>
                  <a:schemeClr val="bg1"/>
                </a:solidFill>
                <a:latin typeface="Arial Narrow" panose="020B0604020202020204" pitchFamily="34" charset="0"/>
                <a:ea typeface="+mn-ea"/>
                <a:cs typeface="Arial Narrow" panose="020B0604020202020204" pitchFamily="34" charset="0"/>
              </a:defRPr>
            </a:pPr>
            <a:r>
              <a:rPr sz="1050" dirty="0" err="1"/>
              <a:t>Traitements</a:t>
            </a:r>
            <a:r>
              <a:rPr sz="1050" dirty="0"/>
              <a:t> </a:t>
            </a:r>
            <a:r>
              <a:rPr sz="1050" dirty="0" err="1"/>
              <a:t>individualisés</a:t>
            </a:r>
            <a:r>
              <a:rPr sz="1050" dirty="0"/>
              <a:t> de 18 à 20 </a:t>
            </a:r>
            <a:r>
              <a:rPr sz="1050" dirty="0" err="1"/>
              <a:t>mois</a:t>
            </a:r>
            <a:endParaRPr lang="en-US" sz="1050" kern="1200" dirty="0">
              <a:solidFill>
                <a:schemeClr val="bg1"/>
              </a:solidFill>
              <a:latin typeface="Arial Narrow" panose="020B0604020202020204" pitchFamily="34" charset="0"/>
              <a:ea typeface="+mn-ea"/>
              <a:cs typeface="Arial Narrow" panose="020B0604020202020204" pitchFamily="34" charset="0"/>
            </a:endParaRPr>
          </a:p>
          <a:p>
            <a:pPr algn="ctr" defTabSz="685800">
              <a:defRPr sz="1200" kern="1200">
                <a:solidFill>
                  <a:schemeClr val="bg1"/>
                </a:solidFill>
                <a:latin typeface="Arial Narrow" panose="020B0604020202020204" pitchFamily="34" charset="0"/>
                <a:ea typeface="+mn-ea"/>
                <a:cs typeface="Arial Narrow" panose="020B0604020202020204" pitchFamily="34" charset="0"/>
              </a:defRPr>
            </a:pPr>
            <a:r>
              <a:rPr sz="1050" dirty="0"/>
              <a:t>*</a:t>
            </a:r>
            <a:r>
              <a:rPr sz="1050" dirty="0" err="1"/>
              <a:t>Bdq</a:t>
            </a:r>
            <a:r>
              <a:rPr sz="1050" dirty="0"/>
              <a:t> </a:t>
            </a:r>
            <a:r>
              <a:rPr sz="1050" dirty="0" err="1"/>
              <a:t>Lzd</a:t>
            </a:r>
            <a:r>
              <a:rPr sz="1050" dirty="0"/>
              <a:t> </a:t>
            </a:r>
            <a:r>
              <a:rPr sz="1050" dirty="0" err="1"/>
              <a:t>Cfz</a:t>
            </a:r>
            <a:r>
              <a:rPr sz="1050" dirty="0"/>
              <a:t> Cs +/- </a:t>
            </a:r>
            <a:r>
              <a:rPr sz="1050" dirty="0" err="1"/>
              <a:t>Dlm</a:t>
            </a:r>
            <a:endParaRPr lang="en-US" sz="1050" kern="1200" dirty="0">
              <a:solidFill>
                <a:schemeClr val="bg1"/>
              </a:solidFill>
              <a:latin typeface="Arial Narrow" panose="020B0604020202020204" pitchFamily="34" charset="0"/>
              <a:ea typeface="+mn-ea"/>
              <a:cs typeface="Arial Narrow" panose="020B0604020202020204" pitchFamily="34" charset="0"/>
            </a:endParaRPr>
          </a:p>
          <a:p>
            <a:pPr algn="ctr" defTabSz="685800">
              <a:buClrTx/>
              <a:defRPr sz="1200" kern="1200">
                <a:solidFill>
                  <a:schemeClr val="bg1"/>
                </a:solidFill>
                <a:latin typeface="Arial Narrow" panose="020B0604020202020204" pitchFamily="34" charset="0"/>
                <a:ea typeface="+mn-ea"/>
                <a:cs typeface="Arial Narrow" panose="020B0604020202020204" pitchFamily="34" charset="0"/>
              </a:defRPr>
            </a:pPr>
            <a:r>
              <a:rPr sz="1050" dirty="0"/>
              <a:t>*</a:t>
            </a:r>
            <a:r>
              <a:rPr sz="1050" dirty="0" err="1"/>
              <a:t>Lzd</a:t>
            </a:r>
            <a:r>
              <a:rPr sz="1050" dirty="0"/>
              <a:t> </a:t>
            </a:r>
            <a:r>
              <a:rPr sz="1050" dirty="0" err="1"/>
              <a:t>Cfz</a:t>
            </a:r>
            <a:r>
              <a:rPr sz="1050" dirty="0"/>
              <a:t> Cs </a:t>
            </a:r>
            <a:r>
              <a:rPr sz="1050" dirty="0" err="1"/>
              <a:t>Dlm</a:t>
            </a:r>
            <a:r>
              <a:rPr sz="1050" dirty="0"/>
              <a:t> +/- </a:t>
            </a:r>
            <a:r>
              <a:rPr sz="1050" dirty="0" err="1"/>
              <a:t>autres</a:t>
            </a:r>
            <a:r>
              <a:rPr sz="1050" dirty="0"/>
              <a:t> </a:t>
            </a:r>
            <a:r>
              <a:rPr sz="1050" dirty="0" err="1"/>
              <a:t>médicaments</a:t>
            </a:r>
            <a:r>
              <a:rPr sz="1050" dirty="0"/>
              <a:t> du </a:t>
            </a:r>
            <a:r>
              <a:rPr sz="1050" dirty="0" err="1"/>
              <a:t>groupe</a:t>
            </a:r>
            <a:r>
              <a:rPr sz="1050" dirty="0"/>
              <a:t> C</a:t>
            </a:r>
          </a:p>
        </p:txBody>
      </p:sp>
      <p:grpSp>
        <p:nvGrpSpPr>
          <p:cNvPr id="103" name="Group 102">
            <a:extLst>
              <a:ext uri="{FF2B5EF4-FFF2-40B4-BE49-F238E27FC236}">
                <a16:creationId xmlns:a16="http://schemas.microsoft.com/office/drawing/2014/main" id="{36653E1D-E5C9-C933-660A-2B63422DA246}"/>
              </a:ext>
            </a:extLst>
          </p:cNvPr>
          <p:cNvGrpSpPr/>
          <p:nvPr/>
        </p:nvGrpSpPr>
        <p:grpSpPr>
          <a:xfrm>
            <a:off x="4834941" y="5108423"/>
            <a:ext cx="2261164" cy="719146"/>
            <a:chOff x="4821498" y="1358844"/>
            <a:chExt cx="2261164" cy="719146"/>
          </a:xfrm>
        </p:grpSpPr>
        <p:sp>
          <p:nvSpPr>
            <p:cNvPr id="106" name="Rectangle: Rounded Corners 105">
              <a:extLst>
                <a:ext uri="{FF2B5EF4-FFF2-40B4-BE49-F238E27FC236}">
                  <a16:creationId xmlns:a16="http://schemas.microsoft.com/office/drawing/2014/main" id="{5B66A0DB-2E81-5C96-A21D-F381F27CC37F}"/>
                </a:ext>
              </a:extLst>
            </p:cNvPr>
            <p:cNvSpPr/>
            <p:nvPr/>
          </p:nvSpPr>
          <p:spPr>
            <a:xfrm>
              <a:off x="4860304" y="1392783"/>
              <a:ext cx="2183552" cy="666039"/>
            </a:xfrm>
            <a:prstGeom prst="round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1200"/>
            </a:p>
          </p:txBody>
        </p:sp>
        <p:sp>
          <p:nvSpPr>
            <p:cNvPr id="107" name="Rectangle: Rounded Corners 106">
              <a:extLst>
                <a:ext uri="{FF2B5EF4-FFF2-40B4-BE49-F238E27FC236}">
                  <a16:creationId xmlns:a16="http://schemas.microsoft.com/office/drawing/2014/main" id="{7EFC60C7-B03B-0A2D-029F-06A1994BDBD3}"/>
                </a:ext>
              </a:extLst>
            </p:cNvPr>
            <p:cNvSpPr/>
            <p:nvPr/>
          </p:nvSpPr>
          <p:spPr>
            <a:xfrm>
              <a:off x="4870486" y="1358844"/>
              <a:ext cx="2212176" cy="719146"/>
            </a:xfrm>
            <a:prstGeom prst="round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1200"/>
            </a:p>
          </p:txBody>
        </p:sp>
        <p:grpSp>
          <p:nvGrpSpPr>
            <p:cNvPr id="108" name="Group 107">
              <a:extLst>
                <a:ext uri="{FF2B5EF4-FFF2-40B4-BE49-F238E27FC236}">
                  <a16:creationId xmlns:a16="http://schemas.microsoft.com/office/drawing/2014/main" id="{D911AC7B-79B5-9BB8-D11F-A1286765347B}"/>
                </a:ext>
              </a:extLst>
            </p:cNvPr>
            <p:cNvGrpSpPr/>
            <p:nvPr/>
          </p:nvGrpSpPr>
          <p:grpSpPr>
            <a:xfrm>
              <a:off x="4821498" y="1511392"/>
              <a:ext cx="91440" cy="428560"/>
              <a:chOff x="8311168" y="2917354"/>
              <a:chExt cx="91440" cy="428560"/>
            </a:xfrm>
          </p:grpSpPr>
          <p:sp>
            <p:nvSpPr>
              <p:cNvPr id="110" name="Oval 109">
                <a:extLst>
                  <a:ext uri="{FF2B5EF4-FFF2-40B4-BE49-F238E27FC236}">
                    <a16:creationId xmlns:a16="http://schemas.microsoft.com/office/drawing/2014/main" id="{53B524EF-AE78-591D-9E32-635D525920E3}"/>
                  </a:ext>
                </a:extLst>
              </p:cNvPr>
              <p:cNvSpPr/>
              <p:nvPr/>
            </p:nvSpPr>
            <p:spPr>
              <a:xfrm>
                <a:off x="8334029" y="2917354"/>
                <a:ext cx="45719" cy="45719"/>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1200"/>
              </a:p>
            </p:txBody>
          </p:sp>
          <p:sp>
            <p:nvSpPr>
              <p:cNvPr id="111" name="Oval 110">
                <a:extLst>
                  <a:ext uri="{FF2B5EF4-FFF2-40B4-BE49-F238E27FC236}">
                    <a16:creationId xmlns:a16="http://schemas.microsoft.com/office/drawing/2014/main" id="{158FBE1C-285D-D5FA-93BF-AD322EAEDB0C}"/>
                  </a:ext>
                </a:extLst>
              </p:cNvPr>
              <p:cNvSpPr/>
              <p:nvPr/>
            </p:nvSpPr>
            <p:spPr>
              <a:xfrm>
                <a:off x="8338799" y="3300195"/>
                <a:ext cx="45719" cy="45719"/>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1200"/>
              </a:p>
            </p:txBody>
          </p:sp>
          <p:sp>
            <p:nvSpPr>
              <p:cNvPr id="112" name="Oval 111">
                <a:extLst>
                  <a:ext uri="{FF2B5EF4-FFF2-40B4-BE49-F238E27FC236}">
                    <a16:creationId xmlns:a16="http://schemas.microsoft.com/office/drawing/2014/main" id="{BCFF80DD-9D7C-4C5E-4135-6624C06F87E6}"/>
                  </a:ext>
                </a:extLst>
              </p:cNvPr>
              <p:cNvSpPr/>
              <p:nvPr/>
            </p:nvSpPr>
            <p:spPr>
              <a:xfrm>
                <a:off x="8311168" y="3079468"/>
                <a:ext cx="91440" cy="91440"/>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1200"/>
              </a:p>
            </p:txBody>
          </p:sp>
        </p:grpSp>
        <p:sp>
          <p:nvSpPr>
            <p:cNvPr id="109" name="TextBox 108">
              <a:extLst>
                <a:ext uri="{FF2B5EF4-FFF2-40B4-BE49-F238E27FC236}">
                  <a16:creationId xmlns:a16="http://schemas.microsoft.com/office/drawing/2014/main" id="{210EDDC2-C273-75E9-4C6F-DC1B74BE169F}"/>
                </a:ext>
              </a:extLst>
            </p:cNvPr>
            <p:cNvSpPr txBox="1"/>
            <p:nvPr/>
          </p:nvSpPr>
          <p:spPr>
            <a:xfrm>
              <a:off x="4951745" y="1401413"/>
              <a:ext cx="2103286" cy="592470"/>
            </a:xfrm>
            <a:prstGeom prst="rect">
              <a:avLst/>
            </a:prstGeom>
            <a:noFill/>
          </p:spPr>
          <p:txBody>
            <a:bodyPr wrap="square">
              <a:spAutoFit/>
            </a:bodyPr>
            <a:lstStyle/>
            <a:p>
              <a:pPr algn="ctr" defTabSz="685800">
                <a:lnSpc>
                  <a:spcPts val="1300"/>
                </a:lnSpc>
                <a:buClrTx/>
                <a:defRPr sz="1200" b="1" kern="1200">
                  <a:latin typeface="Arial Narrow" panose="020B0604020202020204" pitchFamily="34" charset="0"/>
                  <a:ea typeface="+mn-ea"/>
                  <a:cs typeface="Arial Narrow" panose="020B0604020202020204" pitchFamily="34" charset="0"/>
                </a:defRPr>
              </a:pPr>
              <a:r>
                <a:rPr dirty="0" err="1"/>
                <a:t>pré</a:t>
              </a:r>
              <a:r>
                <a:rPr dirty="0"/>
                <a:t>-XDR-TB</a:t>
              </a:r>
            </a:p>
            <a:p>
              <a:pPr algn="ctr" defTabSz="685800">
                <a:lnSpc>
                  <a:spcPts val="1300"/>
                </a:lnSpc>
                <a:buClrTx/>
                <a:defRPr sz="1200" kern="1200">
                  <a:latin typeface="Arial Narrow" panose="020B0604020202020204" pitchFamily="34" charset="0"/>
                  <a:ea typeface="+mn-ea"/>
                  <a:cs typeface="Arial Narrow" panose="020B0604020202020204" pitchFamily="34" charset="0"/>
                </a:defRPr>
              </a:pPr>
              <a:r>
                <a:rPr dirty="0"/>
                <a:t>+ </a:t>
              </a:r>
              <a:r>
                <a:rPr dirty="0" err="1"/>
                <a:t>résistance</a:t>
              </a:r>
              <a:r>
                <a:rPr dirty="0"/>
                <a:t> aux fluoroquinolones</a:t>
              </a:r>
            </a:p>
            <a:p>
              <a:pPr algn="ctr" defTabSz="685800">
                <a:lnSpc>
                  <a:spcPts val="1300"/>
                </a:lnSpc>
                <a:buClrTx/>
                <a:defRPr sz="1200" kern="1200">
                  <a:latin typeface="Arial Narrow" panose="020B0604020202020204" pitchFamily="34" charset="0"/>
                  <a:ea typeface="+mn-ea"/>
                  <a:cs typeface="Arial Narrow" panose="020B0604020202020204" pitchFamily="34" charset="0"/>
                </a:defRPr>
              </a:pPr>
              <a:r>
                <a:rPr dirty="0"/>
                <a:t>ex : </a:t>
              </a:r>
              <a:r>
                <a:rPr dirty="0" err="1"/>
                <a:t>lévofloxacine</a:t>
              </a:r>
              <a:r>
                <a:rPr dirty="0"/>
                <a:t>, </a:t>
              </a:r>
              <a:r>
                <a:rPr dirty="0" err="1"/>
                <a:t>moxifloxacine</a:t>
              </a:r>
              <a:endParaRPr dirty="0"/>
            </a:p>
          </p:txBody>
        </p:sp>
      </p:grpSp>
      <p:grpSp>
        <p:nvGrpSpPr>
          <p:cNvPr id="114" name="Group 113">
            <a:extLst>
              <a:ext uri="{FF2B5EF4-FFF2-40B4-BE49-F238E27FC236}">
                <a16:creationId xmlns:a16="http://schemas.microsoft.com/office/drawing/2014/main" id="{E1007F2B-47D2-0BC6-6C4A-FF8F8FC9AD3D}"/>
              </a:ext>
            </a:extLst>
          </p:cNvPr>
          <p:cNvGrpSpPr/>
          <p:nvPr/>
        </p:nvGrpSpPr>
        <p:grpSpPr>
          <a:xfrm>
            <a:off x="4826611" y="5901005"/>
            <a:ext cx="2292467" cy="826601"/>
            <a:chOff x="4821498" y="1358844"/>
            <a:chExt cx="2292467" cy="826601"/>
          </a:xfrm>
        </p:grpSpPr>
        <p:sp>
          <p:nvSpPr>
            <p:cNvPr id="117" name="Rectangle: Rounded Corners 116">
              <a:extLst>
                <a:ext uri="{FF2B5EF4-FFF2-40B4-BE49-F238E27FC236}">
                  <a16:creationId xmlns:a16="http://schemas.microsoft.com/office/drawing/2014/main" id="{D4871B17-D8FE-A8AA-245F-3AEB35A69F65}"/>
                </a:ext>
              </a:extLst>
            </p:cNvPr>
            <p:cNvSpPr/>
            <p:nvPr/>
          </p:nvSpPr>
          <p:spPr>
            <a:xfrm>
              <a:off x="4860304" y="1392783"/>
              <a:ext cx="2183552" cy="666039"/>
            </a:xfrm>
            <a:prstGeom prst="round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1200"/>
            </a:p>
          </p:txBody>
        </p:sp>
        <p:sp>
          <p:nvSpPr>
            <p:cNvPr id="118" name="Rectangle: Rounded Corners 117">
              <a:extLst>
                <a:ext uri="{FF2B5EF4-FFF2-40B4-BE49-F238E27FC236}">
                  <a16:creationId xmlns:a16="http://schemas.microsoft.com/office/drawing/2014/main" id="{7A96162A-B7C5-0EDB-0FC1-03CC4089DDF3}"/>
                </a:ext>
              </a:extLst>
            </p:cNvPr>
            <p:cNvSpPr/>
            <p:nvPr/>
          </p:nvSpPr>
          <p:spPr>
            <a:xfrm>
              <a:off x="4870486" y="1358844"/>
              <a:ext cx="2212176" cy="719146"/>
            </a:xfrm>
            <a:prstGeom prst="round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1200"/>
            </a:p>
          </p:txBody>
        </p:sp>
        <p:grpSp>
          <p:nvGrpSpPr>
            <p:cNvPr id="119" name="Group 118">
              <a:extLst>
                <a:ext uri="{FF2B5EF4-FFF2-40B4-BE49-F238E27FC236}">
                  <a16:creationId xmlns:a16="http://schemas.microsoft.com/office/drawing/2014/main" id="{7ECB5815-DCEC-E10E-AD08-D79A80A83DA5}"/>
                </a:ext>
              </a:extLst>
            </p:cNvPr>
            <p:cNvGrpSpPr/>
            <p:nvPr/>
          </p:nvGrpSpPr>
          <p:grpSpPr>
            <a:xfrm>
              <a:off x="4821498" y="1511392"/>
              <a:ext cx="91440" cy="428560"/>
              <a:chOff x="8311168" y="2917354"/>
              <a:chExt cx="91440" cy="428560"/>
            </a:xfrm>
          </p:grpSpPr>
          <p:sp>
            <p:nvSpPr>
              <p:cNvPr id="121" name="Oval 120">
                <a:extLst>
                  <a:ext uri="{FF2B5EF4-FFF2-40B4-BE49-F238E27FC236}">
                    <a16:creationId xmlns:a16="http://schemas.microsoft.com/office/drawing/2014/main" id="{93807AF5-B881-DA7F-D2F5-0350CD7F10FD}"/>
                  </a:ext>
                </a:extLst>
              </p:cNvPr>
              <p:cNvSpPr/>
              <p:nvPr/>
            </p:nvSpPr>
            <p:spPr>
              <a:xfrm>
                <a:off x="8334029" y="2917354"/>
                <a:ext cx="45719" cy="45719"/>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1200"/>
              </a:p>
            </p:txBody>
          </p:sp>
          <p:sp>
            <p:nvSpPr>
              <p:cNvPr id="122" name="Oval 121">
                <a:extLst>
                  <a:ext uri="{FF2B5EF4-FFF2-40B4-BE49-F238E27FC236}">
                    <a16:creationId xmlns:a16="http://schemas.microsoft.com/office/drawing/2014/main" id="{18144656-8C2B-22BB-71E5-C89E008E8208}"/>
                  </a:ext>
                </a:extLst>
              </p:cNvPr>
              <p:cNvSpPr/>
              <p:nvPr/>
            </p:nvSpPr>
            <p:spPr>
              <a:xfrm>
                <a:off x="8338799" y="3300195"/>
                <a:ext cx="45719" cy="45719"/>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1200"/>
              </a:p>
            </p:txBody>
          </p:sp>
          <p:sp>
            <p:nvSpPr>
              <p:cNvPr id="123" name="Oval 122">
                <a:extLst>
                  <a:ext uri="{FF2B5EF4-FFF2-40B4-BE49-F238E27FC236}">
                    <a16:creationId xmlns:a16="http://schemas.microsoft.com/office/drawing/2014/main" id="{AEBBEE89-49DD-93B0-7633-D4DC9AACC7C6}"/>
                  </a:ext>
                </a:extLst>
              </p:cNvPr>
              <p:cNvSpPr/>
              <p:nvPr/>
            </p:nvSpPr>
            <p:spPr>
              <a:xfrm>
                <a:off x="8311168" y="3079468"/>
                <a:ext cx="91440" cy="91440"/>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1200"/>
              </a:p>
            </p:txBody>
          </p:sp>
        </p:grpSp>
        <p:sp>
          <p:nvSpPr>
            <p:cNvPr id="120" name="TextBox 119">
              <a:extLst>
                <a:ext uri="{FF2B5EF4-FFF2-40B4-BE49-F238E27FC236}">
                  <a16:creationId xmlns:a16="http://schemas.microsoft.com/office/drawing/2014/main" id="{82E1D12A-A941-CEE7-4CDF-542B5E78F266}"/>
                </a:ext>
              </a:extLst>
            </p:cNvPr>
            <p:cNvSpPr txBox="1"/>
            <p:nvPr/>
          </p:nvSpPr>
          <p:spPr>
            <a:xfrm>
              <a:off x="4852344" y="1426263"/>
              <a:ext cx="2261621" cy="759182"/>
            </a:xfrm>
            <a:prstGeom prst="rect">
              <a:avLst/>
            </a:prstGeom>
            <a:noFill/>
          </p:spPr>
          <p:txBody>
            <a:bodyPr wrap="square">
              <a:spAutoFit/>
            </a:bodyPr>
            <a:lstStyle/>
            <a:p>
              <a:pPr algn="ctr" defTabSz="685800">
                <a:lnSpc>
                  <a:spcPts val="1300"/>
                </a:lnSpc>
                <a:buClrTx/>
                <a:defRPr sz="1200" b="1" kern="1200">
                  <a:latin typeface="Arial Narrow" panose="020B0604020202020204" pitchFamily="34" charset="0"/>
                  <a:ea typeface="+mn-ea"/>
                  <a:cs typeface="Arial Narrow" panose="020B0604020202020204" pitchFamily="34" charset="0"/>
                </a:defRPr>
              </a:pPr>
              <a:r>
                <a:rPr sz="1000" dirty="0"/>
                <a:t>XDR-TB</a:t>
              </a:r>
            </a:p>
            <a:p>
              <a:pPr algn="ctr" defTabSz="685800">
                <a:lnSpc>
                  <a:spcPts val="1300"/>
                </a:lnSpc>
                <a:buClrTx/>
                <a:defRPr sz="1200">
                  <a:latin typeface="Arial Narrow" panose="020B0604020202020204" pitchFamily="34" charset="0"/>
                  <a:cs typeface="Arial Narrow" panose="020B0604020202020204" pitchFamily="34" charset="0"/>
                </a:defRPr>
              </a:pPr>
              <a:r>
                <a:rPr sz="1000" kern="1200" dirty="0">
                  <a:ea typeface="+mn-ea"/>
                </a:rPr>
                <a:t>+ </a:t>
              </a:r>
              <a:r>
                <a:rPr sz="1000" kern="1200" dirty="0" err="1">
                  <a:ea typeface="+mn-ea"/>
                </a:rPr>
                <a:t>résistance</a:t>
              </a:r>
              <a:r>
                <a:rPr sz="1000" kern="1200" dirty="0">
                  <a:ea typeface="+mn-ea"/>
                </a:rPr>
                <a:t> aux </a:t>
              </a:r>
              <a:r>
                <a:rPr sz="1000" kern="1200" dirty="0" err="1">
                  <a:ea typeface="+mn-ea"/>
                </a:rPr>
                <a:t>autres</a:t>
              </a:r>
              <a:r>
                <a:rPr sz="1000" kern="1200" dirty="0">
                  <a:ea typeface="+mn-ea"/>
                </a:rPr>
                <a:t> </a:t>
              </a:r>
              <a:br>
                <a:rPr lang="en-US" sz="1000" kern="1200" dirty="0">
                  <a:latin typeface="Arial Narrow" panose="020B0604020202020204" pitchFamily="34" charset="0"/>
                  <a:ea typeface="+mn-ea"/>
                  <a:cs typeface="Arial Narrow" panose="020B0604020202020204" pitchFamily="34" charset="0"/>
                </a:rPr>
              </a:br>
              <a:r>
                <a:rPr sz="1000" kern="1200" dirty="0" err="1">
                  <a:ea typeface="+mn-ea"/>
                </a:rPr>
                <a:t>médicaments</a:t>
              </a:r>
              <a:r>
                <a:rPr sz="1000" kern="1200" dirty="0">
                  <a:ea typeface="+mn-ea"/>
                </a:rPr>
                <a:t> du </a:t>
              </a:r>
              <a:r>
                <a:rPr sz="1000" kern="1200" dirty="0" err="1">
                  <a:ea typeface="+mn-ea"/>
                </a:rPr>
                <a:t>groupe</a:t>
              </a:r>
              <a:r>
                <a:rPr sz="1000" kern="1200" dirty="0">
                  <a:ea typeface="+mn-ea"/>
                </a:rPr>
                <a:t> A</a:t>
              </a:r>
              <a:r>
                <a:rPr sz="1000" dirty="0"/>
                <a:t> </a:t>
              </a:r>
              <a:r>
                <a:rPr sz="1000" kern="1200" dirty="0">
                  <a:ea typeface="+mn-ea"/>
                </a:rPr>
                <a:t>ex : </a:t>
              </a:r>
              <a:r>
                <a:rPr sz="1000" kern="1200" dirty="0" err="1">
                  <a:ea typeface="+mn-ea"/>
                </a:rPr>
                <a:t>bédaquiline</a:t>
              </a:r>
              <a:r>
                <a:rPr sz="1000" kern="1200" dirty="0">
                  <a:ea typeface="+mn-ea"/>
                </a:rPr>
                <a:t>, </a:t>
              </a:r>
              <a:r>
                <a:rPr sz="1000" kern="1200" dirty="0" err="1">
                  <a:ea typeface="+mn-ea"/>
                </a:rPr>
                <a:t>linézolide</a:t>
              </a:r>
              <a:endParaRPr sz="1000" kern="1200" dirty="0">
                <a:ea typeface="+mn-ea"/>
              </a:endParaRPr>
            </a:p>
          </p:txBody>
        </p:sp>
      </p:grpSp>
      <p:sp>
        <p:nvSpPr>
          <p:cNvPr id="124" name="TextBox 123">
            <a:extLst>
              <a:ext uri="{FF2B5EF4-FFF2-40B4-BE49-F238E27FC236}">
                <a16:creationId xmlns:a16="http://schemas.microsoft.com/office/drawing/2014/main" id="{6650A1D3-E641-DD30-6B33-D2335666333D}"/>
              </a:ext>
            </a:extLst>
          </p:cNvPr>
          <p:cNvSpPr txBox="1"/>
          <p:nvPr/>
        </p:nvSpPr>
        <p:spPr>
          <a:xfrm>
            <a:off x="1359716" y="4978860"/>
            <a:ext cx="2528014" cy="1384995"/>
          </a:xfrm>
          <a:prstGeom prst="rect">
            <a:avLst/>
          </a:prstGeom>
          <a:noFill/>
        </p:spPr>
        <p:txBody>
          <a:bodyPr wrap="square">
            <a:spAutoFit/>
          </a:bodyPr>
          <a:lstStyle/>
          <a:p>
            <a:pPr algn="ctr" defTabSz="685800">
              <a:buClrTx/>
              <a:defRPr sz="1200" b="1" kern="1200">
                <a:latin typeface="Arial Narrow" panose="020B0604020202020204" pitchFamily="34" charset="0"/>
                <a:ea typeface="+mn-ea"/>
                <a:cs typeface="Arial Narrow" panose="020B0604020202020204" pitchFamily="34" charset="0"/>
              </a:defRPr>
            </a:pPr>
            <a:r>
              <a:rPr sz="1100" dirty="0" err="1"/>
              <a:t>Traitements</a:t>
            </a:r>
            <a:r>
              <a:rPr sz="1100" dirty="0"/>
              <a:t> </a:t>
            </a:r>
            <a:r>
              <a:rPr sz="1100" dirty="0" err="1"/>
              <a:t>individualisés</a:t>
            </a:r>
            <a:r>
              <a:rPr sz="1100" dirty="0"/>
              <a:t> de 18 à 24 </a:t>
            </a:r>
            <a:r>
              <a:rPr sz="1100" dirty="0" err="1"/>
              <a:t>mois</a:t>
            </a:r>
            <a:endParaRPr sz="1100" dirty="0"/>
          </a:p>
          <a:p>
            <a:pPr algn="ctr" defTabSz="685800">
              <a:buClrTx/>
              <a:defRPr sz="1200" kern="1200">
                <a:latin typeface="Arial Narrow" panose="020B0604020202020204" pitchFamily="34" charset="0"/>
                <a:ea typeface="+mn-ea"/>
                <a:cs typeface="Arial Narrow" panose="020B0604020202020204" pitchFamily="34" charset="0"/>
              </a:defRPr>
            </a:pPr>
            <a:r>
              <a:rPr sz="1100" dirty="0" err="1"/>
              <a:t>Amk</a:t>
            </a:r>
            <a:r>
              <a:rPr sz="1100" dirty="0"/>
              <a:t> (</a:t>
            </a:r>
            <a:r>
              <a:rPr sz="1100" dirty="0" err="1"/>
              <a:t>ou</a:t>
            </a:r>
            <a:r>
              <a:rPr sz="1100" dirty="0"/>
              <a:t> Kan </a:t>
            </a:r>
            <a:r>
              <a:rPr sz="1100" dirty="0" err="1"/>
              <a:t>ou</a:t>
            </a:r>
            <a:r>
              <a:rPr sz="1100" dirty="0"/>
              <a:t> Cap) </a:t>
            </a:r>
            <a:r>
              <a:rPr sz="1100" dirty="0" err="1"/>
              <a:t>Mfx</a:t>
            </a:r>
            <a:r>
              <a:rPr sz="1100" dirty="0"/>
              <a:t> (</a:t>
            </a:r>
            <a:r>
              <a:rPr sz="1100" dirty="0" err="1"/>
              <a:t>ou</a:t>
            </a:r>
            <a:r>
              <a:rPr sz="1100" dirty="0"/>
              <a:t> </a:t>
            </a:r>
            <a:r>
              <a:rPr sz="1100" dirty="0" err="1"/>
              <a:t>Lfx</a:t>
            </a:r>
            <a:r>
              <a:rPr sz="1100" dirty="0"/>
              <a:t>) </a:t>
            </a:r>
          </a:p>
          <a:p>
            <a:pPr algn="ctr" defTabSz="685800">
              <a:buClrTx/>
              <a:defRPr sz="1200" kern="1200">
                <a:latin typeface="Arial Narrow" panose="020B0604020202020204" pitchFamily="34" charset="0"/>
                <a:ea typeface="+mn-ea"/>
                <a:cs typeface="Arial Narrow" panose="020B0604020202020204" pitchFamily="34" charset="0"/>
              </a:defRPr>
            </a:pPr>
            <a:r>
              <a:rPr sz="1100" dirty="0"/>
              <a:t>Eth (</a:t>
            </a:r>
            <a:r>
              <a:rPr sz="1100" dirty="0" err="1"/>
              <a:t>ou</a:t>
            </a:r>
            <a:r>
              <a:rPr sz="1100" dirty="0"/>
              <a:t> Pro) Cs PAS +/- </a:t>
            </a:r>
            <a:r>
              <a:rPr sz="1100" dirty="0" err="1"/>
              <a:t>Cfz</a:t>
            </a:r>
            <a:r>
              <a:rPr sz="1100" dirty="0"/>
              <a:t> </a:t>
            </a:r>
            <a:r>
              <a:rPr sz="1100" dirty="0" err="1"/>
              <a:t>ou</a:t>
            </a:r>
            <a:r>
              <a:rPr sz="1100" dirty="0"/>
              <a:t> </a:t>
            </a:r>
            <a:r>
              <a:rPr sz="1100" dirty="0" err="1"/>
              <a:t>Lzd</a:t>
            </a:r>
            <a:br>
              <a:rPr lang="en-US" sz="1100" kern="1200" dirty="0">
                <a:latin typeface="Arial Narrow" panose="020B0604020202020204" pitchFamily="34" charset="0"/>
                <a:ea typeface="+mn-ea"/>
                <a:cs typeface="Arial Narrow" panose="020B0604020202020204" pitchFamily="34" charset="0"/>
              </a:rPr>
            </a:br>
            <a:endParaRPr lang="en-US" sz="1100" kern="1200" dirty="0">
              <a:latin typeface="Arial Narrow" panose="020B0604020202020204" pitchFamily="34" charset="0"/>
              <a:ea typeface="+mn-ea"/>
              <a:cs typeface="Arial Narrow" panose="020B0604020202020204" pitchFamily="34" charset="0"/>
            </a:endParaRPr>
          </a:p>
          <a:p>
            <a:pPr algn="ctr" defTabSz="685800">
              <a:spcBef>
                <a:spcPts val="600"/>
              </a:spcBef>
              <a:buClrTx/>
              <a:defRPr sz="1200" b="1" kern="1200">
                <a:latin typeface="Arial Narrow" panose="020B0604020202020204" pitchFamily="34" charset="0"/>
                <a:ea typeface="+mn-ea"/>
                <a:cs typeface="Arial Narrow" panose="020B0604020202020204" pitchFamily="34" charset="0"/>
              </a:defRPr>
            </a:pPr>
            <a:r>
              <a:rPr sz="1100" dirty="0" err="1"/>
              <a:t>Traitements</a:t>
            </a:r>
            <a:r>
              <a:rPr sz="1100" dirty="0"/>
              <a:t> </a:t>
            </a:r>
            <a:r>
              <a:rPr sz="1100" dirty="0" err="1"/>
              <a:t>individualisés</a:t>
            </a:r>
            <a:r>
              <a:rPr sz="1100" dirty="0"/>
              <a:t> de 18 à 24 </a:t>
            </a:r>
            <a:r>
              <a:rPr sz="1100" dirty="0" err="1"/>
              <a:t>mois</a:t>
            </a:r>
            <a:endParaRPr sz="1100" dirty="0"/>
          </a:p>
          <a:p>
            <a:pPr algn="ctr" defTabSz="685800">
              <a:buClrTx/>
              <a:defRPr sz="1200" kern="1200">
                <a:latin typeface="Arial Narrow" panose="020B0604020202020204" pitchFamily="34" charset="0"/>
                <a:ea typeface="+mn-ea"/>
                <a:cs typeface="Arial Narrow" panose="020B0604020202020204" pitchFamily="34" charset="0"/>
              </a:defRPr>
            </a:pPr>
            <a:r>
              <a:rPr sz="1100" dirty="0"/>
              <a:t>Eth (</a:t>
            </a:r>
            <a:r>
              <a:rPr sz="1100" dirty="0" err="1"/>
              <a:t>ou</a:t>
            </a:r>
            <a:r>
              <a:rPr sz="1100" dirty="0"/>
              <a:t> Pro) Cs PAS </a:t>
            </a:r>
            <a:r>
              <a:rPr sz="1100" dirty="0" err="1"/>
              <a:t>Cfz</a:t>
            </a:r>
            <a:r>
              <a:rPr sz="1100" dirty="0"/>
              <a:t> </a:t>
            </a:r>
          </a:p>
          <a:p>
            <a:pPr algn="ctr" defTabSz="685800">
              <a:buClrTx/>
              <a:defRPr sz="1200" kern="1200">
                <a:latin typeface="Arial Narrow" panose="020B0604020202020204" pitchFamily="34" charset="0"/>
                <a:ea typeface="+mn-ea"/>
                <a:cs typeface="Arial Narrow" panose="020B0604020202020204" pitchFamily="34" charset="0"/>
              </a:defRPr>
            </a:pPr>
            <a:r>
              <a:rPr sz="1100" dirty="0"/>
              <a:t>+/- </a:t>
            </a:r>
            <a:r>
              <a:rPr sz="1100" dirty="0" err="1"/>
              <a:t>Lzd</a:t>
            </a:r>
            <a:r>
              <a:rPr sz="1100" dirty="0"/>
              <a:t> +/- </a:t>
            </a:r>
            <a:r>
              <a:rPr sz="1100" dirty="0" err="1"/>
              <a:t>Bdq</a:t>
            </a:r>
            <a:r>
              <a:rPr sz="1100" dirty="0"/>
              <a:t> </a:t>
            </a:r>
            <a:r>
              <a:rPr sz="1100" dirty="0" err="1"/>
              <a:t>ou</a:t>
            </a:r>
            <a:r>
              <a:rPr sz="1100" dirty="0"/>
              <a:t> </a:t>
            </a:r>
            <a:r>
              <a:rPr sz="1100" dirty="0" err="1"/>
              <a:t>Dlm</a:t>
            </a:r>
            <a:endParaRPr lang="en-US" sz="1100" kern="1200" dirty="0">
              <a:latin typeface="Arial Narrow" panose="020B0604020202020204" pitchFamily="34" charset="0"/>
              <a:ea typeface="+mn-ea"/>
              <a:cs typeface="Arial Narrow" panose="020B0604020202020204" pitchFamily="34" charset="0"/>
            </a:endParaRPr>
          </a:p>
        </p:txBody>
      </p:sp>
      <p:grpSp>
        <p:nvGrpSpPr>
          <p:cNvPr id="63" name="Group 62">
            <a:extLst>
              <a:ext uri="{FF2B5EF4-FFF2-40B4-BE49-F238E27FC236}">
                <a16:creationId xmlns:a16="http://schemas.microsoft.com/office/drawing/2014/main" id="{6AD4BDCA-8EDE-C04F-3F75-7DE68C4BDCD0}"/>
              </a:ext>
            </a:extLst>
          </p:cNvPr>
          <p:cNvGrpSpPr/>
          <p:nvPr/>
        </p:nvGrpSpPr>
        <p:grpSpPr>
          <a:xfrm>
            <a:off x="4834941" y="3616038"/>
            <a:ext cx="2261164" cy="719146"/>
            <a:chOff x="4821498" y="1358844"/>
            <a:chExt cx="2261164" cy="719146"/>
          </a:xfrm>
        </p:grpSpPr>
        <p:sp>
          <p:nvSpPr>
            <p:cNvPr id="64" name="Rectangle: Rounded Corners 63">
              <a:extLst>
                <a:ext uri="{FF2B5EF4-FFF2-40B4-BE49-F238E27FC236}">
                  <a16:creationId xmlns:a16="http://schemas.microsoft.com/office/drawing/2014/main" id="{8A5766B9-DA39-F1B0-7858-5D2A3AFDA7A7}"/>
                </a:ext>
              </a:extLst>
            </p:cNvPr>
            <p:cNvSpPr/>
            <p:nvPr/>
          </p:nvSpPr>
          <p:spPr>
            <a:xfrm>
              <a:off x="4860304" y="1392783"/>
              <a:ext cx="2183552" cy="666039"/>
            </a:xfrm>
            <a:prstGeom prst="round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1200"/>
            </a:p>
          </p:txBody>
        </p:sp>
        <p:sp>
          <p:nvSpPr>
            <p:cNvPr id="65" name="Rectangle: Rounded Corners 64">
              <a:extLst>
                <a:ext uri="{FF2B5EF4-FFF2-40B4-BE49-F238E27FC236}">
                  <a16:creationId xmlns:a16="http://schemas.microsoft.com/office/drawing/2014/main" id="{A67DC2F6-80E4-3664-7C61-DED497A756FF}"/>
                </a:ext>
              </a:extLst>
            </p:cNvPr>
            <p:cNvSpPr/>
            <p:nvPr/>
          </p:nvSpPr>
          <p:spPr>
            <a:xfrm>
              <a:off x="4870486" y="1358844"/>
              <a:ext cx="2212176" cy="719146"/>
            </a:xfrm>
            <a:prstGeom prst="round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1200"/>
            </a:p>
          </p:txBody>
        </p:sp>
        <p:grpSp>
          <p:nvGrpSpPr>
            <p:cNvPr id="66" name="Group 65">
              <a:extLst>
                <a:ext uri="{FF2B5EF4-FFF2-40B4-BE49-F238E27FC236}">
                  <a16:creationId xmlns:a16="http://schemas.microsoft.com/office/drawing/2014/main" id="{E4801B21-9729-5AD2-3812-2A09E5004DDC}"/>
                </a:ext>
              </a:extLst>
            </p:cNvPr>
            <p:cNvGrpSpPr/>
            <p:nvPr/>
          </p:nvGrpSpPr>
          <p:grpSpPr>
            <a:xfrm>
              <a:off x="4821498" y="1511392"/>
              <a:ext cx="91440" cy="428560"/>
              <a:chOff x="8311168" y="2917354"/>
              <a:chExt cx="91440" cy="428560"/>
            </a:xfrm>
          </p:grpSpPr>
          <p:sp>
            <p:nvSpPr>
              <p:cNvPr id="68" name="Oval 67">
                <a:extLst>
                  <a:ext uri="{FF2B5EF4-FFF2-40B4-BE49-F238E27FC236}">
                    <a16:creationId xmlns:a16="http://schemas.microsoft.com/office/drawing/2014/main" id="{47D730A6-EEBF-9948-45C8-EE3DDCC6FAFF}"/>
                  </a:ext>
                </a:extLst>
              </p:cNvPr>
              <p:cNvSpPr/>
              <p:nvPr/>
            </p:nvSpPr>
            <p:spPr>
              <a:xfrm>
                <a:off x="8334029" y="2917354"/>
                <a:ext cx="45719" cy="45719"/>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1200"/>
              </a:p>
            </p:txBody>
          </p:sp>
          <p:sp>
            <p:nvSpPr>
              <p:cNvPr id="69" name="Oval 68">
                <a:extLst>
                  <a:ext uri="{FF2B5EF4-FFF2-40B4-BE49-F238E27FC236}">
                    <a16:creationId xmlns:a16="http://schemas.microsoft.com/office/drawing/2014/main" id="{01D170C8-7AC6-0DAB-142B-C82CCA82562F}"/>
                  </a:ext>
                </a:extLst>
              </p:cNvPr>
              <p:cNvSpPr/>
              <p:nvPr/>
            </p:nvSpPr>
            <p:spPr>
              <a:xfrm>
                <a:off x="8338799" y="3300195"/>
                <a:ext cx="45719" cy="45719"/>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1200"/>
              </a:p>
            </p:txBody>
          </p:sp>
          <p:sp>
            <p:nvSpPr>
              <p:cNvPr id="70" name="Oval 69">
                <a:extLst>
                  <a:ext uri="{FF2B5EF4-FFF2-40B4-BE49-F238E27FC236}">
                    <a16:creationId xmlns:a16="http://schemas.microsoft.com/office/drawing/2014/main" id="{EBFAC0AF-0F97-AADD-BE63-15BE2574F313}"/>
                  </a:ext>
                </a:extLst>
              </p:cNvPr>
              <p:cNvSpPr/>
              <p:nvPr/>
            </p:nvSpPr>
            <p:spPr>
              <a:xfrm>
                <a:off x="8311168" y="3079468"/>
                <a:ext cx="91440" cy="91440"/>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1200"/>
              </a:p>
            </p:txBody>
          </p:sp>
        </p:grpSp>
        <p:sp>
          <p:nvSpPr>
            <p:cNvPr id="67" name="TextBox 66">
              <a:extLst>
                <a:ext uri="{FF2B5EF4-FFF2-40B4-BE49-F238E27FC236}">
                  <a16:creationId xmlns:a16="http://schemas.microsoft.com/office/drawing/2014/main" id="{3928B6D7-2CCD-458C-D6FD-E4EDF6E483A3}"/>
                </a:ext>
              </a:extLst>
            </p:cNvPr>
            <p:cNvSpPr txBox="1"/>
            <p:nvPr/>
          </p:nvSpPr>
          <p:spPr>
            <a:xfrm>
              <a:off x="4951744" y="1441173"/>
              <a:ext cx="2053329" cy="592470"/>
            </a:xfrm>
            <a:prstGeom prst="rect">
              <a:avLst/>
            </a:prstGeom>
            <a:noFill/>
          </p:spPr>
          <p:txBody>
            <a:bodyPr wrap="square">
              <a:spAutoFit/>
            </a:bodyPr>
            <a:lstStyle/>
            <a:p>
              <a:pPr algn="ctr" defTabSz="685800">
                <a:lnSpc>
                  <a:spcPts val="1300"/>
                </a:lnSpc>
                <a:buClrTx/>
                <a:defRPr sz="1200" b="1" kern="1200">
                  <a:latin typeface="Arial Narrow" panose="020B0604020202020204" pitchFamily="34" charset="0"/>
                  <a:ea typeface="+mn-ea"/>
                  <a:cs typeface="Arial Narrow" panose="020B0604020202020204" pitchFamily="34" charset="0"/>
                </a:defRPr>
              </a:pPr>
              <a:r>
                <a:rPr dirty="0"/>
                <a:t>RR- / MDR-TB</a:t>
              </a:r>
            </a:p>
            <a:p>
              <a:pPr algn="ctr" defTabSz="685800">
                <a:lnSpc>
                  <a:spcPts val="1300"/>
                </a:lnSpc>
                <a:buClrTx/>
                <a:defRPr sz="1200" kern="1200">
                  <a:latin typeface="Arial Narrow" panose="020B0604020202020204" pitchFamily="34" charset="0"/>
                  <a:ea typeface="+mn-ea"/>
                  <a:cs typeface="Arial Narrow" panose="020B0604020202020204" pitchFamily="34" charset="0"/>
                </a:defRPr>
              </a:pPr>
              <a:r>
                <a:rPr dirty="0" err="1"/>
                <a:t>résistance</a:t>
              </a:r>
              <a:r>
                <a:rPr dirty="0"/>
                <a:t> à la </a:t>
              </a:r>
              <a:r>
                <a:rPr dirty="0" err="1"/>
                <a:t>rifampicine</a:t>
              </a:r>
              <a:r>
                <a:rPr dirty="0"/>
                <a:t> +/- à </a:t>
              </a:r>
              <a:r>
                <a:rPr dirty="0" err="1"/>
                <a:t>l’isoniazide</a:t>
              </a:r>
              <a:r>
                <a:rPr dirty="0"/>
                <a:t> </a:t>
              </a:r>
            </a:p>
          </p:txBody>
        </p:sp>
      </p:grpSp>
      <p:grpSp>
        <p:nvGrpSpPr>
          <p:cNvPr id="79" name="Group 78">
            <a:extLst>
              <a:ext uri="{FF2B5EF4-FFF2-40B4-BE49-F238E27FC236}">
                <a16:creationId xmlns:a16="http://schemas.microsoft.com/office/drawing/2014/main" id="{51784722-8E67-D620-62F5-0306FB05D09E}"/>
              </a:ext>
            </a:extLst>
          </p:cNvPr>
          <p:cNvGrpSpPr/>
          <p:nvPr/>
        </p:nvGrpSpPr>
        <p:grpSpPr>
          <a:xfrm>
            <a:off x="4827246" y="1927775"/>
            <a:ext cx="2261164" cy="619386"/>
            <a:chOff x="4821498" y="1358844"/>
            <a:chExt cx="2261164" cy="619386"/>
          </a:xfrm>
        </p:grpSpPr>
        <p:sp>
          <p:nvSpPr>
            <p:cNvPr id="80" name="Rectangle: Rounded Corners 79">
              <a:extLst>
                <a:ext uri="{FF2B5EF4-FFF2-40B4-BE49-F238E27FC236}">
                  <a16:creationId xmlns:a16="http://schemas.microsoft.com/office/drawing/2014/main" id="{F7EACB2A-24AD-67E6-40B7-77C2E7590DC9}"/>
                </a:ext>
              </a:extLst>
            </p:cNvPr>
            <p:cNvSpPr/>
            <p:nvPr/>
          </p:nvSpPr>
          <p:spPr>
            <a:xfrm>
              <a:off x="4860304" y="1392784"/>
              <a:ext cx="2183552" cy="564246"/>
            </a:xfrm>
            <a:prstGeom prst="roundRect">
              <a:avLst/>
            </a:prstGeom>
            <a:solidFill>
              <a:srgbClr val="C9BFD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1200" dirty="0"/>
            </a:p>
          </p:txBody>
        </p:sp>
        <p:sp>
          <p:nvSpPr>
            <p:cNvPr id="81" name="Rectangle: Rounded Corners 80">
              <a:extLst>
                <a:ext uri="{FF2B5EF4-FFF2-40B4-BE49-F238E27FC236}">
                  <a16:creationId xmlns:a16="http://schemas.microsoft.com/office/drawing/2014/main" id="{FB8BF94A-4654-D03A-51AA-830B5B65064F}"/>
                </a:ext>
              </a:extLst>
            </p:cNvPr>
            <p:cNvSpPr/>
            <p:nvPr/>
          </p:nvSpPr>
          <p:spPr>
            <a:xfrm>
              <a:off x="4870486" y="1358844"/>
              <a:ext cx="2212176" cy="619386"/>
            </a:xfrm>
            <a:prstGeom prst="round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1200"/>
            </a:p>
          </p:txBody>
        </p:sp>
        <p:grpSp>
          <p:nvGrpSpPr>
            <p:cNvPr id="82" name="Group 81">
              <a:extLst>
                <a:ext uri="{FF2B5EF4-FFF2-40B4-BE49-F238E27FC236}">
                  <a16:creationId xmlns:a16="http://schemas.microsoft.com/office/drawing/2014/main" id="{BF0CE068-F4E0-67B5-98EF-B9EC2801DD4F}"/>
                </a:ext>
              </a:extLst>
            </p:cNvPr>
            <p:cNvGrpSpPr/>
            <p:nvPr/>
          </p:nvGrpSpPr>
          <p:grpSpPr>
            <a:xfrm>
              <a:off x="4821498" y="1456722"/>
              <a:ext cx="91440" cy="428560"/>
              <a:chOff x="8311168" y="2917354"/>
              <a:chExt cx="91440" cy="428560"/>
            </a:xfrm>
          </p:grpSpPr>
          <p:sp>
            <p:nvSpPr>
              <p:cNvPr id="84" name="Oval 83">
                <a:extLst>
                  <a:ext uri="{FF2B5EF4-FFF2-40B4-BE49-F238E27FC236}">
                    <a16:creationId xmlns:a16="http://schemas.microsoft.com/office/drawing/2014/main" id="{1C347BA2-CE87-8410-1CF2-8A3665429BE4}"/>
                  </a:ext>
                </a:extLst>
              </p:cNvPr>
              <p:cNvSpPr/>
              <p:nvPr/>
            </p:nvSpPr>
            <p:spPr>
              <a:xfrm>
                <a:off x="8334029" y="2917354"/>
                <a:ext cx="45719" cy="45719"/>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1200"/>
              </a:p>
            </p:txBody>
          </p:sp>
          <p:sp>
            <p:nvSpPr>
              <p:cNvPr id="85" name="Oval 84">
                <a:extLst>
                  <a:ext uri="{FF2B5EF4-FFF2-40B4-BE49-F238E27FC236}">
                    <a16:creationId xmlns:a16="http://schemas.microsoft.com/office/drawing/2014/main" id="{00192D31-DB8D-1ECD-8BD0-383FF1BB7B04}"/>
                  </a:ext>
                </a:extLst>
              </p:cNvPr>
              <p:cNvSpPr/>
              <p:nvPr/>
            </p:nvSpPr>
            <p:spPr>
              <a:xfrm>
                <a:off x="8338799" y="3300195"/>
                <a:ext cx="45719" cy="45719"/>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1200"/>
              </a:p>
            </p:txBody>
          </p:sp>
          <p:sp>
            <p:nvSpPr>
              <p:cNvPr id="86" name="Oval 85">
                <a:extLst>
                  <a:ext uri="{FF2B5EF4-FFF2-40B4-BE49-F238E27FC236}">
                    <a16:creationId xmlns:a16="http://schemas.microsoft.com/office/drawing/2014/main" id="{9DFE99A8-8E8D-75AF-BE62-9E9736F8B30D}"/>
                  </a:ext>
                </a:extLst>
              </p:cNvPr>
              <p:cNvSpPr/>
              <p:nvPr/>
            </p:nvSpPr>
            <p:spPr>
              <a:xfrm>
                <a:off x="8311168" y="3079468"/>
                <a:ext cx="91440" cy="91440"/>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1200"/>
              </a:p>
            </p:txBody>
          </p:sp>
        </p:grpSp>
        <p:sp>
          <p:nvSpPr>
            <p:cNvPr id="83" name="TextBox 82">
              <a:extLst>
                <a:ext uri="{FF2B5EF4-FFF2-40B4-BE49-F238E27FC236}">
                  <a16:creationId xmlns:a16="http://schemas.microsoft.com/office/drawing/2014/main" id="{DB4664A0-B7BD-97BD-26D4-D54497B9A193}"/>
                </a:ext>
              </a:extLst>
            </p:cNvPr>
            <p:cNvSpPr txBox="1"/>
            <p:nvPr/>
          </p:nvSpPr>
          <p:spPr>
            <a:xfrm>
              <a:off x="4951745" y="1480932"/>
              <a:ext cx="2012678" cy="425758"/>
            </a:xfrm>
            <a:prstGeom prst="rect">
              <a:avLst/>
            </a:prstGeom>
            <a:noFill/>
          </p:spPr>
          <p:txBody>
            <a:bodyPr wrap="square">
              <a:spAutoFit/>
            </a:bodyPr>
            <a:lstStyle/>
            <a:p>
              <a:pPr algn="ctr" defTabSz="685800">
                <a:lnSpc>
                  <a:spcPts val="1300"/>
                </a:lnSpc>
                <a:buClrTx/>
                <a:defRPr sz="1200" b="1" kern="1200">
                  <a:latin typeface="Arial Narrow" panose="020B0604020202020204" pitchFamily="34" charset="0"/>
                  <a:ea typeface="+mn-ea"/>
                  <a:cs typeface="Arial Narrow" panose="020B0604020202020204" pitchFamily="34" charset="0"/>
                </a:defRPr>
              </a:pPr>
              <a:r>
                <a:t>TB-PS</a:t>
              </a:r>
            </a:p>
            <a:p>
              <a:pPr algn="ctr" defTabSz="685800">
                <a:lnSpc>
                  <a:spcPts val="1300"/>
                </a:lnSpc>
                <a:buClrTx/>
                <a:defRPr sz="1200" kern="1200">
                  <a:latin typeface="Arial Narrow" panose="020B0604020202020204" pitchFamily="34" charset="0"/>
                  <a:ea typeface="+mn-ea"/>
                  <a:cs typeface="Arial Narrow" panose="020B0604020202020204" pitchFamily="34" charset="0"/>
                </a:defRPr>
              </a:pPr>
              <a:r>
                <a:t>pas de résistance</a:t>
              </a:r>
            </a:p>
          </p:txBody>
        </p:sp>
      </p:grpSp>
      <p:pic>
        <p:nvPicPr>
          <p:cNvPr id="35" name="Graphic 34">
            <a:extLst>
              <a:ext uri="{FF2B5EF4-FFF2-40B4-BE49-F238E27FC236}">
                <a16:creationId xmlns:a16="http://schemas.microsoft.com/office/drawing/2014/main" id="{0050F0FD-4D99-0F9E-124A-DE0EA689DD2E}"/>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flipH="1">
            <a:off x="3945465" y="1331410"/>
            <a:ext cx="946352" cy="45719"/>
          </a:xfrm>
          <a:prstGeom prst="rect">
            <a:avLst/>
          </a:prstGeom>
        </p:spPr>
      </p:pic>
      <p:pic>
        <p:nvPicPr>
          <p:cNvPr id="105" name="Graphic 104">
            <a:extLst>
              <a:ext uri="{FF2B5EF4-FFF2-40B4-BE49-F238E27FC236}">
                <a16:creationId xmlns:a16="http://schemas.microsoft.com/office/drawing/2014/main" id="{B91905FC-9254-DDD9-FD21-978497F87550}"/>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flipH="1">
            <a:off x="3922604" y="5263589"/>
            <a:ext cx="946352" cy="45719"/>
          </a:xfrm>
          <a:prstGeom prst="rect">
            <a:avLst/>
          </a:prstGeom>
        </p:spPr>
      </p:pic>
      <p:pic>
        <p:nvPicPr>
          <p:cNvPr id="116" name="Graphic 115">
            <a:extLst>
              <a:ext uri="{FF2B5EF4-FFF2-40B4-BE49-F238E27FC236}">
                <a16:creationId xmlns:a16="http://schemas.microsoft.com/office/drawing/2014/main" id="{41D32F27-F93A-3735-4C2F-115E857A3442}"/>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flipH="1">
            <a:off x="3930934" y="6056171"/>
            <a:ext cx="946352" cy="45719"/>
          </a:xfrm>
          <a:prstGeom prst="rect">
            <a:avLst/>
          </a:prstGeom>
        </p:spPr>
      </p:pic>
      <p:pic>
        <p:nvPicPr>
          <p:cNvPr id="72" name="Graphic 71">
            <a:extLst>
              <a:ext uri="{FF2B5EF4-FFF2-40B4-BE49-F238E27FC236}">
                <a16:creationId xmlns:a16="http://schemas.microsoft.com/office/drawing/2014/main" id="{E88B9059-41BC-D8A8-71DE-72CB24D25D12}"/>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flipH="1">
            <a:off x="3922604" y="3771204"/>
            <a:ext cx="946352" cy="45719"/>
          </a:xfrm>
          <a:prstGeom prst="rect">
            <a:avLst/>
          </a:prstGeom>
        </p:spPr>
      </p:pic>
      <p:pic>
        <p:nvPicPr>
          <p:cNvPr id="48" name="Graphic 47">
            <a:extLst>
              <a:ext uri="{FF2B5EF4-FFF2-40B4-BE49-F238E27FC236}">
                <a16:creationId xmlns:a16="http://schemas.microsoft.com/office/drawing/2014/main" id="{95F37697-FCF3-1302-5520-52B8075200C7}"/>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flipH="1">
            <a:off x="3945465" y="2023926"/>
            <a:ext cx="946352" cy="45719"/>
          </a:xfrm>
          <a:prstGeom prst="rect">
            <a:avLst/>
          </a:prstGeom>
        </p:spPr>
      </p:pic>
      <p:pic>
        <p:nvPicPr>
          <p:cNvPr id="29" name="Graphic 28">
            <a:extLst>
              <a:ext uri="{FF2B5EF4-FFF2-40B4-BE49-F238E27FC236}">
                <a16:creationId xmlns:a16="http://schemas.microsoft.com/office/drawing/2014/main" id="{4FC5EC2A-6C97-74C0-E61E-5E7B0DEF4456}"/>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rot="10800000" flipH="1">
            <a:off x="7022638" y="1356685"/>
            <a:ext cx="946352" cy="45719"/>
          </a:xfrm>
          <a:prstGeom prst="rect">
            <a:avLst/>
          </a:prstGeom>
        </p:spPr>
      </p:pic>
      <p:pic>
        <p:nvPicPr>
          <p:cNvPr id="104" name="Graphic 103">
            <a:extLst>
              <a:ext uri="{FF2B5EF4-FFF2-40B4-BE49-F238E27FC236}">
                <a16:creationId xmlns:a16="http://schemas.microsoft.com/office/drawing/2014/main" id="{ADDA311E-2BC3-DD2B-C12B-6546D4694892}"/>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rot="10800000" flipH="1">
            <a:off x="6999777" y="5288864"/>
            <a:ext cx="946352" cy="45719"/>
          </a:xfrm>
          <a:prstGeom prst="rect">
            <a:avLst/>
          </a:prstGeom>
        </p:spPr>
      </p:pic>
      <p:pic>
        <p:nvPicPr>
          <p:cNvPr id="115" name="Graphic 114">
            <a:extLst>
              <a:ext uri="{FF2B5EF4-FFF2-40B4-BE49-F238E27FC236}">
                <a16:creationId xmlns:a16="http://schemas.microsoft.com/office/drawing/2014/main" id="{3E0F4771-92A4-2F11-CD50-AC10EBE19E27}"/>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rot="10800000" flipH="1">
            <a:off x="7008107" y="6081446"/>
            <a:ext cx="946352" cy="45719"/>
          </a:xfrm>
          <a:prstGeom prst="rect">
            <a:avLst/>
          </a:prstGeom>
        </p:spPr>
      </p:pic>
      <p:pic>
        <p:nvPicPr>
          <p:cNvPr id="126" name="Graphic 125">
            <a:extLst>
              <a:ext uri="{FF2B5EF4-FFF2-40B4-BE49-F238E27FC236}">
                <a16:creationId xmlns:a16="http://schemas.microsoft.com/office/drawing/2014/main" id="{D82AE358-3537-CB8C-9D2A-21387924A720}"/>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rot="12170994" flipH="1">
            <a:off x="6965900" y="5572135"/>
            <a:ext cx="946352" cy="45719"/>
          </a:xfrm>
          <a:prstGeom prst="rect">
            <a:avLst/>
          </a:prstGeom>
        </p:spPr>
      </p:pic>
      <p:pic>
        <p:nvPicPr>
          <p:cNvPr id="71" name="Graphic 70">
            <a:extLst>
              <a:ext uri="{FF2B5EF4-FFF2-40B4-BE49-F238E27FC236}">
                <a16:creationId xmlns:a16="http://schemas.microsoft.com/office/drawing/2014/main" id="{EDD021EE-42A8-E468-BBEB-680F6F603591}"/>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rot="10800000" flipH="1">
            <a:off x="6999777" y="3796479"/>
            <a:ext cx="946352" cy="45719"/>
          </a:xfrm>
          <a:prstGeom prst="rect">
            <a:avLst/>
          </a:prstGeom>
        </p:spPr>
      </p:pic>
      <p:pic>
        <p:nvPicPr>
          <p:cNvPr id="47" name="Graphic 46">
            <a:extLst>
              <a:ext uri="{FF2B5EF4-FFF2-40B4-BE49-F238E27FC236}">
                <a16:creationId xmlns:a16="http://schemas.microsoft.com/office/drawing/2014/main" id="{BE1BED3B-0BED-0F85-A711-59C31E058D54}"/>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rot="10800000" flipH="1">
            <a:off x="7022638" y="2049201"/>
            <a:ext cx="946352" cy="45719"/>
          </a:xfrm>
          <a:prstGeom prst="rect">
            <a:avLst/>
          </a:prstGeom>
        </p:spPr>
      </p:pic>
      <p:pic>
        <p:nvPicPr>
          <p:cNvPr id="14" name="Graphic 13">
            <a:extLst>
              <a:ext uri="{FF2B5EF4-FFF2-40B4-BE49-F238E27FC236}">
                <a16:creationId xmlns:a16="http://schemas.microsoft.com/office/drawing/2014/main" id="{5A24C398-A649-AA0E-DE0B-99E92BE8A072}"/>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rot="12170994" flipH="1">
            <a:off x="6965900" y="4046955"/>
            <a:ext cx="946352" cy="45719"/>
          </a:xfrm>
          <a:prstGeom prst="rect">
            <a:avLst/>
          </a:prstGeom>
        </p:spPr>
      </p:pic>
      <p:pic>
        <p:nvPicPr>
          <p:cNvPr id="15" name="Graphic 14">
            <a:extLst>
              <a:ext uri="{FF2B5EF4-FFF2-40B4-BE49-F238E27FC236}">
                <a16:creationId xmlns:a16="http://schemas.microsoft.com/office/drawing/2014/main" id="{B170D258-1A1B-87AC-A9E5-1C9675CFCF87}"/>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rot="12170994" flipH="1">
            <a:off x="6979849" y="2337407"/>
            <a:ext cx="946352" cy="45719"/>
          </a:xfrm>
          <a:prstGeom prst="rect">
            <a:avLst/>
          </a:prstGeom>
        </p:spPr>
      </p:pic>
      <p:sp>
        <p:nvSpPr>
          <p:cNvPr id="40" name="TextBox 39">
            <a:extLst>
              <a:ext uri="{FF2B5EF4-FFF2-40B4-BE49-F238E27FC236}">
                <a16:creationId xmlns:a16="http://schemas.microsoft.com/office/drawing/2014/main" id="{34685ECA-5CE5-F602-9ED6-F76462EBB4E5}"/>
              </a:ext>
            </a:extLst>
          </p:cNvPr>
          <p:cNvSpPr txBox="1"/>
          <p:nvPr/>
        </p:nvSpPr>
        <p:spPr>
          <a:xfrm>
            <a:off x="4884794" y="1232504"/>
            <a:ext cx="868423" cy="523220"/>
          </a:xfrm>
          <a:prstGeom prst="rect">
            <a:avLst/>
          </a:prstGeom>
          <a:noFill/>
        </p:spPr>
        <p:txBody>
          <a:bodyPr wrap="square">
            <a:spAutoFit/>
          </a:bodyPr>
          <a:lstStyle/>
          <a:p>
            <a:pPr>
              <a:defRPr sz="2800">
                <a:solidFill>
                  <a:schemeClr val="accent1"/>
                </a:solidFill>
                <a:latin typeface="+mj-lt"/>
              </a:defRPr>
            </a:pPr>
            <a:r>
              <a:t>1</a:t>
            </a:r>
          </a:p>
        </p:txBody>
      </p:sp>
      <p:sp>
        <p:nvSpPr>
          <p:cNvPr id="41" name="TextBox 40">
            <a:extLst>
              <a:ext uri="{FF2B5EF4-FFF2-40B4-BE49-F238E27FC236}">
                <a16:creationId xmlns:a16="http://schemas.microsoft.com/office/drawing/2014/main" id="{818E512A-1C7E-28DF-5360-91B91023600E}"/>
              </a:ext>
            </a:extLst>
          </p:cNvPr>
          <p:cNvSpPr txBox="1"/>
          <p:nvPr/>
        </p:nvSpPr>
        <p:spPr>
          <a:xfrm>
            <a:off x="4872785" y="1904142"/>
            <a:ext cx="868423" cy="523220"/>
          </a:xfrm>
          <a:prstGeom prst="rect">
            <a:avLst/>
          </a:prstGeom>
          <a:noFill/>
        </p:spPr>
        <p:txBody>
          <a:bodyPr wrap="square">
            <a:spAutoFit/>
          </a:bodyPr>
          <a:lstStyle/>
          <a:p>
            <a:pPr>
              <a:defRPr sz="2800">
                <a:solidFill>
                  <a:srgbClr val="504068"/>
                </a:solidFill>
                <a:latin typeface="+mj-lt"/>
              </a:defRPr>
            </a:pPr>
            <a:r>
              <a:t>4</a:t>
            </a:r>
          </a:p>
        </p:txBody>
      </p:sp>
      <p:sp>
        <p:nvSpPr>
          <p:cNvPr id="42" name="TextBox 41">
            <a:extLst>
              <a:ext uri="{FF2B5EF4-FFF2-40B4-BE49-F238E27FC236}">
                <a16:creationId xmlns:a16="http://schemas.microsoft.com/office/drawing/2014/main" id="{5482F9EF-42D9-CB75-116A-622A445B96E1}"/>
              </a:ext>
            </a:extLst>
          </p:cNvPr>
          <p:cNvSpPr txBox="1"/>
          <p:nvPr/>
        </p:nvSpPr>
        <p:spPr>
          <a:xfrm>
            <a:off x="4877576" y="3601458"/>
            <a:ext cx="868423" cy="523220"/>
          </a:xfrm>
          <a:prstGeom prst="rect">
            <a:avLst/>
          </a:prstGeom>
          <a:noFill/>
        </p:spPr>
        <p:txBody>
          <a:bodyPr wrap="square">
            <a:spAutoFit/>
          </a:bodyPr>
          <a:lstStyle/>
          <a:p>
            <a:pPr>
              <a:defRPr sz="2800">
                <a:solidFill>
                  <a:srgbClr val="04624F"/>
                </a:solidFill>
                <a:latin typeface="+mj-lt"/>
              </a:defRPr>
            </a:pPr>
            <a:r>
              <a:t>6</a:t>
            </a:r>
          </a:p>
        </p:txBody>
      </p:sp>
      <p:sp>
        <p:nvSpPr>
          <p:cNvPr id="3" name="TextBox 2">
            <a:extLst>
              <a:ext uri="{FF2B5EF4-FFF2-40B4-BE49-F238E27FC236}">
                <a16:creationId xmlns:a16="http://schemas.microsoft.com/office/drawing/2014/main" id="{F60AE7A1-81A4-919C-326D-0B36D4ED3EB5}"/>
              </a:ext>
            </a:extLst>
          </p:cNvPr>
          <p:cNvSpPr txBox="1"/>
          <p:nvPr/>
        </p:nvSpPr>
        <p:spPr>
          <a:xfrm>
            <a:off x="4849129" y="5048784"/>
            <a:ext cx="868423" cy="523220"/>
          </a:xfrm>
          <a:prstGeom prst="rect">
            <a:avLst/>
          </a:prstGeom>
          <a:noFill/>
        </p:spPr>
        <p:txBody>
          <a:bodyPr wrap="square">
            <a:spAutoFit/>
          </a:bodyPr>
          <a:lstStyle/>
          <a:p>
            <a:pPr>
              <a:defRPr sz="2800">
                <a:solidFill>
                  <a:srgbClr val="04624F"/>
                </a:solidFill>
                <a:latin typeface="+mj-lt"/>
              </a:defRPr>
            </a:pPr>
            <a:r>
              <a:t>6</a:t>
            </a:r>
          </a:p>
        </p:txBody>
      </p:sp>
      <p:sp>
        <p:nvSpPr>
          <p:cNvPr id="4" name="TextBox 3">
            <a:extLst>
              <a:ext uri="{FF2B5EF4-FFF2-40B4-BE49-F238E27FC236}">
                <a16:creationId xmlns:a16="http://schemas.microsoft.com/office/drawing/2014/main" id="{9C81FD2D-E516-E215-AD4A-989DEF584000}"/>
              </a:ext>
            </a:extLst>
          </p:cNvPr>
          <p:cNvSpPr txBox="1"/>
          <p:nvPr/>
        </p:nvSpPr>
        <p:spPr>
          <a:xfrm>
            <a:off x="4844296" y="5835473"/>
            <a:ext cx="868423" cy="523220"/>
          </a:xfrm>
          <a:prstGeom prst="rect">
            <a:avLst/>
          </a:prstGeom>
          <a:noFill/>
        </p:spPr>
        <p:txBody>
          <a:bodyPr wrap="square">
            <a:spAutoFit/>
          </a:bodyPr>
          <a:lstStyle/>
          <a:p>
            <a:pPr>
              <a:defRPr sz="2800">
                <a:solidFill>
                  <a:srgbClr val="04624F"/>
                </a:solidFill>
                <a:latin typeface="+mj-lt"/>
              </a:defRPr>
            </a:pPr>
            <a:r>
              <a:t>6</a:t>
            </a:r>
          </a:p>
        </p:txBody>
      </p:sp>
      <p:sp>
        <p:nvSpPr>
          <p:cNvPr id="5" name="TextBox 4">
            <a:extLst>
              <a:ext uri="{FF2B5EF4-FFF2-40B4-BE49-F238E27FC236}">
                <a16:creationId xmlns:a16="http://schemas.microsoft.com/office/drawing/2014/main" id="{AA87CBB6-DF58-031D-B9BE-6C956E5982FD}"/>
              </a:ext>
            </a:extLst>
          </p:cNvPr>
          <p:cNvSpPr txBox="1"/>
          <p:nvPr/>
        </p:nvSpPr>
        <p:spPr>
          <a:xfrm>
            <a:off x="1152342" y="6611779"/>
            <a:ext cx="11039658" cy="246221"/>
          </a:xfrm>
          <a:prstGeom prst="rect">
            <a:avLst/>
          </a:prstGeom>
          <a:noFill/>
        </p:spPr>
        <p:txBody>
          <a:bodyPr wrap="square">
            <a:spAutoFit/>
          </a:bodyPr>
          <a:lstStyle/>
          <a:p>
            <a:pPr algn="r">
              <a:defRPr sz="1000">
                <a:latin typeface="Arial Narrow" panose="020B0604020202020204" pitchFamily="34" charset="0"/>
                <a:cs typeface="Arial Narrow" panose="020B0604020202020204" pitchFamily="34" charset="0"/>
              </a:defRPr>
            </a:pPr>
            <a:r>
              <a:rPr dirty="0"/>
              <a:t>*</a:t>
            </a:r>
            <a:r>
              <a:rPr sz="800" dirty="0" err="1"/>
              <a:t>exemples</a:t>
            </a:r>
            <a:r>
              <a:rPr sz="800" dirty="0"/>
              <a:t> de </a:t>
            </a:r>
            <a:r>
              <a:rPr sz="800" dirty="0" err="1"/>
              <a:t>traitements</a:t>
            </a:r>
            <a:r>
              <a:rPr sz="800" dirty="0"/>
              <a:t> </a:t>
            </a:r>
            <a:r>
              <a:rPr sz="800" dirty="0" err="1"/>
              <a:t>individualisés</a:t>
            </a:r>
            <a:r>
              <a:rPr sz="800" dirty="0"/>
              <a:t> </a:t>
            </a:r>
            <a:r>
              <a:rPr sz="800" dirty="0" err="1"/>
              <a:t>contenant</a:t>
            </a:r>
            <a:r>
              <a:rPr sz="800" dirty="0"/>
              <a:t> 4 à 5 </a:t>
            </a:r>
            <a:r>
              <a:rPr sz="800" dirty="0" err="1"/>
              <a:t>médicaments</a:t>
            </a:r>
            <a:r>
              <a:rPr sz="800" dirty="0"/>
              <a:t> </a:t>
            </a:r>
            <a:r>
              <a:rPr sz="800" dirty="0" err="1"/>
              <a:t>sélectionnés</a:t>
            </a:r>
            <a:r>
              <a:rPr sz="800" dirty="0"/>
              <a:t> </a:t>
            </a:r>
            <a:r>
              <a:rPr sz="800" dirty="0" err="1"/>
              <a:t>selon</a:t>
            </a:r>
            <a:r>
              <a:rPr sz="800" dirty="0"/>
              <a:t> le tableau des </a:t>
            </a:r>
            <a:r>
              <a:rPr sz="800" dirty="0" err="1"/>
              <a:t>médicaments</a:t>
            </a:r>
            <a:r>
              <a:rPr sz="800" dirty="0"/>
              <a:t> </a:t>
            </a:r>
            <a:r>
              <a:rPr sz="800" dirty="0" err="1"/>
              <a:t>prioritaires</a:t>
            </a:r>
            <a:r>
              <a:rPr sz="800" dirty="0"/>
              <a:t> de </a:t>
            </a:r>
            <a:r>
              <a:rPr sz="800" dirty="0" err="1"/>
              <a:t>l’OMS</a:t>
            </a:r>
            <a:r>
              <a:rPr sz="800" dirty="0"/>
              <a:t> ; la composition </a:t>
            </a:r>
            <a:r>
              <a:rPr sz="800" dirty="0" err="1"/>
              <a:t>variera</a:t>
            </a:r>
            <a:r>
              <a:rPr sz="800" dirty="0"/>
              <a:t> </a:t>
            </a:r>
            <a:r>
              <a:rPr sz="800" dirty="0" err="1"/>
              <a:t>en</a:t>
            </a:r>
            <a:r>
              <a:rPr sz="800" dirty="0"/>
              <a:t> </a:t>
            </a:r>
            <a:r>
              <a:rPr sz="800" dirty="0" err="1"/>
              <a:t>fonction</a:t>
            </a:r>
            <a:r>
              <a:rPr sz="800" dirty="0"/>
              <a:t> du </a:t>
            </a:r>
            <a:r>
              <a:rPr sz="800" dirty="0" err="1"/>
              <a:t>profil</a:t>
            </a:r>
            <a:r>
              <a:rPr sz="800" dirty="0"/>
              <a:t> de </a:t>
            </a:r>
            <a:r>
              <a:rPr sz="800" dirty="0" err="1"/>
              <a:t>résistance</a:t>
            </a:r>
            <a:r>
              <a:rPr sz="800" dirty="0"/>
              <a:t> aux </a:t>
            </a:r>
            <a:r>
              <a:rPr sz="800" dirty="0" err="1"/>
              <a:t>médicaments</a:t>
            </a:r>
            <a:r>
              <a:rPr sz="800" dirty="0"/>
              <a:t> de </a:t>
            </a:r>
            <a:r>
              <a:rPr sz="800" dirty="0" err="1"/>
              <a:t>l’individu</a:t>
            </a:r>
            <a:r>
              <a:rPr sz="800" dirty="0"/>
              <a:t> et </a:t>
            </a:r>
            <a:r>
              <a:rPr sz="800" dirty="0" err="1"/>
              <a:t>éventuellement</a:t>
            </a:r>
            <a:r>
              <a:rPr sz="800" dirty="0"/>
              <a:t> </a:t>
            </a:r>
            <a:r>
              <a:rPr sz="800" dirty="0" err="1"/>
              <a:t>d’autres</a:t>
            </a:r>
            <a:r>
              <a:rPr sz="800" dirty="0"/>
              <a:t> </a:t>
            </a:r>
            <a:r>
              <a:rPr sz="800" dirty="0" err="1"/>
              <a:t>facteurs</a:t>
            </a:r>
            <a:r>
              <a:rPr sz="800" dirty="0"/>
              <a:t>.</a:t>
            </a:r>
            <a:endParaRPr dirty="0"/>
          </a:p>
        </p:txBody>
      </p:sp>
    </p:spTree>
    <p:extLst>
      <p:ext uri="{BB962C8B-B14F-4D97-AF65-F5344CB8AC3E}">
        <p14:creationId xmlns:p14="http://schemas.microsoft.com/office/powerpoint/2010/main" val="207529039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1E3E91A3-3993-D089-9E3A-44CBB285EFA5}"/>
              </a:ext>
            </a:extLst>
          </p:cNvPr>
          <p:cNvSpPr txBox="1"/>
          <p:nvPr/>
        </p:nvSpPr>
        <p:spPr>
          <a:xfrm>
            <a:off x="-197342" y="1096583"/>
            <a:ext cx="4056218" cy="830997"/>
          </a:xfrm>
          <a:prstGeom prst="rect">
            <a:avLst/>
          </a:prstGeom>
          <a:noFill/>
        </p:spPr>
        <p:txBody>
          <a:bodyPr wrap="square">
            <a:spAutoFit/>
          </a:bodyPr>
          <a:lstStyle/>
          <a:p>
            <a:pPr algn="ctr">
              <a:defRPr sz="2800">
                <a:solidFill>
                  <a:schemeClr val="accent5"/>
                </a:solidFill>
                <a:latin typeface="+mj-lt"/>
              </a:defRPr>
            </a:pPr>
            <a:r>
              <a:rPr sz="2400" dirty="0" err="1"/>
              <a:t>Prévention</a:t>
            </a:r>
            <a:r>
              <a:rPr sz="2400" dirty="0"/>
              <a:t> de la </a:t>
            </a:r>
            <a:r>
              <a:rPr sz="2400" dirty="0" err="1"/>
              <a:t>tuberculose</a:t>
            </a:r>
            <a:endParaRPr sz="2400" dirty="0"/>
          </a:p>
        </p:txBody>
      </p:sp>
      <p:sp>
        <p:nvSpPr>
          <p:cNvPr id="5" name="Rectangle 2">
            <a:extLst>
              <a:ext uri="{FF2B5EF4-FFF2-40B4-BE49-F238E27FC236}">
                <a16:creationId xmlns:a16="http://schemas.microsoft.com/office/drawing/2014/main" id="{231D7EDC-5C8B-0F64-E953-7DA86459D0EB}"/>
              </a:ext>
            </a:extLst>
          </p:cNvPr>
          <p:cNvSpPr txBox="1">
            <a:spLocks noChangeArrowheads="1"/>
          </p:cNvSpPr>
          <p:nvPr/>
        </p:nvSpPr>
        <p:spPr>
          <a:xfrm>
            <a:off x="432752" y="464286"/>
            <a:ext cx="9355304" cy="720255"/>
          </a:xfrm>
          <a:prstGeom prst="rect">
            <a:avLst/>
          </a:prstGeom>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defRPr b="1">
                <a:latin typeface="Arial Black" charset="0"/>
                <a:ea typeface="Arial Black" charset="0"/>
                <a:cs typeface="Arial Black" charset="0"/>
              </a:defRPr>
            </a:pPr>
            <a:r>
              <a:rPr sz="3200"/>
              <a:t>MAINTENANT ET AVANT - </a:t>
            </a:r>
            <a:r>
              <a:rPr sz="2000"/>
              <a:t>SUITE</a:t>
            </a:r>
            <a:endParaRPr lang="en-US" sz="3200" b="1" dirty="0">
              <a:latin typeface="Arial Black" charset="0"/>
              <a:ea typeface="Arial Black" charset="0"/>
              <a:cs typeface="Arial Black" charset="0"/>
            </a:endParaRPr>
          </a:p>
        </p:txBody>
      </p:sp>
      <p:sp>
        <p:nvSpPr>
          <p:cNvPr id="6" name="TextBox 5">
            <a:extLst>
              <a:ext uri="{FF2B5EF4-FFF2-40B4-BE49-F238E27FC236}">
                <a16:creationId xmlns:a16="http://schemas.microsoft.com/office/drawing/2014/main" id="{E0B57A38-E584-831C-CCF5-AB75DDD7A295}"/>
              </a:ext>
            </a:extLst>
          </p:cNvPr>
          <p:cNvSpPr txBox="1"/>
          <p:nvPr/>
        </p:nvSpPr>
        <p:spPr>
          <a:xfrm>
            <a:off x="508314" y="1731665"/>
            <a:ext cx="2688661" cy="369332"/>
          </a:xfrm>
          <a:prstGeom prst="rect">
            <a:avLst/>
          </a:prstGeom>
          <a:noFill/>
        </p:spPr>
        <p:txBody>
          <a:bodyPr wrap="square">
            <a:spAutoFit/>
          </a:bodyPr>
          <a:lstStyle/>
          <a:p>
            <a:pPr algn="ctr">
              <a:spcAft>
                <a:spcPts val="2400"/>
              </a:spcAft>
              <a:defRPr>
                <a:latin typeface="+mj-lt"/>
                <a:cs typeface="Arial" panose="020B0604020202020204" pitchFamily="34" charset="0"/>
              </a:defRPr>
            </a:pPr>
            <a:r>
              <a:rPr dirty="0"/>
              <a:t>6+ </a:t>
            </a:r>
            <a:r>
              <a:rPr dirty="0">
                <a:sym typeface="Wingdings" panose="05000000000000000000" pitchFamily="2" charset="2"/>
              </a:rPr>
              <a:t> </a:t>
            </a:r>
            <a:r>
              <a:rPr dirty="0"/>
              <a:t>1 </a:t>
            </a:r>
            <a:r>
              <a:rPr dirty="0" err="1"/>
              <a:t>mois</a:t>
            </a:r>
            <a:endParaRPr dirty="0"/>
          </a:p>
        </p:txBody>
      </p:sp>
      <p:grpSp>
        <p:nvGrpSpPr>
          <p:cNvPr id="7" name="Group 6">
            <a:extLst>
              <a:ext uri="{FF2B5EF4-FFF2-40B4-BE49-F238E27FC236}">
                <a16:creationId xmlns:a16="http://schemas.microsoft.com/office/drawing/2014/main" id="{95A3B279-1512-4D09-262E-568239B16771}"/>
              </a:ext>
            </a:extLst>
          </p:cNvPr>
          <p:cNvGrpSpPr/>
          <p:nvPr/>
        </p:nvGrpSpPr>
        <p:grpSpPr>
          <a:xfrm>
            <a:off x="477451" y="2323365"/>
            <a:ext cx="810360" cy="740171"/>
            <a:chOff x="7164545" y="1294631"/>
            <a:chExt cx="810360" cy="740171"/>
          </a:xfrm>
        </p:grpSpPr>
        <p:pic>
          <p:nvPicPr>
            <p:cNvPr id="8" name="Graphic 7">
              <a:extLst>
                <a:ext uri="{FF2B5EF4-FFF2-40B4-BE49-F238E27FC236}">
                  <a16:creationId xmlns:a16="http://schemas.microsoft.com/office/drawing/2014/main" id="{0979F958-7847-A2A2-D293-CDD769D9133C}"/>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164545" y="1294631"/>
              <a:ext cx="810360" cy="740171"/>
            </a:xfrm>
            <a:prstGeom prst="rect">
              <a:avLst/>
            </a:prstGeom>
          </p:spPr>
        </p:pic>
        <p:sp>
          <p:nvSpPr>
            <p:cNvPr id="9" name="Subtitle 1">
              <a:extLst>
                <a:ext uri="{FF2B5EF4-FFF2-40B4-BE49-F238E27FC236}">
                  <a16:creationId xmlns:a16="http://schemas.microsoft.com/office/drawing/2014/main" id="{66AD1DD7-BDE4-FD6D-E31A-8D5A3DE637FF}"/>
                </a:ext>
              </a:extLst>
            </p:cNvPr>
            <p:cNvSpPr txBox="1">
              <a:spLocks/>
            </p:cNvSpPr>
            <p:nvPr/>
          </p:nvSpPr>
          <p:spPr>
            <a:xfrm>
              <a:off x="7181095" y="1297002"/>
              <a:ext cx="778135" cy="270541"/>
            </a:xfrm>
            <a:prstGeom prst="rect">
              <a:avLst/>
            </a:prstGeom>
          </p:spPr>
          <p:txBody>
            <a:bodyPr vert="horz" lIns="91440" tIns="45720" rIns="91440" bIns="4572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defRPr sz="800" b="1">
                  <a:latin typeface="+mj-lt"/>
                  <a:cs typeface="Arial" panose="020B0604020202020204" pitchFamily="34" charset="0"/>
                </a:defRPr>
              </a:pPr>
              <a:r>
                <a:t>MOIS 1</a:t>
              </a:r>
              <a:endParaRPr lang="en-US" sz="800" dirty="0">
                <a:latin typeface="Arial" panose="020B0604020202020204" pitchFamily="34" charset="0"/>
                <a:cs typeface="Arial" panose="020B0604020202020204" pitchFamily="34" charset="0"/>
              </a:endParaRPr>
            </a:p>
          </p:txBody>
        </p:sp>
      </p:grpSp>
      <p:grpSp>
        <p:nvGrpSpPr>
          <p:cNvPr id="10" name="Group 9">
            <a:extLst>
              <a:ext uri="{FF2B5EF4-FFF2-40B4-BE49-F238E27FC236}">
                <a16:creationId xmlns:a16="http://schemas.microsoft.com/office/drawing/2014/main" id="{BD6368D3-011A-DC6D-F5F9-33F6ED454E79}"/>
              </a:ext>
            </a:extLst>
          </p:cNvPr>
          <p:cNvGrpSpPr/>
          <p:nvPr/>
        </p:nvGrpSpPr>
        <p:grpSpPr>
          <a:xfrm>
            <a:off x="1424073" y="2318828"/>
            <a:ext cx="810360" cy="740171"/>
            <a:chOff x="7164545" y="1294631"/>
            <a:chExt cx="810360" cy="740171"/>
          </a:xfrm>
        </p:grpSpPr>
        <p:pic>
          <p:nvPicPr>
            <p:cNvPr id="11" name="Graphic 10">
              <a:extLst>
                <a:ext uri="{FF2B5EF4-FFF2-40B4-BE49-F238E27FC236}">
                  <a16:creationId xmlns:a16="http://schemas.microsoft.com/office/drawing/2014/main" id="{9551D44E-D423-0BA5-A5DE-80B9BA7BF9B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164545" y="1294631"/>
              <a:ext cx="810360" cy="740171"/>
            </a:xfrm>
            <a:prstGeom prst="rect">
              <a:avLst/>
            </a:prstGeom>
          </p:spPr>
        </p:pic>
        <p:sp>
          <p:nvSpPr>
            <p:cNvPr id="12" name="Subtitle 1">
              <a:extLst>
                <a:ext uri="{FF2B5EF4-FFF2-40B4-BE49-F238E27FC236}">
                  <a16:creationId xmlns:a16="http://schemas.microsoft.com/office/drawing/2014/main" id="{3B2F779B-474F-9649-1980-77029AAF1F1B}"/>
                </a:ext>
              </a:extLst>
            </p:cNvPr>
            <p:cNvSpPr txBox="1">
              <a:spLocks/>
            </p:cNvSpPr>
            <p:nvPr/>
          </p:nvSpPr>
          <p:spPr>
            <a:xfrm>
              <a:off x="7181095" y="1297002"/>
              <a:ext cx="778135" cy="270541"/>
            </a:xfrm>
            <a:prstGeom prst="rect">
              <a:avLst/>
            </a:prstGeom>
          </p:spPr>
          <p:txBody>
            <a:bodyPr vert="horz" lIns="91440" tIns="45720" rIns="91440" bIns="4572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defRPr sz="800" b="1">
                  <a:latin typeface="+mj-lt"/>
                  <a:cs typeface="Arial" panose="020B0604020202020204" pitchFamily="34" charset="0"/>
                </a:defRPr>
              </a:pPr>
              <a:r>
                <a:t>MOIS 2</a:t>
              </a:r>
              <a:endParaRPr lang="en-US" sz="800" dirty="0">
                <a:latin typeface="Arial" panose="020B0604020202020204" pitchFamily="34" charset="0"/>
                <a:cs typeface="Arial" panose="020B0604020202020204" pitchFamily="34" charset="0"/>
              </a:endParaRPr>
            </a:p>
          </p:txBody>
        </p:sp>
      </p:grpSp>
      <p:grpSp>
        <p:nvGrpSpPr>
          <p:cNvPr id="13" name="Group 12">
            <a:extLst>
              <a:ext uri="{FF2B5EF4-FFF2-40B4-BE49-F238E27FC236}">
                <a16:creationId xmlns:a16="http://schemas.microsoft.com/office/drawing/2014/main" id="{D5999331-D92E-78E7-749D-898A3E414326}"/>
              </a:ext>
            </a:extLst>
          </p:cNvPr>
          <p:cNvGrpSpPr/>
          <p:nvPr/>
        </p:nvGrpSpPr>
        <p:grpSpPr>
          <a:xfrm>
            <a:off x="2387976" y="2318828"/>
            <a:ext cx="810360" cy="740171"/>
            <a:chOff x="7164545" y="1294631"/>
            <a:chExt cx="810360" cy="740171"/>
          </a:xfrm>
        </p:grpSpPr>
        <p:pic>
          <p:nvPicPr>
            <p:cNvPr id="14" name="Graphic 13">
              <a:extLst>
                <a:ext uri="{FF2B5EF4-FFF2-40B4-BE49-F238E27FC236}">
                  <a16:creationId xmlns:a16="http://schemas.microsoft.com/office/drawing/2014/main" id="{C61D9B38-120C-E64D-4CF9-A5D93B4BC4D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164545" y="1294631"/>
              <a:ext cx="810360" cy="740171"/>
            </a:xfrm>
            <a:prstGeom prst="rect">
              <a:avLst/>
            </a:prstGeom>
          </p:spPr>
        </p:pic>
        <p:sp>
          <p:nvSpPr>
            <p:cNvPr id="15" name="Subtitle 1">
              <a:extLst>
                <a:ext uri="{FF2B5EF4-FFF2-40B4-BE49-F238E27FC236}">
                  <a16:creationId xmlns:a16="http://schemas.microsoft.com/office/drawing/2014/main" id="{552E2B70-04BE-05AC-8280-6B0FC9E6A458}"/>
                </a:ext>
              </a:extLst>
            </p:cNvPr>
            <p:cNvSpPr txBox="1">
              <a:spLocks/>
            </p:cNvSpPr>
            <p:nvPr/>
          </p:nvSpPr>
          <p:spPr>
            <a:xfrm>
              <a:off x="7181095" y="1297002"/>
              <a:ext cx="778135" cy="270541"/>
            </a:xfrm>
            <a:prstGeom prst="rect">
              <a:avLst/>
            </a:prstGeom>
          </p:spPr>
          <p:txBody>
            <a:bodyPr vert="horz" lIns="91440" tIns="45720" rIns="91440" bIns="4572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defRPr sz="800" b="1">
                  <a:latin typeface="+mj-lt"/>
                  <a:cs typeface="Arial" panose="020B0604020202020204" pitchFamily="34" charset="0"/>
                </a:defRPr>
              </a:pPr>
              <a:r>
                <a:t>MOIS 3</a:t>
              </a:r>
              <a:endParaRPr lang="en-US" sz="800" dirty="0">
                <a:latin typeface="Arial" panose="020B0604020202020204" pitchFamily="34" charset="0"/>
                <a:cs typeface="Arial" panose="020B0604020202020204" pitchFamily="34" charset="0"/>
              </a:endParaRPr>
            </a:p>
          </p:txBody>
        </p:sp>
      </p:grpSp>
      <p:grpSp>
        <p:nvGrpSpPr>
          <p:cNvPr id="16" name="Group 15">
            <a:extLst>
              <a:ext uri="{FF2B5EF4-FFF2-40B4-BE49-F238E27FC236}">
                <a16:creationId xmlns:a16="http://schemas.microsoft.com/office/drawing/2014/main" id="{4FDD759E-167A-19DD-9F11-696382547D74}"/>
              </a:ext>
            </a:extLst>
          </p:cNvPr>
          <p:cNvGrpSpPr/>
          <p:nvPr/>
        </p:nvGrpSpPr>
        <p:grpSpPr>
          <a:xfrm>
            <a:off x="477903" y="3225729"/>
            <a:ext cx="810360" cy="740171"/>
            <a:chOff x="7164545" y="1294631"/>
            <a:chExt cx="810360" cy="740171"/>
          </a:xfrm>
        </p:grpSpPr>
        <p:pic>
          <p:nvPicPr>
            <p:cNvPr id="17" name="Graphic 16">
              <a:extLst>
                <a:ext uri="{FF2B5EF4-FFF2-40B4-BE49-F238E27FC236}">
                  <a16:creationId xmlns:a16="http://schemas.microsoft.com/office/drawing/2014/main" id="{6AF08B4C-4933-0B0E-A19A-ADECFEE0963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164545" y="1294631"/>
              <a:ext cx="810360" cy="740171"/>
            </a:xfrm>
            <a:prstGeom prst="rect">
              <a:avLst/>
            </a:prstGeom>
          </p:spPr>
        </p:pic>
        <p:sp>
          <p:nvSpPr>
            <p:cNvPr id="18" name="Subtitle 1">
              <a:extLst>
                <a:ext uri="{FF2B5EF4-FFF2-40B4-BE49-F238E27FC236}">
                  <a16:creationId xmlns:a16="http://schemas.microsoft.com/office/drawing/2014/main" id="{E1139FF9-5A51-C494-0667-ED276E51B4D1}"/>
                </a:ext>
              </a:extLst>
            </p:cNvPr>
            <p:cNvSpPr txBox="1">
              <a:spLocks/>
            </p:cNvSpPr>
            <p:nvPr/>
          </p:nvSpPr>
          <p:spPr>
            <a:xfrm>
              <a:off x="7181095" y="1297002"/>
              <a:ext cx="778135" cy="270541"/>
            </a:xfrm>
            <a:prstGeom prst="rect">
              <a:avLst/>
            </a:prstGeom>
          </p:spPr>
          <p:txBody>
            <a:bodyPr vert="horz" lIns="91440" tIns="45720" rIns="91440" bIns="4572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defRPr sz="800" b="1">
                  <a:latin typeface="+mj-lt"/>
                  <a:cs typeface="Arial" panose="020B0604020202020204" pitchFamily="34" charset="0"/>
                </a:defRPr>
              </a:pPr>
              <a:r>
                <a:t>MOIS 4</a:t>
              </a:r>
              <a:endParaRPr lang="en-US" sz="800" dirty="0">
                <a:latin typeface="Arial" panose="020B0604020202020204" pitchFamily="34" charset="0"/>
                <a:cs typeface="Arial" panose="020B0604020202020204" pitchFamily="34" charset="0"/>
              </a:endParaRPr>
            </a:p>
          </p:txBody>
        </p:sp>
      </p:grpSp>
      <p:grpSp>
        <p:nvGrpSpPr>
          <p:cNvPr id="19" name="Group 18">
            <a:extLst>
              <a:ext uri="{FF2B5EF4-FFF2-40B4-BE49-F238E27FC236}">
                <a16:creationId xmlns:a16="http://schemas.microsoft.com/office/drawing/2014/main" id="{2625875A-5D54-D7F0-5D58-73B4A1B23F6C}"/>
              </a:ext>
            </a:extLst>
          </p:cNvPr>
          <p:cNvGrpSpPr/>
          <p:nvPr/>
        </p:nvGrpSpPr>
        <p:grpSpPr>
          <a:xfrm>
            <a:off x="1424525" y="3221192"/>
            <a:ext cx="810360" cy="740171"/>
            <a:chOff x="7164545" y="1294631"/>
            <a:chExt cx="810360" cy="740171"/>
          </a:xfrm>
        </p:grpSpPr>
        <p:pic>
          <p:nvPicPr>
            <p:cNvPr id="20" name="Graphic 19">
              <a:extLst>
                <a:ext uri="{FF2B5EF4-FFF2-40B4-BE49-F238E27FC236}">
                  <a16:creationId xmlns:a16="http://schemas.microsoft.com/office/drawing/2014/main" id="{DC91A6E3-9C1A-01F2-F1E3-C110C6B00CE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164545" y="1294631"/>
              <a:ext cx="810360" cy="740171"/>
            </a:xfrm>
            <a:prstGeom prst="rect">
              <a:avLst/>
            </a:prstGeom>
          </p:spPr>
        </p:pic>
        <p:sp>
          <p:nvSpPr>
            <p:cNvPr id="21" name="Subtitle 1">
              <a:extLst>
                <a:ext uri="{FF2B5EF4-FFF2-40B4-BE49-F238E27FC236}">
                  <a16:creationId xmlns:a16="http://schemas.microsoft.com/office/drawing/2014/main" id="{A9690150-3038-1993-7D06-9E93F07426C9}"/>
                </a:ext>
              </a:extLst>
            </p:cNvPr>
            <p:cNvSpPr txBox="1">
              <a:spLocks/>
            </p:cNvSpPr>
            <p:nvPr/>
          </p:nvSpPr>
          <p:spPr>
            <a:xfrm>
              <a:off x="7181095" y="1297002"/>
              <a:ext cx="778135" cy="270541"/>
            </a:xfrm>
            <a:prstGeom prst="rect">
              <a:avLst/>
            </a:prstGeom>
          </p:spPr>
          <p:txBody>
            <a:bodyPr vert="horz" lIns="91440" tIns="45720" rIns="91440" bIns="4572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defRPr sz="800" b="1">
                  <a:latin typeface="+mj-lt"/>
                  <a:cs typeface="Arial" panose="020B0604020202020204" pitchFamily="34" charset="0"/>
                </a:defRPr>
              </a:pPr>
              <a:r>
                <a:t>MOIS 5</a:t>
              </a:r>
              <a:endParaRPr lang="en-US" sz="800" dirty="0">
                <a:latin typeface="Arial" panose="020B0604020202020204" pitchFamily="34" charset="0"/>
                <a:cs typeface="Arial" panose="020B0604020202020204" pitchFamily="34" charset="0"/>
              </a:endParaRPr>
            </a:p>
          </p:txBody>
        </p:sp>
      </p:grpSp>
      <p:grpSp>
        <p:nvGrpSpPr>
          <p:cNvPr id="22" name="Group 21">
            <a:extLst>
              <a:ext uri="{FF2B5EF4-FFF2-40B4-BE49-F238E27FC236}">
                <a16:creationId xmlns:a16="http://schemas.microsoft.com/office/drawing/2014/main" id="{6F96E18B-0E57-1869-24E1-01295DB42413}"/>
              </a:ext>
            </a:extLst>
          </p:cNvPr>
          <p:cNvGrpSpPr/>
          <p:nvPr/>
        </p:nvGrpSpPr>
        <p:grpSpPr>
          <a:xfrm>
            <a:off x="2388428" y="3221192"/>
            <a:ext cx="810360" cy="740171"/>
            <a:chOff x="7164545" y="1294631"/>
            <a:chExt cx="810360" cy="740171"/>
          </a:xfrm>
        </p:grpSpPr>
        <p:pic>
          <p:nvPicPr>
            <p:cNvPr id="23" name="Graphic 22">
              <a:extLst>
                <a:ext uri="{FF2B5EF4-FFF2-40B4-BE49-F238E27FC236}">
                  <a16:creationId xmlns:a16="http://schemas.microsoft.com/office/drawing/2014/main" id="{3E659342-6342-A8A5-B791-B073B263E65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164545" y="1294631"/>
              <a:ext cx="810360" cy="740171"/>
            </a:xfrm>
            <a:prstGeom prst="rect">
              <a:avLst/>
            </a:prstGeom>
          </p:spPr>
        </p:pic>
        <p:sp>
          <p:nvSpPr>
            <p:cNvPr id="24" name="Subtitle 1">
              <a:extLst>
                <a:ext uri="{FF2B5EF4-FFF2-40B4-BE49-F238E27FC236}">
                  <a16:creationId xmlns:a16="http://schemas.microsoft.com/office/drawing/2014/main" id="{9031B855-525B-3381-1803-2474C9B5CC85}"/>
                </a:ext>
              </a:extLst>
            </p:cNvPr>
            <p:cNvSpPr txBox="1">
              <a:spLocks/>
            </p:cNvSpPr>
            <p:nvPr/>
          </p:nvSpPr>
          <p:spPr>
            <a:xfrm>
              <a:off x="7181095" y="1297002"/>
              <a:ext cx="778135" cy="270541"/>
            </a:xfrm>
            <a:prstGeom prst="rect">
              <a:avLst/>
            </a:prstGeom>
          </p:spPr>
          <p:txBody>
            <a:bodyPr vert="horz" lIns="91440" tIns="45720" rIns="91440" bIns="4572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defRPr sz="800" b="1">
                  <a:latin typeface="+mj-lt"/>
                  <a:cs typeface="Arial" panose="020B0604020202020204" pitchFamily="34" charset="0"/>
                </a:defRPr>
              </a:pPr>
              <a:r>
                <a:t>MOIS 6+</a:t>
              </a:r>
              <a:endParaRPr lang="en-US" sz="800" dirty="0">
                <a:latin typeface="Arial" panose="020B0604020202020204" pitchFamily="34" charset="0"/>
                <a:cs typeface="Arial" panose="020B0604020202020204" pitchFamily="34" charset="0"/>
              </a:endParaRPr>
            </a:p>
          </p:txBody>
        </p:sp>
      </p:grpSp>
      <p:sp>
        <p:nvSpPr>
          <p:cNvPr id="131" name="Graphic 24" descr="Close with solid fill">
            <a:extLst>
              <a:ext uri="{FF2B5EF4-FFF2-40B4-BE49-F238E27FC236}">
                <a16:creationId xmlns:a16="http://schemas.microsoft.com/office/drawing/2014/main" id="{AA0E0F33-937C-2365-BE18-51FAB1EFC7B9}"/>
              </a:ext>
            </a:extLst>
          </p:cNvPr>
          <p:cNvSpPr/>
          <p:nvPr/>
        </p:nvSpPr>
        <p:spPr>
          <a:xfrm>
            <a:off x="1473192" y="2356265"/>
            <a:ext cx="674370" cy="674370"/>
          </a:xfrm>
          <a:custGeom>
            <a:avLst/>
            <a:gdLst>
              <a:gd name="connsiteX0" fmla="*/ 674370 w 674370"/>
              <a:gd name="connsiteY0" fmla="*/ 80963 h 674370"/>
              <a:gd name="connsiteX1" fmla="*/ 593408 w 674370"/>
              <a:gd name="connsiteY1" fmla="*/ 0 h 674370"/>
              <a:gd name="connsiteX2" fmla="*/ 337185 w 674370"/>
              <a:gd name="connsiteY2" fmla="*/ 256223 h 674370"/>
              <a:gd name="connsiteX3" fmla="*/ 80963 w 674370"/>
              <a:gd name="connsiteY3" fmla="*/ 0 h 674370"/>
              <a:gd name="connsiteX4" fmla="*/ 0 w 674370"/>
              <a:gd name="connsiteY4" fmla="*/ 80963 h 674370"/>
              <a:gd name="connsiteX5" fmla="*/ 256223 w 674370"/>
              <a:gd name="connsiteY5" fmla="*/ 337185 h 674370"/>
              <a:gd name="connsiteX6" fmla="*/ 0 w 674370"/>
              <a:gd name="connsiteY6" fmla="*/ 593408 h 674370"/>
              <a:gd name="connsiteX7" fmla="*/ 80963 w 674370"/>
              <a:gd name="connsiteY7" fmla="*/ 674370 h 674370"/>
              <a:gd name="connsiteX8" fmla="*/ 337185 w 674370"/>
              <a:gd name="connsiteY8" fmla="*/ 418148 h 674370"/>
              <a:gd name="connsiteX9" fmla="*/ 593408 w 674370"/>
              <a:gd name="connsiteY9" fmla="*/ 674370 h 674370"/>
              <a:gd name="connsiteX10" fmla="*/ 674370 w 674370"/>
              <a:gd name="connsiteY10" fmla="*/ 593408 h 674370"/>
              <a:gd name="connsiteX11" fmla="*/ 418148 w 674370"/>
              <a:gd name="connsiteY11" fmla="*/ 337185 h 674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74370" h="674370">
                <a:moveTo>
                  <a:pt x="674370" y="80963"/>
                </a:moveTo>
                <a:lnTo>
                  <a:pt x="593408" y="0"/>
                </a:lnTo>
                <a:lnTo>
                  <a:pt x="337185" y="256223"/>
                </a:lnTo>
                <a:lnTo>
                  <a:pt x="80963" y="0"/>
                </a:lnTo>
                <a:lnTo>
                  <a:pt x="0" y="80963"/>
                </a:lnTo>
                <a:lnTo>
                  <a:pt x="256223" y="337185"/>
                </a:lnTo>
                <a:lnTo>
                  <a:pt x="0" y="593408"/>
                </a:lnTo>
                <a:lnTo>
                  <a:pt x="80963" y="674370"/>
                </a:lnTo>
                <a:lnTo>
                  <a:pt x="337185" y="418148"/>
                </a:lnTo>
                <a:lnTo>
                  <a:pt x="593408" y="674370"/>
                </a:lnTo>
                <a:lnTo>
                  <a:pt x="674370" y="593408"/>
                </a:lnTo>
                <a:lnTo>
                  <a:pt x="418148" y="337185"/>
                </a:lnTo>
                <a:close/>
              </a:path>
            </a:pathLst>
          </a:custGeom>
          <a:solidFill>
            <a:srgbClr val="000000">
              <a:alpha val="52000"/>
            </a:srgbClr>
          </a:solidFill>
          <a:ln w="9525" cap="flat">
            <a:noFill/>
            <a:prstDash val="solid"/>
            <a:miter/>
          </a:ln>
        </p:spPr>
        <p:txBody>
          <a:bodyPr anchor="ctr"/>
          <a:lstStyle/>
          <a:p>
            <a:endParaRPr lang="en-US"/>
          </a:p>
        </p:txBody>
      </p:sp>
      <p:sp>
        <p:nvSpPr>
          <p:cNvPr id="132" name="Graphic 25" descr="Close with solid fill">
            <a:extLst>
              <a:ext uri="{FF2B5EF4-FFF2-40B4-BE49-F238E27FC236}">
                <a16:creationId xmlns:a16="http://schemas.microsoft.com/office/drawing/2014/main" id="{0C666B8B-F4A4-63A1-494C-B14451ED17F7}"/>
              </a:ext>
            </a:extLst>
          </p:cNvPr>
          <p:cNvSpPr/>
          <p:nvPr/>
        </p:nvSpPr>
        <p:spPr>
          <a:xfrm>
            <a:off x="2444493" y="2354549"/>
            <a:ext cx="674370" cy="674370"/>
          </a:xfrm>
          <a:custGeom>
            <a:avLst/>
            <a:gdLst>
              <a:gd name="connsiteX0" fmla="*/ 674370 w 674370"/>
              <a:gd name="connsiteY0" fmla="*/ 80963 h 674370"/>
              <a:gd name="connsiteX1" fmla="*/ 593408 w 674370"/>
              <a:gd name="connsiteY1" fmla="*/ 0 h 674370"/>
              <a:gd name="connsiteX2" fmla="*/ 337185 w 674370"/>
              <a:gd name="connsiteY2" fmla="*/ 256223 h 674370"/>
              <a:gd name="connsiteX3" fmla="*/ 80963 w 674370"/>
              <a:gd name="connsiteY3" fmla="*/ 0 h 674370"/>
              <a:gd name="connsiteX4" fmla="*/ 0 w 674370"/>
              <a:gd name="connsiteY4" fmla="*/ 80963 h 674370"/>
              <a:gd name="connsiteX5" fmla="*/ 256223 w 674370"/>
              <a:gd name="connsiteY5" fmla="*/ 337185 h 674370"/>
              <a:gd name="connsiteX6" fmla="*/ 0 w 674370"/>
              <a:gd name="connsiteY6" fmla="*/ 593408 h 674370"/>
              <a:gd name="connsiteX7" fmla="*/ 80963 w 674370"/>
              <a:gd name="connsiteY7" fmla="*/ 674370 h 674370"/>
              <a:gd name="connsiteX8" fmla="*/ 337185 w 674370"/>
              <a:gd name="connsiteY8" fmla="*/ 418148 h 674370"/>
              <a:gd name="connsiteX9" fmla="*/ 593408 w 674370"/>
              <a:gd name="connsiteY9" fmla="*/ 674370 h 674370"/>
              <a:gd name="connsiteX10" fmla="*/ 674370 w 674370"/>
              <a:gd name="connsiteY10" fmla="*/ 593408 h 674370"/>
              <a:gd name="connsiteX11" fmla="*/ 418148 w 674370"/>
              <a:gd name="connsiteY11" fmla="*/ 337185 h 674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74370" h="674370">
                <a:moveTo>
                  <a:pt x="674370" y="80963"/>
                </a:moveTo>
                <a:lnTo>
                  <a:pt x="593408" y="0"/>
                </a:lnTo>
                <a:lnTo>
                  <a:pt x="337185" y="256223"/>
                </a:lnTo>
                <a:lnTo>
                  <a:pt x="80963" y="0"/>
                </a:lnTo>
                <a:lnTo>
                  <a:pt x="0" y="80963"/>
                </a:lnTo>
                <a:lnTo>
                  <a:pt x="256223" y="337185"/>
                </a:lnTo>
                <a:lnTo>
                  <a:pt x="0" y="593408"/>
                </a:lnTo>
                <a:lnTo>
                  <a:pt x="80963" y="674370"/>
                </a:lnTo>
                <a:lnTo>
                  <a:pt x="337185" y="418148"/>
                </a:lnTo>
                <a:lnTo>
                  <a:pt x="593408" y="674370"/>
                </a:lnTo>
                <a:lnTo>
                  <a:pt x="674370" y="593408"/>
                </a:lnTo>
                <a:lnTo>
                  <a:pt x="418148" y="337185"/>
                </a:lnTo>
                <a:close/>
              </a:path>
            </a:pathLst>
          </a:custGeom>
          <a:solidFill>
            <a:srgbClr val="000000">
              <a:alpha val="50000"/>
            </a:srgbClr>
          </a:solidFill>
          <a:ln w="9525" cap="flat">
            <a:noFill/>
            <a:prstDash val="solid"/>
            <a:miter/>
          </a:ln>
        </p:spPr>
        <p:txBody>
          <a:bodyPr anchor="ctr"/>
          <a:lstStyle/>
          <a:p>
            <a:endParaRPr lang="en-US"/>
          </a:p>
        </p:txBody>
      </p:sp>
      <p:pic>
        <p:nvPicPr>
          <p:cNvPr id="27" name="Graphic 26" descr="Close with solid fill">
            <a:extLst>
              <a:ext uri="{FF2B5EF4-FFF2-40B4-BE49-F238E27FC236}">
                <a16:creationId xmlns:a16="http://schemas.microsoft.com/office/drawing/2014/main" id="{D81A487F-7885-B9D6-9A13-B5EFE37087C9}"/>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356583" y="3117035"/>
            <a:ext cx="914400" cy="914400"/>
          </a:xfrm>
          <a:prstGeom prst="rect">
            <a:avLst/>
          </a:prstGeom>
        </p:spPr>
      </p:pic>
      <p:pic>
        <p:nvPicPr>
          <p:cNvPr id="28" name="Graphic 27" descr="Close with solid fill">
            <a:extLst>
              <a:ext uri="{FF2B5EF4-FFF2-40B4-BE49-F238E27FC236}">
                <a16:creationId xmlns:a16="http://schemas.microsoft.com/office/drawing/2014/main" id="{72C3337E-107E-DA5A-377D-B1758FF8A97A}"/>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2327884" y="3083420"/>
            <a:ext cx="914400" cy="914400"/>
          </a:xfrm>
          <a:prstGeom prst="rect">
            <a:avLst/>
          </a:prstGeom>
        </p:spPr>
      </p:pic>
      <p:pic>
        <p:nvPicPr>
          <p:cNvPr id="29" name="Graphic 28" descr="Close with solid fill">
            <a:extLst>
              <a:ext uri="{FF2B5EF4-FFF2-40B4-BE49-F238E27FC236}">
                <a16:creationId xmlns:a16="http://schemas.microsoft.com/office/drawing/2014/main" id="{A8495E15-77E7-4026-0914-E84EF9DB9B48}"/>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422665" y="3117035"/>
            <a:ext cx="914400" cy="914400"/>
          </a:xfrm>
          <a:prstGeom prst="rect">
            <a:avLst/>
          </a:prstGeom>
        </p:spPr>
      </p:pic>
      <p:sp>
        <p:nvSpPr>
          <p:cNvPr id="31" name="TextBox 30">
            <a:extLst>
              <a:ext uri="{FF2B5EF4-FFF2-40B4-BE49-F238E27FC236}">
                <a16:creationId xmlns:a16="http://schemas.microsoft.com/office/drawing/2014/main" id="{9E58E769-A0B6-1D92-CA46-709EBDB13017}"/>
              </a:ext>
            </a:extLst>
          </p:cNvPr>
          <p:cNvSpPr txBox="1"/>
          <p:nvPr/>
        </p:nvSpPr>
        <p:spPr>
          <a:xfrm>
            <a:off x="3508297" y="1113133"/>
            <a:ext cx="4056218" cy="954107"/>
          </a:xfrm>
          <a:prstGeom prst="rect">
            <a:avLst/>
          </a:prstGeom>
          <a:noFill/>
        </p:spPr>
        <p:txBody>
          <a:bodyPr wrap="square">
            <a:spAutoFit/>
          </a:bodyPr>
          <a:lstStyle/>
          <a:p>
            <a:pPr algn="ctr">
              <a:defRPr sz="2800">
                <a:solidFill>
                  <a:schemeClr val="accent5"/>
                </a:solidFill>
                <a:latin typeface="+mj-lt"/>
              </a:defRPr>
            </a:pPr>
            <a:r>
              <a:t>Traitement </a:t>
            </a:r>
            <a:br>
              <a:rPr lang="en-US" sz="2800" dirty="0">
                <a:solidFill>
                  <a:schemeClr val="accent5"/>
                </a:solidFill>
                <a:latin typeface="+mj-lt"/>
              </a:rPr>
            </a:br>
            <a:r>
              <a:t>(TB-PS)</a:t>
            </a:r>
          </a:p>
        </p:txBody>
      </p:sp>
      <p:sp>
        <p:nvSpPr>
          <p:cNvPr id="33" name="TextBox 32">
            <a:extLst>
              <a:ext uri="{FF2B5EF4-FFF2-40B4-BE49-F238E27FC236}">
                <a16:creationId xmlns:a16="http://schemas.microsoft.com/office/drawing/2014/main" id="{C578B792-71DD-454B-8322-4C7C35C19A21}"/>
              </a:ext>
            </a:extLst>
          </p:cNvPr>
          <p:cNvSpPr txBox="1"/>
          <p:nvPr/>
        </p:nvSpPr>
        <p:spPr>
          <a:xfrm>
            <a:off x="4199639" y="2076560"/>
            <a:ext cx="2688661" cy="369332"/>
          </a:xfrm>
          <a:prstGeom prst="rect">
            <a:avLst/>
          </a:prstGeom>
          <a:noFill/>
        </p:spPr>
        <p:txBody>
          <a:bodyPr wrap="square">
            <a:spAutoFit/>
          </a:bodyPr>
          <a:lstStyle/>
          <a:p>
            <a:pPr algn="ctr">
              <a:spcAft>
                <a:spcPts val="2400"/>
              </a:spcAft>
              <a:defRPr>
                <a:latin typeface="+mj-lt"/>
                <a:cs typeface="Arial" panose="020B0604020202020204" pitchFamily="34" charset="0"/>
              </a:defRPr>
            </a:pPr>
            <a:r>
              <a:t>6 </a:t>
            </a:r>
            <a:r>
              <a:rPr>
                <a:sym typeface="Wingdings" panose="05000000000000000000" pitchFamily="2" charset="2"/>
              </a:rPr>
              <a:t> 4</a:t>
            </a:r>
            <a:r>
              <a:t> mois</a:t>
            </a:r>
          </a:p>
        </p:txBody>
      </p:sp>
      <p:grpSp>
        <p:nvGrpSpPr>
          <p:cNvPr id="34" name="Group 33">
            <a:extLst>
              <a:ext uri="{FF2B5EF4-FFF2-40B4-BE49-F238E27FC236}">
                <a16:creationId xmlns:a16="http://schemas.microsoft.com/office/drawing/2014/main" id="{CBA7424B-2105-5708-7EEC-545573514DD0}"/>
              </a:ext>
            </a:extLst>
          </p:cNvPr>
          <p:cNvGrpSpPr/>
          <p:nvPr/>
        </p:nvGrpSpPr>
        <p:grpSpPr>
          <a:xfrm>
            <a:off x="4183090" y="2742448"/>
            <a:ext cx="810360" cy="740171"/>
            <a:chOff x="7164545" y="1294631"/>
            <a:chExt cx="810360" cy="740171"/>
          </a:xfrm>
        </p:grpSpPr>
        <p:pic>
          <p:nvPicPr>
            <p:cNvPr id="35" name="Graphic 34">
              <a:extLst>
                <a:ext uri="{FF2B5EF4-FFF2-40B4-BE49-F238E27FC236}">
                  <a16:creationId xmlns:a16="http://schemas.microsoft.com/office/drawing/2014/main" id="{305F27AA-D5D9-F5F9-06C8-38B135C507F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164545" y="1294631"/>
              <a:ext cx="810360" cy="740171"/>
            </a:xfrm>
            <a:prstGeom prst="rect">
              <a:avLst/>
            </a:prstGeom>
          </p:spPr>
        </p:pic>
        <p:sp>
          <p:nvSpPr>
            <p:cNvPr id="36" name="Subtitle 1">
              <a:extLst>
                <a:ext uri="{FF2B5EF4-FFF2-40B4-BE49-F238E27FC236}">
                  <a16:creationId xmlns:a16="http://schemas.microsoft.com/office/drawing/2014/main" id="{99AEE473-F398-07CE-82A6-672BDDCF96ED}"/>
                </a:ext>
              </a:extLst>
            </p:cNvPr>
            <p:cNvSpPr txBox="1">
              <a:spLocks/>
            </p:cNvSpPr>
            <p:nvPr/>
          </p:nvSpPr>
          <p:spPr>
            <a:xfrm>
              <a:off x="7181095" y="1297002"/>
              <a:ext cx="778135" cy="270541"/>
            </a:xfrm>
            <a:prstGeom prst="rect">
              <a:avLst/>
            </a:prstGeom>
          </p:spPr>
          <p:txBody>
            <a:bodyPr vert="horz" lIns="91440" tIns="45720" rIns="91440" bIns="4572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defRPr sz="800" b="1">
                  <a:latin typeface="+mj-lt"/>
                  <a:cs typeface="Arial" panose="020B0604020202020204" pitchFamily="34" charset="0"/>
                </a:defRPr>
              </a:pPr>
              <a:r>
                <a:t>MOIS 1</a:t>
              </a:r>
              <a:endParaRPr lang="en-US" sz="800" dirty="0">
                <a:latin typeface="Arial" panose="020B0604020202020204" pitchFamily="34" charset="0"/>
                <a:cs typeface="Arial" panose="020B0604020202020204" pitchFamily="34" charset="0"/>
              </a:endParaRPr>
            </a:p>
          </p:txBody>
        </p:sp>
      </p:grpSp>
      <p:grpSp>
        <p:nvGrpSpPr>
          <p:cNvPr id="37" name="Group 36">
            <a:extLst>
              <a:ext uri="{FF2B5EF4-FFF2-40B4-BE49-F238E27FC236}">
                <a16:creationId xmlns:a16="http://schemas.microsoft.com/office/drawing/2014/main" id="{EE92220F-4A46-CB91-D870-73B90CD4305A}"/>
              </a:ext>
            </a:extLst>
          </p:cNvPr>
          <p:cNvGrpSpPr/>
          <p:nvPr/>
        </p:nvGrpSpPr>
        <p:grpSpPr>
          <a:xfrm>
            <a:off x="5129712" y="2737911"/>
            <a:ext cx="810360" cy="740171"/>
            <a:chOff x="7164545" y="1294631"/>
            <a:chExt cx="810360" cy="740171"/>
          </a:xfrm>
        </p:grpSpPr>
        <p:pic>
          <p:nvPicPr>
            <p:cNvPr id="38" name="Graphic 37">
              <a:extLst>
                <a:ext uri="{FF2B5EF4-FFF2-40B4-BE49-F238E27FC236}">
                  <a16:creationId xmlns:a16="http://schemas.microsoft.com/office/drawing/2014/main" id="{09D1C7EE-D921-3889-7FC0-7EA62B3E6CE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164545" y="1294631"/>
              <a:ext cx="810360" cy="740171"/>
            </a:xfrm>
            <a:prstGeom prst="rect">
              <a:avLst/>
            </a:prstGeom>
          </p:spPr>
        </p:pic>
        <p:sp>
          <p:nvSpPr>
            <p:cNvPr id="39" name="Subtitle 1">
              <a:extLst>
                <a:ext uri="{FF2B5EF4-FFF2-40B4-BE49-F238E27FC236}">
                  <a16:creationId xmlns:a16="http://schemas.microsoft.com/office/drawing/2014/main" id="{C4F00B9F-1764-3A01-8F3A-0453D31EB5A9}"/>
                </a:ext>
              </a:extLst>
            </p:cNvPr>
            <p:cNvSpPr txBox="1">
              <a:spLocks/>
            </p:cNvSpPr>
            <p:nvPr/>
          </p:nvSpPr>
          <p:spPr>
            <a:xfrm>
              <a:off x="7181095" y="1297002"/>
              <a:ext cx="778135" cy="270541"/>
            </a:xfrm>
            <a:prstGeom prst="rect">
              <a:avLst/>
            </a:prstGeom>
          </p:spPr>
          <p:txBody>
            <a:bodyPr vert="horz" lIns="91440" tIns="45720" rIns="91440" bIns="4572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defRPr sz="800" b="1">
                  <a:latin typeface="+mj-lt"/>
                  <a:cs typeface="Arial" panose="020B0604020202020204" pitchFamily="34" charset="0"/>
                </a:defRPr>
              </a:pPr>
              <a:r>
                <a:t>MOIS 2</a:t>
              </a:r>
              <a:endParaRPr lang="en-US" sz="800" dirty="0">
                <a:latin typeface="Arial" panose="020B0604020202020204" pitchFamily="34" charset="0"/>
                <a:cs typeface="Arial" panose="020B0604020202020204" pitchFamily="34" charset="0"/>
              </a:endParaRPr>
            </a:p>
          </p:txBody>
        </p:sp>
      </p:grpSp>
      <p:grpSp>
        <p:nvGrpSpPr>
          <p:cNvPr id="40" name="Group 39">
            <a:extLst>
              <a:ext uri="{FF2B5EF4-FFF2-40B4-BE49-F238E27FC236}">
                <a16:creationId xmlns:a16="http://schemas.microsoft.com/office/drawing/2014/main" id="{7AA8B0C5-33D2-76F2-BE02-C27EB96FE50C}"/>
              </a:ext>
            </a:extLst>
          </p:cNvPr>
          <p:cNvGrpSpPr/>
          <p:nvPr/>
        </p:nvGrpSpPr>
        <p:grpSpPr>
          <a:xfrm>
            <a:off x="6093615" y="2737911"/>
            <a:ext cx="810360" cy="740171"/>
            <a:chOff x="7164545" y="1294631"/>
            <a:chExt cx="810360" cy="740171"/>
          </a:xfrm>
        </p:grpSpPr>
        <p:pic>
          <p:nvPicPr>
            <p:cNvPr id="41" name="Graphic 40">
              <a:extLst>
                <a:ext uri="{FF2B5EF4-FFF2-40B4-BE49-F238E27FC236}">
                  <a16:creationId xmlns:a16="http://schemas.microsoft.com/office/drawing/2014/main" id="{9170F035-BFAC-476E-7064-15C1D089633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164545" y="1294631"/>
              <a:ext cx="810360" cy="740171"/>
            </a:xfrm>
            <a:prstGeom prst="rect">
              <a:avLst/>
            </a:prstGeom>
          </p:spPr>
        </p:pic>
        <p:sp>
          <p:nvSpPr>
            <p:cNvPr id="42" name="Subtitle 1">
              <a:extLst>
                <a:ext uri="{FF2B5EF4-FFF2-40B4-BE49-F238E27FC236}">
                  <a16:creationId xmlns:a16="http://schemas.microsoft.com/office/drawing/2014/main" id="{B5473E7D-6766-21F0-D4DE-83AB088C98D0}"/>
                </a:ext>
              </a:extLst>
            </p:cNvPr>
            <p:cNvSpPr txBox="1">
              <a:spLocks/>
            </p:cNvSpPr>
            <p:nvPr/>
          </p:nvSpPr>
          <p:spPr>
            <a:xfrm>
              <a:off x="7181095" y="1297002"/>
              <a:ext cx="778135" cy="270541"/>
            </a:xfrm>
            <a:prstGeom prst="rect">
              <a:avLst/>
            </a:prstGeom>
          </p:spPr>
          <p:txBody>
            <a:bodyPr vert="horz" lIns="91440" tIns="45720" rIns="91440" bIns="4572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defRPr sz="800" b="1">
                  <a:latin typeface="+mj-lt"/>
                  <a:cs typeface="Arial" panose="020B0604020202020204" pitchFamily="34" charset="0"/>
                </a:defRPr>
              </a:pPr>
              <a:r>
                <a:t>MOIS 3</a:t>
              </a:r>
              <a:endParaRPr lang="en-US" sz="800" dirty="0">
                <a:latin typeface="Arial" panose="020B0604020202020204" pitchFamily="34" charset="0"/>
                <a:cs typeface="Arial" panose="020B0604020202020204" pitchFamily="34" charset="0"/>
              </a:endParaRPr>
            </a:p>
          </p:txBody>
        </p:sp>
      </p:grpSp>
      <p:grpSp>
        <p:nvGrpSpPr>
          <p:cNvPr id="43" name="Group 42">
            <a:extLst>
              <a:ext uri="{FF2B5EF4-FFF2-40B4-BE49-F238E27FC236}">
                <a16:creationId xmlns:a16="http://schemas.microsoft.com/office/drawing/2014/main" id="{7CA97FD0-5F9F-5C72-B76B-F652E61BBF2D}"/>
              </a:ext>
            </a:extLst>
          </p:cNvPr>
          <p:cNvGrpSpPr/>
          <p:nvPr/>
        </p:nvGrpSpPr>
        <p:grpSpPr>
          <a:xfrm>
            <a:off x="4183542" y="3644812"/>
            <a:ext cx="810360" cy="740171"/>
            <a:chOff x="7164545" y="1294631"/>
            <a:chExt cx="810360" cy="740171"/>
          </a:xfrm>
        </p:grpSpPr>
        <p:pic>
          <p:nvPicPr>
            <p:cNvPr id="44" name="Graphic 43">
              <a:extLst>
                <a:ext uri="{FF2B5EF4-FFF2-40B4-BE49-F238E27FC236}">
                  <a16:creationId xmlns:a16="http://schemas.microsoft.com/office/drawing/2014/main" id="{027A4484-7A1E-C736-4BAB-0A48EFF2AF0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164545" y="1294631"/>
              <a:ext cx="810360" cy="740171"/>
            </a:xfrm>
            <a:prstGeom prst="rect">
              <a:avLst/>
            </a:prstGeom>
          </p:spPr>
        </p:pic>
        <p:sp>
          <p:nvSpPr>
            <p:cNvPr id="45" name="Subtitle 1">
              <a:extLst>
                <a:ext uri="{FF2B5EF4-FFF2-40B4-BE49-F238E27FC236}">
                  <a16:creationId xmlns:a16="http://schemas.microsoft.com/office/drawing/2014/main" id="{286DF3D0-EF7A-9E5E-0AC6-7AF8CF765743}"/>
                </a:ext>
              </a:extLst>
            </p:cNvPr>
            <p:cNvSpPr txBox="1">
              <a:spLocks/>
            </p:cNvSpPr>
            <p:nvPr/>
          </p:nvSpPr>
          <p:spPr>
            <a:xfrm>
              <a:off x="7181095" y="1297002"/>
              <a:ext cx="778135" cy="270541"/>
            </a:xfrm>
            <a:prstGeom prst="rect">
              <a:avLst/>
            </a:prstGeom>
          </p:spPr>
          <p:txBody>
            <a:bodyPr vert="horz" lIns="91440" tIns="45720" rIns="91440" bIns="4572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defRPr sz="800" b="1">
                  <a:latin typeface="+mj-lt"/>
                  <a:cs typeface="Arial" panose="020B0604020202020204" pitchFamily="34" charset="0"/>
                </a:defRPr>
              </a:pPr>
              <a:r>
                <a:t>MOIS 4</a:t>
              </a:r>
              <a:endParaRPr lang="en-US" sz="800" dirty="0">
                <a:latin typeface="Arial" panose="020B0604020202020204" pitchFamily="34" charset="0"/>
                <a:cs typeface="Arial" panose="020B0604020202020204" pitchFamily="34" charset="0"/>
              </a:endParaRPr>
            </a:p>
          </p:txBody>
        </p:sp>
      </p:grpSp>
      <p:grpSp>
        <p:nvGrpSpPr>
          <p:cNvPr id="46" name="Group 45">
            <a:extLst>
              <a:ext uri="{FF2B5EF4-FFF2-40B4-BE49-F238E27FC236}">
                <a16:creationId xmlns:a16="http://schemas.microsoft.com/office/drawing/2014/main" id="{B60BA6D7-7A3F-7F4C-A5A6-A3A5F7658F7D}"/>
              </a:ext>
            </a:extLst>
          </p:cNvPr>
          <p:cNvGrpSpPr/>
          <p:nvPr/>
        </p:nvGrpSpPr>
        <p:grpSpPr>
          <a:xfrm>
            <a:off x="5130164" y="3640275"/>
            <a:ext cx="810360" cy="740171"/>
            <a:chOff x="7164545" y="1294631"/>
            <a:chExt cx="810360" cy="740171"/>
          </a:xfrm>
        </p:grpSpPr>
        <p:pic>
          <p:nvPicPr>
            <p:cNvPr id="47" name="Graphic 46">
              <a:extLst>
                <a:ext uri="{FF2B5EF4-FFF2-40B4-BE49-F238E27FC236}">
                  <a16:creationId xmlns:a16="http://schemas.microsoft.com/office/drawing/2014/main" id="{CD2C4DD2-4D4F-C7C0-EFD5-2B5107A7EFB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164545" y="1294631"/>
              <a:ext cx="810360" cy="740171"/>
            </a:xfrm>
            <a:prstGeom prst="rect">
              <a:avLst/>
            </a:prstGeom>
          </p:spPr>
        </p:pic>
        <p:sp>
          <p:nvSpPr>
            <p:cNvPr id="48" name="Subtitle 1">
              <a:extLst>
                <a:ext uri="{FF2B5EF4-FFF2-40B4-BE49-F238E27FC236}">
                  <a16:creationId xmlns:a16="http://schemas.microsoft.com/office/drawing/2014/main" id="{A9FC0322-0561-9C43-CA8D-77DF1339FA51}"/>
                </a:ext>
              </a:extLst>
            </p:cNvPr>
            <p:cNvSpPr txBox="1">
              <a:spLocks/>
            </p:cNvSpPr>
            <p:nvPr/>
          </p:nvSpPr>
          <p:spPr>
            <a:xfrm>
              <a:off x="7181095" y="1297002"/>
              <a:ext cx="778135" cy="270541"/>
            </a:xfrm>
            <a:prstGeom prst="rect">
              <a:avLst/>
            </a:prstGeom>
          </p:spPr>
          <p:txBody>
            <a:bodyPr vert="horz" lIns="91440" tIns="45720" rIns="91440" bIns="4572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defRPr sz="800" b="1">
                  <a:latin typeface="+mj-lt"/>
                  <a:cs typeface="Arial" panose="020B0604020202020204" pitchFamily="34" charset="0"/>
                </a:defRPr>
              </a:pPr>
              <a:r>
                <a:t>MOIS 5</a:t>
              </a:r>
              <a:endParaRPr lang="en-US" sz="800" dirty="0">
                <a:latin typeface="Arial" panose="020B0604020202020204" pitchFamily="34" charset="0"/>
                <a:cs typeface="Arial" panose="020B0604020202020204" pitchFamily="34" charset="0"/>
              </a:endParaRPr>
            </a:p>
          </p:txBody>
        </p:sp>
      </p:grpSp>
      <p:grpSp>
        <p:nvGrpSpPr>
          <p:cNvPr id="49" name="Group 48">
            <a:extLst>
              <a:ext uri="{FF2B5EF4-FFF2-40B4-BE49-F238E27FC236}">
                <a16:creationId xmlns:a16="http://schemas.microsoft.com/office/drawing/2014/main" id="{A4C7DB00-8D72-D37D-7FBD-3030FA42FE80}"/>
              </a:ext>
            </a:extLst>
          </p:cNvPr>
          <p:cNvGrpSpPr/>
          <p:nvPr/>
        </p:nvGrpSpPr>
        <p:grpSpPr>
          <a:xfrm>
            <a:off x="6094067" y="3640275"/>
            <a:ext cx="810360" cy="740171"/>
            <a:chOff x="7164545" y="1294631"/>
            <a:chExt cx="810360" cy="740171"/>
          </a:xfrm>
        </p:grpSpPr>
        <p:pic>
          <p:nvPicPr>
            <p:cNvPr id="50" name="Graphic 49">
              <a:extLst>
                <a:ext uri="{FF2B5EF4-FFF2-40B4-BE49-F238E27FC236}">
                  <a16:creationId xmlns:a16="http://schemas.microsoft.com/office/drawing/2014/main" id="{30E8F667-FE13-F45C-B1B7-A04C8EB98F00}"/>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164545" y="1294631"/>
              <a:ext cx="810360" cy="740171"/>
            </a:xfrm>
            <a:prstGeom prst="rect">
              <a:avLst/>
            </a:prstGeom>
          </p:spPr>
        </p:pic>
        <p:sp>
          <p:nvSpPr>
            <p:cNvPr id="51" name="Subtitle 1">
              <a:extLst>
                <a:ext uri="{FF2B5EF4-FFF2-40B4-BE49-F238E27FC236}">
                  <a16:creationId xmlns:a16="http://schemas.microsoft.com/office/drawing/2014/main" id="{184CEF90-0DAA-5DF8-B1E9-14C41B80B394}"/>
                </a:ext>
              </a:extLst>
            </p:cNvPr>
            <p:cNvSpPr txBox="1">
              <a:spLocks/>
            </p:cNvSpPr>
            <p:nvPr/>
          </p:nvSpPr>
          <p:spPr>
            <a:xfrm>
              <a:off x="7181095" y="1297002"/>
              <a:ext cx="778135" cy="270541"/>
            </a:xfrm>
            <a:prstGeom prst="rect">
              <a:avLst/>
            </a:prstGeom>
          </p:spPr>
          <p:txBody>
            <a:bodyPr vert="horz" lIns="91440" tIns="45720" rIns="91440" bIns="4572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defRPr sz="800" b="1">
                  <a:latin typeface="+mj-lt"/>
                  <a:cs typeface="Arial" panose="020B0604020202020204" pitchFamily="34" charset="0"/>
                </a:defRPr>
              </a:pPr>
              <a:r>
                <a:t>MOIS 6+</a:t>
              </a:r>
              <a:endParaRPr lang="en-US" sz="800" dirty="0">
                <a:latin typeface="Arial" panose="020B0604020202020204" pitchFamily="34" charset="0"/>
                <a:cs typeface="Arial" panose="020B0604020202020204" pitchFamily="34" charset="0"/>
              </a:endParaRPr>
            </a:p>
          </p:txBody>
        </p:sp>
      </p:grpSp>
      <p:pic>
        <p:nvPicPr>
          <p:cNvPr id="52" name="Graphic 51" descr="Close with solid fill">
            <a:extLst>
              <a:ext uri="{FF2B5EF4-FFF2-40B4-BE49-F238E27FC236}">
                <a16:creationId xmlns:a16="http://schemas.microsoft.com/office/drawing/2014/main" id="{0FB4C95F-0263-92BC-E96B-ED445829B618}"/>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5062222" y="3536118"/>
            <a:ext cx="914400" cy="914400"/>
          </a:xfrm>
          <a:prstGeom prst="rect">
            <a:avLst/>
          </a:prstGeom>
        </p:spPr>
      </p:pic>
      <p:pic>
        <p:nvPicPr>
          <p:cNvPr id="53" name="Graphic 52" descr="Close with solid fill">
            <a:extLst>
              <a:ext uri="{FF2B5EF4-FFF2-40B4-BE49-F238E27FC236}">
                <a16:creationId xmlns:a16="http://schemas.microsoft.com/office/drawing/2014/main" id="{B4DC86F7-7990-BEEB-D643-26A74A6828F9}"/>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6033523" y="3502503"/>
            <a:ext cx="914400" cy="914400"/>
          </a:xfrm>
          <a:prstGeom prst="rect">
            <a:avLst/>
          </a:prstGeom>
        </p:spPr>
      </p:pic>
      <p:sp>
        <p:nvSpPr>
          <p:cNvPr id="55" name="TextBox 54">
            <a:extLst>
              <a:ext uri="{FF2B5EF4-FFF2-40B4-BE49-F238E27FC236}">
                <a16:creationId xmlns:a16="http://schemas.microsoft.com/office/drawing/2014/main" id="{B995EFFE-F16A-35A1-BB1A-7EDF5F3B75D1}"/>
              </a:ext>
            </a:extLst>
          </p:cNvPr>
          <p:cNvSpPr txBox="1"/>
          <p:nvPr/>
        </p:nvSpPr>
        <p:spPr>
          <a:xfrm>
            <a:off x="7602613" y="1113133"/>
            <a:ext cx="4056218" cy="523220"/>
          </a:xfrm>
          <a:prstGeom prst="rect">
            <a:avLst/>
          </a:prstGeom>
          <a:noFill/>
        </p:spPr>
        <p:txBody>
          <a:bodyPr wrap="square">
            <a:spAutoFit/>
          </a:bodyPr>
          <a:lstStyle/>
          <a:p>
            <a:pPr algn="ctr">
              <a:defRPr sz="2800">
                <a:solidFill>
                  <a:schemeClr val="accent5"/>
                </a:solidFill>
                <a:latin typeface="+mj-lt"/>
              </a:defRPr>
            </a:pPr>
            <a:r>
              <a:t>Traitement (TB-PR)</a:t>
            </a:r>
          </a:p>
        </p:txBody>
      </p:sp>
      <p:sp>
        <p:nvSpPr>
          <p:cNvPr id="57" name="TextBox 56">
            <a:extLst>
              <a:ext uri="{FF2B5EF4-FFF2-40B4-BE49-F238E27FC236}">
                <a16:creationId xmlns:a16="http://schemas.microsoft.com/office/drawing/2014/main" id="{44B67513-0540-5F13-B4DE-3A8657961F28}"/>
              </a:ext>
            </a:extLst>
          </p:cNvPr>
          <p:cNvSpPr txBox="1"/>
          <p:nvPr/>
        </p:nvSpPr>
        <p:spPr>
          <a:xfrm>
            <a:off x="7798178" y="1614389"/>
            <a:ext cx="3751940" cy="523220"/>
          </a:xfrm>
          <a:prstGeom prst="rect">
            <a:avLst/>
          </a:prstGeom>
          <a:noFill/>
        </p:spPr>
        <p:txBody>
          <a:bodyPr wrap="square">
            <a:spAutoFit/>
          </a:bodyPr>
          <a:lstStyle/>
          <a:p>
            <a:pPr algn="ctr">
              <a:spcAft>
                <a:spcPts val="2400"/>
              </a:spcAft>
              <a:defRPr>
                <a:latin typeface="+mj-lt"/>
                <a:cs typeface="Arial" panose="020B0604020202020204" pitchFamily="34" charset="0"/>
              </a:defRPr>
            </a:pPr>
            <a:r>
              <a:rPr sz="1400" dirty="0"/>
              <a:t>18 </a:t>
            </a:r>
            <a:r>
              <a:rPr sz="1400" dirty="0">
                <a:sym typeface="Wingdings" panose="05000000000000000000" pitchFamily="2" charset="2"/>
              </a:rPr>
              <a:t> </a:t>
            </a:r>
            <a:r>
              <a:rPr sz="1400" dirty="0"/>
              <a:t>6 </a:t>
            </a:r>
            <a:r>
              <a:rPr sz="1400" dirty="0" err="1"/>
              <a:t>mois</a:t>
            </a:r>
            <a:br>
              <a:rPr lang="en-US" sz="1400" dirty="0">
                <a:latin typeface="+mj-lt"/>
                <a:cs typeface="Arial" panose="020B0604020202020204" pitchFamily="34" charset="0"/>
              </a:rPr>
            </a:br>
            <a:r>
              <a:rPr sz="1400" dirty="0"/>
              <a:t>(+</a:t>
            </a:r>
            <a:r>
              <a:rPr sz="1400" dirty="0" err="1"/>
              <a:t>éradication</a:t>
            </a:r>
            <a:r>
              <a:rPr sz="1400" dirty="0"/>
              <a:t> de </a:t>
            </a:r>
            <a:r>
              <a:rPr sz="1400" dirty="0" err="1"/>
              <a:t>perte</a:t>
            </a:r>
            <a:r>
              <a:rPr sz="1400" dirty="0"/>
              <a:t> auditive !)</a:t>
            </a:r>
          </a:p>
        </p:txBody>
      </p:sp>
      <p:grpSp>
        <p:nvGrpSpPr>
          <p:cNvPr id="58" name="Group 57">
            <a:extLst>
              <a:ext uri="{FF2B5EF4-FFF2-40B4-BE49-F238E27FC236}">
                <a16:creationId xmlns:a16="http://schemas.microsoft.com/office/drawing/2014/main" id="{8DF7C159-E7E7-2214-368E-D8116D36318D}"/>
              </a:ext>
            </a:extLst>
          </p:cNvPr>
          <p:cNvGrpSpPr/>
          <p:nvPr/>
        </p:nvGrpSpPr>
        <p:grpSpPr>
          <a:xfrm>
            <a:off x="7900157" y="2359799"/>
            <a:ext cx="810360" cy="740171"/>
            <a:chOff x="7164545" y="1294631"/>
            <a:chExt cx="810360" cy="740171"/>
          </a:xfrm>
        </p:grpSpPr>
        <p:pic>
          <p:nvPicPr>
            <p:cNvPr id="59" name="Graphic 58">
              <a:extLst>
                <a:ext uri="{FF2B5EF4-FFF2-40B4-BE49-F238E27FC236}">
                  <a16:creationId xmlns:a16="http://schemas.microsoft.com/office/drawing/2014/main" id="{5E6FA148-90F8-A8EE-D777-71BD4C59CEE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164545" y="1294631"/>
              <a:ext cx="810360" cy="740171"/>
            </a:xfrm>
            <a:prstGeom prst="rect">
              <a:avLst/>
            </a:prstGeom>
          </p:spPr>
        </p:pic>
        <p:sp>
          <p:nvSpPr>
            <p:cNvPr id="60" name="Subtitle 1">
              <a:extLst>
                <a:ext uri="{FF2B5EF4-FFF2-40B4-BE49-F238E27FC236}">
                  <a16:creationId xmlns:a16="http://schemas.microsoft.com/office/drawing/2014/main" id="{28FD3785-4D0D-EE5C-D3E1-B255EB2C3E43}"/>
                </a:ext>
              </a:extLst>
            </p:cNvPr>
            <p:cNvSpPr txBox="1">
              <a:spLocks/>
            </p:cNvSpPr>
            <p:nvPr/>
          </p:nvSpPr>
          <p:spPr>
            <a:xfrm>
              <a:off x="7181095" y="1297002"/>
              <a:ext cx="778135" cy="270541"/>
            </a:xfrm>
            <a:prstGeom prst="rect">
              <a:avLst/>
            </a:prstGeom>
          </p:spPr>
          <p:txBody>
            <a:bodyPr vert="horz" lIns="91440" tIns="45720" rIns="91440" bIns="4572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defRPr sz="800" b="1">
                  <a:latin typeface="+mj-lt"/>
                  <a:cs typeface="Arial" panose="020B0604020202020204" pitchFamily="34" charset="0"/>
                </a:defRPr>
              </a:pPr>
              <a:r>
                <a:t>MOIS 1</a:t>
              </a:r>
              <a:endParaRPr lang="en-US" sz="800" dirty="0">
                <a:latin typeface="Arial" panose="020B0604020202020204" pitchFamily="34" charset="0"/>
                <a:cs typeface="Arial" panose="020B0604020202020204" pitchFamily="34" charset="0"/>
              </a:endParaRPr>
            </a:p>
          </p:txBody>
        </p:sp>
      </p:grpSp>
      <p:grpSp>
        <p:nvGrpSpPr>
          <p:cNvPr id="61" name="Group 60">
            <a:extLst>
              <a:ext uri="{FF2B5EF4-FFF2-40B4-BE49-F238E27FC236}">
                <a16:creationId xmlns:a16="http://schemas.microsoft.com/office/drawing/2014/main" id="{E0881AC4-F306-CB02-EE3E-DA7321B8DD76}"/>
              </a:ext>
            </a:extLst>
          </p:cNvPr>
          <p:cNvGrpSpPr/>
          <p:nvPr/>
        </p:nvGrpSpPr>
        <p:grpSpPr>
          <a:xfrm>
            <a:off x="8846327" y="2335378"/>
            <a:ext cx="810360" cy="740171"/>
            <a:chOff x="7164545" y="1294631"/>
            <a:chExt cx="810360" cy="740171"/>
          </a:xfrm>
        </p:grpSpPr>
        <p:pic>
          <p:nvPicPr>
            <p:cNvPr id="62" name="Graphic 61">
              <a:extLst>
                <a:ext uri="{FF2B5EF4-FFF2-40B4-BE49-F238E27FC236}">
                  <a16:creationId xmlns:a16="http://schemas.microsoft.com/office/drawing/2014/main" id="{78C0483B-385C-6765-F573-2CCB3A7D7AC6}"/>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164545" y="1294631"/>
              <a:ext cx="810360" cy="740171"/>
            </a:xfrm>
            <a:prstGeom prst="rect">
              <a:avLst/>
            </a:prstGeom>
          </p:spPr>
        </p:pic>
        <p:sp>
          <p:nvSpPr>
            <p:cNvPr id="63" name="Subtitle 1">
              <a:extLst>
                <a:ext uri="{FF2B5EF4-FFF2-40B4-BE49-F238E27FC236}">
                  <a16:creationId xmlns:a16="http://schemas.microsoft.com/office/drawing/2014/main" id="{18CF5088-7420-79A2-F764-99B590C1B3F7}"/>
                </a:ext>
              </a:extLst>
            </p:cNvPr>
            <p:cNvSpPr txBox="1">
              <a:spLocks/>
            </p:cNvSpPr>
            <p:nvPr/>
          </p:nvSpPr>
          <p:spPr>
            <a:xfrm>
              <a:off x="7181095" y="1297002"/>
              <a:ext cx="778135" cy="270541"/>
            </a:xfrm>
            <a:prstGeom prst="rect">
              <a:avLst/>
            </a:prstGeom>
          </p:spPr>
          <p:txBody>
            <a:bodyPr vert="horz" lIns="91440" tIns="45720" rIns="91440" bIns="4572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defRPr sz="800" b="1">
                  <a:latin typeface="+mj-lt"/>
                  <a:cs typeface="Arial" panose="020B0604020202020204" pitchFamily="34" charset="0"/>
                </a:defRPr>
              </a:pPr>
              <a:r>
                <a:t>MOIS 2</a:t>
              </a:r>
              <a:endParaRPr lang="en-US" sz="800" dirty="0">
                <a:latin typeface="Arial" panose="020B0604020202020204" pitchFamily="34" charset="0"/>
                <a:cs typeface="Arial" panose="020B0604020202020204" pitchFamily="34" charset="0"/>
              </a:endParaRPr>
            </a:p>
          </p:txBody>
        </p:sp>
      </p:grpSp>
      <p:grpSp>
        <p:nvGrpSpPr>
          <p:cNvPr id="64" name="Group 63">
            <a:extLst>
              <a:ext uri="{FF2B5EF4-FFF2-40B4-BE49-F238E27FC236}">
                <a16:creationId xmlns:a16="http://schemas.microsoft.com/office/drawing/2014/main" id="{A706F01A-B1A1-DD5E-B51C-566F3CA11467}"/>
              </a:ext>
            </a:extLst>
          </p:cNvPr>
          <p:cNvGrpSpPr/>
          <p:nvPr/>
        </p:nvGrpSpPr>
        <p:grpSpPr>
          <a:xfrm>
            <a:off x="9810230" y="2335378"/>
            <a:ext cx="810360" cy="740171"/>
            <a:chOff x="7164545" y="1294631"/>
            <a:chExt cx="810360" cy="740171"/>
          </a:xfrm>
        </p:grpSpPr>
        <p:pic>
          <p:nvPicPr>
            <p:cNvPr id="65" name="Graphic 64">
              <a:extLst>
                <a:ext uri="{FF2B5EF4-FFF2-40B4-BE49-F238E27FC236}">
                  <a16:creationId xmlns:a16="http://schemas.microsoft.com/office/drawing/2014/main" id="{E394FBC1-9E78-A0CB-6184-94D256DFF3A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164545" y="1294631"/>
              <a:ext cx="810360" cy="740171"/>
            </a:xfrm>
            <a:prstGeom prst="rect">
              <a:avLst/>
            </a:prstGeom>
          </p:spPr>
        </p:pic>
        <p:sp>
          <p:nvSpPr>
            <p:cNvPr id="66" name="Subtitle 1">
              <a:extLst>
                <a:ext uri="{FF2B5EF4-FFF2-40B4-BE49-F238E27FC236}">
                  <a16:creationId xmlns:a16="http://schemas.microsoft.com/office/drawing/2014/main" id="{9793ABBB-5928-44F1-5E13-8AED2AB3FE52}"/>
                </a:ext>
              </a:extLst>
            </p:cNvPr>
            <p:cNvSpPr txBox="1">
              <a:spLocks/>
            </p:cNvSpPr>
            <p:nvPr/>
          </p:nvSpPr>
          <p:spPr>
            <a:xfrm>
              <a:off x="7181095" y="1297002"/>
              <a:ext cx="778135" cy="270541"/>
            </a:xfrm>
            <a:prstGeom prst="rect">
              <a:avLst/>
            </a:prstGeom>
          </p:spPr>
          <p:txBody>
            <a:bodyPr vert="horz" lIns="91440" tIns="45720" rIns="91440" bIns="4572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defRPr sz="800" b="1">
                  <a:latin typeface="+mj-lt"/>
                  <a:cs typeface="Arial" panose="020B0604020202020204" pitchFamily="34" charset="0"/>
                </a:defRPr>
              </a:pPr>
              <a:r>
                <a:t>MOIS 3</a:t>
              </a:r>
              <a:endParaRPr lang="en-US" sz="800" dirty="0">
                <a:latin typeface="Arial" panose="020B0604020202020204" pitchFamily="34" charset="0"/>
                <a:cs typeface="Arial" panose="020B0604020202020204" pitchFamily="34" charset="0"/>
              </a:endParaRPr>
            </a:p>
          </p:txBody>
        </p:sp>
      </p:grpSp>
      <p:grpSp>
        <p:nvGrpSpPr>
          <p:cNvPr id="67" name="Group 66">
            <a:extLst>
              <a:ext uri="{FF2B5EF4-FFF2-40B4-BE49-F238E27FC236}">
                <a16:creationId xmlns:a16="http://schemas.microsoft.com/office/drawing/2014/main" id="{39A72459-FAD7-B3B1-F116-DC39993CA3FB}"/>
              </a:ext>
            </a:extLst>
          </p:cNvPr>
          <p:cNvGrpSpPr/>
          <p:nvPr/>
        </p:nvGrpSpPr>
        <p:grpSpPr>
          <a:xfrm>
            <a:off x="7900157" y="3192579"/>
            <a:ext cx="810360" cy="740171"/>
            <a:chOff x="7164545" y="1294631"/>
            <a:chExt cx="810360" cy="740171"/>
          </a:xfrm>
        </p:grpSpPr>
        <p:pic>
          <p:nvPicPr>
            <p:cNvPr id="68" name="Graphic 67">
              <a:extLst>
                <a:ext uri="{FF2B5EF4-FFF2-40B4-BE49-F238E27FC236}">
                  <a16:creationId xmlns:a16="http://schemas.microsoft.com/office/drawing/2014/main" id="{1D815F83-2688-0687-6E14-3C40A8C4152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164545" y="1294631"/>
              <a:ext cx="810360" cy="740171"/>
            </a:xfrm>
            <a:prstGeom prst="rect">
              <a:avLst/>
            </a:prstGeom>
          </p:spPr>
        </p:pic>
        <p:sp>
          <p:nvSpPr>
            <p:cNvPr id="69" name="Subtitle 1">
              <a:extLst>
                <a:ext uri="{FF2B5EF4-FFF2-40B4-BE49-F238E27FC236}">
                  <a16:creationId xmlns:a16="http://schemas.microsoft.com/office/drawing/2014/main" id="{8D6EA135-E4D4-611C-1728-1B62BE689277}"/>
                </a:ext>
              </a:extLst>
            </p:cNvPr>
            <p:cNvSpPr txBox="1">
              <a:spLocks/>
            </p:cNvSpPr>
            <p:nvPr/>
          </p:nvSpPr>
          <p:spPr>
            <a:xfrm>
              <a:off x="7181095" y="1297002"/>
              <a:ext cx="778135" cy="270541"/>
            </a:xfrm>
            <a:prstGeom prst="rect">
              <a:avLst/>
            </a:prstGeom>
          </p:spPr>
          <p:txBody>
            <a:bodyPr vert="horz" lIns="91440" tIns="45720" rIns="91440" bIns="4572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defRPr sz="800" b="1">
                  <a:latin typeface="+mj-lt"/>
                  <a:cs typeface="Arial" panose="020B0604020202020204" pitchFamily="34" charset="0"/>
                </a:defRPr>
              </a:pPr>
              <a:r>
                <a:t>MOIS 5</a:t>
              </a:r>
              <a:endParaRPr lang="en-US" sz="800" dirty="0">
                <a:latin typeface="Arial" panose="020B0604020202020204" pitchFamily="34" charset="0"/>
                <a:cs typeface="Arial" panose="020B0604020202020204" pitchFamily="34" charset="0"/>
              </a:endParaRPr>
            </a:p>
          </p:txBody>
        </p:sp>
      </p:grpSp>
      <p:grpSp>
        <p:nvGrpSpPr>
          <p:cNvPr id="70" name="Group 69">
            <a:extLst>
              <a:ext uri="{FF2B5EF4-FFF2-40B4-BE49-F238E27FC236}">
                <a16:creationId xmlns:a16="http://schemas.microsoft.com/office/drawing/2014/main" id="{F83DA0C5-ED66-51D4-9BBD-A9F67BA0FAB0}"/>
              </a:ext>
            </a:extLst>
          </p:cNvPr>
          <p:cNvGrpSpPr/>
          <p:nvPr/>
        </p:nvGrpSpPr>
        <p:grpSpPr>
          <a:xfrm>
            <a:off x="8846779" y="3188042"/>
            <a:ext cx="810360" cy="740171"/>
            <a:chOff x="7164545" y="1294631"/>
            <a:chExt cx="810360" cy="740171"/>
          </a:xfrm>
        </p:grpSpPr>
        <p:pic>
          <p:nvPicPr>
            <p:cNvPr id="71" name="Graphic 70">
              <a:extLst>
                <a:ext uri="{FF2B5EF4-FFF2-40B4-BE49-F238E27FC236}">
                  <a16:creationId xmlns:a16="http://schemas.microsoft.com/office/drawing/2014/main" id="{20CA402D-C6E5-9F31-0974-E7BAE81B2797}"/>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164545" y="1294631"/>
              <a:ext cx="810360" cy="740171"/>
            </a:xfrm>
            <a:prstGeom prst="rect">
              <a:avLst/>
            </a:prstGeom>
          </p:spPr>
        </p:pic>
        <p:sp>
          <p:nvSpPr>
            <p:cNvPr id="72" name="Subtitle 1">
              <a:extLst>
                <a:ext uri="{FF2B5EF4-FFF2-40B4-BE49-F238E27FC236}">
                  <a16:creationId xmlns:a16="http://schemas.microsoft.com/office/drawing/2014/main" id="{63379EF5-1D38-09F0-BA02-65E0F7B2BFD1}"/>
                </a:ext>
              </a:extLst>
            </p:cNvPr>
            <p:cNvSpPr txBox="1">
              <a:spLocks/>
            </p:cNvSpPr>
            <p:nvPr/>
          </p:nvSpPr>
          <p:spPr>
            <a:xfrm>
              <a:off x="7181095" y="1297002"/>
              <a:ext cx="778135" cy="270541"/>
            </a:xfrm>
            <a:prstGeom prst="rect">
              <a:avLst/>
            </a:prstGeom>
          </p:spPr>
          <p:txBody>
            <a:bodyPr vert="horz" lIns="91440" tIns="45720" rIns="91440" bIns="4572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defRPr sz="800" b="1">
                  <a:latin typeface="+mj-lt"/>
                  <a:cs typeface="Arial" panose="020B0604020202020204" pitchFamily="34" charset="0"/>
                </a:defRPr>
              </a:pPr>
              <a:r>
                <a:t>MOIS 6</a:t>
              </a:r>
              <a:endParaRPr lang="en-US" sz="800" dirty="0">
                <a:latin typeface="Arial" panose="020B0604020202020204" pitchFamily="34" charset="0"/>
                <a:cs typeface="Arial" panose="020B0604020202020204" pitchFamily="34" charset="0"/>
              </a:endParaRPr>
            </a:p>
          </p:txBody>
        </p:sp>
      </p:grpSp>
      <p:grpSp>
        <p:nvGrpSpPr>
          <p:cNvPr id="73" name="Group 72">
            <a:extLst>
              <a:ext uri="{FF2B5EF4-FFF2-40B4-BE49-F238E27FC236}">
                <a16:creationId xmlns:a16="http://schemas.microsoft.com/office/drawing/2014/main" id="{60A6C4E4-3D0A-D030-36E3-8FF0BFAF9760}"/>
              </a:ext>
            </a:extLst>
          </p:cNvPr>
          <p:cNvGrpSpPr/>
          <p:nvPr/>
        </p:nvGrpSpPr>
        <p:grpSpPr>
          <a:xfrm>
            <a:off x="9810682" y="3188042"/>
            <a:ext cx="810360" cy="740171"/>
            <a:chOff x="7164545" y="1294631"/>
            <a:chExt cx="810360" cy="740171"/>
          </a:xfrm>
        </p:grpSpPr>
        <p:pic>
          <p:nvPicPr>
            <p:cNvPr id="74" name="Graphic 73">
              <a:extLst>
                <a:ext uri="{FF2B5EF4-FFF2-40B4-BE49-F238E27FC236}">
                  <a16:creationId xmlns:a16="http://schemas.microsoft.com/office/drawing/2014/main" id="{21C97349-FEFA-6830-F045-7F312111857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164545" y="1294631"/>
              <a:ext cx="810360" cy="740171"/>
            </a:xfrm>
            <a:prstGeom prst="rect">
              <a:avLst/>
            </a:prstGeom>
          </p:spPr>
        </p:pic>
        <p:sp>
          <p:nvSpPr>
            <p:cNvPr id="75" name="Subtitle 1">
              <a:extLst>
                <a:ext uri="{FF2B5EF4-FFF2-40B4-BE49-F238E27FC236}">
                  <a16:creationId xmlns:a16="http://schemas.microsoft.com/office/drawing/2014/main" id="{E2D3935A-DFF7-D16E-7441-BD453F8359B9}"/>
                </a:ext>
              </a:extLst>
            </p:cNvPr>
            <p:cNvSpPr txBox="1">
              <a:spLocks/>
            </p:cNvSpPr>
            <p:nvPr/>
          </p:nvSpPr>
          <p:spPr>
            <a:xfrm>
              <a:off x="7181095" y="1297002"/>
              <a:ext cx="778135" cy="270541"/>
            </a:xfrm>
            <a:prstGeom prst="rect">
              <a:avLst/>
            </a:prstGeom>
          </p:spPr>
          <p:txBody>
            <a:bodyPr vert="horz" lIns="91440" tIns="45720" rIns="91440" bIns="4572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defRPr sz="800" b="1">
                  <a:latin typeface="+mj-lt"/>
                  <a:cs typeface="Arial" panose="020B0604020202020204" pitchFamily="34" charset="0"/>
                </a:defRPr>
              </a:pPr>
              <a:r>
                <a:t>MOIS 7</a:t>
              </a:r>
              <a:endParaRPr lang="en-US" sz="800" dirty="0">
                <a:latin typeface="Arial" panose="020B0604020202020204" pitchFamily="34" charset="0"/>
                <a:cs typeface="Arial" panose="020B0604020202020204" pitchFamily="34" charset="0"/>
              </a:endParaRPr>
            </a:p>
          </p:txBody>
        </p:sp>
      </p:grpSp>
      <p:cxnSp>
        <p:nvCxnSpPr>
          <p:cNvPr id="76" name="Straight Connector 75">
            <a:extLst>
              <a:ext uri="{FF2B5EF4-FFF2-40B4-BE49-F238E27FC236}">
                <a16:creationId xmlns:a16="http://schemas.microsoft.com/office/drawing/2014/main" id="{3210ED26-30D8-A4C6-6E47-AA2E3A08AAD2}"/>
              </a:ext>
            </a:extLst>
          </p:cNvPr>
          <p:cNvCxnSpPr>
            <a:cxnSpLocks/>
          </p:cNvCxnSpPr>
          <p:nvPr/>
        </p:nvCxnSpPr>
        <p:spPr>
          <a:xfrm>
            <a:off x="7403830" y="1242487"/>
            <a:ext cx="0" cy="520801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nvGrpSpPr>
          <p:cNvPr id="77" name="Group 76">
            <a:extLst>
              <a:ext uri="{FF2B5EF4-FFF2-40B4-BE49-F238E27FC236}">
                <a16:creationId xmlns:a16="http://schemas.microsoft.com/office/drawing/2014/main" id="{149720F1-DC8D-17CD-4B62-06968609E080}"/>
              </a:ext>
            </a:extLst>
          </p:cNvPr>
          <p:cNvGrpSpPr/>
          <p:nvPr/>
        </p:nvGrpSpPr>
        <p:grpSpPr>
          <a:xfrm>
            <a:off x="10767237" y="2335378"/>
            <a:ext cx="810360" cy="740171"/>
            <a:chOff x="7164545" y="1294631"/>
            <a:chExt cx="810360" cy="740171"/>
          </a:xfrm>
        </p:grpSpPr>
        <p:pic>
          <p:nvPicPr>
            <p:cNvPr id="78" name="Graphic 77">
              <a:extLst>
                <a:ext uri="{FF2B5EF4-FFF2-40B4-BE49-F238E27FC236}">
                  <a16:creationId xmlns:a16="http://schemas.microsoft.com/office/drawing/2014/main" id="{DDA048BA-6A0E-2EF2-E295-62AC435A2020}"/>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164545" y="1294631"/>
              <a:ext cx="810360" cy="740171"/>
            </a:xfrm>
            <a:prstGeom prst="rect">
              <a:avLst/>
            </a:prstGeom>
          </p:spPr>
        </p:pic>
        <p:sp>
          <p:nvSpPr>
            <p:cNvPr id="79" name="Subtitle 1">
              <a:extLst>
                <a:ext uri="{FF2B5EF4-FFF2-40B4-BE49-F238E27FC236}">
                  <a16:creationId xmlns:a16="http://schemas.microsoft.com/office/drawing/2014/main" id="{01CE3186-9F62-C3F0-FCB4-E742D055017B}"/>
                </a:ext>
              </a:extLst>
            </p:cNvPr>
            <p:cNvSpPr txBox="1">
              <a:spLocks/>
            </p:cNvSpPr>
            <p:nvPr/>
          </p:nvSpPr>
          <p:spPr>
            <a:xfrm>
              <a:off x="7181095" y="1297002"/>
              <a:ext cx="778135" cy="270541"/>
            </a:xfrm>
            <a:prstGeom prst="rect">
              <a:avLst/>
            </a:prstGeom>
          </p:spPr>
          <p:txBody>
            <a:bodyPr vert="horz" lIns="91440" tIns="45720" rIns="91440" bIns="4572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defRPr sz="800" b="1">
                  <a:latin typeface="+mj-lt"/>
                  <a:cs typeface="Arial" panose="020B0604020202020204" pitchFamily="34" charset="0"/>
                </a:defRPr>
              </a:pPr>
              <a:r>
                <a:t>MOIS 4</a:t>
              </a:r>
              <a:endParaRPr lang="en-US" sz="800" dirty="0">
                <a:latin typeface="Arial" panose="020B0604020202020204" pitchFamily="34" charset="0"/>
                <a:cs typeface="Arial" panose="020B0604020202020204" pitchFamily="34" charset="0"/>
              </a:endParaRPr>
            </a:p>
          </p:txBody>
        </p:sp>
      </p:grpSp>
      <p:grpSp>
        <p:nvGrpSpPr>
          <p:cNvPr id="80" name="Group 79">
            <a:extLst>
              <a:ext uri="{FF2B5EF4-FFF2-40B4-BE49-F238E27FC236}">
                <a16:creationId xmlns:a16="http://schemas.microsoft.com/office/drawing/2014/main" id="{09400B64-365C-2E81-6F63-29A62366AB02}"/>
              </a:ext>
            </a:extLst>
          </p:cNvPr>
          <p:cNvGrpSpPr/>
          <p:nvPr/>
        </p:nvGrpSpPr>
        <p:grpSpPr>
          <a:xfrm>
            <a:off x="10774585" y="3180502"/>
            <a:ext cx="810360" cy="740171"/>
            <a:chOff x="7164545" y="1294631"/>
            <a:chExt cx="810360" cy="740171"/>
          </a:xfrm>
        </p:grpSpPr>
        <p:pic>
          <p:nvPicPr>
            <p:cNvPr id="81" name="Graphic 80">
              <a:extLst>
                <a:ext uri="{FF2B5EF4-FFF2-40B4-BE49-F238E27FC236}">
                  <a16:creationId xmlns:a16="http://schemas.microsoft.com/office/drawing/2014/main" id="{14E7911D-491F-4DBB-7D2B-E6337EF5B43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164545" y="1294631"/>
              <a:ext cx="810360" cy="740171"/>
            </a:xfrm>
            <a:prstGeom prst="rect">
              <a:avLst/>
            </a:prstGeom>
          </p:spPr>
        </p:pic>
        <p:sp>
          <p:nvSpPr>
            <p:cNvPr id="82" name="Subtitle 1">
              <a:extLst>
                <a:ext uri="{FF2B5EF4-FFF2-40B4-BE49-F238E27FC236}">
                  <a16:creationId xmlns:a16="http://schemas.microsoft.com/office/drawing/2014/main" id="{071CB03A-B56D-CEFB-6582-E56F458784B9}"/>
                </a:ext>
              </a:extLst>
            </p:cNvPr>
            <p:cNvSpPr txBox="1">
              <a:spLocks/>
            </p:cNvSpPr>
            <p:nvPr/>
          </p:nvSpPr>
          <p:spPr>
            <a:xfrm>
              <a:off x="7181095" y="1297002"/>
              <a:ext cx="778135" cy="270541"/>
            </a:xfrm>
            <a:prstGeom prst="rect">
              <a:avLst/>
            </a:prstGeom>
          </p:spPr>
          <p:txBody>
            <a:bodyPr vert="horz" lIns="91440" tIns="45720" rIns="91440" bIns="4572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defRPr sz="800" b="1">
                  <a:latin typeface="+mj-lt"/>
                  <a:cs typeface="Arial" panose="020B0604020202020204" pitchFamily="34" charset="0"/>
                </a:defRPr>
              </a:pPr>
              <a:r>
                <a:t>MOIS 8</a:t>
              </a:r>
              <a:endParaRPr lang="en-US" sz="800" dirty="0">
                <a:latin typeface="Arial" panose="020B0604020202020204" pitchFamily="34" charset="0"/>
                <a:cs typeface="Arial" panose="020B0604020202020204" pitchFamily="34" charset="0"/>
              </a:endParaRPr>
            </a:p>
          </p:txBody>
        </p:sp>
      </p:grpSp>
      <p:grpSp>
        <p:nvGrpSpPr>
          <p:cNvPr id="83" name="Group 82">
            <a:extLst>
              <a:ext uri="{FF2B5EF4-FFF2-40B4-BE49-F238E27FC236}">
                <a16:creationId xmlns:a16="http://schemas.microsoft.com/office/drawing/2014/main" id="{DFCD7F15-16AC-3395-F2D3-A18341ECB471}"/>
              </a:ext>
            </a:extLst>
          </p:cNvPr>
          <p:cNvGrpSpPr/>
          <p:nvPr/>
        </p:nvGrpSpPr>
        <p:grpSpPr>
          <a:xfrm>
            <a:off x="7916707" y="4040706"/>
            <a:ext cx="810360" cy="740171"/>
            <a:chOff x="7164545" y="1294631"/>
            <a:chExt cx="810360" cy="740171"/>
          </a:xfrm>
        </p:grpSpPr>
        <p:pic>
          <p:nvPicPr>
            <p:cNvPr id="84" name="Graphic 83">
              <a:extLst>
                <a:ext uri="{FF2B5EF4-FFF2-40B4-BE49-F238E27FC236}">
                  <a16:creationId xmlns:a16="http://schemas.microsoft.com/office/drawing/2014/main" id="{2E7B5E0C-6026-6318-F02C-AFE840E111E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164545" y="1294631"/>
              <a:ext cx="810360" cy="740171"/>
            </a:xfrm>
            <a:prstGeom prst="rect">
              <a:avLst/>
            </a:prstGeom>
          </p:spPr>
        </p:pic>
        <p:sp>
          <p:nvSpPr>
            <p:cNvPr id="85" name="Subtitle 1">
              <a:extLst>
                <a:ext uri="{FF2B5EF4-FFF2-40B4-BE49-F238E27FC236}">
                  <a16:creationId xmlns:a16="http://schemas.microsoft.com/office/drawing/2014/main" id="{CAF9EAC6-62F7-8C32-4C4F-960FEBB5B47E}"/>
                </a:ext>
              </a:extLst>
            </p:cNvPr>
            <p:cNvSpPr txBox="1">
              <a:spLocks/>
            </p:cNvSpPr>
            <p:nvPr/>
          </p:nvSpPr>
          <p:spPr>
            <a:xfrm>
              <a:off x="7181095" y="1297002"/>
              <a:ext cx="778135" cy="270541"/>
            </a:xfrm>
            <a:prstGeom prst="rect">
              <a:avLst/>
            </a:prstGeom>
          </p:spPr>
          <p:txBody>
            <a:bodyPr vert="horz" lIns="91440" tIns="45720" rIns="91440" bIns="4572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defRPr sz="800" b="1">
                  <a:latin typeface="+mj-lt"/>
                  <a:cs typeface="Arial" panose="020B0604020202020204" pitchFamily="34" charset="0"/>
                </a:defRPr>
              </a:pPr>
              <a:r>
                <a:t>MOIS 1</a:t>
              </a:r>
              <a:endParaRPr lang="en-US" sz="800" dirty="0">
                <a:latin typeface="Arial" panose="020B0604020202020204" pitchFamily="34" charset="0"/>
                <a:cs typeface="Arial" panose="020B0604020202020204" pitchFamily="34" charset="0"/>
              </a:endParaRPr>
            </a:p>
          </p:txBody>
        </p:sp>
      </p:grpSp>
      <p:grpSp>
        <p:nvGrpSpPr>
          <p:cNvPr id="86" name="Group 85">
            <a:extLst>
              <a:ext uri="{FF2B5EF4-FFF2-40B4-BE49-F238E27FC236}">
                <a16:creationId xmlns:a16="http://schemas.microsoft.com/office/drawing/2014/main" id="{7C289D43-FE7D-0D3D-2D28-023BD827C660}"/>
              </a:ext>
            </a:extLst>
          </p:cNvPr>
          <p:cNvGrpSpPr/>
          <p:nvPr/>
        </p:nvGrpSpPr>
        <p:grpSpPr>
          <a:xfrm>
            <a:off x="8862877" y="4016285"/>
            <a:ext cx="810360" cy="740171"/>
            <a:chOff x="7164545" y="1294631"/>
            <a:chExt cx="810360" cy="740171"/>
          </a:xfrm>
        </p:grpSpPr>
        <p:pic>
          <p:nvPicPr>
            <p:cNvPr id="87" name="Graphic 86">
              <a:extLst>
                <a:ext uri="{FF2B5EF4-FFF2-40B4-BE49-F238E27FC236}">
                  <a16:creationId xmlns:a16="http://schemas.microsoft.com/office/drawing/2014/main" id="{7DEB4E7D-9652-DA9B-59CA-534698CC238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164545" y="1294631"/>
              <a:ext cx="810360" cy="740171"/>
            </a:xfrm>
            <a:prstGeom prst="rect">
              <a:avLst/>
            </a:prstGeom>
          </p:spPr>
        </p:pic>
        <p:sp>
          <p:nvSpPr>
            <p:cNvPr id="88" name="Subtitle 1">
              <a:extLst>
                <a:ext uri="{FF2B5EF4-FFF2-40B4-BE49-F238E27FC236}">
                  <a16:creationId xmlns:a16="http://schemas.microsoft.com/office/drawing/2014/main" id="{27492496-0CA7-0676-35B7-17DF9104AB5E}"/>
                </a:ext>
              </a:extLst>
            </p:cNvPr>
            <p:cNvSpPr txBox="1">
              <a:spLocks/>
            </p:cNvSpPr>
            <p:nvPr/>
          </p:nvSpPr>
          <p:spPr>
            <a:xfrm>
              <a:off x="7181095" y="1297002"/>
              <a:ext cx="778135" cy="270541"/>
            </a:xfrm>
            <a:prstGeom prst="rect">
              <a:avLst/>
            </a:prstGeom>
          </p:spPr>
          <p:txBody>
            <a:bodyPr vert="horz" lIns="91440" tIns="45720" rIns="91440" bIns="4572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defRPr sz="800" b="1">
                  <a:latin typeface="+mj-lt"/>
                  <a:cs typeface="Arial" panose="020B0604020202020204" pitchFamily="34" charset="0"/>
                </a:defRPr>
              </a:pPr>
              <a:r>
                <a:t>MOIS 2</a:t>
              </a:r>
              <a:endParaRPr lang="en-US" sz="800" dirty="0">
                <a:latin typeface="Arial" panose="020B0604020202020204" pitchFamily="34" charset="0"/>
                <a:cs typeface="Arial" panose="020B0604020202020204" pitchFamily="34" charset="0"/>
              </a:endParaRPr>
            </a:p>
          </p:txBody>
        </p:sp>
      </p:grpSp>
      <p:grpSp>
        <p:nvGrpSpPr>
          <p:cNvPr id="89" name="Group 88">
            <a:extLst>
              <a:ext uri="{FF2B5EF4-FFF2-40B4-BE49-F238E27FC236}">
                <a16:creationId xmlns:a16="http://schemas.microsoft.com/office/drawing/2014/main" id="{0A561091-79D2-D4E2-CBCC-2DF5D9B6E5C7}"/>
              </a:ext>
            </a:extLst>
          </p:cNvPr>
          <p:cNvGrpSpPr/>
          <p:nvPr/>
        </p:nvGrpSpPr>
        <p:grpSpPr>
          <a:xfrm>
            <a:off x="9826780" y="4016285"/>
            <a:ext cx="810360" cy="740171"/>
            <a:chOff x="7164545" y="1294631"/>
            <a:chExt cx="810360" cy="740171"/>
          </a:xfrm>
        </p:grpSpPr>
        <p:pic>
          <p:nvPicPr>
            <p:cNvPr id="90" name="Graphic 89">
              <a:extLst>
                <a:ext uri="{FF2B5EF4-FFF2-40B4-BE49-F238E27FC236}">
                  <a16:creationId xmlns:a16="http://schemas.microsoft.com/office/drawing/2014/main" id="{3C71036F-98B1-9FB8-09C9-78DF31F4BF60}"/>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164545" y="1294631"/>
              <a:ext cx="810360" cy="740171"/>
            </a:xfrm>
            <a:prstGeom prst="rect">
              <a:avLst/>
            </a:prstGeom>
          </p:spPr>
        </p:pic>
        <p:sp>
          <p:nvSpPr>
            <p:cNvPr id="91" name="Subtitle 1">
              <a:extLst>
                <a:ext uri="{FF2B5EF4-FFF2-40B4-BE49-F238E27FC236}">
                  <a16:creationId xmlns:a16="http://schemas.microsoft.com/office/drawing/2014/main" id="{11ECED28-65F2-B5C4-51B0-ED7C01617184}"/>
                </a:ext>
              </a:extLst>
            </p:cNvPr>
            <p:cNvSpPr txBox="1">
              <a:spLocks/>
            </p:cNvSpPr>
            <p:nvPr/>
          </p:nvSpPr>
          <p:spPr>
            <a:xfrm>
              <a:off x="7181095" y="1297002"/>
              <a:ext cx="778135" cy="270541"/>
            </a:xfrm>
            <a:prstGeom prst="rect">
              <a:avLst/>
            </a:prstGeom>
          </p:spPr>
          <p:txBody>
            <a:bodyPr vert="horz" lIns="91440" tIns="45720" rIns="91440" bIns="4572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defRPr sz="800" b="1">
                  <a:latin typeface="+mj-lt"/>
                  <a:cs typeface="Arial" panose="020B0604020202020204" pitchFamily="34" charset="0"/>
                </a:defRPr>
              </a:pPr>
              <a:r>
                <a:t>MOIS 3</a:t>
              </a:r>
              <a:endParaRPr lang="en-US" sz="800" dirty="0">
                <a:latin typeface="Arial" panose="020B0604020202020204" pitchFamily="34" charset="0"/>
                <a:cs typeface="Arial" panose="020B0604020202020204" pitchFamily="34" charset="0"/>
              </a:endParaRPr>
            </a:p>
          </p:txBody>
        </p:sp>
      </p:grpSp>
      <p:grpSp>
        <p:nvGrpSpPr>
          <p:cNvPr id="92" name="Group 91">
            <a:extLst>
              <a:ext uri="{FF2B5EF4-FFF2-40B4-BE49-F238E27FC236}">
                <a16:creationId xmlns:a16="http://schemas.microsoft.com/office/drawing/2014/main" id="{A98AD312-5351-2436-A633-F6F274909318}"/>
              </a:ext>
            </a:extLst>
          </p:cNvPr>
          <p:cNvGrpSpPr/>
          <p:nvPr/>
        </p:nvGrpSpPr>
        <p:grpSpPr>
          <a:xfrm>
            <a:off x="7916707" y="4873486"/>
            <a:ext cx="810360" cy="740171"/>
            <a:chOff x="7164545" y="1294631"/>
            <a:chExt cx="810360" cy="740171"/>
          </a:xfrm>
        </p:grpSpPr>
        <p:pic>
          <p:nvPicPr>
            <p:cNvPr id="93" name="Graphic 92">
              <a:extLst>
                <a:ext uri="{FF2B5EF4-FFF2-40B4-BE49-F238E27FC236}">
                  <a16:creationId xmlns:a16="http://schemas.microsoft.com/office/drawing/2014/main" id="{8750C878-4452-3EB1-B357-2677F1D6834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164545" y="1294631"/>
              <a:ext cx="810360" cy="740171"/>
            </a:xfrm>
            <a:prstGeom prst="rect">
              <a:avLst/>
            </a:prstGeom>
          </p:spPr>
        </p:pic>
        <p:sp>
          <p:nvSpPr>
            <p:cNvPr id="94" name="Subtitle 1">
              <a:extLst>
                <a:ext uri="{FF2B5EF4-FFF2-40B4-BE49-F238E27FC236}">
                  <a16:creationId xmlns:a16="http://schemas.microsoft.com/office/drawing/2014/main" id="{4C460BAA-96BA-BC9B-0F2B-A6B0351C1E3E}"/>
                </a:ext>
              </a:extLst>
            </p:cNvPr>
            <p:cNvSpPr txBox="1">
              <a:spLocks/>
            </p:cNvSpPr>
            <p:nvPr/>
          </p:nvSpPr>
          <p:spPr>
            <a:xfrm>
              <a:off x="7181095" y="1297002"/>
              <a:ext cx="778135" cy="270541"/>
            </a:xfrm>
            <a:prstGeom prst="rect">
              <a:avLst/>
            </a:prstGeom>
          </p:spPr>
          <p:txBody>
            <a:bodyPr vert="horz" lIns="91440" tIns="45720" rIns="91440" bIns="4572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defRPr sz="800" b="1">
                  <a:latin typeface="+mj-lt"/>
                  <a:cs typeface="Arial" panose="020B0604020202020204" pitchFamily="34" charset="0"/>
                </a:defRPr>
              </a:pPr>
              <a:r>
                <a:t>MOIS 5</a:t>
              </a:r>
              <a:endParaRPr lang="en-US" sz="800" dirty="0">
                <a:latin typeface="Arial" panose="020B0604020202020204" pitchFamily="34" charset="0"/>
                <a:cs typeface="Arial" panose="020B0604020202020204" pitchFamily="34" charset="0"/>
              </a:endParaRPr>
            </a:p>
          </p:txBody>
        </p:sp>
      </p:grpSp>
      <p:grpSp>
        <p:nvGrpSpPr>
          <p:cNvPr id="95" name="Group 94">
            <a:extLst>
              <a:ext uri="{FF2B5EF4-FFF2-40B4-BE49-F238E27FC236}">
                <a16:creationId xmlns:a16="http://schemas.microsoft.com/office/drawing/2014/main" id="{4736AAB9-861B-0C8D-22EB-AA94B3CAB975}"/>
              </a:ext>
            </a:extLst>
          </p:cNvPr>
          <p:cNvGrpSpPr/>
          <p:nvPr/>
        </p:nvGrpSpPr>
        <p:grpSpPr>
          <a:xfrm>
            <a:off x="8863329" y="4868949"/>
            <a:ext cx="810360" cy="740171"/>
            <a:chOff x="7164545" y="1294631"/>
            <a:chExt cx="810360" cy="740171"/>
          </a:xfrm>
        </p:grpSpPr>
        <p:pic>
          <p:nvPicPr>
            <p:cNvPr id="96" name="Graphic 95">
              <a:extLst>
                <a:ext uri="{FF2B5EF4-FFF2-40B4-BE49-F238E27FC236}">
                  <a16:creationId xmlns:a16="http://schemas.microsoft.com/office/drawing/2014/main" id="{E6AA1498-31B6-FD9B-CB16-A158E72CC8A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164545" y="1294631"/>
              <a:ext cx="810360" cy="740171"/>
            </a:xfrm>
            <a:prstGeom prst="rect">
              <a:avLst/>
            </a:prstGeom>
          </p:spPr>
        </p:pic>
        <p:sp>
          <p:nvSpPr>
            <p:cNvPr id="97" name="Subtitle 1">
              <a:extLst>
                <a:ext uri="{FF2B5EF4-FFF2-40B4-BE49-F238E27FC236}">
                  <a16:creationId xmlns:a16="http://schemas.microsoft.com/office/drawing/2014/main" id="{5E98B646-32E5-6E79-FB93-6FA4DF870545}"/>
                </a:ext>
              </a:extLst>
            </p:cNvPr>
            <p:cNvSpPr txBox="1">
              <a:spLocks/>
            </p:cNvSpPr>
            <p:nvPr/>
          </p:nvSpPr>
          <p:spPr>
            <a:xfrm>
              <a:off x="7181095" y="1297002"/>
              <a:ext cx="778135" cy="270541"/>
            </a:xfrm>
            <a:prstGeom prst="rect">
              <a:avLst/>
            </a:prstGeom>
          </p:spPr>
          <p:txBody>
            <a:bodyPr vert="horz" lIns="91440" tIns="45720" rIns="91440" bIns="4572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defRPr sz="800" b="1">
                  <a:latin typeface="+mj-lt"/>
                  <a:cs typeface="Arial" panose="020B0604020202020204" pitchFamily="34" charset="0"/>
                </a:defRPr>
              </a:pPr>
              <a:r>
                <a:t>MOIS 6</a:t>
              </a:r>
              <a:endParaRPr lang="en-US" sz="800" dirty="0">
                <a:latin typeface="Arial" panose="020B0604020202020204" pitchFamily="34" charset="0"/>
                <a:cs typeface="Arial" panose="020B0604020202020204" pitchFamily="34" charset="0"/>
              </a:endParaRPr>
            </a:p>
          </p:txBody>
        </p:sp>
      </p:grpSp>
      <p:grpSp>
        <p:nvGrpSpPr>
          <p:cNvPr id="98" name="Group 97">
            <a:extLst>
              <a:ext uri="{FF2B5EF4-FFF2-40B4-BE49-F238E27FC236}">
                <a16:creationId xmlns:a16="http://schemas.microsoft.com/office/drawing/2014/main" id="{F1E10058-C0AD-A776-A99B-AF1139D13896}"/>
              </a:ext>
            </a:extLst>
          </p:cNvPr>
          <p:cNvGrpSpPr/>
          <p:nvPr/>
        </p:nvGrpSpPr>
        <p:grpSpPr>
          <a:xfrm>
            <a:off x="9827232" y="4868949"/>
            <a:ext cx="810360" cy="740171"/>
            <a:chOff x="7164545" y="1294631"/>
            <a:chExt cx="810360" cy="740171"/>
          </a:xfrm>
        </p:grpSpPr>
        <p:pic>
          <p:nvPicPr>
            <p:cNvPr id="99" name="Graphic 98">
              <a:extLst>
                <a:ext uri="{FF2B5EF4-FFF2-40B4-BE49-F238E27FC236}">
                  <a16:creationId xmlns:a16="http://schemas.microsoft.com/office/drawing/2014/main" id="{61B79EDF-F946-0912-7B8A-4446639E902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164545" y="1294631"/>
              <a:ext cx="810360" cy="740171"/>
            </a:xfrm>
            <a:prstGeom prst="rect">
              <a:avLst/>
            </a:prstGeom>
          </p:spPr>
        </p:pic>
        <p:sp>
          <p:nvSpPr>
            <p:cNvPr id="100" name="Subtitle 1">
              <a:extLst>
                <a:ext uri="{FF2B5EF4-FFF2-40B4-BE49-F238E27FC236}">
                  <a16:creationId xmlns:a16="http://schemas.microsoft.com/office/drawing/2014/main" id="{1693ADEA-E527-5395-E3A8-CBCE146F1F93}"/>
                </a:ext>
              </a:extLst>
            </p:cNvPr>
            <p:cNvSpPr txBox="1">
              <a:spLocks/>
            </p:cNvSpPr>
            <p:nvPr/>
          </p:nvSpPr>
          <p:spPr>
            <a:xfrm>
              <a:off x="7181095" y="1297002"/>
              <a:ext cx="778135" cy="270541"/>
            </a:xfrm>
            <a:prstGeom prst="rect">
              <a:avLst/>
            </a:prstGeom>
          </p:spPr>
          <p:txBody>
            <a:bodyPr vert="horz" lIns="91440" tIns="45720" rIns="91440" bIns="4572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defRPr sz="800" b="1">
                  <a:latin typeface="+mj-lt"/>
                  <a:cs typeface="Arial" panose="020B0604020202020204" pitchFamily="34" charset="0"/>
                </a:defRPr>
              </a:pPr>
              <a:r>
                <a:t>MOIS 7</a:t>
              </a:r>
              <a:endParaRPr lang="en-US" sz="800" dirty="0">
                <a:latin typeface="Arial" panose="020B0604020202020204" pitchFamily="34" charset="0"/>
                <a:cs typeface="Arial" panose="020B0604020202020204" pitchFamily="34" charset="0"/>
              </a:endParaRPr>
            </a:p>
          </p:txBody>
        </p:sp>
      </p:grpSp>
      <p:grpSp>
        <p:nvGrpSpPr>
          <p:cNvPr id="101" name="Group 100">
            <a:extLst>
              <a:ext uri="{FF2B5EF4-FFF2-40B4-BE49-F238E27FC236}">
                <a16:creationId xmlns:a16="http://schemas.microsoft.com/office/drawing/2014/main" id="{97C6520A-63DE-1A6C-DF16-B766C0B6E308}"/>
              </a:ext>
            </a:extLst>
          </p:cNvPr>
          <p:cNvGrpSpPr/>
          <p:nvPr/>
        </p:nvGrpSpPr>
        <p:grpSpPr>
          <a:xfrm>
            <a:off x="10783787" y="4016285"/>
            <a:ext cx="810360" cy="740171"/>
            <a:chOff x="7164545" y="1294631"/>
            <a:chExt cx="810360" cy="740171"/>
          </a:xfrm>
        </p:grpSpPr>
        <p:pic>
          <p:nvPicPr>
            <p:cNvPr id="102" name="Graphic 101">
              <a:extLst>
                <a:ext uri="{FF2B5EF4-FFF2-40B4-BE49-F238E27FC236}">
                  <a16:creationId xmlns:a16="http://schemas.microsoft.com/office/drawing/2014/main" id="{FFB2AF85-E067-62D1-65CD-92CB26F0CA1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164545" y="1294631"/>
              <a:ext cx="810360" cy="740171"/>
            </a:xfrm>
            <a:prstGeom prst="rect">
              <a:avLst/>
            </a:prstGeom>
          </p:spPr>
        </p:pic>
        <p:sp>
          <p:nvSpPr>
            <p:cNvPr id="103" name="Subtitle 1">
              <a:extLst>
                <a:ext uri="{FF2B5EF4-FFF2-40B4-BE49-F238E27FC236}">
                  <a16:creationId xmlns:a16="http://schemas.microsoft.com/office/drawing/2014/main" id="{EBC0EA88-0AD1-79C3-B121-4E0144B2BDCE}"/>
                </a:ext>
              </a:extLst>
            </p:cNvPr>
            <p:cNvSpPr txBox="1">
              <a:spLocks/>
            </p:cNvSpPr>
            <p:nvPr/>
          </p:nvSpPr>
          <p:spPr>
            <a:xfrm>
              <a:off x="7181095" y="1297002"/>
              <a:ext cx="778135" cy="270541"/>
            </a:xfrm>
            <a:prstGeom prst="rect">
              <a:avLst/>
            </a:prstGeom>
          </p:spPr>
          <p:txBody>
            <a:bodyPr vert="horz" lIns="91440" tIns="45720" rIns="91440" bIns="4572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defRPr sz="800" b="1">
                  <a:latin typeface="+mj-lt"/>
                  <a:cs typeface="Arial" panose="020B0604020202020204" pitchFamily="34" charset="0"/>
                </a:defRPr>
              </a:pPr>
              <a:r>
                <a:t>MOIS 4</a:t>
              </a:r>
              <a:endParaRPr lang="en-US" sz="800" dirty="0">
                <a:latin typeface="Arial" panose="020B0604020202020204" pitchFamily="34" charset="0"/>
                <a:cs typeface="Arial" panose="020B0604020202020204" pitchFamily="34" charset="0"/>
              </a:endParaRPr>
            </a:p>
          </p:txBody>
        </p:sp>
      </p:grpSp>
      <p:grpSp>
        <p:nvGrpSpPr>
          <p:cNvPr id="104" name="Group 103">
            <a:extLst>
              <a:ext uri="{FF2B5EF4-FFF2-40B4-BE49-F238E27FC236}">
                <a16:creationId xmlns:a16="http://schemas.microsoft.com/office/drawing/2014/main" id="{ACE535BF-F780-A91E-342A-8365EEE3CC0A}"/>
              </a:ext>
            </a:extLst>
          </p:cNvPr>
          <p:cNvGrpSpPr/>
          <p:nvPr/>
        </p:nvGrpSpPr>
        <p:grpSpPr>
          <a:xfrm>
            <a:off x="10791135" y="4861409"/>
            <a:ext cx="810360" cy="740171"/>
            <a:chOff x="7164545" y="1294631"/>
            <a:chExt cx="810360" cy="740171"/>
          </a:xfrm>
        </p:grpSpPr>
        <p:pic>
          <p:nvPicPr>
            <p:cNvPr id="105" name="Graphic 104">
              <a:extLst>
                <a:ext uri="{FF2B5EF4-FFF2-40B4-BE49-F238E27FC236}">
                  <a16:creationId xmlns:a16="http://schemas.microsoft.com/office/drawing/2014/main" id="{6EE75FA6-1F29-7E94-2F95-D296E3ABFC2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164545" y="1294631"/>
              <a:ext cx="810360" cy="740171"/>
            </a:xfrm>
            <a:prstGeom prst="rect">
              <a:avLst/>
            </a:prstGeom>
          </p:spPr>
        </p:pic>
        <p:sp>
          <p:nvSpPr>
            <p:cNvPr id="106" name="Subtitle 1">
              <a:extLst>
                <a:ext uri="{FF2B5EF4-FFF2-40B4-BE49-F238E27FC236}">
                  <a16:creationId xmlns:a16="http://schemas.microsoft.com/office/drawing/2014/main" id="{19472E3F-F44E-E80B-4109-C2E5703575BA}"/>
                </a:ext>
              </a:extLst>
            </p:cNvPr>
            <p:cNvSpPr txBox="1">
              <a:spLocks/>
            </p:cNvSpPr>
            <p:nvPr/>
          </p:nvSpPr>
          <p:spPr>
            <a:xfrm>
              <a:off x="7181095" y="1297002"/>
              <a:ext cx="778135" cy="270541"/>
            </a:xfrm>
            <a:prstGeom prst="rect">
              <a:avLst/>
            </a:prstGeom>
          </p:spPr>
          <p:txBody>
            <a:bodyPr vert="horz" lIns="91440" tIns="45720" rIns="91440" bIns="4572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defRPr sz="800" b="1">
                  <a:latin typeface="+mj-lt"/>
                  <a:cs typeface="Arial" panose="020B0604020202020204" pitchFamily="34" charset="0"/>
                </a:defRPr>
              </a:pPr>
              <a:r>
                <a:t>MOIS 8</a:t>
              </a:r>
              <a:endParaRPr lang="en-US" sz="800" dirty="0">
                <a:latin typeface="Arial" panose="020B0604020202020204" pitchFamily="34" charset="0"/>
                <a:cs typeface="Arial" panose="020B0604020202020204" pitchFamily="34" charset="0"/>
              </a:endParaRPr>
            </a:p>
          </p:txBody>
        </p:sp>
      </p:grpSp>
      <p:grpSp>
        <p:nvGrpSpPr>
          <p:cNvPr id="107" name="Group 106">
            <a:extLst>
              <a:ext uri="{FF2B5EF4-FFF2-40B4-BE49-F238E27FC236}">
                <a16:creationId xmlns:a16="http://schemas.microsoft.com/office/drawing/2014/main" id="{C0D98A34-8B52-1CF2-0E92-E544F9259A51}"/>
              </a:ext>
            </a:extLst>
          </p:cNvPr>
          <p:cNvGrpSpPr/>
          <p:nvPr/>
        </p:nvGrpSpPr>
        <p:grpSpPr>
          <a:xfrm>
            <a:off x="7916707" y="5729290"/>
            <a:ext cx="810360" cy="740171"/>
            <a:chOff x="7164545" y="1294631"/>
            <a:chExt cx="810360" cy="740171"/>
          </a:xfrm>
        </p:grpSpPr>
        <p:pic>
          <p:nvPicPr>
            <p:cNvPr id="108" name="Graphic 107">
              <a:extLst>
                <a:ext uri="{FF2B5EF4-FFF2-40B4-BE49-F238E27FC236}">
                  <a16:creationId xmlns:a16="http://schemas.microsoft.com/office/drawing/2014/main" id="{E3017BE0-661B-46A5-814A-17A951DAF37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164545" y="1294631"/>
              <a:ext cx="810360" cy="740171"/>
            </a:xfrm>
            <a:prstGeom prst="rect">
              <a:avLst/>
            </a:prstGeom>
          </p:spPr>
        </p:pic>
        <p:sp>
          <p:nvSpPr>
            <p:cNvPr id="109" name="Subtitle 1">
              <a:extLst>
                <a:ext uri="{FF2B5EF4-FFF2-40B4-BE49-F238E27FC236}">
                  <a16:creationId xmlns:a16="http://schemas.microsoft.com/office/drawing/2014/main" id="{A0B2EF31-931B-DF1D-4B8A-CF8107B48ABC}"/>
                </a:ext>
              </a:extLst>
            </p:cNvPr>
            <p:cNvSpPr txBox="1">
              <a:spLocks/>
            </p:cNvSpPr>
            <p:nvPr/>
          </p:nvSpPr>
          <p:spPr>
            <a:xfrm>
              <a:off x="7181095" y="1297002"/>
              <a:ext cx="778135" cy="270541"/>
            </a:xfrm>
            <a:prstGeom prst="rect">
              <a:avLst/>
            </a:prstGeom>
          </p:spPr>
          <p:txBody>
            <a:bodyPr vert="horz" lIns="91440" tIns="45720" rIns="91440" bIns="4572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defRPr sz="800" b="1">
                  <a:latin typeface="+mj-lt"/>
                  <a:cs typeface="Arial" panose="020B0604020202020204" pitchFamily="34" charset="0"/>
                </a:defRPr>
              </a:pPr>
              <a:r>
                <a:t>MOIS 5</a:t>
              </a:r>
              <a:endParaRPr lang="en-US" sz="800" dirty="0">
                <a:latin typeface="Arial" panose="020B0604020202020204" pitchFamily="34" charset="0"/>
                <a:cs typeface="Arial" panose="020B0604020202020204" pitchFamily="34" charset="0"/>
              </a:endParaRPr>
            </a:p>
          </p:txBody>
        </p:sp>
      </p:grpSp>
      <p:grpSp>
        <p:nvGrpSpPr>
          <p:cNvPr id="110" name="Group 109">
            <a:extLst>
              <a:ext uri="{FF2B5EF4-FFF2-40B4-BE49-F238E27FC236}">
                <a16:creationId xmlns:a16="http://schemas.microsoft.com/office/drawing/2014/main" id="{884C175B-BAF5-DFDA-45DC-E16566A7FD68}"/>
              </a:ext>
            </a:extLst>
          </p:cNvPr>
          <p:cNvGrpSpPr/>
          <p:nvPr/>
        </p:nvGrpSpPr>
        <p:grpSpPr>
          <a:xfrm>
            <a:off x="8863329" y="5724753"/>
            <a:ext cx="810360" cy="740171"/>
            <a:chOff x="7164545" y="1294631"/>
            <a:chExt cx="810360" cy="740171"/>
          </a:xfrm>
        </p:grpSpPr>
        <p:pic>
          <p:nvPicPr>
            <p:cNvPr id="111" name="Graphic 110">
              <a:extLst>
                <a:ext uri="{FF2B5EF4-FFF2-40B4-BE49-F238E27FC236}">
                  <a16:creationId xmlns:a16="http://schemas.microsoft.com/office/drawing/2014/main" id="{E65BB7A4-BDBB-9D2D-569A-176892A7ABD7}"/>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164545" y="1294631"/>
              <a:ext cx="810360" cy="740171"/>
            </a:xfrm>
            <a:prstGeom prst="rect">
              <a:avLst/>
            </a:prstGeom>
          </p:spPr>
        </p:pic>
        <p:sp>
          <p:nvSpPr>
            <p:cNvPr id="112" name="Subtitle 1">
              <a:extLst>
                <a:ext uri="{FF2B5EF4-FFF2-40B4-BE49-F238E27FC236}">
                  <a16:creationId xmlns:a16="http://schemas.microsoft.com/office/drawing/2014/main" id="{F6DDA388-57B3-C8DD-3463-FF6974D57833}"/>
                </a:ext>
              </a:extLst>
            </p:cNvPr>
            <p:cNvSpPr txBox="1">
              <a:spLocks/>
            </p:cNvSpPr>
            <p:nvPr/>
          </p:nvSpPr>
          <p:spPr>
            <a:xfrm>
              <a:off x="7181095" y="1297002"/>
              <a:ext cx="778135" cy="270541"/>
            </a:xfrm>
            <a:prstGeom prst="rect">
              <a:avLst/>
            </a:prstGeom>
          </p:spPr>
          <p:txBody>
            <a:bodyPr vert="horz" lIns="91440" tIns="45720" rIns="91440" bIns="4572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defRPr sz="800" b="1">
                  <a:latin typeface="+mj-lt"/>
                  <a:cs typeface="Arial" panose="020B0604020202020204" pitchFamily="34" charset="0"/>
                </a:defRPr>
              </a:pPr>
              <a:r>
                <a:t>MOIS 6</a:t>
              </a:r>
              <a:endParaRPr lang="en-US" sz="800" dirty="0">
                <a:latin typeface="Arial" panose="020B0604020202020204" pitchFamily="34" charset="0"/>
                <a:cs typeface="Arial" panose="020B0604020202020204" pitchFamily="34" charset="0"/>
              </a:endParaRPr>
            </a:p>
          </p:txBody>
        </p:sp>
      </p:grpSp>
      <p:pic>
        <p:nvPicPr>
          <p:cNvPr id="113" name="Graphic 112" descr="Close with solid fill">
            <a:extLst>
              <a:ext uri="{FF2B5EF4-FFF2-40B4-BE49-F238E27FC236}">
                <a16:creationId xmlns:a16="http://schemas.microsoft.com/office/drawing/2014/main" id="{5BF69834-03BD-23D2-DD36-9727EC3BB886}"/>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750825" y="3099970"/>
            <a:ext cx="914400" cy="914400"/>
          </a:xfrm>
          <a:prstGeom prst="rect">
            <a:avLst/>
          </a:prstGeom>
        </p:spPr>
      </p:pic>
      <p:pic>
        <p:nvPicPr>
          <p:cNvPr id="114" name="Graphic 113" descr="Close with solid fill">
            <a:extLst>
              <a:ext uri="{FF2B5EF4-FFF2-40B4-BE49-F238E27FC236}">
                <a16:creationId xmlns:a16="http://schemas.microsoft.com/office/drawing/2014/main" id="{63DBF061-1BFF-CCCD-096B-64B7718E5957}"/>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715217" y="3091826"/>
            <a:ext cx="914400" cy="914400"/>
          </a:xfrm>
          <a:prstGeom prst="rect">
            <a:avLst/>
          </a:prstGeom>
        </p:spPr>
      </p:pic>
      <p:pic>
        <p:nvPicPr>
          <p:cNvPr id="115" name="Graphic 114" descr="Close with solid fill">
            <a:extLst>
              <a:ext uri="{FF2B5EF4-FFF2-40B4-BE49-F238E27FC236}">
                <a16:creationId xmlns:a16="http://schemas.microsoft.com/office/drawing/2014/main" id="{11EA695A-50AB-A604-48EE-FAFA56738931}"/>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780039" y="3931076"/>
            <a:ext cx="914400" cy="914400"/>
          </a:xfrm>
          <a:prstGeom prst="rect">
            <a:avLst/>
          </a:prstGeom>
        </p:spPr>
      </p:pic>
      <p:pic>
        <p:nvPicPr>
          <p:cNvPr id="116" name="Graphic 115" descr="Close with solid fill">
            <a:extLst>
              <a:ext uri="{FF2B5EF4-FFF2-40B4-BE49-F238E27FC236}">
                <a16:creationId xmlns:a16="http://schemas.microsoft.com/office/drawing/2014/main" id="{A4AD6685-C318-E00F-1322-64EAC4822A07}"/>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744431" y="3922932"/>
            <a:ext cx="914400" cy="914400"/>
          </a:xfrm>
          <a:prstGeom prst="rect">
            <a:avLst/>
          </a:prstGeom>
        </p:spPr>
      </p:pic>
      <p:pic>
        <p:nvPicPr>
          <p:cNvPr id="117" name="Graphic 116" descr="Close with solid fill">
            <a:extLst>
              <a:ext uri="{FF2B5EF4-FFF2-40B4-BE49-F238E27FC236}">
                <a16:creationId xmlns:a16="http://schemas.microsoft.com/office/drawing/2014/main" id="{9651884A-4F60-1CFE-9091-25ACD39A2CD5}"/>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7841634" y="3944293"/>
            <a:ext cx="914400" cy="914400"/>
          </a:xfrm>
          <a:prstGeom prst="rect">
            <a:avLst/>
          </a:prstGeom>
        </p:spPr>
      </p:pic>
      <p:pic>
        <p:nvPicPr>
          <p:cNvPr id="118" name="Graphic 117" descr="Close with solid fill">
            <a:extLst>
              <a:ext uri="{FF2B5EF4-FFF2-40B4-BE49-F238E27FC236}">
                <a16:creationId xmlns:a16="http://schemas.microsoft.com/office/drawing/2014/main" id="{26E946D4-A636-758F-2E00-A24A2450677B}"/>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8806026" y="3936149"/>
            <a:ext cx="914400" cy="914400"/>
          </a:xfrm>
          <a:prstGeom prst="rect">
            <a:avLst/>
          </a:prstGeom>
        </p:spPr>
      </p:pic>
      <p:pic>
        <p:nvPicPr>
          <p:cNvPr id="119" name="Graphic 118" descr="Close with solid fill">
            <a:extLst>
              <a:ext uri="{FF2B5EF4-FFF2-40B4-BE49-F238E27FC236}">
                <a16:creationId xmlns:a16="http://schemas.microsoft.com/office/drawing/2014/main" id="{5C8FA7C1-C056-E111-DA41-21BC10E78A32}"/>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780039" y="4770326"/>
            <a:ext cx="914400" cy="914400"/>
          </a:xfrm>
          <a:prstGeom prst="rect">
            <a:avLst/>
          </a:prstGeom>
        </p:spPr>
      </p:pic>
      <p:pic>
        <p:nvPicPr>
          <p:cNvPr id="120" name="Graphic 119" descr="Close with solid fill">
            <a:extLst>
              <a:ext uri="{FF2B5EF4-FFF2-40B4-BE49-F238E27FC236}">
                <a16:creationId xmlns:a16="http://schemas.microsoft.com/office/drawing/2014/main" id="{FBA9B9E8-0292-DDBB-C409-F971D30A98D4}"/>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744431" y="4762182"/>
            <a:ext cx="914400" cy="914400"/>
          </a:xfrm>
          <a:prstGeom prst="rect">
            <a:avLst/>
          </a:prstGeom>
        </p:spPr>
      </p:pic>
      <p:pic>
        <p:nvPicPr>
          <p:cNvPr id="121" name="Graphic 120" descr="Close with solid fill">
            <a:extLst>
              <a:ext uri="{FF2B5EF4-FFF2-40B4-BE49-F238E27FC236}">
                <a16:creationId xmlns:a16="http://schemas.microsoft.com/office/drawing/2014/main" id="{B829D1EB-E945-79A4-36FA-69B13BF2B800}"/>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7841634" y="4783543"/>
            <a:ext cx="914400" cy="914400"/>
          </a:xfrm>
          <a:prstGeom prst="rect">
            <a:avLst/>
          </a:prstGeom>
        </p:spPr>
      </p:pic>
      <p:pic>
        <p:nvPicPr>
          <p:cNvPr id="122" name="Graphic 121" descr="Close with solid fill">
            <a:extLst>
              <a:ext uri="{FF2B5EF4-FFF2-40B4-BE49-F238E27FC236}">
                <a16:creationId xmlns:a16="http://schemas.microsoft.com/office/drawing/2014/main" id="{E03BED12-52BF-00DF-3547-407663B3F984}"/>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8806026" y="4775399"/>
            <a:ext cx="914400" cy="914400"/>
          </a:xfrm>
          <a:prstGeom prst="rect">
            <a:avLst/>
          </a:prstGeom>
        </p:spPr>
      </p:pic>
      <p:pic>
        <p:nvPicPr>
          <p:cNvPr id="123" name="Graphic 122" descr="Close with solid fill">
            <a:extLst>
              <a:ext uri="{FF2B5EF4-FFF2-40B4-BE49-F238E27FC236}">
                <a16:creationId xmlns:a16="http://schemas.microsoft.com/office/drawing/2014/main" id="{36002210-D64A-2FE6-F01C-78373B4E6370}"/>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7872033" y="5636010"/>
            <a:ext cx="914400" cy="914400"/>
          </a:xfrm>
          <a:prstGeom prst="rect">
            <a:avLst/>
          </a:prstGeom>
        </p:spPr>
      </p:pic>
      <p:pic>
        <p:nvPicPr>
          <p:cNvPr id="124" name="Graphic 123" descr="Close with solid fill">
            <a:extLst>
              <a:ext uri="{FF2B5EF4-FFF2-40B4-BE49-F238E27FC236}">
                <a16:creationId xmlns:a16="http://schemas.microsoft.com/office/drawing/2014/main" id="{E0F20B90-88D0-D27D-3F65-A8FAABE7C7F6}"/>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8836425" y="5627866"/>
            <a:ext cx="914400" cy="914400"/>
          </a:xfrm>
          <a:prstGeom prst="rect">
            <a:avLst/>
          </a:prstGeom>
        </p:spPr>
      </p:pic>
      <p:grpSp>
        <p:nvGrpSpPr>
          <p:cNvPr id="130" name="Group 129">
            <a:extLst>
              <a:ext uri="{FF2B5EF4-FFF2-40B4-BE49-F238E27FC236}">
                <a16:creationId xmlns:a16="http://schemas.microsoft.com/office/drawing/2014/main" id="{970B97C2-507B-6C95-E128-835C80CA7DE6}"/>
              </a:ext>
            </a:extLst>
          </p:cNvPr>
          <p:cNvGrpSpPr/>
          <p:nvPr/>
        </p:nvGrpSpPr>
        <p:grpSpPr>
          <a:xfrm>
            <a:off x="3659097" y="1256913"/>
            <a:ext cx="91440" cy="5208011"/>
            <a:chOff x="3659097" y="1256913"/>
            <a:chExt cx="91440" cy="5208011"/>
          </a:xfrm>
        </p:grpSpPr>
        <p:cxnSp>
          <p:nvCxnSpPr>
            <p:cNvPr id="125" name="Straight Connector 124">
              <a:extLst>
                <a:ext uri="{FF2B5EF4-FFF2-40B4-BE49-F238E27FC236}">
                  <a16:creationId xmlns:a16="http://schemas.microsoft.com/office/drawing/2014/main" id="{F111DF87-9DF6-434B-8EB7-0A774A791DBD}"/>
                </a:ext>
              </a:extLst>
            </p:cNvPr>
            <p:cNvCxnSpPr>
              <a:cxnSpLocks/>
            </p:cNvCxnSpPr>
            <p:nvPr/>
          </p:nvCxnSpPr>
          <p:spPr>
            <a:xfrm>
              <a:off x="3704817" y="1256913"/>
              <a:ext cx="0" cy="520801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26" name="Group 125">
              <a:extLst>
                <a:ext uri="{FF2B5EF4-FFF2-40B4-BE49-F238E27FC236}">
                  <a16:creationId xmlns:a16="http://schemas.microsoft.com/office/drawing/2014/main" id="{EDD78508-0560-245B-C68F-0407DC8DCCAD}"/>
                </a:ext>
              </a:extLst>
            </p:cNvPr>
            <p:cNvGrpSpPr/>
            <p:nvPr/>
          </p:nvGrpSpPr>
          <p:grpSpPr>
            <a:xfrm>
              <a:off x="3659097" y="5648114"/>
              <a:ext cx="91440" cy="428560"/>
              <a:chOff x="8311168" y="2917354"/>
              <a:chExt cx="91440" cy="428560"/>
            </a:xfrm>
          </p:grpSpPr>
          <p:sp>
            <p:nvSpPr>
              <p:cNvPr id="127" name="Oval 126">
                <a:extLst>
                  <a:ext uri="{FF2B5EF4-FFF2-40B4-BE49-F238E27FC236}">
                    <a16:creationId xmlns:a16="http://schemas.microsoft.com/office/drawing/2014/main" id="{B8A3F832-758C-D331-4AF8-EB83E0A92EC8}"/>
                  </a:ext>
                </a:extLst>
              </p:cNvPr>
              <p:cNvSpPr/>
              <p:nvPr/>
            </p:nvSpPr>
            <p:spPr>
              <a:xfrm>
                <a:off x="8334029" y="2917354"/>
                <a:ext cx="45719" cy="45719"/>
              </a:xfrm>
              <a:prstGeom prst="ellipse">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p>
            </p:txBody>
          </p:sp>
          <p:sp>
            <p:nvSpPr>
              <p:cNvPr id="128" name="Oval 127">
                <a:extLst>
                  <a:ext uri="{FF2B5EF4-FFF2-40B4-BE49-F238E27FC236}">
                    <a16:creationId xmlns:a16="http://schemas.microsoft.com/office/drawing/2014/main" id="{9D63B252-F259-21B4-16FE-F7C0D51105DF}"/>
                  </a:ext>
                </a:extLst>
              </p:cNvPr>
              <p:cNvSpPr/>
              <p:nvPr/>
            </p:nvSpPr>
            <p:spPr>
              <a:xfrm>
                <a:off x="8330916" y="3300195"/>
                <a:ext cx="45719" cy="45719"/>
              </a:xfrm>
              <a:prstGeom prst="ellipse">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p>
            </p:txBody>
          </p:sp>
          <p:sp>
            <p:nvSpPr>
              <p:cNvPr id="129" name="Oval 128">
                <a:extLst>
                  <a:ext uri="{FF2B5EF4-FFF2-40B4-BE49-F238E27FC236}">
                    <a16:creationId xmlns:a16="http://schemas.microsoft.com/office/drawing/2014/main" id="{7918554A-3BBB-6883-6604-9E31A6FA71C0}"/>
                  </a:ext>
                </a:extLst>
              </p:cNvPr>
              <p:cNvSpPr/>
              <p:nvPr/>
            </p:nvSpPr>
            <p:spPr>
              <a:xfrm>
                <a:off x="8311168" y="3079468"/>
                <a:ext cx="91440" cy="91440"/>
              </a:xfrm>
              <a:prstGeom prst="ellipse">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p>
            </p:txBody>
          </p:sp>
        </p:grpSp>
      </p:grpSp>
    </p:spTree>
    <p:extLst>
      <p:ext uri="{BB962C8B-B14F-4D97-AF65-F5344CB8AC3E}">
        <p14:creationId xmlns:p14="http://schemas.microsoft.com/office/powerpoint/2010/main" val="58530593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a:extLst>
              <a:ext uri="{FF2B5EF4-FFF2-40B4-BE49-F238E27FC236}">
                <a16:creationId xmlns:a16="http://schemas.microsoft.com/office/drawing/2014/main" id="{E7AC9E75-A515-B0D7-487E-19147A8B862E}"/>
              </a:ext>
            </a:extLst>
          </p:cNvPr>
          <p:cNvSpPr txBox="1">
            <a:spLocks noChangeArrowheads="1"/>
          </p:cNvSpPr>
          <p:nvPr/>
        </p:nvSpPr>
        <p:spPr>
          <a:xfrm>
            <a:off x="432752" y="464286"/>
            <a:ext cx="10104113" cy="720255"/>
          </a:xfrm>
          <a:prstGeom prst="rect">
            <a:avLst/>
          </a:prstGeom>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defRPr sz="3200" b="1">
                <a:latin typeface="Arial Black" charset="0"/>
                <a:ea typeface="Arial Black" charset="0"/>
                <a:cs typeface="Arial Black" charset="0"/>
              </a:defRPr>
            </a:pPr>
            <a:r>
              <a:t>DES SCHÉMAS PLUS COURTS SIGNIFIENT…</a:t>
            </a:r>
          </a:p>
        </p:txBody>
      </p:sp>
      <p:sp>
        <p:nvSpPr>
          <p:cNvPr id="5" name="TextBox 4">
            <a:extLst>
              <a:ext uri="{FF2B5EF4-FFF2-40B4-BE49-F238E27FC236}">
                <a16:creationId xmlns:a16="http://schemas.microsoft.com/office/drawing/2014/main" id="{1F51E6D3-7544-A906-6E2B-97EB9227C7EE}"/>
              </a:ext>
            </a:extLst>
          </p:cNvPr>
          <p:cNvSpPr txBox="1"/>
          <p:nvPr/>
        </p:nvSpPr>
        <p:spPr>
          <a:xfrm>
            <a:off x="432753" y="2910654"/>
            <a:ext cx="2682588" cy="1477328"/>
          </a:xfrm>
          <a:prstGeom prst="rect">
            <a:avLst/>
          </a:prstGeom>
          <a:noFill/>
        </p:spPr>
        <p:txBody>
          <a:bodyPr wrap="square">
            <a:spAutoFit/>
          </a:bodyPr>
          <a:lstStyle/>
          <a:p>
            <a:pPr algn="l">
              <a:spcAft>
                <a:spcPts val="3600"/>
              </a:spcAft>
              <a:defRPr sz="1800">
                <a:latin typeface="Arial" panose="020B0604020202020204" pitchFamily="34" charset="0"/>
                <a:cs typeface="Arial" panose="020B0604020202020204" pitchFamily="34" charset="0"/>
              </a:defRPr>
            </a:pPr>
            <a:r>
              <a:t>Que les personnes et les familles touchées par la tuberculose peuvent retourner au travail, à l’école, etc. et se rétablir plus rapidement du point de vue économique.</a:t>
            </a:r>
          </a:p>
        </p:txBody>
      </p:sp>
      <p:sp>
        <p:nvSpPr>
          <p:cNvPr id="6" name="TextBox 5">
            <a:extLst>
              <a:ext uri="{FF2B5EF4-FFF2-40B4-BE49-F238E27FC236}">
                <a16:creationId xmlns:a16="http://schemas.microsoft.com/office/drawing/2014/main" id="{0B6DB43B-3D4A-0C66-0C3F-8654BC790866}"/>
              </a:ext>
            </a:extLst>
          </p:cNvPr>
          <p:cNvSpPr txBox="1"/>
          <p:nvPr/>
        </p:nvSpPr>
        <p:spPr>
          <a:xfrm>
            <a:off x="3588343" y="2910654"/>
            <a:ext cx="3386617" cy="2031325"/>
          </a:xfrm>
          <a:prstGeom prst="rect">
            <a:avLst/>
          </a:prstGeom>
          <a:noFill/>
        </p:spPr>
        <p:txBody>
          <a:bodyPr wrap="square">
            <a:spAutoFit/>
          </a:bodyPr>
          <a:lstStyle/>
          <a:p>
            <a:pPr algn="l">
              <a:spcAft>
                <a:spcPts val="3600"/>
              </a:spcAft>
              <a:defRPr sz="1800">
                <a:latin typeface="Arial" panose="020B0604020202020204" pitchFamily="34" charset="0"/>
                <a:cs typeface="Arial" panose="020B0604020202020204" pitchFamily="34" charset="0"/>
              </a:defRPr>
            </a:pPr>
            <a:r>
              <a:t>Que les personnes touchées par la tuberculose trouvent le traitement plus sûr, tolérable et acceptable, ce qui permet de réduire les interruptions susceptibles de générer une résistance, d’augmenter le taux d’achèvement du traitement et d’obtenir de meilleurs résultats.</a:t>
            </a:r>
          </a:p>
        </p:txBody>
      </p:sp>
      <p:sp>
        <p:nvSpPr>
          <p:cNvPr id="7" name="TextBox 6">
            <a:extLst>
              <a:ext uri="{FF2B5EF4-FFF2-40B4-BE49-F238E27FC236}">
                <a16:creationId xmlns:a16="http://schemas.microsoft.com/office/drawing/2014/main" id="{1392F4AD-2FE6-E22D-0BE5-244730B23FD5}"/>
              </a:ext>
            </a:extLst>
          </p:cNvPr>
          <p:cNvSpPr txBox="1"/>
          <p:nvPr/>
        </p:nvSpPr>
        <p:spPr>
          <a:xfrm>
            <a:off x="7674426" y="2910654"/>
            <a:ext cx="4084821" cy="2031325"/>
          </a:xfrm>
          <a:prstGeom prst="rect">
            <a:avLst/>
          </a:prstGeom>
          <a:noFill/>
        </p:spPr>
        <p:txBody>
          <a:bodyPr wrap="square">
            <a:spAutoFit/>
          </a:bodyPr>
          <a:lstStyle/>
          <a:p>
            <a:pPr algn="l">
              <a:spcAft>
                <a:spcPts val="3600"/>
              </a:spcAft>
              <a:defRPr sz="1800">
                <a:latin typeface="Arial" panose="020B0604020202020204" pitchFamily="34" charset="0"/>
                <a:cs typeface="Arial" panose="020B0604020202020204" pitchFamily="34" charset="0"/>
              </a:defRPr>
            </a:pPr>
            <a:r>
              <a:t>Que les ressources humaines et les autres économies réalisées par les programmes de santé grâce à la réduction de la durée des protocoles de prévention et de traitement peuvent être réaffectées à l’amélioration du dépistage actif et à la recherche de cas, ainsi qu’aux services et programmes psychosociaux et autres services de soutien.</a:t>
            </a:r>
          </a:p>
        </p:txBody>
      </p:sp>
      <p:cxnSp>
        <p:nvCxnSpPr>
          <p:cNvPr id="10" name="Straight Connector 9">
            <a:extLst>
              <a:ext uri="{FF2B5EF4-FFF2-40B4-BE49-F238E27FC236}">
                <a16:creationId xmlns:a16="http://schemas.microsoft.com/office/drawing/2014/main" id="{BB021795-1D4A-475D-76F5-B85E93C89FB9}"/>
              </a:ext>
            </a:extLst>
          </p:cNvPr>
          <p:cNvCxnSpPr>
            <a:cxnSpLocks/>
          </p:cNvCxnSpPr>
          <p:nvPr/>
        </p:nvCxnSpPr>
        <p:spPr>
          <a:xfrm>
            <a:off x="7201809" y="1520454"/>
            <a:ext cx="0" cy="417513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1" name="Group 10">
            <a:extLst>
              <a:ext uri="{FF2B5EF4-FFF2-40B4-BE49-F238E27FC236}">
                <a16:creationId xmlns:a16="http://schemas.microsoft.com/office/drawing/2014/main" id="{800A322B-2007-BDCF-313F-6FA7B7DCDC8D}"/>
              </a:ext>
            </a:extLst>
          </p:cNvPr>
          <p:cNvGrpSpPr/>
          <p:nvPr/>
        </p:nvGrpSpPr>
        <p:grpSpPr>
          <a:xfrm>
            <a:off x="3116833" y="1520454"/>
            <a:ext cx="91440" cy="4189557"/>
            <a:chOff x="3659097" y="2275367"/>
            <a:chExt cx="91440" cy="4189557"/>
          </a:xfrm>
        </p:grpSpPr>
        <p:cxnSp>
          <p:nvCxnSpPr>
            <p:cNvPr id="12" name="Straight Connector 11">
              <a:extLst>
                <a:ext uri="{FF2B5EF4-FFF2-40B4-BE49-F238E27FC236}">
                  <a16:creationId xmlns:a16="http://schemas.microsoft.com/office/drawing/2014/main" id="{C9EE8EEC-490B-8B71-0A2B-3E05D62783C8}"/>
                </a:ext>
              </a:extLst>
            </p:cNvPr>
            <p:cNvCxnSpPr>
              <a:cxnSpLocks/>
            </p:cNvCxnSpPr>
            <p:nvPr/>
          </p:nvCxnSpPr>
          <p:spPr>
            <a:xfrm>
              <a:off x="3704817" y="2275367"/>
              <a:ext cx="0" cy="418955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3" name="Group 12">
              <a:extLst>
                <a:ext uri="{FF2B5EF4-FFF2-40B4-BE49-F238E27FC236}">
                  <a16:creationId xmlns:a16="http://schemas.microsoft.com/office/drawing/2014/main" id="{044BCBA0-6D6C-9A7F-B633-A197BDDEB230}"/>
                </a:ext>
              </a:extLst>
            </p:cNvPr>
            <p:cNvGrpSpPr/>
            <p:nvPr/>
          </p:nvGrpSpPr>
          <p:grpSpPr>
            <a:xfrm>
              <a:off x="3659097" y="5648114"/>
              <a:ext cx="91440" cy="428560"/>
              <a:chOff x="8311168" y="2917354"/>
              <a:chExt cx="91440" cy="428560"/>
            </a:xfrm>
          </p:grpSpPr>
          <p:sp>
            <p:nvSpPr>
              <p:cNvPr id="14" name="Oval 13">
                <a:extLst>
                  <a:ext uri="{FF2B5EF4-FFF2-40B4-BE49-F238E27FC236}">
                    <a16:creationId xmlns:a16="http://schemas.microsoft.com/office/drawing/2014/main" id="{F5B74838-733F-3AFD-4074-075CF6E11423}"/>
                  </a:ext>
                </a:extLst>
              </p:cNvPr>
              <p:cNvSpPr/>
              <p:nvPr/>
            </p:nvSpPr>
            <p:spPr>
              <a:xfrm>
                <a:off x="8334029" y="2917354"/>
                <a:ext cx="45719" cy="45719"/>
              </a:xfrm>
              <a:prstGeom prst="ellipse">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p>
            </p:txBody>
          </p:sp>
          <p:sp>
            <p:nvSpPr>
              <p:cNvPr id="15" name="Oval 14">
                <a:extLst>
                  <a:ext uri="{FF2B5EF4-FFF2-40B4-BE49-F238E27FC236}">
                    <a16:creationId xmlns:a16="http://schemas.microsoft.com/office/drawing/2014/main" id="{0618379A-5036-90AC-0ABC-7CE446FF0184}"/>
                  </a:ext>
                </a:extLst>
              </p:cNvPr>
              <p:cNvSpPr/>
              <p:nvPr/>
            </p:nvSpPr>
            <p:spPr>
              <a:xfrm>
                <a:off x="8330916" y="3300195"/>
                <a:ext cx="45719" cy="45719"/>
              </a:xfrm>
              <a:prstGeom prst="ellipse">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p>
            </p:txBody>
          </p:sp>
          <p:sp>
            <p:nvSpPr>
              <p:cNvPr id="16" name="Oval 15">
                <a:extLst>
                  <a:ext uri="{FF2B5EF4-FFF2-40B4-BE49-F238E27FC236}">
                    <a16:creationId xmlns:a16="http://schemas.microsoft.com/office/drawing/2014/main" id="{CBB17AF9-FDD3-E739-F768-32F043745363}"/>
                  </a:ext>
                </a:extLst>
              </p:cNvPr>
              <p:cNvSpPr/>
              <p:nvPr/>
            </p:nvSpPr>
            <p:spPr>
              <a:xfrm>
                <a:off x="8311168" y="3079468"/>
                <a:ext cx="91440" cy="91440"/>
              </a:xfrm>
              <a:prstGeom prst="ellipse">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p>
            </p:txBody>
          </p:sp>
        </p:grpSp>
      </p:grpSp>
      <p:sp>
        <p:nvSpPr>
          <p:cNvPr id="23" name="Oval 22">
            <a:extLst>
              <a:ext uri="{FF2B5EF4-FFF2-40B4-BE49-F238E27FC236}">
                <a16:creationId xmlns:a16="http://schemas.microsoft.com/office/drawing/2014/main" id="{06D2029C-566E-6481-E747-617A332469D3}"/>
              </a:ext>
            </a:extLst>
          </p:cNvPr>
          <p:cNvSpPr/>
          <p:nvPr/>
        </p:nvSpPr>
        <p:spPr>
          <a:xfrm>
            <a:off x="510802" y="2070273"/>
            <a:ext cx="720255" cy="720255"/>
          </a:xfrm>
          <a:prstGeom prst="ellipse">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p>
        </p:txBody>
      </p:sp>
      <p:pic>
        <p:nvPicPr>
          <p:cNvPr id="25" name="Graphic 24">
            <a:extLst>
              <a:ext uri="{FF2B5EF4-FFF2-40B4-BE49-F238E27FC236}">
                <a16:creationId xmlns:a16="http://schemas.microsoft.com/office/drawing/2014/main" id="{F738DF86-5267-47A7-F067-8A694530E98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87395" y="2190453"/>
            <a:ext cx="609600" cy="600075"/>
          </a:xfrm>
          <a:prstGeom prst="rect">
            <a:avLst/>
          </a:prstGeom>
        </p:spPr>
      </p:pic>
      <p:sp>
        <p:nvSpPr>
          <p:cNvPr id="26" name="Oval 25">
            <a:extLst>
              <a:ext uri="{FF2B5EF4-FFF2-40B4-BE49-F238E27FC236}">
                <a16:creationId xmlns:a16="http://schemas.microsoft.com/office/drawing/2014/main" id="{CAC0BA82-D877-08E7-0A54-541C11B141A3}"/>
              </a:ext>
            </a:extLst>
          </p:cNvPr>
          <p:cNvSpPr/>
          <p:nvPr/>
        </p:nvSpPr>
        <p:spPr>
          <a:xfrm>
            <a:off x="3588343" y="2070272"/>
            <a:ext cx="720255" cy="720255"/>
          </a:xfrm>
          <a:prstGeom prst="ellipse">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p>
        </p:txBody>
      </p:sp>
      <p:pic>
        <p:nvPicPr>
          <p:cNvPr id="30" name="Graphic 29">
            <a:extLst>
              <a:ext uri="{FF2B5EF4-FFF2-40B4-BE49-F238E27FC236}">
                <a16:creationId xmlns:a16="http://schemas.microsoft.com/office/drawing/2014/main" id="{3F64C46B-32C1-9095-3C42-1541F0F5DB1C}"/>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763840" y="2237109"/>
            <a:ext cx="390525" cy="523875"/>
          </a:xfrm>
          <a:prstGeom prst="rect">
            <a:avLst/>
          </a:prstGeom>
        </p:spPr>
      </p:pic>
      <p:sp>
        <p:nvSpPr>
          <p:cNvPr id="31" name="Oval 30">
            <a:extLst>
              <a:ext uri="{FF2B5EF4-FFF2-40B4-BE49-F238E27FC236}">
                <a16:creationId xmlns:a16="http://schemas.microsoft.com/office/drawing/2014/main" id="{000C97E7-D516-C795-14A8-E52F3056885F}"/>
              </a:ext>
            </a:extLst>
          </p:cNvPr>
          <p:cNvSpPr/>
          <p:nvPr/>
        </p:nvSpPr>
        <p:spPr>
          <a:xfrm>
            <a:off x="7674426" y="2070271"/>
            <a:ext cx="720255" cy="720255"/>
          </a:xfrm>
          <a:prstGeom prst="ellipse">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p>
        </p:txBody>
      </p:sp>
      <p:pic>
        <p:nvPicPr>
          <p:cNvPr id="33" name="Graphic 32">
            <a:extLst>
              <a:ext uri="{FF2B5EF4-FFF2-40B4-BE49-F238E27FC236}">
                <a16:creationId xmlns:a16="http://schemas.microsoft.com/office/drawing/2014/main" id="{385E0AA8-93D9-B0E0-1FB3-25CF709CFE10}"/>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7776354" y="2171844"/>
            <a:ext cx="548640" cy="517108"/>
          </a:xfrm>
          <a:prstGeom prst="rect">
            <a:avLst/>
          </a:prstGeom>
        </p:spPr>
      </p:pic>
    </p:spTree>
    <p:extLst>
      <p:ext uri="{BB962C8B-B14F-4D97-AF65-F5344CB8AC3E}">
        <p14:creationId xmlns:p14="http://schemas.microsoft.com/office/powerpoint/2010/main" val="2879441810"/>
      </p:ext>
    </p:extLst>
  </p:cSld>
  <p:clrMapOvr>
    <a:masterClrMapping/>
  </p:clrMapOvr>
</p:sld>
</file>

<file path=ppt/theme/theme1.xml><?xml version="1.0" encoding="utf-8"?>
<a:theme xmlns:a="http://schemas.openxmlformats.org/drawingml/2006/main" name="Office Theme">
  <a:themeElements>
    <a:clrScheme name="TAG">
      <a:dk1>
        <a:sysClr val="windowText" lastClr="000000"/>
      </a:dk1>
      <a:lt1>
        <a:sysClr val="window" lastClr="FFFFFF"/>
      </a:lt1>
      <a:dk2>
        <a:srgbClr val="44546A"/>
      </a:dk2>
      <a:lt2>
        <a:srgbClr val="E7E6E6"/>
      </a:lt2>
      <a:accent1>
        <a:srgbClr val="E8002A"/>
      </a:accent1>
      <a:accent2>
        <a:srgbClr val="EE9499"/>
      </a:accent2>
      <a:accent3>
        <a:srgbClr val="A5A5A5"/>
      </a:accent3>
      <a:accent4>
        <a:srgbClr val="86AFC0"/>
      </a:accent4>
      <a:accent5>
        <a:srgbClr val="5694A9"/>
      </a:accent5>
      <a:accent6>
        <a:srgbClr val="70AD47"/>
      </a:accent6>
      <a:hlink>
        <a:srgbClr val="0563C1"/>
      </a:hlink>
      <a:folHlink>
        <a:srgbClr val="954F72"/>
      </a:folHlink>
    </a:clrScheme>
    <a:fontScheme name="Arial">
      <a:majorFont>
        <a:latin typeface="Arial Black"/>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40</TotalTime>
  <Words>3505</Words>
  <Application>Microsoft Macintosh PowerPoint</Application>
  <PresentationFormat>Widescreen</PresentationFormat>
  <Paragraphs>260</Paragraphs>
  <Slides>24</Slides>
  <Notes>9</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24</vt:i4>
      </vt:variant>
    </vt:vector>
  </HeadingPairs>
  <TitlesOfParts>
    <vt:vector size="29" baseType="lpstr">
      <vt:lpstr>Arial</vt:lpstr>
      <vt:lpstr>Arial Black</vt:lpstr>
      <vt:lpstr>Arial Narrow</vt:lpstr>
      <vt:lpstr>Calibri</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Sarah Hollis</dc:creator>
  <cp:lastModifiedBy>Tag 2</cp:lastModifiedBy>
  <cp:revision>23</cp:revision>
  <dcterms:created xsi:type="dcterms:W3CDTF">2022-09-16T01:15:30Z</dcterms:created>
  <dcterms:modified xsi:type="dcterms:W3CDTF">2023-10-16T16:18:08Z</dcterms:modified>
</cp:coreProperties>
</file>