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0" r:id="rId4"/>
    <p:sldId id="258" r:id="rId5"/>
    <p:sldId id="261" r:id="rId6"/>
    <p:sldId id="262" r:id="rId7"/>
    <p:sldId id="264" r:id="rId8"/>
    <p:sldId id="268" r:id="rId9"/>
    <p:sldId id="267" r:id="rId10"/>
    <p:sldId id="269" r:id="rId11"/>
    <p:sldId id="285" r:id="rId12"/>
    <p:sldId id="270" r:id="rId13"/>
    <p:sldId id="271" r:id="rId14"/>
    <p:sldId id="272" r:id="rId15"/>
    <p:sldId id="283" r:id="rId16"/>
    <p:sldId id="273" r:id="rId17"/>
    <p:sldId id="274" r:id="rId18"/>
    <p:sldId id="275" r:id="rId19"/>
    <p:sldId id="276" r:id="rId20"/>
    <p:sldId id="280" r:id="rId21"/>
    <p:sldId id="277" r:id="rId22"/>
    <p:sldId id="278" r:id="rId23"/>
    <p:sldId id="279" r:id="rId24"/>
    <p:sldId id="286" r:id="rId25"/>
    <p:sldId id="646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6134FB6-A0F6-D626-1D5C-8D6AFEDC2E07}" name="Tag 1" initials="T1" userId="S::tag1@sabrinagmtag.onmicrosoft.com::256f8fdb-0a0c-4f85-8a75-2674b8ced68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1" autoAdjust="0"/>
    <p:restoredTop sz="94648"/>
  </p:normalViewPr>
  <p:slideViewPr>
    <p:cSldViewPr snapToGrid="0">
      <p:cViewPr varScale="1">
        <p:scale>
          <a:sx n="117" d="100"/>
          <a:sy n="117" d="100"/>
        </p:scale>
        <p:origin x="3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5F338-7C52-46E3-99A8-4BA46AD9131F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D29EF-824F-4673-957B-B66216A86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29EF-824F-4673-957B-B66216A866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76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29EF-824F-4673-957B-B66216A866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75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29EF-824F-4673-957B-B66216A866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87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29EF-824F-4673-957B-B66216A866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41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29EF-824F-4673-957B-B66216A866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205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29EF-824F-4673-957B-B66216A866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314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8F3C2-1EDB-1809-42B9-2FA72182A8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866E7A-2405-F088-F834-6063219124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43D52-CEE5-33BC-A69E-C45B9527A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F5B89-200E-BEB7-59BA-04261EF09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38110-3269-8DBF-4F3F-60FA70F9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61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B28B6-98EE-A71D-502B-34E11D6D0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C8134A-4503-BB48-FED1-9BCCE6A55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F6F87A-EAE0-B3CE-4733-8D52369E5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EE8C80-FB6D-6539-8D30-21BC5699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C9B22C-E1E0-5834-9529-826E37491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83E7D-4BF4-8ACA-8454-E3A9779A3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5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51F00-5710-C9D1-83AA-B9564DA9A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123FCB-B2FE-C91C-B5DD-EF5DC44C7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3ED866-C53E-C7E9-E023-A1ADCE0D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2CA413-FED5-EE55-A9C8-69563E9C7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00F85-B1DB-4AC3-0D9B-C1A474916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2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08E951-0F19-3605-4C6C-5637F5D72E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50D0DA-761F-2BAA-0F44-5A7733F414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09B70-5CB8-9B0D-3D03-56D6C432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40B828-5A2C-C2A6-B7B6-3F4B65FAE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0346D-5E33-7472-9716-6A45808A8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2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32C0D78-A12A-4748-E6B0-CFC363EF645D}"/>
              </a:ext>
            </a:extLst>
          </p:cNvPr>
          <p:cNvSpPr/>
          <p:nvPr userDrawn="1"/>
        </p:nvSpPr>
        <p:spPr>
          <a:xfrm>
            <a:off x="135172" y="135172"/>
            <a:ext cx="11921656" cy="65916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80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78393-950D-1D9E-9042-8C6FC4B7A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2EC2C-5197-AA68-1E00-029E25409A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0694D-0B58-4DE8-3DE9-A400CA1F8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3CA93-85FE-3220-7F06-24D122C85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F837-668A-8D9C-A6ED-70DAE34D4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7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10C35-F672-CDAC-A709-D30DF3326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83B8DE-C4A4-5F82-E7CE-173006206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B5AC2-4904-DE10-1ED4-F382727F9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18632-279A-40C0-BCCC-EF9725677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38F84-D47C-350A-E974-65D36A5EA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116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F4DF8-7670-C517-EF16-97AC9EC04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DED91-55F2-E2A0-5F9B-F0400B1633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A45BF6-92AD-2444-7193-83DDFB9AC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6B2443-635A-B10E-8CB7-B83BFF634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575D-CCFD-E1C2-D592-E30F5A1DA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F37FC-D770-81CE-59DA-8670CC406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32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9A608-6DEF-3D1C-89E7-334F432F5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DBA72B-EF64-3744-7E34-09DF321B3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734FE-4A5E-D2D7-12F1-620822320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C135CE-F9BE-53F3-66A3-8D9AB346B0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FCBE86-89FA-1A44-BC16-AFE87CC740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90ECF-769D-696D-84B9-CA4EA0835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DE06A2-595C-5B97-11CE-44BF5F3D8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D0EE19-F78F-A31B-D844-4E2F37776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5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D083-EF11-58E9-0937-46E967E0C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B0BAB3-CCC2-9B39-415C-C93103847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8E64C1-AA7D-9C88-D190-2696FC5FB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99E733-6D34-4BA9-D607-AEB043A4D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83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3C9BA9-25A9-A405-8E0A-E3F3C354A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13B758-E19C-C17B-5492-E3B648B78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66C6EE-D104-ECDA-B8AE-FDEE2BE66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0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4B58-2037-C66C-24E4-1A56C5FB9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A7250-810B-30AA-F244-2B0A9E097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2CF77-E432-5F83-8DB4-3D80A5FE8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198BD2-DCA9-ECB3-A5AC-56FE859F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09EF2-6B83-E3A6-DF13-8A1391604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D2712-0E5D-DE99-79CE-691FC8AA4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8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92460-D339-1FA6-7CE8-532DFC8C2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2D3CE-7E84-BC97-ECC6-0A17B8431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C92CB-5E0A-D644-5572-46983AD05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97838-2001-482E-8E35-37D139EDD279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AEB09-33A6-00C1-097D-3D1003379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D6E4A-CE1E-6808-1194-C7968A83C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72FB9-B778-48B5-B2B8-F5AA0A1ED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6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68.png"/><Relationship Id="rId18" Type="http://schemas.openxmlformats.org/officeDocument/2006/relationships/image" Target="../media/image73.sv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1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sv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10" Type="http://schemas.openxmlformats.org/officeDocument/2006/relationships/image" Target="../media/image65.sv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svg"/><Relationship Id="rId7" Type="http://schemas.openxmlformats.org/officeDocument/2006/relationships/image" Target="../media/image8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0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.svg"/><Relationship Id="rId7" Type="http://schemas.openxmlformats.org/officeDocument/2006/relationships/image" Target="../media/image3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8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85.svg"/><Relationship Id="rId4" Type="http://schemas.openxmlformats.org/officeDocument/2006/relationships/image" Target="../media/image8.svg"/><Relationship Id="rId9" Type="http://schemas.openxmlformats.org/officeDocument/2006/relationships/image" Target="../media/image8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sv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9.svg"/><Relationship Id="rId5" Type="http://schemas.openxmlformats.org/officeDocument/2006/relationships/image" Target="../media/image88.png"/><Relationship Id="rId4" Type="http://schemas.openxmlformats.org/officeDocument/2006/relationships/image" Target="../media/image87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10" Type="http://schemas.openxmlformats.org/officeDocument/2006/relationships/image" Target="../media/image100.svg"/><Relationship Id="rId4" Type="http://schemas.openxmlformats.org/officeDocument/2006/relationships/image" Target="../media/image94.svg"/><Relationship Id="rId9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svg"/><Relationship Id="rId5" Type="http://schemas.openxmlformats.org/officeDocument/2006/relationships/image" Target="../media/image103.png"/><Relationship Id="rId4" Type="http://schemas.openxmlformats.org/officeDocument/2006/relationships/image" Target="../media/image10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9.sv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13.svg"/><Relationship Id="rId4" Type="http://schemas.openxmlformats.org/officeDocument/2006/relationships/image" Target="../media/image107.svg"/><Relationship Id="rId9" Type="http://schemas.openxmlformats.org/officeDocument/2006/relationships/image" Target="../media/image1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26.png"/><Relationship Id="rId18" Type="http://schemas.openxmlformats.org/officeDocument/2006/relationships/image" Target="../media/image131.svg"/><Relationship Id="rId3" Type="http://schemas.openxmlformats.org/officeDocument/2006/relationships/image" Target="../media/image116.png"/><Relationship Id="rId21" Type="http://schemas.openxmlformats.org/officeDocument/2006/relationships/image" Target="../media/image134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17" Type="http://schemas.openxmlformats.org/officeDocument/2006/relationships/image" Target="../media/image13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29.svg"/><Relationship Id="rId20" Type="http://schemas.openxmlformats.org/officeDocument/2006/relationships/image" Target="../media/image13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9.sv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5" Type="http://schemas.openxmlformats.org/officeDocument/2006/relationships/image" Target="../media/image128.png"/><Relationship Id="rId10" Type="http://schemas.openxmlformats.org/officeDocument/2006/relationships/image" Target="../media/image123.svg"/><Relationship Id="rId19" Type="http://schemas.openxmlformats.org/officeDocument/2006/relationships/image" Target="../media/image132.png"/><Relationship Id="rId4" Type="http://schemas.openxmlformats.org/officeDocument/2006/relationships/image" Target="../media/image117.svg"/><Relationship Id="rId9" Type="http://schemas.openxmlformats.org/officeDocument/2006/relationships/image" Target="../media/image122.png"/><Relationship Id="rId14" Type="http://schemas.openxmlformats.org/officeDocument/2006/relationships/image" Target="../media/image127.svg"/><Relationship Id="rId22" Type="http://schemas.openxmlformats.org/officeDocument/2006/relationships/image" Target="../media/image13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9.svg"/><Relationship Id="rId4" Type="http://schemas.openxmlformats.org/officeDocument/2006/relationships/image" Target="../media/image1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reatmentactiongroup.org/publication/an-activists-guide-to-shorter-treatment-for-drug-sensitive-tuberculosis/" TargetMode="External"/><Relationship Id="rId3" Type="http://schemas.openxmlformats.org/officeDocument/2006/relationships/image" Target="../media/image119.svg"/><Relationship Id="rId7" Type="http://schemas.openxmlformats.org/officeDocument/2006/relationships/hyperlink" Target="https://www.treatmentactiongroup.org/publication/an-activists-guide-to-rifapentine-for-the-treatment-of-tb-infection/" TargetMode="External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11" Type="http://schemas.openxmlformats.org/officeDocument/2006/relationships/hyperlink" Target="https://www.globalfundadvocatesnetwork.org/resource/advocacy-guides-to-1-4-6x24-shorter-regimens-for-tb/" TargetMode="External"/><Relationship Id="rId5" Type="http://schemas.openxmlformats.org/officeDocument/2006/relationships/image" Target="../media/image121.svg"/><Relationship Id="rId10" Type="http://schemas.openxmlformats.org/officeDocument/2006/relationships/image" Target="../media/image141.png"/><Relationship Id="rId4" Type="http://schemas.openxmlformats.org/officeDocument/2006/relationships/image" Target="../media/image120.png"/><Relationship Id="rId9" Type="http://schemas.openxmlformats.org/officeDocument/2006/relationships/hyperlink" Target="https://www.treatmentactiongroup.org/publication/an-activists-guide-to-tuberculosis-diagnostic-tools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svg"/><Relationship Id="rId7" Type="http://schemas.openxmlformats.org/officeDocument/2006/relationships/image" Target="../media/image143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21.svg"/><Relationship Id="rId4" Type="http://schemas.openxmlformats.org/officeDocument/2006/relationships/image" Target="../media/image1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heglobalfund.org/media/4762/core_tuberculosis_infonote_en.pdf" TargetMode="External"/><Relationship Id="rId3" Type="http://schemas.openxmlformats.org/officeDocument/2006/relationships/image" Target="../media/image119.svg"/><Relationship Id="rId7" Type="http://schemas.openxmlformats.org/officeDocument/2006/relationships/hyperlink" Target="https://www.who.int/publications/i/item/9789240046764" TargetMode="External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publications/i/item/9789240001503" TargetMode="External"/><Relationship Id="rId11" Type="http://schemas.openxmlformats.org/officeDocument/2006/relationships/image" Target="../media/image146.png"/><Relationship Id="rId5" Type="http://schemas.openxmlformats.org/officeDocument/2006/relationships/image" Target="../media/image121.svg"/><Relationship Id="rId10" Type="http://schemas.openxmlformats.org/officeDocument/2006/relationships/image" Target="../media/image145.png"/><Relationship Id="rId4" Type="http://schemas.openxmlformats.org/officeDocument/2006/relationships/image" Target="../media/image120.png"/><Relationship Id="rId9" Type="http://schemas.openxmlformats.org/officeDocument/2006/relationships/image" Target="../media/image14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svg"/><Relationship Id="rId18" Type="http://schemas.openxmlformats.org/officeDocument/2006/relationships/image" Target="../media/image50.pn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12" Type="http://schemas.openxmlformats.org/officeDocument/2006/relationships/image" Target="../media/image44.png"/><Relationship Id="rId17" Type="http://schemas.openxmlformats.org/officeDocument/2006/relationships/image" Target="../media/image49.sv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5" Type="http://schemas.openxmlformats.org/officeDocument/2006/relationships/image" Target="../media/image47.svg"/><Relationship Id="rId10" Type="http://schemas.openxmlformats.org/officeDocument/2006/relationships/image" Target="../media/image42.png"/><Relationship Id="rId19" Type="http://schemas.openxmlformats.org/officeDocument/2006/relationships/image" Target="../media/image51.svg"/><Relationship Id="rId4" Type="http://schemas.openxmlformats.org/officeDocument/2006/relationships/image" Target="../media/image36.png"/><Relationship Id="rId9" Type="http://schemas.openxmlformats.org/officeDocument/2006/relationships/image" Target="../media/image41.svg"/><Relationship Id="rId1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7" Type="http://schemas.openxmlformats.org/officeDocument/2006/relationships/image" Target="../media/image57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46D750-80EF-A49A-ACEB-EEB7B6CA29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462299-0761-8908-F98F-F175501C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248" y="1675400"/>
            <a:ext cx="10789919" cy="3856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2A6AD3-0108-4D6A-89B3-D434374F61FE}"/>
              </a:ext>
            </a:extLst>
          </p:cNvPr>
          <p:cNvSpPr txBox="1"/>
          <p:nvPr/>
        </p:nvSpPr>
        <p:spPr>
          <a:xfrm>
            <a:off x="7509970" y="3942303"/>
            <a:ext cx="379519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 b="1">
                <a:solidFill>
                  <a:schemeClr val="bg1"/>
                </a:solidFill>
                <a:latin typeface="+mj-lt"/>
                <a:ea typeface="Arial Black" charset="0"/>
                <a:cs typeface="Arial" panose="020B0604020202020204" pitchFamily="34" charset="0"/>
              </a:defRPr>
            </a:pPr>
            <a:r>
              <a:rPr sz="2000" dirty="0"/>
              <a:t>Une </a:t>
            </a:r>
            <a:r>
              <a:rPr sz="2000" dirty="0" err="1"/>
              <a:t>campagne</a:t>
            </a:r>
            <a:r>
              <a:rPr sz="2000" dirty="0"/>
              <a:t> </a:t>
            </a:r>
            <a:r>
              <a:rPr sz="2000" dirty="0" err="1"/>
              <a:t>visant</a:t>
            </a:r>
            <a:r>
              <a:rPr sz="2000" dirty="0"/>
              <a:t> à mobiliser </a:t>
            </a:r>
            <a:br>
              <a:rPr lang="en-US" sz="2000" b="1" dirty="0">
                <a:solidFill>
                  <a:schemeClr val="bg1"/>
                </a:solidFill>
                <a:latin typeface="+mj-lt"/>
                <a:ea typeface="Arial Black" charset="0"/>
                <a:cs typeface="Arial" panose="020B0604020202020204" pitchFamily="34" charset="0"/>
              </a:rPr>
            </a:br>
            <a:r>
              <a:rPr sz="2000" dirty="0" err="1"/>
              <a:t>l’énergie</a:t>
            </a:r>
            <a:r>
              <a:rPr sz="2000" dirty="0"/>
              <a:t>, </a:t>
            </a:r>
            <a:r>
              <a:rPr sz="2000" dirty="0" err="1"/>
              <a:t>l’engagement</a:t>
            </a:r>
            <a:r>
              <a:rPr sz="2000" dirty="0"/>
              <a:t> politique et les </a:t>
            </a:r>
            <a:r>
              <a:rPr sz="2000" dirty="0" err="1"/>
              <a:t>financements</a:t>
            </a:r>
            <a:r>
              <a:rPr sz="2000" dirty="0"/>
              <a:t> pour </a:t>
            </a:r>
            <a:r>
              <a:rPr sz="2000" dirty="0" err="1"/>
              <a:t>mettre</a:t>
            </a:r>
            <a:r>
              <a:rPr sz="2000" dirty="0"/>
              <a:t> fin à la </a:t>
            </a:r>
            <a:r>
              <a:rPr sz="2000" dirty="0" err="1"/>
              <a:t>tuberculose</a:t>
            </a:r>
            <a:r>
              <a:rPr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9750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hape, circle  Description automatically generated">
            <a:extLst>
              <a:ext uri="{FF2B5EF4-FFF2-40B4-BE49-F238E27FC236}">
                <a16:creationId xmlns:a16="http://schemas.microsoft.com/office/drawing/2014/main" id="{9F55DE0E-6935-9FCC-3215-4840894626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8"/>
          <a:stretch/>
        </p:blipFill>
        <p:spPr>
          <a:xfrm>
            <a:off x="139336" y="1318132"/>
            <a:ext cx="4404915" cy="497383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EE4FD4D-01D4-A791-6CAB-E0EEB17F1A2D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355304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LES AVANTAGES DU TPT DE COURTE DURÉE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A002F9F-BDD2-1D16-2CEB-35A3B99F78BB}"/>
              </a:ext>
            </a:extLst>
          </p:cNvPr>
          <p:cNvGrpSpPr/>
          <p:nvPr/>
        </p:nvGrpSpPr>
        <p:grpSpPr>
          <a:xfrm>
            <a:off x="-865175" y="2993757"/>
            <a:ext cx="6096000" cy="1570072"/>
            <a:chOff x="-365757" y="3061241"/>
            <a:chExt cx="6096000" cy="1570072"/>
          </a:xfrm>
        </p:grpSpPr>
        <p:sp>
          <p:nvSpPr>
            <p:cNvPr id="5" name="Google Shape;234;p5">
              <a:extLst>
                <a:ext uri="{FF2B5EF4-FFF2-40B4-BE49-F238E27FC236}">
                  <a16:creationId xmlns:a16="http://schemas.microsoft.com/office/drawing/2014/main" id="{36724353-3CC5-FF31-DDAE-D64175BA8775}"/>
                </a:ext>
              </a:extLst>
            </p:cNvPr>
            <p:cNvSpPr txBox="1"/>
            <p:nvPr/>
          </p:nvSpPr>
          <p:spPr>
            <a:xfrm>
              <a:off x="889338" y="3341361"/>
              <a:ext cx="3299486" cy="1289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87400" tIns="38100" rIns="38100" bIns="381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500"/>
                <a:buFont typeface="Courier New"/>
                <a:buNone/>
                <a:tabLst/>
                <a:defRPr sz="2400" b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Calibri"/>
                  <a:cs typeface="Arial" panose="020B0604020202020204" pitchFamily="34" charset="0"/>
                  <a:sym typeface="Calibri"/>
                </a:defRPr>
              </a:pPr>
              <a:r>
                <a:t>3HP, 1HP, 3HR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500"/>
                <a:buFont typeface="Courier New"/>
                <a:buNone/>
                <a:tabLst/>
                <a:defRPr b="1">
                  <a:solidFill>
                    <a:srgbClr val="000000"/>
                  </a:solidFill>
                  <a:latin typeface="+mj-lt"/>
                  <a:ea typeface="Calibri"/>
                  <a:cs typeface="Arial" panose="020B0604020202020204" pitchFamily="34" charset="0"/>
                  <a:sym typeface="Calibri"/>
                </a:defRPr>
              </a:pPr>
              <a:r>
                <a:t>vs.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500"/>
                <a:buFont typeface="Courier New"/>
                <a:buNone/>
                <a:tabLst/>
                <a:defRPr sz="2400" b="1">
                  <a:solidFill>
                    <a:srgbClr val="000000"/>
                  </a:solidFill>
                  <a:latin typeface="+mj-lt"/>
                  <a:ea typeface="Calibri"/>
                  <a:cs typeface="Arial" panose="020B0604020202020204" pitchFamily="34" charset="0"/>
                  <a:sym typeface="Calibri"/>
                </a:defRPr>
              </a:pPr>
              <a:r>
                <a:t>Traitement préventif à l’isoniazide</a:t>
              </a: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B677C99-2683-2D2E-5F7B-79D6DAA7ECD7}"/>
                </a:ext>
              </a:extLst>
            </p:cNvPr>
            <p:cNvSpPr txBox="1"/>
            <p:nvPr/>
          </p:nvSpPr>
          <p:spPr>
            <a:xfrm>
              <a:off x="-365757" y="3061241"/>
              <a:ext cx="6096000" cy="4247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800"/>
                </a:spcAft>
                <a:buClr>
                  <a:srgbClr val="000000"/>
                </a:buClr>
                <a:buSzPts val="1500"/>
                <a:buFont typeface="Courier New"/>
                <a:buNone/>
                <a:tabLst/>
                <a:defRPr sz="2400" b="1">
                  <a:ln>
                    <a:solidFill>
                      <a:schemeClr val="tx1"/>
                    </a:solidFill>
                  </a:ln>
                  <a:noFill/>
                  <a:effectLst/>
                  <a:uLnTx/>
                  <a:uFillTx/>
                  <a:latin typeface="+mj-lt"/>
                  <a:ea typeface="Calibri"/>
                  <a:cs typeface="Arial" panose="020B0604020202020204" pitchFamily="34" charset="0"/>
                  <a:sym typeface="Calibri"/>
                </a:defRPr>
              </a:pPr>
              <a:r>
                <a:t>3HP, 1HP, 3HR</a:t>
              </a:r>
            </a:p>
          </p:txBody>
        </p:sp>
      </p:grpSp>
      <p:sp>
        <p:nvSpPr>
          <p:cNvPr id="9" name="Google Shape;234;p5">
            <a:extLst>
              <a:ext uri="{FF2B5EF4-FFF2-40B4-BE49-F238E27FC236}">
                <a16:creationId xmlns:a16="http://schemas.microsoft.com/office/drawing/2014/main" id="{5DC977A8-E514-53C2-584E-86CCE53763F5}"/>
              </a:ext>
            </a:extLst>
          </p:cNvPr>
          <p:cNvSpPr txBox="1"/>
          <p:nvPr/>
        </p:nvSpPr>
        <p:spPr>
          <a:xfrm>
            <a:off x="4390517" y="1503061"/>
            <a:ext cx="5928381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urier New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t>Plus court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" name="Google Shape;237;p5">
            <a:extLst>
              <a:ext uri="{FF2B5EF4-FFF2-40B4-BE49-F238E27FC236}">
                <a16:creationId xmlns:a16="http://schemas.microsoft.com/office/drawing/2014/main" id="{5516B0B5-7735-745B-D5A0-58E0D1E2AE33}"/>
              </a:ext>
            </a:extLst>
          </p:cNvPr>
          <p:cNvSpPr txBox="1"/>
          <p:nvPr/>
        </p:nvSpPr>
        <p:spPr>
          <a:xfrm>
            <a:off x="4718415" y="2159722"/>
            <a:ext cx="5577392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urier New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t>Moins toxiques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" name="Google Shape;240;p5">
            <a:extLst>
              <a:ext uri="{FF2B5EF4-FFF2-40B4-BE49-F238E27FC236}">
                <a16:creationId xmlns:a16="http://schemas.microsoft.com/office/drawing/2014/main" id="{26DB4FEB-A3FB-E5B4-3848-BAFDA98B03A2}"/>
              </a:ext>
            </a:extLst>
          </p:cNvPr>
          <p:cNvSpPr txBox="1"/>
          <p:nvPr/>
        </p:nvSpPr>
        <p:spPr>
          <a:xfrm>
            <a:off x="4898101" y="2911773"/>
            <a:ext cx="5385052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urier New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t>Meilleure observance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Google Shape;243;p5">
            <a:extLst>
              <a:ext uri="{FF2B5EF4-FFF2-40B4-BE49-F238E27FC236}">
                <a16:creationId xmlns:a16="http://schemas.microsoft.com/office/drawing/2014/main" id="{D67E186B-2F25-AD99-2CD6-7B4EB508D960}"/>
              </a:ext>
            </a:extLst>
          </p:cNvPr>
          <p:cNvSpPr txBox="1"/>
          <p:nvPr/>
        </p:nvSpPr>
        <p:spPr>
          <a:xfrm>
            <a:off x="4955474" y="3672929"/>
            <a:ext cx="5323640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urier New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t>Barrière à la résistance plus élevée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" name="Google Shape;246;p5">
            <a:extLst>
              <a:ext uri="{FF2B5EF4-FFF2-40B4-BE49-F238E27FC236}">
                <a16:creationId xmlns:a16="http://schemas.microsoft.com/office/drawing/2014/main" id="{4A1A957F-22ED-CC7A-70EA-DF86C33F83F7}"/>
              </a:ext>
            </a:extLst>
          </p:cNvPr>
          <p:cNvSpPr txBox="1"/>
          <p:nvPr/>
        </p:nvSpPr>
        <p:spPr>
          <a:xfrm>
            <a:off x="4898101" y="4460217"/>
            <a:ext cx="5385052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urier New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t>Efficacité similaire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4" name="Google Shape;249;p5">
            <a:extLst>
              <a:ext uri="{FF2B5EF4-FFF2-40B4-BE49-F238E27FC236}">
                <a16:creationId xmlns:a16="http://schemas.microsoft.com/office/drawing/2014/main" id="{BD067EE9-07D8-5B8D-68B4-7B93EFA96E26}"/>
              </a:ext>
            </a:extLst>
          </p:cNvPr>
          <p:cNvSpPr txBox="1"/>
          <p:nvPr/>
        </p:nvSpPr>
        <p:spPr>
          <a:xfrm>
            <a:off x="4718415" y="5229687"/>
            <a:ext cx="5577392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t>Mise en œuvre des programmes de santé est moins fastidieuse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52;p5">
            <a:extLst>
              <a:ext uri="{FF2B5EF4-FFF2-40B4-BE49-F238E27FC236}">
                <a16:creationId xmlns:a16="http://schemas.microsoft.com/office/drawing/2014/main" id="{D6926518-3341-1619-3498-C5F26E37CD88}"/>
              </a:ext>
            </a:extLst>
          </p:cNvPr>
          <p:cNvSpPr txBox="1"/>
          <p:nvPr/>
        </p:nvSpPr>
        <p:spPr>
          <a:xfrm>
            <a:off x="4390517" y="5929881"/>
            <a:ext cx="7182784" cy="36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7400" tIns="38100" rIns="38100" bIns="381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urier New"/>
              <a:buNone/>
              <a:tabLst/>
              <a:defRPr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pPr>
            <a:r>
              <a:rPr dirty="0"/>
              <a:t>Sans danger avec les régimes à base de DTG et </a:t>
            </a:r>
            <a:r>
              <a:rPr dirty="0" err="1"/>
              <a:t>d’EFV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95D3AD-943E-3499-F1C7-ACC7ABE45B43}"/>
              </a:ext>
            </a:extLst>
          </p:cNvPr>
          <p:cNvGrpSpPr/>
          <p:nvPr/>
        </p:nvGrpSpPr>
        <p:grpSpPr>
          <a:xfrm>
            <a:off x="3273332" y="1362028"/>
            <a:ext cx="1682142" cy="4974156"/>
            <a:chOff x="3273332" y="1362028"/>
            <a:chExt cx="1682142" cy="4974156"/>
          </a:xfrm>
        </p:grpSpPr>
        <p:pic>
          <p:nvPicPr>
            <p:cNvPr id="3" name="Picture 2" descr="Icon  Description automatically generated">
              <a:extLst>
                <a:ext uri="{FF2B5EF4-FFF2-40B4-BE49-F238E27FC236}">
                  <a16:creationId xmlns:a16="http://schemas.microsoft.com/office/drawing/2014/main" id="{A21F7F07-CF7C-C946-8557-C7CE0EC1A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3332" y="1362028"/>
              <a:ext cx="1682142" cy="4974156"/>
            </a:xfrm>
            <a:prstGeom prst="rect">
              <a:avLst/>
            </a:prstGeom>
          </p:spPr>
        </p:pic>
        <p:pic>
          <p:nvPicPr>
            <p:cNvPr id="20" name="Graphic 19" descr="Stopwatch 25% outline">
              <a:extLst>
                <a:ext uri="{FF2B5EF4-FFF2-40B4-BE49-F238E27FC236}">
                  <a16:creationId xmlns:a16="http://schemas.microsoft.com/office/drawing/2014/main" id="{9E4BB6D2-A8E9-B67B-BB35-5D35816EE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70907" y="1502648"/>
              <a:ext cx="365760" cy="365760"/>
            </a:xfrm>
            <a:prstGeom prst="rect">
              <a:avLst/>
            </a:prstGeom>
          </p:spPr>
        </p:pic>
        <p:pic>
          <p:nvPicPr>
            <p:cNvPr id="22" name="Graphic 21" descr="Radioactive outline">
              <a:extLst>
                <a:ext uri="{FF2B5EF4-FFF2-40B4-BE49-F238E27FC236}">
                  <a16:creationId xmlns:a16="http://schemas.microsoft.com/office/drawing/2014/main" id="{DB6862E9-6A0E-BB7E-7350-FB8EC3B11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114403" y="2182418"/>
              <a:ext cx="365760" cy="365760"/>
            </a:xfrm>
            <a:prstGeom prst="rect">
              <a:avLst/>
            </a:prstGeom>
          </p:spPr>
        </p:pic>
        <p:pic>
          <p:nvPicPr>
            <p:cNvPr id="24" name="Graphic 23" descr="Business Growth outline">
              <a:extLst>
                <a:ext uri="{FF2B5EF4-FFF2-40B4-BE49-F238E27FC236}">
                  <a16:creationId xmlns:a16="http://schemas.microsoft.com/office/drawing/2014/main" id="{980E9EBB-0921-A98A-A0E8-486AE01D4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352655" y="2937968"/>
              <a:ext cx="365760" cy="365760"/>
            </a:xfrm>
            <a:prstGeom prst="rect">
              <a:avLst/>
            </a:prstGeom>
          </p:spPr>
        </p:pic>
        <p:pic>
          <p:nvPicPr>
            <p:cNvPr id="26" name="Graphic 25" descr="Construction Barricade outline">
              <a:extLst>
                <a:ext uri="{FF2B5EF4-FFF2-40B4-BE49-F238E27FC236}">
                  <a16:creationId xmlns:a16="http://schemas.microsoft.com/office/drawing/2014/main" id="{A76B0008-4F57-62AF-4E73-A14BB3E88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434450" y="3677202"/>
              <a:ext cx="365760" cy="365760"/>
            </a:xfrm>
            <a:prstGeom prst="rect">
              <a:avLst/>
            </a:prstGeom>
          </p:spPr>
        </p:pic>
        <p:pic>
          <p:nvPicPr>
            <p:cNvPr id="28" name="Graphic 27" descr="Transfer outline">
              <a:extLst>
                <a:ext uri="{FF2B5EF4-FFF2-40B4-BE49-F238E27FC236}">
                  <a16:creationId xmlns:a16="http://schemas.microsoft.com/office/drawing/2014/main" id="{861EDA4D-71F3-0648-6B13-36B977A09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321238" y="4429100"/>
              <a:ext cx="365760" cy="365760"/>
            </a:xfrm>
            <a:prstGeom prst="rect">
              <a:avLst/>
            </a:prstGeom>
          </p:spPr>
        </p:pic>
        <p:pic>
          <p:nvPicPr>
            <p:cNvPr id="30" name="Graphic 29" descr="Doctor female outline">
              <a:extLst>
                <a:ext uri="{FF2B5EF4-FFF2-40B4-BE49-F238E27FC236}">
                  <a16:creationId xmlns:a16="http://schemas.microsoft.com/office/drawing/2014/main" id="{D6054EBC-1772-E05F-E04B-C4DF02ADE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114403" y="5165676"/>
              <a:ext cx="365760" cy="365760"/>
            </a:xfrm>
            <a:prstGeom prst="rect">
              <a:avLst/>
            </a:prstGeom>
          </p:spPr>
        </p:pic>
        <p:pic>
          <p:nvPicPr>
            <p:cNvPr id="32" name="Graphic 31" descr="Shield Tick outline">
              <a:extLst>
                <a:ext uri="{FF2B5EF4-FFF2-40B4-BE49-F238E27FC236}">
                  <a16:creationId xmlns:a16="http://schemas.microsoft.com/office/drawing/2014/main" id="{F0679A47-7103-B780-6364-630643E7B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3670907" y="5848888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709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60C4A33-9985-B514-CB99-A253BFDDEE48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7749956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/>
            </a:pPr>
            <a:r>
              <a:t>LE TPT DE COURTE DURÉE EST RENTABLE ET LE SERA ENCORE PLUS SI LE PRIX DE LA RIFAPENTINE BAISSE</a:t>
            </a:r>
            <a:endParaRPr lang="en-US" sz="2400" b="1" dirty="0">
              <a:latin typeface="Arial Black" charset="0"/>
              <a:ea typeface="Arial Black" charset="0"/>
              <a:cs typeface="Arial Black" charset="0"/>
            </a:endParaRPr>
          </a:p>
        </p:txBody>
      </p:sp>
      <p:pic>
        <p:nvPicPr>
          <p:cNvPr id="3" name="Picture 2" descr="Graphical user interface, text, email  Description automatically generated">
            <a:extLst>
              <a:ext uri="{FF2B5EF4-FFF2-40B4-BE49-F238E27FC236}">
                <a16:creationId xmlns:a16="http://schemas.microsoft.com/office/drawing/2014/main" id="{FF650AD6-99C9-9803-CA54-F9EC8E7B2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87" y="2073275"/>
            <a:ext cx="5294313" cy="27114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 descr="Graphical user interface, text, application  Description automatically generated">
            <a:extLst>
              <a:ext uri="{FF2B5EF4-FFF2-40B4-BE49-F238E27FC236}">
                <a16:creationId xmlns:a16="http://schemas.microsoft.com/office/drawing/2014/main" id="{C16F647C-83A4-2B2C-C6B2-52FCDD9FE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87" y="4857750"/>
            <a:ext cx="5294313" cy="12525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Graphical user interface, text, application  Description automatically generated">
            <a:extLst>
              <a:ext uri="{FF2B5EF4-FFF2-40B4-BE49-F238E27FC236}">
                <a16:creationId xmlns:a16="http://schemas.microsoft.com/office/drawing/2014/main" id="{60858DF8-E525-5AA9-E6CD-60FEEB15CF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37" y="2073275"/>
            <a:ext cx="5148263" cy="1552575"/>
          </a:xfrm>
          <a:prstGeom prst="rect">
            <a:avLst/>
          </a:prstGeom>
        </p:spPr>
      </p:pic>
      <p:pic>
        <p:nvPicPr>
          <p:cNvPr id="6" name="Picture 5" descr="Graphical user interface, text, application  Description automatically generated">
            <a:extLst>
              <a:ext uri="{FF2B5EF4-FFF2-40B4-BE49-F238E27FC236}">
                <a16:creationId xmlns:a16="http://schemas.microsoft.com/office/drawing/2014/main" id="{26B4395A-500E-DE06-12C0-2A41154CBC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37" y="3697287"/>
            <a:ext cx="5148263" cy="2413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718804E-A149-C4BF-4620-9D701EA7B2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95119" y="324827"/>
            <a:ext cx="680357" cy="595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93AD51-3639-0374-5B7D-BF32DA5777CF}"/>
              </a:ext>
            </a:extLst>
          </p:cNvPr>
          <p:cNvSpPr txBox="1"/>
          <p:nvPr/>
        </p:nvSpPr>
        <p:spPr>
          <a:xfrm>
            <a:off x="1295400" y="6259286"/>
            <a:ext cx="9209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 </a:t>
            </a:r>
            <a:r>
              <a:rPr lang="en-US" sz="1400" i="1" dirty="0" err="1"/>
              <a:t>Publié</a:t>
            </a:r>
            <a:r>
              <a:rPr lang="en-US" sz="1400" i="1" dirty="0"/>
              <a:t> </a:t>
            </a:r>
            <a:r>
              <a:rPr lang="en-US" sz="1400" i="1" dirty="0" err="1"/>
              <a:t>avant</a:t>
            </a:r>
            <a:r>
              <a:rPr lang="en-US" sz="1400" i="1" dirty="0"/>
              <a:t> la </a:t>
            </a:r>
            <a:r>
              <a:rPr lang="en-US" sz="1400" i="1" dirty="0" err="1"/>
              <a:t>baisse</a:t>
            </a:r>
            <a:r>
              <a:rPr lang="en-US" sz="1400" i="1" dirty="0"/>
              <a:t> du prix de la rifapentine de </a:t>
            </a:r>
            <a:r>
              <a:rPr lang="en-US" sz="1400" i="1" dirty="0" err="1"/>
              <a:t>septembre</a:t>
            </a:r>
            <a:r>
              <a:rPr lang="en-US" sz="1400" i="1" dirty="0"/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3912377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6B68228-A2A9-4153-20DA-23DBA4503166}"/>
              </a:ext>
            </a:extLst>
          </p:cNvPr>
          <p:cNvGrpSpPr/>
          <p:nvPr/>
        </p:nvGrpSpPr>
        <p:grpSpPr>
          <a:xfrm>
            <a:off x="8319051" y="1134793"/>
            <a:ext cx="3253106" cy="4358470"/>
            <a:chOff x="8319051" y="1134793"/>
            <a:chExt cx="3253106" cy="4358470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FE2CD40-7F75-046F-F5E1-2FF4F301203B}"/>
                </a:ext>
              </a:extLst>
            </p:cNvPr>
            <p:cNvSpPr/>
            <p:nvPr/>
          </p:nvSpPr>
          <p:spPr>
            <a:xfrm>
              <a:off x="8429515" y="1134793"/>
              <a:ext cx="3142642" cy="434041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A9E034E4-DD7B-6796-0EFA-AD89705FD074}"/>
                </a:ext>
              </a:extLst>
            </p:cNvPr>
            <p:cNvSpPr/>
            <p:nvPr/>
          </p:nvSpPr>
          <p:spPr>
            <a:xfrm>
              <a:off x="8360156" y="1152847"/>
              <a:ext cx="3142642" cy="4340416"/>
            </a:xfrm>
            <a:prstGeom prst="round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576A5B1-DFA2-0BE2-1CB1-4B835EABA7FB}"/>
                </a:ext>
              </a:extLst>
            </p:cNvPr>
            <p:cNvGrpSpPr/>
            <p:nvPr/>
          </p:nvGrpSpPr>
          <p:grpSpPr>
            <a:xfrm>
              <a:off x="8319051" y="2965162"/>
              <a:ext cx="91440" cy="428560"/>
              <a:chOff x="8311168" y="2917354"/>
              <a:chExt cx="91440" cy="428560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8C924D3C-9B65-75D8-73A8-EB323DACD122}"/>
                  </a:ext>
                </a:extLst>
              </p:cNvPr>
              <p:cNvSpPr/>
              <p:nvPr/>
            </p:nvSpPr>
            <p:spPr>
              <a:xfrm>
                <a:off x="8334029" y="2917354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E25AB1D-2293-F8AC-0826-13897A0ADAD6}"/>
                  </a:ext>
                </a:extLst>
              </p:cNvPr>
              <p:cNvSpPr/>
              <p:nvPr/>
            </p:nvSpPr>
            <p:spPr>
              <a:xfrm>
                <a:off x="8338799" y="330019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8D4BB31-46DC-0CE0-485D-7FF8889C96D5}"/>
                  </a:ext>
                </a:extLst>
              </p:cNvPr>
              <p:cNvSpPr/>
              <p:nvPr/>
            </p:nvSpPr>
            <p:spPr>
              <a:xfrm>
                <a:off x="8311168" y="307946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42D7DF24-7A60-994F-4FBD-ABA606553A49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>
                <a:ea typeface="Arial Black" charset="0"/>
                <a:cs typeface="Arial Black" charset="0"/>
              </a:defRPr>
            </a:pPr>
            <a:r>
              <a:rPr sz="3200" b="1">
                <a:latin typeface="Arial Black" charset="0"/>
              </a:rPr>
              <a:t>LA SCIENCE À L’APPUI</a:t>
            </a:r>
            <a:r>
              <a:rPr sz="3200" b="1">
                <a:solidFill>
                  <a:schemeClr val="accent1"/>
                </a:solidFill>
                <a:latin typeface="Arial Black" charset="0"/>
              </a:rPr>
              <a:t>: 1HPACTG</a:t>
            </a:r>
            <a:br>
              <a:rPr lang="en-US" sz="3200" b="1" dirty="0">
                <a:solidFill>
                  <a:srgbClr val="FF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sz="3200" b="1">
                <a:solidFill>
                  <a:schemeClr val="accent1"/>
                </a:solidFill>
                <a:latin typeface="Arial Black" charset="0"/>
              </a:rPr>
              <a:t> A5279 –  « TB BRÈVE »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050CF56C-23B8-DF85-C205-898993685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877" y="3154542"/>
            <a:ext cx="1188720" cy="57428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23E10935-BBC2-05FC-694D-46D6AA183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538355">
            <a:off x="3727976" y="2612379"/>
            <a:ext cx="1374711" cy="6641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F6D9322-10A0-3080-53C2-F27B8E704E16}"/>
              </a:ext>
            </a:extLst>
          </p:cNvPr>
          <p:cNvGrpSpPr/>
          <p:nvPr/>
        </p:nvGrpSpPr>
        <p:grpSpPr>
          <a:xfrm>
            <a:off x="585007" y="1845906"/>
            <a:ext cx="2961134" cy="2998555"/>
            <a:chOff x="585007" y="1845906"/>
            <a:chExt cx="2961134" cy="2998555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FF9386F-F3CE-4581-7189-95E9684772E9}"/>
                </a:ext>
              </a:extLst>
            </p:cNvPr>
            <p:cNvSpPr/>
            <p:nvPr/>
          </p:nvSpPr>
          <p:spPr>
            <a:xfrm>
              <a:off x="585007" y="2028915"/>
              <a:ext cx="2815546" cy="28155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DCFDE7CF-A977-2E00-6001-96C746499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9843" y="1845906"/>
              <a:ext cx="2926298" cy="2954299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C5F064F8-A4B2-466C-765E-FEF9E25CB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70722" y="2767058"/>
              <a:ext cx="1573553" cy="137160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F85D664-3BA7-B932-DF7A-F676F3208ED9}"/>
              </a:ext>
            </a:extLst>
          </p:cNvPr>
          <p:cNvGrpSpPr/>
          <p:nvPr/>
        </p:nvGrpSpPr>
        <p:grpSpPr>
          <a:xfrm>
            <a:off x="858102" y="4855794"/>
            <a:ext cx="2062465" cy="844068"/>
            <a:chOff x="976971" y="4922420"/>
            <a:chExt cx="2062465" cy="84406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149691-CF15-6C0D-DE75-1E82533C10F0}"/>
                </a:ext>
              </a:extLst>
            </p:cNvPr>
            <p:cNvSpPr txBox="1"/>
            <p:nvPr/>
          </p:nvSpPr>
          <p:spPr>
            <a:xfrm>
              <a:off x="976971" y="4922420"/>
              <a:ext cx="20406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solidFill>
                    <a:schemeClr val="accent1"/>
                  </a:solidFill>
                  <a:latin typeface="+mj-lt"/>
                </a:defRPr>
              </a:pPr>
              <a:r>
                <a:t>3 000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ADD31B-652C-DCF7-095A-755FB88B50A0}"/>
                </a:ext>
              </a:extLst>
            </p:cNvPr>
            <p:cNvSpPr txBox="1"/>
            <p:nvPr/>
          </p:nvSpPr>
          <p:spPr>
            <a:xfrm>
              <a:off x="998748" y="4935491"/>
              <a:ext cx="20406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3 000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0EF2C03-954C-2A3E-8CA7-E04F39176A98}"/>
              </a:ext>
            </a:extLst>
          </p:cNvPr>
          <p:cNvSpPr txBox="1"/>
          <p:nvPr/>
        </p:nvSpPr>
        <p:spPr>
          <a:xfrm>
            <a:off x="959663" y="5603159"/>
            <a:ext cx="18202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participants randomisés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38E11596-6611-FCD1-3D43-90CF0E0AE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61645" flipV="1">
            <a:off x="3727975" y="3403481"/>
            <a:ext cx="1374711" cy="6641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A841391-58CB-DC88-5946-7AC4CC84672A}"/>
              </a:ext>
            </a:extLst>
          </p:cNvPr>
          <p:cNvGrpSpPr/>
          <p:nvPr/>
        </p:nvGrpSpPr>
        <p:grpSpPr>
          <a:xfrm>
            <a:off x="5081456" y="1367897"/>
            <a:ext cx="2062465" cy="1671424"/>
            <a:chOff x="5081456" y="1367897"/>
            <a:chExt cx="2062465" cy="1671424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CFB11A4-2C12-4FA2-8FB2-6F3367DF8367}"/>
                </a:ext>
              </a:extLst>
            </p:cNvPr>
            <p:cNvSpPr/>
            <p:nvPr/>
          </p:nvSpPr>
          <p:spPr>
            <a:xfrm>
              <a:off x="5449458" y="1367897"/>
              <a:ext cx="1480975" cy="14809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C53C78F8-7C10-6B27-22DE-4E45A96B8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015123">
              <a:off x="5284525" y="1423954"/>
              <a:ext cx="1622951" cy="1607784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391ECF3-7C20-965A-8AFB-B6F0B69511BF}"/>
                </a:ext>
              </a:extLst>
            </p:cNvPr>
            <p:cNvGrpSpPr/>
            <p:nvPr/>
          </p:nvGrpSpPr>
          <p:grpSpPr>
            <a:xfrm>
              <a:off x="5081456" y="1655485"/>
              <a:ext cx="2062465" cy="659402"/>
              <a:chOff x="976971" y="4922420"/>
              <a:chExt cx="2062465" cy="659402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A7CD74C-93B8-6144-8169-0463E016F9A0}"/>
                  </a:ext>
                </a:extLst>
              </p:cNvPr>
              <p:cNvSpPr txBox="1"/>
              <p:nvPr/>
            </p:nvSpPr>
            <p:spPr>
              <a:xfrm>
                <a:off x="976971" y="4922420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solidFill>
                      <a:schemeClr val="accent1"/>
                    </a:solidFill>
                    <a:latin typeface="+mj-lt"/>
                  </a:defRPr>
                </a:pPr>
                <a:r>
                  <a:t>1HP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3A514D9-7843-C9D0-E446-D098F68B1683}"/>
                  </a:ext>
                </a:extLst>
              </p:cNvPr>
              <p:cNvSpPr txBox="1"/>
              <p:nvPr/>
            </p:nvSpPr>
            <p:spPr>
              <a:xfrm>
                <a:off x="998748" y="4935491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ln>
                      <a:solidFill>
                        <a:sysClr val="windowText" lastClr="000000"/>
                      </a:solidFill>
                    </a:ln>
                    <a:noFill/>
                    <a:latin typeface="+mj-lt"/>
                  </a:defRPr>
                </a:pPr>
                <a:r>
                  <a:t>1HP</a:t>
                </a:r>
                <a:endParaRPr lang="en-US" sz="4800" dirty="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72EF9DE-E85F-5077-8684-FCEDE10FCE3E}"/>
                </a:ext>
              </a:extLst>
            </p:cNvPr>
            <p:cNvSpPr txBox="1"/>
            <p:nvPr/>
          </p:nvSpPr>
          <p:spPr>
            <a:xfrm>
              <a:off x="5556202" y="2151928"/>
              <a:ext cx="11347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3600"/>
                </a:spcAft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HP quotidiennement pendant 1 mois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368A014-F053-6E1D-FDF9-C657FC499674}"/>
              </a:ext>
            </a:extLst>
          </p:cNvPr>
          <p:cNvGrpSpPr/>
          <p:nvPr/>
        </p:nvGrpSpPr>
        <p:grpSpPr>
          <a:xfrm>
            <a:off x="4996489" y="3271151"/>
            <a:ext cx="2062465" cy="1659688"/>
            <a:chOff x="4996489" y="3271151"/>
            <a:chExt cx="2062465" cy="1659688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774B4D8-8FC3-E06C-4AAC-98DC7983B5E6}"/>
                </a:ext>
              </a:extLst>
            </p:cNvPr>
            <p:cNvSpPr/>
            <p:nvPr/>
          </p:nvSpPr>
          <p:spPr>
            <a:xfrm>
              <a:off x="5257495" y="3271151"/>
              <a:ext cx="1480975" cy="14809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510B80A7-D451-324A-523C-AE2086579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84524" y="3323055"/>
              <a:ext cx="1622951" cy="1607784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13EBB48-8B7A-2FC0-F426-646D59852047}"/>
                </a:ext>
              </a:extLst>
            </p:cNvPr>
            <p:cNvGrpSpPr/>
            <p:nvPr/>
          </p:nvGrpSpPr>
          <p:grpSpPr>
            <a:xfrm>
              <a:off x="4996489" y="3537807"/>
              <a:ext cx="2062465" cy="659402"/>
              <a:chOff x="976971" y="4922420"/>
              <a:chExt cx="2062465" cy="65940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82DDCE5-7307-20EC-0070-2514C740F492}"/>
                  </a:ext>
                </a:extLst>
              </p:cNvPr>
              <p:cNvSpPr txBox="1"/>
              <p:nvPr/>
            </p:nvSpPr>
            <p:spPr>
              <a:xfrm>
                <a:off x="976971" y="4922420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solidFill>
                      <a:schemeClr val="accent1"/>
                    </a:solidFill>
                    <a:latin typeface="+mj-lt"/>
                  </a:defRPr>
                </a:pPr>
                <a:r>
                  <a:t>9H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B4083174-2864-6431-9222-0F32DECECDD6}"/>
                  </a:ext>
                </a:extLst>
              </p:cNvPr>
              <p:cNvSpPr txBox="1"/>
              <p:nvPr/>
            </p:nvSpPr>
            <p:spPr>
              <a:xfrm>
                <a:off x="998748" y="4935491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ln>
                      <a:solidFill>
                        <a:sysClr val="windowText" lastClr="000000"/>
                      </a:solidFill>
                    </a:ln>
                    <a:noFill/>
                    <a:latin typeface="+mj-lt"/>
                  </a:defRPr>
                </a:pPr>
                <a:r>
                  <a:t>9H</a:t>
                </a:r>
                <a:endParaRPr lang="en-US" sz="4800" dirty="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FEE6E5D-B9D0-A0AA-45FE-FB6812439C1C}"/>
                </a:ext>
              </a:extLst>
            </p:cNvPr>
            <p:cNvSpPr txBox="1"/>
            <p:nvPr/>
          </p:nvSpPr>
          <p:spPr>
            <a:xfrm>
              <a:off x="5466876" y="4076655"/>
              <a:ext cx="11347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3600"/>
                </a:spcAft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H quotidiennement pendant 9 mois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CB67C86-0CA6-CAA6-ECE0-5C7D2A49D8C8}"/>
              </a:ext>
            </a:extLst>
          </p:cNvPr>
          <p:cNvSpPr txBox="1"/>
          <p:nvPr/>
        </p:nvSpPr>
        <p:spPr>
          <a:xfrm>
            <a:off x="8559011" y="1470658"/>
            <a:ext cx="2838305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defRPr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pPr>
            <a:r>
              <a:rPr sz="1600" dirty="0"/>
              <a:t>Après 3 </a:t>
            </a:r>
            <a:r>
              <a:rPr sz="1600" dirty="0" err="1"/>
              <a:t>ans</a:t>
            </a:r>
            <a:r>
              <a:rPr sz="1600" dirty="0"/>
              <a:t> de </a:t>
            </a:r>
            <a:r>
              <a:rPr sz="1600" dirty="0" err="1"/>
              <a:t>suivi</a:t>
            </a:r>
            <a:r>
              <a:rPr sz="1600" dirty="0"/>
              <a:t>…</a:t>
            </a:r>
          </a:p>
          <a:p>
            <a:pPr>
              <a:spcAft>
                <a:spcPts val="1800"/>
              </a:spcAft>
              <a:defRPr sz="1800">
                <a:solidFill>
                  <a:schemeClr val="bg1"/>
                </a:solidFill>
                <a:cs typeface="Arial" panose="020B0604020202020204" pitchFamily="34" charset="0"/>
              </a:defRPr>
            </a:pPr>
            <a:r>
              <a:rPr sz="1600" dirty="0">
                <a:latin typeface="Arial" panose="020B0604020202020204" pitchFamily="34" charset="0"/>
              </a:rPr>
              <a:t>Le 1HP </a:t>
            </a:r>
            <a:r>
              <a:rPr sz="1600" dirty="0" err="1">
                <a:latin typeface="Arial" panose="020B0604020202020204" pitchFamily="34" charset="0"/>
              </a:rPr>
              <a:t>n’était</a:t>
            </a:r>
            <a:r>
              <a:rPr sz="1600" dirty="0">
                <a:latin typeface="Arial" panose="020B0604020202020204" pitchFamily="34" charset="0"/>
              </a:rPr>
              <a:t> pas </a:t>
            </a:r>
            <a:r>
              <a:rPr sz="1600" dirty="0" err="1">
                <a:latin typeface="+mj-lt"/>
              </a:rPr>
              <a:t>inférieur</a:t>
            </a:r>
            <a:r>
              <a:rPr sz="1600" dirty="0">
                <a:latin typeface="Arial" panose="020B0604020202020204" pitchFamily="34" charset="0"/>
              </a:rPr>
              <a:t> au 9H dans la </a:t>
            </a:r>
            <a:r>
              <a:rPr sz="1600" dirty="0" err="1">
                <a:latin typeface="Arial" panose="020B0604020202020204" pitchFamily="34" charset="0"/>
              </a:rPr>
              <a:t>prévention</a:t>
            </a:r>
            <a:r>
              <a:rPr sz="1600" dirty="0">
                <a:latin typeface="Arial" panose="020B0604020202020204" pitchFamily="34" charset="0"/>
              </a:rPr>
              <a:t> de la </a:t>
            </a:r>
            <a:r>
              <a:rPr sz="1600" dirty="0" err="1">
                <a:latin typeface="Arial" panose="020B0604020202020204" pitchFamily="34" charset="0"/>
              </a:rPr>
              <a:t>tuberculose</a:t>
            </a:r>
            <a:r>
              <a:rPr sz="1600" dirty="0">
                <a:latin typeface="Arial" panose="020B0604020202020204" pitchFamily="34" charset="0"/>
              </a:rPr>
              <a:t> et des </a:t>
            </a:r>
            <a:r>
              <a:rPr sz="1600" dirty="0" err="1">
                <a:latin typeface="Arial" panose="020B0604020202020204" pitchFamily="34" charset="0"/>
              </a:rPr>
              <a:t>décès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dus</a:t>
            </a:r>
            <a:r>
              <a:rPr sz="1600" dirty="0">
                <a:latin typeface="Arial" panose="020B0604020202020204" pitchFamily="34" charset="0"/>
              </a:rPr>
              <a:t> à la </a:t>
            </a:r>
            <a:r>
              <a:rPr sz="1600" dirty="0" err="1">
                <a:latin typeface="Arial" panose="020B0604020202020204" pitchFamily="34" charset="0"/>
              </a:rPr>
              <a:t>tuberculose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ou</a:t>
            </a:r>
            <a:r>
              <a:rPr sz="1600" dirty="0">
                <a:latin typeface="Arial" panose="020B0604020202020204" pitchFamily="34" charset="0"/>
              </a:rPr>
              <a:t> à </a:t>
            </a:r>
            <a:r>
              <a:rPr sz="1600" dirty="0" err="1">
                <a:latin typeface="Arial" panose="020B0604020202020204" pitchFamily="34" charset="0"/>
              </a:rPr>
              <a:t>une</a:t>
            </a:r>
            <a:r>
              <a:rPr sz="1600" dirty="0">
                <a:latin typeface="Arial" panose="020B0604020202020204" pitchFamily="34" charset="0"/>
              </a:rPr>
              <a:t> cause inconnue. </a:t>
            </a:r>
          </a:p>
          <a:p>
            <a:pPr>
              <a:spcAft>
                <a:spcPts val="1800"/>
              </a:spcAft>
              <a:defRPr sz="1800">
                <a:solidFill>
                  <a:schemeClr val="bg1"/>
                </a:solidFill>
                <a:cs typeface="Arial" panose="020B0604020202020204" pitchFamily="34" charset="0"/>
              </a:defRPr>
            </a:pPr>
            <a:r>
              <a:rPr sz="1600" dirty="0">
                <a:latin typeface="Arial" panose="020B0604020202020204" pitchFamily="34" charset="0"/>
              </a:rPr>
              <a:t>Les participants qui </a:t>
            </a:r>
            <a:r>
              <a:rPr sz="1600" dirty="0" err="1">
                <a:latin typeface="Arial" panose="020B0604020202020204" pitchFamily="34" charset="0"/>
              </a:rPr>
              <a:t>suivaient</a:t>
            </a:r>
            <a:r>
              <a:rPr sz="1600" dirty="0">
                <a:latin typeface="Arial" panose="020B0604020202020204" pitchFamily="34" charset="0"/>
              </a:rPr>
              <a:t> le 1HP </a:t>
            </a:r>
            <a:r>
              <a:rPr sz="1600" dirty="0" err="1">
                <a:latin typeface="Arial" panose="020B0604020202020204" pitchFamily="34" charset="0"/>
              </a:rPr>
              <a:t>avaient</a:t>
            </a:r>
            <a:r>
              <a:rPr sz="1600" dirty="0">
                <a:latin typeface="Arial" panose="020B0604020202020204" pitchFamily="34" charset="0"/>
              </a:rPr>
              <a:t> beaucoup</a:t>
            </a:r>
            <a:r>
              <a:rPr sz="1600" b="1" dirty="0">
                <a:latin typeface="Arial" panose="020B0604020202020204" pitchFamily="34" charset="0"/>
              </a:rPr>
              <a:t> </a:t>
            </a:r>
            <a:r>
              <a:rPr sz="1600" b="1" dirty="0">
                <a:latin typeface="+mj-lt"/>
              </a:rPr>
              <a:t>plus de chances</a:t>
            </a:r>
            <a:r>
              <a:rPr sz="1600" dirty="0">
                <a:latin typeface="+mj-lt"/>
              </a:rPr>
              <a:t> de terminer le </a:t>
            </a:r>
            <a:r>
              <a:rPr sz="1600" dirty="0" err="1">
                <a:latin typeface="+mj-lt"/>
              </a:rPr>
              <a:t>traitement</a:t>
            </a:r>
            <a:r>
              <a:rPr sz="1600" dirty="0">
                <a:latin typeface="+mj-lt"/>
              </a:rPr>
              <a:t> que </a:t>
            </a:r>
            <a:r>
              <a:rPr sz="1600" dirty="0" err="1">
                <a:latin typeface="+mj-lt"/>
              </a:rPr>
              <a:t>ceux</a:t>
            </a:r>
            <a:r>
              <a:rPr sz="1600" dirty="0">
                <a:latin typeface="+mj-lt"/>
              </a:rPr>
              <a:t> qui </a:t>
            </a:r>
            <a:r>
              <a:rPr sz="1600" dirty="0" err="1">
                <a:latin typeface="+mj-lt"/>
              </a:rPr>
              <a:t>suivaient</a:t>
            </a:r>
            <a:r>
              <a:rPr sz="1600" dirty="0">
                <a:latin typeface="+mj-lt"/>
              </a:rPr>
              <a:t> le 9H.  </a:t>
            </a:r>
            <a:r>
              <a:rPr sz="1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8A1CE6-11F9-8C07-CEA0-7B28B589FA28}"/>
              </a:ext>
            </a:extLst>
          </p:cNvPr>
          <p:cNvSpPr txBox="1"/>
          <p:nvPr/>
        </p:nvSpPr>
        <p:spPr>
          <a:xfrm>
            <a:off x="7439331" y="6570597"/>
            <a:ext cx="462974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700">
                <a:cs typeface="Gotham Book" pitchFamily="50" charset="0"/>
              </a:defRPr>
            </a:pPr>
            <a:r>
              <a:t>H = isoniazide  |  P = rifapentine</a:t>
            </a:r>
          </a:p>
        </p:txBody>
      </p:sp>
    </p:spTree>
    <p:extLst>
      <p:ext uri="{BB962C8B-B14F-4D97-AF65-F5344CB8AC3E}">
        <p14:creationId xmlns:p14="http://schemas.microsoft.com/office/powerpoint/2010/main" val="1080235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5C7407A-B750-9723-568A-165CE1730E3B}"/>
              </a:ext>
            </a:extLst>
          </p:cNvPr>
          <p:cNvGrpSpPr/>
          <p:nvPr/>
        </p:nvGrpSpPr>
        <p:grpSpPr>
          <a:xfrm>
            <a:off x="8319051" y="1134793"/>
            <a:ext cx="3253106" cy="4358470"/>
            <a:chOff x="8319051" y="1134793"/>
            <a:chExt cx="3253106" cy="4358470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FE2CD40-7F75-046F-F5E1-2FF4F301203B}"/>
                </a:ext>
              </a:extLst>
            </p:cNvPr>
            <p:cNvSpPr/>
            <p:nvPr/>
          </p:nvSpPr>
          <p:spPr>
            <a:xfrm>
              <a:off x="8429515" y="1134793"/>
              <a:ext cx="3142642" cy="434041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A9E034E4-DD7B-6796-0EFA-AD89705FD074}"/>
                </a:ext>
              </a:extLst>
            </p:cNvPr>
            <p:cNvSpPr/>
            <p:nvPr/>
          </p:nvSpPr>
          <p:spPr>
            <a:xfrm>
              <a:off x="8360156" y="1152847"/>
              <a:ext cx="3142642" cy="4340416"/>
            </a:xfrm>
            <a:prstGeom prst="round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576A5B1-DFA2-0BE2-1CB1-4B835EABA7FB}"/>
                </a:ext>
              </a:extLst>
            </p:cNvPr>
            <p:cNvGrpSpPr/>
            <p:nvPr/>
          </p:nvGrpSpPr>
          <p:grpSpPr>
            <a:xfrm>
              <a:off x="8319051" y="2965162"/>
              <a:ext cx="91440" cy="428560"/>
              <a:chOff x="8311168" y="2917354"/>
              <a:chExt cx="91440" cy="428560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8C924D3C-9B65-75D8-73A8-EB323DACD122}"/>
                  </a:ext>
                </a:extLst>
              </p:cNvPr>
              <p:cNvSpPr/>
              <p:nvPr/>
            </p:nvSpPr>
            <p:spPr>
              <a:xfrm>
                <a:off x="8334029" y="2917354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E25AB1D-2293-F8AC-0826-13897A0ADAD6}"/>
                  </a:ext>
                </a:extLst>
              </p:cNvPr>
              <p:cNvSpPr/>
              <p:nvPr/>
            </p:nvSpPr>
            <p:spPr>
              <a:xfrm>
                <a:off x="8338799" y="330019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8D4BB31-46DC-0CE0-485D-7FF8889C96D5}"/>
                  </a:ext>
                </a:extLst>
              </p:cNvPr>
              <p:cNvSpPr/>
              <p:nvPr/>
            </p:nvSpPr>
            <p:spPr>
              <a:xfrm>
                <a:off x="8311168" y="307946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42D7DF24-7A60-994F-4FBD-ABA606553A49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>
                <a:ea typeface="Arial Black" charset="0"/>
                <a:cs typeface="Arial Black" charset="0"/>
              </a:defRPr>
            </a:pPr>
            <a:r>
              <a:rPr sz="3200" b="1">
                <a:latin typeface="Arial Black" charset="0"/>
              </a:rPr>
              <a:t>LA SCIENCE À L’APPUI : Étude TBTC</a:t>
            </a:r>
            <a:r>
              <a:rPr sz="3200" b="1">
                <a:solidFill>
                  <a:schemeClr val="accent1"/>
                </a:solidFill>
                <a:latin typeface="Arial Black" charset="0"/>
              </a:rPr>
              <a:t> 3HP 26 – « PRÉVENIR LA TUBERCULOSE »</a:t>
            </a:r>
            <a:br>
              <a:rPr lang="en-US" sz="3200" b="1" dirty="0">
                <a:solidFill>
                  <a:srgbClr val="FF0000"/>
                </a:solidFill>
                <a:latin typeface="Arial Black" charset="0"/>
                <a:ea typeface="Arial Black" charset="0"/>
                <a:cs typeface="Arial Black" charset="0"/>
              </a:rPr>
            </a:br>
            <a:endParaRPr lang="en-US" sz="3200" b="1" dirty="0">
              <a:solidFill>
                <a:srgbClr val="FF000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050CF56C-23B8-DF85-C205-898993685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877" y="3154542"/>
            <a:ext cx="1188720" cy="57428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23E10935-BBC2-05FC-694D-46D6AA183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538355">
            <a:off x="3727976" y="2612379"/>
            <a:ext cx="1374711" cy="66413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7F85D664-3BA7-B932-DF7A-F676F3208ED9}"/>
              </a:ext>
            </a:extLst>
          </p:cNvPr>
          <p:cNvGrpSpPr/>
          <p:nvPr/>
        </p:nvGrpSpPr>
        <p:grpSpPr>
          <a:xfrm>
            <a:off x="858102" y="4855794"/>
            <a:ext cx="2062465" cy="844068"/>
            <a:chOff x="976971" y="4922420"/>
            <a:chExt cx="2062465" cy="84406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149691-CF15-6C0D-DE75-1E82533C10F0}"/>
                </a:ext>
              </a:extLst>
            </p:cNvPr>
            <p:cNvSpPr txBox="1"/>
            <p:nvPr/>
          </p:nvSpPr>
          <p:spPr>
            <a:xfrm>
              <a:off x="976971" y="4922420"/>
              <a:ext cx="20406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solidFill>
                    <a:schemeClr val="accent1"/>
                  </a:solidFill>
                  <a:latin typeface="+mj-lt"/>
                </a:defRPr>
              </a:pPr>
              <a:r>
                <a:t>8 000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ADD31B-652C-DCF7-095A-755FB88B50A0}"/>
                </a:ext>
              </a:extLst>
            </p:cNvPr>
            <p:cNvSpPr txBox="1"/>
            <p:nvPr/>
          </p:nvSpPr>
          <p:spPr>
            <a:xfrm>
              <a:off x="998748" y="4935491"/>
              <a:ext cx="20406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8 000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0EF2C03-954C-2A3E-8CA7-E04F39176A98}"/>
              </a:ext>
            </a:extLst>
          </p:cNvPr>
          <p:cNvSpPr txBox="1"/>
          <p:nvPr/>
        </p:nvSpPr>
        <p:spPr>
          <a:xfrm>
            <a:off x="959663" y="5603159"/>
            <a:ext cx="18202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participants randomisés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38E11596-6611-FCD1-3D43-90CF0E0AE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61645" flipV="1">
            <a:off x="3727975" y="3403481"/>
            <a:ext cx="1374711" cy="6641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E43A25C-BF2E-79F9-901C-6B6148E0D5E4}"/>
              </a:ext>
            </a:extLst>
          </p:cNvPr>
          <p:cNvGrpSpPr/>
          <p:nvPr/>
        </p:nvGrpSpPr>
        <p:grpSpPr>
          <a:xfrm>
            <a:off x="5129081" y="1367897"/>
            <a:ext cx="2062465" cy="1671424"/>
            <a:chOff x="5129081" y="1367897"/>
            <a:chExt cx="2062465" cy="1671424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CFB11A4-2C12-4FA2-8FB2-6F3367DF8367}"/>
                </a:ext>
              </a:extLst>
            </p:cNvPr>
            <p:cNvSpPr/>
            <p:nvPr/>
          </p:nvSpPr>
          <p:spPr>
            <a:xfrm>
              <a:off x="5449458" y="1367897"/>
              <a:ext cx="1480975" cy="14809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C53C78F8-7C10-6B27-22DE-4E45A96B8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015123">
              <a:off x="5284525" y="1423954"/>
              <a:ext cx="1622951" cy="1607784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391ECF3-7C20-965A-8AFB-B6F0B69511BF}"/>
                </a:ext>
              </a:extLst>
            </p:cNvPr>
            <p:cNvGrpSpPr/>
            <p:nvPr/>
          </p:nvGrpSpPr>
          <p:grpSpPr>
            <a:xfrm>
              <a:off x="5129081" y="1598335"/>
              <a:ext cx="2062465" cy="659402"/>
              <a:chOff x="976971" y="4922420"/>
              <a:chExt cx="2062465" cy="659402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A7CD74C-93B8-6144-8169-0463E016F9A0}"/>
                  </a:ext>
                </a:extLst>
              </p:cNvPr>
              <p:cNvSpPr txBox="1"/>
              <p:nvPr/>
            </p:nvSpPr>
            <p:spPr>
              <a:xfrm>
                <a:off x="976971" y="4922420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solidFill>
                      <a:schemeClr val="accent1"/>
                    </a:solidFill>
                    <a:latin typeface="+mj-lt"/>
                  </a:defRPr>
                </a:pPr>
                <a:r>
                  <a:t>3HP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3A514D9-7843-C9D0-E446-D098F68B1683}"/>
                  </a:ext>
                </a:extLst>
              </p:cNvPr>
              <p:cNvSpPr txBox="1"/>
              <p:nvPr/>
            </p:nvSpPr>
            <p:spPr>
              <a:xfrm>
                <a:off x="998748" y="4935491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ln>
                      <a:solidFill>
                        <a:sysClr val="windowText" lastClr="000000"/>
                      </a:solidFill>
                    </a:ln>
                    <a:noFill/>
                    <a:latin typeface="+mj-lt"/>
                  </a:defRPr>
                </a:pPr>
                <a:r>
                  <a:t>3HP</a:t>
                </a:r>
                <a:endParaRPr lang="en-US" sz="4800" dirty="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72EF9DE-E85F-5077-8684-FCEDE10FCE3E}"/>
                </a:ext>
              </a:extLst>
            </p:cNvPr>
            <p:cNvSpPr txBox="1"/>
            <p:nvPr/>
          </p:nvSpPr>
          <p:spPr>
            <a:xfrm>
              <a:off x="5565727" y="2104303"/>
              <a:ext cx="118226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3600"/>
                </a:spcAft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HP chaque semaine pendant 3 mois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4AA934F-E9DD-20D8-1A83-6C73056E5F39}"/>
              </a:ext>
            </a:extLst>
          </p:cNvPr>
          <p:cNvGrpSpPr/>
          <p:nvPr/>
        </p:nvGrpSpPr>
        <p:grpSpPr>
          <a:xfrm>
            <a:off x="4996489" y="3271151"/>
            <a:ext cx="2062465" cy="1659688"/>
            <a:chOff x="4996489" y="3271151"/>
            <a:chExt cx="2062465" cy="1659688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774B4D8-8FC3-E06C-4AAC-98DC7983B5E6}"/>
                </a:ext>
              </a:extLst>
            </p:cNvPr>
            <p:cNvSpPr/>
            <p:nvPr/>
          </p:nvSpPr>
          <p:spPr>
            <a:xfrm>
              <a:off x="5257495" y="3271151"/>
              <a:ext cx="1480975" cy="14809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510B80A7-D451-324A-523C-AE2086579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84524" y="3323055"/>
              <a:ext cx="1622951" cy="1607784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13EBB48-8B7A-2FC0-F426-646D59852047}"/>
                </a:ext>
              </a:extLst>
            </p:cNvPr>
            <p:cNvGrpSpPr/>
            <p:nvPr/>
          </p:nvGrpSpPr>
          <p:grpSpPr>
            <a:xfrm>
              <a:off x="4996489" y="3537807"/>
              <a:ext cx="2062465" cy="659402"/>
              <a:chOff x="976971" y="4922420"/>
              <a:chExt cx="2062465" cy="65940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82DDCE5-7307-20EC-0070-2514C740F492}"/>
                  </a:ext>
                </a:extLst>
              </p:cNvPr>
              <p:cNvSpPr txBox="1"/>
              <p:nvPr/>
            </p:nvSpPr>
            <p:spPr>
              <a:xfrm>
                <a:off x="976971" y="4922420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solidFill>
                      <a:schemeClr val="accent1"/>
                    </a:solidFill>
                    <a:latin typeface="+mj-lt"/>
                  </a:defRPr>
                </a:pPr>
                <a:r>
                  <a:t>9H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B4083174-2864-6431-9222-0F32DECECDD6}"/>
                  </a:ext>
                </a:extLst>
              </p:cNvPr>
              <p:cNvSpPr txBox="1"/>
              <p:nvPr/>
            </p:nvSpPr>
            <p:spPr>
              <a:xfrm>
                <a:off x="998748" y="4935491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ln>
                      <a:solidFill>
                        <a:sysClr val="windowText" lastClr="000000"/>
                      </a:solidFill>
                    </a:ln>
                    <a:noFill/>
                    <a:latin typeface="+mj-lt"/>
                  </a:defRPr>
                </a:pPr>
                <a:r>
                  <a:t>9H</a:t>
                </a:r>
                <a:endParaRPr lang="en-US" sz="4800" dirty="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FEE6E5D-B9D0-A0AA-45FE-FB6812439C1C}"/>
                </a:ext>
              </a:extLst>
            </p:cNvPr>
            <p:cNvSpPr txBox="1"/>
            <p:nvPr/>
          </p:nvSpPr>
          <p:spPr>
            <a:xfrm>
              <a:off x="5466876" y="4076655"/>
              <a:ext cx="11347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3600"/>
                </a:spcAft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H quotidiennement pendant 9 mois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CB67C86-0CA6-CAA6-ECE0-5C7D2A49D8C8}"/>
              </a:ext>
            </a:extLst>
          </p:cNvPr>
          <p:cNvSpPr txBox="1"/>
          <p:nvPr/>
        </p:nvSpPr>
        <p:spPr>
          <a:xfrm>
            <a:off x="8599211" y="1797473"/>
            <a:ext cx="2838305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defRPr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pPr>
            <a:r>
              <a:rPr sz="1600" dirty="0"/>
              <a:t>Après 2 </a:t>
            </a:r>
            <a:r>
              <a:rPr sz="1600" dirty="0" err="1"/>
              <a:t>ans</a:t>
            </a:r>
            <a:r>
              <a:rPr sz="1600" dirty="0"/>
              <a:t> et demi de </a:t>
            </a:r>
            <a:r>
              <a:rPr sz="1600" dirty="0" err="1"/>
              <a:t>suivi</a:t>
            </a:r>
            <a:r>
              <a:rPr sz="1600" dirty="0"/>
              <a:t>…</a:t>
            </a:r>
          </a:p>
          <a:p>
            <a:pPr>
              <a:spcAft>
                <a:spcPts val="1800"/>
              </a:spcAft>
              <a:defRPr>
                <a:solidFill>
                  <a:schemeClr val="bg1"/>
                </a:solidFill>
                <a:cs typeface="Arial" panose="020B0604020202020204" pitchFamily="34" charset="0"/>
              </a:defRPr>
            </a:pPr>
            <a:r>
              <a:rPr sz="1600" dirty="0">
                <a:latin typeface="Arial" panose="020B0604020202020204" pitchFamily="34" charset="0"/>
              </a:rPr>
              <a:t>Le 3HP </a:t>
            </a:r>
            <a:r>
              <a:rPr sz="1600" dirty="0" err="1">
                <a:latin typeface="Arial" panose="020B0604020202020204" pitchFamily="34" charset="0"/>
              </a:rPr>
              <a:t>n’était</a:t>
            </a:r>
            <a:r>
              <a:rPr sz="1600" dirty="0">
                <a:latin typeface="Arial" panose="020B0604020202020204" pitchFamily="34" charset="0"/>
              </a:rPr>
              <a:t> pas</a:t>
            </a:r>
            <a:r>
              <a:rPr sz="1600" dirty="0">
                <a:latin typeface="+mj-lt"/>
              </a:rPr>
              <a:t> </a:t>
            </a:r>
            <a:r>
              <a:rPr sz="1600" dirty="0" err="1">
                <a:latin typeface="+mj-lt"/>
              </a:rPr>
              <a:t>inférieur</a:t>
            </a:r>
            <a:r>
              <a:rPr sz="1600" dirty="0">
                <a:latin typeface="Arial" panose="020B0604020202020204" pitchFamily="34" charset="0"/>
              </a:rPr>
              <a:t> au (pas </a:t>
            </a:r>
            <a:r>
              <a:rPr sz="1600" dirty="0" err="1">
                <a:latin typeface="Arial" panose="020B0604020202020204" pitchFamily="34" charset="0"/>
              </a:rPr>
              <a:t>pire</a:t>
            </a:r>
            <a:r>
              <a:rPr sz="1600" dirty="0">
                <a:latin typeface="Arial" panose="020B0604020202020204" pitchFamily="34" charset="0"/>
              </a:rPr>
              <a:t> que) 9H dans la </a:t>
            </a:r>
            <a:r>
              <a:rPr sz="1600" dirty="0" err="1">
                <a:latin typeface="Arial" panose="020B0604020202020204" pitchFamily="34" charset="0"/>
              </a:rPr>
              <a:t>prévention</a:t>
            </a:r>
            <a:r>
              <a:rPr sz="1600" dirty="0">
                <a:latin typeface="Arial" panose="020B0604020202020204" pitchFamily="34" charset="0"/>
              </a:rPr>
              <a:t> de la </a:t>
            </a:r>
            <a:r>
              <a:rPr sz="1600" dirty="0" err="1">
                <a:latin typeface="Arial" panose="020B0604020202020204" pitchFamily="34" charset="0"/>
              </a:rPr>
              <a:t>tuberculose</a:t>
            </a:r>
            <a:r>
              <a:rPr sz="1600" dirty="0">
                <a:latin typeface="Arial" panose="020B0604020202020204" pitchFamily="34" charset="0"/>
              </a:rPr>
              <a:t>. </a:t>
            </a:r>
          </a:p>
          <a:p>
            <a:pPr>
              <a:spcAft>
                <a:spcPts val="1800"/>
              </a:spcAft>
              <a:defRPr sz="1800">
                <a:solidFill>
                  <a:schemeClr val="bg1"/>
                </a:solidFill>
                <a:cs typeface="Arial" panose="020B0604020202020204" pitchFamily="34" charset="0"/>
              </a:defRPr>
            </a:pPr>
            <a:r>
              <a:rPr sz="1600" dirty="0">
                <a:latin typeface="Arial" panose="020B0604020202020204" pitchFamily="34" charset="0"/>
              </a:rPr>
              <a:t>Les participants qui </a:t>
            </a:r>
            <a:r>
              <a:rPr sz="1600" dirty="0" err="1">
                <a:latin typeface="Arial" panose="020B0604020202020204" pitchFamily="34" charset="0"/>
              </a:rPr>
              <a:t>suivaient</a:t>
            </a:r>
            <a:r>
              <a:rPr sz="1600" dirty="0">
                <a:latin typeface="Arial" panose="020B0604020202020204" pitchFamily="34" charset="0"/>
              </a:rPr>
              <a:t> le 3HP </a:t>
            </a:r>
            <a:r>
              <a:rPr sz="1600" dirty="0" err="1">
                <a:latin typeface="Arial" panose="020B0604020202020204" pitchFamily="34" charset="0"/>
              </a:rPr>
              <a:t>avaient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b="1" dirty="0">
                <a:latin typeface="+mj-lt"/>
              </a:rPr>
              <a:t>beaucoup plus de chances</a:t>
            </a:r>
            <a:r>
              <a:rPr sz="1600" dirty="0">
                <a:latin typeface="+mj-lt"/>
              </a:rPr>
              <a:t> de terminer le </a:t>
            </a:r>
            <a:r>
              <a:rPr sz="1600" dirty="0" err="1">
                <a:latin typeface="+mj-lt"/>
              </a:rPr>
              <a:t>traitement</a:t>
            </a:r>
            <a:r>
              <a:rPr sz="1600" dirty="0">
                <a:latin typeface="+mj-lt"/>
              </a:rPr>
              <a:t> que </a:t>
            </a:r>
            <a:r>
              <a:rPr sz="1600" dirty="0" err="1">
                <a:latin typeface="+mj-lt"/>
              </a:rPr>
              <a:t>ceux</a:t>
            </a:r>
            <a:r>
              <a:rPr sz="1600" dirty="0">
                <a:latin typeface="+mj-lt"/>
              </a:rPr>
              <a:t> qui </a:t>
            </a:r>
            <a:r>
              <a:rPr sz="1600" dirty="0" err="1">
                <a:latin typeface="+mj-lt"/>
              </a:rPr>
              <a:t>suivaient</a:t>
            </a:r>
            <a:r>
              <a:rPr sz="1600" dirty="0">
                <a:latin typeface="+mj-lt"/>
              </a:rPr>
              <a:t> le 9H.  </a:t>
            </a:r>
            <a:r>
              <a:rPr sz="1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8A1CE6-11F9-8C07-CEA0-7B28B589FA28}"/>
              </a:ext>
            </a:extLst>
          </p:cNvPr>
          <p:cNvSpPr txBox="1"/>
          <p:nvPr/>
        </p:nvSpPr>
        <p:spPr>
          <a:xfrm>
            <a:off x="7439331" y="6570597"/>
            <a:ext cx="462974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700">
                <a:cs typeface="Gotham Book" pitchFamily="50" charset="0"/>
              </a:defRPr>
            </a:pPr>
            <a:r>
              <a:t>H = isoniazide  |  P = rifapentine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20D19AC-AD7D-7EB6-C933-D7BC61673E46}"/>
              </a:ext>
            </a:extLst>
          </p:cNvPr>
          <p:cNvGrpSpPr/>
          <p:nvPr/>
        </p:nvGrpSpPr>
        <p:grpSpPr>
          <a:xfrm>
            <a:off x="585007" y="1845906"/>
            <a:ext cx="2961134" cy="2998555"/>
            <a:chOff x="585007" y="1845906"/>
            <a:chExt cx="2961134" cy="2998555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FF9386F-F3CE-4581-7189-95E9684772E9}"/>
                </a:ext>
              </a:extLst>
            </p:cNvPr>
            <p:cNvSpPr/>
            <p:nvPr/>
          </p:nvSpPr>
          <p:spPr>
            <a:xfrm>
              <a:off x="585007" y="2028915"/>
              <a:ext cx="2815546" cy="28155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DCFDE7CF-A977-2E00-6001-96C746499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9843" y="1845906"/>
              <a:ext cx="2926298" cy="2954299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A11A02BF-A340-3130-DDB7-BE591E3DF3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53092" y="2748472"/>
              <a:ext cx="1311638" cy="1371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0646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2843A8C-6076-A1DA-42DB-1ED6B5E7222D}"/>
              </a:ext>
            </a:extLst>
          </p:cNvPr>
          <p:cNvGrpSpPr/>
          <p:nvPr/>
        </p:nvGrpSpPr>
        <p:grpSpPr>
          <a:xfrm>
            <a:off x="8319051" y="1896793"/>
            <a:ext cx="3253106" cy="4358470"/>
            <a:chOff x="8319051" y="1896793"/>
            <a:chExt cx="3253106" cy="4358470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FE2CD40-7F75-046F-F5E1-2FF4F301203B}"/>
                </a:ext>
              </a:extLst>
            </p:cNvPr>
            <p:cNvSpPr/>
            <p:nvPr/>
          </p:nvSpPr>
          <p:spPr>
            <a:xfrm>
              <a:off x="8429515" y="1896793"/>
              <a:ext cx="3142642" cy="434041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A9E034E4-DD7B-6796-0EFA-AD89705FD074}"/>
                </a:ext>
              </a:extLst>
            </p:cNvPr>
            <p:cNvSpPr/>
            <p:nvPr/>
          </p:nvSpPr>
          <p:spPr>
            <a:xfrm>
              <a:off x="8360156" y="1914847"/>
              <a:ext cx="3142642" cy="4340416"/>
            </a:xfrm>
            <a:prstGeom prst="round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576A5B1-DFA2-0BE2-1CB1-4B835EABA7FB}"/>
                </a:ext>
              </a:extLst>
            </p:cNvPr>
            <p:cNvGrpSpPr/>
            <p:nvPr/>
          </p:nvGrpSpPr>
          <p:grpSpPr>
            <a:xfrm>
              <a:off x="8319051" y="3727162"/>
              <a:ext cx="91440" cy="428560"/>
              <a:chOff x="8311168" y="2917354"/>
              <a:chExt cx="91440" cy="428560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8C924D3C-9B65-75D8-73A8-EB323DACD122}"/>
                  </a:ext>
                </a:extLst>
              </p:cNvPr>
              <p:cNvSpPr/>
              <p:nvPr/>
            </p:nvSpPr>
            <p:spPr>
              <a:xfrm>
                <a:off x="8334029" y="2917354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E25AB1D-2293-F8AC-0826-13897A0ADAD6}"/>
                  </a:ext>
                </a:extLst>
              </p:cNvPr>
              <p:cNvSpPr/>
              <p:nvPr/>
            </p:nvSpPr>
            <p:spPr>
              <a:xfrm>
                <a:off x="8338799" y="330019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8D4BB31-46DC-0CE0-485D-7FF8889C96D5}"/>
                  </a:ext>
                </a:extLst>
              </p:cNvPr>
              <p:cNvSpPr/>
              <p:nvPr/>
            </p:nvSpPr>
            <p:spPr>
              <a:xfrm>
                <a:off x="8311168" y="307946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42D7DF24-7A60-994F-4FBD-ABA606553A49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>
                <a:ea typeface="Arial Black" charset="0"/>
                <a:cs typeface="Arial Black" charset="0"/>
              </a:defRPr>
            </a:pPr>
            <a:r>
              <a:rPr sz="3200" b="1">
                <a:latin typeface="Arial Black" charset="0"/>
              </a:rPr>
              <a:t>LA SCIENCE À L’APPUI:</a:t>
            </a:r>
            <a:r>
              <a:rPr sz="3200" b="1">
                <a:solidFill>
                  <a:schemeClr val="accent1"/>
                </a:solidFill>
                <a:latin typeface="Arial Black" charset="0"/>
              </a:rPr>
              <a:t> 3HR</a:t>
            </a:r>
            <a:br>
              <a:rPr lang="en-US" sz="3200" b="1" dirty="0">
                <a:solidFill>
                  <a:srgbClr val="FF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sz="2400" i="1">
                <a:latin typeface="+mn-lt"/>
              </a:rPr>
              <a:t>Systematic Review, Assefa, 2018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050CF56C-23B8-DF85-C205-898993685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92877" y="3916542"/>
            <a:ext cx="1188720" cy="57428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23E10935-BBC2-05FC-694D-46D6AA183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38355">
            <a:off x="3727976" y="3374379"/>
            <a:ext cx="1374711" cy="66413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7F85D664-3BA7-B932-DF7A-F676F3208ED9}"/>
              </a:ext>
            </a:extLst>
          </p:cNvPr>
          <p:cNvGrpSpPr/>
          <p:nvPr/>
        </p:nvGrpSpPr>
        <p:grpSpPr>
          <a:xfrm>
            <a:off x="219927" y="5740501"/>
            <a:ext cx="2062465" cy="844068"/>
            <a:chOff x="976971" y="4922420"/>
            <a:chExt cx="2062465" cy="84406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149691-CF15-6C0D-DE75-1E82533C10F0}"/>
                </a:ext>
              </a:extLst>
            </p:cNvPr>
            <p:cNvSpPr txBox="1"/>
            <p:nvPr/>
          </p:nvSpPr>
          <p:spPr>
            <a:xfrm>
              <a:off x="976971" y="4922420"/>
              <a:ext cx="20406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solidFill>
                    <a:schemeClr val="accent1"/>
                  </a:solidFill>
                  <a:latin typeface="+mj-lt"/>
                </a:defRPr>
              </a:pPr>
              <a:r>
                <a:t>512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ADD31B-652C-DCF7-095A-755FB88B50A0}"/>
                </a:ext>
              </a:extLst>
            </p:cNvPr>
            <p:cNvSpPr txBox="1"/>
            <p:nvPr/>
          </p:nvSpPr>
          <p:spPr>
            <a:xfrm>
              <a:off x="998748" y="4935491"/>
              <a:ext cx="204068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512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0EF2C03-954C-2A3E-8CA7-E04F39176A98}"/>
              </a:ext>
            </a:extLst>
          </p:cNvPr>
          <p:cNvSpPr txBox="1"/>
          <p:nvPr/>
        </p:nvSpPr>
        <p:spPr>
          <a:xfrm>
            <a:off x="2046170" y="5828281"/>
            <a:ext cx="24408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enfants ont reçu 3HR au cours de ces études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38E11596-6611-FCD1-3D43-90CF0E0AE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61645" flipV="1">
            <a:off x="3727975" y="4165481"/>
            <a:ext cx="1374711" cy="6641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EF3902B-3752-3E06-2F7B-827B60B67803}"/>
              </a:ext>
            </a:extLst>
          </p:cNvPr>
          <p:cNvGrpSpPr/>
          <p:nvPr/>
        </p:nvGrpSpPr>
        <p:grpSpPr>
          <a:xfrm>
            <a:off x="5129081" y="2129897"/>
            <a:ext cx="2062465" cy="1671424"/>
            <a:chOff x="5129081" y="2129897"/>
            <a:chExt cx="2062465" cy="1671424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CFB11A4-2C12-4FA2-8FB2-6F3367DF8367}"/>
                </a:ext>
              </a:extLst>
            </p:cNvPr>
            <p:cNvSpPr/>
            <p:nvPr/>
          </p:nvSpPr>
          <p:spPr>
            <a:xfrm>
              <a:off x="5449458" y="2129897"/>
              <a:ext cx="1480975" cy="14809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C53C78F8-7C10-6B27-22DE-4E45A96B8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015123">
              <a:off x="5284525" y="2185954"/>
              <a:ext cx="1622951" cy="1607784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391ECF3-7C20-965A-8AFB-B6F0B69511BF}"/>
                </a:ext>
              </a:extLst>
            </p:cNvPr>
            <p:cNvGrpSpPr/>
            <p:nvPr/>
          </p:nvGrpSpPr>
          <p:grpSpPr>
            <a:xfrm>
              <a:off x="5129081" y="2360335"/>
              <a:ext cx="2062465" cy="659402"/>
              <a:chOff x="976971" y="4922420"/>
              <a:chExt cx="2062465" cy="659402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A7CD74C-93B8-6144-8169-0463E016F9A0}"/>
                  </a:ext>
                </a:extLst>
              </p:cNvPr>
              <p:cNvSpPr txBox="1"/>
              <p:nvPr/>
            </p:nvSpPr>
            <p:spPr>
              <a:xfrm>
                <a:off x="976971" y="4922420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solidFill>
                      <a:schemeClr val="accent1"/>
                    </a:solidFill>
                    <a:latin typeface="+mj-lt"/>
                  </a:defRPr>
                </a:pPr>
                <a:r>
                  <a:t>3HR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3A514D9-7843-C9D0-E446-D098F68B1683}"/>
                  </a:ext>
                </a:extLst>
              </p:cNvPr>
              <p:cNvSpPr txBox="1"/>
              <p:nvPr/>
            </p:nvSpPr>
            <p:spPr>
              <a:xfrm>
                <a:off x="998748" y="4935491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ln>
                      <a:solidFill>
                        <a:sysClr val="windowText" lastClr="000000"/>
                      </a:solidFill>
                    </a:ln>
                    <a:noFill/>
                    <a:latin typeface="+mj-lt"/>
                  </a:defRPr>
                </a:pPr>
                <a:r>
                  <a:t>3HR</a:t>
                </a:r>
                <a:endParaRPr lang="en-US" sz="4800" dirty="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72EF9DE-E85F-5077-8684-FCEDE10FCE3E}"/>
                </a:ext>
              </a:extLst>
            </p:cNvPr>
            <p:cNvSpPr txBox="1"/>
            <p:nvPr/>
          </p:nvSpPr>
          <p:spPr>
            <a:xfrm>
              <a:off x="5565727" y="2866303"/>
              <a:ext cx="118226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3600"/>
                </a:spcAft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HR chaque jour pendant 3 mois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F5433C5-314B-3798-86B2-938512F8A6B3}"/>
              </a:ext>
            </a:extLst>
          </p:cNvPr>
          <p:cNvGrpSpPr/>
          <p:nvPr/>
        </p:nvGrpSpPr>
        <p:grpSpPr>
          <a:xfrm>
            <a:off x="4996489" y="4033151"/>
            <a:ext cx="2062465" cy="1659688"/>
            <a:chOff x="4996489" y="4033151"/>
            <a:chExt cx="2062465" cy="1659688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774B4D8-8FC3-E06C-4AAC-98DC7983B5E6}"/>
                </a:ext>
              </a:extLst>
            </p:cNvPr>
            <p:cNvSpPr/>
            <p:nvPr/>
          </p:nvSpPr>
          <p:spPr>
            <a:xfrm>
              <a:off x="5257495" y="4033151"/>
              <a:ext cx="1480975" cy="14809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510B80A7-D451-324A-523C-AE2086579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284524" y="4085055"/>
              <a:ext cx="1622951" cy="1607784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13EBB48-8B7A-2FC0-F426-646D59852047}"/>
                </a:ext>
              </a:extLst>
            </p:cNvPr>
            <p:cNvGrpSpPr/>
            <p:nvPr/>
          </p:nvGrpSpPr>
          <p:grpSpPr>
            <a:xfrm>
              <a:off x="4996489" y="4299807"/>
              <a:ext cx="2062465" cy="659402"/>
              <a:chOff x="976971" y="4922420"/>
              <a:chExt cx="2062465" cy="65940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82DDCE5-7307-20EC-0070-2514C740F492}"/>
                  </a:ext>
                </a:extLst>
              </p:cNvPr>
              <p:cNvSpPr txBox="1"/>
              <p:nvPr/>
            </p:nvSpPr>
            <p:spPr>
              <a:xfrm>
                <a:off x="976971" y="4922420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solidFill>
                      <a:schemeClr val="accent1"/>
                    </a:solidFill>
                    <a:latin typeface="+mj-lt"/>
                  </a:defRPr>
                </a:pPr>
                <a:r>
                  <a:t>6-9H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B4083174-2864-6431-9222-0F32DECECDD6}"/>
                  </a:ext>
                </a:extLst>
              </p:cNvPr>
              <p:cNvSpPr txBox="1"/>
              <p:nvPr/>
            </p:nvSpPr>
            <p:spPr>
              <a:xfrm>
                <a:off x="998748" y="4935491"/>
                <a:ext cx="20406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600">
                    <a:ln>
                      <a:solidFill>
                        <a:sysClr val="windowText" lastClr="000000"/>
                      </a:solidFill>
                    </a:ln>
                    <a:noFill/>
                    <a:latin typeface="+mj-lt"/>
                  </a:defRPr>
                </a:pPr>
                <a:r>
                  <a:t>6-9H</a:t>
                </a:r>
                <a:endParaRPr lang="en-US" sz="4800" dirty="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FEE6E5D-B9D0-A0AA-45FE-FB6812439C1C}"/>
                </a:ext>
              </a:extLst>
            </p:cNvPr>
            <p:cNvSpPr txBox="1"/>
            <p:nvPr/>
          </p:nvSpPr>
          <p:spPr>
            <a:xfrm>
              <a:off x="5419251" y="4838655"/>
              <a:ext cx="121357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3600"/>
                </a:spcAft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H 6 - 9 mois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CB67C86-0CA6-CAA6-ECE0-5C7D2A49D8C8}"/>
              </a:ext>
            </a:extLst>
          </p:cNvPr>
          <p:cNvSpPr txBox="1"/>
          <p:nvPr/>
        </p:nvSpPr>
        <p:spPr>
          <a:xfrm>
            <a:off x="8608736" y="2166053"/>
            <a:ext cx="2838305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defRPr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pPr>
            <a:r>
              <a:rPr sz="1400" dirty="0"/>
              <a:t>Examen </a:t>
            </a:r>
            <a:r>
              <a:rPr sz="1400" dirty="0" err="1"/>
              <a:t>systématique</a:t>
            </a:r>
            <a:r>
              <a:rPr sz="1400" dirty="0"/>
              <a:t> trouvé…</a:t>
            </a:r>
          </a:p>
          <a:p>
            <a:pPr>
              <a:spcAft>
                <a:spcPts val="1800"/>
              </a:spcAft>
              <a:defRPr>
                <a:solidFill>
                  <a:schemeClr val="bg1"/>
                </a:solidFill>
                <a:cs typeface="Arial" panose="020B0604020202020204" pitchFamily="34" charset="0"/>
              </a:defRPr>
            </a:pPr>
            <a:r>
              <a:rPr sz="1400" dirty="0">
                <a:latin typeface="Arial" panose="020B0604020202020204" pitchFamily="34" charset="0"/>
              </a:rPr>
              <a:t>LE 3HR </a:t>
            </a:r>
            <a:r>
              <a:rPr sz="1400" dirty="0" err="1">
                <a:latin typeface="Arial" panose="020B0604020202020204" pitchFamily="34" charset="0"/>
              </a:rPr>
              <a:t>est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>
                <a:latin typeface="+mj-lt"/>
              </a:rPr>
              <a:t>comparable</a:t>
            </a:r>
            <a:r>
              <a:rPr sz="1400" dirty="0">
                <a:latin typeface="Arial" panose="020B0604020202020204" pitchFamily="34" charset="0"/>
              </a:rPr>
              <a:t> au 6-9H pour la </a:t>
            </a:r>
            <a:r>
              <a:rPr sz="1400" dirty="0" err="1">
                <a:latin typeface="Arial" panose="020B0604020202020204" pitchFamily="34" charset="0"/>
              </a:rPr>
              <a:t>prévention</a:t>
            </a:r>
            <a:r>
              <a:rPr sz="1400" dirty="0">
                <a:latin typeface="Arial" panose="020B0604020202020204" pitchFamily="34" charset="0"/>
              </a:rPr>
              <a:t> de la </a:t>
            </a:r>
            <a:r>
              <a:rPr sz="1400" dirty="0" err="1">
                <a:latin typeface="Arial" panose="020B0604020202020204" pitchFamily="34" charset="0"/>
              </a:rPr>
              <a:t>tuberculose</a:t>
            </a:r>
            <a:r>
              <a:rPr sz="1400" dirty="0">
                <a:latin typeface="Arial" panose="020B0604020202020204" pitchFamily="34" charset="0"/>
              </a:rPr>
              <a:t> chez les adolescents et les enfants de </a:t>
            </a:r>
            <a:r>
              <a:rPr sz="1400" dirty="0" err="1">
                <a:latin typeface="Arial" panose="020B0604020202020204" pitchFamily="34" charset="0"/>
              </a:rPr>
              <a:t>moins</a:t>
            </a:r>
            <a:r>
              <a:rPr sz="1400" dirty="0">
                <a:latin typeface="Arial" panose="020B0604020202020204" pitchFamily="34" charset="0"/>
              </a:rPr>
              <a:t> de 15 ans.</a:t>
            </a:r>
          </a:p>
          <a:p>
            <a:pPr>
              <a:spcAft>
                <a:spcPts val="1800"/>
              </a:spcAft>
              <a:defRPr>
                <a:solidFill>
                  <a:schemeClr val="bg1"/>
                </a:solidFill>
                <a:cs typeface="Arial" panose="020B0604020202020204" pitchFamily="34" charset="0"/>
              </a:defRPr>
            </a:pPr>
            <a:r>
              <a:rPr sz="1400" dirty="0">
                <a:latin typeface="Arial" panose="020B0604020202020204" pitchFamily="34" charset="0"/>
              </a:rPr>
              <a:t>Les enfants et les adolescents qui </a:t>
            </a:r>
            <a:r>
              <a:rPr sz="1400" dirty="0" err="1">
                <a:latin typeface="Arial" panose="020B0604020202020204" pitchFamily="34" charset="0"/>
              </a:rPr>
              <a:t>reçoivent</a:t>
            </a:r>
            <a:r>
              <a:rPr sz="1400" dirty="0">
                <a:latin typeface="Arial" panose="020B0604020202020204" pitchFamily="34" charset="0"/>
              </a:rPr>
              <a:t> un TPT avec le 3HR </a:t>
            </a:r>
            <a:r>
              <a:rPr sz="1400" dirty="0" err="1">
                <a:latin typeface="Arial" panose="020B0604020202020204" pitchFamily="34" charset="0"/>
              </a:rPr>
              <a:t>ont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>
                <a:latin typeface="+mj-lt"/>
              </a:rPr>
              <a:t>un </a:t>
            </a:r>
            <a:r>
              <a:rPr sz="1400" dirty="0" err="1">
                <a:latin typeface="+mj-lt"/>
              </a:rPr>
              <a:t>risque</a:t>
            </a:r>
            <a:r>
              <a:rPr sz="1400" dirty="0">
                <a:latin typeface="+mj-lt"/>
              </a:rPr>
              <a:t> plus </a:t>
            </a:r>
            <a:r>
              <a:rPr sz="1400" dirty="0" err="1">
                <a:latin typeface="+mj-lt"/>
              </a:rPr>
              <a:t>faible</a:t>
            </a:r>
            <a:r>
              <a:rPr sz="1400" dirty="0">
                <a:latin typeface="+mj-lt"/>
              </a:rPr>
              <a:t> </a:t>
            </a:r>
            <a:r>
              <a:rPr sz="1400" dirty="0" err="1">
                <a:latin typeface="+mj-lt"/>
              </a:rPr>
              <a:t>d’effets</a:t>
            </a:r>
            <a:r>
              <a:rPr sz="1400" dirty="0">
                <a:latin typeface="+mj-lt"/>
              </a:rPr>
              <a:t> </a:t>
            </a:r>
            <a:r>
              <a:rPr sz="1400" dirty="0" err="1">
                <a:latin typeface="+mj-lt"/>
              </a:rPr>
              <a:t>indésirables</a:t>
            </a:r>
            <a:r>
              <a:rPr sz="1400" dirty="0">
                <a:latin typeface="+mj-lt"/>
              </a:rPr>
              <a:t> et </a:t>
            </a:r>
            <a:r>
              <a:rPr sz="1400" dirty="0" err="1">
                <a:latin typeface="+mj-lt"/>
              </a:rPr>
              <a:t>une</a:t>
            </a:r>
            <a:r>
              <a:rPr sz="1400" dirty="0">
                <a:latin typeface="+mj-lt"/>
              </a:rPr>
              <a:t> </a:t>
            </a:r>
            <a:r>
              <a:rPr sz="1400" dirty="0" err="1">
                <a:latin typeface="+mj-lt"/>
              </a:rPr>
              <a:t>meilleure</a:t>
            </a:r>
            <a:r>
              <a:rPr sz="1400" dirty="0">
                <a:latin typeface="+mj-lt"/>
              </a:rPr>
              <a:t> observance </a:t>
            </a:r>
            <a:r>
              <a:rPr sz="1400" dirty="0">
                <a:latin typeface="Arial" panose="020B0604020202020204" pitchFamily="34" charset="0"/>
              </a:rPr>
              <a:t>par rapport au 6-9H.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8A1CE6-11F9-8C07-CEA0-7B28B589FA28}"/>
              </a:ext>
            </a:extLst>
          </p:cNvPr>
          <p:cNvSpPr txBox="1"/>
          <p:nvPr/>
        </p:nvSpPr>
        <p:spPr>
          <a:xfrm>
            <a:off x="7439331" y="6570597"/>
            <a:ext cx="462974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700">
                <a:cs typeface="Gotham Book" pitchFamily="50" charset="0"/>
              </a:defRPr>
            </a:pPr>
            <a:r>
              <a:t>H = isoniazide  |  R = rifampicine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F5F498-30C4-2643-54FF-83EA9D6E74A2}"/>
              </a:ext>
            </a:extLst>
          </p:cNvPr>
          <p:cNvGrpSpPr/>
          <p:nvPr/>
        </p:nvGrpSpPr>
        <p:grpSpPr>
          <a:xfrm>
            <a:off x="585007" y="2607906"/>
            <a:ext cx="2961134" cy="2998555"/>
            <a:chOff x="585007" y="2607906"/>
            <a:chExt cx="2961134" cy="2998555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FF9386F-F3CE-4581-7189-95E9684772E9}"/>
                </a:ext>
              </a:extLst>
            </p:cNvPr>
            <p:cNvSpPr/>
            <p:nvPr/>
          </p:nvSpPr>
          <p:spPr>
            <a:xfrm>
              <a:off x="585007" y="2790915"/>
              <a:ext cx="2815546" cy="28155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DCFDE7CF-A977-2E00-6001-96C746499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9843" y="2607906"/>
              <a:ext cx="2926298" cy="2954299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15E40E3-08B3-C34C-F37C-446BB47840D8}"/>
              </a:ext>
            </a:extLst>
          </p:cNvPr>
          <p:cNvSpPr txBox="1"/>
          <p:nvPr/>
        </p:nvSpPr>
        <p:spPr>
          <a:xfrm>
            <a:off x="469634" y="1494567"/>
            <a:ext cx="44534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dirty="0"/>
              <a:t>Un examen </a:t>
            </a:r>
            <a:r>
              <a:rPr dirty="0" err="1"/>
              <a:t>systématique</a:t>
            </a:r>
            <a:r>
              <a:rPr dirty="0"/>
              <a:t> (étude des études) a </a:t>
            </a:r>
            <a:r>
              <a:rPr dirty="0" err="1"/>
              <a:t>examiné</a:t>
            </a:r>
            <a:r>
              <a:rPr dirty="0"/>
              <a:t> 3 études </a:t>
            </a:r>
            <a:r>
              <a:rPr dirty="0" err="1"/>
              <a:t>comparant</a:t>
            </a:r>
            <a:r>
              <a:rPr dirty="0"/>
              <a:t> le 3HR et le 6-9H chez les enfants.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7896C42-F751-76D7-B194-794C9D73A0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96799" y="3632697"/>
            <a:ext cx="1188720" cy="110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83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40B23A09-2656-0F6C-710B-F0A0D2054A44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PRIORITÉS DE RECHERCHE POUR LE</a:t>
            </a:r>
            <a:r>
              <a:rPr>
                <a:solidFill>
                  <a:schemeClr val="accent1"/>
                </a:solidFill>
              </a:rPr>
              <a:t> « 1 »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EBC4676-5484-C068-2C53-5D418334B9B0}"/>
              </a:ext>
            </a:extLst>
          </p:cNvPr>
          <p:cNvGrpSpPr/>
          <p:nvPr/>
        </p:nvGrpSpPr>
        <p:grpSpPr>
          <a:xfrm>
            <a:off x="8031951" y="1905075"/>
            <a:ext cx="3260989" cy="4358470"/>
            <a:chOff x="8031951" y="1905075"/>
            <a:chExt cx="3260989" cy="435847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3117CE5-D99D-6059-B8FF-72496AF3F9FC}"/>
                </a:ext>
              </a:extLst>
            </p:cNvPr>
            <p:cNvSpPr/>
            <p:nvPr/>
          </p:nvSpPr>
          <p:spPr>
            <a:xfrm>
              <a:off x="8150298" y="1905075"/>
              <a:ext cx="3142642" cy="43404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B2703F9-4791-B315-DDA0-0E398C7A6FBD}"/>
                </a:ext>
              </a:extLst>
            </p:cNvPr>
            <p:cNvSpPr/>
            <p:nvPr/>
          </p:nvSpPr>
          <p:spPr>
            <a:xfrm>
              <a:off x="8080939" y="1923129"/>
              <a:ext cx="3142642" cy="4340416"/>
            </a:xfrm>
            <a:prstGeom prst="round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97C2441-FE9B-F577-67B3-268457426C17}"/>
                </a:ext>
              </a:extLst>
            </p:cNvPr>
            <p:cNvGrpSpPr/>
            <p:nvPr/>
          </p:nvGrpSpPr>
          <p:grpSpPr>
            <a:xfrm>
              <a:off x="8031951" y="3735444"/>
              <a:ext cx="91440" cy="428560"/>
              <a:chOff x="8311168" y="2917354"/>
              <a:chExt cx="91440" cy="42856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CF1B7BA0-3C29-FC59-C49A-2DB94B675BD2}"/>
                  </a:ext>
                </a:extLst>
              </p:cNvPr>
              <p:cNvSpPr/>
              <p:nvPr/>
            </p:nvSpPr>
            <p:spPr>
              <a:xfrm>
                <a:off x="8334029" y="2917354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72614192-984E-630D-9DEA-A19B85E6BB98}"/>
                  </a:ext>
                </a:extLst>
              </p:cNvPr>
              <p:cNvSpPr/>
              <p:nvPr/>
            </p:nvSpPr>
            <p:spPr>
              <a:xfrm>
                <a:off x="8338799" y="330019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B22A5E1-33C1-B96F-978A-BC0773A03293}"/>
                  </a:ext>
                </a:extLst>
              </p:cNvPr>
              <p:cNvSpPr/>
              <p:nvPr/>
            </p:nvSpPr>
            <p:spPr>
              <a:xfrm>
                <a:off x="8311168" y="307946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6EB0965-50A1-7C94-354A-6583ED01D18D}"/>
              </a:ext>
            </a:extLst>
          </p:cNvPr>
          <p:cNvGrpSpPr/>
          <p:nvPr/>
        </p:nvGrpSpPr>
        <p:grpSpPr>
          <a:xfrm>
            <a:off x="4173178" y="1905075"/>
            <a:ext cx="3260989" cy="4358470"/>
            <a:chOff x="4173178" y="1905075"/>
            <a:chExt cx="3260989" cy="435847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25D75917-E4D1-4367-8343-C639E40975F4}"/>
                </a:ext>
              </a:extLst>
            </p:cNvPr>
            <p:cNvSpPr/>
            <p:nvPr/>
          </p:nvSpPr>
          <p:spPr>
            <a:xfrm>
              <a:off x="4291525" y="1905075"/>
              <a:ext cx="3142642" cy="43404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0E32301-9517-2AD8-09CE-C6FBF8DEA675}"/>
                </a:ext>
              </a:extLst>
            </p:cNvPr>
            <p:cNvSpPr/>
            <p:nvPr/>
          </p:nvSpPr>
          <p:spPr>
            <a:xfrm>
              <a:off x="4222166" y="1923129"/>
              <a:ext cx="3142642" cy="4340416"/>
            </a:xfrm>
            <a:prstGeom prst="round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661CB7B-238F-9D47-8F93-3BD4D45B4BC3}"/>
                </a:ext>
              </a:extLst>
            </p:cNvPr>
            <p:cNvGrpSpPr/>
            <p:nvPr/>
          </p:nvGrpSpPr>
          <p:grpSpPr>
            <a:xfrm>
              <a:off x="4173178" y="3735444"/>
              <a:ext cx="91440" cy="428560"/>
              <a:chOff x="8311168" y="2917354"/>
              <a:chExt cx="91440" cy="428560"/>
            </a:xfrm>
            <a:grpFill/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B25D94E-CFA3-8FF7-F59A-B99F0EC809AE}"/>
                  </a:ext>
                </a:extLst>
              </p:cNvPr>
              <p:cNvSpPr/>
              <p:nvPr/>
            </p:nvSpPr>
            <p:spPr>
              <a:xfrm>
                <a:off x="8334029" y="2917354"/>
                <a:ext cx="45719" cy="45719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4C27D26-A73B-631E-7D82-672D72B7D0C9}"/>
                  </a:ext>
                </a:extLst>
              </p:cNvPr>
              <p:cNvSpPr/>
              <p:nvPr/>
            </p:nvSpPr>
            <p:spPr>
              <a:xfrm>
                <a:off x="8338799" y="3300195"/>
                <a:ext cx="45719" cy="45719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C02B9E9-1023-8EC4-26A4-F0799761EE45}"/>
                  </a:ext>
                </a:extLst>
              </p:cNvPr>
              <p:cNvSpPr/>
              <p:nvPr/>
            </p:nvSpPr>
            <p:spPr>
              <a:xfrm>
                <a:off x="8311168" y="3079468"/>
                <a:ext cx="91440" cy="9144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DA5F36D-1140-C290-1AC4-8CE783527E32}"/>
              </a:ext>
            </a:extLst>
          </p:cNvPr>
          <p:cNvGrpSpPr/>
          <p:nvPr/>
        </p:nvGrpSpPr>
        <p:grpSpPr>
          <a:xfrm>
            <a:off x="432752" y="1905075"/>
            <a:ext cx="3260989" cy="4358470"/>
            <a:chOff x="432752" y="1905075"/>
            <a:chExt cx="3260989" cy="435847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3666ACC-0996-2741-FF44-5F01E176F9D7}"/>
                </a:ext>
              </a:extLst>
            </p:cNvPr>
            <p:cNvSpPr/>
            <p:nvPr/>
          </p:nvSpPr>
          <p:spPr>
            <a:xfrm>
              <a:off x="551099" y="1905075"/>
              <a:ext cx="3142642" cy="43404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65E6E38-C05E-B55A-49CD-3BB80B5C2672}"/>
                </a:ext>
              </a:extLst>
            </p:cNvPr>
            <p:cNvSpPr/>
            <p:nvPr/>
          </p:nvSpPr>
          <p:spPr>
            <a:xfrm>
              <a:off x="481740" y="1923129"/>
              <a:ext cx="3142642" cy="4340416"/>
            </a:xfrm>
            <a:prstGeom prst="round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55A9A0D-9508-9A57-1F9A-9B774D5801B4}"/>
                </a:ext>
              </a:extLst>
            </p:cNvPr>
            <p:cNvGrpSpPr/>
            <p:nvPr/>
          </p:nvGrpSpPr>
          <p:grpSpPr>
            <a:xfrm>
              <a:off x="432752" y="3735444"/>
              <a:ext cx="91440" cy="428560"/>
              <a:chOff x="8311168" y="2917354"/>
              <a:chExt cx="91440" cy="42856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B451FD9-A4FD-DD20-9DAB-BC4B9AC6E0A4}"/>
                  </a:ext>
                </a:extLst>
              </p:cNvPr>
              <p:cNvSpPr/>
              <p:nvPr/>
            </p:nvSpPr>
            <p:spPr>
              <a:xfrm>
                <a:off x="8334029" y="2917354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F72FDDA-CE63-0E01-AB60-98229C8792D0}"/>
                  </a:ext>
                </a:extLst>
              </p:cNvPr>
              <p:cNvSpPr/>
              <p:nvPr/>
            </p:nvSpPr>
            <p:spPr>
              <a:xfrm>
                <a:off x="8338799" y="330019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483A567-B596-9857-9A54-5BB404C902C1}"/>
                  </a:ext>
                </a:extLst>
              </p:cNvPr>
              <p:cNvSpPr/>
              <p:nvPr/>
            </p:nvSpPr>
            <p:spPr>
              <a:xfrm>
                <a:off x="8311168" y="307946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93E6AD6-67C6-AA37-F265-667129850999}"/>
              </a:ext>
            </a:extLst>
          </p:cNvPr>
          <p:cNvSpPr txBox="1"/>
          <p:nvPr/>
        </p:nvSpPr>
        <p:spPr>
          <a:xfrm>
            <a:off x="703267" y="3897558"/>
            <a:ext cx="283830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defRPr b="1">
                <a:latin typeface="+mj-lt"/>
                <a:cs typeface="Arial" panose="020B0604020202020204" pitchFamily="34" charset="0"/>
              </a:defRPr>
            </a:pPr>
            <a:r>
              <a:rPr sz="1400" dirty="0" err="1"/>
              <a:t>Veiller</a:t>
            </a:r>
            <a:r>
              <a:rPr sz="1400" dirty="0"/>
              <a:t> à </a:t>
            </a:r>
            <a:r>
              <a:rPr sz="1400" dirty="0" err="1"/>
              <a:t>ce</a:t>
            </a:r>
            <a:r>
              <a:rPr sz="1400" dirty="0"/>
              <a:t> que les </a:t>
            </a:r>
            <a:r>
              <a:rPr sz="1400" dirty="0" err="1"/>
              <a:t>personnes</a:t>
            </a:r>
            <a:r>
              <a:rPr sz="1400" dirty="0"/>
              <a:t> et les enfants vivant avec le VIH (P/CLHIV) </a:t>
            </a:r>
            <a:r>
              <a:rPr sz="1400" dirty="0" err="1"/>
              <a:t>puissent</a:t>
            </a:r>
            <a:r>
              <a:rPr sz="1400" dirty="0"/>
              <a:t> </a:t>
            </a:r>
            <a:r>
              <a:rPr sz="1400" dirty="0" err="1"/>
              <a:t>suivre</a:t>
            </a:r>
            <a:r>
              <a:rPr sz="1400" dirty="0"/>
              <a:t> </a:t>
            </a:r>
            <a:r>
              <a:rPr sz="1400" dirty="0" err="1"/>
              <a:t>en</a:t>
            </a:r>
            <a:r>
              <a:rPr sz="1400" dirty="0"/>
              <a:t> </a:t>
            </a:r>
            <a:r>
              <a:rPr sz="1400" dirty="0" err="1"/>
              <a:t>toute</a:t>
            </a:r>
            <a:r>
              <a:rPr sz="1400" dirty="0"/>
              <a:t> </a:t>
            </a:r>
            <a:r>
              <a:rPr sz="1400" dirty="0" err="1"/>
              <a:t>sécurité</a:t>
            </a:r>
            <a:r>
              <a:rPr sz="1400" dirty="0"/>
              <a:t> </a:t>
            </a:r>
            <a:r>
              <a:rPr sz="1400" dirty="0" err="1"/>
              <a:t>une</a:t>
            </a:r>
            <a:r>
              <a:rPr sz="1400" dirty="0"/>
              <a:t> </a:t>
            </a:r>
            <a:r>
              <a:rPr sz="1400" dirty="0" err="1"/>
              <a:t>thérapie</a:t>
            </a:r>
            <a:r>
              <a:rPr sz="1400" dirty="0"/>
              <a:t> </a:t>
            </a:r>
            <a:r>
              <a:rPr sz="1400" dirty="0" err="1"/>
              <a:t>préventive</a:t>
            </a:r>
            <a:r>
              <a:rPr sz="1400" dirty="0"/>
              <a:t> de la </a:t>
            </a:r>
            <a:r>
              <a:rPr sz="1400" dirty="0" err="1"/>
              <a:t>tuberculose</a:t>
            </a:r>
            <a:r>
              <a:rPr sz="1400" dirty="0"/>
              <a:t> (TPT) à base de rifapentine </a:t>
            </a:r>
            <a:r>
              <a:rPr sz="1400" dirty="0" err="1"/>
              <a:t>en</a:t>
            </a:r>
            <a:r>
              <a:rPr sz="1400" dirty="0"/>
              <a:t> </a:t>
            </a:r>
            <a:r>
              <a:rPr sz="1400" dirty="0" err="1"/>
              <a:t>même</a:t>
            </a:r>
            <a:r>
              <a:rPr sz="1400" dirty="0"/>
              <a:t> temps que des ARV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628580-07D9-2F45-7CCF-26648F72EB27}"/>
              </a:ext>
            </a:extLst>
          </p:cNvPr>
          <p:cNvSpPr txBox="1"/>
          <p:nvPr/>
        </p:nvSpPr>
        <p:spPr>
          <a:xfrm>
            <a:off x="4443693" y="3897558"/>
            <a:ext cx="283830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defRPr b="1">
                <a:latin typeface="+mj-lt"/>
                <a:cs typeface="Arial" panose="020B0604020202020204" pitchFamily="34" charset="0"/>
              </a:defRPr>
            </a:pPr>
            <a:r>
              <a:rPr sz="1600" dirty="0" err="1"/>
              <a:t>S’assurer</a:t>
            </a:r>
            <a:r>
              <a:rPr sz="1600" dirty="0"/>
              <a:t> que les </a:t>
            </a:r>
            <a:r>
              <a:rPr sz="1600" dirty="0" err="1"/>
              <a:t>jeunes</a:t>
            </a:r>
            <a:r>
              <a:rPr sz="1600" dirty="0"/>
              <a:t> adolescents, les enfants et les femmes enceintes </a:t>
            </a:r>
            <a:br>
              <a:rPr lang="en-US" sz="1600" b="1" dirty="0">
                <a:latin typeface="+mj-lt"/>
                <a:cs typeface="Arial" panose="020B0604020202020204" pitchFamily="34" charset="0"/>
              </a:rPr>
            </a:br>
            <a:r>
              <a:rPr sz="1600" dirty="0" err="1"/>
              <a:t>peuvent</a:t>
            </a:r>
            <a:r>
              <a:rPr sz="1600" dirty="0"/>
              <a:t> prendre </a:t>
            </a:r>
            <a:r>
              <a:rPr sz="1600" dirty="0" err="1"/>
              <a:t>en</a:t>
            </a:r>
            <a:r>
              <a:rPr sz="1600" dirty="0"/>
              <a:t> </a:t>
            </a:r>
            <a:r>
              <a:rPr sz="1600" dirty="0" err="1"/>
              <a:t>toute</a:t>
            </a:r>
            <a:r>
              <a:rPr sz="1600" dirty="0"/>
              <a:t> </a:t>
            </a:r>
            <a:r>
              <a:rPr sz="1600" dirty="0" err="1"/>
              <a:t>sécurité</a:t>
            </a:r>
            <a:r>
              <a:rPr sz="1600" dirty="0"/>
              <a:t> un TPT à base de rifapentine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5BEADA-CCE7-B9D6-9E7D-9B1B86A284E3}"/>
              </a:ext>
            </a:extLst>
          </p:cNvPr>
          <p:cNvSpPr txBox="1"/>
          <p:nvPr/>
        </p:nvSpPr>
        <p:spPr>
          <a:xfrm>
            <a:off x="8302466" y="3897558"/>
            <a:ext cx="283830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defRPr b="1">
                <a:latin typeface="+mj-lt"/>
                <a:cs typeface="Arial" panose="020B0604020202020204" pitchFamily="34" charset="0"/>
              </a:defRPr>
            </a:pPr>
            <a:r>
              <a:rPr sz="1600" dirty="0" err="1"/>
              <a:t>Évaluer</a:t>
            </a:r>
            <a:r>
              <a:rPr sz="1600" dirty="0"/>
              <a:t> les </a:t>
            </a:r>
            <a:r>
              <a:rPr sz="1600" dirty="0" err="1"/>
              <a:t>préférences</a:t>
            </a:r>
            <a:r>
              <a:rPr sz="1600" dirty="0"/>
              <a:t> et les </a:t>
            </a:r>
            <a:r>
              <a:rPr sz="1600" dirty="0" err="1"/>
              <a:t>besoins</a:t>
            </a:r>
            <a:r>
              <a:rPr sz="1600" dirty="0"/>
              <a:t> des populations </a:t>
            </a:r>
            <a:r>
              <a:rPr sz="1600" dirty="0" err="1"/>
              <a:t>cibles</a:t>
            </a:r>
            <a:r>
              <a:rPr sz="1600" dirty="0"/>
              <a:t> pour </a:t>
            </a:r>
            <a:r>
              <a:rPr sz="1600" dirty="0" err="1"/>
              <a:t>comprendre</a:t>
            </a:r>
            <a:r>
              <a:rPr sz="1600" dirty="0"/>
              <a:t> </a:t>
            </a:r>
            <a:r>
              <a:rPr sz="1600" dirty="0" err="1"/>
              <a:t>ce</a:t>
            </a:r>
            <a:r>
              <a:rPr sz="1600" dirty="0"/>
              <a:t> </a:t>
            </a:r>
            <a:r>
              <a:rPr sz="1600" dirty="0" err="1"/>
              <a:t>qu’elles</a:t>
            </a:r>
            <a:r>
              <a:rPr sz="1600" dirty="0"/>
              <a:t> </a:t>
            </a:r>
            <a:r>
              <a:rPr sz="1600" dirty="0" err="1"/>
              <a:t>veulent</a:t>
            </a:r>
            <a:r>
              <a:rPr sz="1600" dirty="0"/>
              <a:t> et </a:t>
            </a:r>
            <a:r>
              <a:rPr sz="1600" dirty="0" err="1"/>
              <a:t>utiliseront</a:t>
            </a:r>
            <a:r>
              <a:rPr sz="1600" dirty="0"/>
              <a:t> 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A86C075-3E83-4967-FF04-31259464F979}"/>
              </a:ext>
            </a:extLst>
          </p:cNvPr>
          <p:cNvSpPr/>
          <p:nvPr/>
        </p:nvSpPr>
        <p:spPr>
          <a:xfrm>
            <a:off x="722714" y="2877833"/>
            <a:ext cx="857611" cy="8576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EA3F9D6-7DC9-7026-0626-B584C5A50498}"/>
              </a:ext>
            </a:extLst>
          </p:cNvPr>
          <p:cNvSpPr/>
          <p:nvPr/>
        </p:nvSpPr>
        <p:spPr>
          <a:xfrm>
            <a:off x="8318497" y="2875145"/>
            <a:ext cx="857611" cy="8576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57EE3D4-67C5-4412-6D74-2B4BCE1D6773}"/>
              </a:ext>
            </a:extLst>
          </p:cNvPr>
          <p:cNvSpPr/>
          <p:nvPr/>
        </p:nvSpPr>
        <p:spPr>
          <a:xfrm>
            <a:off x="4459724" y="2877832"/>
            <a:ext cx="857611" cy="8576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42AC30B5-A855-A9A9-1CFF-31DD24FBD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700" y="2960442"/>
            <a:ext cx="819824" cy="65585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217E486-8E05-08EE-CCD4-E970038DE9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10387" y="2949324"/>
            <a:ext cx="1005840" cy="67809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B17270B2-1E61-74F5-A735-DFE9BF3BDB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1542" y="2942344"/>
            <a:ext cx="731520" cy="68507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3AE58-C2E6-7B4B-7244-A6FEB0D750F0}"/>
              </a:ext>
            </a:extLst>
          </p:cNvPr>
          <p:cNvSpPr txBox="1"/>
          <p:nvPr/>
        </p:nvSpPr>
        <p:spPr>
          <a:xfrm>
            <a:off x="8684815" y="2992391"/>
            <a:ext cx="22640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" b="1"/>
            </a:pPr>
            <a: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62970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578E735A-9F5C-5797-0844-435DB9205D40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303868"/>
            <a:ext cx="11286126" cy="880673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defRPr>
            </a:pPr>
            <a:r>
              <a:rPr sz="2800" dirty="0"/>
              <a:t>DE QUELLES FORMULATIONS DISPOSONS-NOUS ? </a:t>
            </a:r>
          </a:p>
        </p:txBody>
      </p: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BE086C2B-EEFC-69EC-1266-1F06CC7FB3F0}"/>
              </a:ext>
            </a:extLst>
          </p:cNvPr>
          <p:cNvGrpSpPr/>
          <p:nvPr/>
        </p:nvGrpSpPr>
        <p:grpSpPr>
          <a:xfrm>
            <a:off x="0" y="1184542"/>
            <a:ext cx="10990428" cy="1009932"/>
            <a:chOff x="0" y="1184542"/>
            <a:chExt cx="10990428" cy="1009932"/>
          </a:xfrm>
        </p:grpSpPr>
        <p:pic>
          <p:nvPicPr>
            <p:cNvPr id="19" name="Picture 18" descr="Background pattern  Description automatically generated with low confidence">
              <a:extLst>
                <a:ext uri="{FF2B5EF4-FFF2-40B4-BE49-F238E27FC236}">
                  <a16:creationId xmlns:a16="http://schemas.microsoft.com/office/drawing/2014/main" id="{235D2F1A-4038-87CE-16EA-39E8E4797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31"/>
            <a:stretch/>
          </p:blipFill>
          <p:spPr>
            <a:xfrm>
              <a:off x="0" y="1184542"/>
              <a:ext cx="10354101" cy="1009932"/>
            </a:xfrm>
            <a:prstGeom prst="rect">
              <a:avLst/>
            </a:prstGeom>
          </p:spPr>
        </p:pic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5C2B1E4-C996-52D0-E5C9-30A0523E102B}"/>
                </a:ext>
              </a:extLst>
            </p:cNvPr>
            <p:cNvGrpSpPr/>
            <p:nvPr/>
          </p:nvGrpSpPr>
          <p:grpSpPr>
            <a:xfrm>
              <a:off x="510762" y="1562086"/>
              <a:ext cx="342900" cy="285750"/>
              <a:chOff x="5867400" y="3314700"/>
              <a:chExt cx="342900" cy="28575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83CF5EA1-D117-B812-2F74-29BBD8B7CB0A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Graphic 22">
                <a:extLst>
                  <a:ext uri="{FF2B5EF4-FFF2-40B4-BE49-F238E27FC236}">
                    <a16:creationId xmlns:a16="http://schemas.microsoft.com/office/drawing/2014/main" id="{696CC0FE-F542-21A6-D46D-EFADAD40AF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50F3589-2CD9-D4AE-3BE5-DF92B0870356}"/>
                </a:ext>
              </a:extLst>
            </p:cNvPr>
            <p:cNvSpPr txBox="1"/>
            <p:nvPr/>
          </p:nvSpPr>
          <p:spPr>
            <a:xfrm>
              <a:off x="853662" y="1510770"/>
              <a:ext cx="24408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 sz="18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= Rifapentine (RPT)</a:t>
              </a: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8D2F4B9E-C950-DDC3-C715-E0A13805050F}"/>
                </a:ext>
              </a:extLst>
            </p:cNvPr>
            <p:cNvGrpSpPr/>
            <p:nvPr/>
          </p:nvGrpSpPr>
          <p:grpSpPr>
            <a:xfrm>
              <a:off x="3329119" y="1489577"/>
              <a:ext cx="2865426" cy="390525"/>
              <a:chOff x="3461047" y="1558685"/>
              <a:chExt cx="2865426" cy="390525"/>
            </a:xfrm>
          </p:grpSpPr>
          <p:pic>
            <p:nvPicPr>
              <p:cNvPr id="34" name="Graphic 33">
                <a:extLst>
                  <a:ext uri="{FF2B5EF4-FFF2-40B4-BE49-F238E27FC236}">
                    <a16:creationId xmlns:a16="http://schemas.microsoft.com/office/drawing/2014/main" id="{2F4DB0D2-E259-849A-0563-4553D268AF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461047" y="1558685"/>
                <a:ext cx="466725" cy="390525"/>
              </a:xfrm>
              <a:prstGeom prst="rect">
                <a:avLst/>
              </a:prstGeom>
            </p:spPr>
          </p:pic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CA6F853-6889-072A-657A-FDCC80CF8CD1}"/>
                  </a:ext>
                </a:extLst>
              </p:cNvPr>
              <p:cNvSpPr txBox="1"/>
              <p:nvPr/>
            </p:nvSpPr>
            <p:spPr>
              <a:xfrm>
                <a:off x="3885583" y="1579878"/>
                <a:ext cx="244089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 sz="18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t>= Isoniazide (INH)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CFADCB2-F657-5A7B-281D-3D05021AFD64}"/>
                </a:ext>
              </a:extLst>
            </p:cNvPr>
            <p:cNvGrpSpPr/>
            <p:nvPr/>
          </p:nvGrpSpPr>
          <p:grpSpPr>
            <a:xfrm>
              <a:off x="5912524" y="1577510"/>
              <a:ext cx="323850" cy="247650"/>
              <a:chOff x="5934075" y="3305175"/>
              <a:chExt cx="323850" cy="247650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76057FE4-83DA-55BE-9DA2-A8AE90C6B843}"/>
                  </a:ext>
                </a:extLst>
              </p:cNvPr>
              <p:cNvSpPr/>
              <p:nvPr/>
            </p:nvSpPr>
            <p:spPr>
              <a:xfrm>
                <a:off x="5934075" y="3305175"/>
                <a:ext cx="323850" cy="247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7DB5F3A4-5257-9EB9-EC46-D487AD943F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34075" y="3305175"/>
                <a:ext cx="323850" cy="247650"/>
              </a:xfrm>
              <a:prstGeom prst="rect">
                <a:avLst/>
              </a:prstGeom>
            </p:spPr>
          </p:pic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43F758B-788F-4CE6-E83D-1DEDE7FE13FC}"/>
                </a:ext>
              </a:extLst>
            </p:cNvPr>
            <p:cNvSpPr txBox="1"/>
            <p:nvPr/>
          </p:nvSpPr>
          <p:spPr>
            <a:xfrm>
              <a:off x="6236373" y="1500173"/>
              <a:ext cx="1544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 sz="18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= Vitamine B6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56DBE84-0B19-086A-2F97-6015D19F7D4B}"/>
                </a:ext>
              </a:extLst>
            </p:cNvPr>
            <p:cNvGrpSpPr/>
            <p:nvPr/>
          </p:nvGrpSpPr>
          <p:grpSpPr>
            <a:xfrm>
              <a:off x="8087913" y="1529885"/>
              <a:ext cx="446623" cy="295275"/>
              <a:chOff x="5868452" y="3281362"/>
              <a:chExt cx="446623" cy="295275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FCCAD4E-020A-D80F-C07F-9CA1F661C452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49" name="Graphic 48">
                <a:extLst>
                  <a:ext uri="{FF2B5EF4-FFF2-40B4-BE49-F238E27FC236}">
                    <a16:creationId xmlns:a16="http://schemas.microsoft.com/office/drawing/2014/main" id="{2ACF1EBE-EEE3-39E0-F271-CBB07B151B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136EB78-4F1E-3D81-3362-F900C769A45F}"/>
                </a:ext>
              </a:extLst>
            </p:cNvPr>
            <p:cNvSpPr txBox="1"/>
            <p:nvPr/>
          </p:nvSpPr>
          <p:spPr>
            <a:xfrm>
              <a:off x="8549538" y="1510770"/>
              <a:ext cx="24408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 sz="1800">
                  <a:latin typeface="Arial" panose="020B0604020202020204" pitchFamily="34" charset="0"/>
                  <a:cs typeface="Arial" panose="020B0604020202020204" pitchFamily="34" charset="0"/>
                </a:defRPr>
              </a:pPr>
              <a:r>
                <a:t>= INH/RPT</a:t>
              </a:r>
            </a:p>
          </p:txBody>
        </p:sp>
      </p:grpSp>
      <p:sp>
        <p:nvSpPr>
          <p:cNvPr id="73" name="Subtitle 1">
            <a:extLst>
              <a:ext uri="{FF2B5EF4-FFF2-40B4-BE49-F238E27FC236}">
                <a16:creationId xmlns:a16="http://schemas.microsoft.com/office/drawing/2014/main" id="{44A0F57A-D4F3-D634-3DCF-33F649EF2DCF}"/>
              </a:ext>
            </a:extLst>
          </p:cNvPr>
          <p:cNvSpPr txBox="1">
            <a:spLocks/>
          </p:cNvSpPr>
          <p:nvPr/>
        </p:nvSpPr>
        <p:spPr>
          <a:xfrm>
            <a:off x="510762" y="2568647"/>
            <a:ext cx="2860235" cy="469227"/>
          </a:xfrm>
          <a:prstGeom prst="rect">
            <a:avLst/>
          </a:prstGeom>
          <a:noFill/>
        </p:spPr>
        <p:txBody>
          <a:bodyPr vert="horz" lIns="91440" tIns="45720" rIns="91440" bIns="4572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2250" b="1">
                <a:latin typeface="+mj-lt"/>
                <a:cs typeface="Arial" panose="020B0604020202020204" pitchFamily="34" charset="0"/>
              </a:defRPr>
            </a:pPr>
            <a:r>
              <a:t>Sanofi – Comprimé de 150 mg de RPT</a:t>
            </a:r>
          </a:p>
          <a:p>
            <a:pPr>
              <a:defRPr sz="1600" b="1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pPr>
            <a:r>
              <a:t>6-10 PILULES/JOUR</a:t>
            </a:r>
          </a:p>
          <a:p>
            <a:endParaRPr lang="en-US" sz="2250" b="1" dirty="0"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8BF450E-5BE9-8A7F-BB0F-2A5C9B60B998}"/>
              </a:ext>
            </a:extLst>
          </p:cNvPr>
          <p:cNvGrpSpPr/>
          <p:nvPr/>
        </p:nvGrpSpPr>
        <p:grpSpPr>
          <a:xfrm>
            <a:off x="581276" y="4077585"/>
            <a:ext cx="2638121" cy="761753"/>
            <a:chOff x="581276" y="3719117"/>
            <a:chExt cx="2638121" cy="761753"/>
          </a:xfrm>
        </p:grpSpPr>
        <p:sp>
          <p:nvSpPr>
            <p:cNvPr id="74" name="Subtitle 1">
              <a:extLst>
                <a:ext uri="{FF2B5EF4-FFF2-40B4-BE49-F238E27FC236}">
                  <a16:creationId xmlns:a16="http://schemas.microsoft.com/office/drawing/2014/main" id="{88144E30-0B6A-7CFD-9BCB-A0EE88F4542A}"/>
                </a:ext>
              </a:extLst>
            </p:cNvPr>
            <p:cNvSpPr txBox="1">
              <a:spLocks/>
            </p:cNvSpPr>
            <p:nvPr/>
          </p:nvSpPr>
          <p:spPr>
            <a:xfrm>
              <a:off x="581276" y="3719117"/>
              <a:ext cx="1024612" cy="469227"/>
            </a:xfrm>
            <a:prstGeom prst="rect">
              <a:avLst/>
            </a:prstGeom>
            <a:noFill/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2250" b="1">
                  <a:latin typeface="+mj-lt"/>
                  <a:cs typeface="Arial" panose="020B0604020202020204" pitchFamily="34" charset="0"/>
                </a:defRPr>
              </a:pPr>
              <a:r>
                <a:t>1HP</a:t>
              </a: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B1B0A516-A5BB-BDF7-F1A3-3BF5E21967E9}"/>
                </a:ext>
              </a:extLst>
            </p:cNvPr>
            <p:cNvGrpSpPr/>
            <p:nvPr/>
          </p:nvGrpSpPr>
          <p:grpSpPr>
            <a:xfrm>
              <a:off x="1597979" y="3719117"/>
              <a:ext cx="342900" cy="285750"/>
              <a:chOff x="5867400" y="3314700"/>
              <a:chExt cx="342900" cy="285750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CB0354D3-BFD6-5EFF-15E1-11CD4817C8B3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78" name="Graphic 77">
                <a:extLst>
                  <a:ext uri="{FF2B5EF4-FFF2-40B4-BE49-F238E27FC236}">
                    <a16:creationId xmlns:a16="http://schemas.microsoft.com/office/drawing/2014/main" id="{888724C2-CCD6-E3AB-AA44-4221F2A14E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E0617128-57F4-2976-B271-DF1D0041B555}"/>
                </a:ext>
              </a:extLst>
            </p:cNvPr>
            <p:cNvGrpSpPr/>
            <p:nvPr/>
          </p:nvGrpSpPr>
          <p:grpSpPr>
            <a:xfrm>
              <a:off x="2023335" y="3719117"/>
              <a:ext cx="342900" cy="285750"/>
              <a:chOff x="5867400" y="3314700"/>
              <a:chExt cx="342900" cy="285750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7FA31698-45D8-0BF9-641E-B01A3A36D269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81" name="Graphic 80">
                <a:extLst>
                  <a:ext uri="{FF2B5EF4-FFF2-40B4-BE49-F238E27FC236}">
                    <a16:creationId xmlns:a16="http://schemas.microsoft.com/office/drawing/2014/main" id="{5EB78D19-D25A-6421-25C7-DAB6157DC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C3B44E9B-310F-2866-63DA-B7DD077DF0A1}"/>
                </a:ext>
              </a:extLst>
            </p:cNvPr>
            <p:cNvGrpSpPr/>
            <p:nvPr/>
          </p:nvGrpSpPr>
          <p:grpSpPr>
            <a:xfrm>
              <a:off x="2451141" y="3719117"/>
              <a:ext cx="342900" cy="285750"/>
              <a:chOff x="5867400" y="3314700"/>
              <a:chExt cx="342900" cy="28575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A23EA0CB-7650-A55B-55B4-E3C0187615EA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84" name="Graphic 83">
                <a:extLst>
                  <a:ext uri="{FF2B5EF4-FFF2-40B4-BE49-F238E27FC236}">
                    <a16:creationId xmlns:a16="http://schemas.microsoft.com/office/drawing/2014/main" id="{492EF119-6D32-57B0-949F-99AC4C305B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9CCCED84-7F29-F621-30D3-8D428A99B090}"/>
                </a:ext>
              </a:extLst>
            </p:cNvPr>
            <p:cNvGrpSpPr/>
            <p:nvPr/>
          </p:nvGrpSpPr>
          <p:grpSpPr>
            <a:xfrm>
              <a:off x="2876497" y="3719117"/>
              <a:ext cx="342900" cy="285750"/>
              <a:chOff x="5867400" y="3314700"/>
              <a:chExt cx="342900" cy="285750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59C83451-4804-7535-1BDC-6CB1DD80B6F7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87" name="Graphic 86">
                <a:extLst>
                  <a:ext uri="{FF2B5EF4-FFF2-40B4-BE49-F238E27FC236}">
                    <a16:creationId xmlns:a16="http://schemas.microsoft.com/office/drawing/2014/main" id="{CE3910E9-C6F0-8EF5-FAEE-A79CF6F38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pic>
          <p:nvPicPr>
            <p:cNvPr id="88" name="Graphic 87">
              <a:extLst>
                <a:ext uri="{FF2B5EF4-FFF2-40B4-BE49-F238E27FC236}">
                  <a16:creationId xmlns:a16="http://schemas.microsoft.com/office/drawing/2014/main" id="{C55EDD42-1842-E202-AFBA-08EF06425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28060" y="4090345"/>
              <a:ext cx="466725" cy="390525"/>
            </a:xfrm>
            <a:prstGeom prst="rect">
              <a:avLst/>
            </a:prstGeom>
          </p:spPr>
        </p:pic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3F681287-5AD7-319C-FCAC-FED50492A31E}"/>
                </a:ext>
              </a:extLst>
            </p:cNvPr>
            <p:cNvGrpSpPr/>
            <p:nvPr/>
          </p:nvGrpSpPr>
          <p:grpSpPr>
            <a:xfrm>
              <a:off x="2632116" y="4161782"/>
              <a:ext cx="323850" cy="247650"/>
              <a:chOff x="5934075" y="3305175"/>
              <a:chExt cx="323850" cy="247650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50B2CAA-D102-45FE-100C-FAE8923C75BB}"/>
                  </a:ext>
                </a:extLst>
              </p:cNvPr>
              <p:cNvSpPr/>
              <p:nvPr/>
            </p:nvSpPr>
            <p:spPr>
              <a:xfrm>
                <a:off x="5934075" y="3305175"/>
                <a:ext cx="323850" cy="247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91" name="Graphic 90">
                <a:extLst>
                  <a:ext uri="{FF2B5EF4-FFF2-40B4-BE49-F238E27FC236}">
                    <a16:creationId xmlns:a16="http://schemas.microsoft.com/office/drawing/2014/main" id="{D87A8FD2-C23D-BD4E-E510-DAC68A87EB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34075" y="3305175"/>
                <a:ext cx="323850" cy="247650"/>
              </a:xfrm>
              <a:prstGeom prst="rect">
                <a:avLst/>
              </a:prstGeom>
            </p:spPr>
          </p:pic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47579AEE-FECC-50DA-BBD2-F3CC3ABA307D}"/>
              </a:ext>
            </a:extLst>
          </p:cNvPr>
          <p:cNvGrpSpPr/>
          <p:nvPr/>
        </p:nvGrpSpPr>
        <p:grpSpPr>
          <a:xfrm>
            <a:off x="581276" y="5302653"/>
            <a:ext cx="2614522" cy="1071946"/>
            <a:chOff x="581276" y="5139805"/>
            <a:chExt cx="2614522" cy="1071946"/>
          </a:xfrm>
        </p:grpSpPr>
        <p:sp>
          <p:nvSpPr>
            <p:cNvPr id="94" name="Subtitle 1">
              <a:extLst>
                <a:ext uri="{FF2B5EF4-FFF2-40B4-BE49-F238E27FC236}">
                  <a16:creationId xmlns:a16="http://schemas.microsoft.com/office/drawing/2014/main" id="{BC65DAF9-FAC0-399A-AC46-2DEA7EC9E215}"/>
                </a:ext>
              </a:extLst>
            </p:cNvPr>
            <p:cNvSpPr txBox="1">
              <a:spLocks/>
            </p:cNvSpPr>
            <p:nvPr/>
          </p:nvSpPr>
          <p:spPr>
            <a:xfrm>
              <a:off x="581276" y="5139805"/>
              <a:ext cx="1024612" cy="469227"/>
            </a:xfrm>
            <a:prstGeom prst="rect">
              <a:avLst/>
            </a:prstGeom>
            <a:noFill/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2250" b="1">
                  <a:latin typeface="+mj-lt"/>
                  <a:cs typeface="Arial" panose="020B0604020202020204" pitchFamily="34" charset="0"/>
                </a:defRPr>
              </a:pPr>
              <a:r>
                <a:t>3HP</a:t>
              </a: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686D93C9-FF8D-99C2-7AD6-14E219A86118}"/>
                </a:ext>
              </a:extLst>
            </p:cNvPr>
            <p:cNvGrpSpPr/>
            <p:nvPr/>
          </p:nvGrpSpPr>
          <p:grpSpPr>
            <a:xfrm>
              <a:off x="1597979" y="5139805"/>
              <a:ext cx="342900" cy="285750"/>
              <a:chOff x="5867400" y="3314700"/>
              <a:chExt cx="342900" cy="285750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01C9E9E4-7469-53F3-F195-DBF581D361C0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10" name="Graphic 109">
                <a:extLst>
                  <a:ext uri="{FF2B5EF4-FFF2-40B4-BE49-F238E27FC236}">
                    <a16:creationId xmlns:a16="http://schemas.microsoft.com/office/drawing/2014/main" id="{80EF9AC8-5B0B-3C42-DC32-5CF45EF30A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73562A9-34BF-2DDE-ABA2-9A7ECF7AA147}"/>
                </a:ext>
              </a:extLst>
            </p:cNvPr>
            <p:cNvGrpSpPr/>
            <p:nvPr/>
          </p:nvGrpSpPr>
          <p:grpSpPr>
            <a:xfrm>
              <a:off x="2023335" y="5139805"/>
              <a:ext cx="342900" cy="285750"/>
              <a:chOff x="5867400" y="3314700"/>
              <a:chExt cx="342900" cy="285750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C99A48CB-F646-2E05-EA37-83A6992BA5CC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08" name="Graphic 107">
                <a:extLst>
                  <a:ext uri="{FF2B5EF4-FFF2-40B4-BE49-F238E27FC236}">
                    <a16:creationId xmlns:a16="http://schemas.microsoft.com/office/drawing/2014/main" id="{89611E27-3EA6-7BD7-F843-EACA0EDBD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AA88A641-FD3C-B303-FB2C-C9776F88E0C4}"/>
                </a:ext>
              </a:extLst>
            </p:cNvPr>
            <p:cNvGrpSpPr/>
            <p:nvPr/>
          </p:nvGrpSpPr>
          <p:grpSpPr>
            <a:xfrm>
              <a:off x="2451141" y="5139805"/>
              <a:ext cx="342900" cy="285750"/>
              <a:chOff x="5867400" y="3314700"/>
              <a:chExt cx="342900" cy="285750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7B7F7C5-F72A-0882-8738-2A936C9E1710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" name="Graphic 105">
                <a:extLst>
                  <a:ext uri="{FF2B5EF4-FFF2-40B4-BE49-F238E27FC236}">
                    <a16:creationId xmlns:a16="http://schemas.microsoft.com/office/drawing/2014/main" id="{FF6F61B5-B05C-BE5B-F258-888205032F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pic>
          <p:nvPicPr>
            <p:cNvPr id="99" name="Graphic 98">
              <a:extLst>
                <a:ext uri="{FF2B5EF4-FFF2-40B4-BE49-F238E27FC236}">
                  <a16:creationId xmlns:a16="http://schemas.microsoft.com/office/drawing/2014/main" id="{A2B47884-D893-B935-02B1-27B0A1404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597979" y="5804294"/>
              <a:ext cx="466725" cy="390525"/>
            </a:xfrm>
            <a:prstGeom prst="rect">
              <a:avLst/>
            </a:prstGeom>
          </p:spPr>
        </p:pic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E27D1280-2122-DA70-8939-4CB381B7C8E5}"/>
                </a:ext>
              </a:extLst>
            </p:cNvPr>
            <p:cNvGrpSpPr/>
            <p:nvPr/>
          </p:nvGrpSpPr>
          <p:grpSpPr>
            <a:xfrm>
              <a:off x="2871948" y="5892663"/>
              <a:ext cx="323850" cy="247650"/>
              <a:chOff x="5934075" y="3305175"/>
              <a:chExt cx="323850" cy="247650"/>
            </a:xfrm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26FFD851-7FCD-DA08-4430-B4D768813A61}"/>
                  </a:ext>
                </a:extLst>
              </p:cNvPr>
              <p:cNvSpPr/>
              <p:nvPr/>
            </p:nvSpPr>
            <p:spPr>
              <a:xfrm>
                <a:off x="5934075" y="3305175"/>
                <a:ext cx="323850" cy="247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02" name="Graphic 101">
                <a:extLst>
                  <a:ext uri="{FF2B5EF4-FFF2-40B4-BE49-F238E27FC236}">
                    <a16:creationId xmlns:a16="http://schemas.microsoft.com/office/drawing/2014/main" id="{92775D91-CA06-1F3F-3EE0-FC2B2253CE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34075" y="3305175"/>
                <a:ext cx="323850" cy="247650"/>
              </a:xfrm>
              <a:prstGeom prst="rect">
                <a:avLst/>
              </a:prstGeom>
            </p:spPr>
          </p:pic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8600AFEC-13E5-000E-919C-763F412720BC}"/>
                </a:ext>
              </a:extLst>
            </p:cNvPr>
            <p:cNvGrpSpPr/>
            <p:nvPr/>
          </p:nvGrpSpPr>
          <p:grpSpPr>
            <a:xfrm>
              <a:off x="1769429" y="5453225"/>
              <a:ext cx="342900" cy="285750"/>
              <a:chOff x="5867400" y="3314700"/>
              <a:chExt cx="342900" cy="285750"/>
            </a:xfrm>
          </p:grpSpPr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983FA79C-C27D-DEB6-B3A1-412B1746BF6E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13" name="Graphic 112">
                <a:extLst>
                  <a:ext uri="{FF2B5EF4-FFF2-40B4-BE49-F238E27FC236}">
                    <a16:creationId xmlns:a16="http://schemas.microsoft.com/office/drawing/2014/main" id="{4069288D-F3CC-8780-2C81-87AE5EFEAA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A184422-82AF-8062-FD87-9F10A830BF25}"/>
                </a:ext>
              </a:extLst>
            </p:cNvPr>
            <p:cNvGrpSpPr/>
            <p:nvPr/>
          </p:nvGrpSpPr>
          <p:grpSpPr>
            <a:xfrm>
              <a:off x="2194785" y="5453225"/>
              <a:ext cx="342900" cy="285750"/>
              <a:chOff x="5867400" y="3314700"/>
              <a:chExt cx="342900" cy="285750"/>
            </a:xfrm>
          </p:grpSpPr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0FC8F99B-0EB8-439B-C3B2-1A907E42EC66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16" name="Graphic 115">
                <a:extLst>
                  <a:ext uri="{FF2B5EF4-FFF2-40B4-BE49-F238E27FC236}">
                    <a16:creationId xmlns:a16="http://schemas.microsoft.com/office/drawing/2014/main" id="{7774F1D6-0002-28E7-EE59-608C39782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01A3371D-097C-92E1-221E-E157B9229814}"/>
                </a:ext>
              </a:extLst>
            </p:cNvPr>
            <p:cNvGrpSpPr/>
            <p:nvPr/>
          </p:nvGrpSpPr>
          <p:grpSpPr>
            <a:xfrm>
              <a:off x="2622591" y="5453225"/>
              <a:ext cx="342900" cy="285750"/>
              <a:chOff x="5867400" y="3314700"/>
              <a:chExt cx="342900" cy="285750"/>
            </a:xfrm>
          </p:grpSpPr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2CFAAFDA-A30D-1BF3-471E-75BEE5213CEC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19" name="Graphic 118">
                <a:extLst>
                  <a:ext uri="{FF2B5EF4-FFF2-40B4-BE49-F238E27FC236}">
                    <a16:creationId xmlns:a16="http://schemas.microsoft.com/office/drawing/2014/main" id="{31B5BCC4-0C0B-DC75-6AB6-5FB068DC99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pic>
          <p:nvPicPr>
            <p:cNvPr id="120" name="Graphic 119">
              <a:extLst>
                <a:ext uri="{FF2B5EF4-FFF2-40B4-BE49-F238E27FC236}">
                  <a16:creationId xmlns:a16="http://schemas.microsoft.com/office/drawing/2014/main" id="{3FC80124-EC95-B8EC-621E-77E5EF497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984416" y="5804294"/>
              <a:ext cx="466725" cy="390525"/>
            </a:xfrm>
            <a:prstGeom prst="rect">
              <a:avLst/>
            </a:prstGeom>
          </p:spPr>
        </p:pic>
        <p:pic>
          <p:nvPicPr>
            <p:cNvPr id="121" name="Graphic 120">
              <a:extLst>
                <a:ext uri="{FF2B5EF4-FFF2-40B4-BE49-F238E27FC236}">
                  <a16:creationId xmlns:a16="http://schemas.microsoft.com/office/drawing/2014/main" id="{DBA9C4C9-37C5-506D-45EA-A4C20BA15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66235" y="5821226"/>
              <a:ext cx="466725" cy="390525"/>
            </a:xfrm>
            <a:prstGeom prst="rect">
              <a:avLst/>
            </a:prstGeom>
          </p:spPr>
        </p:pic>
      </p:grpSp>
      <p:sp>
        <p:nvSpPr>
          <p:cNvPr id="125" name="Subtitle 1">
            <a:extLst>
              <a:ext uri="{FF2B5EF4-FFF2-40B4-BE49-F238E27FC236}">
                <a16:creationId xmlns:a16="http://schemas.microsoft.com/office/drawing/2014/main" id="{11F09CDA-908D-AB2E-D069-7FA3FC2E237D}"/>
              </a:ext>
            </a:extLst>
          </p:cNvPr>
          <p:cNvSpPr txBox="1">
            <a:spLocks/>
          </p:cNvSpPr>
          <p:nvPr/>
        </p:nvSpPr>
        <p:spPr>
          <a:xfrm>
            <a:off x="4164970" y="2568647"/>
            <a:ext cx="3862059" cy="469227"/>
          </a:xfrm>
          <a:prstGeom prst="rect">
            <a:avLst/>
          </a:prstGeom>
          <a:noFill/>
        </p:spPr>
        <p:txBody>
          <a:bodyPr vert="horz" lIns="91440" tIns="45720" rIns="91440" bIns="4572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2250" b="1">
                <a:latin typeface="+mj-lt"/>
                <a:cs typeface="Arial" panose="020B0604020202020204" pitchFamily="34" charset="0"/>
              </a:defRPr>
            </a:pPr>
            <a:r>
              <a:t>Macleods – 300/300 mg FDC d’INH + RPT</a:t>
            </a:r>
          </a:p>
          <a:p>
            <a:pPr>
              <a:defRPr sz="1600" b="1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pPr>
            <a:r>
              <a:t>4 PILULES/JOUR</a:t>
            </a:r>
          </a:p>
          <a:p>
            <a:endParaRPr lang="en-US" sz="2250" b="1" dirty="0"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88AA7063-3FEA-02D9-34C4-C6C48658A3F8}"/>
              </a:ext>
            </a:extLst>
          </p:cNvPr>
          <p:cNvGrpSpPr/>
          <p:nvPr/>
        </p:nvGrpSpPr>
        <p:grpSpPr>
          <a:xfrm>
            <a:off x="4304841" y="4100330"/>
            <a:ext cx="2962643" cy="469227"/>
            <a:chOff x="4304841" y="4178595"/>
            <a:chExt cx="2962643" cy="469227"/>
          </a:xfrm>
        </p:grpSpPr>
        <p:sp>
          <p:nvSpPr>
            <p:cNvPr id="127" name="Subtitle 1">
              <a:extLst>
                <a:ext uri="{FF2B5EF4-FFF2-40B4-BE49-F238E27FC236}">
                  <a16:creationId xmlns:a16="http://schemas.microsoft.com/office/drawing/2014/main" id="{4157E755-C3EA-C097-6E0F-4C5386572736}"/>
                </a:ext>
              </a:extLst>
            </p:cNvPr>
            <p:cNvSpPr txBox="1">
              <a:spLocks/>
            </p:cNvSpPr>
            <p:nvPr/>
          </p:nvSpPr>
          <p:spPr>
            <a:xfrm>
              <a:off x="4304841" y="4178595"/>
              <a:ext cx="1024612" cy="469227"/>
            </a:xfrm>
            <a:prstGeom prst="rect">
              <a:avLst/>
            </a:prstGeom>
            <a:noFill/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2250" b="1">
                  <a:latin typeface="+mj-lt"/>
                  <a:cs typeface="Arial" panose="020B0604020202020204" pitchFamily="34" charset="0"/>
                </a:defRPr>
              </a:pPr>
              <a:r>
                <a:t>3HP</a:t>
              </a:r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77D01FCD-5EEB-961C-3CD6-77410EBB87A6}"/>
                </a:ext>
              </a:extLst>
            </p:cNvPr>
            <p:cNvGrpSpPr/>
            <p:nvPr/>
          </p:nvGrpSpPr>
          <p:grpSpPr>
            <a:xfrm>
              <a:off x="6943634" y="4216695"/>
              <a:ext cx="323850" cy="247650"/>
              <a:chOff x="5934075" y="3305175"/>
              <a:chExt cx="323850" cy="247650"/>
            </a:xfrm>
          </p:grpSpPr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301E3137-B40D-0EC8-5B44-35E163574915}"/>
                  </a:ext>
                </a:extLst>
              </p:cNvPr>
              <p:cNvSpPr/>
              <p:nvPr/>
            </p:nvSpPr>
            <p:spPr>
              <a:xfrm>
                <a:off x="5934075" y="3305175"/>
                <a:ext cx="323850" cy="247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35" name="Graphic 134">
                <a:extLst>
                  <a:ext uri="{FF2B5EF4-FFF2-40B4-BE49-F238E27FC236}">
                    <a16:creationId xmlns:a16="http://schemas.microsoft.com/office/drawing/2014/main" id="{368F4588-A3D2-1CDA-0572-AA1FDF0D6F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34075" y="3305175"/>
                <a:ext cx="323850" cy="247650"/>
              </a:xfrm>
              <a:prstGeom prst="rect">
                <a:avLst/>
              </a:prstGeom>
            </p:spPr>
          </p:pic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E9190375-2F11-8C7B-040D-D5D2C5C15C22}"/>
                </a:ext>
              </a:extLst>
            </p:cNvPr>
            <p:cNvGrpSpPr/>
            <p:nvPr/>
          </p:nvGrpSpPr>
          <p:grpSpPr>
            <a:xfrm>
              <a:off x="5393998" y="4214074"/>
              <a:ext cx="446623" cy="295275"/>
              <a:chOff x="5868452" y="3281362"/>
              <a:chExt cx="446623" cy="295275"/>
            </a:xfrm>
          </p:grpSpPr>
          <p:sp>
            <p:nvSpPr>
              <p:cNvPr id="172" name="Rectangle: Rounded Corners 171">
                <a:extLst>
                  <a:ext uri="{FF2B5EF4-FFF2-40B4-BE49-F238E27FC236}">
                    <a16:creationId xmlns:a16="http://schemas.microsoft.com/office/drawing/2014/main" id="{FB0FF615-89C1-9797-1967-45E58D629AD7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73" name="Graphic 172">
                <a:extLst>
                  <a:ext uri="{FF2B5EF4-FFF2-40B4-BE49-F238E27FC236}">
                    <a16:creationId xmlns:a16="http://schemas.microsoft.com/office/drawing/2014/main" id="{55273D70-2AE4-9409-4187-B3ADA78442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3AF47025-CE41-BF7E-C154-5835AA2B4877}"/>
                </a:ext>
              </a:extLst>
            </p:cNvPr>
            <p:cNvGrpSpPr/>
            <p:nvPr/>
          </p:nvGrpSpPr>
          <p:grpSpPr>
            <a:xfrm>
              <a:off x="5911996" y="4209029"/>
              <a:ext cx="446623" cy="295275"/>
              <a:chOff x="5868452" y="3281362"/>
              <a:chExt cx="446623" cy="295275"/>
            </a:xfrm>
          </p:grpSpPr>
          <p:sp>
            <p:nvSpPr>
              <p:cNvPr id="175" name="Rectangle: Rounded Corners 174">
                <a:extLst>
                  <a:ext uri="{FF2B5EF4-FFF2-40B4-BE49-F238E27FC236}">
                    <a16:creationId xmlns:a16="http://schemas.microsoft.com/office/drawing/2014/main" id="{A40B243C-0B0C-20B2-8A3B-72F800D33702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76" name="Graphic 175">
                <a:extLst>
                  <a:ext uri="{FF2B5EF4-FFF2-40B4-BE49-F238E27FC236}">
                    <a16:creationId xmlns:a16="http://schemas.microsoft.com/office/drawing/2014/main" id="{F0A9C042-6127-5507-DEC9-1DEB193B93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65C2C517-F584-32C2-3BBD-43B0EDBB3841}"/>
                </a:ext>
              </a:extLst>
            </p:cNvPr>
            <p:cNvGrpSpPr/>
            <p:nvPr/>
          </p:nvGrpSpPr>
          <p:grpSpPr>
            <a:xfrm>
              <a:off x="6410123" y="4197927"/>
              <a:ext cx="446623" cy="295275"/>
              <a:chOff x="5868452" y="3281362"/>
              <a:chExt cx="446623" cy="295275"/>
            </a:xfrm>
          </p:grpSpPr>
          <p:sp>
            <p:nvSpPr>
              <p:cNvPr id="178" name="Rectangle: Rounded Corners 177">
                <a:extLst>
                  <a:ext uri="{FF2B5EF4-FFF2-40B4-BE49-F238E27FC236}">
                    <a16:creationId xmlns:a16="http://schemas.microsoft.com/office/drawing/2014/main" id="{262A4132-345F-DEFF-EF90-7D31AC433BF4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79" name="Graphic 178">
                <a:extLst>
                  <a:ext uri="{FF2B5EF4-FFF2-40B4-BE49-F238E27FC236}">
                    <a16:creationId xmlns:a16="http://schemas.microsoft.com/office/drawing/2014/main" id="{27EDDC4B-4693-CB13-FB66-13BE3EA169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</p:grpSp>
      <p:sp>
        <p:nvSpPr>
          <p:cNvPr id="183" name="Subtitle 1">
            <a:extLst>
              <a:ext uri="{FF2B5EF4-FFF2-40B4-BE49-F238E27FC236}">
                <a16:creationId xmlns:a16="http://schemas.microsoft.com/office/drawing/2014/main" id="{28541FEE-A6DF-4485-EE82-8ADA3E7BBA13}"/>
              </a:ext>
            </a:extLst>
          </p:cNvPr>
          <p:cNvSpPr txBox="1">
            <a:spLocks/>
          </p:cNvSpPr>
          <p:nvPr/>
        </p:nvSpPr>
        <p:spPr>
          <a:xfrm>
            <a:off x="8534536" y="2568647"/>
            <a:ext cx="3184342" cy="469227"/>
          </a:xfrm>
          <a:prstGeom prst="rect">
            <a:avLst/>
          </a:prstGeom>
          <a:noFill/>
        </p:spPr>
        <p:txBody>
          <a:bodyPr vert="horz" lIns="91440" tIns="45720" rIns="91440" bIns="4572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2250" b="1">
                <a:latin typeface="+mj-lt"/>
                <a:cs typeface="Arial" panose="020B0604020202020204" pitchFamily="34" charset="0"/>
              </a:defRPr>
            </a:pPr>
            <a:r>
              <a:t>Lupin – 300/300 mg de FDC d’INH + RPT et 300 mg de RPT </a:t>
            </a:r>
          </a:p>
          <a:p>
            <a:pPr>
              <a:defRPr sz="1600" b="1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pPr>
            <a:r>
              <a:t>4 PILULES/JOUR</a:t>
            </a:r>
          </a:p>
          <a:p>
            <a:endParaRPr lang="en-US" sz="2250" b="1" dirty="0"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ED779040-A31D-B42D-F1AB-8A52E42A0AA6}"/>
              </a:ext>
            </a:extLst>
          </p:cNvPr>
          <p:cNvGrpSpPr/>
          <p:nvPr/>
        </p:nvGrpSpPr>
        <p:grpSpPr>
          <a:xfrm>
            <a:off x="8651556" y="4431084"/>
            <a:ext cx="2632622" cy="522400"/>
            <a:chOff x="8605050" y="4125422"/>
            <a:chExt cx="2632622" cy="522400"/>
          </a:xfrm>
        </p:grpSpPr>
        <p:sp>
          <p:nvSpPr>
            <p:cNvPr id="185" name="Subtitle 1">
              <a:extLst>
                <a:ext uri="{FF2B5EF4-FFF2-40B4-BE49-F238E27FC236}">
                  <a16:creationId xmlns:a16="http://schemas.microsoft.com/office/drawing/2014/main" id="{214D43C6-E857-7380-166A-0068CA009282}"/>
                </a:ext>
              </a:extLst>
            </p:cNvPr>
            <p:cNvSpPr txBox="1">
              <a:spLocks/>
            </p:cNvSpPr>
            <p:nvPr/>
          </p:nvSpPr>
          <p:spPr>
            <a:xfrm>
              <a:off x="8605050" y="4178595"/>
              <a:ext cx="1024612" cy="469227"/>
            </a:xfrm>
            <a:prstGeom prst="rect">
              <a:avLst/>
            </a:prstGeom>
            <a:noFill/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2250" b="1">
                  <a:latin typeface="+mj-lt"/>
                  <a:cs typeface="Arial" panose="020B0604020202020204" pitchFamily="34" charset="0"/>
                </a:defRPr>
              </a:pPr>
              <a:r>
                <a:t>1HP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05B02CCE-DC38-6B84-B16D-614F1EE329D4}"/>
                </a:ext>
              </a:extLst>
            </p:cNvPr>
            <p:cNvGrpSpPr/>
            <p:nvPr/>
          </p:nvGrpSpPr>
          <p:grpSpPr>
            <a:xfrm>
              <a:off x="9621753" y="4178595"/>
              <a:ext cx="342900" cy="285750"/>
              <a:chOff x="5867400" y="3314700"/>
              <a:chExt cx="342900" cy="285750"/>
            </a:xfrm>
          </p:grpSpPr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id="{B84B5821-8B97-A6B1-1ACC-CB45AE9CF34E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201" name="Graphic 200">
                <a:extLst>
                  <a:ext uri="{FF2B5EF4-FFF2-40B4-BE49-F238E27FC236}">
                    <a16:creationId xmlns:a16="http://schemas.microsoft.com/office/drawing/2014/main" id="{61D34570-324B-92F0-6AC5-39F14E3BB6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4531AC5C-81E2-CEA7-D030-C6212D99E2B1}"/>
                </a:ext>
              </a:extLst>
            </p:cNvPr>
            <p:cNvGrpSpPr/>
            <p:nvPr/>
          </p:nvGrpSpPr>
          <p:grpSpPr>
            <a:xfrm>
              <a:off x="10047109" y="4178595"/>
              <a:ext cx="342900" cy="285750"/>
              <a:chOff x="5867400" y="3314700"/>
              <a:chExt cx="342900" cy="285750"/>
            </a:xfrm>
          </p:grpSpPr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7B86FC73-6FB1-80D0-64D5-5B3E7485D6E9}"/>
                  </a:ext>
                </a:extLst>
              </p:cNvPr>
              <p:cNvSpPr/>
              <p:nvPr/>
            </p:nvSpPr>
            <p:spPr>
              <a:xfrm>
                <a:off x="5867400" y="3314700"/>
                <a:ext cx="342900" cy="2857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99" name="Graphic 198">
                <a:extLst>
                  <a:ext uri="{FF2B5EF4-FFF2-40B4-BE49-F238E27FC236}">
                    <a16:creationId xmlns:a16="http://schemas.microsoft.com/office/drawing/2014/main" id="{3195B4AA-D206-7999-469F-F6DC495AF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67400" y="3314700"/>
                <a:ext cx="342900" cy="285750"/>
              </a:xfrm>
              <a:prstGeom prst="rect">
                <a:avLst/>
              </a:prstGeom>
            </p:spPr>
          </p:pic>
        </p:grpSp>
        <p:pic>
          <p:nvPicPr>
            <p:cNvPr id="190" name="Graphic 189">
              <a:extLst>
                <a:ext uri="{FF2B5EF4-FFF2-40B4-BE49-F238E27FC236}">
                  <a16:creationId xmlns:a16="http://schemas.microsoft.com/office/drawing/2014/main" id="{7E33B33F-F176-BA67-CE0A-D9C3B2152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432633" y="4125422"/>
              <a:ext cx="466725" cy="390525"/>
            </a:xfrm>
            <a:prstGeom prst="rect">
              <a:avLst/>
            </a:prstGeom>
          </p:spPr>
        </p:pic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F53C6C28-0B24-AB73-5C4D-82A8646FC9B9}"/>
                </a:ext>
              </a:extLst>
            </p:cNvPr>
            <p:cNvGrpSpPr/>
            <p:nvPr/>
          </p:nvGrpSpPr>
          <p:grpSpPr>
            <a:xfrm>
              <a:off x="10913822" y="4212470"/>
              <a:ext cx="323850" cy="247650"/>
              <a:chOff x="5934075" y="3305175"/>
              <a:chExt cx="323850" cy="247650"/>
            </a:xfrm>
          </p:grpSpPr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id="{C984BDC5-6A68-C353-D07A-B5B8AF4A833E}"/>
                  </a:ext>
                </a:extLst>
              </p:cNvPr>
              <p:cNvSpPr/>
              <p:nvPr/>
            </p:nvSpPr>
            <p:spPr>
              <a:xfrm>
                <a:off x="5934075" y="3305175"/>
                <a:ext cx="323850" cy="247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193" name="Graphic 192">
                <a:extLst>
                  <a:ext uri="{FF2B5EF4-FFF2-40B4-BE49-F238E27FC236}">
                    <a16:creationId xmlns:a16="http://schemas.microsoft.com/office/drawing/2014/main" id="{8FD4BCE1-CFA6-AFF5-A562-3135497596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34075" y="3305175"/>
                <a:ext cx="323850" cy="247650"/>
              </a:xfrm>
              <a:prstGeom prst="rect">
                <a:avLst/>
              </a:prstGeom>
            </p:spPr>
          </p:pic>
        </p:grp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295626BC-8D56-B16D-BA0D-DE160DF228EB}"/>
              </a:ext>
            </a:extLst>
          </p:cNvPr>
          <p:cNvGrpSpPr/>
          <p:nvPr/>
        </p:nvGrpSpPr>
        <p:grpSpPr>
          <a:xfrm>
            <a:off x="8645385" y="5587927"/>
            <a:ext cx="2962643" cy="469227"/>
            <a:chOff x="4304841" y="4178595"/>
            <a:chExt cx="2962643" cy="469227"/>
          </a:xfrm>
        </p:grpSpPr>
        <p:sp>
          <p:nvSpPr>
            <p:cNvPr id="230" name="Subtitle 1">
              <a:extLst>
                <a:ext uri="{FF2B5EF4-FFF2-40B4-BE49-F238E27FC236}">
                  <a16:creationId xmlns:a16="http://schemas.microsoft.com/office/drawing/2014/main" id="{C916B7AA-51A7-DBA2-489C-60DA72588011}"/>
                </a:ext>
              </a:extLst>
            </p:cNvPr>
            <p:cNvSpPr txBox="1">
              <a:spLocks/>
            </p:cNvSpPr>
            <p:nvPr/>
          </p:nvSpPr>
          <p:spPr>
            <a:xfrm>
              <a:off x="4304841" y="4178595"/>
              <a:ext cx="1024612" cy="469227"/>
            </a:xfrm>
            <a:prstGeom prst="rect">
              <a:avLst/>
            </a:prstGeom>
            <a:noFill/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2250" b="1">
                  <a:latin typeface="+mj-lt"/>
                  <a:cs typeface="Arial" panose="020B0604020202020204" pitchFamily="34" charset="0"/>
                </a:defRPr>
              </a:pPr>
              <a:r>
                <a:t>3HP</a:t>
              </a:r>
            </a:p>
          </p:txBody>
        </p: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84D0ADAC-2261-7EFC-3F46-93B6419BE55F}"/>
                </a:ext>
              </a:extLst>
            </p:cNvPr>
            <p:cNvGrpSpPr/>
            <p:nvPr/>
          </p:nvGrpSpPr>
          <p:grpSpPr>
            <a:xfrm>
              <a:off x="6943634" y="4216695"/>
              <a:ext cx="323850" cy="247650"/>
              <a:chOff x="5934075" y="3305175"/>
              <a:chExt cx="323850" cy="247650"/>
            </a:xfrm>
          </p:grpSpPr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F835E107-F72F-C1F2-FA4F-659AE580EAC9}"/>
                  </a:ext>
                </a:extLst>
              </p:cNvPr>
              <p:cNvSpPr/>
              <p:nvPr/>
            </p:nvSpPr>
            <p:spPr>
              <a:xfrm>
                <a:off x="5934075" y="3305175"/>
                <a:ext cx="323850" cy="247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242" name="Graphic 241">
                <a:extLst>
                  <a:ext uri="{FF2B5EF4-FFF2-40B4-BE49-F238E27FC236}">
                    <a16:creationId xmlns:a16="http://schemas.microsoft.com/office/drawing/2014/main" id="{2966C83B-222A-BFAF-F700-42238DCB4F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34075" y="3305175"/>
                <a:ext cx="323850" cy="247650"/>
              </a:xfrm>
              <a:prstGeom prst="rect">
                <a:avLst/>
              </a:prstGeom>
            </p:spPr>
          </p:pic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E01E0719-F5C3-40AE-EEC5-744B707BDEC0}"/>
                </a:ext>
              </a:extLst>
            </p:cNvPr>
            <p:cNvGrpSpPr/>
            <p:nvPr/>
          </p:nvGrpSpPr>
          <p:grpSpPr>
            <a:xfrm>
              <a:off x="5393998" y="4214074"/>
              <a:ext cx="446623" cy="295275"/>
              <a:chOff x="5868452" y="3281362"/>
              <a:chExt cx="446623" cy="295275"/>
            </a:xfrm>
          </p:grpSpPr>
          <p:sp>
            <p:nvSpPr>
              <p:cNvPr id="239" name="Rectangle: Rounded Corners 238">
                <a:extLst>
                  <a:ext uri="{FF2B5EF4-FFF2-40B4-BE49-F238E27FC236}">
                    <a16:creationId xmlns:a16="http://schemas.microsoft.com/office/drawing/2014/main" id="{2458F05F-F869-0EA0-0811-81A9EEBE6D18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240" name="Graphic 239">
                <a:extLst>
                  <a:ext uri="{FF2B5EF4-FFF2-40B4-BE49-F238E27FC236}">
                    <a16:creationId xmlns:a16="http://schemas.microsoft.com/office/drawing/2014/main" id="{13E0F350-451E-EB46-A2AC-2DFBEB1C78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37205A2F-A4C8-B914-CE01-4B97D1722E22}"/>
                </a:ext>
              </a:extLst>
            </p:cNvPr>
            <p:cNvGrpSpPr/>
            <p:nvPr/>
          </p:nvGrpSpPr>
          <p:grpSpPr>
            <a:xfrm>
              <a:off x="5911996" y="4209029"/>
              <a:ext cx="446623" cy="295275"/>
              <a:chOff x="5868452" y="3281362"/>
              <a:chExt cx="446623" cy="295275"/>
            </a:xfrm>
          </p:grpSpPr>
          <p:sp>
            <p:nvSpPr>
              <p:cNvPr id="237" name="Rectangle: Rounded Corners 236">
                <a:extLst>
                  <a:ext uri="{FF2B5EF4-FFF2-40B4-BE49-F238E27FC236}">
                    <a16:creationId xmlns:a16="http://schemas.microsoft.com/office/drawing/2014/main" id="{19D9B3B2-1334-86EB-ADA1-712809EB557F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238" name="Graphic 237">
                <a:extLst>
                  <a:ext uri="{FF2B5EF4-FFF2-40B4-BE49-F238E27FC236}">
                    <a16:creationId xmlns:a16="http://schemas.microsoft.com/office/drawing/2014/main" id="{88B1498D-6028-DC9E-6C38-49216BA7CF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50743FC9-7F96-8244-5E17-1C0E457456A8}"/>
                </a:ext>
              </a:extLst>
            </p:cNvPr>
            <p:cNvGrpSpPr/>
            <p:nvPr/>
          </p:nvGrpSpPr>
          <p:grpSpPr>
            <a:xfrm>
              <a:off x="6410123" y="4197927"/>
              <a:ext cx="446623" cy="295275"/>
              <a:chOff x="5868452" y="3281362"/>
              <a:chExt cx="446623" cy="295275"/>
            </a:xfrm>
          </p:grpSpPr>
          <p:sp>
            <p:nvSpPr>
              <p:cNvPr id="235" name="Rectangle: Rounded Corners 234">
                <a:extLst>
                  <a:ext uri="{FF2B5EF4-FFF2-40B4-BE49-F238E27FC236}">
                    <a16:creationId xmlns:a16="http://schemas.microsoft.com/office/drawing/2014/main" id="{4B0ABDAF-95C1-D40A-36D2-DC054B1DABA6}"/>
                  </a:ext>
                </a:extLst>
              </p:cNvPr>
              <p:cNvSpPr/>
              <p:nvPr/>
            </p:nvSpPr>
            <p:spPr>
              <a:xfrm rot="20751250">
                <a:off x="5868452" y="3315466"/>
                <a:ext cx="438150" cy="21697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pic>
            <p:nvPicPr>
              <p:cNvPr id="236" name="Graphic 235">
                <a:extLst>
                  <a:ext uri="{FF2B5EF4-FFF2-40B4-BE49-F238E27FC236}">
                    <a16:creationId xmlns:a16="http://schemas.microsoft.com/office/drawing/2014/main" id="{DFFC06D0-7F87-FAB6-A945-EBF89EAB34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876925" y="3281362"/>
                <a:ext cx="438150" cy="295275"/>
              </a:xfrm>
              <a:prstGeom prst="rect">
                <a:avLst/>
              </a:prstGeom>
            </p:spPr>
          </p:pic>
        </p:grpSp>
      </p:grp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id="{169D25B3-4D34-4795-B679-3085DF8E2CD0}"/>
              </a:ext>
            </a:extLst>
          </p:cNvPr>
          <p:cNvCxnSpPr>
            <a:cxnSpLocks/>
          </p:cNvCxnSpPr>
          <p:nvPr/>
        </p:nvCxnSpPr>
        <p:spPr>
          <a:xfrm>
            <a:off x="3795844" y="2568647"/>
            <a:ext cx="0" cy="37345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>
            <a:extLst>
              <a:ext uri="{FF2B5EF4-FFF2-40B4-BE49-F238E27FC236}">
                <a16:creationId xmlns:a16="http://schemas.microsoft.com/office/drawing/2014/main" id="{D71CDE2B-C5F6-C110-9725-5E00845D465F}"/>
              </a:ext>
            </a:extLst>
          </p:cNvPr>
          <p:cNvCxnSpPr>
            <a:cxnSpLocks/>
          </p:cNvCxnSpPr>
          <p:nvPr/>
        </p:nvCxnSpPr>
        <p:spPr>
          <a:xfrm>
            <a:off x="8301880" y="2556778"/>
            <a:ext cx="0" cy="37345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21571662-EABE-B3BC-1C04-56D8123178E2}"/>
              </a:ext>
            </a:extLst>
          </p:cNvPr>
          <p:cNvGrpSpPr/>
          <p:nvPr/>
        </p:nvGrpSpPr>
        <p:grpSpPr>
          <a:xfrm>
            <a:off x="3753655" y="5587927"/>
            <a:ext cx="91440" cy="428560"/>
            <a:chOff x="5810509" y="4712822"/>
            <a:chExt cx="91440" cy="42856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290EA64-CA18-AE33-06C6-B92DB8A22E7A}"/>
                </a:ext>
              </a:extLst>
            </p:cNvPr>
            <p:cNvSpPr/>
            <p:nvPr/>
          </p:nvSpPr>
          <p:spPr>
            <a:xfrm>
              <a:off x="5833370" y="4712822"/>
              <a:ext cx="45719" cy="45719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4303204-362E-9549-3025-19EA5F8C1D0D}"/>
                </a:ext>
              </a:extLst>
            </p:cNvPr>
            <p:cNvSpPr/>
            <p:nvPr/>
          </p:nvSpPr>
          <p:spPr>
            <a:xfrm>
              <a:off x="5830257" y="5095663"/>
              <a:ext cx="45719" cy="45719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46AD12A-25B4-DCA5-D2F4-EF4EC429F151}"/>
                </a:ext>
              </a:extLst>
            </p:cNvPr>
            <p:cNvSpPr/>
            <p:nvPr/>
          </p:nvSpPr>
          <p:spPr>
            <a:xfrm>
              <a:off x="5810509" y="4874936"/>
              <a:ext cx="91440" cy="9144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4160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375FF63-8008-77AF-7BCC-96DDD4E18C72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263698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COMBIEN CELA COÛTE-T-IL 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0BDB9D-BF1E-966D-4671-215F4EA086F8}"/>
              </a:ext>
            </a:extLst>
          </p:cNvPr>
          <p:cNvSpPr txBox="1"/>
          <p:nvPr/>
        </p:nvSpPr>
        <p:spPr>
          <a:xfrm>
            <a:off x="2309432" y="1198811"/>
            <a:ext cx="370208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chemeClr val="accent1"/>
                </a:solidFill>
                <a:latin typeface="+mj-lt"/>
                <a:cs typeface="Arial" panose="020B0604020202020204" pitchFamily="34" charset="0"/>
              </a:defRPr>
            </a:pPr>
            <a:r>
              <a:rPr sz="2000" dirty="0"/>
              <a:t>Sanofi </a:t>
            </a:r>
            <a:endParaRPr lang="en-US" sz="12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  <a:p>
            <a:pPr algn="l">
              <a:defRPr sz="1800" b="1">
                <a:latin typeface="+mj-lt"/>
                <a:cs typeface="Arial" panose="020B0604020202020204" pitchFamily="34" charset="0"/>
              </a:defRPr>
            </a:pPr>
            <a:r>
              <a:rPr sz="1200" dirty="0" err="1"/>
              <a:t>Comprimé</a:t>
            </a:r>
            <a:r>
              <a:rPr sz="1200" dirty="0"/>
              <a:t> P </a:t>
            </a:r>
            <a:r>
              <a:rPr sz="1200" dirty="0" err="1"/>
              <a:t>autonome</a:t>
            </a:r>
            <a:r>
              <a:rPr sz="1200" dirty="0"/>
              <a:t> de 150 mg</a:t>
            </a:r>
          </a:p>
          <a:p>
            <a: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200" dirty="0"/>
              <a:t>6,00 US $ / plaquette </a:t>
            </a:r>
            <a:r>
              <a:rPr sz="1200" dirty="0" err="1"/>
              <a:t>alvéolée</a:t>
            </a:r>
            <a:r>
              <a:rPr sz="1200" dirty="0"/>
              <a:t> de 24 </a:t>
            </a:r>
            <a:r>
              <a:rPr sz="1200" dirty="0" err="1"/>
              <a:t>comprimés</a:t>
            </a:r>
            <a:endParaRPr sz="1200" dirty="0"/>
          </a:p>
          <a:p>
            <a:pPr algn="l"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200" dirty="0"/>
              <a:t>18,63 $ US pour un </a:t>
            </a:r>
            <a:r>
              <a:rPr sz="1200" dirty="0" err="1"/>
              <a:t>cours</a:t>
            </a:r>
            <a:r>
              <a:rPr sz="1200" dirty="0"/>
              <a:t> </a:t>
            </a:r>
            <a:r>
              <a:rPr sz="1200" dirty="0" err="1"/>
              <a:t>complet</a:t>
            </a:r>
            <a:r>
              <a:rPr sz="1200" dirty="0"/>
              <a:t> de 3HP 28,49 $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1200" dirty="0"/>
              <a:t>US pour un </a:t>
            </a:r>
            <a:r>
              <a:rPr sz="1200" dirty="0" err="1"/>
              <a:t>cours</a:t>
            </a:r>
            <a:r>
              <a:rPr sz="1200" dirty="0"/>
              <a:t> </a:t>
            </a:r>
            <a:r>
              <a:rPr sz="1200" dirty="0" err="1"/>
              <a:t>complet</a:t>
            </a:r>
            <a:r>
              <a:rPr sz="1200" dirty="0"/>
              <a:t> de 1HP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5AFAD8-74A1-9FFF-382A-F93F70175D49}"/>
              </a:ext>
            </a:extLst>
          </p:cNvPr>
          <p:cNvGrpSpPr/>
          <p:nvPr/>
        </p:nvGrpSpPr>
        <p:grpSpPr>
          <a:xfrm>
            <a:off x="503970" y="1198811"/>
            <a:ext cx="1736628" cy="1099725"/>
            <a:chOff x="503970" y="1198811"/>
            <a:chExt cx="1736628" cy="109972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72C48CC-D35D-558D-1D8F-AB9CC08F40A7}"/>
                </a:ext>
              </a:extLst>
            </p:cNvPr>
            <p:cNvSpPr/>
            <p:nvPr/>
          </p:nvSpPr>
          <p:spPr>
            <a:xfrm>
              <a:off x="839206" y="1198811"/>
              <a:ext cx="1099725" cy="1099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02BF0E-2B11-916E-7519-B002681C0935}"/>
                </a:ext>
              </a:extLst>
            </p:cNvPr>
            <p:cNvSpPr txBox="1"/>
            <p:nvPr/>
          </p:nvSpPr>
          <p:spPr>
            <a:xfrm>
              <a:off x="503970" y="1204659"/>
              <a:ext cx="173662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3200">
                  <a:solidFill>
                    <a:schemeClr val="accent1"/>
                  </a:solidFill>
                  <a:latin typeface="+mj-lt"/>
                </a:defRPr>
              </a:pPr>
              <a:r>
                <a:rPr sz="2000" dirty="0"/>
                <a:t>18 - 28 $</a:t>
              </a:r>
              <a:endParaRPr lang="en-US" sz="3200" spc="-300" dirty="0">
                <a:solidFill>
                  <a:schemeClr val="accent1"/>
                </a:solidFill>
                <a:latin typeface="+mj-lt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35A96F96-B0B6-C28C-A9AF-F76541FA3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7118" y="1702954"/>
              <a:ext cx="723900" cy="552450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6144040-704B-7E94-54A2-202A1B181814}"/>
              </a:ext>
            </a:extLst>
          </p:cNvPr>
          <p:cNvSpPr txBox="1"/>
          <p:nvPr/>
        </p:nvSpPr>
        <p:spPr>
          <a:xfrm>
            <a:off x="845277" y="3103862"/>
            <a:ext cx="363485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>
                <a:solidFill>
                  <a:schemeClr val="accent1"/>
                </a:solidFill>
                <a:latin typeface="+mj-lt"/>
              </a:defRPr>
            </a:pPr>
            <a:r>
              <a:rPr sz="2000" dirty="0" err="1"/>
              <a:t>Macleods</a:t>
            </a:r>
            <a:endParaRPr lang="en-US" sz="2000" dirty="0">
              <a:solidFill>
                <a:schemeClr val="accent1"/>
              </a:solidFill>
              <a:latin typeface="+mj-lt"/>
            </a:endParaRPr>
          </a:p>
          <a:p>
            <a:pPr>
              <a:defRPr>
                <a:latin typeface="+mj-lt"/>
              </a:defRPr>
            </a:pPr>
            <a:r>
              <a:rPr sz="1200" dirty="0" err="1"/>
              <a:t>Comprimé</a:t>
            </a:r>
            <a:r>
              <a:rPr sz="1200" dirty="0"/>
              <a:t> </a:t>
            </a:r>
            <a:r>
              <a:rPr sz="1200" dirty="0" err="1"/>
              <a:t>d’association</a:t>
            </a:r>
            <a:r>
              <a:rPr sz="1200" dirty="0"/>
              <a:t> à dose fixe </a:t>
            </a:r>
            <a:br>
              <a:rPr lang="en-US" sz="1200" dirty="0">
                <a:latin typeface="+mj-lt"/>
              </a:rPr>
            </a:br>
            <a:r>
              <a:rPr sz="1200" dirty="0"/>
              <a:t>de 300/300 mg </a:t>
            </a:r>
            <a:r>
              <a:rPr sz="1200" dirty="0" err="1"/>
              <a:t>d’HP</a:t>
            </a:r>
            <a:r>
              <a:rPr sz="1200" dirty="0"/>
              <a:t> </a:t>
            </a:r>
          </a:p>
          <a:p>
            <a:r>
              <a:rPr lang="en-US" sz="1200" dirty="0"/>
              <a:t>10</a:t>
            </a:r>
            <a:r>
              <a:rPr sz="1200" dirty="0"/>
              <a:t>,</a:t>
            </a:r>
            <a:r>
              <a:rPr lang="en-US" sz="1200" dirty="0"/>
              <a:t>96</a:t>
            </a:r>
            <a:r>
              <a:rPr sz="1200" dirty="0"/>
              <a:t> $ US / </a:t>
            </a:r>
            <a:r>
              <a:rPr sz="1200" dirty="0" err="1"/>
              <a:t>paquet</a:t>
            </a:r>
            <a:r>
              <a:rPr sz="1200" dirty="0"/>
              <a:t> de 36 </a:t>
            </a:r>
            <a:r>
              <a:rPr sz="1200" dirty="0" err="1"/>
              <a:t>comprimés</a:t>
            </a:r>
            <a:endParaRPr sz="1200" dirty="0"/>
          </a:p>
          <a:p>
            <a:r>
              <a:rPr lang="en-US" sz="1200" dirty="0"/>
              <a:t>10</a:t>
            </a:r>
            <a:r>
              <a:rPr sz="1200" dirty="0"/>
              <a:t>,</a:t>
            </a:r>
            <a:r>
              <a:rPr lang="en-US" sz="1200" dirty="0"/>
              <a:t>96</a:t>
            </a:r>
            <a:r>
              <a:rPr sz="1200" dirty="0"/>
              <a:t> $ US pour un </a:t>
            </a:r>
            <a:r>
              <a:rPr sz="1200" dirty="0" err="1"/>
              <a:t>cours</a:t>
            </a:r>
            <a:r>
              <a:rPr sz="1200" dirty="0"/>
              <a:t> </a:t>
            </a:r>
            <a:r>
              <a:rPr sz="1200" dirty="0" err="1"/>
              <a:t>complet</a:t>
            </a:r>
            <a:r>
              <a:rPr sz="1200" dirty="0"/>
              <a:t> de 3HP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F7DAAF-DE39-C9CE-9381-4407A15A9E16}"/>
              </a:ext>
            </a:extLst>
          </p:cNvPr>
          <p:cNvSpPr txBox="1"/>
          <p:nvPr/>
        </p:nvSpPr>
        <p:spPr>
          <a:xfrm>
            <a:off x="8115908" y="2004410"/>
            <a:ext cx="375679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b="1">
                <a:solidFill>
                  <a:srgbClr val="EF3E42"/>
                </a:solidFill>
                <a:latin typeface="+mj-lt"/>
                <a:cs typeface="Arial" panose="020B0604020202020204" pitchFamily="34" charset="0"/>
              </a:defRPr>
            </a:pPr>
            <a:r>
              <a:rPr sz="2000" dirty="0"/>
              <a:t>Lupin</a:t>
            </a:r>
            <a:r>
              <a:rPr sz="1600" dirty="0"/>
              <a:t> </a:t>
            </a:r>
            <a:endParaRPr lang="en-US" sz="1600" b="1" dirty="0">
              <a:solidFill>
                <a:srgbClr val="EF3E42"/>
              </a:solidFill>
              <a:latin typeface="+mj-lt"/>
              <a:cs typeface="Arial" panose="020B0604020202020204" pitchFamily="34" charset="0"/>
            </a:endParaRPr>
          </a:p>
          <a:p>
            <a:pPr algn="l">
              <a:defRPr sz="1800" b="1">
                <a:latin typeface="+mj-lt"/>
                <a:cs typeface="Arial" panose="020B0604020202020204" pitchFamily="34" charset="0"/>
              </a:defRPr>
            </a:pPr>
            <a:r>
              <a:rPr sz="1600" dirty="0" err="1"/>
              <a:t>Comprimé</a:t>
            </a:r>
            <a:r>
              <a:rPr sz="1600" dirty="0"/>
              <a:t> </a:t>
            </a:r>
            <a:r>
              <a:rPr sz="1600" dirty="0" err="1"/>
              <a:t>d’association</a:t>
            </a:r>
            <a:r>
              <a:rPr sz="1600" dirty="0"/>
              <a:t> à dose fixe de 300/300 mg </a:t>
            </a:r>
            <a:r>
              <a:rPr sz="1600" dirty="0" err="1"/>
              <a:t>d’HP</a:t>
            </a:r>
            <a:r>
              <a:rPr sz="1600" dirty="0"/>
              <a:t> </a:t>
            </a:r>
            <a:endParaRPr lang="en-US" sz="1600" dirty="0">
              <a:latin typeface="+mj-lt"/>
              <a:cs typeface="Arial" panose="020B0604020202020204" pitchFamily="34" charset="0"/>
            </a:endParaRPr>
          </a:p>
          <a:p>
            <a: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600" dirty="0"/>
              <a:t>9</a:t>
            </a:r>
            <a:r>
              <a:rPr sz="1600" dirty="0"/>
              <a:t>,</a:t>
            </a:r>
            <a:r>
              <a:rPr lang="en-US" sz="1600" dirty="0"/>
              <a:t>99</a:t>
            </a:r>
            <a:r>
              <a:rPr sz="1600" dirty="0"/>
              <a:t> $ US / </a:t>
            </a:r>
            <a:r>
              <a:rPr sz="1600" dirty="0" err="1"/>
              <a:t>paquet</a:t>
            </a:r>
            <a:r>
              <a:rPr sz="1600" dirty="0"/>
              <a:t> de 36 </a:t>
            </a:r>
            <a:r>
              <a:rPr sz="1600" dirty="0" err="1"/>
              <a:t>comprimés</a:t>
            </a:r>
            <a:r>
              <a:rPr sz="1600" dirty="0"/>
              <a:t> </a:t>
            </a:r>
          </a:p>
          <a:p>
            <a: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600" dirty="0"/>
              <a:t>9</a:t>
            </a:r>
            <a:r>
              <a:rPr sz="1600" dirty="0"/>
              <a:t>,</a:t>
            </a:r>
            <a:r>
              <a:rPr lang="en-US" sz="1600" dirty="0"/>
              <a:t>99</a:t>
            </a:r>
            <a:r>
              <a:rPr sz="1600" dirty="0"/>
              <a:t> $ US pour un </a:t>
            </a:r>
            <a:r>
              <a:rPr sz="1600" dirty="0" err="1"/>
              <a:t>cours</a:t>
            </a:r>
            <a:r>
              <a:rPr sz="1600" dirty="0"/>
              <a:t> </a:t>
            </a:r>
            <a:r>
              <a:rPr sz="1600" dirty="0" err="1"/>
              <a:t>complet</a:t>
            </a:r>
            <a:r>
              <a:rPr sz="1600" dirty="0"/>
              <a:t> de 3HP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8ABAE23-1365-BABD-ED3B-7A2D1F246CE8}"/>
              </a:ext>
            </a:extLst>
          </p:cNvPr>
          <p:cNvGrpSpPr/>
          <p:nvPr/>
        </p:nvGrpSpPr>
        <p:grpSpPr>
          <a:xfrm>
            <a:off x="4144465" y="3344907"/>
            <a:ext cx="2013218" cy="1144058"/>
            <a:chOff x="4082782" y="3183676"/>
            <a:chExt cx="2013218" cy="114405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EDB72FB-09FC-0A37-F716-E45490AFA27C}"/>
                </a:ext>
              </a:extLst>
            </p:cNvPr>
            <p:cNvGrpSpPr/>
            <p:nvPr/>
          </p:nvGrpSpPr>
          <p:grpSpPr>
            <a:xfrm>
              <a:off x="4082782" y="3183676"/>
              <a:ext cx="2013218" cy="1099725"/>
              <a:chOff x="5488912" y="2991681"/>
              <a:chExt cx="2013218" cy="1099725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604A431-2C6C-2725-1D9F-5BD422D405FF}"/>
                  </a:ext>
                </a:extLst>
              </p:cNvPr>
              <p:cNvSpPr/>
              <p:nvPr/>
            </p:nvSpPr>
            <p:spPr>
              <a:xfrm>
                <a:off x="5945659" y="2991681"/>
                <a:ext cx="1099725" cy="1099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1A2AD14-11D7-B96E-1552-7782F0E039A3}"/>
                  </a:ext>
                </a:extLst>
              </p:cNvPr>
              <p:cNvSpPr txBox="1"/>
              <p:nvPr/>
            </p:nvSpPr>
            <p:spPr>
              <a:xfrm>
                <a:off x="5488912" y="3024144"/>
                <a:ext cx="201321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200">
                    <a:solidFill>
                      <a:schemeClr val="accent1"/>
                    </a:solidFill>
                    <a:latin typeface="+mj-lt"/>
                  </a:defRPr>
                </a:pPr>
                <a:r>
                  <a:rPr lang="en-US" sz="2400" dirty="0"/>
                  <a:t>10</a:t>
                </a:r>
                <a:r>
                  <a:rPr sz="2400" dirty="0"/>
                  <a:t>,</a:t>
                </a:r>
                <a:r>
                  <a:rPr lang="en-US" sz="2400" dirty="0"/>
                  <a:t>96</a:t>
                </a:r>
                <a:r>
                  <a:rPr sz="2400" dirty="0"/>
                  <a:t> $</a:t>
                </a:r>
              </a:p>
            </p:txBody>
          </p:sp>
        </p:grp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D5B84972-0712-50F1-BD0A-C20FB63F7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99023" y="3775284"/>
              <a:ext cx="819150" cy="55245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27A56F6-3F8D-8C9E-A416-58D755964AA9}"/>
              </a:ext>
            </a:extLst>
          </p:cNvPr>
          <p:cNvGrpSpPr/>
          <p:nvPr/>
        </p:nvGrpSpPr>
        <p:grpSpPr>
          <a:xfrm>
            <a:off x="6199567" y="2085826"/>
            <a:ext cx="2013218" cy="1144058"/>
            <a:chOff x="4082782" y="3183676"/>
            <a:chExt cx="2013218" cy="1144058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9A12A7A-631B-7563-DC85-EF1577E8B24A}"/>
                </a:ext>
              </a:extLst>
            </p:cNvPr>
            <p:cNvGrpSpPr/>
            <p:nvPr/>
          </p:nvGrpSpPr>
          <p:grpSpPr>
            <a:xfrm>
              <a:off x="4082782" y="3183676"/>
              <a:ext cx="2013218" cy="1099725"/>
              <a:chOff x="5488912" y="2991681"/>
              <a:chExt cx="2013218" cy="1099725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E9892A9A-4B97-30F5-A554-E2DB927D0A9F}"/>
                  </a:ext>
                </a:extLst>
              </p:cNvPr>
              <p:cNvSpPr/>
              <p:nvPr/>
            </p:nvSpPr>
            <p:spPr>
              <a:xfrm>
                <a:off x="5945659" y="2991681"/>
                <a:ext cx="1099725" cy="1099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DCC67B0F-1AB2-0B2A-84B9-0445B0A3015C}"/>
                  </a:ext>
                </a:extLst>
              </p:cNvPr>
              <p:cNvSpPr txBox="1"/>
              <p:nvPr/>
            </p:nvSpPr>
            <p:spPr>
              <a:xfrm>
                <a:off x="5488912" y="3024144"/>
                <a:ext cx="201321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3200">
                    <a:solidFill>
                      <a:schemeClr val="accent1"/>
                    </a:solidFill>
                    <a:latin typeface="+mj-lt"/>
                  </a:defRPr>
                </a:pPr>
                <a:r>
                  <a:rPr lang="en-US" sz="2800" dirty="0"/>
                  <a:t>9</a:t>
                </a:r>
                <a:r>
                  <a:rPr sz="2800" dirty="0"/>
                  <a:t>,</a:t>
                </a:r>
                <a:r>
                  <a:rPr lang="en-US" sz="2800" dirty="0"/>
                  <a:t>99</a:t>
                </a:r>
                <a:r>
                  <a:rPr sz="2800" dirty="0"/>
                  <a:t> $</a:t>
                </a:r>
              </a:p>
            </p:txBody>
          </p:sp>
        </p:grp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40CEE8C7-1AC2-09FC-9618-AE2CAA7AE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99023" y="3775284"/>
              <a:ext cx="819150" cy="552450"/>
            </a:xfrm>
            <a:prstGeom prst="rect">
              <a:avLst/>
            </a:prstGeom>
          </p:spPr>
        </p:pic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6A87C8D3-4BAA-B59C-97D3-3A938645A0CE}"/>
              </a:ext>
            </a:extLst>
          </p:cNvPr>
          <p:cNvSpPr txBox="1"/>
          <p:nvPr/>
        </p:nvSpPr>
        <p:spPr>
          <a:xfrm>
            <a:off x="2306753" y="4997554"/>
            <a:ext cx="363485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>
                <a:solidFill>
                  <a:schemeClr val="accent1"/>
                </a:solidFill>
                <a:latin typeface="+mj-lt"/>
              </a:defRPr>
            </a:pPr>
            <a:r>
              <a:rPr dirty="0"/>
              <a:t>Lupin</a:t>
            </a:r>
            <a:endParaRPr lang="en-US" dirty="0">
              <a:solidFill>
                <a:schemeClr val="accent1"/>
              </a:solidFill>
              <a:latin typeface="+mj-lt"/>
            </a:endParaRPr>
          </a:p>
          <a:p>
            <a:pPr>
              <a:defRPr>
                <a:latin typeface="+mj-lt"/>
              </a:defRPr>
            </a:pPr>
            <a:r>
              <a:rPr sz="1400" dirty="0" err="1"/>
              <a:t>Comprimé</a:t>
            </a:r>
            <a:r>
              <a:rPr sz="1400" dirty="0"/>
              <a:t> P </a:t>
            </a:r>
            <a:r>
              <a:rPr sz="1400" dirty="0" err="1"/>
              <a:t>autonome</a:t>
            </a:r>
            <a:r>
              <a:rPr sz="1400" dirty="0"/>
              <a:t> de 300 mg</a:t>
            </a:r>
          </a:p>
          <a:p>
            <a:r>
              <a:rPr sz="1400" dirty="0"/>
              <a:t>33,90 $ US / </a:t>
            </a:r>
            <a:r>
              <a:rPr sz="1400" dirty="0" err="1"/>
              <a:t>boîte</a:t>
            </a:r>
            <a:r>
              <a:rPr sz="1400" dirty="0"/>
              <a:t> de 100 </a:t>
            </a:r>
            <a:r>
              <a:rPr sz="1400" dirty="0" err="1"/>
              <a:t>comprimés</a:t>
            </a:r>
            <a:endParaRPr sz="1400" dirty="0"/>
          </a:p>
          <a:p>
            <a:r>
              <a:rPr sz="1400" dirty="0"/>
              <a:t>20 $ US pour un </a:t>
            </a:r>
            <a:r>
              <a:rPr sz="1400" dirty="0" err="1"/>
              <a:t>cours</a:t>
            </a:r>
            <a:r>
              <a:rPr sz="1400" dirty="0"/>
              <a:t> </a:t>
            </a:r>
            <a:r>
              <a:rPr sz="1400" dirty="0" err="1"/>
              <a:t>complet</a:t>
            </a:r>
            <a:r>
              <a:rPr sz="1400" dirty="0"/>
              <a:t> de 1HP</a:t>
            </a:r>
            <a:endParaRPr sz="1600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BBF2C12-92E8-44A9-EF48-35651BE85F28}"/>
              </a:ext>
            </a:extLst>
          </p:cNvPr>
          <p:cNvGrpSpPr/>
          <p:nvPr/>
        </p:nvGrpSpPr>
        <p:grpSpPr>
          <a:xfrm>
            <a:off x="360644" y="5029872"/>
            <a:ext cx="2013218" cy="1099725"/>
            <a:chOff x="5488912" y="2991681"/>
            <a:chExt cx="2013218" cy="109972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E1650D1-EE65-6245-464B-C14EEA9BE304}"/>
                </a:ext>
              </a:extLst>
            </p:cNvPr>
            <p:cNvSpPr/>
            <p:nvPr/>
          </p:nvSpPr>
          <p:spPr>
            <a:xfrm>
              <a:off x="5945659" y="2991681"/>
              <a:ext cx="1099725" cy="1099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B23D1BF-114D-7F76-5480-B09D413FBCA9}"/>
                </a:ext>
              </a:extLst>
            </p:cNvPr>
            <p:cNvSpPr txBox="1"/>
            <p:nvPr/>
          </p:nvSpPr>
          <p:spPr>
            <a:xfrm>
              <a:off x="5488912" y="3024144"/>
              <a:ext cx="201321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3200">
                  <a:solidFill>
                    <a:schemeClr val="accent1"/>
                  </a:solidFill>
                  <a:latin typeface="+mj-lt"/>
                </a:defRPr>
              </a:pPr>
              <a:r>
                <a:rPr sz="2800" dirty="0"/>
                <a:t>20 $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5D35FC92-0851-2B20-25FC-2E7A96718290}"/>
              </a:ext>
            </a:extLst>
          </p:cNvPr>
          <p:cNvSpPr txBox="1"/>
          <p:nvPr/>
        </p:nvSpPr>
        <p:spPr>
          <a:xfrm>
            <a:off x="6609377" y="4114512"/>
            <a:ext cx="363485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>
                <a:solidFill>
                  <a:schemeClr val="accent1"/>
                </a:solidFill>
                <a:latin typeface="+mj-lt"/>
              </a:defRPr>
            </a:pPr>
            <a:r>
              <a:rPr sz="2000" dirty="0" err="1"/>
              <a:t>Macleods</a:t>
            </a:r>
            <a:r>
              <a:rPr sz="2000" dirty="0"/>
              <a:t>, Lupin</a:t>
            </a:r>
            <a:endParaRPr lang="en-US" sz="2000" dirty="0">
              <a:solidFill>
                <a:schemeClr val="accent1"/>
              </a:solidFill>
              <a:latin typeface="+mj-lt"/>
            </a:endParaRPr>
          </a:p>
          <a:p>
            <a:pPr>
              <a:defRPr>
                <a:latin typeface="+mj-lt"/>
              </a:defRPr>
            </a:pPr>
            <a:r>
              <a:rPr sz="1600" dirty="0" err="1"/>
              <a:t>Comprimé</a:t>
            </a:r>
            <a:r>
              <a:rPr sz="1600" dirty="0"/>
              <a:t> </a:t>
            </a:r>
            <a:r>
              <a:rPr sz="1600" dirty="0" err="1"/>
              <a:t>d’association</a:t>
            </a:r>
            <a:r>
              <a:rPr sz="1600" dirty="0"/>
              <a:t> à dose fixe de 50/75 mg </a:t>
            </a:r>
            <a:r>
              <a:rPr sz="1600" dirty="0" err="1"/>
              <a:t>d’HR</a:t>
            </a:r>
            <a:endParaRPr sz="1600" dirty="0"/>
          </a:p>
          <a:p>
            <a:r>
              <a:rPr sz="1600" dirty="0"/>
              <a:t>3,95 $ US / </a:t>
            </a:r>
            <a:r>
              <a:rPr sz="1600" dirty="0" err="1"/>
              <a:t>paquet</a:t>
            </a:r>
            <a:r>
              <a:rPr sz="1600" dirty="0"/>
              <a:t> de 84 </a:t>
            </a:r>
            <a:r>
              <a:rPr sz="1600" dirty="0" err="1"/>
              <a:t>comprimés</a:t>
            </a:r>
            <a:endParaRPr sz="1600" dirty="0"/>
          </a:p>
          <a:p>
            <a:r>
              <a:rPr sz="1600" dirty="0"/>
              <a:t>10 $ US par </a:t>
            </a:r>
            <a:r>
              <a:rPr sz="1600" dirty="0" err="1"/>
              <a:t>cours</a:t>
            </a:r>
            <a:r>
              <a:rPr sz="1600" dirty="0"/>
              <a:t> de 3HR [pour un enfant de 15 kg]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392EBCE-1104-0EA7-0158-674CD43B4058}"/>
              </a:ext>
            </a:extLst>
          </p:cNvPr>
          <p:cNvGrpSpPr/>
          <p:nvPr/>
        </p:nvGrpSpPr>
        <p:grpSpPr>
          <a:xfrm>
            <a:off x="9592197" y="4348429"/>
            <a:ext cx="2013218" cy="1099725"/>
            <a:chOff x="5488912" y="2991681"/>
            <a:chExt cx="2013218" cy="1099725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BC3FB6A-AA49-F9F3-093E-B3DF2C1222D9}"/>
                </a:ext>
              </a:extLst>
            </p:cNvPr>
            <p:cNvSpPr/>
            <p:nvPr/>
          </p:nvSpPr>
          <p:spPr>
            <a:xfrm>
              <a:off x="5945659" y="2991681"/>
              <a:ext cx="1099725" cy="1099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AB66283-1FF5-F4F1-5838-FB315F3EE486}"/>
                </a:ext>
              </a:extLst>
            </p:cNvPr>
            <p:cNvSpPr txBox="1"/>
            <p:nvPr/>
          </p:nvSpPr>
          <p:spPr>
            <a:xfrm>
              <a:off x="5488912" y="3024144"/>
              <a:ext cx="201321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3200">
                  <a:solidFill>
                    <a:schemeClr val="accent1"/>
                  </a:solidFill>
                  <a:latin typeface="+mj-lt"/>
                </a:defRPr>
              </a:pPr>
              <a:r>
                <a:t>10 $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C5BE6B9-4653-89F1-C7FA-02621F4765A1}"/>
              </a:ext>
            </a:extLst>
          </p:cNvPr>
          <p:cNvGrpSpPr/>
          <p:nvPr/>
        </p:nvGrpSpPr>
        <p:grpSpPr>
          <a:xfrm>
            <a:off x="536944" y="1263040"/>
            <a:ext cx="11068471" cy="5027176"/>
            <a:chOff x="536944" y="1263040"/>
            <a:chExt cx="11068471" cy="5027176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63E9E5B5-225A-D2AB-EF89-09978E118C70}"/>
                </a:ext>
              </a:extLst>
            </p:cNvPr>
            <p:cNvCxnSpPr>
              <a:cxnSpLocks/>
            </p:cNvCxnSpPr>
            <p:nvPr/>
          </p:nvCxnSpPr>
          <p:spPr>
            <a:xfrm>
              <a:off x="6310445" y="1263040"/>
              <a:ext cx="0" cy="50271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A92B9F4F-2505-00B5-4D45-CFD3BBE556E8}"/>
                </a:ext>
              </a:extLst>
            </p:cNvPr>
            <p:cNvCxnSpPr>
              <a:cxnSpLocks/>
            </p:cNvCxnSpPr>
            <p:nvPr/>
          </p:nvCxnSpPr>
          <p:spPr>
            <a:xfrm>
              <a:off x="536944" y="4863363"/>
              <a:ext cx="577350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1ACD06DA-0212-18F5-8B04-BC774E8FAD99}"/>
                </a:ext>
              </a:extLst>
            </p:cNvPr>
            <p:cNvCxnSpPr>
              <a:cxnSpLocks/>
            </p:cNvCxnSpPr>
            <p:nvPr/>
          </p:nvCxnSpPr>
          <p:spPr>
            <a:xfrm>
              <a:off x="595423" y="2949779"/>
              <a:ext cx="57150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C340E038-BF7B-E1EC-34A6-4A36569548C5}"/>
                </a:ext>
              </a:extLst>
            </p:cNvPr>
            <p:cNvCxnSpPr>
              <a:cxnSpLocks/>
            </p:cNvCxnSpPr>
            <p:nvPr/>
          </p:nvCxnSpPr>
          <p:spPr>
            <a:xfrm>
              <a:off x="6301935" y="3915293"/>
              <a:ext cx="53034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A71B04B-BCD8-AB41-D16A-173D4561E3B2}"/>
                </a:ext>
              </a:extLst>
            </p:cNvPr>
            <p:cNvGrpSpPr/>
            <p:nvPr/>
          </p:nvGrpSpPr>
          <p:grpSpPr>
            <a:xfrm>
              <a:off x="6264725" y="1370795"/>
              <a:ext cx="91440" cy="428560"/>
              <a:chOff x="5810509" y="4712822"/>
              <a:chExt cx="91440" cy="42856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E8E2343-92F2-FF1C-C755-FD26F4AACC27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E6E897EE-6C4D-C10F-111F-461DFD5620F2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3402E24-1BA2-9E6B-70E9-93FA470F9089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C040C52-0BD9-74C9-1893-41C7A7CA67C3}"/>
                </a:ext>
              </a:extLst>
            </p:cNvPr>
            <p:cNvGrpSpPr/>
            <p:nvPr/>
          </p:nvGrpSpPr>
          <p:grpSpPr>
            <a:xfrm rot="16200000">
              <a:off x="5319634" y="4649083"/>
              <a:ext cx="91440" cy="428560"/>
              <a:chOff x="5810509" y="4712822"/>
              <a:chExt cx="91440" cy="42856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C099BE0-865F-5BD6-1D8B-04D4E754B854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FCFCDF0-021F-1D1A-2F21-952B81D9B47E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A0A88B8C-6416-2C32-47DA-DD17CF928FB6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5A6E2194-E39C-9B50-0CAE-52D4671D3A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9231" y="4923777"/>
            <a:ext cx="819150" cy="55245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D165053B-390A-7E2E-6AC4-A9956EAE11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7118" y="5609610"/>
            <a:ext cx="819150" cy="5524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62F1E6A-DA7B-B478-9CA2-68CE3D966948}"/>
              </a:ext>
            </a:extLst>
          </p:cNvPr>
          <p:cNvSpPr txBox="1"/>
          <p:nvPr/>
        </p:nvSpPr>
        <p:spPr>
          <a:xfrm>
            <a:off x="6398534" y="6116715"/>
            <a:ext cx="56269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>
                <a:latin typeface="Arial" panose="020B0604020202020204" pitchFamily="34" charset="0"/>
              </a:defRPr>
            </a:pPr>
            <a:r>
              <a:rPr sz="900" dirty="0"/>
              <a:t>*</a:t>
            </a:r>
            <a:r>
              <a:rPr sz="900" dirty="0">
                <a:effectLst/>
              </a:rPr>
              <a:t>Les prix </a:t>
            </a:r>
            <a:r>
              <a:rPr sz="900" dirty="0" err="1">
                <a:effectLst/>
              </a:rPr>
              <a:t>estimés</a:t>
            </a:r>
            <a:r>
              <a:rPr sz="900" dirty="0">
                <a:effectLst/>
              </a:rPr>
              <a:t> des </a:t>
            </a:r>
            <a:r>
              <a:rPr sz="900" dirty="0" err="1">
                <a:effectLst/>
              </a:rPr>
              <a:t>traitements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  <a:cs typeface="Arial" panose="020B0604020202020204" pitchFamily="34" charset="0"/>
              </a:rPr>
              <a:t>sont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calculés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en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utilisant</a:t>
            </a:r>
            <a:r>
              <a:rPr sz="900" dirty="0">
                <a:effectLst/>
              </a:rPr>
              <a:t> le prix </a:t>
            </a:r>
            <a:r>
              <a:rPr sz="900" dirty="0" err="1">
                <a:effectLst/>
              </a:rPr>
              <a:t>moyen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pondéré</a:t>
            </a:r>
            <a:r>
              <a:rPr sz="900" dirty="0">
                <a:effectLst/>
              </a:rPr>
              <a:t> pour </a:t>
            </a:r>
            <a:r>
              <a:rPr sz="900" dirty="0" err="1">
                <a:effectLst/>
              </a:rPr>
              <a:t>chaque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médicament</a:t>
            </a:r>
            <a:r>
              <a:rPr sz="900" dirty="0">
                <a:effectLst/>
              </a:rPr>
              <a:t> (le prix </a:t>
            </a:r>
            <a:r>
              <a:rPr sz="900" dirty="0" err="1">
                <a:effectLst/>
              </a:rPr>
              <a:t>moyen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pondéré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tient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compte</a:t>
            </a:r>
            <a:r>
              <a:rPr sz="900" dirty="0">
                <a:effectLst/>
              </a:rPr>
              <a:t> des </a:t>
            </a:r>
            <a:r>
              <a:rPr sz="900" dirty="0" err="1">
                <a:effectLst/>
              </a:rPr>
              <a:t>différents</a:t>
            </a:r>
            <a:r>
              <a:rPr sz="900" dirty="0">
                <a:effectLst/>
              </a:rPr>
              <a:t> prix pour </a:t>
            </a:r>
            <a:r>
              <a:rPr sz="900" dirty="0" err="1">
                <a:effectLst/>
              </a:rPr>
              <a:t>chaque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fournisseur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dudit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médicament</a:t>
            </a:r>
            <a:r>
              <a:rPr sz="900" dirty="0">
                <a:effectLst/>
              </a:rPr>
              <a:t>, </a:t>
            </a:r>
            <a:r>
              <a:rPr sz="900" dirty="0" err="1">
                <a:effectLst/>
              </a:rPr>
              <a:t>pondérés</a:t>
            </a:r>
            <a:r>
              <a:rPr sz="900" dirty="0">
                <a:effectLst/>
              </a:rPr>
              <a:t> par </a:t>
            </a:r>
            <a:r>
              <a:rPr sz="900" dirty="0" err="1">
                <a:effectLst/>
              </a:rPr>
              <a:t>l’allocation</a:t>
            </a:r>
            <a:r>
              <a:rPr sz="900" dirty="0">
                <a:effectLst/>
              </a:rPr>
              <a:t> de part de </a:t>
            </a:r>
            <a:r>
              <a:rPr sz="900" dirty="0" err="1">
                <a:effectLst/>
              </a:rPr>
              <a:t>marché</a:t>
            </a:r>
            <a:r>
              <a:rPr sz="900" dirty="0">
                <a:effectLst/>
              </a:rPr>
              <a:t> reçue de </a:t>
            </a:r>
            <a:r>
              <a:rPr sz="900" dirty="0" err="1">
                <a:effectLst/>
              </a:rPr>
              <a:t>chaque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appel</a:t>
            </a:r>
            <a:r>
              <a:rPr sz="900" dirty="0">
                <a:effectLst/>
              </a:rPr>
              <a:t> </a:t>
            </a:r>
            <a:r>
              <a:rPr sz="900" dirty="0" err="1">
                <a:effectLst/>
              </a:rPr>
              <a:t>d’offres</a:t>
            </a:r>
            <a:r>
              <a:rPr sz="900" dirty="0">
                <a:effectLst/>
              </a:rPr>
              <a:t> aux </a:t>
            </a:r>
            <a:r>
              <a:rPr sz="900" dirty="0" err="1">
                <a:effectLst/>
              </a:rPr>
              <a:t>producteurs</a:t>
            </a:r>
            <a:r>
              <a:rPr sz="900" dirty="0">
                <a:effectLst/>
              </a:rPr>
              <a:t> de </a:t>
            </a:r>
            <a:r>
              <a:rPr sz="900" dirty="0" err="1">
                <a:effectLst/>
              </a:rPr>
              <a:t>médicaments</a:t>
            </a:r>
            <a:r>
              <a:rPr sz="900" dirty="0">
                <a:effectLst/>
              </a:rPr>
              <a:t>).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998808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D7CE830-AE86-5597-0EA6-A5C032681406}"/>
              </a:ext>
            </a:extLst>
          </p:cNvPr>
          <p:cNvSpPr/>
          <p:nvPr/>
        </p:nvSpPr>
        <p:spPr>
          <a:xfrm>
            <a:off x="0" y="2105247"/>
            <a:ext cx="12192000" cy="42689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581082A-BFF1-E027-E62F-0DB010B87D24}"/>
              </a:ext>
            </a:extLst>
          </p:cNvPr>
          <p:cNvSpPr txBox="1">
            <a:spLocks noChangeArrowheads="1"/>
          </p:cNvSpPr>
          <p:nvPr/>
        </p:nvSpPr>
        <p:spPr>
          <a:xfrm>
            <a:off x="432751" y="464286"/>
            <a:ext cx="10322081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rPr sz="2400" dirty="0">
                <a:solidFill>
                  <a:schemeClr val="accent1"/>
                </a:solidFill>
              </a:rPr>
              <a:t>S</a:t>
            </a:r>
            <a:r>
              <a:rPr sz="2400" dirty="0"/>
              <a:t>TAFF, </a:t>
            </a:r>
            <a:r>
              <a:rPr sz="2400" dirty="0">
                <a:solidFill>
                  <a:schemeClr val="accent1"/>
                </a:solidFill>
              </a:rPr>
              <a:t>S</a:t>
            </a:r>
            <a:r>
              <a:rPr sz="2400" dirty="0"/>
              <a:t>TUFF, </a:t>
            </a:r>
            <a:r>
              <a:rPr sz="2400" dirty="0">
                <a:solidFill>
                  <a:schemeClr val="accent1"/>
                </a:solidFill>
              </a:rPr>
              <a:t>S</a:t>
            </a:r>
            <a:r>
              <a:rPr sz="2400" dirty="0"/>
              <a:t>PACE, </a:t>
            </a:r>
            <a:r>
              <a:rPr sz="2400" dirty="0">
                <a:solidFill>
                  <a:schemeClr val="accent1"/>
                </a:solidFill>
              </a:rPr>
              <a:t>S</a:t>
            </a:r>
            <a:r>
              <a:rPr sz="2400" dirty="0"/>
              <a:t>YSTEMS, </a:t>
            </a:r>
            <a:r>
              <a:rPr sz="2400" dirty="0">
                <a:solidFill>
                  <a:schemeClr val="accent1"/>
                </a:solidFill>
              </a:rPr>
              <a:t>S</a:t>
            </a:r>
            <a:r>
              <a:rPr sz="2400" dirty="0"/>
              <a:t>UPPORT (EFFECTIFS, MOYENS, ESPACE, SYSTÈMES, SOUTIEN)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6FB4E9-A790-96C6-7189-552FACCA919A}"/>
              </a:ext>
            </a:extLst>
          </p:cNvPr>
          <p:cNvSpPr txBox="1"/>
          <p:nvPr/>
        </p:nvSpPr>
        <p:spPr>
          <a:xfrm>
            <a:off x="448699" y="2415625"/>
            <a:ext cx="222578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EF3E42"/>
                </a:solidFill>
                <a:latin typeface="+mj-lt"/>
                <a:cs typeface="Arial" panose="020B0604020202020204" pitchFamily="34" charset="0"/>
              </a:defRPr>
            </a:pPr>
            <a:r>
              <a:rPr sz="1600" dirty="0"/>
              <a:t>EFFECTIFS (STAFF)</a:t>
            </a:r>
            <a:endParaRPr lang="en-US" sz="1600" b="1" dirty="0">
              <a:solidFill>
                <a:srgbClr val="EF3E42"/>
              </a:solidFill>
              <a:latin typeface="+mj-lt"/>
              <a:cs typeface="Arial" panose="020B0604020202020204" pitchFamily="34" charset="0"/>
            </a:endParaRPr>
          </a:p>
          <a:p>
            <a: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400" dirty="0" err="1"/>
              <a:t>Travailleurs</a:t>
            </a:r>
            <a:r>
              <a:rPr sz="1400" dirty="0"/>
              <a:t> de la </a:t>
            </a:r>
            <a:r>
              <a:rPr sz="1400" dirty="0" err="1"/>
              <a:t>santé</a:t>
            </a:r>
            <a:r>
              <a:rPr sz="1400" dirty="0"/>
              <a:t> et de la </a:t>
            </a:r>
            <a:r>
              <a:rPr sz="1400" dirty="0" err="1"/>
              <a:t>communauté</a:t>
            </a:r>
            <a:r>
              <a:rPr sz="1400" dirty="0"/>
              <a:t> qui </a:t>
            </a:r>
            <a:r>
              <a:rPr sz="1400" dirty="0" err="1"/>
              <a:t>effectuent</a:t>
            </a:r>
            <a:r>
              <a:rPr sz="1400" dirty="0"/>
              <a:t> des </a:t>
            </a:r>
            <a:r>
              <a:rPr sz="1400" dirty="0" err="1"/>
              <a:t>recherches</a:t>
            </a:r>
            <a:r>
              <a:rPr sz="1400" dirty="0"/>
              <a:t> actives de </a:t>
            </a:r>
            <a:r>
              <a:rPr sz="1400" dirty="0" err="1"/>
              <a:t>cas</a:t>
            </a:r>
            <a:r>
              <a:rPr sz="1400" dirty="0"/>
              <a:t> dans les </a:t>
            </a:r>
            <a:r>
              <a:rPr sz="1400" dirty="0" err="1"/>
              <a:t>cliniques</a:t>
            </a:r>
            <a:r>
              <a:rPr sz="1400" dirty="0"/>
              <a:t> et les </a:t>
            </a:r>
            <a:r>
              <a:rPr sz="1400" dirty="0" err="1"/>
              <a:t>communautés</a:t>
            </a:r>
            <a:r>
              <a:rPr sz="1400" dirty="0"/>
              <a:t> + des </a:t>
            </a:r>
            <a:r>
              <a:rPr sz="1400" dirty="0" err="1"/>
              <a:t>activités</a:t>
            </a:r>
            <a:r>
              <a:rPr sz="1400" dirty="0"/>
              <a:t> de </a:t>
            </a:r>
            <a:r>
              <a:rPr sz="1400" dirty="0" err="1"/>
              <a:t>traçage</a:t>
            </a:r>
            <a:r>
              <a:rPr sz="1400" dirty="0"/>
              <a:t> au sein du ménage ; pour </a:t>
            </a:r>
            <a:r>
              <a:rPr sz="1400" dirty="0" err="1"/>
              <a:t>mener</a:t>
            </a:r>
            <a:r>
              <a:rPr sz="1400" dirty="0"/>
              <a:t> des </a:t>
            </a:r>
            <a:r>
              <a:rPr sz="1400" dirty="0" err="1"/>
              <a:t>campagnes</a:t>
            </a:r>
            <a:r>
              <a:rPr sz="1400" dirty="0"/>
              <a:t> </a:t>
            </a:r>
            <a:r>
              <a:rPr sz="1400" dirty="0" err="1"/>
              <a:t>d’alphabétisation</a:t>
            </a:r>
            <a:r>
              <a:rPr sz="1400" dirty="0"/>
              <a:t> et de </a:t>
            </a:r>
            <a:r>
              <a:rPr sz="1400" dirty="0" err="1"/>
              <a:t>sensibilisation</a:t>
            </a:r>
            <a:r>
              <a:rPr sz="1400" dirty="0"/>
              <a:t> à la </a:t>
            </a:r>
            <a:r>
              <a:rPr sz="1400" dirty="0" err="1"/>
              <a:t>prévention</a:t>
            </a:r>
            <a:r>
              <a:rPr sz="1400" dirty="0"/>
              <a:t> de la </a:t>
            </a:r>
            <a:r>
              <a:rPr sz="1400" dirty="0" err="1"/>
              <a:t>tuberculose</a:t>
            </a:r>
            <a:r>
              <a:rPr sz="1400" dirty="0"/>
              <a:t> et pour </a:t>
            </a:r>
            <a:r>
              <a:rPr sz="1400" dirty="0" err="1"/>
              <a:t>soutenir</a:t>
            </a:r>
            <a:r>
              <a:rPr sz="1400" dirty="0"/>
              <a:t> les </a:t>
            </a:r>
            <a:r>
              <a:rPr sz="1400" dirty="0" err="1"/>
              <a:t>personnes</a:t>
            </a:r>
            <a:r>
              <a:rPr sz="1400" dirty="0"/>
              <a:t> </a:t>
            </a:r>
            <a:r>
              <a:rPr sz="1400" dirty="0" err="1"/>
              <a:t>nécessitant</a:t>
            </a:r>
            <a:r>
              <a:rPr sz="1400" dirty="0"/>
              <a:t> un TPT.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7E8B3F-7FEC-EF2C-16E2-CFA25D1D85AD}"/>
              </a:ext>
            </a:extLst>
          </p:cNvPr>
          <p:cNvSpPr txBox="1"/>
          <p:nvPr/>
        </p:nvSpPr>
        <p:spPr>
          <a:xfrm>
            <a:off x="2806197" y="2415625"/>
            <a:ext cx="2103120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EF3E42"/>
                </a:solidFill>
                <a:cs typeface="Arial" panose="020B0604020202020204" pitchFamily="34" charset="0"/>
              </a:defRPr>
            </a:pPr>
            <a:r>
              <a:rPr sz="1600" b="1" dirty="0">
                <a:latin typeface="+mj-lt"/>
              </a:rPr>
              <a:t>MOYENS (STUFF)</a:t>
            </a:r>
            <a:r>
              <a:rPr sz="1600" dirty="0">
                <a:latin typeface="Arial" panose="020B0604020202020204" pitchFamily="34" charset="0"/>
              </a:rPr>
              <a:t> </a:t>
            </a:r>
          </a:p>
          <a:p>
            <a: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400" dirty="0" err="1"/>
              <a:t>Outils</a:t>
            </a:r>
            <a:r>
              <a:rPr sz="1400" dirty="0"/>
              <a:t> de </a:t>
            </a:r>
            <a:r>
              <a:rPr sz="1400" dirty="0" err="1"/>
              <a:t>dépistage</a:t>
            </a:r>
            <a:r>
              <a:rPr sz="1400" dirty="0"/>
              <a:t> de la </a:t>
            </a:r>
            <a:r>
              <a:rPr sz="1400" dirty="0" err="1"/>
              <a:t>tuberculose</a:t>
            </a:r>
            <a:r>
              <a:rPr sz="1400" dirty="0"/>
              <a:t> pour </a:t>
            </a:r>
            <a:r>
              <a:rPr sz="1400" dirty="0" err="1"/>
              <a:t>exclure</a:t>
            </a:r>
            <a:r>
              <a:rPr sz="1400" dirty="0"/>
              <a:t> la </a:t>
            </a:r>
            <a:r>
              <a:rPr sz="1400" dirty="0" err="1"/>
              <a:t>tuberculose</a:t>
            </a:r>
            <a:r>
              <a:rPr sz="1400" dirty="0"/>
              <a:t> active ; formulations </a:t>
            </a:r>
            <a:r>
              <a:rPr sz="1400" dirty="0" err="1"/>
              <a:t>adaptées</a:t>
            </a:r>
            <a:r>
              <a:rPr sz="1400" dirty="0"/>
              <a:t> pour </a:t>
            </a:r>
            <a:r>
              <a:rPr sz="1400" dirty="0" err="1"/>
              <a:t>soutenir</a:t>
            </a:r>
            <a:r>
              <a:rPr sz="1400" dirty="0"/>
              <a:t> la TPT ; </a:t>
            </a:r>
            <a:r>
              <a:rPr sz="1400" dirty="0" err="1"/>
              <a:t>matériels</a:t>
            </a:r>
            <a:r>
              <a:rPr sz="1400" dirty="0"/>
              <a:t> </a:t>
            </a:r>
            <a:r>
              <a:rPr sz="1400" dirty="0" err="1"/>
              <a:t>d’alphabétisation</a:t>
            </a:r>
            <a:r>
              <a:rPr sz="1400" dirty="0"/>
              <a:t> et de </a:t>
            </a:r>
            <a:r>
              <a:rPr sz="1400" dirty="0" err="1"/>
              <a:t>sensibilisation</a:t>
            </a:r>
            <a:r>
              <a:rPr sz="1400" dirty="0"/>
              <a:t> à la </a:t>
            </a:r>
            <a:r>
              <a:rPr sz="1400" dirty="0" err="1"/>
              <a:t>prévention</a:t>
            </a:r>
            <a:r>
              <a:rPr sz="1400" dirty="0"/>
              <a:t> de la </a:t>
            </a:r>
            <a:r>
              <a:rPr sz="1400" dirty="0" err="1"/>
              <a:t>tuberculose</a:t>
            </a:r>
            <a:r>
              <a:rPr sz="1400" dirty="0"/>
              <a:t> dans la </a:t>
            </a:r>
            <a:r>
              <a:rPr sz="1400" dirty="0" err="1"/>
              <a:t>communauté</a:t>
            </a:r>
            <a:r>
              <a:rPr sz="1400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BA1A92-9194-79EC-F55B-859002DE95CB}"/>
              </a:ext>
            </a:extLst>
          </p:cNvPr>
          <p:cNvSpPr txBox="1"/>
          <p:nvPr/>
        </p:nvSpPr>
        <p:spPr>
          <a:xfrm>
            <a:off x="5163695" y="2415625"/>
            <a:ext cx="210312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EF3E42"/>
                </a:solidFill>
                <a:latin typeface="+mj-lt"/>
                <a:cs typeface="Arial" panose="020B0604020202020204" pitchFamily="34" charset="0"/>
              </a:defRPr>
            </a:pPr>
            <a:r>
              <a:rPr sz="1600" dirty="0"/>
              <a:t>ESPACE (SPACE)</a:t>
            </a:r>
            <a:endParaRPr lang="en-US" sz="1600" b="1" dirty="0">
              <a:solidFill>
                <a:srgbClr val="EF3E42"/>
              </a:solidFill>
              <a:latin typeface="+mj-lt"/>
              <a:cs typeface="Arial" panose="020B0604020202020204" pitchFamily="34" charset="0"/>
            </a:endParaRPr>
          </a:p>
          <a:p>
            <a: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400" dirty="0"/>
              <a:t>Un lieu pour les </a:t>
            </a:r>
            <a:r>
              <a:rPr sz="1400" dirty="0" err="1"/>
              <a:t>personnes</a:t>
            </a:r>
            <a:r>
              <a:rPr sz="1400" dirty="0"/>
              <a:t> qui se </a:t>
            </a:r>
            <a:r>
              <a:rPr sz="1400" dirty="0" err="1"/>
              <a:t>soumettent</a:t>
            </a:r>
            <a:r>
              <a:rPr sz="1400" dirty="0"/>
              <a:t> à un </a:t>
            </a:r>
            <a:r>
              <a:rPr sz="1400" dirty="0" err="1"/>
              <a:t>dépistage</a:t>
            </a:r>
            <a:r>
              <a:rPr sz="1400" dirty="0"/>
              <a:t> et un test de </a:t>
            </a:r>
            <a:r>
              <a:rPr sz="1400" dirty="0" err="1"/>
              <a:t>dépistage</a:t>
            </a:r>
            <a:r>
              <a:rPr sz="1400" dirty="0"/>
              <a:t> de la </a:t>
            </a:r>
            <a:r>
              <a:rPr sz="1400" dirty="0" err="1"/>
              <a:t>tuberculose</a:t>
            </a:r>
            <a:r>
              <a:rPr sz="1400" dirty="0"/>
              <a:t> ; </a:t>
            </a:r>
            <a:r>
              <a:rPr sz="1400" dirty="0" err="1"/>
              <a:t>où</a:t>
            </a:r>
            <a:r>
              <a:rPr sz="1400" dirty="0"/>
              <a:t> </a:t>
            </a:r>
            <a:r>
              <a:rPr sz="1400" dirty="0" err="1"/>
              <a:t>collecter</a:t>
            </a:r>
            <a:r>
              <a:rPr sz="1400" dirty="0"/>
              <a:t> les </a:t>
            </a:r>
            <a:r>
              <a:rPr sz="1400" dirty="0" err="1"/>
              <a:t>schémas</a:t>
            </a:r>
            <a:r>
              <a:rPr sz="1400" dirty="0"/>
              <a:t> </a:t>
            </a:r>
            <a:r>
              <a:rPr sz="1400" dirty="0" err="1"/>
              <a:t>thérapeutiques</a:t>
            </a:r>
            <a:r>
              <a:rPr sz="1400" dirty="0"/>
              <a:t> ; </a:t>
            </a:r>
            <a:r>
              <a:rPr sz="1400" dirty="0" err="1"/>
              <a:t>où</a:t>
            </a:r>
            <a:r>
              <a:rPr sz="1400" dirty="0"/>
              <a:t> </a:t>
            </a:r>
            <a:r>
              <a:rPr sz="1400" dirty="0" err="1"/>
              <a:t>rencontrer</a:t>
            </a:r>
            <a:r>
              <a:rPr sz="1400" dirty="0"/>
              <a:t> des </a:t>
            </a:r>
            <a:r>
              <a:rPr sz="1400" dirty="0" err="1"/>
              <a:t>prestataires</a:t>
            </a:r>
            <a:r>
              <a:rPr sz="1400" dirty="0"/>
              <a:t> de </a:t>
            </a:r>
            <a:r>
              <a:rPr sz="1400" dirty="0" err="1"/>
              <a:t>soins</a:t>
            </a:r>
            <a:r>
              <a:rPr sz="14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CB9A38-085F-8BF6-7DD0-FD8123D51BC1}"/>
              </a:ext>
            </a:extLst>
          </p:cNvPr>
          <p:cNvSpPr txBox="1"/>
          <p:nvPr/>
        </p:nvSpPr>
        <p:spPr>
          <a:xfrm>
            <a:off x="7521192" y="2401703"/>
            <a:ext cx="2225781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EF3E42"/>
                </a:solidFill>
                <a:latin typeface="+mj-lt"/>
                <a:cs typeface="Arial" panose="020B0604020202020204" pitchFamily="34" charset="0"/>
              </a:defRPr>
            </a:pPr>
            <a:r>
              <a:rPr sz="1600" dirty="0"/>
              <a:t>SYSTÈMES (SYSTEMS)</a:t>
            </a:r>
            <a:endParaRPr lang="en-US" sz="1600" b="1" dirty="0">
              <a:solidFill>
                <a:srgbClr val="EF3E42"/>
              </a:solidFill>
              <a:latin typeface="+mj-lt"/>
              <a:cs typeface="Arial" panose="020B0604020202020204" pitchFamily="34" charset="0"/>
            </a:endParaRPr>
          </a:p>
          <a:p>
            <a: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400" dirty="0"/>
              <a:t>Mise à jour des directives </a:t>
            </a:r>
            <a:r>
              <a:rPr sz="1400" dirty="0" err="1"/>
              <a:t>nationales</a:t>
            </a:r>
            <a:r>
              <a:rPr sz="1400" dirty="0"/>
              <a:t>, des </a:t>
            </a:r>
            <a:r>
              <a:rPr sz="1400" dirty="0" err="1"/>
              <a:t>listes</a:t>
            </a:r>
            <a:r>
              <a:rPr sz="1400" dirty="0"/>
              <a:t> de </a:t>
            </a:r>
            <a:r>
              <a:rPr sz="1400" dirty="0" err="1"/>
              <a:t>médicaments</a:t>
            </a:r>
            <a:r>
              <a:rPr sz="1400" dirty="0"/>
              <a:t> et des formations des </a:t>
            </a:r>
            <a:r>
              <a:rPr sz="1400" dirty="0" err="1"/>
              <a:t>travailleurs</a:t>
            </a:r>
            <a:r>
              <a:rPr sz="1400" dirty="0"/>
              <a:t> de la </a:t>
            </a:r>
            <a:r>
              <a:rPr sz="1400" dirty="0" err="1"/>
              <a:t>santé</a:t>
            </a:r>
            <a:r>
              <a:rPr sz="1400" dirty="0"/>
              <a:t> ; </a:t>
            </a:r>
            <a:r>
              <a:rPr sz="1400" dirty="0" err="1"/>
              <a:t>enregistrement</a:t>
            </a:r>
            <a:r>
              <a:rPr sz="1400" dirty="0"/>
              <a:t> des </a:t>
            </a:r>
            <a:r>
              <a:rPr sz="1400" dirty="0" err="1"/>
              <a:t>médicaments</a:t>
            </a:r>
            <a:r>
              <a:rPr sz="1400" dirty="0"/>
              <a:t> </a:t>
            </a:r>
            <a:r>
              <a:rPr sz="1400" dirty="0" err="1"/>
              <a:t>ou</a:t>
            </a:r>
            <a:r>
              <a:rPr sz="1400" dirty="0"/>
              <a:t> dispenses via les </a:t>
            </a:r>
            <a:r>
              <a:rPr sz="1400" dirty="0" err="1"/>
              <a:t>autorités</a:t>
            </a:r>
            <a:r>
              <a:rPr sz="1400" dirty="0"/>
              <a:t> </a:t>
            </a:r>
            <a:r>
              <a:rPr sz="1400" dirty="0" err="1"/>
              <a:t>réglementaires</a:t>
            </a:r>
            <a:r>
              <a:rPr sz="1400" dirty="0"/>
              <a:t> </a:t>
            </a:r>
            <a:r>
              <a:rPr sz="1400" dirty="0" err="1"/>
              <a:t>nationales</a:t>
            </a:r>
            <a:r>
              <a:rPr sz="1400" dirty="0"/>
              <a:t> ; </a:t>
            </a:r>
            <a:r>
              <a:rPr sz="1400" dirty="0" err="1"/>
              <a:t>appels</a:t>
            </a:r>
            <a:r>
              <a:rPr sz="1400" dirty="0"/>
              <a:t> </a:t>
            </a:r>
            <a:r>
              <a:rPr sz="1400" dirty="0" err="1"/>
              <a:t>d’offres</a:t>
            </a:r>
            <a:r>
              <a:rPr sz="1400" dirty="0"/>
              <a:t> mis à jour pour </a:t>
            </a:r>
            <a:r>
              <a:rPr sz="1400" dirty="0" err="1"/>
              <a:t>acheter</a:t>
            </a:r>
            <a:r>
              <a:rPr sz="1400" dirty="0"/>
              <a:t> des « </a:t>
            </a:r>
            <a:r>
              <a:rPr sz="1400" dirty="0" err="1"/>
              <a:t>produits</a:t>
            </a:r>
            <a:r>
              <a:rPr sz="1400" dirty="0"/>
              <a:t> » pour </a:t>
            </a:r>
            <a:r>
              <a:rPr sz="1400" dirty="0" err="1"/>
              <a:t>soutenir</a:t>
            </a:r>
            <a:r>
              <a:rPr sz="1400" dirty="0"/>
              <a:t> la TPT ; prestation de services </a:t>
            </a:r>
            <a:r>
              <a:rPr sz="1400" dirty="0" err="1"/>
              <a:t>différenciés</a:t>
            </a:r>
            <a:r>
              <a:rPr sz="1400" dirty="0"/>
              <a:t> (DSD).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84278E-D5D7-0A0D-ABE2-EA578998601A}"/>
              </a:ext>
            </a:extLst>
          </p:cNvPr>
          <p:cNvSpPr txBox="1"/>
          <p:nvPr/>
        </p:nvSpPr>
        <p:spPr>
          <a:xfrm>
            <a:off x="9878691" y="2415625"/>
            <a:ext cx="210312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EF3E42"/>
                </a:solidFill>
                <a:latin typeface="+mj-lt"/>
                <a:cs typeface="Arial" panose="020B0604020202020204" pitchFamily="34" charset="0"/>
              </a:defRPr>
            </a:pPr>
            <a:r>
              <a:rPr sz="1600" dirty="0"/>
              <a:t>SOUTIEN (SUPPORT)</a:t>
            </a:r>
            <a:endParaRPr lang="en-US" sz="1600" b="1" dirty="0">
              <a:solidFill>
                <a:srgbClr val="EF3E42"/>
              </a:solidFill>
              <a:latin typeface="+mj-lt"/>
              <a:cs typeface="Arial" panose="020B0604020202020204" pitchFamily="34" charset="0"/>
            </a:endParaRPr>
          </a:p>
          <a:p>
            <a: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400" dirty="0" err="1"/>
              <a:t>Modèles</a:t>
            </a:r>
            <a:r>
              <a:rPr sz="1400" dirty="0"/>
              <a:t> </a:t>
            </a:r>
            <a:r>
              <a:rPr sz="1400" dirty="0" err="1"/>
              <a:t>centrés</a:t>
            </a:r>
            <a:r>
              <a:rPr sz="1400" dirty="0"/>
              <a:t> sur le patient pour </a:t>
            </a:r>
            <a:r>
              <a:rPr sz="1400" dirty="0" err="1"/>
              <a:t>l’enquête</a:t>
            </a:r>
            <a:r>
              <a:rPr sz="1400" dirty="0"/>
              <a:t> sur les contacts au sein du ménage (conseil sur la divulgation) et les </a:t>
            </a:r>
            <a:r>
              <a:rPr sz="1400" dirty="0" err="1"/>
              <a:t>personnes</a:t>
            </a:r>
            <a:r>
              <a:rPr sz="1400" dirty="0"/>
              <a:t> qui </a:t>
            </a:r>
            <a:r>
              <a:rPr sz="1400" dirty="0" err="1"/>
              <a:t>initient</a:t>
            </a:r>
            <a:r>
              <a:rPr sz="1400" dirty="0"/>
              <a:t> un TPT.</a:t>
            </a:r>
          </a:p>
        </p:txBody>
      </p:sp>
      <p:pic>
        <p:nvPicPr>
          <p:cNvPr id="22" name="Picture 21" descr="Shape, circle  Description automatically generated">
            <a:extLst>
              <a:ext uri="{FF2B5EF4-FFF2-40B4-BE49-F238E27FC236}">
                <a16:creationId xmlns:a16="http://schemas.microsoft.com/office/drawing/2014/main" id="{9CA48A23-D859-6DFF-EED2-AEA98295C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29" y="1311188"/>
            <a:ext cx="1005840" cy="1005840"/>
          </a:xfrm>
          <a:prstGeom prst="rect">
            <a:avLst/>
          </a:prstGeom>
        </p:spPr>
      </p:pic>
      <p:pic>
        <p:nvPicPr>
          <p:cNvPr id="23" name="Picture 22" descr="Shape, circle  Description automatically generated">
            <a:extLst>
              <a:ext uri="{FF2B5EF4-FFF2-40B4-BE49-F238E27FC236}">
                <a16:creationId xmlns:a16="http://schemas.microsoft.com/office/drawing/2014/main" id="{FCAB1FDF-DCCC-5A18-9D0A-E4E85D539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827" y="1311188"/>
            <a:ext cx="1005840" cy="1005840"/>
          </a:xfrm>
          <a:prstGeom prst="rect">
            <a:avLst/>
          </a:prstGeom>
        </p:spPr>
      </p:pic>
      <p:pic>
        <p:nvPicPr>
          <p:cNvPr id="24" name="Picture 23" descr="Shape, circle  Description automatically generated">
            <a:extLst>
              <a:ext uri="{FF2B5EF4-FFF2-40B4-BE49-F238E27FC236}">
                <a16:creationId xmlns:a16="http://schemas.microsoft.com/office/drawing/2014/main" id="{C6CC1DEF-58E0-9AA0-A2CD-54BC4CA1E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30" y="1311188"/>
            <a:ext cx="1005840" cy="1005840"/>
          </a:xfrm>
          <a:prstGeom prst="rect">
            <a:avLst/>
          </a:prstGeom>
        </p:spPr>
      </p:pic>
      <p:pic>
        <p:nvPicPr>
          <p:cNvPr id="25" name="Picture 24" descr="Shape, circle  Description automatically generated">
            <a:extLst>
              <a:ext uri="{FF2B5EF4-FFF2-40B4-BE49-F238E27FC236}">
                <a16:creationId xmlns:a16="http://schemas.microsoft.com/office/drawing/2014/main" id="{9886079D-F816-2885-1D2A-7528CF453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823" y="1311188"/>
            <a:ext cx="1005840" cy="1005840"/>
          </a:xfrm>
          <a:prstGeom prst="rect">
            <a:avLst/>
          </a:prstGeom>
        </p:spPr>
      </p:pic>
      <p:pic>
        <p:nvPicPr>
          <p:cNvPr id="26" name="Picture 25" descr="Shape, circle  Description automatically generated">
            <a:extLst>
              <a:ext uri="{FF2B5EF4-FFF2-40B4-BE49-F238E27FC236}">
                <a16:creationId xmlns:a16="http://schemas.microsoft.com/office/drawing/2014/main" id="{79EB0AC9-BC9F-6CE5-6C4C-8C8D43AE3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321" y="1311188"/>
            <a:ext cx="1005840" cy="100584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83F52F11-7F5E-5E84-5AC8-4136BE5D4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7209" y="1519769"/>
            <a:ext cx="578079" cy="54864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EE1919A8-69CE-67AD-88DA-E06952B5FE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04708" y="1584724"/>
            <a:ext cx="478077" cy="4572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DD9A9B7E-CD4F-ACA5-2891-5D5E353D6D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71505" y="1598749"/>
            <a:ext cx="490025" cy="4572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769D54F7-F07D-A11C-F0D8-A8A1DF5CAD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32549" y="1552681"/>
            <a:ext cx="507576" cy="50292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91711EA1-B4B5-047C-ACB4-FCCDF194323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44090" y="1551569"/>
            <a:ext cx="55325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30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4FD6FA8-88D8-BB84-6EDF-A322251B1498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defRPr>
            </a:pPr>
            <a:r>
              <a:rPr sz="2800" dirty="0"/>
              <a:t>QUE PEUVENT FAIRE LES ORGANISATIONS DE LA SOCIÉTÉ CIVILE ET LES GROUPES COMMUNAUTAIRES 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C3AE21-7397-5C29-5A37-AD9CFBE277C0}"/>
              </a:ext>
            </a:extLst>
          </p:cNvPr>
          <p:cNvSpPr txBox="1"/>
          <p:nvPr/>
        </p:nvSpPr>
        <p:spPr>
          <a:xfrm>
            <a:off x="1425272" y="1887301"/>
            <a:ext cx="3842468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Faire pression pour que la recherche active des </a:t>
            </a:r>
            <a:r>
              <a:rPr sz="1600" dirty="0" err="1"/>
              <a:t>cas</a:t>
            </a:r>
            <a:r>
              <a:rPr sz="1600" dirty="0"/>
              <a:t>, la recherche des contacts et le TPT à base de rifapentine </a:t>
            </a:r>
            <a:r>
              <a:rPr sz="1600" dirty="0" err="1"/>
              <a:t>soient</a:t>
            </a:r>
            <a:r>
              <a:rPr sz="1600" dirty="0"/>
              <a:t> </a:t>
            </a:r>
            <a:r>
              <a:rPr sz="1600" dirty="0" err="1"/>
              <a:t>inclus</a:t>
            </a:r>
            <a:r>
              <a:rPr sz="1600" dirty="0"/>
              <a:t> dans les </a:t>
            </a:r>
            <a:r>
              <a:rPr sz="1600" dirty="0" err="1"/>
              <a:t>lignes</a:t>
            </a:r>
            <a:r>
              <a:rPr sz="1600" dirty="0"/>
              <a:t> directrices et les plans </a:t>
            </a:r>
            <a:r>
              <a:rPr sz="1600" dirty="0" err="1"/>
              <a:t>stratégiques</a:t>
            </a:r>
            <a:r>
              <a:rPr sz="1600" dirty="0"/>
              <a:t> </a:t>
            </a:r>
            <a:r>
              <a:rPr sz="1600" dirty="0" err="1"/>
              <a:t>nationaux</a:t>
            </a:r>
            <a:r>
              <a:rPr sz="1600" dirty="0"/>
              <a:t> (PSN) </a:t>
            </a:r>
            <a:r>
              <a:rPr sz="1600" dirty="0" err="1"/>
              <a:t>ainsi</a:t>
            </a:r>
            <a:r>
              <a:rPr sz="1600" dirty="0"/>
              <a:t> que dans les budgets des </a:t>
            </a:r>
            <a:r>
              <a:rPr sz="1600" dirty="0" err="1"/>
              <a:t>programmes</a:t>
            </a:r>
            <a:r>
              <a:rPr sz="1600" dirty="0"/>
              <a:t>.</a:t>
            </a:r>
          </a:p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Plaider</a:t>
            </a:r>
            <a:r>
              <a:rPr sz="1600" dirty="0"/>
              <a:t> pour de </a:t>
            </a:r>
            <a:r>
              <a:rPr sz="1600" dirty="0" err="1"/>
              <a:t>nouvelles</a:t>
            </a:r>
            <a:r>
              <a:rPr sz="1600" dirty="0"/>
              <a:t> </a:t>
            </a:r>
            <a:r>
              <a:rPr sz="1600" dirty="0" err="1"/>
              <a:t>réductions</a:t>
            </a:r>
            <a:r>
              <a:rPr sz="1600" dirty="0"/>
              <a:t> de prix de la rifapentine. </a:t>
            </a:r>
          </a:p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Encourager </a:t>
            </a:r>
            <a:r>
              <a:rPr sz="1600" dirty="0" err="1"/>
              <a:t>l’entrée</a:t>
            </a:r>
            <a:r>
              <a:rPr sz="1600" dirty="0"/>
              <a:t> de </a:t>
            </a:r>
            <a:r>
              <a:rPr sz="1600" dirty="0" err="1"/>
              <a:t>fournisseurs</a:t>
            </a:r>
            <a:r>
              <a:rPr sz="1600" dirty="0"/>
              <a:t> plus </a:t>
            </a:r>
            <a:r>
              <a:rPr sz="1600" dirty="0" err="1"/>
              <a:t>génériques</a:t>
            </a:r>
            <a:r>
              <a:rPr sz="1600" dirty="0"/>
              <a:t> de rifapentine.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CD97-E9D1-BC62-7C78-D05CF804BB2F}"/>
              </a:ext>
            </a:extLst>
          </p:cNvPr>
          <p:cNvSpPr txBox="1"/>
          <p:nvPr/>
        </p:nvSpPr>
        <p:spPr>
          <a:xfrm>
            <a:off x="6828186" y="1883513"/>
            <a:ext cx="475587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Plaider</a:t>
            </a:r>
            <a:r>
              <a:rPr sz="1600" dirty="0"/>
              <a:t> pour que les </a:t>
            </a:r>
            <a:r>
              <a:rPr sz="1600" dirty="0" err="1"/>
              <a:t>génériques</a:t>
            </a:r>
            <a:r>
              <a:rPr sz="1600" dirty="0"/>
              <a:t> </a:t>
            </a:r>
            <a:r>
              <a:rPr sz="1600" dirty="0" err="1"/>
              <a:t>développent</a:t>
            </a:r>
            <a:r>
              <a:rPr sz="1600" dirty="0"/>
              <a:t> et </a:t>
            </a:r>
            <a:r>
              <a:rPr sz="1600" dirty="0" err="1"/>
              <a:t>enregistrent</a:t>
            </a:r>
            <a:r>
              <a:rPr sz="1600" dirty="0"/>
              <a:t> </a:t>
            </a:r>
            <a:r>
              <a:rPr sz="1600" dirty="0" err="1"/>
              <a:t>une</a:t>
            </a:r>
            <a:r>
              <a:rPr sz="1600" dirty="0"/>
              <a:t> formulation </a:t>
            </a:r>
            <a:r>
              <a:rPr sz="1600" dirty="0" err="1"/>
              <a:t>pédiatrique</a:t>
            </a:r>
            <a:r>
              <a:rPr sz="1600" dirty="0"/>
              <a:t> de rifapentine (150 mg de </a:t>
            </a:r>
            <a:r>
              <a:rPr sz="1600" dirty="0" err="1"/>
              <a:t>comprimés</a:t>
            </a:r>
            <a:r>
              <a:rPr sz="1600" dirty="0"/>
              <a:t> </a:t>
            </a:r>
            <a:r>
              <a:rPr sz="1600" dirty="0" err="1"/>
              <a:t>dispersibles</a:t>
            </a:r>
            <a:r>
              <a:rPr sz="1600" dirty="0"/>
              <a:t> </a:t>
            </a:r>
            <a:r>
              <a:rPr sz="1600" dirty="0" err="1"/>
              <a:t>sécables</a:t>
            </a:r>
            <a:r>
              <a:rPr sz="1600" dirty="0"/>
              <a:t>). </a:t>
            </a:r>
          </a:p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Surveiller</a:t>
            </a:r>
            <a:r>
              <a:rPr sz="1600" dirty="0"/>
              <a:t> la </a:t>
            </a:r>
            <a:r>
              <a:rPr sz="1600" dirty="0" err="1"/>
              <a:t>disponibilité</a:t>
            </a:r>
            <a:r>
              <a:rPr sz="1600" dirty="0"/>
              <a:t> et la mise </a:t>
            </a:r>
            <a:r>
              <a:rPr sz="1600" dirty="0" err="1"/>
              <a:t>en</a:t>
            </a:r>
            <a:r>
              <a:rPr sz="1600" dirty="0"/>
              <a:t> </a:t>
            </a:r>
            <a:r>
              <a:rPr sz="1600" dirty="0" err="1"/>
              <a:t>œuvre</a:t>
            </a:r>
            <a:r>
              <a:rPr sz="1600" dirty="0"/>
              <a:t> du TPT (ex : via des </a:t>
            </a:r>
            <a:r>
              <a:rPr sz="1600" dirty="0" err="1"/>
              <a:t>mécanismes</a:t>
            </a:r>
            <a:r>
              <a:rPr sz="1600" dirty="0"/>
              <a:t> de </a:t>
            </a:r>
            <a:r>
              <a:rPr sz="1600" dirty="0" err="1"/>
              <a:t>suivi</a:t>
            </a:r>
            <a:r>
              <a:rPr sz="1600" dirty="0"/>
              <a:t> </a:t>
            </a:r>
            <a:r>
              <a:rPr sz="1600" dirty="0" err="1"/>
              <a:t>dirigés</a:t>
            </a:r>
            <a:r>
              <a:rPr sz="1600" dirty="0"/>
              <a:t> par la </a:t>
            </a:r>
            <a:r>
              <a:rPr sz="1600" dirty="0" err="1"/>
              <a:t>communauté</a:t>
            </a:r>
            <a:r>
              <a:rPr sz="1600" dirty="0"/>
              <a:t>). </a:t>
            </a:r>
          </a:p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Créer</a:t>
            </a:r>
            <a:r>
              <a:rPr sz="1600" dirty="0"/>
              <a:t> </a:t>
            </a:r>
            <a:r>
              <a:rPr sz="1600" dirty="0" err="1"/>
              <a:t>une</a:t>
            </a:r>
            <a:r>
              <a:rPr sz="1600" dirty="0"/>
              <a:t> </a:t>
            </a:r>
            <a:r>
              <a:rPr sz="1600" dirty="0" err="1"/>
              <a:t>demande</a:t>
            </a:r>
            <a:r>
              <a:rPr sz="1600" dirty="0"/>
              <a:t> de TPT à base de rifapentine au sein des </a:t>
            </a:r>
            <a:r>
              <a:rPr sz="1600" dirty="0" err="1"/>
              <a:t>communautés</a:t>
            </a:r>
            <a:r>
              <a:rPr sz="1600" dirty="0"/>
              <a:t>. </a:t>
            </a:r>
          </a:p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Demander aux </a:t>
            </a:r>
            <a:r>
              <a:rPr sz="1600" dirty="0" err="1"/>
              <a:t>gouvernements</a:t>
            </a:r>
            <a:r>
              <a:rPr sz="1600" dirty="0"/>
              <a:t> de </a:t>
            </a:r>
            <a:r>
              <a:rPr sz="1600" dirty="0" err="1"/>
              <a:t>développer</a:t>
            </a:r>
            <a:r>
              <a:rPr sz="1600" dirty="0"/>
              <a:t> le 3HP et le 1HP via des </a:t>
            </a:r>
            <a:r>
              <a:rPr sz="1600" dirty="0" err="1"/>
              <a:t>systèmes</a:t>
            </a:r>
            <a:r>
              <a:rPr sz="1600" dirty="0"/>
              <a:t> de </a:t>
            </a:r>
            <a:r>
              <a:rPr sz="1600" dirty="0" err="1"/>
              <a:t>soins</a:t>
            </a:r>
            <a:r>
              <a:rPr sz="1600" dirty="0"/>
              <a:t> </a:t>
            </a:r>
            <a:r>
              <a:rPr sz="1600" dirty="0" err="1"/>
              <a:t>centrés</a:t>
            </a:r>
            <a:r>
              <a:rPr sz="1600" dirty="0"/>
              <a:t> sur le patient. 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A226FFA-C472-9025-77D5-EB6A12DCDFBA}"/>
              </a:ext>
            </a:extLst>
          </p:cNvPr>
          <p:cNvGrpSpPr/>
          <p:nvPr/>
        </p:nvGrpSpPr>
        <p:grpSpPr>
          <a:xfrm>
            <a:off x="510795" y="1855435"/>
            <a:ext cx="765809" cy="822960"/>
            <a:chOff x="510795" y="1855435"/>
            <a:chExt cx="765809" cy="82296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D42E563-664F-46A1-9FAD-5DE32EE493E0}"/>
                </a:ext>
              </a:extLst>
            </p:cNvPr>
            <p:cNvSpPr/>
            <p:nvPr/>
          </p:nvSpPr>
          <p:spPr>
            <a:xfrm>
              <a:off x="514113" y="1862593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667DE48E-F60F-2EA2-F159-91607269E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0795" y="1855435"/>
              <a:ext cx="765809" cy="822960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6E0A7F3-39BF-DE39-4179-88F6E59F5BDD}"/>
              </a:ext>
            </a:extLst>
          </p:cNvPr>
          <p:cNvGrpSpPr/>
          <p:nvPr/>
        </p:nvGrpSpPr>
        <p:grpSpPr>
          <a:xfrm>
            <a:off x="340083" y="3604095"/>
            <a:ext cx="894285" cy="842335"/>
            <a:chOff x="340083" y="3604095"/>
            <a:chExt cx="894285" cy="84233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C0F48D0-7ED1-B6CF-B430-C4DE7BA28984}"/>
                </a:ext>
              </a:extLst>
            </p:cNvPr>
            <p:cNvSpPr/>
            <p:nvPr/>
          </p:nvSpPr>
          <p:spPr>
            <a:xfrm>
              <a:off x="514113" y="3674823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60" name="Graphic 59" descr="Megaphone1 with solid fill">
              <a:extLst>
                <a:ext uri="{FF2B5EF4-FFF2-40B4-BE49-F238E27FC236}">
                  <a16:creationId xmlns:a16="http://schemas.microsoft.com/office/drawing/2014/main" id="{91AF0830-627B-17D8-AB54-FC2FC22E9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40083" y="3604095"/>
              <a:ext cx="822960" cy="822960"/>
            </a:xfrm>
            <a:prstGeom prst="rect">
              <a:avLst/>
            </a:prstGeom>
          </p:spPr>
        </p:pic>
        <p:pic>
          <p:nvPicPr>
            <p:cNvPr id="62" name="Graphic 61" descr="Megaphone1 outline">
              <a:extLst>
                <a:ext uri="{FF2B5EF4-FFF2-40B4-BE49-F238E27FC236}">
                  <a16:creationId xmlns:a16="http://schemas.microsoft.com/office/drawing/2014/main" id="{3F4C72DE-C023-8A99-00D8-F9BDA30CA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9777" y="3623470"/>
              <a:ext cx="822960" cy="82296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0E9277F-1CA5-C5A2-2AD5-9134F82DB4CF}"/>
              </a:ext>
            </a:extLst>
          </p:cNvPr>
          <p:cNvGrpSpPr/>
          <p:nvPr/>
        </p:nvGrpSpPr>
        <p:grpSpPr>
          <a:xfrm>
            <a:off x="514112" y="4718437"/>
            <a:ext cx="762492" cy="782041"/>
            <a:chOff x="514112" y="4718437"/>
            <a:chExt cx="762492" cy="78204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0F7FD18-3EB8-2683-1149-D77E62A5B072}"/>
                </a:ext>
              </a:extLst>
            </p:cNvPr>
            <p:cNvSpPr/>
            <p:nvPr/>
          </p:nvSpPr>
          <p:spPr>
            <a:xfrm>
              <a:off x="514112" y="4718437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4CDB9E99-C0F8-8FD7-1BBA-E36AE13E8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49137" y="4894191"/>
              <a:ext cx="627467" cy="606287"/>
            </a:xfrm>
            <a:prstGeom prst="rect">
              <a:avLst/>
            </a:prstGeom>
          </p:spPr>
        </p:pic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BBCD8260-909F-C60A-A57A-C72B7E5E97D4}"/>
              </a:ext>
            </a:extLst>
          </p:cNvPr>
          <p:cNvSpPr/>
          <p:nvPr/>
        </p:nvSpPr>
        <p:spPr>
          <a:xfrm>
            <a:off x="5964073" y="1965297"/>
            <a:ext cx="720255" cy="7202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608B7AA-F70F-F175-8792-10B43ACB65FD}"/>
              </a:ext>
            </a:extLst>
          </p:cNvPr>
          <p:cNvGrpSpPr/>
          <p:nvPr/>
        </p:nvGrpSpPr>
        <p:grpSpPr>
          <a:xfrm>
            <a:off x="5776453" y="3120886"/>
            <a:ext cx="951178" cy="931294"/>
            <a:chOff x="5776453" y="3120886"/>
            <a:chExt cx="951178" cy="93129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3EF6BC5-6F41-3FBD-0EC5-511481356444}"/>
                </a:ext>
              </a:extLst>
            </p:cNvPr>
            <p:cNvSpPr/>
            <p:nvPr/>
          </p:nvSpPr>
          <p:spPr>
            <a:xfrm>
              <a:off x="5964071" y="3281499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22" name="Graphic 21" descr="Magnifying glass with solid fill">
              <a:extLst>
                <a:ext uri="{FF2B5EF4-FFF2-40B4-BE49-F238E27FC236}">
                  <a16:creationId xmlns:a16="http://schemas.microsoft.com/office/drawing/2014/main" id="{A4EF9A0F-330C-1225-79BA-9AC75C84C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813231" y="3120886"/>
              <a:ext cx="914400" cy="914400"/>
            </a:xfrm>
            <a:prstGeom prst="rect">
              <a:avLst/>
            </a:prstGeom>
          </p:spPr>
        </p:pic>
        <p:pic>
          <p:nvPicPr>
            <p:cNvPr id="19" name="Graphic 18" descr="Magnifying glass outline">
              <a:extLst>
                <a:ext uri="{FF2B5EF4-FFF2-40B4-BE49-F238E27FC236}">
                  <a16:creationId xmlns:a16="http://schemas.microsoft.com/office/drawing/2014/main" id="{AF637F1D-8622-DE8E-0680-C37506729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776453" y="3137780"/>
              <a:ext cx="914400" cy="91440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94630BF-CC4A-4FED-FF43-D0F25DD54EDA}"/>
              </a:ext>
            </a:extLst>
          </p:cNvPr>
          <p:cNvGrpSpPr/>
          <p:nvPr/>
        </p:nvGrpSpPr>
        <p:grpSpPr>
          <a:xfrm>
            <a:off x="5820209" y="4390524"/>
            <a:ext cx="864116" cy="768051"/>
            <a:chOff x="5820209" y="4390524"/>
            <a:chExt cx="864116" cy="768051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CB329EC-A684-BD50-30F4-B03F07E02A8E}"/>
                </a:ext>
              </a:extLst>
            </p:cNvPr>
            <p:cNvSpPr/>
            <p:nvPr/>
          </p:nvSpPr>
          <p:spPr>
            <a:xfrm>
              <a:off x="5964070" y="4395078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Bar graph with upward trend with solid fill">
              <a:extLst>
                <a:ext uri="{FF2B5EF4-FFF2-40B4-BE49-F238E27FC236}">
                  <a16:creationId xmlns:a16="http://schemas.microsoft.com/office/drawing/2014/main" id="{1D98A4D8-C998-EB31-57A8-074E1569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820209" y="4427055"/>
              <a:ext cx="731520" cy="731520"/>
            </a:xfrm>
            <a:prstGeom prst="rect">
              <a:avLst/>
            </a:prstGeom>
          </p:spPr>
        </p:pic>
        <p:pic>
          <p:nvPicPr>
            <p:cNvPr id="29" name="Graphic 28" descr="Bar graph with upward trend outline">
              <a:extLst>
                <a:ext uri="{FF2B5EF4-FFF2-40B4-BE49-F238E27FC236}">
                  <a16:creationId xmlns:a16="http://schemas.microsoft.com/office/drawing/2014/main" id="{42AA4E3D-78F4-45DD-A621-8F46E9448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864682" y="4390524"/>
              <a:ext cx="731520" cy="73152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05DCFBA-5278-C863-6108-FA95984E04DE}"/>
              </a:ext>
            </a:extLst>
          </p:cNvPr>
          <p:cNvGrpSpPr/>
          <p:nvPr/>
        </p:nvGrpSpPr>
        <p:grpSpPr>
          <a:xfrm>
            <a:off x="5834265" y="5438692"/>
            <a:ext cx="850059" cy="861057"/>
            <a:chOff x="5834265" y="5438692"/>
            <a:chExt cx="850059" cy="86105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D573D88-0FB2-39E9-FFCD-5802C05301A2}"/>
                </a:ext>
              </a:extLst>
            </p:cNvPr>
            <p:cNvSpPr/>
            <p:nvPr/>
          </p:nvSpPr>
          <p:spPr>
            <a:xfrm>
              <a:off x="5964069" y="5438692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9D5947CC-1EB5-E9A4-6FA8-10D992B94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834265" y="5568229"/>
              <a:ext cx="747562" cy="73152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61AA663-2D28-F9C5-2B70-809B2037331C}"/>
              </a:ext>
            </a:extLst>
          </p:cNvPr>
          <p:cNvGrpSpPr/>
          <p:nvPr/>
        </p:nvGrpSpPr>
        <p:grpSpPr>
          <a:xfrm>
            <a:off x="432752" y="1789041"/>
            <a:ext cx="11250696" cy="4656482"/>
            <a:chOff x="432752" y="1789041"/>
            <a:chExt cx="11250696" cy="4656482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DBFF525-1A74-3BC4-9609-7E6F8163A511}"/>
                </a:ext>
              </a:extLst>
            </p:cNvPr>
            <p:cNvGrpSpPr/>
            <p:nvPr/>
          </p:nvGrpSpPr>
          <p:grpSpPr>
            <a:xfrm>
              <a:off x="432752" y="1789041"/>
              <a:ext cx="11250696" cy="4656482"/>
              <a:chOff x="432752" y="1789041"/>
              <a:chExt cx="11250696" cy="4656482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1EE14F54-F33D-F33D-4D49-0075E24FABCB}"/>
                  </a:ext>
                </a:extLst>
              </p:cNvPr>
              <p:cNvGrpSpPr/>
              <p:nvPr/>
            </p:nvGrpSpPr>
            <p:grpSpPr>
              <a:xfrm>
                <a:off x="432752" y="1789041"/>
                <a:ext cx="11250696" cy="4656482"/>
                <a:chOff x="432752" y="1789041"/>
                <a:chExt cx="11250696" cy="4656482"/>
              </a:xfrm>
            </p:grpSpPr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614DC71F-2B6C-648D-BA47-A60091EA6450}"/>
                    </a:ext>
                  </a:extLst>
                </p:cNvPr>
                <p:cNvCxnSpPr/>
                <p:nvPr/>
              </p:nvCxnSpPr>
              <p:spPr>
                <a:xfrm>
                  <a:off x="5551002" y="1789041"/>
                  <a:ext cx="0" cy="465648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05DC28FF-70A8-BA9D-7400-780EABD7C55A}"/>
                    </a:ext>
                  </a:extLst>
                </p:cNvPr>
                <p:cNvCxnSpPr/>
                <p:nvPr/>
              </p:nvCxnSpPr>
              <p:spPr>
                <a:xfrm flipH="1">
                  <a:off x="432752" y="3538330"/>
                  <a:ext cx="511825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9C9C1BC8-E772-0A78-1B9A-B329A5BCE8B1}"/>
                    </a:ext>
                  </a:extLst>
                </p:cNvPr>
                <p:cNvCxnSpPr/>
                <p:nvPr/>
              </p:nvCxnSpPr>
              <p:spPr>
                <a:xfrm flipH="1">
                  <a:off x="432752" y="4555434"/>
                  <a:ext cx="511825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4F39577-8751-2FD8-25A4-73345FDA1D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51002" y="2970143"/>
                  <a:ext cx="6132446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CDEE6E1F-6FD3-207C-0834-13419F755C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51002" y="4200938"/>
                  <a:ext cx="6132446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4382D911-A395-0DDD-50CA-DC228AAE11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51002" y="5279335"/>
                  <a:ext cx="6132446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BC706AF-BC9D-3DFA-7429-EDBEDD8B833D}"/>
                  </a:ext>
                </a:extLst>
              </p:cNvPr>
              <p:cNvGrpSpPr/>
              <p:nvPr/>
            </p:nvGrpSpPr>
            <p:grpSpPr>
              <a:xfrm>
                <a:off x="5505282" y="2136452"/>
                <a:ext cx="91440" cy="428560"/>
                <a:chOff x="5810509" y="4712822"/>
                <a:chExt cx="91440" cy="428560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EA44356C-9C5C-0412-380A-FCF63A0E7A52}"/>
                    </a:ext>
                  </a:extLst>
                </p:cNvPr>
                <p:cNvSpPr/>
                <p:nvPr/>
              </p:nvSpPr>
              <p:spPr>
                <a:xfrm>
                  <a:off x="5833370" y="4712822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6E0B0EAD-C4EE-CF9F-CCBA-412414840BF1}"/>
                    </a:ext>
                  </a:extLst>
                </p:cNvPr>
                <p:cNvSpPr/>
                <p:nvPr/>
              </p:nvSpPr>
              <p:spPr>
                <a:xfrm>
                  <a:off x="5830257" y="5095663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00A55B7B-5028-886E-3713-30C98C33F286}"/>
                    </a:ext>
                  </a:extLst>
                </p:cNvPr>
                <p:cNvSpPr/>
                <p:nvPr/>
              </p:nvSpPr>
              <p:spPr>
                <a:xfrm>
                  <a:off x="5810509" y="4874936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9258A9E-4903-603A-34FC-A1C3A6DDE200}"/>
                </a:ext>
              </a:extLst>
            </p:cNvPr>
            <p:cNvGrpSpPr/>
            <p:nvPr/>
          </p:nvGrpSpPr>
          <p:grpSpPr>
            <a:xfrm rot="16200000">
              <a:off x="11088485" y="5065055"/>
              <a:ext cx="91440" cy="428560"/>
              <a:chOff x="5810509" y="4712822"/>
              <a:chExt cx="91440" cy="42856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2E34025D-0699-788B-3702-6E1C671CAE3A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4076AC73-C8BB-D947-D7B7-4C00452DFF4A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95FB8240-ACE5-1E6F-A31C-980F297BA077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5" name="Graphic 44">
            <a:extLst>
              <a:ext uri="{FF2B5EF4-FFF2-40B4-BE49-F238E27FC236}">
                <a16:creationId xmlns:a16="http://schemas.microsoft.com/office/drawing/2014/main" id="{BADDF6BA-FAEF-0E83-E60E-7F5288F7A4E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938100" y="2054982"/>
            <a:ext cx="727407" cy="61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22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B9FD80D4-CBDB-DFE1-55D0-465691045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85106" y="1438389"/>
            <a:ext cx="1280160" cy="12924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449D6B-7CB4-91BB-016C-03D21BFBFD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/>
          <a:stretch/>
        </p:blipFill>
        <p:spPr>
          <a:xfrm>
            <a:off x="0" y="5055643"/>
            <a:ext cx="8566753" cy="136067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80B27C-633F-9BA6-D53D-35AD9E00C869}"/>
              </a:ext>
            </a:extLst>
          </p:cNvPr>
          <p:cNvSpPr/>
          <p:nvPr/>
        </p:nvSpPr>
        <p:spPr>
          <a:xfrm>
            <a:off x="521052" y="1032641"/>
            <a:ext cx="2253371" cy="35498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AE578DC-9C31-A733-0398-FE9E37C7D6A3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QU’EST-CE QUE CELA SIGNIFIE ?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90AA279-8CAE-2E9F-220F-39155B2E79CF}"/>
              </a:ext>
            </a:extLst>
          </p:cNvPr>
          <p:cNvGrpSpPr/>
          <p:nvPr/>
        </p:nvGrpSpPr>
        <p:grpSpPr>
          <a:xfrm>
            <a:off x="6926736" y="1749191"/>
            <a:ext cx="1071358" cy="730454"/>
            <a:chOff x="6897472" y="1726613"/>
            <a:chExt cx="1071358" cy="73045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BD11A1-F2EF-BA5B-6B21-985F0D01FC99}"/>
                </a:ext>
              </a:extLst>
            </p:cNvPr>
            <p:cNvSpPr txBox="1"/>
            <p:nvPr/>
          </p:nvSpPr>
          <p:spPr>
            <a:xfrm>
              <a:off x="6897472" y="1726613"/>
              <a:ext cx="105752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000">
                  <a:solidFill>
                    <a:schemeClr val="accent1"/>
                  </a:solidFill>
                  <a:latin typeface="+mj-lt"/>
                </a:defRPr>
              </a:pPr>
              <a:r>
                <a:t>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03E7AF3-8011-6A1D-3CDF-F69EF3136735}"/>
                </a:ext>
              </a:extLst>
            </p:cNvPr>
            <p:cNvSpPr txBox="1"/>
            <p:nvPr/>
          </p:nvSpPr>
          <p:spPr>
            <a:xfrm>
              <a:off x="6911306" y="1749181"/>
              <a:ext cx="105752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000">
                  <a:ln>
                    <a:solidFill>
                      <a:schemeClr val="tx1"/>
                    </a:solidFill>
                  </a:ln>
                  <a:noFill/>
                  <a:latin typeface="+mj-lt"/>
                </a:defRPr>
              </a:pPr>
              <a:r>
                <a:t>6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F35CD9E-412B-71A0-87B3-290C0A79CF32}"/>
              </a:ext>
            </a:extLst>
          </p:cNvPr>
          <p:cNvGrpSpPr/>
          <p:nvPr/>
        </p:nvGrpSpPr>
        <p:grpSpPr>
          <a:xfrm>
            <a:off x="4014057" y="1760475"/>
            <a:ext cx="1071358" cy="721218"/>
            <a:chOff x="4021600" y="1780985"/>
            <a:chExt cx="1071358" cy="72121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0F21C90-F88C-CBA6-6C30-60EDCECCFE41}"/>
                </a:ext>
              </a:extLst>
            </p:cNvPr>
            <p:cNvSpPr txBox="1"/>
            <p:nvPr/>
          </p:nvSpPr>
          <p:spPr>
            <a:xfrm>
              <a:off x="4021600" y="1780985"/>
              <a:ext cx="105752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000">
                  <a:solidFill>
                    <a:schemeClr val="accent1"/>
                  </a:solidFill>
                  <a:latin typeface="+mj-lt"/>
                </a:defRPr>
              </a:pPr>
              <a:r>
                <a:t>4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01C3F92-0A7B-01EF-EA16-A6C8FD4F154B}"/>
                </a:ext>
              </a:extLst>
            </p:cNvPr>
            <p:cNvSpPr txBox="1"/>
            <p:nvPr/>
          </p:nvSpPr>
          <p:spPr>
            <a:xfrm>
              <a:off x="4035434" y="1794317"/>
              <a:ext cx="105752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000">
                  <a:ln>
                    <a:solidFill>
                      <a:schemeClr val="tx1"/>
                    </a:solidFill>
                  </a:ln>
                  <a:noFill/>
                  <a:latin typeface="+mj-lt"/>
                </a:defRPr>
              </a:pPr>
              <a:r>
                <a:t>4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1EF0F299-37E3-BE88-4303-901D3A7FF1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390" y="1248640"/>
            <a:ext cx="1622951" cy="160778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4E82D55-3C88-5197-C2A1-64718E3708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25341" y="1822290"/>
            <a:ext cx="1188720" cy="5742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181EFE9-2C1C-52A7-A9D9-F1515C29EA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74572" y="1486985"/>
            <a:ext cx="1280160" cy="126819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E22B029-7CD4-33B2-BA3E-0E15B36A1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64038" y="1478761"/>
            <a:ext cx="1280160" cy="129241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C4E9F8DD-48A4-CE6E-A10A-FE8B79878D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45116" y="2388158"/>
            <a:ext cx="1188720" cy="5742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E031203-4F5F-7166-A865-7A0EAE5CDB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05461" y="1817823"/>
            <a:ext cx="1188720" cy="57428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5934563B-78C9-AC48-3314-76EDD66015F0}"/>
              </a:ext>
            </a:extLst>
          </p:cNvPr>
          <p:cNvGrpSpPr/>
          <p:nvPr/>
        </p:nvGrpSpPr>
        <p:grpSpPr>
          <a:xfrm>
            <a:off x="1089328" y="1494742"/>
            <a:ext cx="1080594" cy="1139800"/>
            <a:chOff x="1089328" y="1749181"/>
            <a:chExt cx="1080594" cy="11398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B1189F-5181-DC17-5A9D-6A5C4E6BEF99}"/>
                </a:ext>
              </a:extLst>
            </p:cNvPr>
            <p:cNvSpPr txBox="1"/>
            <p:nvPr/>
          </p:nvSpPr>
          <p:spPr>
            <a:xfrm>
              <a:off x="1089328" y="1749181"/>
              <a:ext cx="105752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6600">
                  <a:solidFill>
                    <a:schemeClr val="accent1"/>
                  </a:solidFill>
                  <a:latin typeface="+mj-lt"/>
                </a:defRPr>
              </a:pPr>
              <a:r>
                <a:t>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F55185-35E9-2DBE-0536-09ECCA92B0A2}"/>
                </a:ext>
              </a:extLst>
            </p:cNvPr>
            <p:cNvSpPr txBox="1"/>
            <p:nvPr/>
          </p:nvSpPr>
          <p:spPr>
            <a:xfrm>
              <a:off x="1112398" y="1780985"/>
              <a:ext cx="105752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6600">
                  <a:ln>
                    <a:solidFill>
                      <a:schemeClr val="tx1"/>
                    </a:solidFill>
                  </a:ln>
                  <a:noFill/>
                  <a:latin typeface="+mj-lt"/>
                </a:defRPr>
              </a:pPr>
              <a:r>
                <a:t>1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EF97A48-CD1F-B48D-A7E2-0C5F4C0DF267}"/>
              </a:ext>
            </a:extLst>
          </p:cNvPr>
          <p:cNvGrpSpPr/>
          <p:nvPr/>
        </p:nvGrpSpPr>
        <p:grpSpPr>
          <a:xfrm>
            <a:off x="9789971" y="1863631"/>
            <a:ext cx="1071961" cy="524527"/>
            <a:chOff x="9797191" y="2051332"/>
            <a:chExt cx="1071961" cy="52452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8B3180A-8401-B0F0-256F-61256B61944B}"/>
                </a:ext>
              </a:extLst>
            </p:cNvPr>
            <p:cNvSpPr txBox="1"/>
            <p:nvPr/>
          </p:nvSpPr>
          <p:spPr>
            <a:xfrm>
              <a:off x="9797191" y="2051332"/>
              <a:ext cx="10575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2800">
                  <a:solidFill>
                    <a:schemeClr val="accent1"/>
                  </a:solidFill>
                  <a:latin typeface="+mj-lt"/>
                </a:defRPr>
              </a:pPr>
              <a:r>
                <a:t>x24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CBDB35F-9FF1-1EE9-669F-EC0A8B1950B0}"/>
                </a:ext>
              </a:extLst>
            </p:cNvPr>
            <p:cNvSpPr txBox="1"/>
            <p:nvPr/>
          </p:nvSpPr>
          <p:spPr>
            <a:xfrm>
              <a:off x="9811628" y="2052639"/>
              <a:ext cx="10575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2800">
                  <a:ln>
                    <a:solidFill>
                      <a:schemeClr val="tx1"/>
                    </a:solidFill>
                  </a:ln>
                  <a:noFill/>
                  <a:latin typeface="+mj-lt"/>
                </a:defRPr>
              </a:pPr>
              <a:r>
                <a:t>x24</a:t>
              </a:r>
            </a:p>
          </p:txBody>
        </p:sp>
      </p:grpSp>
      <p:sp>
        <p:nvSpPr>
          <p:cNvPr id="28" name="Rectangle 2">
            <a:extLst>
              <a:ext uri="{FF2B5EF4-FFF2-40B4-BE49-F238E27FC236}">
                <a16:creationId xmlns:a16="http://schemas.microsoft.com/office/drawing/2014/main" id="{B84042AE-423E-EEF7-8A9F-4433A6E92D28}"/>
              </a:ext>
            </a:extLst>
          </p:cNvPr>
          <p:cNvSpPr txBox="1">
            <a:spLocks noChangeArrowheads="1"/>
          </p:cNvSpPr>
          <p:nvPr/>
        </p:nvSpPr>
        <p:spPr>
          <a:xfrm>
            <a:off x="642663" y="2984649"/>
            <a:ext cx="1950854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t>traitement d’un mois ou d’une fois par semaine pour </a:t>
            </a:r>
            <a:r>
              <a:rPr u="sng"/>
              <a:t>la prévention contre la tuberculose</a:t>
            </a:r>
            <a:r>
              <a:t>. </a:t>
            </a:r>
            <a:endParaRPr lang="en-US" sz="1600" b="1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9B16FA46-D82C-B443-9D12-82A2CF6A40F2}"/>
              </a:ext>
            </a:extLst>
          </p:cNvPr>
          <p:cNvSpPr txBox="1">
            <a:spLocks noChangeArrowheads="1"/>
          </p:cNvSpPr>
          <p:nvPr/>
        </p:nvSpPr>
        <p:spPr>
          <a:xfrm>
            <a:off x="3661215" y="3033251"/>
            <a:ext cx="1824434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t>traitement de quatre mois en cas de 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</a:br>
            <a:r>
              <a:t>tuberculose pharmacosensible. </a:t>
            </a:r>
            <a:endParaRPr lang="en-US" sz="1200" b="1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C6EE183F-A025-52E2-5FD2-760FDC400562}"/>
              </a:ext>
            </a:extLst>
          </p:cNvPr>
          <p:cNvSpPr txBox="1">
            <a:spLocks noChangeArrowheads="1"/>
          </p:cNvSpPr>
          <p:nvPr/>
        </p:nvSpPr>
        <p:spPr>
          <a:xfrm>
            <a:off x="6527851" y="2984647"/>
            <a:ext cx="1824434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t>traitement de six mois en cas de 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</a:br>
            <a:r>
              <a:t>tuberculose pharmacorésistante. </a:t>
            </a:r>
            <a:endParaRPr lang="en-US" sz="1200" b="1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800740CF-BE0E-D28D-596C-08A7DBA747A8}"/>
              </a:ext>
            </a:extLst>
          </p:cNvPr>
          <p:cNvSpPr txBox="1">
            <a:spLocks noChangeArrowheads="1"/>
          </p:cNvSpPr>
          <p:nvPr/>
        </p:nvSpPr>
        <p:spPr>
          <a:xfrm>
            <a:off x="9199267" y="2984647"/>
            <a:ext cx="2253371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t>avant fin 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</a:br>
            <a:r>
              <a:t>2024. </a:t>
            </a:r>
            <a:endParaRPr lang="en-US" sz="1200" b="1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i="1"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defRPr>
            </a:pPr>
            <a:r>
              <a:t>Un délai pour pouvoir mettre en place « le personnel, le matériel, l’espace, les systèmes et le soutien » nécessaires pour que les traitements de lutte contre la tuberculose plus courts soient rendus accessibles à tous, partout, en tant que droit humain.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18B565-2E09-6DF7-246B-F651BC2E4863}"/>
              </a:ext>
            </a:extLst>
          </p:cNvPr>
          <p:cNvSpPr txBox="1"/>
          <p:nvPr/>
        </p:nvSpPr>
        <p:spPr>
          <a:xfrm>
            <a:off x="190685" y="5220199"/>
            <a:ext cx="818538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 kern="120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defRPr>
            </a:pPr>
            <a:r>
              <a:rPr sz="1200" dirty="0"/>
              <a:t>Les </a:t>
            </a:r>
            <a:r>
              <a:rPr sz="1200" dirty="0" err="1"/>
              <a:t>schémas</a:t>
            </a:r>
            <a:r>
              <a:rPr sz="1200" dirty="0"/>
              <a:t> </a:t>
            </a:r>
            <a:r>
              <a:rPr sz="1200" dirty="0" err="1"/>
              <a:t>thérapeutiques</a:t>
            </a:r>
            <a:r>
              <a:rPr sz="1200" dirty="0"/>
              <a:t> </a:t>
            </a:r>
            <a:r>
              <a:rPr sz="1200" dirty="0" err="1"/>
              <a:t>préventifs</a:t>
            </a:r>
            <a:r>
              <a:rPr sz="1200" dirty="0"/>
              <a:t> de </a:t>
            </a:r>
            <a:r>
              <a:rPr sz="1200" dirty="0" err="1"/>
              <a:t>courte</a:t>
            </a:r>
            <a:r>
              <a:rPr sz="1200" dirty="0"/>
              <a:t> durée </a:t>
            </a:r>
            <a:r>
              <a:rPr sz="1200" dirty="0" err="1"/>
              <a:t>correspondant</a:t>
            </a:r>
            <a:r>
              <a:rPr sz="1200" dirty="0"/>
              <a:t> au « 1 » </a:t>
            </a:r>
            <a:r>
              <a:rPr sz="1200" dirty="0" err="1"/>
              <a:t>comprennent</a:t>
            </a:r>
            <a:r>
              <a:rPr sz="1200" dirty="0"/>
              <a:t> :</a:t>
            </a:r>
          </a:p>
          <a:p>
            <a:pPr>
              <a:defRPr sz="1600" i="1" kern="120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rPr sz="1200" b="1" dirty="0">
                <a:latin typeface="+mj-lt"/>
              </a:rPr>
              <a:t>1HP</a:t>
            </a:r>
            <a:r>
              <a:rPr sz="1200" dirty="0">
                <a:latin typeface="+mj-lt"/>
              </a:rPr>
              <a:t> : </a:t>
            </a:r>
            <a:r>
              <a:rPr sz="1200" b="1" dirty="0">
                <a:latin typeface="+mj-lt"/>
              </a:rPr>
              <a:t>un </a:t>
            </a:r>
            <a:r>
              <a:rPr sz="1200" b="1" dirty="0" err="1">
                <a:latin typeface="+mj-lt"/>
              </a:rPr>
              <a:t>mois</a:t>
            </a:r>
            <a:r>
              <a:rPr sz="1200" b="1" dirty="0">
                <a:latin typeface="+mn-lt"/>
              </a:rPr>
              <a:t> </a:t>
            </a:r>
            <a:r>
              <a:rPr sz="1200" dirty="0" err="1">
                <a:latin typeface="+mn-lt"/>
              </a:rPr>
              <a:t>d’isoniazide</a:t>
            </a:r>
            <a:r>
              <a:rPr sz="1200" dirty="0">
                <a:latin typeface="+mn-lt"/>
              </a:rPr>
              <a:t> et de rifapentine pris par jour.</a:t>
            </a:r>
          </a:p>
          <a:p>
            <a:pPr>
              <a:defRPr sz="1600" i="1" kern="120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rPr sz="1200" b="1" dirty="0">
                <a:latin typeface="+mj-lt"/>
              </a:rPr>
              <a:t>3HP</a:t>
            </a:r>
            <a:r>
              <a:rPr sz="1200" dirty="0">
                <a:latin typeface="+mj-lt"/>
              </a:rPr>
              <a:t> : </a:t>
            </a:r>
            <a:r>
              <a:rPr sz="1200" b="1" dirty="0" err="1">
                <a:latin typeface="+mj-lt"/>
              </a:rPr>
              <a:t>une</a:t>
            </a:r>
            <a:r>
              <a:rPr sz="1200" b="1" dirty="0">
                <a:latin typeface="+mj-lt"/>
              </a:rPr>
              <a:t> </a:t>
            </a:r>
            <a:r>
              <a:rPr sz="1200" b="1" dirty="0" err="1">
                <a:latin typeface="+mj-lt"/>
              </a:rPr>
              <a:t>fois</a:t>
            </a:r>
            <a:r>
              <a:rPr sz="1200" b="1" dirty="0">
                <a:latin typeface="+mj-lt"/>
              </a:rPr>
              <a:t> par </a:t>
            </a:r>
            <a:r>
              <a:rPr sz="1200" b="1" dirty="0" err="1">
                <a:latin typeface="+mj-lt"/>
              </a:rPr>
              <a:t>semaine</a:t>
            </a:r>
            <a:r>
              <a:rPr sz="1200" dirty="0">
                <a:latin typeface="+mj-lt"/>
              </a:rPr>
              <a:t>,</a:t>
            </a:r>
            <a:r>
              <a:rPr sz="1200" dirty="0">
                <a:latin typeface="+mn-lt"/>
              </a:rPr>
              <a:t> </a:t>
            </a:r>
            <a:r>
              <a:rPr sz="1200" dirty="0" err="1">
                <a:latin typeface="+mn-lt"/>
              </a:rPr>
              <a:t>prise</a:t>
            </a:r>
            <a:r>
              <a:rPr sz="1200" dirty="0">
                <a:latin typeface="+mn-lt"/>
              </a:rPr>
              <a:t> </a:t>
            </a:r>
            <a:r>
              <a:rPr sz="1200" dirty="0" err="1">
                <a:latin typeface="+mn-lt"/>
              </a:rPr>
              <a:t>d’isoniazide</a:t>
            </a:r>
            <a:r>
              <a:rPr sz="1200" dirty="0">
                <a:latin typeface="+mn-lt"/>
              </a:rPr>
              <a:t> et de rifapentine pendant trois </a:t>
            </a:r>
            <a:r>
              <a:rPr sz="1200" dirty="0" err="1">
                <a:latin typeface="+mn-lt"/>
              </a:rPr>
              <a:t>mois</a:t>
            </a:r>
            <a:r>
              <a:rPr sz="1200" dirty="0">
                <a:latin typeface="+mn-lt"/>
              </a:rPr>
              <a:t>.</a:t>
            </a:r>
          </a:p>
          <a:p>
            <a:pPr>
              <a:defRPr sz="1600" i="1" kern="120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rPr sz="1200" b="1" dirty="0">
                <a:latin typeface="+mj-lt"/>
              </a:rPr>
              <a:t>3HR</a:t>
            </a:r>
            <a:r>
              <a:rPr sz="1200" dirty="0">
                <a:latin typeface="+mj-lt"/>
              </a:rPr>
              <a:t> : </a:t>
            </a:r>
            <a:r>
              <a:rPr sz="1200" dirty="0">
                <a:latin typeface="+mn-lt"/>
              </a:rPr>
              <a:t>et </a:t>
            </a:r>
            <a:r>
              <a:rPr sz="1200" dirty="0" err="1">
                <a:latin typeface="+mn-lt"/>
              </a:rPr>
              <a:t>spécifiquement</a:t>
            </a:r>
            <a:r>
              <a:rPr sz="1200" dirty="0">
                <a:latin typeface="+mn-lt"/>
              </a:rPr>
              <a:t> pour les enfants, trois </a:t>
            </a:r>
            <a:r>
              <a:rPr sz="1200" dirty="0" err="1">
                <a:latin typeface="+mn-lt"/>
              </a:rPr>
              <a:t>mois</a:t>
            </a:r>
            <a:r>
              <a:rPr sz="1200" dirty="0">
                <a:latin typeface="+mn-lt"/>
              </a:rPr>
              <a:t> de </a:t>
            </a:r>
            <a:r>
              <a:rPr sz="1200" dirty="0" err="1">
                <a:latin typeface="+mn-lt"/>
              </a:rPr>
              <a:t>prise</a:t>
            </a:r>
            <a:r>
              <a:rPr sz="1200" dirty="0">
                <a:latin typeface="+mn-lt"/>
              </a:rPr>
              <a:t> </a:t>
            </a:r>
            <a:r>
              <a:rPr sz="1200" dirty="0" err="1">
                <a:latin typeface="+mn-lt"/>
              </a:rPr>
              <a:t>quotidienne</a:t>
            </a:r>
            <a:r>
              <a:rPr sz="1200" dirty="0">
                <a:latin typeface="+mn-lt"/>
              </a:rPr>
              <a:t> </a:t>
            </a:r>
            <a:r>
              <a:rPr sz="1200" dirty="0" err="1">
                <a:latin typeface="+mn-lt"/>
              </a:rPr>
              <a:t>d’isoniazide</a:t>
            </a:r>
            <a:r>
              <a:rPr sz="1200" dirty="0">
                <a:latin typeface="+mn-lt"/>
              </a:rPr>
              <a:t> et de </a:t>
            </a:r>
            <a:r>
              <a:rPr sz="1200" dirty="0" err="1">
                <a:latin typeface="+mn-lt"/>
              </a:rPr>
              <a:t>rifampicine</a:t>
            </a:r>
            <a:endParaRPr sz="1200" dirty="0">
              <a:latin typeface="+mn-lt"/>
            </a:endParaRP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C9C9E3AA-AF3E-00C9-4DDC-CA06F59695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12656" y="5655570"/>
            <a:ext cx="642076" cy="5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353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circle  Description automatically generated">
            <a:extLst>
              <a:ext uri="{FF2B5EF4-FFF2-40B4-BE49-F238E27FC236}">
                <a16:creationId xmlns:a16="http://schemas.microsoft.com/office/drawing/2014/main" id="{56840FBC-9D87-243B-94CF-B699BB0635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2" b="5219"/>
          <a:stretch/>
        </p:blipFill>
        <p:spPr>
          <a:xfrm>
            <a:off x="8287045" y="2834500"/>
            <a:ext cx="3904955" cy="4023500"/>
          </a:xfrm>
          <a:prstGeom prst="rect">
            <a:avLst/>
          </a:prstGeom>
        </p:spPr>
      </p:pic>
      <p:pic>
        <p:nvPicPr>
          <p:cNvPr id="5" name="Picture 4" descr="Shape  Description automatically generated with medium confidence">
            <a:extLst>
              <a:ext uri="{FF2B5EF4-FFF2-40B4-BE49-F238E27FC236}">
                <a16:creationId xmlns:a16="http://schemas.microsoft.com/office/drawing/2014/main" id="{ECD2D667-8FF0-902E-7EFD-F099804325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20"/>
          <a:stretch/>
        </p:blipFill>
        <p:spPr>
          <a:xfrm>
            <a:off x="8287045" y="2889969"/>
            <a:ext cx="3904954" cy="3912562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5D3BC01-CB60-7746-28E7-74949F510876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184396" cy="72025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rPr sz="2800" dirty="0"/>
              <a:t>AUTRES IDÉES POUR </a:t>
            </a:r>
            <a:r>
              <a:rPr sz="2800" dirty="0">
                <a:solidFill>
                  <a:schemeClr val="accent1"/>
                </a:solidFill>
              </a:rPr>
              <a:t>LES PROCHAINES ÉTAPES</a:t>
            </a:r>
            <a:r>
              <a:rPr sz="2800" dirty="0"/>
              <a:t> ? </a:t>
            </a:r>
            <a:br>
              <a:rPr lang="en-US" sz="2800" b="1" dirty="0">
                <a:latin typeface="Arial Black" charset="0"/>
                <a:ea typeface="Arial Black" charset="0"/>
                <a:cs typeface="Arial Black" charset="0"/>
              </a:rPr>
            </a:br>
            <a:r>
              <a:rPr sz="2800" dirty="0"/>
              <a:t>CONSIDÉRATIONS SPÉCIFIQUES AU PAYS ?</a:t>
            </a:r>
            <a:br>
              <a:rPr lang="en-US" sz="2800" b="1" dirty="0">
                <a:latin typeface="Arial Black" charset="0"/>
                <a:ea typeface="Arial Black" charset="0"/>
                <a:cs typeface="Arial Black" charset="0"/>
              </a:rPr>
            </a:br>
            <a:r>
              <a:rPr sz="2800" dirty="0"/>
              <a:t>OPPORTUNITÉS SPÉCIFIQUES AU PAYS ?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62EACA8-8B88-4C4E-D7C7-D3000103B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39102" y="3853599"/>
            <a:ext cx="2468880" cy="234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75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1605CD8-F9B3-7B59-F043-89F73858D29F}"/>
              </a:ext>
            </a:extLst>
          </p:cNvPr>
          <p:cNvSpPr/>
          <p:nvPr/>
        </p:nvSpPr>
        <p:spPr>
          <a:xfrm>
            <a:off x="11060624" y="310427"/>
            <a:ext cx="720255" cy="7202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10" name="Graphic 9" descr="Megaphone1 with solid fill">
            <a:extLst>
              <a:ext uri="{FF2B5EF4-FFF2-40B4-BE49-F238E27FC236}">
                <a16:creationId xmlns:a16="http://schemas.microsoft.com/office/drawing/2014/main" id="{4F32623B-AF2D-5BF4-71AC-4EF75BFE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86594" y="239699"/>
            <a:ext cx="822960" cy="822960"/>
          </a:xfrm>
          <a:prstGeom prst="rect">
            <a:avLst/>
          </a:prstGeom>
        </p:spPr>
      </p:pic>
      <p:pic>
        <p:nvPicPr>
          <p:cNvPr id="11" name="Graphic 10" descr="Megaphone1 outline">
            <a:extLst>
              <a:ext uri="{FF2B5EF4-FFF2-40B4-BE49-F238E27FC236}">
                <a16:creationId xmlns:a16="http://schemas.microsoft.com/office/drawing/2014/main" id="{7D6AED8B-B2BA-373B-DC4E-280401A2C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36288" y="259074"/>
            <a:ext cx="822960" cy="82296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C4A2DC9-9FC4-3198-A4BF-4BAB492403D7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263698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RESSOURCES DE LA CAMPAGNE (1/3)</a:t>
            </a:r>
            <a:br>
              <a:rPr lang="en-US" sz="3200" b="1" dirty="0">
                <a:latin typeface="Arial Black" charset="0"/>
                <a:ea typeface="Arial Black" charset="0"/>
                <a:cs typeface="Arial Black" charset="0"/>
              </a:rPr>
            </a:br>
            <a:r>
              <a:rPr>
                <a:solidFill>
                  <a:schemeClr val="accent1"/>
                </a:solidFill>
              </a:rPr>
              <a:t>GUIDES ACTIVISTES</a:t>
            </a:r>
          </a:p>
        </p:txBody>
      </p:sp>
      <p:pic>
        <p:nvPicPr>
          <p:cNvPr id="4" name="Picture 3" descr="Graphical user interface, application  Description automatically generated">
            <a:extLst>
              <a:ext uri="{FF2B5EF4-FFF2-40B4-BE49-F238E27FC236}">
                <a16:creationId xmlns:a16="http://schemas.microsoft.com/office/drawing/2014/main" id="{488044F2-292A-D2A3-BDE9-44F32A6E08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1" y="1697927"/>
            <a:ext cx="8116841" cy="33528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ED9116-C3C5-C567-F468-FB0BEF4D794D}"/>
              </a:ext>
            </a:extLst>
          </p:cNvPr>
          <p:cNvSpPr txBox="1"/>
          <p:nvPr/>
        </p:nvSpPr>
        <p:spPr>
          <a:xfrm>
            <a:off x="288160" y="5236637"/>
            <a:ext cx="2806562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Guide de l’activiste sur la rifapentine pour l’infection tuberculeuse :</a:t>
            </a:r>
          </a:p>
          <a:p>
            <a:pPr algn="ctr">
              <a:spcAft>
                <a:spcPts val="60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  <a:hlinkClick r:id="rId7"/>
              </a:defRPr>
            </a:pPr>
            <a:r>
              <a:t>https://www.treatmentactiongroup.org/publication/an-activists-guide-to-rifapentine-for-the-treatment-of-tb-infection/</a:t>
            </a:r>
            <a:endParaRPr 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825394-2DBD-51E0-95A6-7F98A6846E3F}"/>
              </a:ext>
            </a:extLst>
          </p:cNvPr>
          <p:cNvSpPr txBox="1"/>
          <p:nvPr/>
        </p:nvSpPr>
        <p:spPr>
          <a:xfrm>
            <a:off x="3054550" y="5236637"/>
            <a:ext cx="2806562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Guide de l’activiste pour un traitement plus court de la tuberculose pharmacosensible :</a:t>
            </a:r>
          </a:p>
          <a:p>
            <a:pPr algn="ctr">
              <a:spcAft>
                <a:spcPts val="60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  <a:hlinkClick r:id="rId8"/>
              </a:defRPr>
            </a:pPr>
            <a:r>
              <a:t>https://www.treatmentactiongroup.org/publication/an-activists-guide-to-shorter-treatment-for-drug-sensitive-tuberculosis/</a:t>
            </a:r>
            <a:endParaRPr 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1EF02C-221A-590D-9CF3-44CCEB8A2ED3}"/>
              </a:ext>
            </a:extLst>
          </p:cNvPr>
          <p:cNvSpPr txBox="1"/>
          <p:nvPr/>
        </p:nvSpPr>
        <p:spPr>
          <a:xfrm>
            <a:off x="5911524" y="5236637"/>
            <a:ext cx="2806562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Guide de l’activiste sur les outils de diagnostic de la tuberculose :</a:t>
            </a:r>
          </a:p>
          <a:p>
            <a:pPr algn="ctr">
              <a:spcAft>
                <a:spcPts val="60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  <a:hlinkClick r:id="rId9"/>
              </a:defRPr>
            </a:pPr>
            <a:r>
              <a:t>https://www.treatmentactiongroup.org/publication/an-activists-guide-to-tuberculosis-diagnostic-tools/</a:t>
            </a:r>
            <a:endParaRPr lang="en-US" sz="1000" dirty="0"/>
          </a:p>
        </p:txBody>
      </p:sp>
      <p:pic>
        <p:nvPicPr>
          <p:cNvPr id="3" name="Picture 2" descr="Text  Description automatically generated">
            <a:extLst>
              <a:ext uri="{FF2B5EF4-FFF2-40B4-BE49-F238E27FC236}">
                <a16:creationId xmlns:a16="http://schemas.microsoft.com/office/drawing/2014/main" id="{49C8F519-60D2-7116-C248-DB6A0E165C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803" y="1697928"/>
            <a:ext cx="2443309" cy="33528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ADA59A-674E-4605-335C-72BF6C3B8079}"/>
              </a:ext>
            </a:extLst>
          </p:cNvPr>
          <p:cNvSpPr txBox="1"/>
          <p:nvPr/>
        </p:nvSpPr>
        <p:spPr>
          <a:xfrm>
            <a:off x="8936802" y="5236637"/>
            <a:ext cx="2443309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Mémoires de plaidoyer du GFAN (Réseau des défenseurs du Fonds mondial) :</a:t>
            </a:r>
          </a:p>
          <a:p>
            <a:pPr algn="ctr">
              <a:spcAft>
                <a:spcPts val="60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>
                <a:hlinkClick r:id="rId11"/>
              </a:rPr>
              <a:t>https://www.globalfundadvocatesnetwork.org/resource/advocacy-guides-to-1-4-6x24-shorter-regimens-for-tb/</a:t>
            </a:r>
            <a:r>
              <a:t>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64017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1605CD8-F9B3-7B59-F043-89F73858D29F}"/>
              </a:ext>
            </a:extLst>
          </p:cNvPr>
          <p:cNvSpPr/>
          <p:nvPr/>
        </p:nvSpPr>
        <p:spPr>
          <a:xfrm>
            <a:off x="11060624" y="310427"/>
            <a:ext cx="720255" cy="7202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10" name="Graphic 9" descr="Megaphone1 with solid fill">
            <a:extLst>
              <a:ext uri="{FF2B5EF4-FFF2-40B4-BE49-F238E27FC236}">
                <a16:creationId xmlns:a16="http://schemas.microsoft.com/office/drawing/2014/main" id="{4F32623B-AF2D-5BF4-71AC-4EF75BFE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86594" y="239699"/>
            <a:ext cx="822960" cy="822960"/>
          </a:xfrm>
          <a:prstGeom prst="rect">
            <a:avLst/>
          </a:prstGeom>
        </p:spPr>
      </p:pic>
      <p:pic>
        <p:nvPicPr>
          <p:cNvPr id="11" name="Graphic 10" descr="Megaphone1 outline">
            <a:extLst>
              <a:ext uri="{FF2B5EF4-FFF2-40B4-BE49-F238E27FC236}">
                <a16:creationId xmlns:a16="http://schemas.microsoft.com/office/drawing/2014/main" id="{7D6AED8B-B2BA-373B-DC4E-280401A2C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36288" y="259074"/>
            <a:ext cx="822960" cy="82296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C4A2DC9-9FC4-3198-A4BF-4BAB492403D7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263698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RESSOURCES DE LA CAMPAGNE (2/3)</a:t>
            </a:r>
            <a:br>
              <a:rPr lang="en-US" sz="3200" b="1" dirty="0">
                <a:latin typeface="Arial Black" charset="0"/>
                <a:ea typeface="Arial Black" charset="0"/>
                <a:cs typeface="Arial Black" charset="0"/>
              </a:rPr>
            </a:br>
            <a:r>
              <a:rPr>
                <a:solidFill>
                  <a:schemeClr val="accent1"/>
                </a:solidFill>
              </a:rPr>
              <a:t> ÉTUDES DES REPÈRES</a:t>
            </a: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00D942EE-E227-D5BB-834D-844C0A5D4C63}"/>
              </a:ext>
            </a:extLst>
          </p:cNvPr>
          <p:cNvSpPr txBox="1">
            <a:spLocks/>
          </p:cNvSpPr>
          <p:nvPr/>
        </p:nvSpPr>
        <p:spPr>
          <a:xfrm>
            <a:off x="5463332" y="1955452"/>
            <a:ext cx="5884436" cy="16520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 sz="1800" b="1">
                <a:latin typeface="+mj-lt"/>
                <a:cs typeface="Arial" panose="020B0604020202020204" pitchFamily="34" charset="0"/>
              </a:defRPr>
            </a:pPr>
            <a:r>
              <a:t>Un mois de rifapentine plus isoniazide pour prévenir la tuberculose liée au VIH</a:t>
            </a:r>
            <a:endParaRPr lang="en-US" sz="1800" dirty="0">
              <a:latin typeface="+mj-lt"/>
              <a:cs typeface="Arial" panose="020B0604020202020204" pitchFamily="34" charset="0"/>
            </a:endParaRPr>
          </a:p>
          <a:p>
            <a: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Swindells S, Ramchandani R, Gupta A, et al. Un mois de rifapentine plus isoniazide pour prévenir la tuberculose liée au VIH. N Engl J Med. 2019 Mar 14;380(11):1001-1011. doi: 10.1056/NEJMoa1806808.</a:t>
            </a:r>
          </a:p>
        </p:txBody>
      </p:sp>
      <p:sp>
        <p:nvSpPr>
          <p:cNvPr id="15" name="Subtitle 1">
            <a:extLst>
              <a:ext uri="{FF2B5EF4-FFF2-40B4-BE49-F238E27FC236}">
                <a16:creationId xmlns:a16="http://schemas.microsoft.com/office/drawing/2014/main" id="{5A8C3E53-0909-3DF9-C11E-7A878846101B}"/>
              </a:ext>
            </a:extLst>
          </p:cNvPr>
          <p:cNvSpPr txBox="1">
            <a:spLocks/>
          </p:cNvSpPr>
          <p:nvPr/>
        </p:nvSpPr>
        <p:spPr>
          <a:xfrm>
            <a:off x="5463332" y="4297975"/>
            <a:ext cx="5884436" cy="16520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 sz="1800" b="1">
                <a:latin typeface="+mj-lt"/>
                <a:cs typeface="Arial" panose="020B0604020202020204" pitchFamily="34" charset="0"/>
              </a:defRPr>
            </a:pPr>
            <a:r>
              <a:t>Trois mois de rifapentine et d’isoniazide en cas d’infection tuberculeuse latente </a:t>
            </a:r>
          </a:p>
          <a:p>
            <a: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Sterling TR, Villarino ME, Borisov AS, et al. Trois mois de rifapentine et d’isoniazide en cas d’infection tuberculeuse latente. N Engl J Med. 2011 Dec 8 ;365(23) :2155-66. doi : 10.1056/NEJMoa1104875.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D6FCBEA-60B7-D665-0591-B7FC7C2DA7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288" y="1955452"/>
            <a:ext cx="4414313" cy="16520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066B682-615F-F2D6-2366-DE27C18ADD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287" y="4297975"/>
            <a:ext cx="4414313" cy="158557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7E4B7E-C039-B96A-8F21-B6333F0A3903}"/>
              </a:ext>
            </a:extLst>
          </p:cNvPr>
          <p:cNvCxnSpPr/>
          <p:nvPr/>
        </p:nvCxnSpPr>
        <p:spPr>
          <a:xfrm>
            <a:off x="650287" y="3965710"/>
            <a:ext cx="110083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E6C66E1D-FD2F-BD42-5A38-C7E25C3150DB}"/>
              </a:ext>
            </a:extLst>
          </p:cNvPr>
          <p:cNvGrpSpPr/>
          <p:nvPr/>
        </p:nvGrpSpPr>
        <p:grpSpPr>
          <a:xfrm rot="16200000">
            <a:off x="11146099" y="3751430"/>
            <a:ext cx="91440" cy="428560"/>
            <a:chOff x="5810509" y="4712822"/>
            <a:chExt cx="91440" cy="42856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760318F-64EA-48C7-7B5C-2E4D5FDF17A9}"/>
                </a:ext>
              </a:extLst>
            </p:cNvPr>
            <p:cNvSpPr/>
            <p:nvPr/>
          </p:nvSpPr>
          <p:spPr>
            <a:xfrm>
              <a:off x="5833370" y="4712822"/>
              <a:ext cx="45719" cy="45719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361E95A-36B5-CBCE-AA12-90A176CD431A}"/>
                </a:ext>
              </a:extLst>
            </p:cNvPr>
            <p:cNvSpPr/>
            <p:nvPr/>
          </p:nvSpPr>
          <p:spPr>
            <a:xfrm>
              <a:off x="5830257" y="5095663"/>
              <a:ext cx="45719" cy="45719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4D40938-24FC-B77C-34B4-629E104891F0}"/>
                </a:ext>
              </a:extLst>
            </p:cNvPr>
            <p:cNvSpPr/>
            <p:nvPr/>
          </p:nvSpPr>
          <p:spPr>
            <a:xfrm>
              <a:off x="5810509" y="4874936"/>
              <a:ext cx="91440" cy="9144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4492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1605CD8-F9B3-7B59-F043-89F73858D29F}"/>
              </a:ext>
            </a:extLst>
          </p:cNvPr>
          <p:cNvSpPr/>
          <p:nvPr/>
        </p:nvSpPr>
        <p:spPr>
          <a:xfrm>
            <a:off x="11060624" y="310427"/>
            <a:ext cx="720255" cy="7202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10" name="Graphic 9" descr="Megaphone1 with solid fill">
            <a:extLst>
              <a:ext uri="{FF2B5EF4-FFF2-40B4-BE49-F238E27FC236}">
                <a16:creationId xmlns:a16="http://schemas.microsoft.com/office/drawing/2014/main" id="{4F32623B-AF2D-5BF4-71AC-4EF75BFE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86594" y="239699"/>
            <a:ext cx="822960" cy="822960"/>
          </a:xfrm>
          <a:prstGeom prst="rect">
            <a:avLst/>
          </a:prstGeom>
        </p:spPr>
      </p:pic>
      <p:pic>
        <p:nvPicPr>
          <p:cNvPr id="11" name="Graphic 10" descr="Megaphone1 outline">
            <a:extLst>
              <a:ext uri="{FF2B5EF4-FFF2-40B4-BE49-F238E27FC236}">
                <a16:creationId xmlns:a16="http://schemas.microsoft.com/office/drawing/2014/main" id="{7D6AED8B-B2BA-373B-DC4E-280401A2C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36288" y="259074"/>
            <a:ext cx="822960" cy="82296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C4A2DC9-9FC4-3198-A4BF-4BAB492403D7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263698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1">
                <a:latin typeface="Arial Black" charset="0"/>
                <a:ea typeface="Arial Black" charset="0"/>
                <a:cs typeface="Arial Black" charset="0"/>
              </a:defRPr>
            </a:pPr>
            <a:r>
              <a:rPr sz="3200"/>
              <a:t>RESSOURCES DE LA CAMPAGNE (3/3)</a:t>
            </a:r>
            <a:br>
              <a:rPr lang="en-US" sz="3200" b="1" dirty="0">
                <a:latin typeface="Arial Black" charset="0"/>
                <a:ea typeface="Arial Black" charset="0"/>
                <a:cs typeface="Arial Black" charset="0"/>
              </a:rPr>
            </a:br>
            <a:r>
              <a:rPr sz="2400">
                <a:solidFill>
                  <a:schemeClr val="accent1"/>
                </a:solidFill>
              </a:rPr>
              <a:t>DIRECTIVES DE L’ORGANISATION MONDIALE DE LA SANTÉ+</a:t>
            </a:r>
            <a:endParaRPr lang="en-US" sz="3200" b="1" dirty="0">
              <a:solidFill>
                <a:schemeClr val="accent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ED9116-C3C5-C567-F468-FB0BEF4D794D}"/>
              </a:ext>
            </a:extLst>
          </p:cNvPr>
          <p:cNvSpPr txBox="1"/>
          <p:nvPr/>
        </p:nvSpPr>
        <p:spPr>
          <a:xfrm>
            <a:off x="1729458" y="5236637"/>
            <a:ext cx="2806562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Directives consolidées de l’OMS sur la tuberculose :module 1 : prévention : traitement préventif de la tuberculose :</a:t>
            </a:r>
          </a:p>
          <a:p>
            <a:pPr algn="ctr">
              <a:spcAft>
                <a:spcPts val="60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  <a:hlinkClick r:id="rId6"/>
              </a:defRPr>
            </a:pPr>
            <a:r>
              <a:t>https://www.who.int/publications/i/item/9789240001503 </a:t>
            </a:r>
            <a:endParaRPr 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825394-2DBD-51E0-95A6-7F98A6846E3F}"/>
              </a:ext>
            </a:extLst>
          </p:cNvPr>
          <p:cNvSpPr txBox="1"/>
          <p:nvPr/>
        </p:nvSpPr>
        <p:spPr>
          <a:xfrm>
            <a:off x="4595248" y="5236637"/>
            <a:ext cx="2806562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Directives consolidées de l’OMS sur la tuberculose, Module 5 : Prise en charge de la tuberculose chez les enfants et les adolescents :</a:t>
            </a:r>
          </a:p>
          <a:p>
            <a:pPr algn="ctr">
              <a:spcAft>
                <a:spcPts val="600"/>
              </a:spcAft>
              <a:defRPr sz="1000">
                <a:hlinkClick r:id="rId7"/>
              </a:defRPr>
            </a:pPr>
            <a:r>
              <a:t>https://www.who.int/publications/i/item/9789240046764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1EF02C-221A-590D-9CF3-44CCEB8A2ED3}"/>
              </a:ext>
            </a:extLst>
          </p:cNvPr>
          <p:cNvSpPr txBox="1"/>
          <p:nvPr/>
        </p:nvSpPr>
        <p:spPr>
          <a:xfrm>
            <a:off x="7551622" y="5236637"/>
            <a:ext cx="2806562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1200">
                <a:latin typeface="+mj-lt"/>
                <a:cs typeface="Arial" panose="020B0604020202020204" pitchFamily="34" charset="0"/>
              </a:defRPr>
            </a:pPr>
            <a:r>
              <a:t>Note d’information du Fonds mondial sur la tuberculose, période d’allocation 2023-2025 :</a:t>
            </a:r>
          </a:p>
          <a:p>
            <a:pPr algn="ctr">
              <a:spcAft>
                <a:spcPts val="600"/>
              </a:spcAft>
              <a:defRPr sz="1000">
                <a:hlinkClick r:id="rId8"/>
              </a:defRPr>
            </a:pPr>
            <a:r>
              <a:t>https://www.theglobalfund.org/media/4762/core_tuberculosis_infonote_en.pdf</a:t>
            </a:r>
            <a:endParaRPr lang="en-US" sz="1000" dirty="0"/>
          </a:p>
        </p:txBody>
      </p:sp>
      <p:pic>
        <p:nvPicPr>
          <p:cNvPr id="4" name="Picture 3" descr="A picture containing website  Description automatically generated">
            <a:extLst>
              <a:ext uri="{FF2B5EF4-FFF2-40B4-BE49-F238E27FC236}">
                <a16:creationId xmlns:a16="http://schemas.microsoft.com/office/drawing/2014/main" id="{7C440720-F61F-63B4-76A0-FF93CAF033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37" y="1874520"/>
            <a:ext cx="2198784" cy="31089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 descr="Diagram  Description automatically generated">
            <a:extLst>
              <a:ext uri="{FF2B5EF4-FFF2-40B4-BE49-F238E27FC236}">
                <a16:creationId xmlns:a16="http://schemas.microsoft.com/office/drawing/2014/main" id="{900B35FB-60A3-D73F-0054-3E47323252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347" y="1874520"/>
            <a:ext cx="2198783" cy="31089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 descr="Diagram  Description automatically generated with medium confidence">
            <a:extLst>
              <a:ext uri="{FF2B5EF4-FFF2-40B4-BE49-F238E27FC236}">
                <a16:creationId xmlns:a16="http://schemas.microsoft.com/office/drawing/2014/main" id="{B85DE653-91C7-2C70-4F80-40EC574474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11" y="1874520"/>
            <a:ext cx="2198783" cy="31089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2943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8D3799-D6BB-B1B0-2F26-59D4DE4F1919}"/>
              </a:ext>
            </a:extLst>
          </p:cNvPr>
          <p:cNvSpPr txBox="1"/>
          <p:nvPr/>
        </p:nvSpPr>
        <p:spPr>
          <a:xfrm>
            <a:off x="237456" y="316561"/>
            <a:ext cx="1163341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222222"/>
                </a:solidFill>
                <a:effectLst/>
              </a:defRPr>
            </a:pPr>
            <a:r>
              <a:rPr b="1" dirty="0" err="1"/>
              <a:t>Ces</a:t>
            </a:r>
            <a:r>
              <a:rPr b="1" dirty="0"/>
              <a:t> diapositives </a:t>
            </a:r>
            <a:r>
              <a:rPr b="1" dirty="0" err="1"/>
              <a:t>ont</a:t>
            </a:r>
            <a:r>
              <a:rPr b="1" dirty="0"/>
              <a:t> </a:t>
            </a:r>
            <a:r>
              <a:rPr b="1" dirty="0" err="1"/>
              <a:t>été</a:t>
            </a:r>
            <a:r>
              <a:rPr b="1" dirty="0"/>
              <a:t> </a:t>
            </a:r>
            <a:r>
              <a:rPr b="1" dirty="0" err="1"/>
              <a:t>développées</a:t>
            </a:r>
            <a:r>
              <a:rPr b="1" dirty="0"/>
              <a:t> par Treatment Action Group (TAG) et </a:t>
            </a:r>
            <a:r>
              <a:rPr b="1" dirty="0" err="1"/>
              <a:t>examinées</a:t>
            </a:r>
            <a:r>
              <a:rPr b="1" dirty="0"/>
              <a:t> par des </a:t>
            </a:r>
            <a:r>
              <a:rPr b="1" dirty="0" err="1"/>
              <a:t>membres</a:t>
            </a:r>
            <a:r>
              <a:rPr b="1" dirty="0"/>
              <a:t> de la 1/4/6x24 Campaign Coalition, un </a:t>
            </a:r>
            <a:r>
              <a:rPr b="1" dirty="0" err="1"/>
              <a:t>réseau</a:t>
            </a:r>
            <a:r>
              <a:rPr b="1" dirty="0"/>
              <a:t> international de </a:t>
            </a:r>
            <a:r>
              <a:rPr b="1" dirty="0" err="1"/>
              <a:t>survivants</a:t>
            </a:r>
            <a:r>
              <a:rPr b="1" dirty="0"/>
              <a:t> à la </a:t>
            </a:r>
            <a:r>
              <a:rPr b="1" dirty="0" err="1"/>
              <a:t>tuberculose</a:t>
            </a:r>
            <a:r>
              <a:rPr b="1" dirty="0"/>
              <a:t>, de </a:t>
            </a:r>
            <a:r>
              <a:rPr b="1" dirty="0" err="1"/>
              <a:t>chercheurs</a:t>
            </a:r>
            <a:r>
              <a:rPr b="1" dirty="0"/>
              <a:t>, de </a:t>
            </a:r>
            <a:r>
              <a:rPr b="1" dirty="0" err="1"/>
              <a:t>cliniciens</a:t>
            </a:r>
            <a:r>
              <a:rPr b="1" dirty="0"/>
              <a:t>, </a:t>
            </a:r>
            <a:r>
              <a:rPr b="1" dirty="0" err="1"/>
              <a:t>d’activistes</a:t>
            </a:r>
            <a:r>
              <a:rPr b="1" dirty="0"/>
              <a:t> et de </a:t>
            </a:r>
            <a:r>
              <a:rPr b="1" dirty="0" err="1"/>
              <a:t>professionnels</a:t>
            </a:r>
            <a:r>
              <a:rPr b="1" dirty="0"/>
              <a:t> de la </a:t>
            </a:r>
            <a:r>
              <a:rPr b="1" dirty="0" err="1"/>
              <a:t>société</a:t>
            </a:r>
            <a:r>
              <a:rPr b="1" dirty="0"/>
              <a:t> civile qui </a:t>
            </a:r>
            <a:r>
              <a:rPr b="1" dirty="0" err="1"/>
              <a:t>défendent</a:t>
            </a:r>
            <a:r>
              <a:rPr b="1" dirty="0"/>
              <a:t> les </a:t>
            </a:r>
            <a:r>
              <a:rPr b="1" dirty="0" err="1"/>
              <a:t>communautés</a:t>
            </a:r>
            <a:r>
              <a:rPr b="1" dirty="0"/>
              <a:t> </a:t>
            </a:r>
            <a:r>
              <a:rPr b="1" dirty="0" err="1"/>
              <a:t>touchées</a:t>
            </a:r>
            <a:r>
              <a:rPr b="1" dirty="0"/>
              <a:t> par la </a:t>
            </a:r>
            <a:r>
              <a:rPr b="1" dirty="0" err="1"/>
              <a:t>tuberculose</a:t>
            </a:r>
            <a:r>
              <a:rPr b="1" dirty="0"/>
              <a:t>. </a:t>
            </a:r>
            <a:r>
              <a:rPr b="1" dirty="0" err="1"/>
              <a:t>Leurs</a:t>
            </a:r>
            <a:r>
              <a:rPr b="1" dirty="0"/>
              <a:t> affiliations </a:t>
            </a:r>
            <a:r>
              <a:rPr b="1" dirty="0" err="1"/>
              <a:t>institutionnelles</a:t>
            </a:r>
            <a:r>
              <a:rPr b="1" dirty="0"/>
              <a:t> </a:t>
            </a:r>
            <a:r>
              <a:rPr b="1" dirty="0" err="1"/>
              <a:t>comprennent</a:t>
            </a:r>
            <a:r>
              <a:rPr b="1" dirty="0"/>
              <a:t> :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253313-5433-F072-AA7B-3BF7FBA1B775}"/>
              </a:ext>
            </a:extLst>
          </p:cNvPr>
          <p:cNvSpPr txBox="1"/>
          <p:nvPr/>
        </p:nvSpPr>
        <p:spPr>
          <a:xfrm>
            <a:off x="216568" y="2021307"/>
            <a:ext cx="11790948" cy="4920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rgbClr val="222222"/>
                </a:solidFill>
                <a:effectLst/>
              </a:rPr>
              <a:t>Treatment Action Group (TAG)			Lean on Me Foundation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Partners In Health (PIH)				TB Women Global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Médecins Sans Frontières (MSF)			</a:t>
            </a:r>
            <a:r>
              <a:rPr lang="en-US" b="0" i="0" dirty="0" err="1">
                <a:solidFill>
                  <a:srgbClr val="222222"/>
                </a:solidFill>
                <a:effectLst/>
              </a:rPr>
              <a:t>Wote</a:t>
            </a:r>
            <a:r>
              <a:rPr lang="en-US" b="0" i="0" dirty="0">
                <a:solidFill>
                  <a:srgbClr val="222222"/>
                </a:solidFill>
                <a:effectLst/>
              </a:rPr>
              <a:t> Youth Development Projects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Global Coalition of TB Advocates (GCTA)		Zambia Association for Prevention of HIV and TB (ZAPHIT)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Treatment Action Campaign (TAC)			SMART4TB Consortium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Global TB Community Advisory Board (TB CAB)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Stop TB Partnership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Survivors Against TB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Results Canada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The Sentinel Project on Pediatric Drug-Resistant TB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We Are TB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TBPPM Learning Network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Asia Pacific Counsel of AIDS Service Organizations (APCASO)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African Coalition on TB (ACT)</a:t>
            </a:r>
            <a:br>
              <a:rPr lang="en-US" dirty="0"/>
            </a:br>
            <a:r>
              <a:rPr lang="en-US" b="0" i="0" dirty="0">
                <a:solidFill>
                  <a:srgbClr val="222222"/>
                </a:solidFill>
                <a:effectLst/>
              </a:rPr>
              <a:t>TB Europe Coalition (TBEC)</a:t>
            </a:r>
          </a:p>
          <a:p>
            <a:r>
              <a:rPr lang="en-US" dirty="0"/>
              <a:t>O’Neill Institute for National and Global Health Law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024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6865F9-39CE-1B20-1FF8-4638B2731389}"/>
              </a:ext>
            </a:extLst>
          </p:cNvPr>
          <p:cNvSpPr txBox="1"/>
          <p:nvPr/>
        </p:nvSpPr>
        <p:spPr>
          <a:xfrm>
            <a:off x="638881" y="4501453"/>
            <a:ext cx="10909640" cy="1065836"/>
          </a:xfrm>
          <a:prstGeom prst="rect">
            <a:avLst/>
          </a:prstGeom>
        </p:spPr>
        <p:txBody>
          <a:bodyPr vert="horz" lIns="91440" tIns="45720" rIns="91440" bIns="45720" anchor="ctr">
            <a:normAutofit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600" b="1">
                <a:latin typeface="+mj-lt"/>
                <a:ea typeface="+mj-ea"/>
                <a:cs typeface="+mj-cs"/>
              </a:defRPr>
            </a:pPr>
            <a:r>
              <a:t>POUR PLUS D’INFORMATIONS ET POUR TROUVER DES ENGAGEMENTS ET D’AUTRES RESSOURCES DE CAMPAGNE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95F9C1-E6EF-94C5-817E-70790C9CB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783" y="320040"/>
            <a:ext cx="3612930" cy="3895344"/>
          </a:xfrm>
          <a:prstGeom prst="rect">
            <a:avLst/>
          </a:prstGeom>
        </p:spPr>
      </p:pic>
      <p:pic>
        <p:nvPicPr>
          <p:cNvPr id="5" name="Picture 2" descr="QR Feedback Creator | Get Honest Customer Feedback With a Simple QR Code">
            <a:extLst>
              <a:ext uri="{FF2B5EF4-FFF2-40B4-BE49-F238E27FC236}">
                <a16:creationId xmlns:a16="http://schemas.microsoft.com/office/drawing/2014/main" id="{25287176-757E-9721-A89E-692F2399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4496" y="1061105"/>
            <a:ext cx="5614416" cy="241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637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6CE9EF3-3CD9-9A00-5DCF-DB65281CB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3379" y="1438988"/>
            <a:ext cx="7329748" cy="4642451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F5270ECA-95D1-231F-A195-8BCF93246DD2}"/>
              </a:ext>
            </a:extLst>
          </p:cNvPr>
          <p:cNvSpPr txBox="1">
            <a:spLocks noChangeArrowheads="1"/>
          </p:cNvSpPr>
          <p:nvPr/>
        </p:nvSpPr>
        <p:spPr>
          <a:xfrm>
            <a:off x="432751" y="464286"/>
            <a:ext cx="10626187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QU’EST-CE QUE L’INFECTION TUBERCULEUSE ?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881D232-DBF0-A17C-A20C-838269A1D47E}"/>
              </a:ext>
            </a:extLst>
          </p:cNvPr>
          <p:cNvGrpSpPr/>
          <p:nvPr/>
        </p:nvGrpSpPr>
        <p:grpSpPr>
          <a:xfrm>
            <a:off x="4331804" y="2100930"/>
            <a:ext cx="3242146" cy="3242146"/>
            <a:chOff x="4474927" y="2075290"/>
            <a:chExt cx="3242146" cy="324214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39C8EB7-01C0-198E-38EC-205B731DBA55}"/>
                </a:ext>
              </a:extLst>
            </p:cNvPr>
            <p:cNvSpPr/>
            <p:nvPr/>
          </p:nvSpPr>
          <p:spPr>
            <a:xfrm>
              <a:off x="4474927" y="2075290"/>
              <a:ext cx="3242146" cy="32421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4" name="Picture 3" descr="A pair of red shoes  Description automatically generated with low confidence">
              <a:extLst>
                <a:ext uri="{FF2B5EF4-FFF2-40B4-BE49-F238E27FC236}">
                  <a16:creationId xmlns:a16="http://schemas.microsoft.com/office/drawing/2014/main" id="{B3BF2828-AFB7-DACC-0A92-B5F5B9757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1043" y="2728685"/>
              <a:ext cx="2164338" cy="1920240"/>
            </a:xfrm>
            <a:prstGeom prst="rect">
              <a:avLst/>
            </a:prstGeom>
          </p:spPr>
        </p:pic>
      </p:grpSp>
      <p:sp>
        <p:nvSpPr>
          <p:cNvPr id="13" name="Rectangle 2">
            <a:extLst>
              <a:ext uri="{FF2B5EF4-FFF2-40B4-BE49-F238E27FC236}">
                <a16:creationId xmlns:a16="http://schemas.microsoft.com/office/drawing/2014/main" id="{E6A6155D-95A7-1E2C-6184-E22082A7649D}"/>
              </a:ext>
            </a:extLst>
          </p:cNvPr>
          <p:cNvSpPr txBox="1">
            <a:spLocks noChangeArrowheads="1"/>
          </p:cNvSpPr>
          <p:nvPr/>
        </p:nvSpPr>
        <p:spPr>
          <a:xfrm rot="16200000">
            <a:off x="487359" y="3400086"/>
            <a:ext cx="4282376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3200" b="1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pPr>
            <a:r>
              <a:rPr sz="2400" dirty="0"/>
              <a:t>L’INFECTION TUBERCULEUSE 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06FD5C2A-CE30-149F-1AEB-7BBD96A5C063}"/>
              </a:ext>
            </a:extLst>
          </p:cNvPr>
          <p:cNvSpPr txBox="1">
            <a:spLocks noChangeArrowheads="1"/>
          </p:cNvSpPr>
          <p:nvPr/>
        </p:nvSpPr>
        <p:spPr>
          <a:xfrm rot="5400000">
            <a:off x="6972277" y="3400087"/>
            <a:ext cx="4282376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3200" b="1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pPr>
            <a:r>
              <a:rPr sz="2400" dirty="0"/>
              <a:t>LA TUBERCULOSE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C47555-3EC0-6EB7-FE3F-0A9397734E86}"/>
              </a:ext>
            </a:extLst>
          </p:cNvPr>
          <p:cNvSpPr/>
          <p:nvPr/>
        </p:nvSpPr>
        <p:spPr>
          <a:xfrm>
            <a:off x="2900459" y="2383175"/>
            <a:ext cx="18681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 sz="14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pPr>
            <a:r>
              <a:t>La tuberculose vit mais ne se développe pas dans le corps</a:t>
            </a:r>
          </a:p>
          <a:p>
            <a:pPr algn="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 malade ne se sent pas mal et ne présente pas de symptômes</a:t>
            </a:r>
          </a:p>
          <a:p>
            <a:pPr algn="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 sz="1400">
                <a:cs typeface="Arial" panose="020B0604020202020204" pitchFamily="34" charset="0"/>
              </a:defRPr>
            </a:pPr>
            <a:r>
              <a:rPr b="1" u="sng">
                <a:latin typeface="+mj-lt"/>
              </a:rPr>
              <a:t>Elle n’est pas</a:t>
            </a:r>
            <a:r>
              <a:rPr>
                <a:latin typeface="Arial" panose="020B0604020202020204" pitchFamily="34" charset="0"/>
              </a:rPr>
              <a:t> contagieuse</a:t>
            </a:r>
          </a:p>
          <a:p>
            <a:pPr algn="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Elle peut évoluer en tuberculose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73DBC5-F663-C2E5-0E44-038222B9ED1F}"/>
              </a:ext>
            </a:extLst>
          </p:cNvPr>
          <p:cNvSpPr/>
          <p:nvPr/>
        </p:nvSpPr>
        <p:spPr>
          <a:xfrm>
            <a:off x="7178333" y="2383175"/>
            <a:ext cx="17376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4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pPr>
            <a:r>
              <a:rPr dirty="0"/>
              <a:t>La </a:t>
            </a:r>
            <a:r>
              <a:rPr dirty="0" err="1"/>
              <a:t>tuberculose</a:t>
            </a:r>
            <a:r>
              <a:rPr dirty="0"/>
              <a:t> </a:t>
            </a:r>
            <a:r>
              <a:rPr dirty="0" err="1"/>
              <a:t>est</a:t>
            </a:r>
            <a:r>
              <a:rPr dirty="0"/>
              <a:t> active et se </a:t>
            </a:r>
            <a:r>
              <a:rPr dirty="0" err="1"/>
              <a:t>développe</a:t>
            </a:r>
            <a:r>
              <a:rPr dirty="0"/>
              <a:t> dans le corps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dirty="0"/>
              <a:t>La </a:t>
            </a:r>
            <a:r>
              <a:rPr dirty="0" err="1"/>
              <a:t>personne</a:t>
            </a:r>
            <a:r>
              <a:rPr dirty="0"/>
              <a:t> </a:t>
            </a:r>
            <a:r>
              <a:rPr dirty="0" err="1"/>
              <a:t>malade</a:t>
            </a:r>
            <a:r>
              <a:rPr dirty="0"/>
              <a:t> se sent mal et </a:t>
            </a:r>
            <a:r>
              <a:rPr dirty="0" err="1"/>
              <a:t>présente</a:t>
            </a:r>
            <a:r>
              <a:rPr dirty="0"/>
              <a:t> des </a:t>
            </a:r>
            <a:r>
              <a:rPr dirty="0" err="1"/>
              <a:t>symptômes</a:t>
            </a:r>
            <a:endParaRPr dirty="0"/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sz="1400">
                <a:cs typeface="Arial" panose="020B0604020202020204" pitchFamily="34" charset="0"/>
              </a:defRPr>
            </a:pPr>
            <a:r>
              <a:rPr b="1" u="sng" dirty="0">
                <a:latin typeface="+mj-lt"/>
              </a:rPr>
              <a:t>Elle </a:t>
            </a:r>
            <a:r>
              <a:rPr b="1" u="sng" dirty="0" err="1">
                <a:latin typeface="+mj-lt"/>
              </a:rPr>
              <a:t>est</a:t>
            </a:r>
            <a:r>
              <a:rPr b="1" dirty="0">
                <a:latin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</a:rPr>
              <a:t>contagieuse</a:t>
            </a:r>
            <a:r>
              <a:rPr dirty="0">
                <a:latin typeface="Arial" panose="020B0604020202020204" pitchFamily="34" charset="0"/>
              </a:rPr>
              <a:t> 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dirty="0" err="1"/>
              <a:t>En</a:t>
            </a:r>
            <a:r>
              <a:rPr dirty="0"/>
              <a:t> absence de </a:t>
            </a:r>
            <a:r>
              <a:rPr dirty="0" err="1"/>
              <a:t>traitement</a:t>
            </a:r>
            <a:r>
              <a:rPr dirty="0"/>
              <a:t>, 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dirty="0" err="1"/>
              <a:t>elle</a:t>
            </a:r>
            <a:r>
              <a:rPr dirty="0"/>
              <a:t> </a:t>
            </a:r>
            <a:r>
              <a:rPr dirty="0" err="1"/>
              <a:t>peut</a:t>
            </a:r>
            <a:r>
              <a:rPr dirty="0"/>
              <a:t> </a:t>
            </a:r>
            <a:r>
              <a:rPr dirty="0" err="1"/>
              <a:t>entraîner</a:t>
            </a:r>
            <a:r>
              <a:rPr dirty="0"/>
              <a:t> la mort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AEB928C-E528-F425-D1EE-1C16E67C6B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30589" y="364190"/>
            <a:ext cx="528659" cy="70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90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4FD6FA8-88D8-BB84-6EDF-A322251B1498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defRPr>
            </a:pPr>
            <a:r>
              <a:t>QU’EST-CE QUE L’INFECTION TUBERCULEUSE 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C3AE21-7397-5C29-5A37-AD9CFBE277C0}"/>
              </a:ext>
            </a:extLst>
          </p:cNvPr>
          <p:cNvSpPr txBox="1"/>
          <p:nvPr/>
        </p:nvSpPr>
        <p:spPr>
          <a:xfrm>
            <a:off x="1425271" y="1569245"/>
            <a:ext cx="320238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Toutes</a:t>
            </a:r>
            <a:r>
              <a:rPr sz="1600" dirty="0"/>
              <a:t> les </a:t>
            </a:r>
            <a:r>
              <a:rPr sz="1600" dirty="0" err="1"/>
              <a:t>personnes</a:t>
            </a:r>
            <a:r>
              <a:rPr sz="1600" dirty="0"/>
              <a:t> </a:t>
            </a:r>
            <a:r>
              <a:rPr sz="1600" dirty="0" err="1"/>
              <a:t>infectées</a:t>
            </a:r>
            <a:r>
              <a:rPr sz="1600" dirty="0"/>
              <a:t> par la </a:t>
            </a:r>
            <a:r>
              <a:rPr sz="1600" dirty="0" err="1"/>
              <a:t>tuberculose</a:t>
            </a:r>
            <a:r>
              <a:rPr sz="1600" dirty="0"/>
              <a:t> ne </a:t>
            </a:r>
            <a:r>
              <a:rPr sz="1600" dirty="0" err="1"/>
              <a:t>développent</a:t>
            </a:r>
            <a:r>
              <a:rPr sz="1600" dirty="0"/>
              <a:t> pas la </a:t>
            </a:r>
            <a:r>
              <a:rPr sz="1600" dirty="0" err="1"/>
              <a:t>maladie</a:t>
            </a:r>
            <a:r>
              <a:rPr sz="1600" dirty="0"/>
              <a:t>.</a:t>
            </a:r>
          </a:p>
          <a:p>
            <a:pPr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Le </a:t>
            </a:r>
            <a:r>
              <a:rPr sz="1600" dirty="0" err="1"/>
              <a:t>système</a:t>
            </a:r>
            <a:r>
              <a:rPr sz="1600" dirty="0"/>
              <a:t> </a:t>
            </a:r>
            <a:r>
              <a:rPr sz="1600" dirty="0" err="1"/>
              <a:t>immunitaire</a:t>
            </a:r>
            <a:r>
              <a:rPr sz="1600" dirty="0"/>
              <a:t> de </a:t>
            </a:r>
            <a:r>
              <a:rPr sz="1600" dirty="0" err="1"/>
              <a:t>certaines</a:t>
            </a:r>
            <a:r>
              <a:rPr sz="1600" dirty="0"/>
              <a:t> </a:t>
            </a:r>
            <a:r>
              <a:rPr sz="1600" dirty="0" err="1"/>
              <a:t>personnes</a:t>
            </a:r>
            <a:r>
              <a:rPr sz="1600" dirty="0"/>
              <a:t> </a:t>
            </a:r>
            <a:r>
              <a:rPr sz="1600" dirty="0" err="1"/>
              <a:t>contiendra</a:t>
            </a:r>
            <a:r>
              <a:rPr sz="1600" dirty="0"/>
              <a:t> et </a:t>
            </a:r>
            <a:r>
              <a:rPr sz="1600" dirty="0" err="1"/>
              <a:t>éliminera</a:t>
            </a:r>
            <a:r>
              <a:rPr sz="1600" dirty="0"/>
              <a:t> </a:t>
            </a:r>
            <a:r>
              <a:rPr sz="1600" dirty="0" err="1"/>
              <a:t>l’infection</a:t>
            </a:r>
            <a:r>
              <a:rPr sz="1600" dirty="0"/>
              <a:t> </a:t>
            </a:r>
            <a:r>
              <a:rPr sz="1600" dirty="0" err="1"/>
              <a:t>tuberculeuse</a:t>
            </a:r>
            <a:r>
              <a:rPr sz="1600" dirty="0"/>
              <a:t> </a:t>
            </a:r>
            <a:r>
              <a:rPr sz="1600" dirty="0" err="1"/>
              <a:t>avant</a:t>
            </a:r>
            <a:r>
              <a:rPr sz="1600" dirty="0"/>
              <a:t> </a:t>
            </a:r>
            <a:r>
              <a:rPr sz="1600" dirty="0" err="1"/>
              <a:t>qu’elle</a:t>
            </a:r>
            <a:r>
              <a:rPr sz="1600" dirty="0"/>
              <a:t> ne </a:t>
            </a:r>
            <a:r>
              <a:rPr sz="1600" dirty="0" err="1"/>
              <a:t>puisse</a:t>
            </a:r>
            <a:r>
              <a:rPr sz="1600" dirty="0"/>
              <a:t> </a:t>
            </a:r>
            <a:r>
              <a:rPr sz="1600" dirty="0" err="1"/>
              <a:t>évoluer</a:t>
            </a:r>
            <a:r>
              <a:rPr sz="1600" dirty="0"/>
              <a:t> </a:t>
            </a:r>
            <a:r>
              <a:rPr sz="1600" dirty="0" err="1"/>
              <a:t>vers</a:t>
            </a:r>
            <a:r>
              <a:rPr sz="1600" dirty="0"/>
              <a:t> </a:t>
            </a:r>
            <a:r>
              <a:rPr sz="1600" dirty="0" err="1"/>
              <a:t>une</a:t>
            </a:r>
            <a:r>
              <a:rPr sz="1600" dirty="0"/>
              <a:t> </a:t>
            </a:r>
            <a:r>
              <a:rPr sz="1600" dirty="0" err="1"/>
              <a:t>tuberculose</a:t>
            </a:r>
            <a:r>
              <a:rPr sz="1600" dirty="0"/>
              <a:t> active.</a:t>
            </a:r>
          </a:p>
          <a:p>
            <a:pPr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Le </a:t>
            </a:r>
            <a:r>
              <a:rPr sz="1600" dirty="0" err="1"/>
              <a:t>système</a:t>
            </a:r>
            <a:r>
              <a:rPr sz="1600" dirty="0"/>
              <a:t> </a:t>
            </a:r>
            <a:r>
              <a:rPr sz="1600" dirty="0" err="1"/>
              <a:t>immunitaire</a:t>
            </a:r>
            <a:r>
              <a:rPr sz="1600" dirty="0"/>
              <a:t> des </a:t>
            </a:r>
            <a:r>
              <a:rPr sz="1600" dirty="0" err="1"/>
              <a:t>autres</a:t>
            </a:r>
            <a:r>
              <a:rPr sz="1600" dirty="0"/>
              <a:t> </a:t>
            </a:r>
            <a:r>
              <a:rPr sz="1600" dirty="0" err="1"/>
              <a:t>personnes</a:t>
            </a:r>
            <a:r>
              <a:rPr sz="1600" dirty="0"/>
              <a:t> ne </a:t>
            </a:r>
            <a:r>
              <a:rPr sz="1600" dirty="0" err="1"/>
              <a:t>contrôlera</a:t>
            </a:r>
            <a:r>
              <a:rPr sz="1600" dirty="0"/>
              <a:t> que </a:t>
            </a:r>
            <a:r>
              <a:rPr sz="1600" dirty="0" err="1"/>
              <a:t>temporairement</a:t>
            </a:r>
            <a:r>
              <a:rPr sz="1600" dirty="0"/>
              <a:t> </a:t>
            </a:r>
            <a:r>
              <a:rPr sz="1600" dirty="0" err="1"/>
              <a:t>l’infection</a:t>
            </a:r>
            <a:r>
              <a:rPr sz="1600" dirty="0"/>
              <a:t> </a:t>
            </a:r>
            <a:r>
              <a:rPr sz="1600" dirty="0" err="1"/>
              <a:t>tuberculeuse</a:t>
            </a:r>
            <a:r>
              <a:rPr sz="1600" dirty="0"/>
              <a:t>, la transformant </a:t>
            </a:r>
            <a:r>
              <a:rPr sz="1600" dirty="0" err="1"/>
              <a:t>en</a:t>
            </a:r>
            <a:r>
              <a:rPr sz="1600" dirty="0"/>
              <a:t> </a:t>
            </a:r>
            <a:r>
              <a:rPr sz="1600" dirty="0" err="1"/>
              <a:t>une</a:t>
            </a:r>
            <a:r>
              <a:rPr sz="1600" dirty="0"/>
              <a:t> </a:t>
            </a:r>
            <a:r>
              <a:rPr sz="1600" dirty="0" err="1"/>
              <a:t>forme</a:t>
            </a:r>
            <a:r>
              <a:rPr sz="1600" dirty="0"/>
              <a:t> « </a:t>
            </a:r>
            <a:r>
              <a:rPr sz="1600" dirty="0" err="1"/>
              <a:t>dormante</a:t>
            </a:r>
            <a:r>
              <a:rPr sz="1600" dirty="0"/>
              <a:t> » </a:t>
            </a:r>
            <a:r>
              <a:rPr sz="1600" dirty="0" err="1"/>
              <a:t>ou</a:t>
            </a:r>
            <a:r>
              <a:rPr sz="1600" dirty="0"/>
              <a:t> « </a:t>
            </a:r>
            <a:r>
              <a:rPr sz="1600" dirty="0" err="1"/>
              <a:t>latente</a:t>
            </a:r>
            <a:r>
              <a:rPr sz="1600" dirty="0"/>
              <a:t> » (non </a:t>
            </a:r>
            <a:r>
              <a:rPr sz="1600" dirty="0" err="1"/>
              <a:t>réplicative</a:t>
            </a:r>
            <a:r>
              <a:rPr sz="1600" dirty="0"/>
              <a:t>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CD97-E9D1-BC62-7C78-D05CF804BB2F}"/>
              </a:ext>
            </a:extLst>
          </p:cNvPr>
          <p:cNvSpPr txBox="1"/>
          <p:nvPr/>
        </p:nvSpPr>
        <p:spPr>
          <a:xfrm>
            <a:off x="6152829" y="1565457"/>
            <a:ext cx="5257291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Si </a:t>
            </a:r>
            <a:r>
              <a:rPr sz="1600" dirty="0" err="1"/>
              <a:t>l’infection</a:t>
            </a:r>
            <a:r>
              <a:rPr sz="1600" dirty="0"/>
              <a:t> </a:t>
            </a:r>
            <a:r>
              <a:rPr sz="1600" dirty="0" err="1"/>
              <a:t>tuberculeuse</a:t>
            </a:r>
            <a:r>
              <a:rPr sz="1600" dirty="0"/>
              <a:t> </a:t>
            </a:r>
            <a:r>
              <a:rPr sz="1600" dirty="0" err="1"/>
              <a:t>n’est</a:t>
            </a:r>
            <a:r>
              <a:rPr sz="1600" dirty="0"/>
              <a:t> pas </a:t>
            </a:r>
            <a:r>
              <a:rPr sz="1600" dirty="0" err="1"/>
              <a:t>traitée</a:t>
            </a:r>
            <a:r>
              <a:rPr sz="1600" dirty="0"/>
              <a:t>, </a:t>
            </a:r>
            <a:r>
              <a:rPr sz="1600" dirty="0" err="1"/>
              <a:t>elle</a:t>
            </a:r>
            <a:r>
              <a:rPr sz="1600" dirty="0"/>
              <a:t> </a:t>
            </a:r>
            <a:r>
              <a:rPr sz="1600" dirty="0" err="1"/>
              <a:t>peut</a:t>
            </a:r>
            <a:r>
              <a:rPr sz="1600" dirty="0"/>
              <a:t> se </a:t>
            </a:r>
            <a:r>
              <a:rPr sz="1600" dirty="0" err="1"/>
              <a:t>réactiver</a:t>
            </a:r>
            <a:r>
              <a:rPr sz="1600" dirty="0"/>
              <a:t> avec le temps </a:t>
            </a:r>
            <a:r>
              <a:rPr sz="1600" dirty="0" err="1"/>
              <a:t>ou</a:t>
            </a:r>
            <a:r>
              <a:rPr sz="1600" dirty="0"/>
              <a:t> </a:t>
            </a:r>
            <a:r>
              <a:rPr sz="1600" dirty="0" err="1"/>
              <a:t>lorsque</a:t>
            </a:r>
            <a:r>
              <a:rPr sz="1600" dirty="0"/>
              <a:t> le </a:t>
            </a:r>
            <a:r>
              <a:rPr sz="1600" dirty="0" err="1"/>
              <a:t>système</a:t>
            </a:r>
            <a:r>
              <a:rPr sz="1600" dirty="0"/>
              <a:t> </a:t>
            </a:r>
            <a:r>
              <a:rPr sz="1600" dirty="0" err="1"/>
              <a:t>immunitaire</a:t>
            </a:r>
            <a:r>
              <a:rPr sz="1600" dirty="0"/>
              <a:t> </a:t>
            </a:r>
            <a:r>
              <a:rPr sz="1600" dirty="0" err="1"/>
              <a:t>est</a:t>
            </a:r>
            <a:r>
              <a:rPr sz="1600" dirty="0"/>
              <a:t> </a:t>
            </a:r>
            <a:r>
              <a:rPr sz="1600" dirty="0" err="1"/>
              <a:t>affaibli</a:t>
            </a:r>
            <a:r>
              <a:rPr sz="1600" dirty="0"/>
              <a:t> (les </a:t>
            </a:r>
            <a:r>
              <a:rPr sz="1600" dirty="0" err="1"/>
              <a:t>personnes</a:t>
            </a:r>
            <a:r>
              <a:rPr sz="1600" dirty="0"/>
              <a:t> vivant avec le VIH et les enfants </a:t>
            </a:r>
            <a:r>
              <a:rPr sz="1600" dirty="0" err="1"/>
              <a:t>courent</a:t>
            </a:r>
            <a:r>
              <a:rPr sz="1600" dirty="0"/>
              <a:t> un </a:t>
            </a:r>
            <a:r>
              <a:rPr sz="1600" dirty="0" err="1"/>
              <a:t>risque</a:t>
            </a:r>
            <a:r>
              <a:rPr sz="1600" dirty="0"/>
              <a:t> </a:t>
            </a:r>
            <a:r>
              <a:rPr sz="1600" dirty="0" err="1"/>
              <a:t>particulièrement</a:t>
            </a:r>
            <a:r>
              <a:rPr sz="1600" dirty="0"/>
              <a:t> </a:t>
            </a:r>
            <a:r>
              <a:rPr sz="1600" dirty="0" err="1"/>
              <a:t>élevé</a:t>
            </a:r>
            <a:r>
              <a:rPr sz="1600" dirty="0"/>
              <a:t> - </a:t>
            </a:r>
            <a:r>
              <a:rPr sz="1600" dirty="0" err="1"/>
              <a:t>respectivement</a:t>
            </a:r>
            <a:r>
              <a:rPr sz="1600" dirty="0"/>
              <a:t> 20x et 10x plus de </a:t>
            </a:r>
            <a:r>
              <a:rPr sz="1600" dirty="0" err="1"/>
              <a:t>risques</a:t>
            </a:r>
            <a:r>
              <a:rPr sz="1600" dirty="0"/>
              <a:t> de </a:t>
            </a:r>
            <a:r>
              <a:rPr sz="1600" dirty="0" err="1"/>
              <a:t>développer</a:t>
            </a:r>
            <a:r>
              <a:rPr sz="1600" dirty="0"/>
              <a:t> la </a:t>
            </a:r>
            <a:r>
              <a:rPr sz="1600" dirty="0" err="1"/>
              <a:t>maladie</a:t>
            </a:r>
            <a:r>
              <a:rPr sz="1600" dirty="0"/>
              <a:t>). </a:t>
            </a:r>
          </a:p>
          <a:p>
            <a:pPr>
              <a:spcAft>
                <a:spcPts val="3600"/>
              </a:spcAft>
              <a:defRPr sz="1800">
                <a:cs typeface="Arial" panose="020B0604020202020204" pitchFamily="34" charset="0"/>
              </a:defRPr>
            </a:pPr>
            <a:r>
              <a:rPr sz="1600" dirty="0">
                <a:latin typeface="Arial" panose="020B0604020202020204" pitchFamily="34" charset="0"/>
              </a:rPr>
              <a:t>Le </a:t>
            </a:r>
            <a:r>
              <a:rPr sz="1600" dirty="0" err="1">
                <a:latin typeface="Arial" panose="020B0604020202020204" pitchFamily="34" charset="0"/>
              </a:rPr>
              <a:t>traitement</a:t>
            </a:r>
            <a:r>
              <a:rPr sz="1600" dirty="0">
                <a:latin typeface="Arial" panose="020B0604020202020204" pitchFamily="34" charset="0"/>
              </a:rPr>
              <a:t> de </a:t>
            </a:r>
            <a:r>
              <a:rPr sz="1600" dirty="0" err="1">
                <a:latin typeface="Arial" panose="020B0604020202020204" pitchFamily="34" charset="0"/>
              </a:rPr>
              <a:t>l’exposition</a:t>
            </a:r>
            <a:r>
              <a:rPr sz="1600" dirty="0">
                <a:latin typeface="Arial" panose="020B0604020202020204" pitchFamily="34" charset="0"/>
              </a:rPr>
              <a:t> à la </a:t>
            </a:r>
            <a:r>
              <a:rPr sz="1600" u="sng" dirty="0" err="1">
                <a:latin typeface="+mj-lt"/>
              </a:rPr>
              <a:t>tuberculose</a:t>
            </a:r>
            <a:r>
              <a:rPr sz="1600" u="sng" dirty="0">
                <a:latin typeface="+mj-lt"/>
              </a:rPr>
              <a:t> et de </a:t>
            </a:r>
            <a:r>
              <a:rPr sz="1600" u="sng" dirty="0" err="1">
                <a:latin typeface="+mj-lt"/>
              </a:rPr>
              <a:t>l’infection</a:t>
            </a:r>
            <a:r>
              <a:rPr sz="1600" u="sng" dirty="0">
                <a:latin typeface="+mj-lt"/>
              </a:rPr>
              <a:t> par </a:t>
            </a:r>
            <a:r>
              <a:rPr sz="1600" u="sng" dirty="0" err="1">
                <a:latin typeface="+mj-lt"/>
              </a:rPr>
              <a:t>une</a:t>
            </a:r>
            <a:r>
              <a:rPr sz="1600" u="sng" dirty="0">
                <a:latin typeface="+mj-lt"/>
              </a:rPr>
              <a:t> </a:t>
            </a:r>
            <a:r>
              <a:rPr sz="1600" u="sng" dirty="0" err="1">
                <a:latin typeface="+mj-lt"/>
              </a:rPr>
              <a:t>thérapie</a:t>
            </a:r>
            <a:r>
              <a:rPr sz="1600" u="sng" dirty="0">
                <a:latin typeface="+mj-lt"/>
              </a:rPr>
              <a:t> </a:t>
            </a:r>
            <a:r>
              <a:rPr sz="1600" u="sng" dirty="0" err="1">
                <a:latin typeface="+mj-lt"/>
              </a:rPr>
              <a:t>préventive</a:t>
            </a:r>
            <a:r>
              <a:rPr sz="1600" dirty="0">
                <a:latin typeface="Arial" panose="020B0604020202020204" pitchFamily="34" charset="0"/>
              </a:rPr>
              <a:t> de la </a:t>
            </a:r>
            <a:r>
              <a:rPr sz="1600" dirty="0" err="1">
                <a:latin typeface="Arial" panose="020B0604020202020204" pitchFamily="34" charset="0"/>
              </a:rPr>
              <a:t>tuberculose</a:t>
            </a:r>
            <a:r>
              <a:rPr sz="1600" dirty="0">
                <a:latin typeface="+mj-lt"/>
              </a:rPr>
              <a:t> </a:t>
            </a:r>
            <a:r>
              <a:rPr sz="1600" dirty="0">
                <a:latin typeface="Arial" panose="020B0604020202020204" pitchFamily="34" charset="0"/>
              </a:rPr>
              <a:t>(TPT) </a:t>
            </a:r>
            <a:r>
              <a:rPr sz="1600" dirty="0" err="1">
                <a:latin typeface="Arial" panose="020B0604020202020204" pitchFamily="34" charset="0"/>
              </a:rPr>
              <a:t>empêchera</a:t>
            </a:r>
            <a:r>
              <a:rPr sz="1600" dirty="0">
                <a:latin typeface="Arial" panose="020B0604020202020204" pitchFamily="34" charset="0"/>
              </a:rPr>
              <a:t> la progression de la </a:t>
            </a:r>
            <a:r>
              <a:rPr sz="1600" dirty="0" err="1">
                <a:latin typeface="Arial" panose="020B0604020202020204" pitchFamily="34" charset="0"/>
              </a:rPr>
              <a:t>maladie</a:t>
            </a:r>
            <a:r>
              <a:rPr sz="1600" dirty="0">
                <a:latin typeface="Arial" panose="020B0604020202020204" pitchFamily="34" charset="0"/>
              </a:rPr>
              <a:t> et </a:t>
            </a:r>
            <a:r>
              <a:rPr sz="1600" dirty="0" err="1">
                <a:latin typeface="Arial" panose="020B0604020202020204" pitchFamily="34" charset="0"/>
              </a:rPr>
              <a:t>protégera</a:t>
            </a:r>
            <a:r>
              <a:rPr sz="1600" dirty="0">
                <a:latin typeface="Arial" panose="020B0604020202020204" pitchFamily="34" charset="0"/>
              </a:rPr>
              <a:t> la </a:t>
            </a:r>
            <a:r>
              <a:rPr sz="1600" dirty="0" err="1">
                <a:latin typeface="Arial" panose="020B0604020202020204" pitchFamily="34" charset="0"/>
              </a:rPr>
              <a:t>personne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contre</a:t>
            </a:r>
            <a:r>
              <a:rPr sz="1600" dirty="0">
                <a:latin typeface="Arial" panose="020B0604020202020204" pitchFamily="34" charset="0"/>
              </a:rPr>
              <a:t> le </a:t>
            </a:r>
            <a:r>
              <a:rPr sz="1600" dirty="0" err="1">
                <a:latin typeface="Arial" panose="020B0604020202020204" pitchFamily="34" charset="0"/>
              </a:rPr>
              <a:t>développement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d’une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tuberculose-maladie</a:t>
            </a:r>
            <a:r>
              <a:rPr sz="1600" dirty="0">
                <a:latin typeface="Arial" panose="020B0604020202020204" pitchFamily="34" charset="0"/>
              </a:rPr>
              <a:t> active.</a:t>
            </a:r>
          </a:p>
          <a:p>
            <a:pPr>
              <a:spcAft>
                <a:spcPts val="3600"/>
              </a:spcAft>
              <a:defRPr sz="1800">
                <a:latin typeface="Arial" panose="020B0604020202020204" pitchFamily="34" charset="0"/>
              </a:defRPr>
            </a:pPr>
            <a:r>
              <a:rPr sz="1600" dirty="0">
                <a:cs typeface="Arial" panose="020B0604020202020204" pitchFamily="34" charset="0"/>
              </a:rPr>
              <a:t>La </a:t>
            </a:r>
            <a:r>
              <a:rPr sz="1600" dirty="0" err="1">
                <a:cs typeface="Arial" panose="020B0604020202020204" pitchFamily="34" charset="0"/>
              </a:rPr>
              <a:t>modélisation</a:t>
            </a:r>
            <a:r>
              <a:rPr sz="1600" dirty="0">
                <a:cs typeface="Arial" panose="020B0604020202020204" pitchFamily="34" charset="0"/>
              </a:rPr>
              <a:t> a </a:t>
            </a:r>
            <a:r>
              <a:rPr sz="1600" dirty="0" err="1">
                <a:cs typeface="Arial" panose="020B0604020202020204" pitchFamily="34" charset="0"/>
              </a:rPr>
              <a:t>montré</a:t>
            </a:r>
            <a:r>
              <a:rPr sz="1600" dirty="0">
                <a:cs typeface="Arial" panose="020B0604020202020204" pitchFamily="34" charset="0"/>
              </a:rPr>
              <a:t> que </a:t>
            </a:r>
            <a:r>
              <a:rPr sz="1600" dirty="0" err="1">
                <a:cs typeface="Arial" panose="020B0604020202020204" pitchFamily="34" charset="0"/>
              </a:rPr>
              <a:t>si</a:t>
            </a:r>
            <a:r>
              <a:rPr sz="1600" dirty="0">
                <a:cs typeface="Arial" panose="020B0604020202020204" pitchFamily="34" charset="0"/>
              </a:rPr>
              <a:t> nous </a:t>
            </a:r>
            <a:r>
              <a:rPr sz="1600" dirty="0" err="1">
                <a:cs typeface="Arial" panose="020B0604020202020204" pitchFamily="34" charset="0"/>
              </a:rPr>
              <a:t>voulons</a:t>
            </a:r>
            <a:r>
              <a:rPr sz="1600" dirty="0">
                <a:cs typeface="Arial" panose="020B0604020202020204" pitchFamily="34" charset="0"/>
              </a:rPr>
              <a:t> </a:t>
            </a:r>
            <a:r>
              <a:rPr sz="1600" dirty="0" err="1">
                <a:cs typeface="Arial" panose="020B0604020202020204" pitchFamily="34" charset="0"/>
              </a:rPr>
              <a:t>éliminer</a:t>
            </a:r>
            <a:r>
              <a:rPr sz="1600" dirty="0">
                <a:cs typeface="Arial" panose="020B0604020202020204" pitchFamily="34" charset="0"/>
              </a:rPr>
              <a:t> la </a:t>
            </a:r>
            <a:r>
              <a:rPr sz="1600" dirty="0" err="1">
                <a:cs typeface="Arial" panose="020B0604020202020204" pitchFamily="34" charset="0"/>
              </a:rPr>
              <a:t>tuberculose</a:t>
            </a:r>
            <a:r>
              <a:rPr sz="1600" dirty="0">
                <a:cs typeface="Arial" panose="020B0604020202020204" pitchFamily="34" charset="0"/>
              </a:rPr>
              <a:t> </a:t>
            </a:r>
            <a:r>
              <a:rPr sz="1600" dirty="0" err="1">
                <a:cs typeface="Arial" panose="020B0604020202020204" pitchFamily="34" charset="0"/>
              </a:rPr>
              <a:t>d’ici</a:t>
            </a:r>
            <a:r>
              <a:rPr sz="1600" dirty="0">
                <a:cs typeface="Arial" panose="020B0604020202020204" pitchFamily="34" charset="0"/>
              </a:rPr>
              <a:t> 2030, nous </a:t>
            </a:r>
            <a:r>
              <a:rPr sz="1600" dirty="0" err="1">
                <a:cs typeface="Arial" panose="020B0604020202020204" pitchFamily="34" charset="0"/>
              </a:rPr>
              <a:t>devons</a:t>
            </a:r>
            <a:r>
              <a:rPr sz="1600" dirty="0">
                <a:cs typeface="Arial" panose="020B0604020202020204" pitchFamily="34" charset="0"/>
              </a:rPr>
              <a:t> </a:t>
            </a:r>
            <a:r>
              <a:rPr sz="1600" dirty="0" err="1">
                <a:solidFill>
                  <a:srgbClr val="000000"/>
                </a:solidFill>
                <a:effectLst/>
              </a:rPr>
              <a:t>traiter</a:t>
            </a:r>
            <a:r>
              <a:rPr sz="1600" dirty="0">
                <a:solidFill>
                  <a:srgbClr val="000000"/>
                </a:solidFill>
                <a:effectLst/>
              </a:rPr>
              <a:t> </a:t>
            </a:r>
            <a:r>
              <a:rPr sz="1600" dirty="0" err="1">
                <a:solidFill>
                  <a:srgbClr val="000000"/>
                </a:solidFill>
                <a:effectLst/>
              </a:rPr>
              <a:t>l’infection</a:t>
            </a:r>
            <a:r>
              <a:rPr sz="1600" dirty="0">
                <a:solidFill>
                  <a:srgbClr val="000000"/>
                </a:solidFill>
                <a:effectLst/>
              </a:rPr>
              <a:t> </a:t>
            </a:r>
            <a:r>
              <a:rPr sz="1600" dirty="0" err="1">
                <a:solidFill>
                  <a:srgbClr val="000000"/>
                </a:solidFill>
                <a:effectLst/>
              </a:rPr>
              <a:t>tuberculeuse</a:t>
            </a:r>
            <a:r>
              <a:rPr sz="1600" dirty="0">
                <a:solidFill>
                  <a:srgbClr val="000000"/>
                </a:solidFill>
                <a:effectLst/>
              </a:rPr>
              <a:t> </a:t>
            </a:r>
            <a:r>
              <a:rPr sz="1600" dirty="0" err="1">
                <a:solidFill>
                  <a:srgbClr val="000000"/>
                </a:solidFill>
                <a:effectLst/>
              </a:rPr>
              <a:t>ainsi</a:t>
            </a:r>
            <a:r>
              <a:rPr sz="1600" dirty="0">
                <a:solidFill>
                  <a:srgbClr val="000000"/>
                </a:solidFill>
                <a:effectLst/>
              </a:rPr>
              <a:t> que la </a:t>
            </a:r>
            <a:r>
              <a:rPr sz="1600" dirty="0" err="1">
                <a:solidFill>
                  <a:srgbClr val="000000"/>
                </a:solidFill>
                <a:effectLst/>
              </a:rPr>
              <a:t>tuberculose-maladie</a:t>
            </a:r>
            <a:r>
              <a:rPr sz="1600" dirty="0"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7E63EAF-03AC-C57A-D127-CE8E6C46C199}"/>
              </a:ext>
            </a:extLst>
          </p:cNvPr>
          <p:cNvGrpSpPr/>
          <p:nvPr/>
        </p:nvGrpSpPr>
        <p:grpSpPr>
          <a:xfrm>
            <a:off x="514113" y="1539942"/>
            <a:ext cx="720255" cy="724850"/>
            <a:chOff x="363038" y="1659215"/>
            <a:chExt cx="720255" cy="72485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D42E563-664F-46A1-9FAD-5DE32EE493E0}"/>
                </a:ext>
              </a:extLst>
            </p:cNvPr>
            <p:cNvSpPr/>
            <p:nvPr/>
          </p:nvSpPr>
          <p:spPr>
            <a:xfrm>
              <a:off x="363038" y="1663810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FE166-599A-6FE0-DC9B-8513370FE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3157" y="1659215"/>
              <a:ext cx="590136" cy="670609"/>
            </a:xfrm>
            <a:prstGeom prst="rect">
              <a:avLst/>
            </a:prstGeom>
          </p:spPr>
        </p:pic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04445924-9D1B-698F-5654-5CF41C3A5512}"/>
              </a:ext>
            </a:extLst>
          </p:cNvPr>
          <p:cNvSpPr/>
          <p:nvPr/>
        </p:nvSpPr>
        <p:spPr>
          <a:xfrm>
            <a:off x="609604" y="2987376"/>
            <a:ext cx="720255" cy="7202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A83583-5C9A-2DC6-8650-1E98BF1C030B}"/>
              </a:ext>
            </a:extLst>
          </p:cNvPr>
          <p:cNvGrpSpPr/>
          <p:nvPr/>
        </p:nvGrpSpPr>
        <p:grpSpPr>
          <a:xfrm>
            <a:off x="514113" y="4771215"/>
            <a:ext cx="749037" cy="774496"/>
            <a:chOff x="363038" y="4564480"/>
            <a:chExt cx="749037" cy="77449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FC9F7D1-8953-2D1B-5D14-27D4168EC554}"/>
                </a:ext>
              </a:extLst>
            </p:cNvPr>
            <p:cNvSpPr/>
            <p:nvPr/>
          </p:nvSpPr>
          <p:spPr>
            <a:xfrm>
              <a:off x="363038" y="4618721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345E80D-478A-3223-84DD-2A9AB6890A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4375" y="4564480"/>
              <a:ext cx="647700" cy="628650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7FBB7E3-6889-C03B-4B6E-C16E378D74E4}"/>
              </a:ext>
            </a:extLst>
          </p:cNvPr>
          <p:cNvGrpSpPr/>
          <p:nvPr/>
        </p:nvGrpSpPr>
        <p:grpSpPr>
          <a:xfrm>
            <a:off x="4890120" y="1959668"/>
            <a:ext cx="1239412" cy="720255"/>
            <a:chOff x="4739045" y="1768835"/>
            <a:chExt cx="1239412" cy="72025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B02C2F-899D-31D5-FA65-91784CC31FBC}"/>
                </a:ext>
              </a:extLst>
            </p:cNvPr>
            <p:cNvSpPr/>
            <p:nvPr/>
          </p:nvSpPr>
          <p:spPr>
            <a:xfrm>
              <a:off x="4944315" y="1768835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8A70EA8-E1BC-7991-A410-25441FCA32FA}"/>
                </a:ext>
              </a:extLst>
            </p:cNvPr>
            <p:cNvGrpSpPr/>
            <p:nvPr/>
          </p:nvGrpSpPr>
          <p:grpSpPr>
            <a:xfrm>
              <a:off x="4739045" y="1814590"/>
              <a:ext cx="1239412" cy="626548"/>
              <a:chOff x="7321671" y="321940"/>
              <a:chExt cx="1239412" cy="626548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7B60E36-B7E8-7179-9AAE-B8B7BE99280E}"/>
                  </a:ext>
                </a:extLst>
              </p:cNvPr>
              <p:cNvSpPr txBox="1"/>
              <p:nvPr/>
            </p:nvSpPr>
            <p:spPr>
              <a:xfrm>
                <a:off x="7485978" y="543571"/>
                <a:ext cx="10575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2000">
                    <a:solidFill>
                      <a:schemeClr val="accent1"/>
                    </a:solidFill>
                    <a:latin typeface="+mj-lt"/>
                  </a:defRPr>
                </a:pPr>
                <a:r>
                  <a:t>&amp;10x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9C281BB-95A8-772D-62C3-94765287A091}"/>
                  </a:ext>
                </a:extLst>
              </p:cNvPr>
              <p:cNvSpPr txBox="1"/>
              <p:nvPr/>
            </p:nvSpPr>
            <p:spPr>
              <a:xfrm>
                <a:off x="7503559" y="548378"/>
                <a:ext cx="10575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2000">
                    <a:ln>
                      <a:solidFill>
                        <a:schemeClr val="tx1"/>
                      </a:solidFill>
                    </a:ln>
                    <a:noFill/>
                    <a:latin typeface="+mj-lt"/>
                  </a:defRPr>
                </a:pPr>
                <a:r>
                  <a:t>&amp;10x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ABD991A-77A3-4C24-DF2C-B8C620A07718}"/>
                  </a:ext>
                </a:extLst>
              </p:cNvPr>
              <p:cNvSpPr txBox="1"/>
              <p:nvPr/>
            </p:nvSpPr>
            <p:spPr>
              <a:xfrm>
                <a:off x="7321671" y="321940"/>
                <a:ext cx="10575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2000">
                    <a:solidFill>
                      <a:schemeClr val="accent1"/>
                    </a:solidFill>
                    <a:latin typeface="+mj-lt"/>
                  </a:defRPr>
                </a:pPr>
                <a:r>
                  <a:t>20x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4F6E04E-F39D-ED60-4596-7218C28475F8}"/>
                  </a:ext>
                </a:extLst>
              </p:cNvPr>
              <p:cNvSpPr txBox="1"/>
              <p:nvPr/>
            </p:nvSpPr>
            <p:spPr>
              <a:xfrm>
                <a:off x="7339252" y="326747"/>
                <a:ext cx="10575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2000">
                    <a:ln>
                      <a:solidFill>
                        <a:schemeClr val="tx1"/>
                      </a:solidFill>
                    </a:ln>
                    <a:noFill/>
                    <a:latin typeface="+mj-lt"/>
                  </a:defRPr>
                </a:pPr>
                <a:r>
                  <a:t>20x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1C4EC0D-247F-EE7C-A7BB-8D99F61122B4}"/>
              </a:ext>
            </a:extLst>
          </p:cNvPr>
          <p:cNvGrpSpPr/>
          <p:nvPr/>
        </p:nvGrpSpPr>
        <p:grpSpPr>
          <a:xfrm>
            <a:off x="5095390" y="3616042"/>
            <a:ext cx="720255" cy="800547"/>
            <a:chOff x="4944315" y="3377503"/>
            <a:chExt cx="720255" cy="800547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602FCD1-959D-7915-062C-D07A201503AE}"/>
                </a:ext>
              </a:extLst>
            </p:cNvPr>
            <p:cNvSpPr/>
            <p:nvPr/>
          </p:nvSpPr>
          <p:spPr>
            <a:xfrm>
              <a:off x="4944315" y="3377503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B4DCDC1-7725-FA97-D13F-79B904CE3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63972" y="3539367"/>
              <a:ext cx="407670" cy="638683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90E6B8E-5060-9BB4-A61D-D0E043E32FDD}"/>
              </a:ext>
            </a:extLst>
          </p:cNvPr>
          <p:cNvGrpSpPr/>
          <p:nvPr/>
        </p:nvGrpSpPr>
        <p:grpSpPr>
          <a:xfrm>
            <a:off x="5143399" y="5063588"/>
            <a:ext cx="720255" cy="720255"/>
            <a:chOff x="4992324" y="4920465"/>
            <a:chExt cx="720255" cy="72025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347DFC6-65C2-B1AA-B021-4BD4C4B50DA8}"/>
                </a:ext>
              </a:extLst>
            </p:cNvPr>
            <p:cNvSpPr/>
            <p:nvPr/>
          </p:nvSpPr>
          <p:spPr>
            <a:xfrm>
              <a:off x="4992324" y="4920465"/>
              <a:ext cx="720255" cy="72025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3467B096-7ECD-AF9C-F6F6-680CC18A6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12032" y="5016580"/>
              <a:ext cx="576138" cy="512123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7444A6-7A02-F5B4-CD9B-CCE66BC201D3}"/>
              </a:ext>
            </a:extLst>
          </p:cNvPr>
          <p:cNvGrpSpPr/>
          <p:nvPr/>
        </p:nvGrpSpPr>
        <p:grpSpPr>
          <a:xfrm>
            <a:off x="544066" y="1539942"/>
            <a:ext cx="10874009" cy="4630270"/>
            <a:chOff x="544066" y="1539942"/>
            <a:chExt cx="10874009" cy="463027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4791766-1008-300B-7976-25D294A081CB}"/>
                </a:ext>
              </a:extLst>
            </p:cNvPr>
            <p:cNvGrpSpPr/>
            <p:nvPr/>
          </p:nvGrpSpPr>
          <p:grpSpPr>
            <a:xfrm>
              <a:off x="544066" y="1539942"/>
              <a:ext cx="10874009" cy="4630270"/>
              <a:chOff x="544066" y="1539942"/>
              <a:chExt cx="10874009" cy="4630270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4BCCB35E-99B1-DF45-1B23-407F25FEC6CE}"/>
                  </a:ext>
                </a:extLst>
              </p:cNvPr>
              <p:cNvGrpSpPr/>
              <p:nvPr/>
            </p:nvGrpSpPr>
            <p:grpSpPr>
              <a:xfrm>
                <a:off x="544066" y="1539942"/>
                <a:ext cx="10874009" cy="4630270"/>
                <a:chOff x="544066" y="1349111"/>
                <a:chExt cx="10874009" cy="4630270"/>
              </a:xfrm>
            </p:grpSpPr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9346E1AD-FBB1-4A1A-28EE-C0A5A7BBDA4B}"/>
                    </a:ext>
                  </a:extLst>
                </p:cNvPr>
                <p:cNvCxnSpPr/>
                <p:nvPr/>
              </p:nvCxnSpPr>
              <p:spPr>
                <a:xfrm>
                  <a:off x="544066" y="2214702"/>
                  <a:ext cx="4258474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44E911BD-64D4-F612-C6ED-149A3D95754A}"/>
                    </a:ext>
                  </a:extLst>
                </p:cNvPr>
                <p:cNvCxnSpPr/>
                <p:nvPr/>
              </p:nvCxnSpPr>
              <p:spPr>
                <a:xfrm>
                  <a:off x="544066" y="4036876"/>
                  <a:ext cx="4258474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D0A51292-F3B1-D873-3AC2-97C1182787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09446" y="3057788"/>
                  <a:ext cx="6608629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BF0B45A2-D120-D863-B5AE-3746046EAE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09446" y="4634625"/>
                  <a:ext cx="6608629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7408D59-9FF1-104E-C841-C82E6D21C9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02540" y="1349111"/>
                  <a:ext cx="0" cy="463027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02DA435-F022-306F-AC14-F3A397DF2B71}"/>
                  </a:ext>
                </a:extLst>
              </p:cNvPr>
              <p:cNvGrpSpPr/>
              <p:nvPr/>
            </p:nvGrpSpPr>
            <p:grpSpPr>
              <a:xfrm>
                <a:off x="4755198" y="3467693"/>
                <a:ext cx="91440" cy="428560"/>
                <a:chOff x="5810509" y="4712822"/>
                <a:chExt cx="91440" cy="428560"/>
              </a:xfrm>
            </p:grpSpPr>
            <p:sp>
              <p:nvSpPr>
                <p:cNvPr id="3" name="Oval 2">
                  <a:extLst>
                    <a:ext uri="{FF2B5EF4-FFF2-40B4-BE49-F238E27FC236}">
                      <a16:creationId xmlns:a16="http://schemas.microsoft.com/office/drawing/2014/main" id="{0C11C230-B15D-3898-69F8-0AB95DE765B6}"/>
                    </a:ext>
                  </a:extLst>
                </p:cNvPr>
                <p:cNvSpPr/>
                <p:nvPr/>
              </p:nvSpPr>
              <p:spPr>
                <a:xfrm>
                  <a:off x="5833370" y="4712822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01D492FE-4E6C-803A-6A72-7C85BD85A22E}"/>
                    </a:ext>
                  </a:extLst>
                </p:cNvPr>
                <p:cNvSpPr/>
                <p:nvPr/>
              </p:nvSpPr>
              <p:spPr>
                <a:xfrm>
                  <a:off x="5830257" y="5095663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Oval 5">
                  <a:extLst>
                    <a:ext uri="{FF2B5EF4-FFF2-40B4-BE49-F238E27FC236}">
                      <a16:creationId xmlns:a16="http://schemas.microsoft.com/office/drawing/2014/main" id="{4718E37D-59A7-17AD-F655-9574FCC497F4}"/>
                    </a:ext>
                  </a:extLst>
                </p:cNvPr>
                <p:cNvSpPr/>
                <p:nvPr/>
              </p:nvSpPr>
              <p:spPr>
                <a:xfrm>
                  <a:off x="5810509" y="4874936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302DD58-D739-2119-5E0E-CC9E54F421E1}"/>
                </a:ext>
              </a:extLst>
            </p:cNvPr>
            <p:cNvGrpSpPr/>
            <p:nvPr/>
          </p:nvGrpSpPr>
          <p:grpSpPr>
            <a:xfrm rot="16200000">
              <a:off x="11036778" y="4610538"/>
              <a:ext cx="91440" cy="428560"/>
              <a:chOff x="5810509" y="4712822"/>
              <a:chExt cx="91440" cy="42856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986173D-D49F-16D3-4F97-9121E000776B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8DD77EF7-DFAD-7938-B44A-B728DEAAAE9E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5AF3A077-4584-529F-A9A4-41A2B21C1505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DC279E40-044E-0FE6-2586-0A51DA9393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4221" y="3067930"/>
            <a:ext cx="589802" cy="60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77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339B4E6-BE0B-90BC-AA97-73A6929BEA60}"/>
              </a:ext>
            </a:extLst>
          </p:cNvPr>
          <p:cNvSpPr/>
          <p:nvPr/>
        </p:nvSpPr>
        <p:spPr>
          <a:xfrm>
            <a:off x="1284892" y="1566071"/>
            <a:ext cx="8994227" cy="4930451"/>
          </a:xfrm>
          <a:prstGeom prst="roundRect">
            <a:avLst>
              <a:gd name="adj" fmla="val 71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BA49F48-7DDB-1C1D-AD59-EDE333663F16}"/>
              </a:ext>
            </a:extLst>
          </p:cNvPr>
          <p:cNvSpPr txBox="1">
            <a:spLocks noChangeArrowheads="1"/>
          </p:cNvSpPr>
          <p:nvPr/>
        </p:nvSpPr>
        <p:spPr>
          <a:xfrm>
            <a:off x="432751" y="464286"/>
            <a:ext cx="1157268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rPr sz="2400" dirty="0"/>
              <a:t>POUR ATTEINDRE LES OBJECTIFS AMBITIEUX D’ÉRADICATION DE LA </a:t>
            </a:r>
            <a:r>
              <a:rPr sz="2400" dirty="0">
                <a:solidFill>
                  <a:schemeClr val="accent1"/>
                </a:solidFill>
              </a:rPr>
              <a:t>TUBERCULOSE D’ICI 2030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/>
              <a:t>(LMH DE L’ONU) OU 2035 (STRATÉGIE D’ÉRADICATION DE LA TB)... </a:t>
            </a:r>
          </a:p>
        </p:txBody>
      </p:sp>
      <p:pic>
        <p:nvPicPr>
          <p:cNvPr id="10" name="Picture 9" descr="A picture containing chart  Description automatically generated">
            <a:extLst>
              <a:ext uri="{FF2B5EF4-FFF2-40B4-BE49-F238E27FC236}">
                <a16:creationId xmlns:a16="http://schemas.microsoft.com/office/drawing/2014/main" id="{08C77F33-7314-4831-4F3B-5E037EB67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981" y="1749806"/>
            <a:ext cx="8250002" cy="46439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B14F0F1-7852-F8AA-7047-52EB86FDA98F}"/>
              </a:ext>
            </a:extLst>
          </p:cNvPr>
          <p:cNvSpPr txBox="1"/>
          <p:nvPr/>
        </p:nvSpPr>
        <p:spPr>
          <a:xfrm>
            <a:off x="7439331" y="6570597"/>
            <a:ext cx="462974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700">
                <a:cs typeface="Gotham Book" pitchFamily="50" charset="0"/>
              </a:defRPr>
            </a:pPr>
            <a:r>
              <a:t>Source : Stratégie visant à mettre fin à la tuberculose (End TB Strategy), Organisation mondiale de la Santé, 2015. </a:t>
            </a:r>
          </a:p>
        </p:txBody>
      </p:sp>
    </p:spTree>
    <p:extLst>
      <p:ext uri="{BB962C8B-B14F-4D97-AF65-F5344CB8AC3E}">
        <p14:creationId xmlns:p14="http://schemas.microsoft.com/office/powerpoint/2010/main" val="3028279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0D49A73-ACFA-8039-24F4-89435EC36E22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11210082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rPr sz="2800" dirty="0"/>
              <a:t>…NOUS DEVONS LUTTER À LA FOIS CONTRE L’INFECTION </a:t>
            </a:r>
            <a:br>
              <a:rPr lang="en-US" sz="2800" b="1" dirty="0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sz="2800" dirty="0">
                <a:solidFill>
                  <a:schemeClr val="accent1"/>
                </a:solidFill>
              </a:rPr>
              <a:t>TUBERCULEUSE ET LA </a:t>
            </a:r>
            <a:r>
              <a:rPr sz="2800" dirty="0"/>
              <a:t>MALADIE DE </a:t>
            </a:r>
            <a:r>
              <a:rPr sz="2800" dirty="0">
                <a:solidFill>
                  <a:schemeClr val="accent1"/>
                </a:solidFill>
              </a:rPr>
              <a:t>LA TUBERCULOSE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1B982B9-3340-CD22-59AB-E88206A7A417}"/>
              </a:ext>
            </a:extLst>
          </p:cNvPr>
          <p:cNvSpPr/>
          <p:nvPr/>
        </p:nvSpPr>
        <p:spPr>
          <a:xfrm>
            <a:off x="6072351" y="1852448"/>
            <a:ext cx="5762297" cy="4296104"/>
          </a:xfrm>
          <a:prstGeom prst="roundRect">
            <a:avLst>
              <a:gd name="adj" fmla="val 71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73865B-3673-A58B-5552-4A1AF0CDD9FD}"/>
              </a:ext>
            </a:extLst>
          </p:cNvPr>
          <p:cNvSpPr/>
          <p:nvPr/>
        </p:nvSpPr>
        <p:spPr>
          <a:xfrm>
            <a:off x="197069" y="1852448"/>
            <a:ext cx="5762297" cy="4296104"/>
          </a:xfrm>
          <a:prstGeom prst="roundRect">
            <a:avLst>
              <a:gd name="adj" fmla="val 71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D2C39E-BF97-665D-A337-DC3DDDF09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731" y="2096744"/>
            <a:ext cx="11004331" cy="38528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376BFB1-04F6-17D1-193D-A03078D80C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37938" y="285708"/>
            <a:ext cx="710248" cy="6806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FE7F92A-8EB7-3E4A-AB37-2A3A77A5596A}"/>
              </a:ext>
            </a:extLst>
          </p:cNvPr>
          <p:cNvSpPr txBox="1"/>
          <p:nvPr/>
        </p:nvSpPr>
        <p:spPr>
          <a:xfrm>
            <a:off x="7439331" y="6570597"/>
            <a:ext cx="462974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700">
                <a:cs typeface="Gotham Book" pitchFamily="50" charset="0"/>
              </a:defRPr>
            </a:pPr>
            <a:r>
              <a:t>Source : Dye et al., 2013.</a:t>
            </a:r>
          </a:p>
        </p:txBody>
      </p:sp>
    </p:spTree>
    <p:extLst>
      <p:ext uri="{BB962C8B-B14F-4D97-AF65-F5344CB8AC3E}">
        <p14:creationId xmlns:p14="http://schemas.microsoft.com/office/powerpoint/2010/main" val="2571722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2E387D94-223D-A5BC-6F3F-08EA38D14B68}"/>
              </a:ext>
            </a:extLst>
          </p:cNvPr>
          <p:cNvSpPr txBox="1"/>
          <p:nvPr/>
        </p:nvSpPr>
        <p:spPr>
          <a:xfrm>
            <a:off x="270777" y="4107148"/>
            <a:ext cx="17242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>
                <a:solidFill>
                  <a:schemeClr val="accent1"/>
                </a:solidFill>
                <a:latin typeface="+mj-lt"/>
              </a:defRPr>
            </a:pPr>
            <a:r>
              <a:t>TPT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BBCB54D-3414-3AF3-E527-616F018F5A78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355304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rPr sz="2800" dirty="0"/>
              <a:t>QU’EST-CE QUE LE TRAITEMENT PRÉVENTIF DE LA TUBERCULOSE 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81E43A-479A-BE52-4BF1-1C4883DA207A}"/>
              </a:ext>
            </a:extLst>
          </p:cNvPr>
          <p:cNvSpPr txBox="1"/>
          <p:nvPr/>
        </p:nvSpPr>
        <p:spPr>
          <a:xfrm>
            <a:off x="523821" y="1391591"/>
            <a:ext cx="4476641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2400"/>
              </a:spcAft>
              <a:defRPr sz="1800">
                <a:cs typeface="Arial" panose="020B0604020202020204" pitchFamily="34" charset="0"/>
              </a:defRPr>
            </a:pPr>
            <a:r>
              <a:rPr sz="1600" dirty="0">
                <a:latin typeface="+mj-lt"/>
              </a:rPr>
              <a:t>Le </a:t>
            </a:r>
            <a:r>
              <a:rPr sz="1600" dirty="0" err="1">
                <a:latin typeface="+mj-lt"/>
              </a:rPr>
              <a:t>traitement</a:t>
            </a:r>
            <a:r>
              <a:rPr sz="1600" dirty="0">
                <a:latin typeface="+mj-lt"/>
              </a:rPr>
              <a:t> </a:t>
            </a:r>
            <a:r>
              <a:rPr sz="1600" dirty="0" err="1">
                <a:latin typeface="+mj-lt"/>
              </a:rPr>
              <a:t>préventif</a:t>
            </a:r>
            <a:r>
              <a:rPr sz="1600" dirty="0">
                <a:latin typeface="+mj-lt"/>
              </a:rPr>
              <a:t> de la </a:t>
            </a:r>
            <a:r>
              <a:rPr sz="1600" dirty="0" err="1">
                <a:latin typeface="+mj-lt"/>
              </a:rPr>
              <a:t>tuberculose</a:t>
            </a:r>
            <a:r>
              <a:rPr sz="1600" dirty="0">
                <a:latin typeface="+mj-lt"/>
              </a:rPr>
              <a:t> (TPT) </a:t>
            </a:r>
            <a:r>
              <a:rPr sz="1600" dirty="0" err="1">
                <a:latin typeface="Arial" panose="020B0604020202020204" pitchFamily="34" charset="0"/>
              </a:rPr>
              <a:t>est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l’utilisation</a:t>
            </a:r>
            <a:r>
              <a:rPr sz="1600" dirty="0">
                <a:latin typeface="Arial" panose="020B0604020202020204" pitchFamily="34" charset="0"/>
              </a:rPr>
              <a:t> d’un </a:t>
            </a:r>
            <a:r>
              <a:rPr sz="1600" dirty="0" err="1">
                <a:latin typeface="Arial" panose="020B0604020202020204" pitchFamily="34" charset="0"/>
              </a:rPr>
              <a:t>ou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plusieurs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médicaments</a:t>
            </a:r>
            <a:r>
              <a:rPr sz="1600" dirty="0">
                <a:latin typeface="Arial" panose="020B0604020202020204" pitchFamily="34" charset="0"/>
              </a:rPr>
              <a:t> pour </a:t>
            </a:r>
            <a:r>
              <a:rPr sz="1600" dirty="0" err="1">
                <a:latin typeface="Arial" panose="020B0604020202020204" pitchFamily="34" charset="0"/>
              </a:rPr>
              <a:t>traiter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l’infection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tuberculeuse</a:t>
            </a:r>
            <a:r>
              <a:rPr sz="1600" dirty="0">
                <a:latin typeface="Arial" panose="020B0604020202020204" pitchFamily="34" charset="0"/>
              </a:rPr>
              <a:t> et </a:t>
            </a:r>
            <a:r>
              <a:rPr sz="1600" dirty="0" err="1">
                <a:latin typeface="Arial" panose="020B0604020202020204" pitchFamily="34" charset="0"/>
              </a:rPr>
              <a:t>prévenir</a:t>
            </a:r>
            <a:r>
              <a:rPr sz="1600" dirty="0">
                <a:latin typeface="Arial" panose="020B0604020202020204" pitchFamily="34" charset="0"/>
              </a:rPr>
              <a:t> la progression de la </a:t>
            </a:r>
            <a:r>
              <a:rPr sz="1600" dirty="0" err="1">
                <a:latin typeface="Arial" panose="020B0604020202020204" pitchFamily="34" charset="0"/>
              </a:rPr>
              <a:t>maladie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vers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une</a:t>
            </a:r>
            <a:r>
              <a:rPr sz="1600" dirty="0">
                <a:latin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</a:rPr>
              <a:t>tuberculose</a:t>
            </a:r>
            <a:r>
              <a:rPr sz="1600" dirty="0">
                <a:latin typeface="Arial" panose="020B0604020202020204" pitchFamily="34" charset="0"/>
              </a:rPr>
              <a:t> active.</a:t>
            </a:r>
          </a:p>
          <a:p>
            <a:pPr algn="l">
              <a:spcAft>
                <a:spcPts val="24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Auparavant</a:t>
            </a:r>
            <a:r>
              <a:rPr sz="1600" dirty="0"/>
              <a:t>, le </a:t>
            </a:r>
            <a:r>
              <a:rPr sz="1600" dirty="0" err="1"/>
              <a:t>traitement</a:t>
            </a:r>
            <a:r>
              <a:rPr sz="1600" dirty="0"/>
              <a:t> </a:t>
            </a:r>
            <a:r>
              <a:rPr sz="1600" dirty="0" err="1"/>
              <a:t>préventif</a:t>
            </a:r>
            <a:r>
              <a:rPr sz="1600" dirty="0"/>
              <a:t> à </a:t>
            </a:r>
            <a:r>
              <a:rPr sz="1600" dirty="0" err="1"/>
              <a:t>l’isoniazide</a:t>
            </a:r>
            <a:r>
              <a:rPr sz="1600" dirty="0"/>
              <a:t> (TPI) ne </a:t>
            </a:r>
            <a:r>
              <a:rPr sz="1600" dirty="0" err="1"/>
              <a:t>durait</a:t>
            </a:r>
            <a:r>
              <a:rPr sz="1600" dirty="0"/>
              <a:t> que 6 </a:t>
            </a:r>
            <a:r>
              <a:rPr sz="1600" dirty="0" err="1"/>
              <a:t>mois</a:t>
            </a:r>
            <a:r>
              <a:rPr sz="1600" dirty="0"/>
              <a:t> </a:t>
            </a:r>
            <a:r>
              <a:rPr sz="1600" dirty="0" err="1"/>
              <a:t>ou</a:t>
            </a:r>
            <a:r>
              <a:rPr sz="1600" dirty="0"/>
              <a:t> plus. </a:t>
            </a:r>
            <a:r>
              <a:rPr sz="1600" dirty="0" err="1"/>
              <a:t>Aujourd’hui</a:t>
            </a:r>
            <a:r>
              <a:rPr sz="1600" dirty="0"/>
              <a:t>, nous </a:t>
            </a:r>
            <a:r>
              <a:rPr sz="1600" dirty="0" err="1"/>
              <a:t>disposons</a:t>
            </a:r>
            <a:r>
              <a:rPr sz="1600" dirty="0"/>
              <a:t> de régimes à base de </a:t>
            </a:r>
            <a:r>
              <a:rPr sz="1600" dirty="0" err="1"/>
              <a:t>rifamycine</a:t>
            </a:r>
            <a:r>
              <a:rPr sz="1600" dirty="0"/>
              <a:t> (1HP, 3HP, 3HR).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E45A643-7376-5B03-4E22-EDCDE5278957}"/>
              </a:ext>
            </a:extLst>
          </p:cNvPr>
          <p:cNvGrpSpPr/>
          <p:nvPr/>
        </p:nvGrpSpPr>
        <p:grpSpPr>
          <a:xfrm>
            <a:off x="6071615" y="1252661"/>
            <a:ext cx="4798251" cy="1247503"/>
            <a:chOff x="6071615" y="1252661"/>
            <a:chExt cx="4798251" cy="12475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3E9DEE8-452D-22E7-7FC3-B58F2783D982}"/>
                </a:ext>
              </a:extLst>
            </p:cNvPr>
            <p:cNvSpPr txBox="1"/>
            <p:nvPr/>
          </p:nvSpPr>
          <p:spPr>
            <a:xfrm>
              <a:off x="6071615" y="1289134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solidFill>
                    <a:schemeClr val="accent1"/>
                  </a:solidFill>
                  <a:latin typeface="+mj-lt"/>
                </a:defRPr>
              </a:pPr>
              <a:r>
                <a:t>1HP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FBEA6D-867F-4D1A-EB5E-DC97AD69273F}"/>
                </a:ext>
              </a:extLst>
            </p:cNvPr>
            <p:cNvSpPr txBox="1"/>
            <p:nvPr/>
          </p:nvSpPr>
          <p:spPr>
            <a:xfrm>
              <a:off x="6103840" y="1305684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1HP</a:t>
              </a:r>
            </a:p>
          </p:txBody>
        </p:sp>
        <p:sp>
          <p:nvSpPr>
            <p:cNvPr id="15" name="Subtitle 1">
              <a:extLst>
                <a:ext uri="{FF2B5EF4-FFF2-40B4-BE49-F238E27FC236}">
                  <a16:creationId xmlns:a16="http://schemas.microsoft.com/office/drawing/2014/main" id="{85226284-3D5D-84C1-683E-64738F51ED2E}"/>
                </a:ext>
              </a:extLst>
            </p:cNvPr>
            <p:cNvSpPr txBox="1">
              <a:spLocks/>
            </p:cNvSpPr>
            <p:nvPr/>
          </p:nvSpPr>
          <p:spPr>
            <a:xfrm>
              <a:off x="6240164" y="2120131"/>
              <a:ext cx="4629702" cy="380033"/>
            </a:xfrm>
            <a:prstGeom prst="rect">
              <a:avLst/>
            </a:prstGeom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1600">
                  <a:cs typeface="Arial" panose="020B0604020202020204" pitchFamily="34" charset="0"/>
                </a:defRPr>
              </a:pPr>
              <a:r>
                <a:rPr b="1">
                  <a:latin typeface="+mj-lt"/>
                </a:rPr>
                <a:t>1</a:t>
              </a:r>
              <a:r>
                <a:rPr>
                  <a:latin typeface="Arial" panose="020B0604020202020204" pitchFamily="34" charset="0"/>
                </a:rPr>
                <a:t> mois de prise quotidienne d’isoniazide (</a:t>
              </a:r>
              <a:r>
                <a:rPr b="1">
                  <a:latin typeface="+mj-lt"/>
                </a:rPr>
                <a:t>H</a:t>
              </a:r>
              <a:r>
                <a:rPr>
                  <a:latin typeface="Arial" panose="020B0604020202020204" pitchFamily="34" charset="0"/>
                </a:rPr>
                <a:t>) + rifapentine (</a:t>
              </a:r>
              <a:r>
                <a:rPr b="1">
                  <a:latin typeface="+mj-lt"/>
                </a:rPr>
                <a:t>P</a:t>
              </a:r>
              <a:r>
                <a:rPr>
                  <a:latin typeface="Arial" panose="020B0604020202020204" pitchFamily="34" charset="0"/>
                </a:rPr>
                <a:t>)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317B133-F0B0-7F18-2A7B-7DB8D0FF6AFA}"/>
                </a:ext>
              </a:extLst>
            </p:cNvPr>
            <p:cNvGrpSpPr/>
            <p:nvPr/>
          </p:nvGrpSpPr>
          <p:grpSpPr>
            <a:xfrm>
              <a:off x="7920970" y="1252661"/>
              <a:ext cx="810360" cy="740171"/>
              <a:chOff x="7164545" y="1294631"/>
              <a:chExt cx="810360" cy="740171"/>
            </a:xfrm>
          </p:grpSpPr>
          <p:pic>
            <p:nvPicPr>
              <p:cNvPr id="34" name="Graphic 33">
                <a:extLst>
                  <a:ext uri="{FF2B5EF4-FFF2-40B4-BE49-F238E27FC236}">
                    <a16:creationId xmlns:a16="http://schemas.microsoft.com/office/drawing/2014/main" id="{B68EF286-AFFD-1A7A-72A7-F4E74855D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35" name="Subtitle 1">
                <a:extLst>
                  <a:ext uri="{FF2B5EF4-FFF2-40B4-BE49-F238E27FC236}">
                    <a16:creationId xmlns:a16="http://schemas.microsoft.com/office/drawing/2014/main" id="{0C4DA3CD-8D1F-7F57-97F9-D41C011B86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1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E47CAD3-804D-AB76-2465-11C41F4566C8}"/>
              </a:ext>
            </a:extLst>
          </p:cNvPr>
          <p:cNvGrpSpPr/>
          <p:nvPr/>
        </p:nvGrpSpPr>
        <p:grpSpPr>
          <a:xfrm>
            <a:off x="6158683" y="4867497"/>
            <a:ext cx="4730247" cy="1212753"/>
            <a:chOff x="6158683" y="4867497"/>
            <a:chExt cx="4730247" cy="121275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F7D3BE-08BF-9B70-CA12-853FCEEB8CA6}"/>
                </a:ext>
              </a:extLst>
            </p:cNvPr>
            <p:cNvSpPr txBox="1"/>
            <p:nvPr/>
          </p:nvSpPr>
          <p:spPr>
            <a:xfrm>
              <a:off x="6158683" y="4869220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solidFill>
                    <a:schemeClr val="accent1"/>
                  </a:solidFill>
                  <a:latin typeface="+mj-lt"/>
                </a:defRPr>
              </a:pPr>
              <a:r>
                <a:t>3HR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1D816F-059C-A58F-E055-8853B7D16393}"/>
                </a:ext>
              </a:extLst>
            </p:cNvPr>
            <p:cNvSpPr txBox="1"/>
            <p:nvPr/>
          </p:nvSpPr>
          <p:spPr>
            <a:xfrm>
              <a:off x="6190908" y="4885770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3HR</a:t>
              </a:r>
            </a:p>
          </p:txBody>
        </p:sp>
        <p:sp>
          <p:nvSpPr>
            <p:cNvPr id="23" name="Subtitle 1">
              <a:extLst>
                <a:ext uri="{FF2B5EF4-FFF2-40B4-BE49-F238E27FC236}">
                  <a16:creationId xmlns:a16="http://schemas.microsoft.com/office/drawing/2014/main" id="{F4EEF04E-B54C-11B6-78D0-B4A79447AE64}"/>
                </a:ext>
              </a:extLst>
            </p:cNvPr>
            <p:cNvSpPr txBox="1">
              <a:spLocks/>
            </p:cNvSpPr>
            <p:nvPr/>
          </p:nvSpPr>
          <p:spPr>
            <a:xfrm>
              <a:off x="6259228" y="5700217"/>
              <a:ext cx="4629702" cy="380033"/>
            </a:xfrm>
            <a:prstGeom prst="rect">
              <a:avLst/>
            </a:prstGeom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1600">
                  <a:cs typeface="Arial" panose="020B0604020202020204" pitchFamily="34" charset="0"/>
                </a:defRPr>
              </a:pPr>
              <a:r>
                <a:rPr b="1">
                  <a:latin typeface="+mj-lt"/>
                </a:rPr>
                <a:t>3</a:t>
              </a:r>
              <a:r>
                <a:rPr>
                  <a:latin typeface="Arial" panose="020B0604020202020204" pitchFamily="34" charset="0"/>
                </a:rPr>
                <a:t> mois d’isoniazide au quotidien (</a:t>
              </a:r>
              <a:r>
                <a:rPr b="1">
                  <a:latin typeface="+mj-lt"/>
                </a:rPr>
                <a:t>H</a:t>
              </a:r>
              <a:r>
                <a:rPr>
                  <a:latin typeface="Arial" panose="020B0604020202020204" pitchFamily="34" charset="0"/>
                </a:rPr>
                <a:t>) + rifampicine (</a:t>
              </a:r>
              <a:r>
                <a:rPr b="1">
                  <a:latin typeface="+mj-lt"/>
                </a:rPr>
                <a:t>R</a:t>
              </a:r>
              <a:r>
                <a:rPr>
                  <a:latin typeface="Arial" panose="020B0604020202020204" pitchFamily="34" charset="0"/>
                </a:rPr>
                <a:t>)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56A534C-3EE0-9FB4-0CBC-C1923799BBEF}"/>
                </a:ext>
              </a:extLst>
            </p:cNvPr>
            <p:cNvGrpSpPr/>
            <p:nvPr/>
          </p:nvGrpSpPr>
          <p:grpSpPr>
            <a:xfrm>
              <a:off x="7937520" y="4872034"/>
              <a:ext cx="810360" cy="740171"/>
              <a:chOff x="7164545" y="1294631"/>
              <a:chExt cx="810360" cy="740171"/>
            </a:xfrm>
          </p:grpSpPr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AC11B636-C43B-F170-57C4-90FF3DA5E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39" name="Subtitle 1">
                <a:extLst>
                  <a:ext uri="{FF2B5EF4-FFF2-40B4-BE49-F238E27FC236}">
                    <a16:creationId xmlns:a16="http://schemas.microsoft.com/office/drawing/2014/main" id="{C50C013C-CBD2-100E-BC68-02B5F6028D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1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FEC0F05-77F9-EADA-6143-0AA0F2C0541E}"/>
                </a:ext>
              </a:extLst>
            </p:cNvPr>
            <p:cNvGrpSpPr/>
            <p:nvPr/>
          </p:nvGrpSpPr>
          <p:grpSpPr>
            <a:xfrm>
              <a:off x="8884142" y="4867497"/>
              <a:ext cx="810360" cy="740171"/>
              <a:chOff x="7164545" y="1294631"/>
              <a:chExt cx="810360" cy="740171"/>
            </a:xfrm>
          </p:grpSpPr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6BB5D57A-0955-DA83-2AE4-03262D1514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42" name="Subtitle 1">
                <a:extLst>
                  <a:ext uri="{FF2B5EF4-FFF2-40B4-BE49-F238E27FC236}">
                    <a16:creationId xmlns:a16="http://schemas.microsoft.com/office/drawing/2014/main" id="{2DD37462-3583-301B-77C1-6E8FB1E4079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2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08DA808-FB32-F3FB-3A68-FB9B4C84CC33}"/>
                </a:ext>
              </a:extLst>
            </p:cNvPr>
            <p:cNvGrpSpPr/>
            <p:nvPr/>
          </p:nvGrpSpPr>
          <p:grpSpPr>
            <a:xfrm>
              <a:off x="9848045" y="4867497"/>
              <a:ext cx="810360" cy="740171"/>
              <a:chOff x="7164545" y="1294631"/>
              <a:chExt cx="810360" cy="740171"/>
            </a:xfrm>
          </p:grpSpPr>
          <p:pic>
            <p:nvPicPr>
              <p:cNvPr id="44" name="Graphic 43">
                <a:extLst>
                  <a:ext uri="{FF2B5EF4-FFF2-40B4-BE49-F238E27FC236}">
                    <a16:creationId xmlns:a16="http://schemas.microsoft.com/office/drawing/2014/main" id="{D2443D43-8678-E30D-9E6D-6E9F5E66E9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45" name="Subtitle 1">
                <a:extLst>
                  <a:ext uri="{FF2B5EF4-FFF2-40B4-BE49-F238E27FC236}">
                    <a16:creationId xmlns:a16="http://schemas.microsoft.com/office/drawing/2014/main" id="{AB9335D4-D51F-DB27-6419-D7DE94CD92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3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9BBD19C-9E2F-1CC4-A49F-F31502F0AAA6}"/>
              </a:ext>
            </a:extLst>
          </p:cNvPr>
          <p:cNvGrpSpPr/>
          <p:nvPr/>
        </p:nvGrpSpPr>
        <p:grpSpPr>
          <a:xfrm>
            <a:off x="6156484" y="3048924"/>
            <a:ext cx="5352344" cy="1228660"/>
            <a:chOff x="6156484" y="3048924"/>
            <a:chExt cx="5352344" cy="122866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7312FAA-B145-64C8-9CCF-BE3B5F16017D}"/>
                </a:ext>
              </a:extLst>
            </p:cNvPr>
            <p:cNvSpPr txBox="1"/>
            <p:nvPr/>
          </p:nvSpPr>
          <p:spPr>
            <a:xfrm>
              <a:off x="6156484" y="3066554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solidFill>
                    <a:schemeClr val="accent1"/>
                  </a:solidFill>
                  <a:latin typeface="+mj-lt"/>
                </a:defRPr>
              </a:pPr>
              <a:r>
                <a:t>3HP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637C7EF-5F76-1DAC-7966-D85753982F6E}"/>
                </a:ext>
              </a:extLst>
            </p:cNvPr>
            <p:cNvSpPr txBox="1"/>
            <p:nvPr/>
          </p:nvSpPr>
          <p:spPr>
            <a:xfrm>
              <a:off x="6188709" y="3083104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3HP</a:t>
              </a:r>
            </a:p>
          </p:txBody>
        </p:sp>
        <p:sp>
          <p:nvSpPr>
            <p:cNvPr id="20" name="Subtitle 1">
              <a:extLst>
                <a:ext uri="{FF2B5EF4-FFF2-40B4-BE49-F238E27FC236}">
                  <a16:creationId xmlns:a16="http://schemas.microsoft.com/office/drawing/2014/main" id="{3F12BE6D-1299-4278-E9CB-D99BCCFF7ED5}"/>
                </a:ext>
              </a:extLst>
            </p:cNvPr>
            <p:cNvSpPr txBox="1">
              <a:spLocks/>
            </p:cNvSpPr>
            <p:nvPr/>
          </p:nvSpPr>
          <p:spPr>
            <a:xfrm>
              <a:off x="6257028" y="3897551"/>
              <a:ext cx="5251800" cy="380033"/>
            </a:xfrm>
            <a:prstGeom prst="rect">
              <a:avLst/>
            </a:prstGeom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1600">
                  <a:cs typeface="Arial" panose="020B0604020202020204" pitchFamily="34" charset="0"/>
                </a:defRPr>
              </a:pPr>
              <a:r>
                <a:rPr b="1">
                  <a:latin typeface="+mj-lt"/>
                </a:rPr>
                <a:t>3</a:t>
              </a:r>
              <a:r>
                <a:rPr>
                  <a:latin typeface="Arial" panose="020B0604020202020204" pitchFamily="34" charset="0"/>
                </a:rPr>
                <a:t> mois d’isoniazide une fois par semaine (</a:t>
              </a:r>
              <a:r>
                <a:rPr b="1">
                  <a:latin typeface="+mj-lt"/>
                </a:rPr>
                <a:t>H</a:t>
              </a:r>
              <a:r>
                <a:rPr>
                  <a:latin typeface="Arial" panose="020B0604020202020204" pitchFamily="34" charset="0"/>
                </a:rPr>
                <a:t>) + rifapentine (</a:t>
              </a:r>
              <a:r>
                <a:rPr b="1">
                  <a:latin typeface="+mj-lt"/>
                </a:rPr>
                <a:t>P</a:t>
              </a:r>
              <a:r>
                <a:rPr>
                  <a:latin typeface="Arial" panose="020B0604020202020204" pitchFamily="34" charset="0"/>
                </a:rPr>
                <a:t>)</a:t>
              </a:r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9C44192C-4866-7435-48ED-E9C06A342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13006" y="3065952"/>
              <a:ext cx="810361" cy="740172"/>
            </a:xfrm>
            <a:prstGeom prst="rect">
              <a:avLst/>
            </a:prstGeom>
          </p:spPr>
        </p:pic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6B99752A-F96A-45CB-6B93-5773D6E7D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83432" y="3062581"/>
              <a:ext cx="810361" cy="740172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087B50AF-394C-ACC0-9BB8-86DDAFD59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48044" y="3061501"/>
              <a:ext cx="810361" cy="740172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5DC8F30-29F0-F8C9-F313-5DC6C32B5D99}"/>
                </a:ext>
              </a:extLst>
            </p:cNvPr>
            <p:cNvSpPr txBox="1"/>
            <p:nvPr/>
          </p:nvSpPr>
          <p:spPr>
            <a:xfrm>
              <a:off x="7961597" y="3056008"/>
              <a:ext cx="76177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800" b="1"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/>
                  <a:ea typeface="+mn-ea"/>
                  <a:cs typeface="Arial" panose="020B0604020202020204" pitchFamily="34" charset="0"/>
                </a:defRPr>
              </a:pPr>
              <a:r>
                <a:t>MOIS 1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D76152C-7DC7-1089-4566-F8A6A7A8449D}"/>
                </a:ext>
              </a:extLst>
            </p:cNvPr>
            <p:cNvSpPr txBox="1"/>
            <p:nvPr/>
          </p:nvSpPr>
          <p:spPr>
            <a:xfrm>
              <a:off x="8934628" y="3048924"/>
              <a:ext cx="76177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800" b="1"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/>
                  <a:ea typeface="+mn-ea"/>
                  <a:cs typeface="Arial" panose="020B0604020202020204" pitchFamily="34" charset="0"/>
                </a:defRPr>
              </a:pPr>
              <a:r>
                <a:t>MOIS 2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4CDDC51-44A1-5196-61B8-587C13183486}"/>
                </a:ext>
              </a:extLst>
            </p:cNvPr>
            <p:cNvSpPr txBox="1"/>
            <p:nvPr/>
          </p:nvSpPr>
          <p:spPr>
            <a:xfrm>
              <a:off x="9905054" y="3048924"/>
              <a:ext cx="76177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800" b="1"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/>
                  <a:ea typeface="+mn-ea"/>
                  <a:cs typeface="Arial" panose="020B0604020202020204" pitchFamily="34" charset="0"/>
                </a:defRPr>
              </a:pPr>
              <a:r>
                <a:t>MOIS 3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5C64C2C-42A6-F375-0BA5-321C3927D436}"/>
              </a:ext>
            </a:extLst>
          </p:cNvPr>
          <p:cNvGrpSpPr/>
          <p:nvPr/>
        </p:nvGrpSpPr>
        <p:grpSpPr>
          <a:xfrm>
            <a:off x="303002" y="4123698"/>
            <a:ext cx="4534521" cy="1819381"/>
            <a:chOff x="303002" y="4123698"/>
            <a:chExt cx="4534521" cy="181938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4A4BED9-CEDD-30CB-44EB-E9368283BB61}"/>
                </a:ext>
              </a:extLst>
            </p:cNvPr>
            <p:cNvSpPr txBox="1"/>
            <p:nvPr/>
          </p:nvSpPr>
          <p:spPr>
            <a:xfrm>
              <a:off x="303002" y="4123698"/>
              <a:ext cx="17242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sz="4800">
                  <a:ln>
                    <a:solidFill>
                      <a:sysClr val="windowText" lastClr="000000"/>
                    </a:solidFill>
                  </a:ln>
                  <a:noFill/>
                  <a:latin typeface="+mj-lt"/>
                </a:defRPr>
              </a:pPr>
              <a:r>
                <a:t>TPT</a:t>
              </a:r>
            </a:p>
          </p:txBody>
        </p:sp>
        <p:sp>
          <p:nvSpPr>
            <p:cNvPr id="26" name="Subtitle 1">
              <a:extLst>
                <a:ext uri="{FF2B5EF4-FFF2-40B4-BE49-F238E27FC236}">
                  <a16:creationId xmlns:a16="http://schemas.microsoft.com/office/drawing/2014/main" id="{22AF6FBF-D3BF-244B-D9BA-7E7150009AF8}"/>
                </a:ext>
              </a:extLst>
            </p:cNvPr>
            <p:cNvSpPr txBox="1">
              <a:spLocks/>
            </p:cNvSpPr>
            <p:nvPr/>
          </p:nvSpPr>
          <p:spPr>
            <a:xfrm>
              <a:off x="533297" y="4938145"/>
              <a:ext cx="1240323" cy="380033"/>
            </a:xfrm>
            <a:prstGeom prst="rect">
              <a:avLst/>
            </a:prstGeom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 sz="1600">
                  <a:cs typeface="Arial" panose="020B0604020202020204" pitchFamily="34" charset="0"/>
                </a:defRPr>
              </a:pPr>
              <a:r>
                <a:rPr b="1">
                  <a:latin typeface="+mj-lt"/>
                </a:rPr>
                <a:t>Plus de 6</a:t>
              </a:r>
              <a:r>
                <a:rPr>
                  <a:latin typeface="Arial" panose="020B0604020202020204" pitchFamily="34" charset="0"/>
                </a:rPr>
                <a:t> mois</a:t>
              </a:r>
            </a:p>
          </p:txBody>
        </p:sp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6420D4C1-D14E-6FDB-87B5-993F4B542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16186" y="4300544"/>
              <a:ext cx="810360" cy="740171"/>
            </a:xfrm>
            <a:prstGeom prst="rect">
              <a:avLst/>
            </a:prstGeom>
          </p:spPr>
        </p:pic>
        <p:sp>
          <p:nvSpPr>
            <p:cNvPr id="59" name="Subtitle 1">
              <a:extLst>
                <a:ext uri="{FF2B5EF4-FFF2-40B4-BE49-F238E27FC236}">
                  <a16:creationId xmlns:a16="http://schemas.microsoft.com/office/drawing/2014/main" id="{97A67CA2-C276-AFFA-4288-A0AE4D8C8298}"/>
                </a:ext>
              </a:extLst>
            </p:cNvPr>
            <p:cNvSpPr txBox="1">
              <a:spLocks/>
            </p:cNvSpPr>
            <p:nvPr/>
          </p:nvSpPr>
          <p:spPr>
            <a:xfrm>
              <a:off x="2132736" y="4302915"/>
              <a:ext cx="778135" cy="270541"/>
            </a:xfrm>
            <a:prstGeom prst="rect">
              <a:avLst/>
            </a:prstGeom>
          </p:spPr>
          <p:txBody>
            <a:bodyPr vert="horz" lIns="91440" tIns="45720" rIns="91440" bIns="4572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800" b="1">
                  <a:latin typeface="+mj-lt"/>
                  <a:cs typeface="Arial" panose="020B0604020202020204" pitchFamily="34" charset="0"/>
                </a:defRPr>
              </a:pPr>
              <a:r>
                <a:t>MOIS 1</a:t>
              </a:r>
              <a:endParaRPr 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FEC4709-4EC7-2EA4-7225-8807A4AC9480}"/>
                </a:ext>
              </a:extLst>
            </p:cNvPr>
            <p:cNvGrpSpPr/>
            <p:nvPr/>
          </p:nvGrpSpPr>
          <p:grpSpPr>
            <a:xfrm>
              <a:off x="3062808" y="4296007"/>
              <a:ext cx="810360" cy="740171"/>
              <a:chOff x="7164545" y="1294631"/>
              <a:chExt cx="810360" cy="740171"/>
            </a:xfrm>
          </p:grpSpPr>
          <p:pic>
            <p:nvPicPr>
              <p:cNvPr id="61" name="Graphic 60">
                <a:extLst>
                  <a:ext uri="{FF2B5EF4-FFF2-40B4-BE49-F238E27FC236}">
                    <a16:creationId xmlns:a16="http://schemas.microsoft.com/office/drawing/2014/main" id="{3D76ABA7-E12B-0633-07BD-79F7CC2E24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62" name="Subtitle 1">
                <a:extLst>
                  <a:ext uri="{FF2B5EF4-FFF2-40B4-BE49-F238E27FC236}">
                    <a16:creationId xmlns:a16="http://schemas.microsoft.com/office/drawing/2014/main" id="{F96E95BE-7ABC-CBFC-D738-40B0CB5E21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2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8952947-61AB-DB11-1595-56E20097943E}"/>
                </a:ext>
              </a:extLst>
            </p:cNvPr>
            <p:cNvGrpSpPr/>
            <p:nvPr/>
          </p:nvGrpSpPr>
          <p:grpSpPr>
            <a:xfrm>
              <a:off x="4026711" y="4296007"/>
              <a:ext cx="810360" cy="740171"/>
              <a:chOff x="7164545" y="1294631"/>
              <a:chExt cx="810360" cy="740171"/>
            </a:xfrm>
          </p:grpSpPr>
          <p:pic>
            <p:nvPicPr>
              <p:cNvPr id="64" name="Graphic 63">
                <a:extLst>
                  <a:ext uri="{FF2B5EF4-FFF2-40B4-BE49-F238E27FC236}">
                    <a16:creationId xmlns:a16="http://schemas.microsoft.com/office/drawing/2014/main" id="{59EC5094-5025-A932-73D8-9BDA15B35D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65" name="Subtitle 1">
                <a:extLst>
                  <a:ext uri="{FF2B5EF4-FFF2-40B4-BE49-F238E27FC236}">
                    <a16:creationId xmlns:a16="http://schemas.microsoft.com/office/drawing/2014/main" id="{80ABE860-B2E9-DA51-E21F-DED60E0D70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3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50F8D989-CC96-1415-4A3B-19C7FB7754F7}"/>
                </a:ext>
              </a:extLst>
            </p:cNvPr>
            <p:cNvGrpSpPr/>
            <p:nvPr/>
          </p:nvGrpSpPr>
          <p:grpSpPr>
            <a:xfrm>
              <a:off x="2116638" y="5202908"/>
              <a:ext cx="810360" cy="740171"/>
              <a:chOff x="7164545" y="1294631"/>
              <a:chExt cx="810360" cy="740171"/>
            </a:xfrm>
          </p:grpSpPr>
          <p:pic>
            <p:nvPicPr>
              <p:cNvPr id="67" name="Graphic 66">
                <a:extLst>
                  <a:ext uri="{FF2B5EF4-FFF2-40B4-BE49-F238E27FC236}">
                    <a16:creationId xmlns:a16="http://schemas.microsoft.com/office/drawing/2014/main" id="{DB105A65-B896-3DBD-6B5E-4F49BEB18A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68" name="Subtitle 1">
                <a:extLst>
                  <a:ext uri="{FF2B5EF4-FFF2-40B4-BE49-F238E27FC236}">
                    <a16:creationId xmlns:a16="http://schemas.microsoft.com/office/drawing/2014/main" id="{5EFFE56D-AC27-FE4E-9628-4D20F78590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4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C76A3288-8914-97B3-02D1-552464EA9883}"/>
                </a:ext>
              </a:extLst>
            </p:cNvPr>
            <p:cNvGrpSpPr/>
            <p:nvPr/>
          </p:nvGrpSpPr>
          <p:grpSpPr>
            <a:xfrm>
              <a:off x="3063260" y="5198371"/>
              <a:ext cx="810360" cy="740171"/>
              <a:chOff x="7164545" y="1294631"/>
              <a:chExt cx="810360" cy="740171"/>
            </a:xfrm>
          </p:grpSpPr>
          <p:pic>
            <p:nvPicPr>
              <p:cNvPr id="70" name="Graphic 69">
                <a:extLst>
                  <a:ext uri="{FF2B5EF4-FFF2-40B4-BE49-F238E27FC236}">
                    <a16:creationId xmlns:a16="http://schemas.microsoft.com/office/drawing/2014/main" id="{4CF5CF66-2FB9-4AE8-1BCB-619AFA2CCA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71" name="Subtitle 1">
                <a:extLst>
                  <a:ext uri="{FF2B5EF4-FFF2-40B4-BE49-F238E27FC236}">
                    <a16:creationId xmlns:a16="http://schemas.microsoft.com/office/drawing/2014/main" id="{F9D134D2-7AA4-36C6-2E08-6E4CCC8C2D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5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DC44278-29F3-8881-0042-5463C22E9699}"/>
                </a:ext>
              </a:extLst>
            </p:cNvPr>
            <p:cNvGrpSpPr/>
            <p:nvPr/>
          </p:nvGrpSpPr>
          <p:grpSpPr>
            <a:xfrm>
              <a:off x="4027163" y="5198371"/>
              <a:ext cx="810360" cy="740171"/>
              <a:chOff x="7164545" y="1294631"/>
              <a:chExt cx="810360" cy="740171"/>
            </a:xfrm>
          </p:grpSpPr>
          <p:pic>
            <p:nvPicPr>
              <p:cNvPr id="73" name="Graphic 72">
                <a:extLst>
                  <a:ext uri="{FF2B5EF4-FFF2-40B4-BE49-F238E27FC236}">
                    <a16:creationId xmlns:a16="http://schemas.microsoft.com/office/drawing/2014/main" id="{F1E6D498-62A4-BAE7-F6E0-C7211C2F28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64545" y="1294631"/>
                <a:ext cx="810360" cy="740171"/>
              </a:xfrm>
              <a:prstGeom prst="rect">
                <a:avLst/>
              </a:prstGeom>
            </p:spPr>
          </p:pic>
          <p:sp>
            <p:nvSpPr>
              <p:cNvPr id="74" name="Subtitle 1">
                <a:extLst>
                  <a:ext uri="{FF2B5EF4-FFF2-40B4-BE49-F238E27FC236}">
                    <a16:creationId xmlns:a16="http://schemas.microsoft.com/office/drawing/2014/main" id="{06693A46-333C-F916-A7AF-532FA08E63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1095" y="1297002"/>
                <a:ext cx="778135" cy="270541"/>
              </a:xfrm>
              <a:prstGeom prst="rect">
                <a:avLst/>
              </a:prstGeom>
            </p:spPr>
            <p:txBody>
              <a:bodyPr vert="horz" lIns="91440" tIns="45720" rIns="91440" bIns="4572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800" b="1">
                    <a:latin typeface="+mj-lt"/>
                    <a:cs typeface="Arial" panose="020B0604020202020204" pitchFamily="34" charset="0"/>
                  </a:defRPr>
                </a:pPr>
                <a:r>
                  <a:t>MOIS 6 ET PLUS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A4111BC-3A15-65C4-12B6-FEC98B76D057}"/>
              </a:ext>
            </a:extLst>
          </p:cNvPr>
          <p:cNvGrpSpPr/>
          <p:nvPr/>
        </p:nvGrpSpPr>
        <p:grpSpPr>
          <a:xfrm>
            <a:off x="5535363" y="1310039"/>
            <a:ext cx="91440" cy="5074438"/>
            <a:chOff x="5535363" y="1310039"/>
            <a:chExt cx="91440" cy="5074438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BBB6802-3B34-0F40-0AAE-B8E6F08AD025}"/>
                </a:ext>
              </a:extLst>
            </p:cNvPr>
            <p:cNvCxnSpPr>
              <a:cxnSpLocks/>
            </p:cNvCxnSpPr>
            <p:nvPr/>
          </p:nvCxnSpPr>
          <p:spPr>
            <a:xfrm>
              <a:off x="5581083" y="1310039"/>
              <a:ext cx="0" cy="50744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C72FDAF-0CB6-E5EC-C731-BE961DD40315}"/>
                </a:ext>
              </a:extLst>
            </p:cNvPr>
            <p:cNvGrpSpPr/>
            <p:nvPr/>
          </p:nvGrpSpPr>
          <p:grpSpPr>
            <a:xfrm>
              <a:off x="5535363" y="1574284"/>
              <a:ext cx="91440" cy="428560"/>
              <a:chOff x="5810509" y="4712822"/>
              <a:chExt cx="91440" cy="42856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25925474-1019-13CC-6623-3E5840B54222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5AEB4876-340C-9236-1637-77EA6E19CE0C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8677EFAA-B303-C838-B04C-9DE9468C6B87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1553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DAA81144-F909-F509-6271-63EF0A168E6C}"/>
              </a:ext>
            </a:extLst>
          </p:cNvPr>
          <p:cNvSpPr/>
          <p:nvPr/>
        </p:nvSpPr>
        <p:spPr>
          <a:xfrm>
            <a:off x="8033320" y="3874276"/>
            <a:ext cx="3475042" cy="108326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1EE95C47-E997-7D09-F219-F8EC793EEB08}"/>
              </a:ext>
            </a:extLst>
          </p:cNvPr>
          <p:cNvSpPr/>
          <p:nvPr/>
        </p:nvSpPr>
        <p:spPr>
          <a:xfrm>
            <a:off x="8033320" y="1132374"/>
            <a:ext cx="3475042" cy="102757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BDE0431F-D09E-B77E-4BE9-BB39691C20B1}"/>
              </a:ext>
            </a:extLst>
          </p:cNvPr>
          <p:cNvSpPr/>
          <p:nvPr/>
        </p:nvSpPr>
        <p:spPr>
          <a:xfrm>
            <a:off x="4533143" y="4754723"/>
            <a:ext cx="3392376" cy="140691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E91FFCDE-6102-D228-AF5D-A867EC957504}"/>
              </a:ext>
            </a:extLst>
          </p:cNvPr>
          <p:cNvSpPr/>
          <p:nvPr/>
        </p:nvSpPr>
        <p:spPr>
          <a:xfrm>
            <a:off x="541646" y="2739643"/>
            <a:ext cx="3851016" cy="140691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78E735A-9F5C-5797-0844-435DB9205D40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851694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QUELS SONT LES BÉNÉFICIAIRES DU </a:t>
            </a:r>
            <a:r>
              <a:rPr>
                <a:solidFill>
                  <a:schemeClr val="accent1"/>
                </a:solidFill>
              </a:rPr>
              <a:t>TPT</a:t>
            </a:r>
            <a:r>
              <a:t> 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DBF925-6FDE-8D7D-D0C1-43B810EF98DD}"/>
              </a:ext>
            </a:extLst>
          </p:cNvPr>
          <p:cNvSpPr txBox="1"/>
          <p:nvPr/>
        </p:nvSpPr>
        <p:spPr>
          <a:xfrm>
            <a:off x="1514920" y="4508273"/>
            <a:ext cx="25178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personnes vivant avec le VIH, y compris les adolescents et les enfants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67E156-4E69-5147-D75B-A6198A8AB1B7}"/>
              </a:ext>
            </a:extLst>
          </p:cNvPr>
          <p:cNvSpPr txBox="1"/>
          <p:nvPr/>
        </p:nvSpPr>
        <p:spPr>
          <a:xfrm>
            <a:off x="4871371" y="2167322"/>
            <a:ext cx="272851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 err="1"/>
              <a:t>D’autres</a:t>
            </a:r>
            <a:r>
              <a:rPr sz="1600" dirty="0"/>
              <a:t> </a:t>
            </a:r>
            <a:r>
              <a:rPr sz="1600" dirty="0" err="1"/>
              <a:t>personnes</a:t>
            </a:r>
            <a:r>
              <a:rPr sz="1600" dirty="0"/>
              <a:t> </a:t>
            </a:r>
            <a:r>
              <a:rPr sz="1600" dirty="0" err="1"/>
              <a:t>dont</a:t>
            </a:r>
            <a:r>
              <a:rPr sz="1600" dirty="0"/>
              <a:t> </a:t>
            </a:r>
            <a:r>
              <a:rPr sz="1600" dirty="0" err="1"/>
              <a:t>l’immunité</a:t>
            </a:r>
            <a:r>
              <a:rPr sz="1600" dirty="0"/>
              <a:t> </a:t>
            </a:r>
            <a:r>
              <a:rPr sz="1600" dirty="0" err="1"/>
              <a:t>est</a:t>
            </a:r>
            <a:r>
              <a:rPr sz="1600" dirty="0"/>
              <a:t> compromise, par </a:t>
            </a:r>
            <a:r>
              <a:rPr sz="1600" dirty="0" err="1"/>
              <a:t>exemple</a:t>
            </a:r>
            <a:r>
              <a:rPr sz="1600" dirty="0"/>
              <a:t>, les </a:t>
            </a:r>
            <a:r>
              <a:rPr sz="1600" dirty="0" err="1"/>
              <a:t>personnes</a:t>
            </a:r>
            <a:r>
              <a:rPr sz="1600" dirty="0"/>
              <a:t> qui </a:t>
            </a:r>
            <a:r>
              <a:rPr sz="1600" dirty="0" err="1"/>
              <a:t>commenceront</a:t>
            </a:r>
            <a:r>
              <a:rPr sz="1600" dirty="0"/>
              <a:t> un </a:t>
            </a:r>
            <a:r>
              <a:rPr sz="1600" dirty="0" err="1"/>
              <a:t>traitement</a:t>
            </a:r>
            <a:r>
              <a:rPr sz="1600" dirty="0"/>
              <a:t> anti-TNF, qui </a:t>
            </a:r>
            <a:r>
              <a:rPr sz="1600" dirty="0" err="1"/>
              <a:t>recevront</a:t>
            </a:r>
            <a:r>
              <a:rPr sz="1600" dirty="0"/>
              <a:t> </a:t>
            </a:r>
            <a:r>
              <a:rPr sz="1600" dirty="0" err="1"/>
              <a:t>une</a:t>
            </a:r>
            <a:r>
              <a:rPr sz="1600" dirty="0"/>
              <a:t> </a:t>
            </a:r>
            <a:r>
              <a:rPr sz="1600" dirty="0" err="1"/>
              <a:t>dialyse</a:t>
            </a:r>
            <a:r>
              <a:rPr sz="1600" dirty="0"/>
              <a:t> </a:t>
            </a:r>
            <a:r>
              <a:rPr sz="1600" dirty="0" err="1"/>
              <a:t>ou</a:t>
            </a:r>
            <a:r>
              <a:rPr sz="1600" dirty="0"/>
              <a:t> qui se </a:t>
            </a:r>
            <a:r>
              <a:rPr sz="1600" dirty="0" err="1"/>
              <a:t>préparent</a:t>
            </a:r>
            <a:r>
              <a:rPr sz="1600" dirty="0"/>
              <a:t> pour </a:t>
            </a:r>
            <a:r>
              <a:rPr sz="1600" dirty="0" err="1"/>
              <a:t>une</a:t>
            </a:r>
            <a:r>
              <a:rPr sz="1600" dirty="0"/>
              <a:t> </a:t>
            </a:r>
            <a:r>
              <a:rPr sz="1600" dirty="0" err="1"/>
              <a:t>greffe</a:t>
            </a:r>
            <a:r>
              <a:rPr sz="1600" dirty="0"/>
              <a:t> </a:t>
            </a:r>
            <a:r>
              <a:rPr sz="1600" dirty="0" err="1"/>
              <a:t>d’organe</a:t>
            </a:r>
            <a:r>
              <a:rPr sz="1600" dirty="0"/>
              <a:t> </a:t>
            </a:r>
            <a:r>
              <a:rPr sz="1600" dirty="0" err="1"/>
              <a:t>ou</a:t>
            </a:r>
            <a:r>
              <a:rPr sz="1600" dirty="0"/>
              <a:t> </a:t>
            </a:r>
            <a:r>
              <a:rPr sz="1600" dirty="0" err="1"/>
              <a:t>une</a:t>
            </a:r>
            <a:r>
              <a:rPr sz="1600" dirty="0"/>
              <a:t> </a:t>
            </a:r>
            <a:r>
              <a:rPr sz="1600" dirty="0" err="1"/>
              <a:t>greffe</a:t>
            </a:r>
            <a:r>
              <a:rPr sz="1600" dirty="0"/>
              <a:t> </a:t>
            </a:r>
            <a:r>
              <a:rPr sz="1600" dirty="0" err="1"/>
              <a:t>hématologique</a:t>
            </a:r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EBAB16-C614-4138-2825-1284A252550A}"/>
              </a:ext>
            </a:extLst>
          </p:cNvPr>
          <p:cNvSpPr txBox="1"/>
          <p:nvPr/>
        </p:nvSpPr>
        <p:spPr>
          <a:xfrm>
            <a:off x="5559552" y="424758"/>
            <a:ext cx="13466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200" b="1" kern="1200">
                <a:ln>
                  <a:solidFill>
                    <a:sysClr val="windowText" lastClr="000000"/>
                  </a:solidFill>
                </a:ln>
                <a:noFill/>
                <a:effectLst/>
                <a:uLnTx/>
                <a:uFillTx/>
                <a:latin typeface="Arial Black" charset="0"/>
                <a:ea typeface="Arial Black" charset="0"/>
                <a:cs typeface="Arial Black" charset="0"/>
              </a:defRPr>
            </a:pPr>
            <a:r>
              <a:t>TPT</a:t>
            </a:r>
            <a:endParaRPr lang="en-US" dirty="0">
              <a:ln>
                <a:solidFill>
                  <a:sysClr val="windowText" lastClr="000000"/>
                </a:solidFill>
              </a:ln>
              <a:noFill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CBAB41-FDFA-01F9-BA6A-2D32A9B90953}"/>
              </a:ext>
            </a:extLst>
          </p:cNvPr>
          <p:cNvSpPr txBox="1"/>
          <p:nvPr/>
        </p:nvSpPr>
        <p:spPr>
          <a:xfrm>
            <a:off x="9580147" y="4075875"/>
            <a:ext cx="17527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Les </a:t>
            </a:r>
            <a:r>
              <a:rPr sz="1600" dirty="0" err="1"/>
              <a:t>personnes</a:t>
            </a:r>
            <a:r>
              <a:rPr sz="1600" dirty="0"/>
              <a:t> qui </a:t>
            </a:r>
            <a:r>
              <a:rPr sz="1600" dirty="0" err="1"/>
              <a:t>consomment</a:t>
            </a:r>
            <a:r>
              <a:rPr sz="1600" dirty="0"/>
              <a:t> des drogues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8BE444-34FF-A087-4EAA-3FA140D17AC8}"/>
              </a:ext>
            </a:extLst>
          </p:cNvPr>
          <p:cNvSpPr txBox="1"/>
          <p:nvPr/>
        </p:nvSpPr>
        <p:spPr>
          <a:xfrm>
            <a:off x="1625724" y="1426397"/>
            <a:ext cx="274096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sz="1600" dirty="0"/>
              <a:t>Les </a:t>
            </a:r>
            <a:r>
              <a:rPr sz="1600" dirty="0" err="1"/>
              <a:t>membres</a:t>
            </a:r>
            <a:r>
              <a:rPr sz="1600" dirty="0"/>
              <a:t> du foyer et </a:t>
            </a:r>
            <a:r>
              <a:rPr sz="1600" dirty="0" err="1"/>
              <a:t>d’autres</a:t>
            </a:r>
            <a:r>
              <a:rPr sz="1600" dirty="0"/>
              <a:t> contacts </a:t>
            </a:r>
            <a:r>
              <a:rPr sz="1600" dirty="0" err="1"/>
              <a:t>proches</a:t>
            </a:r>
            <a:r>
              <a:rPr sz="1600" dirty="0"/>
              <a:t> des </a:t>
            </a:r>
            <a:r>
              <a:rPr sz="1600" dirty="0" err="1"/>
              <a:t>personnes</a:t>
            </a:r>
            <a:r>
              <a:rPr sz="1600" dirty="0"/>
              <a:t> </a:t>
            </a:r>
            <a:r>
              <a:rPr sz="1600" dirty="0" err="1"/>
              <a:t>atteintes</a:t>
            </a:r>
            <a:r>
              <a:rPr sz="1600" dirty="0"/>
              <a:t> de </a:t>
            </a:r>
            <a:r>
              <a:rPr sz="1600" dirty="0" err="1"/>
              <a:t>tuberculose</a:t>
            </a:r>
            <a:r>
              <a:rPr sz="1600" dirty="0"/>
              <a:t> active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0B1073-431B-F129-C284-55946A1ED30F}"/>
              </a:ext>
            </a:extLst>
          </p:cNvPr>
          <p:cNvSpPr txBox="1"/>
          <p:nvPr/>
        </p:nvSpPr>
        <p:spPr>
          <a:xfrm>
            <a:off x="839338" y="3020210"/>
            <a:ext cx="22630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enfants, en particulier ceux de moins de cinq ans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47DCF1-9ED0-726D-EA3C-1868E6946C5A}"/>
              </a:ext>
            </a:extLst>
          </p:cNvPr>
          <p:cNvSpPr txBox="1"/>
          <p:nvPr/>
        </p:nvSpPr>
        <p:spPr>
          <a:xfrm>
            <a:off x="4921011" y="5036013"/>
            <a:ext cx="18202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personnes incarcérées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DFA873-A7AC-C6A2-9253-19A056590B63}"/>
              </a:ext>
            </a:extLst>
          </p:cNvPr>
          <p:cNvSpPr txBox="1"/>
          <p:nvPr/>
        </p:nvSpPr>
        <p:spPr>
          <a:xfrm>
            <a:off x="9624713" y="1426397"/>
            <a:ext cx="16877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agents sanitaires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752E92-C43F-1314-F3A5-CCC315EEDF57}"/>
              </a:ext>
            </a:extLst>
          </p:cNvPr>
          <p:cNvSpPr txBox="1"/>
          <p:nvPr/>
        </p:nvSpPr>
        <p:spPr>
          <a:xfrm>
            <a:off x="8395355" y="5431603"/>
            <a:ext cx="17527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personnes sans domicile fixe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F3CAB91-E7AE-B388-4C6C-C0873CE97B00}"/>
              </a:ext>
            </a:extLst>
          </p:cNvPr>
          <p:cNvSpPr txBox="1"/>
          <p:nvPr/>
        </p:nvSpPr>
        <p:spPr>
          <a:xfrm>
            <a:off x="8302752" y="2652267"/>
            <a:ext cx="20135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t>Les immigrants des pays à forte prévalence de tuberculose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CDDF694-8A8B-1804-47F3-08E2B2F8674E}"/>
              </a:ext>
            </a:extLst>
          </p:cNvPr>
          <p:cNvGrpSpPr/>
          <p:nvPr/>
        </p:nvGrpSpPr>
        <p:grpSpPr>
          <a:xfrm>
            <a:off x="934570" y="1269290"/>
            <a:ext cx="10573792" cy="5074438"/>
            <a:chOff x="934570" y="1269290"/>
            <a:chExt cx="10573792" cy="5074438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F4518459-39A8-2B02-E02E-9D7E91FFD457}"/>
                </a:ext>
              </a:extLst>
            </p:cNvPr>
            <p:cNvGrpSpPr/>
            <p:nvPr/>
          </p:nvGrpSpPr>
          <p:grpSpPr>
            <a:xfrm>
              <a:off x="934570" y="1269290"/>
              <a:ext cx="10573792" cy="5074438"/>
              <a:chOff x="934570" y="1269290"/>
              <a:chExt cx="10573792" cy="5074438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98908E7-1FCF-7341-4C23-C07E0EDA13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2902" y="1269290"/>
                <a:ext cx="0" cy="507443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6CC54D4B-99CC-995C-3FAE-6475A40A92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9419" y="1269290"/>
                <a:ext cx="0" cy="507443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87D0A8D4-0F00-0F05-C728-BD5B8D12FF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4570" y="2652267"/>
                <a:ext cx="352237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0ABDE4D-9AC2-7368-5E0C-E83DBA9F57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4570" y="4225906"/>
                <a:ext cx="352237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619C356E-A0AF-E773-77DE-9FDD1D425B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56947" y="4686419"/>
                <a:ext cx="352237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0E9CF40D-BCF6-7CF2-62E9-0291765796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85985" y="2214226"/>
                <a:ext cx="352237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73A54B1D-FC5A-9C76-AE70-032A41BF60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72863" y="3818592"/>
                <a:ext cx="352237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54F7E9F5-3780-3FA1-EEFB-102530DA5C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72863" y="5034778"/>
                <a:ext cx="352237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E087E7-68DD-2C4C-C2F1-1EC0F12D724F}"/>
                </a:ext>
              </a:extLst>
            </p:cNvPr>
            <p:cNvGrpSpPr/>
            <p:nvPr/>
          </p:nvGrpSpPr>
          <p:grpSpPr>
            <a:xfrm>
              <a:off x="4417182" y="1313184"/>
              <a:ext cx="91440" cy="428560"/>
              <a:chOff x="5810509" y="4712822"/>
              <a:chExt cx="91440" cy="428560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D3622949-BC85-95CF-7DE8-64A156069E71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277120AF-7191-C653-F5F3-430827202DEF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DD73635-E4EE-DC15-1C62-716065FFCA3A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66AED19-77BE-480C-DFAC-9474BB1423EC}"/>
                </a:ext>
              </a:extLst>
            </p:cNvPr>
            <p:cNvGrpSpPr/>
            <p:nvPr/>
          </p:nvGrpSpPr>
          <p:grpSpPr>
            <a:xfrm rot="16200000">
              <a:off x="11146762" y="3596429"/>
              <a:ext cx="91440" cy="428560"/>
              <a:chOff x="5810509" y="4712822"/>
              <a:chExt cx="91440" cy="42856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8A6539EA-A229-6406-0416-F35C55FE3EA2}"/>
                  </a:ext>
                </a:extLst>
              </p:cNvPr>
              <p:cNvSpPr/>
              <p:nvPr/>
            </p:nvSpPr>
            <p:spPr>
              <a:xfrm>
                <a:off x="5833370" y="471282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A9062A8E-3501-0D10-60E7-57DFCFB17313}"/>
                  </a:ext>
                </a:extLst>
              </p:cNvPr>
              <p:cNvSpPr/>
              <p:nvPr/>
            </p:nvSpPr>
            <p:spPr>
              <a:xfrm>
                <a:off x="5830257" y="50956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7B8A80F0-3C92-703B-F4F9-CCBFB1998D13}"/>
                  </a:ext>
                </a:extLst>
              </p:cNvPr>
              <p:cNvSpPr/>
              <p:nvPr/>
            </p:nvSpPr>
            <p:spPr>
              <a:xfrm>
                <a:off x="5810509" y="48749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04668094-4A1A-DB1F-9C64-3E48EA09E852}"/>
              </a:ext>
            </a:extLst>
          </p:cNvPr>
          <p:cNvSpPr/>
          <p:nvPr/>
        </p:nvSpPr>
        <p:spPr>
          <a:xfrm>
            <a:off x="730796" y="1487081"/>
            <a:ext cx="720255" cy="72025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A25A28C7-497C-8025-8230-43F34DD06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1617" y="3279538"/>
            <a:ext cx="590350" cy="73152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C925EBB-F01F-66DB-9DA3-D26454BD6D0E}"/>
              </a:ext>
            </a:extLst>
          </p:cNvPr>
          <p:cNvSpPr/>
          <p:nvPr/>
        </p:nvSpPr>
        <p:spPr>
          <a:xfrm>
            <a:off x="684936" y="4580710"/>
            <a:ext cx="720255" cy="72025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897AC69-A521-19B8-1182-C6D0C2B686D3}"/>
              </a:ext>
            </a:extLst>
          </p:cNvPr>
          <p:cNvSpPr/>
          <p:nvPr/>
        </p:nvSpPr>
        <p:spPr>
          <a:xfrm>
            <a:off x="5851131" y="1344897"/>
            <a:ext cx="720255" cy="72025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EA644C-20E1-BA6D-2EB7-27DB649A230F}"/>
              </a:ext>
            </a:extLst>
          </p:cNvPr>
          <p:cNvGrpSpPr/>
          <p:nvPr/>
        </p:nvGrpSpPr>
        <p:grpSpPr>
          <a:xfrm>
            <a:off x="10352289" y="2731139"/>
            <a:ext cx="788670" cy="768658"/>
            <a:chOff x="10352289" y="2731139"/>
            <a:chExt cx="788670" cy="76865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D36157D-34FB-B63A-8D13-78B1780DEE47}"/>
                </a:ext>
              </a:extLst>
            </p:cNvPr>
            <p:cNvSpPr/>
            <p:nvPr/>
          </p:nvSpPr>
          <p:spPr>
            <a:xfrm>
              <a:off x="10386497" y="2731139"/>
              <a:ext cx="720255" cy="72025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3D6B5085-38B4-4A4F-1EC8-B39E69F69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52289" y="2859717"/>
              <a:ext cx="788670" cy="640080"/>
            </a:xfrm>
            <a:prstGeom prst="rect">
              <a:avLst/>
            </a:prstGeom>
          </p:spPr>
        </p:pic>
      </p:grpSp>
      <p:pic>
        <p:nvPicPr>
          <p:cNvPr id="80" name="Graphic 79">
            <a:extLst>
              <a:ext uri="{FF2B5EF4-FFF2-40B4-BE49-F238E27FC236}">
                <a16:creationId xmlns:a16="http://schemas.microsoft.com/office/drawing/2014/main" id="{862DCC00-6DC8-C28F-02E3-2BBFE90409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309" y="5146932"/>
            <a:ext cx="676275" cy="51435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456FE51F-A328-4A5E-FBCF-9A4F1B17DB30}"/>
              </a:ext>
            </a:extLst>
          </p:cNvPr>
          <p:cNvGrpSpPr/>
          <p:nvPr/>
        </p:nvGrpSpPr>
        <p:grpSpPr>
          <a:xfrm>
            <a:off x="9897659" y="5376898"/>
            <a:ext cx="935033" cy="732403"/>
            <a:chOff x="9897659" y="5376898"/>
            <a:chExt cx="935033" cy="732403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0F86AF4-070B-A218-D60A-445BB0D72F05}"/>
                </a:ext>
              </a:extLst>
            </p:cNvPr>
            <p:cNvSpPr/>
            <p:nvPr/>
          </p:nvSpPr>
          <p:spPr>
            <a:xfrm>
              <a:off x="9897659" y="5376898"/>
              <a:ext cx="720255" cy="72025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B28E665F-E19E-E782-9D32-877F70760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104528" y="5469221"/>
              <a:ext cx="728164" cy="640080"/>
            </a:xfrm>
            <a:prstGeom prst="rect">
              <a:avLst/>
            </a:prstGeom>
          </p:spPr>
        </p:pic>
      </p:grpSp>
      <p:pic>
        <p:nvPicPr>
          <p:cNvPr id="34" name="Graphic 33">
            <a:extLst>
              <a:ext uri="{FF2B5EF4-FFF2-40B4-BE49-F238E27FC236}">
                <a16:creationId xmlns:a16="http://schemas.microsoft.com/office/drawing/2014/main" id="{F09BFE1A-4E70-CF71-A99F-5114A13E8D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54522" y="1421705"/>
            <a:ext cx="513472" cy="54864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314A052E-75D4-DE86-7474-E714153F60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574493" y="1238243"/>
            <a:ext cx="509047" cy="82296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A7779B5A-EF96-3A87-0781-F33EE94229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185968" y="4011058"/>
            <a:ext cx="832273" cy="758527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B648D00-631C-CD8C-098D-D16B45A30A3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1446" y="1613036"/>
            <a:ext cx="695325" cy="504825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F7445ECB-2492-2F50-0891-8644F4FFB5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85792" y="4737375"/>
            <a:ext cx="5143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64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0554238-CF19-FD01-219F-EDE2264CBACE}"/>
              </a:ext>
            </a:extLst>
          </p:cNvPr>
          <p:cNvSpPr/>
          <p:nvPr/>
        </p:nvSpPr>
        <p:spPr>
          <a:xfrm>
            <a:off x="5852354" y="5427505"/>
            <a:ext cx="5871729" cy="1225217"/>
          </a:xfrm>
          <a:prstGeom prst="roundRect">
            <a:avLst>
              <a:gd name="adj" fmla="val 71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0A6D3EA-4897-DD33-E443-9DEEED6E2645}"/>
              </a:ext>
            </a:extLst>
          </p:cNvPr>
          <p:cNvSpPr/>
          <p:nvPr/>
        </p:nvSpPr>
        <p:spPr>
          <a:xfrm>
            <a:off x="5852355" y="2314429"/>
            <a:ext cx="4970498" cy="1225217"/>
          </a:xfrm>
          <a:prstGeom prst="roundRect">
            <a:avLst>
              <a:gd name="adj" fmla="val 71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F5CA92-AAD1-E0F5-6CB1-884D18758884}"/>
              </a:ext>
            </a:extLst>
          </p:cNvPr>
          <p:cNvSpPr/>
          <p:nvPr/>
        </p:nvSpPr>
        <p:spPr>
          <a:xfrm>
            <a:off x="7151730" y="3669934"/>
            <a:ext cx="4925034" cy="162059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78E735A-9F5C-5797-0844-435DB9205D40}"/>
              </a:ext>
            </a:extLst>
          </p:cNvPr>
          <p:cNvSpPr txBox="1">
            <a:spLocks noChangeArrowheads="1"/>
          </p:cNvSpPr>
          <p:nvPr/>
        </p:nvSpPr>
        <p:spPr>
          <a:xfrm>
            <a:off x="432752" y="464286"/>
            <a:ext cx="9291239" cy="72025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3200" b="1">
                <a:latin typeface="Arial Black" charset="0"/>
                <a:ea typeface="Arial Black" charset="0"/>
                <a:cs typeface="Arial Black" charset="0"/>
              </a:defRPr>
            </a:pPr>
            <a:r>
              <a:t>Y A-T-IL UN TEST POUR L’INFECTION </a:t>
            </a:r>
            <a:r>
              <a:rPr>
                <a:solidFill>
                  <a:schemeClr val="accent1"/>
                </a:solidFill>
              </a:rPr>
              <a:t>TUBERCULEUSE</a:t>
            </a:r>
            <a:r>
              <a:t> 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F34F494-6208-F792-045C-1329C2CBDE2C}"/>
              </a:ext>
            </a:extLst>
          </p:cNvPr>
          <p:cNvGrpSpPr/>
          <p:nvPr/>
        </p:nvGrpSpPr>
        <p:grpSpPr>
          <a:xfrm>
            <a:off x="432751" y="3330092"/>
            <a:ext cx="4264651" cy="1811459"/>
            <a:chOff x="432751" y="3330092"/>
            <a:chExt cx="4264651" cy="1811459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0ECB4D2-14D6-135C-AAD6-8CC23B0D271F}"/>
                </a:ext>
              </a:extLst>
            </p:cNvPr>
            <p:cNvSpPr/>
            <p:nvPr/>
          </p:nvSpPr>
          <p:spPr>
            <a:xfrm>
              <a:off x="432751" y="3330092"/>
              <a:ext cx="4264651" cy="1811459"/>
            </a:xfrm>
            <a:prstGeom prst="roundRect">
              <a:avLst>
                <a:gd name="adj" fmla="val 712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EE37DA9-457F-335A-34BA-2E70C46F1BDA}"/>
                </a:ext>
              </a:extLst>
            </p:cNvPr>
            <p:cNvSpPr txBox="1"/>
            <p:nvPr/>
          </p:nvSpPr>
          <p:spPr>
            <a:xfrm>
              <a:off x="814401" y="3450991"/>
              <a:ext cx="3501350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defRPr>
              </a:pPr>
              <a:r>
                <a:rPr sz="2000" dirty="0">
                  <a:latin typeface="+mj-lt"/>
                </a:rPr>
                <a:t>MAIS </a:t>
              </a:r>
              <a:b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Arial" panose="020B0604020202020204" pitchFamily="34" charset="0"/>
                </a:rPr>
              </a:br>
              <a:r>
                <a:rPr sz="2000" dirty="0" err="1">
                  <a:latin typeface="+mj-lt"/>
                </a:rPr>
                <a:t>ceux</a:t>
              </a:r>
              <a:r>
                <a:rPr sz="2000" dirty="0">
                  <a:latin typeface="+mj-lt"/>
                </a:rPr>
                <a:t>-ci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sont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imparfaits</a:t>
              </a:r>
              <a:r>
                <a:rPr sz="1600" dirty="0">
                  <a:latin typeface="Arial" panose="020B0604020202020204" pitchFamily="34" charset="0"/>
                </a:rPr>
                <a:t> — </a:t>
              </a:r>
              <a:r>
                <a:rPr sz="1600" dirty="0" err="1">
                  <a:latin typeface="Arial" panose="020B0604020202020204" pitchFamily="34" charset="0"/>
                </a:rPr>
                <a:t>ils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examinent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si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notre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système</a:t>
              </a:r>
              <a:r>
                <a:rPr sz="1600" dirty="0">
                  <a:latin typeface="Arial" panose="020B0604020202020204" pitchFamily="34" charset="0"/>
                </a:rPr>
                <a:t> </a:t>
              </a:r>
              <a:r>
                <a:rPr sz="1600" dirty="0" err="1">
                  <a:latin typeface="Arial" panose="020B0604020202020204" pitchFamily="34" charset="0"/>
                </a:rPr>
                <a:t>immunitaire</a:t>
              </a:r>
              <a:r>
                <a:rPr sz="1600" dirty="0">
                  <a:latin typeface="Arial" panose="020B0604020202020204" pitchFamily="34" charset="0"/>
                </a:rPr>
                <a:t> a de </a:t>
              </a:r>
              <a:r>
                <a:rPr sz="1600" dirty="0" err="1">
                  <a:latin typeface="Arial" panose="020B0604020202020204" pitchFamily="34" charset="0"/>
                </a:rPr>
                <a:t>l’expérience</a:t>
              </a:r>
              <a:r>
                <a:rPr sz="1600" dirty="0">
                  <a:latin typeface="Arial" panose="020B0604020202020204" pitchFamily="34" charset="0"/>
                </a:rPr>
                <a:t> avec / a </a:t>
              </a:r>
              <a:r>
                <a:rPr sz="1600" dirty="0" err="1">
                  <a:latin typeface="Arial" panose="020B0604020202020204" pitchFamily="34" charset="0"/>
                </a:rPr>
                <a:t>été</a:t>
              </a:r>
              <a:r>
                <a:rPr sz="1600" dirty="0">
                  <a:latin typeface="Arial" panose="020B0604020202020204" pitchFamily="34" charset="0"/>
                </a:rPr>
                <a:t> exposé à la </a:t>
              </a:r>
              <a:r>
                <a:rPr sz="1600" dirty="0" err="1">
                  <a:latin typeface="Arial" panose="020B0604020202020204" pitchFamily="34" charset="0"/>
                </a:rPr>
                <a:t>tuberculose</a:t>
              </a:r>
              <a:r>
                <a:rPr sz="1600" dirty="0">
                  <a:latin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F31AAF1-1416-C2D0-B319-FAA3C7CBA222}"/>
              </a:ext>
            </a:extLst>
          </p:cNvPr>
          <p:cNvGrpSpPr/>
          <p:nvPr/>
        </p:nvGrpSpPr>
        <p:grpSpPr>
          <a:xfrm rot="3720842">
            <a:off x="5057763" y="2514216"/>
            <a:ext cx="52581" cy="1415845"/>
            <a:chOff x="3704419" y="3708274"/>
            <a:chExt cx="52581" cy="141584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1862A5-2723-1A22-ED64-2DF08F75D1D2}"/>
                </a:ext>
              </a:extLst>
            </p:cNvPr>
            <p:cNvCxnSpPr/>
            <p:nvPr/>
          </p:nvCxnSpPr>
          <p:spPr>
            <a:xfrm>
              <a:off x="3730710" y="3734565"/>
              <a:ext cx="0" cy="136326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DAD919A-7938-EB95-26A2-B500E00CAA84}"/>
                </a:ext>
              </a:extLst>
            </p:cNvPr>
            <p:cNvSpPr/>
            <p:nvPr/>
          </p:nvSpPr>
          <p:spPr>
            <a:xfrm>
              <a:off x="3704419" y="3708274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05AFD41-9874-7AFC-C105-5BB605B46B62}"/>
                </a:ext>
              </a:extLst>
            </p:cNvPr>
            <p:cNvSpPr/>
            <p:nvPr/>
          </p:nvSpPr>
          <p:spPr>
            <a:xfrm>
              <a:off x="3704419" y="5071538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B7C478B-8483-B87F-8805-B65F180B015B}"/>
              </a:ext>
            </a:extLst>
          </p:cNvPr>
          <p:cNvSpPr txBox="1"/>
          <p:nvPr/>
        </p:nvSpPr>
        <p:spPr>
          <a:xfrm>
            <a:off x="5944954" y="2440614"/>
            <a:ext cx="49250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t>Les tests sanguins et cutanés actuellement disponibles pour détecter la tuberculose ne permettent pas d’exclure une tuberculose active.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038A1A-B86B-3D24-642E-3CAA5D20D0BB}"/>
              </a:ext>
            </a:extLst>
          </p:cNvPr>
          <p:cNvGrpSpPr/>
          <p:nvPr/>
        </p:nvGrpSpPr>
        <p:grpSpPr>
          <a:xfrm rot="5400000">
            <a:off x="5658417" y="2948022"/>
            <a:ext cx="52582" cy="2652458"/>
            <a:chOff x="3704419" y="2471661"/>
            <a:chExt cx="52582" cy="2652458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D278758-C993-ADB8-0B69-D054F71B3C2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448327" y="3815446"/>
              <a:ext cx="256476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843BBB-46D1-1E9E-A560-FCDD71D27560}"/>
                </a:ext>
              </a:extLst>
            </p:cNvPr>
            <p:cNvSpPr/>
            <p:nvPr/>
          </p:nvSpPr>
          <p:spPr>
            <a:xfrm>
              <a:off x="3704420" y="2471661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9EFAC91-2B91-9EE5-822C-CF5BEB52DCF3}"/>
                </a:ext>
              </a:extLst>
            </p:cNvPr>
            <p:cNvSpPr/>
            <p:nvPr/>
          </p:nvSpPr>
          <p:spPr>
            <a:xfrm>
              <a:off x="3704419" y="5071538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C96EB68-84A1-A57A-1C7C-F65D49E7F15D}"/>
              </a:ext>
            </a:extLst>
          </p:cNvPr>
          <p:cNvSpPr txBox="1"/>
          <p:nvPr/>
        </p:nvSpPr>
        <p:spPr>
          <a:xfrm>
            <a:off x="5971835" y="5578449"/>
            <a:ext cx="58048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ern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sz="1600" dirty="0"/>
              <a:t>Les tests de </a:t>
            </a:r>
            <a:r>
              <a:rPr sz="1600" dirty="0" err="1"/>
              <a:t>dépistage</a:t>
            </a:r>
            <a:r>
              <a:rPr sz="1600" dirty="0"/>
              <a:t> de la </a:t>
            </a:r>
            <a:r>
              <a:rPr sz="1600" dirty="0" err="1"/>
              <a:t>tuberculose</a:t>
            </a:r>
            <a:r>
              <a:rPr sz="1600" dirty="0"/>
              <a:t> </a:t>
            </a:r>
            <a:r>
              <a:rPr sz="1600" dirty="0" err="1"/>
              <a:t>étant</a:t>
            </a:r>
            <a:r>
              <a:rPr sz="1600" dirty="0"/>
              <a:t> </a:t>
            </a:r>
            <a:r>
              <a:rPr sz="1600" dirty="0" err="1"/>
              <a:t>imparfaits</a:t>
            </a:r>
            <a:r>
              <a:rPr sz="1600" dirty="0"/>
              <a:t>, </a:t>
            </a:r>
            <a:r>
              <a:rPr sz="1600" dirty="0" err="1"/>
              <a:t>ils</a:t>
            </a:r>
            <a:r>
              <a:rPr sz="1600" dirty="0"/>
              <a:t> ne </a:t>
            </a:r>
            <a:r>
              <a:rPr sz="1600" dirty="0" err="1"/>
              <a:t>sont</a:t>
            </a:r>
            <a:r>
              <a:rPr sz="1600" dirty="0"/>
              <a:t> pas </a:t>
            </a:r>
            <a:r>
              <a:rPr sz="1600" dirty="0" err="1"/>
              <a:t>exigés</a:t>
            </a:r>
            <a:r>
              <a:rPr sz="1600" dirty="0"/>
              <a:t> par </a:t>
            </a:r>
            <a:r>
              <a:rPr sz="1600" dirty="0" err="1"/>
              <a:t>l’OMS</a:t>
            </a:r>
            <a:r>
              <a:rPr sz="1600" dirty="0"/>
              <a:t> pour commencer le TPT, </a:t>
            </a:r>
            <a:r>
              <a:rPr sz="1600" dirty="0" err="1"/>
              <a:t>en</a:t>
            </a:r>
            <a:r>
              <a:rPr sz="1600" dirty="0"/>
              <a:t> particulier pour les </a:t>
            </a:r>
            <a:r>
              <a:rPr sz="1600" dirty="0" err="1"/>
              <a:t>groupes</a:t>
            </a:r>
            <a:r>
              <a:rPr sz="1600" dirty="0"/>
              <a:t> à haut </a:t>
            </a:r>
            <a:r>
              <a:rPr sz="1600" dirty="0" err="1"/>
              <a:t>risque</a:t>
            </a:r>
            <a:r>
              <a:rPr sz="1600" dirty="0"/>
              <a:t> </a:t>
            </a:r>
            <a:r>
              <a:rPr sz="1600" dirty="0" err="1"/>
              <a:t>tels</a:t>
            </a:r>
            <a:r>
              <a:rPr sz="1600" dirty="0"/>
              <a:t> que les </a:t>
            </a:r>
            <a:r>
              <a:rPr sz="1600" dirty="0" err="1"/>
              <a:t>personnes</a:t>
            </a:r>
            <a:r>
              <a:rPr sz="1600" dirty="0"/>
              <a:t> vivant avec le VIH et les enfants.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CEB3EE3-C76C-5E2D-BB90-263EE3BD2E0F}"/>
              </a:ext>
            </a:extLst>
          </p:cNvPr>
          <p:cNvGrpSpPr/>
          <p:nvPr/>
        </p:nvGrpSpPr>
        <p:grpSpPr>
          <a:xfrm rot="17879158" flipV="1">
            <a:off x="5077714" y="4586221"/>
            <a:ext cx="52581" cy="1415845"/>
            <a:chOff x="3704419" y="3708274"/>
            <a:chExt cx="52581" cy="1415845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A29EB9A-0DC9-ACF9-0505-AF7DFBE9356B}"/>
                </a:ext>
              </a:extLst>
            </p:cNvPr>
            <p:cNvCxnSpPr/>
            <p:nvPr/>
          </p:nvCxnSpPr>
          <p:spPr>
            <a:xfrm>
              <a:off x="3730710" y="3734565"/>
              <a:ext cx="0" cy="136326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754AFAF-35DF-A585-8F85-02FE6624AEF8}"/>
                </a:ext>
              </a:extLst>
            </p:cNvPr>
            <p:cNvSpPr/>
            <p:nvPr/>
          </p:nvSpPr>
          <p:spPr>
            <a:xfrm>
              <a:off x="3704419" y="3708274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7623A1B-F5D8-532E-1866-7ADA3C3D6355}"/>
                </a:ext>
              </a:extLst>
            </p:cNvPr>
            <p:cNvSpPr/>
            <p:nvPr/>
          </p:nvSpPr>
          <p:spPr>
            <a:xfrm>
              <a:off x="3704419" y="5071538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5DBA55F1-1639-868D-EE6C-1EECF7EC1266}"/>
              </a:ext>
            </a:extLst>
          </p:cNvPr>
          <p:cNvSpPr txBox="1"/>
          <p:nvPr/>
        </p:nvSpPr>
        <p:spPr>
          <a:xfrm>
            <a:off x="7303820" y="3741569"/>
            <a:ext cx="459701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ern="120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defRPr>
            </a:pPr>
            <a:r>
              <a:rPr sz="1400" dirty="0" err="1">
                <a:latin typeface="Arial" panose="020B0604020202020204" pitchFamily="34" charset="0"/>
              </a:rPr>
              <a:t>L’</a:t>
            </a:r>
            <a:r>
              <a:rPr sz="1400" dirty="0" err="1">
                <a:latin typeface="+mj-lt"/>
              </a:rPr>
              <a:t>exclusion</a:t>
            </a:r>
            <a:r>
              <a:rPr sz="1400" dirty="0">
                <a:latin typeface="+mj-lt"/>
              </a:rPr>
              <a:t> de la </a:t>
            </a:r>
            <a:r>
              <a:rPr sz="1400" dirty="0" err="1">
                <a:latin typeface="+mj-lt"/>
              </a:rPr>
              <a:t>tuberculose</a:t>
            </a:r>
            <a:r>
              <a:rPr sz="1400" dirty="0">
                <a:latin typeface="+mj-lt"/>
              </a:rPr>
              <a:t> </a:t>
            </a:r>
            <a:r>
              <a:rPr sz="1400" dirty="0" err="1">
                <a:latin typeface="+mj-lt"/>
              </a:rPr>
              <a:t>constitue</a:t>
            </a:r>
            <a:r>
              <a:rPr sz="1400" dirty="0">
                <a:latin typeface="+mj-lt"/>
              </a:rPr>
              <a:t> </a:t>
            </a:r>
            <a:r>
              <a:rPr sz="1400" dirty="0" err="1">
                <a:latin typeface="+mj-lt"/>
              </a:rPr>
              <a:t>donc</a:t>
            </a:r>
            <a:r>
              <a:rPr sz="1400" dirty="0">
                <a:latin typeface="+mj-lt"/>
              </a:rPr>
              <a:t> le « test » le plus important </a:t>
            </a:r>
            <a:r>
              <a:rPr sz="1400" dirty="0">
                <a:latin typeface="Arial" panose="020B0604020202020204" pitchFamily="34" charset="0"/>
              </a:rPr>
              <a:t>pour le TPT. Pour </a:t>
            </a:r>
            <a:r>
              <a:rPr sz="1400" dirty="0" err="1">
                <a:latin typeface="Arial" panose="020B0604020202020204" pitchFamily="34" charset="0"/>
              </a:rPr>
              <a:t>ce</a:t>
            </a:r>
            <a:r>
              <a:rPr sz="1400" dirty="0">
                <a:latin typeface="Arial" panose="020B0604020202020204" pitchFamily="34" charset="0"/>
              </a:rPr>
              <a:t> faire, on </a:t>
            </a:r>
            <a:r>
              <a:rPr sz="1400" dirty="0" err="1">
                <a:latin typeface="Arial" panose="020B0604020202020204" pitchFamily="34" charset="0"/>
              </a:rPr>
              <a:t>peut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</a:rPr>
              <a:t>utiliser</a:t>
            </a:r>
            <a:r>
              <a:rPr sz="1400" dirty="0">
                <a:latin typeface="Arial" panose="020B0604020202020204" pitchFamily="34" charset="0"/>
              </a:rPr>
              <a:t> un </a:t>
            </a:r>
            <a:r>
              <a:rPr sz="1400" dirty="0" err="1">
                <a:latin typeface="Arial" panose="020B0604020202020204" pitchFamily="34" charset="0"/>
              </a:rPr>
              <a:t>dépistage</a:t>
            </a:r>
            <a:r>
              <a:rPr sz="1400" dirty="0">
                <a:latin typeface="Arial" panose="020B0604020202020204" pitchFamily="34" charset="0"/>
              </a:rPr>
              <a:t> des </a:t>
            </a:r>
            <a:r>
              <a:rPr sz="1400" dirty="0" err="1">
                <a:latin typeface="Arial" panose="020B0604020202020204" pitchFamily="34" charset="0"/>
              </a:rPr>
              <a:t>symptômes</a:t>
            </a:r>
            <a:r>
              <a:rPr sz="1400" dirty="0">
                <a:latin typeface="Arial" panose="020B0604020202020204" pitchFamily="34" charset="0"/>
              </a:rPr>
              <a:t> de la </a:t>
            </a:r>
            <a:r>
              <a:rPr sz="1400" dirty="0" err="1">
                <a:latin typeface="Arial" panose="020B0604020202020204" pitchFamily="34" charset="0"/>
              </a:rPr>
              <a:t>tuberculose</a:t>
            </a:r>
            <a:r>
              <a:rPr sz="1400" dirty="0">
                <a:latin typeface="Arial" panose="020B0604020202020204" pitchFamily="34" charset="0"/>
              </a:rPr>
              <a:t> (</a:t>
            </a:r>
            <a:r>
              <a:rPr sz="1400" dirty="0" err="1">
                <a:latin typeface="Arial" panose="020B0604020202020204" pitchFamily="34" charset="0"/>
              </a:rPr>
              <a:t>toux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</a:rPr>
              <a:t>actuelle</a:t>
            </a:r>
            <a:r>
              <a:rPr sz="1400" dirty="0">
                <a:latin typeface="Arial" panose="020B0604020202020204" pitchFamily="34" charset="0"/>
              </a:rPr>
              <a:t>, </a:t>
            </a:r>
            <a:r>
              <a:rPr sz="1400" dirty="0" err="1">
                <a:latin typeface="Arial" panose="020B0604020202020204" pitchFamily="34" charset="0"/>
              </a:rPr>
              <a:t>fièvre</a:t>
            </a:r>
            <a:r>
              <a:rPr sz="1400" dirty="0">
                <a:latin typeface="Arial" panose="020B0604020202020204" pitchFamily="34" charset="0"/>
              </a:rPr>
              <a:t>, </a:t>
            </a:r>
            <a:r>
              <a:rPr sz="1400" dirty="0" err="1">
                <a:latin typeface="Arial" panose="020B0604020202020204" pitchFamily="34" charset="0"/>
              </a:rPr>
              <a:t>perte</a:t>
            </a:r>
            <a:r>
              <a:rPr sz="1400" dirty="0">
                <a:latin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</a:rPr>
              <a:t>poids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</a:rPr>
              <a:t>ou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</a:rPr>
              <a:t>sueurs</a:t>
            </a:r>
            <a:r>
              <a:rPr sz="1400" dirty="0">
                <a:latin typeface="Arial" panose="020B0604020202020204" pitchFamily="34" charset="0"/>
              </a:rPr>
              <a:t> nocturnes), des tests </a:t>
            </a:r>
            <a:r>
              <a:rPr sz="1400" dirty="0" err="1">
                <a:latin typeface="Arial" panose="020B0604020202020204" pitchFamily="34" charset="0"/>
              </a:rPr>
              <a:t>moléculaires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</a:rPr>
              <a:t>rapides</a:t>
            </a:r>
            <a:r>
              <a:rPr sz="1400" dirty="0">
                <a:latin typeface="Arial" panose="020B0604020202020204" pitchFamily="34" charset="0"/>
              </a:rPr>
              <a:t> et </a:t>
            </a:r>
            <a:r>
              <a:rPr sz="1400" dirty="0" err="1">
                <a:latin typeface="Arial" panose="020B0604020202020204" pitchFamily="34" charset="0"/>
              </a:rPr>
              <a:t>une</a:t>
            </a:r>
            <a:r>
              <a:rPr sz="1400" dirty="0">
                <a:latin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</a:rPr>
              <a:t>radiographie</a:t>
            </a:r>
            <a:r>
              <a:rPr sz="1400" dirty="0">
                <a:latin typeface="Arial" panose="020B0604020202020204" pitchFamily="34" charset="0"/>
              </a:rPr>
              <a:t> des </a:t>
            </a:r>
            <a:r>
              <a:rPr sz="1400" dirty="0" err="1">
                <a:latin typeface="Arial" panose="020B0604020202020204" pitchFamily="34" charset="0"/>
              </a:rPr>
              <a:t>poumons</a:t>
            </a:r>
            <a:r>
              <a:rPr sz="1400" dirty="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4EEC33-FECE-955D-D13F-20E8D6437B96}"/>
              </a:ext>
            </a:extLst>
          </p:cNvPr>
          <p:cNvGrpSpPr/>
          <p:nvPr/>
        </p:nvGrpSpPr>
        <p:grpSpPr>
          <a:xfrm>
            <a:off x="432752" y="1302726"/>
            <a:ext cx="4264651" cy="1811459"/>
            <a:chOff x="432752" y="1302726"/>
            <a:chExt cx="4264651" cy="181145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2CD31A5-9B91-EABB-CAA4-4CBB02B020BB}"/>
                </a:ext>
              </a:extLst>
            </p:cNvPr>
            <p:cNvSpPr/>
            <p:nvPr/>
          </p:nvSpPr>
          <p:spPr>
            <a:xfrm>
              <a:off x="432752" y="1302726"/>
              <a:ext cx="4264651" cy="1811459"/>
            </a:xfrm>
            <a:prstGeom prst="roundRect">
              <a:avLst>
                <a:gd name="adj" fmla="val 712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700276-06B7-A061-1BE0-378E970B1133}"/>
                </a:ext>
              </a:extLst>
            </p:cNvPr>
            <p:cNvSpPr txBox="1"/>
            <p:nvPr/>
          </p:nvSpPr>
          <p:spPr>
            <a:xfrm>
              <a:off x="1208692" y="1551518"/>
              <a:ext cx="330234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sz="2400"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Arial" panose="020B0604020202020204" pitchFamily="34" charset="0"/>
                </a:defRPr>
              </a:pPr>
              <a:r>
                <a:t>OUI, </a:t>
              </a: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defRPr>
              </a:pPr>
              <a:r>
                <a:rPr>
                  <a:latin typeface="Arial" panose="020B0604020202020204" pitchFamily="34" charset="0"/>
                </a:rPr>
                <a:t>nous avons des tests sanguins (</a:t>
              </a:r>
              <a:r>
                <a:rPr>
                  <a:latin typeface="+mj-lt"/>
                </a:rPr>
                <a:t>IGRA</a:t>
              </a:r>
              <a:r>
                <a:rPr>
                  <a:latin typeface="Arial" panose="020B0604020202020204" pitchFamily="34" charset="0"/>
                </a:rPr>
                <a:t>) </a:t>
              </a: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kern="120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defRPr>
              </a:pPr>
              <a:r>
                <a:rPr>
                  <a:latin typeface="Arial" panose="020B0604020202020204" pitchFamily="34" charset="0"/>
                </a:rPr>
                <a:t>et des tests cutanés (</a:t>
              </a:r>
              <a:r>
                <a:rPr>
                  <a:latin typeface="+mj-lt"/>
                </a:rPr>
                <a:t>TST</a:t>
              </a:r>
              <a:r>
                <a:rPr>
                  <a:latin typeface="Arial" panose="020B0604020202020204" pitchFamily="34" charset="0"/>
                </a:rPr>
                <a:t>).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4790569D-1E9E-7FD5-32C6-BE2751627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32457" y="1600054"/>
              <a:ext cx="428625" cy="714375"/>
            </a:xfrm>
            <a:prstGeom prst="rect">
              <a:avLst/>
            </a:prstGeom>
          </p:spPr>
        </p:pic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78F949D8-6D7A-E065-C70C-24F59959EF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48699" y="2314429"/>
              <a:ext cx="809625" cy="657225"/>
            </a:xfrm>
            <a:prstGeom prst="rect">
              <a:avLst/>
            </a:prstGeom>
          </p:spPr>
        </p:pic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26AB714D-2820-218D-4032-A355CF9567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93986" y="299727"/>
            <a:ext cx="582679" cy="72025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DD6220D-AB9E-3715-B397-F72B76FE3F2E}"/>
              </a:ext>
            </a:extLst>
          </p:cNvPr>
          <p:cNvGrpSpPr/>
          <p:nvPr/>
        </p:nvGrpSpPr>
        <p:grpSpPr>
          <a:xfrm>
            <a:off x="632266" y="2514216"/>
            <a:ext cx="52581" cy="1415845"/>
            <a:chOff x="3704419" y="3708274"/>
            <a:chExt cx="52581" cy="1415845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9C0D6D6-781C-60CB-8A69-A0E2EEB0631C}"/>
                </a:ext>
              </a:extLst>
            </p:cNvPr>
            <p:cNvCxnSpPr/>
            <p:nvPr/>
          </p:nvCxnSpPr>
          <p:spPr>
            <a:xfrm>
              <a:off x="3730710" y="3734565"/>
              <a:ext cx="0" cy="136326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71D9A56-B076-F43B-2245-5C7FB35FA9D0}"/>
                </a:ext>
              </a:extLst>
            </p:cNvPr>
            <p:cNvSpPr/>
            <p:nvPr/>
          </p:nvSpPr>
          <p:spPr>
            <a:xfrm>
              <a:off x="3704419" y="3708274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B41E5D0-29EA-3DBF-7936-850F6786EF73}"/>
                </a:ext>
              </a:extLst>
            </p:cNvPr>
            <p:cNvSpPr/>
            <p:nvPr/>
          </p:nvSpPr>
          <p:spPr>
            <a:xfrm>
              <a:off x="3704419" y="5071538"/>
              <a:ext cx="52581" cy="525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9548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A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8002A"/>
      </a:accent1>
      <a:accent2>
        <a:srgbClr val="EE9499"/>
      </a:accent2>
      <a:accent3>
        <a:srgbClr val="A5A5A5"/>
      </a:accent3>
      <a:accent4>
        <a:srgbClr val="86AFC0"/>
      </a:accent4>
      <a:accent5>
        <a:srgbClr val="5694A9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2730</Words>
  <Application>Microsoft Macintosh PowerPoint</Application>
  <PresentationFormat>Widescreen</PresentationFormat>
  <Paragraphs>254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Arial Black</vt:lpstr>
      <vt:lpstr>Calibri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Hollis</dc:creator>
  <cp:lastModifiedBy>Tag 2</cp:lastModifiedBy>
  <cp:revision>27</cp:revision>
  <dcterms:created xsi:type="dcterms:W3CDTF">2022-09-16T01:15:30Z</dcterms:created>
  <dcterms:modified xsi:type="dcterms:W3CDTF">2023-10-17T21:58:07Z</dcterms:modified>
</cp:coreProperties>
</file>